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2"/>
  </p:notesMasterIdLst>
  <p:handoutMasterIdLst>
    <p:handoutMasterId r:id="rId23"/>
  </p:handoutMasterIdLst>
  <p:sldIdLst>
    <p:sldId id="256" r:id="rId2"/>
    <p:sldId id="290" r:id="rId3"/>
    <p:sldId id="372" r:id="rId4"/>
    <p:sldId id="332" r:id="rId5"/>
    <p:sldId id="258" r:id="rId6"/>
    <p:sldId id="311" r:id="rId7"/>
    <p:sldId id="380" r:id="rId8"/>
    <p:sldId id="373" r:id="rId9"/>
    <p:sldId id="370" r:id="rId10"/>
    <p:sldId id="376" r:id="rId11"/>
    <p:sldId id="368" r:id="rId12"/>
    <p:sldId id="374" r:id="rId13"/>
    <p:sldId id="375" r:id="rId14"/>
    <p:sldId id="377" r:id="rId15"/>
    <p:sldId id="378" r:id="rId16"/>
    <p:sldId id="314" r:id="rId17"/>
    <p:sldId id="360" r:id="rId18"/>
    <p:sldId id="325" r:id="rId19"/>
    <p:sldId id="266" r:id="rId20"/>
    <p:sldId id="281"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E43A"/>
    <a:srgbClr val="FFFFFF"/>
    <a:srgbClr val="002060"/>
    <a:srgbClr val="33CCCC"/>
    <a:srgbClr val="4DC3AD"/>
    <a:srgbClr val="BBE0E3"/>
    <a:srgbClr val="00CC99"/>
    <a:srgbClr val="66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8580" autoAdjust="0"/>
  </p:normalViewPr>
  <p:slideViewPr>
    <p:cSldViewPr>
      <p:cViewPr varScale="1">
        <p:scale>
          <a:sx n="71" d="100"/>
          <a:sy n="71" d="100"/>
        </p:scale>
        <p:origin x="-3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87" y="-77"/>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yuzh\Desktop\s2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2800"/>
            </a:pPr>
            <a:r>
              <a:rPr lang="en-US" sz="2800"/>
              <a:t>Diagnostic Coverage</a:t>
            </a:r>
          </a:p>
        </c:rich>
      </c:tx>
      <c:layout>
        <c:manualLayout>
          <c:xMode val="edge"/>
          <c:yMode val="edge"/>
          <c:x val="0.28078776859878701"/>
          <c:y val="2.9939614374875287E-2"/>
        </c:manualLayout>
      </c:layout>
      <c:overlay val="1"/>
    </c:title>
    <c:plotArea>
      <c:layout>
        <c:manualLayout>
          <c:layoutTarget val="inner"/>
          <c:xMode val="edge"/>
          <c:yMode val="edge"/>
          <c:x val="0.18065755891303711"/>
          <c:y val="0.14294966013872429"/>
          <c:w val="0.60788660898664004"/>
          <c:h val="0.6583788198877768"/>
        </c:manualLayout>
      </c:layout>
      <c:lineChart>
        <c:grouping val="standard"/>
        <c:ser>
          <c:idx val="0"/>
          <c:order val="0"/>
          <c:tx>
            <c:v>DC</c:v>
          </c:tx>
          <c:spPr>
            <a:ln w="44450">
              <a:solidFill>
                <a:srgbClr val="FFFF00"/>
              </a:solidFill>
            </a:ln>
          </c:spPr>
          <c:marker>
            <c:symbol val="none"/>
          </c:marker>
          <c:val>
            <c:numRef>
              <c:f>Sheet1!$A$1:$A$17</c:f>
              <c:numCache>
                <c:formatCode>General</c:formatCode>
                <c:ptCount val="17"/>
                <c:pt idx="0">
                  <c:v>0.52173913043499998</c:v>
                </c:pt>
                <c:pt idx="1">
                  <c:v>0.56521739130399995</c:v>
                </c:pt>
                <c:pt idx="2">
                  <c:v>0.60869565217400001</c:v>
                </c:pt>
                <c:pt idx="3">
                  <c:v>0.63043478260899999</c:v>
                </c:pt>
                <c:pt idx="4">
                  <c:v>0.67391304347799996</c:v>
                </c:pt>
                <c:pt idx="5">
                  <c:v>0.69565217391300005</c:v>
                </c:pt>
                <c:pt idx="6">
                  <c:v>0.739130434783</c:v>
                </c:pt>
                <c:pt idx="7">
                  <c:v>0.78260869565199997</c:v>
                </c:pt>
                <c:pt idx="8">
                  <c:v>0.80434782608699995</c:v>
                </c:pt>
                <c:pt idx="9">
                  <c:v>0.82608695652200004</c:v>
                </c:pt>
                <c:pt idx="10">
                  <c:v>0.84782608695700001</c:v>
                </c:pt>
                <c:pt idx="11">
                  <c:v>0.86956521739100001</c:v>
                </c:pt>
                <c:pt idx="12">
                  <c:v>0.89130434782599999</c:v>
                </c:pt>
                <c:pt idx="13">
                  <c:v>0.91304347826099996</c:v>
                </c:pt>
                <c:pt idx="14">
                  <c:v>0.93478260869600005</c:v>
                </c:pt>
                <c:pt idx="15">
                  <c:v>0.95652173913000005</c:v>
                </c:pt>
                <c:pt idx="16">
                  <c:v>0.97826086956500002</c:v>
                </c:pt>
              </c:numCache>
            </c:numRef>
          </c:val>
        </c:ser>
        <c:ser>
          <c:idx val="1"/>
          <c:order val="1"/>
          <c:tx>
            <c:v>Distin. FP/Total FP</c:v>
          </c:tx>
          <c:spPr>
            <a:ln w="44450">
              <a:solidFill>
                <a:srgbClr val="28E43A"/>
              </a:solidFill>
            </a:ln>
          </c:spPr>
          <c:marker>
            <c:symbol val="none"/>
          </c:marker>
          <c:val>
            <c:numRef>
              <c:f>Sheet1!$B$1:$B$17</c:f>
              <c:numCache>
                <c:formatCode>General</c:formatCode>
                <c:ptCount val="17"/>
                <c:pt idx="0">
                  <c:v>0.95652173913000005</c:v>
                </c:pt>
                <c:pt idx="1">
                  <c:v>0.95845410628000005</c:v>
                </c:pt>
                <c:pt idx="2">
                  <c:v>0.96231884057999995</c:v>
                </c:pt>
                <c:pt idx="3">
                  <c:v>0.96328502415499995</c:v>
                </c:pt>
                <c:pt idx="4">
                  <c:v>0.96811594202899998</c:v>
                </c:pt>
                <c:pt idx="5">
                  <c:v>0.97971014492800002</c:v>
                </c:pt>
                <c:pt idx="6">
                  <c:v>0.98550724637700005</c:v>
                </c:pt>
                <c:pt idx="7">
                  <c:v>0.98743961352700005</c:v>
                </c:pt>
                <c:pt idx="8">
                  <c:v>0.98840579710099996</c:v>
                </c:pt>
                <c:pt idx="9">
                  <c:v>0.98937198067599996</c:v>
                </c:pt>
                <c:pt idx="10">
                  <c:v>0.99033816425099996</c:v>
                </c:pt>
                <c:pt idx="11">
                  <c:v>0.99323671497599997</c:v>
                </c:pt>
                <c:pt idx="12">
                  <c:v>0.99516908212599997</c:v>
                </c:pt>
                <c:pt idx="13">
                  <c:v>0.99613526569999999</c:v>
                </c:pt>
                <c:pt idx="14">
                  <c:v>0.997101449275</c:v>
                </c:pt>
                <c:pt idx="15">
                  <c:v>0.99806763285</c:v>
                </c:pt>
                <c:pt idx="16">
                  <c:v>0.999033816425</c:v>
                </c:pt>
              </c:numCache>
            </c:numRef>
          </c:val>
        </c:ser>
        <c:marker val="1"/>
        <c:axId val="229810944"/>
        <c:axId val="229813632"/>
      </c:lineChart>
      <c:lineChart>
        <c:grouping val="standard"/>
        <c:ser>
          <c:idx val="2"/>
          <c:order val="2"/>
          <c:tx>
            <c:v>No. of Un. FP</c:v>
          </c:tx>
          <c:spPr>
            <a:ln w="44450">
              <a:solidFill>
                <a:srgbClr val="FFFFFF"/>
              </a:solidFill>
            </a:ln>
          </c:spPr>
          <c:marker>
            <c:symbol val="none"/>
          </c:marker>
          <c:val>
            <c:numRef>
              <c:f>Sheet1!$C$1:$C$17</c:f>
              <c:numCache>
                <c:formatCode>General</c:formatCode>
                <c:ptCount val="17"/>
                <c:pt idx="0">
                  <c:v>45</c:v>
                </c:pt>
                <c:pt idx="1">
                  <c:v>43</c:v>
                </c:pt>
                <c:pt idx="2">
                  <c:v>39</c:v>
                </c:pt>
                <c:pt idx="3">
                  <c:v>38</c:v>
                </c:pt>
                <c:pt idx="4">
                  <c:v>33</c:v>
                </c:pt>
                <c:pt idx="5">
                  <c:v>21</c:v>
                </c:pt>
                <c:pt idx="6">
                  <c:v>15</c:v>
                </c:pt>
                <c:pt idx="7">
                  <c:v>13</c:v>
                </c:pt>
                <c:pt idx="8">
                  <c:v>12</c:v>
                </c:pt>
                <c:pt idx="9">
                  <c:v>11</c:v>
                </c:pt>
                <c:pt idx="10">
                  <c:v>10</c:v>
                </c:pt>
                <c:pt idx="11">
                  <c:v>7</c:v>
                </c:pt>
                <c:pt idx="12">
                  <c:v>5</c:v>
                </c:pt>
                <c:pt idx="13">
                  <c:v>4</c:v>
                </c:pt>
                <c:pt idx="14">
                  <c:v>3</c:v>
                </c:pt>
                <c:pt idx="15">
                  <c:v>2</c:v>
                </c:pt>
                <c:pt idx="16">
                  <c:v>1</c:v>
                </c:pt>
              </c:numCache>
            </c:numRef>
          </c:val>
        </c:ser>
        <c:marker val="1"/>
        <c:axId val="230003456"/>
        <c:axId val="229819904"/>
      </c:lineChart>
      <c:catAx>
        <c:axId val="229810944"/>
        <c:scaling>
          <c:orientation val="minMax"/>
        </c:scaling>
        <c:axPos val="b"/>
        <c:title>
          <c:tx>
            <c:rich>
              <a:bodyPr/>
              <a:lstStyle/>
              <a:p>
                <a:pPr>
                  <a:defRPr sz="2000"/>
                </a:pPr>
                <a:r>
                  <a:rPr lang="en-US" sz="2000"/>
                  <a:t>Number of ATPG Vectors</a:t>
                </a:r>
              </a:p>
            </c:rich>
          </c:tx>
          <c:layout>
            <c:manualLayout>
              <c:xMode val="edge"/>
              <c:yMode val="edge"/>
              <c:x val="0.32245557621326815"/>
              <c:y val="0.90676866386440802"/>
            </c:manualLayout>
          </c:layout>
        </c:title>
        <c:tickLblPos val="nextTo"/>
        <c:txPr>
          <a:bodyPr/>
          <a:lstStyle/>
          <a:p>
            <a:pPr>
              <a:defRPr sz="1600"/>
            </a:pPr>
            <a:endParaRPr lang="en-US"/>
          </a:p>
        </c:txPr>
        <c:crossAx val="229813632"/>
        <c:crosses val="autoZero"/>
        <c:auto val="1"/>
        <c:lblAlgn val="ctr"/>
        <c:lblOffset val="100"/>
      </c:catAx>
      <c:valAx>
        <c:axId val="229813632"/>
        <c:scaling>
          <c:orientation val="minMax"/>
        </c:scaling>
        <c:axPos val="l"/>
        <c:majorGridlines/>
        <c:title>
          <c:tx>
            <c:rich>
              <a:bodyPr rot="-5400000" vert="horz"/>
              <a:lstStyle/>
              <a:p>
                <a:pPr>
                  <a:defRPr sz="2400"/>
                </a:pPr>
                <a:r>
                  <a:rPr lang="en-US" sz="2400"/>
                  <a:t>Coverage as fraction</a:t>
                </a:r>
              </a:p>
            </c:rich>
          </c:tx>
          <c:layout/>
        </c:title>
        <c:numFmt formatCode="General" sourceLinked="1"/>
        <c:tickLblPos val="nextTo"/>
        <c:spPr>
          <a:ln w="28575"/>
        </c:spPr>
        <c:txPr>
          <a:bodyPr/>
          <a:lstStyle/>
          <a:p>
            <a:pPr>
              <a:defRPr sz="1800"/>
            </a:pPr>
            <a:endParaRPr lang="en-US"/>
          </a:p>
        </c:txPr>
        <c:crossAx val="229810944"/>
        <c:crosses val="autoZero"/>
        <c:crossBetween val="between"/>
      </c:valAx>
      <c:valAx>
        <c:axId val="229819904"/>
        <c:scaling>
          <c:orientation val="minMax"/>
        </c:scaling>
        <c:axPos val="r"/>
        <c:title>
          <c:tx>
            <c:rich>
              <a:bodyPr rot="-5400000" vert="horz"/>
              <a:lstStyle/>
              <a:p>
                <a:pPr>
                  <a:defRPr sz="2400"/>
                </a:pPr>
                <a:r>
                  <a:rPr lang="en-US" sz="2400"/>
                  <a:t>Number of Undistinguished Fault Pairs</a:t>
                </a:r>
              </a:p>
            </c:rich>
          </c:tx>
          <c:layout>
            <c:manualLayout>
              <c:xMode val="edge"/>
              <c:yMode val="edge"/>
              <c:x val="0.88074081662907056"/>
              <c:y val="0.11928801936602826"/>
            </c:manualLayout>
          </c:layout>
        </c:title>
        <c:numFmt formatCode="General" sourceLinked="1"/>
        <c:tickLblPos val="nextTo"/>
        <c:txPr>
          <a:bodyPr/>
          <a:lstStyle/>
          <a:p>
            <a:pPr>
              <a:defRPr sz="1800"/>
            </a:pPr>
            <a:endParaRPr lang="en-US"/>
          </a:p>
        </c:txPr>
        <c:crossAx val="230003456"/>
        <c:crosses val="max"/>
        <c:crossBetween val="between"/>
      </c:valAx>
      <c:catAx>
        <c:axId val="230003456"/>
        <c:scaling>
          <c:orientation val="minMax"/>
        </c:scaling>
        <c:delete val="1"/>
        <c:axPos val="b"/>
        <c:tickLblPos val="none"/>
        <c:crossAx val="229819904"/>
        <c:crosses val="autoZero"/>
        <c:auto val="1"/>
        <c:lblAlgn val="ctr"/>
        <c:lblOffset val="100"/>
      </c:catAx>
    </c:plotArea>
    <c:legend>
      <c:legendPos val="r"/>
      <c:layout>
        <c:manualLayout>
          <c:xMode val="edge"/>
          <c:yMode val="edge"/>
          <c:x val="0.19587422254242198"/>
          <c:y val="0.55210582081952375"/>
          <c:w val="0.24596139882405263"/>
          <c:h val="0.24479662819755868"/>
        </c:manualLayout>
      </c:layout>
      <c:txPr>
        <a:bodyPr/>
        <a:lstStyle/>
        <a:p>
          <a:pPr>
            <a:defRPr sz="1600"/>
          </a:pPr>
          <a:endParaRPr lang="en-US"/>
        </a:p>
      </c:txPr>
    </c:legend>
    <c:plotVisOnly val="1"/>
  </c:chart>
  <c:txPr>
    <a:bodyPr/>
    <a:lstStyle/>
    <a:p>
      <a:pPr>
        <a:defRPr>
          <a:solidFill>
            <a:srgbClr val="FFFF00"/>
          </a:solidFil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FF565EB-2C8A-45A6-9B64-7C4390DDD95D}" type="datetimeFigureOut">
              <a:rPr lang="en-US" smtClean="0"/>
              <a:pPr/>
              <a:t>10/8/2011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F4E58C4-BA38-48E0-ADA0-DAB25CCF17E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39DAB36-99EF-46FA-A697-0BF926F1B940}" type="datetimeFigureOut">
              <a:rPr lang="en-US" smtClean="0"/>
              <a:pPr/>
              <a:t>10/8/2011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16EE20C-3ABF-415A-B4B5-DE181B46C2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Detection of transition fault will be same</a:t>
            </a:r>
            <a:r>
              <a:rPr lang="en-US" baseline="0" dirty="0" smtClean="0"/>
              <a:t> as stuck-at fault with this model</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same goal can be achieved with a 2-time frame model. Test for s-a-1 on y is a test for slow-to-rise fault on line xx’</a:t>
            </a:r>
            <a:endParaRPr lang="en-US" dirty="0" smtClean="0"/>
          </a:p>
          <a:p>
            <a:r>
              <a:rPr lang="en-US" dirty="0" smtClean="0"/>
              <a:t>LOS</a:t>
            </a:r>
            <a:r>
              <a:rPr lang="en-US" baseline="0" dirty="0" smtClean="0"/>
              <a:t> can be constructed similarly.</a:t>
            </a:r>
          </a:p>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we can transfer exclusive</a:t>
            </a:r>
            <a:r>
              <a:rPr lang="en-US" baseline="0" dirty="0" smtClean="0"/>
              <a:t> test generation for transition faults into detection of single stuck-at fault.</a:t>
            </a:r>
            <a:endParaRPr lang="en-US" dirty="0" smtClean="0"/>
          </a:p>
          <a:p>
            <a:r>
              <a:rPr lang="en-US" dirty="0" smtClean="0"/>
              <a:t>This model can be further</a:t>
            </a:r>
            <a:r>
              <a:rPr lang="en-US" baseline="0" dirty="0" smtClean="0"/>
              <a:t> simplified to get rid the multiplexers. Using multiplexers here is to clearly show the mechanisms for generating exclusive test for transition fault pairs.</a:t>
            </a:r>
            <a:endParaRPr lang="en-US" dirty="0" smtClean="0"/>
          </a:p>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 want to get rid of the sequential element completely, this can also be expanded to a 2-time frame circuit.</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all for listening. Any Questions?</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talk is organized</a:t>
            </a:r>
            <a:r>
              <a:rPr lang="en-US" baseline="0" dirty="0" smtClean="0"/>
              <a:t> into 7 parts. First I’ll talk about the motivation. Then some introduction about fault diagnosis and some terms introduced in our work.</a:t>
            </a:r>
          </a:p>
          <a:p>
            <a:r>
              <a:rPr lang="en-US" baseline="0" dirty="0" smtClean="0"/>
              <a:t>(exclusive test, Diagnostic Coverage…)</a:t>
            </a:r>
          </a:p>
          <a:p>
            <a:r>
              <a:rPr lang="en-US" dirty="0" smtClean="0"/>
              <a:t>In this</a:t>
            </a:r>
            <a:r>
              <a:rPr lang="en-US" baseline="0" dirty="0" smtClean="0"/>
              <a:t> work we focus on transition fault diagnosis.</a:t>
            </a:r>
          </a:p>
          <a:p>
            <a:r>
              <a:rPr lang="en-US" baseline="0" dirty="0" smtClean="0"/>
              <a:t>I will talk about it in detail in part 4 and 5.</a:t>
            </a:r>
          </a:p>
          <a:p>
            <a:r>
              <a:rPr lang="en-US" baseline="0" dirty="0" smtClean="0"/>
              <a:t>And at last experimental results and conclusion.</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Diagnosis</a:t>
            </a:r>
            <a:r>
              <a:rPr lang="en-US" baseline="0" dirty="0" smtClean="0"/>
              <a:t> plays an important part in today’s VLSI development cycle.</a:t>
            </a:r>
          </a:p>
          <a:p>
            <a:r>
              <a:rPr lang="en-US" baseline="0" dirty="0" smtClean="0"/>
              <a:t>Better diagnosis better yield ramp up, better income for test engineers.</a:t>
            </a:r>
          </a:p>
          <a:p>
            <a:r>
              <a:rPr lang="en-US" baseline="0" dirty="0" smtClean="0"/>
              <a:t>To find out the true defective mechanism is very hard.</a:t>
            </a:r>
          </a:p>
          <a:p>
            <a:r>
              <a:rPr lang="en-US" baseline="0" dirty="0" smtClean="0"/>
              <a:t>A modern chip can easily have half million flip flops, hundreds of scan chains, </a:t>
            </a:r>
            <a:r>
              <a:rPr lang="en-US" baseline="0" dirty="0" err="1" smtClean="0"/>
              <a:t>misrs</a:t>
            </a:r>
            <a:r>
              <a:rPr lang="en-US" baseline="0" dirty="0" smtClean="0"/>
              <a:t>, </a:t>
            </a:r>
            <a:r>
              <a:rPr lang="en-US" baseline="0" dirty="0" err="1" smtClean="0"/>
              <a:t>bist</a:t>
            </a:r>
            <a:r>
              <a:rPr lang="en-US" baseline="0" dirty="0" smtClean="0"/>
              <a:t> controllers. </a:t>
            </a:r>
          </a:p>
          <a:p>
            <a:r>
              <a:rPr lang="en-US" baseline="0" dirty="0" smtClean="0"/>
              <a:t>Just like diagnosing a patient, if we have better equipment, better methodology, more unique syndromes, we can get more idea about the true identity of the culprit.</a:t>
            </a:r>
          </a:p>
          <a:p>
            <a:r>
              <a:rPr lang="en-US" baseline="0" dirty="0" smtClean="0"/>
              <a:t>In this work, we are trying to get more unique syndromes for different transition faults, since transition fault model is widely used and many failures are timing related. Using only stuck-at faults may be not sufficient in diagnosis.</a:t>
            </a:r>
          </a:p>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purpose is to get more unique syndromes from transition faults. Suppose we can find a test pattern set, and all transition faults will have different output responses from each other. Then simply by looking at the failing output and failing patterns, we can conclude which fault is causing the problem.</a:t>
            </a:r>
          </a:p>
          <a:p>
            <a:r>
              <a:rPr lang="en-US" baseline="0" dirty="0" smtClean="0"/>
              <a:t>Unfortunately using only detection test patterns, many transition faults have exactly same output responses. Thus there will be a large amount of possible fault sites, making it impossible to perform a physical inspection to find out the real failure location.</a:t>
            </a:r>
          </a:p>
          <a:p>
            <a:r>
              <a:rPr lang="en-US" baseline="0" dirty="0" smtClean="0"/>
              <a:t>Here we define a term “exclusive tests”. It means a test pattern which can only detect one fault from a pair of faults, thus distinguishing the two faults.</a:t>
            </a:r>
          </a:p>
          <a:p>
            <a:r>
              <a:rPr lang="en-US" baseline="0" dirty="0" smtClean="0"/>
              <a:t>It is called exclusive test in our previous work, here we simply inherited the name. Actually in this work, exclusive test can detect both faults from a fault pair as long as their output responses are different.</a:t>
            </a:r>
            <a:endParaRPr lang="en-US" dirty="0" smtClean="0"/>
          </a:p>
        </p:txBody>
      </p:sp>
      <p:sp>
        <p:nvSpPr>
          <p:cNvPr id="4" name="Slide Number Placeholder 3"/>
          <p:cNvSpPr>
            <a:spLocks noGrp="1"/>
          </p:cNvSpPr>
          <p:nvPr>
            <p:ph type="sldNum" sz="quarter" idx="10"/>
          </p:nvPr>
        </p:nvSpPr>
        <p:spPr/>
        <p:txBody>
          <a:bodyPr/>
          <a:lstStyle/>
          <a:p>
            <a:fld id="{416EE20C-3ABF-415A-B4B5-DE181B46C2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want to find</a:t>
            </a:r>
            <a:r>
              <a:rPr lang="en-US" baseline="0" dirty="0" smtClean="0"/>
              <a:t> a test pattern set which has better </a:t>
            </a:r>
            <a:r>
              <a:rPr lang="en-US" baseline="0" dirty="0" err="1" smtClean="0"/>
              <a:t>diagnosability</a:t>
            </a:r>
            <a:r>
              <a:rPr lang="en-US" baseline="0" dirty="0" smtClean="0"/>
              <a:t>, we need to define what is better in </a:t>
            </a:r>
            <a:r>
              <a:rPr lang="en-US" baseline="0" dirty="0" err="1" smtClean="0"/>
              <a:t>diagnosability</a:t>
            </a:r>
            <a:r>
              <a:rPr lang="en-US" baseline="0" dirty="0" smtClean="0"/>
              <a:t>.</a:t>
            </a:r>
          </a:p>
          <a:p>
            <a:r>
              <a:rPr lang="en-US" baseline="0" dirty="0" smtClean="0"/>
              <a:t>In our previous work we defined a metric called Diagnostic Coverage, similar to Fault coverage.</a:t>
            </a:r>
          </a:p>
          <a:p>
            <a:r>
              <a:rPr lang="en-US" baseline="0" dirty="0" smtClean="0"/>
              <a:t>Fault coverage is commonly used to measure the detection ability of a test set.</a:t>
            </a:r>
          </a:p>
          <a:p>
            <a:r>
              <a:rPr lang="en-US" baseline="0" dirty="0" smtClean="0"/>
              <a:t>As the name implies, Diagnostic Coverage tells the ability to diagnose.</a:t>
            </a:r>
          </a:p>
          <a:p>
            <a:r>
              <a:rPr lang="en-US" baseline="0" dirty="0" smtClean="0"/>
              <a:t>In this work we extend the Diagnostic ATPG system to transition faults</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give</a:t>
            </a:r>
            <a:r>
              <a:rPr lang="en-US" baseline="0" dirty="0" smtClean="0"/>
              <a:t> the definition of Diagnostic Coverage first.</a:t>
            </a:r>
          </a:p>
          <a:p>
            <a:r>
              <a:rPr lang="en-US" baseline="0" dirty="0" smtClean="0"/>
              <a:t>During fault simulation we put faults into different groups.</a:t>
            </a:r>
          </a:p>
          <a:p>
            <a:r>
              <a:rPr lang="en-US" baseline="0" dirty="0" smtClean="0"/>
              <a:t>Faults that have exactly same output responses are put into one group.</a:t>
            </a:r>
          </a:p>
          <a:p>
            <a:r>
              <a:rPr lang="en-US" baseline="0" dirty="0" smtClean="0"/>
              <a:t>Apparently all undetected faults will be in one group.</a:t>
            </a:r>
          </a:p>
          <a:p>
            <a:r>
              <a:rPr lang="en-US" baseline="0" dirty="0" smtClean="0"/>
              <a:t>We have shown the advantages of this metric over other metrics in our previous work.</a:t>
            </a:r>
          </a:p>
          <a:p>
            <a:r>
              <a:rPr lang="en-US" baseline="0" dirty="0" smtClean="0"/>
              <a:t>We can see that diagnostic coverage is quite similar in form with Fault Coverage.</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a single copy of CUT. Assume fault f1 is line x1 stuck at a and fault f2 is line x2 stuck at b. The goal is to find exclusive test vector for this fault pair with only one copy of CUT.</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model can be further simplified. Only</a:t>
            </a:r>
            <a:r>
              <a:rPr lang="en-US" baseline="0" dirty="0" smtClean="0"/>
              <a:t> 2 or 3 additional primary gates are needed for exclusive test generation according to the value of a and b.</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C530E284-0764-4DDD-9867-70A962737A6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68E22BC8-0FC4-48E7-85E8-FF0A8603D89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19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033603BD-88F8-4816-B732-005D14FB150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5551DFC1-2DE9-466C-B296-661A7F7832F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E0A0246E-D9AA-4653-B850-F551AE99703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ADFCE794-754A-4D49-93C0-3A90E2AE8AD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8"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solidFill>
                  <a:srgbClr val="FFFFFF"/>
                </a:solidFill>
              </a:defRPr>
            </a:lvl1pPr>
          </a:lstStyle>
          <a:p>
            <a:pPr>
              <a:defRPr/>
            </a:pPr>
            <a:fld id="{53F23180-0551-4800-90B5-AA5CB6FED2D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4"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solidFill>
                  <a:srgbClr val="FFFFFF"/>
                </a:solidFill>
              </a:defRPr>
            </a:lvl1pPr>
          </a:lstStyle>
          <a:p>
            <a:pPr>
              <a:defRPr/>
            </a:pPr>
            <a:fld id="{DA200C81-0010-4324-B977-3E90467927E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3"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solidFill>
                  <a:srgbClr val="FFFFFF"/>
                </a:solidFill>
              </a:defRPr>
            </a:lvl1pPr>
          </a:lstStyle>
          <a:p>
            <a:pPr>
              <a:defRPr/>
            </a:pPr>
            <a:fld id="{A3FAC1D5-F5EF-427E-A65B-FBCFD718ACB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B55B5D5A-8B6D-4780-920D-10CAA7B52B7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Oct  10th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C0834567-3FDF-435F-B644-1A02F7547F1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10E34"/>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solidFill>
                  <a:srgbClr val="FFFFFF"/>
                </a:solidFill>
              </a:defRPr>
            </a:lvl1pPr>
          </a:lstStyle>
          <a:p>
            <a:pPr fontAlgn="base">
              <a:spcBef>
                <a:spcPct val="0"/>
              </a:spcBef>
              <a:spcAft>
                <a:spcPct val="0"/>
              </a:spcAft>
              <a:defRPr/>
            </a:pPr>
            <a:r>
              <a:rPr lang="en-US" smtClean="0"/>
              <a:t>Oct  10th</a:t>
            </a:r>
            <a:endParaRPr lang="en-US" dirty="0"/>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solidFill>
                  <a:srgbClr val="FFFFFF"/>
                </a:solidFill>
              </a:defRPr>
            </a:lvl1pPr>
          </a:lstStyle>
          <a:p>
            <a:pPr fontAlgn="base">
              <a:spcBef>
                <a:spcPct val="0"/>
              </a:spcBef>
              <a:spcAft>
                <a:spcPct val="0"/>
              </a:spcAft>
              <a:defRPr/>
            </a:pPr>
            <a:endParaRPr lang="en-US" dirty="0"/>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solidFill>
                  <a:srgbClr val="FFFFFF"/>
                </a:solidFill>
              </a:defRPr>
            </a:lvl1pPr>
          </a:lstStyle>
          <a:p>
            <a:pPr fontAlgn="base">
              <a:spcBef>
                <a:spcPct val="0"/>
              </a:spcBef>
              <a:spcAft>
                <a:spcPct val="0"/>
              </a:spcAft>
              <a:defRPr/>
            </a:pPr>
            <a:fld id="{84F88A1E-A4D0-4A8D-BAC4-A0592CA87995}" type="slidenum">
              <a:rPr lang="en-US" smtClean="0"/>
              <a:pPr fontAlgn="base">
                <a:spcBef>
                  <a:spcPct val="0"/>
                </a:spcBef>
                <a:spcAft>
                  <a:spcPct val="0"/>
                </a:spcAft>
                <a:defRPr/>
              </a:pPr>
              <a:t>‹#›</a:t>
            </a:fld>
            <a:endParaRPr lang="en-US"/>
          </a:p>
        </p:txBody>
      </p:sp>
      <p:sp>
        <p:nvSpPr>
          <p:cNvPr id="2053"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T</a:t>
            </a:r>
          </a:p>
        </p:txBody>
      </p:sp>
      <p:sp>
        <p:nvSpPr>
          <p:cNvPr id="2054"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p:txStyles>
    <p:titleStyle>
      <a:lvl1pPr algn="l" rtl="0" eaLnBrk="0" fontAlgn="base" hangingPunct="0">
        <a:spcBef>
          <a:spcPct val="0"/>
        </a:spcBef>
        <a:spcAft>
          <a:spcPct val="0"/>
        </a:spcAft>
        <a:defRPr sz="3600" b="1">
          <a:solidFill>
            <a:srgbClr val="FAFD00"/>
          </a:solidFill>
          <a:latin typeface="+mj-lt"/>
          <a:ea typeface="+mj-ea"/>
          <a:cs typeface="+mj-cs"/>
        </a:defRPr>
      </a:lvl1pPr>
      <a:lvl2pPr algn="l" rtl="0" eaLnBrk="0" fontAlgn="base" hangingPunct="0">
        <a:spcBef>
          <a:spcPct val="0"/>
        </a:spcBef>
        <a:spcAft>
          <a:spcPct val="0"/>
        </a:spcAft>
        <a:defRPr sz="3600" b="1">
          <a:solidFill>
            <a:srgbClr val="FAFD00"/>
          </a:solidFill>
          <a:latin typeface="Arial" charset="0"/>
        </a:defRPr>
      </a:lvl2pPr>
      <a:lvl3pPr algn="l" rtl="0" eaLnBrk="0" fontAlgn="base" hangingPunct="0">
        <a:spcBef>
          <a:spcPct val="0"/>
        </a:spcBef>
        <a:spcAft>
          <a:spcPct val="0"/>
        </a:spcAft>
        <a:defRPr sz="3600" b="1">
          <a:solidFill>
            <a:srgbClr val="FAFD00"/>
          </a:solidFill>
          <a:latin typeface="Arial" charset="0"/>
        </a:defRPr>
      </a:lvl3pPr>
      <a:lvl4pPr algn="l" rtl="0" eaLnBrk="0" fontAlgn="base" hangingPunct="0">
        <a:spcBef>
          <a:spcPct val="0"/>
        </a:spcBef>
        <a:spcAft>
          <a:spcPct val="0"/>
        </a:spcAft>
        <a:defRPr sz="3600" b="1">
          <a:solidFill>
            <a:srgbClr val="FAFD00"/>
          </a:solidFill>
          <a:latin typeface="Arial" charset="0"/>
        </a:defRPr>
      </a:lvl4pPr>
      <a:lvl5pPr algn="l" rtl="0" eaLnBrk="0" fontAlgn="base" hangingPunct="0">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eaLnBrk="0" fontAlgn="base" hangingPunct="0">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eaLnBrk="0" fontAlgn="base" hangingPunct="0">
        <a:spcBef>
          <a:spcPct val="20000"/>
        </a:spcBef>
        <a:spcAft>
          <a:spcPct val="0"/>
        </a:spcAft>
        <a:buClr>
          <a:srgbClr val="FAFD00"/>
        </a:buClr>
        <a:buChar char="–"/>
        <a:defRPr sz="2800">
          <a:solidFill>
            <a:srgbClr val="FAFD00"/>
          </a:solidFill>
          <a:latin typeface="+mn-lt"/>
        </a:defRPr>
      </a:lvl2pPr>
      <a:lvl3pPr marL="1143000" indent="-228600" algn="l" rtl="0" eaLnBrk="0" fontAlgn="base" hangingPunct="0">
        <a:spcBef>
          <a:spcPct val="20000"/>
        </a:spcBef>
        <a:spcAft>
          <a:spcPct val="0"/>
        </a:spcAft>
        <a:buClr>
          <a:srgbClr val="FAFD00"/>
        </a:buClr>
        <a:buChar char="•"/>
        <a:defRPr sz="2400">
          <a:solidFill>
            <a:srgbClr val="FAFD00"/>
          </a:solidFill>
          <a:latin typeface="+mn-lt"/>
        </a:defRPr>
      </a:lvl3pPr>
      <a:lvl4pPr marL="1600200" indent="-228600" algn="l" rtl="0" eaLnBrk="0" fontAlgn="base" hangingPunct="0">
        <a:spcBef>
          <a:spcPct val="20000"/>
        </a:spcBef>
        <a:spcAft>
          <a:spcPct val="0"/>
        </a:spcAft>
        <a:buClr>
          <a:srgbClr val="FAFD00"/>
        </a:buClr>
        <a:buChar char="–"/>
        <a:defRPr sz="2000">
          <a:solidFill>
            <a:srgbClr val="FAFD00"/>
          </a:solidFill>
          <a:latin typeface="+mn-lt"/>
        </a:defRPr>
      </a:lvl4pPr>
      <a:lvl5pPr marL="2057400" indent="-228600" algn="l" rtl="0" eaLnBrk="0" fontAlgn="base" hangingPunct="0">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cstate="print"/>
          <a:srcRect/>
          <a:stretch>
            <a:fillRect/>
          </a:stretch>
        </p:blipFill>
        <p:spPr bwMode="auto">
          <a:xfrm>
            <a:off x="7715250" y="0"/>
            <a:ext cx="1428750" cy="1104900"/>
          </a:xfrm>
          <a:prstGeom prst="rect">
            <a:avLst/>
          </a:prstGeom>
          <a:noFill/>
          <a:ln w="9525">
            <a:noFill/>
            <a:miter lim="800000"/>
            <a:headEnd/>
            <a:tailEnd/>
          </a:ln>
        </p:spPr>
      </p:pic>
      <p:sp>
        <p:nvSpPr>
          <p:cNvPr id="2" name="Title 1"/>
          <p:cNvSpPr>
            <a:spLocks noGrp="1"/>
          </p:cNvSpPr>
          <p:nvPr>
            <p:ph type="ctrTitle"/>
          </p:nvPr>
        </p:nvSpPr>
        <p:spPr>
          <a:xfrm>
            <a:off x="381000" y="1219200"/>
            <a:ext cx="8610600" cy="1752599"/>
          </a:xfrm>
        </p:spPr>
        <p:txBody>
          <a:bodyPr/>
          <a:lstStyle/>
          <a:p>
            <a:pPr algn="ctr"/>
            <a:r>
              <a:rPr lang="en-US" dirty="0" smtClean="0"/>
              <a:t>Reduced Complexity Test Generation Algorithms for Transition Fault</a:t>
            </a:r>
            <a:br>
              <a:rPr lang="en-US" dirty="0" smtClean="0"/>
            </a:br>
            <a:r>
              <a:rPr lang="en-US" dirty="0" smtClean="0"/>
              <a:t>Diagnosis</a:t>
            </a:r>
            <a:endParaRPr lang="en-US" dirty="0"/>
          </a:p>
        </p:txBody>
      </p:sp>
      <p:sp>
        <p:nvSpPr>
          <p:cNvPr id="3" name="Subtitle 2"/>
          <p:cNvSpPr>
            <a:spLocks noGrp="1"/>
          </p:cNvSpPr>
          <p:nvPr>
            <p:ph type="subTitle" idx="1"/>
          </p:nvPr>
        </p:nvSpPr>
        <p:spPr>
          <a:xfrm>
            <a:off x="1371600" y="3505200"/>
            <a:ext cx="6400800" cy="1752600"/>
          </a:xfrm>
        </p:spPr>
        <p:txBody>
          <a:bodyPr/>
          <a:lstStyle/>
          <a:p>
            <a:r>
              <a:rPr lang="en-US" dirty="0" smtClean="0">
                <a:solidFill>
                  <a:srgbClr val="FFFFFF"/>
                </a:solidFill>
              </a:rPr>
              <a:t>Yu Zhang</a:t>
            </a:r>
          </a:p>
          <a:p>
            <a:r>
              <a:rPr lang="en-US" dirty="0" smtClean="0">
                <a:solidFill>
                  <a:srgbClr val="FFFFFF"/>
                </a:solidFill>
              </a:rPr>
              <a:t> </a:t>
            </a:r>
            <a:r>
              <a:rPr lang="en-US" dirty="0" err="1" smtClean="0">
                <a:solidFill>
                  <a:srgbClr val="FFFFFF"/>
                </a:solidFill>
              </a:rPr>
              <a:t>Vishwani</a:t>
            </a:r>
            <a:r>
              <a:rPr lang="en-US" dirty="0" smtClean="0">
                <a:solidFill>
                  <a:srgbClr val="FFFFFF"/>
                </a:solidFill>
              </a:rPr>
              <a:t> D. </a:t>
            </a:r>
            <a:r>
              <a:rPr lang="en-US" dirty="0" err="1" smtClean="0">
                <a:solidFill>
                  <a:srgbClr val="FFFFFF"/>
                </a:solidFill>
              </a:rPr>
              <a:t>Agrawal</a:t>
            </a:r>
            <a:endParaRPr lang="en-US" dirty="0" smtClean="0">
              <a:solidFill>
                <a:srgbClr val="FFFFFF"/>
              </a:solidFill>
            </a:endParaRPr>
          </a:p>
          <a:p>
            <a:r>
              <a:rPr lang="en-US" dirty="0" smtClean="0">
                <a:solidFill>
                  <a:srgbClr val="FFFFFF"/>
                </a:solidFill>
              </a:rPr>
              <a:t>Auburn University, Auburn, Alabama 36849 USA</a:t>
            </a:r>
            <a:endParaRPr lang="en-US" dirty="0">
              <a:solidFill>
                <a:srgbClr val="FFFFFF"/>
              </a:solidFill>
            </a:endParaRPr>
          </a:p>
        </p:txBody>
      </p:sp>
      <p:sp>
        <p:nvSpPr>
          <p:cNvPr id="5" name="Date Placeholder 4"/>
          <p:cNvSpPr>
            <a:spLocks noGrp="1"/>
          </p:cNvSpPr>
          <p:nvPr>
            <p:ph type="dt" sz="half" idx="10"/>
          </p:nvPr>
        </p:nvSpPr>
        <p:spPr/>
        <p:txBody>
          <a:bodyPr/>
          <a:lstStyle/>
          <a:p>
            <a:r>
              <a:rPr lang="en-US" smtClean="0"/>
              <a:t>Oct  10th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dirty="0"/>
          </a:p>
        </p:txBody>
      </p:sp>
      <p:sp>
        <p:nvSpPr>
          <p:cNvPr id="5" name="Slide Number Placeholder 4"/>
          <p:cNvSpPr>
            <a:spLocks noGrp="1"/>
          </p:cNvSpPr>
          <p:nvPr>
            <p:ph type="sldNum" sz="quarter" idx="12"/>
          </p:nvPr>
        </p:nvSpPr>
        <p:spPr/>
        <p:txBody>
          <a:bodyPr/>
          <a:lstStyle/>
          <a:p>
            <a:pPr>
              <a:defRPr/>
            </a:pPr>
            <a:fld id="{5551DFC1-2DE9-466C-B296-661A7F7832FB}" type="slidenum">
              <a:rPr lang="en-US" smtClean="0"/>
              <a:pPr>
                <a:defRPr/>
              </a:pPr>
              <a:t>10</a:t>
            </a:fld>
            <a:endParaRPr lang="en-US"/>
          </a:p>
        </p:txBody>
      </p:sp>
      <p:sp>
        <p:nvSpPr>
          <p:cNvPr id="8" name="AutoShape 3"/>
          <p:cNvSpPr>
            <a:spLocks noChangeArrowheads="1"/>
          </p:cNvSpPr>
          <p:nvPr/>
        </p:nvSpPr>
        <p:spPr bwMode="auto">
          <a:xfrm>
            <a:off x="4953000" y="2667000"/>
            <a:ext cx="672307" cy="595313"/>
          </a:xfrm>
          <a:prstGeom prst="flowChartDelay">
            <a:avLst/>
          </a:prstGeom>
          <a:solidFill>
            <a:srgbClr val="92D050"/>
          </a:solidFill>
          <a:ln w="38100">
            <a:solidFill>
              <a:srgbClr val="FFFFFF"/>
            </a:solidFill>
            <a:miter lim="800000"/>
            <a:headEnd/>
            <a:tailEnd/>
          </a:ln>
        </p:spPr>
        <p:txBody>
          <a:bodyPr wrap="none" anchor="ctr"/>
          <a:lstStyle/>
          <a:p>
            <a:endParaRPr lang="en-US"/>
          </a:p>
        </p:txBody>
      </p:sp>
      <p:sp>
        <p:nvSpPr>
          <p:cNvPr id="12" name="Moon 11"/>
          <p:cNvSpPr/>
          <p:nvPr/>
        </p:nvSpPr>
        <p:spPr bwMode="auto">
          <a:xfrm flipH="1">
            <a:off x="5029200" y="4648200"/>
            <a:ext cx="762000" cy="609600"/>
          </a:xfrm>
          <a:prstGeom prst="moon">
            <a:avLst>
              <a:gd name="adj" fmla="val 84426"/>
            </a:avLst>
          </a:prstGeom>
          <a:solidFill>
            <a:srgbClr val="92D050"/>
          </a:solidFill>
          <a:ln w="38100" cap="flat" cmpd="sng" algn="ctr">
            <a:solidFill>
              <a:srgbClr val="FFFF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65" name="Straight Connector 64"/>
          <p:cNvCxnSpPr/>
          <p:nvPr/>
        </p:nvCxnSpPr>
        <p:spPr>
          <a:xfrm>
            <a:off x="3962400" y="51054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0" y="914400"/>
            <a:ext cx="8880957" cy="523220"/>
          </a:xfrm>
          <a:prstGeom prst="rect">
            <a:avLst/>
          </a:prstGeom>
          <a:ln w="38100">
            <a:noFill/>
          </a:ln>
        </p:spPr>
        <p:txBody>
          <a:bodyPr wrap="none">
            <a:spAutoFit/>
          </a:bodyPr>
          <a:lstStyle/>
          <a:p>
            <a:r>
              <a:rPr lang="en-US" sz="2800" dirty="0" smtClean="0">
                <a:solidFill>
                  <a:srgbClr val="FFFF00"/>
                </a:solidFill>
              </a:rPr>
              <a:t>Suppose a is 0 and b is 1, the model can be simplified:</a:t>
            </a:r>
            <a:endParaRPr lang="en-US" sz="2800" dirty="0">
              <a:solidFill>
                <a:srgbClr val="FFFF00"/>
              </a:solidFill>
            </a:endParaRPr>
          </a:p>
        </p:txBody>
      </p:sp>
      <p:sp>
        <p:nvSpPr>
          <p:cNvPr id="77" name="Rectangle 76"/>
          <p:cNvSpPr/>
          <p:nvPr/>
        </p:nvSpPr>
        <p:spPr>
          <a:xfrm>
            <a:off x="2133600" y="1676400"/>
            <a:ext cx="5410200" cy="4572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p:cNvCxnSpPr/>
          <p:nvPr/>
        </p:nvCxnSpPr>
        <p:spPr>
          <a:xfrm>
            <a:off x="1295400" y="22860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838200" y="2895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sp>
        <p:nvSpPr>
          <p:cNvPr id="80" name="TextBox 79"/>
          <p:cNvSpPr txBox="1"/>
          <p:nvPr/>
        </p:nvSpPr>
        <p:spPr>
          <a:xfrm>
            <a:off x="7924800" y="28194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81" name="Straight Connector 80"/>
          <p:cNvCxnSpPr/>
          <p:nvPr/>
        </p:nvCxnSpPr>
        <p:spPr>
          <a:xfrm>
            <a:off x="1295400" y="2590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295400" y="4114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3" name="Flowchart: Connector 82"/>
          <p:cNvSpPr/>
          <p:nvPr/>
        </p:nvSpPr>
        <p:spPr>
          <a:xfrm>
            <a:off x="1676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lowchart: Connector 83"/>
          <p:cNvSpPr/>
          <p:nvPr/>
        </p:nvSpPr>
        <p:spPr>
          <a:xfrm>
            <a:off x="1676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lowchart: Connector 84"/>
          <p:cNvSpPr/>
          <p:nvPr/>
        </p:nvSpPr>
        <p:spPr>
          <a:xfrm>
            <a:off x="1676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7543800" y="2209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543800" y="2514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543800" y="4038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9" name="Flowchart: Connector 88"/>
          <p:cNvSpPr/>
          <p:nvPr/>
        </p:nvSpPr>
        <p:spPr>
          <a:xfrm>
            <a:off x="7772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Connector 89"/>
          <p:cNvSpPr/>
          <p:nvPr/>
        </p:nvSpPr>
        <p:spPr>
          <a:xfrm>
            <a:off x="7772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lowchart: Connector 90"/>
          <p:cNvSpPr/>
          <p:nvPr/>
        </p:nvSpPr>
        <p:spPr>
          <a:xfrm>
            <a:off x="7772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p:nvPr/>
        </p:nvCxnSpPr>
        <p:spPr>
          <a:xfrm>
            <a:off x="1066800" y="1828800"/>
            <a:ext cx="10668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1562100" y="3314700"/>
            <a:ext cx="2971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526471" y="1840466"/>
            <a:ext cx="152152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457200" y="1447800"/>
            <a:ext cx="457200" cy="646331"/>
          </a:xfrm>
          <a:prstGeom prst="rect">
            <a:avLst/>
          </a:prstGeom>
          <a:noFill/>
          <a:ln w="38100">
            <a:noFill/>
          </a:ln>
        </p:spPr>
        <p:txBody>
          <a:bodyPr wrap="square" rtlCol="0">
            <a:spAutoFit/>
          </a:bodyPr>
          <a:lstStyle/>
          <a:p>
            <a:r>
              <a:rPr lang="en-US" sz="3600" dirty="0" smtClean="0">
                <a:solidFill>
                  <a:srgbClr val="FFFFFF"/>
                </a:solidFill>
              </a:rPr>
              <a:t>y</a:t>
            </a:r>
            <a:endParaRPr lang="en-US" sz="3600" dirty="0">
              <a:solidFill>
                <a:srgbClr val="FFFFFF"/>
              </a:solidFill>
            </a:endParaRPr>
          </a:p>
        </p:txBody>
      </p:sp>
      <p:sp>
        <p:nvSpPr>
          <p:cNvPr id="103" name="TextBox 102"/>
          <p:cNvSpPr txBox="1"/>
          <p:nvPr/>
        </p:nvSpPr>
        <p:spPr>
          <a:xfrm>
            <a:off x="3505200" y="21336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endParaRPr lang="en-US" sz="3600" dirty="0">
              <a:solidFill>
                <a:srgbClr val="FFFFFF"/>
              </a:solidFill>
            </a:endParaRPr>
          </a:p>
        </p:txBody>
      </p:sp>
      <p:cxnSp>
        <p:nvCxnSpPr>
          <p:cNvPr id="108" name="Straight Connector 107"/>
          <p:cNvCxnSpPr/>
          <p:nvPr/>
        </p:nvCxnSpPr>
        <p:spPr>
          <a:xfrm>
            <a:off x="3124200" y="3124200"/>
            <a:ext cx="1828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638800" y="2971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bwMode="auto">
          <a:xfrm>
            <a:off x="4267200" y="2362200"/>
            <a:ext cx="1981200" cy="12954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18" name="TextBox 117"/>
          <p:cNvSpPr txBox="1"/>
          <p:nvPr/>
        </p:nvSpPr>
        <p:spPr>
          <a:xfrm>
            <a:off x="6629400" y="22098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r>
              <a:rPr lang="en-US" sz="3600" dirty="0" smtClean="0">
                <a:solidFill>
                  <a:srgbClr val="FFFFFF"/>
                </a:solidFill>
              </a:rPr>
              <a:t>’</a:t>
            </a:r>
            <a:endParaRPr lang="en-US" sz="3600" dirty="0">
              <a:solidFill>
                <a:srgbClr val="FFFFFF"/>
              </a:solidFill>
            </a:endParaRPr>
          </a:p>
        </p:txBody>
      </p:sp>
      <p:sp>
        <p:nvSpPr>
          <p:cNvPr id="120" name="Flowchart: Connector 119"/>
          <p:cNvSpPr/>
          <p:nvPr/>
        </p:nvSpPr>
        <p:spPr>
          <a:xfrm>
            <a:off x="2971800" y="30480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429000" y="48006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endParaRPr lang="en-US" sz="3600" dirty="0">
              <a:solidFill>
                <a:srgbClr val="FFFFFF"/>
              </a:solidFill>
            </a:endParaRPr>
          </a:p>
        </p:txBody>
      </p:sp>
      <p:cxnSp>
        <p:nvCxnSpPr>
          <p:cNvPr id="137" name="Straight Connector 136"/>
          <p:cNvCxnSpPr>
            <a:stCxn id="12" idx="1"/>
          </p:cNvCxnSpPr>
          <p:nvPr/>
        </p:nvCxnSpPr>
        <p:spPr>
          <a:xfrm>
            <a:off x="5791200" y="4953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8" name="Rectangle 137"/>
          <p:cNvSpPr/>
          <p:nvPr/>
        </p:nvSpPr>
        <p:spPr bwMode="auto">
          <a:xfrm>
            <a:off x="4267200" y="4343400"/>
            <a:ext cx="1981200" cy="12954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140" name="Straight Connector 139"/>
          <p:cNvCxnSpPr/>
          <p:nvPr/>
        </p:nvCxnSpPr>
        <p:spPr>
          <a:xfrm>
            <a:off x="3048000" y="4800600"/>
            <a:ext cx="2057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6629400" y="42672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r>
              <a:rPr lang="en-US" sz="3600" dirty="0" smtClean="0">
                <a:solidFill>
                  <a:srgbClr val="FFFFFF"/>
                </a:solidFill>
              </a:rPr>
              <a:t>’</a:t>
            </a:r>
            <a:endParaRPr lang="en-US" sz="3600" dirty="0">
              <a:solidFill>
                <a:srgbClr val="FFFFFF"/>
              </a:solidFill>
            </a:endParaRPr>
          </a:p>
        </p:txBody>
      </p:sp>
      <p:cxnSp>
        <p:nvCxnSpPr>
          <p:cNvPr id="142" name="Straight Connector 141"/>
          <p:cNvCxnSpPr/>
          <p:nvPr/>
        </p:nvCxnSpPr>
        <p:spPr>
          <a:xfrm>
            <a:off x="6629400" y="49530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6477000" y="29718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038600" y="28194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1" name="TextBox 150"/>
          <p:cNvSpPr txBox="1"/>
          <p:nvPr/>
        </p:nvSpPr>
        <p:spPr>
          <a:xfrm>
            <a:off x="457200" y="5410200"/>
            <a:ext cx="1600200" cy="646331"/>
          </a:xfrm>
          <a:prstGeom prst="rect">
            <a:avLst/>
          </a:prstGeom>
          <a:noFill/>
          <a:ln w="38100">
            <a:noFill/>
          </a:ln>
        </p:spPr>
        <p:txBody>
          <a:bodyPr wrap="square" rtlCol="0">
            <a:spAutoFit/>
          </a:bodyPr>
          <a:lstStyle/>
          <a:p>
            <a:r>
              <a:rPr lang="en-US" sz="3600" dirty="0" smtClean="0">
                <a:solidFill>
                  <a:srgbClr val="FFFFFF"/>
                </a:solidFill>
              </a:rPr>
              <a:t>CUT </a:t>
            </a:r>
            <a:r>
              <a:rPr lang="en-US" sz="3600" i="1" dirty="0" smtClean="0">
                <a:solidFill>
                  <a:srgbClr val="FFFFFF"/>
                </a:solidFill>
              </a:rPr>
              <a:t>C</a:t>
            </a:r>
            <a:endParaRPr lang="en-US" sz="3600" i="1"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609600"/>
          </a:xfrm>
        </p:spPr>
        <p:txBody>
          <a:bodyPr/>
          <a:lstStyle/>
          <a:p>
            <a:r>
              <a:rPr lang="en-US" dirty="0" smtClean="0"/>
              <a:t>Representation of a Transition Fault </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11</a:t>
            </a:fld>
            <a:endParaRPr lang="en-US"/>
          </a:p>
        </p:txBody>
      </p:sp>
      <p:sp>
        <p:nvSpPr>
          <p:cNvPr id="94" name="AutoShape 3"/>
          <p:cNvSpPr>
            <a:spLocks noChangeArrowheads="1"/>
          </p:cNvSpPr>
          <p:nvPr/>
        </p:nvSpPr>
        <p:spPr bwMode="auto">
          <a:xfrm>
            <a:off x="4572001" y="3810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95" name="Line 4"/>
          <p:cNvSpPr>
            <a:spLocks noChangeShapeType="1"/>
          </p:cNvSpPr>
          <p:nvPr/>
        </p:nvSpPr>
        <p:spPr bwMode="auto">
          <a:xfrm>
            <a:off x="5257801" y="4114800"/>
            <a:ext cx="990600" cy="0"/>
          </a:xfrm>
          <a:prstGeom prst="line">
            <a:avLst/>
          </a:prstGeom>
          <a:noFill/>
          <a:ln w="38100">
            <a:solidFill>
              <a:srgbClr val="FFFF00"/>
            </a:solidFill>
            <a:round/>
            <a:headEnd/>
            <a:tailEnd/>
          </a:ln>
        </p:spPr>
        <p:txBody>
          <a:bodyPr/>
          <a:lstStyle/>
          <a:p>
            <a:endParaRPr lang="en-US"/>
          </a:p>
        </p:txBody>
      </p:sp>
      <p:sp>
        <p:nvSpPr>
          <p:cNvPr id="96" name="Line 5"/>
          <p:cNvSpPr>
            <a:spLocks noChangeShapeType="1"/>
          </p:cNvSpPr>
          <p:nvPr/>
        </p:nvSpPr>
        <p:spPr bwMode="auto">
          <a:xfrm flipH="1">
            <a:off x="1676400" y="3962400"/>
            <a:ext cx="2895599" cy="0"/>
          </a:xfrm>
          <a:prstGeom prst="line">
            <a:avLst/>
          </a:prstGeom>
          <a:noFill/>
          <a:ln w="38100">
            <a:solidFill>
              <a:srgbClr val="FFFF00"/>
            </a:solidFill>
            <a:round/>
            <a:headEnd/>
            <a:tailEnd/>
          </a:ln>
        </p:spPr>
        <p:txBody>
          <a:bodyPr/>
          <a:lstStyle/>
          <a:p>
            <a:endParaRPr lang="en-US"/>
          </a:p>
        </p:txBody>
      </p:sp>
      <p:sp>
        <p:nvSpPr>
          <p:cNvPr id="97" name="Line 6"/>
          <p:cNvSpPr>
            <a:spLocks noChangeShapeType="1"/>
          </p:cNvSpPr>
          <p:nvPr/>
        </p:nvSpPr>
        <p:spPr bwMode="auto">
          <a:xfrm flipH="1">
            <a:off x="4038601" y="4267200"/>
            <a:ext cx="533400" cy="0"/>
          </a:xfrm>
          <a:prstGeom prst="line">
            <a:avLst/>
          </a:prstGeom>
          <a:noFill/>
          <a:ln w="38100">
            <a:solidFill>
              <a:srgbClr val="FFFF00"/>
            </a:solidFill>
            <a:round/>
            <a:headEnd/>
            <a:tailEnd/>
          </a:ln>
        </p:spPr>
        <p:txBody>
          <a:bodyPr/>
          <a:lstStyle/>
          <a:p>
            <a:endParaRPr lang="en-US"/>
          </a:p>
        </p:txBody>
      </p:sp>
      <p:cxnSp>
        <p:nvCxnSpPr>
          <p:cNvPr id="109" name="Straight Connector 108"/>
          <p:cNvCxnSpPr/>
          <p:nvPr/>
        </p:nvCxnSpPr>
        <p:spPr>
          <a:xfrm>
            <a:off x="3429000" y="2514600"/>
            <a:ext cx="2590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6096000" y="22860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27" name="Rectangle 126"/>
          <p:cNvSpPr/>
          <p:nvPr/>
        </p:nvSpPr>
        <p:spPr>
          <a:xfrm>
            <a:off x="3733800" y="1828800"/>
            <a:ext cx="2042547" cy="523220"/>
          </a:xfrm>
          <a:prstGeom prst="rect">
            <a:avLst/>
          </a:prstGeom>
        </p:spPr>
        <p:txBody>
          <a:bodyPr wrap="none">
            <a:spAutoFit/>
          </a:bodyPr>
          <a:lstStyle/>
          <a:p>
            <a:r>
              <a:rPr lang="en-US" sz="2800" dirty="0" smtClean="0">
                <a:solidFill>
                  <a:srgbClr val="FFFFFF"/>
                </a:solidFill>
              </a:rPr>
              <a:t>Slow to rise</a:t>
            </a:r>
            <a:endParaRPr lang="en-US" sz="2800" dirty="0">
              <a:solidFill>
                <a:srgbClr val="FFFFFF"/>
              </a:solidFill>
            </a:endParaRPr>
          </a:p>
        </p:txBody>
      </p:sp>
      <p:cxnSp>
        <p:nvCxnSpPr>
          <p:cNvPr id="129" name="Straight Connector 128"/>
          <p:cNvCxnSpPr/>
          <p:nvPr/>
        </p:nvCxnSpPr>
        <p:spPr>
          <a:xfrm rot="16200000" flipH="1">
            <a:off x="4648200" y="2438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4648200" y="2438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048000" y="22860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69" name="Line 4"/>
          <p:cNvSpPr>
            <a:spLocks noChangeShapeType="1"/>
          </p:cNvSpPr>
          <p:nvPr/>
        </p:nvSpPr>
        <p:spPr bwMode="auto">
          <a:xfrm>
            <a:off x="6629400" y="2590800"/>
            <a:ext cx="457200" cy="0"/>
          </a:xfrm>
          <a:prstGeom prst="line">
            <a:avLst/>
          </a:prstGeom>
          <a:noFill/>
          <a:ln w="38100">
            <a:solidFill>
              <a:srgbClr val="FFFFFF"/>
            </a:solidFill>
            <a:round/>
            <a:headEnd/>
            <a:tailEnd/>
          </a:ln>
        </p:spPr>
        <p:txBody>
          <a:bodyPr/>
          <a:lstStyle/>
          <a:p>
            <a:endParaRPr lang="en-US"/>
          </a:p>
        </p:txBody>
      </p:sp>
      <p:cxnSp>
        <p:nvCxnSpPr>
          <p:cNvPr id="72" name="Straight Arrow Connector 71"/>
          <p:cNvCxnSpPr>
            <a:stCxn id="69" idx="1"/>
            <a:endCxn id="79" idx="0"/>
          </p:cNvCxnSpPr>
          <p:nvPr/>
        </p:nvCxnSpPr>
        <p:spPr>
          <a:xfrm rot="5400000" flipH="1" flipV="1">
            <a:off x="7391400" y="1752600"/>
            <a:ext cx="533400" cy="1143000"/>
          </a:xfrm>
          <a:prstGeom prst="straightConnector1">
            <a:avLst/>
          </a:prstGeom>
          <a:ln w="38100">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79" name="Line 4"/>
          <p:cNvSpPr>
            <a:spLocks noChangeShapeType="1"/>
          </p:cNvSpPr>
          <p:nvPr/>
        </p:nvSpPr>
        <p:spPr bwMode="auto">
          <a:xfrm>
            <a:off x="8229600" y="2057400"/>
            <a:ext cx="457200" cy="0"/>
          </a:xfrm>
          <a:prstGeom prst="line">
            <a:avLst/>
          </a:prstGeom>
          <a:noFill/>
          <a:ln w="38100">
            <a:solidFill>
              <a:srgbClr val="FFFFFF"/>
            </a:solidFill>
            <a:round/>
            <a:headEnd/>
            <a:tailEnd/>
          </a:ln>
        </p:spPr>
        <p:txBody>
          <a:bodyPr/>
          <a:lstStyle/>
          <a:p>
            <a:endParaRPr lang="en-US"/>
          </a:p>
        </p:txBody>
      </p:sp>
      <p:sp>
        <p:nvSpPr>
          <p:cNvPr id="80" name="TextBox 79"/>
          <p:cNvSpPr txBox="1"/>
          <p:nvPr/>
        </p:nvSpPr>
        <p:spPr>
          <a:xfrm>
            <a:off x="6324601" y="38862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34" name="TextBox 133"/>
          <p:cNvSpPr txBox="1"/>
          <p:nvPr/>
        </p:nvSpPr>
        <p:spPr>
          <a:xfrm>
            <a:off x="1219200" y="38100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39" name="Rectangle 138"/>
          <p:cNvSpPr/>
          <p:nvPr/>
        </p:nvSpPr>
        <p:spPr>
          <a:xfrm>
            <a:off x="2819401" y="44196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140" name="Straight Connector 139"/>
          <p:cNvCxnSpPr>
            <a:stCxn id="142" idx="0"/>
          </p:cNvCxnSpPr>
          <p:nvPr/>
        </p:nvCxnSpPr>
        <p:spPr>
          <a:xfrm rot="5400000" flipH="1">
            <a:off x="3848101" y="44577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2" name="Line 6"/>
          <p:cNvSpPr>
            <a:spLocks noChangeShapeType="1"/>
          </p:cNvSpPr>
          <p:nvPr/>
        </p:nvSpPr>
        <p:spPr bwMode="auto">
          <a:xfrm flipH="1">
            <a:off x="3657601" y="4648200"/>
            <a:ext cx="381000" cy="0"/>
          </a:xfrm>
          <a:prstGeom prst="line">
            <a:avLst/>
          </a:prstGeom>
          <a:noFill/>
          <a:ln w="38100">
            <a:solidFill>
              <a:srgbClr val="FFFF00"/>
            </a:solidFill>
            <a:round/>
            <a:headEnd/>
            <a:tailEnd/>
          </a:ln>
        </p:spPr>
        <p:txBody>
          <a:bodyPr/>
          <a:lstStyle/>
          <a:p>
            <a:endParaRPr lang="en-US"/>
          </a:p>
        </p:txBody>
      </p:sp>
      <p:cxnSp>
        <p:nvCxnSpPr>
          <p:cNvPr id="144" name="Straight Connector 143"/>
          <p:cNvCxnSpPr/>
          <p:nvPr/>
        </p:nvCxnSpPr>
        <p:spPr>
          <a:xfrm rot="5400000" flipH="1" flipV="1">
            <a:off x="2095501" y="43053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6" name="Line 6"/>
          <p:cNvSpPr>
            <a:spLocks noChangeShapeType="1"/>
          </p:cNvSpPr>
          <p:nvPr/>
        </p:nvSpPr>
        <p:spPr bwMode="auto">
          <a:xfrm flipH="1">
            <a:off x="2438401" y="4648200"/>
            <a:ext cx="381000" cy="0"/>
          </a:xfrm>
          <a:prstGeom prst="line">
            <a:avLst/>
          </a:prstGeom>
          <a:noFill/>
          <a:ln w="38100">
            <a:solidFill>
              <a:srgbClr val="FFFF00"/>
            </a:solidFill>
            <a:round/>
            <a:headEnd/>
            <a:tailEnd/>
          </a:ln>
        </p:spPr>
        <p:txBody>
          <a:bodyPr/>
          <a:lstStyle/>
          <a:p>
            <a:endParaRPr lang="en-US"/>
          </a:p>
        </p:txBody>
      </p:sp>
      <p:sp>
        <p:nvSpPr>
          <p:cNvPr id="147" name="Flowchart: Connector 146"/>
          <p:cNvSpPr/>
          <p:nvPr/>
        </p:nvSpPr>
        <p:spPr>
          <a:xfrm>
            <a:off x="2362201" y="3886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8" name="Content Placeholder 6"/>
          <p:cNvGraphicFramePr>
            <a:graphicFrameLocks noGrp="1"/>
          </p:cNvGraphicFramePr>
          <p:nvPr>
            <p:ph idx="1"/>
          </p:nvPr>
        </p:nvGraphicFramePr>
        <p:xfrm>
          <a:off x="7010400" y="3124200"/>
          <a:ext cx="1828800" cy="2819400"/>
        </p:xfrm>
        <a:graphic>
          <a:graphicData uri="http://schemas.openxmlformats.org/drawingml/2006/table">
            <a:tbl>
              <a:tblPr>
                <a:tableStyleId>{E269D01E-BC32-4049-B463-5C60D7B0CCD2}</a:tableStyleId>
              </a:tblPr>
              <a:tblGrid>
                <a:gridCol w="914399"/>
                <a:gridCol w="914401"/>
              </a:tblGrid>
              <a:tr h="994828">
                <a:tc>
                  <a:txBody>
                    <a:bodyPr/>
                    <a:lstStyle/>
                    <a:p>
                      <a:pPr marL="0" marR="0" algn="ctr">
                        <a:spcBef>
                          <a:spcPts val="0"/>
                        </a:spcBef>
                        <a:spcAft>
                          <a:spcPts val="0"/>
                        </a:spcAft>
                      </a:pPr>
                      <a:r>
                        <a:rPr lang="en-US" sz="2400" b="1" i="1" dirty="0" smtClean="0">
                          <a:solidFill>
                            <a:srgbClr val="FFFFFF"/>
                          </a:solidFill>
                          <a:latin typeface="+mn-lt"/>
                          <a:ea typeface="+mn-ea"/>
                          <a:cs typeface="+mn-cs"/>
                        </a:rPr>
                        <a:t>x</a:t>
                      </a:r>
                      <a:endParaRPr lang="en-US" sz="2400" b="1" i="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2400" b="1" i="1" dirty="0" smtClean="0">
                          <a:solidFill>
                            <a:srgbClr val="FFFFFF"/>
                          </a:solidFill>
                        </a:rPr>
                        <a:t>x’</a:t>
                      </a: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00</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01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00"/>
                          </a:solidFill>
                          <a:latin typeface="+mn-lt"/>
                          <a:ea typeface="+mn-ea"/>
                          <a:cs typeface="+mn-cs"/>
                        </a:rPr>
                        <a:t>00</a:t>
                      </a:r>
                      <a:endParaRPr lang="en-US" sz="1800" b="1" dirty="0">
                        <a:solidFill>
                          <a:srgbClr val="FFFF00"/>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10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bl>
          </a:graphicData>
        </a:graphic>
      </p:graphicFrame>
      <p:sp>
        <p:nvSpPr>
          <p:cNvPr id="27" name="Rectangle 26"/>
          <p:cNvSpPr/>
          <p:nvPr/>
        </p:nvSpPr>
        <p:spPr>
          <a:xfrm>
            <a:off x="2667000" y="1905000"/>
            <a:ext cx="412292" cy="584775"/>
          </a:xfrm>
          <a:prstGeom prst="rect">
            <a:avLst/>
          </a:prstGeom>
        </p:spPr>
        <p:txBody>
          <a:bodyPr wrap="none">
            <a:spAutoFit/>
          </a:bodyPr>
          <a:lstStyle/>
          <a:p>
            <a:pPr algn="ctr"/>
            <a:r>
              <a:rPr lang="en-US" sz="3200" dirty="0" smtClean="0">
                <a:solidFill>
                  <a:srgbClr val="FFFFFF"/>
                </a:solidFill>
              </a:rPr>
              <a:t>0</a:t>
            </a:r>
            <a:endParaRPr lang="en-US" sz="3200" dirty="0">
              <a:solidFill>
                <a:srgbClr val="FFFFFF"/>
              </a:solidFill>
              <a:latin typeface="Calibri"/>
              <a:ea typeface="Times New Roman"/>
              <a:cs typeface="Times New Roman"/>
            </a:endParaRPr>
          </a:p>
        </p:txBody>
      </p:sp>
      <p:sp>
        <p:nvSpPr>
          <p:cNvPr id="28" name="Rectangle 27"/>
          <p:cNvSpPr/>
          <p:nvPr/>
        </p:nvSpPr>
        <p:spPr>
          <a:xfrm>
            <a:off x="2286000" y="1905000"/>
            <a:ext cx="412292" cy="584775"/>
          </a:xfrm>
          <a:prstGeom prst="rect">
            <a:avLst/>
          </a:prstGeom>
        </p:spPr>
        <p:txBody>
          <a:bodyPr wrap="none">
            <a:spAutoFit/>
          </a:bodyPr>
          <a:lstStyle/>
          <a:p>
            <a:pPr algn="ctr"/>
            <a:r>
              <a:rPr lang="en-US" sz="3200" dirty="0" smtClean="0">
                <a:solidFill>
                  <a:srgbClr val="FFFFFF"/>
                </a:solidFill>
              </a:rPr>
              <a:t>1</a:t>
            </a:r>
            <a:endParaRPr lang="en-US" sz="3200" dirty="0">
              <a:solidFill>
                <a:srgbClr val="FFFFFF"/>
              </a:solidFill>
              <a:latin typeface="Calibri"/>
              <a:ea typeface="Times New Roman"/>
              <a:cs typeface="Times New Roman"/>
            </a:endParaRPr>
          </a:p>
        </p:txBody>
      </p:sp>
      <p:sp>
        <p:nvSpPr>
          <p:cNvPr id="33" name="Rectangle 32"/>
          <p:cNvSpPr/>
          <p:nvPr/>
        </p:nvSpPr>
        <p:spPr>
          <a:xfrm>
            <a:off x="990600" y="2971800"/>
            <a:ext cx="2103461" cy="523220"/>
          </a:xfrm>
          <a:prstGeom prst="rect">
            <a:avLst/>
          </a:prstGeom>
        </p:spPr>
        <p:txBody>
          <a:bodyPr wrap="none">
            <a:spAutoFit/>
          </a:bodyPr>
          <a:lstStyle/>
          <a:p>
            <a:pPr lvl="0" eaLnBrk="0" fontAlgn="base" hangingPunct="0">
              <a:spcBef>
                <a:spcPct val="0"/>
              </a:spcBef>
              <a:spcAft>
                <a:spcPct val="0"/>
              </a:spcAft>
              <a:defRPr/>
            </a:pPr>
            <a:r>
              <a:rPr lang="en-US" sz="2800" kern="0" dirty="0" smtClean="0">
                <a:solidFill>
                  <a:srgbClr val="FAFD00"/>
                </a:solidFill>
              </a:rPr>
              <a:t>MFF Model:</a:t>
            </a:r>
            <a:endParaRPr lang="en-US" sz="2800" kern="0" dirty="0">
              <a:solidFill>
                <a:srgbClr val="FAFD00"/>
              </a:solidFill>
            </a:endParaRPr>
          </a:p>
        </p:txBody>
      </p:sp>
      <p:sp>
        <p:nvSpPr>
          <p:cNvPr id="30" name="Line 4"/>
          <p:cNvSpPr>
            <a:spLocks noChangeShapeType="1"/>
          </p:cNvSpPr>
          <p:nvPr/>
        </p:nvSpPr>
        <p:spPr bwMode="auto">
          <a:xfrm>
            <a:off x="381000" y="2514600"/>
            <a:ext cx="838200" cy="0"/>
          </a:xfrm>
          <a:prstGeom prst="line">
            <a:avLst/>
          </a:prstGeom>
          <a:noFill/>
          <a:ln w="38100">
            <a:solidFill>
              <a:srgbClr val="FFFFFF"/>
            </a:solidFill>
            <a:round/>
            <a:headEnd/>
            <a:tailEnd/>
          </a:ln>
        </p:spPr>
        <p:txBody>
          <a:bodyPr/>
          <a:lstStyle/>
          <a:p>
            <a:endParaRPr lang="en-US"/>
          </a:p>
        </p:txBody>
      </p:sp>
      <p:cxnSp>
        <p:nvCxnSpPr>
          <p:cNvPr id="31" name="Straight Arrow Connector 30"/>
          <p:cNvCxnSpPr/>
          <p:nvPr/>
        </p:nvCxnSpPr>
        <p:spPr>
          <a:xfrm rot="5400000" flipH="1" flipV="1">
            <a:off x="990600" y="2209800"/>
            <a:ext cx="533400" cy="76200"/>
          </a:xfrm>
          <a:prstGeom prst="straightConnector1">
            <a:avLst/>
          </a:prstGeom>
          <a:ln w="38100">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32" name="Line 4"/>
          <p:cNvSpPr>
            <a:spLocks noChangeShapeType="1"/>
          </p:cNvSpPr>
          <p:nvPr/>
        </p:nvSpPr>
        <p:spPr bwMode="auto">
          <a:xfrm>
            <a:off x="1295400" y="1981200"/>
            <a:ext cx="838200" cy="0"/>
          </a:xfrm>
          <a:prstGeom prst="line">
            <a:avLst/>
          </a:prstGeom>
          <a:noFill/>
          <a:ln w="38100">
            <a:solidFill>
              <a:srgbClr val="FFFF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0-#ppt_w/2"/>
                                          </p:val>
                                        </p:tav>
                                        <p:tav tm="100000">
                                          <p:val>
                                            <p:strVal val="#ppt_x"/>
                                          </p:val>
                                        </p:tav>
                                      </p:tavLst>
                                    </p:anim>
                                    <p:anim calcmode="lin" valueType="num">
                                      <p:cBhvr additive="base">
                                        <p:cTn id="8" dur="1000" fill="hold"/>
                                        <p:tgtEl>
                                          <p:spTgt spid="27"/>
                                        </p:tgtEl>
                                        <p:attrNameLst>
                                          <p:attrName>ppt_y</p:attrName>
                                        </p:attrNameLst>
                                      </p:cBhvr>
                                      <p:tavLst>
                                        <p:tav tm="0">
                                          <p:val>
                                            <p:strVal val="#ppt_y"/>
                                          </p:val>
                                        </p:tav>
                                        <p:tav tm="100000">
                                          <p:val>
                                            <p:strVal val="#ppt_y"/>
                                          </p:val>
                                        </p:tav>
                                      </p:tavLst>
                                    </p:anim>
                                  </p:childTnLst>
                                </p:cTn>
                              </p:par>
                              <p:par>
                                <p:cTn id="9" presetID="5" presetClass="entr" presetSubtype="10" fill="hold" grpId="2" nodeType="with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checkerboard(across)">
                                      <p:cBhvr>
                                        <p:cTn id="11" dur="500"/>
                                        <p:tgtEl>
                                          <p:spTgt spid="6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27"/>
                                        </p:tgtEl>
                                        <p:attrNameLst>
                                          <p:attrName>style.visibility</p:attrName>
                                        </p:attrNameLst>
                                      </p:cBhvr>
                                      <p:to>
                                        <p:strVal val="visible"/>
                                      </p:to>
                                    </p:set>
                                    <p:anim calcmode="lin" valueType="num">
                                      <p:cBhvr additive="base">
                                        <p:cTn id="16" dur="500" fill="hold"/>
                                        <p:tgtEl>
                                          <p:spTgt spid="127"/>
                                        </p:tgtEl>
                                        <p:attrNameLst>
                                          <p:attrName>ppt_x</p:attrName>
                                        </p:attrNameLst>
                                      </p:cBhvr>
                                      <p:tavLst>
                                        <p:tav tm="0">
                                          <p:val>
                                            <p:strVal val="#ppt_x"/>
                                          </p:val>
                                        </p:tav>
                                        <p:tav tm="100000">
                                          <p:val>
                                            <p:strVal val="#ppt_x"/>
                                          </p:val>
                                        </p:tav>
                                      </p:tavLst>
                                    </p:anim>
                                    <p:anim calcmode="lin" valueType="num">
                                      <p:cBhvr additive="base">
                                        <p:cTn id="17" dur="500" fill="hold"/>
                                        <p:tgtEl>
                                          <p:spTgt spid="127"/>
                                        </p:tgtEl>
                                        <p:attrNameLst>
                                          <p:attrName>ppt_y</p:attrName>
                                        </p:attrNameLst>
                                      </p:cBhvr>
                                      <p:tavLst>
                                        <p:tav tm="0">
                                          <p:val>
                                            <p:strVal val="1+#ppt_h/2"/>
                                          </p:val>
                                        </p:tav>
                                        <p:tav tm="100000">
                                          <p:val>
                                            <p:strVal val="#ppt_y"/>
                                          </p:val>
                                        </p:tav>
                                      </p:tavLst>
                                    </p:anim>
                                  </p:childTnLst>
                                </p:cTn>
                              </p:par>
                              <p:par>
                                <p:cTn id="18" presetID="5" presetClass="entr" presetSubtype="10" fill="hold" nodeType="withEffect">
                                  <p:stCondLst>
                                    <p:cond delay="0"/>
                                  </p:stCondLst>
                                  <p:childTnLst>
                                    <p:set>
                                      <p:cBhvr>
                                        <p:cTn id="19" dur="1" fill="hold">
                                          <p:stCondLst>
                                            <p:cond delay="0"/>
                                          </p:stCondLst>
                                        </p:cTn>
                                        <p:tgtEl>
                                          <p:spTgt spid="129"/>
                                        </p:tgtEl>
                                        <p:attrNameLst>
                                          <p:attrName>style.visibility</p:attrName>
                                        </p:attrNameLst>
                                      </p:cBhvr>
                                      <p:to>
                                        <p:strVal val="visible"/>
                                      </p:to>
                                    </p:set>
                                    <p:animEffect transition="in" filter="checkerboard(across)">
                                      <p:cBhvr>
                                        <p:cTn id="20" dur="500"/>
                                        <p:tgtEl>
                                          <p:spTgt spid="129"/>
                                        </p:tgtEl>
                                      </p:cBhvr>
                                    </p:animEffect>
                                  </p:childTnLst>
                                </p:cTn>
                              </p:par>
                              <p:par>
                                <p:cTn id="21" presetID="5" presetClass="entr" presetSubtype="10" fill="hold" nodeType="withEffect">
                                  <p:stCondLst>
                                    <p:cond delay="0"/>
                                  </p:stCondLst>
                                  <p:childTnLst>
                                    <p:set>
                                      <p:cBhvr>
                                        <p:cTn id="22" dur="1" fill="hold">
                                          <p:stCondLst>
                                            <p:cond delay="0"/>
                                          </p:stCondLst>
                                        </p:cTn>
                                        <p:tgtEl>
                                          <p:spTgt spid="130"/>
                                        </p:tgtEl>
                                        <p:attrNameLst>
                                          <p:attrName>style.visibility</p:attrName>
                                        </p:attrNameLst>
                                      </p:cBhvr>
                                      <p:to>
                                        <p:strVal val="visible"/>
                                      </p:to>
                                    </p:set>
                                    <p:animEffect transition="in" filter="checkerboard(across)">
                                      <p:cBhvr>
                                        <p:cTn id="23" dur="500"/>
                                        <p:tgtEl>
                                          <p:spTgt spid="13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0-#ppt_w/2"/>
                                          </p:val>
                                        </p:tav>
                                        <p:tav tm="100000">
                                          <p:val>
                                            <p:strVal val="#ppt_x"/>
                                          </p:val>
                                        </p:tav>
                                      </p:tavLst>
                                    </p:anim>
                                    <p:anim calcmode="lin" valueType="num">
                                      <p:cBhvr additive="base">
                                        <p:cTn id="29" dur="500" fill="hold"/>
                                        <p:tgtEl>
                                          <p:spTgt spid="28"/>
                                        </p:tgtEl>
                                        <p:attrNameLst>
                                          <p:attrName>ppt_y</p:attrName>
                                        </p:attrNameLst>
                                      </p:cBhvr>
                                      <p:tavLst>
                                        <p:tav tm="0">
                                          <p:val>
                                            <p:strVal val="#ppt_y"/>
                                          </p:val>
                                        </p:tav>
                                        <p:tav tm="100000">
                                          <p:val>
                                            <p:strVal val="#ppt_y"/>
                                          </p:val>
                                        </p:tav>
                                      </p:tavLst>
                                    </p:anim>
                                  </p:childTnLst>
                                </p:cTn>
                              </p:par>
                              <p:par>
                                <p:cTn id="30" presetID="3" presetClass="entr" presetSubtype="1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blinds(horizontal)">
                                      <p:cBhvr>
                                        <p:cTn id="32" dur="3000"/>
                                        <p:tgtEl>
                                          <p:spTgt spid="72"/>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79"/>
                                        </p:tgtEl>
                                        <p:attrNameLst>
                                          <p:attrName>style.visibility</p:attrName>
                                        </p:attrNameLst>
                                      </p:cBhvr>
                                      <p:to>
                                        <p:strVal val="visible"/>
                                      </p:to>
                                    </p:set>
                                    <p:animEffect transition="in" filter="checkerboard(across)">
                                      <p:cBhvr>
                                        <p:cTn id="35" dur="3000"/>
                                        <p:tgtEl>
                                          <p:spTgt spid="7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4"/>
                                        </p:tgtEl>
                                        <p:attrNameLst>
                                          <p:attrName>style.visibility</p:attrName>
                                        </p:attrNameLst>
                                      </p:cBhvr>
                                      <p:to>
                                        <p:strVal val="visible"/>
                                      </p:to>
                                    </p:set>
                                    <p:anim calcmode="lin" valueType="num">
                                      <p:cBhvr additive="base">
                                        <p:cTn id="40" dur="500" fill="hold"/>
                                        <p:tgtEl>
                                          <p:spTgt spid="94"/>
                                        </p:tgtEl>
                                        <p:attrNameLst>
                                          <p:attrName>ppt_x</p:attrName>
                                        </p:attrNameLst>
                                      </p:cBhvr>
                                      <p:tavLst>
                                        <p:tav tm="0">
                                          <p:val>
                                            <p:strVal val="#ppt_x"/>
                                          </p:val>
                                        </p:tav>
                                        <p:tav tm="100000">
                                          <p:val>
                                            <p:strVal val="#ppt_x"/>
                                          </p:val>
                                        </p:tav>
                                      </p:tavLst>
                                    </p:anim>
                                    <p:anim calcmode="lin" valueType="num">
                                      <p:cBhvr additive="base">
                                        <p:cTn id="41" dur="500" fill="hold"/>
                                        <p:tgtEl>
                                          <p:spTgt spid="9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95"/>
                                        </p:tgtEl>
                                        <p:attrNameLst>
                                          <p:attrName>style.visibility</p:attrName>
                                        </p:attrNameLst>
                                      </p:cBhvr>
                                      <p:to>
                                        <p:strVal val="visible"/>
                                      </p:to>
                                    </p:set>
                                    <p:anim calcmode="lin" valueType="num">
                                      <p:cBhvr additive="base">
                                        <p:cTn id="44" dur="500" fill="hold"/>
                                        <p:tgtEl>
                                          <p:spTgt spid="95"/>
                                        </p:tgtEl>
                                        <p:attrNameLst>
                                          <p:attrName>ppt_x</p:attrName>
                                        </p:attrNameLst>
                                      </p:cBhvr>
                                      <p:tavLst>
                                        <p:tav tm="0">
                                          <p:val>
                                            <p:strVal val="#ppt_x"/>
                                          </p:val>
                                        </p:tav>
                                        <p:tav tm="100000">
                                          <p:val>
                                            <p:strVal val="#ppt_x"/>
                                          </p:val>
                                        </p:tav>
                                      </p:tavLst>
                                    </p:anim>
                                    <p:anim calcmode="lin" valueType="num">
                                      <p:cBhvr additive="base">
                                        <p:cTn id="45" dur="500" fill="hold"/>
                                        <p:tgtEl>
                                          <p:spTgt spid="95"/>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 calcmode="lin" valueType="num">
                                      <p:cBhvr additive="base">
                                        <p:cTn id="48" dur="500" fill="hold"/>
                                        <p:tgtEl>
                                          <p:spTgt spid="96"/>
                                        </p:tgtEl>
                                        <p:attrNameLst>
                                          <p:attrName>ppt_x</p:attrName>
                                        </p:attrNameLst>
                                      </p:cBhvr>
                                      <p:tavLst>
                                        <p:tav tm="0">
                                          <p:val>
                                            <p:strVal val="#ppt_x"/>
                                          </p:val>
                                        </p:tav>
                                        <p:tav tm="100000">
                                          <p:val>
                                            <p:strVal val="#ppt_x"/>
                                          </p:val>
                                        </p:tav>
                                      </p:tavLst>
                                    </p:anim>
                                    <p:anim calcmode="lin" valueType="num">
                                      <p:cBhvr additive="base">
                                        <p:cTn id="49" dur="500" fill="hold"/>
                                        <p:tgtEl>
                                          <p:spTgt spid="9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97"/>
                                        </p:tgtEl>
                                        <p:attrNameLst>
                                          <p:attrName>style.visibility</p:attrName>
                                        </p:attrNameLst>
                                      </p:cBhvr>
                                      <p:to>
                                        <p:strVal val="visible"/>
                                      </p:to>
                                    </p:set>
                                    <p:anim calcmode="lin" valueType="num">
                                      <p:cBhvr additive="base">
                                        <p:cTn id="52" dur="500" fill="hold"/>
                                        <p:tgtEl>
                                          <p:spTgt spid="97"/>
                                        </p:tgtEl>
                                        <p:attrNameLst>
                                          <p:attrName>ppt_x</p:attrName>
                                        </p:attrNameLst>
                                      </p:cBhvr>
                                      <p:tavLst>
                                        <p:tav tm="0">
                                          <p:val>
                                            <p:strVal val="#ppt_x"/>
                                          </p:val>
                                        </p:tav>
                                        <p:tav tm="100000">
                                          <p:val>
                                            <p:strVal val="#ppt_x"/>
                                          </p:val>
                                        </p:tav>
                                      </p:tavLst>
                                    </p:anim>
                                    <p:anim calcmode="lin" valueType="num">
                                      <p:cBhvr additive="base">
                                        <p:cTn id="53" dur="500" fill="hold"/>
                                        <p:tgtEl>
                                          <p:spTgt spid="97"/>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80"/>
                                        </p:tgtEl>
                                        <p:attrNameLst>
                                          <p:attrName>style.visibility</p:attrName>
                                        </p:attrNameLst>
                                      </p:cBhvr>
                                      <p:to>
                                        <p:strVal val="visible"/>
                                      </p:to>
                                    </p:set>
                                    <p:anim calcmode="lin" valueType="num">
                                      <p:cBhvr additive="base">
                                        <p:cTn id="56" dur="500" fill="hold"/>
                                        <p:tgtEl>
                                          <p:spTgt spid="80"/>
                                        </p:tgtEl>
                                        <p:attrNameLst>
                                          <p:attrName>ppt_x</p:attrName>
                                        </p:attrNameLst>
                                      </p:cBhvr>
                                      <p:tavLst>
                                        <p:tav tm="0">
                                          <p:val>
                                            <p:strVal val="#ppt_x"/>
                                          </p:val>
                                        </p:tav>
                                        <p:tav tm="100000">
                                          <p:val>
                                            <p:strVal val="#ppt_x"/>
                                          </p:val>
                                        </p:tav>
                                      </p:tavLst>
                                    </p:anim>
                                    <p:anim calcmode="lin" valueType="num">
                                      <p:cBhvr additive="base">
                                        <p:cTn id="57" dur="500" fill="hold"/>
                                        <p:tgtEl>
                                          <p:spTgt spid="8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34"/>
                                        </p:tgtEl>
                                        <p:attrNameLst>
                                          <p:attrName>style.visibility</p:attrName>
                                        </p:attrNameLst>
                                      </p:cBhvr>
                                      <p:to>
                                        <p:strVal val="visible"/>
                                      </p:to>
                                    </p:set>
                                    <p:anim calcmode="lin" valueType="num">
                                      <p:cBhvr additive="base">
                                        <p:cTn id="60" dur="500" fill="hold"/>
                                        <p:tgtEl>
                                          <p:spTgt spid="134"/>
                                        </p:tgtEl>
                                        <p:attrNameLst>
                                          <p:attrName>ppt_x</p:attrName>
                                        </p:attrNameLst>
                                      </p:cBhvr>
                                      <p:tavLst>
                                        <p:tav tm="0">
                                          <p:val>
                                            <p:strVal val="#ppt_x"/>
                                          </p:val>
                                        </p:tav>
                                        <p:tav tm="100000">
                                          <p:val>
                                            <p:strVal val="#ppt_x"/>
                                          </p:val>
                                        </p:tav>
                                      </p:tavLst>
                                    </p:anim>
                                    <p:anim calcmode="lin" valueType="num">
                                      <p:cBhvr additive="base">
                                        <p:cTn id="61" dur="500" fill="hold"/>
                                        <p:tgtEl>
                                          <p:spTgt spid="134"/>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9"/>
                                        </p:tgtEl>
                                        <p:attrNameLst>
                                          <p:attrName>style.visibility</p:attrName>
                                        </p:attrNameLst>
                                      </p:cBhvr>
                                      <p:to>
                                        <p:strVal val="visible"/>
                                      </p:to>
                                    </p:set>
                                    <p:anim calcmode="lin" valueType="num">
                                      <p:cBhvr additive="base">
                                        <p:cTn id="64" dur="500" fill="hold"/>
                                        <p:tgtEl>
                                          <p:spTgt spid="139"/>
                                        </p:tgtEl>
                                        <p:attrNameLst>
                                          <p:attrName>ppt_x</p:attrName>
                                        </p:attrNameLst>
                                      </p:cBhvr>
                                      <p:tavLst>
                                        <p:tav tm="0">
                                          <p:val>
                                            <p:strVal val="#ppt_x"/>
                                          </p:val>
                                        </p:tav>
                                        <p:tav tm="100000">
                                          <p:val>
                                            <p:strVal val="#ppt_x"/>
                                          </p:val>
                                        </p:tav>
                                      </p:tavLst>
                                    </p:anim>
                                    <p:anim calcmode="lin" valueType="num">
                                      <p:cBhvr additive="base">
                                        <p:cTn id="65" dur="500" fill="hold"/>
                                        <p:tgtEl>
                                          <p:spTgt spid="139"/>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140"/>
                                        </p:tgtEl>
                                        <p:attrNameLst>
                                          <p:attrName>style.visibility</p:attrName>
                                        </p:attrNameLst>
                                      </p:cBhvr>
                                      <p:to>
                                        <p:strVal val="visible"/>
                                      </p:to>
                                    </p:set>
                                    <p:anim calcmode="lin" valueType="num">
                                      <p:cBhvr additive="base">
                                        <p:cTn id="68" dur="500" fill="hold"/>
                                        <p:tgtEl>
                                          <p:spTgt spid="140"/>
                                        </p:tgtEl>
                                        <p:attrNameLst>
                                          <p:attrName>ppt_x</p:attrName>
                                        </p:attrNameLst>
                                      </p:cBhvr>
                                      <p:tavLst>
                                        <p:tav tm="0">
                                          <p:val>
                                            <p:strVal val="#ppt_x"/>
                                          </p:val>
                                        </p:tav>
                                        <p:tav tm="100000">
                                          <p:val>
                                            <p:strVal val="#ppt_x"/>
                                          </p:val>
                                        </p:tav>
                                      </p:tavLst>
                                    </p:anim>
                                    <p:anim calcmode="lin" valueType="num">
                                      <p:cBhvr additive="base">
                                        <p:cTn id="69" dur="500" fill="hold"/>
                                        <p:tgtEl>
                                          <p:spTgt spid="140"/>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ppt_x"/>
                                          </p:val>
                                        </p:tav>
                                        <p:tav tm="100000">
                                          <p:val>
                                            <p:strVal val="#ppt_x"/>
                                          </p:val>
                                        </p:tav>
                                      </p:tavLst>
                                    </p:anim>
                                    <p:anim calcmode="lin" valueType="num">
                                      <p:cBhvr additive="base">
                                        <p:cTn id="73" dur="500" fill="hold"/>
                                        <p:tgtEl>
                                          <p:spTgt spid="142"/>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144"/>
                                        </p:tgtEl>
                                        <p:attrNameLst>
                                          <p:attrName>style.visibility</p:attrName>
                                        </p:attrNameLst>
                                      </p:cBhvr>
                                      <p:to>
                                        <p:strVal val="visible"/>
                                      </p:to>
                                    </p:set>
                                    <p:anim calcmode="lin" valueType="num">
                                      <p:cBhvr additive="base">
                                        <p:cTn id="76" dur="500" fill="hold"/>
                                        <p:tgtEl>
                                          <p:spTgt spid="144"/>
                                        </p:tgtEl>
                                        <p:attrNameLst>
                                          <p:attrName>ppt_x</p:attrName>
                                        </p:attrNameLst>
                                      </p:cBhvr>
                                      <p:tavLst>
                                        <p:tav tm="0">
                                          <p:val>
                                            <p:strVal val="#ppt_x"/>
                                          </p:val>
                                        </p:tav>
                                        <p:tav tm="100000">
                                          <p:val>
                                            <p:strVal val="#ppt_x"/>
                                          </p:val>
                                        </p:tav>
                                      </p:tavLst>
                                    </p:anim>
                                    <p:anim calcmode="lin" valueType="num">
                                      <p:cBhvr additive="base">
                                        <p:cTn id="77" dur="500" fill="hold"/>
                                        <p:tgtEl>
                                          <p:spTgt spid="144"/>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146"/>
                                        </p:tgtEl>
                                        <p:attrNameLst>
                                          <p:attrName>style.visibility</p:attrName>
                                        </p:attrNameLst>
                                      </p:cBhvr>
                                      <p:to>
                                        <p:strVal val="visible"/>
                                      </p:to>
                                    </p:set>
                                    <p:anim calcmode="lin" valueType="num">
                                      <p:cBhvr additive="base">
                                        <p:cTn id="80" dur="500" fill="hold"/>
                                        <p:tgtEl>
                                          <p:spTgt spid="146"/>
                                        </p:tgtEl>
                                        <p:attrNameLst>
                                          <p:attrName>ppt_x</p:attrName>
                                        </p:attrNameLst>
                                      </p:cBhvr>
                                      <p:tavLst>
                                        <p:tav tm="0">
                                          <p:val>
                                            <p:strVal val="#ppt_x"/>
                                          </p:val>
                                        </p:tav>
                                        <p:tav tm="100000">
                                          <p:val>
                                            <p:strVal val="#ppt_x"/>
                                          </p:val>
                                        </p:tav>
                                      </p:tavLst>
                                    </p:anim>
                                    <p:anim calcmode="lin" valueType="num">
                                      <p:cBhvr additive="base">
                                        <p:cTn id="81" dur="500" fill="hold"/>
                                        <p:tgtEl>
                                          <p:spTgt spid="146"/>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47"/>
                                        </p:tgtEl>
                                        <p:attrNameLst>
                                          <p:attrName>style.visibility</p:attrName>
                                        </p:attrNameLst>
                                      </p:cBhvr>
                                      <p:to>
                                        <p:strVal val="visible"/>
                                      </p:to>
                                    </p:set>
                                    <p:anim calcmode="lin" valueType="num">
                                      <p:cBhvr additive="base">
                                        <p:cTn id="84" dur="500" fill="hold"/>
                                        <p:tgtEl>
                                          <p:spTgt spid="147"/>
                                        </p:tgtEl>
                                        <p:attrNameLst>
                                          <p:attrName>ppt_x</p:attrName>
                                        </p:attrNameLst>
                                      </p:cBhvr>
                                      <p:tavLst>
                                        <p:tav tm="0">
                                          <p:val>
                                            <p:strVal val="#ppt_x"/>
                                          </p:val>
                                        </p:tav>
                                        <p:tav tm="100000">
                                          <p:val>
                                            <p:strVal val="#ppt_x"/>
                                          </p:val>
                                        </p:tav>
                                      </p:tavLst>
                                    </p:anim>
                                    <p:anim calcmode="lin" valueType="num">
                                      <p:cBhvr additive="base">
                                        <p:cTn id="85" dur="500" fill="hold"/>
                                        <p:tgtEl>
                                          <p:spTgt spid="147"/>
                                        </p:tgtEl>
                                        <p:attrNameLst>
                                          <p:attrName>ppt_y</p:attrName>
                                        </p:attrNameLst>
                                      </p:cBhvr>
                                      <p:tavLst>
                                        <p:tav tm="0">
                                          <p:val>
                                            <p:strVal val="1+#ppt_h/2"/>
                                          </p:val>
                                        </p:tav>
                                        <p:tav tm="100000">
                                          <p:val>
                                            <p:strVal val="#ppt_y"/>
                                          </p:val>
                                        </p:tav>
                                      </p:tavLst>
                                    </p:anim>
                                  </p:childTnLst>
                                </p:cTn>
                              </p:par>
                              <p:par>
                                <p:cTn id="86" presetID="2" presetClass="entr" presetSubtype="4" fill="hold" nodeType="withEffect">
                                  <p:stCondLst>
                                    <p:cond delay="0"/>
                                  </p:stCondLst>
                                  <p:childTnLst>
                                    <p:set>
                                      <p:cBhvr>
                                        <p:cTn id="87" dur="1" fill="hold">
                                          <p:stCondLst>
                                            <p:cond delay="0"/>
                                          </p:stCondLst>
                                        </p:cTn>
                                        <p:tgtEl>
                                          <p:spTgt spid="148"/>
                                        </p:tgtEl>
                                        <p:attrNameLst>
                                          <p:attrName>style.visibility</p:attrName>
                                        </p:attrNameLst>
                                      </p:cBhvr>
                                      <p:to>
                                        <p:strVal val="visible"/>
                                      </p:to>
                                    </p:set>
                                    <p:anim calcmode="lin" valueType="num">
                                      <p:cBhvr additive="base">
                                        <p:cTn id="88" dur="500" fill="hold"/>
                                        <p:tgtEl>
                                          <p:spTgt spid="148"/>
                                        </p:tgtEl>
                                        <p:attrNameLst>
                                          <p:attrName>ppt_x</p:attrName>
                                        </p:attrNameLst>
                                      </p:cBhvr>
                                      <p:tavLst>
                                        <p:tav tm="0">
                                          <p:val>
                                            <p:strVal val="#ppt_x"/>
                                          </p:val>
                                        </p:tav>
                                        <p:tav tm="100000">
                                          <p:val>
                                            <p:strVal val="#ppt_x"/>
                                          </p:val>
                                        </p:tav>
                                      </p:tavLst>
                                    </p:anim>
                                    <p:anim calcmode="lin" valueType="num">
                                      <p:cBhvr additive="base">
                                        <p:cTn id="89" dur="500" fill="hold"/>
                                        <p:tgtEl>
                                          <p:spTgt spid="148"/>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par>
                                <p:cTn id="94" presetID="5" presetClass="entr" presetSubtype="10" fill="hold" grpId="0" nodeType="with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checkerboard(across)">
                                      <p:cBhvr>
                                        <p:cTn id="96" dur="500"/>
                                        <p:tgtEl>
                                          <p:spTgt spid="30"/>
                                        </p:tgtEl>
                                      </p:cBhvr>
                                    </p:animEffect>
                                  </p:childTnLst>
                                </p:cTn>
                              </p:par>
                              <p:par>
                                <p:cTn id="97" presetID="3" presetClass="entr" presetSubtype="10" fill="hold"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blinds(horizontal)">
                                      <p:cBhvr>
                                        <p:cTn id="99" dur="3000"/>
                                        <p:tgtEl>
                                          <p:spTgt spid="31"/>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checkerboard(across)">
                                      <p:cBhvr>
                                        <p:cTn id="102" dur="3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97" grpId="0" animBg="1"/>
      <p:bldP spid="127" grpId="0"/>
      <p:bldP spid="69" grpId="2" animBg="1"/>
      <p:bldP spid="79" grpId="0" animBg="1"/>
      <p:bldP spid="80" grpId="0"/>
      <p:bldP spid="134" grpId="0"/>
      <p:bldP spid="139" grpId="0" animBg="1"/>
      <p:bldP spid="142" grpId="0" animBg="1"/>
      <p:bldP spid="146" grpId="0" animBg="1"/>
      <p:bldP spid="147" grpId="0" animBg="1"/>
      <p:bldP spid="27" grpId="0"/>
      <p:bldP spid="28" grpId="0"/>
      <p:bldP spid="33" grpId="0"/>
      <p:bldP spid="30"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Test Generation</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dirty="0"/>
          </a:p>
        </p:txBody>
      </p:sp>
      <p:sp>
        <p:nvSpPr>
          <p:cNvPr id="6" name="Rectangle 5"/>
          <p:cNvSpPr/>
          <p:nvPr/>
        </p:nvSpPr>
        <p:spPr>
          <a:xfrm>
            <a:off x="1828800" y="1828800"/>
            <a:ext cx="5562600" cy="42672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1371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8" name="Straight Connector 7"/>
          <p:cNvCxnSpPr/>
          <p:nvPr/>
        </p:nvCxnSpPr>
        <p:spPr>
          <a:xfrm>
            <a:off x="533400" y="21336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81200" y="22098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3" name="TextBox 12"/>
          <p:cNvSpPr txBox="1"/>
          <p:nvPr/>
        </p:nvSpPr>
        <p:spPr>
          <a:xfrm>
            <a:off x="6629400" y="27432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4" name="AutoShape 3"/>
          <p:cNvSpPr>
            <a:spLocks noChangeArrowheads="1"/>
          </p:cNvSpPr>
          <p:nvPr/>
        </p:nvSpPr>
        <p:spPr bwMode="auto">
          <a:xfrm>
            <a:off x="6019800" y="3048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15" name="Line 4"/>
          <p:cNvSpPr>
            <a:spLocks noChangeShapeType="1"/>
          </p:cNvSpPr>
          <p:nvPr/>
        </p:nvSpPr>
        <p:spPr bwMode="auto">
          <a:xfrm>
            <a:off x="6705600" y="3352800"/>
            <a:ext cx="380999" cy="0"/>
          </a:xfrm>
          <a:prstGeom prst="line">
            <a:avLst/>
          </a:prstGeom>
          <a:noFill/>
          <a:ln w="38100">
            <a:solidFill>
              <a:srgbClr val="FFFF00"/>
            </a:solidFill>
            <a:round/>
            <a:headEnd/>
            <a:tailEnd/>
          </a:ln>
        </p:spPr>
        <p:txBody>
          <a:bodyPr/>
          <a:lstStyle/>
          <a:p>
            <a:endParaRPr lang="en-US"/>
          </a:p>
        </p:txBody>
      </p:sp>
      <p:sp>
        <p:nvSpPr>
          <p:cNvPr id="16" name="Line 5"/>
          <p:cNvSpPr>
            <a:spLocks noChangeShapeType="1"/>
          </p:cNvSpPr>
          <p:nvPr/>
        </p:nvSpPr>
        <p:spPr bwMode="auto">
          <a:xfrm flipH="1">
            <a:off x="2286000" y="2895600"/>
            <a:ext cx="3352800" cy="0"/>
          </a:xfrm>
          <a:prstGeom prst="line">
            <a:avLst/>
          </a:prstGeom>
          <a:noFill/>
          <a:ln w="38100">
            <a:solidFill>
              <a:srgbClr val="FFFF00"/>
            </a:solidFill>
            <a:round/>
            <a:headEnd/>
            <a:tailEnd/>
          </a:ln>
        </p:spPr>
        <p:txBody>
          <a:bodyPr/>
          <a:lstStyle/>
          <a:p>
            <a:endParaRPr lang="en-US"/>
          </a:p>
        </p:txBody>
      </p:sp>
      <p:sp>
        <p:nvSpPr>
          <p:cNvPr id="17" name="Line 6"/>
          <p:cNvSpPr>
            <a:spLocks noChangeShapeType="1"/>
          </p:cNvSpPr>
          <p:nvPr/>
        </p:nvSpPr>
        <p:spPr bwMode="auto">
          <a:xfrm flipH="1">
            <a:off x="4038599" y="3352800"/>
            <a:ext cx="761999" cy="0"/>
          </a:xfrm>
          <a:prstGeom prst="line">
            <a:avLst/>
          </a:prstGeom>
          <a:noFill/>
          <a:ln w="38100">
            <a:solidFill>
              <a:srgbClr val="FFFF00"/>
            </a:solidFill>
            <a:round/>
            <a:headEnd/>
            <a:tailEnd/>
          </a:ln>
        </p:spPr>
        <p:txBody>
          <a:bodyPr/>
          <a:lstStyle/>
          <a:p>
            <a:endParaRPr lang="en-US"/>
          </a:p>
        </p:txBody>
      </p:sp>
      <p:sp>
        <p:nvSpPr>
          <p:cNvPr id="20" name="Rectangle 19"/>
          <p:cNvSpPr/>
          <p:nvPr/>
        </p:nvSpPr>
        <p:spPr>
          <a:xfrm>
            <a:off x="3200400" y="31242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21" name="Straight Connector 20"/>
          <p:cNvCxnSpPr/>
          <p:nvPr/>
        </p:nvCxnSpPr>
        <p:spPr>
          <a:xfrm rot="5400000" flipH="1" flipV="1">
            <a:off x="3924300" y="42291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Line 6"/>
          <p:cNvSpPr>
            <a:spLocks noChangeShapeType="1"/>
          </p:cNvSpPr>
          <p:nvPr/>
        </p:nvSpPr>
        <p:spPr bwMode="auto">
          <a:xfrm flipH="1">
            <a:off x="4495800" y="3657600"/>
            <a:ext cx="152400" cy="0"/>
          </a:xfrm>
          <a:prstGeom prst="line">
            <a:avLst/>
          </a:prstGeom>
          <a:noFill/>
          <a:ln w="38100">
            <a:solidFill>
              <a:srgbClr val="FFFF00"/>
            </a:solidFill>
            <a:round/>
            <a:headEnd/>
            <a:tailEnd/>
          </a:ln>
        </p:spPr>
        <p:txBody>
          <a:bodyPr/>
          <a:lstStyle/>
          <a:p>
            <a:endParaRPr lang="en-US"/>
          </a:p>
        </p:txBody>
      </p:sp>
      <p:sp>
        <p:nvSpPr>
          <p:cNvPr id="41" name="Line 5"/>
          <p:cNvSpPr>
            <a:spLocks noChangeShapeType="1"/>
          </p:cNvSpPr>
          <p:nvPr/>
        </p:nvSpPr>
        <p:spPr bwMode="auto">
          <a:xfrm flipH="1">
            <a:off x="685800" y="4800600"/>
            <a:ext cx="3810000" cy="0"/>
          </a:xfrm>
          <a:prstGeom prst="line">
            <a:avLst/>
          </a:prstGeom>
          <a:noFill/>
          <a:ln w="38100">
            <a:solidFill>
              <a:srgbClr val="FFFF00"/>
            </a:solidFill>
            <a:round/>
            <a:headEnd/>
            <a:tailEnd/>
          </a:ln>
        </p:spPr>
        <p:txBody>
          <a:bodyPr/>
          <a:lstStyle/>
          <a:p>
            <a:endParaRPr lang="en-US"/>
          </a:p>
        </p:txBody>
      </p:sp>
      <p:sp>
        <p:nvSpPr>
          <p:cNvPr id="42" name="Line 6"/>
          <p:cNvSpPr>
            <a:spLocks noChangeShapeType="1"/>
          </p:cNvSpPr>
          <p:nvPr/>
        </p:nvSpPr>
        <p:spPr bwMode="auto">
          <a:xfrm flipH="1">
            <a:off x="5486399" y="3505200"/>
            <a:ext cx="533400" cy="0"/>
          </a:xfrm>
          <a:prstGeom prst="line">
            <a:avLst/>
          </a:prstGeom>
          <a:noFill/>
          <a:ln w="38100">
            <a:solidFill>
              <a:srgbClr val="FFFF00"/>
            </a:solidFill>
            <a:round/>
            <a:headEnd/>
            <a:tailEnd/>
          </a:ln>
        </p:spPr>
        <p:txBody>
          <a:bodyPr/>
          <a:lstStyle/>
          <a:p>
            <a:endParaRPr lang="en-US"/>
          </a:p>
        </p:txBody>
      </p:sp>
      <p:cxnSp>
        <p:nvCxnSpPr>
          <p:cNvPr id="44" name="Straight Connector 43"/>
          <p:cNvCxnSpPr>
            <a:stCxn id="45" idx="1"/>
          </p:cNvCxnSpPr>
          <p:nvPr/>
        </p:nvCxnSpPr>
        <p:spPr>
          <a:xfrm rot="5400000" flipH="1" flipV="1">
            <a:off x="5486400" y="3048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flipH="1">
            <a:off x="5638800" y="3200400"/>
            <a:ext cx="381000" cy="0"/>
          </a:xfrm>
          <a:prstGeom prst="line">
            <a:avLst/>
          </a:prstGeom>
          <a:noFill/>
          <a:ln w="38100">
            <a:solidFill>
              <a:srgbClr val="FFFF00"/>
            </a:solidFill>
            <a:round/>
            <a:headEnd/>
            <a:tailEnd/>
          </a:ln>
        </p:spPr>
        <p:txBody>
          <a:bodyPr/>
          <a:lstStyle/>
          <a:p>
            <a:endParaRPr lang="en-US"/>
          </a:p>
        </p:txBody>
      </p:sp>
      <p:cxnSp>
        <p:nvCxnSpPr>
          <p:cNvPr id="46" name="Straight Connector 45"/>
          <p:cNvCxnSpPr/>
          <p:nvPr/>
        </p:nvCxnSpPr>
        <p:spPr>
          <a:xfrm rot="5400000" flipH="1" flipV="1">
            <a:off x="2438400" y="31242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Line 6"/>
          <p:cNvSpPr>
            <a:spLocks noChangeShapeType="1"/>
          </p:cNvSpPr>
          <p:nvPr/>
        </p:nvSpPr>
        <p:spPr bwMode="auto">
          <a:xfrm flipH="1">
            <a:off x="2667000" y="3352800"/>
            <a:ext cx="533400" cy="0"/>
          </a:xfrm>
          <a:prstGeom prst="line">
            <a:avLst/>
          </a:prstGeom>
          <a:noFill/>
          <a:ln w="38100">
            <a:solidFill>
              <a:srgbClr val="FFFF00"/>
            </a:solidFill>
            <a:round/>
            <a:headEnd/>
            <a:tailEnd/>
          </a:ln>
        </p:spPr>
        <p:txBody>
          <a:bodyPr/>
          <a:lstStyle/>
          <a:p>
            <a:endParaRPr lang="en-US"/>
          </a:p>
        </p:txBody>
      </p:sp>
      <p:sp>
        <p:nvSpPr>
          <p:cNvPr id="48" name="Flowchart: Connector 47"/>
          <p:cNvSpPr/>
          <p:nvPr/>
        </p:nvSpPr>
        <p:spPr>
          <a:xfrm>
            <a:off x="2590800" y="2819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bwMode="auto">
          <a:xfrm flipH="1">
            <a:off x="4724400" y="32004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50" name="Straight Connector 49"/>
          <p:cNvCxnSpPr/>
          <p:nvPr/>
        </p:nvCxnSpPr>
        <p:spPr>
          <a:xfrm rot="16200000" flipH="1">
            <a:off x="838200" y="2057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1" name="Title 1"/>
          <p:cNvSpPr txBox="1">
            <a:spLocks/>
          </p:cNvSpPr>
          <p:nvPr/>
        </p:nvSpPr>
        <p:spPr bwMode="auto">
          <a:xfrm>
            <a:off x="1371600" y="914400"/>
            <a:ext cx="5943600" cy="533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FAFD00"/>
                </a:solidFill>
                <a:effectLst/>
                <a:uLnTx/>
                <a:uFillTx/>
                <a:latin typeface="+mj-lt"/>
                <a:ea typeface="+mj-ea"/>
                <a:cs typeface="+mj-cs"/>
              </a:rPr>
              <a:t>Using MFF Model</a:t>
            </a:r>
            <a:r>
              <a:rPr kumimoji="0" lang="en-US" sz="2800" b="0" i="0" u="none" strike="noStrike" kern="0" cap="none" spc="0" normalizeH="0" baseline="0" noProof="0" dirty="0" smtClean="0">
                <a:ln>
                  <a:noFill/>
                </a:ln>
                <a:solidFill>
                  <a:srgbClr val="FAFD00"/>
                </a:solidFill>
                <a:effectLst/>
                <a:uLnTx/>
                <a:uFillTx/>
                <a:latin typeface="+mj-lt"/>
                <a:ea typeface="+mj-ea"/>
                <a:cs typeface="+mj-cs"/>
              </a:rPr>
              <a:t>:</a:t>
            </a:r>
            <a:endParaRPr kumimoji="0" lang="en-US" sz="2800" b="0" i="0" u="none" strike="noStrike" kern="0" cap="none" spc="0" normalizeH="0" baseline="0" noProof="0" dirty="0">
              <a:ln>
                <a:noFill/>
              </a:ln>
              <a:solidFill>
                <a:srgbClr val="FAFD00"/>
              </a:solidFill>
              <a:effectLst/>
              <a:uLnTx/>
              <a:uFillTx/>
              <a:latin typeface="+mj-lt"/>
              <a:ea typeface="+mj-ea"/>
              <a:cs typeface="+mj-cs"/>
            </a:endParaRPr>
          </a:p>
        </p:txBody>
      </p:sp>
      <p:sp>
        <p:nvSpPr>
          <p:cNvPr id="52" name="Oval 20"/>
          <p:cNvSpPr>
            <a:spLocks noChangeArrowheads="1"/>
          </p:cNvSpPr>
          <p:nvPr/>
        </p:nvSpPr>
        <p:spPr bwMode="auto">
          <a:xfrm>
            <a:off x="4648200" y="3581400"/>
            <a:ext cx="153194" cy="153988"/>
          </a:xfrm>
          <a:prstGeom prst="ellipse">
            <a:avLst/>
          </a:prstGeom>
          <a:noFill/>
          <a:ln w="38100">
            <a:solidFill>
              <a:srgbClr val="FFFF00"/>
            </a:solidFill>
            <a:round/>
            <a:headEnd/>
            <a:tailEnd/>
          </a:ln>
        </p:spPr>
        <p:txBody>
          <a:bodyPr wrap="none" anchor="ctr"/>
          <a:lstStyle/>
          <a:p>
            <a:endParaRPr lang="en-US"/>
          </a:p>
        </p:txBody>
      </p:sp>
      <p:sp>
        <p:nvSpPr>
          <p:cNvPr id="53" name="TextBox 52"/>
          <p:cNvSpPr txBox="1"/>
          <p:nvPr/>
        </p:nvSpPr>
        <p:spPr>
          <a:xfrm>
            <a:off x="228600" y="4572000"/>
            <a:ext cx="533400" cy="646331"/>
          </a:xfrm>
          <a:prstGeom prst="rect">
            <a:avLst/>
          </a:prstGeom>
          <a:noFill/>
        </p:spPr>
        <p:txBody>
          <a:bodyPr wrap="square" rtlCol="0">
            <a:spAutoFit/>
          </a:bodyPr>
          <a:lstStyle/>
          <a:p>
            <a:r>
              <a:rPr lang="en-US" sz="3600" dirty="0" smtClean="0">
                <a:solidFill>
                  <a:srgbClr val="FFFFFF"/>
                </a:solidFill>
              </a:rPr>
              <a:t>y</a:t>
            </a:r>
            <a:endParaRPr lang="en-US" sz="3600" dirty="0">
              <a:solidFill>
                <a:srgbClr val="FFFFFF"/>
              </a:solidFill>
            </a:endParaRPr>
          </a:p>
        </p:txBody>
      </p:sp>
      <p:cxnSp>
        <p:nvCxnSpPr>
          <p:cNvPr id="54" name="Straight Connector 53"/>
          <p:cNvCxnSpPr/>
          <p:nvPr/>
        </p:nvCxnSpPr>
        <p:spPr>
          <a:xfrm>
            <a:off x="7391400" y="23622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8077200" y="22860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696200" y="25146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sp>
        <p:nvSpPr>
          <p:cNvPr id="60" name="Slide Number Placeholder 59"/>
          <p:cNvSpPr>
            <a:spLocks noGrp="1"/>
          </p:cNvSpPr>
          <p:nvPr>
            <p:ph type="sldNum" sz="quarter" idx="12"/>
          </p:nvPr>
        </p:nvSpPr>
        <p:spPr/>
        <p:txBody>
          <a:bodyPr/>
          <a:lstStyle/>
          <a:p>
            <a:pPr>
              <a:defRPr/>
            </a:pPr>
            <a:fld id="{5551DFC1-2DE9-466C-B296-661A7F7832FB}" type="slidenum">
              <a:rPr lang="en-US" smtClean="0"/>
              <a:pPr>
                <a:defRPr/>
              </a:pPr>
              <a:t>12</a:t>
            </a:fld>
            <a:endParaRPr lang="en-US"/>
          </a:p>
        </p:txBody>
      </p:sp>
      <p:cxnSp>
        <p:nvCxnSpPr>
          <p:cNvPr id="62" name="Straight Connector 61"/>
          <p:cNvCxnSpPr/>
          <p:nvPr/>
        </p:nvCxnSpPr>
        <p:spPr>
          <a:xfrm rot="16200000" flipH="1">
            <a:off x="12954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12954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85800" y="4114800"/>
            <a:ext cx="1005403" cy="523220"/>
          </a:xfrm>
          <a:prstGeom prst="rect">
            <a:avLst/>
          </a:prstGeom>
        </p:spPr>
        <p:txBody>
          <a:bodyPr wrap="none">
            <a:spAutoFit/>
          </a:bodyPr>
          <a:lstStyle/>
          <a:p>
            <a:r>
              <a:rPr lang="en-US" sz="2800" dirty="0" smtClean="0">
                <a:solidFill>
                  <a:srgbClr val="FFFFFF"/>
                </a:solidFill>
              </a:rPr>
              <a:t>s-a-1</a:t>
            </a:r>
            <a:endParaRPr lang="en-US" sz="2800" dirty="0">
              <a:solidFill>
                <a:srgbClr val="FFFFFF"/>
              </a:solidFill>
            </a:endParaRPr>
          </a:p>
        </p:txBody>
      </p:sp>
      <p:sp>
        <p:nvSpPr>
          <p:cNvPr id="36" name="TextBox 35"/>
          <p:cNvSpPr txBox="1"/>
          <p:nvPr/>
        </p:nvSpPr>
        <p:spPr>
          <a:xfrm>
            <a:off x="3886200" y="5029200"/>
            <a:ext cx="3200400" cy="830997"/>
          </a:xfrm>
          <a:prstGeom prst="rect">
            <a:avLst/>
          </a:prstGeom>
          <a:noFill/>
        </p:spPr>
        <p:txBody>
          <a:bodyPr wrap="square" rtlCol="0">
            <a:spAutoFit/>
          </a:bodyPr>
          <a:lstStyle/>
          <a:p>
            <a:r>
              <a:rPr lang="en-US" sz="2400" dirty="0" smtClean="0">
                <a:solidFill>
                  <a:srgbClr val="FFFFFF"/>
                </a:solidFill>
              </a:rPr>
              <a:t>T</a:t>
            </a:r>
            <a:r>
              <a:rPr lang="en-US" sz="2400" dirty="0" smtClean="0">
                <a:solidFill>
                  <a:srgbClr val="FFFFFF"/>
                </a:solidFill>
              </a:rPr>
              <a:t>est for y sa1 is also a test for xx’ slow to rise</a:t>
            </a:r>
            <a:endParaRPr lang="en-US" sz="2400" dirty="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752600"/>
            <a:ext cx="5943600" cy="533400"/>
          </a:xfrm>
        </p:spPr>
        <p:txBody>
          <a:bodyPr/>
          <a:lstStyle/>
          <a:p>
            <a:r>
              <a:rPr lang="en-US" sz="2800" b="0" dirty="0" smtClean="0"/>
              <a:t>Two-time-frame Model (Simplified):</a:t>
            </a:r>
            <a:endParaRPr lang="en-US" sz="2800" b="0" dirty="0"/>
          </a:p>
        </p:txBody>
      </p:sp>
      <p:sp>
        <p:nvSpPr>
          <p:cNvPr id="4" name="Date Placeholder 3"/>
          <p:cNvSpPr>
            <a:spLocks noGrp="1"/>
          </p:cNvSpPr>
          <p:nvPr>
            <p:ph type="dt" sz="half" idx="10"/>
          </p:nvPr>
        </p:nvSpPr>
        <p:spPr/>
        <p:txBody>
          <a:bodyPr/>
          <a:lstStyle/>
          <a:p>
            <a:pPr>
              <a:defRPr/>
            </a:pPr>
            <a:r>
              <a:rPr lang="en-US" smtClean="0"/>
              <a:t>Oct  10th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13</a:t>
            </a:fld>
            <a:endParaRPr lang="en-US" dirty="0"/>
          </a:p>
        </p:txBody>
      </p:sp>
      <p:sp>
        <p:nvSpPr>
          <p:cNvPr id="75" name="Rectangle 74"/>
          <p:cNvSpPr/>
          <p:nvPr/>
        </p:nvSpPr>
        <p:spPr>
          <a:xfrm>
            <a:off x="1143000" y="2590800"/>
            <a:ext cx="2971800" cy="2971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1447800" y="34290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89" name="TextBox 88"/>
          <p:cNvSpPr txBox="1"/>
          <p:nvPr/>
        </p:nvSpPr>
        <p:spPr>
          <a:xfrm>
            <a:off x="3124200" y="34290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48" name="Rectangle 147"/>
          <p:cNvSpPr/>
          <p:nvPr/>
        </p:nvSpPr>
        <p:spPr>
          <a:xfrm>
            <a:off x="5105400" y="2590800"/>
            <a:ext cx="2971800" cy="2971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Line 4"/>
          <p:cNvSpPr>
            <a:spLocks noChangeShapeType="1"/>
          </p:cNvSpPr>
          <p:nvPr/>
        </p:nvSpPr>
        <p:spPr bwMode="auto">
          <a:xfrm>
            <a:off x="6400800" y="4648200"/>
            <a:ext cx="380999" cy="0"/>
          </a:xfrm>
          <a:prstGeom prst="line">
            <a:avLst/>
          </a:prstGeom>
          <a:noFill/>
          <a:ln w="38100">
            <a:solidFill>
              <a:srgbClr val="FFFF00"/>
            </a:solidFill>
            <a:round/>
            <a:headEnd/>
            <a:tailEnd/>
          </a:ln>
        </p:spPr>
        <p:txBody>
          <a:bodyPr/>
          <a:lstStyle/>
          <a:p>
            <a:endParaRPr lang="en-US"/>
          </a:p>
        </p:txBody>
      </p:sp>
      <p:sp>
        <p:nvSpPr>
          <p:cNvPr id="177" name="Line 5"/>
          <p:cNvSpPr>
            <a:spLocks noChangeShapeType="1"/>
          </p:cNvSpPr>
          <p:nvPr/>
        </p:nvSpPr>
        <p:spPr bwMode="auto">
          <a:xfrm flipH="1">
            <a:off x="4724400" y="4800600"/>
            <a:ext cx="838200" cy="0"/>
          </a:xfrm>
          <a:prstGeom prst="line">
            <a:avLst/>
          </a:prstGeom>
          <a:noFill/>
          <a:ln w="38100">
            <a:solidFill>
              <a:srgbClr val="FFFF00"/>
            </a:solidFill>
            <a:round/>
            <a:headEnd/>
            <a:tailEnd/>
          </a:ln>
        </p:spPr>
        <p:txBody>
          <a:bodyPr/>
          <a:lstStyle/>
          <a:p>
            <a:endParaRPr lang="en-US"/>
          </a:p>
        </p:txBody>
      </p:sp>
      <p:sp>
        <p:nvSpPr>
          <p:cNvPr id="189" name="Moon 188"/>
          <p:cNvSpPr/>
          <p:nvPr/>
        </p:nvSpPr>
        <p:spPr bwMode="auto">
          <a:xfrm flipH="1">
            <a:off x="5638800" y="43434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91" name="Rectangle 190"/>
          <p:cNvSpPr/>
          <p:nvPr/>
        </p:nvSpPr>
        <p:spPr>
          <a:xfrm>
            <a:off x="914400" y="838200"/>
            <a:ext cx="5844870" cy="954107"/>
          </a:xfrm>
          <a:prstGeom prst="rect">
            <a:avLst/>
          </a:prstGeom>
          <a:ln w="38100">
            <a:noFill/>
          </a:ln>
        </p:spPr>
        <p:txBody>
          <a:bodyPr wrap="none">
            <a:spAutoFit/>
          </a:bodyPr>
          <a:lstStyle/>
          <a:p>
            <a:r>
              <a:rPr lang="en-US" sz="2800" dirty="0" smtClean="0">
                <a:solidFill>
                  <a:srgbClr val="FFFFFF"/>
                </a:solidFill>
              </a:rPr>
              <a:t>Detection test for xx’ slow-to-rise</a:t>
            </a:r>
          </a:p>
          <a:p>
            <a:r>
              <a:rPr lang="en-US" sz="2800" dirty="0" smtClean="0">
                <a:solidFill>
                  <a:srgbClr val="FFFFFF"/>
                </a:solidFill>
              </a:rPr>
              <a:t>Useful for equivalence identification</a:t>
            </a:r>
            <a:endParaRPr lang="en-US" sz="2800" dirty="0">
              <a:solidFill>
                <a:srgbClr val="FFFFFF"/>
              </a:solidFill>
            </a:endParaRPr>
          </a:p>
        </p:txBody>
      </p:sp>
      <p:sp>
        <p:nvSpPr>
          <p:cNvPr id="192" name="TextBox 191"/>
          <p:cNvSpPr txBox="1"/>
          <p:nvPr/>
        </p:nvSpPr>
        <p:spPr>
          <a:xfrm>
            <a:off x="5486400" y="33528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93" name="TextBox 192"/>
          <p:cNvSpPr txBox="1"/>
          <p:nvPr/>
        </p:nvSpPr>
        <p:spPr>
          <a:xfrm>
            <a:off x="7467600" y="39624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94" name="Oval 20"/>
          <p:cNvSpPr>
            <a:spLocks noChangeArrowheads="1"/>
          </p:cNvSpPr>
          <p:nvPr/>
        </p:nvSpPr>
        <p:spPr bwMode="auto">
          <a:xfrm>
            <a:off x="5562600" y="4724400"/>
            <a:ext cx="153194" cy="153988"/>
          </a:xfrm>
          <a:prstGeom prst="ellipse">
            <a:avLst/>
          </a:prstGeom>
          <a:noFill/>
          <a:ln w="38100">
            <a:solidFill>
              <a:srgbClr val="FFFF00"/>
            </a:solidFill>
            <a:round/>
            <a:headEnd/>
            <a:tailEnd/>
          </a:ln>
        </p:spPr>
        <p:txBody>
          <a:bodyPr wrap="none" anchor="ctr"/>
          <a:lstStyle/>
          <a:p>
            <a:endParaRPr lang="en-US"/>
          </a:p>
        </p:txBody>
      </p:sp>
      <p:sp>
        <p:nvSpPr>
          <p:cNvPr id="195" name="AutoShape 3"/>
          <p:cNvSpPr>
            <a:spLocks noChangeArrowheads="1"/>
          </p:cNvSpPr>
          <p:nvPr/>
        </p:nvSpPr>
        <p:spPr bwMode="auto">
          <a:xfrm>
            <a:off x="6781800" y="4191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196" name="Line 5"/>
          <p:cNvSpPr>
            <a:spLocks noChangeShapeType="1"/>
          </p:cNvSpPr>
          <p:nvPr/>
        </p:nvSpPr>
        <p:spPr bwMode="auto">
          <a:xfrm flipH="1">
            <a:off x="5638800" y="3886200"/>
            <a:ext cx="914400" cy="0"/>
          </a:xfrm>
          <a:prstGeom prst="line">
            <a:avLst/>
          </a:prstGeom>
          <a:noFill/>
          <a:ln w="38100">
            <a:solidFill>
              <a:srgbClr val="FFFF00"/>
            </a:solidFill>
            <a:round/>
            <a:headEnd/>
            <a:tailEnd/>
          </a:ln>
        </p:spPr>
        <p:txBody>
          <a:bodyPr/>
          <a:lstStyle/>
          <a:p>
            <a:endParaRPr lang="en-US"/>
          </a:p>
        </p:txBody>
      </p:sp>
      <p:cxnSp>
        <p:nvCxnSpPr>
          <p:cNvPr id="197" name="Straight Connector 196"/>
          <p:cNvCxnSpPr/>
          <p:nvPr/>
        </p:nvCxnSpPr>
        <p:spPr>
          <a:xfrm rot="5400000" flipH="1" flipV="1">
            <a:off x="6324600" y="41148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99" name="Line 5"/>
          <p:cNvSpPr>
            <a:spLocks noChangeShapeType="1"/>
          </p:cNvSpPr>
          <p:nvPr/>
        </p:nvSpPr>
        <p:spPr bwMode="auto">
          <a:xfrm flipH="1">
            <a:off x="6553200" y="4343400"/>
            <a:ext cx="228600" cy="0"/>
          </a:xfrm>
          <a:prstGeom prst="line">
            <a:avLst/>
          </a:prstGeom>
          <a:noFill/>
          <a:ln w="38100">
            <a:solidFill>
              <a:srgbClr val="FFFF00"/>
            </a:solidFill>
            <a:round/>
            <a:headEnd/>
            <a:tailEnd/>
          </a:ln>
        </p:spPr>
        <p:txBody>
          <a:bodyPr/>
          <a:lstStyle/>
          <a:p>
            <a:endParaRPr lang="en-US"/>
          </a:p>
        </p:txBody>
      </p:sp>
      <p:sp>
        <p:nvSpPr>
          <p:cNvPr id="200" name="Line 5"/>
          <p:cNvSpPr>
            <a:spLocks noChangeShapeType="1"/>
          </p:cNvSpPr>
          <p:nvPr/>
        </p:nvSpPr>
        <p:spPr bwMode="auto">
          <a:xfrm flipH="1">
            <a:off x="2438400" y="4495800"/>
            <a:ext cx="3276600" cy="0"/>
          </a:xfrm>
          <a:prstGeom prst="line">
            <a:avLst/>
          </a:prstGeom>
          <a:noFill/>
          <a:ln w="38100">
            <a:solidFill>
              <a:srgbClr val="FFFF00"/>
            </a:solidFill>
            <a:round/>
            <a:headEnd/>
            <a:tailEnd/>
          </a:ln>
        </p:spPr>
        <p:txBody>
          <a:bodyPr/>
          <a:lstStyle/>
          <a:p>
            <a:endParaRPr lang="en-US"/>
          </a:p>
        </p:txBody>
      </p:sp>
      <p:sp>
        <p:nvSpPr>
          <p:cNvPr id="201" name="Line 5"/>
          <p:cNvSpPr>
            <a:spLocks noChangeShapeType="1"/>
          </p:cNvSpPr>
          <p:nvPr/>
        </p:nvSpPr>
        <p:spPr bwMode="auto">
          <a:xfrm flipH="1">
            <a:off x="1752600" y="3962400"/>
            <a:ext cx="1371600" cy="0"/>
          </a:xfrm>
          <a:prstGeom prst="line">
            <a:avLst/>
          </a:prstGeom>
          <a:noFill/>
          <a:ln w="38100">
            <a:solidFill>
              <a:srgbClr val="FFFF00"/>
            </a:solidFill>
            <a:round/>
            <a:headEnd/>
            <a:tailEnd/>
          </a:ln>
        </p:spPr>
        <p:txBody>
          <a:bodyPr/>
          <a:lstStyle/>
          <a:p>
            <a:endParaRPr lang="en-US"/>
          </a:p>
        </p:txBody>
      </p:sp>
      <p:cxnSp>
        <p:nvCxnSpPr>
          <p:cNvPr id="202" name="Straight Connector 201"/>
          <p:cNvCxnSpPr/>
          <p:nvPr/>
        </p:nvCxnSpPr>
        <p:spPr>
          <a:xfrm rot="5400000" flipH="1" flipV="1">
            <a:off x="2171700" y="4229100"/>
            <a:ext cx="53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04" name="Flowchart: Connector 203"/>
          <p:cNvSpPr/>
          <p:nvPr/>
        </p:nvSpPr>
        <p:spPr>
          <a:xfrm>
            <a:off x="2362200" y="3886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Line 5"/>
          <p:cNvSpPr>
            <a:spLocks noChangeShapeType="1"/>
          </p:cNvSpPr>
          <p:nvPr/>
        </p:nvSpPr>
        <p:spPr bwMode="auto">
          <a:xfrm flipH="1">
            <a:off x="7467600" y="4495800"/>
            <a:ext cx="381000" cy="0"/>
          </a:xfrm>
          <a:prstGeom prst="line">
            <a:avLst/>
          </a:prstGeom>
          <a:noFill/>
          <a:ln w="38100">
            <a:solidFill>
              <a:srgbClr val="FFFF00"/>
            </a:solidFill>
            <a:round/>
            <a:headEnd/>
            <a:tailEnd/>
          </a:ln>
        </p:spPr>
        <p:txBody>
          <a:bodyPr/>
          <a:lstStyle/>
          <a:p>
            <a:endParaRPr lang="en-US"/>
          </a:p>
        </p:txBody>
      </p:sp>
      <p:cxnSp>
        <p:nvCxnSpPr>
          <p:cNvPr id="209" name="Straight Connector 208"/>
          <p:cNvCxnSpPr/>
          <p:nvPr/>
        </p:nvCxnSpPr>
        <p:spPr>
          <a:xfrm>
            <a:off x="304800" y="3352799"/>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381000" y="23622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211" name="Straight Connector 210"/>
          <p:cNvCxnSpPr/>
          <p:nvPr/>
        </p:nvCxnSpPr>
        <p:spPr>
          <a:xfrm>
            <a:off x="304800" y="3657599"/>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2" name="Flowchart: Connector 211"/>
          <p:cNvSpPr/>
          <p:nvPr/>
        </p:nvSpPr>
        <p:spPr>
          <a:xfrm>
            <a:off x="685800" y="38861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lowchart: Connector 212"/>
          <p:cNvSpPr/>
          <p:nvPr/>
        </p:nvSpPr>
        <p:spPr>
          <a:xfrm>
            <a:off x="685800" y="41909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lowchart: Connector 213"/>
          <p:cNvSpPr/>
          <p:nvPr/>
        </p:nvSpPr>
        <p:spPr>
          <a:xfrm>
            <a:off x="685800" y="44957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5" name="Straight Connector 214"/>
          <p:cNvCxnSpPr/>
          <p:nvPr/>
        </p:nvCxnSpPr>
        <p:spPr>
          <a:xfrm>
            <a:off x="304800" y="3048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8153400" y="23622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219" name="Straight Connector 218"/>
          <p:cNvCxnSpPr/>
          <p:nvPr/>
        </p:nvCxnSpPr>
        <p:spPr>
          <a:xfrm>
            <a:off x="8077200" y="3124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8077200" y="3429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2" name="Flowchart: Connector 221"/>
          <p:cNvSpPr/>
          <p:nvPr/>
        </p:nvSpPr>
        <p:spPr>
          <a:xfrm>
            <a:off x="8305800" y="3733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lowchart: Connector 222"/>
          <p:cNvSpPr/>
          <p:nvPr/>
        </p:nvSpPr>
        <p:spPr>
          <a:xfrm>
            <a:off x="8305800" y="4038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lowchart: Connector 223"/>
          <p:cNvSpPr/>
          <p:nvPr/>
        </p:nvSpPr>
        <p:spPr>
          <a:xfrm>
            <a:off x="8305800" y="4343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7" name="Straight Connector 226"/>
          <p:cNvCxnSpPr/>
          <p:nvPr/>
        </p:nvCxnSpPr>
        <p:spPr>
          <a:xfrm>
            <a:off x="4648200" y="31242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648200" y="34290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267200" y="4495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30" name="Flowchart: Connector 229"/>
          <p:cNvSpPr/>
          <p:nvPr/>
        </p:nvSpPr>
        <p:spPr>
          <a:xfrm>
            <a:off x="45720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lowchart: Connector 230"/>
          <p:cNvSpPr/>
          <p:nvPr/>
        </p:nvSpPr>
        <p:spPr>
          <a:xfrm>
            <a:off x="4572000" y="3886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lowchart: Connector 231"/>
          <p:cNvSpPr/>
          <p:nvPr/>
        </p:nvSpPr>
        <p:spPr>
          <a:xfrm>
            <a:off x="4572000" y="4191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4" name="Straight Connector 233"/>
          <p:cNvCxnSpPr/>
          <p:nvPr/>
        </p:nvCxnSpPr>
        <p:spPr>
          <a:xfrm>
            <a:off x="4648200" y="28194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a:endCxn id="177" idx="1"/>
          </p:cNvCxnSpPr>
          <p:nvPr/>
        </p:nvCxnSpPr>
        <p:spPr>
          <a:xfrm rot="5400000" flipH="1" flipV="1">
            <a:off x="4152900" y="53721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1" name="Line 5"/>
          <p:cNvSpPr>
            <a:spLocks noChangeShapeType="1"/>
          </p:cNvSpPr>
          <p:nvPr/>
        </p:nvSpPr>
        <p:spPr bwMode="auto">
          <a:xfrm flipH="1">
            <a:off x="457200" y="5943600"/>
            <a:ext cx="4267200" cy="0"/>
          </a:xfrm>
          <a:prstGeom prst="line">
            <a:avLst/>
          </a:prstGeom>
          <a:noFill/>
          <a:ln w="38100">
            <a:solidFill>
              <a:srgbClr val="FFFF00"/>
            </a:solidFill>
            <a:round/>
            <a:headEnd/>
            <a:tailEnd/>
          </a:ln>
        </p:spPr>
        <p:txBody>
          <a:bodyPr/>
          <a:lstStyle/>
          <a:p>
            <a:endParaRPr lang="en-US"/>
          </a:p>
        </p:txBody>
      </p:sp>
      <p:cxnSp>
        <p:nvCxnSpPr>
          <p:cNvPr id="243" name="Straight Connector 242"/>
          <p:cNvCxnSpPr/>
          <p:nvPr/>
        </p:nvCxnSpPr>
        <p:spPr>
          <a:xfrm rot="16200000" flipH="1">
            <a:off x="2514600" y="5867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2514600" y="5867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5" name="Rectangle 244"/>
          <p:cNvSpPr/>
          <p:nvPr/>
        </p:nvSpPr>
        <p:spPr>
          <a:xfrm>
            <a:off x="2590800" y="6019800"/>
            <a:ext cx="1005403" cy="523220"/>
          </a:xfrm>
          <a:prstGeom prst="rect">
            <a:avLst/>
          </a:prstGeom>
        </p:spPr>
        <p:txBody>
          <a:bodyPr wrap="none">
            <a:spAutoFit/>
          </a:bodyPr>
          <a:lstStyle/>
          <a:p>
            <a:r>
              <a:rPr lang="en-US" sz="2800" dirty="0" smtClean="0">
                <a:solidFill>
                  <a:srgbClr val="FFFFFF"/>
                </a:solidFill>
              </a:rPr>
              <a:t>s-a-1</a:t>
            </a:r>
            <a:endParaRPr lang="en-US" sz="2800" dirty="0">
              <a:solidFill>
                <a:srgbClr val="FFFFFF"/>
              </a:solidFill>
            </a:endParaRPr>
          </a:p>
        </p:txBody>
      </p:sp>
      <p:sp>
        <p:nvSpPr>
          <p:cNvPr id="51" name="Title 1"/>
          <p:cNvSpPr txBox="1">
            <a:spLocks/>
          </p:cNvSpPr>
          <p:nvPr/>
        </p:nvSpPr>
        <p:spPr bwMode="auto">
          <a:xfrm>
            <a:off x="685800" y="228600"/>
            <a:ext cx="8153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eaLnBrk="0" fontAlgn="base" hangingPunct="0">
              <a:spcBef>
                <a:spcPct val="0"/>
              </a:spcBef>
              <a:spcAft>
                <a:spcPct val="0"/>
              </a:spcAft>
              <a:defRPr/>
            </a:pPr>
            <a:r>
              <a:rPr lang="en-US" sz="3600" b="1" kern="0" dirty="0" smtClean="0">
                <a:solidFill>
                  <a:srgbClr val="FAFD00"/>
                </a:solidFill>
                <a:ea typeface="+mj-ea"/>
                <a:cs typeface="+mj-cs"/>
              </a:rPr>
              <a:t>Detection Test Generation</a:t>
            </a:r>
            <a:endParaRPr kumimoji="0" lang="en-US" sz="3600" b="1" i="0" u="none" strike="noStrike" kern="0" cap="none" spc="0" normalizeH="0" baseline="0" noProof="0" dirty="0">
              <a:ln>
                <a:noFill/>
              </a:ln>
              <a:solidFill>
                <a:srgbClr val="FAFD00"/>
              </a:solidFill>
              <a:effectLst/>
              <a:uLnTx/>
              <a:uFillTx/>
              <a:latin typeface="+mj-lt"/>
              <a:ea typeface="+mj-ea"/>
              <a:cs typeface="+mj-cs"/>
            </a:endParaRPr>
          </a:p>
        </p:txBody>
      </p:sp>
      <p:sp>
        <p:nvSpPr>
          <p:cNvPr id="52" name="TextBox 51"/>
          <p:cNvSpPr txBox="1"/>
          <p:nvPr/>
        </p:nvSpPr>
        <p:spPr>
          <a:xfrm>
            <a:off x="228600" y="5105400"/>
            <a:ext cx="533400" cy="646331"/>
          </a:xfrm>
          <a:prstGeom prst="rect">
            <a:avLst/>
          </a:prstGeom>
          <a:noFill/>
        </p:spPr>
        <p:txBody>
          <a:bodyPr wrap="square" rtlCol="0">
            <a:spAutoFit/>
          </a:bodyPr>
          <a:lstStyle/>
          <a:p>
            <a:r>
              <a:rPr lang="en-US" sz="3600" dirty="0" smtClean="0">
                <a:solidFill>
                  <a:srgbClr val="FFFFFF"/>
                </a:solidFill>
              </a:rPr>
              <a:t>y</a:t>
            </a:r>
            <a:endParaRPr lang="en-US" sz="3600" dirty="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09600"/>
          </a:xfrm>
        </p:spPr>
        <p:txBody>
          <a:bodyPr/>
          <a:lstStyle/>
          <a:p>
            <a:r>
              <a:rPr lang="en-US" dirty="0" smtClean="0"/>
              <a:t>Single Copy Exclusive Test Generation</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dirty="0"/>
          </a:p>
        </p:txBody>
      </p:sp>
      <p:sp>
        <p:nvSpPr>
          <p:cNvPr id="5" name="Slide Number Placeholder 4"/>
          <p:cNvSpPr>
            <a:spLocks noGrp="1"/>
          </p:cNvSpPr>
          <p:nvPr>
            <p:ph type="sldNum" sz="quarter" idx="12"/>
          </p:nvPr>
        </p:nvSpPr>
        <p:spPr/>
        <p:txBody>
          <a:bodyPr/>
          <a:lstStyle/>
          <a:p>
            <a:pPr>
              <a:defRPr/>
            </a:pPr>
            <a:fld id="{5551DFC1-2DE9-466C-B296-661A7F7832FB}" type="slidenum">
              <a:rPr lang="en-US" smtClean="0"/>
              <a:pPr>
                <a:defRPr/>
              </a:pPr>
              <a:t>14</a:t>
            </a:fld>
            <a:endParaRPr lang="en-US"/>
          </a:p>
        </p:txBody>
      </p:sp>
      <p:sp>
        <p:nvSpPr>
          <p:cNvPr id="6" name="TextBox 5"/>
          <p:cNvSpPr txBox="1"/>
          <p:nvPr/>
        </p:nvSpPr>
        <p:spPr>
          <a:xfrm>
            <a:off x="2057400" y="2438400"/>
            <a:ext cx="7620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endParaRPr lang="en-US" sz="3200" i="1" dirty="0">
              <a:solidFill>
                <a:srgbClr val="FFFFFF"/>
              </a:solidFill>
            </a:endParaRPr>
          </a:p>
        </p:txBody>
      </p:sp>
      <p:sp>
        <p:nvSpPr>
          <p:cNvPr id="7" name="TextBox 6"/>
          <p:cNvSpPr txBox="1"/>
          <p:nvPr/>
        </p:nvSpPr>
        <p:spPr>
          <a:xfrm>
            <a:off x="6781800" y="25146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r>
              <a:rPr lang="en-US" sz="3200" i="1" dirty="0" smtClean="0">
                <a:solidFill>
                  <a:srgbClr val="FFFFFF"/>
                </a:solidFill>
              </a:rPr>
              <a:t>’</a:t>
            </a:r>
            <a:endParaRPr lang="en-US" sz="3200" i="1" dirty="0">
              <a:solidFill>
                <a:srgbClr val="FFFFFF"/>
              </a:solidFill>
            </a:endParaRPr>
          </a:p>
        </p:txBody>
      </p:sp>
      <p:sp>
        <p:nvSpPr>
          <p:cNvPr id="8" name="AutoShape 3"/>
          <p:cNvSpPr>
            <a:spLocks noChangeArrowheads="1"/>
          </p:cNvSpPr>
          <p:nvPr/>
        </p:nvSpPr>
        <p:spPr bwMode="auto">
          <a:xfrm>
            <a:off x="4724400" y="42672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9" name="Line 4"/>
          <p:cNvSpPr>
            <a:spLocks noChangeShapeType="1"/>
          </p:cNvSpPr>
          <p:nvPr/>
        </p:nvSpPr>
        <p:spPr bwMode="auto">
          <a:xfrm>
            <a:off x="5410200" y="4572000"/>
            <a:ext cx="838200" cy="0"/>
          </a:xfrm>
          <a:prstGeom prst="line">
            <a:avLst/>
          </a:prstGeom>
          <a:noFill/>
          <a:ln w="38100">
            <a:solidFill>
              <a:srgbClr val="FFFF00"/>
            </a:solidFill>
            <a:round/>
            <a:headEnd/>
            <a:tailEnd/>
          </a:ln>
        </p:spPr>
        <p:txBody>
          <a:bodyPr/>
          <a:lstStyle/>
          <a:p>
            <a:endParaRPr lang="en-US"/>
          </a:p>
        </p:txBody>
      </p:sp>
      <p:sp>
        <p:nvSpPr>
          <p:cNvPr id="10" name="Line 5"/>
          <p:cNvSpPr>
            <a:spLocks noChangeShapeType="1"/>
          </p:cNvSpPr>
          <p:nvPr/>
        </p:nvSpPr>
        <p:spPr bwMode="auto">
          <a:xfrm flipH="1">
            <a:off x="2286000" y="4419600"/>
            <a:ext cx="2438400" cy="0"/>
          </a:xfrm>
          <a:prstGeom prst="line">
            <a:avLst/>
          </a:prstGeom>
          <a:noFill/>
          <a:ln w="38100">
            <a:solidFill>
              <a:srgbClr val="FFFF00"/>
            </a:solidFill>
            <a:round/>
            <a:headEnd/>
            <a:tailEnd/>
          </a:ln>
        </p:spPr>
        <p:txBody>
          <a:bodyPr/>
          <a:lstStyle/>
          <a:p>
            <a:endParaRPr lang="en-US"/>
          </a:p>
        </p:txBody>
      </p:sp>
      <p:sp>
        <p:nvSpPr>
          <p:cNvPr id="11" name="Line 6"/>
          <p:cNvSpPr>
            <a:spLocks noChangeShapeType="1"/>
          </p:cNvSpPr>
          <p:nvPr/>
        </p:nvSpPr>
        <p:spPr bwMode="auto">
          <a:xfrm flipH="1">
            <a:off x="4419601" y="4724400"/>
            <a:ext cx="304799" cy="0"/>
          </a:xfrm>
          <a:prstGeom prst="line">
            <a:avLst/>
          </a:prstGeom>
          <a:noFill/>
          <a:ln w="38100">
            <a:solidFill>
              <a:srgbClr val="FFFF00"/>
            </a:solidFill>
            <a:round/>
            <a:headEnd/>
            <a:tailEnd/>
          </a:ln>
        </p:spPr>
        <p:txBody>
          <a:bodyPr/>
          <a:lstStyle/>
          <a:p>
            <a:endParaRPr lang="en-US"/>
          </a:p>
        </p:txBody>
      </p:sp>
      <p:sp>
        <p:nvSpPr>
          <p:cNvPr id="12" name="TextBox 11"/>
          <p:cNvSpPr txBox="1"/>
          <p:nvPr/>
        </p:nvSpPr>
        <p:spPr>
          <a:xfrm>
            <a:off x="6858000" y="41148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r>
              <a:rPr lang="en-US" sz="3200" i="1" dirty="0" smtClean="0">
                <a:solidFill>
                  <a:srgbClr val="FFFFFF"/>
                </a:solidFill>
              </a:rPr>
              <a:t>’</a:t>
            </a:r>
            <a:endParaRPr lang="en-US" sz="3200" i="1" dirty="0">
              <a:solidFill>
                <a:srgbClr val="FFFFFF"/>
              </a:solidFill>
            </a:endParaRPr>
          </a:p>
        </p:txBody>
      </p:sp>
      <p:sp>
        <p:nvSpPr>
          <p:cNvPr id="13" name="TextBox 12"/>
          <p:cNvSpPr txBox="1"/>
          <p:nvPr/>
        </p:nvSpPr>
        <p:spPr>
          <a:xfrm>
            <a:off x="1981200" y="4419600"/>
            <a:ext cx="6096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endParaRPr lang="en-US" sz="3200" i="1" dirty="0">
              <a:solidFill>
                <a:srgbClr val="FFFFFF"/>
              </a:solidFill>
            </a:endParaRPr>
          </a:p>
        </p:txBody>
      </p:sp>
      <p:sp>
        <p:nvSpPr>
          <p:cNvPr id="14" name="Rectangle 13"/>
          <p:cNvSpPr/>
          <p:nvPr/>
        </p:nvSpPr>
        <p:spPr>
          <a:xfrm>
            <a:off x="3200400" y="47244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15" name="Straight Connector 14"/>
          <p:cNvCxnSpPr>
            <a:stCxn id="16" idx="0"/>
            <a:endCxn id="11" idx="1"/>
          </p:cNvCxnSpPr>
          <p:nvPr/>
        </p:nvCxnSpPr>
        <p:spPr>
          <a:xfrm rot="5400000" flipH="1" flipV="1">
            <a:off x="4305300" y="4838699"/>
            <a:ext cx="2286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Line 6"/>
          <p:cNvSpPr>
            <a:spLocks noChangeShapeType="1"/>
          </p:cNvSpPr>
          <p:nvPr/>
        </p:nvSpPr>
        <p:spPr bwMode="auto">
          <a:xfrm flipH="1">
            <a:off x="4038600" y="4953000"/>
            <a:ext cx="381000" cy="0"/>
          </a:xfrm>
          <a:prstGeom prst="line">
            <a:avLst/>
          </a:prstGeom>
          <a:noFill/>
          <a:ln w="38100">
            <a:solidFill>
              <a:srgbClr val="FFFF00"/>
            </a:solidFill>
            <a:round/>
            <a:headEnd/>
            <a:tailEnd/>
          </a:ln>
        </p:spPr>
        <p:txBody>
          <a:bodyPr/>
          <a:lstStyle/>
          <a:p>
            <a:endParaRPr lang="en-US"/>
          </a:p>
        </p:txBody>
      </p:sp>
      <p:cxnSp>
        <p:nvCxnSpPr>
          <p:cNvPr id="17" name="Straight Connector 16"/>
          <p:cNvCxnSpPr/>
          <p:nvPr/>
        </p:nvCxnSpPr>
        <p:spPr>
          <a:xfrm rot="5400000" flipH="1" flipV="1">
            <a:off x="2057401" y="5181600"/>
            <a:ext cx="152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8" name="Line 6"/>
          <p:cNvSpPr>
            <a:spLocks noChangeShapeType="1"/>
          </p:cNvSpPr>
          <p:nvPr/>
        </p:nvSpPr>
        <p:spPr bwMode="auto">
          <a:xfrm flipH="1">
            <a:off x="2819401" y="5105400"/>
            <a:ext cx="381000" cy="0"/>
          </a:xfrm>
          <a:prstGeom prst="line">
            <a:avLst/>
          </a:prstGeom>
          <a:noFill/>
          <a:ln w="38100">
            <a:solidFill>
              <a:srgbClr val="FFFF00"/>
            </a:solidFill>
            <a:round/>
            <a:headEnd/>
            <a:tailEnd/>
          </a:ln>
        </p:spPr>
        <p:txBody>
          <a:bodyPr/>
          <a:lstStyle/>
          <a:p>
            <a:endParaRPr lang="en-US"/>
          </a:p>
        </p:txBody>
      </p:sp>
      <p:sp>
        <p:nvSpPr>
          <p:cNvPr id="19" name="Flowchart: Connector 18"/>
          <p:cNvSpPr/>
          <p:nvPr/>
        </p:nvSpPr>
        <p:spPr>
          <a:xfrm>
            <a:off x="2743200" y="5029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828800" y="1676400"/>
            <a:ext cx="6248400" cy="4495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2400" y="4191000"/>
            <a:ext cx="1305165" cy="523220"/>
          </a:xfrm>
          <a:prstGeom prst="rect">
            <a:avLst/>
          </a:prstGeom>
        </p:spPr>
        <p:txBody>
          <a:bodyPr wrap="none">
            <a:spAutoFit/>
          </a:bodyPr>
          <a:lstStyle/>
          <a:p>
            <a:r>
              <a:rPr lang="en-US" sz="2800" dirty="0" smtClean="0">
                <a:solidFill>
                  <a:srgbClr val="FFFFFF"/>
                </a:solidFill>
              </a:rPr>
              <a:t>s-a-0/1</a:t>
            </a:r>
            <a:endParaRPr lang="en-US" sz="2800" dirty="0">
              <a:solidFill>
                <a:srgbClr val="FFFFFF"/>
              </a:solidFill>
            </a:endParaRPr>
          </a:p>
        </p:txBody>
      </p:sp>
      <p:sp>
        <p:nvSpPr>
          <p:cNvPr id="22" name="Trapezoid 21"/>
          <p:cNvSpPr/>
          <p:nvPr/>
        </p:nvSpPr>
        <p:spPr bwMode="auto">
          <a:xfrm rot="5400000">
            <a:off x="5867400" y="2209800"/>
            <a:ext cx="1066800" cy="457200"/>
          </a:xfrm>
          <a:prstGeom prst="trapezoid">
            <a:avLst>
              <a:gd name="adj" fmla="val 42977"/>
            </a:avLst>
          </a:prstGeom>
          <a:noFill/>
          <a:ln w="38100" cap="flat" cmpd="sng" algn="ctr">
            <a:solidFill>
              <a:srgbClr val="FFFF00"/>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FFFF"/>
                </a:solidFill>
                <a:latin typeface="Arial" charset="0"/>
              </a:rPr>
              <a:t> 0</a:t>
            </a:r>
          </a:p>
          <a:p>
            <a:pPr marL="0" marR="0" indent="0" algn="l" defTabSz="914400" rtl="0" eaLnBrk="1" fontAlgn="base" latinLnBrk="0" hangingPunct="1">
              <a:lnSpc>
                <a:spcPct val="100000"/>
              </a:lnSpc>
              <a:spcBef>
                <a:spcPts val="600"/>
              </a:spcBef>
              <a:buClrTx/>
              <a:buSzTx/>
              <a:buFontTx/>
              <a:buNone/>
              <a:tabLst/>
            </a:pPr>
            <a:r>
              <a:rPr lang="en-US" sz="2000" b="1" dirty="0" smtClean="0">
                <a:solidFill>
                  <a:srgbClr val="FFFFFF"/>
                </a:solidFill>
                <a:latin typeface="Arial" charset="0"/>
              </a:rPr>
              <a:t> 1</a:t>
            </a:r>
            <a:endParaRPr kumimoji="0" lang="en-US" sz="2000" b="1" i="0" u="none" strike="noStrike" cap="none" normalizeH="0" baseline="0" dirty="0" smtClean="0">
              <a:ln>
                <a:noFill/>
              </a:ln>
              <a:solidFill>
                <a:srgbClr val="FFFFFF"/>
              </a:solidFill>
              <a:effectLst/>
              <a:latin typeface="Arial" charset="0"/>
            </a:endParaRPr>
          </a:p>
        </p:txBody>
      </p:sp>
      <p:sp>
        <p:nvSpPr>
          <p:cNvPr id="23" name="Line 6"/>
          <p:cNvSpPr>
            <a:spLocks noChangeShapeType="1"/>
          </p:cNvSpPr>
          <p:nvPr/>
        </p:nvSpPr>
        <p:spPr bwMode="auto">
          <a:xfrm flipH="1">
            <a:off x="6629400" y="2438400"/>
            <a:ext cx="914400" cy="0"/>
          </a:xfrm>
          <a:prstGeom prst="line">
            <a:avLst/>
          </a:prstGeom>
          <a:noFill/>
          <a:ln w="38100">
            <a:solidFill>
              <a:srgbClr val="FFFF00"/>
            </a:solidFill>
            <a:round/>
            <a:headEnd/>
            <a:tailEnd/>
          </a:ln>
        </p:spPr>
        <p:txBody>
          <a:bodyPr/>
          <a:lstStyle/>
          <a:p>
            <a:endParaRPr lang="en-US"/>
          </a:p>
        </p:txBody>
      </p:sp>
      <p:sp>
        <p:nvSpPr>
          <p:cNvPr id="24" name="Line 4"/>
          <p:cNvSpPr>
            <a:spLocks noChangeShapeType="1"/>
          </p:cNvSpPr>
          <p:nvPr/>
        </p:nvSpPr>
        <p:spPr bwMode="auto">
          <a:xfrm>
            <a:off x="5410200" y="2667000"/>
            <a:ext cx="762000" cy="0"/>
          </a:xfrm>
          <a:prstGeom prst="line">
            <a:avLst/>
          </a:prstGeom>
          <a:noFill/>
          <a:ln w="38100">
            <a:solidFill>
              <a:srgbClr val="FFFF00"/>
            </a:solidFill>
            <a:round/>
            <a:headEnd/>
            <a:tailEnd/>
          </a:ln>
        </p:spPr>
        <p:txBody>
          <a:bodyPr/>
          <a:lstStyle/>
          <a:p>
            <a:endParaRPr lang="en-US"/>
          </a:p>
        </p:txBody>
      </p:sp>
      <p:sp>
        <p:nvSpPr>
          <p:cNvPr id="25" name="Line 5"/>
          <p:cNvSpPr>
            <a:spLocks noChangeShapeType="1"/>
          </p:cNvSpPr>
          <p:nvPr/>
        </p:nvSpPr>
        <p:spPr bwMode="auto">
          <a:xfrm flipH="1">
            <a:off x="2286000" y="2514600"/>
            <a:ext cx="2438400" cy="0"/>
          </a:xfrm>
          <a:prstGeom prst="line">
            <a:avLst/>
          </a:prstGeom>
          <a:noFill/>
          <a:ln w="38100">
            <a:solidFill>
              <a:srgbClr val="FFFF00"/>
            </a:solidFill>
            <a:round/>
            <a:headEnd/>
            <a:tailEnd/>
          </a:ln>
        </p:spPr>
        <p:txBody>
          <a:bodyPr/>
          <a:lstStyle/>
          <a:p>
            <a:endParaRPr lang="en-US"/>
          </a:p>
        </p:txBody>
      </p:sp>
      <p:sp>
        <p:nvSpPr>
          <p:cNvPr id="26" name="Line 6"/>
          <p:cNvSpPr>
            <a:spLocks noChangeShapeType="1"/>
          </p:cNvSpPr>
          <p:nvPr/>
        </p:nvSpPr>
        <p:spPr bwMode="auto">
          <a:xfrm flipH="1">
            <a:off x="4419601" y="2819400"/>
            <a:ext cx="304799" cy="0"/>
          </a:xfrm>
          <a:prstGeom prst="line">
            <a:avLst/>
          </a:prstGeom>
          <a:noFill/>
          <a:ln w="38100">
            <a:solidFill>
              <a:srgbClr val="FFFF00"/>
            </a:solidFill>
            <a:round/>
            <a:headEnd/>
            <a:tailEnd/>
          </a:ln>
        </p:spPr>
        <p:txBody>
          <a:bodyPr/>
          <a:lstStyle/>
          <a:p>
            <a:endParaRPr lang="en-US"/>
          </a:p>
        </p:txBody>
      </p:sp>
      <p:sp>
        <p:nvSpPr>
          <p:cNvPr id="27" name="Rectangle 26"/>
          <p:cNvSpPr/>
          <p:nvPr/>
        </p:nvSpPr>
        <p:spPr>
          <a:xfrm>
            <a:off x="3200400" y="28194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0</a:t>
            </a:r>
            <a:endParaRPr lang="en-US" sz="2000" dirty="0">
              <a:solidFill>
                <a:srgbClr val="FFFFFF"/>
              </a:solidFill>
            </a:endParaRPr>
          </a:p>
        </p:txBody>
      </p:sp>
      <p:cxnSp>
        <p:nvCxnSpPr>
          <p:cNvPr id="28" name="Straight Connector 27"/>
          <p:cNvCxnSpPr>
            <a:stCxn id="29" idx="0"/>
            <a:endCxn id="26" idx="1"/>
          </p:cNvCxnSpPr>
          <p:nvPr/>
        </p:nvCxnSpPr>
        <p:spPr>
          <a:xfrm rot="5400000" flipH="1" flipV="1">
            <a:off x="4305300" y="2933699"/>
            <a:ext cx="2286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9" name="Line 6"/>
          <p:cNvSpPr>
            <a:spLocks noChangeShapeType="1"/>
          </p:cNvSpPr>
          <p:nvPr/>
        </p:nvSpPr>
        <p:spPr bwMode="auto">
          <a:xfrm flipH="1">
            <a:off x="4038600" y="3048000"/>
            <a:ext cx="381000" cy="0"/>
          </a:xfrm>
          <a:prstGeom prst="line">
            <a:avLst/>
          </a:prstGeom>
          <a:noFill/>
          <a:ln w="38100">
            <a:solidFill>
              <a:srgbClr val="FFFF00"/>
            </a:solidFill>
            <a:round/>
            <a:headEnd/>
            <a:tailEnd/>
          </a:ln>
        </p:spPr>
        <p:txBody>
          <a:bodyPr/>
          <a:lstStyle/>
          <a:p>
            <a:endParaRPr lang="en-US"/>
          </a:p>
        </p:txBody>
      </p:sp>
      <p:cxnSp>
        <p:nvCxnSpPr>
          <p:cNvPr id="30" name="Straight Connector 29"/>
          <p:cNvCxnSpPr>
            <a:stCxn id="31" idx="1"/>
            <a:endCxn id="36" idx="1"/>
          </p:cNvCxnSpPr>
          <p:nvPr/>
        </p:nvCxnSpPr>
        <p:spPr>
          <a:xfrm rot="5400000" flipH="1" flipV="1">
            <a:off x="2400300" y="26289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Line 6"/>
          <p:cNvSpPr>
            <a:spLocks noChangeShapeType="1"/>
          </p:cNvSpPr>
          <p:nvPr/>
        </p:nvSpPr>
        <p:spPr bwMode="auto">
          <a:xfrm flipH="1">
            <a:off x="2819400" y="3048000"/>
            <a:ext cx="381000" cy="0"/>
          </a:xfrm>
          <a:prstGeom prst="line">
            <a:avLst/>
          </a:prstGeom>
          <a:noFill/>
          <a:ln w="38100">
            <a:solidFill>
              <a:srgbClr val="FFFF00"/>
            </a:solidFill>
            <a:round/>
            <a:headEnd/>
            <a:tailEnd/>
          </a:ln>
        </p:spPr>
        <p:txBody>
          <a:bodyPr/>
          <a:lstStyle/>
          <a:p>
            <a:endParaRPr lang="en-US"/>
          </a:p>
        </p:txBody>
      </p:sp>
      <p:sp>
        <p:nvSpPr>
          <p:cNvPr id="32" name="Flowchart: Connector 31"/>
          <p:cNvSpPr/>
          <p:nvPr/>
        </p:nvSpPr>
        <p:spPr>
          <a:xfrm>
            <a:off x="2743201" y="2438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bwMode="auto">
          <a:xfrm flipH="1">
            <a:off x="4648200" y="23622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34" name="Trapezoid 33"/>
          <p:cNvSpPr/>
          <p:nvPr/>
        </p:nvSpPr>
        <p:spPr bwMode="auto">
          <a:xfrm rot="5400000">
            <a:off x="5943600" y="4572000"/>
            <a:ext cx="1066800" cy="457200"/>
          </a:xfrm>
          <a:prstGeom prst="trapezoid">
            <a:avLst>
              <a:gd name="adj" fmla="val 42977"/>
            </a:avLst>
          </a:prstGeom>
          <a:noFill/>
          <a:ln w="38100" cap="flat" cmpd="sng" algn="ctr">
            <a:solidFill>
              <a:srgbClr val="FFFF00"/>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FFFF"/>
                </a:solidFill>
                <a:latin typeface="Arial" charset="0"/>
              </a:rPr>
              <a:t> 0</a:t>
            </a:r>
          </a:p>
          <a:p>
            <a:pPr marL="0" marR="0" indent="0" algn="l" defTabSz="914400" rtl="0" eaLnBrk="1" fontAlgn="base" latinLnBrk="0" hangingPunct="1">
              <a:lnSpc>
                <a:spcPct val="100000"/>
              </a:lnSpc>
              <a:spcBef>
                <a:spcPts val="600"/>
              </a:spcBef>
              <a:buClrTx/>
              <a:buSzTx/>
              <a:buFontTx/>
              <a:buNone/>
              <a:tabLst/>
            </a:pPr>
            <a:r>
              <a:rPr lang="en-US" sz="2000" b="1" dirty="0" smtClean="0">
                <a:solidFill>
                  <a:srgbClr val="FFFFFF"/>
                </a:solidFill>
                <a:latin typeface="Arial" charset="0"/>
              </a:rPr>
              <a:t> 1</a:t>
            </a:r>
            <a:endParaRPr kumimoji="0" lang="en-US" sz="2000" b="1" i="0" u="none" strike="noStrike" cap="none" normalizeH="0" baseline="0" dirty="0" smtClean="0">
              <a:ln>
                <a:noFill/>
              </a:ln>
              <a:solidFill>
                <a:srgbClr val="FFFFFF"/>
              </a:solidFill>
              <a:effectLst/>
              <a:latin typeface="Arial" charset="0"/>
            </a:endParaRPr>
          </a:p>
        </p:txBody>
      </p:sp>
      <p:sp>
        <p:nvSpPr>
          <p:cNvPr id="35" name="Line 6"/>
          <p:cNvSpPr>
            <a:spLocks noChangeShapeType="1"/>
          </p:cNvSpPr>
          <p:nvPr/>
        </p:nvSpPr>
        <p:spPr bwMode="auto">
          <a:xfrm flipH="1">
            <a:off x="6705600" y="4800600"/>
            <a:ext cx="914400" cy="0"/>
          </a:xfrm>
          <a:prstGeom prst="line">
            <a:avLst/>
          </a:prstGeom>
          <a:noFill/>
          <a:ln w="38100">
            <a:solidFill>
              <a:srgbClr val="FFFF00"/>
            </a:solidFill>
            <a:round/>
            <a:headEnd/>
            <a:tailEnd/>
          </a:ln>
        </p:spPr>
        <p:txBody>
          <a:bodyPr/>
          <a:lstStyle/>
          <a:p>
            <a:endParaRPr lang="en-US"/>
          </a:p>
        </p:txBody>
      </p:sp>
      <p:sp>
        <p:nvSpPr>
          <p:cNvPr id="36" name="Line 5"/>
          <p:cNvSpPr>
            <a:spLocks noChangeShapeType="1"/>
          </p:cNvSpPr>
          <p:nvPr/>
        </p:nvSpPr>
        <p:spPr bwMode="auto">
          <a:xfrm flipH="1">
            <a:off x="2819400" y="2209800"/>
            <a:ext cx="3352800" cy="0"/>
          </a:xfrm>
          <a:prstGeom prst="line">
            <a:avLst/>
          </a:prstGeom>
          <a:noFill/>
          <a:ln w="38100">
            <a:solidFill>
              <a:srgbClr val="FFFF00"/>
            </a:solidFill>
            <a:round/>
            <a:headEnd/>
            <a:tailEnd/>
          </a:ln>
        </p:spPr>
        <p:txBody>
          <a:bodyPr/>
          <a:lstStyle/>
          <a:p>
            <a:endParaRPr lang="en-US"/>
          </a:p>
        </p:txBody>
      </p:sp>
      <p:sp>
        <p:nvSpPr>
          <p:cNvPr id="37" name="Flowchart: Connector 36"/>
          <p:cNvSpPr/>
          <p:nvPr/>
        </p:nvSpPr>
        <p:spPr>
          <a:xfrm>
            <a:off x="2743200" y="4343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153400" y="16002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39" name="Straight Connector 38"/>
          <p:cNvCxnSpPr/>
          <p:nvPr/>
        </p:nvCxnSpPr>
        <p:spPr>
          <a:xfrm>
            <a:off x="8077200" y="2362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77200" y="2667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077200" y="4191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Flowchart: Connector 41"/>
          <p:cNvSpPr/>
          <p:nvPr/>
        </p:nvSpPr>
        <p:spPr>
          <a:xfrm>
            <a:off x="83058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83058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83058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990600" y="2438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04800" y="2133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47" name="Straight Connector 46"/>
          <p:cNvCxnSpPr/>
          <p:nvPr/>
        </p:nvCxnSpPr>
        <p:spPr>
          <a:xfrm>
            <a:off x="990600" y="2743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8" name="Flowchart: Connector 47"/>
          <p:cNvSpPr/>
          <p:nvPr/>
        </p:nvSpPr>
        <p:spPr>
          <a:xfrm>
            <a:off x="13716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lowchart: Connector 48"/>
          <p:cNvSpPr/>
          <p:nvPr/>
        </p:nvSpPr>
        <p:spPr>
          <a:xfrm>
            <a:off x="13716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p:cNvSpPr/>
          <p:nvPr/>
        </p:nvSpPr>
        <p:spPr>
          <a:xfrm>
            <a:off x="13716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990600" y="2133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4" name="Line 5"/>
          <p:cNvSpPr>
            <a:spLocks noChangeShapeType="1"/>
          </p:cNvSpPr>
          <p:nvPr/>
        </p:nvSpPr>
        <p:spPr bwMode="auto">
          <a:xfrm flipH="1">
            <a:off x="2819400" y="5943600"/>
            <a:ext cx="2895600" cy="0"/>
          </a:xfrm>
          <a:prstGeom prst="line">
            <a:avLst/>
          </a:prstGeom>
          <a:noFill/>
          <a:ln w="38100">
            <a:solidFill>
              <a:srgbClr val="FFFF00"/>
            </a:solidFill>
            <a:round/>
            <a:headEnd/>
            <a:tailEnd/>
          </a:ln>
        </p:spPr>
        <p:txBody>
          <a:bodyPr/>
          <a:lstStyle/>
          <a:p>
            <a:endParaRPr lang="en-US"/>
          </a:p>
        </p:txBody>
      </p:sp>
      <p:cxnSp>
        <p:nvCxnSpPr>
          <p:cNvPr id="55" name="Straight Connector 54"/>
          <p:cNvCxnSpPr/>
          <p:nvPr/>
        </p:nvCxnSpPr>
        <p:spPr>
          <a:xfrm rot="5400000" flipH="1" flipV="1">
            <a:off x="5257800" y="54864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6" name="Line 6"/>
          <p:cNvSpPr>
            <a:spLocks noChangeShapeType="1"/>
          </p:cNvSpPr>
          <p:nvPr/>
        </p:nvSpPr>
        <p:spPr bwMode="auto">
          <a:xfrm flipH="1">
            <a:off x="5715000" y="5029200"/>
            <a:ext cx="533400" cy="0"/>
          </a:xfrm>
          <a:prstGeom prst="line">
            <a:avLst/>
          </a:prstGeom>
          <a:noFill/>
          <a:ln w="38100">
            <a:solidFill>
              <a:srgbClr val="FFFF00"/>
            </a:solidFill>
            <a:round/>
            <a:headEnd/>
            <a:tailEnd/>
          </a:ln>
        </p:spPr>
        <p:txBody>
          <a:bodyPr/>
          <a:lstStyle/>
          <a:p>
            <a:endParaRPr lang="en-US"/>
          </a:p>
        </p:txBody>
      </p:sp>
      <p:cxnSp>
        <p:nvCxnSpPr>
          <p:cNvPr id="57" name="Straight Connector 56"/>
          <p:cNvCxnSpPr>
            <a:stCxn id="34" idx="1"/>
          </p:cNvCxnSpPr>
          <p:nvPr/>
        </p:nvCxnSpPr>
        <p:spPr>
          <a:xfrm rot="5400000" flipH="1" flipV="1">
            <a:off x="5703978" y="3592423"/>
            <a:ext cx="154604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8" name="Flowchart: Connector 57"/>
          <p:cNvSpPr/>
          <p:nvPr/>
        </p:nvSpPr>
        <p:spPr>
          <a:xfrm>
            <a:off x="6400800" y="3505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5638800" y="3581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5410200" y="38100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57200" y="4038600"/>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2166" y="914400"/>
            <a:ext cx="9041834" cy="523220"/>
          </a:xfrm>
          <a:prstGeom prst="rect">
            <a:avLst/>
          </a:prstGeom>
          <a:ln w="38100">
            <a:noFill/>
          </a:ln>
        </p:spPr>
        <p:txBody>
          <a:bodyPr wrap="none">
            <a:spAutoFit/>
          </a:bodyPr>
          <a:lstStyle/>
          <a:p>
            <a:r>
              <a:rPr lang="en-US" sz="2800" dirty="0" smtClean="0">
                <a:solidFill>
                  <a:srgbClr val="FFFFFF"/>
                </a:solidFill>
              </a:rPr>
              <a:t>Exclusive test for x</a:t>
            </a:r>
            <a:r>
              <a:rPr lang="en-US" sz="2800" baseline="-25000" dirty="0" smtClean="0">
                <a:solidFill>
                  <a:srgbClr val="FFFFFF"/>
                </a:solidFill>
              </a:rPr>
              <a:t>1</a:t>
            </a:r>
            <a:r>
              <a:rPr lang="en-US" sz="2800" dirty="0" smtClean="0">
                <a:solidFill>
                  <a:srgbClr val="FFFFFF"/>
                </a:solidFill>
              </a:rPr>
              <a:t>x</a:t>
            </a:r>
            <a:r>
              <a:rPr lang="en-US" sz="2800" baseline="-25000" dirty="0" smtClean="0">
                <a:solidFill>
                  <a:srgbClr val="FFFFFF"/>
                </a:solidFill>
              </a:rPr>
              <a:t>1</a:t>
            </a:r>
            <a:r>
              <a:rPr lang="en-US" sz="2800" dirty="0" smtClean="0">
                <a:solidFill>
                  <a:srgbClr val="FFFFFF"/>
                </a:solidFill>
              </a:rPr>
              <a:t>’ slow-to-fall and x</a:t>
            </a:r>
            <a:r>
              <a:rPr lang="en-US" sz="2800" baseline="-25000" dirty="0" smtClean="0">
                <a:solidFill>
                  <a:srgbClr val="FFFFFF"/>
                </a:solidFill>
              </a:rPr>
              <a:t>2</a:t>
            </a:r>
            <a:r>
              <a:rPr lang="en-US" sz="2800" dirty="0" smtClean="0">
                <a:solidFill>
                  <a:srgbClr val="FFFFFF"/>
                </a:solidFill>
              </a:rPr>
              <a:t>x</a:t>
            </a:r>
            <a:r>
              <a:rPr lang="en-US" sz="2800" baseline="-25000" dirty="0" smtClean="0">
                <a:solidFill>
                  <a:srgbClr val="FFFFFF"/>
                </a:solidFill>
              </a:rPr>
              <a:t>2</a:t>
            </a:r>
            <a:r>
              <a:rPr lang="en-US" sz="2800" dirty="0" smtClean="0">
                <a:solidFill>
                  <a:srgbClr val="FFFFFF"/>
                </a:solidFill>
              </a:rPr>
              <a:t>’ slow-to-rise:</a:t>
            </a:r>
            <a:endParaRPr lang="en-US" sz="2800" dirty="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09600"/>
          </a:xfrm>
        </p:spPr>
        <p:txBody>
          <a:bodyPr/>
          <a:lstStyle/>
          <a:p>
            <a:r>
              <a:rPr lang="en-US" dirty="0" smtClean="0"/>
              <a:t>Single Copy Exclusive Test Generation</a:t>
            </a:r>
            <a:endParaRPr lang="en-US" dirty="0"/>
          </a:p>
        </p:txBody>
      </p:sp>
      <p:sp>
        <p:nvSpPr>
          <p:cNvPr id="3" name="Date Placeholder 2"/>
          <p:cNvSpPr>
            <a:spLocks noGrp="1"/>
          </p:cNvSpPr>
          <p:nvPr>
            <p:ph type="dt" sz="half" idx="10"/>
          </p:nvPr>
        </p:nvSpPr>
        <p:spPr>
          <a:ln w="38100"/>
        </p:spPr>
        <p:txBody>
          <a:bodyPr/>
          <a:lstStyle/>
          <a:p>
            <a:r>
              <a:rPr lang="en-US" smtClean="0"/>
              <a:t>Oct  10th</a:t>
            </a:r>
            <a:endParaRPr lang="en-US" dirty="0"/>
          </a:p>
        </p:txBody>
      </p:sp>
      <p:sp>
        <p:nvSpPr>
          <p:cNvPr id="5" name="Slide Number Placeholder 4"/>
          <p:cNvSpPr>
            <a:spLocks noGrp="1"/>
          </p:cNvSpPr>
          <p:nvPr>
            <p:ph type="sldNum" sz="quarter" idx="12"/>
          </p:nvPr>
        </p:nvSpPr>
        <p:spPr>
          <a:ln w="38100"/>
        </p:spPr>
        <p:txBody>
          <a:bodyPr/>
          <a:lstStyle/>
          <a:p>
            <a:fld id="{B6F15528-21DE-4FAA-801E-634DDDAF4B2B}" type="slidenum">
              <a:rPr lang="en-US" smtClean="0"/>
              <a:pPr/>
              <a:t>15</a:t>
            </a:fld>
            <a:endParaRPr lang="en-US"/>
          </a:p>
        </p:txBody>
      </p:sp>
      <p:sp>
        <p:nvSpPr>
          <p:cNvPr id="90" name="TextBox 89"/>
          <p:cNvSpPr txBox="1"/>
          <p:nvPr/>
        </p:nvSpPr>
        <p:spPr>
          <a:xfrm>
            <a:off x="2057400" y="2133600"/>
            <a:ext cx="7620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endParaRPr lang="en-US" sz="3200" i="1" dirty="0">
              <a:solidFill>
                <a:srgbClr val="FFFFFF"/>
              </a:solidFill>
            </a:endParaRPr>
          </a:p>
        </p:txBody>
      </p:sp>
      <p:sp>
        <p:nvSpPr>
          <p:cNvPr id="92" name="TextBox 91"/>
          <p:cNvSpPr txBox="1"/>
          <p:nvPr/>
        </p:nvSpPr>
        <p:spPr>
          <a:xfrm>
            <a:off x="7086600" y="24384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r>
              <a:rPr lang="en-US" sz="3200" i="1" dirty="0" smtClean="0">
                <a:solidFill>
                  <a:srgbClr val="FFFFFF"/>
                </a:solidFill>
              </a:rPr>
              <a:t>’</a:t>
            </a:r>
            <a:endParaRPr lang="en-US" sz="3200" i="1" dirty="0">
              <a:solidFill>
                <a:srgbClr val="FFFFFF"/>
              </a:solidFill>
            </a:endParaRPr>
          </a:p>
        </p:txBody>
      </p:sp>
      <p:sp>
        <p:nvSpPr>
          <p:cNvPr id="121" name="TextBox 120"/>
          <p:cNvSpPr txBox="1"/>
          <p:nvPr/>
        </p:nvSpPr>
        <p:spPr>
          <a:xfrm>
            <a:off x="7162800" y="45720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r>
              <a:rPr lang="en-US" sz="3200" i="1" dirty="0" smtClean="0">
                <a:solidFill>
                  <a:srgbClr val="FFFFFF"/>
                </a:solidFill>
              </a:rPr>
              <a:t>’</a:t>
            </a:r>
            <a:endParaRPr lang="en-US" sz="3200" i="1" dirty="0">
              <a:solidFill>
                <a:srgbClr val="FFFFFF"/>
              </a:solidFill>
            </a:endParaRPr>
          </a:p>
        </p:txBody>
      </p:sp>
      <p:sp>
        <p:nvSpPr>
          <p:cNvPr id="122" name="TextBox 121"/>
          <p:cNvSpPr txBox="1"/>
          <p:nvPr/>
        </p:nvSpPr>
        <p:spPr>
          <a:xfrm>
            <a:off x="2133600" y="4876800"/>
            <a:ext cx="6096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endParaRPr lang="en-US" sz="3200" i="1" dirty="0">
              <a:solidFill>
                <a:srgbClr val="FFFFFF"/>
              </a:solidFill>
            </a:endParaRPr>
          </a:p>
        </p:txBody>
      </p:sp>
      <p:sp>
        <p:nvSpPr>
          <p:cNvPr id="130" name="Rectangle 129"/>
          <p:cNvSpPr/>
          <p:nvPr/>
        </p:nvSpPr>
        <p:spPr>
          <a:xfrm>
            <a:off x="1828800" y="1676400"/>
            <a:ext cx="6248400" cy="4495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152400" y="4191000"/>
            <a:ext cx="1305165" cy="523220"/>
          </a:xfrm>
          <a:prstGeom prst="rect">
            <a:avLst/>
          </a:prstGeom>
        </p:spPr>
        <p:txBody>
          <a:bodyPr wrap="none">
            <a:spAutoFit/>
          </a:bodyPr>
          <a:lstStyle/>
          <a:p>
            <a:r>
              <a:rPr lang="en-US" sz="2800" dirty="0" smtClean="0">
                <a:solidFill>
                  <a:srgbClr val="FFFFFF"/>
                </a:solidFill>
              </a:rPr>
              <a:t>s-a-0/1</a:t>
            </a:r>
            <a:endParaRPr lang="en-US" sz="2800" dirty="0">
              <a:solidFill>
                <a:srgbClr val="FFFFFF"/>
              </a:solidFill>
            </a:endParaRPr>
          </a:p>
        </p:txBody>
      </p:sp>
      <p:sp>
        <p:nvSpPr>
          <p:cNvPr id="48" name="Line 6"/>
          <p:cNvSpPr>
            <a:spLocks noChangeShapeType="1"/>
          </p:cNvSpPr>
          <p:nvPr/>
        </p:nvSpPr>
        <p:spPr bwMode="auto">
          <a:xfrm flipH="1">
            <a:off x="6934200" y="2438400"/>
            <a:ext cx="457200" cy="0"/>
          </a:xfrm>
          <a:prstGeom prst="line">
            <a:avLst/>
          </a:prstGeom>
          <a:noFill/>
          <a:ln w="38100">
            <a:solidFill>
              <a:srgbClr val="FFFF00"/>
            </a:solidFill>
            <a:round/>
            <a:headEnd/>
            <a:tailEnd/>
          </a:ln>
        </p:spPr>
        <p:txBody>
          <a:bodyPr/>
          <a:lstStyle/>
          <a:p>
            <a:endParaRPr lang="en-US"/>
          </a:p>
        </p:txBody>
      </p:sp>
      <p:sp>
        <p:nvSpPr>
          <p:cNvPr id="50" name="Line 4"/>
          <p:cNvSpPr>
            <a:spLocks noChangeShapeType="1"/>
          </p:cNvSpPr>
          <p:nvPr/>
        </p:nvSpPr>
        <p:spPr bwMode="auto">
          <a:xfrm>
            <a:off x="5867400" y="2590800"/>
            <a:ext cx="381000" cy="0"/>
          </a:xfrm>
          <a:prstGeom prst="line">
            <a:avLst/>
          </a:prstGeom>
          <a:noFill/>
          <a:ln w="38100">
            <a:solidFill>
              <a:srgbClr val="FFFF00"/>
            </a:solidFill>
            <a:round/>
            <a:headEnd/>
            <a:tailEnd/>
          </a:ln>
        </p:spPr>
        <p:txBody>
          <a:bodyPr/>
          <a:lstStyle/>
          <a:p>
            <a:endParaRPr lang="en-US"/>
          </a:p>
        </p:txBody>
      </p:sp>
      <p:sp>
        <p:nvSpPr>
          <p:cNvPr id="52" name="Line 5"/>
          <p:cNvSpPr>
            <a:spLocks noChangeShapeType="1"/>
          </p:cNvSpPr>
          <p:nvPr/>
        </p:nvSpPr>
        <p:spPr bwMode="auto">
          <a:xfrm flipH="1">
            <a:off x="5943600" y="5410200"/>
            <a:ext cx="457200" cy="0"/>
          </a:xfrm>
          <a:prstGeom prst="line">
            <a:avLst/>
          </a:prstGeom>
          <a:noFill/>
          <a:ln w="38100">
            <a:solidFill>
              <a:srgbClr val="FFFF00"/>
            </a:solidFill>
            <a:round/>
            <a:headEnd/>
            <a:tailEnd/>
          </a:ln>
        </p:spPr>
        <p:txBody>
          <a:bodyPr/>
          <a:lstStyle/>
          <a:p>
            <a:endParaRPr lang="en-US"/>
          </a:p>
        </p:txBody>
      </p:sp>
      <p:sp>
        <p:nvSpPr>
          <p:cNvPr id="55" name="Line 6"/>
          <p:cNvSpPr>
            <a:spLocks noChangeShapeType="1"/>
          </p:cNvSpPr>
          <p:nvPr/>
        </p:nvSpPr>
        <p:spPr bwMode="auto">
          <a:xfrm flipH="1">
            <a:off x="4419600" y="3048000"/>
            <a:ext cx="533399" cy="0"/>
          </a:xfrm>
          <a:prstGeom prst="line">
            <a:avLst/>
          </a:prstGeom>
          <a:noFill/>
          <a:ln w="38100">
            <a:solidFill>
              <a:srgbClr val="FFFF00"/>
            </a:solidFill>
            <a:round/>
            <a:headEnd/>
            <a:tailEnd/>
          </a:ln>
        </p:spPr>
        <p:txBody>
          <a:bodyPr/>
          <a:lstStyle/>
          <a:p>
            <a:endParaRPr lang="en-US"/>
          </a:p>
        </p:txBody>
      </p:sp>
      <p:sp>
        <p:nvSpPr>
          <p:cNvPr id="56" name="Rectangle 55"/>
          <p:cNvSpPr/>
          <p:nvPr/>
        </p:nvSpPr>
        <p:spPr>
          <a:xfrm>
            <a:off x="3200400" y="25908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0</a:t>
            </a:r>
            <a:endParaRPr lang="en-US" sz="2000" dirty="0">
              <a:solidFill>
                <a:srgbClr val="FFFFFF"/>
              </a:solidFill>
            </a:endParaRPr>
          </a:p>
        </p:txBody>
      </p:sp>
      <p:cxnSp>
        <p:nvCxnSpPr>
          <p:cNvPr id="57" name="Straight Connector 56"/>
          <p:cNvCxnSpPr>
            <a:stCxn id="55" idx="1"/>
          </p:cNvCxnSpPr>
          <p:nvPr/>
        </p:nvCxnSpPr>
        <p:spPr>
          <a:xfrm rot="5400000" flipH="1" flipV="1">
            <a:off x="4305300" y="29337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8" name="Line 6"/>
          <p:cNvSpPr>
            <a:spLocks noChangeShapeType="1"/>
          </p:cNvSpPr>
          <p:nvPr/>
        </p:nvSpPr>
        <p:spPr bwMode="auto">
          <a:xfrm flipH="1">
            <a:off x="4038600" y="2819400"/>
            <a:ext cx="381000" cy="0"/>
          </a:xfrm>
          <a:prstGeom prst="line">
            <a:avLst/>
          </a:prstGeom>
          <a:noFill/>
          <a:ln w="38100">
            <a:solidFill>
              <a:srgbClr val="FFFF00"/>
            </a:solidFill>
            <a:round/>
            <a:headEnd/>
            <a:tailEnd/>
          </a:ln>
        </p:spPr>
        <p:txBody>
          <a:bodyPr/>
          <a:lstStyle/>
          <a:p>
            <a:endParaRPr lang="en-US"/>
          </a:p>
        </p:txBody>
      </p:sp>
      <p:sp>
        <p:nvSpPr>
          <p:cNvPr id="60" name="Line 6"/>
          <p:cNvSpPr>
            <a:spLocks noChangeShapeType="1"/>
          </p:cNvSpPr>
          <p:nvPr/>
        </p:nvSpPr>
        <p:spPr bwMode="auto">
          <a:xfrm flipH="1">
            <a:off x="2438400" y="2819400"/>
            <a:ext cx="762000" cy="0"/>
          </a:xfrm>
          <a:prstGeom prst="line">
            <a:avLst/>
          </a:prstGeom>
          <a:noFill/>
          <a:ln w="38100">
            <a:solidFill>
              <a:srgbClr val="FFFF00"/>
            </a:solidFill>
            <a:round/>
            <a:headEnd/>
            <a:tailEnd/>
          </a:ln>
        </p:spPr>
        <p:txBody>
          <a:bodyPr/>
          <a:lstStyle/>
          <a:p>
            <a:endParaRPr lang="en-US"/>
          </a:p>
        </p:txBody>
      </p:sp>
      <p:sp>
        <p:nvSpPr>
          <p:cNvPr id="61" name="Flowchart: Connector 60"/>
          <p:cNvSpPr/>
          <p:nvPr/>
        </p:nvSpPr>
        <p:spPr>
          <a:xfrm>
            <a:off x="2743200" y="2743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bwMode="auto">
          <a:xfrm flipH="1">
            <a:off x="6172200" y="21336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69" name="Line 5"/>
          <p:cNvSpPr>
            <a:spLocks noChangeShapeType="1"/>
          </p:cNvSpPr>
          <p:nvPr/>
        </p:nvSpPr>
        <p:spPr bwMode="auto">
          <a:xfrm flipH="1">
            <a:off x="2819400" y="2286000"/>
            <a:ext cx="3429000" cy="0"/>
          </a:xfrm>
          <a:prstGeom prst="line">
            <a:avLst/>
          </a:prstGeom>
          <a:noFill/>
          <a:ln w="38100">
            <a:solidFill>
              <a:srgbClr val="FFFF00"/>
            </a:solidFill>
            <a:round/>
            <a:headEnd/>
            <a:tailEnd/>
          </a:ln>
        </p:spPr>
        <p:txBody>
          <a:bodyPr/>
          <a:lstStyle/>
          <a:p>
            <a:endParaRPr lang="en-US"/>
          </a:p>
        </p:txBody>
      </p:sp>
      <p:sp>
        <p:nvSpPr>
          <p:cNvPr id="74" name="TextBox 73"/>
          <p:cNvSpPr txBox="1"/>
          <p:nvPr/>
        </p:nvSpPr>
        <p:spPr>
          <a:xfrm>
            <a:off x="8153400" y="16002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75" name="Straight Connector 74"/>
          <p:cNvCxnSpPr/>
          <p:nvPr/>
        </p:nvCxnSpPr>
        <p:spPr>
          <a:xfrm>
            <a:off x="8077200" y="2362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077200" y="2667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077200" y="4191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Flowchart: Connector 77"/>
          <p:cNvSpPr/>
          <p:nvPr/>
        </p:nvSpPr>
        <p:spPr>
          <a:xfrm>
            <a:off x="83058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lowchart: Connector 78"/>
          <p:cNvSpPr/>
          <p:nvPr/>
        </p:nvSpPr>
        <p:spPr>
          <a:xfrm>
            <a:off x="83058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79"/>
          <p:cNvSpPr/>
          <p:nvPr/>
        </p:nvSpPr>
        <p:spPr>
          <a:xfrm>
            <a:off x="83058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990600" y="2438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04800" y="2133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85" name="Straight Connector 84"/>
          <p:cNvCxnSpPr/>
          <p:nvPr/>
        </p:nvCxnSpPr>
        <p:spPr>
          <a:xfrm>
            <a:off x="990600" y="2743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Flowchart: Connector 86"/>
          <p:cNvSpPr/>
          <p:nvPr/>
        </p:nvSpPr>
        <p:spPr>
          <a:xfrm>
            <a:off x="13716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lowchart: Connector 87"/>
          <p:cNvSpPr/>
          <p:nvPr/>
        </p:nvSpPr>
        <p:spPr>
          <a:xfrm>
            <a:off x="13716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owchart: Connector 88"/>
          <p:cNvSpPr/>
          <p:nvPr/>
        </p:nvSpPr>
        <p:spPr>
          <a:xfrm>
            <a:off x="13716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p:nvPr/>
        </p:nvCxnSpPr>
        <p:spPr>
          <a:xfrm>
            <a:off x="990600" y="2133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6" name="Flowchart: Connector 105"/>
          <p:cNvSpPr/>
          <p:nvPr/>
        </p:nvSpPr>
        <p:spPr>
          <a:xfrm>
            <a:off x="4572000" y="3962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Connector 114"/>
          <p:cNvCxnSpPr/>
          <p:nvPr/>
        </p:nvCxnSpPr>
        <p:spPr>
          <a:xfrm>
            <a:off x="457200" y="403860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4" name="AutoShape 3"/>
          <p:cNvSpPr>
            <a:spLocks noChangeArrowheads="1"/>
          </p:cNvSpPr>
          <p:nvPr/>
        </p:nvSpPr>
        <p:spPr bwMode="auto">
          <a:xfrm>
            <a:off x="6400800" y="4953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65" name="Line 4"/>
          <p:cNvSpPr>
            <a:spLocks noChangeShapeType="1"/>
          </p:cNvSpPr>
          <p:nvPr/>
        </p:nvSpPr>
        <p:spPr bwMode="auto">
          <a:xfrm>
            <a:off x="7086600" y="5257800"/>
            <a:ext cx="457200" cy="0"/>
          </a:xfrm>
          <a:prstGeom prst="line">
            <a:avLst/>
          </a:prstGeom>
          <a:noFill/>
          <a:ln w="38100">
            <a:solidFill>
              <a:srgbClr val="FFFF00"/>
            </a:solidFill>
            <a:round/>
            <a:headEnd/>
            <a:tailEnd/>
          </a:ln>
        </p:spPr>
        <p:txBody>
          <a:bodyPr/>
          <a:lstStyle/>
          <a:p>
            <a:endParaRPr lang="en-US"/>
          </a:p>
        </p:txBody>
      </p:sp>
      <p:sp>
        <p:nvSpPr>
          <p:cNvPr id="70" name="Line 6"/>
          <p:cNvSpPr>
            <a:spLocks noChangeShapeType="1"/>
          </p:cNvSpPr>
          <p:nvPr/>
        </p:nvSpPr>
        <p:spPr bwMode="auto">
          <a:xfrm flipH="1">
            <a:off x="4343399" y="5029200"/>
            <a:ext cx="838199" cy="0"/>
          </a:xfrm>
          <a:prstGeom prst="line">
            <a:avLst/>
          </a:prstGeom>
          <a:noFill/>
          <a:ln w="38100">
            <a:solidFill>
              <a:srgbClr val="FFFF00"/>
            </a:solidFill>
            <a:round/>
            <a:headEnd/>
            <a:tailEnd/>
          </a:ln>
        </p:spPr>
        <p:txBody>
          <a:bodyPr/>
          <a:lstStyle/>
          <a:p>
            <a:endParaRPr lang="en-US"/>
          </a:p>
        </p:txBody>
      </p:sp>
      <p:sp>
        <p:nvSpPr>
          <p:cNvPr id="71" name="Rectangle 70"/>
          <p:cNvSpPr/>
          <p:nvPr/>
        </p:nvSpPr>
        <p:spPr>
          <a:xfrm>
            <a:off x="3505200" y="47244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sp>
        <p:nvSpPr>
          <p:cNvPr id="73" name="Line 6"/>
          <p:cNvSpPr>
            <a:spLocks noChangeShapeType="1"/>
          </p:cNvSpPr>
          <p:nvPr/>
        </p:nvSpPr>
        <p:spPr bwMode="auto">
          <a:xfrm flipH="1">
            <a:off x="4648200" y="4724400"/>
            <a:ext cx="381000" cy="0"/>
          </a:xfrm>
          <a:prstGeom prst="line">
            <a:avLst/>
          </a:prstGeom>
          <a:noFill/>
          <a:ln w="38100">
            <a:solidFill>
              <a:srgbClr val="FFFF00"/>
            </a:solidFill>
            <a:round/>
            <a:headEnd/>
            <a:tailEnd/>
          </a:ln>
        </p:spPr>
        <p:txBody>
          <a:bodyPr/>
          <a:lstStyle/>
          <a:p>
            <a:endParaRPr lang="en-US"/>
          </a:p>
        </p:txBody>
      </p:sp>
      <p:sp>
        <p:nvSpPr>
          <p:cNvPr id="81" name="Line 6"/>
          <p:cNvSpPr>
            <a:spLocks noChangeShapeType="1"/>
          </p:cNvSpPr>
          <p:nvPr/>
        </p:nvSpPr>
        <p:spPr bwMode="auto">
          <a:xfrm flipH="1">
            <a:off x="5867400" y="4876800"/>
            <a:ext cx="228600" cy="0"/>
          </a:xfrm>
          <a:prstGeom prst="line">
            <a:avLst/>
          </a:prstGeom>
          <a:noFill/>
          <a:ln w="38100">
            <a:solidFill>
              <a:srgbClr val="FFFF00"/>
            </a:solidFill>
            <a:round/>
            <a:headEnd/>
            <a:tailEnd/>
          </a:ln>
        </p:spPr>
        <p:txBody>
          <a:bodyPr/>
          <a:lstStyle/>
          <a:p>
            <a:endParaRPr lang="en-US"/>
          </a:p>
        </p:txBody>
      </p:sp>
      <p:cxnSp>
        <p:nvCxnSpPr>
          <p:cNvPr id="82" name="Straight Connector 81"/>
          <p:cNvCxnSpPr>
            <a:stCxn id="73" idx="1"/>
            <a:endCxn id="86" idx="1"/>
          </p:cNvCxnSpPr>
          <p:nvPr/>
        </p:nvCxnSpPr>
        <p:spPr>
          <a:xfrm rot="5400000" flipH="1" flipV="1">
            <a:off x="3962400" y="40386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6" name="Line 6"/>
          <p:cNvSpPr>
            <a:spLocks noChangeShapeType="1"/>
          </p:cNvSpPr>
          <p:nvPr/>
        </p:nvSpPr>
        <p:spPr bwMode="auto">
          <a:xfrm flipH="1">
            <a:off x="4648200" y="3352800"/>
            <a:ext cx="304800" cy="0"/>
          </a:xfrm>
          <a:prstGeom prst="line">
            <a:avLst/>
          </a:prstGeom>
          <a:noFill/>
          <a:ln w="38100">
            <a:solidFill>
              <a:srgbClr val="FFFF00"/>
            </a:solidFill>
            <a:round/>
            <a:headEnd/>
            <a:tailEnd/>
          </a:ln>
        </p:spPr>
        <p:txBody>
          <a:bodyPr/>
          <a:lstStyle/>
          <a:p>
            <a:endParaRPr lang="en-US"/>
          </a:p>
        </p:txBody>
      </p:sp>
      <p:sp>
        <p:nvSpPr>
          <p:cNvPr id="98" name="Line 6"/>
          <p:cNvSpPr>
            <a:spLocks noChangeShapeType="1"/>
          </p:cNvSpPr>
          <p:nvPr/>
        </p:nvSpPr>
        <p:spPr bwMode="auto">
          <a:xfrm flipH="1">
            <a:off x="2438400" y="5029200"/>
            <a:ext cx="1066800" cy="0"/>
          </a:xfrm>
          <a:prstGeom prst="line">
            <a:avLst/>
          </a:prstGeom>
          <a:noFill/>
          <a:ln w="38100">
            <a:solidFill>
              <a:srgbClr val="FFFF00"/>
            </a:solidFill>
            <a:round/>
            <a:headEnd/>
            <a:tailEnd/>
          </a:ln>
        </p:spPr>
        <p:txBody>
          <a:bodyPr/>
          <a:lstStyle/>
          <a:p>
            <a:endParaRPr lang="en-US"/>
          </a:p>
        </p:txBody>
      </p:sp>
      <p:sp>
        <p:nvSpPr>
          <p:cNvPr id="100" name="Flowchart: Connector 99"/>
          <p:cNvSpPr/>
          <p:nvPr/>
        </p:nvSpPr>
        <p:spPr>
          <a:xfrm>
            <a:off x="2819400" y="49530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Moon 100"/>
          <p:cNvSpPr/>
          <p:nvPr/>
        </p:nvSpPr>
        <p:spPr bwMode="auto">
          <a:xfrm flipH="1">
            <a:off x="5105400" y="45720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02" name="Oval 20"/>
          <p:cNvSpPr>
            <a:spLocks noChangeArrowheads="1"/>
          </p:cNvSpPr>
          <p:nvPr/>
        </p:nvSpPr>
        <p:spPr bwMode="auto">
          <a:xfrm>
            <a:off x="5029200" y="4648200"/>
            <a:ext cx="153194" cy="153988"/>
          </a:xfrm>
          <a:prstGeom prst="ellipse">
            <a:avLst/>
          </a:prstGeom>
          <a:noFill/>
          <a:ln w="38100">
            <a:solidFill>
              <a:srgbClr val="FFFF00"/>
            </a:solidFill>
            <a:round/>
            <a:headEnd/>
            <a:tailEnd/>
          </a:ln>
        </p:spPr>
        <p:txBody>
          <a:bodyPr wrap="none" anchor="ctr"/>
          <a:lstStyle/>
          <a:p>
            <a:endParaRPr lang="en-US"/>
          </a:p>
        </p:txBody>
      </p:sp>
      <p:sp>
        <p:nvSpPr>
          <p:cNvPr id="105" name="AutoShape 3"/>
          <p:cNvSpPr>
            <a:spLocks noChangeArrowheads="1"/>
          </p:cNvSpPr>
          <p:nvPr/>
        </p:nvSpPr>
        <p:spPr bwMode="auto">
          <a:xfrm>
            <a:off x="4953000" y="2895600"/>
            <a:ext cx="672307" cy="595313"/>
          </a:xfrm>
          <a:prstGeom prst="flowChartDelay">
            <a:avLst/>
          </a:prstGeom>
          <a:noFill/>
          <a:ln w="38100">
            <a:solidFill>
              <a:srgbClr val="FFFF00"/>
            </a:solidFill>
            <a:miter lim="800000"/>
            <a:headEnd/>
            <a:tailEnd/>
          </a:ln>
        </p:spPr>
        <p:txBody>
          <a:bodyPr wrap="none" anchor="ctr"/>
          <a:lstStyle/>
          <a:p>
            <a:endParaRPr lang="en-US"/>
          </a:p>
        </p:txBody>
      </p:sp>
      <p:cxnSp>
        <p:nvCxnSpPr>
          <p:cNvPr id="123" name="Straight Connector 122"/>
          <p:cNvCxnSpPr/>
          <p:nvPr/>
        </p:nvCxnSpPr>
        <p:spPr>
          <a:xfrm rot="5400000" flipH="1" flipV="1">
            <a:off x="2438400" y="54102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2" name="Line 5"/>
          <p:cNvSpPr>
            <a:spLocks noChangeShapeType="1"/>
          </p:cNvSpPr>
          <p:nvPr/>
        </p:nvSpPr>
        <p:spPr bwMode="auto">
          <a:xfrm flipH="1">
            <a:off x="2895600" y="5867400"/>
            <a:ext cx="3048000" cy="0"/>
          </a:xfrm>
          <a:prstGeom prst="line">
            <a:avLst/>
          </a:prstGeom>
          <a:noFill/>
          <a:ln w="38100">
            <a:solidFill>
              <a:srgbClr val="FFFF00"/>
            </a:solidFill>
            <a:round/>
            <a:headEnd/>
            <a:tailEnd/>
          </a:ln>
        </p:spPr>
        <p:txBody>
          <a:bodyPr/>
          <a:lstStyle/>
          <a:p>
            <a:endParaRPr lang="en-US"/>
          </a:p>
        </p:txBody>
      </p:sp>
      <p:cxnSp>
        <p:nvCxnSpPr>
          <p:cNvPr id="133" name="Straight Connector 132"/>
          <p:cNvCxnSpPr/>
          <p:nvPr/>
        </p:nvCxnSpPr>
        <p:spPr>
          <a:xfrm rot="5400000" flipH="1" flipV="1">
            <a:off x="5715000" y="56388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5981700" y="49911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39" name="Line 6"/>
          <p:cNvSpPr>
            <a:spLocks noChangeShapeType="1"/>
          </p:cNvSpPr>
          <p:nvPr/>
        </p:nvSpPr>
        <p:spPr bwMode="auto">
          <a:xfrm flipH="1">
            <a:off x="6096000" y="5105400"/>
            <a:ext cx="304800" cy="0"/>
          </a:xfrm>
          <a:prstGeom prst="line">
            <a:avLst/>
          </a:prstGeom>
          <a:noFill/>
          <a:ln w="38100">
            <a:solidFill>
              <a:srgbClr val="FFFF00"/>
            </a:solidFill>
            <a:round/>
            <a:headEnd/>
            <a:tailEnd/>
          </a:ln>
        </p:spPr>
        <p:txBody>
          <a:bodyPr/>
          <a:lstStyle/>
          <a:p>
            <a:endParaRPr lang="en-US"/>
          </a:p>
        </p:txBody>
      </p:sp>
      <p:cxnSp>
        <p:nvCxnSpPr>
          <p:cNvPr id="143" name="Straight Connector 142"/>
          <p:cNvCxnSpPr/>
          <p:nvPr/>
        </p:nvCxnSpPr>
        <p:spPr>
          <a:xfrm rot="5400000" flipH="1" flipV="1">
            <a:off x="2552700" y="2552700"/>
            <a:ext cx="53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147" idx="0"/>
          </p:cNvCxnSpPr>
          <p:nvPr/>
        </p:nvCxnSpPr>
        <p:spPr>
          <a:xfrm rot="5400000" flipH="1">
            <a:off x="5562600" y="28956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7" name="Line 6"/>
          <p:cNvSpPr>
            <a:spLocks noChangeShapeType="1"/>
          </p:cNvSpPr>
          <p:nvPr/>
        </p:nvSpPr>
        <p:spPr bwMode="auto">
          <a:xfrm flipH="1">
            <a:off x="5638800" y="3200400"/>
            <a:ext cx="228600" cy="0"/>
          </a:xfrm>
          <a:prstGeom prst="line">
            <a:avLst/>
          </a:prstGeom>
          <a:noFill/>
          <a:ln w="38100">
            <a:solidFill>
              <a:srgbClr val="FFFF00"/>
            </a:solidFill>
            <a:round/>
            <a:headEnd/>
            <a:tailEnd/>
          </a:ln>
        </p:spPr>
        <p:txBody>
          <a:bodyPr/>
          <a:lstStyle/>
          <a:p>
            <a:endParaRPr lang="en-US"/>
          </a:p>
        </p:txBody>
      </p:sp>
      <p:sp>
        <p:nvSpPr>
          <p:cNvPr id="63" name="Rectangle 62"/>
          <p:cNvSpPr/>
          <p:nvPr/>
        </p:nvSpPr>
        <p:spPr>
          <a:xfrm>
            <a:off x="533400" y="914400"/>
            <a:ext cx="3103735" cy="523220"/>
          </a:xfrm>
          <a:prstGeom prst="rect">
            <a:avLst/>
          </a:prstGeom>
          <a:ln w="38100">
            <a:noFill/>
          </a:ln>
        </p:spPr>
        <p:txBody>
          <a:bodyPr wrap="none">
            <a:spAutoFit/>
          </a:bodyPr>
          <a:lstStyle/>
          <a:p>
            <a:r>
              <a:rPr lang="en-US" sz="2800" dirty="0" smtClean="0">
                <a:solidFill>
                  <a:srgbClr val="FFFFFF"/>
                </a:solidFill>
              </a:rPr>
              <a:t>Simplified version:</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609600"/>
          </a:xfrm>
        </p:spPr>
        <p:txBody>
          <a:bodyPr/>
          <a:lstStyle/>
          <a:p>
            <a:r>
              <a:rPr lang="en-US" dirty="0" smtClean="0"/>
              <a:t>Advantages of Exclusive Test Algorithm</a:t>
            </a:r>
            <a:endParaRPr lang="en-US" dirty="0"/>
          </a:p>
        </p:txBody>
      </p:sp>
      <p:sp>
        <p:nvSpPr>
          <p:cNvPr id="3" name="Content Placeholder 2"/>
          <p:cNvSpPr>
            <a:spLocks noGrp="1"/>
          </p:cNvSpPr>
          <p:nvPr>
            <p:ph idx="1"/>
          </p:nvPr>
        </p:nvSpPr>
        <p:spPr>
          <a:xfrm>
            <a:off x="685800" y="1219200"/>
            <a:ext cx="7772400" cy="4495800"/>
          </a:xfrm>
        </p:spPr>
        <p:txBody>
          <a:bodyPr/>
          <a:lstStyle/>
          <a:p>
            <a:r>
              <a:rPr lang="en-US" dirty="0" smtClean="0"/>
              <a:t>Reduced complexity: Single-copy ATPG model is no more complex than a single fault ATPG.</a:t>
            </a:r>
          </a:p>
          <a:p>
            <a:r>
              <a:rPr lang="en-US" sz="2800" dirty="0" smtClean="0"/>
              <a:t>No need for especially designed diagnostic ATPG tools.</a:t>
            </a:r>
          </a:p>
          <a:p>
            <a:r>
              <a:rPr lang="en-US" sz="2800" dirty="0" smtClean="0"/>
              <a:t>Can take advantage of various existing fault detection ATPG algorithms.</a:t>
            </a:r>
          </a:p>
        </p:txBody>
      </p:sp>
      <p:sp>
        <p:nvSpPr>
          <p:cNvPr id="5" name="Date Placeholder 4"/>
          <p:cNvSpPr>
            <a:spLocks noGrp="1"/>
          </p:cNvSpPr>
          <p:nvPr>
            <p:ph type="dt" sz="half" idx="10"/>
          </p:nvPr>
        </p:nvSpPr>
        <p:spPr/>
        <p:txBody>
          <a:bodyPr/>
          <a:lstStyle/>
          <a:p>
            <a:r>
              <a:rPr lang="en-US" altLang="zh-CN" smtClean="0"/>
              <a:t>Oct  10th</a:t>
            </a:r>
            <a:endParaRPr lang="en-US" altLang="zh-CN"/>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16</a:t>
            </a:fld>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graphicFrame>
        <p:nvGraphicFramePr>
          <p:cNvPr id="7" name="Content Placeholder 6"/>
          <p:cNvGraphicFramePr>
            <a:graphicFrameLocks noGrp="1"/>
          </p:cNvGraphicFramePr>
          <p:nvPr>
            <p:ph idx="1"/>
          </p:nvPr>
        </p:nvGraphicFramePr>
        <p:xfrm>
          <a:off x="152400" y="838200"/>
          <a:ext cx="8839201" cy="5568837"/>
        </p:xfrm>
        <a:graphic>
          <a:graphicData uri="http://schemas.openxmlformats.org/drawingml/2006/table">
            <a:tbl>
              <a:tblPr>
                <a:solidFill>
                  <a:srgbClr val="002060"/>
                </a:solidFill>
                <a:tableStyleId>{E269D01E-BC32-4049-B463-5C60D7B0CCD2}</a:tableStyleId>
              </a:tblPr>
              <a:tblGrid>
                <a:gridCol w="1082323"/>
                <a:gridCol w="869708"/>
                <a:gridCol w="830682"/>
                <a:gridCol w="982134"/>
                <a:gridCol w="982134"/>
                <a:gridCol w="818444"/>
                <a:gridCol w="818444"/>
                <a:gridCol w="818444"/>
                <a:gridCol w="818444"/>
                <a:gridCol w="818444"/>
              </a:tblGrid>
              <a:tr h="464683">
                <a:tc rowSpan="2">
                  <a:txBody>
                    <a:bodyPr/>
                    <a:lstStyle/>
                    <a:p>
                      <a:pPr marL="0" marR="0" algn="ctr">
                        <a:spcBef>
                          <a:spcPts val="0"/>
                        </a:spcBef>
                        <a:spcAft>
                          <a:spcPts val="0"/>
                        </a:spcAft>
                      </a:pPr>
                      <a:r>
                        <a:rPr lang="en-US" sz="1800" b="1" dirty="0">
                          <a:solidFill>
                            <a:srgbClr val="FFFFFF"/>
                          </a:solidFill>
                        </a:rPr>
                        <a:t>Circuit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rowSpan="2">
                  <a:txBody>
                    <a:bodyPr/>
                    <a:lstStyle/>
                    <a:p>
                      <a:pPr marL="0" marR="0" algn="ctr">
                        <a:spcBef>
                          <a:spcPts val="0"/>
                        </a:spcBef>
                        <a:spcAft>
                          <a:spcPts val="0"/>
                        </a:spcAft>
                      </a:pPr>
                      <a:r>
                        <a:rPr lang="en-US" sz="1800" b="1" dirty="0" smtClean="0">
                          <a:solidFill>
                            <a:srgbClr val="FFFFFF"/>
                          </a:solidFill>
                        </a:rPr>
                        <a:t>No. </a:t>
                      </a:r>
                      <a:r>
                        <a:rPr lang="en-US" sz="1800" b="1" dirty="0">
                          <a:solidFill>
                            <a:srgbClr val="FFFFFF"/>
                          </a:solidFill>
                        </a:rPr>
                        <a:t>of</a:t>
                      </a:r>
                    </a:p>
                    <a:p>
                      <a:pPr marL="0" marR="0" algn="ctr">
                        <a:spcBef>
                          <a:spcPts val="0"/>
                        </a:spcBef>
                        <a:spcAft>
                          <a:spcPts val="0"/>
                        </a:spcAft>
                      </a:pPr>
                      <a:r>
                        <a:rPr lang="en-US" sz="1800" b="1" dirty="0">
                          <a:solidFill>
                            <a:srgbClr val="FFFFFF"/>
                          </a:solidFill>
                        </a:rPr>
                        <a:t>faults</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c gridSpan="4">
                  <a:txBody>
                    <a:bodyPr/>
                    <a:lstStyle/>
                    <a:p>
                      <a:pPr marL="0" marR="0" algn="ctr">
                        <a:spcBef>
                          <a:spcPts val="0"/>
                        </a:spcBef>
                        <a:spcAft>
                          <a:spcPts val="0"/>
                        </a:spcAft>
                      </a:pPr>
                      <a:r>
                        <a:rPr lang="en-US" sz="1800" b="1" dirty="0">
                          <a:solidFill>
                            <a:srgbClr val="FFFFFF"/>
                          </a:solidFill>
                        </a:rPr>
                        <a:t>Detection test Generation</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800" b="1" dirty="0">
                          <a:solidFill>
                            <a:srgbClr val="FFFFFF"/>
                          </a:solidFill>
                        </a:rPr>
                        <a:t>Diagnostic test Generation</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454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smtClean="0">
                          <a:solidFill>
                            <a:srgbClr val="FFFFFF"/>
                          </a:solidFill>
                        </a:rPr>
                        <a:t>Det. </a:t>
                      </a:r>
                      <a:r>
                        <a:rPr lang="en-US" sz="1800" b="1" dirty="0" err="1" smtClean="0">
                          <a:solidFill>
                            <a:srgbClr val="FFFFFF"/>
                          </a:solidFill>
                        </a:rPr>
                        <a:t>Vect</a:t>
                      </a:r>
                      <a:r>
                        <a:rPr lang="en-US" sz="1800" b="1" dirty="0" smtClean="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FC </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err="1" smtClean="0">
                          <a:solidFill>
                            <a:srgbClr val="FFFFFF"/>
                          </a:solidFill>
                          <a:latin typeface="+mn-lt"/>
                          <a:ea typeface="Times New Roman"/>
                          <a:cs typeface="Times New Roman"/>
                        </a:rPr>
                        <a:t>UnFlt</a:t>
                      </a:r>
                      <a:r>
                        <a:rPr lang="en-US" sz="1800" b="1" dirty="0" smtClean="0">
                          <a:solidFill>
                            <a:srgbClr val="FFFFFF"/>
                          </a:solidFill>
                          <a:latin typeface="+mn-lt"/>
                          <a:ea typeface="Times New Roman"/>
                          <a:cs typeface="Times New Roman"/>
                        </a:rPr>
                        <a:t> </a:t>
                      </a:r>
                      <a:r>
                        <a:rPr lang="en-US" sz="1800" b="1" dirty="0" err="1" smtClean="0">
                          <a:solidFill>
                            <a:srgbClr val="FFFFFF"/>
                          </a:solidFill>
                          <a:latin typeface="+mn-lt"/>
                          <a:ea typeface="Times New Roman"/>
                          <a:cs typeface="Times New Roman"/>
                        </a:rPr>
                        <a:t>Grp</a:t>
                      </a:r>
                      <a:endParaRPr lang="en-US" sz="1800" b="1" dirty="0">
                        <a:solidFill>
                          <a:srgbClr val="FFFFFF"/>
                        </a:solidFill>
                        <a:latin typeface="+mn-lt"/>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DC </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Excl.</a:t>
                      </a:r>
                    </a:p>
                    <a:p>
                      <a:pPr marL="0" marR="0" algn="ctr">
                        <a:spcBef>
                          <a:spcPts val="0"/>
                        </a:spcBef>
                        <a:spcAft>
                          <a:spcPts val="0"/>
                        </a:spcAft>
                      </a:pPr>
                      <a:r>
                        <a:rPr lang="en-US" sz="1800" b="1" dirty="0" err="1" smtClean="0">
                          <a:solidFill>
                            <a:srgbClr val="FFFFFF"/>
                          </a:solidFill>
                        </a:rPr>
                        <a:t>Vect</a:t>
                      </a:r>
                      <a:r>
                        <a:rPr lang="en-US" sz="1800" b="1" dirty="0" smtClean="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FFFFFF"/>
                          </a:solidFill>
                          <a:latin typeface="+mn-lt"/>
                          <a:ea typeface="Times New Roman"/>
                          <a:cs typeface="Times New Roman"/>
                        </a:rPr>
                        <a:t>UnFltGrp</a:t>
                      </a:r>
                      <a:endParaRPr lang="en-US" sz="1800" b="1" dirty="0" smtClean="0">
                        <a:solidFill>
                          <a:srgbClr val="FFFFFF"/>
                        </a:solidFill>
                        <a:latin typeface="+mn-lt"/>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FF"/>
                          </a:solidFill>
                          <a:latin typeface="+mn-lt"/>
                          <a:ea typeface="+mn-ea"/>
                          <a:cs typeface="+mn-cs"/>
                        </a:rPr>
                        <a:t>Largest</a:t>
                      </a:r>
                      <a:r>
                        <a:rPr lang="en-US" sz="1800" b="1" baseline="0" dirty="0" smtClean="0">
                          <a:solidFill>
                            <a:srgbClr val="FFFFFF"/>
                          </a:solidFill>
                          <a:latin typeface="+mn-lt"/>
                          <a:ea typeface="+mn-ea"/>
                          <a:cs typeface="+mn-cs"/>
                        </a:rPr>
                        <a:t> </a:t>
                      </a:r>
                      <a:r>
                        <a:rPr lang="en-US" sz="1800" b="1" baseline="0" dirty="0" err="1" smtClean="0">
                          <a:solidFill>
                            <a:srgbClr val="FFFFFF"/>
                          </a:solidFill>
                          <a:latin typeface="+mn-lt"/>
                          <a:ea typeface="+mn-ea"/>
                          <a:cs typeface="+mn-cs"/>
                        </a:rPr>
                        <a:t>Grp</a:t>
                      </a:r>
                      <a:endParaRPr lang="en-US" sz="1800" b="1" dirty="0" smtClean="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DC</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s27</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rPr>
                        <a:t>100.0</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12</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52.2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rPr>
                        <a:t>18</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97.8</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s298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79.9</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62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62.4</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39</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70.1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s382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616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51</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80.8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64.1</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68.5</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s1423</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2364</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102</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92.9</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79.3</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182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84.1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s5378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6589</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205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91.2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82.0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472</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90.0</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s9234</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10416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377</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92.8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1219</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75.8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597</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754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82.1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s13207</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14600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480</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89.1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1707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543</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1392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11</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74.1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s15850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17517</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306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87.6</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1961</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71.2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1565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74.3</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s35932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52988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99.0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3737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88.3</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725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2867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90.2</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s38417</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47888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244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98.4</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4090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rPr>
                        <a:t>87.5</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1336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2883</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91.0</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s38584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56226</a:t>
                      </a:r>
                      <a:endParaRPr lang="en-US" sz="1800" b="1" dirty="0">
                        <a:solidFill>
                          <a:srgbClr val="FFFFFF"/>
                        </a:solidFill>
                        <a:latin typeface="+mn-lt"/>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395</a:t>
                      </a:r>
                      <a:endParaRPr lang="en-US" sz="1800" b="1" dirty="0">
                        <a:solidFill>
                          <a:srgbClr val="FFFFFF"/>
                        </a:solidFill>
                        <a:latin typeface="+mn-lt"/>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95.7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4042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86.7</a:t>
                      </a:r>
                      <a:endParaRPr lang="en-US" sz="1800" b="1" dirty="0">
                        <a:solidFill>
                          <a:srgbClr val="FFFFFF"/>
                        </a:solidFill>
                        <a:latin typeface="+mn-lt"/>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1793</a:t>
                      </a:r>
                      <a:endParaRPr lang="en-US" sz="1800" b="1" dirty="0">
                        <a:solidFill>
                          <a:srgbClr val="FFFFFF"/>
                        </a:solidFill>
                        <a:latin typeface="+mn-lt"/>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2440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90.3</a:t>
                      </a:r>
                      <a:endParaRPr lang="en-US" sz="1800" b="1" dirty="0">
                        <a:solidFill>
                          <a:srgbClr val="FFFFFF"/>
                        </a:solidFill>
                        <a:latin typeface="+mn-lt"/>
                        <a:ea typeface="Times New Roman"/>
                        <a:cs typeface="Times New Roman"/>
                      </a:endParaRPr>
                    </a:p>
                  </a:txBody>
                  <a:tcPr marL="68580" marR="68580" marT="0" marB="0" anchor="ctr">
                    <a:solidFill>
                      <a:schemeClr val="accent6">
                        <a:lumMod val="75000"/>
                      </a:schemeClr>
                    </a:solidFill>
                  </a:tcPr>
                </a:tc>
              </a:tr>
            </a:tbl>
          </a:graphicData>
        </a:graphic>
      </p:graphicFrame>
      <p:sp>
        <p:nvSpPr>
          <p:cNvPr id="3" name="Date Placeholder 2"/>
          <p:cNvSpPr>
            <a:spLocks noGrp="1"/>
          </p:cNvSpPr>
          <p:nvPr>
            <p:ph type="dt" sz="half" idx="10"/>
          </p:nvPr>
        </p:nvSpPr>
        <p:spPr>
          <a:xfrm>
            <a:off x="685800" y="6400800"/>
            <a:ext cx="1905000" cy="457200"/>
          </a:xfrm>
        </p:spPr>
        <p:txBody>
          <a:bodyPr/>
          <a:lstStyle/>
          <a:p>
            <a:r>
              <a:rPr lang="en-US" smtClean="0"/>
              <a:t>Oct  10th</a:t>
            </a:r>
            <a:endParaRPr lang="en-US"/>
          </a:p>
        </p:txBody>
      </p:sp>
      <p:sp>
        <p:nvSpPr>
          <p:cNvPr id="5" name="Slide Number Placeholder 4"/>
          <p:cNvSpPr>
            <a:spLocks noGrp="1"/>
          </p:cNvSpPr>
          <p:nvPr>
            <p:ph type="sldNum" sz="quarter" idx="12"/>
          </p:nvPr>
        </p:nvSpPr>
        <p:spPr>
          <a:xfrm>
            <a:off x="6553200" y="6400800"/>
            <a:ext cx="1905000" cy="457200"/>
          </a:xfrm>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609600"/>
          </a:xfrm>
        </p:spPr>
        <p:txBody>
          <a:bodyPr/>
          <a:lstStyle/>
          <a:p>
            <a:r>
              <a:rPr lang="en-US" dirty="0" smtClean="0"/>
              <a:t>Need for Equivalence Identification</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18</a:t>
            </a:fld>
            <a:endParaRPr lang="en-US"/>
          </a:p>
        </p:txBody>
      </p:sp>
      <p:sp>
        <p:nvSpPr>
          <p:cNvPr id="45" name="Content Placeholder 5"/>
          <p:cNvSpPr>
            <a:spLocks noGrp="1"/>
          </p:cNvSpPr>
          <p:nvPr>
            <p:ph idx="1"/>
          </p:nvPr>
        </p:nvSpPr>
        <p:spPr>
          <a:xfrm>
            <a:off x="457200" y="1219200"/>
            <a:ext cx="8229600" cy="4929188"/>
          </a:xfrm>
        </p:spPr>
        <p:txBody>
          <a:bodyPr>
            <a:normAutofit fontScale="92500" lnSpcReduction="20000"/>
          </a:bodyPr>
          <a:lstStyle/>
          <a:p>
            <a:r>
              <a:rPr lang="en-US" dirty="0" smtClean="0"/>
              <a:t>Some fault-pairs are functionally equivalent.</a:t>
            </a:r>
          </a:p>
          <a:p>
            <a:r>
              <a:rPr lang="en-US" dirty="0" smtClean="0"/>
              <a:t>Exclusive test ATPG may leave many undiagnosed fault pairs as aborted faults causing low DC.</a:t>
            </a:r>
          </a:p>
          <a:p>
            <a:r>
              <a:rPr lang="en-US" dirty="0" smtClean="0"/>
              <a:t>Many</a:t>
            </a:r>
            <a:r>
              <a:rPr lang="en-US" sz="2800" dirty="0" smtClean="0"/>
              <a:t> techniques have been proposed for fault equivalence identification:</a:t>
            </a:r>
          </a:p>
          <a:p>
            <a:pPr marL="800100">
              <a:buFont typeface="Arial" pitchFamily="34" charset="0"/>
              <a:buChar char="–"/>
            </a:pPr>
            <a:r>
              <a:rPr lang="en-US" dirty="0" smtClean="0"/>
              <a:t>Structural analysis</a:t>
            </a:r>
          </a:p>
          <a:p>
            <a:pPr marL="800100">
              <a:buFont typeface="Arial" pitchFamily="34" charset="0"/>
              <a:buChar char="–"/>
            </a:pPr>
            <a:r>
              <a:rPr lang="en-US" dirty="0" smtClean="0"/>
              <a:t>Exhaustive enumeration</a:t>
            </a:r>
          </a:p>
          <a:p>
            <a:pPr marL="800100">
              <a:buFont typeface="Arial" pitchFamily="34" charset="0"/>
              <a:buChar char="–"/>
            </a:pPr>
            <a:r>
              <a:rPr lang="en-US" sz="2800" dirty="0" smtClean="0"/>
              <a:t>Learning &amp; implication</a:t>
            </a:r>
          </a:p>
          <a:p>
            <a:pPr marL="800100">
              <a:buFont typeface="Arial" pitchFamily="34" charset="0"/>
              <a:buChar char="–"/>
            </a:pPr>
            <a:r>
              <a:rPr lang="en-US" dirty="0" smtClean="0"/>
              <a:t>Branch &amp; bound</a:t>
            </a:r>
          </a:p>
          <a:p>
            <a:pPr marL="800100">
              <a:buFont typeface="Arial" pitchFamily="34" charset="0"/>
              <a:buChar char="–"/>
            </a:pPr>
            <a:r>
              <a:rPr lang="en-US" sz="2800" dirty="0" smtClean="0"/>
              <a:t>Circuit transformation </a:t>
            </a:r>
            <a:r>
              <a:rPr lang="en-US" dirty="0" smtClean="0"/>
              <a:t>&amp; symmetry </a:t>
            </a:r>
            <a:r>
              <a:rPr lang="en-US" sz="2800" dirty="0" smtClean="0"/>
              <a:t>identification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914400"/>
            <a:ext cx="7772400" cy="5233988"/>
          </a:xfrm>
        </p:spPr>
        <p:txBody>
          <a:bodyPr>
            <a:normAutofit/>
          </a:bodyPr>
          <a:lstStyle/>
          <a:p>
            <a:r>
              <a:rPr lang="en-US" sz="3000" dirty="0" smtClean="0"/>
              <a:t>A new diagnostic ATPG system for transition fault is constructed.</a:t>
            </a:r>
          </a:p>
          <a:p>
            <a:r>
              <a:rPr lang="en-US" dirty="0" smtClean="0"/>
              <a:t>Only conventional tools are used:</a:t>
            </a:r>
          </a:p>
          <a:p>
            <a:pPr marL="687388">
              <a:buFont typeface="Arial" pitchFamily="34" charset="0"/>
              <a:buChar char="–"/>
            </a:pPr>
            <a:r>
              <a:rPr lang="en-US" dirty="0" smtClean="0"/>
              <a:t>Exclusive test generation for transition fault requires only single stuck-at fault detection.</a:t>
            </a:r>
          </a:p>
          <a:p>
            <a:pPr marL="687388">
              <a:buFont typeface="Arial" pitchFamily="34" charset="0"/>
              <a:buChar char="–"/>
            </a:pPr>
            <a:r>
              <a:rPr lang="en-US" dirty="0" smtClean="0"/>
              <a:t>Fault equivalence checking is important for DC; requires effective algorithm.</a:t>
            </a:r>
            <a:endParaRPr lang="en-US" dirty="0"/>
          </a:p>
        </p:txBody>
      </p:sp>
      <p:sp>
        <p:nvSpPr>
          <p:cNvPr id="5" name="Date Placeholder 4"/>
          <p:cNvSpPr>
            <a:spLocks noGrp="1"/>
          </p:cNvSpPr>
          <p:nvPr>
            <p:ph type="dt" sz="half" idx="10"/>
          </p:nvPr>
        </p:nvSpPr>
        <p:spPr/>
        <p:txBody>
          <a:bodyPr/>
          <a:lstStyle/>
          <a:p>
            <a:r>
              <a:rPr lang="en-US" altLang="zh-CN" smtClean="0"/>
              <a:t>Oct  10th</a:t>
            </a:r>
            <a:endParaRPr lang="en-US" altLang="zh-CN"/>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19</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6" name="Content Placeholder 5"/>
          <p:cNvSpPr>
            <a:spLocks noGrp="1"/>
          </p:cNvSpPr>
          <p:nvPr>
            <p:ph idx="1"/>
          </p:nvPr>
        </p:nvSpPr>
        <p:spPr/>
        <p:txBody>
          <a:bodyPr>
            <a:normAutofit fontScale="92500" lnSpcReduction="20000"/>
          </a:bodyPr>
          <a:lstStyle/>
          <a:p>
            <a:r>
              <a:rPr lang="en-US" sz="3000" dirty="0" smtClean="0"/>
              <a:t>Purpose (motivation)</a:t>
            </a:r>
          </a:p>
          <a:p>
            <a:r>
              <a:rPr lang="en-US" sz="3000" dirty="0" smtClean="0"/>
              <a:t>Problem statement and contribution</a:t>
            </a:r>
          </a:p>
          <a:p>
            <a:r>
              <a:rPr lang="en-US" sz="3000" dirty="0" smtClean="0"/>
              <a:t>Introduction and background</a:t>
            </a:r>
          </a:p>
          <a:p>
            <a:r>
              <a:rPr lang="en-US" sz="3000" dirty="0" smtClean="0"/>
              <a:t>Representing a transition fault as a single stuck-at fault</a:t>
            </a:r>
          </a:p>
          <a:p>
            <a:r>
              <a:rPr lang="en-US" sz="3000" dirty="0" smtClean="0"/>
              <a:t>Exclusive test  patterns for transition faults</a:t>
            </a:r>
          </a:p>
          <a:p>
            <a:pPr lvl="1"/>
            <a:r>
              <a:rPr lang="en-US" sz="3000" dirty="0" smtClean="0"/>
              <a:t>One and two time frame models</a:t>
            </a:r>
          </a:p>
          <a:p>
            <a:r>
              <a:rPr lang="en-US" sz="3000" dirty="0" smtClean="0"/>
              <a:t>Experimental Results </a:t>
            </a:r>
          </a:p>
          <a:p>
            <a:r>
              <a:rPr lang="en-US" sz="3000" dirty="0" smtClean="0"/>
              <a:t>Conclusion</a:t>
            </a:r>
          </a:p>
        </p:txBody>
      </p:sp>
      <p:sp>
        <p:nvSpPr>
          <p:cNvPr id="3" name="Date Placeholder 2"/>
          <p:cNvSpPr>
            <a:spLocks noGrp="1"/>
          </p:cNvSpPr>
          <p:nvPr>
            <p:ph type="dt" sz="half" idx="10"/>
          </p:nvPr>
        </p:nvSpPr>
        <p:spPr/>
        <p:txBody>
          <a:bodyPr/>
          <a:lstStyle/>
          <a:p>
            <a:r>
              <a:rPr lang="en-US" smtClean="0"/>
              <a:t>Oct  10th</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4600" y="2438400"/>
            <a:ext cx="3993402" cy="1754326"/>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Questions?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Date Placeholder 4"/>
          <p:cNvSpPr>
            <a:spLocks noGrp="1"/>
          </p:cNvSpPr>
          <p:nvPr>
            <p:ph type="dt" sz="half" idx="10"/>
          </p:nvPr>
        </p:nvSpPr>
        <p:spPr/>
        <p:txBody>
          <a:bodyPr/>
          <a:lstStyle/>
          <a:p>
            <a:r>
              <a:rPr lang="en-US" altLang="zh-CN" smtClean="0"/>
              <a:t>Oct  10th</a:t>
            </a:r>
            <a:endParaRPr lang="en-US" altLang="zh-CN" dirty="0"/>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20</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a:p>
        </p:txBody>
      </p:sp>
      <p:sp>
        <p:nvSpPr>
          <p:cNvPr id="5" name="Slide Number Placeholder 4"/>
          <p:cNvSpPr>
            <a:spLocks noGrp="1"/>
          </p:cNvSpPr>
          <p:nvPr>
            <p:ph type="sldNum" sz="quarter" idx="12"/>
          </p:nvPr>
        </p:nvSpPr>
        <p:spPr/>
        <p:txBody>
          <a:bodyPr/>
          <a:lstStyle/>
          <a:p>
            <a:pPr>
              <a:defRPr/>
            </a:pPr>
            <a:fld id="{5551DFC1-2DE9-466C-B296-661A7F7832FB}" type="slidenum">
              <a:rPr lang="en-US" smtClean="0"/>
              <a:pPr>
                <a:defRPr/>
              </a:pPr>
              <a:t>3</a:t>
            </a:fld>
            <a:endParaRPr lang="en-US"/>
          </a:p>
        </p:txBody>
      </p:sp>
      <p:sp>
        <p:nvSpPr>
          <p:cNvPr id="7" name="TextBox 6"/>
          <p:cNvSpPr txBox="1"/>
          <p:nvPr/>
        </p:nvSpPr>
        <p:spPr>
          <a:xfrm>
            <a:off x="1143000" y="1521768"/>
            <a:ext cx="6858000" cy="4078039"/>
          </a:xfrm>
          <a:prstGeom prst="rect">
            <a:avLst/>
          </a:prstGeom>
          <a:noFill/>
        </p:spPr>
        <p:txBody>
          <a:bodyPr wrap="square" rtlCol="0" anchor="ctr">
            <a:spAutoFit/>
          </a:bodyPr>
          <a:lstStyle/>
          <a:p>
            <a:pPr marL="339725" indent="-339725">
              <a:spcBef>
                <a:spcPts val="600"/>
              </a:spcBef>
              <a:spcAft>
                <a:spcPts val="600"/>
              </a:spcAft>
              <a:buFont typeface="Arial" pitchFamily="34" charset="0"/>
              <a:buChar char="•"/>
            </a:pPr>
            <a:r>
              <a:rPr lang="en-US" sz="2800" dirty="0" smtClean="0">
                <a:solidFill>
                  <a:srgbClr val="FFFF00"/>
                </a:solidFill>
              </a:rPr>
              <a:t>Many modern design failures behave as non-classical faults.</a:t>
            </a:r>
          </a:p>
          <a:p>
            <a:pPr marL="339725" indent="-339725">
              <a:spcBef>
                <a:spcPts val="600"/>
              </a:spcBef>
              <a:spcAft>
                <a:spcPts val="600"/>
              </a:spcAft>
              <a:buFont typeface="Arial" pitchFamily="34" charset="0"/>
              <a:buChar char="•"/>
            </a:pPr>
            <a:r>
              <a:rPr lang="en-US" sz="2800" dirty="0" smtClean="0">
                <a:solidFill>
                  <a:srgbClr val="FFFF00"/>
                </a:solidFill>
              </a:rPr>
              <a:t>Most </a:t>
            </a:r>
            <a:r>
              <a:rPr lang="en-US" sz="2800" dirty="0" smtClean="0">
                <a:solidFill>
                  <a:srgbClr val="FFFF00"/>
                </a:solidFill>
              </a:rPr>
              <a:t>failures are timing related.</a:t>
            </a:r>
          </a:p>
          <a:p>
            <a:pPr marL="339725" indent="-339725">
              <a:spcBef>
                <a:spcPts val="600"/>
              </a:spcBef>
              <a:spcAft>
                <a:spcPts val="600"/>
              </a:spcAft>
              <a:buFont typeface="Arial" pitchFamily="34" charset="0"/>
              <a:buChar char="•"/>
            </a:pPr>
            <a:r>
              <a:rPr lang="en-US" sz="2800" dirty="0" smtClean="0">
                <a:solidFill>
                  <a:srgbClr val="FFFF00"/>
                </a:solidFill>
              </a:rPr>
              <a:t>Transition fault model is widely used due to its simplicity.</a:t>
            </a:r>
          </a:p>
          <a:p>
            <a:pPr marL="339725" indent="-339725">
              <a:spcBef>
                <a:spcPts val="600"/>
              </a:spcBef>
              <a:spcAft>
                <a:spcPts val="600"/>
              </a:spcAft>
              <a:buFont typeface="Arial" pitchFamily="34" charset="0"/>
              <a:buChar char="•"/>
            </a:pPr>
            <a:r>
              <a:rPr lang="en-US" sz="2800" dirty="0" smtClean="0">
                <a:solidFill>
                  <a:srgbClr val="FFFF00"/>
                </a:solidFill>
              </a:rPr>
              <a:t>There exist a need for diagnosis using the transition fault model.</a:t>
            </a:r>
          </a:p>
          <a:p>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dirty="0" smtClean="0"/>
              <a:t>Problem Statement and Contribution</a:t>
            </a:r>
          </a:p>
        </p:txBody>
      </p:sp>
      <p:sp>
        <p:nvSpPr>
          <p:cNvPr id="4" name="Date Placeholder 3"/>
          <p:cNvSpPr>
            <a:spLocks noGrp="1"/>
          </p:cNvSpPr>
          <p:nvPr>
            <p:ph type="dt" sz="half" idx="10"/>
          </p:nvPr>
        </p:nvSpPr>
        <p:spPr/>
        <p:txBody>
          <a:bodyPr/>
          <a:lstStyle/>
          <a:p>
            <a:pPr>
              <a:defRPr/>
            </a:pPr>
            <a:r>
              <a:rPr lang="en-US" smtClean="0"/>
              <a:t>Oct  10th</a:t>
            </a:r>
            <a:endParaRPr lang="en-US" dirty="0"/>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4</a:t>
            </a:fld>
            <a:endParaRPr lang="en-US" dirty="0"/>
          </a:p>
        </p:txBody>
      </p:sp>
      <p:sp>
        <p:nvSpPr>
          <p:cNvPr id="8" name="Content Placeholder 5"/>
          <p:cNvSpPr>
            <a:spLocks noGrp="1"/>
          </p:cNvSpPr>
          <p:nvPr>
            <p:ph sz="quarter" idx="1"/>
          </p:nvPr>
        </p:nvSpPr>
        <p:spPr>
          <a:xfrm>
            <a:off x="228600" y="1295400"/>
            <a:ext cx="8610600" cy="4038600"/>
          </a:xfrm>
        </p:spPr>
        <p:txBody>
          <a:bodyPr/>
          <a:lstStyle/>
          <a:p>
            <a:r>
              <a:rPr lang="en-US" dirty="0" smtClean="0">
                <a:solidFill>
                  <a:srgbClr val="FFFF00"/>
                </a:solidFill>
              </a:rPr>
              <a:t>Modeling and test generation for transition faults:</a:t>
            </a:r>
          </a:p>
          <a:p>
            <a:pPr lvl="1"/>
            <a:r>
              <a:rPr lang="en-US" dirty="0" smtClean="0">
                <a:solidFill>
                  <a:srgbClr val="FFFF00"/>
                </a:solidFill>
                <a:latin typeface="Arial" pitchFamily="34" charset="0"/>
                <a:cs typeface="Arial" pitchFamily="34" charset="0"/>
              </a:rPr>
              <a:t>Detection of single transition faults</a:t>
            </a:r>
          </a:p>
          <a:p>
            <a:pPr lvl="1"/>
            <a:r>
              <a:rPr lang="en-US" dirty="0" smtClean="0">
                <a:solidFill>
                  <a:srgbClr val="FFFF00"/>
                </a:solidFill>
                <a:latin typeface="Arial" pitchFamily="34" charset="0"/>
                <a:cs typeface="Arial" pitchFamily="34" charset="0"/>
              </a:rPr>
              <a:t>Exclusive tests for fault-pairs</a:t>
            </a:r>
            <a:endParaRPr lang="en-US" dirty="0" smtClean="0">
              <a:latin typeface="Arial" pitchFamily="34" charset="0"/>
              <a:cs typeface="Arial" pitchFamily="34" charset="0"/>
            </a:endParaRPr>
          </a:p>
          <a:p>
            <a:r>
              <a:rPr lang="en-US" dirty="0" smtClean="0">
                <a:latin typeface="Arial" pitchFamily="34" charset="0"/>
                <a:cs typeface="Arial" pitchFamily="34" charset="0"/>
              </a:rPr>
              <a:t>Present contribution:</a:t>
            </a:r>
          </a:p>
          <a:p>
            <a:pPr lvl="1"/>
            <a:r>
              <a:rPr lang="en-US" dirty="0" smtClean="0">
                <a:latin typeface="Arial" pitchFamily="34" charset="0"/>
                <a:cs typeface="Arial" pitchFamily="34" charset="0"/>
              </a:rPr>
              <a:t>A diagnostic ATPG system for transition faults using conventional fault-detection tools.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10" name="Date Placeholder 9"/>
          <p:cNvSpPr>
            <a:spLocks noGrp="1"/>
          </p:cNvSpPr>
          <p:nvPr>
            <p:ph type="dt" sz="half" idx="10"/>
          </p:nvPr>
        </p:nvSpPr>
        <p:spPr/>
        <p:txBody>
          <a:bodyPr/>
          <a:lstStyle/>
          <a:p>
            <a:r>
              <a:rPr lang="en-US" altLang="zh-CN" smtClean="0"/>
              <a:t>Oct  10th</a:t>
            </a:r>
            <a:endParaRPr lang="en-US" altLang="zh-CN" dirty="0"/>
          </a:p>
        </p:txBody>
      </p:sp>
      <p:sp>
        <p:nvSpPr>
          <p:cNvPr id="9" name="Slide Number Placeholder 8"/>
          <p:cNvSpPr>
            <a:spLocks noGrp="1"/>
          </p:cNvSpPr>
          <p:nvPr>
            <p:ph type="sldNum" sz="quarter" idx="12"/>
          </p:nvPr>
        </p:nvSpPr>
        <p:spPr/>
        <p:txBody>
          <a:bodyPr/>
          <a:lstStyle/>
          <a:p>
            <a:fld id="{502FEC50-0A91-4F7E-80DC-A3DC0FEBA1CC}" type="slidenum">
              <a:rPr lang="en-US" altLang="zh-CN" smtClean="0"/>
              <a:pPr/>
              <a:t>5</a:t>
            </a:fld>
            <a:endParaRPr lang="en-US" altLang="zh-CN"/>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655638" cy="190500"/>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655638" cy="190500"/>
          </a:xfrm>
          <a:prstGeom prst="rect">
            <a:avLst/>
          </a:prstGeom>
          <a:noFill/>
        </p:spPr>
      </p:pic>
      <p:sp>
        <p:nvSpPr>
          <p:cNvPr id="13" name="Content Placeholder 5"/>
          <p:cNvSpPr>
            <a:spLocks noGrp="1"/>
          </p:cNvSpPr>
          <p:nvPr>
            <p:ph idx="1"/>
          </p:nvPr>
        </p:nvSpPr>
        <p:spPr>
          <a:xfrm>
            <a:off x="685800" y="990600"/>
            <a:ext cx="7772400" cy="4114800"/>
          </a:xfrm>
        </p:spPr>
        <p:txBody>
          <a:bodyPr>
            <a:normAutofit/>
          </a:bodyPr>
          <a:lstStyle/>
          <a:p>
            <a:r>
              <a:rPr lang="en-US" sz="3000" dirty="0" smtClean="0"/>
              <a:t>Previous work*:</a:t>
            </a:r>
          </a:p>
          <a:p>
            <a:pPr lvl="1"/>
            <a:r>
              <a:rPr lang="en-US" sz="3200" dirty="0" smtClean="0">
                <a:latin typeface="Arial" pitchFamily="34" charset="0"/>
                <a:cs typeface="Arial" pitchFamily="34" charset="0"/>
              </a:rPr>
              <a:t>A diagnostic coverage metric</a:t>
            </a:r>
            <a:endParaRPr lang="en-US" sz="3000" dirty="0" smtClean="0"/>
          </a:p>
          <a:p>
            <a:pPr lvl="1"/>
            <a:r>
              <a:rPr lang="en-US" sz="3000" dirty="0" smtClean="0"/>
              <a:t>Diagnostic fault simulation</a:t>
            </a:r>
          </a:p>
          <a:p>
            <a:pPr lvl="1"/>
            <a:r>
              <a:rPr lang="en-US" sz="3000" dirty="0" smtClean="0"/>
              <a:t>Exclusive test generation for stuck-at fault</a:t>
            </a:r>
          </a:p>
          <a:p>
            <a:pPr lvl="1"/>
            <a:r>
              <a:rPr lang="en-US" sz="3000" dirty="0" smtClean="0"/>
              <a:t>Diagnostic ATPG system</a:t>
            </a:r>
          </a:p>
        </p:txBody>
      </p:sp>
      <p:sp>
        <p:nvSpPr>
          <p:cNvPr id="14" name="TextBox 13"/>
          <p:cNvSpPr txBox="1"/>
          <p:nvPr/>
        </p:nvSpPr>
        <p:spPr>
          <a:xfrm>
            <a:off x="914400" y="5257800"/>
            <a:ext cx="7620000" cy="646331"/>
          </a:xfrm>
          <a:prstGeom prst="rect">
            <a:avLst/>
          </a:prstGeom>
          <a:noFill/>
        </p:spPr>
        <p:txBody>
          <a:bodyPr wrap="square" rtlCol="0">
            <a:spAutoFit/>
          </a:bodyPr>
          <a:lstStyle/>
          <a:p>
            <a:r>
              <a:rPr lang="en-US" dirty="0" smtClean="0">
                <a:solidFill>
                  <a:srgbClr val="FFFF00"/>
                </a:solidFill>
              </a:rPr>
              <a:t>* Yu Zhang, V. D. </a:t>
            </a:r>
            <a:r>
              <a:rPr lang="en-US" dirty="0" err="1" smtClean="0">
                <a:solidFill>
                  <a:srgbClr val="FFFF00"/>
                </a:solidFill>
              </a:rPr>
              <a:t>Agrawal</a:t>
            </a:r>
            <a:r>
              <a:rPr lang="en-US" dirty="0" smtClean="0">
                <a:solidFill>
                  <a:srgbClr val="FFFF00"/>
                </a:solidFill>
              </a:rPr>
              <a:t>, “A Diagnostic Test Generation System,” </a:t>
            </a:r>
            <a:r>
              <a:rPr lang="en-US" i="1" dirty="0" smtClean="0">
                <a:solidFill>
                  <a:srgbClr val="FFFF00"/>
                </a:solidFill>
              </a:rPr>
              <a:t>in Proc. Int. Test Conf., 2010. Paper 12.3.</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Introduction</a:t>
            </a:r>
            <a:endParaRPr lang="en-US" dirty="0"/>
          </a:p>
        </p:txBody>
      </p:sp>
      <p:sp>
        <p:nvSpPr>
          <p:cNvPr id="3" name="Date Placeholder 2"/>
          <p:cNvSpPr>
            <a:spLocks noGrp="1"/>
          </p:cNvSpPr>
          <p:nvPr>
            <p:ph type="dt" sz="half" idx="10"/>
          </p:nvPr>
        </p:nvSpPr>
        <p:spPr/>
        <p:txBody>
          <a:bodyPr/>
          <a:lstStyle/>
          <a:p>
            <a:r>
              <a:rPr lang="en-US" smtClean="0"/>
              <a:t>Oct  10th</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14" name="TextBox 13"/>
          <p:cNvSpPr txBox="1"/>
          <p:nvPr/>
        </p:nvSpPr>
        <p:spPr>
          <a:xfrm>
            <a:off x="609600" y="914400"/>
            <a:ext cx="7848600" cy="954107"/>
          </a:xfrm>
          <a:prstGeom prst="rect">
            <a:avLst/>
          </a:prstGeom>
          <a:noFill/>
        </p:spPr>
        <p:txBody>
          <a:bodyPr wrap="square" rtlCol="0">
            <a:spAutoFit/>
          </a:bodyPr>
          <a:lstStyle/>
          <a:p>
            <a:r>
              <a:rPr lang="en-US" sz="2800" dirty="0" smtClean="0">
                <a:solidFill>
                  <a:srgbClr val="FFFF00"/>
                </a:solidFill>
              </a:rPr>
              <a:t>Given a set of vectors, we define:</a:t>
            </a:r>
          </a:p>
          <a:p>
            <a:r>
              <a:rPr lang="en-US" sz="2800" dirty="0" smtClean="0">
                <a:solidFill>
                  <a:srgbClr val="FFFF00"/>
                </a:solidFill>
              </a:rPr>
              <a:t>Diagnostic Coverage:</a:t>
            </a:r>
          </a:p>
        </p:txBody>
      </p:sp>
      <p:pic>
        <p:nvPicPr>
          <p:cNvPr id="15" name="Picture 22"/>
          <p:cNvPicPr>
            <a:picLocks noChangeAspect="1" noChangeArrowheads="1"/>
          </p:cNvPicPr>
          <p:nvPr/>
        </p:nvPicPr>
        <p:blipFill>
          <a:blip r:embed="rId3" cstate="print">
            <a:clrChange>
              <a:clrFrom>
                <a:srgbClr val="FFFFFF"/>
              </a:clrFrom>
              <a:clrTo>
                <a:srgbClr val="FFFFFF">
                  <a:alpha val="0"/>
                </a:srgbClr>
              </a:clrTo>
            </a:clrChange>
            <a:lum bright="100000"/>
          </a:blip>
          <a:srcRect/>
          <a:stretch>
            <a:fillRect/>
          </a:stretch>
        </p:blipFill>
        <p:spPr bwMode="auto">
          <a:xfrm>
            <a:off x="914400" y="1905000"/>
            <a:ext cx="6414412" cy="960438"/>
          </a:xfrm>
          <a:prstGeom prst="rect">
            <a:avLst/>
          </a:prstGeom>
          <a:noFill/>
        </p:spPr>
      </p:pic>
      <p:pic>
        <p:nvPicPr>
          <p:cNvPr id="17" name="Picture 24"/>
          <p:cNvPicPr>
            <a:picLocks noChangeAspect="1" noChangeArrowheads="1"/>
          </p:cNvPicPr>
          <p:nvPr/>
        </p:nvPicPr>
        <p:blipFill>
          <a:blip r:embed="rId4" cstate="print">
            <a:clrChange>
              <a:clrFrom>
                <a:srgbClr val="FFFFFF"/>
              </a:clrFrom>
              <a:clrTo>
                <a:srgbClr val="FFFFFF">
                  <a:alpha val="0"/>
                </a:srgbClr>
              </a:clrTo>
            </a:clrChange>
            <a:lum bright="100000"/>
          </a:blip>
          <a:srcRect/>
          <a:stretch>
            <a:fillRect/>
          </a:stretch>
        </p:blipFill>
        <p:spPr bwMode="auto">
          <a:xfrm>
            <a:off x="7543800" y="1981200"/>
            <a:ext cx="648533" cy="808038"/>
          </a:xfrm>
          <a:prstGeom prst="rect">
            <a:avLst/>
          </a:prstGeom>
          <a:noFill/>
        </p:spPr>
      </p:pic>
      <p:pic>
        <p:nvPicPr>
          <p:cNvPr id="18" name="Picture 28"/>
          <p:cNvPicPr>
            <a:picLocks noChangeAspect="1" noChangeArrowheads="1"/>
          </p:cNvPicPr>
          <p:nvPr/>
        </p:nvPicPr>
        <p:blipFill>
          <a:blip r:embed="rId5" cstate="print">
            <a:clrChange>
              <a:clrFrom>
                <a:srgbClr val="FFFFFF"/>
              </a:clrFrom>
              <a:clrTo>
                <a:srgbClr val="FFFFFF">
                  <a:alpha val="0"/>
                </a:srgbClr>
              </a:clrTo>
            </a:clrChange>
            <a:lum bright="100000"/>
          </a:blip>
          <a:srcRect/>
          <a:stretch>
            <a:fillRect/>
          </a:stretch>
        </p:blipFill>
        <p:spPr bwMode="auto">
          <a:xfrm>
            <a:off x="1066800" y="4648200"/>
            <a:ext cx="5181600" cy="944563"/>
          </a:xfrm>
          <a:prstGeom prst="rect">
            <a:avLst/>
          </a:prstGeom>
          <a:noFill/>
        </p:spPr>
      </p:pic>
      <p:pic>
        <p:nvPicPr>
          <p:cNvPr id="19" name="Picture 30"/>
          <p:cNvPicPr>
            <a:picLocks noChangeAspect="1" noChangeArrowheads="1"/>
          </p:cNvPicPr>
          <p:nvPr/>
        </p:nvPicPr>
        <p:blipFill>
          <a:blip r:embed="rId6" cstate="print">
            <a:clrChange>
              <a:clrFrom>
                <a:srgbClr val="FFFFFF"/>
              </a:clrFrom>
              <a:clrTo>
                <a:srgbClr val="FFFFFF">
                  <a:alpha val="0"/>
                </a:srgbClr>
              </a:clrTo>
            </a:clrChange>
            <a:lum bright="100000"/>
          </a:blip>
          <a:srcRect/>
          <a:stretch>
            <a:fillRect/>
          </a:stretch>
        </p:blipFill>
        <p:spPr bwMode="auto">
          <a:xfrm>
            <a:off x="6553200" y="4648200"/>
            <a:ext cx="1646238" cy="868363"/>
          </a:xfrm>
          <a:prstGeom prst="rect">
            <a:avLst/>
          </a:prstGeom>
          <a:noFill/>
        </p:spPr>
      </p:pic>
      <p:sp>
        <p:nvSpPr>
          <p:cNvPr id="22" name="Rectangle 21"/>
          <p:cNvSpPr/>
          <p:nvPr/>
        </p:nvSpPr>
        <p:spPr>
          <a:xfrm>
            <a:off x="838200" y="5638800"/>
            <a:ext cx="6013185" cy="461665"/>
          </a:xfrm>
          <a:prstGeom prst="rect">
            <a:avLst/>
          </a:prstGeom>
        </p:spPr>
        <p:txBody>
          <a:bodyPr wrap="none">
            <a:spAutoFit/>
          </a:bodyPr>
          <a:lstStyle/>
          <a:p>
            <a:pPr marL="393700" indent="-393700">
              <a:buNone/>
            </a:pPr>
            <a:r>
              <a:rPr lang="en-US" sz="2400" i="1" dirty="0" smtClean="0">
                <a:solidFill>
                  <a:srgbClr val="FFFF00"/>
                </a:solidFill>
              </a:rPr>
              <a:t>Where g</a:t>
            </a:r>
            <a:r>
              <a:rPr lang="en-US" sz="2400" i="1" baseline="-25000" dirty="0" smtClean="0">
                <a:solidFill>
                  <a:srgbClr val="FFFF00"/>
                </a:solidFill>
              </a:rPr>
              <a:t>0</a:t>
            </a:r>
            <a:r>
              <a:rPr lang="en-US" sz="2400" i="1" dirty="0" smtClean="0">
                <a:solidFill>
                  <a:srgbClr val="FFFF00"/>
                </a:solidFill>
              </a:rPr>
              <a:t> is the group of undetected faults.</a:t>
            </a:r>
          </a:p>
        </p:txBody>
      </p:sp>
      <p:sp>
        <p:nvSpPr>
          <p:cNvPr id="23" name="Rectangle 22"/>
          <p:cNvSpPr/>
          <p:nvPr/>
        </p:nvSpPr>
        <p:spPr>
          <a:xfrm>
            <a:off x="685800" y="2819400"/>
            <a:ext cx="7128875" cy="1692771"/>
          </a:xfrm>
          <a:prstGeom prst="rect">
            <a:avLst/>
          </a:prstGeom>
        </p:spPr>
        <p:txBody>
          <a:bodyPr wrap="none">
            <a:spAutoFit/>
          </a:bodyPr>
          <a:lstStyle/>
          <a:p>
            <a:pPr marL="393700" indent="-393700"/>
            <a:r>
              <a:rPr lang="en-US" sz="2400" i="1" dirty="0" smtClean="0">
                <a:solidFill>
                  <a:srgbClr val="FFFF00"/>
                </a:solidFill>
              </a:rPr>
              <a:t>Fault group: Set of faults detected by same vectors</a:t>
            </a:r>
          </a:p>
          <a:p>
            <a:pPr marL="393700" indent="-393700"/>
            <a:r>
              <a:rPr lang="en-US" sz="2400" i="1" dirty="0" smtClean="0">
                <a:solidFill>
                  <a:srgbClr val="FFFF00"/>
                </a:solidFill>
              </a:rPr>
              <a:t>at same outputs (hence indistinguishable).</a:t>
            </a:r>
          </a:p>
          <a:p>
            <a:pPr marL="393700" indent="-393700"/>
            <a:endParaRPr lang="en-US" sz="2800" dirty="0" smtClean="0">
              <a:solidFill>
                <a:srgbClr val="FFFF00"/>
              </a:solidFill>
            </a:endParaRPr>
          </a:p>
          <a:p>
            <a:pPr marL="393700" indent="-393700"/>
            <a:r>
              <a:rPr lang="en-US" sz="2800" dirty="0" smtClean="0">
                <a:solidFill>
                  <a:srgbClr val="FFFF00"/>
                </a:solidFill>
              </a:rPr>
              <a:t>Fault coverage (conventional)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 vs. Fault-Pair Coverage – s27</a:t>
            </a:r>
            <a:endParaRPr lang="en-US" dirty="0"/>
          </a:p>
        </p:txBody>
      </p:sp>
      <p:sp>
        <p:nvSpPr>
          <p:cNvPr id="4" name="Date Placeholder 3"/>
          <p:cNvSpPr>
            <a:spLocks noGrp="1"/>
          </p:cNvSpPr>
          <p:nvPr>
            <p:ph type="dt" sz="half" idx="10"/>
          </p:nvPr>
        </p:nvSpPr>
        <p:spPr/>
        <p:txBody>
          <a:bodyPr/>
          <a:lstStyle/>
          <a:p>
            <a:pPr>
              <a:defRPr/>
            </a:pPr>
            <a:r>
              <a:rPr lang="en-US" smtClean="0"/>
              <a:t>Oct  10th</a:t>
            </a:r>
            <a:endParaRPr lang="en-US" dirty="0"/>
          </a:p>
        </p:txBody>
      </p:sp>
      <p:sp>
        <p:nvSpPr>
          <p:cNvPr id="5" name="Slide Number Placeholder 4"/>
          <p:cNvSpPr>
            <a:spLocks noGrp="1"/>
          </p:cNvSpPr>
          <p:nvPr>
            <p:ph type="sldNum" sz="quarter" idx="12"/>
          </p:nvPr>
        </p:nvSpPr>
        <p:spPr/>
        <p:txBody>
          <a:bodyPr/>
          <a:lstStyle/>
          <a:p>
            <a:pPr>
              <a:defRPr/>
            </a:pPr>
            <a:fld id="{5551DFC1-2DE9-466C-B296-661A7F7832FB}" type="slidenum">
              <a:rPr lang="en-US" smtClean="0"/>
              <a:pPr>
                <a:defRPr/>
              </a:pPr>
              <a:t>7</a:t>
            </a:fld>
            <a:endParaRPr lang="en-US"/>
          </a:p>
        </p:txBody>
      </p:sp>
      <p:graphicFrame>
        <p:nvGraphicFramePr>
          <p:cNvPr id="8" name="Chart 7"/>
          <p:cNvGraphicFramePr/>
          <p:nvPr/>
        </p:nvGraphicFramePr>
        <p:xfrm>
          <a:off x="381000" y="838200"/>
          <a:ext cx="8472488" cy="53673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5" name="Date Placeholder 34"/>
          <p:cNvSpPr>
            <a:spLocks noGrp="1"/>
          </p:cNvSpPr>
          <p:nvPr>
            <p:ph type="dt" sz="half" idx="10"/>
          </p:nvPr>
        </p:nvSpPr>
        <p:spPr/>
        <p:txBody>
          <a:bodyPr/>
          <a:lstStyle/>
          <a:p>
            <a:r>
              <a:rPr lang="en-US" smtClean="0"/>
              <a:t>Oct  10th</a:t>
            </a:r>
            <a:endParaRPr lang="en-US" dirty="0"/>
          </a:p>
        </p:txBody>
      </p:sp>
      <p:sp>
        <p:nvSpPr>
          <p:cNvPr id="33" name="Slide Number Placeholder 32"/>
          <p:cNvSpPr>
            <a:spLocks noGrp="1"/>
          </p:cNvSpPr>
          <p:nvPr>
            <p:ph type="sldNum" sz="quarter" idx="12"/>
          </p:nvPr>
        </p:nvSpPr>
        <p:spPr/>
        <p:txBody>
          <a:bodyPr/>
          <a:lstStyle/>
          <a:p>
            <a:fld id="{502FEC50-0A91-4F7E-80DC-A3DC0FEBA1CC}" type="slidenum">
              <a:rPr lang="en-US" altLang="zh-CN" smtClean="0"/>
              <a:pPr/>
              <a:t>8</a:t>
            </a:fld>
            <a:endParaRPr lang="en-US" altLang="zh-CN"/>
          </a:p>
        </p:txBody>
      </p:sp>
      <p:sp>
        <p:nvSpPr>
          <p:cNvPr id="14" name="Rectangle 13"/>
          <p:cNvSpPr/>
          <p:nvPr/>
        </p:nvSpPr>
        <p:spPr>
          <a:xfrm>
            <a:off x="1905000" y="2057400"/>
            <a:ext cx="5410200" cy="4191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38400" y="4343400"/>
            <a:ext cx="1524000" cy="584775"/>
          </a:xfrm>
          <a:prstGeom prst="rect">
            <a:avLst/>
          </a:prstGeom>
          <a:noFill/>
          <a:ln w="38100">
            <a:noFill/>
          </a:ln>
        </p:spPr>
        <p:txBody>
          <a:bodyPr wrap="square" rtlCol="0">
            <a:spAutoFit/>
          </a:bodyPr>
          <a:lstStyle/>
          <a:p>
            <a:r>
              <a:rPr lang="en-US" sz="3200" dirty="0" smtClean="0">
                <a:solidFill>
                  <a:srgbClr val="FFFFFF"/>
                </a:solidFill>
              </a:rPr>
              <a:t>line x</a:t>
            </a:r>
            <a:r>
              <a:rPr lang="en-US" sz="3200" baseline="-25000" dirty="0" smtClean="0">
                <a:solidFill>
                  <a:srgbClr val="FFFFFF"/>
                </a:solidFill>
              </a:rPr>
              <a:t>2</a:t>
            </a:r>
            <a:endParaRPr lang="en-US" sz="3200" dirty="0">
              <a:solidFill>
                <a:srgbClr val="FFFFFF"/>
              </a:solidFill>
            </a:endParaRPr>
          </a:p>
        </p:txBody>
      </p:sp>
      <p:cxnSp>
        <p:nvCxnSpPr>
          <p:cNvPr id="30" name="Straight Connector 29"/>
          <p:cNvCxnSpPr/>
          <p:nvPr/>
        </p:nvCxnSpPr>
        <p:spPr>
          <a:xfrm>
            <a:off x="1066800" y="2667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600" y="1905000"/>
            <a:ext cx="685800" cy="646331"/>
          </a:xfrm>
          <a:prstGeom prst="rect">
            <a:avLst/>
          </a:prstGeom>
          <a:noFill/>
          <a:ln>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34" name="Straight Connector 33"/>
          <p:cNvCxnSpPr/>
          <p:nvPr/>
        </p:nvCxnSpPr>
        <p:spPr>
          <a:xfrm>
            <a:off x="3733800" y="48006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391400" y="1828800"/>
            <a:ext cx="990600" cy="646331"/>
          </a:xfrm>
          <a:prstGeom prst="rect">
            <a:avLst/>
          </a:prstGeom>
          <a:noFill/>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43" name="Straight Connector 42"/>
          <p:cNvCxnSpPr/>
          <p:nvPr/>
        </p:nvCxnSpPr>
        <p:spPr>
          <a:xfrm>
            <a:off x="1066800" y="2971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66800" y="4495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Flowchart: Connector 44"/>
          <p:cNvSpPr/>
          <p:nvPr/>
        </p:nvSpPr>
        <p:spPr>
          <a:xfrm>
            <a:off x="1447800" y="3200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p:cNvSpPr/>
          <p:nvPr/>
        </p:nvSpPr>
        <p:spPr>
          <a:xfrm>
            <a:off x="1447800" y="3505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1447800" y="3810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7315200" y="2590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315200" y="2895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315200" y="4419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3" name="Flowchart: Connector 52"/>
          <p:cNvSpPr/>
          <p:nvPr/>
        </p:nvSpPr>
        <p:spPr>
          <a:xfrm>
            <a:off x="7543800" y="3200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Connector 53"/>
          <p:cNvSpPr/>
          <p:nvPr/>
        </p:nvSpPr>
        <p:spPr>
          <a:xfrm>
            <a:off x="7543800" y="3505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Connector 54"/>
          <p:cNvSpPr/>
          <p:nvPr/>
        </p:nvSpPr>
        <p:spPr>
          <a:xfrm>
            <a:off x="7543800" y="3810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57200" y="914400"/>
            <a:ext cx="8382000" cy="954107"/>
          </a:xfrm>
          <a:prstGeom prst="rect">
            <a:avLst/>
          </a:prstGeom>
          <a:noFill/>
        </p:spPr>
        <p:txBody>
          <a:bodyPr wrap="square" rtlCol="0">
            <a:spAutoFit/>
          </a:bodyPr>
          <a:lstStyle/>
          <a:p>
            <a:r>
              <a:rPr lang="en-US" sz="3200" dirty="0" smtClean="0">
                <a:solidFill>
                  <a:srgbClr val="FFFFFF"/>
                </a:solidFill>
              </a:rPr>
              <a:t>Single circuit copy ATPG:</a:t>
            </a:r>
            <a:r>
              <a:rPr lang="en-US" sz="2400" dirty="0" smtClean="0">
                <a:solidFill>
                  <a:srgbClr val="FFFF00"/>
                </a:solidFill>
              </a:rPr>
              <a:t> find a test vector to distinguish fault f1 (line x</a:t>
            </a:r>
            <a:r>
              <a:rPr lang="en-US" sz="2400" baseline="-25000" dirty="0" smtClean="0">
                <a:solidFill>
                  <a:srgbClr val="FFFF00"/>
                </a:solidFill>
              </a:rPr>
              <a:t>1</a:t>
            </a:r>
            <a:r>
              <a:rPr lang="en-US" sz="2400" dirty="0" smtClean="0">
                <a:solidFill>
                  <a:srgbClr val="FFFF00"/>
                </a:solidFill>
              </a:rPr>
              <a:t> s-a-a) from fault f2 (line x</a:t>
            </a:r>
            <a:r>
              <a:rPr lang="en-US" sz="2400" baseline="-25000" dirty="0" smtClean="0">
                <a:solidFill>
                  <a:srgbClr val="FFFF00"/>
                </a:solidFill>
              </a:rPr>
              <a:t>2</a:t>
            </a:r>
            <a:r>
              <a:rPr lang="en-US" sz="2400" dirty="0" smtClean="0">
                <a:solidFill>
                  <a:srgbClr val="FFFF00"/>
                </a:solidFill>
              </a:rPr>
              <a:t> s-a-b)</a:t>
            </a:r>
            <a:endParaRPr lang="en-US" sz="2400" dirty="0">
              <a:solidFill>
                <a:srgbClr val="FFFF00"/>
              </a:solidFill>
            </a:endParaRPr>
          </a:p>
        </p:txBody>
      </p:sp>
      <p:sp>
        <p:nvSpPr>
          <p:cNvPr id="63" name="TextBox 62"/>
          <p:cNvSpPr txBox="1"/>
          <p:nvPr/>
        </p:nvSpPr>
        <p:spPr>
          <a:xfrm>
            <a:off x="4191000" y="4114800"/>
            <a:ext cx="1066800" cy="523220"/>
          </a:xfrm>
          <a:prstGeom prst="rect">
            <a:avLst/>
          </a:prstGeom>
          <a:noFill/>
          <a:ln w="38100">
            <a:noFill/>
          </a:ln>
        </p:spPr>
        <p:txBody>
          <a:bodyPr wrap="square" rtlCol="0">
            <a:spAutoFit/>
          </a:bodyPr>
          <a:lstStyle/>
          <a:p>
            <a:r>
              <a:rPr lang="en-US" sz="2800" dirty="0" smtClean="0">
                <a:solidFill>
                  <a:srgbClr val="FFFFFF"/>
                </a:solidFill>
              </a:rPr>
              <a:t>s-a-b</a:t>
            </a:r>
            <a:endParaRPr lang="en-US" sz="2800" dirty="0">
              <a:solidFill>
                <a:srgbClr val="FFFFFF"/>
              </a:solidFill>
            </a:endParaRPr>
          </a:p>
        </p:txBody>
      </p:sp>
      <p:cxnSp>
        <p:nvCxnSpPr>
          <p:cNvPr id="77" name="Straight Connector 76"/>
          <p:cNvCxnSpPr/>
          <p:nvPr/>
        </p:nvCxnSpPr>
        <p:spPr>
          <a:xfrm>
            <a:off x="3505200" y="3581400"/>
            <a:ext cx="1828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286000" y="3124200"/>
            <a:ext cx="1295400" cy="584775"/>
          </a:xfrm>
          <a:prstGeom prst="rect">
            <a:avLst/>
          </a:prstGeom>
          <a:noFill/>
          <a:ln w="38100">
            <a:noFill/>
          </a:ln>
        </p:spPr>
        <p:txBody>
          <a:bodyPr wrap="square" rtlCol="0">
            <a:spAutoFit/>
          </a:bodyPr>
          <a:lstStyle/>
          <a:p>
            <a:r>
              <a:rPr lang="en-US" sz="3200" dirty="0" smtClean="0">
                <a:solidFill>
                  <a:srgbClr val="FFFFFF"/>
                </a:solidFill>
              </a:rPr>
              <a:t>line x</a:t>
            </a:r>
            <a:r>
              <a:rPr lang="en-US" sz="3200" baseline="-25000" dirty="0" smtClean="0">
                <a:solidFill>
                  <a:srgbClr val="FFFFFF"/>
                </a:solidFill>
              </a:rPr>
              <a:t>1</a:t>
            </a:r>
            <a:endParaRPr lang="en-US" sz="3200" dirty="0">
              <a:solidFill>
                <a:srgbClr val="FFFFFF"/>
              </a:solidFill>
            </a:endParaRPr>
          </a:p>
        </p:txBody>
      </p:sp>
      <p:sp>
        <p:nvSpPr>
          <p:cNvPr id="79" name="TextBox 78"/>
          <p:cNvSpPr txBox="1"/>
          <p:nvPr/>
        </p:nvSpPr>
        <p:spPr>
          <a:xfrm>
            <a:off x="3962400" y="2895600"/>
            <a:ext cx="1066800" cy="523220"/>
          </a:xfrm>
          <a:prstGeom prst="rect">
            <a:avLst/>
          </a:prstGeom>
          <a:noFill/>
          <a:ln w="38100">
            <a:noFill/>
          </a:ln>
        </p:spPr>
        <p:txBody>
          <a:bodyPr wrap="square" rtlCol="0">
            <a:spAutoFit/>
          </a:bodyPr>
          <a:lstStyle/>
          <a:p>
            <a:r>
              <a:rPr lang="en-US" sz="2800" dirty="0" smtClean="0">
                <a:solidFill>
                  <a:srgbClr val="FFFFFF"/>
                </a:solidFill>
              </a:rPr>
              <a:t>s-a-a</a:t>
            </a:r>
            <a:endParaRPr lang="en-US" sz="2800" dirty="0">
              <a:solidFill>
                <a:srgbClr val="FFFFFF"/>
              </a:solidFill>
            </a:endParaRPr>
          </a:p>
        </p:txBody>
      </p:sp>
      <p:cxnSp>
        <p:nvCxnSpPr>
          <p:cNvPr id="80" name="Straight Connector 79"/>
          <p:cNvCxnSpPr/>
          <p:nvPr/>
        </p:nvCxnSpPr>
        <p:spPr>
          <a:xfrm rot="5400000">
            <a:off x="4343400" y="35052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343400" y="35052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45720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5720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562600" y="3200400"/>
            <a:ext cx="914400" cy="584775"/>
          </a:xfrm>
          <a:prstGeom prst="rect">
            <a:avLst/>
          </a:prstGeom>
          <a:noFill/>
          <a:ln w="38100">
            <a:noFill/>
          </a:ln>
        </p:spPr>
        <p:txBody>
          <a:bodyPr wrap="square" rtlCol="0">
            <a:spAutoFit/>
          </a:bodyPr>
          <a:lstStyle/>
          <a:p>
            <a:r>
              <a:rPr lang="en-US" sz="3200" dirty="0" smtClean="0">
                <a:solidFill>
                  <a:srgbClr val="FFFFFF"/>
                </a:solidFill>
              </a:rPr>
              <a:t>x</a:t>
            </a:r>
            <a:r>
              <a:rPr lang="en-US" sz="3200" baseline="-25000" dirty="0" smtClean="0">
                <a:solidFill>
                  <a:srgbClr val="FFFFFF"/>
                </a:solidFill>
              </a:rPr>
              <a:t>1</a:t>
            </a:r>
            <a:r>
              <a:rPr lang="en-US" sz="3200" dirty="0" smtClean="0">
                <a:solidFill>
                  <a:srgbClr val="FFFFFF"/>
                </a:solidFill>
              </a:rPr>
              <a:t>’</a:t>
            </a:r>
            <a:endParaRPr lang="en-US" sz="3200" dirty="0">
              <a:solidFill>
                <a:srgbClr val="FFFFFF"/>
              </a:solidFill>
            </a:endParaRPr>
          </a:p>
        </p:txBody>
      </p:sp>
      <p:sp>
        <p:nvSpPr>
          <p:cNvPr id="36" name="TextBox 35"/>
          <p:cNvSpPr txBox="1"/>
          <p:nvPr/>
        </p:nvSpPr>
        <p:spPr>
          <a:xfrm>
            <a:off x="5867400" y="4419600"/>
            <a:ext cx="914400" cy="584775"/>
          </a:xfrm>
          <a:prstGeom prst="rect">
            <a:avLst/>
          </a:prstGeom>
          <a:noFill/>
          <a:ln w="38100">
            <a:noFill/>
          </a:ln>
        </p:spPr>
        <p:txBody>
          <a:bodyPr wrap="square" rtlCol="0">
            <a:spAutoFit/>
          </a:bodyPr>
          <a:lstStyle/>
          <a:p>
            <a:r>
              <a:rPr lang="en-US" sz="3200" dirty="0" smtClean="0">
                <a:solidFill>
                  <a:srgbClr val="FFFFFF"/>
                </a:solidFill>
              </a:rPr>
              <a:t>x</a:t>
            </a:r>
            <a:r>
              <a:rPr lang="en-US" sz="3200" baseline="-25000" dirty="0" smtClean="0">
                <a:solidFill>
                  <a:srgbClr val="FFFFFF"/>
                </a:solidFill>
              </a:rPr>
              <a:t>2</a:t>
            </a:r>
            <a:r>
              <a:rPr lang="en-US" sz="3200" dirty="0" smtClean="0">
                <a:solidFill>
                  <a:srgbClr val="FFFFFF"/>
                </a:solidFill>
              </a:rPr>
              <a:t>’</a:t>
            </a:r>
            <a:endParaRPr lang="en-US" sz="3200" dirty="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20000" cy="609600"/>
          </a:xfrm>
        </p:spPr>
        <p:txBody>
          <a:bodyPr/>
          <a:lstStyle/>
          <a:p>
            <a:r>
              <a:rPr lang="en-US" dirty="0" smtClean="0"/>
              <a:t>Introduction</a:t>
            </a:r>
            <a:endParaRPr lang="en-US" dirty="0"/>
          </a:p>
        </p:txBody>
      </p:sp>
      <p:sp>
        <p:nvSpPr>
          <p:cNvPr id="3" name="Date Placeholder 2"/>
          <p:cNvSpPr>
            <a:spLocks noGrp="1"/>
          </p:cNvSpPr>
          <p:nvPr>
            <p:ph type="dt" sz="half" idx="10"/>
          </p:nvPr>
        </p:nvSpPr>
        <p:spPr>
          <a:ln w="38100"/>
        </p:spPr>
        <p:txBody>
          <a:bodyPr/>
          <a:lstStyle/>
          <a:p>
            <a:r>
              <a:rPr lang="en-US" smtClean="0"/>
              <a:t>Oct  10th</a:t>
            </a:r>
            <a:endParaRPr lang="en-US" dirty="0"/>
          </a:p>
        </p:txBody>
      </p:sp>
      <p:sp>
        <p:nvSpPr>
          <p:cNvPr id="5" name="Slide Number Placeholder 4"/>
          <p:cNvSpPr>
            <a:spLocks noGrp="1"/>
          </p:cNvSpPr>
          <p:nvPr>
            <p:ph type="sldNum" sz="quarter" idx="12"/>
          </p:nvPr>
        </p:nvSpPr>
        <p:spPr>
          <a:ln w="38100"/>
        </p:spPr>
        <p:txBody>
          <a:bodyPr/>
          <a:lstStyle/>
          <a:p>
            <a:fld id="{B6F15528-21DE-4FAA-801E-634DDDAF4B2B}" type="slidenum">
              <a:rPr lang="en-US" smtClean="0"/>
              <a:pPr/>
              <a:t>9</a:t>
            </a:fld>
            <a:endParaRPr lang="en-US"/>
          </a:p>
        </p:txBody>
      </p:sp>
      <p:sp>
        <p:nvSpPr>
          <p:cNvPr id="7" name="Rectangle 6"/>
          <p:cNvSpPr/>
          <p:nvPr/>
        </p:nvSpPr>
        <p:spPr>
          <a:xfrm>
            <a:off x="2133600" y="1676400"/>
            <a:ext cx="5410200" cy="4572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295400" y="22860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8200" y="2895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sp>
        <p:nvSpPr>
          <p:cNvPr id="12" name="TextBox 11"/>
          <p:cNvSpPr txBox="1"/>
          <p:nvPr/>
        </p:nvSpPr>
        <p:spPr>
          <a:xfrm>
            <a:off x="7924800" y="28194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13" name="Straight Connector 12"/>
          <p:cNvCxnSpPr/>
          <p:nvPr/>
        </p:nvCxnSpPr>
        <p:spPr>
          <a:xfrm>
            <a:off x="1295400" y="2590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4114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Flowchart: Connector 14"/>
          <p:cNvSpPr/>
          <p:nvPr/>
        </p:nvSpPr>
        <p:spPr>
          <a:xfrm>
            <a:off x="1676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1676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1676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7543800" y="2209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543800" y="2514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43800" y="4038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Flowchart: Connector 20"/>
          <p:cNvSpPr/>
          <p:nvPr/>
        </p:nvSpPr>
        <p:spPr>
          <a:xfrm>
            <a:off x="7772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7772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7772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1066800" y="1828800"/>
            <a:ext cx="10668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09600" y="838200"/>
            <a:ext cx="6202339" cy="523220"/>
          </a:xfrm>
          <a:prstGeom prst="rect">
            <a:avLst/>
          </a:prstGeom>
          <a:ln w="38100">
            <a:noFill/>
          </a:ln>
        </p:spPr>
        <p:txBody>
          <a:bodyPr wrap="none">
            <a:spAutoFit/>
          </a:bodyPr>
          <a:lstStyle/>
          <a:p>
            <a:r>
              <a:rPr lang="en-US" sz="2800" dirty="0" smtClean="0">
                <a:solidFill>
                  <a:srgbClr val="FFFF00"/>
                </a:solidFill>
              </a:rPr>
              <a:t>Single copy exclusive test generation:</a:t>
            </a:r>
            <a:endParaRPr lang="en-US" sz="2800" dirty="0">
              <a:solidFill>
                <a:srgbClr val="FFFF00"/>
              </a:solidFill>
            </a:endParaRPr>
          </a:p>
        </p:txBody>
      </p:sp>
      <p:cxnSp>
        <p:nvCxnSpPr>
          <p:cNvPr id="50" name="Straight Connector 49"/>
          <p:cNvCxnSpPr/>
          <p:nvPr/>
        </p:nvCxnSpPr>
        <p:spPr>
          <a:xfrm rot="5400000" flipH="1" flipV="1">
            <a:off x="1562100" y="3314700"/>
            <a:ext cx="2971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26471" y="1840466"/>
            <a:ext cx="152152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57200" y="1447800"/>
            <a:ext cx="457200" cy="646331"/>
          </a:xfrm>
          <a:prstGeom prst="rect">
            <a:avLst/>
          </a:prstGeom>
          <a:noFill/>
          <a:ln w="38100">
            <a:noFill/>
          </a:ln>
        </p:spPr>
        <p:txBody>
          <a:bodyPr wrap="square" rtlCol="0">
            <a:spAutoFit/>
          </a:bodyPr>
          <a:lstStyle/>
          <a:p>
            <a:r>
              <a:rPr lang="en-US" sz="3600" dirty="0" smtClean="0">
                <a:solidFill>
                  <a:srgbClr val="FFFFFF"/>
                </a:solidFill>
              </a:rPr>
              <a:t>y</a:t>
            </a:r>
            <a:endParaRPr lang="en-US" sz="3600" dirty="0">
              <a:solidFill>
                <a:srgbClr val="FFFFFF"/>
              </a:solidFill>
            </a:endParaRPr>
          </a:p>
        </p:txBody>
      </p:sp>
      <p:sp>
        <p:nvSpPr>
          <p:cNvPr id="54" name="AutoShape 3"/>
          <p:cNvSpPr>
            <a:spLocks noChangeArrowheads="1"/>
          </p:cNvSpPr>
          <p:nvPr/>
        </p:nvSpPr>
        <p:spPr bwMode="auto">
          <a:xfrm>
            <a:off x="4648200" y="2209800"/>
            <a:ext cx="609600" cy="609600"/>
          </a:xfrm>
          <a:prstGeom prst="flowChartDelay">
            <a:avLst/>
          </a:prstGeom>
          <a:noFill/>
          <a:ln w="38100">
            <a:solidFill>
              <a:srgbClr val="FFFF00"/>
            </a:solidFill>
            <a:miter lim="800000"/>
            <a:headEnd/>
            <a:tailEnd/>
          </a:ln>
        </p:spPr>
        <p:txBody>
          <a:bodyPr wrap="none" anchor="ctr"/>
          <a:lstStyle/>
          <a:p>
            <a:endParaRPr lang="en-US"/>
          </a:p>
        </p:txBody>
      </p:sp>
      <p:cxnSp>
        <p:nvCxnSpPr>
          <p:cNvPr id="58" name="Straight Connector 57"/>
          <p:cNvCxnSpPr/>
          <p:nvPr/>
        </p:nvCxnSpPr>
        <p:spPr>
          <a:xfrm>
            <a:off x="3733800" y="23622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Flowchart: Connector 77"/>
          <p:cNvSpPr/>
          <p:nvPr/>
        </p:nvSpPr>
        <p:spPr>
          <a:xfrm>
            <a:off x="4114800" y="25908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4191000" y="3276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57800" y="25146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200400" y="18288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endParaRPr lang="en-US" sz="3600" dirty="0">
              <a:solidFill>
                <a:srgbClr val="FFFFFF"/>
              </a:solidFill>
            </a:endParaRPr>
          </a:p>
        </p:txBody>
      </p:sp>
      <p:sp>
        <p:nvSpPr>
          <p:cNvPr id="49" name="AutoShape 3"/>
          <p:cNvSpPr>
            <a:spLocks noChangeArrowheads="1"/>
          </p:cNvSpPr>
          <p:nvPr/>
        </p:nvSpPr>
        <p:spPr bwMode="auto">
          <a:xfrm>
            <a:off x="4648201" y="3124200"/>
            <a:ext cx="609600" cy="609600"/>
          </a:xfrm>
          <a:prstGeom prst="flowChartDelay">
            <a:avLst/>
          </a:prstGeom>
          <a:noFill/>
          <a:ln w="38100">
            <a:solidFill>
              <a:srgbClr val="FFFF00"/>
            </a:solidFill>
            <a:miter lim="800000"/>
            <a:headEnd/>
            <a:tailEnd/>
          </a:ln>
        </p:spPr>
        <p:txBody>
          <a:bodyPr wrap="none" anchor="ctr"/>
          <a:lstStyle/>
          <a:p>
            <a:endParaRPr lang="en-US"/>
          </a:p>
        </p:txBody>
      </p:sp>
      <p:sp>
        <p:nvSpPr>
          <p:cNvPr id="51" name="Oval 20"/>
          <p:cNvSpPr>
            <a:spLocks noChangeArrowheads="1"/>
          </p:cNvSpPr>
          <p:nvPr/>
        </p:nvSpPr>
        <p:spPr bwMode="auto">
          <a:xfrm>
            <a:off x="4495800" y="3200400"/>
            <a:ext cx="153194" cy="153988"/>
          </a:xfrm>
          <a:prstGeom prst="ellipse">
            <a:avLst/>
          </a:prstGeom>
          <a:noFill/>
          <a:ln w="38100">
            <a:solidFill>
              <a:srgbClr val="FFFF00"/>
            </a:solidFill>
            <a:round/>
            <a:headEnd/>
            <a:tailEnd/>
          </a:ln>
        </p:spPr>
        <p:txBody>
          <a:bodyPr wrap="none" anchor="ctr"/>
          <a:lstStyle/>
          <a:p>
            <a:endParaRPr lang="en-US"/>
          </a:p>
        </p:txBody>
      </p:sp>
      <p:cxnSp>
        <p:nvCxnSpPr>
          <p:cNvPr id="55" name="Straight Connector 54"/>
          <p:cNvCxnSpPr/>
          <p:nvPr/>
        </p:nvCxnSpPr>
        <p:spPr>
          <a:xfrm>
            <a:off x="4343400" y="35814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57200" y="5410200"/>
            <a:ext cx="1600200" cy="646331"/>
          </a:xfrm>
          <a:prstGeom prst="rect">
            <a:avLst/>
          </a:prstGeom>
          <a:noFill/>
          <a:ln w="38100">
            <a:noFill/>
          </a:ln>
        </p:spPr>
        <p:txBody>
          <a:bodyPr wrap="square" rtlCol="0">
            <a:spAutoFit/>
          </a:bodyPr>
          <a:lstStyle/>
          <a:p>
            <a:r>
              <a:rPr lang="en-US" sz="3600" dirty="0" smtClean="0">
                <a:solidFill>
                  <a:srgbClr val="FFFFFF"/>
                </a:solidFill>
              </a:rPr>
              <a:t>CUT </a:t>
            </a:r>
            <a:r>
              <a:rPr lang="en-US" sz="3600" i="1" dirty="0" smtClean="0">
                <a:solidFill>
                  <a:srgbClr val="FFFFFF"/>
                </a:solidFill>
              </a:rPr>
              <a:t>C</a:t>
            </a:r>
            <a:endParaRPr lang="en-US" sz="3600" i="1" dirty="0">
              <a:solidFill>
                <a:srgbClr val="FFFFFF"/>
              </a:solidFill>
            </a:endParaRPr>
          </a:p>
        </p:txBody>
      </p:sp>
      <p:cxnSp>
        <p:nvCxnSpPr>
          <p:cNvPr id="61" name="Straight Connector 60"/>
          <p:cNvCxnSpPr/>
          <p:nvPr/>
        </p:nvCxnSpPr>
        <p:spPr>
          <a:xfrm>
            <a:off x="3048000" y="2667000"/>
            <a:ext cx="1600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886200" y="29718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9" name="Moon 68"/>
          <p:cNvSpPr/>
          <p:nvPr/>
        </p:nvSpPr>
        <p:spPr bwMode="auto">
          <a:xfrm flipH="1">
            <a:off x="5791200" y="26670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71" name="Straight Connector 70"/>
          <p:cNvCxnSpPr/>
          <p:nvPr/>
        </p:nvCxnSpPr>
        <p:spPr>
          <a:xfrm rot="5400000" flipH="1" flipV="1">
            <a:off x="5334000" y="2667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486400" y="28194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257800" y="34290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5334000" y="3276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486400" y="31242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553200" y="29718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bwMode="auto">
          <a:xfrm>
            <a:off x="3886200" y="2057400"/>
            <a:ext cx="2819400" cy="18288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85" name="TextBox 84"/>
          <p:cNvSpPr txBox="1"/>
          <p:nvPr/>
        </p:nvSpPr>
        <p:spPr>
          <a:xfrm>
            <a:off x="6858000" y="22098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r>
              <a:rPr lang="en-US" sz="3600" dirty="0" smtClean="0">
                <a:solidFill>
                  <a:srgbClr val="FFFFFF"/>
                </a:solidFill>
              </a:rPr>
              <a:t>’</a:t>
            </a:r>
            <a:endParaRPr lang="en-US" sz="3600" dirty="0">
              <a:solidFill>
                <a:srgbClr val="FFFFFF"/>
              </a:solidFill>
            </a:endParaRPr>
          </a:p>
        </p:txBody>
      </p:sp>
      <p:sp>
        <p:nvSpPr>
          <p:cNvPr id="88" name="TextBox 87"/>
          <p:cNvSpPr txBox="1"/>
          <p:nvPr/>
        </p:nvSpPr>
        <p:spPr>
          <a:xfrm>
            <a:off x="3962400" y="3200400"/>
            <a:ext cx="381000" cy="646331"/>
          </a:xfrm>
          <a:prstGeom prst="rect">
            <a:avLst/>
          </a:prstGeom>
          <a:noFill/>
          <a:ln w="38100">
            <a:noFill/>
          </a:ln>
        </p:spPr>
        <p:txBody>
          <a:bodyPr wrap="square" rtlCol="0">
            <a:spAutoFit/>
          </a:bodyPr>
          <a:lstStyle/>
          <a:p>
            <a:r>
              <a:rPr lang="en-US" sz="3600" dirty="0" smtClean="0">
                <a:solidFill>
                  <a:srgbClr val="FFFFFF"/>
                </a:solidFill>
              </a:rPr>
              <a:t>a</a:t>
            </a:r>
            <a:endParaRPr lang="en-US" sz="3600" dirty="0">
              <a:solidFill>
                <a:srgbClr val="FFFFFF"/>
              </a:solidFill>
            </a:endParaRPr>
          </a:p>
        </p:txBody>
      </p:sp>
      <p:sp>
        <p:nvSpPr>
          <p:cNvPr id="91" name="Flowchart: Connector 90"/>
          <p:cNvSpPr/>
          <p:nvPr/>
        </p:nvSpPr>
        <p:spPr>
          <a:xfrm>
            <a:off x="2971800" y="25908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AutoShape 3"/>
          <p:cNvSpPr>
            <a:spLocks noChangeArrowheads="1"/>
          </p:cNvSpPr>
          <p:nvPr/>
        </p:nvSpPr>
        <p:spPr bwMode="auto">
          <a:xfrm>
            <a:off x="4419600" y="4343400"/>
            <a:ext cx="609600" cy="609600"/>
          </a:xfrm>
          <a:prstGeom prst="flowChartDelay">
            <a:avLst/>
          </a:prstGeom>
          <a:noFill/>
          <a:ln w="38100">
            <a:solidFill>
              <a:srgbClr val="FFFF00"/>
            </a:solidFill>
            <a:miter lim="800000"/>
            <a:headEnd/>
            <a:tailEnd/>
          </a:ln>
        </p:spPr>
        <p:txBody>
          <a:bodyPr wrap="none" anchor="ctr"/>
          <a:lstStyle/>
          <a:p>
            <a:endParaRPr lang="en-US"/>
          </a:p>
        </p:txBody>
      </p:sp>
      <p:cxnSp>
        <p:nvCxnSpPr>
          <p:cNvPr id="94" name="Straight Connector 93"/>
          <p:cNvCxnSpPr/>
          <p:nvPr/>
        </p:nvCxnSpPr>
        <p:spPr>
          <a:xfrm>
            <a:off x="3505200" y="44958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5" name="Flowchart: Connector 94"/>
          <p:cNvSpPr/>
          <p:nvPr/>
        </p:nvSpPr>
        <p:spPr>
          <a:xfrm>
            <a:off x="3886200" y="4724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3962400" y="54102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0" y="46482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048000" y="38100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endParaRPr lang="en-US" sz="3600" dirty="0">
              <a:solidFill>
                <a:srgbClr val="FFFFFF"/>
              </a:solidFill>
            </a:endParaRPr>
          </a:p>
        </p:txBody>
      </p:sp>
      <p:sp>
        <p:nvSpPr>
          <p:cNvPr id="99" name="AutoShape 3"/>
          <p:cNvSpPr>
            <a:spLocks noChangeArrowheads="1"/>
          </p:cNvSpPr>
          <p:nvPr/>
        </p:nvSpPr>
        <p:spPr bwMode="auto">
          <a:xfrm>
            <a:off x="4419601" y="5257800"/>
            <a:ext cx="609600" cy="609600"/>
          </a:xfrm>
          <a:prstGeom prst="flowChartDelay">
            <a:avLst/>
          </a:prstGeom>
          <a:noFill/>
          <a:ln w="38100">
            <a:solidFill>
              <a:srgbClr val="FFFF00"/>
            </a:solidFill>
            <a:miter lim="800000"/>
            <a:headEnd/>
            <a:tailEnd/>
          </a:ln>
        </p:spPr>
        <p:txBody>
          <a:bodyPr wrap="none" anchor="ctr"/>
          <a:lstStyle/>
          <a:p>
            <a:endParaRPr lang="en-US"/>
          </a:p>
        </p:txBody>
      </p:sp>
      <p:sp>
        <p:nvSpPr>
          <p:cNvPr id="100" name="Oval 20"/>
          <p:cNvSpPr>
            <a:spLocks noChangeArrowheads="1"/>
          </p:cNvSpPr>
          <p:nvPr/>
        </p:nvSpPr>
        <p:spPr bwMode="auto">
          <a:xfrm>
            <a:off x="4267200" y="5334000"/>
            <a:ext cx="153194" cy="153988"/>
          </a:xfrm>
          <a:prstGeom prst="ellipse">
            <a:avLst/>
          </a:prstGeom>
          <a:noFill/>
          <a:ln w="38100">
            <a:solidFill>
              <a:srgbClr val="FFFF00"/>
            </a:solidFill>
            <a:round/>
            <a:headEnd/>
            <a:tailEnd/>
          </a:ln>
        </p:spPr>
        <p:txBody>
          <a:bodyPr wrap="none" anchor="ctr"/>
          <a:lstStyle/>
          <a:p>
            <a:endParaRPr lang="en-US"/>
          </a:p>
        </p:txBody>
      </p:sp>
      <p:cxnSp>
        <p:nvCxnSpPr>
          <p:cNvPr id="101" name="Straight Connector 100"/>
          <p:cNvCxnSpPr/>
          <p:nvPr/>
        </p:nvCxnSpPr>
        <p:spPr>
          <a:xfrm>
            <a:off x="4114800" y="5715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flipH="1" flipV="1">
            <a:off x="3657600" y="51054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3" name="Moon 102"/>
          <p:cNvSpPr/>
          <p:nvPr/>
        </p:nvSpPr>
        <p:spPr bwMode="auto">
          <a:xfrm flipH="1">
            <a:off x="5562600" y="48006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104" name="Straight Connector 103"/>
          <p:cNvCxnSpPr/>
          <p:nvPr/>
        </p:nvCxnSpPr>
        <p:spPr>
          <a:xfrm rot="5400000" flipH="1" flipV="1">
            <a:off x="5105400" y="4800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5257800" y="49530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5029200" y="55626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flipV="1">
            <a:off x="5105400" y="54102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257800" y="52578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24600" y="51054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bwMode="auto">
          <a:xfrm>
            <a:off x="3657600" y="4191000"/>
            <a:ext cx="2819400" cy="18288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11" name="TextBox 110"/>
          <p:cNvSpPr txBox="1"/>
          <p:nvPr/>
        </p:nvSpPr>
        <p:spPr>
          <a:xfrm>
            <a:off x="3733800" y="5334000"/>
            <a:ext cx="381000" cy="646331"/>
          </a:xfrm>
          <a:prstGeom prst="rect">
            <a:avLst/>
          </a:prstGeom>
          <a:noFill/>
          <a:ln w="38100">
            <a:noFill/>
          </a:ln>
        </p:spPr>
        <p:txBody>
          <a:bodyPr wrap="square" rtlCol="0">
            <a:spAutoFit/>
          </a:bodyPr>
          <a:lstStyle/>
          <a:p>
            <a:r>
              <a:rPr lang="en-US" sz="3600" dirty="0" smtClean="0">
                <a:solidFill>
                  <a:srgbClr val="FFFFFF"/>
                </a:solidFill>
              </a:rPr>
              <a:t>b</a:t>
            </a:r>
            <a:endParaRPr lang="en-US" sz="3600" dirty="0">
              <a:solidFill>
                <a:srgbClr val="FFFFFF"/>
              </a:solidFill>
            </a:endParaRPr>
          </a:p>
        </p:txBody>
      </p:sp>
      <p:cxnSp>
        <p:nvCxnSpPr>
          <p:cNvPr id="112" name="Straight Connector 111"/>
          <p:cNvCxnSpPr/>
          <p:nvPr/>
        </p:nvCxnSpPr>
        <p:spPr>
          <a:xfrm>
            <a:off x="3048000" y="48006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6629400" y="43434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r>
              <a:rPr lang="en-US" sz="3600" dirty="0" smtClean="0">
                <a:solidFill>
                  <a:srgbClr val="FFFFFF"/>
                </a:solidFill>
              </a:rPr>
              <a:t>’</a:t>
            </a:r>
            <a:endParaRPr lang="en-US" sz="3600" dirty="0">
              <a:solidFill>
                <a:srgbClr val="FFFFFF"/>
              </a:solidFill>
            </a:endParaRPr>
          </a:p>
        </p:txBody>
      </p:sp>
      <p:cxnSp>
        <p:nvCxnSpPr>
          <p:cNvPr id="118" name="Straight Connector 117"/>
          <p:cNvCxnSpPr/>
          <p:nvPr/>
        </p:nvCxnSpPr>
        <p:spPr>
          <a:xfrm>
            <a:off x="6705600" y="51054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6781800" y="29718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114FFB"/>
      </a:lt1>
      <a:dk2>
        <a:srgbClr val="006B61"/>
      </a:dk2>
      <a:lt2>
        <a:srgbClr val="C0C0C0"/>
      </a:lt2>
      <a:accent1>
        <a:srgbClr val="FF00FF"/>
      </a:accent1>
      <a:accent2>
        <a:srgbClr val="00C0C0"/>
      </a:accent2>
      <a:accent3>
        <a:srgbClr val="AAB2FD"/>
      </a:accent3>
      <a:accent4>
        <a:srgbClr val="000000"/>
      </a:accent4>
      <a:accent5>
        <a:srgbClr val="FFAAFF"/>
      </a:accent5>
      <a:accent6>
        <a:srgbClr val="00AEAE"/>
      </a:accent6>
      <a:hlink>
        <a:srgbClr val="00C000"/>
      </a:hlink>
      <a:folHlink>
        <a:srgbClr val="80008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12047</TotalTime>
  <Words>1580</Words>
  <Application>Microsoft Office PowerPoint</Application>
  <PresentationFormat>On-screen Show (4:3)</PresentationFormat>
  <Paragraphs>385</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Powerpoint Template</vt:lpstr>
      <vt:lpstr>Reduced Complexity Test Generation Algorithms for Transition Fault Diagnosis</vt:lpstr>
      <vt:lpstr>Outline </vt:lpstr>
      <vt:lpstr>Purpose</vt:lpstr>
      <vt:lpstr>Problem Statement and Contribution</vt:lpstr>
      <vt:lpstr>Introduction</vt:lpstr>
      <vt:lpstr>Introduction</vt:lpstr>
      <vt:lpstr>DC vs. Fault-Pair Coverage – s27</vt:lpstr>
      <vt:lpstr>Introduction</vt:lpstr>
      <vt:lpstr>Introduction</vt:lpstr>
      <vt:lpstr>Introduction</vt:lpstr>
      <vt:lpstr>Representation of a Transition Fault </vt:lpstr>
      <vt:lpstr>Detection Test Generation</vt:lpstr>
      <vt:lpstr>Two-time-frame Model (Simplified):</vt:lpstr>
      <vt:lpstr>Single Copy Exclusive Test Generation</vt:lpstr>
      <vt:lpstr>Single Copy Exclusive Test Generation</vt:lpstr>
      <vt:lpstr>Advantages of Exclusive Test Algorithm</vt:lpstr>
      <vt:lpstr>Experimental Results</vt:lpstr>
      <vt:lpstr>Need for Equivalence Identification</vt:lpstr>
      <vt:lpstr>Conclusion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Test Generation System</dc:title>
  <dc:creator>wing</dc:creator>
  <cp:lastModifiedBy>yuzh</cp:lastModifiedBy>
  <cp:revision>1193</cp:revision>
  <dcterms:created xsi:type="dcterms:W3CDTF">2006-08-16T00:00:00Z</dcterms:created>
  <dcterms:modified xsi:type="dcterms:W3CDTF">2011-10-09T09:02:46Z</dcterms:modified>
</cp:coreProperties>
</file>