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1"/>
  </p:notesMasterIdLst>
  <p:sldIdLst>
    <p:sldId id="305" r:id="rId2"/>
    <p:sldId id="361" r:id="rId3"/>
    <p:sldId id="306" r:id="rId4"/>
    <p:sldId id="307" r:id="rId5"/>
    <p:sldId id="308" r:id="rId6"/>
    <p:sldId id="309" r:id="rId7"/>
    <p:sldId id="299" r:id="rId8"/>
    <p:sldId id="300" r:id="rId9"/>
    <p:sldId id="301" r:id="rId10"/>
    <p:sldId id="302" r:id="rId11"/>
    <p:sldId id="303"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331" r:id="rId33"/>
    <p:sldId id="332" r:id="rId34"/>
    <p:sldId id="333" r:id="rId35"/>
    <p:sldId id="334" r:id="rId36"/>
    <p:sldId id="335" r:id="rId37"/>
    <p:sldId id="336" r:id="rId38"/>
    <p:sldId id="337" r:id="rId39"/>
    <p:sldId id="338" r:id="rId40"/>
    <p:sldId id="339" r:id="rId41"/>
    <p:sldId id="340" r:id="rId42"/>
    <p:sldId id="341" r:id="rId43"/>
    <p:sldId id="342" r:id="rId44"/>
    <p:sldId id="343" r:id="rId45"/>
    <p:sldId id="261" r:id="rId46"/>
    <p:sldId id="258" r:id="rId47"/>
    <p:sldId id="259" r:id="rId48"/>
    <p:sldId id="265" r:id="rId49"/>
    <p:sldId id="263" r:id="rId50"/>
    <p:sldId id="260" r:id="rId51"/>
    <p:sldId id="268" r:id="rId52"/>
    <p:sldId id="269" r:id="rId53"/>
    <p:sldId id="264" r:id="rId54"/>
    <p:sldId id="266" r:id="rId55"/>
    <p:sldId id="370" r:id="rId56"/>
    <p:sldId id="276" r:id="rId57"/>
    <p:sldId id="271" r:id="rId58"/>
    <p:sldId id="277" r:id="rId59"/>
    <p:sldId id="281" r:id="rId60"/>
    <p:sldId id="283" r:id="rId61"/>
    <p:sldId id="371" r:id="rId62"/>
    <p:sldId id="284" r:id="rId63"/>
    <p:sldId id="372" r:id="rId64"/>
    <p:sldId id="362" r:id="rId65"/>
    <p:sldId id="344" r:id="rId66"/>
    <p:sldId id="345" r:id="rId67"/>
    <p:sldId id="346" r:id="rId68"/>
    <p:sldId id="347" r:id="rId69"/>
    <p:sldId id="348" r:id="rId70"/>
    <p:sldId id="349" r:id="rId71"/>
    <p:sldId id="350" r:id="rId72"/>
    <p:sldId id="351" r:id="rId73"/>
    <p:sldId id="352" r:id="rId74"/>
    <p:sldId id="353" r:id="rId75"/>
    <p:sldId id="354" r:id="rId76"/>
    <p:sldId id="355" r:id="rId77"/>
    <p:sldId id="356" r:id="rId78"/>
    <p:sldId id="357" r:id="rId79"/>
    <p:sldId id="358" r:id="rId80"/>
    <p:sldId id="359" r:id="rId81"/>
    <p:sldId id="360" r:id="rId82"/>
    <p:sldId id="363" r:id="rId83"/>
    <p:sldId id="364" r:id="rId84"/>
    <p:sldId id="365" r:id="rId85"/>
    <p:sldId id="366" r:id="rId86"/>
    <p:sldId id="373" r:id="rId87"/>
    <p:sldId id="367" r:id="rId88"/>
    <p:sldId id="368" r:id="rId89"/>
    <p:sldId id="369" r:id="rId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DBEE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64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sage\homes\Documents\Research\TDvsFC\Adaptive%20Clock.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age\homes\Documents\Research\TDvsFC\Peakpower_average%20powe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age\homes\Documents\Research\TDvsFC\Adaptive%20Cloc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2"/>
          <c:order val="0"/>
          <c:tx>
            <c:strRef>
              <c:f>'s298_w_additional vecs'!$B$3</c:f>
              <c:strCache>
                <c:ptCount val="1"/>
                <c:pt idx="0">
                  <c:v>Synchronous clock</c:v>
                </c:pt>
              </c:strCache>
            </c:strRef>
          </c:tx>
          <c:spPr>
            <a:ln w="38100">
              <a:solidFill>
                <a:srgbClr val="FF0000"/>
              </a:solidFill>
            </a:ln>
          </c:spPr>
          <c:marker>
            <c:symbol val="none"/>
          </c:marker>
          <c:xVal>
            <c:numRef>
              <c:f>'s298_w_additional vecs'!$A$4:$A$528</c:f>
              <c:numCache>
                <c:formatCode>0.000</c:formatCode>
                <c:ptCount val="525"/>
                <c:pt idx="0">
                  <c:v>4.0000000000000036E-2</c:v>
                </c:pt>
                <c:pt idx="1">
                  <c:v>8.0000000000000071E-2</c:v>
                </c:pt>
                <c:pt idx="2">
                  <c:v>0.12000000000000002</c:v>
                </c:pt>
                <c:pt idx="3">
                  <c:v>0.16000000000000011</c:v>
                </c:pt>
                <c:pt idx="4">
                  <c:v>0.2</c:v>
                </c:pt>
                <c:pt idx="5">
                  <c:v>0.2400000000000001</c:v>
                </c:pt>
                <c:pt idx="6">
                  <c:v>0.28000000000000008</c:v>
                </c:pt>
                <c:pt idx="7">
                  <c:v>0.32000000000000023</c:v>
                </c:pt>
                <c:pt idx="8">
                  <c:v>0.36000000000000021</c:v>
                </c:pt>
                <c:pt idx="9">
                  <c:v>0.4</c:v>
                </c:pt>
                <c:pt idx="10">
                  <c:v>0.44000000000000022</c:v>
                </c:pt>
                <c:pt idx="11">
                  <c:v>0.4800000000000002</c:v>
                </c:pt>
                <c:pt idx="12">
                  <c:v>0.52</c:v>
                </c:pt>
                <c:pt idx="13">
                  <c:v>0.56000000000000005</c:v>
                </c:pt>
                <c:pt idx="14">
                  <c:v>0.60000000000000042</c:v>
                </c:pt>
                <c:pt idx="15">
                  <c:v>0.64000000000000046</c:v>
                </c:pt>
                <c:pt idx="16">
                  <c:v>0.68000000000000071</c:v>
                </c:pt>
                <c:pt idx="17">
                  <c:v>0.72000000000000042</c:v>
                </c:pt>
                <c:pt idx="18">
                  <c:v>0.76000000000000045</c:v>
                </c:pt>
                <c:pt idx="19">
                  <c:v>0.8</c:v>
                </c:pt>
                <c:pt idx="20">
                  <c:v>0.84000000000000041</c:v>
                </c:pt>
                <c:pt idx="21">
                  <c:v>0.88000000000000045</c:v>
                </c:pt>
                <c:pt idx="22">
                  <c:v>0.92</c:v>
                </c:pt>
                <c:pt idx="23">
                  <c:v>0.96000000000000041</c:v>
                </c:pt>
                <c:pt idx="24">
                  <c:v>1.000999999999999</c:v>
                </c:pt>
                <c:pt idx="25">
                  <c:v>1.040999999999999</c:v>
                </c:pt>
                <c:pt idx="26">
                  <c:v>1.081</c:v>
                </c:pt>
                <c:pt idx="27">
                  <c:v>1.121</c:v>
                </c:pt>
                <c:pt idx="28">
                  <c:v>1.161</c:v>
                </c:pt>
                <c:pt idx="29">
                  <c:v>1.2009999999999992</c:v>
                </c:pt>
                <c:pt idx="30">
                  <c:v>1.2409999999999992</c:v>
                </c:pt>
                <c:pt idx="31">
                  <c:v>1.280999999999999</c:v>
                </c:pt>
                <c:pt idx="32">
                  <c:v>1.321</c:v>
                </c:pt>
                <c:pt idx="33">
                  <c:v>1.361</c:v>
                </c:pt>
                <c:pt idx="34">
                  <c:v>1.4009999999999991</c:v>
                </c:pt>
                <c:pt idx="35">
                  <c:v>1.4409999999999992</c:v>
                </c:pt>
                <c:pt idx="36">
                  <c:v>1.4809999999999992</c:v>
                </c:pt>
                <c:pt idx="37">
                  <c:v>1.520999999999999</c:v>
                </c:pt>
                <c:pt idx="38">
                  <c:v>1.5609999999999991</c:v>
                </c:pt>
                <c:pt idx="39">
                  <c:v>1.601</c:v>
                </c:pt>
                <c:pt idx="40">
                  <c:v>1.641</c:v>
                </c:pt>
                <c:pt idx="41">
                  <c:v>1.681</c:v>
                </c:pt>
                <c:pt idx="42">
                  <c:v>1.7210000000000001</c:v>
                </c:pt>
                <c:pt idx="43">
                  <c:v>1.7609999999999999</c:v>
                </c:pt>
                <c:pt idx="44">
                  <c:v>1.800999999999999</c:v>
                </c:pt>
                <c:pt idx="45">
                  <c:v>1.841</c:v>
                </c:pt>
                <c:pt idx="46">
                  <c:v>1.881</c:v>
                </c:pt>
                <c:pt idx="47">
                  <c:v>1.9209999999999992</c:v>
                </c:pt>
                <c:pt idx="48">
                  <c:v>1.9609999999999992</c:v>
                </c:pt>
                <c:pt idx="49">
                  <c:v>2.0009999999999999</c:v>
                </c:pt>
                <c:pt idx="50">
                  <c:v>2.0409999999999999</c:v>
                </c:pt>
                <c:pt idx="51">
                  <c:v>2.081</c:v>
                </c:pt>
                <c:pt idx="52">
                  <c:v>2.121</c:v>
                </c:pt>
                <c:pt idx="53">
                  <c:v>2.161</c:v>
                </c:pt>
                <c:pt idx="54">
                  <c:v>2.2010000000000001</c:v>
                </c:pt>
                <c:pt idx="55">
                  <c:v>2.2410000000000001</c:v>
                </c:pt>
                <c:pt idx="56">
                  <c:v>2.2810000000000001</c:v>
                </c:pt>
                <c:pt idx="57">
                  <c:v>2.3209999999999997</c:v>
                </c:pt>
                <c:pt idx="58">
                  <c:v>2.3609999999999998</c:v>
                </c:pt>
                <c:pt idx="59">
                  <c:v>2.4009999999999998</c:v>
                </c:pt>
                <c:pt idx="60">
                  <c:v>2.4409999999999998</c:v>
                </c:pt>
                <c:pt idx="61">
                  <c:v>2.4809999999999999</c:v>
                </c:pt>
                <c:pt idx="62">
                  <c:v>2.5209999999999999</c:v>
                </c:pt>
                <c:pt idx="63">
                  <c:v>2.5609999999999999</c:v>
                </c:pt>
                <c:pt idx="64">
                  <c:v>2.601</c:v>
                </c:pt>
                <c:pt idx="65">
                  <c:v>2.641</c:v>
                </c:pt>
                <c:pt idx="66">
                  <c:v>2.681</c:v>
                </c:pt>
                <c:pt idx="67">
                  <c:v>2.7210000000000001</c:v>
                </c:pt>
                <c:pt idx="68">
                  <c:v>2.7610000000000001</c:v>
                </c:pt>
                <c:pt idx="69">
                  <c:v>2.8009999999999997</c:v>
                </c:pt>
                <c:pt idx="70">
                  <c:v>2.8409999999999997</c:v>
                </c:pt>
                <c:pt idx="71">
                  <c:v>2.8809999999999998</c:v>
                </c:pt>
                <c:pt idx="72">
                  <c:v>2.9219999999999997</c:v>
                </c:pt>
                <c:pt idx="73">
                  <c:v>2.9619999999999997</c:v>
                </c:pt>
                <c:pt idx="74">
                  <c:v>3.0019999999999998</c:v>
                </c:pt>
                <c:pt idx="75">
                  <c:v>3.0419999999999998</c:v>
                </c:pt>
                <c:pt idx="76">
                  <c:v>3.0819999999999999</c:v>
                </c:pt>
                <c:pt idx="77">
                  <c:v>3.1219999999999999</c:v>
                </c:pt>
                <c:pt idx="78">
                  <c:v>3.1619999999999999</c:v>
                </c:pt>
                <c:pt idx="79">
                  <c:v>3.202</c:v>
                </c:pt>
                <c:pt idx="80">
                  <c:v>3.242</c:v>
                </c:pt>
                <c:pt idx="81">
                  <c:v>3.282</c:v>
                </c:pt>
                <c:pt idx="82">
                  <c:v>3.3219999999999987</c:v>
                </c:pt>
                <c:pt idx="83">
                  <c:v>3.3619999999999997</c:v>
                </c:pt>
                <c:pt idx="84">
                  <c:v>3.4019999999999997</c:v>
                </c:pt>
                <c:pt idx="85">
                  <c:v>3.4419999999999997</c:v>
                </c:pt>
                <c:pt idx="86">
                  <c:v>3.4819999999999998</c:v>
                </c:pt>
                <c:pt idx="87">
                  <c:v>3.5219999999999998</c:v>
                </c:pt>
                <c:pt idx="88">
                  <c:v>3.5619999999999998</c:v>
                </c:pt>
                <c:pt idx="89">
                  <c:v>3.6019999999999999</c:v>
                </c:pt>
                <c:pt idx="90">
                  <c:v>3.6419999999999999</c:v>
                </c:pt>
                <c:pt idx="91">
                  <c:v>3.6819999999999999</c:v>
                </c:pt>
                <c:pt idx="92">
                  <c:v>3.722</c:v>
                </c:pt>
                <c:pt idx="93">
                  <c:v>3.762</c:v>
                </c:pt>
                <c:pt idx="94">
                  <c:v>3.8019999999999987</c:v>
                </c:pt>
                <c:pt idx="95">
                  <c:v>3.8419999999999987</c:v>
                </c:pt>
                <c:pt idx="96">
                  <c:v>3.8819999999999997</c:v>
                </c:pt>
                <c:pt idx="97">
                  <c:v>3.9219999999999997</c:v>
                </c:pt>
                <c:pt idx="98">
                  <c:v>3.9619999999999997</c:v>
                </c:pt>
                <c:pt idx="99">
                  <c:v>4.0019999999999998</c:v>
                </c:pt>
                <c:pt idx="100">
                  <c:v>4.0419999999999998</c:v>
                </c:pt>
                <c:pt idx="101">
                  <c:v>4.0819999999999999</c:v>
                </c:pt>
                <c:pt idx="102">
                  <c:v>4.1219999999999963</c:v>
                </c:pt>
                <c:pt idx="103">
                  <c:v>4.1619999999999964</c:v>
                </c:pt>
                <c:pt idx="104">
                  <c:v>4.202</c:v>
                </c:pt>
                <c:pt idx="105">
                  <c:v>4.242</c:v>
                </c:pt>
                <c:pt idx="106">
                  <c:v>4.282</c:v>
                </c:pt>
                <c:pt idx="107">
                  <c:v>4.3219999999999965</c:v>
                </c:pt>
                <c:pt idx="108">
                  <c:v>4.3619999999999965</c:v>
                </c:pt>
                <c:pt idx="109">
                  <c:v>4.4020000000000001</c:v>
                </c:pt>
                <c:pt idx="110">
                  <c:v>4.4420000000000002</c:v>
                </c:pt>
                <c:pt idx="111">
                  <c:v>4.4820000000000002</c:v>
                </c:pt>
                <c:pt idx="112">
                  <c:v>4.5219999999999985</c:v>
                </c:pt>
                <c:pt idx="113">
                  <c:v>4.5619999999999985</c:v>
                </c:pt>
                <c:pt idx="114">
                  <c:v>4.6019999999999985</c:v>
                </c:pt>
                <c:pt idx="115">
                  <c:v>4.6419999999999995</c:v>
                </c:pt>
                <c:pt idx="116">
                  <c:v>4.6819999999999995</c:v>
                </c:pt>
                <c:pt idx="117">
                  <c:v>4.7219999999999995</c:v>
                </c:pt>
                <c:pt idx="118">
                  <c:v>4.7619999999999996</c:v>
                </c:pt>
                <c:pt idx="119">
                  <c:v>4.8019999999999996</c:v>
                </c:pt>
                <c:pt idx="120">
                  <c:v>4.8419999999999996</c:v>
                </c:pt>
                <c:pt idx="121">
                  <c:v>4.8819999999999997</c:v>
                </c:pt>
                <c:pt idx="122">
                  <c:v>4.923</c:v>
                </c:pt>
                <c:pt idx="123">
                  <c:v>4.9630000000000001</c:v>
                </c:pt>
                <c:pt idx="124">
                  <c:v>5.0030000000000001</c:v>
                </c:pt>
                <c:pt idx="125">
                  <c:v>5.0430000000000001</c:v>
                </c:pt>
                <c:pt idx="126">
                  <c:v>5.0830000000000002</c:v>
                </c:pt>
                <c:pt idx="127">
                  <c:v>5.1229999999999958</c:v>
                </c:pt>
                <c:pt idx="128">
                  <c:v>5.1629999999999958</c:v>
                </c:pt>
                <c:pt idx="129">
                  <c:v>5.2030000000000003</c:v>
                </c:pt>
                <c:pt idx="130">
                  <c:v>5.2430000000000003</c:v>
                </c:pt>
                <c:pt idx="131">
                  <c:v>5.2830000000000004</c:v>
                </c:pt>
                <c:pt idx="132">
                  <c:v>5.3229999999999968</c:v>
                </c:pt>
                <c:pt idx="133">
                  <c:v>5.3629999999999969</c:v>
                </c:pt>
                <c:pt idx="134">
                  <c:v>5.4029999999999996</c:v>
                </c:pt>
                <c:pt idx="135">
                  <c:v>5.4429999999999996</c:v>
                </c:pt>
                <c:pt idx="136">
                  <c:v>5.4829999999999997</c:v>
                </c:pt>
                <c:pt idx="137">
                  <c:v>5.5229999999999961</c:v>
                </c:pt>
                <c:pt idx="138">
                  <c:v>5.5629999999999962</c:v>
                </c:pt>
                <c:pt idx="139">
                  <c:v>5.6029999999999962</c:v>
                </c:pt>
                <c:pt idx="140">
                  <c:v>5.6429999999999962</c:v>
                </c:pt>
                <c:pt idx="141">
                  <c:v>5.6829999999999963</c:v>
                </c:pt>
                <c:pt idx="142">
                  <c:v>5.7229999999999963</c:v>
                </c:pt>
                <c:pt idx="143">
                  <c:v>5.7629999999999963</c:v>
                </c:pt>
                <c:pt idx="144">
                  <c:v>5.8029999999999964</c:v>
                </c:pt>
                <c:pt idx="145">
                  <c:v>5.843</c:v>
                </c:pt>
                <c:pt idx="146">
                  <c:v>5.883</c:v>
                </c:pt>
                <c:pt idx="147">
                  <c:v>5.923</c:v>
                </c:pt>
                <c:pt idx="148">
                  <c:v>5.9630000000000001</c:v>
                </c:pt>
                <c:pt idx="149">
                  <c:v>6.0030000000000001</c:v>
                </c:pt>
                <c:pt idx="150">
                  <c:v>6.0430000000000001</c:v>
                </c:pt>
                <c:pt idx="151">
                  <c:v>6.0830000000000002</c:v>
                </c:pt>
                <c:pt idx="152">
                  <c:v>6.1229999999999958</c:v>
                </c:pt>
                <c:pt idx="153">
                  <c:v>6.1629999999999958</c:v>
                </c:pt>
                <c:pt idx="154">
                  <c:v>6.2030000000000003</c:v>
                </c:pt>
                <c:pt idx="155">
                  <c:v>6.2430000000000003</c:v>
                </c:pt>
                <c:pt idx="156">
                  <c:v>6.2830000000000004</c:v>
                </c:pt>
                <c:pt idx="157">
                  <c:v>6.3229999999999968</c:v>
                </c:pt>
                <c:pt idx="158">
                  <c:v>6.3629999999999969</c:v>
                </c:pt>
                <c:pt idx="159">
                  <c:v>6.4029999999999996</c:v>
                </c:pt>
                <c:pt idx="160">
                  <c:v>6.4429999999999996</c:v>
                </c:pt>
                <c:pt idx="161">
                  <c:v>6.4829999999999997</c:v>
                </c:pt>
                <c:pt idx="162">
                  <c:v>6.5229999999999961</c:v>
                </c:pt>
                <c:pt idx="163">
                  <c:v>6.5629999999999962</c:v>
                </c:pt>
                <c:pt idx="164">
                  <c:v>6.6029999999999962</c:v>
                </c:pt>
                <c:pt idx="165">
                  <c:v>6.6429999999999962</c:v>
                </c:pt>
                <c:pt idx="166">
                  <c:v>6.6829999999999963</c:v>
                </c:pt>
                <c:pt idx="167">
                  <c:v>6.7229999999999963</c:v>
                </c:pt>
                <c:pt idx="168">
                  <c:v>6.7629999999999963</c:v>
                </c:pt>
                <c:pt idx="169">
                  <c:v>6.8029999999999964</c:v>
                </c:pt>
                <c:pt idx="170">
                  <c:v>6.843</c:v>
                </c:pt>
                <c:pt idx="171">
                  <c:v>6.883</c:v>
                </c:pt>
                <c:pt idx="172">
                  <c:v>6.9239999999999995</c:v>
                </c:pt>
                <c:pt idx="173">
                  <c:v>6.9639999999999995</c:v>
                </c:pt>
                <c:pt idx="174">
                  <c:v>7.0039999999999996</c:v>
                </c:pt>
                <c:pt idx="175">
                  <c:v>7.0439999999999996</c:v>
                </c:pt>
                <c:pt idx="176">
                  <c:v>7.0839999999999996</c:v>
                </c:pt>
                <c:pt idx="177">
                  <c:v>7.1239999999999961</c:v>
                </c:pt>
                <c:pt idx="178">
                  <c:v>7.1639999999999961</c:v>
                </c:pt>
                <c:pt idx="179">
                  <c:v>7.2039999999999997</c:v>
                </c:pt>
                <c:pt idx="180">
                  <c:v>7.2439999999999998</c:v>
                </c:pt>
                <c:pt idx="181">
                  <c:v>7.2839999999999998</c:v>
                </c:pt>
                <c:pt idx="182">
                  <c:v>7.3239999999999963</c:v>
                </c:pt>
                <c:pt idx="183">
                  <c:v>7.3639999999999963</c:v>
                </c:pt>
                <c:pt idx="184">
                  <c:v>7.4039999999999999</c:v>
                </c:pt>
                <c:pt idx="185">
                  <c:v>7.444</c:v>
                </c:pt>
                <c:pt idx="186">
                  <c:v>7.484</c:v>
                </c:pt>
                <c:pt idx="187">
                  <c:v>7.5239999999999965</c:v>
                </c:pt>
                <c:pt idx="188">
                  <c:v>7.5639999999999965</c:v>
                </c:pt>
                <c:pt idx="189">
                  <c:v>7.6039999999999965</c:v>
                </c:pt>
                <c:pt idx="190">
                  <c:v>7.6439999999999975</c:v>
                </c:pt>
                <c:pt idx="191">
                  <c:v>7.6839999999999975</c:v>
                </c:pt>
                <c:pt idx="192">
                  <c:v>7.7239999999999975</c:v>
                </c:pt>
                <c:pt idx="193">
                  <c:v>7.7639999999999985</c:v>
                </c:pt>
                <c:pt idx="194">
                  <c:v>7.8039999999999985</c:v>
                </c:pt>
                <c:pt idx="195">
                  <c:v>7.8439999999999985</c:v>
                </c:pt>
                <c:pt idx="196">
                  <c:v>7.8839999999999995</c:v>
                </c:pt>
                <c:pt idx="197">
                  <c:v>7.9239999999999995</c:v>
                </c:pt>
                <c:pt idx="198">
                  <c:v>7.9639999999999995</c:v>
                </c:pt>
                <c:pt idx="199">
                  <c:v>8.0040000000000013</c:v>
                </c:pt>
                <c:pt idx="200">
                  <c:v>8.0440000000000005</c:v>
                </c:pt>
                <c:pt idx="201">
                  <c:v>8.0840000000000014</c:v>
                </c:pt>
                <c:pt idx="202">
                  <c:v>8.1240000000000006</c:v>
                </c:pt>
                <c:pt idx="203">
                  <c:v>8.1640000000000015</c:v>
                </c:pt>
                <c:pt idx="204">
                  <c:v>8.2040000000000006</c:v>
                </c:pt>
                <c:pt idx="205">
                  <c:v>8.2439999999999998</c:v>
                </c:pt>
                <c:pt idx="206">
                  <c:v>8.2839999999999989</c:v>
                </c:pt>
                <c:pt idx="207">
                  <c:v>8.3240000000000016</c:v>
                </c:pt>
                <c:pt idx="208">
                  <c:v>8.3640000000000008</c:v>
                </c:pt>
                <c:pt idx="209">
                  <c:v>8.4040000000000035</c:v>
                </c:pt>
                <c:pt idx="210">
                  <c:v>8.4440000000000008</c:v>
                </c:pt>
                <c:pt idx="211">
                  <c:v>8.484</c:v>
                </c:pt>
                <c:pt idx="212">
                  <c:v>8.5240000000000009</c:v>
                </c:pt>
                <c:pt idx="213">
                  <c:v>8.5640000000000001</c:v>
                </c:pt>
                <c:pt idx="214">
                  <c:v>8.604000000000001</c:v>
                </c:pt>
                <c:pt idx="215">
                  <c:v>8.6440000000000001</c:v>
                </c:pt>
                <c:pt idx="216">
                  <c:v>8.6840000000000011</c:v>
                </c:pt>
                <c:pt idx="217">
                  <c:v>8.7240000000000002</c:v>
                </c:pt>
                <c:pt idx="218">
                  <c:v>8.7640000000000011</c:v>
                </c:pt>
                <c:pt idx="219">
                  <c:v>8.8040000000000003</c:v>
                </c:pt>
                <c:pt idx="220">
                  <c:v>8.8440000000000012</c:v>
                </c:pt>
                <c:pt idx="221">
                  <c:v>8.8840000000000003</c:v>
                </c:pt>
                <c:pt idx="222">
                  <c:v>8.9250000000000007</c:v>
                </c:pt>
                <c:pt idx="223">
                  <c:v>8.9650000000000087</c:v>
                </c:pt>
                <c:pt idx="224">
                  <c:v>9.0050000000000008</c:v>
                </c:pt>
                <c:pt idx="225">
                  <c:v>9.0450000000000017</c:v>
                </c:pt>
                <c:pt idx="226">
                  <c:v>9.0850000000000026</c:v>
                </c:pt>
                <c:pt idx="227">
                  <c:v>9.125</c:v>
                </c:pt>
                <c:pt idx="228">
                  <c:v>9.1650000000000027</c:v>
                </c:pt>
                <c:pt idx="229">
                  <c:v>9.2050000000000001</c:v>
                </c:pt>
                <c:pt idx="230">
                  <c:v>9.2449999999999992</c:v>
                </c:pt>
                <c:pt idx="231">
                  <c:v>9.2850000000000001</c:v>
                </c:pt>
                <c:pt idx="232">
                  <c:v>9.3250000000000028</c:v>
                </c:pt>
                <c:pt idx="233">
                  <c:v>9.3650000000000073</c:v>
                </c:pt>
                <c:pt idx="234">
                  <c:v>9.4050000000000047</c:v>
                </c:pt>
                <c:pt idx="235">
                  <c:v>9.4450000000000003</c:v>
                </c:pt>
                <c:pt idx="236">
                  <c:v>9.4850000000000048</c:v>
                </c:pt>
                <c:pt idx="237">
                  <c:v>9.5250000000000004</c:v>
                </c:pt>
                <c:pt idx="238">
                  <c:v>9.5650000000000048</c:v>
                </c:pt>
                <c:pt idx="239">
                  <c:v>9.6050000000000004</c:v>
                </c:pt>
                <c:pt idx="240">
                  <c:v>9.6449999999999996</c:v>
                </c:pt>
                <c:pt idx="241">
                  <c:v>9.6850000000000005</c:v>
                </c:pt>
                <c:pt idx="242">
                  <c:v>9.7249999999999996</c:v>
                </c:pt>
                <c:pt idx="243">
                  <c:v>9.7650000000000006</c:v>
                </c:pt>
                <c:pt idx="244">
                  <c:v>9.8050000000000068</c:v>
                </c:pt>
                <c:pt idx="245">
                  <c:v>9.8450000000000006</c:v>
                </c:pt>
                <c:pt idx="246">
                  <c:v>9.8850000000000069</c:v>
                </c:pt>
                <c:pt idx="247">
                  <c:v>9.9250000000000007</c:v>
                </c:pt>
                <c:pt idx="248">
                  <c:v>9.9650000000000087</c:v>
                </c:pt>
                <c:pt idx="249">
                  <c:v>10.005000000000004</c:v>
                </c:pt>
                <c:pt idx="250">
                  <c:v>10.045</c:v>
                </c:pt>
                <c:pt idx="251">
                  <c:v>10.085000000000004</c:v>
                </c:pt>
                <c:pt idx="252">
                  <c:v>10.125</c:v>
                </c:pt>
                <c:pt idx="253">
                  <c:v>10.165000000000004</c:v>
                </c:pt>
                <c:pt idx="254">
                  <c:v>10.205</c:v>
                </c:pt>
                <c:pt idx="255">
                  <c:v>10.244999999999999</c:v>
                </c:pt>
                <c:pt idx="256">
                  <c:v>10.285</c:v>
                </c:pt>
                <c:pt idx="257">
                  <c:v>10.325000000000006</c:v>
                </c:pt>
                <c:pt idx="258">
                  <c:v>10.365000000000007</c:v>
                </c:pt>
                <c:pt idx="259">
                  <c:v>10.405000000000006</c:v>
                </c:pt>
                <c:pt idx="260">
                  <c:v>10.445</c:v>
                </c:pt>
                <c:pt idx="261">
                  <c:v>10.485000000000007</c:v>
                </c:pt>
                <c:pt idx="262">
                  <c:v>10.525</c:v>
                </c:pt>
                <c:pt idx="263">
                  <c:v>10.565000000000007</c:v>
                </c:pt>
                <c:pt idx="264">
                  <c:v>10.605</c:v>
                </c:pt>
                <c:pt idx="265">
                  <c:v>10.645</c:v>
                </c:pt>
                <c:pt idx="266">
                  <c:v>10.685</c:v>
                </c:pt>
                <c:pt idx="267">
                  <c:v>10.725</c:v>
                </c:pt>
                <c:pt idx="268">
                  <c:v>10.765000000000002</c:v>
                </c:pt>
                <c:pt idx="269">
                  <c:v>10.805000000000007</c:v>
                </c:pt>
                <c:pt idx="270">
                  <c:v>10.845000000000002</c:v>
                </c:pt>
                <c:pt idx="271">
                  <c:v>10.885000000000007</c:v>
                </c:pt>
                <c:pt idx="272">
                  <c:v>10.925000000000002</c:v>
                </c:pt>
                <c:pt idx="273">
                  <c:v>10.965000000000007</c:v>
                </c:pt>
                <c:pt idx="274">
                  <c:v>11.005000000000004</c:v>
                </c:pt>
                <c:pt idx="275">
                  <c:v>11.046000000000001</c:v>
                </c:pt>
                <c:pt idx="276">
                  <c:v>11.086</c:v>
                </c:pt>
                <c:pt idx="277">
                  <c:v>11.126000000000001</c:v>
                </c:pt>
                <c:pt idx="278">
                  <c:v>11.166</c:v>
                </c:pt>
                <c:pt idx="279">
                  <c:v>11.206</c:v>
                </c:pt>
                <c:pt idx="280">
                  <c:v>11.246</c:v>
                </c:pt>
                <c:pt idx="281">
                  <c:v>11.286</c:v>
                </c:pt>
                <c:pt idx="282">
                  <c:v>11.326000000000002</c:v>
                </c:pt>
                <c:pt idx="283">
                  <c:v>11.366000000000007</c:v>
                </c:pt>
                <c:pt idx="284">
                  <c:v>11.406000000000002</c:v>
                </c:pt>
                <c:pt idx="285">
                  <c:v>11.446</c:v>
                </c:pt>
                <c:pt idx="286">
                  <c:v>11.486000000000002</c:v>
                </c:pt>
                <c:pt idx="287">
                  <c:v>11.526</c:v>
                </c:pt>
                <c:pt idx="288">
                  <c:v>11.566000000000004</c:v>
                </c:pt>
                <c:pt idx="289">
                  <c:v>11.606</c:v>
                </c:pt>
                <c:pt idx="290">
                  <c:v>11.646000000000001</c:v>
                </c:pt>
                <c:pt idx="291">
                  <c:v>11.686</c:v>
                </c:pt>
                <c:pt idx="292">
                  <c:v>11.726000000000001</c:v>
                </c:pt>
                <c:pt idx="293">
                  <c:v>11.766</c:v>
                </c:pt>
                <c:pt idx="294">
                  <c:v>11.806000000000004</c:v>
                </c:pt>
                <c:pt idx="295">
                  <c:v>11.846</c:v>
                </c:pt>
                <c:pt idx="296">
                  <c:v>11.886000000000006</c:v>
                </c:pt>
                <c:pt idx="297">
                  <c:v>11.926</c:v>
                </c:pt>
                <c:pt idx="298">
                  <c:v>11.966000000000006</c:v>
                </c:pt>
                <c:pt idx="299">
                  <c:v>12.006</c:v>
                </c:pt>
                <c:pt idx="300">
                  <c:v>12.046000000000001</c:v>
                </c:pt>
                <c:pt idx="301">
                  <c:v>12.086</c:v>
                </c:pt>
                <c:pt idx="302">
                  <c:v>12.126000000000001</c:v>
                </c:pt>
                <c:pt idx="303">
                  <c:v>12.166</c:v>
                </c:pt>
                <c:pt idx="304">
                  <c:v>12.206</c:v>
                </c:pt>
                <c:pt idx="305">
                  <c:v>12.246</c:v>
                </c:pt>
                <c:pt idx="306">
                  <c:v>12.286</c:v>
                </c:pt>
                <c:pt idx="307">
                  <c:v>12.326000000000002</c:v>
                </c:pt>
                <c:pt idx="308">
                  <c:v>12.366000000000007</c:v>
                </c:pt>
                <c:pt idx="309">
                  <c:v>12.406000000000002</c:v>
                </c:pt>
                <c:pt idx="310">
                  <c:v>12.446</c:v>
                </c:pt>
                <c:pt idx="311">
                  <c:v>12.486000000000002</c:v>
                </c:pt>
                <c:pt idx="312">
                  <c:v>12.526</c:v>
                </c:pt>
                <c:pt idx="313">
                  <c:v>12.566000000000004</c:v>
                </c:pt>
                <c:pt idx="314">
                  <c:v>12.606</c:v>
                </c:pt>
                <c:pt idx="315">
                  <c:v>12.646000000000001</c:v>
                </c:pt>
                <c:pt idx="316">
                  <c:v>12.686</c:v>
                </c:pt>
                <c:pt idx="317">
                  <c:v>12.726000000000001</c:v>
                </c:pt>
                <c:pt idx="318">
                  <c:v>12.766</c:v>
                </c:pt>
                <c:pt idx="319">
                  <c:v>12.806000000000004</c:v>
                </c:pt>
                <c:pt idx="320">
                  <c:v>12.846</c:v>
                </c:pt>
                <c:pt idx="321">
                  <c:v>12.886000000000006</c:v>
                </c:pt>
                <c:pt idx="322">
                  <c:v>12.926</c:v>
                </c:pt>
                <c:pt idx="323">
                  <c:v>12.966000000000006</c:v>
                </c:pt>
                <c:pt idx="324">
                  <c:v>13.006</c:v>
                </c:pt>
                <c:pt idx="325">
                  <c:v>13.047000000000001</c:v>
                </c:pt>
                <c:pt idx="326">
                  <c:v>13.087</c:v>
                </c:pt>
                <c:pt idx="327">
                  <c:v>13.127000000000001</c:v>
                </c:pt>
                <c:pt idx="328">
                  <c:v>13.167</c:v>
                </c:pt>
                <c:pt idx="329">
                  <c:v>13.207000000000001</c:v>
                </c:pt>
                <c:pt idx="330">
                  <c:v>13.247</c:v>
                </c:pt>
                <c:pt idx="331">
                  <c:v>13.287000000000001</c:v>
                </c:pt>
                <c:pt idx="332">
                  <c:v>13.327</c:v>
                </c:pt>
                <c:pt idx="333">
                  <c:v>13.367000000000004</c:v>
                </c:pt>
                <c:pt idx="334">
                  <c:v>13.407</c:v>
                </c:pt>
                <c:pt idx="335">
                  <c:v>13.447000000000001</c:v>
                </c:pt>
                <c:pt idx="336">
                  <c:v>13.487</c:v>
                </c:pt>
                <c:pt idx="337">
                  <c:v>13.527000000000001</c:v>
                </c:pt>
                <c:pt idx="338">
                  <c:v>13.567</c:v>
                </c:pt>
                <c:pt idx="339">
                  <c:v>13.607000000000001</c:v>
                </c:pt>
                <c:pt idx="340">
                  <c:v>13.647</c:v>
                </c:pt>
                <c:pt idx="341">
                  <c:v>13.687000000000001</c:v>
                </c:pt>
                <c:pt idx="342">
                  <c:v>13.727</c:v>
                </c:pt>
                <c:pt idx="343">
                  <c:v>13.767000000000001</c:v>
                </c:pt>
                <c:pt idx="344">
                  <c:v>13.807</c:v>
                </c:pt>
                <c:pt idx="345">
                  <c:v>13.847</c:v>
                </c:pt>
                <c:pt idx="346">
                  <c:v>13.887</c:v>
                </c:pt>
                <c:pt idx="347">
                  <c:v>13.927</c:v>
                </c:pt>
                <c:pt idx="348">
                  <c:v>13.967000000000002</c:v>
                </c:pt>
                <c:pt idx="349">
                  <c:v>14.007</c:v>
                </c:pt>
                <c:pt idx="350">
                  <c:v>14.047000000000001</c:v>
                </c:pt>
                <c:pt idx="351">
                  <c:v>14.087</c:v>
                </c:pt>
                <c:pt idx="352">
                  <c:v>14.127000000000001</c:v>
                </c:pt>
                <c:pt idx="353">
                  <c:v>14.167</c:v>
                </c:pt>
                <c:pt idx="354">
                  <c:v>14.207000000000001</c:v>
                </c:pt>
                <c:pt idx="355">
                  <c:v>14.247</c:v>
                </c:pt>
                <c:pt idx="356">
                  <c:v>14.287000000000001</c:v>
                </c:pt>
                <c:pt idx="357">
                  <c:v>14.327</c:v>
                </c:pt>
                <c:pt idx="358">
                  <c:v>14.367000000000004</c:v>
                </c:pt>
                <c:pt idx="359">
                  <c:v>14.407</c:v>
                </c:pt>
                <c:pt idx="360">
                  <c:v>14.447000000000001</c:v>
                </c:pt>
                <c:pt idx="361">
                  <c:v>14.487</c:v>
                </c:pt>
                <c:pt idx="362">
                  <c:v>14.527000000000001</c:v>
                </c:pt>
                <c:pt idx="363">
                  <c:v>14.567</c:v>
                </c:pt>
                <c:pt idx="364">
                  <c:v>14.607000000000001</c:v>
                </c:pt>
                <c:pt idx="365">
                  <c:v>14.647</c:v>
                </c:pt>
                <c:pt idx="366">
                  <c:v>14.687000000000001</c:v>
                </c:pt>
                <c:pt idx="367">
                  <c:v>14.727</c:v>
                </c:pt>
                <c:pt idx="368">
                  <c:v>14.767000000000001</c:v>
                </c:pt>
                <c:pt idx="369">
                  <c:v>14.807</c:v>
                </c:pt>
                <c:pt idx="370">
                  <c:v>14.847</c:v>
                </c:pt>
                <c:pt idx="371">
                  <c:v>14.887</c:v>
                </c:pt>
                <c:pt idx="372">
                  <c:v>14.927</c:v>
                </c:pt>
                <c:pt idx="373">
                  <c:v>14.967000000000002</c:v>
                </c:pt>
                <c:pt idx="374">
                  <c:v>15.007</c:v>
                </c:pt>
                <c:pt idx="375">
                  <c:v>15.048</c:v>
                </c:pt>
                <c:pt idx="376">
                  <c:v>15.088000000000001</c:v>
                </c:pt>
                <c:pt idx="377">
                  <c:v>15.128</c:v>
                </c:pt>
                <c:pt idx="378">
                  <c:v>15.168000000000001</c:v>
                </c:pt>
                <c:pt idx="379">
                  <c:v>15.208</c:v>
                </c:pt>
                <c:pt idx="380">
                  <c:v>15.247999999999999</c:v>
                </c:pt>
                <c:pt idx="381">
                  <c:v>15.288</c:v>
                </c:pt>
                <c:pt idx="382">
                  <c:v>15.328000000000001</c:v>
                </c:pt>
                <c:pt idx="383">
                  <c:v>15.368</c:v>
                </c:pt>
                <c:pt idx="384">
                  <c:v>15.408000000000001</c:v>
                </c:pt>
                <c:pt idx="385">
                  <c:v>15.448</c:v>
                </c:pt>
                <c:pt idx="386">
                  <c:v>15.488</c:v>
                </c:pt>
                <c:pt idx="387">
                  <c:v>15.528</c:v>
                </c:pt>
                <c:pt idx="388">
                  <c:v>15.568</c:v>
                </c:pt>
                <c:pt idx="389">
                  <c:v>15.608000000000001</c:v>
                </c:pt>
                <c:pt idx="390">
                  <c:v>15.648</c:v>
                </c:pt>
                <c:pt idx="391">
                  <c:v>15.688000000000001</c:v>
                </c:pt>
                <c:pt idx="392">
                  <c:v>15.728</c:v>
                </c:pt>
                <c:pt idx="393">
                  <c:v>15.768000000000001</c:v>
                </c:pt>
                <c:pt idx="394">
                  <c:v>15.808</c:v>
                </c:pt>
                <c:pt idx="395">
                  <c:v>15.848000000000001</c:v>
                </c:pt>
                <c:pt idx="396">
                  <c:v>15.888</c:v>
                </c:pt>
                <c:pt idx="397">
                  <c:v>15.928000000000001</c:v>
                </c:pt>
                <c:pt idx="398">
                  <c:v>15.968</c:v>
                </c:pt>
                <c:pt idx="399">
                  <c:v>16.007999999999999</c:v>
                </c:pt>
                <c:pt idx="400">
                  <c:v>16.047999999999988</c:v>
                </c:pt>
                <c:pt idx="401">
                  <c:v>16.087999999999987</c:v>
                </c:pt>
                <c:pt idx="402">
                  <c:v>16.128</c:v>
                </c:pt>
                <c:pt idx="403">
                  <c:v>16.167999999999999</c:v>
                </c:pt>
                <c:pt idx="404">
                  <c:v>16.207999999999988</c:v>
                </c:pt>
                <c:pt idx="405">
                  <c:v>16.247999999999987</c:v>
                </c:pt>
                <c:pt idx="406">
                  <c:v>16.287999999999986</c:v>
                </c:pt>
                <c:pt idx="407">
                  <c:v>16.327999999999999</c:v>
                </c:pt>
                <c:pt idx="408">
                  <c:v>16.367999999999999</c:v>
                </c:pt>
                <c:pt idx="409">
                  <c:v>16.407999999999987</c:v>
                </c:pt>
                <c:pt idx="410">
                  <c:v>16.447999999999986</c:v>
                </c:pt>
                <c:pt idx="411">
                  <c:v>16.487999999999989</c:v>
                </c:pt>
                <c:pt idx="412">
                  <c:v>16.527999999999999</c:v>
                </c:pt>
                <c:pt idx="413">
                  <c:v>16.567999999999987</c:v>
                </c:pt>
                <c:pt idx="414">
                  <c:v>16.608000000000001</c:v>
                </c:pt>
                <c:pt idx="415">
                  <c:v>16.648</c:v>
                </c:pt>
                <c:pt idx="416">
                  <c:v>16.687999999999999</c:v>
                </c:pt>
                <c:pt idx="417">
                  <c:v>16.728000000000002</c:v>
                </c:pt>
                <c:pt idx="418">
                  <c:v>16.767999999999986</c:v>
                </c:pt>
                <c:pt idx="419">
                  <c:v>16.808</c:v>
                </c:pt>
                <c:pt idx="420">
                  <c:v>16.847999999999999</c:v>
                </c:pt>
                <c:pt idx="421">
                  <c:v>16.888000000000002</c:v>
                </c:pt>
                <c:pt idx="422">
                  <c:v>16.927999999999987</c:v>
                </c:pt>
                <c:pt idx="423">
                  <c:v>16.967999999999989</c:v>
                </c:pt>
                <c:pt idx="424">
                  <c:v>17.007999999999999</c:v>
                </c:pt>
                <c:pt idx="425">
                  <c:v>17.048999999999989</c:v>
                </c:pt>
                <c:pt idx="426">
                  <c:v>17.088999999999981</c:v>
                </c:pt>
                <c:pt idx="427">
                  <c:v>17.129000000000001</c:v>
                </c:pt>
                <c:pt idx="428">
                  <c:v>17.169</c:v>
                </c:pt>
                <c:pt idx="429">
                  <c:v>17.209</c:v>
                </c:pt>
                <c:pt idx="430">
                  <c:v>17.248999999999981</c:v>
                </c:pt>
                <c:pt idx="431">
                  <c:v>17.28899999999998</c:v>
                </c:pt>
                <c:pt idx="432">
                  <c:v>17.329000000000001</c:v>
                </c:pt>
                <c:pt idx="433">
                  <c:v>17.369</c:v>
                </c:pt>
                <c:pt idx="434">
                  <c:v>17.408999999999981</c:v>
                </c:pt>
                <c:pt idx="435">
                  <c:v>17.449000000000002</c:v>
                </c:pt>
                <c:pt idx="436">
                  <c:v>17.488999999999979</c:v>
                </c:pt>
                <c:pt idx="437">
                  <c:v>17.529</c:v>
                </c:pt>
                <c:pt idx="438">
                  <c:v>17.568999999999985</c:v>
                </c:pt>
                <c:pt idx="439">
                  <c:v>17.609000000000005</c:v>
                </c:pt>
                <c:pt idx="440">
                  <c:v>17.649000000000001</c:v>
                </c:pt>
                <c:pt idx="441">
                  <c:v>17.689</c:v>
                </c:pt>
                <c:pt idx="442">
                  <c:v>17.728999999999989</c:v>
                </c:pt>
                <c:pt idx="443">
                  <c:v>17.768999999999977</c:v>
                </c:pt>
                <c:pt idx="444">
                  <c:v>17.809000000000001</c:v>
                </c:pt>
                <c:pt idx="445">
                  <c:v>17.849</c:v>
                </c:pt>
                <c:pt idx="446">
                  <c:v>17.888999999999989</c:v>
                </c:pt>
                <c:pt idx="447">
                  <c:v>17.928999999999977</c:v>
                </c:pt>
                <c:pt idx="448">
                  <c:v>17.96899999999998</c:v>
                </c:pt>
                <c:pt idx="449">
                  <c:v>18.009</c:v>
                </c:pt>
                <c:pt idx="450">
                  <c:v>18.048999999999989</c:v>
                </c:pt>
                <c:pt idx="451">
                  <c:v>18.088999999999981</c:v>
                </c:pt>
                <c:pt idx="452">
                  <c:v>18.129000000000001</c:v>
                </c:pt>
                <c:pt idx="453">
                  <c:v>18.169</c:v>
                </c:pt>
                <c:pt idx="454">
                  <c:v>18.209</c:v>
                </c:pt>
                <c:pt idx="455">
                  <c:v>18.248999999999981</c:v>
                </c:pt>
                <c:pt idx="456">
                  <c:v>18.28899999999998</c:v>
                </c:pt>
                <c:pt idx="457">
                  <c:v>18.329000000000001</c:v>
                </c:pt>
                <c:pt idx="458">
                  <c:v>18.369</c:v>
                </c:pt>
                <c:pt idx="459">
                  <c:v>18.408999999999981</c:v>
                </c:pt>
                <c:pt idx="460">
                  <c:v>18.449000000000002</c:v>
                </c:pt>
                <c:pt idx="461">
                  <c:v>18.488999999999979</c:v>
                </c:pt>
                <c:pt idx="462">
                  <c:v>18.529</c:v>
                </c:pt>
                <c:pt idx="463">
                  <c:v>18.568999999999985</c:v>
                </c:pt>
                <c:pt idx="464">
                  <c:v>18.609000000000005</c:v>
                </c:pt>
                <c:pt idx="465">
                  <c:v>18.649000000000001</c:v>
                </c:pt>
                <c:pt idx="466">
                  <c:v>18.689</c:v>
                </c:pt>
                <c:pt idx="467">
                  <c:v>18.728999999999989</c:v>
                </c:pt>
                <c:pt idx="468">
                  <c:v>18.768999999999977</c:v>
                </c:pt>
                <c:pt idx="469">
                  <c:v>18.809000000000001</c:v>
                </c:pt>
                <c:pt idx="470">
                  <c:v>18.849</c:v>
                </c:pt>
                <c:pt idx="471">
                  <c:v>18.888999999999989</c:v>
                </c:pt>
                <c:pt idx="472">
                  <c:v>18.928999999999977</c:v>
                </c:pt>
                <c:pt idx="473">
                  <c:v>18.96899999999998</c:v>
                </c:pt>
                <c:pt idx="474">
                  <c:v>19.009</c:v>
                </c:pt>
                <c:pt idx="475">
                  <c:v>19.05</c:v>
                </c:pt>
                <c:pt idx="476">
                  <c:v>19.09</c:v>
                </c:pt>
                <c:pt idx="477">
                  <c:v>19.130000000000013</c:v>
                </c:pt>
                <c:pt idx="478">
                  <c:v>19.170000000000005</c:v>
                </c:pt>
                <c:pt idx="479">
                  <c:v>19.21</c:v>
                </c:pt>
                <c:pt idx="480">
                  <c:v>19.25</c:v>
                </c:pt>
                <c:pt idx="481">
                  <c:v>19.29</c:v>
                </c:pt>
                <c:pt idx="482">
                  <c:v>19.329999999999988</c:v>
                </c:pt>
                <c:pt idx="483">
                  <c:v>19.37</c:v>
                </c:pt>
                <c:pt idx="484">
                  <c:v>19.41</c:v>
                </c:pt>
                <c:pt idx="485">
                  <c:v>19.45</c:v>
                </c:pt>
                <c:pt idx="486">
                  <c:v>19.489999999999977</c:v>
                </c:pt>
                <c:pt idx="487">
                  <c:v>19.53</c:v>
                </c:pt>
                <c:pt idx="488">
                  <c:v>19.57</c:v>
                </c:pt>
                <c:pt idx="489">
                  <c:v>19.610000000000014</c:v>
                </c:pt>
                <c:pt idx="490">
                  <c:v>19.649999999999999</c:v>
                </c:pt>
                <c:pt idx="491">
                  <c:v>19.690000000000001</c:v>
                </c:pt>
                <c:pt idx="492">
                  <c:v>19.73</c:v>
                </c:pt>
                <c:pt idx="493">
                  <c:v>19.77</c:v>
                </c:pt>
                <c:pt idx="494">
                  <c:v>19.809999999999999</c:v>
                </c:pt>
                <c:pt idx="495">
                  <c:v>19.850000000000001</c:v>
                </c:pt>
                <c:pt idx="496">
                  <c:v>19.89</c:v>
                </c:pt>
                <c:pt idx="497">
                  <c:v>19.93</c:v>
                </c:pt>
                <c:pt idx="498">
                  <c:v>19.97</c:v>
                </c:pt>
                <c:pt idx="499">
                  <c:v>20.010000000000005</c:v>
                </c:pt>
                <c:pt idx="500">
                  <c:v>20.05</c:v>
                </c:pt>
                <c:pt idx="501">
                  <c:v>20.09</c:v>
                </c:pt>
                <c:pt idx="502">
                  <c:v>20.130000000000013</c:v>
                </c:pt>
                <c:pt idx="503">
                  <c:v>20.170000000000005</c:v>
                </c:pt>
                <c:pt idx="504">
                  <c:v>20.21</c:v>
                </c:pt>
                <c:pt idx="505">
                  <c:v>20.25</c:v>
                </c:pt>
                <c:pt idx="506">
                  <c:v>20.29</c:v>
                </c:pt>
                <c:pt idx="507">
                  <c:v>20.329999999999988</c:v>
                </c:pt>
                <c:pt idx="508">
                  <c:v>20.37</c:v>
                </c:pt>
                <c:pt idx="509">
                  <c:v>20.41</c:v>
                </c:pt>
                <c:pt idx="510">
                  <c:v>20.45</c:v>
                </c:pt>
                <c:pt idx="511">
                  <c:v>20.49</c:v>
                </c:pt>
                <c:pt idx="512">
                  <c:v>20.53</c:v>
                </c:pt>
                <c:pt idx="513">
                  <c:v>20.57</c:v>
                </c:pt>
                <c:pt idx="514">
                  <c:v>20.610000000000014</c:v>
                </c:pt>
                <c:pt idx="515">
                  <c:v>20.650000000000013</c:v>
                </c:pt>
                <c:pt idx="516">
                  <c:v>20.69</c:v>
                </c:pt>
                <c:pt idx="517">
                  <c:v>20.73</c:v>
                </c:pt>
                <c:pt idx="518">
                  <c:v>20.77</c:v>
                </c:pt>
                <c:pt idx="519">
                  <c:v>20.810000000000013</c:v>
                </c:pt>
                <c:pt idx="520">
                  <c:v>20.85</c:v>
                </c:pt>
                <c:pt idx="521">
                  <c:v>20.89</c:v>
                </c:pt>
                <c:pt idx="522">
                  <c:v>20.93</c:v>
                </c:pt>
                <c:pt idx="523">
                  <c:v>20.97</c:v>
                </c:pt>
                <c:pt idx="524">
                  <c:v>21.01</c:v>
                </c:pt>
              </c:numCache>
            </c:numRef>
          </c:xVal>
          <c:yVal>
            <c:numRef>
              <c:f>'s298_w_additional vecs'!$B$4:$B$528</c:f>
              <c:numCache>
                <c:formatCode>0.00000</c:formatCode>
                <c:ptCount val="525"/>
                <c:pt idx="0">
                  <c:v>0.25259000000000004</c:v>
                </c:pt>
                <c:pt idx="1">
                  <c:v>0.44691000000000036</c:v>
                </c:pt>
                <c:pt idx="2">
                  <c:v>0.4127300000000001</c:v>
                </c:pt>
                <c:pt idx="3">
                  <c:v>0.39158000000000037</c:v>
                </c:pt>
                <c:pt idx="4">
                  <c:v>0.3856400000000002</c:v>
                </c:pt>
                <c:pt idx="5">
                  <c:v>0.34468000000000043</c:v>
                </c:pt>
                <c:pt idx="6">
                  <c:v>0.35307000000000027</c:v>
                </c:pt>
                <c:pt idx="7">
                  <c:v>0.32478000000000024</c:v>
                </c:pt>
                <c:pt idx="8">
                  <c:v>0.39976000000000023</c:v>
                </c:pt>
                <c:pt idx="9">
                  <c:v>0.3591600000000002</c:v>
                </c:pt>
                <c:pt idx="10">
                  <c:v>0.45558000000000021</c:v>
                </c:pt>
                <c:pt idx="11">
                  <c:v>0.44711000000000023</c:v>
                </c:pt>
                <c:pt idx="12">
                  <c:v>0.48541000000000023</c:v>
                </c:pt>
                <c:pt idx="13">
                  <c:v>0.42526000000000008</c:v>
                </c:pt>
                <c:pt idx="14">
                  <c:v>0.35898000000000035</c:v>
                </c:pt>
                <c:pt idx="15">
                  <c:v>0.46747000000000022</c:v>
                </c:pt>
                <c:pt idx="16">
                  <c:v>0.37955000000000022</c:v>
                </c:pt>
                <c:pt idx="17">
                  <c:v>0.38542000000000037</c:v>
                </c:pt>
                <c:pt idx="18">
                  <c:v>0.37019000000000002</c:v>
                </c:pt>
                <c:pt idx="19">
                  <c:v>0.37395000000000023</c:v>
                </c:pt>
                <c:pt idx="20">
                  <c:v>0.37867000000000023</c:v>
                </c:pt>
                <c:pt idx="21">
                  <c:v>0.36486000000000035</c:v>
                </c:pt>
                <c:pt idx="22">
                  <c:v>0.32193000000000033</c:v>
                </c:pt>
                <c:pt idx="23">
                  <c:v>0.35133000000000025</c:v>
                </c:pt>
                <c:pt idx="24">
                  <c:v>0.34457000000000043</c:v>
                </c:pt>
                <c:pt idx="25">
                  <c:v>0.42602000000000023</c:v>
                </c:pt>
                <c:pt idx="26">
                  <c:v>0.47352000000000022</c:v>
                </c:pt>
                <c:pt idx="27">
                  <c:v>0.42745000000000022</c:v>
                </c:pt>
                <c:pt idx="28">
                  <c:v>0.44754000000000027</c:v>
                </c:pt>
                <c:pt idx="29">
                  <c:v>0.48976000000000008</c:v>
                </c:pt>
                <c:pt idx="30">
                  <c:v>0.53200000000000003</c:v>
                </c:pt>
                <c:pt idx="31">
                  <c:v>0.4650100000000002</c:v>
                </c:pt>
                <c:pt idx="32">
                  <c:v>0.49887000000000037</c:v>
                </c:pt>
                <c:pt idx="33">
                  <c:v>0.48203000000000001</c:v>
                </c:pt>
                <c:pt idx="34">
                  <c:v>0.4272100000000002</c:v>
                </c:pt>
                <c:pt idx="35">
                  <c:v>0.44237000000000043</c:v>
                </c:pt>
                <c:pt idx="36">
                  <c:v>0.4219400000000002</c:v>
                </c:pt>
                <c:pt idx="37">
                  <c:v>0.38764000000000021</c:v>
                </c:pt>
                <c:pt idx="38">
                  <c:v>0.39685000000000037</c:v>
                </c:pt>
                <c:pt idx="39">
                  <c:v>0.35259000000000001</c:v>
                </c:pt>
                <c:pt idx="40">
                  <c:v>0.31257000000000035</c:v>
                </c:pt>
                <c:pt idx="41">
                  <c:v>0.37384000000000023</c:v>
                </c:pt>
                <c:pt idx="42">
                  <c:v>0.39811000000000035</c:v>
                </c:pt>
                <c:pt idx="43">
                  <c:v>0.43442000000000036</c:v>
                </c:pt>
                <c:pt idx="44">
                  <c:v>0.51945999999999959</c:v>
                </c:pt>
                <c:pt idx="45">
                  <c:v>0.67498000000000058</c:v>
                </c:pt>
                <c:pt idx="46">
                  <c:v>0.54103999999999997</c:v>
                </c:pt>
                <c:pt idx="47">
                  <c:v>0.58247000000000004</c:v>
                </c:pt>
                <c:pt idx="48">
                  <c:v>0.48132000000000041</c:v>
                </c:pt>
                <c:pt idx="49">
                  <c:v>0.4736100000000002</c:v>
                </c:pt>
                <c:pt idx="50">
                  <c:v>0.40498000000000023</c:v>
                </c:pt>
                <c:pt idx="51">
                  <c:v>0.41441000000000022</c:v>
                </c:pt>
                <c:pt idx="52">
                  <c:v>0.37411000000000022</c:v>
                </c:pt>
                <c:pt idx="53">
                  <c:v>0.44418000000000035</c:v>
                </c:pt>
                <c:pt idx="54">
                  <c:v>0.44519000000000025</c:v>
                </c:pt>
                <c:pt idx="55">
                  <c:v>0.43020000000000008</c:v>
                </c:pt>
                <c:pt idx="56">
                  <c:v>0.47188000000000035</c:v>
                </c:pt>
                <c:pt idx="57">
                  <c:v>0.45069000000000004</c:v>
                </c:pt>
                <c:pt idx="58">
                  <c:v>0.48875000000000002</c:v>
                </c:pt>
                <c:pt idx="59">
                  <c:v>0.56623999999999997</c:v>
                </c:pt>
                <c:pt idx="60">
                  <c:v>0.49493000000000026</c:v>
                </c:pt>
                <c:pt idx="61">
                  <c:v>0.4681700000000002</c:v>
                </c:pt>
                <c:pt idx="62">
                  <c:v>0.4775500000000002</c:v>
                </c:pt>
                <c:pt idx="63">
                  <c:v>0.49003000000000002</c:v>
                </c:pt>
                <c:pt idx="64">
                  <c:v>0.45356000000000002</c:v>
                </c:pt>
                <c:pt idx="65">
                  <c:v>0.48985000000000023</c:v>
                </c:pt>
                <c:pt idx="66">
                  <c:v>0.4629600000000002</c:v>
                </c:pt>
                <c:pt idx="67">
                  <c:v>0.48264000000000001</c:v>
                </c:pt>
                <c:pt idx="68">
                  <c:v>0.5153099999999996</c:v>
                </c:pt>
                <c:pt idx="69">
                  <c:v>0.47346000000000027</c:v>
                </c:pt>
                <c:pt idx="70">
                  <c:v>0.39116000000000023</c:v>
                </c:pt>
                <c:pt idx="71">
                  <c:v>0.41803000000000001</c:v>
                </c:pt>
                <c:pt idx="72">
                  <c:v>0.40890000000000026</c:v>
                </c:pt>
                <c:pt idx="73">
                  <c:v>0.43846000000000035</c:v>
                </c:pt>
                <c:pt idx="74">
                  <c:v>0.55435999999999996</c:v>
                </c:pt>
                <c:pt idx="75">
                  <c:v>0.50017999999999996</c:v>
                </c:pt>
                <c:pt idx="76">
                  <c:v>0.39989000000000036</c:v>
                </c:pt>
                <c:pt idx="77">
                  <c:v>0.36787000000000036</c:v>
                </c:pt>
                <c:pt idx="78">
                  <c:v>0.35681000000000035</c:v>
                </c:pt>
                <c:pt idx="79">
                  <c:v>0.36684000000000022</c:v>
                </c:pt>
                <c:pt idx="80">
                  <c:v>0.35427000000000008</c:v>
                </c:pt>
                <c:pt idx="81">
                  <c:v>0.37335000000000035</c:v>
                </c:pt>
                <c:pt idx="82">
                  <c:v>0.44537000000000043</c:v>
                </c:pt>
                <c:pt idx="83">
                  <c:v>0.49894000000000027</c:v>
                </c:pt>
                <c:pt idx="84">
                  <c:v>0.54886999999999997</c:v>
                </c:pt>
                <c:pt idx="85">
                  <c:v>0.56380000000000041</c:v>
                </c:pt>
                <c:pt idx="86">
                  <c:v>0.60646999999999951</c:v>
                </c:pt>
                <c:pt idx="87">
                  <c:v>0.57896000000000003</c:v>
                </c:pt>
                <c:pt idx="88">
                  <c:v>0.56145999999999996</c:v>
                </c:pt>
                <c:pt idx="89">
                  <c:v>0.57101999999999997</c:v>
                </c:pt>
                <c:pt idx="90">
                  <c:v>0.35358000000000023</c:v>
                </c:pt>
                <c:pt idx="91">
                  <c:v>0.30829000000000001</c:v>
                </c:pt>
                <c:pt idx="92">
                  <c:v>0.29596000000000022</c:v>
                </c:pt>
                <c:pt idx="93">
                  <c:v>0.30792000000000042</c:v>
                </c:pt>
                <c:pt idx="94">
                  <c:v>0.30298000000000042</c:v>
                </c:pt>
                <c:pt idx="95">
                  <c:v>0.32357000000000036</c:v>
                </c:pt>
                <c:pt idx="96">
                  <c:v>0.30249000000000026</c:v>
                </c:pt>
                <c:pt idx="97">
                  <c:v>0.33037000000000044</c:v>
                </c:pt>
                <c:pt idx="98">
                  <c:v>0.34934000000000037</c:v>
                </c:pt>
                <c:pt idx="99">
                  <c:v>0.29902000000000023</c:v>
                </c:pt>
                <c:pt idx="100">
                  <c:v>0.34788000000000052</c:v>
                </c:pt>
                <c:pt idx="101">
                  <c:v>0.4215500000000002</c:v>
                </c:pt>
                <c:pt idx="102">
                  <c:v>0.39870000000000022</c:v>
                </c:pt>
                <c:pt idx="103">
                  <c:v>0.42409000000000002</c:v>
                </c:pt>
                <c:pt idx="104">
                  <c:v>0.47088000000000035</c:v>
                </c:pt>
                <c:pt idx="105">
                  <c:v>0.36687000000000036</c:v>
                </c:pt>
                <c:pt idx="106">
                  <c:v>0.27400000000000002</c:v>
                </c:pt>
                <c:pt idx="107">
                  <c:v>0.30758000000000035</c:v>
                </c:pt>
                <c:pt idx="108">
                  <c:v>0.30280000000000024</c:v>
                </c:pt>
                <c:pt idx="109">
                  <c:v>0.33401000000000036</c:v>
                </c:pt>
                <c:pt idx="110">
                  <c:v>0.33855000000000035</c:v>
                </c:pt>
                <c:pt idx="111">
                  <c:v>0.35427000000000008</c:v>
                </c:pt>
                <c:pt idx="112">
                  <c:v>0.32853000000000032</c:v>
                </c:pt>
                <c:pt idx="113">
                  <c:v>0.3505600000000002</c:v>
                </c:pt>
                <c:pt idx="114">
                  <c:v>0.34477000000000035</c:v>
                </c:pt>
                <c:pt idx="115">
                  <c:v>0.42035000000000022</c:v>
                </c:pt>
                <c:pt idx="116">
                  <c:v>0.39787000000000045</c:v>
                </c:pt>
                <c:pt idx="117">
                  <c:v>0.45439000000000002</c:v>
                </c:pt>
                <c:pt idx="118">
                  <c:v>0.43355000000000027</c:v>
                </c:pt>
                <c:pt idx="119">
                  <c:v>0.4610100000000002</c:v>
                </c:pt>
                <c:pt idx="120">
                  <c:v>0.54008999999999996</c:v>
                </c:pt>
                <c:pt idx="121">
                  <c:v>0.49883000000000022</c:v>
                </c:pt>
                <c:pt idx="122">
                  <c:v>0.50178999999999996</c:v>
                </c:pt>
                <c:pt idx="123">
                  <c:v>0.46844000000000002</c:v>
                </c:pt>
                <c:pt idx="124">
                  <c:v>0.47737000000000035</c:v>
                </c:pt>
                <c:pt idx="125">
                  <c:v>0.54537000000000002</c:v>
                </c:pt>
                <c:pt idx="126">
                  <c:v>0.43782000000000043</c:v>
                </c:pt>
                <c:pt idx="127">
                  <c:v>0.4142300000000001</c:v>
                </c:pt>
                <c:pt idx="128">
                  <c:v>0.44644000000000023</c:v>
                </c:pt>
                <c:pt idx="129">
                  <c:v>0.44438000000000044</c:v>
                </c:pt>
                <c:pt idx="130">
                  <c:v>0.40852000000000027</c:v>
                </c:pt>
                <c:pt idx="131">
                  <c:v>0.44556000000000023</c:v>
                </c:pt>
                <c:pt idx="132">
                  <c:v>0.45321</c:v>
                </c:pt>
                <c:pt idx="133">
                  <c:v>0.48311000000000021</c:v>
                </c:pt>
                <c:pt idx="134">
                  <c:v>0.61173999999999995</c:v>
                </c:pt>
                <c:pt idx="135">
                  <c:v>0.66449000000000058</c:v>
                </c:pt>
                <c:pt idx="136">
                  <c:v>0.59892000000000045</c:v>
                </c:pt>
                <c:pt idx="137">
                  <c:v>0.58691000000000004</c:v>
                </c:pt>
                <c:pt idx="138">
                  <c:v>0.51107999999999998</c:v>
                </c:pt>
                <c:pt idx="139">
                  <c:v>0.54249000000000003</c:v>
                </c:pt>
                <c:pt idx="140">
                  <c:v>0.53105000000000002</c:v>
                </c:pt>
                <c:pt idx="141">
                  <c:v>0.43564000000000008</c:v>
                </c:pt>
                <c:pt idx="142">
                  <c:v>0.47775000000000001</c:v>
                </c:pt>
                <c:pt idx="143">
                  <c:v>0.57808000000000004</c:v>
                </c:pt>
                <c:pt idx="144">
                  <c:v>0.49938000000000043</c:v>
                </c:pt>
                <c:pt idx="145">
                  <c:v>0.53434000000000004</c:v>
                </c:pt>
                <c:pt idx="146">
                  <c:v>0.49578000000000022</c:v>
                </c:pt>
                <c:pt idx="147">
                  <c:v>0.45067000000000002</c:v>
                </c:pt>
                <c:pt idx="148">
                  <c:v>0.4698400000000002</c:v>
                </c:pt>
                <c:pt idx="149">
                  <c:v>0.64702000000000071</c:v>
                </c:pt>
                <c:pt idx="150">
                  <c:v>0.56842999999999999</c:v>
                </c:pt>
                <c:pt idx="151">
                  <c:v>0.53188999999999997</c:v>
                </c:pt>
                <c:pt idx="152">
                  <c:v>0.52739999999999998</c:v>
                </c:pt>
                <c:pt idx="153">
                  <c:v>0.53488999999999998</c:v>
                </c:pt>
                <c:pt idx="154">
                  <c:v>0.4652</c:v>
                </c:pt>
                <c:pt idx="155">
                  <c:v>0.55083000000000004</c:v>
                </c:pt>
                <c:pt idx="156">
                  <c:v>0.55069000000000046</c:v>
                </c:pt>
                <c:pt idx="157">
                  <c:v>0.44966000000000023</c:v>
                </c:pt>
                <c:pt idx="158">
                  <c:v>0.47521000000000002</c:v>
                </c:pt>
                <c:pt idx="159">
                  <c:v>0.55623</c:v>
                </c:pt>
                <c:pt idx="160">
                  <c:v>0.45111000000000001</c:v>
                </c:pt>
                <c:pt idx="161">
                  <c:v>0.50765000000000005</c:v>
                </c:pt>
                <c:pt idx="162">
                  <c:v>0.42843000000000026</c:v>
                </c:pt>
                <c:pt idx="163">
                  <c:v>0.43025000000000002</c:v>
                </c:pt>
                <c:pt idx="164">
                  <c:v>0.48203000000000001</c:v>
                </c:pt>
                <c:pt idx="165">
                  <c:v>0.35076000000000002</c:v>
                </c:pt>
                <c:pt idx="166">
                  <c:v>0.36196000000000023</c:v>
                </c:pt>
                <c:pt idx="167">
                  <c:v>0.34399000000000035</c:v>
                </c:pt>
                <c:pt idx="168">
                  <c:v>0.35897000000000023</c:v>
                </c:pt>
                <c:pt idx="169">
                  <c:v>0.34238000000000052</c:v>
                </c:pt>
                <c:pt idx="170">
                  <c:v>0.34664000000000023</c:v>
                </c:pt>
                <c:pt idx="171">
                  <c:v>0.43386000000000036</c:v>
                </c:pt>
                <c:pt idx="172">
                  <c:v>0.36730000000000035</c:v>
                </c:pt>
                <c:pt idx="173">
                  <c:v>0.39507000000000037</c:v>
                </c:pt>
                <c:pt idx="174">
                  <c:v>0.37522000000000022</c:v>
                </c:pt>
                <c:pt idx="175">
                  <c:v>0.40448000000000023</c:v>
                </c:pt>
                <c:pt idx="176">
                  <c:v>0.43237000000000037</c:v>
                </c:pt>
                <c:pt idx="177">
                  <c:v>0.47843000000000002</c:v>
                </c:pt>
                <c:pt idx="178">
                  <c:v>0.43666000000000027</c:v>
                </c:pt>
                <c:pt idx="179">
                  <c:v>0.38577000000000022</c:v>
                </c:pt>
                <c:pt idx="180">
                  <c:v>0.46709000000000001</c:v>
                </c:pt>
                <c:pt idx="181">
                  <c:v>0.35249000000000008</c:v>
                </c:pt>
                <c:pt idx="182">
                  <c:v>0.38166000000000022</c:v>
                </c:pt>
                <c:pt idx="183">
                  <c:v>0.46423000000000003</c:v>
                </c:pt>
                <c:pt idx="184">
                  <c:v>0.4032</c:v>
                </c:pt>
                <c:pt idx="185">
                  <c:v>0.40027000000000001</c:v>
                </c:pt>
                <c:pt idx="186">
                  <c:v>0.42615000000000008</c:v>
                </c:pt>
                <c:pt idx="187">
                  <c:v>0.39220000000000027</c:v>
                </c:pt>
                <c:pt idx="188">
                  <c:v>0.43696000000000035</c:v>
                </c:pt>
                <c:pt idx="189">
                  <c:v>0.48961000000000027</c:v>
                </c:pt>
                <c:pt idx="190">
                  <c:v>0.38022000000000022</c:v>
                </c:pt>
                <c:pt idx="191">
                  <c:v>0.40732000000000035</c:v>
                </c:pt>
                <c:pt idx="192">
                  <c:v>0.4457500000000002</c:v>
                </c:pt>
                <c:pt idx="193">
                  <c:v>0.41824</c:v>
                </c:pt>
                <c:pt idx="194">
                  <c:v>0.53979999999999995</c:v>
                </c:pt>
                <c:pt idx="195">
                  <c:v>0.41485000000000022</c:v>
                </c:pt>
                <c:pt idx="196">
                  <c:v>0.41615000000000002</c:v>
                </c:pt>
                <c:pt idx="197">
                  <c:v>0.42741000000000023</c:v>
                </c:pt>
                <c:pt idx="198">
                  <c:v>0.46273000000000003</c:v>
                </c:pt>
                <c:pt idx="199">
                  <c:v>0.43949000000000032</c:v>
                </c:pt>
                <c:pt idx="200">
                  <c:v>0.39644000000000035</c:v>
                </c:pt>
                <c:pt idx="201">
                  <c:v>0.37578000000000022</c:v>
                </c:pt>
                <c:pt idx="202">
                  <c:v>0.34939000000000042</c:v>
                </c:pt>
                <c:pt idx="203">
                  <c:v>0.33005000000000023</c:v>
                </c:pt>
                <c:pt idx="204">
                  <c:v>0.32357000000000036</c:v>
                </c:pt>
                <c:pt idx="205">
                  <c:v>0.35458000000000023</c:v>
                </c:pt>
                <c:pt idx="206">
                  <c:v>0.39559000000000022</c:v>
                </c:pt>
                <c:pt idx="207">
                  <c:v>0.49344000000000027</c:v>
                </c:pt>
                <c:pt idx="208">
                  <c:v>0.45082000000000022</c:v>
                </c:pt>
                <c:pt idx="209">
                  <c:v>0.44949000000000022</c:v>
                </c:pt>
                <c:pt idx="210">
                  <c:v>0.52063000000000004</c:v>
                </c:pt>
                <c:pt idx="211">
                  <c:v>0.43198000000000036</c:v>
                </c:pt>
                <c:pt idx="212">
                  <c:v>0.41626000000000002</c:v>
                </c:pt>
                <c:pt idx="213">
                  <c:v>0.40335000000000026</c:v>
                </c:pt>
                <c:pt idx="214">
                  <c:v>0.36973</c:v>
                </c:pt>
                <c:pt idx="215">
                  <c:v>0.41515000000000002</c:v>
                </c:pt>
                <c:pt idx="216">
                  <c:v>0.48588000000000037</c:v>
                </c:pt>
                <c:pt idx="217">
                  <c:v>0.54805999999999999</c:v>
                </c:pt>
                <c:pt idx="218">
                  <c:v>0.50683999999999996</c:v>
                </c:pt>
                <c:pt idx="219">
                  <c:v>0.50330999999999959</c:v>
                </c:pt>
                <c:pt idx="220">
                  <c:v>0.54291999999999996</c:v>
                </c:pt>
                <c:pt idx="221">
                  <c:v>0.52422000000000002</c:v>
                </c:pt>
                <c:pt idx="222">
                  <c:v>0.48503000000000002</c:v>
                </c:pt>
                <c:pt idx="223">
                  <c:v>0.58399000000000045</c:v>
                </c:pt>
                <c:pt idx="224">
                  <c:v>0.44874000000000008</c:v>
                </c:pt>
                <c:pt idx="225">
                  <c:v>0.5210399999999995</c:v>
                </c:pt>
                <c:pt idx="226">
                  <c:v>0.52454999999999996</c:v>
                </c:pt>
                <c:pt idx="227">
                  <c:v>0.50944999999999996</c:v>
                </c:pt>
                <c:pt idx="228">
                  <c:v>0.54179999999999995</c:v>
                </c:pt>
                <c:pt idx="229">
                  <c:v>0.53600000000000003</c:v>
                </c:pt>
                <c:pt idx="230">
                  <c:v>0.41024000000000005</c:v>
                </c:pt>
                <c:pt idx="231">
                  <c:v>0.41022000000000008</c:v>
                </c:pt>
                <c:pt idx="232">
                  <c:v>0.4740600000000002</c:v>
                </c:pt>
                <c:pt idx="233">
                  <c:v>0.51019000000000003</c:v>
                </c:pt>
                <c:pt idx="234">
                  <c:v>0.47097000000000022</c:v>
                </c:pt>
                <c:pt idx="235">
                  <c:v>0.54549000000000003</c:v>
                </c:pt>
                <c:pt idx="236">
                  <c:v>0.58157999999999999</c:v>
                </c:pt>
                <c:pt idx="237">
                  <c:v>0.54915999999999998</c:v>
                </c:pt>
                <c:pt idx="238">
                  <c:v>0.51497000000000004</c:v>
                </c:pt>
                <c:pt idx="239">
                  <c:v>0.52285000000000004</c:v>
                </c:pt>
                <c:pt idx="240">
                  <c:v>0.4701700000000002</c:v>
                </c:pt>
                <c:pt idx="241">
                  <c:v>0.41795000000000027</c:v>
                </c:pt>
                <c:pt idx="242">
                  <c:v>0.42947000000000035</c:v>
                </c:pt>
                <c:pt idx="243">
                  <c:v>0.42390000000000022</c:v>
                </c:pt>
                <c:pt idx="244">
                  <c:v>0.45467000000000002</c:v>
                </c:pt>
                <c:pt idx="245">
                  <c:v>0.49547000000000035</c:v>
                </c:pt>
                <c:pt idx="246">
                  <c:v>0.49649000000000032</c:v>
                </c:pt>
                <c:pt idx="247">
                  <c:v>0.51790000000000003</c:v>
                </c:pt>
                <c:pt idx="248">
                  <c:v>0.55828999999999951</c:v>
                </c:pt>
                <c:pt idx="249">
                  <c:v>0.58899000000000046</c:v>
                </c:pt>
                <c:pt idx="250">
                  <c:v>0.53022000000000002</c:v>
                </c:pt>
                <c:pt idx="251">
                  <c:v>0.50944</c:v>
                </c:pt>
                <c:pt idx="252">
                  <c:v>0.5732699999999995</c:v>
                </c:pt>
                <c:pt idx="253">
                  <c:v>0.55261000000000005</c:v>
                </c:pt>
                <c:pt idx="254">
                  <c:v>0.39671000000000023</c:v>
                </c:pt>
                <c:pt idx="255">
                  <c:v>0.54357</c:v>
                </c:pt>
                <c:pt idx="256">
                  <c:v>0.49530000000000035</c:v>
                </c:pt>
                <c:pt idx="257">
                  <c:v>0.42686000000000035</c:v>
                </c:pt>
                <c:pt idx="258">
                  <c:v>0.38911000000000023</c:v>
                </c:pt>
                <c:pt idx="259">
                  <c:v>0.40322000000000002</c:v>
                </c:pt>
                <c:pt idx="260">
                  <c:v>0.42599000000000026</c:v>
                </c:pt>
                <c:pt idx="261">
                  <c:v>0.42945000000000022</c:v>
                </c:pt>
                <c:pt idx="262">
                  <c:v>0.41808000000000023</c:v>
                </c:pt>
                <c:pt idx="263">
                  <c:v>0.46682000000000023</c:v>
                </c:pt>
                <c:pt idx="264">
                  <c:v>0.44173000000000001</c:v>
                </c:pt>
                <c:pt idx="265">
                  <c:v>0.48280000000000023</c:v>
                </c:pt>
                <c:pt idx="266">
                  <c:v>0.52915000000000001</c:v>
                </c:pt>
                <c:pt idx="267">
                  <c:v>0.48797000000000035</c:v>
                </c:pt>
                <c:pt idx="268">
                  <c:v>0.51805999999999996</c:v>
                </c:pt>
                <c:pt idx="269">
                  <c:v>0.51368000000000003</c:v>
                </c:pt>
                <c:pt idx="270">
                  <c:v>0.55828</c:v>
                </c:pt>
                <c:pt idx="271">
                  <c:v>0.49238000000000037</c:v>
                </c:pt>
                <c:pt idx="272">
                  <c:v>0.46618000000000021</c:v>
                </c:pt>
                <c:pt idx="273">
                  <c:v>0.42380000000000023</c:v>
                </c:pt>
                <c:pt idx="274">
                  <c:v>0.42648000000000041</c:v>
                </c:pt>
                <c:pt idx="275">
                  <c:v>0.43203000000000008</c:v>
                </c:pt>
                <c:pt idx="276">
                  <c:v>0.42272000000000021</c:v>
                </c:pt>
                <c:pt idx="277">
                  <c:v>0.39191000000000037</c:v>
                </c:pt>
                <c:pt idx="278">
                  <c:v>0.46421000000000001</c:v>
                </c:pt>
                <c:pt idx="279">
                  <c:v>0.51124000000000003</c:v>
                </c:pt>
                <c:pt idx="280">
                  <c:v>0.42365000000000008</c:v>
                </c:pt>
                <c:pt idx="281">
                  <c:v>0.50700999999999996</c:v>
                </c:pt>
                <c:pt idx="282">
                  <c:v>0.47987000000000035</c:v>
                </c:pt>
                <c:pt idx="283">
                  <c:v>0.50044</c:v>
                </c:pt>
                <c:pt idx="284">
                  <c:v>0.49355000000000027</c:v>
                </c:pt>
                <c:pt idx="285">
                  <c:v>0.5244799999999995</c:v>
                </c:pt>
                <c:pt idx="286">
                  <c:v>0.40360000000000001</c:v>
                </c:pt>
                <c:pt idx="287">
                  <c:v>0.40330000000000021</c:v>
                </c:pt>
                <c:pt idx="288">
                  <c:v>0.4157300000000001</c:v>
                </c:pt>
                <c:pt idx="289">
                  <c:v>0.41346000000000027</c:v>
                </c:pt>
                <c:pt idx="290">
                  <c:v>0.39641000000000037</c:v>
                </c:pt>
                <c:pt idx="291">
                  <c:v>0.47646000000000027</c:v>
                </c:pt>
                <c:pt idx="292">
                  <c:v>0.49148000000000036</c:v>
                </c:pt>
                <c:pt idx="293">
                  <c:v>0.52063000000000004</c:v>
                </c:pt>
                <c:pt idx="294">
                  <c:v>0.54193000000000002</c:v>
                </c:pt>
                <c:pt idx="295">
                  <c:v>0.51605000000000001</c:v>
                </c:pt>
                <c:pt idx="296">
                  <c:v>0.59965000000000046</c:v>
                </c:pt>
                <c:pt idx="297">
                  <c:v>0.56840999999999997</c:v>
                </c:pt>
                <c:pt idx="298">
                  <c:v>0.59736999999999996</c:v>
                </c:pt>
                <c:pt idx="299">
                  <c:v>0.58384000000000058</c:v>
                </c:pt>
                <c:pt idx="300">
                  <c:v>0.34153000000000022</c:v>
                </c:pt>
                <c:pt idx="301">
                  <c:v>0.30816000000000027</c:v>
                </c:pt>
                <c:pt idx="302">
                  <c:v>0.26432000000000022</c:v>
                </c:pt>
                <c:pt idx="303">
                  <c:v>0.31323000000000001</c:v>
                </c:pt>
                <c:pt idx="304">
                  <c:v>0.30298000000000042</c:v>
                </c:pt>
                <c:pt idx="305">
                  <c:v>0.32490000000000036</c:v>
                </c:pt>
                <c:pt idx="306">
                  <c:v>0.32903000000000032</c:v>
                </c:pt>
                <c:pt idx="307">
                  <c:v>0.33738000000000051</c:v>
                </c:pt>
                <c:pt idx="308">
                  <c:v>0.34044000000000035</c:v>
                </c:pt>
                <c:pt idx="309">
                  <c:v>0.34374000000000027</c:v>
                </c:pt>
                <c:pt idx="310">
                  <c:v>0.39714000000000027</c:v>
                </c:pt>
                <c:pt idx="311">
                  <c:v>0.39735000000000037</c:v>
                </c:pt>
                <c:pt idx="312">
                  <c:v>0.46761000000000008</c:v>
                </c:pt>
                <c:pt idx="313">
                  <c:v>0.45205000000000001</c:v>
                </c:pt>
                <c:pt idx="314">
                  <c:v>0.3675400000000002</c:v>
                </c:pt>
                <c:pt idx="315">
                  <c:v>0.66762000000000077</c:v>
                </c:pt>
                <c:pt idx="316">
                  <c:v>0.58575999999999995</c:v>
                </c:pt>
                <c:pt idx="317">
                  <c:v>0.60664000000000073</c:v>
                </c:pt>
                <c:pt idx="318">
                  <c:v>0.58673000000000042</c:v>
                </c:pt>
                <c:pt idx="319">
                  <c:v>0.55598999999999998</c:v>
                </c:pt>
                <c:pt idx="320">
                  <c:v>0.59494000000000058</c:v>
                </c:pt>
                <c:pt idx="321">
                  <c:v>0.55465000000000042</c:v>
                </c:pt>
                <c:pt idx="322">
                  <c:v>0.46948000000000023</c:v>
                </c:pt>
                <c:pt idx="323">
                  <c:v>0.49647000000000036</c:v>
                </c:pt>
                <c:pt idx="324">
                  <c:v>0.47144000000000008</c:v>
                </c:pt>
                <c:pt idx="325">
                  <c:v>0.48593000000000008</c:v>
                </c:pt>
                <c:pt idx="326">
                  <c:v>0.51234000000000002</c:v>
                </c:pt>
                <c:pt idx="327">
                  <c:v>0.48326000000000002</c:v>
                </c:pt>
                <c:pt idx="328">
                  <c:v>0.44490000000000035</c:v>
                </c:pt>
                <c:pt idx="329">
                  <c:v>0.49340000000000023</c:v>
                </c:pt>
                <c:pt idx="330">
                  <c:v>0.52173000000000003</c:v>
                </c:pt>
                <c:pt idx="331">
                  <c:v>0.39586000000000043</c:v>
                </c:pt>
                <c:pt idx="332">
                  <c:v>0.40602000000000027</c:v>
                </c:pt>
                <c:pt idx="333">
                  <c:v>0.46755000000000002</c:v>
                </c:pt>
                <c:pt idx="334">
                  <c:v>0.44359000000000026</c:v>
                </c:pt>
                <c:pt idx="335">
                  <c:v>0.43316000000000027</c:v>
                </c:pt>
                <c:pt idx="336">
                  <c:v>0.47597000000000023</c:v>
                </c:pt>
                <c:pt idx="337">
                  <c:v>0.49286000000000035</c:v>
                </c:pt>
                <c:pt idx="338">
                  <c:v>0.4276500000000002</c:v>
                </c:pt>
                <c:pt idx="339">
                  <c:v>0.56630999999999998</c:v>
                </c:pt>
                <c:pt idx="340">
                  <c:v>0.54017000000000004</c:v>
                </c:pt>
                <c:pt idx="341">
                  <c:v>0.46733000000000002</c:v>
                </c:pt>
                <c:pt idx="342">
                  <c:v>0.4977600000000002</c:v>
                </c:pt>
                <c:pt idx="343">
                  <c:v>0.48453000000000002</c:v>
                </c:pt>
                <c:pt idx="344">
                  <c:v>0.4457500000000002</c:v>
                </c:pt>
                <c:pt idx="345">
                  <c:v>0.52917000000000003</c:v>
                </c:pt>
                <c:pt idx="346">
                  <c:v>0.5173599999999996</c:v>
                </c:pt>
                <c:pt idx="347">
                  <c:v>0.48947000000000035</c:v>
                </c:pt>
                <c:pt idx="348">
                  <c:v>0.46173999999999998</c:v>
                </c:pt>
                <c:pt idx="349">
                  <c:v>0.43161000000000027</c:v>
                </c:pt>
                <c:pt idx="350">
                  <c:v>0.47368000000000027</c:v>
                </c:pt>
                <c:pt idx="351">
                  <c:v>0.4550200000000002</c:v>
                </c:pt>
                <c:pt idx="352">
                  <c:v>0.4172200000000002</c:v>
                </c:pt>
                <c:pt idx="353">
                  <c:v>0.4599000000000002</c:v>
                </c:pt>
                <c:pt idx="354">
                  <c:v>0.45042000000000026</c:v>
                </c:pt>
                <c:pt idx="355">
                  <c:v>0.44086000000000036</c:v>
                </c:pt>
                <c:pt idx="356">
                  <c:v>0.40846000000000027</c:v>
                </c:pt>
                <c:pt idx="357">
                  <c:v>0.43429000000000001</c:v>
                </c:pt>
                <c:pt idx="358">
                  <c:v>0.42356000000000027</c:v>
                </c:pt>
                <c:pt idx="359">
                  <c:v>0.54334000000000005</c:v>
                </c:pt>
                <c:pt idx="360">
                  <c:v>0.46283000000000002</c:v>
                </c:pt>
                <c:pt idx="361">
                  <c:v>0.4571900000000001</c:v>
                </c:pt>
                <c:pt idx="362">
                  <c:v>0.42974000000000001</c:v>
                </c:pt>
                <c:pt idx="363">
                  <c:v>0.43271000000000021</c:v>
                </c:pt>
                <c:pt idx="364">
                  <c:v>0.40654000000000001</c:v>
                </c:pt>
                <c:pt idx="365">
                  <c:v>0.38917000000000035</c:v>
                </c:pt>
                <c:pt idx="366">
                  <c:v>0.3737600000000002</c:v>
                </c:pt>
                <c:pt idx="367">
                  <c:v>0.38796000000000042</c:v>
                </c:pt>
                <c:pt idx="368">
                  <c:v>0.35749000000000025</c:v>
                </c:pt>
                <c:pt idx="369">
                  <c:v>0.39489000000000035</c:v>
                </c:pt>
                <c:pt idx="370">
                  <c:v>0.34709000000000023</c:v>
                </c:pt>
                <c:pt idx="371">
                  <c:v>0.35996000000000022</c:v>
                </c:pt>
                <c:pt idx="372">
                  <c:v>0.38095000000000023</c:v>
                </c:pt>
                <c:pt idx="373">
                  <c:v>0.34367000000000036</c:v>
                </c:pt>
                <c:pt idx="374">
                  <c:v>0.3626000000000002</c:v>
                </c:pt>
                <c:pt idx="375">
                  <c:v>0.34711000000000036</c:v>
                </c:pt>
                <c:pt idx="376">
                  <c:v>0.31762000000000024</c:v>
                </c:pt>
                <c:pt idx="377">
                  <c:v>0.32054000000000027</c:v>
                </c:pt>
                <c:pt idx="378">
                  <c:v>0.35412000000000027</c:v>
                </c:pt>
                <c:pt idx="379">
                  <c:v>0.34644000000000041</c:v>
                </c:pt>
                <c:pt idx="380">
                  <c:v>0.33627000000000024</c:v>
                </c:pt>
                <c:pt idx="381">
                  <c:v>0.3516100000000002</c:v>
                </c:pt>
                <c:pt idx="382">
                  <c:v>0.3710400000000002</c:v>
                </c:pt>
                <c:pt idx="383">
                  <c:v>0.35137000000000035</c:v>
                </c:pt>
                <c:pt idx="384">
                  <c:v>0.34198000000000051</c:v>
                </c:pt>
                <c:pt idx="385">
                  <c:v>0.37318000000000023</c:v>
                </c:pt>
                <c:pt idx="386">
                  <c:v>0.41576000000000002</c:v>
                </c:pt>
                <c:pt idx="387">
                  <c:v>0.50260000000000005</c:v>
                </c:pt>
                <c:pt idx="388">
                  <c:v>0.50125999999999959</c:v>
                </c:pt>
                <c:pt idx="389">
                  <c:v>0.42987000000000036</c:v>
                </c:pt>
                <c:pt idx="390">
                  <c:v>0.53859999999999997</c:v>
                </c:pt>
                <c:pt idx="391">
                  <c:v>0.52990999999999999</c:v>
                </c:pt>
                <c:pt idx="392">
                  <c:v>0.49050000000000027</c:v>
                </c:pt>
                <c:pt idx="393">
                  <c:v>0.44862000000000035</c:v>
                </c:pt>
                <c:pt idx="394">
                  <c:v>0.44710000000000022</c:v>
                </c:pt>
                <c:pt idx="395">
                  <c:v>0.44441000000000042</c:v>
                </c:pt>
                <c:pt idx="396">
                  <c:v>0.39652000000000037</c:v>
                </c:pt>
                <c:pt idx="397">
                  <c:v>0.40604000000000001</c:v>
                </c:pt>
                <c:pt idx="398">
                  <c:v>0.47054000000000001</c:v>
                </c:pt>
                <c:pt idx="399">
                  <c:v>0.46698000000000023</c:v>
                </c:pt>
                <c:pt idx="400">
                  <c:v>0.4751700000000002</c:v>
                </c:pt>
                <c:pt idx="401">
                  <c:v>0.53186999999999951</c:v>
                </c:pt>
                <c:pt idx="402">
                  <c:v>0.55159000000000002</c:v>
                </c:pt>
                <c:pt idx="403">
                  <c:v>0.50768999999999997</c:v>
                </c:pt>
                <c:pt idx="404">
                  <c:v>0.54952999999999996</c:v>
                </c:pt>
                <c:pt idx="405">
                  <c:v>0.34270000000000023</c:v>
                </c:pt>
                <c:pt idx="406">
                  <c:v>0.33264000000000027</c:v>
                </c:pt>
                <c:pt idx="407">
                  <c:v>0.32407000000000036</c:v>
                </c:pt>
                <c:pt idx="408">
                  <c:v>0.32566000000000023</c:v>
                </c:pt>
                <c:pt idx="409">
                  <c:v>0.32097000000000037</c:v>
                </c:pt>
                <c:pt idx="410">
                  <c:v>0.35434000000000027</c:v>
                </c:pt>
                <c:pt idx="411">
                  <c:v>0.36063000000000001</c:v>
                </c:pt>
                <c:pt idx="412">
                  <c:v>0.38948000000000044</c:v>
                </c:pt>
                <c:pt idx="413">
                  <c:v>0.3771400000000002</c:v>
                </c:pt>
                <c:pt idx="414">
                  <c:v>0.39339000000000035</c:v>
                </c:pt>
                <c:pt idx="415">
                  <c:v>0.40081000000000022</c:v>
                </c:pt>
                <c:pt idx="416">
                  <c:v>0.45540000000000008</c:v>
                </c:pt>
                <c:pt idx="417">
                  <c:v>0.44805000000000023</c:v>
                </c:pt>
                <c:pt idx="418">
                  <c:v>0.41814000000000001</c:v>
                </c:pt>
                <c:pt idx="419">
                  <c:v>0.53205000000000002</c:v>
                </c:pt>
                <c:pt idx="420">
                  <c:v>0.4830500000000002</c:v>
                </c:pt>
                <c:pt idx="421">
                  <c:v>0.43783000000000022</c:v>
                </c:pt>
                <c:pt idx="422">
                  <c:v>0.41974</c:v>
                </c:pt>
                <c:pt idx="423">
                  <c:v>0.38428000000000023</c:v>
                </c:pt>
                <c:pt idx="424">
                  <c:v>0.33321000000000023</c:v>
                </c:pt>
                <c:pt idx="425">
                  <c:v>0.31014000000000008</c:v>
                </c:pt>
                <c:pt idx="426">
                  <c:v>0.33163000000000026</c:v>
                </c:pt>
                <c:pt idx="427">
                  <c:v>0.34940000000000043</c:v>
                </c:pt>
                <c:pt idx="428">
                  <c:v>0.32471000000000022</c:v>
                </c:pt>
                <c:pt idx="429">
                  <c:v>0.36287000000000041</c:v>
                </c:pt>
                <c:pt idx="430">
                  <c:v>0.33980000000000038</c:v>
                </c:pt>
                <c:pt idx="431">
                  <c:v>0.3512800000000002</c:v>
                </c:pt>
                <c:pt idx="432">
                  <c:v>0.34937000000000051</c:v>
                </c:pt>
                <c:pt idx="433">
                  <c:v>0.33674000000000021</c:v>
                </c:pt>
                <c:pt idx="434">
                  <c:v>0.63451999999999997</c:v>
                </c:pt>
                <c:pt idx="435">
                  <c:v>0.47383000000000008</c:v>
                </c:pt>
                <c:pt idx="436">
                  <c:v>0.45445000000000002</c:v>
                </c:pt>
                <c:pt idx="437">
                  <c:v>0.40838000000000035</c:v>
                </c:pt>
                <c:pt idx="438">
                  <c:v>0.43067000000000022</c:v>
                </c:pt>
                <c:pt idx="439">
                  <c:v>0.38881000000000043</c:v>
                </c:pt>
                <c:pt idx="440">
                  <c:v>0.39077000000000023</c:v>
                </c:pt>
                <c:pt idx="441">
                  <c:v>0.45344000000000001</c:v>
                </c:pt>
                <c:pt idx="442">
                  <c:v>0.40335000000000026</c:v>
                </c:pt>
                <c:pt idx="443">
                  <c:v>0.43971000000000027</c:v>
                </c:pt>
                <c:pt idx="444">
                  <c:v>0.50570999999999999</c:v>
                </c:pt>
                <c:pt idx="445">
                  <c:v>0.53771999999999998</c:v>
                </c:pt>
                <c:pt idx="446">
                  <c:v>0.44945000000000035</c:v>
                </c:pt>
                <c:pt idx="447">
                  <c:v>0.47296000000000027</c:v>
                </c:pt>
                <c:pt idx="448">
                  <c:v>0.57177999999999995</c:v>
                </c:pt>
                <c:pt idx="449">
                  <c:v>0.37122000000000027</c:v>
                </c:pt>
                <c:pt idx="450">
                  <c:v>0.52105999999999997</c:v>
                </c:pt>
                <c:pt idx="451">
                  <c:v>0.54334000000000005</c:v>
                </c:pt>
                <c:pt idx="452">
                  <c:v>0.47554000000000002</c:v>
                </c:pt>
                <c:pt idx="453">
                  <c:v>0.44317000000000023</c:v>
                </c:pt>
                <c:pt idx="454">
                  <c:v>0.36184000000000027</c:v>
                </c:pt>
                <c:pt idx="455">
                  <c:v>0.38066000000000022</c:v>
                </c:pt>
                <c:pt idx="456">
                  <c:v>0.38845000000000035</c:v>
                </c:pt>
                <c:pt idx="457">
                  <c:v>0.39064000000000026</c:v>
                </c:pt>
                <c:pt idx="458">
                  <c:v>0.39060000000000022</c:v>
                </c:pt>
                <c:pt idx="459">
                  <c:v>0.41520000000000001</c:v>
                </c:pt>
                <c:pt idx="460">
                  <c:v>0.47753000000000001</c:v>
                </c:pt>
                <c:pt idx="461">
                  <c:v>0.46485000000000026</c:v>
                </c:pt>
                <c:pt idx="462">
                  <c:v>0.42811000000000027</c:v>
                </c:pt>
                <c:pt idx="463">
                  <c:v>0.39655000000000024</c:v>
                </c:pt>
                <c:pt idx="464">
                  <c:v>0.6038100000000004</c:v>
                </c:pt>
                <c:pt idx="465">
                  <c:v>0.67887000000000075</c:v>
                </c:pt>
                <c:pt idx="466">
                  <c:v>0.58452999999999999</c:v>
                </c:pt>
                <c:pt idx="467">
                  <c:v>0.6283300000000005</c:v>
                </c:pt>
                <c:pt idx="468">
                  <c:v>0.61048999999999998</c:v>
                </c:pt>
                <c:pt idx="469">
                  <c:v>0.6198200000000007</c:v>
                </c:pt>
                <c:pt idx="470">
                  <c:v>0.65718000000000043</c:v>
                </c:pt>
                <c:pt idx="471">
                  <c:v>0.69694000000000089</c:v>
                </c:pt>
                <c:pt idx="472">
                  <c:v>0.6139900000000007</c:v>
                </c:pt>
                <c:pt idx="473">
                  <c:v>0.60388000000000042</c:v>
                </c:pt>
                <c:pt idx="474">
                  <c:v>0.6498500000000007</c:v>
                </c:pt>
                <c:pt idx="475">
                  <c:v>0.64631000000000005</c:v>
                </c:pt>
                <c:pt idx="476">
                  <c:v>0.6799300000000007</c:v>
                </c:pt>
                <c:pt idx="477">
                  <c:v>0.58375999999999995</c:v>
                </c:pt>
                <c:pt idx="478">
                  <c:v>0.58831</c:v>
                </c:pt>
                <c:pt idx="479">
                  <c:v>0.54759000000000002</c:v>
                </c:pt>
                <c:pt idx="480">
                  <c:v>0.52576000000000001</c:v>
                </c:pt>
                <c:pt idx="481">
                  <c:v>0.46006000000000002</c:v>
                </c:pt>
                <c:pt idx="482">
                  <c:v>0.47010000000000002</c:v>
                </c:pt>
                <c:pt idx="483">
                  <c:v>0.50941999999999943</c:v>
                </c:pt>
                <c:pt idx="484">
                  <c:v>0.48067000000000026</c:v>
                </c:pt>
                <c:pt idx="485">
                  <c:v>0.52915999999999996</c:v>
                </c:pt>
                <c:pt idx="486">
                  <c:v>0.55205000000000004</c:v>
                </c:pt>
                <c:pt idx="487">
                  <c:v>0.55308999999999997</c:v>
                </c:pt>
                <c:pt idx="488">
                  <c:v>0.49979000000000001</c:v>
                </c:pt>
                <c:pt idx="489">
                  <c:v>0.52908999999999951</c:v>
                </c:pt>
                <c:pt idx="490">
                  <c:v>0.56745000000000001</c:v>
                </c:pt>
                <c:pt idx="491">
                  <c:v>0.63721000000000005</c:v>
                </c:pt>
                <c:pt idx="492">
                  <c:v>0.52847</c:v>
                </c:pt>
                <c:pt idx="493">
                  <c:v>0.56860999999999995</c:v>
                </c:pt>
                <c:pt idx="494">
                  <c:v>0.52968000000000004</c:v>
                </c:pt>
                <c:pt idx="495">
                  <c:v>0.52600999999999998</c:v>
                </c:pt>
                <c:pt idx="496">
                  <c:v>0.4592</c:v>
                </c:pt>
                <c:pt idx="497">
                  <c:v>0.4701700000000002</c:v>
                </c:pt>
                <c:pt idx="498">
                  <c:v>0.5373599999999995</c:v>
                </c:pt>
                <c:pt idx="499">
                  <c:v>0.50312999999999997</c:v>
                </c:pt>
                <c:pt idx="500">
                  <c:v>0.54295000000000004</c:v>
                </c:pt>
                <c:pt idx="501">
                  <c:v>0.58323000000000003</c:v>
                </c:pt>
                <c:pt idx="502">
                  <c:v>0.58070999999999995</c:v>
                </c:pt>
                <c:pt idx="503">
                  <c:v>0.55918999999999996</c:v>
                </c:pt>
                <c:pt idx="504">
                  <c:v>0.58875999999999995</c:v>
                </c:pt>
                <c:pt idx="505">
                  <c:v>0.59230000000000005</c:v>
                </c:pt>
                <c:pt idx="506">
                  <c:v>0.68150000000000044</c:v>
                </c:pt>
                <c:pt idx="507">
                  <c:v>0.66851000000000005</c:v>
                </c:pt>
                <c:pt idx="508">
                  <c:v>0.71106999999999998</c:v>
                </c:pt>
                <c:pt idx="509">
                  <c:v>0.54488000000000003</c:v>
                </c:pt>
                <c:pt idx="510">
                  <c:v>0.47187000000000023</c:v>
                </c:pt>
                <c:pt idx="511">
                  <c:v>0.41287000000000035</c:v>
                </c:pt>
                <c:pt idx="512">
                  <c:v>0.42825000000000002</c:v>
                </c:pt>
                <c:pt idx="513">
                  <c:v>0.38506000000000024</c:v>
                </c:pt>
                <c:pt idx="514">
                  <c:v>0.38296000000000036</c:v>
                </c:pt>
                <c:pt idx="515">
                  <c:v>0.35138000000000041</c:v>
                </c:pt>
                <c:pt idx="516">
                  <c:v>0.35987000000000036</c:v>
                </c:pt>
                <c:pt idx="517">
                  <c:v>0.37503000000000025</c:v>
                </c:pt>
                <c:pt idx="518">
                  <c:v>0.39614000000000027</c:v>
                </c:pt>
                <c:pt idx="519">
                  <c:v>0.46758000000000022</c:v>
                </c:pt>
                <c:pt idx="520">
                  <c:v>0.54</c:v>
                </c:pt>
                <c:pt idx="521">
                  <c:v>0.58770999999999995</c:v>
                </c:pt>
                <c:pt idx="522">
                  <c:v>0.59280000000000044</c:v>
                </c:pt>
                <c:pt idx="523">
                  <c:v>0.6354500000000004</c:v>
                </c:pt>
                <c:pt idx="524">
                  <c:v>0.61498000000000042</c:v>
                </c:pt>
              </c:numCache>
            </c:numRef>
          </c:yVal>
          <c:smooth val="0"/>
        </c:ser>
        <c:ser>
          <c:idx val="0"/>
          <c:order val="1"/>
          <c:tx>
            <c:strRef>
              <c:f>'s298_w_additional vecs'!$D$3</c:f>
              <c:strCache>
                <c:ptCount val="1"/>
                <c:pt idx="0">
                  <c:v>Max = 0.711mW</c:v>
                </c:pt>
              </c:strCache>
            </c:strRef>
          </c:tx>
          <c:spPr>
            <a:ln w="38100">
              <a:solidFill>
                <a:srgbClr val="00B050"/>
              </a:solidFill>
            </a:ln>
          </c:spPr>
          <c:marker>
            <c:symbol val="none"/>
          </c:marker>
          <c:xVal>
            <c:numRef>
              <c:f>'s298_w_additional vecs'!$C$4:$C$528</c:f>
              <c:numCache>
                <c:formatCode>0.00000</c:formatCode>
                <c:ptCount val="525"/>
                <c:pt idx="0">
                  <c:v>1.4200000000000009E-2</c:v>
                </c:pt>
                <c:pt idx="1">
                  <c:v>3.9400000000000025E-2</c:v>
                </c:pt>
                <c:pt idx="2">
                  <c:v>6.2600000000000031E-2</c:v>
                </c:pt>
                <c:pt idx="3">
                  <c:v>8.470000000000015E-2</c:v>
                </c:pt>
                <c:pt idx="4">
                  <c:v>0.10639999999999998</c:v>
                </c:pt>
                <c:pt idx="5">
                  <c:v>0.1258</c:v>
                </c:pt>
                <c:pt idx="6">
                  <c:v>0.14570000000000011</c:v>
                </c:pt>
                <c:pt idx="7">
                  <c:v>0.16400000000000012</c:v>
                </c:pt>
                <c:pt idx="8">
                  <c:v>0.18660000000000004</c:v>
                </c:pt>
                <c:pt idx="9">
                  <c:v>0.20680000000000001</c:v>
                </c:pt>
                <c:pt idx="10">
                  <c:v>0.23250000000000001</c:v>
                </c:pt>
                <c:pt idx="11">
                  <c:v>0.2576</c:v>
                </c:pt>
                <c:pt idx="12">
                  <c:v>0.2850000000000002</c:v>
                </c:pt>
                <c:pt idx="13">
                  <c:v>0.30890000000000023</c:v>
                </c:pt>
                <c:pt idx="14">
                  <c:v>0.32920000000000027</c:v>
                </c:pt>
                <c:pt idx="15">
                  <c:v>0.3555000000000002</c:v>
                </c:pt>
                <c:pt idx="16">
                  <c:v>0.37690000000000023</c:v>
                </c:pt>
                <c:pt idx="17">
                  <c:v>0.39860000000000023</c:v>
                </c:pt>
                <c:pt idx="18">
                  <c:v>0.41940000000000022</c:v>
                </c:pt>
                <c:pt idx="19">
                  <c:v>0.44050000000000022</c:v>
                </c:pt>
                <c:pt idx="20">
                  <c:v>0.46180000000000021</c:v>
                </c:pt>
                <c:pt idx="21">
                  <c:v>0.48240000000000022</c:v>
                </c:pt>
                <c:pt idx="22">
                  <c:v>0.5004999999999995</c:v>
                </c:pt>
                <c:pt idx="23">
                  <c:v>0.52029999999999998</c:v>
                </c:pt>
                <c:pt idx="24">
                  <c:v>0.5397000000000004</c:v>
                </c:pt>
                <c:pt idx="25">
                  <c:v>0.56370000000000042</c:v>
                </c:pt>
                <c:pt idx="26">
                  <c:v>0.59040000000000004</c:v>
                </c:pt>
                <c:pt idx="27">
                  <c:v>0.61450000000000005</c:v>
                </c:pt>
                <c:pt idx="28">
                  <c:v>0.63970000000000071</c:v>
                </c:pt>
                <c:pt idx="29">
                  <c:v>0.66730000000000045</c:v>
                </c:pt>
                <c:pt idx="30">
                  <c:v>0.69720000000000071</c:v>
                </c:pt>
                <c:pt idx="31">
                  <c:v>0.72340000000000004</c:v>
                </c:pt>
                <c:pt idx="32">
                  <c:v>0.75149999999999995</c:v>
                </c:pt>
                <c:pt idx="33">
                  <c:v>0.77869999999999995</c:v>
                </c:pt>
                <c:pt idx="34">
                  <c:v>0.80270000000000041</c:v>
                </c:pt>
                <c:pt idx="35">
                  <c:v>0.82770000000000044</c:v>
                </c:pt>
                <c:pt idx="36">
                  <c:v>0.85140000000000005</c:v>
                </c:pt>
                <c:pt idx="37">
                  <c:v>0.87330000000000041</c:v>
                </c:pt>
                <c:pt idx="38">
                  <c:v>0.89559999999999995</c:v>
                </c:pt>
                <c:pt idx="39">
                  <c:v>0.91549999999999998</c:v>
                </c:pt>
                <c:pt idx="40">
                  <c:v>0.93310000000000004</c:v>
                </c:pt>
                <c:pt idx="41">
                  <c:v>0.95409999999999995</c:v>
                </c:pt>
                <c:pt idx="42">
                  <c:v>0.97660000000000002</c:v>
                </c:pt>
                <c:pt idx="43">
                  <c:v>1.000999999999999</c:v>
                </c:pt>
                <c:pt idx="44">
                  <c:v>1.0303</c:v>
                </c:pt>
                <c:pt idx="45">
                  <c:v>1.0683</c:v>
                </c:pt>
                <c:pt idx="46">
                  <c:v>1.0988</c:v>
                </c:pt>
                <c:pt idx="47">
                  <c:v>1.1315999999999991</c:v>
                </c:pt>
                <c:pt idx="48">
                  <c:v>1.1587000000000001</c:v>
                </c:pt>
                <c:pt idx="49">
                  <c:v>1.1854</c:v>
                </c:pt>
                <c:pt idx="50">
                  <c:v>1.2081999999999991</c:v>
                </c:pt>
                <c:pt idx="51">
                  <c:v>1.2314999999999992</c:v>
                </c:pt>
                <c:pt idx="52">
                  <c:v>1.252599999999999</c:v>
                </c:pt>
                <c:pt idx="53">
                  <c:v>1.2775999999999992</c:v>
                </c:pt>
                <c:pt idx="54">
                  <c:v>1.3027</c:v>
                </c:pt>
                <c:pt idx="55">
                  <c:v>1.3269</c:v>
                </c:pt>
                <c:pt idx="56">
                  <c:v>1.353499999999999</c:v>
                </c:pt>
                <c:pt idx="57">
                  <c:v>1.3789</c:v>
                </c:pt>
                <c:pt idx="58">
                  <c:v>1.4063999999999992</c:v>
                </c:pt>
                <c:pt idx="59">
                  <c:v>1.438299999999999</c:v>
                </c:pt>
                <c:pt idx="60">
                  <c:v>1.4661999999999991</c:v>
                </c:pt>
                <c:pt idx="61">
                  <c:v>1.492499999999999</c:v>
                </c:pt>
                <c:pt idx="62">
                  <c:v>1.5193999999999992</c:v>
                </c:pt>
                <c:pt idx="63">
                  <c:v>1.546999999999999</c:v>
                </c:pt>
                <c:pt idx="64">
                  <c:v>1.5726</c:v>
                </c:pt>
                <c:pt idx="65">
                  <c:v>1.6002000000000001</c:v>
                </c:pt>
                <c:pt idx="66">
                  <c:v>1.6263000000000001</c:v>
                </c:pt>
                <c:pt idx="67">
                  <c:v>1.6534</c:v>
                </c:pt>
                <c:pt idx="68">
                  <c:v>1.6825000000000001</c:v>
                </c:pt>
                <c:pt idx="69">
                  <c:v>1.7091000000000001</c:v>
                </c:pt>
                <c:pt idx="70">
                  <c:v>1.7312000000000001</c:v>
                </c:pt>
                <c:pt idx="71">
                  <c:v>1.7546999999999999</c:v>
                </c:pt>
                <c:pt idx="72">
                  <c:v>1.7777000000000001</c:v>
                </c:pt>
                <c:pt idx="73">
                  <c:v>1.8024</c:v>
                </c:pt>
                <c:pt idx="74">
                  <c:v>1.8336999999999992</c:v>
                </c:pt>
                <c:pt idx="75">
                  <c:v>1.861799999999999</c:v>
                </c:pt>
                <c:pt idx="76">
                  <c:v>1.8844000000000001</c:v>
                </c:pt>
                <c:pt idx="77">
                  <c:v>1.9050999999999989</c:v>
                </c:pt>
                <c:pt idx="78">
                  <c:v>1.9251999999999991</c:v>
                </c:pt>
                <c:pt idx="79">
                  <c:v>1.9458999999999984</c:v>
                </c:pt>
                <c:pt idx="80">
                  <c:v>1.9657999999999987</c:v>
                </c:pt>
                <c:pt idx="81">
                  <c:v>1.986799999999999</c:v>
                </c:pt>
                <c:pt idx="82">
                  <c:v>2.011899999999998</c:v>
                </c:pt>
                <c:pt idx="83">
                  <c:v>2.04</c:v>
                </c:pt>
                <c:pt idx="84">
                  <c:v>2.0709</c:v>
                </c:pt>
                <c:pt idx="85">
                  <c:v>2.1027</c:v>
                </c:pt>
                <c:pt idx="86">
                  <c:v>2.1367999999999987</c:v>
                </c:pt>
                <c:pt idx="87">
                  <c:v>2.1695000000000002</c:v>
                </c:pt>
                <c:pt idx="88">
                  <c:v>2.2010999999999998</c:v>
                </c:pt>
                <c:pt idx="89">
                  <c:v>2.2332000000000001</c:v>
                </c:pt>
                <c:pt idx="90">
                  <c:v>2.2530999999999999</c:v>
                </c:pt>
                <c:pt idx="91">
                  <c:v>2.2705000000000002</c:v>
                </c:pt>
                <c:pt idx="92">
                  <c:v>2.2872000000000012</c:v>
                </c:pt>
                <c:pt idx="93">
                  <c:v>2.3045</c:v>
                </c:pt>
                <c:pt idx="94">
                  <c:v>2.3215999999999997</c:v>
                </c:pt>
                <c:pt idx="95">
                  <c:v>2.3397999999999981</c:v>
                </c:pt>
                <c:pt idx="96">
                  <c:v>2.3568999999999973</c:v>
                </c:pt>
                <c:pt idx="97">
                  <c:v>2.3754999999999984</c:v>
                </c:pt>
                <c:pt idx="98">
                  <c:v>2.3951999999999987</c:v>
                </c:pt>
                <c:pt idx="99">
                  <c:v>2.4119999999999981</c:v>
                </c:pt>
                <c:pt idx="100">
                  <c:v>2.4315999999999987</c:v>
                </c:pt>
                <c:pt idx="101">
                  <c:v>2.4553999999999987</c:v>
                </c:pt>
                <c:pt idx="102">
                  <c:v>2.4777999999999998</c:v>
                </c:pt>
                <c:pt idx="103">
                  <c:v>2.5017</c:v>
                </c:pt>
                <c:pt idx="104">
                  <c:v>2.5283000000000002</c:v>
                </c:pt>
                <c:pt idx="105">
                  <c:v>2.5489000000000002</c:v>
                </c:pt>
                <c:pt idx="106">
                  <c:v>2.5644</c:v>
                </c:pt>
                <c:pt idx="107">
                  <c:v>2.5817000000000001</c:v>
                </c:pt>
                <c:pt idx="108">
                  <c:v>2.5987999999999998</c:v>
                </c:pt>
                <c:pt idx="109">
                  <c:v>2.6175999999999999</c:v>
                </c:pt>
                <c:pt idx="110">
                  <c:v>2.6365999999999987</c:v>
                </c:pt>
                <c:pt idx="111">
                  <c:v>2.6565999999999987</c:v>
                </c:pt>
                <c:pt idx="112">
                  <c:v>2.6751</c:v>
                </c:pt>
                <c:pt idx="113">
                  <c:v>2.6949000000000001</c:v>
                </c:pt>
                <c:pt idx="114">
                  <c:v>2.7143000000000002</c:v>
                </c:pt>
                <c:pt idx="115">
                  <c:v>2.738</c:v>
                </c:pt>
                <c:pt idx="116">
                  <c:v>2.7604000000000002</c:v>
                </c:pt>
                <c:pt idx="117">
                  <c:v>2.786</c:v>
                </c:pt>
                <c:pt idx="118">
                  <c:v>2.8103999999999987</c:v>
                </c:pt>
                <c:pt idx="119">
                  <c:v>2.836399999999998</c:v>
                </c:pt>
                <c:pt idx="120">
                  <c:v>2.8667999999999987</c:v>
                </c:pt>
                <c:pt idx="121">
                  <c:v>2.894899999999998</c:v>
                </c:pt>
                <c:pt idx="122">
                  <c:v>2.9230999999999998</c:v>
                </c:pt>
                <c:pt idx="123">
                  <c:v>2.9495</c:v>
                </c:pt>
                <c:pt idx="124">
                  <c:v>2.9763999999999982</c:v>
                </c:pt>
                <c:pt idx="125">
                  <c:v>3.0070999999999999</c:v>
                </c:pt>
                <c:pt idx="126">
                  <c:v>3.0317999999999987</c:v>
                </c:pt>
                <c:pt idx="127">
                  <c:v>3.0550999999999982</c:v>
                </c:pt>
                <c:pt idx="128">
                  <c:v>3.0802999999999998</c:v>
                </c:pt>
                <c:pt idx="129">
                  <c:v>3.1053000000000002</c:v>
                </c:pt>
                <c:pt idx="130">
                  <c:v>3.1282999999999999</c:v>
                </c:pt>
                <c:pt idx="131">
                  <c:v>3.1534</c:v>
                </c:pt>
                <c:pt idx="132">
                  <c:v>3.1789000000000001</c:v>
                </c:pt>
                <c:pt idx="133">
                  <c:v>3.2061000000000002</c:v>
                </c:pt>
                <c:pt idx="134">
                  <c:v>3.2406000000000001</c:v>
                </c:pt>
                <c:pt idx="135">
                  <c:v>3.278</c:v>
                </c:pt>
                <c:pt idx="136">
                  <c:v>3.3116999999999979</c:v>
                </c:pt>
                <c:pt idx="137">
                  <c:v>3.3447999999999998</c:v>
                </c:pt>
                <c:pt idx="138">
                  <c:v>3.3735999999999997</c:v>
                </c:pt>
                <c:pt idx="139">
                  <c:v>3.4041000000000001</c:v>
                </c:pt>
                <c:pt idx="140">
                  <c:v>3.4339999999999997</c:v>
                </c:pt>
                <c:pt idx="141">
                  <c:v>3.4585999999999997</c:v>
                </c:pt>
                <c:pt idx="142">
                  <c:v>3.4855</c:v>
                </c:pt>
                <c:pt idx="143">
                  <c:v>3.5179999999999998</c:v>
                </c:pt>
                <c:pt idx="144">
                  <c:v>3.5461999999999998</c:v>
                </c:pt>
                <c:pt idx="145">
                  <c:v>3.576299999999998</c:v>
                </c:pt>
                <c:pt idx="146">
                  <c:v>3.6042000000000001</c:v>
                </c:pt>
                <c:pt idx="147">
                  <c:v>3.6295999999999999</c:v>
                </c:pt>
                <c:pt idx="148">
                  <c:v>3.6559999999999997</c:v>
                </c:pt>
                <c:pt idx="149">
                  <c:v>3.6924999999999981</c:v>
                </c:pt>
                <c:pt idx="150">
                  <c:v>3.7244999999999999</c:v>
                </c:pt>
                <c:pt idx="151">
                  <c:v>3.7544</c:v>
                </c:pt>
                <c:pt idx="152">
                  <c:v>3.7841000000000018</c:v>
                </c:pt>
                <c:pt idx="153">
                  <c:v>3.814299999999998</c:v>
                </c:pt>
                <c:pt idx="154">
                  <c:v>3.8405</c:v>
                </c:pt>
                <c:pt idx="155">
                  <c:v>3.8714999999999984</c:v>
                </c:pt>
                <c:pt idx="156">
                  <c:v>3.9024999999999981</c:v>
                </c:pt>
                <c:pt idx="157">
                  <c:v>3.9278</c:v>
                </c:pt>
                <c:pt idx="158">
                  <c:v>3.9545999999999997</c:v>
                </c:pt>
                <c:pt idx="159">
                  <c:v>3.9859</c:v>
                </c:pt>
                <c:pt idx="160">
                  <c:v>4.0113000000000003</c:v>
                </c:pt>
                <c:pt idx="161">
                  <c:v>4.0399000000000003</c:v>
                </c:pt>
                <c:pt idx="162">
                  <c:v>4.0639999999999965</c:v>
                </c:pt>
                <c:pt idx="163">
                  <c:v>4.0883000000000003</c:v>
                </c:pt>
                <c:pt idx="164">
                  <c:v>4.1153999999999975</c:v>
                </c:pt>
                <c:pt idx="165">
                  <c:v>4.1352000000000002</c:v>
                </c:pt>
                <c:pt idx="166">
                  <c:v>4.1555999999999962</c:v>
                </c:pt>
                <c:pt idx="167">
                  <c:v>4.1749999999999963</c:v>
                </c:pt>
                <c:pt idx="168">
                  <c:v>4.1951999999999963</c:v>
                </c:pt>
                <c:pt idx="169">
                  <c:v>4.2144999999999975</c:v>
                </c:pt>
                <c:pt idx="170">
                  <c:v>4.234</c:v>
                </c:pt>
                <c:pt idx="171">
                  <c:v>4.2584</c:v>
                </c:pt>
                <c:pt idx="172">
                  <c:v>4.2791000000000023</c:v>
                </c:pt>
                <c:pt idx="173">
                  <c:v>4.3014000000000001</c:v>
                </c:pt>
                <c:pt idx="174">
                  <c:v>4.3224999999999962</c:v>
                </c:pt>
                <c:pt idx="175">
                  <c:v>4.3452999999999999</c:v>
                </c:pt>
                <c:pt idx="176">
                  <c:v>4.3696999999999999</c:v>
                </c:pt>
                <c:pt idx="177">
                  <c:v>4.3966000000000003</c:v>
                </c:pt>
                <c:pt idx="178">
                  <c:v>4.4211999999999998</c:v>
                </c:pt>
                <c:pt idx="179">
                  <c:v>4.4428999999999998</c:v>
                </c:pt>
                <c:pt idx="180">
                  <c:v>4.4691999999999998</c:v>
                </c:pt>
                <c:pt idx="181">
                  <c:v>4.4891000000000014</c:v>
                </c:pt>
                <c:pt idx="182">
                  <c:v>4.5106000000000002</c:v>
                </c:pt>
                <c:pt idx="183">
                  <c:v>4.5368000000000004</c:v>
                </c:pt>
                <c:pt idx="184">
                  <c:v>4.5594999999999999</c:v>
                </c:pt>
                <c:pt idx="185">
                  <c:v>4.5819999999999999</c:v>
                </c:pt>
                <c:pt idx="186">
                  <c:v>4.6059999999999963</c:v>
                </c:pt>
                <c:pt idx="187">
                  <c:v>4.6280999999999963</c:v>
                </c:pt>
                <c:pt idx="188">
                  <c:v>4.6526999999999985</c:v>
                </c:pt>
                <c:pt idx="189">
                  <c:v>4.6802999999999999</c:v>
                </c:pt>
                <c:pt idx="190">
                  <c:v>4.7017000000000024</c:v>
                </c:pt>
                <c:pt idx="191">
                  <c:v>4.7246999999999995</c:v>
                </c:pt>
                <c:pt idx="192">
                  <c:v>4.7498000000000014</c:v>
                </c:pt>
                <c:pt idx="193">
                  <c:v>4.7733000000000034</c:v>
                </c:pt>
                <c:pt idx="194">
                  <c:v>4.8037000000000001</c:v>
                </c:pt>
                <c:pt idx="195">
                  <c:v>4.8270999999999962</c:v>
                </c:pt>
                <c:pt idx="196">
                  <c:v>4.8504999999999985</c:v>
                </c:pt>
                <c:pt idx="197">
                  <c:v>4.8746</c:v>
                </c:pt>
                <c:pt idx="198">
                  <c:v>4.9007000000000014</c:v>
                </c:pt>
                <c:pt idx="199">
                  <c:v>4.9253999999999998</c:v>
                </c:pt>
                <c:pt idx="200">
                  <c:v>4.9478</c:v>
                </c:pt>
                <c:pt idx="201">
                  <c:v>4.9688999999999997</c:v>
                </c:pt>
                <c:pt idx="202">
                  <c:v>4.9885999999999999</c:v>
                </c:pt>
                <c:pt idx="203">
                  <c:v>5.0072000000000001</c:v>
                </c:pt>
                <c:pt idx="204">
                  <c:v>5.0253999999999985</c:v>
                </c:pt>
                <c:pt idx="205">
                  <c:v>5.0453999999999999</c:v>
                </c:pt>
                <c:pt idx="206">
                  <c:v>5.0676999999999985</c:v>
                </c:pt>
                <c:pt idx="207">
                  <c:v>5.0954999999999995</c:v>
                </c:pt>
                <c:pt idx="208">
                  <c:v>5.1208999999999962</c:v>
                </c:pt>
                <c:pt idx="209">
                  <c:v>5.1462000000000003</c:v>
                </c:pt>
                <c:pt idx="210">
                  <c:v>5.1754999999999995</c:v>
                </c:pt>
                <c:pt idx="211">
                  <c:v>5.1998999999999995</c:v>
                </c:pt>
                <c:pt idx="212">
                  <c:v>5.2233000000000001</c:v>
                </c:pt>
                <c:pt idx="213">
                  <c:v>5.2460000000000004</c:v>
                </c:pt>
                <c:pt idx="214">
                  <c:v>5.2668999999999997</c:v>
                </c:pt>
                <c:pt idx="215">
                  <c:v>5.2901999999999996</c:v>
                </c:pt>
                <c:pt idx="216">
                  <c:v>5.3175999999999961</c:v>
                </c:pt>
                <c:pt idx="217">
                  <c:v>5.3484999999999996</c:v>
                </c:pt>
                <c:pt idx="218">
                  <c:v>5.3769999999999998</c:v>
                </c:pt>
                <c:pt idx="219">
                  <c:v>5.4054000000000002</c:v>
                </c:pt>
                <c:pt idx="220">
                  <c:v>5.4359000000000002</c:v>
                </c:pt>
                <c:pt idx="221">
                  <c:v>5.4654999999999996</c:v>
                </c:pt>
                <c:pt idx="222">
                  <c:v>5.4927999999999999</c:v>
                </c:pt>
                <c:pt idx="223">
                  <c:v>5.5256999999999996</c:v>
                </c:pt>
                <c:pt idx="224">
                  <c:v>5.5510000000000002</c:v>
                </c:pt>
                <c:pt idx="225">
                  <c:v>5.5803000000000003</c:v>
                </c:pt>
                <c:pt idx="226">
                  <c:v>5.6097999999999999</c:v>
                </c:pt>
                <c:pt idx="227">
                  <c:v>5.6384999999999996</c:v>
                </c:pt>
                <c:pt idx="228">
                  <c:v>5.668999999999996</c:v>
                </c:pt>
                <c:pt idx="229">
                  <c:v>5.6992000000000003</c:v>
                </c:pt>
                <c:pt idx="230">
                  <c:v>5.7222999999999997</c:v>
                </c:pt>
                <c:pt idx="231">
                  <c:v>5.7454000000000001</c:v>
                </c:pt>
                <c:pt idx="232">
                  <c:v>5.7721</c:v>
                </c:pt>
                <c:pt idx="233">
                  <c:v>5.8008999999999995</c:v>
                </c:pt>
                <c:pt idx="234">
                  <c:v>5.8273999999999964</c:v>
                </c:pt>
                <c:pt idx="235">
                  <c:v>5.8580999999999985</c:v>
                </c:pt>
                <c:pt idx="236">
                  <c:v>5.8908999999999985</c:v>
                </c:pt>
                <c:pt idx="237">
                  <c:v>5.9218000000000002</c:v>
                </c:pt>
                <c:pt idx="238">
                  <c:v>5.9508000000000001</c:v>
                </c:pt>
                <c:pt idx="239">
                  <c:v>5.9803000000000024</c:v>
                </c:pt>
                <c:pt idx="240">
                  <c:v>6.0067000000000004</c:v>
                </c:pt>
                <c:pt idx="241">
                  <c:v>6.0303000000000004</c:v>
                </c:pt>
                <c:pt idx="242">
                  <c:v>6.0544999999999964</c:v>
                </c:pt>
                <c:pt idx="243">
                  <c:v>6.0784000000000002</c:v>
                </c:pt>
                <c:pt idx="244">
                  <c:v>6.1039999999999965</c:v>
                </c:pt>
                <c:pt idx="245">
                  <c:v>6.1318999999999999</c:v>
                </c:pt>
                <c:pt idx="246">
                  <c:v>6.1597999999999997</c:v>
                </c:pt>
                <c:pt idx="247">
                  <c:v>6.1890000000000001</c:v>
                </c:pt>
                <c:pt idx="248">
                  <c:v>6.2203999999999997</c:v>
                </c:pt>
                <c:pt idx="249">
                  <c:v>6.2535999999999996</c:v>
                </c:pt>
                <c:pt idx="250">
                  <c:v>6.2835000000000001</c:v>
                </c:pt>
                <c:pt idx="251">
                  <c:v>6.3121999999999963</c:v>
                </c:pt>
                <c:pt idx="252">
                  <c:v>6.3443999999999985</c:v>
                </c:pt>
                <c:pt idx="253">
                  <c:v>6.3756000000000004</c:v>
                </c:pt>
                <c:pt idx="254">
                  <c:v>6.3978999999999964</c:v>
                </c:pt>
                <c:pt idx="255">
                  <c:v>6.4284999999999997</c:v>
                </c:pt>
                <c:pt idx="256">
                  <c:v>6.4564000000000004</c:v>
                </c:pt>
                <c:pt idx="257">
                  <c:v>6.4805000000000001</c:v>
                </c:pt>
                <c:pt idx="258">
                  <c:v>6.5023999999999997</c:v>
                </c:pt>
                <c:pt idx="259">
                  <c:v>6.5250999999999975</c:v>
                </c:pt>
                <c:pt idx="260">
                  <c:v>6.5491000000000001</c:v>
                </c:pt>
                <c:pt idx="261">
                  <c:v>6.5733000000000024</c:v>
                </c:pt>
                <c:pt idx="262">
                  <c:v>6.5968</c:v>
                </c:pt>
                <c:pt idx="263">
                  <c:v>6.6230999999999964</c:v>
                </c:pt>
                <c:pt idx="264">
                  <c:v>6.6479999999999961</c:v>
                </c:pt>
                <c:pt idx="265">
                  <c:v>6.6752000000000002</c:v>
                </c:pt>
                <c:pt idx="266">
                  <c:v>6.7050000000000001</c:v>
                </c:pt>
                <c:pt idx="267">
                  <c:v>6.7324999999999999</c:v>
                </c:pt>
                <c:pt idx="268">
                  <c:v>6.7617000000000003</c:v>
                </c:pt>
                <c:pt idx="269">
                  <c:v>6.7906000000000004</c:v>
                </c:pt>
                <c:pt idx="270">
                  <c:v>6.8219999999999965</c:v>
                </c:pt>
                <c:pt idx="271">
                  <c:v>6.8498000000000001</c:v>
                </c:pt>
                <c:pt idx="272">
                  <c:v>6.8760000000000003</c:v>
                </c:pt>
                <c:pt idx="273">
                  <c:v>6.8998999999999997</c:v>
                </c:pt>
                <c:pt idx="274">
                  <c:v>6.9238999999999997</c:v>
                </c:pt>
                <c:pt idx="275">
                  <c:v>6.9483000000000024</c:v>
                </c:pt>
                <c:pt idx="276">
                  <c:v>6.9721000000000002</c:v>
                </c:pt>
                <c:pt idx="277">
                  <c:v>6.9940999999999995</c:v>
                </c:pt>
                <c:pt idx="278">
                  <c:v>7.0202999999999998</c:v>
                </c:pt>
                <c:pt idx="279">
                  <c:v>7.0491000000000001</c:v>
                </c:pt>
                <c:pt idx="280">
                  <c:v>7.0730000000000004</c:v>
                </c:pt>
                <c:pt idx="281">
                  <c:v>7.1014999999999997</c:v>
                </c:pt>
                <c:pt idx="282">
                  <c:v>7.1284999999999963</c:v>
                </c:pt>
                <c:pt idx="283">
                  <c:v>7.1566999999999998</c:v>
                </c:pt>
                <c:pt idx="284">
                  <c:v>7.1844999999999963</c:v>
                </c:pt>
                <c:pt idx="285">
                  <c:v>7.2140999999999975</c:v>
                </c:pt>
                <c:pt idx="286">
                  <c:v>7.2368000000000023</c:v>
                </c:pt>
                <c:pt idx="287">
                  <c:v>7.2595000000000001</c:v>
                </c:pt>
                <c:pt idx="288">
                  <c:v>7.2828999999999997</c:v>
                </c:pt>
                <c:pt idx="289">
                  <c:v>7.3061999999999996</c:v>
                </c:pt>
                <c:pt idx="290">
                  <c:v>7.3284999999999965</c:v>
                </c:pt>
                <c:pt idx="291">
                  <c:v>7.3553999999999995</c:v>
                </c:pt>
                <c:pt idx="292">
                  <c:v>7.3830999999999998</c:v>
                </c:pt>
                <c:pt idx="293">
                  <c:v>7.4123999999999999</c:v>
                </c:pt>
                <c:pt idx="294">
                  <c:v>7.4428999999999998</c:v>
                </c:pt>
                <c:pt idx="295">
                  <c:v>7.4720000000000004</c:v>
                </c:pt>
                <c:pt idx="296">
                  <c:v>7.5057</c:v>
                </c:pt>
                <c:pt idx="297">
                  <c:v>7.5377999999999998</c:v>
                </c:pt>
                <c:pt idx="298">
                  <c:v>7.5714000000000024</c:v>
                </c:pt>
                <c:pt idx="299">
                  <c:v>7.6042999999999985</c:v>
                </c:pt>
                <c:pt idx="300">
                  <c:v>7.6234999999999964</c:v>
                </c:pt>
                <c:pt idx="301">
                  <c:v>7.6408999999999985</c:v>
                </c:pt>
                <c:pt idx="302">
                  <c:v>7.6557999999999975</c:v>
                </c:pt>
                <c:pt idx="303">
                  <c:v>7.6734</c:v>
                </c:pt>
                <c:pt idx="304">
                  <c:v>7.6904999999999966</c:v>
                </c:pt>
                <c:pt idx="305">
                  <c:v>7.7088000000000001</c:v>
                </c:pt>
                <c:pt idx="306">
                  <c:v>7.7272999999999996</c:v>
                </c:pt>
                <c:pt idx="307">
                  <c:v>7.7463000000000024</c:v>
                </c:pt>
                <c:pt idx="308">
                  <c:v>7.7654999999999985</c:v>
                </c:pt>
                <c:pt idx="309">
                  <c:v>7.7848999999999995</c:v>
                </c:pt>
                <c:pt idx="310">
                  <c:v>7.8072999999999997</c:v>
                </c:pt>
                <c:pt idx="311">
                  <c:v>7.8296000000000001</c:v>
                </c:pt>
                <c:pt idx="312">
                  <c:v>7.8559999999999963</c:v>
                </c:pt>
                <c:pt idx="313">
                  <c:v>7.8814000000000002</c:v>
                </c:pt>
                <c:pt idx="314">
                  <c:v>7.9021999999999997</c:v>
                </c:pt>
                <c:pt idx="315">
                  <c:v>7.9397000000000038</c:v>
                </c:pt>
                <c:pt idx="316">
                  <c:v>7.9727000000000023</c:v>
                </c:pt>
                <c:pt idx="317">
                  <c:v>8.0069000000000035</c:v>
                </c:pt>
                <c:pt idx="318">
                  <c:v>8.0399000000000012</c:v>
                </c:pt>
                <c:pt idx="319">
                  <c:v>8.0713000000000008</c:v>
                </c:pt>
                <c:pt idx="320">
                  <c:v>8.1048000000000009</c:v>
                </c:pt>
                <c:pt idx="321">
                  <c:v>8.136000000000001</c:v>
                </c:pt>
                <c:pt idx="322">
                  <c:v>8.1624000000000088</c:v>
                </c:pt>
                <c:pt idx="323">
                  <c:v>8.1904000000000003</c:v>
                </c:pt>
                <c:pt idx="324">
                  <c:v>8.2170000000000005</c:v>
                </c:pt>
                <c:pt idx="325">
                  <c:v>8.2442999999999973</c:v>
                </c:pt>
                <c:pt idx="326">
                  <c:v>8.273200000000001</c:v>
                </c:pt>
                <c:pt idx="327">
                  <c:v>8.3004000000000069</c:v>
                </c:pt>
                <c:pt idx="328">
                  <c:v>8.3255000000000106</c:v>
                </c:pt>
                <c:pt idx="329">
                  <c:v>8.3532000000000028</c:v>
                </c:pt>
                <c:pt idx="330">
                  <c:v>8.3826000000000072</c:v>
                </c:pt>
                <c:pt idx="331">
                  <c:v>8.4049000000000014</c:v>
                </c:pt>
                <c:pt idx="332">
                  <c:v>8.4278000000000013</c:v>
                </c:pt>
                <c:pt idx="333">
                  <c:v>8.4541000000000004</c:v>
                </c:pt>
                <c:pt idx="334">
                  <c:v>8.4791000000000007</c:v>
                </c:pt>
                <c:pt idx="335">
                  <c:v>8.5035000000000007</c:v>
                </c:pt>
                <c:pt idx="336">
                  <c:v>8.5303000000000004</c:v>
                </c:pt>
                <c:pt idx="337">
                  <c:v>8.5581000000000014</c:v>
                </c:pt>
                <c:pt idx="338">
                  <c:v>8.5822000000000003</c:v>
                </c:pt>
                <c:pt idx="339">
                  <c:v>8.6141000000000005</c:v>
                </c:pt>
                <c:pt idx="340">
                  <c:v>8.6445000000000007</c:v>
                </c:pt>
                <c:pt idx="341">
                  <c:v>8.6708000000000016</c:v>
                </c:pt>
                <c:pt idx="342">
                  <c:v>8.6988000000000003</c:v>
                </c:pt>
                <c:pt idx="343">
                  <c:v>8.7260999999999989</c:v>
                </c:pt>
                <c:pt idx="344">
                  <c:v>8.7512000000000008</c:v>
                </c:pt>
                <c:pt idx="345">
                  <c:v>8.7810000000000006</c:v>
                </c:pt>
                <c:pt idx="346">
                  <c:v>8.8102</c:v>
                </c:pt>
                <c:pt idx="347">
                  <c:v>8.8377000000000034</c:v>
                </c:pt>
                <c:pt idx="348">
                  <c:v>8.8638000000000048</c:v>
                </c:pt>
                <c:pt idx="349">
                  <c:v>8.8881000000000014</c:v>
                </c:pt>
                <c:pt idx="350">
                  <c:v>8.9147000000000016</c:v>
                </c:pt>
                <c:pt idx="351">
                  <c:v>8.9404000000000003</c:v>
                </c:pt>
                <c:pt idx="352">
                  <c:v>8.9639000000000006</c:v>
                </c:pt>
                <c:pt idx="353">
                  <c:v>8.9898000000000007</c:v>
                </c:pt>
                <c:pt idx="354">
                  <c:v>9.0152000000000001</c:v>
                </c:pt>
                <c:pt idx="355">
                  <c:v>9.0400000000000009</c:v>
                </c:pt>
                <c:pt idx="356">
                  <c:v>9.0630000000000006</c:v>
                </c:pt>
                <c:pt idx="357">
                  <c:v>9.0875000000000004</c:v>
                </c:pt>
                <c:pt idx="358">
                  <c:v>9.1113</c:v>
                </c:pt>
                <c:pt idx="359">
                  <c:v>9.1418999999999997</c:v>
                </c:pt>
                <c:pt idx="360">
                  <c:v>9.168000000000001</c:v>
                </c:pt>
                <c:pt idx="361">
                  <c:v>9.1937000000000015</c:v>
                </c:pt>
                <c:pt idx="362">
                  <c:v>9.2179000000000002</c:v>
                </c:pt>
                <c:pt idx="363">
                  <c:v>9.2423000000000002</c:v>
                </c:pt>
                <c:pt idx="364">
                  <c:v>9.2652000000000001</c:v>
                </c:pt>
                <c:pt idx="365">
                  <c:v>9.2871000000000006</c:v>
                </c:pt>
                <c:pt idx="366">
                  <c:v>9.3082000000000011</c:v>
                </c:pt>
                <c:pt idx="367">
                  <c:v>9.33</c:v>
                </c:pt>
                <c:pt idx="368">
                  <c:v>9.3502000000000027</c:v>
                </c:pt>
                <c:pt idx="369">
                  <c:v>9.3724000000000078</c:v>
                </c:pt>
                <c:pt idx="370">
                  <c:v>9.3920000000000048</c:v>
                </c:pt>
                <c:pt idx="371">
                  <c:v>9.4123000000000001</c:v>
                </c:pt>
                <c:pt idx="372">
                  <c:v>9.4337</c:v>
                </c:pt>
                <c:pt idx="373">
                  <c:v>9.4531000000000027</c:v>
                </c:pt>
                <c:pt idx="374">
                  <c:v>9.4735000000000067</c:v>
                </c:pt>
                <c:pt idx="375">
                  <c:v>9.4931000000000001</c:v>
                </c:pt>
                <c:pt idx="376">
                  <c:v>9.511000000000001</c:v>
                </c:pt>
                <c:pt idx="377">
                  <c:v>9.5290000000000017</c:v>
                </c:pt>
                <c:pt idx="378">
                  <c:v>9.5489999999999995</c:v>
                </c:pt>
                <c:pt idx="379">
                  <c:v>9.5685000000000002</c:v>
                </c:pt>
                <c:pt idx="380">
                  <c:v>9.5874000000000006</c:v>
                </c:pt>
                <c:pt idx="381">
                  <c:v>9.6073000000000004</c:v>
                </c:pt>
                <c:pt idx="382">
                  <c:v>9.6281999999999996</c:v>
                </c:pt>
                <c:pt idx="383">
                  <c:v>9.6479999999999997</c:v>
                </c:pt>
                <c:pt idx="384">
                  <c:v>9.6672000000000011</c:v>
                </c:pt>
                <c:pt idx="385">
                  <c:v>9.6882000000000001</c:v>
                </c:pt>
                <c:pt idx="386">
                  <c:v>9.7117000000000004</c:v>
                </c:pt>
                <c:pt idx="387">
                  <c:v>9.74</c:v>
                </c:pt>
                <c:pt idx="388">
                  <c:v>9.7682000000000002</c:v>
                </c:pt>
                <c:pt idx="389">
                  <c:v>9.7924000000000007</c:v>
                </c:pt>
                <c:pt idx="390">
                  <c:v>9.8227000000000046</c:v>
                </c:pt>
                <c:pt idx="391">
                  <c:v>9.8526000000000078</c:v>
                </c:pt>
                <c:pt idx="392">
                  <c:v>9.8802000000000003</c:v>
                </c:pt>
                <c:pt idx="393">
                  <c:v>9.9055000000000071</c:v>
                </c:pt>
                <c:pt idx="394">
                  <c:v>9.9307000000000034</c:v>
                </c:pt>
                <c:pt idx="395">
                  <c:v>9.9557000000000073</c:v>
                </c:pt>
                <c:pt idx="396">
                  <c:v>9.9780000000000015</c:v>
                </c:pt>
                <c:pt idx="397">
                  <c:v>10.0009</c:v>
                </c:pt>
                <c:pt idx="398">
                  <c:v>10.0274</c:v>
                </c:pt>
                <c:pt idx="399">
                  <c:v>10.053700000000006</c:v>
                </c:pt>
                <c:pt idx="400">
                  <c:v>10.080500000000002</c:v>
                </c:pt>
                <c:pt idx="401">
                  <c:v>10.1104</c:v>
                </c:pt>
                <c:pt idx="402">
                  <c:v>10.141500000000001</c:v>
                </c:pt>
                <c:pt idx="403">
                  <c:v>10.1701</c:v>
                </c:pt>
                <c:pt idx="404">
                  <c:v>10.201000000000001</c:v>
                </c:pt>
                <c:pt idx="405">
                  <c:v>10.2203</c:v>
                </c:pt>
                <c:pt idx="406">
                  <c:v>10.239100000000001</c:v>
                </c:pt>
                <c:pt idx="407">
                  <c:v>10.257300000000001</c:v>
                </c:pt>
                <c:pt idx="408">
                  <c:v>10.275700000000002</c:v>
                </c:pt>
                <c:pt idx="409">
                  <c:v>10.293800000000001</c:v>
                </c:pt>
                <c:pt idx="410">
                  <c:v>10.313700000000004</c:v>
                </c:pt>
                <c:pt idx="411">
                  <c:v>10.334100000000001</c:v>
                </c:pt>
                <c:pt idx="412">
                  <c:v>10.356000000000007</c:v>
                </c:pt>
                <c:pt idx="413">
                  <c:v>10.3772</c:v>
                </c:pt>
                <c:pt idx="414">
                  <c:v>10.399400000000007</c:v>
                </c:pt>
                <c:pt idx="415">
                  <c:v>10.422000000000002</c:v>
                </c:pt>
                <c:pt idx="416">
                  <c:v>10.4476</c:v>
                </c:pt>
                <c:pt idx="417">
                  <c:v>10.472900000000006</c:v>
                </c:pt>
                <c:pt idx="418">
                  <c:v>10.496400000000007</c:v>
                </c:pt>
                <c:pt idx="419">
                  <c:v>10.526400000000002</c:v>
                </c:pt>
                <c:pt idx="420">
                  <c:v>10.553600000000008</c:v>
                </c:pt>
                <c:pt idx="421">
                  <c:v>10.5783</c:v>
                </c:pt>
                <c:pt idx="422">
                  <c:v>10.601900000000001</c:v>
                </c:pt>
                <c:pt idx="423">
                  <c:v>10.6235</c:v>
                </c:pt>
                <c:pt idx="424">
                  <c:v>10.642300000000001</c:v>
                </c:pt>
                <c:pt idx="425">
                  <c:v>10.659800000000002</c:v>
                </c:pt>
                <c:pt idx="426">
                  <c:v>10.6785</c:v>
                </c:pt>
                <c:pt idx="427">
                  <c:v>10.6982</c:v>
                </c:pt>
                <c:pt idx="428">
                  <c:v>10.7165</c:v>
                </c:pt>
                <c:pt idx="429">
                  <c:v>10.7369</c:v>
                </c:pt>
                <c:pt idx="430">
                  <c:v>10.756</c:v>
                </c:pt>
                <c:pt idx="431">
                  <c:v>10.7758</c:v>
                </c:pt>
                <c:pt idx="432">
                  <c:v>10.795500000000002</c:v>
                </c:pt>
                <c:pt idx="433">
                  <c:v>10.814500000000002</c:v>
                </c:pt>
                <c:pt idx="434">
                  <c:v>10.850200000000006</c:v>
                </c:pt>
                <c:pt idx="435">
                  <c:v>10.876900000000004</c:v>
                </c:pt>
                <c:pt idx="436">
                  <c:v>10.902500000000007</c:v>
                </c:pt>
                <c:pt idx="437">
                  <c:v>10.925500000000007</c:v>
                </c:pt>
                <c:pt idx="438">
                  <c:v>10.9498</c:v>
                </c:pt>
                <c:pt idx="439">
                  <c:v>10.9717</c:v>
                </c:pt>
                <c:pt idx="440">
                  <c:v>10.9937</c:v>
                </c:pt>
                <c:pt idx="441">
                  <c:v>11.0192</c:v>
                </c:pt>
                <c:pt idx="442">
                  <c:v>11.042</c:v>
                </c:pt>
                <c:pt idx="443">
                  <c:v>11.066700000000004</c:v>
                </c:pt>
                <c:pt idx="444">
                  <c:v>11.0952</c:v>
                </c:pt>
                <c:pt idx="445">
                  <c:v>11.125500000000002</c:v>
                </c:pt>
                <c:pt idx="446">
                  <c:v>11.1508</c:v>
                </c:pt>
                <c:pt idx="447">
                  <c:v>11.1774</c:v>
                </c:pt>
                <c:pt idx="448">
                  <c:v>11.2096</c:v>
                </c:pt>
                <c:pt idx="449">
                  <c:v>11.230600000000001</c:v>
                </c:pt>
                <c:pt idx="450">
                  <c:v>11.2599</c:v>
                </c:pt>
                <c:pt idx="451">
                  <c:v>11.2905</c:v>
                </c:pt>
                <c:pt idx="452">
                  <c:v>11.317300000000001</c:v>
                </c:pt>
                <c:pt idx="453">
                  <c:v>11.3422</c:v>
                </c:pt>
                <c:pt idx="454">
                  <c:v>11.362600000000008</c:v>
                </c:pt>
                <c:pt idx="455">
                  <c:v>11.3841</c:v>
                </c:pt>
                <c:pt idx="456">
                  <c:v>11.406000000000002</c:v>
                </c:pt>
                <c:pt idx="457">
                  <c:v>11.428000000000001</c:v>
                </c:pt>
                <c:pt idx="458">
                  <c:v>11.450000000000006</c:v>
                </c:pt>
                <c:pt idx="459">
                  <c:v>11.473400000000007</c:v>
                </c:pt>
                <c:pt idx="460">
                  <c:v>11.5002</c:v>
                </c:pt>
                <c:pt idx="461">
                  <c:v>11.526400000000002</c:v>
                </c:pt>
                <c:pt idx="462">
                  <c:v>11.550500000000007</c:v>
                </c:pt>
                <c:pt idx="463">
                  <c:v>11.572900000000002</c:v>
                </c:pt>
                <c:pt idx="464">
                  <c:v>11.6069</c:v>
                </c:pt>
                <c:pt idx="465">
                  <c:v>11.645100000000001</c:v>
                </c:pt>
                <c:pt idx="466">
                  <c:v>11.678000000000001</c:v>
                </c:pt>
                <c:pt idx="467">
                  <c:v>11.7134</c:v>
                </c:pt>
                <c:pt idx="468">
                  <c:v>11.7478</c:v>
                </c:pt>
                <c:pt idx="469">
                  <c:v>11.7827</c:v>
                </c:pt>
                <c:pt idx="470">
                  <c:v>11.819700000000006</c:v>
                </c:pt>
                <c:pt idx="471">
                  <c:v>11.859000000000007</c:v>
                </c:pt>
                <c:pt idx="472">
                  <c:v>11.893500000000007</c:v>
                </c:pt>
                <c:pt idx="473">
                  <c:v>11.9275</c:v>
                </c:pt>
                <c:pt idx="474">
                  <c:v>11.9641</c:v>
                </c:pt>
                <c:pt idx="475">
                  <c:v>12.000500000000002</c:v>
                </c:pt>
                <c:pt idx="476">
                  <c:v>12.0388</c:v>
                </c:pt>
                <c:pt idx="477">
                  <c:v>12.0717</c:v>
                </c:pt>
                <c:pt idx="478">
                  <c:v>12.104800000000001</c:v>
                </c:pt>
                <c:pt idx="479">
                  <c:v>12.1357</c:v>
                </c:pt>
                <c:pt idx="480">
                  <c:v>12.1653</c:v>
                </c:pt>
                <c:pt idx="481">
                  <c:v>12.1912</c:v>
                </c:pt>
                <c:pt idx="482">
                  <c:v>12.217700000000001</c:v>
                </c:pt>
                <c:pt idx="483">
                  <c:v>12.2463</c:v>
                </c:pt>
                <c:pt idx="484">
                  <c:v>12.273400000000002</c:v>
                </c:pt>
                <c:pt idx="485">
                  <c:v>12.3032</c:v>
                </c:pt>
                <c:pt idx="486">
                  <c:v>12.334300000000001</c:v>
                </c:pt>
                <c:pt idx="487">
                  <c:v>12.365500000000011</c:v>
                </c:pt>
                <c:pt idx="488">
                  <c:v>12.393600000000006</c:v>
                </c:pt>
                <c:pt idx="489">
                  <c:v>12.423400000000004</c:v>
                </c:pt>
                <c:pt idx="490">
                  <c:v>12.455400000000012</c:v>
                </c:pt>
                <c:pt idx="491">
                  <c:v>12.491300000000001</c:v>
                </c:pt>
                <c:pt idx="492">
                  <c:v>12.521000000000001</c:v>
                </c:pt>
                <c:pt idx="493">
                  <c:v>12.553000000000004</c:v>
                </c:pt>
                <c:pt idx="494">
                  <c:v>12.5829</c:v>
                </c:pt>
                <c:pt idx="495">
                  <c:v>12.612500000000002</c:v>
                </c:pt>
                <c:pt idx="496">
                  <c:v>12.638400000000001</c:v>
                </c:pt>
                <c:pt idx="497">
                  <c:v>12.6648</c:v>
                </c:pt>
                <c:pt idx="498">
                  <c:v>12.6951</c:v>
                </c:pt>
                <c:pt idx="499">
                  <c:v>12.7234</c:v>
                </c:pt>
                <c:pt idx="500">
                  <c:v>12.754</c:v>
                </c:pt>
                <c:pt idx="501">
                  <c:v>12.786900000000001</c:v>
                </c:pt>
                <c:pt idx="502">
                  <c:v>12.819600000000008</c:v>
                </c:pt>
                <c:pt idx="503">
                  <c:v>12.851100000000002</c:v>
                </c:pt>
                <c:pt idx="504">
                  <c:v>12.8842</c:v>
                </c:pt>
                <c:pt idx="505">
                  <c:v>12.9176</c:v>
                </c:pt>
                <c:pt idx="506">
                  <c:v>12.955900000000007</c:v>
                </c:pt>
                <c:pt idx="507">
                  <c:v>12.993600000000002</c:v>
                </c:pt>
                <c:pt idx="508">
                  <c:v>13.0336</c:v>
                </c:pt>
                <c:pt idx="509">
                  <c:v>13.064300000000001</c:v>
                </c:pt>
                <c:pt idx="510">
                  <c:v>13.0909</c:v>
                </c:pt>
                <c:pt idx="511">
                  <c:v>13.114100000000001</c:v>
                </c:pt>
                <c:pt idx="512">
                  <c:v>13.138299999999999</c:v>
                </c:pt>
                <c:pt idx="513">
                  <c:v>13.16</c:v>
                </c:pt>
                <c:pt idx="514">
                  <c:v>13.1815</c:v>
                </c:pt>
                <c:pt idx="515">
                  <c:v>13.2013</c:v>
                </c:pt>
                <c:pt idx="516">
                  <c:v>13.2216</c:v>
                </c:pt>
                <c:pt idx="517">
                  <c:v>13.242700000000001</c:v>
                </c:pt>
                <c:pt idx="518">
                  <c:v>13.265000000000002</c:v>
                </c:pt>
                <c:pt idx="519">
                  <c:v>13.291399999999999</c:v>
                </c:pt>
                <c:pt idx="520">
                  <c:v>13.3218</c:v>
                </c:pt>
                <c:pt idx="521">
                  <c:v>13.354900000000002</c:v>
                </c:pt>
                <c:pt idx="522">
                  <c:v>13.388300000000001</c:v>
                </c:pt>
                <c:pt idx="523">
                  <c:v>13.424100000000001</c:v>
                </c:pt>
                <c:pt idx="524">
                  <c:v>13.459000000000007</c:v>
                </c:pt>
              </c:numCache>
            </c:numRef>
          </c:xVal>
          <c:yVal>
            <c:numRef>
              <c:f>'s298_w_additional vecs'!$D$4:$D$528</c:f>
              <c:numCache>
                <c:formatCode>0.00000</c:formatCode>
                <c:ptCount val="525"/>
                <c:pt idx="0">
                  <c:v>0.71168000000000042</c:v>
                </c:pt>
                <c:pt idx="1">
                  <c:v>0.71006000000000002</c:v>
                </c:pt>
                <c:pt idx="2">
                  <c:v>0.71028000000000002</c:v>
                </c:pt>
                <c:pt idx="3">
                  <c:v>0.70830000000000004</c:v>
                </c:pt>
                <c:pt idx="4">
                  <c:v>0.71004000000000045</c:v>
                </c:pt>
                <c:pt idx="5">
                  <c:v>0.70916999999999997</c:v>
                </c:pt>
                <c:pt idx="6">
                  <c:v>0.70999000000000045</c:v>
                </c:pt>
                <c:pt idx="7">
                  <c:v>0.71052000000000004</c:v>
                </c:pt>
                <c:pt idx="8">
                  <c:v>0.70750000000000002</c:v>
                </c:pt>
                <c:pt idx="9">
                  <c:v>0.70914999999999995</c:v>
                </c:pt>
                <c:pt idx="10">
                  <c:v>0.70875999999999995</c:v>
                </c:pt>
                <c:pt idx="11">
                  <c:v>0.70896000000000003</c:v>
                </c:pt>
                <c:pt idx="12">
                  <c:v>0.70870000000000044</c:v>
                </c:pt>
                <c:pt idx="13">
                  <c:v>0.7097400000000007</c:v>
                </c:pt>
                <c:pt idx="14">
                  <c:v>0.71275999999999995</c:v>
                </c:pt>
                <c:pt idx="15">
                  <c:v>0.7113699999999995</c:v>
                </c:pt>
                <c:pt idx="16">
                  <c:v>0.70804000000000045</c:v>
                </c:pt>
                <c:pt idx="17">
                  <c:v>0.70952000000000004</c:v>
                </c:pt>
                <c:pt idx="18">
                  <c:v>0.70757999999999999</c:v>
                </c:pt>
                <c:pt idx="19">
                  <c:v>0.71450000000000002</c:v>
                </c:pt>
                <c:pt idx="20">
                  <c:v>0.71065000000000045</c:v>
                </c:pt>
                <c:pt idx="21">
                  <c:v>0.70928999999999998</c:v>
                </c:pt>
                <c:pt idx="22">
                  <c:v>0.70238999999999996</c:v>
                </c:pt>
                <c:pt idx="23">
                  <c:v>0.70960000000000045</c:v>
                </c:pt>
                <c:pt idx="24">
                  <c:v>0.70847000000000004</c:v>
                </c:pt>
                <c:pt idx="25">
                  <c:v>0.70911999999999997</c:v>
                </c:pt>
                <c:pt idx="26">
                  <c:v>0.71004000000000045</c:v>
                </c:pt>
                <c:pt idx="27">
                  <c:v>0.70921000000000001</c:v>
                </c:pt>
                <c:pt idx="28">
                  <c:v>0.70985000000000043</c:v>
                </c:pt>
                <c:pt idx="29">
                  <c:v>0.71267000000000058</c:v>
                </c:pt>
                <c:pt idx="30">
                  <c:v>0.71103000000000005</c:v>
                </c:pt>
                <c:pt idx="31">
                  <c:v>0.70950000000000002</c:v>
                </c:pt>
                <c:pt idx="32">
                  <c:v>0.71250000000000002</c:v>
                </c:pt>
                <c:pt idx="33">
                  <c:v>0.71109000000000044</c:v>
                </c:pt>
                <c:pt idx="34">
                  <c:v>0.70960000000000045</c:v>
                </c:pt>
                <c:pt idx="35">
                  <c:v>0.71214999999999995</c:v>
                </c:pt>
                <c:pt idx="36">
                  <c:v>0.71000000000000041</c:v>
                </c:pt>
                <c:pt idx="37">
                  <c:v>0.70920000000000005</c:v>
                </c:pt>
                <c:pt idx="38">
                  <c:v>0.70920000000000005</c:v>
                </c:pt>
                <c:pt idx="39">
                  <c:v>0.70816000000000001</c:v>
                </c:pt>
                <c:pt idx="40">
                  <c:v>0.70798000000000005</c:v>
                </c:pt>
                <c:pt idx="41">
                  <c:v>0.70996999999999999</c:v>
                </c:pt>
                <c:pt idx="42">
                  <c:v>0.70630999999999999</c:v>
                </c:pt>
                <c:pt idx="43">
                  <c:v>0.70970000000000044</c:v>
                </c:pt>
                <c:pt idx="44">
                  <c:v>0.71096999999999999</c:v>
                </c:pt>
                <c:pt idx="45">
                  <c:v>0.71150000000000002</c:v>
                </c:pt>
                <c:pt idx="46">
                  <c:v>0.71023000000000003</c:v>
                </c:pt>
                <c:pt idx="47">
                  <c:v>0.71028999999999998</c:v>
                </c:pt>
                <c:pt idx="48">
                  <c:v>0.71000000000000041</c:v>
                </c:pt>
                <c:pt idx="49">
                  <c:v>0.70728000000000002</c:v>
                </c:pt>
                <c:pt idx="50">
                  <c:v>0.7107400000000007</c:v>
                </c:pt>
                <c:pt idx="51">
                  <c:v>0.71003000000000005</c:v>
                </c:pt>
                <c:pt idx="52">
                  <c:v>0.70847000000000004</c:v>
                </c:pt>
                <c:pt idx="53">
                  <c:v>0.70747000000000004</c:v>
                </c:pt>
                <c:pt idx="54">
                  <c:v>0.70892999999999995</c:v>
                </c:pt>
                <c:pt idx="55">
                  <c:v>0.71069000000000071</c:v>
                </c:pt>
                <c:pt idx="56">
                  <c:v>0.70933999999999997</c:v>
                </c:pt>
                <c:pt idx="57">
                  <c:v>0.70794000000000046</c:v>
                </c:pt>
                <c:pt idx="58">
                  <c:v>0.70611999999999997</c:v>
                </c:pt>
                <c:pt idx="59">
                  <c:v>0.71006000000000002</c:v>
                </c:pt>
                <c:pt idx="60">
                  <c:v>0.71038000000000001</c:v>
                </c:pt>
                <c:pt idx="61">
                  <c:v>0.71026999999999996</c:v>
                </c:pt>
                <c:pt idx="62">
                  <c:v>0.71213000000000004</c:v>
                </c:pt>
                <c:pt idx="63">
                  <c:v>0.71043999999999996</c:v>
                </c:pt>
                <c:pt idx="64">
                  <c:v>0.70981000000000005</c:v>
                </c:pt>
                <c:pt idx="65">
                  <c:v>0.70891999999999999</c:v>
                </c:pt>
                <c:pt idx="66">
                  <c:v>0.70896000000000003</c:v>
                </c:pt>
                <c:pt idx="67">
                  <c:v>0.7095399999999995</c:v>
                </c:pt>
                <c:pt idx="68">
                  <c:v>0.71075000000000044</c:v>
                </c:pt>
                <c:pt idx="69">
                  <c:v>0.70981000000000005</c:v>
                </c:pt>
                <c:pt idx="70">
                  <c:v>0.71114999999999995</c:v>
                </c:pt>
                <c:pt idx="71">
                  <c:v>0.70978000000000041</c:v>
                </c:pt>
                <c:pt idx="72">
                  <c:v>0.71053999999999951</c:v>
                </c:pt>
                <c:pt idx="73">
                  <c:v>0.70923000000000003</c:v>
                </c:pt>
                <c:pt idx="74">
                  <c:v>0.70969000000000071</c:v>
                </c:pt>
                <c:pt idx="75">
                  <c:v>0.71043000000000001</c:v>
                </c:pt>
                <c:pt idx="76">
                  <c:v>0.71053999999999951</c:v>
                </c:pt>
                <c:pt idx="77">
                  <c:v>0.70898000000000005</c:v>
                </c:pt>
                <c:pt idx="78">
                  <c:v>0.7088300000000004</c:v>
                </c:pt>
                <c:pt idx="79">
                  <c:v>0.70952000000000004</c:v>
                </c:pt>
                <c:pt idx="80">
                  <c:v>0.7063199999999995</c:v>
                </c:pt>
                <c:pt idx="81">
                  <c:v>0.7110500000000004</c:v>
                </c:pt>
                <c:pt idx="82">
                  <c:v>0.70861000000000041</c:v>
                </c:pt>
                <c:pt idx="83">
                  <c:v>0.70972000000000046</c:v>
                </c:pt>
                <c:pt idx="84">
                  <c:v>0.71028000000000002</c:v>
                </c:pt>
                <c:pt idx="85">
                  <c:v>0.71001000000000003</c:v>
                </c:pt>
                <c:pt idx="86">
                  <c:v>0.71042000000000005</c:v>
                </c:pt>
                <c:pt idx="87">
                  <c:v>0.71053999999999951</c:v>
                </c:pt>
                <c:pt idx="88">
                  <c:v>0.71092999999999995</c:v>
                </c:pt>
                <c:pt idx="89">
                  <c:v>0.71167000000000058</c:v>
                </c:pt>
                <c:pt idx="90">
                  <c:v>0.70928000000000002</c:v>
                </c:pt>
                <c:pt idx="91">
                  <c:v>0.70743999999999996</c:v>
                </c:pt>
                <c:pt idx="92">
                  <c:v>0.71043000000000001</c:v>
                </c:pt>
                <c:pt idx="93">
                  <c:v>0.70628999999999997</c:v>
                </c:pt>
                <c:pt idx="94">
                  <c:v>0.70833000000000002</c:v>
                </c:pt>
                <c:pt idx="95">
                  <c:v>0.7125899999999995</c:v>
                </c:pt>
                <c:pt idx="96">
                  <c:v>0.70745000000000002</c:v>
                </c:pt>
                <c:pt idx="97">
                  <c:v>0.70652000000000004</c:v>
                </c:pt>
                <c:pt idx="98">
                  <c:v>0.70911000000000002</c:v>
                </c:pt>
                <c:pt idx="99">
                  <c:v>0.70728000000000002</c:v>
                </c:pt>
                <c:pt idx="100">
                  <c:v>0.7098800000000004</c:v>
                </c:pt>
                <c:pt idx="101">
                  <c:v>0.70945000000000003</c:v>
                </c:pt>
                <c:pt idx="102">
                  <c:v>0.70738000000000001</c:v>
                </c:pt>
                <c:pt idx="103">
                  <c:v>0.70887000000000044</c:v>
                </c:pt>
                <c:pt idx="104">
                  <c:v>0.70968000000000042</c:v>
                </c:pt>
                <c:pt idx="105">
                  <c:v>0.70850999999999997</c:v>
                </c:pt>
                <c:pt idx="106">
                  <c:v>0.70718999999999999</c:v>
                </c:pt>
                <c:pt idx="107">
                  <c:v>0.71067000000000058</c:v>
                </c:pt>
                <c:pt idx="108">
                  <c:v>0.70823000000000003</c:v>
                </c:pt>
                <c:pt idx="109">
                  <c:v>0.7108800000000004</c:v>
                </c:pt>
                <c:pt idx="110">
                  <c:v>0.71097999999999995</c:v>
                </c:pt>
                <c:pt idx="111">
                  <c:v>0.70909000000000044</c:v>
                </c:pt>
                <c:pt idx="112">
                  <c:v>0.70652000000000004</c:v>
                </c:pt>
                <c:pt idx="113">
                  <c:v>0.70968000000000042</c:v>
                </c:pt>
                <c:pt idx="114">
                  <c:v>0.70352000000000003</c:v>
                </c:pt>
                <c:pt idx="115">
                  <c:v>0.70833000000000002</c:v>
                </c:pt>
                <c:pt idx="116">
                  <c:v>0.70350000000000001</c:v>
                </c:pt>
                <c:pt idx="117">
                  <c:v>0.71061000000000041</c:v>
                </c:pt>
                <c:pt idx="118">
                  <c:v>0.7093699999999995</c:v>
                </c:pt>
                <c:pt idx="119">
                  <c:v>0.70825000000000005</c:v>
                </c:pt>
                <c:pt idx="120">
                  <c:v>0.71000000000000041</c:v>
                </c:pt>
                <c:pt idx="121">
                  <c:v>0.71083000000000041</c:v>
                </c:pt>
                <c:pt idx="122">
                  <c:v>0.7098800000000004</c:v>
                </c:pt>
                <c:pt idx="123">
                  <c:v>0.71064000000000072</c:v>
                </c:pt>
                <c:pt idx="124">
                  <c:v>0.70992999999999995</c:v>
                </c:pt>
                <c:pt idx="125">
                  <c:v>0.71052999999999999</c:v>
                </c:pt>
                <c:pt idx="126">
                  <c:v>0.70999000000000045</c:v>
                </c:pt>
                <c:pt idx="127">
                  <c:v>0.70723999999999998</c:v>
                </c:pt>
                <c:pt idx="128">
                  <c:v>0.70945000000000003</c:v>
                </c:pt>
                <c:pt idx="129">
                  <c:v>0.70887999999999995</c:v>
                </c:pt>
                <c:pt idx="130">
                  <c:v>0.70938999999999997</c:v>
                </c:pt>
                <c:pt idx="131">
                  <c:v>0.70969000000000071</c:v>
                </c:pt>
                <c:pt idx="132">
                  <c:v>0.7100500000000004</c:v>
                </c:pt>
                <c:pt idx="133">
                  <c:v>0.71111000000000002</c:v>
                </c:pt>
                <c:pt idx="134">
                  <c:v>0.7108800000000004</c:v>
                </c:pt>
                <c:pt idx="135">
                  <c:v>0.70986000000000005</c:v>
                </c:pt>
                <c:pt idx="136">
                  <c:v>0.71235999999999999</c:v>
                </c:pt>
                <c:pt idx="137">
                  <c:v>0.71038000000000001</c:v>
                </c:pt>
                <c:pt idx="138">
                  <c:v>0.71020000000000005</c:v>
                </c:pt>
                <c:pt idx="139">
                  <c:v>0.71021000000000001</c:v>
                </c:pt>
                <c:pt idx="140">
                  <c:v>0.71095000000000041</c:v>
                </c:pt>
                <c:pt idx="141">
                  <c:v>0.70770000000000044</c:v>
                </c:pt>
                <c:pt idx="142">
                  <c:v>0.70943999999999996</c:v>
                </c:pt>
                <c:pt idx="143">
                  <c:v>0.70865000000000045</c:v>
                </c:pt>
                <c:pt idx="144">
                  <c:v>0.71008000000000004</c:v>
                </c:pt>
                <c:pt idx="145">
                  <c:v>0.71009000000000044</c:v>
                </c:pt>
                <c:pt idx="146">
                  <c:v>0.7125899999999995</c:v>
                </c:pt>
                <c:pt idx="147">
                  <c:v>0.70665999999999995</c:v>
                </c:pt>
                <c:pt idx="148">
                  <c:v>0.70868000000000042</c:v>
                </c:pt>
                <c:pt idx="149">
                  <c:v>0.7110500000000004</c:v>
                </c:pt>
                <c:pt idx="150">
                  <c:v>0.71040999999999999</c:v>
                </c:pt>
                <c:pt idx="151">
                  <c:v>0.71160000000000045</c:v>
                </c:pt>
                <c:pt idx="152">
                  <c:v>0.71020000000000005</c:v>
                </c:pt>
                <c:pt idx="153">
                  <c:v>0.70670999999999995</c:v>
                </c:pt>
                <c:pt idx="154">
                  <c:v>0.7110500000000004</c:v>
                </c:pt>
                <c:pt idx="155">
                  <c:v>0.71133000000000002</c:v>
                </c:pt>
                <c:pt idx="156">
                  <c:v>0.71045999999999998</c:v>
                </c:pt>
                <c:pt idx="157">
                  <c:v>0.70794000000000046</c:v>
                </c:pt>
                <c:pt idx="158">
                  <c:v>0.70685000000000042</c:v>
                </c:pt>
                <c:pt idx="159">
                  <c:v>0.70913000000000004</c:v>
                </c:pt>
                <c:pt idx="160">
                  <c:v>0.70728000000000002</c:v>
                </c:pt>
                <c:pt idx="161">
                  <c:v>0.70820000000000005</c:v>
                </c:pt>
                <c:pt idx="162">
                  <c:v>0.7107400000000007</c:v>
                </c:pt>
                <c:pt idx="163">
                  <c:v>0.70986000000000005</c:v>
                </c:pt>
                <c:pt idx="164">
                  <c:v>0.70992000000000044</c:v>
                </c:pt>
                <c:pt idx="165">
                  <c:v>0.70470000000000044</c:v>
                </c:pt>
                <c:pt idx="166">
                  <c:v>0.7078300000000004</c:v>
                </c:pt>
                <c:pt idx="167">
                  <c:v>0.71097999999999995</c:v>
                </c:pt>
                <c:pt idx="168">
                  <c:v>0.71067000000000058</c:v>
                </c:pt>
                <c:pt idx="169">
                  <c:v>0.70884000000000058</c:v>
                </c:pt>
                <c:pt idx="170">
                  <c:v>0.70796999999999999</c:v>
                </c:pt>
                <c:pt idx="171">
                  <c:v>0.7099800000000005</c:v>
                </c:pt>
                <c:pt idx="172">
                  <c:v>0.70992999999999995</c:v>
                </c:pt>
                <c:pt idx="173">
                  <c:v>0.70701999999999998</c:v>
                </c:pt>
                <c:pt idx="174">
                  <c:v>0.70950000000000002</c:v>
                </c:pt>
                <c:pt idx="175">
                  <c:v>0.70886000000000005</c:v>
                </c:pt>
                <c:pt idx="176">
                  <c:v>0.70808000000000004</c:v>
                </c:pt>
                <c:pt idx="177">
                  <c:v>0.71183000000000041</c:v>
                </c:pt>
                <c:pt idx="178">
                  <c:v>0.70903000000000005</c:v>
                </c:pt>
                <c:pt idx="179">
                  <c:v>0.71086000000000005</c:v>
                </c:pt>
                <c:pt idx="180">
                  <c:v>0.70940000000000003</c:v>
                </c:pt>
                <c:pt idx="181">
                  <c:v>0.7098800000000004</c:v>
                </c:pt>
                <c:pt idx="182">
                  <c:v>0.70833999999999997</c:v>
                </c:pt>
                <c:pt idx="183">
                  <c:v>0.70991000000000004</c:v>
                </c:pt>
                <c:pt idx="184">
                  <c:v>0.70961000000000041</c:v>
                </c:pt>
                <c:pt idx="185">
                  <c:v>0.70555999999999996</c:v>
                </c:pt>
                <c:pt idx="186">
                  <c:v>0.71097999999999995</c:v>
                </c:pt>
                <c:pt idx="187">
                  <c:v>0.70992000000000044</c:v>
                </c:pt>
                <c:pt idx="188">
                  <c:v>0.70977000000000046</c:v>
                </c:pt>
                <c:pt idx="189">
                  <c:v>0.71030000000000004</c:v>
                </c:pt>
                <c:pt idx="190">
                  <c:v>0.70742000000000005</c:v>
                </c:pt>
                <c:pt idx="191">
                  <c:v>0.71160000000000045</c:v>
                </c:pt>
                <c:pt idx="192">
                  <c:v>0.71059000000000005</c:v>
                </c:pt>
                <c:pt idx="193">
                  <c:v>0.70942000000000005</c:v>
                </c:pt>
                <c:pt idx="194">
                  <c:v>0.71020000000000005</c:v>
                </c:pt>
                <c:pt idx="195">
                  <c:v>0.70983000000000041</c:v>
                </c:pt>
                <c:pt idx="196">
                  <c:v>0.70945999999999998</c:v>
                </c:pt>
                <c:pt idx="197">
                  <c:v>0.70996999999999999</c:v>
                </c:pt>
                <c:pt idx="198">
                  <c:v>0.71011999999999997</c:v>
                </c:pt>
                <c:pt idx="199">
                  <c:v>0.70920000000000005</c:v>
                </c:pt>
                <c:pt idx="200">
                  <c:v>0.70818999999999999</c:v>
                </c:pt>
                <c:pt idx="201">
                  <c:v>0.70906000000000002</c:v>
                </c:pt>
                <c:pt idx="202">
                  <c:v>0.70706000000000002</c:v>
                </c:pt>
                <c:pt idx="203">
                  <c:v>0.70700000000000041</c:v>
                </c:pt>
                <c:pt idx="204">
                  <c:v>0.70940999999999999</c:v>
                </c:pt>
                <c:pt idx="205">
                  <c:v>0.71118000000000003</c:v>
                </c:pt>
                <c:pt idx="206">
                  <c:v>0.70826</c:v>
                </c:pt>
                <c:pt idx="207">
                  <c:v>0.70904000000000045</c:v>
                </c:pt>
                <c:pt idx="208">
                  <c:v>0.70995000000000041</c:v>
                </c:pt>
                <c:pt idx="209">
                  <c:v>0.71167000000000058</c:v>
                </c:pt>
                <c:pt idx="210">
                  <c:v>0.71026999999999996</c:v>
                </c:pt>
                <c:pt idx="211">
                  <c:v>0.70948999999999951</c:v>
                </c:pt>
                <c:pt idx="212">
                  <c:v>0.70757000000000003</c:v>
                </c:pt>
                <c:pt idx="213">
                  <c:v>0.7108800000000004</c:v>
                </c:pt>
                <c:pt idx="214">
                  <c:v>0.71113000000000004</c:v>
                </c:pt>
                <c:pt idx="215">
                  <c:v>0.71160000000000045</c:v>
                </c:pt>
                <c:pt idx="216">
                  <c:v>0.71001000000000003</c:v>
                </c:pt>
                <c:pt idx="217">
                  <c:v>0.71011000000000002</c:v>
                </c:pt>
                <c:pt idx="218">
                  <c:v>0.70931999999999951</c:v>
                </c:pt>
                <c:pt idx="219">
                  <c:v>0.70970000000000044</c:v>
                </c:pt>
                <c:pt idx="220">
                  <c:v>0.71052000000000004</c:v>
                </c:pt>
                <c:pt idx="221">
                  <c:v>0.71140999999999999</c:v>
                </c:pt>
                <c:pt idx="222">
                  <c:v>0.71018999999999999</c:v>
                </c:pt>
                <c:pt idx="223">
                  <c:v>0.71026</c:v>
                </c:pt>
                <c:pt idx="224">
                  <c:v>0.70984000000000058</c:v>
                </c:pt>
                <c:pt idx="225">
                  <c:v>0.70889000000000046</c:v>
                </c:pt>
                <c:pt idx="226">
                  <c:v>0.71077000000000046</c:v>
                </c:pt>
                <c:pt idx="227">
                  <c:v>0.71016000000000001</c:v>
                </c:pt>
                <c:pt idx="228">
                  <c:v>0.7097400000000007</c:v>
                </c:pt>
                <c:pt idx="229">
                  <c:v>0.71106000000000003</c:v>
                </c:pt>
                <c:pt idx="230">
                  <c:v>0.71001000000000003</c:v>
                </c:pt>
                <c:pt idx="231">
                  <c:v>0.70848999999999951</c:v>
                </c:pt>
                <c:pt idx="232">
                  <c:v>0.70975000000000044</c:v>
                </c:pt>
                <c:pt idx="233">
                  <c:v>0.7098800000000004</c:v>
                </c:pt>
                <c:pt idx="234">
                  <c:v>0.70975999999999995</c:v>
                </c:pt>
                <c:pt idx="235">
                  <c:v>0.70957999999999999</c:v>
                </c:pt>
                <c:pt idx="236">
                  <c:v>0.71035999999999999</c:v>
                </c:pt>
                <c:pt idx="237">
                  <c:v>0.70855999999999997</c:v>
                </c:pt>
                <c:pt idx="238">
                  <c:v>0.7099800000000005</c:v>
                </c:pt>
                <c:pt idx="239">
                  <c:v>0.71118000000000003</c:v>
                </c:pt>
                <c:pt idx="240">
                  <c:v>0.71011000000000002</c:v>
                </c:pt>
                <c:pt idx="241">
                  <c:v>0.71028999999999998</c:v>
                </c:pt>
                <c:pt idx="242">
                  <c:v>0.70943000000000001</c:v>
                </c:pt>
                <c:pt idx="243">
                  <c:v>0.70970000000000044</c:v>
                </c:pt>
                <c:pt idx="244">
                  <c:v>0.71106000000000003</c:v>
                </c:pt>
                <c:pt idx="245">
                  <c:v>0.70869000000000071</c:v>
                </c:pt>
                <c:pt idx="246">
                  <c:v>0.70925000000000005</c:v>
                </c:pt>
                <c:pt idx="247">
                  <c:v>0.70970000000000044</c:v>
                </c:pt>
                <c:pt idx="248">
                  <c:v>0.71153999999999951</c:v>
                </c:pt>
                <c:pt idx="249">
                  <c:v>0.70970999999999995</c:v>
                </c:pt>
                <c:pt idx="250">
                  <c:v>0.70870999999999995</c:v>
                </c:pt>
                <c:pt idx="251">
                  <c:v>0.71206000000000003</c:v>
                </c:pt>
                <c:pt idx="252">
                  <c:v>0.70663000000000042</c:v>
                </c:pt>
                <c:pt idx="253">
                  <c:v>0.71126999999999996</c:v>
                </c:pt>
                <c:pt idx="254">
                  <c:v>0.71165000000000045</c:v>
                </c:pt>
                <c:pt idx="255">
                  <c:v>0.71218000000000004</c:v>
                </c:pt>
                <c:pt idx="256">
                  <c:v>0.71055000000000001</c:v>
                </c:pt>
                <c:pt idx="257">
                  <c:v>0.71086000000000005</c:v>
                </c:pt>
                <c:pt idx="258">
                  <c:v>0.70950999999999997</c:v>
                </c:pt>
                <c:pt idx="259">
                  <c:v>0.71090000000000042</c:v>
                </c:pt>
                <c:pt idx="260">
                  <c:v>0.70947000000000005</c:v>
                </c:pt>
                <c:pt idx="261">
                  <c:v>0.70990000000000042</c:v>
                </c:pt>
                <c:pt idx="262">
                  <c:v>0.70931999999999951</c:v>
                </c:pt>
                <c:pt idx="263">
                  <c:v>0.70955000000000001</c:v>
                </c:pt>
                <c:pt idx="264">
                  <c:v>0.70761000000000041</c:v>
                </c:pt>
                <c:pt idx="265">
                  <c:v>0.70826999999999996</c:v>
                </c:pt>
                <c:pt idx="266">
                  <c:v>0.71100000000000041</c:v>
                </c:pt>
                <c:pt idx="267">
                  <c:v>0.71231999999999951</c:v>
                </c:pt>
                <c:pt idx="268">
                  <c:v>0.71157000000000004</c:v>
                </c:pt>
                <c:pt idx="269">
                  <c:v>0.71048</c:v>
                </c:pt>
                <c:pt idx="270">
                  <c:v>0.71035000000000004</c:v>
                </c:pt>
                <c:pt idx="271">
                  <c:v>0.71048999999999951</c:v>
                </c:pt>
                <c:pt idx="272">
                  <c:v>0.7093699999999995</c:v>
                </c:pt>
                <c:pt idx="273">
                  <c:v>0.70898000000000005</c:v>
                </c:pt>
                <c:pt idx="274">
                  <c:v>0.70990000000000042</c:v>
                </c:pt>
                <c:pt idx="275">
                  <c:v>0.70770000000000044</c:v>
                </c:pt>
                <c:pt idx="276">
                  <c:v>0.7096600000000004</c:v>
                </c:pt>
                <c:pt idx="277">
                  <c:v>0.71084000000000058</c:v>
                </c:pt>
                <c:pt idx="278">
                  <c:v>0.71175000000000044</c:v>
                </c:pt>
                <c:pt idx="279">
                  <c:v>0.71021000000000001</c:v>
                </c:pt>
                <c:pt idx="280">
                  <c:v>0.71214000000000044</c:v>
                </c:pt>
                <c:pt idx="281">
                  <c:v>0.70896999999999999</c:v>
                </c:pt>
                <c:pt idx="282">
                  <c:v>0.71028000000000002</c:v>
                </c:pt>
                <c:pt idx="283">
                  <c:v>0.70992999999999995</c:v>
                </c:pt>
                <c:pt idx="284">
                  <c:v>0.7100500000000004</c:v>
                </c:pt>
                <c:pt idx="285">
                  <c:v>0.7099800000000005</c:v>
                </c:pt>
                <c:pt idx="286">
                  <c:v>0.71001000000000003</c:v>
                </c:pt>
                <c:pt idx="287">
                  <c:v>0.71038999999999997</c:v>
                </c:pt>
                <c:pt idx="288">
                  <c:v>0.70960000000000045</c:v>
                </c:pt>
                <c:pt idx="289">
                  <c:v>0.71040000000000003</c:v>
                </c:pt>
                <c:pt idx="290">
                  <c:v>0.70752000000000004</c:v>
                </c:pt>
                <c:pt idx="291">
                  <c:v>0.70609000000000044</c:v>
                </c:pt>
                <c:pt idx="292">
                  <c:v>0.70890000000000042</c:v>
                </c:pt>
                <c:pt idx="293">
                  <c:v>0.7085399999999995</c:v>
                </c:pt>
                <c:pt idx="294">
                  <c:v>0.71148999999999996</c:v>
                </c:pt>
                <c:pt idx="295">
                  <c:v>0.71006999999999998</c:v>
                </c:pt>
                <c:pt idx="296">
                  <c:v>0.71040999999999999</c:v>
                </c:pt>
                <c:pt idx="297">
                  <c:v>0.71031999999999951</c:v>
                </c:pt>
                <c:pt idx="298">
                  <c:v>0.71000000000000041</c:v>
                </c:pt>
                <c:pt idx="299">
                  <c:v>0.70908000000000004</c:v>
                </c:pt>
                <c:pt idx="300">
                  <c:v>0.70911000000000002</c:v>
                </c:pt>
                <c:pt idx="301">
                  <c:v>0.70591000000000004</c:v>
                </c:pt>
                <c:pt idx="302">
                  <c:v>0.71075999999999995</c:v>
                </c:pt>
                <c:pt idx="303">
                  <c:v>0.70535000000000003</c:v>
                </c:pt>
                <c:pt idx="304">
                  <c:v>0.70899000000000045</c:v>
                </c:pt>
                <c:pt idx="305">
                  <c:v>0.70921000000000001</c:v>
                </c:pt>
                <c:pt idx="306">
                  <c:v>0.7090500000000004</c:v>
                </c:pt>
                <c:pt idx="307">
                  <c:v>0.70872000000000046</c:v>
                </c:pt>
                <c:pt idx="308">
                  <c:v>0.71030000000000004</c:v>
                </c:pt>
                <c:pt idx="309">
                  <c:v>0.70701000000000003</c:v>
                </c:pt>
                <c:pt idx="310">
                  <c:v>0.7095399999999995</c:v>
                </c:pt>
                <c:pt idx="311">
                  <c:v>0.70687000000000044</c:v>
                </c:pt>
                <c:pt idx="312">
                  <c:v>0.70657999999999999</c:v>
                </c:pt>
                <c:pt idx="313">
                  <c:v>0.70973000000000042</c:v>
                </c:pt>
                <c:pt idx="314">
                  <c:v>0.70964000000000071</c:v>
                </c:pt>
                <c:pt idx="315">
                  <c:v>0.70826</c:v>
                </c:pt>
                <c:pt idx="316">
                  <c:v>0.70738999999999996</c:v>
                </c:pt>
                <c:pt idx="317">
                  <c:v>0.71170999999999995</c:v>
                </c:pt>
                <c:pt idx="318">
                  <c:v>0.70909999999999995</c:v>
                </c:pt>
                <c:pt idx="319">
                  <c:v>0.70985000000000043</c:v>
                </c:pt>
                <c:pt idx="320">
                  <c:v>0.70943999999999996</c:v>
                </c:pt>
                <c:pt idx="321">
                  <c:v>0.71106000000000003</c:v>
                </c:pt>
                <c:pt idx="322">
                  <c:v>0.70979000000000059</c:v>
                </c:pt>
                <c:pt idx="323">
                  <c:v>0.70977000000000046</c:v>
                </c:pt>
                <c:pt idx="324">
                  <c:v>0.70995000000000041</c:v>
                </c:pt>
                <c:pt idx="325">
                  <c:v>0.7085399999999995</c:v>
                </c:pt>
                <c:pt idx="326">
                  <c:v>0.71138999999999997</c:v>
                </c:pt>
                <c:pt idx="327">
                  <c:v>0.70831999999999951</c:v>
                </c:pt>
                <c:pt idx="328">
                  <c:v>0.71052999999999999</c:v>
                </c:pt>
                <c:pt idx="329">
                  <c:v>0.70980000000000043</c:v>
                </c:pt>
                <c:pt idx="330">
                  <c:v>0.71026999999999996</c:v>
                </c:pt>
                <c:pt idx="331">
                  <c:v>0.70957999999999999</c:v>
                </c:pt>
                <c:pt idx="332">
                  <c:v>0.7087400000000007</c:v>
                </c:pt>
                <c:pt idx="333">
                  <c:v>0.71050999999999997</c:v>
                </c:pt>
                <c:pt idx="334">
                  <c:v>0.70509999999999995</c:v>
                </c:pt>
                <c:pt idx="335">
                  <c:v>0.70800000000000041</c:v>
                </c:pt>
                <c:pt idx="336">
                  <c:v>0.71143999999999996</c:v>
                </c:pt>
                <c:pt idx="337">
                  <c:v>0.70943999999999996</c:v>
                </c:pt>
                <c:pt idx="338">
                  <c:v>0.71011999999999997</c:v>
                </c:pt>
                <c:pt idx="339">
                  <c:v>0.71038999999999997</c:v>
                </c:pt>
                <c:pt idx="340">
                  <c:v>0.71063000000000043</c:v>
                </c:pt>
                <c:pt idx="341">
                  <c:v>0.70542000000000005</c:v>
                </c:pt>
                <c:pt idx="342">
                  <c:v>0.70990000000000042</c:v>
                </c:pt>
                <c:pt idx="343">
                  <c:v>0.70977000000000046</c:v>
                </c:pt>
                <c:pt idx="344">
                  <c:v>0.71004000000000045</c:v>
                </c:pt>
                <c:pt idx="345">
                  <c:v>0.7097400000000007</c:v>
                </c:pt>
                <c:pt idx="346">
                  <c:v>0.71079000000000059</c:v>
                </c:pt>
                <c:pt idx="347">
                  <c:v>0.71008000000000004</c:v>
                </c:pt>
                <c:pt idx="348">
                  <c:v>0.70970000000000044</c:v>
                </c:pt>
                <c:pt idx="349">
                  <c:v>0.70816000000000001</c:v>
                </c:pt>
                <c:pt idx="350">
                  <c:v>0.71030000000000004</c:v>
                </c:pt>
                <c:pt idx="351">
                  <c:v>0.71172000000000046</c:v>
                </c:pt>
                <c:pt idx="352">
                  <c:v>0.7099800000000005</c:v>
                </c:pt>
                <c:pt idx="353">
                  <c:v>0.70850000000000002</c:v>
                </c:pt>
                <c:pt idx="354">
                  <c:v>0.70840000000000003</c:v>
                </c:pt>
                <c:pt idx="355">
                  <c:v>0.71009000000000044</c:v>
                </c:pt>
                <c:pt idx="356">
                  <c:v>0.71004000000000045</c:v>
                </c:pt>
                <c:pt idx="357">
                  <c:v>0.70926</c:v>
                </c:pt>
                <c:pt idx="358">
                  <c:v>0.71196000000000004</c:v>
                </c:pt>
                <c:pt idx="359">
                  <c:v>0.70908000000000004</c:v>
                </c:pt>
                <c:pt idx="360">
                  <c:v>0.70813000000000004</c:v>
                </c:pt>
                <c:pt idx="361">
                  <c:v>0.71040000000000003</c:v>
                </c:pt>
                <c:pt idx="362">
                  <c:v>0.70965000000000045</c:v>
                </c:pt>
                <c:pt idx="363">
                  <c:v>0.70873000000000042</c:v>
                </c:pt>
                <c:pt idx="364">
                  <c:v>0.71040999999999999</c:v>
                </c:pt>
                <c:pt idx="365">
                  <c:v>0.70980000000000043</c:v>
                </c:pt>
                <c:pt idx="366">
                  <c:v>0.70995000000000041</c:v>
                </c:pt>
                <c:pt idx="367">
                  <c:v>0.70943999999999996</c:v>
                </c:pt>
                <c:pt idx="368">
                  <c:v>0.70930000000000004</c:v>
                </c:pt>
                <c:pt idx="369">
                  <c:v>0.70879000000000059</c:v>
                </c:pt>
                <c:pt idx="370">
                  <c:v>0.70931</c:v>
                </c:pt>
                <c:pt idx="371">
                  <c:v>0.70706999999999998</c:v>
                </c:pt>
                <c:pt idx="372">
                  <c:v>0.70898000000000005</c:v>
                </c:pt>
                <c:pt idx="373">
                  <c:v>0.70589000000000046</c:v>
                </c:pt>
                <c:pt idx="374">
                  <c:v>0.70975000000000044</c:v>
                </c:pt>
                <c:pt idx="375">
                  <c:v>0.71101999999999999</c:v>
                </c:pt>
                <c:pt idx="376">
                  <c:v>0.70750000000000002</c:v>
                </c:pt>
                <c:pt idx="377">
                  <c:v>0.70668000000000042</c:v>
                </c:pt>
                <c:pt idx="378">
                  <c:v>0.70928999999999998</c:v>
                </c:pt>
                <c:pt idx="379">
                  <c:v>0.70989000000000047</c:v>
                </c:pt>
                <c:pt idx="380">
                  <c:v>0.71121000000000001</c:v>
                </c:pt>
                <c:pt idx="381">
                  <c:v>0.70989000000000047</c:v>
                </c:pt>
                <c:pt idx="382">
                  <c:v>0.70931</c:v>
                </c:pt>
                <c:pt idx="383">
                  <c:v>0.70835000000000004</c:v>
                </c:pt>
                <c:pt idx="384">
                  <c:v>0.70770999999999995</c:v>
                </c:pt>
                <c:pt idx="385">
                  <c:v>0.70760000000000045</c:v>
                </c:pt>
                <c:pt idx="386">
                  <c:v>0.70691000000000004</c:v>
                </c:pt>
                <c:pt idx="387">
                  <c:v>0.70833000000000002</c:v>
                </c:pt>
                <c:pt idx="388">
                  <c:v>0.70775999999999994</c:v>
                </c:pt>
                <c:pt idx="389">
                  <c:v>0.71050000000000002</c:v>
                </c:pt>
                <c:pt idx="390">
                  <c:v>0.70961000000000041</c:v>
                </c:pt>
                <c:pt idx="391">
                  <c:v>0.71160000000000045</c:v>
                </c:pt>
                <c:pt idx="392">
                  <c:v>0.70875000000000044</c:v>
                </c:pt>
                <c:pt idx="393">
                  <c:v>0.71028000000000002</c:v>
                </c:pt>
                <c:pt idx="394">
                  <c:v>0.70900000000000041</c:v>
                </c:pt>
                <c:pt idx="395">
                  <c:v>0.70833000000000002</c:v>
                </c:pt>
                <c:pt idx="396">
                  <c:v>0.70955000000000001</c:v>
                </c:pt>
                <c:pt idx="397">
                  <c:v>0.70935000000000004</c:v>
                </c:pt>
                <c:pt idx="398">
                  <c:v>0.70762000000000058</c:v>
                </c:pt>
                <c:pt idx="399">
                  <c:v>0.70989000000000047</c:v>
                </c:pt>
                <c:pt idx="400">
                  <c:v>0.70904000000000045</c:v>
                </c:pt>
                <c:pt idx="401">
                  <c:v>0.70935999999999999</c:v>
                </c:pt>
                <c:pt idx="402">
                  <c:v>0.71147000000000005</c:v>
                </c:pt>
                <c:pt idx="403">
                  <c:v>0.71223999999999998</c:v>
                </c:pt>
                <c:pt idx="404">
                  <c:v>0.71059000000000005</c:v>
                </c:pt>
                <c:pt idx="405">
                  <c:v>0.70921999999999996</c:v>
                </c:pt>
                <c:pt idx="406">
                  <c:v>0.70757000000000003</c:v>
                </c:pt>
                <c:pt idx="407">
                  <c:v>0.70982000000000045</c:v>
                </c:pt>
                <c:pt idx="408">
                  <c:v>0.70613999999999999</c:v>
                </c:pt>
                <c:pt idx="409">
                  <c:v>0.71257000000000004</c:v>
                </c:pt>
                <c:pt idx="410">
                  <c:v>0.70938000000000001</c:v>
                </c:pt>
                <c:pt idx="411">
                  <c:v>0.70508999999999999</c:v>
                </c:pt>
                <c:pt idx="412">
                  <c:v>0.70923999999999998</c:v>
                </c:pt>
                <c:pt idx="413">
                  <c:v>0.70867000000000058</c:v>
                </c:pt>
                <c:pt idx="414">
                  <c:v>0.70950000000000002</c:v>
                </c:pt>
                <c:pt idx="415">
                  <c:v>0.70916999999999997</c:v>
                </c:pt>
                <c:pt idx="416">
                  <c:v>0.71053999999999951</c:v>
                </c:pt>
                <c:pt idx="417">
                  <c:v>0.70996000000000004</c:v>
                </c:pt>
                <c:pt idx="418">
                  <c:v>0.70762000000000058</c:v>
                </c:pt>
                <c:pt idx="419">
                  <c:v>0.71091000000000004</c:v>
                </c:pt>
                <c:pt idx="420">
                  <c:v>0.71021999999999996</c:v>
                </c:pt>
                <c:pt idx="421">
                  <c:v>0.70728999999999997</c:v>
                </c:pt>
                <c:pt idx="422">
                  <c:v>0.7107400000000007</c:v>
                </c:pt>
                <c:pt idx="423">
                  <c:v>0.70967000000000058</c:v>
                </c:pt>
                <c:pt idx="424">
                  <c:v>0.70882000000000045</c:v>
                </c:pt>
                <c:pt idx="425">
                  <c:v>0.70880000000000043</c:v>
                </c:pt>
                <c:pt idx="426">
                  <c:v>0.7075399999999995</c:v>
                </c:pt>
                <c:pt idx="427">
                  <c:v>0.70975999999999995</c:v>
                </c:pt>
                <c:pt idx="428">
                  <c:v>0.70864000000000071</c:v>
                </c:pt>
                <c:pt idx="429">
                  <c:v>0.70704000000000045</c:v>
                </c:pt>
                <c:pt idx="430">
                  <c:v>0.70928999999999998</c:v>
                </c:pt>
                <c:pt idx="431">
                  <c:v>0.70820000000000005</c:v>
                </c:pt>
                <c:pt idx="432">
                  <c:v>0.70835999999999999</c:v>
                </c:pt>
                <c:pt idx="433">
                  <c:v>0.7095399999999995</c:v>
                </c:pt>
                <c:pt idx="434">
                  <c:v>0.71111999999999997</c:v>
                </c:pt>
                <c:pt idx="435">
                  <c:v>0.70948999999999951</c:v>
                </c:pt>
                <c:pt idx="436">
                  <c:v>0.70843999999999996</c:v>
                </c:pt>
                <c:pt idx="437">
                  <c:v>0.70762000000000058</c:v>
                </c:pt>
                <c:pt idx="438">
                  <c:v>0.70959000000000005</c:v>
                </c:pt>
                <c:pt idx="439">
                  <c:v>0.70618000000000003</c:v>
                </c:pt>
                <c:pt idx="440">
                  <c:v>0.71157999999999999</c:v>
                </c:pt>
                <c:pt idx="441">
                  <c:v>0.71090000000000042</c:v>
                </c:pt>
                <c:pt idx="442">
                  <c:v>0.70935000000000004</c:v>
                </c:pt>
                <c:pt idx="443">
                  <c:v>0.70957000000000003</c:v>
                </c:pt>
                <c:pt idx="444">
                  <c:v>0.71006999999999998</c:v>
                </c:pt>
                <c:pt idx="445">
                  <c:v>0.70962000000000058</c:v>
                </c:pt>
                <c:pt idx="446">
                  <c:v>0.71197999999999995</c:v>
                </c:pt>
                <c:pt idx="447">
                  <c:v>0.70928999999999998</c:v>
                </c:pt>
                <c:pt idx="448">
                  <c:v>0.71097999999999995</c:v>
                </c:pt>
                <c:pt idx="449">
                  <c:v>0.70859000000000005</c:v>
                </c:pt>
                <c:pt idx="450">
                  <c:v>0.71016000000000001</c:v>
                </c:pt>
                <c:pt idx="451">
                  <c:v>0.71011999999999997</c:v>
                </c:pt>
                <c:pt idx="452">
                  <c:v>0.71035999999999999</c:v>
                </c:pt>
                <c:pt idx="453">
                  <c:v>0.70826</c:v>
                </c:pt>
                <c:pt idx="454">
                  <c:v>0.7086600000000004</c:v>
                </c:pt>
                <c:pt idx="455">
                  <c:v>0.70973000000000042</c:v>
                </c:pt>
                <c:pt idx="456">
                  <c:v>0.70955000000000001</c:v>
                </c:pt>
                <c:pt idx="457">
                  <c:v>0.70611000000000002</c:v>
                </c:pt>
                <c:pt idx="458">
                  <c:v>0.70940999999999999</c:v>
                </c:pt>
                <c:pt idx="459">
                  <c:v>0.71348999999999996</c:v>
                </c:pt>
                <c:pt idx="460">
                  <c:v>0.70833999999999997</c:v>
                </c:pt>
                <c:pt idx="461">
                  <c:v>0.70918000000000003</c:v>
                </c:pt>
                <c:pt idx="462">
                  <c:v>0.70964000000000071</c:v>
                </c:pt>
                <c:pt idx="463">
                  <c:v>0.70970000000000044</c:v>
                </c:pt>
                <c:pt idx="464">
                  <c:v>0.70994000000000046</c:v>
                </c:pt>
                <c:pt idx="465">
                  <c:v>0.71131</c:v>
                </c:pt>
                <c:pt idx="466">
                  <c:v>0.71161000000000041</c:v>
                </c:pt>
                <c:pt idx="467">
                  <c:v>0.71097999999999995</c:v>
                </c:pt>
                <c:pt idx="468">
                  <c:v>0.70538000000000001</c:v>
                </c:pt>
                <c:pt idx="469">
                  <c:v>0.70882000000000045</c:v>
                </c:pt>
                <c:pt idx="470">
                  <c:v>0.71043000000000001</c:v>
                </c:pt>
                <c:pt idx="471">
                  <c:v>0.71060000000000045</c:v>
                </c:pt>
                <c:pt idx="472">
                  <c:v>0.71014999999999995</c:v>
                </c:pt>
                <c:pt idx="473">
                  <c:v>0.70780000000000043</c:v>
                </c:pt>
                <c:pt idx="474">
                  <c:v>0.71045000000000003</c:v>
                </c:pt>
                <c:pt idx="475">
                  <c:v>0.71133999999999997</c:v>
                </c:pt>
                <c:pt idx="476">
                  <c:v>0.7098800000000004</c:v>
                </c:pt>
                <c:pt idx="477">
                  <c:v>0.71183000000000041</c:v>
                </c:pt>
                <c:pt idx="478">
                  <c:v>0.70770999999999995</c:v>
                </c:pt>
                <c:pt idx="479">
                  <c:v>0.71033999999999997</c:v>
                </c:pt>
                <c:pt idx="480">
                  <c:v>0.70996999999999999</c:v>
                </c:pt>
                <c:pt idx="481">
                  <c:v>0.71111000000000002</c:v>
                </c:pt>
                <c:pt idx="482">
                  <c:v>0.7065399999999995</c:v>
                </c:pt>
                <c:pt idx="483">
                  <c:v>0.70880000000000043</c:v>
                </c:pt>
                <c:pt idx="484">
                  <c:v>0.71068000000000042</c:v>
                </c:pt>
                <c:pt idx="485">
                  <c:v>0.70963000000000043</c:v>
                </c:pt>
                <c:pt idx="486">
                  <c:v>0.71038999999999997</c:v>
                </c:pt>
                <c:pt idx="487">
                  <c:v>0.71016000000000001</c:v>
                </c:pt>
                <c:pt idx="488">
                  <c:v>0.71043000000000001</c:v>
                </c:pt>
                <c:pt idx="489">
                  <c:v>0.70903000000000005</c:v>
                </c:pt>
                <c:pt idx="490">
                  <c:v>0.70955999999999997</c:v>
                </c:pt>
                <c:pt idx="491">
                  <c:v>0.71079000000000059</c:v>
                </c:pt>
                <c:pt idx="492">
                  <c:v>0.71240999999999999</c:v>
                </c:pt>
                <c:pt idx="493">
                  <c:v>0.71018999999999999</c:v>
                </c:pt>
                <c:pt idx="494">
                  <c:v>0.71240999999999999</c:v>
                </c:pt>
                <c:pt idx="495">
                  <c:v>0.70887999999999995</c:v>
                </c:pt>
                <c:pt idx="496">
                  <c:v>0.71187000000000045</c:v>
                </c:pt>
                <c:pt idx="497">
                  <c:v>0.70681000000000005</c:v>
                </c:pt>
                <c:pt idx="498">
                  <c:v>0.71055000000000001</c:v>
                </c:pt>
                <c:pt idx="499">
                  <c:v>0.71062000000000058</c:v>
                </c:pt>
                <c:pt idx="500">
                  <c:v>0.71052000000000004</c:v>
                </c:pt>
                <c:pt idx="501">
                  <c:v>0.70969000000000071</c:v>
                </c:pt>
                <c:pt idx="502">
                  <c:v>0.71084000000000058</c:v>
                </c:pt>
                <c:pt idx="503">
                  <c:v>0.70975999999999995</c:v>
                </c:pt>
                <c:pt idx="504">
                  <c:v>0.71025000000000005</c:v>
                </c:pt>
                <c:pt idx="505">
                  <c:v>0.71052000000000004</c:v>
                </c:pt>
                <c:pt idx="506">
                  <c:v>0.71065000000000045</c:v>
                </c:pt>
                <c:pt idx="507">
                  <c:v>0.71048</c:v>
                </c:pt>
                <c:pt idx="508">
                  <c:v>0.71070000000000044</c:v>
                </c:pt>
                <c:pt idx="509">
                  <c:v>0.71025000000000005</c:v>
                </c:pt>
                <c:pt idx="510">
                  <c:v>0.71011999999999997</c:v>
                </c:pt>
                <c:pt idx="511">
                  <c:v>0.7100500000000004</c:v>
                </c:pt>
                <c:pt idx="512">
                  <c:v>0.71045999999999998</c:v>
                </c:pt>
                <c:pt idx="513">
                  <c:v>0.70713999999999999</c:v>
                </c:pt>
                <c:pt idx="514">
                  <c:v>0.70870999999999995</c:v>
                </c:pt>
                <c:pt idx="515">
                  <c:v>0.71125000000000005</c:v>
                </c:pt>
                <c:pt idx="516">
                  <c:v>0.71140000000000003</c:v>
                </c:pt>
                <c:pt idx="517">
                  <c:v>0.7125899999999995</c:v>
                </c:pt>
                <c:pt idx="518">
                  <c:v>0.70848</c:v>
                </c:pt>
                <c:pt idx="519">
                  <c:v>0.71316999999999997</c:v>
                </c:pt>
                <c:pt idx="520">
                  <c:v>0.71045000000000003</c:v>
                </c:pt>
                <c:pt idx="521">
                  <c:v>0.71055000000000001</c:v>
                </c:pt>
                <c:pt idx="522">
                  <c:v>0.71052000000000004</c:v>
                </c:pt>
                <c:pt idx="523">
                  <c:v>0.70880000000000043</c:v>
                </c:pt>
                <c:pt idx="524">
                  <c:v>0.70984000000000058</c:v>
                </c:pt>
              </c:numCache>
            </c:numRef>
          </c:yVal>
          <c:smooth val="0"/>
        </c:ser>
        <c:dLbls>
          <c:showLegendKey val="0"/>
          <c:showVal val="0"/>
          <c:showCatName val="0"/>
          <c:showSerName val="0"/>
          <c:showPercent val="0"/>
          <c:showBubbleSize val="0"/>
        </c:dLbls>
        <c:axId val="105401344"/>
        <c:axId val="49550464"/>
      </c:scatterChart>
      <c:valAx>
        <c:axId val="105401344"/>
        <c:scaling>
          <c:orientation val="minMax"/>
          <c:max val="22"/>
          <c:min val="0"/>
        </c:scaling>
        <c:delete val="0"/>
        <c:axPos val="b"/>
        <c:title>
          <c:tx>
            <c:rich>
              <a:bodyPr/>
              <a:lstStyle/>
              <a:p>
                <a:pPr>
                  <a:defRPr sz="1200" baseline="0"/>
                </a:pPr>
                <a:r>
                  <a:rPr lang="en-US" sz="2000" baseline="0" dirty="0"/>
                  <a:t>Time </a:t>
                </a:r>
                <a:r>
                  <a:rPr lang="en-US" sz="2000" baseline="0" dirty="0" smtClean="0"/>
                  <a:t>(µs)</a:t>
                </a:r>
                <a:endParaRPr lang="en-US" sz="2000" baseline="0" dirty="0"/>
              </a:p>
            </c:rich>
          </c:tx>
          <c:overlay val="0"/>
        </c:title>
        <c:numFmt formatCode="0" sourceLinked="0"/>
        <c:majorTickMark val="cross"/>
        <c:minorTickMark val="in"/>
        <c:tickLblPos val="nextTo"/>
        <c:txPr>
          <a:bodyPr/>
          <a:lstStyle/>
          <a:p>
            <a:pPr>
              <a:defRPr sz="1800" baseline="0"/>
            </a:pPr>
            <a:endParaRPr lang="en-US"/>
          </a:p>
        </c:txPr>
        <c:crossAx val="49550464"/>
        <c:crosses val="autoZero"/>
        <c:crossBetween val="midCat"/>
        <c:majorUnit val="2"/>
      </c:valAx>
      <c:valAx>
        <c:axId val="49550464"/>
        <c:scaling>
          <c:orientation val="minMax"/>
          <c:min val="0"/>
        </c:scaling>
        <c:delete val="0"/>
        <c:axPos val="l"/>
        <c:majorGridlines/>
        <c:title>
          <c:tx>
            <c:rich>
              <a:bodyPr/>
              <a:lstStyle/>
              <a:p>
                <a:pPr>
                  <a:defRPr sz="2000"/>
                </a:pPr>
                <a:r>
                  <a:rPr lang="en-US" sz="2000" baseline="0"/>
                  <a:t>Dynamic Power (mW)</a:t>
                </a:r>
              </a:p>
            </c:rich>
          </c:tx>
          <c:layout>
            <c:manualLayout>
              <c:xMode val="edge"/>
              <c:yMode val="edge"/>
              <c:x val="1.5748918098929495E-3"/>
              <c:y val="0.20700564796488358"/>
            </c:manualLayout>
          </c:layout>
          <c:overlay val="0"/>
        </c:title>
        <c:numFmt formatCode="#,##0.00" sourceLinked="0"/>
        <c:majorTickMark val="none"/>
        <c:minorTickMark val="in"/>
        <c:tickLblPos val="nextTo"/>
        <c:txPr>
          <a:bodyPr/>
          <a:lstStyle/>
          <a:p>
            <a:pPr>
              <a:defRPr sz="2000" baseline="0"/>
            </a:pPr>
            <a:endParaRPr lang="en-US"/>
          </a:p>
        </c:txPr>
        <c:crossAx val="105401344"/>
        <c:crossesAt val="0"/>
        <c:crossBetween val="midCat"/>
      </c:valAx>
      <c:spPr>
        <a:solidFill>
          <a:schemeClr val="accent5">
            <a:lumMod val="20000"/>
            <a:lumOff val="80000"/>
          </a:schemeClr>
        </a:solidFill>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's298'!$B$10</c:f>
              <c:strCache>
                <c:ptCount val="1"/>
                <c:pt idx="0">
                  <c:v>Synchronous Clock</c:v>
                </c:pt>
              </c:strCache>
            </c:strRef>
          </c:tx>
          <c:spPr>
            <a:ln w="38100">
              <a:solidFill>
                <a:srgbClr val="FF0000"/>
              </a:solidFill>
            </a:ln>
          </c:spPr>
          <c:marker>
            <c:symbol val="diamond"/>
            <c:size val="4"/>
            <c:spPr>
              <a:ln w="38100">
                <a:solidFill>
                  <a:srgbClr val="FF0000"/>
                </a:solidFill>
              </a:ln>
            </c:spPr>
          </c:marker>
          <c:xVal>
            <c:numRef>
              <c:f>'s298'!$B$11:$B$17</c:f>
              <c:numCache>
                <c:formatCode>0.000</c:formatCode>
                <c:ptCount val="7"/>
                <c:pt idx="0">
                  <c:v>0.71138000000000001</c:v>
                </c:pt>
                <c:pt idx="1">
                  <c:v>0.5319199999999995</c:v>
                </c:pt>
                <c:pt idx="2">
                  <c:v>0.38484000000000035</c:v>
                </c:pt>
                <c:pt idx="3">
                  <c:v>0.23791000000000018</c:v>
                </c:pt>
                <c:pt idx="4">
                  <c:v>0.17888999999999999</c:v>
                </c:pt>
                <c:pt idx="5">
                  <c:v>0.14313000000000001</c:v>
                </c:pt>
                <c:pt idx="6">
                  <c:v>0.11839000000000002</c:v>
                </c:pt>
              </c:numCache>
            </c:numRef>
          </c:xVal>
          <c:yVal>
            <c:numRef>
              <c:f>'s298'!$D$11:$D$17</c:f>
              <c:numCache>
                <c:formatCode>0.00</c:formatCode>
                <c:ptCount val="7"/>
                <c:pt idx="0">
                  <c:v>19.809999999999999</c:v>
                </c:pt>
                <c:pt idx="1">
                  <c:v>26.4132</c:v>
                </c:pt>
                <c:pt idx="2">
                  <c:v>39.619800000000005</c:v>
                </c:pt>
                <c:pt idx="3">
                  <c:v>59.429700000000011</c:v>
                </c:pt>
                <c:pt idx="4">
                  <c:v>79.239599999999996</c:v>
                </c:pt>
                <c:pt idx="5">
                  <c:v>99.049499999999995</c:v>
                </c:pt>
                <c:pt idx="6">
                  <c:v>118.85939999999998</c:v>
                </c:pt>
              </c:numCache>
            </c:numRef>
          </c:yVal>
          <c:smooth val="1"/>
        </c:ser>
        <c:ser>
          <c:idx val="1"/>
          <c:order val="1"/>
          <c:tx>
            <c:strRef>
              <c:f>'s298'!$C$10</c:f>
              <c:strCache>
                <c:ptCount val="1"/>
                <c:pt idx="0">
                  <c:v>Asynchronous Clock</c:v>
                </c:pt>
              </c:strCache>
            </c:strRef>
          </c:tx>
          <c:spPr>
            <a:ln w="38100">
              <a:solidFill>
                <a:srgbClr val="00B050"/>
              </a:solidFill>
            </a:ln>
          </c:spPr>
          <c:marker>
            <c:symbol val="square"/>
            <c:size val="3"/>
            <c:spPr>
              <a:ln w="38100">
                <a:solidFill>
                  <a:srgbClr val="00B050"/>
                </a:solidFill>
              </a:ln>
            </c:spPr>
          </c:marker>
          <c:xVal>
            <c:numRef>
              <c:f>'s298'!$C$11:$C$17</c:f>
              <c:numCache>
                <c:formatCode>0.000</c:formatCode>
                <c:ptCount val="7"/>
                <c:pt idx="0">
                  <c:v>0.71138000000000001</c:v>
                </c:pt>
                <c:pt idx="1">
                  <c:v>0.5319199999999995</c:v>
                </c:pt>
                <c:pt idx="2">
                  <c:v>0.38484000000000035</c:v>
                </c:pt>
                <c:pt idx="3">
                  <c:v>0.23791000000000018</c:v>
                </c:pt>
                <c:pt idx="4">
                  <c:v>0.17888999999999999</c:v>
                </c:pt>
                <c:pt idx="5">
                  <c:v>0.14313000000000001</c:v>
                </c:pt>
                <c:pt idx="6">
                  <c:v>0.11839000000000002</c:v>
                </c:pt>
              </c:numCache>
            </c:numRef>
          </c:xVal>
          <c:yVal>
            <c:numRef>
              <c:f>'s298'!$E$11:$E$17</c:f>
              <c:numCache>
                <c:formatCode>0.00</c:formatCode>
                <c:ptCount val="7"/>
                <c:pt idx="0">
                  <c:v>12.83</c:v>
                </c:pt>
                <c:pt idx="1">
                  <c:v>16.165477938186381</c:v>
                </c:pt>
                <c:pt idx="2">
                  <c:v>23.58</c:v>
                </c:pt>
                <c:pt idx="3">
                  <c:v>38.451287709721854</c:v>
                </c:pt>
                <c:pt idx="4">
                  <c:v>51.144624242160297</c:v>
                </c:pt>
                <c:pt idx="5">
                  <c:v>63.947969176273894</c:v>
                </c:pt>
                <c:pt idx="6">
                  <c:v>77.324412588900898</c:v>
                </c:pt>
              </c:numCache>
            </c:numRef>
          </c:yVal>
          <c:smooth val="1"/>
        </c:ser>
        <c:dLbls>
          <c:showLegendKey val="0"/>
          <c:showVal val="0"/>
          <c:showCatName val="0"/>
          <c:showSerName val="0"/>
          <c:showPercent val="0"/>
          <c:showBubbleSize val="0"/>
        </c:dLbls>
        <c:axId val="48654592"/>
        <c:axId val="48665344"/>
      </c:scatterChart>
      <c:valAx>
        <c:axId val="48654592"/>
        <c:scaling>
          <c:orientation val="minMax"/>
        </c:scaling>
        <c:delete val="0"/>
        <c:axPos val="b"/>
        <c:title>
          <c:tx>
            <c:rich>
              <a:bodyPr/>
              <a:lstStyle/>
              <a:p>
                <a:pPr>
                  <a:defRPr sz="2000" baseline="0"/>
                </a:pPr>
                <a:r>
                  <a:rPr lang="en-US" sz="2000" baseline="0" dirty="0" err="1" smtClean="0"/>
                  <a:t>Pmax</a:t>
                </a:r>
                <a:r>
                  <a:rPr lang="en-US" sz="2000" baseline="0" dirty="0" smtClean="0"/>
                  <a:t>, Peak </a:t>
                </a:r>
                <a:r>
                  <a:rPr lang="en-US" sz="2000" baseline="0" dirty="0"/>
                  <a:t>Power </a:t>
                </a:r>
                <a:r>
                  <a:rPr lang="en-US" sz="2000" baseline="0" dirty="0" smtClean="0"/>
                  <a:t>(</a:t>
                </a:r>
                <a:r>
                  <a:rPr lang="en-US" sz="2000" baseline="0" dirty="0" err="1" smtClean="0"/>
                  <a:t>mW</a:t>
                </a:r>
                <a:r>
                  <a:rPr lang="en-US" sz="2000" baseline="0" dirty="0"/>
                  <a:t>)</a:t>
                </a:r>
              </a:p>
            </c:rich>
          </c:tx>
          <c:overlay val="0"/>
        </c:title>
        <c:numFmt formatCode="#,##0.0" sourceLinked="0"/>
        <c:majorTickMark val="cross"/>
        <c:minorTickMark val="in"/>
        <c:tickLblPos val="nextTo"/>
        <c:txPr>
          <a:bodyPr/>
          <a:lstStyle/>
          <a:p>
            <a:pPr>
              <a:defRPr sz="2000" baseline="0"/>
            </a:pPr>
            <a:endParaRPr lang="en-US"/>
          </a:p>
        </c:txPr>
        <c:crossAx val="48665344"/>
        <c:crosses val="autoZero"/>
        <c:crossBetween val="midCat"/>
      </c:valAx>
      <c:valAx>
        <c:axId val="48665344"/>
        <c:scaling>
          <c:orientation val="minMax"/>
        </c:scaling>
        <c:delete val="0"/>
        <c:axPos val="l"/>
        <c:majorGridlines/>
        <c:title>
          <c:tx>
            <c:rich>
              <a:bodyPr/>
              <a:lstStyle/>
              <a:p>
                <a:pPr>
                  <a:defRPr sz="2000" baseline="0"/>
                </a:pPr>
                <a:r>
                  <a:rPr lang="en-US" sz="2000" baseline="0" dirty="0"/>
                  <a:t>Test </a:t>
                </a:r>
                <a:r>
                  <a:rPr lang="en-US" sz="2000" baseline="0"/>
                  <a:t>Time </a:t>
                </a:r>
                <a:r>
                  <a:rPr lang="en-US" sz="2000" baseline="0" smtClean="0"/>
                  <a:t>(</a:t>
                </a:r>
                <a:r>
                  <a:rPr lang="en-US" sz="2000" b="1" i="0" u="none" strike="noStrike" baseline="0" smtClean="0"/>
                  <a:t>µs</a:t>
                </a:r>
                <a:r>
                  <a:rPr lang="en-US" sz="2000" baseline="0" smtClean="0"/>
                  <a:t>)</a:t>
                </a:r>
                <a:endParaRPr lang="en-US" sz="2000" baseline="0" dirty="0"/>
              </a:p>
            </c:rich>
          </c:tx>
          <c:overlay val="0"/>
        </c:title>
        <c:numFmt formatCode="0" sourceLinked="0"/>
        <c:majorTickMark val="none"/>
        <c:minorTickMark val="in"/>
        <c:tickLblPos val="nextTo"/>
        <c:txPr>
          <a:bodyPr/>
          <a:lstStyle/>
          <a:p>
            <a:pPr>
              <a:defRPr sz="2000" baseline="0"/>
            </a:pPr>
            <a:endParaRPr lang="en-US"/>
          </a:p>
        </c:txPr>
        <c:crossAx val="48654592"/>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77061521156009"/>
          <c:y val="0.20823705122475608"/>
          <c:w val="0.76421112745522191"/>
          <c:h val="0.63634952577966863"/>
        </c:manualLayout>
      </c:layout>
      <c:scatterChart>
        <c:scatterStyle val="lineMarker"/>
        <c:varyColors val="0"/>
        <c:ser>
          <c:idx val="0"/>
          <c:order val="0"/>
          <c:tx>
            <c:strRef>
              <c:f>'s713'!$B$1</c:f>
              <c:strCache>
                <c:ptCount val="1"/>
                <c:pt idx="0">
                  <c:v>Synchronous Clock</c:v>
                </c:pt>
              </c:strCache>
            </c:strRef>
          </c:tx>
          <c:spPr>
            <a:ln w="38100">
              <a:solidFill>
                <a:srgbClr val="FF0000"/>
              </a:solidFill>
            </a:ln>
          </c:spPr>
          <c:marker>
            <c:symbol val="none"/>
          </c:marker>
          <c:xVal>
            <c:numRef>
              <c:f>'s713'!$A$2:$A$757</c:f>
              <c:numCache>
                <c:formatCode>0.000</c:formatCode>
                <c:ptCount val="756"/>
                <c:pt idx="0">
                  <c:v>4.0000000000000022E-2</c:v>
                </c:pt>
                <c:pt idx="1">
                  <c:v>8.0000000000000043E-2</c:v>
                </c:pt>
                <c:pt idx="2">
                  <c:v>0.12010000000000005</c:v>
                </c:pt>
                <c:pt idx="3">
                  <c:v>0.16009999999999999</c:v>
                </c:pt>
                <c:pt idx="4">
                  <c:v>0.2001</c:v>
                </c:pt>
                <c:pt idx="5">
                  <c:v>0.24010000000000001</c:v>
                </c:pt>
                <c:pt idx="6">
                  <c:v>0.28010000000000002</c:v>
                </c:pt>
                <c:pt idx="7">
                  <c:v>0.32020000000000021</c:v>
                </c:pt>
                <c:pt idx="8">
                  <c:v>0.36020000000000002</c:v>
                </c:pt>
                <c:pt idx="9">
                  <c:v>0.4002</c:v>
                </c:pt>
                <c:pt idx="10">
                  <c:v>0.44019999999999998</c:v>
                </c:pt>
                <c:pt idx="11">
                  <c:v>0.48020000000000002</c:v>
                </c:pt>
                <c:pt idx="12">
                  <c:v>0.52029999999999998</c:v>
                </c:pt>
                <c:pt idx="13">
                  <c:v>0.56030000000000002</c:v>
                </c:pt>
                <c:pt idx="14">
                  <c:v>0.60029999999999994</c:v>
                </c:pt>
                <c:pt idx="15">
                  <c:v>0.64030000000000042</c:v>
                </c:pt>
                <c:pt idx="16">
                  <c:v>0.68030000000000002</c:v>
                </c:pt>
                <c:pt idx="17">
                  <c:v>0.72040000000000004</c:v>
                </c:pt>
                <c:pt idx="18">
                  <c:v>0.76040000000000041</c:v>
                </c:pt>
                <c:pt idx="19">
                  <c:v>0.8004</c:v>
                </c:pt>
                <c:pt idx="20">
                  <c:v>0.84040000000000004</c:v>
                </c:pt>
                <c:pt idx="21">
                  <c:v>0.88039999999999996</c:v>
                </c:pt>
                <c:pt idx="22">
                  <c:v>0.92049999999999998</c:v>
                </c:pt>
                <c:pt idx="23">
                  <c:v>0.96050000000000002</c:v>
                </c:pt>
                <c:pt idx="24">
                  <c:v>1.0004999999999991</c:v>
                </c:pt>
                <c:pt idx="25">
                  <c:v>1.0405</c:v>
                </c:pt>
                <c:pt idx="26">
                  <c:v>1.0805</c:v>
                </c:pt>
                <c:pt idx="27">
                  <c:v>1.1206</c:v>
                </c:pt>
                <c:pt idx="28">
                  <c:v>1.1606000000000001</c:v>
                </c:pt>
                <c:pt idx="29">
                  <c:v>1.200599999999999</c:v>
                </c:pt>
                <c:pt idx="30">
                  <c:v>1.240599999999999</c:v>
                </c:pt>
                <c:pt idx="31">
                  <c:v>1.2806</c:v>
                </c:pt>
                <c:pt idx="32">
                  <c:v>1.3207</c:v>
                </c:pt>
                <c:pt idx="33">
                  <c:v>1.3607</c:v>
                </c:pt>
                <c:pt idx="34">
                  <c:v>1.4006999999999992</c:v>
                </c:pt>
                <c:pt idx="35">
                  <c:v>1.4406999999999992</c:v>
                </c:pt>
                <c:pt idx="36">
                  <c:v>1.480699999999999</c:v>
                </c:pt>
                <c:pt idx="37">
                  <c:v>1.520799999999999</c:v>
                </c:pt>
                <c:pt idx="38">
                  <c:v>1.5608</c:v>
                </c:pt>
                <c:pt idx="39">
                  <c:v>1.6008</c:v>
                </c:pt>
                <c:pt idx="40">
                  <c:v>1.6408</c:v>
                </c:pt>
                <c:pt idx="41">
                  <c:v>1.6808000000000001</c:v>
                </c:pt>
                <c:pt idx="42">
                  <c:v>1.7208999999999992</c:v>
                </c:pt>
                <c:pt idx="43">
                  <c:v>1.760899999999999</c:v>
                </c:pt>
                <c:pt idx="44">
                  <c:v>1.8008999999999991</c:v>
                </c:pt>
                <c:pt idx="45">
                  <c:v>1.8409</c:v>
                </c:pt>
                <c:pt idx="46">
                  <c:v>1.8809</c:v>
                </c:pt>
                <c:pt idx="47">
                  <c:v>1.921</c:v>
                </c:pt>
                <c:pt idx="48">
                  <c:v>1.9610000000000001</c:v>
                </c:pt>
                <c:pt idx="49">
                  <c:v>2.0009999999999999</c:v>
                </c:pt>
                <c:pt idx="50">
                  <c:v>2.0409999999999999</c:v>
                </c:pt>
                <c:pt idx="51">
                  <c:v>2.081</c:v>
                </c:pt>
                <c:pt idx="52">
                  <c:v>2.1211000000000002</c:v>
                </c:pt>
                <c:pt idx="53">
                  <c:v>2.1610999999999998</c:v>
                </c:pt>
                <c:pt idx="54">
                  <c:v>2.2010999999999998</c:v>
                </c:pt>
                <c:pt idx="55">
                  <c:v>2.2410999999999999</c:v>
                </c:pt>
                <c:pt idx="56">
                  <c:v>2.2810999999999999</c:v>
                </c:pt>
                <c:pt idx="57">
                  <c:v>2.3211999999999997</c:v>
                </c:pt>
                <c:pt idx="58">
                  <c:v>2.3611999999999997</c:v>
                </c:pt>
                <c:pt idx="59">
                  <c:v>2.4011999999999998</c:v>
                </c:pt>
                <c:pt idx="60">
                  <c:v>2.4411999999999998</c:v>
                </c:pt>
                <c:pt idx="61">
                  <c:v>2.4811999999999999</c:v>
                </c:pt>
                <c:pt idx="62">
                  <c:v>2.5213000000000001</c:v>
                </c:pt>
                <c:pt idx="63">
                  <c:v>2.5613000000000001</c:v>
                </c:pt>
                <c:pt idx="64">
                  <c:v>2.6013000000000002</c:v>
                </c:pt>
                <c:pt idx="65">
                  <c:v>2.6413000000000002</c:v>
                </c:pt>
                <c:pt idx="66">
                  <c:v>2.6812999999999998</c:v>
                </c:pt>
                <c:pt idx="67">
                  <c:v>2.7214</c:v>
                </c:pt>
                <c:pt idx="68">
                  <c:v>2.7614000000000001</c:v>
                </c:pt>
                <c:pt idx="69">
                  <c:v>2.8013999999999997</c:v>
                </c:pt>
                <c:pt idx="70">
                  <c:v>2.8413999999999997</c:v>
                </c:pt>
                <c:pt idx="71">
                  <c:v>2.8813999999999997</c:v>
                </c:pt>
                <c:pt idx="72">
                  <c:v>2.9215</c:v>
                </c:pt>
                <c:pt idx="73">
                  <c:v>2.9615</c:v>
                </c:pt>
                <c:pt idx="74">
                  <c:v>3.0015000000000001</c:v>
                </c:pt>
                <c:pt idx="75">
                  <c:v>3.0415000000000001</c:v>
                </c:pt>
                <c:pt idx="76">
                  <c:v>3.0815000000000001</c:v>
                </c:pt>
                <c:pt idx="77">
                  <c:v>3.1215999999999999</c:v>
                </c:pt>
                <c:pt idx="78">
                  <c:v>3.1616</c:v>
                </c:pt>
                <c:pt idx="79">
                  <c:v>3.2016</c:v>
                </c:pt>
                <c:pt idx="80">
                  <c:v>3.2416</c:v>
                </c:pt>
                <c:pt idx="81">
                  <c:v>3.2816000000000001</c:v>
                </c:pt>
                <c:pt idx="82">
                  <c:v>3.3216999999999981</c:v>
                </c:pt>
                <c:pt idx="83">
                  <c:v>3.3616999999999981</c:v>
                </c:pt>
                <c:pt idx="84">
                  <c:v>3.4016999999999982</c:v>
                </c:pt>
                <c:pt idx="85">
                  <c:v>3.4417</c:v>
                </c:pt>
                <c:pt idx="86">
                  <c:v>3.4817</c:v>
                </c:pt>
                <c:pt idx="87">
                  <c:v>3.5217999999999998</c:v>
                </c:pt>
                <c:pt idx="88">
                  <c:v>3.5617999999999999</c:v>
                </c:pt>
                <c:pt idx="89">
                  <c:v>3.6017999999999999</c:v>
                </c:pt>
                <c:pt idx="90">
                  <c:v>3.6417999999999999</c:v>
                </c:pt>
                <c:pt idx="91">
                  <c:v>3.6818</c:v>
                </c:pt>
                <c:pt idx="92">
                  <c:v>3.7219000000000002</c:v>
                </c:pt>
                <c:pt idx="93">
                  <c:v>3.7618999999999998</c:v>
                </c:pt>
                <c:pt idx="94">
                  <c:v>3.8018999999999981</c:v>
                </c:pt>
                <c:pt idx="95">
                  <c:v>3.8418999999999981</c:v>
                </c:pt>
                <c:pt idx="96">
                  <c:v>3.8818999999999981</c:v>
                </c:pt>
                <c:pt idx="97">
                  <c:v>3.9219999999999997</c:v>
                </c:pt>
                <c:pt idx="98">
                  <c:v>3.9619999999999997</c:v>
                </c:pt>
                <c:pt idx="99">
                  <c:v>4.0019999999999998</c:v>
                </c:pt>
                <c:pt idx="100">
                  <c:v>4.0419999999999998</c:v>
                </c:pt>
                <c:pt idx="101">
                  <c:v>4.0819999999999999</c:v>
                </c:pt>
                <c:pt idx="102">
                  <c:v>4.1220999999999961</c:v>
                </c:pt>
                <c:pt idx="103">
                  <c:v>4.1620999999999961</c:v>
                </c:pt>
                <c:pt idx="104">
                  <c:v>4.2020999999999997</c:v>
                </c:pt>
                <c:pt idx="105">
                  <c:v>4.2420999999999998</c:v>
                </c:pt>
                <c:pt idx="106">
                  <c:v>4.2820999999999998</c:v>
                </c:pt>
                <c:pt idx="107">
                  <c:v>4.322199999999996</c:v>
                </c:pt>
                <c:pt idx="108">
                  <c:v>4.3621999999999961</c:v>
                </c:pt>
                <c:pt idx="109">
                  <c:v>4.4021999999999997</c:v>
                </c:pt>
                <c:pt idx="110">
                  <c:v>4.4421999999999997</c:v>
                </c:pt>
                <c:pt idx="111">
                  <c:v>4.4821999999999997</c:v>
                </c:pt>
                <c:pt idx="112">
                  <c:v>4.5222999999999995</c:v>
                </c:pt>
                <c:pt idx="113">
                  <c:v>4.5622999999999996</c:v>
                </c:pt>
                <c:pt idx="114">
                  <c:v>4.6022999999999996</c:v>
                </c:pt>
                <c:pt idx="115">
                  <c:v>4.6422999999999996</c:v>
                </c:pt>
                <c:pt idx="116">
                  <c:v>4.6822999999999997</c:v>
                </c:pt>
                <c:pt idx="117">
                  <c:v>4.7223999999999995</c:v>
                </c:pt>
                <c:pt idx="118">
                  <c:v>4.7623999999999995</c:v>
                </c:pt>
                <c:pt idx="119">
                  <c:v>4.8023999999999996</c:v>
                </c:pt>
                <c:pt idx="120">
                  <c:v>4.8423999999999996</c:v>
                </c:pt>
                <c:pt idx="121">
                  <c:v>4.8823999999999996</c:v>
                </c:pt>
                <c:pt idx="122">
                  <c:v>4.9224999999999985</c:v>
                </c:pt>
                <c:pt idx="123">
                  <c:v>4.9624999999999995</c:v>
                </c:pt>
                <c:pt idx="124">
                  <c:v>5.0024999999999995</c:v>
                </c:pt>
                <c:pt idx="125">
                  <c:v>5.0424999999999995</c:v>
                </c:pt>
                <c:pt idx="126">
                  <c:v>5.0824999999999996</c:v>
                </c:pt>
                <c:pt idx="127">
                  <c:v>5.1225999999999958</c:v>
                </c:pt>
                <c:pt idx="128">
                  <c:v>5.1625999999999959</c:v>
                </c:pt>
                <c:pt idx="129">
                  <c:v>5.2026000000000003</c:v>
                </c:pt>
                <c:pt idx="130">
                  <c:v>5.2426000000000004</c:v>
                </c:pt>
                <c:pt idx="131">
                  <c:v>5.2826000000000004</c:v>
                </c:pt>
                <c:pt idx="132">
                  <c:v>5.3226999999999975</c:v>
                </c:pt>
                <c:pt idx="133">
                  <c:v>5.3626999999999985</c:v>
                </c:pt>
                <c:pt idx="134">
                  <c:v>5.4027000000000003</c:v>
                </c:pt>
                <c:pt idx="135">
                  <c:v>5.4427000000000003</c:v>
                </c:pt>
                <c:pt idx="136">
                  <c:v>5.4827000000000004</c:v>
                </c:pt>
                <c:pt idx="137">
                  <c:v>5.5227999999999975</c:v>
                </c:pt>
                <c:pt idx="138">
                  <c:v>5.5627999999999975</c:v>
                </c:pt>
                <c:pt idx="139">
                  <c:v>5.6027999999999976</c:v>
                </c:pt>
                <c:pt idx="140">
                  <c:v>5.6427999999999985</c:v>
                </c:pt>
                <c:pt idx="141">
                  <c:v>5.6827999999999985</c:v>
                </c:pt>
                <c:pt idx="142">
                  <c:v>5.7228999999999965</c:v>
                </c:pt>
                <c:pt idx="143">
                  <c:v>5.7628999999999975</c:v>
                </c:pt>
                <c:pt idx="144">
                  <c:v>5.8028999999999975</c:v>
                </c:pt>
                <c:pt idx="145">
                  <c:v>5.8428999999999975</c:v>
                </c:pt>
                <c:pt idx="146">
                  <c:v>5.8828999999999985</c:v>
                </c:pt>
                <c:pt idx="147">
                  <c:v>5.923</c:v>
                </c:pt>
                <c:pt idx="148">
                  <c:v>5.9630000000000001</c:v>
                </c:pt>
                <c:pt idx="149">
                  <c:v>6.0030000000000001</c:v>
                </c:pt>
                <c:pt idx="150">
                  <c:v>6.0430000000000001</c:v>
                </c:pt>
                <c:pt idx="151">
                  <c:v>6.0830000000000002</c:v>
                </c:pt>
                <c:pt idx="152">
                  <c:v>6.1230999999999964</c:v>
                </c:pt>
                <c:pt idx="153">
                  <c:v>6.1630999999999965</c:v>
                </c:pt>
                <c:pt idx="154">
                  <c:v>6.2031000000000001</c:v>
                </c:pt>
                <c:pt idx="155">
                  <c:v>6.2431000000000001</c:v>
                </c:pt>
                <c:pt idx="156">
                  <c:v>6.2831000000000001</c:v>
                </c:pt>
                <c:pt idx="157">
                  <c:v>6.3231999999999964</c:v>
                </c:pt>
                <c:pt idx="158">
                  <c:v>6.3632</c:v>
                </c:pt>
                <c:pt idx="159">
                  <c:v>6.4032000000000036</c:v>
                </c:pt>
                <c:pt idx="160">
                  <c:v>6.4432000000000036</c:v>
                </c:pt>
                <c:pt idx="161">
                  <c:v>6.4832000000000036</c:v>
                </c:pt>
                <c:pt idx="162">
                  <c:v>6.5232999999999999</c:v>
                </c:pt>
                <c:pt idx="163">
                  <c:v>6.5632999999999999</c:v>
                </c:pt>
                <c:pt idx="164">
                  <c:v>6.6032999999999999</c:v>
                </c:pt>
                <c:pt idx="165">
                  <c:v>6.6433</c:v>
                </c:pt>
                <c:pt idx="166">
                  <c:v>6.6833</c:v>
                </c:pt>
                <c:pt idx="167">
                  <c:v>6.7233999999999998</c:v>
                </c:pt>
                <c:pt idx="168">
                  <c:v>6.7633999999999999</c:v>
                </c:pt>
                <c:pt idx="169">
                  <c:v>6.8033999999999999</c:v>
                </c:pt>
                <c:pt idx="170">
                  <c:v>6.8433999999999999</c:v>
                </c:pt>
                <c:pt idx="171">
                  <c:v>6.8834</c:v>
                </c:pt>
                <c:pt idx="172">
                  <c:v>6.9234999999999998</c:v>
                </c:pt>
                <c:pt idx="173">
                  <c:v>6.9634999999999998</c:v>
                </c:pt>
                <c:pt idx="174">
                  <c:v>7.0034999999999998</c:v>
                </c:pt>
                <c:pt idx="175">
                  <c:v>7.0434999999999999</c:v>
                </c:pt>
                <c:pt idx="176">
                  <c:v>7.0834999999999999</c:v>
                </c:pt>
                <c:pt idx="177">
                  <c:v>7.1235999999999962</c:v>
                </c:pt>
                <c:pt idx="178">
                  <c:v>7.1635999999999962</c:v>
                </c:pt>
                <c:pt idx="179">
                  <c:v>7.2035999999999998</c:v>
                </c:pt>
                <c:pt idx="180">
                  <c:v>7.2435999999999998</c:v>
                </c:pt>
                <c:pt idx="181">
                  <c:v>7.2835999999999999</c:v>
                </c:pt>
                <c:pt idx="182">
                  <c:v>7.3236999999999997</c:v>
                </c:pt>
                <c:pt idx="183">
                  <c:v>7.3636999999999997</c:v>
                </c:pt>
                <c:pt idx="184">
                  <c:v>7.4037000000000024</c:v>
                </c:pt>
                <c:pt idx="185">
                  <c:v>7.4437000000000024</c:v>
                </c:pt>
                <c:pt idx="186">
                  <c:v>7.4837000000000033</c:v>
                </c:pt>
                <c:pt idx="187">
                  <c:v>7.5237999999999996</c:v>
                </c:pt>
                <c:pt idx="188">
                  <c:v>7.5637999999999996</c:v>
                </c:pt>
                <c:pt idx="189">
                  <c:v>7.6037999999999997</c:v>
                </c:pt>
                <c:pt idx="190">
                  <c:v>7.6437999999999997</c:v>
                </c:pt>
                <c:pt idx="191">
                  <c:v>7.6837999999999997</c:v>
                </c:pt>
                <c:pt idx="192">
                  <c:v>7.7238999999999995</c:v>
                </c:pt>
                <c:pt idx="193">
                  <c:v>7.7638999999999996</c:v>
                </c:pt>
                <c:pt idx="194">
                  <c:v>7.8038999999999996</c:v>
                </c:pt>
                <c:pt idx="195">
                  <c:v>7.8438999999999997</c:v>
                </c:pt>
                <c:pt idx="196">
                  <c:v>7.8838999999999997</c:v>
                </c:pt>
                <c:pt idx="197">
                  <c:v>7.9239999999999995</c:v>
                </c:pt>
                <c:pt idx="198">
                  <c:v>7.9639999999999995</c:v>
                </c:pt>
                <c:pt idx="199">
                  <c:v>8.0040000000000013</c:v>
                </c:pt>
                <c:pt idx="200">
                  <c:v>8.0440000000000005</c:v>
                </c:pt>
                <c:pt idx="201">
                  <c:v>8.0840000000000014</c:v>
                </c:pt>
                <c:pt idx="202">
                  <c:v>8.1241000000000003</c:v>
                </c:pt>
                <c:pt idx="203">
                  <c:v>8.1641000000000012</c:v>
                </c:pt>
                <c:pt idx="204">
                  <c:v>8.2041000000000004</c:v>
                </c:pt>
                <c:pt idx="205">
                  <c:v>8.2440999999999995</c:v>
                </c:pt>
                <c:pt idx="206">
                  <c:v>8.2841000000000005</c:v>
                </c:pt>
                <c:pt idx="207">
                  <c:v>8.3242000000000012</c:v>
                </c:pt>
                <c:pt idx="208">
                  <c:v>8.3642000000000003</c:v>
                </c:pt>
                <c:pt idx="209">
                  <c:v>8.4042000000000012</c:v>
                </c:pt>
                <c:pt idx="210">
                  <c:v>8.4442000000000004</c:v>
                </c:pt>
                <c:pt idx="211">
                  <c:v>8.4842000000000013</c:v>
                </c:pt>
                <c:pt idx="212">
                  <c:v>8.5243000000000002</c:v>
                </c:pt>
                <c:pt idx="213">
                  <c:v>8.5643000000000011</c:v>
                </c:pt>
                <c:pt idx="214">
                  <c:v>8.6043000000000003</c:v>
                </c:pt>
                <c:pt idx="215">
                  <c:v>8.6442999999999994</c:v>
                </c:pt>
                <c:pt idx="216">
                  <c:v>8.6843000000000004</c:v>
                </c:pt>
                <c:pt idx="217">
                  <c:v>8.7243999999999993</c:v>
                </c:pt>
                <c:pt idx="218">
                  <c:v>8.7644000000000002</c:v>
                </c:pt>
                <c:pt idx="219">
                  <c:v>8.8044000000000047</c:v>
                </c:pt>
                <c:pt idx="220">
                  <c:v>8.8444000000000003</c:v>
                </c:pt>
                <c:pt idx="221">
                  <c:v>8.8844000000000047</c:v>
                </c:pt>
                <c:pt idx="222">
                  <c:v>8.9245000000000001</c:v>
                </c:pt>
                <c:pt idx="223">
                  <c:v>8.9645000000000028</c:v>
                </c:pt>
                <c:pt idx="224">
                  <c:v>9.0045000000000002</c:v>
                </c:pt>
                <c:pt idx="225">
                  <c:v>9.0445000000000011</c:v>
                </c:pt>
                <c:pt idx="226">
                  <c:v>9.0845000000000002</c:v>
                </c:pt>
                <c:pt idx="227">
                  <c:v>9.1246000000000009</c:v>
                </c:pt>
                <c:pt idx="228">
                  <c:v>9.1646000000000001</c:v>
                </c:pt>
                <c:pt idx="229">
                  <c:v>9.204600000000001</c:v>
                </c:pt>
                <c:pt idx="230">
                  <c:v>9.2446000000000002</c:v>
                </c:pt>
                <c:pt idx="231">
                  <c:v>9.2846000000000011</c:v>
                </c:pt>
                <c:pt idx="232">
                  <c:v>9.3247</c:v>
                </c:pt>
                <c:pt idx="233">
                  <c:v>9.3647000000000027</c:v>
                </c:pt>
                <c:pt idx="234">
                  <c:v>9.4047000000000001</c:v>
                </c:pt>
                <c:pt idx="235">
                  <c:v>9.444700000000001</c:v>
                </c:pt>
                <c:pt idx="236">
                  <c:v>9.4847000000000001</c:v>
                </c:pt>
                <c:pt idx="237">
                  <c:v>9.5248000000000008</c:v>
                </c:pt>
                <c:pt idx="238">
                  <c:v>9.5648</c:v>
                </c:pt>
                <c:pt idx="239">
                  <c:v>9.6048000000000009</c:v>
                </c:pt>
                <c:pt idx="240">
                  <c:v>9.6448</c:v>
                </c:pt>
                <c:pt idx="241">
                  <c:v>9.684800000000001</c:v>
                </c:pt>
                <c:pt idx="242">
                  <c:v>9.7248999999999999</c:v>
                </c:pt>
                <c:pt idx="243">
                  <c:v>9.7649000000000008</c:v>
                </c:pt>
                <c:pt idx="244">
                  <c:v>9.8049000000000035</c:v>
                </c:pt>
                <c:pt idx="245">
                  <c:v>9.8449000000000009</c:v>
                </c:pt>
                <c:pt idx="246">
                  <c:v>9.8849</c:v>
                </c:pt>
                <c:pt idx="247">
                  <c:v>9.9250000000000007</c:v>
                </c:pt>
                <c:pt idx="248">
                  <c:v>9.9650000000000087</c:v>
                </c:pt>
                <c:pt idx="249">
                  <c:v>10.005000000000004</c:v>
                </c:pt>
                <c:pt idx="250">
                  <c:v>10.045</c:v>
                </c:pt>
                <c:pt idx="251">
                  <c:v>10.085000000000004</c:v>
                </c:pt>
                <c:pt idx="252">
                  <c:v>10.125</c:v>
                </c:pt>
                <c:pt idx="253">
                  <c:v>10.165000000000004</c:v>
                </c:pt>
                <c:pt idx="254">
                  <c:v>10.205</c:v>
                </c:pt>
                <c:pt idx="255">
                  <c:v>10.244999999999999</c:v>
                </c:pt>
                <c:pt idx="256">
                  <c:v>10.285</c:v>
                </c:pt>
                <c:pt idx="257">
                  <c:v>10.325000000000006</c:v>
                </c:pt>
                <c:pt idx="258">
                  <c:v>10.365000000000007</c:v>
                </c:pt>
                <c:pt idx="259">
                  <c:v>10.405000000000006</c:v>
                </c:pt>
                <c:pt idx="260">
                  <c:v>10.445</c:v>
                </c:pt>
                <c:pt idx="261">
                  <c:v>10.485000000000007</c:v>
                </c:pt>
                <c:pt idx="262">
                  <c:v>10.525</c:v>
                </c:pt>
                <c:pt idx="263">
                  <c:v>10.565000000000007</c:v>
                </c:pt>
                <c:pt idx="264">
                  <c:v>10.605</c:v>
                </c:pt>
                <c:pt idx="265">
                  <c:v>10.645</c:v>
                </c:pt>
                <c:pt idx="266">
                  <c:v>10.685</c:v>
                </c:pt>
                <c:pt idx="267">
                  <c:v>10.725</c:v>
                </c:pt>
                <c:pt idx="268">
                  <c:v>10.765000000000002</c:v>
                </c:pt>
                <c:pt idx="269">
                  <c:v>10.805000000000007</c:v>
                </c:pt>
                <c:pt idx="270">
                  <c:v>10.845000000000002</c:v>
                </c:pt>
                <c:pt idx="271">
                  <c:v>10.885000000000007</c:v>
                </c:pt>
                <c:pt idx="272">
                  <c:v>10.925000000000002</c:v>
                </c:pt>
                <c:pt idx="273">
                  <c:v>10.965000000000007</c:v>
                </c:pt>
                <c:pt idx="274">
                  <c:v>11.005000000000004</c:v>
                </c:pt>
                <c:pt idx="275">
                  <c:v>11.046000000000001</c:v>
                </c:pt>
                <c:pt idx="276">
                  <c:v>11.086</c:v>
                </c:pt>
                <c:pt idx="277">
                  <c:v>11.126000000000001</c:v>
                </c:pt>
                <c:pt idx="278">
                  <c:v>11.166</c:v>
                </c:pt>
                <c:pt idx="279">
                  <c:v>11.206</c:v>
                </c:pt>
                <c:pt idx="280">
                  <c:v>11.246</c:v>
                </c:pt>
                <c:pt idx="281">
                  <c:v>11.286</c:v>
                </c:pt>
                <c:pt idx="282">
                  <c:v>11.326000000000002</c:v>
                </c:pt>
                <c:pt idx="283">
                  <c:v>11.366000000000007</c:v>
                </c:pt>
                <c:pt idx="284">
                  <c:v>11.406000000000002</c:v>
                </c:pt>
                <c:pt idx="285">
                  <c:v>11.446</c:v>
                </c:pt>
                <c:pt idx="286">
                  <c:v>11.486000000000002</c:v>
                </c:pt>
                <c:pt idx="287">
                  <c:v>11.526</c:v>
                </c:pt>
                <c:pt idx="288">
                  <c:v>11.566000000000004</c:v>
                </c:pt>
                <c:pt idx="289">
                  <c:v>11.606</c:v>
                </c:pt>
                <c:pt idx="290">
                  <c:v>11.646000000000001</c:v>
                </c:pt>
                <c:pt idx="291">
                  <c:v>11.686</c:v>
                </c:pt>
                <c:pt idx="292">
                  <c:v>11.726000000000001</c:v>
                </c:pt>
                <c:pt idx="293">
                  <c:v>11.766</c:v>
                </c:pt>
                <c:pt idx="294">
                  <c:v>11.806000000000004</c:v>
                </c:pt>
                <c:pt idx="295">
                  <c:v>11.846</c:v>
                </c:pt>
                <c:pt idx="296">
                  <c:v>11.886000000000006</c:v>
                </c:pt>
                <c:pt idx="297">
                  <c:v>11.926</c:v>
                </c:pt>
                <c:pt idx="298">
                  <c:v>11.966000000000006</c:v>
                </c:pt>
                <c:pt idx="299">
                  <c:v>12.006</c:v>
                </c:pt>
                <c:pt idx="300">
                  <c:v>12.046000000000001</c:v>
                </c:pt>
                <c:pt idx="301">
                  <c:v>12.086</c:v>
                </c:pt>
                <c:pt idx="302">
                  <c:v>12.126000000000001</c:v>
                </c:pt>
                <c:pt idx="303">
                  <c:v>12.166</c:v>
                </c:pt>
                <c:pt idx="304">
                  <c:v>12.206</c:v>
                </c:pt>
                <c:pt idx="305">
                  <c:v>12.246</c:v>
                </c:pt>
                <c:pt idx="306">
                  <c:v>12.286</c:v>
                </c:pt>
                <c:pt idx="307">
                  <c:v>12.326000000000002</c:v>
                </c:pt>
                <c:pt idx="308">
                  <c:v>12.366000000000007</c:v>
                </c:pt>
                <c:pt idx="309">
                  <c:v>12.406000000000002</c:v>
                </c:pt>
                <c:pt idx="310">
                  <c:v>12.446</c:v>
                </c:pt>
                <c:pt idx="311">
                  <c:v>12.486000000000002</c:v>
                </c:pt>
                <c:pt idx="312">
                  <c:v>12.526</c:v>
                </c:pt>
                <c:pt idx="313">
                  <c:v>12.566000000000004</c:v>
                </c:pt>
                <c:pt idx="314">
                  <c:v>12.606</c:v>
                </c:pt>
                <c:pt idx="315">
                  <c:v>12.646000000000001</c:v>
                </c:pt>
                <c:pt idx="316">
                  <c:v>12.686</c:v>
                </c:pt>
                <c:pt idx="317">
                  <c:v>12.726000000000001</c:v>
                </c:pt>
                <c:pt idx="318">
                  <c:v>12.766</c:v>
                </c:pt>
                <c:pt idx="319">
                  <c:v>12.806000000000004</c:v>
                </c:pt>
                <c:pt idx="320">
                  <c:v>12.846</c:v>
                </c:pt>
                <c:pt idx="321">
                  <c:v>12.886000000000006</c:v>
                </c:pt>
                <c:pt idx="322">
                  <c:v>12.926</c:v>
                </c:pt>
                <c:pt idx="323">
                  <c:v>12.966000000000006</c:v>
                </c:pt>
                <c:pt idx="324">
                  <c:v>13.006</c:v>
                </c:pt>
                <c:pt idx="325">
                  <c:v>13.047000000000001</c:v>
                </c:pt>
                <c:pt idx="326">
                  <c:v>13.087</c:v>
                </c:pt>
                <c:pt idx="327">
                  <c:v>13.127000000000001</c:v>
                </c:pt>
                <c:pt idx="328">
                  <c:v>13.167</c:v>
                </c:pt>
                <c:pt idx="329">
                  <c:v>13.207000000000001</c:v>
                </c:pt>
                <c:pt idx="330">
                  <c:v>13.247</c:v>
                </c:pt>
                <c:pt idx="331">
                  <c:v>13.287000000000001</c:v>
                </c:pt>
                <c:pt idx="332">
                  <c:v>13.327</c:v>
                </c:pt>
                <c:pt idx="333">
                  <c:v>13.367000000000004</c:v>
                </c:pt>
                <c:pt idx="334">
                  <c:v>13.407</c:v>
                </c:pt>
                <c:pt idx="335">
                  <c:v>13.447000000000001</c:v>
                </c:pt>
                <c:pt idx="336">
                  <c:v>13.487</c:v>
                </c:pt>
                <c:pt idx="337">
                  <c:v>13.527000000000001</c:v>
                </c:pt>
                <c:pt idx="338">
                  <c:v>13.567</c:v>
                </c:pt>
                <c:pt idx="339">
                  <c:v>13.607000000000001</c:v>
                </c:pt>
                <c:pt idx="340">
                  <c:v>13.647</c:v>
                </c:pt>
                <c:pt idx="341">
                  <c:v>13.687000000000001</c:v>
                </c:pt>
                <c:pt idx="342">
                  <c:v>13.727</c:v>
                </c:pt>
                <c:pt idx="343">
                  <c:v>13.767000000000001</c:v>
                </c:pt>
                <c:pt idx="344">
                  <c:v>13.807</c:v>
                </c:pt>
                <c:pt idx="345">
                  <c:v>13.847</c:v>
                </c:pt>
                <c:pt idx="346">
                  <c:v>13.887</c:v>
                </c:pt>
                <c:pt idx="347">
                  <c:v>13.927</c:v>
                </c:pt>
                <c:pt idx="348">
                  <c:v>13.967000000000002</c:v>
                </c:pt>
                <c:pt idx="349">
                  <c:v>14.007</c:v>
                </c:pt>
                <c:pt idx="350">
                  <c:v>14.047000000000001</c:v>
                </c:pt>
                <c:pt idx="351">
                  <c:v>14.087</c:v>
                </c:pt>
                <c:pt idx="352">
                  <c:v>14.127000000000001</c:v>
                </c:pt>
                <c:pt idx="353">
                  <c:v>14.167</c:v>
                </c:pt>
                <c:pt idx="354">
                  <c:v>14.207000000000001</c:v>
                </c:pt>
                <c:pt idx="355">
                  <c:v>14.247</c:v>
                </c:pt>
                <c:pt idx="356">
                  <c:v>14.287000000000001</c:v>
                </c:pt>
                <c:pt idx="357">
                  <c:v>14.327</c:v>
                </c:pt>
                <c:pt idx="358">
                  <c:v>14.367000000000004</c:v>
                </c:pt>
                <c:pt idx="359">
                  <c:v>14.407</c:v>
                </c:pt>
                <c:pt idx="360">
                  <c:v>14.447000000000001</c:v>
                </c:pt>
                <c:pt idx="361">
                  <c:v>14.487</c:v>
                </c:pt>
                <c:pt idx="362">
                  <c:v>14.527000000000001</c:v>
                </c:pt>
                <c:pt idx="363">
                  <c:v>14.567</c:v>
                </c:pt>
                <c:pt idx="364">
                  <c:v>14.607000000000001</c:v>
                </c:pt>
                <c:pt idx="365">
                  <c:v>14.647</c:v>
                </c:pt>
                <c:pt idx="366">
                  <c:v>14.687000000000001</c:v>
                </c:pt>
                <c:pt idx="367">
                  <c:v>14.727</c:v>
                </c:pt>
                <c:pt idx="368">
                  <c:v>14.767000000000001</c:v>
                </c:pt>
                <c:pt idx="369">
                  <c:v>14.807</c:v>
                </c:pt>
                <c:pt idx="370">
                  <c:v>14.847</c:v>
                </c:pt>
                <c:pt idx="371">
                  <c:v>14.887</c:v>
                </c:pt>
                <c:pt idx="372">
                  <c:v>14.927</c:v>
                </c:pt>
                <c:pt idx="373">
                  <c:v>14.967000000000002</c:v>
                </c:pt>
                <c:pt idx="374">
                  <c:v>15.007</c:v>
                </c:pt>
                <c:pt idx="375">
                  <c:v>15.048</c:v>
                </c:pt>
                <c:pt idx="376">
                  <c:v>15.088000000000001</c:v>
                </c:pt>
                <c:pt idx="377">
                  <c:v>15.128</c:v>
                </c:pt>
                <c:pt idx="378">
                  <c:v>15.168000000000001</c:v>
                </c:pt>
                <c:pt idx="379">
                  <c:v>15.208</c:v>
                </c:pt>
                <c:pt idx="380">
                  <c:v>15.247999999999999</c:v>
                </c:pt>
                <c:pt idx="381">
                  <c:v>15.288</c:v>
                </c:pt>
                <c:pt idx="382">
                  <c:v>15.328000000000001</c:v>
                </c:pt>
                <c:pt idx="383">
                  <c:v>15.368</c:v>
                </c:pt>
                <c:pt idx="384">
                  <c:v>15.408000000000001</c:v>
                </c:pt>
                <c:pt idx="385">
                  <c:v>15.448</c:v>
                </c:pt>
                <c:pt idx="386">
                  <c:v>15.488</c:v>
                </c:pt>
                <c:pt idx="387">
                  <c:v>15.528</c:v>
                </c:pt>
                <c:pt idx="388">
                  <c:v>15.568</c:v>
                </c:pt>
                <c:pt idx="389">
                  <c:v>15.608000000000001</c:v>
                </c:pt>
                <c:pt idx="390">
                  <c:v>15.648</c:v>
                </c:pt>
                <c:pt idx="391">
                  <c:v>15.688000000000001</c:v>
                </c:pt>
                <c:pt idx="392">
                  <c:v>15.728</c:v>
                </c:pt>
                <c:pt idx="393">
                  <c:v>15.768000000000001</c:v>
                </c:pt>
                <c:pt idx="394">
                  <c:v>15.808</c:v>
                </c:pt>
                <c:pt idx="395">
                  <c:v>15.848000000000001</c:v>
                </c:pt>
                <c:pt idx="396">
                  <c:v>15.888</c:v>
                </c:pt>
                <c:pt idx="397">
                  <c:v>15.928000000000001</c:v>
                </c:pt>
                <c:pt idx="398">
                  <c:v>15.968</c:v>
                </c:pt>
                <c:pt idx="399">
                  <c:v>16.007999999999999</c:v>
                </c:pt>
                <c:pt idx="400">
                  <c:v>16.047999999999988</c:v>
                </c:pt>
                <c:pt idx="401">
                  <c:v>16.087999999999987</c:v>
                </c:pt>
                <c:pt idx="402">
                  <c:v>16.128</c:v>
                </c:pt>
                <c:pt idx="403">
                  <c:v>16.167999999999999</c:v>
                </c:pt>
                <c:pt idx="404">
                  <c:v>16.207999999999988</c:v>
                </c:pt>
                <c:pt idx="405">
                  <c:v>16.247999999999987</c:v>
                </c:pt>
                <c:pt idx="406">
                  <c:v>16.287999999999986</c:v>
                </c:pt>
                <c:pt idx="407">
                  <c:v>16.327999999999999</c:v>
                </c:pt>
                <c:pt idx="408">
                  <c:v>16.367999999999999</c:v>
                </c:pt>
                <c:pt idx="409">
                  <c:v>16.407999999999987</c:v>
                </c:pt>
                <c:pt idx="410">
                  <c:v>16.447999999999986</c:v>
                </c:pt>
                <c:pt idx="411">
                  <c:v>16.487999999999989</c:v>
                </c:pt>
                <c:pt idx="412">
                  <c:v>16.527999999999999</c:v>
                </c:pt>
                <c:pt idx="413">
                  <c:v>16.567999999999987</c:v>
                </c:pt>
                <c:pt idx="414">
                  <c:v>16.608000000000001</c:v>
                </c:pt>
                <c:pt idx="415">
                  <c:v>16.648</c:v>
                </c:pt>
                <c:pt idx="416">
                  <c:v>16.687999999999999</c:v>
                </c:pt>
                <c:pt idx="417">
                  <c:v>16.728000000000002</c:v>
                </c:pt>
                <c:pt idx="418">
                  <c:v>16.767999999999986</c:v>
                </c:pt>
                <c:pt idx="419">
                  <c:v>16.808</c:v>
                </c:pt>
                <c:pt idx="420">
                  <c:v>16.847999999999999</c:v>
                </c:pt>
                <c:pt idx="421">
                  <c:v>16.888000000000002</c:v>
                </c:pt>
                <c:pt idx="422">
                  <c:v>16.927999999999987</c:v>
                </c:pt>
                <c:pt idx="423">
                  <c:v>16.967999999999989</c:v>
                </c:pt>
                <c:pt idx="424">
                  <c:v>17.007999999999999</c:v>
                </c:pt>
                <c:pt idx="425">
                  <c:v>17.048999999999989</c:v>
                </c:pt>
                <c:pt idx="426">
                  <c:v>17.088999999999981</c:v>
                </c:pt>
                <c:pt idx="427">
                  <c:v>17.129000000000001</c:v>
                </c:pt>
                <c:pt idx="428">
                  <c:v>17.169</c:v>
                </c:pt>
                <c:pt idx="429">
                  <c:v>17.209</c:v>
                </c:pt>
                <c:pt idx="430">
                  <c:v>17.248999999999981</c:v>
                </c:pt>
                <c:pt idx="431">
                  <c:v>17.28899999999998</c:v>
                </c:pt>
                <c:pt idx="432">
                  <c:v>17.329000000000001</c:v>
                </c:pt>
                <c:pt idx="433">
                  <c:v>17.369</c:v>
                </c:pt>
                <c:pt idx="434">
                  <c:v>17.408999999999981</c:v>
                </c:pt>
                <c:pt idx="435">
                  <c:v>17.449000000000002</c:v>
                </c:pt>
                <c:pt idx="436">
                  <c:v>17.488999999999979</c:v>
                </c:pt>
                <c:pt idx="437">
                  <c:v>17.529</c:v>
                </c:pt>
                <c:pt idx="438">
                  <c:v>17.568999999999985</c:v>
                </c:pt>
                <c:pt idx="439">
                  <c:v>17.609000000000005</c:v>
                </c:pt>
                <c:pt idx="440">
                  <c:v>17.649000000000001</c:v>
                </c:pt>
                <c:pt idx="441">
                  <c:v>17.689</c:v>
                </c:pt>
                <c:pt idx="442">
                  <c:v>17.728999999999989</c:v>
                </c:pt>
                <c:pt idx="443">
                  <c:v>17.768999999999977</c:v>
                </c:pt>
                <c:pt idx="444">
                  <c:v>17.809000000000001</c:v>
                </c:pt>
                <c:pt idx="445">
                  <c:v>17.849</c:v>
                </c:pt>
                <c:pt idx="446">
                  <c:v>17.888999999999989</c:v>
                </c:pt>
                <c:pt idx="447">
                  <c:v>17.928999999999977</c:v>
                </c:pt>
                <c:pt idx="448">
                  <c:v>17.96899999999998</c:v>
                </c:pt>
                <c:pt idx="449">
                  <c:v>18.009</c:v>
                </c:pt>
                <c:pt idx="450">
                  <c:v>18.048999999999989</c:v>
                </c:pt>
                <c:pt idx="451">
                  <c:v>18.088999999999981</c:v>
                </c:pt>
                <c:pt idx="452">
                  <c:v>18.129000000000001</c:v>
                </c:pt>
                <c:pt idx="453">
                  <c:v>18.169</c:v>
                </c:pt>
                <c:pt idx="454">
                  <c:v>18.209</c:v>
                </c:pt>
                <c:pt idx="455">
                  <c:v>18.248999999999981</c:v>
                </c:pt>
                <c:pt idx="456">
                  <c:v>18.28899999999998</c:v>
                </c:pt>
                <c:pt idx="457">
                  <c:v>18.329000000000001</c:v>
                </c:pt>
                <c:pt idx="458">
                  <c:v>18.369</c:v>
                </c:pt>
                <c:pt idx="459">
                  <c:v>18.408999999999981</c:v>
                </c:pt>
                <c:pt idx="460">
                  <c:v>18.449000000000002</c:v>
                </c:pt>
                <c:pt idx="461">
                  <c:v>18.488999999999979</c:v>
                </c:pt>
                <c:pt idx="462">
                  <c:v>18.529</c:v>
                </c:pt>
                <c:pt idx="463">
                  <c:v>18.568999999999985</c:v>
                </c:pt>
                <c:pt idx="464">
                  <c:v>18.609000000000005</c:v>
                </c:pt>
                <c:pt idx="465">
                  <c:v>18.649000000000001</c:v>
                </c:pt>
                <c:pt idx="466">
                  <c:v>18.689</c:v>
                </c:pt>
                <c:pt idx="467">
                  <c:v>18.728999999999989</c:v>
                </c:pt>
                <c:pt idx="468">
                  <c:v>18.768999999999977</c:v>
                </c:pt>
                <c:pt idx="469">
                  <c:v>18.809000000000001</c:v>
                </c:pt>
                <c:pt idx="470">
                  <c:v>18.849</c:v>
                </c:pt>
                <c:pt idx="471">
                  <c:v>18.888999999999989</c:v>
                </c:pt>
                <c:pt idx="472">
                  <c:v>18.928999999999977</c:v>
                </c:pt>
                <c:pt idx="473">
                  <c:v>18.96899999999998</c:v>
                </c:pt>
                <c:pt idx="474">
                  <c:v>19.009</c:v>
                </c:pt>
                <c:pt idx="475">
                  <c:v>19.05</c:v>
                </c:pt>
                <c:pt idx="476">
                  <c:v>19.09</c:v>
                </c:pt>
                <c:pt idx="477">
                  <c:v>19.130000000000013</c:v>
                </c:pt>
                <c:pt idx="478">
                  <c:v>19.170000000000005</c:v>
                </c:pt>
                <c:pt idx="479">
                  <c:v>19.21</c:v>
                </c:pt>
                <c:pt idx="480">
                  <c:v>19.25</c:v>
                </c:pt>
                <c:pt idx="481">
                  <c:v>19.29</c:v>
                </c:pt>
                <c:pt idx="482">
                  <c:v>19.329999999999988</c:v>
                </c:pt>
                <c:pt idx="483">
                  <c:v>19.37</c:v>
                </c:pt>
                <c:pt idx="484">
                  <c:v>19.41</c:v>
                </c:pt>
                <c:pt idx="485">
                  <c:v>19.45</c:v>
                </c:pt>
                <c:pt idx="486">
                  <c:v>19.489999999999977</c:v>
                </c:pt>
                <c:pt idx="487">
                  <c:v>19.53</c:v>
                </c:pt>
                <c:pt idx="488">
                  <c:v>19.57</c:v>
                </c:pt>
                <c:pt idx="489">
                  <c:v>19.610000000000014</c:v>
                </c:pt>
                <c:pt idx="490">
                  <c:v>19.649999999999999</c:v>
                </c:pt>
                <c:pt idx="491">
                  <c:v>19.690000000000001</c:v>
                </c:pt>
                <c:pt idx="492">
                  <c:v>19.73</c:v>
                </c:pt>
                <c:pt idx="493">
                  <c:v>19.77</c:v>
                </c:pt>
                <c:pt idx="494">
                  <c:v>19.809999999999999</c:v>
                </c:pt>
                <c:pt idx="495">
                  <c:v>19.850000000000001</c:v>
                </c:pt>
                <c:pt idx="496">
                  <c:v>19.89</c:v>
                </c:pt>
                <c:pt idx="497">
                  <c:v>19.93</c:v>
                </c:pt>
                <c:pt idx="498">
                  <c:v>19.97</c:v>
                </c:pt>
                <c:pt idx="499">
                  <c:v>20.010000000000005</c:v>
                </c:pt>
                <c:pt idx="500">
                  <c:v>20.05</c:v>
                </c:pt>
                <c:pt idx="501">
                  <c:v>20.09</c:v>
                </c:pt>
                <c:pt idx="502">
                  <c:v>20.130000000000013</c:v>
                </c:pt>
                <c:pt idx="503">
                  <c:v>20.170000000000005</c:v>
                </c:pt>
                <c:pt idx="504">
                  <c:v>20.21</c:v>
                </c:pt>
                <c:pt idx="505">
                  <c:v>20.25</c:v>
                </c:pt>
                <c:pt idx="506">
                  <c:v>20.29</c:v>
                </c:pt>
                <c:pt idx="507">
                  <c:v>20.329999999999988</c:v>
                </c:pt>
                <c:pt idx="508">
                  <c:v>20.37</c:v>
                </c:pt>
                <c:pt idx="509">
                  <c:v>20.41</c:v>
                </c:pt>
                <c:pt idx="510">
                  <c:v>20.45</c:v>
                </c:pt>
                <c:pt idx="511">
                  <c:v>20.49</c:v>
                </c:pt>
                <c:pt idx="512">
                  <c:v>20.53</c:v>
                </c:pt>
                <c:pt idx="513">
                  <c:v>20.57</c:v>
                </c:pt>
                <c:pt idx="514">
                  <c:v>20.610000000000014</c:v>
                </c:pt>
                <c:pt idx="515">
                  <c:v>20.650000000000013</c:v>
                </c:pt>
                <c:pt idx="516">
                  <c:v>20.69</c:v>
                </c:pt>
                <c:pt idx="517">
                  <c:v>20.73</c:v>
                </c:pt>
                <c:pt idx="518">
                  <c:v>20.77</c:v>
                </c:pt>
                <c:pt idx="519">
                  <c:v>20.810000000000013</c:v>
                </c:pt>
                <c:pt idx="520">
                  <c:v>20.85</c:v>
                </c:pt>
                <c:pt idx="521">
                  <c:v>20.89</c:v>
                </c:pt>
                <c:pt idx="522">
                  <c:v>20.93</c:v>
                </c:pt>
                <c:pt idx="523">
                  <c:v>20.97</c:v>
                </c:pt>
                <c:pt idx="524">
                  <c:v>21.01</c:v>
                </c:pt>
                <c:pt idx="525">
                  <c:v>21.050999999999988</c:v>
                </c:pt>
                <c:pt idx="526">
                  <c:v>21.091000000000001</c:v>
                </c:pt>
                <c:pt idx="527">
                  <c:v>21.131000000000014</c:v>
                </c:pt>
                <c:pt idx="528">
                  <c:v>21.170999999999999</c:v>
                </c:pt>
                <c:pt idx="529">
                  <c:v>21.210999999999999</c:v>
                </c:pt>
                <c:pt idx="530">
                  <c:v>21.251000000000001</c:v>
                </c:pt>
                <c:pt idx="531">
                  <c:v>21.291</c:v>
                </c:pt>
                <c:pt idx="532">
                  <c:v>21.331000000000014</c:v>
                </c:pt>
                <c:pt idx="533">
                  <c:v>21.370999999999999</c:v>
                </c:pt>
                <c:pt idx="534">
                  <c:v>21.411000000000001</c:v>
                </c:pt>
                <c:pt idx="535">
                  <c:v>21.451000000000001</c:v>
                </c:pt>
                <c:pt idx="536">
                  <c:v>21.491</c:v>
                </c:pt>
                <c:pt idx="537">
                  <c:v>21.530999999999999</c:v>
                </c:pt>
                <c:pt idx="538">
                  <c:v>21.571000000000005</c:v>
                </c:pt>
                <c:pt idx="539">
                  <c:v>21.611000000000015</c:v>
                </c:pt>
                <c:pt idx="540">
                  <c:v>21.651000000000014</c:v>
                </c:pt>
                <c:pt idx="541">
                  <c:v>21.690999999999999</c:v>
                </c:pt>
                <c:pt idx="542">
                  <c:v>21.731000000000005</c:v>
                </c:pt>
                <c:pt idx="543">
                  <c:v>21.771000000000001</c:v>
                </c:pt>
                <c:pt idx="544">
                  <c:v>21.811000000000014</c:v>
                </c:pt>
                <c:pt idx="545">
                  <c:v>21.850999999999999</c:v>
                </c:pt>
                <c:pt idx="546">
                  <c:v>21.890999999999988</c:v>
                </c:pt>
                <c:pt idx="547">
                  <c:v>21.931000000000001</c:v>
                </c:pt>
                <c:pt idx="548">
                  <c:v>21.971</c:v>
                </c:pt>
                <c:pt idx="549">
                  <c:v>22.010999999999999</c:v>
                </c:pt>
                <c:pt idx="550">
                  <c:v>22.050999999999988</c:v>
                </c:pt>
                <c:pt idx="551">
                  <c:v>22.091000000000001</c:v>
                </c:pt>
                <c:pt idx="552">
                  <c:v>22.131000000000014</c:v>
                </c:pt>
                <c:pt idx="553">
                  <c:v>22.170999999999999</c:v>
                </c:pt>
                <c:pt idx="554">
                  <c:v>22.210999999999999</c:v>
                </c:pt>
                <c:pt idx="555">
                  <c:v>22.251000000000001</c:v>
                </c:pt>
                <c:pt idx="556">
                  <c:v>22.291</c:v>
                </c:pt>
                <c:pt idx="557">
                  <c:v>22.331000000000014</c:v>
                </c:pt>
                <c:pt idx="558">
                  <c:v>22.370999999999999</c:v>
                </c:pt>
                <c:pt idx="559">
                  <c:v>22.411000000000001</c:v>
                </c:pt>
                <c:pt idx="560">
                  <c:v>22.451000000000001</c:v>
                </c:pt>
                <c:pt idx="561">
                  <c:v>22.491</c:v>
                </c:pt>
                <c:pt idx="562">
                  <c:v>22.530999999999999</c:v>
                </c:pt>
                <c:pt idx="563">
                  <c:v>22.571000000000005</c:v>
                </c:pt>
                <c:pt idx="564">
                  <c:v>22.611000000000015</c:v>
                </c:pt>
                <c:pt idx="565">
                  <c:v>22.651000000000014</c:v>
                </c:pt>
                <c:pt idx="566">
                  <c:v>22.690999999999999</c:v>
                </c:pt>
                <c:pt idx="567">
                  <c:v>22.731000000000005</c:v>
                </c:pt>
                <c:pt idx="568">
                  <c:v>22.771000000000001</c:v>
                </c:pt>
                <c:pt idx="569">
                  <c:v>22.811000000000014</c:v>
                </c:pt>
                <c:pt idx="570">
                  <c:v>22.850999999999999</c:v>
                </c:pt>
                <c:pt idx="571">
                  <c:v>22.890999999999988</c:v>
                </c:pt>
                <c:pt idx="572">
                  <c:v>22.931000000000001</c:v>
                </c:pt>
                <c:pt idx="573">
                  <c:v>22.971</c:v>
                </c:pt>
                <c:pt idx="574">
                  <c:v>23.010999999999999</c:v>
                </c:pt>
                <c:pt idx="575">
                  <c:v>23.052</c:v>
                </c:pt>
                <c:pt idx="576">
                  <c:v>23.091999999999999</c:v>
                </c:pt>
                <c:pt idx="577">
                  <c:v>23.132000000000001</c:v>
                </c:pt>
                <c:pt idx="578">
                  <c:v>23.172000000000001</c:v>
                </c:pt>
                <c:pt idx="579">
                  <c:v>23.212</c:v>
                </c:pt>
                <c:pt idx="580">
                  <c:v>23.251999999999999</c:v>
                </c:pt>
                <c:pt idx="581">
                  <c:v>23.292000000000002</c:v>
                </c:pt>
                <c:pt idx="582">
                  <c:v>23.332000000000001</c:v>
                </c:pt>
                <c:pt idx="583">
                  <c:v>23.372</c:v>
                </c:pt>
                <c:pt idx="584">
                  <c:v>23.411999999999999</c:v>
                </c:pt>
                <c:pt idx="585">
                  <c:v>23.452000000000002</c:v>
                </c:pt>
                <c:pt idx="586">
                  <c:v>23.491999999999987</c:v>
                </c:pt>
                <c:pt idx="587">
                  <c:v>23.532</c:v>
                </c:pt>
                <c:pt idx="588">
                  <c:v>23.571999999999999</c:v>
                </c:pt>
                <c:pt idx="589">
                  <c:v>23.611999999999998</c:v>
                </c:pt>
                <c:pt idx="590">
                  <c:v>23.652000000000001</c:v>
                </c:pt>
                <c:pt idx="591">
                  <c:v>23.692</c:v>
                </c:pt>
                <c:pt idx="592">
                  <c:v>23.731999999999999</c:v>
                </c:pt>
                <c:pt idx="593">
                  <c:v>23.771999999999988</c:v>
                </c:pt>
                <c:pt idx="594">
                  <c:v>23.812000000000001</c:v>
                </c:pt>
                <c:pt idx="595">
                  <c:v>23.852</c:v>
                </c:pt>
                <c:pt idx="596">
                  <c:v>23.891999999999999</c:v>
                </c:pt>
                <c:pt idx="597">
                  <c:v>23.931999999999999</c:v>
                </c:pt>
                <c:pt idx="598">
                  <c:v>23.971999999999987</c:v>
                </c:pt>
                <c:pt idx="599">
                  <c:v>24.012</c:v>
                </c:pt>
                <c:pt idx="600">
                  <c:v>24.052</c:v>
                </c:pt>
                <c:pt idx="601">
                  <c:v>24.091999999999999</c:v>
                </c:pt>
                <c:pt idx="602">
                  <c:v>24.132000000000001</c:v>
                </c:pt>
                <c:pt idx="603">
                  <c:v>24.172000000000001</c:v>
                </c:pt>
                <c:pt idx="604">
                  <c:v>24.212</c:v>
                </c:pt>
                <c:pt idx="605">
                  <c:v>24.251999999999999</c:v>
                </c:pt>
                <c:pt idx="606">
                  <c:v>24.292000000000002</c:v>
                </c:pt>
                <c:pt idx="607">
                  <c:v>24.332000000000001</c:v>
                </c:pt>
                <c:pt idx="608">
                  <c:v>24.372</c:v>
                </c:pt>
                <c:pt idx="609">
                  <c:v>24.411999999999999</c:v>
                </c:pt>
                <c:pt idx="610">
                  <c:v>24.452000000000002</c:v>
                </c:pt>
                <c:pt idx="611">
                  <c:v>24.491999999999987</c:v>
                </c:pt>
                <c:pt idx="612">
                  <c:v>24.532</c:v>
                </c:pt>
                <c:pt idx="613">
                  <c:v>24.571999999999999</c:v>
                </c:pt>
                <c:pt idx="614">
                  <c:v>24.611999999999998</c:v>
                </c:pt>
                <c:pt idx="615">
                  <c:v>24.652000000000001</c:v>
                </c:pt>
                <c:pt idx="616">
                  <c:v>24.692</c:v>
                </c:pt>
                <c:pt idx="617">
                  <c:v>24.731999999999999</c:v>
                </c:pt>
                <c:pt idx="618">
                  <c:v>24.771999999999988</c:v>
                </c:pt>
                <c:pt idx="619">
                  <c:v>24.812000000000001</c:v>
                </c:pt>
                <c:pt idx="620">
                  <c:v>24.852</c:v>
                </c:pt>
                <c:pt idx="621">
                  <c:v>24.891999999999999</c:v>
                </c:pt>
                <c:pt idx="622">
                  <c:v>24.931999999999999</c:v>
                </c:pt>
                <c:pt idx="623">
                  <c:v>24.971999999999987</c:v>
                </c:pt>
                <c:pt idx="624">
                  <c:v>25.012</c:v>
                </c:pt>
                <c:pt idx="625">
                  <c:v>25.053000000000001</c:v>
                </c:pt>
                <c:pt idx="626">
                  <c:v>25.093</c:v>
                </c:pt>
                <c:pt idx="627">
                  <c:v>25.132999999999999</c:v>
                </c:pt>
                <c:pt idx="628">
                  <c:v>25.172999999999988</c:v>
                </c:pt>
                <c:pt idx="629">
                  <c:v>25.213000000000001</c:v>
                </c:pt>
                <c:pt idx="630">
                  <c:v>25.253</c:v>
                </c:pt>
                <c:pt idx="631">
                  <c:v>25.292999999999989</c:v>
                </c:pt>
                <c:pt idx="632">
                  <c:v>25.332999999999988</c:v>
                </c:pt>
                <c:pt idx="633">
                  <c:v>25.373000000000001</c:v>
                </c:pt>
                <c:pt idx="634">
                  <c:v>25.413</c:v>
                </c:pt>
                <c:pt idx="635">
                  <c:v>25.452999999999989</c:v>
                </c:pt>
                <c:pt idx="636">
                  <c:v>25.492999999999981</c:v>
                </c:pt>
                <c:pt idx="637">
                  <c:v>25.533000000000001</c:v>
                </c:pt>
                <c:pt idx="638">
                  <c:v>25.573</c:v>
                </c:pt>
                <c:pt idx="639">
                  <c:v>25.613000000000014</c:v>
                </c:pt>
                <c:pt idx="640">
                  <c:v>25.652999999999999</c:v>
                </c:pt>
                <c:pt idx="641">
                  <c:v>25.693000000000001</c:v>
                </c:pt>
                <c:pt idx="642">
                  <c:v>25.733000000000001</c:v>
                </c:pt>
                <c:pt idx="643">
                  <c:v>25.773</c:v>
                </c:pt>
                <c:pt idx="644">
                  <c:v>25.812999999999999</c:v>
                </c:pt>
                <c:pt idx="645">
                  <c:v>25.853000000000005</c:v>
                </c:pt>
                <c:pt idx="646">
                  <c:v>25.893000000000001</c:v>
                </c:pt>
                <c:pt idx="647">
                  <c:v>25.933</c:v>
                </c:pt>
                <c:pt idx="648">
                  <c:v>25.972999999999981</c:v>
                </c:pt>
                <c:pt idx="649">
                  <c:v>26.013000000000005</c:v>
                </c:pt>
                <c:pt idx="650">
                  <c:v>26.053000000000001</c:v>
                </c:pt>
                <c:pt idx="651">
                  <c:v>26.093</c:v>
                </c:pt>
                <c:pt idx="652">
                  <c:v>26.132999999999999</c:v>
                </c:pt>
                <c:pt idx="653">
                  <c:v>26.172999999999988</c:v>
                </c:pt>
                <c:pt idx="654">
                  <c:v>26.213000000000001</c:v>
                </c:pt>
                <c:pt idx="655">
                  <c:v>26.253</c:v>
                </c:pt>
                <c:pt idx="656">
                  <c:v>26.292999999999989</c:v>
                </c:pt>
                <c:pt idx="657">
                  <c:v>26.332999999999988</c:v>
                </c:pt>
                <c:pt idx="658">
                  <c:v>26.373000000000001</c:v>
                </c:pt>
                <c:pt idx="659">
                  <c:v>26.413</c:v>
                </c:pt>
                <c:pt idx="660">
                  <c:v>26.452999999999989</c:v>
                </c:pt>
                <c:pt idx="661">
                  <c:v>26.492999999999981</c:v>
                </c:pt>
                <c:pt idx="662">
                  <c:v>26.533000000000001</c:v>
                </c:pt>
                <c:pt idx="663">
                  <c:v>26.573</c:v>
                </c:pt>
                <c:pt idx="664">
                  <c:v>26.613000000000014</c:v>
                </c:pt>
                <c:pt idx="665">
                  <c:v>26.652999999999999</c:v>
                </c:pt>
                <c:pt idx="666">
                  <c:v>26.693000000000001</c:v>
                </c:pt>
                <c:pt idx="667">
                  <c:v>26.733000000000001</c:v>
                </c:pt>
                <c:pt idx="668">
                  <c:v>26.773</c:v>
                </c:pt>
                <c:pt idx="669">
                  <c:v>26.812999999999999</c:v>
                </c:pt>
                <c:pt idx="670">
                  <c:v>26.853000000000005</c:v>
                </c:pt>
                <c:pt idx="671">
                  <c:v>26.893000000000001</c:v>
                </c:pt>
                <c:pt idx="672">
                  <c:v>26.933</c:v>
                </c:pt>
                <c:pt idx="673">
                  <c:v>26.972999999999981</c:v>
                </c:pt>
                <c:pt idx="674">
                  <c:v>27.013000000000005</c:v>
                </c:pt>
                <c:pt idx="675">
                  <c:v>27.053999999999988</c:v>
                </c:pt>
                <c:pt idx="676">
                  <c:v>27.094000000000001</c:v>
                </c:pt>
                <c:pt idx="677">
                  <c:v>27.134000000000015</c:v>
                </c:pt>
                <c:pt idx="678">
                  <c:v>27.173999999999999</c:v>
                </c:pt>
                <c:pt idx="679">
                  <c:v>27.213999999999999</c:v>
                </c:pt>
                <c:pt idx="680">
                  <c:v>27.254000000000001</c:v>
                </c:pt>
                <c:pt idx="681">
                  <c:v>27.294</c:v>
                </c:pt>
                <c:pt idx="682">
                  <c:v>27.334000000000014</c:v>
                </c:pt>
                <c:pt idx="683">
                  <c:v>27.373999999999999</c:v>
                </c:pt>
                <c:pt idx="684">
                  <c:v>27.414000000000001</c:v>
                </c:pt>
                <c:pt idx="685">
                  <c:v>27.454000000000001</c:v>
                </c:pt>
                <c:pt idx="686">
                  <c:v>27.494</c:v>
                </c:pt>
                <c:pt idx="687">
                  <c:v>27.533999999999999</c:v>
                </c:pt>
                <c:pt idx="688">
                  <c:v>27.574000000000005</c:v>
                </c:pt>
                <c:pt idx="689">
                  <c:v>27.614000000000015</c:v>
                </c:pt>
                <c:pt idx="690">
                  <c:v>27.654000000000014</c:v>
                </c:pt>
                <c:pt idx="691">
                  <c:v>27.693999999999999</c:v>
                </c:pt>
                <c:pt idx="692">
                  <c:v>27.734000000000005</c:v>
                </c:pt>
                <c:pt idx="693">
                  <c:v>27.774000000000001</c:v>
                </c:pt>
                <c:pt idx="694">
                  <c:v>27.814000000000014</c:v>
                </c:pt>
                <c:pt idx="695">
                  <c:v>27.853999999999999</c:v>
                </c:pt>
                <c:pt idx="696">
                  <c:v>27.893999999999988</c:v>
                </c:pt>
                <c:pt idx="697">
                  <c:v>27.934000000000001</c:v>
                </c:pt>
                <c:pt idx="698">
                  <c:v>27.974</c:v>
                </c:pt>
                <c:pt idx="699">
                  <c:v>28.013999999999999</c:v>
                </c:pt>
                <c:pt idx="700">
                  <c:v>28.053999999999988</c:v>
                </c:pt>
                <c:pt idx="701">
                  <c:v>28.094000000000001</c:v>
                </c:pt>
                <c:pt idx="702">
                  <c:v>28.134000000000015</c:v>
                </c:pt>
                <c:pt idx="703">
                  <c:v>28.173999999999999</c:v>
                </c:pt>
                <c:pt idx="704">
                  <c:v>28.213999999999999</c:v>
                </c:pt>
                <c:pt idx="705">
                  <c:v>28.254000000000001</c:v>
                </c:pt>
                <c:pt idx="706">
                  <c:v>28.294</c:v>
                </c:pt>
                <c:pt idx="707">
                  <c:v>28.334000000000014</c:v>
                </c:pt>
                <c:pt idx="708">
                  <c:v>28.373999999999999</c:v>
                </c:pt>
                <c:pt idx="709">
                  <c:v>28.414000000000001</c:v>
                </c:pt>
                <c:pt idx="710">
                  <c:v>28.454000000000001</c:v>
                </c:pt>
                <c:pt idx="711">
                  <c:v>28.494</c:v>
                </c:pt>
                <c:pt idx="712">
                  <c:v>28.533999999999999</c:v>
                </c:pt>
                <c:pt idx="713">
                  <c:v>28.574000000000005</c:v>
                </c:pt>
                <c:pt idx="714">
                  <c:v>28.614000000000015</c:v>
                </c:pt>
                <c:pt idx="715">
                  <c:v>28.654000000000014</c:v>
                </c:pt>
                <c:pt idx="716">
                  <c:v>28.693999999999999</c:v>
                </c:pt>
                <c:pt idx="717">
                  <c:v>28.734000000000005</c:v>
                </c:pt>
                <c:pt idx="718">
                  <c:v>28.774000000000001</c:v>
                </c:pt>
                <c:pt idx="719">
                  <c:v>28.814000000000014</c:v>
                </c:pt>
                <c:pt idx="720">
                  <c:v>28.853999999999999</c:v>
                </c:pt>
                <c:pt idx="721">
                  <c:v>28.893999999999988</c:v>
                </c:pt>
                <c:pt idx="722">
                  <c:v>28.934000000000001</c:v>
                </c:pt>
                <c:pt idx="723">
                  <c:v>28.974</c:v>
                </c:pt>
                <c:pt idx="724">
                  <c:v>29.013999999999999</c:v>
                </c:pt>
                <c:pt idx="725">
                  <c:v>29.055</c:v>
                </c:pt>
                <c:pt idx="726">
                  <c:v>29.094999999999999</c:v>
                </c:pt>
                <c:pt idx="727">
                  <c:v>29.135000000000005</c:v>
                </c:pt>
                <c:pt idx="728">
                  <c:v>29.175000000000001</c:v>
                </c:pt>
                <c:pt idx="729">
                  <c:v>29.215</c:v>
                </c:pt>
                <c:pt idx="730">
                  <c:v>29.254999999999999</c:v>
                </c:pt>
                <c:pt idx="731">
                  <c:v>29.295000000000002</c:v>
                </c:pt>
                <c:pt idx="732">
                  <c:v>29.335000000000001</c:v>
                </c:pt>
                <c:pt idx="733">
                  <c:v>29.375</c:v>
                </c:pt>
                <c:pt idx="734">
                  <c:v>29.414999999999999</c:v>
                </c:pt>
                <c:pt idx="735">
                  <c:v>29.454999999999988</c:v>
                </c:pt>
                <c:pt idx="736">
                  <c:v>29.494999999999987</c:v>
                </c:pt>
                <c:pt idx="737">
                  <c:v>29.535</c:v>
                </c:pt>
                <c:pt idx="738">
                  <c:v>29.574999999999999</c:v>
                </c:pt>
                <c:pt idx="739">
                  <c:v>29.614999999999998</c:v>
                </c:pt>
                <c:pt idx="740">
                  <c:v>29.655000000000001</c:v>
                </c:pt>
                <c:pt idx="741">
                  <c:v>29.695</c:v>
                </c:pt>
                <c:pt idx="742">
                  <c:v>29.734999999999999</c:v>
                </c:pt>
                <c:pt idx="743">
                  <c:v>29.774999999999999</c:v>
                </c:pt>
                <c:pt idx="744">
                  <c:v>29.815000000000001</c:v>
                </c:pt>
                <c:pt idx="745">
                  <c:v>29.855</c:v>
                </c:pt>
                <c:pt idx="746">
                  <c:v>29.895</c:v>
                </c:pt>
                <c:pt idx="747">
                  <c:v>29.934999999999999</c:v>
                </c:pt>
                <c:pt idx="748">
                  <c:v>29.974999999999987</c:v>
                </c:pt>
                <c:pt idx="749">
                  <c:v>30.015000000000001</c:v>
                </c:pt>
                <c:pt idx="750">
                  <c:v>30.055</c:v>
                </c:pt>
                <c:pt idx="751">
                  <c:v>30.094999999999999</c:v>
                </c:pt>
                <c:pt idx="752">
                  <c:v>30.135000000000005</c:v>
                </c:pt>
                <c:pt idx="753">
                  <c:v>30.175000000000001</c:v>
                </c:pt>
                <c:pt idx="754">
                  <c:v>30.215</c:v>
                </c:pt>
                <c:pt idx="755">
                  <c:v>30.254999999999999</c:v>
                </c:pt>
              </c:numCache>
            </c:numRef>
          </c:xVal>
          <c:yVal>
            <c:numRef>
              <c:f>'s713'!$B$2:$B$757</c:f>
              <c:numCache>
                <c:formatCode>0.000</c:formatCode>
                <c:ptCount val="756"/>
                <c:pt idx="0">
                  <c:v>0.30800000000000022</c:v>
                </c:pt>
                <c:pt idx="1">
                  <c:v>0.53800000000000003</c:v>
                </c:pt>
                <c:pt idx="2">
                  <c:v>0.53600000000000003</c:v>
                </c:pt>
                <c:pt idx="3">
                  <c:v>0.505</c:v>
                </c:pt>
                <c:pt idx="4">
                  <c:v>0.51</c:v>
                </c:pt>
                <c:pt idx="5">
                  <c:v>0.48600000000000027</c:v>
                </c:pt>
                <c:pt idx="6">
                  <c:v>0.4720000000000002</c:v>
                </c:pt>
                <c:pt idx="7">
                  <c:v>0.46600000000000008</c:v>
                </c:pt>
                <c:pt idx="8">
                  <c:v>0.45700000000000002</c:v>
                </c:pt>
                <c:pt idx="9">
                  <c:v>0.4770000000000002</c:v>
                </c:pt>
                <c:pt idx="10">
                  <c:v>0.46300000000000002</c:v>
                </c:pt>
                <c:pt idx="11">
                  <c:v>0.48100000000000021</c:v>
                </c:pt>
                <c:pt idx="12">
                  <c:v>0.46500000000000002</c:v>
                </c:pt>
                <c:pt idx="13">
                  <c:v>0.4710000000000002</c:v>
                </c:pt>
                <c:pt idx="14">
                  <c:v>0.443</c:v>
                </c:pt>
                <c:pt idx="15">
                  <c:v>0.45300000000000001</c:v>
                </c:pt>
                <c:pt idx="16">
                  <c:v>0.42300000000000026</c:v>
                </c:pt>
                <c:pt idx="17">
                  <c:v>0.38200000000000023</c:v>
                </c:pt>
                <c:pt idx="18">
                  <c:v>0.54700000000000004</c:v>
                </c:pt>
                <c:pt idx="19">
                  <c:v>0.49900000000000022</c:v>
                </c:pt>
                <c:pt idx="20">
                  <c:v>0.52800000000000002</c:v>
                </c:pt>
                <c:pt idx="21">
                  <c:v>0.501</c:v>
                </c:pt>
                <c:pt idx="22">
                  <c:v>0.48200000000000021</c:v>
                </c:pt>
                <c:pt idx="23">
                  <c:v>0.4710000000000002</c:v>
                </c:pt>
                <c:pt idx="24">
                  <c:v>0.45700000000000002</c:v>
                </c:pt>
                <c:pt idx="25">
                  <c:v>0.43900000000000022</c:v>
                </c:pt>
                <c:pt idx="26">
                  <c:v>0.49100000000000027</c:v>
                </c:pt>
                <c:pt idx="27">
                  <c:v>0.4800000000000002</c:v>
                </c:pt>
                <c:pt idx="28">
                  <c:v>0.46400000000000002</c:v>
                </c:pt>
                <c:pt idx="29">
                  <c:v>0.4780000000000002</c:v>
                </c:pt>
                <c:pt idx="30">
                  <c:v>0.45700000000000002</c:v>
                </c:pt>
                <c:pt idx="31">
                  <c:v>0.48100000000000021</c:v>
                </c:pt>
                <c:pt idx="32">
                  <c:v>0.53400000000000003</c:v>
                </c:pt>
                <c:pt idx="33">
                  <c:v>0.504</c:v>
                </c:pt>
                <c:pt idx="34">
                  <c:v>0.53900000000000003</c:v>
                </c:pt>
                <c:pt idx="35">
                  <c:v>0.4760000000000002</c:v>
                </c:pt>
                <c:pt idx="36">
                  <c:v>0.56999999999999995</c:v>
                </c:pt>
                <c:pt idx="37">
                  <c:v>0.52200000000000002</c:v>
                </c:pt>
                <c:pt idx="38">
                  <c:v>0.52</c:v>
                </c:pt>
                <c:pt idx="39">
                  <c:v>0.51800000000000002</c:v>
                </c:pt>
                <c:pt idx="40">
                  <c:v>0.49300000000000027</c:v>
                </c:pt>
                <c:pt idx="41">
                  <c:v>0.502</c:v>
                </c:pt>
                <c:pt idx="42">
                  <c:v>0.51500000000000001</c:v>
                </c:pt>
                <c:pt idx="43">
                  <c:v>0.48200000000000021</c:v>
                </c:pt>
                <c:pt idx="44">
                  <c:v>0.50800000000000001</c:v>
                </c:pt>
                <c:pt idx="45">
                  <c:v>0.503</c:v>
                </c:pt>
                <c:pt idx="46">
                  <c:v>0.5</c:v>
                </c:pt>
                <c:pt idx="47">
                  <c:v>0.49700000000000022</c:v>
                </c:pt>
                <c:pt idx="48">
                  <c:v>0.4770000000000002</c:v>
                </c:pt>
                <c:pt idx="49">
                  <c:v>0.45700000000000002</c:v>
                </c:pt>
                <c:pt idx="50">
                  <c:v>0.46900000000000008</c:v>
                </c:pt>
                <c:pt idx="51">
                  <c:v>0.44700000000000001</c:v>
                </c:pt>
                <c:pt idx="52">
                  <c:v>0.63700000000000045</c:v>
                </c:pt>
                <c:pt idx="53">
                  <c:v>0.42700000000000027</c:v>
                </c:pt>
                <c:pt idx="54">
                  <c:v>0.58599999999999997</c:v>
                </c:pt>
                <c:pt idx="55">
                  <c:v>0.49800000000000022</c:v>
                </c:pt>
                <c:pt idx="56">
                  <c:v>0.52800000000000002</c:v>
                </c:pt>
                <c:pt idx="57">
                  <c:v>0.49700000000000022</c:v>
                </c:pt>
                <c:pt idx="58">
                  <c:v>0.45900000000000002</c:v>
                </c:pt>
                <c:pt idx="59">
                  <c:v>0.44900000000000001</c:v>
                </c:pt>
                <c:pt idx="60">
                  <c:v>0.46700000000000008</c:v>
                </c:pt>
                <c:pt idx="61">
                  <c:v>0.43000000000000022</c:v>
                </c:pt>
                <c:pt idx="62">
                  <c:v>0.43400000000000022</c:v>
                </c:pt>
                <c:pt idx="63">
                  <c:v>0.4770000000000002</c:v>
                </c:pt>
                <c:pt idx="64">
                  <c:v>0.42900000000000027</c:v>
                </c:pt>
                <c:pt idx="65">
                  <c:v>0.46700000000000008</c:v>
                </c:pt>
                <c:pt idx="66">
                  <c:v>0.44700000000000001</c:v>
                </c:pt>
                <c:pt idx="67">
                  <c:v>0.48300000000000021</c:v>
                </c:pt>
                <c:pt idx="68">
                  <c:v>0.4740000000000002</c:v>
                </c:pt>
                <c:pt idx="69">
                  <c:v>0.48600000000000027</c:v>
                </c:pt>
                <c:pt idx="70">
                  <c:v>0.48400000000000026</c:v>
                </c:pt>
                <c:pt idx="71">
                  <c:v>0.4130000000000002</c:v>
                </c:pt>
                <c:pt idx="72">
                  <c:v>0.54700000000000004</c:v>
                </c:pt>
                <c:pt idx="73">
                  <c:v>0.50800000000000001</c:v>
                </c:pt>
                <c:pt idx="74">
                  <c:v>0.52500000000000002</c:v>
                </c:pt>
                <c:pt idx="75">
                  <c:v>0.4800000000000002</c:v>
                </c:pt>
                <c:pt idx="76">
                  <c:v>0.4760000000000002</c:v>
                </c:pt>
                <c:pt idx="77">
                  <c:v>0.46</c:v>
                </c:pt>
                <c:pt idx="78">
                  <c:v>0.44600000000000001</c:v>
                </c:pt>
                <c:pt idx="79">
                  <c:v>0.4160000000000002</c:v>
                </c:pt>
                <c:pt idx="80">
                  <c:v>0.4140000000000002</c:v>
                </c:pt>
                <c:pt idx="81">
                  <c:v>0.4140000000000002</c:v>
                </c:pt>
                <c:pt idx="82">
                  <c:v>0.42000000000000021</c:v>
                </c:pt>
                <c:pt idx="83">
                  <c:v>0.42000000000000021</c:v>
                </c:pt>
                <c:pt idx="84">
                  <c:v>0.43100000000000027</c:v>
                </c:pt>
                <c:pt idx="85">
                  <c:v>0.43500000000000022</c:v>
                </c:pt>
                <c:pt idx="86">
                  <c:v>0.48200000000000021</c:v>
                </c:pt>
                <c:pt idx="87">
                  <c:v>0.4770000000000002</c:v>
                </c:pt>
                <c:pt idx="88">
                  <c:v>0.47000000000000008</c:v>
                </c:pt>
                <c:pt idx="89">
                  <c:v>0.46700000000000008</c:v>
                </c:pt>
                <c:pt idx="90">
                  <c:v>0.52900000000000003</c:v>
                </c:pt>
                <c:pt idx="91">
                  <c:v>0.4770000000000002</c:v>
                </c:pt>
                <c:pt idx="92">
                  <c:v>0.4790000000000002</c:v>
                </c:pt>
                <c:pt idx="93">
                  <c:v>0.43700000000000022</c:v>
                </c:pt>
                <c:pt idx="94">
                  <c:v>0.44400000000000001</c:v>
                </c:pt>
                <c:pt idx="95">
                  <c:v>0.45900000000000002</c:v>
                </c:pt>
                <c:pt idx="96">
                  <c:v>0.49800000000000022</c:v>
                </c:pt>
                <c:pt idx="97">
                  <c:v>0.48300000000000021</c:v>
                </c:pt>
                <c:pt idx="98">
                  <c:v>0.46200000000000002</c:v>
                </c:pt>
                <c:pt idx="99">
                  <c:v>0.45100000000000001</c:v>
                </c:pt>
                <c:pt idx="100">
                  <c:v>0.59599999999999997</c:v>
                </c:pt>
                <c:pt idx="101">
                  <c:v>0.60900000000000043</c:v>
                </c:pt>
                <c:pt idx="102">
                  <c:v>0.53300000000000003</c:v>
                </c:pt>
                <c:pt idx="103">
                  <c:v>0.61000000000000043</c:v>
                </c:pt>
                <c:pt idx="104">
                  <c:v>0.62200000000000044</c:v>
                </c:pt>
                <c:pt idx="105">
                  <c:v>0.56799999999999995</c:v>
                </c:pt>
                <c:pt idx="106">
                  <c:v>0.58199999999999996</c:v>
                </c:pt>
                <c:pt idx="107">
                  <c:v>0.43600000000000022</c:v>
                </c:pt>
                <c:pt idx="108">
                  <c:v>0.74900000000000044</c:v>
                </c:pt>
                <c:pt idx="109">
                  <c:v>0.5760000000000004</c:v>
                </c:pt>
                <c:pt idx="110">
                  <c:v>0.63900000000000046</c:v>
                </c:pt>
                <c:pt idx="111">
                  <c:v>0.59</c:v>
                </c:pt>
                <c:pt idx="112">
                  <c:v>0.66000000000000059</c:v>
                </c:pt>
                <c:pt idx="113">
                  <c:v>0.61200000000000043</c:v>
                </c:pt>
                <c:pt idx="114">
                  <c:v>0.57399999999999995</c:v>
                </c:pt>
                <c:pt idx="115">
                  <c:v>0.62800000000000045</c:v>
                </c:pt>
                <c:pt idx="116">
                  <c:v>0.442</c:v>
                </c:pt>
                <c:pt idx="117">
                  <c:v>0.4720000000000002</c:v>
                </c:pt>
                <c:pt idx="118">
                  <c:v>0.48100000000000021</c:v>
                </c:pt>
                <c:pt idx="119">
                  <c:v>0.50600000000000001</c:v>
                </c:pt>
                <c:pt idx="120">
                  <c:v>0.4090000000000002</c:v>
                </c:pt>
                <c:pt idx="121">
                  <c:v>0.36700000000000027</c:v>
                </c:pt>
                <c:pt idx="122">
                  <c:v>0.4100000000000002</c:v>
                </c:pt>
                <c:pt idx="123">
                  <c:v>0.39900000000000035</c:v>
                </c:pt>
                <c:pt idx="124">
                  <c:v>0.4150000000000002</c:v>
                </c:pt>
                <c:pt idx="125">
                  <c:v>0.54500000000000004</c:v>
                </c:pt>
                <c:pt idx="126">
                  <c:v>0.58699999999999997</c:v>
                </c:pt>
                <c:pt idx="127">
                  <c:v>0.54600000000000004</c:v>
                </c:pt>
                <c:pt idx="128">
                  <c:v>0.58099999999999996</c:v>
                </c:pt>
                <c:pt idx="129">
                  <c:v>0.4740000000000002</c:v>
                </c:pt>
                <c:pt idx="130">
                  <c:v>0.45800000000000002</c:v>
                </c:pt>
                <c:pt idx="131">
                  <c:v>0.48700000000000027</c:v>
                </c:pt>
                <c:pt idx="132">
                  <c:v>0.51800000000000002</c:v>
                </c:pt>
                <c:pt idx="133">
                  <c:v>0.50900000000000001</c:v>
                </c:pt>
                <c:pt idx="134">
                  <c:v>0.4720000000000002</c:v>
                </c:pt>
                <c:pt idx="135">
                  <c:v>0.46300000000000002</c:v>
                </c:pt>
                <c:pt idx="136">
                  <c:v>0.48400000000000026</c:v>
                </c:pt>
                <c:pt idx="137">
                  <c:v>0.49200000000000027</c:v>
                </c:pt>
                <c:pt idx="138">
                  <c:v>0.43500000000000022</c:v>
                </c:pt>
                <c:pt idx="139">
                  <c:v>0.4800000000000002</c:v>
                </c:pt>
                <c:pt idx="140">
                  <c:v>0.46300000000000002</c:v>
                </c:pt>
                <c:pt idx="141">
                  <c:v>0.52100000000000002</c:v>
                </c:pt>
                <c:pt idx="142">
                  <c:v>0.52</c:v>
                </c:pt>
                <c:pt idx="143">
                  <c:v>0.42000000000000021</c:v>
                </c:pt>
                <c:pt idx="144">
                  <c:v>0.81599999999999995</c:v>
                </c:pt>
                <c:pt idx="145">
                  <c:v>0.66000000000000059</c:v>
                </c:pt>
                <c:pt idx="146">
                  <c:v>0.6660000000000007</c:v>
                </c:pt>
                <c:pt idx="147">
                  <c:v>0.57199999999999995</c:v>
                </c:pt>
                <c:pt idx="148">
                  <c:v>0.55200000000000005</c:v>
                </c:pt>
                <c:pt idx="149">
                  <c:v>0.52500000000000002</c:v>
                </c:pt>
                <c:pt idx="150">
                  <c:v>0.49700000000000022</c:v>
                </c:pt>
                <c:pt idx="151">
                  <c:v>0.56599999999999995</c:v>
                </c:pt>
                <c:pt idx="152">
                  <c:v>0.58799999999999997</c:v>
                </c:pt>
                <c:pt idx="153">
                  <c:v>0.54200000000000004</c:v>
                </c:pt>
                <c:pt idx="154">
                  <c:v>0.54300000000000004</c:v>
                </c:pt>
                <c:pt idx="155">
                  <c:v>0.51700000000000002</c:v>
                </c:pt>
                <c:pt idx="156">
                  <c:v>0.50900000000000001</c:v>
                </c:pt>
                <c:pt idx="157">
                  <c:v>0.49400000000000027</c:v>
                </c:pt>
                <c:pt idx="158">
                  <c:v>0.49500000000000022</c:v>
                </c:pt>
                <c:pt idx="159">
                  <c:v>0.52800000000000002</c:v>
                </c:pt>
                <c:pt idx="160">
                  <c:v>0.46300000000000002</c:v>
                </c:pt>
                <c:pt idx="161">
                  <c:v>0.4150000000000002</c:v>
                </c:pt>
                <c:pt idx="162">
                  <c:v>0.74700000000000044</c:v>
                </c:pt>
                <c:pt idx="163">
                  <c:v>0.63700000000000045</c:v>
                </c:pt>
                <c:pt idx="164">
                  <c:v>0.46</c:v>
                </c:pt>
                <c:pt idx="165">
                  <c:v>0.59799999999999998</c:v>
                </c:pt>
                <c:pt idx="166">
                  <c:v>0.45</c:v>
                </c:pt>
                <c:pt idx="167">
                  <c:v>0.54200000000000004</c:v>
                </c:pt>
                <c:pt idx="168">
                  <c:v>0.48200000000000021</c:v>
                </c:pt>
                <c:pt idx="169">
                  <c:v>0.44700000000000001</c:v>
                </c:pt>
                <c:pt idx="170">
                  <c:v>0.45200000000000001</c:v>
                </c:pt>
                <c:pt idx="171">
                  <c:v>0.43400000000000022</c:v>
                </c:pt>
                <c:pt idx="172">
                  <c:v>0.49500000000000022</c:v>
                </c:pt>
                <c:pt idx="173">
                  <c:v>0.39900000000000035</c:v>
                </c:pt>
                <c:pt idx="174">
                  <c:v>0.505</c:v>
                </c:pt>
                <c:pt idx="175">
                  <c:v>0.442</c:v>
                </c:pt>
                <c:pt idx="176">
                  <c:v>0.42200000000000026</c:v>
                </c:pt>
                <c:pt idx="177">
                  <c:v>0.49800000000000022</c:v>
                </c:pt>
                <c:pt idx="178">
                  <c:v>0.50600000000000001</c:v>
                </c:pt>
                <c:pt idx="179">
                  <c:v>0.4770000000000002</c:v>
                </c:pt>
                <c:pt idx="180">
                  <c:v>0.63400000000000045</c:v>
                </c:pt>
                <c:pt idx="181">
                  <c:v>0.66100000000000059</c:v>
                </c:pt>
                <c:pt idx="182">
                  <c:v>0.63000000000000045</c:v>
                </c:pt>
                <c:pt idx="183">
                  <c:v>0.65700000000000058</c:v>
                </c:pt>
                <c:pt idx="184">
                  <c:v>0.58599999999999997</c:v>
                </c:pt>
                <c:pt idx="185">
                  <c:v>0.56399999999999995</c:v>
                </c:pt>
                <c:pt idx="186">
                  <c:v>0.5620000000000005</c:v>
                </c:pt>
                <c:pt idx="187">
                  <c:v>0.58599999999999997</c:v>
                </c:pt>
                <c:pt idx="188">
                  <c:v>0.51700000000000002</c:v>
                </c:pt>
                <c:pt idx="189">
                  <c:v>0.55200000000000005</c:v>
                </c:pt>
                <c:pt idx="190">
                  <c:v>0.60500000000000043</c:v>
                </c:pt>
                <c:pt idx="191">
                  <c:v>0.56000000000000005</c:v>
                </c:pt>
                <c:pt idx="192">
                  <c:v>0.4770000000000002</c:v>
                </c:pt>
                <c:pt idx="193">
                  <c:v>0.49400000000000027</c:v>
                </c:pt>
                <c:pt idx="194">
                  <c:v>0.52600000000000002</c:v>
                </c:pt>
                <c:pt idx="195">
                  <c:v>0.54700000000000004</c:v>
                </c:pt>
                <c:pt idx="196">
                  <c:v>0.46700000000000008</c:v>
                </c:pt>
                <c:pt idx="197">
                  <c:v>0.40800000000000008</c:v>
                </c:pt>
                <c:pt idx="198">
                  <c:v>0.63100000000000045</c:v>
                </c:pt>
                <c:pt idx="199">
                  <c:v>0.80300000000000005</c:v>
                </c:pt>
                <c:pt idx="200">
                  <c:v>0.60400000000000043</c:v>
                </c:pt>
                <c:pt idx="201">
                  <c:v>0.55300000000000005</c:v>
                </c:pt>
                <c:pt idx="202">
                  <c:v>0.54900000000000004</c:v>
                </c:pt>
                <c:pt idx="203">
                  <c:v>0.52900000000000003</c:v>
                </c:pt>
                <c:pt idx="204">
                  <c:v>0.62300000000000044</c:v>
                </c:pt>
                <c:pt idx="205">
                  <c:v>0.5760000000000004</c:v>
                </c:pt>
                <c:pt idx="206">
                  <c:v>0.63500000000000045</c:v>
                </c:pt>
                <c:pt idx="207">
                  <c:v>0.52300000000000002</c:v>
                </c:pt>
                <c:pt idx="208">
                  <c:v>0.61700000000000044</c:v>
                </c:pt>
                <c:pt idx="209">
                  <c:v>0.5770000000000004</c:v>
                </c:pt>
                <c:pt idx="210">
                  <c:v>0.56499999999999995</c:v>
                </c:pt>
                <c:pt idx="211">
                  <c:v>0.57299999999999995</c:v>
                </c:pt>
                <c:pt idx="212">
                  <c:v>0.52700000000000002</c:v>
                </c:pt>
                <c:pt idx="213">
                  <c:v>0.503</c:v>
                </c:pt>
                <c:pt idx="214">
                  <c:v>0.49400000000000027</c:v>
                </c:pt>
                <c:pt idx="215">
                  <c:v>0.442</c:v>
                </c:pt>
                <c:pt idx="216">
                  <c:v>0.69799999999999995</c:v>
                </c:pt>
                <c:pt idx="217">
                  <c:v>0.63200000000000045</c:v>
                </c:pt>
                <c:pt idx="218">
                  <c:v>0.58899999999999997</c:v>
                </c:pt>
                <c:pt idx="219">
                  <c:v>0.53400000000000003</c:v>
                </c:pt>
                <c:pt idx="220">
                  <c:v>0.55400000000000005</c:v>
                </c:pt>
                <c:pt idx="221">
                  <c:v>0.63900000000000046</c:v>
                </c:pt>
                <c:pt idx="222">
                  <c:v>0.63200000000000045</c:v>
                </c:pt>
                <c:pt idx="223">
                  <c:v>0.53300000000000003</c:v>
                </c:pt>
                <c:pt idx="224">
                  <c:v>0.52100000000000002</c:v>
                </c:pt>
                <c:pt idx="225">
                  <c:v>0.55200000000000005</c:v>
                </c:pt>
                <c:pt idx="226">
                  <c:v>0.504</c:v>
                </c:pt>
                <c:pt idx="227">
                  <c:v>0.55600000000000005</c:v>
                </c:pt>
                <c:pt idx="228">
                  <c:v>0.505</c:v>
                </c:pt>
                <c:pt idx="229">
                  <c:v>0.55600000000000005</c:v>
                </c:pt>
                <c:pt idx="230">
                  <c:v>0.50700000000000001</c:v>
                </c:pt>
                <c:pt idx="231">
                  <c:v>0.4790000000000002</c:v>
                </c:pt>
                <c:pt idx="232">
                  <c:v>0.504</c:v>
                </c:pt>
                <c:pt idx="233">
                  <c:v>0.48400000000000026</c:v>
                </c:pt>
                <c:pt idx="234">
                  <c:v>0.54200000000000004</c:v>
                </c:pt>
                <c:pt idx="235">
                  <c:v>0.52500000000000002</c:v>
                </c:pt>
                <c:pt idx="236">
                  <c:v>0.49900000000000022</c:v>
                </c:pt>
                <c:pt idx="237">
                  <c:v>0.52200000000000002</c:v>
                </c:pt>
                <c:pt idx="238">
                  <c:v>0.4720000000000002</c:v>
                </c:pt>
                <c:pt idx="239">
                  <c:v>0.46500000000000002</c:v>
                </c:pt>
                <c:pt idx="240">
                  <c:v>0.46900000000000008</c:v>
                </c:pt>
                <c:pt idx="241">
                  <c:v>0.46400000000000002</c:v>
                </c:pt>
                <c:pt idx="242">
                  <c:v>0.52900000000000003</c:v>
                </c:pt>
                <c:pt idx="243">
                  <c:v>0.502</c:v>
                </c:pt>
                <c:pt idx="244">
                  <c:v>0.51</c:v>
                </c:pt>
                <c:pt idx="245">
                  <c:v>0.48700000000000027</c:v>
                </c:pt>
                <c:pt idx="246">
                  <c:v>0.59199999999999997</c:v>
                </c:pt>
                <c:pt idx="247">
                  <c:v>0.55500000000000005</c:v>
                </c:pt>
                <c:pt idx="248">
                  <c:v>0.55900000000000005</c:v>
                </c:pt>
                <c:pt idx="249">
                  <c:v>0.52800000000000002</c:v>
                </c:pt>
                <c:pt idx="250">
                  <c:v>0.53400000000000003</c:v>
                </c:pt>
                <c:pt idx="251">
                  <c:v>0.4800000000000002</c:v>
                </c:pt>
                <c:pt idx="252">
                  <c:v>0.74100000000000044</c:v>
                </c:pt>
                <c:pt idx="253">
                  <c:v>0.65400000000000058</c:v>
                </c:pt>
                <c:pt idx="254">
                  <c:v>0.63800000000000046</c:v>
                </c:pt>
                <c:pt idx="255">
                  <c:v>0.65500000000000058</c:v>
                </c:pt>
                <c:pt idx="256">
                  <c:v>0.64000000000000046</c:v>
                </c:pt>
                <c:pt idx="257">
                  <c:v>0.64100000000000046</c:v>
                </c:pt>
                <c:pt idx="258">
                  <c:v>0.5760000000000004</c:v>
                </c:pt>
                <c:pt idx="259">
                  <c:v>0.63300000000000045</c:v>
                </c:pt>
                <c:pt idx="260">
                  <c:v>0.6670000000000007</c:v>
                </c:pt>
                <c:pt idx="261">
                  <c:v>0.65200000000000058</c:v>
                </c:pt>
                <c:pt idx="262">
                  <c:v>0.58899999999999997</c:v>
                </c:pt>
                <c:pt idx="263">
                  <c:v>0.61800000000000044</c:v>
                </c:pt>
                <c:pt idx="264">
                  <c:v>0.61100000000000043</c:v>
                </c:pt>
                <c:pt idx="265">
                  <c:v>0.5750000000000004</c:v>
                </c:pt>
                <c:pt idx="266">
                  <c:v>0.59799999999999998</c:v>
                </c:pt>
                <c:pt idx="267">
                  <c:v>0.56100000000000005</c:v>
                </c:pt>
                <c:pt idx="268">
                  <c:v>0.61900000000000044</c:v>
                </c:pt>
                <c:pt idx="269">
                  <c:v>0.60400000000000043</c:v>
                </c:pt>
                <c:pt idx="270">
                  <c:v>0.63700000000000045</c:v>
                </c:pt>
                <c:pt idx="271">
                  <c:v>0.5770000000000004</c:v>
                </c:pt>
                <c:pt idx="272">
                  <c:v>0.58000000000000007</c:v>
                </c:pt>
                <c:pt idx="273">
                  <c:v>0.56599999999999995</c:v>
                </c:pt>
                <c:pt idx="274">
                  <c:v>0.56599999999999995</c:v>
                </c:pt>
                <c:pt idx="275">
                  <c:v>0.51</c:v>
                </c:pt>
                <c:pt idx="276">
                  <c:v>0.52300000000000002</c:v>
                </c:pt>
                <c:pt idx="277">
                  <c:v>0.52500000000000002</c:v>
                </c:pt>
                <c:pt idx="278">
                  <c:v>0.501</c:v>
                </c:pt>
                <c:pt idx="279">
                  <c:v>0.45900000000000002</c:v>
                </c:pt>
                <c:pt idx="280">
                  <c:v>0.52500000000000002</c:v>
                </c:pt>
                <c:pt idx="281">
                  <c:v>0.49500000000000022</c:v>
                </c:pt>
                <c:pt idx="282">
                  <c:v>0.46</c:v>
                </c:pt>
                <c:pt idx="283">
                  <c:v>0.55900000000000005</c:v>
                </c:pt>
                <c:pt idx="284">
                  <c:v>0.51900000000000002</c:v>
                </c:pt>
                <c:pt idx="285">
                  <c:v>0.58599999999999997</c:v>
                </c:pt>
                <c:pt idx="286">
                  <c:v>0.53900000000000003</c:v>
                </c:pt>
                <c:pt idx="287">
                  <c:v>0.76600000000000046</c:v>
                </c:pt>
                <c:pt idx="288">
                  <c:v>0.56699999999999995</c:v>
                </c:pt>
                <c:pt idx="289">
                  <c:v>0.49700000000000022</c:v>
                </c:pt>
                <c:pt idx="290">
                  <c:v>0.50800000000000001</c:v>
                </c:pt>
                <c:pt idx="291">
                  <c:v>0.504</c:v>
                </c:pt>
                <c:pt idx="292">
                  <c:v>0.48200000000000021</c:v>
                </c:pt>
                <c:pt idx="293">
                  <c:v>0.48600000000000027</c:v>
                </c:pt>
                <c:pt idx="294">
                  <c:v>0.46100000000000002</c:v>
                </c:pt>
                <c:pt idx="295">
                  <c:v>0.46300000000000002</c:v>
                </c:pt>
                <c:pt idx="296">
                  <c:v>0.46</c:v>
                </c:pt>
                <c:pt idx="297">
                  <c:v>0.45600000000000002</c:v>
                </c:pt>
                <c:pt idx="298">
                  <c:v>0.4730000000000002</c:v>
                </c:pt>
                <c:pt idx="299">
                  <c:v>0.48100000000000021</c:v>
                </c:pt>
                <c:pt idx="300">
                  <c:v>0.48200000000000021</c:v>
                </c:pt>
                <c:pt idx="301">
                  <c:v>0.49300000000000027</c:v>
                </c:pt>
                <c:pt idx="302">
                  <c:v>0.48700000000000027</c:v>
                </c:pt>
                <c:pt idx="303">
                  <c:v>0.45900000000000002</c:v>
                </c:pt>
                <c:pt idx="304">
                  <c:v>0.45100000000000001</c:v>
                </c:pt>
                <c:pt idx="305">
                  <c:v>0.70700000000000041</c:v>
                </c:pt>
                <c:pt idx="306">
                  <c:v>0.66900000000000071</c:v>
                </c:pt>
                <c:pt idx="307">
                  <c:v>0.5760000000000004</c:v>
                </c:pt>
                <c:pt idx="308">
                  <c:v>0.62700000000000045</c:v>
                </c:pt>
                <c:pt idx="309">
                  <c:v>0.59099999999999997</c:v>
                </c:pt>
                <c:pt idx="310">
                  <c:v>0.62400000000000044</c:v>
                </c:pt>
                <c:pt idx="311">
                  <c:v>0.60900000000000043</c:v>
                </c:pt>
                <c:pt idx="312">
                  <c:v>0.59799999999999998</c:v>
                </c:pt>
                <c:pt idx="313">
                  <c:v>0.56299999999999994</c:v>
                </c:pt>
                <c:pt idx="314">
                  <c:v>0.52300000000000002</c:v>
                </c:pt>
                <c:pt idx="315">
                  <c:v>0.49400000000000027</c:v>
                </c:pt>
                <c:pt idx="316">
                  <c:v>0.46900000000000008</c:v>
                </c:pt>
                <c:pt idx="317">
                  <c:v>0.49000000000000021</c:v>
                </c:pt>
                <c:pt idx="318">
                  <c:v>0.46600000000000008</c:v>
                </c:pt>
                <c:pt idx="319">
                  <c:v>0.47000000000000008</c:v>
                </c:pt>
                <c:pt idx="320">
                  <c:v>0.53700000000000003</c:v>
                </c:pt>
                <c:pt idx="321">
                  <c:v>0.47000000000000008</c:v>
                </c:pt>
                <c:pt idx="322">
                  <c:v>0.45400000000000001</c:v>
                </c:pt>
                <c:pt idx="323">
                  <c:v>0.61100000000000043</c:v>
                </c:pt>
                <c:pt idx="324">
                  <c:v>0.46400000000000002</c:v>
                </c:pt>
                <c:pt idx="325">
                  <c:v>0.43200000000000022</c:v>
                </c:pt>
                <c:pt idx="326">
                  <c:v>0.44600000000000001</c:v>
                </c:pt>
                <c:pt idx="327">
                  <c:v>0.44600000000000001</c:v>
                </c:pt>
                <c:pt idx="328">
                  <c:v>0.42300000000000026</c:v>
                </c:pt>
                <c:pt idx="329">
                  <c:v>0.4150000000000002</c:v>
                </c:pt>
                <c:pt idx="330">
                  <c:v>0.41900000000000021</c:v>
                </c:pt>
                <c:pt idx="331">
                  <c:v>0.39700000000000035</c:v>
                </c:pt>
                <c:pt idx="332">
                  <c:v>0.38700000000000023</c:v>
                </c:pt>
                <c:pt idx="333">
                  <c:v>0.40400000000000008</c:v>
                </c:pt>
                <c:pt idx="334">
                  <c:v>0.43200000000000022</c:v>
                </c:pt>
                <c:pt idx="335">
                  <c:v>0.43900000000000022</c:v>
                </c:pt>
                <c:pt idx="336">
                  <c:v>0.45600000000000002</c:v>
                </c:pt>
                <c:pt idx="337">
                  <c:v>0.505</c:v>
                </c:pt>
                <c:pt idx="338">
                  <c:v>0.53100000000000003</c:v>
                </c:pt>
                <c:pt idx="339">
                  <c:v>0.49400000000000027</c:v>
                </c:pt>
                <c:pt idx="340">
                  <c:v>0.4730000000000002</c:v>
                </c:pt>
                <c:pt idx="341">
                  <c:v>0.63200000000000045</c:v>
                </c:pt>
                <c:pt idx="342">
                  <c:v>0.60000000000000042</c:v>
                </c:pt>
                <c:pt idx="343">
                  <c:v>0.49400000000000027</c:v>
                </c:pt>
                <c:pt idx="344">
                  <c:v>0.48200000000000021</c:v>
                </c:pt>
                <c:pt idx="345">
                  <c:v>0.46400000000000002</c:v>
                </c:pt>
                <c:pt idx="346">
                  <c:v>0.48800000000000027</c:v>
                </c:pt>
                <c:pt idx="347">
                  <c:v>0.46200000000000002</c:v>
                </c:pt>
                <c:pt idx="348">
                  <c:v>0.44500000000000001</c:v>
                </c:pt>
                <c:pt idx="349">
                  <c:v>0.45200000000000001</c:v>
                </c:pt>
                <c:pt idx="350">
                  <c:v>0.45</c:v>
                </c:pt>
                <c:pt idx="351">
                  <c:v>0.44900000000000001</c:v>
                </c:pt>
                <c:pt idx="352">
                  <c:v>0.43800000000000022</c:v>
                </c:pt>
                <c:pt idx="353">
                  <c:v>0.505</c:v>
                </c:pt>
                <c:pt idx="354">
                  <c:v>0.46600000000000008</c:v>
                </c:pt>
                <c:pt idx="355">
                  <c:v>0.502</c:v>
                </c:pt>
                <c:pt idx="356">
                  <c:v>0.52300000000000002</c:v>
                </c:pt>
                <c:pt idx="357">
                  <c:v>0.501</c:v>
                </c:pt>
                <c:pt idx="358">
                  <c:v>0.55600000000000005</c:v>
                </c:pt>
                <c:pt idx="359">
                  <c:v>0.64900000000000047</c:v>
                </c:pt>
                <c:pt idx="360">
                  <c:v>0.72800000000000042</c:v>
                </c:pt>
                <c:pt idx="361">
                  <c:v>0.67200000000000071</c:v>
                </c:pt>
                <c:pt idx="362">
                  <c:v>0.59899999999999998</c:v>
                </c:pt>
                <c:pt idx="363">
                  <c:v>0.61500000000000044</c:v>
                </c:pt>
                <c:pt idx="364">
                  <c:v>0.57199999999999995</c:v>
                </c:pt>
                <c:pt idx="365">
                  <c:v>0.58699999999999997</c:v>
                </c:pt>
                <c:pt idx="366">
                  <c:v>0.52800000000000002</c:v>
                </c:pt>
                <c:pt idx="367">
                  <c:v>0.52900000000000003</c:v>
                </c:pt>
                <c:pt idx="368">
                  <c:v>0.5620000000000005</c:v>
                </c:pt>
                <c:pt idx="369">
                  <c:v>0.49700000000000022</c:v>
                </c:pt>
                <c:pt idx="370">
                  <c:v>0.56499999999999995</c:v>
                </c:pt>
                <c:pt idx="371">
                  <c:v>0.4800000000000002</c:v>
                </c:pt>
                <c:pt idx="372">
                  <c:v>0.45300000000000001</c:v>
                </c:pt>
                <c:pt idx="373">
                  <c:v>0.46100000000000002</c:v>
                </c:pt>
                <c:pt idx="374">
                  <c:v>0.43900000000000022</c:v>
                </c:pt>
                <c:pt idx="375">
                  <c:v>0.504</c:v>
                </c:pt>
                <c:pt idx="376">
                  <c:v>0.44500000000000001</c:v>
                </c:pt>
                <c:pt idx="377">
                  <c:v>0.64800000000000046</c:v>
                </c:pt>
                <c:pt idx="378">
                  <c:v>0.60400000000000043</c:v>
                </c:pt>
                <c:pt idx="379">
                  <c:v>0.55300000000000005</c:v>
                </c:pt>
                <c:pt idx="380">
                  <c:v>0.51800000000000002</c:v>
                </c:pt>
                <c:pt idx="381">
                  <c:v>0.53800000000000003</c:v>
                </c:pt>
                <c:pt idx="382">
                  <c:v>0.5620000000000005</c:v>
                </c:pt>
                <c:pt idx="383">
                  <c:v>0.58199999999999996</c:v>
                </c:pt>
                <c:pt idx="384">
                  <c:v>0.55500000000000005</c:v>
                </c:pt>
                <c:pt idx="385">
                  <c:v>0.5750000000000004</c:v>
                </c:pt>
                <c:pt idx="386">
                  <c:v>0.57399999999999995</c:v>
                </c:pt>
                <c:pt idx="387">
                  <c:v>0.5760000000000004</c:v>
                </c:pt>
                <c:pt idx="388">
                  <c:v>0.58799999999999997</c:v>
                </c:pt>
                <c:pt idx="389">
                  <c:v>0.62200000000000044</c:v>
                </c:pt>
                <c:pt idx="390">
                  <c:v>0.56699999999999995</c:v>
                </c:pt>
                <c:pt idx="391">
                  <c:v>0.59099999999999997</c:v>
                </c:pt>
                <c:pt idx="392">
                  <c:v>0.58099999999999996</c:v>
                </c:pt>
                <c:pt idx="393">
                  <c:v>0.63300000000000045</c:v>
                </c:pt>
                <c:pt idx="394">
                  <c:v>0.62100000000000044</c:v>
                </c:pt>
                <c:pt idx="395">
                  <c:v>0.73200000000000043</c:v>
                </c:pt>
                <c:pt idx="396">
                  <c:v>0.8280000000000004</c:v>
                </c:pt>
                <c:pt idx="397">
                  <c:v>0.61200000000000043</c:v>
                </c:pt>
                <c:pt idx="398">
                  <c:v>0.68799999999999994</c:v>
                </c:pt>
                <c:pt idx="399">
                  <c:v>0.62600000000000044</c:v>
                </c:pt>
                <c:pt idx="400">
                  <c:v>0.60400000000000043</c:v>
                </c:pt>
                <c:pt idx="401">
                  <c:v>0.6630000000000007</c:v>
                </c:pt>
                <c:pt idx="402">
                  <c:v>0.63700000000000045</c:v>
                </c:pt>
                <c:pt idx="403">
                  <c:v>0.60400000000000043</c:v>
                </c:pt>
                <c:pt idx="404">
                  <c:v>0.62700000000000045</c:v>
                </c:pt>
                <c:pt idx="405">
                  <c:v>0.6670000000000007</c:v>
                </c:pt>
                <c:pt idx="406">
                  <c:v>0.73600000000000043</c:v>
                </c:pt>
                <c:pt idx="407">
                  <c:v>0.77300000000000046</c:v>
                </c:pt>
                <c:pt idx="408">
                  <c:v>0.63100000000000045</c:v>
                </c:pt>
                <c:pt idx="409">
                  <c:v>0.6680000000000007</c:v>
                </c:pt>
                <c:pt idx="410">
                  <c:v>0.5780000000000004</c:v>
                </c:pt>
                <c:pt idx="411">
                  <c:v>0.74000000000000044</c:v>
                </c:pt>
                <c:pt idx="412">
                  <c:v>0.64300000000000046</c:v>
                </c:pt>
                <c:pt idx="413">
                  <c:v>0.5750000000000004</c:v>
                </c:pt>
                <c:pt idx="414">
                  <c:v>0.54100000000000004</c:v>
                </c:pt>
                <c:pt idx="415">
                  <c:v>0.46400000000000002</c:v>
                </c:pt>
                <c:pt idx="416">
                  <c:v>0.4740000000000002</c:v>
                </c:pt>
                <c:pt idx="417">
                  <c:v>0.42200000000000026</c:v>
                </c:pt>
                <c:pt idx="418">
                  <c:v>0.43600000000000022</c:v>
                </c:pt>
                <c:pt idx="419">
                  <c:v>0.39300000000000035</c:v>
                </c:pt>
                <c:pt idx="420">
                  <c:v>0.37100000000000022</c:v>
                </c:pt>
                <c:pt idx="421">
                  <c:v>0.38500000000000023</c:v>
                </c:pt>
                <c:pt idx="422">
                  <c:v>0.42000000000000021</c:v>
                </c:pt>
                <c:pt idx="423">
                  <c:v>0.44</c:v>
                </c:pt>
                <c:pt idx="424">
                  <c:v>0.44</c:v>
                </c:pt>
                <c:pt idx="425">
                  <c:v>0.46400000000000002</c:v>
                </c:pt>
                <c:pt idx="426">
                  <c:v>0.42400000000000027</c:v>
                </c:pt>
                <c:pt idx="427">
                  <c:v>0.442</c:v>
                </c:pt>
                <c:pt idx="428">
                  <c:v>0.46500000000000002</c:v>
                </c:pt>
                <c:pt idx="429">
                  <c:v>0.48200000000000021</c:v>
                </c:pt>
                <c:pt idx="430">
                  <c:v>0.49200000000000027</c:v>
                </c:pt>
                <c:pt idx="431">
                  <c:v>0.65000000000000058</c:v>
                </c:pt>
                <c:pt idx="432">
                  <c:v>0.57099999999999995</c:v>
                </c:pt>
                <c:pt idx="433">
                  <c:v>0.52</c:v>
                </c:pt>
                <c:pt idx="434">
                  <c:v>0.53600000000000003</c:v>
                </c:pt>
                <c:pt idx="435">
                  <c:v>0.51400000000000001</c:v>
                </c:pt>
                <c:pt idx="436">
                  <c:v>0.73500000000000043</c:v>
                </c:pt>
                <c:pt idx="437">
                  <c:v>0.49900000000000022</c:v>
                </c:pt>
                <c:pt idx="438">
                  <c:v>0.48900000000000027</c:v>
                </c:pt>
                <c:pt idx="439">
                  <c:v>0.45600000000000002</c:v>
                </c:pt>
                <c:pt idx="440">
                  <c:v>0.45100000000000001</c:v>
                </c:pt>
                <c:pt idx="441">
                  <c:v>0.56299999999999994</c:v>
                </c:pt>
                <c:pt idx="442">
                  <c:v>0.51300000000000001</c:v>
                </c:pt>
                <c:pt idx="443">
                  <c:v>0.63300000000000045</c:v>
                </c:pt>
                <c:pt idx="444">
                  <c:v>0.55700000000000005</c:v>
                </c:pt>
                <c:pt idx="445">
                  <c:v>0.60700000000000043</c:v>
                </c:pt>
                <c:pt idx="446">
                  <c:v>0.502</c:v>
                </c:pt>
                <c:pt idx="447">
                  <c:v>0.54700000000000004</c:v>
                </c:pt>
                <c:pt idx="448">
                  <c:v>0.46500000000000002</c:v>
                </c:pt>
                <c:pt idx="449">
                  <c:v>0.4780000000000002</c:v>
                </c:pt>
                <c:pt idx="450">
                  <c:v>0.58299999999999996</c:v>
                </c:pt>
                <c:pt idx="451">
                  <c:v>0.48400000000000026</c:v>
                </c:pt>
                <c:pt idx="452">
                  <c:v>0.45400000000000001</c:v>
                </c:pt>
                <c:pt idx="453">
                  <c:v>0.44500000000000001</c:v>
                </c:pt>
                <c:pt idx="454">
                  <c:v>0.43200000000000022</c:v>
                </c:pt>
                <c:pt idx="455">
                  <c:v>0.443</c:v>
                </c:pt>
                <c:pt idx="456">
                  <c:v>0.45</c:v>
                </c:pt>
                <c:pt idx="457">
                  <c:v>0.43700000000000022</c:v>
                </c:pt>
                <c:pt idx="458">
                  <c:v>0.46700000000000008</c:v>
                </c:pt>
                <c:pt idx="459">
                  <c:v>0.46600000000000008</c:v>
                </c:pt>
                <c:pt idx="460">
                  <c:v>0.4780000000000002</c:v>
                </c:pt>
                <c:pt idx="461">
                  <c:v>0.48400000000000026</c:v>
                </c:pt>
                <c:pt idx="462">
                  <c:v>0.43300000000000022</c:v>
                </c:pt>
                <c:pt idx="463">
                  <c:v>0.49200000000000027</c:v>
                </c:pt>
                <c:pt idx="464">
                  <c:v>0.55300000000000005</c:v>
                </c:pt>
                <c:pt idx="465">
                  <c:v>0.56299999999999994</c:v>
                </c:pt>
                <c:pt idx="466">
                  <c:v>0.53900000000000003</c:v>
                </c:pt>
                <c:pt idx="467">
                  <c:v>0.44400000000000001</c:v>
                </c:pt>
                <c:pt idx="468">
                  <c:v>0.67100000000000071</c:v>
                </c:pt>
                <c:pt idx="469">
                  <c:v>0.55400000000000005</c:v>
                </c:pt>
                <c:pt idx="470">
                  <c:v>0.56699999999999995</c:v>
                </c:pt>
                <c:pt idx="471">
                  <c:v>0.58299999999999996</c:v>
                </c:pt>
                <c:pt idx="472">
                  <c:v>0.60000000000000042</c:v>
                </c:pt>
                <c:pt idx="473">
                  <c:v>0.56899999999999995</c:v>
                </c:pt>
                <c:pt idx="474">
                  <c:v>0.56599999999999995</c:v>
                </c:pt>
                <c:pt idx="475">
                  <c:v>0.52700000000000002</c:v>
                </c:pt>
                <c:pt idx="476">
                  <c:v>0.56399999999999995</c:v>
                </c:pt>
                <c:pt idx="477">
                  <c:v>0.45800000000000002</c:v>
                </c:pt>
                <c:pt idx="478">
                  <c:v>0.48700000000000027</c:v>
                </c:pt>
                <c:pt idx="479">
                  <c:v>0.49500000000000022</c:v>
                </c:pt>
                <c:pt idx="480">
                  <c:v>0.46500000000000002</c:v>
                </c:pt>
                <c:pt idx="481">
                  <c:v>0.48600000000000027</c:v>
                </c:pt>
                <c:pt idx="482">
                  <c:v>0.49100000000000027</c:v>
                </c:pt>
                <c:pt idx="483">
                  <c:v>0.50800000000000001</c:v>
                </c:pt>
                <c:pt idx="484">
                  <c:v>0.4790000000000002</c:v>
                </c:pt>
                <c:pt idx="485">
                  <c:v>0.6660000000000007</c:v>
                </c:pt>
                <c:pt idx="486">
                  <c:v>0.57199999999999995</c:v>
                </c:pt>
                <c:pt idx="487">
                  <c:v>0.61100000000000043</c:v>
                </c:pt>
                <c:pt idx="488">
                  <c:v>0.54900000000000004</c:v>
                </c:pt>
                <c:pt idx="489">
                  <c:v>0.53400000000000003</c:v>
                </c:pt>
                <c:pt idx="490">
                  <c:v>0.55800000000000005</c:v>
                </c:pt>
                <c:pt idx="491">
                  <c:v>0.52600000000000002</c:v>
                </c:pt>
                <c:pt idx="492">
                  <c:v>0.65500000000000058</c:v>
                </c:pt>
                <c:pt idx="493">
                  <c:v>0.5760000000000004</c:v>
                </c:pt>
                <c:pt idx="494">
                  <c:v>0.53800000000000003</c:v>
                </c:pt>
                <c:pt idx="495">
                  <c:v>0.54400000000000004</c:v>
                </c:pt>
                <c:pt idx="496">
                  <c:v>0.56100000000000005</c:v>
                </c:pt>
                <c:pt idx="497">
                  <c:v>0.5780000000000004</c:v>
                </c:pt>
                <c:pt idx="498">
                  <c:v>0.60600000000000043</c:v>
                </c:pt>
                <c:pt idx="499">
                  <c:v>0.63700000000000045</c:v>
                </c:pt>
                <c:pt idx="500">
                  <c:v>0.62200000000000044</c:v>
                </c:pt>
                <c:pt idx="501">
                  <c:v>0.63600000000000045</c:v>
                </c:pt>
                <c:pt idx="502">
                  <c:v>0.64700000000000046</c:v>
                </c:pt>
                <c:pt idx="503">
                  <c:v>1.0640000000000001</c:v>
                </c:pt>
                <c:pt idx="504">
                  <c:v>0.62700000000000045</c:v>
                </c:pt>
                <c:pt idx="505">
                  <c:v>0.53200000000000003</c:v>
                </c:pt>
                <c:pt idx="506">
                  <c:v>0.48900000000000027</c:v>
                </c:pt>
                <c:pt idx="507">
                  <c:v>0.4800000000000002</c:v>
                </c:pt>
                <c:pt idx="508">
                  <c:v>0.43800000000000022</c:v>
                </c:pt>
                <c:pt idx="509">
                  <c:v>0.53500000000000003</c:v>
                </c:pt>
                <c:pt idx="510">
                  <c:v>0.49900000000000022</c:v>
                </c:pt>
                <c:pt idx="511">
                  <c:v>0.58099999999999996</c:v>
                </c:pt>
                <c:pt idx="512">
                  <c:v>0.52300000000000002</c:v>
                </c:pt>
                <c:pt idx="513">
                  <c:v>0.49600000000000022</c:v>
                </c:pt>
                <c:pt idx="514">
                  <c:v>0.503</c:v>
                </c:pt>
                <c:pt idx="515">
                  <c:v>0.48600000000000027</c:v>
                </c:pt>
                <c:pt idx="516">
                  <c:v>0.44600000000000001</c:v>
                </c:pt>
                <c:pt idx="517">
                  <c:v>0.53400000000000003</c:v>
                </c:pt>
                <c:pt idx="518">
                  <c:v>0.46600000000000008</c:v>
                </c:pt>
                <c:pt idx="519">
                  <c:v>0.51500000000000001</c:v>
                </c:pt>
                <c:pt idx="520">
                  <c:v>0.60700000000000043</c:v>
                </c:pt>
                <c:pt idx="521">
                  <c:v>0.54500000000000004</c:v>
                </c:pt>
                <c:pt idx="522">
                  <c:v>0.56999999999999995</c:v>
                </c:pt>
                <c:pt idx="523">
                  <c:v>0.502</c:v>
                </c:pt>
                <c:pt idx="524">
                  <c:v>0.50900000000000001</c:v>
                </c:pt>
                <c:pt idx="525">
                  <c:v>0.48300000000000021</c:v>
                </c:pt>
                <c:pt idx="526">
                  <c:v>0.48600000000000027</c:v>
                </c:pt>
                <c:pt idx="527">
                  <c:v>0.46400000000000002</c:v>
                </c:pt>
                <c:pt idx="528">
                  <c:v>0.43800000000000022</c:v>
                </c:pt>
                <c:pt idx="529">
                  <c:v>0.44400000000000001</c:v>
                </c:pt>
                <c:pt idx="530">
                  <c:v>0.4140000000000002</c:v>
                </c:pt>
                <c:pt idx="531">
                  <c:v>0.44400000000000001</c:v>
                </c:pt>
                <c:pt idx="532">
                  <c:v>0.4160000000000002</c:v>
                </c:pt>
                <c:pt idx="533">
                  <c:v>0.43900000000000022</c:v>
                </c:pt>
                <c:pt idx="534">
                  <c:v>0.42100000000000026</c:v>
                </c:pt>
                <c:pt idx="535">
                  <c:v>0.44</c:v>
                </c:pt>
                <c:pt idx="536">
                  <c:v>0.42000000000000021</c:v>
                </c:pt>
                <c:pt idx="537">
                  <c:v>0.39300000000000035</c:v>
                </c:pt>
                <c:pt idx="538">
                  <c:v>0.4140000000000002</c:v>
                </c:pt>
                <c:pt idx="539">
                  <c:v>0.63500000000000045</c:v>
                </c:pt>
                <c:pt idx="540">
                  <c:v>0.46500000000000002</c:v>
                </c:pt>
                <c:pt idx="541">
                  <c:v>0.46800000000000008</c:v>
                </c:pt>
                <c:pt idx="542">
                  <c:v>0.43000000000000022</c:v>
                </c:pt>
                <c:pt idx="543">
                  <c:v>0.42400000000000027</c:v>
                </c:pt>
                <c:pt idx="544">
                  <c:v>0.52100000000000002</c:v>
                </c:pt>
                <c:pt idx="545">
                  <c:v>0.49500000000000022</c:v>
                </c:pt>
                <c:pt idx="546">
                  <c:v>0.4790000000000002</c:v>
                </c:pt>
                <c:pt idx="547">
                  <c:v>0.49100000000000027</c:v>
                </c:pt>
                <c:pt idx="548">
                  <c:v>0.46400000000000002</c:v>
                </c:pt>
                <c:pt idx="549">
                  <c:v>0.51100000000000001</c:v>
                </c:pt>
                <c:pt idx="550">
                  <c:v>0.52</c:v>
                </c:pt>
                <c:pt idx="551">
                  <c:v>0.43700000000000022</c:v>
                </c:pt>
                <c:pt idx="552">
                  <c:v>0.46500000000000002</c:v>
                </c:pt>
                <c:pt idx="553">
                  <c:v>0.42700000000000027</c:v>
                </c:pt>
                <c:pt idx="554">
                  <c:v>0.40600000000000008</c:v>
                </c:pt>
                <c:pt idx="555">
                  <c:v>0.54300000000000004</c:v>
                </c:pt>
                <c:pt idx="556">
                  <c:v>0.48700000000000027</c:v>
                </c:pt>
                <c:pt idx="557">
                  <c:v>0.59599999999999997</c:v>
                </c:pt>
                <c:pt idx="558">
                  <c:v>0.58399999999999996</c:v>
                </c:pt>
                <c:pt idx="559">
                  <c:v>0.56000000000000005</c:v>
                </c:pt>
                <c:pt idx="560">
                  <c:v>0.49400000000000027</c:v>
                </c:pt>
                <c:pt idx="561">
                  <c:v>0.4720000000000002</c:v>
                </c:pt>
                <c:pt idx="562">
                  <c:v>0.44400000000000001</c:v>
                </c:pt>
                <c:pt idx="563">
                  <c:v>0.44900000000000001</c:v>
                </c:pt>
                <c:pt idx="564">
                  <c:v>0.48800000000000027</c:v>
                </c:pt>
                <c:pt idx="565">
                  <c:v>0.46600000000000008</c:v>
                </c:pt>
                <c:pt idx="566">
                  <c:v>0.53800000000000003</c:v>
                </c:pt>
                <c:pt idx="567">
                  <c:v>0.54</c:v>
                </c:pt>
                <c:pt idx="568">
                  <c:v>0.60900000000000043</c:v>
                </c:pt>
                <c:pt idx="569">
                  <c:v>0.62900000000000045</c:v>
                </c:pt>
                <c:pt idx="570">
                  <c:v>0.62000000000000044</c:v>
                </c:pt>
                <c:pt idx="571">
                  <c:v>0.58299999999999996</c:v>
                </c:pt>
                <c:pt idx="572">
                  <c:v>0.58599999999999997</c:v>
                </c:pt>
                <c:pt idx="573">
                  <c:v>0.56699999999999995</c:v>
                </c:pt>
                <c:pt idx="574">
                  <c:v>0.56499999999999995</c:v>
                </c:pt>
                <c:pt idx="575">
                  <c:v>0.57099999999999995</c:v>
                </c:pt>
                <c:pt idx="576">
                  <c:v>0.71100000000000041</c:v>
                </c:pt>
                <c:pt idx="577">
                  <c:v>0.60800000000000043</c:v>
                </c:pt>
                <c:pt idx="578">
                  <c:v>0.61500000000000044</c:v>
                </c:pt>
                <c:pt idx="579">
                  <c:v>0.58899999999999997</c:v>
                </c:pt>
                <c:pt idx="580">
                  <c:v>0.54500000000000004</c:v>
                </c:pt>
                <c:pt idx="581">
                  <c:v>0.55400000000000005</c:v>
                </c:pt>
                <c:pt idx="582">
                  <c:v>0.55100000000000005</c:v>
                </c:pt>
                <c:pt idx="583">
                  <c:v>0.49300000000000027</c:v>
                </c:pt>
                <c:pt idx="584">
                  <c:v>0.56100000000000005</c:v>
                </c:pt>
                <c:pt idx="585">
                  <c:v>0.46500000000000002</c:v>
                </c:pt>
                <c:pt idx="586">
                  <c:v>0.51700000000000002</c:v>
                </c:pt>
                <c:pt idx="587">
                  <c:v>0.52900000000000003</c:v>
                </c:pt>
                <c:pt idx="588">
                  <c:v>0.49800000000000022</c:v>
                </c:pt>
                <c:pt idx="589">
                  <c:v>0.51200000000000001</c:v>
                </c:pt>
                <c:pt idx="590">
                  <c:v>0.51800000000000002</c:v>
                </c:pt>
                <c:pt idx="591">
                  <c:v>0.502</c:v>
                </c:pt>
                <c:pt idx="592">
                  <c:v>0.51500000000000001</c:v>
                </c:pt>
                <c:pt idx="593">
                  <c:v>0.67300000000000071</c:v>
                </c:pt>
                <c:pt idx="594">
                  <c:v>0.48900000000000027</c:v>
                </c:pt>
                <c:pt idx="595">
                  <c:v>0.45300000000000001</c:v>
                </c:pt>
                <c:pt idx="596">
                  <c:v>0.43600000000000022</c:v>
                </c:pt>
                <c:pt idx="597">
                  <c:v>0.45400000000000001</c:v>
                </c:pt>
                <c:pt idx="598">
                  <c:v>0.44</c:v>
                </c:pt>
                <c:pt idx="599">
                  <c:v>0.45900000000000002</c:v>
                </c:pt>
                <c:pt idx="600">
                  <c:v>0.45300000000000001</c:v>
                </c:pt>
                <c:pt idx="601">
                  <c:v>0.42600000000000027</c:v>
                </c:pt>
                <c:pt idx="602">
                  <c:v>0.42700000000000027</c:v>
                </c:pt>
                <c:pt idx="603">
                  <c:v>0.42500000000000027</c:v>
                </c:pt>
                <c:pt idx="604">
                  <c:v>0.44800000000000001</c:v>
                </c:pt>
                <c:pt idx="605">
                  <c:v>0.4730000000000002</c:v>
                </c:pt>
                <c:pt idx="606">
                  <c:v>0.4750000000000002</c:v>
                </c:pt>
                <c:pt idx="607">
                  <c:v>0.49500000000000022</c:v>
                </c:pt>
                <c:pt idx="608">
                  <c:v>0.4750000000000002</c:v>
                </c:pt>
                <c:pt idx="609">
                  <c:v>0.4720000000000002</c:v>
                </c:pt>
                <c:pt idx="610">
                  <c:v>0.43500000000000022</c:v>
                </c:pt>
                <c:pt idx="611">
                  <c:v>0.69099999999999995</c:v>
                </c:pt>
                <c:pt idx="612">
                  <c:v>0.60000000000000042</c:v>
                </c:pt>
                <c:pt idx="613">
                  <c:v>0.54</c:v>
                </c:pt>
                <c:pt idx="614">
                  <c:v>0.50800000000000001</c:v>
                </c:pt>
                <c:pt idx="615">
                  <c:v>0.52600000000000002</c:v>
                </c:pt>
                <c:pt idx="616">
                  <c:v>0.46600000000000008</c:v>
                </c:pt>
                <c:pt idx="617">
                  <c:v>0.48300000000000021</c:v>
                </c:pt>
                <c:pt idx="618">
                  <c:v>0.50700000000000001</c:v>
                </c:pt>
                <c:pt idx="619">
                  <c:v>0.48900000000000027</c:v>
                </c:pt>
                <c:pt idx="620">
                  <c:v>0.55100000000000005</c:v>
                </c:pt>
                <c:pt idx="621">
                  <c:v>0.54800000000000004</c:v>
                </c:pt>
                <c:pt idx="622">
                  <c:v>0.54300000000000004</c:v>
                </c:pt>
                <c:pt idx="623">
                  <c:v>0.53500000000000003</c:v>
                </c:pt>
                <c:pt idx="624">
                  <c:v>0.5770000000000004</c:v>
                </c:pt>
                <c:pt idx="625">
                  <c:v>0.61100000000000043</c:v>
                </c:pt>
                <c:pt idx="626">
                  <c:v>0.61200000000000043</c:v>
                </c:pt>
                <c:pt idx="627">
                  <c:v>0.58599999999999997</c:v>
                </c:pt>
                <c:pt idx="628">
                  <c:v>0.58299999999999996</c:v>
                </c:pt>
                <c:pt idx="629">
                  <c:v>0.5770000000000004</c:v>
                </c:pt>
                <c:pt idx="630">
                  <c:v>0.77500000000000058</c:v>
                </c:pt>
                <c:pt idx="631">
                  <c:v>0.60500000000000043</c:v>
                </c:pt>
                <c:pt idx="632">
                  <c:v>0.6870000000000005</c:v>
                </c:pt>
                <c:pt idx="633">
                  <c:v>0.62600000000000044</c:v>
                </c:pt>
                <c:pt idx="634">
                  <c:v>0.67100000000000071</c:v>
                </c:pt>
                <c:pt idx="635">
                  <c:v>0.56599999999999995</c:v>
                </c:pt>
                <c:pt idx="636">
                  <c:v>0.55000000000000004</c:v>
                </c:pt>
                <c:pt idx="637">
                  <c:v>0.501</c:v>
                </c:pt>
                <c:pt idx="638">
                  <c:v>0.505</c:v>
                </c:pt>
                <c:pt idx="639">
                  <c:v>0.49400000000000027</c:v>
                </c:pt>
                <c:pt idx="640">
                  <c:v>0.53500000000000003</c:v>
                </c:pt>
                <c:pt idx="641">
                  <c:v>0.55000000000000004</c:v>
                </c:pt>
                <c:pt idx="642">
                  <c:v>0.55600000000000005</c:v>
                </c:pt>
                <c:pt idx="643">
                  <c:v>0.65000000000000058</c:v>
                </c:pt>
                <c:pt idx="644">
                  <c:v>0.63400000000000045</c:v>
                </c:pt>
                <c:pt idx="645">
                  <c:v>0.58799999999999997</c:v>
                </c:pt>
                <c:pt idx="646">
                  <c:v>0.62100000000000044</c:v>
                </c:pt>
                <c:pt idx="647">
                  <c:v>0.45</c:v>
                </c:pt>
                <c:pt idx="648">
                  <c:v>0.67500000000000071</c:v>
                </c:pt>
                <c:pt idx="649">
                  <c:v>0.59</c:v>
                </c:pt>
                <c:pt idx="650">
                  <c:v>0.62300000000000044</c:v>
                </c:pt>
                <c:pt idx="651">
                  <c:v>0.60500000000000043</c:v>
                </c:pt>
                <c:pt idx="652">
                  <c:v>0.55400000000000005</c:v>
                </c:pt>
                <c:pt idx="653">
                  <c:v>0.54900000000000004</c:v>
                </c:pt>
                <c:pt idx="654">
                  <c:v>0.53800000000000003</c:v>
                </c:pt>
                <c:pt idx="655">
                  <c:v>0.52100000000000002</c:v>
                </c:pt>
                <c:pt idx="656">
                  <c:v>0.55800000000000005</c:v>
                </c:pt>
                <c:pt idx="657">
                  <c:v>0.5760000000000004</c:v>
                </c:pt>
                <c:pt idx="658">
                  <c:v>0.53100000000000003</c:v>
                </c:pt>
                <c:pt idx="659">
                  <c:v>0.51700000000000002</c:v>
                </c:pt>
                <c:pt idx="660">
                  <c:v>0.52</c:v>
                </c:pt>
                <c:pt idx="661">
                  <c:v>0.54</c:v>
                </c:pt>
                <c:pt idx="662">
                  <c:v>0.5780000000000004</c:v>
                </c:pt>
                <c:pt idx="663">
                  <c:v>0.56000000000000005</c:v>
                </c:pt>
                <c:pt idx="664">
                  <c:v>0.53900000000000003</c:v>
                </c:pt>
                <c:pt idx="665">
                  <c:v>0.37400000000000022</c:v>
                </c:pt>
                <c:pt idx="666">
                  <c:v>0.60400000000000043</c:v>
                </c:pt>
                <c:pt idx="667">
                  <c:v>0.54400000000000004</c:v>
                </c:pt>
                <c:pt idx="668">
                  <c:v>0.55000000000000004</c:v>
                </c:pt>
                <c:pt idx="669">
                  <c:v>0.53300000000000003</c:v>
                </c:pt>
                <c:pt idx="670">
                  <c:v>0.48600000000000027</c:v>
                </c:pt>
                <c:pt idx="671">
                  <c:v>0.56699999999999995</c:v>
                </c:pt>
                <c:pt idx="672">
                  <c:v>0.52500000000000002</c:v>
                </c:pt>
                <c:pt idx="673">
                  <c:v>0.505</c:v>
                </c:pt>
                <c:pt idx="674">
                  <c:v>0.53100000000000003</c:v>
                </c:pt>
                <c:pt idx="675">
                  <c:v>0.4780000000000002</c:v>
                </c:pt>
                <c:pt idx="676">
                  <c:v>0.49000000000000021</c:v>
                </c:pt>
                <c:pt idx="677">
                  <c:v>0.52900000000000003</c:v>
                </c:pt>
                <c:pt idx="678">
                  <c:v>0.48200000000000021</c:v>
                </c:pt>
                <c:pt idx="679">
                  <c:v>0.48800000000000027</c:v>
                </c:pt>
                <c:pt idx="680">
                  <c:v>0.504</c:v>
                </c:pt>
                <c:pt idx="681">
                  <c:v>0.59499999999999997</c:v>
                </c:pt>
                <c:pt idx="682">
                  <c:v>0.5760000000000004</c:v>
                </c:pt>
                <c:pt idx="683">
                  <c:v>0.4120000000000002</c:v>
                </c:pt>
                <c:pt idx="684">
                  <c:v>0.67300000000000071</c:v>
                </c:pt>
                <c:pt idx="685">
                  <c:v>0.55100000000000005</c:v>
                </c:pt>
                <c:pt idx="686">
                  <c:v>0.51300000000000001</c:v>
                </c:pt>
                <c:pt idx="687">
                  <c:v>0.51300000000000001</c:v>
                </c:pt>
                <c:pt idx="688">
                  <c:v>0.52300000000000002</c:v>
                </c:pt>
                <c:pt idx="689">
                  <c:v>0.49000000000000021</c:v>
                </c:pt>
                <c:pt idx="690">
                  <c:v>0.54800000000000004</c:v>
                </c:pt>
                <c:pt idx="691">
                  <c:v>0.61400000000000043</c:v>
                </c:pt>
                <c:pt idx="692">
                  <c:v>0.5</c:v>
                </c:pt>
                <c:pt idx="693">
                  <c:v>0.4760000000000002</c:v>
                </c:pt>
                <c:pt idx="694">
                  <c:v>0.48200000000000021</c:v>
                </c:pt>
                <c:pt idx="695">
                  <c:v>0.54</c:v>
                </c:pt>
                <c:pt idx="696">
                  <c:v>0.52600000000000002</c:v>
                </c:pt>
                <c:pt idx="697">
                  <c:v>0.52800000000000002</c:v>
                </c:pt>
                <c:pt idx="698">
                  <c:v>0.58199999999999996</c:v>
                </c:pt>
                <c:pt idx="699">
                  <c:v>0.50600000000000001</c:v>
                </c:pt>
                <c:pt idx="700">
                  <c:v>0.56999999999999995</c:v>
                </c:pt>
                <c:pt idx="701">
                  <c:v>0.36300000000000027</c:v>
                </c:pt>
                <c:pt idx="702">
                  <c:v>0.62600000000000044</c:v>
                </c:pt>
                <c:pt idx="703">
                  <c:v>0.4750000000000002</c:v>
                </c:pt>
                <c:pt idx="704">
                  <c:v>0.54500000000000004</c:v>
                </c:pt>
                <c:pt idx="705">
                  <c:v>0.4770000000000002</c:v>
                </c:pt>
                <c:pt idx="706">
                  <c:v>0.51600000000000001</c:v>
                </c:pt>
                <c:pt idx="707">
                  <c:v>0.441</c:v>
                </c:pt>
                <c:pt idx="708">
                  <c:v>0.48200000000000021</c:v>
                </c:pt>
                <c:pt idx="709">
                  <c:v>0.441</c:v>
                </c:pt>
                <c:pt idx="710">
                  <c:v>0.42800000000000027</c:v>
                </c:pt>
                <c:pt idx="711">
                  <c:v>0.43200000000000022</c:v>
                </c:pt>
                <c:pt idx="712">
                  <c:v>0.42300000000000026</c:v>
                </c:pt>
                <c:pt idx="713">
                  <c:v>0.42100000000000026</c:v>
                </c:pt>
                <c:pt idx="714">
                  <c:v>0.4740000000000002</c:v>
                </c:pt>
                <c:pt idx="715">
                  <c:v>0.45400000000000001</c:v>
                </c:pt>
                <c:pt idx="716">
                  <c:v>0.56100000000000005</c:v>
                </c:pt>
                <c:pt idx="717">
                  <c:v>0.504</c:v>
                </c:pt>
                <c:pt idx="718">
                  <c:v>0.56899999999999995</c:v>
                </c:pt>
                <c:pt idx="719">
                  <c:v>0.36100000000000027</c:v>
                </c:pt>
                <c:pt idx="720">
                  <c:v>0.65100000000000058</c:v>
                </c:pt>
                <c:pt idx="721">
                  <c:v>0.52100000000000002</c:v>
                </c:pt>
                <c:pt idx="722">
                  <c:v>0.59599999999999997</c:v>
                </c:pt>
                <c:pt idx="723">
                  <c:v>0.52200000000000002</c:v>
                </c:pt>
                <c:pt idx="724">
                  <c:v>0.56299999999999994</c:v>
                </c:pt>
                <c:pt idx="725">
                  <c:v>0.51400000000000001</c:v>
                </c:pt>
                <c:pt idx="726">
                  <c:v>0.54</c:v>
                </c:pt>
                <c:pt idx="727">
                  <c:v>0.54300000000000004</c:v>
                </c:pt>
                <c:pt idx="728">
                  <c:v>0.53800000000000003</c:v>
                </c:pt>
                <c:pt idx="729">
                  <c:v>0.53400000000000003</c:v>
                </c:pt>
                <c:pt idx="730">
                  <c:v>0.51700000000000002</c:v>
                </c:pt>
                <c:pt idx="731">
                  <c:v>0.51300000000000001</c:v>
                </c:pt>
                <c:pt idx="732">
                  <c:v>0.54500000000000004</c:v>
                </c:pt>
                <c:pt idx="733">
                  <c:v>0.63300000000000045</c:v>
                </c:pt>
                <c:pt idx="734">
                  <c:v>0.59199999999999997</c:v>
                </c:pt>
                <c:pt idx="735">
                  <c:v>0.69499999999999995</c:v>
                </c:pt>
                <c:pt idx="736">
                  <c:v>0.63300000000000045</c:v>
                </c:pt>
                <c:pt idx="737">
                  <c:v>0.86000000000000043</c:v>
                </c:pt>
                <c:pt idx="738">
                  <c:v>0.92100000000000004</c:v>
                </c:pt>
                <c:pt idx="739">
                  <c:v>0.6680000000000007</c:v>
                </c:pt>
                <c:pt idx="740">
                  <c:v>0.61700000000000044</c:v>
                </c:pt>
                <c:pt idx="741">
                  <c:v>0.64500000000000046</c:v>
                </c:pt>
                <c:pt idx="742">
                  <c:v>0.59899999999999998</c:v>
                </c:pt>
                <c:pt idx="743">
                  <c:v>0.61900000000000044</c:v>
                </c:pt>
                <c:pt idx="744">
                  <c:v>0.63700000000000045</c:v>
                </c:pt>
                <c:pt idx="745">
                  <c:v>0.60100000000000042</c:v>
                </c:pt>
                <c:pt idx="746">
                  <c:v>0.7020000000000004</c:v>
                </c:pt>
                <c:pt idx="747">
                  <c:v>0.59399999999999997</c:v>
                </c:pt>
                <c:pt idx="748">
                  <c:v>0.68300000000000005</c:v>
                </c:pt>
                <c:pt idx="749">
                  <c:v>0.6650000000000007</c:v>
                </c:pt>
                <c:pt idx="750">
                  <c:v>0.65500000000000058</c:v>
                </c:pt>
                <c:pt idx="751">
                  <c:v>0.78100000000000003</c:v>
                </c:pt>
                <c:pt idx="752">
                  <c:v>0.65400000000000058</c:v>
                </c:pt>
                <c:pt idx="753">
                  <c:v>0.67400000000000071</c:v>
                </c:pt>
                <c:pt idx="754">
                  <c:v>0.62200000000000044</c:v>
                </c:pt>
                <c:pt idx="755">
                  <c:v>0.67800000000000071</c:v>
                </c:pt>
              </c:numCache>
            </c:numRef>
          </c:yVal>
          <c:smooth val="0"/>
        </c:ser>
        <c:ser>
          <c:idx val="1"/>
          <c:order val="1"/>
          <c:tx>
            <c:strRef>
              <c:f>'s713'!$E$1</c:f>
              <c:strCache>
                <c:ptCount val="1"/>
                <c:pt idx="0">
                  <c:v>Max= 1.064mW</c:v>
                </c:pt>
              </c:strCache>
            </c:strRef>
          </c:tx>
          <c:spPr>
            <a:ln w="38100">
              <a:solidFill>
                <a:srgbClr val="00B050"/>
              </a:solidFill>
            </a:ln>
          </c:spPr>
          <c:marker>
            <c:symbol val="none"/>
          </c:marker>
          <c:xVal>
            <c:numRef>
              <c:f>'s713'!$D$2:$D$757</c:f>
              <c:numCache>
                <c:formatCode>0.0000</c:formatCode>
                <c:ptCount val="756"/>
                <c:pt idx="0">
                  <c:v>1.1599999999999996E-2</c:v>
                </c:pt>
                <c:pt idx="1">
                  <c:v>3.1900000000000005E-2</c:v>
                </c:pt>
                <c:pt idx="2">
                  <c:v>5.1999999999999998E-2</c:v>
                </c:pt>
                <c:pt idx="3">
                  <c:v>7.0999999999999994E-2</c:v>
                </c:pt>
                <c:pt idx="4">
                  <c:v>9.0200000000000002E-2</c:v>
                </c:pt>
                <c:pt idx="5">
                  <c:v>0.10860000000000006</c:v>
                </c:pt>
                <c:pt idx="6">
                  <c:v>0.1263</c:v>
                </c:pt>
                <c:pt idx="7">
                  <c:v>0.14390000000000011</c:v>
                </c:pt>
                <c:pt idx="8">
                  <c:v>0.16109999999999999</c:v>
                </c:pt>
                <c:pt idx="9">
                  <c:v>0.1790000000000001</c:v>
                </c:pt>
                <c:pt idx="10">
                  <c:v>0.19650000000000001</c:v>
                </c:pt>
                <c:pt idx="11">
                  <c:v>0.21460000000000001</c:v>
                </c:pt>
                <c:pt idx="12">
                  <c:v>0.2321</c:v>
                </c:pt>
                <c:pt idx="13">
                  <c:v>0.24980000000000011</c:v>
                </c:pt>
                <c:pt idx="14">
                  <c:v>0.26650000000000001</c:v>
                </c:pt>
                <c:pt idx="15">
                  <c:v>0.2835000000000002</c:v>
                </c:pt>
                <c:pt idx="16">
                  <c:v>0.29940000000000022</c:v>
                </c:pt>
                <c:pt idx="17">
                  <c:v>0.31380000000000036</c:v>
                </c:pt>
                <c:pt idx="18">
                  <c:v>0.33440000000000036</c:v>
                </c:pt>
                <c:pt idx="19">
                  <c:v>0.35320000000000001</c:v>
                </c:pt>
                <c:pt idx="20">
                  <c:v>0.37310000000000026</c:v>
                </c:pt>
                <c:pt idx="21">
                  <c:v>0.39190000000000041</c:v>
                </c:pt>
                <c:pt idx="22">
                  <c:v>0.41010000000000002</c:v>
                </c:pt>
                <c:pt idx="23">
                  <c:v>0.42780000000000024</c:v>
                </c:pt>
                <c:pt idx="24">
                  <c:v>0.44500000000000001</c:v>
                </c:pt>
                <c:pt idx="25">
                  <c:v>0.46160000000000001</c:v>
                </c:pt>
                <c:pt idx="26">
                  <c:v>0.48010000000000008</c:v>
                </c:pt>
                <c:pt idx="27">
                  <c:v>0.49810000000000026</c:v>
                </c:pt>
                <c:pt idx="28">
                  <c:v>0.5155999999999995</c:v>
                </c:pt>
                <c:pt idx="29">
                  <c:v>0.53359999999999996</c:v>
                </c:pt>
                <c:pt idx="30">
                  <c:v>0.5508000000000004</c:v>
                </c:pt>
                <c:pt idx="31">
                  <c:v>0.56890000000000041</c:v>
                </c:pt>
                <c:pt idx="32">
                  <c:v>0.58899999999999997</c:v>
                </c:pt>
                <c:pt idx="33">
                  <c:v>0.60800000000000043</c:v>
                </c:pt>
                <c:pt idx="34">
                  <c:v>0.62830000000000041</c:v>
                </c:pt>
                <c:pt idx="35">
                  <c:v>0.64620000000000044</c:v>
                </c:pt>
                <c:pt idx="36">
                  <c:v>0.66760000000000075</c:v>
                </c:pt>
                <c:pt idx="37">
                  <c:v>0.68730000000000002</c:v>
                </c:pt>
                <c:pt idx="38">
                  <c:v>0.70690000000000042</c:v>
                </c:pt>
                <c:pt idx="39">
                  <c:v>0.72640000000000005</c:v>
                </c:pt>
                <c:pt idx="40">
                  <c:v>0.74490000000000045</c:v>
                </c:pt>
                <c:pt idx="41">
                  <c:v>0.7638000000000007</c:v>
                </c:pt>
                <c:pt idx="42">
                  <c:v>0.78320000000000001</c:v>
                </c:pt>
                <c:pt idx="43">
                  <c:v>0.8014</c:v>
                </c:pt>
                <c:pt idx="44">
                  <c:v>0.82050000000000001</c:v>
                </c:pt>
                <c:pt idx="45">
                  <c:v>0.83940000000000003</c:v>
                </c:pt>
                <c:pt idx="46">
                  <c:v>0.85829999999999995</c:v>
                </c:pt>
                <c:pt idx="47">
                  <c:v>0.87700000000000045</c:v>
                </c:pt>
                <c:pt idx="48">
                  <c:v>0.89490000000000003</c:v>
                </c:pt>
                <c:pt idx="49">
                  <c:v>0.91210000000000002</c:v>
                </c:pt>
                <c:pt idx="50">
                  <c:v>0.9298000000000004</c:v>
                </c:pt>
                <c:pt idx="51">
                  <c:v>0.94660000000000044</c:v>
                </c:pt>
                <c:pt idx="52">
                  <c:v>0.97060000000000046</c:v>
                </c:pt>
                <c:pt idx="53">
                  <c:v>0.98670000000000002</c:v>
                </c:pt>
                <c:pt idx="54">
                  <c:v>1.008699999999999</c:v>
                </c:pt>
                <c:pt idx="55">
                  <c:v>1.0273999999999992</c:v>
                </c:pt>
                <c:pt idx="56">
                  <c:v>1.047299999999999</c:v>
                </c:pt>
                <c:pt idx="57">
                  <c:v>1.0660000000000001</c:v>
                </c:pt>
                <c:pt idx="58">
                  <c:v>1.083299999999999</c:v>
                </c:pt>
                <c:pt idx="59">
                  <c:v>1.1002000000000001</c:v>
                </c:pt>
                <c:pt idx="60">
                  <c:v>1.117799999999999</c:v>
                </c:pt>
                <c:pt idx="61">
                  <c:v>1.133999999999999</c:v>
                </c:pt>
                <c:pt idx="62">
                  <c:v>1.1503000000000001</c:v>
                </c:pt>
                <c:pt idx="63">
                  <c:v>1.1682999999999999</c:v>
                </c:pt>
                <c:pt idx="64">
                  <c:v>1.1843999999999999</c:v>
                </c:pt>
                <c:pt idx="65">
                  <c:v>1.202</c:v>
                </c:pt>
                <c:pt idx="66">
                  <c:v>1.2187999999999992</c:v>
                </c:pt>
                <c:pt idx="67">
                  <c:v>1.2369999999999992</c:v>
                </c:pt>
                <c:pt idx="68">
                  <c:v>1.254799999999999</c:v>
                </c:pt>
                <c:pt idx="69">
                  <c:v>1.273099999999999</c:v>
                </c:pt>
                <c:pt idx="70">
                  <c:v>1.2913999999999992</c:v>
                </c:pt>
                <c:pt idx="71">
                  <c:v>1.3069</c:v>
                </c:pt>
                <c:pt idx="72">
                  <c:v>1.327499999999999</c:v>
                </c:pt>
                <c:pt idx="73">
                  <c:v>1.3466</c:v>
                </c:pt>
                <c:pt idx="74">
                  <c:v>1.3664000000000001</c:v>
                </c:pt>
                <c:pt idx="75">
                  <c:v>1.3845000000000001</c:v>
                </c:pt>
                <c:pt idx="76">
                  <c:v>1.4023999999999992</c:v>
                </c:pt>
                <c:pt idx="77">
                  <c:v>1.4196999999999984</c:v>
                </c:pt>
                <c:pt idx="78">
                  <c:v>1.4364999999999992</c:v>
                </c:pt>
                <c:pt idx="79">
                  <c:v>1.452199999999999</c:v>
                </c:pt>
                <c:pt idx="80">
                  <c:v>1.4677999999999987</c:v>
                </c:pt>
                <c:pt idx="81">
                  <c:v>1.4833999999999992</c:v>
                </c:pt>
                <c:pt idx="82">
                  <c:v>1.4991999999999992</c:v>
                </c:pt>
                <c:pt idx="83">
                  <c:v>1.514999999999999</c:v>
                </c:pt>
                <c:pt idx="84">
                  <c:v>1.531199999999999</c:v>
                </c:pt>
                <c:pt idx="85">
                  <c:v>1.5475999999999992</c:v>
                </c:pt>
                <c:pt idx="86">
                  <c:v>1.5657999999999992</c:v>
                </c:pt>
                <c:pt idx="87">
                  <c:v>1.5836999999999992</c:v>
                </c:pt>
                <c:pt idx="88">
                  <c:v>1.601399999999999</c:v>
                </c:pt>
                <c:pt idx="89">
                  <c:v>1.619</c:v>
                </c:pt>
                <c:pt idx="90">
                  <c:v>1.6389</c:v>
                </c:pt>
                <c:pt idx="91">
                  <c:v>1.6569</c:v>
                </c:pt>
                <c:pt idx="92">
                  <c:v>1.6749000000000001</c:v>
                </c:pt>
                <c:pt idx="93">
                  <c:v>1.6914</c:v>
                </c:pt>
                <c:pt idx="94">
                  <c:v>1.7081</c:v>
                </c:pt>
                <c:pt idx="95">
                  <c:v>1.7253999999999992</c:v>
                </c:pt>
                <c:pt idx="96">
                  <c:v>1.7441</c:v>
                </c:pt>
                <c:pt idx="97">
                  <c:v>1.7623</c:v>
                </c:pt>
                <c:pt idx="98">
                  <c:v>1.7796999999999992</c:v>
                </c:pt>
                <c:pt idx="99">
                  <c:v>1.7967</c:v>
                </c:pt>
                <c:pt idx="100">
                  <c:v>1.819199999999999</c:v>
                </c:pt>
                <c:pt idx="101">
                  <c:v>1.8421000000000001</c:v>
                </c:pt>
                <c:pt idx="102">
                  <c:v>1.8621000000000001</c:v>
                </c:pt>
                <c:pt idx="103">
                  <c:v>1.8851</c:v>
                </c:pt>
                <c:pt idx="104">
                  <c:v>1.9085000000000001</c:v>
                </c:pt>
                <c:pt idx="105">
                  <c:v>1.9298999999999991</c:v>
                </c:pt>
                <c:pt idx="106">
                  <c:v>1.9518</c:v>
                </c:pt>
                <c:pt idx="107">
                  <c:v>1.9681999999999999</c:v>
                </c:pt>
                <c:pt idx="108">
                  <c:v>1.9964000000000008</c:v>
                </c:pt>
                <c:pt idx="109">
                  <c:v>2.0181</c:v>
                </c:pt>
                <c:pt idx="110">
                  <c:v>2.0421</c:v>
                </c:pt>
                <c:pt idx="111">
                  <c:v>2.0644</c:v>
                </c:pt>
                <c:pt idx="112">
                  <c:v>2.0891999999999999</c:v>
                </c:pt>
                <c:pt idx="113">
                  <c:v>2.1122999999999981</c:v>
                </c:pt>
                <c:pt idx="114">
                  <c:v>2.1339000000000001</c:v>
                </c:pt>
                <c:pt idx="115">
                  <c:v>2.1575000000000002</c:v>
                </c:pt>
                <c:pt idx="116">
                  <c:v>2.1741000000000001</c:v>
                </c:pt>
                <c:pt idx="117">
                  <c:v>2.1919</c:v>
                </c:pt>
                <c:pt idx="118">
                  <c:v>2.21</c:v>
                </c:pt>
                <c:pt idx="119">
                  <c:v>2.2290999999999999</c:v>
                </c:pt>
                <c:pt idx="120">
                  <c:v>2.2444999999999999</c:v>
                </c:pt>
                <c:pt idx="121">
                  <c:v>2.2583000000000002</c:v>
                </c:pt>
                <c:pt idx="122">
                  <c:v>2.2738</c:v>
                </c:pt>
                <c:pt idx="123">
                  <c:v>2.2888000000000002</c:v>
                </c:pt>
                <c:pt idx="124">
                  <c:v>2.3043999999999998</c:v>
                </c:pt>
                <c:pt idx="125">
                  <c:v>2.3249</c:v>
                </c:pt>
                <c:pt idx="126">
                  <c:v>2.3479999999999999</c:v>
                </c:pt>
                <c:pt idx="127">
                  <c:v>2.366699999999998</c:v>
                </c:pt>
                <c:pt idx="128">
                  <c:v>2.3845000000000001</c:v>
                </c:pt>
                <c:pt idx="129">
                  <c:v>2.4017999999999997</c:v>
                </c:pt>
                <c:pt idx="130">
                  <c:v>2.4162999999999979</c:v>
                </c:pt>
                <c:pt idx="131">
                  <c:v>2.4321999999999981</c:v>
                </c:pt>
                <c:pt idx="132">
                  <c:v>2.4526999999999979</c:v>
                </c:pt>
                <c:pt idx="133">
                  <c:v>2.4711999999999987</c:v>
                </c:pt>
                <c:pt idx="134">
                  <c:v>2.4895</c:v>
                </c:pt>
                <c:pt idx="135">
                  <c:v>2.5087999999999999</c:v>
                </c:pt>
                <c:pt idx="136">
                  <c:v>2.5259</c:v>
                </c:pt>
                <c:pt idx="137">
                  <c:v>2.5415999999999999</c:v>
                </c:pt>
                <c:pt idx="138">
                  <c:v>2.5575999999999999</c:v>
                </c:pt>
                <c:pt idx="139">
                  <c:v>2.5741999999999998</c:v>
                </c:pt>
                <c:pt idx="140">
                  <c:v>2.5941000000000001</c:v>
                </c:pt>
                <c:pt idx="141">
                  <c:v>2.6156999999999981</c:v>
                </c:pt>
                <c:pt idx="142">
                  <c:v>2.6335000000000002</c:v>
                </c:pt>
                <c:pt idx="143">
                  <c:v>2.6565999999999987</c:v>
                </c:pt>
                <c:pt idx="144">
                  <c:v>2.6829999999999998</c:v>
                </c:pt>
                <c:pt idx="145">
                  <c:v>2.7069999999999999</c:v>
                </c:pt>
                <c:pt idx="146">
                  <c:v>2.7303999999999999</c:v>
                </c:pt>
                <c:pt idx="147">
                  <c:v>2.7532000000000001</c:v>
                </c:pt>
                <c:pt idx="148">
                  <c:v>2.7746</c:v>
                </c:pt>
                <c:pt idx="149">
                  <c:v>2.7951000000000001</c:v>
                </c:pt>
                <c:pt idx="150">
                  <c:v>2.8150999999999984</c:v>
                </c:pt>
                <c:pt idx="151">
                  <c:v>2.8351999999999982</c:v>
                </c:pt>
                <c:pt idx="152">
                  <c:v>2.8549999999999982</c:v>
                </c:pt>
                <c:pt idx="153">
                  <c:v>2.8761999999999981</c:v>
                </c:pt>
                <c:pt idx="154">
                  <c:v>2.8965999999999981</c:v>
                </c:pt>
                <c:pt idx="155">
                  <c:v>2.9160999999999979</c:v>
                </c:pt>
                <c:pt idx="156">
                  <c:v>2.9356999999999984</c:v>
                </c:pt>
                <c:pt idx="157">
                  <c:v>2.9546999999999981</c:v>
                </c:pt>
                <c:pt idx="158">
                  <c:v>2.9735999999999998</c:v>
                </c:pt>
                <c:pt idx="159">
                  <c:v>2.9933000000000001</c:v>
                </c:pt>
                <c:pt idx="160">
                  <c:v>3.0123999999999982</c:v>
                </c:pt>
                <c:pt idx="161">
                  <c:v>3.0347</c:v>
                </c:pt>
                <c:pt idx="162">
                  <c:v>3.0579999999999998</c:v>
                </c:pt>
                <c:pt idx="163">
                  <c:v>3.0802</c:v>
                </c:pt>
                <c:pt idx="164">
                  <c:v>3.0985</c:v>
                </c:pt>
                <c:pt idx="165">
                  <c:v>3.1212</c:v>
                </c:pt>
                <c:pt idx="166">
                  <c:v>3.1417000000000002</c:v>
                </c:pt>
                <c:pt idx="167">
                  <c:v>3.1616</c:v>
                </c:pt>
                <c:pt idx="168">
                  <c:v>3.1812</c:v>
                </c:pt>
                <c:pt idx="169">
                  <c:v>3.1985999999999999</c:v>
                </c:pt>
                <c:pt idx="170">
                  <c:v>3.2195</c:v>
                </c:pt>
                <c:pt idx="171">
                  <c:v>3.2374000000000001</c:v>
                </c:pt>
                <c:pt idx="172">
                  <c:v>3.2582</c:v>
                </c:pt>
                <c:pt idx="173">
                  <c:v>3.2774000000000001</c:v>
                </c:pt>
                <c:pt idx="174">
                  <c:v>3.2963999999999998</c:v>
                </c:pt>
                <c:pt idx="175">
                  <c:v>3.3153999999999981</c:v>
                </c:pt>
                <c:pt idx="176">
                  <c:v>3.3322999999999978</c:v>
                </c:pt>
                <c:pt idx="177">
                  <c:v>3.3517999999999981</c:v>
                </c:pt>
                <c:pt idx="178">
                  <c:v>3.3707999999999987</c:v>
                </c:pt>
                <c:pt idx="179">
                  <c:v>3.4007999999999998</c:v>
                </c:pt>
                <c:pt idx="180">
                  <c:v>3.4259999999999997</c:v>
                </c:pt>
                <c:pt idx="181">
                  <c:v>3.4468999999999981</c:v>
                </c:pt>
                <c:pt idx="182">
                  <c:v>3.4705999999999997</c:v>
                </c:pt>
                <c:pt idx="183">
                  <c:v>3.4924999999999984</c:v>
                </c:pt>
                <c:pt idx="184">
                  <c:v>3.5127999999999981</c:v>
                </c:pt>
                <c:pt idx="185">
                  <c:v>3.5313999999999997</c:v>
                </c:pt>
                <c:pt idx="186">
                  <c:v>3.5541</c:v>
                </c:pt>
                <c:pt idx="187">
                  <c:v>3.5741000000000001</c:v>
                </c:pt>
                <c:pt idx="188">
                  <c:v>3.5931000000000002</c:v>
                </c:pt>
                <c:pt idx="189">
                  <c:v>3.6137999999999999</c:v>
                </c:pt>
                <c:pt idx="190">
                  <c:v>3.6332</c:v>
                </c:pt>
                <c:pt idx="191">
                  <c:v>3.6521999999999997</c:v>
                </c:pt>
                <c:pt idx="192">
                  <c:v>3.6705000000000001</c:v>
                </c:pt>
                <c:pt idx="193">
                  <c:v>3.6869999999999998</c:v>
                </c:pt>
                <c:pt idx="194">
                  <c:v>3.7054</c:v>
                </c:pt>
                <c:pt idx="195">
                  <c:v>3.7252000000000001</c:v>
                </c:pt>
                <c:pt idx="196">
                  <c:v>3.7408000000000001</c:v>
                </c:pt>
                <c:pt idx="197">
                  <c:v>3.7629000000000001</c:v>
                </c:pt>
                <c:pt idx="198">
                  <c:v>3.7850999999999999</c:v>
                </c:pt>
                <c:pt idx="199">
                  <c:v>3.8089999999999997</c:v>
                </c:pt>
                <c:pt idx="200">
                  <c:v>3.8319999999999981</c:v>
                </c:pt>
                <c:pt idx="201">
                  <c:v>3.8547999999999987</c:v>
                </c:pt>
                <c:pt idx="202">
                  <c:v>3.8763999999999981</c:v>
                </c:pt>
                <c:pt idx="203">
                  <c:v>3.8963999999999981</c:v>
                </c:pt>
                <c:pt idx="204">
                  <c:v>3.92</c:v>
                </c:pt>
                <c:pt idx="205">
                  <c:v>3.9427999999999988</c:v>
                </c:pt>
                <c:pt idx="206">
                  <c:v>3.9639000000000002</c:v>
                </c:pt>
                <c:pt idx="207">
                  <c:v>3.9830999999999999</c:v>
                </c:pt>
                <c:pt idx="208">
                  <c:v>4.0061999999999998</c:v>
                </c:pt>
                <c:pt idx="209">
                  <c:v>4.0288999999999975</c:v>
                </c:pt>
                <c:pt idx="210">
                  <c:v>4.0497000000000014</c:v>
                </c:pt>
                <c:pt idx="211">
                  <c:v>4.0720000000000001</c:v>
                </c:pt>
                <c:pt idx="212">
                  <c:v>4.0956999999999999</c:v>
                </c:pt>
                <c:pt idx="213">
                  <c:v>4.1158999999999963</c:v>
                </c:pt>
                <c:pt idx="214">
                  <c:v>4.1353999999999997</c:v>
                </c:pt>
                <c:pt idx="215">
                  <c:v>4.1598999999999995</c:v>
                </c:pt>
                <c:pt idx="216">
                  <c:v>4.1869999999999985</c:v>
                </c:pt>
                <c:pt idx="217">
                  <c:v>4.2118000000000002</c:v>
                </c:pt>
                <c:pt idx="218">
                  <c:v>4.2377000000000002</c:v>
                </c:pt>
                <c:pt idx="219">
                  <c:v>4.2600999999999996</c:v>
                </c:pt>
                <c:pt idx="220">
                  <c:v>4.2837000000000014</c:v>
                </c:pt>
                <c:pt idx="221">
                  <c:v>4.3078999999999965</c:v>
                </c:pt>
                <c:pt idx="222">
                  <c:v>4.3292999999999999</c:v>
                </c:pt>
                <c:pt idx="223">
                  <c:v>4.3513000000000002</c:v>
                </c:pt>
                <c:pt idx="224">
                  <c:v>4.3731</c:v>
                </c:pt>
                <c:pt idx="225">
                  <c:v>4.394999999999996</c:v>
                </c:pt>
                <c:pt idx="226">
                  <c:v>4.4154999999999998</c:v>
                </c:pt>
                <c:pt idx="227">
                  <c:v>4.4386000000000037</c:v>
                </c:pt>
                <c:pt idx="228">
                  <c:v>4.4587000000000003</c:v>
                </c:pt>
                <c:pt idx="229">
                  <c:v>4.4820000000000002</c:v>
                </c:pt>
                <c:pt idx="230">
                  <c:v>4.5013000000000014</c:v>
                </c:pt>
                <c:pt idx="231">
                  <c:v>4.5227999999999975</c:v>
                </c:pt>
                <c:pt idx="232">
                  <c:v>4.5446999999999997</c:v>
                </c:pt>
                <c:pt idx="233">
                  <c:v>4.5744999999999996</c:v>
                </c:pt>
                <c:pt idx="234">
                  <c:v>4.5948999999999964</c:v>
                </c:pt>
                <c:pt idx="235">
                  <c:v>4.6146999999999965</c:v>
                </c:pt>
                <c:pt idx="236">
                  <c:v>4.6336000000000004</c:v>
                </c:pt>
                <c:pt idx="237">
                  <c:v>4.6532</c:v>
                </c:pt>
                <c:pt idx="238">
                  <c:v>4.6710000000000003</c:v>
                </c:pt>
                <c:pt idx="239">
                  <c:v>4.6884999999999986</c:v>
                </c:pt>
                <c:pt idx="240">
                  <c:v>4.7061000000000002</c:v>
                </c:pt>
                <c:pt idx="241">
                  <c:v>4.7236000000000002</c:v>
                </c:pt>
                <c:pt idx="242">
                  <c:v>4.7435</c:v>
                </c:pt>
                <c:pt idx="243">
                  <c:v>4.7623999999999995</c:v>
                </c:pt>
                <c:pt idx="244">
                  <c:v>4.7816000000000036</c:v>
                </c:pt>
                <c:pt idx="245">
                  <c:v>4.7999000000000001</c:v>
                </c:pt>
                <c:pt idx="246">
                  <c:v>4.822199999999996</c:v>
                </c:pt>
                <c:pt idx="247">
                  <c:v>4.8430999999999997</c:v>
                </c:pt>
                <c:pt idx="248">
                  <c:v>4.8641999999999959</c:v>
                </c:pt>
                <c:pt idx="249">
                  <c:v>4.8840999999999966</c:v>
                </c:pt>
                <c:pt idx="250">
                  <c:v>4.9040999999999997</c:v>
                </c:pt>
                <c:pt idx="251">
                  <c:v>4.9222000000000001</c:v>
                </c:pt>
                <c:pt idx="252">
                  <c:v>4.95</c:v>
                </c:pt>
                <c:pt idx="253">
                  <c:v>4.9745999999999997</c:v>
                </c:pt>
                <c:pt idx="254">
                  <c:v>4.9987000000000004</c:v>
                </c:pt>
                <c:pt idx="255">
                  <c:v>5.0232999999999999</c:v>
                </c:pt>
                <c:pt idx="256">
                  <c:v>5.0473999999999997</c:v>
                </c:pt>
                <c:pt idx="257">
                  <c:v>5.0715000000000003</c:v>
                </c:pt>
                <c:pt idx="258">
                  <c:v>5.0932000000000004</c:v>
                </c:pt>
                <c:pt idx="259">
                  <c:v>5.1170999999999962</c:v>
                </c:pt>
                <c:pt idx="260">
                  <c:v>5.1420999999999975</c:v>
                </c:pt>
                <c:pt idx="261">
                  <c:v>5.1666999999999996</c:v>
                </c:pt>
                <c:pt idx="262">
                  <c:v>5.1887999999999996</c:v>
                </c:pt>
                <c:pt idx="263">
                  <c:v>5.2120999999999995</c:v>
                </c:pt>
                <c:pt idx="264">
                  <c:v>5.2351000000000001</c:v>
                </c:pt>
                <c:pt idx="265">
                  <c:v>5.2567000000000004</c:v>
                </c:pt>
                <c:pt idx="266">
                  <c:v>5.2793000000000037</c:v>
                </c:pt>
                <c:pt idx="267">
                  <c:v>5.3003999999999998</c:v>
                </c:pt>
                <c:pt idx="268">
                  <c:v>5.3235999999999963</c:v>
                </c:pt>
                <c:pt idx="269">
                  <c:v>5.3463000000000003</c:v>
                </c:pt>
                <c:pt idx="270">
                  <c:v>5.3704000000000001</c:v>
                </c:pt>
                <c:pt idx="271">
                  <c:v>5.3920999999999975</c:v>
                </c:pt>
                <c:pt idx="272">
                  <c:v>5.4138999999999999</c:v>
                </c:pt>
                <c:pt idx="273">
                  <c:v>5.4352000000000036</c:v>
                </c:pt>
                <c:pt idx="274">
                  <c:v>5.4565000000000001</c:v>
                </c:pt>
                <c:pt idx="275">
                  <c:v>5.4757000000000033</c:v>
                </c:pt>
                <c:pt idx="276">
                  <c:v>5.4954000000000001</c:v>
                </c:pt>
                <c:pt idx="277">
                  <c:v>5.5150999999999986</c:v>
                </c:pt>
                <c:pt idx="278">
                  <c:v>5.5339999999999998</c:v>
                </c:pt>
                <c:pt idx="279">
                  <c:v>5.5513000000000003</c:v>
                </c:pt>
                <c:pt idx="280">
                  <c:v>5.5709999999999997</c:v>
                </c:pt>
                <c:pt idx="281">
                  <c:v>5.5897000000000014</c:v>
                </c:pt>
                <c:pt idx="282">
                  <c:v>5.6069999999999975</c:v>
                </c:pt>
                <c:pt idx="283">
                  <c:v>5.6279999999999948</c:v>
                </c:pt>
                <c:pt idx="284">
                  <c:v>5.6474999999999964</c:v>
                </c:pt>
                <c:pt idx="285">
                  <c:v>5.6696</c:v>
                </c:pt>
                <c:pt idx="286">
                  <c:v>5.6898999999999997</c:v>
                </c:pt>
                <c:pt idx="287">
                  <c:v>5.7187000000000001</c:v>
                </c:pt>
                <c:pt idx="288">
                  <c:v>5.74</c:v>
                </c:pt>
                <c:pt idx="289">
                  <c:v>5.7587000000000002</c:v>
                </c:pt>
                <c:pt idx="290">
                  <c:v>5.7778</c:v>
                </c:pt>
                <c:pt idx="291">
                  <c:v>5.7968000000000002</c:v>
                </c:pt>
                <c:pt idx="292">
                  <c:v>5.8149999999999968</c:v>
                </c:pt>
                <c:pt idx="293">
                  <c:v>5.8333000000000004</c:v>
                </c:pt>
                <c:pt idx="294">
                  <c:v>5.8506999999999998</c:v>
                </c:pt>
                <c:pt idx="295">
                  <c:v>5.8680999999999965</c:v>
                </c:pt>
                <c:pt idx="296">
                  <c:v>5.8853999999999997</c:v>
                </c:pt>
                <c:pt idx="297">
                  <c:v>5.9025999999999996</c:v>
                </c:pt>
                <c:pt idx="298">
                  <c:v>5.9203999999999999</c:v>
                </c:pt>
                <c:pt idx="299">
                  <c:v>5.9385000000000003</c:v>
                </c:pt>
                <c:pt idx="300">
                  <c:v>5.9565999999999999</c:v>
                </c:pt>
                <c:pt idx="301">
                  <c:v>5.9751000000000003</c:v>
                </c:pt>
                <c:pt idx="302">
                  <c:v>5.9935</c:v>
                </c:pt>
                <c:pt idx="303">
                  <c:v>6.0107999999999997</c:v>
                </c:pt>
                <c:pt idx="304">
                  <c:v>6.0277999999999965</c:v>
                </c:pt>
                <c:pt idx="305">
                  <c:v>6.0543999999999976</c:v>
                </c:pt>
                <c:pt idx="306">
                  <c:v>6.0795000000000003</c:v>
                </c:pt>
                <c:pt idx="307">
                  <c:v>6.1012000000000004</c:v>
                </c:pt>
                <c:pt idx="308">
                  <c:v>6.1246999999999963</c:v>
                </c:pt>
                <c:pt idx="309">
                  <c:v>6.1469999999999985</c:v>
                </c:pt>
                <c:pt idx="310">
                  <c:v>6.1704999999999997</c:v>
                </c:pt>
                <c:pt idx="311">
                  <c:v>6.1933999999999996</c:v>
                </c:pt>
                <c:pt idx="312">
                  <c:v>6.2158999999999995</c:v>
                </c:pt>
                <c:pt idx="313">
                  <c:v>6.2370999999999999</c:v>
                </c:pt>
                <c:pt idx="314">
                  <c:v>6.2568000000000001</c:v>
                </c:pt>
                <c:pt idx="315">
                  <c:v>6.2754000000000003</c:v>
                </c:pt>
                <c:pt idx="316">
                  <c:v>6.2930999999999999</c:v>
                </c:pt>
                <c:pt idx="317">
                  <c:v>6.3114999999999997</c:v>
                </c:pt>
                <c:pt idx="318">
                  <c:v>6.3289999999999962</c:v>
                </c:pt>
                <c:pt idx="319">
                  <c:v>6.3467000000000002</c:v>
                </c:pt>
                <c:pt idx="320">
                  <c:v>6.3669999999999964</c:v>
                </c:pt>
                <c:pt idx="321">
                  <c:v>6.3846999999999996</c:v>
                </c:pt>
                <c:pt idx="322">
                  <c:v>6.4018000000000024</c:v>
                </c:pt>
                <c:pt idx="323">
                  <c:v>6.4247999999999985</c:v>
                </c:pt>
                <c:pt idx="324">
                  <c:v>6.4423000000000004</c:v>
                </c:pt>
                <c:pt idx="325">
                  <c:v>6.4584999999999999</c:v>
                </c:pt>
                <c:pt idx="326">
                  <c:v>6.4754000000000014</c:v>
                </c:pt>
                <c:pt idx="327">
                  <c:v>6.4920999999999998</c:v>
                </c:pt>
                <c:pt idx="328">
                  <c:v>6.5080999999999998</c:v>
                </c:pt>
                <c:pt idx="329">
                  <c:v>6.5236999999999998</c:v>
                </c:pt>
                <c:pt idx="330">
                  <c:v>6.5394000000000014</c:v>
                </c:pt>
                <c:pt idx="331">
                  <c:v>6.5543999999999976</c:v>
                </c:pt>
                <c:pt idx="332">
                  <c:v>6.5688999999999975</c:v>
                </c:pt>
                <c:pt idx="333">
                  <c:v>6.5840999999999985</c:v>
                </c:pt>
                <c:pt idx="334">
                  <c:v>6.6003999999999996</c:v>
                </c:pt>
                <c:pt idx="335">
                  <c:v>6.6168999999999976</c:v>
                </c:pt>
                <c:pt idx="336">
                  <c:v>6.6340999999999966</c:v>
                </c:pt>
                <c:pt idx="337">
                  <c:v>6.6530999999999985</c:v>
                </c:pt>
                <c:pt idx="338">
                  <c:v>6.6730999999999998</c:v>
                </c:pt>
                <c:pt idx="339">
                  <c:v>6.6917</c:v>
                </c:pt>
                <c:pt idx="340">
                  <c:v>6.7095000000000002</c:v>
                </c:pt>
                <c:pt idx="341">
                  <c:v>6.7332000000000036</c:v>
                </c:pt>
                <c:pt idx="342">
                  <c:v>6.7557999999999998</c:v>
                </c:pt>
                <c:pt idx="343">
                  <c:v>6.7744</c:v>
                </c:pt>
                <c:pt idx="344">
                  <c:v>6.7926000000000002</c:v>
                </c:pt>
                <c:pt idx="345">
                  <c:v>6.81</c:v>
                </c:pt>
                <c:pt idx="346">
                  <c:v>6.8283999999999985</c:v>
                </c:pt>
                <c:pt idx="347">
                  <c:v>6.8457999999999997</c:v>
                </c:pt>
                <c:pt idx="348">
                  <c:v>6.8624999999999963</c:v>
                </c:pt>
                <c:pt idx="349">
                  <c:v>6.8795999999999999</c:v>
                </c:pt>
                <c:pt idx="350">
                  <c:v>6.8964999999999996</c:v>
                </c:pt>
                <c:pt idx="351">
                  <c:v>6.9134000000000002</c:v>
                </c:pt>
                <c:pt idx="352">
                  <c:v>6.9298999999999999</c:v>
                </c:pt>
                <c:pt idx="353">
                  <c:v>6.9489000000000001</c:v>
                </c:pt>
                <c:pt idx="354">
                  <c:v>6.9664999999999999</c:v>
                </c:pt>
                <c:pt idx="355">
                  <c:v>6.9854000000000003</c:v>
                </c:pt>
                <c:pt idx="356">
                  <c:v>7.0049999999999963</c:v>
                </c:pt>
                <c:pt idx="357">
                  <c:v>7.0238999999999985</c:v>
                </c:pt>
                <c:pt idx="358">
                  <c:v>7.0447999999999995</c:v>
                </c:pt>
                <c:pt idx="359">
                  <c:v>7.0693000000000001</c:v>
                </c:pt>
                <c:pt idx="360">
                  <c:v>7.0967000000000002</c:v>
                </c:pt>
                <c:pt idx="361">
                  <c:v>7.1218999999999975</c:v>
                </c:pt>
                <c:pt idx="362">
                  <c:v>7.1444999999999963</c:v>
                </c:pt>
                <c:pt idx="363">
                  <c:v>7.1675999999999958</c:v>
                </c:pt>
                <c:pt idx="364">
                  <c:v>7.1891999999999996</c:v>
                </c:pt>
                <c:pt idx="365">
                  <c:v>7.2111999999999998</c:v>
                </c:pt>
                <c:pt idx="366">
                  <c:v>7.2311000000000014</c:v>
                </c:pt>
                <c:pt idx="367">
                  <c:v>7.2510000000000003</c:v>
                </c:pt>
                <c:pt idx="368">
                  <c:v>7.2721999999999998</c:v>
                </c:pt>
                <c:pt idx="369">
                  <c:v>7.2908999999999997</c:v>
                </c:pt>
                <c:pt idx="370">
                  <c:v>7.3121999999999963</c:v>
                </c:pt>
                <c:pt idx="371">
                  <c:v>7.3303000000000003</c:v>
                </c:pt>
                <c:pt idx="372">
                  <c:v>7.3472999999999997</c:v>
                </c:pt>
                <c:pt idx="373">
                  <c:v>7.3646999999999965</c:v>
                </c:pt>
                <c:pt idx="374">
                  <c:v>7.3811999999999998</c:v>
                </c:pt>
                <c:pt idx="375">
                  <c:v>7.4001999999999999</c:v>
                </c:pt>
                <c:pt idx="376">
                  <c:v>7.4169</c:v>
                </c:pt>
                <c:pt idx="377">
                  <c:v>7.4413000000000036</c:v>
                </c:pt>
                <c:pt idx="378">
                  <c:v>7.4640999999999975</c:v>
                </c:pt>
                <c:pt idx="379">
                  <c:v>7.4848999999999997</c:v>
                </c:pt>
                <c:pt idx="380">
                  <c:v>7.5043999999999995</c:v>
                </c:pt>
                <c:pt idx="381">
                  <c:v>7.5246999999999975</c:v>
                </c:pt>
                <c:pt idx="382">
                  <c:v>7.5457999999999998</c:v>
                </c:pt>
                <c:pt idx="383">
                  <c:v>7.5676999999999985</c:v>
                </c:pt>
                <c:pt idx="384">
                  <c:v>7.5885999999999996</c:v>
                </c:pt>
                <c:pt idx="385">
                  <c:v>7.6102999999999996</c:v>
                </c:pt>
                <c:pt idx="386">
                  <c:v>7.6318999999999999</c:v>
                </c:pt>
                <c:pt idx="387">
                  <c:v>7.6534999999999975</c:v>
                </c:pt>
                <c:pt idx="388">
                  <c:v>7.6757</c:v>
                </c:pt>
                <c:pt idx="389">
                  <c:v>7.6990999999999996</c:v>
                </c:pt>
                <c:pt idx="390">
                  <c:v>7.7203999999999997</c:v>
                </c:pt>
                <c:pt idx="391">
                  <c:v>7.7426000000000004</c:v>
                </c:pt>
                <c:pt idx="392">
                  <c:v>7.7644999999999964</c:v>
                </c:pt>
                <c:pt idx="393">
                  <c:v>7.7883000000000004</c:v>
                </c:pt>
                <c:pt idx="394">
                  <c:v>7.8117000000000001</c:v>
                </c:pt>
                <c:pt idx="395">
                  <c:v>7.8391999999999999</c:v>
                </c:pt>
                <c:pt idx="396">
                  <c:v>7.8704000000000001</c:v>
                </c:pt>
                <c:pt idx="397">
                  <c:v>7.8933999999999997</c:v>
                </c:pt>
                <c:pt idx="398">
                  <c:v>7.9193000000000024</c:v>
                </c:pt>
                <c:pt idx="399">
                  <c:v>7.9428000000000001</c:v>
                </c:pt>
                <c:pt idx="400">
                  <c:v>7.9656000000000002</c:v>
                </c:pt>
                <c:pt idx="401">
                  <c:v>7.9905999999999997</c:v>
                </c:pt>
                <c:pt idx="402">
                  <c:v>8.0145</c:v>
                </c:pt>
                <c:pt idx="403">
                  <c:v>8.0373000000000001</c:v>
                </c:pt>
                <c:pt idx="404">
                  <c:v>8.0609000000000002</c:v>
                </c:pt>
                <c:pt idx="405">
                  <c:v>8.0860000000000003</c:v>
                </c:pt>
                <c:pt idx="406">
                  <c:v>8.1137000000000015</c:v>
                </c:pt>
                <c:pt idx="407">
                  <c:v>8.1428000000000011</c:v>
                </c:pt>
                <c:pt idx="408">
                  <c:v>8.1665000000000028</c:v>
                </c:pt>
                <c:pt idx="409">
                  <c:v>8.1917000000000009</c:v>
                </c:pt>
                <c:pt idx="410">
                  <c:v>8.2134</c:v>
                </c:pt>
                <c:pt idx="411">
                  <c:v>8.2412999999999972</c:v>
                </c:pt>
                <c:pt idx="412">
                  <c:v>8.2655000000000047</c:v>
                </c:pt>
                <c:pt idx="413">
                  <c:v>8.2871000000000006</c:v>
                </c:pt>
                <c:pt idx="414">
                  <c:v>8.3075000000000028</c:v>
                </c:pt>
                <c:pt idx="415">
                  <c:v>8.3249000000000013</c:v>
                </c:pt>
                <c:pt idx="416">
                  <c:v>8.3428000000000004</c:v>
                </c:pt>
                <c:pt idx="417">
                  <c:v>8.3587000000000007</c:v>
                </c:pt>
                <c:pt idx="418">
                  <c:v>8.3751000000000086</c:v>
                </c:pt>
                <c:pt idx="419">
                  <c:v>8.3899000000000008</c:v>
                </c:pt>
                <c:pt idx="420">
                  <c:v>8.4039000000000001</c:v>
                </c:pt>
                <c:pt idx="421">
                  <c:v>8.4184000000000001</c:v>
                </c:pt>
                <c:pt idx="422">
                  <c:v>8.4342000000000006</c:v>
                </c:pt>
                <c:pt idx="423">
                  <c:v>8.4508000000000028</c:v>
                </c:pt>
                <c:pt idx="424">
                  <c:v>8.4673000000000016</c:v>
                </c:pt>
                <c:pt idx="425">
                  <c:v>8.4848000000000035</c:v>
                </c:pt>
                <c:pt idx="426">
                  <c:v>8.5008000000000035</c:v>
                </c:pt>
                <c:pt idx="427">
                  <c:v>8.5174000000000003</c:v>
                </c:pt>
                <c:pt idx="428">
                  <c:v>8.5349000000000004</c:v>
                </c:pt>
                <c:pt idx="429">
                  <c:v>8.5530000000000008</c:v>
                </c:pt>
                <c:pt idx="430">
                  <c:v>8.5716000000000001</c:v>
                </c:pt>
                <c:pt idx="431">
                  <c:v>8.5960000000000001</c:v>
                </c:pt>
                <c:pt idx="432">
                  <c:v>8.6175000000000015</c:v>
                </c:pt>
                <c:pt idx="433">
                  <c:v>8.6371000000000002</c:v>
                </c:pt>
                <c:pt idx="434">
                  <c:v>8.6572000000000013</c:v>
                </c:pt>
                <c:pt idx="435">
                  <c:v>8.6757000000000026</c:v>
                </c:pt>
                <c:pt idx="436">
                  <c:v>8.6941000000000006</c:v>
                </c:pt>
                <c:pt idx="437">
                  <c:v>8.7111000000000001</c:v>
                </c:pt>
                <c:pt idx="438">
                  <c:v>8.7282999999999973</c:v>
                </c:pt>
                <c:pt idx="439">
                  <c:v>8.7435999999999989</c:v>
                </c:pt>
                <c:pt idx="440">
                  <c:v>8.7589000000000006</c:v>
                </c:pt>
                <c:pt idx="441">
                  <c:v>8.7752000000000034</c:v>
                </c:pt>
                <c:pt idx="442">
                  <c:v>8.7907000000000011</c:v>
                </c:pt>
                <c:pt idx="443">
                  <c:v>8.8079000000000001</c:v>
                </c:pt>
                <c:pt idx="444">
                  <c:v>8.8249000000000013</c:v>
                </c:pt>
                <c:pt idx="445">
                  <c:v>8.843300000000001</c:v>
                </c:pt>
                <c:pt idx="446">
                  <c:v>8.8609000000000027</c:v>
                </c:pt>
                <c:pt idx="447">
                  <c:v>8.8785000000000007</c:v>
                </c:pt>
                <c:pt idx="448">
                  <c:v>8.8964000000000087</c:v>
                </c:pt>
                <c:pt idx="449">
                  <c:v>8.9312000000000005</c:v>
                </c:pt>
                <c:pt idx="450">
                  <c:v>8.9536000000000087</c:v>
                </c:pt>
                <c:pt idx="451">
                  <c:v>8.9726000000000106</c:v>
                </c:pt>
                <c:pt idx="452">
                  <c:v>8.9897000000000027</c:v>
                </c:pt>
                <c:pt idx="453">
                  <c:v>9.0065000000000008</c:v>
                </c:pt>
                <c:pt idx="454">
                  <c:v>9.0245000000000015</c:v>
                </c:pt>
                <c:pt idx="455">
                  <c:v>9.0417000000000005</c:v>
                </c:pt>
                <c:pt idx="456">
                  <c:v>9.0603000000000016</c:v>
                </c:pt>
                <c:pt idx="457">
                  <c:v>9.0767000000000007</c:v>
                </c:pt>
                <c:pt idx="458">
                  <c:v>9.0962000000000014</c:v>
                </c:pt>
                <c:pt idx="459">
                  <c:v>9.1133000000000006</c:v>
                </c:pt>
                <c:pt idx="460">
                  <c:v>9.1325000000000003</c:v>
                </c:pt>
                <c:pt idx="461">
                  <c:v>9.1514000000000006</c:v>
                </c:pt>
                <c:pt idx="462">
                  <c:v>9.1684000000000001</c:v>
                </c:pt>
                <c:pt idx="463">
                  <c:v>9.1877000000000013</c:v>
                </c:pt>
                <c:pt idx="464">
                  <c:v>9.2089999999999996</c:v>
                </c:pt>
                <c:pt idx="465">
                  <c:v>9.2302999999999997</c:v>
                </c:pt>
                <c:pt idx="466">
                  <c:v>9.2518000000000011</c:v>
                </c:pt>
                <c:pt idx="467">
                  <c:v>9.2704000000000004</c:v>
                </c:pt>
                <c:pt idx="468">
                  <c:v>9.2957000000000001</c:v>
                </c:pt>
                <c:pt idx="469">
                  <c:v>9.3166000000000047</c:v>
                </c:pt>
                <c:pt idx="470">
                  <c:v>9.3379000000000012</c:v>
                </c:pt>
                <c:pt idx="471">
                  <c:v>9.3599000000000068</c:v>
                </c:pt>
                <c:pt idx="472">
                  <c:v>9.3825000000000074</c:v>
                </c:pt>
                <c:pt idx="473">
                  <c:v>9.4039000000000001</c:v>
                </c:pt>
                <c:pt idx="474">
                  <c:v>9.4252000000000002</c:v>
                </c:pt>
                <c:pt idx="475">
                  <c:v>9.4450000000000003</c:v>
                </c:pt>
                <c:pt idx="476">
                  <c:v>9.4663000000000004</c:v>
                </c:pt>
                <c:pt idx="477">
                  <c:v>9.4835000000000047</c:v>
                </c:pt>
                <c:pt idx="478">
                  <c:v>9.5019000000000009</c:v>
                </c:pt>
                <c:pt idx="479">
                  <c:v>9.5205000000000002</c:v>
                </c:pt>
                <c:pt idx="480">
                  <c:v>9.5380000000000003</c:v>
                </c:pt>
                <c:pt idx="481">
                  <c:v>9.5563000000000002</c:v>
                </c:pt>
                <c:pt idx="482">
                  <c:v>9.5748000000000015</c:v>
                </c:pt>
                <c:pt idx="483">
                  <c:v>9.5939000000000014</c:v>
                </c:pt>
                <c:pt idx="484">
                  <c:v>9.6119000000000003</c:v>
                </c:pt>
                <c:pt idx="485">
                  <c:v>9.6370000000000005</c:v>
                </c:pt>
                <c:pt idx="486">
                  <c:v>9.6585000000000001</c:v>
                </c:pt>
                <c:pt idx="487">
                  <c:v>9.6815000000000015</c:v>
                </c:pt>
                <c:pt idx="488">
                  <c:v>9.702300000000001</c:v>
                </c:pt>
                <c:pt idx="489">
                  <c:v>9.7224000000000004</c:v>
                </c:pt>
                <c:pt idx="490">
                  <c:v>9.7433999999999994</c:v>
                </c:pt>
                <c:pt idx="491">
                  <c:v>9.7632000000000012</c:v>
                </c:pt>
                <c:pt idx="492">
                  <c:v>9.7877999999999989</c:v>
                </c:pt>
                <c:pt idx="493">
                  <c:v>9.8095000000000105</c:v>
                </c:pt>
                <c:pt idx="494">
                  <c:v>9.8298000000000005</c:v>
                </c:pt>
                <c:pt idx="495">
                  <c:v>9.8503000000000007</c:v>
                </c:pt>
                <c:pt idx="496">
                  <c:v>9.8714000000000048</c:v>
                </c:pt>
                <c:pt idx="497">
                  <c:v>9.8932000000000002</c:v>
                </c:pt>
                <c:pt idx="498">
                  <c:v>9.9160000000000004</c:v>
                </c:pt>
                <c:pt idx="499">
                  <c:v>9.94</c:v>
                </c:pt>
                <c:pt idx="500">
                  <c:v>9.9634000000000071</c:v>
                </c:pt>
                <c:pt idx="501">
                  <c:v>9.9873000000000012</c:v>
                </c:pt>
                <c:pt idx="502">
                  <c:v>10.012</c:v>
                </c:pt>
                <c:pt idx="503">
                  <c:v>10.052000000000007</c:v>
                </c:pt>
                <c:pt idx="504">
                  <c:v>10.075000000000006</c:v>
                </c:pt>
                <c:pt idx="505">
                  <c:v>10.095000000000002</c:v>
                </c:pt>
                <c:pt idx="506">
                  <c:v>10.114000000000001</c:v>
                </c:pt>
                <c:pt idx="507">
                  <c:v>10.132</c:v>
                </c:pt>
                <c:pt idx="508">
                  <c:v>10.148</c:v>
                </c:pt>
                <c:pt idx="509">
                  <c:v>10.168000000000001</c:v>
                </c:pt>
                <c:pt idx="510">
                  <c:v>10.187000000000001</c:v>
                </c:pt>
                <c:pt idx="511">
                  <c:v>10.209</c:v>
                </c:pt>
                <c:pt idx="512">
                  <c:v>10.228999999999999</c:v>
                </c:pt>
                <c:pt idx="513">
                  <c:v>10.247</c:v>
                </c:pt>
                <c:pt idx="514">
                  <c:v>10.266</c:v>
                </c:pt>
                <c:pt idx="515">
                  <c:v>10.285</c:v>
                </c:pt>
                <c:pt idx="516">
                  <c:v>10.301</c:v>
                </c:pt>
                <c:pt idx="517">
                  <c:v>10.322000000000006</c:v>
                </c:pt>
                <c:pt idx="518">
                  <c:v>10.339</c:v>
                </c:pt>
                <c:pt idx="519">
                  <c:v>10.359000000000007</c:v>
                </c:pt>
                <c:pt idx="520">
                  <c:v>10.381</c:v>
                </c:pt>
                <c:pt idx="521">
                  <c:v>10.402000000000006</c:v>
                </c:pt>
                <c:pt idx="522">
                  <c:v>10.423</c:v>
                </c:pt>
                <c:pt idx="523">
                  <c:v>10.442</c:v>
                </c:pt>
                <c:pt idx="524">
                  <c:v>10.461</c:v>
                </c:pt>
                <c:pt idx="525">
                  <c:v>10.48</c:v>
                </c:pt>
                <c:pt idx="526">
                  <c:v>10.498000000000001</c:v>
                </c:pt>
                <c:pt idx="527">
                  <c:v>10.515000000000002</c:v>
                </c:pt>
                <c:pt idx="528">
                  <c:v>10.532</c:v>
                </c:pt>
                <c:pt idx="529">
                  <c:v>10.548999999999999</c:v>
                </c:pt>
                <c:pt idx="530">
                  <c:v>10.564</c:v>
                </c:pt>
                <c:pt idx="531">
                  <c:v>10.581</c:v>
                </c:pt>
                <c:pt idx="532">
                  <c:v>10.597</c:v>
                </c:pt>
                <c:pt idx="533">
                  <c:v>10.613</c:v>
                </c:pt>
                <c:pt idx="534">
                  <c:v>10.629</c:v>
                </c:pt>
                <c:pt idx="535">
                  <c:v>10.646000000000001</c:v>
                </c:pt>
                <c:pt idx="536">
                  <c:v>10.661</c:v>
                </c:pt>
                <c:pt idx="537">
                  <c:v>10.676</c:v>
                </c:pt>
                <c:pt idx="538">
                  <c:v>10.692</c:v>
                </c:pt>
                <c:pt idx="539">
                  <c:v>10.716000000000001</c:v>
                </c:pt>
                <c:pt idx="540">
                  <c:v>10.733000000000001</c:v>
                </c:pt>
                <c:pt idx="541">
                  <c:v>10.751000000000001</c:v>
                </c:pt>
                <c:pt idx="542">
                  <c:v>10.767000000000001</c:v>
                </c:pt>
                <c:pt idx="543">
                  <c:v>10.783000000000001</c:v>
                </c:pt>
                <c:pt idx="544">
                  <c:v>10.802000000000007</c:v>
                </c:pt>
                <c:pt idx="545">
                  <c:v>10.821</c:v>
                </c:pt>
                <c:pt idx="546">
                  <c:v>10.839</c:v>
                </c:pt>
                <c:pt idx="547">
                  <c:v>10.858000000000002</c:v>
                </c:pt>
                <c:pt idx="548">
                  <c:v>10.875000000000007</c:v>
                </c:pt>
                <c:pt idx="549">
                  <c:v>10.894</c:v>
                </c:pt>
                <c:pt idx="550">
                  <c:v>10.914</c:v>
                </c:pt>
                <c:pt idx="551">
                  <c:v>10.93</c:v>
                </c:pt>
                <c:pt idx="552">
                  <c:v>10.948</c:v>
                </c:pt>
                <c:pt idx="553">
                  <c:v>10.964</c:v>
                </c:pt>
                <c:pt idx="554">
                  <c:v>10.979000000000006</c:v>
                </c:pt>
                <c:pt idx="555">
                  <c:v>11</c:v>
                </c:pt>
                <c:pt idx="556">
                  <c:v>11.018000000000001</c:v>
                </c:pt>
                <c:pt idx="557">
                  <c:v>11.041</c:v>
                </c:pt>
                <c:pt idx="558">
                  <c:v>11.063000000000002</c:v>
                </c:pt>
                <c:pt idx="559">
                  <c:v>11.084</c:v>
                </c:pt>
                <c:pt idx="560">
                  <c:v>11.102</c:v>
                </c:pt>
                <c:pt idx="561">
                  <c:v>11.12</c:v>
                </c:pt>
                <c:pt idx="562">
                  <c:v>11.137</c:v>
                </c:pt>
                <c:pt idx="563">
                  <c:v>11.154</c:v>
                </c:pt>
                <c:pt idx="564">
                  <c:v>11.172000000000002</c:v>
                </c:pt>
                <c:pt idx="565">
                  <c:v>11.19</c:v>
                </c:pt>
                <c:pt idx="566">
                  <c:v>11.21</c:v>
                </c:pt>
                <c:pt idx="567">
                  <c:v>11.23</c:v>
                </c:pt>
                <c:pt idx="568">
                  <c:v>11.253</c:v>
                </c:pt>
                <c:pt idx="569">
                  <c:v>11.277000000000001</c:v>
                </c:pt>
                <c:pt idx="570">
                  <c:v>11.3</c:v>
                </c:pt>
                <c:pt idx="571">
                  <c:v>11.322000000000006</c:v>
                </c:pt>
                <c:pt idx="572">
                  <c:v>11.344000000000001</c:v>
                </c:pt>
                <c:pt idx="573">
                  <c:v>11.365000000000007</c:v>
                </c:pt>
                <c:pt idx="574">
                  <c:v>11.387</c:v>
                </c:pt>
                <c:pt idx="575">
                  <c:v>11.408000000000001</c:v>
                </c:pt>
                <c:pt idx="576">
                  <c:v>11.435</c:v>
                </c:pt>
                <c:pt idx="577">
                  <c:v>11.458</c:v>
                </c:pt>
                <c:pt idx="578">
                  <c:v>11.481</c:v>
                </c:pt>
                <c:pt idx="579">
                  <c:v>11.503</c:v>
                </c:pt>
                <c:pt idx="580">
                  <c:v>11.524000000000001</c:v>
                </c:pt>
                <c:pt idx="581">
                  <c:v>11.544</c:v>
                </c:pt>
                <c:pt idx="582">
                  <c:v>11.565000000000007</c:v>
                </c:pt>
                <c:pt idx="583">
                  <c:v>11.584</c:v>
                </c:pt>
                <c:pt idx="584">
                  <c:v>11.605</c:v>
                </c:pt>
                <c:pt idx="585">
                  <c:v>11.622</c:v>
                </c:pt>
                <c:pt idx="586">
                  <c:v>11.641999999999999</c:v>
                </c:pt>
                <c:pt idx="587">
                  <c:v>11.662000000000004</c:v>
                </c:pt>
                <c:pt idx="588">
                  <c:v>11.68</c:v>
                </c:pt>
                <c:pt idx="589">
                  <c:v>11.7</c:v>
                </c:pt>
                <c:pt idx="590">
                  <c:v>11.718999999999999</c:v>
                </c:pt>
                <c:pt idx="591">
                  <c:v>11.738</c:v>
                </c:pt>
                <c:pt idx="592">
                  <c:v>11.758000000000001</c:v>
                </c:pt>
                <c:pt idx="593">
                  <c:v>11.783000000000001</c:v>
                </c:pt>
                <c:pt idx="594">
                  <c:v>11.801</c:v>
                </c:pt>
                <c:pt idx="595">
                  <c:v>11.818</c:v>
                </c:pt>
                <c:pt idx="596">
                  <c:v>11.835000000000004</c:v>
                </c:pt>
                <c:pt idx="597">
                  <c:v>11.852000000000007</c:v>
                </c:pt>
                <c:pt idx="598">
                  <c:v>11.868</c:v>
                </c:pt>
                <c:pt idx="599">
                  <c:v>11.886000000000006</c:v>
                </c:pt>
                <c:pt idx="600">
                  <c:v>11.903</c:v>
                </c:pt>
                <c:pt idx="601">
                  <c:v>11.919</c:v>
                </c:pt>
                <c:pt idx="602">
                  <c:v>11.935</c:v>
                </c:pt>
                <c:pt idx="603">
                  <c:v>11.951000000000002</c:v>
                </c:pt>
                <c:pt idx="604">
                  <c:v>11.968</c:v>
                </c:pt>
                <c:pt idx="605">
                  <c:v>11.986000000000002</c:v>
                </c:pt>
                <c:pt idx="606">
                  <c:v>12.003</c:v>
                </c:pt>
                <c:pt idx="607">
                  <c:v>12.022</c:v>
                </c:pt>
                <c:pt idx="608">
                  <c:v>12.04</c:v>
                </c:pt>
                <c:pt idx="609">
                  <c:v>12.058</c:v>
                </c:pt>
                <c:pt idx="610">
                  <c:v>12.074</c:v>
                </c:pt>
                <c:pt idx="611">
                  <c:v>12.1</c:v>
                </c:pt>
                <c:pt idx="612">
                  <c:v>12.123000000000001</c:v>
                </c:pt>
                <c:pt idx="613">
                  <c:v>12.143000000000001</c:v>
                </c:pt>
                <c:pt idx="614">
                  <c:v>12.162000000000004</c:v>
                </c:pt>
                <c:pt idx="615">
                  <c:v>12.182</c:v>
                </c:pt>
                <c:pt idx="616">
                  <c:v>12.199</c:v>
                </c:pt>
                <c:pt idx="617">
                  <c:v>12.218</c:v>
                </c:pt>
                <c:pt idx="618">
                  <c:v>12.237</c:v>
                </c:pt>
                <c:pt idx="619">
                  <c:v>12.255000000000004</c:v>
                </c:pt>
                <c:pt idx="620">
                  <c:v>12.276</c:v>
                </c:pt>
                <c:pt idx="621">
                  <c:v>12.296000000000001</c:v>
                </c:pt>
                <c:pt idx="622">
                  <c:v>12.317</c:v>
                </c:pt>
                <c:pt idx="623">
                  <c:v>12.337</c:v>
                </c:pt>
                <c:pt idx="624">
                  <c:v>12.359000000000007</c:v>
                </c:pt>
                <c:pt idx="625">
                  <c:v>12.382000000000007</c:v>
                </c:pt>
                <c:pt idx="626">
                  <c:v>12.405000000000006</c:v>
                </c:pt>
                <c:pt idx="627">
                  <c:v>12.427</c:v>
                </c:pt>
                <c:pt idx="628">
                  <c:v>12.449</c:v>
                </c:pt>
                <c:pt idx="629">
                  <c:v>12.47</c:v>
                </c:pt>
                <c:pt idx="630">
                  <c:v>12.5</c:v>
                </c:pt>
                <c:pt idx="631">
                  <c:v>12.522</c:v>
                </c:pt>
                <c:pt idx="632">
                  <c:v>12.548</c:v>
                </c:pt>
                <c:pt idx="633">
                  <c:v>12.572000000000006</c:v>
                </c:pt>
                <c:pt idx="634">
                  <c:v>12.597</c:v>
                </c:pt>
                <c:pt idx="635">
                  <c:v>12.618</c:v>
                </c:pt>
                <c:pt idx="636">
                  <c:v>12.638999999999999</c:v>
                </c:pt>
                <c:pt idx="637">
                  <c:v>12.658000000000001</c:v>
                </c:pt>
                <c:pt idx="638">
                  <c:v>12.677</c:v>
                </c:pt>
                <c:pt idx="639">
                  <c:v>12.696</c:v>
                </c:pt>
                <c:pt idx="640">
                  <c:v>12.716000000000001</c:v>
                </c:pt>
                <c:pt idx="641">
                  <c:v>12.736000000000001</c:v>
                </c:pt>
                <c:pt idx="642">
                  <c:v>12.757</c:v>
                </c:pt>
                <c:pt idx="643">
                  <c:v>12.782</c:v>
                </c:pt>
                <c:pt idx="644">
                  <c:v>12.806000000000004</c:v>
                </c:pt>
                <c:pt idx="645">
                  <c:v>12.828000000000001</c:v>
                </c:pt>
                <c:pt idx="646">
                  <c:v>12.851000000000004</c:v>
                </c:pt>
                <c:pt idx="647">
                  <c:v>12.868</c:v>
                </c:pt>
                <c:pt idx="648">
                  <c:v>12.894</c:v>
                </c:pt>
                <c:pt idx="649">
                  <c:v>12.916</c:v>
                </c:pt>
                <c:pt idx="650">
                  <c:v>12.939</c:v>
                </c:pt>
                <c:pt idx="651">
                  <c:v>12.962000000000007</c:v>
                </c:pt>
                <c:pt idx="652">
                  <c:v>12.983000000000002</c:v>
                </c:pt>
                <c:pt idx="653">
                  <c:v>13.003</c:v>
                </c:pt>
                <c:pt idx="654">
                  <c:v>13.024000000000001</c:v>
                </c:pt>
                <c:pt idx="655">
                  <c:v>13.043000000000001</c:v>
                </c:pt>
                <c:pt idx="656">
                  <c:v>13.064</c:v>
                </c:pt>
                <c:pt idx="657">
                  <c:v>13.086</c:v>
                </c:pt>
                <c:pt idx="658">
                  <c:v>13.106</c:v>
                </c:pt>
                <c:pt idx="659">
                  <c:v>13.125</c:v>
                </c:pt>
                <c:pt idx="660">
                  <c:v>13.145</c:v>
                </c:pt>
                <c:pt idx="661">
                  <c:v>13.165000000000004</c:v>
                </c:pt>
                <c:pt idx="662">
                  <c:v>13.187000000000001</c:v>
                </c:pt>
                <c:pt idx="663">
                  <c:v>13.208</c:v>
                </c:pt>
                <c:pt idx="664">
                  <c:v>13.228</c:v>
                </c:pt>
                <c:pt idx="665">
                  <c:v>13.242000000000001</c:v>
                </c:pt>
                <c:pt idx="666">
                  <c:v>13.265000000000002</c:v>
                </c:pt>
                <c:pt idx="667">
                  <c:v>13.286</c:v>
                </c:pt>
                <c:pt idx="668">
                  <c:v>13.306000000000004</c:v>
                </c:pt>
                <c:pt idx="669">
                  <c:v>13.326000000000002</c:v>
                </c:pt>
                <c:pt idx="670">
                  <c:v>13.345000000000002</c:v>
                </c:pt>
                <c:pt idx="671">
                  <c:v>13.366000000000007</c:v>
                </c:pt>
                <c:pt idx="672">
                  <c:v>13.386000000000006</c:v>
                </c:pt>
                <c:pt idx="673">
                  <c:v>13.405000000000006</c:v>
                </c:pt>
                <c:pt idx="674">
                  <c:v>13.425000000000002</c:v>
                </c:pt>
                <c:pt idx="675">
                  <c:v>13.443</c:v>
                </c:pt>
                <c:pt idx="676">
                  <c:v>13.461</c:v>
                </c:pt>
                <c:pt idx="677">
                  <c:v>13.481</c:v>
                </c:pt>
                <c:pt idx="678">
                  <c:v>13.499000000000002</c:v>
                </c:pt>
                <c:pt idx="679">
                  <c:v>13.518000000000001</c:v>
                </c:pt>
                <c:pt idx="680">
                  <c:v>13.537000000000001</c:v>
                </c:pt>
                <c:pt idx="681">
                  <c:v>13.559000000000006</c:v>
                </c:pt>
                <c:pt idx="682">
                  <c:v>13.581</c:v>
                </c:pt>
                <c:pt idx="683">
                  <c:v>13.596</c:v>
                </c:pt>
                <c:pt idx="684">
                  <c:v>13.622</c:v>
                </c:pt>
                <c:pt idx="685">
                  <c:v>13.641999999999999</c:v>
                </c:pt>
                <c:pt idx="686">
                  <c:v>13.662000000000004</c:v>
                </c:pt>
                <c:pt idx="687">
                  <c:v>13.681000000000001</c:v>
                </c:pt>
                <c:pt idx="688">
                  <c:v>13.701000000000001</c:v>
                </c:pt>
                <c:pt idx="689">
                  <c:v>13.718999999999999</c:v>
                </c:pt>
                <c:pt idx="690">
                  <c:v>13.74</c:v>
                </c:pt>
                <c:pt idx="691">
                  <c:v>13.763</c:v>
                </c:pt>
                <c:pt idx="692">
                  <c:v>13.782</c:v>
                </c:pt>
                <c:pt idx="693">
                  <c:v>13.8</c:v>
                </c:pt>
                <c:pt idx="694">
                  <c:v>13.818</c:v>
                </c:pt>
                <c:pt idx="695">
                  <c:v>13.838000000000001</c:v>
                </c:pt>
                <c:pt idx="696">
                  <c:v>13.858000000000002</c:v>
                </c:pt>
                <c:pt idx="697">
                  <c:v>13.878</c:v>
                </c:pt>
                <c:pt idx="698">
                  <c:v>13.9</c:v>
                </c:pt>
                <c:pt idx="699">
                  <c:v>13.919</c:v>
                </c:pt>
                <c:pt idx="700">
                  <c:v>13.94</c:v>
                </c:pt>
                <c:pt idx="701">
                  <c:v>13.954000000000002</c:v>
                </c:pt>
                <c:pt idx="702" formatCode="General">
                  <c:v>13.977</c:v>
                </c:pt>
                <c:pt idx="703" formatCode="General">
                  <c:v>13.995000000000006</c:v>
                </c:pt>
                <c:pt idx="704" formatCode="General">
                  <c:v>14.016</c:v>
                </c:pt>
                <c:pt idx="705" formatCode="General">
                  <c:v>14.034000000000001</c:v>
                </c:pt>
                <c:pt idx="706" formatCode="General">
                  <c:v>14.053000000000004</c:v>
                </c:pt>
                <c:pt idx="707" formatCode="General">
                  <c:v>14.07</c:v>
                </c:pt>
                <c:pt idx="708" formatCode="General">
                  <c:v>14.088000000000001</c:v>
                </c:pt>
                <c:pt idx="709" formatCode="General">
                  <c:v>14.104000000000001</c:v>
                </c:pt>
                <c:pt idx="710" formatCode="General">
                  <c:v>14.12</c:v>
                </c:pt>
                <c:pt idx="711" formatCode="General">
                  <c:v>14.137</c:v>
                </c:pt>
                <c:pt idx="712" formatCode="General">
                  <c:v>14.153</c:v>
                </c:pt>
                <c:pt idx="713" formatCode="General">
                  <c:v>14.169</c:v>
                </c:pt>
                <c:pt idx="714" formatCode="General">
                  <c:v>14.186</c:v>
                </c:pt>
                <c:pt idx="715" formatCode="General">
                  <c:v>14.203000000000001</c:v>
                </c:pt>
                <c:pt idx="716" formatCode="General">
                  <c:v>14.225</c:v>
                </c:pt>
                <c:pt idx="717" formatCode="General">
                  <c:v>14.244</c:v>
                </c:pt>
                <c:pt idx="718" formatCode="General">
                  <c:v>14.265000000000002</c:v>
                </c:pt>
                <c:pt idx="719" formatCode="General">
                  <c:v>14.279</c:v>
                </c:pt>
                <c:pt idx="720" formatCode="General">
                  <c:v>14.303000000000004</c:v>
                </c:pt>
                <c:pt idx="721" formatCode="General">
                  <c:v>14.323</c:v>
                </c:pt>
                <c:pt idx="722" formatCode="General">
                  <c:v>14.345000000000002</c:v>
                </c:pt>
                <c:pt idx="723" formatCode="General">
                  <c:v>14.365000000000007</c:v>
                </c:pt>
                <c:pt idx="724" formatCode="General">
                  <c:v>14.386000000000006</c:v>
                </c:pt>
                <c:pt idx="725" formatCode="General">
                  <c:v>14.405000000000006</c:v>
                </c:pt>
                <c:pt idx="726" formatCode="General">
                  <c:v>14.426</c:v>
                </c:pt>
                <c:pt idx="727" formatCode="General">
                  <c:v>14.446</c:v>
                </c:pt>
                <c:pt idx="728" formatCode="General">
                  <c:v>14.466000000000006</c:v>
                </c:pt>
                <c:pt idx="729" formatCode="General">
                  <c:v>14.486000000000002</c:v>
                </c:pt>
                <c:pt idx="730" formatCode="General">
                  <c:v>14.506</c:v>
                </c:pt>
                <c:pt idx="731" formatCode="General">
                  <c:v>14.525</c:v>
                </c:pt>
                <c:pt idx="732" formatCode="General">
                  <c:v>14.546000000000001</c:v>
                </c:pt>
                <c:pt idx="733" formatCode="General">
                  <c:v>14.57</c:v>
                </c:pt>
                <c:pt idx="734" formatCode="General">
                  <c:v>14.592000000000002</c:v>
                </c:pt>
                <c:pt idx="735" formatCode="General">
                  <c:v>14.618</c:v>
                </c:pt>
                <c:pt idx="736" formatCode="General">
                  <c:v>14.641999999999999</c:v>
                </c:pt>
                <c:pt idx="737" formatCode="General">
                  <c:v>14.664</c:v>
                </c:pt>
                <c:pt idx="738" formatCode="General">
                  <c:v>14.696</c:v>
                </c:pt>
                <c:pt idx="739" formatCode="General">
                  <c:v>14.717000000000001</c:v>
                </c:pt>
                <c:pt idx="740" formatCode="General">
                  <c:v>14.741</c:v>
                </c:pt>
                <c:pt idx="741" formatCode="General">
                  <c:v>14.763</c:v>
                </c:pt>
                <c:pt idx="742" formatCode="General">
                  <c:v>14.788</c:v>
                </c:pt>
                <c:pt idx="743" formatCode="General">
                  <c:v>14.809000000000006</c:v>
                </c:pt>
                <c:pt idx="744" formatCode="General">
                  <c:v>14.833</c:v>
                </c:pt>
                <c:pt idx="745" formatCode="General">
                  <c:v>14.854000000000006</c:v>
                </c:pt>
                <c:pt idx="746" formatCode="General">
                  <c:v>14.875000000000007</c:v>
                </c:pt>
                <c:pt idx="747" formatCode="General">
                  <c:v>14.895000000000007</c:v>
                </c:pt>
                <c:pt idx="748" formatCode="General">
                  <c:v>14.916</c:v>
                </c:pt>
                <c:pt idx="749" formatCode="General">
                  <c:v>14.94</c:v>
                </c:pt>
                <c:pt idx="750" formatCode="General">
                  <c:v>14.962000000000007</c:v>
                </c:pt>
                <c:pt idx="751" formatCode="General">
                  <c:v>14.989000000000004</c:v>
                </c:pt>
                <c:pt idx="752" formatCode="General">
                  <c:v>15.012</c:v>
                </c:pt>
                <c:pt idx="753" formatCode="General">
                  <c:v>15.038</c:v>
                </c:pt>
                <c:pt idx="754" formatCode="General">
                  <c:v>15.062000000000006</c:v>
                </c:pt>
                <c:pt idx="755" formatCode="General">
                  <c:v>15.087</c:v>
                </c:pt>
              </c:numCache>
            </c:numRef>
          </c:xVal>
          <c:yVal>
            <c:numRef>
              <c:f>'s713'!$E$2:$E$757</c:f>
              <c:numCache>
                <c:formatCode>0.000</c:formatCode>
                <c:ptCount val="756"/>
                <c:pt idx="0">
                  <c:v>1.046999999999999</c:v>
                </c:pt>
                <c:pt idx="1">
                  <c:v>1.0649999999999991</c:v>
                </c:pt>
                <c:pt idx="2">
                  <c:v>1.0589999999999991</c:v>
                </c:pt>
                <c:pt idx="3">
                  <c:v>1.0609999999999991</c:v>
                </c:pt>
                <c:pt idx="4">
                  <c:v>1.0660000000000001</c:v>
                </c:pt>
                <c:pt idx="5">
                  <c:v>1.0620000000000001</c:v>
                </c:pt>
                <c:pt idx="6">
                  <c:v>1.06</c:v>
                </c:pt>
                <c:pt idx="7">
                  <c:v>1.0629999999999991</c:v>
                </c:pt>
                <c:pt idx="8">
                  <c:v>1.0629999999999991</c:v>
                </c:pt>
                <c:pt idx="9">
                  <c:v>1.0640000000000001</c:v>
                </c:pt>
                <c:pt idx="10">
                  <c:v>1.0660000000000001</c:v>
                </c:pt>
                <c:pt idx="11">
                  <c:v>1.0620000000000001</c:v>
                </c:pt>
                <c:pt idx="12">
                  <c:v>1.0580000000000001</c:v>
                </c:pt>
                <c:pt idx="13">
                  <c:v>1.0629999999999991</c:v>
                </c:pt>
                <c:pt idx="14">
                  <c:v>1.0620000000000001</c:v>
                </c:pt>
                <c:pt idx="15">
                  <c:v>1.0640000000000001</c:v>
                </c:pt>
                <c:pt idx="16">
                  <c:v>1.0680000000000001</c:v>
                </c:pt>
                <c:pt idx="17">
                  <c:v>1.054999999999999</c:v>
                </c:pt>
                <c:pt idx="18">
                  <c:v>1.052</c:v>
                </c:pt>
                <c:pt idx="19">
                  <c:v>1.0620000000000001</c:v>
                </c:pt>
                <c:pt idx="20">
                  <c:v>1.0660000000000001</c:v>
                </c:pt>
                <c:pt idx="21">
                  <c:v>1.0649999999999991</c:v>
                </c:pt>
                <c:pt idx="22">
                  <c:v>1.0609999999999991</c:v>
                </c:pt>
                <c:pt idx="23">
                  <c:v>1.0609999999999991</c:v>
                </c:pt>
                <c:pt idx="24">
                  <c:v>1.0629999999999991</c:v>
                </c:pt>
                <c:pt idx="25">
                  <c:v>1.0649999999999991</c:v>
                </c:pt>
                <c:pt idx="26">
                  <c:v>1.0669999999999991</c:v>
                </c:pt>
                <c:pt idx="27">
                  <c:v>1.0649999999999991</c:v>
                </c:pt>
                <c:pt idx="28">
                  <c:v>1.06</c:v>
                </c:pt>
                <c:pt idx="29">
                  <c:v>1.0589999999999991</c:v>
                </c:pt>
                <c:pt idx="30">
                  <c:v>1.0660000000000001</c:v>
                </c:pt>
                <c:pt idx="31">
                  <c:v>1.0620000000000001</c:v>
                </c:pt>
                <c:pt idx="32">
                  <c:v>1.0640000000000001</c:v>
                </c:pt>
                <c:pt idx="33">
                  <c:v>1.0620000000000001</c:v>
                </c:pt>
                <c:pt idx="34">
                  <c:v>1.0669999999999991</c:v>
                </c:pt>
                <c:pt idx="35">
                  <c:v>1.0620000000000001</c:v>
                </c:pt>
                <c:pt idx="36">
                  <c:v>1.0640000000000001</c:v>
                </c:pt>
                <c:pt idx="37">
                  <c:v>1.0620000000000001</c:v>
                </c:pt>
                <c:pt idx="38">
                  <c:v>1.0649999999999991</c:v>
                </c:pt>
                <c:pt idx="39">
                  <c:v>1.06</c:v>
                </c:pt>
                <c:pt idx="40">
                  <c:v>1.0669999999999991</c:v>
                </c:pt>
                <c:pt idx="41">
                  <c:v>1.0649999999999991</c:v>
                </c:pt>
                <c:pt idx="42">
                  <c:v>1.0629999999999991</c:v>
                </c:pt>
                <c:pt idx="43">
                  <c:v>1.0669999999999991</c:v>
                </c:pt>
                <c:pt idx="44">
                  <c:v>1.0660000000000001</c:v>
                </c:pt>
                <c:pt idx="45">
                  <c:v>1.0660000000000001</c:v>
                </c:pt>
                <c:pt idx="46">
                  <c:v>1.0669999999999991</c:v>
                </c:pt>
                <c:pt idx="47">
                  <c:v>1.0620000000000001</c:v>
                </c:pt>
                <c:pt idx="48">
                  <c:v>1.0629999999999991</c:v>
                </c:pt>
                <c:pt idx="49">
                  <c:v>1.0609999999999991</c:v>
                </c:pt>
                <c:pt idx="50">
                  <c:v>1.0649999999999991</c:v>
                </c:pt>
                <c:pt idx="51">
                  <c:v>1.0669999999999991</c:v>
                </c:pt>
                <c:pt idx="52">
                  <c:v>1.0680000000000001</c:v>
                </c:pt>
                <c:pt idx="53">
                  <c:v>1.0620000000000001</c:v>
                </c:pt>
                <c:pt idx="54">
                  <c:v>1.0660000000000001</c:v>
                </c:pt>
                <c:pt idx="55">
                  <c:v>1.0629999999999991</c:v>
                </c:pt>
                <c:pt idx="56">
                  <c:v>1.0640000000000001</c:v>
                </c:pt>
                <c:pt idx="57">
                  <c:v>1.0669999999999991</c:v>
                </c:pt>
                <c:pt idx="58">
                  <c:v>1.0629999999999991</c:v>
                </c:pt>
                <c:pt idx="59">
                  <c:v>1.06</c:v>
                </c:pt>
                <c:pt idx="60">
                  <c:v>1.0640000000000001</c:v>
                </c:pt>
                <c:pt idx="61">
                  <c:v>1.0640000000000001</c:v>
                </c:pt>
                <c:pt idx="62">
                  <c:v>1.0649999999999991</c:v>
                </c:pt>
                <c:pt idx="63">
                  <c:v>1.0629999999999991</c:v>
                </c:pt>
                <c:pt idx="64">
                  <c:v>1.0669999999999991</c:v>
                </c:pt>
                <c:pt idx="65">
                  <c:v>1.0649999999999991</c:v>
                </c:pt>
                <c:pt idx="66">
                  <c:v>1.0620000000000001</c:v>
                </c:pt>
                <c:pt idx="67">
                  <c:v>1.0660000000000001</c:v>
                </c:pt>
                <c:pt idx="68">
                  <c:v>1.0640000000000001</c:v>
                </c:pt>
                <c:pt idx="69">
                  <c:v>1.0640000000000001</c:v>
                </c:pt>
                <c:pt idx="70">
                  <c:v>1.0620000000000001</c:v>
                </c:pt>
                <c:pt idx="71">
                  <c:v>1.0629999999999991</c:v>
                </c:pt>
                <c:pt idx="72">
                  <c:v>1.069</c:v>
                </c:pt>
                <c:pt idx="73">
                  <c:v>1.0660000000000001</c:v>
                </c:pt>
                <c:pt idx="74">
                  <c:v>1.06</c:v>
                </c:pt>
                <c:pt idx="75">
                  <c:v>1.0649999999999991</c:v>
                </c:pt>
                <c:pt idx="76">
                  <c:v>1.0629999999999991</c:v>
                </c:pt>
                <c:pt idx="77">
                  <c:v>1.0620000000000001</c:v>
                </c:pt>
                <c:pt idx="78">
                  <c:v>1.0569999999999991</c:v>
                </c:pt>
                <c:pt idx="79">
                  <c:v>1.069</c:v>
                </c:pt>
                <c:pt idx="80">
                  <c:v>1.054999999999999</c:v>
                </c:pt>
                <c:pt idx="81">
                  <c:v>1.07</c:v>
                </c:pt>
                <c:pt idx="82">
                  <c:v>1.06</c:v>
                </c:pt>
                <c:pt idx="83">
                  <c:v>1.0649999999999991</c:v>
                </c:pt>
                <c:pt idx="84">
                  <c:v>1.0680000000000001</c:v>
                </c:pt>
                <c:pt idx="85">
                  <c:v>1.0669999999999991</c:v>
                </c:pt>
                <c:pt idx="86">
                  <c:v>1.0660000000000001</c:v>
                </c:pt>
                <c:pt idx="87">
                  <c:v>1.0660000000000001</c:v>
                </c:pt>
                <c:pt idx="88">
                  <c:v>1.0669999999999991</c:v>
                </c:pt>
                <c:pt idx="89">
                  <c:v>1.0609999999999991</c:v>
                </c:pt>
                <c:pt idx="90">
                  <c:v>1.0609999999999991</c:v>
                </c:pt>
                <c:pt idx="91">
                  <c:v>1.0629999999999991</c:v>
                </c:pt>
                <c:pt idx="92">
                  <c:v>1.0629999999999991</c:v>
                </c:pt>
                <c:pt idx="93">
                  <c:v>1.0620000000000001</c:v>
                </c:pt>
                <c:pt idx="94">
                  <c:v>1.0649999999999991</c:v>
                </c:pt>
                <c:pt idx="95">
                  <c:v>1.0640000000000001</c:v>
                </c:pt>
                <c:pt idx="96">
                  <c:v>1.0640000000000001</c:v>
                </c:pt>
                <c:pt idx="97">
                  <c:v>1.0640000000000001</c:v>
                </c:pt>
                <c:pt idx="98">
                  <c:v>1.0649999999999991</c:v>
                </c:pt>
                <c:pt idx="99">
                  <c:v>1.0580000000000001</c:v>
                </c:pt>
                <c:pt idx="100">
                  <c:v>1.0609999999999991</c:v>
                </c:pt>
                <c:pt idx="101">
                  <c:v>1.0660000000000001</c:v>
                </c:pt>
                <c:pt idx="102">
                  <c:v>1.0620000000000001</c:v>
                </c:pt>
                <c:pt idx="103">
                  <c:v>1.0609999999999991</c:v>
                </c:pt>
                <c:pt idx="104">
                  <c:v>1.0609999999999991</c:v>
                </c:pt>
                <c:pt idx="105">
                  <c:v>1.0629999999999991</c:v>
                </c:pt>
                <c:pt idx="106">
                  <c:v>1.0620000000000001</c:v>
                </c:pt>
                <c:pt idx="107">
                  <c:v>1.0660000000000001</c:v>
                </c:pt>
                <c:pt idx="108">
                  <c:v>1.07</c:v>
                </c:pt>
                <c:pt idx="109">
                  <c:v>1.0660000000000001</c:v>
                </c:pt>
                <c:pt idx="110">
                  <c:v>1.0580000000000001</c:v>
                </c:pt>
                <c:pt idx="111">
                  <c:v>1.0640000000000001</c:v>
                </c:pt>
                <c:pt idx="112">
                  <c:v>1.0660000000000001</c:v>
                </c:pt>
                <c:pt idx="113">
                  <c:v>1.06</c:v>
                </c:pt>
                <c:pt idx="114">
                  <c:v>1.0669999999999991</c:v>
                </c:pt>
                <c:pt idx="115">
                  <c:v>1.0649999999999991</c:v>
                </c:pt>
                <c:pt idx="116">
                  <c:v>1.0620000000000001</c:v>
                </c:pt>
                <c:pt idx="117">
                  <c:v>1.0649999999999991</c:v>
                </c:pt>
                <c:pt idx="118">
                  <c:v>1.0609999999999991</c:v>
                </c:pt>
                <c:pt idx="119">
                  <c:v>1.0640000000000001</c:v>
                </c:pt>
                <c:pt idx="120">
                  <c:v>1.0640000000000001</c:v>
                </c:pt>
                <c:pt idx="121">
                  <c:v>1.0609999999999991</c:v>
                </c:pt>
                <c:pt idx="122">
                  <c:v>1.0669999999999991</c:v>
                </c:pt>
                <c:pt idx="123">
                  <c:v>1.0660000000000001</c:v>
                </c:pt>
                <c:pt idx="124">
                  <c:v>1.0620000000000001</c:v>
                </c:pt>
                <c:pt idx="125">
                  <c:v>1.0640000000000001</c:v>
                </c:pt>
                <c:pt idx="126">
                  <c:v>1.0680000000000001</c:v>
                </c:pt>
                <c:pt idx="127">
                  <c:v>1.0609999999999991</c:v>
                </c:pt>
                <c:pt idx="128">
                  <c:v>1.0640000000000001</c:v>
                </c:pt>
                <c:pt idx="129">
                  <c:v>1.0609999999999991</c:v>
                </c:pt>
                <c:pt idx="130">
                  <c:v>1.0620000000000001</c:v>
                </c:pt>
                <c:pt idx="131">
                  <c:v>1.0629999999999991</c:v>
                </c:pt>
                <c:pt idx="132">
                  <c:v>1.0660000000000001</c:v>
                </c:pt>
                <c:pt idx="133">
                  <c:v>1.0620000000000001</c:v>
                </c:pt>
                <c:pt idx="134">
                  <c:v>1.06</c:v>
                </c:pt>
                <c:pt idx="135">
                  <c:v>1.0640000000000001</c:v>
                </c:pt>
                <c:pt idx="136">
                  <c:v>1.0620000000000001</c:v>
                </c:pt>
                <c:pt idx="137">
                  <c:v>1.0640000000000001</c:v>
                </c:pt>
                <c:pt idx="138">
                  <c:v>1.0629999999999991</c:v>
                </c:pt>
                <c:pt idx="139">
                  <c:v>1.0629999999999991</c:v>
                </c:pt>
                <c:pt idx="140">
                  <c:v>1.0649999999999991</c:v>
                </c:pt>
                <c:pt idx="141">
                  <c:v>1.0629999999999991</c:v>
                </c:pt>
                <c:pt idx="142">
                  <c:v>1.0629999999999991</c:v>
                </c:pt>
                <c:pt idx="143">
                  <c:v>1.0660000000000001</c:v>
                </c:pt>
                <c:pt idx="144">
                  <c:v>1.0649999999999991</c:v>
                </c:pt>
                <c:pt idx="145">
                  <c:v>1.0660000000000001</c:v>
                </c:pt>
                <c:pt idx="146">
                  <c:v>1.0629999999999991</c:v>
                </c:pt>
                <c:pt idx="147">
                  <c:v>1.06</c:v>
                </c:pt>
                <c:pt idx="148">
                  <c:v>1.0629999999999991</c:v>
                </c:pt>
                <c:pt idx="149">
                  <c:v>1.0609999999999991</c:v>
                </c:pt>
                <c:pt idx="150">
                  <c:v>1.0660000000000001</c:v>
                </c:pt>
                <c:pt idx="151">
                  <c:v>1.0620000000000001</c:v>
                </c:pt>
                <c:pt idx="152">
                  <c:v>1.0640000000000001</c:v>
                </c:pt>
                <c:pt idx="153">
                  <c:v>1.0640000000000001</c:v>
                </c:pt>
                <c:pt idx="154">
                  <c:v>1.06</c:v>
                </c:pt>
                <c:pt idx="155">
                  <c:v>1.0629999999999991</c:v>
                </c:pt>
                <c:pt idx="156">
                  <c:v>1.0629999999999991</c:v>
                </c:pt>
                <c:pt idx="157">
                  <c:v>1.0629999999999991</c:v>
                </c:pt>
                <c:pt idx="158">
                  <c:v>1.0640000000000001</c:v>
                </c:pt>
                <c:pt idx="159">
                  <c:v>1.0620000000000001</c:v>
                </c:pt>
                <c:pt idx="160">
                  <c:v>1.0609999999999991</c:v>
                </c:pt>
                <c:pt idx="161">
                  <c:v>1.0620000000000001</c:v>
                </c:pt>
                <c:pt idx="162">
                  <c:v>1.0640000000000001</c:v>
                </c:pt>
                <c:pt idx="163">
                  <c:v>1.0649999999999991</c:v>
                </c:pt>
                <c:pt idx="164">
                  <c:v>1.0649999999999991</c:v>
                </c:pt>
                <c:pt idx="165">
                  <c:v>1.0680000000000001</c:v>
                </c:pt>
                <c:pt idx="166">
                  <c:v>1.0629999999999991</c:v>
                </c:pt>
                <c:pt idx="167">
                  <c:v>1.0660000000000001</c:v>
                </c:pt>
                <c:pt idx="168">
                  <c:v>1.0620000000000001</c:v>
                </c:pt>
                <c:pt idx="169">
                  <c:v>1.0660000000000001</c:v>
                </c:pt>
                <c:pt idx="170">
                  <c:v>1.0669999999999991</c:v>
                </c:pt>
                <c:pt idx="171">
                  <c:v>1.0629999999999991</c:v>
                </c:pt>
                <c:pt idx="172">
                  <c:v>1.0620000000000001</c:v>
                </c:pt>
                <c:pt idx="173">
                  <c:v>1.0660000000000001</c:v>
                </c:pt>
                <c:pt idx="174">
                  <c:v>1.0640000000000001</c:v>
                </c:pt>
                <c:pt idx="175">
                  <c:v>1.0640000000000001</c:v>
                </c:pt>
                <c:pt idx="176">
                  <c:v>1.0640000000000001</c:v>
                </c:pt>
                <c:pt idx="177">
                  <c:v>1.0629999999999991</c:v>
                </c:pt>
                <c:pt idx="178">
                  <c:v>1.0680000000000001</c:v>
                </c:pt>
                <c:pt idx="179">
                  <c:v>1.06</c:v>
                </c:pt>
                <c:pt idx="180">
                  <c:v>1.0680000000000001</c:v>
                </c:pt>
                <c:pt idx="181">
                  <c:v>1.0629999999999991</c:v>
                </c:pt>
                <c:pt idx="182">
                  <c:v>1.0629999999999991</c:v>
                </c:pt>
                <c:pt idx="183">
                  <c:v>1.0629999999999991</c:v>
                </c:pt>
                <c:pt idx="184">
                  <c:v>1.0660000000000001</c:v>
                </c:pt>
                <c:pt idx="185">
                  <c:v>1.0649999999999991</c:v>
                </c:pt>
                <c:pt idx="186">
                  <c:v>1.0649999999999991</c:v>
                </c:pt>
                <c:pt idx="187">
                  <c:v>1.0620000000000001</c:v>
                </c:pt>
                <c:pt idx="188">
                  <c:v>1.0649999999999991</c:v>
                </c:pt>
                <c:pt idx="189">
                  <c:v>1.0629999999999991</c:v>
                </c:pt>
                <c:pt idx="190">
                  <c:v>1.0649999999999991</c:v>
                </c:pt>
                <c:pt idx="191">
                  <c:v>1.0649999999999991</c:v>
                </c:pt>
                <c:pt idx="192">
                  <c:v>1.0640000000000001</c:v>
                </c:pt>
                <c:pt idx="193">
                  <c:v>1.0620000000000001</c:v>
                </c:pt>
                <c:pt idx="194">
                  <c:v>1.0609999999999991</c:v>
                </c:pt>
                <c:pt idx="195">
                  <c:v>1.0629999999999991</c:v>
                </c:pt>
                <c:pt idx="196">
                  <c:v>1.0660000000000001</c:v>
                </c:pt>
                <c:pt idx="197">
                  <c:v>1.0620000000000001</c:v>
                </c:pt>
                <c:pt idx="198">
                  <c:v>1.0669999999999991</c:v>
                </c:pt>
                <c:pt idx="199">
                  <c:v>1.0629999999999991</c:v>
                </c:pt>
                <c:pt idx="200">
                  <c:v>1.0649999999999991</c:v>
                </c:pt>
                <c:pt idx="201">
                  <c:v>1.0620000000000001</c:v>
                </c:pt>
                <c:pt idx="202">
                  <c:v>1.0629999999999991</c:v>
                </c:pt>
                <c:pt idx="203">
                  <c:v>1.0620000000000001</c:v>
                </c:pt>
                <c:pt idx="204">
                  <c:v>1.0640000000000001</c:v>
                </c:pt>
                <c:pt idx="205">
                  <c:v>1.0620000000000001</c:v>
                </c:pt>
                <c:pt idx="206">
                  <c:v>1.0640000000000001</c:v>
                </c:pt>
                <c:pt idx="207">
                  <c:v>1.0649999999999991</c:v>
                </c:pt>
                <c:pt idx="208">
                  <c:v>1.0620000000000001</c:v>
                </c:pt>
                <c:pt idx="209">
                  <c:v>1.0649999999999991</c:v>
                </c:pt>
                <c:pt idx="210">
                  <c:v>1.0620000000000001</c:v>
                </c:pt>
                <c:pt idx="211">
                  <c:v>1.0640000000000001</c:v>
                </c:pt>
                <c:pt idx="212">
                  <c:v>1.0640000000000001</c:v>
                </c:pt>
                <c:pt idx="213">
                  <c:v>1.0640000000000001</c:v>
                </c:pt>
                <c:pt idx="214">
                  <c:v>1.0580000000000001</c:v>
                </c:pt>
                <c:pt idx="215">
                  <c:v>1.0629999999999991</c:v>
                </c:pt>
                <c:pt idx="216">
                  <c:v>1.0649999999999991</c:v>
                </c:pt>
                <c:pt idx="217">
                  <c:v>1.0640000000000001</c:v>
                </c:pt>
                <c:pt idx="218">
                  <c:v>1.0680000000000001</c:v>
                </c:pt>
                <c:pt idx="219">
                  <c:v>1.0620000000000001</c:v>
                </c:pt>
                <c:pt idx="220">
                  <c:v>1.0649999999999991</c:v>
                </c:pt>
                <c:pt idx="221">
                  <c:v>1.0680000000000001</c:v>
                </c:pt>
                <c:pt idx="222">
                  <c:v>1.0660000000000001</c:v>
                </c:pt>
                <c:pt idx="223">
                  <c:v>1.0589999999999991</c:v>
                </c:pt>
                <c:pt idx="224">
                  <c:v>1.0640000000000001</c:v>
                </c:pt>
                <c:pt idx="225">
                  <c:v>1.0640000000000001</c:v>
                </c:pt>
                <c:pt idx="226">
                  <c:v>1.0629999999999991</c:v>
                </c:pt>
                <c:pt idx="227">
                  <c:v>1.0640000000000001</c:v>
                </c:pt>
                <c:pt idx="228">
                  <c:v>1.0649999999999991</c:v>
                </c:pt>
                <c:pt idx="229">
                  <c:v>1.0669999999999991</c:v>
                </c:pt>
                <c:pt idx="230">
                  <c:v>1.0640000000000001</c:v>
                </c:pt>
                <c:pt idx="231">
                  <c:v>1.0609999999999991</c:v>
                </c:pt>
                <c:pt idx="232">
                  <c:v>1.0649999999999991</c:v>
                </c:pt>
                <c:pt idx="233">
                  <c:v>1.0660000000000001</c:v>
                </c:pt>
                <c:pt idx="234">
                  <c:v>1.0629999999999991</c:v>
                </c:pt>
                <c:pt idx="235">
                  <c:v>1.0609999999999991</c:v>
                </c:pt>
                <c:pt idx="236">
                  <c:v>1.0589999999999991</c:v>
                </c:pt>
                <c:pt idx="237">
                  <c:v>1.0629999999999991</c:v>
                </c:pt>
                <c:pt idx="238">
                  <c:v>1.07</c:v>
                </c:pt>
                <c:pt idx="239">
                  <c:v>1.0660000000000001</c:v>
                </c:pt>
                <c:pt idx="240">
                  <c:v>1.0609999999999991</c:v>
                </c:pt>
                <c:pt idx="241">
                  <c:v>1.0620000000000001</c:v>
                </c:pt>
                <c:pt idx="242">
                  <c:v>1.0620000000000001</c:v>
                </c:pt>
                <c:pt idx="243">
                  <c:v>1.07</c:v>
                </c:pt>
                <c:pt idx="244">
                  <c:v>1.0569999999999991</c:v>
                </c:pt>
                <c:pt idx="245">
                  <c:v>1.0609999999999991</c:v>
                </c:pt>
                <c:pt idx="246">
                  <c:v>1.0680000000000001</c:v>
                </c:pt>
                <c:pt idx="247">
                  <c:v>1.0640000000000001</c:v>
                </c:pt>
                <c:pt idx="248">
                  <c:v>1.0649999999999991</c:v>
                </c:pt>
                <c:pt idx="249">
                  <c:v>1.0609999999999991</c:v>
                </c:pt>
                <c:pt idx="250">
                  <c:v>1.0649999999999991</c:v>
                </c:pt>
                <c:pt idx="251">
                  <c:v>1.0620000000000001</c:v>
                </c:pt>
                <c:pt idx="252">
                  <c:v>1.0720000000000001</c:v>
                </c:pt>
                <c:pt idx="253">
                  <c:v>1.0609999999999991</c:v>
                </c:pt>
                <c:pt idx="254">
                  <c:v>1.069</c:v>
                </c:pt>
                <c:pt idx="255">
                  <c:v>1.0649999999999991</c:v>
                </c:pt>
                <c:pt idx="256">
                  <c:v>1.0640000000000001</c:v>
                </c:pt>
                <c:pt idx="257">
                  <c:v>1.0660000000000001</c:v>
                </c:pt>
                <c:pt idx="258">
                  <c:v>1.0640000000000001</c:v>
                </c:pt>
                <c:pt idx="259">
                  <c:v>1.06</c:v>
                </c:pt>
                <c:pt idx="260">
                  <c:v>1.06</c:v>
                </c:pt>
                <c:pt idx="261">
                  <c:v>1.0609999999999991</c:v>
                </c:pt>
                <c:pt idx="262">
                  <c:v>1.0620000000000001</c:v>
                </c:pt>
                <c:pt idx="263">
                  <c:v>1.0629999999999991</c:v>
                </c:pt>
                <c:pt idx="264">
                  <c:v>1.0629999999999991</c:v>
                </c:pt>
                <c:pt idx="265">
                  <c:v>1.0640000000000001</c:v>
                </c:pt>
                <c:pt idx="266">
                  <c:v>1.0640000000000001</c:v>
                </c:pt>
                <c:pt idx="267">
                  <c:v>1.0620000000000001</c:v>
                </c:pt>
                <c:pt idx="268">
                  <c:v>1.0669999999999991</c:v>
                </c:pt>
                <c:pt idx="269">
                  <c:v>1.0629999999999991</c:v>
                </c:pt>
                <c:pt idx="270">
                  <c:v>1.0629999999999991</c:v>
                </c:pt>
                <c:pt idx="271">
                  <c:v>1.0620000000000001</c:v>
                </c:pt>
                <c:pt idx="272">
                  <c:v>1.0640000000000001</c:v>
                </c:pt>
                <c:pt idx="273">
                  <c:v>1.0609999999999991</c:v>
                </c:pt>
                <c:pt idx="274">
                  <c:v>1.0589999999999991</c:v>
                </c:pt>
                <c:pt idx="275">
                  <c:v>1.0589999999999991</c:v>
                </c:pt>
                <c:pt idx="276">
                  <c:v>1.0669999999999991</c:v>
                </c:pt>
                <c:pt idx="277">
                  <c:v>1.0609999999999991</c:v>
                </c:pt>
                <c:pt idx="278">
                  <c:v>1.0640000000000001</c:v>
                </c:pt>
                <c:pt idx="279">
                  <c:v>1.0629999999999991</c:v>
                </c:pt>
                <c:pt idx="280">
                  <c:v>1.0649999999999991</c:v>
                </c:pt>
                <c:pt idx="281">
                  <c:v>1.0640000000000001</c:v>
                </c:pt>
                <c:pt idx="282">
                  <c:v>1.0629999999999991</c:v>
                </c:pt>
                <c:pt idx="283">
                  <c:v>1.0640000000000001</c:v>
                </c:pt>
                <c:pt idx="284">
                  <c:v>1.0649999999999991</c:v>
                </c:pt>
                <c:pt idx="285">
                  <c:v>1.0629999999999991</c:v>
                </c:pt>
                <c:pt idx="286">
                  <c:v>1.0640000000000001</c:v>
                </c:pt>
                <c:pt idx="287">
                  <c:v>1.0640000000000001</c:v>
                </c:pt>
                <c:pt idx="288">
                  <c:v>1.0669999999999991</c:v>
                </c:pt>
                <c:pt idx="289">
                  <c:v>1.0609999999999991</c:v>
                </c:pt>
                <c:pt idx="290">
                  <c:v>1.0680000000000001</c:v>
                </c:pt>
                <c:pt idx="291">
                  <c:v>1.0629999999999991</c:v>
                </c:pt>
                <c:pt idx="292">
                  <c:v>1.0660000000000001</c:v>
                </c:pt>
                <c:pt idx="293">
                  <c:v>1.0620000000000001</c:v>
                </c:pt>
                <c:pt idx="294">
                  <c:v>1.0629999999999991</c:v>
                </c:pt>
                <c:pt idx="295">
                  <c:v>1.0609999999999991</c:v>
                </c:pt>
                <c:pt idx="296">
                  <c:v>1.0629999999999991</c:v>
                </c:pt>
                <c:pt idx="297">
                  <c:v>1.0669999999999991</c:v>
                </c:pt>
                <c:pt idx="298">
                  <c:v>1.0649999999999991</c:v>
                </c:pt>
                <c:pt idx="299">
                  <c:v>1.0669999999999991</c:v>
                </c:pt>
                <c:pt idx="300">
                  <c:v>1.0629999999999991</c:v>
                </c:pt>
                <c:pt idx="301">
                  <c:v>1.06</c:v>
                </c:pt>
                <c:pt idx="302">
                  <c:v>1.0589999999999991</c:v>
                </c:pt>
                <c:pt idx="303">
                  <c:v>1.0660000000000001</c:v>
                </c:pt>
                <c:pt idx="304">
                  <c:v>1.0589999999999991</c:v>
                </c:pt>
                <c:pt idx="305">
                  <c:v>1.0649999999999991</c:v>
                </c:pt>
                <c:pt idx="306">
                  <c:v>1.0649999999999991</c:v>
                </c:pt>
                <c:pt idx="307">
                  <c:v>1.0589999999999991</c:v>
                </c:pt>
                <c:pt idx="308">
                  <c:v>1.07</c:v>
                </c:pt>
                <c:pt idx="309">
                  <c:v>1.0629999999999991</c:v>
                </c:pt>
                <c:pt idx="310">
                  <c:v>1.0629999999999991</c:v>
                </c:pt>
                <c:pt idx="311">
                  <c:v>1.0649999999999991</c:v>
                </c:pt>
                <c:pt idx="312">
                  <c:v>1.0649999999999991</c:v>
                </c:pt>
                <c:pt idx="313">
                  <c:v>1.0640000000000001</c:v>
                </c:pt>
                <c:pt idx="314">
                  <c:v>1.0620000000000001</c:v>
                </c:pt>
                <c:pt idx="315">
                  <c:v>1.0580000000000001</c:v>
                </c:pt>
                <c:pt idx="316">
                  <c:v>1.0640000000000001</c:v>
                </c:pt>
                <c:pt idx="317">
                  <c:v>1.0580000000000001</c:v>
                </c:pt>
                <c:pt idx="318">
                  <c:v>1.0669999999999991</c:v>
                </c:pt>
                <c:pt idx="319">
                  <c:v>1.0629999999999991</c:v>
                </c:pt>
                <c:pt idx="320">
                  <c:v>1.0649999999999991</c:v>
                </c:pt>
                <c:pt idx="321">
                  <c:v>1.06</c:v>
                </c:pt>
                <c:pt idx="322">
                  <c:v>1.0629999999999991</c:v>
                </c:pt>
                <c:pt idx="323">
                  <c:v>1.0629999999999991</c:v>
                </c:pt>
                <c:pt idx="324">
                  <c:v>1.0680000000000001</c:v>
                </c:pt>
                <c:pt idx="325">
                  <c:v>1.0649999999999991</c:v>
                </c:pt>
                <c:pt idx="326">
                  <c:v>1.0640000000000001</c:v>
                </c:pt>
                <c:pt idx="327">
                  <c:v>1.0620000000000001</c:v>
                </c:pt>
                <c:pt idx="328">
                  <c:v>1.0629999999999991</c:v>
                </c:pt>
                <c:pt idx="329">
                  <c:v>1.0649999999999991</c:v>
                </c:pt>
                <c:pt idx="330">
                  <c:v>1.0629999999999991</c:v>
                </c:pt>
                <c:pt idx="331">
                  <c:v>1.0640000000000001</c:v>
                </c:pt>
                <c:pt idx="332">
                  <c:v>1.0629999999999991</c:v>
                </c:pt>
                <c:pt idx="333">
                  <c:v>1.0609999999999991</c:v>
                </c:pt>
                <c:pt idx="334">
                  <c:v>1.0629999999999991</c:v>
                </c:pt>
                <c:pt idx="335">
                  <c:v>1.0640000000000001</c:v>
                </c:pt>
                <c:pt idx="336">
                  <c:v>1.0609999999999991</c:v>
                </c:pt>
                <c:pt idx="337">
                  <c:v>1.0620000000000001</c:v>
                </c:pt>
                <c:pt idx="338">
                  <c:v>1.0640000000000001</c:v>
                </c:pt>
                <c:pt idx="339">
                  <c:v>1.0629999999999991</c:v>
                </c:pt>
                <c:pt idx="340">
                  <c:v>1.0629999999999991</c:v>
                </c:pt>
                <c:pt idx="341">
                  <c:v>1.0609999999999991</c:v>
                </c:pt>
                <c:pt idx="342">
                  <c:v>1.0629999999999991</c:v>
                </c:pt>
                <c:pt idx="343">
                  <c:v>1.0640000000000001</c:v>
                </c:pt>
                <c:pt idx="344">
                  <c:v>1.0680000000000001</c:v>
                </c:pt>
                <c:pt idx="345">
                  <c:v>1.0640000000000001</c:v>
                </c:pt>
                <c:pt idx="346">
                  <c:v>1.06</c:v>
                </c:pt>
                <c:pt idx="347">
                  <c:v>1.0660000000000001</c:v>
                </c:pt>
                <c:pt idx="348">
                  <c:v>1.0640000000000001</c:v>
                </c:pt>
                <c:pt idx="349">
                  <c:v>1.0649999999999991</c:v>
                </c:pt>
                <c:pt idx="350">
                  <c:v>1.0669999999999991</c:v>
                </c:pt>
                <c:pt idx="351">
                  <c:v>1.0660000000000001</c:v>
                </c:pt>
                <c:pt idx="352">
                  <c:v>1.0669999999999991</c:v>
                </c:pt>
                <c:pt idx="353">
                  <c:v>1.0609999999999991</c:v>
                </c:pt>
                <c:pt idx="354">
                  <c:v>1.0640000000000001</c:v>
                </c:pt>
                <c:pt idx="355">
                  <c:v>1.0629999999999991</c:v>
                </c:pt>
                <c:pt idx="356">
                  <c:v>1.0640000000000001</c:v>
                </c:pt>
                <c:pt idx="357">
                  <c:v>1.0620000000000001</c:v>
                </c:pt>
                <c:pt idx="358">
                  <c:v>1.0649999999999991</c:v>
                </c:pt>
                <c:pt idx="359">
                  <c:v>1.0620000000000001</c:v>
                </c:pt>
                <c:pt idx="360">
                  <c:v>1.0640000000000001</c:v>
                </c:pt>
                <c:pt idx="361">
                  <c:v>1.0660000000000001</c:v>
                </c:pt>
                <c:pt idx="362">
                  <c:v>1.06</c:v>
                </c:pt>
                <c:pt idx="363">
                  <c:v>1.0680000000000001</c:v>
                </c:pt>
                <c:pt idx="364">
                  <c:v>1.0660000000000001</c:v>
                </c:pt>
                <c:pt idx="365">
                  <c:v>1.0660000000000001</c:v>
                </c:pt>
                <c:pt idx="366">
                  <c:v>1.0629999999999991</c:v>
                </c:pt>
                <c:pt idx="367">
                  <c:v>1.0649999999999991</c:v>
                </c:pt>
                <c:pt idx="368">
                  <c:v>1.0629999999999991</c:v>
                </c:pt>
                <c:pt idx="369">
                  <c:v>1.0649999999999991</c:v>
                </c:pt>
                <c:pt idx="370">
                  <c:v>1.0640000000000001</c:v>
                </c:pt>
                <c:pt idx="371">
                  <c:v>1.0669999999999991</c:v>
                </c:pt>
                <c:pt idx="372">
                  <c:v>1.0649999999999991</c:v>
                </c:pt>
                <c:pt idx="373">
                  <c:v>1.0680000000000001</c:v>
                </c:pt>
                <c:pt idx="374">
                  <c:v>1.0649999999999991</c:v>
                </c:pt>
                <c:pt idx="375">
                  <c:v>1.0629999999999991</c:v>
                </c:pt>
                <c:pt idx="376">
                  <c:v>1.0660000000000001</c:v>
                </c:pt>
                <c:pt idx="377">
                  <c:v>1.0660000000000001</c:v>
                </c:pt>
                <c:pt idx="378">
                  <c:v>1.0640000000000001</c:v>
                </c:pt>
                <c:pt idx="379">
                  <c:v>1.069</c:v>
                </c:pt>
                <c:pt idx="380">
                  <c:v>1.0629999999999991</c:v>
                </c:pt>
                <c:pt idx="381">
                  <c:v>1.069</c:v>
                </c:pt>
                <c:pt idx="382">
                  <c:v>1.0640000000000001</c:v>
                </c:pt>
                <c:pt idx="383">
                  <c:v>1.0640000000000001</c:v>
                </c:pt>
                <c:pt idx="384">
                  <c:v>1.0580000000000001</c:v>
                </c:pt>
                <c:pt idx="385">
                  <c:v>1.0629999999999991</c:v>
                </c:pt>
                <c:pt idx="386">
                  <c:v>1.0660000000000001</c:v>
                </c:pt>
                <c:pt idx="387">
                  <c:v>1.0620000000000001</c:v>
                </c:pt>
                <c:pt idx="388">
                  <c:v>1.06</c:v>
                </c:pt>
                <c:pt idx="389">
                  <c:v>1.0640000000000001</c:v>
                </c:pt>
                <c:pt idx="390">
                  <c:v>1.0620000000000001</c:v>
                </c:pt>
                <c:pt idx="391">
                  <c:v>1.0669999999999991</c:v>
                </c:pt>
                <c:pt idx="392">
                  <c:v>1.0680000000000001</c:v>
                </c:pt>
                <c:pt idx="393">
                  <c:v>1.0660000000000001</c:v>
                </c:pt>
                <c:pt idx="394">
                  <c:v>1.0629999999999991</c:v>
                </c:pt>
                <c:pt idx="395">
                  <c:v>1.0640000000000001</c:v>
                </c:pt>
                <c:pt idx="396">
                  <c:v>1.0660000000000001</c:v>
                </c:pt>
                <c:pt idx="397">
                  <c:v>1.0640000000000001</c:v>
                </c:pt>
                <c:pt idx="398">
                  <c:v>1.071</c:v>
                </c:pt>
                <c:pt idx="399">
                  <c:v>1.0609999999999991</c:v>
                </c:pt>
                <c:pt idx="400">
                  <c:v>1.0640000000000001</c:v>
                </c:pt>
                <c:pt idx="401">
                  <c:v>1.0649999999999991</c:v>
                </c:pt>
                <c:pt idx="402">
                  <c:v>1.0629999999999991</c:v>
                </c:pt>
                <c:pt idx="403">
                  <c:v>1.0660000000000001</c:v>
                </c:pt>
                <c:pt idx="404">
                  <c:v>1.0649999999999991</c:v>
                </c:pt>
                <c:pt idx="405">
                  <c:v>1.0640000000000001</c:v>
                </c:pt>
                <c:pt idx="406">
                  <c:v>1.0629999999999991</c:v>
                </c:pt>
                <c:pt idx="407">
                  <c:v>1.0640000000000001</c:v>
                </c:pt>
                <c:pt idx="408">
                  <c:v>1.0620000000000001</c:v>
                </c:pt>
                <c:pt idx="409">
                  <c:v>1.0660000000000001</c:v>
                </c:pt>
                <c:pt idx="410">
                  <c:v>1.0649999999999991</c:v>
                </c:pt>
                <c:pt idx="411">
                  <c:v>1.069</c:v>
                </c:pt>
                <c:pt idx="412">
                  <c:v>1.0629999999999991</c:v>
                </c:pt>
                <c:pt idx="413">
                  <c:v>1.0660000000000001</c:v>
                </c:pt>
                <c:pt idx="414">
                  <c:v>1.0669999999999991</c:v>
                </c:pt>
                <c:pt idx="415">
                  <c:v>1.0620000000000001</c:v>
                </c:pt>
                <c:pt idx="416">
                  <c:v>1.0649999999999991</c:v>
                </c:pt>
                <c:pt idx="417">
                  <c:v>1.0660000000000001</c:v>
                </c:pt>
                <c:pt idx="418">
                  <c:v>1.0620000000000001</c:v>
                </c:pt>
                <c:pt idx="419">
                  <c:v>1.0609999999999991</c:v>
                </c:pt>
                <c:pt idx="420">
                  <c:v>1.0609999999999991</c:v>
                </c:pt>
                <c:pt idx="421">
                  <c:v>1.0620000000000001</c:v>
                </c:pt>
                <c:pt idx="422">
                  <c:v>1.0640000000000001</c:v>
                </c:pt>
                <c:pt idx="423">
                  <c:v>1.0660000000000001</c:v>
                </c:pt>
                <c:pt idx="424">
                  <c:v>1.0660000000000001</c:v>
                </c:pt>
                <c:pt idx="425">
                  <c:v>1.0660000000000001</c:v>
                </c:pt>
                <c:pt idx="426">
                  <c:v>1.0569999999999991</c:v>
                </c:pt>
                <c:pt idx="427">
                  <c:v>1.0580000000000001</c:v>
                </c:pt>
                <c:pt idx="428">
                  <c:v>1.0660000000000001</c:v>
                </c:pt>
                <c:pt idx="429">
                  <c:v>1.0609999999999991</c:v>
                </c:pt>
                <c:pt idx="430">
                  <c:v>1.0649999999999991</c:v>
                </c:pt>
                <c:pt idx="431">
                  <c:v>1.0629999999999991</c:v>
                </c:pt>
                <c:pt idx="432">
                  <c:v>1.06</c:v>
                </c:pt>
                <c:pt idx="433">
                  <c:v>1.06</c:v>
                </c:pt>
                <c:pt idx="434">
                  <c:v>1.0669999999999991</c:v>
                </c:pt>
                <c:pt idx="435">
                  <c:v>1.0640000000000001</c:v>
                </c:pt>
                <c:pt idx="436">
                  <c:v>1.0680000000000001</c:v>
                </c:pt>
                <c:pt idx="437">
                  <c:v>1.0660000000000001</c:v>
                </c:pt>
                <c:pt idx="438">
                  <c:v>1.0609999999999991</c:v>
                </c:pt>
                <c:pt idx="439">
                  <c:v>1.0609999999999991</c:v>
                </c:pt>
                <c:pt idx="440">
                  <c:v>1.0649999999999991</c:v>
                </c:pt>
                <c:pt idx="441">
                  <c:v>1.0640000000000001</c:v>
                </c:pt>
                <c:pt idx="442">
                  <c:v>1.0620000000000001</c:v>
                </c:pt>
                <c:pt idx="443">
                  <c:v>1.0649999999999991</c:v>
                </c:pt>
                <c:pt idx="444">
                  <c:v>1.0620000000000001</c:v>
                </c:pt>
                <c:pt idx="445">
                  <c:v>1.0629999999999991</c:v>
                </c:pt>
                <c:pt idx="446">
                  <c:v>1.06</c:v>
                </c:pt>
                <c:pt idx="447">
                  <c:v>1.0660000000000001</c:v>
                </c:pt>
                <c:pt idx="448">
                  <c:v>1.0660000000000001</c:v>
                </c:pt>
                <c:pt idx="449">
                  <c:v>1.0629999999999991</c:v>
                </c:pt>
                <c:pt idx="450">
                  <c:v>1.0660000000000001</c:v>
                </c:pt>
                <c:pt idx="451">
                  <c:v>1.0649999999999991</c:v>
                </c:pt>
                <c:pt idx="452">
                  <c:v>1.0629999999999991</c:v>
                </c:pt>
                <c:pt idx="453">
                  <c:v>1.0649999999999991</c:v>
                </c:pt>
                <c:pt idx="454">
                  <c:v>1.0609999999999991</c:v>
                </c:pt>
                <c:pt idx="455">
                  <c:v>1.0649999999999991</c:v>
                </c:pt>
                <c:pt idx="456">
                  <c:v>1.0640000000000001</c:v>
                </c:pt>
                <c:pt idx="457">
                  <c:v>1.0640000000000001</c:v>
                </c:pt>
                <c:pt idx="458">
                  <c:v>1.0609999999999991</c:v>
                </c:pt>
                <c:pt idx="459">
                  <c:v>1.0649999999999991</c:v>
                </c:pt>
                <c:pt idx="460">
                  <c:v>1.0620000000000001</c:v>
                </c:pt>
                <c:pt idx="461">
                  <c:v>1.0629999999999991</c:v>
                </c:pt>
                <c:pt idx="462">
                  <c:v>1.0649999999999991</c:v>
                </c:pt>
                <c:pt idx="463">
                  <c:v>1.0680000000000001</c:v>
                </c:pt>
                <c:pt idx="464">
                  <c:v>1.0620000000000001</c:v>
                </c:pt>
                <c:pt idx="465">
                  <c:v>1.0629999999999991</c:v>
                </c:pt>
                <c:pt idx="466">
                  <c:v>1.0640000000000001</c:v>
                </c:pt>
                <c:pt idx="467">
                  <c:v>1.056</c:v>
                </c:pt>
                <c:pt idx="468">
                  <c:v>1.069</c:v>
                </c:pt>
                <c:pt idx="469">
                  <c:v>1.0649999999999991</c:v>
                </c:pt>
                <c:pt idx="470">
                  <c:v>1.0680000000000001</c:v>
                </c:pt>
                <c:pt idx="471">
                  <c:v>1.0629999999999991</c:v>
                </c:pt>
                <c:pt idx="472">
                  <c:v>1.0660000000000001</c:v>
                </c:pt>
                <c:pt idx="473">
                  <c:v>1.0580000000000001</c:v>
                </c:pt>
                <c:pt idx="474">
                  <c:v>1.0649999999999991</c:v>
                </c:pt>
                <c:pt idx="475">
                  <c:v>1.0669999999999991</c:v>
                </c:pt>
                <c:pt idx="476">
                  <c:v>1.0609999999999991</c:v>
                </c:pt>
                <c:pt idx="477">
                  <c:v>1.0669999999999991</c:v>
                </c:pt>
                <c:pt idx="478">
                  <c:v>1.0640000000000001</c:v>
                </c:pt>
                <c:pt idx="479">
                  <c:v>1.0620000000000001</c:v>
                </c:pt>
                <c:pt idx="480">
                  <c:v>1.0629999999999991</c:v>
                </c:pt>
                <c:pt idx="481">
                  <c:v>1.0669999999999991</c:v>
                </c:pt>
                <c:pt idx="482">
                  <c:v>1.0629999999999991</c:v>
                </c:pt>
                <c:pt idx="483">
                  <c:v>1.0629999999999991</c:v>
                </c:pt>
                <c:pt idx="484">
                  <c:v>1.0609999999999991</c:v>
                </c:pt>
                <c:pt idx="485">
                  <c:v>1.0660000000000001</c:v>
                </c:pt>
                <c:pt idx="486">
                  <c:v>1.0620000000000001</c:v>
                </c:pt>
                <c:pt idx="487">
                  <c:v>1.0640000000000001</c:v>
                </c:pt>
                <c:pt idx="488">
                  <c:v>1.0609999999999991</c:v>
                </c:pt>
                <c:pt idx="489">
                  <c:v>1.06</c:v>
                </c:pt>
                <c:pt idx="490">
                  <c:v>1.0620000000000001</c:v>
                </c:pt>
                <c:pt idx="491">
                  <c:v>1.0609999999999991</c:v>
                </c:pt>
                <c:pt idx="492">
                  <c:v>1.0629999999999991</c:v>
                </c:pt>
                <c:pt idx="493">
                  <c:v>1.0640000000000001</c:v>
                </c:pt>
                <c:pt idx="494">
                  <c:v>1.0649999999999991</c:v>
                </c:pt>
                <c:pt idx="495">
                  <c:v>1.0640000000000001</c:v>
                </c:pt>
                <c:pt idx="496">
                  <c:v>1.0640000000000001</c:v>
                </c:pt>
                <c:pt idx="497">
                  <c:v>1.07</c:v>
                </c:pt>
                <c:pt idx="498">
                  <c:v>1.0620000000000001</c:v>
                </c:pt>
                <c:pt idx="499">
                  <c:v>1.0669999999999991</c:v>
                </c:pt>
                <c:pt idx="500">
                  <c:v>1.0660000000000001</c:v>
                </c:pt>
                <c:pt idx="501">
                  <c:v>1.0640000000000001</c:v>
                </c:pt>
                <c:pt idx="502">
                  <c:v>1.0609999999999991</c:v>
                </c:pt>
                <c:pt idx="503">
                  <c:v>1.0640000000000001</c:v>
                </c:pt>
                <c:pt idx="504">
                  <c:v>1.0669999999999991</c:v>
                </c:pt>
                <c:pt idx="505">
                  <c:v>1.0640000000000001</c:v>
                </c:pt>
                <c:pt idx="506">
                  <c:v>1.0589999999999991</c:v>
                </c:pt>
                <c:pt idx="507">
                  <c:v>1.0660000000000001</c:v>
                </c:pt>
                <c:pt idx="508">
                  <c:v>1.0669999999999991</c:v>
                </c:pt>
                <c:pt idx="509">
                  <c:v>1.0649999999999991</c:v>
                </c:pt>
                <c:pt idx="510">
                  <c:v>1.0649999999999991</c:v>
                </c:pt>
                <c:pt idx="511">
                  <c:v>1.0649999999999991</c:v>
                </c:pt>
                <c:pt idx="512">
                  <c:v>1.0649999999999991</c:v>
                </c:pt>
                <c:pt idx="513">
                  <c:v>1.0640000000000001</c:v>
                </c:pt>
                <c:pt idx="514">
                  <c:v>1.0640000000000001</c:v>
                </c:pt>
                <c:pt idx="515">
                  <c:v>1.0660000000000001</c:v>
                </c:pt>
                <c:pt idx="516">
                  <c:v>1.0609999999999991</c:v>
                </c:pt>
                <c:pt idx="517">
                  <c:v>1.0629999999999991</c:v>
                </c:pt>
                <c:pt idx="518">
                  <c:v>1.0629999999999991</c:v>
                </c:pt>
                <c:pt idx="519">
                  <c:v>1.0649999999999991</c:v>
                </c:pt>
                <c:pt idx="520">
                  <c:v>1.0669999999999991</c:v>
                </c:pt>
                <c:pt idx="521">
                  <c:v>1.0620000000000001</c:v>
                </c:pt>
                <c:pt idx="522">
                  <c:v>1.0720000000000001</c:v>
                </c:pt>
                <c:pt idx="523">
                  <c:v>1.06</c:v>
                </c:pt>
                <c:pt idx="524">
                  <c:v>1.0569999999999991</c:v>
                </c:pt>
                <c:pt idx="525">
                  <c:v>1.0620000000000001</c:v>
                </c:pt>
                <c:pt idx="526">
                  <c:v>1.0669999999999991</c:v>
                </c:pt>
                <c:pt idx="527">
                  <c:v>1.06</c:v>
                </c:pt>
                <c:pt idx="528">
                  <c:v>1.0649999999999991</c:v>
                </c:pt>
                <c:pt idx="529">
                  <c:v>1.0649999999999991</c:v>
                </c:pt>
                <c:pt idx="530">
                  <c:v>1.0669999999999991</c:v>
                </c:pt>
                <c:pt idx="531">
                  <c:v>1.0609999999999991</c:v>
                </c:pt>
                <c:pt idx="532">
                  <c:v>1.0660000000000001</c:v>
                </c:pt>
                <c:pt idx="533">
                  <c:v>1.0649999999999991</c:v>
                </c:pt>
                <c:pt idx="534">
                  <c:v>1.0649999999999991</c:v>
                </c:pt>
                <c:pt idx="535">
                  <c:v>1.0620000000000001</c:v>
                </c:pt>
                <c:pt idx="536">
                  <c:v>1.0640000000000001</c:v>
                </c:pt>
                <c:pt idx="537">
                  <c:v>1.069</c:v>
                </c:pt>
                <c:pt idx="538">
                  <c:v>1.0609999999999991</c:v>
                </c:pt>
                <c:pt idx="539">
                  <c:v>1.0660000000000001</c:v>
                </c:pt>
                <c:pt idx="540">
                  <c:v>1.0620000000000001</c:v>
                </c:pt>
                <c:pt idx="541">
                  <c:v>1.0649999999999991</c:v>
                </c:pt>
                <c:pt idx="542">
                  <c:v>1.0649999999999991</c:v>
                </c:pt>
                <c:pt idx="543">
                  <c:v>1.07</c:v>
                </c:pt>
                <c:pt idx="544">
                  <c:v>1.0640000000000001</c:v>
                </c:pt>
                <c:pt idx="545">
                  <c:v>1.0629999999999991</c:v>
                </c:pt>
                <c:pt idx="546">
                  <c:v>1.0640000000000001</c:v>
                </c:pt>
                <c:pt idx="547">
                  <c:v>1.0660000000000001</c:v>
                </c:pt>
                <c:pt idx="548">
                  <c:v>1.0620000000000001</c:v>
                </c:pt>
                <c:pt idx="549">
                  <c:v>1.0640000000000001</c:v>
                </c:pt>
                <c:pt idx="550">
                  <c:v>1.056</c:v>
                </c:pt>
                <c:pt idx="551">
                  <c:v>1.0629999999999991</c:v>
                </c:pt>
                <c:pt idx="552">
                  <c:v>1.0649999999999991</c:v>
                </c:pt>
                <c:pt idx="553">
                  <c:v>1.0680000000000001</c:v>
                </c:pt>
                <c:pt idx="554">
                  <c:v>1.0589999999999991</c:v>
                </c:pt>
                <c:pt idx="555">
                  <c:v>1.0640000000000001</c:v>
                </c:pt>
                <c:pt idx="556">
                  <c:v>1.0660000000000001</c:v>
                </c:pt>
                <c:pt idx="557">
                  <c:v>1.0660000000000001</c:v>
                </c:pt>
                <c:pt idx="558">
                  <c:v>1.0649999999999991</c:v>
                </c:pt>
                <c:pt idx="559">
                  <c:v>1.0620000000000001</c:v>
                </c:pt>
                <c:pt idx="560">
                  <c:v>1.0640000000000001</c:v>
                </c:pt>
                <c:pt idx="561">
                  <c:v>1.0660000000000001</c:v>
                </c:pt>
                <c:pt idx="562">
                  <c:v>1.0629999999999991</c:v>
                </c:pt>
                <c:pt idx="563">
                  <c:v>1.0649999999999991</c:v>
                </c:pt>
                <c:pt idx="564">
                  <c:v>1.0629999999999991</c:v>
                </c:pt>
                <c:pt idx="565">
                  <c:v>1.0649999999999991</c:v>
                </c:pt>
                <c:pt idx="566">
                  <c:v>1.0620000000000001</c:v>
                </c:pt>
                <c:pt idx="567">
                  <c:v>1.0629999999999991</c:v>
                </c:pt>
                <c:pt idx="568">
                  <c:v>1.0640000000000001</c:v>
                </c:pt>
                <c:pt idx="569">
                  <c:v>1.0620000000000001</c:v>
                </c:pt>
                <c:pt idx="570">
                  <c:v>1.0620000000000001</c:v>
                </c:pt>
                <c:pt idx="571">
                  <c:v>1.0640000000000001</c:v>
                </c:pt>
                <c:pt idx="572">
                  <c:v>1.0649999999999991</c:v>
                </c:pt>
                <c:pt idx="573">
                  <c:v>1.0640000000000001</c:v>
                </c:pt>
                <c:pt idx="574">
                  <c:v>1.0609999999999991</c:v>
                </c:pt>
                <c:pt idx="575">
                  <c:v>1.0669999999999991</c:v>
                </c:pt>
                <c:pt idx="576">
                  <c:v>1.0589999999999991</c:v>
                </c:pt>
                <c:pt idx="577">
                  <c:v>1.0640000000000001</c:v>
                </c:pt>
                <c:pt idx="578">
                  <c:v>1.0669999999999991</c:v>
                </c:pt>
                <c:pt idx="579">
                  <c:v>1.0620000000000001</c:v>
                </c:pt>
                <c:pt idx="580">
                  <c:v>1.0640000000000001</c:v>
                </c:pt>
                <c:pt idx="581">
                  <c:v>1.0669999999999991</c:v>
                </c:pt>
                <c:pt idx="582">
                  <c:v>1.071</c:v>
                </c:pt>
                <c:pt idx="583">
                  <c:v>1.0629999999999991</c:v>
                </c:pt>
                <c:pt idx="584">
                  <c:v>1.0669999999999991</c:v>
                </c:pt>
                <c:pt idx="585">
                  <c:v>1.056</c:v>
                </c:pt>
                <c:pt idx="586">
                  <c:v>1.0660000000000001</c:v>
                </c:pt>
                <c:pt idx="587">
                  <c:v>1.069</c:v>
                </c:pt>
                <c:pt idx="588">
                  <c:v>1.0629999999999991</c:v>
                </c:pt>
                <c:pt idx="589">
                  <c:v>1.0640000000000001</c:v>
                </c:pt>
                <c:pt idx="590">
                  <c:v>1.0660000000000001</c:v>
                </c:pt>
                <c:pt idx="591">
                  <c:v>1.0649999999999991</c:v>
                </c:pt>
                <c:pt idx="592">
                  <c:v>1.0609999999999991</c:v>
                </c:pt>
                <c:pt idx="593">
                  <c:v>1.0629999999999991</c:v>
                </c:pt>
                <c:pt idx="594">
                  <c:v>1.0660000000000001</c:v>
                </c:pt>
                <c:pt idx="595">
                  <c:v>1.0629999999999991</c:v>
                </c:pt>
                <c:pt idx="596">
                  <c:v>1.0649999999999991</c:v>
                </c:pt>
                <c:pt idx="597">
                  <c:v>1.0629999999999991</c:v>
                </c:pt>
                <c:pt idx="598">
                  <c:v>1.0680000000000001</c:v>
                </c:pt>
                <c:pt idx="599">
                  <c:v>1.0640000000000001</c:v>
                </c:pt>
                <c:pt idx="600">
                  <c:v>1.0680000000000001</c:v>
                </c:pt>
                <c:pt idx="601">
                  <c:v>1.0660000000000001</c:v>
                </c:pt>
                <c:pt idx="602">
                  <c:v>1.06</c:v>
                </c:pt>
                <c:pt idx="603">
                  <c:v>1.0629999999999991</c:v>
                </c:pt>
                <c:pt idx="604">
                  <c:v>1.0640000000000001</c:v>
                </c:pt>
                <c:pt idx="605">
                  <c:v>1.0609999999999991</c:v>
                </c:pt>
                <c:pt idx="606">
                  <c:v>1.0620000000000001</c:v>
                </c:pt>
                <c:pt idx="607">
                  <c:v>1.0640000000000001</c:v>
                </c:pt>
                <c:pt idx="608">
                  <c:v>1.0660000000000001</c:v>
                </c:pt>
                <c:pt idx="609">
                  <c:v>1.0609999999999991</c:v>
                </c:pt>
                <c:pt idx="610">
                  <c:v>1.0680000000000001</c:v>
                </c:pt>
                <c:pt idx="611">
                  <c:v>1.0620000000000001</c:v>
                </c:pt>
                <c:pt idx="612">
                  <c:v>1.0669999999999991</c:v>
                </c:pt>
                <c:pt idx="613">
                  <c:v>1.0669999999999991</c:v>
                </c:pt>
                <c:pt idx="614">
                  <c:v>1.0649999999999991</c:v>
                </c:pt>
                <c:pt idx="615">
                  <c:v>1.0629999999999991</c:v>
                </c:pt>
                <c:pt idx="616">
                  <c:v>1.0629999999999991</c:v>
                </c:pt>
                <c:pt idx="617">
                  <c:v>1.0640000000000001</c:v>
                </c:pt>
                <c:pt idx="618">
                  <c:v>1.0649999999999991</c:v>
                </c:pt>
                <c:pt idx="619">
                  <c:v>1.0629999999999991</c:v>
                </c:pt>
                <c:pt idx="620">
                  <c:v>1.0620000000000001</c:v>
                </c:pt>
                <c:pt idx="621">
                  <c:v>1.0609999999999991</c:v>
                </c:pt>
                <c:pt idx="622">
                  <c:v>1.0640000000000001</c:v>
                </c:pt>
                <c:pt idx="623">
                  <c:v>1.0640000000000001</c:v>
                </c:pt>
                <c:pt idx="624">
                  <c:v>1.0620000000000001</c:v>
                </c:pt>
                <c:pt idx="625">
                  <c:v>1.0640000000000001</c:v>
                </c:pt>
                <c:pt idx="626">
                  <c:v>1.0640000000000001</c:v>
                </c:pt>
                <c:pt idx="627">
                  <c:v>1.0680000000000001</c:v>
                </c:pt>
                <c:pt idx="628">
                  <c:v>1.0629999999999991</c:v>
                </c:pt>
                <c:pt idx="629">
                  <c:v>1.0649999999999991</c:v>
                </c:pt>
                <c:pt idx="630">
                  <c:v>1.0649999999999991</c:v>
                </c:pt>
                <c:pt idx="631">
                  <c:v>1.0620000000000001</c:v>
                </c:pt>
                <c:pt idx="632">
                  <c:v>1.0680000000000001</c:v>
                </c:pt>
                <c:pt idx="633">
                  <c:v>1.0629999999999991</c:v>
                </c:pt>
                <c:pt idx="634">
                  <c:v>1.069</c:v>
                </c:pt>
                <c:pt idx="635">
                  <c:v>1.0629999999999991</c:v>
                </c:pt>
                <c:pt idx="636">
                  <c:v>1.0649999999999991</c:v>
                </c:pt>
                <c:pt idx="637">
                  <c:v>1.0649999999999991</c:v>
                </c:pt>
                <c:pt idx="638">
                  <c:v>1.0660000000000001</c:v>
                </c:pt>
                <c:pt idx="639">
                  <c:v>1.07</c:v>
                </c:pt>
                <c:pt idx="640">
                  <c:v>1.0669999999999991</c:v>
                </c:pt>
                <c:pt idx="641">
                  <c:v>1.0609999999999991</c:v>
                </c:pt>
                <c:pt idx="642">
                  <c:v>1.0680000000000001</c:v>
                </c:pt>
                <c:pt idx="643">
                  <c:v>1.0680000000000001</c:v>
                </c:pt>
                <c:pt idx="644">
                  <c:v>1.0660000000000001</c:v>
                </c:pt>
                <c:pt idx="645">
                  <c:v>1.0669999999999991</c:v>
                </c:pt>
                <c:pt idx="646">
                  <c:v>1.0669999999999991</c:v>
                </c:pt>
                <c:pt idx="647">
                  <c:v>1.0669999999999991</c:v>
                </c:pt>
                <c:pt idx="648">
                  <c:v>1.069</c:v>
                </c:pt>
                <c:pt idx="649">
                  <c:v>1.0609999999999991</c:v>
                </c:pt>
                <c:pt idx="650">
                  <c:v>1.069</c:v>
                </c:pt>
                <c:pt idx="651">
                  <c:v>1.0620000000000001</c:v>
                </c:pt>
                <c:pt idx="652">
                  <c:v>1.069</c:v>
                </c:pt>
                <c:pt idx="653">
                  <c:v>1.0589999999999991</c:v>
                </c:pt>
                <c:pt idx="654">
                  <c:v>1.0620000000000001</c:v>
                </c:pt>
                <c:pt idx="655">
                  <c:v>1.0660000000000001</c:v>
                </c:pt>
                <c:pt idx="656">
                  <c:v>1.0629999999999991</c:v>
                </c:pt>
                <c:pt idx="657">
                  <c:v>1.069</c:v>
                </c:pt>
                <c:pt idx="658">
                  <c:v>1.0580000000000001</c:v>
                </c:pt>
                <c:pt idx="659">
                  <c:v>1.0620000000000001</c:v>
                </c:pt>
                <c:pt idx="660">
                  <c:v>1.0640000000000001</c:v>
                </c:pt>
                <c:pt idx="661">
                  <c:v>1.0660000000000001</c:v>
                </c:pt>
                <c:pt idx="662">
                  <c:v>1.0620000000000001</c:v>
                </c:pt>
                <c:pt idx="663">
                  <c:v>1.0649999999999991</c:v>
                </c:pt>
                <c:pt idx="664">
                  <c:v>1.071</c:v>
                </c:pt>
                <c:pt idx="665">
                  <c:v>1.0640000000000001</c:v>
                </c:pt>
                <c:pt idx="666">
                  <c:v>1.0629999999999991</c:v>
                </c:pt>
                <c:pt idx="667">
                  <c:v>1.0609999999999991</c:v>
                </c:pt>
                <c:pt idx="668">
                  <c:v>1.0660000000000001</c:v>
                </c:pt>
                <c:pt idx="669">
                  <c:v>1.0640000000000001</c:v>
                </c:pt>
                <c:pt idx="670">
                  <c:v>1.056</c:v>
                </c:pt>
                <c:pt idx="671">
                  <c:v>1.0649999999999991</c:v>
                </c:pt>
                <c:pt idx="672">
                  <c:v>1.0640000000000001</c:v>
                </c:pt>
                <c:pt idx="673">
                  <c:v>1.0660000000000001</c:v>
                </c:pt>
                <c:pt idx="674">
                  <c:v>1.0620000000000001</c:v>
                </c:pt>
                <c:pt idx="675">
                  <c:v>1.0680000000000001</c:v>
                </c:pt>
                <c:pt idx="676">
                  <c:v>1.056</c:v>
                </c:pt>
                <c:pt idx="677">
                  <c:v>1.0649999999999991</c:v>
                </c:pt>
                <c:pt idx="678">
                  <c:v>1.0680000000000001</c:v>
                </c:pt>
                <c:pt idx="679">
                  <c:v>1.0660000000000001</c:v>
                </c:pt>
                <c:pt idx="680">
                  <c:v>1.071</c:v>
                </c:pt>
                <c:pt idx="681">
                  <c:v>1.0629999999999991</c:v>
                </c:pt>
                <c:pt idx="682">
                  <c:v>1.0649999999999991</c:v>
                </c:pt>
                <c:pt idx="683">
                  <c:v>1.0669999999999991</c:v>
                </c:pt>
                <c:pt idx="684">
                  <c:v>1.069</c:v>
                </c:pt>
                <c:pt idx="685">
                  <c:v>1.0640000000000001</c:v>
                </c:pt>
                <c:pt idx="686">
                  <c:v>1.0680000000000001</c:v>
                </c:pt>
                <c:pt idx="687">
                  <c:v>1.0620000000000001</c:v>
                </c:pt>
                <c:pt idx="688">
                  <c:v>1.0649999999999991</c:v>
                </c:pt>
                <c:pt idx="689">
                  <c:v>1.0620000000000001</c:v>
                </c:pt>
                <c:pt idx="690">
                  <c:v>1.0669999999999991</c:v>
                </c:pt>
                <c:pt idx="691">
                  <c:v>1.0660000000000001</c:v>
                </c:pt>
                <c:pt idx="692">
                  <c:v>1.0640000000000001</c:v>
                </c:pt>
                <c:pt idx="693">
                  <c:v>1.0640000000000001</c:v>
                </c:pt>
                <c:pt idx="694">
                  <c:v>1.0669999999999991</c:v>
                </c:pt>
                <c:pt idx="695">
                  <c:v>1.0629999999999991</c:v>
                </c:pt>
                <c:pt idx="696">
                  <c:v>1.0640000000000001</c:v>
                </c:pt>
                <c:pt idx="697">
                  <c:v>1.0680000000000001</c:v>
                </c:pt>
                <c:pt idx="698">
                  <c:v>1.06</c:v>
                </c:pt>
                <c:pt idx="699">
                  <c:v>1.0589999999999991</c:v>
                </c:pt>
                <c:pt idx="700">
                  <c:v>1.06</c:v>
                </c:pt>
                <c:pt idx="701">
                  <c:v>1.0609999999999991</c:v>
                </c:pt>
                <c:pt idx="702">
                  <c:v>1.0649999999999991</c:v>
                </c:pt>
                <c:pt idx="703">
                  <c:v>1.0649999999999991</c:v>
                </c:pt>
                <c:pt idx="704">
                  <c:v>1.0660000000000001</c:v>
                </c:pt>
                <c:pt idx="705">
                  <c:v>1.0660000000000001</c:v>
                </c:pt>
                <c:pt idx="706">
                  <c:v>1.0569999999999991</c:v>
                </c:pt>
                <c:pt idx="707">
                  <c:v>1.0640000000000001</c:v>
                </c:pt>
                <c:pt idx="708">
                  <c:v>1.0680000000000001</c:v>
                </c:pt>
                <c:pt idx="709">
                  <c:v>1.0609999999999991</c:v>
                </c:pt>
                <c:pt idx="710">
                  <c:v>1.0640000000000001</c:v>
                </c:pt>
                <c:pt idx="711">
                  <c:v>1.0649999999999991</c:v>
                </c:pt>
                <c:pt idx="712">
                  <c:v>1.0660000000000001</c:v>
                </c:pt>
                <c:pt idx="713">
                  <c:v>1.0660000000000001</c:v>
                </c:pt>
                <c:pt idx="714">
                  <c:v>1.0669999999999991</c:v>
                </c:pt>
                <c:pt idx="715">
                  <c:v>1.0680000000000001</c:v>
                </c:pt>
                <c:pt idx="716">
                  <c:v>1.0669999999999991</c:v>
                </c:pt>
                <c:pt idx="717">
                  <c:v>1.0660000000000001</c:v>
                </c:pt>
                <c:pt idx="718">
                  <c:v>1.0629999999999991</c:v>
                </c:pt>
                <c:pt idx="719">
                  <c:v>1.0609999999999991</c:v>
                </c:pt>
                <c:pt idx="720">
                  <c:v>1.0649999999999991</c:v>
                </c:pt>
                <c:pt idx="721">
                  <c:v>1.0589999999999991</c:v>
                </c:pt>
                <c:pt idx="722">
                  <c:v>1.07</c:v>
                </c:pt>
                <c:pt idx="723">
                  <c:v>1.0609999999999991</c:v>
                </c:pt>
                <c:pt idx="724">
                  <c:v>1.0620000000000001</c:v>
                </c:pt>
                <c:pt idx="725">
                  <c:v>1.0629999999999991</c:v>
                </c:pt>
                <c:pt idx="726">
                  <c:v>1.0649999999999991</c:v>
                </c:pt>
                <c:pt idx="727">
                  <c:v>1.0609999999999991</c:v>
                </c:pt>
                <c:pt idx="728">
                  <c:v>1.0609999999999991</c:v>
                </c:pt>
                <c:pt idx="729">
                  <c:v>1.0669999999999991</c:v>
                </c:pt>
                <c:pt idx="730">
                  <c:v>1.0609999999999991</c:v>
                </c:pt>
                <c:pt idx="731">
                  <c:v>1.0649999999999991</c:v>
                </c:pt>
                <c:pt idx="732">
                  <c:v>1.0649999999999991</c:v>
                </c:pt>
                <c:pt idx="733">
                  <c:v>1.06</c:v>
                </c:pt>
                <c:pt idx="734">
                  <c:v>1.0609999999999991</c:v>
                </c:pt>
                <c:pt idx="735">
                  <c:v>1.0589999999999991</c:v>
                </c:pt>
                <c:pt idx="736">
                  <c:v>1.0609999999999991</c:v>
                </c:pt>
                <c:pt idx="737">
                  <c:v>1.06</c:v>
                </c:pt>
                <c:pt idx="738">
                  <c:v>1.0680000000000001</c:v>
                </c:pt>
                <c:pt idx="739">
                  <c:v>1.0589999999999991</c:v>
                </c:pt>
                <c:pt idx="740">
                  <c:v>1.0589999999999991</c:v>
                </c:pt>
                <c:pt idx="741">
                  <c:v>1.0640000000000001</c:v>
                </c:pt>
                <c:pt idx="742">
                  <c:v>1.0640000000000001</c:v>
                </c:pt>
                <c:pt idx="743">
                  <c:v>1.0649999999999991</c:v>
                </c:pt>
                <c:pt idx="744">
                  <c:v>1.069</c:v>
                </c:pt>
                <c:pt idx="745">
                  <c:v>1.0629999999999991</c:v>
                </c:pt>
                <c:pt idx="746">
                  <c:v>1.0640000000000001</c:v>
                </c:pt>
                <c:pt idx="747">
                  <c:v>1.0640000000000001</c:v>
                </c:pt>
                <c:pt idx="748">
                  <c:v>1.0609999999999991</c:v>
                </c:pt>
                <c:pt idx="749">
                  <c:v>1.0669999999999991</c:v>
                </c:pt>
                <c:pt idx="750">
                  <c:v>1.0629999999999991</c:v>
                </c:pt>
                <c:pt idx="751">
                  <c:v>1.071</c:v>
                </c:pt>
                <c:pt idx="752">
                  <c:v>1.06</c:v>
                </c:pt>
                <c:pt idx="753">
                  <c:v>1.056</c:v>
                </c:pt>
                <c:pt idx="754">
                  <c:v>1.0580000000000001</c:v>
                </c:pt>
                <c:pt idx="755">
                  <c:v>1.06</c:v>
                </c:pt>
              </c:numCache>
            </c:numRef>
          </c:yVal>
          <c:smooth val="0"/>
        </c:ser>
        <c:dLbls>
          <c:showLegendKey val="0"/>
          <c:showVal val="0"/>
          <c:showCatName val="0"/>
          <c:showSerName val="0"/>
          <c:showPercent val="0"/>
          <c:showBubbleSize val="0"/>
        </c:dLbls>
        <c:axId val="48873472"/>
        <c:axId val="48875392"/>
      </c:scatterChart>
      <c:valAx>
        <c:axId val="48873472"/>
        <c:scaling>
          <c:orientation val="minMax"/>
        </c:scaling>
        <c:delete val="0"/>
        <c:axPos val="b"/>
        <c:title>
          <c:tx>
            <c:rich>
              <a:bodyPr/>
              <a:lstStyle/>
              <a:p>
                <a:pPr>
                  <a:defRPr sz="2000" baseline="0"/>
                </a:pPr>
                <a:r>
                  <a:rPr lang="en-US" sz="2000" baseline="0" dirty="0"/>
                  <a:t>Time </a:t>
                </a:r>
                <a:r>
                  <a:rPr lang="en-US" sz="2000" baseline="0" dirty="0" smtClean="0"/>
                  <a:t>(µs</a:t>
                </a:r>
                <a:r>
                  <a:rPr lang="en-US" sz="2000" baseline="0" dirty="0"/>
                  <a:t>)</a:t>
                </a:r>
              </a:p>
            </c:rich>
          </c:tx>
          <c:overlay val="0"/>
        </c:title>
        <c:numFmt formatCode="0" sourceLinked="0"/>
        <c:majorTickMark val="cross"/>
        <c:minorTickMark val="in"/>
        <c:tickLblPos val="nextTo"/>
        <c:txPr>
          <a:bodyPr/>
          <a:lstStyle/>
          <a:p>
            <a:pPr>
              <a:defRPr sz="2000" baseline="0"/>
            </a:pPr>
            <a:endParaRPr lang="en-US"/>
          </a:p>
        </c:txPr>
        <c:crossAx val="48875392"/>
        <c:crosses val="autoZero"/>
        <c:crossBetween val="midCat"/>
        <c:majorUnit val="2"/>
      </c:valAx>
      <c:valAx>
        <c:axId val="48875392"/>
        <c:scaling>
          <c:orientation val="minMax"/>
        </c:scaling>
        <c:delete val="0"/>
        <c:axPos val="l"/>
        <c:majorGridlines/>
        <c:title>
          <c:tx>
            <c:rich>
              <a:bodyPr/>
              <a:lstStyle/>
              <a:p>
                <a:pPr>
                  <a:defRPr sz="2000" baseline="0"/>
                </a:pPr>
                <a:r>
                  <a:rPr lang="en-US" sz="2000" baseline="0"/>
                  <a:t>Dynamic Power (mW)</a:t>
                </a:r>
              </a:p>
            </c:rich>
          </c:tx>
          <c:overlay val="0"/>
        </c:title>
        <c:numFmt formatCode="0.0" sourceLinked="0"/>
        <c:majorTickMark val="none"/>
        <c:minorTickMark val="in"/>
        <c:tickLblPos val="nextTo"/>
        <c:txPr>
          <a:bodyPr/>
          <a:lstStyle/>
          <a:p>
            <a:pPr>
              <a:defRPr sz="2000" baseline="0"/>
            </a:pPr>
            <a:endParaRPr lang="en-US"/>
          </a:p>
        </c:txPr>
        <c:crossAx val="48873472"/>
        <c:crossesAt val="0"/>
        <c:crossBetween val="midCat"/>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3341D8-3CFB-401B-BD53-E7E2ED99C406}" type="datetimeFigureOut">
              <a:rPr lang="en-US" smtClean="0"/>
              <a:t>7/15/2012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0BEE47-FE45-49BF-80E4-F0ED06BD4AD2}" type="slidenum">
              <a:rPr lang="en-US" smtClean="0"/>
              <a:t>‹#›</a:t>
            </a:fld>
            <a:endParaRPr lang="en-US"/>
          </a:p>
        </p:txBody>
      </p:sp>
    </p:spTree>
    <p:extLst>
      <p:ext uri="{BB962C8B-B14F-4D97-AF65-F5344CB8AC3E}">
        <p14:creationId xmlns:p14="http://schemas.microsoft.com/office/powerpoint/2010/main" val="899143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fld id="{A53DC55D-0E62-4A58-87A9-DB2A79A4AB94}" type="slidenum">
              <a:rPr lang="en-US" sz="1200" smtClean="0">
                <a:cs typeface="Arial" pitchFamily="34" charset="0"/>
              </a:rPr>
              <a:pPr/>
              <a:t>5</a:t>
            </a:fld>
            <a:endParaRPr lang="en-US" sz="1200" smtClean="0">
              <a:cs typeface="Arial" pitchFamily="34" charset="0"/>
            </a:endParaRPr>
          </a:p>
        </p:txBody>
      </p:sp>
      <p:sp>
        <p:nvSpPr>
          <p:cNvPr id="65539"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65540"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r"/>
            <a:r>
              <a:rPr lang="en-US" sz="1200">
                <a:latin typeface="Times New Roman" pitchFamily="18" charset="0"/>
              </a:rPr>
              <a:t>2</a:t>
            </a:r>
          </a:p>
        </p:txBody>
      </p:sp>
      <p:sp>
        <p:nvSpPr>
          <p:cNvPr id="65541"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65542"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65543" name="Rectangle 6"/>
          <p:cNvSpPr>
            <a:spLocks noGrp="1" noRot="1" noChangeAspect="1" noChangeArrowheads="1" noTextEdit="1"/>
          </p:cNvSpPr>
          <p:nvPr>
            <p:ph type="sldImg"/>
          </p:nvPr>
        </p:nvSpPr>
        <p:spPr>
          <a:xfrm>
            <a:off x="1150938" y="692150"/>
            <a:ext cx="4556125" cy="3416300"/>
          </a:xfrm>
          <a:ln w="12700" cap="flat"/>
        </p:spPr>
      </p:sp>
      <p:sp>
        <p:nvSpPr>
          <p:cNvPr id="65544" name="Rectangle 7"/>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itchFamily="34" charset="0"/>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fld id="{7F3F79E5-B6B4-4F84-B6C8-048CAF6338C4}" type="slidenum">
              <a:rPr lang="en-US" sz="1200" smtClean="0"/>
              <a:pPr/>
              <a:t>25</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Circuit s289	Total Test patterns = 33 ATPG patterns + 2 Additional</a:t>
            </a:r>
            <a:r>
              <a:rPr lang="en-US" baseline="0" dirty="0" smtClean="0"/>
              <a:t>  set of patterns with alternate 1’s and 0’s</a:t>
            </a:r>
          </a:p>
          <a:p>
            <a:endParaRPr lang="en-US" baseline="0" dirty="0" smtClean="0"/>
          </a:p>
          <a:p>
            <a:r>
              <a:rPr lang="en-US" baseline="0" dirty="0" err="1" smtClean="0"/>
              <a:t>Pmax</a:t>
            </a:r>
            <a:r>
              <a:rPr lang="en-US" baseline="0" dirty="0" smtClean="0"/>
              <a:t>= 0.711 </a:t>
            </a:r>
            <a:r>
              <a:rPr lang="en-US" baseline="0" dirty="0" err="1" smtClean="0"/>
              <a:t>mW</a:t>
            </a:r>
            <a:r>
              <a:rPr lang="en-US" baseline="0" dirty="0" smtClean="0"/>
              <a:t> 	</a:t>
            </a:r>
            <a:r>
              <a:rPr lang="en-US" baseline="0" dirty="0" err="1" smtClean="0"/>
              <a:t>Pavg</a:t>
            </a:r>
            <a:r>
              <a:rPr lang="en-US" baseline="0" dirty="0" smtClean="0"/>
              <a:t> = 0.455 </a:t>
            </a:r>
            <a:r>
              <a:rPr lang="en-US" baseline="0" dirty="0" err="1" smtClean="0"/>
              <a:t>mW</a:t>
            </a:r>
            <a:r>
              <a:rPr lang="en-US" baseline="0" dirty="0" smtClean="0"/>
              <a:t>	Test cycles = 14 Scan shift cycles + 1 Capture cycle </a:t>
            </a:r>
          </a:p>
          <a:p>
            <a:r>
              <a:rPr lang="en-US" baseline="0" dirty="0" smtClean="0"/>
              <a:t>Synchronous clock period = 40ns	Test Time Synchronous= 21.010 µs	Test Time Asynchronous= 13.459 µs	Gain=1.562</a:t>
            </a:r>
          </a:p>
        </p:txBody>
      </p:sp>
      <p:sp>
        <p:nvSpPr>
          <p:cNvPr id="4" name="Slide Number Placeholder 3"/>
          <p:cNvSpPr>
            <a:spLocks noGrp="1"/>
          </p:cNvSpPr>
          <p:nvPr>
            <p:ph type="sldNum" sz="quarter" idx="10"/>
          </p:nvPr>
        </p:nvSpPr>
        <p:spPr/>
        <p:txBody>
          <a:bodyPr/>
          <a:lstStyle/>
          <a:p>
            <a:fld id="{85C27282-EA3B-4791-BB80-C2D8037433AC}" type="slidenum">
              <a:rPr lang="en-US" smtClean="0"/>
              <a:pPr/>
              <a:t>58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Test time Gain = (Test Time Synchronous clock)/(Test time adaptive clock)</a:t>
            </a:r>
            <a:endParaRPr lang="en-US" dirty="0" smtClean="0"/>
          </a:p>
          <a:p>
            <a:r>
              <a:rPr lang="en-US" dirty="0" smtClean="0"/>
              <a:t>Synchronous Clock	Asynchronous Clock	Test Time Synchronous	Test Time Asynchronous	Ratio</a:t>
            </a:r>
          </a:p>
          <a:p>
            <a:r>
              <a:rPr lang="en-US" dirty="0" smtClean="0"/>
              <a:t>0.711		0.711		19.81		12.83		1.544</a:t>
            </a:r>
          </a:p>
          <a:p>
            <a:r>
              <a:rPr lang="en-US" dirty="0" smtClean="0"/>
              <a:t>0.532		0.532		26.41		16.17		1.634</a:t>
            </a:r>
          </a:p>
          <a:p>
            <a:r>
              <a:rPr lang="en-US" dirty="0" smtClean="0"/>
              <a:t>0.385		0.385		39.62		23.58		1.680</a:t>
            </a:r>
          </a:p>
          <a:p>
            <a:r>
              <a:rPr lang="en-US" dirty="0" smtClean="0"/>
              <a:t>0.238		0.238		59.43		38.45		1.546</a:t>
            </a:r>
          </a:p>
          <a:p>
            <a:r>
              <a:rPr lang="en-US" dirty="0" smtClean="0"/>
              <a:t>0.179		0.179		79.24		51.14		1.549</a:t>
            </a:r>
          </a:p>
          <a:p>
            <a:r>
              <a:rPr lang="en-US" dirty="0" smtClean="0"/>
              <a:t>0.143		0.143		99.05		63.95		1.549</a:t>
            </a:r>
          </a:p>
          <a:p>
            <a:r>
              <a:rPr lang="en-US" dirty="0" smtClean="0"/>
              <a:t>0.118		0.118		118.86		77.32		1.537</a:t>
            </a:r>
          </a:p>
        </p:txBody>
      </p:sp>
      <p:sp>
        <p:nvSpPr>
          <p:cNvPr id="4" name="Slide Number Placeholder 3"/>
          <p:cNvSpPr>
            <a:spLocks noGrp="1"/>
          </p:cNvSpPr>
          <p:nvPr>
            <p:ph type="sldNum" sz="quarter" idx="10"/>
          </p:nvPr>
        </p:nvSpPr>
        <p:spPr/>
        <p:txBody>
          <a:bodyPr/>
          <a:lstStyle/>
          <a:p>
            <a:fld id="{85C27282-EA3B-4791-BB80-C2D8037433AC}" type="slidenum">
              <a:rPr lang="en-US" smtClean="0"/>
              <a:pPr/>
              <a:t>59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Circuit: s713</a:t>
            </a:r>
          </a:p>
          <a:p>
            <a:r>
              <a:rPr lang="en-US" dirty="0" smtClean="0"/>
              <a:t>Total Vectors = 60 </a:t>
            </a:r>
            <a:r>
              <a:rPr lang="en-US" dirty="0" err="1" smtClean="0"/>
              <a:t>Atpg</a:t>
            </a:r>
            <a:r>
              <a:rPr lang="en-US" dirty="0" smtClean="0"/>
              <a:t> vectors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Constant clock period = 40ns</a:t>
            </a:r>
          </a:p>
          <a:p>
            <a:r>
              <a:rPr lang="en-US" sz="1200" b="0" i="0" u="none" strike="noStrike" kern="1200" dirty="0" smtClean="0">
                <a:solidFill>
                  <a:schemeClr val="tx1"/>
                </a:solidFill>
                <a:latin typeface="+mn-lt"/>
                <a:ea typeface="+mn-ea"/>
                <a:cs typeface="+mn-cs"/>
              </a:rPr>
              <a:t>Gain:</a:t>
            </a:r>
            <a:r>
              <a:rPr lang="en-US" dirty="0" smtClean="0"/>
              <a:t> </a:t>
            </a:r>
            <a:r>
              <a:rPr lang="en-US" sz="1200" b="0" i="0" u="none" strike="noStrike" kern="1200" dirty="0" smtClean="0">
                <a:solidFill>
                  <a:schemeClr val="tx1"/>
                </a:solidFill>
                <a:latin typeface="+mn-lt"/>
                <a:ea typeface="+mn-ea"/>
                <a:cs typeface="+mn-cs"/>
              </a:rPr>
              <a:t>2</a:t>
            </a:r>
            <a:endParaRPr lang="en-US" dirty="0"/>
          </a:p>
        </p:txBody>
      </p:sp>
      <p:sp>
        <p:nvSpPr>
          <p:cNvPr id="4" name="Slide Number Placeholder 3"/>
          <p:cNvSpPr>
            <a:spLocks noGrp="1"/>
          </p:cNvSpPr>
          <p:nvPr>
            <p:ph type="sldNum" sz="quarter" idx="10"/>
          </p:nvPr>
        </p:nvSpPr>
        <p:spPr/>
        <p:txBody>
          <a:bodyPr/>
          <a:lstStyle/>
          <a:p>
            <a:fld id="{85C27282-EA3B-4791-BB80-C2D8037433AC}" type="slidenum">
              <a:rPr lang="en-US" smtClean="0"/>
              <a:pPr/>
              <a:t>60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t" hangingPunct="1">
              <a:spcBef>
                <a:spcPct val="0"/>
              </a:spcBef>
            </a:pPr>
            <a:endParaRPr lang="en-US" b="1" smtClean="0">
              <a:solidFill>
                <a:srgbClr val="FFFFFF"/>
              </a:solidFill>
              <a:latin typeface="Arial" pitchFamily="34" charset="0"/>
            </a:endParaRPr>
          </a:p>
          <a:p>
            <a:pPr eaLnBrk="1" fontAlgn="t" hangingPunct="1">
              <a:spcBef>
                <a:spcPct val="0"/>
              </a:spcBef>
            </a:pPr>
            <a:endParaRPr lang="en-US" b="1" smtClean="0">
              <a:solidFill>
                <a:srgbClr val="FFFFFF"/>
              </a:solidFill>
              <a:latin typeface="Arial" pitchFamily="34" charset="0"/>
            </a:endParaRPr>
          </a:p>
          <a:p>
            <a:pPr eaLnBrk="1" fontAlgn="t" hangingPunct="1">
              <a:spcBef>
                <a:spcPct val="0"/>
              </a:spcBef>
            </a:pPr>
            <a:endParaRPr lang="en-US" smtClean="0">
              <a:solidFill>
                <a:srgbClr val="000000"/>
              </a:solidFill>
              <a:latin typeface="Arial" pitchFamily="34" charset="0"/>
            </a:endParaRPr>
          </a:p>
          <a:p>
            <a:pPr eaLnBrk="1" fontAlgn="t" hangingPunct="1">
              <a:spcBef>
                <a:spcPct val="0"/>
              </a:spcBef>
            </a:pPr>
            <a:endParaRPr lang="en-US" smtClean="0">
              <a:solidFill>
                <a:srgbClr val="000000"/>
              </a:solidFill>
              <a:latin typeface="Arial" pitchFamily="34" charset="0"/>
            </a:endParaRPr>
          </a:p>
          <a:p>
            <a:pPr eaLnBrk="1" fontAlgn="t" hangingPunct="1">
              <a:spcBef>
                <a:spcPct val="0"/>
              </a:spcBef>
            </a:pPr>
            <a:endParaRPr lang="en-US" smtClean="0">
              <a:solidFill>
                <a:srgbClr val="000000"/>
              </a:solidFill>
              <a:latin typeface="Arial" pitchFamily="34" charset="0"/>
            </a:endParaRPr>
          </a:p>
          <a:p>
            <a:pPr eaLnBrk="1" fontAlgn="t" hangingPunct="1">
              <a:spcBef>
                <a:spcPct val="0"/>
              </a:spcBef>
            </a:pPr>
            <a:endParaRPr lang="en-US" smtClean="0">
              <a:solidFill>
                <a:srgbClr val="000000"/>
              </a:solidFill>
              <a:latin typeface="Arial" pitchFamily="34" charset="0"/>
            </a:endParaRPr>
          </a:p>
          <a:p>
            <a:pPr eaLnBrk="1" fontAlgn="t" hangingPunct="1">
              <a:spcBef>
                <a:spcPct val="0"/>
              </a:spcBef>
            </a:pPr>
            <a:endParaRPr lang="en-US" smtClean="0">
              <a:solidFill>
                <a:srgbClr val="000000"/>
              </a:solidFill>
              <a:latin typeface="Arial" pitchFamily="34" charset="0"/>
            </a:endParaRPr>
          </a:p>
          <a:p>
            <a:pPr eaLnBrk="1" fontAlgn="t" hangingPunct="1">
              <a:spcBef>
                <a:spcPct val="0"/>
              </a:spcBef>
            </a:pPr>
            <a:endParaRPr lang="en-US" smtClean="0">
              <a:solidFill>
                <a:srgbClr val="000000"/>
              </a:solidFill>
              <a:latin typeface="Arial" pitchFamily="34" charset="0"/>
            </a:endParaRPr>
          </a:p>
          <a:p>
            <a:pPr eaLnBrk="1" fontAlgn="t" hangingPunct="1">
              <a:spcBef>
                <a:spcPct val="0"/>
              </a:spcBef>
            </a:pPr>
            <a:endParaRPr lang="en-US" smtClean="0">
              <a:solidFill>
                <a:srgbClr val="000000"/>
              </a:solidFill>
              <a:latin typeface="Arial" pitchFamily="34" charset="0"/>
            </a:endParaRPr>
          </a:p>
          <a:p>
            <a:pPr eaLnBrk="1" fontAlgn="t" hangingPunct="1">
              <a:spcBef>
                <a:spcPct val="0"/>
              </a:spcBef>
            </a:pPr>
            <a:endParaRPr lang="en-US" smtClean="0">
              <a:solidFill>
                <a:srgbClr val="000000"/>
              </a:solidFill>
              <a:latin typeface="Arial" pitchFamily="34" charset="0"/>
            </a:endParaRPr>
          </a:p>
          <a:p>
            <a:pPr eaLnBrk="1" hangingPunct="1"/>
            <a:endParaRPr lang="en-US" smtClean="0">
              <a:latin typeface="Arial" pitchFamily="34" charset="0"/>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fld id="{CCD67421-437A-46EC-84FC-6CB0AFF2F42D}" type="slidenum">
              <a:rPr lang="en-US" sz="1200" smtClean="0"/>
              <a:pPr/>
              <a:t>75</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1263086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424712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3986738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12"/>
          <p:cNvSpPr>
            <a:spLocks noGrp="1" noChangeArrowheads="1"/>
          </p:cNvSpPr>
          <p:nvPr>
            <p:ph type="dt" sz="half" idx="10"/>
          </p:nvPr>
        </p:nvSpPr>
        <p:spPr>
          <a:ln/>
        </p:spPr>
        <p:txBody>
          <a:bodyPr/>
          <a:lstStyle>
            <a:lvl1pPr>
              <a:defRPr/>
            </a:lvl1pPr>
          </a:lstStyle>
          <a:p>
            <a:pPr>
              <a:defRPr/>
            </a:pPr>
            <a:r>
              <a:rPr lang="en-US" smtClean="0"/>
              <a:t>HIT, July 13, 2012</a:t>
            </a: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r>
              <a:rPr lang="en-US"/>
              <a:t>Agrawal: Power and Time Tradeoff . . .</a:t>
            </a:r>
          </a:p>
        </p:txBody>
      </p:sp>
      <p:sp>
        <p:nvSpPr>
          <p:cNvPr id="6" name="Rectangle 14"/>
          <p:cNvSpPr>
            <a:spLocks noGrp="1" noChangeArrowheads="1"/>
          </p:cNvSpPr>
          <p:nvPr>
            <p:ph type="sldNum" sz="quarter" idx="12"/>
          </p:nvPr>
        </p:nvSpPr>
        <p:spPr>
          <a:ln/>
        </p:spPr>
        <p:txBody>
          <a:bodyPr/>
          <a:lstStyle>
            <a:lvl1pPr>
              <a:defRPr/>
            </a:lvl1pPr>
          </a:lstStyle>
          <a:p>
            <a:pPr>
              <a:defRPr/>
            </a:pPr>
            <a:fld id="{5209D590-2F48-4864-AD15-FE96B5001E55}" type="slidenum">
              <a:rPr lang="en-US"/>
              <a:pPr>
                <a:defRPr/>
              </a:pPr>
              <a:t>‹#›</a:t>
            </a:fld>
            <a:endParaRPr lang="en-US"/>
          </a:p>
        </p:txBody>
      </p:sp>
    </p:spTree>
    <p:extLst>
      <p:ext uri="{BB962C8B-B14F-4D97-AF65-F5344CB8AC3E}">
        <p14:creationId xmlns:p14="http://schemas.microsoft.com/office/powerpoint/2010/main" val="3564785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1189381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199163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HIT, July 13, 2012</a:t>
            </a:r>
            <a:endParaRPr lang="en-US"/>
          </a:p>
        </p:txBody>
      </p:sp>
      <p:sp>
        <p:nvSpPr>
          <p:cNvPr id="6" name="Footer Placeholder 5"/>
          <p:cNvSpPr>
            <a:spLocks noGrp="1"/>
          </p:cNvSpPr>
          <p:nvPr>
            <p:ph type="ftr" sz="quarter" idx="11"/>
          </p:nvPr>
        </p:nvSpPr>
        <p:spPr/>
        <p:txBody>
          <a:bodyPr/>
          <a:lstStyle/>
          <a:p>
            <a:r>
              <a:rPr lang="en-US" smtClean="0"/>
              <a:t>Agrawal: Power and Time Tradeoff . . .</a:t>
            </a:r>
            <a:endParaRPr lang="en-US"/>
          </a:p>
        </p:txBody>
      </p:sp>
      <p:sp>
        <p:nvSpPr>
          <p:cNvPr id="7" name="Slide Number Placeholder 6"/>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755691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HIT, July 13, 2012</a:t>
            </a:r>
            <a:endParaRPr lang="en-US"/>
          </a:p>
        </p:txBody>
      </p:sp>
      <p:sp>
        <p:nvSpPr>
          <p:cNvPr id="8" name="Footer Placeholder 7"/>
          <p:cNvSpPr>
            <a:spLocks noGrp="1"/>
          </p:cNvSpPr>
          <p:nvPr>
            <p:ph type="ftr" sz="quarter" idx="11"/>
          </p:nvPr>
        </p:nvSpPr>
        <p:spPr/>
        <p:txBody>
          <a:bodyPr/>
          <a:lstStyle/>
          <a:p>
            <a:r>
              <a:rPr lang="en-US" smtClean="0"/>
              <a:t>Agrawal: Power and Time Tradeoff . . .</a:t>
            </a:r>
            <a:endParaRPr lang="en-US"/>
          </a:p>
        </p:txBody>
      </p:sp>
      <p:sp>
        <p:nvSpPr>
          <p:cNvPr id="9" name="Slide Number Placeholder 8"/>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332004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HIT, July 13, 2012</a:t>
            </a:r>
            <a:endParaRPr lang="en-US"/>
          </a:p>
        </p:txBody>
      </p:sp>
      <p:sp>
        <p:nvSpPr>
          <p:cNvPr id="4" name="Footer Placeholder 3"/>
          <p:cNvSpPr>
            <a:spLocks noGrp="1"/>
          </p:cNvSpPr>
          <p:nvPr>
            <p:ph type="ftr" sz="quarter" idx="11"/>
          </p:nvPr>
        </p:nvSpPr>
        <p:spPr/>
        <p:txBody>
          <a:bodyPr/>
          <a:lstStyle/>
          <a:p>
            <a:r>
              <a:rPr lang="en-US" smtClean="0"/>
              <a:t>Agrawal: Power and Time Tradeoff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3871789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HIT, July 13, 2012</a:t>
            </a:r>
            <a:endParaRPr lang="en-US"/>
          </a:p>
        </p:txBody>
      </p:sp>
      <p:sp>
        <p:nvSpPr>
          <p:cNvPr id="3" name="Footer Placeholder 2"/>
          <p:cNvSpPr>
            <a:spLocks noGrp="1"/>
          </p:cNvSpPr>
          <p:nvPr>
            <p:ph type="ftr" sz="quarter" idx="11"/>
          </p:nvPr>
        </p:nvSpPr>
        <p:spPr/>
        <p:txBody>
          <a:bodyPr/>
          <a:lstStyle/>
          <a:p>
            <a:r>
              <a:rPr lang="en-US" smtClean="0"/>
              <a:t>Agrawal: Power and Time Tradeoff . . .</a:t>
            </a:r>
            <a:endParaRPr lang="en-US"/>
          </a:p>
        </p:txBody>
      </p:sp>
      <p:sp>
        <p:nvSpPr>
          <p:cNvPr id="4" name="Slide Number Placeholder 3"/>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41419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HIT, July 13, 2012</a:t>
            </a:r>
            <a:endParaRPr lang="en-US"/>
          </a:p>
        </p:txBody>
      </p:sp>
      <p:sp>
        <p:nvSpPr>
          <p:cNvPr id="6" name="Footer Placeholder 5"/>
          <p:cNvSpPr>
            <a:spLocks noGrp="1"/>
          </p:cNvSpPr>
          <p:nvPr>
            <p:ph type="ftr" sz="quarter" idx="11"/>
          </p:nvPr>
        </p:nvSpPr>
        <p:spPr/>
        <p:txBody>
          <a:bodyPr/>
          <a:lstStyle/>
          <a:p>
            <a:r>
              <a:rPr lang="en-US" smtClean="0"/>
              <a:t>Agrawal: Power and Time Tradeoff . . .</a:t>
            </a:r>
            <a:endParaRPr lang="en-US"/>
          </a:p>
        </p:txBody>
      </p:sp>
      <p:sp>
        <p:nvSpPr>
          <p:cNvPr id="7" name="Slide Number Placeholder 6"/>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1318334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HIT, July 13, 2012</a:t>
            </a:r>
            <a:endParaRPr lang="en-US"/>
          </a:p>
        </p:txBody>
      </p:sp>
      <p:sp>
        <p:nvSpPr>
          <p:cNvPr id="6" name="Footer Placeholder 5"/>
          <p:cNvSpPr>
            <a:spLocks noGrp="1"/>
          </p:cNvSpPr>
          <p:nvPr>
            <p:ph type="ftr" sz="quarter" idx="11"/>
          </p:nvPr>
        </p:nvSpPr>
        <p:spPr/>
        <p:txBody>
          <a:bodyPr/>
          <a:lstStyle/>
          <a:p>
            <a:r>
              <a:rPr lang="en-US" smtClean="0"/>
              <a:t>Agrawal: Power and Time Tradeoff . . .</a:t>
            </a:r>
            <a:endParaRPr lang="en-US"/>
          </a:p>
        </p:txBody>
      </p:sp>
      <p:sp>
        <p:nvSpPr>
          <p:cNvPr id="7" name="Slide Number Placeholder 6"/>
          <p:cNvSpPr>
            <a:spLocks noGrp="1"/>
          </p:cNvSpPr>
          <p:nvPr>
            <p:ph type="sldNum" sz="quarter" idx="12"/>
          </p:nvPr>
        </p:nvSpPr>
        <p:spPr/>
        <p:txBody>
          <a:bodyPr/>
          <a:lstStyle/>
          <a:p>
            <a:fld id="{7A570702-1D79-412F-88AA-406FE0C8C0EF}" type="slidenum">
              <a:rPr lang="en-US" smtClean="0"/>
              <a:t>‹#›</a:t>
            </a:fld>
            <a:endParaRPr lang="en-US"/>
          </a:p>
        </p:txBody>
      </p:sp>
    </p:spTree>
    <p:extLst>
      <p:ext uri="{BB962C8B-B14F-4D97-AF65-F5344CB8AC3E}">
        <p14:creationId xmlns:p14="http://schemas.microsoft.com/office/powerpoint/2010/main" val="1599878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HIT, July 13,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Agrawal: Power and Time Tradeoff . .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70702-1D79-412F-88AA-406FE0C8C0EF}" type="slidenum">
              <a:rPr lang="en-US" smtClean="0"/>
              <a:t>‹#›</a:t>
            </a:fld>
            <a:endParaRPr lang="en-US"/>
          </a:p>
        </p:txBody>
      </p:sp>
    </p:spTree>
    <p:extLst>
      <p:ext uri="{BB962C8B-B14F-4D97-AF65-F5344CB8AC3E}">
        <p14:creationId xmlns:p14="http://schemas.microsoft.com/office/powerpoint/2010/main" val="2491572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ng.auburn.edu/~vagrawal" TargetMode="External"/><Relationship Id="rId2" Type="http://schemas.openxmlformats.org/officeDocument/2006/relationships/hyperlink" Target="mailto:vagrawal@eng.aubur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eng.auburn.edu/~vagrawal/COURSE/E6270_Spr09/course.html"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Grp="1" noChangeArrowheads="1"/>
          </p:cNvSpPr>
          <p:nvPr>
            <p:ph type="dt" sz="quarter" idx="10"/>
          </p:nvPr>
        </p:nvSpPr>
        <p:spPr/>
        <p:txBody>
          <a:bodyPr/>
          <a:lstStyle/>
          <a:p>
            <a:pPr>
              <a:defRPr/>
            </a:pPr>
            <a:r>
              <a:rPr lang="en-US" smtClean="0"/>
              <a:t>HIT, July 13, 2012</a:t>
            </a:r>
            <a:endParaRPr lang="en-US"/>
          </a:p>
        </p:txBody>
      </p:sp>
      <p:sp>
        <p:nvSpPr>
          <p:cNvPr id="5" name="Rectangle 13"/>
          <p:cNvSpPr>
            <a:spLocks noGrp="1" noChangeArrowheads="1"/>
          </p:cNvSpPr>
          <p:nvPr>
            <p:ph type="ftr" sz="quarter" idx="11"/>
          </p:nvPr>
        </p:nvSpPr>
        <p:spPr/>
        <p:txBody>
          <a:bodyPr/>
          <a:lstStyle/>
          <a:p>
            <a:pPr>
              <a:defRPr/>
            </a:pPr>
            <a:r>
              <a:rPr lang="en-US"/>
              <a:t>Agrawal: Power and Time Tradeoff . . .</a:t>
            </a:r>
            <a:endParaRPr lang="en-US" dirty="0"/>
          </a:p>
        </p:txBody>
      </p:sp>
      <p:sp>
        <p:nvSpPr>
          <p:cNvPr id="6" name="Rectangle 14"/>
          <p:cNvSpPr>
            <a:spLocks noGrp="1" noChangeArrowheads="1"/>
          </p:cNvSpPr>
          <p:nvPr>
            <p:ph type="sldNum" sz="quarter" idx="12"/>
          </p:nvPr>
        </p:nvSpPr>
        <p:spPr/>
        <p:txBody>
          <a:bodyPr/>
          <a:lstStyle/>
          <a:p>
            <a:pPr>
              <a:defRPr/>
            </a:pPr>
            <a:fld id="{B17412F7-F823-4331-BE30-DA2C7B57C845}" type="slidenum">
              <a:rPr lang="en-US"/>
              <a:pPr>
                <a:defRPr/>
              </a:pPr>
              <a:t>1</a:t>
            </a:fld>
            <a:endParaRPr lang="en-US"/>
          </a:p>
        </p:txBody>
      </p:sp>
      <p:sp>
        <p:nvSpPr>
          <p:cNvPr id="2050" name="Rectangle 2"/>
          <p:cNvSpPr>
            <a:spLocks noGrp="1" noChangeArrowheads="1"/>
          </p:cNvSpPr>
          <p:nvPr>
            <p:ph type="ctrTitle"/>
          </p:nvPr>
        </p:nvSpPr>
        <p:spPr>
          <a:xfrm>
            <a:off x="269875" y="701675"/>
            <a:ext cx="8643938" cy="2417763"/>
          </a:xfrm>
        </p:spPr>
        <p:txBody>
          <a:bodyPr/>
          <a:lstStyle/>
          <a:p>
            <a:pPr eaLnBrk="1" hangingPunct="1">
              <a:lnSpc>
                <a:spcPct val="90000"/>
              </a:lnSpc>
              <a:defRPr/>
            </a:pPr>
            <a:r>
              <a:rPr lang="en-US" i="1" dirty="0" smtClean="0"/>
              <a:t>Invited Seminar</a:t>
            </a:r>
            <a:r>
              <a:rPr lang="en-US" dirty="0" smtClean="0"/>
              <a:t/>
            </a:r>
            <a:br>
              <a:rPr lang="en-US" dirty="0" smtClean="0"/>
            </a:br>
            <a:r>
              <a:rPr lang="en-US" dirty="0" smtClean="0"/>
              <a:t>Power </a:t>
            </a:r>
            <a:r>
              <a:rPr lang="en-US" dirty="0" smtClean="0"/>
              <a:t>and Time Tradeoff in VLSI </a:t>
            </a:r>
            <a:r>
              <a:rPr lang="en-US" dirty="0" smtClean="0"/>
              <a:t>Testing</a:t>
            </a:r>
            <a:endParaRPr lang="en-US" dirty="0" smtClean="0"/>
          </a:p>
        </p:txBody>
      </p:sp>
      <p:sp>
        <p:nvSpPr>
          <p:cNvPr id="2067" name="Rectangle 19"/>
          <p:cNvSpPr>
            <a:spLocks noChangeArrowheads="1"/>
          </p:cNvSpPr>
          <p:nvPr/>
        </p:nvSpPr>
        <p:spPr bwMode="auto">
          <a:xfrm>
            <a:off x="231775" y="2759982"/>
            <a:ext cx="8718550" cy="3016210"/>
          </a:xfrm>
          <a:prstGeom prst="rect">
            <a:avLst/>
          </a:prstGeom>
          <a:noFill/>
          <a:ln w="9525">
            <a:noFill/>
            <a:miter lim="800000"/>
            <a:headEnd/>
            <a:tailEnd/>
          </a:ln>
          <a:effectLst/>
        </p:spPr>
        <p:txBody>
          <a:bodyPr>
            <a:spAutoFit/>
          </a:bodyPr>
          <a:lstStyle/>
          <a:p>
            <a:pPr algn="ctr">
              <a:defRPr/>
            </a:pPr>
            <a:r>
              <a:rPr lang="en-US" sz="2800" dirty="0" err="1">
                <a:latin typeface="Tahoma" pitchFamily="34" charset="0"/>
              </a:rPr>
              <a:t>Vishwani</a:t>
            </a:r>
            <a:r>
              <a:rPr lang="en-US" sz="2800" dirty="0">
                <a:latin typeface="Tahoma" pitchFamily="34" charset="0"/>
              </a:rPr>
              <a:t> D. </a:t>
            </a:r>
            <a:r>
              <a:rPr lang="en-US" sz="2800" dirty="0" err="1">
                <a:latin typeface="Tahoma" pitchFamily="34" charset="0"/>
              </a:rPr>
              <a:t>Agrawal</a:t>
            </a:r>
            <a:endParaRPr lang="en-US" sz="2800" dirty="0">
              <a:latin typeface="Tahoma" pitchFamily="34" charset="0"/>
            </a:endParaRPr>
          </a:p>
          <a:p>
            <a:pPr algn="ctr">
              <a:defRPr/>
            </a:pPr>
            <a:r>
              <a:rPr lang="en-US" dirty="0">
                <a:latin typeface="Tahoma" pitchFamily="34" charset="0"/>
              </a:rPr>
              <a:t>James J. Danaher Professor</a:t>
            </a:r>
          </a:p>
          <a:p>
            <a:pPr algn="ctr">
              <a:defRPr/>
            </a:pPr>
            <a:r>
              <a:rPr lang="en-US" dirty="0">
                <a:latin typeface="Tahoma" pitchFamily="34" charset="0"/>
              </a:rPr>
              <a:t>Dept. of Electrical and Computer Engineering</a:t>
            </a:r>
          </a:p>
          <a:p>
            <a:pPr algn="ctr">
              <a:defRPr/>
            </a:pPr>
            <a:r>
              <a:rPr lang="en-US" dirty="0">
                <a:latin typeface="Tahoma" pitchFamily="34" charset="0"/>
              </a:rPr>
              <a:t>Auburn University, Auburn, AL </a:t>
            </a:r>
            <a:r>
              <a:rPr lang="en-US" dirty="0" smtClean="0">
                <a:latin typeface="Tahoma" pitchFamily="34" charset="0"/>
              </a:rPr>
              <a:t>36849</a:t>
            </a:r>
            <a:endParaRPr lang="en-US" dirty="0">
              <a:effectLst>
                <a:outerShdw blurRad="38100" dist="38100" dir="2700000" algn="tl">
                  <a:srgbClr val="010199"/>
                </a:outerShdw>
              </a:effectLst>
              <a:latin typeface="Tahoma" pitchFamily="34" charset="0"/>
            </a:endParaRPr>
          </a:p>
          <a:p>
            <a:pPr algn="ctr">
              <a:defRPr/>
            </a:pPr>
            <a:r>
              <a:rPr lang="en-US" i="1" dirty="0">
                <a:latin typeface="Tahoma" pitchFamily="34" charset="0"/>
                <a:hlinkClick r:id="rId2"/>
              </a:rPr>
              <a:t>vagrawal@eng.auburn.edu</a:t>
            </a:r>
            <a:endParaRPr lang="en-US" i="1" dirty="0">
              <a:latin typeface="Tahoma" pitchFamily="34" charset="0"/>
            </a:endParaRPr>
          </a:p>
          <a:p>
            <a:pPr algn="ctr">
              <a:defRPr/>
            </a:pPr>
            <a:r>
              <a:rPr lang="en-US" i="1" dirty="0">
                <a:latin typeface="Tahoma" pitchFamily="34" charset="0"/>
                <a:hlinkClick r:id="rId3"/>
              </a:rPr>
              <a:t>http://www.eng.auburn.edu/~vagrawal</a:t>
            </a:r>
            <a:r>
              <a:rPr lang="en-US" i="1" dirty="0">
                <a:latin typeface="Tahoma" pitchFamily="34" charset="0"/>
              </a:rPr>
              <a:t> </a:t>
            </a:r>
            <a:endParaRPr lang="en-US" i="1" dirty="0" smtClean="0">
              <a:latin typeface="Tahoma" pitchFamily="34" charset="0"/>
            </a:endParaRPr>
          </a:p>
          <a:p>
            <a:pPr algn="ctr">
              <a:defRPr/>
            </a:pPr>
            <a:endParaRPr lang="en-US" i="1" dirty="0">
              <a:latin typeface="Tahoma" pitchFamily="34" charset="0"/>
            </a:endParaRPr>
          </a:p>
          <a:p>
            <a:pPr algn="ctr">
              <a:defRPr/>
            </a:pPr>
            <a:r>
              <a:rPr lang="en-US" b="1" dirty="0" smtClean="0">
                <a:latin typeface="Tahoma" pitchFamily="34" charset="0"/>
              </a:rPr>
              <a:t>Heritage Institute of Technology</a:t>
            </a:r>
          </a:p>
          <a:p>
            <a:pPr algn="ctr">
              <a:defRPr/>
            </a:pPr>
            <a:r>
              <a:rPr lang="en-US" b="1" dirty="0" smtClean="0">
                <a:latin typeface="Tahoma" pitchFamily="34" charset="0"/>
              </a:rPr>
              <a:t>Department of Computer Science</a:t>
            </a:r>
          </a:p>
          <a:p>
            <a:pPr algn="ctr">
              <a:defRPr/>
            </a:pPr>
            <a:r>
              <a:rPr lang="en-US" b="1" dirty="0" smtClean="0">
                <a:latin typeface="Tahoma" pitchFamily="34" charset="0"/>
              </a:rPr>
              <a:t>Kolkata, India, July 13, 2012</a:t>
            </a:r>
            <a:endParaRPr lang="en-US" b="1" dirty="0">
              <a:latin typeface="Tahoma" pitchFamily="34" charset="0"/>
            </a:endParaRPr>
          </a:p>
        </p:txBody>
      </p:sp>
    </p:spTree>
    <p:extLst>
      <p:ext uri="{BB962C8B-B14F-4D97-AF65-F5344CB8AC3E}">
        <p14:creationId xmlns:p14="http://schemas.microsoft.com/office/powerpoint/2010/main" val="620355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quarter" idx="10"/>
          </p:nvPr>
        </p:nvSpPr>
        <p:spPr/>
        <p:txBody>
          <a:bodyPr/>
          <a:lstStyle/>
          <a:p>
            <a:pPr>
              <a:defRPr/>
            </a:pPr>
            <a:r>
              <a:rPr lang="en-US" smtClean="0"/>
              <a:t>HIT, July 13, 2012</a:t>
            </a:r>
            <a:endParaRPr lang="en-US"/>
          </a:p>
        </p:txBody>
      </p:sp>
      <p:sp>
        <p:nvSpPr>
          <p:cNvPr id="6" name="Footer Placeholder 5"/>
          <p:cNvSpPr>
            <a:spLocks noGrp="1"/>
          </p:cNvSpPr>
          <p:nvPr>
            <p:ph type="ftr" sz="quarter" idx="11"/>
          </p:nvPr>
        </p:nvSpPr>
        <p:spPr/>
        <p:txBody>
          <a:bodyPr/>
          <a:lstStyle/>
          <a:p>
            <a:pPr>
              <a:defRPr/>
            </a:pPr>
            <a:r>
              <a:rPr lang="en-US" smtClean="0"/>
              <a:t>Agrawal: Power and Time Tradeoff . . .</a:t>
            </a:r>
            <a:endParaRPr lang="en-US"/>
          </a:p>
        </p:txBody>
      </p:sp>
      <p:sp>
        <p:nvSpPr>
          <p:cNvPr id="7" name="Slide Number Placeholder 6"/>
          <p:cNvSpPr>
            <a:spLocks noGrp="1"/>
          </p:cNvSpPr>
          <p:nvPr>
            <p:ph type="sldNum" sz="quarter" idx="12"/>
          </p:nvPr>
        </p:nvSpPr>
        <p:spPr/>
        <p:txBody>
          <a:bodyPr/>
          <a:lstStyle/>
          <a:p>
            <a:pPr>
              <a:defRPr/>
            </a:pPr>
            <a:fld id="{740CAECA-6FC6-4D56-B2A3-EA67EB6F975C}" type="slidenum">
              <a:rPr lang="en-US"/>
              <a:pPr>
                <a:defRPr/>
              </a:pPr>
              <a:t>10</a:t>
            </a:fld>
            <a:endParaRPr lang="en-US"/>
          </a:p>
        </p:txBody>
      </p:sp>
      <p:sp>
        <p:nvSpPr>
          <p:cNvPr id="574466" name="Rectangle 2"/>
          <p:cNvSpPr>
            <a:spLocks noGrp="1" noChangeArrowheads="1"/>
          </p:cNvSpPr>
          <p:nvPr>
            <p:ph type="title"/>
          </p:nvPr>
        </p:nvSpPr>
        <p:spPr/>
        <p:txBody>
          <a:bodyPr/>
          <a:lstStyle/>
          <a:p>
            <a:pPr eaLnBrk="1" hangingPunct="1">
              <a:defRPr/>
            </a:pPr>
            <a:r>
              <a:rPr lang="en-US" sz="4000" smtClean="0"/>
              <a:t>Functional Inputs vs. Test Vectors</a:t>
            </a:r>
          </a:p>
        </p:txBody>
      </p:sp>
      <p:sp>
        <p:nvSpPr>
          <p:cNvPr id="574467" name="Rectangle 3"/>
          <p:cNvSpPr>
            <a:spLocks noGrp="1" noChangeArrowheads="1"/>
          </p:cNvSpPr>
          <p:nvPr>
            <p:ph type="body" sz="half" idx="1"/>
          </p:nvPr>
        </p:nvSpPr>
        <p:spPr>
          <a:xfrm>
            <a:off x="463550" y="1781175"/>
            <a:ext cx="4040188" cy="4144963"/>
          </a:xfrm>
        </p:spPr>
        <p:txBody>
          <a:bodyPr/>
          <a:lstStyle/>
          <a:p>
            <a:pPr eaLnBrk="1" hangingPunct="1">
              <a:defRPr/>
            </a:pPr>
            <a:r>
              <a:rPr lang="en-US" dirty="0" smtClean="0">
                <a:solidFill>
                  <a:schemeClr val="hlink"/>
                </a:solidFill>
                <a:effectLst>
                  <a:outerShdw blurRad="38100" dist="38100" dir="2700000" algn="tl">
                    <a:srgbClr val="FFFFFF"/>
                  </a:outerShdw>
                </a:effectLst>
              </a:rPr>
              <a:t>Functional inputs:</a:t>
            </a:r>
          </a:p>
          <a:p>
            <a:pPr lvl="2" eaLnBrk="1" hangingPunct="1">
              <a:defRPr/>
            </a:pPr>
            <a:r>
              <a:rPr lang="en-US" b="1" dirty="0" smtClean="0"/>
              <a:t>Functionally meaningful signals</a:t>
            </a:r>
          </a:p>
          <a:p>
            <a:pPr lvl="2" eaLnBrk="1" hangingPunct="1">
              <a:defRPr/>
            </a:pPr>
            <a:r>
              <a:rPr lang="en-US" b="1" dirty="0" smtClean="0"/>
              <a:t>Generated by circuitry</a:t>
            </a:r>
          </a:p>
          <a:p>
            <a:pPr lvl="2" eaLnBrk="1" hangingPunct="1">
              <a:buFont typeface="Wingdings" pitchFamily="2" charset="2"/>
              <a:buNone/>
              <a:defRPr/>
            </a:pPr>
            <a:endParaRPr lang="en-US" b="1" dirty="0" smtClean="0"/>
          </a:p>
          <a:p>
            <a:pPr lvl="2" eaLnBrk="1" hangingPunct="1">
              <a:defRPr/>
            </a:pPr>
            <a:r>
              <a:rPr lang="en-US" b="1" dirty="0" smtClean="0"/>
              <a:t>Restricted set of inputs</a:t>
            </a:r>
          </a:p>
          <a:p>
            <a:pPr lvl="2" eaLnBrk="1" hangingPunct="1">
              <a:buFont typeface="Wingdings" pitchFamily="2" charset="2"/>
              <a:buNone/>
              <a:defRPr/>
            </a:pPr>
            <a:endParaRPr lang="en-US" b="1" dirty="0" smtClean="0"/>
          </a:p>
          <a:p>
            <a:pPr lvl="2" eaLnBrk="1" hangingPunct="1">
              <a:defRPr/>
            </a:pPr>
            <a:r>
              <a:rPr lang="en-US" b="1" dirty="0" smtClean="0"/>
              <a:t>May have been optimized to reduce logic activity and power</a:t>
            </a:r>
          </a:p>
        </p:txBody>
      </p:sp>
      <p:sp>
        <p:nvSpPr>
          <p:cNvPr id="574468" name="Rectangle 4"/>
          <p:cNvSpPr>
            <a:spLocks noGrp="1" noChangeArrowheads="1"/>
          </p:cNvSpPr>
          <p:nvPr>
            <p:ph type="body" sz="half" idx="2"/>
          </p:nvPr>
        </p:nvSpPr>
        <p:spPr>
          <a:xfrm>
            <a:off x="4575175" y="1743075"/>
            <a:ext cx="4040188" cy="4144963"/>
          </a:xfrm>
        </p:spPr>
        <p:txBody>
          <a:bodyPr>
            <a:normAutofit lnSpcReduction="10000"/>
          </a:bodyPr>
          <a:lstStyle/>
          <a:p>
            <a:pPr eaLnBrk="1" hangingPunct="1">
              <a:defRPr/>
            </a:pPr>
            <a:r>
              <a:rPr lang="en-US" dirty="0" smtClean="0">
                <a:solidFill>
                  <a:schemeClr val="hlink"/>
                </a:solidFill>
                <a:effectLst>
                  <a:outerShdw blurRad="38100" dist="38100" dir="2700000" algn="tl">
                    <a:srgbClr val="FFFFFF"/>
                  </a:outerShdw>
                </a:effectLst>
              </a:rPr>
              <a:t>Test vectors:</a:t>
            </a:r>
          </a:p>
          <a:p>
            <a:pPr lvl="2" eaLnBrk="1" hangingPunct="1">
              <a:defRPr/>
            </a:pPr>
            <a:r>
              <a:rPr lang="en-US" b="1" dirty="0" smtClean="0"/>
              <a:t>Functionally irrelevant signals</a:t>
            </a:r>
          </a:p>
          <a:p>
            <a:pPr lvl="2" eaLnBrk="1" hangingPunct="1">
              <a:defRPr/>
            </a:pPr>
            <a:r>
              <a:rPr lang="en-US" b="1" dirty="0" smtClean="0"/>
              <a:t>Generated by software to test modeled faults</a:t>
            </a:r>
          </a:p>
          <a:p>
            <a:pPr lvl="2" eaLnBrk="1" hangingPunct="1">
              <a:defRPr/>
            </a:pPr>
            <a:r>
              <a:rPr lang="en-US" b="1" dirty="0" smtClean="0"/>
              <a:t>Can be random or pseudorandom</a:t>
            </a:r>
          </a:p>
          <a:p>
            <a:pPr lvl="2" eaLnBrk="1" hangingPunct="1">
              <a:defRPr/>
            </a:pPr>
            <a:r>
              <a:rPr lang="en-US" b="1" dirty="0" smtClean="0"/>
              <a:t>May be optimized to reduce test time; can have high logic activity</a:t>
            </a:r>
          </a:p>
          <a:p>
            <a:pPr lvl="2" eaLnBrk="1" hangingPunct="1">
              <a:defRPr/>
            </a:pPr>
            <a:r>
              <a:rPr lang="en-US" b="1" dirty="0" smtClean="0"/>
              <a:t>May use testability logic for test application</a:t>
            </a:r>
          </a:p>
        </p:txBody>
      </p:sp>
    </p:spTree>
    <p:extLst>
      <p:ext uri="{BB962C8B-B14F-4D97-AF65-F5344CB8AC3E}">
        <p14:creationId xmlns:p14="http://schemas.microsoft.com/office/powerpoint/2010/main" val="834771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2"/>
          <p:cNvSpPr>
            <a:spLocks noGrp="1"/>
          </p:cNvSpPr>
          <p:nvPr>
            <p:ph type="dt" sz="quarter" idx="10"/>
          </p:nvPr>
        </p:nvSpPr>
        <p:spPr/>
        <p:txBody>
          <a:bodyPr/>
          <a:lstStyle/>
          <a:p>
            <a:pPr>
              <a:defRPr/>
            </a:pPr>
            <a:r>
              <a:rPr lang="en-US" smtClean="0"/>
              <a:t>HIT, July 13, 2012</a:t>
            </a:r>
            <a:endParaRPr lang="en-US"/>
          </a:p>
        </p:txBody>
      </p:sp>
      <p:sp>
        <p:nvSpPr>
          <p:cNvPr id="17" name="Footer Placeholder 3"/>
          <p:cNvSpPr>
            <a:spLocks noGrp="1"/>
          </p:cNvSpPr>
          <p:nvPr>
            <p:ph type="ftr" sz="quarter" idx="11"/>
          </p:nvPr>
        </p:nvSpPr>
        <p:spPr/>
        <p:txBody>
          <a:bodyPr/>
          <a:lstStyle/>
          <a:p>
            <a:pPr>
              <a:defRPr/>
            </a:pPr>
            <a:r>
              <a:rPr lang="en-US" smtClean="0"/>
              <a:t>Agrawal: Power and Time Tradeoff . . .</a:t>
            </a:r>
            <a:endParaRPr lang="en-US"/>
          </a:p>
        </p:txBody>
      </p:sp>
      <p:sp>
        <p:nvSpPr>
          <p:cNvPr id="18" name="Slide Number Placeholder 4"/>
          <p:cNvSpPr>
            <a:spLocks noGrp="1"/>
          </p:cNvSpPr>
          <p:nvPr>
            <p:ph type="sldNum" sz="quarter" idx="12"/>
          </p:nvPr>
        </p:nvSpPr>
        <p:spPr/>
        <p:txBody>
          <a:bodyPr/>
          <a:lstStyle/>
          <a:p>
            <a:pPr>
              <a:defRPr/>
            </a:pPr>
            <a:fld id="{52E74ACF-538E-4D4C-8608-18287E98099E}" type="slidenum">
              <a:rPr lang="en-US"/>
              <a:pPr>
                <a:defRPr/>
              </a:pPr>
              <a:t>11</a:t>
            </a:fld>
            <a:endParaRPr lang="en-US"/>
          </a:p>
        </p:txBody>
      </p:sp>
      <p:sp>
        <p:nvSpPr>
          <p:cNvPr id="8197" name="Rectangle 10"/>
          <p:cNvSpPr>
            <a:spLocks noChangeArrowheads="1"/>
          </p:cNvSpPr>
          <p:nvPr/>
        </p:nvSpPr>
        <p:spPr bwMode="auto">
          <a:xfrm>
            <a:off x="2420938" y="1508125"/>
            <a:ext cx="5530850" cy="1958975"/>
          </a:xfrm>
          <a:prstGeom prst="rect">
            <a:avLst/>
          </a:prstGeom>
          <a:solidFill>
            <a:srgbClr val="008000"/>
          </a:solidFill>
          <a:ln w="9525">
            <a:solidFill>
              <a:schemeClr val="tx1"/>
            </a:solidFill>
            <a:miter lim="800000"/>
            <a:headEnd/>
            <a:tailEnd/>
          </a:ln>
        </p:spPr>
        <p:txBody>
          <a:bodyPr wrap="none" anchor="ctr"/>
          <a:lstStyle/>
          <a:p>
            <a:endParaRPr lang="en-US"/>
          </a:p>
        </p:txBody>
      </p:sp>
      <p:sp>
        <p:nvSpPr>
          <p:cNvPr id="575490" name="Rectangle 2"/>
          <p:cNvSpPr>
            <a:spLocks noGrp="1" noChangeArrowheads="1"/>
          </p:cNvSpPr>
          <p:nvPr>
            <p:ph type="title"/>
          </p:nvPr>
        </p:nvSpPr>
        <p:spPr>
          <a:xfrm>
            <a:off x="457200" y="277813"/>
            <a:ext cx="8229600" cy="771525"/>
          </a:xfrm>
        </p:spPr>
        <p:txBody>
          <a:bodyPr/>
          <a:lstStyle/>
          <a:p>
            <a:pPr eaLnBrk="1" hangingPunct="1">
              <a:defRPr/>
            </a:pPr>
            <a:r>
              <a:rPr lang="en-US" smtClean="0"/>
              <a:t>An Example</a:t>
            </a:r>
          </a:p>
        </p:txBody>
      </p:sp>
      <p:sp>
        <p:nvSpPr>
          <p:cNvPr id="8199" name="Rectangle 3"/>
          <p:cNvSpPr>
            <a:spLocks noChangeArrowheads="1"/>
          </p:cNvSpPr>
          <p:nvPr/>
        </p:nvSpPr>
        <p:spPr bwMode="auto">
          <a:xfrm>
            <a:off x="5954713" y="1739900"/>
            <a:ext cx="1651000" cy="1344613"/>
          </a:xfrm>
          <a:prstGeom prst="rect">
            <a:avLst/>
          </a:prstGeom>
          <a:solidFill>
            <a:schemeClr val="bg2"/>
          </a:solidFill>
          <a:ln w="9525">
            <a:solidFill>
              <a:schemeClr val="tx1"/>
            </a:solidFill>
            <a:miter lim="800000"/>
            <a:headEnd/>
            <a:tailEnd/>
          </a:ln>
        </p:spPr>
        <p:txBody>
          <a:bodyPr wrap="none" anchor="ctr"/>
          <a:lstStyle/>
          <a:p>
            <a:pPr algn="ctr" eaLnBrk="1" hangingPunct="1"/>
            <a:r>
              <a:rPr lang="en-US" sz="2400" b="1" dirty="0">
                <a:cs typeface="Arial" charset="0"/>
              </a:rPr>
              <a:t>VLSI chip</a:t>
            </a:r>
          </a:p>
        </p:txBody>
      </p:sp>
      <p:sp>
        <p:nvSpPr>
          <p:cNvPr id="8200" name="Rectangle 4"/>
          <p:cNvSpPr>
            <a:spLocks noChangeArrowheads="1"/>
          </p:cNvSpPr>
          <p:nvPr/>
        </p:nvSpPr>
        <p:spPr bwMode="auto">
          <a:xfrm>
            <a:off x="2728913" y="1739900"/>
            <a:ext cx="1881187" cy="1382713"/>
          </a:xfrm>
          <a:prstGeom prst="rect">
            <a:avLst/>
          </a:prstGeom>
          <a:solidFill>
            <a:srgbClr val="002060"/>
          </a:solidFill>
          <a:ln w="9525">
            <a:solidFill>
              <a:schemeClr val="tx1"/>
            </a:solidFill>
            <a:miter lim="800000"/>
            <a:headEnd/>
            <a:tailEnd/>
          </a:ln>
        </p:spPr>
        <p:txBody>
          <a:bodyPr wrap="none" anchor="ctr"/>
          <a:lstStyle/>
          <a:p>
            <a:pPr algn="ctr" eaLnBrk="1" hangingPunct="1"/>
            <a:r>
              <a:rPr lang="en-US" sz="2400" b="1" dirty="0">
                <a:solidFill>
                  <a:schemeClr val="bg1"/>
                </a:solidFill>
                <a:cs typeface="Arial" charset="0"/>
              </a:rPr>
              <a:t>Binary to</a:t>
            </a:r>
          </a:p>
          <a:p>
            <a:pPr algn="ctr" eaLnBrk="1" hangingPunct="1"/>
            <a:r>
              <a:rPr lang="en-US" sz="2400" b="1" dirty="0">
                <a:solidFill>
                  <a:schemeClr val="bg1"/>
                </a:solidFill>
                <a:cs typeface="Arial" charset="0"/>
              </a:rPr>
              <a:t> decimal</a:t>
            </a:r>
          </a:p>
          <a:p>
            <a:pPr algn="ctr" eaLnBrk="1" hangingPunct="1"/>
            <a:r>
              <a:rPr lang="en-US" sz="2400" b="1" dirty="0">
                <a:solidFill>
                  <a:schemeClr val="bg1"/>
                </a:solidFill>
                <a:cs typeface="Arial" charset="0"/>
              </a:rPr>
              <a:t> converter</a:t>
            </a:r>
          </a:p>
        </p:txBody>
      </p:sp>
      <p:sp>
        <p:nvSpPr>
          <p:cNvPr id="8201" name="Line 5"/>
          <p:cNvSpPr>
            <a:spLocks noChangeShapeType="1"/>
          </p:cNvSpPr>
          <p:nvPr/>
        </p:nvSpPr>
        <p:spPr bwMode="auto">
          <a:xfrm>
            <a:off x="4610100" y="2432050"/>
            <a:ext cx="1344613"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2" name="Line 6"/>
          <p:cNvSpPr>
            <a:spLocks noChangeShapeType="1"/>
          </p:cNvSpPr>
          <p:nvPr/>
        </p:nvSpPr>
        <p:spPr bwMode="auto">
          <a:xfrm>
            <a:off x="2114550" y="2432050"/>
            <a:ext cx="614363"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3" name="Text Box 7"/>
          <p:cNvSpPr txBox="1">
            <a:spLocks noChangeArrowheads="1"/>
          </p:cNvSpPr>
          <p:nvPr/>
        </p:nvSpPr>
        <p:spPr bwMode="auto">
          <a:xfrm>
            <a:off x="577850" y="2046288"/>
            <a:ext cx="16081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cs typeface="Arial" charset="0"/>
              </a:rPr>
              <a:t>3-bit random</a:t>
            </a:r>
          </a:p>
          <a:p>
            <a:pPr algn="ctr" eaLnBrk="1" hangingPunct="1"/>
            <a:r>
              <a:rPr lang="en-US">
                <a:cs typeface="Arial" charset="0"/>
              </a:rPr>
              <a:t> vectors</a:t>
            </a:r>
          </a:p>
        </p:txBody>
      </p:sp>
      <p:sp>
        <p:nvSpPr>
          <p:cNvPr id="8204" name="Text Box 8"/>
          <p:cNvSpPr txBox="1">
            <a:spLocks noChangeArrowheads="1"/>
          </p:cNvSpPr>
          <p:nvPr/>
        </p:nvSpPr>
        <p:spPr bwMode="auto">
          <a:xfrm>
            <a:off x="4725988" y="1585913"/>
            <a:ext cx="10715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dirty="0">
                <a:solidFill>
                  <a:srgbClr val="FFFF00"/>
                </a:solidFill>
                <a:cs typeface="Arial" charset="0"/>
              </a:rPr>
              <a:t>8-bit</a:t>
            </a:r>
          </a:p>
          <a:p>
            <a:pPr algn="ctr" eaLnBrk="1" hangingPunct="1"/>
            <a:r>
              <a:rPr lang="en-US" dirty="0">
                <a:solidFill>
                  <a:srgbClr val="FFFF00"/>
                </a:solidFill>
                <a:cs typeface="Arial" charset="0"/>
              </a:rPr>
              <a:t>1-hot</a:t>
            </a:r>
          </a:p>
          <a:p>
            <a:pPr algn="ctr" eaLnBrk="1" hangingPunct="1"/>
            <a:endParaRPr lang="en-US" dirty="0">
              <a:solidFill>
                <a:srgbClr val="FFFF00"/>
              </a:solidFill>
              <a:cs typeface="Arial" charset="0"/>
            </a:endParaRPr>
          </a:p>
          <a:p>
            <a:pPr algn="ctr" eaLnBrk="1" hangingPunct="1"/>
            <a:r>
              <a:rPr lang="en-US" dirty="0">
                <a:solidFill>
                  <a:srgbClr val="FFFF00"/>
                </a:solidFill>
                <a:cs typeface="Arial" charset="0"/>
              </a:rPr>
              <a:t> vectors</a:t>
            </a:r>
          </a:p>
        </p:txBody>
      </p:sp>
      <p:sp>
        <p:nvSpPr>
          <p:cNvPr id="8205" name="Rectangle 9"/>
          <p:cNvSpPr>
            <a:spLocks noChangeArrowheads="1"/>
          </p:cNvSpPr>
          <p:nvPr/>
        </p:nvSpPr>
        <p:spPr bwMode="auto">
          <a:xfrm>
            <a:off x="3881438" y="4235450"/>
            <a:ext cx="1651000" cy="1344613"/>
          </a:xfrm>
          <a:prstGeom prst="rect">
            <a:avLst/>
          </a:prstGeom>
          <a:solidFill>
            <a:schemeClr val="bg2"/>
          </a:solidFill>
          <a:ln w="9525">
            <a:solidFill>
              <a:schemeClr val="tx1"/>
            </a:solidFill>
            <a:miter lim="800000"/>
            <a:headEnd/>
            <a:tailEnd/>
          </a:ln>
        </p:spPr>
        <p:txBody>
          <a:bodyPr wrap="none" anchor="ctr"/>
          <a:lstStyle/>
          <a:p>
            <a:pPr algn="ctr" eaLnBrk="1" hangingPunct="1"/>
            <a:r>
              <a:rPr lang="en-US" sz="2400" b="1" dirty="0">
                <a:cs typeface="Arial" charset="0"/>
              </a:rPr>
              <a:t>VLSI chip</a:t>
            </a:r>
          </a:p>
        </p:txBody>
      </p:sp>
      <p:sp>
        <p:nvSpPr>
          <p:cNvPr id="8206" name="Text Box 11"/>
          <p:cNvSpPr txBox="1">
            <a:spLocks noChangeArrowheads="1"/>
          </p:cNvSpPr>
          <p:nvPr/>
        </p:nvSpPr>
        <p:spPr bwMode="auto">
          <a:xfrm>
            <a:off x="6953250" y="3082925"/>
            <a:ext cx="987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system</a:t>
            </a:r>
          </a:p>
        </p:txBody>
      </p:sp>
      <p:sp>
        <p:nvSpPr>
          <p:cNvPr id="8207" name="Text Box 12"/>
          <p:cNvSpPr txBox="1">
            <a:spLocks noChangeArrowheads="1"/>
          </p:cNvSpPr>
          <p:nvPr/>
        </p:nvSpPr>
        <p:spPr bwMode="auto">
          <a:xfrm>
            <a:off x="423863" y="1085850"/>
            <a:ext cx="35417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VLSI chip in system operation</a:t>
            </a:r>
          </a:p>
        </p:txBody>
      </p:sp>
      <p:sp>
        <p:nvSpPr>
          <p:cNvPr id="8208" name="Text Box 13"/>
          <p:cNvSpPr txBox="1">
            <a:spLocks noChangeArrowheads="1"/>
          </p:cNvSpPr>
          <p:nvPr/>
        </p:nvSpPr>
        <p:spPr bwMode="auto">
          <a:xfrm>
            <a:off x="654050" y="3851275"/>
            <a:ext cx="2468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VLSI chip under test</a:t>
            </a:r>
          </a:p>
        </p:txBody>
      </p:sp>
      <p:sp>
        <p:nvSpPr>
          <p:cNvPr id="8209" name="Text Box 14"/>
          <p:cNvSpPr txBox="1">
            <a:spLocks noChangeArrowheads="1"/>
          </p:cNvSpPr>
          <p:nvPr/>
        </p:nvSpPr>
        <p:spPr bwMode="auto">
          <a:xfrm>
            <a:off x="1614488" y="4389438"/>
            <a:ext cx="15541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cs typeface="Arial" charset="0"/>
              </a:rPr>
              <a:t>High activity</a:t>
            </a:r>
          </a:p>
          <a:p>
            <a:pPr algn="ctr" eaLnBrk="1" hangingPunct="1"/>
            <a:r>
              <a:rPr lang="en-US">
                <a:cs typeface="Arial" charset="0"/>
              </a:rPr>
              <a:t>8-bit</a:t>
            </a:r>
          </a:p>
          <a:p>
            <a:pPr algn="ctr" eaLnBrk="1" hangingPunct="1"/>
            <a:r>
              <a:rPr lang="en-US">
                <a:cs typeface="Arial" charset="0"/>
              </a:rPr>
              <a:t> test vectors</a:t>
            </a:r>
          </a:p>
          <a:p>
            <a:pPr algn="ctr" eaLnBrk="1" hangingPunct="1"/>
            <a:r>
              <a:rPr lang="en-US">
                <a:cs typeface="Arial" charset="0"/>
              </a:rPr>
              <a:t> from ATE</a:t>
            </a:r>
          </a:p>
        </p:txBody>
      </p:sp>
      <p:sp>
        <p:nvSpPr>
          <p:cNvPr id="8210" name="Line 15"/>
          <p:cNvSpPr>
            <a:spLocks noChangeShapeType="1"/>
          </p:cNvSpPr>
          <p:nvPr/>
        </p:nvSpPr>
        <p:spPr bwMode="auto">
          <a:xfrm>
            <a:off x="3073400" y="4927600"/>
            <a:ext cx="80803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76087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quarter" idx="10"/>
          </p:nvPr>
        </p:nvSpPr>
        <p:spPr/>
        <p:txBody>
          <a:bodyPr/>
          <a:lstStyle/>
          <a:p>
            <a:pPr>
              <a:defRPr/>
            </a:pPr>
            <a:r>
              <a:rPr lang="en-US" smtClean="0"/>
              <a:t>HIT, July 13, 2012</a:t>
            </a:r>
            <a:endParaRPr lang="en-US"/>
          </a:p>
        </p:txBody>
      </p:sp>
      <p:sp>
        <p:nvSpPr>
          <p:cNvPr id="10" name="Footer Placeholder 4"/>
          <p:cNvSpPr>
            <a:spLocks noGrp="1"/>
          </p:cNvSpPr>
          <p:nvPr>
            <p:ph type="ftr" sz="quarter" idx="11"/>
          </p:nvPr>
        </p:nvSpPr>
        <p:spPr/>
        <p:txBody>
          <a:bodyPr/>
          <a:lstStyle/>
          <a:p>
            <a:pPr>
              <a:defRPr/>
            </a:pPr>
            <a:r>
              <a:rPr lang="en-US"/>
              <a:t>Agrawal: Power and Time Tradeoff . . .</a:t>
            </a:r>
          </a:p>
        </p:txBody>
      </p:sp>
      <p:sp>
        <p:nvSpPr>
          <p:cNvPr id="11" name="Slide Number Placeholder 5"/>
          <p:cNvSpPr>
            <a:spLocks noGrp="1"/>
          </p:cNvSpPr>
          <p:nvPr>
            <p:ph type="sldNum" sz="quarter" idx="12"/>
          </p:nvPr>
        </p:nvSpPr>
        <p:spPr/>
        <p:txBody>
          <a:bodyPr/>
          <a:lstStyle/>
          <a:p>
            <a:pPr>
              <a:defRPr/>
            </a:pPr>
            <a:fld id="{199C6EF8-0685-4E6C-90A4-AAFB75F45AEA}" type="slidenum">
              <a:rPr lang="en-US"/>
              <a:pPr>
                <a:defRPr/>
              </a:pPr>
              <a:t>12</a:t>
            </a:fld>
            <a:endParaRPr lang="en-US"/>
          </a:p>
        </p:txBody>
      </p:sp>
      <p:sp>
        <p:nvSpPr>
          <p:cNvPr id="596994" name="Rectangle 2"/>
          <p:cNvSpPr>
            <a:spLocks noGrp="1" noChangeArrowheads="1"/>
          </p:cNvSpPr>
          <p:nvPr>
            <p:ph type="title"/>
          </p:nvPr>
        </p:nvSpPr>
        <p:spPr/>
        <p:txBody>
          <a:bodyPr/>
          <a:lstStyle/>
          <a:p>
            <a:pPr eaLnBrk="1" hangingPunct="1">
              <a:defRPr/>
            </a:pPr>
            <a:r>
              <a:rPr lang="en-US" sz="4000" smtClean="0"/>
              <a:t>Comb. Circuit Power Optimization</a:t>
            </a:r>
          </a:p>
        </p:txBody>
      </p:sp>
      <p:sp>
        <p:nvSpPr>
          <p:cNvPr id="596995" name="Rectangle 3"/>
          <p:cNvSpPr>
            <a:spLocks noGrp="1" noChangeArrowheads="1"/>
          </p:cNvSpPr>
          <p:nvPr>
            <p:ph type="body" idx="1"/>
          </p:nvPr>
        </p:nvSpPr>
        <p:spPr>
          <a:xfrm>
            <a:off x="457200" y="1600200"/>
            <a:ext cx="8229600" cy="1685925"/>
          </a:xfrm>
        </p:spPr>
        <p:txBody>
          <a:bodyPr/>
          <a:lstStyle/>
          <a:p>
            <a:pPr eaLnBrk="1" hangingPunct="1">
              <a:defRPr/>
            </a:pPr>
            <a:r>
              <a:rPr lang="en-US" smtClean="0"/>
              <a:t>Given a set of test vectors</a:t>
            </a:r>
          </a:p>
          <a:p>
            <a:pPr eaLnBrk="1" hangingPunct="1">
              <a:defRPr/>
            </a:pPr>
            <a:r>
              <a:rPr lang="en-US" smtClean="0"/>
              <a:t>Reorder vectors to minimize the number of transitions at primary inputs</a:t>
            </a:r>
          </a:p>
        </p:txBody>
      </p:sp>
      <p:sp>
        <p:nvSpPr>
          <p:cNvPr id="13319" name="Rectangle 4"/>
          <p:cNvSpPr>
            <a:spLocks noChangeArrowheads="1"/>
          </p:cNvSpPr>
          <p:nvPr/>
        </p:nvSpPr>
        <p:spPr bwMode="auto">
          <a:xfrm>
            <a:off x="4254500" y="3416300"/>
            <a:ext cx="2692400" cy="1473200"/>
          </a:xfrm>
          <a:prstGeom prst="rect">
            <a:avLst/>
          </a:prstGeom>
          <a:solidFill>
            <a:srgbClr val="008000"/>
          </a:solidFill>
          <a:ln w="9525">
            <a:solidFill>
              <a:schemeClr val="tx1"/>
            </a:solidFill>
            <a:miter lim="800000"/>
            <a:headEnd/>
            <a:tailEnd/>
          </a:ln>
        </p:spPr>
        <p:txBody>
          <a:bodyPr wrap="none" anchor="ctr"/>
          <a:lstStyle/>
          <a:p>
            <a:pPr algn="ctr"/>
            <a:r>
              <a:rPr lang="en-US" sz="2000" b="1" dirty="0">
                <a:solidFill>
                  <a:schemeClr val="bg1"/>
                </a:solidFill>
              </a:rPr>
              <a:t>Combinational circuit</a:t>
            </a:r>
          </a:p>
          <a:p>
            <a:pPr algn="ctr"/>
            <a:r>
              <a:rPr lang="en-US" sz="2000" b="1" dirty="0">
                <a:solidFill>
                  <a:schemeClr val="bg1"/>
                </a:solidFill>
              </a:rPr>
              <a:t>(tested by exhaustive</a:t>
            </a:r>
          </a:p>
          <a:p>
            <a:pPr algn="ctr"/>
            <a:r>
              <a:rPr lang="en-US" sz="2000" b="1" dirty="0">
                <a:solidFill>
                  <a:schemeClr val="bg1"/>
                </a:solidFill>
              </a:rPr>
              <a:t> vectors)</a:t>
            </a:r>
          </a:p>
        </p:txBody>
      </p:sp>
      <p:sp>
        <p:nvSpPr>
          <p:cNvPr id="13320" name="Text Box 6"/>
          <p:cNvSpPr txBox="1">
            <a:spLocks noChangeArrowheads="1"/>
          </p:cNvSpPr>
          <p:nvPr/>
        </p:nvSpPr>
        <p:spPr bwMode="auto">
          <a:xfrm>
            <a:off x="2219325" y="3656013"/>
            <a:ext cx="13144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01010101</a:t>
            </a:r>
          </a:p>
          <a:p>
            <a:r>
              <a:rPr lang="en-US"/>
              <a:t>00110011</a:t>
            </a:r>
          </a:p>
          <a:p>
            <a:r>
              <a:rPr lang="en-US"/>
              <a:t>00001111</a:t>
            </a:r>
          </a:p>
        </p:txBody>
      </p:sp>
      <p:cxnSp>
        <p:nvCxnSpPr>
          <p:cNvPr id="13321" name="AutoShape 7"/>
          <p:cNvCxnSpPr>
            <a:cxnSpLocks noChangeShapeType="1"/>
            <a:stCxn id="13320" idx="3"/>
            <a:endCxn id="13319" idx="1"/>
          </p:cNvCxnSpPr>
          <p:nvPr/>
        </p:nvCxnSpPr>
        <p:spPr bwMode="auto">
          <a:xfrm flipV="1">
            <a:off x="3533775" y="4152900"/>
            <a:ext cx="720725" cy="63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322" name="Text Box 8"/>
          <p:cNvSpPr txBox="1">
            <a:spLocks noChangeArrowheads="1"/>
          </p:cNvSpPr>
          <p:nvPr/>
        </p:nvSpPr>
        <p:spPr bwMode="auto">
          <a:xfrm>
            <a:off x="657225" y="5154613"/>
            <a:ext cx="68199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			01111000</a:t>
            </a:r>
          </a:p>
          <a:p>
            <a:r>
              <a:rPr lang="en-US"/>
              <a:t>Rearranged vector set	00110011    produces 7 transitions</a:t>
            </a:r>
          </a:p>
          <a:p>
            <a:r>
              <a:rPr lang="en-US"/>
              <a:t>			00011110</a:t>
            </a:r>
          </a:p>
        </p:txBody>
      </p:sp>
      <p:sp>
        <p:nvSpPr>
          <p:cNvPr id="13323" name="Text Box 9"/>
          <p:cNvSpPr txBox="1">
            <a:spLocks noChangeArrowheads="1"/>
          </p:cNvSpPr>
          <p:nvPr/>
        </p:nvSpPr>
        <p:spPr bwMode="auto">
          <a:xfrm>
            <a:off x="1952625" y="4545013"/>
            <a:ext cx="1693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11 transitions</a:t>
            </a:r>
          </a:p>
        </p:txBody>
      </p:sp>
    </p:spTree>
    <p:extLst>
      <p:ext uri="{BB962C8B-B14F-4D97-AF65-F5344CB8AC3E}">
        <p14:creationId xmlns:p14="http://schemas.microsoft.com/office/powerpoint/2010/main" val="1796752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Date Placeholder 2"/>
          <p:cNvSpPr>
            <a:spLocks noGrp="1"/>
          </p:cNvSpPr>
          <p:nvPr>
            <p:ph type="dt" sz="quarter" idx="10"/>
          </p:nvPr>
        </p:nvSpPr>
        <p:spPr/>
        <p:txBody>
          <a:bodyPr/>
          <a:lstStyle/>
          <a:p>
            <a:pPr>
              <a:defRPr/>
            </a:pPr>
            <a:r>
              <a:rPr lang="en-US" smtClean="0"/>
              <a:t>HIT, July 13, 2012</a:t>
            </a:r>
            <a:endParaRPr lang="en-US"/>
          </a:p>
        </p:txBody>
      </p:sp>
      <p:sp>
        <p:nvSpPr>
          <p:cNvPr id="36" name="Footer Placeholder 3"/>
          <p:cNvSpPr>
            <a:spLocks noGrp="1"/>
          </p:cNvSpPr>
          <p:nvPr>
            <p:ph type="ftr" sz="quarter" idx="11"/>
          </p:nvPr>
        </p:nvSpPr>
        <p:spPr/>
        <p:txBody>
          <a:bodyPr/>
          <a:lstStyle/>
          <a:p>
            <a:pPr>
              <a:defRPr/>
            </a:pPr>
            <a:r>
              <a:rPr lang="en-US"/>
              <a:t>Agrawal: Power and Time Tradeoff . . .</a:t>
            </a:r>
          </a:p>
        </p:txBody>
      </p:sp>
      <p:sp>
        <p:nvSpPr>
          <p:cNvPr id="37" name="Slide Number Placeholder 4"/>
          <p:cNvSpPr>
            <a:spLocks noGrp="1"/>
          </p:cNvSpPr>
          <p:nvPr>
            <p:ph type="sldNum" sz="quarter" idx="12"/>
          </p:nvPr>
        </p:nvSpPr>
        <p:spPr/>
        <p:txBody>
          <a:bodyPr/>
          <a:lstStyle/>
          <a:p>
            <a:pPr>
              <a:defRPr/>
            </a:pPr>
            <a:fld id="{41BC8236-E2C0-4E60-957A-0E094830DD7A}" type="slidenum">
              <a:rPr lang="en-US"/>
              <a:pPr>
                <a:defRPr/>
              </a:pPr>
              <a:t>13</a:t>
            </a:fld>
            <a:endParaRPr lang="en-US"/>
          </a:p>
        </p:txBody>
      </p:sp>
      <p:sp>
        <p:nvSpPr>
          <p:cNvPr id="576514" name="Rectangle 2"/>
          <p:cNvSpPr>
            <a:spLocks noGrp="1" noChangeArrowheads="1"/>
          </p:cNvSpPr>
          <p:nvPr>
            <p:ph type="title"/>
          </p:nvPr>
        </p:nvSpPr>
        <p:spPr>
          <a:xfrm>
            <a:off x="461963" y="203200"/>
            <a:ext cx="8229600" cy="804863"/>
          </a:xfrm>
        </p:spPr>
        <p:txBody>
          <a:bodyPr/>
          <a:lstStyle/>
          <a:p>
            <a:pPr eaLnBrk="1" hangingPunct="1">
              <a:defRPr/>
            </a:pPr>
            <a:r>
              <a:rPr lang="en-US" smtClean="0"/>
              <a:t>Reducing Comb. Test Power </a:t>
            </a:r>
          </a:p>
        </p:txBody>
      </p:sp>
      <p:sp>
        <p:nvSpPr>
          <p:cNvPr id="14342" name="Text Box 3"/>
          <p:cNvSpPr txBox="1">
            <a:spLocks noChangeArrowheads="1"/>
          </p:cNvSpPr>
          <p:nvPr/>
        </p:nvSpPr>
        <p:spPr bwMode="auto">
          <a:xfrm>
            <a:off x="1025525" y="1701800"/>
            <a:ext cx="18684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1   1    0   0    0</a:t>
            </a:r>
          </a:p>
          <a:p>
            <a:pPr eaLnBrk="1" hangingPunct="1"/>
            <a:r>
              <a:rPr lang="en-US">
                <a:cs typeface="Arial" pitchFamily="34" charset="0"/>
              </a:rPr>
              <a:t>1   0    1   0    0</a:t>
            </a:r>
          </a:p>
          <a:p>
            <a:pPr eaLnBrk="1" hangingPunct="1"/>
            <a:r>
              <a:rPr lang="en-US">
                <a:cs typeface="Arial" pitchFamily="34" charset="0"/>
              </a:rPr>
              <a:t>1   0    1   0    1</a:t>
            </a:r>
          </a:p>
          <a:p>
            <a:pPr eaLnBrk="1" hangingPunct="1"/>
            <a:r>
              <a:rPr lang="en-US">
                <a:cs typeface="Arial" pitchFamily="34" charset="0"/>
              </a:rPr>
              <a:t>1   0    1   1    1</a:t>
            </a:r>
          </a:p>
        </p:txBody>
      </p:sp>
      <p:sp>
        <p:nvSpPr>
          <p:cNvPr id="14343" name="Oval 4"/>
          <p:cNvSpPr>
            <a:spLocks noChangeArrowheads="1"/>
          </p:cNvSpPr>
          <p:nvPr/>
        </p:nvSpPr>
        <p:spPr bwMode="auto">
          <a:xfrm>
            <a:off x="3573463" y="1662113"/>
            <a:ext cx="614362" cy="614362"/>
          </a:xfrm>
          <a:prstGeom prst="ellipse">
            <a:avLst/>
          </a:prstGeom>
          <a:noFill/>
          <a:ln w="9525">
            <a:solidFill>
              <a:schemeClr val="tx1"/>
            </a:solidFill>
            <a:round/>
            <a:headEnd/>
            <a:tailEnd/>
          </a:ln>
        </p:spPr>
        <p:txBody>
          <a:bodyPr wrap="none" anchor="ctr"/>
          <a:lstStyle/>
          <a:p>
            <a:pPr algn="ctr" eaLnBrk="1" hangingPunct="1"/>
            <a:r>
              <a:rPr lang="en-US" sz="2000" b="1">
                <a:cs typeface="Arial" pitchFamily="34" charset="0"/>
              </a:rPr>
              <a:t>V1</a:t>
            </a:r>
          </a:p>
        </p:txBody>
      </p:sp>
      <p:sp>
        <p:nvSpPr>
          <p:cNvPr id="14344" name="Oval 5"/>
          <p:cNvSpPr>
            <a:spLocks noChangeArrowheads="1"/>
          </p:cNvSpPr>
          <p:nvPr/>
        </p:nvSpPr>
        <p:spPr bwMode="auto">
          <a:xfrm>
            <a:off x="5110163" y="1662113"/>
            <a:ext cx="614362" cy="614362"/>
          </a:xfrm>
          <a:prstGeom prst="ellipse">
            <a:avLst/>
          </a:prstGeom>
          <a:noFill/>
          <a:ln w="9525">
            <a:solidFill>
              <a:schemeClr val="tx1"/>
            </a:solidFill>
            <a:round/>
            <a:headEnd/>
            <a:tailEnd/>
          </a:ln>
        </p:spPr>
        <p:txBody>
          <a:bodyPr wrap="none" anchor="ctr"/>
          <a:lstStyle/>
          <a:p>
            <a:pPr algn="ctr" eaLnBrk="1" hangingPunct="1"/>
            <a:r>
              <a:rPr lang="en-US" sz="2000" b="1">
                <a:cs typeface="Arial" pitchFamily="34" charset="0"/>
              </a:rPr>
              <a:t>V2</a:t>
            </a:r>
          </a:p>
        </p:txBody>
      </p:sp>
      <p:sp>
        <p:nvSpPr>
          <p:cNvPr id="14345" name="Oval 6"/>
          <p:cNvSpPr>
            <a:spLocks noChangeArrowheads="1"/>
          </p:cNvSpPr>
          <p:nvPr/>
        </p:nvSpPr>
        <p:spPr bwMode="auto">
          <a:xfrm>
            <a:off x="6684963" y="1662113"/>
            <a:ext cx="614362" cy="614362"/>
          </a:xfrm>
          <a:prstGeom prst="ellipse">
            <a:avLst/>
          </a:prstGeom>
          <a:noFill/>
          <a:ln w="9525">
            <a:solidFill>
              <a:schemeClr val="tx1"/>
            </a:solidFill>
            <a:round/>
            <a:headEnd/>
            <a:tailEnd/>
          </a:ln>
        </p:spPr>
        <p:txBody>
          <a:bodyPr wrap="none" anchor="ctr"/>
          <a:lstStyle/>
          <a:p>
            <a:pPr algn="ctr" eaLnBrk="1" hangingPunct="1"/>
            <a:r>
              <a:rPr lang="en-US" sz="2000" b="1">
                <a:cs typeface="Arial" pitchFamily="34" charset="0"/>
              </a:rPr>
              <a:t>V3</a:t>
            </a:r>
          </a:p>
        </p:txBody>
      </p:sp>
      <p:sp>
        <p:nvSpPr>
          <p:cNvPr id="14346" name="Oval 7"/>
          <p:cNvSpPr>
            <a:spLocks noChangeArrowheads="1"/>
          </p:cNvSpPr>
          <p:nvPr/>
        </p:nvSpPr>
        <p:spPr bwMode="auto">
          <a:xfrm>
            <a:off x="4111625" y="2968625"/>
            <a:ext cx="614363" cy="614363"/>
          </a:xfrm>
          <a:prstGeom prst="ellipse">
            <a:avLst/>
          </a:prstGeom>
          <a:noFill/>
          <a:ln w="9525">
            <a:solidFill>
              <a:schemeClr val="tx1"/>
            </a:solidFill>
            <a:round/>
            <a:headEnd/>
            <a:tailEnd/>
          </a:ln>
        </p:spPr>
        <p:txBody>
          <a:bodyPr wrap="none" anchor="ctr"/>
          <a:lstStyle/>
          <a:p>
            <a:pPr algn="ctr" eaLnBrk="1" hangingPunct="1"/>
            <a:r>
              <a:rPr lang="en-US" sz="2000" b="1">
                <a:cs typeface="Arial" pitchFamily="34" charset="0"/>
              </a:rPr>
              <a:t>V4</a:t>
            </a:r>
          </a:p>
        </p:txBody>
      </p:sp>
      <p:sp>
        <p:nvSpPr>
          <p:cNvPr id="14347" name="Oval 8"/>
          <p:cNvSpPr>
            <a:spLocks noChangeArrowheads="1"/>
          </p:cNvSpPr>
          <p:nvPr/>
        </p:nvSpPr>
        <p:spPr bwMode="auto">
          <a:xfrm>
            <a:off x="5838825" y="2968625"/>
            <a:ext cx="614363" cy="614363"/>
          </a:xfrm>
          <a:prstGeom prst="ellipse">
            <a:avLst/>
          </a:prstGeom>
          <a:noFill/>
          <a:ln w="9525">
            <a:solidFill>
              <a:schemeClr val="tx1"/>
            </a:solidFill>
            <a:round/>
            <a:headEnd/>
            <a:tailEnd/>
          </a:ln>
        </p:spPr>
        <p:txBody>
          <a:bodyPr wrap="none" anchor="ctr"/>
          <a:lstStyle/>
          <a:p>
            <a:pPr algn="ctr" eaLnBrk="1" hangingPunct="1"/>
            <a:r>
              <a:rPr lang="en-US" sz="2000" b="1">
                <a:cs typeface="Arial" pitchFamily="34" charset="0"/>
              </a:rPr>
              <a:t>V5</a:t>
            </a:r>
          </a:p>
        </p:txBody>
      </p:sp>
      <p:cxnSp>
        <p:nvCxnSpPr>
          <p:cNvPr id="14348" name="AutoShape 9"/>
          <p:cNvCxnSpPr>
            <a:cxnSpLocks noChangeShapeType="1"/>
            <a:stCxn id="14343" idx="6"/>
            <a:endCxn id="14344" idx="2"/>
          </p:cNvCxnSpPr>
          <p:nvPr/>
        </p:nvCxnSpPr>
        <p:spPr bwMode="auto">
          <a:xfrm>
            <a:off x="4187825" y="1970088"/>
            <a:ext cx="922338"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4349" name="Text Box 10"/>
          <p:cNvSpPr txBox="1">
            <a:spLocks noChangeArrowheads="1"/>
          </p:cNvSpPr>
          <p:nvPr/>
        </p:nvSpPr>
        <p:spPr bwMode="auto">
          <a:xfrm>
            <a:off x="4456113" y="1624013"/>
            <a:ext cx="325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3</a:t>
            </a:r>
          </a:p>
        </p:txBody>
      </p:sp>
      <p:cxnSp>
        <p:nvCxnSpPr>
          <p:cNvPr id="14350" name="AutoShape 11"/>
          <p:cNvCxnSpPr>
            <a:cxnSpLocks noChangeShapeType="1"/>
            <a:stCxn id="14344" idx="6"/>
            <a:endCxn id="14345" idx="2"/>
          </p:cNvCxnSpPr>
          <p:nvPr/>
        </p:nvCxnSpPr>
        <p:spPr bwMode="auto">
          <a:xfrm>
            <a:off x="5724525" y="1970088"/>
            <a:ext cx="960438"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4351" name="Text Box 12"/>
          <p:cNvSpPr txBox="1">
            <a:spLocks noChangeArrowheads="1"/>
          </p:cNvSpPr>
          <p:nvPr/>
        </p:nvSpPr>
        <p:spPr bwMode="auto">
          <a:xfrm>
            <a:off x="6070600" y="1624013"/>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4</a:t>
            </a:r>
          </a:p>
        </p:txBody>
      </p:sp>
      <p:cxnSp>
        <p:nvCxnSpPr>
          <p:cNvPr id="14352" name="AutoShape 13"/>
          <p:cNvCxnSpPr>
            <a:cxnSpLocks noChangeShapeType="1"/>
            <a:stCxn id="14343" idx="7"/>
            <a:endCxn id="14345" idx="1"/>
          </p:cNvCxnSpPr>
          <p:nvPr/>
        </p:nvCxnSpPr>
        <p:spPr bwMode="auto">
          <a:xfrm rot="5400000" flipV="1">
            <a:off x="5435600" y="414338"/>
            <a:ext cx="1588" cy="2678112"/>
          </a:xfrm>
          <a:prstGeom prst="curvedConnector3">
            <a:avLst>
              <a:gd name="adj1" fmla="val -20100009"/>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14353" name="Text Box 14"/>
          <p:cNvSpPr txBox="1">
            <a:spLocks noChangeArrowheads="1"/>
          </p:cNvSpPr>
          <p:nvPr/>
        </p:nvSpPr>
        <p:spPr bwMode="auto">
          <a:xfrm>
            <a:off x="5340350" y="1085850"/>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1</a:t>
            </a:r>
          </a:p>
        </p:txBody>
      </p:sp>
      <p:cxnSp>
        <p:nvCxnSpPr>
          <p:cNvPr id="14354" name="AutoShape 15"/>
          <p:cNvCxnSpPr>
            <a:cxnSpLocks noChangeShapeType="1"/>
            <a:stCxn id="14343" idx="4"/>
            <a:endCxn id="14346" idx="1"/>
          </p:cNvCxnSpPr>
          <p:nvPr/>
        </p:nvCxnSpPr>
        <p:spPr bwMode="auto">
          <a:xfrm>
            <a:off x="3881438" y="2276475"/>
            <a:ext cx="320675" cy="78263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4355" name="Text Box 16"/>
          <p:cNvSpPr txBox="1">
            <a:spLocks noChangeArrowheads="1"/>
          </p:cNvSpPr>
          <p:nvPr/>
        </p:nvSpPr>
        <p:spPr bwMode="auto">
          <a:xfrm>
            <a:off x="3689350" y="2506663"/>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3</a:t>
            </a:r>
          </a:p>
        </p:txBody>
      </p:sp>
      <p:cxnSp>
        <p:nvCxnSpPr>
          <p:cNvPr id="14356" name="AutoShape 17"/>
          <p:cNvCxnSpPr>
            <a:cxnSpLocks noChangeShapeType="1"/>
            <a:stCxn id="14343" idx="5"/>
            <a:endCxn id="14347" idx="1"/>
          </p:cNvCxnSpPr>
          <p:nvPr/>
        </p:nvCxnSpPr>
        <p:spPr bwMode="auto">
          <a:xfrm>
            <a:off x="4097338" y="2185988"/>
            <a:ext cx="1831975" cy="8731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4357" name="Text Box 18"/>
          <p:cNvSpPr txBox="1">
            <a:spLocks noChangeArrowheads="1"/>
          </p:cNvSpPr>
          <p:nvPr/>
        </p:nvSpPr>
        <p:spPr bwMode="auto">
          <a:xfrm>
            <a:off x="5302250" y="2468563"/>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2</a:t>
            </a:r>
          </a:p>
        </p:txBody>
      </p:sp>
      <p:cxnSp>
        <p:nvCxnSpPr>
          <p:cNvPr id="14358" name="AutoShape 19"/>
          <p:cNvCxnSpPr>
            <a:cxnSpLocks noChangeShapeType="1"/>
            <a:stCxn id="14344" idx="3"/>
            <a:endCxn id="14346" idx="7"/>
          </p:cNvCxnSpPr>
          <p:nvPr/>
        </p:nvCxnSpPr>
        <p:spPr bwMode="auto">
          <a:xfrm flipH="1">
            <a:off x="4635500" y="2185988"/>
            <a:ext cx="565150" cy="873125"/>
          </a:xfrm>
          <a:prstGeom prst="straightConnector1">
            <a:avLst/>
          </a:prstGeom>
          <a:noFill/>
          <a:ln w="28575">
            <a:solidFill>
              <a:srgbClr val="FF0000"/>
            </a:solidFill>
            <a:round/>
            <a:headEnd type="triangle" w="med" len="med"/>
            <a:tailEnd/>
          </a:ln>
          <a:extLst>
            <a:ext uri="{909E8E84-426E-40DD-AFC4-6F175D3DCCD1}">
              <a14:hiddenFill xmlns:a14="http://schemas.microsoft.com/office/drawing/2010/main">
                <a:noFill/>
              </a14:hiddenFill>
            </a:ext>
          </a:extLst>
        </p:spPr>
      </p:cxnSp>
      <p:sp>
        <p:nvSpPr>
          <p:cNvPr id="14359" name="Text Box 20"/>
          <p:cNvSpPr txBox="1">
            <a:spLocks noChangeArrowheads="1"/>
          </p:cNvSpPr>
          <p:nvPr/>
        </p:nvSpPr>
        <p:spPr bwMode="auto">
          <a:xfrm>
            <a:off x="4495800" y="2546350"/>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2</a:t>
            </a:r>
          </a:p>
        </p:txBody>
      </p:sp>
      <p:cxnSp>
        <p:nvCxnSpPr>
          <p:cNvPr id="14360" name="AutoShape 21"/>
          <p:cNvCxnSpPr>
            <a:cxnSpLocks noChangeShapeType="1"/>
            <a:stCxn id="14344" idx="5"/>
            <a:endCxn id="14347" idx="0"/>
          </p:cNvCxnSpPr>
          <p:nvPr/>
        </p:nvCxnSpPr>
        <p:spPr bwMode="auto">
          <a:xfrm>
            <a:off x="5634038" y="2185988"/>
            <a:ext cx="512762" cy="78263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4361" name="Text Box 22"/>
          <p:cNvSpPr txBox="1">
            <a:spLocks noChangeArrowheads="1"/>
          </p:cNvSpPr>
          <p:nvPr/>
        </p:nvSpPr>
        <p:spPr bwMode="auto">
          <a:xfrm>
            <a:off x="5800725" y="2200275"/>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3</a:t>
            </a:r>
          </a:p>
        </p:txBody>
      </p:sp>
      <p:cxnSp>
        <p:nvCxnSpPr>
          <p:cNvPr id="14362" name="AutoShape 23"/>
          <p:cNvCxnSpPr>
            <a:cxnSpLocks noChangeShapeType="1"/>
            <a:stCxn id="14345" idx="5"/>
            <a:endCxn id="14346" idx="5"/>
          </p:cNvCxnSpPr>
          <p:nvPr/>
        </p:nvCxnSpPr>
        <p:spPr bwMode="auto">
          <a:xfrm rot="5400000">
            <a:off x="5268913" y="1552575"/>
            <a:ext cx="1306512" cy="2573338"/>
          </a:xfrm>
          <a:prstGeom prst="curvedConnector3">
            <a:avLst>
              <a:gd name="adj1" fmla="val 127338"/>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4363" name="Text Box 24"/>
          <p:cNvSpPr txBox="1">
            <a:spLocks noChangeArrowheads="1"/>
          </p:cNvSpPr>
          <p:nvPr/>
        </p:nvSpPr>
        <p:spPr bwMode="auto">
          <a:xfrm>
            <a:off x="6594475" y="3505200"/>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2</a:t>
            </a:r>
          </a:p>
        </p:txBody>
      </p:sp>
      <p:cxnSp>
        <p:nvCxnSpPr>
          <p:cNvPr id="14364" name="AutoShape 25"/>
          <p:cNvCxnSpPr>
            <a:cxnSpLocks noChangeShapeType="1"/>
            <a:stCxn id="14345" idx="3"/>
            <a:endCxn id="14347" idx="7"/>
          </p:cNvCxnSpPr>
          <p:nvPr/>
        </p:nvCxnSpPr>
        <p:spPr bwMode="auto">
          <a:xfrm flipH="1">
            <a:off x="6362700" y="2185988"/>
            <a:ext cx="412750" cy="873125"/>
          </a:xfrm>
          <a:prstGeom prst="straightConnector1">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14365" name="Text Box 26"/>
          <p:cNvSpPr txBox="1">
            <a:spLocks noChangeArrowheads="1"/>
          </p:cNvSpPr>
          <p:nvPr/>
        </p:nvSpPr>
        <p:spPr bwMode="auto">
          <a:xfrm>
            <a:off x="6607175" y="2354263"/>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1</a:t>
            </a:r>
          </a:p>
        </p:txBody>
      </p:sp>
      <p:cxnSp>
        <p:nvCxnSpPr>
          <p:cNvPr id="14366" name="AutoShape 27"/>
          <p:cNvCxnSpPr>
            <a:cxnSpLocks noChangeShapeType="1"/>
            <a:stCxn id="14346" idx="6"/>
            <a:endCxn id="14347" idx="2"/>
          </p:cNvCxnSpPr>
          <p:nvPr/>
        </p:nvCxnSpPr>
        <p:spPr bwMode="auto">
          <a:xfrm>
            <a:off x="4725988" y="3276600"/>
            <a:ext cx="1112837" cy="0"/>
          </a:xfrm>
          <a:prstGeom prst="straightConnector1">
            <a:avLst/>
          </a:prstGeom>
          <a:noFill/>
          <a:ln w="28575">
            <a:solidFill>
              <a:srgbClr val="FF0000"/>
            </a:solidFill>
            <a:round/>
            <a:headEnd type="triangle" w="med" len="med"/>
            <a:tailEnd/>
          </a:ln>
          <a:extLst>
            <a:ext uri="{909E8E84-426E-40DD-AFC4-6F175D3DCCD1}">
              <a14:hiddenFill xmlns:a14="http://schemas.microsoft.com/office/drawing/2010/main">
                <a:noFill/>
              </a14:hiddenFill>
            </a:ext>
          </a:extLst>
        </p:spPr>
      </p:cxnSp>
      <p:sp>
        <p:nvSpPr>
          <p:cNvPr id="14367" name="Text Box 28"/>
          <p:cNvSpPr txBox="1">
            <a:spLocks noChangeArrowheads="1"/>
          </p:cNvSpPr>
          <p:nvPr/>
        </p:nvSpPr>
        <p:spPr bwMode="auto">
          <a:xfrm>
            <a:off x="5224463" y="2928938"/>
            <a:ext cx="325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1</a:t>
            </a:r>
          </a:p>
        </p:txBody>
      </p:sp>
      <p:sp>
        <p:nvSpPr>
          <p:cNvPr id="14368" name="Text Box 29"/>
          <p:cNvSpPr txBox="1">
            <a:spLocks noChangeArrowheads="1"/>
          </p:cNvSpPr>
          <p:nvPr/>
        </p:nvSpPr>
        <p:spPr bwMode="auto">
          <a:xfrm>
            <a:off x="974725" y="1076325"/>
            <a:ext cx="2019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Original tests:</a:t>
            </a:r>
          </a:p>
          <a:p>
            <a:pPr eaLnBrk="1" hangingPunct="1"/>
            <a:r>
              <a:rPr lang="en-US">
                <a:cs typeface="Arial" pitchFamily="34" charset="0"/>
              </a:rPr>
              <a:t>V1 V2 V3 V4 V5</a:t>
            </a:r>
          </a:p>
        </p:txBody>
      </p:sp>
      <p:sp>
        <p:nvSpPr>
          <p:cNvPr id="14369" name="Text Box 30"/>
          <p:cNvSpPr txBox="1">
            <a:spLocks noChangeArrowheads="1"/>
          </p:cNvSpPr>
          <p:nvPr/>
        </p:nvSpPr>
        <p:spPr bwMode="auto">
          <a:xfrm>
            <a:off x="731838" y="3044825"/>
            <a:ext cx="2314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10 input transitions</a:t>
            </a:r>
          </a:p>
        </p:txBody>
      </p:sp>
      <p:sp>
        <p:nvSpPr>
          <p:cNvPr id="14370" name="Text Box 31"/>
          <p:cNvSpPr txBox="1">
            <a:spLocks noChangeArrowheads="1"/>
          </p:cNvSpPr>
          <p:nvPr/>
        </p:nvSpPr>
        <p:spPr bwMode="auto">
          <a:xfrm>
            <a:off x="3654425" y="4322763"/>
            <a:ext cx="47021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Traveling salesperson problem (TSP) finds the shortest distance closed path (or cycle) to visit all nodes exactly once.</a:t>
            </a:r>
          </a:p>
          <a:p>
            <a:pPr eaLnBrk="1" hangingPunct="1"/>
            <a:r>
              <a:rPr lang="en-US" i="1">
                <a:solidFill>
                  <a:schemeClr val="folHlink"/>
                </a:solidFill>
                <a:cs typeface="Arial" pitchFamily="34" charset="0"/>
              </a:rPr>
              <a:t>But, we need an open loop solution.</a:t>
            </a:r>
          </a:p>
        </p:txBody>
      </p:sp>
      <p:sp>
        <p:nvSpPr>
          <p:cNvPr id="14371" name="Rectangle 32"/>
          <p:cNvSpPr>
            <a:spLocks noChangeArrowheads="1"/>
          </p:cNvSpPr>
          <p:nvPr/>
        </p:nvSpPr>
        <p:spPr bwMode="auto">
          <a:xfrm>
            <a:off x="930275" y="3603625"/>
            <a:ext cx="20589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cs typeface="Arial" pitchFamily="34" charset="0"/>
              </a:rPr>
              <a:t>Reordered tests:</a:t>
            </a:r>
          </a:p>
          <a:p>
            <a:pPr eaLnBrk="1" hangingPunct="1"/>
            <a:r>
              <a:rPr lang="en-US">
                <a:cs typeface="Arial" pitchFamily="34" charset="0"/>
              </a:rPr>
              <a:t>V1 V3 V5 V4 V2</a:t>
            </a:r>
          </a:p>
        </p:txBody>
      </p:sp>
      <p:sp>
        <p:nvSpPr>
          <p:cNvPr id="14372" name="Rectangle 33"/>
          <p:cNvSpPr>
            <a:spLocks noChangeArrowheads="1"/>
          </p:cNvSpPr>
          <p:nvPr/>
        </p:nvSpPr>
        <p:spPr bwMode="auto">
          <a:xfrm>
            <a:off x="993775" y="4252913"/>
            <a:ext cx="19970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cs typeface="Arial" pitchFamily="34" charset="0"/>
              </a:rPr>
              <a:t>1   0    0   0    1</a:t>
            </a:r>
          </a:p>
          <a:p>
            <a:pPr eaLnBrk="1" hangingPunct="1"/>
            <a:r>
              <a:rPr lang="en-US">
                <a:cs typeface="Arial" pitchFamily="34" charset="0"/>
              </a:rPr>
              <a:t>1   1    0   0    0</a:t>
            </a:r>
          </a:p>
          <a:p>
            <a:pPr eaLnBrk="1" hangingPunct="1"/>
            <a:r>
              <a:rPr lang="en-US">
                <a:cs typeface="Arial" pitchFamily="34" charset="0"/>
              </a:rPr>
              <a:t>1   1    1   0    0</a:t>
            </a:r>
          </a:p>
          <a:p>
            <a:pPr eaLnBrk="1" hangingPunct="1"/>
            <a:r>
              <a:rPr lang="en-US">
                <a:cs typeface="Arial" pitchFamily="34" charset="0"/>
              </a:rPr>
              <a:t>1   1    1   1    0</a:t>
            </a:r>
          </a:p>
        </p:txBody>
      </p:sp>
      <p:sp>
        <p:nvSpPr>
          <p:cNvPr id="14373" name="Text Box 34"/>
          <p:cNvSpPr txBox="1">
            <a:spLocks noChangeArrowheads="1"/>
          </p:cNvSpPr>
          <p:nvPr/>
        </p:nvSpPr>
        <p:spPr bwMode="auto">
          <a:xfrm>
            <a:off x="871538" y="5462588"/>
            <a:ext cx="2173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5 input transitions</a:t>
            </a:r>
          </a:p>
        </p:txBody>
      </p:sp>
    </p:spTree>
    <p:extLst>
      <p:ext uri="{BB962C8B-B14F-4D97-AF65-F5344CB8AC3E}">
        <p14:creationId xmlns:p14="http://schemas.microsoft.com/office/powerpoint/2010/main" val="1598831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Date Placeholder 3"/>
          <p:cNvSpPr>
            <a:spLocks noGrp="1"/>
          </p:cNvSpPr>
          <p:nvPr>
            <p:ph type="dt" sz="quarter" idx="10"/>
          </p:nvPr>
        </p:nvSpPr>
        <p:spPr/>
        <p:txBody>
          <a:bodyPr/>
          <a:lstStyle/>
          <a:p>
            <a:pPr>
              <a:defRPr/>
            </a:pPr>
            <a:r>
              <a:rPr lang="en-US" smtClean="0"/>
              <a:t>HIT, July 13, 2012</a:t>
            </a:r>
            <a:endParaRPr lang="en-US"/>
          </a:p>
        </p:txBody>
      </p:sp>
      <p:sp>
        <p:nvSpPr>
          <p:cNvPr id="41" name="Footer Placeholder 4"/>
          <p:cNvSpPr>
            <a:spLocks noGrp="1"/>
          </p:cNvSpPr>
          <p:nvPr>
            <p:ph type="ftr" sz="quarter" idx="11"/>
          </p:nvPr>
        </p:nvSpPr>
        <p:spPr/>
        <p:txBody>
          <a:bodyPr/>
          <a:lstStyle/>
          <a:p>
            <a:pPr>
              <a:defRPr/>
            </a:pPr>
            <a:r>
              <a:rPr lang="en-US"/>
              <a:t>Agrawal: Power and Time Tradeoff . . .</a:t>
            </a:r>
          </a:p>
        </p:txBody>
      </p:sp>
      <p:sp>
        <p:nvSpPr>
          <p:cNvPr id="42" name="Slide Number Placeholder 5"/>
          <p:cNvSpPr>
            <a:spLocks noGrp="1"/>
          </p:cNvSpPr>
          <p:nvPr>
            <p:ph type="sldNum" sz="quarter" idx="12"/>
          </p:nvPr>
        </p:nvSpPr>
        <p:spPr/>
        <p:txBody>
          <a:bodyPr/>
          <a:lstStyle/>
          <a:p>
            <a:pPr>
              <a:defRPr/>
            </a:pPr>
            <a:fld id="{E5E7DCC7-391C-4C1A-9E4D-55AB62AAB0B3}" type="slidenum">
              <a:rPr lang="en-US"/>
              <a:pPr>
                <a:defRPr/>
              </a:pPr>
              <a:t>14</a:t>
            </a:fld>
            <a:endParaRPr lang="en-US"/>
          </a:p>
        </p:txBody>
      </p:sp>
      <p:sp>
        <p:nvSpPr>
          <p:cNvPr id="577538" name="Rectangle 2"/>
          <p:cNvSpPr>
            <a:spLocks noGrp="1" noChangeArrowheads="1"/>
          </p:cNvSpPr>
          <p:nvPr>
            <p:ph type="title"/>
          </p:nvPr>
        </p:nvSpPr>
        <p:spPr/>
        <p:txBody>
          <a:bodyPr/>
          <a:lstStyle/>
          <a:p>
            <a:pPr eaLnBrk="1" hangingPunct="1">
              <a:defRPr/>
            </a:pPr>
            <a:r>
              <a:rPr lang="en-US" smtClean="0"/>
              <a:t>Open-Loop TSP </a:t>
            </a:r>
          </a:p>
        </p:txBody>
      </p:sp>
      <p:sp>
        <p:nvSpPr>
          <p:cNvPr id="577539" name="Rectangle 3"/>
          <p:cNvSpPr>
            <a:spLocks noGrp="1" noChangeArrowheads="1"/>
          </p:cNvSpPr>
          <p:nvPr>
            <p:ph type="body" idx="1"/>
          </p:nvPr>
        </p:nvSpPr>
        <p:spPr>
          <a:xfrm>
            <a:off x="334963" y="4337050"/>
            <a:ext cx="8386762" cy="1701800"/>
          </a:xfrm>
        </p:spPr>
        <p:txBody>
          <a:bodyPr/>
          <a:lstStyle/>
          <a:p>
            <a:pPr eaLnBrk="1" hangingPunct="1">
              <a:defRPr/>
            </a:pPr>
            <a:r>
              <a:rPr lang="en-US" sz="2800" smtClean="0"/>
              <a:t>Add a node V0 at distance 0 from all other nodes.</a:t>
            </a:r>
          </a:p>
          <a:p>
            <a:pPr eaLnBrk="1" hangingPunct="1">
              <a:defRPr/>
            </a:pPr>
            <a:r>
              <a:rPr lang="en-US" sz="2800" smtClean="0"/>
              <a:t>Solve TSP for the new graph.</a:t>
            </a:r>
          </a:p>
          <a:p>
            <a:pPr eaLnBrk="1" hangingPunct="1">
              <a:defRPr/>
            </a:pPr>
            <a:r>
              <a:rPr lang="en-US" sz="2800" smtClean="0"/>
              <a:t>Delete V0 from the solution.</a:t>
            </a:r>
          </a:p>
        </p:txBody>
      </p:sp>
      <p:sp>
        <p:nvSpPr>
          <p:cNvPr id="15367" name="Oval 4"/>
          <p:cNvSpPr>
            <a:spLocks noChangeArrowheads="1"/>
          </p:cNvSpPr>
          <p:nvPr/>
        </p:nvSpPr>
        <p:spPr bwMode="auto">
          <a:xfrm>
            <a:off x="3573463" y="1662113"/>
            <a:ext cx="614362" cy="614362"/>
          </a:xfrm>
          <a:prstGeom prst="ellipse">
            <a:avLst/>
          </a:prstGeom>
          <a:noFill/>
          <a:ln w="9525">
            <a:solidFill>
              <a:schemeClr val="tx1"/>
            </a:solidFill>
            <a:round/>
            <a:headEnd/>
            <a:tailEnd/>
          </a:ln>
        </p:spPr>
        <p:txBody>
          <a:bodyPr wrap="none" anchor="ctr"/>
          <a:lstStyle/>
          <a:p>
            <a:pPr algn="ctr" eaLnBrk="1" hangingPunct="1"/>
            <a:r>
              <a:rPr lang="en-US" sz="2000" b="1">
                <a:cs typeface="Arial" pitchFamily="34" charset="0"/>
              </a:rPr>
              <a:t>V1</a:t>
            </a:r>
          </a:p>
        </p:txBody>
      </p:sp>
      <p:sp>
        <p:nvSpPr>
          <p:cNvPr id="15368" name="Oval 5"/>
          <p:cNvSpPr>
            <a:spLocks noChangeArrowheads="1"/>
          </p:cNvSpPr>
          <p:nvPr/>
        </p:nvSpPr>
        <p:spPr bwMode="auto">
          <a:xfrm>
            <a:off x="5110163" y="1662113"/>
            <a:ext cx="614362" cy="614362"/>
          </a:xfrm>
          <a:prstGeom prst="ellipse">
            <a:avLst/>
          </a:prstGeom>
          <a:noFill/>
          <a:ln w="9525">
            <a:solidFill>
              <a:schemeClr val="tx1"/>
            </a:solidFill>
            <a:round/>
            <a:headEnd/>
            <a:tailEnd/>
          </a:ln>
        </p:spPr>
        <p:txBody>
          <a:bodyPr wrap="none" anchor="ctr"/>
          <a:lstStyle/>
          <a:p>
            <a:pPr algn="ctr" eaLnBrk="1" hangingPunct="1"/>
            <a:r>
              <a:rPr lang="en-US" sz="2000" b="1">
                <a:cs typeface="Arial" pitchFamily="34" charset="0"/>
              </a:rPr>
              <a:t>V2</a:t>
            </a:r>
          </a:p>
        </p:txBody>
      </p:sp>
      <p:sp>
        <p:nvSpPr>
          <p:cNvPr id="15369" name="Oval 6"/>
          <p:cNvSpPr>
            <a:spLocks noChangeArrowheads="1"/>
          </p:cNvSpPr>
          <p:nvPr/>
        </p:nvSpPr>
        <p:spPr bwMode="auto">
          <a:xfrm>
            <a:off x="6684963" y="1662113"/>
            <a:ext cx="614362" cy="614362"/>
          </a:xfrm>
          <a:prstGeom prst="ellipse">
            <a:avLst/>
          </a:prstGeom>
          <a:noFill/>
          <a:ln w="9525">
            <a:solidFill>
              <a:schemeClr val="tx1"/>
            </a:solidFill>
            <a:round/>
            <a:headEnd/>
            <a:tailEnd/>
          </a:ln>
        </p:spPr>
        <p:txBody>
          <a:bodyPr wrap="none" anchor="ctr"/>
          <a:lstStyle/>
          <a:p>
            <a:pPr algn="ctr" eaLnBrk="1" hangingPunct="1"/>
            <a:r>
              <a:rPr lang="en-US" sz="2000" b="1">
                <a:cs typeface="Arial" pitchFamily="34" charset="0"/>
              </a:rPr>
              <a:t>V3</a:t>
            </a:r>
          </a:p>
        </p:txBody>
      </p:sp>
      <p:sp>
        <p:nvSpPr>
          <p:cNvPr id="15370" name="Oval 7"/>
          <p:cNvSpPr>
            <a:spLocks noChangeArrowheads="1"/>
          </p:cNvSpPr>
          <p:nvPr/>
        </p:nvSpPr>
        <p:spPr bwMode="auto">
          <a:xfrm>
            <a:off x="4111625" y="2968625"/>
            <a:ext cx="614363" cy="614363"/>
          </a:xfrm>
          <a:prstGeom prst="ellipse">
            <a:avLst/>
          </a:prstGeom>
          <a:noFill/>
          <a:ln w="9525">
            <a:solidFill>
              <a:schemeClr val="tx1"/>
            </a:solidFill>
            <a:round/>
            <a:headEnd/>
            <a:tailEnd/>
          </a:ln>
        </p:spPr>
        <p:txBody>
          <a:bodyPr wrap="none" anchor="ctr"/>
          <a:lstStyle/>
          <a:p>
            <a:pPr algn="ctr" eaLnBrk="1" hangingPunct="1"/>
            <a:r>
              <a:rPr lang="en-US" sz="2000" b="1">
                <a:cs typeface="Arial" pitchFamily="34" charset="0"/>
              </a:rPr>
              <a:t>V4</a:t>
            </a:r>
          </a:p>
        </p:txBody>
      </p:sp>
      <p:sp>
        <p:nvSpPr>
          <p:cNvPr id="15371" name="Oval 8"/>
          <p:cNvSpPr>
            <a:spLocks noChangeArrowheads="1"/>
          </p:cNvSpPr>
          <p:nvPr/>
        </p:nvSpPr>
        <p:spPr bwMode="auto">
          <a:xfrm>
            <a:off x="5838825" y="2968625"/>
            <a:ext cx="614363" cy="614363"/>
          </a:xfrm>
          <a:prstGeom prst="ellipse">
            <a:avLst/>
          </a:prstGeom>
          <a:noFill/>
          <a:ln w="9525">
            <a:solidFill>
              <a:schemeClr val="tx1"/>
            </a:solidFill>
            <a:round/>
            <a:headEnd/>
            <a:tailEnd/>
          </a:ln>
        </p:spPr>
        <p:txBody>
          <a:bodyPr wrap="none" anchor="ctr"/>
          <a:lstStyle/>
          <a:p>
            <a:pPr algn="ctr" eaLnBrk="1" hangingPunct="1"/>
            <a:r>
              <a:rPr lang="en-US" sz="2000" b="1">
                <a:cs typeface="Arial" pitchFamily="34" charset="0"/>
              </a:rPr>
              <a:t>V5</a:t>
            </a:r>
          </a:p>
        </p:txBody>
      </p:sp>
      <p:cxnSp>
        <p:nvCxnSpPr>
          <p:cNvPr id="15372" name="AutoShape 9"/>
          <p:cNvCxnSpPr>
            <a:cxnSpLocks noChangeShapeType="1"/>
            <a:stCxn id="15367" idx="6"/>
            <a:endCxn id="15368" idx="2"/>
          </p:cNvCxnSpPr>
          <p:nvPr/>
        </p:nvCxnSpPr>
        <p:spPr bwMode="auto">
          <a:xfrm>
            <a:off x="4187825" y="1970088"/>
            <a:ext cx="922338"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5373" name="Text Box 10"/>
          <p:cNvSpPr txBox="1">
            <a:spLocks noChangeArrowheads="1"/>
          </p:cNvSpPr>
          <p:nvPr/>
        </p:nvSpPr>
        <p:spPr bwMode="auto">
          <a:xfrm>
            <a:off x="4456113" y="1624013"/>
            <a:ext cx="325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3</a:t>
            </a:r>
          </a:p>
        </p:txBody>
      </p:sp>
      <p:cxnSp>
        <p:nvCxnSpPr>
          <p:cNvPr id="15374" name="AutoShape 11"/>
          <p:cNvCxnSpPr>
            <a:cxnSpLocks noChangeShapeType="1"/>
            <a:stCxn id="15368" idx="6"/>
            <a:endCxn id="15369" idx="2"/>
          </p:cNvCxnSpPr>
          <p:nvPr/>
        </p:nvCxnSpPr>
        <p:spPr bwMode="auto">
          <a:xfrm>
            <a:off x="5724525" y="1970088"/>
            <a:ext cx="960438"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5375" name="Text Box 12"/>
          <p:cNvSpPr txBox="1">
            <a:spLocks noChangeArrowheads="1"/>
          </p:cNvSpPr>
          <p:nvPr/>
        </p:nvSpPr>
        <p:spPr bwMode="auto">
          <a:xfrm>
            <a:off x="6070600" y="1624013"/>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4</a:t>
            </a:r>
          </a:p>
        </p:txBody>
      </p:sp>
      <p:cxnSp>
        <p:nvCxnSpPr>
          <p:cNvPr id="15376" name="AutoShape 13"/>
          <p:cNvCxnSpPr>
            <a:cxnSpLocks noChangeShapeType="1"/>
            <a:stCxn id="15367" idx="7"/>
            <a:endCxn id="15369" idx="1"/>
          </p:cNvCxnSpPr>
          <p:nvPr/>
        </p:nvCxnSpPr>
        <p:spPr bwMode="auto">
          <a:xfrm rot="5400000" flipV="1">
            <a:off x="5435600" y="414338"/>
            <a:ext cx="1588" cy="2678112"/>
          </a:xfrm>
          <a:prstGeom prst="curvedConnector3">
            <a:avLst>
              <a:gd name="adj1" fmla="val -20100009"/>
            </a:avLst>
          </a:prstGeom>
          <a:noFill/>
          <a:ln w="28575">
            <a:solidFill>
              <a:srgbClr val="FF0000"/>
            </a:solidFill>
            <a:round/>
            <a:headEnd/>
            <a:tailEnd/>
          </a:ln>
          <a:extLst>
            <a:ext uri="{909E8E84-426E-40DD-AFC4-6F175D3DCCD1}">
              <a14:hiddenFill xmlns:a14="http://schemas.microsoft.com/office/drawing/2010/main">
                <a:noFill/>
              </a14:hiddenFill>
            </a:ext>
          </a:extLst>
        </p:spPr>
      </p:cxnSp>
      <p:sp>
        <p:nvSpPr>
          <p:cNvPr id="15377" name="Text Box 14"/>
          <p:cNvSpPr txBox="1">
            <a:spLocks noChangeArrowheads="1"/>
          </p:cNvSpPr>
          <p:nvPr/>
        </p:nvSpPr>
        <p:spPr bwMode="auto">
          <a:xfrm>
            <a:off x="5340350" y="1085850"/>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1</a:t>
            </a:r>
          </a:p>
        </p:txBody>
      </p:sp>
      <p:cxnSp>
        <p:nvCxnSpPr>
          <p:cNvPr id="15378" name="AutoShape 15"/>
          <p:cNvCxnSpPr>
            <a:cxnSpLocks noChangeShapeType="1"/>
            <a:stCxn id="15367" idx="4"/>
            <a:endCxn id="15370" idx="1"/>
          </p:cNvCxnSpPr>
          <p:nvPr/>
        </p:nvCxnSpPr>
        <p:spPr bwMode="auto">
          <a:xfrm>
            <a:off x="3881438" y="2276475"/>
            <a:ext cx="320675" cy="78263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5379" name="Text Box 16"/>
          <p:cNvSpPr txBox="1">
            <a:spLocks noChangeArrowheads="1"/>
          </p:cNvSpPr>
          <p:nvPr/>
        </p:nvSpPr>
        <p:spPr bwMode="auto">
          <a:xfrm>
            <a:off x="3848100" y="2781300"/>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3</a:t>
            </a:r>
          </a:p>
        </p:txBody>
      </p:sp>
      <p:cxnSp>
        <p:nvCxnSpPr>
          <p:cNvPr id="15380" name="AutoShape 17"/>
          <p:cNvCxnSpPr>
            <a:cxnSpLocks noChangeShapeType="1"/>
            <a:stCxn id="15367" idx="5"/>
            <a:endCxn id="15371" idx="1"/>
          </p:cNvCxnSpPr>
          <p:nvPr/>
        </p:nvCxnSpPr>
        <p:spPr bwMode="auto">
          <a:xfrm>
            <a:off x="4097338" y="2185988"/>
            <a:ext cx="1831975" cy="8731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5381" name="Text Box 18"/>
          <p:cNvSpPr txBox="1">
            <a:spLocks noChangeArrowheads="1"/>
          </p:cNvSpPr>
          <p:nvPr/>
        </p:nvSpPr>
        <p:spPr bwMode="auto">
          <a:xfrm>
            <a:off x="5448300" y="2552700"/>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2</a:t>
            </a:r>
          </a:p>
        </p:txBody>
      </p:sp>
      <p:cxnSp>
        <p:nvCxnSpPr>
          <p:cNvPr id="15382" name="AutoShape 19"/>
          <p:cNvCxnSpPr>
            <a:cxnSpLocks noChangeShapeType="1"/>
            <a:stCxn id="15368" idx="3"/>
            <a:endCxn id="15370" idx="7"/>
          </p:cNvCxnSpPr>
          <p:nvPr/>
        </p:nvCxnSpPr>
        <p:spPr bwMode="auto">
          <a:xfrm flipH="1">
            <a:off x="4635500" y="2185988"/>
            <a:ext cx="565150" cy="873125"/>
          </a:xfrm>
          <a:prstGeom prst="straightConnector1">
            <a:avLst/>
          </a:prstGeom>
          <a:noFill/>
          <a:ln w="28575">
            <a:solidFill>
              <a:srgbClr val="FF0000"/>
            </a:solidFill>
            <a:round/>
            <a:headEnd/>
            <a:tailEnd/>
          </a:ln>
          <a:extLst>
            <a:ext uri="{909E8E84-426E-40DD-AFC4-6F175D3DCCD1}">
              <a14:hiddenFill xmlns:a14="http://schemas.microsoft.com/office/drawing/2010/main">
                <a:noFill/>
              </a14:hiddenFill>
            </a:ext>
          </a:extLst>
        </p:spPr>
      </p:cxnSp>
      <p:sp>
        <p:nvSpPr>
          <p:cNvPr id="15383" name="Text Box 20"/>
          <p:cNvSpPr txBox="1">
            <a:spLocks noChangeArrowheads="1"/>
          </p:cNvSpPr>
          <p:nvPr/>
        </p:nvSpPr>
        <p:spPr bwMode="auto">
          <a:xfrm>
            <a:off x="4762500" y="2705100"/>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2</a:t>
            </a:r>
          </a:p>
        </p:txBody>
      </p:sp>
      <p:cxnSp>
        <p:nvCxnSpPr>
          <p:cNvPr id="15384" name="AutoShape 21"/>
          <p:cNvCxnSpPr>
            <a:cxnSpLocks noChangeShapeType="1"/>
            <a:stCxn id="15368" idx="5"/>
            <a:endCxn id="15371" idx="0"/>
          </p:cNvCxnSpPr>
          <p:nvPr/>
        </p:nvCxnSpPr>
        <p:spPr bwMode="auto">
          <a:xfrm>
            <a:off x="5634038" y="2185988"/>
            <a:ext cx="512762" cy="78263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5385" name="Text Box 22"/>
          <p:cNvSpPr txBox="1">
            <a:spLocks noChangeArrowheads="1"/>
          </p:cNvSpPr>
          <p:nvPr/>
        </p:nvSpPr>
        <p:spPr bwMode="auto">
          <a:xfrm>
            <a:off x="5916613" y="2430463"/>
            <a:ext cx="325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3</a:t>
            </a:r>
          </a:p>
        </p:txBody>
      </p:sp>
      <p:cxnSp>
        <p:nvCxnSpPr>
          <p:cNvPr id="15386" name="AutoShape 23"/>
          <p:cNvCxnSpPr>
            <a:cxnSpLocks noChangeShapeType="1"/>
            <a:stCxn id="15369" idx="5"/>
            <a:endCxn id="15370" idx="5"/>
          </p:cNvCxnSpPr>
          <p:nvPr/>
        </p:nvCxnSpPr>
        <p:spPr bwMode="auto">
          <a:xfrm rot="5400000">
            <a:off x="5268913" y="1552575"/>
            <a:ext cx="1306512" cy="2573338"/>
          </a:xfrm>
          <a:prstGeom prst="curvedConnector3">
            <a:avLst>
              <a:gd name="adj1" fmla="val 12442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5387" name="Text Box 24"/>
          <p:cNvSpPr txBox="1">
            <a:spLocks noChangeArrowheads="1"/>
          </p:cNvSpPr>
          <p:nvPr/>
        </p:nvSpPr>
        <p:spPr bwMode="auto">
          <a:xfrm>
            <a:off x="6607175" y="3352800"/>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2</a:t>
            </a:r>
          </a:p>
        </p:txBody>
      </p:sp>
      <p:cxnSp>
        <p:nvCxnSpPr>
          <p:cNvPr id="15388" name="AutoShape 25"/>
          <p:cNvCxnSpPr>
            <a:cxnSpLocks noChangeShapeType="1"/>
            <a:stCxn id="15369" idx="4"/>
            <a:endCxn id="15371" idx="7"/>
          </p:cNvCxnSpPr>
          <p:nvPr/>
        </p:nvCxnSpPr>
        <p:spPr bwMode="auto">
          <a:xfrm flipH="1">
            <a:off x="6362700" y="2276475"/>
            <a:ext cx="630238" cy="782638"/>
          </a:xfrm>
          <a:prstGeom prst="straightConnector1">
            <a:avLst/>
          </a:prstGeom>
          <a:noFill/>
          <a:ln w="28575">
            <a:solidFill>
              <a:srgbClr val="FF0000"/>
            </a:solidFill>
            <a:round/>
            <a:headEnd/>
            <a:tailEnd/>
          </a:ln>
          <a:extLst>
            <a:ext uri="{909E8E84-426E-40DD-AFC4-6F175D3DCCD1}">
              <a14:hiddenFill xmlns:a14="http://schemas.microsoft.com/office/drawing/2010/main">
                <a:noFill/>
              </a14:hiddenFill>
            </a:ext>
          </a:extLst>
        </p:spPr>
      </p:cxnSp>
      <p:sp>
        <p:nvSpPr>
          <p:cNvPr id="15389" name="Text Box 26"/>
          <p:cNvSpPr txBox="1">
            <a:spLocks noChangeArrowheads="1"/>
          </p:cNvSpPr>
          <p:nvPr/>
        </p:nvSpPr>
        <p:spPr bwMode="auto">
          <a:xfrm>
            <a:off x="6607175" y="2557463"/>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1</a:t>
            </a:r>
          </a:p>
        </p:txBody>
      </p:sp>
      <p:cxnSp>
        <p:nvCxnSpPr>
          <p:cNvPr id="15390" name="AutoShape 27"/>
          <p:cNvCxnSpPr>
            <a:cxnSpLocks noChangeShapeType="1"/>
            <a:stCxn id="15370" idx="6"/>
            <a:endCxn id="15371" idx="2"/>
          </p:cNvCxnSpPr>
          <p:nvPr/>
        </p:nvCxnSpPr>
        <p:spPr bwMode="auto">
          <a:xfrm>
            <a:off x="4725988" y="3276600"/>
            <a:ext cx="1112837" cy="0"/>
          </a:xfrm>
          <a:prstGeom prst="straightConnector1">
            <a:avLst/>
          </a:prstGeom>
          <a:noFill/>
          <a:ln w="28575">
            <a:solidFill>
              <a:srgbClr val="FF0000"/>
            </a:solidFill>
            <a:round/>
            <a:headEnd/>
            <a:tailEnd/>
          </a:ln>
          <a:extLst>
            <a:ext uri="{909E8E84-426E-40DD-AFC4-6F175D3DCCD1}">
              <a14:hiddenFill xmlns:a14="http://schemas.microsoft.com/office/drawing/2010/main">
                <a:noFill/>
              </a14:hiddenFill>
            </a:ext>
          </a:extLst>
        </p:spPr>
      </p:cxnSp>
      <p:sp>
        <p:nvSpPr>
          <p:cNvPr id="15391" name="Text Box 28"/>
          <p:cNvSpPr txBox="1">
            <a:spLocks noChangeArrowheads="1"/>
          </p:cNvSpPr>
          <p:nvPr/>
        </p:nvSpPr>
        <p:spPr bwMode="auto">
          <a:xfrm>
            <a:off x="5224463" y="2928938"/>
            <a:ext cx="325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1</a:t>
            </a:r>
          </a:p>
        </p:txBody>
      </p:sp>
      <p:sp>
        <p:nvSpPr>
          <p:cNvPr id="15392" name="Oval 29"/>
          <p:cNvSpPr>
            <a:spLocks noChangeArrowheads="1"/>
          </p:cNvSpPr>
          <p:nvPr/>
        </p:nvSpPr>
        <p:spPr bwMode="auto">
          <a:xfrm>
            <a:off x="2281238" y="2674938"/>
            <a:ext cx="614362" cy="614362"/>
          </a:xfrm>
          <a:prstGeom prst="ellipse">
            <a:avLst/>
          </a:prstGeom>
          <a:solidFill>
            <a:srgbClr val="FF6600"/>
          </a:solidFill>
          <a:ln w="9525">
            <a:solidFill>
              <a:schemeClr val="tx1"/>
            </a:solidFill>
            <a:round/>
            <a:headEnd/>
            <a:tailEnd/>
          </a:ln>
        </p:spPr>
        <p:txBody>
          <a:bodyPr wrap="none" anchor="ctr"/>
          <a:lstStyle/>
          <a:p>
            <a:pPr algn="ctr" eaLnBrk="1" hangingPunct="1"/>
            <a:r>
              <a:rPr lang="en-US" sz="2000" b="1">
                <a:cs typeface="Arial" pitchFamily="34" charset="0"/>
              </a:rPr>
              <a:t>V0</a:t>
            </a:r>
          </a:p>
        </p:txBody>
      </p:sp>
      <p:cxnSp>
        <p:nvCxnSpPr>
          <p:cNvPr id="15393" name="AutoShape 30"/>
          <p:cNvCxnSpPr>
            <a:cxnSpLocks noChangeShapeType="1"/>
            <a:stCxn id="15392" idx="7"/>
            <a:endCxn id="15368" idx="2"/>
          </p:cNvCxnSpPr>
          <p:nvPr/>
        </p:nvCxnSpPr>
        <p:spPr bwMode="auto">
          <a:xfrm flipV="1">
            <a:off x="2805113" y="1970088"/>
            <a:ext cx="2305050" cy="795337"/>
          </a:xfrm>
          <a:prstGeom prst="straightConnector1">
            <a:avLst/>
          </a:prstGeom>
          <a:noFill/>
          <a:ln w="28575">
            <a:solidFill>
              <a:srgbClr val="FF0000"/>
            </a:solidFill>
            <a:prstDash val="dash"/>
            <a:round/>
            <a:headEnd/>
            <a:tailEnd/>
          </a:ln>
          <a:extLst>
            <a:ext uri="{909E8E84-426E-40DD-AFC4-6F175D3DCCD1}">
              <a14:hiddenFill xmlns:a14="http://schemas.microsoft.com/office/drawing/2010/main">
                <a:noFill/>
              </a14:hiddenFill>
            </a:ext>
          </a:extLst>
        </p:spPr>
      </p:cxnSp>
      <p:cxnSp>
        <p:nvCxnSpPr>
          <p:cNvPr id="15394" name="AutoShape 31"/>
          <p:cNvCxnSpPr>
            <a:cxnSpLocks noChangeShapeType="1"/>
            <a:stCxn id="15392" idx="5"/>
            <a:endCxn id="15370" idx="2"/>
          </p:cNvCxnSpPr>
          <p:nvPr/>
        </p:nvCxnSpPr>
        <p:spPr bwMode="auto">
          <a:xfrm>
            <a:off x="2805113" y="3198813"/>
            <a:ext cx="1306512" cy="77787"/>
          </a:xfrm>
          <a:prstGeom prst="straightConnector1">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cxnSp>
      <p:cxnSp>
        <p:nvCxnSpPr>
          <p:cNvPr id="15395" name="AutoShape 32"/>
          <p:cNvCxnSpPr>
            <a:cxnSpLocks noChangeShapeType="1"/>
            <a:stCxn id="15392" idx="4"/>
            <a:endCxn id="15371" idx="4"/>
          </p:cNvCxnSpPr>
          <p:nvPr/>
        </p:nvCxnSpPr>
        <p:spPr bwMode="auto">
          <a:xfrm rot="16200000" flipH="1">
            <a:off x="4221163" y="1657350"/>
            <a:ext cx="293688" cy="3557587"/>
          </a:xfrm>
          <a:prstGeom prst="curvedConnector3">
            <a:avLst>
              <a:gd name="adj1" fmla="val 177838"/>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cxnSp>
      <p:cxnSp>
        <p:nvCxnSpPr>
          <p:cNvPr id="15396" name="AutoShape 34"/>
          <p:cNvCxnSpPr>
            <a:cxnSpLocks noChangeShapeType="1"/>
            <a:stCxn id="15392" idx="6"/>
            <a:endCxn id="15369" idx="3"/>
          </p:cNvCxnSpPr>
          <p:nvPr/>
        </p:nvCxnSpPr>
        <p:spPr bwMode="auto">
          <a:xfrm flipV="1">
            <a:off x="2895600" y="2185988"/>
            <a:ext cx="3879850" cy="796925"/>
          </a:xfrm>
          <a:prstGeom prst="straightConnector1">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cxnSp>
      <p:sp>
        <p:nvSpPr>
          <p:cNvPr id="15397" name="Rectangle 35"/>
          <p:cNvSpPr>
            <a:spLocks noChangeArrowheads="1"/>
          </p:cNvSpPr>
          <p:nvPr/>
        </p:nvSpPr>
        <p:spPr bwMode="auto">
          <a:xfrm>
            <a:off x="4152900" y="3810000"/>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0</a:t>
            </a:r>
          </a:p>
        </p:txBody>
      </p:sp>
      <p:sp>
        <p:nvSpPr>
          <p:cNvPr id="15398" name="Rectangle 36"/>
          <p:cNvSpPr>
            <a:spLocks noChangeArrowheads="1"/>
          </p:cNvSpPr>
          <p:nvPr/>
        </p:nvSpPr>
        <p:spPr bwMode="auto">
          <a:xfrm>
            <a:off x="2476500" y="1981200"/>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0</a:t>
            </a:r>
          </a:p>
        </p:txBody>
      </p:sp>
      <p:sp>
        <p:nvSpPr>
          <p:cNvPr id="15399" name="Rectangle 37"/>
          <p:cNvSpPr>
            <a:spLocks noChangeArrowheads="1"/>
          </p:cNvSpPr>
          <p:nvPr/>
        </p:nvSpPr>
        <p:spPr bwMode="auto">
          <a:xfrm>
            <a:off x="3217863" y="2212975"/>
            <a:ext cx="325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0</a:t>
            </a:r>
          </a:p>
        </p:txBody>
      </p:sp>
      <p:sp>
        <p:nvSpPr>
          <p:cNvPr id="15400" name="Rectangle 38"/>
          <p:cNvSpPr>
            <a:spLocks noChangeArrowheads="1"/>
          </p:cNvSpPr>
          <p:nvPr/>
        </p:nvSpPr>
        <p:spPr bwMode="auto">
          <a:xfrm>
            <a:off x="3543300" y="2476500"/>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0</a:t>
            </a:r>
          </a:p>
        </p:txBody>
      </p:sp>
      <p:sp>
        <p:nvSpPr>
          <p:cNvPr id="15401" name="Rectangle 39"/>
          <p:cNvSpPr>
            <a:spLocks noChangeArrowheads="1"/>
          </p:cNvSpPr>
          <p:nvPr/>
        </p:nvSpPr>
        <p:spPr bwMode="auto">
          <a:xfrm>
            <a:off x="3467100" y="3238500"/>
            <a:ext cx="32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0</a:t>
            </a:r>
          </a:p>
        </p:txBody>
      </p:sp>
      <p:cxnSp>
        <p:nvCxnSpPr>
          <p:cNvPr id="15402" name="AutoShape 40"/>
          <p:cNvCxnSpPr>
            <a:cxnSpLocks noChangeShapeType="1"/>
            <a:stCxn id="15392" idx="0"/>
            <a:endCxn id="15367" idx="2"/>
          </p:cNvCxnSpPr>
          <p:nvPr/>
        </p:nvCxnSpPr>
        <p:spPr bwMode="auto">
          <a:xfrm rot="-5400000">
            <a:off x="2728913" y="1830388"/>
            <a:ext cx="704850" cy="984250"/>
          </a:xfrm>
          <a:prstGeom prst="curvedConnector2">
            <a:avLst/>
          </a:prstGeom>
          <a:noFill/>
          <a:ln w="28575">
            <a:solidFill>
              <a:srgbClr val="FF0000"/>
            </a:solidFill>
            <a:prstDash val="lgDash"/>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615286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Combinational Vector Ordering</a:t>
            </a:r>
            <a:endParaRPr lang="en-US" dirty="0"/>
          </a:p>
        </p:txBody>
      </p:sp>
      <p:sp>
        <p:nvSpPr>
          <p:cNvPr id="3" name="Content Placeholder 2"/>
          <p:cNvSpPr>
            <a:spLocks noGrp="1"/>
          </p:cNvSpPr>
          <p:nvPr>
            <p:ph idx="1"/>
          </p:nvPr>
        </p:nvSpPr>
        <p:spPr>
          <a:xfrm>
            <a:off x="495300" y="1295400"/>
            <a:ext cx="8191500" cy="4876800"/>
          </a:xfrm>
        </p:spPr>
        <p:txBody>
          <a:bodyPr>
            <a:noAutofit/>
          </a:bodyPr>
          <a:lstStyle/>
          <a:p>
            <a:pPr eaLnBrk="1" hangingPunct="1">
              <a:defRPr/>
            </a:pPr>
            <a:r>
              <a:rPr lang="en-US" sz="2800" dirty="0" smtClean="0"/>
              <a:t>TSP has exponential complexity; good heuristics are available.</a:t>
            </a:r>
          </a:p>
          <a:p>
            <a:pPr eaLnBrk="1" hangingPunct="1">
              <a:defRPr/>
            </a:pPr>
            <a:r>
              <a:rPr lang="en-US" sz="2800" dirty="0" smtClean="0"/>
              <a:t>For other extensions:</a:t>
            </a:r>
          </a:p>
          <a:p>
            <a:pPr lvl="1" eaLnBrk="1" hangingPunct="1">
              <a:defRPr/>
            </a:pPr>
            <a:r>
              <a:rPr lang="en-US" sz="2400" dirty="0" smtClean="0"/>
              <a:t>V. </a:t>
            </a:r>
            <a:r>
              <a:rPr lang="en-US" sz="2400" dirty="0" err="1" smtClean="0"/>
              <a:t>Dabholkar</a:t>
            </a:r>
            <a:r>
              <a:rPr lang="en-US" sz="2400" dirty="0" smtClean="0"/>
              <a:t>, S. </a:t>
            </a:r>
            <a:r>
              <a:rPr lang="en-US" sz="2400" dirty="0" err="1" smtClean="0"/>
              <a:t>Chakravarty</a:t>
            </a:r>
            <a:r>
              <a:rPr lang="en-US" sz="2400" dirty="0" smtClean="0"/>
              <a:t>, I </a:t>
            </a:r>
            <a:r>
              <a:rPr lang="en-US" sz="2400" dirty="0" err="1" smtClean="0"/>
              <a:t>Pomeranz</a:t>
            </a:r>
            <a:r>
              <a:rPr lang="en-US" sz="2400" dirty="0" smtClean="0"/>
              <a:t> and S. Reddy, “Techniques for Minimizing Power Dissipation in Scan and Combinational Circuits During Test Application,” </a:t>
            </a:r>
            <a:r>
              <a:rPr lang="en-US" sz="2400" i="1" dirty="0" smtClean="0"/>
              <a:t>IEEE Trans. CAD</a:t>
            </a:r>
            <a:r>
              <a:rPr lang="en-US" sz="2400" dirty="0" smtClean="0"/>
              <a:t>, vol. 17, no. 12, pp. 1325-1333, Dec. 1998.</a:t>
            </a:r>
          </a:p>
          <a:p>
            <a:pPr eaLnBrk="1" hangingPunct="1">
              <a:defRPr/>
            </a:pPr>
            <a:r>
              <a:rPr lang="en-US" sz="2800" dirty="0" smtClean="0"/>
              <a:t>Typical average power saving:</a:t>
            </a:r>
          </a:p>
          <a:p>
            <a:pPr lvl="1" eaLnBrk="1" hangingPunct="1">
              <a:defRPr/>
            </a:pPr>
            <a:r>
              <a:rPr lang="en-US" sz="2400" dirty="0" smtClean="0"/>
              <a:t>30-50%</a:t>
            </a:r>
          </a:p>
          <a:p>
            <a:pPr lvl="1" eaLnBrk="1" hangingPunct="1">
              <a:defRPr/>
            </a:pPr>
            <a:r>
              <a:rPr lang="en-US" sz="2400" dirty="0" smtClean="0"/>
              <a:t>50-60% with vector repetition (to satisfy peak power)</a:t>
            </a:r>
          </a:p>
        </p:txBody>
      </p:sp>
      <p:sp>
        <p:nvSpPr>
          <p:cNvPr id="4" name="Date Placeholder 3"/>
          <p:cNvSpPr>
            <a:spLocks noGrp="1"/>
          </p:cNvSpPr>
          <p:nvPr>
            <p:ph type="dt" sz="quarter" idx="10"/>
          </p:nvPr>
        </p:nvSpPr>
        <p:spPr/>
        <p:txBody>
          <a:bodyPr/>
          <a:lstStyle/>
          <a:p>
            <a:pPr>
              <a:defRPr/>
            </a:pPr>
            <a:r>
              <a:rPr lang="en-US" smtClean="0"/>
              <a:t>HIT, July 13, 2012</a:t>
            </a:r>
            <a:endParaRPr lang="en-US" dirty="0"/>
          </a:p>
        </p:txBody>
      </p:sp>
      <p:sp>
        <p:nvSpPr>
          <p:cNvPr id="5" name="Footer Placeholder 4"/>
          <p:cNvSpPr>
            <a:spLocks noGrp="1"/>
          </p:cNvSpPr>
          <p:nvPr>
            <p:ph type="ftr" sz="quarter" idx="11"/>
          </p:nvPr>
        </p:nvSpPr>
        <p:spPr/>
        <p:txBody>
          <a:bodyPr/>
          <a:lstStyle/>
          <a:p>
            <a:pPr>
              <a:defRPr/>
            </a:pPr>
            <a:r>
              <a:rPr lang="en-US"/>
              <a:t>Agrawal: Power and Time Tradeoff . . .</a:t>
            </a:r>
            <a:endParaRPr lang="en-US" dirty="0"/>
          </a:p>
        </p:txBody>
      </p:sp>
      <p:sp>
        <p:nvSpPr>
          <p:cNvPr id="6" name="Slide Number Placeholder 5"/>
          <p:cNvSpPr>
            <a:spLocks noGrp="1"/>
          </p:cNvSpPr>
          <p:nvPr>
            <p:ph type="sldNum" sz="quarter" idx="12"/>
          </p:nvPr>
        </p:nvSpPr>
        <p:spPr/>
        <p:txBody>
          <a:bodyPr/>
          <a:lstStyle/>
          <a:p>
            <a:pPr>
              <a:defRPr/>
            </a:pPr>
            <a:fld id="{AAD95E8B-3B87-4BFC-B14C-0DCA0C002F0F}" type="slidenum">
              <a:rPr lang="en-US"/>
              <a:pPr>
                <a:defRPr/>
              </a:pPr>
              <a:t>15</a:t>
            </a:fld>
            <a:endParaRPr lang="en-US" dirty="0"/>
          </a:p>
        </p:txBody>
      </p:sp>
    </p:spTree>
    <p:extLst>
      <p:ext uri="{BB962C8B-B14F-4D97-AF65-F5344CB8AC3E}">
        <p14:creationId xmlns:p14="http://schemas.microsoft.com/office/powerpoint/2010/main" val="3083625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6416552D-ACE1-42E4-A92D-E34B787C5490}" type="slidenum">
              <a:rPr lang="en-US"/>
              <a:pPr>
                <a:defRPr/>
              </a:pPr>
              <a:t>16</a:t>
            </a:fld>
            <a:endParaRPr lang="en-US"/>
          </a:p>
        </p:txBody>
      </p:sp>
      <p:sp>
        <p:nvSpPr>
          <p:cNvPr id="578562" name="Rectangle 2"/>
          <p:cNvSpPr>
            <a:spLocks noGrp="1" noChangeArrowheads="1"/>
          </p:cNvSpPr>
          <p:nvPr>
            <p:ph type="title"/>
          </p:nvPr>
        </p:nvSpPr>
        <p:spPr/>
        <p:txBody>
          <a:bodyPr/>
          <a:lstStyle/>
          <a:p>
            <a:pPr eaLnBrk="1" hangingPunct="1">
              <a:defRPr/>
            </a:pPr>
            <a:r>
              <a:rPr lang="en-US" smtClean="0"/>
              <a:t>Traveling Salesperson Problem</a:t>
            </a:r>
          </a:p>
        </p:txBody>
      </p:sp>
      <p:sp>
        <p:nvSpPr>
          <p:cNvPr id="578563" name="Rectangle 3"/>
          <p:cNvSpPr>
            <a:spLocks noGrp="1" noChangeArrowheads="1"/>
          </p:cNvSpPr>
          <p:nvPr>
            <p:ph type="body" idx="1"/>
          </p:nvPr>
        </p:nvSpPr>
        <p:spPr>
          <a:xfrm>
            <a:off x="469900" y="1409700"/>
            <a:ext cx="8229600" cy="4530725"/>
          </a:xfrm>
        </p:spPr>
        <p:txBody>
          <a:bodyPr/>
          <a:lstStyle/>
          <a:p>
            <a:pPr eaLnBrk="1" hangingPunct="1">
              <a:lnSpc>
                <a:spcPct val="90000"/>
              </a:lnSpc>
              <a:defRPr/>
            </a:pPr>
            <a:r>
              <a:rPr lang="en-US" sz="2800" smtClean="0"/>
              <a:t>A. V. Aho, J. E. Hopcroft anf J. D. Ullman, </a:t>
            </a:r>
            <a:r>
              <a:rPr lang="en-US" sz="2800" i="1" smtClean="0"/>
              <a:t>Data Structures and Algorithms</a:t>
            </a:r>
            <a:r>
              <a:rPr lang="en-US" sz="2800" smtClean="0"/>
              <a:t>, Reading, Massachusetts: Addison-Wesley, 1983.</a:t>
            </a:r>
          </a:p>
          <a:p>
            <a:pPr eaLnBrk="1" hangingPunct="1">
              <a:lnSpc>
                <a:spcPct val="90000"/>
              </a:lnSpc>
              <a:defRPr/>
            </a:pPr>
            <a:r>
              <a:rPr lang="en-US" sz="2800" smtClean="0"/>
              <a:t>E. Horowitz and S. Sahni, </a:t>
            </a:r>
            <a:r>
              <a:rPr lang="en-US" sz="2800" i="1" smtClean="0"/>
              <a:t>Fundamentals of Computer Algorithms</a:t>
            </a:r>
            <a:r>
              <a:rPr lang="en-US" sz="2800" smtClean="0"/>
              <a:t>, Computer Science Press, 1984.</a:t>
            </a:r>
          </a:p>
          <a:p>
            <a:pPr eaLnBrk="1" hangingPunct="1">
              <a:lnSpc>
                <a:spcPct val="90000"/>
              </a:lnSpc>
              <a:defRPr/>
            </a:pPr>
            <a:r>
              <a:rPr lang="en-US" sz="2800" smtClean="0"/>
              <a:t>B. R. Hunt, R. L. Lipsman, J. M. Rosenberg, K. R. Coombes, J. E. Osborn and G. J. Stuck, </a:t>
            </a:r>
            <a:r>
              <a:rPr lang="en-US" sz="2800" i="1" smtClean="0"/>
              <a:t>A Guide to MATLAB for Beginners and Experienced Users</a:t>
            </a:r>
            <a:r>
              <a:rPr lang="en-US" sz="2800" smtClean="0"/>
              <a:t>, Cambridge University Press, 2006.</a:t>
            </a:r>
          </a:p>
        </p:txBody>
      </p:sp>
    </p:spTree>
    <p:extLst>
      <p:ext uri="{BB962C8B-B14F-4D97-AF65-F5344CB8AC3E}">
        <p14:creationId xmlns:p14="http://schemas.microsoft.com/office/powerpoint/2010/main" val="33031655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Example: A Branch and Bound Method</a:t>
            </a:r>
            <a:endParaRPr lang="en-US" dirty="0"/>
          </a:p>
        </p:txBody>
      </p:sp>
      <p:sp>
        <p:nvSpPr>
          <p:cNvPr id="3" name="Content Placeholder 2"/>
          <p:cNvSpPr>
            <a:spLocks noGrp="1"/>
          </p:cNvSpPr>
          <p:nvPr>
            <p:ph idx="1"/>
          </p:nvPr>
        </p:nvSpPr>
        <p:spPr>
          <a:xfrm>
            <a:off x="457200" y="1600200"/>
            <a:ext cx="8229600" cy="2559050"/>
          </a:xfrm>
        </p:spPr>
        <p:txBody>
          <a:bodyPr/>
          <a:lstStyle/>
          <a:p>
            <a:pPr>
              <a:defRPr/>
            </a:pPr>
            <a:r>
              <a:rPr lang="en-US" sz="2400" dirty="0" smtClean="0"/>
              <a:t>A combinational circuit is tested by a set of five vectors. The test system initializes to the first vector 0000, which should be retained as the starting vector. Remaining vectors can be arbitrarily sequenced. Find the minimum energy test sequence. How much does your sequence save over the original sequence? The given test vector sequence is:</a:t>
            </a:r>
            <a:endParaRPr lang="en-US" sz="2400" dirty="0"/>
          </a:p>
        </p:txBody>
      </p:sp>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19FEE70A-9043-4469-85F4-249ED2C51A82}" type="slidenum">
              <a:rPr lang="en-US" smtClean="0"/>
              <a:pPr>
                <a:defRPr/>
              </a:pPr>
              <a:t>17</a:t>
            </a:fld>
            <a:endParaRPr lang="en-US"/>
          </a:p>
        </p:txBody>
      </p:sp>
      <p:sp>
        <p:nvSpPr>
          <p:cNvPr id="18439" name="Rectangle 3"/>
          <p:cNvSpPr>
            <a:spLocks noChangeArrowheads="1"/>
          </p:cNvSpPr>
          <p:nvPr/>
        </p:nvSpPr>
        <p:spPr bwMode="auto">
          <a:xfrm>
            <a:off x="1116013" y="4147811"/>
            <a:ext cx="714851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2400" u="sng" dirty="0">
                <a:cs typeface="Times New Roman" pitchFamily="18" charset="0"/>
              </a:rPr>
              <a:t>Vector number </a:t>
            </a:r>
            <a:r>
              <a:rPr lang="en-US" sz="2400" u="sng" dirty="0">
                <a:latin typeface="Times New Roman" pitchFamily="18" charset="0"/>
                <a:cs typeface="Times New Roman" pitchFamily="18" charset="0"/>
                <a:sym typeface="Wingdings" pitchFamily="2" charset="2"/>
              </a:rPr>
              <a:t></a:t>
            </a:r>
            <a:r>
              <a:rPr lang="en-US" sz="2400" u="sng" dirty="0">
                <a:cs typeface="Times New Roman" pitchFamily="18" charset="0"/>
              </a:rPr>
              <a:t>	</a:t>
            </a:r>
            <a:r>
              <a:rPr lang="en-US" sz="2400" u="sng" dirty="0">
                <a:latin typeface="Times New Roman" pitchFamily="18" charset="0"/>
                <a:cs typeface="Times New Roman" pitchFamily="18" charset="0"/>
                <a:sym typeface="Wingdings" pitchFamily="2" charset="2"/>
              </a:rPr>
              <a:t>1	2	3	4	5</a:t>
            </a:r>
            <a:endParaRPr lang="en-US" sz="2400" dirty="0">
              <a:latin typeface="Times New Roman" pitchFamily="18" charset="0"/>
              <a:sym typeface="Wingdings" pitchFamily="2" charset="2"/>
            </a:endParaRPr>
          </a:p>
          <a:p>
            <a:r>
              <a:rPr lang="en-US" sz="2400" u="sng" dirty="0">
                <a:latin typeface="Times New Roman" pitchFamily="18" charset="0"/>
                <a:cs typeface="Times New Roman" pitchFamily="18" charset="0"/>
                <a:sym typeface="Wingdings" pitchFamily="2" charset="2"/>
              </a:rPr>
              <a:t>			0	1	1	0	1</a:t>
            </a:r>
            <a:endParaRPr lang="en-US" sz="2400" u="sng" dirty="0">
              <a:latin typeface="Times New Roman" pitchFamily="18" charset="0"/>
              <a:sym typeface="Wingdings" pitchFamily="2" charset="2"/>
            </a:endParaRPr>
          </a:p>
          <a:p>
            <a:r>
              <a:rPr lang="en-US" sz="2400" u="sng" dirty="0">
                <a:latin typeface="Times New Roman" pitchFamily="18" charset="0"/>
                <a:cs typeface="Times New Roman" pitchFamily="18" charset="0"/>
                <a:sym typeface="Wingdings" pitchFamily="2" charset="2"/>
              </a:rPr>
              <a:t>			0	1	0	1	0</a:t>
            </a:r>
            <a:endParaRPr lang="en-US" sz="2400" u="sng" dirty="0">
              <a:latin typeface="Times New Roman" pitchFamily="18" charset="0"/>
              <a:sym typeface="Wingdings" pitchFamily="2" charset="2"/>
            </a:endParaRPr>
          </a:p>
          <a:p>
            <a:r>
              <a:rPr lang="en-US" sz="2400" u="sng" dirty="0">
                <a:latin typeface="Times New Roman" pitchFamily="18" charset="0"/>
                <a:cs typeface="Times New Roman" pitchFamily="18" charset="0"/>
                <a:sym typeface="Wingdings" pitchFamily="2" charset="2"/>
              </a:rPr>
              <a:t>			0	1	0	1	0</a:t>
            </a:r>
            <a:endParaRPr lang="en-US" sz="2400" u="sng" dirty="0">
              <a:latin typeface="Times New Roman" pitchFamily="18" charset="0"/>
              <a:sym typeface="Wingdings" pitchFamily="2" charset="2"/>
            </a:endParaRPr>
          </a:p>
          <a:p>
            <a:r>
              <a:rPr lang="en-US" sz="2400" u="sng" dirty="0">
                <a:latin typeface="Times New Roman" pitchFamily="18" charset="0"/>
                <a:cs typeface="Times New Roman" pitchFamily="18" charset="0"/>
                <a:sym typeface="Wingdings" pitchFamily="2" charset="2"/>
              </a:rPr>
              <a:t>			0	1	0	0	1</a:t>
            </a:r>
          </a:p>
        </p:txBody>
      </p:sp>
    </p:spTree>
    <p:extLst>
      <p:ext uri="{BB962C8B-B14F-4D97-AF65-F5344CB8AC3E}">
        <p14:creationId xmlns:p14="http://schemas.microsoft.com/office/powerpoint/2010/main" val="2644584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Begin with a Greedy Solution</a:t>
            </a:r>
            <a:endParaRPr lang="en-US" dirty="0"/>
          </a:p>
        </p:txBody>
      </p:sp>
      <p:sp>
        <p:nvSpPr>
          <p:cNvPr id="3" name="Date Placeholder 2"/>
          <p:cNvSpPr>
            <a:spLocks noGrp="1"/>
          </p:cNvSpPr>
          <p:nvPr>
            <p:ph type="dt" sz="quarter" idx="10"/>
          </p:nvPr>
        </p:nvSpPr>
        <p:spPr/>
        <p:txBody>
          <a:bodyPr/>
          <a:lstStyle/>
          <a:p>
            <a:pPr>
              <a:defRPr/>
            </a:pPr>
            <a:r>
              <a:rPr lang="en-US" smtClean="0"/>
              <a:t>HIT, July 13, 2012</a:t>
            </a:r>
            <a:endParaRPr lang="en-US"/>
          </a:p>
        </p:txBody>
      </p:sp>
      <p:sp>
        <p:nvSpPr>
          <p:cNvPr id="4" name="Footer Placeholder 3"/>
          <p:cNvSpPr>
            <a:spLocks noGrp="1"/>
          </p:cNvSpPr>
          <p:nvPr>
            <p:ph type="ftr" sz="quarter" idx="11"/>
          </p:nvPr>
        </p:nvSpPr>
        <p:spPr/>
        <p:txBody>
          <a:bodyPr/>
          <a:lstStyle/>
          <a:p>
            <a:pPr>
              <a:defRPr/>
            </a:pPr>
            <a:r>
              <a:rPr lang="en-US"/>
              <a:t>Agrawal: Power and Time Tradeoff . . .</a:t>
            </a:r>
          </a:p>
        </p:txBody>
      </p:sp>
      <p:sp>
        <p:nvSpPr>
          <p:cNvPr id="5" name="Slide Number Placeholder 4"/>
          <p:cNvSpPr>
            <a:spLocks noGrp="1"/>
          </p:cNvSpPr>
          <p:nvPr>
            <p:ph type="sldNum" sz="quarter" idx="12"/>
          </p:nvPr>
        </p:nvSpPr>
        <p:spPr/>
        <p:txBody>
          <a:bodyPr/>
          <a:lstStyle/>
          <a:p>
            <a:pPr>
              <a:defRPr/>
            </a:pPr>
            <a:fld id="{24B02782-7304-44FB-B0BB-53363D7A4C81}" type="slidenum">
              <a:rPr lang="en-US" smtClean="0"/>
              <a:pPr>
                <a:defRPr/>
              </a:pPr>
              <a:t>18</a:t>
            </a:fld>
            <a:endParaRPr lang="en-US"/>
          </a:p>
        </p:txBody>
      </p:sp>
      <p:sp>
        <p:nvSpPr>
          <p:cNvPr id="19462" name="Oval 73"/>
          <p:cNvSpPr>
            <a:spLocks noChangeArrowheads="1"/>
          </p:cNvSpPr>
          <p:nvPr/>
        </p:nvSpPr>
        <p:spPr bwMode="auto">
          <a:xfrm>
            <a:off x="4030663" y="1816100"/>
            <a:ext cx="808037" cy="768350"/>
          </a:xfrm>
          <a:prstGeom prst="ellipse">
            <a:avLst/>
          </a:prstGeom>
          <a:solidFill>
            <a:srgbClr val="008000"/>
          </a:solidFill>
          <a:ln w="9525" algn="ctr">
            <a:solidFill>
              <a:schemeClr val="tx1"/>
            </a:solidFill>
            <a:round/>
            <a:headEnd/>
            <a:tailEnd/>
          </a:ln>
        </p:spPr>
        <p:txBody>
          <a:bodyPr/>
          <a:lstStyle/>
          <a:p>
            <a:r>
              <a:rPr lang="en-US" sz="2400"/>
              <a:t> </a:t>
            </a:r>
            <a:r>
              <a:rPr lang="en-US" sz="2800">
                <a:solidFill>
                  <a:srgbClr val="FFFF00"/>
                </a:solidFill>
              </a:rPr>
              <a:t>1</a:t>
            </a:r>
          </a:p>
        </p:txBody>
      </p:sp>
      <p:sp>
        <p:nvSpPr>
          <p:cNvPr id="19463" name="Oval 176"/>
          <p:cNvSpPr>
            <a:spLocks noChangeArrowheads="1"/>
          </p:cNvSpPr>
          <p:nvPr/>
        </p:nvSpPr>
        <p:spPr bwMode="auto">
          <a:xfrm>
            <a:off x="6565900" y="3060700"/>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2</a:t>
            </a:r>
          </a:p>
        </p:txBody>
      </p:sp>
      <p:sp>
        <p:nvSpPr>
          <p:cNvPr id="19464" name="Oval 177"/>
          <p:cNvSpPr>
            <a:spLocks noChangeArrowheads="1"/>
          </p:cNvSpPr>
          <p:nvPr/>
        </p:nvSpPr>
        <p:spPr bwMode="auto">
          <a:xfrm>
            <a:off x="1573213" y="3043238"/>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5</a:t>
            </a:r>
          </a:p>
        </p:txBody>
      </p:sp>
      <p:sp>
        <p:nvSpPr>
          <p:cNvPr id="19465" name="Oval 178"/>
          <p:cNvSpPr>
            <a:spLocks noChangeArrowheads="1"/>
          </p:cNvSpPr>
          <p:nvPr/>
        </p:nvSpPr>
        <p:spPr bwMode="auto">
          <a:xfrm>
            <a:off x="2955925" y="4926013"/>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4</a:t>
            </a:r>
          </a:p>
        </p:txBody>
      </p:sp>
      <p:sp>
        <p:nvSpPr>
          <p:cNvPr id="19466" name="Oval 179"/>
          <p:cNvSpPr>
            <a:spLocks noChangeArrowheads="1"/>
          </p:cNvSpPr>
          <p:nvPr/>
        </p:nvSpPr>
        <p:spPr bwMode="auto">
          <a:xfrm>
            <a:off x="5229225" y="4926013"/>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3</a:t>
            </a:r>
          </a:p>
        </p:txBody>
      </p:sp>
      <p:cxnSp>
        <p:nvCxnSpPr>
          <p:cNvPr id="19467" name="Straight Connector 181"/>
          <p:cNvCxnSpPr>
            <a:cxnSpLocks noChangeShapeType="1"/>
            <a:stCxn id="19464" idx="7"/>
            <a:endCxn id="19462" idx="2"/>
          </p:cNvCxnSpPr>
          <p:nvPr/>
        </p:nvCxnSpPr>
        <p:spPr bwMode="auto">
          <a:xfrm rot="5400000" flipH="1" flipV="1">
            <a:off x="2668588" y="1793875"/>
            <a:ext cx="955675" cy="17684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9468" name="Straight Connector 183"/>
          <p:cNvCxnSpPr>
            <a:cxnSpLocks noChangeShapeType="1"/>
            <a:stCxn id="19462" idx="6"/>
            <a:endCxn id="19463" idx="1"/>
          </p:cNvCxnSpPr>
          <p:nvPr/>
        </p:nvCxnSpPr>
        <p:spPr bwMode="auto">
          <a:xfrm>
            <a:off x="4838700" y="2200275"/>
            <a:ext cx="1846263" cy="9731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9469" name="Straight Connector 185"/>
          <p:cNvCxnSpPr>
            <a:cxnSpLocks noChangeShapeType="1"/>
            <a:stCxn id="19463" idx="4"/>
            <a:endCxn id="19466" idx="7"/>
          </p:cNvCxnSpPr>
          <p:nvPr/>
        </p:nvCxnSpPr>
        <p:spPr bwMode="auto">
          <a:xfrm rot="5400000">
            <a:off x="5838825" y="3908425"/>
            <a:ext cx="1209675" cy="10509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9470" name="Straight Connector 187"/>
          <p:cNvCxnSpPr>
            <a:cxnSpLocks noChangeShapeType="1"/>
            <a:stCxn id="19466" idx="2"/>
            <a:endCxn id="19465" idx="6"/>
          </p:cNvCxnSpPr>
          <p:nvPr/>
        </p:nvCxnSpPr>
        <p:spPr bwMode="auto">
          <a:xfrm rot="10800000">
            <a:off x="3762375" y="5310188"/>
            <a:ext cx="146685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9471" name="Straight Connector 189"/>
          <p:cNvCxnSpPr>
            <a:cxnSpLocks noChangeShapeType="1"/>
            <a:stCxn id="19465" idx="1"/>
            <a:endCxn id="19464" idx="4"/>
          </p:cNvCxnSpPr>
          <p:nvPr/>
        </p:nvCxnSpPr>
        <p:spPr bwMode="auto">
          <a:xfrm rot="16200000" flipV="1">
            <a:off x="1912144" y="3875882"/>
            <a:ext cx="1227137" cy="1098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9472" name="Straight Connector 191"/>
          <p:cNvCxnSpPr>
            <a:cxnSpLocks noChangeShapeType="1"/>
            <a:stCxn id="19462" idx="3"/>
            <a:endCxn id="19465" idx="0"/>
          </p:cNvCxnSpPr>
          <p:nvPr/>
        </p:nvCxnSpPr>
        <p:spPr bwMode="auto">
          <a:xfrm rot="5400000">
            <a:off x="2527300" y="3303588"/>
            <a:ext cx="2454275" cy="7905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9473" name="Straight Arrow Connector 194"/>
          <p:cNvCxnSpPr>
            <a:cxnSpLocks noChangeShapeType="1"/>
          </p:cNvCxnSpPr>
          <p:nvPr/>
        </p:nvCxnSpPr>
        <p:spPr bwMode="auto">
          <a:xfrm rot="16200000" flipH="1">
            <a:off x="3948906" y="3242470"/>
            <a:ext cx="2454275" cy="912812"/>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9474" name="Straight Arrow Connector 200"/>
          <p:cNvCxnSpPr>
            <a:cxnSpLocks noChangeShapeType="1"/>
            <a:stCxn id="19466" idx="1"/>
            <a:endCxn id="19464" idx="5"/>
          </p:cNvCxnSpPr>
          <p:nvPr/>
        </p:nvCxnSpPr>
        <p:spPr bwMode="auto">
          <a:xfrm rot="16200000" flipV="1">
            <a:off x="3135313" y="2825750"/>
            <a:ext cx="1339850" cy="3086100"/>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9475" name="Straight Arrow Connector 211"/>
          <p:cNvCxnSpPr>
            <a:cxnSpLocks noChangeShapeType="1"/>
            <a:endCxn id="19463" idx="2"/>
          </p:cNvCxnSpPr>
          <p:nvPr/>
        </p:nvCxnSpPr>
        <p:spPr bwMode="auto">
          <a:xfrm>
            <a:off x="2379663" y="3444875"/>
            <a:ext cx="4186237" cy="1588"/>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9476" name="Straight Arrow Connector 214"/>
          <p:cNvCxnSpPr>
            <a:cxnSpLocks noChangeShapeType="1"/>
            <a:stCxn id="19463" idx="3"/>
            <a:endCxn id="19465" idx="7"/>
          </p:cNvCxnSpPr>
          <p:nvPr/>
        </p:nvCxnSpPr>
        <p:spPr bwMode="auto">
          <a:xfrm rot="5400000">
            <a:off x="4503738" y="2857500"/>
            <a:ext cx="1322387" cy="3040063"/>
          </a:xfrm>
          <a:prstGeom prst="straightConnector1">
            <a:avLst/>
          </a:prstGeom>
          <a:noFill/>
          <a:ln w="3810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9477" name="TextBox 218"/>
          <p:cNvSpPr txBox="1">
            <a:spLocks noChangeArrowheads="1"/>
          </p:cNvSpPr>
          <p:nvPr/>
        </p:nvSpPr>
        <p:spPr bwMode="auto">
          <a:xfrm>
            <a:off x="2736850" y="2314575"/>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2</a:t>
            </a:r>
          </a:p>
        </p:txBody>
      </p:sp>
      <p:sp>
        <p:nvSpPr>
          <p:cNvPr id="19478" name="TextBox 219"/>
          <p:cNvSpPr txBox="1">
            <a:spLocks noChangeArrowheads="1"/>
          </p:cNvSpPr>
          <p:nvPr/>
        </p:nvSpPr>
        <p:spPr bwMode="auto">
          <a:xfrm>
            <a:off x="5632450" y="2314575"/>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4</a:t>
            </a:r>
          </a:p>
        </p:txBody>
      </p:sp>
      <p:sp>
        <p:nvSpPr>
          <p:cNvPr id="19479" name="TextBox 220"/>
          <p:cNvSpPr txBox="1">
            <a:spLocks noChangeArrowheads="1"/>
          </p:cNvSpPr>
          <p:nvPr/>
        </p:nvSpPr>
        <p:spPr bwMode="auto">
          <a:xfrm>
            <a:off x="6402388" y="4381500"/>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3</a:t>
            </a:r>
          </a:p>
        </p:txBody>
      </p:sp>
      <p:sp>
        <p:nvSpPr>
          <p:cNvPr id="19480" name="TextBox 221"/>
          <p:cNvSpPr txBox="1">
            <a:spLocks noChangeArrowheads="1"/>
          </p:cNvSpPr>
          <p:nvPr/>
        </p:nvSpPr>
        <p:spPr bwMode="auto">
          <a:xfrm>
            <a:off x="4213225" y="5310188"/>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3</a:t>
            </a:r>
          </a:p>
        </p:txBody>
      </p:sp>
      <p:sp>
        <p:nvSpPr>
          <p:cNvPr id="19481" name="TextBox 222"/>
          <p:cNvSpPr txBox="1">
            <a:spLocks noChangeArrowheads="1"/>
          </p:cNvSpPr>
          <p:nvPr/>
        </p:nvSpPr>
        <p:spPr bwMode="auto">
          <a:xfrm>
            <a:off x="2052638" y="4381500"/>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4</a:t>
            </a:r>
          </a:p>
        </p:txBody>
      </p:sp>
      <p:sp>
        <p:nvSpPr>
          <p:cNvPr id="224" name="TextBox 223"/>
          <p:cNvSpPr txBox="1"/>
          <p:nvPr/>
        </p:nvSpPr>
        <p:spPr>
          <a:xfrm>
            <a:off x="3762375" y="3060700"/>
            <a:ext cx="1466850" cy="1016000"/>
          </a:xfrm>
          <a:prstGeom prst="rect">
            <a:avLst/>
          </a:prstGeom>
          <a:noFill/>
        </p:spPr>
        <p:txBody>
          <a:bodyPr>
            <a:spAutoFit/>
          </a:bodyPr>
          <a:lstStyle/>
          <a:p>
            <a:pPr>
              <a:defRPr/>
            </a:pPr>
            <a:r>
              <a:rPr lang="en-US" dirty="0">
                <a:latin typeface="Arial" charset="0"/>
              </a:rPr>
              <a:t>      2</a:t>
            </a:r>
          </a:p>
          <a:p>
            <a:pPr>
              <a:defRPr/>
            </a:pPr>
            <a:endParaRPr lang="en-US" dirty="0">
              <a:latin typeface="Arial" charset="0"/>
            </a:endParaRPr>
          </a:p>
          <a:p>
            <a:pPr marL="457200" indent="-457200">
              <a:buFontTx/>
              <a:buAutoNum type="arabicPlain" startAt="2"/>
              <a:defRPr/>
            </a:pPr>
            <a:r>
              <a:rPr lang="en-US" dirty="0">
                <a:latin typeface="Arial" charset="0"/>
              </a:rPr>
              <a:t>         1</a:t>
            </a:r>
          </a:p>
        </p:txBody>
      </p:sp>
      <p:sp>
        <p:nvSpPr>
          <p:cNvPr id="19483" name="TextBox 224"/>
          <p:cNvSpPr txBox="1">
            <a:spLocks noChangeArrowheads="1"/>
          </p:cNvSpPr>
          <p:nvPr/>
        </p:nvSpPr>
        <p:spPr bwMode="auto">
          <a:xfrm>
            <a:off x="4030663" y="4181475"/>
            <a:ext cx="965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1       2</a:t>
            </a:r>
          </a:p>
        </p:txBody>
      </p:sp>
      <p:sp>
        <p:nvSpPr>
          <p:cNvPr id="19484" name="TextBox 27"/>
          <p:cNvSpPr txBox="1">
            <a:spLocks noChangeArrowheads="1"/>
          </p:cNvSpPr>
          <p:nvPr/>
        </p:nvSpPr>
        <p:spPr bwMode="auto">
          <a:xfrm>
            <a:off x="1236663" y="1616075"/>
            <a:ext cx="2051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Designated start</a:t>
            </a:r>
          </a:p>
        </p:txBody>
      </p:sp>
      <p:cxnSp>
        <p:nvCxnSpPr>
          <p:cNvPr id="19485" name="Shape 29"/>
          <p:cNvCxnSpPr>
            <a:cxnSpLocks noChangeShapeType="1"/>
            <a:stCxn id="19484" idx="3"/>
            <a:endCxn id="19462" idx="1"/>
          </p:cNvCxnSpPr>
          <p:nvPr/>
        </p:nvCxnSpPr>
        <p:spPr bwMode="auto">
          <a:xfrm>
            <a:off x="3287713" y="1816100"/>
            <a:ext cx="862012" cy="112713"/>
          </a:xfrm>
          <a:prstGeom prst="curvedConnector2">
            <a:avLst/>
          </a:prstGeom>
          <a:noFill/>
          <a:ln w="28575" algn="ctr">
            <a:solidFill>
              <a:srgbClr val="00B05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172370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Branch and Bound Search</a:t>
            </a:r>
            <a:endParaRPr lang="en-US" dirty="0"/>
          </a:p>
        </p:txBody>
      </p:sp>
      <p:sp>
        <p:nvSpPr>
          <p:cNvPr id="3" name="Date Placeholder 2"/>
          <p:cNvSpPr>
            <a:spLocks noGrp="1"/>
          </p:cNvSpPr>
          <p:nvPr>
            <p:ph type="dt" sz="quarter" idx="10"/>
          </p:nvPr>
        </p:nvSpPr>
        <p:spPr/>
        <p:txBody>
          <a:bodyPr/>
          <a:lstStyle/>
          <a:p>
            <a:pPr>
              <a:defRPr/>
            </a:pPr>
            <a:r>
              <a:rPr lang="en-US" smtClean="0"/>
              <a:t>HIT, July 13, 2012</a:t>
            </a:r>
            <a:endParaRPr lang="en-US" dirty="0"/>
          </a:p>
        </p:txBody>
      </p:sp>
      <p:sp>
        <p:nvSpPr>
          <p:cNvPr id="4" name="Footer Placeholder 3"/>
          <p:cNvSpPr>
            <a:spLocks noGrp="1"/>
          </p:cNvSpPr>
          <p:nvPr>
            <p:ph type="ftr" sz="quarter" idx="11"/>
          </p:nvPr>
        </p:nvSpPr>
        <p:spPr/>
        <p:txBody>
          <a:bodyPr/>
          <a:lstStyle/>
          <a:p>
            <a:pPr>
              <a:defRPr/>
            </a:pPr>
            <a:r>
              <a:rPr lang="en-US"/>
              <a:t>Agrawal: Power and Time Tradeoff . . .</a:t>
            </a:r>
          </a:p>
        </p:txBody>
      </p:sp>
      <p:sp>
        <p:nvSpPr>
          <p:cNvPr id="5" name="Slide Number Placeholder 4"/>
          <p:cNvSpPr>
            <a:spLocks noGrp="1"/>
          </p:cNvSpPr>
          <p:nvPr>
            <p:ph type="sldNum" sz="quarter" idx="12"/>
          </p:nvPr>
        </p:nvSpPr>
        <p:spPr/>
        <p:txBody>
          <a:bodyPr/>
          <a:lstStyle/>
          <a:p>
            <a:pPr>
              <a:defRPr/>
            </a:pPr>
            <a:fld id="{29656E31-F05B-4C45-B150-D4906A02898F}" type="slidenum">
              <a:rPr lang="en-US" smtClean="0"/>
              <a:pPr>
                <a:defRPr/>
              </a:pPr>
              <a:t>19</a:t>
            </a:fld>
            <a:endParaRPr lang="en-US"/>
          </a:p>
        </p:txBody>
      </p:sp>
      <p:sp>
        <p:nvSpPr>
          <p:cNvPr id="20486" name="Oval 5"/>
          <p:cNvSpPr>
            <a:spLocks noChangeArrowheads="1"/>
          </p:cNvSpPr>
          <p:nvPr/>
        </p:nvSpPr>
        <p:spPr bwMode="auto">
          <a:xfrm>
            <a:off x="4148138" y="1393825"/>
            <a:ext cx="808037"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1</a:t>
            </a:r>
          </a:p>
        </p:txBody>
      </p:sp>
      <p:sp>
        <p:nvSpPr>
          <p:cNvPr id="20487" name="Oval 6"/>
          <p:cNvSpPr>
            <a:spLocks noChangeArrowheads="1"/>
          </p:cNvSpPr>
          <p:nvPr/>
        </p:nvSpPr>
        <p:spPr bwMode="auto">
          <a:xfrm>
            <a:off x="1230313" y="2584450"/>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2</a:t>
            </a:r>
          </a:p>
        </p:txBody>
      </p:sp>
      <p:sp>
        <p:nvSpPr>
          <p:cNvPr id="20488" name="Oval 7"/>
          <p:cNvSpPr>
            <a:spLocks noChangeArrowheads="1"/>
          </p:cNvSpPr>
          <p:nvPr/>
        </p:nvSpPr>
        <p:spPr bwMode="auto">
          <a:xfrm>
            <a:off x="3841750" y="2584450"/>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3</a:t>
            </a:r>
          </a:p>
        </p:txBody>
      </p:sp>
      <p:sp>
        <p:nvSpPr>
          <p:cNvPr id="20489" name="Oval 8"/>
          <p:cNvSpPr>
            <a:spLocks noChangeArrowheads="1"/>
          </p:cNvSpPr>
          <p:nvPr/>
        </p:nvSpPr>
        <p:spPr bwMode="auto">
          <a:xfrm>
            <a:off x="5954713" y="2622550"/>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4</a:t>
            </a:r>
          </a:p>
        </p:txBody>
      </p:sp>
      <p:sp>
        <p:nvSpPr>
          <p:cNvPr id="20490" name="Oval 9"/>
          <p:cNvSpPr>
            <a:spLocks noChangeArrowheads="1"/>
          </p:cNvSpPr>
          <p:nvPr/>
        </p:nvSpPr>
        <p:spPr bwMode="auto">
          <a:xfrm>
            <a:off x="7875588" y="2584450"/>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5</a:t>
            </a:r>
          </a:p>
        </p:txBody>
      </p:sp>
      <p:sp>
        <p:nvSpPr>
          <p:cNvPr id="20491" name="Oval 10"/>
          <p:cNvSpPr>
            <a:spLocks noChangeArrowheads="1"/>
          </p:cNvSpPr>
          <p:nvPr/>
        </p:nvSpPr>
        <p:spPr bwMode="auto">
          <a:xfrm>
            <a:off x="3881438" y="3851275"/>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4</a:t>
            </a:r>
          </a:p>
        </p:txBody>
      </p:sp>
      <p:sp>
        <p:nvSpPr>
          <p:cNvPr id="20492" name="Oval 11"/>
          <p:cNvSpPr>
            <a:spLocks noChangeArrowheads="1"/>
          </p:cNvSpPr>
          <p:nvPr/>
        </p:nvSpPr>
        <p:spPr bwMode="auto">
          <a:xfrm>
            <a:off x="4879975" y="3851275"/>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5</a:t>
            </a:r>
          </a:p>
        </p:txBody>
      </p:sp>
      <p:sp>
        <p:nvSpPr>
          <p:cNvPr id="20493" name="Oval 12"/>
          <p:cNvSpPr>
            <a:spLocks noChangeArrowheads="1"/>
          </p:cNvSpPr>
          <p:nvPr/>
        </p:nvSpPr>
        <p:spPr bwMode="auto">
          <a:xfrm>
            <a:off x="2882900" y="3851275"/>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2</a:t>
            </a:r>
          </a:p>
        </p:txBody>
      </p:sp>
      <p:sp>
        <p:nvSpPr>
          <p:cNvPr id="20494" name="Oval 13"/>
          <p:cNvSpPr>
            <a:spLocks noChangeArrowheads="1"/>
          </p:cNvSpPr>
          <p:nvPr/>
        </p:nvSpPr>
        <p:spPr bwMode="auto">
          <a:xfrm>
            <a:off x="1884363" y="3813175"/>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5</a:t>
            </a:r>
          </a:p>
        </p:txBody>
      </p:sp>
      <p:sp>
        <p:nvSpPr>
          <p:cNvPr id="20495" name="Oval 14"/>
          <p:cNvSpPr>
            <a:spLocks noChangeArrowheads="1"/>
          </p:cNvSpPr>
          <p:nvPr/>
        </p:nvSpPr>
        <p:spPr bwMode="auto">
          <a:xfrm>
            <a:off x="1000125" y="3813175"/>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4</a:t>
            </a:r>
          </a:p>
        </p:txBody>
      </p:sp>
      <p:sp>
        <p:nvSpPr>
          <p:cNvPr id="20496" name="Oval 15"/>
          <p:cNvSpPr>
            <a:spLocks noChangeArrowheads="1"/>
          </p:cNvSpPr>
          <p:nvPr/>
        </p:nvSpPr>
        <p:spPr bwMode="auto">
          <a:xfrm>
            <a:off x="79375" y="3813175"/>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3</a:t>
            </a:r>
          </a:p>
        </p:txBody>
      </p:sp>
      <p:sp>
        <p:nvSpPr>
          <p:cNvPr id="20497" name="Oval 16"/>
          <p:cNvSpPr>
            <a:spLocks noChangeArrowheads="1"/>
          </p:cNvSpPr>
          <p:nvPr/>
        </p:nvSpPr>
        <p:spPr bwMode="auto">
          <a:xfrm>
            <a:off x="5762625" y="4773613"/>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2</a:t>
            </a:r>
          </a:p>
        </p:txBody>
      </p:sp>
      <p:sp>
        <p:nvSpPr>
          <p:cNvPr id="20498" name="Oval 17"/>
          <p:cNvSpPr>
            <a:spLocks noChangeArrowheads="1"/>
          </p:cNvSpPr>
          <p:nvPr/>
        </p:nvSpPr>
        <p:spPr bwMode="auto">
          <a:xfrm>
            <a:off x="4418013" y="4967288"/>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4</a:t>
            </a:r>
          </a:p>
        </p:txBody>
      </p:sp>
      <p:sp>
        <p:nvSpPr>
          <p:cNvPr id="20499" name="Oval 18"/>
          <p:cNvSpPr>
            <a:spLocks noChangeArrowheads="1"/>
          </p:cNvSpPr>
          <p:nvPr/>
        </p:nvSpPr>
        <p:spPr bwMode="auto">
          <a:xfrm>
            <a:off x="5762625" y="5810250"/>
            <a:ext cx="806450" cy="768350"/>
          </a:xfrm>
          <a:prstGeom prst="ellipse">
            <a:avLst/>
          </a:prstGeom>
          <a:solidFill>
            <a:schemeClr val="accent1"/>
          </a:solidFill>
          <a:ln w="9525" algn="ctr">
            <a:solidFill>
              <a:schemeClr val="tx1"/>
            </a:solidFill>
            <a:round/>
            <a:headEnd/>
            <a:tailEnd/>
          </a:ln>
        </p:spPr>
        <p:txBody>
          <a:bodyPr/>
          <a:lstStyle/>
          <a:p>
            <a:r>
              <a:rPr lang="en-US" sz="2400"/>
              <a:t> </a:t>
            </a:r>
            <a:r>
              <a:rPr lang="en-US" sz="2800">
                <a:solidFill>
                  <a:srgbClr val="FFFF00"/>
                </a:solidFill>
              </a:rPr>
              <a:t>4</a:t>
            </a:r>
          </a:p>
        </p:txBody>
      </p:sp>
      <p:cxnSp>
        <p:nvCxnSpPr>
          <p:cNvPr id="20500" name="Straight Arrow Connector 20"/>
          <p:cNvCxnSpPr>
            <a:cxnSpLocks noChangeShapeType="1"/>
            <a:stCxn id="20486" idx="2"/>
            <a:endCxn id="20487" idx="7"/>
          </p:cNvCxnSpPr>
          <p:nvPr/>
        </p:nvCxnSpPr>
        <p:spPr bwMode="auto">
          <a:xfrm rot="10800000" flipV="1">
            <a:off x="1919288" y="1778000"/>
            <a:ext cx="2228850" cy="91916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01" name="Straight Arrow Connector 28"/>
          <p:cNvCxnSpPr>
            <a:cxnSpLocks noChangeShapeType="1"/>
            <a:stCxn id="20486" idx="6"/>
            <a:endCxn id="20490" idx="1"/>
          </p:cNvCxnSpPr>
          <p:nvPr/>
        </p:nvCxnSpPr>
        <p:spPr bwMode="auto">
          <a:xfrm>
            <a:off x="4956175" y="1778000"/>
            <a:ext cx="3036888" cy="91916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02" name="Straight Arrow Connector 32"/>
          <p:cNvCxnSpPr>
            <a:cxnSpLocks noChangeShapeType="1"/>
            <a:stCxn id="20486" idx="5"/>
            <a:endCxn id="20489" idx="1"/>
          </p:cNvCxnSpPr>
          <p:nvPr/>
        </p:nvCxnSpPr>
        <p:spPr bwMode="auto">
          <a:xfrm rot="16200000" flipH="1">
            <a:off x="5111751" y="1774825"/>
            <a:ext cx="685800" cy="12350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03" name="Straight Arrow Connector 37"/>
          <p:cNvCxnSpPr>
            <a:cxnSpLocks noChangeShapeType="1"/>
            <a:stCxn id="20486" idx="4"/>
            <a:endCxn id="20488" idx="0"/>
          </p:cNvCxnSpPr>
          <p:nvPr/>
        </p:nvCxnSpPr>
        <p:spPr bwMode="auto">
          <a:xfrm rot="5400000">
            <a:off x="4187031" y="2220119"/>
            <a:ext cx="422275" cy="306388"/>
          </a:xfrm>
          <a:prstGeom prst="straightConnector1">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04" name="Straight Arrow Connector 39"/>
          <p:cNvCxnSpPr>
            <a:cxnSpLocks noChangeShapeType="1"/>
            <a:stCxn id="20488" idx="3"/>
            <a:endCxn id="20493" idx="0"/>
          </p:cNvCxnSpPr>
          <p:nvPr/>
        </p:nvCxnSpPr>
        <p:spPr bwMode="auto">
          <a:xfrm rot="5400000">
            <a:off x="3317081" y="3209132"/>
            <a:ext cx="611187" cy="6731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05" name="Straight Arrow Connector 42"/>
          <p:cNvCxnSpPr>
            <a:cxnSpLocks noChangeShapeType="1"/>
            <a:stCxn id="20488" idx="4"/>
            <a:endCxn id="20491" idx="0"/>
          </p:cNvCxnSpPr>
          <p:nvPr/>
        </p:nvCxnSpPr>
        <p:spPr bwMode="auto">
          <a:xfrm rot="16200000" flipH="1">
            <a:off x="4015581" y="3582194"/>
            <a:ext cx="498475" cy="396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06" name="Straight Arrow Connector 44"/>
          <p:cNvCxnSpPr>
            <a:cxnSpLocks noChangeShapeType="1"/>
            <a:stCxn id="20488" idx="5"/>
            <a:endCxn id="20492" idx="0"/>
          </p:cNvCxnSpPr>
          <p:nvPr/>
        </p:nvCxnSpPr>
        <p:spPr bwMode="auto">
          <a:xfrm rot="16200000" flipH="1">
            <a:off x="4601369" y="3169444"/>
            <a:ext cx="611187" cy="752475"/>
          </a:xfrm>
          <a:prstGeom prst="straightConnector1">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07" name="Straight Arrow Connector 47"/>
          <p:cNvCxnSpPr>
            <a:cxnSpLocks noChangeShapeType="1"/>
            <a:stCxn id="20487" idx="5"/>
            <a:endCxn id="20494" idx="0"/>
          </p:cNvCxnSpPr>
          <p:nvPr/>
        </p:nvCxnSpPr>
        <p:spPr bwMode="auto">
          <a:xfrm rot="16200000" flipH="1">
            <a:off x="1816894" y="3342482"/>
            <a:ext cx="573087" cy="3683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08" name="Straight Arrow Connector 49"/>
          <p:cNvCxnSpPr>
            <a:cxnSpLocks noChangeShapeType="1"/>
            <a:stCxn id="20487" idx="4"/>
            <a:endCxn id="20495" idx="0"/>
          </p:cNvCxnSpPr>
          <p:nvPr/>
        </p:nvCxnSpPr>
        <p:spPr bwMode="auto">
          <a:xfrm rot="5400000">
            <a:off x="1288256" y="3467894"/>
            <a:ext cx="460375" cy="2301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09" name="Straight Arrow Connector 51"/>
          <p:cNvCxnSpPr>
            <a:cxnSpLocks noChangeShapeType="1"/>
            <a:stCxn id="20487" idx="3"/>
            <a:endCxn id="20496" idx="7"/>
          </p:cNvCxnSpPr>
          <p:nvPr/>
        </p:nvCxnSpPr>
        <p:spPr bwMode="auto">
          <a:xfrm rot="5400000">
            <a:off x="715169" y="3291682"/>
            <a:ext cx="685800" cy="582612"/>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10" name="Straight Arrow Connector 57"/>
          <p:cNvCxnSpPr>
            <a:cxnSpLocks noChangeShapeType="1"/>
            <a:stCxn id="20492" idx="5"/>
            <a:endCxn id="20497" idx="1"/>
          </p:cNvCxnSpPr>
          <p:nvPr/>
        </p:nvCxnSpPr>
        <p:spPr bwMode="auto">
          <a:xfrm rot="16200000" flipH="1">
            <a:off x="5535612" y="4540251"/>
            <a:ext cx="377825" cy="311150"/>
          </a:xfrm>
          <a:prstGeom prst="straightConnector1">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11" name="Straight Arrow Connector 59"/>
          <p:cNvCxnSpPr>
            <a:cxnSpLocks noChangeShapeType="1"/>
            <a:stCxn id="20492" idx="4"/>
            <a:endCxn id="20498" idx="7"/>
          </p:cNvCxnSpPr>
          <p:nvPr/>
        </p:nvCxnSpPr>
        <p:spPr bwMode="auto">
          <a:xfrm rot="5400000">
            <a:off x="4964906" y="4761707"/>
            <a:ext cx="460375" cy="176212"/>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12" name="Straight Arrow Connector 61"/>
          <p:cNvCxnSpPr>
            <a:cxnSpLocks noChangeShapeType="1"/>
            <a:stCxn id="20497" idx="4"/>
            <a:endCxn id="20499" idx="0"/>
          </p:cNvCxnSpPr>
          <p:nvPr/>
        </p:nvCxnSpPr>
        <p:spPr bwMode="auto">
          <a:xfrm rot="5400000">
            <a:off x="6031706" y="5676107"/>
            <a:ext cx="268287" cy="0"/>
          </a:xfrm>
          <a:prstGeom prst="straightConnector1">
            <a:avLst/>
          </a:prstGeom>
          <a:noFill/>
          <a:ln w="2857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0513" name="TextBox 64"/>
          <p:cNvSpPr txBox="1">
            <a:spLocks noChangeArrowheads="1"/>
          </p:cNvSpPr>
          <p:nvPr/>
        </p:nvSpPr>
        <p:spPr bwMode="auto">
          <a:xfrm>
            <a:off x="127000" y="2419350"/>
            <a:ext cx="13446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solidFill>
                  <a:srgbClr val="FF0000"/>
                </a:solidFill>
              </a:rPr>
              <a:t>Slack = 2</a:t>
            </a:r>
          </a:p>
        </p:txBody>
      </p:sp>
      <p:sp>
        <p:nvSpPr>
          <p:cNvPr id="20514" name="TextBox 65"/>
          <p:cNvSpPr txBox="1">
            <a:spLocks noChangeArrowheads="1"/>
          </p:cNvSpPr>
          <p:nvPr/>
        </p:nvSpPr>
        <p:spPr bwMode="auto">
          <a:xfrm>
            <a:off x="722313" y="3251200"/>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3</a:t>
            </a:r>
          </a:p>
        </p:txBody>
      </p:sp>
      <p:sp>
        <p:nvSpPr>
          <p:cNvPr id="20515" name="TextBox 66"/>
          <p:cNvSpPr txBox="1">
            <a:spLocks noChangeArrowheads="1"/>
          </p:cNvSpPr>
          <p:nvPr/>
        </p:nvSpPr>
        <p:spPr bwMode="auto">
          <a:xfrm>
            <a:off x="2124075" y="3240088"/>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2</a:t>
            </a:r>
          </a:p>
        </p:txBody>
      </p:sp>
      <p:sp>
        <p:nvSpPr>
          <p:cNvPr id="20516" name="TextBox 67"/>
          <p:cNvSpPr txBox="1">
            <a:spLocks noChangeArrowheads="1"/>
          </p:cNvSpPr>
          <p:nvPr/>
        </p:nvSpPr>
        <p:spPr bwMode="auto">
          <a:xfrm>
            <a:off x="1470025" y="3451225"/>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2</a:t>
            </a:r>
          </a:p>
        </p:txBody>
      </p:sp>
      <p:sp>
        <p:nvSpPr>
          <p:cNvPr id="20517" name="TextBox 68"/>
          <p:cNvSpPr txBox="1">
            <a:spLocks noChangeArrowheads="1"/>
          </p:cNvSpPr>
          <p:nvPr/>
        </p:nvSpPr>
        <p:spPr bwMode="auto">
          <a:xfrm>
            <a:off x="3983038" y="2135188"/>
            <a:ext cx="3286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1</a:t>
            </a:r>
          </a:p>
        </p:txBody>
      </p:sp>
      <p:sp>
        <p:nvSpPr>
          <p:cNvPr id="20518" name="TextBox 69"/>
          <p:cNvSpPr txBox="1">
            <a:spLocks noChangeArrowheads="1"/>
          </p:cNvSpPr>
          <p:nvPr/>
        </p:nvSpPr>
        <p:spPr bwMode="auto">
          <a:xfrm>
            <a:off x="3255963" y="3190875"/>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3</a:t>
            </a:r>
          </a:p>
        </p:txBody>
      </p:sp>
      <p:sp>
        <p:nvSpPr>
          <p:cNvPr id="20519" name="TextBox 70"/>
          <p:cNvSpPr txBox="1">
            <a:spLocks noChangeArrowheads="1"/>
          </p:cNvSpPr>
          <p:nvPr/>
        </p:nvSpPr>
        <p:spPr bwMode="auto">
          <a:xfrm>
            <a:off x="4879975" y="3240088"/>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1</a:t>
            </a:r>
          </a:p>
        </p:txBody>
      </p:sp>
      <p:sp>
        <p:nvSpPr>
          <p:cNvPr id="20520" name="TextBox 71"/>
          <p:cNvSpPr txBox="1">
            <a:spLocks noChangeArrowheads="1"/>
          </p:cNvSpPr>
          <p:nvPr/>
        </p:nvSpPr>
        <p:spPr bwMode="auto">
          <a:xfrm>
            <a:off x="3960813" y="3451225"/>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3</a:t>
            </a:r>
          </a:p>
        </p:txBody>
      </p:sp>
      <p:sp>
        <p:nvSpPr>
          <p:cNvPr id="20521" name="TextBox 72"/>
          <p:cNvSpPr txBox="1">
            <a:spLocks noChangeArrowheads="1"/>
          </p:cNvSpPr>
          <p:nvPr/>
        </p:nvSpPr>
        <p:spPr bwMode="auto">
          <a:xfrm>
            <a:off x="5716588" y="4333875"/>
            <a:ext cx="3270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2</a:t>
            </a:r>
          </a:p>
        </p:txBody>
      </p:sp>
      <p:sp>
        <p:nvSpPr>
          <p:cNvPr id="20522" name="TextBox 73"/>
          <p:cNvSpPr txBox="1">
            <a:spLocks noChangeArrowheads="1"/>
          </p:cNvSpPr>
          <p:nvPr/>
        </p:nvSpPr>
        <p:spPr bwMode="auto">
          <a:xfrm>
            <a:off x="4838700" y="4619625"/>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4</a:t>
            </a:r>
          </a:p>
        </p:txBody>
      </p:sp>
      <p:sp>
        <p:nvSpPr>
          <p:cNvPr id="20523" name="TextBox 75"/>
          <p:cNvSpPr txBox="1">
            <a:spLocks noChangeArrowheads="1"/>
          </p:cNvSpPr>
          <p:nvPr/>
        </p:nvSpPr>
        <p:spPr bwMode="auto">
          <a:xfrm>
            <a:off x="6300788" y="1778000"/>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2</a:t>
            </a:r>
          </a:p>
        </p:txBody>
      </p:sp>
      <p:sp>
        <p:nvSpPr>
          <p:cNvPr id="20524" name="TextBox 76"/>
          <p:cNvSpPr txBox="1">
            <a:spLocks noChangeArrowheads="1"/>
          </p:cNvSpPr>
          <p:nvPr/>
        </p:nvSpPr>
        <p:spPr bwMode="auto">
          <a:xfrm>
            <a:off x="5005388" y="2335213"/>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2</a:t>
            </a:r>
          </a:p>
        </p:txBody>
      </p:sp>
      <p:sp>
        <p:nvSpPr>
          <p:cNvPr id="20525" name="TextBox 77"/>
          <p:cNvSpPr txBox="1">
            <a:spLocks noChangeArrowheads="1"/>
          </p:cNvSpPr>
          <p:nvPr/>
        </p:nvSpPr>
        <p:spPr bwMode="auto">
          <a:xfrm>
            <a:off x="6405563" y="5410200"/>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2</a:t>
            </a:r>
          </a:p>
        </p:txBody>
      </p:sp>
      <p:sp>
        <p:nvSpPr>
          <p:cNvPr id="20526" name="TextBox 50"/>
          <p:cNvSpPr txBox="1">
            <a:spLocks noChangeArrowheads="1"/>
          </p:cNvSpPr>
          <p:nvPr/>
        </p:nvSpPr>
        <p:spPr bwMode="auto">
          <a:xfrm>
            <a:off x="1471613" y="1735138"/>
            <a:ext cx="20304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Edge weight = 4</a:t>
            </a:r>
          </a:p>
        </p:txBody>
      </p:sp>
      <p:sp>
        <p:nvSpPr>
          <p:cNvPr id="20527" name="TextBox 51"/>
          <p:cNvSpPr txBox="1">
            <a:spLocks noChangeArrowheads="1"/>
          </p:cNvSpPr>
          <p:nvPr/>
        </p:nvSpPr>
        <p:spPr bwMode="auto">
          <a:xfrm>
            <a:off x="4956175" y="1335088"/>
            <a:ext cx="12461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solidFill>
                  <a:srgbClr val="FF0000"/>
                </a:solidFill>
              </a:rPr>
              <a:t>Slack = 6</a:t>
            </a:r>
          </a:p>
        </p:txBody>
      </p:sp>
      <p:sp>
        <p:nvSpPr>
          <p:cNvPr id="20528" name="TextBox 52"/>
          <p:cNvSpPr txBox="1">
            <a:spLocks noChangeArrowheads="1"/>
          </p:cNvSpPr>
          <p:nvPr/>
        </p:nvSpPr>
        <p:spPr bwMode="auto">
          <a:xfrm>
            <a:off x="127000" y="4702175"/>
            <a:ext cx="8302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solidFill>
                  <a:srgbClr val="FF0000"/>
                </a:solidFill>
              </a:rPr>
              <a:t>Slack</a:t>
            </a:r>
          </a:p>
          <a:p>
            <a:r>
              <a:rPr lang="en-US">
                <a:solidFill>
                  <a:srgbClr val="FF0000"/>
                </a:solidFill>
              </a:rPr>
              <a:t>= – 1 </a:t>
            </a:r>
          </a:p>
        </p:txBody>
      </p:sp>
      <p:sp>
        <p:nvSpPr>
          <p:cNvPr id="20529" name="TextBox 53"/>
          <p:cNvSpPr txBox="1">
            <a:spLocks noChangeArrowheads="1"/>
          </p:cNvSpPr>
          <p:nvPr/>
        </p:nvSpPr>
        <p:spPr bwMode="auto">
          <a:xfrm>
            <a:off x="6569075" y="5870575"/>
            <a:ext cx="15938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Greedy path</a:t>
            </a:r>
          </a:p>
          <a:p>
            <a:r>
              <a:rPr lang="en-US"/>
              <a:t>Length = 6</a:t>
            </a:r>
          </a:p>
        </p:txBody>
      </p:sp>
      <p:sp>
        <p:nvSpPr>
          <p:cNvPr id="20530" name="TextBox 56"/>
          <p:cNvSpPr txBox="1">
            <a:spLocks noChangeArrowheads="1"/>
          </p:cNvSpPr>
          <p:nvPr/>
        </p:nvSpPr>
        <p:spPr bwMode="auto">
          <a:xfrm>
            <a:off x="1000125" y="4619625"/>
            <a:ext cx="7889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solidFill>
                  <a:srgbClr val="FF0000"/>
                </a:solidFill>
              </a:rPr>
              <a:t>S = 0</a:t>
            </a:r>
          </a:p>
        </p:txBody>
      </p:sp>
      <p:sp>
        <p:nvSpPr>
          <p:cNvPr id="20531" name="TextBox 57"/>
          <p:cNvSpPr txBox="1">
            <a:spLocks noChangeArrowheads="1"/>
          </p:cNvSpPr>
          <p:nvPr/>
        </p:nvSpPr>
        <p:spPr bwMode="auto">
          <a:xfrm>
            <a:off x="1919288" y="4619625"/>
            <a:ext cx="7889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solidFill>
                  <a:srgbClr val="FF0000"/>
                </a:solidFill>
              </a:rPr>
              <a:t>S = 0</a:t>
            </a:r>
          </a:p>
        </p:txBody>
      </p:sp>
      <p:sp>
        <p:nvSpPr>
          <p:cNvPr id="20532" name="TextBox 59"/>
          <p:cNvSpPr txBox="1">
            <a:spLocks noChangeArrowheads="1"/>
          </p:cNvSpPr>
          <p:nvPr/>
        </p:nvSpPr>
        <p:spPr bwMode="auto">
          <a:xfrm>
            <a:off x="165100" y="5341938"/>
            <a:ext cx="4150688" cy="40011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b="1" dirty="0">
                <a:solidFill>
                  <a:schemeClr val="bg1"/>
                </a:solidFill>
              </a:rPr>
              <a:t>Terminate search when slack ≤ 0</a:t>
            </a:r>
          </a:p>
        </p:txBody>
      </p:sp>
      <p:sp>
        <p:nvSpPr>
          <p:cNvPr id="20533" name="TextBox 60"/>
          <p:cNvSpPr txBox="1">
            <a:spLocks noChangeArrowheads="1"/>
          </p:cNvSpPr>
          <p:nvPr/>
        </p:nvSpPr>
        <p:spPr bwMode="auto">
          <a:xfrm>
            <a:off x="6202363" y="3451225"/>
            <a:ext cx="27193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i="1" dirty="0"/>
              <a:t>All searches terminate</a:t>
            </a:r>
          </a:p>
          <a:p>
            <a:r>
              <a:rPr lang="en-US" i="1" dirty="0"/>
              <a:t>before reaching leaf</a:t>
            </a:r>
          </a:p>
          <a:p>
            <a:r>
              <a:rPr lang="en-US" i="1" dirty="0"/>
              <a:t>node. Minimum path</a:t>
            </a:r>
          </a:p>
          <a:p>
            <a:r>
              <a:rPr lang="en-US" i="1" dirty="0"/>
              <a:t>length </a:t>
            </a:r>
            <a:r>
              <a:rPr lang="en-US" dirty="0"/>
              <a:t>= 6</a:t>
            </a:r>
          </a:p>
        </p:txBody>
      </p:sp>
    </p:spTree>
    <p:extLst>
      <p:ext uri="{BB962C8B-B14F-4D97-AF65-F5344CB8AC3E}">
        <p14:creationId xmlns:p14="http://schemas.microsoft.com/office/powerpoint/2010/main" val="3188328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endParaRPr lang="en-US" dirty="0" smtClean="0"/>
          </a:p>
          <a:p>
            <a:r>
              <a:rPr lang="en-US" dirty="0" smtClean="0"/>
              <a:t>Power consumption in VLSI circuits.</a:t>
            </a:r>
          </a:p>
          <a:p>
            <a:r>
              <a:rPr lang="en-US" dirty="0" smtClean="0"/>
              <a:t>Test time.</a:t>
            </a:r>
          </a:p>
          <a:p>
            <a:r>
              <a:rPr lang="en-US" dirty="0" smtClean="0"/>
              <a:t>Power constrained test.</a:t>
            </a:r>
          </a:p>
          <a:p>
            <a:r>
              <a:rPr lang="en-US" dirty="0" smtClean="0"/>
              <a:t>Test scheduling for </a:t>
            </a:r>
            <a:r>
              <a:rPr lang="en-US" dirty="0" err="1" smtClean="0"/>
              <a:t>SoC</a:t>
            </a:r>
            <a:r>
              <a:rPr lang="en-US" dirty="0" smtClean="0"/>
              <a:t> devices.</a:t>
            </a:r>
            <a:endParaRPr lang="en-US" dirty="0"/>
          </a:p>
        </p:txBody>
      </p:sp>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2</a:t>
            </a:fld>
            <a:endParaRPr lang="en-US"/>
          </a:p>
        </p:txBody>
      </p:sp>
    </p:spTree>
    <p:extLst>
      <p:ext uri="{BB962C8B-B14F-4D97-AF65-F5344CB8AC3E}">
        <p14:creationId xmlns:p14="http://schemas.microsoft.com/office/powerpoint/2010/main" val="31201831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C6288: Test Vector Ordering</a:t>
            </a:r>
            <a:endParaRPr lang="en-US" dirty="0"/>
          </a:p>
        </p:txBody>
      </p:sp>
      <p:sp>
        <p:nvSpPr>
          <p:cNvPr id="3" name="Date Placeholder 2"/>
          <p:cNvSpPr>
            <a:spLocks noGrp="1"/>
          </p:cNvSpPr>
          <p:nvPr>
            <p:ph type="dt" sz="quarter" idx="10"/>
          </p:nvPr>
        </p:nvSpPr>
        <p:spPr/>
        <p:txBody>
          <a:bodyPr/>
          <a:lstStyle/>
          <a:p>
            <a:pPr>
              <a:defRPr/>
            </a:pPr>
            <a:r>
              <a:rPr lang="en-US" smtClean="0"/>
              <a:t>HIT, July 13, 2012</a:t>
            </a:r>
            <a:endParaRPr lang="en-US"/>
          </a:p>
        </p:txBody>
      </p:sp>
      <p:sp>
        <p:nvSpPr>
          <p:cNvPr id="4" name="Footer Placeholder 3"/>
          <p:cNvSpPr>
            <a:spLocks noGrp="1"/>
          </p:cNvSpPr>
          <p:nvPr>
            <p:ph type="ftr" sz="quarter" idx="11"/>
          </p:nvPr>
        </p:nvSpPr>
        <p:spPr/>
        <p:txBody>
          <a:bodyPr/>
          <a:lstStyle/>
          <a:p>
            <a:pPr>
              <a:defRPr/>
            </a:pPr>
            <a:r>
              <a:rPr lang="en-US"/>
              <a:t>Agrawal: Power and Time Tradeoff . . .</a:t>
            </a:r>
          </a:p>
        </p:txBody>
      </p:sp>
      <p:sp>
        <p:nvSpPr>
          <p:cNvPr id="5" name="Slide Number Placeholder 4"/>
          <p:cNvSpPr>
            <a:spLocks noGrp="1"/>
          </p:cNvSpPr>
          <p:nvPr>
            <p:ph type="sldNum" sz="quarter" idx="12"/>
          </p:nvPr>
        </p:nvSpPr>
        <p:spPr/>
        <p:txBody>
          <a:bodyPr/>
          <a:lstStyle/>
          <a:p>
            <a:pPr>
              <a:defRPr/>
            </a:pPr>
            <a:fld id="{CF9D747F-18AA-4CEA-A32B-DA381BF584CF}" type="slidenum">
              <a:rPr lang="en-US" smtClean="0"/>
              <a:pPr>
                <a:defRPr/>
              </a:pPr>
              <a:t>20</a:t>
            </a:fld>
            <a:endParaRPr lang="en-US"/>
          </a:p>
        </p:txBody>
      </p:sp>
      <p:sp>
        <p:nvSpPr>
          <p:cNvPr id="21510" name="TextBox 5"/>
          <p:cNvSpPr txBox="1">
            <a:spLocks noChangeArrowheads="1"/>
          </p:cNvSpPr>
          <p:nvPr/>
        </p:nvSpPr>
        <p:spPr bwMode="auto">
          <a:xfrm>
            <a:off x="457200" y="1646238"/>
            <a:ext cx="8229600" cy="335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sz="2400"/>
              <a:t>Paul Wray, “Minimize Test Power for Benchmark Circuit</a:t>
            </a:r>
          </a:p>
          <a:p>
            <a:r>
              <a:rPr lang="en-US" sz="2400"/>
              <a:t>c6288 by Optimal Ordering of Vectors,” Class Project,</a:t>
            </a:r>
          </a:p>
          <a:p>
            <a:r>
              <a:rPr lang="en-US" sz="2400"/>
              <a:t>ELEC 5270, Spring 2009.</a:t>
            </a:r>
          </a:p>
          <a:p>
            <a:endParaRPr lang="en-US" sz="2400"/>
          </a:p>
          <a:p>
            <a:r>
              <a:rPr lang="en-US" sz="2400"/>
              <a:t>PowerPoint Presentation and Report:</a:t>
            </a:r>
          </a:p>
          <a:p>
            <a:endParaRPr lang="en-US" sz="2400"/>
          </a:p>
          <a:p>
            <a:r>
              <a:rPr lang="en-US">
                <a:hlinkClick r:id="rId2"/>
              </a:rPr>
              <a:t>www.eng.auburn.edu/~vagrawal/COURSE/E6270_Spr09/course.html</a:t>
            </a:r>
            <a:r>
              <a:rPr lang="en-US"/>
              <a:t>  </a:t>
            </a:r>
          </a:p>
          <a:p>
            <a:endParaRPr lang="en-US" sz="2400"/>
          </a:p>
          <a:p>
            <a:endParaRPr lang="en-US" sz="2400"/>
          </a:p>
        </p:txBody>
      </p:sp>
    </p:spTree>
    <p:extLst>
      <p:ext uri="{BB962C8B-B14F-4D97-AF65-F5344CB8AC3E}">
        <p14:creationId xmlns:p14="http://schemas.microsoft.com/office/powerpoint/2010/main" val="16651226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Date Placeholder 2"/>
          <p:cNvSpPr>
            <a:spLocks noGrp="1"/>
          </p:cNvSpPr>
          <p:nvPr>
            <p:ph type="dt" sz="quarter" idx="10"/>
          </p:nvPr>
        </p:nvSpPr>
        <p:spPr/>
        <p:txBody>
          <a:bodyPr/>
          <a:lstStyle/>
          <a:p>
            <a:pPr>
              <a:defRPr/>
            </a:pPr>
            <a:r>
              <a:rPr lang="en-US" smtClean="0"/>
              <a:t>HIT, July 13, 2012</a:t>
            </a:r>
            <a:endParaRPr lang="en-US"/>
          </a:p>
        </p:txBody>
      </p:sp>
      <p:sp>
        <p:nvSpPr>
          <p:cNvPr id="47" name="Footer Placeholder 3"/>
          <p:cNvSpPr>
            <a:spLocks noGrp="1"/>
          </p:cNvSpPr>
          <p:nvPr>
            <p:ph type="ftr" sz="quarter" idx="11"/>
          </p:nvPr>
        </p:nvSpPr>
        <p:spPr/>
        <p:txBody>
          <a:bodyPr/>
          <a:lstStyle/>
          <a:p>
            <a:pPr>
              <a:defRPr/>
            </a:pPr>
            <a:r>
              <a:rPr lang="en-US"/>
              <a:t>Agrawal: Power and Time Tradeoff . . .</a:t>
            </a:r>
          </a:p>
        </p:txBody>
      </p:sp>
      <p:sp>
        <p:nvSpPr>
          <p:cNvPr id="48" name="Slide Number Placeholder 4"/>
          <p:cNvSpPr>
            <a:spLocks noGrp="1"/>
          </p:cNvSpPr>
          <p:nvPr>
            <p:ph type="sldNum" sz="quarter" idx="12"/>
          </p:nvPr>
        </p:nvSpPr>
        <p:spPr/>
        <p:txBody>
          <a:bodyPr/>
          <a:lstStyle/>
          <a:p>
            <a:pPr>
              <a:defRPr/>
            </a:pPr>
            <a:fld id="{E16B6E4E-BE2B-40E6-ACD8-E0CA5579D676}" type="slidenum">
              <a:rPr lang="en-US"/>
              <a:pPr>
                <a:defRPr/>
              </a:pPr>
              <a:t>21</a:t>
            </a:fld>
            <a:endParaRPr lang="en-US"/>
          </a:p>
        </p:txBody>
      </p:sp>
      <p:sp>
        <p:nvSpPr>
          <p:cNvPr id="579586" name="Rectangle 2"/>
          <p:cNvSpPr>
            <a:spLocks noGrp="1" noChangeArrowheads="1"/>
          </p:cNvSpPr>
          <p:nvPr>
            <p:ph type="title"/>
          </p:nvPr>
        </p:nvSpPr>
        <p:spPr/>
        <p:txBody>
          <a:bodyPr/>
          <a:lstStyle/>
          <a:p>
            <a:pPr eaLnBrk="1" hangingPunct="1">
              <a:defRPr/>
            </a:pPr>
            <a:r>
              <a:rPr lang="en-US" smtClean="0"/>
              <a:t>Scan Testing</a:t>
            </a:r>
          </a:p>
        </p:txBody>
      </p:sp>
      <p:sp>
        <p:nvSpPr>
          <p:cNvPr id="22534" name="Rectangle 3"/>
          <p:cNvSpPr>
            <a:spLocks noChangeArrowheads="1"/>
          </p:cNvSpPr>
          <p:nvPr/>
        </p:nvSpPr>
        <p:spPr bwMode="auto">
          <a:xfrm>
            <a:off x="3421063" y="1536700"/>
            <a:ext cx="2149475" cy="15367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b="1" dirty="0">
                <a:solidFill>
                  <a:schemeClr val="bg1"/>
                </a:solidFill>
                <a:cs typeface="Arial" pitchFamily="34" charset="0"/>
              </a:rPr>
              <a:t>Combinational</a:t>
            </a:r>
          </a:p>
          <a:p>
            <a:pPr algn="ctr" eaLnBrk="1" hangingPunct="1"/>
            <a:r>
              <a:rPr lang="en-US" sz="2000" b="1" dirty="0">
                <a:solidFill>
                  <a:schemeClr val="bg1"/>
                </a:solidFill>
                <a:cs typeface="Arial" pitchFamily="34" charset="0"/>
              </a:rPr>
              <a:t> logic</a:t>
            </a:r>
          </a:p>
        </p:txBody>
      </p:sp>
      <p:sp>
        <p:nvSpPr>
          <p:cNvPr id="22535" name="Rectangle 4"/>
          <p:cNvSpPr>
            <a:spLocks noChangeArrowheads="1"/>
          </p:cNvSpPr>
          <p:nvPr/>
        </p:nvSpPr>
        <p:spPr bwMode="auto">
          <a:xfrm>
            <a:off x="4073525" y="3687763"/>
            <a:ext cx="922338" cy="1420812"/>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b="1" dirty="0">
                <a:solidFill>
                  <a:schemeClr val="bg1"/>
                </a:solidFill>
                <a:cs typeface="Arial" pitchFamily="34" charset="0"/>
              </a:rPr>
              <a:t>Scan</a:t>
            </a:r>
          </a:p>
          <a:p>
            <a:pPr algn="ctr" eaLnBrk="1" hangingPunct="1"/>
            <a:r>
              <a:rPr lang="en-US" sz="2000" b="1" dirty="0">
                <a:solidFill>
                  <a:schemeClr val="bg1"/>
                </a:solidFill>
                <a:cs typeface="Arial" pitchFamily="34" charset="0"/>
              </a:rPr>
              <a:t> flip-</a:t>
            </a:r>
          </a:p>
          <a:p>
            <a:pPr algn="ctr" eaLnBrk="1" hangingPunct="1"/>
            <a:r>
              <a:rPr lang="en-US" sz="2000" b="1" dirty="0">
                <a:solidFill>
                  <a:schemeClr val="bg1"/>
                </a:solidFill>
                <a:cs typeface="Arial" pitchFamily="34" charset="0"/>
              </a:rPr>
              <a:t> flops</a:t>
            </a:r>
          </a:p>
        </p:txBody>
      </p:sp>
      <p:sp>
        <p:nvSpPr>
          <p:cNvPr id="22536" name="Line 5"/>
          <p:cNvSpPr>
            <a:spLocks noChangeShapeType="1"/>
          </p:cNvSpPr>
          <p:nvPr/>
        </p:nvSpPr>
        <p:spPr bwMode="auto">
          <a:xfrm>
            <a:off x="2152650" y="1844675"/>
            <a:ext cx="12684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7" name="Line 6"/>
          <p:cNvSpPr>
            <a:spLocks noChangeShapeType="1"/>
          </p:cNvSpPr>
          <p:nvPr/>
        </p:nvSpPr>
        <p:spPr bwMode="auto">
          <a:xfrm>
            <a:off x="5572125" y="1804988"/>
            <a:ext cx="11509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8" name="Line 7"/>
          <p:cNvSpPr>
            <a:spLocks noChangeShapeType="1"/>
          </p:cNvSpPr>
          <p:nvPr/>
        </p:nvSpPr>
        <p:spPr bwMode="auto">
          <a:xfrm flipH="1">
            <a:off x="2806700" y="4340225"/>
            <a:ext cx="1266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9" name="Line 8"/>
          <p:cNvSpPr>
            <a:spLocks noChangeShapeType="1"/>
          </p:cNvSpPr>
          <p:nvPr/>
        </p:nvSpPr>
        <p:spPr bwMode="auto">
          <a:xfrm flipV="1">
            <a:off x="2806700" y="2765425"/>
            <a:ext cx="0" cy="157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0" name="Line 9"/>
          <p:cNvSpPr>
            <a:spLocks noChangeShapeType="1"/>
          </p:cNvSpPr>
          <p:nvPr/>
        </p:nvSpPr>
        <p:spPr bwMode="auto">
          <a:xfrm>
            <a:off x="2806700" y="2765425"/>
            <a:ext cx="614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1" name="Line 10"/>
          <p:cNvSpPr>
            <a:spLocks noChangeShapeType="1"/>
          </p:cNvSpPr>
          <p:nvPr/>
        </p:nvSpPr>
        <p:spPr bwMode="auto">
          <a:xfrm>
            <a:off x="5572125" y="2765425"/>
            <a:ext cx="6143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2" name="Line 11"/>
          <p:cNvSpPr>
            <a:spLocks noChangeShapeType="1"/>
          </p:cNvSpPr>
          <p:nvPr/>
        </p:nvSpPr>
        <p:spPr bwMode="auto">
          <a:xfrm>
            <a:off x="6186488" y="2765425"/>
            <a:ext cx="0" cy="157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3" name="Line 12"/>
          <p:cNvSpPr>
            <a:spLocks noChangeShapeType="1"/>
          </p:cNvSpPr>
          <p:nvPr/>
        </p:nvSpPr>
        <p:spPr bwMode="auto">
          <a:xfrm flipH="1">
            <a:off x="4995863" y="4340225"/>
            <a:ext cx="1190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4" name="Line 13"/>
          <p:cNvSpPr>
            <a:spLocks noChangeShapeType="1"/>
          </p:cNvSpPr>
          <p:nvPr/>
        </p:nvSpPr>
        <p:spPr bwMode="auto">
          <a:xfrm flipV="1">
            <a:off x="4533900" y="5108575"/>
            <a:ext cx="0" cy="3460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5" name="Line 14"/>
          <p:cNvSpPr>
            <a:spLocks noChangeShapeType="1"/>
          </p:cNvSpPr>
          <p:nvPr/>
        </p:nvSpPr>
        <p:spPr bwMode="auto">
          <a:xfrm flipV="1">
            <a:off x="4533900" y="3419475"/>
            <a:ext cx="0" cy="268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6" name="Line 15"/>
          <p:cNvSpPr>
            <a:spLocks noChangeShapeType="1"/>
          </p:cNvSpPr>
          <p:nvPr/>
        </p:nvSpPr>
        <p:spPr bwMode="auto">
          <a:xfrm>
            <a:off x="4533900" y="3419475"/>
            <a:ext cx="25733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7" name="Line 16"/>
          <p:cNvSpPr>
            <a:spLocks noChangeShapeType="1"/>
          </p:cNvSpPr>
          <p:nvPr/>
        </p:nvSpPr>
        <p:spPr bwMode="auto">
          <a:xfrm flipH="1">
            <a:off x="2152650" y="5454650"/>
            <a:ext cx="23812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8" name="Text Box 17"/>
          <p:cNvSpPr txBox="1">
            <a:spLocks noChangeArrowheads="1"/>
          </p:cNvSpPr>
          <p:nvPr/>
        </p:nvSpPr>
        <p:spPr bwMode="auto">
          <a:xfrm>
            <a:off x="1039813" y="1498600"/>
            <a:ext cx="10588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Primary</a:t>
            </a:r>
          </a:p>
          <a:p>
            <a:pPr eaLnBrk="1" hangingPunct="1"/>
            <a:r>
              <a:rPr lang="en-US">
                <a:cs typeface="Arial" pitchFamily="34" charset="0"/>
              </a:rPr>
              <a:t> inputs</a:t>
            </a:r>
          </a:p>
        </p:txBody>
      </p:sp>
      <p:sp>
        <p:nvSpPr>
          <p:cNvPr id="22549" name="Text Box 18"/>
          <p:cNvSpPr txBox="1">
            <a:spLocks noChangeArrowheads="1"/>
          </p:cNvSpPr>
          <p:nvPr/>
        </p:nvSpPr>
        <p:spPr bwMode="auto">
          <a:xfrm>
            <a:off x="6684963" y="1460500"/>
            <a:ext cx="108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Primary</a:t>
            </a:r>
          </a:p>
          <a:p>
            <a:pPr eaLnBrk="1" hangingPunct="1"/>
            <a:r>
              <a:rPr lang="en-US">
                <a:cs typeface="Arial" pitchFamily="34" charset="0"/>
              </a:rPr>
              <a:t> outputs</a:t>
            </a:r>
          </a:p>
        </p:txBody>
      </p:sp>
      <p:sp>
        <p:nvSpPr>
          <p:cNvPr id="22550" name="Text Box 19"/>
          <p:cNvSpPr txBox="1">
            <a:spLocks noChangeArrowheads="1"/>
          </p:cNvSpPr>
          <p:nvPr/>
        </p:nvSpPr>
        <p:spPr bwMode="auto">
          <a:xfrm>
            <a:off x="1116013" y="5262563"/>
            <a:ext cx="10461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Scan-in</a:t>
            </a:r>
          </a:p>
          <a:p>
            <a:pPr eaLnBrk="1" hangingPunct="1"/>
            <a:r>
              <a:rPr lang="en-US">
                <a:cs typeface="Arial" pitchFamily="34" charset="0"/>
              </a:rPr>
              <a:t>SI</a:t>
            </a:r>
          </a:p>
        </p:txBody>
      </p:sp>
      <p:sp>
        <p:nvSpPr>
          <p:cNvPr id="22551" name="Text Box 20"/>
          <p:cNvSpPr txBox="1">
            <a:spLocks noChangeArrowheads="1"/>
          </p:cNvSpPr>
          <p:nvPr/>
        </p:nvSpPr>
        <p:spPr bwMode="auto">
          <a:xfrm>
            <a:off x="7107238" y="3227388"/>
            <a:ext cx="1200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Scan-out</a:t>
            </a:r>
          </a:p>
          <a:p>
            <a:pPr eaLnBrk="1" hangingPunct="1"/>
            <a:r>
              <a:rPr lang="en-US">
                <a:cs typeface="Arial" pitchFamily="34" charset="0"/>
              </a:rPr>
              <a:t>SO</a:t>
            </a:r>
          </a:p>
        </p:txBody>
      </p:sp>
      <p:sp>
        <p:nvSpPr>
          <p:cNvPr id="22552" name="Line 21"/>
          <p:cNvSpPr>
            <a:spLocks noChangeShapeType="1"/>
          </p:cNvSpPr>
          <p:nvPr/>
        </p:nvSpPr>
        <p:spPr bwMode="auto">
          <a:xfrm>
            <a:off x="2114550" y="4840288"/>
            <a:ext cx="19589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53" name="Text Box 22"/>
          <p:cNvSpPr txBox="1">
            <a:spLocks noChangeArrowheads="1"/>
          </p:cNvSpPr>
          <p:nvPr/>
        </p:nvSpPr>
        <p:spPr bwMode="auto">
          <a:xfrm>
            <a:off x="501650" y="4610100"/>
            <a:ext cx="15970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Scan enable</a:t>
            </a:r>
          </a:p>
          <a:p>
            <a:pPr eaLnBrk="1" hangingPunct="1"/>
            <a:r>
              <a:rPr lang="en-US">
                <a:cs typeface="Arial" pitchFamily="34" charset="0"/>
              </a:rPr>
              <a:t>SE</a:t>
            </a:r>
          </a:p>
        </p:txBody>
      </p:sp>
      <p:sp>
        <p:nvSpPr>
          <p:cNvPr id="22554" name="Rectangle 23"/>
          <p:cNvSpPr>
            <a:spLocks noChangeArrowheads="1"/>
          </p:cNvSpPr>
          <p:nvPr/>
        </p:nvSpPr>
        <p:spPr bwMode="auto">
          <a:xfrm>
            <a:off x="7145338" y="4724400"/>
            <a:ext cx="768350" cy="57467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b="1" dirty="0">
                <a:solidFill>
                  <a:schemeClr val="bg1"/>
                </a:solidFill>
                <a:cs typeface="Arial" pitchFamily="34" charset="0"/>
              </a:rPr>
              <a:t>DFF</a:t>
            </a:r>
          </a:p>
        </p:txBody>
      </p:sp>
      <p:sp>
        <p:nvSpPr>
          <p:cNvPr id="22555" name="AutoShape 24"/>
          <p:cNvSpPr>
            <a:spLocks noChangeArrowheads="1"/>
          </p:cNvSpPr>
          <p:nvPr/>
        </p:nvSpPr>
        <p:spPr bwMode="auto">
          <a:xfrm rot="-5400000">
            <a:off x="6032500" y="4802188"/>
            <a:ext cx="1152525" cy="4603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2556" name="Text Box 25"/>
          <p:cNvSpPr txBox="1">
            <a:spLocks noChangeArrowheads="1"/>
          </p:cNvSpPr>
          <p:nvPr/>
        </p:nvSpPr>
        <p:spPr bwMode="auto">
          <a:xfrm rot="-5400000">
            <a:off x="6335286" y="4832320"/>
            <a:ext cx="71205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mux</a:t>
            </a:r>
          </a:p>
        </p:txBody>
      </p:sp>
      <p:sp>
        <p:nvSpPr>
          <p:cNvPr id="22557" name="Line 26"/>
          <p:cNvSpPr>
            <a:spLocks noChangeShapeType="1"/>
          </p:cNvSpPr>
          <p:nvPr/>
        </p:nvSpPr>
        <p:spPr bwMode="auto">
          <a:xfrm>
            <a:off x="6838950" y="5030788"/>
            <a:ext cx="3063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58" name="Line 27"/>
          <p:cNvSpPr>
            <a:spLocks noChangeShapeType="1"/>
          </p:cNvSpPr>
          <p:nvPr/>
        </p:nvSpPr>
        <p:spPr bwMode="auto">
          <a:xfrm>
            <a:off x="5878513" y="4724400"/>
            <a:ext cx="5000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59" name="Line 28"/>
          <p:cNvSpPr>
            <a:spLocks noChangeShapeType="1"/>
          </p:cNvSpPr>
          <p:nvPr/>
        </p:nvSpPr>
        <p:spPr bwMode="auto">
          <a:xfrm>
            <a:off x="5916613" y="5376863"/>
            <a:ext cx="4603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60" name="Line 29"/>
          <p:cNvSpPr>
            <a:spLocks noChangeShapeType="1"/>
          </p:cNvSpPr>
          <p:nvPr/>
        </p:nvSpPr>
        <p:spPr bwMode="auto">
          <a:xfrm flipV="1">
            <a:off x="6608763" y="5454650"/>
            <a:ext cx="0" cy="344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61" name="Text Box 30"/>
          <p:cNvSpPr txBox="1">
            <a:spLocks noChangeArrowheads="1"/>
          </p:cNvSpPr>
          <p:nvPr/>
        </p:nvSpPr>
        <p:spPr bwMode="auto">
          <a:xfrm>
            <a:off x="6338888" y="5761038"/>
            <a:ext cx="523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SE</a:t>
            </a:r>
          </a:p>
        </p:txBody>
      </p:sp>
      <p:sp>
        <p:nvSpPr>
          <p:cNvPr id="22562" name="Text Box 31"/>
          <p:cNvSpPr txBox="1">
            <a:spLocks noChangeArrowheads="1"/>
          </p:cNvSpPr>
          <p:nvPr/>
        </p:nvSpPr>
        <p:spPr bwMode="auto">
          <a:xfrm>
            <a:off x="5532438" y="5146675"/>
            <a:ext cx="423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SI</a:t>
            </a:r>
          </a:p>
        </p:txBody>
      </p:sp>
      <p:sp>
        <p:nvSpPr>
          <p:cNvPr id="22563" name="Text Box 32"/>
          <p:cNvSpPr txBox="1">
            <a:spLocks noChangeArrowheads="1"/>
          </p:cNvSpPr>
          <p:nvPr/>
        </p:nvSpPr>
        <p:spPr bwMode="auto">
          <a:xfrm>
            <a:off x="5302250" y="3879850"/>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D</a:t>
            </a:r>
          </a:p>
        </p:txBody>
      </p:sp>
      <p:sp>
        <p:nvSpPr>
          <p:cNvPr id="22564" name="Text Box 33"/>
          <p:cNvSpPr txBox="1">
            <a:spLocks noChangeArrowheads="1"/>
          </p:cNvSpPr>
          <p:nvPr/>
        </p:nvSpPr>
        <p:spPr bwMode="auto">
          <a:xfrm>
            <a:off x="5532438" y="4494213"/>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D</a:t>
            </a:r>
          </a:p>
        </p:txBody>
      </p:sp>
      <p:sp>
        <p:nvSpPr>
          <p:cNvPr id="22565" name="Line 34"/>
          <p:cNvSpPr>
            <a:spLocks noChangeShapeType="1"/>
          </p:cNvSpPr>
          <p:nvPr/>
        </p:nvSpPr>
        <p:spPr bwMode="auto">
          <a:xfrm>
            <a:off x="7913688" y="5030788"/>
            <a:ext cx="3841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66" name="Line 35"/>
          <p:cNvSpPr>
            <a:spLocks noChangeShapeType="1"/>
          </p:cNvSpPr>
          <p:nvPr/>
        </p:nvSpPr>
        <p:spPr bwMode="auto">
          <a:xfrm flipV="1">
            <a:off x="8067675" y="4686300"/>
            <a:ext cx="0" cy="344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67" name="Line 36"/>
          <p:cNvSpPr>
            <a:spLocks noChangeShapeType="1"/>
          </p:cNvSpPr>
          <p:nvPr/>
        </p:nvSpPr>
        <p:spPr bwMode="auto">
          <a:xfrm>
            <a:off x="8067675" y="4686300"/>
            <a:ext cx="1920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68" name="Text Box 37"/>
          <p:cNvSpPr txBox="1">
            <a:spLocks noChangeArrowheads="1"/>
          </p:cNvSpPr>
          <p:nvPr/>
        </p:nvSpPr>
        <p:spPr bwMode="auto">
          <a:xfrm>
            <a:off x="3443288" y="3816350"/>
            <a:ext cx="425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D’</a:t>
            </a:r>
          </a:p>
        </p:txBody>
      </p:sp>
      <p:sp>
        <p:nvSpPr>
          <p:cNvPr id="22569" name="Text Box 38"/>
          <p:cNvSpPr txBox="1">
            <a:spLocks noChangeArrowheads="1"/>
          </p:cNvSpPr>
          <p:nvPr/>
        </p:nvSpPr>
        <p:spPr bwMode="auto">
          <a:xfrm>
            <a:off x="8221663" y="4840288"/>
            <a:ext cx="425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D’</a:t>
            </a:r>
          </a:p>
        </p:txBody>
      </p:sp>
      <p:sp>
        <p:nvSpPr>
          <p:cNvPr id="22570" name="Text Box 39"/>
          <p:cNvSpPr txBox="1">
            <a:spLocks noChangeArrowheads="1"/>
          </p:cNvSpPr>
          <p:nvPr/>
        </p:nvSpPr>
        <p:spPr bwMode="auto">
          <a:xfrm>
            <a:off x="8183563" y="4418013"/>
            <a:ext cx="550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SO</a:t>
            </a:r>
          </a:p>
        </p:txBody>
      </p:sp>
      <p:sp>
        <p:nvSpPr>
          <p:cNvPr id="22571" name="Text Box 40"/>
          <p:cNvSpPr txBox="1">
            <a:spLocks noChangeArrowheads="1"/>
          </p:cNvSpPr>
          <p:nvPr/>
        </p:nvSpPr>
        <p:spPr bwMode="auto">
          <a:xfrm>
            <a:off x="6300788" y="4532313"/>
            <a:ext cx="3841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1</a:t>
            </a:r>
          </a:p>
          <a:p>
            <a:pPr eaLnBrk="1" hangingPunct="1"/>
            <a:endParaRPr lang="en-US" b="1" dirty="0">
              <a:solidFill>
                <a:schemeClr val="bg1"/>
              </a:solidFill>
              <a:cs typeface="Arial" pitchFamily="34" charset="0"/>
            </a:endParaRPr>
          </a:p>
          <a:p>
            <a:pPr eaLnBrk="1" hangingPunct="1"/>
            <a:r>
              <a:rPr lang="en-US" b="1" dirty="0">
                <a:solidFill>
                  <a:schemeClr val="bg1"/>
                </a:solidFill>
                <a:cs typeface="Arial" pitchFamily="34" charset="0"/>
              </a:rPr>
              <a:t>0</a:t>
            </a:r>
          </a:p>
        </p:txBody>
      </p:sp>
      <p:sp>
        <p:nvSpPr>
          <p:cNvPr id="22572" name="Oval 41"/>
          <p:cNvSpPr>
            <a:spLocks noChangeArrowheads="1"/>
          </p:cNvSpPr>
          <p:nvPr/>
        </p:nvSpPr>
        <p:spPr bwMode="auto">
          <a:xfrm>
            <a:off x="8029575" y="499268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22573" name="Line 42"/>
          <p:cNvSpPr>
            <a:spLocks noChangeShapeType="1"/>
          </p:cNvSpPr>
          <p:nvPr/>
        </p:nvSpPr>
        <p:spPr bwMode="auto">
          <a:xfrm flipH="1">
            <a:off x="2692400" y="1739900"/>
            <a:ext cx="2286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74" name="Line 43"/>
          <p:cNvSpPr>
            <a:spLocks noChangeShapeType="1"/>
          </p:cNvSpPr>
          <p:nvPr/>
        </p:nvSpPr>
        <p:spPr bwMode="auto">
          <a:xfrm flipH="1">
            <a:off x="3430588" y="4217988"/>
            <a:ext cx="2286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75" name="Line 44"/>
          <p:cNvSpPr>
            <a:spLocks noChangeShapeType="1"/>
          </p:cNvSpPr>
          <p:nvPr/>
        </p:nvSpPr>
        <p:spPr bwMode="auto">
          <a:xfrm flipH="1">
            <a:off x="5451475" y="4232275"/>
            <a:ext cx="2286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76" name="Line 45"/>
          <p:cNvSpPr>
            <a:spLocks noChangeShapeType="1"/>
          </p:cNvSpPr>
          <p:nvPr/>
        </p:nvSpPr>
        <p:spPr bwMode="auto">
          <a:xfrm flipH="1">
            <a:off x="6024563" y="1706563"/>
            <a:ext cx="2286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68868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063" y="277813"/>
            <a:ext cx="8723312" cy="1139825"/>
          </a:xfrm>
        </p:spPr>
        <p:txBody>
          <a:bodyPr/>
          <a:lstStyle/>
          <a:p>
            <a:pPr>
              <a:defRPr/>
            </a:pPr>
            <a:r>
              <a:rPr lang="en-US" dirty="0" smtClean="0"/>
              <a:t>Some Properties of Scan Testing</a:t>
            </a:r>
            <a:endParaRPr lang="en-US" dirty="0"/>
          </a:p>
        </p:txBody>
      </p:sp>
      <p:sp>
        <p:nvSpPr>
          <p:cNvPr id="3" name="Content Placeholder 2"/>
          <p:cNvSpPr>
            <a:spLocks noGrp="1"/>
          </p:cNvSpPr>
          <p:nvPr>
            <p:ph idx="1"/>
          </p:nvPr>
        </p:nvSpPr>
        <p:spPr>
          <a:xfrm>
            <a:off x="457200" y="1306513"/>
            <a:ext cx="8229600" cy="4824412"/>
          </a:xfrm>
        </p:spPr>
        <p:txBody>
          <a:bodyPr/>
          <a:lstStyle/>
          <a:p>
            <a:pPr>
              <a:defRPr/>
            </a:pPr>
            <a:r>
              <a:rPr lang="en-US" sz="2800" dirty="0" smtClean="0"/>
              <a:t>Two modes of operation:</a:t>
            </a:r>
          </a:p>
          <a:p>
            <a:pPr lvl="2">
              <a:defRPr/>
            </a:pPr>
            <a:r>
              <a:rPr lang="en-US" dirty="0" smtClean="0"/>
              <a:t>Normal mode</a:t>
            </a:r>
          </a:p>
          <a:p>
            <a:pPr lvl="2">
              <a:defRPr/>
            </a:pPr>
            <a:r>
              <a:rPr lang="en-US" dirty="0" smtClean="0"/>
              <a:t>Scan mode</a:t>
            </a:r>
          </a:p>
          <a:p>
            <a:pPr>
              <a:defRPr/>
            </a:pPr>
            <a:r>
              <a:rPr lang="en-US" sz="2800" dirty="0" smtClean="0"/>
              <a:t>Three-step test application:</a:t>
            </a:r>
          </a:p>
          <a:p>
            <a:pPr lvl="2">
              <a:defRPr/>
            </a:pPr>
            <a:r>
              <a:rPr lang="en-US" dirty="0" smtClean="0"/>
              <a:t>Scan-in: sets inputs of logic in scan mode.</a:t>
            </a:r>
          </a:p>
          <a:p>
            <a:pPr lvl="2">
              <a:defRPr/>
            </a:pPr>
            <a:r>
              <a:rPr lang="en-US" dirty="0" smtClean="0"/>
              <a:t>Capture: captures logic outputs in normal mode.</a:t>
            </a:r>
          </a:p>
          <a:p>
            <a:pPr lvl="2">
              <a:defRPr/>
            </a:pPr>
            <a:r>
              <a:rPr lang="en-US" dirty="0" smtClean="0"/>
              <a:t>Scan-out: observes captured outputs in scan mode.</a:t>
            </a:r>
          </a:p>
          <a:p>
            <a:pPr>
              <a:defRPr/>
            </a:pPr>
            <a:r>
              <a:rPr lang="en-US" sz="2800" dirty="0" smtClean="0"/>
              <a:t>Tests are non-functional; some tests may consume excess power and could have been intentionally avoided in functional mode.</a:t>
            </a:r>
          </a:p>
        </p:txBody>
      </p:sp>
      <p:sp>
        <p:nvSpPr>
          <p:cNvPr id="4" name="Date Placeholder 3"/>
          <p:cNvSpPr>
            <a:spLocks noGrp="1"/>
          </p:cNvSpPr>
          <p:nvPr>
            <p:ph type="dt" sz="quarter" idx="10"/>
          </p:nvPr>
        </p:nvSpPr>
        <p:spPr/>
        <p:txBody>
          <a:bodyPr/>
          <a:lstStyle/>
          <a:p>
            <a:pPr>
              <a:defRPr/>
            </a:pPr>
            <a:r>
              <a:rPr lang="en-US" smtClean="0"/>
              <a:t>HIT, July 13, 2012</a:t>
            </a:r>
            <a:endParaRPr lang="en-US" dirty="0"/>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B0F47A59-3745-4CDB-82A0-5C2DE93C4EF5}" type="slidenum">
              <a:rPr lang="en-US" smtClean="0"/>
              <a:pPr>
                <a:defRPr/>
              </a:pPr>
              <a:t>22</a:t>
            </a:fld>
            <a:endParaRPr lang="en-US"/>
          </a:p>
        </p:txBody>
      </p:sp>
    </p:spTree>
    <p:extLst>
      <p:ext uri="{BB962C8B-B14F-4D97-AF65-F5344CB8AC3E}">
        <p14:creationId xmlns:p14="http://schemas.microsoft.com/office/powerpoint/2010/main" val="41948268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Date Placeholder 3"/>
          <p:cNvSpPr>
            <a:spLocks noGrp="1"/>
          </p:cNvSpPr>
          <p:nvPr>
            <p:ph type="dt" sz="quarter" idx="10"/>
          </p:nvPr>
        </p:nvSpPr>
        <p:spPr/>
        <p:txBody>
          <a:bodyPr/>
          <a:lstStyle/>
          <a:p>
            <a:pPr>
              <a:defRPr/>
            </a:pPr>
            <a:r>
              <a:rPr lang="en-US" smtClean="0"/>
              <a:t>HIT, July 13, 2012</a:t>
            </a:r>
            <a:endParaRPr lang="en-US"/>
          </a:p>
        </p:txBody>
      </p:sp>
      <p:sp>
        <p:nvSpPr>
          <p:cNvPr id="44" name="Footer Placeholder 4"/>
          <p:cNvSpPr>
            <a:spLocks noGrp="1"/>
          </p:cNvSpPr>
          <p:nvPr>
            <p:ph type="ftr" sz="quarter" idx="11"/>
          </p:nvPr>
        </p:nvSpPr>
        <p:spPr/>
        <p:txBody>
          <a:bodyPr/>
          <a:lstStyle/>
          <a:p>
            <a:pPr>
              <a:defRPr/>
            </a:pPr>
            <a:r>
              <a:rPr lang="en-US"/>
              <a:t>Agrawal: Power and Time Tradeoff . . .</a:t>
            </a:r>
          </a:p>
        </p:txBody>
      </p:sp>
      <p:sp>
        <p:nvSpPr>
          <p:cNvPr id="45" name="Slide Number Placeholder 5"/>
          <p:cNvSpPr>
            <a:spLocks noGrp="1"/>
          </p:cNvSpPr>
          <p:nvPr>
            <p:ph type="sldNum" sz="quarter" idx="12"/>
          </p:nvPr>
        </p:nvSpPr>
        <p:spPr/>
        <p:txBody>
          <a:bodyPr/>
          <a:lstStyle/>
          <a:p>
            <a:pPr>
              <a:defRPr/>
            </a:pPr>
            <a:fld id="{D65CD68F-C7FF-4B8E-B84D-1B23D9D31439}" type="slidenum">
              <a:rPr lang="en-US"/>
              <a:pPr>
                <a:defRPr/>
              </a:pPr>
              <a:t>23</a:t>
            </a:fld>
            <a:endParaRPr lang="en-US"/>
          </a:p>
        </p:txBody>
      </p:sp>
      <p:sp>
        <p:nvSpPr>
          <p:cNvPr id="580610" name="Rectangle 2"/>
          <p:cNvSpPr>
            <a:spLocks noGrp="1" noChangeArrowheads="1"/>
          </p:cNvSpPr>
          <p:nvPr>
            <p:ph type="title"/>
          </p:nvPr>
        </p:nvSpPr>
        <p:spPr/>
        <p:txBody>
          <a:bodyPr/>
          <a:lstStyle/>
          <a:p>
            <a:pPr eaLnBrk="1" hangingPunct="1">
              <a:defRPr/>
            </a:pPr>
            <a:r>
              <a:rPr lang="en-US" smtClean="0"/>
              <a:t>Example: State Machine</a:t>
            </a:r>
          </a:p>
        </p:txBody>
      </p:sp>
      <p:sp>
        <p:nvSpPr>
          <p:cNvPr id="24582" name="Oval 3"/>
          <p:cNvSpPr>
            <a:spLocks noChangeArrowheads="1"/>
          </p:cNvSpPr>
          <p:nvPr/>
        </p:nvSpPr>
        <p:spPr bwMode="auto">
          <a:xfrm>
            <a:off x="1576388" y="2430463"/>
            <a:ext cx="576262" cy="576262"/>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b="1">
                <a:solidFill>
                  <a:schemeClr val="bg1"/>
                </a:solidFill>
                <a:cs typeface="Arial" pitchFamily="34" charset="0"/>
              </a:rPr>
              <a:t>S5</a:t>
            </a:r>
          </a:p>
        </p:txBody>
      </p:sp>
      <p:sp>
        <p:nvSpPr>
          <p:cNvPr id="24583" name="Oval 4"/>
          <p:cNvSpPr>
            <a:spLocks noChangeArrowheads="1"/>
          </p:cNvSpPr>
          <p:nvPr/>
        </p:nvSpPr>
        <p:spPr bwMode="auto">
          <a:xfrm>
            <a:off x="2651125" y="1700213"/>
            <a:ext cx="576263" cy="576262"/>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b="1">
                <a:solidFill>
                  <a:schemeClr val="bg1"/>
                </a:solidFill>
                <a:cs typeface="Arial" pitchFamily="34" charset="0"/>
              </a:rPr>
              <a:t>S1</a:t>
            </a:r>
          </a:p>
        </p:txBody>
      </p:sp>
      <p:sp>
        <p:nvSpPr>
          <p:cNvPr id="24584" name="Oval 5"/>
          <p:cNvSpPr>
            <a:spLocks noChangeArrowheads="1"/>
          </p:cNvSpPr>
          <p:nvPr/>
        </p:nvSpPr>
        <p:spPr bwMode="auto">
          <a:xfrm>
            <a:off x="1576388" y="3429000"/>
            <a:ext cx="576262" cy="576263"/>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b="1">
                <a:solidFill>
                  <a:schemeClr val="bg1"/>
                </a:solidFill>
                <a:cs typeface="Arial" pitchFamily="34" charset="0"/>
              </a:rPr>
              <a:t>S4</a:t>
            </a:r>
          </a:p>
        </p:txBody>
      </p:sp>
      <p:sp>
        <p:nvSpPr>
          <p:cNvPr id="24585" name="Oval 6"/>
          <p:cNvSpPr>
            <a:spLocks noChangeArrowheads="1"/>
          </p:cNvSpPr>
          <p:nvPr/>
        </p:nvSpPr>
        <p:spPr bwMode="auto">
          <a:xfrm>
            <a:off x="3573463" y="2430463"/>
            <a:ext cx="576262" cy="576262"/>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b="1">
                <a:solidFill>
                  <a:schemeClr val="bg1"/>
                </a:solidFill>
                <a:cs typeface="Arial" pitchFamily="34" charset="0"/>
              </a:rPr>
              <a:t>S2</a:t>
            </a:r>
          </a:p>
        </p:txBody>
      </p:sp>
      <p:sp>
        <p:nvSpPr>
          <p:cNvPr id="24586" name="Oval 7"/>
          <p:cNvSpPr>
            <a:spLocks noChangeArrowheads="1"/>
          </p:cNvSpPr>
          <p:nvPr/>
        </p:nvSpPr>
        <p:spPr bwMode="auto">
          <a:xfrm>
            <a:off x="3573463" y="3505200"/>
            <a:ext cx="576262" cy="576263"/>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b="1">
                <a:solidFill>
                  <a:schemeClr val="bg1"/>
                </a:solidFill>
                <a:cs typeface="Arial" pitchFamily="34" charset="0"/>
              </a:rPr>
              <a:t>S3</a:t>
            </a:r>
          </a:p>
        </p:txBody>
      </p:sp>
      <p:cxnSp>
        <p:nvCxnSpPr>
          <p:cNvPr id="24587" name="AutoShape 8"/>
          <p:cNvCxnSpPr>
            <a:cxnSpLocks noChangeShapeType="1"/>
            <a:stCxn id="24583" idx="2"/>
            <a:endCxn id="24582" idx="7"/>
          </p:cNvCxnSpPr>
          <p:nvPr/>
        </p:nvCxnSpPr>
        <p:spPr bwMode="auto">
          <a:xfrm flipH="1">
            <a:off x="2068513" y="1989138"/>
            <a:ext cx="582612" cy="5254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88" name="AutoShape 9"/>
          <p:cNvCxnSpPr>
            <a:cxnSpLocks noChangeShapeType="1"/>
            <a:stCxn id="24582" idx="4"/>
            <a:endCxn id="24584" idx="0"/>
          </p:cNvCxnSpPr>
          <p:nvPr/>
        </p:nvCxnSpPr>
        <p:spPr bwMode="auto">
          <a:xfrm>
            <a:off x="1865313" y="3006725"/>
            <a:ext cx="0" cy="4222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89" name="AutoShape 10"/>
          <p:cNvCxnSpPr>
            <a:cxnSpLocks noChangeShapeType="1"/>
            <a:stCxn id="24584" idx="7"/>
            <a:endCxn id="24583" idx="3"/>
          </p:cNvCxnSpPr>
          <p:nvPr/>
        </p:nvCxnSpPr>
        <p:spPr bwMode="auto">
          <a:xfrm flipV="1">
            <a:off x="2068513" y="2192338"/>
            <a:ext cx="666750" cy="1320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90" name="AutoShape 11"/>
          <p:cNvCxnSpPr>
            <a:cxnSpLocks noChangeShapeType="1"/>
            <a:stCxn id="24583" idx="4"/>
            <a:endCxn id="24586" idx="1"/>
          </p:cNvCxnSpPr>
          <p:nvPr/>
        </p:nvCxnSpPr>
        <p:spPr bwMode="auto">
          <a:xfrm>
            <a:off x="2940050" y="2276475"/>
            <a:ext cx="717550" cy="131286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91" name="AutoShape 12"/>
          <p:cNvCxnSpPr>
            <a:cxnSpLocks noChangeShapeType="1"/>
            <a:stCxn id="24586" idx="0"/>
            <a:endCxn id="24585" idx="4"/>
          </p:cNvCxnSpPr>
          <p:nvPr/>
        </p:nvCxnSpPr>
        <p:spPr bwMode="auto">
          <a:xfrm flipV="1">
            <a:off x="3862388" y="3006725"/>
            <a:ext cx="0" cy="4984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4592" name="AutoShape 13"/>
          <p:cNvCxnSpPr>
            <a:cxnSpLocks noChangeShapeType="1"/>
            <a:stCxn id="24585" idx="3"/>
            <a:endCxn id="24584" idx="6"/>
          </p:cNvCxnSpPr>
          <p:nvPr/>
        </p:nvCxnSpPr>
        <p:spPr bwMode="auto">
          <a:xfrm flipH="1">
            <a:off x="2152650" y="2922588"/>
            <a:ext cx="1504950" cy="7953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4593" name="Text Box 14"/>
          <p:cNvSpPr txBox="1">
            <a:spLocks noChangeArrowheads="1"/>
          </p:cNvSpPr>
          <p:nvPr/>
        </p:nvSpPr>
        <p:spPr bwMode="auto">
          <a:xfrm>
            <a:off x="1752600" y="4191000"/>
            <a:ext cx="189547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ctr" eaLnBrk="1" hangingPunct="1"/>
            <a:r>
              <a:rPr lang="en-US">
                <a:cs typeface="Arial" pitchFamily="34" charset="0"/>
              </a:rPr>
              <a:t>State encoding</a:t>
            </a:r>
          </a:p>
          <a:p>
            <a:pPr algn="ctr" eaLnBrk="1" hangingPunct="1"/>
            <a:r>
              <a:rPr lang="en-US">
                <a:cs typeface="Arial" pitchFamily="34" charset="0"/>
              </a:rPr>
              <a:t>S1 = 000</a:t>
            </a:r>
          </a:p>
          <a:p>
            <a:pPr algn="ctr" eaLnBrk="1" hangingPunct="1"/>
            <a:r>
              <a:rPr lang="en-US">
                <a:cs typeface="Arial" pitchFamily="34" charset="0"/>
              </a:rPr>
              <a:t>S2 = 001</a:t>
            </a:r>
          </a:p>
          <a:p>
            <a:pPr algn="ctr" eaLnBrk="1" hangingPunct="1"/>
            <a:r>
              <a:rPr lang="en-US">
                <a:cs typeface="Arial" pitchFamily="34" charset="0"/>
              </a:rPr>
              <a:t>S3 = 010</a:t>
            </a:r>
          </a:p>
          <a:p>
            <a:pPr algn="ctr" eaLnBrk="1" hangingPunct="1"/>
            <a:r>
              <a:rPr lang="en-US">
                <a:cs typeface="Arial" pitchFamily="34" charset="0"/>
              </a:rPr>
              <a:t>S4 = 011</a:t>
            </a:r>
          </a:p>
          <a:p>
            <a:pPr algn="ctr" eaLnBrk="1" hangingPunct="1"/>
            <a:r>
              <a:rPr lang="en-US">
                <a:cs typeface="Arial" pitchFamily="34" charset="0"/>
              </a:rPr>
              <a:t>S5 = 100</a:t>
            </a:r>
          </a:p>
        </p:txBody>
      </p:sp>
      <p:graphicFrame>
        <p:nvGraphicFramePr>
          <p:cNvPr id="580653" name="Group 45"/>
          <p:cNvGraphicFramePr>
            <a:graphicFrameLocks noGrp="1"/>
          </p:cNvGraphicFramePr>
          <p:nvPr>
            <p:ph idx="1"/>
            <p:extLst>
              <p:ext uri="{D42A27DB-BD31-4B8C-83A1-F6EECF244321}">
                <p14:modId xmlns:p14="http://schemas.microsoft.com/office/powerpoint/2010/main" val="3782544429"/>
              </p:ext>
            </p:extLst>
          </p:nvPr>
        </p:nvGraphicFramePr>
        <p:xfrm>
          <a:off x="4546600" y="1735138"/>
          <a:ext cx="4305300" cy="4681449"/>
        </p:xfrm>
        <a:graphic>
          <a:graphicData uri="http://schemas.openxmlformats.org/drawingml/2006/table">
            <a:tbl>
              <a:tblPr/>
              <a:tblGrid>
                <a:gridCol w="1968500"/>
                <a:gridCol w="2336800"/>
              </a:tblGrid>
              <a:tr h="7011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chemeClr val="bg1"/>
                          </a:solidFill>
                          <a:effectLst/>
                          <a:latin typeface="Arial" charset="0"/>
                        </a:rPr>
                        <a:t>State transition</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chemeClr val="bg1"/>
                          </a:solidFill>
                          <a:effectLst/>
                          <a:latin typeface="Arial" charset="0"/>
                        </a:rPr>
                        <a:t>Comb. State input changes/clock</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52712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000 → 010</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9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000 → 100</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53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001 → 011</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9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010 → 001</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2</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712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011 → 000</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2</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9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100 → 011</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3 (Peak)</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9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chemeClr val="bg1"/>
                          </a:solidFill>
                          <a:effectLst/>
                          <a:latin typeface="Arial" charset="0"/>
                        </a:rPr>
                        <a:t>Av. transitions</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chemeClr val="bg1"/>
                          </a:solidFill>
                          <a:effectLst/>
                          <a:latin typeface="Arial" charset="0"/>
                        </a:rPr>
                        <a:t>1.667</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00"/>
                    </a:solidFill>
                  </a:tcPr>
                </a:tc>
              </a:tr>
            </a:tbl>
          </a:graphicData>
        </a:graphic>
      </p:graphicFrame>
      <p:sp>
        <p:nvSpPr>
          <p:cNvPr id="24623" name="Text Box 41"/>
          <p:cNvSpPr txBox="1">
            <a:spLocks noChangeArrowheads="1"/>
          </p:cNvSpPr>
          <p:nvPr/>
        </p:nvSpPr>
        <p:spPr bwMode="auto">
          <a:xfrm>
            <a:off x="5481638" y="1241425"/>
            <a:ext cx="2584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Functional transitions</a:t>
            </a:r>
          </a:p>
        </p:txBody>
      </p:sp>
      <p:sp>
        <p:nvSpPr>
          <p:cNvPr id="24624" name="Text Box 43"/>
          <p:cNvSpPr txBox="1">
            <a:spLocks noChangeArrowheads="1"/>
          </p:cNvSpPr>
          <p:nvPr/>
        </p:nvSpPr>
        <p:spPr bwMode="auto">
          <a:xfrm>
            <a:off x="454025" y="1611313"/>
            <a:ext cx="19764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Functional state</a:t>
            </a:r>
          </a:p>
          <a:p>
            <a:r>
              <a:rPr lang="en-US"/>
              <a:t> transitions</a:t>
            </a:r>
          </a:p>
        </p:txBody>
      </p:sp>
    </p:spTree>
    <p:extLst>
      <p:ext uri="{BB962C8B-B14F-4D97-AF65-F5344CB8AC3E}">
        <p14:creationId xmlns:p14="http://schemas.microsoft.com/office/powerpoint/2010/main" val="28429774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Date Placeholder 3"/>
          <p:cNvSpPr>
            <a:spLocks noGrp="1"/>
          </p:cNvSpPr>
          <p:nvPr>
            <p:ph type="dt" sz="quarter" idx="10"/>
          </p:nvPr>
        </p:nvSpPr>
        <p:spPr/>
        <p:txBody>
          <a:bodyPr/>
          <a:lstStyle/>
          <a:p>
            <a:pPr>
              <a:defRPr/>
            </a:pPr>
            <a:r>
              <a:rPr lang="en-US" smtClean="0"/>
              <a:t>HIT, July 13, 2012</a:t>
            </a:r>
            <a:endParaRPr lang="en-US"/>
          </a:p>
        </p:txBody>
      </p:sp>
      <p:sp>
        <p:nvSpPr>
          <p:cNvPr id="44" name="Footer Placeholder 4"/>
          <p:cNvSpPr>
            <a:spLocks noGrp="1"/>
          </p:cNvSpPr>
          <p:nvPr>
            <p:ph type="ftr" sz="quarter" idx="11"/>
          </p:nvPr>
        </p:nvSpPr>
        <p:spPr/>
        <p:txBody>
          <a:bodyPr/>
          <a:lstStyle/>
          <a:p>
            <a:pPr>
              <a:defRPr/>
            </a:pPr>
            <a:r>
              <a:rPr lang="en-US"/>
              <a:t>Agrawal: Power and Time Tradeoff . . .</a:t>
            </a:r>
          </a:p>
        </p:txBody>
      </p:sp>
      <p:sp>
        <p:nvSpPr>
          <p:cNvPr id="45" name="Slide Number Placeholder 5"/>
          <p:cNvSpPr>
            <a:spLocks noGrp="1"/>
          </p:cNvSpPr>
          <p:nvPr>
            <p:ph type="sldNum" sz="quarter" idx="12"/>
          </p:nvPr>
        </p:nvSpPr>
        <p:spPr/>
        <p:txBody>
          <a:bodyPr/>
          <a:lstStyle/>
          <a:p>
            <a:pPr>
              <a:defRPr/>
            </a:pPr>
            <a:fld id="{2519833D-8736-4E58-8BAC-0FDACB94CD63}" type="slidenum">
              <a:rPr lang="en-US"/>
              <a:pPr>
                <a:defRPr/>
              </a:pPr>
              <a:t>24</a:t>
            </a:fld>
            <a:endParaRPr lang="en-US"/>
          </a:p>
        </p:txBody>
      </p:sp>
      <p:sp>
        <p:nvSpPr>
          <p:cNvPr id="580610" name="Rectangle 2"/>
          <p:cNvSpPr>
            <a:spLocks noGrp="1" noChangeArrowheads="1"/>
          </p:cNvSpPr>
          <p:nvPr>
            <p:ph type="title"/>
          </p:nvPr>
        </p:nvSpPr>
        <p:spPr/>
        <p:txBody>
          <a:bodyPr/>
          <a:lstStyle/>
          <a:p>
            <a:pPr eaLnBrk="1" hangingPunct="1">
              <a:defRPr/>
            </a:pPr>
            <a:r>
              <a:rPr lang="en-US" dirty="0" smtClean="0"/>
              <a:t> Reduced Power Design</a:t>
            </a:r>
          </a:p>
        </p:txBody>
      </p:sp>
      <p:sp>
        <p:nvSpPr>
          <p:cNvPr id="25606" name="Oval 3"/>
          <p:cNvSpPr>
            <a:spLocks noChangeArrowheads="1"/>
          </p:cNvSpPr>
          <p:nvPr/>
        </p:nvSpPr>
        <p:spPr bwMode="auto">
          <a:xfrm>
            <a:off x="1576388" y="2430463"/>
            <a:ext cx="576262" cy="576262"/>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b="1">
                <a:solidFill>
                  <a:schemeClr val="bg1"/>
                </a:solidFill>
                <a:cs typeface="Arial" pitchFamily="34" charset="0"/>
              </a:rPr>
              <a:t>S5</a:t>
            </a:r>
          </a:p>
        </p:txBody>
      </p:sp>
      <p:sp>
        <p:nvSpPr>
          <p:cNvPr id="25607" name="Oval 4"/>
          <p:cNvSpPr>
            <a:spLocks noChangeArrowheads="1"/>
          </p:cNvSpPr>
          <p:nvPr/>
        </p:nvSpPr>
        <p:spPr bwMode="auto">
          <a:xfrm>
            <a:off x="2651125" y="1700213"/>
            <a:ext cx="576263" cy="576262"/>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b="1">
                <a:solidFill>
                  <a:schemeClr val="bg1"/>
                </a:solidFill>
                <a:cs typeface="Arial" pitchFamily="34" charset="0"/>
              </a:rPr>
              <a:t>S1</a:t>
            </a:r>
          </a:p>
        </p:txBody>
      </p:sp>
      <p:sp>
        <p:nvSpPr>
          <p:cNvPr id="25608" name="Oval 5"/>
          <p:cNvSpPr>
            <a:spLocks noChangeArrowheads="1"/>
          </p:cNvSpPr>
          <p:nvPr/>
        </p:nvSpPr>
        <p:spPr bwMode="auto">
          <a:xfrm>
            <a:off x="1576388" y="3429000"/>
            <a:ext cx="576262" cy="576263"/>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b="1">
                <a:solidFill>
                  <a:schemeClr val="bg1"/>
                </a:solidFill>
                <a:cs typeface="Arial" pitchFamily="34" charset="0"/>
              </a:rPr>
              <a:t>S4</a:t>
            </a:r>
          </a:p>
        </p:txBody>
      </p:sp>
      <p:sp>
        <p:nvSpPr>
          <p:cNvPr id="25609" name="Oval 6"/>
          <p:cNvSpPr>
            <a:spLocks noChangeArrowheads="1"/>
          </p:cNvSpPr>
          <p:nvPr/>
        </p:nvSpPr>
        <p:spPr bwMode="auto">
          <a:xfrm>
            <a:off x="3573463" y="2430463"/>
            <a:ext cx="576262" cy="576262"/>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b="1">
                <a:solidFill>
                  <a:schemeClr val="bg1"/>
                </a:solidFill>
                <a:cs typeface="Arial" pitchFamily="34" charset="0"/>
              </a:rPr>
              <a:t>S2</a:t>
            </a:r>
          </a:p>
        </p:txBody>
      </p:sp>
      <p:sp>
        <p:nvSpPr>
          <p:cNvPr id="25610" name="Oval 7"/>
          <p:cNvSpPr>
            <a:spLocks noChangeArrowheads="1"/>
          </p:cNvSpPr>
          <p:nvPr/>
        </p:nvSpPr>
        <p:spPr bwMode="auto">
          <a:xfrm>
            <a:off x="3573463" y="3505200"/>
            <a:ext cx="576262" cy="576263"/>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b="1">
                <a:solidFill>
                  <a:schemeClr val="bg1"/>
                </a:solidFill>
                <a:cs typeface="Arial" pitchFamily="34" charset="0"/>
              </a:rPr>
              <a:t>S3</a:t>
            </a:r>
          </a:p>
        </p:txBody>
      </p:sp>
      <p:cxnSp>
        <p:nvCxnSpPr>
          <p:cNvPr id="25611" name="AutoShape 8"/>
          <p:cNvCxnSpPr>
            <a:cxnSpLocks noChangeShapeType="1"/>
            <a:stCxn id="25607" idx="2"/>
            <a:endCxn id="25606" idx="7"/>
          </p:cNvCxnSpPr>
          <p:nvPr/>
        </p:nvCxnSpPr>
        <p:spPr bwMode="auto">
          <a:xfrm flipH="1">
            <a:off x="2068513" y="1989138"/>
            <a:ext cx="582612" cy="5254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612" name="AutoShape 9"/>
          <p:cNvCxnSpPr>
            <a:cxnSpLocks noChangeShapeType="1"/>
            <a:stCxn id="25606" idx="4"/>
            <a:endCxn id="25608" idx="0"/>
          </p:cNvCxnSpPr>
          <p:nvPr/>
        </p:nvCxnSpPr>
        <p:spPr bwMode="auto">
          <a:xfrm>
            <a:off x="1865313" y="3006725"/>
            <a:ext cx="0" cy="4222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613" name="AutoShape 10"/>
          <p:cNvCxnSpPr>
            <a:cxnSpLocks noChangeShapeType="1"/>
            <a:stCxn id="25608" idx="7"/>
            <a:endCxn id="25607" idx="3"/>
          </p:cNvCxnSpPr>
          <p:nvPr/>
        </p:nvCxnSpPr>
        <p:spPr bwMode="auto">
          <a:xfrm flipV="1">
            <a:off x="2068513" y="2192338"/>
            <a:ext cx="666750" cy="1320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614" name="AutoShape 11"/>
          <p:cNvCxnSpPr>
            <a:cxnSpLocks noChangeShapeType="1"/>
            <a:stCxn id="25607" idx="4"/>
            <a:endCxn id="25610" idx="1"/>
          </p:cNvCxnSpPr>
          <p:nvPr/>
        </p:nvCxnSpPr>
        <p:spPr bwMode="auto">
          <a:xfrm>
            <a:off x="2940050" y="2276475"/>
            <a:ext cx="717550" cy="131286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615" name="AutoShape 12"/>
          <p:cNvCxnSpPr>
            <a:cxnSpLocks noChangeShapeType="1"/>
            <a:stCxn id="25610" idx="0"/>
            <a:endCxn id="25609" idx="4"/>
          </p:cNvCxnSpPr>
          <p:nvPr/>
        </p:nvCxnSpPr>
        <p:spPr bwMode="auto">
          <a:xfrm flipV="1">
            <a:off x="3862388" y="3006725"/>
            <a:ext cx="0" cy="4984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616" name="AutoShape 13"/>
          <p:cNvCxnSpPr>
            <a:cxnSpLocks noChangeShapeType="1"/>
            <a:stCxn id="25609" idx="3"/>
            <a:endCxn id="25608" idx="6"/>
          </p:cNvCxnSpPr>
          <p:nvPr/>
        </p:nvCxnSpPr>
        <p:spPr bwMode="auto">
          <a:xfrm flipH="1">
            <a:off x="2152650" y="2922588"/>
            <a:ext cx="1504950" cy="7953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617" name="Text Box 14"/>
          <p:cNvSpPr txBox="1">
            <a:spLocks noChangeArrowheads="1"/>
          </p:cNvSpPr>
          <p:nvPr/>
        </p:nvSpPr>
        <p:spPr bwMode="auto">
          <a:xfrm>
            <a:off x="846138" y="4159250"/>
            <a:ext cx="3684587"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ctr" eaLnBrk="1" hangingPunct="1"/>
            <a:r>
              <a:rPr lang="en-US">
                <a:cs typeface="Arial" pitchFamily="34" charset="0"/>
              </a:rPr>
              <a:t>Reduced power state encoding</a:t>
            </a:r>
          </a:p>
          <a:p>
            <a:pPr algn="ctr" eaLnBrk="1" hangingPunct="1"/>
            <a:r>
              <a:rPr lang="en-US">
                <a:cs typeface="Arial" pitchFamily="34" charset="0"/>
              </a:rPr>
              <a:t>S1 = 000</a:t>
            </a:r>
          </a:p>
          <a:p>
            <a:pPr algn="ctr" eaLnBrk="1" hangingPunct="1"/>
            <a:r>
              <a:rPr lang="en-US">
                <a:cs typeface="Arial" pitchFamily="34" charset="0"/>
              </a:rPr>
              <a:t>S2 = 011</a:t>
            </a:r>
          </a:p>
          <a:p>
            <a:pPr algn="ctr" eaLnBrk="1" hangingPunct="1"/>
            <a:r>
              <a:rPr lang="en-US">
                <a:cs typeface="Arial" pitchFamily="34" charset="0"/>
              </a:rPr>
              <a:t>S3 = 001</a:t>
            </a:r>
          </a:p>
          <a:p>
            <a:pPr algn="ctr" eaLnBrk="1" hangingPunct="1"/>
            <a:r>
              <a:rPr lang="en-US">
                <a:cs typeface="Arial" pitchFamily="34" charset="0"/>
              </a:rPr>
              <a:t>S4 = 010</a:t>
            </a:r>
          </a:p>
          <a:p>
            <a:pPr algn="ctr" eaLnBrk="1" hangingPunct="1"/>
            <a:r>
              <a:rPr lang="en-US">
                <a:cs typeface="Arial" pitchFamily="34" charset="0"/>
              </a:rPr>
              <a:t>S5 = 100</a:t>
            </a:r>
          </a:p>
        </p:txBody>
      </p:sp>
      <p:graphicFrame>
        <p:nvGraphicFramePr>
          <p:cNvPr id="580653" name="Group 45"/>
          <p:cNvGraphicFramePr>
            <a:graphicFrameLocks noGrp="1"/>
          </p:cNvGraphicFramePr>
          <p:nvPr>
            <p:ph idx="1"/>
            <p:extLst>
              <p:ext uri="{D42A27DB-BD31-4B8C-83A1-F6EECF244321}">
                <p14:modId xmlns:p14="http://schemas.microsoft.com/office/powerpoint/2010/main" val="3005202428"/>
              </p:ext>
            </p:extLst>
          </p:nvPr>
        </p:nvGraphicFramePr>
        <p:xfrm>
          <a:off x="4622800" y="1620838"/>
          <a:ext cx="4305300" cy="4681449"/>
        </p:xfrm>
        <a:graphic>
          <a:graphicData uri="http://schemas.openxmlformats.org/drawingml/2006/table">
            <a:tbl>
              <a:tblPr/>
              <a:tblGrid>
                <a:gridCol w="1968500"/>
                <a:gridCol w="2336800"/>
              </a:tblGrid>
              <a:tr h="70114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charset="0"/>
                        </a:rPr>
                        <a:t>State transition</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charset="0"/>
                        </a:rPr>
                        <a:t>Comb. State input changes/clock</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52712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000 → 001</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1</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9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000 → 100</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53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011 → 010</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9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001 → 011</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712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010 → 000</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9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100 → 010</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2 (Peak)</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9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10199"/>
                            </a:outerShdw>
                          </a:effectLst>
                          <a:latin typeface="Arial" charset="0"/>
                        </a:rPr>
                        <a:t>Av. transitions</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10199"/>
                            </a:outerShdw>
                          </a:effectLst>
                          <a:latin typeface="Arial" charset="0"/>
                        </a:rPr>
                        <a:t>1.167 (– 30%)</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00"/>
                    </a:solidFill>
                  </a:tcPr>
                </a:tc>
              </a:tr>
            </a:tbl>
          </a:graphicData>
        </a:graphic>
      </p:graphicFrame>
      <p:sp>
        <p:nvSpPr>
          <p:cNvPr id="25647" name="Text Box 41"/>
          <p:cNvSpPr txBox="1">
            <a:spLocks noChangeArrowheads="1"/>
          </p:cNvSpPr>
          <p:nvPr/>
        </p:nvSpPr>
        <p:spPr bwMode="auto">
          <a:xfrm>
            <a:off x="5507038" y="1216025"/>
            <a:ext cx="2584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Functional transitions</a:t>
            </a:r>
          </a:p>
        </p:txBody>
      </p:sp>
      <p:sp>
        <p:nvSpPr>
          <p:cNvPr id="25648" name="Text Box 43"/>
          <p:cNvSpPr txBox="1">
            <a:spLocks noChangeArrowheads="1"/>
          </p:cNvSpPr>
          <p:nvPr/>
        </p:nvSpPr>
        <p:spPr bwMode="auto">
          <a:xfrm>
            <a:off x="454025" y="1611313"/>
            <a:ext cx="19764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Functional state</a:t>
            </a:r>
          </a:p>
          <a:p>
            <a:r>
              <a:rPr lang="en-US"/>
              <a:t> transitions</a:t>
            </a:r>
          </a:p>
        </p:txBody>
      </p:sp>
    </p:spTree>
    <p:extLst>
      <p:ext uri="{BB962C8B-B14F-4D97-AF65-F5344CB8AC3E}">
        <p14:creationId xmlns:p14="http://schemas.microsoft.com/office/powerpoint/2010/main" val="4542205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Date Placeholder 3"/>
          <p:cNvSpPr>
            <a:spLocks noGrp="1"/>
          </p:cNvSpPr>
          <p:nvPr>
            <p:ph type="dt" sz="quarter" idx="10"/>
          </p:nvPr>
        </p:nvSpPr>
        <p:spPr/>
        <p:txBody>
          <a:bodyPr/>
          <a:lstStyle/>
          <a:p>
            <a:pPr>
              <a:defRPr/>
            </a:pPr>
            <a:r>
              <a:rPr lang="en-US" smtClean="0"/>
              <a:t>HIT, July 13, 2012</a:t>
            </a:r>
            <a:endParaRPr lang="en-US"/>
          </a:p>
        </p:txBody>
      </p:sp>
      <p:sp>
        <p:nvSpPr>
          <p:cNvPr id="52" name="Footer Placeholder 4"/>
          <p:cNvSpPr>
            <a:spLocks noGrp="1"/>
          </p:cNvSpPr>
          <p:nvPr>
            <p:ph type="ftr" sz="quarter" idx="11"/>
          </p:nvPr>
        </p:nvSpPr>
        <p:spPr/>
        <p:txBody>
          <a:bodyPr/>
          <a:lstStyle/>
          <a:p>
            <a:pPr>
              <a:defRPr/>
            </a:pPr>
            <a:r>
              <a:rPr lang="en-US"/>
              <a:t>Agrawal: Power and Time Tradeoff . . .</a:t>
            </a:r>
          </a:p>
        </p:txBody>
      </p:sp>
      <p:sp>
        <p:nvSpPr>
          <p:cNvPr id="53" name="Slide Number Placeholder 5"/>
          <p:cNvSpPr>
            <a:spLocks noGrp="1"/>
          </p:cNvSpPr>
          <p:nvPr>
            <p:ph type="sldNum" sz="quarter" idx="12"/>
          </p:nvPr>
        </p:nvSpPr>
        <p:spPr/>
        <p:txBody>
          <a:bodyPr/>
          <a:lstStyle/>
          <a:p>
            <a:pPr>
              <a:defRPr/>
            </a:pPr>
            <a:fld id="{46B0431D-9067-40B1-BFD5-39756099250D}" type="slidenum">
              <a:rPr lang="en-US"/>
              <a:pPr>
                <a:defRPr/>
              </a:pPr>
              <a:t>25</a:t>
            </a:fld>
            <a:endParaRPr lang="en-US"/>
          </a:p>
        </p:txBody>
      </p:sp>
      <p:sp>
        <p:nvSpPr>
          <p:cNvPr id="581634" name="Rectangle 2"/>
          <p:cNvSpPr>
            <a:spLocks noGrp="1" noChangeArrowheads="1"/>
          </p:cNvSpPr>
          <p:nvPr>
            <p:ph type="title"/>
          </p:nvPr>
        </p:nvSpPr>
        <p:spPr/>
        <p:txBody>
          <a:bodyPr/>
          <a:lstStyle/>
          <a:p>
            <a:pPr eaLnBrk="1" hangingPunct="1">
              <a:defRPr/>
            </a:pPr>
            <a:r>
              <a:rPr lang="en-US" dirty="0" smtClean="0"/>
              <a:t>Scan Testing: Shift-in, Shift-out</a:t>
            </a:r>
          </a:p>
        </p:txBody>
      </p:sp>
      <p:sp>
        <p:nvSpPr>
          <p:cNvPr id="26630" name="Rectangle 3"/>
          <p:cNvSpPr>
            <a:spLocks noChangeArrowheads="1"/>
          </p:cNvSpPr>
          <p:nvPr/>
        </p:nvSpPr>
        <p:spPr bwMode="auto">
          <a:xfrm>
            <a:off x="1844675" y="1460500"/>
            <a:ext cx="1804988" cy="1228725"/>
          </a:xfrm>
          <a:prstGeom prst="rect">
            <a:avLst/>
          </a:prstGeom>
          <a:solidFill>
            <a:srgbClr val="0070C0"/>
          </a:solidFill>
          <a:ln w="9525">
            <a:solidFill>
              <a:schemeClr val="tx1"/>
            </a:solidFill>
            <a:miter lim="800000"/>
            <a:headEnd/>
            <a:tailEnd/>
          </a:ln>
        </p:spPr>
        <p:txBody>
          <a:bodyPr wrap="none" anchor="ctr"/>
          <a:lstStyle/>
          <a:p>
            <a:pPr algn="ctr" eaLnBrk="1" hangingPunct="1"/>
            <a:r>
              <a:rPr lang="en-US" sz="2000" b="1" dirty="0">
                <a:solidFill>
                  <a:schemeClr val="bg1"/>
                </a:solidFill>
                <a:cs typeface="Arial" pitchFamily="34" charset="0"/>
              </a:rPr>
              <a:t>Combinational</a:t>
            </a:r>
          </a:p>
          <a:p>
            <a:pPr algn="ctr" eaLnBrk="1" hangingPunct="1"/>
            <a:r>
              <a:rPr lang="en-US" sz="2000" b="1" dirty="0">
                <a:solidFill>
                  <a:schemeClr val="bg1"/>
                </a:solidFill>
                <a:cs typeface="Arial" pitchFamily="34" charset="0"/>
              </a:rPr>
              <a:t> logic</a:t>
            </a:r>
          </a:p>
        </p:txBody>
      </p:sp>
      <p:sp>
        <p:nvSpPr>
          <p:cNvPr id="26631" name="Rectangle 4"/>
          <p:cNvSpPr>
            <a:spLocks noChangeArrowheads="1"/>
          </p:cNvSpPr>
          <p:nvPr/>
        </p:nvSpPr>
        <p:spPr bwMode="auto">
          <a:xfrm>
            <a:off x="2306638" y="3189288"/>
            <a:ext cx="922337" cy="1765300"/>
          </a:xfrm>
          <a:prstGeom prst="rect">
            <a:avLst/>
          </a:prstGeom>
          <a:solidFill>
            <a:srgbClr val="0070C0"/>
          </a:solidFill>
          <a:ln w="9525">
            <a:solidFill>
              <a:schemeClr val="tx1"/>
            </a:solidFill>
            <a:miter lim="800000"/>
            <a:headEnd/>
            <a:tailEnd/>
          </a:ln>
        </p:spPr>
        <p:txBody>
          <a:bodyPr wrap="none" anchor="ctr"/>
          <a:lstStyle/>
          <a:p>
            <a:pPr algn="ctr" eaLnBrk="1" hangingPunct="1"/>
            <a:r>
              <a:rPr lang="en-US" sz="2000" b="1" dirty="0">
                <a:solidFill>
                  <a:schemeClr val="bg1"/>
                </a:solidFill>
                <a:cs typeface="Arial" pitchFamily="34" charset="0"/>
              </a:rPr>
              <a:t>FF=0</a:t>
            </a:r>
          </a:p>
          <a:p>
            <a:pPr algn="ctr" eaLnBrk="1" hangingPunct="1"/>
            <a:endParaRPr lang="en-US" sz="2000" b="1" dirty="0">
              <a:solidFill>
                <a:schemeClr val="bg1"/>
              </a:solidFill>
              <a:cs typeface="Arial" pitchFamily="34" charset="0"/>
            </a:endParaRPr>
          </a:p>
          <a:p>
            <a:pPr algn="ctr" eaLnBrk="1" hangingPunct="1"/>
            <a:r>
              <a:rPr lang="en-US" sz="2000" b="1" dirty="0">
                <a:solidFill>
                  <a:schemeClr val="bg1"/>
                </a:solidFill>
                <a:cs typeface="Arial" pitchFamily="34" charset="0"/>
              </a:rPr>
              <a:t>FF=0</a:t>
            </a:r>
          </a:p>
          <a:p>
            <a:pPr algn="ctr" eaLnBrk="1" hangingPunct="1"/>
            <a:endParaRPr lang="en-US" sz="2000" b="1" dirty="0">
              <a:solidFill>
                <a:schemeClr val="bg1"/>
              </a:solidFill>
              <a:cs typeface="Arial" pitchFamily="34" charset="0"/>
            </a:endParaRPr>
          </a:p>
          <a:p>
            <a:pPr algn="ctr" eaLnBrk="1" hangingPunct="1"/>
            <a:r>
              <a:rPr lang="en-US" sz="2000" b="1" dirty="0">
                <a:solidFill>
                  <a:schemeClr val="bg1"/>
                </a:solidFill>
                <a:cs typeface="Arial" pitchFamily="34" charset="0"/>
              </a:rPr>
              <a:t>FF=1</a:t>
            </a:r>
          </a:p>
        </p:txBody>
      </p:sp>
      <p:sp>
        <p:nvSpPr>
          <p:cNvPr id="26632" name="Line 5"/>
          <p:cNvSpPr>
            <a:spLocks noChangeShapeType="1"/>
          </p:cNvSpPr>
          <p:nvPr/>
        </p:nvSpPr>
        <p:spPr bwMode="auto">
          <a:xfrm>
            <a:off x="1308100" y="1652588"/>
            <a:ext cx="5381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33" name="Line 7"/>
          <p:cNvSpPr>
            <a:spLocks noChangeShapeType="1"/>
          </p:cNvSpPr>
          <p:nvPr/>
        </p:nvSpPr>
        <p:spPr bwMode="auto">
          <a:xfrm flipH="1">
            <a:off x="2306638" y="3763963"/>
            <a:ext cx="9207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4" name="Line 8"/>
          <p:cNvSpPr>
            <a:spLocks noChangeShapeType="1"/>
          </p:cNvSpPr>
          <p:nvPr/>
        </p:nvSpPr>
        <p:spPr bwMode="auto">
          <a:xfrm>
            <a:off x="1000125" y="2112963"/>
            <a:ext cx="844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35" name="Text Box 13"/>
          <p:cNvSpPr txBox="1">
            <a:spLocks noChangeArrowheads="1"/>
          </p:cNvSpPr>
          <p:nvPr/>
        </p:nvSpPr>
        <p:spPr bwMode="auto">
          <a:xfrm>
            <a:off x="309563" y="1357313"/>
            <a:ext cx="10588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Primary</a:t>
            </a:r>
          </a:p>
          <a:p>
            <a:pPr eaLnBrk="1" hangingPunct="1"/>
            <a:r>
              <a:rPr lang="en-US">
                <a:cs typeface="Arial" pitchFamily="34" charset="0"/>
              </a:rPr>
              <a:t> inputs</a:t>
            </a:r>
          </a:p>
        </p:txBody>
      </p:sp>
      <p:sp>
        <p:nvSpPr>
          <p:cNvPr id="26636" name="Text Box 14"/>
          <p:cNvSpPr txBox="1">
            <a:spLocks noChangeArrowheads="1"/>
          </p:cNvSpPr>
          <p:nvPr/>
        </p:nvSpPr>
        <p:spPr bwMode="auto">
          <a:xfrm>
            <a:off x="4327525" y="1370013"/>
            <a:ext cx="108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Primary</a:t>
            </a:r>
          </a:p>
          <a:p>
            <a:pPr eaLnBrk="1" hangingPunct="1"/>
            <a:r>
              <a:rPr lang="en-US">
                <a:cs typeface="Arial" pitchFamily="34" charset="0"/>
              </a:rPr>
              <a:t> outputs</a:t>
            </a:r>
          </a:p>
        </p:txBody>
      </p:sp>
      <p:sp>
        <p:nvSpPr>
          <p:cNvPr id="26637" name="Text Box 15"/>
          <p:cNvSpPr txBox="1">
            <a:spLocks noChangeArrowheads="1"/>
          </p:cNvSpPr>
          <p:nvPr/>
        </p:nvSpPr>
        <p:spPr bwMode="auto">
          <a:xfrm>
            <a:off x="209550" y="4764088"/>
            <a:ext cx="10461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ctr" eaLnBrk="1" hangingPunct="1"/>
            <a:r>
              <a:rPr lang="en-US">
                <a:cs typeface="Arial" pitchFamily="34" charset="0"/>
              </a:rPr>
              <a:t>Scan-in</a:t>
            </a:r>
          </a:p>
          <a:p>
            <a:pPr algn="ctr" eaLnBrk="1" hangingPunct="1"/>
            <a:r>
              <a:rPr lang="en-US">
                <a:cs typeface="Arial" pitchFamily="34" charset="0"/>
              </a:rPr>
              <a:t>010</a:t>
            </a:r>
          </a:p>
        </p:txBody>
      </p:sp>
      <p:sp>
        <p:nvSpPr>
          <p:cNvPr id="26638" name="Text Box 16"/>
          <p:cNvSpPr txBox="1">
            <a:spLocks noChangeArrowheads="1"/>
          </p:cNvSpPr>
          <p:nvPr/>
        </p:nvSpPr>
        <p:spPr bwMode="auto">
          <a:xfrm>
            <a:off x="4662488" y="2600325"/>
            <a:ext cx="1200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ctr" eaLnBrk="1" hangingPunct="1"/>
            <a:r>
              <a:rPr lang="en-US">
                <a:cs typeface="Arial" pitchFamily="34" charset="0"/>
              </a:rPr>
              <a:t>Scan-out</a:t>
            </a:r>
          </a:p>
          <a:p>
            <a:pPr algn="ctr" eaLnBrk="1" hangingPunct="1"/>
            <a:r>
              <a:rPr lang="en-US">
                <a:cs typeface="Arial" pitchFamily="34" charset="0"/>
              </a:rPr>
              <a:t>100</a:t>
            </a:r>
          </a:p>
        </p:txBody>
      </p:sp>
      <p:sp>
        <p:nvSpPr>
          <p:cNvPr id="26639" name="Line 17"/>
          <p:cNvSpPr>
            <a:spLocks noChangeShapeType="1"/>
          </p:cNvSpPr>
          <p:nvPr/>
        </p:nvSpPr>
        <p:spPr bwMode="auto">
          <a:xfrm>
            <a:off x="1230313" y="2343150"/>
            <a:ext cx="6143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0" name="Line 18"/>
          <p:cNvSpPr>
            <a:spLocks noChangeShapeType="1"/>
          </p:cNvSpPr>
          <p:nvPr/>
        </p:nvSpPr>
        <p:spPr bwMode="auto">
          <a:xfrm>
            <a:off x="1460500" y="2535238"/>
            <a:ext cx="3841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1" name="Line 19"/>
          <p:cNvSpPr>
            <a:spLocks noChangeShapeType="1"/>
          </p:cNvSpPr>
          <p:nvPr/>
        </p:nvSpPr>
        <p:spPr bwMode="auto">
          <a:xfrm>
            <a:off x="1460500" y="2535238"/>
            <a:ext cx="0" cy="973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2" name="Line 20"/>
          <p:cNvSpPr>
            <a:spLocks noChangeShapeType="1"/>
          </p:cNvSpPr>
          <p:nvPr/>
        </p:nvSpPr>
        <p:spPr bwMode="auto">
          <a:xfrm>
            <a:off x="1460500" y="3508375"/>
            <a:ext cx="846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3" name="Line 21"/>
          <p:cNvSpPr>
            <a:spLocks noChangeShapeType="1"/>
          </p:cNvSpPr>
          <p:nvPr/>
        </p:nvSpPr>
        <p:spPr bwMode="auto">
          <a:xfrm>
            <a:off x="1230313" y="2343150"/>
            <a:ext cx="0" cy="16906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4" name="Line 22"/>
          <p:cNvSpPr>
            <a:spLocks noChangeShapeType="1"/>
          </p:cNvSpPr>
          <p:nvPr/>
        </p:nvSpPr>
        <p:spPr bwMode="auto">
          <a:xfrm>
            <a:off x="1230313" y="4033838"/>
            <a:ext cx="1076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5" name="Line 23"/>
          <p:cNvSpPr>
            <a:spLocks noChangeShapeType="1"/>
          </p:cNvSpPr>
          <p:nvPr/>
        </p:nvSpPr>
        <p:spPr bwMode="auto">
          <a:xfrm>
            <a:off x="1000125" y="2112963"/>
            <a:ext cx="0" cy="25352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6" name="Line 24"/>
          <p:cNvSpPr>
            <a:spLocks noChangeShapeType="1"/>
          </p:cNvSpPr>
          <p:nvPr/>
        </p:nvSpPr>
        <p:spPr bwMode="auto">
          <a:xfrm>
            <a:off x="1000125" y="4648200"/>
            <a:ext cx="13065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7" name="Line 25"/>
          <p:cNvSpPr>
            <a:spLocks noChangeShapeType="1"/>
          </p:cNvSpPr>
          <p:nvPr/>
        </p:nvSpPr>
        <p:spPr bwMode="auto">
          <a:xfrm>
            <a:off x="3649663" y="2190750"/>
            <a:ext cx="8445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8" name="Line 26"/>
          <p:cNvSpPr>
            <a:spLocks noChangeShapeType="1"/>
          </p:cNvSpPr>
          <p:nvPr/>
        </p:nvSpPr>
        <p:spPr bwMode="auto">
          <a:xfrm>
            <a:off x="3649663" y="2382838"/>
            <a:ext cx="614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49" name="Line 27"/>
          <p:cNvSpPr>
            <a:spLocks noChangeShapeType="1"/>
          </p:cNvSpPr>
          <p:nvPr/>
        </p:nvSpPr>
        <p:spPr bwMode="auto">
          <a:xfrm>
            <a:off x="3649663" y="2573338"/>
            <a:ext cx="3841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0" name="Line 28"/>
          <p:cNvSpPr>
            <a:spLocks noChangeShapeType="1"/>
          </p:cNvSpPr>
          <p:nvPr/>
        </p:nvSpPr>
        <p:spPr bwMode="auto">
          <a:xfrm>
            <a:off x="4033838" y="2573338"/>
            <a:ext cx="0" cy="9477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1" name="Line 29"/>
          <p:cNvSpPr>
            <a:spLocks noChangeShapeType="1"/>
          </p:cNvSpPr>
          <p:nvPr/>
        </p:nvSpPr>
        <p:spPr bwMode="auto">
          <a:xfrm>
            <a:off x="4264025" y="2382838"/>
            <a:ext cx="0" cy="16906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2" name="Line 30"/>
          <p:cNvSpPr>
            <a:spLocks noChangeShapeType="1"/>
          </p:cNvSpPr>
          <p:nvPr/>
        </p:nvSpPr>
        <p:spPr bwMode="auto">
          <a:xfrm>
            <a:off x="4495800" y="2190750"/>
            <a:ext cx="0" cy="24193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3" name="Line 31"/>
          <p:cNvSpPr>
            <a:spLocks noChangeShapeType="1"/>
          </p:cNvSpPr>
          <p:nvPr/>
        </p:nvSpPr>
        <p:spPr bwMode="auto">
          <a:xfrm>
            <a:off x="3227388" y="3521075"/>
            <a:ext cx="8064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4" name="Line 32"/>
          <p:cNvSpPr>
            <a:spLocks noChangeShapeType="1"/>
          </p:cNvSpPr>
          <p:nvPr/>
        </p:nvSpPr>
        <p:spPr bwMode="auto">
          <a:xfrm>
            <a:off x="3227388" y="4071938"/>
            <a:ext cx="10366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5" name="Line 33"/>
          <p:cNvSpPr>
            <a:spLocks noChangeShapeType="1"/>
          </p:cNvSpPr>
          <p:nvPr/>
        </p:nvSpPr>
        <p:spPr bwMode="auto">
          <a:xfrm>
            <a:off x="3227388" y="4610100"/>
            <a:ext cx="12684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6" name="Line 34"/>
          <p:cNvSpPr>
            <a:spLocks noChangeShapeType="1"/>
          </p:cNvSpPr>
          <p:nvPr/>
        </p:nvSpPr>
        <p:spPr bwMode="auto">
          <a:xfrm flipH="1">
            <a:off x="2306638" y="4340225"/>
            <a:ext cx="9207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81689" name="Group 57"/>
          <p:cNvGraphicFramePr>
            <a:graphicFrameLocks noGrp="1"/>
          </p:cNvGraphicFramePr>
          <p:nvPr>
            <p:ph idx="1"/>
            <p:extLst>
              <p:ext uri="{D42A27DB-BD31-4B8C-83A1-F6EECF244321}">
                <p14:modId xmlns:p14="http://schemas.microsoft.com/office/powerpoint/2010/main" val="1855125321"/>
              </p:ext>
            </p:extLst>
          </p:nvPr>
        </p:nvGraphicFramePr>
        <p:xfrm>
          <a:off x="5969000" y="1693863"/>
          <a:ext cx="2878138" cy="3895734"/>
        </p:xfrm>
        <a:graphic>
          <a:graphicData uri="http://schemas.openxmlformats.org/drawingml/2006/table">
            <a:tbl>
              <a:tblPr/>
              <a:tblGrid>
                <a:gridCol w="1575967"/>
                <a:gridCol w="1302171"/>
              </a:tblGrid>
              <a:tr h="100582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chemeClr val="bg1"/>
                          </a:solidFill>
                          <a:effectLst/>
                          <a:latin typeface="Arial" charset="0"/>
                        </a:rPr>
                        <a:t>State transition</a:t>
                      </a: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chemeClr val="bg1"/>
                          </a:solidFill>
                          <a:effectLst/>
                          <a:latin typeface="Arial" charset="0"/>
                        </a:rPr>
                        <a:t>Per clock state changes</a:t>
                      </a:r>
                    </a:p>
                  </a:txBody>
                  <a:tcPr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63014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100 → 010</a:t>
                      </a: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2</a:t>
                      </a:r>
                    </a:p>
                  </a:txBody>
                  <a:tcPr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538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010 → 101</a:t>
                      </a: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3</a:t>
                      </a:r>
                    </a:p>
                  </a:txBody>
                  <a:tcPr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855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101 → 010</a:t>
                      </a: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3</a:t>
                      </a:r>
                    </a:p>
                  </a:txBody>
                  <a:tcPr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02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chemeClr val="bg1"/>
                          </a:solidFill>
                          <a:effectLst/>
                          <a:latin typeface="Arial" charset="0"/>
                        </a:rPr>
                        <a:t>All transitions</a:t>
                      </a:r>
                    </a:p>
                  </a:txBody>
                  <a:tcPr marT="45713" marB="4571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1" i="0" u="none" strike="noStrike" cap="none" normalizeH="0" baseline="0" dirty="0" smtClean="0">
                          <a:ln>
                            <a:noFill/>
                          </a:ln>
                          <a:solidFill>
                            <a:schemeClr val="bg1"/>
                          </a:solidFill>
                          <a:effectLst/>
                          <a:latin typeface="Arial" charset="0"/>
                        </a:rPr>
                        <a:t>8</a:t>
                      </a:r>
                    </a:p>
                  </a:txBody>
                  <a:tcPr marT="45713" marB="4571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6600"/>
                    </a:solidFill>
                  </a:tcPr>
                </a:tc>
              </a:tr>
            </a:tbl>
          </a:graphicData>
        </a:graphic>
      </p:graphicFrame>
      <p:sp>
        <p:nvSpPr>
          <p:cNvPr id="26677" name="Text Box 52"/>
          <p:cNvSpPr txBox="1">
            <a:spLocks noChangeArrowheads="1"/>
          </p:cNvSpPr>
          <p:nvPr/>
        </p:nvSpPr>
        <p:spPr bwMode="auto">
          <a:xfrm>
            <a:off x="6429375" y="1333500"/>
            <a:ext cx="1990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Scan transitions</a:t>
            </a:r>
          </a:p>
        </p:txBody>
      </p:sp>
      <p:cxnSp>
        <p:nvCxnSpPr>
          <p:cNvPr id="26678" name="AutoShape 53"/>
          <p:cNvCxnSpPr>
            <a:cxnSpLocks noChangeShapeType="1"/>
            <a:stCxn id="26637" idx="3"/>
            <a:endCxn id="26631" idx="2"/>
          </p:cNvCxnSpPr>
          <p:nvPr/>
        </p:nvCxnSpPr>
        <p:spPr bwMode="auto">
          <a:xfrm flipV="1">
            <a:off x="1255713" y="4954588"/>
            <a:ext cx="1512887" cy="160337"/>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6679" name="AutoShape 54"/>
          <p:cNvCxnSpPr>
            <a:cxnSpLocks noChangeShapeType="1"/>
            <a:stCxn id="26631" idx="0"/>
            <a:endCxn id="26638" idx="1"/>
          </p:cNvCxnSpPr>
          <p:nvPr/>
        </p:nvCxnSpPr>
        <p:spPr bwMode="auto">
          <a:xfrm rot="5400000" flipH="1" flipV="1">
            <a:off x="3596481" y="2123282"/>
            <a:ext cx="238125" cy="1893888"/>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6680" name="Line 5"/>
          <p:cNvSpPr>
            <a:spLocks noChangeShapeType="1"/>
          </p:cNvSpPr>
          <p:nvPr/>
        </p:nvSpPr>
        <p:spPr bwMode="auto">
          <a:xfrm>
            <a:off x="1308100" y="1855788"/>
            <a:ext cx="5381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26681" name="Straight Arrow Connector 55"/>
          <p:cNvCxnSpPr>
            <a:cxnSpLocks noChangeShapeType="1"/>
          </p:cNvCxnSpPr>
          <p:nvPr/>
        </p:nvCxnSpPr>
        <p:spPr bwMode="auto">
          <a:xfrm>
            <a:off x="3644900" y="1625600"/>
            <a:ext cx="647700" cy="15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82" name="Straight Arrow Connector 56"/>
          <p:cNvCxnSpPr>
            <a:cxnSpLocks noChangeShapeType="1"/>
          </p:cNvCxnSpPr>
          <p:nvPr/>
        </p:nvCxnSpPr>
        <p:spPr bwMode="auto">
          <a:xfrm>
            <a:off x="3632200" y="1854200"/>
            <a:ext cx="647700" cy="15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683" name="Freeform 63"/>
          <p:cNvSpPr>
            <a:spLocks noChangeArrowheads="1"/>
          </p:cNvSpPr>
          <p:nvPr/>
        </p:nvSpPr>
        <p:spPr bwMode="auto">
          <a:xfrm>
            <a:off x="1003300" y="4826000"/>
            <a:ext cx="2032000" cy="457200"/>
          </a:xfrm>
          <a:custGeom>
            <a:avLst/>
            <a:gdLst>
              <a:gd name="T0" fmla="*/ 0 w 1913467"/>
              <a:gd name="T1" fmla="*/ 5808979 h 393700"/>
              <a:gd name="T2" fmla="*/ 3184725 w 1913467"/>
              <a:gd name="T3" fmla="*/ 5434202 h 393700"/>
              <a:gd name="T4" fmla="*/ 5245425 w 1913467"/>
              <a:gd name="T5" fmla="*/ 4872050 h 393700"/>
              <a:gd name="T6" fmla="*/ 5582628 w 1913467"/>
              <a:gd name="T7" fmla="*/ 0 h 393700"/>
              <a:gd name="T8" fmla="*/ 0 60000 65536"/>
              <a:gd name="T9" fmla="*/ 0 60000 65536"/>
              <a:gd name="T10" fmla="*/ 0 60000 65536"/>
              <a:gd name="T11" fmla="*/ 0 60000 65536"/>
              <a:gd name="T12" fmla="*/ 0 w 1913467"/>
              <a:gd name="T13" fmla="*/ 0 h 393700"/>
              <a:gd name="T14" fmla="*/ 1913467 w 1913467"/>
              <a:gd name="T15" fmla="*/ 393700 h 393700"/>
            </a:gdLst>
            <a:ahLst/>
            <a:cxnLst>
              <a:cxn ang="T8">
                <a:pos x="T0" y="T1"/>
              </a:cxn>
              <a:cxn ang="T9">
                <a:pos x="T2" y="T3"/>
              </a:cxn>
              <a:cxn ang="T10">
                <a:pos x="T4" y="T5"/>
              </a:cxn>
              <a:cxn ang="T11">
                <a:pos x="T6" y="T7"/>
              </a:cxn>
            </a:cxnLst>
            <a:rect l="T12" t="T13" r="T14" b="T15"/>
            <a:pathLst>
              <a:path w="1913467" h="393700">
                <a:moveTo>
                  <a:pt x="0" y="393700"/>
                </a:moveTo>
                <a:lnTo>
                  <a:pt x="1079500" y="368300"/>
                </a:lnTo>
                <a:cubicBezTo>
                  <a:pt x="1375833" y="357717"/>
                  <a:pt x="1642533" y="391583"/>
                  <a:pt x="1778000" y="330200"/>
                </a:cubicBezTo>
                <a:cubicBezTo>
                  <a:pt x="1913467" y="268817"/>
                  <a:pt x="1902883" y="134408"/>
                  <a:pt x="1892300" y="0"/>
                </a:cubicBezTo>
              </a:path>
            </a:pathLst>
          </a:custGeom>
          <a:noFill/>
          <a:ln w="28575" algn="ctr">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84" name="Freeform 64"/>
          <p:cNvSpPr>
            <a:spLocks noChangeArrowheads="1"/>
          </p:cNvSpPr>
          <p:nvPr/>
        </p:nvSpPr>
        <p:spPr bwMode="auto">
          <a:xfrm>
            <a:off x="3073400" y="4076700"/>
            <a:ext cx="106363" cy="533400"/>
          </a:xfrm>
          <a:custGeom>
            <a:avLst/>
            <a:gdLst>
              <a:gd name="T0" fmla="*/ 0 w 105833"/>
              <a:gd name="T1" fmla="*/ 533400 h 533400"/>
              <a:gd name="T2" fmla="*/ 110605 w 105833"/>
              <a:gd name="T3" fmla="*/ 177800 h 533400"/>
              <a:gd name="T4" fmla="*/ 27650 w 105833"/>
              <a:gd name="T5" fmla="*/ 0 h 533400"/>
              <a:gd name="T6" fmla="*/ 0 60000 65536"/>
              <a:gd name="T7" fmla="*/ 0 60000 65536"/>
              <a:gd name="T8" fmla="*/ 0 60000 65536"/>
              <a:gd name="T9" fmla="*/ 0 w 105833"/>
              <a:gd name="T10" fmla="*/ 0 h 533400"/>
              <a:gd name="T11" fmla="*/ 105833 w 105833"/>
              <a:gd name="T12" fmla="*/ 533400 h 533400"/>
            </a:gdLst>
            <a:ahLst/>
            <a:cxnLst>
              <a:cxn ang="T6">
                <a:pos x="T0" y="T1"/>
              </a:cxn>
              <a:cxn ang="T7">
                <a:pos x="T2" y="T3"/>
              </a:cxn>
              <a:cxn ang="T8">
                <a:pos x="T4" y="T5"/>
              </a:cxn>
            </a:cxnLst>
            <a:rect l="T9" t="T10" r="T11" b="T12"/>
            <a:pathLst>
              <a:path w="105833" h="533400">
                <a:moveTo>
                  <a:pt x="0" y="533400"/>
                </a:moveTo>
                <a:cubicBezTo>
                  <a:pt x="48683" y="400050"/>
                  <a:pt x="97367" y="266700"/>
                  <a:pt x="101600" y="177800"/>
                </a:cubicBezTo>
                <a:cubicBezTo>
                  <a:pt x="105833" y="88900"/>
                  <a:pt x="65616" y="44450"/>
                  <a:pt x="25400" y="0"/>
                </a:cubicBezTo>
              </a:path>
            </a:pathLst>
          </a:custGeom>
          <a:noFill/>
          <a:ln w="28575" algn="ctr">
            <a:solidFill>
              <a:schemeClr val="bg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6685" name="TextBox 65"/>
          <p:cNvSpPr txBox="1">
            <a:spLocks noChangeArrowheads="1"/>
          </p:cNvSpPr>
          <p:nvPr/>
        </p:nvSpPr>
        <p:spPr bwMode="auto">
          <a:xfrm>
            <a:off x="2921000" y="5067300"/>
            <a:ext cx="20939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i="1" dirty="0"/>
              <a:t>Shift-in transition</a:t>
            </a:r>
          </a:p>
        </p:txBody>
      </p:sp>
      <p:sp>
        <p:nvSpPr>
          <p:cNvPr id="26686" name="TextBox 66"/>
          <p:cNvSpPr txBox="1">
            <a:spLocks noChangeArrowheads="1"/>
          </p:cNvSpPr>
          <p:nvPr/>
        </p:nvSpPr>
        <p:spPr bwMode="auto">
          <a:xfrm>
            <a:off x="3238500" y="4102100"/>
            <a:ext cx="22494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i="1" dirty="0"/>
              <a:t>Shift-out transition</a:t>
            </a:r>
          </a:p>
        </p:txBody>
      </p:sp>
      <p:sp>
        <p:nvSpPr>
          <p:cNvPr id="26687" name="TextBox 67"/>
          <p:cNvSpPr txBox="1">
            <a:spLocks noChangeArrowheads="1"/>
          </p:cNvSpPr>
          <p:nvPr/>
        </p:nvSpPr>
        <p:spPr bwMode="auto">
          <a:xfrm>
            <a:off x="673100" y="5511800"/>
            <a:ext cx="79121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Shift-in transitions     =	</a:t>
            </a:r>
            <a:r>
              <a:rPr lang="el-GR"/>
              <a:t>Σ</a:t>
            </a:r>
            <a:r>
              <a:rPr lang="en-US"/>
              <a:t> (scan chain length – position of transition)</a:t>
            </a:r>
          </a:p>
          <a:p>
            <a:r>
              <a:rPr lang="en-US"/>
              <a:t>Shift-out transitions   =	</a:t>
            </a:r>
            <a:r>
              <a:rPr lang="el-GR"/>
              <a:t>Σ</a:t>
            </a:r>
            <a:r>
              <a:rPr lang="en-US"/>
              <a:t> (position of transition)</a:t>
            </a:r>
          </a:p>
        </p:txBody>
      </p:sp>
    </p:spTree>
    <p:extLst>
      <p:ext uri="{BB962C8B-B14F-4D97-AF65-F5344CB8AC3E}">
        <p14:creationId xmlns:p14="http://schemas.microsoft.com/office/powerpoint/2010/main" val="10075466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Date Placeholder 3"/>
          <p:cNvSpPr>
            <a:spLocks noGrp="1"/>
          </p:cNvSpPr>
          <p:nvPr>
            <p:ph type="dt" sz="quarter" idx="10"/>
          </p:nvPr>
        </p:nvSpPr>
        <p:spPr/>
        <p:txBody>
          <a:bodyPr/>
          <a:lstStyle/>
          <a:p>
            <a:pPr>
              <a:defRPr/>
            </a:pPr>
            <a:r>
              <a:rPr lang="en-US" smtClean="0"/>
              <a:t>HIT, July 13, 2012</a:t>
            </a:r>
            <a:endParaRPr lang="en-US"/>
          </a:p>
        </p:txBody>
      </p:sp>
      <p:sp>
        <p:nvSpPr>
          <p:cNvPr id="52" name="Footer Placeholder 4"/>
          <p:cNvSpPr>
            <a:spLocks noGrp="1"/>
          </p:cNvSpPr>
          <p:nvPr>
            <p:ph type="ftr" sz="quarter" idx="11"/>
          </p:nvPr>
        </p:nvSpPr>
        <p:spPr/>
        <p:txBody>
          <a:bodyPr/>
          <a:lstStyle/>
          <a:p>
            <a:pPr>
              <a:defRPr/>
            </a:pPr>
            <a:r>
              <a:rPr lang="en-US"/>
              <a:t>Agrawal: Power and Time Tradeoff . . .</a:t>
            </a:r>
          </a:p>
        </p:txBody>
      </p:sp>
      <p:sp>
        <p:nvSpPr>
          <p:cNvPr id="53" name="Slide Number Placeholder 5"/>
          <p:cNvSpPr>
            <a:spLocks noGrp="1"/>
          </p:cNvSpPr>
          <p:nvPr>
            <p:ph type="sldNum" sz="quarter" idx="12"/>
          </p:nvPr>
        </p:nvSpPr>
        <p:spPr/>
        <p:txBody>
          <a:bodyPr/>
          <a:lstStyle/>
          <a:p>
            <a:pPr>
              <a:defRPr/>
            </a:pPr>
            <a:fld id="{B4187E71-DC01-4D49-9284-8779CD464F17}" type="slidenum">
              <a:rPr lang="en-US"/>
              <a:pPr>
                <a:defRPr/>
              </a:pPr>
              <a:t>26</a:t>
            </a:fld>
            <a:endParaRPr lang="en-US"/>
          </a:p>
        </p:txBody>
      </p:sp>
      <p:sp>
        <p:nvSpPr>
          <p:cNvPr id="581634" name="Rectangle 2"/>
          <p:cNvSpPr>
            <a:spLocks noGrp="1" noChangeArrowheads="1"/>
          </p:cNvSpPr>
          <p:nvPr>
            <p:ph type="title"/>
          </p:nvPr>
        </p:nvSpPr>
        <p:spPr/>
        <p:txBody>
          <a:bodyPr/>
          <a:lstStyle/>
          <a:p>
            <a:pPr eaLnBrk="1" hangingPunct="1">
              <a:defRPr/>
            </a:pPr>
            <a:r>
              <a:rPr lang="en-US" dirty="0" smtClean="0"/>
              <a:t>Scan Testing: Capture</a:t>
            </a:r>
          </a:p>
        </p:txBody>
      </p:sp>
      <p:sp>
        <p:nvSpPr>
          <p:cNvPr id="27654" name="Rectangle 3"/>
          <p:cNvSpPr>
            <a:spLocks noChangeArrowheads="1"/>
          </p:cNvSpPr>
          <p:nvPr/>
        </p:nvSpPr>
        <p:spPr bwMode="auto">
          <a:xfrm>
            <a:off x="1844675" y="1816100"/>
            <a:ext cx="1804988" cy="122872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b="1" dirty="0">
                <a:solidFill>
                  <a:schemeClr val="bg1"/>
                </a:solidFill>
                <a:cs typeface="Arial" pitchFamily="34" charset="0"/>
              </a:rPr>
              <a:t>Combinational</a:t>
            </a:r>
          </a:p>
          <a:p>
            <a:pPr algn="ctr" eaLnBrk="1" hangingPunct="1"/>
            <a:r>
              <a:rPr lang="en-US" sz="2000" b="1" dirty="0">
                <a:solidFill>
                  <a:schemeClr val="bg1"/>
                </a:solidFill>
                <a:cs typeface="Arial" pitchFamily="34" charset="0"/>
              </a:rPr>
              <a:t> logic</a:t>
            </a:r>
          </a:p>
        </p:txBody>
      </p:sp>
      <p:sp>
        <p:nvSpPr>
          <p:cNvPr id="27655" name="Rectangle 4"/>
          <p:cNvSpPr>
            <a:spLocks noChangeArrowheads="1"/>
          </p:cNvSpPr>
          <p:nvPr/>
        </p:nvSpPr>
        <p:spPr bwMode="auto">
          <a:xfrm>
            <a:off x="2306638" y="3544888"/>
            <a:ext cx="922337" cy="17653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b="1" dirty="0">
                <a:solidFill>
                  <a:schemeClr val="bg1"/>
                </a:solidFill>
                <a:cs typeface="Arial" pitchFamily="34" charset="0"/>
              </a:rPr>
              <a:t>FF=0</a:t>
            </a:r>
          </a:p>
          <a:p>
            <a:pPr algn="ctr" eaLnBrk="1" hangingPunct="1"/>
            <a:endParaRPr lang="en-US" sz="2000" b="1" dirty="0">
              <a:solidFill>
                <a:schemeClr val="bg1"/>
              </a:solidFill>
              <a:cs typeface="Arial" pitchFamily="34" charset="0"/>
            </a:endParaRPr>
          </a:p>
          <a:p>
            <a:pPr algn="ctr" eaLnBrk="1" hangingPunct="1"/>
            <a:r>
              <a:rPr lang="en-US" sz="2000" b="1" dirty="0">
                <a:solidFill>
                  <a:schemeClr val="bg1"/>
                </a:solidFill>
                <a:cs typeface="Arial" pitchFamily="34" charset="0"/>
              </a:rPr>
              <a:t>FF=1</a:t>
            </a:r>
          </a:p>
          <a:p>
            <a:pPr algn="ctr" eaLnBrk="1" hangingPunct="1"/>
            <a:endParaRPr lang="en-US" sz="2000" b="1" dirty="0">
              <a:solidFill>
                <a:schemeClr val="bg1"/>
              </a:solidFill>
              <a:cs typeface="Arial" pitchFamily="34" charset="0"/>
            </a:endParaRPr>
          </a:p>
          <a:p>
            <a:pPr algn="ctr" eaLnBrk="1" hangingPunct="1"/>
            <a:r>
              <a:rPr lang="en-US" sz="2000" b="1" dirty="0">
                <a:solidFill>
                  <a:schemeClr val="bg1"/>
                </a:solidFill>
                <a:cs typeface="Arial" pitchFamily="34" charset="0"/>
              </a:rPr>
              <a:t>FF=0</a:t>
            </a:r>
          </a:p>
        </p:txBody>
      </p:sp>
      <p:sp>
        <p:nvSpPr>
          <p:cNvPr id="27656" name="Line 5"/>
          <p:cNvSpPr>
            <a:spLocks noChangeShapeType="1"/>
          </p:cNvSpPr>
          <p:nvPr/>
        </p:nvSpPr>
        <p:spPr bwMode="auto">
          <a:xfrm>
            <a:off x="1308100" y="2008188"/>
            <a:ext cx="5381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7" name="Line 7"/>
          <p:cNvSpPr>
            <a:spLocks noChangeShapeType="1"/>
          </p:cNvSpPr>
          <p:nvPr/>
        </p:nvSpPr>
        <p:spPr bwMode="auto">
          <a:xfrm flipH="1">
            <a:off x="2306638" y="4119563"/>
            <a:ext cx="9207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8" name="Line 8"/>
          <p:cNvSpPr>
            <a:spLocks noChangeShapeType="1"/>
          </p:cNvSpPr>
          <p:nvPr/>
        </p:nvSpPr>
        <p:spPr bwMode="auto">
          <a:xfrm>
            <a:off x="1000125" y="2468563"/>
            <a:ext cx="844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9" name="Text Box 13"/>
          <p:cNvSpPr txBox="1">
            <a:spLocks noChangeArrowheads="1"/>
          </p:cNvSpPr>
          <p:nvPr/>
        </p:nvSpPr>
        <p:spPr bwMode="auto">
          <a:xfrm>
            <a:off x="576263" y="1166813"/>
            <a:ext cx="10683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ctr" eaLnBrk="1" hangingPunct="1"/>
            <a:r>
              <a:rPr lang="en-US">
                <a:cs typeface="Arial" pitchFamily="34" charset="0"/>
              </a:rPr>
              <a:t>Primary</a:t>
            </a:r>
          </a:p>
          <a:p>
            <a:pPr algn="ctr" eaLnBrk="1" hangingPunct="1"/>
            <a:r>
              <a:rPr lang="en-US">
                <a:cs typeface="Arial" pitchFamily="34" charset="0"/>
              </a:rPr>
              <a:t> inputs</a:t>
            </a:r>
          </a:p>
          <a:p>
            <a:pPr algn="ctr" eaLnBrk="1" hangingPunct="1"/>
            <a:r>
              <a:rPr lang="en-US">
                <a:cs typeface="Arial" pitchFamily="34" charset="0"/>
              </a:rPr>
              <a:t>1</a:t>
            </a:r>
          </a:p>
          <a:p>
            <a:pPr algn="ctr" eaLnBrk="1" hangingPunct="1"/>
            <a:r>
              <a:rPr lang="en-US">
                <a:cs typeface="Arial" pitchFamily="34" charset="0"/>
              </a:rPr>
              <a:t>0</a:t>
            </a:r>
          </a:p>
        </p:txBody>
      </p:sp>
      <p:sp>
        <p:nvSpPr>
          <p:cNvPr id="27660" name="Text Box 14"/>
          <p:cNvSpPr txBox="1">
            <a:spLocks noChangeArrowheads="1"/>
          </p:cNvSpPr>
          <p:nvPr/>
        </p:nvSpPr>
        <p:spPr bwMode="auto">
          <a:xfrm>
            <a:off x="4543425" y="1738313"/>
            <a:ext cx="1085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Primary</a:t>
            </a:r>
          </a:p>
          <a:p>
            <a:pPr eaLnBrk="1" hangingPunct="1"/>
            <a:r>
              <a:rPr lang="en-US">
                <a:cs typeface="Arial" pitchFamily="34" charset="0"/>
              </a:rPr>
              <a:t> outputs</a:t>
            </a:r>
          </a:p>
        </p:txBody>
      </p:sp>
      <p:sp>
        <p:nvSpPr>
          <p:cNvPr id="27661" name="Line 17"/>
          <p:cNvSpPr>
            <a:spLocks noChangeShapeType="1"/>
          </p:cNvSpPr>
          <p:nvPr/>
        </p:nvSpPr>
        <p:spPr bwMode="auto">
          <a:xfrm>
            <a:off x="1230313" y="2698750"/>
            <a:ext cx="6143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2" name="Line 18"/>
          <p:cNvSpPr>
            <a:spLocks noChangeShapeType="1"/>
          </p:cNvSpPr>
          <p:nvPr/>
        </p:nvSpPr>
        <p:spPr bwMode="auto">
          <a:xfrm>
            <a:off x="1460500" y="2890838"/>
            <a:ext cx="3841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3" name="Line 19"/>
          <p:cNvSpPr>
            <a:spLocks noChangeShapeType="1"/>
          </p:cNvSpPr>
          <p:nvPr/>
        </p:nvSpPr>
        <p:spPr bwMode="auto">
          <a:xfrm>
            <a:off x="1460500" y="2890838"/>
            <a:ext cx="0" cy="973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4" name="Line 20"/>
          <p:cNvSpPr>
            <a:spLocks noChangeShapeType="1"/>
          </p:cNvSpPr>
          <p:nvPr/>
        </p:nvSpPr>
        <p:spPr bwMode="auto">
          <a:xfrm>
            <a:off x="1460500" y="3863975"/>
            <a:ext cx="8461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5" name="Line 21"/>
          <p:cNvSpPr>
            <a:spLocks noChangeShapeType="1"/>
          </p:cNvSpPr>
          <p:nvPr/>
        </p:nvSpPr>
        <p:spPr bwMode="auto">
          <a:xfrm>
            <a:off x="1230313" y="2698750"/>
            <a:ext cx="0" cy="16906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6" name="Line 22"/>
          <p:cNvSpPr>
            <a:spLocks noChangeShapeType="1"/>
          </p:cNvSpPr>
          <p:nvPr/>
        </p:nvSpPr>
        <p:spPr bwMode="auto">
          <a:xfrm>
            <a:off x="1230313" y="4389438"/>
            <a:ext cx="1076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7" name="Line 23"/>
          <p:cNvSpPr>
            <a:spLocks noChangeShapeType="1"/>
          </p:cNvSpPr>
          <p:nvPr/>
        </p:nvSpPr>
        <p:spPr bwMode="auto">
          <a:xfrm>
            <a:off x="1000125" y="2468563"/>
            <a:ext cx="0" cy="25352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8" name="Line 24"/>
          <p:cNvSpPr>
            <a:spLocks noChangeShapeType="1"/>
          </p:cNvSpPr>
          <p:nvPr/>
        </p:nvSpPr>
        <p:spPr bwMode="auto">
          <a:xfrm>
            <a:off x="1000125" y="5003800"/>
            <a:ext cx="13065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9" name="Line 25"/>
          <p:cNvSpPr>
            <a:spLocks noChangeShapeType="1"/>
          </p:cNvSpPr>
          <p:nvPr/>
        </p:nvSpPr>
        <p:spPr bwMode="auto">
          <a:xfrm>
            <a:off x="3649663" y="2546350"/>
            <a:ext cx="8445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0" name="Line 26"/>
          <p:cNvSpPr>
            <a:spLocks noChangeShapeType="1"/>
          </p:cNvSpPr>
          <p:nvPr/>
        </p:nvSpPr>
        <p:spPr bwMode="auto">
          <a:xfrm>
            <a:off x="3649663" y="2738438"/>
            <a:ext cx="614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1" name="Line 27"/>
          <p:cNvSpPr>
            <a:spLocks noChangeShapeType="1"/>
          </p:cNvSpPr>
          <p:nvPr/>
        </p:nvSpPr>
        <p:spPr bwMode="auto">
          <a:xfrm>
            <a:off x="3649663" y="2928938"/>
            <a:ext cx="3841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2" name="Line 28"/>
          <p:cNvSpPr>
            <a:spLocks noChangeShapeType="1"/>
          </p:cNvSpPr>
          <p:nvPr/>
        </p:nvSpPr>
        <p:spPr bwMode="auto">
          <a:xfrm>
            <a:off x="4033838" y="2928938"/>
            <a:ext cx="0" cy="9477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3" name="Line 29"/>
          <p:cNvSpPr>
            <a:spLocks noChangeShapeType="1"/>
          </p:cNvSpPr>
          <p:nvPr/>
        </p:nvSpPr>
        <p:spPr bwMode="auto">
          <a:xfrm>
            <a:off x="4264025" y="2738438"/>
            <a:ext cx="0" cy="16906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4" name="Line 30"/>
          <p:cNvSpPr>
            <a:spLocks noChangeShapeType="1"/>
          </p:cNvSpPr>
          <p:nvPr/>
        </p:nvSpPr>
        <p:spPr bwMode="auto">
          <a:xfrm>
            <a:off x="4495800" y="2546350"/>
            <a:ext cx="0" cy="24193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5" name="Line 31"/>
          <p:cNvSpPr>
            <a:spLocks noChangeShapeType="1"/>
          </p:cNvSpPr>
          <p:nvPr/>
        </p:nvSpPr>
        <p:spPr bwMode="auto">
          <a:xfrm>
            <a:off x="3227388" y="3876675"/>
            <a:ext cx="8064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6" name="Line 32"/>
          <p:cNvSpPr>
            <a:spLocks noChangeShapeType="1"/>
          </p:cNvSpPr>
          <p:nvPr/>
        </p:nvSpPr>
        <p:spPr bwMode="auto">
          <a:xfrm>
            <a:off x="3227388" y="4427538"/>
            <a:ext cx="10366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7" name="Line 33"/>
          <p:cNvSpPr>
            <a:spLocks noChangeShapeType="1"/>
          </p:cNvSpPr>
          <p:nvPr/>
        </p:nvSpPr>
        <p:spPr bwMode="auto">
          <a:xfrm>
            <a:off x="3227388" y="4965700"/>
            <a:ext cx="12684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8" name="Line 34"/>
          <p:cNvSpPr>
            <a:spLocks noChangeShapeType="1"/>
          </p:cNvSpPr>
          <p:nvPr/>
        </p:nvSpPr>
        <p:spPr bwMode="auto">
          <a:xfrm flipH="1">
            <a:off x="2306638" y="4695825"/>
            <a:ext cx="9207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Text Box 52"/>
          <p:cNvSpPr txBox="1">
            <a:spLocks noChangeArrowheads="1"/>
          </p:cNvSpPr>
          <p:nvPr/>
        </p:nvSpPr>
        <p:spPr bwMode="auto">
          <a:xfrm>
            <a:off x="5857875" y="2781300"/>
            <a:ext cx="274637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Capture transitions: 3</a:t>
            </a:r>
          </a:p>
          <a:p>
            <a:pPr eaLnBrk="1" hangingPunct="1"/>
            <a:r>
              <a:rPr lang="en-US" i="1">
                <a:cs typeface="Arial" pitchFamily="34" charset="0"/>
              </a:rPr>
              <a:t>Note that </a:t>
            </a:r>
            <a:r>
              <a:rPr lang="en-US">
                <a:cs typeface="Arial" pitchFamily="34" charset="0"/>
              </a:rPr>
              <a:t>101</a:t>
            </a:r>
            <a:r>
              <a:rPr lang="en-US" i="1">
                <a:cs typeface="Arial" pitchFamily="34" charset="0"/>
              </a:rPr>
              <a:t> is not a</a:t>
            </a:r>
          </a:p>
          <a:p>
            <a:pPr eaLnBrk="1" hangingPunct="1"/>
            <a:r>
              <a:rPr lang="en-US" i="1">
                <a:cs typeface="Arial" pitchFamily="34" charset="0"/>
              </a:rPr>
              <a:t> functional state in the </a:t>
            </a:r>
          </a:p>
          <a:p>
            <a:pPr eaLnBrk="1" hangingPunct="1"/>
            <a:r>
              <a:rPr lang="en-US" i="1">
                <a:cs typeface="Arial" pitchFamily="34" charset="0"/>
              </a:rPr>
              <a:t> reduced power state </a:t>
            </a:r>
          </a:p>
          <a:p>
            <a:pPr eaLnBrk="1" hangingPunct="1"/>
            <a:r>
              <a:rPr lang="en-US" i="1">
                <a:cs typeface="Arial" pitchFamily="34" charset="0"/>
              </a:rPr>
              <a:t> encoding.</a:t>
            </a:r>
          </a:p>
        </p:txBody>
      </p:sp>
      <p:cxnSp>
        <p:nvCxnSpPr>
          <p:cNvPr id="27680" name="AutoShape 53"/>
          <p:cNvCxnSpPr>
            <a:cxnSpLocks noChangeShapeType="1"/>
            <a:endCxn id="27655" idx="2"/>
          </p:cNvCxnSpPr>
          <p:nvPr/>
        </p:nvCxnSpPr>
        <p:spPr bwMode="auto">
          <a:xfrm flipV="1">
            <a:off x="1384300" y="5310188"/>
            <a:ext cx="1384300" cy="227012"/>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27681" name="AutoShape 54"/>
          <p:cNvCxnSpPr>
            <a:cxnSpLocks noChangeShapeType="1"/>
            <a:stCxn id="27655" idx="0"/>
          </p:cNvCxnSpPr>
          <p:nvPr/>
        </p:nvCxnSpPr>
        <p:spPr bwMode="auto">
          <a:xfrm rot="5400000" flipH="1" flipV="1">
            <a:off x="3669506" y="2375694"/>
            <a:ext cx="268288" cy="20701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7682" name="Rectangle 37"/>
          <p:cNvSpPr>
            <a:spLocks noChangeArrowheads="1"/>
          </p:cNvSpPr>
          <p:nvPr/>
        </p:nvSpPr>
        <p:spPr bwMode="auto">
          <a:xfrm>
            <a:off x="3454400" y="3400425"/>
            <a:ext cx="3556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1</a:t>
            </a:r>
          </a:p>
          <a:p>
            <a:endParaRPr lang="en-US"/>
          </a:p>
          <a:p>
            <a:r>
              <a:rPr lang="en-US"/>
              <a:t>0</a:t>
            </a:r>
          </a:p>
          <a:p>
            <a:endParaRPr lang="en-US"/>
          </a:p>
          <a:p>
            <a:r>
              <a:rPr lang="en-US"/>
              <a:t>1</a:t>
            </a:r>
          </a:p>
        </p:txBody>
      </p:sp>
      <p:sp>
        <p:nvSpPr>
          <p:cNvPr id="27683" name="Line 5"/>
          <p:cNvSpPr>
            <a:spLocks noChangeShapeType="1"/>
          </p:cNvSpPr>
          <p:nvPr/>
        </p:nvSpPr>
        <p:spPr bwMode="auto">
          <a:xfrm>
            <a:off x="1295400" y="2224088"/>
            <a:ext cx="5381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84" name="TextBox 42"/>
          <p:cNvSpPr txBox="1">
            <a:spLocks noChangeArrowheads="1"/>
          </p:cNvSpPr>
          <p:nvPr/>
        </p:nvSpPr>
        <p:spPr bwMode="auto">
          <a:xfrm>
            <a:off x="4279900" y="1752600"/>
            <a:ext cx="327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1</a:t>
            </a:r>
          </a:p>
          <a:p>
            <a:r>
              <a:rPr lang="en-US"/>
              <a:t>1</a:t>
            </a:r>
          </a:p>
        </p:txBody>
      </p:sp>
      <p:cxnSp>
        <p:nvCxnSpPr>
          <p:cNvPr id="27685" name="Straight Arrow Connector 44"/>
          <p:cNvCxnSpPr>
            <a:cxnSpLocks noChangeShapeType="1"/>
          </p:cNvCxnSpPr>
          <p:nvPr/>
        </p:nvCxnSpPr>
        <p:spPr bwMode="auto">
          <a:xfrm>
            <a:off x="3644900" y="2235200"/>
            <a:ext cx="647700" cy="15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7686" name="Straight Arrow Connector 45"/>
          <p:cNvCxnSpPr>
            <a:cxnSpLocks noChangeShapeType="1"/>
          </p:cNvCxnSpPr>
          <p:nvPr/>
        </p:nvCxnSpPr>
        <p:spPr bwMode="auto">
          <a:xfrm>
            <a:off x="3644900" y="1993900"/>
            <a:ext cx="647700" cy="15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735361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91"/>
          <p:cNvSpPr>
            <a:spLocks noChangeArrowheads="1"/>
          </p:cNvSpPr>
          <p:nvPr/>
        </p:nvSpPr>
        <p:spPr bwMode="auto">
          <a:xfrm>
            <a:off x="3798888" y="3552825"/>
            <a:ext cx="1066800" cy="2286000"/>
          </a:xfrm>
          <a:prstGeom prst="rect">
            <a:avLst/>
          </a:prstGeom>
          <a:solidFill>
            <a:srgbClr val="008000"/>
          </a:solidFill>
          <a:ln w="9525" algn="ctr">
            <a:solidFill>
              <a:schemeClr val="tx1"/>
            </a:solidFill>
            <a:round/>
            <a:headEnd/>
            <a:tailEnd/>
          </a:ln>
        </p:spPr>
        <p:txBody>
          <a:bodyPr/>
          <a:lstStyle/>
          <a:p>
            <a:endParaRPr lang="en-US"/>
          </a:p>
        </p:txBody>
      </p:sp>
      <p:sp>
        <p:nvSpPr>
          <p:cNvPr id="2" name="Title 1"/>
          <p:cNvSpPr>
            <a:spLocks noGrp="1"/>
          </p:cNvSpPr>
          <p:nvPr>
            <p:ph type="title"/>
          </p:nvPr>
        </p:nvSpPr>
        <p:spPr/>
        <p:txBody>
          <a:bodyPr/>
          <a:lstStyle/>
          <a:p>
            <a:pPr>
              <a:defRPr/>
            </a:pPr>
            <a:r>
              <a:rPr lang="en-US" dirty="0" smtClean="0"/>
              <a:t>A Four Flip-Flop Example</a:t>
            </a:r>
            <a:endParaRPr lang="en-US" dirty="0"/>
          </a:p>
        </p:txBody>
      </p:sp>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0EBD1C40-2CE6-42F3-8764-9D256700D3EA}" type="slidenum">
              <a:rPr lang="en-US" smtClean="0"/>
              <a:pPr>
                <a:defRPr/>
              </a:pPr>
              <a:t>27</a:t>
            </a:fld>
            <a:endParaRPr lang="en-US"/>
          </a:p>
        </p:txBody>
      </p:sp>
      <p:sp>
        <p:nvSpPr>
          <p:cNvPr id="28679" name="Rectangle 6"/>
          <p:cNvSpPr>
            <a:spLocks noChangeArrowheads="1"/>
          </p:cNvSpPr>
          <p:nvPr/>
        </p:nvSpPr>
        <p:spPr bwMode="auto">
          <a:xfrm>
            <a:off x="2857500" y="1295400"/>
            <a:ext cx="3279775" cy="2017713"/>
          </a:xfrm>
          <a:prstGeom prst="rect">
            <a:avLst/>
          </a:prstGeom>
          <a:solidFill>
            <a:schemeClr val="accent1"/>
          </a:solidFill>
          <a:ln w="9525" algn="ctr">
            <a:solidFill>
              <a:schemeClr val="tx1"/>
            </a:solidFill>
            <a:round/>
            <a:headEnd/>
            <a:tailEnd/>
          </a:ln>
        </p:spPr>
        <p:txBody>
          <a:bodyPr anchor="ctr"/>
          <a:lstStyle/>
          <a:p>
            <a:pPr algn="ctr"/>
            <a:r>
              <a:rPr lang="en-US" sz="2000" b="1" dirty="0">
                <a:solidFill>
                  <a:schemeClr val="bg1"/>
                </a:solidFill>
              </a:rPr>
              <a:t>Combinational</a:t>
            </a:r>
          </a:p>
          <a:p>
            <a:pPr algn="ctr"/>
            <a:r>
              <a:rPr lang="en-US" sz="2000" b="1" dirty="0">
                <a:solidFill>
                  <a:schemeClr val="bg1"/>
                </a:solidFill>
              </a:rPr>
              <a:t>Logic</a:t>
            </a:r>
          </a:p>
        </p:txBody>
      </p:sp>
      <p:sp>
        <p:nvSpPr>
          <p:cNvPr id="8" name="TextBox 7"/>
          <p:cNvSpPr txBox="1"/>
          <p:nvPr/>
        </p:nvSpPr>
        <p:spPr>
          <a:xfrm>
            <a:off x="4370388" y="3629025"/>
            <a:ext cx="327025" cy="400050"/>
          </a:xfrm>
          <a:prstGeom prst="rect">
            <a:avLst/>
          </a:prstGeom>
          <a:solidFill>
            <a:schemeClr val="bg2">
              <a:lumMod val="60000"/>
              <a:lumOff val="40000"/>
            </a:schemeClr>
          </a:solidFill>
        </p:spPr>
        <p:txBody>
          <a:bodyPr wrap="none">
            <a:spAutoFit/>
          </a:bodyPr>
          <a:lstStyle/>
          <a:p>
            <a:pPr>
              <a:defRPr/>
            </a:pPr>
            <a:r>
              <a:rPr lang="en-US" dirty="0">
                <a:latin typeface="Arial" charset="0"/>
              </a:rPr>
              <a:t>0</a:t>
            </a:r>
          </a:p>
        </p:txBody>
      </p:sp>
      <p:sp>
        <p:nvSpPr>
          <p:cNvPr id="9" name="TextBox 8"/>
          <p:cNvSpPr txBox="1"/>
          <p:nvPr/>
        </p:nvSpPr>
        <p:spPr>
          <a:xfrm>
            <a:off x="4370388" y="4124325"/>
            <a:ext cx="327025" cy="400050"/>
          </a:xfrm>
          <a:prstGeom prst="rect">
            <a:avLst/>
          </a:prstGeom>
          <a:solidFill>
            <a:schemeClr val="bg2">
              <a:lumMod val="60000"/>
              <a:lumOff val="40000"/>
            </a:schemeClr>
          </a:solidFill>
        </p:spPr>
        <p:txBody>
          <a:bodyPr wrap="none">
            <a:spAutoFit/>
          </a:bodyPr>
          <a:lstStyle/>
          <a:p>
            <a:pPr>
              <a:defRPr/>
            </a:pPr>
            <a:r>
              <a:rPr lang="en-US" dirty="0">
                <a:latin typeface="Arial" charset="0"/>
              </a:rPr>
              <a:t>0</a:t>
            </a:r>
          </a:p>
        </p:txBody>
      </p:sp>
      <p:sp>
        <p:nvSpPr>
          <p:cNvPr id="10" name="TextBox 9"/>
          <p:cNvSpPr txBox="1"/>
          <p:nvPr/>
        </p:nvSpPr>
        <p:spPr>
          <a:xfrm>
            <a:off x="4370388" y="5343525"/>
            <a:ext cx="327025" cy="400050"/>
          </a:xfrm>
          <a:prstGeom prst="rect">
            <a:avLst/>
          </a:prstGeom>
          <a:solidFill>
            <a:schemeClr val="bg2">
              <a:lumMod val="60000"/>
              <a:lumOff val="40000"/>
            </a:schemeClr>
          </a:solidFill>
        </p:spPr>
        <p:txBody>
          <a:bodyPr wrap="none">
            <a:spAutoFit/>
          </a:bodyPr>
          <a:lstStyle/>
          <a:p>
            <a:pPr>
              <a:defRPr/>
            </a:pPr>
            <a:r>
              <a:rPr lang="en-US" dirty="0">
                <a:latin typeface="Arial" charset="0"/>
              </a:rPr>
              <a:t>0</a:t>
            </a:r>
          </a:p>
        </p:txBody>
      </p:sp>
      <p:sp>
        <p:nvSpPr>
          <p:cNvPr id="11" name="TextBox 10"/>
          <p:cNvSpPr txBox="1"/>
          <p:nvPr/>
        </p:nvSpPr>
        <p:spPr>
          <a:xfrm>
            <a:off x="4370388" y="4733925"/>
            <a:ext cx="327025" cy="400050"/>
          </a:xfrm>
          <a:prstGeom prst="rect">
            <a:avLst/>
          </a:prstGeom>
          <a:solidFill>
            <a:schemeClr val="bg2">
              <a:lumMod val="60000"/>
              <a:lumOff val="40000"/>
            </a:schemeClr>
          </a:solidFill>
        </p:spPr>
        <p:txBody>
          <a:bodyPr wrap="none">
            <a:spAutoFit/>
          </a:bodyPr>
          <a:lstStyle/>
          <a:p>
            <a:pPr>
              <a:defRPr/>
            </a:pPr>
            <a:r>
              <a:rPr lang="en-US" dirty="0">
                <a:latin typeface="Arial" charset="0"/>
              </a:rPr>
              <a:t>0</a:t>
            </a:r>
          </a:p>
        </p:txBody>
      </p:sp>
      <p:sp>
        <p:nvSpPr>
          <p:cNvPr id="28684" name="TextBox 75"/>
          <p:cNvSpPr txBox="1">
            <a:spLocks noChangeArrowheads="1"/>
          </p:cNvSpPr>
          <p:nvPr/>
        </p:nvSpPr>
        <p:spPr bwMode="auto">
          <a:xfrm>
            <a:off x="3836988" y="3629025"/>
            <a:ext cx="484187"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b="1" dirty="0">
                <a:solidFill>
                  <a:schemeClr val="bg1"/>
                </a:solidFill>
              </a:rPr>
              <a:t>F4</a:t>
            </a:r>
          </a:p>
          <a:p>
            <a:endParaRPr lang="en-US" b="1" dirty="0">
              <a:solidFill>
                <a:schemeClr val="bg1"/>
              </a:solidFill>
            </a:endParaRPr>
          </a:p>
          <a:p>
            <a:r>
              <a:rPr lang="en-US" b="1" dirty="0">
                <a:solidFill>
                  <a:schemeClr val="bg1"/>
                </a:solidFill>
              </a:rPr>
              <a:t>F3</a:t>
            </a:r>
          </a:p>
          <a:p>
            <a:endParaRPr lang="en-US" b="1" dirty="0">
              <a:solidFill>
                <a:schemeClr val="bg1"/>
              </a:solidFill>
            </a:endParaRPr>
          </a:p>
          <a:p>
            <a:r>
              <a:rPr lang="en-US" b="1" dirty="0">
                <a:solidFill>
                  <a:schemeClr val="bg1"/>
                </a:solidFill>
              </a:rPr>
              <a:t>F2</a:t>
            </a:r>
          </a:p>
          <a:p>
            <a:endParaRPr lang="en-US" b="1" dirty="0">
              <a:solidFill>
                <a:schemeClr val="bg1"/>
              </a:solidFill>
            </a:endParaRPr>
          </a:p>
          <a:p>
            <a:r>
              <a:rPr lang="en-US" b="1" dirty="0">
                <a:solidFill>
                  <a:schemeClr val="bg1"/>
                </a:solidFill>
              </a:rPr>
              <a:t>F1</a:t>
            </a:r>
          </a:p>
        </p:txBody>
      </p:sp>
      <p:sp>
        <p:nvSpPr>
          <p:cNvPr id="28685" name="TextBox 76"/>
          <p:cNvSpPr txBox="1">
            <a:spLocks noChangeArrowheads="1"/>
          </p:cNvSpPr>
          <p:nvPr/>
        </p:nvSpPr>
        <p:spPr bwMode="auto">
          <a:xfrm>
            <a:off x="1550988" y="2028825"/>
            <a:ext cx="11811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b="1" dirty="0"/>
              <a:t>0 1 0 1 0</a:t>
            </a:r>
          </a:p>
          <a:p>
            <a:r>
              <a:rPr lang="en-US" b="1" dirty="0"/>
              <a:t>1 0 1 0 0</a:t>
            </a:r>
          </a:p>
          <a:p>
            <a:r>
              <a:rPr lang="en-US" b="1" dirty="0"/>
              <a:t>0 1 0 0 0</a:t>
            </a:r>
          </a:p>
          <a:p>
            <a:r>
              <a:rPr lang="en-US" b="1" dirty="0"/>
              <a:t>1 0 0 0 0</a:t>
            </a:r>
          </a:p>
        </p:txBody>
      </p:sp>
      <p:cxnSp>
        <p:nvCxnSpPr>
          <p:cNvPr id="28686" name="Elbow Connector 78"/>
          <p:cNvCxnSpPr>
            <a:cxnSpLocks noChangeShapeType="1"/>
            <a:stCxn id="28674" idx="1"/>
            <a:endCxn id="28685" idx="1"/>
          </p:cNvCxnSpPr>
          <p:nvPr/>
        </p:nvCxnSpPr>
        <p:spPr bwMode="auto">
          <a:xfrm rot="10800000">
            <a:off x="1550988" y="2690813"/>
            <a:ext cx="2247900" cy="2005012"/>
          </a:xfrm>
          <a:prstGeom prst="bentConnector3">
            <a:avLst>
              <a:gd name="adj1" fmla="val 11017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8687" name="TextBox 80"/>
          <p:cNvSpPr txBox="1">
            <a:spLocks noChangeArrowheads="1"/>
          </p:cNvSpPr>
          <p:nvPr/>
        </p:nvSpPr>
        <p:spPr bwMode="auto">
          <a:xfrm>
            <a:off x="457200" y="5753100"/>
            <a:ext cx="9667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0 1 0 1</a:t>
            </a:r>
          </a:p>
        </p:txBody>
      </p:sp>
      <p:cxnSp>
        <p:nvCxnSpPr>
          <p:cNvPr id="28688" name="Elbow Connector 82"/>
          <p:cNvCxnSpPr>
            <a:cxnSpLocks noChangeShapeType="1"/>
            <a:stCxn id="28687" idx="3"/>
            <a:endCxn id="28694" idx="1"/>
          </p:cNvCxnSpPr>
          <p:nvPr/>
        </p:nvCxnSpPr>
        <p:spPr bwMode="auto">
          <a:xfrm flipV="1">
            <a:off x="1423988" y="3400425"/>
            <a:ext cx="6234112" cy="2552700"/>
          </a:xfrm>
          <a:prstGeom prst="bentConnector3">
            <a:avLst>
              <a:gd name="adj1" fmla="val 50000"/>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689" name="Straight Arrow Connector 89"/>
          <p:cNvCxnSpPr>
            <a:cxnSpLocks noChangeShapeType="1"/>
          </p:cNvCxnSpPr>
          <p:nvPr/>
        </p:nvCxnSpPr>
        <p:spPr bwMode="auto">
          <a:xfrm>
            <a:off x="1143000" y="1676400"/>
            <a:ext cx="1714500" cy="1588"/>
          </a:xfrm>
          <a:prstGeom prst="straightConnector1">
            <a:avLst/>
          </a:prstGeom>
          <a:noFill/>
          <a:ln w="5715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690" name="Straight Arrow Connector 90"/>
          <p:cNvCxnSpPr>
            <a:cxnSpLocks noChangeShapeType="1"/>
          </p:cNvCxnSpPr>
          <p:nvPr/>
        </p:nvCxnSpPr>
        <p:spPr bwMode="auto">
          <a:xfrm>
            <a:off x="6122988" y="1685925"/>
            <a:ext cx="1714500" cy="1588"/>
          </a:xfrm>
          <a:prstGeom prst="straightConnector1">
            <a:avLst/>
          </a:prstGeom>
          <a:noFill/>
          <a:ln w="5715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691" name="Shape 93"/>
          <p:cNvCxnSpPr>
            <a:cxnSpLocks noChangeShapeType="1"/>
            <a:endCxn id="28674" idx="3"/>
          </p:cNvCxnSpPr>
          <p:nvPr/>
        </p:nvCxnSpPr>
        <p:spPr bwMode="auto">
          <a:xfrm rot="5400000">
            <a:off x="4808538" y="2771775"/>
            <a:ext cx="1981200" cy="1866900"/>
          </a:xfrm>
          <a:prstGeom prst="bentConnector2">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8692" name="Straight Connector 96"/>
          <p:cNvCxnSpPr>
            <a:cxnSpLocks noChangeShapeType="1"/>
          </p:cNvCxnSpPr>
          <p:nvPr/>
        </p:nvCxnSpPr>
        <p:spPr bwMode="auto">
          <a:xfrm rot="10800000">
            <a:off x="6122988" y="2714625"/>
            <a:ext cx="60960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8693" name="TextBox 102"/>
          <p:cNvSpPr txBox="1">
            <a:spLocks noChangeArrowheads="1"/>
          </p:cNvSpPr>
          <p:nvPr/>
        </p:nvSpPr>
        <p:spPr bwMode="auto">
          <a:xfrm>
            <a:off x="1714500" y="3619500"/>
            <a:ext cx="1709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10 transitions</a:t>
            </a:r>
          </a:p>
        </p:txBody>
      </p:sp>
      <p:sp>
        <p:nvSpPr>
          <p:cNvPr id="28694" name="TextBox 103"/>
          <p:cNvSpPr txBox="1">
            <a:spLocks noChangeArrowheads="1"/>
          </p:cNvSpPr>
          <p:nvPr/>
        </p:nvSpPr>
        <p:spPr bwMode="auto">
          <a:xfrm>
            <a:off x="7658100" y="3200400"/>
            <a:ext cx="1125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Scanout</a:t>
            </a:r>
          </a:p>
        </p:txBody>
      </p:sp>
    </p:spTree>
    <p:extLst>
      <p:ext uri="{BB962C8B-B14F-4D97-AF65-F5344CB8AC3E}">
        <p14:creationId xmlns:p14="http://schemas.microsoft.com/office/powerpoint/2010/main" val="6479658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91"/>
          <p:cNvSpPr>
            <a:spLocks noChangeArrowheads="1"/>
          </p:cNvSpPr>
          <p:nvPr/>
        </p:nvSpPr>
        <p:spPr bwMode="auto">
          <a:xfrm>
            <a:off x="3798888" y="3552825"/>
            <a:ext cx="1066800" cy="2286000"/>
          </a:xfrm>
          <a:prstGeom prst="rect">
            <a:avLst/>
          </a:prstGeom>
          <a:solidFill>
            <a:srgbClr val="008000"/>
          </a:solidFill>
          <a:ln w="9525" algn="ctr">
            <a:solidFill>
              <a:schemeClr val="tx1"/>
            </a:solidFill>
            <a:round/>
            <a:headEnd/>
            <a:tailEnd/>
          </a:ln>
        </p:spPr>
        <p:txBody>
          <a:bodyPr/>
          <a:lstStyle/>
          <a:p>
            <a:endParaRPr lang="en-US"/>
          </a:p>
        </p:txBody>
      </p:sp>
      <p:sp>
        <p:nvSpPr>
          <p:cNvPr id="2" name="Title 1"/>
          <p:cNvSpPr>
            <a:spLocks noGrp="1"/>
          </p:cNvSpPr>
          <p:nvPr>
            <p:ph type="title"/>
          </p:nvPr>
        </p:nvSpPr>
        <p:spPr/>
        <p:txBody>
          <a:bodyPr/>
          <a:lstStyle/>
          <a:p>
            <a:pPr>
              <a:defRPr/>
            </a:pPr>
            <a:r>
              <a:rPr lang="en-US" dirty="0" smtClean="0"/>
              <a:t>Change Scan Chain Order</a:t>
            </a:r>
            <a:endParaRPr lang="en-US" dirty="0"/>
          </a:p>
        </p:txBody>
      </p:sp>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AECE2F9F-F22E-40DD-81AB-B57329187CAE}" type="slidenum">
              <a:rPr lang="en-US" smtClean="0"/>
              <a:pPr>
                <a:defRPr/>
              </a:pPr>
              <a:t>28</a:t>
            </a:fld>
            <a:endParaRPr lang="en-US"/>
          </a:p>
        </p:txBody>
      </p:sp>
      <p:sp>
        <p:nvSpPr>
          <p:cNvPr id="29703" name="Rectangle 6"/>
          <p:cNvSpPr>
            <a:spLocks noChangeArrowheads="1"/>
          </p:cNvSpPr>
          <p:nvPr/>
        </p:nvSpPr>
        <p:spPr bwMode="auto">
          <a:xfrm>
            <a:off x="2857500" y="1295400"/>
            <a:ext cx="3279775" cy="2017713"/>
          </a:xfrm>
          <a:prstGeom prst="rect">
            <a:avLst/>
          </a:prstGeom>
          <a:solidFill>
            <a:schemeClr val="accent1"/>
          </a:solidFill>
          <a:ln w="9525" algn="ctr">
            <a:solidFill>
              <a:schemeClr val="tx1"/>
            </a:solidFill>
            <a:round/>
            <a:headEnd/>
            <a:tailEnd/>
          </a:ln>
        </p:spPr>
        <p:txBody>
          <a:bodyPr anchor="ctr"/>
          <a:lstStyle/>
          <a:p>
            <a:pPr algn="ctr"/>
            <a:r>
              <a:rPr lang="en-US" sz="2000" b="1" dirty="0">
                <a:solidFill>
                  <a:schemeClr val="bg1"/>
                </a:solidFill>
              </a:rPr>
              <a:t>Combinational</a:t>
            </a:r>
          </a:p>
          <a:p>
            <a:pPr algn="ctr"/>
            <a:r>
              <a:rPr lang="en-US" sz="2000" b="1" dirty="0">
                <a:solidFill>
                  <a:schemeClr val="bg1"/>
                </a:solidFill>
              </a:rPr>
              <a:t>Logic</a:t>
            </a:r>
          </a:p>
        </p:txBody>
      </p:sp>
      <p:sp>
        <p:nvSpPr>
          <p:cNvPr id="8" name="TextBox 7"/>
          <p:cNvSpPr txBox="1"/>
          <p:nvPr/>
        </p:nvSpPr>
        <p:spPr>
          <a:xfrm>
            <a:off x="4370388" y="3629025"/>
            <a:ext cx="327025" cy="400050"/>
          </a:xfrm>
          <a:prstGeom prst="rect">
            <a:avLst/>
          </a:prstGeom>
          <a:solidFill>
            <a:schemeClr val="bg2">
              <a:lumMod val="60000"/>
              <a:lumOff val="40000"/>
            </a:schemeClr>
          </a:solidFill>
        </p:spPr>
        <p:txBody>
          <a:bodyPr wrap="none">
            <a:spAutoFit/>
          </a:bodyPr>
          <a:lstStyle/>
          <a:p>
            <a:pPr>
              <a:defRPr/>
            </a:pPr>
            <a:r>
              <a:rPr lang="en-US" dirty="0">
                <a:latin typeface="Arial" charset="0"/>
              </a:rPr>
              <a:t>0</a:t>
            </a:r>
          </a:p>
        </p:txBody>
      </p:sp>
      <p:sp>
        <p:nvSpPr>
          <p:cNvPr id="9" name="TextBox 8"/>
          <p:cNvSpPr txBox="1"/>
          <p:nvPr/>
        </p:nvSpPr>
        <p:spPr>
          <a:xfrm>
            <a:off x="4370388" y="4124325"/>
            <a:ext cx="327025" cy="400050"/>
          </a:xfrm>
          <a:prstGeom prst="rect">
            <a:avLst/>
          </a:prstGeom>
          <a:solidFill>
            <a:schemeClr val="bg2">
              <a:lumMod val="60000"/>
              <a:lumOff val="40000"/>
            </a:schemeClr>
          </a:solidFill>
        </p:spPr>
        <p:txBody>
          <a:bodyPr wrap="none">
            <a:spAutoFit/>
          </a:bodyPr>
          <a:lstStyle/>
          <a:p>
            <a:pPr>
              <a:defRPr/>
            </a:pPr>
            <a:r>
              <a:rPr lang="en-US" dirty="0">
                <a:latin typeface="Arial" charset="0"/>
              </a:rPr>
              <a:t>0</a:t>
            </a:r>
          </a:p>
        </p:txBody>
      </p:sp>
      <p:sp>
        <p:nvSpPr>
          <p:cNvPr id="10" name="TextBox 9"/>
          <p:cNvSpPr txBox="1"/>
          <p:nvPr/>
        </p:nvSpPr>
        <p:spPr>
          <a:xfrm>
            <a:off x="4370388" y="5343525"/>
            <a:ext cx="327025" cy="400050"/>
          </a:xfrm>
          <a:prstGeom prst="rect">
            <a:avLst/>
          </a:prstGeom>
          <a:solidFill>
            <a:schemeClr val="bg2">
              <a:lumMod val="60000"/>
              <a:lumOff val="40000"/>
            </a:schemeClr>
          </a:solidFill>
        </p:spPr>
        <p:txBody>
          <a:bodyPr wrap="none">
            <a:spAutoFit/>
          </a:bodyPr>
          <a:lstStyle/>
          <a:p>
            <a:pPr>
              <a:defRPr/>
            </a:pPr>
            <a:r>
              <a:rPr lang="en-US" dirty="0">
                <a:latin typeface="Arial" charset="0"/>
              </a:rPr>
              <a:t>0</a:t>
            </a:r>
          </a:p>
        </p:txBody>
      </p:sp>
      <p:sp>
        <p:nvSpPr>
          <p:cNvPr id="11" name="TextBox 10"/>
          <p:cNvSpPr txBox="1"/>
          <p:nvPr/>
        </p:nvSpPr>
        <p:spPr>
          <a:xfrm>
            <a:off x="4370388" y="4733925"/>
            <a:ext cx="327025" cy="400050"/>
          </a:xfrm>
          <a:prstGeom prst="rect">
            <a:avLst/>
          </a:prstGeom>
          <a:solidFill>
            <a:schemeClr val="bg2">
              <a:lumMod val="60000"/>
              <a:lumOff val="40000"/>
            </a:schemeClr>
          </a:solidFill>
        </p:spPr>
        <p:txBody>
          <a:bodyPr wrap="none">
            <a:spAutoFit/>
          </a:bodyPr>
          <a:lstStyle/>
          <a:p>
            <a:pPr>
              <a:defRPr/>
            </a:pPr>
            <a:r>
              <a:rPr lang="en-US" dirty="0">
                <a:latin typeface="Arial" charset="0"/>
              </a:rPr>
              <a:t>0</a:t>
            </a:r>
          </a:p>
        </p:txBody>
      </p:sp>
      <p:sp>
        <p:nvSpPr>
          <p:cNvPr id="29708" name="TextBox 75"/>
          <p:cNvSpPr txBox="1">
            <a:spLocks noChangeArrowheads="1"/>
          </p:cNvSpPr>
          <p:nvPr/>
        </p:nvSpPr>
        <p:spPr bwMode="auto">
          <a:xfrm>
            <a:off x="3848100" y="3543300"/>
            <a:ext cx="484188"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b="1" dirty="0">
                <a:solidFill>
                  <a:schemeClr val="bg1"/>
                </a:solidFill>
              </a:rPr>
              <a:t>F4</a:t>
            </a:r>
          </a:p>
          <a:p>
            <a:endParaRPr lang="en-US" b="1" dirty="0">
              <a:solidFill>
                <a:schemeClr val="bg1"/>
              </a:solidFill>
            </a:endParaRPr>
          </a:p>
          <a:p>
            <a:r>
              <a:rPr lang="en-US" b="1" dirty="0">
                <a:solidFill>
                  <a:schemeClr val="bg1"/>
                </a:solidFill>
              </a:rPr>
              <a:t>F3</a:t>
            </a:r>
          </a:p>
          <a:p>
            <a:endParaRPr lang="en-US" b="1" dirty="0">
              <a:solidFill>
                <a:schemeClr val="bg1"/>
              </a:solidFill>
            </a:endParaRPr>
          </a:p>
          <a:p>
            <a:r>
              <a:rPr lang="en-US" b="1" dirty="0">
                <a:solidFill>
                  <a:schemeClr val="bg1"/>
                </a:solidFill>
              </a:rPr>
              <a:t>F2</a:t>
            </a:r>
          </a:p>
          <a:p>
            <a:endParaRPr lang="en-US" b="1" dirty="0">
              <a:solidFill>
                <a:schemeClr val="bg1"/>
              </a:solidFill>
            </a:endParaRPr>
          </a:p>
          <a:p>
            <a:r>
              <a:rPr lang="en-US" b="1" dirty="0">
                <a:solidFill>
                  <a:schemeClr val="bg1"/>
                </a:solidFill>
              </a:rPr>
              <a:t>F1</a:t>
            </a:r>
          </a:p>
        </p:txBody>
      </p:sp>
      <p:sp>
        <p:nvSpPr>
          <p:cNvPr id="29709" name="TextBox 76"/>
          <p:cNvSpPr txBox="1">
            <a:spLocks noChangeArrowheads="1"/>
          </p:cNvSpPr>
          <p:nvPr/>
        </p:nvSpPr>
        <p:spPr bwMode="auto">
          <a:xfrm>
            <a:off x="1550988" y="2028825"/>
            <a:ext cx="11811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b="1" dirty="0"/>
              <a:t>0 0 0 0 0</a:t>
            </a:r>
          </a:p>
          <a:p>
            <a:r>
              <a:rPr lang="en-US" b="1" dirty="0"/>
              <a:t>1 1 0 0 0</a:t>
            </a:r>
          </a:p>
          <a:p>
            <a:r>
              <a:rPr lang="en-US" b="1" dirty="0"/>
              <a:t>0 0 0 0 0</a:t>
            </a:r>
          </a:p>
          <a:p>
            <a:r>
              <a:rPr lang="en-US" b="1" dirty="0"/>
              <a:t>1 0 0 0 0</a:t>
            </a:r>
          </a:p>
        </p:txBody>
      </p:sp>
      <p:cxnSp>
        <p:nvCxnSpPr>
          <p:cNvPr id="29710" name="Elbow Connector 78"/>
          <p:cNvCxnSpPr>
            <a:cxnSpLocks noChangeShapeType="1"/>
            <a:stCxn id="29698" idx="1"/>
            <a:endCxn id="29709" idx="1"/>
          </p:cNvCxnSpPr>
          <p:nvPr/>
        </p:nvCxnSpPr>
        <p:spPr bwMode="auto">
          <a:xfrm rot="10800000">
            <a:off x="1550988" y="2690813"/>
            <a:ext cx="2247900" cy="2005012"/>
          </a:xfrm>
          <a:prstGeom prst="bentConnector3">
            <a:avLst>
              <a:gd name="adj1" fmla="val 11017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9711" name="TextBox 80"/>
          <p:cNvSpPr txBox="1">
            <a:spLocks noChangeArrowheads="1"/>
          </p:cNvSpPr>
          <p:nvPr/>
        </p:nvSpPr>
        <p:spPr bwMode="auto">
          <a:xfrm>
            <a:off x="457200" y="5181600"/>
            <a:ext cx="9667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1 1 0 0</a:t>
            </a:r>
          </a:p>
        </p:txBody>
      </p:sp>
      <p:cxnSp>
        <p:nvCxnSpPr>
          <p:cNvPr id="29712" name="Straight Arrow Connector 89"/>
          <p:cNvCxnSpPr>
            <a:cxnSpLocks noChangeShapeType="1"/>
          </p:cNvCxnSpPr>
          <p:nvPr/>
        </p:nvCxnSpPr>
        <p:spPr bwMode="auto">
          <a:xfrm>
            <a:off x="1143000" y="1714500"/>
            <a:ext cx="1714500" cy="1588"/>
          </a:xfrm>
          <a:prstGeom prst="straightConnector1">
            <a:avLst/>
          </a:prstGeom>
          <a:noFill/>
          <a:ln w="5715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13" name="Straight Arrow Connector 90"/>
          <p:cNvCxnSpPr>
            <a:cxnSpLocks noChangeShapeType="1"/>
          </p:cNvCxnSpPr>
          <p:nvPr/>
        </p:nvCxnSpPr>
        <p:spPr bwMode="auto">
          <a:xfrm>
            <a:off x="6134100" y="1676400"/>
            <a:ext cx="1714500" cy="1588"/>
          </a:xfrm>
          <a:prstGeom prst="straightConnector1">
            <a:avLst/>
          </a:prstGeom>
          <a:noFill/>
          <a:ln w="5715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14" name="Shape 93"/>
          <p:cNvCxnSpPr>
            <a:cxnSpLocks noChangeShapeType="1"/>
            <a:endCxn id="29698" idx="3"/>
          </p:cNvCxnSpPr>
          <p:nvPr/>
        </p:nvCxnSpPr>
        <p:spPr bwMode="auto">
          <a:xfrm rot="5400000">
            <a:off x="4808538" y="2771775"/>
            <a:ext cx="1981200" cy="1866900"/>
          </a:xfrm>
          <a:prstGeom prst="bentConnector2">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15" name="Straight Connector 96"/>
          <p:cNvCxnSpPr>
            <a:cxnSpLocks noChangeShapeType="1"/>
          </p:cNvCxnSpPr>
          <p:nvPr/>
        </p:nvCxnSpPr>
        <p:spPr bwMode="auto">
          <a:xfrm rot="10800000">
            <a:off x="6134100" y="2705100"/>
            <a:ext cx="60960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9716" name="TextBox 102"/>
          <p:cNvSpPr txBox="1">
            <a:spLocks noChangeArrowheads="1"/>
          </p:cNvSpPr>
          <p:nvPr/>
        </p:nvSpPr>
        <p:spPr bwMode="auto">
          <a:xfrm>
            <a:off x="1714500" y="3619500"/>
            <a:ext cx="1566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2 transitions</a:t>
            </a:r>
          </a:p>
        </p:txBody>
      </p:sp>
      <p:cxnSp>
        <p:nvCxnSpPr>
          <p:cNvPr id="29717" name="Curved Connector 24"/>
          <p:cNvCxnSpPr>
            <a:cxnSpLocks noChangeShapeType="1"/>
            <a:stCxn id="11" idx="3"/>
            <a:endCxn id="8" idx="3"/>
          </p:cNvCxnSpPr>
          <p:nvPr/>
        </p:nvCxnSpPr>
        <p:spPr bwMode="auto">
          <a:xfrm flipV="1">
            <a:off x="4697413" y="3829050"/>
            <a:ext cx="1587" cy="1104900"/>
          </a:xfrm>
          <a:prstGeom prst="curvedConnector3">
            <a:avLst>
              <a:gd name="adj1" fmla="val 32675449"/>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18" name="Curved Connector 26"/>
          <p:cNvCxnSpPr>
            <a:cxnSpLocks noChangeShapeType="1"/>
            <a:stCxn id="8" idx="1"/>
            <a:endCxn id="10" idx="1"/>
          </p:cNvCxnSpPr>
          <p:nvPr/>
        </p:nvCxnSpPr>
        <p:spPr bwMode="auto">
          <a:xfrm rot="10800000" flipV="1">
            <a:off x="4370388" y="3829050"/>
            <a:ext cx="1587" cy="1714500"/>
          </a:xfrm>
          <a:prstGeom prst="curvedConnector3">
            <a:avLst>
              <a:gd name="adj1" fmla="val 5369736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19" name="Curved Connector 28"/>
          <p:cNvCxnSpPr>
            <a:cxnSpLocks noChangeShapeType="1"/>
            <a:stCxn id="10" idx="3"/>
            <a:endCxn id="9" idx="3"/>
          </p:cNvCxnSpPr>
          <p:nvPr/>
        </p:nvCxnSpPr>
        <p:spPr bwMode="auto">
          <a:xfrm flipV="1">
            <a:off x="4697413" y="4324350"/>
            <a:ext cx="1587" cy="1219200"/>
          </a:xfrm>
          <a:prstGeom prst="curvedConnector3">
            <a:avLst>
              <a:gd name="adj1" fmla="val 34503472"/>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9720" name="TextBox 29"/>
          <p:cNvSpPr txBox="1">
            <a:spLocks noChangeArrowheads="1"/>
          </p:cNvSpPr>
          <p:nvPr/>
        </p:nvSpPr>
        <p:spPr bwMode="auto">
          <a:xfrm>
            <a:off x="7353300" y="3733800"/>
            <a:ext cx="1125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Scanout</a:t>
            </a:r>
          </a:p>
        </p:txBody>
      </p:sp>
      <p:cxnSp>
        <p:nvCxnSpPr>
          <p:cNvPr id="29721" name="Curved Connector 31"/>
          <p:cNvCxnSpPr>
            <a:cxnSpLocks noChangeShapeType="1"/>
            <a:stCxn id="9" idx="1"/>
            <a:endCxn id="29720" idx="1"/>
          </p:cNvCxnSpPr>
          <p:nvPr/>
        </p:nvCxnSpPr>
        <p:spPr bwMode="auto">
          <a:xfrm rot="10800000" flipH="1">
            <a:off x="4370388" y="3933825"/>
            <a:ext cx="2982912" cy="390525"/>
          </a:xfrm>
          <a:prstGeom prst="curvedConnector3">
            <a:avLst>
              <a:gd name="adj1" fmla="val -7662"/>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22" name="Curved Connector 46"/>
          <p:cNvCxnSpPr>
            <a:cxnSpLocks noChangeShapeType="1"/>
            <a:stCxn id="29711" idx="3"/>
            <a:endCxn id="11" idx="1"/>
          </p:cNvCxnSpPr>
          <p:nvPr/>
        </p:nvCxnSpPr>
        <p:spPr bwMode="auto">
          <a:xfrm flipV="1">
            <a:off x="1423988" y="4933950"/>
            <a:ext cx="2946400" cy="447675"/>
          </a:xfrm>
          <a:prstGeom prst="curvedConnector3">
            <a:avLst>
              <a:gd name="adj1" fmla="val 50000"/>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8757501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91"/>
          <p:cNvSpPr>
            <a:spLocks noChangeArrowheads="1"/>
          </p:cNvSpPr>
          <p:nvPr/>
        </p:nvSpPr>
        <p:spPr bwMode="auto">
          <a:xfrm>
            <a:off x="3798888" y="3552825"/>
            <a:ext cx="1066800" cy="2286000"/>
          </a:xfrm>
          <a:prstGeom prst="rect">
            <a:avLst/>
          </a:prstGeom>
          <a:solidFill>
            <a:srgbClr val="008000"/>
          </a:solidFill>
          <a:ln w="9525" algn="ctr">
            <a:solidFill>
              <a:schemeClr val="tx1"/>
            </a:solidFill>
            <a:round/>
            <a:headEnd/>
            <a:tailEnd/>
          </a:ln>
        </p:spPr>
        <p:txBody>
          <a:bodyPr/>
          <a:lstStyle/>
          <a:p>
            <a:endParaRPr lang="en-US"/>
          </a:p>
        </p:txBody>
      </p:sp>
      <p:sp>
        <p:nvSpPr>
          <p:cNvPr id="2" name="Title 1"/>
          <p:cNvSpPr>
            <a:spLocks noGrp="1"/>
          </p:cNvSpPr>
          <p:nvPr>
            <p:ph type="title"/>
          </p:nvPr>
        </p:nvSpPr>
        <p:spPr/>
        <p:txBody>
          <a:bodyPr/>
          <a:lstStyle/>
          <a:p>
            <a:pPr>
              <a:defRPr/>
            </a:pPr>
            <a:r>
              <a:rPr lang="en-US" dirty="0" smtClean="0"/>
              <a:t>Capture Power</a:t>
            </a:r>
            <a:endParaRPr lang="en-US" dirty="0"/>
          </a:p>
        </p:txBody>
      </p:sp>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F4EBEDDC-976E-40CA-A045-35D93611A8D2}" type="slidenum">
              <a:rPr lang="en-US" smtClean="0"/>
              <a:pPr>
                <a:defRPr/>
              </a:pPr>
              <a:t>29</a:t>
            </a:fld>
            <a:endParaRPr lang="en-US"/>
          </a:p>
        </p:txBody>
      </p:sp>
      <p:sp>
        <p:nvSpPr>
          <p:cNvPr id="30727" name="Rectangle 6"/>
          <p:cNvSpPr>
            <a:spLocks noChangeArrowheads="1"/>
          </p:cNvSpPr>
          <p:nvPr/>
        </p:nvSpPr>
        <p:spPr bwMode="auto">
          <a:xfrm>
            <a:off x="2857500" y="1295400"/>
            <a:ext cx="3279775" cy="2017713"/>
          </a:xfrm>
          <a:prstGeom prst="rect">
            <a:avLst/>
          </a:prstGeom>
          <a:solidFill>
            <a:schemeClr val="accent1"/>
          </a:solidFill>
          <a:ln w="9525" algn="ctr">
            <a:solidFill>
              <a:schemeClr val="tx1"/>
            </a:solidFill>
            <a:round/>
            <a:headEnd/>
            <a:tailEnd/>
          </a:ln>
        </p:spPr>
        <p:txBody>
          <a:bodyPr anchor="ctr"/>
          <a:lstStyle/>
          <a:p>
            <a:pPr algn="ctr"/>
            <a:r>
              <a:rPr lang="en-US"/>
              <a:t>Combinational</a:t>
            </a:r>
          </a:p>
          <a:p>
            <a:pPr algn="ctr"/>
            <a:r>
              <a:rPr lang="en-US"/>
              <a:t>Logic</a:t>
            </a:r>
          </a:p>
        </p:txBody>
      </p:sp>
      <p:sp>
        <p:nvSpPr>
          <p:cNvPr id="8" name="TextBox 7"/>
          <p:cNvSpPr txBox="1"/>
          <p:nvPr/>
        </p:nvSpPr>
        <p:spPr>
          <a:xfrm>
            <a:off x="4370388" y="3629025"/>
            <a:ext cx="327025" cy="400050"/>
          </a:xfrm>
          <a:prstGeom prst="rect">
            <a:avLst/>
          </a:prstGeom>
          <a:solidFill>
            <a:schemeClr val="bg2">
              <a:lumMod val="60000"/>
              <a:lumOff val="40000"/>
            </a:schemeClr>
          </a:solidFill>
        </p:spPr>
        <p:txBody>
          <a:bodyPr wrap="none">
            <a:spAutoFit/>
          </a:bodyPr>
          <a:lstStyle/>
          <a:p>
            <a:pPr>
              <a:defRPr/>
            </a:pPr>
            <a:r>
              <a:rPr lang="en-US" dirty="0">
                <a:latin typeface="Arial" charset="0"/>
              </a:rPr>
              <a:t>1</a:t>
            </a:r>
          </a:p>
        </p:txBody>
      </p:sp>
      <p:sp>
        <p:nvSpPr>
          <p:cNvPr id="9" name="TextBox 8"/>
          <p:cNvSpPr txBox="1"/>
          <p:nvPr/>
        </p:nvSpPr>
        <p:spPr>
          <a:xfrm>
            <a:off x="4370388" y="4124325"/>
            <a:ext cx="327025" cy="400050"/>
          </a:xfrm>
          <a:prstGeom prst="rect">
            <a:avLst/>
          </a:prstGeom>
          <a:solidFill>
            <a:schemeClr val="bg2">
              <a:lumMod val="60000"/>
              <a:lumOff val="40000"/>
            </a:schemeClr>
          </a:solidFill>
        </p:spPr>
        <p:txBody>
          <a:bodyPr wrap="none">
            <a:spAutoFit/>
          </a:bodyPr>
          <a:lstStyle/>
          <a:p>
            <a:pPr>
              <a:defRPr/>
            </a:pPr>
            <a:r>
              <a:rPr lang="en-US" dirty="0">
                <a:latin typeface="Arial" charset="0"/>
              </a:rPr>
              <a:t>0</a:t>
            </a:r>
          </a:p>
        </p:txBody>
      </p:sp>
      <p:sp>
        <p:nvSpPr>
          <p:cNvPr id="10" name="TextBox 9"/>
          <p:cNvSpPr txBox="1"/>
          <p:nvPr/>
        </p:nvSpPr>
        <p:spPr>
          <a:xfrm>
            <a:off x="4370388" y="5343525"/>
            <a:ext cx="327025" cy="400050"/>
          </a:xfrm>
          <a:prstGeom prst="rect">
            <a:avLst/>
          </a:prstGeom>
          <a:solidFill>
            <a:schemeClr val="bg2">
              <a:lumMod val="60000"/>
              <a:lumOff val="40000"/>
            </a:schemeClr>
          </a:solidFill>
        </p:spPr>
        <p:txBody>
          <a:bodyPr wrap="none">
            <a:spAutoFit/>
          </a:bodyPr>
          <a:lstStyle/>
          <a:p>
            <a:pPr>
              <a:defRPr/>
            </a:pPr>
            <a:r>
              <a:rPr lang="en-US" dirty="0">
                <a:latin typeface="Arial" charset="0"/>
              </a:rPr>
              <a:t>0</a:t>
            </a:r>
          </a:p>
        </p:txBody>
      </p:sp>
      <p:sp>
        <p:nvSpPr>
          <p:cNvPr id="11" name="TextBox 10"/>
          <p:cNvSpPr txBox="1"/>
          <p:nvPr/>
        </p:nvSpPr>
        <p:spPr>
          <a:xfrm>
            <a:off x="4370388" y="4733925"/>
            <a:ext cx="327025" cy="400050"/>
          </a:xfrm>
          <a:prstGeom prst="rect">
            <a:avLst/>
          </a:prstGeom>
          <a:solidFill>
            <a:schemeClr val="bg2">
              <a:lumMod val="60000"/>
              <a:lumOff val="40000"/>
            </a:schemeClr>
          </a:solidFill>
        </p:spPr>
        <p:txBody>
          <a:bodyPr wrap="none">
            <a:spAutoFit/>
          </a:bodyPr>
          <a:lstStyle/>
          <a:p>
            <a:pPr>
              <a:defRPr/>
            </a:pPr>
            <a:r>
              <a:rPr lang="en-US" dirty="0">
                <a:latin typeface="Arial" charset="0"/>
              </a:rPr>
              <a:t>1</a:t>
            </a:r>
          </a:p>
        </p:txBody>
      </p:sp>
      <p:sp>
        <p:nvSpPr>
          <p:cNvPr id="30732" name="TextBox 75"/>
          <p:cNvSpPr txBox="1">
            <a:spLocks noChangeArrowheads="1"/>
          </p:cNvSpPr>
          <p:nvPr/>
        </p:nvSpPr>
        <p:spPr bwMode="auto">
          <a:xfrm>
            <a:off x="3848100" y="3543300"/>
            <a:ext cx="484188"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b="1" dirty="0">
                <a:solidFill>
                  <a:schemeClr val="bg1"/>
                </a:solidFill>
              </a:rPr>
              <a:t>F4</a:t>
            </a:r>
          </a:p>
          <a:p>
            <a:endParaRPr lang="en-US" b="1" dirty="0">
              <a:solidFill>
                <a:schemeClr val="bg1"/>
              </a:solidFill>
            </a:endParaRPr>
          </a:p>
          <a:p>
            <a:r>
              <a:rPr lang="en-US" b="1" dirty="0">
                <a:solidFill>
                  <a:schemeClr val="bg1"/>
                </a:solidFill>
              </a:rPr>
              <a:t>F3</a:t>
            </a:r>
          </a:p>
          <a:p>
            <a:endParaRPr lang="en-US" b="1" dirty="0">
              <a:solidFill>
                <a:schemeClr val="bg1"/>
              </a:solidFill>
            </a:endParaRPr>
          </a:p>
          <a:p>
            <a:r>
              <a:rPr lang="en-US" b="1" dirty="0">
                <a:solidFill>
                  <a:schemeClr val="bg1"/>
                </a:solidFill>
              </a:rPr>
              <a:t>F2</a:t>
            </a:r>
          </a:p>
          <a:p>
            <a:endParaRPr lang="en-US" b="1" dirty="0">
              <a:solidFill>
                <a:schemeClr val="bg1"/>
              </a:solidFill>
            </a:endParaRPr>
          </a:p>
          <a:p>
            <a:r>
              <a:rPr lang="en-US" b="1" dirty="0">
                <a:solidFill>
                  <a:schemeClr val="bg1"/>
                </a:solidFill>
              </a:rPr>
              <a:t>F1</a:t>
            </a:r>
          </a:p>
        </p:txBody>
      </p:sp>
      <p:sp>
        <p:nvSpPr>
          <p:cNvPr id="30733" name="TextBox 76"/>
          <p:cNvSpPr txBox="1">
            <a:spLocks noChangeArrowheads="1"/>
          </p:cNvSpPr>
          <p:nvPr/>
        </p:nvSpPr>
        <p:spPr bwMode="auto">
          <a:xfrm>
            <a:off x="2438400" y="2019300"/>
            <a:ext cx="3270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b="1" dirty="0"/>
              <a:t>0</a:t>
            </a:r>
          </a:p>
          <a:p>
            <a:r>
              <a:rPr lang="en-US" b="1" dirty="0"/>
              <a:t>1</a:t>
            </a:r>
          </a:p>
          <a:p>
            <a:r>
              <a:rPr lang="en-US" b="1" dirty="0"/>
              <a:t>0</a:t>
            </a:r>
          </a:p>
          <a:p>
            <a:r>
              <a:rPr lang="en-US" b="1" dirty="0"/>
              <a:t>1</a:t>
            </a:r>
          </a:p>
        </p:txBody>
      </p:sp>
      <p:cxnSp>
        <p:nvCxnSpPr>
          <p:cNvPr id="30734" name="Elbow Connector 78"/>
          <p:cNvCxnSpPr>
            <a:cxnSpLocks noChangeShapeType="1"/>
            <a:stCxn id="30722" idx="1"/>
            <a:endCxn id="30733" idx="1"/>
          </p:cNvCxnSpPr>
          <p:nvPr/>
        </p:nvCxnSpPr>
        <p:spPr bwMode="auto">
          <a:xfrm rot="10800000">
            <a:off x="2438400" y="2681288"/>
            <a:ext cx="1360488" cy="2014537"/>
          </a:xfrm>
          <a:prstGeom prst="bentConnector3">
            <a:avLst>
              <a:gd name="adj1" fmla="val 190398"/>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0735" name="TextBox 80"/>
          <p:cNvSpPr txBox="1">
            <a:spLocks noChangeArrowheads="1"/>
          </p:cNvSpPr>
          <p:nvPr/>
        </p:nvSpPr>
        <p:spPr bwMode="auto">
          <a:xfrm>
            <a:off x="457200" y="5181600"/>
            <a:ext cx="22336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Next vector states</a:t>
            </a:r>
          </a:p>
        </p:txBody>
      </p:sp>
      <p:cxnSp>
        <p:nvCxnSpPr>
          <p:cNvPr id="30736" name="Straight Arrow Connector 89"/>
          <p:cNvCxnSpPr>
            <a:cxnSpLocks noChangeShapeType="1"/>
          </p:cNvCxnSpPr>
          <p:nvPr/>
        </p:nvCxnSpPr>
        <p:spPr bwMode="auto">
          <a:xfrm>
            <a:off x="1143000" y="1714500"/>
            <a:ext cx="1714500" cy="1588"/>
          </a:xfrm>
          <a:prstGeom prst="straightConnector1">
            <a:avLst/>
          </a:prstGeom>
          <a:noFill/>
          <a:ln w="5715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737" name="Straight Arrow Connector 90"/>
          <p:cNvCxnSpPr>
            <a:cxnSpLocks noChangeShapeType="1"/>
          </p:cNvCxnSpPr>
          <p:nvPr/>
        </p:nvCxnSpPr>
        <p:spPr bwMode="auto">
          <a:xfrm>
            <a:off x="6134100" y="1676400"/>
            <a:ext cx="1714500" cy="1588"/>
          </a:xfrm>
          <a:prstGeom prst="straightConnector1">
            <a:avLst/>
          </a:prstGeom>
          <a:noFill/>
          <a:ln w="5715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738" name="Shape 93"/>
          <p:cNvCxnSpPr>
            <a:cxnSpLocks noChangeShapeType="1"/>
            <a:stCxn id="30746" idx="3"/>
            <a:endCxn id="30722" idx="3"/>
          </p:cNvCxnSpPr>
          <p:nvPr/>
        </p:nvCxnSpPr>
        <p:spPr bwMode="auto">
          <a:xfrm flipH="1">
            <a:off x="4865688" y="2605088"/>
            <a:ext cx="1763712" cy="2090737"/>
          </a:xfrm>
          <a:prstGeom prst="bentConnector3">
            <a:avLst>
              <a:gd name="adj1" fmla="val -38477"/>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0739" name="TextBox 102"/>
          <p:cNvSpPr txBox="1">
            <a:spLocks noChangeArrowheads="1"/>
          </p:cNvSpPr>
          <p:nvPr/>
        </p:nvSpPr>
        <p:spPr bwMode="auto">
          <a:xfrm>
            <a:off x="5257800" y="3429000"/>
            <a:ext cx="1566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3 transitions</a:t>
            </a:r>
          </a:p>
        </p:txBody>
      </p:sp>
      <p:cxnSp>
        <p:nvCxnSpPr>
          <p:cNvPr id="30740" name="Curved Connector 24"/>
          <p:cNvCxnSpPr>
            <a:cxnSpLocks noChangeShapeType="1"/>
            <a:stCxn id="11" idx="3"/>
            <a:endCxn id="8" idx="3"/>
          </p:cNvCxnSpPr>
          <p:nvPr/>
        </p:nvCxnSpPr>
        <p:spPr bwMode="auto">
          <a:xfrm flipV="1">
            <a:off x="4697413" y="3829050"/>
            <a:ext cx="1587" cy="1104900"/>
          </a:xfrm>
          <a:prstGeom prst="curvedConnector3">
            <a:avLst>
              <a:gd name="adj1" fmla="val 14395468"/>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741" name="Curved Connector 26"/>
          <p:cNvCxnSpPr>
            <a:cxnSpLocks noChangeShapeType="1"/>
            <a:stCxn id="8" idx="1"/>
            <a:endCxn id="10" idx="1"/>
          </p:cNvCxnSpPr>
          <p:nvPr/>
        </p:nvCxnSpPr>
        <p:spPr bwMode="auto">
          <a:xfrm rot="10800000" flipV="1">
            <a:off x="4370388" y="3829050"/>
            <a:ext cx="1587" cy="1714500"/>
          </a:xfrm>
          <a:prstGeom prst="curvedConnector3">
            <a:avLst>
              <a:gd name="adj1" fmla="val 63751343"/>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742" name="Curved Connector 28"/>
          <p:cNvCxnSpPr>
            <a:cxnSpLocks noChangeShapeType="1"/>
            <a:stCxn id="10" idx="3"/>
            <a:endCxn id="9" idx="3"/>
          </p:cNvCxnSpPr>
          <p:nvPr/>
        </p:nvCxnSpPr>
        <p:spPr bwMode="auto">
          <a:xfrm flipV="1">
            <a:off x="4697413" y="4324350"/>
            <a:ext cx="1587" cy="1219200"/>
          </a:xfrm>
          <a:prstGeom prst="curvedConnector3">
            <a:avLst>
              <a:gd name="adj1" fmla="val 34503472"/>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0743" name="TextBox 29"/>
          <p:cNvSpPr txBox="1">
            <a:spLocks noChangeArrowheads="1"/>
          </p:cNvSpPr>
          <p:nvPr/>
        </p:nvSpPr>
        <p:spPr bwMode="auto">
          <a:xfrm>
            <a:off x="7658100" y="3771900"/>
            <a:ext cx="1125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Scanout</a:t>
            </a:r>
          </a:p>
        </p:txBody>
      </p:sp>
      <p:cxnSp>
        <p:nvCxnSpPr>
          <p:cNvPr id="30744" name="Curved Connector 31"/>
          <p:cNvCxnSpPr>
            <a:cxnSpLocks noChangeShapeType="1"/>
            <a:stCxn id="9" idx="1"/>
            <a:endCxn id="30743" idx="1"/>
          </p:cNvCxnSpPr>
          <p:nvPr/>
        </p:nvCxnSpPr>
        <p:spPr bwMode="auto">
          <a:xfrm rot="10800000" flipH="1">
            <a:off x="4370388" y="3971925"/>
            <a:ext cx="3287712" cy="352425"/>
          </a:xfrm>
          <a:prstGeom prst="curvedConnector3">
            <a:avLst>
              <a:gd name="adj1" fmla="val -6954"/>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0745" name="Curved Connector 46"/>
          <p:cNvCxnSpPr>
            <a:cxnSpLocks noChangeShapeType="1"/>
            <a:stCxn id="30735" idx="3"/>
            <a:endCxn id="11" idx="1"/>
          </p:cNvCxnSpPr>
          <p:nvPr/>
        </p:nvCxnSpPr>
        <p:spPr bwMode="auto">
          <a:xfrm flipV="1">
            <a:off x="2690813" y="4933950"/>
            <a:ext cx="1679575" cy="447675"/>
          </a:xfrm>
          <a:prstGeom prst="curvedConnector3">
            <a:avLst>
              <a:gd name="adj1" fmla="val 50000"/>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0746" name="Rectangle 32"/>
          <p:cNvSpPr>
            <a:spLocks noChangeArrowheads="1"/>
          </p:cNvSpPr>
          <p:nvPr/>
        </p:nvSpPr>
        <p:spPr bwMode="auto">
          <a:xfrm>
            <a:off x="6172200" y="1943100"/>
            <a:ext cx="457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b="1" dirty="0"/>
              <a:t>1</a:t>
            </a:r>
          </a:p>
          <a:p>
            <a:r>
              <a:rPr lang="en-US" sz="2000" b="1" dirty="0"/>
              <a:t>0</a:t>
            </a:r>
          </a:p>
          <a:p>
            <a:r>
              <a:rPr lang="en-US" sz="2000" b="1" dirty="0"/>
              <a:t>1</a:t>
            </a:r>
          </a:p>
          <a:p>
            <a:r>
              <a:rPr lang="en-US" sz="2000" b="1" dirty="0"/>
              <a:t>1</a:t>
            </a:r>
          </a:p>
        </p:txBody>
      </p:sp>
      <p:sp>
        <p:nvSpPr>
          <p:cNvPr id="30747" name="TextBox 37"/>
          <p:cNvSpPr txBox="1">
            <a:spLocks noChangeArrowheads="1"/>
          </p:cNvSpPr>
          <p:nvPr/>
        </p:nvSpPr>
        <p:spPr bwMode="auto">
          <a:xfrm rot="-5400000">
            <a:off x="1192212" y="2008188"/>
            <a:ext cx="1520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Input vector</a:t>
            </a:r>
          </a:p>
        </p:txBody>
      </p:sp>
      <p:sp>
        <p:nvSpPr>
          <p:cNvPr id="30748" name="Rectangle 38"/>
          <p:cNvSpPr>
            <a:spLocks noChangeArrowheads="1"/>
          </p:cNvSpPr>
          <p:nvPr/>
        </p:nvSpPr>
        <p:spPr bwMode="auto">
          <a:xfrm rot="-5400000">
            <a:off x="6105226" y="2070070"/>
            <a:ext cx="167699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1" dirty="0"/>
              <a:t>Output vector</a:t>
            </a:r>
          </a:p>
        </p:txBody>
      </p:sp>
    </p:spTree>
    <p:extLst>
      <p:ext uri="{BB962C8B-B14F-4D97-AF65-F5344CB8AC3E}">
        <p14:creationId xmlns:p14="http://schemas.microsoft.com/office/powerpoint/2010/main" val="1763596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2363"/>
            <a:ext cx="8229600" cy="1139825"/>
          </a:xfrm>
        </p:spPr>
        <p:txBody>
          <a:bodyPr/>
          <a:lstStyle/>
          <a:p>
            <a:pPr>
              <a:defRPr/>
            </a:pPr>
            <a:r>
              <a:rPr lang="en-US" dirty="0" smtClean="0"/>
              <a:t>Power</a:t>
            </a:r>
            <a:endParaRPr lang="en-US" dirty="0"/>
          </a:p>
        </p:txBody>
      </p:sp>
      <p:sp>
        <p:nvSpPr>
          <p:cNvPr id="3" name="Date Placeholder 2"/>
          <p:cNvSpPr>
            <a:spLocks noGrp="1"/>
          </p:cNvSpPr>
          <p:nvPr>
            <p:ph type="dt" sz="quarter" idx="10"/>
          </p:nvPr>
        </p:nvSpPr>
        <p:spPr/>
        <p:txBody>
          <a:bodyPr/>
          <a:lstStyle/>
          <a:p>
            <a:pPr>
              <a:defRPr/>
            </a:pPr>
            <a:r>
              <a:rPr lang="en-US" smtClean="0"/>
              <a:t>HIT, July 13, 2012</a:t>
            </a:r>
            <a:endParaRPr lang="en-US"/>
          </a:p>
        </p:txBody>
      </p:sp>
      <p:sp>
        <p:nvSpPr>
          <p:cNvPr id="4" name="Footer Placeholder 3"/>
          <p:cNvSpPr>
            <a:spLocks noGrp="1"/>
          </p:cNvSpPr>
          <p:nvPr>
            <p:ph type="ftr" sz="quarter" idx="11"/>
          </p:nvPr>
        </p:nvSpPr>
        <p:spPr/>
        <p:txBody>
          <a:bodyPr/>
          <a:lstStyle/>
          <a:p>
            <a:pPr>
              <a:defRPr/>
            </a:pPr>
            <a:r>
              <a:rPr lang="en-US"/>
              <a:t>Agrawal: Power and Time Tradeoff . . .</a:t>
            </a:r>
          </a:p>
        </p:txBody>
      </p:sp>
      <p:sp>
        <p:nvSpPr>
          <p:cNvPr id="5" name="Slide Number Placeholder 4"/>
          <p:cNvSpPr>
            <a:spLocks noGrp="1"/>
          </p:cNvSpPr>
          <p:nvPr>
            <p:ph type="sldNum" sz="quarter" idx="12"/>
          </p:nvPr>
        </p:nvSpPr>
        <p:spPr/>
        <p:txBody>
          <a:bodyPr/>
          <a:lstStyle/>
          <a:p>
            <a:pPr>
              <a:defRPr/>
            </a:pPr>
            <a:fld id="{7274CDD6-221D-4D8B-9D10-653280879F9F}" type="slidenum">
              <a:rPr lang="en-US" smtClean="0"/>
              <a:pPr>
                <a:defRPr/>
              </a:pPr>
              <a:t>3</a:t>
            </a:fld>
            <a:endParaRPr lang="en-US"/>
          </a:p>
        </p:txBody>
      </p:sp>
    </p:spTree>
    <p:extLst>
      <p:ext uri="{BB962C8B-B14F-4D97-AF65-F5344CB8AC3E}">
        <p14:creationId xmlns:p14="http://schemas.microsoft.com/office/powerpoint/2010/main" val="41829263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91"/>
          <p:cNvSpPr>
            <a:spLocks noChangeArrowheads="1"/>
          </p:cNvSpPr>
          <p:nvPr/>
        </p:nvSpPr>
        <p:spPr bwMode="auto">
          <a:xfrm>
            <a:off x="3798888" y="3552825"/>
            <a:ext cx="1066800" cy="2286000"/>
          </a:xfrm>
          <a:prstGeom prst="rect">
            <a:avLst/>
          </a:prstGeom>
          <a:solidFill>
            <a:srgbClr val="008000"/>
          </a:solidFill>
          <a:ln w="9525" algn="ctr">
            <a:solidFill>
              <a:schemeClr val="tx1"/>
            </a:solidFill>
            <a:round/>
            <a:headEnd/>
            <a:tailEnd/>
          </a:ln>
        </p:spPr>
        <p:txBody>
          <a:bodyPr/>
          <a:lstStyle/>
          <a:p>
            <a:endParaRPr lang="en-US"/>
          </a:p>
        </p:txBody>
      </p:sp>
      <p:sp>
        <p:nvSpPr>
          <p:cNvPr id="2" name="Title 1"/>
          <p:cNvSpPr>
            <a:spLocks noGrp="1"/>
          </p:cNvSpPr>
          <p:nvPr>
            <p:ph type="title"/>
          </p:nvPr>
        </p:nvSpPr>
        <p:spPr>
          <a:xfrm>
            <a:off x="266700" y="190500"/>
            <a:ext cx="8686800" cy="922338"/>
          </a:xfrm>
        </p:spPr>
        <p:txBody>
          <a:bodyPr/>
          <a:lstStyle/>
          <a:p>
            <a:pPr>
              <a:defRPr/>
            </a:pPr>
            <a:r>
              <a:rPr lang="en-US" dirty="0" smtClean="0"/>
              <a:t>Vector Order - Select Next Vector</a:t>
            </a:r>
            <a:endParaRPr lang="en-US" dirty="0"/>
          </a:p>
        </p:txBody>
      </p:sp>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25E435D0-7053-41BD-8BAC-4DDAD36B5F46}" type="slidenum">
              <a:rPr lang="en-US" smtClean="0"/>
              <a:pPr>
                <a:defRPr/>
              </a:pPr>
              <a:t>30</a:t>
            </a:fld>
            <a:endParaRPr lang="en-US"/>
          </a:p>
        </p:txBody>
      </p:sp>
      <p:sp>
        <p:nvSpPr>
          <p:cNvPr id="31751" name="Rectangle 6"/>
          <p:cNvSpPr>
            <a:spLocks noChangeArrowheads="1"/>
          </p:cNvSpPr>
          <p:nvPr/>
        </p:nvSpPr>
        <p:spPr bwMode="auto">
          <a:xfrm>
            <a:off x="2857500" y="1295400"/>
            <a:ext cx="3279775" cy="2017713"/>
          </a:xfrm>
          <a:prstGeom prst="rect">
            <a:avLst/>
          </a:prstGeom>
          <a:solidFill>
            <a:schemeClr val="accent1"/>
          </a:solidFill>
          <a:ln w="9525" algn="ctr">
            <a:solidFill>
              <a:schemeClr val="tx1"/>
            </a:solidFill>
            <a:round/>
            <a:headEnd/>
            <a:tailEnd/>
          </a:ln>
        </p:spPr>
        <p:txBody>
          <a:bodyPr anchor="ctr"/>
          <a:lstStyle/>
          <a:p>
            <a:pPr algn="ctr"/>
            <a:r>
              <a:rPr lang="en-US" sz="2000" b="1" dirty="0">
                <a:solidFill>
                  <a:schemeClr val="bg1"/>
                </a:solidFill>
              </a:rPr>
              <a:t>Combinational</a:t>
            </a:r>
          </a:p>
          <a:p>
            <a:pPr algn="ctr"/>
            <a:r>
              <a:rPr lang="en-US" sz="2000" b="1" dirty="0">
                <a:solidFill>
                  <a:schemeClr val="bg1"/>
                </a:solidFill>
              </a:rPr>
              <a:t>Logic</a:t>
            </a:r>
          </a:p>
        </p:txBody>
      </p:sp>
      <p:sp>
        <p:nvSpPr>
          <p:cNvPr id="8" name="TextBox 7"/>
          <p:cNvSpPr txBox="1"/>
          <p:nvPr/>
        </p:nvSpPr>
        <p:spPr>
          <a:xfrm>
            <a:off x="4370388" y="3629025"/>
            <a:ext cx="327025" cy="400050"/>
          </a:xfrm>
          <a:prstGeom prst="rect">
            <a:avLst/>
          </a:prstGeom>
          <a:solidFill>
            <a:schemeClr val="bg2">
              <a:lumMod val="60000"/>
              <a:lumOff val="40000"/>
            </a:schemeClr>
          </a:solidFill>
        </p:spPr>
        <p:txBody>
          <a:bodyPr wrap="none">
            <a:spAutoFit/>
          </a:bodyPr>
          <a:lstStyle/>
          <a:p>
            <a:pPr>
              <a:defRPr/>
            </a:pPr>
            <a:r>
              <a:rPr lang="en-US" dirty="0">
                <a:latin typeface="Arial" charset="0"/>
              </a:rPr>
              <a:t>1</a:t>
            </a:r>
          </a:p>
        </p:txBody>
      </p:sp>
      <p:sp>
        <p:nvSpPr>
          <p:cNvPr id="9" name="TextBox 8"/>
          <p:cNvSpPr txBox="1"/>
          <p:nvPr/>
        </p:nvSpPr>
        <p:spPr>
          <a:xfrm>
            <a:off x="4370388" y="4124325"/>
            <a:ext cx="327025" cy="400050"/>
          </a:xfrm>
          <a:prstGeom prst="rect">
            <a:avLst/>
          </a:prstGeom>
          <a:solidFill>
            <a:schemeClr val="bg2">
              <a:lumMod val="60000"/>
              <a:lumOff val="40000"/>
            </a:schemeClr>
          </a:solidFill>
        </p:spPr>
        <p:txBody>
          <a:bodyPr wrap="none">
            <a:spAutoFit/>
          </a:bodyPr>
          <a:lstStyle/>
          <a:p>
            <a:pPr>
              <a:defRPr/>
            </a:pPr>
            <a:r>
              <a:rPr lang="en-US" dirty="0">
                <a:latin typeface="Arial" charset="0"/>
              </a:rPr>
              <a:t>1</a:t>
            </a:r>
          </a:p>
        </p:txBody>
      </p:sp>
      <p:sp>
        <p:nvSpPr>
          <p:cNvPr id="10" name="TextBox 9"/>
          <p:cNvSpPr txBox="1"/>
          <p:nvPr/>
        </p:nvSpPr>
        <p:spPr>
          <a:xfrm>
            <a:off x="4370388" y="5343525"/>
            <a:ext cx="327025" cy="400050"/>
          </a:xfrm>
          <a:prstGeom prst="rect">
            <a:avLst/>
          </a:prstGeom>
          <a:solidFill>
            <a:schemeClr val="bg2">
              <a:lumMod val="60000"/>
              <a:lumOff val="40000"/>
            </a:schemeClr>
          </a:solidFill>
        </p:spPr>
        <p:txBody>
          <a:bodyPr wrap="none">
            <a:spAutoFit/>
          </a:bodyPr>
          <a:lstStyle/>
          <a:p>
            <a:pPr>
              <a:defRPr/>
            </a:pPr>
            <a:r>
              <a:rPr lang="en-US" dirty="0">
                <a:latin typeface="Arial" charset="0"/>
              </a:rPr>
              <a:t>1</a:t>
            </a:r>
          </a:p>
        </p:txBody>
      </p:sp>
      <p:sp>
        <p:nvSpPr>
          <p:cNvPr id="11" name="TextBox 10"/>
          <p:cNvSpPr txBox="1"/>
          <p:nvPr/>
        </p:nvSpPr>
        <p:spPr>
          <a:xfrm>
            <a:off x="4370388" y="4733925"/>
            <a:ext cx="327025" cy="400050"/>
          </a:xfrm>
          <a:prstGeom prst="rect">
            <a:avLst/>
          </a:prstGeom>
          <a:solidFill>
            <a:schemeClr val="bg2">
              <a:lumMod val="60000"/>
              <a:lumOff val="40000"/>
            </a:schemeClr>
          </a:solidFill>
        </p:spPr>
        <p:txBody>
          <a:bodyPr wrap="none">
            <a:spAutoFit/>
          </a:bodyPr>
          <a:lstStyle/>
          <a:p>
            <a:pPr>
              <a:defRPr/>
            </a:pPr>
            <a:r>
              <a:rPr lang="en-US" dirty="0">
                <a:latin typeface="Arial" charset="0"/>
              </a:rPr>
              <a:t>0</a:t>
            </a:r>
          </a:p>
        </p:txBody>
      </p:sp>
      <p:sp>
        <p:nvSpPr>
          <p:cNvPr id="31756" name="TextBox 75"/>
          <p:cNvSpPr txBox="1">
            <a:spLocks noChangeArrowheads="1"/>
          </p:cNvSpPr>
          <p:nvPr/>
        </p:nvSpPr>
        <p:spPr bwMode="auto">
          <a:xfrm>
            <a:off x="3848100" y="3543300"/>
            <a:ext cx="484188"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b="1" dirty="0">
                <a:solidFill>
                  <a:schemeClr val="bg1"/>
                </a:solidFill>
              </a:rPr>
              <a:t>F4</a:t>
            </a:r>
          </a:p>
          <a:p>
            <a:endParaRPr lang="en-US" b="1" dirty="0">
              <a:solidFill>
                <a:schemeClr val="bg1"/>
              </a:solidFill>
            </a:endParaRPr>
          </a:p>
          <a:p>
            <a:r>
              <a:rPr lang="en-US" b="1" dirty="0">
                <a:solidFill>
                  <a:schemeClr val="bg1"/>
                </a:solidFill>
              </a:rPr>
              <a:t>F3</a:t>
            </a:r>
          </a:p>
          <a:p>
            <a:endParaRPr lang="en-US" b="1" dirty="0">
              <a:solidFill>
                <a:schemeClr val="bg1"/>
              </a:solidFill>
            </a:endParaRPr>
          </a:p>
          <a:p>
            <a:r>
              <a:rPr lang="en-US" b="1" dirty="0">
                <a:solidFill>
                  <a:schemeClr val="bg1"/>
                </a:solidFill>
              </a:rPr>
              <a:t>F2</a:t>
            </a:r>
          </a:p>
          <a:p>
            <a:endParaRPr lang="en-US" b="1" dirty="0">
              <a:solidFill>
                <a:schemeClr val="bg1"/>
              </a:solidFill>
            </a:endParaRPr>
          </a:p>
          <a:p>
            <a:r>
              <a:rPr lang="en-US" b="1" dirty="0">
                <a:solidFill>
                  <a:schemeClr val="bg1"/>
                </a:solidFill>
              </a:rPr>
              <a:t>F1</a:t>
            </a:r>
          </a:p>
        </p:txBody>
      </p:sp>
      <p:sp>
        <p:nvSpPr>
          <p:cNvPr id="31757" name="TextBox 76"/>
          <p:cNvSpPr txBox="1">
            <a:spLocks noChangeArrowheads="1"/>
          </p:cNvSpPr>
          <p:nvPr/>
        </p:nvSpPr>
        <p:spPr bwMode="auto">
          <a:xfrm>
            <a:off x="2438400" y="2019300"/>
            <a:ext cx="3270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b="1" dirty="0"/>
              <a:t>0</a:t>
            </a:r>
          </a:p>
          <a:p>
            <a:r>
              <a:rPr lang="en-US" b="1" dirty="0"/>
              <a:t>1</a:t>
            </a:r>
          </a:p>
          <a:p>
            <a:r>
              <a:rPr lang="en-US" b="1" dirty="0"/>
              <a:t>0</a:t>
            </a:r>
          </a:p>
          <a:p>
            <a:r>
              <a:rPr lang="en-US" b="1" dirty="0"/>
              <a:t>1</a:t>
            </a:r>
          </a:p>
        </p:txBody>
      </p:sp>
      <p:cxnSp>
        <p:nvCxnSpPr>
          <p:cNvPr id="31758" name="Elbow Connector 78"/>
          <p:cNvCxnSpPr>
            <a:cxnSpLocks noChangeShapeType="1"/>
            <a:stCxn id="31746" idx="1"/>
            <a:endCxn id="31757" idx="1"/>
          </p:cNvCxnSpPr>
          <p:nvPr/>
        </p:nvCxnSpPr>
        <p:spPr bwMode="auto">
          <a:xfrm rot="10800000">
            <a:off x="2438400" y="2681288"/>
            <a:ext cx="1360488" cy="2014537"/>
          </a:xfrm>
          <a:prstGeom prst="bentConnector3">
            <a:avLst>
              <a:gd name="adj1" fmla="val 190398"/>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1759" name="TextBox 80"/>
          <p:cNvSpPr txBox="1">
            <a:spLocks noChangeArrowheads="1"/>
          </p:cNvSpPr>
          <p:nvPr/>
        </p:nvSpPr>
        <p:spPr bwMode="auto">
          <a:xfrm>
            <a:off x="457200" y="5029200"/>
            <a:ext cx="25384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dirty="0"/>
              <a:t>Next vector states</a:t>
            </a:r>
          </a:p>
          <a:p>
            <a:r>
              <a:rPr lang="en-US" dirty="0"/>
              <a:t>1111 or 1100 or 0011</a:t>
            </a:r>
          </a:p>
          <a:p>
            <a:r>
              <a:rPr lang="en-US" dirty="0">
                <a:solidFill>
                  <a:srgbClr val="00B050"/>
                </a:solidFill>
              </a:rPr>
              <a:t>Select 1100</a:t>
            </a:r>
          </a:p>
        </p:txBody>
      </p:sp>
      <p:cxnSp>
        <p:nvCxnSpPr>
          <p:cNvPr id="31760" name="Straight Arrow Connector 89"/>
          <p:cNvCxnSpPr>
            <a:cxnSpLocks noChangeShapeType="1"/>
          </p:cNvCxnSpPr>
          <p:nvPr/>
        </p:nvCxnSpPr>
        <p:spPr bwMode="auto">
          <a:xfrm>
            <a:off x="1143000" y="1714500"/>
            <a:ext cx="1714500" cy="1588"/>
          </a:xfrm>
          <a:prstGeom prst="straightConnector1">
            <a:avLst/>
          </a:prstGeom>
          <a:noFill/>
          <a:ln w="5715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761" name="Straight Arrow Connector 90"/>
          <p:cNvCxnSpPr>
            <a:cxnSpLocks noChangeShapeType="1"/>
          </p:cNvCxnSpPr>
          <p:nvPr/>
        </p:nvCxnSpPr>
        <p:spPr bwMode="auto">
          <a:xfrm>
            <a:off x="6134100" y="1676400"/>
            <a:ext cx="1714500" cy="1588"/>
          </a:xfrm>
          <a:prstGeom prst="straightConnector1">
            <a:avLst/>
          </a:prstGeom>
          <a:noFill/>
          <a:ln w="5715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762" name="Shape 93"/>
          <p:cNvCxnSpPr>
            <a:cxnSpLocks noChangeShapeType="1"/>
            <a:stCxn id="31770" idx="3"/>
            <a:endCxn id="31746" idx="3"/>
          </p:cNvCxnSpPr>
          <p:nvPr/>
        </p:nvCxnSpPr>
        <p:spPr bwMode="auto">
          <a:xfrm flipH="1">
            <a:off x="4865688" y="2605088"/>
            <a:ext cx="1763712" cy="2090737"/>
          </a:xfrm>
          <a:prstGeom prst="bentConnector3">
            <a:avLst>
              <a:gd name="adj1" fmla="val -38477"/>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1763" name="TextBox 102"/>
          <p:cNvSpPr txBox="1">
            <a:spLocks noChangeArrowheads="1"/>
          </p:cNvSpPr>
          <p:nvPr/>
        </p:nvSpPr>
        <p:spPr bwMode="auto">
          <a:xfrm>
            <a:off x="5257800" y="3429000"/>
            <a:ext cx="1566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3 transitions</a:t>
            </a:r>
          </a:p>
        </p:txBody>
      </p:sp>
      <p:cxnSp>
        <p:nvCxnSpPr>
          <p:cNvPr id="31764" name="Curved Connector 24"/>
          <p:cNvCxnSpPr>
            <a:cxnSpLocks noChangeShapeType="1"/>
            <a:stCxn id="11" idx="3"/>
            <a:endCxn id="8" idx="3"/>
          </p:cNvCxnSpPr>
          <p:nvPr/>
        </p:nvCxnSpPr>
        <p:spPr bwMode="auto">
          <a:xfrm flipV="1">
            <a:off x="4697413" y="3829050"/>
            <a:ext cx="1587" cy="1104900"/>
          </a:xfrm>
          <a:prstGeom prst="curvedConnector3">
            <a:avLst>
              <a:gd name="adj1" fmla="val 30847495"/>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765" name="Curved Connector 26"/>
          <p:cNvCxnSpPr>
            <a:cxnSpLocks noChangeShapeType="1"/>
            <a:stCxn id="8" idx="1"/>
            <a:endCxn id="10" idx="1"/>
          </p:cNvCxnSpPr>
          <p:nvPr/>
        </p:nvCxnSpPr>
        <p:spPr bwMode="auto">
          <a:xfrm rot="10800000" flipV="1">
            <a:off x="4370388" y="3829050"/>
            <a:ext cx="1587" cy="1714500"/>
          </a:xfrm>
          <a:prstGeom prst="curvedConnector3">
            <a:avLst>
              <a:gd name="adj1" fmla="val 60095343"/>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766" name="Curved Connector 28"/>
          <p:cNvCxnSpPr>
            <a:cxnSpLocks noChangeShapeType="1"/>
            <a:stCxn id="10" idx="3"/>
            <a:endCxn id="9" idx="3"/>
          </p:cNvCxnSpPr>
          <p:nvPr/>
        </p:nvCxnSpPr>
        <p:spPr bwMode="auto">
          <a:xfrm flipV="1">
            <a:off x="4697413" y="4324350"/>
            <a:ext cx="1587" cy="1219200"/>
          </a:xfrm>
          <a:prstGeom prst="curvedConnector3">
            <a:avLst>
              <a:gd name="adj1" fmla="val 40901394"/>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1767" name="TextBox 29"/>
          <p:cNvSpPr txBox="1">
            <a:spLocks noChangeArrowheads="1"/>
          </p:cNvSpPr>
          <p:nvPr/>
        </p:nvSpPr>
        <p:spPr bwMode="auto">
          <a:xfrm>
            <a:off x="7658100" y="3771900"/>
            <a:ext cx="1125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Scanout</a:t>
            </a:r>
          </a:p>
        </p:txBody>
      </p:sp>
      <p:cxnSp>
        <p:nvCxnSpPr>
          <p:cNvPr id="31768" name="Curved Connector 31"/>
          <p:cNvCxnSpPr>
            <a:cxnSpLocks noChangeShapeType="1"/>
            <a:stCxn id="9" idx="1"/>
            <a:endCxn id="31767" idx="1"/>
          </p:cNvCxnSpPr>
          <p:nvPr/>
        </p:nvCxnSpPr>
        <p:spPr bwMode="auto">
          <a:xfrm rot="10800000" flipH="1">
            <a:off x="4370388" y="3971925"/>
            <a:ext cx="3287712" cy="352425"/>
          </a:xfrm>
          <a:prstGeom prst="curvedConnector3">
            <a:avLst>
              <a:gd name="adj1" fmla="val -6954"/>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1769" name="Curved Connector 46"/>
          <p:cNvCxnSpPr>
            <a:cxnSpLocks noChangeShapeType="1"/>
            <a:stCxn id="31759" idx="3"/>
            <a:endCxn id="11" idx="1"/>
          </p:cNvCxnSpPr>
          <p:nvPr/>
        </p:nvCxnSpPr>
        <p:spPr bwMode="auto">
          <a:xfrm flipV="1">
            <a:off x="2995613" y="4933950"/>
            <a:ext cx="1374775" cy="603250"/>
          </a:xfrm>
          <a:prstGeom prst="curvedConnector3">
            <a:avLst>
              <a:gd name="adj1" fmla="val 50000"/>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1770" name="Rectangle 32"/>
          <p:cNvSpPr>
            <a:spLocks noChangeArrowheads="1"/>
          </p:cNvSpPr>
          <p:nvPr/>
        </p:nvSpPr>
        <p:spPr bwMode="auto">
          <a:xfrm>
            <a:off x="6172200" y="1943100"/>
            <a:ext cx="457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b="1" dirty="0"/>
              <a:t>1</a:t>
            </a:r>
          </a:p>
          <a:p>
            <a:r>
              <a:rPr lang="en-US" sz="2000" b="1" dirty="0"/>
              <a:t>0</a:t>
            </a:r>
          </a:p>
          <a:p>
            <a:r>
              <a:rPr lang="en-US" sz="2000" b="1" dirty="0"/>
              <a:t>1</a:t>
            </a:r>
          </a:p>
          <a:p>
            <a:r>
              <a:rPr lang="en-US" sz="2000" b="1" dirty="0"/>
              <a:t>1</a:t>
            </a:r>
          </a:p>
        </p:txBody>
      </p:sp>
      <p:sp>
        <p:nvSpPr>
          <p:cNvPr id="31771" name="TextBox 37"/>
          <p:cNvSpPr txBox="1">
            <a:spLocks noChangeArrowheads="1"/>
          </p:cNvSpPr>
          <p:nvPr/>
        </p:nvSpPr>
        <p:spPr bwMode="auto">
          <a:xfrm rot="-5400000">
            <a:off x="1192212" y="2008188"/>
            <a:ext cx="15208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Input vector</a:t>
            </a:r>
          </a:p>
        </p:txBody>
      </p:sp>
      <p:sp>
        <p:nvSpPr>
          <p:cNvPr id="31772" name="Rectangle 38"/>
          <p:cNvSpPr>
            <a:spLocks noChangeArrowheads="1"/>
          </p:cNvSpPr>
          <p:nvPr/>
        </p:nvSpPr>
        <p:spPr bwMode="auto">
          <a:xfrm rot="-5400000">
            <a:off x="6105226" y="2070070"/>
            <a:ext cx="167699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1" dirty="0"/>
              <a:t>Output vector</a:t>
            </a:r>
          </a:p>
        </p:txBody>
      </p:sp>
      <p:sp>
        <p:nvSpPr>
          <p:cNvPr id="31773" name="TextBox 36"/>
          <p:cNvSpPr txBox="1">
            <a:spLocks noChangeArrowheads="1"/>
          </p:cNvSpPr>
          <p:nvPr/>
        </p:nvSpPr>
        <p:spPr bwMode="auto">
          <a:xfrm>
            <a:off x="5029200" y="4800600"/>
            <a:ext cx="2365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Captured response</a:t>
            </a:r>
          </a:p>
        </p:txBody>
      </p:sp>
    </p:spTree>
    <p:extLst>
      <p:ext uri="{BB962C8B-B14F-4D97-AF65-F5344CB8AC3E}">
        <p14:creationId xmlns:p14="http://schemas.microsoft.com/office/powerpoint/2010/main" val="20020676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Dynamic Power of Scan Test</a:t>
            </a:r>
          </a:p>
        </p:txBody>
      </p:sp>
      <p:sp>
        <p:nvSpPr>
          <p:cNvPr id="3" name="Content Placeholder 2"/>
          <p:cNvSpPr>
            <a:spLocks noGrp="1"/>
          </p:cNvSpPr>
          <p:nvPr>
            <p:ph idx="1"/>
          </p:nvPr>
        </p:nvSpPr>
        <p:spPr>
          <a:xfrm>
            <a:off x="381000" y="1333500"/>
            <a:ext cx="8229600" cy="4530725"/>
          </a:xfrm>
        </p:spPr>
        <p:txBody>
          <a:bodyPr>
            <a:normAutofit lnSpcReduction="10000"/>
          </a:bodyPr>
          <a:lstStyle/>
          <a:p>
            <a:pPr eaLnBrk="1" hangingPunct="1">
              <a:defRPr/>
            </a:pPr>
            <a:r>
              <a:rPr lang="en-US" dirty="0" smtClean="0"/>
              <a:t>Capture power can be reduced:</a:t>
            </a:r>
          </a:p>
          <a:p>
            <a:pPr lvl="1" eaLnBrk="1" hangingPunct="1">
              <a:defRPr/>
            </a:pPr>
            <a:r>
              <a:rPr lang="en-US" sz="2400" dirty="0" smtClean="0"/>
              <a:t>A vector generation problem</a:t>
            </a:r>
          </a:p>
          <a:p>
            <a:pPr eaLnBrk="1" hangingPunct="1">
              <a:defRPr/>
            </a:pPr>
            <a:r>
              <a:rPr lang="en-US" dirty="0" smtClean="0"/>
              <a:t>Shift-in and shift-out power is reduced by </a:t>
            </a:r>
            <a:r>
              <a:rPr lang="en-US" i="1" dirty="0" smtClean="0"/>
              <a:t>vector ordering.</a:t>
            </a:r>
          </a:p>
          <a:p>
            <a:pPr eaLnBrk="1" hangingPunct="1">
              <a:defRPr/>
            </a:pPr>
            <a:r>
              <a:rPr lang="en-US" dirty="0" smtClean="0"/>
              <a:t>Further reduction by </a:t>
            </a:r>
            <a:r>
              <a:rPr lang="en-US" i="1" dirty="0" smtClean="0"/>
              <a:t>scan chain ordering:</a:t>
            </a:r>
          </a:p>
          <a:p>
            <a:pPr lvl="1" eaLnBrk="1" hangingPunct="1">
              <a:defRPr/>
            </a:pPr>
            <a:r>
              <a:rPr lang="en-US" sz="2400" dirty="0" smtClean="0"/>
              <a:t>Construct a flip-flop node graph; edges weighted with shift in/shift out activity</a:t>
            </a:r>
          </a:p>
          <a:p>
            <a:pPr lvl="1" eaLnBrk="1" hangingPunct="1">
              <a:defRPr/>
            </a:pPr>
            <a:r>
              <a:rPr lang="en-US" sz="2400" dirty="0" smtClean="0"/>
              <a:t>Find shortest distance Hamiltonian paths between all node pairs</a:t>
            </a:r>
          </a:p>
          <a:p>
            <a:pPr lvl="1" eaLnBrk="1" hangingPunct="1">
              <a:defRPr/>
            </a:pPr>
            <a:r>
              <a:rPr lang="en-US" sz="2400" dirty="0" smtClean="0"/>
              <a:t>Select the path that minimizes shift power</a:t>
            </a:r>
            <a:endParaRPr lang="en-US" dirty="0" smtClean="0"/>
          </a:p>
          <a:p>
            <a:pPr eaLnBrk="1" hangingPunct="1">
              <a:defRPr/>
            </a:pPr>
            <a:endParaRPr lang="en-US" dirty="0" smtClean="0"/>
          </a:p>
        </p:txBody>
      </p:sp>
      <p:sp>
        <p:nvSpPr>
          <p:cNvPr id="4" name="Date Placeholder 3"/>
          <p:cNvSpPr>
            <a:spLocks noGrp="1"/>
          </p:cNvSpPr>
          <p:nvPr>
            <p:ph type="dt" sz="quarter" idx="10"/>
          </p:nvPr>
        </p:nvSpPr>
        <p:spPr/>
        <p:txBody>
          <a:bodyPr/>
          <a:lstStyle/>
          <a:p>
            <a:pPr>
              <a:defRPr/>
            </a:pPr>
            <a:r>
              <a:rPr lang="en-US" smtClean="0"/>
              <a:t>HIT, July 13, 2012</a:t>
            </a:r>
            <a:endParaRPr lang="en-US" dirty="0"/>
          </a:p>
        </p:txBody>
      </p:sp>
      <p:sp>
        <p:nvSpPr>
          <p:cNvPr id="5" name="Footer Placeholder 4"/>
          <p:cNvSpPr>
            <a:spLocks noGrp="1"/>
          </p:cNvSpPr>
          <p:nvPr>
            <p:ph type="ftr" sz="quarter" idx="11"/>
          </p:nvPr>
        </p:nvSpPr>
        <p:spPr/>
        <p:txBody>
          <a:bodyPr/>
          <a:lstStyle/>
          <a:p>
            <a:pPr>
              <a:defRPr/>
            </a:pPr>
            <a:r>
              <a:rPr lang="en-US"/>
              <a:t>Agrawal: Power and Time Tradeoff . . .</a:t>
            </a:r>
            <a:endParaRPr lang="en-US" dirty="0"/>
          </a:p>
        </p:txBody>
      </p:sp>
      <p:sp>
        <p:nvSpPr>
          <p:cNvPr id="6" name="Slide Number Placeholder 5"/>
          <p:cNvSpPr>
            <a:spLocks noGrp="1"/>
          </p:cNvSpPr>
          <p:nvPr>
            <p:ph type="sldNum" sz="quarter" idx="12"/>
          </p:nvPr>
        </p:nvSpPr>
        <p:spPr/>
        <p:txBody>
          <a:bodyPr/>
          <a:lstStyle/>
          <a:p>
            <a:pPr>
              <a:defRPr/>
            </a:pPr>
            <a:fld id="{BC0D5FCC-EB9F-464B-BE3A-BB409E12ABAE}" type="slidenum">
              <a:rPr lang="en-US"/>
              <a:pPr>
                <a:defRPr/>
              </a:pPr>
              <a:t>31</a:t>
            </a:fld>
            <a:endParaRPr lang="en-US" dirty="0"/>
          </a:p>
        </p:txBody>
      </p:sp>
    </p:spTree>
    <p:extLst>
      <p:ext uri="{BB962C8B-B14F-4D97-AF65-F5344CB8AC3E}">
        <p14:creationId xmlns:p14="http://schemas.microsoft.com/office/powerpoint/2010/main" val="30847486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9"/>
          <p:cNvSpPr>
            <a:spLocks noChangeArrowheads="1"/>
          </p:cNvSpPr>
          <p:nvPr/>
        </p:nvSpPr>
        <p:spPr bwMode="auto">
          <a:xfrm>
            <a:off x="800100" y="2336800"/>
            <a:ext cx="4076700" cy="3073400"/>
          </a:xfrm>
          <a:prstGeom prst="rect">
            <a:avLst/>
          </a:prstGeom>
          <a:solidFill>
            <a:srgbClr val="CC66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33795" name="Rectangle 10"/>
          <p:cNvSpPr>
            <a:spLocks noChangeArrowheads="1"/>
          </p:cNvSpPr>
          <p:nvPr/>
        </p:nvSpPr>
        <p:spPr bwMode="auto">
          <a:xfrm>
            <a:off x="4876800" y="2362200"/>
            <a:ext cx="4000500" cy="3048000"/>
          </a:xfrm>
          <a:prstGeom prst="rect">
            <a:avLst/>
          </a:prstGeom>
          <a:solidFill>
            <a:srgbClr val="008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33796" name="Rectangle 8"/>
          <p:cNvSpPr>
            <a:spLocks noChangeArrowheads="1"/>
          </p:cNvSpPr>
          <p:nvPr/>
        </p:nvSpPr>
        <p:spPr bwMode="auto">
          <a:xfrm>
            <a:off x="304800" y="1943100"/>
            <a:ext cx="495300" cy="3467100"/>
          </a:xfrm>
          <a:prstGeom prst="rect">
            <a:avLst/>
          </a:prstGeom>
          <a:solidFill>
            <a:schemeClr val="accent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33797" name="Rectangle 7"/>
          <p:cNvSpPr>
            <a:spLocks noChangeArrowheads="1"/>
          </p:cNvSpPr>
          <p:nvPr/>
        </p:nvSpPr>
        <p:spPr bwMode="auto">
          <a:xfrm>
            <a:off x="800100" y="1943100"/>
            <a:ext cx="8077200" cy="419100"/>
          </a:xfrm>
          <a:prstGeom prst="rect">
            <a:avLst/>
          </a:prstGeom>
          <a:solidFill>
            <a:schemeClr val="accent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pPr eaLnBrk="1" hangingPunct="1">
              <a:defRPr/>
            </a:pPr>
            <a:r>
              <a:rPr lang="en-US" dirty="0" smtClean="0"/>
              <a:t>Shift-in and Shift-out Matrices</a:t>
            </a:r>
          </a:p>
        </p:txBody>
      </p:sp>
      <p:sp>
        <p:nvSpPr>
          <p:cNvPr id="3" name="Date Placeholder 2"/>
          <p:cNvSpPr>
            <a:spLocks noGrp="1"/>
          </p:cNvSpPr>
          <p:nvPr>
            <p:ph type="dt" sz="quarter" idx="10"/>
          </p:nvPr>
        </p:nvSpPr>
        <p:spPr/>
        <p:txBody>
          <a:bodyPr/>
          <a:lstStyle/>
          <a:p>
            <a:pPr>
              <a:defRPr/>
            </a:pPr>
            <a:r>
              <a:rPr lang="en-US" smtClean="0"/>
              <a:t>HIT, July 13, 2012</a:t>
            </a:r>
            <a:endParaRPr lang="en-US"/>
          </a:p>
        </p:txBody>
      </p:sp>
      <p:sp>
        <p:nvSpPr>
          <p:cNvPr id="4" name="Footer Placeholder 3"/>
          <p:cNvSpPr>
            <a:spLocks noGrp="1"/>
          </p:cNvSpPr>
          <p:nvPr>
            <p:ph type="ftr" sz="quarter" idx="11"/>
          </p:nvPr>
        </p:nvSpPr>
        <p:spPr/>
        <p:txBody>
          <a:bodyPr/>
          <a:lstStyle/>
          <a:p>
            <a:pPr>
              <a:defRPr/>
            </a:pPr>
            <a:r>
              <a:rPr lang="en-US"/>
              <a:t>Agrawal: Power and Time Tradeoff . . .</a:t>
            </a:r>
          </a:p>
        </p:txBody>
      </p:sp>
      <p:sp>
        <p:nvSpPr>
          <p:cNvPr id="5" name="Slide Number Placeholder 4"/>
          <p:cNvSpPr>
            <a:spLocks noGrp="1"/>
          </p:cNvSpPr>
          <p:nvPr>
            <p:ph type="sldNum" sz="quarter" idx="12"/>
          </p:nvPr>
        </p:nvSpPr>
        <p:spPr>
          <a:xfrm>
            <a:off x="6515100" y="6096000"/>
            <a:ext cx="2133600" cy="457200"/>
          </a:xfrm>
        </p:spPr>
        <p:txBody>
          <a:bodyPr/>
          <a:lstStyle/>
          <a:p>
            <a:pPr>
              <a:defRPr/>
            </a:pPr>
            <a:fld id="{B03EEA3E-2F66-47F9-9B49-690D8319CD43}" type="slidenum">
              <a:rPr lang="en-US"/>
              <a:pPr>
                <a:defRPr/>
              </a:pPr>
              <a:t>32</a:t>
            </a:fld>
            <a:endParaRPr lang="en-US" dirty="0"/>
          </a:p>
        </p:txBody>
      </p:sp>
      <p:sp>
        <p:nvSpPr>
          <p:cNvPr id="33802" name="TextBox 5"/>
          <p:cNvSpPr txBox="1">
            <a:spLocks noChangeArrowheads="1"/>
          </p:cNvSpPr>
          <p:nvPr/>
        </p:nvSpPr>
        <p:spPr bwMode="auto">
          <a:xfrm>
            <a:off x="304800" y="1943100"/>
            <a:ext cx="85725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sz="1800" dirty="0">
                <a:solidFill>
                  <a:schemeClr val="bg1"/>
                </a:solidFill>
              </a:rPr>
              <a:t>        </a:t>
            </a:r>
            <a:r>
              <a:rPr lang="en-US" dirty="0">
                <a:solidFill>
                  <a:schemeClr val="bg1"/>
                </a:solidFill>
              </a:rPr>
              <a:t>F</a:t>
            </a:r>
            <a:r>
              <a:rPr lang="en-US" baseline="-25000" dirty="0">
                <a:solidFill>
                  <a:schemeClr val="bg1"/>
                </a:solidFill>
              </a:rPr>
              <a:t>1</a:t>
            </a:r>
            <a:r>
              <a:rPr lang="en-US" dirty="0">
                <a:solidFill>
                  <a:schemeClr val="bg1"/>
                </a:solidFill>
              </a:rPr>
              <a:t> → </a:t>
            </a:r>
            <a:r>
              <a:rPr lang="en-US" dirty="0" smtClean="0">
                <a:solidFill>
                  <a:schemeClr val="bg1"/>
                </a:solidFill>
              </a:rPr>
              <a:t>F</a:t>
            </a:r>
            <a:r>
              <a:rPr lang="en-US" baseline="-25000" dirty="0" smtClean="0">
                <a:solidFill>
                  <a:schemeClr val="bg1"/>
                </a:solidFill>
              </a:rPr>
              <a:t>2</a:t>
            </a:r>
            <a:r>
              <a:rPr lang="en-US" dirty="0" smtClean="0">
                <a:solidFill>
                  <a:schemeClr val="bg1"/>
                </a:solidFill>
              </a:rPr>
              <a:t> </a:t>
            </a:r>
            <a:r>
              <a:rPr lang="en-US" dirty="0">
                <a:solidFill>
                  <a:schemeClr val="bg1"/>
                </a:solidFill>
              </a:rPr>
              <a:t>· → ·  </a:t>
            </a:r>
            <a:r>
              <a:rPr lang="en-US" dirty="0" err="1">
                <a:solidFill>
                  <a:schemeClr val="bg1"/>
                </a:solidFill>
              </a:rPr>
              <a:t>F</a:t>
            </a:r>
            <a:r>
              <a:rPr lang="en-US" baseline="-25000" dirty="0" err="1">
                <a:solidFill>
                  <a:schemeClr val="bg1"/>
                </a:solidFill>
              </a:rPr>
              <a:t>j</a:t>
            </a:r>
            <a:r>
              <a:rPr lang="en-US" dirty="0">
                <a:solidFill>
                  <a:schemeClr val="bg1"/>
                </a:solidFill>
              </a:rPr>
              <a:t>· → ·</a:t>
            </a:r>
            <a:r>
              <a:rPr lang="en-US" dirty="0" err="1">
                <a:solidFill>
                  <a:schemeClr val="bg1"/>
                </a:solidFill>
              </a:rPr>
              <a:t>F</a:t>
            </a:r>
            <a:r>
              <a:rPr lang="en-US" baseline="-25000" dirty="0" err="1">
                <a:solidFill>
                  <a:schemeClr val="bg1"/>
                </a:solidFill>
              </a:rPr>
              <a:t>k</a:t>
            </a:r>
            <a:r>
              <a:rPr lang="en-US" dirty="0">
                <a:solidFill>
                  <a:schemeClr val="bg1"/>
                </a:solidFill>
              </a:rPr>
              <a:t> </a:t>
            </a:r>
            <a:r>
              <a:rPr lang="en-US" dirty="0" smtClean="0">
                <a:solidFill>
                  <a:schemeClr val="bg1"/>
                </a:solidFill>
              </a:rPr>
              <a:t>·→ </a:t>
            </a:r>
            <a:r>
              <a:rPr lang="en-US" dirty="0">
                <a:solidFill>
                  <a:schemeClr val="bg1"/>
                </a:solidFill>
              </a:rPr>
              <a:t>· F</a:t>
            </a:r>
            <a:r>
              <a:rPr lang="en-US" baseline="-25000" dirty="0">
                <a:solidFill>
                  <a:schemeClr val="bg1"/>
                </a:solidFill>
              </a:rPr>
              <a:t>N</a:t>
            </a:r>
            <a:r>
              <a:rPr lang="en-US" dirty="0">
                <a:solidFill>
                  <a:schemeClr val="bg1"/>
                </a:solidFill>
              </a:rPr>
              <a:t>     </a:t>
            </a:r>
            <a:r>
              <a:rPr lang="en-US" dirty="0" smtClean="0">
                <a:solidFill>
                  <a:schemeClr val="bg1"/>
                </a:solidFill>
              </a:rPr>
              <a:t>  F</a:t>
            </a:r>
            <a:r>
              <a:rPr lang="en-US" baseline="-25000" dirty="0" smtClean="0">
                <a:solidFill>
                  <a:schemeClr val="bg1"/>
                </a:solidFill>
              </a:rPr>
              <a:t>1</a:t>
            </a:r>
            <a:r>
              <a:rPr lang="en-US" dirty="0" smtClean="0">
                <a:solidFill>
                  <a:schemeClr val="bg1"/>
                </a:solidFill>
              </a:rPr>
              <a:t>→F</a:t>
            </a:r>
            <a:r>
              <a:rPr lang="en-US" baseline="-25000" dirty="0" smtClean="0">
                <a:solidFill>
                  <a:schemeClr val="bg1"/>
                </a:solidFill>
              </a:rPr>
              <a:t>2</a:t>
            </a:r>
            <a:r>
              <a:rPr lang="en-US" dirty="0" smtClean="0">
                <a:solidFill>
                  <a:schemeClr val="bg1"/>
                </a:solidFill>
              </a:rPr>
              <a:t> → · </a:t>
            </a:r>
            <a:r>
              <a:rPr lang="en-US" dirty="0" err="1">
                <a:solidFill>
                  <a:schemeClr val="bg1"/>
                </a:solidFill>
              </a:rPr>
              <a:t>F</a:t>
            </a:r>
            <a:r>
              <a:rPr lang="en-US" baseline="-25000" dirty="0" err="1">
                <a:solidFill>
                  <a:schemeClr val="bg1"/>
                </a:solidFill>
              </a:rPr>
              <a:t>j</a:t>
            </a:r>
            <a:r>
              <a:rPr lang="en-US" dirty="0">
                <a:solidFill>
                  <a:schemeClr val="bg1"/>
                </a:solidFill>
              </a:rPr>
              <a:t> · → </a:t>
            </a:r>
            <a:r>
              <a:rPr lang="en-US" dirty="0" smtClean="0">
                <a:solidFill>
                  <a:schemeClr val="bg1"/>
                </a:solidFill>
              </a:rPr>
              <a:t>·</a:t>
            </a:r>
            <a:r>
              <a:rPr lang="en-US" dirty="0" err="1" smtClean="0">
                <a:solidFill>
                  <a:schemeClr val="bg1"/>
                </a:solidFill>
              </a:rPr>
              <a:t>F</a:t>
            </a:r>
            <a:r>
              <a:rPr lang="en-US" baseline="-25000" dirty="0" err="1" smtClean="0">
                <a:solidFill>
                  <a:schemeClr val="bg1"/>
                </a:solidFill>
              </a:rPr>
              <a:t>k</a:t>
            </a:r>
            <a:r>
              <a:rPr lang="en-US" dirty="0" smtClean="0">
                <a:solidFill>
                  <a:schemeClr val="bg1"/>
                </a:solidFill>
              </a:rPr>
              <a:t> </a:t>
            </a:r>
            <a:r>
              <a:rPr lang="en-US" dirty="0">
                <a:solidFill>
                  <a:schemeClr val="bg1"/>
                </a:solidFill>
              </a:rPr>
              <a:t>· → · F</a:t>
            </a:r>
            <a:r>
              <a:rPr lang="en-US" baseline="-25000" dirty="0">
                <a:solidFill>
                  <a:schemeClr val="bg1"/>
                </a:solidFill>
              </a:rPr>
              <a:t>N</a:t>
            </a:r>
          </a:p>
          <a:p>
            <a:endParaRPr lang="en-US" sz="1800" dirty="0">
              <a:solidFill>
                <a:schemeClr val="bg1"/>
              </a:solidFill>
            </a:endParaRPr>
          </a:p>
          <a:p>
            <a:r>
              <a:rPr lang="en-US" sz="1800" dirty="0">
                <a:solidFill>
                  <a:schemeClr val="bg1"/>
                </a:solidFill>
              </a:rPr>
              <a:t>V</a:t>
            </a:r>
            <a:r>
              <a:rPr lang="en-US" sz="1800" baseline="-25000" dirty="0">
                <a:solidFill>
                  <a:schemeClr val="bg1"/>
                </a:solidFill>
              </a:rPr>
              <a:t>1</a:t>
            </a:r>
            <a:r>
              <a:rPr lang="en-US" sz="1800" dirty="0">
                <a:solidFill>
                  <a:schemeClr val="bg1"/>
                </a:solidFill>
              </a:rPr>
              <a:t>     0        1    ···      1   ···   0     ···   1     1        1     ···      1    ···   0     ···    0</a:t>
            </a:r>
          </a:p>
          <a:p>
            <a:endParaRPr lang="en-US" sz="1800" dirty="0">
              <a:solidFill>
                <a:schemeClr val="bg1"/>
              </a:solidFill>
            </a:endParaRPr>
          </a:p>
          <a:p>
            <a:r>
              <a:rPr lang="en-US" sz="1800" dirty="0">
                <a:solidFill>
                  <a:schemeClr val="bg1"/>
                </a:solidFill>
              </a:rPr>
              <a:t>V</a:t>
            </a:r>
            <a:r>
              <a:rPr lang="en-US" sz="1800" baseline="-25000" dirty="0">
                <a:solidFill>
                  <a:schemeClr val="bg1"/>
                </a:solidFill>
              </a:rPr>
              <a:t>2</a:t>
            </a:r>
            <a:r>
              <a:rPr lang="en-US" sz="1800" dirty="0">
                <a:solidFill>
                  <a:schemeClr val="bg1"/>
                </a:solidFill>
              </a:rPr>
              <a:t>     1        1    ···      0   ···   0     ···   0     0        1     ···      1    ···   1     ···    0</a:t>
            </a:r>
          </a:p>
          <a:p>
            <a:endParaRPr lang="en-US" sz="1800" dirty="0">
              <a:solidFill>
                <a:schemeClr val="bg1"/>
              </a:solidFill>
            </a:endParaRPr>
          </a:p>
          <a:p>
            <a:r>
              <a:rPr lang="en-US" sz="1800" dirty="0">
                <a:solidFill>
                  <a:schemeClr val="bg1"/>
                </a:solidFill>
              </a:rPr>
              <a:t>···    ···       ···   ···     ···  ···   ···    ···  ···    ···      ···    ···     ···   ···   ···    ···    ···</a:t>
            </a:r>
          </a:p>
          <a:p>
            <a:r>
              <a:rPr lang="en-US" sz="1800" dirty="0">
                <a:solidFill>
                  <a:schemeClr val="bg1"/>
                </a:solidFill>
              </a:rPr>
              <a:t>	      </a:t>
            </a:r>
            <a:r>
              <a:rPr lang="en-US" sz="1800" dirty="0" err="1">
                <a:solidFill>
                  <a:schemeClr val="bg1"/>
                </a:solidFill>
              </a:rPr>
              <a:t>I</a:t>
            </a:r>
            <a:r>
              <a:rPr lang="en-US" sz="1800" baseline="-25000" dirty="0" err="1">
                <a:solidFill>
                  <a:schemeClr val="bg1"/>
                </a:solidFill>
              </a:rPr>
              <a:t>j</a:t>
            </a:r>
            <a:r>
              <a:rPr lang="en-US" sz="1800" dirty="0">
                <a:solidFill>
                  <a:schemeClr val="bg1"/>
                </a:solidFill>
              </a:rPr>
              <a:t>			  </a:t>
            </a:r>
            <a:r>
              <a:rPr lang="en-US" sz="1800" dirty="0" err="1">
                <a:solidFill>
                  <a:schemeClr val="bg1"/>
                </a:solidFill>
              </a:rPr>
              <a:t>I</a:t>
            </a:r>
            <a:r>
              <a:rPr lang="en-US" sz="1800" baseline="-25000" dirty="0" err="1">
                <a:solidFill>
                  <a:schemeClr val="bg1"/>
                </a:solidFill>
              </a:rPr>
              <a:t>k</a:t>
            </a:r>
            <a:r>
              <a:rPr lang="en-US" sz="1800" dirty="0">
                <a:solidFill>
                  <a:schemeClr val="bg1"/>
                </a:solidFill>
              </a:rPr>
              <a:t>	      </a:t>
            </a:r>
            <a:r>
              <a:rPr lang="en-US" sz="1800" dirty="0" err="1">
                <a:solidFill>
                  <a:schemeClr val="bg1"/>
                </a:solidFill>
              </a:rPr>
              <a:t>O</a:t>
            </a:r>
            <a:r>
              <a:rPr lang="en-US" sz="1800" baseline="-25000" dirty="0" err="1">
                <a:solidFill>
                  <a:schemeClr val="bg1"/>
                </a:solidFill>
              </a:rPr>
              <a:t>j</a:t>
            </a:r>
            <a:r>
              <a:rPr lang="en-US" sz="1800" dirty="0">
                <a:solidFill>
                  <a:schemeClr val="bg1"/>
                </a:solidFill>
              </a:rPr>
              <a:t>			   O</a:t>
            </a:r>
            <a:r>
              <a:rPr lang="en-US" sz="1800" baseline="-25000" dirty="0">
                <a:solidFill>
                  <a:schemeClr val="bg1"/>
                </a:solidFill>
              </a:rPr>
              <a:t>k</a:t>
            </a:r>
          </a:p>
          <a:p>
            <a:r>
              <a:rPr lang="en-US" sz="1800" dirty="0">
                <a:solidFill>
                  <a:schemeClr val="bg1"/>
                </a:solidFill>
              </a:rPr>
              <a:t>···    ···       ···   ···     ···  ···   ···    ···  ···    ···      ···    ···     ···   ···   ···    ···    ···</a:t>
            </a:r>
          </a:p>
          <a:p>
            <a:endParaRPr lang="en-US" sz="1800" dirty="0">
              <a:solidFill>
                <a:schemeClr val="bg1"/>
              </a:solidFill>
            </a:endParaRPr>
          </a:p>
          <a:p>
            <a:r>
              <a:rPr lang="en-US" sz="1800" dirty="0">
                <a:solidFill>
                  <a:schemeClr val="bg1"/>
                </a:solidFill>
              </a:rPr>
              <a:t>V</a:t>
            </a:r>
            <a:r>
              <a:rPr lang="en-US" sz="1800" baseline="-25000" dirty="0">
                <a:solidFill>
                  <a:schemeClr val="bg1"/>
                </a:solidFill>
              </a:rPr>
              <a:t>M</a:t>
            </a:r>
            <a:r>
              <a:rPr lang="en-US" sz="1800" dirty="0">
                <a:solidFill>
                  <a:schemeClr val="bg1"/>
                </a:solidFill>
              </a:rPr>
              <a:t>    0         0    ···     1   ···   1      ···   0     1        0    ···       0   ···   0      ···    1</a:t>
            </a:r>
          </a:p>
        </p:txBody>
      </p:sp>
      <p:sp>
        <p:nvSpPr>
          <p:cNvPr id="33803" name="TextBox 11"/>
          <p:cNvSpPr txBox="1">
            <a:spLocks noChangeArrowheads="1"/>
          </p:cNvSpPr>
          <p:nvPr/>
        </p:nvSpPr>
        <p:spPr bwMode="auto">
          <a:xfrm>
            <a:off x="1181100" y="5448300"/>
            <a:ext cx="6807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Flip-flop states for test input		Test output states</a:t>
            </a:r>
          </a:p>
        </p:txBody>
      </p:sp>
      <p:sp>
        <p:nvSpPr>
          <p:cNvPr id="33804" name="Rectangle 12"/>
          <p:cNvSpPr>
            <a:spLocks noChangeArrowheads="1"/>
          </p:cNvSpPr>
          <p:nvPr/>
        </p:nvSpPr>
        <p:spPr bwMode="auto">
          <a:xfrm>
            <a:off x="2430463" y="2468563"/>
            <a:ext cx="419100" cy="2857500"/>
          </a:xfrm>
          <a:prstGeom prst="rect">
            <a:avLst/>
          </a:prstGeom>
          <a:noFill/>
          <a:ln w="28575"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05" name="Rectangle 13"/>
          <p:cNvSpPr>
            <a:spLocks noChangeArrowheads="1"/>
          </p:cNvSpPr>
          <p:nvPr/>
        </p:nvSpPr>
        <p:spPr bwMode="auto">
          <a:xfrm>
            <a:off x="3151188" y="2468563"/>
            <a:ext cx="419100" cy="2857500"/>
          </a:xfrm>
          <a:prstGeom prst="rect">
            <a:avLst/>
          </a:prstGeom>
          <a:noFill/>
          <a:ln w="28575"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06" name="Rectangle 14"/>
          <p:cNvSpPr>
            <a:spLocks noChangeArrowheads="1"/>
          </p:cNvSpPr>
          <p:nvPr/>
        </p:nvSpPr>
        <p:spPr bwMode="auto">
          <a:xfrm>
            <a:off x="6146800" y="2468563"/>
            <a:ext cx="419100" cy="2857500"/>
          </a:xfrm>
          <a:prstGeom prst="rect">
            <a:avLst/>
          </a:prstGeom>
          <a:noFill/>
          <a:ln w="28575"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07" name="Rectangle 15"/>
          <p:cNvSpPr>
            <a:spLocks noChangeArrowheads="1"/>
          </p:cNvSpPr>
          <p:nvPr/>
        </p:nvSpPr>
        <p:spPr bwMode="auto">
          <a:xfrm>
            <a:off x="6953250" y="2468563"/>
            <a:ext cx="419100" cy="2857500"/>
          </a:xfrm>
          <a:prstGeom prst="rect">
            <a:avLst/>
          </a:prstGeom>
          <a:noFill/>
          <a:ln w="28575"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08" name="Freeform 16"/>
          <p:cNvSpPr>
            <a:spLocks noChangeArrowheads="1"/>
          </p:cNvSpPr>
          <p:nvPr/>
        </p:nvSpPr>
        <p:spPr bwMode="auto">
          <a:xfrm>
            <a:off x="1844675" y="4081463"/>
            <a:ext cx="584200" cy="160337"/>
          </a:xfrm>
          <a:custGeom>
            <a:avLst/>
            <a:gdLst>
              <a:gd name="T0" fmla="*/ 0 w 584200"/>
              <a:gd name="T1" fmla="*/ 30320 h 160867"/>
              <a:gd name="T2" fmla="*/ 355600 w 584200"/>
              <a:gd name="T3" fmla="*/ 18192 h 160867"/>
              <a:gd name="T4" fmla="*/ 190500 w 584200"/>
              <a:gd name="T5" fmla="*/ 139467 h 160867"/>
              <a:gd name="T6" fmla="*/ 584200 w 584200"/>
              <a:gd name="T7" fmla="*/ 103084 h 160867"/>
              <a:gd name="T8" fmla="*/ 0 60000 65536"/>
              <a:gd name="T9" fmla="*/ 0 60000 65536"/>
              <a:gd name="T10" fmla="*/ 0 60000 65536"/>
              <a:gd name="T11" fmla="*/ 0 60000 65536"/>
              <a:gd name="T12" fmla="*/ 0 w 584200"/>
              <a:gd name="T13" fmla="*/ 0 h 160867"/>
              <a:gd name="T14" fmla="*/ 584200 w 584200"/>
              <a:gd name="T15" fmla="*/ 160867 h 160867"/>
            </a:gdLst>
            <a:ahLst/>
            <a:cxnLst>
              <a:cxn ang="T8">
                <a:pos x="T0" y="T1"/>
              </a:cxn>
              <a:cxn ang="T9">
                <a:pos x="T2" y="T3"/>
              </a:cxn>
              <a:cxn ang="T10">
                <a:pos x="T4" y="T5"/>
              </a:cxn>
              <a:cxn ang="T11">
                <a:pos x="T6" y="T7"/>
              </a:cxn>
            </a:cxnLst>
            <a:rect l="T12" t="T13" r="T14" b="T15"/>
            <a:pathLst>
              <a:path w="584200" h="160867">
                <a:moveTo>
                  <a:pt x="0" y="31750"/>
                </a:moveTo>
                <a:cubicBezTo>
                  <a:pt x="161925" y="15875"/>
                  <a:pt x="323850" y="0"/>
                  <a:pt x="355600" y="19050"/>
                </a:cubicBezTo>
                <a:cubicBezTo>
                  <a:pt x="387350" y="38100"/>
                  <a:pt x="152400" y="131233"/>
                  <a:pt x="190500" y="146050"/>
                </a:cubicBezTo>
                <a:cubicBezTo>
                  <a:pt x="228600" y="160867"/>
                  <a:pt x="406400" y="134408"/>
                  <a:pt x="584200" y="107950"/>
                </a:cubicBezTo>
              </a:path>
            </a:pathLst>
          </a:custGeom>
          <a:noFill/>
          <a:ln w="28575" algn="ctr">
            <a:solidFill>
              <a:schemeClr val="bg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09" name="Freeform 17"/>
          <p:cNvSpPr>
            <a:spLocks noChangeArrowheads="1"/>
          </p:cNvSpPr>
          <p:nvPr/>
        </p:nvSpPr>
        <p:spPr bwMode="auto">
          <a:xfrm>
            <a:off x="5565775" y="4005263"/>
            <a:ext cx="584200" cy="160337"/>
          </a:xfrm>
          <a:custGeom>
            <a:avLst/>
            <a:gdLst>
              <a:gd name="T0" fmla="*/ 0 w 584200"/>
              <a:gd name="T1" fmla="*/ 30320 h 160867"/>
              <a:gd name="T2" fmla="*/ 355600 w 584200"/>
              <a:gd name="T3" fmla="*/ 18192 h 160867"/>
              <a:gd name="T4" fmla="*/ 190500 w 584200"/>
              <a:gd name="T5" fmla="*/ 139467 h 160867"/>
              <a:gd name="T6" fmla="*/ 584200 w 584200"/>
              <a:gd name="T7" fmla="*/ 103084 h 160867"/>
              <a:gd name="T8" fmla="*/ 0 60000 65536"/>
              <a:gd name="T9" fmla="*/ 0 60000 65536"/>
              <a:gd name="T10" fmla="*/ 0 60000 65536"/>
              <a:gd name="T11" fmla="*/ 0 60000 65536"/>
              <a:gd name="T12" fmla="*/ 0 w 584200"/>
              <a:gd name="T13" fmla="*/ 0 h 160867"/>
              <a:gd name="T14" fmla="*/ 584200 w 584200"/>
              <a:gd name="T15" fmla="*/ 160867 h 160867"/>
            </a:gdLst>
            <a:ahLst/>
            <a:cxnLst>
              <a:cxn ang="T8">
                <a:pos x="T0" y="T1"/>
              </a:cxn>
              <a:cxn ang="T9">
                <a:pos x="T2" y="T3"/>
              </a:cxn>
              <a:cxn ang="T10">
                <a:pos x="T4" y="T5"/>
              </a:cxn>
              <a:cxn ang="T11">
                <a:pos x="T6" y="T7"/>
              </a:cxn>
            </a:cxnLst>
            <a:rect l="T12" t="T13" r="T14" b="T15"/>
            <a:pathLst>
              <a:path w="584200" h="160867">
                <a:moveTo>
                  <a:pt x="0" y="31750"/>
                </a:moveTo>
                <a:cubicBezTo>
                  <a:pt x="161925" y="15875"/>
                  <a:pt x="323850" y="0"/>
                  <a:pt x="355600" y="19050"/>
                </a:cubicBezTo>
                <a:cubicBezTo>
                  <a:pt x="387350" y="38100"/>
                  <a:pt x="152400" y="131233"/>
                  <a:pt x="190500" y="146050"/>
                </a:cubicBezTo>
                <a:cubicBezTo>
                  <a:pt x="228600" y="160867"/>
                  <a:pt x="406400" y="134408"/>
                  <a:pt x="584200" y="107950"/>
                </a:cubicBezTo>
              </a:path>
            </a:pathLst>
          </a:custGeom>
          <a:noFill/>
          <a:ln w="28575" algn="ctr">
            <a:solidFill>
              <a:schemeClr val="bg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10" name="Freeform 18"/>
          <p:cNvSpPr>
            <a:spLocks noChangeArrowheads="1"/>
          </p:cNvSpPr>
          <p:nvPr/>
        </p:nvSpPr>
        <p:spPr bwMode="auto">
          <a:xfrm>
            <a:off x="3573463" y="4119563"/>
            <a:ext cx="495300" cy="146050"/>
          </a:xfrm>
          <a:custGeom>
            <a:avLst/>
            <a:gdLst>
              <a:gd name="T0" fmla="*/ 495300 w 495300"/>
              <a:gd name="T1" fmla="*/ 6350 h 146050"/>
              <a:gd name="T2" fmla="*/ 215900 w 495300"/>
              <a:gd name="T3" fmla="*/ 19050 h 146050"/>
              <a:gd name="T4" fmla="*/ 381000 w 495300"/>
              <a:gd name="T5" fmla="*/ 120650 h 146050"/>
              <a:gd name="T6" fmla="*/ 0 w 495300"/>
              <a:gd name="T7" fmla="*/ 146050 h 146050"/>
              <a:gd name="T8" fmla="*/ 0 60000 65536"/>
              <a:gd name="T9" fmla="*/ 0 60000 65536"/>
              <a:gd name="T10" fmla="*/ 0 60000 65536"/>
              <a:gd name="T11" fmla="*/ 0 60000 65536"/>
              <a:gd name="T12" fmla="*/ 0 w 495300"/>
              <a:gd name="T13" fmla="*/ 0 h 146050"/>
              <a:gd name="T14" fmla="*/ 495300 w 495300"/>
              <a:gd name="T15" fmla="*/ 146050 h 146050"/>
            </a:gdLst>
            <a:ahLst/>
            <a:cxnLst>
              <a:cxn ang="T8">
                <a:pos x="T0" y="T1"/>
              </a:cxn>
              <a:cxn ang="T9">
                <a:pos x="T2" y="T3"/>
              </a:cxn>
              <a:cxn ang="T10">
                <a:pos x="T4" y="T5"/>
              </a:cxn>
              <a:cxn ang="T11">
                <a:pos x="T6" y="T7"/>
              </a:cxn>
            </a:cxnLst>
            <a:rect l="T12" t="T13" r="T14" b="T15"/>
            <a:pathLst>
              <a:path w="495300" h="146050">
                <a:moveTo>
                  <a:pt x="495300" y="6350"/>
                </a:moveTo>
                <a:cubicBezTo>
                  <a:pt x="365125" y="3175"/>
                  <a:pt x="234950" y="0"/>
                  <a:pt x="215900" y="19050"/>
                </a:cubicBezTo>
                <a:cubicBezTo>
                  <a:pt x="196850" y="38100"/>
                  <a:pt x="416983" y="99483"/>
                  <a:pt x="381000" y="120650"/>
                </a:cubicBezTo>
                <a:cubicBezTo>
                  <a:pt x="345017" y="141817"/>
                  <a:pt x="172508" y="143933"/>
                  <a:pt x="0" y="146050"/>
                </a:cubicBezTo>
              </a:path>
            </a:pathLst>
          </a:custGeom>
          <a:noFill/>
          <a:ln w="28575" algn="ctr">
            <a:solidFill>
              <a:schemeClr val="bg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11" name="Freeform 19"/>
          <p:cNvSpPr>
            <a:spLocks noChangeArrowheads="1"/>
          </p:cNvSpPr>
          <p:nvPr/>
        </p:nvSpPr>
        <p:spPr bwMode="auto">
          <a:xfrm>
            <a:off x="7375525" y="4043363"/>
            <a:ext cx="495300" cy="146050"/>
          </a:xfrm>
          <a:custGeom>
            <a:avLst/>
            <a:gdLst>
              <a:gd name="T0" fmla="*/ 495300 w 495300"/>
              <a:gd name="T1" fmla="*/ 6350 h 146050"/>
              <a:gd name="T2" fmla="*/ 215900 w 495300"/>
              <a:gd name="T3" fmla="*/ 19050 h 146050"/>
              <a:gd name="T4" fmla="*/ 381000 w 495300"/>
              <a:gd name="T5" fmla="*/ 120650 h 146050"/>
              <a:gd name="T6" fmla="*/ 0 w 495300"/>
              <a:gd name="T7" fmla="*/ 146050 h 146050"/>
              <a:gd name="T8" fmla="*/ 0 60000 65536"/>
              <a:gd name="T9" fmla="*/ 0 60000 65536"/>
              <a:gd name="T10" fmla="*/ 0 60000 65536"/>
              <a:gd name="T11" fmla="*/ 0 60000 65536"/>
              <a:gd name="T12" fmla="*/ 0 w 495300"/>
              <a:gd name="T13" fmla="*/ 0 h 146050"/>
              <a:gd name="T14" fmla="*/ 495300 w 495300"/>
              <a:gd name="T15" fmla="*/ 146050 h 146050"/>
            </a:gdLst>
            <a:ahLst/>
            <a:cxnLst>
              <a:cxn ang="T8">
                <a:pos x="T0" y="T1"/>
              </a:cxn>
              <a:cxn ang="T9">
                <a:pos x="T2" y="T3"/>
              </a:cxn>
              <a:cxn ang="T10">
                <a:pos x="T4" y="T5"/>
              </a:cxn>
              <a:cxn ang="T11">
                <a:pos x="T6" y="T7"/>
              </a:cxn>
            </a:cxnLst>
            <a:rect l="T12" t="T13" r="T14" b="T15"/>
            <a:pathLst>
              <a:path w="495300" h="146050">
                <a:moveTo>
                  <a:pt x="495300" y="6350"/>
                </a:moveTo>
                <a:cubicBezTo>
                  <a:pt x="365125" y="3175"/>
                  <a:pt x="234950" y="0"/>
                  <a:pt x="215900" y="19050"/>
                </a:cubicBezTo>
                <a:cubicBezTo>
                  <a:pt x="196850" y="38100"/>
                  <a:pt x="416983" y="99483"/>
                  <a:pt x="381000" y="120650"/>
                </a:cubicBezTo>
                <a:cubicBezTo>
                  <a:pt x="345017" y="141817"/>
                  <a:pt x="172508" y="143933"/>
                  <a:pt x="0" y="146050"/>
                </a:cubicBezTo>
              </a:path>
            </a:pathLst>
          </a:custGeom>
          <a:noFill/>
          <a:ln w="28575" algn="ctr">
            <a:solidFill>
              <a:schemeClr val="bg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12" name="TextBox 20"/>
          <p:cNvSpPr txBox="1">
            <a:spLocks noChangeArrowheads="1"/>
          </p:cNvSpPr>
          <p:nvPr/>
        </p:nvSpPr>
        <p:spPr bwMode="auto">
          <a:xfrm>
            <a:off x="1217388" y="1371600"/>
            <a:ext cx="6946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dirty="0"/>
              <a:t>N Scan flip-flops: </a:t>
            </a:r>
            <a:r>
              <a:rPr lang="en-US" dirty="0" smtClean="0"/>
              <a:t> F</a:t>
            </a:r>
            <a:r>
              <a:rPr lang="en-US" baseline="-25000" dirty="0" smtClean="0"/>
              <a:t>1</a:t>
            </a:r>
            <a:r>
              <a:rPr lang="en-US" dirty="0" smtClean="0"/>
              <a:t> </a:t>
            </a:r>
            <a:r>
              <a:rPr lang="en-US" dirty="0"/>
              <a:t>through F</a:t>
            </a:r>
            <a:r>
              <a:rPr lang="en-US" baseline="-25000" dirty="0"/>
              <a:t>N</a:t>
            </a:r>
            <a:r>
              <a:rPr lang="en-US" dirty="0"/>
              <a:t>; </a:t>
            </a:r>
            <a:r>
              <a:rPr lang="en-US" dirty="0" smtClean="0"/>
              <a:t> M </a:t>
            </a:r>
            <a:r>
              <a:rPr lang="en-US" dirty="0"/>
              <a:t>vectors: </a:t>
            </a:r>
            <a:r>
              <a:rPr lang="en-US" dirty="0" smtClean="0"/>
              <a:t> V</a:t>
            </a:r>
            <a:r>
              <a:rPr lang="en-US" baseline="-25000" dirty="0" smtClean="0"/>
              <a:t>1</a:t>
            </a:r>
            <a:r>
              <a:rPr lang="en-US" dirty="0" smtClean="0"/>
              <a:t> </a:t>
            </a:r>
            <a:r>
              <a:rPr lang="en-US" dirty="0"/>
              <a:t>through V</a:t>
            </a:r>
            <a:r>
              <a:rPr lang="en-US" baseline="-25000" dirty="0"/>
              <a:t>M</a:t>
            </a:r>
          </a:p>
        </p:txBody>
      </p:sp>
    </p:spTree>
    <p:extLst>
      <p:ext uri="{BB962C8B-B14F-4D97-AF65-F5344CB8AC3E}">
        <p14:creationId xmlns:p14="http://schemas.microsoft.com/office/powerpoint/2010/main" val="23856931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 Complete Graph</a:t>
            </a:r>
          </a:p>
        </p:txBody>
      </p:sp>
      <p:sp>
        <p:nvSpPr>
          <p:cNvPr id="3" name="Date Placeholder 2"/>
          <p:cNvSpPr>
            <a:spLocks noGrp="1"/>
          </p:cNvSpPr>
          <p:nvPr>
            <p:ph type="dt" sz="quarter" idx="10"/>
          </p:nvPr>
        </p:nvSpPr>
        <p:spPr/>
        <p:txBody>
          <a:bodyPr/>
          <a:lstStyle/>
          <a:p>
            <a:pPr>
              <a:defRPr/>
            </a:pPr>
            <a:r>
              <a:rPr lang="en-US" smtClean="0"/>
              <a:t>HIT, July 13, 2012</a:t>
            </a:r>
            <a:endParaRPr lang="en-US"/>
          </a:p>
        </p:txBody>
      </p:sp>
      <p:sp>
        <p:nvSpPr>
          <p:cNvPr id="4" name="Footer Placeholder 3"/>
          <p:cNvSpPr>
            <a:spLocks noGrp="1"/>
          </p:cNvSpPr>
          <p:nvPr>
            <p:ph type="ftr" sz="quarter" idx="11"/>
          </p:nvPr>
        </p:nvSpPr>
        <p:spPr/>
        <p:txBody>
          <a:bodyPr/>
          <a:lstStyle/>
          <a:p>
            <a:pPr>
              <a:defRPr/>
            </a:pPr>
            <a:r>
              <a:rPr lang="en-US"/>
              <a:t>Agrawal: Power and Time Tradeoff . . .</a:t>
            </a:r>
          </a:p>
        </p:txBody>
      </p:sp>
      <p:sp>
        <p:nvSpPr>
          <p:cNvPr id="5" name="Slide Number Placeholder 4"/>
          <p:cNvSpPr>
            <a:spLocks noGrp="1"/>
          </p:cNvSpPr>
          <p:nvPr>
            <p:ph type="sldNum" sz="quarter" idx="12"/>
          </p:nvPr>
        </p:nvSpPr>
        <p:spPr/>
        <p:txBody>
          <a:bodyPr/>
          <a:lstStyle/>
          <a:p>
            <a:pPr>
              <a:defRPr/>
            </a:pPr>
            <a:fld id="{43B3DD0E-0DDE-4B2B-934C-4B76B33CD81A}" type="slidenum">
              <a:rPr lang="en-US"/>
              <a:pPr>
                <a:defRPr/>
              </a:pPr>
              <a:t>33</a:t>
            </a:fld>
            <a:endParaRPr lang="en-US"/>
          </a:p>
        </p:txBody>
      </p:sp>
      <p:sp>
        <p:nvSpPr>
          <p:cNvPr id="34822" name="Oval 5"/>
          <p:cNvSpPr>
            <a:spLocks noChangeArrowheads="1"/>
          </p:cNvSpPr>
          <p:nvPr/>
        </p:nvSpPr>
        <p:spPr bwMode="auto">
          <a:xfrm>
            <a:off x="2857500" y="1981200"/>
            <a:ext cx="685800" cy="647700"/>
          </a:xfrm>
          <a:prstGeom prst="ellipse">
            <a:avLst/>
          </a:prstGeom>
          <a:solidFill>
            <a:schemeClr val="accent1"/>
          </a:solidFill>
          <a:ln w="9525" algn="ctr">
            <a:solidFill>
              <a:schemeClr val="tx1"/>
            </a:solidFill>
            <a:round/>
            <a:headEnd/>
            <a:tailEnd/>
          </a:ln>
        </p:spPr>
        <p:txBody>
          <a:bodyPr/>
          <a:lstStyle/>
          <a:p>
            <a:pPr algn="ctr"/>
            <a:r>
              <a:rPr lang="en-US" sz="2000" b="1">
                <a:solidFill>
                  <a:schemeClr val="bg1"/>
                </a:solidFill>
              </a:rPr>
              <a:t>F</a:t>
            </a:r>
            <a:r>
              <a:rPr lang="en-US" sz="2000" b="1" baseline="-25000">
                <a:solidFill>
                  <a:schemeClr val="bg1"/>
                </a:solidFill>
              </a:rPr>
              <a:t>1</a:t>
            </a:r>
          </a:p>
        </p:txBody>
      </p:sp>
      <p:sp>
        <p:nvSpPr>
          <p:cNvPr id="34823" name="Oval 6"/>
          <p:cNvSpPr>
            <a:spLocks noChangeArrowheads="1"/>
          </p:cNvSpPr>
          <p:nvPr/>
        </p:nvSpPr>
        <p:spPr bwMode="auto">
          <a:xfrm>
            <a:off x="5257800" y="2019300"/>
            <a:ext cx="685800" cy="647700"/>
          </a:xfrm>
          <a:prstGeom prst="ellipse">
            <a:avLst/>
          </a:prstGeom>
          <a:solidFill>
            <a:schemeClr val="accent1"/>
          </a:solidFill>
          <a:ln w="9525" algn="ctr">
            <a:solidFill>
              <a:schemeClr val="tx1"/>
            </a:solidFill>
            <a:round/>
            <a:headEnd/>
            <a:tailEnd/>
          </a:ln>
        </p:spPr>
        <p:txBody>
          <a:bodyPr/>
          <a:lstStyle/>
          <a:p>
            <a:pPr algn="ctr"/>
            <a:r>
              <a:rPr lang="en-US" sz="2000" b="1">
                <a:solidFill>
                  <a:schemeClr val="bg1"/>
                </a:solidFill>
              </a:rPr>
              <a:t>F</a:t>
            </a:r>
            <a:r>
              <a:rPr lang="en-US" sz="2000" b="1" baseline="-25000">
                <a:solidFill>
                  <a:schemeClr val="bg1"/>
                </a:solidFill>
              </a:rPr>
              <a:t>2</a:t>
            </a:r>
          </a:p>
        </p:txBody>
      </p:sp>
      <p:sp>
        <p:nvSpPr>
          <p:cNvPr id="34824" name="Oval 7"/>
          <p:cNvSpPr>
            <a:spLocks noChangeArrowheads="1"/>
          </p:cNvSpPr>
          <p:nvPr/>
        </p:nvSpPr>
        <p:spPr bwMode="auto">
          <a:xfrm>
            <a:off x="6286500" y="3505200"/>
            <a:ext cx="685800" cy="647700"/>
          </a:xfrm>
          <a:prstGeom prst="ellipse">
            <a:avLst/>
          </a:prstGeom>
          <a:solidFill>
            <a:schemeClr val="accent1"/>
          </a:solidFill>
          <a:ln w="9525" algn="ctr">
            <a:solidFill>
              <a:schemeClr val="tx1"/>
            </a:solidFill>
            <a:round/>
            <a:headEnd/>
            <a:tailEnd/>
          </a:ln>
        </p:spPr>
        <p:txBody>
          <a:bodyPr/>
          <a:lstStyle/>
          <a:p>
            <a:pPr algn="ctr"/>
            <a:r>
              <a:rPr lang="en-US" sz="2000" b="1">
                <a:solidFill>
                  <a:schemeClr val="bg1"/>
                </a:solidFill>
              </a:rPr>
              <a:t>F</a:t>
            </a:r>
            <a:r>
              <a:rPr lang="en-US" sz="2000" b="1" baseline="-25000">
                <a:solidFill>
                  <a:schemeClr val="bg1"/>
                </a:solidFill>
              </a:rPr>
              <a:t>3</a:t>
            </a:r>
          </a:p>
        </p:txBody>
      </p:sp>
      <p:sp>
        <p:nvSpPr>
          <p:cNvPr id="34825" name="Oval 8"/>
          <p:cNvSpPr>
            <a:spLocks noChangeArrowheads="1"/>
          </p:cNvSpPr>
          <p:nvPr/>
        </p:nvSpPr>
        <p:spPr bwMode="auto">
          <a:xfrm>
            <a:off x="1866900" y="3619500"/>
            <a:ext cx="685800" cy="647700"/>
          </a:xfrm>
          <a:prstGeom prst="ellipse">
            <a:avLst/>
          </a:prstGeom>
          <a:solidFill>
            <a:schemeClr val="accent1"/>
          </a:solidFill>
          <a:ln w="9525" algn="ctr">
            <a:solidFill>
              <a:schemeClr val="tx1"/>
            </a:solidFill>
            <a:round/>
            <a:headEnd/>
            <a:tailEnd/>
          </a:ln>
        </p:spPr>
        <p:txBody>
          <a:bodyPr/>
          <a:lstStyle/>
          <a:p>
            <a:pPr algn="ctr"/>
            <a:r>
              <a:rPr lang="en-US" sz="2000" b="1">
                <a:solidFill>
                  <a:schemeClr val="bg1"/>
                </a:solidFill>
              </a:rPr>
              <a:t>F</a:t>
            </a:r>
            <a:r>
              <a:rPr lang="en-US" sz="2000" b="1" baseline="-25000">
                <a:solidFill>
                  <a:schemeClr val="bg1"/>
                </a:solidFill>
              </a:rPr>
              <a:t>6</a:t>
            </a:r>
          </a:p>
        </p:txBody>
      </p:sp>
      <p:sp>
        <p:nvSpPr>
          <p:cNvPr id="34826" name="Oval 9"/>
          <p:cNvSpPr>
            <a:spLocks noChangeArrowheads="1"/>
          </p:cNvSpPr>
          <p:nvPr/>
        </p:nvSpPr>
        <p:spPr bwMode="auto">
          <a:xfrm>
            <a:off x="3162300" y="5143500"/>
            <a:ext cx="685800" cy="647700"/>
          </a:xfrm>
          <a:prstGeom prst="ellipse">
            <a:avLst/>
          </a:prstGeom>
          <a:solidFill>
            <a:schemeClr val="accent1"/>
          </a:solidFill>
          <a:ln w="9525" algn="ctr">
            <a:solidFill>
              <a:schemeClr val="tx1"/>
            </a:solidFill>
            <a:round/>
            <a:headEnd/>
            <a:tailEnd/>
          </a:ln>
        </p:spPr>
        <p:txBody>
          <a:bodyPr/>
          <a:lstStyle/>
          <a:p>
            <a:pPr algn="ctr"/>
            <a:r>
              <a:rPr lang="en-US" sz="2000" b="1">
                <a:solidFill>
                  <a:schemeClr val="bg1"/>
                </a:solidFill>
              </a:rPr>
              <a:t>F</a:t>
            </a:r>
            <a:r>
              <a:rPr lang="en-US" sz="2000" b="1" baseline="-25000">
                <a:solidFill>
                  <a:schemeClr val="bg1"/>
                </a:solidFill>
              </a:rPr>
              <a:t>5</a:t>
            </a:r>
          </a:p>
        </p:txBody>
      </p:sp>
      <p:sp>
        <p:nvSpPr>
          <p:cNvPr id="34827" name="Oval 10"/>
          <p:cNvSpPr>
            <a:spLocks noChangeArrowheads="1"/>
          </p:cNvSpPr>
          <p:nvPr/>
        </p:nvSpPr>
        <p:spPr bwMode="auto">
          <a:xfrm>
            <a:off x="5257800" y="5143500"/>
            <a:ext cx="685800" cy="647700"/>
          </a:xfrm>
          <a:prstGeom prst="ellipse">
            <a:avLst/>
          </a:prstGeom>
          <a:solidFill>
            <a:schemeClr val="accent1"/>
          </a:solidFill>
          <a:ln w="9525" algn="ctr">
            <a:solidFill>
              <a:schemeClr val="tx1"/>
            </a:solidFill>
            <a:round/>
            <a:headEnd/>
            <a:tailEnd/>
          </a:ln>
        </p:spPr>
        <p:txBody>
          <a:bodyPr/>
          <a:lstStyle/>
          <a:p>
            <a:pPr algn="ctr"/>
            <a:r>
              <a:rPr lang="en-US" sz="2000" b="1">
                <a:solidFill>
                  <a:schemeClr val="bg1"/>
                </a:solidFill>
              </a:rPr>
              <a:t>F</a:t>
            </a:r>
            <a:r>
              <a:rPr lang="en-US" sz="2000" b="1" baseline="-25000">
                <a:solidFill>
                  <a:schemeClr val="bg1"/>
                </a:solidFill>
              </a:rPr>
              <a:t>4</a:t>
            </a:r>
          </a:p>
        </p:txBody>
      </p:sp>
      <p:cxnSp>
        <p:nvCxnSpPr>
          <p:cNvPr id="34828" name="Straight Connector 12"/>
          <p:cNvCxnSpPr>
            <a:cxnSpLocks noChangeShapeType="1"/>
            <a:stCxn id="34825" idx="0"/>
            <a:endCxn id="34822" idx="3"/>
          </p:cNvCxnSpPr>
          <p:nvPr/>
        </p:nvCxnSpPr>
        <p:spPr bwMode="auto">
          <a:xfrm rot="5400000" flipH="1" flipV="1">
            <a:off x="2040732" y="2702718"/>
            <a:ext cx="1085850" cy="7477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9" name="Straight Connector 14"/>
          <p:cNvCxnSpPr>
            <a:cxnSpLocks noChangeShapeType="1"/>
            <a:stCxn id="34822" idx="7"/>
            <a:endCxn id="34823" idx="1"/>
          </p:cNvCxnSpPr>
          <p:nvPr/>
        </p:nvCxnSpPr>
        <p:spPr bwMode="auto">
          <a:xfrm rot="16200000" flipH="1">
            <a:off x="4381501" y="1138237"/>
            <a:ext cx="38100" cy="19145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0" name="Straight Connector 16"/>
          <p:cNvCxnSpPr>
            <a:cxnSpLocks noChangeShapeType="1"/>
            <a:stCxn id="34823" idx="5"/>
            <a:endCxn id="34824" idx="0"/>
          </p:cNvCxnSpPr>
          <p:nvPr/>
        </p:nvCxnSpPr>
        <p:spPr bwMode="auto">
          <a:xfrm rot="16200000" flipH="1">
            <a:off x="5769769" y="2645569"/>
            <a:ext cx="933450" cy="7858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1" name="Straight Connector 18"/>
          <p:cNvCxnSpPr>
            <a:cxnSpLocks noChangeShapeType="1"/>
            <a:stCxn id="34825" idx="4"/>
            <a:endCxn id="34826" idx="1"/>
          </p:cNvCxnSpPr>
          <p:nvPr/>
        </p:nvCxnSpPr>
        <p:spPr bwMode="auto">
          <a:xfrm rot="16200000" flipH="1">
            <a:off x="2250282" y="4226718"/>
            <a:ext cx="971550" cy="10525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2" name="Straight Connector 20"/>
          <p:cNvCxnSpPr>
            <a:cxnSpLocks noChangeShapeType="1"/>
            <a:stCxn id="34825" idx="5"/>
            <a:endCxn id="34827" idx="2"/>
          </p:cNvCxnSpPr>
          <p:nvPr/>
        </p:nvCxnSpPr>
        <p:spPr bwMode="auto">
          <a:xfrm rot="16200000" flipH="1">
            <a:off x="3207544" y="3417094"/>
            <a:ext cx="1295400" cy="28051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3" name="Straight Connector 22"/>
          <p:cNvCxnSpPr>
            <a:cxnSpLocks noChangeShapeType="1"/>
            <a:stCxn id="34825" idx="6"/>
            <a:endCxn id="34824" idx="2"/>
          </p:cNvCxnSpPr>
          <p:nvPr/>
        </p:nvCxnSpPr>
        <p:spPr bwMode="auto">
          <a:xfrm flipV="1">
            <a:off x="2552700" y="3829050"/>
            <a:ext cx="3733800" cy="114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4" name="Straight Connector 25"/>
          <p:cNvCxnSpPr>
            <a:cxnSpLocks noChangeShapeType="1"/>
            <a:stCxn id="34825" idx="7"/>
            <a:endCxn id="34823" idx="2"/>
          </p:cNvCxnSpPr>
          <p:nvPr/>
        </p:nvCxnSpPr>
        <p:spPr bwMode="auto">
          <a:xfrm rot="5400000" flipH="1" flipV="1">
            <a:off x="3169444" y="1626394"/>
            <a:ext cx="1371600" cy="28051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5" name="Straight Connector 28"/>
          <p:cNvCxnSpPr>
            <a:cxnSpLocks noChangeShapeType="1"/>
            <a:stCxn id="34823" idx="3"/>
            <a:endCxn id="34826" idx="7"/>
          </p:cNvCxnSpPr>
          <p:nvPr/>
        </p:nvCxnSpPr>
        <p:spPr bwMode="auto">
          <a:xfrm rot="5400000">
            <a:off x="3219451" y="3100387"/>
            <a:ext cx="2667000" cy="16097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6" name="Straight Connector 30"/>
          <p:cNvCxnSpPr>
            <a:cxnSpLocks noChangeShapeType="1"/>
            <a:stCxn id="34823" idx="4"/>
            <a:endCxn id="34827" idx="0"/>
          </p:cNvCxnSpPr>
          <p:nvPr/>
        </p:nvCxnSpPr>
        <p:spPr bwMode="auto">
          <a:xfrm rot="5400000">
            <a:off x="4362451" y="3905250"/>
            <a:ext cx="2476500" cy="31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7" name="Straight Connector 32"/>
          <p:cNvCxnSpPr>
            <a:cxnSpLocks noChangeShapeType="1"/>
            <a:stCxn id="34822" idx="6"/>
            <a:endCxn id="34824" idx="1"/>
          </p:cNvCxnSpPr>
          <p:nvPr/>
        </p:nvCxnSpPr>
        <p:spPr bwMode="auto">
          <a:xfrm>
            <a:off x="3543300" y="2305050"/>
            <a:ext cx="2843213" cy="1295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8" name="Straight Connector 36"/>
          <p:cNvCxnSpPr>
            <a:cxnSpLocks noChangeShapeType="1"/>
            <a:stCxn id="34822" idx="5"/>
            <a:endCxn id="34827" idx="1"/>
          </p:cNvCxnSpPr>
          <p:nvPr/>
        </p:nvCxnSpPr>
        <p:spPr bwMode="auto">
          <a:xfrm rot="16200000" flipH="1">
            <a:off x="3048001" y="2928937"/>
            <a:ext cx="2705100" cy="19145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9" name="Straight Connector 38"/>
          <p:cNvCxnSpPr>
            <a:cxnSpLocks noChangeShapeType="1"/>
            <a:stCxn id="34822" idx="4"/>
            <a:endCxn id="34826" idx="0"/>
          </p:cNvCxnSpPr>
          <p:nvPr/>
        </p:nvCxnSpPr>
        <p:spPr bwMode="auto">
          <a:xfrm rot="16200000" flipH="1">
            <a:off x="2095500" y="3733800"/>
            <a:ext cx="25146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40" name="Straight Connector 41"/>
          <p:cNvCxnSpPr>
            <a:cxnSpLocks noChangeShapeType="1"/>
            <a:stCxn id="34826" idx="6"/>
            <a:endCxn id="34824" idx="3"/>
          </p:cNvCxnSpPr>
          <p:nvPr/>
        </p:nvCxnSpPr>
        <p:spPr bwMode="auto">
          <a:xfrm flipV="1">
            <a:off x="3848100" y="4057650"/>
            <a:ext cx="2538413" cy="14097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41" name="Straight Connector 43"/>
          <p:cNvCxnSpPr>
            <a:cxnSpLocks noChangeShapeType="1"/>
            <a:stCxn id="34824" idx="4"/>
            <a:endCxn id="34827" idx="7"/>
          </p:cNvCxnSpPr>
          <p:nvPr/>
        </p:nvCxnSpPr>
        <p:spPr bwMode="auto">
          <a:xfrm rot="5400000">
            <a:off x="5693569" y="4302919"/>
            <a:ext cx="1085850" cy="7858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42" name="Straight Connector 45"/>
          <p:cNvCxnSpPr>
            <a:cxnSpLocks noChangeShapeType="1"/>
            <a:stCxn id="34826" idx="5"/>
            <a:endCxn id="34827" idx="3"/>
          </p:cNvCxnSpPr>
          <p:nvPr/>
        </p:nvCxnSpPr>
        <p:spPr bwMode="auto">
          <a:xfrm rot="16200000" flipH="1">
            <a:off x="4552950" y="4891088"/>
            <a:ext cx="1588" cy="161131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843" name="TextBox 50"/>
          <p:cNvSpPr txBox="1">
            <a:spLocks noChangeArrowheads="1"/>
          </p:cNvSpPr>
          <p:nvPr/>
        </p:nvSpPr>
        <p:spPr bwMode="auto">
          <a:xfrm>
            <a:off x="4076700" y="1714500"/>
            <a:ext cx="560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w</a:t>
            </a:r>
            <a:r>
              <a:rPr lang="en-US" baseline="-25000"/>
              <a:t>12</a:t>
            </a:r>
          </a:p>
        </p:txBody>
      </p:sp>
      <p:sp>
        <p:nvSpPr>
          <p:cNvPr id="34844" name="Rectangle 52"/>
          <p:cNvSpPr>
            <a:spLocks noChangeArrowheads="1"/>
          </p:cNvSpPr>
          <p:nvPr/>
        </p:nvSpPr>
        <p:spPr bwMode="auto">
          <a:xfrm>
            <a:off x="6134100" y="2628900"/>
            <a:ext cx="560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w</a:t>
            </a:r>
            <a:r>
              <a:rPr lang="en-US" baseline="-25000"/>
              <a:t>23</a:t>
            </a:r>
          </a:p>
        </p:txBody>
      </p:sp>
      <p:sp>
        <p:nvSpPr>
          <p:cNvPr id="34845" name="Rectangle 53"/>
          <p:cNvSpPr>
            <a:spLocks noChangeArrowheads="1"/>
          </p:cNvSpPr>
          <p:nvPr/>
        </p:nvSpPr>
        <p:spPr bwMode="auto">
          <a:xfrm>
            <a:off x="2095500" y="2743200"/>
            <a:ext cx="560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w</a:t>
            </a:r>
            <a:r>
              <a:rPr lang="en-US" baseline="-25000"/>
              <a:t>16</a:t>
            </a:r>
          </a:p>
        </p:txBody>
      </p:sp>
      <p:sp>
        <p:nvSpPr>
          <p:cNvPr id="34846" name="Rectangle 54"/>
          <p:cNvSpPr>
            <a:spLocks noChangeArrowheads="1"/>
          </p:cNvSpPr>
          <p:nvPr/>
        </p:nvSpPr>
        <p:spPr bwMode="auto">
          <a:xfrm>
            <a:off x="3848100" y="2171700"/>
            <a:ext cx="560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w</a:t>
            </a:r>
            <a:r>
              <a:rPr lang="en-US" baseline="-25000"/>
              <a:t>13</a:t>
            </a:r>
          </a:p>
        </p:txBody>
      </p:sp>
      <p:sp>
        <p:nvSpPr>
          <p:cNvPr id="34847" name="Rectangle 55"/>
          <p:cNvSpPr>
            <a:spLocks noChangeArrowheads="1"/>
          </p:cNvSpPr>
          <p:nvPr/>
        </p:nvSpPr>
        <p:spPr bwMode="auto">
          <a:xfrm>
            <a:off x="3962400" y="3124200"/>
            <a:ext cx="560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w</a:t>
            </a:r>
            <a:r>
              <a:rPr lang="en-US" baseline="-25000"/>
              <a:t>14</a:t>
            </a:r>
          </a:p>
        </p:txBody>
      </p:sp>
      <p:sp>
        <p:nvSpPr>
          <p:cNvPr id="34848" name="Rectangle 56"/>
          <p:cNvSpPr>
            <a:spLocks noChangeArrowheads="1"/>
          </p:cNvSpPr>
          <p:nvPr/>
        </p:nvSpPr>
        <p:spPr bwMode="auto">
          <a:xfrm>
            <a:off x="3276600" y="3390900"/>
            <a:ext cx="560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w</a:t>
            </a:r>
            <a:r>
              <a:rPr lang="en-US" baseline="-25000"/>
              <a:t>15</a:t>
            </a:r>
          </a:p>
        </p:txBody>
      </p:sp>
      <p:sp>
        <p:nvSpPr>
          <p:cNvPr id="34849" name="Rectangle 57"/>
          <p:cNvSpPr>
            <a:spLocks noChangeArrowheads="1"/>
          </p:cNvSpPr>
          <p:nvPr/>
        </p:nvSpPr>
        <p:spPr bwMode="auto">
          <a:xfrm>
            <a:off x="5562600" y="2743200"/>
            <a:ext cx="560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w</a:t>
            </a:r>
            <a:r>
              <a:rPr lang="en-US" baseline="-25000"/>
              <a:t>24</a:t>
            </a:r>
          </a:p>
        </p:txBody>
      </p:sp>
      <p:sp>
        <p:nvSpPr>
          <p:cNvPr id="34850" name="Rectangle 58"/>
          <p:cNvSpPr>
            <a:spLocks noChangeArrowheads="1"/>
          </p:cNvSpPr>
          <p:nvPr/>
        </p:nvSpPr>
        <p:spPr bwMode="auto">
          <a:xfrm>
            <a:off x="4838700" y="3200400"/>
            <a:ext cx="560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w</a:t>
            </a:r>
            <a:r>
              <a:rPr lang="en-US" baseline="-25000"/>
              <a:t>25</a:t>
            </a:r>
          </a:p>
        </p:txBody>
      </p:sp>
      <p:sp>
        <p:nvSpPr>
          <p:cNvPr id="34851" name="Rectangle 59"/>
          <p:cNvSpPr>
            <a:spLocks noChangeArrowheads="1"/>
          </p:cNvSpPr>
          <p:nvPr/>
        </p:nvSpPr>
        <p:spPr bwMode="auto">
          <a:xfrm>
            <a:off x="2628900" y="3048000"/>
            <a:ext cx="560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w</a:t>
            </a:r>
            <a:r>
              <a:rPr lang="en-US" baseline="-25000"/>
              <a:t>26</a:t>
            </a:r>
          </a:p>
        </p:txBody>
      </p:sp>
      <p:sp>
        <p:nvSpPr>
          <p:cNvPr id="34852" name="Rectangle 60"/>
          <p:cNvSpPr>
            <a:spLocks noChangeArrowheads="1"/>
          </p:cNvSpPr>
          <p:nvPr/>
        </p:nvSpPr>
        <p:spPr bwMode="auto">
          <a:xfrm>
            <a:off x="5981700" y="4876800"/>
            <a:ext cx="560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w</a:t>
            </a:r>
            <a:r>
              <a:rPr lang="en-US" baseline="-25000"/>
              <a:t>34</a:t>
            </a:r>
          </a:p>
        </p:txBody>
      </p:sp>
      <p:sp>
        <p:nvSpPr>
          <p:cNvPr id="34853" name="Rectangle 61"/>
          <p:cNvSpPr>
            <a:spLocks noChangeArrowheads="1"/>
          </p:cNvSpPr>
          <p:nvPr/>
        </p:nvSpPr>
        <p:spPr bwMode="auto">
          <a:xfrm>
            <a:off x="5715000" y="4305300"/>
            <a:ext cx="560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w</a:t>
            </a:r>
            <a:r>
              <a:rPr lang="en-US" baseline="-25000"/>
              <a:t>35</a:t>
            </a:r>
          </a:p>
        </p:txBody>
      </p:sp>
      <p:sp>
        <p:nvSpPr>
          <p:cNvPr id="34854" name="Rectangle 62"/>
          <p:cNvSpPr>
            <a:spLocks noChangeArrowheads="1"/>
          </p:cNvSpPr>
          <p:nvPr/>
        </p:nvSpPr>
        <p:spPr bwMode="auto">
          <a:xfrm>
            <a:off x="4800600" y="3810000"/>
            <a:ext cx="560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w</a:t>
            </a:r>
            <a:r>
              <a:rPr lang="en-US" baseline="-25000"/>
              <a:t>36</a:t>
            </a:r>
          </a:p>
        </p:txBody>
      </p:sp>
      <p:sp>
        <p:nvSpPr>
          <p:cNvPr id="34855" name="Rectangle 63"/>
          <p:cNvSpPr>
            <a:spLocks noChangeArrowheads="1"/>
          </p:cNvSpPr>
          <p:nvPr/>
        </p:nvSpPr>
        <p:spPr bwMode="auto">
          <a:xfrm>
            <a:off x="4229100" y="5638800"/>
            <a:ext cx="560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w</a:t>
            </a:r>
            <a:r>
              <a:rPr lang="en-US" baseline="-25000"/>
              <a:t>45</a:t>
            </a:r>
          </a:p>
        </p:txBody>
      </p:sp>
      <p:sp>
        <p:nvSpPr>
          <p:cNvPr id="34856" name="Rectangle 64"/>
          <p:cNvSpPr>
            <a:spLocks noChangeArrowheads="1"/>
          </p:cNvSpPr>
          <p:nvPr/>
        </p:nvSpPr>
        <p:spPr bwMode="auto">
          <a:xfrm>
            <a:off x="2705100" y="4000500"/>
            <a:ext cx="560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w</a:t>
            </a:r>
            <a:r>
              <a:rPr lang="en-US" baseline="-25000"/>
              <a:t>46</a:t>
            </a:r>
          </a:p>
        </p:txBody>
      </p:sp>
      <p:sp>
        <p:nvSpPr>
          <p:cNvPr id="34857" name="Rectangle 65"/>
          <p:cNvSpPr>
            <a:spLocks noChangeArrowheads="1"/>
          </p:cNvSpPr>
          <p:nvPr/>
        </p:nvSpPr>
        <p:spPr bwMode="auto">
          <a:xfrm>
            <a:off x="2247900" y="4686300"/>
            <a:ext cx="560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w</a:t>
            </a:r>
            <a:r>
              <a:rPr lang="en-US" baseline="-25000"/>
              <a:t>56</a:t>
            </a:r>
          </a:p>
        </p:txBody>
      </p:sp>
      <p:sp>
        <p:nvSpPr>
          <p:cNvPr id="34858" name="TextBox 66"/>
          <p:cNvSpPr txBox="1">
            <a:spLocks noChangeArrowheads="1"/>
          </p:cNvSpPr>
          <p:nvPr/>
        </p:nvSpPr>
        <p:spPr bwMode="auto">
          <a:xfrm>
            <a:off x="2209800" y="1333500"/>
            <a:ext cx="48625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w</a:t>
            </a:r>
            <a:r>
              <a:rPr lang="en-US" baseline="-25000"/>
              <a:t>jk</a:t>
            </a:r>
            <a:r>
              <a:rPr lang="en-US"/>
              <a:t>  =  Hamming(I</a:t>
            </a:r>
            <a:r>
              <a:rPr lang="en-US" baseline="-25000"/>
              <a:t>j</a:t>
            </a:r>
            <a:r>
              <a:rPr lang="en-US"/>
              <a:t>, I</a:t>
            </a:r>
            <a:r>
              <a:rPr lang="en-US" baseline="-25000"/>
              <a:t>k</a:t>
            </a:r>
            <a:r>
              <a:rPr lang="en-US"/>
              <a:t>) + Hamming(O</a:t>
            </a:r>
            <a:r>
              <a:rPr lang="en-US" baseline="-25000"/>
              <a:t>j</a:t>
            </a:r>
            <a:r>
              <a:rPr lang="en-US"/>
              <a:t>, O</a:t>
            </a:r>
            <a:r>
              <a:rPr lang="en-US" baseline="-25000"/>
              <a:t>k</a:t>
            </a:r>
            <a:r>
              <a:rPr lang="en-US"/>
              <a:t>)</a:t>
            </a:r>
          </a:p>
        </p:txBody>
      </p:sp>
    </p:spTree>
    <p:extLst>
      <p:ext uri="{BB962C8B-B14F-4D97-AF65-F5344CB8AC3E}">
        <p14:creationId xmlns:p14="http://schemas.microsoft.com/office/powerpoint/2010/main" val="3192322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Graph Solutions for Scan Power</a:t>
            </a:r>
            <a:endParaRPr lang="en-US" dirty="0"/>
          </a:p>
        </p:txBody>
      </p:sp>
      <p:sp>
        <p:nvSpPr>
          <p:cNvPr id="3" name="Content Placeholder 2"/>
          <p:cNvSpPr>
            <a:spLocks noGrp="1"/>
          </p:cNvSpPr>
          <p:nvPr>
            <p:ph idx="1"/>
          </p:nvPr>
        </p:nvSpPr>
        <p:spPr>
          <a:xfrm>
            <a:off x="228600" y="1600200"/>
            <a:ext cx="8648700" cy="4530725"/>
          </a:xfrm>
        </p:spPr>
        <p:txBody>
          <a:bodyPr/>
          <a:lstStyle/>
          <a:p>
            <a:pPr eaLnBrk="1" hangingPunct="1">
              <a:defRPr/>
            </a:pPr>
            <a:r>
              <a:rPr lang="en-US" sz="2400" dirty="0" smtClean="0"/>
              <a:t>High complexity of Hamiltonian path finding requires use of heuristics.</a:t>
            </a:r>
          </a:p>
          <a:p>
            <a:pPr eaLnBrk="1" hangingPunct="1">
              <a:defRPr/>
            </a:pPr>
            <a:r>
              <a:rPr lang="en-US" sz="2400" dirty="0" smtClean="0"/>
              <a:t>Average power saving: ~30-50% logic, </a:t>
            </a:r>
            <a:r>
              <a:rPr lang="en-US" sz="2400" dirty="0" smtClean="0">
                <a:cs typeface="Arial"/>
              </a:rPr>
              <a:t>~</a:t>
            </a:r>
            <a:r>
              <a:rPr lang="en-US" sz="2400" dirty="0" smtClean="0"/>
              <a:t>10-20% flip-flops.</a:t>
            </a:r>
          </a:p>
          <a:p>
            <a:pPr eaLnBrk="1" hangingPunct="1">
              <a:defRPr/>
            </a:pPr>
            <a:r>
              <a:rPr lang="en-US" sz="2400" dirty="0" smtClean="0"/>
              <a:t>Y. </a:t>
            </a:r>
            <a:r>
              <a:rPr lang="en-US" sz="2400" dirty="0" err="1" smtClean="0"/>
              <a:t>Bonhomne</a:t>
            </a:r>
            <a:r>
              <a:rPr lang="en-US" sz="2400" dirty="0" smtClean="0"/>
              <a:t>, P. Girard, </a:t>
            </a:r>
            <a:r>
              <a:rPr lang="en-US" sz="2400" dirty="0" err="1" smtClean="0"/>
              <a:t>Landrault</a:t>
            </a:r>
            <a:r>
              <a:rPr lang="en-US" sz="2400" dirty="0" smtClean="0"/>
              <a:t>, and S. C. </a:t>
            </a:r>
            <a:r>
              <a:rPr lang="en-US" sz="2400" dirty="0" err="1" smtClean="0"/>
              <a:t>Pravossoudovtich</a:t>
            </a:r>
            <a:r>
              <a:rPr lang="en-US" sz="2400" dirty="0" smtClean="0"/>
              <a:t>, “Power Driven Chaining of Flip Flops in Scan Architectures,” </a:t>
            </a:r>
            <a:r>
              <a:rPr lang="en-US" sz="2400" i="1" dirty="0" smtClean="0"/>
              <a:t>Proc. International Test Conf</a:t>
            </a:r>
            <a:r>
              <a:rPr lang="en-US" sz="2400" dirty="0" smtClean="0"/>
              <a:t>., 2002, pp. 796–803.</a:t>
            </a:r>
          </a:p>
          <a:p>
            <a:pPr eaLnBrk="1" hangingPunct="1">
              <a:defRPr/>
            </a:pPr>
            <a:r>
              <a:rPr lang="en-US" sz="2400" dirty="0" smtClean="0"/>
              <a:t>Y. </a:t>
            </a:r>
            <a:r>
              <a:rPr lang="en-US" sz="2400" dirty="0" err="1" smtClean="0"/>
              <a:t>Bonhomne</a:t>
            </a:r>
            <a:r>
              <a:rPr lang="en-US" sz="2400" dirty="0" smtClean="0"/>
              <a:t>, P. Girard, L. </a:t>
            </a:r>
            <a:r>
              <a:rPr lang="en-US" sz="2400" dirty="0" err="1" smtClean="0"/>
              <a:t>Guiller</a:t>
            </a:r>
            <a:r>
              <a:rPr lang="en-US" sz="2400" dirty="0" smtClean="0"/>
              <a:t>, </a:t>
            </a:r>
            <a:r>
              <a:rPr lang="en-US" sz="2400" dirty="0" err="1" smtClean="0"/>
              <a:t>Landrault</a:t>
            </a:r>
            <a:r>
              <a:rPr lang="en-US" sz="2400" dirty="0" smtClean="0"/>
              <a:t>, and S. C. </a:t>
            </a:r>
            <a:r>
              <a:rPr lang="en-US" sz="2400" dirty="0" err="1" smtClean="0"/>
              <a:t>Pravossoudovtich</a:t>
            </a:r>
            <a:r>
              <a:rPr lang="en-US" sz="2400" dirty="0" smtClean="0"/>
              <a:t>, “Power-Driven Routing-Constrained Scan Chain Design,” </a:t>
            </a:r>
            <a:r>
              <a:rPr lang="en-US" sz="2400" i="1" dirty="0" smtClean="0"/>
              <a:t>J. Electronic Testing: Theory and Applications, </a:t>
            </a:r>
            <a:r>
              <a:rPr lang="en-US" sz="2400" dirty="0" smtClean="0"/>
              <a:t>vol. 20, no. 6, pp. 647–660, Dec. 2004.</a:t>
            </a:r>
          </a:p>
          <a:p>
            <a:pPr eaLnBrk="1" hangingPunct="1">
              <a:defRPr/>
            </a:pPr>
            <a:endParaRPr lang="en-US" sz="2400" dirty="0" smtClean="0"/>
          </a:p>
          <a:p>
            <a:pPr eaLnBrk="1" hangingPunct="1">
              <a:defRPr/>
            </a:pPr>
            <a:endParaRPr lang="en-US" sz="2400" dirty="0"/>
          </a:p>
        </p:txBody>
      </p:sp>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CBDB9013-32DF-44B0-99B5-77E724ACBE19}" type="slidenum">
              <a:rPr lang="en-US"/>
              <a:pPr>
                <a:defRPr/>
              </a:pPr>
              <a:t>34</a:t>
            </a:fld>
            <a:endParaRPr lang="en-US" dirty="0"/>
          </a:p>
        </p:txBody>
      </p:sp>
    </p:spTree>
    <p:extLst>
      <p:ext uri="{BB962C8B-B14F-4D97-AF65-F5344CB8AC3E}">
        <p14:creationId xmlns:p14="http://schemas.microsoft.com/office/powerpoint/2010/main" val="7925109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Line 6"/>
          <p:cNvSpPr>
            <a:spLocks noChangeShapeType="1"/>
          </p:cNvSpPr>
          <p:nvPr/>
        </p:nvSpPr>
        <p:spPr bwMode="auto">
          <a:xfrm>
            <a:off x="2192338" y="3197225"/>
            <a:ext cx="3063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Date Placeholder 2"/>
          <p:cNvSpPr>
            <a:spLocks noGrp="1"/>
          </p:cNvSpPr>
          <p:nvPr>
            <p:ph type="dt" sz="quarter" idx="10"/>
          </p:nvPr>
        </p:nvSpPr>
        <p:spPr/>
        <p:txBody>
          <a:bodyPr/>
          <a:lstStyle/>
          <a:p>
            <a:pPr>
              <a:defRPr/>
            </a:pPr>
            <a:r>
              <a:rPr lang="en-US" smtClean="0"/>
              <a:t>HIT, July 13, 2012</a:t>
            </a:r>
            <a:endParaRPr lang="en-US"/>
          </a:p>
        </p:txBody>
      </p:sp>
      <p:sp>
        <p:nvSpPr>
          <p:cNvPr id="44" name="Footer Placeholder 3"/>
          <p:cNvSpPr>
            <a:spLocks noGrp="1"/>
          </p:cNvSpPr>
          <p:nvPr>
            <p:ph type="ftr" sz="quarter" idx="11"/>
          </p:nvPr>
        </p:nvSpPr>
        <p:spPr/>
        <p:txBody>
          <a:bodyPr/>
          <a:lstStyle/>
          <a:p>
            <a:pPr>
              <a:defRPr/>
            </a:pPr>
            <a:r>
              <a:rPr lang="en-US"/>
              <a:t>Agrawal: Power and Time Tradeoff . . .</a:t>
            </a:r>
          </a:p>
        </p:txBody>
      </p:sp>
      <p:sp>
        <p:nvSpPr>
          <p:cNvPr id="45" name="Slide Number Placeholder 4"/>
          <p:cNvSpPr>
            <a:spLocks noGrp="1"/>
          </p:cNvSpPr>
          <p:nvPr>
            <p:ph type="sldNum" sz="quarter" idx="12"/>
          </p:nvPr>
        </p:nvSpPr>
        <p:spPr/>
        <p:txBody>
          <a:bodyPr/>
          <a:lstStyle/>
          <a:p>
            <a:pPr>
              <a:defRPr/>
            </a:pPr>
            <a:fld id="{4A42FE49-A5DF-4252-B4FC-BBAC6B2F2219}" type="slidenum">
              <a:rPr lang="en-US"/>
              <a:pPr>
                <a:defRPr/>
              </a:pPr>
              <a:t>35</a:t>
            </a:fld>
            <a:endParaRPr lang="en-US"/>
          </a:p>
        </p:txBody>
      </p:sp>
      <p:sp>
        <p:nvSpPr>
          <p:cNvPr id="582658" name="Rectangle 2"/>
          <p:cNvSpPr>
            <a:spLocks noGrp="1" noChangeArrowheads="1"/>
          </p:cNvSpPr>
          <p:nvPr>
            <p:ph type="title"/>
          </p:nvPr>
        </p:nvSpPr>
        <p:spPr>
          <a:xfrm>
            <a:off x="457200" y="277813"/>
            <a:ext cx="8229600" cy="1436687"/>
          </a:xfrm>
        </p:spPr>
        <p:txBody>
          <a:bodyPr/>
          <a:lstStyle/>
          <a:p>
            <a:pPr eaLnBrk="1" hangingPunct="1">
              <a:defRPr/>
            </a:pPr>
            <a:r>
              <a:rPr lang="en-US" dirty="0" smtClean="0"/>
              <a:t>Low Power Scan Flip-Flop</a:t>
            </a:r>
            <a:br>
              <a:rPr lang="en-US" dirty="0" smtClean="0"/>
            </a:br>
            <a:r>
              <a:rPr lang="en-US" dirty="0" smtClean="0"/>
              <a:t>with Gated Data</a:t>
            </a:r>
          </a:p>
        </p:txBody>
      </p:sp>
      <p:sp>
        <p:nvSpPr>
          <p:cNvPr id="36871" name="Rectangle 3"/>
          <p:cNvSpPr>
            <a:spLocks noChangeArrowheads="1"/>
          </p:cNvSpPr>
          <p:nvPr/>
        </p:nvSpPr>
        <p:spPr bwMode="auto">
          <a:xfrm>
            <a:off x="2476500" y="3048000"/>
            <a:ext cx="768350" cy="1262063"/>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b="1" dirty="0">
                <a:solidFill>
                  <a:schemeClr val="bg1"/>
                </a:solidFill>
                <a:cs typeface="Arial" pitchFamily="34" charset="0"/>
              </a:rPr>
              <a:t>DFF</a:t>
            </a:r>
          </a:p>
        </p:txBody>
      </p:sp>
      <p:sp>
        <p:nvSpPr>
          <p:cNvPr id="36872" name="AutoShape 4"/>
          <p:cNvSpPr>
            <a:spLocks noChangeArrowheads="1"/>
          </p:cNvSpPr>
          <p:nvPr/>
        </p:nvSpPr>
        <p:spPr bwMode="auto">
          <a:xfrm rot="-5400000">
            <a:off x="1558926" y="3024187"/>
            <a:ext cx="882650" cy="3841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36873" name="Text Box 5"/>
          <p:cNvSpPr txBox="1">
            <a:spLocks noChangeArrowheads="1"/>
          </p:cNvSpPr>
          <p:nvPr/>
        </p:nvSpPr>
        <p:spPr bwMode="auto">
          <a:xfrm rot="-5400000">
            <a:off x="1636713" y="2986088"/>
            <a:ext cx="663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dirty="0">
                <a:solidFill>
                  <a:schemeClr val="bg1"/>
                </a:solidFill>
                <a:cs typeface="Arial" pitchFamily="34" charset="0"/>
              </a:rPr>
              <a:t>mux</a:t>
            </a:r>
          </a:p>
        </p:txBody>
      </p:sp>
      <p:sp>
        <p:nvSpPr>
          <p:cNvPr id="36874" name="Line 7"/>
          <p:cNvSpPr>
            <a:spLocks noChangeShapeType="1"/>
          </p:cNvSpPr>
          <p:nvPr/>
        </p:nvSpPr>
        <p:spPr bwMode="auto">
          <a:xfrm>
            <a:off x="1308100" y="2890838"/>
            <a:ext cx="5000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75" name="Line 8"/>
          <p:cNvSpPr>
            <a:spLocks noChangeShapeType="1"/>
          </p:cNvSpPr>
          <p:nvPr/>
        </p:nvSpPr>
        <p:spPr bwMode="auto">
          <a:xfrm>
            <a:off x="1347788" y="3543300"/>
            <a:ext cx="4603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76" name="Line 9"/>
          <p:cNvSpPr>
            <a:spLocks noChangeShapeType="1"/>
          </p:cNvSpPr>
          <p:nvPr/>
        </p:nvSpPr>
        <p:spPr bwMode="auto">
          <a:xfrm flipV="1">
            <a:off x="2035175" y="3519488"/>
            <a:ext cx="0" cy="3079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77" name="Text Box 10"/>
          <p:cNvSpPr txBox="1">
            <a:spLocks noChangeArrowheads="1"/>
          </p:cNvSpPr>
          <p:nvPr/>
        </p:nvSpPr>
        <p:spPr bwMode="auto">
          <a:xfrm>
            <a:off x="808038" y="3629025"/>
            <a:ext cx="523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SE</a:t>
            </a:r>
          </a:p>
        </p:txBody>
      </p:sp>
      <p:sp>
        <p:nvSpPr>
          <p:cNvPr id="36878" name="Text Box 11"/>
          <p:cNvSpPr txBox="1">
            <a:spLocks noChangeArrowheads="1"/>
          </p:cNvSpPr>
          <p:nvPr/>
        </p:nvSpPr>
        <p:spPr bwMode="auto">
          <a:xfrm>
            <a:off x="925513" y="3313113"/>
            <a:ext cx="423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SI</a:t>
            </a:r>
          </a:p>
        </p:txBody>
      </p:sp>
      <p:sp>
        <p:nvSpPr>
          <p:cNvPr id="36879" name="Text Box 12"/>
          <p:cNvSpPr txBox="1">
            <a:spLocks noChangeArrowheads="1"/>
          </p:cNvSpPr>
          <p:nvPr/>
        </p:nvSpPr>
        <p:spPr bwMode="auto">
          <a:xfrm>
            <a:off x="963613" y="2660650"/>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D</a:t>
            </a:r>
          </a:p>
        </p:txBody>
      </p:sp>
      <p:sp>
        <p:nvSpPr>
          <p:cNvPr id="36880" name="Rectangle 13"/>
          <p:cNvSpPr>
            <a:spLocks noChangeArrowheads="1"/>
          </p:cNvSpPr>
          <p:nvPr/>
        </p:nvSpPr>
        <p:spPr bwMode="auto">
          <a:xfrm>
            <a:off x="5905500" y="3048000"/>
            <a:ext cx="768350" cy="12192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b="1" dirty="0">
                <a:solidFill>
                  <a:schemeClr val="bg1"/>
                </a:solidFill>
                <a:cs typeface="Arial" pitchFamily="34" charset="0"/>
              </a:rPr>
              <a:t>DFF</a:t>
            </a:r>
          </a:p>
        </p:txBody>
      </p:sp>
      <p:sp>
        <p:nvSpPr>
          <p:cNvPr id="36881" name="AutoShape 14"/>
          <p:cNvSpPr>
            <a:spLocks noChangeArrowheads="1"/>
          </p:cNvSpPr>
          <p:nvPr/>
        </p:nvSpPr>
        <p:spPr bwMode="auto">
          <a:xfrm rot="-5400000">
            <a:off x="4687888" y="2890838"/>
            <a:ext cx="1344612" cy="50006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36882" name="Text Box 15"/>
          <p:cNvSpPr txBox="1">
            <a:spLocks noChangeArrowheads="1"/>
          </p:cNvSpPr>
          <p:nvPr/>
        </p:nvSpPr>
        <p:spPr bwMode="auto">
          <a:xfrm rot="-5400000">
            <a:off x="5114926" y="2924175"/>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dirty="0">
                <a:solidFill>
                  <a:schemeClr val="bg1"/>
                </a:solidFill>
                <a:cs typeface="Arial" pitchFamily="34" charset="0"/>
              </a:rPr>
              <a:t>mux</a:t>
            </a:r>
          </a:p>
        </p:txBody>
      </p:sp>
      <p:sp>
        <p:nvSpPr>
          <p:cNvPr id="36883" name="Line 16"/>
          <p:cNvSpPr>
            <a:spLocks noChangeShapeType="1"/>
          </p:cNvSpPr>
          <p:nvPr/>
        </p:nvSpPr>
        <p:spPr bwMode="auto">
          <a:xfrm>
            <a:off x="5610225" y="3159125"/>
            <a:ext cx="3063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4" name="Line 17"/>
          <p:cNvSpPr>
            <a:spLocks noChangeShapeType="1"/>
          </p:cNvSpPr>
          <p:nvPr/>
        </p:nvSpPr>
        <p:spPr bwMode="auto">
          <a:xfrm>
            <a:off x="4725988" y="2852738"/>
            <a:ext cx="3841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85" name="Line 18"/>
          <p:cNvSpPr>
            <a:spLocks noChangeShapeType="1"/>
          </p:cNvSpPr>
          <p:nvPr/>
        </p:nvSpPr>
        <p:spPr bwMode="auto">
          <a:xfrm>
            <a:off x="4765675" y="3505200"/>
            <a:ext cx="3444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86" name="Text Box 20"/>
          <p:cNvSpPr txBox="1">
            <a:spLocks noChangeArrowheads="1"/>
          </p:cNvSpPr>
          <p:nvPr/>
        </p:nvSpPr>
        <p:spPr bwMode="auto">
          <a:xfrm>
            <a:off x="4129088" y="4411663"/>
            <a:ext cx="523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SE</a:t>
            </a:r>
          </a:p>
        </p:txBody>
      </p:sp>
      <p:sp>
        <p:nvSpPr>
          <p:cNvPr id="36887" name="Text Box 21"/>
          <p:cNvSpPr txBox="1">
            <a:spLocks noChangeArrowheads="1"/>
          </p:cNvSpPr>
          <p:nvPr/>
        </p:nvSpPr>
        <p:spPr bwMode="auto">
          <a:xfrm>
            <a:off x="4343400" y="3275013"/>
            <a:ext cx="423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SI</a:t>
            </a:r>
          </a:p>
        </p:txBody>
      </p:sp>
      <p:sp>
        <p:nvSpPr>
          <p:cNvPr id="36888" name="Text Box 22"/>
          <p:cNvSpPr txBox="1">
            <a:spLocks noChangeArrowheads="1"/>
          </p:cNvSpPr>
          <p:nvPr/>
        </p:nvSpPr>
        <p:spPr bwMode="auto">
          <a:xfrm>
            <a:off x="4381500" y="2622550"/>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D</a:t>
            </a:r>
          </a:p>
        </p:txBody>
      </p:sp>
      <p:sp>
        <p:nvSpPr>
          <p:cNvPr id="36889" name="Line 23"/>
          <p:cNvSpPr>
            <a:spLocks noChangeShapeType="1"/>
          </p:cNvSpPr>
          <p:nvPr/>
        </p:nvSpPr>
        <p:spPr bwMode="auto">
          <a:xfrm>
            <a:off x="3244850" y="3159125"/>
            <a:ext cx="3460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90" name="AutoShape 24"/>
          <p:cNvSpPr>
            <a:spLocks noChangeArrowheads="1"/>
          </p:cNvSpPr>
          <p:nvPr/>
        </p:nvSpPr>
        <p:spPr bwMode="auto">
          <a:xfrm>
            <a:off x="7299325" y="2968625"/>
            <a:ext cx="728663" cy="654050"/>
          </a:xfrm>
          <a:prstGeom prst="flowChartDelay">
            <a:avLst/>
          </a:prstGeom>
          <a:solidFill>
            <a:schemeClr val="accent1"/>
          </a:solidFill>
          <a:ln w="9525">
            <a:solidFill>
              <a:schemeClr val="tx1"/>
            </a:solidFill>
            <a:miter lim="800000"/>
            <a:headEnd/>
            <a:tailEnd/>
          </a:ln>
        </p:spPr>
        <p:txBody>
          <a:bodyPr wrap="none" anchor="ctr"/>
          <a:lstStyle/>
          <a:p>
            <a:endParaRPr lang="en-US"/>
          </a:p>
        </p:txBody>
      </p:sp>
      <p:sp>
        <p:nvSpPr>
          <p:cNvPr id="36891" name="Line 25"/>
          <p:cNvSpPr>
            <a:spLocks noChangeShapeType="1"/>
          </p:cNvSpPr>
          <p:nvPr/>
        </p:nvSpPr>
        <p:spPr bwMode="auto">
          <a:xfrm flipV="1">
            <a:off x="3382963" y="2546350"/>
            <a:ext cx="0" cy="614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92" name="Line 26"/>
          <p:cNvSpPr>
            <a:spLocks noChangeShapeType="1"/>
          </p:cNvSpPr>
          <p:nvPr/>
        </p:nvSpPr>
        <p:spPr bwMode="auto">
          <a:xfrm>
            <a:off x="3382963" y="2546350"/>
            <a:ext cx="3079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93" name="Text Box 27"/>
          <p:cNvSpPr txBox="1">
            <a:spLocks noChangeArrowheads="1"/>
          </p:cNvSpPr>
          <p:nvPr/>
        </p:nvSpPr>
        <p:spPr bwMode="auto">
          <a:xfrm>
            <a:off x="3651250" y="2316163"/>
            <a:ext cx="550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SO</a:t>
            </a:r>
          </a:p>
        </p:txBody>
      </p:sp>
      <p:sp>
        <p:nvSpPr>
          <p:cNvPr id="36894" name="Line 31"/>
          <p:cNvSpPr>
            <a:spLocks noChangeShapeType="1"/>
          </p:cNvSpPr>
          <p:nvPr/>
        </p:nvSpPr>
        <p:spPr bwMode="auto">
          <a:xfrm>
            <a:off x="6953250" y="3505200"/>
            <a:ext cx="3460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95" name="Line 32"/>
          <p:cNvSpPr>
            <a:spLocks noChangeShapeType="1"/>
          </p:cNvSpPr>
          <p:nvPr/>
        </p:nvSpPr>
        <p:spPr bwMode="auto">
          <a:xfrm>
            <a:off x="8027988" y="3275013"/>
            <a:ext cx="3460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96" name="Text Box 33"/>
          <p:cNvSpPr txBox="1">
            <a:spLocks noChangeArrowheads="1"/>
          </p:cNvSpPr>
          <p:nvPr/>
        </p:nvSpPr>
        <p:spPr bwMode="auto">
          <a:xfrm>
            <a:off x="3575050" y="2968625"/>
            <a:ext cx="425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D’</a:t>
            </a:r>
          </a:p>
        </p:txBody>
      </p:sp>
      <p:sp>
        <p:nvSpPr>
          <p:cNvPr id="36897" name="Line 34"/>
          <p:cNvSpPr>
            <a:spLocks noChangeShapeType="1"/>
          </p:cNvSpPr>
          <p:nvPr/>
        </p:nvSpPr>
        <p:spPr bwMode="auto">
          <a:xfrm flipV="1">
            <a:off x="6953250" y="2430463"/>
            <a:ext cx="0" cy="6905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98" name="Line 35"/>
          <p:cNvSpPr>
            <a:spLocks noChangeShapeType="1"/>
          </p:cNvSpPr>
          <p:nvPr/>
        </p:nvSpPr>
        <p:spPr bwMode="auto">
          <a:xfrm>
            <a:off x="6953250" y="2430463"/>
            <a:ext cx="3460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99" name="Text Box 36"/>
          <p:cNvSpPr txBox="1">
            <a:spLocks noChangeArrowheads="1"/>
          </p:cNvSpPr>
          <p:nvPr/>
        </p:nvSpPr>
        <p:spPr bwMode="auto">
          <a:xfrm>
            <a:off x="8374063" y="3044825"/>
            <a:ext cx="425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D’</a:t>
            </a:r>
          </a:p>
        </p:txBody>
      </p:sp>
      <p:sp>
        <p:nvSpPr>
          <p:cNvPr id="36900" name="Text Box 37"/>
          <p:cNvSpPr txBox="1">
            <a:spLocks noChangeArrowheads="1"/>
          </p:cNvSpPr>
          <p:nvPr/>
        </p:nvSpPr>
        <p:spPr bwMode="auto">
          <a:xfrm>
            <a:off x="7259638" y="2238375"/>
            <a:ext cx="550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SO</a:t>
            </a:r>
          </a:p>
        </p:txBody>
      </p:sp>
      <p:sp>
        <p:nvSpPr>
          <p:cNvPr id="36901" name="Text Box 38"/>
          <p:cNvSpPr txBox="1">
            <a:spLocks noChangeArrowheads="1"/>
          </p:cNvSpPr>
          <p:nvPr/>
        </p:nvSpPr>
        <p:spPr bwMode="auto">
          <a:xfrm>
            <a:off x="1257300" y="5011738"/>
            <a:ext cx="68421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SFF: Scan FF cell	SFF-GD:  Gated data scan FF cell</a:t>
            </a:r>
          </a:p>
        </p:txBody>
      </p:sp>
      <p:sp>
        <p:nvSpPr>
          <p:cNvPr id="36902" name="Rectangle 39"/>
          <p:cNvSpPr>
            <a:spLocks noChangeArrowheads="1"/>
          </p:cNvSpPr>
          <p:nvPr/>
        </p:nvSpPr>
        <p:spPr bwMode="auto">
          <a:xfrm>
            <a:off x="5110163" y="2622550"/>
            <a:ext cx="34448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2000" b="1" dirty="0">
                <a:solidFill>
                  <a:schemeClr val="bg1"/>
                </a:solidFill>
                <a:cs typeface="Arial" pitchFamily="34" charset="0"/>
              </a:rPr>
              <a:t>1</a:t>
            </a:r>
          </a:p>
          <a:p>
            <a:pPr eaLnBrk="1" hangingPunct="1"/>
            <a:endParaRPr lang="en-US" sz="2000" b="1" dirty="0">
              <a:solidFill>
                <a:schemeClr val="bg1"/>
              </a:solidFill>
              <a:cs typeface="Arial" pitchFamily="34" charset="0"/>
            </a:endParaRPr>
          </a:p>
          <a:p>
            <a:pPr eaLnBrk="1" hangingPunct="1"/>
            <a:r>
              <a:rPr lang="en-US" sz="2000" b="1" dirty="0">
                <a:solidFill>
                  <a:schemeClr val="bg1"/>
                </a:solidFill>
                <a:cs typeface="Arial" pitchFamily="34" charset="0"/>
              </a:rPr>
              <a:t>0</a:t>
            </a:r>
          </a:p>
        </p:txBody>
      </p:sp>
      <p:sp>
        <p:nvSpPr>
          <p:cNvPr id="36903" name="Oval 40"/>
          <p:cNvSpPr>
            <a:spLocks noChangeArrowheads="1"/>
          </p:cNvSpPr>
          <p:nvPr/>
        </p:nvSpPr>
        <p:spPr bwMode="auto">
          <a:xfrm>
            <a:off x="3343275" y="312102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6904" name="Oval 41"/>
          <p:cNvSpPr>
            <a:spLocks noChangeArrowheads="1"/>
          </p:cNvSpPr>
          <p:nvPr/>
        </p:nvSpPr>
        <p:spPr bwMode="auto">
          <a:xfrm>
            <a:off x="5295900" y="45720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6905" name="Oval 42"/>
          <p:cNvSpPr>
            <a:spLocks noChangeArrowheads="1"/>
          </p:cNvSpPr>
          <p:nvPr/>
        </p:nvSpPr>
        <p:spPr bwMode="auto">
          <a:xfrm>
            <a:off x="6915150" y="3082925"/>
            <a:ext cx="76200" cy="76200"/>
          </a:xfrm>
          <a:prstGeom prst="ellipse">
            <a:avLst/>
          </a:prstGeom>
          <a:solidFill>
            <a:schemeClr val="tx1"/>
          </a:solidFill>
          <a:ln w="9525">
            <a:solidFill>
              <a:schemeClr val="tx1"/>
            </a:solidFill>
            <a:round/>
            <a:headEnd/>
            <a:tailEnd/>
          </a:ln>
        </p:spPr>
        <p:txBody>
          <a:bodyPr wrap="none" anchor="ctr"/>
          <a:lstStyle/>
          <a:p>
            <a:endParaRPr lang="en-US"/>
          </a:p>
        </p:txBody>
      </p:sp>
      <p:cxnSp>
        <p:nvCxnSpPr>
          <p:cNvPr id="36906" name="Straight Arrow Connector 46"/>
          <p:cNvCxnSpPr>
            <a:cxnSpLocks noChangeShapeType="1"/>
          </p:cNvCxnSpPr>
          <p:nvPr/>
        </p:nvCxnSpPr>
        <p:spPr bwMode="auto">
          <a:xfrm>
            <a:off x="1257300" y="4191000"/>
            <a:ext cx="1295400" cy="15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6907" name="Straight Arrow Connector 49"/>
          <p:cNvCxnSpPr>
            <a:cxnSpLocks noChangeShapeType="1"/>
          </p:cNvCxnSpPr>
          <p:nvPr/>
        </p:nvCxnSpPr>
        <p:spPr bwMode="auto">
          <a:xfrm>
            <a:off x="4686300" y="4152900"/>
            <a:ext cx="1295400" cy="15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6908" name="Straight Connector 51"/>
          <p:cNvCxnSpPr>
            <a:cxnSpLocks noChangeShapeType="1"/>
            <a:stCxn id="36894" idx="0"/>
          </p:cNvCxnSpPr>
          <p:nvPr/>
        </p:nvCxnSpPr>
        <p:spPr bwMode="auto">
          <a:xfrm rot="5400000">
            <a:off x="6401594" y="4056856"/>
            <a:ext cx="110490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909" name="Straight Connector 53"/>
          <p:cNvCxnSpPr>
            <a:cxnSpLocks noChangeShapeType="1"/>
          </p:cNvCxnSpPr>
          <p:nvPr/>
        </p:nvCxnSpPr>
        <p:spPr bwMode="auto">
          <a:xfrm rot="10800000">
            <a:off x="4725988" y="4610100"/>
            <a:ext cx="222885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910" name="Straight Connector 55"/>
          <p:cNvCxnSpPr>
            <a:cxnSpLocks noChangeShapeType="1"/>
            <a:stCxn id="36876" idx="0"/>
          </p:cNvCxnSpPr>
          <p:nvPr/>
        </p:nvCxnSpPr>
        <p:spPr bwMode="auto">
          <a:xfrm rot="16200000" flipV="1">
            <a:off x="1689894" y="3483769"/>
            <a:ext cx="1587" cy="6889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911" name="TextBox 56"/>
          <p:cNvSpPr txBox="1">
            <a:spLocks noChangeArrowheads="1"/>
          </p:cNvSpPr>
          <p:nvPr/>
        </p:nvSpPr>
        <p:spPr bwMode="auto">
          <a:xfrm>
            <a:off x="788988" y="3990975"/>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CK</a:t>
            </a:r>
          </a:p>
        </p:txBody>
      </p:sp>
      <p:sp>
        <p:nvSpPr>
          <p:cNvPr id="36912" name="TextBox 57"/>
          <p:cNvSpPr txBox="1">
            <a:spLocks noChangeArrowheads="1"/>
          </p:cNvSpPr>
          <p:nvPr/>
        </p:nvSpPr>
        <p:spPr bwMode="auto">
          <a:xfrm>
            <a:off x="4110038" y="3954463"/>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CK</a:t>
            </a:r>
          </a:p>
        </p:txBody>
      </p:sp>
      <p:cxnSp>
        <p:nvCxnSpPr>
          <p:cNvPr id="36913" name="Straight Arrow Connector 59"/>
          <p:cNvCxnSpPr>
            <a:cxnSpLocks noChangeShapeType="1"/>
          </p:cNvCxnSpPr>
          <p:nvPr/>
        </p:nvCxnSpPr>
        <p:spPr bwMode="auto">
          <a:xfrm rot="5400000" flipH="1" flipV="1">
            <a:off x="4857751" y="4133850"/>
            <a:ext cx="950912" cy="1587"/>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6914" name="Straight Connector 62"/>
          <p:cNvCxnSpPr>
            <a:cxnSpLocks noChangeShapeType="1"/>
          </p:cNvCxnSpPr>
          <p:nvPr/>
        </p:nvCxnSpPr>
        <p:spPr bwMode="auto">
          <a:xfrm>
            <a:off x="6673850" y="3121025"/>
            <a:ext cx="62547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2962679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Date Placeholder 2"/>
          <p:cNvSpPr>
            <a:spLocks noGrp="1"/>
          </p:cNvSpPr>
          <p:nvPr>
            <p:ph type="dt" sz="quarter" idx="10"/>
          </p:nvPr>
        </p:nvSpPr>
        <p:spPr/>
        <p:txBody>
          <a:bodyPr/>
          <a:lstStyle/>
          <a:p>
            <a:pPr>
              <a:defRPr/>
            </a:pPr>
            <a:r>
              <a:rPr lang="en-US" smtClean="0"/>
              <a:t>HIT, July 13, 2012</a:t>
            </a:r>
            <a:endParaRPr lang="en-US"/>
          </a:p>
        </p:txBody>
      </p:sp>
      <p:sp>
        <p:nvSpPr>
          <p:cNvPr id="44" name="Footer Placeholder 3"/>
          <p:cNvSpPr>
            <a:spLocks noGrp="1"/>
          </p:cNvSpPr>
          <p:nvPr>
            <p:ph type="ftr" sz="quarter" idx="11"/>
          </p:nvPr>
        </p:nvSpPr>
        <p:spPr/>
        <p:txBody>
          <a:bodyPr/>
          <a:lstStyle/>
          <a:p>
            <a:pPr>
              <a:defRPr/>
            </a:pPr>
            <a:r>
              <a:rPr lang="en-US"/>
              <a:t>Agrawal: Power and Time Tradeoff . . .</a:t>
            </a:r>
          </a:p>
        </p:txBody>
      </p:sp>
      <p:sp>
        <p:nvSpPr>
          <p:cNvPr id="45" name="Slide Number Placeholder 4"/>
          <p:cNvSpPr>
            <a:spLocks noGrp="1"/>
          </p:cNvSpPr>
          <p:nvPr>
            <p:ph type="sldNum" sz="quarter" idx="12"/>
          </p:nvPr>
        </p:nvSpPr>
        <p:spPr/>
        <p:txBody>
          <a:bodyPr/>
          <a:lstStyle/>
          <a:p>
            <a:pPr>
              <a:defRPr/>
            </a:pPr>
            <a:fld id="{F46F1B6C-7B08-4A9B-B77D-7BE5E3BF14F0}" type="slidenum">
              <a:rPr lang="en-US"/>
              <a:pPr>
                <a:defRPr/>
              </a:pPr>
              <a:t>36</a:t>
            </a:fld>
            <a:endParaRPr lang="en-US"/>
          </a:p>
        </p:txBody>
      </p:sp>
      <p:sp>
        <p:nvSpPr>
          <p:cNvPr id="582658" name="Rectangle 2"/>
          <p:cNvSpPr>
            <a:spLocks noGrp="1" noChangeArrowheads="1"/>
          </p:cNvSpPr>
          <p:nvPr>
            <p:ph type="title"/>
          </p:nvPr>
        </p:nvSpPr>
        <p:spPr>
          <a:xfrm>
            <a:off x="457200" y="277813"/>
            <a:ext cx="8229600" cy="1436687"/>
          </a:xfrm>
        </p:spPr>
        <p:txBody>
          <a:bodyPr/>
          <a:lstStyle/>
          <a:p>
            <a:pPr eaLnBrk="1" hangingPunct="1">
              <a:defRPr/>
            </a:pPr>
            <a:r>
              <a:rPr lang="en-US" dirty="0" smtClean="0"/>
              <a:t>Low Power Scan Flip-Flop</a:t>
            </a:r>
            <a:br>
              <a:rPr lang="en-US" dirty="0" smtClean="0"/>
            </a:br>
            <a:r>
              <a:rPr lang="en-US" dirty="0" smtClean="0"/>
              <a:t>with Gated Clock and Data</a:t>
            </a:r>
          </a:p>
        </p:txBody>
      </p:sp>
      <p:sp>
        <p:nvSpPr>
          <p:cNvPr id="37894" name="Rectangle 13"/>
          <p:cNvSpPr>
            <a:spLocks noChangeArrowheads="1"/>
          </p:cNvSpPr>
          <p:nvPr/>
        </p:nvSpPr>
        <p:spPr bwMode="auto">
          <a:xfrm>
            <a:off x="5480050" y="3292475"/>
            <a:ext cx="768350" cy="12192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b="1" dirty="0">
                <a:solidFill>
                  <a:schemeClr val="bg1"/>
                </a:solidFill>
                <a:cs typeface="Arial" pitchFamily="34" charset="0"/>
              </a:rPr>
              <a:t>DFF</a:t>
            </a:r>
          </a:p>
        </p:txBody>
      </p:sp>
      <p:sp>
        <p:nvSpPr>
          <p:cNvPr id="37895" name="AutoShape 14"/>
          <p:cNvSpPr>
            <a:spLocks noChangeArrowheads="1"/>
          </p:cNvSpPr>
          <p:nvPr/>
        </p:nvSpPr>
        <p:spPr bwMode="auto">
          <a:xfrm rot="-5400000">
            <a:off x="4013200" y="3114675"/>
            <a:ext cx="1344613" cy="50006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wrap="none" anchor="ctr"/>
          <a:lstStyle/>
          <a:p>
            <a:endParaRPr lang="en-US">
              <a:solidFill>
                <a:schemeClr val="bg1"/>
              </a:solidFill>
            </a:endParaRPr>
          </a:p>
        </p:txBody>
      </p:sp>
      <p:sp>
        <p:nvSpPr>
          <p:cNvPr id="37896" name="Text Box 15"/>
          <p:cNvSpPr txBox="1">
            <a:spLocks noChangeArrowheads="1"/>
          </p:cNvSpPr>
          <p:nvPr/>
        </p:nvSpPr>
        <p:spPr bwMode="auto">
          <a:xfrm rot="-5400000">
            <a:off x="4375151" y="3221008"/>
            <a:ext cx="6921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dirty="0">
                <a:solidFill>
                  <a:schemeClr val="bg1"/>
                </a:solidFill>
                <a:cs typeface="Arial" pitchFamily="34" charset="0"/>
              </a:rPr>
              <a:t>mux</a:t>
            </a:r>
          </a:p>
        </p:txBody>
      </p:sp>
      <p:sp>
        <p:nvSpPr>
          <p:cNvPr id="37897" name="Text Box 20"/>
          <p:cNvSpPr txBox="1">
            <a:spLocks noChangeArrowheads="1"/>
          </p:cNvSpPr>
          <p:nvPr/>
        </p:nvSpPr>
        <p:spPr bwMode="auto">
          <a:xfrm>
            <a:off x="696913" y="4656138"/>
            <a:ext cx="523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SE</a:t>
            </a:r>
          </a:p>
        </p:txBody>
      </p:sp>
      <p:sp>
        <p:nvSpPr>
          <p:cNvPr id="37898" name="Text Box 21"/>
          <p:cNvSpPr txBox="1">
            <a:spLocks noChangeArrowheads="1"/>
          </p:cNvSpPr>
          <p:nvPr/>
        </p:nvSpPr>
        <p:spPr bwMode="auto">
          <a:xfrm>
            <a:off x="3667125" y="3535363"/>
            <a:ext cx="423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SI</a:t>
            </a:r>
          </a:p>
        </p:txBody>
      </p:sp>
      <p:sp>
        <p:nvSpPr>
          <p:cNvPr id="37899" name="Text Box 22"/>
          <p:cNvSpPr txBox="1">
            <a:spLocks noChangeArrowheads="1"/>
          </p:cNvSpPr>
          <p:nvPr/>
        </p:nvSpPr>
        <p:spPr bwMode="auto">
          <a:xfrm>
            <a:off x="3667125" y="2876550"/>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D</a:t>
            </a:r>
          </a:p>
        </p:txBody>
      </p:sp>
      <p:sp>
        <p:nvSpPr>
          <p:cNvPr id="37900" name="AutoShape 24"/>
          <p:cNvSpPr>
            <a:spLocks noChangeArrowheads="1"/>
          </p:cNvSpPr>
          <p:nvPr/>
        </p:nvSpPr>
        <p:spPr bwMode="auto">
          <a:xfrm>
            <a:off x="6873875" y="3213100"/>
            <a:ext cx="728663" cy="654050"/>
          </a:xfrm>
          <a:prstGeom prst="flowChartDelay">
            <a:avLst/>
          </a:prstGeom>
          <a:solidFill>
            <a:schemeClr val="accent1"/>
          </a:solidFill>
          <a:ln w="9525">
            <a:solidFill>
              <a:schemeClr val="tx1"/>
            </a:solidFill>
            <a:miter lim="800000"/>
            <a:headEnd/>
            <a:tailEnd/>
          </a:ln>
        </p:spPr>
        <p:txBody>
          <a:bodyPr wrap="none" anchor="ctr"/>
          <a:lstStyle/>
          <a:p>
            <a:endParaRPr lang="en-US"/>
          </a:p>
        </p:txBody>
      </p:sp>
      <p:sp>
        <p:nvSpPr>
          <p:cNvPr id="37901" name="Line 31"/>
          <p:cNvSpPr>
            <a:spLocks noChangeShapeType="1"/>
          </p:cNvSpPr>
          <p:nvPr/>
        </p:nvSpPr>
        <p:spPr bwMode="auto">
          <a:xfrm>
            <a:off x="6527800" y="3749675"/>
            <a:ext cx="3460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902" name="Line 32"/>
          <p:cNvSpPr>
            <a:spLocks noChangeShapeType="1"/>
          </p:cNvSpPr>
          <p:nvPr/>
        </p:nvSpPr>
        <p:spPr bwMode="auto">
          <a:xfrm>
            <a:off x="7602538" y="3519488"/>
            <a:ext cx="3460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903" name="Text Box 36"/>
          <p:cNvSpPr txBox="1">
            <a:spLocks noChangeArrowheads="1"/>
          </p:cNvSpPr>
          <p:nvPr/>
        </p:nvSpPr>
        <p:spPr bwMode="auto">
          <a:xfrm>
            <a:off x="7948613" y="3289300"/>
            <a:ext cx="425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D’</a:t>
            </a:r>
          </a:p>
        </p:txBody>
      </p:sp>
      <p:sp>
        <p:nvSpPr>
          <p:cNvPr id="37904" name="Text Box 37"/>
          <p:cNvSpPr txBox="1">
            <a:spLocks noChangeArrowheads="1"/>
          </p:cNvSpPr>
          <p:nvPr/>
        </p:nvSpPr>
        <p:spPr bwMode="auto">
          <a:xfrm>
            <a:off x="6873875" y="2025650"/>
            <a:ext cx="5508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SO</a:t>
            </a:r>
          </a:p>
        </p:txBody>
      </p:sp>
      <p:sp>
        <p:nvSpPr>
          <p:cNvPr id="37905" name="Text Box 38"/>
          <p:cNvSpPr txBox="1">
            <a:spLocks noChangeArrowheads="1"/>
          </p:cNvSpPr>
          <p:nvPr/>
        </p:nvSpPr>
        <p:spPr bwMode="auto">
          <a:xfrm>
            <a:off x="1724025" y="5211763"/>
            <a:ext cx="55832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SFF-GCKD:  Gated clock and data scan FF cell</a:t>
            </a:r>
          </a:p>
        </p:txBody>
      </p:sp>
      <p:sp>
        <p:nvSpPr>
          <p:cNvPr id="37906" name="Rectangle 39"/>
          <p:cNvSpPr>
            <a:spLocks noChangeArrowheads="1"/>
          </p:cNvSpPr>
          <p:nvPr/>
        </p:nvSpPr>
        <p:spPr bwMode="auto">
          <a:xfrm>
            <a:off x="4376738" y="2898775"/>
            <a:ext cx="344487"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2000" b="1" dirty="0">
                <a:solidFill>
                  <a:schemeClr val="bg1"/>
                </a:solidFill>
                <a:cs typeface="Arial" pitchFamily="34" charset="0"/>
              </a:rPr>
              <a:t>1</a:t>
            </a:r>
          </a:p>
          <a:p>
            <a:pPr eaLnBrk="1" hangingPunct="1"/>
            <a:endParaRPr lang="en-US" sz="2000" b="1" dirty="0">
              <a:solidFill>
                <a:schemeClr val="bg1"/>
              </a:solidFill>
              <a:cs typeface="Arial" pitchFamily="34" charset="0"/>
            </a:endParaRPr>
          </a:p>
          <a:p>
            <a:pPr eaLnBrk="1" hangingPunct="1"/>
            <a:r>
              <a:rPr lang="en-US" sz="2000" b="1" dirty="0">
                <a:solidFill>
                  <a:schemeClr val="bg1"/>
                </a:solidFill>
                <a:cs typeface="Arial" pitchFamily="34" charset="0"/>
              </a:rPr>
              <a:t>0</a:t>
            </a:r>
          </a:p>
        </p:txBody>
      </p:sp>
      <p:sp>
        <p:nvSpPr>
          <p:cNvPr id="37907" name="Oval 40"/>
          <p:cNvSpPr>
            <a:spLocks noChangeArrowheads="1"/>
          </p:cNvSpPr>
          <p:nvPr/>
        </p:nvSpPr>
        <p:spPr bwMode="auto">
          <a:xfrm>
            <a:off x="5135563" y="33655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7908" name="Oval 41"/>
          <p:cNvSpPr>
            <a:spLocks noChangeArrowheads="1"/>
          </p:cNvSpPr>
          <p:nvPr/>
        </p:nvSpPr>
        <p:spPr bwMode="auto">
          <a:xfrm>
            <a:off x="4645025" y="481647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7909" name="Oval 42"/>
          <p:cNvSpPr>
            <a:spLocks noChangeArrowheads="1"/>
          </p:cNvSpPr>
          <p:nvPr/>
        </p:nvSpPr>
        <p:spPr bwMode="auto">
          <a:xfrm>
            <a:off x="6489700" y="3327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cxnSp>
        <p:nvCxnSpPr>
          <p:cNvPr id="37910" name="Straight Arrow Connector 46"/>
          <p:cNvCxnSpPr>
            <a:cxnSpLocks noChangeShapeType="1"/>
          </p:cNvCxnSpPr>
          <p:nvPr/>
        </p:nvCxnSpPr>
        <p:spPr bwMode="auto">
          <a:xfrm>
            <a:off x="1290638" y="4511675"/>
            <a:ext cx="2262187" cy="1588"/>
          </a:xfrm>
          <a:prstGeom prst="straightConnector1">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11" name="Straight Arrow Connector 49"/>
          <p:cNvCxnSpPr>
            <a:cxnSpLocks noChangeShapeType="1"/>
          </p:cNvCxnSpPr>
          <p:nvPr/>
        </p:nvCxnSpPr>
        <p:spPr bwMode="auto">
          <a:xfrm>
            <a:off x="4191000" y="4343400"/>
            <a:ext cx="1366838" cy="15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12" name="Straight Connector 51"/>
          <p:cNvCxnSpPr>
            <a:cxnSpLocks noChangeShapeType="1"/>
            <a:stCxn id="37901" idx="0"/>
          </p:cNvCxnSpPr>
          <p:nvPr/>
        </p:nvCxnSpPr>
        <p:spPr bwMode="auto">
          <a:xfrm rot="5400000">
            <a:off x="5976144" y="4301331"/>
            <a:ext cx="110490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13" name="Straight Connector 53"/>
          <p:cNvCxnSpPr>
            <a:cxnSpLocks noChangeShapeType="1"/>
          </p:cNvCxnSpPr>
          <p:nvPr/>
        </p:nvCxnSpPr>
        <p:spPr bwMode="auto">
          <a:xfrm rot="10800000" flipV="1">
            <a:off x="1290638" y="4856163"/>
            <a:ext cx="523875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7914" name="TextBox 57"/>
          <p:cNvSpPr txBox="1">
            <a:spLocks noChangeArrowheads="1"/>
          </p:cNvSpPr>
          <p:nvPr/>
        </p:nvSpPr>
        <p:spPr bwMode="auto">
          <a:xfrm>
            <a:off x="747713" y="4303713"/>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CK</a:t>
            </a:r>
          </a:p>
        </p:txBody>
      </p:sp>
      <p:cxnSp>
        <p:nvCxnSpPr>
          <p:cNvPr id="37915" name="Straight Arrow Connector 59"/>
          <p:cNvCxnSpPr>
            <a:cxnSpLocks noChangeShapeType="1"/>
          </p:cNvCxnSpPr>
          <p:nvPr/>
        </p:nvCxnSpPr>
        <p:spPr bwMode="auto">
          <a:xfrm rot="5400000" flipH="1" flipV="1">
            <a:off x="4187826" y="4359275"/>
            <a:ext cx="989012" cy="1587"/>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7916" name="AutoShape 24"/>
          <p:cNvSpPr>
            <a:spLocks noChangeArrowheads="1"/>
          </p:cNvSpPr>
          <p:nvPr/>
        </p:nvSpPr>
        <p:spPr bwMode="auto">
          <a:xfrm>
            <a:off x="3552825" y="4002088"/>
            <a:ext cx="728663" cy="654050"/>
          </a:xfrm>
          <a:prstGeom prst="flowChartDelay">
            <a:avLst/>
          </a:prstGeom>
          <a:solidFill>
            <a:schemeClr val="accent1"/>
          </a:solidFill>
          <a:ln w="9525">
            <a:solidFill>
              <a:schemeClr val="tx1"/>
            </a:solidFill>
            <a:miter lim="800000"/>
            <a:headEnd/>
            <a:tailEnd/>
          </a:ln>
        </p:spPr>
        <p:txBody>
          <a:bodyPr wrap="none" anchor="ctr"/>
          <a:lstStyle/>
          <a:p>
            <a:endParaRPr lang="en-US"/>
          </a:p>
        </p:txBody>
      </p:sp>
      <p:cxnSp>
        <p:nvCxnSpPr>
          <p:cNvPr id="37917" name="Straight Arrow Connector 58"/>
          <p:cNvCxnSpPr>
            <a:cxnSpLocks noChangeShapeType="1"/>
          </p:cNvCxnSpPr>
          <p:nvPr/>
        </p:nvCxnSpPr>
        <p:spPr bwMode="auto">
          <a:xfrm>
            <a:off x="4935538" y="3402013"/>
            <a:ext cx="544512" cy="1587"/>
          </a:xfrm>
          <a:prstGeom prst="straightConnector1">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7918" name="Moon 61"/>
          <p:cNvSpPr>
            <a:spLocks noChangeArrowheads="1"/>
          </p:cNvSpPr>
          <p:nvPr/>
        </p:nvSpPr>
        <p:spPr bwMode="auto">
          <a:xfrm flipH="1">
            <a:off x="2579688" y="3767138"/>
            <a:ext cx="660400" cy="628650"/>
          </a:xfrm>
          <a:prstGeom prst="moon">
            <a:avLst>
              <a:gd name="adj" fmla="val 85060"/>
            </a:avLst>
          </a:prstGeom>
          <a:solidFill>
            <a:schemeClr val="accent1"/>
          </a:solidFill>
          <a:ln w="9525" algn="ctr">
            <a:solidFill>
              <a:schemeClr val="tx1"/>
            </a:solidFill>
            <a:round/>
            <a:headEnd/>
            <a:tailEnd/>
          </a:ln>
        </p:spPr>
        <p:txBody>
          <a:bodyPr/>
          <a:lstStyle/>
          <a:p>
            <a:endParaRPr lang="en-US"/>
          </a:p>
        </p:txBody>
      </p:sp>
      <p:sp>
        <p:nvSpPr>
          <p:cNvPr id="37919" name="Line 17"/>
          <p:cNvSpPr>
            <a:spLocks noChangeShapeType="1"/>
          </p:cNvSpPr>
          <p:nvPr/>
        </p:nvSpPr>
        <p:spPr bwMode="auto">
          <a:xfrm>
            <a:off x="4051300" y="3749675"/>
            <a:ext cx="3841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37920" name="Straight Connector 66"/>
          <p:cNvCxnSpPr>
            <a:cxnSpLocks noChangeShapeType="1"/>
            <a:stCxn id="37918" idx="1"/>
          </p:cNvCxnSpPr>
          <p:nvPr/>
        </p:nvCxnSpPr>
        <p:spPr bwMode="auto">
          <a:xfrm>
            <a:off x="3240088" y="4081463"/>
            <a:ext cx="312737"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21" name="Straight Connector 71"/>
          <p:cNvCxnSpPr>
            <a:cxnSpLocks noChangeShapeType="1"/>
          </p:cNvCxnSpPr>
          <p:nvPr/>
        </p:nvCxnSpPr>
        <p:spPr bwMode="auto">
          <a:xfrm rot="5400000" flipH="1" flipV="1">
            <a:off x="4745037" y="2970213"/>
            <a:ext cx="862013"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22" name="Straight Connector 73"/>
          <p:cNvCxnSpPr>
            <a:cxnSpLocks noChangeShapeType="1"/>
          </p:cNvCxnSpPr>
          <p:nvPr/>
        </p:nvCxnSpPr>
        <p:spPr bwMode="auto">
          <a:xfrm rot="10800000" flipV="1">
            <a:off x="2406650" y="2538413"/>
            <a:ext cx="2770188"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23" name="Straight Connector 75"/>
          <p:cNvCxnSpPr>
            <a:cxnSpLocks noChangeShapeType="1"/>
          </p:cNvCxnSpPr>
          <p:nvPr/>
        </p:nvCxnSpPr>
        <p:spPr bwMode="auto">
          <a:xfrm rot="5400000">
            <a:off x="1724026" y="3221037"/>
            <a:ext cx="1365250" cy="31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24" name="Straight Connector 77"/>
          <p:cNvCxnSpPr>
            <a:cxnSpLocks noChangeShapeType="1"/>
          </p:cNvCxnSpPr>
          <p:nvPr/>
        </p:nvCxnSpPr>
        <p:spPr bwMode="auto">
          <a:xfrm>
            <a:off x="2405063" y="3903663"/>
            <a:ext cx="185737"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25" name="Straight Connector 81"/>
          <p:cNvCxnSpPr>
            <a:cxnSpLocks noChangeShapeType="1"/>
          </p:cNvCxnSpPr>
          <p:nvPr/>
        </p:nvCxnSpPr>
        <p:spPr bwMode="auto">
          <a:xfrm rot="16200000" flipV="1">
            <a:off x="1125537" y="3265488"/>
            <a:ext cx="207962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26" name="Straight Connector 84"/>
          <p:cNvCxnSpPr>
            <a:cxnSpLocks noChangeShapeType="1"/>
          </p:cNvCxnSpPr>
          <p:nvPr/>
        </p:nvCxnSpPr>
        <p:spPr bwMode="auto">
          <a:xfrm>
            <a:off x="2165350" y="2225675"/>
            <a:ext cx="4708525" cy="1588"/>
          </a:xfrm>
          <a:prstGeom prst="line">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927" name="Straight Connector 86"/>
          <p:cNvCxnSpPr>
            <a:cxnSpLocks noChangeShapeType="1"/>
            <a:endCxn id="37909" idx="4"/>
          </p:cNvCxnSpPr>
          <p:nvPr/>
        </p:nvCxnSpPr>
        <p:spPr bwMode="auto">
          <a:xfrm rot="16200000" flipH="1">
            <a:off x="5938837" y="2813051"/>
            <a:ext cx="117792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7928" name="Oval 40"/>
          <p:cNvSpPr>
            <a:spLocks noChangeArrowheads="1"/>
          </p:cNvSpPr>
          <p:nvPr/>
        </p:nvSpPr>
        <p:spPr bwMode="auto">
          <a:xfrm>
            <a:off x="6491288" y="2189163"/>
            <a:ext cx="76200" cy="76200"/>
          </a:xfrm>
          <a:prstGeom prst="ellipse">
            <a:avLst/>
          </a:prstGeom>
          <a:solidFill>
            <a:schemeClr val="tx1"/>
          </a:solidFill>
          <a:ln w="9525">
            <a:solidFill>
              <a:schemeClr val="tx1"/>
            </a:solidFill>
            <a:round/>
            <a:headEnd/>
            <a:tailEnd/>
          </a:ln>
        </p:spPr>
        <p:txBody>
          <a:bodyPr wrap="none" anchor="ctr"/>
          <a:lstStyle/>
          <a:p>
            <a:endParaRPr lang="en-US"/>
          </a:p>
        </p:txBody>
      </p:sp>
      <p:cxnSp>
        <p:nvCxnSpPr>
          <p:cNvPr id="37929" name="Straight Connector 93"/>
          <p:cNvCxnSpPr>
            <a:cxnSpLocks noChangeShapeType="1"/>
          </p:cNvCxnSpPr>
          <p:nvPr/>
        </p:nvCxnSpPr>
        <p:spPr bwMode="auto">
          <a:xfrm>
            <a:off x="6248400" y="3365500"/>
            <a:ext cx="625475"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30" name="Straight Arrow Connector 96"/>
          <p:cNvCxnSpPr>
            <a:cxnSpLocks noChangeShapeType="1"/>
          </p:cNvCxnSpPr>
          <p:nvPr/>
        </p:nvCxnSpPr>
        <p:spPr bwMode="auto">
          <a:xfrm>
            <a:off x="4000500" y="3074988"/>
            <a:ext cx="434975" cy="1587"/>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8" name="Arc 97"/>
          <p:cNvSpPr/>
          <p:nvPr/>
        </p:nvSpPr>
        <p:spPr bwMode="auto">
          <a:xfrm>
            <a:off x="2286000" y="3749675"/>
            <a:ext cx="338138" cy="669925"/>
          </a:xfrm>
          <a:prstGeom prst="arc">
            <a:avLst>
              <a:gd name="adj1" fmla="val 16893361"/>
              <a:gd name="adj2" fmla="val 4675754"/>
            </a:avLst>
          </a:prstGeom>
          <a:noFill/>
          <a:ln w="9525" cap="flat" cmpd="sng" algn="ctr">
            <a:solidFill>
              <a:schemeClr val="tx1"/>
            </a:solidFill>
            <a:prstDash val="solid"/>
            <a:round/>
            <a:headEnd type="none" w="med" len="med"/>
            <a:tailEnd type="none" w="med" len="med"/>
          </a:ln>
          <a:effectLst/>
        </p:spPr>
        <p:txBody>
          <a:bodyPr/>
          <a:lstStyle/>
          <a:p>
            <a:pPr>
              <a:defRPr/>
            </a:pPr>
            <a:endParaRPr lang="en-US">
              <a:latin typeface="Arial" charset="0"/>
            </a:endParaRPr>
          </a:p>
        </p:txBody>
      </p:sp>
      <p:cxnSp>
        <p:nvCxnSpPr>
          <p:cNvPr id="37932" name="Straight Connector 102"/>
          <p:cNvCxnSpPr>
            <a:cxnSpLocks noChangeShapeType="1"/>
          </p:cNvCxnSpPr>
          <p:nvPr/>
        </p:nvCxnSpPr>
        <p:spPr bwMode="auto">
          <a:xfrm>
            <a:off x="2165350" y="4302125"/>
            <a:ext cx="414338"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1195224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s5378: Normal Mode Operation</a:t>
            </a:r>
            <a:endParaRPr lang="en-US" dirty="0"/>
          </a:p>
        </p:txBody>
      </p:sp>
      <p:sp>
        <p:nvSpPr>
          <p:cNvPr id="3" name="Content Placeholder 2"/>
          <p:cNvSpPr>
            <a:spLocks noGrp="1"/>
          </p:cNvSpPr>
          <p:nvPr>
            <p:ph idx="1"/>
          </p:nvPr>
        </p:nvSpPr>
        <p:spPr>
          <a:xfrm>
            <a:off x="457200" y="1219200"/>
            <a:ext cx="8229600" cy="1714500"/>
          </a:xfrm>
        </p:spPr>
        <p:txBody>
          <a:bodyPr/>
          <a:lstStyle/>
          <a:p>
            <a:pPr>
              <a:defRPr/>
            </a:pPr>
            <a:r>
              <a:rPr lang="en-US" sz="2800" dirty="0" smtClean="0"/>
              <a:t>1,000 random vectors</a:t>
            </a:r>
          </a:p>
          <a:p>
            <a:pPr>
              <a:defRPr/>
            </a:pPr>
            <a:r>
              <a:rPr lang="en-US" sz="2800" dirty="0" smtClean="0"/>
              <a:t>Clock period = 50ns</a:t>
            </a:r>
          </a:p>
          <a:p>
            <a:pPr>
              <a:defRPr/>
            </a:pPr>
            <a:r>
              <a:rPr lang="en-US" sz="2800" dirty="0" smtClean="0"/>
              <a:t>Technology: TSMC025</a:t>
            </a:r>
            <a:endParaRPr lang="en-US" sz="2800" dirty="0"/>
          </a:p>
        </p:txBody>
      </p:sp>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C896CAD0-B45E-4984-9362-77DFF398331D}" type="slidenum">
              <a:rPr lang="en-US" smtClean="0"/>
              <a:pPr>
                <a:defRPr/>
              </a:pPr>
              <a:t>37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17967447"/>
              </p:ext>
            </p:extLst>
          </p:nvPr>
        </p:nvGraphicFramePr>
        <p:xfrm>
          <a:off x="87086" y="2801258"/>
          <a:ext cx="8969830" cy="3483430"/>
        </p:xfrm>
        <a:graphic>
          <a:graphicData uri="http://schemas.openxmlformats.org/drawingml/2006/table">
            <a:tbl>
              <a:tblPr>
                <a:tableStyleId>{5C22544A-7EE6-4342-B048-85BDC9FD1C3A}</a:tableStyleId>
              </a:tblPr>
              <a:tblGrid>
                <a:gridCol w="1288706"/>
                <a:gridCol w="846967"/>
                <a:gridCol w="803160"/>
                <a:gridCol w="890776"/>
                <a:gridCol w="963791"/>
                <a:gridCol w="861571"/>
                <a:gridCol w="949189"/>
                <a:gridCol w="803159"/>
                <a:gridCol w="730146"/>
                <a:gridCol w="832365"/>
              </a:tblGrid>
              <a:tr h="460732">
                <a:tc rowSpan="2">
                  <a:txBody>
                    <a:bodyPr/>
                    <a:lstStyle/>
                    <a:p>
                      <a:pPr algn="ctr"/>
                      <a:r>
                        <a:rPr lang="en-US" sz="1800" b="1" dirty="0" smtClean="0">
                          <a:solidFill>
                            <a:schemeClr val="bg1"/>
                          </a:solidFill>
                        </a:rPr>
                        <a:t>FF cell</a:t>
                      </a:r>
                      <a:r>
                        <a:rPr lang="en-US" sz="1800" b="1" baseline="0" dirty="0" smtClean="0">
                          <a:solidFill>
                            <a:schemeClr val="bg1"/>
                          </a:solidFill>
                        </a:rPr>
                        <a:t> used</a:t>
                      </a:r>
                      <a:endParaRPr lang="en-US" sz="1800" b="1" dirty="0">
                        <a:solidFill>
                          <a:schemeClr val="bg1"/>
                        </a:solidFill>
                      </a:endParaRPr>
                    </a:p>
                  </a:txBody>
                  <a:tcPr marT="45730" marB="45730" anchor="ctr">
                    <a:solidFill>
                      <a:schemeClr val="tx1"/>
                    </a:solidFill>
                  </a:tcPr>
                </a:tc>
                <a:tc rowSpan="2">
                  <a:txBody>
                    <a:bodyPr/>
                    <a:lstStyle/>
                    <a:p>
                      <a:pPr algn="ctr"/>
                      <a:r>
                        <a:rPr lang="en-US" sz="1800" b="1" dirty="0" smtClean="0">
                          <a:solidFill>
                            <a:schemeClr val="bg1"/>
                          </a:solidFill>
                        </a:rPr>
                        <a:t>No. of gates</a:t>
                      </a:r>
                      <a:endParaRPr lang="en-US" sz="1800" b="1" dirty="0">
                        <a:solidFill>
                          <a:schemeClr val="bg1"/>
                        </a:solidFill>
                      </a:endParaRPr>
                    </a:p>
                  </a:txBody>
                  <a:tcPr marT="45730" marB="45730" anchor="ctr">
                    <a:solidFill>
                      <a:schemeClr val="tx1"/>
                    </a:solidFill>
                  </a:tcPr>
                </a:tc>
                <a:tc gridSpan="4">
                  <a:txBody>
                    <a:bodyPr/>
                    <a:lstStyle/>
                    <a:p>
                      <a:pPr algn="ctr"/>
                      <a:r>
                        <a:rPr lang="en-US" sz="1800" b="1" dirty="0" smtClean="0">
                          <a:solidFill>
                            <a:schemeClr val="bg1"/>
                          </a:solidFill>
                        </a:rPr>
                        <a:t>Dynamic power (</a:t>
                      </a:r>
                      <a:r>
                        <a:rPr lang="el-GR" sz="1800" b="1" dirty="0" smtClean="0">
                          <a:solidFill>
                            <a:schemeClr val="bg1"/>
                          </a:solidFill>
                          <a:latin typeface="Arial"/>
                          <a:cs typeface="Arial"/>
                        </a:rPr>
                        <a:t>μ</a:t>
                      </a:r>
                      <a:r>
                        <a:rPr lang="en-US" sz="1800" b="1" dirty="0" smtClean="0">
                          <a:solidFill>
                            <a:schemeClr val="bg1"/>
                          </a:solidFill>
                          <a:latin typeface="Arial"/>
                          <a:cs typeface="Arial"/>
                        </a:rPr>
                        <a:t>W)</a:t>
                      </a:r>
                      <a:endParaRPr lang="en-US" sz="1800" b="1" dirty="0">
                        <a:solidFill>
                          <a:schemeClr val="bg1"/>
                        </a:solidFill>
                      </a:endParaRPr>
                    </a:p>
                  </a:txBody>
                  <a:tcPr marT="45730" marB="45730" anchor="ctr">
                    <a:solidFill>
                      <a:schemeClr val="tx1"/>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bg1"/>
                          </a:solidFill>
                        </a:rPr>
                        <a:t>Leak. (</a:t>
                      </a:r>
                      <a:r>
                        <a:rPr lang="el-GR" sz="1800" b="1" dirty="0" smtClean="0">
                          <a:solidFill>
                            <a:schemeClr val="bg1"/>
                          </a:solidFill>
                          <a:latin typeface="+mn-lt"/>
                          <a:cs typeface="Arial"/>
                        </a:rPr>
                        <a:t>μ</a:t>
                      </a:r>
                      <a:r>
                        <a:rPr lang="en-US" sz="1800" b="1" dirty="0" smtClean="0">
                          <a:solidFill>
                            <a:schemeClr val="bg1"/>
                          </a:solidFill>
                          <a:latin typeface="+mn-lt"/>
                          <a:cs typeface="Arial"/>
                        </a:rPr>
                        <a:t>W)</a:t>
                      </a:r>
                      <a:endParaRPr lang="en-US" sz="1800" b="1" dirty="0" smtClean="0">
                        <a:solidFill>
                          <a:schemeClr val="bg1"/>
                        </a:solidFill>
                      </a:endParaRPr>
                    </a:p>
                  </a:txBody>
                  <a:tcPr marT="45730" marB="45730" anchor="ctr">
                    <a:solidFill>
                      <a:schemeClr val="tx1"/>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bg1"/>
                          </a:solidFill>
                        </a:rPr>
                        <a:t>Clock (</a:t>
                      </a:r>
                      <a:r>
                        <a:rPr lang="el-GR" sz="1800" b="1" dirty="0" smtClean="0">
                          <a:solidFill>
                            <a:schemeClr val="bg1"/>
                          </a:solidFill>
                          <a:latin typeface="+mn-lt"/>
                          <a:cs typeface="Arial"/>
                        </a:rPr>
                        <a:t>μ</a:t>
                      </a:r>
                      <a:r>
                        <a:rPr lang="en-US" sz="1800" b="1" dirty="0" smtClean="0">
                          <a:solidFill>
                            <a:schemeClr val="bg1"/>
                          </a:solidFill>
                          <a:latin typeface="+mn-lt"/>
                          <a:cs typeface="Arial"/>
                        </a:rPr>
                        <a:t>W)</a:t>
                      </a:r>
                      <a:endParaRPr lang="en-US" sz="1800" b="1" dirty="0" smtClean="0">
                        <a:solidFill>
                          <a:schemeClr val="bg1"/>
                        </a:solidFill>
                      </a:endParaRPr>
                    </a:p>
                  </a:txBody>
                  <a:tcPr marT="45730" marB="45730" anchor="ctr">
                    <a:solidFill>
                      <a:schemeClr val="tx1"/>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bg1"/>
                          </a:solidFill>
                        </a:rPr>
                        <a:t>FF (</a:t>
                      </a:r>
                      <a:r>
                        <a:rPr lang="el-GR" sz="1800" b="1" dirty="0" smtClean="0">
                          <a:solidFill>
                            <a:schemeClr val="bg1"/>
                          </a:solidFill>
                          <a:latin typeface="+mn-lt"/>
                          <a:cs typeface="Arial"/>
                        </a:rPr>
                        <a:t>μ</a:t>
                      </a:r>
                      <a:r>
                        <a:rPr lang="en-US" sz="1800" b="1" dirty="0" smtClean="0">
                          <a:solidFill>
                            <a:schemeClr val="bg1"/>
                          </a:solidFill>
                          <a:latin typeface="+mn-lt"/>
                          <a:cs typeface="Arial"/>
                        </a:rPr>
                        <a:t>W)</a:t>
                      </a:r>
                      <a:endParaRPr lang="en-US" sz="1800" b="1" dirty="0" smtClean="0">
                        <a:solidFill>
                          <a:schemeClr val="bg1"/>
                        </a:solidFill>
                      </a:endParaRPr>
                    </a:p>
                  </a:txBody>
                  <a:tcPr marT="45730" marB="45730" anchor="ctr">
                    <a:solidFill>
                      <a:schemeClr val="tx1"/>
                    </a:solidFill>
                  </a:tcPr>
                </a:tc>
                <a:tc rowSpan="2">
                  <a:txBody>
                    <a:bodyPr/>
                    <a:lstStyle/>
                    <a:p>
                      <a:pPr algn="ctr"/>
                      <a:r>
                        <a:rPr lang="en-US" sz="1800" b="1" dirty="0" smtClean="0">
                          <a:solidFill>
                            <a:schemeClr val="bg1"/>
                          </a:solidFill>
                        </a:rPr>
                        <a:t>Total (</a:t>
                      </a:r>
                      <a:r>
                        <a:rPr lang="el-GR" sz="1800" b="1" dirty="0" smtClean="0">
                          <a:solidFill>
                            <a:schemeClr val="bg1"/>
                          </a:solidFill>
                          <a:latin typeface="Arial"/>
                          <a:cs typeface="Arial"/>
                        </a:rPr>
                        <a:t>μ</a:t>
                      </a:r>
                      <a:r>
                        <a:rPr lang="en-US" sz="1800" b="1" dirty="0" smtClean="0">
                          <a:solidFill>
                            <a:schemeClr val="bg1"/>
                          </a:solidFill>
                          <a:latin typeface="Arial"/>
                          <a:cs typeface="Arial"/>
                        </a:rPr>
                        <a:t>W)</a:t>
                      </a:r>
                      <a:endParaRPr lang="en-US" sz="1800" b="1" dirty="0">
                        <a:solidFill>
                          <a:schemeClr val="bg1"/>
                        </a:solidFill>
                      </a:endParaRPr>
                    </a:p>
                  </a:txBody>
                  <a:tcPr marT="45730" marB="45730" anchor="ctr">
                    <a:solidFill>
                      <a:schemeClr val="tx1"/>
                    </a:solidFill>
                  </a:tcPr>
                </a:tc>
              </a:tr>
              <a:tr h="460732">
                <a:tc vMerge="1">
                  <a:txBody>
                    <a:bodyPr/>
                    <a:lstStyle/>
                    <a:p>
                      <a:pPr algn="ctr"/>
                      <a:endParaRPr lang="en-US" dirty="0"/>
                    </a:p>
                  </a:txBody>
                  <a:tcPr anchor="ctr"/>
                </a:tc>
                <a:tc vMerge="1">
                  <a:txBody>
                    <a:bodyPr/>
                    <a:lstStyle/>
                    <a:p>
                      <a:pPr algn="ctr"/>
                      <a:endParaRPr lang="en-US" dirty="0"/>
                    </a:p>
                  </a:txBody>
                  <a:tcPr anchor="ctr"/>
                </a:tc>
                <a:tc>
                  <a:txBody>
                    <a:bodyPr/>
                    <a:lstStyle/>
                    <a:p>
                      <a:pPr algn="ctr"/>
                      <a:r>
                        <a:rPr lang="en-US" sz="1800" b="1" dirty="0" smtClean="0">
                          <a:solidFill>
                            <a:schemeClr val="bg1"/>
                          </a:solidFill>
                        </a:rPr>
                        <a:t>Logic</a:t>
                      </a:r>
                      <a:endParaRPr lang="en-US" sz="1800" b="1" dirty="0">
                        <a:solidFill>
                          <a:schemeClr val="bg1"/>
                        </a:solidFill>
                      </a:endParaRPr>
                    </a:p>
                  </a:txBody>
                  <a:tcPr marT="45730" marB="45730" anchor="ctr">
                    <a:solidFill>
                      <a:schemeClr val="tx1"/>
                    </a:solidFill>
                  </a:tcPr>
                </a:tc>
                <a:tc>
                  <a:txBody>
                    <a:bodyPr/>
                    <a:lstStyle/>
                    <a:p>
                      <a:pPr algn="ctr"/>
                      <a:r>
                        <a:rPr lang="en-US" sz="1800" b="1" dirty="0" smtClean="0">
                          <a:solidFill>
                            <a:schemeClr val="bg1"/>
                          </a:solidFill>
                        </a:rPr>
                        <a:t>Glitch</a:t>
                      </a:r>
                      <a:endParaRPr lang="en-US" sz="1800" b="1" dirty="0">
                        <a:solidFill>
                          <a:schemeClr val="bg1"/>
                        </a:solidFill>
                      </a:endParaRPr>
                    </a:p>
                  </a:txBody>
                  <a:tcPr marT="45730" marB="45730" anchor="ctr">
                    <a:solidFill>
                      <a:schemeClr val="tx1"/>
                    </a:solidFill>
                  </a:tcPr>
                </a:tc>
                <a:tc>
                  <a:txBody>
                    <a:bodyPr/>
                    <a:lstStyle/>
                    <a:p>
                      <a:pPr algn="ctr"/>
                      <a:r>
                        <a:rPr lang="en-US" sz="1800" b="1" dirty="0" err="1" smtClean="0">
                          <a:solidFill>
                            <a:schemeClr val="bg1"/>
                          </a:solidFill>
                        </a:rPr>
                        <a:t>Dyn</a:t>
                      </a:r>
                      <a:r>
                        <a:rPr lang="en-US" sz="1800" b="1" dirty="0" smtClean="0">
                          <a:solidFill>
                            <a:schemeClr val="bg1"/>
                          </a:solidFill>
                        </a:rPr>
                        <a:t>.</a:t>
                      </a:r>
                      <a:endParaRPr lang="en-US" sz="1800" b="1" dirty="0">
                        <a:solidFill>
                          <a:schemeClr val="bg1"/>
                        </a:solidFill>
                      </a:endParaRPr>
                    </a:p>
                  </a:txBody>
                  <a:tcPr marT="45730" marB="45730" anchor="ctr">
                    <a:solidFill>
                      <a:schemeClr val="tx1"/>
                    </a:solidFill>
                  </a:tcPr>
                </a:tc>
                <a:tc>
                  <a:txBody>
                    <a:bodyPr/>
                    <a:lstStyle/>
                    <a:p>
                      <a:pPr algn="ctr"/>
                      <a:r>
                        <a:rPr lang="en-US" sz="1800" b="1" dirty="0" err="1" smtClean="0">
                          <a:solidFill>
                            <a:schemeClr val="bg1"/>
                          </a:solidFill>
                        </a:rPr>
                        <a:t>Sh.Ck</a:t>
                      </a:r>
                      <a:r>
                        <a:rPr lang="en-US" sz="1800" b="1" dirty="0" smtClean="0">
                          <a:solidFill>
                            <a:schemeClr val="bg1"/>
                          </a:solidFill>
                        </a:rPr>
                        <a:t>.</a:t>
                      </a:r>
                      <a:endParaRPr lang="en-US" sz="1800" b="1" dirty="0">
                        <a:solidFill>
                          <a:schemeClr val="bg1"/>
                        </a:solidFill>
                      </a:endParaRPr>
                    </a:p>
                  </a:txBody>
                  <a:tcPr marT="45730" marB="45730" anchor="ctr">
                    <a:solidFill>
                      <a:schemeClr val="tx1"/>
                    </a:solidFill>
                  </a:tcPr>
                </a:tc>
                <a:tc vMerge="1">
                  <a:txBody>
                    <a:bodyPr/>
                    <a:lstStyle/>
                    <a:p>
                      <a:pPr algn="ct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660595">
                <a:tc>
                  <a:txBody>
                    <a:bodyPr/>
                    <a:lstStyle/>
                    <a:p>
                      <a:pPr algn="ctr"/>
                      <a:r>
                        <a:rPr lang="en-US" sz="2400" b="1" dirty="0" smtClean="0">
                          <a:solidFill>
                            <a:schemeClr val="bg1"/>
                          </a:solidFill>
                        </a:rPr>
                        <a:t>FF</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2958</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77.9</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17.5</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95.4</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14.1</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0.129</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220</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752</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1082</a:t>
                      </a:r>
                      <a:endParaRPr lang="en-US" sz="2400" b="1" dirty="0">
                        <a:solidFill>
                          <a:schemeClr val="bg1"/>
                        </a:solidFill>
                      </a:endParaRPr>
                    </a:p>
                  </a:txBody>
                  <a:tcPr marT="45730" marB="45730" anchor="ctr">
                    <a:solidFill>
                      <a:srgbClr val="002060"/>
                    </a:solidFill>
                  </a:tcPr>
                </a:tc>
              </a:tr>
              <a:tr h="624114">
                <a:tc>
                  <a:txBody>
                    <a:bodyPr/>
                    <a:lstStyle/>
                    <a:p>
                      <a:pPr algn="ctr"/>
                      <a:r>
                        <a:rPr lang="en-US" sz="2400" b="1" dirty="0" smtClean="0">
                          <a:solidFill>
                            <a:schemeClr val="bg1"/>
                          </a:solidFill>
                        </a:rPr>
                        <a:t>SFF</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3137</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81.8</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19.5</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101.3</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13.9</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0.130</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220</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752</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1087</a:t>
                      </a:r>
                      <a:endParaRPr lang="en-US" sz="2400" b="1" dirty="0">
                        <a:solidFill>
                          <a:schemeClr val="bg1"/>
                        </a:solidFill>
                      </a:endParaRPr>
                    </a:p>
                  </a:txBody>
                  <a:tcPr marT="45730" marB="45730" anchor="ctr">
                    <a:solidFill>
                      <a:srgbClr val="002060"/>
                    </a:solidFill>
                  </a:tcPr>
                </a:tc>
              </a:tr>
              <a:tr h="609600">
                <a:tc>
                  <a:txBody>
                    <a:bodyPr/>
                    <a:lstStyle/>
                    <a:p>
                      <a:pPr algn="ctr"/>
                      <a:r>
                        <a:rPr lang="en-US" sz="2400" b="1" dirty="0" smtClean="0">
                          <a:solidFill>
                            <a:schemeClr val="bg1"/>
                          </a:solidFill>
                        </a:rPr>
                        <a:t>SFF-GD</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3317</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85.1</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19.8</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104.9</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15.0</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0.132</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220</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752</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1092</a:t>
                      </a:r>
                      <a:endParaRPr lang="en-US" sz="2400" b="1" dirty="0">
                        <a:solidFill>
                          <a:schemeClr val="bg1"/>
                        </a:solidFill>
                      </a:endParaRPr>
                    </a:p>
                  </a:txBody>
                  <a:tcPr marT="45730" marB="45730" anchor="ctr">
                    <a:solidFill>
                      <a:srgbClr val="002060"/>
                    </a:solidFill>
                  </a:tcPr>
                </a:tc>
              </a:tr>
              <a:tr h="667657">
                <a:tc>
                  <a:txBody>
                    <a:bodyPr/>
                    <a:lstStyle/>
                    <a:p>
                      <a:pPr algn="ctr"/>
                      <a:r>
                        <a:rPr lang="en-US" sz="2000" b="1" dirty="0" smtClean="0">
                          <a:solidFill>
                            <a:schemeClr val="bg1"/>
                          </a:solidFill>
                        </a:rPr>
                        <a:t>SFF-GCKD</a:t>
                      </a:r>
                      <a:endParaRPr lang="en-US" sz="20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3675</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89.9</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56.8</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146.7</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23.9</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0.136</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119</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33</a:t>
                      </a:r>
                      <a:endParaRPr lang="en-US" sz="2400" b="1" dirty="0">
                        <a:solidFill>
                          <a:schemeClr val="bg1"/>
                        </a:solidFill>
                      </a:endParaRPr>
                    </a:p>
                  </a:txBody>
                  <a:tcPr marT="45730" marB="45730" anchor="ctr">
                    <a:solidFill>
                      <a:srgbClr val="002060"/>
                    </a:solidFill>
                  </a:tcPr>
                </a:tc>
                <a:tc>
                  <a:txBody>
                    <a:bodyPr/>
                    <a:lstStyle/>
                    <a:p>
                      <a:pPr algn="ctr"/>
                      <a:r>
                        <a:rPr lang="en-US" sz="2400" b="1" dirty="0" smtClean="0">
                          <a:solidFill>
                            <a:schemeClr val="bg1"/>
                          </a:solidFill>
                        </a:rPr>
                        <a:t>323</a:t>
                      </a:r>
                      <a:endParaRPr lang="en-US" sz="2400" b="1" dirty="0">
                        <a:solidFill>
                          <a:schemeClr val="bg1"/>
                        </a:solidFill>
                      </a:endParaRPr>
                    </a:p>
                  </a:txBody>
                  <a:tcPr marT="45730" marB="45730" anchor="ctr">
                    <a:solidFill>
                      <a:srgbClr val="002060"/>
                    </a:solidFill>
                  </a:tcPr>
                </a:tc>
              </a:tr>
            </a:tbl>
          </a:graphicData>
        </a:graphic>
      </p:graphicFrame>
    </p:spTree>
    <p:extLst>
      <p:ext uri="{BB962C8B-B14F-4D97-AF65-F5344CB8AC3E}">
        <p14:creationId xmlns:p14="http://schemas.microsoft.com/office/powerpoint/2010/main" val="32699323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s5378: Scan Test</a:t>
            </a:r>
            <a:endParaRPr lang="en-US" dirty="0"/>
          </a:p>
        </p:txBody>
      </p:sp>
      <p:sp>
        <p:nvSpPr>
          <p:cNvPr id="3" name="Content Placeholder 2"/>
          <p:cNvSpPr>
            <a:spLocks noGrp="1"/>
          </p:cNvSpPr>
          <p:nvPr>
            <p:ph idx="1"/>
          </p:nvPr>
        </p:nvSpPr>
        <p:spPr>
          <a:xfrm>
            <a:off x="228600" y="1219200"/>
            <a:ext cx="8458200" cy="1714500"/>
          </a:xfrm>
        </p:spPr>
        <p:txBody>
          <a:bodyPr>
            <a:normAutofit lnSpcReduction="10000"/>
          </a:bodyPr>
          <a:lstStyle/>
          <a:p>
            <a:pPr>
              <a:defRPr/>
            </a:pPr>
            <a:r>
              <a:rPr lang="en-US" dirty="0" smtClean="0"/>
              <a:t>Mentor Graphics </a:t>
            </a:r>
            <a:r>
              <a:rPr lang="en-US" dirty="0" err="1" smtClean="0"/>
              <a:t>Fastscan</a:t>
            </a:r>
            <a:r>
              <a:rPr lang="en-US" dirty="0" smtClean="0"/>
              <a:t>, 98.9% coverage</a:t>
            </a:r>
          </a:p>
          <a:p>
            <a:pPr>
              <a:defRPr/>
            </a:pPr>
            <a:r>
              <a:rPr lang="en-US" dirty="0" smtClean="0"/>
              <a:t>Clock period = 50ns</a:t>
            </a:r>
          </a:p>
          <a:p>
            <a:pPr>
              <a:defRPr/>
            </a:pPr>
            <a:r>
              <a:rPr lang="en-US" dirty="0" smtClean="0"/>
              <a:t>Technology: TSMC025</a:t>
            </a:r>
            <a:endParaRPr lang="en-US" dirty="0"/>
          </a:p>
        </p:txBody>
      </p:sp>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A8CAE7AF-85A2-4A34-9D00-0F7C5132B063}" type="slidenum">
              <a:rPr lang="en-US" smtClean="0"/>
              <a:pPr>
                <a:defRPr/>
              </a:pPr>
              <a:t>38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08021413"/>
              </p:ext>
            </p:extLst>
          </p:nvPr>
        </p:nvGraphicFramePr>
        <p:xfrm>
          <a:off x="228600" y="3042789"/>
          <a:ext cx="8686800" cy="2969412"/>
        </p:xfrm>
        <a:graphic>
          <a:graphicData uri="http://schemas.openxmlformats.org/drawingml/2006/table">
            <a:tbl>
              <a:tblPr>
                <a:tableStyleId>{5C22544A-7EE6-4342-B048-85BDC9FD1C3A}</a:tableStyleId>
              </a:tblPr>
              <a:tblGrid>
                <a:gridCol w="868680"/>
                <a:gridCol w="868680"/>
                <a:gridCol w="868680"/>
                <a:gridCol w="868680"/>
                <a:gridCol w="868680"/>
                <a:gridCol w="868680"/>
                <a:gridCol w="868680"/>
                <a:gridCol w="868680"/>
                <a:gridCol w="868680"/>
                <a:gridCol w="868680"/>
              </a:tblGrid>
              <a:tr h="463627">
                <a:tc rowSpan="2">
                  <a:txBody>
                    <a:bodyPr/>
                    <a:lstStyle/>
                    <a:p>
                      <a:pPr algn="ctr"/>
                      <a:r>
                        <a:rPr lang="en-US" sz="2000" b="1" dirty="0" smtClean="0">
                          <a:solidFill>
                            <a:schemeClr val="bg1"/>
                          </a:solidFill>
                        </a:rPr>
                        <a:t>FF cell</a:t>
                      </a:r>
                      <a:r>
                        <a:rPr lang="en-US" sz="2000" b="1" baseline="0" dirty="0" smtClean="0">
                          <a:solidFill>
                            <a:schemeClr val="bg1"/>
                          </a:solidFill>
                        </a:rPr>
                        <a:t> used</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rowSpan="2">
                  <a:txBody>
                    <a:bodyPr/>
                    <a:lstStyle/>
                    <a:p>
                      <a:pPr algn="ctr"/>
                      <a:r>
                        <a:rPr lang="en-US" sz="2000" b="1" dirty="0" smtClean="0">
                          <a:solidFill>
                            <a:schemeClr val="bg1"/>
                          </a:solidFill>
                        </a:rPr>
                        <a:t>No. of gates</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gridSpan="4">
                  <a:txBody>
                    <a:bodyPr/>
                    <a:lstStyle/>
                    <a:p>
                      <a:pPr algn="ctr"/>
                      <a:r>
                        <a:rPr lang="en-US" sz="2000" b="1" dirty="0" smtClean="0">
                          <a:solidFill>
                            <a:schemeClr val="bg1"/>
                          </a:solidFill>
                        </a:rPr>
                        <a:t>Dynamic power (</a:t>
                      </a:r>
                      <a:r>
                        <a:rPr lang="el-GR" sz="2000" b="1" dirty="0" smtClean="0">
                          <a:solidFill>
                            <a:schemeClr val="bg1"/>
                          </a:solidFill>
                          <a:latin typeface="Arial"/>
                          <a:cs typeface="Arial"/>
                        </a:rPr>
                        <a:t>μ</a:t>
                      </a:r>
                      <a:r>
                        <a:rPr lang="en-US" sz="2000" b="1" dirty="0" smtClean="0">
                          <a:solidFill>
                            <a:schemeClr val="bg1"/>
                          </a:solidFill>
                          <a:latin typeface="Arial"/>
                          <a:cs typeface="Arial"/>
                        </a:rPr>
                        <a:t>W)</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bg1"/>
                          </a:solidFill>
                        </a:rPr>
                        <a:t>Leak. (</a:t>
                      </a:r>
                      <a:r>
                        <a:rPr lang="el-GR" sz="2000" b="1" dirty="0" smtClean="0">
                          <a:solidFill>
                            <a:schemeClr val="bg1"/>
                          </a:solidFill>
                          <a:latin typeface="+mn-lt"/>
                          <a:cs typeface="Arial"/>
                        </a:rPr>
                        <a:t>μ</a:t>
                      </a:r>
                      <a:r>
                        <a:rPr lang="en-US" sz="2000" b="1" dirty="0" smtClean="0">
                          <a:solidFill>
                            <a:schemeClr val="bg1"/>
                          </a:solidFill>
                          <a:latin typeface="+mn-lt"/>
                          <a:cs typeface="Arial"/>
                        </a:rPr>
                        <a:t>W)</a:t>
                      </a:r>
                      <a:endParaRPr lang="en-US" sz="2000" b="1" dirty="0" smtClean="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bg1"/>
                          </a:solidFill>
                        </a:rPr>
                        <a:t>Clock (</a:t>
                      </a:r>
                      <a:r>
                        <a:rPr lang="el-GR" sz="2000" b="1" dirty="0" smtClean="0">
                          <a:solidFill>
                            <a:schemeClr val="bg1"/>
                          </a:solidFill>
                          <a:latin typeface="+mn-lt"/>
                          <a:cs typeface="Arial"/>
                        </a:rPr>
                        <a:t>μ</a:t>
                      </a:r>
                      <a:r>
                        <a:rPr lang="en-US" sz="2000" b="1" dirty="0" smtClean="0">
                          <a:solidFill>
                            <a:schemeClr val="bg1"/>
                          </a:solidFill>
                          <a:latin typeface="+mn-lt"/>
                          <a:cs typeface="Arial"/>
                        </a:rPr>
                        <a:t>W)</a:t>
                      </a:r>
                      <a:endParaRPr lang="en-US" sz="2000" b="1" dirty="0" smtClean="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bg1"/>
                          </a:solidFill>
                        </a:rPr>
                        <a:t>FF (</a:t>
                      </a:r>
                      <a:r>
                        <a:rPr lang="el-GR" sz="2000" b="1" dirty="0" smtClean="0">
                          <a:solidFill>
                            <a:schemeClr val="bg1"/>
                          </a:solidFill>
                          <a:latin typeface="+mn-lt"/>
                          <a:cs typeface="Arial"/>
                        </a:rPr>
                        <a:t>μ</a:t>
                      </a:r>
                      <a:r>
                        <a:rPr lang="en-US" sz="2000" b="1" dirty="0" smtClean="0">
                          <a:solidFill>
                            <a:schemeClr val="bg1"/>
                          </a:solidFill>
                          <a:latin typeface="+mn-lt"/>
                          <a:cs typeface="Arial"/>
                        </a:rPr>
                        <a:t>W)</a:t>
                      </a:r>
                      <a:endParaRPr lang="en-US" sz="2000" b="1" dirty="0" smtClean="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rowSpan="2">
                  <a:txBody>
                    <a:bodyPr/>
                    <a:lstStyle/>
                    <a:p>
                      <a:pPr algn="ctr"/>
                      <a:r>
                        <a:rPr lang="en-US" sz="2000" b="1" dirty="0" smtClean="0">
                          <a:solidFill>
                            <a:schemeClr val="bg1"/>
                          </a:solidFill>
                        </a:rPr>
                        <a:t>Total (</a:t>
                      </a:r>
                      <a:r>
                        <a:rPr lang="el-GR" sz="2000" b="1" dirty="0" smtClean="0">
                          <a:solidFill>
                            <a:schemeClr val="bg1"/>
                          </a:solidFill>
                          <a:latin typeface="Arial"/>
                          <a:cs typeface="Arial"/>
                        </a:rPr>
                        <a:t>μ</a:t>
                      </a:r>
                      <a:r>
                        <a:rPr lang="en-US" sz="2000" b="1" dirty="0" smtClean="0">
                          <a:solidFill>
                            <a:schemeClr val="bg1"/>
                          </a:solidFill>
                          <a:latin typeface="Arial"/>
                          <a:cs typeface="Arial"/>
                        </a:rPr>
                        <a:t>W)</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r>
              <a:tr h="640050">
                <a:tc vMerge="1">
                  <a:txBody>
                    <a:bodyPr/>
                    <a:lstStyle/>
                    <a:p>
                      <a:pPr algn="ctr"/>
                      <a:endParaRPr lang="en-US" dirty="0"/>
                    </a:p>
                  </a:txBody>
                  <a:tcPr anchor="ctr"/>
                </a:tc>
                <a:tc vMerge="1">
                  <a:txBody>
                    <a:bodyPr/>
                    <a:lstStyle/>
                    <a:p>
                      <a:pPr algn="ctr"/>
                      <a:endParaRPr lang="en-US" dirty="0"/>
                    </a:p>
                  </a:txBody>
                  <a:tcPr anchor="ctr"/>
                </a:tc>
                <a:tc>
                  <a:txBody>
                    <a:bodyPr/>
                    <a:lstStyle/>
                    <a:p>
                      <a:pPr algn="ctr"/>
                      <a:r>
                        <a:rPr lang="en-US" sz="2000" b="1" dirty="0" smtClean="0">
                          <a:solidFill>
                            <a:schemeClr val="bg1"/>
                          </a:solidFill>
                        </a:rPr>
                        <a:t>Logic</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2000" b="1" dirty="0" smtClean="0">
                          <a:solidFill>
                            <a:schemeClr val="bg1"/>
                          </a:solidFill>
                        </a:rPr>
                        <a:t>Glitch</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2000" b="1" dirty="0" err="1" smtClean="0">
                          <a:solidFill>
                            <a:schemeClr val="bg1"/>
                          </a:solidFill>
                        </a:rPr>
                        <a:t>Dyn</a:t>
                      </a:r>
                      <a:r>
                        <a:rPr lang="en-US" sz="2000" b="1" dirty="0" smtClean="0">
                          <a:solidFill>
                            <a:schemeClr val="bg1"/>
                          </a:solidFill>
                        </a:rPr>
                        <a:t>.</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r>
                        <a:rPr lang="en-US" sz="2000" b="1" dirty="0" err="1" smtClean="0">
                          <a:solidFill>
                            <a:schemeClr val="bg1"/>
                          </a:solidFill>
                        </a:rPr>
                        <a:t>Sh.Ck</a:t>
                      </a:r>
                      <a:r>
                        <a:rPr lang="en-US" sz="2000" b="1" dirty="0" smtClean="0">
                          <a:solidFill>
                            <a:schemeClr val="bg1"/>
                          </a:solidFill>
                        </a:rPr>
                        <a:t>.</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vMerge="1">
                  <a:txBody>
                    <a:bodyPr/>
                    <a:lstStyle/>
                    <a:p>
                      <a:pPr algn="ct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c vMerge="1">
                  <a:txBody>
                    <a:bodyPr/>
                    <a:lstStyle/>
                    <a:p>
                      <a:pPr algn="ctr"/>
                      <a:endParaRPr lang="en-US" dirty="0"/>
                    </a:p>
                  </a:txBody>
                  <a:tcPr anchor="ctr"/>
                </a:tc>
              </a:tr>
              <a:tr h="463627">
                <a:tc>
                  <a:txBody>
                    <a:bodyPr/>
                    <a:lstStyle/>
                    <a:p>
                      <a:pPr algn="ctr"/>
                      <a:r>
                        <a:rPr lang="en-US" sz="2000" b="1" dirty="0" smtClean="0">
                          <a:solidFill>
                            <a:schemeClr val="bg1"/>
                          </a:solidFill>
                        </a:rPr>
                        <a:t>SFF</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3137</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356.8</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60.4</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417.2</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26.2</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0.146</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220</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849</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1512</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579217">
                <a:tc>
                  <a:txBody>
                    <a:bodyPr/>
                    <a:lstStyle/>
                    <a:p>
                      <a:pPr algn="ctr"/>
                      <a:r>
                        <a:rPr lang="en-US" sz="2000" b="1" dirty="0" smtClean="0">
                          <a:solidFill>
                            <a:schemeClr val="bg1"/>
                          </a:solidFill>
                        </a:rPr>
                        <a:t>SFF-GD</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3317</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93.5</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33.6</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127.2</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7.7</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0.150</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220</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851</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1206</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579217">
                <a:tc>
                  <a:txBody>
                    <a:bodyPr/>
                    <a:lstStyle/>
                    <a:p>
                      <a:pPr algn="ctr"/>
                      <a:r>
                        <a:rPr lang="en-US" sz="2000" b="1" dirty="0" smtClean="0">
                          <a:solidFill>
                            <a:schemeClr val="bg1"/>
                          </a:solidFill>
                        </a:rPr>
                        <a:t>SFF-GCKD</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3675</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146.8</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241.9</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388.7</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61.9</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0.154</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119</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164</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a:r>
                        <a:rPr lang="en-US" sz="2000" b="1" dirty="0" smtClean="0">
                          <a:solidFill>
                            <a:schemeClr val="bg1"/>
                          </a:solidFill>
                        </a:rPr>
                        <a:t>734</a:t>
                      </a:r>
                      <a:endParaRPr lang="en-US" sz="2000" b="1" dirty="0">
                        <a:solidFill>
                          <a:schemeClr val="bg1"/>
                        </a:solidFill>
                      </a:endParaRPr>
                    </a:p>
                  </a:txBody>
                  <a:tcPr marT="45727" marB="4572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bl>
          </a:graphicData>
        </a:graphic>
      </p:graphicFrame>
    </p:spTree>
    <p:extLst>
      <p:ext uri="{BB962C8B-B14F-4D97-AF65-F5344CB8AC3E}">
        <p14:creationId xmlns:p14="http://schemas.microsoft.com/office/powerpoint/2010/main" val="9830298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Reference for Power Analysis</a:t>
            </a:r>
            <a:endParaRPr lang="en-US" dirty="0"/>
          </a:p>
        </p:txBody>
      </p:sp>
      <p:sp>
        <p:nvSpPr>
          <p:cNvPr id="3" name="Content Placeholder 2"/>
          <p:cNvSpPr>
            <a:spLocks noGrp="1"/>
          </p:cNvSpPr>
          <p:nvPr>
            <p:ph idx="1"/>
          </p:nvPr>
        </p:nvSpPr>
        <p:spPr/>
        <p:txBody>
          <a:bodyPr/>
          <a:lstStyle/>
          <a:p>
            <a:pPr>
              <a:defRPr/>
            </a:pPr>
            <a:r>
              <a:rPr lang="en-US" dirty="0" smtClean="0"/>
              <a:t>J. D. Alexander, Simulation Based Power Estimation For Digital CMOS Technologies, Master’s Thesis, Auburn University, Dept. of ECE, December 2008.</a:t>
            </a:r>
            <a:endParaRPr lang="en-US" dirty="0"/>
          </a:p>
        </p:txBody>
      </p:sp>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86221352-3C82-4480-8D71-531625C41208}" type="slidenum">
              <a:rPr lang="en-US" smtClean="0"/>
              <a:pPr>
                <a:defRPr/>
              </a:pPr>
              <a:t>39</a:t>
            </a:fld>
            <a:endParaRPr lang="en-US"/>
          </a:p>
        </p:txBody>
      </p:sp>
    </p:spTree>
    <p:extLst>
      <p:ext uri="{BB962C8B-B14F-4D97-AF65-F5344CB8AC3E}">
        <p14:creationId xmlns:p14="http://schemas.microsoft.com/office/powerpoint/2010/main" val="4064377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ate Placeholder 2"/>
          <p:cNvSpPr>
            <a:spLocks noGrp="1"/>
          </p:cNvSpPr>
          <p:nvPr>
            <p:ph type="dt" sz="quarter" idx="10"/>
          </p:nvPr>
        </p:nvSpPr>
        <p:spPr/>
        <p:txBody>
          <a:bodyPr/>
          <a:lstStyle/>
          <a:p>
            <a:pPr>
              <a:defRPr/>
            </a:pPr>
            <a:r>
              <a:rPr lang="en-US" smtClean="0"/>
              <a:t>HIT, July 13, 2012</a:t>
            </a:r>
            <a:endParaRPr lang="en-US"/>
          </a:p>
        </p:txBody>
      </p:sp>
      <p:sp>
        <p:nvSpPr>
          <p:cNvPr id="28" name="Footer Placeholder 3"/>
          <p:cNvSpPr>
            <a:spLocks noGrp="1"/>
          </p:cNvSpPr>
          <p:nvPr>
            <p:ph type="ftr" sz="quarter" idx="11"/>
          </p:nvPr>
        </p:nvSpPr>
        <p:spPr/>
        <p:txBody>
          <a:bodyPr/>
          <a:lstStyle/>
          <a:p>
            <a:pPr>
              <a:defRPr/>
            </a:pPr>
            <a:r>
              <a:rPr lang="en-US" smtClean="0"/>
              <a:t>Agrawal: Power and Time Tradeoff . . .</a:t>
            </a:r>
            <a:endParaRPr lang="en-US"/>
          </a:p>
        </p:txBody>
      </p:sp>
      <p:sp>
        <p:nvSpPr>
          <p:cNvPr id="29" name="Slide Number Placeholder 4"/>
          <p:cNvSpPr>
            <a:spLocks noGrp="1"/>
          </p:cNvSpPr>
          <p:nvPr>
            <p:ph type="sldNum" sz="quarter" idx="12"/>
          </p:nvPr>
        </p:nvSpPr>
        <p:spPr/>
        <p:txBody>
          <a:bodyPr/>
          <a:lstStyle/>
          <a:p>
            <a:pPr>
              <a:defRPr/>
            </a:pPr>
            <a:fld id="{7835E20D-530E-4FBA-AFF3-829233927281}" type="slidenum">
              <a:rPr lang="en-US"/>
              <a:pPr>
                <a:defRPr/>
              </a:pPr>
              <a:t>4</a:t>
            </a:fld>
            <a:endParaRPr lang="en-US"/>
          </a:p>
        </p:txBody>
      </p:sp>
      <p:sp>
        <p:nvSpPr>
          <p:cNvPr id="311298" name="Rectangle 2"/>
          <p:cNvSpPr>
            <a:spLocks noGrp="1" noChangeArrowheads="1"/>
          </p:cNvSpPr>
          <p:nvPr>
            <p:ph type="title"/>
          </p:nvPr>
        </p:nvSpPr>
        <p:spPr>
          <a:xfrm>
            <a:off x="461963" y="279400"/>
            <a:ext cx="8229600" cy="1139825"/>
          </a:xfrm>
        </p:spPr>
        <p:txBody>
          <a:bodyPr/>
          <a:lstStyle/>
          <a:p>
            <a:pPr eaLnBrk="1" hangingPunct="1">
              <a:defRPr/>
            </a:pPr>
            <a:r>
              <a:rPr lang="en-US" dirty="0" smtClean="0"/>
              <a:t>CMOS Logic (Inverter)</a:t>
            </a:r>
          </a:p>
        </p:txBody>
      </p:sp>
      <p:sp>
        <p:nvSpPr>
          <p:cNvPr id="5126" name="Line 26"/>
          <p:cNvSpPr>
            <a:spLocks noChangeShapeType="1"/>
          </p:cNvSpPr>
          <p:nvPr/>
        </p:nvSpPr>
        <p:spPr bwMode="auto">
          <a:xfrm flipV="1">
            <a:off x="3189288" y="1779588"/>
            <a:ext cx="0" cy="3825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7" name="Line 27"/>
          <p:cNvSpPr>
            <a:spLocks noChangeShapeType="1"/>
          </p:cNvSpPr>
          <p:nvPr/>
        </p:nvSpPr>
        <p:spPr bwMode="auto">
          <a:xfrm flipH="1">
            <a:off x="3074988" y="2162175"/>
            <a:ext cx="114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8" name="Line 28"/>
          <p:cNvSpPr>
            <a:spLocks noChangeShapeType="1"/>
          </p:cNvSpPr>
          <p:nvPr/>
        </p:nvSpPr>
        <p:spPr bwMode="auto">
          <a:xfrm>
            <a:off x="3074988" y="2162175"/>
            <a:ext cx="0" cy="384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9" name="Line 29"/>
          <p:cNvSpPr>
            <a:spLocks noChangeShapeType="1"/>
          </p:cNvSpPr>
          <p:nvPr/>
        </p:nvSpPr>
        <p:spPr bwMode="auto">
          <a:xfrm>
            <a:off x="3074988" y="2546350"/>
            <a:ext cx="114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0" name="Line 30"/>
          <p:cNvSpPr>
            <a:spLocks noChangeShapeType="1"/>
          </p:cNvSpPr>
          <p:nvPr/>
        </p:nvSpPr>
        <p:spPr bwMode="auto">
          <a:xfrm>
            <a:off x="3189288" y="2546350"/>
            <a:ext cx="0" cy="5000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1" name="Line 31"/>
          <p:cNvSpPr>
            <a:spLocks noChangeShapeType="1"/>
          </p:cNvSpPr>
          <p:nvPr/>
        </p:nvSpPr>
        <p:spPr bwMode="auto">
          <a:xfrm>
            <a:off x="3074988" y="3046413"/>
            <a:ext cx="0" cy="384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2" name="Line 32"/>
          <p:cNvSpPr>
            <a:spLocks noChangeShapeType="1"/>
          </p:cNvSpPr>
          <p:nvPr/>
        </p:nvSpPr>
        <p:spPr bwMode="auto">
          <a:xfrm flipH="1">
            <a:off x="3074988" y="3430588"/>
            <a:ext cx="114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3" name="Line 33"/>
          <p:cNvSpPr>
            <a:spLocks noChangeShapeType="1"/>
          </p:cNvSpPr>
          <p:nvPr/>
        </p:nvSpPr>
        <p:spPr bwMode="auto">
          <a:xfrm flipH="1">
            <a:off x="3074988" y="3046413"/>
            <a:ext cx="114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 name="Line 34"/>
          <p:cNvSpPr>
            <a:spLocks noChangeShapeType="1"/>
          </p:cNvSpPr>
          <p:nvPr/>
        </p:nvSpPr>
        <p:spPr bwMode="auto">
          <a:xfrm>
            <a:off x="2959100" y="3046413"/>
            <a:ext cx="0" cy="384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5" name="Line 35"/>
          <p:cNvSpPr>
            <a:spLocks noChangeShapeType="1"/>
          </p:cNvSpPr>
          <p:nvPr/>
        </p:nvSpPr>
        <p:spPr bwMode="auto">
          <a:xfrm>
            <a:off x="2959100" y="2162175"/>
            <a:ext cx="0" cy="384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6" name="Line 36"/>
          <p:cNvSpPr>
            <a:spLocks noChangeShapeType="1"/>
          </p:cNvSpPr>
          <p:nvPr/>
        </p:nvSpPr>
        <p:spPr bwMode="auto">
          <a:xfrm>
            <a:off x="3189288" y="3430588"/>
            <a:ext cx="0" cy="384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7" name="Line 37"/>
          <p:cNvSpPr>
            <a:spLocks noChangeShapeType="1"/>
          </p:cNvSpPr>
          <p:nvPr/>
        </p:nvSpPr>
        <p:spPr bwMode="auto">
          <a:xfrm>
            <a:off x="2921000" y="3814763"/>
            <a:ext cx="5365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8" name="Line 38"/>
          <p:cNvSpPr>
            <a:spLocks noChangeShapeType="1"/>
          </p:cNvSpPr>
          <p:nvPr/>
        </p:nvSpPr>
        <p:spPr bwMode="auto">
          <a:xfrm>
            <a:off x="2997200" y="3929063"/>
            <a:ext cx="3460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9" name="Line 39"/>
          <p:cNvSpPr>
            <a:spLocks noChangeShapeType="1"/>
          </p:cNvSpPr>
          <p:nvPr/>
        </p:nvSpPr>
        <p:spPr bwMode="auto">
          <a:xfrm>
            <a:off x="3113088" y="4006850"/>
            <a:ext cx="1539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0" name="Line 43"/>
          <p:cNvSpPr>
            <a:spLocks noChangeShapeType="1"/>
          </p:cNvSpPr>
          <p:nvPr/>
        </p:nvSpPr>
        <p:spPr bwMode="auto">
          <a:xfrm flipV="1">
            <a:off x="2651125" y="2354263"/>
            <a:ext cx="0" cy="8826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1" name="Line 44"/>
          <p:cNvSpPr>
            <a:spLocks noChangeShapeType="1"/>
          </p:cNvSpPr>
          <p:nvPr/>
        </p:nvSpPr>
        <p:spPr bwMode="auto">
          <a:xfrm flipH="1">
            <a:off x="2344738" y="3238500"/>
            <a:ext cx="614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2" name="Line 45"/>
          <p:cNvSpPr>
            <a:spLocks noChangeShapeType="1"/>
          </p:cNvSpPr>
          <p:nvPr/>
        </p:nvSpPr>
        <p:spPr bwMode="auto">
          <a:xfrm>
            <a:off x="3189288" y="2776538"/>
            <a:ext cx="500062"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3" name="Oval 46"/>
          <p:cNvSpPr>
            <a:spLocks noChangeArrowheads="1"/>
          </p:cNvSpPr>
          <p:nvPr/>
        </p:nvSpPr>
        <p:spPr bwMode="auto">
          <a:xfrm>
            <a:off x="3151188" y="2738438"/>
            <a:ext cx="76200" cy="777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44" name="Text Box 50"/>
          <p:cNvSpPr txBox="1">
            <a:spLocks noChangeArrowheads="1"/>
          </p:cNvSpPr>
          <p:nvPr/>
        </p:nvSpPr>
        <p:spPr bwMode="auto">
          <a:xfrm>
            <a:off x="876300" y="4648200"/>
            <a:ext cx="7388225" cy="1311275"/>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F. M. Wanlass and C. T. Sah, “Nanowatt Logic using Field-Effect Metal-Oxide-Semiconductor Triodes,” </a:t>
            </a:r>
            <a:r>
              <a:rPr lang="en-US" i="1"/>
              <a:t>IEEE International Solid-State Circuits Conference Digest</a:t>
            </a:r>
            <a:r>
              <a:rPr lang="en-US"/>
              <a:t>, vol. IV, February 1963, pp. 32-33.</a:t>
            </a:r>
          </a:p>
        </p:txBody>
      </p:sp>
      <p:sp>
        <p:nvSpPr>
          <p:cNvPr id="5145" name="Oval 51"/>
          <p:cNvSpPr>
            <a:spLocks noChangeArrowheads="1"/>
          </p:cNvSpPr>
          <p:nvPr/>
        </p:nvSpPr>
        <p:spPr bwMode="auto">
          <a:xfrm>
            <a:off x="2613025" y="3198813"/>
            <a:ext cx="76200" cy="77787"/>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49" name="Text Box 52"/>
          <p:cNvSpPr txBox="1">
            <a:spLocks noChangeArrowheads="1"/>
          </p:cNvSpPr>
          <p:nvPr/>
        </p:nvSpPr>
        <p:spPr bwMode="auto">
          <a:xfrm>
            <a:off x="5110163" y="2217738"/>
            <a:ext cx="2495550" cy="1200329"/>
          </a:xfrm>
          <a:prstGeom prst="rect">
            <a:avLst/>
          </a:prstGeom>
          <a:noFill/>
          <a:ln w="9525">
            <a:noFill/>
            <a:miter lim="800000"/>
            <a:headEnd/>
            <a:tailEnd/>
          </a:ln>
        </p:spPr>
        <p:txBody>
          <a:bodyPr>
            <a:spAutoFit/>
          </a:bodyPr>
          <a:lstStyle/>
          <a:p>
            <a:pPr>
              <a:defRPr/>
            </a:pPr>
            <a:r>
              <a:rPr lang="en-US" b="1" i="1" dirty="0">
                <a:latin typeface="Arial" charset="0"/>
              </a:rPr>
              <a:t>No current flows from power supply!</a:t>
            </a:r>
          </a:p>
          <a:p>
            <a:pPr>
              <a:defRPr/>
            </a:pPr>
            <a:r>
              <a:rPr lang="en-US" b="1" i="1" dirty="0">
                <a:solidFill>
                  <a:srgbClr val="FF0000"/>
                </a:solidFill>
                <a:latin typeface="Arial" charset="0"/>
              </a:rPr>
              <a:t>Where is power consumed?</a:t>
            </a:r>
          </a:p>
        </p:txBody>
      </p:sp>
      <p:sp>
        <p:nvSpPr>
          <p:cNvPr id="30" name="Oval 29"/>
          <p:cNvSpPr/>
          <p:nvPr/>
        </p:nvSpPr>
        <p:spPr>
          <a:xfrm>
            <a:off x="2876550" y="2314575"/>
            <a:ext cx="76200" cy="762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2" name="Straight Connector 31"/>
          <p:cNvCxnSpPr>
            <a:stCxn id="30" idx="2"/>
            <a:endCxn id="5140" idx="1"/>
          </p:cNvCxnSpPr>
          <p:nvPr/>
        </p:nvCxnSpPr>
        <p:spPr>
          <a:xfrm rot="10800000" flipV="1">
            <a:off x="2651125" y="2352675"/>
            <a:ext cx="22542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32"/>
          <p:cNvSpPr txBox="1">
            <a:spLocks noChangeArrowheads="1"/>
          </p:cNvSpPr>
          <p:nvPr/>
        </p:nvSpPr>
        <p:spPr bwMode="auto">
          <a:xfrm>
            <a:off x="2873375" y="1436688"/>
            <a:ext cx="67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VDD</a:t>
            </a:r>
          </a:p>
        </p:txBody>
      </p:sp>
      <p:sp>
        <p:nvSpPr>
          <p:cNvPr id="5150" name="TextBox 33"/>
          <p:cNvSpPr txBox="1">
            <a:spLocks noChangeArrowheads="1"/>
          </p:cNvSpPr>
          <p:nvPr/>
        </p:nvSpPr>
        <p:spPr bwMode="auto">
          <a:xfrm>
            <a:off x="3352800" y="3860800"/>
            <a:ext cx="6969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GND</a:t>
            </a:r>
          </a:p>
        </p:txBody>
      </p:sp>
      <p:sp>
        <p:nvSpPr>
          <p:cNvPr id="5151" name="TextBox 2"/>
          <p:cNvSpPr txBox="1">
            <a:spLocks noChangeArrowheads="1"/>
          </p:cNvSpPr>
          <p:nvPr/>
        </p:nvSpPr>
        <p:spPr bwMode="auto">
          <a:xfrm>
            <a:off x="3287713" y="2001838"/>
            <a:ext cx="1366837"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b="1"/>
              <a:t>PMOS</a:t>
            </a:r>
          </a:p>
          <a:p>
            <a:r>
              <a:rPr lang="en-US" b="1"/>
              <a:t>transistor</a:t>
            </a:r>
          </a:p>
        </p:txBody>
      </p:sp>
      <p:sp>
        <p:nvSpPr>
          <p:cNvPr id="5152" name="TextBox 3"/>
          <p:cNvSpPr txBox="1">
            <a:spLocks noChangeArrowheads="1"/>
          </p:cNvSpPr>
          <p:nvPr/>
        </p:nvSpPr>
        <p:spPr bwMode="auto">
          <a:xfrm>
            <a:off x="3305175" y="2922588"/>
            <a:ext cx="1365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b="1"/>
              <a:t>NMOS</a:t>
            </a:r>
          </a:p>
          <a:p>
            <a:r>
              <a:rPr lang="en-US" b="1"/>
              <a:t>transistor</a:t>
            </a:r>
          </a:p>
        </p:txBody>
      </p:sp>
    </p:spTree>
    <p:extLst>
      <p:ext uri="{BB962C8B-B14F-4D97-AF65-F5344CB8AC3E}">
        <p14:creationId xmlns:p14="http://schemas.microsoft.com/office/powerpoint/2010/main" val="662590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Date Placeholder 2"/>
          <p:cNvSpPr>
            <a:spLocks noGrp="1"/>
          </p:cNvSpPr>
          <p:nvPr>
            <p:ph type="dt" sz="quarter" idx="10"/>
          </p:nvPr>
        </p:nvSpPr>
        <p:spPr/>
        <p:txBody>
          <a:bodyPr/>
          <a:lstStyle/>
          <a:p>
            <a:pPr>
              <a:defRPr/>
            </a:pPr>
            <a:r>
              <a:rPr lang="en-US" smtClean="0"/>
              <a:t>HIT, July 13, 2012</a:t>
            </a:r>
            <a:endParaRPr lang="en-US"/>
          </a:p>
        </p:txBody>
      </p:sp>
      <p:sp>
        <p:nvSpPr>
          <p:cNvPr id="86" name="Footer Placeholder 3"/>
          <p:cNvSpPr>
            <a:spLocks noGrp="1"/>
          </p:cNvSpPr>
          <p:nvPr>
            <p:ph type="ftr" sz="quarter" idx="11"/>
          </p:nvPr>
        </p:nvSpPr>
        <p:spPr/>
        <p:txBody>
          <a:bodyPr/>
          <a:lstStyle/>
          <a:p>
            <a:pPr>
              <a:defRPr/>
            </a:pPr>
            <a:r>
              <a:rPr lang="en-US" smtClean="0"/>
              <a:t>Agrawal: Power and Time Tradeoff . . .</a:t>
            </a:r>
            <a:endParaRPr lang="en-US"/>
          </a:p>
        </p:txBody>
      </p:sp>
      <p:sp>
        <p:nvSpPr>
          <p:cNvPr id="87" name="Slide Number Placeholder 4"/>
          <p:cNvSpPr>
            <a:spLocks noGrp="1"/>
          </p:cNvSpPr>
          <p:nvPr>
            <p:ph type="sldNum" sz="quarter" idx="12"/>
          </p:nvPr>
        </p:nvSpPr>
        <p:spPr/>
        <p:txBody>
          <a:bodyPr/>
          <a:lstStyle/>
          <a:p>
            <a:pPr>
              <a:defRPr/>
            </a:pPr>
            <a:fld id="{3C33ACE2-54EF-4015-950E-711573C3FEF4}" type="slidenum">
              <a:rPr lang="en-US"/>
              <a:pPr>
                <a:defRPr/>
              </a:pPr>
              <a:t>40</a:t>
            </a:fld>
            <a:endParaRPr lang="en-US"/>
          </a:p>
        </p:txBody>
      </p:sp>
      <p:sp>
        <p:nvSpPr>
          <p:cNvPr id="190466" name="Rectangle 2"/>
          <p:cNvSpPr>
            <a:spLocks noGrp="1" noChangeArrowheads="1"/>
          </p:cNvSpPr>
          <p:nvPr>
            <p:ph type="title"/>
          </p:nvPr>
        </p:nvSpPr>
        <p:spPr>
          <a:xfrm>
            <a:off x="341313" y="277813"/>
            <a:ext cx="8455025" cy="884237"/>
          </a:xfrm>
        </p:spPr>
        <p:txBody>
          <a:bodyPr/>
          <a:lstStyle/>
          <a:p>
            <a:pPr eaLnBrk="1" hangingPunct="1">
              <a:defRPr/>
            </a:pPr>
            <a:r>
              <a:rPr lang="en-US" dirty="0" smtClean="0"/>
              <a:t>Shift Register Takes Most Power</a:t>
            </a:r>
          </a:p>
        </p:txBody>
      </p:sp>
      <p:sp>
        <p:nvSpPr>
          <p:cNvPr id="41990" name="Rectangle 3"/>
          <p:cNvSpPr>
            <a:spLocks noChangeArrowheads="1"/>
          </p:cNvSpPr>
          <p:nvPr/>
        </p:nvSpPr>
        <p:spPr bwMode="auto">
          <a:xfrm>
            <a:off x="2460625" y="1624013"/>
            <a:ext cx="882650" cy="1190625"/>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41991" name="Line 4"/>
          <p:cNvSpPr>
            <a:spLocks noChangeShapeType="1"/>
          </p:cNvSpPr>
          <p:nvPr/>
        </p:nvSpPr>
        <p:spPr bwMode="auto">
          <a:xfrm>
            <a:off x="3343275" y="1778000"/>
            <a:ext cx="422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2" name="Text Box 5"/>
          <p:cNvSpPr txBox="1">
            <a:spLocks noChangeArrowheads="1"/>
          </p:cNvSpPr>
          <p:nvPr/>
        </p:nvSpPr>
        <p:spPr bwMode="auto">
          <a:xfrm>
            <a:off x="2498725" y="1624013"/>
            <a:ext cx="84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D    Q</a:t>
            </a:r>
          </a:p>
        </p:txBody>
      </p:sp>
      <p:sp>
        <p:nvSpPr>
          <p:cNvPr id="41993" name="Line 6"/>
          <p:cNvSpPr>
            <a:spLocks noChangeShapeType="1"/>
          </p:cNvSpPr>
          <p:nvPr/>
        </p:nvSpPr>
        <p:spPr bwMode="auto">
          <a:xfrm>
            <a:off x="2460625" y="2468563"/>
            <a:ext cx="153988" cy="1158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4" name="Line 7"/>
          <p:cNvSpPr>
            <a:spLocks noChangeShapeType="1"/>
          </p:cNvSpPr>
          <p:nvPr/>
        </p:nvSpPr>
        <p:spPr bwMode="auto">
          <a:xfrm flipH="1">
            <a:off x="2460625" y="2584450"/>
            <a:ext cx="153988"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5" name="Line 8"/>
          <p:cNvSpPr>
            <a:spLocks noChangeShapeType="1"/>
          </p:cNvSpPr>
          <p:nvPr/>
        </p:nvSpPr>
        <p:spPr bwMode="auto">
          <a:xfrm flipH="1">
            <a:off x="2230438" y="2584450"/>
            <a:ext cx="2301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6" name="Line 9"/>
          <p:cNvSpPr>
            <a:spLocks noChangeShapeType="1"/>
          </p:cNvSpPr>
          <p:nvPr/>
        </p:nvSpPr>
        <p:spPr bwMode="auto">
          <a:xfrm>
            <a:off x="2230438" y="2584450"/>
            <a:ext cx="0" cy="498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97" name="Oval 10"/>
          <p:cNvSpPr>
            <a:spLocks noChangeArrowheads="1"/>
          </p:cNvSpPr>
          <p:nvPr/>
        </p:nvSpPr>
        <p:spPr bwMode="auto">
          <a:xfrm>
            <a:off x="2152650" y="3006725"/>
            <a:ext cx="153988" cy="153988"/>
          </a:xfrm>
          <a:prstGeom prst="ellipse">
            <a:avLst/>
          </a:prstGeom>
          <a:solidFill>
            <a:schemeClr val="tx1"/>
          </a:solidFill>
          <a:ln w="9525">
            <a:solidFill>
              <a:schemeClr val="tx1"/>
            </a:solidFill>
            <a:round/>
            <a:headEnd/>
            <a:tailEnd/>
          </a:ln>
        </p:spPr>
        <p:txBody>
          <a:bodyPr wrap="none" anchor="ctr"/>
          <a:lstStyle/>
          <a:p>
            <a:endParaRPr lang="en-US"/>
          </a:p>
        </p:txBody>
      </p:sp>
      <p:sp>
        <p:nvSpPr>
          <p:cNvPr id="41998" name="Rectangle 12"/>
          <p:cNvSpPr>
            <a:spLocks noChangeArrowheads="1"/>
          </p:cNvSpPr>
          <p:nvPr/>
        </p:nvSpPr>
        <p:spPr bwMode="auto">
          <a:xfrm>
            <a:off x="3767138" y="1624013"/>
            <a:ext cx="882650" cy="1190625"/>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41999" name="Line 13"/>
          <p:cNvSpPr>
            <a:spLocks noChangeShapeType="1"/>
          </p:cNvSpPr>
          <p:nvPr/>
        </p:nvSpPr>
        <p:spPr bwMode="auto">
          <a:xfrm>
            <a:off x="4649788" y="1778000"/>
            <a:ext cx="422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0" name="Text Box 14"/>
          <p:cNvSpPr txBox="1">
            <a:spLocks noChangeArrowheads="1"/>
          </p:cNvSpPr>
          <p:nvPr/>
        </p:nvSpPr>
        <p:spPr bwMode="auto">
          <a:xfrm>
            <a:off x="3805238" y="1624013"/>
            <a:ext cx="84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D    Q</a:t>
            </a:r>
          </a:p>
        </p:txBody>
      </p:sp>
      <p:sp>
        <p:nvSpPr>
          <p:cNvPr id="42001" name="Line 15"/>
          <p:cNvSpPr>
            <a:spLocks noChangeShapeType="1"/>
          </p:cNvSpPr>
          <p:nvPr/>
        </p:nvSpPr>
        <p:spPr bwMode="auto">
          <a:xfrm>
            <a:off x="3767138" y="2468563"/>
            <a:ext cx="153987" cy="1158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2" name="Line 16"/>
          <p:cNvSpPr>
            <a:spLocks noChangeShapeType="1"/>
          </p:cNvSpPr>
          <p:nvPr/>
        </p:nvSpPr>
        <p:spPr bwMode="auto">
          <a:xfrm flipH="1">
            <a:off x="3767138" y="2584450"/>
            <a:ext cx="153987"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3" name="Line 17"/>
          <p:cNvSpPr>
            <a:spLocks noChangeShapeType="1"/>
          </p:cNvSpPr>
          <p:nvPr/>
        </p:nvSpPr>
        <p:spPr bwMode="auto">
          <a:xfrm flipH="1">
            <a:off x="3536950" y="2584450"/>
            <a:ext cx="2301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4" name="Line 18"/>
          <p:cNvSpPr>
            <a:spLocks noChangeShapeType="1"/>
          </p:cNvSpPr>
          <p:nvPr/>
        </p:nvSpPr>
        <p:spPr bwMode="auto">
          <a:xfrm>
            <a:off x="3536950" y="2584450"/>
            <a:ext cx="0" cy="498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5" name="Oval 19"/>
          <p:cNvSpPr>
            <a:spLocks noChangeArrowheads="1"/>
          </p:cNvSpPr>
          <p:nvPr/>
        </p:nvSpPr>
        <p:spPr bwMode="auto">
          <a:xfrm>
            <a:off x="3459163" y="3006725"/>
            <a:ext cx="153987" cy="153988"/>
          </a:xfrm>
          <a:prstGeom prst="ellipse">
            <a:avLst/>
          </a:prstGeom>
          <a:solidFill>
            <a:schemeClr val="tx1"/>
          </a:solidFill>
          <a:ln w="9525">
            <a:solidFill>
              <a:schemeClr val="tx1"/>
            </a:solidFill>
            <a:round/>
            <a:headEnd/>
            <a:tailEnd/>
          </a:ln>
        </p:spPr>
        <p:txBody>
          <a:bodyPr wrap="none" anchor="ctr"/>
          <a:lstStyle/>
          <a:p>
            <a:endParaRPr lang="en-US"/>
          </a:p>
        </p:txBody>
      </p:sp>
      <p:sp>
        <p:nvSpPr>
          <p:cNvPr id="42006" name="Rectangle 21"/>
          <p:cNvSpPr>
            <a:spLocks noChangeArrowheads="1"/>
          </p:cNvSpPr>
          <p:nvPr/>
        </p:nvSpPr>
        <p:spPr bwMode="auto">
          <a:xfrm>
            <a:off x="5072063" y="1624013"/>
            <a:ext cx="882650" cy="1190625"/>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42007" name="Line 22"/>
          <p:cNvSpPr>
            <a:spLocks noChangeShapeType="1"/>
          </p:cNvSpPr>
          <p:nvPr/>
        </p:nvSpPr>
        <p:spPr bwMode="auto">
          <a:xfrm>
            <a:off x="5954713" y="1778000"/>
            <a:ext cx="422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8" name="Text Box 23"/>
          <p:cNvSpPr txBox="1">
            <a:spLocks noChangeArrowheads="1"/>
          </p:cNvSpPr>
          <p:nvPr/>
        </p:nvSpPr>
        <p:spPr bwMode="auto">
          <a:xfrm>
            <a:off x="5110163" y="1624013"/>
            <a:ext cx="84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D    Q</a:t>
            </a:r>
          </a:p>
        </p:txBody>
      </p:sp>
      <p:sp>
        <p:nvSpPr>
          <p:cNvPr id="42009" name="Line 24"/>
          <p:cNvSpPr>
            <a:spLocks noChangeShapeType="1"/>
          </p:cNvSpPr>
          <p:nvPr/>
        </p:nvSpPr>
        <p:spPr bwMode="auto">
          <a:xfrm>
            <a:off x="5072063" y="2468563"/>
            <a:ext cx="153987" cy="1158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0" name="Line 25"/>
          <p:cNvSpPr>
            <a:spLocks noChangeShapeType="1"/>
          </p:cNvSpPr>
          <p:nvPr/>
        </p:nvSpPr>
        <p:spPr bwMode="auto">
          <a:xfrm flipH="1">
            <a:off x="5072063" y="2584450"/>
            <a:ext cx="153987"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1" name="Line 26"/>
          <p:cNvSpPr>
            <a:spLocks noChangeShapeType="1"/>
          </p:cNvSpPr>
          <p:nvPr/>
        </p:nvSpPr>
        <p:spPr bwMode="auto">
          <a:xfrm flipH="1">
            <a:off x="4841875" y="2584450"/>
            <a:ext cx="2301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2" name="Line 27"/>
          <p:cNvSpPr>
            <a:spLocks noChangeShapeType="1"/>
          </p:cNvSpPr>
          <p:nvPr/>
        </p:nvSpPr>
        <p:spPr bwMode="auto">
          <a:xfrm>
            <a:off x="4841875" y="2584450"/>
            <a:ext cx="0" cy="498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3" name="Oval 28"/>
          <p:cNvSpPr>
            <a:spLocks noChangeArrowheads="1"/>
          </p:cNvSpPr>
          <p:nvPr/>
        </p:nvSpPr>
        <p:spPr bwMode="auto">
          <a:xfrm>
            <a:off x="4764088" y="3006725"/>
            <a:ext cx="153987" cy="153988"/>
          </a:xfrm>
          <a:prstGeom prst="ellipse">
            <a:avLst/>
          </a:prstGeom>
          <a:solidFill>
            <a:schemeClr val="tx1"/>
          </a:solidFill>
          <a:ln w="9525">
            <a:solidFill>
              <a:schemeClr val="tx1"/>
            </a:solidFill>
            <a:round/>
            <a:headEnd/>
            <a:tailEnd/>
          </a:ln>
        </p:spPr>
        <p:txBody>
          <a:bodyPr wrap="none" anchor="ctr"/>
          <a:lstStyle/>
          <a:p>
            <a:endParaRPr lang="en-US"/>
          </a:p>
        </p:txBody>
      </p:sp>
      <p:sp>
        <p:nvSpPr>
          <p:cNvPr id="42014" name="Rectangle 30"/>
          <p:cNvSpPr>
            <a:spLocks noChangeArrowheads="1"/>
          </p:cNvSpPr>
          <p:nvPr/>
        </p:nvSpPr>
        <p:spPr bwMode="auto">
          <a:xfrm>
            <a:off x="5072063" y="3390900"/>
            <a:ext cx="882650" cy="1220788"/>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42015" name="Line 31"/>
          <p:cNvSpPr>
            <a:spLocks noChangeShapeType="1"/>
          </p:cNvSpPr>
          <p:nvPr/>
        </p:nvSpPr>
        <p:spPr bwMode="auto">
          <a:xfrm>
            <a:off x="5954713" y="3548063"/>
            <a:ext cx="422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6" name="Text Box 32"/>
          <p:cNvSpPr txBox="1">
            <a:spLocks noChangeArrowheads="1"/>
          </p:cNvSpPr>
          <p:nvPr/>
        </p:nvSpPr>
        <p:spPr bwMode="auto">
          <a:xfrm>
            <a:off x="5110163" y="3429000"/>
            <a:ext cx="844550" cy="396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D    Q</a:t>
            </a:r>
          </a:p>
        </p:txBody>
      </p:sp>
      <p:sp>
        <p:nvSpPr>
          <p:cNvPr id="42017" name="Line 33"/>
          <p:cNvSpPr>
            <a:spLocks noChangeShapeType="1"/>
          </p:cNvSpPr>
          <p:nvPr/>
        </p:nvSpPr>
        <p:spPr bwMode="auto">
          <a:xfrm>
            <a:off x="5072063" y="4256088"/>
            <a:ext cx="153987" cy="1190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8" name="Line 34"/>
          <p:cNvSpPr>
            <a:spLocks noChangeShapeType="1"/>
          </p:cNvSpPr>
          <p:nvPr/>
        </p:nvSpPr>
        <p:spPr bwMode="auto">
          <a:xfrm flipH="1">
            <a:off x="5072063" y="4375150"/>
            <a:ext cx="153987" cy="117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9" name="Line 35"/>
          <p:cNvSpPr>
            <a:spLocks noChangeShapeType="1"/>
          </p:cNvSpPr>
          <p:nvPr/>
        </p:nvSpPr>
        <p:spPr bwMode="auto">
          <a:xfrm flipH="1">
            <a:off x="4841875" y="4375150"/>
            <a:ext cx="2301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20" name="Line 36"/>
          <p:cNvSpPr>
            <a:spLocks noChangeShapeType="1"/>
          </p:cNvSpPr>
          <p:nvPr/>
        </p:nvSpPr>
        <p:spPr bwMode="auto">
          <a:xfrm>
            <a:off x="4841875" y="4375150"/>
            <a:ext cx="0" cy="511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21" name="Oval 37"/>
          <p:cNvSpPr>
            <a:spLocks noChangeArrowheads="1"/>
          </p:cNvSpPr>
          <p:nvPr/>
        </p:nvSpPr>
        <p:spPr bwMode="auto">
          <a:xfrm>
            <a:off x="4764088" y="4808538"/>
            <a:ext cx="153987" cy="157162"/>
          </a:xfrm>
          <a:prstGeom prst="ellipse">
            <a:avLst/>
          </a:prstGeom>
          <a:solidFill>
            <a:schemeClr val="tx1"/>
          </a:solidFill>
          <a:ln w="9525">
            <a:solidFill>
              <a:schemeClr val="tx1"/>
            </a:solidFill>
            <a:round/>
            <a:headEnd/>
            <a:tailEnd/>
          </a:ln>
        </p:spPr>
        <p:txBody>
          <a:bodyPr wrap="none" anchor="ctr"/>
          <a:lstStyle/>
          <a:p>
            <a:endParaRPr lang="en-US"/>
          </a:p>
        </p:txBody>
      </p:sp>
      <p:sp>
        <p:nvSpPr>
          <p:cNvPr id="42022" name="Rectangle 39"/>
          <p:cNvSpPr>
            <a:spLocks noChangeArrowheads="1"/>
          </p:cNvSpPr>
          <p:nvPr/>
        </p:nvSpPr>
        <p:spPr bwMode="auto">
          <a:xfrm>
            <a:off x="3765550" y="3390900"/>
            <a:ext cx="882650" cy="1220788"/>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42023" name="Line 40"/>
          <p:cNvSpPr>
            <a:spLocks noChangeShapeType="1"/>
          </p:cNvSpPr>
          <p:nvPr/>
        </p:nvSpPr>
        <p:spPr bwMode="auto">
          <a:xfrm>
            <a:off x="4648200" y="3548063"/>
            <a:ext cx="422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24" name="Text Box 41"/>
          <p:cNvSpPr txBox="1">
            <a:spLocks noChangeArrowheads="1"/>
          </p:cNvSpPr>
          <p:nvPr/>
        </p:nvSpPr>
        <p:spPr bwMode="auto">
          <a:xfrm>
            <a:off x="3803650" y="3429000"/>
            <a:ext cx="844550" cy="396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D    Q</a:t>
            </a:r>
          </a:p>
        </p:txBody>
      </p:sp>
      <p:sp>
        <p:nvSpPr>
          <p:cNvPr id="42025" name="Line 42"/>
          <p:cNvSpPr>
            <a:spLocks noChangeShapeType="1"/>
          </p:cNvSpPr>
          <p:nvPr/>
        </p:nvSpPr>
        <p:spPr bwMode="auto">
          <a:xfrm>
            <a:off x="3765550" y="4256088"/>
            <a:ext cx="153988" cy="1190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26" name="Line 43"/>
          <p:cNvSpPr>
            <a:spLocks noChangeShapeType="1"/>
          </p:cNvSpPr>
          <p:nvPr/>
        </p:nvSpPr>
        <p:spPr bwMode="auto">
          <a:xfrm flipH="1">
            <a:off x="3765550" y="4375150"/>
            <a:ext cx="153988" cy="117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27" name="Line 44"/>
          <p:cNvSpPr>
            <a:spLocks noChangeShapeType="1"/>
          </p:cNvSpPr>
          <p:nvPr/>
        </p:nvSpPr>
        <p:spPr bwMode="auto">
          <a:xfrm flipH="1">
            <a:off x="3535363" y="4375150"/>
            <a:ext cx="2301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28" name="Line 45"/>
          <p:cNvSpPr>
            <a:spLocks noChangeShapeType="1"/>
          </p:cNvSpPr>
          <p:nvPr/>
        </p:nvSpPr>
        <p:spPr bwMode="auto">
          <a:xfrm>
            <a:off x="3535363" y="4375150"/>
            <a:ext cx="0" cy="511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29" name="Oval 46"/>
          <p:cNvSpPr>
            <a:spLocks noChangeArrowheads="1"/>
          </p:cNvSpPr>
          <p:nvPr/>
        </p:nvSpPr>
        <p:spPr bwMode="auto">
          <a:xfrm>
            <a:off x="3457575" y="4808538"/>
            <a:ext cx="153988" cy="157162"/>
          </a:xfrm>
          <a:prstGeom prst="ellipse">
            <a:avLst/>
          </a:prstGeom>
          <a:solidFill>
            <a:schemeClr val="tx1"/>
          </a:solidFill>
          <a:ln w="9525">
            <a:solidFill>
              <a:schemeClr val="tx1"/>
            </a:solidFill>
            <a:round/>
            <a:headEnd/>
            <a:tailEnd/>
          </a:ln>
        </p:spPr>
        <p:txBody>
          <a:bodyPr wrap="none" anchor="ctr"/>
          <a:lstStyle/>
          <a:p>
            <a:endParaRPr lang="en-US"/>
          </a:p>
        </p:txBody>
      </p:sp>
      <p:sp>
        <p:nvSpPr>
          <p:cNvPr id="42030" name="Rectangle 48"/>
          <p:cNvSpPr>
            <a:spLocks noChangeArrowheads="1"/>
          </p:cNvSpPr>
          <p:nvPr/>
        </p:nvSpPr>
        <p:spPr bwMode="auto">
          <a:xfrm>
            <a:off x="2460625" y="3390900"/>
            <a:ext cx="882650" cy="1220788"/>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42031" name="Line 49"/>
          <p:cNvSpPr>
            <a:spLocks noChangeShapeType="1"/>
          </p:cNvSpPr>
          <p:nvPr/>
        </p:nvSpPr>
        <p:spPr bwMode="auto">
          <a:xfrm>
            <a:off x="3343275" y="3548063"/>
            <a:ext cx="422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32" name="Text Box 50"/>
          <p:cNvSpPr txBox="1">
            <a:spLocks noChangeArrowheads="1"/>
          </p:cNvSpPr>
          <p:nvPr/>
        </p:nvSpPr>
        <p:spPr bwMode="auto">
          <a:xfrm>
            <a:off x="2498725" y="3429000"/>
            <a:ext cx="844550" cy="396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D    Q</a:t>
            </a:r>
          </a:p>
        </p:txBody>
      </p:sp>
      <p:sp>
        <p:nvSpPr>
          <p:cNvPr id="42033" name="Line 51"/>
          <p:cNvSpPr>
            <a:spLocks noChangeShapeType="1"/>
          </p:cNvSpPr>
          <p:nvPr/>
        </p:nvSpPr>
        <p:spPr bwMode="auto">
          <a:xfrm>
            <a:off x="2460625" y="4256088"/>
            <a:ext cx="153988" cy="1190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34" name="Line 52"/>
          <p:cNvSpPr>
            <a:spLocks noChangeShapeType="1"/>
          </p:cNvSpPr>
          <p:nvPr/>
        </p:nvSpPr>
        <p:spPr bwMode="auto">
          <a:xfrm flipH="1">
            <a:off x="2460625" y="4375150"/>
            <a:ext cx="153988" cy="117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35" name="Line 53"/>
          <p:cNvSpPr>
            <a:spLocks noChangeShapeType="1"/>
          </p:cNvSpPr>
          <p:nvPr/>
        </p:nvSpPr>
        <p:spPr bwMode="auto">
          <a:xfrm flipH="1">
            <a:off x="2230438" y="4375150"/>
            <a:ext cx="2301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36" name="Line 54"/>
          <p:cNvSpPr>
            <a:spLocks noChangeShapeType="1"/>
          </p:cNvSpPr>
          <p:nvPr/>
        </p:nvSpPr>
        <p:spPr bwMode="auto">
          <a:xfrm>
            <a:off x="2230438" y="4375150"/>
            <a:ext cx="0" cy="511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37" name="Oval 55"/>
          <p:cNvSpPr>
            <a:spLocks noChangeArrowheads="1"/>
          </p:cNvSpPr>
          <p:nvPr/>
        </p:nvSpPr>
        <p:spPr bwMode="auto">
          <a:xfrm>
            <a:off x="2152650" y="4811713"/>
            <a:ext cx="153988" cy="157162"/>
          </a:xfrm>
          <a:prstGeom prst="ellipse">
            <a:avLst/>
          </a:prstGeom>
          <a:solidFill>
            <a:schemeClr val="tx1"/>
          </a:solidFill>
          <a:ln w="9525">
            <a:solidFill>
              <a:schemeClr val="tx1"/>
            </a:solidFill>
            <a:round/>
            <a:headEnd/>
            <a:tailEnd/>
          </a:ln>
        </p:spPr>
        <p:txBody>
          <a:bodyPr wrap="none" anchor="ctr"/>
          <a:lstStyle/>
          <a:p>
            <a:endParaRPr lang="en-US"/>
          </a:p>
        </p:txBody>
      </p:sp>
      <p:sp>
        <p:nvSpPr>
          <p:cNvPr id="42038" name="Rectangle 56"/>
          <p:cNvSpPr>
            <a:spLocks noChangeArrowheads="1"/>
          </p:cNvSpPr>
          <p:nvPr/>
        </p:nvSpPr>
        <p:spPr bwMode="auto">
          <a:xfrm>
            <a:off x="6378575" y="1624013"/>
            <a:ext cx="882650" cy="1190625"/>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42039" name="Line 57"/>
          <p:cNvSpPr>
            <a:spLocks noChangeShapeType="1"/>
          </p:cNvSpPr>
          <p:nvPr/>
        </p:nvSpPr>
        <p:spPr bwMode="auto">
          <a:xfrm>
            <a:off x="7261225" y="1778000"/>
            <a:ext cx="422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40" name="Text Box 58"/>
          <p:cNvSpPr txBox="1">
            <a:spLocks noChangeArrowheads="1"/>
          </p:cNvSpPr>
          <p:nvPr/>
        </p:nvSpPr>
        <p:spPr bwMode="auto">
          <a:xfrm>
            <a:off x="6416675" y="1624013"/>
            <a:ext cx="84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D    Q</a:t>
            </a:r>
          </a:p>
        </p:txBody>
      </p:sp>
      <p:sp>
        <p:nvSpPr>
          <p:cNvPr id="42041" name="Line 59"/>
          <p:cNvSpPr>
            <a:spLocks noChangeShapeType="1"/>
          </p:cNvSpPr>
          <p:nvPr/>
        </p:nvSpPr>
        <p:spPr bwMode="auto">
          <a:xfrm>
            <a:off x="6378575" y="2468563"/>
            <a:ext cx="153988" cy="1158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42" name="Line 60"/>
          <p:cNvSpPr>
            <a:spLocks noChangeShapeType="1"/>
          </p:cNvSpPr>
          <p:nvPr/>
        </p:nvSpPr>
        <p:spPr bwMode="auto">
          <a:xfrm flipH="1">
            <a:off x="6378575" y="2584450"/>
            <a:ext cx="153988"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43" name="Line 61"/>
          <p:cNvSpPr>
            <a:spLocks noChangeShapeType="1"/>
          </p:cNvSpPr>
          <p:nvPr/>
        </p:nvSpPr>
        <p:spPr bwMode="auto">
          <a:xfrm flipH="1">
            <a:off x="6148388" y="2584450"/>
            <a:ext cx="2301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44" name="Line 62"/>
          <p:cNvSpPr>
            <a:spLocks noChangeShapeType="1"/>
          </p:cNvSpPr>
          <p:nvPr/>
        </p:nvSpPr>
        <p:spPr bwMode="auto">
          <a:xfrm>
            <a:off x="6148388" y="2584450"/>
            <a:ext cx="0" cy="498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45" name="Rectangle 63"/>
          <p:cNvSpPr>
            <a:spLocks noChangeArrowheads="1"/>
          </p:cNvSpPr>
          <p:nvPr/>
        </p:nvSpPr>
        <p:spPr bwMode="auto">
          <a:xfrm>
            <a:off x="6378575" y="3390900"/>
            <a:ext cx="881063" cy="1228725"/>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42046" name="Line 64"/>
          <p:cNvSpPr>
            <a:spLocks noChangeShapeType="1"/>
          </p:cNvSpPr>
          <p:nvPr/>
        </p:nvSpPr>
        <p:spPr bwMode="auto">
          <a:xfrm flipV="1">
            <a:off x="7261225" y="3582988"/>
            <a:ext cx="13430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47" name="Text Box 65"/>
          <p:cNvSpPr txBox="1">
            <a:spLocks noChangeArrowheads="1"/>
          </p:cNvSpPr>
          <p:nvPr/>
        </p:nvSpPr>
        <p:spPr bwMode="auto">
          <a:xfrm>
            <a:off x="6416675" y="3429000"/>
            <a:ext cx="84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D    Q</a:t>
            </a:r>
          </a:p>
        </p:txBody>
      </p:sp>
      <p:sp>
        <p:nvSpPr>
          <p:cNvPr id="42048" name="Line 66"/>
          <p:cNvSpPr>
            <a:spLocks noChangeShapeType="1"/>
          </p:cNvSpPr>
          <p:nvPr/>
        </p:nvSpPr>
        <p:spPr bwMode="auto">
          <a:xfrm>
            <a:off x="6378575" y="4273550"/>
            <a:ext cx="153988" cy="1158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49" name="Line 67"/>
          <p:cNvSpPr>
            <a:spLocks noChangeShapeType="1"/>
          </p:cNvSpPr>
          <p:nvPr/>
        </p:nvSpPr>
        <p:spPr bwMode="auto">
          <a:xfrm flipH="1">
            <a:off x="6378575" y="4389438"/>
            <a:ext cx="153988"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50" name="Line 68"/>
          <p:cNvSpPr>
            <a:spLocks noChangeShapeType="1"/>
          </p:cNvSpPr>
          <p:nvPr/>
        </p:nvSpPr>
        <p:spPr bwMode="auto">
          <a:xfrm flipH="1">
            <a:off x="6148388" y="4389438"/>
            <a:ext cx="2301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51" name="Line 69"/>
          <p:cNvSpPr>
            <a:spLocks noChangeShapeType="1"/>
          </p:cNvSpPr>
          <p:nvPr/>
        </p:nvSpPr>
        <p:spPr bwMode="auto">
          <a:xfrm>
            <a:off x="6148388" y="4389438"/>
            <a:ext cx="0" cy="498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52" name="Line 72"/>
          <p:cNvSpPr>
            <a:spLocks noChangeShapeType="1"/>
          </p:cNvSpPr>
          <p:nvPr/>
        </p:nvSpPr>
        <p:spPr bwMode="auto">
          <a:xfrm flipH="1">
            <a:off x="1116013" y="3082925"/>
            <a:ext cx="50307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53" name="Line 73"/>
          <p:cNvSpPr>
            <a:spLocks noChangeShapeType="1"/>
          </p:cNvSpPr>
          <p:nvPr/>
        </p:nvSpPr>
        <p:spPr bwMode="auto">
          <a:xfrm flipH="1">
            <a:off x="461963" y="4887913"/>
            <a:ext cx="56848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54" name="Line 74"/>
          <p:cNvSpPr>
            <a:spLocks noChangeShapeType="1"/>
          </p:cNvSpPr>
          <p:nvPr/>
        </p:nvSpPr>
        <p:spPr bwMode="auto">
          <a:xfrm flipH="1">
            <a:off x="923925" y="1776413"/>
            <a:ext cx="15367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55" name="Line 75"/>
          <p:cNvSpPr>
            <a:spLocks noChangeShapeType="1"/>
          </p:cNvSpPr>
          <p:nvPr/>
        </p:nvSpPr>
        <p:spPr bwMode="auto">
          <a:xfrm flipH="1">
            <a:off x="1960563" y="3621088"/>
            <a:ext cx="5000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56" name="Line 81"/>
          <p:cNvSpPr>
            <a:spLocks noChangeShapeType="1"/>
          </p:cNvSpPr>
          <p:nvPr/>
        </p:nvSpPr>
        <p:spPr bwMode="auto">
          <a:xfrm>
            <a:off x="1960563" y="3621088"/>
            <a:ext cx="0" cy="19970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57" name="Line 82"/>
          <p:cNvSpPr>
            <a:spLocks noChangeShapeType="1"/>
          </p:cNvSpPr>
          <p:nvPr/>
        </p:nvSpPr>
        <p:spPr bwMode="auto">
          <a:xfrm flipV="1">
            <a:off x="1960563" y="5618163"/>
            <a:ext cx="57229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58" name="Line 83"/>
          <p:cNvSpPr>
            <a:spLocks noChangeShapeType="1"/>
          </p:cNvSpPr>
          <p:nvPr/>
        </p:nvSpPr>
        <p:spPr bwMode="auto">
          <a:xfrm flipV="1">
            <a:off x="7683500" y="1778000"/>
            <a:ext cx="0" cy="38401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59" name="Oval 84"/>
          <p:cNvSpPr>
            <a:spLocks noChangeArrowheads="1"/>
          </p:cNvSpPr>
          <p:nvPr/>
        </p:nvSpPr>
        <p:spPr bwMode="auto">
          <a:xfrm>
            <a:off x="1038225" y="4811713"/>
            <a:ext cx="153988" cy="153987"/>
          </a:xfrm>
          <a:prstGeom prst="ellipse">
            <a:avLst/>
          </a:prstGeom>
          <a:solidFill>
            <a:schemeClr val="tx1"/>
          </a:solidFill>
          <a:ln w="9525">
            <a:solidFill>
              <a:schemeClr val="tx1"/>
            </a:solidFill>
            <a:round/>
            <a:headEnd/>
            <a:tailEnd/>
          </a:ln>
        </p:spPr>
        <p:txBody>
          <a:bodyPr wrap="none" anchor="ctr"/>
          <a:lstStyle/>
          <a:p>
            <a:endParaRPr lang="en-US"/>
          </a:p>
        </p:txBody>
      </p:sp>
      <p:sp>
        <p:nvSpPr>
          <p:cNvPr id="42060" name="Text Box 85"/>
          <p:cNvSpPr txBox="1">
            <a:spLocks noChangeArrowheads="1"/>
          </p:cNvSpPr>
          <p:nvPr/>
        </p:nvSpPr>
        <p:spPr bwMode="auto">
          <a:xfrm>
            <a:off x="501650" y="1547813"/>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D</a:t>
            </a:r>
          </a:p>
        </p:txBody>
      </p:sp>
      <p:sp>
        <p:nvSpPr>
          <p:cNvPr id="42061" name="Text Box 86"/>
          <p:cNvSpPr txBox="1">
            <a:spLocks noChangeArrowheads="1"/>
          </p:cNvSpPr>
          <p:nvPr/>
        </p:nvSpPr>
        <p:spPr bwMode="auto">
          <a:xfrm>
            <a:off x="231775" y="4465638"/>
            <a:ext cx="542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CK</a:t>
            </a:r>
          </a:p>
        </p:txBody>
      </p:sp>
      <p:sp>
        <p:nvSpPr>
          <p:cNvPr id="42062" name="Text Box 88"/>
          <p:cNvSpPr txBox="1">
            <a:spLocks noChangeArrowheads="1"/>
          </p:cNvSpPr>
          <p:nvPr/>
        </p:nvSpPr>
        <p:spPr bwMode="auto">
          <a:xfrm>
            <a:off x="7913688" y="3121025"/>
            <a:ext cx="9445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Output</a:t>
            </a:r>
          </a:p>
        </p:txBody>
      </p:sp>
      <p:sp>
        <p:nvSpPr>
          <p:cNvPr id="42063" name="Line 81"/>
          <p:cNvSpPr>
            <a:spLocks noChangeShapeType="1"/>
          </p:cNvSpPr>
          <p:nvPr/>
        </p:nvSpPr>
        <p:spPr bwMode="auto">
          <a:xfrm>
            <a:off x="1116013" y="3082925"/>
            <a:ext cx="0" cy="18049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4134665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Date Placeholder 2"/>
          <p:cNvSpPr>
            <a:spLocks noGrp="1"/>
          </p:cNvSpPr>
          <p:nvPr>
            <p:ph type="dt" sz="quarter" idx="10"/>
          </p:nvPr>
        </p:nvSpPr>
        <p:spPr/>
        <p:txBody>
          <a:bodyPr/>
          <a:lstStyle/>
          <a:p>
            <a:pPr>
              <a:defRPr/>
            </a:pPr>
            <a:r>
              <a:rPr lang="en-US" smtClean="0"/>
              <a:t>HIT, July 13, 2012</a:t>
            </a:r>
            <a:endParaRPr lang="en-US"/>
          </a:p>
        </p:txBody>
      </p:sp>
      <p:sp>
        <p:nvSpPr>
          <p:cNvPr id="86" name="Footer Placeholder 3"/>
          <p:cNvSpPr>
            <a:spLocks noGrp="1"/>
          </p:cNvSpPr>
          <p:nvPr>
            <p:ph type="ftr" sz="quarter" idx="11"/>
          </p:nvPr>
        </p:nvSpPr>
        <p:spPr/>
        <p:txBody>
          <a:bodyPr/>
          <a:lstStyle/>
          <a:p>
            <a:pPr>
              <a:defRPr/>
            </a:pPr>
            <a:r>
              <a:rPr lang="en-US" smtClean="0"/>
              <a:t>Agrawal: Power and Time Tradeoff . . .</a:t>
            </a:r>
            <a:endParaRPr lang="en-US"/>
          </a:p>
        </p:txBody>
      </p:sp>
      <p:sp>
        <p:nvSpPr>
          <p:cNvPr id="87" name="Slide Number Placeholder 4"/>
          <p:cNvSpPr>
            <a:spLocks noGrp="1"/>
          </p:cNvSpPr>
          <p:nvPr>
            <p:ph type="sldNum" sz="quarter" idx="12"/>
          </p:nvPr>
        </p:nvSpPr>
        <p:spPr/>
        <p:txBody>
          <a:bodyPr/>
          <a:lstStyle/>
          <a:p>
            <a:pPr>
              <a:defRPr/>
            </a:pPr>
            <a:fld id="{E6CA8E24-2ED2-4E9B-8933-8482A7E0363B}" type="slidenum">
              <a:rPr lang="en-US"/>
              <a:pPr>
                <a:defRPr/>
              </a:pPr>
              <a:t>41</a:t>
            </a:fld>
            <a:endParaRPr lang="en-US"/>
          </a:p>
        </p:txBody>
      </p:sp>
      <p:sp>
        <p:nvSpPr>
          <p:cNvPr id="190466" name="Rectangle 2"/>
          <p:cNvSpPr>
            <a:spLocks noGrp="1" noChangeArrowheads="1"/>
          </p:cNvSpPr>
          <p:nvPr>
            <p:ph type="title"/>
          </p:nvPr>
        </p:nvSpPr>
        <p:spPr>
          <a:xfrm>
            <a:off x="457200" y="277813"/>
            <a:ext cx="8229600" cy="884237"/>
          </a:xfrm>
        </p:spPr>
        <p:txBody>
          <a:bodyPr/>
          <a:lstStyle/>
          <a:p>
            <a:pPr eaLnBrk="1" hangingPunct="1">
              <a:defRPr/>
            </a:pPr>
            <a:r>
              <a:rPr lang="en-US" smtClean="0"/>
              <a:t>Reduced-Power Shift Register</a:t>
            </a:r>
          </a:p>
        </p:txBody>
      </p:sp>
      <p:sp>
        <p:nvSpPr>
          <p:cNvPr id="43014" name="Rectangle 3"/>
          <p:cNvSpPr>
            <a:spLocks noChangeArrowheads="1"/>
          </p:cNvSpPr>
          <p:nvPr/>
        </p:nvSpPr>
        <p:spPr bwMode="auto">
          <a:xfrm>
            <a:off x="2460625" y="1624013"/>
            <a:ext cx="882650" cy="1190625"/>
          </a:xfrm>
          <a:prstGeom prst="rect">
            <a:avLst/>
          </a:prstGeom>
          <a:solidFill>
            <a:srgbClr val="0000FF"/>
          </a:solidFill>
          <a:ln w="9525">
            <a:solidFill>
              <a:schemeClr val="tx1"/>
            </a:solidFill>
            <a:miter lim="800000"/>
            <a:headEnd/>
            <a:tailEnd/>
          </a:ln>
        </p:spPr>
        <p:txBody>
          <a:bodyPr wrap="none" anchor="ctr"/>
          <a:lstStyle/>
          <a:p>
            <a:endParaRPr lang="en-US">
              <a:solidFill>
                <a:schemeClr val="bg1"/>
              </a:solidFill>
            </a:endParaRPr>
          </a:p>
        </p:txBody>
      </p:sp>
      <p:sp>
        <p:nvSpPr>
          <p:cNvPr id="43015" name="Line 4"/>
          <p:cNvSpPr>
            <a:spLocks noChangeShapeType="1"/>
          </p:cNvSpPr>
          <p:nvPr/>
        </p:nvSpPr>
        <p:spPr bwMode="auto">
          <a:xfrm>
            <a:off x="3343275" y="1778000"/>
            <a:ext cx="422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6" name="Text Box 5"/>
          <p:cNvSpPr txBox="1">
            <a:spLocks noChangeArrowheads="1"/>
          </p:cNvSpPr>
          <p:nvPr/>
        </p:nvSpPr>
        <p:spPr bwMode="auto">
          <a:xfrm>
            <a:off x="2498725" y="1624013"/>
            <a:ext cx="84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D    Q</a:t>
            </a:r>
          </a:p>
        </p:txBody>
      </p:sp>
      <p:sp>
        <p:nvSpPr>
          <p:cNvPr id="43017" name="Line 6"/>
          <p:cNvSpPr>
            <a:spLocks noChangeShapeType="1"/>
          </p:cNvSpPr>
          <p:nvPr/>
        </p:nvSpPr>
        <p:spPr bwMode="auto">
          <a:xfrm>
            <a:off x="2460625" y="2468563"/>
            <a:ext cx="153988" cy="1158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8" name="Line 7"/>
          <p:cNvSpPr>
            <a:spLocks noChangeShapeType="1"/>
          </p:cNvSpPr>
          <p:nvPr/>
        </p:nvSpPr>
        <p:spPr bwMode="auto">
          <a:xfrm flipH="1">
            <a:off x="2460625" y="2584450"/>
            <a:ext cx="153988"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9" name="Line 8"/>
          <p:cNvSpPr>
            <a:spLocks noChangeShapeType="1"/>
          </p:cNvSpPr>
          <p:nvPr/>
        </p:nvSpPr>
        <p:spPr bwMode="auto">
          <a:xfrm flipH="1">
            <a:off x="2230438" y="2584450"/>
            <a:ext cx="2301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0" name="Line 9"/>
          <p:cNvSpPr>
            <a:spLocks noChangeShapeType="1"/>
          </p:cNvSpPr>
          <p:nvPr/>
        </p:nvSpPr>
        <p:spPr bwMode="auto">
          <a:xfrm>
            <a:off x="2230438" y="2584450"/>
            <a:ext cx="0" cy="498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1" name="Oval 10"/>
          <p:cNvSpPr>
            <a:spLocks noChangeArrowheads="1"/>
          </p:cNvSpPr>
          <p:nvPr/>
        </p:nvSpPr>
        <p:spPr bwMode="auto">
          <a:xfrm>
            <a:off x="2152650" y="3006725"/>
            <a:ext cx="153988" cy="153988"/>
          </a:xfrm>
          <a:prstGeom prst="ellipse">
            <a:avLst/>
          </a:prstGeom>
          <a:solidFill>
            <a:schemeClr val="tx1"/>
          </a:solidFill>
          <a:ln w="9525">
            <a:solidFill>
              <a:schemeClr val="tx1"/>
            </a:solidFill>
            <a:round/>
            <a:headEnd/>
            <a:tailEnd/>
          </a:ln>
        </p:spPr>
        <p:txBody>
          <a:bodyPr wrap="none" anchor="ctr"/>
          <a:lstStyle/>
          <a:p>
            <a:endParaRPr lang="en-US"/>
          </a:p>
        </p:txBody>
      </p:sp>
      <p:sp>
        <p:nvSpPr>
          <p:cNvPr id="43022" name="Rectangle 12"/>
          <p:cNvSpPr>
            <a:spLocks noChangeArrowheads="1"/>
          </p:cNvSpPr>
          <p:nvPr/>
        </p:nvSpPr>
        <p:spPr bwMode="auto">
          <a:xfrm>
            <a:off x="3767138" y="1624013"/>
            <a:ext cx="882650" cy="1190625"/>
          </a:xfrm>
          <a:prstGeom prst="rect">
            <a:avLst/>
          </a:prstGeom>
          <a:solidFill>
            <a:srgbClr val="0000FF"/>
          </a:solidFill>
          <a:ln w="9525">
            <a:solidFill>
              <a:schemeClr val="tx1"/>
            </a:solidFill>
            <a:miter lim="800000"/>
            <a:headEnd/>
            <a:tailEnd/>
          </a:ln>
        </p:spPr>
        <p:txBody>
          <a:bodyPr wrap="none" anchor="ctr"/>
          <a:lstStyle/>
          <a:p>
            <a:endParaRPr lang="en-US">
              <a:solidFill>
                <a:schemeClr val="bg1"/>
              </a:solidFill>
            </a:endParaRPr>
          </a:p>
        </p:txBody>
      </p:sp>
      <p:sp>
        <p:nvSpPr>
          <p:cNvPr id="43023" name="Line 13"/>
          <p:cNvSpPr>
            <a:spLocks noChangeShapeType="1"/>
          </p:cNvSpPr>
          <p:nvPr/>
        </p:nvSpPr>
        <p:spPr bwMode="auto">
          <a:xfrm>
            <a:off x="4649788" y="1778000"/>
            <a:ext cx="422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4" name="Text Box 14"/>
          <p:cNvSpPr txBox="1">
            <a:spLocks noChangeArrowheads="1"/>
          </p:cNvSpPr>
          <p:nvPr/>
        </p:nvSpPr>
        <p:spPr bwMode="auto">
          <a:xfrm>
            <a:off x="3805238" y="1624013"/>
            <a:ext cx="84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D    Q</a:t>
            </a:r>
          </a:p>
        </p:txBody>
      </p:sp>
      <p:sp>
        <p:nvSpPr>
          <p:cNvPr id="43025" name="Line 15"/>
          <p:cNvSpPr>
            <a:spLocks noChangeShapeType="1"/>
          </p:cNvSpPr>
          <p:nvPr/>
        </p:nvSpPr>
        <p:spPr bwMode="auto">
          <a:xfrm>
            <a:off x="3767138" y="2468563"/>
            <a:ext cx="153987" cy="1158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6" name="Line 16"/>
          <p:cNvSpPr>
            <a:spLocks noChangeShapeType="1"/>
          </p:cNvSpPr>
          <p:nvPr/>
        </p:nvSpPr>
        <p:spPr bwMode="auto">
          <a:xfrm flipH="1">
            <a:off x="3767138" y="2584450"/>
            <a:ext cx="153987"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7" name="Line 17"/>
          <p:cNvSpPr>
            <a:spLocks noChangeShapeType="1"/>
          </p:cNvSpPr>
          <p:nvPr/>
        </p:nvSpPr>
        <p:spPr bwMode="auto">
          <a:xfrm flipH="1">
            <a:off x="3536950" y="2584450"/>
            <a:ext cx="2301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8" name="Line 18"/>
          <p:cNvSpPr>
            <a:spLocks noChangeShapeType="1"/>
          </p:cNvSpPr>
          <p:nvPr/>
        </p:nvSpPr>
        <p:spPr bwMode="auto">
          <a:xfrm>
            <a:off x="3536950" y="2584450"/>
            <a:ext cx="0" cy="498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9" name="Oval 19"/>
          <p:cNvSpPr>
            <a:spLocks noChangeArrowheads="1"/>
          </p:cNvSpPr>
          <p:nvPr/>
        </p:nvSpPr>
        <p:spPr bwMode="auto">
          <a:xfrm>
            <a:off x="3459163" y="3006725"/>
            <a:ext cx="153987" cy="153988"/>
          </a:xfrm>
          <a:prstGeom prst="ellipse">
            <a:avLst/>
          </a:prstGeom>
          <a:solidFill>
            <a:schemeClr val="tx1"/>
          </a:solidFill>
          <a:ln w="9525">
            <a:solidFill>
              <a:schemeClr val="tx1"/>
            </a:solidFill>
            <a:round/>
            <a:headEnd/>
            <a:tailEnd/>
          </a:ln>
        </p:spPr>
        <p:txBody>
          <a:bodyPr wrap="none" anchor="ctr"/>
          <a:lstStyle/>
          <a:p>
            <a:endParaRPr lang="en-US"/>
          </a:p>
        </p:txBody>
      </p:sp>
      <p:sp>
        <p:nvSpPr>
          <p:cNvPr id="43030" name="Rectangle 21"/>
          <p:cNvSpPr>
            <a:spLocks noChangeArrowheads="1"/>
          </p:cNvSpPr>
          <p:nvPr/>
        </p:nvSpPr>
        <p:spPr bwMode="auto">
          <a:xfrm>
            <a:off x="5072063" y="1624013"/>
            <a:ext cx="882650" cy="1190625"/>
          </a:xfrm>
          <a:prstGeom prst="rect">
            <a:avLst/>
          </a:prstGeom>
          <a:solidFill>
            <a:srgbClr val="0000FF"/>
          </a:solidFill>
          <a:ln w="9525">
            <a:solidFill>
              <a:schemeClr val="tx1"/>
            </a:solidFill>
            <a:miter lim="800000"/>
            <a:headEnd/>
            <a:tailEnd/>
          </a:ln>
        </p:spPr>
        <p:txBody>
          <a:bodyPr wrap="none" anchor="ctr"/>
          <a:lstStyle/>
          <a:p>
            <a:endParaRPr lang="en-US">
              <a:solidFill>
                <a:schemeClr val="bg1"/>
              </a:solidFill>
            </a:endParaRPr>
          </a:p>
        </p:txBody>
      </p:sp>
      <p:sp>
        <p:nvSpPr>
          <p:cNvPr id="43031" name="Line 22"/>
          <p:cNvSpPr>
            <a:spLocks noChangeShapeType="1"/>
          </p:cNvSpPr>
          <p:nvPr/>
        </p:nvSpPr>
        <p:spPr bwMode="auto">
          <a:xfrm>
            <a:off x="5954713" y="1778000"/>
            <a:ext cx="422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2" name="Text Box 23"/>
          <p:cNvSpPr txBox="1">
            <a:spLocks noChangeArrowheads="1"/>
          </p:cNvSpPr>
          <p:nvPr/>
        </p:nvSpPr>
        <p:spPr bwMode="auto">
          <a:xfrm>
            <a:off x="5110163" y="1624013"/>
            <a:ext cx="84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D    Q</a:t>
            </a:r>
          </a:p>
        </p:txBody>
      </p:sp>
      <p:sp>
        <p:nvSpPr>
          <p:cNvPr id="43033" name="Line 24"/>
          <p:cNvSpPr>
            <a:spLocks noChangeShapeType="1"/>
          </p:cNvSpPr>
          <p:nvPr/>
        </p:nvSpPr>
        <p:spPr bwMode="auto">
          <a:xfrm>
            <a:off x="5072063" y="2468563"/>
            <a:ext cx="153987" cy="1158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4" name="Line 25"/>
          <p:cNvSpPr>
            <a:spLocks noChangeShapeType="1"/>
          </p:cNvSpPr>
          <p:nvPr/>
        </p:nvSpPr>
        <p:spPr bwMode="auto">
          <a:xfrm flipH="1">
            <a:off x="5072063" y="2584450"/>
            <a:ext cx="153987"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5" name="Line 26"/>
          <p:cNvSpPr>
            <a:spLocks noChangeShapeType="1"/>
          </p:cNvSpPr>
          <p:nvPr/>
        </p:nvSpPr>
        <p:spPr bwMode="auto">
          <a:xfrm flipH="1">
            <a:off x="4841875" y="2584450"/>
            <a:ext cx="2301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6" name="Line 27"/>
          <p:cNvSpPr>
            <a:spLocks noChangeShapeType="1"/>
          </p:cNvSpPr>
          <p:nvPr/>
        </p:nvSpPr>
        <p:spPr bwMode="auto">
          <a:xfrm>
            <a:off x="4841875" y="2584450"/>
            <a:ext cx="0" cy="498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7" name="Oval 28"/>
          <p:cNvSpPr>
            <a:spLocks noChangeArrowheads="1"/>
          </p:cNvSpPr>
          <p:nvPr/>
        </p:nvSpPr>
        <p:spPr bwMode="auto">
          <a:xfrm>
            <a:off x="4764088" y="3006725"/>
            <a:ext cx="153987" cy="153988"/>
          </a:xfrm>
          <a:prstGeom prst="ellipse">
            <a:avLst/>
          </a:prstGeom>
          <a:solidFill>
            <a:schemeClr val="tx1"/>
          </a:solidFill>
          <a:ln w="9525">
            <a:solidFill>
              <a:schemeClr val="tx1"/>
            </a:solidFill>
            <a:round/>
            <a:headEnd/>
            <a:tailEnd/>
          </a:ln>
        </p:spPr>
        <p:txBody>
          <a:bodyPr wrap="none" anchor="ctr"/>
          <a:lstStyle/>
          <a:p>
            <a:endParaRPr lang="en-US"/>
          </a:p>
        </p:txBody>
      </p:sp>
      <p:sp>
        <p:nvSpPr>
          <p:cNvPr id="43038" name="Rectangle 30"/>
          <p:cNvSpPr>
            <a:spLocks noChangeArrowheads="1"/>
          </p:cNvSpPr>
          <p:nvPr/>
        </p:nvSpPr>
        <p:spPr bwMode="auto">
          <a:xfrm>
            <a:off x="5072063" y="3390900"/>
            <a:ext cx="882650" cy="1220788"/>
          </a:xfrm>
          <a:prstGeom prst="rect">
            <a:avLst/>
          </a:prstGeom>
          <a:solidFill>
            <a:srgbClr val="0000FF"/>
          </a:solidFill>
          <a:ln w="9525">
            <a:solidFill>
              <a:schemeClr val="tx1"/>
            </a:solidFill>
            <a:miter lim="800000"/>
            <a:headEnd/>
            <a:tailEnd/>
          </a:ln>
        </p:spPr>
        <p:txBody>
          <a:bodyPr wrap="none" anchor="ctr"/>
          <a:lstStyle/>
          <a:p>
            <a:endParaRPr lang="en-US">
              <a:solidFill>
                <a:schemeClr val="bg1"/>
              </a:solidFill>
            </a:endParaRPr>
          </a:p>
        </p:txBody>
      </p:sp>
      <p:sp>
        <p:nvSpPr>
          <p:cNvPr id="43039" name="Line 31"/>
          <p:cNvSpPr>
            <a:spLocks noChangeShapeType="1"/>
          </p:cNvSpPr>
          <p:nvPr/>
        </p:nvSpPr>
        <p:spPr bwMode="auto">
          <a:xfrm>
            <a:off x="5954713" y="3548063"/>
            <a:ext cx="422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0" name="Text Box 32"/>
          <p:cNvSpPr txBox="1">
            <a:spLocks noChangeArrowheads="1"/>
          </p:cNvSpPr>
          <p:nvPr/>
        </p:nvSpPr>
        <p:spPr bwMode="auto">
          <a:xfrm>
            <a:off x="5110163" y="3429000"/>
            <a:ext cx="844550" cy="396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D    Q</a:t>
            </a:r>
          </a:p>
        </p:txBody>
      </p:sp>
      <p:sp>
        <p:nvSpPr>
          <p:cNvPr id="43041" name="Line 33"/>
          <p:cNvSpPr>
            <a:spLocks noChangeShapeType="1"/>
          </p:cNvSpPr>
          <p:nvPr/>
        </p:nvSpPr>
        <p:spPr bwMode="auto">
          <a:xfrm>
            <a:off x="5072063" y="4256088"/>
            <a:ext cx="153987" cy="1190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2" name="Line 34"/>
          <p:cNvSpPr>
            <a:spLocks noChangeShapeType="1"/>
          </p:cNvSpPr>
          <p:nvPr/>
        </p:nvSpPr>
        <p:spPr bwMode="auto">
          <a:xfrm flipH="1">
            <a:off x="5072063" y="4375150"/>
            <a:ext cx="153987" cy="117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3" name="Line 35"/>
          <p:cNvSpPr>
            <a:spLocks noChangeShapeType="1"/>
          </p:cNvSpPr>
          <p:nvPr/>
        </p:nvSpPr>
        <p:spPr bwMode="auto">
          <a:xfrm flipH="1">
            <a:off x="4841875" y="4375150"/>
            <a:ext cx="2301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4" name="Line 36"/>
          <p:cNvSpPr>
            <a:spLocks noChangeShapeType="1"/>
          </p:cNvSpPr>
          <p:nvPr/>
        </p:nvSpPr>
        <p:spPr bwMode="auto">
          <a:xfrm>
            <a:off x="4841875" y="4375150"/>
            <a:ext cx="0" cy="511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5" name="Oval 37"/>
          <p:cNvSpPr>
            <a:spLocks noChangeArrowheads="1"/>
          </p:cNvSpPr>
          <p:nvPr/>
        </p:nvSpPr>
        <p:spPr bwMode="auto">
          <a:xfrm>
            <a:off x="4764088" y="4808538"/>
            <a:ext cx="153987" cy="157162"/>
          </a:xfrm>
          <a:prstGeom prst="ellipse">
            <a:avLst/>
          </a:prstGeom>
          <a:solidFill>
            <a:schemeClr val="tx1"/>
          </a:solidFill>
          <a:ln w="9525">
            <a:solidFill>
              <a:schemeClr val="tx1"/>
            </a:solidFill>
            <a:round/>
            <a:headEnd/>
            <a:tailEnd/>
          </a:ln>
        </p:spPr>
        <p:txBody>
          <a:bodyPr wrap="none" anchor="ctr"/>
          <a:lstStyle/>
          <a:p>
            <a:endParaRPr lang="en-US"/>
          </a:p>
        </p:txBody>
      </p:sp>
      <p:sp>
        <p:nvSpPr>
          <p:cNvPr id="43046" name="Rectangle 39"/>
          <p:cNvSpPr>
            <a:spLocks noChangeArrowheads="1"/>
          </p:cNvSpPr>
          <p:nvPr/>
        </p:nvSpPr>
        <p:spPr bwMode="auto">
          <a:xfrm>
            <a:off x="3765550" y="3390900"/>
            <a:ext cx="882650" cy="1220788"/>
          </a:xfrm>
          <a:prstGeom prst="rect">
            <a:avLst/>
          </a:prstGeom>
          <a:solidFill>
            <a:srgbClr val="0000FF"/>
          </a:solidFill>
          <a:ln w="9525">
            <a:solidFill>
              <a:schemeClr val="tx1"/>
            </a:solidFill>
            <a:miter lim="800000"/>
            <a:headEnd/>
            <a:tailEnd/>
          </a:ln>
        </p:spPr>
        <p:txBody>
          <a:bodyPr wrap="none" anchor="ctr"/>
          <a:lstStyle/>
          <a:p>
            <a:endParaRPr lang="en-US">
              <a:solidFill>
                <a:schemeClr val="bg1"/>
              </a:solidFill>
            </a:endParaRPr>
          </a:p>
        </p:txBody>
      </p:sp>
      <p:sp>
        <p:nvSpPr>
          <p:cNvPr id="43047" name="Line 40"/>
          <p:cNvSpPr>
            <a:spLocks noChangeShapeType="1"/>
          </p:cNvSpPr>
          <p:nvPr/>
        </p:nvSpPr>
        <p:spPr bwMode="auto">
          <a:xfrm>
            <a:off x="4648200" y="3548063"/>
            <a:ext cx="422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8" name="Text Box 41"/>
          <p:cNvSpPr txBox="1">
            <a:spLocks noChangeArrowheads="1"/>
          </p:cNvSpPr>
          <p:nvPr/>
        </p:nvSpPr>
        <p:spPr bwMode="auto">
          <a:xfrm>
            <a:off x="3803650" y="3429000"/>
            <a:ext cx="844550" cy="396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D    Q</a:t>
            </a:r>
          </a:p>
        </p:txBody>
      </p:sp>
      <p:sp>
        <p:nvSpPr>
          <p:cNvPr id="43049" name="Line 42"/>
          <p:cNvSpPr>
            <a:spLocks noChangeShapeType="1"/>
          </p:cNvSpPr>
          <p:nvPr/>
        </p:nvSpPr>
        <p:spPr bwMode="auto">
          <a:xfrm>
            <a:off x="3765550" y="4256088"/>
            <a:ext cx="153988" cy="1190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0" name="Line 43"/>
          <p:cNvSpPr>
            <a:spLocks noChangeShapeType="1"/>
          </p:cNvSpPr>
          <p:nvPr/>
        </p:nvSpPr>
        <p:spPr bwMode="auto">
          <a:xfrm flipH="1">
            <a:off x="3765550" y="4375150"/>
            <a:ext cx="153988" cy="117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1" name="Line 44"/>
          <p:cNvSpPr>
            <a:spLocks noChangeShapeType="1"/>
          </p:cNvSpPr>
          <p:nvPr/>
        </p:nvSpPr>
        <p:spPr bwMode="auto">
          <a:xfrm flipH="1">
            <a:off x="3535363" y="4375150"/>
            <a:ext cx="2301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2" name="Line 45"/>
          <p:cNvSpPr>
            <a:spLocks noChangeShapeType="1"/>
          </p:cNvSpPr>
          <p:nvPr/>
        </p:nvSpPr>
        <p:spPr bwMode="auto">
          <a:xfrm>
            <a:off x="3535363" y="4375150"/>
            <a:ext cx="0" cy="511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3" name="Oval 46"/>
          <p:cNvSpPr>
            <a:spLocks noChangeArrowheads="1"/>
          </p:cNvSpPr>
          <p:nvPr/>
        </p:nvSpPr>
        <p:spPr bwMode="auto">
          <a:xfrm>
            <a:off x="3457575" y="4808538"/>
            <a:ext cx="153988" cy="157162"/>
          </a:xfrm>
          <a:prstGeom prst="ellipse">
            <a:avLst/>
          </a:prstGeom>
          <a:solidFill>
            <a:schemeClr val="tx1"/>
          </a:solidFill>
          <a:ln w="9525">
            <a:solidFill>
              <a:schemeClr val="tx1"/>
            </a:solidFill>
            <a:round/>
            <a:headEnd/>
            <a:tailEnd/>
          </a:ln>
        </p:spPr>
        <p:txBody>
          <a:bodyPr wrap="none" anchor="ctr"/>
          <a:lstStyle/>
          <a:p>
            <a:endParaRPr lang="en-US"/>
          </a:p>
        </p:txBody>
      </p:sp>
      <p:sp>
        <p:nvSpPr>
          <p:cNvPr id="43054" name="Rectangle 48"/>
          <p:cNvSpPr>
            <a:spLocks noChangeArrowheads="1"/>
          </p:cNvSpPr>
          <p:nvPr/>
        </p:nvSpPr>
        <p:spPr bwMode="auto">
          <a:xfrm>
            <a:off x="2460625" y="3390900"/>
            <a:ext cx="882650" cy="1220788"/>
          </a:xfrm>
          <a:prstGeom prst="rect">
            <a:avLst/>
          </a:prstGeom>
          <a:solidFill>
            <a:srgbClr val="0000FF"/>
          </a:solidFill>
          <a:ln w="9525">
            <a:solidFill>
              <a:schemeClr val="tx1"/>
            </a:solidFill>
            <a:miter lim="800000"/>
            <a:headEnd/>
            <a:tailEnd/>
          </a:ln>
        </p:spPr>
        <p:txBody>
          <a:bodyPr wrap="none" anchor="ctr"/>
          <a:lstStyle/>
          <a:p>
            <a:endParaRPr lang="en-US">
              <a:solidFill>
                <a:schemeClr val="bg1"/>
              </a:solidFill>
            </a:endParaRPr>
          </a:p>
        </p:txBody>
      </p:sp>
      <p:sp>
        <p:nvSpPr>
          <p:cNvPr id="43055" name="Line 49"/>
          <p:cNvSpPr>
            <a:spLocks noChangeShapeType="1"/>
          </p:cNvSpPr>
          <p:nvPr/>
        </p:nvSpPr>
        <p:spPr bwMode="auto">
          <a:xfrm>
            <a:off x="3343275" y="3548063"/>
            <a:ext cx="422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6" name="Text Box 50"/>
          <p:cNvSpPr txBox="1">
            <a:spLocks noChangeArrowheads="1"/>
          </p:cNvSpPr>
          <p:nvPr/>
        </p:nvSpPr>
        <p:spPr bwMode="auto">
          <a:xfrm>
            <a:off x="2498725" y="3429000"/>
            <a:ext cx="844550" cy="3968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D    Q</a:t>
            </a:r>
          </a:p>
        </p:txBody>
      </p:sp>
      <p:sp>
        <p:nvSpPr>
          <p:cNvPr id="43057" name="Line 51"/>
          <p:cNvSpPr>
            <a:spLocks noChangeShapeType="1"/>
          </p:cNvSpPr>
          <p:nvPr/>
        </p:nvSpPr>
        <p:spPr bwMode="auto">
          <a:xfrm>
            <a:off x="2460625" y="4256088"/>
            <a:ext cx="153988" cy="1190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8" name="Line 52"/>
          <p:cNvSpPr>
            <a:spLocks noChangeShapeType="1"/>
          </p:cNvSpPr>
          <p:nvPr/>
        </p:nvSpPr>
        <p:spPr bwMode="auto">
          <a:xfrm flipH="1">
            <a:off x="2460625" y="4375150"/>
            <a:ext cx="153988" cy="117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9" name="Line 53"/>
          <p:cNvSpPr>
            <a:spLocks noChangeShapeType="1"/>
          </p:cNvSpPr>
          <p:nvPr/>
        </p:nvSpPr>
        <p:spPr bwMode="auto">
          <a:xfrm flipH="1">
            <a:off x="2230438" y="4375150"/>
            <a:ext cx="2301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60" name="Line 54"/>
          <p:cNvSpPr>
            <a:spLocks noChangeShapeType="1"/>
          </p:cNvSpPr>
          <p:nvPr/>
        </p:nvSpPr>
        <p:spPr bwMode="auto">
          <a:xfrm>
            <a:off x="2230438" y="4375150"/>
            <a:ext cx="0" cy="511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61" name="Oval 55"/>
          <p:cNvSpPr>
            <a:spLocks noChangeArrowheads="1"/>
          </p:cNvSpPr>
          <p:nvPr/>
        </p:nvSpPr>
        <p:spPr bwMode="auto">
          <a:xfrm>
            <a:off x="2152650" y="4811713"/>
            <a:ext cx="153988" cy="157162"/>
          </a:xfrm>
          <a:prstGeom prst="ellipse">
            <a:avLst/>
          </a:prstGeom>
          <a:solidFill>
            <a:schemeClr val="tx1"/>
          </a:solidFill>
          <a:ln w="9525">
            <a:solidFill>
              <a:schemeClr val="tx1"/>
            </a:solidFill>
            <a:round/>
            <a:headEnd/>
            <a:tailEnd/>
          </a:ln>
        </p:spPr>
        <p:txBody>
          <a:bodyPr wrap="none" anchor="ctr"/>
          <a:lstStyle/>
          <a:p>
            <a:endParaRPr lang="en-US"/>
          </a:p>
        </p:txBody>
      </p:sp>
      <p:sp>
        <p:nvSpPr>
          <p:cNvPr id="43062" name="Rectangle 56"/>
          <p:cNvSpPr>
            <a:spLocks noChangeArrowheads="1"/>
          </p:cNvSpPr>
          <p:nvPr/>
        </p:nvSpPr>
        <p:spPr bwMode="auto">
          <a:xfrm>
            <a:off x="6378575" y="1624013"/>
            <a:ext cx="882650" cy="1190625"/>
          </a:xfrm>
          <a:prstGeom prst="rect">
            <a:avLst/>
          </a:prstGeom>
          <a:solidFill>
            <a:srgbClr val="0000FF"/>
          </a:solidFill>
          <a:ln w="9525">
            <a:solidFill>
              <a:schemeClr val="tx1"/>
            </a:solidFill>
            <a:miter lim="800000"/>
            <a:headEnd/>
            <a:tailEnd/>
          </a:ln>
        </p:spPr>
        <p:txBody>
          <a:bodyPr wrap="none" anchor="ctr"/>
          <a:lstStyle/>
          <a:p>
            <a:endParaRPr lang="en-US">
              <a:solidFill>
                <a:schemeClr val="bg1"/>
              </a:solidFill>
            </a:endParaRPr>
          </a:p>
        </p:txBody>
      </p:sp>
      <p:sp>
        <p:nvSpPr>
          <p:cNvPr id="43063" name="Line 57"/>
          <p:cNvSpPr>
            <a:spLocks noChangeShapeType="1"/>
          </p:cNvSpPr>
          <p:nvPr/>
        </p:nvSpPr>
        <p:spPr bwMode="auto">
          <a:xfrm>
            <a:off x="7261225" y="1778000"/>
            <a:ext cx="422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64" name="Text Box 58"/>
          <p:cNvSpPr txBox="1">
            <a:spLocks noChangeArrowheads="1"/>
          </p:cNvSpPr>
          <p:nvPr/>
        </p:nvSpPr>
        <p:spPr bwMode="auto">
          <a:xfrm>
            <a:off x="6416675" y="1624013"/>
            <a:ext cx="84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D    Q</a:t>
            </a:r>
          </a:p>
        </p:txBody>
      </p:sp>
      <p:sp>
        <p:nvSpPr>
          <p:cNvPr id="43065" name="Line 59"/>
          <p:cNvSpPr>
            <a:spLocks noChangeShapeType="1"/>
          </p:cNvSpPr>
          <p:nvPr/>
        </p:nvSpPr>
        <p:spPr bwMode="auto">
          <a:xfrm>
            <a:off x="6378575" y="2468563"/>
            <a:ext cx="153988" cy="1158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66" name="Line 60"/>
          <p:cNvSpPr>
            <a:spLocks noChangeShapeType="1"/>
          </p:cNvSpPr>
          <p:nvPr/>
        </p:nvSpPr>
        <p:spPr bwMode="auto">
          <a:xfrm flipH="1">
            <a:off x="6378575" y="2584450"/>
            <a:ext cx="153988"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67" name="Line 61"/>
          <p:cNvSpPr>
            <a:spLocks noChangeShapeType="1"/>
          </p:cNvSpPr>
          <p:nvPr/>
        </p:nvSpPr>
        <p:spPr bwMode="auto">
          <a:xfrm flipH="1">
            <a:off x="6148388" y="2584450"/>
            <a:ext cx="2301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68" name="Line 62"/>
          <p:cNvSpPr>
            <a:spLocks noChangeShapeType="1"/>
          </p:cNvSpPr>
          <p:nvPr/>
        </p:nvSpPr>
        <p:spPr bwMode="auto">
          <a:xfrm>
            <a:off x="6148388" y="2584450"/>
            <a:ext cx="0" cy="498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69" name="Rectangle 63"/>
          <p:cNvSpPr>
            <a:spLocks noChangeArrowheads="1"/>
          </p:cNvSpPr>
          <p:nvPr/>
        </p:nvSpPr>
        <p:spPr bwMode="auto">
          <a:xfrm>
            <a:off x="6378575" y="3390900"/>
            <a:ext cx="881063" cy="1228725"/>
          </a:xfrm>
          <a:prstGeom prst="rect">
            <a:avLst/>
          </a:prstGeom>
          <a:solidFill>
            <a:srgbClr val="0000FF"/>
          </a:solidFill>
          <a:ln w="9525">
            <a:solidFill>
              <a:schemeClr val="tx1"/>
            </a:solidFill>
            <a:miter lim="800000"/>
            <a:headEnd/>
            <a:tailEnd/>
          </a:ln>
        </p:spPr>
        <p:txBody>
          <a:bodyPr wrap="none" anchor="ctr"/>
          <a:lstStyle/>
          <a:p>
            <a:endParaRPr lang="en-US">
              <a:solidFill>
                <a:schemeClr val="bg1"/>
              </a:solidFill>
            </a:endParaRPr>
          </a:p>
        </p:txBody>
      </p:sp>
      <p:sp>
        <p:nvSpPr>
          <p:cNvPr id="43070" name="Line 64"/>
          <p:cNvSpPr>
            <a:spLocks noChangeShapeType="1"/>
          </p:cNvSpPr>
          <p:nvPr/>
        </p:nvSpPr>
        <p:spPr bwMode="auto">
          <a:xfrm>
            <a:off x="7261225" y="3582988"/>
            <a:ext cx="422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71" name="Text Box 65"/>
          <p:cNvSpPr txBox="1">
            <a:spLocks noChangeArrowheads="1"/>
          </p:cNvSpPr>
          <p:nvPr/>
        </p:nvSpPr>
        <p:spPr bwMode="auto">
          <a:xfrm>
            <a:off x="6416675" y="3429000"/>
            <a:ext cx="84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chemeClr val="bg1"/>
                </a:solidFill>
                <a:cs typeface="Arial" pitchFamily="34" charset="0"/>
              </a:rPr>
              <a:t>D    Q</a:t>
            </a:r>
          </a:p>
        </p:txBody>
      </p:sp>
      <p:sp>
        <p:nvSpPr>
          <p:cNvPr id="43072" name="Line 66"/>
          <p:cNvSpPr>
            <a:spLocks noChangeShapeType="1"/>
          </p:cNvSpPr>
          <p:nvPr/>
        </p:nvSpPr>
        <p:spPr bwMode="auto">
          <a:xfrm>
            <a:off x="6378575" y="4273550"/>
            <a:ext cx="153988" cy="1158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73" name="Line 67"/>
          <p:cNvSpPr>
            <a:spLocks noChangeShapeType="1"/>
          </p:cNvSpPr>
          <p:nvPr/>
        </p:nvSpPr>
        <p:spPr bwMode="auto">
          <a:xfrm flipH="1">
            <a:off x="6378575" y="4389438"/>
            <a:ext cx="153988" cy="1143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74" name="Line 68"/>
          <p:cNvSpPr>
            <a:spLocks noChangeShapeType="1"/>
          </p:cNvSpPr>
          <p:nvPr/>
        </p:nvSpPr>
        <p:spPr bwMode="auto">
          <a:xfrm flipH="1">
            <a:off x="6148388" y="4389438"/>
            <a:ext cx="2301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75" name="Line 69"/>
          <p:cNvSpPr>
            <a:spLocks noChangeShapeType="1"/>
          </p:cNvSpPr>
          <p:nvPr/>
        </p:nvSpPr>
        <p:spPr bwMode="auto">
          <a:xfrm>
            <a:off x="6148388" y="4389438"/>
            <a:ext cx="0" cy="498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76" name="AutoShape 70"/>
          <p:cNvSpPr>
            <a:spLocks noChangeArrowheads="1"/>
          </p:cNvSpPr>
          <p:nvPr/>
        </p:nvSpPr>
        <p:spPr bwMode="auto">
          <a:xfrm rot="-5400000">
            <a:off x="6800056" y="2429669"/>
            <a:ext cx="2265363" cy="4984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0000FF"/>
          </a:solidFill>
          <a:ln w="9525">
            <a:solidFill>
              <a:schemeClr val="tx1"/>
            </a:solidFill>
            <a:miter lim="800000"/>
            <a:headEnd/>
            <a:tailEnd/>
          </a:ln>
        </p:spPr>
        <p:txBody>
          <a:bodyPr wrap="none" anchor="ctr"/>
          <a:lstStyle/>
          <a:p>
            <a:endParaRPr lang="en-US"/>
          </a:p>
        </p:txBody>
      </p:sp>
      <p:sp>
        <p:nvSpPr>
          <p:cNvPr id="43077" name="Line 71"/>
          <p:cNvSpPr>
            <a:spLocks noChangeShapeType="1"/>
          </p:cNvSpPr>
          <p:nvPr/>
        </p:nvSpPr>
        <p:spPr bwMode="auto">
          <a:xfrm>
            <a:off x="8181975" y="2660650"/>
            <a:ext cx="5381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78" name="Line 72"/>
          <p:cNvSpPr>
            <a:spLocks noChangeShapeType="1"/>
          </p:cNvSpPr>
          <p:nvPr/>
        </p:nvSpPr>
        <p:spPr bwMode="auto">
          <a:xfrm flipH="1">
            <a:off x="1116013" y="3082925"/>
            <a:ext cx="50307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79" name="Line 73"/>
          <p:cNvSpPr>
            <a:spLocks noChangeShapeType="1"/>
          </p:cNvSpPr>
          <p:nvPr/>
        </p:nvSpPr>
        <p:spPr bwMode="auto">
          <a:xfrm flipH="1">
            <a:off x="1998663" y="4887913"/>
            <a:ext cx="41481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80" name="Line 74"/>
          <p:cNvSpPr>
            <a:spLocks noChangeShapeType="1"/>
          </p:cNvSpPr>
          <p:nvPr/>
        </p:nvSpPr>
        <p:spPr bwMode="auto">
          <a:xfrm flipH="1">
            <a:off x="923925" y="1776413"/>
            <a:ext cx="15367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81" name="Line 75"/>
          <p:cNvSpPr>
            <a:spLocks noChangeShapeType="1"/>
          </p:cNvSpPr>
          <p:nvPr/>
        </p:nvSpPr>
        <p:spPr bwMode="auto">
          <a:xfrm flipH="1">
            <a:off x="1960563" y="3621088"/>
            <a:ext cx="5000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82" name="Line 76"/>
          <p:cNvSpPr>
            <a:spLocks noChangeShapeType="1"/>
          </p:cNvSpPr>
          <p:nvPr/>
        </p:nvSpPr>
        <p:spPr bwMode="auto">
          <a:xfrm flipV="1">
            <a:off x="1960563" y="1776413"/>
            <a:ext cx="0" cy="18446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83" name="Oval 77"/>
          <p:cNvSpPr>
            <a:spLocks noChangeArrowheads="1"/>
          </p:cNvSpPr>
          <p:nvPr/>
        </p:nvSpPr>
        <p:spPr bwMode="auto">
          <a:xfrm>
            <a:off x="1884363" y="1700213"/>
            <a:ext cx="153987" cy="153987"/>
          </a:xfrm>
          <a:prstGeom prst="ellipse">
            <a:avLst/>
          </a:prstGeom>
          <a:solidFill>
            <a:schemeClr val="tx1"/>
          </a:solidFill>
          <a:ln w="9525">
            <a:solidFill>
              <a:schemeClr val="tx1"/>
            </a:solidFill>
            <a:round/>
            <a:headEnd/>
            <a:tailEnd/>
          </a:ln>
        </p:spPr>
        <p:txBody>
          <a:bodyPr wrap="none" anchor="ctr"/>
          <a:lstStyle/>
          <a:p>
            <a:endParaRPr lang="en-US"/>
          </a:p>
        </p:txBody>
      </p:sp>
      <p:sp>
        <p:nvSpPr>
          <p:cNvPr id="43084" name="AutoShape 78"/>
          <p:cNvSpPr>
            <a:spLocks noChangeArrowheads="1"/>
          </p:cNvSpPr>
          <p:nvPr/>
        </p:nvSpPr>
        <p:spPr bwMode="auto">
          <a:xfrm rot="5400000">
            <a:off x="1307306" y="4658519"/>
            <a:ext cx="671513" cy="441325"/>
          </a:xfrm>
          <a:prstGeom prst="triangle">
            <a:avLst>
              <a:gd name="adj" fmla="val 50000"/>
            </a:avLst>
          </a:prstGeom>
          <a:solidFill>
            <a:srgbClr val="0000FF"/>
          </a:solidFill>
          <a:ln w="9525">
            <a:solidFill>
              <a:schemeClr val="tx1"/>
            </a:solidFill>
            <a:miter lim="800000"/>
            <a:headEnd/>
            <a:tailEnd/>
          </a:ln>
        </p:spPr>
        <p:txBody>
          <a:bodyPr wrap="none" anchor="ctr"/>
          <a:lstStyle/>
          <a:p>
            <a:endParaRPr lang="en-US"/>
          </a:p>
        </p:txBody>
      </p:sp>
      <p:sp>
        <p:nvSpPr>
          <p:cNvPr id="43085" name="Oval 79"/>
          <p:cNvSpPr>
            <a:spLocks noChangeArrowheads="1"/>
          </p:cNvSpPr>
          <p:nvPr/>
        </p:nvSpPr>
        <p:spPr bwMode="auto">
          <a:xfrm>
            <a:off x="1844675" y="4811713"/>
            <a:ext cx="152400" cy="152400"/>
          </a:xfrm>
          <a:prstGeom prst="ellipse">
            <a:avLst/>
          </a:prstGeom>
          <a:solidFill>
            <a:srgbClr val="0000FF"/>
          </a:solidFill>
          <a:ln w="9525">
            <a:solidFill>
              <a:schemeClr val="tx1"/>
            </a:solidFill>
            <a:round/>
            <a:headEnd/>
            <a:tailEnd/>
          </a:ln>
        </p:spPr>
        <p:txBody>
          <a:bodyPr wrap="none" anchor="ctr"/>
          <a:lstStyle/>
          <a:p>
            <a:endParaRPr lang="en-US"/>
          </a:p>
        </p:txBody>
      </p:sp>
      <p:sp>
        <p:nvSpPr>
          <p:cNvPr id="43086" name="Line 80"/>
          <p:cNvSpPr>
            <a:spLocks noChangeShapeType="1"/>
          </p:cNvSpPr>
          <p:nvPr/>
        </p:nvSpPr>
        <p:spPr bwMode="auto">
          <a:xfrm flipH="1">
            <a:off x="846138" y="4887913"/>
            <a:ext cx="5746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87" name="Line 81"/>
          <p:cNvSpPr>
            <a:spLocks noChangeShapeType="1"/>
          </p:cNvSpPr>
          <p:nvPr/>
        </p:nvSpPr>
        <p:spPr bwMode="auto">
          <a:xfrm>
            <a:off x="1116013" y="3082925"/>
            <a:ext cx="0" cy="25352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88" name="Line 82"/>
          <p:cNvSpPr>
            <a:spLocks noChangeShapeType="1"/>
          </p:cNvSpPr>
          <p:nvPr/>
        </p:nvSpPr>
        <p:spPr bwMode="auto">
          <a:xfrm>
            <a:off x="1116013" y="5618163"/>
            <a:ext cx="68738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89" name="Line 83"/>
          <p:cNvSpPr>
            <a:spLocks noChangeShapeType="1"/>
          </p:cNvSpPr>
          <p:nvPr/>
        </p:nvSpPr>
        <p:spPr bwMode="auto">
          <a:xfrm flipV="1">
            <a:off x="7989888" y="3467100"/>
            <a:ext cx="0" cy="21510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90" name="Oval 84"/>
          <p:cNvSpPr>
            <a:spLocks noChangeArrowheads="1"/>
          </p:cNvSpPr>
          <p:nvPr/>
        </p:nvSpPr>
        <p:spPr bwMode="auto">
          <a:xfrm>
            <a:off x="1038225" y="4811713"/>
            <a:ext cx="153988" cy="153987"/>
          </a:xfrm>
          <a:prstGeom prst="ellipse">
            <a:avLst/>
          </a:prstGeom>
          <a:solidFill>
            <a:schemeClr val="tx1"/>
          </a:solidFill>
          <a:ln w="9525">
            <a:solidFill>
              <a:schemeClr val="tx1"/>
            </a:solidFill>
            <a:round/>
            <a:headEnd/>
            <a:tailEnd/>
          </a:ln>
        </p:spPr>
        <p:txBody>
          <a:bodyPr wrap="none" anchor="ctr"/>
          <a:lstStyle/>
          <a:p>
            <a:endParaRPr lang="en-US"/>
          </a:p>
        </p:txBody>
      </p:sp>
      <p:sp>
        <p:nvSpPr>
          <p:cNvPr id="43091" name="Text Box 85"/>
          <p:cNvSpPr txBox="1">
            <a:spLocks noChangeArrowheads="1"/>
          </p:cNvSpPr>
          <p:nvPr/>
        </p:nvSpPr>
        <p:spPr bwMode="auto">
          <a:xfrm>
            <a:off x="501650" y="1547813"/>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D</a:t>
            </a:r>
          </a:p>
        </p:txBody>
      </p:sp>
      <p:sp>
        <p:nvSpPr>
          <p:cNvPr id="43092" name="Text Box 86"/>
          <p:cNvSpPr txBox="1">
            <a:spLocks noChangeArrowheads="1"/>
          </p:cNvSpPr>
          <p:nvPr/>
        </p:nvSpPr>
        <p:spPr bwMode="auto">
          <a:xfrm>
            <a:off x="0" y="4465638"/>
            <a:ext cx="987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CK(f/2)</a:t>
            </a:r>
          </a:p>
        </p:txBody>
      </p:sp>
      <p:sp>
        <p:nvSpPr>
          <p:cNvPr id="43093" name="Text Box 87"/>
          <p:cNvSpPr txBox="1">
            <a:spLocks noChangeArrowheads="1"/>
          </p:cNvSpPr>
          <p:nvPr/>
        </p:nvSpPr>
        <p:spPr bwMode="auto">
          <a:xfrm rot="-5400000">
            <a:off x="7213600" y="2476500"/>
            <a:ext cx="1412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solidFill>
                  <a:schemeClr val="bg1"/>
                </a:solidFill>
                <a:cs typeface="Arial" pitchFamily="34" charset="0"/>
              </a:rPr>
              <a:t>multiplexer</a:t>
            </a:r>
          </a:p>
        </p:txBody>
      </p:sp>
      <p:sp>
        <p:nvSpPr>
          <p:cNvPr id="43094" name="Text Box 88"/>
          <p:cNvSpPr txBox="1">
            <a:spLocks noChangeArrowheads="1"/>
          </p:cNvSpPr>
          <p:nvPr/>
        </p:nvSpPr>
        <p:spPr bwMode="auto">
          <a:xfrm>
            <a:off x="8199438" y="2238375"/>
            <a:ext cx="9445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Output</a:t>
            </a:r>
          </a:p>
        </p:txBody>
      </p:sp>
      <p:sp>
        <p:nvSpPr>
          <p:cNvPr id="43095" name="Text Box 89"/>
          <p:cNvSpPr txBox="1">
            <a:spLocks noChangeArrowheads="1"/>
          </p:cNvSpPr>
          <p:nvPr/>
        </p:nvSpPr>
        <p:spPr bwMode="auto">
          <a:xfrm>
            <a:off x="769938" y="5734050"/>
            <a:ext cx="75882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Flip-flops are operated at full voltage and half the clock frequency.</a:t>
            </a:r>
          </a:p>
        </p:txBody>
      </p:sp>
    </p:spTree>
    <p:extLst>
      <p:ext uri="{BB962C8B-B14F-4D97-AF65-F5344CB8AC3E}">
        <p14:creationId xmlns:p14="http://schemas.microsoft.com/office/powerpoint/2010/main" val="2652997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3"/>
          <p:cNvSpPr>
            <a:spLocks noGrp="1"/>
          </p:cNvSpPr>
          <p:nvPr>
            <p:ph type="dt" sz="quarter" idx="10"/>
          </p:nvPr>
        </p:nvSpPr>
        <p:spPr/>
        <p:txBody>
          <a:bodyPr/>
          <a:lstStyle/>
          <a:p>
            <a:pPr>
              <a:defRPr/>
            </a:pPr>
            <a:r>
              <a:rPr lang="en-US" smtClean="0"/>
              <a:t>HIT, July 13, 2012</a:t>
            </a:r>
            <a:endParaRPr lang="en-US"/>
          </a:p>
        </p:txBody>
      </p:sp>
      <p:sp>
        <p:nvSpPr>
          <p:cNvPr id="38" name="Footer Placeholder 4"/>
          <p:cNvSpPr>
            <a:spLocks noGrp="1"/>
          </p:cNvSpPr>
          <p:nvPr>
            <p:ph type="ftr" sz="quarter" idx="11"/>
          </p:nvPr>
        </p:nvSpPr>
        <p:spPr/>
        <p:txBody>
          <a:bodyPr/>
          <a:lstStyle/>
          <a:p>
            <a:pPr>
              <a:defRPr/>
            </a:pPr>
            <a:r>
              <a:rPr lang="en-US" smtClean="0"/>
              <a:t>Agrawal: Power and Time Tradeoff . . .</a:t>
            </a:r>
            <a:endParaRPr lang="en-US"/>
          </a:p>
        </p:txBody>
      </p:sp>
      <p:sp>
        <p:nvSpPr>
          <p:cNvPr id="39" name="Slide Number Placeholder 5"/>
          <p:cNvSpPr>
            <a:spLocks noGrp="1"/>
          </p:cNvSpPr>
          <p:nvPr>
            <p:ph type="sldNum" sz="quarter" idx="12"/>
          </p:nvPr>
        </p:nvSpPr>
        <p:spPr/>
        <p:txBody>
          <a:bodyPr/>
          <a:lstStyle/>
          <a:p>
            <a:pPr>
              <a:defRPr/>
            </a:pPr>
            <a:fld id="{70F5BCE8-01DE-4305-BD41-9E14B8F2F997}" type="slidenum">
              <a:rPr lang="en-US"/>
              <a:pPr>
                <a:defRPr/>
              </a:pPr>
              <a:t>42</a:t>
            </a:fld>
            <a:endParaRPr lang="en-US"/>
          </a:p>
        </p:txBody>
      </p:sp>
      <p:sp>
        <p:nvSpPr>
          <p:cNvPr id="191490" name="Rectangle 2"/>
          <p:cNvSpPr>
            <a:spLocks noGrp="1" noChangeArrowheads="1"/>
          </p:cNvSpPr>
          <p:nvPr>
            <p:ph type="title"/>
          </p:nvPr>
        </p:nvSpPr>
        <p:spPr>
          <a:xfrm>
            <a:off x="461963" y="279400"/>
            <a:ext cx="8229600" cy="908050"/>
          </a:xfrm>
        </p:spPr>
        <p:txBody>
          <a:bodyPr/>
          <a:lstStyle/>
          <a:p>
            <a:pPr eaLnBrk="1" hangingPunct="1">
              <a:defRPr/>
            </a:pPr>
            <a:r>
              <a:rPr lang="en-US" sz="3600" smtClean="0"/>
              <a:t>Power Consumption of Shift Register</a:t>
            </a:r>
          </a:p>
        </p:txBody>
      </p:sp>
      <p:sp>
        <p:nvSpPr>
          <p:cNvPr id="44038" name="Text Box 3"/>
          <p:cNvSpPr txBox="1">
            <a:spLocks noChangeArrowheads="1"/>
          </p:cNvSpPr>
          <p:nvPr/>
        </p:nvSpPr>
        <p:spPr bwMode="auto">
          <a:xfrm>
            <a:off x="6376988" y="1277938"/>
            <a:ext cx="1663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P = C’V</a:t>
            </a:r>
            <a:r>
              <a:rPr lang="en-US" baseline="-25000">
                <a:cs typeface="Arial" pitchFamily="34" charset="0"/>
              </a:rPr>
              <a:t>DD</a:t>
            </a:r>
            <a:r>
              <a:rPr lang="en-US" baseline="30000">
                <a:cs typeface="Arial" pitchFamily="34" charset="0"/>
              </a:rPr>
              <a:t>2</a:t>
            </a:r>
            <a:r>
              <a:rPr lang="en-US">
                <a:cs typeface="Arial" pitchFamily="34" charset="0"/>
              </a:rPr>
              <a:t>f/n</a:t>
            </a:r>
          </a:p>
        </p:txBody>
      </p:sp>
      <p:sp>
        <p:nvSpPr>
          <p:cNvPr id="44039" name="Rectangle 4"/>
          <p:cNvSpPr>
            <a:spLocks noChangeArrowheads="1"/>
          </p:cNvSpPr>
          <p:nvPr/>
        </p:nvSpPr>
        <p:spPr bwMode="auto">
          <a:xfrm>
            <a:off x="5608638" y="1739900"/>
            <a:ext cx="3149600" cy="3417888"/>
          </a:xfrm>
          <a:prstGeom prst="rect">
            <a:avLst/>
          </a:prstGeom>
          <a:solidFill>
            <a:srgbClr val="00B0F0"/>
          </a:solidFill>
          <a:ln w="9525">
            <a:solidFill>
              <a:schemeClr val="tx1"/>
            </a:solidFill>
            <a:miter lim="800000"/>
            <a:headEnd/>
            <a:tailEnd/>
          </a:ln>
        </p:spPr>
        <p:txBody>
          <a:bodyPr wrap="none" anchor="ctr"/>
          <a:lstStyle/>
          <a:p>
            <a:endParaRPr lang="en-US"/>
          </a:p>
        </p:txBody>
      </p:sp>
      <p:sp>
        <p:nvSpPr>
          <p:cNvPr id="44040" name="Line 5"/>
          <p:cNvSpPr>
            <a:spLocks noChangeShapeType="1"/>
          </p:cNvSpPr>
          <p:nvPr/>
        </p:nvSpPr>
        <p:spPr bwMode="auto">
          <a:xfrm flipH="1" flipV="1">
            <a:off x="7183438" y="1701800"/>
            <a:ext cx="0" cy="3455988"/>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4041" name="Line 6"/>
          <p:cNvSpPr>
            <a:spLocks noChangeShapeType="1"/>
          </p:cNvSpPr>
          <p:nvPr/>
        </p:nvSpPr>
        <p:spPr bwMode="auto">
          <a:xfrm>
            <a:off x="5608638" y="3468688"/>
            <a:ext cx="3149600"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4042" name="Line 7"/>
          <p:cNvSpPr>
            <a:spLocks noChangeShapeType="1"/>
          </p:cNvSpPr>
          <p:nvPr/>
        </p:nvSpPr>
        <p:spPr bwMode="auto">
          <a:xfrm>
            <a:off x="5608638" y="4275138"/>
            <a:ext cx="3149600"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4043" name="Freeform 8"/>
          <p:cNvSpPr>
            <a:spLocks/>
          </p:cNvSpPr>
          <p:nvPr/>
        </p:nvSpPr>
        <p:spPr bwMode="auto">
          <a:xfrm>
            <a:off x="5608638" y="1739900"/>
            <a:ext cx="3149600" cy="2535238"/>
          </a:xfrm>
          <a:custGeom>
            <a:avLst/>
            <a:gdLst>
              <a:gd name="T0" fmla="*/ 0 w 1984"/>
              <a:gd name="T1" fmla="*/ 0 h 1597"/>
              <a:gd name="T2" fmla="*/ 2147483647 w 1984"/>
              <a:gd name="T3" fmla="*/ 2147483647 h 1597"/>
              <a:gd name="T4" fmla="*/ 2147483647 w 1984"/>
              <a:gd name="T5" fmla="*/ 2147483647 h 1597"/>
              <a:gd name="T6" fmla="*/ 0 60000 65536"/>
              <a:gd name="T7" fmla="*/ 0 60000 65536"/>
              <a:gd name="T8" fmla="*/ 0 60000 65536"/>
              <a:gd name="T9" fmla="*/ 0 w 1984"/>
              <a:gd name="T10" fmla="*/ 0 h 1597"/>
              <a:gd name="T11" fmla="*/ 1984 w 1984"/>
              <a:gd name="T12" fmla="*/ 1597 h 1597"/>
            </a:gdLst>
            <a:ahLst/>
            <a:cxnLst>
              <a:cxn ang="T6">
                <a:pos x="T0" y="T1"/>
              </a:cxn>
              <a:cxn ang="T7">
                <a:pos x="T2" y="T3"/>
              </a:cxn>
              <a:cxn ang="T8">
                <a:pos x="T4" y="T5"/>
              </a:cxn>
            </a:cxnLst>
            <a:rect l="T9" t="T10" r="T11" b="T12"/>
            <a:pathLst>
              <a:path w="1984" h="1597">
                <a:moveTo>
                  <a:pt x="0" y="0"/>
                </a:moveTo>
                <a:cubicBezTo>
                  <a:pt x="330" y="411"/>
                  <a:pt x="661" y="823"/>
                  <a:pt x="992" y="1089"/>
                </a:cubicBezTo>
                <a:cubicBezTo>
                  <a:pt x="1323" y="1355"/>
                  <a:pt x="1653" y="1476"/>
                  <a:pt x="1984" y="1597"/>
                </a:cubicBezTo>
              </a:path>
            </a:pathLst>
          </a:custGeom>
          <a:noFill/>
          <a:ln w="28575">
            <a:solidFill>
              <a:srgbClr val="FFFF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044" name="Text Box 9"/>
          <p:cNvSpPr txBox="1">
            <a:spLocks noChangeArrowheads="1"/>
          </p:cNvSpPr>
          <p:nvPr/>
        </p:nvSpPr>
        <p:spPr bwMode="auto">
          <a:xfrm>
            <a:off x="5762625" y="5427663"/>
            <a:ext cx="2865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Degree of parallelism, n</a:t>
            </a:r>
          </a:p>
        </p:txBody>
      </p:sp>
      <p:sp>
        <p:nvSpPr>
          <p:cNvPr id="44045" name="Text Box 10"/>
          <p:cNvSpPr txBox="1">
            <a:spLocks noChangeArrowheads="1"/>
          </p:cNvSpPr>
          <p:nvPr/>
        </p:nvSpPr>
        <p:spPr bwMode="auto">
          <a:xfrm>
            <a:off x="5494338" y="5118100"/>
            <a:ext cx="34067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1	         2                    4</a:t>
            </a:r>
          </a:p>
        </p:txBody>
      </p:sp>
      <p:sp>
        <p:nvSpPr>
          <p:cNvPr id="44046" name="Text Box 11"/>
          <p:cNvSpPr txBox="1">
            <a:spLocks noChangeArrowheads="1"/>
          </p:cNvSpPr>
          <p:nvPr/>
        </p:nvSpPr>
        <p:spPr bwMode="auto">
          <a:xfrm rot="-5400000">
            <a:off x="3578225" y="3309938"/>
            <a:ext cx="2232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Normalized power</a:t>
            </a:r>
          </a:p>
        </p:txBody>
      </p:sp>
      <p:sp>
        <p:nvSpPr>
          <p:cNvPr id="44047" name="Text Box 12"/>
          <p:cNvSpPr txBox="1">
            <a:spLocks noChangeArrowheads="1"/>
          </p:cNvSpPr>
          <p:nvPr/>
        </p:nvSpPr>
        <p:spPr bwMode="auto">
          <a:xfrm>
            <a:off x="4916488" y="1547813"/>
            <a:ext cx="677862" cy="377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lnSpc>
                <a:spcPct val="110000"/>
              </a:lnSpc>
            </a:pPr>
            <a:r>
              <a:rPr lang="en-US">
                <a:cs typeface="Arial" pitchFamily="34" charset="0"/>
              </a:rPr>
              <a:t>1.0</a:t>
            </a:r>
          </a:p>
          <a:p>
            <a:pPr eaLnBrk="1" hangingPunct="1">
              <a:lnSpc>
                <a:spcPct val="110000"/>
              </a:lnSpc>
            </a:pPr>
            <a:endParaRPr lang="en-US">
              <a:cs typeface="Arial" pitchFamily="34" charset="0"/>
            </a:endParaRPr>
          </a:p>
          <a:p>
            <a:pPr eaLnBrk="1" hangingPunct="1">
              <a:lnSpc>
                <a:spcPct val="110000"/>
              </a:lnSpc>
            </a:pPr>
            <a:endParaRPr lang="en-US">
              <a:cs typeface="Arial" pitchFamily="34" charset="0"/>
            </a:endParaRPr>
          </a:p>
          <a:p>
            <a:pPr eaLnBrk="1" hangingPunct="1">
              <a:lnSpc>
                <a:spcPct val="110000"/>
              </a:lnSpc>
            </a:pPr>
            <a:endParaRPr lang="en-US">
              <a:cs typeface="Arial" pitchFamily="34" charset="0"/>
            </a:endParaRPr>
          </a:p>
          <a:p>
            <a:pPr eaLnBrk="1" hangingPunct="1">
              <a:lnSpc>
                <a:spcPct val="110000"/>
              </a:lnSpc>
            </a:pPr>
            <a:endParaRPr lang="en-US">
              <a:cs typeface="Arial" pitchFamily="34" charset="0"/>
            </a:endParaRPr>
          </a:p>
          <a:p>
            <a:pPr eaLnBrk="1" hangingPunct="1">
              <a:lnSpc>
                <a:spcPct val="110000"/>
              </a:lnSpc>
            </a:pPr>
            <a:r>
              <a:rPr lang="en-US">
                <a:cs typeface="Arial" pitchFamily="34" charset="0"/>
              </a:rPr>
              <a:t>0.5</a:t>
            </a:r>
          </a:p>
          <a:p>
            <a:pPr eaLnBrk="1" hangingPunct="1">
              <a:lnSpc>
                <a:spcPct val="110000"/>
              </a:lnSpc>
            </a:pPr>
            <a:endParaRPr lang="en-US">
              <a:cs typeface="Arial" pitchFamily="34" charset="0"/>
            </a:endParaRPr>
          </a:p>
          <a:p>
            <a:pPr eaLnBrk="1" hangingPunct="1">
              <a:lnSpc>
                <a:spcPct val="110000"/>
              </a:lnSpc>
            </a:pPr>
            <a:r>
              <a:rPr lang="en-US">
                <a:cs typeface="Arial" pitchFamily="34" charset="0"/>
              </a:rPr>
              <a:t>0.25</a:t>
            </a:r>
          </a:p>
          <a:p>
            <a:pPr eaLnBrk="1" hangingPunct="1">
              <a:lnSpc>
                <a:spcPct val="110000"/>
              </a:lnSpc>
            </a:pPr>
            <a:endParaRPr lang="en-US">
              <a:cs typeface="Arial" pitchFamily="34" charset="0"/>
            </a:endParaRPr>
          </a:p>
          <a:p>
            <a:pPr eaLnBrk="1" hangingPunct="1">
              <a:lnSpc>
                <a:spcPct val="110000"/>
              </a:lnSpc>
            </a:pPr>
            <a:endParaRPr lang="en-US">
              <a:cs typeface="Arial" pitchFamily="34" charset="0"/>
            </a:endParaRPr>
          </a:p>
          <a:p>
            <a:pPr eaLnBrk="1" hangingPunct="1">
              <a:lnSpc>
                <a:spcPct val="110000"/>
              </a:lnSpc>
            </a:pPr>
            <a:r>
              <a:rPr lang="en-US">
                <a:cs typeface="Arial" pitchFamily="34" charset="0"/>
              </a:rPr>
              <a:t>0.0</a:t>
            </a:r>
          </a:p>
        </p:txBody>
      </p:sp>
      <p:graphicFrame>
        <p:nvGraphicFramePr>
          <p:cNvPr id="191528" name="Group 40"/>
          <p:cNvGraphicFramePr>
            <a:graphicFrameLocks noGrp="1"/>
          </p:cNvGraphicFramePr>
          <p:nvPr>
            <p:ph idx="1"/>
            <p:extLst>
              <p:ext uri="{D42A27DB-BD31-4B8C-83A1-F6EECF244321}">
                <p14:modId xmlns:p14="http://schemas.microsoft.com/office/powerpoint/2010/main" val="3342526972"/>
              </p:ext>
            </p:extLst>
          </p:nvPr>
        </p:nvGraphicFramePr>
        <p:xfrm>
          <a:off x="536575" y="1817688"/>
          <a:ext cx="3597275" cy="2476501"/>
        </p:xfrm>
        <a:graphic>
          <a:graphicData uri="http://schemas.openxmlformats.org/drawingml/2006/table">
            <a:tbl>
              <a:tblPr/>
              <a:tblGrid>
                <a:gridCol w="1444625"/>
                <a:gridCol w="1036638"/>
                <a:gridCol w="1116012"/>
              </a:tblGrid>
              <a:tr h="11049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Deg. of parallelism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66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err="1" smtClean="0">
                          <a:ln>
                            <a:noFill/>
                          </a:ln>
                          <a:solidFill>
                            <a:schemeClr val="tx1"/>
                          </a:solidFill>
                          <a:effectLst/>
                          <a:latin typeface="Arial" charset="0"/>
                        </a:rPr>
                        <a:t>Freq</a:t>
                      </a:r>
                      <a:r>
                        <a:rPr kumimoji="0" lang="en-US" sz="2000" b="0" i="0" u="none" strike="noStrike" cap="none" normalizeH="0" baseline="0" dirty="0" smtClean="0">
                          <a:ln>
                            <a:noFill/>
                          </a:ln>
                          <a:solidFill>
                            <a:schemeClr val="tx1"/>
                          </a:solidFill>
                          <a:effectLst/>
                          <a:latin typeface="Arial" charset="0"/>
                        </a:rPr>
                        <a:t> (MHz)</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66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Power (</a:t>
                      </a:r>
                      <a:r>
                        <a:rPr kumimoji="0" lang="el-GR" sz="2000" b="0" i="0" u="none" strike="noStrike" cap="none" normalizeH="0" baseline="0" dirty="0" smtClean="0">
                          <a:ln>
                            <a:noFill/>
                          </a:ln>
                          <a:solidFill>
                            <a:schemeClr val="tx1"/>
                          </a:solidFill>
                          <a:effectLst/>
                          <a:latin typeface="Arial" charset="0"/>
                        </a:rPr>
                        <a:t>μ</a:t>
                      </a:r>
                      <a:r>
                        <a:rPr kumimoji="0" lang="en-US" sz="2000" b="0" i="0" u="none" strike="noStrike" cap="none" normalizeH="0" baseline="0" dirty="0" smtClean="0">
                          <a:ln>
                            <a:noFill/>
                          </a:ln>
                          <a:solidFill>
                            <a:schemeClr val="tx1"/>
                          </a:solidFill>
                          <a:effectLst/>
                          <a:latin typeface="Arial" charset="0"/>
                        </a:rPr>
                        <a:t>W)</a:t>
                      </a:r>
                      <a:endParaRPr kumimoji="0" lang="el-GR"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6600"/>
                    </a:solidFill>
                  </a:tcPr>
                </a:tc>
              </a:tr>
              <a:tr h="4619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33.0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1535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16.5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887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8.25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738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070" name="Text Box 35"/>
          <p:cNvSpPr txBox="1">
            <a:spLocks noChangeArrowheads="1"/>
          </p:cNvSpPr>
          <p:nvPr/>
        </p:nvSpPr>
        <p:spPr bwMode="auto">
          <a:xfrm>
            <a:off x="501650" y="1316038"/>
            <a:ext cx="3529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16-bit shift register, 2</a:t>
            </a:r>
            <a:r>
              <a:rPr lang="el-GR">
                <a:cs typeface="Arial" pitchFamily="34" charset="0"/>
              </a:rPr>
              <a:t>μ</a:t>
            </a:r>
            <a:r>
              <a:rPr lang="en-US">
                <a:cs typeface="Arial" pitchFamily="34" charset="0"/>
              </a:rPr>
              <a:t> CMOS</a:t>
            </a:r>
            <a:endParaRPr lang="el-GR">
              <a:cs typeface="Arial" pitchFamily="34" charset="0"/>
            </a:endParaRPr>
          </a:p>
        </p:txBody>
      </p:sp>
      <p:sp>
        <p:nvSpPr>
          <p:cNvPr id="44071" name="Text Box 36"/>
          <p:cNvSpPr txBox="1">
            <a:spLocks noChangeArrowheads="1"/>
          </p:cNvSpPr>
          <p:nvPr/>
        </p:nvSpPr>
        <p:spPr bwMode="auto">
          <a:xfrm>
            <a:off x="231775" y="4581525"/>
            <a:ext cx="4276725" cy="1616075"/>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C. Piguet, “Circuit and Logic Level</a:t>
            </a:r>
          </a:p>
          <a:p>
            <a:pPr eaLnBrk="1" hangingPunct="1"/>
            <a:r>
              <a:rPr lang="en-US">
                <a:cs typeface="Arial" pitchFamily="34" charset="0"/>
              </a:rPr>
              <a:t>Design,” pages 103-133 in W. Nebel</a:t>
            </a:r>
          </a:p>
          <a:p>
            <a:pPr eaLnBrk="1" hangingPunct="1"/>
            <a:r>
              <a:rPr lang="en-US">
                <a:cs typeface="Arial" pitchFamily="34" charset="0"/>
              </a:rPr>
              <a:t>and J. Mermet (ed.), </a:t>
            </a:r>
            <a:r>
              <a:rPr lang="en-US" i="1">
                <a:cs typeface="Arial" pitchFamily="34" charset="0"/>
              </a:rPr>
              <a:t>Low Power</a:t>
            </a:r>
          </a:p>
          <a:p>
            <a:pPr eaLnBrk="1" hangingPunct="1"/>
            <a:r>
              <a:rPr lang="en-US" i="1">
                <a:cs typeface="Arial" pitchFamily="34" charset="0"/>
              </a:rPr>
              <a:t>Design in Deep Submicron</a:t>
            </a:r>
          </a:p>
          <a:p>
            <a:pPr eaLnBrk="1" hangingPunct="1"/>
            <a:r>
              <a:rPr lang="en-US" i="1">
                <a:cs typeface="Arial" pitchFamily="34" charset="0"/>
              </a:rPr>
              <a:t>Electronics</a:t>
            </a:r>
            <a:r>
              <a:rPr lang="en-US">
                <a:cs typeface="Arial" pitchFamily="34" charset="0"/>
              </a:rPr>
              <a:t>, Springer, 1997.</a:t>
            </a:r>
          </a:p>
        </p:txBody>
      </p:sp>
    </p:spTree>
    <p:extLst>
      <p:ext uri="{BB962C8B-B14F-4D97-AF65-F5344CB8AC3E}">
        <p14:creationId xmlns:p14="http://schemas.microsoft.com/office/powerpoint/2010/main" val="41278193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Date Placeholder 2"/>
          <p:cNvSpPr>
            <a:spLocks noGrp="1"/>
          </p:cNvSpPr>
          <p:nvPr>
            <p:ph type="dt" sz="quarter" idx="10"/>
          </p:nvPr>
        </p:nvSpPr>
        <p:spPr/>
        <p:txBody>
          <a:bodyPr/>
          <a:lstStyle/>
          <a:p>
            <a:pPr>
              <a:defRPr/>
            </a:pPr>
            <a:r>
              <a:rPr lang="en-US" smtClean="0"/>
              <a:t>HIT, July 13, 2012</a:t>
            </a:r>
            <a:endParaRPr lang="en-US"/>
          </a:p>
        </p:txBody>
      </p:sp>
      <p:sp>
        <p:nvSpPr>
          <p:cNvPr id="44" name="Footer Placeholder 3"/>
          <p:cNvSpPr>
            <a:spLocks noGrp="1"/>
          </p:cNvSpPr>
          <p:nvPr>
            <p:ph type="ftr" sz="quarter" idx="11"/>
          </p:nvPr>
        </p:nvSpPr>
        <p:spPr/>
        <p:txBody>
          <a:bodyPr/>
          <a:lstStyle/>
          <a:p>
            <a:pPr>
              <a:defRPr/>
            </a:pPr>
            <a:r>
              <a:rPr lang="en-US"/>
              <a:t>Agrawal: Power and Time Tradeoff . . .</a:t>
            </a:r>
          </a:p>
        </p:txBody>
      </p:sp>
      <p:sp>
        <p:nvSpPr>
          <p:cNvPr id="45" name="Slide Number Placeholder 4"/>
          <p:cNvSpPr>
            <a:spLocks noGrp="1"/>
          </p:cNvSpPr>
          <p:nvPr>
            <p:ph type="sldNum" sz="quarter" idx="12"/>
          </p:nvPr>
        </p:nvSpPr>
        <p:spPr/>
        <p:txBody>
          <a:bodyPr/>
          <a:lstStyle/>
          <a:p>
            <a:pPr>
              <a:defRPr/>
            </a:pPr>
            <a:fld id="{7023BCD7-F3AB-4C3A-B347-AFB0A6BC2DF7}" type="slidenum">
              <a:rPr lang="en-US"/>
              <a:pPr>
                <a:defRPr/>
              </a:pPr>
              <a:t>43</a:t>
            </a:fld>
            <a:endParaRPr lang="en-US"/>
          </a:p>
        </p:txBody>
      </p:sp>
      <p:sp>
        <p:nvSpPr>
          <p:cNvPr id="582658" name="Rectangle 2"/>
          <p:cNvSpPr>
            <a:spLocks noGrp="1" noChangeArrowheads="1"/>
          </p:cNvSpPr>
          <p:nvPr>
            <p:ph type="title"/>
          </p:nvPr>
        </p:nvSpPr>
        <p:spPr>
          <a:xfrm>
            <a:off x="457200" y="277813"/>
            <a:ext cx="8229600" cy="1436687"/>
          </a:xfrm>
        </p:spPr>
        <p:txBody>
          <a:bodyPr/>
          <a:lstStyle/>
          <a:p>
            <a:pPr eaLnBrk="1" hangingPunct="1">
              <a:defRPr/>
            </a:pPr>
            <a:r>
              <a:rPr lang="en-US" dirty="0" smtClean="0"/>
              <a:t>Low Power Scan Flip-Flop</a:t>
            </a:r>
            <a:br>
              <a:rPr lang="en-US" dirty="0" smtClean="0"/>
            </a:br>
            <a:r>
              <a:rPr lang="en-US" dirty="0" smtClean="0"/>
              <a:t>Reducing Shift Power</a:t>
            </a:r>
          </a:p>
        </p:txBody>
      </p:sp>
      <p:sp>
        <p:nvSpPr>
          <p:cNvPr id="45062" name="Rectangle 45"/>
          <p:cNvSpPr>
            <a:spLocks noChangeArrowheads="1"/>
          </p:cNvSpPr>
          <p:nvPr/>
        </p:nvSpPr>
        <p:spPr bwMode="auto">
          <a:xfrm>
            <a:off x="2095500" y="2705100"/>
            <a:ext cx="876300" cy="1028700"/>
          </a:xfrm>
          <a:prstGeom prst="rect">
            <a:avLst/>
          </a:prstGeom>
          <a:solidFill>
            <a:schemeClr val="accent1"/>
          </a:solidFill>
          <a:ln w="9525" algn="ctr">
            <a:solidFill>
              <a:schemeClr val="tx1"/>
            </a:solidFill>
            <a:round/>
            <a:headEnd/>
            <a:tailEnd/>
          </a:ln>
        </p:spPr>
        <p:txBody>
          <a:bodyPr/>
          <a:lstStyle/>
          <a:p>
            <a:pPr algn="ctr"/>
            <a:r>
              <a:rPr lang="en-US"/>
              <a:t>D    Q</a:t>
            </a:r>
          </a:p>
          <a:p>
            <a:pPr algn="ctr"/>
            <a:r>
              <a:rPr lang="en-US"/>
              <a:t>FF1</a:t>
            </a:r>
          </a:p>
        </p:txBody>
      </p:sp>
      <p:sp>
        <p:nvSpPr>
          <p:cNvPr id="45063" name="Rectangle 46"/>
          <p:cNvSpPr>
            <a:spLocks noChangeArrowheads="1"/>
          </p:cNvSpPr>
          <p:nvPr/>
        </p:nvSpPr>
        <p:spPr bwMode="auto">
          <a:xfrm>
            <a:off x="3581400" y="2667000"/>
            <a:ext cx="876300" cy="1028700"/>
          </a:xfrm>
          <a:prstGeom prst="rect">
            <a:avLst/>
          </a:prstGeom>
          <a:solidFill>
            <a:schemeClr val="accent1"/>
          </a:solidFill>
          <a:ln w="9525" algn="ctr">
            <a:solidFill>
              <a:schemeClr val="tx1"/>
            </a:solidFill>
            <a:round/>
            <a:headEnd/>
            <a:tailEnd/>
          </a:ln>
        </p:spPr>
        <p:txBody>
          <a:bodyPr/>
          <a:lstStyle/>
          <a:p>
            <a:pPr algn="ctr"/>
            <a:r>
              <a:rPr lang="en-US"/>
              <a:t>D    Q</a:t>
            </a:r>
          </a:p>
          <a:p>
            <a:pPr algn="ctr"/>
            <a:r>
              <a:rPr lang="en-US"/>
              <a:t>FF2</a:t>
            </a:r>
          </a:p>
        </p:txBody>
      </p:sp>
      <p:sp>
        <p:nvSpPr>
          <p:cNvPr id="45064" name="Rectangle 47"/>
          <p:cNvSpPr>
            <a:spLocks noChangeArrowheads="1"/>
          </p:cNvSpPr>
          <p:nvPr/>
        </p:nvSpPr>
        <p:spPr bwMode="auto">
          <a:xfrm>
            <a:off x="5981700" y="2628900"/>
            <a:ext cx="876300" cy="1028700"/>
          </a:xfrm>
          <a:prstGeom prst="rect">
            <a:avLst/>
          </a:prstGeom>
          <a:solidFill>
            <a:schemeClr val="accent1"/>
          </a:solidFill>
          <a:ln w="9525" algn="ctr">
            <a:solidFill>
              <a:schemeClr val="tx1"/>
            </a:solidFill>
            <a:round/>
            <a:headEnd/>
            <a:tailEnd/>
          </a:ln>
        </p:spPr>
        <p:txBody>
          <a:bodyPr/>
          <a:lstStyle/>
          <a:p>
            <a:pPr algn="ctr"/>
            <a:r>
              <a:rPr lang="en-US"/>
              <a:t>D    Q</a:t>
            </a:r>
          </a:p>
          <a:p>
            <a:pPr algn="ctr"/>
            <a:r>
              <a:rPr lang="en-US"/>
              <a:t>FFN</a:t>
            </a:r>
          </a:p>
        </p:txBody>
      </p:sp>
      <p:sp>
        <p:nvSpPr>
          <p:cNvPr id="45065" name="TextBox 48"/>
          <p:cNvSpPr txBox="1">
            <a:spLocks noChangeArrowheads="1"/>
          </p:cNvSpPr>
          <p:nvPr/>
        </p:nvSpPr>
        <p:spPr bwMode="auto">
          <a:xfrm>
            <a:off x="495300" y="1790700"/>
            <a:ext cx="9699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Scanin</a:t>
            </a:r>
          </a:p>
        </p:txBody>
      </p:sp>
      <p:cxnSp>
        <p:nvCxnSpPr>
          <p:cNvPr id="45066" name="Shape 50"/>
          <p:cNvCxnSpPr>
            <a:cxnSpLocks noChangeShapeType="1"/>
            <a:stCxn id="45065" idx="3"/>
            <a:endCxn id="45062" idx="0"/>
          </p:cNvCxnSpPr>
          <p:nvPr/>
        </p:nvCxnSpPr>
        <p:spPr bwMode="auto">
          <a:xfrm>
            <a:off x="1465263" y="1990725"/>
            <a:ext cx="1068387" cy="714375"/>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5067" name="Shape 52"/>
          <p:cNvCxnSpPr>
            <a:cxnSpLocks noChangeShapeType="1"/>
            <a:stCxn id="45065" idx="3"/>
            <a:endCxn id="45063" idx="0"/>
          </p:cNvCxnSpPr>
          <p:nvPr/>
        </p:nvCxnSpPr>
        <p:spPr bwMode="auto">
          <a:xfrm>
            <a:off x="1465263" y="1990725"/>
            <a:ext cx="2554287" cy="676275"/>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5068" name="Shape 54"/>
          <p:cNvCxnSpPr>
            <a:cxnSpLocks noChangeShapeType="1"/>
            <a:stCxn id="45065" idx="3"/>
            <a:endCxn id="45064" idx="0"/>
          </p:cNvCxnSpPr>
          <p:nvPr/>
        </p:nvCxnSpPr>
        <p:spPr bwMode="auto">
          <a:xfrm>
            <a:off x="1465263" y="1990725"/>
            <a:ext cx="4954587" cy="638175"/>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069" name="TextBox 55"/>
          <p:cNvSpPr txBox="1">
            <a:spLocks noChangeArrowheads="1"/>
          </p:cNvSpPr>
          <p:nvPr/>
        </p:nvSpPr>
        <p:spPr bwMode="auto">
          <a:xfrm>
            <a:off x="7429500" y="3848100"/>
            <a:ext cx="1125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Scanout</a:t>
            </a:r>
          </a:p>
        </p:txBody>
      </p:sp>
      <p:cxnSp>
        <p:nvCxnSpPr>
          <p:cNvPr id="45070" name="Shape 57"/>
          <p:cNvCxnSpPr>
            <a:cxnSpLocks noChangeShapeType="1"/>
            <a:stCxn id="45062" idx="2"/>
            <a:endCxn id="45069" idx="1"/>
          </p:cNvCxnSpPr>
          <p:nvPr/>
        </p:nvCxnSpPr>
        <p:spPr bwMode="auto">
          <a:xfrm rot="16200000" flipH="1">
            <a:off x="4824412" y="1443038"/>
            <a:ext cx="314325" cy="489585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5071" name="Shape 59"/>
          <p:cNvCxnSpPr>
            <a:cxnSpLocks noChangeShapeType="1"/>
            <a:stCxn id="45063" idx="2"/>
            <a:endCxn id="45069" idx="1"/>
          </p:cNvCxnSpPr>
          <p:nvPr/>
        </p:nvCxnSpPr>
        <p:spPr bwMode="auto">
          <a:xfrm rot="16200000" flipH="1">
            <a:off x="5548312" y="2166938"/>
            <a:ext cx="352425" cy="340995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5072" name="Shape 61"/>
          <p:cNvCxnSpPr>
            <a:cxnSpLocks noChangeShapeType="1"/>
            <a:stCxn id="45064" idx="2"/>
            <a:endCxn id="45069" idx="1"/>
          </p:cNvCxnSpPr>
          <p:nvPr/>
        </p:nvCxnSpPr>
        <p:spPr bwMode="auto">
          <a:xfrm rot="16200000" flipH="1">
            <a:off x="6729412" y="3348038"/>
            <a:ext cx="390525" cy="100965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5073" name="Elbow Connector 65"/>
          <p:cNvCxnSpPr>
            <a:cxnSpLocks noChangeShapeType="1"/>
            <a:stCxn id="45076" idx="1"/>
            <a:endCxn id="45062" idx="1"/>
          </p:cNvCxnSpPr>
          <p:nvPr/>
        </p:nvCxnSpPr>
        <p:spPr bwMode="auto">
          <a:xfrm rot="16200000" flipV="1">
            <a:off x="2131219" y="3183731"/>
            <a:ext cx="1651000" cy="1722438"/>
          </a:xfrm>
          <a:prstGeom prst="bentConnector4">
            <a:avLst>
              <a:gd name="adj1" fmla="val 28847"/>
              <a:gd name="adj2" fmla="val 113273"/>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074" name="Shape 71"/>
          <p:cNvCxnSpPr>
            <a:cxnSpLocks noChangeShapeType="1"/>
            <a:stCxn id="45076" idx="0"/>
            <a:endCxn id="45063" idx="1"/>
          </p:cNvCxnSpPr>
          <p:nvPr/>
        </p:nvCxnSpPr>
        <p:spPr bwMode="auto">
          <a:xfrm rot="16200000" flipV="1">
            <a:off x="3324225" y="3438525"/>
            <a:ext cx="1504950" cy="990600"/>
          </a:xfrm>
          <a:prstGeom prst="bentConnector4">
            <a:avLst>
              <a:gd name="adj1" fmla="val 32912"/>
              <a:gd name="adj2" fmla="val 130769"/>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075" name="Shape 77"/>
          <p:cNvCxnSpPr>
            <a:cxnSpLocks noChangeShapeType="1"/>
            <a:stCxn id="45076" idx="7"/>
            <a:endCxn id="45064" idx="1"/>
          </p:cNvCxnSpPr>
          <p:nvPr/>
        </p:nvCxnSpPr>
        <p:spPr bwMode="auto">
          <a:xfrm rot="5400000" flipH="1" flipV="1">
            <a:off x="4790282" y="3679031"/>
            <a:ext cx="1727200" cy="655637"/>
          </a:xfrm>
          <a:prstGeom prst="bentConnector2">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5076" name="Oval 80"/>
          <p:cNvSpPr>
            <a:spLocks noChangeArrowheads="1"/>
          </p:cNvSpPr>
          <p:nvPr/>
        </p:nvSpPr>
        <p:spPr bwMode="auto">
          <a:xfrm>
            <a:off x="3505200" y="4686300"/>
            <a:ext cx="2133600" cy="1257300"/>
          </a:xfrm>
          <a:prstGeom prst="ellipse">
            <a:avLst/>
          </a:prstGeom>
          <a:solidFill>
            <a:schemeClr val="accent1"/>
          </a:solidFill>
          <a:ln w="9525" algn="ctr">
            <a:solidFill>
              <a:schemeClr val="tx1"/>
            </a:solidFill>
            <a:round/>
            <a:headEnd/>
            <a:tailEnd/>
          </a:ln>
        </p:spPr>
        <p:txBody>
          <a:bodyPr/>
          <a:lstStyle/>
          <a:p>
            <a:pPr algn="ctr"/>
            <a:r>
              <a:rPr lang="en-US"/>
              <a:t>Multi-phase clock generator</a:t>
            </a:r>
          </a:p>
        </p:txBody>
      </p:sp>
      <p:sp>
        <p:nvSpPr>
          <p:cNvPr id="45077" name="TextBox 89"/>
          <p:cNvSpPr txBox="1">
            <a:spLocks noChangeArrowheads="1"/>
          </p:cNvSpPr>
          <p:nvPr/>
        </p:nvSpPr>
        <p:spPr bwMode="auto">
          <a:xfrm>
            <a:off x="1143000" y="5562600"/>
            <a:ext cx="6842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CLK</a:t>
            </a:r>
          </a:p>
        </p:txBody>
      </p:sp>
      <p:sp>
        <p:nvSpPr>
          <p:cNvPr id="45078" name="TextBox 90"/>
          <p:cNvSpPr txBox="1">
            <a:spLocks noChangeArrowheads="1"/>
          </p:cNvSpPr>
          <p:nvPr/>
        </p:nvSpPr>
        <p:spPr bwMode="auto">
          <a:xfrm>
            <a:off x="304800" y="5114925"/>
            <a:ext cx="16398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Scan Enable</a:t>
            </a:r>
          </a:p>
        </p:txBody>
      </p:sp>
      <p:cxnSp>
        <p:nvCxnSpPr>
          <p:cNvPr id="45079" name="Straight Arrow Connector 92"/>
          <p:cNvCxnSpPr>
            <a:cxnSpLocks noChangeShapeType="1"/>
            <a:stCxn id="45077" idx="3"/>
            <a:endCxn id="45076" idx="3"/>
          </p:cNvCxnSpPr>
          <p:nvPr/>
        </p:nvCxnSpPr>
        <p:spPr bwMode="auto">
          <a:xfrm flipV="1">
            <a:off x="1827213" y="5759450"/>
            <a:ext cx="1990725"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080" name="Straight Arrow Connector 148"/>
          <p:cNvCxnSpPr>
            <a:cxnSpLocks noChangeShapeType="1"/>
            <a:stCxn id="45078" idx="3"/>
            <a:endCxn id="45076" idx="2"/>
          </p:cNvCxnSpPr>
          <p:nvPr/>
        </p:nvCxnSpPr>
        <p:spPr bwMode="auto">
          <a:xfrm>
            <a:off x="1944688" y="5314950"/>
            <a:ext cx="1560512"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081" name="Elbow Connector 158"/>
          <p:cNvCxnSpPr>
            <a:cxnSpLocks noChangeShapeType="1"/>
            <a:stCxn id="45078" idx="0"/>
          </p:cNvCxnSpPr>
          <p:nvPr/>
        </p:nvCxnSpPr>
        <p:spPr bwMode="auto">
          <a:xfrm rot="5400000" flipH="1" flipV="1">
            <a:off x="2220913" y="1200150"/>
            <a:ext cx="2819400" cy="501015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5082" name="Straight Connector 163"/>
          <p:cNvCxnSpPr>
            <a:cxnSpLocks noChangeShapeType="1"/>
          </p:cNvCxnSpPr>
          <p:nvPr/>
        </p:nvCxnSpPr>
        <p:spPr bwMode="auto">
          <a:xfrm rot="5400000">
            <a:off x="5963444" y="2456656"/>
            <a:ext cx="34290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5083" name="Straight Connector 164"/>
          <p:cNvCxnSpPr>
            <a:cxnSpLocks noChangeShapeType="1"/>
          </p:cNvCxnSpPr>
          <p:nvPr/>
        </p:nvCxnSpPr>
        <p:spPr bwMode="auto">
          <a:xfrm rot="5400000">
            <a:off x="2095501" y="2476500"/>
            <a:ext cx="381000" cy="31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5084" name="Straight Connector 165"/>
          <p:cNvCxnSpPr>
            <a:cxnSpLocks noChangeShapeType="1"/>
          </p:cNvCxnSpPr>
          <p:nvPr/>
        </p:nvCxnSpPr>
        <p:spPr bwMode="auto">
          <a:xfrm rot="5400000">
            <a:off x="3601244" y="2456656"/>
            <a:ext cx="342900" cy="15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393601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738"/>
            <a:ext cx="8229600" cy="1139825"/>
          </a:xfrm>
        </p:spPr>
        <p:txBody>
          <a:bodyPr/>
          <a:lstStyle/>
          <a:p>
            <a:pPr>
              <a:defRPr/>
            </a:pPr>
            <a:r>
              <a:rPr lang="en-US" dirty="0" smtClean="0"/>
              <a:t>Test Time</a:t>
            </a:r>
            <a:endParaRPr lang="en-US" dirty="0"/>
          </a:p>
        </p:txBody>
      </p:sp>
      <p:sp>
        <p:nvSpPr>
          <p:cNvPr id="3" name="Date Placeholder 2"/>
          <p:cNvSpPr>
            <a:spLocks noGrp="1"/>
          </p:cNvSpPr>
          <p:nvPr>
            <p:ph type="dt" sz="quarter" idx="10"/>
          </p:nvPr>
        </p:nvSpPr>
        <p:spPr/>
        <p:txBody>
          <a:bodyPr/>
          <a:lstStyle/>
          <a:p>
            <a:pPr>
              <a:defRPr/>
            </a:pPr>
            <a:r>
              <a:rPr lang="en-US" smtClean="0"/>
              <a:t>HIT, July 13, 2012</a:t>
            </a:r>
            <a:endParaRPr lang="en-US"/>
          </a:p>
        </p:txBody>
      </p:sp>
      <p:sp>
        <p:nvSpPr>
          <p:cNvPr id="4" name="Footer Placeholder 3"/>
          <p:cNvSpPr>
            <a:spLocks noGrp="1"/>
          </p:cNvSpPr>
          <p:nvPr>
            <p:ph type="ftr" sz="quarter" idx="11"/>
          </p:nvPr>
        </p:nvSpPr>
        <p:spPr/>
        <p:txBody>
          <a:bodyPr/>
          <a:lstStyle/>
          <a:p>
            <a:pPr>
              <a:defRPr/>
            </a:pPr>
            <a:r>
              <a:rPr lang="en-US"/>
              <a:t>Agrawal: Power and Time Tradeoff . . .</a:t>
            </a:r>
          </a:p>
        </p:txBody>
      </p:sp>
      <p:sp>
        <p:nvSpPr>
          <p:cNvPr id="5" name="Slide Number Placeholder 4"/>
          <p:cNvSpPr>
            <a:spLocks noGrp="1"/>
          </p:cNvSpPr>
          <p:nvPr>
            <p:ph type="sldNum" sz="quarter" idx="12"/>
          </p:nvPr>
        </p:nvSpPr>
        <p:spPr/>
        <p:txBody>
          <a:bodyPr/>
          <a:lstStyle/>
          <a:p>
            <a:pPr>
              <a:defRPr/>
            </a:pPr>
            <a:fld id="{B67A5880-95F3-408C-B884-8ACF73BCE7D1}" type="slidenum">
              <a:rPr lang="en-US" smtClean="0"/>
              <a:pPr>
                <a:defRPr/>
              </a:pPr>
              <a:t>44</a:t>
            </a:fld>
            <a:endParaRPr lang="en-US"/>
          </a:p>
        </p:txBody>
      </p:sp>
    </p:spTree>
    <p:extLst>
      <p:ext uri="{BB962C8B-B14F-4D97-AF65-F5344CB8AC3E}">
        <p14:creationId xmlns:p14="http://schemas.microsoft.com/office/powerpoint/2010/main" val="4473374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1400" smtClean="0">
                <a:latin typeface="Times New Roman" pitchFamily="18" charset="0"/>
              </a:rPr>
              <a:t>HIT, July 13, 2012</a:t>
            </a:r>
            <a:endParaRPr lang="en-US" sz="1400">
              <a:latin typeface="Times New Roman" pitchFamily="18" charset="0"/>
            </a:endParaRPr>
          </a:p>
        </p:txBody>
      </p:sp>
      <p:sp>
        <p:nvSpPr>
          <p:cNvPr id="11267"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1400" smtClean="0">
                <a:latin typeface="Times New Roman" pitchFamily="18" charset="0"/>
              </a:rPr>
              <a:t>Agrawal: Power and Time Tradeoff . . .</a:t>
            </a:r>
            <a:endParaRPr lang="en-US" sz="1400">
              <a:latin typeface="Times New Roman" pitchFamily="18" charset="0"/>
            </a:endParaRP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fld id="{D5878830-C416-468F-B1A2-0CF901809F40}" type="slidenum">
              <a:rPr lang="en-US" sz="1400" smtClean="0">
                <a:latin typeface="Times New Roman" pitchFamily="18" charset="0"/>
              </a:rPr>
              <a:pPr/>
              <a:t>45</a:t>
            </a:fld>
            <a:endParaRPr lang="en-US" sz="1400" smtClean="0">
              <a:latin typeface="Times New Roman" pitchFamily="18" charset="0"/>
            </a:endParaRPr>
          </a:p>
        </p:txBody>
      </p:sp>
      <p:sp>
        <p:nvSpPr>
          <p:cNvPr id="11269" name="Line 13"/>
          <p:cNvSpPr>
            <a:spLocks noChangeShapeType="1"/>
          </p:cNvSpPr>
          <p:nvPr/>
        </p:nvSpPr>
        <p:spPr bwMode="auto">
          <a:xfrm>
            <a:off x="6481763" y="3942556"/>
            <a:ext cx="274637"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0" name="Line 14"/>
          <p:cNvSpPr>
            <a:spLocks noChangeShapeType="1"/>
          </p:cNvSpPr>
          <p:nvPr/>
        </p:nvSpPr>
        <p:spPr bwMode="auto">
          <a:xfrm>
            <a:off x="6478588" y="3205956"/>
            <a:ext cx="441325"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1" name="Line 12"/>
          <p:cNvSpPr>
            <a:spLocks noChangeShapeType="1"/>
          </p:cNvSpPr>
          <p:nvPr/>
        </p:nvSpPr>
        <p:spPr bwMode="auto">
          <a:xfrm>
            <a:off x="6430963" y="2456656"/>
            <a:ext cx="639762"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2" name="Line 35"/>
          <p:cNvSpPr>
            <a:spLocks noChangeShapeType="1"/>
          </p:cNvSpPr>
          <p:nvPr/>
        </p:nvSpPr>
        <p:spPr bwMode="auto">
          <a:xfrm flipV="1">
            <a:off x="5591175" y="4082256"/>
            <a:ext cx="252413" cy="1587"/>
          </a:xfrm>
          <a:prstGeom prst="line">
            <a:avLst/>
          </a:prstGeom>
          <a:noFill/>
          <a:ln w="28575">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3" name="Line 32"/>
          <p:cNvSpPr>
            <a:spLocks noChangeShapeType="1"/>
          </p:cNvSpPr>
          <p:nvPr/>
        </p:nvSpPr>
        <p:spPr bwMode="auto">
          <a:xfrm>
            <a:off x="5370513" y="3945731"/>
            <a:ext cx="473075"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4" name="Line 42"/>
          <p:cNvSpPr>
            <a:spLocks noChangeShapeType="1"/>
          </p:cNvSpPr>
          <p:nvPr/>
        </p:nvSpPr>
        <p:spPr bwMode="auto">
          <a:xfrm>
            <a:off x="5559425" y="3340893"/>
            <a:ext cx="290513" cy="0"/>
          </a:xfrm>
          <a:prstGeom prst="line">
            <a:avLst/>
          </a:prstGeom>
          <a:noFill/>
          <a:ln w="28575">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5" name="Line 31"/>
          <p:cNvSpPr>
            <a:spLocks noChangeShapeType="1"/>
          </p:cNvSpPr>
          <p:nvPr/>
        </p:nvSpPr>
        <p:spPr bwMode="auto">
          <a:xfrm>
            <a:off x="5376863" y="3204368"/>
            <a:ext cx="473075"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6" name="Line 43"/>
          <p:cNvSpPr>
            <a:spLocks noChangeShapeType="1"/>
          </p:cNvSpPr>
          <p:nvPr/>
        </p:nvSpPr>
        <p:spPr bwMode="auto">
          <a:xfrm>
            <a:off x="5546725" y="2585243"/>
            <a:ext cx="290513" cy="0"/>
          </a:xfrm>
          <a:prstGeom prst="line">
            <a:avLst/>
          </a:prstGeom>
          <a:noFill/>
          <a:ln w="28575">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77" name="Line 30"/>
          <p:cNvSpPr>
            <a:spLocks noChangeShapeType="1"/>
          </p:cNvSpPr>
          <p:nvPr/>
        </p:nvSpPr>
        <p:spPr bwMode="auto">
          <a:xfrm>
            <a:off x="5364163" y="2447131"/>
            <a:ext cx="473075"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7458" name="Rectangle 2"/>
          <p:cNvSpPr>
            <a:spLocks noGrp="1" noChangeArrowheads="1"/>
          </p:cNvSpPr>
          <p:nvPr>
            <p:ph type="title"/>
          </p:nvPr>
        </p:nvSpPr>
        <p:spPr/>
        <p:txBody>
          <a:bodyPr/>
          <a:lstStyle/>
          <a:p>
            <a:pPr>
              <a:defRPr/>
            </a:pPr>
            <a:r>
              <a:rPr lang="en-US" dirty="0" smtClean="0"/>
              <a:t>Scan Testing</a:t>
            </a:r>
          </a:p>
        </p:txBody>
      </p:sp>
      <p:sp>
        <p:nvSpPr>
          <p:cNvPr id="11279" name="Rectangle 3"/>
          <p:cNvSpPr>
            <a:spLocks noChangeArrowheads="1"/>
          </p:cNvSpPr>
          <p:nvPr/>
        </p:nvSpPr>
        <p:spPr bwMode="auto">
          <a:xfrm>
            <a:off x="2592388" y="1499393"/>
            <a:ext cx="2468562" cy="277336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80" name="Text Box 4"/>
          <p:cNvSpPr txBox="1">
            <a:spLocks noChangeArrowheads="1"/>
          </p:cNvSpPr>
          <p:nvPr/>
        </p:nvSpPr>
        <p:spPr bwMode="auto">
          <a:xfrm>
            <a:off x="5837238" y="2251868"/>
            <a:ext cx="708025" cy="396875"/>
          </a:xfrm>
          <a:prstGeom prst="rect">
            <a:avLst/>
          </a:prstGeom>
          <a:solidFill>
            <a:srgbClr val="92D050"/>
          </a:solidFill>
          <a:ln>
            <a:solidFill>
              <a:schemeClr val="tx1"/>
            </a:solidFill>
          </a:ln>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dirty="0"/>
              <a:t>SFF</a:t>
            </a:r>
          </a:p>
        </p:txBody>
      </p:sp>
      <p:sp>
        <p:nvSpPr>
          <p:cNvPr id="11281" name="Rectangle 5"/>
          <p:cNvSpPr>
            <a:spLocks noChangeArrowheads="1"/>
          </p:cNvSpPr>
          <p:nvPr/>
        </p:nvSpPr>
        <p:spPr bwMode="auto">
          <a:xfrm>
            <a:off x="5848350" y="3001168"/>
            <a:ext cx="713657" cy="400110"/>
          </a:xfrm>
          <a:prstGeom prst="rect">
            <a:avLst/>
          </a:prstGeom>
          <a:solidFill>
            <a:srgbClr val="92D050"/>
          </a:solidFill>
          <a:ln w="9525">
            <a:solidFill>
              <a:srgbClr val="000000"/>
            </a:solidFill>
            <a:miter lim="800000"/>
            <a:headEnd/>
            <a:tailEnd/>
          </a:ln>
        </p:spPr>
        <p:txBody>
          <a:bodyPr wrap="none">
            <a:spAutoFit/>
          </a:bodyPr>
          <a:lstStyle/>
          <a:p>
            <a:r>
              <a:rPr lang="en-US" sz="2000" dirty="0">
                <a:latin typeface="Arial Black" pitchFamily="34" charset="0"/>
              </a:rPr>
              <a:t>SFF</a:t>
            </a:r>
          </a:p>
        </p:txBody>
      </p:sp>
      <p:sp>
        <p:nvSpPr>
          <p:cNvPr id="11282" name="Rectangle 6"/>
          <p:cNvSpPr>
            <a:spLocks noChangeArrowheads="1"/>
          </p:cNvSpPr>
          <p:nvPr/>
        </p:nvSpPr>
        <p:spPr bwMode="auto">
          <a:xfrm>
            <a:off x="5842000" y="3742531"/>
            <a:ext cx="708025" cy="396875"/>
          </a:xfrm>
          <a:prstGeom prst="rect">
            <a:avLst/>
          </a:prstGeom>
          <a:solidFill>
            <a:srgbClr val="92D050"/>
          </a:solidFill>
          <a:ln w="9525">
            <a:solidFill>
              <a:srgbClr val="000000"/>
            </a:solidFill>
            <a:miter lim="800000"/>
            <a:headEnd/>
            <a:tailEnd/>
          </a:ln>
        </p:spPr>
        <p:txBody>
          <a:bodyPr wrap="none">
            <a:spAutoFit/>
          </a:bodyPr>
          <a:lstStyle/>
          <a:p>
            <a:r>
              <a:rPr lang="en-US" sz="2000" dirty="0">
                <a:latin typeface="Arial Black" pitchFamily="34" charset="0"/>
              </a:rPr>
              <a:t>SFF</a:t>
            </a:r>
          </a:p>
        </p:txBody>
      </p:sp>
      <p:sp>
        <p:nvSpPr>
          <p:cNvPr id="11283" name="Line 7"/>
          <p:cNvSpPr>
            <a:spLocks noChangeShapeType="1"/>
          </p:cNvSpPr>
          <p:nvPr/>
        </p:nvSpPr>
        <p:spPr bwMode="auto">
          <a:xfrm>
            <a:off x="1500188" y="1820068"/>
            <a:ext cx="108267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4" name="Line 8"/>
          <p:cNvSpPr>
            <a:spLocks noChangeShapeType="1"/>
          </p:cNvSpPr>
          <p:nvPr/>
        </p:nvSpPr>
        <p:spPr bwMode="auto">
          <a:xfrm>
            <a:off x="5060950" y="1821656"/>
            <a:ext cx="2362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5" name="Line 9"/>
          <p:cNvSpPr>
            <a:spLocks noChangeShapeType="1"/>
          </p:cNvSpPr>
          <p:nvPr/>
        </p:nvSpPr>
        <p:spPr bwMode="auto">
          <a:xfrm>
            <a:off x="5059363" y="2309018"/>
            <a:ext cx="7778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6" name="Line 10"/>
          <p:cNvSpPr>
            <a:spLocks noChangeShapeType="1"/>
          </p:cNvSpPr>
          <p:nvPr/>
        </p:nvSpPr>
        <p:spPr bwMode="auto">
          <a:xfrm>
            <a:off x="5070475" y="3066256"/>
            <a:ext cx="7778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7" name="Line 11"/>
          <p:cNvSpPr>
            <a:spLocks noChangeShapeType="1"/>
          </p:cNvSpPr>
          <p:nvPr/>
        </p:nvSpPr>
        <p:spPr bwMode="auto">
          <a:xfrm>
            <a:off x="5065713" y="3807618"/>
            <a:ext cx="77787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8" name="Line 15"/>
          <p:cNvSpPr>
            <a:spLocks noChangeShapeType="1"/>
          </p:cNvSpPr>
          <p:nvPr/>
        </p:nvSpPr>
        <p:spPr bwMode="auto">
          <a:xfrm>
            <a:off x="6753225" y="3937793"/>
            <a:ext cx="0" cy="7159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9" name="Line 16"/>
          <p:cNvSpPr>
            <a:spLocks noChangeShapeType="1"/>
          </p:cNvSpPr>
          <p:nvPr/>
        </p:nvSpPr>
        <p:spPr bwMode="auto">
          <a:xfrm flipH="1">
            <a:off x="2157413" y="4639468"/>
            <a:ext cx="4602162"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0" name="Line 17"/>
          <p:cNvSpPr>
            <a:spLocks noChangeShapeType="1"/>
          </p:cNvSpPr>
          <p:nvPr/>
        </p:nvSpPr>
        <p:spPr bwMode="auto">
          <a:xfrm>
            <a:off x="2166938" y="3928268"/>
            <a:ext cx="0" cy="7159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1" name="Line 18"/>
          <p:cNvSpPr>
            <a:spLocks noChangeShapeType="1"/>
          </p:cNvSpPr>
          <p:nvPr/>
        </p:nvSpPr>
        <p:spPr bwMode="auto">
          <a:xfrm>
            <a:off x="2154238" y="3933031"/>
            <a:ext cx="427037"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2" name="Line 19"/>
          <p:cNvSpPr>
            <a:spLocks noChangeShapeType="1"/>
          </p:cNvSpPr>
          <p:nvPr/>
        </p:nvSpPr>
        <p:spPr bwMode="auto">
          <a:xfrm>
            <a:off x="6905625" y="3217068"/>
            <a:ext cx="0" cy="16970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3" name="Line 20"/>
          <p:cNvSpPr>
            <a:spLocks noChangeShapeType="1"/>
          </p:cNvSpPr>
          <p:nvPr/>
        </p:nvSpPr>
        <p:spPr bwMode="auto">
          <a:xfrm flipH="1">
            <a:off x="1920875" y="4902993"/>
            <a:ext cx="49974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4" name="Line 21"/>
          <p:cNvSpPr>
            <a:spLocks noChangeShapeType="1"/>
          </p:cNvSpPr>
          <p:nvPr/>
        </p:nvSpPr>
        <p:spPr bwMode="auto">
          <a:xfrm>
            <a:off x="1922463" y="3228181"/>
            <a:ext cx="0" cy="16922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5" name="Line 22"/>
          <p:cNvSpPr>
            <a:spLocks noChangeShapeType="1"/>
          </p:cNvSpPr>
          <p:nvPr/>
        </p:nvSpPr>
        <p:spPr bwMode="auto">
          <a:xfrm>
            <a:off x="1911350" y="3240881"/>
            <a:ext cx="6699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6" name="Line 23"/>
          <p:cNvSpPr>
            <a:spLocks noChangeShapeType="1"/>
          </p:cNvSpPr>
          <p:nvPr/>
        </p:nvSpPr>
        <p:spPr bwMode="auto">
          <a:xfrm>
            <a:off x="7058025" y="2448718"/>
            <a:ext cx="0" cy="26971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7" name="Line 24"/>
          <p:cNvSpPr>
            <a:spLocks noChangeShapeType="1"/>
          </p:cNvSpPr>
          <p:nvPr/>
        </p:nvSpPr>
        <p:spPr bwMode="auto">
          <a:xfrm flipH="1">
            <a:off x="1681163" y="5131593"/>
            <a:ext cx="53800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8" name="Line 25"/>
          <p:cNvSpPr>
            <a:spLocks noChangeShapeType="1"/>
          </p:cNvSpPr>
          <p:nvPr/>
        </p:nvSpPr>
        <p:spPr bwMode="auto">
          <a:xfrm>
            <a:off x="1684338" y="2448718"/>
            <a:ext cx="0" cy="26971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99" name="Line 26"/>
          <p:cNvSpPr>
            <a:spLocks noChangeShapeType="1"/>
          </p:cNvSpPr>
          <p:nvPr/>
        </p:nvSpPr>
        <p:spPr bwMode="auto">
          <a:xfrm>
            <a:off x="1673225" y="2459831"/>
            <a:ext cx="8985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00" name="Line 27"/>
          <p:cNvSpPr>
            <a:spLocks noChangeShapeType="1"/>
          </p:cNvSpPr>
          <p:nvPr/>
        </p:nvSpPr>
        <p:spPr bwMode="auto">
          <a:xfrm flipV="1">
            <a:off x="1679575" y="5488781"/>
            <a:ext cx="3700463" cy="1587"/>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1" name="Line 28"/>
          <p:cNvSpPr>
            <a:spLocks noChangeShapeType="1"/>
          </p:cNvSpPr>
          <p:nvPr/>
        </p:nvSpPr>
        <p:spPr bwMode="auto">
          <a:xfrm flipV="1">
            <a:off x="5367338" y="2437606"/>
            <a:ext cx="0" cy="306387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2" name="Line 33"/>
          <p:cNvSpPr>
            <a:spLocks noChangeShapeType="1"/>
          </p:cNvSpPr>
          <p:nvPr/>
        </p:nvSpPr>
        <p:spPr bwMode="auto">
          <a:xfrm>
            <a:off x="1590675" y="5831681"/>
            <a:ext cx="4019550"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3" name="Line 34"/>
          <p:cNvSpPr>
            <a:spLocks noChangeShapeType="1"/>
          </p:cNvSpPr>
          <p:nvPr/>
        </p:nvSpPr>
        <p:spPr bwMode="auto">
          <a:xfrm flipV="1">
            <a:off x="5594350" y="4072731"/>
            <a:ext cx="0" cy="1766887"/>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4" name="Line 36"/>
          <p:cNvSpPr>
            <a:spLocks noChangeShapeType="1"/>
          </p:cNvSpPr>
          <p:nvPr/>
        </p:nvSpPr>
        <p:spPr bwMode="auto">
          <a:xfrm flipH="1" flipV="1">
            <a:off x="6754813" y="3553618"/>
            <a:ext cx="0" cy="39370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5" name="Line 37"/>
          <p:cNvSpPr>
            <a:spLocks noChangeShapeType="1"/>
          </p:cNvSpPr>
          <p:nvPr/>
        </p:nvSpPr>
        <p:spPr bwMode="auto">
          <a:xfrm flipH="1" flipV="1">
            <a:off x="6905625" y="2810668"/>
            <a:ext cx="1588" cy="40005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6" name="Line 38"/>
          <p:cNvSpPr>
            <a:spLocks noChangeShapeType="1"/>
          </p:cNvSpPr>
          <p:nvPr/>
        </p:nvSpPr>
        <p:spPr bwMode="auto">
          <a:xfrm flipH="1">
            <a:off x="5557838" y="3561556"/>
            <a:ext cx="1195387"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7" name="Line 39"/>
          <p:cNvSpPr>
            <a:spLocks noChangeShapeType="1"/>
          </p:cNvSpPr>
          <p:nvPr/>
        </p:nvSpPr>
        <p:spPr bwMode="auto">
          <a:xfrm flipH="1">
            <a:off x="5548313" y="2817018"/>
            <a:ext cx="1365250"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8" name="Line 40"/>
          <p:cNvSpPr>
            <a:spLocks noChangeShapeType="1"/>
          </p:cNvSpPr>
          <p:nvPr/>
        </p:nvSpPr>
        <p:spPr bwMode="auto">
          <a:xfrm flipV="1">
            <a:off x="5568950" y="3332956"/>
            <a:ext cx="0" cy="236537"/>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09" name="Line 41"/>
          <p:cNvSpPr>
            <a:spLocks noChangeShapeType="1"/>
          </p:cNvSpPr>
          <p:nvPr/>
        </p:nvSpPr>
        <p:spPr bwMode="auto">
          <a:xfrm flipV="1">
            <a:off x="5557838" y="2575718"/>
            <a:ext cx="0" cy="25400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310" name="Oval 44"/>
          <p:cNvSpPr>
            <a:spLocks noChangeArrowheads="1"/>
          </p:cNvSpPr>
          <p:nvPr/>
        </p:nvSpPr>
        <p:spPr bwMode="auto">
          <a:xfrm>
            <a:off x="6692900" y="3879056"/>
            <a:ext cx="120650" cy="12223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1" name="Oval 45"/>
          <p:cNvSpPr>
            <a:spLocks noChangeArrowheads="1"/>
          </p:cNvSpPr>
          <p:nvPr/>
        </p:nvSpPr>
        <p:spPr bwMode="auto">
          <a:xfrm>
            <a:off x="6846888" y="3145631"/>
            <a:ext cx="120650" cy="12223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2" name="Oval 46"/>
          <p:cNvSpPr>
            <a:spLocks noChangeArrowheads="1"/>
          </p:cNvSpPr>
          <p:nvPr/>
        </p:nvSpPr>
        <p:spPr bwMode="auto">
          <a:xfrm>
            <a:off x="5307013" y="3885406"/>
            <a:ext cx="120650" cy="12223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3" name="Oval 47"/>
          <p:cNvSpPr>
            <a:spLocks noChangeArrowheads="1"/>
          </p:cNvSpPr>
          <p:nvPr/>
        </p:nvSpPr>
        <p:spPr bwMode="auto">
          <a:xfrm>
            <a:off x="5308600" y="3145631"/>
            <a:ext cx="120650" cy="122237"/>
          </a:xfrm>
          <a:prstGeom prst="ellipse">
            <a:avLst/>
          </a:pr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4" name="Oval 48"/>
          <p:cNvSpPr>
            <a:spLocks noChangeArrowheads="1"/>
          </p:cNvSpPr>
          <p:nvPr/>
        </p:nvSpPr>
        <p:spPr bwMode="auto">
          <a:xfrm>
            <a:off x="6997700" y="2394743"/>
            <a:ext cx="120650" cy="12223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5" name="Line 49"/>
          <p:cNvSpPr>
            <a:spLocks noChangeShapeType="1"/>
          </p:cNvSpPr>
          <p:nvPr/>
        </p:nvSpPr>
        <p:spPr bwMode="auto">
          <a:xfrm>
            <a:off x="7059613" y="2456656"/>
            <a:ext cx="409575" cy="0"/>
          </a:xfrm>
          <a:prstGeom prst="line">
            <a:avLst/>
          </a:prstGeom>
          <a:noFill/>
          <a:ln w="28575">
            <a:solidFill>
              <a:srgbClr val="0070C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16" name="Text Box 50"/>
          <p:cNvSpPr txBox="1">
            <a:spLocks noChangeArrowheads="1"/>
          </p:cNvSpPr>
          <p:nvPr/>
        </p:nvSpPr>
        <p:spPr bwMode="auto">
          <a:xfrm>
            <a:off x="2713038" y="2313781"/>
            <a:ext cx="21891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pPr algn="ctr"/>
            <a:r>
              <a:rPr lang="en-US" sz="2000"/>
              <a:t>Combinational</a:t>
            </a:r>
          </a:p>
          <a:p>
            <a:pPr algn="ctr"/>
            <a:endParaRPr lang="en-US" sz="2000"/>
          </a:p>
          <a:p>
            <a:pPr algn="ctr"/>
            <a:r>
              <a:rPr lang="en-US" sz="2000"/>
              <a:t>logic</a:t>
            </a:r>
          </a:p>
        </p:txBody>
      </p:sp>
      <p:sp>
        <p:nvSpPr>
          <p:cNvPr id="11317" name="Text Box 51"/>
          <p:cNvSpPr txBox="1">
            <a:spLocks noChangeArrowheads="1"/>
          </p:cNvSpPr>
          <p:nvPr/>
        </p:nvSpPr>
        <p:spPr bwMode="auto">
          <a:xfrm>
            <a:off x="1033463" y="1621631"/>
            <a:ext cx="466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a:t>PI</a:t>
            </a:r>
          </a:p>
        </p:txBody>
      </p:sp>
      <p:sp>
        <p:nvSpPr>
          <p:cNvPr id="11318" name="Text Box 52"/>
          <p:cNvSpPr txBox="1">
            <a:spLocks noChangeArrowheads="1"/>
          </p:cNvSpPr>
          <p:nvPr/>
        </p:nvSpPr>
        <p:spPr bwMode="auto">
          <a:xfrm>
            <a:off x="7413625" y="1624806"/>
            <a:ext cx="579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a:t>PO</a:t>
            </a:r>
          </a:p>
        </p:txBody>
      </p:sp>
      <p:sp>
        <p:nvSpPr>
          <p:cNvPr id="11319" name="Text Box 53"/>
          <p:cNvSpPr txBox="1">
            <a:spLocks noChangeArrowheads="1"/>
          </p:cNvSpPr>
          <p:nvPr/>
        </p:nvSpPr>
        <p:spPr bwMode="auto">
          <a:xfrm>
            <a:off x="7461250" y="2256631"/>
            <a:ext cx="1579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a:solidFill>
                  <a:schemeClr val="accent1"/>
                </a:solidFill>
              </a:rPr>
              <a:t>SCANOUT</a:t>
            </a:r>
          </a:p>
        </p:txBody>
      </p:sp>
      <p:sp>
        <p:nvSpPr>
          <p:cNvPr id="11320" name="Text Box 54"/>
          <p:cNvSpPr txBox="1">
            <a:spLocks noChangeArrowheads="1"/>
          </p:cNvSpPr>
          <p:nvPr/>
        </p:nvSpPr>
        <p:spPr bwMode="auto">
          <a:xfrm>
            <a:off x="303213" y="5636418"/>
            <a:ext cx="1282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dirty="0">
                <a:solidFill>
                  <a:srgbClr val="0070C0"/>
                </a:solidFill>
              </a:rPr>
              <a:t>SCANIN</a:t>
            </a:r>
          </a:p>
        </p:txBody>
      </p:sp>
      <p:sp>
        <p:nvSpPr>
          <p:cNvPr id="11321" name="Text Box 55"/>
          <p:cNvSpPr txBox="1">
            <a:spLocks noChangeArrowheads="1"/>
          </p:cNvSpPr>
          <p:nvPr/>
        </p:nvSpPr>
        <p:spPr bwMode="auto">
          <a:xfrm>
            <a:off x="120650" y="5268118"/>
            <a:ext cx="16009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sz="2000" dirty="0" smtClean="0">
                <a:solidFill>
                  <a:srgbClr val="FF0000"/>
                </a:solidFill>
              </a:rPr>
              <a:t>SE </a:t>
            </a:r>
            <a:r>
              <a:rPr lang="en-US" sz="2000" dirty="0">
                <a:solidFill>
                  <a:srgbClr val="FF0000"/>
                </a:solidFill>
              </a:rPr>
              <a:t>or TCK</a:t>
            </a:r>
          </a:p>
        </p:txBody>
      </p:sp>
      <p:sp>
        <p:nvSpPr>
          <p:cNvPr id="11322" name="Text Box 56"/>
          <p:cNvSpPr txBox="1">
            <a:spLocks noChangeArrowheads="1"/>
          </p:cNvSpPr>
          <p:nvPr/>
        </p:nvSpPr>
        <p:spPr bwMode="auto">
          <a:xfrm>
            <a:off x="6702425" y="5460206"/>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pPr>
              <a:spcBef>
                <a:spcPct val="50000"/>
              </a:spcBef>
            </a:pPr>
            <a:endParaRPr lang="en-US"/>
          </a:p>
        </p:txBody>
      </p:sp>
      <p:sp>
        <p:nvSpPr>
          <p:cNvPr id="11323" name="Text Box 57"/>
          <p:cNvSpPr txBox="1">
            <a:spLocks noChangeArrowheads="1"/>
          </p:cNvSpPr>
          <p:nvPr/>
        </p:nvSpPr>
        <p:spPr bwMode="auto">
          <a:xfrm>
            <a:off x="5788025" y="5301456"/>
            <a:ext cx="2128838"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Black" pitchFamily="34" charset="0"/>
              </a:defRPr>
            </a:lvl1pPr>
            <a:lvl2pPr marL="742950" indent="-285750">
              <a:defRPr sz="1600">
                <a:solidFill>
                  <a:schemeClr val="tx1"/>
                </a:solidFill>
                <a:latin typeface="Arial Black" pitchFamily="34" charset="0"/>
              </a:defRPr>
            </a:lvl2pPr>
            <a:lvl3pPr marL="1143000" indent="-228600">
              <a:defRPr sz="1600">
                <a:solidFill>
                  <a:schemeClr val="tx1"/>
                </a:solidFill>
                <a:latin typeface="Arial Black" pitchFamily="34" charset="0"/>
              </a:defRPr>
            </a:lvl3pPr>
            <a:lvl4pPr marL="1600200" indent="-228600">
              <a:defRPr sz="1600">
                <a:solidFill>
                  <a:schemeClr val="tx1"/>
                </a:solidFill>
                <a:latin typeface="Arial Black" pitchFamily="34" charset="0"/>
              </a:defRPr>
            </a:lvl4pPr>
            <a:lvl5pPr marL="2057400" indent="-228600">
              <a:defRPr sz="1600">
                <a:solidFill>
                  <a:schemeClr val="tx1"/>
                </a:solidFill>
                <a:latin typeface="Arial Black" pitchFamily="34" charset="0"/>
              </a:defRPr>
            </a:lvl5pPr>
            <a:lvl6pPr marL="2514600" indent="-228600" eaLnBrk="0" fontAlgn="base" hangingPunct="0">
              <a:spcBef>
                <a:spcPct val="0"/>
              </a:spcBef>
              <a:spcAft>
                <a:spcPct val="0"/>
              </a:spcAft>
              <a:defRPr sz="1600">
                <a:solidFill>
                  <a:schemeClr val="tx1"/>
                </a:solidFill>
                <a:latin typeface="Arial Black" pitchFamily="34" charset="0"/>
              </a:defRPr>
            </a:lvl6pPr>
            <a:lvl7pPr marL="2971800" indent="-228600" eaLnBrk="0" fontAlgn="base" hangingPunct="0">
              <a:spcBef>
                <a:spcPct val="0"/>
              </a:spcBef>
              <a:spcAft>
                <a:spcPct val="0"/>
              </a:spcAft>
              <a:defRPr sz="1600">
                <a:solidFill>
                  <a:schemeClr val="tx1"/>
                </a:solidFill>
                <a:latin typeface="Arial Black" pitchFamily="34" charset="0"/>
              </a:defRPr>
            </a:lvl7pPr>
            <a:lvl8pPr marL="3429000" indent="-228600" eaLnBrk="0" fontAlgn="base" hangingPunct="0">
              <a:spcBef>
                <a:spcPct val="0"/>
              </a:spcBef>
              <a:spcAft>
                <a:spcPct val="0"/>
              </a:spcAft>
              <a:defRPr sz="1600">
                <a:solidFill>
                  <a:schemeClr val="tx1"/>
                </a:solidFill>
                <a:latin typeface="Arial Black" pitchFamily="34" charset="0"/>
              </a:defRPr>
            </a:lvl8pPr>
            <a:lvl9pPr marL="3886200" indent="-228600" eaLnBrk="0" fontAlgn="base" hangingPunct="0">
              <a:spcBef>
                <a:spcPct val="0"/>
              </a:spcBef>
              <a:spcAft>
                <a:spcPct val="0"/>
              </a:spcAft>
              <a:defRPr sz="1600">
                <a:solidFill>
                  <a:schemeClr val="tx1"/>
                </a:solidFill>
                <a:latin typeface="Arial Black" pitchFamily="34" charset="0"/>
              </a:defRPr>
            </a:lvl9pPr>
          </a:lstStyle>
          <a:p>
            <a:r>
              <a:rPr lang="en-US" i="1"/>
              <a:t>Not shown: CK or</a:t>
            </a:r>
          </a:p>
          <a:p>
            <a:r>
              <a:rPr lang="en-US" i="1"/>
              <a:t>MCK/SCK feed all</a:t>
            </a:r>
          </a:p>
          <a:p>
            <a:r>
              <a:rPr lang="en-US" i="1"/>
              <a:t>SFFs.</a:t>
            </a:r>
          </a:p>
        </p:txBody>
      </p:sp>
    </p:spTree>
    <p:extLst>
      <p:ext uri="{BB962C8B-B14F-4D97-AF65-F5344CB8AC3E}">
        <p14:creationId xmlns:p14="http://schemas.microsoft.com/office/powerpoint/2010/main" val="26207060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Time</a:t>
            </a:r>
            <a:endParaRPr lang="en-US" dirty="0"/>
          </a:p>
        </p:txBody>
      </p:sp>
      <p:sp>
        <p:nvSpPr>
          <p:cNvPr id="3" name="Date Placeholder 2"/>
          <p:cNvSpPr>
            <a:spLocks noGrp="1"/>
          </p:cNvSpPr>
          <p:nvPr>
            <p:ph type="dt" sz="half" idx="10"/>
          </p:nvPr>
        </p:nvSpPr>
        <p:spPr/>
        <p:txBody>
          <a:bodyPr/>
          <a:lstStyle/>
          <a:p>
            <a:r>
              <a:rPr lang="en-US" smtClean="0"/>
              <a:t>HIT, July 13, 2012</a:t>
            </a:r>
            <a:endParaRPr lang="en-US"/>
          </a:p>
        </p:txBody>
      </p:sp>
      <p:sp>
        <p:nvSpPr>
          <p:cNvPr id="4" name="Footer Placeholder 3"/>
          <p:cNvSpPr>
            <a:spLocks noGrp="1"/>
          </p:cNvSpPr>
          <p:nvPr>
            <p:ph type="ftr" sz="quarter" idx="11"/>
          </p:nvPr>
        </p:nvSpPr>
        <p:spPr/>
        <p:txBody>
          <a:bodyPr/>
          <a:lstStyle/>
          <a:p>
            <a:r>
              <a:rPr lang="en-US" smtClean="0"/>
              <a:t>Agrawal: Power and Time Tradeoff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46</a:t>
            </a:fld>
            <a:endParaRPr lang="en-US"/>
          </a:p>
        </p:txBody>
      </p:sp>
      <p:sp>
        <p:nvSpPr>
          <p:cNvPr id="6" name="Rectangle 5"/>
          <p:cNvSpPr/>
          <p:nvPr/>
        </p:nvSpPr>
        <p:spPr>
          <a:xfrm>
            <a:off x="391886" y="1259175"/>
            <a:ext cx="8142514" cy="5139869"/>
          </a:xfrm>
          <a:prstGeom prst="rect">
            <a:avLst/>
          </a:prstGeom>
        </p:spPr>
        <p:txBody>
          <a:bodyPr wrap="square">
            <a:spAutoFit/>
          </a:bodyPr>
          <a:lstStyle/>
          <a:p>
            <a:r>
              <a:rPr lang="en-US" b="1" dirty="0">
                <a:latin typeface="Arial" charset="0"/>
              </a:rPr>
              <a:t>Total scan test </a:t>
            </a:r>
            <a:r>
              <a:rPr lang="en-US" b="1" dirty="0" smtClean="0">
                <a:latin typeface="Arial" charset="0"/>
              </a:rPr>
              <a:t>time (Number of scan test clock cycles × clock period):</a:t>
            </a:r>
          </a:p>
          <a:p>
            <a:endParaRPr lang="en-US" b="1" dirty="0">
              <a:solidFill>
                <a:schemeClr val="tx2"/>
              </a:solidFill>
              <a:latin typeface="Arial" charset="0"/>
            </a:endParaRPr>
          </a:p>
          <a:p>
            <a:r>
              <a:rPr lang="en-US" b="1" dirty="0" smtClean="0">
                <a:solidFill>
                  <a:schemeClr val="tx2"/>
                </a:solidFill>
                <a:latin typeface="Arial" charset="0"/>
              </a:rPr>
              <a:t>	</a:t>
            </a:r>
            <a:r>
              <a:rPr lang="en-US" sz="2000" b="1" dirty="0" smtClean="0">
                <a:solidFill>
                  <a:schemeClr val="tx2"/>
                </a:solidFill>
                <a:latin typeface="Arial" charset="0"/>
              </a:rPr>
              <a:t>TT = NT = [(</a:t>
            </a:r>
            <a:r>
              <a:rPr lang="en-US" sz="2000" b="1" i="1" dirty="0" err="1" smtClean="0">
                <a:solidFill>
                  <a:schemeClr val="tx2"/>
                </a:solidFill>
                <a:latin typeface="Arial" charset="0"/>
              </a:rPr>
              <a:t>n</a:t>
            </a:r>
            <a:r>
              <a:rPr lang="en-US" sz="2000" b="1" baseline="-25000" dirty="0" err="1" smtClean="0">
                <a:solidFill>
                  <a:schemeClr val="tx2"/>
                </a:solidFill>
                <a:latin typeface="Arial" charset="0"/>
              </a:rPr>
              <a:t>comb</a:t>
            </a:r>
            <a:r>
              <a:rPr lang="en-US" sz="2000" b="1" dirty="0" smtClean="0">
                <a:solidFill>
                  <a:schemeClr val="tx2"/>
                </a:solidFill>
                <a:latin typeface="Arial" charset="0"/>
              </a:rPr>
              <a:t> </a:t>
            </a:r>
            <a:r>
              <a:rPr lang="en-US" sz="2000" b="1" dirty="0">
                <a:solidFill>
                  <a:schemeClr val="tx2"/>
                </a:solidFill>
                <a:latin typeface="Arial" charset="0"/>
              </a:rPr>
              <a:t>+ 2) </a:t>
            </a:r>
            <a:r>
              <a:rPr lang="en-US" sz="2000" b="1" i="1" dirty="0" err="1">
                <a:solidFill>
                  <a:schemeClr val="tx2"/>
                </a:solidFill>
                <a:latin typeface="Arial" charset="0"/>
              </a:rPr>
              <a:t>n</a:t>
            </a:r>
            <a:r>
              <a:rPr lang="en-US" sz="2000" b="1" baseline="-25000" dirty="0" err="1">
                <a:solidFill>
                  <a:schemeClr val="tx2"/>
                </a:solidFill>
                <a:latin typeface="Arial" charset="0"/>
              </a:rPr>
              <a:t>sff</a:t>
            </a:r>
            <a:r>
              <a:rPr lang="en-US" sz="2000" b="1" dirty="0">
                <a:solidFill>
                  <a:schemeClr val="tx2"/>
                </a:solidFill>
                <a:latin typeface="Arial" charset="0"/>
              </a:rPr>
              <a:t> + </a:t>
            </a:r>
            <a:r>
              <a:rPr lang="en-US" sz="2000" b="1" i="1" dirty="0" err="1">
                <a:solidFill>
                  <a:schemeClr val="tx2"/>
                </a:solidFill>
                <a:latin typeface="Arial" charset="0"/>
              </a:rPr>
              <a:t>n</a:t>
            </a:r>
            <a:r>
              <a:rPr lang="en-US" sz="2000" b="1" baseline="-25000" dirty="0" err="1">
                <a:solidFill>
                  <a:schemeClr val="tx2"/>
                </a:solidFill>
                <a:latin typeface="Arial" charset="0"/>
              </a:rPr>
              <a:t>comb</a:t>
            </a:r>
            <a:r>
              <a:rPr lang="en-US" sz="2000" b="1" dirty="0">
                <a:solidFill>
                  <a:schemeClr val="tx2"/>
                </a:solidFill>
                <a:latin typeface="Arial" charset="0"/>
              </a:rPr>
              <a:t> + </a:t>
            </a:r>
            <a:r>
              <a:rPr lang="en-US" sz="2000" b="1" dirty="0" smtClean="0">
                <a:solidFill>
                  <a:schemeClr val="tx2"/>
                </a:solidFill>
                <a:latin typeface="Arial" charset="0"/>
              </a:rPr>
              <a:t>4] × T</a:t>
            </a:r>
            <a:r>
              <a:rPr lang="en-US" sz="2000" b="1" i="1" dirty="0" smtClean="0">
                <a:solidFill>
                  <a:schemeClr val="tx2"/>
                </a:solidFill>
                <a:latin typeface="Arial" charset="0"/>
              </a:rPr>
              <a:t> </a:t>
            </a:r>
            <a:endParaRPr lang="en-US" sz="2000" b="1" dirty="0" smtClean="0">
              <a:latin typeface="Arial" charset="0"/>
            </a:endParaRPr>
          </a:p>
          <a:p>
            <a:endParaRPr lang="en-US" b="1" dirty="0">
              <a:latin typeface="Arial" charset="0"/>
            </a:endParaRPr>
          </a:p>
          <a:p>
            <a:r>
              <a:rPr lang="en-US" b="1" dirty="0" smtClean="0">
                <a:latin typeface="Arial" charset="0"/>
              </a:rPr>
              <a:t>Where,	</a:t>
            </a:r>
            <a:r>
              <a:rPr lang="en-US" sz="2000" b="1" i="1" dirty="0">
                <a:solidFill>
                  <a:schemeClr val="tx2"/>
                </a:solidFill>
                <a:latin typeface="Arial" charset="0"/>
              </a:rPr>
              <a:t> </a:t>
            </a:r>
            <a:r>
              <a:rPr lang="en-US" sz="2000" b="1" i="1" dirty="0" err="1" smtClean="0">
                <a:solidFill>
                  <a:schemeClr val="tx2"/>
                </a:solidFill>
                <a:latin typeface="Arial" charset="0"/>
              </a:rPr>
              <a:t>n</a:t>
            </a:r>
            <a:r>
              <a:rPr lang="en-US" sz="2000" b="1" baseline="-25000" dirty="0" err="1" smtClean="0">
                <a:solidFill>
                  <a:schemeClr val="tx2"/>
                </a:solidFill>
                <a:latin typeface="Arial" charset="0"/>
              </a:rPr>
              <a:t>comb</a:t>
            </a:r>
            <a:r>
              <a:rPr lang="en-US" sz="2000" b="1" baseline="-25000" dirty="0" smtClean="0">
                <a:solidFill>
                  <a:schemeClr val="tx2"/>
                </a:solidFill>
                <a:latin typeface="Arial" charset="0"/>
              </a:rPr>
              <a:t> 	</a:t>
            </a:r>
            <a:r>
              <a:rPr lang="en-US" sz="2000" b="1" dirty="0" smtClean="0">
                <a:solidFill>
                  <a:schemeClr val="tx2"/>
                </a:solidFill>
                <a:latin typeface="Arial" charset="0"/>
              </a:rPr>
              <a:t>= number of combinational vectors</a:t>
            </a:r>
          </a:p>
          <a:p>
            <a:endParaRPr lang="en-US" sz="2000" b="1" dirty="0">
              <a:solidFill>
                <a:schemeClr val="tx2"/>
              </a:solidFill>
              <a:latin typeface="Arial" charset="0"/>
            </a:endParaRPr>
          </a:p>
          <a:p>
            <a:r>
              <a:rPr lang="en-US" sz="2000" b="1" dirty="0" smtClean="0">
                <a:solidFill>
                  <a:schemeClr val="tx2"/>
                </a:solidFill>
                <a:latin typeface="Arial" charset="0"/>
              </a:rPr>
              <a:t>	</a:t>
            </a:r>
            <a:r>
              <a:rPr lang="en-US" sz="2000" b="1" i="1" dirty="0">
                <a:solidFill>
                  <a:schemeClr val="tx2"/>
                </a:solidFill>
                <a:latin typeface="Arial" charset="0"/>
              </a:rPr>
              <a:t> </a:t>
            </a:r>
            <a:r>
              <a:rPr lang="en-US" sz="2000" b="1" i="1" dirty="0" err="1" smtClean="0">
                <a:solidFill>
                  <a:schemeClr val="tx2"/>
                </a:solidFill>
                <a:latin typeface="Arial" charset="0"/>
              </a:rPr>
              <a:t>n</a:t>
            </a:r>
            <a:r>
              <a:rPr lang="en-US" sz="2000" b="1" baseline="-25000" dirty="0" err="1" smtClean="0">
                <a:solidFill>
                  <a:schemeClr val="tx2"/>
                </a:solidFill>
                <a:latin typeface="Arial" charset="0"/>
              </a:rPr>
              <a:t>sff</a:t>
            </a:r>
            <a:r>
              <a:rPr lang="en-US" sz="2000" b="1" baseline="-25000" dirty="0" smtClean="0">
                <a:solidFill>
                  <a:schemeClr val="tx2"/>
                </a:solidFill>
                <a:latin typeface="Arial" charset="0"/>
              </a:rPr>
              <a:t>	</a:t>
            </a:r>
            <a:r>
              <a:rPr lang="en-US" sz="2000" b="1" dirty="0" smtClean="0">
                <a:solidFill>
                  <a:schemeClr val="tx2"/>
                </a:solidFill>
                <a:latin typeface="Arial" charset="0"/>
              </a:rPr>
              <a:t>= number scan flip-flops in the longest scan chain</a:t>
            </a:r>
          </a:p>
          <a:p>
            <a:endParaRPr lang="en-US" sz="2000" b="1" dirty="0">
              <a:solidFill>
                <a:schemeClr val="tx2"/>
              </a:solidFill>
              <a:latin typeface="Arial" charset="0"/>
            </a:endParaRPr>
          </a:p>
          <a:p>
            <a:r>
              <a:rPr lang="en-US" sz="2000" b="1" dirty="0" smtClean="0">
                <a:solidFill>
                  <a:schemeClr val="tx2"/>
                </a:solidFill>
                <a:latin typeface="Arial" charset="0"/>
              </a:rPr>
              <a:t>	 T	= scan clock period</a:t>
            </a:r>
            <a:endParaRPr lang="en-US" sz="2000" b="1" dirty="0">
              <a:latin typeface="Arial" charset="0"/>
            </a:endParaRPr>
          </a:p>
          <a:p>
            <a:endParaRPr lang="en-US" b="1" dirty="0">
              <a:latin typeface="Arial" charset="0"/>
            </a:endParaRPr>
          </a:p>
          <a:p>
            <a:r>
              <a:rPr lang="en-US" b="1" dirty="0" smtClean="0">
                <a:latin typeface="Arial" charset="0"/>
              </a:rPr>
              <a:t>Example</a:t>
            </a:r>
            <a:r>
              <a:rPr lang="en-US" b="1" dirty="0">
                <a:latin typeface="Arial" charset="0"/>
              </a:rPr>
              <a:t>: </a:t>
            </a:r>
            <a:r>
              <a:rPr lang="en-US" sz="2000" b="1" dirty="0" smtClean="0">
                <a:latin typeface="Arial" charset="0"/>
              </a:rPr>
              <a:t>10,000 </a:t>
            </a:r>
            <a:r>
              <a:rPr lang="en-US" sz="2000" b="1" dirty="0">
                <a:latin typeface="Arial" charset="0"/>
              </a:rPr>
              <a:t>scan </a:t>
            </a:r>
            <a:r>
              <a:rPr lang="en-US" sz="2000" b="1" dirty="0" smtClean="0">
                <a:latin typeface="Arial" charset="0"/>
              </a:rPr>
              <a:t>flip-flops in longest chain, 1,000 </a:t>
            </a:r>
            <a:r>
              <a:rPr lang="en-US" sz="2000" b="1" dirty="0">
                <a:latin typeface="Arial" charset="0"/>
              </a:rPr>
              <a:t>comb. </a:t>
            </a:r>
            <a:r>
              <a:rPr lang="en-US" sz="2000" b="1" dirty="0" smtClean="0">
                <a:latin typeface="Arial" charset="0"/>
              </a:rPr>
              <a:t>	 	vectors</a:t>
            </a:r>
            <a:r>
              <a:rPr lang="en-US" sz="2000" b="1" dirty="0">
                <a:latin typeface="Arial" charset="0"/>
              </a:rPr>
              <a:t>, total scan test </a:t>
            </a:r>
            <a:r>
              <a:rPr lang="en-US" sz="2000" b="1" dirty="0" smtClean="0">
                <a:latin typeface="Arial" charset="0"/>
              </a:rPr>
              <a:t>length, TT ≈ 10</a:t>
            </a:r>
            <a:r>
              <a:rPr lang="en-US" sz="2000" b="1" baseline="30000" dirty="0" smtClean="0">
                <a:latin typeface="Arial" charset="0"/>
              </a:rPr>
              <a:t>7</a:t>
            </a:r>
            <a:r>
              <a:rPr lang="en-US" sz="2000" b="1" dirty="0" smtClean="0">
                <a:latin typeface="Arial" charset="0"/>
              </a:rPr>
              <a:t> </a:t>
            </a:r>
            <a:r>
              <a:rPr lang="en-US" sz="2000" b="1" dirty="0">
                <a:latin typeface="Arial" charset="0"/>
              </a:rPr>
              <a:t>T</a:t>
            </a:r>
            <a:r>
              <a:rPr lang="en-US" sz="2000" b="1" dirty="0" smtClean="0">
                <a:latin typeface="Arial" charset="0"/>
              </a:rPr>
              <a:t>.</a:t>
            </a:r>
          </a:p>
          <a:p>
            <a:endParaRPr lang="en-US" b="1" dirty="0">
              <a:latin typeface="Arial" charset="0"/>
            </a:endParaRPr>
          </a:p>
          <a:p>
            <a:r>
              <a:rPr lang="en-US" b="1" dirty="0" smtClean="0">
                <a:latin typeface="Arial" charset="0"/>
              </a:rPr>
              <a:t>Reference:</a:t>
            </a:r>
          </a:p>
          <a:p>
            <a:pPr marL="0" lvl="1"/>
            <a:r>
              <a:rPr lang="en-US" sz="2000" b="1" dirty="0" smtClean="0">
                <a:solidFill>
                  <a:schemeClr val="accent2"/>
                </a:solidFill>
                <a:latin typeface="Arial" charset="0"/>
              </a:rPr>
              <a:t>	</a:t>
            </a:r>
            <a:r>
              <a:rPr lang="en-US" sz="2000" b="1" dirty="0" smtClean="0">
                <a:solidFill>
                  <a:srgbClr val="002060"/>
                </a:solidFill>
                <a:latin typeface="Arial" charset="0"/>
              </a:rPr>
              <a:t>M</a:t>
            </a:r>
            <a:r>
              <a:rPr lang="en-US" sz="2000" b="1" dirty="0">
                <a:solidFill>
                  <a:srgbClr val="002060"/>
                </a:solidFill>
                <a:latin typeface="Arial" charset="0"/>
              </a:rPr>
              <a:t>. L. Bushnell and V. D. Agrawal, </a:t>
            </a:r>
            <a:r>
              <a:rPr lang="en-US" sz="2000" b="1" i="1" dirty="0">
                <a:solidFill>
                  <a:srgbClr val="002060"/>
                </a:solidFill>
                <a:latin typeface="Arial" charset="0"/>
              </a:rPr>
              <a:t>Essentials of </a:t>
            </a:r>
            <a:r>
              <a:rPr lang="en-US" sz="2000" b="1" i="1" dirty="0" smtClean="0">
                <a:solidFill>
                  <a:srgbClr val="002060"/>
                </a:solidFill>
                <a:latin typeface="Arial" charset="0"/>
              </a:rPr>
              <a:t>	Electronic </a:t>
            </a:r>
            <a:r>
              <a:rPr lang="en-US" sz="2000" b="1" i="1" dirty="0">
                <a:solidFill>
                  <a:srgbClr val="002060"/>
                </a:solidFill>
                <a:latin typeface="Arial" charset="0"/>
              </a:rPr>
              <a:t>Testing for Digital, Memory and </a:t>
            </a:r>
            <a:r>
              <a:rPr lang="en-US" sz="2000" b="1" i="1" dirty="0" smtClean="0">
                <a:solidFill>
                  <a:srgbClr val="002060"/>
                </a:solidFill>
                <a:latin typeface="Arial" charset="0"/>
              </a:rPr>
              <a:t>Mixed-	Signal </a:t>
            </a:r>
            <a:r>
              <a:rPr lang="en-US" sz="2000" b="1" i="1" dirty="0">
                <a:solidFill>
                  <a:srgbClr val="002060"/>
                </a:solidFill>
                <a:latin typeface="Arial" charset="0"/>
              </a:rPr>
              <a:t>VLSI Circuits</a:t>
            </a:r>
            <a:r>
              <a:rPr lang="en-US" sz="2000" b="1" dirty="0">
                <a:solidFill>
                  <a:srgbClr val="002060"/>
                </a:solidFill>
                <a:latin typeface="Arial" charset="0"/>
              </a:rPr>
              <a:t>, Springer, 2000</a:t>
            </a:r>
            <a:r>
              <a:rPr lang="en-US" sz="2000" b="1" dirty="0" smtClean="0">
                <a:solidFill>
                  <a:srgbClr val="002060"/>
                </a:solidFill>
                <a:latin typeface="Arial" charset="0"/>
              </a:rPr>
              <a:t>.</a:t>
            </a:r>
            <a:endParaRPr lang="en-US" sz="2000" b="1" dirty="0">
              <a:solidFill>
                <a:srgbClr val="002060"/>
              </a:solidFill>
              <a:latin typeface="Arial" charset="0"/>
            </a:endParaRPr>
          </a:p>
        </p:txBody>
      </p:sp>
    </p:spTree>
    <p:extLst>
      <p:ext uri="{BB962C8B-B14F-4D97-AF65-F5344CB8AC3E}">
        <p14:creationId xmlns:p14="http://schemas.microsoft.com/office/powerpoint/2010/main" val="9934272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Scan Power During a Clock Cycle</a:t>
            </a:r>
            <a:endParaRPr lang="en-US" dirty="0"/>
          </a:p>
        </p:txBody>
      </p:sp>
      <p:sp>
        <p:nvSpPr>
          <p:cNvPr id="3" name="Date Placeholder 2"/>
          <p:cNvSpPr>
            <a:spLocks noGrp="1"/>
          </p:cNvSpPr>
          <p:nvPr>
            <p:ph type="dt" sz="half" idx="10"/>
          </p:nvPr>
        </p:nvSpPr>
        <p:spPr/>
        <p:txBody>
          <a:bodyPr/>
          <a:lstStyle/>
          <a:p>
            <a:r>
              <a:rPr lang="en-US" smtClean="0"/>
              <a:t>HIT, July 13, 2012</a:t>
            </a:r>
            <a:endParaRPr lang="en-US"/>
          </a:p>
        </p:txBody>
      </p:sp>
      <p:sp>
        <p:nvSpPr>
          <p:cNvPr id="4" name="Footer Placeholder 3"/>
          <p:cNvSpPr>
            <a:spLocks noGrp="1"/>
          </p:cNvSpPr>
          <p:nvPr>
            <p:ph type="ftr" sz="quarter" idx="11"/>
          </p:nvPr>
        </p:nvSpPr>
        <p:spPr/>
        <p:txBody>
          <a:bodyPr/>
          <a:lstStyle/>
          <a:p>
            <a:r>
              <a:rPr lang="en-US" smtClean="0"/>
              <a:t>Agrawal: Power and Time Tradeoff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47</a:t>
            </a:fld>
            <a:endParaRPr lang="en-US"/>
          </a:p>
        </p:txBody>
      </p:sp>
      <p:sp>
        <p:nvSpPr>
          <p:cNvPr id="6" name="Rectangle 5"/>
          <p:cNvSpPr/>
          <p:nvPr/>
        </p:nvSpPr>
        <p:spPr>
          <a:xfrm>
            <a:off x="2331835" y="1274117"/>
            <a:ext cx="4953000" cy="2514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31835" y="1536056"/>
            <a:ext cx="2728913" cy="2252662"/>
          </a:xfrm>
          <a:custGeom>
            <a:avLst/>
            <a:gdLst>
              <a:gd name="connsiteX0" fmla="*/ 0 w 2728913"/>
              <a:gd name="connsiteY0" fmla="*/ 0 h 2257425"/>
              <a:gd name="connsiteX1" fmla="*/ 342900 w 2728913"/>
              <a:gd name="connsiteY1" fmla="*/ 1028700 h 2257425"/>
              <a:gd name="connsiteX2" fmla="*/ 657225 w 2728913"/>
              <a:gd name="connsiteY2" fmla="*/ 728662 h 2257425"/>
              <a:gd name="connsiteX3" fmla="*/ 942975 w 2728913"/>
              <a:gd name="connsiteY3" fmla="*/ 1071562 h 2257425"/>
              <a:gd name="connsiteX4" fmla="*/ 1200150 w 2728913"/>
              <a:gd name="connsiteY4" fmla="*/ 485775 h 2257425"/>
              <a:gd name="connsiteX5" fmla="*/ 1514475 w 2728913"/>
              <a:gd name="connsiteY5" fmla="*/ 1685925 h 2257425"/>
              <a:gd name="connsiteX6" fmla="*/ 2014538 w 2728913"/>
              <a:gd name="connsiteY6" fmla="*/ 2100262 h 2257425"/>
              <a:gd name="connsiteX7" fmla="*/ 2728913 w 2728913"/>
              <a:gd name="connsiteY7" fmla="*/ 2257425 h 2257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28913" h="2257425">
                <a:moveTo>
                  <a:pt x="0" y="0"/>
                </a:moveTo>
                <a:cubicBezTo>
                  <a:pt x="116681" y="453628"/>
                  <a:pt x="233363" y="907256"/>
                  <a:pt x="342900" y="1028700"/>
                </a:cubicBezTo>
                <a:cubicBezTo>
                  <a:pt x="452438" y="1150144"/>
                  <a:pt x="557213" y="721518"/>
                  <a:pt x="657225" y="728662"/>
                </a:cubicBezTo>
                <a:cubicBezTo>
                  <a:pt x="757238" y="735806"/>
                  <a:pt x="852487" y="1112043"/>
                  <a:pt x="942975" y="1071562"/>
                </a:cubicBezTo>
                <a:cubicBezTo>
                  <a:pt x="1033463" y="1031081"/>
                  <a:pt x="1104900" y="383381"/>
                  <a:pt x="1200150" y="485775"/>
                </a:cubicBezTo>
                <a:cubicBezTo>
                  <a:pt x="1295400" y="588169"/>
                  <a:pt x="1378744" y="1416844"/>
                  <a:pt x="1514475" y="1685925"/>
                </a:cubicBezTo>
                <a:cubicBezTo>
                  <a:pt x="1650206" y="1955006"/>
                  <a:pt x="1812132" y="2005012"/>
                  <a:pt x="2014538" y="2100262"/>
                </a:cubicBezTo>
                <a:cubicBezTo>
                  <a:pt x="2216944" y="2195512"/>
                  <a:pt x="2472928" y="2226468"/>
                  <a:pt x="2728913" y="225742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91870" y="3960167"/>
            <a:ext cx="2032929" cy="461665"/>
          </a:xfrm>
          <a:prstGeom prst="rect">
            <a:avLst/>
          </a:prstGeom>
          <a:noFill/>
        </p:spPr>
        <p:txBody>
          <a:bodyPr wrap="none" rtlCol="0">
            <a:spAutoFit/>
          </a:bodyPr>
          <a:lstStyle/>
          <a:p>
            <a:r>
              <a:rPr lang="en-US" sz="2400" dirty="0" smtClean="0"/>
              <a:t>Clock period, T</a:t>
            </a:r>
            <a:endParaRPr lang="en-US" sz="2400" dirty="0"/>
          </a:p>
        </p:txBody>
      </p:sp>
      <p:cxnSp>
        <p:nvCxnSpPr>
          <p:cNvPr id="10" name="Straight Arrow Connector 9"/>
          <p:cNvCxnSpPr/>
          <p:nvPr/>
        </p:nvCxnSpPr>
        <p:spPr>
          <a:xfrm>
            <a:off x="2331835" y="3962400"/>
            <a:ext cx="4953000" cy="0"/>
          </a:xfrm>
          <a:prstGeom prst="straightConnector1">
            <a:avLst/>
          </a:prstGeom>
          <a:ln w="28575">
            <a:solidFill>
              <a:srgbClr val="00206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284835" y="3588662"/>
            <a:ext cx="756938" cy="461665"/>
          </a:xfrm>
          <a:prstGeom prst="rect">
            <a:avLst/>
          </a:prstGeom>
          <a:noFill/>
        </p:spPr>
        <p:txBody>
          <a:bodyPr wrap="none" rtlCol="0">
            <a:spAutoFit/>
          </a:bodyPr>
          <a:lstStyle/>
          <a:p>
            <a:r>
              <a:rPr lang="en-US" sz="2400" dirty="0" smtClean="0"/>
              <a:t>time</a:t>
            </a:r>
            <a:endParaRPr lang="en-US" sz="2400" dirty="0"/>
          </a:p>
        </p:txBody>
      </p:sp>
      <p:sp>
        <p:nvSpPr>
          <p:cNvPr id="16" name="TextBox 15"/>
          <p:cNvSpPr txBox="1"/>
          <p:nvPr/>
        </p:nvSpPr>
        <p:spPr>
          <a:xfrm rot="16200000">
            <a:off x="657669" y="2300585"/>
            <a:ext cx="2234394" cy="461665"/>
          </a:xfrm>
          <a:prstGeom prst="rect">
            <a:avLst/>
          </a:prstGeom>
          <a:noFill/>
        </p:spPr>
        <p:txBody>
          <a:bodyPr wrap="none" rtlCol="0">
            <a:spAutoFit/>
          </a:bodyPr>
          <a:lstStyle/>
          <a:p>
            <a:r>
              <a:rPr lang="en-US" sz="2400" dirty="0" smtClean="0"/>
              <a:t>Chip current, </a:t>
            </a:r>
            <a:r>
              <a:rPr lang="en-US" sz="2400" dirty="0" err="1" smtClean="0"/>
              <a:t>i</a:t>
            </a:r>
            <a:r>
              <a:rPr lang="en-US" sz="2400" dirty="0" smtClean="0"/>
              <a:t>(t)</a:t>
            </a:r>
            <a:endParaRPr lang="en-US" sz="2400" dirty="0"/>
          </a:p>
        </p:txBody>
      </p:sp>
      <p:sp>
        <p:nvSpPr>
          <p:cNvPr id="17" name="TextBox 16"/>
          <p:cNvSpPr txBox="1"/>
          <p:nvPr/>
        </p:nvSpPr>
        <p:spPr>
          <a:xfrm>
            <a:off x="2005942" y="3648615"/>
            <a:ext cx="340158" cy="461665"/>
          </a:xfrm>
          <a:prstGeom prst="rect">
            <a:avLst/>
          </a:prstGeom>
          <a:noFill/>
        </p:spPr>
        <p:txBody>
          <a:bodyPr wrap="none" rtlCol="0">
            <a:spAutoFit/>
          </a:bodyPr>
          <a:lstStyle/>
          <a:p>
            <a:r>
              <a:rPr lang="en-US" sz="2400" dirty="0" smtClean="0"/>
              <a:t>0</a:t>
            </a:r>
            <a:endParaRPr lang="en-US" sz="2400" dirty="0"/>
          </a:p>
        </p:txBody>
      </p:sp>
      <p:sp>
        <p:nvSpPr>
          <p:cNvPr id="18" name="TextBox 17"/>
          <p:cNvSpPr txBox="1"/>
          <p:nvPr/>
        </p:nvSpPr>
        <p:spPr>
          <a:xfrm>
            <a:off x="2590800" y="4572000"/>
            <a:ext cx="3825471" cy="1502976"/>
          </a:xfrm>
          <a:prstGeom prst="rect">
            <a:avLst/>
          </a:prstGeom>
          <a:noFill/>
        </p:spPr>
        <p:txBody>
          <a:bodyPr wrap="none" rtlCol="0">
            <a:spAutoFit/>
          </a:bodyPr>
          <a:lstStyle/>
          <a:p>
            <a:pPr>
              <a:lnSpc>
                <a:spcPts val="2200"/>
              </a:lnSpc>
            </a:pPr>
            <a:r>
              <a:rPr lang="en-US" sz="2400" dirty="0" smtClean="0"/>
              <a:t>			T</a:t>
            </a:r>
          </a:p>
          <a:p>
            <a:pPr>
              <a:lnSpc>
                <a:spcPts val="2200"/>
              </a:lnSpc>
            </a:pPr>
            <a:r>
              <a:rPr lang="en-US" sz="2400" dirty="0" smtClean="0"/>
              <a:t>Cycle energy, E = VDD </a:t>
            </a:r>
            <a:r>
              <a:rPr lang="en-US" sz="2400" dirty="0" smtClean="0">
                <a:ea typeface="Cambria Math"/>
              </a:rPr>
              <a:t>∫ </a:t>
            </a:r>
            <a:r>
              <a:rPr lang="en-US" sz="2400" dirty="0" err="1" smtClean="0">
                <a:ea typeface="Cambria Math"/>
              </a:rPr>
              <a:t>i</a:t>
            </a:r>
            <a:r>
              <a:rPr lang="en-US" sz="2400" dirty="0" smtClean="0">
                <a:ea typeface="Cambria Math"/>
              </a:rPr>
              <a:t>(t) </a:t>
            </a:r>
            <a:r>
              <a:rPr lang="en-US" sz="2400" dirty="0" err="1" smtClean="0">
                <a:ea typeface="Cambria Math"/>
              </a:rPr>
              <a:t>dt</a:t>
            </a:r>
            <a:endParaRPr lang="en-US" sz="2400" dirty="0" smtClean="0">
              <a:ea typeface="Cambria Math"/>
            </a:endParaRPr>
          </a:p>
          <a:p>
            <a:pPr>
              <a:lnSpc>
                <a:spcPts val="2200"/>
              </a:lnSpc>
            </a:pPr>
            <a:r>
              <a:rPr lang="en-US" sz="2400" dirty="0">
                <a:ea typeface="Cambria Math"/>
              </a:rPr>
              <a:t>	</a:t>
            </a:r>
            <a:r>
              <a:rPr lang="en-US" sz="2400" dirty="0" smtClean="0">
                <a:ea typeface="Cambria Math"/>
              </a:rPr>
              <a:t>		0</a:t>
            </a:r>
          </a:p>
          <a:p>
            <a:pPr>
              <a:lnSpc>
                <a:spcPts val="2200"/>
              </a:lnSpc>
            </a:pPr>
            <a:endParaRPr lang="en-US" sz="2400" dirty="0">
              <a:ea typeface="Cambria Math"/>
            </a:endParaRPr>
          </a:p>
          <a:p>
            <a:pPr>
              <a:lnSpc>
                <a:spcPts val="2200"/>
              </a:lnSpc>
            </a:pPr>
            <a:r>
              <a:rPr lang="en-US" sz="2400" dirty="0" smtClean="0">
                <a:ea typeface="Cambria Math"/>
              </a:rPr>
              <a:t>Cycle power, P = E/T</a:t>
            </a:r>
            <a:endParaRPr lang="en-US" sz="2400" dirty="0"/>
          </a:p>
        </p:txBody>
      </p:sp>
    </p:spTree>
    <p:extLst>
      <p:ext uri="{BB962C8B-B14F-4D97-AF65-F5344CB8AC3E}">
        <p14:creationId xmlns:p14="http://schemas.microsoft.com/office/powerpoint/2010/main" val="35032664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Scan Power During Test With</a:t>
            </a:r>
            <a:br>
              <a:rPr lang="en-US" dirty="0" smtClean="0"/>
            </a:br>
            <a:r>
              <a:rPr lang="en-US" dirty="0" smtClean="0"/>
              <a:t>Synchronous Clock</a:t>
            </a:r>
            <a:endParaRPr lang="en-US" dirty="0"/>
          </a:p>
        </p:txBody>
      </p:sp>
      <p:sp>
        <p:nvSpPr>
          <p:cNvPr id="3" name="Date Placeholder 2"/>
          <p:cNvSpPr>
            <a:spLocks noGrp="1"/>
          </p:cNvSpPr>
          <p:nvPr>
            <p:ph type="dt" sz="half" idx="10"/>
          </p:nvPr>
        </p:nvSpPr>
        <p:spPr/>
        <p:txBody>
          <a:bodyPr/>
          <a:lstStyle/>
          <a:p>
            <a:r>
              <a:rPr lang="en-US" smtClean="0"/>
              <a:t>HIT, July 13, 2012</a:t>
            </a:r>
            <a:endParaRPr lang="en-US"/>
          </a:p>
        </p:txBody>
      </p:sp>
      <p:sp>
        <p:nvSpPr>
          <p:cNvPr id="4" name="Footer Placeholder 3"/>
          <p:cNvSpPr>
            <a:spLocks noGrp="1"/>
          </p:cNvSpPr>
          <p:nvPr>
            <p:ph type="ftr" sz="quarter" idx="11"/>
          </p:nvPr>
        </p:nvSpPr>
        <p:spPr/>
        <p:txBody>
          <a:bodyPr/>
          <a:lstStyle/>
          <a:p>
            <a:r>
              <a:rPr lang="en-US" smtClean="0"/>
              <a:t>Agrawal: Power and Time Tradeoff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48</a:t>
            </a:fld>
            <a:endParaRPr lang="en-US"/>
          </a:p>
        </p:txBody>
      </p:sp>
      <p:sp>
        <p:nvSpPr>
          <p:cNvPr id="6" name="Rectangle 5"/>
          <p:cNvSpPr/>
          <p:nvPr/>
        </p:nvSpPr>
        <p:spPr>
          <a:xfrm>
            <a:off x="1213282" y="1684148"/>
            <a:ext cx="6400800" cy="22098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11349" y="3874897"/>
            <a:ext cx="6803466" cy="1200329"/>
          </a:xfrm>
          <a:prstGeom prst="rect">
            <a:avLst/>
          </a:prstGeom>
          <a:noFill/>
        </p:spPr>
        <p:txBody>
          <a:bodyPr wrap="none" rtlCol="0">
            <a:spAutoFit/>
          </a:bodyPr>
          <a:lstStyle/>
          <a:p>
            <a:pPr algn="ctr"/>
            <a:r>
              <a:rPr lang="en-US" sz="2400" dirty="0" smtClean="0"/>
              <a:t>1	2	3	4	5	6	7	8</a:t>
            </a:r>
          </a:p>
          <a:p>
            <a:pPr algn="ctr"/>
            <a:endParaRPr lang="en-US" sz="2400" dirty="0"/>
          </a:p>
          <a:p>
            <a:pPr algn="ctr"/>
            <a:r>
              <a:rPr lang="en-US" sz="2400" dirty="0" smtClean="0"/>
              <a:t>Clock cycles</a:t>
            </a:r>
            <a:endParaRPr lang="en-US" sz="2400" dirty="0"/>
          </a:p>
        </p:txBody>
      </p:sp>
      <p:sp>
        <p:nvSpPr>
          <p:cNvPr id="8" name="TextBox 7"/>
          <p:cNvSpPr txBox="1"/>
          <p:nvPr/>
        </p:nvSpPr>
        <p:spPr>
          <a:xfrm rot="16200000">
            <a:off x="-343979" y="2558215"/>
            <a:ext cx="2103846" cy="461665"/>
          </a:xfrm>
          <a:prstGeom prst="rect">
            <a:avLst/>
          </a:prstGeom>
          <a:noFill/>
        </p:spPr>
        <p:txBody>
          <a:bodyPr wrap="none" rtlCol="0">
            <a:spAutoFit/>
          </a:bodyPr>
          <a:lstStyle/>
          <a:p>
            <a:r>
              <a:rPr lang="en-US" sz="2400" dirty="0" smtClean="0"/>
              <a:t>Cycle Energy, E</a:t>
            </a:r>
            <a:endParaRPr lang="en-US" sz="2400" dirty="0"/>
          </a:p>
        </p:txBody>
      </p:sp>
      <p:sp>
        <p:nvSpPr>
          <p:cNvPr id="13" name="TextBox 12"/>
          <p:cNvSpPr txBox="1"/>
          <p:nvPr/>
        </p:nvSpPr>
        <p:spPr>
          <a:xfrm>
            <a:off x="4907260" y="1707959"/>
            <a:ext cx="746551" cy="400110"/>
          </a:xfrm>
          <a:prstGeom prst="rect">
            <a:avLst/>
          </a:prstGeom>
          <a:noFill/>
        </p:spPr>
        <p:txBody>
          <a:bodyPr wrap="none" rtlCol="0">
            <a:spAutoFit/>
          </a:bodyPr>
          <a:lstStyle/>
          <a:p>
            <a:r>
              <a:rPr lang="en-US" sz="2000" dirty="0" err="1" smtClean="0"/>
              <a:t>Emax</a:t>
            </a:r>
            <a:endParaRPr lang="en-US" sz="2000" dirty="0"/>
          </a:p>
        </p:txBody>
      </p:sp>
      <p:cxnSp>
        <p:nvCxnSpPr>
          <p:cNvPr id="18" name="Straight Connector 17"/>
          <p:cNvCxnSpPr>
            <a:stCxn id="6" idx="1"/>
            <a:endCxn id="6" idx="3"/>
          </p:cNvCxnSpPr>
          <p:nvPr/>
        </p:nvCxnSpPr>
        <p:spPr>
          <a:xfrm>
            <a:off x="1213282" y="2789048"/>
            <a:ext cx="6400800" cy="0"/>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rot="16200000">
            <a:off x="7487445" y="2573248"/>
            <a:ext cx="1985800" cy="461665"/>
          </a:xfrm>
          <a:prstGeom prst="rect">
            <a:avLst/>
          </a:prstGeom>
          <a:noFill/>
        </p:spPr>
        <p:txBody>
          <a:bodyPr wrap="none" rtlCol="0">
            <a:spAutoFit/>
          </a:bodyPr>
          <a:lstStyle/>
          <a:p>
            <a:r>
              <a:rPr lang="en-US" sz="2400" dirty="0" smtClean="0"/>
              <a:t>Cycle power, P</a:t>
            </a:r>
            <a:endParaRPr lang="en-US" sz="2400" dirty="0"/>
          </a:p>
        </p:txBody>
      </p:sp>
      <p:sp>
        <p:nvSpPr>
          <p:cNvPr id="20" name="TextBox 19"/>
          <p:cNvSpPr txBox="1"/>
          <p:nvPr/>
        </p:nvSpPr>
        <p:spPr>
          <a:xfrm>
            <a:off x="7535648" y="2503298"/>
            <a:ext cx="866263" cy="461665"/>
          </a:xfrm>
          <a:prstGeom prst="rect">
            <a:avLst/>
          </a:prstGeom>
          <a:noFill/>
        </p:spPr>
        <p:txBody>
          <a:bodyPr wrap="none" rtlCol="0">
            <a:spAutoFit/>
          </a:bodyPr>
          <a:lstStyle/>
          <a:p>
            <a:r>
              <a:rPr lang="en-US" sz="2400" dirty="0" err="1" smtClean="0"/>
              <a:t>Pmax</a:t>
            </a:r>
            <a:endParaRPr lang="en-US" sz="2400" dirty="0"/>
          </a:p>
        </p:txBody>
      </p:sp>
      <p:sp>
        <p:nvSpPr>
          <p:cNvPr id="21" name="Oval 20"/>
          <p:cNvSpPr/>
          <p:nvPr/>
        </p:nvSpPr>
        <p:spPr>
          <a:xfrm>
            <a:off x="593225" y="186994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057832" y="3406395"/>
            <a:ext cx="309700" cy="400110"/>
            <a:chOff x="112269" y="2800350"/>
            <a:chExt cx="309700" cy="400110"/>
          </a:xfrm>
        </p:grpSpPr>
        <p:sp>
          <p:nvSpPr>
            <p:cNvPr id="10" name="TextBox 9"/>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22" name="Oval 21"/>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1996211" y="3508184"/>
            <a:ext cx="309700" cy="400110"/>
            <a:chOff x="112269" y="2800350"/>
            <a:chExt cx="309700" cy="400110"/>
          </a:xfrm>
        </p:grpSpPr>
        <p:sp>
          <p:nvSpPr>
            <p:cNvPr id="26" name="TextBox 25"/>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27" name="Oval 26"/>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2910611" y="3508184"/>
            <a:ext cx="309700" cy="400110"/>
            <a:chOff x="112269" y="2800350"/>
            <a:chExt cx="309700" cy="400110"/>
          </a:xfrm>
        </p:grpSpPr>
        <p:sp>
          <p:nvSpPr>
            <p:cNvPr id="29" name="TextBox 28"/>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0" name="Oval 29"/>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3825011" y="3292095"/>
            <a:ext cx="309700" cy="400110"/>
            <a:chOff x="112269" y="2800350"/>
            <a:chExt cx="309700" cy="400110"/>
          </a:xfrm>
        </p:grpSpPr>
        <p:sp>
          <p:nvSpPr>
            <p:cNvPr id="32" name="TextBox 31"/>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3" name="Oval 32"/>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p:cNvGrpSpPr/>
          <p:nvPr/>
        </p:nvGrpSpPr>
        <p:grpSpPr>
          <a:xfrm>
            <a:off x="4744311" y="1707959"/>
            <a:ext cx="309700" cy="400110"/>
            <a:chOff x="112269" y="2800350"/>
            <a:chExt cx="309700" cy="400110"/>
          </a:xfrm>
        </p:grpSpPr>
        <p:sp>
          <p:nvSpPr>
            <p:cNvPr id="35" name="TextBox 34"/>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6" name="Oval 35"/>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5653811" y="3108074"/>
            <a:ext cx="309700" cy="400110"/>
            <a:chOff x="112269" y="2800350"/>
            <a:chExt cx="309700" cy="400110"/>
          </a:xfrm>
        </p:grpSpPr>
        <p:sp>
          <p:nvSpPr>
            <p:cNvPr id="38" name="TextBox 37"/>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9" name="Oval 38"/>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6580605" y="2074701"/>
            <a:ext cx="309700" cy="400110"/>
            <a:chOff x="112269" y="2800350"/>
            <a:chExt cx="309700" cy="400110"/>
          </a:xfrm>
        </p:grpSpPr>
        <p:sp>
          <p:nvSpPr>
            <p:cNvPr id="41" name="TextBox 40"/>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42" name="Oval 41"/>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7459232" y="3317653"/>
            <a:ext cx="309700" cy="400110"/>
            <a:chOff x="112269" y="2800350"/>
            <a:chExt cx="309700" cy="400110"/>
          </a:xfrm>
        </p:grpSpPr>
        <p:sp>
          <p:nvSpPr>
            <p:cNvPr id="45" name="TextBox 44"/>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46" name="Oval 45"/>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4736295" y="2604025"/>
            <a:ext cx="317716" cy="400110"/>
            <a:chOff x="112269" y="2800350"/>
            <a:chExt cx="317716" cy="400110"/>
          </a:xfrm>
        </p:grpSpPr>
        <p:sp>
          <p:nvSpPr>
            <p:cNvPr id="48" name="TextBox 47"/>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49" name="Oval 48"/>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3816995" y="3508184"/>
            <a:ext cx="317716" cy="400110"/>
            <a:chOff x="112269" y="2800350"/>
            <a:chExt cx="317716" cy="400110"/>
          </a:xfrm>
        </p:grpSpPr>
        <p:sp>
          <p:nvSpPr>
            <p:cNvPr id="51" name="TextBox 50"/>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2" name="Oval 51"/>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1073795" y="3593939"/>
            <a:ext cx="317716" cy="400110"/>
            <a:chOff x="112269" y="2800350"/>
            <a:chExt cx="317716" cy="400110"/>
          </a:xfrm>
        </p:grpSpPr>
        <p:sp>
          <p:nvSpPr>
            <p:cNvPr id="54" name="TextBox 53"/>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5" name="Oval 54"/>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2001111" y="3641532"/>
            <a:ext cx="317716" cy="400110"/>
            <a:chOff x="112269" y="2800350"/>
            <a:chExt cx="317716" cy="400110"/>
          </a:xfrm>
        </p:grpSpPr>
        <p:sp>
          <p:nvSpPr>
            <p:cNvPr id="57" name="TextBox 56"/>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8" name="Oval 57"/>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2902595" y="3641532"/>
            <a:ext cx="317716" cy="400110"/>
            <a:chOff x="112269" y="2800350"/>
            <a:chExt cx="317716" cy="400110"/>
          </a:xfrm>
        </p:grpSpPr>
        <p:sp>
          <p:nvSpPr>
            <p:cNvPr id="60" name="TextBox 59"/>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1" name="Oval 60"/>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5645795" y="3415919"/>
            <a:ext cx="317716" cy="400110"/>
            <a:chOff x="112269" y="2800350"/>
            <a:chExt cx="317716" cy="400110"/>
          </a:xfrm>
        </p:grpSpPr>
        <p:sp>
          <p:nvSpPr>
            <p:cNvPr id="63" name="TextBox 62"/>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4" name="Oval 63"/>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p:cNvGrpSpPr/>
          <p:nvPr/>
        </p:nvGrpSpPr>
        <p:grpSpPr>
          <a:xfrm>
            <a:off x="6580605" y="2964963"/>
            <a:ext cx="317716" cy="400110"/>
            <a:chOff x="112269" y="2800350"/>
            <a:chExt cx="317716" cy="400110"/>
          </a:xfrm>
        </p:grpSpPr>
        <p:sp>
          <p:nvSpPr>
            <p:cNvPr id="66" name="TextBox 65"/>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7" name="Oval 66"/>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p:cNvGrpSpPr/>
          <p:nvPr/>
        </p:nvGrpSpPr>
        <p:grpSpPr>
          <a:xfrm>
            <a:off x="7470788" y="3530219"/>
            <a:ext cx="317716" cy="400110"/>
            <a:chOff x="112269" y="2800350"/>
            <a:chExt cx="317716" cy="400110"/>
          </a:xfrm>
        </p:grpSpPr>
        <p:sp>
          <p:nvSpPr>
            <p:cNvPr id="69" name="TextBox 68"/>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70" name="Oval 69"/>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6" name="Oval 75"/>
          <p:cNvSpPr/>
          <p:nvPr/>
        </p:nvSpPr>
        <p:spPr>
          <a:xfrm>
            <a:off x="8365626" y="1884203"/>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2207350" y="5268686"/>
            <a:ext cx="4411464" cy="461665"/>
          </a:xfrm>
          <a:prstGeom prst="rect">
            <a:avLst/>
          </a:prstGeom>
          <a:noFill/>
        </p:spPr>
        <p:txBody>
          <a:bodyPr wrap="none" rtlCol="0">
            <a:spAutoFit/>
          </a:bodyPr>
          <a:lstStyle/>
          <a:p>
            <a:r>
              <a:rPr lang="en-US" sz="2400" dirty="0" smtClean="0"/>
              <a:t>Scan clock period, T = </a:t>
            </a:r>
            <a:r>
              <a:rPr lang="en-US" sz="2400" dirty="0" err="1" smtClean="0"/>
              <a:t>Emax</a:t>
            </a:r>
            <a:r>
              <a:rPr lang="en-US" sz="2400" dirty="0" smtClean="0"/>
              <a:t>/</a:t>
            </a:r>
            <a:r>
              <a:rPr lang="en-US" sz="2400" dirty="0" err="1" smtClean="0"/>
              <a:t>Pmax</a:t>
            </a:r>
            <a:endParaRPr lang="en-US" sz="2400" dirty="0"/>
          </a:p>
        </p:txBody>
      </p:sp>
      <p:cxnSp>
        <p:nvCxnSpPr>
          <p:cNvPr id="11" name="Straight Arrow Connector 10"/>
          <p:cNvCxnSpPr/>
          <p:nvPr/>
        </p:nvCxnSpPr>
        <p:spPr>
          <a:xfrm>
            <a:off x="1676400"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771445"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2590800"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3505200"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4413082"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5311966"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6163536"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7038318"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57832" y="4258742"/>
            <a:ext cx="335348" cy="461665"/>
          </a:xfrm>
          <a:prstGeom prst="rect">
            <a:avLst/>
          </a:prstGeom>
          <a:noFill/>
        </p:spPr>
        <p:txBody>
          <a:bodyPr wrap="none" rtlCol="0">
            <a:spAutoFit/>
          </a:bodyPr>
          <a:lstStyle/>
          <a:p>
            <a:r>
              <a:rPr lang="en-US" sz="2400" dirty="0" smtClean="0"/>
              <a:t>T</a:t>
            </a:r>
            <a:endParaRPr lang="en-US" sz="2400" dirty="0"/>
          </a:p>
        </p:txBody>
      </p:sp>
      <p:sp>
        <p:nvSpPr>
          <p:cNvPr id="80" name="TextBox 79"/>
          <p:cNvSpPr txBox="1"/>
          <p:nvPr/>
        </p:nvSpPr>
        <p:spPr>
          <a:xfrm>
            <a:off x="1935332" y="4258741"/>
            <a:ext cx="335348" cy="461665"/>
          </a:xfrm>
          <a:prstGeom prst="rect">
            <a:avLst/>
          </a:prstGeom>
          <a:noFill/>
        </p:spPr>
        <p:txBody>
          <a:bodyPr wrap="none" rtlCol="0">
            <a:spAutoFit/>
          </a:bodyPr>
          <a:lstStyle/>
          <a:p>
            <a:r>
              <a:rPr lang="en-US" sz="2400" dirty="0" smtClean="0"/>
              <a:t>T</a:t>
            </a:r>
            <a:endParaRPr lang="en-US" sz="2400" dirty="0"/>
          </a:p>
        </p:txBody>
      </p:sp>
      <p:sp>
        <p:nvSpPr>
          <p:cNvPr id="81" name="TextBox 80"/>
          <p:cNvSpPr txBox="1"/>
          <p:nvPr/>
        </p:nvSpPr>
        <p:spPr>
          <a:xfrm>
            <a:off x="2870449" y="4258740"/>
            <a:ext cx="335348" cy="461665"/>
          </a:xfrm>
          <a:prstGeom prst="rect">
            <a:avLst/>
          </a:prstGeom>
          <a:noFill/>
        </p:spPr>
        <p:txBody>
          <a:bodyPr wrap="none" rtlCol="0">
            <a:spAutoFit/>
          </a:bodyPr>
          <a:lstStyle/>
          <a:p>
            <a:r>
              <a:rPr lang="en-US" sz="2400" dirty="0" smtClean="0"/>
              <a:t>T</a:t>
            </a:r>
            <a:endParaRPr lang="en-US" sz="2400" dirty="0"/>
          </a:p>
        </p:txBody>
      </p:sp>
      <p:sp>
        <p:nvSpPr>
          <p:cNvPr id="82" name="TextBox 81"/>
          <p:cNvSpPr txBox="1"/>
          <p:nvPr/>
        </p:nvSpPr>
        <p:spPr>
          <a:xfrm>
            <a:off x="3757372" y="4255948"/>
            <a:ext cx="335348" cy="461665"/>
          </a:xfrm>
          <a:prstGeom prst="rect">
            <a:avLst/>
          </a:prstGeom>
          <a:noFill/>
        </p:spPr>
        <p:txBody>
          <a:bodyPr wrap="none" rtlCol="0">
            <a:spAutoFit/>
          </a:bodyPr>
          <a:lstStyle/>
          <a:p>
            <a:r>
              <a:rPr lang="en-US" sz="2400" dirty="0" smtClean="0"/>
              <a:t>T</a:t>
            </a:r>
            <a:endParaRPr lang="en-US" sz="2400" dirty="0"/>
          </a:p>
        </p:txBody>
      </p:sp>
      <p:sp>
        <p:nvSpPr>
          <p:cNvPr id="83" name="TextBox 82"/>
          <p:cNvSpPr txBox="1"/>
          <p:nvPr/>
        </p:nvSpPr>
        <p:spPr>
          <a:xfrm>
            <a:off x="4702608" y="4255947"/>
            <a:ext cx="335348" cy="461665"/>
          </a:xfrm>
          <a:prstGeom prst="rect">
            <a:avLst/>
          </a:prstGeom>
          <a:noFill/>
        </p:spPr>
        <p:txBody>
          <a:bodyPr wrap="none" rtlCol="0">
            <a:spAutoFit/>
          </a:bodyPr>
          <a:lstStyle/>
          <a:p>
            <a:r>
              <a:rPr lang="en-US" sz="2400" dirty="0" smtClean="0"/>
              <a:t>T</a:t>
            </a:r>
            <a:endParaRPr lang="en-US" sz="2400" dirty="0"/>
          </a:p>
        </p:txBody>
      </p:sp>
      <p:sp>
        <p:nvSpPr>
          <p:cNvPr id="84" name="TextBox 83"/>
          <p:cNvSpPr txBox="1"/>
          <p:nvPr/>
        </p:nvSpPr>
        <p:spPr>
          <a:xfrm>
            <a:off x="5617060" y="4258742"/>
            <a:ext cx="335348" cy="461665"/>
          </a:xfrm>
          <a:prstGeom prst="rect">
            <a:avLst/>
          </a:prstGeom>
          <a:noFill/>
        </p:spPr>
        <p:txBody>
          <a:bodyPr wrap="none" rtlCol="0">
            <a:spAutoFit/>
          </a:bodyPr>
          <a:lstStyle/>
          <a:p>
            <a:r>
              <a:rPr lang="en-US" sz="2400" dirty="0" smtClean="0"/>
              <a:t>T</a:t>
            </a:r>
            <a:endParaRPr lang="en-US" sz="2400" dirty="0"/>
          </a:p>
        </p:txBody>
      </p:sp>
      <p:sp>
        <p:nvSpPr>
          <p:cNvPr id="85" name="TextBox 84"/>
          <p:cNvSpPr txBox="1"/>
          <p:nvPr/>
        </p:nvSpPr>
        <p:spPr>
          <a:xfrm>
            <a:off x="6514826" y="4253155"/>
            <a:ext cx="335348" cy="461665"/>
          </a:xfrm>
          <a:prstGeom prst="rect">
            <a:avLst/>
          </a:prstGeom>
          <a:noFill/>
        </p:spPr>
        <p:txBody>
          <a:bodyPr wrap="none" rtlCol="0">
            <a:spAutoFit/>
          </a:bodyPr>
          <a:lstStyle/>
          <a:p>
            <a:r>
              <a:rPr lang="en-US" sz="2400" dirty="0" smtClean="0"/>
              <a:t>T</a:t>
            </a:r>
            <a:endParaRPr lang="en-US" sz="2400" dirty="0"/>
          </a:p>
        </p:txBody>
      </p:sp>
      <p:sp>
        <p:nvSpPr>
          <p:cNvPr id="86" name="TextBox 85"/>
          <p:cNvSpPr txBox="1"/>
          <p:nvPr/>
        </p:nvSpPr>
        <p:spPr>
          <a:xfrm>
            <a:off x="7434037" y="4253155"/>
            <a:ext cx="335348" cy="461665"/>
          </a:xfrm>
          <a:prstGeom prst="rect">
            <a:avLst/>
          </a:prstGeom>
          <a:noFill/>
        </p:spPr>
        <p:txBody>
          <a:bodyPr wrap="none" rtlCol="0">
            <a:spAutoFit/>
          </a:bodyPr>
          <a:lstStyle/>
          <a:p>
            <a:r>
              <a:rPr lang="en-US" sz="2400" dirty="0" smtClean="0"/>
              <a:t>T</a:t>
            </a:r>
            <a:endParaRPr lang="en-US" sz="2400" dirty="0"/>
          </a:p>
        </p:txBody>
      </p:sp>
    </p:spTree>
    <p:extLst>
      <p:ext uri="{BB962C8B-B14F-4D97-AF65-F5344CB8AC3E}">
        <p14:creationId xmlns:p14="http://schemas.microsoft.com/office/powerpoint/2010/main" val="33920918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Time for Synchronous Clock</a:t>
            </a:r>
            <a:endParaRPr lang="en-US" dirty="0"/>
          </a:p>
        </p:txBody>
      </p:sp>
      <p:sp>
        <p:nvSpPr>
          <p:cNvPr id="3" name="Date Placeholder 2"/>
          <p:cNvSpPr>
            <a:spLocks noGrp="1"/>
          </p:cNvSpPr>
          <p:nvPr>
            <p:ph type="dt" sz="half" idx="10"/>
          </p:nvPr>
        </p:nvSpPr>
        <p:spPr/>
        <p:txBody>
          <a:bodyPr/>
          <a:lstStyle/>
          <a:p>
            <a:r>
              <a:rPr lang="en-US" smtClean="0"/>
              <a:t>HIT, July 13, 2012</a:t>
            </a:r>
            <a:endParaRPr lang="en-US"/>
          </a:p>
        </p:txBody>
      </p:sp>
      <p:sp>
        <p:nvSpPr>
          <p:cNvPr id="4" name="Footer Placeholder 3"/>
          <p:cNvSpPr>
            <a:spLocks noGrp="1"/>
          </p:cNvSpPr>
          <p:nvPr>
            <p:ph type="ftr" sz="quarter" idx="11"/>
          </p:nvPr>
        </p:nvSpPr>
        <p:spPr/>
        <p:txBody>
          <a:bodyPr/>
          <a:lstStyle/>
          <a:p>
            <a:r>
              <a:rPr lang="en-US" smtClean="0"/>
              <a:t>Agrawal: Power and Time Tradeoff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49</a:t>
            </a:fld>
            <a:endParaRPr lang="en-US"/>
          </a:p>
        </p:txBody>
      </p:sp>
      <p:sp>
        <p:nvSpPr>
          <p:cNvPr id="6" name="TextBox 5"/>
          <p:cNvSpPr txBox="1"/>
          <p:nvPr/>
        </p:nvSpPr>
        <p:spPr>
          <a:xfrm>
            <a:off x="1600200" y="2286000"/>
            <a:ext cx="6221575" cy="2759730"/>
          </a:xfrm>
          <a:prstGeom prst="rect">
            <a:avLst/>
          </a:prstGeom>
          <a:noFill/>
        </p:spPr>
        <p:txBody>
          <a:bodyPr wrap="none" rtlCol="0">
            <a:spAutoFit/>
          </a:bodyPr>
          <a:lstStyle/>
          <a:p>
            <a:pPr>
              <a:lnSpc>
                <a:spcPts val="2600"/>
              </a:lnSpc>
            </a:pPr>
            <a:r>
              <a:rPr lang="en-US" sz="3200" dirty="0" smtClean="0"/>
              <a:t>		            N </a:t>
            </a:r>
            <a:r>
              <a:rPr lang="en-US" sz="3200" dirty="0" err="1" smtClean="0"/>
              <a:t>Emax</a:t>
            </a:r>
            <a:endParaRPr lang="en-US" sz="3200" dirty="0" smtClean="0"/>
          </a:p>
          <a:p>
            <a:pPr>
              <a:lnSpc>
                <a:spcPts val="2600"/>
              </a:lnSpc>
            </a:pPr>
            <a:r>
              <a:rPr lang="en-US" sz="3200" dirty="0" err="1" smtClean="0"/>
              <a:t>TTsync</a:t>
            </a:r>
            <a:r>
              <a:rPr lang="en-US" sz="3200" dirty="0" smtClean="0"/>
              <a:t>   =	NT =	</a:t>
            </a:r>
            <a:r>
              <a:rPr lang="en-US" sz="3200" dirty="0" smtClean="0">
                <a:latin typeface="Arial"/>
                <a:cs typeface="Arial"/>
              </a:rPr>
              <a:t>————</a:t>
            </a:r>
            <a:endParaRPr lang="en-US" sz="3200" dirty="0" smtClean="0"/>
          </a:p>
          <a:p>
            <a:pPr>
              <a:lnSpc>
                <a:spcPts val="2600"/>
              </a:lnSpc>
            </a:pPr>
            <a:r>
              <a:rPr lang="en-US" sz="3200" dirty="0" smtClean="0"/>
              <a:t>                                 </a:t>
            </a:r>
            <a:r>
              <a:rPr lang="en-US" sz="3200" dirty="0" err="1" smtClean="0"/>
              <a:t>Pmax</a:t>
            </a:r>
            <a:endParaRPr lang="en-US" sz="3200" dirty="0" smtClean="0"/>
          </a:p>
          <a:p>
            <a:pPr>
              <a:lnSpc>
                <a:spcPts val="2600"/>
              </a:lnSpc>
            </a:pPr>
            <a:endParaRPr lang="en-US" sz="3200" dirty="0"/>
          </a:p>
          <a:p>
            <a:pPr>
              <a:lnSpc>
                <a:spcPts val="2600"/>
              </a:lnSpc>
            </a:pPr>
            <a:endParaRPr lang="en-US" sz="3200" dirty="0" smtClean="0"/>
          </a:p>
          <a:p>
            <a:pPr>
              <a:lnSpc>
                <a:spcPts val="2600"/>
              </a:lnSpc>
            </a:pPr>
            <a:r>
              <a:rPr lang="en-US" sz="3200" dirty="0" smtClean="0"/>
              <a:t>Where,</a:t>
            </a:r>
          </a:p>
          <a:p>
            <a:pPr>
              <a:lnSpc>
                <a:spcPts val="2600"/>
              </a:lnSpc>
            </a:pPr>
            <a:endParaRPr lang="en-US" sz="3200" dirty="0"/>
          </a:p>
          <a:p>
            <a:pPr>
              <a:lnSpc>
                <a:spcPts val="2600"/>
              </a:lnSpc>
            </a:pPr>
            <a:r>
              <a:rPr lang="en-US" sz="3200" dirty="0" smtClean="0"/>
              <a:t>N = Number of scan test clock cycles</a:t>
            </a:r>
            <a:endParaRPr lang="en-US" sz="3200" dirty="0"/>
          </a:p>
        </p:txBody>
      </p:sp>
    </p:spTree>
    <p:extLst>
      <p:ext uri="{BB962C8B-B14F-4D97-AF65-F5344CB8AC3E}">
        <p14:creationId xmlns:p14="http://schemas.microsoft.com/office/powerpoint/2010/main" val="1247727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Date Placeholder 2"/>
          <p:cNvSpPr>
            <a:spLocks noGrp="1"/>
          </p:cNvSpPr>
          <p:nvPr>
            <p:ph type="dt" sz="quarter" idx="10"/>
          </p:nvPr>
        </p:nvSpPr>
        <p:spPr/>
        <p:txBody>
          <a:bodyPr/>
          <a:lstStyle/>
          <a:p>
            <a:pPr>
              <a:defRPr/>
            </a:pPr>
            <a:r>
              <a:rPr lang="en-US" smtClean="0"/>
              <a:t>HIT, July 13, 2012</a:t>
            </a:r>
            <a:endParaRPr lang="en-US"/>
          </a:p>
        </p:txBody>
      </p:sp>
      <p:sp>
        <p:nvSpPr>
          <p:cNvPr id="47" name="Footer Placeholder 3"/>
          <p:cNvSpPr>
            <a:spLocks noGrp="1"/>
          </p:cNvSpPr>
          <p:nvPr>
            <p:ph type="ftr" sz="quarter" idx="11"/>
          </p:nvPr>
        </p:nvSpPr>
        <p:spPr/>
        <p:txBody>
          <a:bodyPr/>
          <a:lstStyle/>
          <a:p>
            <a:pPr>
              <a:defRPr/>
            </a:pPr>
            <a:r>
              <a:rPr lang="en-US" smtClean="0"/>
              <a:t>Agrawal: Power and Time Tradeoff . . .</a:t>
            </a:r>
            <a:endParaRPr lang="en-US"/>
          </a:p>
        </p:txBody>
      </p:sp>
      <p:sp>
        <p:nvSpPr>
          <p:cNvPr id="48" name="Slide Number Placeholder 4"/>
          <p:cNvSpPr>
            <a:spLocks noGrp="1"/>
          </p:cNvSpPr>
          <p:nvPr>
            <p:ph type="sldNum" sz="quarter" idx="12"/>
          </p:nvPr>
        </p:nvSpPr>
        <p:spPr/>
        <p:txBody>
          <a:bodyPr/>
          <a:lstStyle/>
          <a:p>
            <a:pPr>
              <a:defRPr/>
            </a:pPr>
            <a:fld id="{7D52B72B-D01E-4BD5-B818-233AB3E7D5F5}" type="slidenum">
              <a:rPr lang="en-US"/>
              <a:pPr>
                <a:defRPr/>
              </a:pPr>
              <a:t>5</a:t>
            </a:fld>
            <a:endParaRPr lang="en-US"/>
          </a:p>
        </p:txBody>
      </p:sp>
      <p:sp>
        <p:nvSpPr>
          <p:cNvPr id="6149"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endParaRPr lang="en-US" sz="1400">
              <a:latin typeface="Times New Roman" pitchFamily="18" charset="0"/>
            </a:endParaRPr>
          </a:p>
        </p:txBody>
      </p:sp>
      <p:sp>
        <p:nvSpPr>
          <p:cNvPr id="6150" name="Rectangle 3"/>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algn="r"/>
            <a:endParaRPr lang="en-US" sz="1400">
              <a:latin typeface="Times New Roman" pitchFamily="18" charset="0"/>
            </a:endParaRPr>
          </a:p>
        </p:txBody>
      </p:sp>
      <p:sp>
        <p:nvSpPr>
          <p:cNvPr id="6151" name="Rectangle 4"/>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algn="ctr"/>
            <a:endParaRPr lang="en-US" sz="1400">
              <a:latin typeface="Times New Roman" pitchFamily="18" charset="0"/>
            </a:endParaRPr>
          </a:p>
        </p:txBody>
      </p:sp>
      <p:sp>
        <p:nvSpPr>
          <p:cNvPr id="269317" name="Rectangle 5"/>
          <p:cNvSpPr>
            <a:spLocks noGrp="1" noChangeArrowheads="1"/>
          </p:cNvSpPr>
          <p:nvPr>
            <p:ph type="title"/>
          </p:nvPr>
        </p:nvSpPr>
        <p:spPr>
          <a:xfrm>
            <a:off x="762000" y="228600"/>
            <a:ext cx="8066088" cy="952500"/>
          </a:xfrm>
        </p:spPr>
        <p:txBody>
          <a:bodyPr lIns="90488" tIns="44450" rIns="90488" bIns="44450"/>
          <a:lstStyle/>
          <a:p>
            <a:pPr eaLnBrk="1" hangingPunct="1">
              <a:defRPr/>
            </a:pPr>
            <a:r>
              <a:rPr lang="en-US" dirty="0" smtClean="0"/>
              <a:t>CMOS Gate Power</a:t>
            </a:r>
            <a:endParaRPr lang="en-US" i="1" baseline="-25000" dirty="0" smtClean="0"/>
          </a:p>
        </p:txBody>
      </p:sp>
      <p:sp>
        <p:nvSpPr>
          <p:cNvPr id="6153" name="Line 6"/>
          <p:cNvSpPr>
            <a:spLocks noChangeShapeType="1"/>
          </p:cNvSpPr>
          <p:nvPr/>
        </p:nvSpPr>
        <p:spPr bwMode="auto">
          <a:xfrm flipV="1">
            <a:off x="2563813" y="2014538"/>
            <a:ext cx="0" cy="48577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54" name="Line 7"/>
          <p:cNvSpPr>
            <a:spLocks noChangeShapeType="1"/>
          </p:cNvSpPr>
          <p:nvPr/>
        </p:nvSpPr>
        <p:spPr bwMode="auto">
          <a:xfrm flipH="1">
            <a:off x="2322513" y="2497138"/>
            <a:ext cx="2413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5" name="Line 8"/>
          <p:cNvSpPr>
            <a:spLocks noChangeShapeType="1"/>
          </p:cNvSpPr>
          <p:nvPr/>
        </p:nvSpPr>
        <p:spPr bwMode="auto">
          <a:xfrm>
            <a:off x="2322513" y="2497138"/>
            <a:ext cx="0" cy="4238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6" name="Line 9"/>
          <p:cNvSpPr>
            <a:spLocks noChangeShapeType="1"/>
          </p:cNvSpPr>
          <p:nvPr/>
        </p:nvSpPr>
        <p:spPr bwMode="auto">
          <a:xfrm>
            <a:off x="2322513" y="2927350"/>
            <a:ext cx="2413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7" name="Line 10"/>
          <p:cNvSpPr>
            <a:spLocks noChangeShapeType="1"/>
          </p:cNvSpPr>
          <p:nvPr/>
        </p:nvSpPr>
        <p:spPr bwMode="auto">
          <a:xfrm>
            <a:off x="2563813" y="2927350"/>
            <a:ext cx="0" cy="70485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8" name="Line 11"/>
          <p:cNvSpPr>
            <a:spLocks noChangeShapeType="1"/>
          </p:cNvSpPr>
          <p:nvPr/>
        </p:nvSpPr>
        <p:spPr bwMode="auto">
          <a:xfrm flipH="1">
            <a:off x="2322513" y="3624263"/>
            <a:ext cx="2413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59" name="Line 12"/>
          <p:cNvSpPr>
            <a:spLocks noChangeShapeType="1"/>
          </p:cNvSpPr>
          <p:nvPr/>
        </p:nvSpPr>
        <p:spPr bwMode="auto">
          <a:xfrm>
            <a:off x="2322513" y="3624263"/>
            <a:ext cx="0" cy="43021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0" name="Line 13"/>
          <p:cNvSpPr>
            <a:spLocks noChangeShapeType="1"/>
          </p:cNvSpPr>
          <p:nvPr/>
        </p:nvSpPr>
        <p:spPr bwMode="auto">
          <a:xfrm flipV="1">
            <a:off x="2322513" y="4054475"/>
            <a:ext cx="2413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1" name="Line 14"/>
          <p:cNvSpPr>
            <a:spLocks noChangeShapeType="1"/>
          </p:cNvSpPr>
          <p:nvPr/>
        </p:nvSpPr>
        <p:spPr bwMode="auto">
          <a:xfrm>
            <a:off x="2563813" y="4054475"/>
            <a:ext cx="0" cy="46355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62" name="Line 15"/>
          <p:cNvSpPr>
            <a:spLocks noChangeShapeType="1"/>
          </p:cNvSpPr>
          <p:nvPr/>
        </p:nvSpPr>
        <p:spPr bwMode="auto">
          <a:xfrm>
            <a:off x="2201863" y="2497138"/>
            <a:ext cx="0" cy="43815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3" name="Line 16"/>
          <p:cNvSpPr>
            <a:spLocks noChangeShapeType="1"/>
          </p:cNvSpPr>
          <p:nvPr/>
        </p:nvSpPr>
        <p:spPr bwMode="auto">
          <a:xfrm>
            <a:off x="2201863" y="3624263"/>
            <a:ext cx="0" cy="4365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4" name="Line 17"/>
          <p:cNvSpPr>
            <a:spLocks noChangeShapeType="1"/>
          </p:cNvSpPr>
          <p:nvPr/>
        </p:nvSpPr>
        <p:spPr bwMode="auto">
          <a:xfrm flipH="1">
            <a:off x="2563813" y="3302000"/>
            <a:ext cx="13430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5" name="Line 18"/>
          <p:cNvSpPr>
            <a:spLocks noChangeShapeType="1"/>
          </p:cNvSpPr>
          <p:nvPr/>
        </p:nvSpPr>
        <p:spPr bwMode="auto">
          <a:xfrm flipH="1">
            <a:off x="1720850" y="2711450"/>
            <a:ext cx="4810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6" name="Line 19"/>
          <p:cNvSpPr>
            <a:spLocks noChangeShapeType="1"/>
          </p:cNvSpPr>
          <p:nvPr/>
        </p:nvSpPr>
        <p:spPr bwMode="auto">
          <a:xfrm flipH="1">
            <a:off x="1720850" y="3838575"/>
            <a:ext cx="4810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7" name="Line 20"/>
          <p:cNvSpPr>
            <a:spLocks noChangeShapeType="1"/>
          </p:cNvSpPr>
          <p:nvPr/>
        </p:nvSpPr>
        <p:spPr bwMode="auto">
          <a:xfrm>
            <a:off x="1720850" y="2711450"/>
            <a:ext cx="0" cy="112712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8" name="Line 21"/>
          <p:cNvSpPr>
            <a:spLocks noChangeShapeType="1"/>
          </p:cNvSpPr>
          <p:nvPr/>
        </p:nvSpPr>
        <p:spPr bwMode="auto">
          <a:xfrm flipH="1">
            <a:off x="1119188" y="3302000"/>
            <a:ext cx="601662"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69" name="Line 22"/>
          <p:cNvSpPr>
            <a:spLocks noChangeShapeType="1"/>
          </p:cNvSpPr>
          <p:nvPr/>
        </p:nvSpPr>
        <p:spPr bwMode="auto">
          <a:xfrm>
            <a:off x="3105150" y="3838575"/>
            <a:ext cx="38576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70" name="Line 23"/>
          <p:cNvSpPr>
            <a:spLocks noChangeShapeType="1"/>
          </p:cNvSpPr>
          <p:nvPr/>
        </p:nvSpPr>
        <p:spPr bwMode="auto">
          <a:xfrm>
            <a:off x="3105150" y="3946525"/>
            <a:ext cx="38576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71" name="Line 24"/>
          <p:cNvSpPr>
            <a:spLocks noChangeShapeType="1"/>
          </p:cNvSpPr>
          <p:nvPr/>
        </p:nvSpPr>
        <p:spPr bwMode="auto">
          <a:xfrm flipV="1">
            <a:off x="3286125" y="3302000"/>
            <a:ext cx="0" cy="52705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72" name="Line 25"/>
          <p:cNvSpPr>
            <a:spLocks noChangeShapeType="1"/>
          </p:cNvSpPr>
          <p:nvPr/>
        </p:nvSpPr>
        <p:spPr bwMode="auto">
          <a:xfrm>
            <a:off x="3286125" y="3946525"/>
            <a:ext cx="0" cy="5842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73" name="Line 26"/>
          <p:cNvSpPr>
            <a:spLocks noChangeShapeType="1"/>
          </p:cNvSpPr>
          <p:nvPr/>
        </p:nvSpPr>
        <p:spPr bwMode="auto">
          <a:xfrm flipV="1">
            <a:off x="184150" y="3179763"/>
            <a:ext cx="42068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74" name="Line 27"/>
          <p:cNvSpPr>
            <a:spLocks noChangeShapeType="1"/>
          </p:cNvSpPr>
          <p:nvPr/>
        </p:nvSpPr>
        <p:spPr bwMode="auto">
          <a:xfrm>
            <a:off x="604838" y="3179763"/>
            <a:ext cx="241300" cy="43021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75" name="Line 28"/>
          <p:cNvSpPr>
            <a:spLocks noChangeShapeType="1"/>
          </p:cNvSpPr>
          <p:nvPr/>
        </p:nvSpPr>
        <p:spPr bwMode="auto">
          <a:xfrm>
            <a:off x="846138" y="3609975"/>
            <a:ext cx="422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76" name="Line 29"/>
          <p:cNvSpPr>
            <a:spLocks noChangeShapeType="1"/>
          </p:cNvSpPr>
          <p:nvPr/>
        </p:nvSpPr>
        <p:spPr bwMode="auto">
          <a:xfrm>
            <a:off x="3608388" y="3581400"/>
            <a:ext cx="420687"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77" name="Line 30"/>
          <p:cNvSpPr>
            <a:spLocks noChangeShapeType="1"/>
          </p:cNvSpPr>
          <p:nvPr/>
        </p:nvSpPr>
        <p:spPr bwMode="auto">
          <a:xfrm flipV="1">
            <a:off x="4029075" y="3152775"/>
            <a:ext cx="250825" cy="42862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78" name="Line 31"/>
          <p:cNvSpPr>
            <a:spLocks noChangeShapeType="1"/>
          </p:cNvSpPr>
          <p:nvPr/>
        </p:nvSpPr>
        <p:spPr bwMode="auto">
          <a:xfrm>
            <a:off x="4279900" y="3152775"/>
            <a:ext cx="42227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79" name="Line 32"/>
          <p:cNvSpPr>
            <a:spLocks noChangeShapeType="1"/>
          </p:cNvSpPr>
          <p:nvPr/>
        </p:nvSpPr>
        <p:spPr bwMode="auto">
          <a:xfrm flipV="1">
            <a:off x="2322513" y="2711450"/>
            <a:ext cx="2413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80" name="Line 33"/>
          <p:cNvSpPr>
            <a:spLocks noChangeShapeType="1"/>
          </p:cNvSpPr>
          <p:nvPr/>
        </p:nvSpPr>
        <p:spPr bwMode="auto">
          <a:xfrm flipH="1">
            <a:off x="2322513" y="3838575"/>
            <a:ext cx="2413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69346" name="Rectangle 34"/>
          <p:cNvSpPr>
            <a:spLocks noChangeArrowheads="1"/>
          </p:cNvSpPr>
          <p:nvPr/>
        </p:nvSpPr>
        <p:spPr bwMode="auto">
          <a:xfrm>
            <a:off x="2614613" y="1839913"/>
            <a:ext cx="387350" cy="460375"/>
          </a:xfrm>
          <a:prstGeom prst="rect">
            <a:avLst/>
          </a:prstGeom>
          <a:noFill/>
          <a:ln w="12700">
            <a:noFill/>
            <a:miter lim="800000"/>
            <a:headEnd/>
            <a:tailEnd/>
          </a:ln>
          <a:effectLst/>
        </p:spPr>
        <p:txBody>
          <a:bodyPr wrap="none" lIns="90488" tIns="44450" rIns="90488" bIns="44450" anchor="ctr">
            <a:spAutoFit/>
          </a:bodyPr>
          <a:lstStyle/>
          <a:p>
            <a:pPr algn="ctr">
              <a:spcBef>
                <a:spcPct val="50000"/>
              </a:spcBef>
              <a:defRPr/>
            </a:pPr>
            <a:r>
              <a:rPr lang="en-US" sz="2400" b="1" i="1" dirty="0">
                <a:latin typeface="Helvetica" charset="0"/>
              </a:rPr>
              <a:t>V</a:t>
            </a:r>
          </a:p>
        </p:txBody>
      </p:sp>
      <p:sp>
        <p:nvSpPr>
          <p:cNvPr id="269347" name="Rectangle 35"/>
          <p:cNvSpPr>
            <a:spLocks noChangeArrowheads="1"/>
          </p:cNvSpPr>
          <p:nvPr/>
        </p:nvSpPr>
        <p:spPr bwMode="auto">
          <a:xfrm>
            <a:off x="2322513" y="4983476"/>
            <a:ext cx="1292021" cy="459100"/>
          </a:xfrm>
          <a:prstGeom prst="rect">
            <a:avLst/>
          </a:prstGeom>
          <a:noFill/>
          <a:ln w="12700">
            <a:noFill/>
            <a:miter lim="800000"/>
            <a:headEnd/>
            <a:tailEnd/>
          </a:ln>
          <a:effectLst/>
        </p:spPr>
        <p:txBody>
          <a:bodyPr wrap="none" lIns="90488" tIns="44450" rIns="90488" bIns="44450" anchor="ctr">
            <a:spAutoFit/>
          </a:bodyPr>
          <a:lstStyle/>
          <a:p>
            <a:pPr algn="ctr">
              <a:defRPr/>
            </a:pPr>
            <a:r>
              <a:rPr lang="en-US" sz="2400" b="1" i="1" dirty="0">
                <a:latin typeface="Helvetica" charset="0"/>
              </a:rPr>
              <a:t>Ground</a:t>
            </a:r>
          </a:p>
        </p:txBody>
      </p:sp>
      <p:sp>
        <p:nvSpPr>
          <p:cNvPr id="6183" name="Oval 36"/>
          <p:cNvSpPr>
            <a:spLocks noChangeArrowheads="1"/>
          </p:cNvSpPr>
          <p:nvPr/>
        </p:nvSpPr>
        <p:spPr bwMode="auto">
          <a:xfrm>
            <a:off x="3225800" y="3248025"/>
            <a:ext cx="117475" cy="106363"/>
          </a:xfrm>
          <a:prstGeom prst="ellipse">
            <a:avLst/>
          </a:prstGeom>
          <a:solidFill>
            <a:schemeClr val="tx1"/>
          </a:solidFill>
          <a:ln w="12700">
            <a:solidFill>
              <a:schemeClr val="tx1"/>
            </a:solidFill>
            <a:round/>
            <a:headEnd/>
            <a:tailEnd/>
          </a:ln>
        </p:spPr>
        <p:txBody>
          <a:bodyPr wrap="none" anchor="ctr"/>
          <a:lstStyle/>
          <a:p>
            <a:endParaRPr lang="en-US"/>
          </a:p>
        </p:txBody>
      </p:sp>
      <p:sp>
        <p:nvSpPr>
          <p:cNvPr id="6184" name="Oval 37"/>
          <p:cNvSpPr>
            <a:spLocks noChangeArrowheads="1"/>
          </p:cNvSpPr>
          <p:nvPr/>
        </p:nvSpPr>
        <p:spPr bwMode="auto">
          <a:xfrm>
            <a:off x="2503488" y="3248025"/>
            <a:ext cx="117475" cy="106363"/>
          </a:xfrm>
          <a:prstGeom prst="ellipse">
            <a:avLst/>
          </a:prstGeom>
          <a:solidFill>
            <a:schemeClr val="tx1"/>
          </a:solidFill>
          <a:ln w="12700">
            <a:solidFill>
              <a:schemeClr val="tx1"/>
            </a:solidFill>
            <a:round/>
            <a:headEnd/>
            <a:tailEnd/>
          </a:ln>
        </p:spPr>
        <p:txBody>
          <a:bodyPr wrap="none" anchor="ctr"/>
          <a:lstStyle/>
          <a:p>
            <a:endParaRPr lang="en-US"/>
          </a:p>
        </p:txBody>
      </p:sp>
      <p:sp>
        <p:nvSpPr>
          <p:cNvPr id="6185" name="Oval 38"/>
          <p:cNvSpPr>
            <a:spLocks noChangeArrowheads="1"/>
          </p:cNvSpPr>
          <p:nvPr/>
        </p:nvSpPr>
        <p:spPr bwMode="auto">
          <a:xfrm>
            <a:off x="1660525" y="3248025"/>
            <a:ext cx="117475" cy="106363"/>
          </a:xfrm>
          <a:prstGeom prst="ellipse">
            <a:avLst/>
          </a:prstGeom>
          <a:solidFill>
            <a:schemeClr val="tx1"/>
          </a:solidFill>
          <a:ln w="12700">
            <a:solidFill>
              <a:schemeClr val="tx1"/>
            </a:solidFill>
            <a:round/>
            <a:headEnd/>
            <a:tailEnd/>
          </a:ln>
        </p:spPr>
        <p:txBody>
          <a:bodyPr wrap="none" anchor="ctr"/>
          <a:lstStyle/>
          <a:p>
            <a:endParaRPr lang="en-US"/>
          </a:p>
        </p:txBody>
      </p:sp>
      <p:sp>
        <p:nvSpPr>
          <p:cNvPr id="6186" name="Freeform 39"/>
          <p:cNvSpPr>
            <a:spLocks/>
          </p:cNvSpPr>
          <p:nvPr/>
        </p:nvSpPr>
        <p:spPr bwMode="auto">
          <a:xfrm>
            <a:off x="2624138" y="2174875"/>
            <a:ext cx="601662" cy="2200275"/>
          </a:xfrm>
          <a:custGeom>
            <a:avLst/>
            <a:gdLst>
              <a:gd name="T0" fmla="*/ 0 w 432"/>
              <a:gd name="T1" fmla="*/ 0 h 1968"/>
              <a:gd name="T2" fmla="*/ 2147483647 w 432"/>
              <a:gd name="T3" fmla="*/ 2147483647 h 1968"/>
              <a:gd name="T4" fmla="*/ 2147483647 w 432"/>
              <a:gd name="T5" fmla="*/ 2147483647 h 1968"/>
              <a:gd name="T6" fmla="*/ 2147483647 w 432"/>
              <a:gd name="T7" fmla="*/ 2147483647 h 1968"/>
              <a:gd name="T8" fmla="*/ 0 60000 65536"/>
              <a:gd name="T9" fmla="*/ 0 60000 65536"/>
              <a:gd name="T10" fmla="*/ 0 60000 65536"/>
              <a:gd name="T11" fmla="*/ 0 60000 65536"/>
              <a:gd name="T12" fmla="*/ 0 w 432"/>
              <a:gd name="T13" fmla="*/ 0 h 1968"/>
              <a:gd name="T14" fmla="*/ 432 w 432"/>
              <a:gd name="T15" fmla="*/ 1968 h 1968"/>
            </a:gdLst>
            <a:ahLst/>
            <a:cxnLst>
              <a:cxn ang="T8">
                <a:pos x="T0" y="T1"/>
              </a:cxn>
              <a:cxn ang="T9">
                <a:pos x="T2" y="T3"/>
              </a:cxn>
              <a:cxn ang="T10">
                <a:pos x="T4" y="T5"/>
              </a:cxn>
              <a:cxn ang="T11">
                <a:pos x="T6" y="T7"/>
              </a:cxn>
            </a:cxnLst>
            <a:rect l="T12" t="T13" r="T14" b="T15"/>
            <a:pathLst>
              <a:path w="432" h="1968">
                <a:moveTo>
                  <a:pt x="0" y="0"/>
                </a:moveTo>
                <a:cubicBezTo>
                  <a:pt x="44" y="356"/>
                  <a:pt x="88" y="712"/>
                  <a:pt x="144" y="912"/>
                </a:cubicBezTo>
                <a:cubicBezTo>
                  <a:pt x="200" y="1112"/>
                  <a:pt x="288" y="1024"/>
                  <a:pt x="336" y="1200"/>
                </a:cubicBezTo>
                <a:cubicBezTo>
                  <a:pt x="384" y="1376"/>
                  <a:pt x="408" y="1672"/>
                  <a:pt x="432" y="1968"/>
                </a:cubicBez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87" name="Text Box 40"/>
          <p:cNvSpPr txBox="1">
            <a:spLocks noChangeArrowheads="1"/>
          </p:cNvSpPr>
          <p:nvPr/>
        </p:nvSpPr>
        <p:spPr bwMode="auto">
          <a:xfrm>
            <a:off x="3600450" y="3717925"/>
            <a:ext cx="406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sz="2400" b="1" i="1"/>
              <a:t>C</a:t>
            </a:r>
            <a:endParaRPr lang="en-US" sz="2800" b="1" i="1" baseline="-25000"/>
          </a:p>
        </p:txBody>
      </p:sp>
      <p:sp>
        <p:nvSpPr>
          <p:cNvPr id="6188" name="Text Box 41"/>
          <p:cNvSpPr txBox="1">
            <a:spLocks noChangeArrowheads="1"/>
          </p:cNvSpPr>
          <p:nvPr/>
        </p:nvSpPr>
        <p:spPr bwMode="auto">
          <a:xfrm>
            <a:off x="1074738" y="2060575"/>
            <a:ext cx="1349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spcBef>
                <a:spcPct val="50000"/>
              </a:spcBef>
            </a:pPr>
            <a:r>
              <a:rPr lang="en-US" sz="2400" b="1" i="1"/>
              <a:t>R = R</a:t>
            </a:r>
            <a:r>
              <a:rPr lang="en-US" sz="2400" b="1" i="1" baseline="-25000"/>
              <a:t>on</a:t>
            </a:r>
          </a:p>
        </p:txBody>
      </p:sp>
      <p:sp>
        <p:nvSpPr>
          <p:cNvPr id="6189" name="Text Box 42"/>
          <p:cNvSpPr txBox="1">
            <a:spLocks noChangeArrowheads="1"/>
          </p:cNvSpPr>
          <p:nvPr/>
        </p:nvSpPr>
        <p:spPr bwMode="auto">
          <a:xfrm>
            <a:off x="720725" y="3708400"/>
            <a:ext cx="17081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sz="2400" b="1" i="1"/>
              <a:t>Large</a:t>
            </a:r>
          </a:p>
          <a:p>
            <a:r>
              <a:rPr lang="en-US" sz="2400" b="1" i="1"/>
              <a:t>resistance</a:t>
            </a:r>
          </a:p>
        </p:txBody>
      </p:sp>
      <p:sp>
        <p:nvSpPr>
          <p:cNvPr id="6190" name="Text Box 43"/>
          <p:cNvSpPr txBox="1">
            <a:spLocks noChangeArrowheads="1"/>
          </p:cNvSpPr>
          <p:nvPr/>
        </p:nvSpPr>
        <p:spPr bwMode="auto">
          <a:xfrm>
            <a:off x="444500" y="2668588"/>
            <a:ext cx="8858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sz="3200" b="1" i="1"/>
              <a:t> </a:t>
            </a:r>
            <a:r>
              <a:rPr lang="en-US" sz="2400" b="1" i="1"/>
              <a:t>v</a:t>
            </a:r>
            <a:r>
              <a:rPr lang="en-US" sz="2400" b="1" i="1" baseline="-25000"/>
              <a:t>i </a:t>
            </a:r>
            <a:r>
              <a:rPr lang="en-US" sz="2400" b="1" i="1"/>
              <a:t>(t)</a:t>
            </a:r>
          </a:p>
        </p:txBody>
      </p:sp>
      <p:sp>
        <p:nvSpPr>
          <p:cNvPr id="6191" name="Text Box 44"/>
          <p:cNvSpPr txBox="1">
            <a:spLocks noChangeArrowheads="1"/>
          </p:cNvSpPr>
          <p:nvPr/>
        </p:nvSpPr>
        <p:spPr bwMode="auto">
          <a:xfrm>
            <a:off x="3487738" y="2668588"/>
            <a:ext cx="7778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sz="3200" b="1" i="1"/>
              <a:t> </a:t>
            </a:r>
            <a:r>
              <a:rPr lang="en-US" sz="2400" b="1" i="1"/>
              <a:t>v(t)</a:t>
            </a:r>
          </a:p>
        </p:txBody>
      </p:sp>
      <p:sp>
        <p:nvSpPr>
          <p:cNvPr id="6192" name="Text Box 45"/>
          <p:cNvSpPr txBox="1">
            <a:spLocks noChangeArrowheads="1"/>
          </p:cNvSpPr>
          <p:nvPr/>
        </p:nvSpPr>
        <p:spPr bwMode="auto">
          <a:xfrm>
            <a:off x="2590800" y="2209800"/>
            <a:ext cx="69056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sz="3200" b="1" i="1"/>
              <a:t> </a:t>
            </a:r>
            <a:r>
              <a:rPr lang="en-US" sz="2400" b="1" i="1"/>
              <a:t>i(t)</a:t>
            </a:r>
          </a:p>
        </p:txBody>
      </p:sp>
      <p:sp>
        <p:nvSpPr>
          <p:cNvPr id="50" name="Rectangle 49"/>
          <p:cNvSpPr/>
          <p:nvPr/>
        </p:nvSpPr>
        <p:spPr>
          <a:xfrm>
            <a:off x="5715000" y="1219200"/>
            <a:ext cx="3124200" cy="10668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2" name="Straight Connector 51"/>
          <p:cNvCxnSpPr/>
          <p:nvPr/>
        </p:nvCxnSpPr>
        <p:spPr>
          <a:xfrm>
            <a:off x="5715000" y="2286000"/>
            <a:ext cx="838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50" idx="0"/>
          </p:cNvCxnSpPr>
          <p:nvPr/>
        </p:nvCxnSpPr>
        <p:spPr>
          <a:xfrm rot="5400000" flipH="1" flipV="1">
            <a:off x="8058150" y="438150"/>
            <a:ext cx="0" cy="15621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endCxn id="50" idx="0"/>
          </p:cNvCxnSpPr>
          <p:nvPr/>
        </p:nvCxnSpPr>
        <p:spPr>
          <a:xfrm rot="5400000" flipH="1" flipV="1">
            <a:off x="6381750" y="1390650"/>
            <a:ext cx="1066800" cy="7239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5715000" y="2438400"/>
            <a:ext cx="3124200" cy="10668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 name="Rectangle 66"/>
          <p:cNvSpPr/>
          <p:nvPr/>
        </p:nvSpPr>
        <p:spPr>
          <a:xfrm>
            <a:off x="5715000" y="4876800"/>
            <a:ext cx="3124200" cy="10668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8" name="Rectangle 67"/>
          <p:cNvSpPr/>
          <p:nvPr/>
        </p:nvSpPr>
        <p:spPr>
          <a:xfrm>
            <a:off x="5715000" y="3657600"/>
            <a:ext cx="3124200" cy="10668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8" name="Straight Connector 77"/>
          <p:cNvCxnSpPr/>
          <p:nvPr/>
        </p:nvCxnSpPr>
        <p:spPr>
          <a:xfrm>
            <a:off x="5724525" y="5886450"/>
            <a:ext cx="31242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5715000" y="6096000"/>
            <a:ext cx="3200400" cy="1588"/>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202" name="TextBox 83"/>
          <p:cNvSpPr txBox="1">
            <a:spLocks noChangeArrowheads="1"/>
          </p:cNvSpPr>
          <p:nvPr/>
        </p:nvSpPr>
        <p:spPr bwMode="auto">
          <a:xfrm>
            <a:off x="7086600" y="6096000"/>
            <a:ext cx="620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r>
              <a:rPr lang="en-US"/>
              <a:t>time</a:t>
            </a:r>
          </a:p>
        </p:txBody>
      </p:sp>
      <p:sp>
        <p:nvSpPr>
          <p:cNvPr id="6203" name="Rectangle 84"/>
          <p:cNvSpPr>
            <a:spLocks noChangeArrowheads="1"/>
          </p:cNvSpPr>
          <p:nvPr/>
        </p:nvSpPr>
        <p:spPr bwMode="auto">
          <a:xfrm>
            <a:off x="5029200" y="1676400"/>
            <a:ext cx="544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1"/>
              <a:t>v(t)</a:t>
            </a:r>
          </a:p>
        </p:txBody>
      </p:sp>
      <p:cxnSp>
        <p:nvCxnSpPr>
          <p:cNvPr id="87" name="Straight Connector 86"/>
          <p:cNvCxnSpPr/>
          <p:nvPr/>
        </p:nvCxnSpPr>
        <p:spPr>
          <a:xfrm rot="5400000">
            <a:off x="4192588" y="3581400"/>
            <a:ext cx="4722812"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4878387" y="3579813"/>
            <a:ext cx="4722813"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4" name="Freeform 93"/>
          <p:cNvSpPr/>
          <p:nvPr/>
        </p:nvSpPr>
        <p:spPr>
          <a:xfrm>
            <a:off x="5718175" y="4411663"/>
            <a:ext cx="3135313" cy="346075"/>
          </a:xfrm>
          <a:custGeom>
            <a:avLst/>
            <a:gdLst>
              <a:gd name="connsiteX0" fmla="*/ 0 w 3135085"/>
              <a:gd name="connsiteY0" fmla="*/ 333828 h 345923"/>
              <a:gd name="connsiteX1" fmla="*/ 696685 w 3135085"/>
              <a:gd name="connsiteY1" fmla="*/ 333828 h 345923"/>
              <a:gd name="connsiteX2" fmla="*/ 1045028 w 3135085"/>
              <a:gd name="connsiteY2" fmla="*/ 261257 h 345923"/>
              <a:gd name="connsiteX3" fmla="*/ 1248228 w 3135085"/>
              <a:gd name="connsiteY3" fmla="*/ 0 h 345923"/>
              <a:gd name="connsiteX4" fmla="*/ 1451428 w 3135085"/>
              <a:gd name="connsiteY4" fmla="*/ 261257 h 345923"/>
              <a:gd name="connsiteX5" fmla="*/ 1814285 w 3135085"/>
              <a:gd name="connsiteY5" fmla="*/ 319314 h 345923"/>
              <a:gd name="connsiteX6" fmla="*/ 2786742 w 3135085"/>
              <a:gd name="connsiteY6" fmla="*/ 333828 h 345923"/>
              <a:gd name="connsiteX7" fmla="*/ 3135085 w 3135085"/>
              <a:gd name="connsiteY7" fmla="*/ 333828 h 345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35085" h="345923">
                <a:moveTo>
                  <a:pt x="0" y="333828"/>
                </a:moveTo>
                <a:cubicBezTo>
                  <a:pt x="261257" y="339875"/>
                  <a:pt x="522514" y="345923"/>
                  <a:pt x="696685" y="333828"/>
                </a:cubicBezTo>
                <a:cubicBezTo>
                  <a:pt x="870856" y="321733"/>
                  <a:pt x="953104" y="316895"/>
                  <a:pt x="1045028" y="261257"/>
                </a:cubicBezTo>
                <a:cubicBezTo>
                  <a:pt x="1136952" y="205619"/>
                  <a:pt x="1180495" y="0"/>
                  <a:pt x="1248228" y="0"/>
                </a:cubicBezTo>
                <a:cubicBezTo>
                  <a:pt x="1315961" y="0"/>
                  <a:pt x="1357085" y="208038"/>
                  <a:pt x="1451428" y="261257"/>
                </a:cubicBezTo>
                <a:cubicBezTo>
                  <a:pt x="1545771" y="314476"/>
                  <a:pt x="1591733" y="307219"/>
                  <a:pt x="1814285" y="319314"/>
                </a:cubicBezTo>
                <a:cubicBezTo>
                  <a:pt x="2036837" y="331409"/>
                  <a:pt x="2566609" y="331409"/>
                  <a:pt x="2786742" y="333828"/>
                </a:cubicBezTo>
                <a:cubicBezTo>
                  <a:pt x="3006875" y="336247"/>
                  <a:pt x="3070980" y="335037"/>
                  <a:pt x="3135085" y="333828"/>
                </a:cubicBezTo>
              </a:path>
            </a:pathLst>
          </a:custGeom>
          <a:ln w="28575">
            <a:solidFill>
              <a:srgbClr val="FFFF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207" name="Rectangle 95"/>
          <p:cNvSpPr>
            <a:spLocks noChangeArrowheads="1"/>
          </p:cNvSpPr>
          <p:nvPr/>
        </p:nvSpPr>
        <p:spPr bwMode="auto">
          <a:xfrm>
            <a:off x="5181600" y="2743200"/>
            <a:ext cx="479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i="1"/>
              <a:t>i(t)</a:t>
            </a:r>
          </a:p>
        </p:txBody>
      </p:sp>
      <p:sp>
        <p:nvSpPr>
          <p:cNvPr id="6208" name="Rectangle 96"/>
          <p:cNvSpPr>
            <a:spLocks noChangeArrowheads="1"/>
          </p:cNvSpPr>
          <p:nvPr/>
        </p:nvSpPr>
        <p:spPr bwMode="auto">
          <a:xfrm>
            <a:off x="4840288" y="3962400"/>
            <a:ext cx="6591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i="1" dirty="0"/>
              <a:t> </a:t>
            </a:r>
            <a:r>
              <a:rPr lang="en-US" b="1" i="1" dirty="0" err="1"/>
              <a:t>i</a:t>
            </a:r>
            <a:r>
              <a:rPr lang="en-US" b="1" i="1" baseline="-25000" dirty="0" err="1"/>
              <a:t>sc</a:t>
            </a:r>
            <a:r>
              <a:rPr lang="en-US" b="1" i="1" dirty="0"/>
              <a:t>(t</a:t>
            </a:r>
            <a:r>
              <a:rPr lang="en-US" b="1" i="1" dirty="0" smtClean="0"/>
              <a:t>)</a:t>
            </a:r>
            <a:endParaRPr lang="en-US" b="1" i="1" dirty="0"/>
          </a:p>
        </p:txBody>
      </p:sp>
      <p:sp>
        <p:nvSpPr>
          <p:cNvPr id="6209" name="Line 43"/>
          <p:cNvSpPr>
            <a:spLocks noChangeShapeType="1"/>
          </p:cNvSpPr>
          <p:nvPr/>
        </p:nvSpPr>
        <p:spPr bwMode="auto">
          <a:xfrm>
            <a:off x="2667000" y="2514600"/>
            <a:ext cx="0" cy="1766888"/>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210" name="TextBox 98"/>
          <p:cNvSpPr txBox="1">
            <a:spLocks noChangeArrowheads="1"/>
          </p:cNvSpPr>
          <p:nvPr/>
        </p:nvSpPr>
        <p:spPr bwMode="auto">
          <a:xfrm>
            <a:off x="4572000" y="5029200"/>
            <a:ext cx="10699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algn="ctr"/>
            <a:r>
              <a:rPr lang="en-US"/>
              <a:t>Leakage</a:t>
            </a:r>
          </a:p>
          <a:p>
            <a:pPr algn="ctr"/>
            <a:r>
              <a:rPr lang="en-US"/>
              <a:t>current</a:t>
            </a:r>
          </a:p>
        </p:txBody>
      </p:sp>
      <p:sp>
        <p:nvSpPr>
          <p:cNvPr id="6211" name="Rectangle 73"/>
          <p:cNvSpPr>
            <a:spLocks noChangeArrowheads="1"/>
          </p:cNvSpPr>
          <p:nvPr/>
        </p:nvSpPr>
        <p:spPr bwMode="auto">
          <a:xfrm>
            <a:off x="2358576" y="4191000"/>
            <a:ext cx="98020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b="1" i="1" dirty="0" err="1"/>
              <a:t>i</a:t>
            </a:r>
            <a:r>
              <a:rPr lang="en-US" b="1" i="1" baseline="-25000" dirty="0" err="1"/>
              <a:t>sc</a:t>
            </a:r>
            <a:r>
              <a:rPr lang="en-US" b="1" i="1" dirty="0"/>
              <a:t>(t</a:t>
            </a:r>
            <a:r>
              <a:rPr lang="en-US" b="1" i="1" dirty="0" smtClean="0"/>
              <a:t>)</a:t>
            </a:r>
          </a:p>
          <a:p>
            <a:pPr algn="ctr"/>
            <a:r>
              <a:rPr lang="en-US" b="1" i="1" dirty="0"/>
              <a:t>a</a:t>
            </a:r>
            <a:r>
              <a:rPr lang="en-US" b="1" i="1" dirty="0" smtClean="0"/>
              <a:t>nd</a:t>
            </a:r>
          </a:p>
          <a:p>
            <a:pPr algn="ctr"/>
            <a:r>
              <a:rPr lang="en-US" b="1" i="1" dirty="0" smtClean="0"/>
              <a:t>Leakage</a:t>
            </a:r>
            <a:endParaRPr lang="en-US" b="1" i="1" dirty="0"/>
          </a:p>
        </p:txBody>
      </p:sp>
      <p:sp>
        <p:nvSpPr>
          <p:cNvPr id="6212" name="Freeform 1"/>
          <p:cNvSpPr>
            <a:spLocks/>
          </p:cNvSpPr>
          <p:nvPr/>
        </p:nvSpPr>
        <p:spPr bwMode="auto">
          <a:xfrm>
            <a:off x="6561138" y="2452688"/>
            <a:ext cx="2292350" cy="1089025"/>
          </a:xfrm>
          <a:custGeom>
            <a:avLst/>
            <a:gdLst>
              <a:gd name="T0" fmla="*/ 0 w 2293257"/>
              <a:gd name="T1" fmla="*/ 0 h 1088572"/>
              <a:gd name="T2" fmla="*/ 261257 w 2293257"/>
              <a:gd name="T3" fmla="*/ 754743 h 1088572"/>
              <a:gd name="T4" fmla="*/ 841829 w 2293257"/>
              <a:gd name="T5" fmla="*/ 1016000 h 1088572"/>
              <a:gd name="T6" fmla="*/ 2293257 w 2293257"/>
              <a:gd name="T7" fmla="*/ 1088572 h 10885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93257" h="1088572">
                <a:moveTo>
                  <a:pt x="0" y="0"/>
                </a:moveTo>
                <a:cubicBezTo>
                  <a:pt x="60476" y="292705"/>
                  <a:pt x="120952" y="585410"/>
                  <a:pt x="261257" y="754743"/>
                </a:cubicBezTo>
                <a:cubicBezTo>
                  <a:pt x="401562" y="924076"/>
                  <a:pt x="503162" y="960362"/>
                  <a:pt x="841829" y="1016000"/>
                </a:cubicBezTo>
                <a:cubicBezTo>
                  <a:pt x="1180496" y="1071638"/>
                  <a:pt x="1736876" y="1080105"/>
                  <a:pt x="2293257" y="1088572"/>
                </a:cubicBezTo>
              </a:path>
            </a:pathLst>
          </a:custGeom>
          <a:noFill/>
          <a:ln w="2857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6213" name="Straight Connector 7"/>
          <p:cNvCxnSpPr>
            <a:cxnSpLocks noChangeShapeType="1"/>
          </p:cNvCxnSpPr>
          <p:nvPr/>
        </p:nvCxnSpPr>
        <p:spPr bwMode="auto">
          <a:xfrm>
            <a:off x="5718175" y="3505200"/>
            <a:ext cx="842963" cy="0"/>
          </a:xfrm>
          <a:prstGeom prst="line">
            <a:avLst/>
          </a:prstGeom>
          <a:noFill/>
          <a:ln w="28575" algn="ctr">
            <a:solidFill>
              <a:schemeClr val="tx1"/>
            </a:solidFill>
            <a:round/>
            <a:headEnd/>
            <a:tailEnd/>
          </a:ln>
        </p:spPr>
      </p:cxnSp>
      <p:cxnSp>
        <p:nvCxnSpPr>
          <p:cNvPr id="6214" name="Straight Connector 9"/>
          <p:cNvCxnSpPr>
            <a:cxnSpLocks noChangeShapeType="1"/>
          </p:cNvCxnSpPr>
          <p:nvPr/>
        </p:nvCxnSpPr>
        <p:spPr bwMode="auto">
          <a:xfrm flipV="1">
            <a:off x="6561138" y="2438400"/>
            <a:ext cx="0" cy="1066800"/>
          </a:xfrm>
          <a:prstGeom prst="line">
            <a:avLst/>
          </a:prstGeom>
          <a:noFill/>
          <a:ln w="28575" algn="ctr">
            <a:solidFill>
              <a:schemeClr val="tx1"/>
            </a:solidFill>
            <a:round/>
            <a:headEnd/>
            <a:tailEnd/>
          </a:ln>
        </p:spPr>
      </p:cxnSp>
      <p:cxnSp>
        <p:nvCxnSpPr>
          <p:cNvPr id="3" name="Straight Connector 2"/>
          <p:cNvCxnSpPr>
            <a:stCxn id="50" idx="0"/>
          </p:cNvCxnSpPr>
          <p:nvPr/>
        </p:nvCxnSpPr>
        <p:spPr>
          <a:xfrm>
            <a:off x="7277100" y="1219200"/>
            <a:ext cx="15621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flipV="1">
            <a:off x="5724526" y="2291556"/>
            <a:ext cx="836612" cy="87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1034982"/>
      </p:ext>
    </p:extLst>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vs. Time</a:t>
            </a:r>
            <a:endParaRPr lang="en-US" dirty="0"/>
          </a:p>
        </p:txBody>
      </p:sp>
      <p:sp>
        <p:nvSpPr>
          <p:cNvPr id="3" name="Content Placeholder 2"/>
          <p:cNvSpPr>
            <a:spLocks noGrp="1"/>
          </p:cNvSpPr>
          <p:nvPr>
            <p:ph idx="1"/>
          </p:nvPr>
        </p:nvSpPr>
        <p:spPr/>
        <p:txBody>
          <a:bodyPr>
            <a:normAutofit lnSpcReduction="10000"/>
          </a:bodyPr>
          <a:lstStyle/>
          <a:p>
            <a:r>
              <a:rPr lang="en-US" dirty="0">
                <a:latin typeface="Arial" pitchFamily="34" charset="0"/>
                <a:cs typeface="Arial" pitchFamily="34" charset="0"/>
              </a:rPr>
              <a:t>A good test:</a:t>
            </a:r>
          </a:p>
          <a:p>
            <a:pPr lvl="1"/>
            <a:r>
              <a:rPr lang="en-US" dirty="0">
                <a:latin typeface="Arial" pitchFamily="34" charset="0"/>
                <a:cs typeface="Arial" pitchFamily="34" charset="0"/>
              </a:rPr>
              <a:t>Should not exceed given power budget, </a:t>
            </a:r>
            <a:r>
              <a:rPr lang="en-US" dirty="0" err="1">
                <a:latin typeface="Arial" pitchFamily="34" charset="0"/>
                <a:cs typeface="Arial" pitchFamily="34" charset="0"/>
              </a:rPr>
              <a:t>Pmax</a:t>
            </a:r>
            <a:endParaRPr lang="en-US" dirty="0">
              <a:latin typeface="Arial" pitchFamily="34" charset="0"/>
              <a:cs typeface="Arial" pitchFamily="34" charset="0"/>
            </a:endParaRPr>
          </a:p>
          <a:p>
            <a:pPr lvl="1"/>
            <a:r>
              <a:rPr lang="en-US" dirty="0">
                <a:latin typeface="Arial" pitchFamily="34" charset="0"/>
                <a:cs typeface="Arial" pitchFamily="34" charset="0"/>
              </a:rPr>
              <a:t>Have short test time, time → cost</a:t>
            </a:r>
          </a:p>
          <a:p>
            <a:r>
              <a:rPr lang="en-US" dirty="0" smtClean="0">
                <a:latin typeface="Arial" pitchFamily="34" charset="0"/>
                <a:cs typeface="Arial" pitchFamily="34" charset="0"/>
              </a:rPr>
              <a:t>Reduce power:</a:t>
            </a:r>
          </a:p>
          <a:p>
            <a:pPr lvl="1"/>
            <a:r>
              <a:rPr lang="en-US" dirty="0" smtClean="0">
                <a:latin typeface="Arial" pitchFamily="34" charset="0"/>
                <a:cs typeface="Arial" pitchFamily="34" charset="0"/>
              </a:rPr>
              <a:t>Use low activity vectors </a:t>
            </a:r>
            <a:r>
              <a:rPr lang="en-US" dirty="0" smtClean="0">
                <a:latin typeface="Arial" pitchFamily="34" charset="0"/>
                <a:ea typeface="Cambria Math"/>
                <a:cs typeface="Arial" pitchFamily="34" charset="0"/>
              </a:rPr>
              <a:t>⇒ slower rise in fault coverage ⇒ more vectors ⇒ longer test time</a:t>
            </a:r>
          </a:p>
          <a:p>
            <a:r>
              <a:rPr lang="en-US" dirty="0" smtClean="0">
                <a:latin typeface="Arial" pitchFamily="34" charset="0"/>
                <a:ea typeface="Cambria Math"/>
                <a:cs typeface="Arial" pitchFamily="34" charset="0"/>
              </a:rPr>
              <a:t>Reduce test time:</a:t>
            </a:r>
          </a:p>
          <a:p>
            <a:pPr lvl="1"/>
            <a:r>
              <a:rPr lang="en-US" dirty="0" smtClean="0">
                <a:latin typeface="Arial" pitchFamily="34" charset="0"/>
                <a:ea typeface="Cambria Math"/>
                <a:cs typeface="Arial" pitchFamily="34" charset="0"/>
              </a:rPr>
              <a:t>Use high efficiency vectors </a:t>
            </a:r>
            <a:r>
              <a:rPr lang="en-US" dirty="0">
                <a:latin typeface="Cambria Math"/>
                <a:ea typeface="Cambria Math"/>
                <a:cs typeface="Arial" pitchFamily="34" charset="0"/>
              </a:rPr>
              <a:t>⇒</a:t>
            </a:r>
            <a:r>
              <a:rPr lang="en-US" dirty="0" smtClean="0">
                <a:latin typeface="Arial" pitchFamily="34" charset="0"/>
                <a:ea typeface="Cambria Math"/>
                <a:cs typeface="Arial" pitchFamily="34" charset="0"/>
              </a:rPr>
              <a:t> produce high activity </a:t>
            </a:r>
            <a:r>
              <a:rPr lang="en-US" dirty="0">
                <a:latin typeface="Cambria Math"/>
                <a:ea typeface="Cambria Math"/>
                <a:cs typeface="Arial" pitchFamily="34" charset="0"/>
              </a:rPr>
              <a:t>⇒</a:t>
            </a:r>
            <a:r>
              <a:rPr lang="en-US" dirty="0" smtClean="0">
                <a:latin typeface="Arial" pitchFamily="34" charset="0"/>
                <a:ea typeface="Cambria Math"/>
                <a:cs typeface="Arial" pitchFamily="34" charset="0"/>
              </a:rPr>
              <a:t> increase test power</a:t>
            </a:r>
            <a:endParaRPr lang="en-US" dirty="0"/>
          </a:p>
        </p:txBody>
      </p:sp>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50</a:t>
            </a:fld>
            <a:endParaRPr lang="en-US"/>
          </a:p>
        </p:txBody>
      </p:sp>
    </p:spTree>
    <p:extLst>
      <p:ext uri="{BB962C8B-B14F-4D97-AF65-F5344CB8AC3E}">
        <p14:creationId xmlns:p14="http://schemas.microsoft.com/office/powerpoint/2010/main" val="13867165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Speed Up Scan Testing?</a:t>
            </a:r>
            <a:endParaRPr lang="en-US" dirty="0"/>
          </a:p>
        </p:txBody>
      </p:sp>
      <p:sp>
        <p:nvSpPr>
          <p:cNvPr id="3" name="Content Placeholder 2"/>
          <p:cNvSpPr>
            <a:spLocks noGrp="1"/>
          </p:cNvSpPr>
          <p:nvPr>
            <p:ph idx="1"/>
          </p:nvPr>
        </p:nvSpPr>
        <p:spPr>
          <a:xfrm>
            <a:off x="319315" y="1600200"/>
            <a:ext cx="8577942" cy="4525963"/>
          </a:xfrm>
        </p:spPr>
        <p:txBody>
          <a:bodyPr>
            <a:normAutofit fontScale="92500"/>
          </a:bodyPr>
          <a:lstStyle/>
          <a:p>
            <a:r>
              <a:rPr lang="en-US" dirty="0" smtClean="0"/>
              <a:t>Maximum clock speed is limited by </a:t>
            </a:r>
            <a:r>
              <a:rPr lang="en-US" dirty="0" err="1" smtClean="0"/>
              <a:t>Emax</a:t>
            </a:r>
            <a:r>
              <a:rPr lang="en-US" dirty="0" smtClean="0"/>
              <a:t> of vectors and </a:t>
            </a:r>
            <a:r>
              <a:rPr lang="en-US" dirty="0" err="1" smtClean="0"/>
              <a:t>Pmax</a:t>
            </a:r>
            <a:r>
              <a:rPr lang="en-US" dirty="0" smtClean="0"/>
              <a:t> of circuit; T ≥ </a:t>
            </a:r>
            <a:r>
              <a:rPr lang="en-US" dirty="0" err="1" smtClean="0"/>
              <a:t>Emax</a:t>
            </a:r>
            <a:r>
              <a:rPr lang="en-US" dirty="0" smtClean="0"/>
              <a:t>/</a:t>
            </a:r>
            <a:r>
              <a:rPr lang="en-US" dirty="0" err="1" smtClean="0"/>
              <a:t>Pmax</a:t>
            </a:r>
            <a:r>
              <a:rPr lang="en-US" dirty="0" smtClean="0"/>
              <a:t>.</a:t>
            </a:r>
          </a:p>
          <a:p>
            <a:r>
              <a:rPr lang="en-US" dirty="0" smtClean="0"/>
              <a:t>For most cycles E &lt;&lt; </a:t>
            </a:r>
            <a:r>
              <a:rPr lang="en-US" dirty="0" err="1" smtClean="0"/>
              <a:t>Emax</a:t>
            </a:r>
            <a:r>
              <a:rPr lang="en-US" dirty="0" smtClean="0"/>
              <a:t> </a:t>
            </a:r>
            <a:r>
              <a:rPr lang="en-US" dirty="0" smtClean="0">
                <a:latin typeface="Cambria Math"/>
                <a:ea typeface="Cambria Math"/>
              </a:rPr>
              <a:t>⇒ </a:t>
            </a:r>
            <a:r>
              <a:rPr lang="en-US" dirty="0" smtClean="0">
                <a:latin typeface="Arial" pitchFamily="34" charset="0"/>
                <a:ea typeface="Cambria Math"/>
                <a:cs typeface="Arial" pitchFamily="34" charset="0"/>
              </a:rPr>
              <a:t>can</a:t>
            </a:r>
            <a:r>
              <a:rPr lang="en-US" dirty="0" smtClean="0">
                <a:latin typeface="Cambria Math"/>
                <a:ea typeface="Cambria Math"/>
              </a:rPr>
              <a:t> </a:t>
            </a:r>
            <a:r>
              <a:rPr lang="en-US" dirty="0" smtClean="0">
                <a:latin typeface="Arial" pitchFamily="34" charset="0"/>
                <a:ea typeface="Cambria Math"/>
                <a:cs typeface="Arial" pitchFamily="34" charset="0"/>
              </a:rPr>
              <a:t>reduce period.</a:t>
            </a:r>
          </a:p>
          <a:p>
            <a:r>
              <a:rPr lang="en-US" dirty="0" smtClean="0">
                <a:latin typeface="Arial" pitchFamily="34" charset="0"/>
                <a:ea typeface="Cambria Math"/>
                <a:cs typeface="Arial" pitchFamily="34" charset="0"/>
              </a:rPr>
              <a:t>Structural limits on clock period:</a:t>
            </a:r>
          </a:p>
          <a:p>
            <a:pPr lvl="2"/>
            <a:r>
              <a:rPr lang="en-US" dirty="0" smtClean="0">
                <a:latin typeface="Arial" pitchFamily="34" charset="0"/>
                <a:ea typeface="Cambria Math"/>
                <a:cs typeface="Arial" pitchFamily="34" charset="0"/>
              </a:rPr>
              <a:t>Critical path delay (functional and scan)</a:t>
            </a:r>
          </a:p>
          <a:p>
            <a:pPr lvl="2"/>
            <a:r>
              <a:rPr lang="en-US" dirty="0" smtClean="0">
                <a:latin typeface="Arial" pitchFamily="34" charset="0"/>
                <a:ea typeface="Cambria Math"/>
                <a:cs typeface="Arial" pitchFamily="34" charset="0"/>
              </a:rPr>
              <a:t>Set up and hold times &lt; critical path delay</a:t>
            </a:r>
          </a:p>
          <a:p>
            <a:r>
              <a:rPr lang="en-US" dirty="0" smtClean="0">
                <a:latin typeface="Arial" pitchFamily="34" charset="0"/>
                <a:ea typeface="Cambria Math"/>
                <a:cs typeface="Arial" pitchFamily="34" charset="0"/>
              </a:rPr>
              <a:t>A variable clock period can be shorter than the global (synchronous) power constrained period, T = </a:t>
            </a:r>
            <a:r>
              <a:rPr lang="en-US" dirty="0" err="1" smtClean="0">
                <a:latin typeface="Arial" pitchFamily="34" charset="0"/>
                <a:ea typeface="Cambria Math"/>
                <a:cs typeface="Arial" pitchFamily="34" charset="0"/>
              </a:rPr>
              <a:t>Emax</a:t>
            </a:r>
            <a:r>
              <a:rPr lang="en-US" dirty="0" smtClean="0">
                <a:latin typeface="Arial" pitchFamily="34" charset="0"/>
                <a:ea typeface="Cambria Math"/>
                <a:cs typeface="Arial" pitchFamily="34" charset="0"/>
              </a:rPr>
              <a:t>/</a:t>
            </a:r>
            <a:r>
              <a:rPr lang="en-US" dirty="0" err="1" smtClean="0">
                <a:latin typeface="Arial" pitchFamily="34" charset="0"/>
                <a:ea typeface="Cambria Math"/>
                <a:cs typeface="Arial" pitchFamily="34" charset="0"/>
              </a:rPr>
              <a:t>Pmax</a:t>
            </a:r>
            <a:r>
              <a:rPr lang="en-US" dirty="0" smtClean="0">
                <a:latin typeface="Arial" pitchFamily="34" charset="0"/>
                <a:ea typeface="Cambria Math"/>
                <a:cs typeface="Arial" pitchFamily="34" charset="0"/>
              </a:rPr>
              <a:t>.</a:t>
            </a:r>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51</a:t>
            </a:fld>
            <a:endParaRPr lang="en-US"/>
          </a:p>
        </p:txBody>
      </p:sp>
    </p:spTree>
    <p:extLst>
      <p:ext uri="{BB962C8B-B14F-4D97-AF65-F5344CB8AC3E}">
        <p14:creationId xmlns:p14="http://schemas.microsoft.com/office/powerpoint/2010/main" val="2338084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Asynchronous Scan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Pre-compute energy {</a:t>
            </a:r>
            <a:r>
              <a:rPr lang="en-US" dirty="0" err="1" smtClean="0"/>
              <a:t>Ei</a:t>
            </a:r>
            <a:r>
              <a:rPr lang="en-US" dirty="0" smtClean="0"/>
              <a:t>} for all clock cycles {</a:t>
            </a:r>
            <a:r>
              <a:rPr lang="en-US" dirty="0" err="1" smtClean="0"/>
              <a:t>i</a:t>
            </a:r>
            <a:r>
              <a:rPr lang="en-US" dirty="0" smtClean="0"/>
              <a:t>}.</a:t>
            </a:r>
          </a:p>
          <a:p>
            <a:r>
              <a:rPr lang="en-US" dirty="0" smtClean="0"/>
              <a:t>For given power constrain </a:t>
            </a:r>
            <a:r>
              <a:rPr lang="en-US" dirty="0" err="1" smtClean="0"/>
              <a:t>Pmax</a:t>
            </a:r>
            <a:r>
              <a:rPr lang="en-US" dirty="0" smtClean="0"/>
              <a:t> of the circuit, set the period Ti of </a:t>
            </a:r>
            <a:r>
              <a:rPr lang="en-US" dirty="0" err="1" smtClean="0"/>
              <a:t>ith</a:t>
            </a:r>
            <a:r>
              <a:rPr lang="en-US" dirty="0" smtClean="0"/>
              <a:t> clock cycle as:</a:t>
            </a:r>
          </a:p>
          <a:p>
            <a:pPr marL="0" indent="0">
              <a:buNone/>
            </a:pPr>
            <a:endParaRPr lang="en-US" dirty="0" smtClean="0"/>
          </a:p>
          <a:p>
            <a:pPr marL="0" indent="0">
              <a:buNone/>
            </a:pPr>
            <a:r>
              <a:rPr lang="en-US" dirty="0" smtClean="0"/>
              <a:t>	Ti = max {</a:t>
            </a:r>
            <a:r>
              <a:rPr lang="en-US" dirty="0" err="1" smtClean="0"/>
              <a:t>Ei</a:t>
            </a:r>
            <a:r>
              <a:rPr lang="en-US" dirty="0" smtClean="0"/>
              <a:t>/</a:t>
            </a:r>
            <a:r>
              <a:rPr lang="en-US" dirty="0" err="1" smtClean="0"/>
              <a:t>Pmax</a:t>
            </a:r>
            <a:r>
              <a:rPr lang="en-US" dirty="0" smtClean="0"/>
              <a:t>, critical path delay}</a:t>
            </a:r>
          </a:p>
          <a:p>
            <a:pPr marL="0" indent="0">
              <a:buNone/>
            </a:pPr>
            <a:r>
              <a:rPr lang="en-US" dirty="0"/>
              <a:t>	</a:t>
            </a:r>
            <a:r>
              <a:rPr lang="en-US" dirty="0" smtClean="0"/>
              <a:t>    = </a:t>
            </a:r>
            <a:r>
              <a:rPr lang="en-US" dirty="0" err="1" smtClean="0"/>
              <a:t>Ei</a:t>
            </a:r>
            <a:r>
              <a:rPr lang="en-US" dirty="0" smtClean="0"/>
              <a:t>/</a:t>
            </a:r>
            <a:r>
              <a:rPr lang="en-US" dirty="0" err="1" smtClean="0"/>
              <a:t>Pmax</a:t>
            </a:r>
            <a:r>
              <a:rPr lang="en-US" dirty="0" smtClean="0"/>
              <a:t>, </a:t>
            </a:r>
            <a:r>
              <a:rPr lang="en-US" i="1" dirty="0" smtClean="0"/>
              <a:t>for power constrained testing</a:t>
            </a:r>
          </a:p>
          <a:p>
            <a:pPr marL="0" indent="0">
              <a:buNone/>
            </a:pPr>
            <a:r>
              <a:rPr lang="en-US" dirty="0"/>
              <a:t>	</a:t>
            </a:r>
            <a:endParaRPr lang="en-US" dirty="0" smtClean="0"/>
          </a:p>
          <a:p>
            <a:pPr marL="0" indent="0">
              <a:buNone/>
            </a:pPr>
            <a:r>
              <a:rPr lang="en-US" dirty="0" smtClean="0"/>
              <a:t>	Where critical path delay can be different 	for scan and normal mode cycles.</a:t>
            </a:r>
            <a:endParaRPr lang="en-US" dirty="0"/>
          </a:p>
        </p:txBody>
      </p:sp>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52</a:t>
            </a:fld>
            <a:endParaRPr lang="en-US"/>
          </a:p>
        </p:txBody>
      </p:sp>
    </p:spTree>
    <p:extLst>
      <p:ext uri="{BB962C8B-B14F-4D97-AF65-F5344CB8AC3E}">
        <p14:creationId xmlns:p14="http://schemas.microsoft.com/office/powerpoint/2010/main" val="32047210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Scan Power During Test With</a:t>
            </a:r>
            <a:br>
              <a:rPr lang="en-US" dirty="0" smtClean="0"/>
            </a:br>
            <a:r>
              <a:rPr lang="en-US" dirty="0" smtClean="0"/>
              <a:t>Asynchronous Clock</a:t>
            </a:r>
            <a:endParaRPr lang="en-US" dirty="0"/>
          </a:p>
        </p:txBody>
      </p:sp>
      <p:sp>
        <p:nvSpPr>
          <p:cNvPr id="3" name="Date Placeholder 2"/>
          <p:cNvSpPr>
            <a:spLocks noGrp="1"/>
          </p:cNvSpPr>
          <p:nvPr>
            <p:ph type="dt" sz="half" idx="10"/>
          </p:nvPr>
        </p:nvSpPr>
        <p:spPr/>
        <p:txBody>
          <a:bodyPr/>
          <a:lstStyle/>
          <a:p>
            <a:r>
              <a:rPr lang="en-US" smtClean="0"/>
              <a:t>HIT, July 13, 2012</a:t>
            </a:r>
            <a:endParaRPr lang="en-US"/>
          </a:p>
        </p:txBody>
      </p:sp>
      <p:sp>
        <p:nvSpPr>
          <p:cNvPr id="4" name="Footer Placeholder 3"/>
          <p:cNvSpPr>
            <a:spLocks noGrp="1"/>
          </p:cNvSpPr>
          <p:nvPr>
            <p:ph type="ftr" sz="quarter" idx="11"/>
          </p:nvPr>
        </p:nvSpPr>
        <p:spPr/>
        <p:txBody>
          <a:bodyPr/>
          <a:lstStyle/>
          <a:p>
            <a:r>
              <a:rPr lang="en-US" smtClean="0"/>
              <a:t>Agrawal: Power and Time Tradeoff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53</a:t>
            </a:fld>
            <a:endParaRPr lang="en-US"/>
          </a:p>
        </p:txBody>
      </p:sp>
      <p:sp>
        <p:nvSpPr>
          <p:cNvPr id="6" name="Rectangle 5"/>
          <p:cNvSpPr/>
          <p:nvPr/>
        </p:nvSpPr>
        <p:spPr>
          <a:xfrm>
            <a:off x="1265104" y="1684148"/>
            <a:ext cx="6400800" cy="22098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89137" y="3874897"/>
            <a:ext cx="4524893" cy="1200329"/>
          </a:xfrm>
          <a:prstGeom prst="rect">
            <a:avLst/>
          </a:prstGeom>
          <a:noFill/>
        </p:spPr>
        <p:txBody>
          <a:bodyPr wrap="none" rtlCol="0">
            <a:spAutoFit/>
          </a:bodyPr>
          <a:lstStyle/>
          <a:p>
            <a:r>
              <a:rPr lang="en-US" sz="2400" dirty="0" smtClean="0"/>
              <a:t>1   2   3	   4       5</a:t>
            </a:r>
            <a:r>
              <a:rPr lang="en-US" sz="2400" dirty="0"/>
              <a:t> </a:t>
            </a:r>
            <a:r>
              <a:rPr lang="en-US" sz="2400" dirty="0" smtClean="0"/>
              <a:t>       6	     7</a:t>
            </a:r>
            <a:r>
              <a:rPr lang="en-US" sz="2400" dirty="0"/>
              <a:t> </a:t>
            </a:r>
            <a:r>
              <a:rPr lang="en-US" sz="2400" dirty="0" smtClean="0"/>
              <a:t>     8</a:t>
            </a:r>
          </a:p>
          <a:p>
            <a:endParaRPr lang="en-US" sz="2400" dirty="0"/>
          </a:p>
          <a:p>
            <a:r>
              <a:rPr lang="en-US" sz="2400" dirty="0" smtClean="0"/>
              <a:t>			Clock cycle, </a:t>
            </a:r>
            <a:r>
              <a:rPr lang="en-US" sz="2400" dirty="0" err="1" smtClean="0"/>
              <a:t>i</a:t>
            </a:r>
            <a:endParaRPr lang="en-US" sz="2400" dirty="0"/>
          </a:p>
        </p:txBody>
      </p:sp>
      <p:sp>
        <p:nvSpPr>
          <p:cNvPr id="8" name="TextBox 7"/>
          <p:cNvSpPr txBox="1"/>
          <p:nvPr/>
        </p:nvSpPr>
        <p:spPr>
          <a:xfrm rot="16200000">
            <a:off x="-292157" y="2558215"/>
            <a:ext cx="2103846" cy="461665"/>
          </a:xfrm>
          <a:prstGeom prst="rect">
            <a:avLst/>
          </a:prstGeom>
          <a:noFill/>
        </p:spPr>
        <p:txBody>
          <a:bodyPr wrap="none" rtlCol="0">
            <a:spAutoFit/>
          </a:bodyPr>
          <a:lstStyle/>
          <a:p>
            <a:r>
              <a:rPr lang="en-US" sz="2400" dirty="0" smtClean="0"/>
              <a:t>Cycle Energy, E</a:t>
            </a:r>
            <a:endParaRPr lang="en-US" sz="2400" dirty="0"/>
          </a:p>
        </p:txBody>
      </p:sp>
      <p:sp>
        <p:nvSpPr>
          <p:cNvPr id="13" name="TextBox 12"/>
          <p:cNvSpPr txBox="1"/>
          <p:nvPr/>
        </p:nvSpPr>
        <p:spPr>
          <a:xfrm>
            <a:off x="3084764" y="1698435"/>
            <a:ext cx="746551" cy="400110"/>
          </a:xfrm>
          <a:prstGeom prst="rect">
            <a:avLst/>
          </a:prstGeom>
          <a:noFill/>
        </p:spPr>
        <p:txBody>
          <a:bodyPr wrap="none" rtlCol="0">
            <a:spAutoFit/>
          </a:bodyPr>
          <a:lstStyle/>
          <a:p>
            <a:r>
              <a:rPr lang="en-US" sz="2000" dirty="0" err="1" smtClean="0"/>
              <a:t>Emax</a:t>
            </a:r>
            <a:endParaRPr lang="en-US" sz="2000" dirty="0"/>
          </a:p>
        </p:txBody>
      </p:sp>
      <p:cxnSp>
        <p:nvCxnSpPr>
          <p:cNvPr id="18" name="Straight Connector 17"/>
          <p:cNvCxnSpPr>
            <a:stCxn id="6" idx="1"/>
            <a:endCxn id="6" idx="3"/>
          </p:cNvCxnSpPr>
          <p:nvPr/>
        </p:nvCxnSpPr>
        <p:spPr>
          <a:xfrm>
            <a:off x="1265104" y="2789048"/>
            <a:ext cx="6400800" cy="0"/>
          </a:xfrm>
          <a:prstGeom prst="line">
            <a:avLst/>
          </a:prstGeom>
          <a:ln w="28575">
            <a:solidFill>
              <a:srgbClr val="00B050"/>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rot="16200000">
            <a:off x="7539267" y="2573248"/>
            <a:ext cx="1985800" cy="461665"/>
          </a:xfrm>
          <a:prstGeom prst="rect">
            <a:avLst/>
          </a:prstGeom>
          <a:noFill/>
        </p:spPr>
        <p:txBody>
          <a:bodyPr wrap="none" rtlCol="0">
            <a:spAutoFit/>
          </a:bodyPr>
          <a:lstStyle/>
          <a:p>
            <a:r>
              <a:rPr lang="en-US" sz="2400" dirty="0" smtClean="0"/>
              <a:t>Cycle power, P</a:t>
            </a:r>
            <a:endParaRPr lang="en-US" sz="2400" dirty="0"/>
          </a:p>
        </p:txBody>
      </p:sp>
      <p:sp>
        <p:nvSpPr>
          <p:cNvPr id="20" name="TextBox 19"/>
          <p:cNvSpPr txBox="1"/>
          <p:nvPr/>
        </p:nvSpPr>
        <p:spPr>
          <a:xfrm>
            <a:off x="7616498" y="2503298"/>
            <a:ext cx="866263" cy="461665"/>
          </a:xfrm>
          <a:prstGeom prst="rect">
            <a:avLst/>
          </a:prstGeom>
          <a:noFill/>
        </p:spPr>
        <p:txBody>
          <a:bodyPr wrap="none" rtlCol="0">
            <a:spAutoFit/>
          </a:bodyPr>
          <a:lstStyle/>
          <a:p>
            <a:r>
              <a:rPr lang="en-US" sz="2400" dirty="0" err="1" smtClean="0"/>
              <a:t>Pmax</a:t>
            </a:r>
            <a:endParaRPr lang="en-US" sz="2400" dirty="0"/>
          </a:p>
        </p:txBody>
      </p:sp>
      <p:sp>
        <p:nvSpPr>
          <p:cNvPr id="21" name="Oval 20"/>
          <p:cNvSpPr/>
          <p:nvPr/>
        </p:nvSpPr>
        <p:spPr>
          <a:xfrm>
            <a:off x="645047" y="186994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109654" y="3406395"/>
            <a:ext cx="309700" cy="400110"/>
            <a:chOff x="112269" y="2800350"/>
            <a:chExt cx="309700" cy="400110"/>
          </a:xfrm>
        </p:grpSpPr>
        <p:sp>
          <p:nvSpPr>
            <p:cNvPr id="10" name="TextBox 9"/>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22" name="Oval 21"/>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1447800" y="3520695"/>
            <a:ext cx="309700" cy="400110"/>
            <a:chOff x="112269" y="2800350"/>
            <a:chExt cx="309700" cy="400110"/>
          </a:xfrm>
        </p:grpSpPr>
        <p:sp>
          <p:nvSpPr>
            <p:cNvPr id="26" name="TextBox 25"/>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27" name="Oval 26"/>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1828800" y="3530219"/>
            <a:ext cx="309700" cy="400110"/>
            <a:chOff x="112269" y="2800350"/>
            <a:chExt cx="309700" cy="400110"/>
          </a:xfrm>
        </p:grpSpPr>
        <p:sp>
          <p:nvSpPr>
            <p:cNvPr id="29" name="TextBox 28"/>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0" name="Oval 29"/>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2209800" y="3351462"/>
            <a:ext cx="309700" cy="400110"/>
            <a:chOff x="112269" y="2800350"/>
            <a:chExt cx="309700" cy="400110"/>
          </a:xfrm>
        </p:grpSpPr>
        <p:sp>
          <p:nvSpPr>
            <p:cNvPr id="32" name="TextBox 31"/>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3" name="Oval 32"/>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p:cNvGrpSpPr/>
          <p:nvPr/>
        </p:nvGrpSpPr>
        <p:grpSpPr>
          <a:xfrm>
            <a:off x="2819400" y="1707959"/>
            <a:ext cx="309700" cy="400110"/>
            <a:chOff x="112269" y="2800350"/>
            <a:chExt cx="309700" cy="400110"/>
          </a:xfrm>
        </p:grpSpPr>
        <p:sp>
          <p:nvSpPr>
            <p:cNvPr id="35" name="TextBox 34"/>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6" name="Oval 35"/>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3581400" y="3120585"/>
            <a:ext cx="309700" cy="400110"/>
            <a:chOff x="112269" y="2800350"/>
            <a:chExt cx="309700" cy="400110"/>
          </a:xfrm>
        </p:grpSpPr>
        <p:sp>
          <p:nvSpPr>
            <p:cNvPr id="38" name="TextBox 37"/>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39" name="Oval 38"/>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p:cNvGrpSpPr/>
          <p:nvPr/>
        </p:nvGrpSpPr>
        <p:grpSpPr>
          <a:xfrm>
            <a:off x="4222164" y="2133111"/>
            <a:ext cx="309700" cy="400110"/>
            <a:chOff x="112269" y="2800350"/>
            <a:chExt cx="309700" cy="400110"/>
          </a:xfrm>
        </p:grpSpPr>
        <p:sp>
          <p:nvSpPr>
            <p:cNvPr id="41" name="TextBox 40"/>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42" name="Oval 41"/>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4745131" y="3351462"/>
            <a:ext cx="309700" cy="400110"/>
            <a:chOff x="112269" y="2800350"/>
            <a:chExt cx="309700" cy="400110"/>
          </a:xfrm>
        </p:grpSpPr>
        <p:sp>
          <p:nvSpPr>
            <p:cNvPr id="45" name="TextBox 44"/>
            <p:cNvSpPr txBox="1"/>
            <p:nvPr/>
          </p:nvSpPr>
          <p:spPr>
            <a:xfrm>
              <a:off x="112269" y="2800350"/>
              <a:ext cx="309700" cy="400110"/>
            </a:xfrm>
            <a:prstGeom prst="rect">
              <a:avLst/>
            </a:prstGeom>
            <a:noFill/>
          </p:spPr>
          <p:txBody>
            <a:bodyPr wrap="none" rtlCol="0">
              <a:spAutoFit/>
            </a:bodyPr>
            <a:lstStyle/>
            <a:p>
              <a:r>
                <a:rPr lang="en-US" sz="2000" dirty="0"/>
                <a:t>E</a:t>
              </a:r>
            </a:p>
          </p:txBody>
        </p:sp>
        <p:sp>
          <p:nvSpPr>
            <p:cNvPr id="46" name="Oval 45"/>
            <p:cNvSpPr/>
            <p:nvPr/>
          </p:nvSpPr>
          <p:spPr>
            <a:xfrm>
              <a:off x="152400" y="2886105"/>
              <a:ext cx="229438" cy="228600"/>
            </a:xfrm>
            <a:prstGeom prst="ellipse">
              <a:avLst/>
            </a:prstGeom>
            <a:solidFill>
              <a:srgbClr val="FF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2819400" y="2590800"/>
            <a:ext cx="317716" cy="400110"/>
            <a:chOff x="112269" y="2800350"/>
            <a:chExt cx="317716" cy="400110"/>
          </a:xfrm>
        </p:grpSpPr>
        <p:sp>
          <p:nvSpPr>
            <p:cNvPr id="48" name="TextBox 47"/>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49" name="Oval 48"/>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2209800" y="2592724"/>
            <a:ext cx="317716" cy="400110"/>
            <a:chOff x="112269" y="2800350"/>
            <a:chExt cx="317716" cy="400110"/>
          </a:xfrm>
        </p:grpSpPr>
        <p:sp>
          <p:nvSpPr>
            <p:cNvPr id="51" name="TextBox 50"/>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2" name="Oval 51"/>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1109654" y="2568584"/>
            <a:ext cx="317716" cy="400110"/>
            <a:chOff x="112269" y="2800350"/>
            <a:chExt cx="317716" cy="400110"/>
          </a:xfrm>
        </p:grpSpPr>
        <p:sp>
          <p:nvSpPr>
            <p:cNvPr id="54" name="TextBox 53"/>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5" name="Oval 54"/>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447800" y="2588993"/>
            <a:ext cx="317716" cy="400110"/>
            <a:chOff x="112269" y="2800350"/>
            <a:chExt cx="317716" cy="400110"/>
          </a:xfrm>
        </p:grpSpPr>
        <p:sp>
          <p:nvSpPr>
            <p:cNvPr id="57" name="TextBox 56"/>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58" name="Oval 57"/>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p:cNvGrpSpPr/>
          <p:nvPr/>
        </p:nvGrpSpPr>
        <p:grpSpPr>
          <a:xfrm>
            <a:off x="1837112" y="2592724"/>
            <a:ext cx="317716" cy="400110"/>
            <a:chOff x="112269" y="2800350"/>
            <a:chExt cx="317716" cy="400110"/>
          </a:xfrm>
        </p:grpSpPr>
        <p:sp>
          <p:nvSpPr>
            <p:cNvPr id="60" name="TextBox 59"/>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1" name="Oval 60"/>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3576869" y="2604025"/>
            <a:ext cx="317716" cy="400110"/>
            <a:chOff x="112269" y="2800350"/>
            <a:chExt cx="317716" cy="400110"/>
          </a:xfrm>
        </p:grpSpPr>
        <p:sp>
          <p:nvSpPr>
            <p:cNvPr id="63" name="TextBox 62"/>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4" name="Oval 63"/>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p:cNvGrpSpPr/>
          <p:nvPr/>
        </p:nvGrpSpPr>
        <p:grpSpPr>
          <a:xfrm>
            <a:off x="4236628" y="2588992"/>
            <a:ext cx="317716" cy="400110"/>
            <a:chOff x="112269" y="2800350"/>
            <a:chExt cx="317716" cy="400110"/>
          </a:xfrm>
        </p:grpSpPr>
        <p:sp>
          <p:nvSpPr>
            <p:cNvPr id="66" name="TextBox 65"/>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67" name="Oval 66"/>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p:cNvGrpSpPr/>
          <p:nvPr/>
        </p:nvGrpSpPr>
        <p:grpSpPr>
          <a:xfrm>
            <a:off x="4747743" y="2600852"/>
            <a:ext cx="317716" cy="400110"/>
            <a:chOff x="112269" y="2800350"/>
            <a:chExt cx="317716" cy="400110"/>
          </a:xfrm>
        </p:grpSpPr>
        <p:sp>
          <p:nvSpPr>
            <p:cNvPr id="69" name="TextBox 68"/>
            <p:cNvSpPr txBox="1"/>
            <p:nvPr/>
          </p:nvSpPr>
          <p:spPr>
            <a:xfrm>
              <a:off x="112269" y="2800350"/>
              <a:ext cx="317716" cy="400110"/>
            </a:xfrm>
            <a:prstGeom prst="rect">
              <a:avLst/>
            </a:prstGeom>
            <a:noFill/>
          </p:spPr>
          <p:txBody>
            <a:bodyPr wrap="none" rtlCol="0">
              <a:spAutoFit/>
            </a:bodyPr>
            <a:lstStyle/>
            <a:p>
              <a:r>
                <a:rPr lang="en-US" sz="2000" dirty="0" smtClean="0"/>
                <a:t>P</a:t>
              </a:r>
              <a:endParaRPr lang="en-US" sz="2000" dirty="0"/>
            </a:p>
          </p:txBody>
        </p:sp>
        <p:sp>
          <p:nvSpPr>
            <p:cNvPr id="70" name="Oval 69"/>
            <p:cNvSpPr/>
            <p:nvPr/>
          </p:nvSpPr>
          <p:spPr>
            <a:xfrm>
              <a:off x="152400" y="2886105"/>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6" name="Oval 75"/>
          <p:cNvSpPr/>
          <p:nvPr/>
        </p:nvSpPr>
        <p:spPr>
          <a:xfrm>
            <a:off x="8417448" y="1884203"/>
            <a:ext cx="229438" cy="228600"/>
          </a:xfrm>
          <a:prstGeom prst="ellipse">
            <a:avLst/>
          </a:prstGeom>
          <a:solidFill>
            <a:srgbClr val="00B05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2207350" y="5268686"/>
            <a:ext cx="4029629" cy="461665"/>
          </a:xfrm>
          <a:prstGeom prst="rect">
            <a:avLst/>
          </a:prstGeom>
          <a:noFill/>
        </p:spPr>
        <p:txBody>
          <a:bodyPr wrap="none" rtlCol="0">
            <a:spAutoFit/>
          </a:bodyPr>
          <a:lstStyle/>
          <a:p>
            <a:r>
              <a:rPr lang="en-US" sz="2400" dirty="0" smtClean="0"/>
              <a:t>Scan clock period, Ti = </a:t>
            </a:r>
            <a:r>
              <a:rPr lang="en-US" sz="2400" dirty="0" err="1" smtClean="0"/>
              <a:t>Ei</a:t>
            </a:r>
            <a:r>
              <a:rPr lang="en-US" sz="2400" dirty="0" smtClean="0"/>
              <a:t>/</a:t>
            </a:r>
            <a:r>
              <a:rPr lang="en-US" sz="2400" dirty="0" err="1" smtClean="0"/>
              <a:t>Pmax</a:t>
            </a:r>
            <a:endParaRPr lang="en-US" sz="2400" dirty="0"/>
          </a:p>
        </p:txBody>
      </p:sp>
      <p:cxnSp>
        <p:nvCxnSpPr>
          <p:cNvPr id="11" name="Straight Arrow Connector 10"/>
          <p:cNvCxnSpPr/>
          <p:nvPr/>
        </p:nvCxnSpPr>
        <p:spPr>
          <a:xfrm>
            <a:off x="1430913" y="4343400"/>
            <a:ext cx="378459"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1031777" y="4343400"/>
            <a:ext cx="441237"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2109582" y="4343400"/>
            <a:ext cx="4572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2533956" y="4343400"/>
            <a:ext cx="914400"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3458040" y="4343399"/>
            <a:ext cx="457200" cy="1"/>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3915240" y="4343399"/>
            <a:ext cx="787368" cy="1"/>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4702608" y="4343400"/>
            <a:ext cx="335348" cy="1"/>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17017" y="4272071"/>
            <a:ext cx="413896" cy="369332"/>
          </a:xfrm>
          <a:prstGeom prst="rect">
            <a:avLst/>
          </a:prstGeom>
          <a:noFill/>
        </p:spPr>
        <p:txBody>
          <a:bodyPr wrap="none" rtlCol="0">
            <a:spAutoFit/>
          </a:bodyPr>
          <a:lstStyle/>
          <a:p>
            <a:r>
              <a:rPr lang="en-US" dirty="0" smtClean="0"/>
              <a:t>T1</a:t>
            </a:r>
            <a:endParaRPr lang="en-US" dirty="0"/>
          </a:p>
        </p:txBody>
      </p:sp>
      <p:sp>
        <p:nvSpPr>
          <p:cNvPr id="80" name="TextBox 79"/>
          <p:cNvSpPr txBox="1"/>
          <p:nvPr/>
        </p:nvSpPr>
        <p:spPr>
          <a:xfrm>
            <a:off x="4063504" y="4253624"/>
            <a:ext cx="490840" cy="461665"/>
          </a:xfrm>
          <a:prstGeom prst="rect">
            <a:avLst/>
          </a:prstGeom>
          <a:noFill/>
        </p:spPr>
        <p:txBody>
          <a:bodyPr wrap="none" rtlCol="0">
            <a:spAutoFit/>
          </a:bodyPr>
          <a:lstStyle/>
          <a:p>
            <a:r>
              <a:rPr lang="en-US" sz="2400" dirty="0" smtClean="0"/>
              <a:t>T7</a:t>
            </a:r>
            <a:endParaRPr lang="en-US" sz="2400" dirty="0"/>
          </a:p>
        </p:txBody>
      </p:sp>
      <p:sp>
        <p:nvSpPr>
          <p:cNvPr id="81" name="TextBox 80"/>
          <p:cNvSpPr txBox="1"/>
          <p:nvPr/>
        </p:nvSpPr>
        <p:spPr>
          <a:xfrm>
            <a:off x="2777901" y="4253624"/>
            <a:ext cx="490840" cy="461665"/>
          </a:xfrm>
          <a:prstGeom prst="rect">
            <a:avLst/>
          </a:prstGeom>
          <a:noFill/>
        </p:spPr>
        <p:txBody>
          <a:bodyPr wrap="none" rtlCol="0">
            <a:spAutoFit/>
          </a:bodyPr>
          <a:lstStyle/>
          <a:p>
            <a:r>
              <a:rPr lang="en-US" sz="2400" dirty="0" smtClean="0"/>
              <a:t>T5</a:t>
            </a:r>
            <a:endParaRPr lang="en-US" sz="2400" dirty="0"/>
          </a:p>
        </p:txBody>
      </p:sp>
      <p:sp>
        <p:nvSpPr>
          <p:cNvPr id="82" name="TextBox 81"/>
          <p:cNvSpPr txBox="1"/>
          <p:nvPr/>
        </p:nvSpPr>
        <p:spPr>
          <a:xfrm>
            <a:off x="1409441" y="4272071"/>
            <a:ext cx="413896" cy="369332"/>
          </a:xfrm>
          <a:prstGeom prst="rect">
            <a:avLst/>
          </a:prstGeom>
          <a:noFill/>
        </p:spPr>
        <p:txBody>
          <a:bodyPr wrap="none" rtlCol="0">
            <a:spAutoFit/>
          </a:bodyPr>
          <a:lstStyle/>
          <a:p>
            <a:r>
              <a:rPr lang="en-US" dirty="0" smtClean="0"/>
              <a:t>T2</a:t>
            </a:r>
            <a:endParaRPr lang="en-US" dirty="0"/>
          </a:p>
        </p:txBody>
      </p:sp>
      <p:sp>
        <p:nvSpPr>
          <p:cNvPr id="83" name="TextBox 82"/>
          <p:cNvSpPr txBox="1"/>
          <p:nvPr/>
        </p:nvSpPr>
        <p:spPr>
          <a:xfrm>
            <a:off x="4648200" y="4278868"/>
            <a:ext cx="413896" cy="369332"/>
          </a:xfrm>
          <a:prstGeom prst="rect">
            <a:avLst/>
          </a:prstGeom>
          <a:noFill/>
        </p:spPr>
        <p:txBody>
          <a:bodyPr wrap="none" rtlCol="0">
            <a:spAutoFit/>
          </a:bodyPr>
          <a:lstStyle/>
          <a:p>
            <a:r>
              <a:rPr lang="en-US" dirty="0" smtClean="0"/>
              <a:t>T8</a:t>
            </a:r>
            <a:endParaRPr lang="en-US" dirty="0"/>
          </a:p>
        </p:txBody>
      </p:sp>
      <p:sp>
        <p:nvSpPr>
          <p:cNvPr id="84" name="TextBox 83"/>
          <p:cNvSpPr txBox="1"/>
          <p:nvPr/>
        </p:nvSpPr>
        <p:spPr>
          <a:xfrm>
            <a:off x="1738660" y="4290395"/>
            <a:ext cx="413896" cy="369332"/>
          </a:xfrm>
          <a:prstGeom prst="rect">
            <a:avLst/>
          </a:prstGeom>
          <a:noFill/>
        </p:spPr>
        <p:txBody>
          <a:bodyPr wrap="none" rtlCol="0">
            <a:spAutoFit/>
          </a:bodyPr>
          <a:lstStyle/>
          <a:p>
            <a:r>
              <a:rPr lang="en-US" dirty="0" smtClean="0"/>
              <a:t>T3</a:t>
            </a:r>
            <a:endParaRPr lang="en-US" dirty="0"/>
          </a:p>
        </p:txBody>
      </p:sp>
      <p:sp>
        <p:nvSpPr>
          <p:cNvPr id="85" name="TextBox 84"/>
          <p:cNvSpPr txBox="1"/>
          <p:nvPr/>
        </p:nvSpPr>
        <p:spPr>
          <a:xfrm>
            <a:off x="2115660" y="4272071"/>
            <a:ext cx="413896" cy="369332"/>
          </a:xfrm>
          <a:prstGeom prst="rect">
            <a:avLst/>
          </a:prstGeom>
          <a:noFill/>
        </p:spPr>
        <p:txBody>
          <a:bodyPr wrap="none" rtlCol="0">
            <a:spAutoFit/>
          </a:bodyPr>
          <a:lstStyle/>
          <a:p>
            <a:r>
              <a:rPr lang="en-US" dirty="0" smtClean="0"/>
              <a:t>T4</a:t>
            </a:r>
            <a:endParaRPr lang="en-US" dirty="0"/>
          </a:p>
        </p:txBody>
      </p:sp>
      <p:sp>
        <p:nvSpPr>
          <p:cNvPr id="86" name="TextBox 85"/>
          <p:cNvSpPr txBox="1"/>
          <p:nvPr/>
        </p:nvSpPr>
        <p:spPr>
          <a:xfrm>
            <a:off x="3458040" y="4267200"/>
            <a:ext cx="439544" cy="400110"/>
          </a:xfrm>
          <a:prstGeom prst="rect">
            <a:avLst/>
          </a:prstGeom>
          <a:noFill/>
        </p:spPr>
        <p:txBody>
          <a:bodyPr wrap="none" rtlCol="0">
            <a:spAutoFit/>
          </a:bodyPr>
          <a:lstStyle/>
          <a:p>
            <a:r>
              <a:rPr lang="en-US" sz="2000" dirty="0" smtClean="0"/>
              <a:t>T6</a:t>
            </a:r>
            <a:endParaRPr lang="en-US" sz="2000" dirty="0"/>
          </a:p>
        </p:txBody>
      </p:sp>
      <p:cxnSp>
        <p:nvCxnSpPr>
          <p:cNvPr id="87" name="Straight Arrow Connector 86"/>
          <p:cNvCxnSpPr/>
          <p:nvPr/>
        </p:nvCxnSpPr>
        <p:spPr>
          <a:xfrm>
            <a:off x="1772542" y="4343400"/>
            <a:ext cx="378459" cy="0"/>
          </a:xfrm>
          <a:prstGeom prst="straightConnector1">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33935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Time for Asynchronous Clock</a:t>
            </a:r>
            <a:endParaRPr lang="en-US" dirty="0"/>
          </a:p>
        </p:txBody>
      </p:sp>
      <p:sp>
        <p:nvSpPr>
          <p:cNvPr id="3" name="Date Placeholder 2"/>
          <p:cNvSpPr>
            <a:spLocks noGrp="1"/>
          </p:cNvSpPr>
          <p:nvPr>
            <p:ph type="dt" sz="half" idx="10"/>
          </p:nvPr>
        </p:nvSpPr>
        <p:spPr/>
        <p:txBody>
          <a:bodyPr/>
          <a:lstStyle/>
          <a:p>
            <a:r>
              <a:rPr lang="en-US" smtClean="0"/>
              <a:t>HIT, July 13, 2012</a:t>
            </a:r>
            <a:endParaRPr lang="en-US"/>
          </a:p>
        </p:txBody>
      </p:sp>
      <p:sp>
        <p:nvSpPr>
          <p:cNvPr id="4" name="Footer Placeholder 3"/>
          <p:cNvSpPr>
            <a:spLocks noGrp="1"/>
          </p:cNvSpPr>
          <p:nvPr>
            <p:ph type="ftr" sz="quarter" idx="11"/>
          </p:nvPr>
        </p:nvSpPr>
        <p:spPr/>
        <p:txBody>
          <a:bodyPr/>
          <a:lstStyle/>
          <a:p>
            <a:r>
              <a:rPr lang="en-US" smtClean="0"/>
              <a:t>Agrawal: Power and Time Tradeoff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54</a:t>
            </a:fld>
            <a:endParaRPr lang="en-US"/>
          </a:p>
        </p:txBody>
      </p:sp>
      <p:sp>
        <p:nvSpPr>
          <p:cNvPr id="6" name="TextBox 5"/>
          <p:cNvSpPr txBox="1"/>
          <p:nvPr/>
        </p:nvSpPr>
        <p:spPr>
          <a:xfrm>
            <a:off x="1981200" y="1524000"/>
            <a:ext cx="5724644" cy="4093428"/>
          </a:xfrm>
          <a:prstGeom prst="rect">
            <a:avLst/>
          </a:prstGeom>
          <a:noFill/>
        </p:spPr>
        <p:txBody>
          <a:bodyPr wrap="none" rtlCol="0">
            <a:spAutoFit/>
          </a:bodyPr>
          <a:lstStyle/>
          <a:p>
            <a:pPr>
              <a:lnSpc>
                <a:spcPts val="2600"/>
              </a:lnSpc>
            </a:pPr>
            <a:r>
              <a:rPr lang="en-US" sz="3200" dirty="0" smtClean="0"/>
              <a:t>		N		N</a:t>
            </a:r>
          </a:p>
          <a:p>
            <a:pPr>
              <a:lnSpc>
                <a:spcPts val="2600"/>
              </a:lnSpc>
            </a:pPr>
            <a:r>
              <a:rPr lang="en-US" sz="3200" dirty="0" err="1" smtClean="0"/>
              <a:t>TTasyn</a:t>
            </a:r>
            <a:r>
              <a:rPr lang="en-US" sz="3200" dirty="0" smtClean="0"/>
              <a:t>  = 	</a:t>
            </a:r>
            <a:r>
              <a:rPr lang="el-GR" sz="3200" dirty="0" smtClean="0">
                <a:latin typeface="Arial"/>
                <a:cs typeface="Arial"/>
              </a:rPr>
              <a:t>Σ</a:t>
            </a:r>
            <a:r>
              <a:rPr lang="en-US" sz="3200" dirty="0" smtClean="0">
                <a:latin typeface="Arial"/>
                <a:cs typeface="Arial"/>
              </a:rPr>
              <a:t> </a:t>
            </a:r>
            <a:r>
              <a:rPr lang="en-US" sz="3200" dirty="0" smtClean="0"/>
              <a:t>Ti    =	</a:t>
            </a:r>
            <a:r>
              <a:rPr lang="el-GR" sz="3200" dirty="0" smtClean="0">
                <a:latin typeface="Arial"/>
                <a:cs typeface="Arial"/>
              </a:rPr>
              <a:t>Σ</a:t>
            </a:r>
            <a:r>
              <a:rPr lang="en-US" sz="3200" dirty="0" smtClean="0"/>
              <a:t> </a:t>
            </a:r>
            <a:r>
              <a:rPr lang="en-US" sz="3200" dirty="0" err="1" smtClean="0"/>
              <a:t>Ei</a:t>
            </a:r>
            <a:r>
              <a:rPr lang="en-US" sz="3200" dirty="0" smtClean="0"/>
              <a:t>/</a:t>
            </a:r>
            <a:r>
              <a:rPr lang="en-US" sz="3200" dirty="0" err="1" smtClean="0"/>
              <a:t>Pmax</a:t>
            </a:r>
            <a:endParaRPr lang="en-US" sz="3200" dirty="0" smtClean="0"/>
          </a:p>
          <a:p>
            <a:pPr>
              <a:lnSpc>
                <a:spcPts val="2600"/>
              </a:lnSpc>
            </a:pPr>
            <a:r>
              <a:rPr lang="en-US" sz="3200" dirty="0"/>
              <a:t>	</a:t>
            </a:r>
            <a:r>
              <a:rPr lang="en-US" sz="3200" dirty="0" smtClean="0"/>
              <a:t>         </a:t>
            </a:r>
            <a:r>
              <a:rPr lang="en-US" sz="3200" dirty="0" err="1" smtClean="0"/>
              <a:t>i</a:t>
            </a:r>
            <a:r>
              <a:rPr lang="en-US" sz="3200" dirty="0" smtClean="0"/>
              <a:t>=1		</a:t>
            </a:r>
            <a:r>
              <a:rPr lang="en-US" sz="3200" dirty="0" err="1" smtClean="0"/>
              <a:t>i</a:t>
            </a:r>
            <a:r>
              <a:rPr lang="en-US" sz="3200" dirty="0" smtClean="0"/>
              <a:t>=1</a:t>
            </a:r>
          </a:p>
          <a:p>
            <a:pPr>
              <a:lnSpc>
                <a:spcPts val="2600"/>
              </a:lnSpc>
            </a:pPr>
            <a:r>
              <a:rPr lang="en-US" sz="3200" dirty="0" smtClean="0"/>
              <a:t>		</a:t>
            </a:r>
          </a:p>
          <a:p>
            <a:pPr>
              <a:lnSpc>
                <a:spcPts val="2600"/>
              </a:lnSpc>
            </a:pPr>
            <a:r>
              <a:rPr lang="en-US" sz="3200" dirty="0"/>
              <a:t>	</a:t>
            </a:r>
            <a:r>
              <a:rPr lang="en-US" sz="3200" dirty="0" smtClean="0"/>
              <a:t>	   N		  1     N</a:t>
            </a:r>
          </a:p>
          <a:p>
            <a:pPr>
              <a:lnSpc>
                <a:spcPts val="2600"/>
              </a:lnSpc>
            </a:pPr>
            <a:r>
              <a:rPr lang="en-US" sz="3200" dirty="0" smtClean="0"/>
              <a:t>	     =  </a:t>
            </a:r>
            <a:r>
              <a:rPr lang="en-US" sz="3200" dirty="0" smtClean="0">
                <a:latin typeface="Arial"/>
                <a:cs typeface="Arial"/>
              </a:rPr>
              <a:t>———   ×  —</a:t>
            </a:r>
            <a:r>
              <a:rPr lang="en-US" sz="3200" dirty="0" smtClean="0"/>
              <a:t>   </a:t>
            </a:r>
            <a:r>
              <a:rPr lang="el-GR" sz="3200" dirty="0" smtClean="0">
                <a:latin typeface="Arial"/>
                <a:cs typeface="Arial"/>
              </a:rPr>
              <a:t>Σ</a:t>
            </a:r>
            <a:r>
              <a:rPr lang="en-US" sz="3200" dirty="0" smtClean="0"/>
              <a:t>  </a:t>
            </a:r>
            <a:r>
              <a:rPr lang="en-US" sz="3200" dirty="0" err="1" smtClean="0"/>
              <a:t>Ei</a:t>
            </a:r>
            <a:r>
              <a:rPr lang="en-US" sz="3200" dirty="0" smtClean="0"/>
              <a:t> </a:t>
            </a:r>
          </a:p>
          <a:p>
            <a:pPr>
              <a:lnSpc>
                <a:spcPts val="2600"/>
              </a:lnSpc>
            </a:pPr>
            <a:r>
              <a:rPr lang="en-US" sz="3200" dirty="0"/>
              <a:t>	</a:t>
            </a:r>
            <a:r>
              <a:rPr lang="en-US" sz="3200" dirty="0" smtClean="0"/>
              <a:t>	</a:t>
            </a:r>
            <a:r>
              <a:rPr lang="en-US" sz="3200" dirty="0" err="1" smtClean="0"/>
              <a:t>Pmax</a:t>
            </a:r>
            <a:r>
              <a:rPr lang="en-US" sz="3200" dirty="0" smtClean="0"/>
              <a:t>		  N   </a:t>
            </a:r>
            <a:r>
              <a:rPr lang="en-US" sz="3200" dirty="0" err="1" smtClean="0"/>
              <a:t>i</a:t>
            </a:r>
            <a:r>
              <a:rPr lang="en-US" sz="3200" dirty="0" smtClean="0"/>
              <a:t>=1</a:t>
            </a:r>
          </a:p>
          <a:p>
            <a:pPr>
              <a:lnSpc>
                <a:spcPts val="2600"/>
              </a:lnSpc>
            </a:pPr>
            <a:endParaRPr lang="en-US" sz="3200" dirty="0"/>
          </a:p>
          <a:p>
            <a:pPr>
              <a:lnSpc>
                <a:spcPts val="2600"/>
              </a:lnSpc>
            </a:pPr>
            <a:r>
              <a:rPr lang="en-US" sz="3200" dirty="0"/>
              <a:t>		</a:t>
            </a:r>
            <a:r>
              <a:rPr lang="en-US" sz="3200" dirty="0" smtClean="0"/>
              <a:t>N </a:t>
            </a:r>
            <a:r>
              <a:rPr lang="en-US" sz="3200" dirty="0" err="1" smtClean="0"/>
              <a:t>Eav</a:t>
            </a:r>
            <a:r>
              <a:rPr lang="en-US" sz="3200" dirty="0"/>
              <a:t>	</a:t>
            </a:r>
            <a:r>
              <a:rPr lang="en-US" sz="3200" dirty="0" err="1" smtClean="0"/>
              <a:t>Etotal</a:t>
            </a:r>
            <a:r>
              <a:rPr lang="en-US" sz="3200" dirty="0"/>
              <a:t>	</a:t>
            </a:r>
          </a:p>
          <a:p>
            <a:pPr>
              <a:lnSpc>
                <a:spcPts val="2600"/>
              </a:lnSpc>
            </a:pPr>
            <a:r>
              <a:rPr lang="en-US" sz="3200" dirty="0"/>
              <a:t>	     =  </a:t>
            </a:r>
            <a:r>
              <a:rPr lang="en-US" sz="3200" dirty="0">
                <a:latin typeface="Arial"/>
                <a:cs typeface="Arial"/>
              </a:rPr>
              <a:t>——— </a:t>
            </a:r>
            <a:r>
              <a:rPr lang="en-US" sz="3200" dirty="0" smtClean="0">
                <a:latin typeface="Arial"/>
                <a:cs typeface="Arial"/>
              </a:rPr>
              <a:t> = </a:t>
            </a:r>
            <a:r>
              <a:rPr lang="en-US" sz="3200" dirty="0">
                <a:latin typeface="Arial"/>
                <a:cs typeface="Arial"/>
              </a:rPr>
              <a:t>———</a:t>
            </a:r>
            <a:endParaRPr lang="en-US" sz="3200" dirty="0"/>
          </a:p>
          <a:p>
            <a:pPr>
              <a:lnSpc>
                <a:spcPts val="2600"/>
              </a:lnSpc>
            </a:pPr>
            <a:r>
              <a:rPr lang="en-US" sz="3200" dirty="0"/>
              <a:t>		</a:t>
            </a:r>
            <a:r>
              <a:rPr lang="en-US" sz="3200" dirty="0" err="1"/>
              <a:t>Pmax</a:t>
            </a:r>
            <a:r>
              <a:rPr lang="en-US" sz="3200" dirty="0"/>
              <a:t>		</a:t>
            </a:r>
            <a:r>
              <a:rPr lang="en-US" sz="3200" dirty="0" smtClean="0"/>
              <a:t> </a:t>
            </a:r>
            <a:r>
              <a:rPr lang="en-US" sz="3200" dirty="0" err="1" smtClean="0"/>
              <a:t>Pmax</a:t>
            </a:r>
            <a:endParaRPr lang="en-US" sz="3200" dirty="0"/>
          </a:p>
          <a:p>
            <a:pPr>
              <a:lnSpc>
                <a:spcPts val="2600"/>
              </a:lnSpc>
            </a:pPr>
            <a:endParaRPr lang="en-US" sz="3200" dirty="0"/>
          </a:p>
        </p:txBody>
      </p:sp>
    </p:spTree>
    <p:extLst>
      <p:ext uri="{BB962C8B-B14F-4D97-AF65-F5344CB8AC3E}">
        <p14:creationId xmlns:p14="http://schemas.microsoft.com/office/powerpoint/2010/main" val="29050338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Theorems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28171" y="1251858"/>
                <a:ext cx="8229600" cy="4858656"/>
              </a:xfrm>
            </p:spPr>
            <p:txBody>
              <a:bodyPr>
                <a:normAutofit fontScale="85000" lnSpcReduction="10000"/>
              </a:bodyPr>
              <a:lstStyle/>
              <a:p>
                <a:r>
                  <a:rPr lang="en-US" dirty="0" smtClean="0"/>
                  <a:t>The minimum test time for a synchronous test is the ratio of total energy consumed during the entire test to the average power for all test cycles</a:t>
                </a:r>
                <a:r>
                  <a:rPr lang="en-US" dirty="0"/>
                  <a:t>:</a:t>
                </a:r>
                <a:endParaRPr lang="en-US" dirty="0" smtClean="0"/>
              </a:p>
              <a:p>
                <a:pPr marL="0" indent="0">
                  <a:buNone/>
                </a:pPr>
                <a14:m>
                  <m:oMathPara xmlns:m="http://schemas.openxmlformats.org/officeDocument/2006/math">
                    <m:oMathParaPr>
                      <m:jc m:val="centerGroup"/>
                    </m:oMathParaPr>
                    <m:oMath xmlns:m="http://schemas.openxmlformats.org/officeDocument/2006/math">
                      <m:r>
                        <a:rPr lang="en-US" b="1">
                          <a:latin typeface="Cambria Math" pitchFamily="18" charset="0"/>
                          <a:ea typeface="Cambria Math" pitchFamily="18" charset="0"/>
                        </a:rPr>
                        <m:t>𝐓𝐓</m:t>
                      </m:r>
                      <m:r>
                        <a:rPr lang="en-US" b="1" i="0" smtClean="0">
                          <a:latin typeface="Cambria Math"/>
                          <a:ea typeface="Cambria Math" pitchFamily="18" charset="0"/>
                        </a:rPr>
                        <m:t>𝐬</m:t>
                      </m:r>
                      <m:r>
                        <a:rPr lang="en-US" b="1">
                          <a:latin typeface="Cambria Math"/>
                          <a:ea typeface="Cambria Math" pitchFamily="18" charset="0"/>
                        </a:rPr>
                        <m:t>𝐲𝐧𝐜</m:t>
                      </m:r>
                      <m:r>
                        <a:rPr lang="en-US" b="0" i="1">
                          <a:latin typeface="Cambria Math" pitchFamily="18" charset="0"/>
                          <a:ea typeface="Cambria Math" pitchFamily="18" charset="0"/>
                        </a:rPr>
                        <m:t>=</m:t>
                      </m:r>
                      <m:f>
                        <m:fPr>
                          <m:ctrlPr>
                            <a:rPr lang="en-US" i="1">
                              <a:latin typeface="Cambria Math"/>
                              <a:ea typeface="Cambria Math" pitchFamily="18" charset="0"/>
                            </a:rPr>
                          </m:ctrlPr>
                        </m:fPr>
                        <m:num>
                          <m:r>
                            <a:rPr lang="en-US" b="1" i="1">
                              <a:latin typeface="Cambria Math" pitchFamily="18" charset="0"/>
                              <a:ea typeface="Cambria Math" pitchFamily="18" charset="0"/>
                            </a:rPr>
                            <m:t>𝑬</m:t>
                          </m:r>
                          <m:r>
                            <a:rPr lang="en-US" b="1" i="1" baseline="-25000">
                              <a:latin typeface="Cambria Math" pitchFamily="18" charset="0"/>
                              <a:ea typeface="Cambria Math" pitchFamily="18" charset="0"/>
                            </a:rPr>
                            <m:t>𝑻𝑶𝑻𝑨𝑳</m:t>
                          </m:r>
                        </m:num>
                        <m:den>
                          <m:r>
                            <a:rPr lang="en-US" b="1" i="1">
                              <a:latin typeface="Cambria Math" pitchFamily="18" charset="0"/>
                              <a:ea typeface="Cambria Math" pitchFamily="18" charset="0"/>
                            </a:rPr>
                            <m:t>𝑷</m:t>
                          </m:r>
                          <m:r>
                            <a:rPr lang="en-US" b="1" i="1" baseline="-25000">
                              <a:latin typeface="Cambria Math" pitchFamily="18" charset="0"/>
                              <a:ea typeface="Cambria Math" pitchFamily="18" charset="0"/>
                            </a:rPr>
                            <m:t>𝑨𝑽𝑮</m:t>
                          </m:r>
                        </m:den>
                      </m:f>
                    </m:oMath>
                  </m:oMathPara>
                </a14:m>
                <a:endParaRPr lang="en-US" i="1" dirty="0">
                  <a:latin typeface="Cambria Math" pitchFamily="18" charset="0"/>
                  <a:ea typeface="Cambria Math" pitchFamily="18" charset="0"/>
                </a:endParaRPr>
              </a:p>
              <a:p>
                <a:endParaRPr lang="en-US" dirty="0"/>
              </a:p>
              <a:p>
                <a:r>
                  <a:rPr lang="en-US" dirty="0"/>
                  <a:t>The minimum possible test time is the ratio of total energy consumed during the entire test to the peak power of any test cycle. This test time is achievable by asynchronous clock testing:</a:t>
                </a:r>
              </a:p>
              <a:p>
                <a:pPr marL="0" indent="0">
                  <a:buNone/>
                </a:pPr>
                <a:r>
                  <a:rPr lang="en-US" dirty="0" smtClean="0"/>
                  <a:t>			</a:t>
                </a:r>
                <a:endParaRPr lang="en-US" sz="19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28171" y="1251858"/>
                <a:ext cx="8229600" cy="4858656"/>
              </a:xfrm>
              <a:blipFill rotWithShape="1">
                <a:blip r:embed="rId2"/>
                <a:stretch>
                  <a:fillRect l="-1185" t="-1882" r="-2000"/>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55</a:t>
            </a:fld>
            <a:endParaRPr lang="en-US"/>
          </a:p>
        </p:txBody>
      </p:sp>
      <mc:AlternateContent xmlns:mc="http://schemas.openxmlformats.org/markup-compatibility/2006" xmlns:a14="http://schemas.microsoft.com/office/drawing/2010/main">
        <mc:Choice Requires="a14">
          <p:sp>
            <p:nvSpPr>
              <p:cNvPr id="7" name="TextBox 6"/>
              <p:cNvSpPr txBox="1"/>
              <p:nvPr/>
            </p:nvSpPr>
            <p:spPr>
              <a:xfrm>
                <a:off x="2264228" y="5210629"/>
                <a:ext cx="4310743" cy="896143"/>
              </a:xfrm>
              <a:prstGeom prst="rect">
                <a:avLst/>
              </a:prstGeom>
              <a:noFill/>
              <a:ln w="127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1" i="1" smtClean="0">
                          <a:solidFill>
                            <a:schemeClr val="tx1"/>
                          </a:solidFill>
                          <a:latin typeface="Cambria Math" pitchFamily="18" charset="0"/>
                          <a:ea typeface="Cambria Math" pitchFamily="18" charset="0"/>
                        </a:rPr>
                        <m:t> </m:t>
                      </m:r>
                      <m:r>
                        <a:rPr lang="en-US" sz="2800" b="1" i="0" smtClean="0">
                          <a:solidFill>
                            <a:schemeClr val="tx1"/>
                          </a:solidFill>
                          <a:latin typeface="Cambria Math" pitchFamily="18" charset="0"/>
                          <a:ea typeface="Cambria Math" pitchFamily="18" charset="0"/>
                        </a:rPr>
                        <m:t>𝐓𝐓</m:t>
                      </m:r>
                      <m:r>
                        <a:rPr lang="en-US" sz="2800" b="1" i="0" smtClean="0">
                          <a:solidFill>
                            <a:schemeClr val="tx1"/>
                          </a:solidFill>
                          <a:latin typeface="Cambria Math"/>
                          <a:ea typeface="Cambria Math" pitchFamily="18" charset="0"/>
                        </a:rPr>
                        <m:t>𝐚𝐬𝐲𝐧𝐜</m:t>
                      </m:r>
                      <m:r>
                        <a:rPr lang="en-US" sz="2800" b="1" i="1" smtClean="0">
                          <a:solidFill>
                            <a:schemeClr val="tx1"/>
                          </a:solidFill>
                          <a:latin typeface="Cambria Math" pitchFamily="18" charset="0"/>
                          <a:ea typeface="Cambria Math" pitchFamily="18" charset="0"/>
                        </a:rPr>
                        <m:t>=</m:t>
                      </m:r>
                      <m:f>
                        <m:fPr>
                          <m:ctrlPr>
                            <a:rPr lang="en-US" sz="2800" i="1" smtClean="0">
                              <a:solidFill>
                                <a:schemeClr val="tx1"/>
                              </a:solidFill>
                              <a:latin typeface="Cambria Math"/>
                              <a:ea typeface="Cambria Math" pitchFamily="18" charset="0"/>
                            </a:rPr>
                          </m:ctrlPr>
                        </m:fPr>
                        <m:num>
                          <m:r>
                            <a:rPr lang="en-US" sz="2800" b="1" i="1" smtClean="0">
                              <a:solidFill>
                                <a:schemeClr val="tx1"/>
                              </a:solidFill>
                              <a:latin typeface="Cambria Math" pitchFamily="18" charset="0"/>
                              <a:ea typeface="Cambria Math" pitchFamily="18" charset="0"/>
                            </a:rPr>
                            <m:t>𝑬</m:t>
                          </m:r>
                          <m:r>
                            <a:rPr lang="en-US" sz="2800" b="1" i="1" baseline="-25000" smtClean="0">
                              <a:solidFill>
                                <a:schemeClr val="tx1"/>
                              </a:solidFill>
                              <a:latin typeface="Cambria Math" pitchFamily="18" charset="0"/>
                              <a:ea typeface="Cambria Math" pitchFamily="18" charset="0"/>
                            </a:rPr>
                            <m:t>𝑻𝑶𝑻𝑨𝑳</m:t>
                          </m:r>
                        </m:num>
                        <m:den>
                          <m:r>
                            <a:rPr lang="en-US" sz="2800" b="1" i="1" smtClean="0">
                              <a:solidFill>
                                <a:schemeClr val="tx1"/>
                              </a:solidFill>
                              <a:latin typeface="Cambria Math" pitchFamily="18" charset="0"/>
                              <a:ea typeface="Cambria Math" pitchFamily="18" charset="0"/>
                            </a:rPr>
                            <m:t>𝑷</m:t>
                          </m:r>
                          <m:r>
                            <a:rPr lang="en-US" sz="2800" b="1" i="1" baseline="-25000" smtClean="0">
                              <a:solidFill>
                                <a:schemeClr val="tx1"/>
                              </a:solidFill>
                              <a:latin typeface="Cambria Math" pitchFamily="18" charset="0"/>
                              <a:ea typeface="Cambria Math" pitchFamily="18" charset="0"/>
                            </a:rPr>
                            <m:t>𝑴𝑨𝑿</m:t>
                          </m:r>
                        </m:den>
                      </m:f>
                    </m:oMath>
                  </m:oMathPara>
                </a14:m>
                <a:endParaRPr lang="en-US" sz="2800" i="1" dirty="0" smtClean="0">
                  <a:solidFill>
                    <a:schemeClr val="tx1"/>
                  </a:solidFill>
                  <a:latin typeface="Cambria Math" pitchFamily="18" charset="0"/>
                  <a:ea typeface="Cambria Math" pitchFamily="18" charset="0"/>
                  <a:cs typeface="Arial" pitchFamily="34"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2264228" y="5210629"/>
                <a:ext cx="4310743" cy="896143"/>
              </a:xfrm>
              <a:prstGeom prst="rect">
                <a:avLst/>
              </a:prstGeom>
              <a:blipFill rotWithShape="1">
                <a:blip r:embed="rId3"/>
                <a:stretch>
                  <a:fillRect b="-4082"/>
                </a:stretch>
              </a:blipFill>
              <a:ln w="12700">
                <a:noFill/>
              </a:ln>
            </p:spPr>
            <p:txBody>
              <a:bodyPr/>
              <a:lstStyle/>
              <a:p>
                <a:r>
                  <a:rPr lang="en-US">
                    <a:noFill/>
                  </a:rPr>
                  <a:t> </a:t>
                </a:r>
              </a:p>
            </p:txBody>
          </p:sp>
        </mc:Fallback>
      </mc:AlternateContent>
    </p:spTree>
    <p:extLst>
      <p:ext uri="{BB962C8B-B14F-4D97-AF65-F5344CB8AC3E}">
        <p14:creationId xmlns:p14="http://schemas.microsoft.com/office/powerpoint/2010/main" val="27226681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Theorems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28171" y="1251858"/>
                <a:ext cx="8229600" cy="4858656"/>
              </a:xfrm>
            </p:spPr>
            <p:txBody>
              <a:bodyPr>
                <a:normAutofit fontScale="85000" lnSpcReduction="10000"/>
              </a:bodyPr>
              <a:lstStyle/>
              <a:p>
                <a:r>
                  <a:rPr lang="en-US" dirty="0" smtClean="0"/>
                  <a:t>The minimum test time for a synchronous test is the ratio of total energy consumed during the entire test to the average power for all test cycles</a:t>
                </a:r>
                <a:r>
                  <a:rPr lang="en-US" dirty="0"/>
                  <a:t>:</a:t>
                </a:r>
                <a:endParaRPr lang="en-US" dirty="0" smtClean="0"/>
              </a:p>
              <a:p>
                <a:pPr marL="0" indent="0">
                  <a:buNone/>
                </a:pPr>
                <a14:m>
                  <m:oMathPara xmlns:m="http://schemas.openxmlformats.org/officeDocument/2006/math">
                    <m:oMathParaPr>
                      <m:jc m:val="centerGroup"/>
                    </m:oMathParaPr>
                    <m:oMath xmlns:m="http://schemas.openxmlformats.org/officeDocument/2006/math">
                      <m:r>
                        <a:rPr lang="en-US" b="1">
                          <a:latin typeface="Cambria Math" pitchFamily="18" charset="0"/>
                          <a:ea typeface="Cambria Math" pitchFamily="18" charset="0"/>
                        </a:rPr>
                        <m:t>𝐓𝐓</m:t>
                      </m:r>
                      <m:r>
                        <a:rPr lang="en-US" b="1" i="0" smtClean="0">
                          <a:latin typeface="Cambria Math"/>
                          <a:ea typeface="Cambria Math" pitchFamily="18" charset="0"/>
                        </a:rPr>
                        <m:t>𝐬</m:t>
                      </m:r>
                      <m:r>
                        <a:rPr lang="en-US" b="1">
                          <a:latin typeface="Cambria Math"/>
                          <a:ea typeface="Cambria Math" pitchFamily="18" charset="0"/>
                        </a:rPr>
                        <m:t>𝐲𝐧𝐜</m:t>
                      </m:r>
                      <m:r>
                        <a:rPr lang="en-US" b="0" i="1">
                          <a:latin typeface="Cambria Math" pitchFamily="18" charset="0"/>
                          <a:ea typeface="Cambria Math" pitchFamily="18" charset="0"/>
                        </a:rPr>
                        <m:t>=</m:t>
                      </m:r>
                      <m:f>
                        <m:fPr>
                          <m:ctrlPr>
                            <a:rPr lang="en-US" i="1">
                              <a:latin typeface="Cambria Math"/>
                              <a:ea typeface="Cambria Math" pitchFamily="18" charset="0"/>
                            </a:rPr>
                          </m:ctrlPr>
                        </m:fPr>
                        <m:num>
                          <m:r>
                            <a:rPr lang="en-US" b="1" i="1">
                              <a:latin typeface="Cambria Math" pitchFamily="18" charset="0"/>
                              <a:ea typeface="Cambria Math" pitchFamily="18" charset="0"/>
                            </a:rPr>
                            <m:t>𝑬</m:t>
                          </m:r>
                          <m:r>
                            <a:rPr lang="en-US" b="1" i="1" baseline="-25000">
                              <a:latin typeface="Cambria Math" pitchFamily="18" charset="0"/>
                              <a:ea typeface="Cambria Math" pitchFamily="18" charset="0"/>
                            </a:rPr>
                            <m:t>𝑻𝑶𝑻𝑨𝑳</m:t>
                          </m:r>
                        </m:num>
                        <m:den>
                          <m:r>
                            <a:rPr lang="en-US" b="1" i="1">
                              <a:latin typeface="Cambria Math" pitchFamily="18" charset="0"/>
                              <a:ea typeface="Cambria Math" pitchFamily="18" charset="0"/>
                            </a:rPr>
                            <m:t>𝑷</m:t>
                          </m:r>
                          <m:r>
                            <a:rPr lang="en-US" b="1" i="1" baseline="-25000">
                              <a:latin typeface="Cambria Math" pitchFamily="18" charset="0"/>
                              <a:ea typeface="Cambria Math" pitchFamily="18" charset="0"/>
                            </a:rPr>
                            <m:t>𝑨𝑽𝑮</m:t>
                          </m:r>
                        </m:den>
                      </m:f>
                    </m:oMath>
                  </m:oMathPara>
                </a14:m>
                <a:endParaRPr lang="en-US" i="1" dirty="0">
                  <a:latin typeface="Cambria Math" pitchFamily="18" charset="0"/>
                  <a:ea typeface="Cambria Math" pitchFamily="18" charset="0"/>
                </a:endParaRPr>
              </a:p>
              <a:p>
                <a:endParaRPr lang="en-US" dirty="0"/>
              </a:p>
              <a:p>
                <a:r>
                  <a:rPr lang="en-US" dirty="0"/>
                  <a:t>The minimum possible test time is the ratio of total energy consumed during the entire test to the peak power of any test cycle. This test time is achievable by asynchronous clock testing:</a:t>
                </a:r>
              </a:p>
              <a:p>
                <a:pPr marL="0" indent="0">
                  <a:buNone/>
                </a:pPr>
                <a:r>
                  <a:rPr lang="en-US" dirty="0" smtClean="0"/>
                  <a:t>			</a:t>
                </a:r>
                <a:endParaRPr lang="en-US" sz="19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28171" y="1251858"/>
                <a:ext cx="8229600" cy="4858656"/>
              </a:xfrm>
              <a:blipFill rotWithShape="1">
                <a:blip r:embed="rId2"/>
                <a:stretch>
                  <a:fillRect l="-1185" t="-1882" r="-2000"/>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56</a:t>
            </a:fld>
            <a:endParaRPr lang="en-US"/>
          </a:p>
        </p:txBody>
      </p:sp>
      <mc:AlternateContent xmlns:mc="http://schemas.openxmlformats.org/markup-compatibility/2006" xmlns:a14="http://schemas.microsoft.com/office/drawing/2010/main">
        <mc:Choice Requires="a14">
          <p:sp>
            <p:nvSpPr>
              <p:cNvPr id="7" name="TextBox 6"/>
              <p:cNvSpPr txBox="1"/>
              <p:nvPr/>
            </p:nvSpPr>
            <p:spPr>
              <a:xfrm>
                <a:off x="2264228" y="5210629"/>
                <a:ext cx="4310743" cy="896143"/>
              </a:xfrm>
              <a:prstGeom prst="rect">
                <a:avLst/>
              </a:prstGeom>
              <a:noFill/>
              <a:ln w="12700">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1" i="1" smtClean="0">
                          <a:solidFill>
                            <a:schemeClr val="tx1"/>
                          </a:solidFill>
                          <a:latin typeface="Cambria Math" pitchFamily="18" charset="0"/>
                          <a:ea typeface="Cambria Math" pitchFamily="18" charset="0"/>
                        </a:rPr>
                        <m:t> </m:t>
                      </m:r>
                      <m:r>
                        <a:rPr lang="en-US" sz="2800" b="1" i="0" smtClean="0">
                          <a:solidFill>
                            <a:schemeClr val="tx1"/>
                          </a:solidFill>
                          <a:latin typeface="Cambria Math" pitchFamily="18" charset="0"/>
                          <a:ea typeface="Cambria Math" pitchFamily="18" charset="0"/>
                        </a:rPr>
                        <m:t>𝐓𝐓</m:t>
                      </m:r>
                      <m:r>
                        <a:rPr lang="en-US" sz="2800" b="1" i="0" smtClean="0">
                          <a:solidFill>
                            <a:schemeClr val="tx1"/>
                          </a:solidFill>
                          <a:latin typeface="Cambria Math"/>
                          <a:ea typeface="Cambria Math" pitchFamily="18" charset="0"/>
                        </a:rPr>
                        <m:t>𝐚𝐬𝐲𝐧𝐜</m:t>
                      </m:r>
                      <m:r>
                        <a:rPr lang="en-US" sz="2800" b="1" i="1" smtClean="0">
                          <a:solidFill>
                            <a:schemeClr val="tx1"/>
                          </a:solidFill>
                          <a:latin typeface="Cambria Math" pitchFamily="18" charset="0"/>
                          <a:ea typeface="Cambria Math" pitchFamily="18" charset="0"/>
                        </a:rPr>
                        <m:t>=</m:t>
                      </m:r>
                      <m:f>
                        <m:fPr>
                          <m:ctrlPr>
                            <a:rPr lang="en-US" sz="2800" i="1" smtClean="0">
                              <a:solidFill>
                                <a:schemeClr val="tx1"/>
                              </a:solidFill>
                              <a:latin typeface="Cambria Math"/>
                              <a:ea typeface="Cambria Math" pitchFamily="18" charset="0"/>
                            </a:rPr>
                          </m:ctrlPr>
                        </m:fPr>
                        <m:num>
                          <m:r>
                            <a:rPr lang="en-US" sz="2800" b="1" i="1" smtClean="0">
                              <a:solidFill>
                                <a:schemeClr val="tx1"/>
                              </a:solidFill>
                              <a:latin typeface="Cambria Math" pitchFamily="18" charset="0"/>
                              <a:ea typeface="Cambria Math" pitchFamily="18" charset="0"/>
                            </a:rPr>
                            <m:t>𝑬</m:t>
                          </m:r>
                          <m:r>
                            <a:rPr lang="en-US" sz="2800" b="1" i="1" baseline="-25000" smtClean="0">
                              <a:solidFill>
                                <a:schemeClr val="tx1"/>
                              </a:solidFill>
                              <a:latin typeface="Cambria Math" pitchFamily="18" charset="0"/>
                              <a:ea typeface="Cambria Math" pitchFamily="18" charset="0"/>
                            </a:rPr>
                            <m:t>𝑻𝑶𝑻𝑨𝑳</m:t>
                          </m:r>
                        </m:num>
                        <m:den>
                          <m:r>
                            <a:rPr lang="en-US" sz="2800" b="1" i="1" smtClean="0">
                              <a:solidFill>
                                <a:schemeClr val="tx1"/>
                              </a:solidFill>
                              <a:latin typeface="Cambria Math" pitchFamily="18" charset="0"/>
                              <a:ea typeface="Cambria Math" pitchFamily="18" charset="0"/>
                            </a:rPr>
                            <m:t>𝑷</m:t>
                          </m:r>
                          <m:r>
                            <a:rPr lang="en-US" sz="2800" b="1" i="1" baseline="-25000" smtClean="0">
                              <a:solidFill>
                                <a:schemeClr val="tx1"/>
                              </a:solidFill>
                              <a:latin typeface="Cambria Math" pitchFamily="18" charset="0"/>
                              <a:ea typeface="Cambria Math" pitchFamily="18" charset="0"/>
                            </a:rPr>
                            <m:t>𝑴𝑨𝑿</m:t>
                          </m:r>
                        </m:den>
                      </m:f>
                    </m:oMath>
                  </m:oMathPara>
                </a14:m>
                <a:endParaRPr lang="en-US" sz="2800" i="1" dirty="0" smtClean="0">
                  <a:solidFill>
                    <a:schemeClr val="tx1"/>
                  </a:solidFill>
                  <a:latin typeface="Cambria Math" pitchFamily="18" charset="0"/>
                  <a:ea typeface="Cambria Math" pitchFamily="18" charset="0"/>
                  <a:cs typeface="Arial" pitchFamily="34"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2264228" y="5210629"/>
                <a:ext cx="4310743" cy="896143"/>
              </a:xfrm>
              <a:prstGeom prst="rect">
                <a:avLst/>
              </a:prstGeom>
              <a:blipFill rotWithShape="1">
                <a:blip r:embed="rId3"/>
                <a:stretch>
                  <a:fillRect b="-4082"/>
                </a:stretch>
              </a:blipFill>
              <a:ln w="12700">
                <a:noFill/>
              </a:ln>
            </p:spPr>
            <p:txBody>
              <a:bodyPr/>
              <a:lstStyle/>
              <a:p>
                <a:r>
                  <a:rPr lang="en-US">
                    <a:noFill/>
                  </a:rPr>
                  <a:t> </a:t>
                </a:r>
              </a:p>
            </p:txBody>
          </p:sp>
        </mc:Fallback>
      </mc:AlternateContent>
    </p:spTree>
    <p:extLst>
      <p:ext uri="{BB962C8B-B14F-4D97-AF65-F5344CB8AC3E}">
        <p14:creationId xmlns:p14="http://schemas.microsoft.com/office/powerpoint/2010/main" val="187994426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Tests</a:t>
            </a:r>
            <a:endParaRPr lang="en-US" dirty="0"/>
          </a:p>
        </p:txBody>
      </p:sp>
      <p:sp>
        <p:nvSpPr>
          <p:cNvPr id="3" name="Date Placeholder 2"/>
          <p:cNvSpPr>
            <a:spLocks noGrp="1"/>
          </p:cNvSpPr>
          <p:nvPr>
            <p:ph type="dt" sz="half" idx="10"/>
          </p:nvPr>
        </p:nvSpPr>
        <p:spPr/>
        <p:txBody>
          <a:bodyPr/>
          <a:lstStyle/>
          <a:p>
            <a:r>
              <a:rPr lang="en-US" smtClean="0"/>
              <a:t>HIT, July 13, 2012</a:t>
            </a:r>
            <a:endParaRPr lang="en-US"/>
          </a:p>
        </p:txBody>
      </p:sp>
      <p:sp>
        <p:nvSpPr>
          <p:cNvPr id="4" name="Footer Placeholder 3"/>
          <p:cNvSpPr>
            <a:spLocks noGrp="1"/>
          </p:cNvSpPr>
          <p:nvPr>
            <p:ph type="ftr" sz="quarter" idx="11"/>
          </p:nvPr>
        </p:nvSpPr>
        <p:spPr/>
        <p:txBody>
          <a:bodyPr/>
          <a:lstStyle/>
          <a:p>
            <a:r>
              <a:rPr lang="en-US" smtClean="0"/>
              <a:t>Agrawal: Power and Time Tradeoff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57</a:t>
            </a:fld>
            <a:endParaRPr lang="en-US"/>
          </a:p>
        </p:txBody>
      </p:sp>
      <p:sp>
        <p:nvSpPr>
          <p:cNvPr id="6" name="Rectangle 5"/>
          <p:cNvSpPr/>
          <p:nvPr/>
        </p:nvSpPr>
        <p:spPr>
          <a:xfrm>
            <a:off x="1378857" y="1654629"/>
            <a:ext cx="6705600" cy="159657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1371600" y="1666293"/>
            <a:ext cx="6720114" cy="1483307"/>
          </a:xfrm>
          <a:custGeom>
            <a:avLst/>
            <a:gdLst>
              <a:gd name="connsiteX0" fmla="*/ 0 w 6720114"/>
              <a:gd name="connsiteY0" fmla="*/ 1394988 h 1589263"/>
              <a:gd name="connsiteX1" fmla="*/ 217714 w 6720114"/>
              <a:gd name="connsiteY1" fmla="*/ 988588 h 1589263"/>
              <a:gd name="connsiteX2" fmla="*/ 362857 w 6720114"/>
              <a:gd name="connsiteY2" fmla="*/ 495102 h 1589263"/>
              <a:gd name="connsiteX3" fmla="*/ 478971 w 6720114"/>
              <a:gd name="connsiteY3" fmla="*/ 1061159 h 1589263"/>
              <a:gd name="connsiteX4" fmla="*/ 667657 w 6720114"/>
              <a:gd name="connsiteY4" fmla="*/ 1617 h 1589263"/>
              <a:gd name="connsiteX5" fmla="*/ 769257 w 6720114"/>
              <a:gd name="connsiteY5" fmla="*/ 901502 h 1589263"/>
              <a:gd name="connsiteX6" fmla="*/ 914400 w 6720114"/>
              <a:gd name="connsiteY6" fmla="*/ 262874 h 1589263"/>
              <a:gd name="connsiteX7" fmla="*/ 1045028 w 6720114"/>
              <a:gd name="connsiteY7" fmla="*/ 1380474 h 1589263"/>
              <a:gd name="connsiteX8" fmla="*/ 1335314 w 6720114"/>
              <a:gd name="connsiteY8" fmla="*/ 945045 h 1589263"/>
              <a:gd name="connsiteX9" fmla="*/ 1582057 w 6720114"/>
              <a:gd name="connsiteY9" fmla="*/ 161274 h 1589263"/>
              <a:gd name="connsiteX10" fmla="*/ 1785257 w 6720114"/>
              <a:gd name="connsiteY10" fmla="*/ 1133731 h 1589263"/>
              <a:gd name="connsiteX11" fmla="*/ 2220686 w 6720114"/>
              <a:gd name="connsiteY11" fmla="*/ 349959 h 1589263"/>
              <a:gd name="connsiteX12" fmla="*/ 2467428 w 6720114"/>
              <a:gd name="connsiteY12" fmla="*/ 1511102 h 1589263"/>
              <a:gd name="connsiteX13" fmla="*/ 2801257 w 6720114"/>
              <a:gd name="connsiteY13" fmla="*/ 59674 h 1589263"/>
              <a:gd name="connsiteX14" fmla="*/ 3077028 w 6720114"/>
              <a:gd name="connsiteY14" fmla="*/ 1482074 h 1589263"/>
              <a:gd name="connsiteX15" fmla="*/ 3367314 w 6720114"/>
              <a:gd name="connsiteY15" fmla="*/ 538645 h 1589263"/>
              <a:gd name="connsiteX16" fmla="*/ 3599543 w 6720114"/>
              <a:gd name="connsiteY16" fmla="*/ 1394988 h 1589263"/>
              <a:gd name="connsiteX17" fmla="*/ 3904343 w 6720114"/>
              <a:gd name="connsiteY17" fmla="*/ 117731 h 1589263"/>
              <a:gd name="connsiteX18" fmla="*/ 4325257 w 6720114"/>
              <a:gd name="connsiteY18" fmla="*/ 1511102 h 1589263"/>
              <a:gd name="connsiteX19" fmla="*/ 4688114 w 6720114"/>
              <a:gd name="connsiteY19" fmla="*/ 30645 h 1589263"/>
              <a:gd name="connsiteX20" fmla="*/ 5080000 w 6720114"/>
              <a:gd name="connsiteY20" fmla="*/ 1278874 h 1589263"/>
              <a:gd name="connsiteX21" fmla="*/ 5283200 w 6720114"/>
              <a:gd name="connsiteY21" fmla="*/ 553159 h 1589263"/>
              <a:gd name="connsiteX22" fmla="*/ 5588000 w 6720114"/>
              <a:gd name="connsiteY22" fmla="*/ 1583674 h 1589263"/>
              <a:gd name="connsiteX23" fmla="*/ 5820228 w 6720114"/>
              <a:gd name="connsiteY23" fmla="*/ 1617 h 1589263"/>
              <a:gd name="connsiteX24" fmla="*/ 6037943 w 6720114"/>
              <a:gd name="connsiteY24" fmla="*/ 1278874 h 1589263"/>
              <a:gd name="connsiteX25" fmla="*/ 6183086 w 6720114"/>
              <a:gd name="connsiteY25" fmla="*/ 1003102 h 1589263"/>
              <a:gd name="connsiteX26" fmla="*/ 6313714 w 6720114"/>
              <a:gd name="connsiteY26" fmla="*/ 1496588 h 1589263"/>
              <a:gd name="connsiteX27" fmla="*/ 6429828 w 6720114"/>
              <a:gd name="connsiteY27" fmla="*/ 553159 h 1589263"/>
              <a:gd name="connsiteX28" fmla="*/ 6720114 w 6720114"/>
              <a:gd name="connsiteY28" fmla="*/ 1380474 h 158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720114" h="1589263">
                <a:moveTo>
                  <a:pt x="0" y="1394988"/>
                </a:moveTo>
                <a:cubicBezTo>
                  <a:pt x="78619" y="1266778"/>
                  <a:pt x="157238" y="1138569"/>
                  <a:pt x="217714" y="988588"/>
                </a:cubicBezTo>
                <a:cubicBezTo>
                  <a:pt x="278190" y="838607"/>
                  <a:pt x="319314" y="483007"/>
                  <a:pt x="362857" y="495102"/>
                </a:cubicBezTo>
                <a:cubicBezTo>
                  <a:pt x="406400" y="507197"/>
                  <a:pt x="428171" y="1143406"/>
                  <a:pt x="478971" y="1061159"/>
                </a:cubicBezTo>
                <a:cubicBezTo>
                  <a:pt x="529771" y="978912"/>
                  <a:pt x="619276" y="28226"/>
                  <a:pt x="667657" y="1617"/>
                </a:cubicBezTo>
                <a:cubicBezTo>
                  <a:pt x="716038" y="-24992"/>
                  <a:pt x="728133" y="857959"/>
                  <a:pt x="769257" y="901502"/>
                </a:cubicBezTo>
                <a:cubicBezTo>
                  <a:pt x="810381" y="945045"/>
                  <a:pt x="868438" y="183045"/>
                  <a:pt x="914400" y="262874"/>
                </a:cubicBezTo>
                <a:cubicBezTo>
                  <a:pt x="960362" y="342703"/>
                  <a:pt x="974876" y="1266779"/>
                  <a:pt x="1045028" y="1380474"/>
                </a:cubicBezTo>
                <a:cubicBezTo>
                  <a:pt x="1115180" y="1494169"/>
                  <a:pt x="1245809" y="1148245"/>
                  <a:pt x="1335314" y="945045"/>
                </a:cubicBezTo>
                <a:cubicBezTo>
                  <a:pt x="1424819" y="741845"/>
                  <a:pt x="1507067" y="129826"/>
                  <a:pt x="1582057" y="161274"/>
                </a:cubicBezTo>
                <a:cubicBezTo>
                  <a:pt x="1657047" y="192722"/>
                  <a:pt x="1678819" y="1102283"/>
                  <a:pt x="1785257" y="1133731"/>
                </a:cubicBezTo>
                <a:cubicBezTo>
                  <a:pt x="1891695" y="1165179"/>
                  <a:pt x="2106991" y="287064"/>
                  <a:pt x="2220686" y="349959"/>
                </a:cubicBezTo>
                <a:cubicBezTo>
                  <a:pt x="2334381" y="412854"/>
                  <a:pt x="2370666" y="1559483"/>
                  <a:pt x="2467428" y="1511102"/>
                </a:cubicBezTo>
                <a:cubicBezTo>
                  <a:pt x="2564190" y="1462721"/>
                  <a:pt x="2699657" y="64512"/>
                  <a:pt x="2801257" y="59674"/>
                </a:cubicBezTo>
                <a:cubicBezTo>
                  <a:pt x="2902857" y="54836"/>
                  <a:pt x="2982685" y="1402246"/>
                  <a:pt x="3077028" y="1482074"/>
                </a:cubicBezTo>
                <a:cubicBezTo>
                  <a:pt x="3171371" y="1561903"/>
                  <a:pt x="3280228" y="553159"/>
                  <a:pt x="3367314" y="538645"/>
                </a:cubicBezTo>
                <a:cubicBezTo>
                  <a:pt x="3454400" y="524131"/>
                  <a:pt x="3510038" y="1465140"/>
                  <a:pt x="3599543" y="1394988"/>
                </a:cubicBezTo>
                <a:cubicBezTo>
                  <a:pt x="3689048" y="1324836"/>
                  <a:pt x="3783391" y="98379"/>
                  <a:pt x="3904343" y="117731"/>
                </a:cubicBezTo>
                <a:cubicBezTo>
                  <a:pt x="4025295" y="137083"/>
                  <a:pt x="4194629" y="1525616"/>
                  <a:pt x="4325257" y="1511102"/>
                </a:cubicBezTo>
                <a:cubicBezTo>
                  <a:pt x="4455886" y="1496588"/>
                  <a:pt x="4562324" y="69350"/>
                  <a:pt x="4688114" y="30645"/>
                </a:cubicBezTo>
                <a:cubicBezTo>
                  <a:pt x="4813904" y="-8060"/>
                  <a:pt x="4980819" y="1191788"/>
                  <a:pt x="5080000" y="1278874"/>
                </a:cubicBezTo>
                <a:cubicBezTo>
                  <a:pt x="5179181" y="1365960"/>
                  <a:pt x="5198533" y="502359"/>
                  <a:pt x="5283200" y="553159"/>
                </a:cubicBezTo>
                <a:cubicBezTo>
                  <a:pt x="5367867" y="603959"/>
                  <a:pt x="5498495" y="1675598"/>
                  <a:pt x="5588000" y="1583674"/>
                </a:cubicBezTo>
                <a:cubicBezTo>
                  <a:pt x="5677505" y="1491750"/>
                  <a:pt x="5745237" y="52417"/>
                  <a:pt x="5820228" y="1617"/>
                </a:cubicBezTo>
                <a:cubicBezTo>
                  <a:pt x="5895219" y="-49183"/>
                  <a:pt x="5977467" y="1111960"/>
                  <a:pt x="6037943" y="1278874"/>
                </a:cubicBezTo>
                <a:cubicBezTo>
                  <a:pt x="6098419" y="1445788"/>
                  <a:pt x="6137124" y="966816"/>
                  <a:pt x="6183086" y="1003102"/>
                </a:cubicBezTo>
                <a:cubicBezTo>
                  <a:pt x="6229048" y="1039388"/>
                  <a:pt x="6272590" y="1571579"/>
                  <a:pt x="6313714" y="1496588"/>
                </a:cubicBezTo>
                <a:cubicBezTo>
                  <a:pt x="6354838" y="1421597"/>
                  <a:pt x="6362095" y="572511"/>
                  <a:pt x="6429828" y="553159"/>
                </a:cubicBezTo>
                <a:cubicBezTo>
                  <a:pt x="6497561" y="533807"/>
                  <a:pt x="6608837" y="957140"/>
                  <a:pt x="6720114" y="1380474"/>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6" idx="1"/>
            <a:endCxn id="6" idx="3"/>
          </p:cNvCxnSpPr>
          <p:nvPr/>
        </p:nvCxnSpPr>
        <p:spPr>
          <a:xfrm>
            <a:off x="1378857" y="2452915"/>
            <a:ext cx="670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308896" y="3251200"/>
            <a:ext cx="663964" cy="400110"/>
          </a:xfrm>
          <a:prstGeom prst="rect">
            <a:avLst/>
          </a:prstGeom>
          <a:noFill/>
        </p:spPr>
        <p:txBody>
          <a:bodyPr wrap="none" rtlCol="0">
            <a:spAutoFit/>
          </a:bodyPr>
          <a:lstStyle/>
          <a:p>
            <a:r>
              <a:rPr lang="en-US" sz="2000" dirty="0" smtClean="0"/>
              <a:t>time</a:t>
            </a:r>
            <a:endParaRPr lang="en-US" sz="2000" dirty="0"/>
          </a:p>
        </p:txBody>
      </p:sp>
      <p:sp>
        <p:nvSpPr>
          <p:cNvPr id="11" name="TextBox 10"/>
          <p:cNvSpPr txBox="1"/>
          <p:nvPr/>
        </p:nvSpPr>
        <p:spPr>
          <a:xfrm rot="16200000">
            <a:off x="250327" y="2230507"/>
            <a:ext cx="894476" cy="400110"/>
          </a:xfrm>
          <a:prstGeom prst="rect">
            <a:avLst/>
          </a:prstGeom>
          <a:noFill/>
        </p:spPr>
        <p:txBody>
          <a:bodyPr wrap="none" rtlCol="0">
            <a:spAutoFit/>
          </a:bodyPr>
          <a:lstStyle/>
          <a:p>
            <a:r>
              <a:rPr lang="en-US" sz="2000" dirty="0" smtClean="0"/>
              <a:t>Energy</a:t>
            </a:r>
            <a:endParaRPr lang="en-US" sz="2000" dirty="0"/>
          </a:p>
        </p:txBody>
      </p:sp>
      <p:sp>
        <p:nvSpPr>
          <p:cNvPr id="12" name="TextBox 11"/>
          <p:cNvSpPr txBox="1"/>
          <p:nvPr/>
        </p:nvSpPr>
        <p:spPr>
          <a:xfrm>
            <a:off x="3708400" y="1252902"/>
            <a:ext cx="1574855" cy="400110"/>
          </a:xfrm>
          <a:prstGeom prst="rect">
            <a:avLst/>
          </a:prstGeom>
          <a:noFill/>
        </p:spPr>
        <p:txBody>
          <a:bodyPr wrap="none" rtlCol="0">
            <a:spAutoFit/>
          </a:bodyPr>
          <a:lstStyle/>
          <a:p>
            <a:r>
              <a:rPr lang="en-US" sz="2000" dirty="0" err="1" smtClean="0"/>
              <a:t>Emax</a:t>
            </a:r>
            <a:r>
              <a:rPr lang="en-US" sz="2000" dirty="0" smtClean="0"/>
              <a:t>/</a:t>
            </a:r>
            <a:r>
              <a:rPr lang="en-US" sz="2000" dirty="0" err="1" smtClean="0"/>
              <a:t>Eav</a:t>
            </a:r>
            <a:r>
              <a:rPr lang="en-US" sz="2000" dirty="0" smtClean="0"/>
              <a:t> = 2</a:t>
            </a:r>
            <a:endParaRPr lang="en-US" sz="2000" dirty="0"/>
          </a:p>
        </p:txBody>
      </p:sp>
      <p:sp>
        <p:nvSpPr>
          <p:cNvPr id="13" name="TextBox 12"/>
          <p:cNvSpPr txBox="1"/>
          <p:nvPr/>
        </p:nvSpPr>
        <p:spPr>
          <a:xfrm>
            <a:off x="870384" y="1452957"/>
            <a:ext cx="508473" cy="2015936"/>
          </a:xfrm>
          <a:prstGeom prst="rect">
            <a:avLst/>
          </a:prstGeom>
          <a:noFill/>
        </p:spPr>
        <p:txBody>
          <a:bodyPr wrap="none" rtlCol="0">
            <a:spAutoFit/>
          </a:bodyPr>
          <a:lstStyle/>
          <a:p>
            <a:pPr>
              <a:lnSpc>
                <a:spcPts val="3000"/>
              </a:lnSpc>
            </a:pPr>
            <a:r>
              <a:rPr lang="en-US" sz="2000" dirty="0" smtClean="0"/>
              <a:t>1.0</a:t>
            </a:r>
          </a:p>
          <a:p>
            <a:pPr>
              <a:lnSpc>
                <a:spcPts val="3000"/>
              </a:lnSpc>
            </a:pPr>
            <a:endParaRPr lang="en-US" sz="2000" dirty="0"/>
          </a:p>
          <a:p>
            <a:pPr>
              <a:lnSpc>
                <a:spcPts val="3000"/>
              </a:lnSpc>
            </a:pPr>
            <a:r>
              <a:rPr lang="en-US" sz="2000" dirty="0" smtClean="0"/>
              <a:t>0.5</a:t>
            </a:r>
          </a:p>
          <a:p>
            <a:pPr>
              <a:lnSpc>
                <a:spcPts val="3000"/>
              </a:lnSpc>
            </a:pPr>
            <a:endParaRPr lang="en-US" sz="2000" dirty="0"/>
          </a:p>
          <a:p>
            <a:pPr>
              <a:lnSpc>
                <a:spcPts val="3000"/>
              </a:lnSpc>
            </a:pPr>
            <a:r>
              <a:rPr lang="en-US" sz="2000" dirty="0" smtClean="0"/>
              <a:t>0.0</a:t>
            </a:r>
            <a:endParaRPr lang="en-US" sz="2000" dirty="0"/>
          </a:p>
        </p:txBody>
      </p:sp>
      <p:sp>
        <p:nvSpPr>
          <p:cNvPr id="14" name="Rectangle 13"/>
          <p:cNvSpPr/>
          <p:nvPr/>
        </p:nvSpPr>
        <p:spPr>
          <a:xfrm>
            <a:off x="1371600" y="4198180"/>
            <a:ext cx="6705600" cy="159657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1371600" y="5482959"/>
            <a:ext cx="670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301639" y="5794751"/>
            <a:ext cx="663964" cy="400110"/>
          </a:xfrm>
          <a:prstGeom prst="rect">
            <a:avLst/>
          </a:prstGeom>
          <a:noFill/>
        </p:spPr>
        <p:txBody>
          <a:bodyPr wrap="none" rtlCol="0">
            <a:spAutoFit/>
          </a:bodyPr>
          <a:lstStyle/>
          <a:p>
            <a:r>
              <a:rPr lang="en-US" sz="2000" dirty="0" smtClean="0"/>
              <a:t>time</a:t>
            </a:r>
            <a:endParaRPr lang="en-US" sz="2000" dirty="0"/>
          </a:p>
        </p:txBody>
      </p:sp>
      <p:sp>
        <p:nvSpPr>
          <p:cNvPr id="18" name="TextBox 17"/>
          <p:cNvSpPr txBox="1"/>
          <p:nvPr/>
        </p:nvSpPr>
        <p:spPr>
          <a:xfrm rot="16200000">
            <a:off x="243070" y="4774058"/>
            <a:ext cx="894476" cy="400110"/>
          </a:xfrm>
          <a:prstGeom prst="rect">
            <a:avLst/>
          </a:prstGeom>
          <a:noFill/>
        </p:spPr>
        <p:txBody>
          <a:bodyPr wrap="none" rtlCol="0">
            <a:spAutoFit/>
          </a:bodyPr>
          <a:lstStyle/>
          <a:p>
            <a:r>
              <a:rPr lang="en-US" sz="2000" dirty="0" smtClean="0"/>
              <a:t>Energy</a:t>
            </a:r>
            <a:endParaRPr lang="en-US" sz="2000" dirty="0"/>
          </a:p>
        </p:txBody>
      </p:sp>
      <p:sp>
        <p:nvSpPr>
          <p:cNvPr id="19" name="TextBox 18"/>
          <p:cNvSpPr txBox="1"/>
          <p:nvPr/>
        </p:nvSpPr>
        <p:spPr>
          <a:xfrm>
            <a:off x="3701143" y="3796453"/>
            <a:ext cx="1574855" cy="400110"/>
          </a:xfrm>
          <a:prstGeom prst="rect">
            <a:avLst/>
          </a:prstGeom>
          <a:noFill/>
        </p:spPr>
        <p:txBody>
          <a:bodyPr wrap="none" rtlCol="0">
            <a:spAutoFit/>
          </a:bodyPr>
          <a:lstStyle/>
          <a:p>
            <a:r>
              <a:rPr lang="en-US" sz="2000" dirty="0" err="1" smtClean="0"/>
              <a:t>Emax</a:t>
            </a:r>
            <a:r>
              <a:rPr lang="en-US" sz="2000" dirty="0" smtClean="0"/>
              <a:t>/</a:t>
            </a:r>
            <a:r>
              <a:rPr lang="en-US" sz="2000" dirty="0" err="1" smtClean="0"/>
              <a:t>Eav</a:t>
            </a:r>
            <a:r>
              <a:rPr lang="en-US" sz="2000" dirty="0" smtClean="0"/>
              <a:t> = 5</a:t>
            </a:r>
            <a:endParaRPr lang="en-US" sz="2000" dirty="0"/>
          </a:p>
        </p:txBody>
      </p:sp>
      <p:sp>
        <p:nvSpPr>
          <p:cNvPr id="20" name="TextBox 19"/>
          <p:cNvSpPr txBox="1"/>
          <p:nvPr/>
        </p:nvSpPr>
        <p:spPr>
          <a:xfrm>
            <a:off x="863127" y="3996508"/>
            <a:ext cx="508473" cy="2015936"/>
          </a:xfrm>
          <a:prstGeom prst="rect">
            <a:avLst/>
          </a:prstGeom>
          <a:noFill/>
        </p:spPr>
        <p:txBody>
          <a:bodyPr wrap="none" rtlCol="0">
            <a:spAutoFit/>
          </a:bodyPr>
          <a:lstStyle/>
          <a:p>
            <a:pPr>
              <a:lnSpc>
                <a:spcPts val="3000"/>
              </a:lnSpc>
            </a:pPr>
            <a:r>
              <a:rPr lang="en-US" sz="2000" dirty="0" smtClean="0"/>
              <a:t>1.0</a:t>
            </a:r>
          </a:p>
          <a:p>
            <a:pPr>
              <a:lnSpc>
                <a:spcPts val="3000"/>
              </a:lnSpc>
            </a:pPr>
            <a:endParaRPr lang="en-US" sz="2000" dirty="0"/>
          </a:p>
          <a:p>
            <a:pPr>
              <a:lnSpc>
                <a:spcPts val="3000"/>
              </a:lnSpc>
            </a:pPr>
            <a:r>
              <a:rPr lang="en-US" sz="2000" dirty="0" smtClean="0"/>
              <a:t>0.5</a:t>
            </a:r>
          </a:p>
          <a:p>
            <a:pPr>
              <a:lnSpc>
                <a:spcPts val="3000"/>
              </a:lnSpc>
            </a:pPr>
            <a:endParaRPr lang="en-US" sz="2000" dirty="0"/>
          </a:p>
          <a:p>
            <a:pPr>
              <a:lnSpc>
                <a:spcPts val="3000"/>
              </a:lnSpc>
            </a:pPr>
            <a:r>
              <a:rPr lang="en-US" sz="2000" dirty="0" smtClean="0"/>
              <a:t>0.0</a:t>
            </a:r>
            <a:endParaRPr lang="en-US" sz="2000" dirty="0"/>
          </a:p>
        </p:txBody>
      </p:sp>
      <p:sp>
        <p:nvSpPr>
          <p:cNvPr id="21" name="Freeform 20"/>
          <p:cNvSpPr/>
          <p:nvPr/>
        </p:nvSpPr>
        <p:spPr>
          <a:xfrm>
            <a:off x="1378857" y="4208683"/>
            <a:ext cx="6720114" cy="1451888"/>
          </a:xfrm>
          <a:custGeom>
            <a:avLst/>
            <a:gdLst>
              <a:gd name="connsiteX0" fmla="*/ 0 w 6720114"/>
              <a:gd name="connsiteY0" fmla="*/ 1451888 h 1559822"/>
              <a:gd name="connsiteX1" fmla="*/ 87086 w 6720114"/>
              <a:gd name="connsiteY1" fmla="*/ 1306746 h 1559822"/>
              <a:gd name="connsiteX2" fmla="*/ 217714 w 6720114"/>
              <a:gd name="connsiteY2" fmla="*/ 1466403 h 1559822"/>
              <a:gd name="connsiteX3" fmla="*/ 406400 w 6720114"/>
              <a:gd name="connsiteY3" fmla="*/ 1292231 h 1559822"/>
              <a:gd name="connsiteX4" fmla="*/ 566057 w 6720114"/>
              <a:gd name="connsiteY4" fmla="*/ 1495431 h 1559822"/>
              <a:gd name="connsiteX5" fmla="*/ 740229 w 6720114"/>
              <a:gd name="connsiteY5" fmla="*/ 1118060 h 1559822"/>
              <a:gd name="connsiteX6" fmla="*/ 914400 w 6720114"/>
              <a:gd name="connsiteY6" fmla="*/ 1480917 h 1559822"/>
              <a:gd name="connsiteX7" fmla="*/ 1190172 w 6720114"/>
              <a:gd name="connsiteY7" fmla="*/ 1306746 h 1559822"/>
              <a:gd name="connsiteX8" fmla="*/ 1407886 w 6720114"/>
              <a:gd name="connsiteY8" fmla="*/ 1495431 h 1559822"/>
              <a:gd name="connsiteX9" fmla="*/ 1509486 w 6720114"/>
              <a:gd name="connsiteY9" fmla="*/ 460 h 1559822"/>
              <a:gd name="connsiteX10" fmla="*/ 1596572 w 6720114"/>
              <a:gd name="connsiteY10" fmla="*/ 1335774 h 1559822"/>
              <a:gd name="connsiteX11" fmla="*/ 1741714 w 6720114"/>
              <a:gd name="connsiteY11" fmla="*/ 1364803 h 1559822"/>
              <a:gd name="connsiteX12" fmla="*/ 1959429 w 6720114"/>
              <a:gd name="connsiteY12" fmla="*/ 1480917 h 1559822"/>
              <a:gd name="connsiteX13" fmla="*/ 2177143 w 6720114"/>
              <a:gd name="connsiteY13" fmla="*/ 1379317 h 1559822"/>
              <a:gd name="connsiteX14" fmla="*/ 2525486 w 6720114"/>
              <a:gd name="connsiteY14" fmla="*/ 1466403 h 1559822"/>
              <a:gd name="connsiteX15" fmla="*/ 2873829 w 6720114"/>
              <a:gd name="connsiteY15" fmla="*/ 1364803 h 1559822"/>
              <a:gd name="connsiteX16" fmla="*/ 3280229 w 6720114"/>
              <a:gd name="connsiteY16" fmla="*/ 1495431 h 1559822"/>
              <a:gd name="connsiteX17" fmla="*/ 3410857 w 6720114"/>
              <a:gd name="connsiteY17" fmla="*/ 247203 h 1559822"/>
              <a:gd name="connsiteX18" fmla="*/ 3512457 w 6720114"/>
              <a:gd name="connsiteY18" fmla="*/ 1466403 h 1559822"/>
              <a:gd name="connsiteX19" fmla="*/ 3773714 w 6720114"/>
              <a:gd name="connsiteY19" fmla="*/ 1422860 h 1559822"/>
              <a:gd name="connsiteX20" fmla="*/ 3947886 w 6720114"/>
              <a:gd name="connsiteY20" fmla="*/ 1408346 h 1559822"/>
              <a:gd name="connsiteX21" fmla="*/ 4325257 w 6720114"/>
              <a:gd name="connsiteY21" fmla="*/ 1422860 h 1559822"/>
              <a:gd name="connsiteX22" fmla="*/ 4542972 w 6720114"/>
              <a:gd name="connsiteY22" fmla="*/ 1393831 h 1559822"/>
              <a:gd name="connsiteX23" fmla="*/ 4833257 w 6720114"/>
              <a:gd name="connsiteY23" fmla="*/ 1524460 h 1559822"/>
              <a:gd name="connsiteX24" fmla="*/ 5123543 w 6720114"/>
              <a:gd name="connsiteY24" fmla="*/ 1437374 h 1559822"/>
              <a:gd name="connsiteX25" fmla="*/ 5486400 w 6720114"/>
              <a:gd name="connsiteY25" fmla="*/ 1524460 h 1559822"/>
              <a:gd name="connsiteX26" fmla="*/ 5617029 w 6720114"/>
              <a:gd name="connsiteY26" fmla="*/ 1263203 h 1559822"/>
              <a:gd name="connsiteX27" fmla="*/ 5820229 w 6720114"/>
              <a:gd name="connsiteY27" fmla="*/ 1509946 h 1559822"/>
              <a:gd name="connsiteX28" fmla="*/ 5979886 w 6720114"/>
              <a:gd name="connsiteY28" fmla="*/ 1379317 h 1559822"/>
              <a:gd name="connsiteX29" fmla="*/ 6270172 w 6720114"/>
              <a:gd name="connsiteY29" fmla="*/ 1524460 h 1559822"/>
              <a:gd name="connsiteX30" fmla="*/ 6473372 w 6720114"/>
              <a:gd name="connsiteY30" fmla="*/ 1248688 h 1559822"/>
              <a:gd name="connsiteX31" fmla="*/ 6720114 w 6720114"/>
              <a:gd name="connsiteY31" fmla="*/ 1509946 h 155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720114" h="1559822">
                <a:moveTo>
                  <a:pt x="0" y="1451888"/>
                </a:moveTo>
                <a:cubicBezTo>
                  <a:pt x="25400" y="1378107"/>
                  <a:pt x="50800" y="1304327"/>
                  <a:pt x="87086" y="1306746"/>
                </a:cubicBezTo>
                <a:cubicBezTo>
                  <a:pt x="123372" y="1309165"/>
                  <a:pt x="164495" y="1468822"/>
                  <a:pt x="217714" y="1466403"/>
                </a:cubicBezTo>
                <a:cubicBezTo>
                  <a:pt x="270933" y="1463984"/>
                  <a:pt x="348343" y="1287393"/>
                  <a:pt x="406400" y="1292231"/>
                </a:cubicBezTo>
                <a:cubicBezTo>
                  <a:pt x="464457" y="1297069"/>
                  <a:pt x="510419" y="1524459"/>
                  <a:pt x="566057" y="1495431"/>
                </a:cubicBezTo>
                <a:cubicBezTo>
                  <a:pt x="621695" y="1466403"/>
                  <a:pt x="682172" y="1120479"/>
                  <a:pt x="740229" y="1118060"/>
                </a:cubicBezTo>
                <a:cubicBezTo>
                  <a:pt x="798286" y="1115641"/>
                  <a:pt x="839410" y="1449469"/>
                  <a:pt x="914400" y="1480917"/>
                </a:cubicBezTo>
                <a:cubicBezTo>
                  <a:pt x="989390" y="1512365"/>
                  <a:pt x="1107924" y="1304327"/>
                  <a:pt x="1190172" y="1306746"/>
                </a:cubicBezTo>
                <a:cubicBezTo>
                  <a:pt x="1272420" y="1309165"/>
                  <a:pt x="1354667" y="1713145"/>
                  <a:pt x="1407886" y="1495431"/>
                </a:cubicBezTo>
                <a:cubicBezTo>
                  <a:pt x="1461105" y="1277717"/>
                  <a:pt x="1478039" y="27069"/>
                  <a:pt x="1509486" y="460"/>
                </a:cubicBezTo>
                <a:cubicBezTo>
                  <a:pt x="1540933" y="-26149"/>
                  <a:pt x="1557867" y="1108383"/>
                  <a:pt x="1596572" y="1335774"/>
                </a:cubicBezTo>
                <a:cubicBezTo>
                  <a:pt x="1635277" y="1563165"/>
                  <a:pt x="1681238" y="1340612"/>
                  <a:pt x="1741714" y="1364803"/>
                </a:cubicBezTo>
                <a:cubicBezTo>
                  <a:pt x="1802190" y="1388993"/>
                  <a:pt x="1886858" y="1478498"/>
                  <a:pt x="1959429" y="1480917"/>
                </a:cubicBezTo>
                <a:cubicBezTo>
                  <a:pt x="2032000" y="1483336"/>
                  <a:pt x="2082800" y="1381736"/>
                  <a:pt x="2177143" y="1379317"/>
                </a:cubicBezTo>
                <a:cubicBezTo>
                  <a:pt x="2271486" y="1376898"/>
                  <a:pt x="2409372" y="1468822"/>
                  <a:pt x="2525486" y="1466403"/>
                </a:cubicBezTo>
                <a:cubicBezTo>
                  <a:pt x="2641600" y="1463984"/>
                  <a:pt x="2748039" y="1359965"/>
                  <a:pt x="2873829" y="1364803"/>
                </a:cubicBezTo>
                <a:cubicBezTo>
                  <a:pt x="2999619" y="1369641"/>
                  <a:pt x="3190724" y="1681698"/>
                  <a:pt x="3280229" y="1495431"/>
                </a:cubicBezTo>
                <a:cubicBezTo>
                  <a:pt x="3369734" y="1309164"/>
                  <a:pt x="3372152" y="252041"/>
                  <a:pt x="3410857" y="247203"/>
                </a:cubicBezTo>
                <a:cubicBezTo>
                  <a:pt x="3449562" y="242365"/>
                  <a:pt x="3451981" y="1270460"/>
                  <a:pt x="3512457" y="1466403"/>
                </a:cubicBezTo>
                <a:cubicBezTo>
                  <a:pt x="3572933" y="1662346"/>
                  <a:pt x="3701142" y="1432536"/>
                  <a:pt x="3773714" y="1422860"/>
                </a:cubicBezTo>
                <a:cubicBezTo>
                  <a:pt x="3846286" y="1413184"/>
                  <a:pt x="3855962" y="1408346"/>
                  <a:pt x="3947886" y="1408346"/>
                </a:cubicBezTo>
                <a:cubicBezTo>
                  <a:pt x="4039810" y="1408346"/>
                  <a:pt x="4226076" y="1425279"/>
                  <a:pt x="4325257" y="1422860"/>
                </a:cubicBezTo>
                <a:cubicBezTo>
                  <a:pt x="4424438" y="1420441"/>
                  <a:pt x="4458305" y="1376898"/>
                  <a:pt x="4542972" y="1393831"/>
                </a:cubicBezTo>
                <a:cubicBezTo>
                  <a:pt x="4627639" y="1410764"/>
                  <a:pt x="4736495" y="1517203"/>
                  <a:pt x="4833257" y="1524460"/>
                </a:cubicBezTo>
                <a:cubicBezTo>
                  <a:pt x="4930019" y="1531717"/>
                  <a:pt x="5014686" y="1437374"/>
                  <a:pt x="5123543" y="1437374"/>
                </a:cubicBezTo>
                <a:cubicBezTo>
                  <a:pt x="5232400" y="1437374"/>
                  <a:pt x="5404152" y="1553489"/>
                  <a:pt x="5486400" y="1524460"/>
                </a:cubicBezTo>
                <a:cubicBezTo>
                  <a:pt x="5568648" y="1495431"/>
                  <a:pt x="5561391" y="1265622"/>
                  <a:pt x="5617029" y="1263203"/>
                </a:cubicBezTo>
                <a:cubicBezTo>
                  <a:pt x="5672667" y="1260784"/>
                  <a:pt x="5759753" y="1490594"/>
                  <a:pt x="5820229" y="1509946"/>
                </a:cubicBezTo>
                <a:cubicBezTo>
                  <a:pt x="5880705" y="1529298"/>
                  <a:pt x="5904896" y="1376898"/>
                  <a:pt x="5979886" y="1379317"/>
                </a:cubicBezTo>
                <a:cubicBezTo>
                  <a:pt x="6054876" y="1381736"/>
                  <a:pt x="6187924" y="1546231"/>
                  <a:pt x="6270172" y="1524460"/>
                </a:cubicBezTo>
                <a:cubicBezTo>
                  <a:pt x="6352420" y="1502689"/>
                  <a:pt x="6398382" y="1251107"/>
                  <a:pt x="6473372" y="1248688"/>
                </a:cubicBezTo>
                <a:cubicBezTo>
                  <a:pt x="6548362" y="1246269"/>
                  <a:pt x="6634238" y="1378107"/>
                  <a:pt x="6720114" y="1509946"/>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139543" y="4326820"/>
            <a:ext cx="1807354" cy="400110"/>
          </a:xfrm>
          <a:prstGeom prst="rect">
            <a:avLst/>
          </a:prstGeom>
          <a:noFill/>
        </p:spPr>
        <p:txBody>
          <a:bodyPr wrap="none" rtlCol="0">
            <a:spAutoFit/>
          </a:bodyPr>
          <a:lstStyle/>
          <a:p>
            <a:r>
              <a:rPr lang="en-US" sz="2000" b="1" i="1" dirty="0" smtClean="0">
                <a:solidFill>
                  <a:srgbClr val="00B050"/>
                </a:solidFill>
              </a:rPr>
              <a:t>Low power test</a:t>
            </a:r>
            <a:endParaRPr lang="en-US" sz="2000" b="1" i="1" dirty="0">
              <a:solidFill>
                <a:srgbClr val="00B050"/>
              </a:solidFill>
            </a:endParaRPr>
          </a:p>
        </p:txBody>
      </p:sp>
    </p:spTree>
    <p:extLst>
      <p:ext uri="{BB962C8B-B14F-4D97-AF65-F5344CB8AC3E}">
        <p14:creationId xmlns:p14="http://schemas.microsoft.com/office/powerpoint/2010/main" val="241811960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147402358"/>
              </p:ext>
            </p:extLst>
          </p:nvPr>
        </p:nvGraphicFramePr>
        <p:xfrm>
          <a:off x="537029" y="1415143"/>
          <a:ext cx="8064046" cy="4899818"/>
        </p:xfrm>
        <a:graphic>
          <a:graphicData uri="http://schemas.openxmlformats.org/drawingml/2006/chart">
            <c:chart xmlns:c="http://schemas.openxmlformats.org/drawingml/2006/chart" xmlns:r="http://schemas.openxmlformats.org/officeDocument/2006/relationships" r:id="rId3"/>
          </a:graphicData>
        </a:graphic>
      </p:graphicFrame>
      <p:grpSp>
        <p:nvGrpSpPr>
          <p:cNvPr id="17" name="Group 16"/>
          <p:cNvGrpSpPr/>
          <p:nvPr/>
        </p:nvGrpSpPr>
        <p:grpSpPr>
          <a:xfrm>
            <a:off x="3552829" y="1547228"/>
            <a:ext cx="4299399" cy="1074901"/>
            <a:chOff x="3052927" y="626020"/>
            <a:chExt cx="4299399" cy="1074901"/>
          </a:xfrm>
        </p:grpSpPr>
        <p:sp>
          <p:nvSpPr>
            <p:cNvPr id="6" name="Freeform 5"/>
            <p:cNvSpPr/>
            <p:nvPr/>
          </p:nvSpPr>
          <p:spPr>
            <a:xfrm>
              <a:off x="4419600" y="849359"/>
              <a:ext cx="563078" cy="296779"/>
            </a:xfrm>
            <a:custGeom>
              <a:avLst/>
              <a:gdLst>
                <a:gd name="connsiteX0" fmla="*/ 0 w 500514"/>
                <a:gd name="connsiteY0" fmla="*/ 336884 h 336884"/>
                <a:gd name="connsiteX1" fmla="*/ 115503 w 500514"/>
                <a:gd name="connsiteY1" fmla="*/ 115503 h 336884"/>
                <a:gd name="connsiteX2" fmla="*/ 500514 w 500514"/>
                <a:gd name="connsiteY2" fmla="*/ 0 h 336884"/>
                <a:gd name="connsiteX0" fmla="*/ 0 w 563078"/>
                <a:gd name="connsiteY0" fmla="*/ 296779 h 296779"/>
                <a:gd name="connsiteX1" fmla="*/ 115503 w 563078"/>
                <a:gd name="connsiteY1" fmla="*/ 75398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Lst>
              <a:ahLst/>
              <a:cxnLst>
                <a:cxn ang="0">
                  <a:pos x="connsiteX0" y="connsiteY0"/>
                </a:cxn>
                <a:cxn ang="0">
                  <a:pos x="connsiteX1" y="connsiteY1"/>
                </a:cxn>
                <a:cxn ang="0">
                  <a:pos x="connsiteX2" y="connsiteY2"/>
                </a:cxn>
              </a:cxnLst>
              <a:rect l="l" t="t" r="r" b="b"/>
              <a:pathLst>
                <a:path w="563078" h="296779">
                  <a:moveTo>
                    <a:pt x="0" y="296779"/>
                  </a:moveTo>
                  <a:cubicBezTo>
                    <a:pt x="16042" y="214162"/>
                    <a:pt x="164432" y="125663"/>
                    <a:pt x="258278" y="76200"/>
                  </a:cubicBezTo>
                  <a:cubicBezTo>
                    <a:pt x="352124" y="26737"/>
                    <a:pt x="500514" y="19250"/>
                    <a:pt x="563078" y="0"/>
                  </a:cubicBezTo>
                </a:path>
              </a:pathLst>
            </a:cu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4982677" y="626020"/>
              <a:ext cx="2369649" cy="400110"/>
            </a:xfrm>
            <a:prstGeom prst="rect">
              <a:avLst/>
            </a:prstGeom>
            <a:noFill/>
          </p:spPr>
          <p:txBody>
            <a:bodyPr wrap="square" rtlCol="0">
              <a:spAutoFit/>
            </a:bodyPr>
            <a:lstStyle/>
            <a:p>
              <a:r>
                <a:rPr lang="en-US" sz="2000" dirty="0" smtClean="0"/>
                <a:t>Asynchronous  clock</a:t>
              </a:r>
              <a:endParaRPr lang="en-US" sz="2000" dirty="0"/>
            </a:p>
          </p:txBody>
        </p:sp>
        <p:sp>
          <p:nvSpPr>
            <p:cNvPr id="8" name="Freeform 7"/>
            <p:cNvSpPr/>
            <p:nvPr/>
          </p:nvSpPr>
          <p:spPr>
            <a:xfrm>
              <a:off x="3052927" y="1404142"/>
              <a:ext cx="563078" cy="296779"/>
            </a:xfrm>
            <a:custGeom>
              <a:avLst/>
              <a:gdLst>
                <a:gd name="connsiteX0" fmla="*/ 0 w 500514"/>
                <a:gd name="connsiteY0" fmla="*/ 336884 h 336884"/>
                <a:gd name="connsiteX1" fmla="*/ 115503 w 500514"/>
                <a:gd name="connsiteY1" fmla="*/ 115503 h 336884"/>
                <a:gd name="connsiteX2" fmla="*/ 500514 w 500514"/>
                <a:gd name="connsiteY2" fmla="*/ 0 h 336884"/>
                <a:gd name="connsiteX0" fmla="*/ 0 w 563078"/>
                <a:gd name="connsiteY0" fmla="*/ 296779 h 296779"/>
                <a:gd name="connsiteX1" fmla="*/ 115503 w 563078"/>
                <a:gd name="connsiteY1" fmla="*/ 75398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Lst>
              <a:ahLst/>
              <a:cxnLst>
                <a:cxn ang="0">
                  <a:pos x="connsiteX0" y="connsiteY0"/>
                </a:cxn>
                <a:cxn ang="0">
                  <a:pos x="connsiteX1" y="connsiteY1"/>
                </a:cxn>
                <a:cxn ang="0">
                  <a:pos x="connsiteX2" y="connsiteY2"/>
                </a:cxn>
              </a:cxnLst>
              <a:rect l="l" t="t" r="r" b="b"/>
              <a:pathLst>
                <a:path w="563078" h="296779">
                  <a:moveTo>
                    <a:pt x="0" y="296779"/>
                  </a:moveTo>
                  <a:cubicBezTo>
                    <a:pt x="16042" y="214162"/>
                    <a:pt x="164432" y="125663"/>
                    <a:pt x="258278" y="76200"/>
                  </a:cubicBezTo>
                  <a:cubicBezTo>
                    <a:pt x="352124" y="26737"/>
                    <a:pt x="500514" y="19250"/>
                    <a:pt x="563078" y="0"/>
                  </a:cubicBezTo>
                </a:path>
              </a:pathLst>
            </a:cu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3615163" y="1204087"/>
              <a:ext cx="3098535" cy="400110"/>
            </a:xfrm>
            <a:prstGeom prst="rect">
              <a:avLst/>
            </a:prstGeom>
            <a:noFill/>
          </p:spPr>
          <p:txBody>
            <a:bodyPr wrap="square" rtlCol="0">
              <a:spAutoFit/>
            </a:bodyPr>
            <a:lstStyle/>
            <a:p>
              <a:r>
                <a:rPr lang="en-US" sz="2000" dirty="0" smtClean="0"/>
                <a:t>Synchronous clock, T = 40ns</a:t>
              </a:r>
              <a:endParaRPr lang="en-US" sz="2000" dirty="0"/>
            </a:p>
          </p:txBody>
        </p:sp>
      </p:grpSp>
      <p:sp>
        <p:nvSpPr>
          <p:cNvPr id="2" name="Rectangle 1"/>
          <p:cNvSpPr/>
          <p:nvPr/>
        </p:nvSpPr>
        <p:spPr>
          <a:xfrm>
            <a:off x="3751943" y="1155012"/>
            <a:ext cx="2376292" cy="461665"/>
          </a:xfrm>
          <a:prstGeom prst="rect">
            <a:avLst/>
          </a:prstGeom>
          <a:noFill/>
        </p:spPr>
        <p:txBody>
          <a:bodyPr wrap="none">
            <a:spAutoFit/>
          </a:bodyPr>
          <a:lstStyle/>
          <a:p>
            <a:r>
              <a:rPr lang="en-US" sz="2400" dirty="0" err="1"/>
              <a:t>Pmax</a:t>
            </a:r>
            <a:r>
              <a:rPr lang="en-US" sz="2400" dirty="0"/>
              <a:t>= 0.711 </a:t>
            </a:r>
            <a:r>
              <a:rPr lang="en-US" sz="2400" dirty="0" err="1"/>
              <a:t>mW</a:t>
            </a:r>
            <a:endParaRPr lang="en-US" sz="2400" dirty="0"/>
          </a:p>
        </p:txBody>
      </p:sp>
      <p:sp>
        <p:nvSpPr>
          <p:cNvPr id="4" name="Rectangle 3"/>
          <p:cNvSpPr/>
          <p:nvPr/>
        </p:nvSpPr>
        <p:spPr>
          <a:xfrm>
            <a:off x="4755019" y="3073791"/>
            <a:ext cx="1864485" cy="400110"/>
          </a:xfrm>
          <a:prstGeom prst="rect">
            <a:avLst/>
          </a:prstGeom>
          <a:solidFill>
            <a:srgbClr val="DBEEF4">
              <a:alpha val="65098"/>
            </a:srgbClr>
          </a:solidFill>
        </p:spPr>
        <p:txBody>
          <a:bodyPr wrap="none">
            <a:spAutoFit/>
          </a:bodyPr>
          <a:lstStyle/>
          <a:p>
            <a:r>
              <a:rPr lang="en-US" sz="2000" dirty="0" err="1" smtClean="0"/>
              <a:t>Pav</a:t>
            </a:r>
            <a:r>
              <a:rPr lang="en-US" sz="2000" dirty="0" smtClean="0"/>
              <a:t> </a:t>
            </a:r>
            <a:r>
              <a:rPr lang="en-US" sz="2000" dirty="0"/>
              <a:t>= 0.455 </a:t>
            </a:r>
            <a:r>
              <a:rPr lang="en-US" sz="2000" dirty="0" err="1"/>
              <a:t>mW</a:t>
            </a:r>
            <a:endParaRPr lang="en-US" sz="2000" dirty="0"/>
          </a:p>
        </p:txBody>
      </p:sp>
      <p:cxnSp>
        <p:nvCxnSpPr>
          <p:cNvPr id="9" name="Straight Connector 8"/>
          <p:cNvCxnSpPr/>
          <p:nvPr/>
        </p:nvCxnSpPr>
        <p:spPr>
          <a:xfrm>
            <a:off x="5776686" y="2016788"/>
            <a:ext cx="0" cy="336801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8048171" y="2016788"/>
            <a:ext cx="0" cy="336801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727200" y="4513943"/>
            <a:ext cx="4049486" cy="0"/>
          </a:xfrm>
          <a:prstGeom prst="straightConnector1">
            <a:avLst/>
          </a:prstGeom>
          <a:ln w="28575">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727200" y="4985658"/>
            <a:ext cx="6320971" cy="0"/>
          </a:xfrm>
          <a:prstGeom prst="straightConnector1">
            <a:avLst/>
          </a:prstGeom>
          <a:ln w="28575">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865932" y="4614576"/>
            <a:ext cx="2078389" cy="400110"/>
          </a:xfrm>
          <a:prstGeom prst="rect">
            <a:avLst/>
          </a:prstGeom>
          <a:noFill/>
        </p:spPr>
        <p:txBody>
          <a:bodyPr wrap="none" rtlCol="0">
            <a:spAutoFit/>
          </a:bodyPr>
          <a:lstStyle/>
          <a:p>
            <a:r>
              <a:rPr lang="en-US" sz="2000" dirty="0" err="1" smtClean="0"/>
              <a:t>TTsync</a:t>
            </a:r>
            <a:r>
              <a:rPr lang="en-US" sz="2000" dirty="0" smtClean="0"/>
              <a:t>, 40ns clock</a:t>
            </a:r>
            <a:endParaRPr lang="en-US" sz="2000" dirty="0"/>
          </a:p>
        </p:txBody>
      </p:sp>
      <p:sp>
        <p:nvSpPr>
          <p:cNvPr id="19" name="TextBox 18"/>
          <p:cNvSpPr txBox="1"/>
          <p:nvPr/>
        </p:nvSpPr>
        <p:spPr>
          <a:xfrm>
            <a:off x="3307911" y="4113833"/>
            <a:ext cx="888064" cy="400110"/>
          </a:xfrm>
          <a:prstGeom prst="rect">
            <a:avLst/>
          </a:prstGeom>
          <a:noFill/>
        </p:spPr>
        <p:txBody>
          <a:bodyPr wrap="none" rtlCol="0">
            <a:spAutoFit/>
          </a:bodyPr>
          <a:lstStyle/>
          <a:p>
            <a:r>
              <a:rPr lang="en-US" sz="2000" dirty="0" err="1" smtClean="0"/>
              <a:t>TTasyn</a:t>
            </a:r>
            <a:endParaRPr lang="en-US" sz="2000" dirty="0"/>
          </a:p>
        </p:txBody>
      </p:sp>
      <p:sp>
        <p:nvSpPr>
          <p:cNvPr id="21" name="TextBox 20"/>
          <p:cNvSpPr txBox="1"/>
          <p:nvPr/>
        </p:nvSpPr>
        <p:spPr>
          <a:xfrm>
            <a:off x="34519" y="435244"/>
            <a:ext cx="9109481" cy="769441"/>
          </a:xfrm>
          <a:prstGeom prst="rect">
            <a:avLst/>
          </a:prstGeom>
          <a:noFill/>
        </p:spPr>
        <p:txBody>
          <a:bodyPr wrap="none" rtlCol="0">
            <a:spAutoFit/>
          </a:bodyPr>
          <a:lstStyle/>
          <a:p>
            <a:r>
              <a:rPr lang="en-US" sz="4400" dirty="0" smtClean="0">
                <a:solidFill>
                  <a:prstClr val="black"/>
                </a:solidFill>
                <a:ea typeface="+mj-ea"/>
                <a:cs typeface="+mj-cs"/>
              </a:rPr>
              <a:t>Spice Simulation: s289 (14FF) Scan Test</a:t>
            </a:r>
            <a:endParaRPr lang="en-US" dirty="0"/>
          </a:p>
        </p:txBody>
      </p:sp>
      <p:sp>
        <p:nvSpPr>
          <p:cNvPr id="22" name="Date Placeholder 21"/>
          <p:cNvSpPr>
            <a:spLocks noGrp="1"/>
          </p:cNvSpPr>
          <p:nvPr>
            <p:ph type="dt" sz="half" idx="10"/>
          </p:nvPr>
        </p:nvSpPr>
        <p:spPr/>
        <p:txBody>
          <a:bodyPr/>
          <a:lstStyle/>
          <a:p>
            <a:r>
              <a:rPr lang="en-US" smtClean="0"/>
              <a:t>HIT, July 13, 2012</a:t>
            </a:r>
            <a:endParaRPr lang="en-US"/>
          </a:p>
        </p:txBody>
      </p:sp>
      <p:sp>
        <p:nvSpPr>
          <p:cNvPr id="23" name="Footer Placeholder 22"/>
          <p:cNvSpPr>
            <a:spLocks noGrp="1"/>
          </p:cNvSpPr>
          <p:nvPr>
            <p:ph type="ftr" sz="quarter" idx="11"/>
          </p:nvPr>
        </p:nvSpPr>
        <p:spPr/>
        <p:txBody>
          <a:bodyPr/>
          <a:lstStyle/>
          <a:p>
            <a:r>
              <a:rPr lang="en-US" smtClean="0"/>
              <a:t>Agrawal: Power and Time Tradeoff . . .</a:t>
            </a:r>
            <a:endParaRPr lang="en-US"/>
          </a:p>
        </p:txBody>
      </p:sp>
      <p:sp>
        <p:nvSpPr>
          <p:cNvPr id="24" name="Slide Number Placeholder 23"/>
          <p:cNvSpPr>
            <a:spLocks noGrp="1"/>
          </p:cNvSpPr>
          <p:nvPr>
            <p:ph type="sldNum" sz="quarter" idx="12"/>
          </p:nvPr>
        </p:nvSpPr>
        <p:spPr/>
        <p:txBody>
          <a:bodyPr/>
          <a:lstStyle/>
          <a:p>
            <a:fld id="{7A570702-1D79-412F-88AA-406FE0C8C0EF}" type="slidenum">
              <a:rPr lang="en-US" smtClean="0"/>
              <a:t>58</a:t>
            </a:fld>
            <a:endParaRPr lang="en-US"/>
          </a:p>
        </p:txBody>
      </p:sp>
      <p:sp>
        <p:nvSpPr>
          <p:cNvPr id="20" name="Freeform 19"/>
          <p:cNvSpPr/>
          <p:nvPr/>
        </p:nvSpPr>
        <p:spPr>
          <a:xfrm>
            <a:off x="3188865" y="1468287"/>
            <a:ext cx="563078" cy="599059"/>
          </a:xfrm>
          <a:custGeom>
            <a:avLst/>
            <a:gdLst>
              <a:gd name="connsiteX0" fmla="*/ 0 w 500514"/>
              <a:gd name="connsiteY0" fmla="*/ 336884 h 336884"/>
              <a:gd name="connsiteX1" fmla="*/ 115503 w 500514"/>
              <a:gd name="connsiteY1" fmla="*/ 115503 h 336884"/>
              <a:gd name="connsiteX2" fmla="*/ 500514 w 500514"/>
              <a:gd name="connsiteY2" fmla="*/ 0 h 336884"/>
              <a:gd name="connsiteX0" fmla="*/ 0 w 563078"/>
              <a:gd name="connsiteY0" fmla="*/ 296779 h 296779"/>
              <a:gd name="connsiteX1" fmla="*/ 115503 w 563078"/>
              <a:gd name="connsiteY1" fmla="*/ 75398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Lst>
            <a:ahLst/>
            <a:cxnLst>
              <a:cxn ang="0">
                <a:pos x="connsiteX0" y="connsiteY0"/>
              </a:cxn>
              <a:cxn ang="0">
                <a:pos x="connsiteX1" y="connsiteY1"/>
              </a:cxn>
              <a:cxn ang="0">
                <a:pos x="connsiteX2" y="connsiteY2"/>
              </a:cxn>
            </a:cxnLst>
            <a:rect l="l" t="t" r="r" b="b"/>
            <a:pathLst>
              <a:path w="563078" h="296779">
                <a:moveTo>
                  <a:pt x="0" y="296779"/>
                </a:moveTo>
                <a:cubicBezTo>
                  <a:pt x="16042" y="214162"/>
                  <a:pt x="164432" y="125663"/>
                  <a:pt x="258278" y="76200"/>
                </a:cubicBezTo>
                <a:cubicBezTo>
                  <a:pt x="352124" y="26737"/>
                  <a:pt x="500514" y="19250"/>
                  <a:pt x="563078" y="0"/>
                </a:cubicBezTo>
              </a:path>
            </a:pathLst>
          </a:cu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8361871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673397912"/>
              </p:ext>
            </p:extLst>
          </p:nvPr>
        </p:nvGraphicFramePr>
        <p:xfrm>
          <a:off x="435429" y="1295400"/>
          <a:ext cx="8113485" cy="5280818"/>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Group 11"/>
          <p:cNvGrpSpPr/>
          <p:nvPr/>
        </p:nvGrpSpPr>
        <p:grpSpPr>
          <a:xfrm>
            <a:off x="3962169" y="1297486"/>
            <a:ext cx="3861032" cy="857310"/>
            <a:chOff x="2362200" y="609600"/>
            <a:chExt cx="2590800" cy="857310"/>
          </a:xfrm>
        </p:grpSpPr>
        <p:grpSp>
          <p:nvGrpSpPr>
            <p:cNvPr id="8" name="Group 7"/>
            <p:cNvGrpSpPr/>
            <p:nvPr/>
          </p:nvGrpSpPr>
          <p:grpSpPr>
            <a:xfrm>
              <a:off x="2362200" y="609600"/>
              <a:ext cx="2286000" cy="857310"/>
              <a:chOff x="2590800" y="762000"/>
              <a:chExt cx="2286000" cy="685848"/>
            </a:xfrm>
          </p:grpSpPr>
          <p:sp>
            <p:nvSpPr>
              <p:cNvPr id="4" name="TextBox 3"/>
              <p:cNvSpPr txBox="1"/>
              <p:nvPr/>
            </p:nvSpPr>
            <p:spPr>
              <a:xfrm>
                <a:off x="2590800" y="762000"/>
                <a:ext cx="1981200" cy="320088"/>
              </a:xfrm>
              <a:prstGeom prst="rect">
                <a:avLst/>
              </a:prstGeom>
              <a:noFill/>
            </p:spPr>
            <p:txBody>
              <a:bodyPr wrap="square" rtlCol="0">
                <a:spAutoFit/>
              </a:bodyPr>
              <a:lstStyle/>
              <a:p>
                <a:r>
                  <a:rPr lang="en-US" sz="2000" dirty="0" smtClean="0"/>
                  <a:t>Test Time Synchronous</a:t>
                </a:r>
                <a:endParaRPr lang="en-US" sz="2000" dirty="0"/>
              </a:p>
            </p:txBody>
          </p:sp>
          <p:cxnSp>
            <p:nvCxnSpPr>
              <p:cNvPr id="6" name="Straight Connector 5"/>
              <p:cNvCxnSpPr/>
              <p:nvPr/>
            </p:nvCxnSpPr>
            <p:spPr>
              <a:xfrm>
                <a:off x="2667000" y="1066800"/>
                <a:ext cx="1676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590800" y="1127760"/>
                <a:ext cx="2286000" cy="320088"/>
              </a:xfrm>
              <a:prstGeom prst="rect">
                <a:avLst/>
              </a:prstGeom>
              <a:noFill/>
            </p:spPr>
            <p:txBody>
              <a:bodyPr wrap="square" rtlCol="0">
                <a:spAutoFit/>
              </a:bodyPr>
              <a:lstStyle/>
              <a:p>
                <a:r>
                  <a:rPr lang="en-US" sz="2000" dirty="0" smtClean="0"/>
                  <a:t>Test Time Asynchronous</a:t>
                </a:r>
                <a:endParaRPr lang="en-US" sz="2000" dirty="0"/>
              </a:p>
            </p:txBody>
          </p:sp>
        </p:grpSp>
        <p:sp>
          <p:nvSpPr>
            <p:cNvPr id="9" name="TextBox 8"/>
            <p:cNvSpPr txBox="1"/>
            <p:nvPr/>
          </p:nvSpPr>
          <p:spPr>
            <a:xfrm>
              <a:off x="4114800" y="800100"/>
              <a:ext cx="228600" cy="400110"/>
            </a:xfrm>
            <a:prstGeom prst="rect">
              <a:avLst/>
            </a:prstGeom>
            <a:noFill/>
          </p:spPr>
          <p:txBody>
            <a:bodyPr wrap="square" rtlCol="0">
              <a:spAutoFit/>
            </a:bodyPr>
            <a:lstStyle/>
            <a:p>
              <a:r>
                <a:rPr lang="en-US" sz="2000" dirty="0" smtClean="0"/>
                <a:t>=</a:t>
              </a:r>
              <a:endParaRPr lang="en-US" sz="2000" dirty="0"/>
            </a:p>
          </p:txBody>
        </p:sp>
        <p:sp>
          <p:nvSpPr>
            <p:cNvPr id="10" name="TextBox 9"/>
            <p:cNvSpPr txBox="1"/>
            <p:nvPr/>
          </p:nvSpPr>
          <p:spPr>
            <a:xfrm>
              <a:off x="4343400" y="762000"/>
              <a:ext cx="609600" cy="400110"/>
            </a:xfrm>
            <a:prstGeom prst="rect">
              <a:avLst/>
            </a:prstGeom>
            <a:noFill/>
          </p:spPr>
          <p:txBody>
            <a:bodyPr wrap="square" rtlCol="0">
              <a:spAutoFit/>
            </a:bodyPr>
            <a:lstStyle/>
            <a:p>
              <a:r>
                <a:rPr lang="en-US" sz="2000" dirty="0" smtClean="0"/>
                <a:t>1.54</a:t>
              </a:r>
              <a:endParaRPr lang="en-US" sz="2000" dirty="0"/>
            </a:p>
          </p:txBody>
        </p:sp>
      </p:grpSp>
      <p:sp>
        <p:nvSpPr>
          <p:cNvPr id="13" name="TextBox 12"/>
          <p:cNvSpPr txBox="1"/>
          <p:nvPr/>
        </p:nvSpPr>
        <p:spPr>
          <a:xfrm>
            <a:off x="3176337" y="2263262"/>
            <a:ext cx="3534229" cy="400110"/>
          </a:xfrm>
          <a:prstGeom prst="rect">
            <a:avLst/>
          </a:prstGeom>
          <a:noFill/>
        </p:spPr>
        <p:txBody>
          <a:bodyPr wrap="square" rtlCol="0">
            <a:spAutoFit/>
          </a:bodyPr>
          <a:lstStyle/>
          <a:p>
            <a:r>
              <a:rPr lang="en-US" sz="2000" dirty="0" smtClean="0"/>
              <a:t>Test Time (Synchronous)</a:t>
            </a:r>
            <a:endParaRPr lang="en-US" sz="2000" dirty="0"/>
          </a:p>
        </p:txBody>
      </p:sp>
      <p:sp>
        <p:nvSpPr>
          <p:cNvPr id="14" name="TextBox 13"/>
          <p:cNvSpPr txBox="1"/>
          <p:nvPr/>
        </p:nvSpPr>
        <p:spPr>
          <a:xfrm>
            <a:off x="5425502" y="3837058"/>
            <a:ext cx="2905697" cy="400110"/>
          </a:xfrm>
          <a:prstGeom prst="rect">
            <a:avLst/>
          </a:prstGeom>
          <a:noFill/>
        </p:spPr>
        <p:txBody>
          <a:bodyPr wrap="square" rtlCol="0">
            <a:spAutoFit/>
          </a:bodyPr>
          <a:lstStyle/>
          <a:p>
            <a:r>
              <a:rPr lang="en-US" sz="2000" dirty="0" smtClean="0"/>
              <a:t>Test Time (Asynchronous)</a:t>
            </a:r>
            <a:endParaRPr lang="en-US" sz="2000" dirty="0"/>
          </a:p>
        </p:txBody>
      </p:sp>
      <p:sp>
        <p:nvSpPr>
          <p:cNvPr id="16" name="Freeform 15"/>
          <p:cNvSpPr/>
          <p:nvPr/>
        </p:nvSpPr>
        <p:spPr>
          <a:xfrm>
            <a:off x="3176337" y="2667001"/>
            <a:ext cx="786063" cy="836596"/>
          </a:xfrm>
          <a:custGeom>
            <a:avLst/>
            <a:gdLst>
              <a:gd name="connsiteX0" fmla="*/ 635267 w 741145"/>
              <a:gd name="connsiteY0" fmla="*/ 0 h 933651"/>
              <a:gd name="connsiteX1" fmla="*/ 635267 w 741145"/>
              <a:gd name="connsiteY1" fmla="*/ 683394 h 933651"/>
              <a:gd name="connsiteX2" fmla="*/ 0 w 741145"/>
              <a:gd name="connsiteY2" fmla="*/ 933651 h 933651"/>
              <a:gd name="connsiteX3" fmla="*/ 0 w 741145"/>
              <a:gd name="connsiteY3" fmla="*/ 933651 h 933651"/>
              <a:gd name="connsiteX0" fmla="*/ 786063 w 839002"/>
              <a:gd name="connsiteY0" fmla="*/ 0 h 836596"/>
              <a:gd name="connsiteX1" fmla="*/ 635267 w 839002"/>
              <a:gd name="connsiteY1" fmla="*/ 586339 h 836596"/>
              <a:gd name="connsiteX2" fmla="*/ 0 w 839002"/>
              <a:gd name="connsiteY2" fmla="*/ 836596 h 836596"/>
              <a:gd name="connsiteX3" fmla="*/ 0 w 839002"/>
              <a:gd name="connsiteY3" fmla="*/ 836596 h 836596"/>
              <a:gd name="connsiteX0" fmla="*/ 786063 w 786063"/>
              <a:gd name="connsiteY0" fmla="*/ 0 h 836596"/>
              <a:gd name="connsiteX1" fmla="*/ 635267 w 786063"/>
              <a:gd name="connsiteY1" fmla="*/ 586339 h 836596"/>
              <a:gd name="connsiteX2" fmla="*/ 0 w 786063"/>
              <a:gd name="connsiteY2" fmla="*/ 836596 h 836596"/>
              <a:gd name="connsiteX3" fmla="*/ 0 w 786063"/>
              <a:gd name="connsiteY3" fmla="*/ 836596 h 836596"/>
              <a:gd name="connsiteX0" fmla="*/ 786063 w 786063"/>
              <a:gd name="connsiteY0" fmla="*/ 0 h 836596"/>
              <a:gd name="connsiteX1" fmla="*/ 481263 w 786063"/>
              <a:gd name="connsiteY1" fmla="*/ 533399 h 836596"/>
              <a:gd name="connsiteX2" fmla="*/ 0 w 786063"/>
              <a:gd name="connsiteY2" fmla="*/ 836596 h 836596"/>
              <a:gd name="connsiteX3" fmla="*/ 0 w 786063"/>
              <a:gd name="connsiteY3" fmla="*/ 836596 h 836596"/>
            </a:gdLst>
            <a:ahLst/>
            <a:cxnLst>
              <a:cxn ang="0">
                <a:pos x="connsiteX0" y="connsiteY0"/>
              </a:cxn>
              <a:cxn ang="0">
                <a:pos x="connsiteX1" y="connsiteY1"/>
              </a:cxn>
              <a:cxn ang="0">
                <a:pos x="connsiteX2" y="connsiteY2"/>
              </a:cxn>
              <a:cxn ang="0">
                <a:pos x="connsiteX3" y="connsiteY3"/>
              </a:cxn>
            </a:cxnLst>
            <a:rect l="l" t="t" r="r" b="b"/>
            <a:pathLst>
              <a:path w="786063" h="836596">
                <a:moveTo>
                  <a:pt x="786063" y="0"/>
                </a:moveTo>
                <a:cubicBezTo>
                  <a:pt x="766010" y="265497"/>
                  <a:pt x="612273" y="393966"/>
                  <a:pt x="481263" y="533399"/>
                </a:cubicBezTo>
                <a:cubicBezTo>
                  <a:pt x="350253" y="672832"/>
                  <a:pt x="80211" y="786063"/>
                  <a:pt x="0" y="836596"/>
                </a:cubicBezTo>
                <a:lnTo>
                  <a:pt x="0" y="836596"/>
                </a:lnTo>
              </a:path>
            </a:pathLst>
          </a:cu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Freeform 17"/>
          <p:cNvSpPr/>
          <p:nvPr/>
        </p:nvSpPr>
        <p:spPr>
          <a:xfrm>
            <a:off x="5419023" y="4191001"/>
            <a:ext cx="851937" cy="878710"/>
          </a:xfrm>
          <a:custGeom>
            <a:avLst/>
            <a:gdLst>
              <a:gd name="connsiteX0" fmla="*/ 654518 w 696227"/>
              <a:gd name="connsiteY0" fmla="*/ 0 h 991402"/>
              <a:gd name="connsiteX1" fmla="*/ 587141 w 696227"/>
              <a:gd name="connsiteY1" fmla="*/ 510139 h 991402"/>
              <a:gd name="connsiteX2" fmla="*/ 0 w 696227"/>
              <a:gd name="connsiteY2" fmla="*/ 991402 h 991402"/>
              <a:gd name="connsiteX3" fmla="*/ 0 w 696227"/>
              <a:gd name="connsiteY3" fmla="*/ 991402 h 991402"/>
              <a:gd name="connsiteX0" fmla="*/ 766665 w 787519"/>
              <a:gd name="connsiteY0" fmla="*/ 0 h 991401"/>
              <a:gd name="connsiteX1" fmla="*/ 587141 w 787519"/>
              <a:gd name="connsiteY1" fmla="*/ 510138 h 991401"/>
              <a:gd name="connsiteX2" fmla="*/ 0 w 787519"/>
              <a:gd name="connsiteY2" fmla="*/ 991401 h 991401"/>
              <a:gd name="connsiteX3" fmla="*/ 0 w 787519"/>
              <a:gd name="connsiteY3" fmla="*/ 991401 h 991401"/>
            </a:gdLst>
            <a:ahLst/>
            <a:cxnLst>
              <a:cxn ang="0">
                <a:pos x="connsiteX0" y="connsiteY0"/>
              </a:cxn>
              <a:cxn ang="0">
                <a:pos x="connsiteX1" y="connsiteY1"/>
              </a:cxn>
              <a:cxn ang="0">
                <a:pos x="connsiteX2" y="connsiteY2"/>
              </a:cxn>
              <a:cxn ang="0">
                <a:pos x="connsiteX3" y="connsiteY3"/>
              </a:cxn>
            </a:cxnLst>
            <a:rect l="l" t="t" r="r" b="b"/>
            <a:pathLst>
              <a:path w="787519" h="991401">
                <a:moveTo>
                  <a:pt x="766665" y="0"/>
                </a:moveTo>
                <a:cubicBezTo>
                  <a:pt x="787519" y="172452"/>
                  <a:pt x="714919" y="344905"/>
                  <a:pt x="587141" y="510138"/>
                </a:cubicBezTo>
                <a:cubicBezTo>
                  <a:pt x="459364" y="675372"/>
                  <a:pt x="0" y="991401"/>
                  <a:pt x="0" y="991401"/>
                </a:cubicBezTo>
                <a:lnTo>
                  <a:pt x="0" y="991401"/>
                </a:lnTo>
              </a:path>
            </a:pathLst>
          </a:cu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11" name="Slide Number Placeholder 10"/>
          <p:cNvSpPr>
            <a:spLocks noGrp="1"/>
          </p:cNvSpPr>
          <p:nvPr>
            <p:ph type="sldNum" sz="quarter" idx="12"/>
          </p:nvPr>
        </p:nvSpPr>
        <p:spPr/>
        <p:txBody>
          <a:bodyPr/>
          <a:lstStyle/>
          <a:p>
            <a:fld id="{7A570702-1D79-412F-88AA-406FE0C8C0EF}" type="slidenum">
              <a:rPr lang="en-US" smtClean="0"/>
              <a:t>59</a:t>
            </a:fld>
            <a:endParaRPr lang="en-US"/>
          </a:p>
        </p:txBody>
      </p:sp>
      <p:sp>
        <p:nvSpPr>
          <p:cNvPr id="15" name="TextBox 14"/>
          <p:cNvSpPr txBox="1"/>
          <p:nvPr/>
        </p:nvSpPr>
        <p:spPr>
          <a:xfrm>
            <a:off x="203411" y="406400"/>
            <a:ext cx="8940589" cy="769441"/>
          </a:xfrm>
          <a:prstGeom prst="rect">
            <a:avLst/>
          </a:prstGeom>
          <a:noFill/>
        </p:spPr>
        <p:txBody>
          <a:bodyPr wrap="none" rtlCol="0">
            <a:spAutoFit/>
          </a:bodyPr>
          <a:lstStyle/>
          <a:p>
            <a:r>
              <a:rPr lang="en-US" sz="4400" dirty="0" smtClean="0"/>
              <a:t>Spice Simulation: s298 Test Time Ratio</a:t>
            </a:r>
            <a:endParaRPr lang="en-US" sz="4400" dirty="0"/>
          </a:p>
        </p:txBody>
      </p:sp>
    </p:spTree>
    <p:extLst>
      <p:ext uri="{BB962C8B-B14F-4D97-AF65-F5344CB8AC3E}">
        <p14:creationId xmlns:p14="http://schemas.microsoft.com/office/powerpoint/2010/main" val="3279739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US" smtClean="0"/>
              <a:t>HIT, July 13, 2012</a:t>
            </a:r>
            <a:endParaRPr lang="en-US"/>
          </a:p>
        </p:txBody>
      </p:sp>
      <p:sp>
        <p:nvSpPr>
          <p:cNvPr id="6" name="Footer Placeholder 4"/>
          <p:cNvSpPr>
            <a:spLocks noGrp="1"/>
          </p:cNvSpPr>
          <p:nvPr>
            <p:ph type="ftr" sz="quarter" idx="11"/>
          </p:nvPr>
        </p:nvSpPr>
        <p:spPr/>
        <p:txBody>
          <a:bodyPr/>
          <a:lstStyle/>
          <a:p>
            <a:pPr>
              <a:defRPr/>
            </a:pPr>
            <a:r>
              <a:rPr lang="en-US" smtClean="0"/>
              <a:t>Agrawal: Power and Time Tradeoff . . .</a:t>
            </a:r>
            <a:endParaRPr lang="en-US"/>
          </a:p>
        </p:txBody>
      </p:sp>
      <p:sp>
        <p:nvSpPr>
          <p:cNvPr id="7" name="Slide Number Placeholder 5"/>
          <p:cNvSpPr>
            <a:spLocks noGrp="1"/>
          </p:cNvSpPr>
          <p:nvPr>
            <p:ph type="sldNum" sz="quarter" idx="12"/>
          </p:nvPr>
        </p:nvSpPr>
        <p:spPr/>
        <p:txBody>
          <a:bodyPr/>
          <a:lstStyle/>
          <a:p>
            <a:pPr>
              <a:defRPr/>
            </a:pPr>
            <a:fld id="{57C896CE-4765-4693-8D8A-AAC7DE17CB42}" type="slidenum">
              <a:rPr lang="en-US"/>
              <a:pPr>
                <a:defRPr/>
              </a:pPr>
              <a:t>6</a:t>
            </a:fld>
            <a:endParaRPr lang="en-US"/>
          </a:p>
        </p:txBody>
      </p:sp>
      <p:sp>
        <p:nvSpPr>
          <p:cNvPr id="268290" name="Rectangle 2"/>
          <p:cNvSpPr>
            <a:spLocks noGrp="1" noChangeArrowheads="1"/>
          </p:cNvSpPr>
          <p:nvPr>
            <p:ph type="title"/>
          </p:nvPr>
        </p:nvSpPr>
        <p:spPr/>
        <p:txBody>
          <a:bodyPr/>
          <a:lstStyle/>
          <a:p>
            <a:pPr eaLnBrk="1" hangingPunct="1">
              <a:defRPr/>
            </a:pPr>
            <a:r>
              <a:rPr lang="en-US" smtClean="0"/>
              <a:t>Components of Power</a:t>
            </a:r>
          </a:p>
        </p:txBody>
      </p:sp>
      <p:sp>
        <p:nvSpPr>
          <p:cNvPr id="268291" name="Rectangle 3"/>
          <p:cNvSpPr>
            <a:spLocks noGrp="1" noChangeArrowheads="1"/>
          </p:cNvSpPr>
          <p:nvPr>
            <p:ph type="body" idx="1"/>
          </p:nvPr>
        </p:nvSpPr>
        <p:spPr>
          <a:xfrm>
            <a:off x="457200" y="1524000"/>
            <a:ext cx="4652963" cy="3992563"/>
          </a:xfrm>
        </p:spPr>
        <p:txBody>
          <a:bodyPr/>
          <a:lstStyle/>
          <a:p>
            <a:pPr eaLnBrk="1" hangingPunct="1">
              <a:defRPr/>
            </a:pPr>
            <a:r>
              <a:rPr lang="en-US" dirty="0" smtClean="0"/>
              <a:t>Dynamic</a:t>
            </a:r>
          </a:p>
          <a:p>
            <a:pPr lvl="1" eaLnBrk="1" hangingPunct="1">
              <a:defRPr/>
            </a:pPr>
            <a:r>
              <a:rPr lang="en-US" dirty="0" smtClean="0"/>
              <a:t>Signal transitions</a:t>
            </a:r>
          </a:p>
          <a:p>
            <a:pPr lvl="2" eaLnBrk="1" hangingPunct="1">
              <a:defRPr/>
            </a:pPr>
            <a:r>
              <a:rPr lang="en-US" dirty="0" smtClean="0"/>
              <a:t>Logic activity</a:t>
            </a:r>
          </a:p>
          <a:p>
            <a:pPr lvl="2" eaLnBrk="1" hangingPunct="1">
              <a:defRPr/>
            </a:pPr>
            <a:r>
              <a:rPr lang="en-US" dirty="0" smtClean="0"/>
              <a:t>Glitches</a:t>
            </a:r>
          </a:p>
          <a:p>
            <a:pPr lvl="1" eaLnBrk="1" hangingPunct="1">
              <a:defRPr/>
            </a:pPr>
            <a:r>
              <a:rPr lang="en-US" dirty="0" smtClean="0">
                <a:solidFill>
                  <a:schemeClr val="tx1">
                    <a:lumMod val="75000"/>
                    <a:lumOff val="25000"/>
                  </a:schemeClr>
                </a:solidFill>
                <a:effectLst>
                  <a:outerShdw blurRad="38100" dist="38100" dir="2700000" algn="tl">
                    <a:srgbClr val="FFFFFF"/>
                  </a:outerShdw>
                </a:effectLst>
              </a:rPr>
              <a:t>Short-circuit (small)</a:t>
            </a:r>
          </a:p>
          <a:p>
            <a:pPr eaLnBrk="1" hangingPunct="1">
              <a:defRPr/>
            </a:pPr>
            <a:r>
              <a:rPr lang="en-US" dirty="0" smtClean="0">
                <a:effectLst>
                  <a:outerShdw blurRad="38100" dist="38100" dir="2700000" algn="tl">
                    <a:srgbClr val="FFFFFF"/>
                  </a:outerShdw>
                </a:effectLst>
              </a:rPr>
              <a:t>Static</a:t>
            </a:r>
          </a:p>
          <a:p>
            <a:pPr lvl="1" eaLnBrk="1" hangingPunct="1">
              <a:defRPr/>
            </a:pPr>
            <a:r>
              <a:rPr lang="en-US" dirty="0" smtClean="0">
                <a:effectLst>
                  <a:outerShdw blurRad="38100" dist="38100" dir="2700000" algn="tl">
                    <a:srgbClr val="FFFFFF"/>
                  </a:outerShdw>
                </a:effectLst>
              </a:rPr>
              <a:t>Leakage</a:t>
            </a:r>
          </a:p>
        </p:txBody>
      </p:sp>
      <p:sp>
        <p:nvSpPr>
          <p:cNvPr id="7175" name="Text Box 4"/>
          <p:cNvSpPr txBox="1">
            <a:spLocks noChangeArrowheads="1"/>
          </p:cNvSpPr>
          <p:nvPr/>
        </p:nvSpPr>
        <p:spPr bwMode="auto">
          <a:xfrm>
            <a:off x="3505200" y="4191000"/>
            <a:ext cx="4433888" cy="1077913"/>
          </a:xfrm>
          <a:prstGeom prst="rect">
            <a:avLst/>
          </a:prstGeom>
          <a:solidFill>
            <a:schemeClr val="tx2">
              <a:lumMod val="50000"/>
            </a:schemeClr>
          </a:solidFill>
          <a:ln>
            <a:noFill/>
          </a:ln>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sz="3200" i="1" dirty="0" err="1">
                <a:solidFill>
                  <a:schemeClr val="bg1"/>
                </a:solidFill>
                <a:cs typeface="Arial" pitchFamily="34" charset="0"/>
              </a:rPr>
              <a:t>P</a:t>
            </a:r>
            <a:r>
              <a:rPr lang="en-US" sz="3200" i="1" baseline="-25000" dirty="0" err="1">
                <a:solidFill>
                  <a:schemeClr val="bg1"/>
                </a:solidFill>
                <a:cs typeface="Arial" pitchFamily="34" charset="0"/>
              </a:rPr>
              <a:t>total</a:t>
            </a:r>
            <a:r>
              <a:rPr lang="en-US" sz="3200" i="1" dirty="0">
                <a:solidFill>
                  <a:schemeClr val="bg1"/>
                </a:solidFill>
                <a:cs typeface="Arial" pitchFamily="34" charset="0"/>
              </a:rPr>
              <a:t> =</a:t>
            </a:r>
            <a:r>
              <a:rPr lang="en-US" sz="3200" i="1" dirty="0">
                <a:cs typeface="Arial" pitchFamily="34" charset="0"/>
              </a:rPr>
              <a:t>	</a:t>
            </a:r>
            <a:r>
              <a:rPr lang="en-US" sz="3200" i="1" dirty="0" err="1">
                <a:solidFill>
                  <a:srgbClr val="FFC000"/>
                </a:solidFill>
                <a:cs typeface="Arial" pitchFamily="34" charset="0"/>
              </a:rPr>
              <a:t>P</a:t>
            </a:r>
            <a:r>
              <a:rPr lang="en-US" sz="3200" i="1" baseline="-25000" dirty="0" err="1">
                <a:solidFill>
                  <a:srgbClr val="FFC000"/>
                </a:solidFill>
                <a:cs typeface="Arial" pitchFamily="34" charset="0"/>
              </a:rPr>
              <a:t>dyn</a:t>
            </a:r>
            <a:r>
              <a:rPr lang="en-US" sz="3200" i="1" dirty="0">
                <a:cs typeface="Arial" pitchFamily="34" charset="0"/>
              </a:rPr>
              <a:t> </a:t>
            </a:r>
            <a:r>
              <a:rPr lang="en-US" sz="3200" i="1" dirty="0">
                <a:solidFill>
                  <a:schemeClr val="bg1"/>
                </a:solidFill>
                <a:cs typeface="Arial" pitchFamily="34" charset="0"/>
              </a:rPr>
              <a:t>+</a:t>
            </a:r>
            <a:r>
              <a:rPr lang="en-US" sz="3200" i="1" dirty="0">
                <a:cs typeface="Arial" pitchFamily="34" charset="0"/>
              </a:rPr>
              <a:t> </a:t>
            </a:r>
            <a:r>
              <a:rPr lang="en-US" i="1" dirty="0" err="1">
                <a:solidFill>
                  <a:srgbClr val="FFFF00"/>
                </a:solidFill>
                <a:cs typeface="Arial" pitchFamily="34" charset="0"/>
              </a:rPr>
              <a:t>P</a:t>
            </a:r>
            <a:r>
              <a:rPr lang="en-US" i="1" baseline="-25000" dirty="0" err="1">
                <a:solidFill>
                  <a:srgbClr val="FFFF00"/>
                </a:solidFill>
                <a:cs typeface="Arial" pitchFamily="34" charset="0"/>
              </a:rPr>
              <a:t>stat</a:t>
            </a:r>
            <a:endParaRPr lang="en-US" i="1" baseline="-25000" dirty="0">
              <a:solidFill>
                <a:srgbClr val="FFFF00"/>
              </a:solidFill>
              <a:cs typeface="Arial" pitchFamily="34" charset="0"/>
            </a:endParaRPr>
          </a:p>
          <a:p>
            <a:pPr eaLnBrk="1" hangingPunct="1"/>
            <a:r>
              <a:rPr lang="en-US" sz="3200" i="1" dirty="0">
                <a:cs typeface="Arial" pitchFamily="34" charset="0"/>
              </a:rPr>
              <a:t>	</a:t>
            </a:r>
            <a:r>
              <a:rPr lang="en-US" sz="3200" i="1" dirty="0">
                <a:solidFill>
                  <a:schemeClr val="bg1"/>
                </a:solidFill>
                <a:cs typeface="Arial" pitchFamily="34" charset="0"/>
              </a:rPr>
              <a:t>=</a:t>
            </a:r>
            <a:r>
              <a:rPr lang="en-US" sz="3200" i="1" dirty="0">
                <a:cs typeface="Arial" pitchFamily="34" charset="0"/>
              </a:rPr>
              <a:t>	</a:t>
            </a:r>
            <a:r>
              <a:rPr lang="en-US" sz="3200" i="1" dirty="0" err="1">
                <a:solidFill>
                  <a:srgbClr val="FFC000"/>
                </a:solidFill>
                <a:cs typeface="Arial" pitchFamily="34" charset="0"/>
              </a:rPr>
              <a:t>P</a:t>
            </a:r>
            <a:r>
              <a:rPr lang="en-US" sz="3200" i="1" baseline="-25000" dirty="0" err="1">
                <a:solidFill>
                  <a:srgbClr val="FFC000"/>
                </a:solidFill>
                <a:cs typeface="Arial" pitchFamily="34" charset="0"/>
              </a:rPr>
              <a:t>tran</a:t>
            </a:r>
            <a:r>
              <a:rPr lang="en-US" sz="3200" i="1" dirty="0">
                <a:cs typeface="Arial" pitchFamily="34" charset="0"/>
              </a:rPr>
              <a:t> </a:t>
            </a:r>
            <a:r>
              <a:rPr lang="en-US" sz="3200" i="1" dirty="0">
                <a:solidFill>
                  <a:schemeClr val="bg1"/>
                </a:solidFill>
                <a:cs typeface="Arial" pitchFamily="34" charset="0"/>
              </a:rPr>
              <a:t>+</a:t>
            </a:r>
            <a:r>
              <a:rPr lang="en-US" sz="3200" i="1" dirty="0">
                <a:solidFill>
                  <a:srgbClr val="99CCFF"/>
                </a:solidFill>
                <a:cs typeface="Arial" pitchFamily="34" charset="0"/>
              </a:rPr>
              <a:t> </a:t>
            </a:r>
            <a:r>
              <a:rPr lang="en-US" sz="1600" i="1" dirty="0" err="1">
                <a:solidFill>
                  <a:srgbClr val="FFC000"/>
                </a:solidFill>
                <a:cs typeface="Arial" pitchFamily="34" charset="0"/>
              </a:rPr>
              <a:t>P</a:t>
            </a:r>
            <a:r>
              <a:rPr lang="en-US" sz="1600" i="1" baseline="-25000" dirty="0" err="1">
                <a:solidFill>
                  <a:srgbClr val="FFC000"/>
                </a:solidFill>
                <a:cs typeface="Arial" pitchFamily="34" charset="0"/>
              </a:rPr>
              <a:t>sc</a:t>
            </a:r>
            <a:r>
              <a:rPr lang="en-US" sz="3200" i="1" dirty="0">
                <a:solidFill>
                  <a:srgbClr val="99CCFF"/>
                </a:solidFill>
                <a:cs typeface="Arial" pitchFamily="34" charset="0"/>
              </a:rPr>
              <a:t> </a:t>
            </a:r>
            <a:r>
              <a:rPr lang="en-US" sz="3200" i="1" dirty="0">
                <a:solidFill>
                  <a:schemeClr val="bg1"/>
                </a:solidFill>
                <a:cs typeface="Arial" pitchFamily="34" charset="0"/>
              </a:rPr>
              <a:t>+</a:t>
            </a:r>
            <a:r>
              <a:rPr lang="en-US" sz="3200" i="1" dirty="0">
                <a:solidFill>
                  <a:srgbClr val="99CCFF"/>
                </a:solidFill>
                <a:cs typeface="Arial" pitchFamily="34" charset="0"/>
              </a:rPr>
              <a:t> </a:t>
            </a:r>
            <a:r>
              <a:rPr lang="en-US" i="1" dirty="0" err="1">
                <a:solidFill>
                  <a:srgbClr val="FFFF00"/>
                </a:solidFill>
                <a:cs typeface="Arial" pitchFamily="34" charset="0"/>
              </a:rPr>
              <a:t>P</a:t>
            </a:r>
            <a:r>
              <a:rPr lang="en-US" i="1" baseline="-25000" dirty="0" err="1">
                <a:solidFill>
                  <a:srgbClr val="FFFF00"/>
                </a:solidFill>
                <a:cs typeface="Arial" pitchFamily="34" charset="0"/>
              </a:rPr>
              <a:t>stat</a:t>
            </a:r>
            <a:endParaRPr lang="en-US" i="1" baseline="-25000" dirty="0">
              <a:solidFill>
                <a:srgbClr val="FFFF00"/>
              </a:solidFill>
              <a:cs typeface="Arial" pitchFamily="34" charset="0"/>
            </a:endParaRPr>
          </a:p>
        </p:txBody>
      </p:sp>
    </p:spTree>
    <p:extLst>
      <p:ext uri="{BB962C8B-B14F-4D97-AF65-F5344CB8AC3E}">
        <p14:creationId xmlns:p14="http://schemas.microsoft.com/office/powerpoint/2010/main" val="171006815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1794791821"/>
              </p:ext>
            </p:extLst>
          </p:nvPr>
        </p:nvGraphicFramePr>
        <p:xfrm>
          <a:off x="238125" y="281781"/>
          <a:ext cx="8667750" cy="6294437"/>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3309257" y="1596189"/>
            <a:ext cx="5660572" cy="1134979"/>
            <a:chOff x="3657600" y="609600"/>
            <a:chExt cx="5660572" cy="1134979"/>
          </a:xfrm>
        </p:grpSpPr>
        <p:sp>
          <p:nvSpPr>
            <p:cNvPr id="5" name="Freeform 4"/>
            <p:cNvSpPr/>
            <p:nvPr/>
          </p:nvSpPr>
          <p:spPr>
            <a:xfrm>
              <a:off x="3657600" y="762000"/>
              <a:ext cx="563078" cy="296779"/>
            </a:xfrm>
            <a:custGeom>
              <a:avLst/>
              <a:gdLst>
                <a:gd name="connsiteX0" fmla="*/ 0 w 500514"/>
                <a:gd name="connsiteY0" fmla="*/ 336884 h 336884"/>
                <a:gd name="connsiteX1" fmla="*/ 115503 w 500514"/>
                <a:gd name="connsiteY1" fmla="*/ 115503 h 336884"/>
                <a:gd name="connsiteX2" fmla="*/ 500514 w 500514"/>
                <a:gd name="connsiteY2" fmla="*/ 0 h 336884"/>
                <a:gd name="connsiteX0" fmla="*/ 0 w 563078"/>
                <a:gd name="connsiteY0" fmla="*/ 296779 h 296779"/>
                <a:gd name="connsiteX1" fmla="*/ 115503 w 563078"/>
                <a:gd name="connsiteY1" fmla="*/ 75398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Lst>
              <a:ahLst/>
              <a:cxnLst>
                <a:cxn ang="0">
                  <a:pos x="connsiteX0" y="connsiteY0"/>
                </a:cxn>
                <a:cxn ang="0">
                  <a:pos x="connsiteX1" y="connsiteY1"/>
                </a:cxn>
                <a:cxn ang="0">
                  <a:pos x="connsiteX2" y="connsiteY2"/>
                </a:cxn>
              </a:cxnLst>
              <a:rect l="l" t="t" r="r" b="b"/>
              <a:pathLst>
                <a:path w="563078" h="296779">
                  <a:moveTo>
                    <a:pt x="0" y="296779"/>
                  </a:moveTo>
                  <a:cubicBezTo>
                    <a:pt x="16042" y="214162"/>
                    <a:pt x="164432" y="125663"/>
                    <a:pt x="258278" y="76200"/>
                  </a:cubicBezTo>
                  <a:cubicBezTo>
                    <a:pt x="352124" y="26737"/>
                    <a:pt x="500514" y="19250"/>
                    <a:pt x="563078" y="0"/>
                  </a:cubicBezTo>
                </a:path>
              </a:pathLst>
            </a:cu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4190999" y="609600"/>
              <a:ext cx="2558143" cy="400110"/>
            </a:xfrm>
            <a:prstGeom prst="rect">
              <a:avLst/>
            </a:prstGeom>
            <a:noFill/>
          </p:spPr>
          <p:txBody>
            <a:bodyPr wrap="square" rtlCol="0">
              <a:spAutoFit/>
            </a:bodyPr>
            <a:lstStyle/>
            <a:p>
              <a:r>
                <a:rPr lang="en-US" sz="2000" dirty="0" smtClean="0"/>
                <a:t>Asynchronous</a:t>
              </a:r>
              <a:r>
                <a:rPr lang="en-US" sz="1400" dirty="0" smtClean="0"/>
                <a:t> </a:t>
              </a:r>
              <a:r>
                <a:rPr lang="en-US" sz="2000" dirty="0" smtClean="0"/>
                <a:t>clock</a:t>
              </a:r>
              <a:endParaRPr lang="en-US" sz="2000" dirty="0"/>
            </a:p>
          </p:txBody>
        </p:sp>
        <p:sp>
          <p:nvSpPr>
            <p:cNvPr id="7" name="Freeform 6"/>
            <p:cNvSpPr/>
            <p:nvPr/>
          </p:nvSpPr>
          <p:spPr>
            <a:xfrm>
              <a:off x="5837722" y="1447800"/>
              <a:ext cx="639278" cy="296779"/>
            </a:xfrm>
            <a:custGeom>
              <a:avLst/>
              <a:gdLst>
                <a:gd name="connsiteX0" fmla="*/ 0 w 500514"/>
                <a:gd name="connsiteY0" fmla="*/ 336884 h 336884"/>
                <a:gd name="connsiteX1" fmla="*/ 115503 w 500514"/>
                <a:gd name="connsiteY1" fmla="*/ 115503 h 336884"/>
                <a:gd name="connsiteX2" fmla="*/ 500514 w 500514"/>
                <a:gd name="connsiteY2" fmla="*/ 0 h 336884"/>
                <a:gd name="connsiteX0" fmla="*/ 0 w 563078"/>
                <a:gd name="connsiteY0" fmla="*/ 296779 h 296779"/>
                <a:gd name="connsiteX1" fmla="*/ 115503 w 563078"/>
                <a:gd name="connsiteY1" fmla="*/ 75398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 name="connsiteX0" fmla="*/ 0 w 563078"/>
                <a:gd name="connsiteY0" fmla="*/ 296779 h 296779"/>
                <a:gd name="connsiteX1" fmla="*/ 258278 w 563078"/>
                <a:gd name="connsiteY1" fmla="*/ 76200 h 296779"/>
                <a:gd name="connsiteX2" fmla="*/ 563078 w 563078"/>
                <a:gd name="connsiteY2" fmla="*/ 0 h 296779"/>
              </a:gdLst>
              <a:ahLst/>
              <a:cxnLst>
                <a:cxn ang="0">
                  <a:pos x="connsiteX0" y="connsiteY0"/>
                </a:cxn>
                <a:cxn ang="0">
                  <a:pos x="connsiteX1" y="connsiteY1"/>
                </a:cxn>
                <a:cxn ang="0">
                  <a:pos x="connsiteX2" y="connsiteY2"/>
                </a:cxn>
              </a:cxnLst>
              <a:rect l="l" t="t" r="r" b="b"/>
              <a:pathLst>
                <a:path w="563078" h="296779">
                  <a:moveTo>
                    <a:pt x="0" y="296779"/>
                  </a:moveTo>
                  <a:cubicBezTo>
                    <a:pt x="16042" y="214162"/>
                    <a:pt x="164432" y="125663"/>
                    <a:pt x="258278" y="76200"/>
                  </a:cubicBezTo>
                  <a:cubicBezTo>
                    <a:pt x="352124" y="26737"/>
                    <a:pt x="500514" y="19250"/>
                    <a:pt x="563078" y="0"/>
                  </a:cubicBezTo>
                </a:path>
              </a:pathLst>
            </a:cu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6400800" y="1295400"/>
              <a:ext cx="2917372" cy="400110"/>
            </a:xfrm>
            <a:prstGeom prst="rect">
              <a:avLst/>
            </a:prstGeom>
            <a:noFill/>
          </p:spPr>
          <p:txBody>
            <a:bodyPr wrap="square" rtlCol="0">
              <a:spAutoFit/>
            </a:bodyPr>
            <a:lstStyle/>
            <a:p>
              <a:r>
                <a:rPr lang="en-US" sz="2000" dirty="0" smtClean="0"/>
                <a:t>Synchronous</a:t>
              </a:r>
              <a:r>
                <a:rPr lang="en-US" sz="1400" dirty="0" smtClean="0"/>
                <a:t> </a:t>
              </a:r>
              <a:r>
                <a:rPr lang="en-US" sz="2000" dirty="0"/>
                <a:t>c</a:t>
              </a:r>
              <a:r>
                <a:rPr lang="en-US" sz="2000" dirty="0" smtClean="0"/>
                <a:t>lock, T 40ns</a:t>
              </a:r>
              <a:endParaRPr lang="en-US" sz="2000" dirty="0"/>
            </a:p>
          </p:txBody>
        </p:sp>
      </p:grpSp>
      <p:sp>
        <p:nvSpPr>
          <p:cNvPr id="2" name="Date Placeholder 1"/>
          <p:cNvSpPr>
            <a:spLocks noGrp="1"/>
          </p:cNvSpPr>
          <p:nvPr>
            <p:ph type="dt" sz="half" idx="10"/>
          </p:nvPr>
        </p:nvSpPr>
        <p:spPr/>
        <p:txBody>
          <a:bodyPr/>
          <a:lstStyle/>
          <a:p>
            <a:r>
              <a:rPr lang="en-US" smtClean="0"/>
              <a:t>HIT, July 13, 2012</a:t>
            </a:r>
            <a:endParaRPr lang="en-US"/>
          </a:p>
        </p:txBody>
      </p:sp>
      <p:sp>
        <p:nvSpPr>
          <p:cNvPr id="4" name="Footer Placeholder 3"/>
          <p:cNvSpPr>
            <a:spLocks noGrp="1"/>
          </p:cNvSpPr>
          <p:nvPr>
            <p:ph type="ftr" sz="quarter" idx="11"/>
          </p:nvPr>
        </p:nvSpPr>
        <p:spPr/>
        <p:txBody>
          <a:bodyPr/>
          <a:lstStyle/>
          <a:p>
            <a:r>
              <a:rPr lang="en-US" smtClean="0"/>
              <a:t>Agrawal: Power and Time Tradeoff . . .</a:t>
            </a:r>
            <a:endParaRPr lang="en-US"/>
          </a:p>
        </p:txBody>
      </p:sp>
      <p:sp>
        <p:nvSpPr>
          <p:cNvPr id="9" name="Slide Number Placeholder 8"/>
          <p:cNvSpPr>
            <a:spLocks noGrp="1"/>
          </p:cNvSpPr>
          <p:nvPr>
            <p:ph type="sldNum" sz="quarter" idx="12"/>
          </p:nvPr>
        </p:nvSpPr>
        <p:spPr/>
        <p:txBody>
          <a:bodyPr/>
          <a:lstStyle/>
          <a:p>
            <a:fld id="{7A570702-1D79-412F-88AA-406FE0C8C0EF}" type="slidenum">
              <a:rPr lang="en-US" smtClean="0"/>
              <a:t>60</a:t>
            </a:fld>
            <a:endParaRPr lang="en-US"/>
          </a:p>
        </p:txBody>
      </p:sp>
      <p:sp>
        <p:nvSpPr>
          <p:cNvPr id="11" name="Rectangle 10"/>
          <p:cNvSpPr/>
          <p:nvPr/>
        </p:nvSpPr>
        <p:spPr>
          <a:xfrm>
            <a:off x="769257" y="297934"/>
            <a:ext cx="7676397" cy="769441"/>
          </a:xfrm>
          <a:prstGeom prst="rect">
            <a:avLst/>
          </a:prstGeom>
        </p:spPr>
        <p:txBody>
          <a:bodyPr wrap="none">
            <a:spAutoFit/>
          </a:bodyPr>
          <a:lstStyle/>
          <a:p>
            <a:r>
              <a:rPr lang="en-US" sz="4400" dirty="0">
                <a:solidFill>
                  <a:prstClr val="black"/>
                </a:solidFill>
              </a:rPr>
              <a:t>Spice Simulation: </a:t>
            </a:r>
            <a:r>
              <a:rPr lang="en-US" sz="4400" dirty="0" smtClean="0">
                <a:solidFill>
                  <a:prstClr val="black"/>
                </a:solidFill>
              </a:rPr>
              <a:t>s713 </a:t>
            </a:r>
            <a:r>
              <a:rPr lang="en-US" sz="4400" dirty="0">
                <a:solidFill>
                  <a:prstClr val="black"/>
                </a:solidFill>
              </a:rPr>
              <a:t>Scan Test</a:t>
            </a:r>
            <a:endParaRPr lang="en-US" sz="4400" dirty="0"/>
          </a:p>
        </p:txBody>
      </p:sp>
      <p:cxnSp>
        <p:nvCxnSpPr>
          <p:cNvPr id="12" name="Straight Connector 11"/>
          <p:cNvCxnSpPr/>
          <p:nvPr/>
        </p:nvCxnSpPr>
        <p:spPr>
          <a:xfrm>
            <a:off x="7561941" y="2682099"/>
            <a:ext cx="0" cy="296569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434113" y="1996299"/>
            <a:ext cx="0" cy="365149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489379" y="1809281"/>
            <a:ext cx="2220801" cy="461665"/>
          </a:xfrm>
          <a:prstGeom prst="rect">
            <a:avLst/>
          </a:prstGeom>
          <a:noFill/>
        </p:spPr>
        <p:txBody>
          <a:bodyPr wrap="none" rtlCol="0">
            <a:spAutoFit/>
          </a:bodyPr>
          <a:lstStyle/>
          <a:p>
            <a:r>
              <a:rPr lang="en-US" sz="2400" dirty="0" err="1" smtClean="0"/>
              <a:t>Pmax</a:t>
            </a:r>
            <a:r>
              <a:rPr lang="en-US" sz="2400" dirty="0" smtClean="0"/>
              <a:t> = 1.06mW</a:t>
            </a:r>
            <a:endParaRPr lang="en-US" sz="2400" dirty="0"/>
          </a:p>
        </p:txBody>
      </p:sp>
      <p:sp>
        <p:nvSpPr>
          <p:cNvPr id="16" name="Rectangle 15"/>
          <p:cNvSpPr/>
          <p:nvPr/>
        </p:nvSpPr>
        <p:spPr>
          <a:xfrm>
            <a:off x="4211050" y="3591215"/>
            <a:ext cx="1973104" cy="461665"/>
          </a:xfrm>
          <a:prstGeom prst="rect">
            <a:avLst/>
          </a:prstGeom>
          <a:solidFill>
            <a:srgbClr val="FFFFFF">
              <a:alpha val="63137"/>
            </a:srgbClr>
          </a:solidFill>
        </p:spPr>
        <p:txBody>
          <a:bodyPr wrap="none">
            <a:spAutoFit/>
          </a:bodyPr>
          <a:lstStyle/>
          <a:p>
            <a:r>
              <a:rPr lang="en-US" sz="2400" dirty="0" err="1" smtClean="0"/>
              <a:t>Pav</a:t>
            </a:r>
            <a:r>
              <a:rPr lang="en-US" sz="2400" dirty="0" smtClean="0"/>
              <a:t> </a:t>
            </a:r>
            <a:r>
              <a:rPr lang="en-US" sz="2400" dirty="0"/>
              <a:t>= </a:t>
            </a:r>
            <a:r>
              <a:rPr lang="en-US" sz="2400" dirty="0" smtClean="0"/>
              <a:t>0.53mW</a:t>
            </a:r>
            <a:endParaRPr lang="en-US" sz="2400" dirty="0"/>
          </a:p>
        </p:txBody>
      </p:sp>
    </p:spTree>
    <p:extLst>
      <p:ext uri="{BB962C8B-B14F-4D97-AF65-F5344CB8AC3E}">
        <p14:creationId xmlns:p14="http://schemas.microsoft.com/office/powerpoint/2010/main" val="22168083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Time Reduction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92909255"/>
              </p:ext>
            </p:extLst>
          </p:nvPr>
        </p:nvGraphicFramePr>
        <p:xfrm>
          <a:off x="341087" y="1701809"/>
          <a:ext cx="8512630" cy="3870960"/>
        </p:xfrm>
        <a:graphic>
          <a:graphicData uri="http://schemas.openxmlformats.org/drawingml/2006/table">
            <a:tbl>
              <a:tblPr firstRow="1" bandRow="1">
                <a:tableStyleId>{5C22544A-7EE6-4342-B048-85BDC9FD1C3A}</a:tableStyleId>
              </a:tblPr>
              <a:tblGrid>
                <a:gridCol w="1702526"/>
                <a:gridCol w="1702526"/>
                <a:gridCol w="1702526"/>
                <a:gridCol w="1702526"/>
                <a:gridCol w="1702526"/>
              </a:tblGrid>
              <a:tr h="370840">
                <a:tc rowSpan="2">
                  <a:txBody>
                    <a:bodyPr/>
                    <a:lstStyle/>
                    <a:p>
                      <a:pPr algn="ctr"/>
                      <a:r>
                        <a:rPr lang="en-US" sz="2800" dirty="0" smtClean="0"/>
                        <a:t>Circuit</a:t>
                      </a:r>
                      <a:endParaRPr lang="en-US" sz="2800" dirty="0"/>
                    </a:p>
                  </a:txBody>
                  <a:tcPr anchor="ctr">
                    <a:solidFill>
                      <a:schemeClr val="tx2">
                        <a:lumMod val="50000"/>
                      </a:schemeClr>
                    </a:solidFill>
                  </a:tcPr>
                </a:tc>
                <a:tc rowSpan="2">
                  <a:txBody>
                    <a:bodyPr/>
                    <a:lstStyle/>
                    <a:p>
                      <a:pPr algn="ctr"/>
                      <a:r>
                        <a:rPr lang="en-US" sz="2800" dirty="0" smtClean="0"/>
                        <a:t>Per cycle peak power (</a:t>
                      </a:r>
                      <a:r>
                        <a:rPr lang="en-US" sz="2800" dirty="0" err="1" smtClean="0"/>
                        <a:t>mW</a:t>
                      </a:r>
                      <a:r>
                        <a:rPr lang="en-US" sz="2800" dirty="0" smtClean="0"/>
                        <a:t>)</a:t>
                      </a:r>
                      <a:endParaRPr lang="en-US" sz="2800" dirty="0"/>
                    </a:p>
                  </a:txBody>
                  <a:tcPr anchor="ctr">
                    <a:solidFill>
                      <a:schemeClr val="tx2">
                        <a:lumMod val="50000"/>
                      </a:schemeClr>
                    </a:solidFill>
                  </a:tcPr>
                </a:tc>
                <a:tc gridSpan="3">
                  <a:txBody>
                    <a:bodyPr/>
                    <a:lstStyle/>
                    <a:p>
                      <a:pPr algn="ctr"/>
                      <a:r>
                        <a:rPr lang="en-US" sz="2800" dirty="0" smtClean="0"/>
                        <a:t>Test time</a:t>
                      </a:r>
                      <a:endParaRPr lang="en-US" sz="2800" dirty="0"/>
                    </a:p>
                  </a:txBody>
                  <a:tcPr anchor="ctr">
                    <a:solidFill>
                      <a:schemeClr val="tx2">
                        <a:lumMod val="50000"/>
                      </a:schemeClr>
                    </a:solidFill>
                  </a:tcPr>
                </a:tc>
                <a:tc hMerge="1">
                  <a:txBody>
                    <a:bodyPr/>
                    <a:lstStyle/>
                    <a:p>
                      <a:pPr algn="ctr"/>
                      <a:endParaRPr lang="en-US" sz="2800" dirty="0"/>
                    </a:p>
                  </a:txBody>
                  <a:tcPr anchor="ctr"/>
                </a:tc>
                <a:tc hMerge="1">
                  <a:txBody>
                    <a:bodyPr/>
                    <a:lstStyle/>
                    <a:p>
                      <a:pPr algn="ctr"/>
                      <a:endParaRPr lang="en-US" sz="2800" dirty="0"/>
                    </a:p>
                  </a:txBody>
                  <a:tcPr anchor="ctr"/>
                </a:tc>
              </a:tr>
              <a:tr h="370840">
                <a:tc vMerge="1">
                  <a:txBody>
                    <a:bodyPr/>
                    <a:lstStyle/>
                    <a:p>
                      <a:pPr algn="ctr"/>
                      <a:endParaRPr lang="en-US" dirty="0"/>
                    </a:p>
                  </a:txBody>
                  <a:tcPr anchor="ctr"/>
                </a:tc>
                <a:tc vMerge="1">
                  <a:txBody>
                    <a:bodyPr/>
                    <a:lstStyle/>
                    <a:p>
                      <a:pPr algn="ctr"/>
                      <a:endParaRPr lang="en-US" sz="2800" dirty="0"/>
                    </a:p>
                  </a:txBody>
                  <a:tcPr anchor="ctr"/>
                </a:tc>
                <a:tc>
                  <a:txBody>
                    <a:bodyPr/>
                    <a:lstStyle/>
                    <a:p>
                      <a:pPr algn="ctr"/>
                      <a:r>
                        <a:rPr lang="en-US" sz="2800" dirty="0" smtClean="0">
                          <a:solidFill>
                            <a:schemeClr val="bg1"/>
                          </a:solidFill>
                        </a:rPr>
                        <a:t>Synch. (</a:t>
                      </a:r>
                      <a:r>
                        <a:rPr lang="en-US" sz="2800" dirty="0" err="1" smtClean="0">
                          <a:solidFill>
                            <a:schemeClr val="bg1"/>
                          </a:solidFill>
                        </a:rPr>
                        <a:t>ms</a:t>
                      </a:r>
                      <a:r>
                        <a:rPr lang="en-US" sz="2800" dirty="0" smtClean="0">
                          <a:solidFill>
                            <a:schemeClr val="bg1"/>
                          </a:solidFill>
                        </a:rPr>
                        <a:t>)</a:t>
                      </a:r>
                      <a:endParaRPr lang="en-US" sz="2800" dirty="0">
                        <a:solidFill>
                          <a:schemeClr val="bg1"/>
                        </a:solidFill>
                      </a:endParaRPr>
                    </a:p>
                  </a:txBody>
                  <a:tcPr anchor="ctr">
                    <a:solidFill>
                      <a:schemeClr val="tx2">
                        <a:lumMod val="50000"/>
                      </a:schemeClr>
                    </a:solidFill>
                  </a:tcPr>
                </a:tc>
                <a:tc>
                  <a:txBody>
                    <a:bodyPr/>
                    <a:lstStyle/>
                    <a:p>
                      <a:pPr algn="ctr"/>
                      <a:r>
                        <a:rPr lang="en-US" sz="2800" dirty="0" err="1" smtClean="0">
                          <a:solidFill>
                            <a:schemeClr val="bg1"/>
                          </a:solidFill>
                        </a:rPr>
                        <a:t>Asynch</a:t>
                      </a:r>
                      <a:r>
                        <a:rPr lang="en-US" sz="2800" dirty="0" smtClean="0">
                          <a:solidFill>
                            <a:schemeClr val="bg1"/>
                          </a:solidFill>
                        </a:rPr>
                        <a:t>. (</a:t>
                      </a:r>
                      <a:r>
                        <a:rPr lang="en-US" sz="2800" dirty="0" err="1" smtClean="0">
                          <a:solidFill>
                            <a:schemeClr val="bg1"/>
                          </a:solidFill>
                        </a:rPr>
                        <a:t>ms</a:t>
                      </a:r>
                      <a:r>
                        <a:rPr lang="en-US" sz="2800" dirty="0" smtClean="0">
                          <a:solidFill>
                            <a:schemeClr val="bg1"/>
                          </a:solidFill>
                        </a:rPr>
                        <a:t>)</a:t>
                      </a:r>
                      <a:endParaRPr lang="en-US" sz="2800" dirty="0">
                        <a:solidFill>
                          <a:schemeClr val="bg1"/>
                        </a:solidFill>
                      </a:endParaRPr>
                    </a:p>
                  </a:txBody>
                  <a:tcPr anchor="ctr">
                    <a:solidFill>
                      <a:schemeClr val="tx2">
                        <a:lumMod val="50000"/>
                      </a:schemeClr>
                    </a:solidFill>
                  </a:tcPr>
                </a:tc>
                <a:tc>
                  <a:txBody>
                    <a:bodyPr/>
                    <a:lstStyle/>
                    <a:p>
                      <a:pPr algn="ctr"/>
                      <a:r>
                        <a:rPr lang="en-US" sz="2800" dirty="0" smtClean="0">
                          <a:solidFill>
                            <a:schemeClr val="bg1"/>
                          </a:solidFill>
                        </a:rPr>
                        <a:t>Reduction (%)</a:t>
                      </a:r>
                      <a:endParaRPr lang="en-US" sz="2800" dirty="0">
                        <a:solidFill>
                          <a:schemeClr val="bg1"/>
                        </a:solidFill>
                      </a:endParaRPr>
                    </a:p>
                  </a:txBody>
                  <a:tcPr anchor="ctr">
                    <a:solidFill>
                      <a:schemeClr val="tx2">
                        <a:lumMod val="50000"/>
                      </a:schemeClr>
                    </a:solidFill>
                  </a:tcPr>
                </a:tc>
              </a:tr>
              <a:tr h="370840">
                <a:tc>
                  <a:txBody>
                    <a:bodyPr/>
                    <a:lstStyle/>
                    <a:p>
                      <a:pPr algn="ctr"/>
                      <a:r>
                        <a:rPr lang="en-US" sz="2800" dirty="0" smtClean="0"/>
                        <a:t>s298</a:t>
                      </a:r>
                      <a:endParaRPr lang="en-US" sz="2800" dirty="0"/>
                    </a:p>
                  </a:txBody>
                  <a:tcPr anchor="ctr"/>
                </a:tc>
                <a:tc>
                  <a:txBody>
                    <a:bodyPr/>
                    <a:lstStyle/>
                    <a:p>
                      <a:pPr algn="ctr"/>
                      <a:r>
                        <a:rPr lang="en-US" sz="2800" dirty="0" smtClean="0"/>
                        <a:t>0.08</a:t>
                      </a:r>
                      <a:endParaRPr lang="en-US" sz="2800" dirty="0"/>
                    </a:p>
                  </a:txBody>
                  <a:tcPr anchor="ctr"/>
                </a:tc>
                <a:tc>
                  <a:txBody>
                    <a:bodyPr/>
                    <a:lstStyle/>
                    <a:p>
                      <a:pPr algn="ctr"/>
                      <a:r>
                        <a:rPr lang="en-US" sz="2800" dirty="0" smtClean="0"/>
                        <a:t>0.021</a:t>
                      </a:r>
                      <a:endParaRPr lang="en-US" sz="2800" dirty="0"/>
                    </a:p>
                  </a:txBody>
                  <a:tcPr anchor="ctr"/>
                </a:tc>
                <a:tc>
                  <a:txBody>
                    <a:bodyPr/>
                    <a:lstStyle/>
                    <a:p>
                      <a:pPr algn="ctr"/>
                      <a:r>
                        <a:rPr lang="en-US" sz="2800" dirty="0" smtClean="0"/>
                        <a:t>0.014</a:t>
                      </a:r>
                      <a:endParaRPr lang="en-US" sz="2800" dirty="0"/>
                    </a:p>
                  </a:txBody>
                  <a:tcPr anchor="ctr"/>
                </a:tc>
                <a:tc>
                  <a:txBody>
                    <a:bodyPr/>
                    <a:lstStyle/>
                    <a:p>
                      <a:pPr algn="ctr"/>
                      <a:r>
                        <a:rPr lang="en-US" sz="2800" dirty="0" smtClean="0"/>
                        <a:t>36</a:t>
                      </a:r>
                      <a:endParaRPr lang="en-US" sz="2800" dirty="0"/>
                    </a:p>
                  </a:txBody>
                  <a:tcPr anchor="ctr"/>
                </a:tc>
              </a:tr>
              <a:tr h="370840">
                <a:tc>
                  <a:txBody>
                    <a:bodyPr/>
                    <a:lstStyle/>
                    <a:p>
                      <a:pPr algn="ctr"/>
                      <a:r>
                        <a:rPr lang="en-US" sz="2800" dirty="0" smtClean="0"/>
                        <a:t>s713</a:t>
                      </a:r>
                      <a:endParaRPr lang="en-US" sz="2800" dirty="0"/>
                    </a:p>
                  </a:txBody>
                  <a:tcPr anchor="ctr"/>
                </a:tc>
                <a:tc>
                  <a:txBody>
                    <a:bodyPr/>
                    <a:lstStyle/>
                    <a:p>
                      <a:pPr algn="ctr"/>
                      <a:r>
                        <a:rPr lang="en-US" sz="2800" dirty="0" smtClean="0"/>
                        <a:t>0.27</a:t>
                      </a:r>
                      <a:endParaRPr lang="en-US" sz="2800" dirty="0"/>
                    </a:p>
                  </a:txBody>
                  <a:tcPr anchor="ctr"/>
                </a:tc>
                <a:tc>
                  <a:txBody>
                    <a:bodyPr/>
                    <a:lstStyle/>
                    <a:p>
                      <a:pPr algn="ctr"/>
                      <a:r>
                        <a:rPr lang="en-US" sz="2800" dirty="0" smtClean="0"/>
                        <a:t>0.030</a:t>
                      </a:r>
                      <a:endParaRPr lang="en-US" sz="2800" dirty="0"/>
                    </a:p>
                  </a:txBody>
                  <a:tcPr anchor="ctr"/>
                </a:tc>
                <a:tc>
                  <a:txBody>
                    <a:bodyPr/>
                    <a:lstStyle/>
                    <a:p>
                      <a:pPr algn="ctr"/>
                      <a:r>
                        <a:rPr lang="en-US" sz="2800" dirty="0" smtClean="0"/>
                        <a:t>0.015</a:t>
                      </a:r>
                      <a:endParaRPr lang="en-US" sz="2800" dirty="0"/>
                    </a:p>
                  </a:txBody>
                  <a:tcPr anchor="ctr"/>
                </a:tc>
                <a:tc>
                  <a:txBody>
                    <a:bodyPr/>
                    <a:lstStyle/>
                    <a:p>
                      <a:pPr algn="ctr"/>
                      <a:r>
                        <a:rPr lang="en-US" sz="2800" dirty="0" smtClean="0"/>
                        <a:t>50</a:t>
                      </a:r>
                      <a:endParaRPr lang="en-US" sz="2800" dirty="0"/>
                    </a:p>
                  </a:txBody>
                  <a:tcPr anchor="ctr"/>
                </a:tc>
              </a:tr>
              <a:tr h="370840">
                <a:tc>
                  <a:txBody>
                    <a:bodyPr/>
                    <a:lstStyle/>
                    <a:p>
                      <a:pPr algn="ctr"/>
                      <a:r>
                        <a:rPr lang="en-US" sz="2800" dirty="0" smtClean="0"/>
                        <a:t>s13207</a:t>
                      </a:r>
                      <a:endParaRPr lang="en-US" sz="2800" dirty="0"/>
                    </a:p>
                  </a:txBody>
                  <a:tcPr anchor="ctr"/>
                </a:tc>
                <a:tc>
                  <a:txBody>
                    <a:bodyPr/>
                    <a:lstStyle/>
                    <a:p>
                      <a:pPr algn="ctr"/>
                      <a:r>
                        <a:rPr lang="en-US" sz="2800" dirty="0" smtClean="0"/>
                        <a:t>2.11</a:t>
                      </a:r>
                      <a:endParaRPr lang="en-US" sz="2800" dirty="0"/>
                    </a:p>
                  </a:txBody>
                  <a:tcPr anchor="ctr"/>
                </a:tc>
                <a:tc>
                  <a:txBody>
                    <a:bodyPr/>
                    <a:lstStyle/>
                    <a:p>
                      <a:pPr algn="ctr"/>
                      <a:r>
                        <a:rPr lang="en-US" sz="2800" dirty="0" smtClean="0"/>
                        <a:t>2.220</a:t>
                      </a:r>
                      <a:endParaRPr lang="en-US" sz="2800" dirty="0"/>
                    </a:p>
                  </a:txBody>
                  <a:tcPr anchor="ctr"/>
                </a:tc>
                <a:tc>
                  <a:txBody>
                    <a:bodyPr/>
                    <a:lstStyle/>
                    <a:p>
                      <a:pPr algn="ctr"/>
                      <a:r>
                        <a:rPr lang="en-US" sz="2800" dirty="0" smtClean="0"/>
                        <a:t>1.354</a:t>
                      </a:r>
                      <a:endParaRPr lang="en-US" sz="2800" dirty="0"/>
                    </a:p>
                  </a:txBody>
                  <a:tcPr anchor="ctr"/>
                </a:tc>
                <a:tc>
                  <a:txBody>
                    <a:bodyPr/>
                    <a:lstStyle/>
                    <a:p>
                      <a:pPr algn="ctr"/>
                      <a:r>
                        <a:rPr lang="en-US" sz="2800" dirty="0" smtClean="0"/>
                        <a:t>39</a:t>
                      </a:r>
                      <a:endParaRPr lang="en-US" sz="2800" dirty="0"/>
                    </a:p>
                  </a:txBody>
                  <a:tcPr anchor="ctr"/>
                </a:tc>
              </a:tr>
              <a:tr h="370840">
                <a:tc>
                  <a:txBody>
                    <a:bodyPr/>
                    <a:lstStyle/>
                    <a:p>
                      <a:pPr algn="ctr"/>
                      <a:r>
                        <a:rPr lang="en-US" sz="2800" dirty="0" smtClean="0"/>
                        <a:t>s384584</a:t>
                      </a:r>
                      <a:endParaRPr lang="en-US" sz="2800" dirty="0"/>
                    </a:p>
                  </a:txBody>
                  <a:tcPr anchor="ctr"/>
                </a:tc>
                <a:tc>
                  <a:txBody>
                    <a:bodyPr/>
                    <a:lstStyle/>
                    <a:p>
                      <a:pPr algn="ctr"/>
                      <a:r>
                        <a:rPr lang="en-US" sz="2800" dirty="0" smtClean="0"/>
                        <a:t>7.22</a:t>
                      </a:r>
                      <a:endParaRPr lang="en-US" sz="2800" dirty="0"/>
                    </a:p>
                  </a:txBody>
                  <a:tcPr anchor="ctr"/>
                </a:tc>
                <a:tc>
                  <a:txBody>
                    <a:bodyPr/>
                    <a:lstStyle/>
                    <a:p>
                      <a:pPr algn="ctr"/>
                      <a:r>
                        <a:rPr lang="en-US" sz="2800" dirty="0" smtClean="0"/>
                        <a:t>7.423</a:t>
                      </a:r>
                      <a:endParaRPr lang="en-US" sz="2800" dirty="0"/>
                    </a:p>
                  </a:txBody>
                  <a:tcPr anchor="ctr"/>
                </a:tc>
                <a:tc>
                  <a:txBody>
                    <a:bodyPr/>
                    <a:lstStyle/>
                    <a:p>
                      <a:pPr algn="ctr"/>
                      <a:r>
                        <a:rPr lang="en-US" sz="2800" dirty="0" smtClean="0"/>
                        <a:t>5.925</a:t>
                      </a:r>
                      <a:endParaRPr lang="en-US" sz="2800" dirty="0"/>
                    </a:p>
                  </a:txBody>
                  <a:tcPr anchor="ctr"/>
                </a:tc>
                <a:tc>
                  <a:txBody>
                    <a:bodyPr/>
                    <a:lstStyle/>
                    <a:p>
                      <a:pPr algn="ctr"/>
                      <a:r>
                        <a:rPr lang="en-US" sz="2800" dirty="0" smtClean="0"/>
                        <a:t>20</a:t>
                      </a:r>
                      <a:endParaRPr lang="en-US" sz="2800" dirty="0"/>
                    </a:p>
                  </a:txBody>
                  <a:tcPr anchor="ctr"/>
                </a:tc>
              </a:tr>
            </a:tbl>
          </a:graphicData>
        </a:graphic>
      </p:graphicFrame>
      <p:sp>
        <p:nvSpPr>
          <p:cNvPr id="4" name="Date Placeholder 3"/>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61</a:t>
            </a:fld>
            <a:endParaRPr lang="en-US"/>
          </a:p>
        </p:txBody>
      </p:sp>
    </p:spTree>
    <p:extLst>
      <p:ext uri="{BB962C8B-B14F-4D97-AF65-F5344CB8AC3E}">
        <p14:creationId xmlns:p14="http://schemas.microsoft.com/office/powerpoint/2010/main" val="5920728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 Asynchronous Scan</a:t>
            </a:r>
            <a:endParaRPr lang="en-US" dirty="0"/>
          </a:p>
        </p:txBody>
      </p:sp>
      <p:sp>
        <p:nvSpPr>
          <p:cNvPr id="3" name="Content Placeholder 2"/>
          <p:cNvSpPr>
            <a:spLocks noGrp="1"/>
          </p:cNvSpPr>
          <p:nvPr>
            <p:ph idx="1"/>
          </p:nvPr>
        </p:nvSpPr>
        <p:spPr>
          <a:xfrm>
            <a:off x="188686" y="1353458"/>
            <a:ext cx="8752114" cy="4974771"/>
          </a:xfrm>
        </p:spPr>
        <p:txBody>
          <a:bodyPr>
            <a:normAutofit fontScale="92500" lnSpcReduction="10000"/>
          </a:bodyPr>
          <a:lstStyle/>
          <a:p>
            <a:r>
              <a:rPr lang="en-US" dirty="0" smtClean="0"/>
              <a:t>Total test energy (</a:t>
            </a:r>
            <a:r>
              <a:rPr lang="en-US" dirty="0" err="1" smtClean="0"/>
              <a:t>Etotal</a:t>
            </a:r>
            <a:r>
              <a:rPr lang="en-US" dirty="0" smtClean="0"/>
              <a:t>) is invariant for a test.</a:t>
            </a:r>
          </a:p>
          <a:p>
            <a:r>
              <a:rPr lang="en-US" dirty="0" smtClean="0"/>
              <a:t>Cycle power (</a:t>
            </a:r>
            <a:r>
              <a:rPr lang="en-US" dirty="0" err="1" smtClean="0"/>
              <a:t>Pmax</a:t>
            </a:r>
            <a:r>
              <a:rPr lang="en-US" dirty="0" smtClean="0"/>
              <a:t>) is a circuit characteristic.</a:t>
            </a:r>
          </a:p>
          <a:p>
            <a:r>
              <a:rPr lang="en-US" dirty="0" smtClean="0"/>
              <a:t>For power constrained scan testing,</a:t>
            </a:r>
          </a:p>
          <a:p>
            <a:pPr lvl="1"/>
            <a:r>
              <a:rPr lang="en-US" dirty="0" smtClean="0"/>
              <a:t>Synchronous clock test time = </a:t>
            </a:r>
            <a:r>
              <a:rPr lang="en-US" dirty="0" err="1" smtClean="0"/>
              <a:t>Etotal</a:t>
            </a:r>
            <a:r>
              <a:rPr lang="en-US" dirty="0" smtClean="0"/>
              <a:t>/</a:t>
            </a:r>
            <a:r>
              <a:rPr lang="en-US" dirty="0" err="1" smtClean="0"/>
              <a:t>Pav</a:t>
            </a:r>
            <a:endParaRPr lang="en-US" dirty="0" smtClean="0"/>
          </a:p>
          <a:p>
            <a:pPr lvl="1"/>
            <a:r>
              <a:rPr lang="en-US" dirty="0" smtClean="0"/>
              <a:t>Asynchronous clock test time = </a:t>
            </a:r>
            <a:r>
              <a:rPr lang="en-US" dirty="0" err="1" smtClean="0"/>
              <a:t>Etotal</a:t>
            </a:r>
            <a:r>
              <a:rPr lang="en-US" dirty="0" smtClean="0"/>
              <a:t>/</a:t>
            </a:r>
            <a:r>
              <a:rPr lang="en-US" dirty="0" err="1" smtClean="0"/>
              <a:t>Pmax</a:t>
            </a:r>
            <a:endParaRPr lang="en-US" dirty="0" smtClean="0"/>
          </a:p>
          <a:p>
            <a:r>
              <a:rPr lang="en-US" dirty="0" err="1" smtClean="0"/>
              <a:t>Asynch</a:t>
            </a:r>
            <a:r>
              <a:rPr lang="en-US" dirty="0" smtClean="0"/>
              <a:t>. clock test will benefit from low energy tests.</a:t>
            </a:r>
          </a:p>
          <a:p>
            <a:r>
              <a:rPr lang="en-US" dirty="0" smtClean="0"/>
              <a:t>Future explorations may investigate energy reduction techniques like reduced voltage testing.</a:t>
            </a:r>
          </a:p>
          <a:p>
            <a:r>
              <a:rPr lang="en-US" dirty="0" smtClean="0"/>
              <a:t>Test programming for asynchronous clock needs to be worked out.</a:t>
            </a:r>
            <a:endParaRPr lang="en-US" dirty="0"/>
          </a:p>
        </p:txBody>
      </p:sp>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62</a:t>
            </a:fld>
            <a:endParaRPr lang="en-US"/>
          </a:p>
        </p:txBody>
      </p:sp>
    </p:spTree>
    <p:extLst>
      <p:ext uri="{BB962C8B-B14F-4D97-AF65-F5344CB8AC3E}">
        <p14:creationId xmlns:p14="http://schemas.microsoft.com/office/powerpoint/2010/main" val="87683090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28172" y="1277257"/>
            <a:ext cx="8229600" cy="4978401"/>
          </a:xfrm>
        </p:spPr>
        <p:txBody>
          <a:bodyPr>
            <a:normAutofit fontScale="77500" lnSpcReduction="20000"/>
          </a:bodyPr>
          <a:lstStyle/>
          <a:p>
            <a:r>
              <a:rPr lang="en-US" dirty="0" smtClean="0"/>
              <a:t>V</a:t>
            </a:r>
            <a:r>
              <a:rPr lang="en-US" dirty="0"/>
              <a:t>. D. Agrawal, “Pre-Computed Asynchronous Scan (Invited Talk),” </a:t>
            </a:r>
            <a:r>
              <a:rPr lang="en-US" i="1" dirty="0"/>
              <a:t>13th IEEE Latin American Test Workshop</a:t>
            </a:r>
            <a:r>
              <a:rPr lang="en-US" dirty="0"/>
              <a:t>, Quito, Ecuador, April 2012</a:t>
            </a:r>
            <a:r>
              <a:rPr lang="en-US" dirty="0" smtClean="0"/>
              <a:t>.</a:t>
            </a:r>
          </a:p>
          <a:p>
            <a:r>
              <a:rPr lang="en-US" dirty="0"/>
              <a:t>P. Venkataramani and V. D. Agrawal, </a:t>
            </a:r>
            <a:r>
              <a:rPr lang="en-US" dirty="0" smtClean="0"/>
              <a:t>“Test </a:t>
            </a:r>
            <a:r>
              <a:rPr lang="en-US" dirty="0"/>
              <a:t>Time </a:t>
            </a:r>
            <a:r>
              <a:rPr lang="en-US" dirty="0" smtClean="0"/>
              <a:t>Reduction in ATE Using </a:t>
            </a:r>
            <a:r>
              <a:rPr lang="en-US" dirty="0"/>
              <a:t>Asynchronous Clocking,” </a:t>
            </a:r>
            <a:r>
              <a:rPr lang="en-US" i="1" dirty="0" smtClean="0"/>
              <a:t>Sixth IEEE International Workshop on Design for Manufacturability and Yield</a:t>
            </a:r>
            <a:r>
              <a:rPr lang="en-US" dirty="0" smtClean="0"/>
              <a:t> (DFM&amp;Y), San Francisco, </a:t>
            </a:r>
            <a:r>
              <a:rPr lang="en-US" dirty="0"/>
              <a:t>CA, </a:t>
            </a:r>
            <a:r>
              <a:rPr lang="en-US" dirty="0" smtClean="0"/>
              <a:t>June 4, </a:t>
            </a:r>
            <a:r>
              <a:rPr lang="en-US" dirty="0"/>
              <a:t>2012</a:t>
            </a:r>
            <a:r>
              <a:rPr lang="en-US" dirty="0" smtClean="0"/>
              <a:t>.</a:t>
            </a:r>
          </a:p>
          <a:p>
            <a:r>
              <a:rPr lang="en-US" dirty="0"/>
              <a:t>P. Venkataramani and V. D. Agrawal, “Reducing </a:t>
            </a:r>
            <a:r>
              <a:rPr lang="en-US" dirty="0" smtClean="0"/>
              <a:t>ATE </a:t>
            </a:r>
            <a:r>
              <a:rPr lang="en-US" dirty="0"/>
              <a:t>Time of Power Constrained Test by </a:t>
            </a:r>
            <a:r>
              <a:rPr lang="en-US" dirty="0" smtClean="0"/>
              <a:t>Asynchronous Clocking,” </a:t>
            </a:r>
            <a:r>
              <a:rPr lang="en-US" dirty="0"/>
              <a:t>submitted </a:t>
            </a:r>
            <a:r>
              <a:rPr lang="en-US" dirty="0" smtClean="0"/>
              <a:t>to</a:t>
            </a:r>
            <a:r>
              <a:rPr lang="en-US" i="1" dirty="0" smtClean="0"/>
              <a:t> </a:t>
            </a:r>
            <a:r>
              <a:rPr lang="en-US" i="1" dirty="0"/>
              <a:t>International </a:t>
            </a:r>
            <a:r>
              <a:rPr lang="en-US" i="1" dirty="0" smtClean="0"/>
              <a:t>Test Conf</a:t>
            </a:r>
            <a:r>
              <a:rPr lang="en-US" i="1" dirty="0"/>
              <a:t>. </a:t>
            </a:r>
            <a:r>
              <a:rPr lang="en-US" i="1" dirty="0" smtClean="0"/>
              <a:t>Poster Session</a:t>
            </a:r>
            <a:r>
              <a:rPr lang="en-US" dirty="0" smtClean="0"/>
              <a:t>, Anaheim, CA, Nov. 6-8, 2012.</a:t>
            </a:r>
            <a:endParaRPr lang="en-US" dirty="0"/>
          </a:p>
          <a:p>
            <a:r>
              <a:rPr lang="en-US" dirty="0" smtClean="0"/>
              <a:t>P. Venkataramani and V. D. </a:t>
            </a:r>
            <a:r>
              <a:rPr lang="en-US" dirty="0"/>
              <a:t>Agrawal, “Reducing Test Time of Power Constrained Test </a:t>
            </a:r>
            <a:r>
              <a:rPr lang="en-US" dirty="0" smtClean="0"/>
              <a:t>by Optimal </a:t>
            </a:r>
            <a:r>
              <a:rPr lang="en-US" dirty="0"/>
              <a:t>Selection of Supply </a:t>
            </a:r>
            <a:r>
              <a:rPr lang="en-US" dirty="0" smtClean="0"/>
              <a:t>Voltage,” submitted to </a:t>
            </a:r>
            <a:r>
              <a:rPr lang="en-US" i="1" dirty="0" smtClean="0"/>
              <a:t>26</a:t>
            </a:r>
            <a:r>
              <a:rPr lang="en-US" i="1" baseline="30000" dirty="0" smtClean="0"/>
              <a:t>th</a:t>
            </a:r>
            <a:r>
              <a:rPr lang="en-US" i="1" dirty="0" smtClean="0"/>
              <a:t> International Conf. VLSI Design</a:t>
            </a:r>
            <a:r>
              <a:rPr lang="en-US" dirty="0" smtClean="0"/>
              <a:t>, Pune, Jan. 5-10, 2013.</a:t>
            </a:r>
            <a:endParaRPr lang="en-US" dirty="0"/>
          </a:p>
        </p:txBody>
      </p:sp>
      <p:sp>
        <p:nvSpPr>
          <p:cNvPr id="4" name="Date Placeholder 3"/>
          <p:cNvSpPr>
            <a:spLocks noGrp="1"/>
          </p:cNvSpPr>
          <p:nvPr>
            <p:ph type="dt" sz="half" idx="10"/>
          </p:nvPr>
        </p:nvSpPr>
        <p:spPr/>
        <p:txBody>
          <a:bodyPr/>
          <a:lstStyle/>
          <a:p>
            <a:r>
              <a:rPr lang="en-US" smtClean="0"/>
              <a:t>TI, Bangalore, July 11, 2012</a:t>
            </a:r>
            <a:endParaRPr lang="en-US"/>
          </a:p>
        </p:txBody>
      </p:sp>
      <p:sp>
        <p:nvSpPr>
          <p:cNvPr id="5" name="Footer Placeholder 4"/>
          <p:cNvSpPr>
            <a:spLocks noGrp="1"/>
          </p:cNvSpPr>
          <p:nvPr>
            <p:ph type="ftr" sz="quarter" idx="11"/>
          </p:nvPr>
        </p:nvSpPr>
        <p:spPr/>
        <p:txBody>
          <a:bodyPr/>
          <a:lstStyle/>
          <a:p>
            <a:r>
              <a:rPr lang="en-US" smtClean="0"/>
              <a:t>Agrawal: Synch. vs. Asynch.</a:t>
            </a:r>
            <a:endParaRPr lang="en-US"/>
          </a:p>
        </p:txBody>
      </p:sp>
      <p:sp>
        <p:nvSpPr>
          <p:cNvPr id="6" name="Slide Number Placeholder 5"/>
          <p:cNvSpPr>
            <a:spLocks noGrp="1"/>
          </p:cNvSpPr>
          <p:nvPr>
            <p:ph type="sldNum" sz="quarter" idx="12"/>
          </p:nvPr>
        </p:nvSpPr>
        <p:spPr/>
        <p:txBody>
          <a:bodyPr/>
          <a:lstStyle/>
          <a:p>
            <a:fld id="{A7889FE3-0BD1-45AF-8D4A-3513274EC8A7}" type="slidenum">
              <a:rPr lang="en-US" smtClean="0"/>
              <a:pPr/>
              <a:t>63</a:t>
            </a:fld>
            <a:endParaRPr lang="en-US"/>
          </a:p>
        </p:txBody>
      </p:sp>
    </p:spTree>
    <p:extLst>
      <p:ext uri="{BB962C8B-B14F-4D97-AF65-F5344CB8AC3E}">
        <p14:creationId xmlns:p14="http://schemas.microsoft.com/office/powerpoint/2010/main" val="23820967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714" y="2742067"/>
            <a:ext cx="8229600" cy="1143000"/>
          </a:xfrm>
        </p:spPr>
        <p:txBody>
          <a:bodyPr/>
          <a:lstStyle/>
          <a:p>
            <a:r>
              <a:rPr lang="en-US" dirty="0" smtClean="0"/>
              <a:t>Power and Test Time Tradeoff</a:t>
            </a:r>
            <a:endParaRPr lang="en-US" dirty="0"/>
          </a:p>
        </p:txBody>
      </p:sp>
      <p:sp>
        <p:nvSpPr>
          <p:cNvPr id="3" name="Date Placeholder 2"/>
          <p:cNvSpPr>
            <a:spLocks noGrp="1"/>
          </p:cNvSpPr>
          <p:nvPr>
            <p:ph type="dt" sz="half" idx="10"/>
          </p:nvPr>
        </p:nvSpPr>
        <p:spPr/>
        <p:txBody>
          <a:bodyPr/>
          <a:lstStyle/>
          <a:p>
            <a:r>
              <a:rPr lang="en-US" smtClean="0"/>
              <a:t>HIT, July 13, 2012</a:t>
            </a:r>
            <a:endParaRPr lang="en-US"/>
          </a:p>
        </p:txBody>
      </p:sp>
      <p:sp>
        <p:nvSpPr>
          <p:cNvPr id="4" name="Footer Placeholder 3"/>
          <p:cNvSpPr>
            <a:spLocks noGrp="1"/>
          </p:cNvSpPr>
          <p:nvPr>
            <p:ph type="ftr" sz="quarter" idx="11"/>
          </p:nvPr>
        </p:nvSpPr>
        <p:spPr/>
        <p:txBody>
          <a:bodyPr/>
          <a:lstStyle/>
          <a:p>
            <a:r>
              <a:rPr lang="en-US" smtClean="0"/>
              <a:t>Agrawal: Power and Time Tradeoff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64</a:t>
            </a:fld>
            <a:endParaRPr lang="en-US"/>
          </a:p>
        </p:txBody>
      </p:sp>
    </p:spTree>
    <p:extLst>
      <p:ext uri="{BB962C8B-B14F-4D97-AF65-F5344CB8AC3E}">
        <p14:creationId xmlns:p14="http://schemas.microsoft.com/office/powerpoint/2010/main" val="23579336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2"/>
          <p:cNvSpPr>
            <a:spLocks noGrp="1"/>
          </p:cNvSpPr>
          <p:nvPr>
            <p:ph type="dt" sz="quarter" idx="10"/>
          </p:nvPr>
        </p:nvSpPr>
        <p:spPr/>
        <p:txBody>
          <a:bodyPr/>
          <a:lstStyle/>
          <a:p>
            <a:pPr>
              <a:defRPr/>
            </a:pPr>
            <a:r>
              <a:rPr lang="en-US" smtClean="0"/>
              <a:t>HIT, July 13, 2012</a:t>
            </a:r>
            <a:endParaRPr lang="en-US"/>
          </a:p>
        </p:txBody>
      </p:sp>
      <p:sp>
        <p:nvSpPr>
          <p:cNvPr id="23" name="Footer Placeholder 3"/>
          <p:cNvSpPr>
            <a:spLocks noGrp="1"/>
          </p:cNvSpPr>
          <p:nvPr>
            <p:ph type="ftr" sz="quarter" idx="11"/>
          </p:nvPr>
        </p:nvSpPr>
        <p:spPr/>
        <p:txBody>
          <a:bodyPr/>
          <a:lstStyle/>
          <a:p>
            <a:pPr>
              <a:defRPr/>
            </a:pPr>
            <a:r>
              <a:rPr lang="en-US"/>
              <a:t>Agrawal: Power and Time Tradeoff . . .</a:t>
            </a:r>
          </a:p>
        </p:txBody>
      </p:sp>
      <p:sp>
        <p:nvSpPr>
          <p:cNvPr id="24" name="Slide Number Placeholder 4"/>
          <p:cNvSpPr>
            <a:spLocks noGrp="1"/>
          </p:cNvSpPr>
          <p:nvPr>
            <p:ph type="sldNum" sz="quarter" idx="12"/>
          </p:nvPr>
        </p:nvSpPr>
        <p:spPr/>
        <p:txBody>
          <a:bodyPr/>
          <a:lstStyle/>
          <a:p>
            <a:pPr>
              <a:defRPr/>
            </a:pPr>
            <a:fld id="{A249BA0F-62AA-4A6C-8AA0-37210E5BA6B8}" type="slidenum">
              <a:rPr lang="en-US"/>
              <a:pPr>
                <a:defRPr/>
              </a:pPr>
              <a:t>65</a:t>
            </a:fld>
            <a:endParaRPr lang="en-US"/>
          </a:p>
        </p:txBody>
      </p:sp>
      <p:sp>
        <p:nvSpPr>
          <p:cNvPr id="583682" name="Rectangle 2"/>
          <p:cNvSpPr>
            <a:spLocks noGrp="1" noChangeArrowheads="1"/>
          </p:cNvSpPr>
          <p:nvPr>
            <p:ph type="title"/>
          </p:nvPr>
        </p:nvSpPr>
        <p:spPr/>
        <p:txBody>
          <a:bodyPr/>
          <a:lstStyle/>
          <a:p>
            <a:pPr eaLnBrk="1" hangingPunct="1">
              <a:defRPr/>
            </a:pPr>
            <a:r>
              <a:rPr lang="en-US" dirty="0" smtClean="0"/>
              <a:t>Built-In Self-Test (BIST)</a:t>
            </a:r>
          </a:p>
        </p:txBody>
      </p:sp>
      <p:sp>
        <p:nvSpPr>
          <p:cNvPr id="47110" name="Rectangle 3"/>
          <p:cNvSpPr>
            <a:spLocks noChangeArrowheads="1"/>
          </p:cNvSpPr>
          <p:nvPr/>
        </p:nvSpPr>
        <p:spPr bwMode="auto">
          <a:xfrm>
            <a:off x="1076325" y="1663700"/>
            <a:ext cx="4608513" cy="576263"/>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dirty="0">
                <a:solidFill>
                  <a:schemeClr val="bg1"/>
                </a:solidFill>
                <a:cs typeface="Arial" pitchFamily="34" charset="0"/>
              </a:rPr>
              <a:t>Linear feedback shift register (LFSR)</a:t>
            </a:r>
          </a:p>
        </p:txBody>
      </p:sp>
      <p:sp>
        <p:nvSpPr>
          <p:cNvPr id="47111" name="Rectangle 4"/>
          <p:cNvSpPr>
            <a:spLocks noChangeArrowheads="1"/>
          </p:cNvSpPr>
          <p:nvPr/>
        </p:nvSpPr>
        <p:spPr bwMode="auto">
          <a:xfrm>
            <a:off x="1076325" y="4427538"/>
            <a:ext cx="4608513" cy="576262"/>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dirty="0">
                <a:solidFill>
                  <a:schemeClr val="bg1"/>
                </a:solidFill>
                <a:cs typeface="Arial" pitchFamily="34" charset="0"/>
              </a:rPr>
              <a:t>Multiple input signature register (MISR)</a:t>
            </a:r>
          </a:p>
        </p:txBody>
      </p:sp>
      <p:sp>
        <p:nvSpPr>
          <p:cNvPr id="47112" name="Rectangle 5"/>
          <p:cNvSpPr>
            <a:spLocks noChangeArrowheads="1"/>
          </p:cNvSpPr>
          <p:nvPr/>
        </p:nvSpPr>
        <p:spPr bwMode="auto">
          <a:xfrm>
            <a:off x="1076325" y="2738438"/>
            <a:ext cx="4608513" cy="126682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dirty="0">
                <a:solidFill>
                  <a:schemeClr val="bg1"/>
                </a:solidFill>
                <a:cs typeface="Arial" pitchFamily="34" charset="0"/>
              </a:rPr>
              <a:t>Circuit under test (CUT)</a:t>
            </a:r>
          </a:p>
        </p:txBody>
      </p:sp>
      <p:sp>
        <p:nvSpPr>
          <p:cNvPr id="47113" name="Line 6"/>
          <p:cNvSpPr>
            <a:spLocks noChangeShapeType="1"/>
          </p:cNvSpPr>
          <p:nvPr/>
        </p:nvSpPr>
        <p:spPr bwMode="auto">
          <a:xfrm>
            <a:off x="3341688" y="2238375"/>
            <a:ext cx="0" cy="5000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14" name="Line 7"/>
          <p:cNvSpPr>
            <a:spLocks noChangeShapeType="1"/>
          </p:cNvSpPr>
          <p:nvPr/>
        </p:nvSpPr>
        <p:spPr bwMode="auto">
          <a:xfrm>
            <a:off x="3379788" y="4005263"/>
            <a:ext cx="0" cy="4222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15" name="Text Box 8"/>
          <p:cNvSpPr txBox="1">
            <a:spLocks noChangeArrowheads="1"/>
          </p:cNvSpPr>
          <p:nvPr/>
        </p:nvSpPr>
        <p:spPr bwMode="auto">
          <a:xfrm>
            <a:off x="346075" y="2278063"/>
            <a:ext cx="2976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Pseudo-random patterns</a:t>
            </a:r>
          </a:p>
        </p:txBody>
      </p:sp>
      <p:sp>
        <p:nvSpPr>
          <p:cNvPr id="47116" name="Text Box 9"/>
          <p:cNvSpPr txBox="1">
            <a:spLocks noChangeArrowheads="1"/>
          </p:cNvSpPr>
          <p:nvPr/>
        </p:nvSpPr>
        <p:spPr bwMode="auto">
          <a:xfrm>
            <a:off x="1036638" y="4005263"/>
            <a:ext cx="2146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Circuit responses</a:t>
            </a:r>
          </a:p>
        </p:txBody>
      </p:sp>
      <p:sp>
        <p:nvSpPr>
          <p:cNvPr id="47117" name="Rectangle 10"/>
          <p:cNvSpPr>
            <a:spLocks noChangeArrowheads="1"/>
          </p:cNvSpPr>
          <p:nvPr/>
        </p:nvSpPr>
        <p:spPr bwMode="auto">
          <a:xfrm>
            <a:off x="7029450" y="1547813"/>
            <a:ext cx="1651000" cy="16510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dirty="0">
                <a:solidFill>
                  <a:schemeClr val="bg1"/>
                </a:solidFill>
                <a:cs typeface="Arial" pitchFamily="34" charset="0"/>
              </a:rPr>
              <a:t>BIST</a:t>
            </a:r>
          </a:p>
          <a:p>
            <a:pPr algn="ctr" eaLnBrk="1" hangingPunct="1"/>
            <a:r>
              <a:rPr lang="en-US" sz="2000" dirty="0">
                <a:solidFill>
                  <a:schemeClr val="bg1"/>
                </a:solidFill>
                <a:cs typeface="Arial" pitchFamily="34" charset="0"/>
              </a:rPr>
              <a:t>Controller</a:t>
            </a:r>
          </a:p>
        </p:txBody>
      </p:sp>
      <p:sp>
        <p:nvSpPr>
          <p:cNvPr id="47118" name="Line 11"/>
          <p:cNvSpPr>
            <a:spLocks noChangeShapeType="1"/>
          </p:cNvSpPr>
          <p:nvPr/>
        </p:nvSpPr>
        <p:spPr bwMode="auto">
          <a:xfrm flipH="1">
            <a:off x="5646738" y="1817688"/>
            <a:ext cx="13827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19" name="Line 12"/>
          <p:cNvSpPr>
            <a:spLocks noChangeShapeType="1"/>
          </p:cNvSpPr>
          <p:nvPr/>
        </p:nvSpPr>
        <p:spPr bwMode="auto">
          <a:xfrm flipH="1">
            <a:off x="6607175" y="3008313"/>
            <a:ext cx="422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0" name="Line 13"/>
          <p:cNvSpPr>
            <a:spLocks noChangeShapeType="1"/>
          </p:cNvSpPr>
          <p:nvPr/>
        </p:nvSpPr>
        <p:spPr bwMode="auto">
          <a:xfrm>
            <a:off x="6607175" y="3008313"/>
            <a:ext cx="0" cy="157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1" name="Line 14"/>
          <p:cNvSpPr>
            <a:spLocks noChangeShapeType="1"/>
          </p:cNvSpPr>
          <p:nvPr/>
        </p:nvSpPr>
        <p:spPr bwMode="auto">
          <a:xfrm flipH="1">
            <a:off x="5686425" y="4583113"/>
            <a:ext cx="9207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2" name="Line 15"/>
          <p:cNvSpPr>
            <a:spLocks noChangeShapeType="1"/>
          </p:cNvSpPr>
          <p:nvPr/>
        </p:nvSpPr>
        <p:spPr bwMode="auto">
          <a:xfrm>
            <a:off x="6261100" y="2047875"/>
            <a:ext cx="0" cy="2803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123" name="Line 16"/>
          <p:cNvSpPr>
            <a:spLocks noChangeShapeType="1"/>
          </p:cNvSpPr>
          <p:nvPr/>
        </p:nvSpPr>
        <p:spPr bwMode="auto">
          <a:xfrm flipH="1">
            <a:off x="5686425" y="4851400"/>
            <a:ext cx="14970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4" name="Line 17"/>
          <p:cNvSpPr>
            <a:spLocks noChangeShapeType="1"/>
          </p:cNvSpPr>
          <p:nvPr/>
        </p:nvSpPr>
        <p:spPr bwMode="auto">
          <a:xfrm>
            <a:off x="5686425" y="2047875"/>
            <a:ext cx="1343025"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7125" name="Oval 18"/>
          <p:cNvSpPr>
            <a:spLocks noChangeArrowheads="1"/>
          </p:cNvSpPr>
          <p:nvPr/>
        </p:nvSpPr>
        <p:spPr bwMode="auto">
          <a:xfrm>
            <a:off x="6223000" y="200977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7126" name="Oval 19"/>
          <p:cNvSpPr>
            <a:spLocks noChangeArrowheads="1"/>
          </p:cNvSpPr>
          <p:nvPr/>
        </p:nvSpPr>
        <p:spPr bwMode="auto">
          <a:xfrm>
            <a:off x="6223000" y="48133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7127" name="Text Box 20"/>
          <p:cNvSpPr txBox="1">
            <a:spLocks noChangeArrowheads="1"/>
          </p:cNvSpPr>
          <p:nvPr/>
        </p:nvSpPr>
        <p:spPr bwMode="auto">
          <a:xfrm>
            <a:off x="7221538" y="4621213"/>
            <a:ext cx="8207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Clock</a:t>
            </a:r>
          </a:p>
        </p:txBody>
      </p:sp>
      <p:sp>
        <p:nvSpPr>
          <p:cNvPr id="47128" name="Text Box 21"/>
          <p:cNvSpPr txBox="1">
            <a:spLocks noChangeArrowheads="1"/>
          </p:cNvSpPr>
          <p:nvPr/>
        </p:nvSpPr>
        <p:spPr bwMode="auto">
          <a:xfrm>
            <a:off x="554038" y="5349875"/>
            <a:ext cx="8221662" cy="701675"/>
          </a:xfrm>
          <a:prstGeom prst="rect">
            <a:avLst/>
          </a:prstGeom>
          <a:solidFill>
            <a:srgbClr val="92D050"/>
          </a:solidFill>
          <a:ln>
            <a:noFill/>
          </a:ln>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dirty="0">
                <a:cs typeface="Arial" pitchFamily="34" charset="0"/>
              </a:rPr>
              <a:t>C. E. Stroud, </a:t>
            </a:r>
            <a:r>
              <a:rPr lang="en-US" i="1" dirty="0">
                <a:cs typeface="Arial" pitchFamily="34" charset="0"/>
              </a:rPr>
              <a:t>A Designer’s Guide to Built-In Self-Test</a:t>
            </a:r>
            <a:r>
              <a:rPr lang="en-US" dirty="0">
                <a:cs typeface="Arial" pitchFamily="34" charset="0"/>
              </a:rPr>
              <a:t>, Boston: Springer,</a:t>
            </a:r>
          </a:p>
          <a:p>
            <a:pPr eaLnBrk="1" hangingPunct="1"/>
            <a:r>
              <a:rPr lang="en-US" dirty="0">
                <a:cs typeface="Arial" pitchFamily="34" charset="0"/>
              </a:rPr>
              <a:t>2002.</a:t>
            </a:r>
          </a:p>
        </p:txBody>
      </p:sp>
    </p:spTree>
    <p:extLst>
      <p:ext uri="{BB962C8B-B14F-4D97-AF65-F5344CB8AC3E}">
        <p14:creationId xmlns:p14="http://schemas.microsoft.com/office/powerpoint/2010/main" val="192792035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2"/>
          <p:cNvSpPr>
            <a:spLocks noGrp="1"/>
          </p:cNvSpPr>
          <p:nvPr>
            <p:ph type="dt" sz="quarter" idx="10"/>
          </p:nvPr>
        </p:nvSpPr>
        <p:spPr/>
        <p:txBody>
          <a:bodyPr/>
          <a:lstStyle/>
          <a:p>
            <a:pPr>
              <a:defRPr/>
            </a:pPr>
            <a:r>
              <a:rPr lang="en-US" smtClean="0"/>
              <a:t>HIT, July 13, 2012</a:t>
            </a:r>
            <a:endParaRPr lang="en-US"/>
          </a:p>
        </p:txBody>
      </p:sp>
      <p:sp>
        <p:nvSpPr>
          <p:cNvPr id="20" name="Footer Placeholder 3"/>
          <p:cNvSpPr>
            <a:spLocks noGrp="1"/>
          </p:cNvSpPr>
          <p:nvPr>
            <p:ph type="ftr" sz="quarter" idx="11"/>
          </p:nvPr>
        </p:nvSpPr>
        <p:spPr/>
        <p:txBody>
          <a:bodyPr/>
          <a:lstStyle/>
          <a:p>
            <a:pPr>
              <a:defRPr/>
            </a:pPr>
            <a:r>
              <a:rPr lang="en-US"/>
              <a:t>Agrawal: Power and Time Tradeoff . . .</a:t>
            </a:r>
          </a:p>
        </p:txBody>
      </p:sp>
      <p:sp>
        <p:nvSpPr>
          <p:cNvPr id="21" name="Slide Number Placeholder 4"/>
          <p:cNvSpPr>
            <a:spLocks noGrp="1"/>
          </p:cNvSpPr>
          <p:nvPr>
            <p:ph type="sldNum" sz="quarter" idx="12"/>
          </p:nvPr>
        </p:nvSpPr>
        <p:spPr/>
        <p:txBody>
          <a:bodyPr/>
          <a:lstStyle/>
          <a:p>
            <a:pPr>
              <a:defRPr/>
            </a:pPr>
            <a:fld id="{1CF0AB2D-81DF-4559-9D55-5E895F074249}" type="slidenum">
              <a:rPr lang="en-US"/>
              <a:pPr>
                <a:defRPr/>
              </a:pPr>
              <a:t>66</a:t>
            </a:fld>
            <a:endParaRPr lang="en-US"/>
          </a:p>
        </p:txBody>
      </p:sp>
      <p:sp>
        <p:nvSpPr>
          <p:cNvPr id="584706" name="Rectangle 2"/>
          <p:cNvSpPr>
            <a:spLocks noGrp="1" noChangeArrowheads="1"/>
          </p:cNvSpPr>
          <p:nvPr>
            <p:ph type="title"/>
          </p:nvPr>
        </p:nvSpPr>
        <p:spPr/>
        <p:txBody>
          <a:bodyPr/>
          <a:lstStyle/>
          <a:p>
            <a:pPr eaLnBrk="1" hangingPunct="1">
              <a:defRPr/>
            </a:pPr>
            <a:r>
              <a:rPr lang="en-US" smtClean="0"/>
              <a:t>Test Scheduling Example</a:t>
            </a:r>
          </a:p>
        </p:txBody>
      </p:sp>
      <p:sp>
        <p:nvSpPr>
          <p:cNvPr id="48134" name="Rectangle 3"/>
          <p:cNvSpPr>
            <a:spLocks noChangeArrowheads="1"/>
          </p:cNvSpPr>
          <p:nvPr/>
        </p:nvSpPr>
        <p:spPr bwMode="auto">
          <a:xfrm>
            <a:off x="2843213" y="1624013"/>
            <a:ext cx="1228725" cy="42227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400" dirty="0">
                <a:solidFill>
                  <a:schemeClr val="bg1"/>
                </a:solidFill>
                <a:cs typeface="Arial" pitchFamily="34" charset="0"/>
              </a:rPr>
              <a:t>R1</a:t>
            </a:r>
          </a:p>
        </p:txBody>
      </p:sp>
      <p:sp>
        <p:nvSpPr>
          <p:cNvPr id="48135" name="Rectangle 4"/>
          <p:cNvSpPr>
            <a:spLocks noChangeArrowheads="1"/>
          </p:cNvSpPr>
          <p:nvPr/>
        </p:nvSpPr>
        <p:spPr bwMode="auto">
          <a:xfrm>
            <a:off x="4840288" y="1624013"/>
            <a:ext cx="1228725" cy="42227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400">
                <a:solidFill>
                  <a:schemeClr val="bg1"/>
                </a:solidFill>
                <a:cs typeface="Arial" pitchFamily="34" charset="0"/>
              </a:rPr>
              <a:t>R2</a:t>
            </a:r>
          </a:p>
        </p:txBody>
      </p:sp>
      <p:sp>
        <p:nvSpPr>
          <p:cNvPr id="48136" name="Rectangle 5"/>
          <p:cNvSpPr>
            <a:spLocks noChangeArrowheads="1"/>
          </p:cNvSpPr>
          <p:nvPr/>
        </p:nvSpPr>
        <p:spPr bwMode="auto">
          <a:xfrm>
            <a:off x="3073400" y="3044825"/>
            <a:ext cx="1228725" cy="107632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400">
                <a:solidFill>
                  <a:schemeClr val="bg1"/>
                </a:solidFill>
                <a:cs typeface="Arial" pitchFamily="34" charset="0"/>
              </a:rPr>
              <a:t>M1</a:t>
            </a:r>
          </a:p>
        </p:txBody>
      </p:sp>
      <p:sp>
        <p:nvSpPr>
          <p:cNvPr id="48137" name="Rectangle 6"/>
          <p:cNvSpPr>
            <a:spLocks noChangeArrowheads="1"/>
          </p:cNvSpPr>
          <p:nvPr/>
        </p:nvSpPr>
        <p:spPr bwMode="auto">
          <a:xfrm>
            <a:off x="4879975" y="3006725"/>
            <a:ext cx="1228725" cy="107632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400">
                <a:solidFill>
                  <a:schemeClr val="bg1"/>
                </a:solidFill>
                <a:cs typeface="Arial" pitchFamily="34" charset="0"/>
              </a:rPr>
              <a:t>M2</a:t>
            </a:r>
          </a:p>
        </p:txBody>
      </p:sp>
      <p:sp>
        <p:nvSpPr>
          <p:cNvPr id="48138" name="Rectangle 7"/>
          <p:cNvSpPr>
            <a:spLocks noChangeArrowheads="1"/>
          </p:cNvSpPr>
          <p:nvPr/>
        </p:nvSpPr>
        <p:spPr bwMode="auto">
          <a:xfrm>
            <a:off x="3073400" y="4389438"/>
            <a:ext cx="1228725" cy="42227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400">
                <a:solidFill>
                  <a:schemeClr val="bg1"/>
                </a:solidFill>
                <a:cs typeface="Arial" pitchFamily="34" charset="0"/>
              </a:rPr>
              <a:t>R3</a:t>
            </a:r>
          </a:p>
        </p:txBody>
      </p:sp>
      <p:sp>
        <p:nvSpPr>
          <p:cNvPr id="48139" name="Rectangle 8"/>
          <p:cNvSpPr>
            <a:spLocks noChangeArrowheads="1"/>
          </p:cNvSpPr>
          <p:nvPr/>
        </p:nvSpPr>
        <p:spPr bwMode="auto">
          <a:xfrm>
            <a:off x="4918075" y="4389438"/>
            <a:ext cx="1228725" cy="42227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400">
                <a:solidFill>
                  <a:schemeClr val="bg1"/>
                </a:solidFill>
                <a:cs typeface="Arial" pitchFamily="34" charset="0"/>
              </a:rPr>
              <a:t>R4</a:t>
            </a:r>
          </a:p>
        </p:txBody>
      </p:sp>
      <p:sp>
        <p:nvSpPr>
          <p:cNvPr id="48140" name="AutoShape 9"/>
          <p:cNvSpPr>
            <a:spLocks noChangeArrowheads="1"/>
          </p:cNvSpPr>
          <p:nvPr/>
        </p:nvSpPr>
        <p:spPr bwMode="auto">
          <a:xfrm>
            <a:off x="3265488" y="2392363"/>
            <a:ext cx="844550" cy="3841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48141" name="Line 10"/>
          <p:cNvSpPr>
            <a:spLocks noChangeShapeType="1"/>
          </p:cNvSpPr>
          <p:nvPr/>
        </p:nvSpPr>
        <p:spPr bwMode="auto">
          <a:xfrm>
            <a:off x="3457575" y="2046288"/>
            <a:ext cx="0" cy="3460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2" name="Line 11"/>
          <p:cNvSpPr>
            <a:spLocks noChangeShapeType="1"/>
          </p:cNvSpPr>
          <p:nvPr/>
        </p:nvSpPr>
        <p:spPr bwMode="auto">
          <a:xfrm>
            <a:off x="5454650" y="2046288"/>
            <a:ext cx="0" cy="9604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3" name="Line 12"/>
          <p:cNvSpPr>
            <a:spLocks noChangeShapeType="1"/>
          </p:cNvSpPr>
          <p:nvPr/>
        </p:nvSpPr>
        <p:spPr bwMode="auto">
          <a:xfrm>
            <a:off x="3689350" y="2776538"/>
            <a:ext cx="0" cy="2682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4" name="Line 13"/>
          <p:cNvSpPr>
            <a:spLocks noChangeShapeType="1"/>
          </p:cNvSpPr>
          <p:nvPr/>
        </p:nvSpPr>
        <p:spPr bwMode="auto">
          <a:xfrm>
            <a:off x="3689350" y="4119563"/>
            <a:ext cx="0" cy="269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5" name="Line 14"/>
          <p:cNvSpPr>
            <a:spLocks noChangeShapeType="1"/>
          </p:cNvSpPr>
          <p:nvPr/>
        </p:nvSpPr>
        <p:spPr bwMode="auto">
          <a:xfrm>
            <a:off x="5454650" y="4081463"/>
            <a:ext cx="0" cy="3079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6" name="Line 15"/>
          <p:cNvSpPr>
            <a:spLocks noChangeShapeType="1"/>
          </p:cNvSpPr>
          <p:nvPr/>
        </p:nvSpPr>
        <p:spPr bwMode="auto">
          <a:xfrm flipH="1">
            <a:off x="3957638" y="2200275"/>
            <a:ext cx="14970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47" name="Line 16"/>
          <p:cNvSpPr>
            <a:spLocks noChangeShapeType="1"/>
          </p:cNvSpPr>
          <p:nvPr/>
        </p:nvSpPr>
        <p:spPr bwMode="auto">
          <a:xfrm>
            <a:off x="3957638" y="2200275"/>
            <a:ext cx="0" cy="1920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8" name="Oval 17"/>
          <p:cNvSpPr>
            <a:spLocks noChangeArrowheads="1"/>
          </p:cNvSpPr>
          <p:nvPr/>
        </p:nvSpPr>
        <p:spPr bwMode="auto">
          <a:xfrm>
            <a:off x="5416550" y="216217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8149" name="Text Box 18"/>
          <p:cNvSpPr txBox="1">
            <a:spLocks noChangeArrowheads="1"/>
          </p:cNvSpPr>
          <p:nvPr/>
        </p:nvSpPr>
        <p:spPr bwMode="auto">
          <a:xfrm>
            <a:off x="3908654" y="5233988"/>
            <a:ext cx="1411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dirty="0">
                <a:cs typeface="Arial" pitchFamily="34" charset="0"/>
              </a:rPr>
              <a:t>A </a:t>
            </a:r>
            <a:r>
              <a:rPr lang="en-US" dirty="0" err="1">
                <a:cs typeface="Arial" pitchFamily="34" charset="0"/>
              </a:rPr>
              <a:t>datapath</a:t>
            </a:r>
            <a:endParaRPr lang="en-US" dirty="0">
              <a:cs typeface="Arial" pitchFamily="34" charset="0"/>
            </a:endParaRPr>
          </a:p>
        </p:txBody>
      </p:sp>
    </p:spTree>
    <p:extLst>
      <p:ext uri="{BB962C8B-B14F-4D97-AF65-F5344CB8AC3E}">
        <p14:creationId xmlns:p14="http://schemas.microsoft.com/office/powerpoint/2010/main" val="176661876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2"/>
          <p:cNvSpPr>
            <a:spLocks noGrp="1"/>
          </p:cNvSpPr>
          <p:nvPr>
            <p:ph type="dt" sz="quarter" idx="10"/>
          </p:nvPr>
        </p:nvSpPr>
        <p:spPr/>
        <p:txBody>
          <a:bodyPr/>
          <a:lstStyle/>
          <a:p>
            <a:pPr>
              <a:defRPr/>
            </a:pPr>
            <a:r>
              <a:rPr lang="en-US" smtClean="0"/>
              <a:t>HIT, July 13, 2012</a:t>
            </a:r>
            <a:endParaRPr lang="en-US"/>
          </a:p>
        </p:txBody>
      </p:sp>
      <p:sp>
        <p:nvSpPr>
          <p:cNvPr id="26" name="Footer Placeholder 3"/>
          <p:cNvSpPr>
            <a:spLocks noGrp="1"/>
          </p:cNvSpPr>
          <p:nvPr>
            <p:ph type="ftr" sz="quarter" idx="11"/>
          </p:nvPr>
        </p:nvSpPr>
        <p:spPr/>
        <p:txBody>
          <a:bodyPr/>
          <a:lstStyle/>
          <a:p>
            <a:pPr>
              <a:defRPr/>
            </a:pPr>
            <a:r>
              <a:rPr lang="en-US"/>
              <a:t>Agrawal: Power and Time Tradeoff . . .</a:t>
            </a:r>
          </a:p>
        </p:txBody>
      </p:sp>
      <p:sp>
        <p:nvSpPr>
          <p:cNvPr id="27" name="Slide Number Placeholder 4"/>
          <p:cNvSpPr>
            <a:spLocks noGrp="1"/>
          </p:cNvSpPr>
          <p:nvPr>
            <p:ph type="sldNum" sz="quarter" idx="12"/>
          </p:nvPr>
        </p:nvSpPr>
        <p:spPr/>
        <p:txBody>
          <a:bodyPr/>
          <a:lstStyle/>
          <a:p>
            <a:pPr>
              <a:defRPr/>
            </a:pPr>
            <a:fld id="{B4EA22E1-7694-48B4-8170-132C3ED4224A}" type="slidenum">
              <a:rPr lang="en-US"/>
              <a:pPr>
                <a:defRPr/>
              </a:pPr>
              <a:t>67</a:t>
            </a:fld>
            <a:endParaRPr lang="en-US"/>
          </a:p>
        </p:txBody>
      </p:sp>
      <p:sp>
        <p:nvSpPr>
          <p:cNvPr id="585730" name="Rectangle 2"/>
          <p:cNvSpPr>
            <a:spLocks noGrp="1" noChangeArrowheads="1"/>
          </p:cNvSpPr>
          <p:nvPr>
            <p:ph type="title"/>
          </p:nvPr>
        </p:nvSpPr>
        <p:spPr/>
        <p:txBody>
          <a:bodyPr/>
          <a:lstStyle/>
          <a:p>
            <a:pPr eaLnBrk="1" hangingPunct="1">
              <a:defRPr/>
            </a:pPr>
            <a:r>
              <a:rPr lang="en-US" smtClean="0"/>
              <a:t>BIST Configuration 1: Test Time</a:t>
            </a:r>
          </a:p>
        </p:txBody>
      </p:sp>
      <p:sp>
        <p:nvSpPr>
          <p:cNvPr id="49158" name="Rectangle 3"/>
          <p:cNvSpPr>
            <a:spLocks noChangeArrowheads="1"/>
          </p:cNvSpPr>
          <p:nvPr/>
        </p:nvSpPr>
        <p:spPr bwMode="auto">
          <a:xfrm>
            <a:off x="885825" y="1662113"/>
            <a:ext cx="1228725" cy="42227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LFSR1</a:t>
            </a:r>
          </a:p>
        </p:txBody>
      </p:sp>
      <p:sp>
        <p:nvSpPr>
          <p:cNvPr id="49159" name="Rectangle 4"/>
          <p:cNvSpPr>
            <a:spLocks noChangeArrowheads="1"/>
          </p:cNvSpPr>
          <p:nvPr/>
        </p:nvSpPr>
        <p:spPr bwMode="auto">
          <a:xfrm>
            <a:off x="2919413" y="1662113"/>
            <a:ext cx="1228725" cy="42227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LFSR2</a:t>
            </a:r>
          </a:p>
        </p:txBody>
      </p:sp>
      <p:sp>
        <p:nvSpPr>
          <p:cNvPr id="49160" name="Rectangle 5"/>
          <p:cNvSpPr>
            <a:spLocks noChangeArrowheads="1"/>
          </p:cNvSpPr>
          <p:nvPr/>
        </p:nvSpPr>
        <p:spPr bwMode="auto">
          <a:xfrm>
            <a:off x="1152525" y="3082925"/>
            <a:ext cx="1228725" cy="107632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M1</a:t>
            </a:r>
          </a:p>
        </p:txBody>
      </p:sp>
      <p:sp>
        <p:nvSpPr>
          <p:cNvPr id="49161" name="Rectangle 6"/>
          <p:cNvSpPr>
            <a:spLocks noChangeArrowheads="1"/>
          </p:cNvSpPr>
          <p:nvPr/>
        </p:nvSpPr>
        <p:spPr bwMode="auto">
          <a:xfrm>
            <a:off x="2959100" y="3044825"/>
            <a:ext cx="1228725" cy="107632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M2</a:t>
            </a:r>
          </a:p>
        </p:txBody>
      </p:sp>
      <p:sp>
        <p:nvSpPr>
          <p:cNvPr id="49162" name="Rectangle 7"/>
          <p:cNvSpPr>
            <a:spLocks noChangeArrowheads="1"/>
          </p:cNvSpPr>
          <p:nvPr/>
        </p:nvSpPr>
        <p:spPr bwMode="auto">
          <a:xfrm>
            <a:off x="1152525" y="4427538"/>
            <a:ext cx="1228725" cy="42227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MISR1</a:t>
            </a:r>
          </a:p>
        </p:txBody>
      </p:sp>
      <p:sp>
        <p:nvSpPr>
          <p:cNvPr id="49163" name="Rectangle 8"/>
          <p:cNvSpPr>
            <a:spLocks noChangeArrowheads="1"/>
          </p:cNvSpPr>
          <p:nvPr/>
        </p:nvSpPr>
        <p:spPr bwMode="auto">
          <a:xfrm>
            <a:off x="2997200" y="4427538"/>
            <a:ext cx="1228725" cy="42227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MISR2</a:t>
            </a:r>
          </a:p>
        </p:txBody>
      </p:sp>
      <p:sp>
        <p:nvSpPr>
          <p:cNvPr id="49164" name="AutoShape 9"/>
          <p:cNvSpPr>
            <a:spLocks noChangeArrowheads="1"/>
          </p:cNvSpPr>
          <p:nvPr/>
        </p:nvSpPr>
        <p:spPr bwMode="auto">
          <a:xfrm>
            <a:off x="1344613" y="2430463"/>
            <a:ext cx="844550" cy="3841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49165" name="Line 10"/>
          <p:cNvSpPr>
            <a:spLocks noChangeShapeType="1"/>
          </p:cNvSpPr>
          <p:nvPr/>
        </p:nvSpPr>
        <p:spPr bwMode="auto">
          <a:xfrm>
            <a:off x="1500188" y="2084388"/>
            <a:ext cx="0" cy="3460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6" name="Line 11"/>
          <p:cNvSpPr>
            <a:spLocks noChangeShapeType="1"/>
          </p:cNvSpPr>
          <p:nvPr/>
        </p:nvSpPr>
        <p:spPr bwMode="auto">
          <a:xfrm>
            <a:off x="3533775" y="2084388"/>
            <a:ext cx="0" cy="9604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7" name="Line 12"/>
          <p:cNvSpPr>
            <a:spLocks noChangeShapeType="1"/>
          </p:cNvSpPr>
          <p:nvPr/>
        </p:nvSpPr>
        <p:spPr bwMode="auto">
          <a:xfrm>
            <a:off x="1768475" y="2814638"/>
            <a:ext cx="0" cy="2682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8" name="Line 13"/>
          <p:cNvSpPr>
            <a:spLocks noChangeShapeType="1"/>
          </p:cNvSpPr>
          <p:nvPr/>
        </p:nvSpPr>
        <p:spPr bwMode="auto">
          <a:xfrm>
            <a:off x="1768475" y="4157663"/>
            <a:ext cx="0" cy="269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9" name="Line 14"/>
          <p:cNvSpPr>
            <a:spLocks noChangeShapeType="1"/>
          </p:cNvSpPr>
          <p:nvPr/>
        </p:nvSpPr>
        <p:spPr bwMode="auto">
          <a:xfrm>
            <a:off x="3533775" y="4119563"/>
            <a:ext cx="0" cy="3079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0" name="Line 15"/>
          <p:cNvSpPr>
            <a:spLocks noChangeShapeType="1"/>
          </p:cNvSpPr>
          <p:nvPr/>
        </p:nvSpPr>
        <p:spPr bwMode="auto">
          <a:xfrm flipH="1">
            <a:off x="2036763" y="2238375"/>
            <a:ext cx="14970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71" name="Line 16"/>
          <p:cNvSpPr>
            <a:spLocks noChangeShapeType="1"/>
          </p:cNvSpPr>
          <p:nvPr/>
        </p:nvSpPr>
        <p:spPr bwMode="auto">
          <a:xfrm>
            <a:off x="2036763" y="2238375"/>
            <a:ext cx="0" cy="1920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2" name="Oval 17"/>
          <p:cNvSpPr>
            <a:spLocks noChangeArrowheads="1"/>
          </p:cNvSpPr>
          <p:nvPr/>
        </p:nvSpPr>
        <p:spPr bwMode="auto">
          <a:xfrm>
            <a:off x="3495675" y="220027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9173" name="Line 18"/>
          <p:cNvSpPr>
            <a:spLocks noChangeShapeType="1"/>
          </p:cNvSpPr>
          <p:nvPr/>
        </p:nvSpPr>
        <p:spPr bwMode="auto">
          <a:xfrm>
            <a:off x="1500188" y="2430463"/>
            <a:ext cx="268287" cy="384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4" name="Line 19"/>
          <p:cNvSpPr>
            <a:spLocks noChangeShapeType="1"/>
          </p:cNvSpPr>
          <p:nvPr/>
        </p:nvSpPr>
        <p:spPr bwMode="auto">
          <a:xfrm>
            <a:off x="5762625" y="4811713"/>
            <a:ext cx="26114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5" name="Line 20"/>
          <p:cNvSpPr>
            <a:spLocks noChangeShapeType="1"/>
          </p:cNvSpPr>
          <p:nvPr/>
        </p:nvSpPr>
        <p:spPr bwMode="auto">
          <a:xfrm flipV="1">
            <a:off x="5762625" y="1930400"/>
            <a:ext cx="0" cy="28813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6" name="Text Box 21"/>
          <p:cNvSpPr txBox="1">
            <a:spLocks noChangeArrowheads="1"/>
          </p:cNvSpPr>
          <p:nvPr/>
        </p:nvSpPr>
        <p:spPr bwMode="auto">
          <a:xfrm>
            <a:off x="6453188" y="4849813"/>
            <a:ext cx="12271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Test time</a:t>
            </a:r>
          </a:p>
        </p:txBody>
      </p:sp>
      <p:sp>
        <p:nvSpPr>
          <p:cNvPr id="49177" name="Text Box 22"/>
          <p:cNvSpPr txBox="1">
            <a:spLocks noChangeArrowheads="1"/>
          </p:cNvSpPr>
          <p:nvPr/>
        </p:nvSpPr>
        <p:spPr bwMode="auto">
          <a:xfrm rot="-5400000">
            <a:off x="4745832" y="3371056"/>
            <a:ext cx="15097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Test power </a:t>
            </a:r>
          </a:p>
        </p:txBody>
      </p:sp>
      <p:sp>
        <p:nvSpPr>
          <p:cNvPr id="49178" name="Rectangle 23"/>
          <p:cNvSpPr>
            <a:spLocks noChangeArrowheads="1"/>
          </p:cNvSpPr>
          <p:nvPr/>
        </p:nvSpPr>
        <p:spPr bwMode="auto">
          <a:xfrm>
            <a:off x="5762625" y="3505200"/>
            <a:ext cx="1804988" cy="1306513"/>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T1: test for M1</a:t>
            </a:r>
          </a:p>
        </p:txBody>
      </p:sp>
      <p:sp>
        <p:nvSpPr>
          <p:cNvPr id="49179" name="Rectangle 24"/>
          <p:cNvSpPr>
            <a:spLocks noChangeArrowheads="1"/>
          </p:cNvSpPr>
          <p:nvPr/>
        </p:nvSpPr>
        <p:spPr bwMode="auto">
          <a:xfrm>
            <a:off x="5762625" y="2622550"/>
            <a:ext cx="1728788" cy="882650"/>
          </a:xfrm>
          <a:prstGeom prst="rect">
            <a:avLst/>
          </a:prstGeom>
          <a:solidFill>
            <a:srgbClr val="008000"/>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T2: test for M2</a:t>
            </a:r>
          </a:p>
        </p:txBody>
      </p:sp>
    </p:spTree>
    <p:extLst>
      <p:ext uri="{BB962C8B-B14F-4D97-AF65-F5344CB8AC3E}">
        <p14:creationId xmlns:p14="http://schemas.microsoft.com/office/powerpoint/2010/main" val="144976424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2"/>
          <p:cNvSpPr>
            <a:spLocks noGrp="1"/>
          </p:cNvSpPr>
          <p:nvPr>
            <p:ph type="dt" sz="quarter" idx="10"/>
          </p:nvPr>
        </p:nvSpPr>
        <p:spPr/>
        <p:txBody>
          <a:bodyPr/>
          <a:lstStyle/>
          <a:p>
            <a:pPr>
              <a:defRPr/>
            </a:pPr>
            <a:r>
              <a:rPr lang="en-US" smtClean="0"/>
              <a:t>HIT, July 13, 2012</a:t>
            </a:r>
            <a:endParaRPr lang="en-US"/>
          </a:p>
        </p:txBody>
      </p:sp>
      <p:sp>
        <p:nvSpPr>
          <p:cNvPr id="26" name="Footer Placeholder 3"/>
          <p:cNvSpPr>
            <a:spLocks noGrp="1"/>
          </p:cNvSpPr>
          <p:nvPr>
            <p:ph type="ftr" sz="quarter" idx="11"/>
          </p:nvPr>
        </p:nvSpPr>
        <p:spPr/>
        <p:txBody>
          <a:bodyPr/>
          <a:lstStyle/>
          <a:p>
            <a:pPr>
              <a:defRPr/>
            </a:pPr>
            <a:r>
              <a:rPr lang="en-US"/>
              <a:t>Agrawal: Power and Time Tradeoff . . .</a:t>
            </a:r>
          </a:p>
        </p:txBody>
      </p:sp>
      <p:sp>
        <p:nvSpPr>
          <p:cNvPr id="27" name="Slide Number Placeholder 4"/>
          <p:cNvSpPr>
            <a:spLocks noGrp="1"/>
          </p:cNvSpPr>
          <p:nvPr>
            <p:ph type="sldNum" sz="quarter" idx="12"/>
          </p:nvPr>
        </p:nvSpPr>
        <p:spPr/>
        <p:txBody>
          <a:bodyPr/>
          <a:lstStyle/>
          <a:p>
            <a:pPr>
              <a:defRPr/>
            </a:pPr>
            <a:fld id="{C0334538-3E7B-4AF0-B04E-FA78F2E118B7}" type="slidenum">
              <a:rPr lang="en-US"/>
              <a:pPr>
                <a:defRPr/>
              </a:pPr>
              <a:t>68</a:t>
            </a:fld>
            <a:endParaRPr lang="en-US"/>
          </a:p>
        </p:txBody>
      </p:sp>
      <p:sp>
        <p:nvSpPr>
          <p:cNvPr id="586754" name="Rectangle 2"/>
          <p:cNvSpPr>
            <a:spLocks noGrp="1" noChangeArrowheads="1"/>
          </p:cNvSpPr>
          <p:nvPr>
            <p:ph type="title"/>
          </p:nvPr>
        </p:nvSpPr>
        <p:spPr/>
        <p:txBody>
          <a:bodyPr/>
          <a:lstStyle/>
          <a:p>
            <a:pPr eaLnBrk="1" hangingPunct="1">
              <a:defRPr/>
            </a:pPr>
            <a:r>
              <a:rPr lang="en-US" sz="4000" smtClean="0"/>
              <a:t>BIST Configuration 2: Test Power</a:t>
            </a:r>
          </a:p>
        </p:txBody>
      </p:sp>
      <p:sp>
        <p:nvSpPr>
          <p:cNvPr id="50182" name="Rectangle 3"/>
          <p:cNvSpPr>
            <a:spLocks noChangeArrowheads="1"/>
          </p:cNvSpPr>
          <p:nvPr/>
        </p:nvSpPr>
        <p:spPr bwMode="auto">
          <a:xfrm>
            <a:off x="923925" y="1662113"/>
            <a:ext cx="1228725" cy="42227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R1</a:t>
            </a:r>
          </a:p>
        </p:txBody>
      </p:sp>
      <p:sp>
        <p:nvSpPr>
          <p:cNvPr id="50183" name="Rectangle 4"/>
          <p:cNvSpPr>
            <a:spLocks noChangeArrowheads="1"/>
          </p:cNvSpPr>
          <p:nvPr/>
        </p:nvSpPr>
        <p:spPr bwMode="auto">
          <a:xfrm>
            <a:off x="2919413" y="1662113"/>
            <a:ext cx="1228725" cy="42227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LFSR2</a:t>
            </a:r>
          </a:p>
        </p:txBody>
      </p:sp>
      <p:sp>
        <p:nvSpPr>
          <p:cNvPr id="50184" name="Rectangle 5"/>
          <p:cNvSpPr>
            <a:spLocks noChangeArrowheads="1"/>
          </p:cNvSpPr>
          <p:nvPr/>
        </p:nvSpPr>
        <p:spPr bwMode="auto">
          <a:xfrm>
            <a:off x="1152525" y="3082925"/>
            <a:ext cx="1228725" cy="107632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M1</a:t>
            </a:r>
          </a:p>
        </p:txBody>
      </p:sp>
      <p:sp>
        <p:nvSpPr>
          <p:cNvPr id="50185" name="Rectangle 6"/>
          <p:cNvSpPr>
            <a:spLocks noChangeArrowheads="1"/>
          </p:cNvSpPr>
          <p:nvPr/>
        </p:nvSpPr>
        <p:spPr bwMode="auto">
          <a:xfrm>
            <a:off x="2959100" y="3044825"/>
            <a:ext cx="1228725" cy="107632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M2</a:t>
            </a:r>
          </a:p>
        </p:txBody>
      </p:sp>
      <p:sp>
        <p:nvSpPr>
          <p:cNvPr id="50186" name="Rectangle 7"/>
          <p:cNvSpPr>
            <a:spLocks noChangeArrowheads="1"/>
          </p:cNvSpPr>
          <p:nvPr/>
        </p:nvSpPr>
        <p:spPr bwMode="auto">
          <a:xfrm>
            <a:off x="1152525" y="4427538"/>
            <a:ext cx="1228725" cy="42227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MISR1</a:t>
            </a:r>
          </a:p>
        </p:txBody>
      </p:sp>
      <p:sp>
        <p:nvSpPr>
          <p:cNvPr id="50187" name="Rectangle 8"/>
          <p:cNvSpPr>
            <a:spLocks noChangeArrowheads="1"/>
          </p:cNvSpPr>
          <p:nvPr/>
        </p:nvSpPr>
        <p:spPr bwMode="auto">
          <a:xfrm>
            <a:off x="2997200" y="4427538"/>
            <a:ext cx="1228725" cy="42227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MISR2</a:t>
            </a:r>
          </a:p>
        </p:txBody>
      </p:sp>
      <p:sp>
        <p:nvSpPr>
          <p:cNvPr id="50188" name="AutoShape 9"/>
          <p:cNvSpPr>
            <a:spLocks noChangeArrowheads="1"/>
          </p:cNvSpPr>
          <p:nvPr/>
        </p:nvSpPr>
        <p:spPr bwMode="auto">
          <a:xfrm>
            <a:off x="1344613" y="2430463"/>
            <a:ext cx="844550" cy="3841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50189" name="Line 10"/>
          <p:cNvSpPr>
            <a:spLocks noChangeShapeType="1"/>
          </p:cNvSpPr>
          <p:nvPr/>
        </p:nvSpPr>
        <p:spPr bwMode="auto">
          <a:xfrm>
            <a:off x="1538288" y="2084388"/>
            <a:ext cx="0" cy="3460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0" name="Line 11"/>
          <p:cNvSpPr>
            <a:spLocks noChangeShapeType="1"/>
          </p:cNvSpPr>
          <p:nvPr/>
        </p:nvSpPr>
        <p:spPr bwMode="auto">
          <a:xfrm>
            <a:off x="3533775" y="2084388"/>
            <a:ext cx="0" cy="9604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1" name="Line 12"/>
          <p:cNvSpPr>
            <a:spLocks noChangeShapeType="1"/>
          </p:cNvSpPr>
          <p:nvPr/>
        </p:nvSpPr>
        <p:spPr bwMode="auto">
          <a:xfrm>
            <a:off x="1768475" y="2814638"/>
            <a:ext cx="0" cy="2682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2" name="Line 13"/>
          <p:cNvSpPr>
            <a:spLocks noChangeShapeType="1"/>
          </p:cNvSpPr>
          <p:nvPr/>
        </p:nvSpPr>
        <p:spPr bwMode="auto">
          <a:xfrm>
            <a:off x="1768475" y="4157663"/>
            <a:ext cx="0" cy="269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3" name="Line 14"/>
          <p:cNvSpPr>
            <a:spLocks noChangeShapeType="1"/>
          </p:cNvSpPr>
          <p:nvPr/>
        </p:nvSpPr>
        <p:spPr bwMode="auto">
          <a:xfrm>
            <a:off x="3533775" y="4119563"/>
            <a:ext cx="0" cy="3079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4" name="Line 15"/>
          <p:cNvSpPr>
            <a:spLocks noChangeShapeType="1"/>
          </p:cNvSpPr>
          <p:nvPr/>
        </p:nvSpPr>
        <p:spPr bwMode="auto">
          <a:xfrm flipH="1">
            <a:off x="2036763" y="2238375"/>
            <a:ext cx="14970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195" name="Line 16"/>
          <p:cNvSpPr>
            <a:spLocks noChangeShapeType="1"/>
          </p:cNvSpPr>
          <p:nvPr/>
        </p:nvSpPr>
        <p:spPr bwMode="auto">
          <a:xfrm>
            <a:off x="2036763" y="2238375"/>
            <a:ext cx="0" cy="1920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6" name="Oval 17"/>
          <p:cNvSpPr>
            <a:spLocks noChangeArrowheads="1"/>
          </p:cNvSpPr>
          <p:nvPr/>
        </p:nvSpPr>
        <p:spPr bwMode="auto">
          <a:xfrm>
            <a:off x="3495675" y="220027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50197" name="Line 18"/>
          <p:cNvSpPr>
            <a:spLocks noChangeShapeType="1"/>
          </p:cNvSpPr>
          <p:nvPr/>
        </p:nvSpPr>
        <p:spPr bwMode="auto">
          <a:xfrm flipH="1">
            <a:off x="1768475" y="2430463"/>
            <a:ext cx="268288" cy="384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8" name="Line 19"/>
          <p:cNvSpPr>
            <a:spLocks noChangeShapeType="1"/>
          </p:cNvSpPr>
          <p:nvPr/>
        </p:nvSpPr>
        <p:spPr bwMode="auto">
          <a:xfrm flipV="1">
            <a:off x="4840288" y="4657725"/>
            <a:ext cx="39179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9" name="Line 20"/>
          <p:cNvSpPr>
            <a:spLocks noChangeShapeType="1"/>
          </p:cNvSpPr>
          <p:nvPr/>
        </p:nvSpPr>
        <p:spPr bwMode="auto">
          <a:xfrm flipV="1">
            <a:off x="4840288" y="1778000"/>
            <a:ext cx="0" cy="28813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00" name="Text Box 21"/>
          <p:cNvSpPr txBox="1">
            <a:spLocks noChangeArrowheads="1"/>
          </p:cNvSpPr>
          <p:nvPr/>
        </p:nvSpPr>
        <p:spPr bwMode="auto">
          <a:xfrm>
            <a:off x="6030913" y="4695825"/>
            <a:ext cx="12271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Test time</a:t>
            </a:r>
          </a:p>
        </p:txBody>
      </p:sp>
      <p:sp>
        <p:nvSpPr>
          <p:cNvPr id="50201" name="Text Box 22"/>
          <p:cNvSpPr txBox="1">
            <a:spLocks noChangeArrowheads="1"/>
          </p:cNvSpPr>
          <p:nvPr/>
        </p:nvSpPr>
        <p:spPr bwMode="auto">
          <a:xfrm rot="-5400000">
            <a:off x="3823495" y="3218656"/>
            <a:ext cx="15097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Test power </a:t>
            </a:r>
          </a:p>
        </p:txBody>
      </p:sp>
      <p:sp>
        <p:nvSpPr>
          <p:cNvPr id="50202" name="Rectangle 23"/>
          <p:cNvSpPr>
            <a:spLocks noChangeArrowheads="1"/>
          </p:cNvSpPr>
          <p:nvPr/>
        </p:nvSpPr>
        <p:spPr bwMode="auto">
          <a:xfrm>
            <a:off x="4840288" y="3352800"/>
            <a:ext cx="1804987" cy="1304925"/>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T1: test for M1</a:t>
            </a:r>
          </a:p>
        </p:txBody>
      </p:sp>
      <p:sp>
        <p:nvSpPr>
          <p:cNvPr id="50203" name="Rectangle 24"/>
          <p:cNvSpPr>
            <a:spLocks noChangeArrowheads="1"/>
          </p:cNvSpPr>
          <p:nvPr/>
        </p:nvSpPr>
        <p:spPr bwMode="auto">
          <a:xfrm>
            <a:off x="6645275" y="3775075"/>
            <a:ext cx="1728788" cy="882650"/>
          </a:xfrm>
          <a:prstGeom prst="rect">
            <a:avLst/>
          </a:prstGeom>
          <a:solidFill>
            <a:srgbClr val="008000"/>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T2: test for M2</a:t>
            </a:r>
          </a:p>
        </p:txBody>
      </p:sp>
    </p:spTree>
    <p:extLst>
      <p:ext uri="{BB962C8B-B14F-4D97-AF65-F5344CB8AC3E}">
        <p14:creationId xmlns:p14="http://schemas.microsoft.com/office/powerpoint/2010/main" val="143712856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2FF7B987-0346-4A7D-BAAE-50CD62BC3B9D}" type="slidenum">
              <a:rPr lang="en-US"/>
              <a:pPr>
                <a:defRPr/>
              </a:pPr>
              <a:t>69</a:t>
            </a:fld>
            <a:endParaRPr lang="en-US"/>
          </a:p>
        </p:txBody>
      </p:sp>
      <p:sp>
        <p:nvSpPr>
          <p:cNvPr id="587778" name="Rectangle 2"/>
          <p:cNvSpPr>
            <a:spLocks noGrp="1" noChangeArrowheads="1"/>
          </p:cNvSpPr>
          <p:nvPr>
            <p:ph type="title"/>
          </p:nvPr>
        </p:nvSpPr>
        <p:spPr/>
        <p:txBody>
          <a:bodyPr/>
          <a:lstStyle/>
          <a:p>
            <a:pPr eaLnBrk="1" hangingPunct="1">
              <a:defRPr/>
            </a:pPr>
            <a:r>
              <a:rPr lang="en-US" dirty="0" smtClean="0"/>
              <a:t>Testing of MCM and </a:t>
            </a:r>
            <a:r>
              <a:rPr lang="en-US" dirty="0" err="1" smtClean="0"/>
              <a:t>SoC</a:t>
            </a:r>
            <a:endParaRPr lang="en-US" dirty="0" smtClean="0"/>
          </a:p>
        </p:txBody>
      </p:sp>
      <p:sp>
        <p:nvSpPr>
          <p:cNvPr id="587779" name="Rectangle 3"/>
          <p:cNvSpPr>
            <a:spLocks noGrp="1" noChangeArrowheads="1"/>
          </p:cNvSpPr>
          <p:nvPr>
            <p:ph type="body" idx="1"/>
          </p:nvPr>
        </p:nvSpPr>
        <p:spPr>
          <a:xfrm>
            <a:off x="193675" y="1600200"/>
            <a:ext cx="8718550" cy="4525963"/>
          </a:xfrm>
        </p:spPr>
        <p:txBody>
          <a:bodyPr/>
          <a:lstStyle/>
          <a:p>
            <a:pPr eaLnBrk="1" hangingPunct="1">
              <a:defRPr/>
            </a:pPr>
            <a:r>
              <a:rPr lang="en-US" dirty="0" smtClean="0"/>
              <a:t>Test resources: Typically registers and multiplexers that can be reconfigured as test pattern generators (e.g., LFSR) or as output response analyzers (e.g., MISR).</a:t>
            </a:r>
          </a:p>
          <a:p>
            <a:pPr eaLnBrk="1" hangingPunct="1">
              <a:defRPr/>
            </a:pPr>
            <a:r>
              <a:rPr lang="en-US" dirty="0" smtClean="0"/>
              <a:t>Test resources (R1, . . .) and tests (T1, . . .) are identified for the system to be tested.</a:t>
            </a:r>
          </a:p>
          <a:p>
            <a:pPr eaLnBrk="1" hangingPunct="1">
              <a:defRPr/>
            </a:pPr>
            <a:r>
              <a:rPr lang="en-US" dirty="0" smtClean="0"/>
              <a:t>Each test is characterized for test time, power dissipation and resources it requires.</a:t>
            </a:r>
          </a:p>
        </p:txBody>
      </p:sp>
    </p:spTree>
    <p:extLst>
      <p:ext uri="{BB962C8B-B14F-4D97-AF65-F5344CB8AC3E}">
        <p14:creationId xmlns:p14="http://schemas.microsoft.com/office/powerpoint/2010/main" val="4106410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pPr>
              <a:defRPr/>
            </a:pPr>
            <a:fld id="{4C3CCD64-5128-426D-9111-89715CC7EEB1}" type="slidenum">
              <a:rPr lang="en-US"/>
              <a:pPr>
                <a:defRPr/>
              </a:pPr>
              <a:t>7</a:t>
            </a:fld>
            <a:endParaRPr lang="en-US"/>
          </a:p>
        </p:txBody>
      </p:sp>
      <p:sp>
        <p:nvSpPr>
          <p:cNvPr id="571394" name="Rectangle 2"/>
          <p:cNvSpPr>
            <a:spLocks noGrp="1" noChangeArrowheads="1"/>
          </p:cNvSpPr>
          <p:nvPr>
            <p:ph type="title"/>
          </p:nvPr>
        </p:nvSpPr>
        <p:spPr/>
        <p:txBody>
          <a:bodyPr/>
          <a:lstStyle/>
          <a:p>
            <a:pPr eaLnBrk="1" hangingPunct="1">
              <a:defRPr/>
            </a:pPr>
            <a:r>
              <a:rPr lang="en-US" smtClean="0"/>
              <a:t>Power Considerations in Design</a:t>
            </a:r>
          </a:p>
        </p:txBody>
      </p:sp>
      <p:sp>
        <p:nvSpPr>
          <p:cNvPr id="571395" name="Rectangle 3"/>
          <p:cNvSpPr>
            <a:spLocks noGrp="1" noChangeArrowheads="1"/>
          </p:cNvSpPr>
          <p:nvPr>
            <p:ph type="body" idx="1"/>
          </p:nvPr>
        </p:nvSpPr>
        <p:spPr>
          <a:xfrm>
            <a:off x="266700" y="1288142"/>
            <a:ext cx="8674100" cy="4522788"/>
          </a:xfrm>
        </p:spPr>
        <p:txBody>
          <a:bodyPr>
            <a:normAutofit fontScale="92500"/>
          </a:bodyPr>
          <a:lstStyle/>
          <a:p>
            <a:pPr eaLnBrk="1" hangingPunct="1">
              <a:defRPr/>
            </a:pPr>
            <a:r>
              <a:rPr lang="en-US" sz="2800" dirty="0" smtClean="0"/>
              <a:t>A circuit performs certain function. Its design must allow the power consumption necessary to execute that function.</a:t>
            </a:r>
          </a:p>
          <a:p>
            <a:pPr eaLnBrk="1" hangingPunct="1">
              <a:defRPr/>
            </a:pPr>
            <a:r>
              <a:rPr lang="en-US" sz="2800" dirty="0" smtClean="0"/>
              <a:t>Circuit may be implemented low power dissipation in the functional mode.</a:t>
            </a:r>
          </a:p>
          <a:p>
            <a:pPr eaLnBrk="1" hangingPunct="1">
              <a:defRPr/>
            </a:pPr>
            <a:r>
              <a:rPr lang="en-US" sz="2800" dirty="0" smtClean="0"/>
              <a:t>Power buses are laid out to carry the maximum current necessary for the function.</a:t>
            </a:r>
          </a:p>
          <a:p>
            <a:pPr eaLnBrk="1" hangingPunct="1">
              <a:defRPr/>
            </a:pPr>
            <a:r>
              <a:rPr lang="en-US" sz="2800" dirty="0" smtClean="0"/>
              <a:t>Heat dissipation of package conforms to the average power consumption during the intended function.</a:t>
            </a:r>
          </a:p>
          <a:p>
            <a:pPr eaLnBrk="1" hangingPunct="1">
              <a:defRPr/>
            </a:pPr>
            <a:r>
              <a:rPr lang="en-US" sz="2800" dirty="0" smtClean="0"/>
              <a:t>Layout design and verification must account for “hot spots” and “voltage droop” – delay, coupling noise, weak signals.</a:t>
            </a:r>
          </a:p>
        </p:txBody>
      </p:sp>
    </p:spTree>
    <p:extLst>
      <p:ext uri="{BB962C8B-B14F-4D97-AF65-F5344CB8AC3E}">
        <p14:creationId xmlns:p14="http://schemas.microsoft.com/office/powerpoint/2010/main" val="393014078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ate Placeholder 2"/>
          <p:cNvSpPr>
            <a:spLocks noGrp="1"/>
          </p:cNvSpPr>
          <p:nvPr>
            <p:ph type="dt" sz="quarter" idx="10"/>
          </p:nvPr>
        </p:nvSpPr>
        <p:spPr/>
        <p:txBody>
          <a:bodyPr/>
          <a:lstStyle/>
          <a:p>
            <a:pPr>
              <a:defRPr/>
            </a:pPr>
            <a:r>
              <a:rPr lang="en-US" smtClean="0"/>
              <a:t>HIT, July 13, 2012</a:t>
            </a:r>
            <a:endParaRPr lang="en-US"/>
          </a:p>
        </p:txBody>
      </p:sp>
      <p:sp>
        <p:nvSpPr>
          <p:cNvPr id="34" name="Footer Placeholder 3"/>
          <p:cNvSpPr>
            <a:spLocks noGrp="1"/>
          </p:cNvSpPr>
          <p:nvPr>
            <p:ph type="ftr" sz="quarter" idx="11"/>
          </p:nvPr>
        </p:nvSpPr>
        <p:spPr/>
        <p:txBody>
          <a:bodyPr/>
          <a:lstStyle/>
          <a:p>
            <a:pPr>
              <a:defRPr/>
            </a:pPr>
            <a:r>
              <a:rPr lang="en-US"/>
              <a:t>Agrawal: Power and Time Tradeoff . . .</a:t>
            </a:r>
          </a:p>
        </p:txBody>
      </p:sp>
      <p:sp>
        <p:nvSpPr>
          <p:cNvPr id="35" name="Slide Number Placeholder 4"/>
          <p:cNvSpPr>
            <a:spLocks noGrp="1"/>
          </p:cNvSpPr>
          <p:nvPr>
            <p:ph type="sldNum" sz="quarter" idx="12"/>
          </p:nvPr>
        </p:nvSpPr>
        <p:spPr/>
        <p:txBody>
          <a:bodyPr/>
          <a:lstStyle/>
          <a:p>
            <a:pPr>
              <a:defRPr/>
            </a:pPr>
            <a:fld id="{3BE80864-3399-4266-B97C-2C2799DBEC97}" type="slidenum">
              <a:rPr lang="en-US"/>
              <a:pPr>
                <a:defRPr/>
              </a:pPr>
              <a:t>70</a:t>
            </a:fld>
            <a:endParaRPr lang="en-US"/>
          </a:p>
        </p:txBody>
      </p:sp>
      <p:sp>
        <p:nvSpPr>
          <p:cNvPr id="588802" name="Rectangle 2"/>
          <p:cNvSpPr>
            <a:spLocks noGrp="1" noChangeArrowheads="1"/>
          </p:cNvSpPr>
          <p:nvPr>
            <p:ph type="title"/>
          </p:nvPr>
        </p:nvSpPr>
        <p:spPr>
          <a:xfrm>
            <a:off x="457200" y="277813"/>
            <a:ext cx="8229600" cy="1522412"/>
          </a:xfrm>
        </p:spPr>
        <p:txBody>
          <a:bodyPr/>
          <a:lstStyle/>
          <a:p>
            <a:pPr eaLnBrk="1" hangingPunct="1">
              <a:defRPr/>
            </a:pPr>
            <a:r>
              <a:rPr lang="en-US" dirty="0" smtClean="0"/>
              <a:t>Resource Allocation Graph</a:t>
            </a:r>
            <a:br>
              <a:rPr lang="en-US" dirty="0" smtClean="0"/>
            </a:br>
            <a:r>
              <a:rPr lang="en-US" dirty="0" smtClean="0"/>
              <a:t>(A Bipartite Graph)</a:t>
            </a:r>
          </a:p>
        </p:txBody>
      </p:sp>
      <p:sp>
        <p:nvSpPr>
          <p:cNvPr id="52230" name="Oval 3"/>
          <p:cNvSpPr>
            <a:spLocks noChangeArrowheads="1"/>
          </p:cNvSpPr>
          <p:nvPr/>
        </p:nvSpPr>
        <p:spPr bwMode="auto">
          <a:xfrm>
            <a:off x="1806575" y="2162175"/>
            <a:ext cx="538163" cy="538163"/>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a:solidFill>
                  <a:schemeClr val="bg1"/>
                </a:solidFill>
                <a:cs typeface="Arial" pitchFamily="34" charset="0"/>
              </a:rPr>
              <a:t>T1</a:t>
            </a:r>
          </a:p>
        </p:txBody>
      </p:sp>
      <p:sp>
        <p:nvSpPr>
          <p:cNvPr id="52231" name="Oval 4"/>
          <p:cNvSpPr>
            <a:spLocks noChangeArrowheads="1"/>
          </p:cNvSpPr>
          <p:nvPr/>
        </p:nvSpPr>
        <p:spPr bwMode="auto">
          <a:xfrm>
            <a:off x="2767013" y="2162175"/>
            <a:ext cx="538162" cy="538163"/>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a:solidFill>
                  <a:schemeClr val="bg1"/>
                </a:solidFill>
                <a:cs typeface="Arial" pitchFamily="34" charset="0"/>
              </a:rPr>
              <a:t>T2</a:t>
            </a:r>
          </a:p>
        </p:txBody>
      </p:sp>
      <p:sp>
        <p:nvSpPr>
          <p:cNvPr id="52232" name="Oval 5"/>
          <p:cNvSpPr>
            <a:spLocks noChangeArrowheads="1"/>
          </p:cNvSpPr>
          <p:nvPr/>
        </p:nvSpPr>
        <p:spPr bwMode="auto">
          <a:xfrm>
            <a:off x="3803650" y="2162175"/>
            <a:ext cx="538163" cy="538163"/>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a:solidFill>
                  <a:schemeClr val="bg1"/>
                </a:solidFill>
                <a:cs typeface="Arial" pitchFamily="34" charset="0"/>
              </a:rPr>
              <a:t>T3</a:t>
            </a:r>
          </a:p>
        </p:txBody>
      </p:sp>
      <p:sp>
        <p:nvSpPr>
          <p:cNvPr id="52233" name="Oval 6"/>
          <p:cNvSpPr>
            <a:spLocks noChangeArrowheads="1"/>
          </p:cNvSpPr>
          <p:nvPr/>
        </p:nvSpPr>
        <p:spPr bwMode="auto">
          <a:xfrm>
            <a:off x="4879975" y="2162175"/>
            <a:ext cx="538163" cy="538163"/>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a:solidFill>
                  <a:schemeClr val="bg1"/>
                </a:solidFill>
                <a:cs typeface="Arial" pitchFamily="34" charset="0"/>
              </a:rPr>
              <a:t>T4</a:t>
            </a:r>
          </a:p>
        </p:txBody>
      </p:sp>
      <p:sp>
        <p:nvSpPr>
          <p:cNvPr id="52234" name="Oval 7"/>
          <p:cNvSpPr>
            <a:spLocks noChangeArrowheads="1"/>
          </p:cNvSpPr>
          <p:nvPr/>
        </p:nvSpPr>
        <p:spPr bwMode="auto">
          <a:xfrm>
            <a:off x="5954713" y="2162175"/>
            <a:ext cx="538162" cy="538163"/>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a:solidFill>
                  <a:schemeClr val="bg1"/>
                </a:solidFill>
                <a:cs typeface="Arial" pitchFamily="34" charset="0"/>
              </a:rPr>
              <a:t>T5</a:t>
            </a:r>
          </a:p>
        </p:txBody>
      </p:sp>
      <p:sp>
        <p:nvSpPr>
          <p:cNvPr id="52235" name="Oval 8"/>
          <p:cNvSpPr>
            <a:spLocks noChangeArrowheads="1"/>
          </p:cNvSpPr>
          <p:nvPr/>
        </p:nvSpPr>
        <p:spPr bwMode="auto">
          <a:xfrm>
            <a:off x="6991350" y="2162175"/>
            <a:ext cx="538163" cy="538163"/>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a:solidFill>
                  <a:schemeClr val="bg1"/>
                </a:solidFill>
                <a:cs typeface="Arial" pitchFamily="34" charset="0"/>
              </a:rPr>
              <a:t>T6</a:t>
            </a:r>
          </a:p>
        </p:txBody>
      </p:sp>
      <p:sp>
        <p:nvSpPr>
          <p:cNvPr id="52236" name="Oval 9"/>
          <p:cNvSpPr>
            <a:spLocks noChangeArrowheads="1"/>
          </p:cNvSpPr>
          <p:nvPr/>
        </p:nvSpPr>
        <p:spPr bwMode="auto">
          <a:xfrm>
            <a:off x="1538288" y="4043363"/>
            <a:ext cx="538162" cy="538162"/>
          </a:xfrm>
          <a:prstGeom prst="ellipse">
            <a:avLst/>
          </a:prstGeom>
          <a:solidFill>
            <a:srgbClr val="008000"/>
          </a:solidFill>
          <a:ln w="9525">
            <a:solidFill>
              <a:schemeClr val="tx1"/>
            </a:solidFill>
            <a:round/>
            <a:headEnd/>
            <a:tailEnd/>
          </a:ln>
        </p:spPr>
        <p:txBody>
          <a:bodyPr wrap="none" anchor="ctr"/>
          <a:lstStyle/>
          <a:p>
            <a:pPr algn="ctr" eaLnBrk="1" hangingPunct="1"/>
            <a:r>
              <a:rPr lang="en-US" sz="2000">
                <a:solidFill>
                  <a:schemeClr val="bg1"/>
                </a:solidFill>
                <a:cs typeface="Arial" pitchFamily="34" charset="0"/>
              </a:rPr>
              <a:t>R2</a:t>
            </a:r>
          </a:p>
        </p:txBody>
      </p:sp>
      <p:sp>
        <p:nvSpPr>
          <p:cNvPr id="52237" name="Oval 10"/>
          <p:cNvSpPr>
            <a:spLocks noChangeArrowheads="1"/>
          </p:cNvSpPr>
          <p:nvPr/>
        </p:nvSpPr>
        <p:spPr bwMode="auto">
          <a:xfrm>
            <a:off x="731838" y="4043363"/>
            <a:ext cx="538162" cy="538162"/>
          </a:xfrm>
          <a:prstGeom prst="ellipse">
            <a:avLst/>
          </a:prstGeom>
          <a:solidFill>
            <a:srgbClr val="008000"/>
          </a:solidFill>
          <a:ln w="9525">
            <a:solidFill>
              <a:schemeClr val="tx1"/>
            </a:solidFill>
            <a:round/>
            <a:headEnd/>
            <a:tailEnd/>
          </a:ln>
        </p:spPr>
        <p:txBody>
          <a:bodyPr wrap="none" anchor="ctr"/>
          <a:lstStyle/>
          <a:p>
            <a:pPr algn="ctr" eaLnBrk="1" hangingPunct="1"/>
            <a:r>
              <a:rPr lang="en-US" sz="2000">
                <a:solidFill>
                  <a:schemeClr val="bg1"/>
                </a:solidFill>
                <a:cs typeface="Arial" pitchFamily="34" charset="0"/>
              </a:rPr>
              <a:t>R1</a:t>
            </a:r>
          </a:p>
        </p:txBody>
      </p:sp>
      <p:sp>
        <p:nvSpPr>
          <p:cNvPr id="52238" name="Oval 11"/>
          <p:cNvSpPr>
            <a:spLocks noChangeArrowheads="1"/>
          </p:cNvSpPr>
          <p:nvPr/>
        </p:nvSpPr>
        <p:spPr bwMode="auto">
          <a:xfrm>
            <a:off x="2420938" y="4043363"/>
            <a:ext cx="538162" cy="538162"/>
          </a:xfrm>
          <a:prstGeom prst="ellipse">
            <a:avLst/>
          </a:prstGeom>
          <a:solidFill>
            <a:srgbClr val="008000"/>
          </a:solidFill>
          <a:ln w="9525">
            <a:solidFill>
              <a:schemeClr val="tx1"/>
            </a:solidFill>
            <a:round/>
            <a:headEnd/>
            <a:tailEnd/>
          </a:ln>
        </p:spPr>
        <p:txBody>
          <a:bodyPr wrap="none" anchor="ctr"/>
          <a:lstStyle/>
          <a:p>
            <a:pPr algn="ctr" eaLnBrk="1" hangingPunct="1"/>
            <a:r>
              <a:rPr lang="en-US" sz="2000">
                <a:solidFill>
                  <a:schemeClr val="bg1"/>
                </a:solidFill>
                <a:cs typeface="Arial" pitchFamily="34" charset="0"/>
              </a:rPr>
              <a:t>R3</a:t>
            </a:r>
          </a:p>
        </p:txBody>
      </p:sp>
      <p:sp>
        <p:nvSpPr>
          <p:cNvPr id="52239" name="Oval 12"/>
          <p:cNvSpPr>
            <a:spLocks noChangeArrowheads="1"/>
          </p:cNvSpPr>
          <p:nvPr/>
        </p:nvSpPr>
        <p:spPr bwMode="auto">
          <a:xfrm>
            <a:off x="3343275" y="4043363"/>
            <a:ext cx="538163" cy="538162"/>
          </a:xfrm>
          <a:prstGeom prst="ellipse">
            <a:avLst/>
          </a:prstGeom>
          <a:solidFill>
            <a:srgbClr val="008000"/>
          </a:solidFill>
          <a:ln w="9525">
            <a:solidFill>
              <a:schemeClr val="tx1"/>
            </a:solidFill>
            <a:round/>
            <a:headEnd/>
            <a:tailEnd/>
          </a:ln>
        </p:spPr>
        <p:txBody>
          <a:bodyPr wrap="none" anchor="ctr"/>
          <a:lstStyle/>
          <a:p>
            <a:pPr algn="ctr" eaLnBrk="1" hangingPunct="1"/>
            <a:r>
              <a:rPr lang="en-US" sz="2000">
                <a:solidFill>
                  <a:schemeClr val="bg1"/>
                </a:solidFill>
                <a:cs typeface="Arial" pitchFamily="34" charset="0"/>
              </a:rPr>
              <a:t>R4</a:t>
            </a:r>
          </a:p>
        </p:txBody>
      </p:sp>
      <p:sp>
        <p:nvSpPr>
          <p:cNvPr id="52240" name="Oval 13"/>
          <p:cNvSpPr>
            <a:spLocks noChangeArrowheads="1"/>
          </p:cNvSpPr>
          <p:nvPr/>
        </p:nvSpPr>
        <p:spPr bwMode="auto">
          <a:xfrm>
            <a:off x="4264025" y="4043363"/>
            <a:ext cx="538163" cy="538162"/>
          </a:xfrm>
          <a:prstGeom prst="ellipse">
            <a:avLst/>
          </a:prstGeom>
          <a:solidFill>
            <a:srgbClr val="008000"/>
          </a:solidFill>
          <a:ln w="9525">
            <a:solidFill>
              <a:schemeClr val="tx1"/>
            </a:solidFill>
            <a:round/>
            <a:headEnd/>
            <a:tailEnd/>
          </a:ln>
        </p:spPr>
        <p:txBody>
          <a:bodyPr wrap="none" anchor="ctr"/>
          <a:lstStyle/>
          <a:p>
            <a:pPr algn="ctr" eaLnBrk="1" hangingPunct="1"/>
            <a:r>
              <a:rPr lang="en-US" sz="2000">
                <a:solidFill>
                  <a:schemeClr val="bg1"/>
                </a:solidFill>
                <a:cs typeface="Arial" pitchFamily="34" charset="0"/>
              </a:rPr>
              <a:t>R5</a:t>
            </a:r>
          </a:p>
        </p:txBody>
      </p:sp>
      <p:sp>
        <p:nvSpPr>
          <p:cNvPr id="52241" name="Oval 14"/>
          <p:cNvSpPr>
            <a:spLocks noChangeArrowheads="1"/>
          </p:cNvSpPr>
          <p:nvPr/>
        </p:nvSpPr>
        <p:spPr bwMode="auto">
          <a:xfrm>
            <a:off x="5224463" y="4043363"/>
            <a:ext cx="538162" cy="538162"/>
          </a:xfrm>
          <a:prstGeom prst="ellipse">
            <a:avLst/>
          </a:prstGeom>
          <a:solidFill>
            <a:srgbClr val="008000"/>
          </a:solidFill>
          <a:ln w="9525">
            <a:solidFill>
              <a:schemeClr val="tx1"/>
            </a:solidFill>
            <a:round/>
            <a:headEnd/>
            <a:tailEnd/>
          </a:ln>
        </p:spPr>
        <p:txBody>
          <a:bodyPr wrap="none" anchor="ctr"/>
          <a:lstStyle/>
          <a:p>
            <a:pPr algn="ctr" eaLnBrk="1" hangingPunct="1"/>
            <a:r>
              <a:rPr lang="en-US" sz="2000">
                <a:solidFill>
                  <a:schemeClr val="bg1"/>
                </a:solidFill>
                <a:cs typeface="Arial" pitchFamily="34" charset="0"/>
              </a:rPr>
              <a:t>R6</a:t>
            </a:r>
          </a:p>
        </p:txBody>
      </p:sp>
      <p:sp>
        <p:nvSpPr>
          <p:cNvPr id="52242" name="Oval 15"/>
          <p:cNvSpPr>
            <a:spLocks noChangeArrowheads="1"/>
          </p:cNvSpPr>
          <p:nvPr/>
        </p:nvSpPr>
        <p:spPr bwMode="auto">
          <a:xfrm>
            <a:off x="6184900" y="4043363"/>
            <a:ext cx="538163" cy="538162"/>
          </a:xfrm>
          <a:prstGeom prst="ellipse">
            <a:avLst/>
          </a:prstGeom>
          <a:solidFill>
            <a:srgbClr val="008000"/>
          </a:solidFill>
          <a:ln w="9525">
            <a:solidFill>
              <a:schemeClr val="tx1"/>
            </a:solidFill>
            <a:round/>
            <a:headEnd/>
            <a:tailEnd/>
          </a:ln>
        </p:spPr>
        <p:txBody>
          <a:bodyPr wrap="none" anchor="ctr"/>
          <a:lstStyle/>
          <a:p>
            <a:pPr algn="ctr" eaLnBrk="1" hangingPunct="1"/>
            <a:r>
              <a:rPr lang="en-US" sz="2000">
                <a:solidFill>
                  <a:schemeClr val="bg1"/>
                </a:solidFill>
                <a:cs typeface="Arial" pitchFamily="34" charset="0"/>
              </a:rPr>
              <a:t>R7</a:t>
            </a:r>
          </a:p>
        </p:txBody>
      </p:sp>
      <p:sp>
        <p:nvSpPr>
          <p:cNvPr id="52243" name="Oval 16"/>
          <p:cNvSpPr>
            <a:spLocks noChangeArrowheads="1"/>
          </p:cNvSpPr>
          <p:nvPr/>
        </p:nvSpPr>
        <p:spPr bwMode="auto">
          <a:xfrm>
            <a:off x="7145338" y="4043363"/>
            <a:ext cx="538162" cy="538162"/>
          </a:xfrm>
          <a:prstGeom prst="ellipse">
            <a:avLst/>
          </a:prstGeom>
          <a:solidFill>
            <a:srgbClr val="008000"/>
          </a:solidFill>
          <a:ln w="9525">
            <a:solidFill>
              <a:schemeClr val="tx1"/>
            </a:solidFill>
            <a:round/>
            <a:headEnd/>
            <a:tailEnd/>
          </a:ln>
        </p:spPr>
        <p:txBody>
          <a:bodyPr wrap="none" anchor="ctr"/>
          <a:lstStyle/>
          <a:p>
            <a:pPr algn="ctr" eaLnBrk="1" hangingPunct="1"/>
            <a:r>
              <a:rPr lang="en-US" sz="2000">
                <a:solidFill>
                  <a:schemeClr val="bg1"/>
                </a:solidFill>
                <a:cs typeface="Arial" pitchFamily="34" charset="0"/>
              </a:rPr>
              <a:t>R8</a:t>
            </a:r>
          </a:p>
        </p:txBody>
      </p:sp>
      <p:sp>
        <p:nvSpPr>
          <p:cNvPr id="52244" name="Oval 17"/>
          <p:cNvSpPr>
            <a:spLocks noChangeArrowheads="1"/>
          </p:cNvSpPr>
          <p:nvPr/>
        </p:nvSpPr>
        <p:spPr bwMode="auto">
          <a:xfrm>
            <a:off x="8105775" y="4043363"/>
            <a:ext cx="538163" cy="538162"/>
          </a:xfrm>
          <a:prstGeom prst="ellipse">
            <a:avLst/>
          </a:prstGeom>
          <a:solidFill>
            <a:srgbClr val="008000"/>
          </a:solidFill>
          <a:ln w="9525">
            <a:solidFill>
              <a:schemeClr val="tx1"/>
            </a:solidFill>
            <a:round/>
            <a:headEnd/>
            <a:tailEnd/>
          </a:ln>
        </p:spPr>
        <p:txBody>
          <a:bodyPr wrap="none" anchor="ctr"/>
          <a:lstStyle/>
          <a:p>
            <a:pPr algn="ctr" eaLnBrk="1" hangingPunct="1"/>
            <a:r>
              <a:rPr lang="en-US" sz="2000">
                <a:solidFill>
                  <a:schemeClr val="bg1"/>
                </a:solidFill>
                <a:cs typeface="Arial" pitchFamily="34" charset="0"/>
              </a:rPr>
              <a:t>R9</a:t>
            </a:r>
          </a:p>
        </p:txBody>
      </p:sp>
      <p:cxnSp>
        <p:nvCxnSpPr>
          <p:cNvPr id="52245" name="AutoShape 18"/>
          <p:cNvCxnSpPr>
            <a:cxnSpLocks noChangeShapeType="1"/>
            <a:stCxn id="52230" idx="3"/>
            <a:endCxn id="52237" idx="0"/>
          </p:cNvCxnSpPr>
          <p:nvPr/>
        </p:nvCxnSpPr>
        <p:spPr bwMode="auto">
          <a:xfrm flipH="1">
            <a:off x="1001713" y="2620963"/>
            <a:ext cx="884237" cy="14224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2246" name="AutoShape 19"/>
          <p:cNvCxnSpPr>
            <a:cxnSpLocks noChangeShapeType="1"/>
            <a:stCxn id="52230" idx="5"/>
            <a:endCxn id="52240" idx="1"/>
          </p:cNvCxnSpPr>
          <p:nvPr/>
        </p:nvCxnSpPr>
        <p:spPr bwMode="auto">
          <a:xfrm>
            <a:off x="2265363" y="2620963"/>
            <a:ext cx="2078037" cy="15017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2247" name="AutoShape 20"/>
          <p:cNvCxnSpPr>
            <a:cxnSpLocks noChangeShapeType="1"/>
            <a:stCxn id="52231" idx="3"/>
            <a:endCxn id="52236" idx="0"/>
          </p:cNvCxnSpPr>
          <p:nvPr/>
        </p:nvCxnSpPr>
        <p:spPr bwMode="auto">
          <a:xfrm flipH="1">
            <a:off x="1808163" y="2620963"/>
            <a:ext cx="1038225" cy="14224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2248" name="AutoShape 21"/>
          <p:cNvCxnSpPr>
            <a:cxnSpLocks noChangeShapeType="1"/>
            <a:stCxn id="52231" idx="4"/>
            <a:endCxn id="52238" idx="0"/>
          </p:cNvCxnSpPr>
          <p:nvPr/>
        </p:nvCxnSpPr>
        <p:spPr bwMode="auto">
          <a:xfrm flipH="1">
            <a:off x="2690813" y="2700338"/>
            <a:ext cx="346075" cy="13430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2249" name="AutoShape 22"/>
          <p:cNvCxnSpPr>
            <a:cxnSpLocks noChangeShapeType="1"/>
            <a:stCxn id="52231" idx="5"/>
            <a:endCxn id="52240" idx="0"/>
          </p:cNvCxnSpPr>
          <p:nvPr/>
        </p:nvCxnSpPr>
        <p:spPr bwMode="auto">
          <a:xfrm>
            <a:off x="3225800" y="2620963"/>
            <a:ext cx="1308100" cy="14224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2250" name="AutoShape 23"/>
          <p:cNvCxnSpPr>
            <a:cxnSpLocks noChangeShapeType="1"/>
            <a:stCxn id="52232" idx="3"/>
            <a:endCxn id="52238" idx="7"/>
          </p:cNvCxnSpPr>
          <p:nvPr/>
        </p:nvCxnSpPr>
        <p:spPr bwMode="auto">
          <a:xfrm flipH="1">
            <a:off x="2879725" y="2620963"/>
            <a:ext cx="1003300" cy="15017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2251" name="AutoShape 24"/>
          <p:cNvCxnSpPr>
            <a:cxnSpLocks noChangeShapeType="1"/>
            <a:stCxn id="52232" idx="4"/>
            <a:endCxn id="52239" idx="0"/>
          </p:cNvCxnSpPr>
          <p:nvPr/>
        </p:nvCxnSpPr>
        <p:spPr bwMode="auto">
          <a:xfrm flipH="1">
            <a:off x="3613150" y="2700338"/>
            <a:ext cx="460375" cy="13430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2252" name="AutoShape 25"/>
          <p:cNvCxnSpPr>
            <a:cxnSpLocks noChangeShapeType="1"/>
            <a:stCxn id="52232" idx="5"/>
            <a:endCxn id="52243" idx="1"/>
          </p:cNvCxnSpPr>
          <p:nvPr/>
        </p:nvCxnSpPr>
        <p:spPr bwMode="auto">
          <a:xfrm>
            <a:off x="4262438" y="2620963"/>
            <a:ext cx="2962275" cy="15017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2253" name="AutoShape 26"/>
          <p:cNvCxnSpPr>
            <a:cxnSpLocks noChangeShapeType="1"/>
            <a:stCxn id="52233" idx="3"/>
            <a:endCxn id="52236" idx="7"/>
          </p:cNvCxnSpPr>
          <p:nvPr/>
        </p:nvCxnSpPr>
        <p:spPr bwMode="auto">
          <a:xfrm flipH="1">
            <a:off x="1997075" y="2620963"/>
            <a:ext cx="2962275" cy="15017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2254" name="AutoShape 27"/>
          <p:cNvCxnSpPr>
            <a:cxnSpLocks noChangeShapeType="1"/>
            <a:stCxn id="52233" idx="4"/>
            <a:endCxn id="52241" idx="0"/>
          </p:cNvCxnSpPr>
          <p:nvPr/>
        </p:nvCxnSpPr>
        <p:spPr bwMode="auto">
          <a:xfrm>
            <a:off x="5149850" y="2700338"/>
            <a:ext cx="344488" cy="13430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2255" name="AutoShape 28"/>
          <p:cNvCxnSpPr>
            <a:cxnSpLocks noChangeShapeType="1"/>
            <a:stCxn id="52233" idx="5"/>
            <a:endCxn id="52244" idx="2"/>
          </p:cNvCxnSpPr>
          <p:nvPr/>
        </p:nvCxnSpPr>
        <p:spPr bwMode="auto">
          <a:xfrm>
            <a:off x="5338763" y="2620963"/>
            <a:ext cx="2767012" cy="16922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2256" name="AutoShape 29"/>
          <p:cNvCxnSpPr>
            <a:cxnSpLocks noChangeShapeType="1"/>
            <a:stCxn id="52234" idx="4"/>
            <a:endCxn id="52242" idx="0"/>
          </p:cNvCxnSpPr>
          <p:nvPr/>
        </p:nvCxnSpPr>
        <p:spPr bwMode="auto">
          <a:xfrm>
            <a:off x="6224588" y="2700338"/>
            <a:ext cx="230187" cy="13430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2257" name="AutoShape 30"/>
          <p:cNvCxnSpPr>
            <a:cxnSpLocks noChangeShapeType="1"/>
            <a:stCxn id="52234" idx="5"/>
            <a:endCxn id="52244" idx="1"/>
          </p:cNvCxnSpPr>
          <p:nvPr/>
        </p:nvCxnSpPr>
        <p:spPr bwMode="auto">
          <a:xfrm>
            <a:off x="6413500" y="2620963"/>
            <a:ext cx="1771650" cy="150177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2258" name="AutoShape 31"/>
          <p:cNvCxnSpPr>
            <a:cxnSpLocks noChangeShapeType="1"/>
            <a:stCxn id="52235" idx="4"/>
            <a:endCxn id="52243" idx="0"/>
          </p:cNvCxnSpPr>
          <p:nvPr/>
        </p:nvCxnSpPr>
        <p:spPr bwMode="auto">
          <a:xfrm>
            <a:off x="7261225" y="2700338"/>
            <a:ext cx="153988" cy="1343025"/>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2259" name="AutoShape 32"/>
          <p:cNvCxnSpPr>
            <a:cxnSpLocks noChangeShapeType="1"/>
            <a:stCxn id="52235" idx="5"/>
            <a:endCxn id="52244" idx="0"/>
          </p:cNvCxnSpPr>
          <p:nvPr/>
        </p:nvCxnSpPr>
        <p:spPr bwMode="auto">
          <a:xfrm>
            <a:off x="7450138" y="2620963"/>
            <a:ext cx="925512" cy="142240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5717518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Definition: Bipartite Graph</a:t>
            </a:r>
            <a:endParaRPr lang="en-US" dirty="0"/>
          </a:p>
        </p:txBody>
      </p:sp>
      <p:sp>
        <p:nvSpPr>
          <p:cNvPr id="3" name="Content Placeholder 2"/>
          <p:cNvSpPr>
            <a:spLocks noGrp="1"/>
          </p:cNvSpPr>
          <p:nvPr>
            <p:ph idx="1"/>
          </p:nvPr>
        </p:nvSpPr>
        <p:spPr>
          <a:xfrm>
            <a:off x="246063" y="1600200"/>
            <a:ext cx="8651875" cy="4437063"/>
          </a:xfrm>
        </p:spPr>
        <p:txBody>
          <a:bodyPr/>
          <a:lstStyle/>
          <a:p>
            <a:pPr>
              <a:defRPr/>
            </a:pPr>
            <a:r>
              <a:rPr lang="en-US" sz="2400" dirty="0" smtClean="0"/>
              <a:t>A </a:t>
            </a:r>
            <a:r>
              <a:rPr lang="en-US" sz="2400" b="1" i="1" dirty="0" smtClean="0"/>
              <a:t>bipartite graph</a:t>
            </a:r>
            <a:r>
              <a:rPr lang="en-US" sz="2400" i="1" dirty="0" smtClean="0"/>
              <a:t> </a:t>
            </a:r>
            <a:r>
              <a:rPr lang="en-US" sz="2400" dirty="0" smtClean="0"/>
              <a:t>(or </a:t>
            </a:r>
            <a:r>
              <a:rPr lang="en-US" sz="2400" b="1" dirty="0" err="1" smtClean="0"/>
              <a:t>bigraph</a:t>
            </a:r>
            <a:r>
              <a:rPr lang="en-US" sz="2400" dirty="0" smtClean="0"/>
              <a:t>) is a graph whose vertices can be divided into two disjoint sets </a:t>
            </a:r>
            <a:r>
              <a:rPr lang="en-US" sz="2400" i="1" dirty="0" smtClean="0"/>
              <a:t>U</a:t>
            </a:r>
            <a:r>
              <a:rPr lang="en-US" sz="2400" dirty="0" smtClean="0"/>
              <a:t> and </a:t>
            </a:r>
            <a:r>
              <a:rPr lang="en-US" sz="2400" i="1" dirty="0" smtClean="0"/>
              <a:t>V</a:t>
            </a:r>
            <a:r>
              <a:rPr lang="en-US" sz="2400" dirty="0" smtClean="0"/>
              <a:t> such that every edge connects a vertex in </a:t>
            </a:r>
            <a:r>
              <a:rPr lang="en-US" sz="2400" i="1" dirty="0" smtClean="0"/>
              <a:t>U</a:t>
            </a:r>
            <a:r>
              <a:rPr lang="en-US" sz="2400" dirty="0" smtClean="0"/>
              <a:t> to one in </a:t>
            </a:r>
            <a:r>
              <a:rPr lang="en-US" sz="2400" i="1" dirty="0" smtClean="0"/>
              <a:t>V</a:t>
            </a:r>
            <a:r>
              <a:rPr lang="en-US" sz="2400" dirty="0" smtClean="0"/>
              <a:t>; that is, </a:t>
            </a:r>
            <a:r>
              <a:rPr lang="en-US" sz="2400" i="1" dirty="0" smtClean="0"/>
              <a:t>U</a:t>
            </a:r>
            <a:r>
              <a:rPr lang="en-US" sz="2400" dirty="0" smtClean="0"/>
              <a:t> and </a:t>
            </a:r>
            <a:r>
              <a:rPr lang="en-US" sz="2400" i="1" dirty="0" smtClean="0"/>
              <a:t>V</a:t>
            </a:r>
            <a:r>
              <a:rPr lang="en-US" sz="2400" dirty="0" smtClean="0"/>
              <a:t> are independent sets. </a:t>
            </a:r>
          </a:p>
          <a:p>
            <a:pPr>
              <a:defRPr/>
            </a:pPr>
            <a:r>
              <a:rPr lang="en-US" sz="2400" dirty="0" smtClean="0"/>
              <a:t>Equivalently, a bipartite graph is a graph that does not contain any odd-length cycles.</a:t>
            </a:r>
          </a:p>
          <a:p>
            <a:pPr>
              <a:defRPr/>
            </a:pPr>
            <a:r>
              <a:rPr lang="en-US" sz="2400" dirty="0" smtClean="0"/>
              <a:t>A bipartite graph has no clique of size 3 or larger.</a:t>
            </a:r>
          </a:p>
          <a:p>
            <a:pPr>
              <a:defRPr/>
            </a:pPr>
            <a:r>
              <a:rPr lang="en-US" sz="2400" dirty="0" smtClean="0"/>
              <a:t>A bipartite graph can be colored with two colors (chromatic number = 2).</a:t>
            </a:r>
            <a:endParaRPr lang="en-US" sz="2400" dirty="0"/>
          </a:p>
        </p:txBody>
      </p:sp>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2DB56114-CDA8-44BD-AFBB-30B749680BC2}" type="slidenum">
              <a:rPr lang="en-US" smtClean="0"/>
              <a:pPr>
                <a:defRPr/>
              </a:pPr>
              <a:t>71</a:t>
            </a:fld>
            <a:endParaRPr lang="en-US" dirty="0"/>
          </a:p>
        </p:txBody>
      </p:sp>
    </p:spTree>
    <p:extLst>
      <p:ext uri="{BB962C8B-B14F-4D97-AF65-F5344CB8AC3E}">
        <p14:creationId xmlns:p14="http://schemas.microsoft.com/office/powerpoint/2010/main" val="111659553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2"/>
          <p:cNvSpPr>
            <a:spLocks noGrp="1"/>
          </p:cNvSpPr>
          <p:nvPr>
            <p:ph type="dt" sz="quarter" idx="10"/>
          </p:nvPr>
        </p:nvSpPr>
        <p:spPr/>
        <p:txBody>
          <a:bodyPr/>
          <a:lstStyle/>
          <a:p>
            <a:pPr>
              <a:defRPr/>
            </a:pPr>
            <a:r>
              <a:rPr lang="en-US" smtClean="0"/>
              <a:t>HIT, July 13, 2012</a:t>
            </a:r>
            <a:endParaRPr lang="en-US"/>
          </a:p>
        </p:txBody>
      </p:sp>
      <p:sp>
        <p:nvSpPr>
          <p:cNvPr id="25" name="Footer Placeholder 3"/>
          <p:cNvSpPr>
            <a:spLocks noGrp="1"/>
          </p:cNvSpPr>
          <p:nvPr>
            <p:ph type="ftr" sz="quarter" idx="11"/>
          </p:nvPr>
        </p:nvSpPr>
        <p:spPr/>
        <p:txBody>
          <a:bodyPr/>
          <a:lstStyle/>
          <a:p>
            <a:pPr>
              <a:defRPr/>
            </a:pPr>
            <a:r>
              <a:rPr lang="en-US"/>
              <a:t>Agrawal: Power and Time Tradeoff . . .</a:t>
            </a:r>
          </a:p>
        </p:txBody>
      </p:sp>
      <p:sp>
        <p:nvSpPr>
          <p:cNvPr id="26" name="Slide Number Placeholder 4"/>
          <p:cNvSpPr>
            <a:spLocks noGrp="1"/>
          </p:cNvSpPr>
          <p:nvPr>
            <p:ph type="sldNum" sz="quarter" idx="12"/>
          </p:nvPr>
        </p:nvSpPr>
        <p:spPr/>
        <p:txBody>
          <a:bodyPr/>
          <a:lstStyle/>
          <a:p>
            <a:pPr>
              <a:defRPr/>
            </a:pPr>
            <a:fld id="{F4848F1F-63C4-44F7-9F81-F74D08FE0D90}" type="slidenum">
              <a:rPr lang="en-US"/>
              <a:pPr>
                <a:defRPr/>
              </a:pPr>
              <a:t>72</a:t>
            </a:fld>
            <a:endParaRPr lang="en-US"/>
          </a:p>
        </p:txBody>
      </p:sp>
      <p:sp>
        <p:nvSpPr>
          <p:cNvPr id="589826" name="Rectangle 2"/>
          <p:cNvSpPr>
            <a:spLocks noGrp="1" noChangeArrowheads="1"/>
          </p:cNvSpPr>
          <p:nvPr>
            <p:ph type="title"/>
          </p:nvPr>
        </p:nvSpPr>
        <p:spPr/>
        <p:txBody>
          <a:bodyPr/>
          <a:lstStyle/>
          <a:p>
            <a:pPr eaLnBrk="1" hangingPunct="1">
              <a:defRPr/>
            </a:pPr>
            <a:r>
              <a:rPr lang="en-US" smtClean="0"/>
              <a:t>Test Compatibility Graph (TCG)</a:t>
            </a:r>
          </a:p>
        </p:txBody>
      </p:sp>
      <p:sp>
        <p:nvSpPr>
          <p:cNvPr id="54278" name="Oval 3"/>
          <p:cNvSpPr>
            <a:spLocks noChangeArrowheads="1"/>
          </p:cNvSpPr>
          <p:nvPr/>
        </p:nvSpPr>
        <p:spPr bwMode="auto">
          <a:xfrm>
            <a:off x="3995738" y="1277938"/>
            <a:ext cx="1114425" cy="1074737"/>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b="1">
                <a:solidFill>
                  <a:schemeClr val="bg1"/>
                </a:solidFill>
                <a:cs typeface="Arial" pitchFamily="34" charset="0"/>
              </a:rPr>
              <a:t>T1</a:t>
            </a:r>
          </a:p>
          <a:p>
            <a:pPr algn="ctr" eaLnBrk="1" hangingPunct="1"/>
            <a:r>
              <a:rPr lang="en-US" sz="2000" b="1">
                <a:solidFill>
                  <a:schemeClr val="bg1"/>
                </a:solidFill>
                <a:cs typeface="Arial" pitchFamily="34" charset="0"/>
              </a:rPr>
              <a:t>(2, 100)</a:t>
            </a:r>
          </a:p>
        </p:txBody>
      </p:sp>
      <p:sp>
        <p:nvSpPr>
          <p:cNvPr id="54279" name="Oval 4"/>
          <p:cNvSpPr>
            <a:spLocks noChangeArrowheads="1"/>
          </p:cNvSpPr>
          <p:nvPr/>
        </p:nvSpPr>
        <p:spPr bwMode="auto">
          <a:xfrm>
            <a:off x="6184900" y="2122488"/>
            <a:ext cx="1114425" cy="1074737"/>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b="1">
                <a:solidFill>
                  <a:schemeClr val="bg1"/>
                </a:solidFill>
                <a:cs typeface="Arial" pitchFamily="34" charset="0"/>
              </a:rPr>
              <a:t>T2</a:t>
            </a:r>
          </a:p>
          <a:p>
            <a:pPr algn="ctr" eaLnBrk="1" hangingPunct="1"/>
            <a:r>
              <a:rPr lang="en-US" sz="2000" b="1">
                <a:solidFill>
                  <a:schemeClr val="bg1"/>
                </a:solidFill>
                <a:cs typeface="Arial" pitchFamily="34" charset="0"/>
              </a:rPr>
              <a:t>(1,10)</a:t>
            </a:r>
          </a:p>
        </p:txBody>
      </p:sp>
      <p:sp>
        <p:nvSpPr>
          <p:cNvPr id="54280" name="Oval 5"/>
          <p:cNvSpPr>
            <a:spLocks noChangeArrowheads="1"/>
          </p:cNvSpPr>
          <p:nvPr/>
        </p:nvSpPr>
        <p:spPr bwMode="auto">
          <a:xfrm>
            <a:off x="6146800" y="3582988"/>
            <a:ext cx="1112838" cy="1074737"/>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b="1">
                <a:solidFill>
                  <a:schemeClr val="bg1"/>
                </a:solidFill>
                <a:cs typeface="Arial" pitchFamily="34" charset="0"/>
              </a:rPr>
              <a:t>T3</a:t>
            </a:r>
          </a:p>
          <a:p>
            <a:pPr algn="ctr" eaLnBrk="1" hangingPunct="1"/>
            <a:r>
              <a:rPr lang="en-US" sz="2000" b="1">
                <a:solidFill>
                  <a:schemeClr val="bg1"/>
                </a:solidFill>
                <a:cs typeface="Arial" pitchFamily="34" charset="0"/>
              </a:rPr>
              <a:t>(1, 10)</a:t>
            </a:r>
          </a:p>
        </p:txBody>
      </p:sp>
      <p:sp>
        <p:nvSpPr>
          <p:cNvPr id="54281" name="Oval 6"/>
          <p:cNvSpPr>
            <a:spLocks noChangeArrowheads="1"/>
          </p:cNvSpPr>
          <p:nvPr/>
        </p:nvSpPr>
        <p:spPr bwMode="auto">
          <a:xfrm>
            <a:off x="3995738" y="4735513"/>
            <a:ext cx="1114425" cy="1074737"/>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b="1">
                <a:solidFill>
                  <a:schemeClr val="bg1"/>
                </a:solidFill>
                <a:cs typeface="Arial" pitchFamily="34" charset="0"/>
              </a:rPr>
              <a:t>T4</a:t>
            </a:r>
          </a:p>
          <a:p>
            <a:pPr algn="ctr" eaLnBrk="1" hangingPunct="1"/>
            <a:r>
              <a:rPr lang="en-US" sz="2000" b="1">
                <a:solidFill>
                  <a:schemeClr val="bg1"/>
                </a:solidFill>
                <a:cs typeface="Arial" pitchFamily="34" charset="0"/>
              </a:rPr>
              <a:t>(1, 5)</a:t>
            </a:r>
          </a:p>
        </p:txBody>
      </p:sp>
      <p:sp>
        <p:nvSpPr>
          <p:cNvPr id="54282" name="Oval 7"/>
          <p:cNvSpPr>
            <a:spLocks noChangeArrowheads="1"/>
          </p:cNvSpPr>
          <p:nvPr/>
        </p:nvSpPr>
        <p:spPr bwMode="auto">
          <a:xfrm>
            <a:off x="1538288" y="3582988"/>
            <a:ext cx="1112837" cy="1074737"/>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b="1">
                <a:solidFill>
                  <a:schemeClr val="bg1"/>
                </a:solidFill>
                <a:cs typeface="Arial" pitchFamily="34" charset="0"/>
              </a:rPr>
              <a:t>T5</a:t>
            </a:r>
          </a:p>
          <a:p>
            <a:pPr algn="ctr" eaLnBrk="1" hangingPunct="1"/>
            <a:r>
              <a:rPr lang="en-US" sz="2000" b="1">
                <a:solidFill>
                  <a:schemeClr val="bg1"/>
                </a:solidFill>
                <a:cs typeface="Arial" pitchFamily="34" charset="0"/>
              </a:rPr>
              <a:t>(2, 10)</a:t>
            </a:r>
          </a:p>
        </p:txBody>
      </p:sp>
      <p:sp>
        <p:nvSpPr>
          <p:cNvPr id="54283" name="Oval 8"/>
          <p:cNvSpPr>
            <a:spLocks noChangeArrowheads="1"/>
          </p:cNvSpPr>
          <p:nvPr/>
        </p:nvSpPr>
        <p:spPr bwMode="auto">
          <a:xfrm>
            <a:off x="1576388" y="2122488"/>
            <a:ext cx="1114425" cy="1076325"/>
          </a:xfrm>
          <a:prstGeom prst="ellipse">
            <a:avLst/>
          </a:prstGeom>
          <a:solidFill>
            <a:schemeClr val="accent1"/>
          </a:solidFill>
          <a:ln w="9525">
            <a:solidFill>
              <a:schemeClr val="tx1"/>
            </a:solidFill>
            <a:round/>
            <a:headEnd/>
            <a:tailEnd/>
          </a:ln>
        </p:spPr>
        <p:txBody>
          <a:bodyPr wrap="none" anchor="ctr"/>
          <a:lstStyle/>
          <a:p>
            <a:pPr algn="ctr" eaLnBrk="1" hangingPunct="1"/>
            <a:r>
              <a:rPr lang="en-US" sz="2000" b="1">
                <a:solidFill>
                  <a:schemeClr val="bg1"/>
                </a:solidFill>
                <a:cs typeface="Arial" pitchFamily="34" charset="0"/>
              </a:rPr>
              <a:t>T6</a:t>
            </a:r>
          </a:p>
          <a:p>
            <a:pPr algn="ctr" eaLnBrk="1" hangingPunct="1"/>
            <a:r>
              <a:rPr lang="en-US" sz="2000" b="1">
                <a:solidFill>
                  <a:schemeClr val="bg1"/>
                </a:solidFill>
                <a:cs typeface="Arial" pitchFamily="34" charset="0"/>
              </a:rPr>
              <a:t>(1, 100)</a:t>
            </a:r>
          </a:p>
        </p:txBody>
      </p:sp>
      <p:cxnSp>
        <p:nvCxnSpPr>
          <p:cNvPr id="54284" name="AutoShape 9"/>
          <p:cNvCxnSpPr>
            <a:cxnSpLocks noChangeShapeType="1"/>
            <a:stCxn id="54278" idx="2"/>
            <a:endCxn id="54283" idx="7"/>
          </p:cNvCxnSpPr>
          <p:nvPr/>
        </p:nvCxnSpPr>
        <p:spPr bwMode="auto">
          <a:xfrm flipH="1">
            <a:off x="2527300" y="1816100"/>
            <a:ext cx="1468438" cy="46355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54285" name="AutoShape 10"/>
          <p:cNvCxnSpPr>
            <a:cxnSpLocks noChangeShapeType="1"/>
            <a:stCxn id="54278" idx="5"/>
            <a:endCxn id="54280" idx="1"/>
          </p:cNvCxnSpPr>
          <p:nvPr/>
        </p:nvCxnSpPr>
        <p:spPr bwMode="auto">
          <a:xfrm>
            <a:off x="4946650" y="2195513"/>
            <a:ext cx="1363663" cy="1544637"/>
          </a:xfrm>
          <a:prstGeom prst="straightConnector1">
            <a:avLst/>
          </a:prstGeom>
          <a:noFill/>
          <a:ln w="28575">
            <a:solidFill>
              <a:srgbClr val="0070C0"/>
            </a:solidFill>
            <a:round/>
            <a:headEnd/>
            <a:tailEnd/>
          </a:ln>
          <a:extLst>
            <a:ext uri="{909E8E84-426E-40DD-AFC4-6F175D3DCCD1}">
              <a14:hiddenFill xmlns:a14="http://schemas.microsoft.com/office/drawing/2010/main">
                <a:noFill/>
              </a14:hiddenFill>
            </a:ext>
          </a:extLst>
        </p:spPr>
      </p:cxnSp>
      <p:cxnSp>
        <p:nvCxnSpPr>
          <p:cNvPr id="54286" name="AutoShape 11"/>
          <p:cNvCxnSpPr>
            <a:cxnSpLocks noChangeShapeType="1"/>
            <a:stCxn id="54279" idx="2"/>
            <a:endCxn id="54283" idx="6"/>
          </p:cNvCxnSpPr>
          <p:nvPr/>
        </p:nvCxnSpPr>
        <p:spPr bwMode="auto">
          <a:xfrm flipH="1">
            <a:off x="2690813" y="2660650"/>
            <a:ext cx="3494087"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54287" name="AutoShape 12"/>
          <p:cNvCxnSpPr>
            <a:cxnSpLocks noChangeShapeType="1"/>
            <a:stCxn id="54279" idx="3"/>
            <a:endCxn id="54282" idx="7"/>
          </p:cNvCxnSpPr>
          <p:nvPr/>
        </p:nvCxnSpPr>
        <p:spPr bwMode="auto">
          <a:xfrm flipH="1">
            <a:off x="2487613" y="3040063"/>
            <a:ext cx="3860800" cy="700087"/>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54288" name="AutoShape 13"/>
          <p:cNvCxnSpPr>
            <a:cxnSpLocks noChangeShapeType="1"/>
            <a:stCxn id="54280" idx="2"/>
            <a:endCxn id="54282" idx="6"/>
          </p:cNvCxnSpPr>
          <p:nvPr/>
        </p:nvCxnSpPr>
        <p:spPr bwMode="auto">
          <a:xfrm flipH="1">
            <a:off x="2651125" y="4121150"/>
            <a:ext cx="3495675" cy="0"/>
          </a:xfrm>
          <a:prstGeom prst="straightConnector1">
            <a:avLst/>
          </a:prstGeom>
          <a:noFill/>
          <a:ln w="28575">
            <a:solidFill>
              <a:srgbClr val="0070C0"/>
            </a:solidFill>
            <a:round/>
            <a:headEnd/>
            <a:tailEnd/>
          </a:ln>
          <a:extLst>
            <a:ext uri="{909E8E84-426E-40DD-AFC4-6F175D3DCCD1}">
              <a14:hiddenFill xmlns:a14="http://schemas.microsoft.com/office/drawing/2010/main">
                <a:noFill/>
              </a14:hiddenFill>
            </a:ext>
          </a:extLst>
        </p:spPr>
      </p:cxnSp>
      <p:cxnSp>
        <p:nvCxnSpPr>
          <p:cNvPr id="54289" name="AutoShape 14"/>
          <p:cNvCxnSpPr>
            <a:cxnSpLocks noChangeShapeType="1"/>
            <a:stCxn id="54280" idx="3"/>
            <a:endCxn id="54281" idx="6"/>
          </p:cNvCxnSpPr>
          <p:nvPr/>
        </p:nvCxnSpPr>
        <p:spPr bwMode="auto">
          <a:xfrm flipH="1">
            <a:off x="5110163" y="4500563"/>
            <a:ext cx="1200150" cy="773112"/>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54290" name="AutoShape 15"/>
          <p:cNvCxnSpPr>
            <a:cxnSpLocks noChangeShapeType="1"/>
            <a:stCxn id="54278" idx="4"/>
            <a:endCxn id="54281" idx="0"/>
          </p:cNvCxnSpPr>
          <p:nvPr/>
        </p:nvCxnSpPr>
        <p:spPr bwMode="auto">
          <a:xfrm>
            <a:off x="4552950" y="2352675"/>
            <a:ext cx="0" cy="2382838"/>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54291" name="AutoShape 16"/>
          <p:cNvCxnSpPr>
            <a:cxnSpLocks noChangeShapeType="1"/>
            <a:stCxn id="54282" idx="0"/>
            <a:endCxn id="54278" idx="3"/>
          </p:cNvCxnSpPr>
          <p:nvPr/>
        </p:nvCxnSpPr>
        <p:spPr bwMode="auto">
          <a:xfrm flipV="1">
            <a:off x="2094707" y="2195283"/>
            <a:ext cx="2064235" cy="1387705"/>
          </a:xfrm>
          <a:prstGeom prst="straightConnector1">
            <a:avLst/>
          </a:prstGeom>
          <a:noFill/>
          <a:ln w="28575">
            <a:solidFill>
              <a:srgbClr val="0070C0"/>
            </a:solidFill>
            <a:round/>
            <a:headEnd/>
            <a:tailEnd/>
          </a:ln>
          <a:extLst>
            <a:ext uri="{909E8E84-426E-40DD-AFC4-6F175D3DCCD1}">
              <a14:hiddenFill xmlns:a14="http://schemas.microsoft.com/office/drawing/2010/main">
                <a:noFill/>
              </a14:hiddenFill>
            </a:ext>
          </a:extLst>
        </p:spPr>
      </p:cxnSp>
      <p:sp>
        <p:nvSpPr>
          <p:cNvPr id="54292" name="Text Box 17"/>
          <p:cNvSpPr txBox="1">
            <a:spLocks noChangeArrowheads="1"/>
          </p:cNvSpPr>
          <p:nvPr/>
        </p:nvSpPr>
        <p:spPr bwMode="auto">
          <a:xfrm>
            <a:off x="5410200" y="4953000"/>
            <a:ext cx="34988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sz="2400" i="1" dirty="0">
                <a:solidFill>
                  <a:srgbClr val="0070C0"/>
                </a:solidFill>
                <a:cs typeface="Arial" pitchFamily="34" charset="0"/>
              </a:rPr>
              <a:t>Tests that form a</a:t>
            </a:r>
          </a:p>
          <a:p>
            <a:pPr eaLnBrk="1" hangingPunct="1"/>
            <a:r>
              <a:rPr lang="en-US" sz="2400" i="1" dirty="0">
                <a:solidFill>
                  <a:srgbClr val="0070C0"/>
                </a:solidFill>
                <a:cs typeface="Arial" pitchFamily="34" charset="0"/>
              </a:rPr>
              <a:t> clique can be</a:t>
            </a:r>
          </a:p>
          <a:p>
            <a:pPr eaLnBrk="1" hangingPunct="1"/>
            <a:r>
              <a:rPr lang="en-US" sz="2400" i="1" dirty="0">
                <a:solidFill>
                  <a:srgbClr val="0070C0"/>
                </a:solidFill>
                <a:cs typeface="Arial" pitchFamily="34" charset="0"/>
              </a:rPr>
              <a:t> performed concurrently.</a:t>
            </a:r>
          </a:p>
        </p:txBody>
      </p:sp>
      <p:sp>
        <p:nvSpPr>
          <p:cNvPr id="54293" name="Line 18"/>
          <p:cNvSpPr>
            <a:spLocks noChangeShapeType="1"/>
          </p:cNvSpPr>
          <p:nvPr/>
        </p:nvSpPr>
        <p:spPr bwMode="auto">
          <a:xfrm flipV="1">
            <a:off x="1460500" y="4427538"/>
            <a:ext cx="411163" cy="422275"/>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294" name="Text Box 19"/>
          <p:cNvSpPr txBox="1">
            <a:spLocks noChangeArrowheads="1"/>
          </p:cNvSpPr>
          <p:nvPr/>
        </p:nvSpPr>
        <p:spPr bwMode="auto">
          <a:xfrm>
            <a:off x="731838" y="4811713"/>
            <a:ext cx="9540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b="1" dirty="0">
                <a:solidFill>
                  <a:srgbClr val="FF0000"/>
                </a:solidFill>
                <a:cs typeface="Arial" pitchFamily="34" charset="0"/>
              </a:rPr>
              <a:t>Power</a:t>
            </a:r>
          </a:p>
        </p:txBody>
      </p:sp>
      <p:sp>
        <p:nvSpPr>
          <p:cNvPr id="54295" name="Line 20"/>
          <p:cNvSpPr>
            <a:spLocks noChangeShapeType="1"/>
          </p:cNvSpPr>
          <p:nvPr/>
        </p:nvSpPr>
        <p:spPr bwMode="auto">
          <a:xfrm flipH="1" flipV="1">
            <a:off x="2306638" y="4427538"/>
            <a:ext cx="192087" cy="5381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4296" name="Text Box 21"/>
          <p:cNvSpPr txBox="1">
            <a:spLocks noChangeArrowheads="1"/>
          </p:cNvSpPr>
          <p:nvPr/>
        </p:nvSpPr>
        <p:spPr bwMode="auto">
          <a:xfrm>
            <a:off x="2228850" y="4927600"/>
            <a:ext cx="1227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Test time</a:t>
            </a:r>
          </a:p>
        </p:txBody>
      </p:sp>
      <p:sp>
        <p:nvSpPr>
          <p:cNvPr id="54297" name="Text Box 22"/>
          <p:cNvSpPr txBox="1">
            <a:spLocks noChangeArrowheads="1"/>
          </p:cNvSpPr>
          <p:nvPr/>
        </p:nvSpPr>
        <p:spPr bwMode="auto">
          <a:xfrm>
            <a:off x="800100" y="5410200"/>
            <a:ext cx="1528763" cy="461963"/>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sz="2400" b="1">
                <a:solidFill>
                  <a:srgbClr val="FFC000"/>
                </a:solidFill>
                <a:cs typeface="Arial" pitchFamily="34" charset="0"/>
              </a:rPr>
              <a:t>Pmax = 4</a:t>
            </a:r>
          </a:p>
        </p:txBody>
      </p:sp>
      <p:sp>
        <p:nvSpPr>
          <p:cNvPr id="54298" name="Line 23"/>
          <p:cNvSpPr>
            <a:spLocks noChangeShapeType="1"/>
          </p:cNvSpPr>
          <p:nvPr/>
        </p:nvSpPr>
        <p:spPr bwMode="auto">
          <a:xfrm flipV="1">
            <a:off x="1193800" y="2959100"/>
            <a:ext cx="647700" cy="184150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08574701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Definition: Clique</a:t>
            </a:r>
            <a:endParaRPr lang="en-US" dirty="0"/>
          </a:p>
        </p:txBody>
      </p:sp>
      <p:sp>
        <p:nvSpPr>
          <p:cNvPr id="3" name="Content Placeholder 2"/>
          <p:cNvSpPr>
            <a:spLocks noGrp="1"/>
          </p:cNvSpPr>
          <p:nvPr>
            <p:ph idx="1"/>
          </p:nvPr>
        </p:nvSpPr>
        <p:spPr/>
        <p:txBody>
          <a:bodyPr/>
          <a:lstStyle/>
          <a:p>
            <a:pPr>
              <a:defRPr/>
            </a:pPr>
            <a:r>
              <a:rPr lang="en-US" sz="2400" dirty="0" smtClean="0"/>
              <a:t>A clique is an undirected graph in which every vertex is connected to every other vertex .</a:t>
            </a:r>
          </a:p>
          <a:p>
            <a:pPr>
              <a:defRPr/>
            </a:pPr>
            <a:r>
              <a:rPr lang="en-US" sz="2400" dirty="0" smtClean="0"/>
              <a:t>A clique is a complete graph.</a:t>
            </a:r>
          </a:p>
          <a:p>
            <a:pPr>
              <a:defRPr/>
            </a:pPr>
            <a:r>
              <a:rPr lang="en-US" sz="2400" dirty="0" smtClean="0"/>
              <a:t>the </a:t>
            </a:r>
            <a:r>
              <a:rPr lang="en-US" sz="2400" b="1" dirty="0" smtClean="0"/>
              <a:t>maximum clique problem</a:t>
            </a:r>
            <a:r>
              <a:rPr lang="en-US" sz="2400" dirty="0" smtClean="0"/>
              <a:t>, is to find the largest clique in a graph.</a:t>
            </a:r>
          </a:p>
          <a:p>
            <a:pPr>
              <a:defRPr/>
            </a:pPr>
            <a:r>
              <a:rPr lang="en-US" sz="2400" dirty="0" smtClean="0"/>
              <a:t>Finding whether there is a clique of a given size in a graph (the clique problem) is NP-complete.</a:t>
            </a:r>
          </a:p>
          <a:p>
            <a:pPr>
              <a:defRPr/>
            </a:pPr>
            <a:r>
              <a:rPr lang="en-US" sz="2400" dirty="0" smtClean="0"/>
              <a:t>C. </a:t>
            </a:r>
            <a:r>
              <a:rPr lang="en-US" sz="2400" dirty="0" err="1" smtClean="0"/>
              <a:t>Bron</a:t>
            </a:r>
            <a:r>
              <a:rPr lang="en-US" sz="2400" dirty="0" smtClean="0"/>
              <a:t> and J. </a:t>
            </a:r>
            <a:r>
              <a:rPr lang="en-US" sz="2400" dirty="0" err="1" smtClean="0"/>
              <a:t>Kerbosch</a:t>
            </a:r>
            <a:r>
              <a:rPr lang="en-US" sz="2400" dirty="0" smtClean="0"/>
              <a:t> (1973): “Algorithm 457: Finding All Cliques of an Undirected Graph.,” </a:t>
            </a:r>
            <a:r>
              <a:rPr lang="en-US" sz="2400" i="1" dirty="0" smtClean="0"/>
              <a:t>Communications of the ACM</a:t>
            </a:r>
            <a:r>
              <a:rPr lang="en-US" sz="2400" dirty="0" smtClean="0"/>
              <a:t>, vol. 16, no. 9. ACM Press: New York.</a:t>
            </a:r>
            <a:endParaRPr lang="en-US" sz="2400" dirty="0"/>
          </a:p>
        </p:txBody>
      </p:sp>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121AC798-84C8-46F2-86D4-D0DF95FC2BDB}" type="slidenum">
              <a:rPr lang="en-US" smtClean="0"/>
              <a:pPr>
                <a:defRPr/>
              </a:pPr>
              <a:t>73</a:t>
            </a:fld>
            <a:endParaRPr lang="en-US"/>
          </a:p>
        </p:txBody>
      </p:sp>
    </p:spTree>
    <p:extLst>
      <p:ext uri="{BB962C8B-B14F-4D97-AF65-F5344CB8AC3E}">
        <p14:creationId xmlns:p14="http://schemas.microsoft.com/office/powerpoint/2010/main" val="322302094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200"/>
            <a:ext cx="8229600" cy="822325"/>
          </a:xfrm>
        </p:spPr>
        <p:txBody>
          <a:bodyPr/>
          <a:lstStyle/>
          <a:p>
            <a:pPr>
              <a:defRPr/>
            </a:pPr>
            <a:r>
              <a:rPr lang="en-US" dirty="0" smtClean="0"/>
              <a:t>A Similar Definition: SCC</a:t>
            </a:r>
            <a:endParaRPr lang="en-US" dirty="0"/>
          </a:p>
        </p:txBody>
      </p:sp>
      <p:sp>
        <p:nvSpPr>
          <p:cNvPr id="3" name="Content Placeholder 2"/>
          <p:cNvSpPr>
            <a:spLocks noGrp="1"/>
          </p:cNvSpPr>
          <p:nvPr>
            <p:ph idx="1"/>
          </p:nvPr>
        </p:nvSpPr>
        <p:spPr>
          <a:xfrm>
            <a:off x="231775" y="874713"/>
            <a:ext cx="8723313" cy="3929062"/>
          </a:xfrm>
        </p:spPr>
        <p:txBody>
          <a:bodyPr/>
          <a:lstStyle/>
          <a:p>
            <a:pPr>
              <a:defRPr/>
            </a:pPr>
            <a:r>
              <a:rPr lang="en-US" sz="2400" dirty="0" smtClean="0"/>
              <a:t>A directed graph is called </a:t>
            </a:r>
            <a:r>
              <a:rPr lang="en-US" sz="2400" i="1" dirty="0" smtClean="0"/>
              <a:t>strongly connected</a:t>
            </a:r>
            <a:r>
              <a:rPr lang="en-US" sz="2400" dirty="0" smtClean="0"/>
              <a:t> if there is a path from each vertex in the graph to every other vertex.</a:t>
            </a:r>
          </a:p>
          <a:p>
            <a:pPr>
              <a:defRPr/>
            </a:pPr>
            <a:r>
              <a:rPr lang="en-US" sz="2400" dirty="0"/>
              <a:t>S</a:t>
            </a:r>
            <a:r>
              <a:rPr lang="en-US" sz="2400" b="1" i="1" dirty="0" smtClean="0"/>
              <a:t>trongly connected components</a:t>
            </a:r>
            <a:r>
              <a:rPr lang="en-US" sz="2400" i="1" dirty="0" smtClean="0"/>
              <a:t> </a:t>
            </a:r>
            <a:r>
              <a:rPr lang="en-US" sz="2400" dirty="0" smtClean="0"/>
              <a:t>(</a:t>
            </a:r>
            <a:r>
              <a:rPr lang="en-US" sz="2400" b="1" dirty="0" smtClean="0"/>
              <a:t>SCC</a:t>
            </a:r>
            <a:r>
              <a:rPr lang="en-US" sz="2400" dirty="0" smtClean="0"/>
              <a:t>) of a directed graph are its maximal strongly connected </a:t>
            </a:r>
            <a:r>
              <a:rPr lang="en-US" sz="2400" dirty="0" err="1" smtClean="0"/>
              <a:t>subgraphs</a:t>
            </a:r>
            <a:r>
              <a:rPr lang="en-US" sz="2400" dirty="0" smtClean="0"/>
              <a:t>. If each strongly connected component is contracted to a single vertex, the resulting graph is a directed acyclic graph (DAG).</a:t>
            </a:r>
          </a:p>
          <a:p>
            <a:pPr>
              <a:defRPr/>
            </a:pPr>
            <a:r>
              <a:rPr lang="en-US" sz="2000" dirty="0" smtClean="0"/>
              <a:t>T. H. </a:t>
            </a:r>
            <a:r>
              <a:rPr lang="en-US" sz="2000" dirty="0" err="1" smtClean="0"/>
              <a:t>Cormen</a:t>
            </a:r>
            <a:r>
              <a:rPr lang="en-US" sz="2000" dirty="0" smtClean="0"/>
              <a:t>, C. E. </a:t>
            </a:r>
            <a:r>
              <a:rPr lang="en-US" sz="2000" dirty="0" err="1" smtClean="0"/>
              <a:t>Leiserson</a:t>
            </a:r>
            <a:r>
              <a:rPr lang="en-US" sz="2000" dirty="0" smtClean="0"/>
              <a:t>, R. L. </a:t>
            </a:r>
            <a:r>
              <a:rPr lang="en-US" sz="2000" dirty="0" err="1" smtClean="0"/>
              <a:t>Rivest</a:t>
            </a:r>
            <a:r>
              <a:rPr lang="en-US" sz="2000" dirty="0" smtClean="0"/>
              <a:t>, and C. Stein. </a:t>
            </a:r>
            <a:r>
              <a:rPr lang="en-US" sz="2000" i="1" dirty="0" smtClean="0"/>
              <a:t>Introduction to Algorithms</a:t>
            </a:r>
            <a:r>
              <a:rPr lang="en-US" sz="2000" dirty="0" smtClean="0"/>
              <a:t>, Second Edition, MIT Press and McGraw-Hill, 2001, ISBN 0-262-03293-7.</a:t>
            </a:r>
          </a:p>
          <a:p>
            <a:pPr>
              <a:defRPr/>
            </a:pPr>
            <a:r>
              <a:rPr lang="en-US" sz="2000" dirty="0" smtClean="0"/>
              <a:t>Finding SCCs, O(V+E)</a:t>
            </a:r>
            <a:endParaRPr lang="en-US" sz="2000" dirty="0"/>
          </a:p>
        </p:txBody>
      </p:sp>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DBCFFAA0-208F-47A9-895D-7A9A1291C9AD}" type="slidenum">
              <a:rPr lang="en-US" smtClean="0"/>
              <a:pPr>
                <a:defRPr/>
              </a:pPr>
              <a:t>74</a:t>
            </a:fld>
            <a:endParaRPr lang="en-US"/>
          </a:p>
        </p:txBody>
      </p:sp>
      <p:pic>
        <p:nvPicPr>
          <p:cNvPr id="5632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9038" y="4017963"/>
            <a:ext cx="47625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331512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eaLnBrk="1" hangingPunct="1">
              <a:defRPr/>
            </a:pPr>
            <a:r>
              <a:rPr lang="en-US" sz="4000" dirty="0" smtClean="0"/>
              <a:t>Find All Cliques in TCG</a:t>
            </a:r>
            <a:endParaRPr lang="en-US" sz="40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3698942"/>
              </p:ext>
            </p:extLst>
          </p:nvPr>
        </p:nvGraphicFramePr>
        <p:xfrm>
          <a:off x="457200" y="732972"/>
          <a:ext cx="8229600" cy="5730873"/>
        </p:xfrm>
        <a:graphic>
          <a:graphicData uri="http://schemas.openxmlformats.org/drawingml/2006/table">
            <a:tbl>
              <a:tblPr firstRow="1" bandRow="1">
                <a:tableStyleId>{5C22544A-7EE6-4342-B048-85BDC9FD1C3A}</a:tableStyleId>
              </a:tblPr>
              <a:tblGrid>
                <a:gridCol w="2057400"/>
                <a:gridCol w="2057400"/>
                <a:gridCol w="2057400"/>
                <a:gridCol w="2057400"/>
              </a:tblGrid>
              <a:tr h="365801">
                <a:tc>
                  <a:txBody>
                    <a:bodyPr/>
                    <a:lstStyle/>
                    <a:p>
                      <a:pPr algn="ctr"/>
                      <a:r>
                        <a:rPr lang="en-US" sz="1600" b="1" dirty="0" smtClean="0"/>
                        <a:t>CLIQUE NO. </a:t>
                      </a:r>
                      <a:r>
                        <a:rPr lang="en-US" sz="1600" b="1" dirty="0" err="1" smtClean="0"/>
                        <a:t>i</a:t>
                      </a:r>
                      <a:endParaRPr lang="en-US" sz="1600" b="1" dirty="0"/>
                    </a:p>
                  </a:txBody>
                  <a:tcPr marT="45725" marB="45725" anchor="ctr"/>
                </a:tc>
                <a:tc>
                  <a:txBody>
                    <a:bodyPr/>
                    <a:lstStyle/>
                    <a:p>
                      <a:pPr algn="ctr"/>
                      <a:r>
                        <a:rPr lang="en-US" sz="1600" b="1" dirty="0" smtClean="0"/>
                        <a:t>TEST</a:t>
                      </a:r>
                      <a:r>
                        <a:rPr lang="en-US" sz="1600" b="1" baseline="0" dirty="0" smtClean="0"/>
                        <a:t> NODES</a:t>
                      </a:r>
                      <a:endParaRPr lang="en-US" sz="1600" b="1" dirty="0"/>
                    </a:p>
                  </a:txBody>
                  <a:tcPr marT="45725" marB="45725" anchor="ctr"/>
                </a:tc>
                <a:tc>
                  <a:txBody>
                    <a:bodyPr/>
                    <a:lstStyle/>
                    <a:p>
                      <a:pPr algn="ctr"/>
                      <a:r>
                        <a:rPr lang="en-US" sz="1600" b="1" dirty="0" smtClean="0"/>
                        <a:t>TEST</a:t>
                      </a:r>
                      <a:r>
                        <a:rPr lang="en-US" sz="1600" b="1" baseline="0" dirty="0" smtClean="0"/>
                        <a:t> LENGTH, Li</a:t>
                      </a:r>
                      <a:endParaRPr lang="en-US" sz="1600" b="1" dirty="0"/>
                    </a:p>
                  </a:txBody>
                  <a:tcPr marT="45725" marB="45725"/>
                </a:tc>
                <a:tc>
                  <a:txBody>
                    <a:bodyPr/>
                    <a:lstStyle/>
                    <a:p>
                      <a:pPr algn="ctr"/>
                      <a:r>
                        <a:rPr lang="en-US" sz="1600" b="1" dirty="0" smtClean="0"/>
                        <a:t>POWER, Pi</a:t>
                      </a:r>
                      <a:endParaRPr lang="en-US" sz="1600" b="1" dirty="0"/>
                    </a:p>
                  </a:txBody>
                  <a:tcPr marT="45725" marB="45725"/>
                </a:tc>
              </a:tr>
              <a:tr h="335317">
                <a:tc>
                  <a:txBody>
                    <a:bodyPr/>
                    <a:lstStyle/>
                    <a:p>
                      <a:pPr algn="ctr"/>
                      <a:r>
                        <a:rPr lang="en-US" sz="1600" b="1" dirty="0" smtClean="0"/>
                        <a:t>1</a:t>
                      </a:r>
                      <a:endParaRPr lang="en-US" sz="1600" b="1" dirty="0"/>
                    </a:p>
                  </a:txBody>
                  <a:tcPr marT="45725" marB="45725"/>
                </a:tc>
                <a:tc>
                  <a:txBody>
                    <a:bodyPr/>
                    <a:lstStyle/>
                    <a:p>
                      <a:pPr algn="ctr"/>
                      <a:r>
                        <a:rPr lang="en-US" sz="1600" b="1" dirty="0" smtClean="0"/>
                        <a:t>T1, T3, T5</a:t>
                      </a:r>
                      <a:endParaRPr lang="en-US" sz="1600" b="1" dirty="0"/>
                    </a:p>
                  </a:txBody>
                  <a:tcPr marT="45725" marB="45725"/>
                </a:tc>
                <a:tc>
                  <a:txBody>
                    <a:bodyPr/>
                    <a:lstStyle/>
                    <a:p>
                      <a:pPr algn="ctr"/>
                      <a:r>
                        <a:rPr lang="en-US" sz="1600" b="1" dirty="0" smtClean="0"/>
                        <a:t>100</a:t>
                      </a:r>
                      <a:endParaRPr lang="en-US" sz="1600" b="1" dirty="0"/>
                    </a:p>
                  </a:txBody>
                  <a:tcPr marT="45725" marB="45725"/>
                </a:tc>
                <a:tc>
                  <a:txBody>
                    <a:bodyPr/>
                    <a:lstStyle/>
                    <a:p>
                      <a:pPr algn="ctr"/>
                      <a:r>
                        <a:rPr lang="en-US" sz="1600" b="1" dirty="0" smtClean="0"/>
                        <a:t>5</a:t>
                      </a:r>
                      <a:endParaRPr lang="en-US" sz="1600" b="1" dirty="0"/>
                    </a:p>
                  </a:txBody>
                  <a:tcPr marT="45725" marB="45725"/>
                </a:tc>
              </a:tr>
              <a:tr h="335317">
                <a:tc>
                  <a:txBody>
                    <a:bodyPr/>
                    <a:lstStyle/>
                    <a:p>
                      <a:pPr algn="ctr"/>
                      <a:r>
                        <a:rPr lang="en-US" sz="1600" b="1" dirty="0" smtClean="0"/>
                        <a:t>2</a:t>
                      </a:r>
                      <a:endParaRPr lang="en-US" sz="1600" b="1" dirty="0"/>
                    </a:p>
                  </a:txBody>
                  <a:tcPr marT="45725" marB="45725"/>
                </a:tc>
                <a:tc>
                  <a:txBody>
                    <a:bodyPr/>
                    <a:lstStyle/>
                    <a:p>
                      <a:pPr algn="ctr"/>
                      <a:r>
                        <a:rPr lang="en-US" sz="1600" b="1" dirty="0" smtClean="0"/>
                        <a:t>T1, T3, T4</a:t>
                      </a:r>
                      <a:endParaRPr lang="en-US" sz="1600" b="1" dirty="0"/>
                    </a:p>
                  </a:txBody>
                  <a:tcPr marT="45725" marB="45725"/>
                </a:tc>
                <a:tc>
                  <a:txBody>
                    <a:bodyPr/>
                    <a:lstStyle/>
                    <a:p>
                      <a:pPr algn="ctr"/>
                      <a:r>
                        <a:rPr lang="en-US" sz="1600" b="1" dirty="0" smtClean="0"/>
                        <a:t>100</a:t>
                      </a:r>
                      <a:endParaRPr lang="en-US" sz="1600" b="1" dirty="0"/>
                    </a:p>
                  </a:txBody>
                  <a:tcPr marT="45725" marB="45725"/>
                </a:tc>
                <a:tc>
                  <a:txBody>
                    <a:bodyPr/>
                    <a:lstStyle/>
                    <a:p>
                      <a:pPr algn="ctr"/>
                      <a:r>
                        <a:rPr lang="en-US" sz="1600" b="1" dirty="0" smtClean="0"/>
                        <a:t>4</a:t>
                      </a:r>
                      <a:endParaRPr lang="en-US" sz="1600" b="1" dirty="0"/>
                    </a:p>
                  </a:txBody>
                  <a:tcPr marT="45725" marB="45725"/>
                </a:tc>
              </a:tr>
              <a:tr h="335317">
                <a:tc>
                  <a:txBody>
                    <a:bodyPr/>
                    <a:lstStyle/>
                    <a:p>
                      <a:pPr algn="ctr"/>
                      <a:r>
                        <a:rPr lang="en-US" sz="1600" b="1" dirty="0" smtClean="0"/>
                        <a:t>3</a:t>
                      </a:r>
                      <a:endParaRPr lang="en-US" sz="1600" b="1" dirty="0"/>
                    </a:p>
                  </a:txBody>
                  <a:tcPr marT="45725" marB="45725"/>
                </a:tc>
                <a:tc>
                  <a:txBody>
                    <a:bodyPr/>
                    <a:lstStyle/>
                    <a:p>
                      <a:pPr algn="ctr"/>
                      <a:r>
                        <a:rPr lang="en-US" sz="1600" b="1" dirty="0" smtClean="0"/>
                        <a:t>T1, T6</a:t>
                      </a:r>
                      <a:endParaRPr lang="en-US" sz="1600" b="1" dirty="0"/>
                    </a:p>
                  </a:txBody>
                  <a:tcPr marT="45725" marB="45725"/>
                </a:tc>
                <a:tc>
                  <a:txBody>
                    <a:bodyPr/>
                    <a:lstStyle/>
                    <a:p>
                      <a:pPr algn="ctr"/>
                      <a:r>
                        <a:rPr lang="en-US" sz="1600" b="1" dirty="0" smtClean="0"/>
                        <a:t>100</a:t>
                      </a:r>
                      <a:endParaRPr lang="en-US" sz="1600" b="1" dirty="0"/>
                    </a:p>
                  </a:txBody>
                  <a:tcPr marT="45725" marB="45725"/>
                </a:tc>
                <a:tc>
                  <a:txBody>
                    <a:bodyPr/>
                    <a:lstStyle/>
                    <a:p>
                      <a:pPr algn="ctr"/>
                      <a:r>
                        <a:rPr lang="en-US" sz="1600" b="1" dirty="0" smtClean="0"/>
                        <a:t>3</a:t>
                      </a:r>
                      <a:endParaRPr lang="en-US" sz="1600" b="1" dirty="0"/>
                    </a:p>
                  </a:txBody>
                  <a:tcPr marT="45725" marB="45725"/>
                </a:tc>
              </a:tr>
              <a:tr h="335317">
                <a:tc>
                  <a:txBody>
                    <a:bodyPr/>
                    <a:lstStyle/>
                    <a:p>
                      <a:pPr algn="ctr"/>
                      <a:r>
                        <a:rPr lang="en-US" sz="1600" b="1" dirty="0" smtClean="0"/>
                        <a:t>4</a:t>
                      </a:r>
                      <a:endParaRPr lang="en-US" sz="1600" b="1" dirty="0"/>
                    </a:p>
                  </a:txBody>
                  <a:tcPr marT="45725" marB="45725"/>
                </a:tc>
                <a:tc>
                  <a:txBody>
                    <a:bodyPr/>
                    <a:lstStyle/>
                    <a:p>
                      <a:pPr algn="ctr"/>
                      <a:r>
                        <a:rPr lang="en-US" sz="1600" b="1" dirty="0" smtClean="0"/>
                        <a:t>T1, T5</a:t>
                      </a:r>
                      <a:endParaRPr lang="en-US" sz="1600" b="1" dirty="0"/>
                    </a:p>
                  </a:txBody>
                  <a:tcPr marT="45725" marB="45725"/>
                </a:tc>
                <a:tc>
                  <a:txBody>
                    <a:bodyPr/>
                    <a:lstStyle/>
                    <a:p>
                      <a:pPr algn="ctr"/>
                      <a:r>
                        <a:rPr lang="en-US" sz="1600" b="1" dirty="0" smtClean="0"/>
                        <a:t>100</a:t>
                      </a:r>
                      <a:endParaRPr lang="en-US" sz="1600" b="1" dirty="0"/>
                    </a:p>
                  </a:txBody>
                  <a:tcPr marT="45725" marB="45725"/>
                </a:tc>
                <a:tc>
                  <a:txBody>
                    <a:bodyPr/>
                    <a:lstStyle/>
                    <a:p>
                      <a:pPr algn="ctr"/>
                      <a:r>
                        <a:rPr lang="en-US" sz="1600" b="1" dirty="0" smtClean="0"/>
                        <a:t>4</a:t>
                      </a:r>
                      <a:endParaRPr lang="en-US" sz="1600" b="1" dirty="0"/>
                    </a:p>
                  </a:txBody>
                  <a:tcPr marT="45725" marB="45725"/>
                </a:tc>
              </a:tr>
              <a:tr h="335317">
                <a:tc>
                  <a:txBody>
                    <a:bodyPr/>
                    <a:lstStyle/>
                    <a:p>
                      <a:pPr algn="ctr"/>
                      <a:r>
                        <a:rPr lang="en-US" sz="1600" b="1" dirty="0" smtClean="0"/>
                        <a:t>5</a:t>
                      </a:r>
                      <a:endParaRPr lang="en-US" sz="1600" b="1" dirty="0"/>
                    </a:p>
                  </a:txBody>
                  <a:tcPr marT="45725" marB="45725"/>
                </a:tc>
                <a:tc>
                  <a:txBody>
                    <a:bodyPr/>
                    <a:lstStyle/>
                    <a:p>
                      <a:pPr algn="ctr"/>
                      <a:r>
                        <a:rPr lang="en-US" sz="1600" b="1" dirty="0" smtClean="0"/>
                        <a:t>T1, T4</a:t>
                      </a:r>
                      <a:endParaRPr lang="en-US" sz="1600" b="1" dirty="0"/>
                    </a:p>
                  </a:txBody>
                  <a:tcPr marT="45725" marB="45725"/>
                </a:tc>
                <a:tc>
                  <a:txBody>
                    <a:bodyPr/>
                    <a:lstStyle/>
                    <a:p>
                      <a:pPr algn="ctr"/>
                      <a:r>
                        <a:rPr lang="en-US" sz="1600" b="1" dirty="0" smtClean="0"/>
                        <a:t>100</a:t>
                      </a:r>
                      <a:endParaRPr lang="en-US" sz="1600" b="1" dirty="0"/>
                    </a:p>
                  </a:txBody>
                  <a:tcPr marT="45725" marB="45725"/>
                </a:tc>
                <a:tc>
                  <a:txBody>
                    <a:bodyPr/>
                    <a:lstStyle/>
                    <a:p>
                      <a:pPr algn="ctr"/>
                      <a:r>
                        <a:rPr lang="en-US" sz="1600" b="1" dirty="0" smtClean="0"/>
                        <a:t>3</a:t>
                      </a:r>
                      <a:endParaRPr lang="en-US" sz="1600" b="1" dirty="0"/>
                    </a:p>
                  </a:txBody>
                  <a:tcPr marT="45725" marB="45725"/>
                </a:tc>
              </a:tr>
              <a:tr h="335317">
                <a:tc>
                  <a:txBody>
                    <a:bodyPr/>
                    <a:lstStyle/>
                    <a:p>
                      <a:pPr algn="ctr"/>
                      <a:r>
                        <a:rPr lang="en-US" sz="1600" b="1" dirty="0" smtClean="0"/>
                        <a:t>6</a:t>
                      </a:r>
                      <a:endParaRPr lang="en-US" sz="1600" b="1" dirty="0"/>
                    </a:p>
                  </a:txBody>
                  <a:tcPr marT="45725" marB="45725"/>
                </a:tc>
                <a:tc>
                  <a:txBody>
                    <a:bodyPr/>
                    <a:lstStyle/>
                    <a:p>
                      <a:pPr algn="ctr"/>
                      <a:r>
                        <a:rPr lang="en-US" sz="1600" b="1" smtClean="0"/>
                        <a:t>T1, </a:t>
                      </a:r>
                      <a:r>
                        <a:rPr lang="en-US" sz="1600" b="1" dirty="0" smtClean="0"/>
                        <a:t>T3</a:t>
                      </a:r>
                      <a:endParaRPr lang="en-US" sz="1600" b="1" dirty="0"/>
                    </a:p>
                  </a:txBody>
                  <a:tcPr marT="45725" marB="45725"/>
                </a:tc>
                <a:tc>
                  <a:txBody>
                    <a:bodyPr/>
                    <a:lstStyle/>
                    <a:p>
                      <a:pPr algn="ctr"/>
                      <a:r>
                        <a:rPr lang="en-US" sz="1600" b="1" dirty="0" smtClean="0"/>
                        <a:t>100</a:t>
                      </a:r>
                      <a:endParaRPr lang="en-US" sz="1600" b="1" dirty="0"/>
                    </a:p>
                  </a:txBody>
                  <a:tcPr marT="45725" marB="45725"/>
                </a:tc>
                <a:tc>
                  <a:txBody>
                    <a:bodyPr/>
                    <a:lstStyle/>
                    <a:p>
                      <a:pPr algn="ctr"/>
                      <a:r>
                        <a:rPr lang="en-US" sz="1600" b="1" dirty="0" smtClean="0"/>
                        <a:t>3</a:t>
                      </a:r>
                      <a:endParaRPr lang="en-US" sz="1600" b="1" dirty="0"/>
                    </a:p>
                  </a:txBody>
                  <a:tcPr marT="45725" marB="45725"/>
                </a:tc>
              </a:tr>
              <a:tr h="335317">
                <a:tc>
                  <a:txBody>
                    <a:bodyPr/>
                    <a:lstStyle/>
                    <a:p>
                      <a:pPr algn="ctr"/>
                      <a:r>
                        <a:rPr lang="en-US" sz="1600" b="1" dirty="0" smtClean="0"/>
                        <a:t>7</a:t>
                      </a:r>
                      <a:endParaRPr lang="en-US" sz="1600" b="1" dirty="0"/>
                    </a:p>
                  </a:txBody>
                  <a:tcPr marT="45725" marB="45725"/>
                </a:tc>
                <a:tc>
                  <a:txBody>
                    <a:bodyPr/>
                    <a:lstStyle/>
                    <a:p>
                      <a:pPr algn="ctr"/>
                      <a:r>
                        <a:rPr lang="en-US" sz="1600" b="1" dirty="0" smtClean="0"/>
                        <a:t>T2, T6</a:t>
                      </a:r>
                      <a:endParaRPr lang="en-US" sz="1600" b="1" dirty="0"/>
                    </a:p>
                  </a:txBody>
                  <a:tcPr marT="45725" marB="45725"/>
                </a:tc>
                <a:tc>
                  <a:txBody>
                    <a:bodyPr/>
                    <a:lstStyle/>
                    <a:p>
                      <a:pPr algn="ctr"/>
                      <a:r>
                        <a:rPr lang="en-US" sz="1600" b="1" dirty="0" smtClean="0"/>
                        <a:t>100</a:t>
                      </a:r>
                      <a:endParaRPr lang="en-US" sz="1600" b="1" dirty="0"/>
                    </a:p>
                  </a:txBody>
                  <a:tcPr marT="45725" marB="45725"/>
                </a:tc>
                <a:tc>
                  <a:txBody>
                    <a:bodyPr/>
                    <a:lstStyle/>
                    <a:p>
                      <a:pPr algn="ctr"/>
                      <a:r>
                        <a:rPr lang="en-US" sz="1600" b="1" dirty="0" smtClean="0"/>
                        <a:t>2</a:t>
                      </a:r>
                      <a:endParaRPr lang="en-US" sz="1600" b="1" dirty="0"/>
                    </a:p>
                  </a:txBody>
                  <a:tcPr marT="45725" marB="45725"/>
                </a:tc>
              </a:tr>
              <a:tr h="335317">
                <a:tc>
                  <a:txBody>
                    <a:bodyPr/>
                    <a:lstStyle/>
                    <a:p>
                      <a:pPr algn="ctr"/>
                      <a:r>
                        <a:rPr lang="en-US" sz="1600" b="1" dirty="0" smtClean="0"/>
                        <a:t>8</a:t>
                      </a:r>
                      <a:endParaRPr lang="en-US" sz="1600" b="1" dirty="0"/>
                    </a:p>
                  </a:txBody>
                  <a:tcPr marT="45725" marB="45725"/>
                </a:tc>
                <a:tc>
                  <a:txBody>
                    <a:bodyPr/>
                    <a:lstStyle/>
                    <a:p>
                      <a:pPr algn="ctr"/>
                      <a:r>
                        <a:rPr lang="en-US" sz="1600" b="1" dirty="0" smtClean="0"/>
                        <a:t>T2, T5</a:t>
                      </a:r>
                      <a:endParaRPr lang="en-US" sz="1600" b="1" dirty="0"/>
                    </a:p>
                  </a:txBody>
                  <a:tcPr marT="45725" marB="45725"/>
                </a:tc>
                <a:tc>
                  <a:txBody>
                    <a:bodyPr/>
                    <a:lstStyle/>
                    <a:p>
                      <a:pPr algn="ctr"/>
                      <a:r>
                        <a:rPr lang="en-US" sz="1600" b="1" dirty="0" smtClean="0"/>
                        <a:t>10</a:t>
                      </a:r>
                      <a:endParaRPr lang="en-US" sz="1600" b="1" dirty="0"/>
                    </a:p>
                  </a:txBody>
                  <a:tcPr marT="45725" marB="45725"/>
                </a:tc>
                <a:tc>
                  <a:txBody>
                    <a:bodyPr/>
                    <a:lstStyle/>
                    <a:p>
                      <a:pPr algn="ctr"/>
                      <a:r>
                        <a:rPr lang="en-US" sz="1600" b="1" dirty="0" smtClean="0"/>
                        <a:t>3</a:t>
                      </a:r>
                      <a:endParaRPr lang="en-US" sz="1600" b="1" dirty="0"/>
                    </a:p>
                  </a:txBody>
                  <a:tcPr marT="45725" marB="45725"/>
                </a:tc>
              </a:tr>
              <a:tr h="335317">
                <a:tc>
                  <a:txBody>
                    <a:bodyPr/>
                    <a:lstStyle/>
                    <a:p>
                      <a:pPr algn="ctr"/>
                      <a:r>
                        <a:rPr lang="en-US" sz="1600" b="1" dirty="0" smtClean="0"/>
                        <a:t>9</a:t>
                      </a:r>
                      <a:endParaRPr lang="en-US" sz="1600" b="1" dirty="0"/>
                    </a:p>
                  </a:txBody>
                  <a:tcPr marT="45725" marB="45725"/>
                </a:tc>
                <a:tc>
                  <a:txBody>
                    <a:bodyPr/>
                    <a:lstStyle/>
                    <a:p>
                      <a:pPr algn="ctr"/>
                      <a:r>
                        <a:rPr lang="en-US" sz="1600" b="1" dirty="0" smtClean="0"/>
                        <a:t>T3, T5</a:t>
                      </a:r>
                      <a:endParaRPr lang="en-US" sz="1600" b="1" dirty="0"/>
                    </a:p>
                  </a:txBody>
                  <a:tcPr marT="45725" marB="45725"/>
                </a:tc>
                <a:tc>
                  <a:txBody>
                    <a:bodyPr/>
                    <a:lstStyle/>
                    <a:p>
                      <a:pPr algn="ctr"/>
                      <a:r>
                        <a:rPr lang="en-US" sz="1600" b="1" dirty="0" smtClean="0"/>
                        <a:t>10</a:t>
                      </a:r>
                      <a:endParaRPr lang="en-US" sz="1600" b="1" dirty="0"/>
                    </a:p>
                  </a:txBody>
                  <a:tcPr marT="45725" marB="45725"/>
                </a:tc>
                <a:tc>
                  <a:txBody>
                    <a:bodyPr/>
                    <a:lstStyle/>
                    <a:p>
                      <a:pPr algn="ctr"/>
                      <a:r>
                        <a:rPr lang="en-US" sz="1600" b="1" dirty="0" smtClean="0"/>
                        <a:t>3</a:t>
                      </a:r>
                      <a:endParaRPr lang="en-US" sz="1600" b="1" dirty="0"/>
                    </a:p>
                  </a:txBody>
                  <a:tcPr marT="45725" marB="45725"/>
                </a:tc>
              </a:tr>
              <a:tr h="335317">
                <a:tc>
                  <a:txBody>
                    <a:bodyPr/>
                    <a:lstStyle/>
                    <a:p>
                      <a:pPr algn="ctr"/>
                      <a:r>
                        <a:rPr lang="en-US" sz="1600" b="1" dirty="0" smtClean="0"/>
                        <a:t>10</a:t>
                      </a:r>
                      <a:endParaRPr lang="en-US" sz="1600" b="1" dirty="0"/>
                    </a:p>
                  </a:txBody>
                  <a:tcPr marT="45725" marB="45725"/>
                </a:tc>
                <a:tc>
                  <a:txBody>
                    <a:bodyPr/>
                    <a:lstStyle/>
                    <a:p>
                      <a:pPr algn="ctr"/>
                      <a:r>
                        <a:rPr lang="en-US" sz="1600" b="1" dirty="0" smtClean="0"/>
                        <a:t>T3, T4</a:t>
                      </a:r>
                      <a:endParaRPr lang="en-US" sz="1600" b="1" dirty="0"/>
                    </a:p>
                  </a:txBody>
                  <a:tcPr marT="45725" marB="45725"/>
                </a:tc>
                <a:tc>
                  <a:txBody>
                    <a:bodyPr/>
                    <a:lstStyle/>
                    <a:p>
                      <a:pPr algn="ctr"/>
                      <a:r>
                        <a:rPr lang="en-US" sz="1600" b="1" dirty="0" smtClean="0"/>
                        <a:t>10</a:t>
                      </a:r>
                      <a:endParaRPr lang="en-US" sz="1600" b="1" dirty="0"/>
                    </a:p>
                  </a:txBody>
                  <a:tcPr marT="45725" marB="45725"/>
                </a:tc>
                <a:tc>
                  <a:txBody>
                    <a:bodyPr/>
                    <a:lstStyle/>
                    <a:p>
                      <a:pPr algn="ctr"/>
                      <a:r>
                        <a:rPr lang="en-US" sz="1600" b="1" dirty="0" smtClean="0"/>
                        <a:t>2</a:t>
                      </a:r>
                      <a:endParaRPr lang="en-US" sz="1600" b="1" dirty="0"/>
                    </a:p>
                  </a:txBody>
                  <a:tcPr marT="45725" marB="45725"/>
                </a:tc>
              </a:tr>
              <a:tr h="335317">
                <a:tc>
                  <a:txBody>
                    <a:bodyPr/>
                    <a:lstStyle/>
                    <a:p>
                      <a:pPr algn="ctr"/>
                      <a:r>
                        <a:rPr lang="en-US" sz="1600" b="1" dirty="0" smtClean="0"/>
                        <a:t>11</a:t>
                      </a:r>
                      <a:endParaRPr lang="en-US" sz="1600" b="1" dirty="0"/>
                    </a:p>
                  </a:txBody>
                  <a:tcPr marT="45725" marB="45725"/>
                </a:tc>
                <a:tc>
                  <a:txBody>
                    <a:bodyPr/>
                    <a:lstStyle/>
                    <a:p>
                      <a:pPr algn="ctr"/>
                      <a:r>
                        <a:rPr lang="en-US" sz="1600" b="1" dirty="0" smtClean="0"/>
                        <a:t>T1</a:t>
                      </a:r>
                      <a:endParaRPr lang="en-US" sz="1600" b="1" dirty="0"/>
                    </a:p>
                  </a:txBody>
                  <a:tcPr marT="45725" marB="45725"/>
                </a:tc>
                <a:tc>
                  <a:txBody>
                    <a:bodyPr/>
                    <a:lstStyle/>
                    <a:p>
                      <a:pPr algn="ctr"/>
                      <a:r>
                        <a:rPr lang="en-US" sz="1600" b="1" dirty="0" smtClean="0"/>
                        <a:t>100</a:t>
                      </a:r>
                      <a:endParaRPr lang="en-US" sz="1600" b="1" dirty="0"/>
                    </a:p>
                  </a:txBody>
                  <a:tcPr marT="45725" marB="45725"/>
                </a:tc>
                <a:tc>
                  <a:txBody>
                    <a:bodyPr/>
                    <a:lstStyle/>
                    <a:p>
                      <a:pPr algn="ctr"/>
                      <a:r>
                        <a:rPr lang="en-US" sz="1600" b="1" dirty="0" smtClean="0"/>
                        <a:t>2</a:t>
                      </a:r>
                      <a:endParaRPr lang="en-US" sz="1600" b="1" dirty="0"/>
                    </a:p>
                  </a:txBody>
                  <a:tcPr marT="45725" marB="45725"/>
                </a:tc>
              </a:tr>
              <a:tr h="335317">
                <a:tc>
                  <a:txBody>
                    <a:bodyPr/>
                    <a:lstStyle/>
                    <a:p>
                      <a:pPr algn="ctr"/>
                      <a:r>
                        <a:rPr lang="en-US" sz="1600" b="1" dirty="0" smtClean="0"/>
                        <a:t>12</a:t>
                      </a:r>
                      <a:endParaRPr lang="en-US" sz="1600" b="1" dirty="0"/>
                    </a:p>
                  </a:txBody>
                  <a:tcPr marT="45725" marB="45725"/>
                </a:tc>
                <a:tc>
                  <a:txBody>
                    <a:bodyPr/>
                    <a:lstStyle/>
                    <a:p>
                      <a:pPr algn="ctr"/>
                      <a:r>
                        <a:rPr lang="en-US" sz="1600" b="1" dirty="0" smtClean="0"/>
                        <a:t>T2</a:t>
                      </a:r>
                      <a:endParaRPr lang="en-US" sz="1600" b="1" dirty="0"/>
                    </a:p>
                  </a:txBody>
                  <a:tcPr marT="45725" marB="45725"/>
                </a:tc>
                <a:tc>
                  <a:txBody>
                    <a:bodyPr/>
                    <a:lstStyle/>
                    <a:p>
                      <a:pPr algn="ctr"/>
                      <a:r>
                        <a:rPr lang="en-US" sz="1600" b="1" dirty="0" smtClean="0"/>
                        <a:t>10</a:t>
                      </a:r>
                      <a:endParaRPr lang="en-US" sz="1600" b="1" dirty="0"/>
                    </a:p>
                  </a:txBody>
                  <a:tcPr marT="45725" marB="45725"/>
                </a:tc>
                <a:tc>
                  <a:txBody>
                    <a:bodyPr/>
                    <a:lstStyle/>
                    <a:p>
                      <a:pPr algn="ctr"/>
                      <a:r>
                        <a:rPr lang="en-US" sz="1600" b="1" dirty="0" smtClean="0"/>
                        <a:t>1</a:t>
                      </a:r>
                      <a:endParaRPr lang="en-US" sz="1600" b="1" dirty="0"/>
                    </a:p>
                  </a:txBody>
                  <a:tcPr marT="45725" marB="45725"/>
                </a:tc>
              </a:tr>
              <a:tr h="335317">
                <a:tc>
                  <a:txBody>
                    <a:bodyPr/>
                    <a:lstStyle/>
                    <a:p>
                      <a:pPr algn="ctr"/>
                      <a:r>
                        <a:rPr lang="en-US" sz="1600" b="1" dirty="0" smtClean="0"/>
                        <a:t>13</a:t>
                      </a:r>
                      <a:endParaRPr lang="en-US" sz="1600" b="1" dirty="0"/>
                    </a:p>
                  </a:txBody>
                  <a:tcPr marT="45725" marB="45725"/>
                </a:tc>
                <a:tc>
                  <a:txBody>
                    <a:bodyPr/>
                    <a:lstStyle/>
                    <a:p>
                      <a:pPr algn="ctr"/>
                      <a:r>
                        <a:rPr lang="en-US" sz="1600" b="1" dirty="0" smtClean="0"/>
                        <a:t>T3</a:t>
                      </a:r>
                      <a:endParaRPr lang="en-US" sz="1600" b="1" dirty="0"/>
                    </a:p>
                  </a:txBody>
                  <a:tcPr marT="45725" marB="45725"/>
                </a:tc>
                <a:tc>
                  <a:txBody>
                    <a:bodyPr/>
                    <a:lstStyle/>
                    <a:p>
                      <a:pPr algn="ctr"/>
                      <a:r>
                        <a:rPr lang="en-US" sz="1600" b="1" dirty="0" smtClean="0"/>
                        <a:t>10</a:t>
                      </a:r>
                      <a:endParaRPr lang="en-US" sz="1600" b="1" dirty="0"/>
                    </a:p>
                  </a:txBody>
                  <a:tcPr marT="45725" marB="45725"/>
                </a:tc>
                <a:tc>
                  <a:txBody>
                    <a:bodyPr/>
                    <a:lstStyle/>
                    <a:p>
                      <a:pPr algn="ctr"/>
                      <a:r>
                        <a:rPr lang="en-US" sz="1600" b="1" dirty="0" smtClean="0"/>
                        <a:t>1</a:t>
                      </a:r>
                      <a:endParaRPr lang="en-US" sz="1600" b="1" dirty="0"/>
                    </a:p>
                  </a:txBody>
                  <a:tcPr marT="45725" marB="45725"/>
                </a:tc>
              </a:tr>
              <a:tr h="335317">
                <a:tc>
                  <a:txBody>
                    <a:bodyPr/>
                    <a:lstStyle/>
                    <a:p>
                      <a:pPr algn="ctr"/>
                      <a:r>
                        <a:rPr lang="en-US" sz="1600" b="1" dirty="0" smtClean="0"/>
                        <a:t>14</a:t>
                      </a:r>
                      <a:endParaRPr lang="en-US" sz="1600" b="1" dirty="0"/>
                    </a:p>
                  </a:txBody>
                  <a:tcPr marT="45725" marB="45725"/>
                </a:tc>
                <a:tc>
                  <a:txBody>
                    <a:bodyPr/>
                    <a:lstStyle/>
                    <a:p>
                      <a:pPr algn="ctr"/>
                      <a:r>
                        <a:rPr lang="en-US" sz="1600" b="1" dirty="0" smtClean="0"/>
                        <a:t>T4</a:t>
                      </a:r>
                      <a:endParaRPr lang="en-US" sz="1600" b="1" dirty="0"/>
                    </a:p>
                  </a:txBody>
                  <a:tcPr marT="45725" marB="45725"/>
                </a:tc>
                <a:tc>
                  <a:txBody>
                    <a:bodyPr/>
                    <a:lstStyle/>
                    <a:p>
                      <a:pPr algn="ctr"/>
                      <a:r>
                        <a:rPr lang="en-US" sz="1600" b="1" dirty="0" smtClean="0"/>
                        <a:t>5</a:t>
                      </a:r>
                      <a:endParaRPr lang="en-US" sz="1600" b="1" dirty="0"/>
                    </a:p>
                  </a:txBody>
                  <a:tcPr marT="45725" marB="45725"/>
                </a:tc>
                <a:tc>
                  <a:txBody>
                    <a:bodyPr/>
                    <a:lstStyle/>
                    <a:p>
                      <a:pPr algn="ctr"/>
                      <a:r>
                        <a:rPr lang="en-US" sz="1600" b="1" dirty="0" smtClean="0"/>
                        <a:t>1</a:t>
                      </a:r>
                      <a:endParaRPr lang="en-US" sz="1600" b="1" dirty="0"/>
                    </a:p>
                  </a:txBody>
                  <a:tcPr marT="45725" marB="45725"/>
                </a:tc>
              </a:tr>
              <a:tr h="335317">
                <a:tc>
                  <a:txBody>
                    <a:bodyPr/>
                    <a:lstStyle/>
                    <a:p>
                      <a:pPr algn="ctr"/>
                      <a:r>
                        <a:rPr lang="en-US" sz="1600" b="1" dirty="0" smtClean="0"/>
                        <a:t>15</a:t>
                      </a:r>
                      <a:endParaRPr lang="en-US" sz="1600" b="1" dirty="0"/>
                    </a:p>
                  </a:txBody>
                  <a:tcPr marT="45725" marB="45725"/>
                </a:tc>
                <a:tc>
                  <a:txBody>
                    <a:bodyPr/>
                    <a:lstStyle/>
                    <a:p>
                      <a:pPr algn="ctr"/>
                      <a:r>
                        <a:rPr lang="en-US" sz="1600" b="1" dirty="0" smtClean="0"/>
                        <a:t>T5</a:t>
                      </a:r>
                      <a:endParaRPr lang="en-US" sz="1600" b="1" dirty="0"/>
                    </a:p>
                  </a:txBody>
                  <a:tcPr marT="45725" marB="45725"/>
                </a:tc>
                <a:tc>
                  <a:txBody>
                    <a:bodyPr/>
                    <a:lstStyle/>
                    <a:p>
                      <a:pPr algn="ctr"/>
                      <a:r>
                        <a:rPr lang="en-US" sz="1600" b="1" dirty="0" smtClean="0"/>
                        <a:t>10</a:t>
                      </a:r>
                      <a:endParaRPr lang="en-US" sz="1600" b="1" dirty="0"/>
                    </a:p>
                  </a:txBody>
                  <a:tcPr marT="45725" marB="45725"/>
                </a:tc>
                <a:tc>
                  <a:txBody>
                    <a:bodyPr/>
                    <a:lstStyle/>
                    <a:p>
                      <a:pPr algn="ctr"/>
                      <a:r>
                        <a:rPr lang="en-US" sz="1600" b="1" dirty="0" smtClean="0"/>
                        <a:t>2</a:t>
                      </a:r>
                      <a:endParaRPr lang="en-US" sz="1600" b="1" dirty="0"/>
                    </a:p>
                  </a:txBody>
                  <a:tcPr marT="45725" marB="45725"/>
                </a:tc>
              </a:tr>
              <a:tr h="335317">
                <a:tc>
                  <a:txBody>
                    <a:bodyPr/>
                    <a:lstStyle/>
                    <a:p>
                      <a:pPr algn="ctr"/>
                      <a:r>
                        <a:rPr lang="en-US" sz="1600" b="1" dirty="0" smtClean="0"/>
                        <a:t>16</a:t>
                      </a:r>
                      <a:endParaRPr lang="en-US" sz="1600" b="1" dirty="0"/>
                    </a:p>
                  </a:txBody>
                  <a:tcPr marT="45725" marB="45725"/>
                </a:tc>
                <a:tc>
                  <a:txBody>
                    <a:bodyPr/>
                    <a:lstStyle/>
                    <a:p>
                      <a:pPr algn="ctr"/>
                      <a:r>
                        <a:rPr lang="en-US" sz="1600" b="1" dirty="0" smtClean="0"/>
                        <a:t>T6</a:t>
                      </a:r>
                      <a:endParaRPr lang="en-US" sz="1600" b="1" dirty="0"/>
                    </a:p>
                  </a:txBody>
                  <a:tcPr marT="45725" marB="45725"/>
                </a:tc>
                <a:tc>
                  <a:txBody>
                    <a:bodyPr/>
                    <a:lstStyle/>
                    <a:p>
                      <a:pPr algn="ctr"/>
                      <a:r>
                        <a:rPr lang="en-US" sz="1600" b="1" dirty="0" smtClean="0"/>
                        <a:t>100</a:t>
                      </a:r>
                      <a:endParaRPr lang="en-US" sz="1600" b="1" dirty="0"/>
                    </a:p>
                  </a:txBody>
                  <a:tcPr marT="45725" marB="45725"/>
                </a:tc>
                <a:tc>
                  <a:txBody>
                    <a:bodyPr/>
                    <a:lstStyle/>
                    <a:p>
                      <a:pPr algn="ctr"/>
                      <a:r>
                        <a:rPr lang="en-US" sz="1600" b="1" dirty="0" smtClean="0"/>
                        <a:t>1</a:t>
                      </a:r>
                      <a:endParaRPr lang="en-US" sz="1600" b="1" dirty="0"/>
                    </a:p>
                  </a:txBody>
                  <a:tcPr marT="45725" marB="45725"/>
                </a:tc>
              </a:tr>
            </a:tbl>
          </a:graphicData>
        </a:graphic>
      </p:graphicFrame>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74D76E11-B924-4C09-9A2A-B8FD271486E0}" type="slidenum">
              <a:rPr lang="en-US"/>
              <a:pPr>
                <a:defRPr/>
              </a:pPr>
              <a:t>75</a:t>
            </a:fld>
            <a:endParaRPr lang="en-US"/>
          </a:p>
        </p:txBody>
      </p:sp>
    </p:spTree>
    <p:extLst>
      <p:ext uri="{BB962C8B-B14F-4D97-AF65-F5344CB8AC3E}">
        <p14:creationId xmlns:p14="http://schemas.microsoft.com/office/powerpoint/2010/main" val="248336518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Integer Linear Program (ILP)</a:t>
            </a:r>
            <a:endParaRPr lang="en-US" dirty="0"/>
          </a:p>
        </p:txBody>
      </p:sp>
      <p:sp>
        <p:nvSpPr>
          <p:cNvPr id="3" name="Content Placeholder 2"/>
          <p:cNvSpPr>
            <a:spLocks noGrp="1"/>
          </p:cNvSpPr>
          <p:nvPr>
            <p:ph idx="1"/>
          </p:nvPr>
        </p:nvSpPr>
        <p:spPr>
          <a:xfrm>
            <a:off x="457200" y="1485900"/>
            <a:ext cx="8229600" cy="4530725"/>
          </a:xfrm>
        </p:spPr>
        <p:txBody>
          <a:bodyPr/>
          <a:lstStyle/>
          <a:p>
            <a:pPr eaLnBrk="1" hangingPunct="1">
              <a:defRPr/>
            </a:pPr>
            <a:r>
              <a:rPr lang="en-US" dirty="0" smtClean="0"/>
              <a:t>For each clique (test session) </a:t>
            </a:r>
            <a:r>
              <a:rPr lang="en-US" dirty="0" err="1" smtClean="0"/>
              <a:t>i</a:t>
            </a:r>
            <a:r>
              <a:rPr lang="en-US" dirty="0" smtClean="0"/>
              <a:t>, define:</a:t>
            </a:r>
          </a:p>
          <a:p>
            <a:pPr lvl="1" eaLnBrk="1" hangingPunct="1">
              <a:defRPr/>
            </a:pPr>
            <a:r>
              <a:rPr lang="en-US" dirty="0" smtClean="0"/>
              <a:t>Integer variable, xi = 1, test session selected, or xi = 0, test session not selected.</a:t>
            </a:r>
          </a:p>
          <a:p>
            <a:pPr lvl="1" eaLnBrk="1" hangingPunct="1">
              <a:defRPr/>
            </a:pPr>
            <a:r>
              <a:rPr lang="en-US" dirty="0" smtClean="0"/>
              <a:t>Constants, Li = test length, Pi = power.</a:t>
            </a:r>
          </a:p>
          <a:p>
            <a:pPr eaLnBrk="1" hangingPunct="1">
              <a:defRPr/>
            </a:pPr>
            <a:r>
              <a:rPr lang="en-US" dirty="0" smtClean="0"/>
              <a:t>Constraints to cover all tests:</a:t>
            </a:r>
          </a:p>
          <a:p>
            <a:pPr lvl="1" eaLnBrk="1" hangingPunct="1">
              <a:defRPr/>
            </a:pPr>
            <a:r>
              <a:rPr lang="en-US" dirty="0" smtClean="0"/>
              <a:t>T1 is covered if  x1+x2+x3+x4+x5+x6+x11 ≥ 1</a:t>
            </a:r>
          </a:p>
          <a:p>
            <a:pPr lvl="1" eaLnBrk="1" hangingPunct="1">
              <a:defRPr/>
            </a:pPr>
            <a:r>
              <a:rPr lang="en-US" dirty="0" smtClean="0"/>
              <a:t>Similar constraint for each test, </a:t>
            </a:r>
            <a:r>
              <a:rPr lang="en-US" dirty="0" err="1" smtClean="0"/>
              <a:t>Tk</a:t>
            </a:r>
            <a:endParaRPr lang="en-US" dirty="0" smtClean="0"/>
          </a:p>
          <a:p>
            <a:pPr eaLnBrk="1" hangingPunct="1">
              <a:defRPr/>
            </a:pPr>
            <a:r>
              <a:rPr lang="en-US" dirty="0" smtClean="0"/>
              <a:t>Constraints for power: Pi × xi ≤ </a:t>
            </a:r>
            <a:r>
              <a:rPr lang="en-US" dirty="0" err="1" smtClean="0"/>
              <a:t>Pmax</a:t>
            </a:r>
            <a:endParaRPr lang="en-US" dirty="0" smtClean="0"/>
          </a:p>
          <a:p>
            <a:pPr lvl="2" eaLnBrk="1" hangingPunct="1">
              <a:defRPr/>
            </a:pPr>
            <a:endParaRPr lang="en-US" dirty="0" smtClean="0"/>
          </a:p>
        </p:txBody>
      </p:sp>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973D8370-FBE0-4E39-8D10-CA09F354F56F}" type="slidenum">
              <a:rPr lang="en-US"/>
              <a:pPr>
                <a:defRPr/>
              </a:pPr>
              <a:t>76</a:t>
            </a:fld>
            <a:endParaRPr lang="en-US"/>
          </a:p>
        </p:txBody>
      </p:sp>
    </p:spTree>
    <p:extLst>
      <p:ext uri="{BB962C8B-B14F-4D97-AF65-F5344CB8AC3E}">
        <p14:creationId xmlns:p14="http://schemas.microsoft.com/office/powerpoint/2010/main" val="280001831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808038"/>
          </a:xfrm>
        </p:spPr>
        <p:txBody>
          <a:bodyPr/>
          <a:lstStyle/>
          <a:p>
            <a:pPr eaLnBrk="1" hangingPunct="1">
              <a:defRPr/>
            </a:pPr>
            <a:r>
              <a:rPr lang="en-US" dirty="0" smtClean="0"/>
              <a:t>ILP Objective and Solution</a:t>
            </a:r>
            <a:endParaRPr lang="en-US" dirty="0"/>
          </a:p>
        </p:txBody>
      </p:sp>
      <p:sp>
        <p:nvSpPr>
          <p:cNvPr id="3" name="Content Placeholder 2"/>
          <p:cNvSpPr>
            <a:spLocks noGrp="1"/>
          </p:cNvSpPr>
          <p:nvPr>
            <p:ph idx="1"/>
          </p:nvPr>
        </p:nvSpPr>
        <p:spPr>
          <a:xfrm>
            <a:off x="304800" y="1028700"/>
            <a:ext cx="8610600" cy="5181600"/>
          </a:xfrm>
        </p:spPr>
        <p:txBody>
          <a:bodyPr/>
          <a:lstStyle/>
          <a:p>
            <a:pPr eaLnBrk="1" hangingPunct="1">
              <a:defRPr/>
            </a:pPr>
            <a:r>
              <a:rPr lang="en-US" dirty="0" smtClean="0"/>
              <a:t>Objective function:</a:t>
            </a:r>
          </a:p>
          <a:p>
            <a:pPr lvl="1" eaLnBrk="1" hangingPunct="1">
              <a:defRPr/>
            </a:pPr>
            <a:r>
              <a:rPr lang="en-US" dirty="0" smtClean="0"/>
              <a:t>Minimize	</a:t>
            </a:r>
            <a:r>
              <a:rPr lang="el-GR" sz="3200" dirty="0" smtClean="0"/>
              <a:t>Σ</a:t>
            </a:r>
            <a:r>
              <a:rPr lang="en-US" dirty="0" smtClean="0"/>
              <a:t>  Li × xi</a:t>
            </a:r>
          </a:p>
          <a:p>
            <a:pPr lvl="1" eaLnBrk="1" hangingPunct="1">
              <a:buFont typeface="Wingdings" pitchFamily="2" charset="2"/>
              <a:buNone/>
              <a:defRPr/>
            </a:pPr>
            <a:r>
              <a:rPr lang="en-US" dirty="0" smtClean="0"/>
              <a:t>			   </a:t>
            </a:r>
            <a:r>
              <a:rPr lang="en-US" sz="2400" i="1" dirty="0" smtClean="0"/>
              <a:t>all cliques</a:t>
            </a:r>
          </a:p>
          <a:p>
            <a:pPr eaLnBrk="1" hangingPunct="1">
              <a:defRPr/>
            </a:pPr>
            <a:r>
              <a:rPr lang="en-US" dirty="0" smtClean="0"/>
              <a:t>Solution:</a:t>
            </a:r>
          </a:p>
          <a:p>
            <a:pPr lvl="1" eaLnBrk="1" hangingPunct="1">
              <a:defRPr/>
            </a:pPr>
            <a:r>
              <a:rPr lang="en-US" dirty="0" smtClean="0"/>
              <a:t>x3 = x8 = x10 = 1, all other xi’s are 0</a:t>
            </a:r>
          </a:p>
          <a:p>
            <a:pPr lvl="2" eaLnBrk="1" hangingPunct="1">
              <a:defRPr/>
            </a:pPr>
            <a:r>
              <a:rPr lang="en-US" dirty="0" smtClean="0"/>
              <a:t>Test session 3 includes T1 and T6</a:t>
            </a:r>
          </a:p>
          <a:p>
            <a:pPr lvl="2" eaLnBrk="1" hangingPunct="1">
              <a:defRPr/>
            </a:pPr>
            <a:r>
              <a:rPr lang="en-US" dirty="0" smtClean="0"/>
              <a:t>Test session 8 includes T2 and T5</a:t>
            </a:r>
          </a:p>
          <a:p>
            <a:pPr lvl="2" eaLnBrk="1" hangingPunct="1">
              <a:defRPr/>
            </a:pPr>
            <a:r>
              <a:rPr lang="en-US" dirty="0" smtClean="0"/>
              <a:t>Test session 10 includes T3 and T4</a:t>
            </a:r>
          </a:p>
          <a:p>
            <a:pPr lvl="1" eaLnBrk="1" hangingPunct="1">
              <a:defRPr/>
            </a:pPr>
            <a:r>
              <a:rPr lang="en-US" dirty="0" smtClean="0"/>
              <a:t>Test length = L3 + L8 + L10 = 120</a:t>
            </a:r>
          </a:p>
          <a:p>
            <a:pPr lvl="1" eaLnBrk="1" hangingPunct="1">
              <a:defRPr/>
            </a:pPr>
            <a:r>
              <a:rPr lang="en-US" dirty="0" smtClean="0"/>
              <a:t>Peak power = max {P3, P8, P10} = 3 (</a:t>
            </a:r>
            <a:r>
              <a:rPr lang="en-US" dirty="0" err="1" smtClean="0"/>
              <a:t>Pmax</a:t>
            </a:r>
            <a:r>
              <a:rPr lang="en-US" dirty="0" smtClean="0"/>
              <a:t> = 4)</a:t>
            </a:r>
            <a:endParaRPr lang="en-US" dirty="0"/>
          </a:p>
        </p:txBody>
      </p:sp>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5ABFB5D5-AB66-48E8-B0D0-60264D917FC9}" type="slidenum">
              <a:rPr lang="en-US"/>
              <a:pPr>
                <a:defRPr/>
              </a:pPr>
              <a:t>77</a:t>
            </a:fld>
            <a:endParaRPr lang="en-US"/>
          </a:p>
        </p:txBody>
      </p:sp>
    </p:spTree>
    <p:extLst>
      <p:ext uri="{BB962C8B-B14F-4D97-AF65-F5344CB8AC3E}">
        <p14:creationId xmlns:p14="http://schemas.microsoft.com/office/powerpoint/2010/main" val="79061827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2"/>
          <p:cNvSpPr>
            <a:spLocks noGrp="1"/>
          </p:cNvSpPr>
          <p:nvPr>
            <p:ph type="dt" sz="quarter" idx="10"/>
          </p:nvPr>
        </p:nvSpPr>
        <p:spPr/>
        <p:txBody>
          <a:bodyPr/>
          <a:lstStyle/>
          <a:p>
            <a:pPr>
              <a:defRPr/>
            </a:pPr>
            <a:r>
              <a:rPr lang="en-US" smtClean="0"/>
              <a:t>HIT, July 13, 2012</a:t>
            </a:r>
            <a:endParaRPr lang="en-US"/>
          </a:p>
        </p:txBody>
      </p:sp>
      <p:sp>
        <p:nvSpPr>
          <p:cNvPr id="15" name="Footer Placeholder 3"/>
          <p:cNvSpPr>
            <a:spLocks noGrp="1"/>
          </p:cNvSpPr>
          <p:nvPr>
            <p:ph type="ftr" sz="quarter" idx="11"/>
          </p:nvPr>
        </p:nvSpPr>
        <p:spPr/>
        <p:txBody>
          <a:bodyPr/>
          <a:lstStyle/>
          <a:p>
            <a:pPr>
              <a:defRPr/>
            </a:pPr>
            <a:r>
              <a:rPr lang="en-US"/>
              <a:t>Agrawal: Power and Time Tradeoff . . .</a:t>
            </a:r>
          </a:p>
        </p:txBody>
      </p:sp>
      <p:sp>
        <p:nvSpPr>
          <p:cNvPr id="16" name="Slide Number Placeholder 4"/>
          <p:cNvSpPr>
            <a:spLocks noGrp="1"/>
          </p:cNvSpPr>
          <p:nvPr>
            <p:ph type="sldNum" sz="quarter" idx="12"/>
          </p:nvPr>
        </p:nvSpPr>
        <p:spPr/>
        <p:txBody>
          <a:bodyPr/>
          <a:lstStyle/>
          <a:p>
            <a:pPr>
              <a:defRPr/>
            </a:pPr>
            <a:fld id="{0C9B2C6D-0AFE-4B3F-9C84-87E5473D54B4}" type="slidenum">
              <a:rPr lang="en-US"/>
              <a:pPr>
                <a:defRPr/>
              </a:pPr>
              <a:t>78</a:t>
            </a:fld>
            <a:endParaRPr lang="en-US"/>
          </a:p>
        </p:txBody>
      </p:sp>
      <p:sp>
        <p:nvSpPr>
          <p:cNvPr id="60421" name="Rectangle 2"/>
          <p:cNvSpPr>
            <a:spLocks noChangeArrowheads="1"/>
          </p:cNvSpPr>
          <p:nvPr/>
        </p:nvSpPr>
        <p:spPr bwMode="auto">
          <a:xfrm>
            <a:off x="385763" y="1547813"/>
            <a:ext cx="8372475" cy="3457575"/>
          </a:xfrm>
          <a:prstGeom prst="rect">
            <a:avLst/>
          </a:prstGeom>
          <a:solidFill>
            <a:srgbClr val="008000"/>
          </a:solidFill>
          <a:ln w="9525">
            <a:solidFill>
              <a:schemeClr val="tx1"/>
            </a:solidFill>
            <a:miter lim="800000"/>
            <a:headEnd/>
            <a:tailEnd/>
          </a:ln>
        </p:spPr>
        <p:txBody>
          <a:bodyPr wrap="none" anchor="ctr"/>
          <a:lstStyle/>
          <a:p>
            <a:endParaRPr lang="en-US"/>
          </a:p>
        </p:txBody>
      </p:sp>
      <p:sp>
        <p:nvSpPr>
          <p:cNvPr id="593923" name="Rectangle 3"/>
          <p:cNvSpPr>
            <a:spLocks noGrp="1" noChangeArrowheads="1"/>
          </p:cNvSpPr>
          <p:nvPr>
            <p:ph type="title"/>
          </p:nvPr>
        </p:nvSpPr>
        <p:spPr/>
        <p:txBody>
          <a:bodyPr/>
          <a:lstStyle/>
          <a:p>
            <a:pPr eaLnBrk="1" hangingPunct="1">
              <a:defRPr/>
            </a:pPr>
            <a:r>
              <a:rPr lang="en-US" smtClean="0"/>
              <a:t>A System Example: ASIC Z*</a:t>
            </a:r>
          </a:p>
        </p:txBody>
      </p:sp>
      <p:sp>
        <p:nvSpPr>
          <p:cNvPr id="60423" name="Rectangle 4"/>
          <p:cNvSpPr>
            <a:spLocks noChangeArrowheads="1"/>
          </p:cNvSpPr>
          <p:nvPr/>
        </p:nvSpPr>
        <p:spPr bwMode="auto">
          <a:xfrm>
            <a:off x="576263" y="1738313"/>
            <a:ext cx="1420812" cy="1420812"/>
          </a:xfrm>
          <a:prstGeom prst="rect">
            <a:avLst/>
          </a:prstGeom>
          <a:solidFill>
            <a:schemeClr val="bg1"/>
          </a:solidFill>
          <a:ln w="9525">
            <a:solidFill>
              <a:schemeClr val="tx1"/>
            </a:solidFill>
            <a:miter lim="800000"/>
            <a:headEnd/>
            <a:tailEnd/>
          </a:ln>
        </p:spPr>
        <p:txBody>
          <a:bodyPr wrap="none" anchor="ctr"/>
          <a:lstStyle/>
          <a:p>
            <a:pPr algn="ctr" eaLnBrk="1" hangingPunct="1"/>
            <a:r>
              <a:rPr lang="en-US">
                <a:cs typeface="Arial" pitchFamily="34" charset="0"/>
              </a:rPr>
              <a:t>RAM 2</a:t>
            </a:r>
          </a:p>
          <a:p>
            <a:pPr algn="ctr" eaLnBrk="1" hangingPunct="1"/>
            <a:r>
              <a:rPr lang="en-US">
                <a:cs typeface="Arial" pitchFamily="34" charset="0"/>
              </a:rPr>
              <a:t>Time=61</a:t>
            </a:r>
          </a:p>
          <a:p>
            <a:pPr algn="ctr" eaLnBrk="1" hangingPunct="1"/>
            <a:r>
              <a:rPr lang="en-US">
                <a:cs typeface="Arial" pitchFamily="34" charset="0"/>
              </a:rPr>
              <a:t>Power=241</a:t>
            </a:r>
          </a:p>
        </p:txBody>
      </p:sp>
      <p:sp>
        <p:nvSpPr>
          <p:cNvPr id="60424" name="Rectangle 5"/>
          <p:cNvSpPr>
            <a:spLocks noChangeArrowheads="1"/>
          </p:cNvSpPr>
          <p:nvPr/>
        </p:nvSpPr>
        <p:spPr bwMode="auto">
          <a:xfrm>
            <a:off x="2190750" y="1738313"/>
            <a:ext cx="1420813" cy="1420812"/>
          </a:xfrm>
          <a:prstGeom prst="rect">
            <a:avLst/>
          </a:prstGeom>
          <a:solidFill>
            <a:schemeClr val="bg1"/>
          </a:solidFill>
          <a:ln w="9525">
            <a:solidFill>
              <a:schemeClr val="tx1"/>
            </a:solidFill>
            <a:miter lim="800000"/>
            <a:headEnd/>
            <a:tailEnd/>
          </a:ln>
        </p:spPr>
        <p:txBody>
          <a:bodyPr wrap="none" anchor="ctr"/>
          <a:lstStyle/>
          <a:p>
            <a:pPr algn="ctr" eaLnBrk="1" hangingPunct="1"/>
            <a:r>
              <a:rPr lang="en-US">
                <a:cs typeface="Arial" pitchFamily="34" charset="0"/>
              </a:rPr>
              <a:t>RAM 3</a:t>
            </a:r>
          </a:p>
          <a:p>
            <a:pPr algn="ctr" eaLnBrk="1" hangingPunct="1"/>
            <a:r>
              <a:rPr lang="en-US">
                <a:cs typeface="Arial" pitchFamily="34" charset="0"/>
              </a:rPr>
              <a:t>Time=38</a:t>
            </a:r>
          </a:p>
          <a:p>
            <a:pPr algn="ctr" eaLnBrk="1" hangingPunct="1"/>
            <a:r>
              <a:rPr lang="en-US">
                <a:cs typeface="Arial" pitchFamily="34" charset="0"/>
              </a:rPr>
              <a:t>Power=213</a:t>
            </a:r>
          </a:p>
        </p:txBody>
      </p:sp>
      <p:sp>
        <p:nvSpPr>
          <p:cNvPr id="60425" name="Rectangle 6"/>
          <p:cNvSpPr>
            <a:spLocks noChangeArrowheads="1"/>
          </p:cNvSpPr>
          <p:nvPr/>
        </p:nvSpPr>
        <p:spPr bwMode="auto">
          <a:xfrm>
            <a:off x="576263" y="3390900"/>
            <a:ext cx="1420812" cy="1420813"/>
          </a:xfrm>
          <a:prstGeom prst="rect">
            <a:avLst/>
          </a:prstGeom>
          <a:solidFill>
            <a:schemeClr val="bg1"/>
          </a:solidFill>
          <a:ln w="9525">
            <a:solidFill>
              <a:schemeClr val="tx1"/>
            </a:solidFill>
            <a:miter lim="800000"/>
            <a:headEnd/>
            <a:tailEnd/>
          </a:ln>
        </p:spPr>
        <p:txBody>
          <a:bodyPr wrap="none" anchor="ctr"/>
          <a:lstStyle/>
          <a:p>
            <a:pPr algn="ctr" eaLnBrk="1" hangingPunct="1"/>
            <a:r>
              <a:rPr lang="en-US">
                <a:cs typeface="Arial" pitchFamily="34" charset="0"/>
              </a:rPr>
              <a:t>ROM 1</a:t>
            </a:r>
          </a:p>
          <a:p>
            <a:pPr algn="ctr" eaLnBrk="1" hangingPunct="1"/>
            <a:r>
              <a:rPr lang="en-US">
                <a:cs typeface="Arial" pitchFamily="34" charset="0"/>
              </a:rPr>
              <a:t>Time=102</a:t>
            </a:r>
          </a:p>
          <a:p>
            <a:pPr algn="ctr" eaLnBrk="1" hangingPunct="1"/>
            <a:r>
              <a:rPr lang="en-US">
                <a:cs typeface="Arial" pitchFamily="34" charset="0"/>
              </a:rPr>
              <a:t>Power=279</a:t>
            </a:r>
          </a:p>
        </p:txBody>
      </p:sp>
      <p:sp>
        <p:nvSpPr>
          <p:cNvPr id="60426" name="Rectangle 7"/>
          <p:cNvSpPr>
            <a:spLocks noChangeArrowheads="1"/>
          </p:cNvSpPr>
          <p:nvPr/>
        </p:nvSpPr>
        <p:spPr bwMode="auto">
          <a:xfrm>
            <a:off x="2190750" y="3390900"/>
            <a:ext cx="1420813" cy="1420813"/>
          </a:xfrm>
          <a:prstGeom prst="rect">
            <a:avLst/>
          </a:prstGeom>
          <a:solidFill>
            <a:schemeClr val="bg1"/>
          </a:solidFill>
          <a:ln w="9525">
            <a:solidFill>
              <a:schemeClr val="tx1"/>
            </a:solidFill>
            <a:miter lim="800000"/>
            <a:headEnd/>
            <a:tailEnd/>
          </a:ln>
        </p:spPr>
        <p:txBody>
          <a:bodyPr wrap="none" anchor="ctr"/>
          <a:lstStyle/>
          <a:p>
            <a:pPr algn="ctr" eaLnBrk="1" hangingPunct="1"/>
            <a:r>
              <a:rPr lang="en-US">
                <a:cs typeface="Arial" pitchFamily="34" charset="0"/>
              </a:rPr>
              <a:t>ROM 2</a:t>
            </a:r>
          </a:p>
          <a:p>
            <a:pPr algn="ctr" eaLnBrk="1" hangingPunct="1"/>
            <a:r>
              <a:rPr lang="en-US">
                <a:cs typeface="Arial" pitchFamily="34" charset="0"/>
              </a:rPr>
              <a:t>Time=102</a:t>
            </a:r>
          </a:p>
          <a:p>
            <a:pPr algn="ctr" eaLnBrk="1" hangingPunct="1"/>
            <a:r>
              <a:rPr lang="en-US">
                <a:cs typeface="Arial" pitchFamily="34" charset="0"/>
              </a:rPr>
              <a:t>Power=279</a:t>
            </a:r>
          </a:p>
        </p:txBody>
      </p:sp>
      <p:sp>
        <p:nvSpPr>
          <p:cNvPr id="60427" name="Rectangle 8"/>
          <p:cNvSpPr>
            <a:spLocks noChangeArrowheads="1"/>
          </p:cNvSpPr>
          <p:nvPr/>
        </p:nvSpPr>
        <p:spPr bwMode="auto">
          <a:xfrm>
            <a:off x="5454650" y="3390900"/>
            <a:ext cx="1420813" cy="1420813"/>
          </a:xfrm>
          <a:prstGeom prst="rect">
            <a:avLst/>
          </a:prstGeom>
          <a:solidFill>
            <a:schemeClr val="bg1"/>
          </a:solidFill>
          <a:ln w="9525">
            <a:solidFill>
              <a:schemeClr val="tx1"/>
            </a:solidFill>
            <a:miter lim="800000"/>
            <a:headEnd/>
            <a:tailEnd/>
          </a:ln>
        </p:spPr>
        <p:txBody>
          <a:bodyPr wrap="none" anchor="ctr"/>
          <a:lstStyle/>
          <a:p>
            <a:pPr algn="ctr" eaLnBrk="1" hangingPunct="1"/>
            <a:r>
              <a:rPr lang="en-US">
                <a:cs typeface="Arial" pitchFamily="34" charset="0"/>
              </a:rPr>
              <a:t>RAM 1</a:t>
            </a:r>
          </a:p>
          <a:p>
            <a:pPr algn="ctr" eaLnBrk="1" hangingPunct="1"/>
            <a:r>
              <a:rPr lang="en-US">
                <a:cs typeface="Arial" pitchFamily="34" charset="0"/>
              </a:rPr>
              <a:t>Time=69</a:t>
            </a:r>
          </a:p>
          <a:p>
            <a:pPr algn="ctr" eaLnBrk="1" hangingPunct="1"/>
            <a:r>
              <a:rPr lang="en-US">
                <a:cs typeface="Arial" pitchFamily="34" charset="0"/>
              </a:rPr>
              <a:t>Power=282</a:t>
            </a:r>
          </a:p>
        </p:txBody>
      </p:sp>
      <p:sp>
        <p:nvSpPr>
          <p:cNvPr id="60428" name="Rectangle 9"/>
          <p:cNvSpPr>
            <a:spLocks noChangeArrowheads="1"/>
          </p:cNvSpPr>
          <p:nvPr/>
        </p:nvSpPr>
        <p:spPr bwMode="auto">
          <a:xfrm>
            <a:off x="3841750" y="3390900"/>
            <a:ext cx="1420813" cy="960438"/>
          </a:xfrm>
          <a:prstGeom prst="rect">
            <a:avLst/>
          </a:prstGeom>
          <a:solidFill>
            <a:schemeClr val="bg1"/>
          </a:solidFill>
          <a:ln w="9525">
            <a:solidFill>
              <a:schemeClr val="tx1"/>
            </a:solidFill>
            <a:miter lim="800000"/>
            <a:headEnd/>
            <a:tailEnd/>
          </a:ln>
        </p:spPr>
        <p:txBody>
          <a:bodyPr wrap="none" anchor="ctr"/>
          <a:lstStyle/>
          <a:p>
            <a:pPr algn="ctr" eaLnBrk="1" hangingPunct="1"/>
            <a:r>
              <a:rPr lang="en-US">
                <a:cs typeface="Arial" pitchFamily="34" charset="0"/>
              </a:rPr>
              <a:t>RAM 4</a:t>
            </a:r>
          </a:p>
          <a:p>
            <a:pPr algn="ctr" eaLnBrk="1" hangingPunct="1"/>
            <a:r>
              <a:rPr lang="en-US">
                <a:cs typeface="Arial" pitchFamily="34" charset="0"/>
              </a:rPr>
              <a:t>Time=23</a:t>
            </a:r>
          </a:p>
          <a:p>
            <a:pPr algn="ctr" eaLnBrk="1" hangingPunct="1"/>
            <a:r>
              <a:rPr lang="en-US">
                <a:cs typeface="Arial" pitchFamily="34" charset="0"/>
              </a:rPr>
              <a:t>Power=96</a:t>
            </a:r>
          </a:p>
        </p:txBody>
      </p:sp>
      <p:sp>
        <p:nvSpPr>
          <p:cNvPr id="60429" name="Rectangle 10"/>
          <p:cNvSpPr>
            <a:spLocks noChangeArrowheads="1"/>
          </p:cNvSpPr>
          <p:nvPr/>
        </p:nvSpPr>
        <p:spPr bwMode="auto">
          <a:xfrm>
            <a:off x="7105650" y="3390900"/>
            <a:ext cx="1460500" cy="1074738"/>
          </a:xfrm>
          <a:prstGeom prst="rect">
            <a:avLst/>
          </a:prstGeom>
          <a:solidFill>
            <a:schemeClr val="bg1"/>
          </a:solidFill>
          <a:ln w="9525">
            <a:solidFill>
              <a:schemeClr val="tx1"/>
            </a:solidFill>
            <a:miter lim="800000"/>
            <a:headEnd/>
            <a:tailEnd/>
          </a:ln>
        </p:spPr>
        <p:txBody>
          <a:bodyPr wrap="none" anchor="ctr"/>
          <a:lstStyle/>
          <a:p>
            <a:pPr algn="ctr" eaLnBrk="1" hangingPunct="1"/>
            <a:r>
              <a:rPr lang="en-US">
                <a:cs typeface="Arial" pitchFamily="34" charset="0"/>
              </a:rPr>
              <a:t>Reg. file</a:t>
            </a:r>
          </a:p>
          <a:p>
            <a:pPr algn="ctr" eaLnBrk="1" hangingPunct="1"/>
            <a:r>
              <a:rPr lang="en-US">
                <a:cs typeface="Arial" pitchFamily="34" charset="0"/>
              </a:rPr>
              <a:t>Time = 10</a:t>
            </a:r>
          </a:p>
          <a:p>
            <a:pPr algn="ctr" eaLnBrk="1" hangingPunct="1"/>
            <a:r>
              <a:rPr lang="en-US">
                <a:cs typeface="Arial" pitchFamily="34" charset="0"/>
              </a:rPr>
              <a:t>Power=95</a:t>
            </a:r>
          </a:p>
        </p:txBody>
      </p:sp>
      <p:sp>
        <p:nvSpPr>
          <p:cNvPr id="60430" name="Rectangle 11"/>
          <p:cNvSpPr>
            <a:spLocks noChangeArrowheads="1"/>
          </p:cNvSpPr>
          <p:nvPr/>
        </p:nvSpPr>
        <p:spPr bwMode="auto">
          <a:xfrm>
            <a:off x="3803650" y="1778000"/>
            <a:ext cx="4762500" cy="652463"/>
          </a:xfrm>
          <a:prstGeom prst="rect">
            <a:avLst/>
          </a:prstGeom>
          <a:solidFill>
            <a:schemeClr val="bg1"/>
          </a:solidFill>
          <a:ln w="9525">
            <a:solidFill>
              <a:schemeClr val="tx1"/>
            </a:solidFill>
            <a:miter lim="800000"/>
            <a:headEnd/>
            <a:tailEnd/>
          </a:ln>
        </p:spPr>
        <p:txBody>
          <a:bodyPr wrap="none" anchor="ctr"/>
          <a:lstStyle/>
          <a:p>
            <a:pPr algn="ctr" eaLnBrk="1" hangingPunct="1"/>
            <a:r>
              <a:rPr lang="en-US">
                <a:cs typeface="Arial" pitchFamily="34" charset="0"/>
              </a:rPr>
              <a:t>Random logic 1, time=134, power=295</a:t>
            </a:r>
          </a:p>
        </p:txBody>
      </p:sp>
      <p:sp>
        <p:nvSpPr>
          <p:cNvPr id="60431" name="Rectangle 12"/>
          <p:cNvSpPr>
            <a:spLocks noChangeArrowheads="1"/>
          </p:cNvSpPr>
          <p:nvPr/>
        </p:nvSpPr>
        <p:spPr bwMode="auto">
          <a:xfrm>
            <a:off x="3803650" y="2546350"/>
            <a:ext cx="4762500" cy="652463"/>
          </a:xfrm>
          <a:prstGeom prst="rect">
            <a:avLst/>
          </a:prstGeom>
          <a:solidFill>
            <a:schemeClr val="bg1"/>
          </a:solidFill>
          <a:ln w="9525">
            <a:solidFill>
              <a:schemeClr val="tx1"/>
            </a:solidFill>
            <a:miter lim="800000"/>
            <a:headEnd/>
            <a:tailEnd/>
          </a:ln>
        </p:spPr>
        <p:txBody>
          <a:bodyPr wrap="none" anchor="ctr"/>
          <a:lstStyle/>
          <a:p>
            <a:pPr algn="ctr" eaLnBrk="1" hangingPunct="1"/>
            <a:r>
              <a:rPr lang="en-US">
                <a:cs typeface="Arial" pitchFamily="34" charset="0"/>
              </a:rPr>
              <a:t>Random logic 2, time=160, power=352</a:t>
            </a:r>
          </a:p>
        </p:txBody>
      </p:sp>
      <p:sp>
        <p:nvSpPr>
          <p:cNvPr id="60432" name="Text Box 13"/>
          <p:cNvSpPr txBox="1">
            <a:spLocks noChangeArrowheads="1"/>
          </p:cNvSpPr>
          <p:nvPr/>
        </p:nvSpPr>
        <p:spPr bwMode="auto">
          <a:xfrm>
            <a:off x="601663" y="5248275"/>
            <a:ext cx="8166100" cy="708025"/>
          </a:xfrm>
          <a:prstGeom prst="rect">
            <a:avLst/>
          </a:prstGeom>
          <a:solidFill>
            <a:srgbClr val="92D050"/>
          </a:solidFill>
          <a:ln>
            <a:noFill/>
          </a:ln>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dirty="0">
                <a:cs typeface="Arial" pitchFamily="34" charset="0"/>
              </a:rPr>
              <a:t>* Y. Zorian, “A Distributed Control Scheme for Complex VLSI Devices,”</a:t>
            </a:r>
          </a:p>
          <a:p>
            <a:pPr eaLnBrk="1" hangingPunct="1"/>
            <a:r>
              <a:rPr lang="en-US" dirty="0">
                <a:cs typeface="Arial" pitchFamily="34" charset="0"/>
              </a:rPr>
              <a:t> </a:t>
            </a:r>
            <a:r>
              <a:rPr lang="en-US" i="1" dirty="0">
                <a:cs typeface="Arial" pitchFamily="34" charset="0"/>
              </a:rPr>
              <a:t>Proc. VLSI Test </a:t>
            </a:r>
            <a:r>
              <a:rPr lang="en-US" i="1" dirty="0" err="1">
                <a:cs typeface="Arial" pitchFamily="34" charset="0"/>
              </a:rPr>
              <a:t>Symp</a:t>
            </a:r>
            <a:r>
              <a:rPr lang="en-US" dirty="0">
                <a:cs typeface="Arial" pitchFamily="34" charset="0"/>
              </a:rPr>
              <a:t>., April 1993, pp. 4-9.</a:t>
            </a:r>
          </a:p>
        </p:txBody>
      </p:sp>
    </p:spTree>
    <p:extLst>
      <p:ext uri="{BB962C8B-B14F-4D97-AF65-F5344CB8AC3E}">
        <p14:creationId xmlns:p14="http://schemas.microsoft.com/office/powerpoint/2010/main" val="314351441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2"/>
          <p:cNvSpPr>
            <a:spLocks noGrp="1"/>
          </p:cNvSpPr>
          <p:nvPr>
            <p:ph type="dt" sz="quarter" idx="10"/>
          </p:nvPr>
        </p:nvSpPr>
        <p:spPr/>
        <p:txBody>
          <a:bodyPr/>
          <a:lstStyle/>
          <a:p>
            <a:pPr>
              <a:defRPr/>
            </a:pPr>
            <a:r>
              <a:rPr lang="en-US" smtClean="0"/>
              <a:t>HIT, July 13, 2012</a:t>
            </a:r>
            <a:endParaRPr lang="en-US"/>
          </a:p>
        </p:txBody>
      </p:sp>
      <p:sp>
        <p:nvSpPr>
          <p:cNvPr id="31" name="Footer Placeholder 3"/>
          <p:cNvSpPr>
            <a:spLocks noGrp="1"/>
          </p:cNvSpPr>
          <p:nvPr>
            <p:ph type="ftr" sz="quarter" idx="11"/>
          </p:nvPr>
        </p:nvSpPr>
        <p:spPr/>
        <p:txBody>
          <a:bodyPr/>
          <a:lstStyle/>
          <a:p>
            <a:pPr>
              <a:defRPr/>
            </a:pPr>
            <a:r>
              <a:rPr lang="en-US"/>
              <a:t>Agrawal: Power and Time Tradeoff . . .</a:t>
            </a:r>
          </a:p>
        </p:txBody>
      </p:sp>
      <p:sp>
        <p:nvSpPr>
          <p:cNvPr id="32" name="Slide Number Placeholder 4"/>
          <p:cNvSpPr>
            <a:spLocks noGrp="1"/>
          </p:cNvSpPr>
          <p:nvPr>
            <p:ph type="sldNum" sz="quarter" idx="12"/>
          </p:nvPr>
        </p:nvSpPr>
        <p:spPr/>
        <p:txBody>
          <a:bodyPr/>
          <a:lstStyle/>
          <a:p>
            <a:pPr>
              <a:defRPr/>
            </a:pPr>
            <a:fld id="{5A021645-215C-4AE2-B5F7-38B0AD779E91}" type="slidenum">
              <a:rPr lang="en-US"/>
              <a:pPr>
                <a:defRPr/>
              </a:pPr>
              <a:t>79</a:t>
            </a:fld>
            <a:endParaRPr lang="en-US"/>
          </a:p>
        </p:txBody>
      </p:sp>
      <p:sp>
        <p:nvSpPr>
          <p:cNvPr id="594946" name="Rectangle 2"/>
          <p:cNvSpPr>
            <a:spLocks noGrp="1" noChangeArrowheads="1"/>
          </p:cNvSpPr>
          <p:nvPr>
            <p:ph type="title"/>
          </p:nvPr>
        </p:nvSpPr>
        <p:spPr>
          <a:xfrm>
            <a:off x="309563" y="277813"/>
            <a:ext cx="8526462" cy="615950"/>
          </a:xfrm>
        </p:spPr>
        <p:txBody>
          <a:bodyPr>
            <a:normAutofit fontScale="90000"/>
          </a:bodyPr>
          <a:lstStyle/>
          <a:p>
            <a:pPr eaLnBrk="1" hangingPunct="1">
              <a:defRPr/>
            </a:pPr>
            <a:r>
              <a:rPr lang="en-US" sz="3600" dirty="0" smtClean="0"/>
              <a:t>ASIC Z Test Schedule-Heuristic Solution</a:t>
            </a:r>
          </a:p>
        </p:txBody>
      </p:sp>
      <p:sp>
        <p:nvSpPr>
          <p:cNvPr id="61446" name="Rectangle 3"/>
          <p:cNvSpPr>
            <a:spLocks noChangeArrowheads="1"/>
          </p:cNvSpPr>
          <p:nvPr/>
        </p:nvSpPr>
        <p:spPr bwMode="auto">
          <a:xfrm>
            <a:off x="1692275" y="1355725"/>
            <a:ext cx="6759575" cy="3225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447" name="Line 4"/>
          <p:cNvSpPr>
            <a:spLocks noChangeShapeType="1"/>
          </p:cNvSpPr>
          <p:nvPr/>
        </p:nvSpPr>
        <p:spPr bwMode="auto">
          <a:xfrm>
            <a:off x="1692275" y="2968625"/>
            <a:ext cx="6759575"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61448" name="Line 5"/>
          <p:cNvSpPr>
            <a:spLocks noChangeShapeType="1"/>
          </p:cNvSpPr>
          <p:nvPr/>
        </p:nvSpPr>
        <p:spPr bwMode="auto">
          <a:xfrm>
            <a:off x="1692275" y="2162175"/>
            <a:ext cx="6759575"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61449" name="Line 6"/>
          <p:cNvSpPr>
            <a:spLocks noChangeShapeType="1"/>
          </p:cNvSpPr>
          <p:nvPr/>
        </p:nvSpPr>
        <p:spPr bwMode="auto">
          <a:xfrm>
            <a:off x="1730375" y="3775075"/>
            <a:ext cx="6759575"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61450" name="Text Box 7"/>
          <p:cNvSpPr txBox="1">
            <a:spLocks noChangeArrowheads="1"/>
          </p:cNvSpPr>
          <p:nvPr/>
        </p:nvSpPr>
        <p:spPr bwMode="auto">
          <a:xfrm>
            <a:off x="808038" y="1201738"/>
            <a:ext cx="749300"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lnSpc>
                <a:spcPct val="85000"/>
              </a:lnSpc>
            </a:pPr>
            <a:r>
              <a:rPr lang="en-US">
                <a:cs typeface="Arial" pitchFamily="34" charset="0"/>
              </a:rPr>
              <a:t>1200</a:t>
            </a:r>
          </a:p>
          <a:p>
            <a:pPr eaLnBrk="1" hangingPunct="1">
              <a:lnSpc>
                <a:spcPct val="85000"/>
              </a:lnSpc>
            </a:pPr>
            <a:endParaRPr lang="en-US">
              <a:cs typeface="Arial" pitchFamily="34" charset="0"/>
            </a:endParaRPr>
          </a:p>
          <a:p>
            <a:pPr eaLnBrk="1" hangingPunct="1">
              <a:lnSpc>
                <a:spcPct val="85000"/>
              </a:lnSpc>
            </a:pPr>
            <a:endParaRPr lang="en-US">
              <a:cs typeface="Arial" pitchFamily="34" charset="0"/>
            </a:endParaRPr>
          </a:p>
          <a:p>
            <a:pPr eaLnBrk="1" hangingPunct="1">
              <a:lnSpc>
                <a:spcPct val="85000"/>
              </a:lnSpc>
            </a:pPr>
            <a:r>
              <a:rPr lang="en-US">
                <a:cs typeface="Arial" pitchFamily="34" charset="0"/>
              </a:rPr>
              <a:t>900</a:t>
            </a:r>
          </a:p>
          <a:p>
            <a:pPr eaLnBrk="1" hangingPunct="1">
              <a:lnSpc>
                <a:spcPct val="85000"/>
              </a:lnSpc>
            </a:pPr>
            <a:endParaRPr lang="en-US">
              <a:cs typeface="Arial" pitchFamily="34" charset="0"/>
            </a:endParaRPr>
          </a:p>
          <a:p>
            <a:pPr eaLnBrk="1" hangingPunct="1">
              <a:lnSpc>
                <a:spcPct val="85000"/>
              </a:lnSpc>
            </a:pPr>
            <a:endParaRPr lang="en-US">
              <a:cs typeface="Arial" pitchFamily="34" charset="0"/>
            </a:endParaRPr>
          </a:p>
          <a:p>
            <a:pPr eaLnBrk="1" hangingPunct="1">
              <a:lnSpc>
                <a:spcPct val="85000"/>
              </a:lnSpc>
            </a:pPr>
            <a:r>
              <a:rPr lang="en-US">
                <a:cs typeface="Arial" pitchFamily="34" charset="0"/>
              </a:rPr>
              <a:t>600</a:t>
            </a:r>
          </a:p>
          <a:p>
            <a:pPr eaLnBrk="1" hangingPunct="1">
              <a:lnSpc>
                <a:spcPct val="85000"/>
              </a:lnSpc>
            </a:pPr>
            <a:endParaRPr lang="en-US">
              <a:cs typeface="Arial" pitchFamily="34" charset="0"/>
            </a:endParaRPr>
          </a:p>
          <a:p>
            <a:pPr eaLnBrk="1" hangingPunct="1">
              <a:lnSpc>
                <a:spcPct val="85000"/>
              </a:lnSpc>
            </a:pPr>
            <a:endParaRPr lang="en-US">
              <a:cs typeface="Arial" pitchFamily="34" charset="0"/>
            </a:endParaRPr>
          </a:p>
          <a:p>
            <a:pPr eaLnBrk="1" hangingPunct="1">
              <a:lnSpc>
                <a:spcPct val="85000"/>
              </a:lnSpc>
            </a:pPr>
            <a:r>
              <a:rPr lang="en-US">
                <a:cs typeface="Arial" pitchFamily="34" charset="0"/>
              </a:rPr>
              <a:t>300</a:t>
            </a:r>
          </a:p>
        </p:txBody>
      </p:sp>
      <p:sp>
        <p:nvSpPr>
          <p:cNvPr id="61451" name="Text Box 8"/>
          <p:cNvSpPr txBox="1">
            <a:spLocks noChangeArrowheads="1"/>
          </p:cNvSpPr>
          <p:nvPr/>
        </p:nvSpPr>
        <p:spPr bwMode="auto">
          <a:xfrm rot="-5400000">
            <a:off x="131763" y="2684463"/>
            <a:ext cx="904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Power</a:t>
            </a:r>
          </a:p>
        </p:txBody>
      </p:sp>
      <p:sp>
        <p:nvSpPr>
          <p:cNvPr id="61452" name="Text Box 9"/>
          <p:cNvSpPr txBox="1">
            <a:spLocks noChangeArrowheads="1"/>
          </p:cNvSpPr>
          <p:nvPr/>
        </p:nvSpPr>
        <p:spPr bwMode="auto">
          <a:xfrm>
            <a:off x="3535363" y="1778000"/>
            <a:ext cx="2138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Power limit = 900</a:t>
            </a:r>
          </a:p>
        </p:txBody>
      </p:sp>
      <p:sp>
        <p:nvSpPr>
          <p:cNvPr id="61453" name="Line 10"/>
          <p:cNvSpPr>
            <a:spLocks noChangeShapeType="1"/>
          </p:cNvSpPr>
          <p:nvPr/>
        </p:nvSpPr>
        <p:spPr bwMode="auto">
          <a:xfrm>
            <a:off x="5072063" y="1355725"/>
            <a:ext cx="0" cy="32258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61454" name="Line 11"/>
          <p:cNvSpPr>
            <a:spLocks noChangeShapeType="1"/>
          </p:cNvSpPr>
          <p:nvPr/>
        </p:nvSpPr>
        <p:spPr bwMode="auto">
          <a:xfrm>
            <a:off x="3381375" y="1355725"/>
            <a:ext cx="0" cy="32258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61455" name="Line 12"/>
          <p:cNvSpPr>
            <a:spLocks noChangeShapeType="1"/>
          </p:cNvSpPr>
          <p:nvPr/>
        </p:nvSpPr>
        <p:spPr bwMode="auto">
          <a:xfrm>
            <a:off x="6761163" y="1355725"/>
            <a:ext cx="0" cy="32258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61456" name="Text Box 13"/>
          <p:cNvSpPr txBox="1">
            <a:spLocks noChangeArrowheads="1"/>
          </p:cNvSpPr>
          <p:nvPr/>
        </p:nvSpPr>
        <p:spPr bwMode="auto">
          <a:xfrm>
            <a:off x="2997200" y="4581525"/>
            <a:ext cx="1930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257300" indent="-3429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lvl="2" eaLnBrk="1" hangingPunct="1"/>
            <a:r>
              <a:rPr lang="en-US">
                <a:cs typeface="Arial" pitchFamily="34" charset="0"/>
              </a:rPr>
              <a:t>	       </a:t>
            </a:r>
          </a:p>
        </p:txBody>
      </p:sp>
      <p:sp>
        <p:nvSpPr>
          <p:cNvPr id="61457" name="Text Box 14"/>
          <p:cNvSpPr txBox="1">
            <a:spLocks noChangeArrowheads="1"/>
          </p:cNvSpPr>
          <p:nvPr/>
        </p:nvSpPr>
        <p:spPr bwMode="auto">
          <a:xfrm>
            <a:off x="1522413" y="4672013"/>
            <a:ext cx="72183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0	         100	       200		    300		   400</a:t>
            </a:r>
          </a:p>
          <a:p>
            <a:pPr eaLnBrk="1" hangingPunct="1"/>
            <a:r>
              <a:rPr lang="en-US">
                <a:cs typeface="Arial" pitchFamily="34" charset="0"/>
              </a:rPr>
              <a:t>			Test time	         331</a:t>
            </a:r>
          </a:p>
        </p:txBody>
      </p:sp>
      <p:sp>
        <p:nvSpPr>
          <p:cNvPr id="61458" name="Rectangle 15"/>
          <p:cNvSpPr>
            <a:spLocks noChangeArrowheads="1"/>
          </p:cNvSpPr>
          <p:nvPr/>
        </p:nvSpPr>
        <p:spPr bwMode="auto">
          <a:xfrm>
            <a:off x="1692275" y="3851275"/>
            <a:ext cx="1150938" cy="73025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RAM 1</a:t>
            </a:r>
          </a:p>
        </p:txBody>
      </p:sp>
      <p:sp>
        <p:nvSpPr>
          <p:cNvPr id="61459" name="Rectangle 16"/>
          <p:cNvSpPr>
            <a:spLocks noChangeArrowheads="1"/>
          </p:cNvSpPr>
          <p:nvPr/>
        </p:nvSpPr>
        <p:spPr bwMode="auto">
          <a:xfrm>
            <a:off x="1692275" y="3505200"/>
            <a:ext cx="382588" cy="346075"/>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1460" name="Rectangle 17"/>
          <p:cNvSpPr>
            <a:spLocks noChangeArrowheads="1"/>
          </p:cNvSpPr>
          <p:nvPr/>
        </p:nvSpPr>
        <p:spPr bwMode="auto">
          <a:xfrm>
            <a:off x="1692275" y="3236913"/>
            <a:ext cx="230188" cy="26828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1461" name="Rectangle 18"/>
          <p:cNvSpPr>
            <a:spLocks noChangeArrowheads="1"/>
          </p:cNvSpPr>
          <p:nvPr/>
        </p:nvSpPr>
        <p:spPr bwMode="auto">
          <a:xfrm>
            <a:off x="1692275" y="2622550"/>
            <a:ext cx="652463" cy="614363"/>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solidFill>
                  <a:schemeClr val="bg1"/>
                </a:solidFill>
                <a:cs typeface="Arial" pitchFamily="34" charset="0"/>
              </a:rPr>
              <a:t>RAM 3</a:t>
            </a:r>
          </a:p>
        </p:txBody>
      </p:sp>
      <p:sp>
        <p:nvSpPr>
          <p:cNvPr id="61462" name="Rectangle 19"/>
          <p:cNvSpPr>
            <a:spLocks noChangeArrowheads="1"/>
          </p:cNvSpPr>
          <p:nvPr/>
        </p:nvSpPr>
        <p:spPr bwMode="auto">
          <a:xfrm>
            <a:off x="2843213" y="3621088"/>
            <a:ext cx="2535237" cy="960437"/>
          </a:xfrm>
          <a:prstGeom prst="rect">
            <a:avLst/>
          </a:prstGeom>
          <a:solidFill>
            <a:srgbClr val="008000"/>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Random logic 2</a:t>
            </a:r>
          </a:p>
        </p:txBody>
      </p:sp>
      <p:sp>
        <p:nvSpPr>
          <p:cNvPr id="61463" name="Rectangle 20"/>
          <p:cNvSpPr>
            <a:spLocks noChangeArrowheads="1"/>
          </p:cNvSpPr>
          <p:nvPr/>
        </p:nvSpPr>
        <p:spPr bwMode="auto">
          <a:xfrm>
            <a:off x="2843213" y="2660650"/>
            <a:ext cx="2228850" cy="960438"/>
          </a:xfrm>
          <a:prstGeom prst="rect">
            <a:avLst/>
          </a:prstGeom>
          <a:solidFill>
            <a:srgbClr val="008000"/>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Random logic 1</a:t>
            </a:r>
          </a:p>
        </p:txBody>
      </p:sp>
      <p:sp>
        <p:nvSpPr>
          <p:cNvPr id="61464" name="Rectangle 21"/>
          <p:cNvSpPr>
            <a:spLocks noChangeArrowheads="1"/>
          </p:cNvSpPr>
          <p:nvPr/>
        </p:nvSpPr>
        <p:spPr bwMode="auto">
          <a:xfrm>
            <a:off x="5378450" y="3775075"/>
            <a:ext cx="1612900" cy="80645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ROM 2</a:t>
            </a:r>
          </a:p>
        </p:txBody>
      </p:sp>
      <p:sp>
        <p:nvSpPr>
          <p:cNvPr id="61465" name="Rectangle 22"/>
          <p:cNvSpPr>
            <a:spLocks noChangeArrowheads="1"/>
          </p:cNvSpPr>
          <p:nvPr/>
        </p:nvSpPr>
        <p:spPr bwMode="auto">
          <a:xfrm>
            <a:off x="5378450" y="3006725"/>
            <a:ext cx="1612900" cy="76835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ROM 1</a:t>
            </a:r>
          </a:p>
        </p:txBody>
      </p:sp>
      <p:sp>
        <p:nvSpPr>
          <p:cNvPr id="61466" name="Rectangle 23"/>
          <p:cNvSpPr>
            <a:spLocks noChangeArrowheads="1"/>
          </p:cNvSpPr>
          <p:nvPr/>
        </p:nvSpPr>
        <p:spPr bwMode="auto">
          <a:xfrm>
            <a:off x="5378450" y="2468563"/>
            <a:ext cx="1074738" cy="538162"/>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a:solidFill>
                  <a:schemeClr val="bg1"/>
                </a:solidFill>
                <a:cs typeface="Arial" pitchFamily="34" charset="0"/>
              </a:rPr>
              <a:t>RAM 2</a:t>
            </a:r>
          </a:p>
        </p:txBody>
      </p:sp>
      <p:sp>
        <p:nvSpPr>
          <p:cNvPr id="61467" name="Line 24"/>
          <p:cNvSpPr>
            <a:spLocks noChangeShapeType="1"/>
          </p:cNvSpPr>
          <p:nvPr/>
        </p:nvSpPr>
        <p:spPr bwMode="auto">
          <a:xfrm flipH="1">
            <a:off x="1844675" y="1854200"/>
            <a:ext cx="538163" cy="149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68" name="Text Box 25"/>
          <p:cNvSpPr txBox="1">
            <a:spLocks noChangeArrowheads="1"/>
          </p:cNvSpPr>
          <p:nvPr/>
        </p:nvSpPr>
        <p:spPr bwMode="auto">
          <a:xfrm>
            <a:off x="1960563" y="1431925"/>
            <a:ext cx="1116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Reg. file</a:t>
            </a:r>
          </a:p>
        </p:txBody>
      </p:sp>
      <p:sp>
        <p:nvSpPr>
          <p:cNvPr id="61469" name="Line 26"/>
          <p:cNvSpPr>
            <a:spLocks noChangeShapeType="1"/>
          </p:cNvSpPr>
          <p:nvPr/>
        </p:nvSpPr>
        <p:spPr bwMode="auto">
          <a:xfrm flipV="1">
            <a:off x="1116013" y="3697288"/>
            <a:ext cx="690562" cy="5381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70" name="Text Box 27"/>
          <p:cNvSpPr txBox="1">
            <a:spLocks noChangeArrowheads="1"/>
          </p:cNvSpPr>
          <p:nvPr/>
        </p:nvSpPr>
        <p:spPr bwMode="auto">
          <a:xfrm>
            <a:off x="309563" y="4235450"/>
            <a:ext cx="960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itchFamily="34" charset="0"/>
              </a:defRPr>
            </a:lvl1pPr>
            <a:lvl2pPr marL="742950" indent="-285750">
              <a:defRPr sz="2000">
                <a:solidFill>
                  <a:schemeClr val="tx1"/>
                </a:solidFill>
                <a:latin typeface="Arial" pitchFamily="34" charset="0"/>
              </a:defRPr>
            </a:lvl2pPr>
            <a:lvl3pPr marL="1143000" indent="-228600">
              <a:defRPr sz="2000">
                <a:solidFill>
                  <a:schemeClr val="tx1"/>
                </a:solidFill>
                <a:latin typeface="Arial" pitchFamily="34" charset="0"/>
              </a:defRPr>
            </a:lvl3pPr>
            <a:lvl4pPr marL="1600200" indent="-228600">
              <a:defRPr sz="2000">
                <a:solidFill>
                  <a:schemeClr val="tx1"/>
                </a:solidFill>
                <a:latin typeface="Arial" pitchFamily="34" charset="0"/>
              </a:defRPr>
            </a:lvl4pPr>
            <a:lvl5pPr marL="2057400" indent="-228600">
              <a:defRPr sz="2000">
                <a:solidFill>
                  <a:schemeClr val="tx1"/>
                </a:solidFill>
                <a:latin typeface="Arial" pitchFamily="34" charset="0"/>
              </a:defRPr>
            </a:lvl5pPr>
            <a:lvl6pPr marL="2514600" indent="-228600" eaLnBrk="0" fontAlgn="base" hangingPunct="0">
              <a:spcBef>
                <a:spcPct val="0"/>
              </a:spcBef>
              <a:spcAft>
                <a:spcPct val="0"/>
              </a:spcAft>
              <a:defRPr sz="2000">
                <a:solidFill>
                  <a:schemeClr val="tx1"/>
                </a:solidFill>
                <a:latin typeface="Arial" pitchFamily="34" charset="0"/>
              </a:defRPr>
            </a:lvl6pPr>
            <a:lvl7pPr marL="2971800" indent="-228600" eaLnBrk="0" fontAlgn="base" hangingPunct="0">
              <a:spcBef>
                <a:spcPct val="0"/>
              </a:spcBef>
              <a:spcAft>
                <a:spcPct val="0"/>
              </a:spcAft>
              <a:defRPr sz="2000">
                <a:solidFill>
                  <a:schemeClr val="tx1"/>
                </a:solidFill>
                <a:latin typeface="Arial" pitchFamily="34" charset="0"/>
              </a:defRPr>
            </a:lvl7pPr>
            <a:lvl8pPr marL="3429000" indent="-228600" eaLnBrk="0" fontAlgn="base" hangingPunct="0">
              <a:spcBef>
                <a:spcPct val="0"/>
              </a:spcBef>
              <a:spcAft>
                <a:spcPct val="0"/>
              </a:spcAft>
              <a:defRPr sz="2000">
                <a:solidFill>
                  <a:schemeClr val="tx1"/>
                </a:solidFill>
                <a:latin typeface="Arial" pitchFamily="34" charset="0"/>
              </a:defRPr>
            </a:lvl8pPr>
            <a:lvl9pPr marL="3886200" indent="-228600" eaLnBrk="0" fontAlgn="base" hangingPunct="0">
              <a:spcBef>
                <a:spcPct val="0"/>
              </a:spcBef>
              <a:spcAft>
                <a:spcPct val="0"/>
              </a:spcAft>
              <a:defRPr sz="2000">
                <a:solidFill>
                  <a:schemeClr val="tx1"/>
                </a:solidFill>
                <a:latin typeface="Arial" pitchFamily="34" charset="0"/>
              </a:defRPr>
            </a:lvl9pPr>
          </a:lstStyle>
          <a:p>
            <a:pPr eaLnBrk="1" hangingPunct="1"/>
            <a:r>
              <a:rPr lang="en-US">
                <a:cs typeface="Arial" pitchFamily="34" charset="0"/>
              </a:rPr>
              <a:t>RAM 4</a:t>
            </a:r>
          </a:p>
        </p:txBody>
      </p:sp>
      <p:sp>
        <p:nvSpPr>
          <p:cNvPr id="61471" name="Rectangle 28"/>
          <p:cNvSpPr>
            <a:spLocks noChangeArrowheads="1"/>
          </p:cNvSpPr>
          <p:nvPr/>
        </p:nvSpPr>
        <p:spPr bwMode="auto">
          <a:xfrm>
            <a:off x="385763" y="5407931"/>
            <a:ext cx="8450262" cy="91598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90000"/>
              </a:lnSpc>
              <a:spcBef>
                <a:spcPct val="20000"/>
              </a:spcBef>
            </a:pPr>
            <a:r>
              <a:rPr lang="en-US" sz="2000" dirty="0">
                <a:cs typeface="Arial" pitchFamily="34" charset="0"/>
              </a:rPr>
              <a:t>R. M. Chou, K. K. Saluja and V. D. Agrawal, “Scheduling Tests for VLSI Systems under Power Constraints,” </a:t>
            </a:r>
            <a:r>
              <a:rPr lang="en-US" sz="2000" i="1" dirty="0">
                <a:cs typeface="Arial" pitchFamily="34" charset="0"/>
              </a:rPr>
              <a:t>IEEE Trans. VLSI Systems</a:t>
            </a:r>
            <a:r>
              <a:rPr lang="en-US" sz="2000" dirty="0">
                <a:cs typeface="Arial" pitchFamily="34" charset="0"/>
              </a:rPr>
              <a:t>, vol. 5, no. 2, pp. 175-185, June 1997.</a:t>
            </a:r>
          </a:p>
        </p:txBody>
      </p:sp>
      <p:sp>
        <p:nvSpPr>
          <p:cNvPr id="61472" name="Line 29"/>
          <p:cNvSpPr>
            <a:spLocks noChangeShapeType="1"/>
          </p:cNvSpPr>
          <p:nvPr/>
        </p:nvSpPr>
        <p:spPr bwMode="auto">
          <a:xfrm flipV="1">
            <a:off x="6991350" y="4581525"/>
            <a:ext cx="0" cy="4603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221814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Date Placeholder 2"/>
          <p:cNvSpPr>
            <a:spLocks noGrp="1"/>
          </p:cNvSpPr>
          <p:nvPr>
            <p:ph type="dt" sz="quarter" idx="10"/>
          </p:nvPr>
        </p:nvSpPr>
        <p:spPr/>
        <p:txBody>
          <a:bodyPr/>
          <a:lstStyle/>
          <a:p>
            <a:pPr>
              <a:defRPr/>
            </a:pPr>
            <a:r>
              <a:rPr lang="en-US" smtClean="0"/>
              <a:t>HIT, July 13, 2012</a:t>
            </a:r>
            <a:endParaRPr lang="en-US"/>
          </a:p>
        </p:txBody>
      </p:sp>
      <p:sp>
        <p:nvSpPr>
          <p:cNvPr id="29" name="Footer Placeholder 3"/>
          <p:cNvSpPr>
            <a:spLocks noGrp="1"/>
          </p:cNvSpPr>
          <p:nvPr>
            <p:ph type="ftr" sz="quarter" idx="11"/>
          </p:nvPr>
        </p:nvSpPr>
        <p:spPr/>
        <p:txBody>
          <a:bodyPr/>
          <a:lstStyle/>
          <a:p>
            <a:pPr>
              <a:defRPr/>
            </a:pPr>
            <a:r>
              <a:rPr lang="en-US" smtClean="0"/>
              <a:t>Agrawal: Power and Time Tradeoff . . .</a:t>
            </a:r>
            <a:endParaRPr lang="en-US"/>
          </a:p>
        </p:txBody>
      </p:sp>
      <p:sp>
        <p:nvSpPr>
          <p:cNvPr id="30" name="Slide Number Placeholder 4"/>
          <p:cNvSpPr>
            <a:spLocks noGrp="1"/>
          </p:cNvSpPr>
          <p:nvPr>
            <p:ph type="sldNum" sz="quarter" idx="12"/>
          </p:nvPr>
        </p:nvSpPr>
        <p:spPr/>
        <p:txBody>
          <a:bodyPr/>
          <a:lstStyle/>
          <a:p>
            <a:pPr>
              <a:defRPr/>
            </a:pPr>
            <a:fld id="{186C954D-28B8-400F-BF36-9DCBDD62201D}" type="slidenum">
              <a:rPr lang="en-US"/>
              <a:pPr>
                <a:defRPr/>
              </a:pPr>
              <a:t>8</a:t>
            </a:fld>
            <a:endParaRPr lang="en-US"/>
          </a:p>
        </p:txBody>
      </p:sp>
      <p:sp>
        <p:nvSpPr>
          <p:cNvPr id="572418" name="Rectangle 2"/>
          <p:cNvSpPr>
            <a:spLocks noGrp="1" noChangeArrowheads="1"/>
          </p:cNvSpPr>
          <p:nvPr>
            <p:ph type="title"/>
          </p:nvPr>
        </p:nvSpPr>
        <p:spPr>
          <a:xfrm>
            <a:off x="152400" y="277813"/>
            <a:ext cx="8839200" cy="1139825"/>
          </a:xfrm>
        </p:spPr>
        <p:txBody>
          <a:bodyPr/>
          <a:lstStyle/>
          <a:p>
            <a:pPr eaLnBrk="1" hangingPunct="1">
              <a:defRPr/>
            </a:pPr>
            <a:r>
              <a:rPr lang="en-US" sz="4000" smtClean="0"/>
              <a:t>Testing Differs from Functional Operation</a:t>
            </a:r>
          </a:p>
        </p:txBody>
      </p:sp>
      <p:sp>
        <p:nvSpPr>
          <p:cNvPr id="5126" name="Rectangle 3"/>
          <p:cNvSpPr>
            <a:spLocks noChangeArrowheads="1"/>
          </p:cNvSpPr>
          <p:nvPr/>
        </p:nvSpPr>
        <p:spPr bwMode="auto">
          <a:xfrm>
            <a:off x="3919538" y="2506663"/>
            <a:ext cx="1573212" cy="1382712"/>
          </a:xfrm>
          <a:prstGeom prst="rect">
            <a:avLst/>
          </a:prstGeom>
          <a:solidFill>
            <a:schemeClr val="bg2"/>
          </a:solidFill>
          <a:ln w="9525">
            <a:solidFill>
              <a:schemeClr val="tx1"/>
            </a:solidFill>
            <a:miter lim="800000"/>
            <a:headEnd/>
            <a:tailEnd/>
          </a:ln>
        </p:spPr>
        <p:txBody>
          <a:bodyPr wrap="none" anchor="ctr"/>
          <a:lstStyle/>
          <a:p>
            <a:pPr algn="ctr" eaLnBrk="1" hangingPunct="1"/>
            <a:r>
              <a:rPr lang="en-US" sz="2400" b="1" dirty="0">
                <a:cs typeface="Arial" charset="0"/>
              </a:rPr>
              <a:t>VLSI chip</a:t>
            </a:r>
          </a:p>
        </p:txBody>
      </p:sp>
      <p:sp>
        <p:nvSpPr>
          <p:cNvPr id="5127" name="Rectangle 4"/>
          <p:cNvSpPr>
            <a:spLocks noChangeArrowheads="1"/>
          </p:cNvSpPr>
          <p:nvPr/>
        </p:nvSpPr>
        <p:spPr bwMode="auto">
          <a:xfrm>
            <a:off x="2036763" y="2430463"/>
            <a:ext cx="1268412" cy="76835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128" name="Rectangle 5"/>
          <p:cNvSpPr>
            <a:spLocks noChangeArrowheads="1"/>
          </p:cNvSpPr>
          <p:nvPr/>
        </p:nvSpPr>
        <p:spPr bwMode="auto">
          <a:xfrm>
            <a:off x="2036763" y="3352800"/>
            <a:ext cx="1268412" cy="652463"/>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129" name="Rectangle 6"/>
          <p:cNvSpPr>
            <a:spLocks noChangeArrowheads="1"/>
          </p:cNvSpPr>
          <p:nvPr/>
        </p:nvSpPr>
        <p:spPr bwMode="auto">
          <a:xfrm>
            <a:off x="6108700" y="2468563"/>
            <a:ext cx="1036638" cy="138271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130" name="Line 7"/>
          <p:cNvSpPr>
            <a:spLocks noChangeShapeType="1"/>
          </p:cNvSpPr>
          <p:nvPr/>
        </p:nvSpPr>
        <p:spPr bwMode="auto">
          <a:xfrm>
            <a:off x="3305175" y="2814638"/>
            <a:ext cx="614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1" name="Line 8"/>
          <p:cNvSpPr>
            <a:spLocks noChangeShapeType="1"/>
          </p:cNvSpPr>
          <p:nvPr/>
        </p:nvSpPr>
        <p:spPr bwMode="auto">
          <a:xfrm>
            <a:off x="3305175" y="3621088"/>
            <a:ext cx="614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2" name="Line 9"/>
          <p:cNvSpPr>
            <a:spLocks noChangeShapeType="1"/>
          </p:cNvSpPr>
          <p:nvPr/>
        </p:nvSpPr>
        <p:spPr bwMode="auto">
          <a:xfrm>
            <a:off x="5494338" y="3198813"/>
            <a:ext cx="6143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3" name="Line 10"/>
          <p:cNvSpPr>
            <a:spLocks noChangeShapeType="1"/>
          </p:cNvSpPr>
          <p:nvPr/>
        </p:nvSpPr>
        <p:spPr bwMode="auto">
          <a:xfrm>
            <a:off x="1230313" y="3198813"/>
            <a:ext cx="5381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 name="Line 11"/>
          <p:cNvSpPr>
            <a:spLocks noChangeShapeType="1"/>
          </p:cNvSpPr>
          <p:nvPr/>
        </p:nvSpPr>
        <p:spPr bwMode="auto">
          <a:xfrm>
            <a:off x="1768475" y="2852738"/>
            <a:ext cx="0" cy="806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5" name="Line 12"/>
          <p:cNvSpPr>
            <a:spLocks noChangeShapeType="1"/>
          </p:cNvSpPr>
          <p:nvPr/>
        </p:nvSpPr>
        <p:spPr bwMode="auto">
          <a:xfrm>
            <a:off x="1768475" y="2852738"/>
            <a:ext cx="268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6" name="Line 13"/>
          <p:cNvSpPr>
            <a:spLocks noChangeShapeType="1"/>
          </p:cNvSpPr>
          <p:nvPr/>
        </p:nvSpPr>
        <p:spPr bwMode="auto">
          <a:xfrm>
            <a:off x="1768475" y="3659188"/>
            <a:ext cx="268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7" name="Line 14"/>
          <p:cNvSpPr>
            <a:spLocks noChangeShapeType="1"/>
          </p:cNvSpPr>
          <p:nvPr/>
        </p:nvSpPr>
        <p:spPr bwMode="auto">
          <a:xfrm>
            <a:off x="7145338" y="3160713"/>
            <a:ext cx="7683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8" name="Rectangle 15"/>
          <p:cNvSpPr>
            <a:spLocks noChangeArrowheads="1"/>
          </p:cNvSpPr>
          <p:nvPr/>
        </p:nvSpPr>
        <p:spPr bwMode="auto">
          <a:xfrm>
            <a:off x="1576388" y="2200275"/>
            <a:ext cx="5875337" cy="1997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39" name="Text Box 16"/>
          <p:cNvSpPr txBox="1">
            <a:spLocks noChangeArrowheads="1"/>
          </p:cNvSpPr>
          <p:nvPr/>
        </p:nvSpPr>
        <p:spPr bwMode="auto">
          <a:xfrm>
            <a:off x="6453188" y="3813175"/>
            <a:ext cx="987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system</a:t>
            </a:r>
          </a:p>
        </p:txBody>
      </p:sp>
      <p:sp>
        <p:nvSpPr>
          <p:cNvPr id="5140" name="Text Box 17"/>
          <p:cNvSpPr txBox="1">
            <a:spLocks noChangeArrowheads="1"/>
          </p:cNvSpPr>
          <p:nvPr/>
        </p:nvSpPr>
        <p:spPr bwMode="auto">
          <a:xfrm>
            <a:off x="231775" y="2852738"/>
            <a:ext cx="10302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cs typeface="Arial" charset="0"/>
              </a:rPr>
              <a:t>System</a:t>
            </a:r>
          </a:p>
          <a:p>
            <a:pPr algn="ctr" eaLnBrk="1" hangingPunct="1"/>
            <a:r>
              <a:rPr lang="en-US">
                <a:cs typeface="Arial" charset="0"/>
              </a:rPr>
              <a:t>inputs</a:t>
            </a:r>
          </a:p>
        </p:txBody>
      </p:sp>
      <p:sp>
        <p:nvSpPr>
          <p:cNvPr id="5141" name="Text Box 18"/>
          <p:cNvSpPr txBox="1">
            <a:spLocks noChangeArrowheads="1"/>
          </p:cNvSpPr>
          <p:nvPr/>
        </p:nvSpPr>
        <p:spPr bwMode="auto">
          <a:xfrm>
            <a:off x="7797800" y="2776538"/>
            <a:ext cx="10302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System</a:t>
            </a:r>
          </a:p>
          <a:p>
            <a:pPr eaLnBrk="1" hangingPunct="1"/>
            <a:r>
              <a:rPr lang="en-US">
                <a:cs typeface="Arial" charset="0"/>
              </a:rPr>
              <a:t>outputs</a:t>
            </a:r>
          </a:p>
        </p:txBody>
      </p:sp>
      <p:sp>
        <p:nvSpPr>
          <p:cNvPr id="5142" name="Text Box 19"/>
          <p:cNvSpPr txBox="1">
            <a:spLocks noChangeArrowheads="1"/>
          </p:cNvSpPr>
          <p:nvPr/>
        </p:nvSpPr>
        <p:spPr bwMode="auto">
          <a:xfrm>
            <a:off x="1384300" y="4965700"/>
            <a:ext cx="2105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Functional inputs</a:t>
            </a:r>
          </a:p>
        </p:txBody>
      </p:sp>
      <p:sp>
        <p:nvSpPr>
          <p:cNvPr id="5143" name="Text Box 20"/>
          <p:cNvSpPr txBox="1">
            <a:spLocks noChangeArrowheads="1"/>
          </p:cNvSpPr>
          <p:nvPr/>
        </p:nvSpPr>
        <p:spPr bwMode="auto">
          <a:xfrm>
            <a:off x="5378450" y="4849813"/>
            <a:ext cx="2259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Functional outputs</a:t>
            </a:r>
          </a:p>
        </p:txBody>
      </p:sp>
      <p:sp>
        <p:nvSpPr>
          <p:cNvPr id="5144" name="Text Box 21"/>
          <p:cNvSpPr txBox="1">
            <a:spLocks noChangeArrowheads="1"/>
          </p:cNvSpPr>
          <p:nvPr/>
        </p:nvSpPr>
        <p:spPr bwMode="auto">
          <a:xfrm>
            <a:off x="3727450" y="1508125"/>
            <a:ext cx="1481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Other chips</a:t>
            </a:r>
          </a:p>
        </p:txBody>
      </p:sp>
      <p:sp>
        <p:nvSpPr>
          <p:cNvPr id="5145" name="Line 22"/>
          <p:cNvSpPr>
            <a:spLocks noChangeShapeType="1"/>
          </p:cNvSpPr>
          <p:nvPr/>
        </p:nvSpPr>
        <p:spPr bwMode="auto">
          <a:xfrm>
            <a:off x="5378450" y="1739900"/>
            <a:ext cx="806450" cy="7286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6" name="Line 23"/>
          <p:cNvSpPr>
            <a:spLocks noChangeShapeType="1"/>
          </p:cNvSpPr>
          <p:nvPr/>
        </p:nvSpPr>
        <p:spPr bwMode="auto">
          <a:xfrm flipH="1">
            <a:off x="2728913" y="1778000"/>
            <a:ext cx="998537" cy="652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7" name="Line 24"/>
          <p:cNvSpPr>
            <a:spLocks noChangeShapeType="1"/>
          </p:cNvSpPr>
          <p:nvPr/>
        </p:nvSpPr>
        <p:spPr bwMode="auto">
          <a:xfrm flipH="1">
            <a:off x="2459038" y="1854200"/>
            <a:ext cx="1460500" cy="149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8" name="Line 25"/>
          <p:cNvSpPr>
            <a:spLocks noChangeShapeType="1"/>
          </p:cNvSpPr>
          <p:nvPr/>
        </p:nvSpPr>
        <p:spPr bwMode="auto">
          <a:xfrm flipV="1">
            <a:off x="3419475" y="3621088"/>
            <a:ext cx="269875" cy="13827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9" name="Line 26"/>
          <p:cNvSpPr>
            <a:spLocks noChangeShapeType="1"/>
          </p:cNvSpPr>
          <p:nvPr/>
        </p:nvSpPr>
        <p:spPr bwMode="auto">
          <a:xfrm flipV="1">
            <a:off x="3305175" y="2814638"/>
            <a:ext cx="268288" cy="21891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0" name="Line 27"/>
          <p:cNvSpPr>
            <a:spLocks noChangeShapeType="1"/>
          </p:cNvSpPr>
          <p:nvPr/>
        </p:nvSpPr>
        <p:spPr bwMode="auto">
          <a:xfrm flipH="1" flipV="1">
            <a:off x="5762625" y="3198813"/>
            <a:ext cx="115888" cy="1612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75682943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ASIC Z: A Better Solution</a:t>
            </a:r>
            <a:endParaRPr lang="en-US" dirty="0"/>
          </a:p>
        </p:txBody>
      </p:sp>
      <p:sp>
        <p:nvSpPr>
          <p:cNvPr id="3" name="Content Placeholder 2"/>
          <p:cNvSpPr>
            <a:spLocks noGrp="1"/>
          </p:cNvSpPr>
          <p:nvPr>
            <p:ph idx="1"/>
          </p:nvPr>
        </p:nvSpPr>
        <p:spPr/>
        <p:txBody>
          <a:bodyPr/>
          <a:lstStyle/>
          <a:p>
            <a:pPr>
              <a:defRPr/>
            </a:pPr>
            <a:r>
              <a:rPr lang="en-US" dirty="0" smtClean="0"/>
              <a:t>Obtainable from ILP:</a:t>
            </a:r>
          </a:p>
          <a:p>
            <a:pPr lvl="2">
              <a:defRPr/>
            </a:pPr>
            <a:r>
              <a:rPr lang="en-US" dirty="0" smtClean="0"/>
              <a:t>{RL1, RL2, RAM2}		Test length =160</a:t>
            </a:r>
          </a:p>
          <a:p>
            <a:pPr lvl="2">
              <a:defRPr/>
            </a:pPr>
            <a:r>
              <a:rPr lang="en-US" dirty="0" smtClean="0"/>
              <a:t>{RAM1, ROM1, ROM2}	Test length = 102</a:t>
            </a:r>
          </a:p>
          <a:p>
            <a:pPr lvl="2">
              <a:defRPr/>
            </a:pPr>
            <a:r>
              <a:rPr lang="en-US" dirty="0" smtClean="0"/>
              <a:t>{RAM3, RAM4, RF}	Test length = 38</a:t>
            </a:r>
          </a:p>
          <a:p>
            <a:pPr lvl="2">
              <a:defRPr/>
            </a:pPr>
            <a:r>
              <a:rPr lang="en-US" dirty="0" smtClean="0"/>
              <a:t>Total test length = 300</a:t>
            </a:r>
          </a:p>
          <a:p>
            <a:pPr>
              <a:defRPr/>
            </a:pPr>
            <a:r>
              <a:rPr lang="en-US" sz="2400" dirty="0" smtClean="0"/>
              <a:t>See, E. Larsson and C. P. </a:t>
            </a:r>
            <a:r>
              <a:rPr lang="en-US" sz="2400" dirty="0" err="1" smtClean="0"/>
              <a:t>Ravikumar</a:t>
            </a:r>
            <a:r>
              <a:rPr lang="en-US" sz="2400" dirty="0" smtClean="0"/>
              <a:t>, “Power-Aware System-Level Test Planning,” Chapter 6, Section 6.4.1 in </a:t>
            </a:r>
            <a:r>
              <a:rPr lang="en-US" sz="2400" i="1" dirty="0" smtClean="0"/>
              <a:t>Power-Aware Testing and Test Strategies for Low Power Devices</a:t>
            </a:r>
            <a:r>
              <a:rPr lang="en-US" sz="2400" dirty="0" smtClean="0"/>
              <a:t>, P. Girard, N. </a:t>
            </a:r>
            <a:r>
              <a:rPr lang="en-US" sz="2400" dirty="0" err="1" smtClean="0"/>
              <a:t>Nicolici</a:t>
            </a:r>
            <a:r>
              <a:rPr lang="en-US" sz="2400" dirty="0" smtClean="0"/>
              <a:t> and X. </a:t>
            </a:r>
            <a:r>
              <a:rPr lang="en-US" sz="2400" dirty="0" err="1" smtClean="0"/>
              <a:t>Wen</a:t>
            </a:r>
            <a:r>
              <a:rPr lang="en-US" sz="2400" dirty="0" smtClean="0"/>
              <a:t> (Eds.), Springer, 2010.</a:t>
            </a:r>
          </a:p>
        </p:txBody>
      </p:sp>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B636B4D8-AD85-4CB4-B562-92C3FDA83DFC}" type="slidenum">
              <a:rPr lang="en-US" smtClean="0"/>
              <a:pPr>
                <a:defRPr/>
              </a:pPr>
              <a:t>80</a:t>
            </a:fld>
            <a:endParaRPr lang="en-US"/>
          </a:p>
        </p:txBody>
      </p:sp>
    </p:spTree>
    <p:extLst>
      <p:ext uri="{BB962C8B-B14F-4D97-AF65-F5344CB8AC3E}">
        <p14:creationId xmlns:p14="http://schemas.microsoft.com/office/powerpoint/2010/main" val="296530684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HIT, July 13, 2012</a:t>
            </a:r>
            <a:endParaRPr lang="en-US"/>
          </a:p>
        </p:txBody>
      </p:sp>
      <p:sp>
        <p:nvSpPr>
          <p:cNvPr id="5" name="Footer Placeholder 4"/>
          <p:cNvSpPr>
            <a:spLocks noGrp="1"/>
          </p:cNvSpPr>
          <p:nvPr>
            <p:ph type="ftr" sz="quarter" idx="11"/>
          </p:nvPr>
        </p:nvSpPr>
        <p:spPr/>
        <p:txBody>
          <a:bodyPr/>
          <a:lstStyle/>
          <a:p>
            <a:pPr>
              <a:defRPr/>
            </a:pPr>
            <a:r>
              <a:rPr lang="en-US"/>
              <a:t>Agrawal: Power and Time Tradeoff . . .</a:t>
            </a:r>
          </a:p>
        </p:txBody>
      </p:sp>
      <p:sp>
        <p:nvSpPr>
          <p:cNvPr id="6" name="Slide Number Placeholder 5"/>
          <p:cNvSpPr>
            <a:spLocks noGrp="1"/>
          </p:cNvSpPr>
          <p:nvPr>
            <p:ph type="sldNum" sz="quarter" idx="12"/>
          </p:nvPr>
        </p:nvSpPr>
        <p:spPr/>
        <p:txBody>
          <a:bodyPr/>
          <a:lstStyle/>
          <a:p>
            <a:pPr>
              <a:defRPr/>
            </a:pPr>
            <a:fld id="{242E29F4-572A-4A1A-B386-D77C99A54F77}" type="slidenum">
              <a:rPr lang="en-US"/>
              <a:pPr>
                <a:defRPr/>
              </a:pPr>
              <a:t>81</a:t>
            </a:fld>
            <a:endParaRPr lang="en-US"/>
          </a:p>
        </p:txBody>
      </p:sp>
      <p:sp>
        <p:nvSpPr>
          <p:cNvPr id="595970" name="Rectangle 2"/>
          <p:cNvSpPr>
            <a:spLocks noGrp="1" noChangeArrowheads="1"/>
          </p:cNvSpPr>
          <p:nvPr>
            <p:ph type="title"/>
          </p:nvPr>
        </p:nvSpPr>
        <p:spPr/>
        <p:txBody>
          <a:bodyPr/>
          <a:lstStyle/>
          <a:p>
            <a:pPr eaLnBrk="1" hangingPunct="1">
              <a:defRPr/>
            </a:pPr>
            <a:r>
              <a:rPr lang="en-US" smtClean="0"/>
              <a:t>References</a:t>
            </a:r>
          </a:p>
        </p:txBody>
      </p:sp>
      <p:sp>
        <p:nvSpPr>
          <p:cNvPr id="595971" name="Rectangle 3"/>
          <p:cNvSpPr>
            <a:spLocks noGrp="1" noChangeArrowheads="1"/>
          </p:cNvSpPr>
          <p:nvPr>
            <p:ph type="body" idx="1"/>
          </p:nvPr>
        </p:nvSpPr>
        <p:spPr>
          <a:xfrm>
            <a:off x="457200" y="1239838"/>
            <a:ext cx="8229600" cy="5008562"/>
          </a:xfrm>
        </p:spPr>
        <p:txBody>
          <a:bodyPr/>
          <a:lstStyle/>
          <a:p>
            <a:pPr eaLnBrk="1" hangingPunct="1">
              <a:spcAft>
                <a:spcPts val="1200"/>
              </a:spcAft>
              <a:defRPr/>
            </a:pPr>
            <a:r>
              <a:rPr lang="en-US" sz="2000" dirty="0" smtClean="0"/>
              <a:t>N. </a:t>
            </a:r>
            <a:r>
              <a:rPr lang="en-US" sz="2000" dirty="0" err="1" smtClean="0"/>
              <a:t>Nicolici</a:t>
            </a:r>
            <a:r>
              <a:rPr lang="en-US" sz="2000" dirty="0" smtClean="0"/>
              <a:t> and B. M. Al-</a:t>
            </a:r>
            <a:r>
              <a:rPr lang="en-US" sz="2000" dirty="0" err="1" smtClean="0"/>
              <a:t>Hashimi</a:t>
            </a:r>
            <a:r>
              <a:rPr lang="en-US" sz="2000" dirty="0" smtClean="0"/>
              <a:t>, </a:t>
            </a:r>
            <a:r>
              <a:rPr lang="en-US" sz="2000" i="1" dirty="0" smtClean="0"/>
              <a:t>Power-Constrained Testing of VLSI Circuits</a:t>
            </a:r>
            <a:r>
              <a:rPr lang="en-US" sz="2000" dirty="0" smtClean="0"/>
              <a:t>, Boston: Springer, 2003.</a:t>
            </a:r>
          </a:p>
          <a:p>
            <a:pPr eaLnBrk="1" hangingPunct="1">
              <a:spcAft>
                <a:spcPts val="1200"/>
              </a:spcAft>
              <a:defRPr/>
            </a:pPr>
            <a:r>
              <a:rPr lang="en-US" sz="2000" dirty="0" smtClean="0"/>
              <a:t>E. Larsson, </a:t>
            </a:r>
            <a:r>
              <a:rPr lang="en-US" sz="2000" i="1" dirty="0" smtClean="0"/>
              <a:t>Introduction to Advanced System-on-Chip Test Design and Optimization</a:t>
            </a:r>
            <a:r>
              <a:rPr lang="en-US" sz="2000" dirty="0" smtClean="0"/>
              <a:t>, Springer 2005.</a:t>
            </a:r>
          </a:p>
          <a:p>
            <a:pPr eaLnBrk="1" hangingPunct="1">
              <a:spcAft>
                <a:spcPts val="1200"/>
              </a:spcAft>
              <a:defRPr/>
            </a:pPr>
            <a:r>
              <a:rPr lang="en-US" sz="2000" dirty="0" smtClean="0"/>
              <a:t>P. Girard, X. </a:t>
            </a:r>
            <a:r>
              <a:rPr lang="en-US" sz="2000" dirty="0" err="1" smtClean="0"/>
              <a:t>Wen</a:t>
            </a:r>
            <a:r>
              <a:rPr lang="en-US" sz="2000" dirty="0" smtClean="0"/>
              <a:t> and N. A. </a:t>
            </a:r>
            <a:r>
              <a:rPr lang="en-US" sz="2000" dirty="0" err="1" smtClean="0"/>
              <a:t>Touba</a:t>
            </a:r>
            <a:r>
              <a:rPr lang="en-US" sz="2000" dirty="0" smtClean="0"/>
              <a:t>, “Low-Power Testing,” in </a:t>
            </a:r>
            <a:r>
              <a:rPr lang="en-US" sz="2000" i="1" dirty="0" smtClean="0"/>
              <a:t>System</a:t>
            </a:r>
            <a:r>
              <a:rPr lang="en-US" sz="2000" dirty="0" smtClean="0"/>
              <a:t> </a:t>
            </a:r>
            <a:r>
              <a:rPr lang="en-US" sz="2000" i="1" dirty="0" smtClean="0"/>
              <a:t>on Chip Test Architectures</a:t>
            </a:r>
            <a:r>
              <a:rPr lang="en-US" sz="2000" dirty="0" smtClean="0"/>
              <a:t>, L.-T. Wang, C. E. Stroud and N. A. </a:t>
            </a:r>
            <a:r>
              <a:rPr lang="en-US" sz="2000" dirty="0" err="1" smtClean="0"/>
              <a:t>Touba</a:t>
            </a:r>
            <a:r>
              <a:rPr lang="en-US" sz="2000" dirty="0" smtClean="0"/>
              <a:t>, editors, Morgan-Kaufman, 2008.</a:t>
            </a:r>
          </a:p>
          <a:p>
            <a:pPr eaLnBrk="1" hangingPunct="1">
              <a:spcAft>
                <a:spcPts val="1200"/>
              </a:spcAft>
              <a:defRPr/>
            </a:pPr>
            <a:r>
              <a:rPr lang="en-US" sz="2000" dirty="0" smtClean="0"/>
              <a:t>N. </a:t>
            </a:r>
            <a:r>
              <a:rPr lang="en-US" sz="2000" dirty="0" err="1" smtClean="0"/>
              <a:t>Nicolici</a:t>
            </a:r>
            <a:r>
              <a:rPr lang="en-US" sz="2000" dirty="0" smtClean="0"/>
              <a:t> and P. Girard, Guest Editors, “Special Issue on Low Power Test,” </a:t>
            </a:r>
            <a:r>
              <a:rPr lang="en-US" sz="2000" i="1" dirty="0" smtClean="0"/>
              <a:t>J. Electronic Testing: Theory and Applications, </a:t>
            </a:r>
            <a:r>
              <a:rPr lang="en-US" sz="2000" dirty="0" smtClean="0"/>
              <a:t>vol. 24, no. 4, pp. 325–420, Aug. 2008.</a:t>
            </a:r>
          </a:p>
          <a:p>
            <a:pPr eaLnBrk="1" hangingPunct="1">
              <a:spcBef>
                <a:spcPts val="0"/>
              </a:spcBef>
              <a:spcAft>
                <a:spcPts val="1200"/>
              </a:spcAft>
              <a:defRPr/>
            </a:pPr>
            <a:r>
              <a:rPr lang="en-US" sz="2000" dirty="0" smtClean="0"/>
              <a:t>P. Girard, N. </a:t>
            </a:r>
            <a:r>
              <a:rPr lang="en-US" sz="2000" dirty="0" err="1" smtClean="0"/>
              <a:t>Nicolici</a:t>
            </a:r>
            <a:r>
              <a:rPr lang="en-US" sz="2000" dirty="0" smtClean="0"/>
              <a:t> and X. </a:t>
            </a:r>
            <a:r>
              <a:rPr lang="en-US" sz="2000" dirty="0" err="1" smtClean="0"/>
              <a:t>Wen</a:t>
            </a:r>
            <a:r>
              <a:rPr lang="en-US" sz="2000" dirty="0" smtClean="0"/>
              <a:t>, </a:t>
            </a:r>
            <a:r>
              <a:rPr lang="en-US" sz="2000" i="1" dirty="0" smtClean="0"/>
              <a:t>Power-Aware Testing and Test Strategies for Low Power Devices</a:t>
            </a:r>
            <a:r>
              <a:rPr lang="en-US" sz="2000" dirty="0" smtClean="0"/>
              <a:t>, Springer, 2010.</a:t>
            </a:r>
          </a:p>
        </p:txBody>
      </p:sp>
    </p:spTree>
    <p:extLst>
      <p:ext uri="{BB962C8B-B14F-4D97-AF65-F5344CB8AC3E}">
        <p14:creationId xmlns:p14="http://schemas.microsoft.com/office/powerpoint/2010/main" val="151534972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Developments</a:t>
            </a:r>
            <a:endParaRPr lang="en-US" dirty="0"/>
          </a:p>
        </p:txBody>
      </p:sp>
      <p:sp>
        <p:nvSpPr>
          <p:cNvPr id="3" name="Content Placeholder 2"/>
          <p:cNvSpPr>
            <a:spLocks noGrp="1"/>
          </p:cNvSpPr>
          <p:nvPr>
            <p:ph idx="1"/>
          </p:nvPr>
        </p:nvSpPr>
        <p:spPr/>
        <p:txBody>
          <a:bodyPr/>
          <a:lstStyle/>
          <a:p>
            <a:r>
              <a:rPr lang="en-US" dirty="0" smtClean="0"/>
              <a:t>Select clock frequency for each test session.</a:t>
            </a:r>
          </a:p>
          <a:p>
            <a:r>
              <a:rPr lang="en-US" dirty="0" smtClean="0"/>
              <a:t>Select supply voltage for each test session.</a:t>
            </a:r>
          </a:p>
          <a:p>
            <a:r>
              <a:rPr lang="en-US" dirty="0" smtClean="0"/>
              <a:t>Select clock frequency and voltage for each test session.</a:t>
            </a:r>
            <a:endParaRPr lang="en-US" dirty="0"/>
          </a:p>
        </p:txBody>
      </p:sp>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82</a:t>
            </a:fld>
            <a:endParaRPr lang="en-US"/>
          </a:p>
        </p:txBody>
      </p:sp>
    </p:spTree>
    <p:extLst>
      <p:ext uri="{BB962C8B-B14F-4D97-AF65-F5344CB8AC3E}">
        <p14:creationId xmlns:p14="http://schemas.microsoft.com/office/powerpoint/2010/main" val="24185979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Clock Frequency</a:t>
            </a:r>
            <a:endParaRPr lang="en-US" dirty="0"/>
          </a:p>
        </p:txBody>
      </p:sp>
      <p:sp>
        <p:nvSpPr>
          <p:cNvPr id="3" name="Content Placeholder 2"/>
          <p:cNvSpPr>
            <a:spLocks noGrp="1"/>
          </p:cNvSpPr>
          <p:nvPr>
            <p:ph idx="1"/>
          </p:nvPr>
        </p:nvSpPr>
        <p:spPr>
          <a:xfrm>
            <a:off x="319313" y="1309914"/>
            <a:ext cx="8563429" cy="4525963"/>
          </a:xfrm>
        </p:spPr>
        <p:txBody>
          <a:bodyPr>
            <a:normAutofit fontScale="92500"/>
          </a:bodyPr>
          <a:lstStyle/>
          <a:p>
            <a:r>
              <a:rPr lang="en-US" dirty="0" smtClean="0"/>
              <a:t>Increase in clock frequency:</a:t>
            </a:r>
          </a:p>
          <a:p>
            <a:pPr lvl="1"/>
            <a:r>
              <a:rPr lang="en-US" dirty="0" smtClean="0"/>
              <a:t>Reduces test time</a:t>
            </a:r>
          </a:p>
          <a:p>
            <a:pPr lvl="1"/>
            <a:r>
              <a:rPr lang="en-US" dirty="0" smtClean="0"/>
              <a:t>Increases power dissipation</a:t>
            </a:r>
          </a:p>
          <a:p>
            <a:r>
              <a:rPr lang="en-US" dirty="0"/>
              <a:t>Theorem: Executing </a:t>
            </a:r>
            <a:r>
              <a:rPr lang="en-US" dirty="0" smtClean="0"/>
              <a:t>a single core </a:t>
            </a:r>
            <a:r>
              <a:rPr lang="en-US" dirty="0"/>
              <a:t>test per session, at a clock </a:t>
            </a:r>
            <a:r>
              <a:rPr lang="en-US" dirty="0" smtClean="0"/>
              <a:t>frequency such </a:t>
            </a:r>
            <a:r>
              <a:rPr lang="en-US" dirty="0"/>
              <a:t>that the power consumed per session is </a:t>
            </a:r>
            <a:r>
              <a:rPr lang="en-US" dirty="0" smtClean="0"/>
              <a:t>maximized to equal the power </a:t>
            </a:r>
            <a:r>
              <a:rPr lang="en-US" dirty="0"/>
              <a:t>budget (</a:t>
            </a:r>
            <a:r>
              <a:rPr lang="en-US" dirty="0" err="1"/>
              <a:t>Pmax</a:t>
            </a:r>
            <a:r>
              <a:rPr lang="en-US" dirty="0"/>
              <a:t>), gives the smallest total test time </a:t>
            </a:r>
            <a:r>
              <a:rPr lang="en-US" dirty="0" smtClean="0"/>
              <a:t>and hence </a:t>
            </a:r>
            <a:r>
              <a:rPr lang="en-US" dirty="0"/>
              <a:t>forms the lower bound for the optimal test time </a:t>
            </a:r>
            <a:r>
              <a:rPr lang="en-US" dirty="0" smtClean="0"/>
              <a:t>for any </a:t>
            </a:r>
            <a:r>
              <a:rPr lang="en-US" dirty="0" err="1"/>
              <a:t>SoC.</a:t>
            </a:r>
            <a:endParaRPr lang="en-US" dirty="0"/>
          </a:p>
        </p:txBody>
      </p:sp>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83</a:t>
            </a:fld>
            <a:endParaRPr lang="en-US"/>
          </a:p>
        </p:txBody>
      </p:sp>
    </p:spTree>
    <p:extLst>
      <p:ext uri="{BB962C8B-B14F-4D97-AF65-F5344CB8AC3E}">
        <p14:creationId xmlns:p14="http://schemas.microsoft.com/office/powerpoint/2010/main" val="155727954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 ASIC Z: Nominal Frequency</a:t>
            </a:r>
            <a:endParaRPr lang="en-US" dirty="0"/>
          </a:p>
        </p:txBody>
      </p:sp>
      <p:sp>
        <p:nvSpPr>
          <p:cNvPr id="3" name="Date Placeholder 2"/>
          <p:cNvSpPr>
            <a:spLocks noGrp="1"/>
          </p:cNvSpPr>
          <p:nvPr>
            <p:ph type="dt" sz="half" idx="10"/>
          </p:nvPr>
        </p:nvSpPr>
        <p:spPr/>
        <p:txBody>
          <a:bodyPr/>
          <a:lstStyle/>
          <a:p>
            <a:r>
              <a:rPr lang="en-US" smtClean="0"/>
              <a:t>HIT, July 13, 2012</a:t>
            </a:r>
            <a:endParaRPr lang="en-US"/>
          </a:p>
        </p:txBody>
      </p:sp>
      <p:sp>
        <p:nvSpPr>
          <p:cNvPr id="4" name="Footer Placeholder 3"/>
          <p:cNvSpPr>
            <a:spLocks noGrp="1"/>
          </p:cNvSpPr>
          <p:nvPr>
            <p:ph type="ftr" sz="quarter" idx="11"/>
          </p:nvPr>
        </p:nvSpPr>
        <p:spPr/>
        <p:txBody>
          <a:bodyPr/>
          <a:lstStyle/>
          <a:p>
            <a:r>
              <a:rPr lang="en-US" smtClean="0"/>
              <a:t>Agrawal: Power and Time Tradeoff . . .</a:t>
            </a:r>
            <a:endParaRPr lang="en-US"/>
          </a:p>
        </p:txBody>
      </p:sp>
      <p:sp>
        <p:nvSpPr>
          <p:cNvPr id="5" name="Slide Number Placeholder 4"/>
          <p:cNvSpPr>
            <a:spLocks noGrp="1"/>
          </p:cNvSpPr>
          <p:nvPr>
            <p:ph type="sldNum" sz="quarter" idx="12"/>
          </p:nvPr>
        </p:nvSpPr>
        <p:spPr/>
        <p:txBody>
          <a:bodyPr/>
          <a:lstStyle/>
          <a:p>
            <a:fld id="{7A570702-1D79-412F-88AA-406FE0C8C0EF}" type="slidenum">
              <a:rPr lang="en-US" smtClean="0"/>
              <a:t>84</a:t>
            </a:fld>
            <a:endParaRPr lang="en-US"/>
          </a:p>
        </p:txBody>
      </p:sp>
      <p:pic>
        <p:nvPicPr>
          <p:cNvPr id="1026" name="Picture 2" descr="C:\Users\agrawvd\MY_DIR\PAPERS\2012\SOCC12_VIJAY\IEEEtran5\Picture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972" y="1258888"/>
            <a:ext cx="7161830" cy="5019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81598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1" y="274638"/>
            <a:ext cx="8737052" cy="784905"/>
          </a:xfrm>
        </p:spPr>
        <p:txBody>
          <a:bodyPr>
            <a:normAutofit fontScale="90000"/>
          </a:bodyPr>
          <a:lstStyle/>
          <a:p>
            <a:r>
              <a:rPr lang="en-US" dirty="0" smtClean="0"/>
              <a:t>ILP Selection for Test Session Frequency</a:t>
            </a:r>
            <a:endParaRPr lang="en-US" dirty="0"/>
          </a:p>
        </p:txBody>
      </p:sp>
      <p:sp>
        <p:nvSpPr>
          <p:cNvPr id="3" name="Content Placeholder 2"/>
          <p:cNvSpPr>
            <a:spLocks noGrp="1"/>
          </p:cNvSpPr>
          <p:nvPr>
            <p:ph idx="1"/>
          </p:nvPr>
        </p:nvSpPr>
        <p:spPr>
          <a:xfrm>
            <a:off x="471714" y="5402943"/>
            <a:ext cx="8229600" cy="1026886"/>
          </a:xfrm>
        </p:spPr>
        <p:txBody>
          <a:bodyPr>
            <a:normAutofit/>
          </a:bodyPr>
          <a:lstStyle/>
          <a:p>
            <a:r>
              <a:rPr lang="en-US" sz="2000" dirty="0"/>
              <a:t>V. Sheshadri, V. D. Agrawal, and P. Agrawal, “Optimal </a:t>
            </a:r>
            <a:r>
              <a:rPr lang="en-US" sz="2000" dirty="0" smtClean="0"/>
              <a:t>Power-Constrained </a:t>
            </a:r>
            <a:r>
              <a:rPr lang="en-US" sz="2000" dirty="0" err="1" smtClean="0"/>
              <a:t>SoC</a:t>
            </a:r>
            <a:r>
              <a:rPr lang="en-US" sz="2000" dirty="0" smtClean="0"/>
              <a:t> </a:t>
            </a:r>
            <a:r>
              <a:rPr lang="en-US" sz="2000" dirty="0"/>
              <a:t>Test Schedules with Customizable Clock </a:t>
            </a:r>
            <a:r>
              <a:rPr lang="en-US" sz="2000" dirty="0" smtClean="0"/>
              <a:t>Rates</a:t>
            </a:r>
            <a:r>
              <a:rPr lang="en-US" sz="2000" dirty="0"/>
              <a:t>,</a:t>
            </a:r>
            <a:r>
              <a:rPr lang="en-US" sz="2000" dirty="0" smtClean="0"/>
              <a:t>” to be presented at </a:t>
            </a:r>
            <a:r>
              <a:rPr lang="en-US" sz="2000" i="1" dirty="0" smtClean="0"/>
              <a:t>25</a:t>
            </a:r>
            <a:r>
              <a:rPr lang="en-US" sz="2000" i="1" baseline="30000" dirty="0" smtClean="0"/>
              <a:t>th</a:t>
            </a:r>
            <a:r>
              <a:rPr lang="en-US" sz="2000" i="1" dirty="0" smtClean="0"/>
              <a:t> IEEE International System-on-Chip Conf.</a:t>
            </a:r>
            <a:r>
              <a:rPr lang="en-US" sz="2000" dirty="0" smtClean="0"/>
              <a:t>, Sept., 2012.</a:t>
            </a:r>
            <a:endParaRPr lang="en-US" sz="2000" dirty="0"/>
          </a:p>
        </p:txBody>
      </p:sp>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85</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470447119"/>
              </p:ext>
            </p:extLst>
          </p:nvPr>
        </p:nvGraphicFramePr>
        <p:xfrm>
          <a:off x="1217387" y="1026888"/>
          <a:ext cx="6301014" cy="4447775"/>
        </p:xfrm>
        <a:graphic>
          <a:graphicData uri="http://schemas.openxmlformats.org/presentationml/2006/ole">
            <mc:AlternateContent xmlns:mc="http://schemas.openxmlformats.org/markup-compatibility/2006">
              <mc:Choice xmlns:v="urn:schemas-microsoft-com:vml" Requires="v">
                <p:oleObj spid="_x0000_s2062" name="Acrobat Document" r:id="rId3" imgW="6476865" imgH="4572000" progId="AcroExch.Document.7">
                  <p:embed/>
                </p:oleObj>
              </mc:Choice>
              <mc:Fallback>
                <p:oleObj name="Acrobat Document" r:id="rId3" imgW="6476865" imgH="4572000" progId="AcroExch.Document.7">
                  <p:embed/>
                  <p:pic>
                    <p:nvPicPr>
                      <p:cNvPr id="0" name=""/>
                      <p:cNvPicPr/>
                      <p:nvPr/>
                    </p:nvPicPr>
                    <p:blipFill>
                      <a:blip r:embed="rId4"/>
                      <a:stretch>
                        <a:fillRect/>
                      </a:stretch>
                    </p:blipFill>
                    <p:spPr>
                      <a:xfrm>
                        <a:off x="1217387" y="1026888"/>
                        <a:ext cx="6301014" cy="4447775"/>
                      </a:xfrm>
                      <a:prstGeom prst="rect">
                        <a:avLst/>
                      </a:prstGeom>
                    </p:spPr>
                  </p:pic>
                </p:oleObj>
              </mc:Fallback>
            </mc:AlternateContent>
          </a:graphicData>
        </a:graphic>
      </p:graphicFrame>
      <p:cxnSp>
        <p:nvCxnSpPr>
          <p:cNvPr id="9" name="Straight Connector 8"/>
          <p:cNvCxnSpPr/>
          <p:nvPr/>
        </p:nvCxnSpPr>
        <p:spPr>
          <a:xfrm>
            <a:off x="2032000" y="2786743"/>
            <a:ext cx="5588000" cy="0"/>
          </a:xfrm>
          <a:prstGeom prst="line">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32000" y="3069772"/>
            <a:ext cx="5588000" cy="0"/>
          </a:xfrm>
          <a:prstGeom prst="line">
            <a:avLst/>
          </a:prstGeom>
          <a:ln w="28575">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431314" y="2094245"/>
            <a:ext cx="1551322" cy="646331"/>
          </a:xfrm>
          <a:prstGeom prst="rect">
            <a:avLst/>
          </a:prstGeom>
          <a:noFill/>
        </p:spPr>
        <p:txBody>
          <a:bodyPr wrap="none" rtlCol="0">
            <a:spAutoFit/>
          </a:bodyPr>
          <a:lstStyle/>
          <a:p>
            <a:r>
              <a:rPr lang="en-US" b="1" dirty="0" smtClean="0">
                <a:solidFill>
                  <a:srgbClr val="FF0000"/>
                </a:solidFill>
              </a:rPr>
              <a:t>Fixed Nominal</a:t>
            </a:r>
          </a:p>
          <a:p>
            <a:r>
              <a:rPr lang="en-US" b="1" dirty="0" smtClean="0">
                <a:solidFill>
                  <a:srgbClr val="FF0000"/>
                </a:solidFill>
              </a:rPr>
              <a:t>Frequency</a:t>
            </a:r>
            <a:endParaRPr lang="en-US" b="1" dirty="0">
              <a:solidFill>
                <a:srgbClr val="FF0000"/>
              </a:solidFill>
            </a:endParaRPr>
          </a:p>
        </p:txBody>
      </p:sp>
      <p:sp>
        <p:nvSpPr>
          <p:cNvPr id="13" name="TextBox 12"/>
          <p:cNvSpPr txBox="1"/>
          <p:nvPr/>
        </p:nvSpPr>
        <p:spPr>
          <a:xfrm>
            <a:off x="6085579" y="3026230"/>
            <a:ext cx="2715487" cy="369332"/>
          </a:xfrm>
          <a:prstGeom prst="rect">
            <a:avLst/>
          </a:prstGeom>
          <a:noFill/>
        </p:spPr>
        <p:txBody>
          <a:bodyPr wrap="none" rtlCol="0">
            <a:spAutoFit/>
          </a:bodyPr>
          <a:lstStyle/>
          <a:p>
            <a:r>
              <a:rPr lang="en-US" b="1" dirty="0" smtClean="0">
                <a:solidFill>
                  <a:srgbClr val="00B050"/>
                </a:solidFill>
              </a:rPr>
              <a:t>Freq. ≤ Nominal frequency</a:t>
            </a:r>
            <a:endParaRPr lang="en-US" b="1" dirty="0">
              <a:solidFill>
                <a:srgbClr val="00B050"/>
              </a:solidFill>
            </a:endParaRPr>
          </a:p>
        </p:txBody>
      </p:sp>
    </p:spTree>
    <p:extLst>
      <p:ext uri="{BB962C8B-B14F-4D97-AF65-F5344CB8AC3E}">
        <p14:creationId xmlns:p14="http://schemas.microsoft.com/office/powerpoint/2010/main" val="256713799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Setting Clock Frequency and Voltage for Each Test Session</a:t>
            </a:r>
            <a:endParaRPr lang="en-US" dirty="0"/>
          </a:p>
        </p:txBody>
      </p:sp>
      <p:sp>
        <p:nvSpPr>
          <p:cNvPr id="3" name="Content Placeholder 2"/>
          <p:cNvSpPr>
            <a:spLocks noGrp="1"/>
          </p:cNvSpPr>
          <p:nvPr>
            <p:ph idx="1"/>
          </p:nvPr>
        </p:nvSpPr>
        <p:spPr/>
        <p:txBody>
          <a:bodyPr>
            <a:normAutofit lnSpcReduction="10000"/>
          </a:bodyPr>
          <a:lstStyle/>
          <a:p>
            <a:r>
              <a:rPr lang="en-US" dirty="0" smtClean="0"/>
              <a:t>Frequency:</a:t>
            </a:r>
          </a:p>
          <a:p>
            <a:pPr lvl="1"/>
            <a:r>
              <a:rPr lang="en-US" dirty="0" smtClean="0"/>
              <a:t>Higher frequency – </a:t>
            </a:r>
            <a:r>
              <a:rPr lang="en-US" dirty="0" smtClean="0">
                <a:solidFill>
                  <a:srgbClr val="00B050"/>
                </a:solidFill>
              </a:rPr>
              <a:t>reduces time</a:t>
            </a:r>
            <a:r>
              <a:rPr lang="en-US" dirty="0" smtClean="0"/>
              <a:t>, </a:t>
            </a:r>
            <a:r>
              <a:rPr lang="en-US" dirty="0" smtClean="0">
                <a:solidFill>
                  <a:srgbClr val="FF0000"/>
                </a:solidFill>
              </a:rPr>
              <a:t>increases power (less parallelism).</a:t>
            </a:r>
          </a:p>
          <a:p>
            <a:pPr lvl="1"/>
            <a:r>
              <a:rPr lang="en-US" dirty="0" smtClean="0"/>
              <a:t>Lower frequency – </a:t>
            </a:r>
            <a:r>
              <a:rPr lang="en-US" dirty="0" smtClean="0">
                <a:solidFill>
                  <a:srgbClr val="00B050"/>
                </a:solidFill>
              </a:rPr>
              <a:t>reduces power (more parallelism)</a:t>
            </a:r>
            <a:r>
              <a:rPr lang="en-US" dirty="0" smtClean="0"/>
              <a:t>, </a:t>
            </a:r>
            <a:r>
              <a:rPr lang="en-US" dirty="0" smtClean="0">
                <a:solidFill>
                  <a:srgbClr val="FF0000"/>
                </a:solidFill>
              </a:rPr>
              <a:t>increases test time.</a:t>
            </a:r>
          </a:p>
          <a:p>
            <a:r>
              <a:rPr lang="en-US" dirty="0" smtClean="0"/>
              <a:t>Voltage:</a:t>
            </a:r>
          </a:p>
          <a:p>
            <a:pPr lvl="1"/>
            <a:r>
              <a:rPr lang="en-US" dirty="0" smtClean="0"/>
              <a:t>Higher voltage – </a:t>
            </a:r>
            <a:r>
              <a:rPr lang="en-US" dirty="0" smtClean="0">
                <a:solidFill>
                  <a:srgbClr val="00B050"/>
                </a:solidFill>
              </a:rPr>
              <a:t>increases speed (reduces time)</a:t>
            </a:r>
            <a:r>
              <a:rPr lang="en-US" dirty="0" smtClean="0"/>
              <a:t>, </a:t>
            </a:r>
            <a:r>
              <a:rPr lang="en-US" dirty="0" smtClean="0">
                <a:solidFill>
                  <a:srgbClr val="FF0000"/>
                </a:solidFill>
              </a:rPr>
              <a:t>increases power (less parallelism)</a:t>
            </a:r>
            <a:r>
              <a:rPr lang="en-US" dirty="0" smtClean="0"/>
              <a:t>.</a:t>
            </a:r>
          </a:p>
          <a:p>
            <a:pPr lvl="1"/>
            <a:r>
              <a:rPr lang="en-US" dirty="0" smtClean="0"/>
              <a:t>Lower voltage – </a:t>
            </a:r>
            <a:r>
              <a:rPr lang="en-US" dirty="0" smtClean="0">
                <a:solidFill>
                  <a:srgbClr val="00B050"/>
                </a:solidFill>
              </a:rPr>
              <a:t>reduces power (more parallelism)</a:t>
            </a:r>
            <a:r>
              <a:rPr lang="en-US" dirty="0" smtClean="0"/>
              <a:t>,</a:t>
            </a:r>
            <a:r>
              <a:rPr lang="en-US" dirty="0" smtClean="0">
                <a:solidFill>
                  <a:srgbClr val="00B050"/>
                </a:solidFill>
              </a:rPr>
              <a:t> </a:t>
            </a:r>
            <a:r>
              <a:rPr lang="en-US" dirty="0" smtClean="0">
                <a:solidFill>
                  <a:srgbClr val="FF0000"/>
                </a:solidFill>
              </a:rPr>
              <a:t>slows the circuit (increases test time)</a:t>
            </a:r>
            <a:r>
              <a:rPr lang="en-US" dirty="0" smtClean="0"/>
              <a:t>.</a:t>
            </a:r>
            <a:endParaRPr lang="en-US" dirty="0"/>
          </a:p>
        </p:txBody>
      </p:sp>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86</a:t>
            </a:fld>
            <a:endParaRPr lang="en-US"/>
          </a:p>
        </p:txBody>
      </p:sp>
    </p:spTree>
    <p:extLst>
      <p:ext uri="{BB962C8B-B14F-4D97-AF65-F5344CB8AC3E}">
        <p14:creationId xmlns:p14="http://schemas.microsoft.com/office/powerpoint/2010/main" val="39800988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1" y="274638"/>
            <a:ext cx="8737052" cy="784905"/>
          </a:xfrm>
        </p:spPr>
        <p:txBody>
          <a:bodyPr>
            <a:normAutofit fontScale="90000"/>
          </a:bodyPr>
          <a:lstStyle/>
          <a:p>
            <a:r>
              <a:rPr lang="en-US" dirty="0" smtClean="0"/>
              <a:t>ILP Selection of Frequency and Voltage</a:t>
            </a:r>
            <a:endParaRPr lang="en-US" dirty="0"/>
          </a:p>
        </p:txBody>
      </p:sp>
      <p:sp>
        <p:nvSpPr>
          <p:cNvPr id="3" name="Content Placeholder 2"/>
          <p:cNvSpPr>
            <a:spLocks noGrp="1"/>
          </p:cNvSpPr>
          <p:nvPr>
            <p:ph idx="1"/>
          </p:nvPr>
        </p:nvSpPr>
        <p:spPr>
          <a:xfrm>
            <a:off x="471714" y="5402943"/>
            <a:ext cx="8229600" cy="1026886"/>
          </a:xfrm>
        </p:spPr>
        <p:txBody>
          <a:bodyPr>
            <a:normAutofit/>
          </a:bodyPr>
          <a:lstStyle/>
          <a:p>
            <a:r>
              <a:rPr lang="en-US" sz="2000" dirty="0"/>
              <a:t>V. Sheshadri, V. D. Agrawal, and P. Agrawal, </a:t>
            </a:r>
            <a:r>
              <a:rPr lang="en-US" sz="2000" dirty="0" smtClean="0"/>
              <a:t>“</a:t>
            </a:r>
            <a:r>
              <a:rPr lang="en-US" sz="2000" dirty="0"/>
              <a:t>Optimum Test Schedule for </a:t>
            </a:r>
            <a:r>
              <a:rPr lang="en-US" sz="2000" dirty="0" err="1"/>
              <a:t>SoC</a:t>
            </a:r>
            <a:r>
              <a:rPr lang="en-US" sz="2000" dirty="0"/>
              <a:t> with </a:t>
            </a:r>
            <a:r>
              <a:rPr lang="en-US" sz="2000" dirty="0" err="1" smtClean="0"/>
              <a:t>SpecifiedClock</a:t>
            </a:r>
            <a:r>
              <a:rPr lang="en-US" sz="2000" dirty="0" smtClean="0"/>
              <a:t> </a:t>
            </a:r>
            <a:r>
              <a:rPr lang="en-US" sz="2000" dirty="0"/>
              <a:t>Frequencies and Supply </a:t>
            </a:r>
            <a:r>
              <a:rPr lang="en-US" sz="2000" dirty="0" smtClean="0"/>
              <a:t>Voltages,” submitted to </a:t>
            </a:r>
            <a:r>
              <a:rPr lang="en-US" sz="2000" i="1" dirty="0" smtClean="0"/>
              <a:t>26</a:t>
            </a:r>
            <a:r>
              <a:rPr lang="en-US" sz="2000" i="1" baseline="30000" dirty="0" smtClean="0"/>
              <a:t>th</a:t>
            </a:r>
            <a:r>
              <a:rPr lang="en-US" sz="2000" i="1" dirty="0" smtClean="0"/>
              <a:t> International Conf. on VLSI Design</a:t>
            </a:r>
            <a:r>
              <a:rPr lang="en-US" sz="2000" dirty="0" smtClean="0"/>
              <a:t>, Jan., 2013.</a:t>
            </a:r>
            <a:endParaRPr lang="en-US" sz="2000" dirty="0"/>
          </a:p>
        </p:txBody>
      </p:sp>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87</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262981343"/>
              </p:ext>
            </p:extLst>
          </p:nvPr>
        </p:nvGraphicFramePr>
        <p:xfrm>
          <a:off x="1320801" y="938130"/>
          <a:ext cx="6110514" cy="4313304"/>
        </p:xfrm>
        <a:graphic>
          <a:graphicData uri="http://schemas.openxmlformats.org/presentationml/2006/ole">
            <mc:AlternateContent xmlns:mc="http://schemas.openxmlformats.org/markup-compatibility/2006">
              <mc:Choice xmlns:v="urn:schemas-microsoft-com:vml" Requires="v">
                <p:oleObj spid="_x0000_s3083" name="Acrobat Document" r:id="rId3" imgW="6476865" imgH="4572000" progId="AcroExch.Document.7">
                  <p:embed/>
                </p:oleObj>
              </mc:Choice>
              <mc:Fallback>
                <p:oleObj name="Acrobat Document" r:id="rId3" imgW="6476865" imgH="4572000" progId="AcroExch.Document.7">
                  <p:embed/>
                  <p:pic>
                    <p:nvPicPr>
                      <p:cNvPr id="0" name=""/>
                      <p:cNvPicPr/>
                      <p:nvPr/>
                    </p:nvPicPr>
                    <p:blipFill>
                      <a:blip r:embed="rId4"/>
                      <a:stretch>
                        <a:fillRect/>
                      </a:stretch>
                    </p:blipFill>
                    <p:spPr>
                      <a:xfrm>
                        <a:off x="1320801" y="938130"/>
                        <a:ext cx="6110514" cy="4313304"/>
                      </a:xfrm>
                      <a:prstGeom prst="rect">
                        <a:avLst/>
                      </a:prstGeom>
                    </p:spPr>
                  </p:pic>
                </p:oleObj>
              </mc:Fallback>
            </mc:AlternateContent>
          </a:graphicData>
        </a:graphic>
      </p:graphicFrame>
    </p:spTree>
    <p:extLst>
      <p:ext uri="{BB962C8B-B14F-4D97-AF65-F5344CB8AC3E}">
        <p14:creationId xmlns:p14="http://schemas.microsoft.com/office/powerpoint/2010/main" val="333461293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Power Constrained Test Time of ASIC Z</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48582649"/>
              </p:ext>
            </p:extLst>
          </p:nvPr>
        </p:nvGraphicFramePr>
        <p:xfrm>
          <a:off x="457200" y="1600200"/>
          <a:ext cx="8229600" cy="3200400"/>
        </p:xfrm>
        <a:graphic>
          <a:graphicData uri="http://schemas.openxmlformats.org/drawingml/2006/table">
            <a:tbl>
              <a:tblPr firstRow="1" bandRow="1">
                <a:tableStyleId>{5C22544A-7EE6-4342-B048-85BDC9FD1C3A}</a:tableStyleId>
              </a:tblPr>
              <a:tblGrid>
                <a:gridCol w="2068286"/>
                <a:gridCol w="2177143"/>
                <a:gridCol w="2032000"/>
                <a:gridCol w="1952171"/>
              </a:tblGrid>
              <a:tr h="370840">
                <a:tc>
                  <a:txBody>
                    <a:bodyPr/>
                    <a:lstStyle/>
                    <a:p>
                      <a:pPr algn="ctr"/>
                      <a:r>
                        <a:rPr lang="en-US" sz="3600" dirty="0" smtClean="0"/>
                        <a:t>Solution</a:t>
                      </a:r>
                      <a:endParaRPr lang="en-US" sz="3600" dirty="0"/>
                    </a:p>
                  </a:txBody>
                  <a:tcPr anchor="ctr"/>
                </a:tc>
                <a:tc>
                  <a:txBody>
                    <a:bodyPr/>
                    <a:lstStyle/>
                    <a:p>
                      <a:pPr algn="ctr"/>
                      <a:r>
                        <a:rPr lang="en-US" sz="3600" dirty="0" smtClean="0"/>
                        <a:t>Frequency</a:t>
                      </a:r>
                      <a:endParaRPr lang="en-US" sz="3600" dirty="0"/>
                    </a:p>
                  </a:txBody>
                  <a:tcPr anchor="ctr"/>
                </a:tc>
                <a:tc>
                  <a:txBody>
                    <a:bodyPr/>
                    <a:lstStyle/>
                    <a:p>
                      <a:pPr algn="ctr"/>
                      <a:r>
                        <a:rPr lang="en-US" sz="3600" dirty="0" smtClean="0"/>
                        <a:t>Voltage</a:t>
                      </a:r>
                      <a:endParaRPr lang="en-US" sz="3600" dirty="0"/>
                    </a:p>
                  </a:txBody>
                  <a:tcPr anchor="ctr"/>
                </a:tc>
                <a:tc>
                  <a:txBody>
                    <a:bodyPr/>
                    <a:lstStyle/>
                    <a:p>
                      <a:pPr algn="ctr"/>
                      <a:r>
                        <a:rPr lang="en-US" sz="3600" dirty="0" smtClean="0"/>
                        <a:t>Test time</a:t>
                      </a:r>
                      <a:endParaRPr lang="en-US" sz="3600" dirty="0"/>
                    </a:p>
                  </a:txBody>
                  <a:tcPr anchor="ctr"/>
                </a:tc>
              </a:tr>
              <a:tr h="370840">
                <a:tc>
                  <a:txBody>
                    <a:bodyPr/>
                    <a:lstStyle/>
                    <a:p>
                      <a:pPr algn="ctr"/>
                      <a:r>
                        <a:rPr lang="en-US" sz="3600" dirty="0" smtClean="0"/>
                        <a:t>Heuristic</a:t>
                      </a:r>
                      <a:endParaRPr lang="en-US" sz="3600" dirty="0"/>
                    </a:p>
                  </a:txBody>
                  <a:tcPr anchor="ctr"/>
                </a:tc>
                <a:tc>
                  <a:txBody>
                    <a:bodyPr/>
                    <a:lstStyle/>
                    <a:p>
                      <a:pPr algn="ctr"/>
                      <a:r>
                        <a:rPr lang="en-US" sz="3600" dirty="0" smtClean="0"/>
                        <a:t>Fixed</a:t>
                      </a:r>
                      <a:endParaRPr lang="en-US" sz="3600" dirty="0"/>
                    </a:p>
                  </a:txBody>
                  <a:tcPr anchor="ctr"/>
                </a:tc>
                <a:tc>
                  <a:txBody>
                    <a:bodyPr/>
                    <a:lstStyle/>
                    <a:p>
                      <a:pPr algn="ctr"/>
                      <a:r>
                        <a:rPr lang="en-US" sz="3600" dirty="0" smtClean="0"/>
                        <a:t>Fixed</a:t>
                      </a:r>
                      <a:endParaRPr lang="en-US" sz="3600" dirty="0"/>
                    </a:p>
                  </a:txBody>
                  <a:tcPr anchor="ctr"/>
                </a:tc>
                <a:tc>
                  <a:txBody>
                    <a:bodyPr/>
                    <a:lstStyle/>
                    <a:p>
                      <a:pPr algn="ctr"/>
                      <a:r>
                        <a:rPr lang="en-US" sz="3600" dirty="0" smtClean="0"/>
                        <a:t>330</a:t>
                      </a:r>
                      <a:endParaRPr lang="en-US" sz="3600" dirty="0"/>
                    </a:p>
                  </a:txBody>
                  <a:tcPr anchor="ctr"/>
                </a:tc>
              </a:tr>
              <a:tr h="370840">
                <a:tc>
                  <a:txBody>
                    <a:bodyPr/>
                    <a:lstStyle/>
                    <a:p>
                      <a:pPr algn="ctr"/>
                      <a:r>
                        <a:rPr lang="en-US" sz="3600" dirty="0" smtClean="0"/>
                        <a:t>ILP</a:t>
                      </a:r>
                      <a:endParaRPr lang="en-US" sz="3600" dirty="0"/>
                    </a:p>
                  </a:txBody>
                  <a:tcPr anchor="ctr"/>
                </a:tc>
                <a:tc>
                  <a:txBody>
                    <a:bodyPr/>
                    <a:lstStyle/>
                    <a:p>
                      <a:pPr algn="ctr"/>
                      <a:r>
                        <a:rPr lang="en-US" sz="3600" dirty="0" smtClean="0"/>
                        <a:t>Fixed</a:t>
                      </a:r>
                      <a:endParaRPr lang="en-US" sz="3600" dirty="0"/>
                    </a:p>
                  </a:txBody>
                  <a:tcPr anchor="ctr"/>
                </a:tc>
                <a:tc>
                  <a:txBody>
                    <a:bodyPr/>
                    <a:lstStyle/>
                    <a:p>
                      <a:pPr algn="ctr"/>
                      <a:r>
                        <a:rPr lang="en-US" sz="3600" dirty="0" smtClean="0"/>
                        <a:t>Fixed</a:t>
                      </a:r>
                      <a:endParaRPr lang="en-US" sz="3600" dirty="0"/>
                    </a:p>
                  </a:txBody>
                  <a:tcPr anchor="ctr"/>
                </a:tc>
                <a:tc>
                  <a:txBody>
                    <a:bodyPr/>
                    <a:lstStyle/>
                    <a:p>
                      <a:pPr algn="ctr"/>
                      <a:r>
                        <a:rPr lang="en-US" sz="3600" dirty="0" smtClean="0"/>
                        <a:t>300</a:t>
                      </a:r>
                      <a:endParaRPr lang="en-US" sz="3600" dirty="0"/>
                    </a:p>
                  </a:txBody>
                  <a:tcPr anchor="ctr"/>
                </a:tc>
              </a:tr>
              <a:tr h="370840">
                <a:tc>
                  <a:txBody>
                    <a:bodyPr/>
                    <a:lstStyle/>
                    <a:p>
                      <a:pPr algn="ctr"/>
                      <a:r>
                        <a:rPr lang="en-US" sz="3600" dirty="0" smtClean="0"/>
                        <a:t>ILP</a:t>
                      </a:r>
                      <a:endParaRPr lang="en-US" sz="3600" dirty="0"/>
                    </a:p>
                  </a:txBody>
                  <a:tcPr anchor="ctr"/>
                </a:tc>
                <a:tc>
                  <a:txBody>
                    <a:bodyPr/>
                    <a:lstStyle/>
                    <a:p>
                      <a:pPr algn="ctr"/>
                      <a:r>
                        <a:rPr lang="en-US" sz="3600" dirty="0" smtClean="0"/>
                        <a:t>Variable</a:t>
                      </a:r>
                      <a:endParaRPr lang="en-US" sz="3600" dirty="0"/>
                    </a:p>
                  </a:txBody>
                  <a:tcPr anchor="ctr"/>
                </a:tc>
                <a:tc>
                  <a:txBody>
                    <a:bodyPr/>
                    <a:lstStyle/>
                    <a:p>
                      <a:pPr algn="ctr"/>
                      <a:r>
                        <a:rPr lang="en-US" sz="3600" dirty="0" smtClean="0"/>
                        <a:t>Fixed</a:t>
                      </a:r>
                      <a:endParaRPr lang="en-US" sz="3600" dirty="0"/>
                    </a:p>
                  </a:txBody>
                  <a:tcPr anchor="ctr"/>
                </a:tc>
                <a:tc>
                  <a:txBody>
                    <a:bodyPr/>
                    <a:lstStyle/>
                    <a:p>
                      <a:pPr algn="ctr"/>
                      <a:r>
                        <a:rPr lang="en-US" sz="3600" dirty="0" smtClean="0"/>
                        <a:t>268</a:t>
                      </a:r>
                      <a:endParaRPr lang="en-US" sz="3600" dirty="0"/>
                    </a:p>
                  </a:txBody>
                  <a:tcPr anchor="ctr"/>
                </a:tc>
              </a:tr>
              <a:tr h="370840">
                <a:tc>
                  <a:txBody>
                    <a:bodyPr/>
                    <a:lstStyle/>
                    <a:p>
                      <a:pPr algn="ctr"/>
                      <a:r>
                        <a:rPr lang="en-US" sz="3600" dirty="0" smtClean="0"/>
                        <a:t>ILP</a:t>
                      </a:r>
                      <a:endParaRPr lang="en-US" sz="3600" dirty="0"/>
                    </a:p>
                  </a:txBody>
                  <a:tcPr anchor="ctr"/>
                </a:tc>
                <a:tc>
                  <a:txBody>
                    <a:bodyPr/>
                    <a:lstStyle/>
                    <a:p>
                      <a:pPr algn="ctr"/>
                      <a:r>
                        <a:rPr lang="en-US" sz="3600" dirty="0" smtClean="0"/>
                        <a:t>Variable</a:t>
                      </a:r>
                      <a:endParaRPr lang="en-US" sz="3600" dirty="0"/>
                    </a:p>
                  </a:txBody>
                  <a:tcPr anchor="ctr"/>
                </a:tc>
                <a:tc>
                  <a:txBody>
                    <a:bodyPr/>
                    <a:lstStyle/>
                    <a:p>
                      <a:pPr algn="ctr"/>
                      <a:r>
                        <a:rPr lang="en-US" sz="3600" dirty="0" smtClean="0"/>
                        <a:t>Variable</a:t>
                      </a:r>
                      <a:endParaRPr lang="en-US" sz="3600" dirty="0"/>
                    </a:p>
                  </a:txBody>
                  <a:tcPr anchor="ctr"/>
                </a:tc>
                <a:tc>
                  <a:txBody>
                    <a:bodyPr/>
                    <a:lstStyle/>
                    <a:p>
                      <a:pPr algn="ctr"/>
                      <a:r>
                        <a:rPr lang="en-US" sz="3600" dirty="0" smtClean="0"/>
                        <a:t>180</a:t>
                      </a:r>
                      <a:endParaRPr lang="en-US" sz="3600" dirty="0"/>
                    </a:p>
                  </a:txBody>
                  <a:tcPr anchor="ctr"/>
                </a:tc>
              </a:tr>
            </a:tbl>
          </a:graphicData>
        </a:graphic>
      </p:graphicFrame>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88</a:t>
            </a:fld>
            <a:endParaRPr lang="en-US"/>
          </a:p>
        </p:txBody>
      </p:sp>
    </p:spTree>
    <p:extLst>
      <p:ext uri="{BB962C8B-B14F-4D97-AF65-F5344CB8AC3E}">
        <p14:creationId xmlns:p14="http://schemas.microsoft.com/office/powerpoint/2010/main" val="396386476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Mathematics and computational methods are the keys to good engineering.</a:t>
            </a:r>
            <a:endParaRPr lang="en-US" dirty="0"/>
          </a:p>
        </p:txBody>
      </p:sp>
      <p:sp>
        <p:nvSpPr>
          <p:cNvPr id="4" name="Date Placeholder 3"/>
          <p:cNvSpPr>
            <a:spLocks noGrp="1"/>
          </p:cNvSpPr>
          <p:nvPr>
            <p:ph type="dt" sz="half" idx="10"/>
          </p:nvPr>
        </p:nvSpPr>
        <p:spPr/>
        <p:txBody>
          <a:bodyPr/>
          <a:lstStyle/>
          <a:p>
            <a:r>
              <a:rPr lang="en-US" smtClean="0"/>
              <a:t>HIT, July 13, 2012</a:t>
            </a:r>
            <a:endParaRPr lang="en-US"/>
          </a:p>
        </p:txBody>
      </p:sp>
      <p:sp>
        <p:nvSpPr>
          <p:cNvPr id="5" name="Footer Placeholder 4"/>
          <p:cNvSpPr>
            <a:spLocks noGrp="1"/>
          </p:cNvSpPr>
          <p:nvPr>
            <p:ph type="ftr" sz="quarter" idx="11"/>
          </p:nvPr>
        </p:nvSpPr>
        <p:spPr/>
        <p:txBody>
          <a:bodyPr/>
          <a:lstStyle/>
          <a:p>
            <a:r>
              <a:rPr lang="en-US" smtClean="0"/>
              <a:t>Agrawal: Power and Time Tradeoff . . .</a:t>
            </a:r>
            <a:endParaRPr lang="en-US"/>
          </a:p>
        </p:txBody>
      </p:sp>
      <p:sp>
        <p:nvSpPr>
          <p:cNvPr id="6" name="Slide Number Placeholder 5"/>
          <p:cNvSpPr>
            <a:spLocks noGrp="1"/>
          </p:cNvSpPr>
          <p:nvPr>
            <p:ph type="sldNum" sz="quarter" idx="12"/>
          </p:nvPr>
        </p:nvSpPr>
        <p:spPr/>
        <p:txBody>
          <a:bodyPr/>
          <a:lstStyle/>
          <a:p>
            <a:fld id="{7A570702-1D79-412F-88AA-406FE0C8C0EF}" type="slidenum">
              <a:rPr lang="en-US" smtClean="0"/>
              <a:t>89</a:t>
            </a:fld>
            <a:endParaRPr lang="en-US"/>
          </a:p>
        </p:txBody>
      </p:sp>
    </p:spTree>
    <p:extLst>
      <p:ext uri="{BB962C8B-B14F-4D97-AF65-F5344CB8AC3E}">
        <p14:creationId xmlns:p14="http://schemas.microsoft.com/office/powerpoint/2010/main" val="3277299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2"/>
          <p:cNvSpPr>
            <a:spLocks noGrp="1"/>
          </p:cNvSpPr>
          <p:nvPr>
            <p:ph type="dt" sz="quarter" idx="10"/>
          </p:nvPr>
        </p:nvSpPr>
        <p:spPr/>
        <p:txBody>
          <a:bodyPr/>
          <a:lstStyle/>
          <a:p>
            <a:pPr>
              <a:defRPr/>
            </a:pPr>
            <a:r>
              <a:rPr lang="en-US" smtClean="0"/>
              <a:t>HIT, July 13, 2012</a:t>
            </a:r>
            <a:endParaRPr lang="en-US"/>
          </a:p>
        </p:txBody>
      </p:sp>
      <p:sp>
        <p:nvSpPr>
          <p:cNvPr id="22" name="Footer Placeholder 3"/>
          <p:cNvSpPr>
            <a:spLocks noGrp="1"/>
          </p:cNvSpPr>
          <p:nvPr>
            <p:ph type="ftr" sz="quarter" idx="11"/>
          </p:nvPr>
        </p:nvSpPr>
        <p:spPr/>
        <p:txBody>
          <a:bodyPr/>
          <a:lstStyle/>
          <a:p>
            <a:pPr>
              <a:defRPr/>
            </a:pPr>
            <a:r>
              <a:rPr lang="en-US" smtClean="0"/>
              <a:t>Agrawal: Power and Time Tradeoff . . .</a:t>
            </a:r>
            <a:endParaRPr lang="en-US"/>
          </a:p>
        </p:txBody>
      </p:sp>
      <p:sp>
        <p:nvSpPr>
          <p:cNvPr id="23" name="Slide Number Placeholder 4"/>
          <p:cNvSpPr>
            <a:spLocks noGrp="1"/>
          </p:cNvSpPr>
          <p:nvPr>
            <p:ph type="sldNum" sz="quarter" idx="12"/>
          </p:nvPr>
        </p:nvSpPr>
        <p:spPr/>
        <p:txBody>
          <a:bodyPr/>
          <a:lstStyle/>
          <a:p>
            <a:pPr>
              <a:defRPr/>
            </a:pPr>
            <a:fld id="{858E13EB-CDA9-43AD-AFE1-D8337339FEE0}" type="slidenum">
              <a:rPr lang="en-US"/>
              <a:pPr>
                <a:defRPr/>
              </a:pPr>
              <a:t>9</a:t>
            </a:fld>
            <a:endParaRPr lang="en-US"/>
          </a:p>
        </p:txBody>
      </p:sp>
      <p:sp>
        <p:nvSpPr>
          <p:cNvPr id="573442" name="Rectangle 2"/>
          <p:cNvSpPr>
            <a:spLocks noGrp="1" noChangeArrowheads="1"/>
          </p:cNvSpPr>
          <p:nvPr>
            <p:ph type="title"/>
          </p:nvPr>
        </p:nvSpPr>
        <p:spPr/>
        <p:txBody>
          <a:bodyPr/>
          <a:lstStyle/>
          <a:p>
            <a:pPr eaLnBrk="1" hangingPunct="1">
              <a:defRPr/>
            </a:pPr>
            <a:r>
              <a:rPr lang="en-US" dirty="0" smtClean="0"/>
              <a:t>Method of Testing</a:t>
            </a:r>
          </a:p>
        </p:txBody>
      </p:sp>
      <p:sp>
        <p:nvSpPr>
          <p:cNvPr id="6150" name="Rectangle 3"/>
          <p:cNvSpPr>
            <a:spLocks noChangeArrowheads="1"/>
          </p:cNvSpPr>
          <p:nvPr/>
        </p:nvSpPr>
        <p:spPr bwMode="auto">
          <a:xfrm>
            <a:off x="3919538" y="2506663"/>
            <a:ext cx="1573212" cy="1382712"/>
          </a:xfrm>
          <a:prstGeom prst="rect">
            <a:avLst/>
          </a:prstGeom>
          <a:solidFill>
            <a:schemeClr val="bg2"/>
          </a:solidFill>
          <a:ln w="9525">
            <a:solidFill>
              <a:schemeClr val="tx1"/>
            </a:solidFill>
            <a:miter lim="800000"/>
            <a:headEnd/>
            <a:tailEnd/>
          </a:ln>
        </p:spPr>
        <p:txBody>
          <a:bodyPr wrap="none" anchor="ctr"/>
          <a:lstStyle/>
          <a:p>
            <a:pPr algn="ctr" eaLnBrk="1" hangingPunct="1"/>
            <a:r>
              <a:rPr lang="en-US" sz="2000" b="1" dirty="0">
                <a:cs typeface="Arial" charset="0"/>
              </a:rPr>
              <a:t>VLSI chip</a:t>
            </a:r>
          </a:p>
        </p:txBody>
      </p:sp>
      <p:sp>
        <p:nvSpPr>
          <p:cNvPr id="6151" name="Line 4"/>
          <p:cNvSpPr>
            <a:spLocks noChangeShapeType="1"/>
          </p:cNvSpPr>
          <p:nvPr/>
        </p:nvSpPr>
        <p:spPr bwMode="auto">
          <a:xfrm>
            <a:off x="1922463" y="2814638"/>
            <a:ext cx="19970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2" name="Line 5"/>
          <p:cNvSpPr>
            <a:spLocks noChangeShapeType="1"/>
          </p:cNvSpPr>
          <p:nvPr/>
        </p:nvSpPr>
        <p:spPr bwMode="auto">
          <a:xfrm>
            <a:off x="2344738" y="3621088"/>
            <a:ext cx="157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3" name="Text Box 6"/>
          <p:cNvSpPr txBox="1">
            <a:spLocks noChangeArrowheads="1"/>
          </p:cNvSpPr>
          <p:nvPr/>
        </p:nvSpPr>
        <p:spPr bwMode="auto">
          <a:xfrm>
            <a:off x="0" y="3313113"/>
            <a:ext cx="18065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cs typeface="Arial" charset="0"/>
              </a:rPr>
              <a:t>Test vectors:</a:t>
            </a:r>
          </a:p>
          <a:p>
            <a:pPr algn="ctr" eaLnBrk="1" hangingPunct="1"/>
            <a:r>
              <a:rPr lang="en-US">
                <a:cs typeface="Arial" charset="0"/>
              </a:rPr>
              <a:t>Pre-generated</a:t>
            </a:r>
          </a:p>
          <a:p>
            <a:pPr algn="ctr" eaLnBrk="1" hangingPunct="1"/>
            <a:r>
              <a:rPr lang="en-US">
                <a:cs typeface="Arial" charset="0"/>
              </a:rPr>
              <a:t> and stored in</a:t>
            </a:r>
          </a:p>
          <a:p>
            <a:pPr algn="ctr" eaLnBrk="1" hangingPunct="1"/>
            <a:r>
              <a:rPr lang="en-US">
                <a:cs typeface="Arial" charset="0"/>
              </a:rPr>
              <a:t>ATE</a:t>
            </a:r>
          </a:p>
        </p:txBody>
      </p:sp>
      <p:sp>
        <p:nvSpPr>
          <p:cNvPr id="6154" name="Text Box 7"/>
          <p:cNvSpPr txBox="1">
            <a:spLocks noChangeArrowheads="1"/>
          </p:cNvSpPr>
          <p:nvPr/>
        </p:nvSpPr>
        <p:spPr bwMode="auto">
          <a:xfrm>
            <a:off x="6492875" y="1778000"/>
            <a:ext cx="2398713"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DUT output for</a:t>
            </a:r>
          </a:p>
          <a:p>
            <a:pPr eaLnBrk="1" hangingPunct="1"/>
            <a:r>
              <a:rPr lang="en-US">
                <a:cs typeface="Arial" charset="0"/>
              </a:rPr>
              <a:t> comparison with</a:t>
            </a:r>
          </a:p>
          <a:p>
            <a:pPr eaLnBrk="1" hangingPunct="1"/>
            <a:r>
              <a:rPr lang="en-US">
                <a:cs typeface="Arial" charset="0"/>
              </a:rPr>
              <a:t> expected response</a:t>
            </a:r>
          </a:p>
          <a:p>
            <a:pPr eaLnBrk="1" hangingPunct="1"/>
            <a:r>
              <a:rPr lang="en-US">
                <a:cs typeface="Arial" charset="0"/>
              </a:rPr>
              <a:t> stored in ATE</a:t>
            </a:r>
          </a:p>
        </p:txBody>
      </p:sp>
      <p:sp>
        <p:nvSpPr>
          <p:cNvPr id="6155" name="Rectangle 8"/>
          <p:cNvSpPr>
            <a:spLocks noChangeArrowheads="1"/>
          </p:cNvSpPr>
          <p:nvPr/>
        </p:nvSpPr>
        <p:spPr bwMode="auto">
          <a:xfrm>
            <a:off x="2651125" y="4427538"/>
            <a:ext cx="3956050" cy="1381125"/>
          </a:xfrm>
          <a:prstGeom prst="rect">
            <a:avLst/>
          </a:prstGeom>
          <a:solidFill>
            <a:srgbClr val="008000"/>
          </a:solidFill>
          <a:ln w="9525">
            <a:solidFill>
              <a:schemeClr val="tx1"/>
            </a:solidFill>
            <a:miter lim="800000"/>
            <a:headEnd/>
            <a:tailEnd/>
          </a:ln>
        </p:spPr>
        <p:txBody>
          <a:bodyPr wrap="none" anchor="ctr"/>
          <a:lstStyle/>
          <a:p>
            <a:pPr algn="ctr" eaLnBrk="1" hangingPunct="1"/>
            <a:r>
              <a:rPr lang="en-US" sz="2000" b="1" dirty="0">
                <a:cs typeface="Arial" charset="0"/>
              </a:rPr>
              <a:t>Automatic Test Equipment (ATE):</a:t>
            </a:r>
          </a:p>
          <a:p>
            <a:pPr algn="ctr" eaLnBrk="1" hangingPunct="1"/>
            <a:r>
              <a:rPr lang="en-US" sz="2000" b="1" dirty="0">
                <a:cs typeface="Arial" charset="0"/>
              </a:rPr>
              <a:t>Control processor, vector memory,</a:t>
            </a:r>
          </a:p>
          <a:p>
            <a:pPr algn="ctr" eaLnBrk="1" hangingPunct="1"/>
            <a:r>
              <a:rPr lang="en-US" sz="2000" b="1" dirty="0">
                <a:cs typeface="Arial" charset="0"/>
              </a:rPr>
              <a:t>timing generators, power module,</a:t>
            </a:r>
          </a:p>
          <a:p>
            <a:pPr algn="ctr" eaLnBrk="1" hangingPunct="1"/>
            <a:r>
              <a:rPr lang="en-US" sz="2000" b="1" dirty="0">
                <a:cs typeface="Arial" charset="0"/>
              </a:rPr>
              <a:t>response comparator</a:t>
            </a:r>
          </a:p>
        </p:txBody>
      </p:sp>
      <p:sp>
        <p:nvSpPr>
          <p:cNvPr id="6156" name="Line 9"/>
          <p:cNvSpPr>
            <a:spLocks noChangeShapeType="1"/>
          </p:cNvSpPr>
          <p:nvPr/>
        </p:nvSpPr>
        <p:spPr bwMode="auto">
          <a:xfrm>
            <a:off x="5494338" y="3160713"/>
            <a:ext cx="17653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0"/>
          <p:cNvSpPr>
            <a:spLocks noChangeShapeType="1"/>
          </p:cNvSpPr>
          <p:nvPr/>
        </p:nvSpPr>
        <p:spPr bwMode="auto">
          <a:xfrm>
            <a:off x="7259638" y="3160713"/>
            <a:ext cx="0" cy="19192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 name="Line 11"/>
          <p:cNvSpPr>
            <a:spLocks noChangeShapeType="1"/>
          </p:cNvSpPr>
          <p:nvPr/>
        </p:nvSpPr>
        <p:spPr bwMode="auto">
          <a:xfrm flipH="1">
            <a:off x="6607175" y="5080000"/>
            <a:ext cx="6524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9" name="Line 12"/>
          <p:cNvSpPr>
            <a:spLocks noChangeShapeType="1"/>
          </p:cNvSpPr>
          <p:nvPr/>
        </p:nvSpPr>
        <p:spPr bwMode="auto">
          <a:xfrm flipH="1">
            <a:off x="2344738" y="4695825"/>
            <a:ext cx="3063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 name="Line 13"/>
          <p:cNvSpPr>
            <a:spLocks noChangeShapeType="1"/>
          </p:cNvSpPr>
          <p:nvPr/>
        </p:nvSpPr>
        <p:spPr bwMode="auto">
          <a:xfrm>
            <a:off x="2344738" y="3621088"/>
            <a:ext cx="0" cy="10747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 name="Line 14"/>
          <p:cNvSpPr>
            <a:spLocks noChangeShapeType="1"/>
          </p:cNvSpPr>
          <p:nvPr/>
        </p:nvSpPr>
        <p:spPr bwMode="auto">
          <a:xfrm>
            <a:off x="1922463" y="2814638"/>
            <a:ext cx="0" cy="2687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 name="Line 15"/>
          <p:cNvSpPr>
            <a:spLocks noChangeShapeType="1"/>
          </p:cNvSpPr>
          <p:nvPr/>
        </p:nvSpPr>
        <p:spPr bwMode="auto">
          <a:xfrm>
            <a:off x="1922463" y="5502275"/>
            <a:ext cx="7286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 name="Line 16"/>
          <p:cNvSpPr>
            <a:spLocks noChangeShapeType="1"/>
          </p:cNvSpPr>
          <p:nvPr/>
        </p:nvSpPr>
        <p:spPr bwMode="auto">
          <a:xfrm flipV="1">
            <a:off x="5186363" y="3889375"/>
            <a:ext cx="0" cy="5381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4" name="Text Box 17"/>
          <p:cNvSpPr txBox="1">
            <a:spLocks noChangeArrowheads="1"/>
          </p:cNvSpPr>
          <p:nvPr/>
        </p:nvSpPr>
        <p:spPr bwMode="auto">
          <a:xfrm>
            <a:off x="5224463" y="3929063"/>
            <a:ext cx="904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Power</a:t>
            </a:r>
          </a:p>
        </p:txBody>
      </p:sp>
      <p:sp>
        <p:nvSpPr>
          <p:cNvPr id="6165" name="Line 18"/>
          <p:cNvSpPr>
            <a:spLocks noChangeShapeType="1"/>
          </p:cNvSpPr>
          <p:nvPr/>
        </p:nvSpPr>
        <p:spPr bwMode="auto">
          <a:xfrm flipV="1">
            <a:off x="4225925" y="3889375"/>
            <a:ext cx="0" cy="5381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66" name="Text Box 19"/>
          <p:cNvSpPr txBox="1">
            <a:spLocks noChangeArrowheads="1"/>
          </p:cNvSpPr>
          <p:nvPr/>
        </p:nvSpPr>
        <p:spPr bwMode="auto">
          <a:xfrm>
            <a:off x="3381375" y="3967163"/>
            <a:ext cx="8207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Clock</a:t>
            </a:r>
          </a:p>
        </p:txBody>
      </p:sp>
      <p:sp>
        <p:nvSpPr>
          <p:cNvPr id="6167" name="Text Box 20"/>
          <p:cNvSpPr txBox="1">
            <a:spLocks noChangeArrowheads="1"/>
          </p:cNvSpPr>
          <p:nvPr/>
        </p:nvSpPr>
        <p:spPr bwMode="auto">
          <a:xfrm>
            <a:off x="3073400" y="1739900"/>
            <a:ext cx="30638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charset="0"/>
              </a:defRPr>
            </a:lvl1pPr>
            <a:lvl2pPr marL="742950" indent="-285750">
              <a:defRPr sz="2000">
                <a:solidFill>
                  <a:schemeClr val="tx1"/>
                </a:solidFill>
                <a:latin typeface="Arial" charset="0"/>
              </a:defRPr>
            </a:lvl2pPr>
            <a:lvl3pPr marL="1143000" indent="-228600">
              <a:defRPr sz="2000">
                <a:solidFill>
                  <a:schemeClr val="tx1"/>
                </a:solidFill>
                <a:latin typeface="Arial" charset="0"/>
              </a:defRPr>
            </a:lvl3pPr>
            <a:lvl4pPr marL="1600200" indent="-228600">
              <a:defRPr sz="2000">
                <a:solidFill>
                  <a:schemeClr val="tx1"/>
                </a:solidFill>
                <a:latin typeface="Arial" charset="0"/>
              </a:defRPr>
            </a:lvl4pPr>
            <a:lvl5pPr marL="2057400" indent="-22860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cs typeface="Arial" charset="0"/>
              </a:rPr>
              <a:t>Packaged or unpackaged</a:t>
            </a:r>
          </a:p>
          <a:p>
            <a:pPr eaLnBrk="1" hangingPunct="1"/>
            <a:r>
              <a:rPr lang="en-US">
                <a:cs typeface="Arial" charset="0"/>
              </a:rPr>
              <a:t> device under test (DUT)</a:t>
            </a:r>
          </a:p>
        </p:txBody>
      </p:sp>
    </p:spTree>
    <p:extLst>
      <p:ext uri="{BB962C8B-B14F-4D97-AF65-F5344CB8AC3E}">
        <p14:creationId xmlns:p14="http://schemas.microsoft.com/office/powerpoint/2010/main" val="2874918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6107</TotalTime>
  <Words>6122</Words>
  <Application>Microsoft Office PowerPoint</Application>
  <PresentationFormat>On-screen Show (4:3)</PresentationFormat>
  <Paragraphs>1636</Paragraphs>
  <Slides>89</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91" baseType="lpstr">
      <vt:lpstr>Office Theme</vt:lpstr>
      <vt:lpstr>Acrobat Document</vt:lpstr>
      <vt:lpstr>Invited Seminar Power and Time Tradeoff in VLSI Testing</vt:lpstr>
      <vt:lpstr>Outline</vt:lpstr>
      <vt:lpstr>Power</vt:lpstr>
      <vt:lpstr>CMOS Logic (Inverter)</vt:lpstr>
      <vt:lpstr>CMOS Gate Power</vt:lpstr>
      <vt:lpstr>Components of Power</vt:lpstr>
      <vt:lpstr>Power Considerations in Design</vt:lpstr>
      <vt:lpstr>Testing Differs from Functional Operation</vt:lpstr>
      <vt:lpstr>Method of Testing</vt:lpstr>
      <vt:lpstr>Functional Inputs vs. Test Vectors</vt:lpstr>
      <vt:lpstr>An Example</vt:lpstr>
      <vt:lpstr>Comb. Circuit Power Optimization</vt:lpstr>
      <vt:lpstr>Reducing Comb. Test Power </vt:lpstr>
      <vt:lpstr>Open-Loop TSP </vt:lpstr>
      <vt:lpstr>Combinational Vector Ordering</vt:lpstr>
      <vt:lpstr>Traveling Salesperson Problem</vt:lpstr>
      <vt:lpstr>Example: A Branch and Bound Method</vt:lpstr>
      <vt:lpstr>Begin with a Greedy Solution</vt:lpstr>
      <vt:lpstr>Branch and Bound Search</vt:lpstr>
      <vt:lpstr>C6288: Test Vector Ordering</vt:lpstr>
      <vt:lpstr>Scan Testing</vt:lpstr>
      <vt:lpstr>Some Properties of Scan Testing</vt:lpstr>
      <vt:lpstr>Example: State Machine</vt:lpstr>
      <vt:lpstr> Reduced Power Design</vt:lpstr>
      <vt:lpstr>Scan Testing: Shift-in, Shift-out</vt:lpstr>
      <vt:lpstr>Scan Testing: Capture</vt:lpstr>
      <vt:lpstr>A Four Flip-Flop Example</vt:lpstr>
      <vt:lpstr>Change Scan Chain Order</vt:lpstr>
      <vt:lpstr>Capture Power</vt:lpstr>
      <vt:lpstr>Vector Order - Select Next Vector</vt:lpstr>
      <vt:lpstr>Dynamic Power of Scan Test</vt:lpstr>
      <vt:lpstr>Shift-in and Shift-out Matrices</vt:lpstr>
      <vt:lpstr>A Complete Graph</vt:lpstr>
      <vt:lpstr>Graph Solutions for Scan Power</vt:lpstr>
      <vt:lpstr>Low Power Scan Flip-Flop with Gated Data</vt:lpstr>
      <vt:lpstr>Low Power Scan Flip-Flop with Gated Clock and Data</vt:lpstr>
      <vt:lpstr>s5378: Normal Mode Operation</vt:lpstr>
      <vt:lpstr>s5378: Scan Test</vt:lpstr>
      <vt:lpstr>Reference for Power Analysis</vt:lpstr>
      <vt:lpstr>Shift Register Takes Most Power</vt:lpstr>
      <vt:lpstr>Reduced-Power Shift Register</vt:lpstr>
      <vt:lpstr>Power Consumption of Shift Register</vt:lpstr>
      <vt:lpstr>Low Power Scan Flip-Flop Reducing Shift Power</vt:lpstr>
      <vt:lpstr>Test Time</vt:lpstr>
      <vt:lpstr>Scan Testing</vt:lpstr>
      <vt:lpstr>Test Time</vt:lpstr>
      <vt:lpstr>Scan Power During a Clock Cycle</vt:lpstr>
      <vt:lpstr>Scan Power During Test With Synchronous Clock</vt:lpstr>
      <vt:lpstr>Test Time for Synchronous Clock</vt:lpstr>
      <vt:lpstr>Power vs. Time</vt:lpstr>
      <vt:lpstr>Can We Speed Up Scan Testing?</vt:lpstr>
      <vt:lpstr>Asynchronous Scan</vt:lpstr>
      <vt:lpstr>Scan Power During Test With Asynchronous Clock</vt:lpstr>
      <vt:lpstr>Test Time for Asynchronous Clock</vt:lpstr>
      <vt:lpstr>Two Theorems</vt:lpstr>
      <vt:lpstr>Two Theorems</vt:lpstr>
      <vt:lpstr>Comparing Tests</vt:lpstr>
      <vt:lpstr>PowerPoint Presentation</vt:lpstr>
      <vt:lpstr>PowerPoint Presentation</vt:lpstr>
      <vt:lpstr>PowerPoint Presentation</vt:lpstr>
      <vt:lpstr>Test Time Reduction</vt:lpstr>
      <vt:lpstr>Summarizing Asynchronous Scan</vt:lpstr>
      <vt:lpstr>References</vt:lpstr>
      <vt:lpstr>Power and Test Time Tradeoff</vt:lpstr>
      <vt:lpstr>Built-In Self-Test (BIST)</vt:lpstr>
      <vt:lpstr>Test Scheduling Example</vt:lpstr>
      <vt:lpstr>BIST Configuration 1: Test Time</vt:lpstr>
      <vt:lpstr>BIST Configuration 2: Test Power</vt:lpstr>
      <vt:lpstr>Testing of MCM and SoC</vt:lpstr>
      <vt:lpstr>Resource Allocation Graph (A Bipartite Graph)</vt:lpstr>
      <vt:lpstr>Definition: Bipartite Graph</vt:lpstr>
      <vt:lpstr>Test Compatibility Graph (TCG)</vt:lpstr>
      <vt:lpstr>Definition: Clique</vt:lpstr>
      <vt:lpstr>A Similar Definition: SCC</vt:lpstr>
      <vt:lpstr>Find All Cliques in TCG</vt:lpstr>
      <vt:lpstr>Integer Linear Program (ILP)</vt:lpstr>
      <vt:lpstr>ILP Objective and Solution</vt:lpstr>
      <vt:lpstr>A System Example: ASIC Z*</vt:lpstr>
      <vt:lpstr>ASIC Z Test Schedule-Heuristic Solution</vt:lpstr>
      <vt:lpstr>ASIC Z: A Better Solution</vt:lpstr>
      <vt:lpstr>References</vt:lpstr>
      <vt:lpstr>Recent Developments</vt:lpstr>
      <vt:lpstr>Effects of Clock Frequency</vt:lpstr>
      <vt:lpstr>Revisit ASIC Z: Nominal Frequency</vt:lpstr>
      <vt:lpstr>ILP Selection for Test Session Frequency</vt:lpstr>
      <vt:lpstr>Setting Clock Frequency and Voltage for Each Test Session</vt:lpstr>
      <vt:lpstr>ILP Selection of Frequency and Voltage</vt:lpstr>
      <vt:lpstr>Power Constrained Test Time of ASIC Z</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Vishwani Agrawal</dc:creator>
  <cp:lastModifiedBy>Vishwani Agrawal</cp:lastModifiedBy>
  <cp:revision>172</cp:revision>
  <dcterms:created xsi:type="dcterms:W3CDTF">2011-12-05T19:17:51Z</dcterms:created>
  <dcterms:modified xsi:type="dcterms:W3CDTF">2012-07-15T13:41:32Z</dcterms:modified>
</cp:coreProperties>
</file>