
<file path=[Content_Types].xml><?xml version="1.0" encoding="utf-8"?>
<Types xmlns="http://schemas.openxmlformats.org/package/2006/content-types">
  <Default Extension="png" ContentType="image/png"/>
  <Default Extension="jpeg" ContentType="image/jpeg"/>
  <Default Extension="m4a" ContentType="audio/mp4"/>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54" r:id="rId1"/>
    <p:sldMasterId id="2147484066" r:id="rId2"/>
  </p:sldMasterIdLst>
  <p:notesMasterIdLst>
    <p:notesMasterId r:id="rId18"/>
  </p:notesMasterIdLst>
  <p:sldIdLst>
    <p:sldId id="256" r:id="rId3"/>
    <p:sldId id="267" r:id="rId4"/>
    <p:sldId id="269" r:id="rId5"/>
    <p:sldId id="257" r:id="rId6"/>
    <p:sldId id="266" r:id="rId7"/>
    <p:sldId id="271" r:id="rId8"/>
    <p:sldId id="259" r:id="rId9"/>
    <p:sldId id="260" r:id="rId10"/>
    <p:sldId id="261" r:id="rId11"/>
    <p:sldId id="264" r:id="rId12"/>
    <p:sldId id="265" r:id="rId13"/>
    <p:sldId id="262" r:id="rId14"/>
    <p:sldId id="268" r:id="rId15"/>
    <p:sldId id="263" r:id="rId16"/>
    <p:sldId id="270"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0" autoAdjust="0"/>
    <p:restoredTop sz="83582" autoAdjust="0"/>
  </p:normalViewPr>
  <p:slideViewPr>
    <p:cSldViewPr snapToGrid="0" snapToObjects="1">
      <p:cViewPr varScale="1">
        <p:scale>
          <a:sx n="75" d="100"/>
          <a:sy n="75" d="100"/>
        </p:scale>
        <p:origin x="474" y="60"/>
      </p:cViewPr>
      <p:guideLst>
        <p:guide orient="horz" pos="2160"/>
        <p:guide pos="2880"/>
      </p:guideLst>
    </p:cSldViewPr>
  </p:slideViewPr>
  <p:outlineViewPr>
    <p:cViewPr>
      <p:scale>
        <a:sx n="33" d="100"/>
        <a:sy n="33" d="100"/>
      </p:scale>
      <p:origin x="0" y="-2118"/>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7" d="100"/>
          <a:sy n="67" d="100"/>
        </p:scale>
        <p:origin x="1710"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E25D30-E8D1-4CE0-A1B5-34BC445C924B}" type="datetimeFigureOut">
              <a:rPr lang="en-US" smtClean="0"/>
              <a:t>11/22/2015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8860A5-AEF5-4816-9758-E2391F5F2DE0}" type="slidenum">
              <a:rPr lang="en-US" smtClean="0"/>
              <a:t>‹#›</a:t>
            </a:fld>
            <a:endParaRPr lang="en-US"/>
          </a:p>
        </p:txBody>
      </p:sp>
    </p:spTree>
    <p:extLst>
      <p:ext uri="{BB962C8B-B14F-4D97-AF65-F5344CB8AC3E}">
        <p14:creationId xmlns:p14="http://schemas.microsoft.com/office/powerpoint/2010/main" val="44292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this presentation of SECURING IEEE 1687 Standard by LFSR Key.</a:t>
            </a:r>
          </a:p>
          <a:p>
            <a:r>
              <a:rPr lang="en-US" dirty="0" smtClean="0"/>
              <a:t>I am Vishwani Agrawal, a professor at Auburn University. This work was done jointly with Hejia Liu, my recent master’s degree student from China, who now works at Broadcom in California. Unfortunately, neither of us is able to attend the ATS, so we did the next best thing of sending you this presentation. We apologize for not answering your questions in person and would like you to send them to us at the email addresses given here. I will again show you these at the end of the talk.</a:t>
            </a:r>
          </a:p>
        </p:txBody>
      </p:sp>
      <p:sp>
        <p:nvSpPr>
          <p:cNvPr id="4" name="Slide Number Placeholder 3"/>
          <p:cNvSpPr>
            <a:spLocks noGrp="1"/>
          </p:cNvSpPr>
          <p:nvPr>
            <p:ph type="sldNum" sz="quarter" idx="10"/>
          </p:nvPr>
        </p:nvSpPr>
        <p:spPr/>
        <p:txBody>
          <a:bodyPr/>
          <a:lstStyle/>
          <a:p>
            <a:fld id="{648860A5-AEF5-4816-9758-E2391F5F2DE0}" type="slidenum">
              <a:rPr lang="en-US" smtClean="0"/>
              <a:t>1</a:t>
            </a:fld>
            <a:endParaRPr lang="en-US"/>
          </a:p>
        </p:txBody>
      </p:sp>
    </p:spTree>
    <p:extLst>
      <p:ext uri="{BB962C8B-B14F-4D97-AF65-F5344CB8AC3E}">
        <p14:creationId xmlns:p14="http://schemas.microsoft.com/office/powerpoint/2010/main" val="1147218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SLFSR in the P1687 scan structure scrambles the bits being transmitted. Hence, their observation at TDO prevents the determination of scan chain length. As I said before, the intruder must first determine the chain length to break in. The SLFSR, therefore, significantly increases the effort of break-in. </a:t>
            </a:r>
            <a:endParaRPr lang="en-US" dirty="0"/>
          </a:p>
        </p:txBody>
      </p:sp>
      <p:sp>
        <p:nvSpPr>
          <p:cNvPr id="4" name="Slide Number Placeholder 3"/>
          <p:cNvSpPr>
            <a:spLocks noGrp="1"/>
          </p:cNvSpPr>
          <p:nvPr>
            <p:ph type="sldNum" sz="quarter" idx="10"/>
          </p:nvPr>
        </p:nvSpPr>
        <p:spPr/>
        <p:txBody>
          <a:bodyPr/>
          <a:lstStyle/>
          <a:p>
            <a:fld id="{648860A5-AEF5-4816-9758-E2391F5F2DE0}" type="slidenum">
              <a:rPr lang="en-US" smtClean="0"/>
              <a:t>10</a:t>
            </a:fld>
            <a:endParaRPr lang="en-US"/>
          </a:p>
        </p:txBody>
      </p:sp>
    </p:spTree>
    <p:extLst>
      <p:ext uri="{BB962C8B-B14F-4D97-AF65-F5344CB8AC3E}">
        <p14:creationId xmlns:p14="http://schemas.microsoft.com/office/powerpoint/2010/main" val="2390522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break-in procedure remains similar, though with a few differences. First, the intruder guesses the length of the n-stage scan chain as n* and verifies it before making another guess. The SLFSR interferes with this process. Second, if the intruder assumes the presence of the SLFSR, the cycle length R is unknown. Trials may be made with assumed cycle length r as 1, 2, 3, etc.</a:t>
            </a:r>
          </a:p>
          <a:p>
            <a:r>
              <a:rPr lang="en-US" dirty="0" smtClean="0"/>
              <a:t>Irrespective of the strategy taken by the intruder, the paper shows that the SFSR enhances security by increasing the number of break-in attempts an intruder may have to make.</a:t>
            </a:r>
          </a:p>
        </p:txBody>
      </p:sp>
      <p:sp>
        <p:nvSpPr>
          <p:cNvPr id="4" name="Slide Number Placeholder 3"/>
          <p:cNvSpPr>
            <a:spLocks noGrp="1"/>
          </p:cNvSpPr>
          <p:nvPr>
            <p:ph type="sldNum" sz="quarter" idx="10"/>
          </p:nvPr>
        </p:nvSpPr>
        <p:spPr/>
        <p:txBody>
          <a:bodyPr/>
          <a:lstStyle/>
          <a:p>
            <a:fld id="{648860A5-AEF5-4816-9758-E2391F5F2DE0}" type="slidenum">
              <a:rPr lang="en-US" smtClean="0"/>
              <a:t>11</a:t>
            </a:fld>
            <a:endParaRPr lang="en-US"/>
          </a:p>
        </p:txBody>
      </p:sp>
    </p:spTree>
    <p:extLst>
      <p:ext uri="{BB962C8B-B14F-4D97-AF65-F5344CB8AC3E}">
        <p14:creationId xmlns:p14="http://schemas.microsoft.com/office/powerpoint/2010/main" val="4218730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 structural parameters, that is, length n of scan chain and the SLFSR cycle length R, are known to a malicious user, then of course the system will become insecure. However, the question remains, if those parameters can only be guessed, then many trials will be required. As in any system of locks, the level of security is determined as the time or effort of break-in. The idea of any locking scheme is increase the break-in time beyond some specified threshold.</a:t>
            </a:r>
          </a:p>
          <a:p>
            <a:r>
              <a:rPr lang="en-US" dirty="0" smtClean="0"/>
              <a:t>In this work, we examine the average cost as the time that an intruder might take to break-in. This is done under three possible conditions. Our intruder </a:t>
            </a:r>
            <a:r>
              <a:rPr lang="en-US" dirty="0" smtClean="0"/>
              <a:t>guesses </a:t>
            </a:r>
            <a:r>
              <a:rPr lang="en-US" dirty="0" smtClean="0"/>
              <a:t>the scan chain length as n*, while the actual length is n. The average break-in cost is analyzed for three conditions, where n* is less than, equal to, or greater than n. Obviously, Condition 2, where n* = n, i.e., scan chain length is known to the intruder, is the least secure case.</a:t>
            </a:r>
          </a:p>
        </p:txBody>
      </p:sp>
      <p:sp>
        <p:nvSpPr>
          <p:cNvPr id="4" name="Slide Number Placeholder 3"/>
          <p:cNvSpPr>
            <a:spLocks noGrp="1"/>
          </p:cNvSpPr>
          <p:nvPr>
            <p:ph type="sldNum" sz="quarter" idx="10"/>
          </p:nvPr>
        </p:nvSpPr>
        <p:spPr/>
        <p:txBody>
          <a:bodyPr/>
          <a:lstStyle/>
          <a:p>
            <a:fld id="{648860A5-AEF5-4816-9758-E2391F5F2DE0}" type="slidenum">
              <a:rPr lang="en-US" smtClean="0"/>
              <a:t>12</a:t>
            </a:fld>
            <a:endParaRPr lang="en-US"/>
          </a:p>
        </p:txBody>
      </p:sp>
    </p:spTree>
    <p:extLst>
      <p:ext uri="{BB962C8B-B14F-4D97-AF65-F5344CB8AC3E}">
        <p14:creationId xmlns:p14="http://schemas.microsoft.com/office/powerpoint/2010/main" val="2775071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Condition 2 is the best condition favoring the intruder. This table gives the break-in time for n-bit scan chain with k-bit LSIB and trap and 3-stage SLFSR. The chain length n includes both the hidden secure chain and SLFSR. The 3-bit SLFSR has a repeat cycle length of 7. Clock is 10MHz. From the result, to unlock the hidden secure chain with SLFSR, intruder needs 3 to 4 times as many cycles in comparison to scan chain without SLFSR to unlock LSIB. Note this is the worst situation since the chain length has been guessed correctly. Consider a practical case that is highlighted here. The key is 40 bits, n is 160 bits, and the expected break-in time is 8.98 years. Larger chains are much more secure and SLFSR always enhances security 3 to 4 times.</a:t>
            </a:r>
            <a:endParaRPr lang="en-US" dirty="0"/>
          </a:p>
        </p:txBody>
      </p:sp>
      <p:sp>
        <p:nvSpPr>
          <p:cNvPr id="4" name="Slide Number Placeholder 3"/>
          <p:cNvSpPr>
            <a:spLocks noGrp="1"/>
          </p:cNvSpPr>
          <p:nvPr>
            <p:ph type="sldNum" sz="quarter" idx="10"/>
          </p:nvPr>
        </p:nvSpPr>
        <p:spPr/>
        <p:txBody>
          <a:bodyPr/>
          <a:lstStyle/>
          <a:p>
            <a:fld id="{648860A5-AEF5-4816-9758-E2391F5F2DE0}" type="slidenum">
              <a:rPr lang="en-US" smtClean="0"/>
              <a:t>13</a:t>
            </a:fld>
            <a:endParaRPr lang="en-US"/>
          </a:p>
        </p:txBody>
      </p:sp>
    </p:spTree>
    <p:extLst>
      <p:ext uri="{BB962C8B-B14F-4D97-AF65-F5344CB8AC3E}">
        <p14:creationId xmlns:p14="http://schemas.microsoft.com/office/powerpoint/2010/main" val="2349185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hidden secure chain with SLFSR provides two defense mechanisms. One is the length of the scan chain is camouflaged by SLFSR. The other is a sort of two-dimensional locking. If k bits in the scan chain are one dimension in locking, the feedback from SLFSR provides the other dimension. Only when both dimensions are correctly set, the LSIB will be unlocked. No matter how conservative or how aggressive a strategy is chosen, the intruder must spend excessive time. As a result a higher security will be provided.</a:t>
            </a:r>
          </a:p>
          <a:p>
            <a:r>
              <a:rPr lang="en-US" dirty="0" smtClean="0"/>
              <a:t>In the end, we point to the case of the LUCKEY ATTACKER. Though highly improbable, this is a situation to examine in the future. </a:t>
            </a:r>
          </a:p>
          <a:p>
            <a:r>
              <a:rPr lang="en-US" dirty="0" smtClean="0"/>
              <a:t>Also, the side channel attack may be considered during further research.</a:t>
            </a:r>
          </a:p>
        </p:txBody>
      </p:sp>
      <p:sp>
        <p:nvSpPr>
          <p:cNvPr id="4" name="Slide Number Placeholder 3"/>
          <p:cNvSpPr>
            <a:spLocks noGrp="1"/>
          </p:cNvSpPr>
          <p:nvPr>
            <p:ph type="sldNum" sz="quarter" idx="10"/>
          </p:nvPr>
        </p:nvSpPr>
        <p:spPr/>
        <p:txBody>
          <a:bodyPr/>
          <a:lstStyle/>
          <a:p>
            <a:fld id="{648860A5-AEF5-4816-9758-E2391F5F2DE0}" type="slidenum">
              <a:rPr lang="en-US" smtClean="0"/>
              <a:t>14</a:t>
            </a:fld>
            <a:endParaRPr lang="en-US"/>
          </a:p>
        </p:txBody>
      </p:sp>
    </p:spTree>
    <p:extLst>
      <p:ext uri="{BB962C8B-B14F-4D97-AF65-F5344CB8AC3E}">
        <p14:creationId xmlns:p14="http://schemas.microsoft.com/office/powerpoint/2010/main" val="2748264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brings us to the end of this presentation. I thank you for listening. Please refer to the details of this work in the paper in ATS proceedings. We look forward to your questions and feedback. </a:t>
            </a:r>
            <a:endParaRPr lang="en-US" dirty="0"/>
          </a:p>
        </p:txBody>
      </p:sp>
      <p:sp>
        <p:nvSpPr>
          <p:cNvPr id="4" name="Slide Number Placeholder 3"/>
          <p:cNvSpPr>
            <a:spLocks noGrp="1"/>
          </p:cNvSpPr>
          <p:nvPr>
            <p:ph type="sldNum" sz="quarter" idx="10"/>
          </p:nvPr>
        </p:nvSpPr>
        <p:spPr/>
        <p:txBody>
          <a:bodyPr/>
          <a:lstStyle/>
          <a:p>
            <a:fld id="{648860A5-AEF5-4816-9758-E2391F5F2DE0}" type="slidenum">
              <a:rPr lang="en-US" smtClean="0"/>
              <a:t>15</a:t>
            </a:fld>
            <a:endParaRPr lang="en-US"/>
          </a:p>
        </p:txBody>
      </p:sp>
    </p:spTree>
    <p:extLst>
      <p:ext uri="{BB962C8B-B14F-4D97-AF65-F5344CB8AC3E}">
        <p14:creationId xmlns:p14="http://schemas.microsoft.com/office/powerpoint/2010/main" val="4269989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you see an outline of the talk.</a:t>
            </a:r>
          </a:p>
          <a:p>
            <a:r>
              <a:rPr lang="en-US" dirty="0" smtClean="0"/>
              <a:t>The big picture is the IEEE 1149.1 Standard that applies to testing of VLSI chips embedded on a printed circuit board. There is also an IEEE 1687 Standard that allows access to certain hidden proprietary information. Sort of like your bank account number that you don’t disclose to everyone you interact with. However, a malicious user can get such proprietary information by using a part of the IEEE standard known as SIB or segment insertion bit. Recent security methods have proposed locking SIB or LSIB trap. These methods provide some security. The security solution in this paper uses a linear feedback shift register to provide much greater resistance to break-in. Let us find out how.</a:t>
            </a:r>
          </a:p>
        </p:txBody>
      </p:sp>
      <p:sp>
        <p:nvSpPr>
          <p:cNvPr id="4" name="Slide Number Placeholder 3"/>
          <p:cNvSpPr>
            <a:spLocks noGrp="1"/>
          </p:cNvSpPr>
          <p:nvPr>
            <p:ph type="sldNum" sz="quarter" idx="10"/>
          </p:nvPr>
        </p:nvSpPr>
        <p:spPr/>
        <p:txBody>
          <a:bodyPr/>
          <a:lstStyle/>
          <a:p>
            <a:fld id="{648860A5-AEF5-4816-9758-E2391F5F2DE0}" type="slidenum">
              <a:rPr lang="en-US" smtClean="0"/>
              <a:t>2</a:t>
            </a:fld>
            <a:endParaRPr lang="en-US"/>
          </a:p>
        </p:txBody>
      </p:sp>
    </p:spTree>
    <p:extLst>
      <p:ext uri="{BB962C8B-B14F-4D97-AF65-F5344CB8AC3E}">
        <p14:creationId xmlns:p14="http://schemas.microsoft.com/office/powerpoint/2010/main" val="3869916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you see a chip with IEEE 1149.1 Standard.</a:t>
            </a:r>
          </a:p>
          <a:p>
            <a:r>
              <a:rPr lang="en-US" dirty="0" smtClean="0"/>
              <a:t>The IEEE 1149.1 Standard, also known as the JTAG standard was originally intended for printed circuit board test. It basically consists of two test access items added to every chip on the board, namely, a boundary scan register tied to the input and output pins, shown in blue, and a test access port, or TAP shown on the right. This is a gateway to internal scan and provides many other test, debug and programming features. As IEEE 1149.1 became better established, the capabilities of TAP were explored. It could provide a higher level of access into the chip without the need for intrusive methods.</a:t>
            </a:r>
          </a:p>
        </p:txBody>
      </p:sp>
      <p:sp>
        <p:nvSpPr>
          <p:cNvPr id="4" name="Slide Number Placeholder 3"/>
          <p:cNvSpPr>
            <a:spLocks noGrp="1"/>
          </p:cNvSpPr>
          <p:nvPr>
            <p:ph type="sldNum" sz="quarter" idx="10"/>
          </p:nvPr>
        </p:nvSpPr>
        <p:spPr/>
        <p:txBody>
          <a:bodyPr/>
          <a:lstStyle/>
          <a:p>
            <a:fld id="{648860A5-AEF5-4816-9758-E2391F5F2DE0}" type="slidenum">
              <a:rPr lang="en-US" smtClean="0"/>
              <a:t>3</a:t>
            </a:fld>
            <a:endParaRPr lang="en-US"/>
          </a:p>
        </p:txBody>
      </p:sp>
    </p:spTree>
    <p:extLst>
      <p:ext uri="{BB962C8B-B14F-4D97-AF65-F5344CB8AC3E}">
        <p14:creationId xmlns:p14="http://schemas.microsoft.com/office/powerpoint/2010/main" val="2106190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another IEEE Standard known as 1687 that allows access to intellectual property or IP blocks shown in blue on the right. These blocks contain the proprietary data, accessible through the TAP of the 1149.1, shown in green on the left. </a:t>
            </a:r>
          </a:p>
          <a:p>
            <a:r>
              <a:rPr lang="en-US" dirty="0" smtClean="0"/>
              <a:t>Typically, the 1687 specifies a digital control interface, such as a command register, associated commands and synchronization signals, and a data path. Specifically, a standard scan cell, called segment insertion bit (SIB), is inserted in the scan chain of 1687. When certain bit is updated in SIB, it allows access to instruments or to other scan paths. By including or excluding scan network segments, SIB effectively changes the length of the scan-path. Nevertheless, this capability of accessing the IP data, intended for authorized user, presents a security risk.</a:t>
            </a:r>
          </a:p>
        </p:txBody>
      </p:sp>
      <p:sp>
        <p:nvSpPr>
          <p:cNvPr id="4" name="Slide Number Placeholder 3"/>
          <p:cNvSpPr>
            <a:spLocks noGrp="1"/>
          </p:cNvSpPr>
          <p:nvPr>
            <p:ph type="sldNum" sz="quarter" idx="10"/>
          </p:nvPr>
        </p:nvSpPr>
        <p:spPr/>
        <p:txBody>
          <a:bodyPr/>
          <a:lstStyle/>
          <a:p>
            <a:fld id="{648860A5-AEF5-4816-9758-E2391F5F2DE0}" type="slidenum">
              <a:rPr lang="en-US" smtClean="0"/>
              <a:t>4</a:t>
            </a:fld>
            <a:endParaRPr lang="en-US"/>
          </a:p>
        </p:txBody>
      </p:sp>
    </p:spTree>
    <p:extLst>
      <p:ext uri="{BB962C8B-B14F-4D97-AF65-F5344CB8AC3E}">
        <p14:creationId xmlns:p14="http://schemas.microsoft.com/office/powerpoint/2010/main" val="3591391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 plain 1687 network, anyone who can shift certain data into the SIB and set the 1149.1 TAP controller state to </a:t>
            </a:r>
            <a:r>
              <a:rPr lang="en-US" dirty="0" err="1" smtClean="0"/>
              <a:t>UpdateDR</a:t>
            </a:r>
            <a:r>
              <a:rPr lang="en-US" dirty="0" smtClean="0"/>
              <a:t> can open any SIB in the chain and access the instrument behind it. An intruder, assuming that the IEEE 1687 is implemented in the chip, can access the instrument by shifting in instruction code from TDI to make the TAP controller work on 1687. By shifting in patterns into the 1687 scan chain, and loading 1s in certain segments, the intruder can access new paths and IP information, that is normally hidden, at a time cost of only a few clock cycles.</a:t>
            </a:r>
            <a:endParaRPr lang="en-US" dirty="0"/>
          </a:p>
        </p:txBody>
      </p:sp>
      <p:sp>
        <p:nvSpPr>
          <p:cNvPr id="4" name="Slide Number Placeholder 3"/>
          <p:cNvSpPr>
            <a:spLocks noGrp="1"/>
          </p:cNvSpPr>
          <p:nvPr>
            <p:ph type="sldNum" sz="quarter" idx="10"/>
          </p:nvPr>
        </p:nvSpPr>
        <p:spPr/>
        <p:txBody>
          <a:bodyPr/>
          <a:lstStyle/>
          <a:p>
            <a:fld id="{648860A5-AEF5-4816-9758-E2391F5F2DE0}" type="slidenum">
              <a:rPr lang="en-US" smtClean="0"/>
              <a:t>5</a:t>
            </a:fld>
            <a:endParaRPr lang="en-US"/>
          </a:p>
        </p:txBody>
      </p:sp>
    </p:spTree>
    <p:extLst>
      <p:ext uri="{BB962C8B-B14F-4D97-AF65-F5344CB8AC3E}">
        <p14:creationId xmlns:p14="http://schemas.microsoft.com/office/powerpoint/2010/main" val="475140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1149.1 TAP contains a controller, which is a finite state machine. The state diagram of that FSM is shown here. The state transitions on the right show a typical break-in attempt, which may be repeated many times. The length of the accessed scan chain is seen as a feedback from successive break-in attempts.  An intruder generates a break-in flow that repeats by shifting patterns in the shift state and updating patterns to open SIB. Besides, intruder observes the length of the test data register, TDR, to determine the next move. We can estimate the break-in time by calculating average number of clock cycles needed.</a:t>
            </a:r>
            <a:endParaRPr lang="en-US" dirty="0"/>
          </a:p>
        </p:txBody>
      </p:sp>
      <p:sp>
        <p:nvSpPr>
          <p:cNvPr id="4" name="Slide Number Placeholder 3"/>
          <p:cNvSpPr>
            <a:spLocks noGrp="1"/>
          </p:cNvSpPr>
          <p:nvPr>
            <p:ph type="sldNum" sz="quarter" idx="10"/>
          </p:nvPr>
        </p:nvSpPr>
        <p:spPr/>
        <p:txBody>
          <a:bodyPr/>
          <a:lstStyle/>
          <a:p>
            <a:fld id="{648860A5-AEF5-4816-9758-E2391F5F2DE0}" type="slidenum">
              <a:rPr lang="en-US" smtClean="0"/>
              <a:t>6</a:t>
            </a:fld>
            <a:endParaRPr lang="en-US"/>
          </a:p>
        </p:txBody>
      </p:sp>
    </p:spTree>
    <p:extLst>
      <p:ext uri="{BB962C8B-B14F-4D97-AF65-F5344CB8AC3E}">
        <p14:creationId xmlns:p14="http://schemas.microsoft.com/office/powerpoint/2010/main" val="3473450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make the attack difficult, several types of locking-SIBs have been proposed. In a locking-SIB, called LSIB, an n-bit key is required for the SIB cell to correctly work. Unless the key </a:t>
            </a:r>
            <a:r>
              <a:rPr lang="en-US" dirty="0" smtClean="0"/>
              <a:t>is </a:t>
            </a:r>
            <a:r>
              <a:rPr lang="en-US" dirty="0" smtClean="0"/>
              <a:t>correct, the SIB will remain locked holding the select signal to 0 and keeping the SIB in the closed state. Additionally, a trap-bit SIB uses the select signal as a feedback key. The example in this slide combines these two designs of locking and trapped SIB that have been proposed in recent papers.</a:t>
            </a:r>
            <a:endParaRPr lang="en-US" dirty="0"/>
          </a:p>
        </p:txBody>
      </p:sp>
      <p:sp>
        <p:nvSpPr>
          <p:cNvPr id="4" name="Slide Number Placeholder 3"/>
          <p:cNvSpPr>
            <a:spLocks noGrp="1"/>
          </p:cNvSpPr>
          <p:nvPr>
            <p:ph type="sldNum" sz="quarter" idx="10"/>
          </p:nvPr>
        </p:nvSpPr>
        <p:spPr/>
        <p:txBody>
          <a:bodyPr/>
          <a:lstStyle/>
          <a:p>
            <a:fld id="{648860A5-AEF5-4816-9758-E2391F5F2DE0}" type="slidenum">
              <a:rPr lang="en-US" smtClean="0"/>
              <a:t>7</a:t>
            </a:fld>
            <a:endParaRPr lang="en-US"/>
          </a:p>
        </p:txBody>
      </p:sp>
    </p:spTree>
    <p:extLst>
      <p:ext uri="{BB962C8B-B14F-4D97-AF65-F5344CB8AC3E}">
        <p14:creationId xmlns:p14="http://schemas.microsoft.com/office/powerpoint/2010/main" val="1302251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Consider an IP block shown as hidden instrument behind an LSIB. To negotiate a path through this LSIB, an intruder needs to open the LSIB by attempting again and again. While LSIB provides several impressive strategies, the length of the scan chain is always seen as a feedback to successive break-in attempts. Upon a failed attempt to unlock an LSIB the intruder may increase the assumed chain length. Sometimes, unlocking a new LSIB or opening a new path will lock another LSIB, a strategy known as </a:t>
            </a:r>
            <a:r>
              <a:rPr lang="en-US" dirty="0" err="1" smtClean="0"/>
              <a:t>honeytrap</a:t>
            </a:r>
            <a:r>
              <a:rPr lang="en-US" dirty="0" smtClean="0"/>
              <a:t> LSIB. Inserting LSIBs that are initially open on the circuit and locked when the correct keys are set provide negative feedback to the intruder, who must overcome the resulting confusion. As long as the structure and strategies are complex enough, continue to increase the effort of intruder dramatically. Even the average breaking time can be on the order of hundreds of years. But for this structure, the key information for intruder is the length of scan chain. All attempts are based on finding the scan chain length. What if we make the determination of scan chain length more difficult.</a:t>
            </a:r>
            <a:endParaRPr lang="en-US" dirty="0"/>
          </a:p>
        </p:txBody>
      </p:sp>
      <p:sp>
        <p:nvSpPr>
          <p:cNvPr id="4" name="Slide Number Placeholder 3"/>
          <p:cNvSpPr>
            <a:spLocks noGrp="1"/>
          </p:cNvSpPr>
          <p:nvPr>
            <p:ph type="sldNum" sz="quarter" idx="10"/>
          </p:nvPr>
        </p:nvSpPr>
        <p:spPr/>
        <p:txBody>
          <a:bodyPr/>
          <a:lstStyle/>
          <a:p>
            <a:fld id="{648860A5-AEF5-4816-9758-E2391F5F2DE0}" type="slidenum">
              <a:rPr lang="en-US" smtClean="0"/>
              <a:t>8</a:t>
            </a:fld>
            <a:endParaRPr lang="en-US"/>
          </a:p>
        </p:txBody>
      </p:sp>
    </p:spTree>
    <p:extLst>
      <p:ext uri="{BB962C8B-B14F-4D97-AF65-F5344CB8AC3E}">
        <p14:creationId xmlns:p14="http://schemas.microsoft.com/office/powerpoint/2010/main" val="1629785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main idea of this work is a SECURITY Linear Feedback Sift Register, or SLFSR. This slide shows a three-bit SLFSR.</a:t>
            </a:r>
          </a:p>
          <a:p>
            <a:r>
              <a:rPr lang="en-US" dirty="0" smtClean="0"/>
              <a:t>This SLFSR is inserted in the p1687 LSIB secure structure to hide the scan chain length and to provide additional locking capability.</a:t>
            </a:r>
          </a:p>
          <a:p>
            <a:endParaRPr lang="en-US" dirty="0" smtClean="0"/>
          </a:p>
          <a:p>
            <a:r>
              <a:rPr lang="en-US" dirty="0" smtClean="0"/>
              <a:t>We propose a dual mode m-stage SLFSR placed just before TDO. Parallel outputs from SLFSR are used as a feedback key to an LSIB as shown in the next slide. To open the LSIB, we must shift in the correct key, which is produced as a sequence from the SLFSR. The select signal from the update cell of LSIB will decide the status of SLFSR. When LSIB is closed, the select will set the LFSR in the feedback- shift mode. When LSIB is open, the select will disconnect all feedback signals from D inputs in the LFSR and set it in the normal shift register mode. The signal </a:t>
            </a:r>
            <a:r>
              <a:rPr lang="en-US" dirty="0" err="1" smtClean="0"/>
              <a:t>ShiftEnable</a:t>
            </a:r>
            <a:r>
              <a:rPr lang="en-US" dirty="0" smtClean="0"/>
              <a:t> plays an important role. When it is 0, the state of the SLFSR remains frozen. When </a:t>
            </a:r>
            <a:r>
              <a:rPr lang="en-US" dirty="0" err="1" smtClean="0"/>
              <a:t>ShiftEnable</a:t>
            </a:r>
            <a:r>
              <a:rPr lang="en-US" dirty="0" smtClean="0"/>
              <a:t> is 1, the SLFSR simply shifts data from TDI. This design can be realized by adding multiplexers to a traditional LFSR. When the LSIB is locked, the TDO will be a repeating sequence. Only when LSIB is unlocked, the SLFSR will not be an obstacle in the scan path and we can get correct information from shifting out the pattern in the scan path.</a:t>
            </a:r>
          </a:p>
        </p:txBody>
      </p:sp>
      <p:sp>
        <p:nvSpPr>
          <p:cNvPr id="4" name="Slide Number Placeholder 3"/>
          <p:cNvSpPr>
            <a:spLocks noGrp="1"/>
          </p:cNvSpPr>
          <p:nvPr>
            <p:ph type="sldNum" sz="quarter" idx="10"/>
          </p:nvPr>
        </p:nvSpPr>
        <p:spPr/>
        <p:txBody>
          <a:bodyPr/>
          <a:lstStyle/>
          <a:p>
            <a:fld id="{648860A5-AEF5-4816-9758-E2391F5F2DE0}" type="slidenum">
              <a:rPr lang="en-US" smtClean="0"/>
              <a:t>9</a:t>
            </a:fld>
            <a:endParaRPr lang="en-US"/>
          </a:p>
        </p:txBody>
      </p:sp>
    </p:spTree>
    <p:extLst>
      <p:ext uri="{BB962C8B-B14F-4D97-AF65-F5344CB8AC3E}">
        <p14:creationId xmlns:p14="http://schemas.microsoft.com/office/powerpoint/2010/main" val="1775821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r>
              <a:rPr lang="en-US" smtClean="0"/>
              <a:t>ATS 2015</a:t>
            </a:r>
            <a:endParaRPr lang="en-US"/>
          </a:p>
        </p:txBody>
      </p:sp>
      <p:sp>
        <p:nvSpPr>
          <p:cNvPr id="5" name="Footer Placeholder 4"/>
          <p:cNvSpPr>
            <a:spLocks noGrp="1"/>
          </p:cNvSpPr>
          <p:nvPr>
            <p:ph type="ftr" sz="quarter" idx="11"/>
          </p:nvPr>
        </p:nvSpPr>
        <p:spPr/>
        <p:txBody>
          <a:bodyPr/>
          <a:lstStyle/>
          <a:p>
            <a:r>
              <a:rPr lang="en-US" smtClean="0"/>
              <a:t>Liu-Agrawal</a:t>
            </a:r>
            <a:endParaRPr lang="en-US"/>
          </a:p>
        </p:txBody>
      </p:sp>
      <p:sp>
        <p:nvSpPr>
          <p:cNvPr id="6" name="Slide Number Placeholder 5"/>
          <p:cNvSpPr>
            <a:spLocks noGrp="1"/>
          </p:cNvSpPr>
          <p:nvPr>
            <p:ph type="sldNum" sz="quarter" idx="12"/>
          </p:nvPr>
        </p:nvSpPr>
        <p:spPr/>
        <p:txBody>
          <a:bodyPr/>
          <a:lstStyle/>
          <a:p>
            <a:fld id="{886BB73A-582F-4420-9A14-CB10A2B2E5E8}"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a:p>
        </p:txBody>
      </p:sp>
      <p:sp>
        <p:nvSpPr>
          <p:cNvPr id="4" name="Date Placeholder 3"/>
          <p:cNvSpPr>
            <a:spLocks noGrp="1"/>
          </p:cNvSpPr>
          <p:nvPr>
            <p:ph type="dt" sz="half" idx="10"/>
          </p:nvPr>
        </p:nvSpPr>
        <p:spPr/>
        <p:txBody>
          <a:bodyPr/>
          <a:lstStyle/>
          <a:p>
            <a:r>
              <a:rPr lang="en-US" smtClean="0"/>
              <a:t>ATS 2015</a:t>
            </a:r>
            <a:endParaRPr lang="en-US"/>
          </a:p>
        </p:txBody>
      </p:sp>
      <p:sp>
        <p:nvSpPr>
          <p:cNvPr id="5" name="Footer Placeholder 4"/>
          <p:cNvSpPr>
            <a:spLocks noGrp="1"/>
          </p:cNvSpPr>
          <p:nvPr>
            <p:ph type="ftr" sz="quarter" idx="11"/>
          </p:nvPr>
        </p:nvSpPr>
        <p:spPr/>
        <p:txBody>
          <a:bodyPr/>
          <a:lstStyle/>
          <a:p>
            <a:r>
              <a:rPr lang="en-US" smtClean="0"/>
              <a:t>Liu-Agrawal</a:t>
            </a:r>
            <a:endParaRPr lang="en-US"/>
          </a:p>
        </p:txBody>
      </p:sp>
      <p:sp>
        <p:nvSpPr>
          <p:cNvPr id="6" name="Slide Number Placeholder 5"/>
          <p:cNvSpPr>
            <a:spLocks noGrp="1"/>
          </p:cNvSpPr>
          <p:nvPr>
            <p:ph type="sldNum" sz="quarter" idx="12"/>
          </p:nvPr>
        </p:nvSpPr>
        <p:spPr/>
        <p:txBody>
          <a:bodyPr/>
          <a:lstStyle/>
          <a:p>
            <a:fld id="{886BB73A-582F-4420-9A14-CB10A2B2E5E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4" name="Date Placeholder 3"/>
          <p:cNvSpPr>
            <a:spLocks noGrp="1"/>
          </p:cNvSpPr>
          <p:nvPr>
            <p:ph type="dt" sz="half" idx="10"/>
          </p:nvPr>
        </p:nvSpPr>
        <p:spPr/>
        <p:txBody>
          <a:bodyPr/>
          <a:lstStyle/>
          <a:p>
            <a:r>
              <a:rPr lang="en-US" smtClean="0"/>
              <a:t>ATS 2015</a:t>
            </a:r>
            <a:endParaRPr lang="en-US"/>
          </a:p>
        </p:txBody>
      </p:sp>
      <p:sp>
        <p:nvSpPr>
          <p:cNvPr id="5" name="Footer Placeholder 4"/>
          <p:cNvSpPr>
            <a:spLocks noGrp="1"/>
          </p:cNvSpPr>
          <p:nvPr>
            <p:ph type="ftr" sz="quarter" idx="11"/>
          </p:nvPr>
        </p:nvSpPr>
        <p:spPr/>
        <p:txBody>
          <a:bodyPr/>
          <a:lstStyle/>
          <a:p>
            <a:r>
              <a:rPr lang="en-US" smtClean="0"/>
              <a:t>Liu-Agrawal</a:t>
            </a:r>
            <a:endParaRPr lang="en-US"/>
          </a:p>
        </p:txBody>
      </p:sp>
      <p:sp>
        <p:nvSpPr>
          <p:cNvPr id="6" name="Slide Number Placeholder 5"/>
          <p:cNvSpPr>
            <a:spLocks noGrp="1"/>
          </p:cNvSpPr>
          <p:nvPr>
            <p:ph type="sldNum" sz="quarter" idx="12"/>
          </p:nvPr>
        </p:nvSpPr>
        <p:spPr/>
        <p:txBody>
          <a:bodyPr/>
          <a:lstStyle/>
          <a:p>
            <a:fld id="{886BB73A-582F-4420-9A14-CB10A2B2E5E8}"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ATS 2015</a:t>
            </a:r>
            <a:endParaRPr lang="en-US"/>
          </a:p>
        </p:txBody>
      </p:sp>
      <p:sp>
        <p:nvSpPr>
          <p:cNvPr id="5" name="Footer Placeholder 4"/>
          <p:cNvSpPr>
            <a:spLocks noGrp="1"/>
          </p:cNvSpPr>
          <p:nvPr>
            <p:ph type="ftr" sz="quarter" idx="11"/>
          </p:nvPr>
        </p:nvSpPr>
        <p:spPr/>
        <p:txBody>
          <a:bodyPr/>
          <a:lstStyle/>
          <a:p>
            <a:r>
              <a:rPr lang="en-US" smtClean="0"/>
              <a:t>Liu-Agrawal</a:t>
            </a:r>
            <a:endParaRPr lang="en-US"/>
          </a:p>
        </p:txBody>
      </p:sp>
      <p:sp>
        <p:nvSpPr>
          <p:cNvPr id="6" name="Slide Number Placeholder 5"/>
          <p:cNvSpPr>
            <a:spLocks noGrp="1"/>
          </p:cNvSpPr>
          <p:nvPr>
            <p:ph type="sldNum" sz="quarter" idx="12"/>
          </p:nvPr>
        </p:nvSpPr>
        <p:spPr/>
        <p:txBody>
          <a:bodyPr/>
          <a:lstStyle/>
          <a:p>
            <a:fld id="{1BD971E5-E1F4-48C0-AAB1-502001C538C5}" type="slidenum">
              <a:rPr lang="en-US" smtClean="0"/>
              <a:t>‹#›</a:t>
            </a:fld>
            <a:endParaRPr lang="en-US"/>
          </a:p>
        </p:txBody>
      </p:sp>
    </p:spTree>
    <p:extLst>
      <p:ext uri="{BB962C8B-B14F-4D97-AF65-F5344CB8AC3E}">
        <p14:creationId xmlns:p14="http://schemas.microsoft.com/office/powerpoint/2010/main" val="2927812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ATS 2015</a:t>
            </a:r>
            <a:endParaRPr lang="en-US"/>
          </a:p>
        </p:txBody>
      </p:sp>
      <p:sp>
        <p:nvSpPr>
          <p:cNvPr id="5" name="Footer Placeholder 4"/>
          <p:cNvSpPr>
            <a:spLocks noGrp="1"/>
          </p:cNvSpPr>
          <p:nvPr>
            <p:ph type="ftr" sz="quarter" idx="11"/>
          </p:nvPr>
        </p:nvSpPr>
        <p:spPr/>
        <p:txBody>
          <a:bodyPr/>
          <a:lstStyle/>
          <a:p>
            <a:r>
              <a:rPr lang="en-US" smtClean="0"/>
              <a:t>Liu-Agrawal</a:t>
            </a:r>
            <a:endParaRPr lang="en-US"/>
          </a:p>
        </p:txBody>
      </p:sp>
      <p:sp>
        <p:nvSpPr>
          <p:cNvPr id="6" name="Slide Number Placeholder 5"/>
          <p:cNvSpPr>
            <a:spLocks noGrp="1"/>
          </p:cNvSpPr>
          <p:nvPr>
            <p:ph type="sldNum" sz="quarter" idx="12"/>
          </p:nvPr>
        </p:nvSpPr>
        <p:spPr/>
        <p:txBody>
          <a:bodyPr/>
          <a:lstStyle/>
          <a:p>
            <a:fld id="{1BD971E5-E1F4-48C0-AAB1-502001C538C5}" type="slidenum">
              <a:rPr lang="en-US" smtClean="0"/>
              <a:t>‹#›</a:t>
            </a:fld>
            <a:endParaRPr lang="en-US"/>
          </a:p>
        </p:txBody>
      </p:sp>
    </p:spTree>
    <p:extLst>
      <p:ext uri="{BB962C8B-B14F-4D97-AF65-F5344CB8AC3E}">
        <p14:creationId xmlns:p14="http://schemas.microsoft.com/office/powerpoint/2010/main" val="1384367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ATS 2015</a:t>
            </a:r>
            <a:endParaRPr lang="en-US"/>
          </a:p>
        </p:txBody>
      </p:sp>
      <p:sp>
        <p:nvSpPr>
          <p:cNvPr id="5" name="Footer Placeholder 4"/>
          <p:cNvSpPr>
            <a:spLocks noGrp="1"/>
          </p:cNvSpPr>
          <p:nvPr>
            <p:ph type="ftr" sz="quarter" idx="11"/>
          </p:nvPr>
        </p:nvSpPr>
        <p:spPr/>
        <p:txBody>
          <a:bodyPr/>
          <a:lstStyle/>
          <a:p>
            <a:r>
              <a:rPr lang="en-US" smtClean="0"/>
              <a:t>Liu-Agrawal</a:t>
            </a:r>
            <a:endParaRPr lang="en-US"/>
          </a:p>
        </p:txBody>
      </p:sp>
      <p:sp>
        <p:nvSpPr>
          <p:cNvPr id="6" name="Slide Number Placeholder 5"/>
          <p:cNvSpPr>
            <a:spLocks noGrp="1"/>
          </p:cNvSpPr>
          <p:nvPr>
            <p:ph type="sldNum" sz="quarter" idx="12"/>
          </p:nvPr>
        </p:nvSpPr>
        <p:spPr/>
        <p:txBody>
          <a:bodyPr/>
          <a:lstStyle/>
          <a:p>
            <a:fld id="{1BD971E5-E1F4-48C0-AAB1-502001C538C5}" type="slidenum">
              <a:rPr lang="en-US" smtClean="0"/>
              <a:t>‹#›</a:t>
            </a:fld>
            <a:endParaRPr lang="en-US"/>
          </a:p>
        </p:txBody>
      </p:sp>
    </p:spTree>
    <p:extLst>
      <p:ext uri="{BB962C8B-B14F-4D97-AF65-F5344CB8AC3E}">
        <p14:creationId xmlns:p14="http://schemas.microsoft.com/office/powerpoint/2010/main" val="19158863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ATS 2015</a:t>
            </a:r>
            <a:endParaRPr lang="en-US"/>
          </a:p>
        </p:txBody>
      </p:sp>
      <p:sp>
        <p:nvSpPr>
          <p:cNvPr id="6" name="Footer Placeholder 5"/>
          <p:cNvSpPr>
            <a:spLocks noGrp="1"/>
          </p:cNvSpPr>
          <p:nvPr>
            <p:ph type="ftr" sz="quarter" idx="11"/>
          </p:nvPr>
        </p:nvSpPr>
        <p:spPr/>
        <p:txBody>
          <a:bodyPr/>
          <a:lstStyle/>
          <a:p>
            <a:r>
              <a:rPr lang="en-US" smtClean="0"/>
              <a:t>Liu-Agrawal</a:t>
            </a:r>
            <a:endParaRPr lang="en-US"/>
          </a:p>
        </p:txBody>
      </p:sp>
      <p:sp>
        <p:nvSpPr>
          <p:cNvPr id="7" name="Slide Number Placeholder 6"/>
          <p:cNvSpPr>
            <a:spLocks noGrp="1"/>
          </p:cNvSpPr>
          <p:nvPr>
            <p:ph type="sldNum" sz="quarter" idx="12"/>
          </p:nvPr>
        </p:nvSpPr>
        <p:spPr/>
        <p:txBody>
          <a:bodyPr/>
          <a:lstStyle/>
          <a:p>
            <a:fld id="{1BD971E5-E1F4-48C0-AAB1-502001C538C5}" type="slidenum">
              <a:rPr lang="en-US" smtClean="0"/>
              <a:t>‹#›</a:t>
            </a:fld>
            <a:endParaRPr lang="en-US"/>
          </a:p>
        </p:txBody>
      </p:sp>
    </p:spTree>
    <p:extLst>
      <p:ext uri="{BB962C8B-B14F-4D97-AF65-F5344CB8AC3E}">
        <p14:creationId xmlns:p14="http://schemas.microsoft.com/office/powerpoint/2010/main" val="36090593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ATS 2015</a:t>
            </a:r>
            <a:endParaRPr lang="en-US"/>
          </a:p>
        </p:txBody>
      </p:sp>
      <p:sp>
        <p:nvSpPr>
          <p:cNvPr id="8" name="Footer Placeholder 7"/>
          <p:cNvSpPr>
            <a:spLocks noGrp="1"/>
          </p:cNvSpPr>
          <p:nvPr>
            <p:ph type="ftr" sz="quarter" idx="11"/>
          </p:nvPr>
        </p:nvSpPr>
        <p:spPr/>
        <p:txBody>
          <a:bodyPr/>
          <a:lstStyle/>
          <a:p>
            <a:r>
              <a:rPr lang="en-US" smtClean="0"/>
              <a:t>Liu-Agrawal</a:t>
            </a:r>
            <a:endParaRPr lang="en-US"/>
          </a:p>
        </p:txBody>
      </p:sp>
      <p:sp>
        <p:nvSpPr>
          <p:cNvPr id="9" name="Slide Number Placeholder 8"/>
          <p:cNvSpPr>
            <a:spLocks noGrp="1"/>
          </p:cNvSpPr>
          <p:nvPr>
            <p:ph type="sldNum" sz="quarter" idx="12"/>
          </p:nvPr>
        </p:nvSpPr>
        <p:spPr/>
        <p:txBody>
          <a:bodyPr/>
          <a:lstStyle/>
          <a:p>
            <a:fld id="{1BD971E5-E1F4-48C0-AAB1-502001C538C5}" type="slidenum">
              <a:rPr lang="en-US" smtClean="0"/>
              <a:t>‹#›</a:t>
            </a:fld>
            <a:endParaRPr lang="en-US"/>
          </a:p>
        </p:txBody>
      </p:sp>
    </p:spTree>
    <p:extLst>
      <p:ext uri="{BB962C8B-B14F-4D97-AF65-F5344CB8AC3E}">
        <p14:creationId xmlns:p14="http://schemas.microsoft.com/office/powerpoint/2010/main" val="24586170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ATS 2015</a:t>
            </a:r>
            <a:endParaRPr lang="en-US"/>
          </a:p>
        </p:txBody>
      </p:sp>
      <p:sp>
        <p:nvSpPr>
          <p:cNvPr id="4" name="Footer Placeholder 3"/>
          <p:cNvSpPr>
            <a:spLocks noGrp="1"/>
          </p:cNvSpPr>
          <p:nvPr>
            <p:ph type="ftr" sz="quarter" idx="11"/>
          </p:nvPr>
        </p:nvSpPr>
        <p:spPr/>
        <p:txBody>
          <a:bodyPr/>
          <a:lstStyle/>
          <a:p>
            <a:r>
              <a:rPr lang="en-US" smtClean="0"/>
              <a:t>Liu-Agrawal</a:t>
            </a:r>
            <a:endParaRPr lang="en-US"/>
          </a:p>
        </p:txBody>
      </p:sp>
      <p:sp>
        <p:nvSpPr>
          <p:cNvPr id="5" name="Slide Number Placeholder 4"/>
          <p:cNvSpPr>
            <a:spLocks noGrp="1"/>
          </p:cNvSpPr>
          <p:nvPr>
            <p:ph type="sldNum" sz="quarter" idx="12"/>
          </p:nvPr>
        </p:nvSpPr>
        <p:spPr/>
        <p:txBody>
          <a:bodyPr/>
          <a:lstStyle/>
          <a:p>
            <a:fld id="{1BD971E5-E1F4-48C0-AAB1-502001C538C5}" type="slidenum">
              <a:rPr lang="en-US" smtClean="0"/>
              <a:t>‹#›</a:t>
            </a:fld>
            <a:endParaRPr lang="en-US"/>
          </a:p>
        </p:txBody>
      </p:sp>
    </p:spTree>
    <p:extLst>
      <p:ext uri="{BB962C8B-B14F-4D97-AF65-F5344CB8AC3E}">
        <p14:creationId xmlns:p14="http://schemas.microsoft.com/office/powerpoint/2010/main" val="3277587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ATS 2015</a:t>
            </a:r>
            <a:endParaRPr lang="en-US"/>
          </a:p>
        </p:txBody>
      </p:sp>
      <p:sp>
        <p:nvSpPr>
          <p:cNvPr id="3" name="Footer Placeholder 2"/>
          <p:cNvSpPr>
            <a:spLocks noGrp="1"/>
          </p:cNvSpPr>
          <p:nvPr>
            <p:ph type="ftr" sz="quarter" idx="11"/>
          </p:nvPr>
        </p:nvSpPr>
        <p:spPr/>
        <p:txBody>
          <a:bodyPr/>
          <a:lstStyle/>
          <a:p>
            <a:r>
              <a:rPr lang="en-US" smtClean="0"/>
              <a:t>Liu-Agrawal</a:t>
            </a:r>
            <a:endParaRPr lang="en-US"/>
          </a:p>
        </p:txBody>
      </p:sp>
      <p:sp>
        <p:nvSpPr>
          <p:cNvPr id="4" name="Slide Number Placeholder 3"/>
          <p:cNvSpPr>
            <a:spLocks noGrp="1"/>
          </p:cNvSpPr>
          <p:nvPr>
            <p:ph type="sldNum" sz="quarter" idx="12"/>
          </p:nvPr>
        </p:nvSpPr>
        <p:spPr/>
        <p:txBody>
          <a:bodyPr/>
          <a:lstStyle/>
          <a:p>
            <a:fld id="{1BD971E5-E1F4-48C0-AAB1-502001C538C5}" type="slidenum">
              <a:rPr lang="en-US" smtClean="0"/>
              <a:t>‹#›</a:t>
            </a:fld>
            <a:endParaRPr lang="en-US"/>
          </a:p>
        </p:txBody>
      </p:sp>
    </p:spTree>
    <p:extLst>
      <p:ext uri="{BB962C8B-B14F-4D97-AF65-F5344CB8AC3E}">
        <p14:creationId xmlns:p14="http://schemas.microsoft.com/office/powerpoint/2010/main" val="6803121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ATS 2015</a:t>
            </a:r>
            <a:endParaRPr lang="en-US"/>
          </a:p>
        </p:txBody>
      </p:sp>
      <p:sp>
        <p:nvSpPr>
          <p:cNvPr id="6" name="Footer Placeholder 5"/>
          <p:cNvSpPr>
            <a:spLocks noGrp="1"/>
          </p:cNvSpPr>
          <p:nvPr>
            <p:ph type="ftr" sz="quarter" idx="11"/>
          </p:nvPr>
        </p:nvSpPr>
        <p:spPr/>
        <p:txBody>
          <a:bodyPr/>
          <a:lstStyle/>
          <a:p>
            <a:r>
              <a:rPr lang="en-US" smtClean="0"/>
              <a:t>Liu-Agrawal</a:t>
            </a:r>
            <a:endParaRPr lang="en-US"/>
          </a:p>
        </p:txBody>
      </p:sp>
      <p:sp>
        <p:nvSpPr>
          <p:cNvPr id="7" name="Slide Number Placeholder 6"/>
          <p:cNvSpPr>
            <a:spLocks noGrp="1"/>
          </p:cNvSpPr>
          <p:nvPr>
            <p:ph type="sldNum" sz="quarter" idx="12"/>
          </p:nvPr>
        </p:nvSpPr>
        <p:spPr/>
        <p:txBody>
          <a:bodyPr/>
          <a:lstStyle/>
          <a:p>
            <a:fld id="{1BD971E5-E1F4-48C0-AAB1-502001C538C5}" type="slidenum">
              <a:rPr lang="en-US" smtClean="0"/>
              <a:t>‹#›</a:t>
            </a:fld>
            <a:endParaRPr lang="en-US"/>
          </a:p>
        </p:txBody>
      </p:sp>
    </p:spTree>
    <p:extLst>
      <p:ext uri="{BB962C8B-B14F-4D97-AF65-F5344CB8AC3E}">
        <p14:creationId xmlns:p14="http://schemas.microsoft.com/office/powerpoint/2010/main" val="3230264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a:p>
        </p:txBody>
      </p:sp>
      <p:sp>
        <p:nvSpPr>
          <p:cNvPr id="4" name="Date Placeholder 3"/>
          <p:cNvSpPr>
            <a:spLocks noGrp="1"/>
          </p:cNvSpPr>
          <p:nvPr>
            <p:ph type="dt" sz="half" idx="10"/>
          </p:nvPr>
        </p:nvSpPr>
        <p:spPr/>
        <p:txBody>
          <a:bodyPr/>
          <a:lstStyle/>
          <a:p>
            <a:r>
              <a:rPr lang="en-US" smtClean="0"/>
              <a:t>ATS 2015</a:t>
            </a:r>
            <a:endParaRPr lang="en-US"/>
          </a:p>
        </p:txBody>
      </p:sp>
      <p:sp>
        <p:nvSpPr>
          <p:cNvPr id="5" name="Footer Placeholder 4"/>
          <p:cNvSpPr>
            <a:spLocks noGrp="1"/>
          </p:cNvSpPr>
          <p:nvPr>
            <p:ph type="ftr" sz="quarter" idx="11"/>
          </p:nvPr>
        </p:nvSpPr>
        <p:spPr/>
        <p:txBody>
          <a:bodyPr/>
          <a:lstStyle/>
          <a:p>
            <a:r>
              <a:rPr lang="en-US" smtClean="0"/>
              <a:t>Liu-Agrawal</a:t>
            </a:r>
            <a:endParaRPr lang="en-US"/>
          </a:p>
        </p:txBody>
      </p:sp>
      <p:sp>
        <p:nvSpPr>
          <p:cNvPr id="6" name="Slide Number Placeholder 5"/>
          <p:cNvSpPr>
            <a:spLocks noGrp="1"/>
          </p:cNvSpPr>
          <p:nvPr>
            <p:ph type="sldNum" sz="quarter" idx="12"/>
          </p:nvPr>
        </p:nvSpPr>
        <p:spPr/>
        <p:txBody>
          <a:bodyPr/>
          <a:lstStyle/>
          <a:p>
            <a:fld id="{886BB73A-582F-4420-9A14-CB10A2B2E5E8}"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ATS 2015</a:t>
            </a:r>
            <a:endParaRPr lang="en-US"/>
          </a:p>
        </p:txBody>
      </p:sp>
      <p:sp>
        <p:nvSpPr>
          <p:cNvPr id="6" name="Footer Placeholder 5"/>
          <p:cNvSpPr>
            <a:spLocks noGrp="1"/>
          </p:cNvSpPr>
          <p:nvPr>
            <p:ph type="ftr" sz="quarter" idx="11"/>
          </p:nvPr>
        </p:nvSpPr>
        <p:spPr/>
        <p:txBody>
          <a:bodyPr/>
          <a:lstStyle/>
          <a:p>
            <a:r>
              <a:rPr lang="en-US" smtClean="0"/>
              <a:t>Liu-Agrawal</a:t>
            </a:r>
            <a:endParaRPr lang="en-US"/>
          </a:p>
        </p:txBody>
      </p:sp>
      <p:sp>
        <p:nvSpPr>
          <p:cNvPr id="7" name="Slide Number Placeholder 6"/>
          <p:cNvSpPr>
            <a:spLocks noGrp="1"/>
          </p:cNvSpPr>
          <p:nvPr>
            <p:ph type="sldNum" sz="quarter" idx="12"/>
          </p:nvPr>
        </p:nvSpPr>
        <p:spPr/>
        <p:txBody>
          <a:bodyPr/>
          <a:lstStyle/>
          <a:p>
            <a:fld id="{1BD971E5-E1F4-48C0-AAB1-502001C538C5}" type="slidenum">
              <a:rPr lang="en-US" smtClean="0"/>
              <a:t>‹#›</a:t>
            </a:fld>
            <a:endParaRPr lang="en-US"/>
          </a:p>
        </p:txBody>
      </p:sp>
    </p:spTree>
    <p:extLst>
      <p:ext uri="{BB962C8B-B14F-4D97-AF65-F5344CB8AC3E}">
        <p14:creationId xmlns:p14="http://schemas.microsoft.com/office/powerpoint/2010/main" val="32385989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ATS 2015</a:t>
            </a:r>
            <a:endParaRPr lang="en-US"/>
          </a:p>
        </p:txBody>
      </p:sp>
      <p:sp>
        <p:nvSpPr>
          <p:cNvPr id="5" name="Footer Placeholder 4"/>
          <p:cNvSpPr>
            <a:spLocks noGrp="1"/>
          </p:cNvSpPr>
          <p:nvPr>
            <p:ph type="ftr" sz="quarter" idx="11"/>
          </p:nvPr>
        </p:nvSpPr>
        <p:spPr/>
        <p:txBody>
          <a:bodyPr/>
          <a:lstStyle/>
          <a:p>
            <a:r>
              <a:rPr lang="en-US" smtClean="0"/>
              <a:t>Liu-Agrawal</a:t>
            </a:r>
            <a:endParaRPr lang="en-US"/>
          </a:p>
        </p:txBody>
      </p:sp>
      <p:sp>
        <p:nvSpPr>
          <p:cNvPr id="6" name="Slide Number Placeholder 5"/>
          <p:cNvSpPr>
            <a:spLocks noGrp="1"/>
          </p:cNvSpPr>
          <p:nvPr>
            <p:ph type="sldNum" sz="quarter" idx="12"/>
          </p:nvPr>
        </p:nvSpPr>
        <p:spPr/>
        <p:txBody>
          <a:bodyPr/>
          <a:lstStyle/>
          <a:p>
            <a:fld id="{1BD971E5-E1F4-48C0-AAB1-502001C538C5}" type="slidenum">
              <a:rPr lang="en-US" smtClean="0"/>
              <a:t>‹#›</a:t>
            </a:fld>
            <a:endParaRPr lang="en-US"/>
          </a:p>
        </p:txBody>
      </p:sp>
    </p:spTree>
    <p:extLst>
      <p:ext uri="{BB962C8B-B14F-4D97-AF65-F5344CB8AC3E}">
        <p14:creationId xmlns:p14="http://schemas.microsoft.com/office/powerpoint/2010/main" val="36387503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ATS 2015</a:t>
            </a:r>
            <a:endParaRPr lang="en-US"/>
          </a:p>
        </p:txBody>
      </p:sp>
      <p:sp>
        <p:nvSpPr>
          <p:cNvPr id="5" name="Footer Placeholder 4"/>
          <p:cNvSpPr>
            <a:spLocks noGrp="1"/>
          </p:cNvSpPr>
          <p:nvPr>
            <p:ph type="ftr" sz="quarter" idx="11"/>
          </p:nvPr>
        </p:nvSpPr>
        <p:spPr/>
        <p:txBody>
          <a:bodyPr/>
          <a:lstStyle/>
          <a:p>
            <a:r>
              <a:rPr lang="en-US" smtClean="0"/>
              <a:t>Liu-Agrawal</a:t>
            </a:r>
            <a:endParaRPr lang="en-US"/>
          </a:p>
        </p:txBody>
      </p:sp>
      <p:sp>
        <p:nvSpPr>
          <p:cNvPr id="6" name="Slide Number Placeholder 5"/>
          <p:cNvSpPr>
            <a:spLocks noGrp="1"/>
          </p:cNvSpPr>
          <p:nvPr>
            <p:ph type="sldNum" sz="quarter" idx="12"/>
          </p:nvPr>
        </p:nvSpPr>
        <p:spPr/>
        <p:txBody>
          <a:bodyPr/>
          <a:lstStyle/>
          <a:p>
            <a:fld id="{1BD971E5-E1F4-48C0-AAB1-502001C538C5}" type="slidenum">
              <a:rPr lang="en-US" smtClean="0"/>
              <a:t>‹#›</a:t>
            </a:fld>
            <a:endParaRPr lang="en-US"/>
          </a:p>
        </p:txBody>
      </p:sp>
    </p:spTree>
    <p:extLst>
      <p:ext uri="{BB962C8B-B14F-4D97-AF65-F5344CB8AC3E}">
        <p14:creationId xmlns:p14="http://schemas.microsoft.com/office/powerpoint/2010/main" val="1829533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r>
              <a:rPr lang="en-US" smtClean="0"/>
              <a:t>ATS 2015</a:t>
            </a:r>
            <a:endParaRPr lang="en-US"/>
          </a:p>
        </p:txBody>
      </p:sp>
      <p:sp>
        <p:nvSpPr>
          <p:cNvPr id="5" name="Footer Placeholder 4"/>
          <p:cNvSpPr>
            <a:spLocks noGrp="1"/>
          </p:cNvSpPr>
          <p:nvPr>
            <p:ph type="ftr" sz="quarter" idx="11"/>
          </p:nvPr>
        </p:nvSpPr>
        <p:spPr/>
        <p:txBody>
          <a:bodyPr/>
          <a:lstStyle/>
          <a:p>
            <a:r>
              <a:rPr lang="en-US" smtClean="0"/>
              <a:t>Liu-Agrawal</a:t>
            </a:r>
            <a:endParaRPr lang="en-US"/>
          </a:p>
        </p:txBody>
      </p:sp>
      <p:sp>
        <p:nvSpPr>
          <p:cNvPr id="6" name="Slide Number Placeholder 5"/>
          <p:cNvSpPr>
            <a:spLocks noGrp="1"/>
          </p:cNvSpPr>
          <p:nvPr>
            <p:ph type="sldNum" sz="quarter" idx="12"/>
          </p:nvPr>
        </p:nvSpPr>
        <p:spPr/>
        <p:txBody>
          <a:bodyPr/>
          <a:lstStyle/>
          <a:p>
            <a:fld id="{886BB73A-582F-4420-9A14-CB10A2B2E5E8}"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5" name="Date Placeholder 4"/>
          <p:cNvSpPr>
            <a:spLocks noGrp="1"/>
          </p:cNvSpPr>
          <p:nvPr>
            <p:ph type="dt" sz="half" idx="10"/>
          </p:nvPr>
        </p:nvSpPr>
        <p:spPr/>
        <p:txBody>
          <a:bodyPr/>
          <a:lstStyle/>
          <a:p>
            <a:r>
              <a:rPr lang="en-US" smtClean="0"/>
              <a:t>ATS 2015</a:t>
            </a:r>
            <a:endParaRPr lang="en-US"/>
          </a:p>
        </p:txBody>
      </p:sp>
      <p:sp>
        <p:nvSpPr>
          <p:cNvPr id="6" name="Footer Placeholder 5"/>
          <p:cNvSpPr>
            <a:spLocks noGrp="1"/>
          </p:cNvSpPr>
          <p:nvPr>
            <p:ph type="ftr" sz="quarter" idx="11"/>
          </p:nvPr>
        </p:nvSpPr>
        <p:spPr/>
        <p:txBody>
          <a:bodyPr/>
          <a:lstStyle/>
          <a:p>
            <a:r>
              <a:rPr lang="en-US" smtClean="0"/>
              <a:t>Liu-Agrawal</a:t>
            </a:r>
            <a:endParaRPr lang="en-US"/>
          </a:p>
        </p:txBody>
      </p:sp>
      <p:sp>
        <p:nvSpPr>
          <p:cNvPr id="7" name="Slide Number Placeholder 6"/>
          <p:cNvSpPr>
            <a:spLocks noGrp="1"/>
          </p:cNvSpPr>
          <p:nvPr>
            <p:ph type="sldNum" sz="quarter" idx="12"/>
          </p:nvPr>
        </p:nvSpPr>
        <p:spPr/>
        <p:txBody>
          <a:bodyPr/>
          <a:lstStyle/>
          <a:p>
            <a:fld id="{886BB73A-582F-4420-9A14-CB10A2B2E5E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7" name="Date Placeholder 6"/>
          <p:cNvSpPr>
            <a:spLocks noGrp="1"/>
          </p:cNvSpPr>
          <p:nvPr>
            <p:ph type="dt" sz="half" idx="10"/>
          </p:nvPr>
        </p:nvSpPr>
        <p:spPr/>
        <p:txBody>
          <a:bodyPr/>
          <a:lstStyle/>
          <a:p>
            <a:r>
              <a:rPr lang="en-US" smtClean="0"/>
              <a:t>ATS 2015</a:t>
            </a:r>
            <a:endParaRPr lang="en-US"/>
          </a:p>
        </p:txBody>
      </p:sp>
      <p:sp>
        <p:nvSpPr>
          <p:cNvPr id="8" name="Footer Placeholder 7"/>
          <p:cNvSpPr>
            <a:spLocks noGrp="1"/>
          </p:cNvSpPr>
          <p:nvPr>
            <p:ph type="ftr" sz="quarter" idx="11"/>
          </p:nvPr>
        </p:nvSpPr>
        <p:spPr/>
        <p:txBody>
          <a:bodyPr/>
          <a:lstStyle/>
          <a:p>
            <a:r>
              <a:rPr lang="en-US" smtClean="0"/>
              <a:t>Liu-Agrawal</a:t>
            </a:r>
            <a:endParaRPr lang="en-US"/>
          </a:p>
        </p:txBody>
      </p:sp>
      <p:sp>
        <p:nvSpPr>
          <p:cNvPr id="9" name="Slide Number Placeholder 8"/>
          <p:cNvSpPr>
            <a:spLocks noGrp="1"/>
          </p:cNvSpPr>
          <p:nvPr>
            <p:ph type="sldNum" sz="quarter" idx="12"/>
          </p:nvPr>
        </p:nvSpPr>
        <p:spPr/>
        <p:txBody>
          <a:bodyPr/>
          <a:lstStyle/>
          <a:p>
            <a:fld id="{886BB73A-582F-4420-9A14-CB10A2B2E5E8}"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Date Placeholder 2"/>
          <p:cNvSpPr>
            <a:spLocks noGrp="1"/>
          </p:cNvSpPr>
          <p:nvPr>
            <p:ph type="dt" sz="half" idx="10"/>
          </p:nvPr>
        </p:nvSpPr>
        <p:spPr/>
        <p:txBody>
          <a:bodyPr/>
          <a:lstStyle/>
          <a:p>
            <a:r>
              <a:rPr lang="en-US" smtClean="0"/>
              <a:t>ATS 2015</a:t>
            </a:r>
            <a:endParaRPr lang="en-US"/>
          </a:p>
        </p:txBody>
      </p:sp>
      <p:sp>
        <p:nvSpPr>
          <p:cNvPr id="4" name="Footer Placeholder 3"/>
          <p:cNvSpPr>
            <a:spLocks noGrp="1"/>
          </p:cNvSpPr>
          <p:nvPr>
            <p:ph type="ftr" sz="quarter" idx="11"/>
          </p:nvPr>
        </p:nvSpPr>
        <p:spPr/>
        <p:txBody>
          <a:bodyPr/>
          <a:lstStyle/>
          <a:p>
            <a:r>
              <a:rPr lang="en-US" smtClean="0"/>
              <a:t>Liu-Agrawal</a:t>
            </a:r>
            <a:endParaRPr lang="en-US"/>
          </a:p>
        </p:txBody>
      </p:sp>
      <p:sp>
        <p:nvSpPr>
          <p:cNvPr id="5" name="Slide Number Placeholder 4"/>
          <p:cNvSpPr>
            <a:spLocks noGrp="1"/>
          </p:cNvSpPr>
          <p:nvPr>
            <p:ph type="sldNum" sz="quarter" idx="12"/>
          </p:nvPr>
        </p:nvSpPr>
        <p:spPr/>
        <p:txBody>
          <a:bodyPr/>
          <a:lstStyle/>
          <a:p>
            <a:fld id="{886BB73A-582F-4420-9A14-CB10A2B2E5E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ATS 2015</a:t>
            </a:r>
            <a:endParaRPr lang="en-US"/>
          </a:p>
        </p:txBody>
      </p:sp>
      <p:sp>
        <p:nvSpPr>
          <p:cNvPr id="3" name="Footer Placeholder 2"/>
          <p:cNvSpPr>
            <a:spLocks noGrp="1"/>
          </p:cNvSpPr>
          <p:nvPr>
            <p:ph type="ftr" sz="quarter" idx="11"/>
          </p:nvPr>
        </p:nvSpPr>
        <p:spPr/>
        <p:txBody>
          <a:bodyPr/>
          <a:lstStyle/>
          <a:p>
            <a:r>
              <a:rPr lang="en-US" smtClean="0"/>
              <a:t>Liu-Agrawal</a:t>
            </a:r>
            <a:endParaRPr lang="en-US"/>
          </a:p>
        </p:txBody>
      </p:sp>
      <p:sp>
        <p:nvSpPr>
          <p:cNvPr id="4" name="Slide Number Placeholder 3"/>
          <p:cNvSpPr>
            <a:spLocks noGrp="1"/>
          </p:cNvSpPr>
          <p:nvPr>
            <p:ph type="sldNum" sz="quarter" idx="12"/>
          </p:nvPr>
        </p:nvSpPr>
        <p:spPr/>
        <p:txBody>
          <a:bodyPr/>
          <a:lstStyle/>
          <a:p>
            <a:fld id="{886BB73A-582F-4420-9A14-CB10A2B2E5E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r>
              <a:rPr lang="en-US" smtClean="0"/>
              <a:t>ATS 2015</a:t>
            </a:r>
            <a:endParaRPr lang="en-US"/>
          </a:p>
        </p:txBody>
      </p:sp>
      <p:sp>
        <p:nvSpPr>
          <p:cNvPr id="6" name="Footer Placeholder 5"/>
          <p:cNvSpPr>
            <a:spLocks noGrp="1"/>
          </p:cNvSpPr>
          <p:nvPr>
            <p:ph type="ftr" sz="quarter" idx="11"/>
          </p:nvPr>
        </p:nvSpPr>
        <p:spPr/>
        <p:txBody>
          <a:bodyPr/>
          <a:lstStyle/>
          <a:p>
            <a:r>
              <a:rPr lang="en-US" smtClean="0"/>
              <a:t>Liu-Agrawal</a:t>
            </a:r>
            <a:endParaRPr lang="en-US"/>
          </a:p>
        </p:txBody>
      </p:sp>
      <p:sp>
        <p:nvSpPr>
          <p:cNvPr id="7" name="Slide Number Placeholder 6"/>
          <p:cNvSpPr>
            <a:spLocks noGrp="1"/>
          </p:cNvSpPr>
          <p:nvPr>
            <p:ph type="sldNum" sz="quarter" idx="12"/>
          </p:nvPr>
        </p:nvSpPr>
        <p:spPr/>
        <p:txBody>
          <a:bodyPr/>
          <a:lstStyle/>
          <a:p>
            <a:fld id="{886BB73A-582F-4420-9A14-CB10A2B2E5E8}"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zh-CN" altLang="en-US" smtClean="0"/>
              <a:t>单击此处编辑母版标题样式</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将图片拖动到占位符，或单击添加图标</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r>
              <a:rPr lang="en-US" smtClean="0"/>
              <a:t>ATS 2015</a:t>
            </a:r>
            <a:endParaRPr lang="en-US"/>
          </a:p>
        </p:txBody>
      </p:sp>
      <p:sp>
        <p:nvSpPr>
          <p:cNvPr id="6" name="Footer Placeholder 5"/>
          <p:cNvSpPr>
            <a:spLocks noGrp="1"/>
          </p:cNvSpPr>
          <p:nvPr>
            <p:ph type="ftr" sz="quarter" idx="11"/>
          </p:nvPr>
        </p:nvSpPr>
        <p:spPr/>
        <p:txBody>
          <a:bodyPr/>
          <a:lstStyle/>
          <a:p>
            <a:r>
              <a:rPr lang="en-US" smtClean="0"/>
              <a:t>Liu-Agrawal</a:t>
            </a:r>
            <a:endParaRPr lang="en-US"/>
          </a:p>
        </p:txBody>
      </p:sp>
      <p:sp>
        <p:nvSpPr>
          <p:cNvPr id="7" name="Slide Number Placeholder 6"/>
          <p:cNvSpPr>
            <a:spLocks noGrp="1"/>
          </p:cNvSpPr>
          <p:nvPr>
            <p:ph type="sldNum" sz="quarter" idx="12"/>
          </p:nvPr>
        </p:nvSpPr>
        <p:spPr/>
        <p:txBody>
          <a:bodyPr/>
          <a:lstStyle/>
          <a:p>
            <a:fld id="{886BB73A-582F-4420-9A14-CB10A2B2E5E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r>
              <a:rPr lang="en-US" smtClean="0"/>
              <a:t>ATS 2015</a:t>
            </a:r>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r>
              <a:rPr lang="en-US" smtClean="0"/>
              <a:t>Liu-Agrawal</a:t>
            </a:r>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886BB73A-582F-4420-9A14-CB10A2B2E5E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 id="2147484060" r:id="rId6"/>
    <p:sldLayoutId id="2147484061" r:id="rId7"/>
    <p:sldLayoutId id="2147484062" r:id="rId8"/>
    <p:sldLayoutId id="2147484063" r:id="rId9"/>
    <p:sldLayoutId id="2147484064" r:id="rId10"/>
    <p:sldLayoutId id="2147484065" r:id="rId11"/>
  </p:sldLayoutIdLst>
  <p:timing>
    <p:tnLst>
      <p:par>
        <p:cTn id="1" dur="indefinite" restart="never" nodeType="tmRoot"/>
      </p:par>
    </p:tnLst>
  </p:timing>
  <p:hf hdr="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ATS 2015</a:t>
            </a: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Liu-Agrawal</a:t>
            </a: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D971E5-E1F4-48C0-AAB1-502001C538C5}" type="slidenum">
              <a:rPr lang="en-US" smtClean="0"/>
              <a:t>‹#›</a:t>
            </a:fld>
            <a:endParaRPr lang="en-US"/>
          </a:p>
        </p:txBody>
      </p:sp>
    </p:spTree>
    <p:extLst>
      <p:ext uri="{BB962C8B-B14F-4D97-AF65-F5344CB8AC3E}">
        <p14:creationId xmlns:p14="http://schemas.microsoft.com/office/powerpoint/2010/main" val="2172813691"/>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mailto:agrawvd@auburn.edu" TargetMode="External"/><Relationship Id="rId5" Type="http://schemas.openxmlformats.org/officeDocument/2006/relationships/hyperlink" Target="mailto:hzl0037@tigermail.auburn.edu"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mailto:agrawvd@auburn.edu" TargetMode="External"/><Relationship Id="rId5" Type="http://schemas.openxmlformats.org/officeDocument/2006/relationships/hyperlink" Target="mailto:hzl0037@tigermail.auburn.edu" TargetMode="External"/><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wm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666044" y="347472"/>
            <a:ext cx="7834489" cy="2951353"/>
          </a:xfrm>
        </p:spPr>
        <p:txBody>
          <a:bodyPr>
            <a:noAutofit/>
          </a:bodyPr>
          <a:lstStyle/>
          <a:p>
            <a:r>
              <a:rPr lang="en-US" altLang="zh-CN" sz="4000" dirty="0"/>
              <a:t>Securing IEEE 1687-2014 Standard Instrumentation Access by LFSR Key </a:t>
            </a:r>
            <a:endParaRPr kumimoji="1" lang="zh-CN" altLang="en-US" sz="4000" dirty="0"/>
          </a:p>
        </p:txBody>
      </p:sp>
      <p:sp>
        <p:nvSpPr>
          <p:cNvPr id="3" name="副标题 2"/>
          <p:cNvSpPr>
            <a:spLocks noGrp="1"/>
          </p:cNvSpPr>
          <p:nvPr>
            <p:ph type="subTitle" idx="1"/>
          </p:nvPr>
        </p:nvSpPr>
        <p:spPr>
          <a:xfrm>
            <a:off x="666044" y="3781971"/>
            <a:ext cx="7924800" cy="2555329"/>
          </a:xfrm>
        </p:spPr>
        <p:txBody>
          <a:bodyPr>
            <a:normAutofit fontScale="92500" lnSpcReduction="10000"/>
          </a:bodyPr>
          <a:lstStyle/>
          <a:p>
            <a:r>
              <a:rPr lang="en-US" altLang="zh-CN" dirty="0"/>
              <a:t>Hejia </a:t>
            </a:r>
            <a:r>
              <a:rPr lang="en-US" altLang="zh-CN" dirty="0" smtClean="0"/>
              <a:t>Liu* and Vishwani </a:t>
            </a:r>
            <a:r>
              <a:rPr lang="en-US" altLang="zh-CN" dirty="0"/>
              <a:t>D. Agrawal</a:t>
            </a:r>
            <a:br>
              <a:rPr lang="en-US" altLang="zh-CN" dirty="0"/>
            </a:br>
            <a:r>
              <a:rPr lang="en-US" altLang="zh-CN" dirty="0" smtClean="0"/>
              <a:t>Auburn </a:t>
            </a:r>
            <a:r>
              <a:rPr lang="en-US" altLang="zh-CN" dirty="0"/>
              <a:t>University, ECE Dept., Auburn, AL 36849, USA </a:t>
            </a:r>
          </a:p>
          <a:p>
            <a:endParaRPr lang="en-US" altLang="zh-CN" dirty="0" smtClean="0"/>
          </a:p>
          <a:p>
            <a:r>
              <a:rPr lang="en-US" altLang="zh-CN" dirty="0" smtClean="0"/>
              <a:t>Email:	</a:t>
            </a:r>
            <a:r>
              <a:rPr lang="en-US" altLang="zh-CN" dirty="0" smtClean="0">
                <a:hlinkClick r:id="rId5"/>
              </a:rPr>
              <a:t>hzl0037@tigermail.auburn.edu</a:t>
            </a:r>
            <a:endParaRPr lang="en-US" altLang="zh-CN" dirty="0" smtClean="0"/>
          </a:p>
          <a:p>
            <a:r>
              <a:rPr lang="en-US" altLang="zh-CN" dirty="0" smtClean="0"/>
              <a:t>	</a:t>
            </a:r>
            <a:r>
              <a:rPr lang="en-US" altLang="zh-CN" dirty="0" smtClean="0">
                <a:hlinkClick r:id="rId6"/>
              </a:rPr>
              <a:t>agrawvd@auburn.edu</a:t>
            </a:r>
            <a:r>
              <a:rPr lang="en-US" altLang="zh-CN" dirty="0" smtClean="0"/>
              <a:t> </a:t>
            </a:r>
          </a:p>
          <a:p>
            <a:endParaRPr lang="en-US" altLang="zh-CN" dirty="0" smtClean="0"/>
          </a:p>
          <a:p>
            <a:r>
              <a:rPr lang="en-US" altLang="zh-CN" sz="2000" dirty="0" smtClean="0"/>
              <a:t>* Present address: Broadcom, San Diego, CA 92127, USA</a:t>
            </a:r>
            <a:endParaRPr lang="en-US" altLang="zh-CN" sz="2000" dirty="0"/>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15003240"/>
      </p:ext>
    </p:extLst>
  </p:cSld>
  <p:clrMapOvr>
    <a:masterClrMapping/>
  </p:clrMapOvr>
  <mc:AlternateContent xmlns:mc="http://schemas.openxmlformats.org/markup-compatibility/2006" xmlns:p14="http://schemas.microsoft.com/office/powerpoint/2010/main">
    <mc:Choice Requires="p14">
      <p:transition spd="slow" p14:dur="2000" advTm="48497"/>
    </mc:Choice>
    <mc:Fallback xmlns="">
      <p:transition spd="slow" advTm="48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1687</a:t>
            </a:r>
            <a:r>
              <a:rPr kumimoji="1" lang="zh-CN" altLang="en-US" dirty="0" smtClean="0"/>
              <a:t> </a:t>
            </a:r>
            <a:r>
              <a:rPr kumimoji="1" lang="en-US" altLang="zh-CN" dirty="0" smtClean="0"/>
              <a:t>Security with</a:t>
            </a:r>
            <a:r>
              <a:rPr kumimoji="1" lang="zh-CN" altLang="en-US" dirty="0" smtClean="0"/>
              <a:t> </a:t>
            </a:r>
            <a:r>
              <a:rPr kumimoji="1" lang="en-US" altLang="zh-CN" dirty="0" smtClean="0"/>
              <a:t>SLFSR</a:t>
            </a:r>
            <a:r>
              <a:rPr kumimoji="1" lang="zh-CN" altLang="en-US" dirty="0" smtClean="0"/>
              <a:t> </a:t>
            </a:r>
            <a:endParaRPr kumimoji="1" lang="zh-CN" altLang="en-US" dirty="0"/>
          </a:p>
        </p:txBody>
      </p:sp>
      <p:pic>
        <p:nvPicPr>
          <p:cNvPr id="6" name="图片 5" descr="屏幕快照 2015-10-31 下午2.58.00.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4172" y="2029506"/>
            <a:ext cx="8935656" cy="4063181"/>
          </a:xfrm>
          <a:prstGeom prst="rect">
            <a:avLst/>
          </a:prstGeom>
        </p:spPr>
      </p:pic>
      <p:sp>
        <p:nvSpPr>
          <p:cNvPr id="3" name="Slide Number Placeholder 2"/>
          <p:cNvSpPr>
            <a:spLocks noGrp="1"/>
          </p:cNvSpPr>
          <p:nvPr>
            <p:ph type="sldNum" sz="quarter" idx="12"/>
          </p:nvPr>
        </p:nvSpPr>
        <p:spPr/>
        <p:txBody>
          <a:bodyPr/>
          <a:lstStyle/>
          <a:p>
            <a:fld id="{886BB73A-582F-4420-9A14-CB10A2B2E5E8}" type="slidenum">
              <a:rPr lang="en-US" smtClean="0"/>
              <a:t>10</a:t>
            </a:fld>
            <a:endParaRPr lang="en-US"/>
          </a:p>
        </p:txBody>
      </p:sp>
      <p:sp>
        <p:nvSpPr>
          <p:cNvPr id="4" name="Date Placeholder 3"/>
          <p:cNvSpPr>
            <a:spLocks noGrp="1"/>
          </p:cNvSpPr>
          <p:nvPr>
            <p:ph type="dt" sz="half" idx="10"/>
          </p:nvPr>
        </p:nvSpPr>
        <p:spPr/>
        <p:txBody>
          <a:bodyPr/>
          <a:lstStyle/>
          <a:p>
            <a:r>
              <a:rPr lang="en-US" smtClean="0"/>
              <a:t>ATS 2015</a:t>
            </a:r>
            <a:endParaRPr lang="en-US"/>
          </a:p>
        </p:txBody>
      </p:sp>
      <p:sp>
        <p:nvSpPr>
          <p:cNvPr id="5" name="Footer Placeholder 4"/>
          <p:cNvSpPr>
            <a:spLocks noGrp="1"/>
          </p:cNvSpPr>
          <p:nvPr>
            <p:ph type="ftr" sz="quarter" idx="11"/>
          </p:nvPr>
        </p:nvSpPr>
        <p:spPr/>
        <p:txBody>
          <a:bodyPr/>
          <a:lstStyle/>
          <a:p>
            <a:r>
              <a:rPr lang="en-US" smtClean="0"/>
              <a:t>Liu-Agrawal</a:t>
            </a:r>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81138664"/>
      </p:ext>
    </p:extLst>
  </p:cSld>
  <p:clrMapOvr>
    <a:masterClrMapping/>
  </p:clrMapOvr>
  <mc:AlternateContent xmlns:mc="http://schemas.openxmlformats.org/markup-compatibility/2006" xmlns:p14="http://schemas.microsoft.com/office/powerpoint/2010/main">
    <mc:Choice Requires="p14">
      <p:transition spd="slow" p14:dur="2000" advTm="34015"/>
    </mc:Choice>
    <mc:Fallback xmlns="">
      <p:transition spd="slow" advTm="34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Break-in Procedure with SLFSR </a:t>
            </a:r>
            <a:endParaRPr kumimoji="1" lang="zh-CN" altLang="en-US" dirty="0"/>
          </a:p>
        </p:txBody>
      </p:sp>
      <p:pic>
        <p:nvPicPr>
          <p:cNvPr id="4" name="Picture 6"/>
          <p:cNvPicPr>
            <a:picLocks noGrp="1" noChangeAspect="1"/>
          </p:cNvPicPr>
          <p:nvPr>
            <p:ph idx="1"/>
          </p:nvPr>
        </p:nvPicPr>
        <p:blipFill>
          <a:blip r:embed="rId5"/>
          <a:srcRect l="-23074" r="-23074"/>
          <a:stretch>
            <a:fillRect/>
          </a:stretch>
        </p:blipFill>
        <p:spPr>
          <a:xfrm>
            <a:off x="633155" y="1929996"/>
            <a:ext cx="7875621" cy="4028369"/>
          </a:xfrm>
          <a:prstGeom prst="rect">
            <a:avLst/>
          </a:prstGeom>
        </p:spPr>
      </p:pic>
      <p:sp>
        <p:nvSpPr>
          <p:cNvPr id="3" name="Slide Number Placeholder 2"/>
          <p:cNvSpPr>
            <a:spLocks noGrp="1"/>
          </p:cNvSpPr>
          <p:nvPr>
            <p:ph type="sldNum" sz="quarter" idx="12"/>
          </p:nvPr>
        </p:nvSpPr>
        <p:spPr/>
        <p:txBody>
          <a:bodyPr/>
          <a:lstStyle/>
          <a:p>
            <a:fld id="{886BB73A-582F-4420-9A14-CB10A2B2E5E8}" type="slidenum">
              <a:rPr lang="en-US" smtClean="0"/>
              <a:t>11</a:t>
            </a:fld>
            <a:endParaRPr lang="en-US"/>
          </a:p>
        </p:txBody>
      </p:sp>
      <p:sp>
        <p:nvSpPr>
          <p:cNvPr id="5" name="Date Placeholder 4"/>
          <p:cNvSpPr>
            <a:spLocks noGrp="1"/>
          </p:cNvSpPr>
          <p:nvPr>
            <p:ph type="dt" sz="half" idx="10"/>
          </p:nvPr>
        </p:nvSpPr>
        <p:spPr/>
        <p:txBody>
          <a:bodyPr/>
          <a:lstStyle/>
          <a:p>
            <a:r>
              <a:rPr lang="en-US" smtClean="0"/>
              <a:t>ATS 2015</a:t>
            </a:r>
            <a:endParaRPr lang="en-US"/>
          </a:p>
        </p:txBody>
      </p:sp>
      <p:sp>
        <p:nvSpPr>
          <p:cNvPr id="6" name="Footer Placeholder 5"/>
          <p:cNvSpPr>
            <a:spLocks noGrp="1"/>
          </p:cNvSpPr>
          <p:nvPr>
            <p:ph type="ftr" sz="quarter" idx="11"/>
          </p:nvPr>
        </p:nvSpPr>
        <p:spPr/>
        <p:txBody>
          <a:bodyPr/>
          <a:lstStyle/>
          <a:p>
            <a:r>
              <a:rPr lang="en-US" smtClean="0"/>
              <a:t>Liu-Agrawal</a:t>
            </a:r>
            <a:endParaRPr lang="en-US"/>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89781948"/>
      </p:ext>
    </p:extLst>
  </p:cSld>
  <p:clrMapOvr>
    <a:masterClrMapping/>
  </p:clrMapOvr>
  <mc:AlternateContent xmlns:mc="http://schemas.openxmlformats.org/markup-compatibility/2006" xmlns:p14="http://schemas.microsoft.com/office/powerpoint/2010/main">
    <mc:Choice Requires="p14">
      <p:transition spd="slow" p14:dur="2000" advTm="57335"/>
    </mc:Choice>
    <mc:Fallback xmlns="">
      <p:transition spd="slow" advTm="57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Attacker’s Strategies </a:t>
            </a:r>
            <a:endParaRPr kumimoji="1" lang="zh-CN" altLang="en-US" dirty="0"/>
          </a:p>
        </p:txBody>
      </p:sp>
      <p:sp>
        <p:nvSpPr>
          <p:cNvPr id="3" name="内容占位符 2"/>
          <p:cNvSpPr>
            <a:spLocks noGrp="1"/>
          </p:cNvSpPr>
          <p:nvPr>
            <p:ph idx="1"/>
          </p:nvPr>
        </p:nvSpPr>
        <p:spPr/>
        <p:txBody>
          <a:bodyPr/>
          <a:lstStyle/>
          <a:p>
            <a:r>
              <a:rPr lang="en-US" altLang="zh-CN" dirty="0"/>
              <a:t>Condition 1: Attempt length is n*&lt; </a:t>
            </a:r>
            <a:r>
              <a:rPr lang="en-US" altLang="zh-CN" dirty="0" smtClean="0"/>
              <a:t>n</a:t>
            </a:r>
            <a:endParaRPr lang="en-US" altLang="zh-CN" sz="1800" i="1" dirty="0"/>
          </a:p>
          <a:p>
            <a:pPr marL="82296" indent="0">
              <a:buNone/>
            </a:pPr>
            <a:r>
              <a:rPr lang="en-US" altLang="zh-CN" sz="1800" dirty="0" smtClean="0"/>
              <a:t>	Expected</a:t>
            </a:r>
            <a:r>
              <a:rPr lang="zh-CN" altLang="en-US" sz="1800" dirty="0" smtClean="0"/>
              <a:t> </a:t>
            </a:r>
            <a:r>
              <a:rPr lang="en-US" altLang="zh-CN" sz="1800" dirty="0" smtClean="0"/>
              <a:t>cost</a:t>
            </a:r>
            <a:r>
              <a:rPr lang="zh-CN" altLang="en-US" sz="1800" dirty="0" smtClean="0"/>
              <a:t> = </a:t>
            </a:r>
            <a:r>
              <a:rPr lang="en-US" altLang="zh-CN" sz="1800" dirty="0" smtClean="0"/>
              <a:t>(</a:t>
            </a:r>
            <a:r>
              <a:rPr lang="en-US" altLang="zh-CN" sz="1800" dirty="0"/>
              <a:t>n∗ </a:t>
            </a:r>
            <a:r>
              <a:rPr lang="en-US" altLang="zh-CN" sz="1800" dirty="0" smtClean="0"/>
              <a:t>+ E(r) + 2R +10) 2</a:t>
            </a:r>
            <a:r>
              <a:rPr lang="en-US" altLang="zh-CN" sz="1800" baseline="30000" dirty="0" smtClean="0"/>
              <a:t>n</a:t>
            </a:r>
            <a:r>
              <a:rPr lang="en-US" altLang="zh-CN" sz="1800" baseline="30000" dirty="0"/>
              <a:t>∗ </a:t>
            </a:r>
          </a:p>
          <a:p>
            <a:pPr marL="82296" indent="0">
              <a:buNone/>
            </a:pPr>
            <a:endParaRPr lang="en-US" altLang="zh-CN" dirty="0"/>
          </a:p>
          <a:p>
            <a:r>
              <a:rPr lang="en-US" altLang="zh-CN" dirty="0"/>
              <a:t>Condition 2: Attempt length is n*= n</a:t>
            </a:r>
            <a:endParaRPr lang="en-US" altLang="zh-CN" dirty="0" smtClean="0"/>
          </a:p>
          <a:p>
            <a:pPr marL="82296" indent="0">
              <a:buNone/>
            </a:pPr>
            <a:r>
              <a:rPr lang="en-US" altLang="zh-CN" sz="1800" dirty="0" smtClean="0"/>
              <a:t>    	  Expected </a:t>
            </a:r>
            <a:r>
              <a:rPr lang="en-US" altLang="zh-CN" sz="1800" dirty="0"/>
              <a:t>cost = (n + 2R + 10 + </a:t>
            </a:r>
            <a:r>
              <a:rPr lang="en-US" altLang="zh-CN" sz="1800" dirty="0" smtClean="0"/>
              <a:t>E(r)) R 2</a:t>
            </a:r>
            <a:r>
              <a:rPr lang="en-US" altLang="zh-CN" sz="1800" baseline="30000" dirty="0" smtClean="0"/>
              <a:t>k+1 </a:t>
            </a:r>
            <a:endParaRPr lang="en-US" altLang="zh-CN" sz="1800" baseline="30000" dirty="0"/>
          </a:p>
          <a:p>
            <a:pPr marL="0" indent="0">
              <a:buNone/>
            </a:pPr>
            <a:r>
              <a:rPr lang="en-US" altLang="zh-CN" i="1" dirty="0" smtClean="0"/>
              <a:t>                </a:t>
            </a:r>
            <a:endParaRPr lang="en-US" altLang="zh-CN" dirty="0"/>
          </a:p>
          <a:p>
            <a:r>
              <a:rPr lang="en-US" altLang="zh-CN" dirty="0"/>
              <a:t>Condition 3: Attempt length n*&gt; n</a:t>
            </a:r>
            <a:endParaRPr lang="en-US" altLang="zh-CN" sz="1600" dirty="0" smtClean="0"/>
          </a:p>
          <a:p>
            <a:pPr marL="0" indent="0">
              <a:buNone/>
            </a:pPr>
            <a:r>
              <a:rPr lang="en-US" altLang="zh-CN" sz="1600" dirty="0"/>
              <a:t> </a:t>
            </a:r>
            <a:r>
              <a:rPr lang="en-US" altLang="zh-CN" sz="1600" dirty="0" smtClean="0"/>
              <a:t>   </a:t>
            </a:r>
            <a:r>
              <a:rPr lang="en-US" altLang="zh-CN" sz="1800" dirty="0"/>
              <a:t>	 Expected cost = (n∗ + 2R + 10 + </a:t>
            </a:r>
            <a:r>
              <a:rPr lang="en-US" altLang="zh-CN" sz="1800" dirty="0" smtClean="0"/>
              <a:t>E(r)) R 2</a:t>
            </a:r>
            <a:r>
              <a:rPr lang="en-US" altLang="zh-CN" sz="1800" baseline="30000" dirty="0" smtClean="0"/>
              <a:t>k+1</a:t>
            </a:r>
            <a:r>
              <a:rPr lang="en-US" altLang="zh-CN" sz="1800" dirty="0" smtClean="0"/>
              <a:t> </a:t>
            </a:r>
            <a:endParaRPr lang="en-US" altLang="zh-CN" sz="1800" dirty="0"/>
          </a:p>
          <a:p>
            <a:pPr marL="0" indent="0">
              <a:buNone/>
            </a:pPr>
            <a:endParaRPr lang="en-US" altLang="zh-CN" sz="1600" i="1" dirty="0"/>
          </a:p>
          <a:p>
            <a:r>
              <a:rPr kumimoji="1" lang="en-US" altLang="zh-CN" dirty="0" smtClean="0"/>
              <a:t>Where 	E(r) is the mean value of r</a:t>
            </a:r>
          </a:p>
          <a:p>
            <a:pPr marL="0" indent="0">
              <a:buNone/>
            </a:pPr>
            <a:r>
              <a:rPr kumimoji="1" lang="en-US" altLang="zh-CN" dirty="0"/>
              <a:t> </a:t>
            </a:r>
            <a:r>
              <a:rPr kumimoji="1" lang="en-US" altLang="zh-CN" dirty="0" smtClean="0"/>
              <a:t> 		r = guess about LFSR cycle length R </a:t>
            </a:r>
            <a:endParaRPr kumimoji="1" lang="zh-CN" altLang="en-US" dirty="0"/>
          </a:p>
        </p:txBody>
      </p:sp>
      <p:sp>
        <p:nvSpPr>
          <p:cNvPr id="4" name="Slide Number Placeholder 3"/>
          <p:cNvSpPr>
            <a:spLocks noGrp="1"/>
          </p:cNvSpPr>
          <p:nvPr>
            <p:ph type="sldNum" sz="quarter" idx="12"/>
          </p:nvPr>
        </p:nvSpPr>
        <p:spPr/>
        <p:txBody>
          <a:bodyPr/>
          <a:lstStyle/>
          <a:p>
            <a:fld id="{886BB73A-582F-4420-9A14-CB10A2B2E5E8}" type="slidenum">
              <a:rPr lang="en-US" smtClean="0"/>
              <a:t>12</a:t>
            </a:fld>
            <a:endParaRPr lang="en-US"/>
          </a:p>
        </p:txBody>
      </p:sp>
      <p:sp>
        <p:nvSpPr>
          <p:cNvPr id="5" name="Date Placeholder 4"/>
          <p:cNvSpPr>
            <a:spLocks noGrp="1"/>
          </p:cNvSpPr>
          <p:nvPr>
            <p:ph type="dt" sz="half" idx="10"/>
          </p:nvPr>
        </p:nvSpPr>
        <p:spPr/>
        <p:txBody>
          <a:bodyPr/>
          <a:lstStyle/>
          <a:p>
            <a:r>
              <a:rPr lang="en-US" smtClean="0"/>
              <a:t>ATS 2015</a:t>
            </a:r>
            <a:endParaRPr lang="en-US"/>
          </a:p>
        </p:txBody>
      </p:sp>
      <p:sp>
        <p:nvSpPr>
          <p:cNvPr id="6" name="Footer Placeholder 5"/>
          <p:cNvSpPr>
            <a:spLocks noGrp="1"/>
          </p:cNvSpPr>
          <p:nvPr>
            <p:ph type="ftr" sz="quarter" idx="11"/>
          </p:nvPr>
        </p:nvSpPr>
        <p:spPr/>
        <p:txBody>
          <a:bodyPr/>
          <a:lstStyle/>
          <a:p>
            <a:r>
              <a:rPr lang="en-US" smtClean="0"/>
              <a:t>Liu-Agrawal</a:t>
            </a:r>
            <a:endParaRPr lang="en-US"/>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0340399"/>
      </p:ext>
    </p:extLst>
  </p:cSld>
  <p:clrMapOvr>
    <a:masterClrMapping/>
  </p:clrMapOvr>
  <mc:AlternateContent xmlns:mc="http://schemas.openxmlformats.org/markup-compatibility/2006" xmlns:p14="http://schemas.microsoft.com/office/powerpoint/2010/main">
    <mc:Choice Requires="p14">
      <p:transition spd="slow" p14:dur="2000" advTm="92845"/>
    </mc:Choice>
    <mc:Fallback xmlns="">
      <p:transition spd="slow" advTm="92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Expected Results (f = </a:t>
            </a:r>
            <a:r>
              <a:rPr lang="en-US" altLang="zh-CN" dirty="0" smtClean="0"/>
              <a:t>10MHz</a:t>
            </a:r>
            <a:r>
              <a:rPr lang="en-US" altLang="zh-CN" dirty="0"/>
              <a:t>)</a:t>
            </a:r>
            <a:endParaRPr kumimoji="1" lang="zh-CN" altLang="en-US" dirty="0"/>
          </a:p>
        </p:txBody>
      </p:sp>
      <p:graphicFrame>
        <p:nvGraphicFramePr>
          <p:cNvPr id="4" name="Table 4"/>
          <p:cNvGraphicFramePr>
            <a:graphicFrameLocks noGrp="1"/>
          </p:cNvGraphicFramePr>
          <p:nvPr>
            <p:extLst>
              <p:ext uri="{D42A27DB-BD31-4B8C-83A1-F6EECF244321}">
                <p14:modId xmlns:p14="http://schemas.microsoft.com/office/powerpoint/2010/main" val="786302786"/>
              </p:ext>
            </p:extLst>
          </p:nvPr>
        </p:nvGraphicFramePr>
        <p:xfrm>
          <a:off x="491103" y="1533544"/>
          <a:ext cx="7993063" cy="4869504"/>
        </p:xfrm>
        <a:graphic>
          <a:graphicData uri="http://schemas.openxmlformats.org/drawingml/2006/table">
            <a:tbl>
              <a:tblPr firstRow="1" firstCol="1" bandRow="1">
                <a:tableStyleId>{5940675A-B579-460E-94D1-54222C63F5DA}</a:tableStyleId>
              </a:tblPr>
              <a:tblGrid>
                <a:gridCol w="876165"/>
                <a:gridCol w="896100"/>
                <a:gridCol w="1745428"/>
                <a:gridCol w="1596707"/>
                <a:gridCol w="1498841"/>
                <a:gridCol w="1379822"/>
              </a:tblGrid>
              <a:tr h="600192">
                <a:tc rowSpan="2">
                  <a:txBody>
                    <a:bodyPr/>
                    <a:lstStyle/>
                    <a:p>
                      <a:pPr algn="ctr">
                        <a:spcAft>
                          <a:spcPts val="0"/>
                        </a:spcAft>
                      </a:pPr>
                      <a:r>
                        <a:rPr lang="en-US" altLang="zh-CN" sz="1800" b="1" kern="100" dirty="0" smtClean="0">
                          <a:effectLst/>
                          <a:latin typeface="+mj-lt"/>
                          <a:ea typeface="宋体" panose="02010600030101010101" pitchFamily="2" charset="-122"/>
                        </a:rPr>
                        <a:t>Key length</a:t>
                      </a:r>
                    </a:p>
                    <a:p>
                      <a:pPr algn="ctr">
                        <a:spcAft>
                          <a:spcPts val="0"/>
                        </a:spcAft>
                      </a:pPr>
                      <a:r>
                        <a:rPr lang="en-US" altLang="zh-CN" sz="1800" b="1" kern="100" dirty="0" smtClean="0">
                          <a:effectLst/>
                          <a:latin typeface="+mj-lt"/>
                          <a:ea typeface="宋体" panose="02010600030101010101" pitchFamily="2" charset="-122"/>
                        </a:rPr>
                        <a:t>k</a:t>
                      </a:r>
                      <a:endParaRPr lang="zh-CN" sz="1800" b="1" kern="100" dirty="0">
                        <a:effectLst/>
                        <a:latin typeface="+mj-lt"/>
                        <a:ea typeface="宋体" panose="02010600030101010101" pitchFamily="2" charset="-122"/>
                      </a:endParaRPr>
                    </a:p>
                  </a:txBody>
                  <a:tcPr marL="68580" marR="68580" marT="0" marB="0" anchor="ctr">
                    <a:solidFill>
                      <a:srgbClr val="92D050"/>
                    </a:solidFill>
                  </a:tcPr>
                </a:tc>
                <a:tc rowSpan="2">
                  <a:txBody>
                    <a:bodyPr/>
                    <a:lstStyle/>
                    <a:p>
                      <a:pPr algn="ctr">
                        <a:spcAft>
                          <a:spcPts val="0"/>
                        </a:spcAft>
                      </a:pPr>
                      <a:r>
                        <a:rPr lang="en-US" altLang="zh-CN" sz="1800" b="1" kern="100" dirty="0" smtClean="0">
                          <a:effectLst/>
                          <a:latin typeface="+mj-lt"/>
                          <a:ea typeface="+mn-ea"/>
                        </a:rPr>
                        <a:t>Chain</a:t>
                      </a:r>
                      <a:r>
                        <a:rPr lang="en-US" altLang="zh-CN" sz="1800" b="1" kern="100" baseline="0" dirty="0" smtClean="0">
                          <a:effectLst/>
                          <a:latin typeface="+mj-lt"/>
                          <a:ea typeface="+mn-ea"/>
                        </a:rPr>
                        <a:t> </a:t>
                      </a:r>
                      <a:r>
                        <a:rPr lang="en-US" altLang="zh-CN" sz="1800" b="1" kern="100" dirty="0" smtClean="0">
                          <a:effectLst/>
                          <a:latin typeface="+mj-lt"/>
                          <a:ea typeface="宋体" panose="02010600030101010101" pitchFamily="2" charset="-122"/>
                        </a:rPr>
                        <a:t>length</a:t>
                      </a:r>
                    </a:p>
                    <a:p>
                      <a:pPr algn="ctr">
                        <a:spcAft>
                          <a:spcPts val="0"/>
                        </a:spcAft>
                      </a:pPr>
                      <a:r>
                        <a:rPr lang="en-US" altLang="zh-CN" sz="1800" b="1" kern="100" dirty="0" smtClean="0">
                          <a:effectLst/>
                          <a:latin typeface="+mj-lt"/>
                          <a:ea typeface="宋体" panose="02010600030101010101" pitchFamily="2" charset="-122"/>
                        </a:rPr>
                        <a:t>n</a:t>
                      </a:r>
                      <a:endParaRPr lang="zh-CN" sz="1800" b="1" kern="100" dirty="0">
                        <a:effectLst/>
                        <a:latin typeface="+mj-lt"/>
                        <a:ea typeface="宋体" panose="02010600030101010101" pitchFamily="2" charset="-122"/>
                      </a:endParaRPr>
                    </a:p>
                  </a:txBody>
                  <a:tcPr marL="68580" marR="68580" marT="0" marB="0" anchor="ctr">
                    <a:solidFill>
                      <a:srgbClr val="92D050"/>
                    </a:solidFill>
                  </a:tcPr>
                </a:tc>
                <a:tc gridSpan="2">
                  <a:txBody>
                    <a:bodyPr/>
                    <a:lstStyle/>
                    <a:p>
                      <a:pPr algn="ctr">
                        <a:spcAft>
                          <a:spcPts val="0"/>
                        </a:spcAft>
                      </a:pPr>
                      <a:r>
                        <a:rPr lang="en-US" sz="1800" b="1" kern="100" dirty="0" smtClean="0">
                          <a:effectLst/>
                          <a:latin typeface="+mj-lt"/>
                        </a:rPr>
                        <a:t>Expected </a:t>
                      </a:r>
                      <a:r>
                        <a:rPr lang="en-US" sz="1800" b="1" kern="100" dirty="0">
                          <a:effectLst/>
                          <a:latin typeface="+mj-lt"/>
                        </a:rPr>
                        <a:t>time to unlock LSIB </a:t>
                      </a:r>
                      <a:r>
                        <a:rPr lang="en-US" sz="1800" b="1" kern="100" dirty="0" smtClean="0">
                          <a:effectLst/>
                          <a:latin typeface="+mj-lt"/>
                        </a:rPr>
                        <a:t>with</a:t>
                      </a:r>
                      <a:r>
                        <a:rPr lang="en-US" sz="1800" b="1" kern="100" baseline="0" dirty="0" smtClean="0">
                          <a:effectLst/>
                          <a:latin typeface="+mj-lt"/>
                        </a:rPr>
                        <a:t> </a:t>
                      </a:r>
                      <a:r>
                        <a:rPr lang="en-US" sz="1800" b="1" kern="100" dirty="0" smtClean="0">
                          <a:effectLst/>
                          <a:latin typeface="+mj-lt"/>
                        </a:rPr>
                        <a:t>SLFSR</a:t>
                      </a:r>
                      <a:endParaRPr lang="zh-CN" sz="1800" b="1" kern="100" dirty="0">
                        <a:effectLst/>
                        <a:latin typeface="+mj-lt"/>
                        <a:ea typeface="宋体" panose="02010600030101010101" pitchFamily="2" charset="-122"/>
                      </a:endParaRPr>
                    </a:p>
                  </a:txBody>
                  <a:tcPr marL="68580" marR="68580" marT="0" marB="0" anchor="ctr">
                    <a:solidFill>
                      <a:srgbClr val="92D050"/>
                    </a:solidFill>
                  </a:tcPr>
                </a:tc>
                <a:tc hMerge="1">
                  <a:txBody>
                    <a:bodyPr/>
                    <a:lstStyle/>
                    <a:p>
                      <a:pPr algn="ctr">
                        <a:spcAft>
                          <a:spcPts val="0"/>
                        </a:spcAft>
                      </a:pPr>
                      <a:endParaRPr lang="zh-CN" sz="1600" b="0" kern="100" dirty="0">
                        <a:effectLst/>
                        <a:latin typeface="Times New Roman" panose="02020603050405020304" pitchFamily="18" charset="0"/>
                        <a:ea typeface="宋体" panose="02010600030101010101" pitchFamily="2" charset="-122"/>
                      </a:endParaRPr>
                    </a:p>
                  </a:txBody>
                  <a:tcPr marL="68580" marR="68580" marT="0" marB="0"/>
                </a:tc>
                <a:tc rowSpan="2">
                  <a:txBody>
                    <a:bodyPr/>
                    <a:lstStyle/>
                    <a:p>
                      <a:pPr algn="ctr">
                        <a:spcAft>
                          <a:spcPts val="0"/>
                        </a:spcAft>
                      </a:pPr>
                      <a:r>
                        <a:rPr lang="en-US" sz="1800" b="1" kern="100" dirty="0">
                          <a:effectLst/>
                          <a:latin typeface="+mj-lt"/>
                        </a:rPr>
                        <a:t>C</a:t>
                      </a:r>
                      <a:r>
                        <a:rPr lang="en-US" sz="1800" b="1" kern="100" dirty="0" smtClean="0">
                          <a:effectLst/>
                          <a:latin typeface="+mj-lt"/>
                        </a:rPr>
                        <a:t>ycles</a:t>
                      </a:r>
                      <a:endParaRPr lang="zh-CN" sz="1800" b="1" kern="100" dirty="0">
                        <a:effectLst/>
                        <a:latin typeface="+mj-lt"/>
                        <a:ea typeface="宋体" panose="02010600030101010101" pitchFamily="2" charset="-122"/>
                      </a:endParaRPr>
                    </a:p>
                  </a:txBody>
                  <a:tcPr marL="68580" marR="68580" marT="0" marB="0" anchor="ctr">
                    <a:solidFill>
                      <a:srgbClr val="92D050"/>
                    </a:solidFill>
                  </a:tcPr>
                </a:tc>
                <a:tc rowSpan="2">
                  <a:txBody>
                    <a:bodyPr/>
                    <a:lstStyle/>
                    <a:p>
                      <a:pPr algn="ctr">
                        <a:spcAft>
                          <a:spcPts val="0"/>
                        </a:spcAft>
                      </a:pPr>
                      <a:r>
                        <a:rPr lang="en-US" sz="1800" b="1" kern="100" dirty="0">
                          <a:effectLst/>
                          <a:latin typeface="+mj-lt"/>
                        </a:rPr>
                        <a:t>%Increase</a:t>
                      </a:r>
                      <a:endParaRPr lang="zh-CN" sz="1800" b="1" kern="100" dirty="0">
                        <a:effectLst/>
                        <a:latin typeface="+mj-lt"/>
                      </a:endParaRPr>
                    </a:p>
                    <a:p>
                      <a:pPr algn="ctr">
                        <a:spcAft>
                          <a:spcPts val="0"/>
                        </a:spcAft>
                      </a:pPr>
                      <a:r>
                        <a:rPr lang="en-US" sz="1800" b="1" kern="100" dirty="0">
                          <a:effectLst/>
                          <a:latin typeface="+mj-lt"/>
                        </a:rPr>
                        <a:t>Compared to </a:t>
                      </a:r>
                      <a:r>
                        <a:rPr lang="en-US" sz="1800" b="1" kern="100" dirty="0" smtClean="0">
                          <a:effectLst/>
                          <a:latin typeface="+mj-lt"/>
                        </a:rPr>
                        <a:t>Trap without SLFSR</a:t>
                      </a:r>
                      <a:endParaRPr lang="zh-CN" sz="1800" b="1" kern="100" dirty="0">
                        <a:effectLst/>
                        <a:latin typeface="+mj-lt"/>
                        <a:ea typeface="宋体" panose="02010600030101010101" pitchFamily="2" charset="-122"/>
                      </a:endParaRPr>
                    </a:p>
                  </a:txBody>
                  <a:tcPr marL="68580" marR="68580" marT="0" marB="0" anchor="ctr">
                    <a:solidFill>
                      <a:srgbClr val="92D050"/>
                    </a:solidFill>
                  </a:tcPr>
                </a:tc>
              </a:tr>
              <a:tr h="487680">
                <a:tc vMerge="1">
                  <a:txBody>
                    <a:bodyPr/>
                    <a:lstStyle/>
                    <a:p>
                      <a:endParaRPr lang="en-US"/>
                    </a:p>
                  </a:txBody>
                  <a:tcPr/>
                </a:tc>
                <a:tc vMerge="1">
                  <a:txBody>
                    <a:bodyPr/>
                    <a:lstStyle/>
                    <a:p>
                      <a:endParaRPr lang="en-US"/>
                    </a:p>
                  </a:txBody>
                  <a:tcPr/>
                </a:tc>
                <a:tc>
                  <a:txBody>
                    <a:bodyPr/>
                    <a:lstStyle/>
                    <a:p>
                      <a:pPr algn="ctr">
                        <a:spcAft>
                          <a:spcPts val="0"/>
                        </a:spcAft>
                      </a:pPr>
                      <a:r>
                        <a:rPr lang="en-US" altLang="zh-CN" sz="1800" b="1" kern="100" dirty="0" smtClean="0">
                          <a:effectLst/>
                          <a:latin typeface="+mj-lt"/>
                          <a:ea typeface="宋体" panose="02010600030101010101" pitchFamily="2" charset="-122"/>
                        </a:rPr>
                        <a:t>Days</a:t>
                      </a:r>
                      <a:endParaRPr lang="zh-CN" sz="1800" b="1" kern="100" dirty="0">
                        <a:effectLst/>
                        <a:latin typeface="+mj-lt"/>
                        <a:ea typeface="宋体" panose="02010600030101010101" pitchFamily="2" charset="-122"/>
                      </a:endParaRPr>
                    </a:p>
                  </a:txBody>
                  <a:tcPr marL="68580" marR="68580" marT="0" marB="0" anchor="ctr">
                    <a:solidFill>
                      <a:srgbClr val="92D050"/>
                    </a:solidFill>
                  </a:tcPr>
                </a:tc>
                <a:tc>
                  <a:txBody>
                    <a:bodyPr/>
                    <a:lstStyle/>
                    <a:p>
                      <a:pPr algn="ctr">
                        <a:spcAft>
                          <a:spcPts val="0"/>
                        </a:spcAft>
                      </a:pPr>
                      <a:r>
                        <a:rPr lang="en-US" altLang="zh-CN" sz="1800" b="1" kern="100" dirty="0" smtClean="0">
                          <a:effectLst/>
                          <a:latin typeface="+mj-lt"/>
                          <a:ea typeface="宋体" panose="02010600030101010101" pitchFamily="2" charset="-122"/>
                        </a:rPr>
                        <a:t>Years</a:t>
                      </a:r>
                      <a:endParaRPr lang="zh-CN" sz="1800" b="1" kern="100" dirty="0">
                        <a:effectLst/>
                        <a:latin typeface="+mj-lt"/>
                        <a:ea typeface="宋体" panose="02010600030101010101" pitchFamily="2" charset="-122"/>
                      </a:endParaRPr>
                    </a:p>
                  </a:txBody>
                  <a:tcPr marL="68580" marR="68580" marT="0" marB="0" anchor="ctr">
                    <a:solidFill>
                      <a:srgbClr val="92D050"/>
                    </a:solidFill>
                  </a:tcPr>
                </a:tc>
                <a:tc vMerge="1">
                  <a:txBody>
                    <a:bodyPr/>
                    <a:lstStyle/>
                    <a:p>
                      <a:endParaRPr lang="en-US"/>
                    </a:p>
                  </a:txBody>
                  <a:tcPr/>
                </a:tc>
                <a:tc vMerge="1">
                  <a:txBody>
                    <a:bodyPr/>
                    <a:lstStyle/>
                    <a:p>
                      <a:endParaRPr lang="en-US"/>
                    </a:p>
                  </a:txBody>
                  <a:tcPr/>
                </a:tc>
              </a:tr>
              <a:tr h="388656">
                <a:tc>
                  <a:txBody>
                    <a:bodyPr/>
                    <a:lstStyle/>
                    <a:p>
                      <a:pPr algn="ctr">
                        <a:spcAft>
                          <a:spcPts val="0"/>
                        </a:spcAft>
                      </a:pPr>
                      <a:r>
                        <a:rPr lang="en-US" sz="2000" kern="100" dirty="0">
                          <a:effectLst/>
                        </a:rPr>
                        <a:t>8</a:t>
                      </a:r>
                      <a:endParaRPr lang="zh-CN" sz="2000" b="0" kern="100" dirty="0">
                        <a:effectLst/>
                        <a:latin typeface="Times New Roman" panose="02020603050405020304" pitchFamily="18" charset="0"/>
                        <a:ea typeface="宋体" panose="02010600030101010101" pitchFamily="2" charset="-122"/>
                      </a:endParaRPr>
                    </a:p>
                  </a:txBody>
                  <a:tcPr marL="68580" marR="68580" marT="0" marB="0" anchor="b"/>
                </a:tc>
                <a:tc>
                  <a:txBody>
                    <a:bodyPr/>
                    <a:lstStyle/>
                    <a:p>
                      <a:pPr algn="ctr">
                        <a:spcAft>
                          <a:spcPts val="0"/>
                        </a:spcAft>
                      </a:pPr>
                      <a:r>
                        <a:rPr lang="en-US" sz="2000" kern="100" dirty="0">
                          <a:effectLst/>
                        </a:rPr>
                        <a:t>32</a:t>
                      </a:r>
                      <a:endParaRPr lang="zh-CN" sz="2000" kern="100" dirty="0">
                        <a:effectLst/>
                        <a:latin typeface="Times New Roman" panose="02020603050405020304" pitchFamily="18" charset="0"/>
                        <a:ea typeface="宋体" panose="02010600030101010101" pitchFamily="2" charset="-122"/>
                      </a:endParaRPr>
                    </a:p>
                  </a:txBody>
                  <a:tcPr marL="68580" marR="68580" marT="0" marB="0" anchor="b"/>
                </a:tc>
                <a:tc>
                  <a:txBody>
                    <a:bodyPr/>
                    <a:lstStyle/>
                    <a:p>
                      <a:pPr algn="ctr">
                        <a:spcAft>
                          <a:spcPts val="0"/>
                        </a:spcAft>
                      </a:pPr>
                      <a:r>
                        <a:rPr lang="en-US" sz="2000" kern="100" dirty="0">
                          <a:effectLst/>
                        </a:rPr>
                        <a:t>2.32E-07</a:t>
                      </a:r>
                      <a:endParaRPr lang="zh-CN" sz="2000" kern="100" dirty="0">
                        <a:effectLst/>
                        <a:latin typeface="Times New Roman" panose="02020603050405020304" pitchFamily="18" charset="0"/>
                        <a:ea typeface="宋体" panose="02010600030101010101" pitchFamily="2" charset="-122"/>
                      </a:endParaRPr>
                    </a:p>
                  </a:txBody>
                  <a:tcPr marL="68580" marR="68580" marT="0" marB="0" anchor="b"/>
                </a:tc>
                <a:tc>
                  <a:txBody>
                    <a:bodyPr/>
                    <a:lstStyle/>
                    <a:p>
                      <a:pPr algn="ctr">
                        <a:spcAft>
                          <a:spcPts val="0"/>
                        </a:spcAft>
                      </a:pPr>
                      <a:r>
                        <a:rPr lang="en-US" sz="2000" kern="100">
                          <a:effectLst/>
                        </a:rPr>
                        <a:t>6.36E-10</a:t>
                      </a:r>
                      <a:endParaRPr lang="zh-CN" sz="2000" kern="100">
                        <a:effectLst/>
                        <a:latin typeface="Times New Roman" panose="02020603050405020304" pitchFamily="18" charset="0"/>
                        <a:ea typeface="宋体" panose="02010600030101010101" pitchFamily="2" charset="-122"/>
                      </a:endParaRPr>
                    </a:p>
                  </a:txBody>
                  <a:tcPr marL="68580" marR="68580" marT="0" marB="0" anchor="b"/>
                </a:tc>
                <a:tc>
                  <a:txBody>
                    <a:bodyPr/>
                    <a:lstStyle/>
                    <a:p>
                      <a:pPr algn="ctr">
                        <a:spcAft>
                          <a:spcPts val="0"/>
                        </a:spcAft>
                      </a:pPr>
                      <a:r>
                        <a:rPr lang="en-US" sz="2000" kern="100">
                          <a:effectLst/>
                        </a:rPr>
                        <a:t>2.01e+05</a:t>
                      </a:r>
                      <a:endParaRPr lang="zh-CN" sz="2000" kern="100">
                        <a:effectLst/>
                        <a:latin typeface="Times New Roman" panose="02020603050405020304" pitchFamily="18" charset="0"/>
                        <a:ea typeface="宋体" panose="02010600030101010101" pitchFamily="2" charset="-122"/>
                      </a:endParaRPr>
                    </a:p>
                  </a:txBody>
                  <a:tcPr marL="68580" marR="68580" marT="0" marB="0" anchor="b"/>
                </a:tc>
                <a:tc>
                  <a:txBody>
                    <a:bodyPr/>
                    <a:lstStyle/>
                    <a:p>
                      <a:pPr algn="ctr">
                        <a:spcAft>
                          <a:spcPts val="0"/>
                        </a:spcAft>
                      </a:pPr>
                      <a:r>
                        <a:rPr lang="en-US" sz="2000" kern="100">
                          <a:effectLst/>
                        </a:rPr>
                        <a:t>395.9596</a:t>
                      </a:r>
                      <a:endParaRPr lang="zh-CN" sz="2000" kern="100">
                        <a:effectLst/>
                        <a:latin typeface="Times New Roman" panose="02020603050405020304" pitchFamily="18" charset="0"/>
                        <a:ea typeface="宋体" panose="02010600030101010101" pitchFamily="2" charset="-122"/>
                      </a:endParaRPr>
                    </a:p>
                  </a:txBody>
                  <a:tcPr marL="68580" marR="68580" marT="0" marB="0" anchor="b"/>
                </a:tc>
              </a:tr>
              <a:tr h="388656">
                <a:tc>
                  <a:txBody>
                    <a:bodyPr/>
                    <a:lstStyle/>
                    <a:p>
                      <a:pPr algn="ctr">
                        <a:spcAft>
                          <a:spcPts val="0"/>
                        </a:spcAft>
                      </a:pPr>
                      <a:r>
                        <a:rPr lang="en-US" sz="2000" kern="100" dirty="0">
                          <a:effectLst/>
                        </a:rPr>
                        <a:t>16</a:t>
                      </a:r>
                      <a:endParaRPr lang="zh-CN" sz="2000" b="0" kern="100" dirty="0">
                        <a:effectLst/>
                        <a:latin typeface="Times New Roman" panose="02020603050405020304" pitchFamily="18" charset="0"/>
                        <a:ea typeface="宋体" panose="02010600030101010101" pitchFamily="2" charset="-122"/>
                      </a:endParaRPr>
                    </a:p>
                  </a:txBody>
                  <a:tcPr marL="68580" marR="68580" marT="0" marB="0" anchor="b"/>
                </a:tc>
                <a:tc>
                  <a:txBody>
                    <a:bodyPr/>
                    <a:lstStyle/>
                    <a:p>
                      <a:pPr algn="ctr">
                        <a:spcAft>
                          <a:spcPts val="0"/>
                        </a:spcAft>
                      </a:pPr>
                      <a:r>
                        <a:rPr lang="en-US" sz="2000" kern="100" dirty="0">
                          <a:effectLst/>
                        </a:rPr>
                        <a:t>64</a:t>
                      </a:r>
                      <a:endParaRPr lang="zh-CN" sz="2000" kern="100" dirty="0">
                        <a:effectLst/>
                        <a:latin typeface="Times New Roman" panose="02020603050405020304" pitchFamily="18" charset="0"/>
                        <a:ea typeface="宋体" panose="02010600030101010101" pitchFamily="2" charset="-122"/>
                      </a:endParaRPr>
                    </a:p>
                  </a:txBody>
                  <a:tcPr marL="68580" marR="68580" marT="0" marB="0" anchor="b"/>
                </a:tc>
                <a:tc>
                  <a:txBody>
                    <a:bodyPr/>
                    <a:lstStyle/>
                    <a:p>
                      <a:pPr algn="ctr">
                        <a:spcAft>
                          <a:spcPts val="0"/>
                        </a:spcAft>
                      </a:pPr>
                      <a:r>
                        <a:rPr lang="en-US" sz="2000" kern="100" dirty="0">
                          <a:effectLst/>
                        </a:rPr>
                        <a:t>9.34E-05</a:t>
                      </a:r>
                      <a:endParaRPr lang="zh-CN" sz="2000" kern="100" dirty="0">
                        <a:effectLst/>
                        <a:latin typeface="Times New Roman" panose="02020603050405020304" pitchFamily="18" charset="0"/>
                        <a:ea typeface="宋体" panose="02010600030101010101" pitchFamily="2" charset="-122"/>
                      </a:endParaRPr>
                    </a:p>
                  </a:txBody>
                  <a:tcPr marL="68580" marR="68580" marT="0" marB="0" anchor="b"/>
                </a:tc>
                <a:tc>
                  <a:txBody>
                    <a:bodyPr/>
                    <a:lstStyle/>
                    <a:p>
                      <a:pPr algn="ctr">
                        <a:spcAft>
                          <a:spcPts val="0"/>
                        </a:spcAft>
                      </a:pPr>
                      <a:r>
                        <a:rPr lang="en-US" sz="2000" kern="100" dirty="0">
                          <a:effectLst/>
                        </a:rPr>
                        <a:t>2.56E-07</a:t>
                      </a:r>
                      <a:endParaRPr lang="zh-CN" sz="2000" kern="100" dirty="0">
                        <a:effectLst/>
                        <a:latin typeface="Times New Roman" panose="02020603050405020304" pitchFamily="18" charset="0"/>
                        <a:ea typeface="宋体" panose="02010600030101010101" pitchFamily="2" charset="-122"/>
                      </a:endParaRPr>
                    </a:p>
                  </a:txBody>
                  <a:tcPr marL="68580" marR="68580" marT="0" marB="0" anchor="b"/>
                </a:tc>
                <a:tc>
                  <a:txBody>
                    <a:bodyPr/>
                    <a:lstStyle/>
                    <a:p>
                      <a:pPr algn="ctr">
                        <a:spcAft>
                          <a:spcPts val="0"/>
                        </a:spcAft>
                      </a:pPr>
                      <a:r>
                        <a:rPr lang="en-US" sz="2000" kern="100">
                          <a:effectLst/>
                        </a:rPr>
                        <a:t>8.07e+07</a:t>
                      </a:r>
                      <a:endParaRPr lang="zh-CN" sz="2000" kern="100">
                        <a:effectLst/>
                        <a:latin typeface="Times New Roman" panose="02020603050405020304" pitchFamily="18" charset="0"/>
                        <a:ea typeface="宋体" panose="02010600030101010101" pitchFamily="2" charset="-122"/>
                      </a:endParaRPr>
                    </a:p>
                  </a:txBody>
                  <a:tcPr marL="68580" marR="68580" marT="0" marB="0" anchor="b"/>
                </a:tc>
                <a:tc>
                  <a:txBody>
                    <a:bodyPr/>
                    <a:lstStyle/>
                    <a:p>
                      <a:pPr algn="ctr">
                        <a:spcAft>
                          <a:spcPts val="0"/>
                        </a:spcAft>
                      </a:pPr>
                      <a:r>
                        <a:rPr lang="en-US" sz="2000" kern="100">
                          <a:effectLst/>
                        </a:rPr>
                        <a:t>377.9141</a:t>
                      </a:r>
                      <a:endParaRPr lang="zh-CN" sz="2000" kern="100">
                        <a:effectLst/>
                        <a:latin typeface="Times New Roman" panose="02020603050405020304" pitchFamily="18" charset="0"/>
                        <a:ea typeface="宋体" panose="02010600030101010101" pitchFamily="2" charset="-122"/>
                      </a:endParaRPr>
                    </a:p>
                  </a:txBody>
                  <a:tcPr marL="68580" marR="68580" marT="0" marB="0" anchor="b"/>
                </a:tc>
              </a:tr>
              <a:tr h="388656">
                <a:tc>
                  <a:txBody>
                    <a:bodyPr/>
                    <a:lstStyle/>
                    <a:p>
                      <a:pPr algn="ctr">
                        <a:spcAft>
                          <a:spcPts val="0"/>
                        </a:spcAft>
                      </a:pPr>
                      <a:r>
                        <a:rPr lang="en-US" sz="2000" kern="100" dirty="0">
                          <a:effectLst/>
                        </a:rPr>
                        <a:t>32</a:t>
                      </a:r>
                      <a:endParaRPr lang="zh-CN" sz="2000" b="0" kern="100" dirty="0">
                        <a:effectLst/>
                        <a:latin typeface="Times New Roman" panose="02020603050405020304" pitchFamily="18" charset="0"/>
                        <a:ea typeface="宋体" panose="02010600030101010101" pitchFamily="2" charset="-122"/>
                      </a:endParaRPr>
                    </a:p>
                  </a:txBody>
                  <a:tcPr marL="68580" marR="68580" marT="0" marB="0" anchor="b"/>
                </a:tc>
                <a:tc>
                  <a:txBody>
                    <a:bodyPr/>
                    <a:lstStyle/>
                    <a:p>
                      <a:pPr algn="ctr">
                        <a:spcAft>
                          <a:spcPts val="0"/>
                        </a:spcAft>
                      </a:pPr>
                      <a:r>
                        <a:rPr lang="en-US" sz="2000" kern="100" dirty="0">
                          <a:effectLst/>
                        </a:rPr>
                        <a:t>128</a:t>
                      </a:r>
                      <a:endParaRPr lang="zh-CN" sz="2000" kern="100" dirty="0">
                        <a:effectLst/>
                        <a:latin typeface="Times New Roman" panose="02020603050405020304" pitchFamily="18" charset="0"/>
                        <a:ea typeface="宋体" panose="02010600030101010101" pitchFamily="2" charset="-122"/>
                      </a:endParaRPr>
                    </a:p>
                  </a:txBody>
                  <a:tcPr marL="68580" marR="68580" marT="0" marB="0" anchor="b"/>
                </a:tc>
                <a:tc>
                  <a:txBody>
                    <a:bodyPr/>
                    <a:lstStyle/>
                    <a:p>
                      <a:pPr algn="ctr">
                        <a:spcAft>
                          <a:spcPts val="0"/>
                        </a:spcAft>
                      </a:pPr>
                      <a:r>
                        <a:rPr lang="en-US" sz="2000" kern="100" dirty="0">
                          <a:effectLst/>
                        </a:rPr>
                        <a:t>1.06E+01</a:t>
                      </a:r>
                      <a:endParaRPr lang="zh-CN" sz="2000" kern="100" dirty="0">
                        <a:effectLst/>
                        <a:latin typeface="Times New Roman" panose="02020603050405020304" pitchFamily="18" charset="0"/>
                        <a:ea typeface="宋体" panose="02010600030101010101" pitchFamily="2" charset="-122"/>
                      </a:endParaRPr>
                    </a:p>
                  </a:txBody>
                  <a:tcPr marL="68580" marR="68580" marT="0" marB="0" anchor="b"/>
                </a:tc>
                <a:tc>
                  <a:txBody>
                    <a:bodyPr/>
                    <a:lstStyle/>
                    <a:p>
                      <a:pPr algn="ctr">
                        <a:spcAft>
                          <a:spcPts val="0"/>
                        </a:spcAft>
                      </a:pPr>
                      <a:r>
                        <a:rPr lang="en-US" sz="2000" kern="100">
                          <a:effectLst/>
                        </a:rPr>
                        <a:t>2.90E-02</a:t>
                      </a:r>
                      <a:endParaRPr lang="zh-CN" sz="2000" kern="100">
                        <a:effectLst/>
                        <a:latin typeface="Times New Roman" panose="02020603050405020304" pitchFamily="18" charset="0"/>
                        <a:ea typeface="宋体" panose="02010600030101010101" pitchFamily="2" charset="-122"/>
                      </a:endParaRPr>
                    </a:p>
                  </a:txBody>
                  <a:tcPr marL="68580" marR="68580" marT="0" marB="0" anchor="b"/>
                </a:tc>
                <a:tc>
                  <a:txBody>
                    <a:bodyPr/>
                    <a:lstStyle/>
                    <a:p>
                      <a:pPr algn="ctr">
                        <a:spcAft>
                          <a:spcPts val="0"/>
                        </a:spcAft>
                      </a:pPr>
                      <a:r>
                        <a:rPr lang="en-US" sz="2000" kern="100">
                          <a:effectLst/>
                        </a:rPr>
                        <a:t>9.14E+12</a:t>
                      </a:r>
                      <a:endParaRPr lang="zh-CN" sz="2000" kern="100">
                        <a:effectLst/>
                        <a:latin typeface="Times New Roman" panose="02020603050405020304" pitchFamily="18" charset="0"/>
                        <a:ea typeface="宋体" panose="02010600030101010101" pitchFamily="2" charset="-122"/>
                      </a:endParaRPr>
                    </a:p>
                  </a:txBody>
                  <a:tcPr marL="68580" marR="68580" marT="0" marB="0" anchor="b"/>
                </a:tc>
                <a:tc>
                  <a:txBody>
                    <a:bodyPr/>
                    <a:lstStyle/>
                    <a:p>
                      <a:pPr algn="ctr">
                        <a:spcAft>
                          <a:spcPts val="0"/>
                        </a:spcAft>
                      </a:pPr>
                      <a:r>
                        <a:rPr lang="en-US" sz="2000" kern="100" dirty="0">
                          <a:effectLst/>
                        </a:rPr>
                        <a:t>365.6357</a:t>
                      </a:r>
                      <a:endParaRPr lang="zh-CN" sz="2000" kern="100" dirty="0">
                        <a:effectLst/>
                        <a:latin typeface="Times New Roman" panose="02020603050405020304" pitchFamily="18" charset="0"/>
                        <a:ea typeface="宋体" panose="02010600030101010101" pitchFamily="2" charset="-122"/>
                      </a:endParaRPr>
                    </a:p>
                  </a:txBody>
                  <a:tcPr marL="68580" marR="68580" marT="0" marB="0" anchor="b"/>
                </a:tc>
              </a:tr>
              <a:tr h="388656">
                <a:tc>
                  <a:txBody>
                    <a:bodyPr/>
                    <a:lstStyle/>
                    <a:p>
                      <a:pPr algn="ctr">
                        <a:spcAft>
                          <a:spcPts val="0"/>
                        </a:spcAft>
                      </a:pPr>
                      <a:r>
                        <a:rPr lang="en-US" sz="2000" kern="100" dirty="0">
                          <a:effectLst/>
                        </a:rPr>
                        <a:t>40</a:t>
                      </a:r>
                      <a:endParaRPr lang="zh-CN" sz="2000" b="0" kern="100" dirty="0">
                        <a:effectLst/>
                        <a:latin typeface="Times New Roman" panose="02020603050405020304" pitchFamily="18" charset="0"/>
                        <a:ea typeface="宋体" panose="02010600030101010101" pitchFamily="2" charset="-122"/>
                      </a:endParaRPr>
                    </a:p>
                  </a:txBody>
                  <a:tcPr marL="68580" marR="68580" marT="0" marB="0" anchor="b">
                    <a:solidFill>
                      <a:srgbClr val="FFFF00"/>
                    </a:solidFill>
                  </a:tcPr>
                </a:tc>
                <a:tc>
                  <a:txBody>
                    <a:bodyPr/>
                    <a:lstStyle/>
                    <a:p>
                      <a:pPr algn="ctr">
                        <a:spcAft>
                          <a:spcPts val="0"/>
                        </a:spcAft>
                      </a:pPr>
                      <a:r>
                        <a:rPr lang="en-US" sz="2000" kern="100" dirty="0">
                          <a:effectLst/>
                        </a:rPr>
                        <a:t>160</a:t>
                      </a:r>
                      <a:endParaRPr lang="zh-CN" sz="2000" kern="100" dirty="0">
                        <a:effectLst/>
                        <a:latin typeface="Times New Roman" panose="02020603050405020304" pitchFamily="18" charset="0"/>
                        <a:ea typeface="宋体" panose="02010600030101010101" pitchFamily="2" charset="-122"/>
                      </a:endParaRPr>
                    </a:p>
                  </a:txBody>
                  <a:tcPr marL="68580" marR="68580" marT="0" marB="0" anchor="b">
                    <a:solidFill>
                      <a:srgbClr val="FFFF00"/>
                    </a:solidFill>
                  </a:tcPr>
                </a:tc>
                <a:tc>
                  <a:txBody>
                    <a:bodyPr/>
                    <a:lstStyle/>
                    <a:p>
                      <a:pPr algn="ctr">
                        <a:spcAft>
                          <a:spcPts val="0"/>
                        </a:spcAft>
                      </a:pPr>
                      <a:r>
                        <a:rPr lang="en-US" sz="2000" kern="100" dirty="0">
                          <a:effectLst/>
                        </a:rPr>
                        <a:t>3.28e+03</a:t>
                      </a:r>
                      <a:endParaRPr lang="zh-CN" sz="2000" kern="100" dirty="0">
                        <a:effectLst/>
                        <a:latin typeface="Times New Roman" panose="02020603050405020304" pitchFamily="18" charset="0"/>
                        <a:ea typeface="宋体" panose="02010600030101010101" pitchFamily="2" charset="-122"/>
                      </a:endParaRPr>
                    </a:p>
                  </a:txBody>
                  <a:tcPr marL="68580" marR="68580" marT="0" marB="0" anchor="b">
                    <a:solidFill>
                      <a:srgbClr val="FFFF00"/>
                    </a:solidFill>
                  </a:tcPr>
                </a:tc>
                <a:tc>
                  <a:txBody>
                    <a:bodyPr/>
                    <a:lstStyle/>
                    <a:p>
                      <a:pPr algn="ctr">
                        <a:spcAft>
                          <a:spcPts val="0"/>
                        </a:spcAft>
                      </a:pPr>
                      <a:r>
                        <a:rPr lang="en-US" sz="2000" kern="100" dirty="0">
                          <a:effectLst/>
                        </a:rPr>
                        <a:t>8.98</a:t>
                      </a:r>
                      <a:endParaRPr lang="zh-CN" sz="2000" kern="100" dirty="0">
                        <a:effectLst/>
                        <a:latin typeface="Times New Roman" panose="02020603050405020304" pitchFamily="18" charset="0"/>
                        <a:ea typeface="宋体" panose="02010600030101010101" pitchFamily="2" charset="-122"/>
                      </a:endParaRPr>
                    </a:p>
                  </a:txBody>
                  <a:tcPr marL="68580" marR="68580" marT="0" marB="0" anchor="b">
                    <a:solidFill>
                      <a:srgbClr val="FFFF00"/>
                    </a:solidFill>
                  </a:tcPr>
                </a:tc>
                <a:tc>
                  <a:txBody>
                    <a:bodyPr/>
                    <a:lstStyle/>
                    <a:p>
                      <a:pPr algn="ctr">
                        <a:spcAft>
                          <a:spcPts val="0"/>
                        </a:spcAft>
                      </a:pPr>
                      <a:r>
                        <a:rPr lang="en-US" sz="2000" kern="100" dirty="0">
                          <a:effectLst/>
                        </a:rPr>
                        <a:t>2.83E+15</a:t>
                      </a:r>
                      <a:endParaRPr lang="zh-CN" sz="2000" kern="100" dirty="0">
                        <a:effectLst/>
                        <a:latin typeface="Times New Roman" panose="02020603050405020304" pitchFamily="18" charset="0"/>
                        <a:ea typeface="宋体" panose="02010600030101010101" pitchFamily="2" charset="-122"/>
                      </a:endParaRPr>
                    </a:p>
                  </a:txBody>
                  <a:tcPr marL="68580" marR="68580" marT="0" marB="0" anchor="b">
                    <a:solidFill>
                      <a:srgbClr val="FFFF00"/>
                    </a:solidFill>
                  </a:tcPr>
                </a:tc>
                <a:tc>
                  <a:txBody>
                    <a:bodyPr/>
                    <a:lstStyle/>
                    <a:p>
                      <a:pPr algn="ctr">
                        <a:spcAft>
                          <a:spcPts val="0"/>
                        </a:spcAft>
                      </a:pPr>
                      <a:r>
                        <a:rPr lang="en-US" sz="2000" kern="100" dirty="0">
                          <a:effectLst/>
                        </a:rPr>
                        <a:t>362.8169</a:t>
                      </a:r>
                      <a:endParaRPr lang="zh-CN" sz="2000" kern="100" dirty="0">
                        <a:effectLst/>
                        <a:latin typeface="Times New Roman" panose="02020603050405020304" pitchFamily="18" charset="0"/>
                        <a:ea typeface="宋体" panose="02010600030101010101" pitchFamily="2" charset="-122"/>
                      </a:endParaRPr>
                    </a:p>
                  </a:txBody>
                  <a:tcPr marL="68580" marR="68580" marT="0" marB="0" anchor="b">
                    <a:solidFill>
                      <a:srgbClr val="FFFF00"/>
                    </a:solidFill>
                  </a:tcPr>
                </a:tc>
              </a:tr>
              <a:tr h="388656">
                <a:tc>
                  <a:txBody>
                    <a:bodyPr/>
                    <a:lstStyle/>
                    <a:p>
                      <a:pPr algn="ctr">
                        <a:spcAft>
                          <a:spcPts val="0"/>
                        </a:spcAft>
                      </a:pPr>
                      <a:r>
                        <a:rPr lang="en-US" sz="2000" kern="100" dirty="0">
                          <a:effectLst/>
                        </a:rPr>
                        <a:t>48</a:t>
                      </a:r>
                      <a:endParaRPr lang="zh-CN" sz="2000" b="0" kern="100" dirty="0">
                        <a:effectLst/>
                        <a:latin typeface="Times New Roman" panose="02020603050405020304" pitchFamily="18" charset="0"/>
                        <a:ea typeface="宋体" panose="02010600030101010101" pitchFamily="2" charset="-122"/>
                      </a:endParaRPr>
                    </a:p>
                  </a:txBody>
                  <a:tcPr marL="68580" marR="68580" marT="0" marB="0" anchor="b">
                    <a:noFill/>
                  </a:tcPr>
                </a:tc>
                <a:tc>
                  <a:txBody>
                    <a:bodyPr/>
                    <a:lstStyle/>
                    <a:p>
                      <a:pPr algn="ctr">
                        <a:spcAft>
                          <a:spcPts val="0"/>
                        </a:spcAft>
                      </a:pPr>
                      <a:r>
                        <a:rPr lang="en-US" sz="2000" kern="100" dirty="0">
                          <a:effectLst/>
                        </a:rPr>
                        <a:t>192</a:t>
                      </a:r>
                      <a:endParaRPr lang="zh-CN" sz="2000" kern="100" dirty="0">
                        <a:effectLst/>
                        <a:latin typeface="Times New Roman" panose="02020603050405020304" pitchFamily="18" charset="0"/>
                        <a:ea typeface="宋体" panose="02010600030101010101" pitchFamily="2" charset="-122"/>
                      </a:endParaRPr>
                    </a:p>
                  </a:txBody>
                  <a:tcPr marL="68580" marR="68580" marT="0" marB="0" anchor="b">
                    <a:noFill/>
                  </a:tcPr>
                </a:tc>
                <a:tc>
                  <a:txBody>
                    <a:bodyPr/>
                    <a:lstStyle/>
                    <a:p>
                      <a:pPr algn="ctr">
                        <a:spcAft>
                          <a:spcPts val="0"/>
                        </a:spcAft>
                      </a:pPr>
                      <a:r>
                        <a:rPr lang="en-US" sz="2000" kern="100" dirty="0">
                          <a:effectLst/>
                        </a:rPr>
                        <a:t>9.85E+05</a:t>
                      </a:r>
                      <a:endParaRPr lang="zh-CN" sz="2000" kern="100" dirty="0">
                        <a:effectLst/>
                        <a:latin typeface="Times New Roman" panose="02020603050405020304" pitchFamily="18" charset="0"/>
                        <a:ea typeface="宋体" panose="02010600030101010101" pitchFamily="2" charset="-122"/>
                      </a:endParaRPr>
                    </a:p>
                  </a:txBody>
                  <a:tcPr marL="68580" marR="68580" marT="0" marB="0" anchor="b">
                    <a:noFill/>
                  </a:tcPr>
                </a:tc>
                <a:tc>
                  <a:txBody>
                    <a:bodyPr/>
                    <a:lstStyle/>
                    <a:p>
                      <a:pPr algn="ctr">
                        <a:spcAft>
                          <a:spcPts val="0"/>
                        </a:spcAft>
                      </a:pPr>
                      <a:r>
                        <a:rPr lang="en-US" sz="2000" kern="100" dirty="0">
                          <a:effectLst/>
                        </a:rPr>
                        <a:t>2.70E+03</a:t>
                      </a:r>
                      <a:endParaRPr lang="zh-CN" sz="2000" kern="100" dirty="0">
                        <a:effectLst/>
                        <a:latin typeface="Times New Roman" panose="02020603050405020304" pitchFamily="18" charset="0"/>
                        <a:ea typeface="宋体" panose="02010600030101010101" pitchFamily="2" charset="-122"/>
                      </a:endParaRPr>
                    </a:p>
                  </a:txBody>
                  <a:tcPr marL="68580" marR="68580" marT="0" marB="0" anchor="b">
                    <a:noFill/>
                  </a:tcPr>
                </a:tc>
                <a:tc>
                  <a:txBody>
                    <a:bodyPr/>
                    <a:lstStyle/>
                    <a:p>
                      <a:pPr algn="ctr">
                        <a:spcAft>
                          <a:spcPts val="0"/>
                        </a:spcAft>
                      </a:pPr>
                      <a:r>
                        <a:rPr lang="en-US" sz="2000" kern="100" dirty="0">
                          <a:effectLst/>
                        </a:rPr>
                        <a:t>8.51E+17</a:t>
                      </a:r>
                      <a:endParaRPr lang="zh-CN" sz="2000" kern="100" dirty="0">
                        <a:effectLst/>
                        <a:latin typeface="Times New Roman" panose="02020603050405020304" pitchFamily="18" charset="0"/>
                        <a:ea typeface="宋体" panose="02010600030101010101" pitchFamily="2" charset="-122"/>
                      </a:endParaRPr>
                    </a:p>
                  </a:txBody>
                  <a:tcPr marL="68580" marR="68580" marT="0" marB="0" anchor="b">
                    <a:noFill/>
                  </a:tcPr>
                </a:tc>
                <a:tc>
                  <a:txBody>
                    <a:bodyPr/>
                    <a:lstStyle/>
                    <a:p>
                      <a:pPr algn="ctr">
                        <a:spcAft>
                          <a:spcPts val="0"/>
                        </a:spcAft>
                      </a:pPr>
                      <a:r>
                        <a:rPr lang="en-US" sz="2000" kern="100" dirty="0">
                          <a:effectLst/>
                        </a:rPr>
                        <a:t>360.8592</a:t>
                      </a:r>
                      <a:endParaRPr lang="zh-CN" sz="2000" kern="100" dirty="0">
                        <a:effectLst/>
                        <a:latin typeface="Times New Roman" panose="02020603050405020304" pitchFamily="18" charset="0"/>
                        <a:ea typeface="宋体" panose="02010600030101010101" pitchFamily="2" charset="-122"/>
                      </a:endParaRPr>
                    </a:p>
                  </a:txBody>
                  <a:tcPr marL="68580" marR="68580" marT="0" marB="0" anchor="b">
                    <a:noFill/>
                  </a:tcPr>
                </a:tc>
              </a:tr>
              <a:tr h="388656">
                <a:tc>
                  <a:txBody>
                    <a:bodyPr/>
                    <a:lstStyle/>
                    <a:p>
                      <a:pPr algn="ctr">
                        <a:spcAft>
                          <a:spcPts val="0"/>
                        </a:spcAft>
                      </a:pPr>
                      <a:r>
                        <a:rPr lang="en-US" sz="2000" kern="100" dirty="0">
                          <a:effectLst/>
                        </a:rPr>
                        <a:t>56</a:t>
                      </a:r>
                      <a:endParaRPr lang="zh-CN" sz="2000" b="0" kern="100" dirty="0">
                        <a:effectLst/>
                        <a:latin typeface="Times New Roman" panose="02020603050405020304" pitchFamily="18" charset="0"/>
                        <a:ea typeface="宋体" panose="02010600030101010101" pitchFamily="2" charset="-122"/>
                      </a:endParaRPr>
                    </a:p>
                  </a:txBody>
                  <a:tcPr marL="68580" marR="68580" marT="0" marB="0" anchor="b">
                    <a:noFill/>
                  </a:tcPr>
                </a:tc>
                <a:tc>
                  <a:txBody>
                    <a:bodyPr/>
                    <a:lstStyle/>
                    <a:p>
                      <a:pPr algn="ctr">
                        <a:spcAft>
                          <a:spcPts val="0"/>
                        </a:spcAft>
                      </a:pPr>
                      <a:r>
                        <a:rPr lang="en-US" sz="2000" kern="100" dirty="0">
                          <a:effectLst/>
                        </a:rPr>
                        <a:t>224</a:t>
                      </a:r>
                      <a:endParaRPr lang="zh-CN" sz="2000" kern="100" dirty="0">
                        <a:effectLst/>
                        <a:latin typeface="Times New Roman" panose="02020603050405020304" pitchFamily="18" charset="0"/>
                        <a:ea typeface="宋体" panose="02010600030101010101" pitchFamily="2" charset="-122"/>
                      </a:endParaRPr>
                    </a:p>
                  </a:txBody>
                  <a:tcPr marL="68580" marR="68580" marT="0" marB="0" anchor="b">
                    <a:noFill/>
                  </a:tcPr>
                </a:tc>
                <a:tc>
                  <a:txBody>
                    <a:bodyPr/>
                    <a:lstStyle/>
                    <a:p>
                      <a:pPr algn="ctr">
                        <a:spcAft>
                          <a:spcPts val="0"/>
                        </a:spcAft>
                      </a:pPr>
                      <a:r>
                        <a:rPr lang="en-US" sz="2000" kern="100" dirty="0">
                          <a:effectLst/>
                        </a:rPr>
                        <a:t>2.90E+08</a:t>
                      </a:r>
                      <a:endParaRPr lang="zh-CN" sz="2000" kern="100" dirty="0">
                        <a:effectLst/>
                        <a:latin typeface="Times New Roman" panose="02020603050405020304" pitchFamily="18" charset="0"/>
                        <a:ea typeface="宋体" panose="02010600030101010101" pitchFamily="2" charset="-122"/>
                      </a:endParaRPr>
                    </a:p>
                  </a:txBody>
                  <a:tcPr marL="68580" marR="68580" marT="0" marB="0" anchor="b">
                    <a:noFill/>
                  </a:tcPr>
                </a:tc>
                <a:tc>
                  <a:txBody>
                    <a:bodyPr/>
                    <a:lstStyle/>
                    <a:p>
                      <a:pPr algn="ctr">
                        <a:spcAft>
                          <a:spcPts val="0"/>
                        </a:spcAft>
                      </a:pPr>
                      <a:r>
                        <a:rPr lang="en-US" sz="2000" kern="100" dirty="0">
                          <a:effectLst/>
                        </a:rPr>
                        <a:t>7.93e+05</a:t>
                      </a:r>
                      <a:endParaRPr lang="zh-CN" sz="2000" kern="100" dirty="0">
                        <a:effectLst/>
                        <a:latin typeface="Times New Roman" panose="02020603050405020304" pitchFamily="18" charset="0"/>
                        <a:ea typeface="宋体" panose="02010600030101010101" pitchFamily="2" charset="-122"/>
                      </a:endParaRPr>
                    </a:p>
                  </a:txBody>
                  <a:tcPr marL="68580" marR="68580" marT="0" marB="0" anchor="b">
                    <a:noFill/>
                  </a:tcPr>
                </a:tc>
                <a:tc>
                  <a:txBody>
                    <a:bodyPr/>
                    <a:lstStyle/>
                    <a:p>
                      <a:pPr algn="ctr">
                        <a:spcAft>
                          <a:spcPts val="0"/>
                        </a:spcAft>
                      </a:pPr>
                      <a:r>
                        <a:rPr lang="en-US" sz="2000" kern="100">
                          <a:effectLst/>
                        </a:rPr>
                        <a:t>2.50E+20</a:t>
                      </a:r>
                      <a:endParaRPr lang="zh-CN" sz="2000" kern="100">
                        <a:effectLst/>
                        <a:latin typeface="Times New Roman" panose="02020603050405020304" pitchFamily="18" charset="0"/>
                        <a:ea typeface="宋体" panose="02010600030101010101" pitchFamily="2" charset="-122"/>
                      </a:endParaRPr>
                    </a:p>
                  </a:txBody>
                  <a:tcPr marL="68580" marR="68580" marT="0" marB="0" anchor="b">
                    <a:noFill/>
                  </a:tcPr>
                </a:tc>
                <a:tc>
                  <a:txBody>
                    <a:bodyPr/>
                    <a:lstStyle/>
                    <a:p>
                      <a:pPr algn="ctr">
                        <a:spcAft>
                          <a:spcPts val="0"/>
                        </a:spcAft>
                      </a:pPr>
                      <a:r>
                        <a:rPr lang="en-US" sz="2000" kern="100" dirty="0">
                          <a:effectLst/>
                        </a:rPr>
                        <a:t>359.4203</a:t>
                      </a:r>
                      <a:endParaRPr lang="zh-CN" sz="2000" kern="100" dirty="0">
                        <a:effectLst/>
                        <a:latin typeface="Times New Roman" panose="02020603050405020304" pitchFamily="18" charset="0"/>
                        <a:ea typeface="宋体" panose="02010600030101010101" pitchFamily="2" charset="-122"/>
                      </a:endParaRPr>
                    </a:p>
                  </a:txBody>
                  <a:tcPr marL="68580" marR="68580" marT="0" marB="0" anchor="b">
                    <a:noFill/>
                  </a:tcPr>
                </a:tc>
              </a:tr>
              <a:tr h="388656">
                <a:tc>
                  <a:txBody>
                    <a:bodyPr/>
                    <a:lstStyle/>
                    <a:p>
                      <a:pPr algn="ctr">
                        <a:spcAft>
                          <a:spcPts val="0"/>
                        </a:spcAft>
                      </a:pPr>
                      <a:r>
                        <a:rPr lang="en-US" sz="2000" kern="100" dirty="0">
                          <a:effectLst/>
                        </a:rPr>
                        <a:t>64</a:t>
                      </a:r>
                      <a:endParaRPr lang="zh-CN" sz="2000" b="0" kern="100" dirty="0">
                        <a:effectLst/>
                        <a:latin typeface="Times New Roman" panose="02020603050405020304" pitchFamily="18" charset="0"/>
                        <a:ea typeface="宋体" panose="02010600030101010101" pitchFamily="2" charset="-122"/>
                      </a:endParaRPr>
                    </a:p>
                  </a:txBody>
                  <a:tcPr marL="68580" marR="68580" marT="0" marB="0" anchor="b">
                    <a:noFill/>
                  </a:tcPr>
                </a:tc>
                <a:tc>
                  <a:txBody>
                    <a:bodyPr/>
                    <a:lstStyle/>
                    <a:p>
                      <a:pPr algn="ctr">
                        <a:spcAft>
                          <a:spcPts val="0"/>
                        </a:spcAft>
                      </a:pPr>
                      <a:r>
                        <a:rPr lang="en-US" sz="2000" kern="100" dirty="0">
                          <a:effectLst/>
                        </a:rPr>
                        <a:t>256</a:t>
                      </a:r>
                      <a:endParaRPr lang="zh-CN" sz="2000" kern="100" dirty="0">
                        <a:effectLst/>
                        <a:latin typeface="Times New Roman" panose="02020603050405020304" pitchFamily="18" charset="0"/>
                        <a:ea typeface="宋体" panose="02010600030101010101" pitchFamily="2" charset="-122"/>
                      </a:endParaRPr>
                    </a:p>
                  </a:txBody>
                  <a:tcPr marL="68580" marR="68580" marT="0" marB="0" anchor="b">
                    <a:noFill/>
                  </a:tcPr>
                </a:tc>
                <a:tc>
                  <a:txBody>
                    <a:bodyPr/>
                    <a:lstStyle/>
                    <a:p>
                      <a:pPr algn="ctr">
                        <a:spcAft>
                          <a:spcPts val="0"/>
                        </a:spcAft>
                      </a:pPr>
                      <a:r>
                        <a:rPr lang="en-US" sz="2000" kern="100" dirty="0">
                          <a:effectLst/>
                        </a:rPr>
                        <a:t>8.37E+10</a:t>
                      </a:r>
                      <a:endParaRPr lang="zh-CN" sz="2000" kern="100" dirty="0">
                        <a:effectLst/>
                        <a:latin typeface="Times New Roman" panose="02020603050405020304" pitchFamily="18" charset="0"/>
                        <a:ea typeface="宋体" panose="02010600030101010101" pitchFamily="2" charset="-122"/>
                      </a:endParaRPr>
                    </a:p>
                  </a:txBody>
                  <a:tcPr marL="68580" marR="68580" marT="0" marB="0" anchor="b">
                    <a:noFill/>
                  </a:tcPr>
                </a:tc>
                <a:tc>
                  <a:txBody>
                    <a:bodyPr/>
                    <a:lstStyle/>
                    <a:p>
                      <a:pPr algn="ctr">
                        <a:spcAft>
                          <a:spcPts val="0"/>
                        </a:spcAft>
                      </a:pPr>
                      <a:r>
                        <a:rPr lang="en-US" sz="2000" kern="100" dirty="0">
                          <a:effectLst/>
                        </a:rPr>
                        <a:t>2.29e+08</a:t>
                      </a:r>
                      <a:endParaRPr lang="zh-CN" sz="2000" kern="100" dirty="0">
                        <a:effectLst/>
                        <a:latin typeface="Times New Roman" panose="02020603050405020304" pitchFamily="18" charset="0"/>
                        <a:ea typeface="宋体" panose="02010600030101010101" pitchFamily="2" charset="-122"/>
                      </a:endParaRPr>
                    </a:p>
                  </a:txBody>
                  <a:tcPr marL="68580" marR="68580" marT="0" marB="0" anchor="b">
                    <a:noFill/>
                  </a:tcPr>
                </a:tc>
                <a:tc>
                  <a:txBody>
                    <a:bodyPr/>
                    <a:lstStyle/>
                    <a:p>
                      <a:pPr algn="ctr">
                        <a:spcAft>
                          <a:spcPts val="0"/>
                        </a:spcAft>
                      </a:pPr>
                      <a:r>
                        <a:rPr lang="en-US" sz="2000" kern="100" dirty="0">
                          <a:effectLst/>
                        </a:rPr>
                        <a:t>7.23E+22</a:t>
                      </a:r>
                      <a:endParaRPr lang="zh-CN" sz="2000" kern="100" dirty="0">
                        <a:effectLst/>
                        <a:latin typeface="Times New Roman" panose="02020603050405020304" pitchFamily="18" charset="0"/>
                        <a:ea typeface="宋体" panose="02010600030101010101" pitchFamily="2" charset="-122"/>
                      </a:endParaRPr>
                    </a:p>
                  </a:txBody>
                  <a:tcPr marL="68580" marR="68580" marT="0" marB="0" anchor="b">
                    <a:noFill/>
                  </a:tcPr>
                </a:tc>
                <a:tc>
                  <a:txBody>
                    <a:bodyPr/>
                    <a:lstStyle/>
                    <a:p>
                      <a:pPr algn="ctr">
                        <a:spcAft>
                          <a:spcPts val="0"/>
                        </a:spcAft>
                      </a:pPr>
                      <a:r>
                        <a:rPr lang="en-US" sz="2000" kern="100">
                          <a:effectLst/>
                        </a:rPr>
                        <a:t>358.3181</a:t>
                      </a:r>
                      <a:endParaRPr lang="zh-CN" sz="2000" kern="100">
                        <a:effectLst/>
                        <a:latin typeface="Times New Roman" panose="02020603050405020304" pitchFamily="18" charset="0"/>
                        <a:ea typeface="宋体" panose="02010600030101010101" pitchFamily="2" charset="-122"/>
                      </a:endParaRPr>
                    </a:p>
                  </a:txBody>
                  <a:tcPr marL="68580" marR="68580" marT="0" marB="0" anchor="b">
                    <a:noFill/>
                  </a:tcPr>
                </a:tc>
              </a:tr>
              <a:tr h="388656">
                <a:tc>
                  <a:txBody>
                    <a:bodyPr/>
                    <a:lstStyle/>
                    <a:p>
                      <a:pPr algn="ctr">
                        <a:spcAft>
                          <a:spcPts val="0"/>
                        </a:spcAft>
                      </a:pPr>
                      <a:r>
                        <a:rPr lang="en-US" sz="2000" kern="100" dirty="0">
                          <a:effectLst/>
                        </a:rPr>
                        <a:t>80</a:t>
                      </a:r>
                      <a:endParaRPr lang="zh-CN" sz="2000" b="0" kern="100" dirty="0">
                        <a:effectLst/>
                        <a:latin typeface="Times New Roman" panose="02020603050405020304" pitchFamily="18" charset="0"/>
                        <a:ea typeface="宋体" panose="02010600030101010101" pitchFamily="2" charset="-122"/>
                      </a:endParaRPr>
                    </a:p>
                  </a:txBody>
                  <a:tcPr marL="68580" marR="68580" marT="0" marB="0" anchor="b">
                    <a:noFill/>
                  </a:tcPr>
                </a:tc>
                <a:tc>
                  <a:txBody>
                    <a:bodyPr/>
                    <a:lstStyle/>
                    <a:p>
                      <a:pPr algn="ctr">
                        <a:spcAft>
                          <a:spcPts val="0"/>
                        </a:spcAft>
                      </a:pPr>
                      <a:r>
                        <a:rPr lang="en-US" sz="2000" kern="100" dirty="0">
                          <a:effectLst/>
                        </a:rPr>
                        <a:t>320</a:t>
                      </a:r>
                      <a:endParaRPr lang="zh-CN" sz="2000" kern="100" dirty="0">
                        <a:effectLst/>
                        <a:latin typeface="Times New Roman" panose="02020603050405020304" pitchFamily="18" charset="0"/>
                        <a:ea typeface="宋体" panose="02010600030101010101" pitchFamily="2" charset="-122"/>
                      </a:endParaRPr>
                    </a:p>
                  </a:txBody>
                  <a:tcPr marL="68580" marR="68580" marT="0" marB="0" anchor="b">
                    <a:noFill/>
                  </a:tcPr>
                </a:tc>
                <a:tc>
                  <a:txBody>
                    <a:bodyPr/>
                    <a:lstStyle/>
                    <a:p>
                      <a:pPr algn="ctr">
                        <a:spcAft>
                          <a:spcPts val="0"/>
                        </a:spcAft>
                      </a:pPr>
                      <a:r>
                        <a:rPr lang="en-US" sz="2000" kern="100" dirty="0">
                          <a:effectLst/>
                        </a:rPr>
                        <a:t>6.74E+15</a:t>
                      </a:r>
                      <a:endParaRPr lang="zh-CN" sz="2000" kern="100" dirty="0">
                        <a:effectLst/>
                        <a:latin typeface="Times New Roman" panose="02020603050405020304" pitchFamily="18" charset="0"/>
                        <a:ea typeface="宋体" panose="02010600030101010101" pitchFamily="2" charset="-122"/>
                      </a:endParaRPr>
                    </a:p>
                  </a:txBody>
                  <a:tcPr marL="68580" marR="68580" marT="0" marB="0" anchor="b">
                    <a:noFill/>
                  </a:tcPr>
                </a:tc>
                <a:tc>
                  <a:txBody>
                    <a:bodyPr/>
                    <a:lstStyle/>
                    <a:p>
                      <a:pPr algn="ctr">
                        <a:spcAft>
                          <a:spcPts val="0"/>
                        </a:spcAft>
                      </a:pPr>
                      <a:r>
                        <a:rPr lang="en-US" sz="2000" kern="100" dirty="0">
                          <a:effectLst/>
                        </a:rPr>
                        <a:t>1.85E+13</a:t>
                      </a:r>
                      <a:endParaRPr lang="zh-CN" sz="2000" kern="100" dirty="0">
                        <a:effectLst/>
                        <a:latin typeface="Times New Roman" panose="02020603050405020304" pitchFamily="18" charset="0"/>
                        <a:ea typeface="宋体" panose="02010600030101010101" pitchFamily="2" charset="-122"/>
                      </a:endParaRPr>
                    </a:p>
                  </a:txBody>
                  <a:tcPr marL="68580" marR="68580" marT="0" marB="0" anchor="b">
                    <a:noFill/>
                  </a:tcPr>
                </a:tc>
                <a:tc>
                  <a:txBody>
                    <a:bodyPr/>
                    <a:lstStyle/>
                    <a:p>
                      <a:pPr algn="ctr">
                        <a:spcAft>
                          <a:spcPts val="0"/>
                        </a:spcAft>
                      </a:pPr>
                      <a:r>
                        <a:rPr lang="en-US" sz="2000" kern="100" dirty="0">
                          <a:effectLst/>
                        </a:rPr>
                        <a:t>5.82E+27</a:t>
                      </a:r>
                      <a:endParaRPr lang="zh-CN" sz="2000" kern="100" dirty="0">
                        <a:effectLst/>
                        <a:latin typeface="Times New Roman" panose="02020603050405020304" pitchFamily="18" charset="0"/>
                        <a:ea typeface="宋体" panose="02010600030101010101" pitchFamily="2" charset="-122"/>
                      </a:endParaRPr>
                    </a:p>
                  </a:txBody>
                  <a:tcPr marL="68580" marR="68580" marT="0" marB="0" anchor="b">
                    <a:noFill/>
                  </a:tcPr>
                </a:tc>
                <a:tc>
                  <a:txBody>
                    <a:bodyPr/>
                    <a:lstStyle/>
                    <a:p>
                      <a:pPr algn="ctr">
                        <a:spcAft>
                          <a:spcPts val="0"/>
                        </a:spcAft>
                      </a:pPr>
                      <a:r>
                        <a:rPr lang="en-US" sz="2000" kern="100" dirty="0">
                          <a:effectLst/>
                        </a:rPr>
                        <a:t>356.7407</a:t>
                      </a:r>
                      <a:endParaRPr lang="zh-CN" sz="2000" kern="100" dirty="0">
                        <a:effectLst/>
                        <a:latin typeface="Times New Roman" panose="02020603050405020304" pitchFamily="18" charset="0"/>
                        <a:ea typeface="宋体" panose="02010600030101010101" pitchFamily="2" charset="-122"/>
                      </a:endParaRPr>
                    </a:p>
                  </a:txBody>
                  <a:tcPr marL="68580" marR="68580" marT="0" marB="0" anchor="b">
                    <a:noFill/>
                  </a:tcPr>
                </a:tc>
              </a:tr>
              <a:tr h="388656">
                <a:tc>
                  <a:txBody>
                    <a:bodyPr/>
                    <a:lstStyle/>
                    <a:p>
                      <a:pPr algn="ctr">
                        <a:spcAft>
                          <a:spcPts val="0"/>
                        </a:spcAft>
                      </a:pPr>
                      <a:r>
                        <a:rPr lang="en-US" sz="2000" kern="100" dirty="0">
                          <a:effectLst/>
                        </a:rPr>
                        <a:t>96</a:t>
                      </a:r>
                      <a:endParaRPr lang="zh-CN" sz="2000" b="0" kern="100" dirty="0">
                        <a:effectLst/>
                        <a:latin typeface="Times New Roman" panose="02020603050405020304" pitchFamily="18" charset="0"/>
                        <a:ea typeface="宋体" panose="02010600030101010101" pitchFamily="2" charset="-122"/>
                      </a:endParaRPr>
                    </a:p>
                  </a:txBody>
                  <a:tcPr marL="68580" marR="68580" marT="0" marB="0" anchor="b">
                    <a:noFill/>
                  </a:tcPr>
                </a:tc>
                <a:tc>
                  <a:txBody>
                    <a:bodyPr/>
                    <a:lstStyle/>
                    <a:p>
                      <a:pPr algn="ctr">
                        <a:spcAft>
                          <a:spcPts val="0"/>
                        </a:spcAft>
                      </a:pPr>
                      <a:r>
                        <a:rPr lang="en-US" sz="2000" kern="100" dirty="0">
                          <a:effectLst/>
                        </a:rPr>
                        <a:t>384</a:t>
                      </a:r>
                      <a:endParaRPr lang="zh-CN" sz="2000" kern="100" dirty="0">
                        <a:effectLst/>
                        <a:latin typeface="Times New Roman" panose="02020603050405020304" pitchFamily="18" charset="0"/>
                        <a:ea typeface="宋体" panose="02010600030101010101" pitchFamily="2" charset="-122"/>
                      </a:endParaRPr>
                    </a:p>
                  </a:txBody>
                  <a:tcPr marL="68580" marR="68580" marT="0" marB="0" anchor="b">
                    <a:noFill/>
                  </a:tcPr>
                </a:tc>
                <a:tc>
                  <a:txBody>
                    <a:bodyPr/>
                    <a:lstStyle/>
                    <a:p>
                      <a:pPr algn="ctr">
                        <a:spcAft>
                          <a:spcPts val="0"/>
                        </a:spcAft>
                      </a:pPr>
                      <a:r>
                        <a:rPr lang="en-US" sz="2000" kern="100" dirty="0">
                          <a:effectLst/>
                        </a:rPr>
                        <a:t>5.24E+20</a:t>
                      </a:r>
                      <a:endParaRPr lang="zh-CN" sz="2000" kern="100" dirty="0">
                        <a:effectLst/>
                        <a:latin typeface="Times New Roman" panose="02020603050405020304" pitchFamily="18" charset="0"/>
                        <a:ea typeface="宋体" panose="02010600030101010101" pitchFamily="2" charset="-122"/>
                      </a:endParaRPr>
                    </a:p>
                  </a:txBody>
                  <a:tcPr marL="68580" marR="68580" marT="0" marB="0" anchor="b">
                    <a:noFill/>
                  </a:tcPr>
                </a:tc>
                <a:tc>
                  <a:txBody>
                    <a:bodyPr/>
                    <a:lstStyle/>
                    <a:p>
                      <a:pPr algn="ctr">
                        <a:spcAft>
                          <a:spcPts val="0"/>
                        </a:spcAft>
                      </a:pPr>
                      <a:r>
                        <a:rPr lang="en-US" sz="2000" kern="100">
                          <a:effectLst/>
                        </a:rPr>
                        <a:t>1.44E+18</a:t>
                      </a:r>
                      <a:endParaRPr lang="zh-CN" sz="2000" kern="100">
                        <a:effectLst/>
                        <a:latin typeface="Times New Roman" panose="02020603050405020304" pitchFamily="18" charset="0"/>
                        <a:ea typeface="宋体" panose="02010600030101010101" pitchFamily="2" charset="-122"/>
                      </a:endParaRPr>
                    </a:p>
                  </a:txBody>
                  <a:tcPr marL="68580" marR="68580" marT="0" marB="0" anchor="b">
                    <a:noFill/>
                  </a:tcPr>
                </a:tc>
                <a:tc>
                  <a:txBody>
                    <a:bodyPr/>
                    <a:lstStyle/>
                    <a:p>
                      <a:pPr algn="ctr">
                        <a:spcAft>
                          <a:spcPts val="0"/>
                        </a:spcAft>
                      </a:pPr>
                      <a:r>
                        <a:rPr lang="en-US" sz="2000" kern="100" dirty="0">
                          <a:effectLst/>
                        </a:rPr>
                        <a:t>4.53E+32</a:t>
                      </a:r>
                      <a:endParaRPr lang="zh-CN" sz="2000" kern="100" dirty="0">
                        <a:effectLst/>
                        <a:latin typeface="Times New Roman" panose="02020603050405020304" pitchFamily="18" charset="0"/>
                        <a:ea typeface="宋体" panose="02010600030101010101" pitchFamily="2" charset="-122"/>
                      </a:endParaRPr>
                    </a:p>
                  </a:txBody>
                  <a:tcPr marL="68580" marR="68580" marT="0" marB="0" anchor="b">
                    <a:noFill/>
                  </a:tcPr>
                </a:tc>
                <a:tc>
                  <a:txBody>
                    <a:bodyPr/>
                    <a:lstStyle/>
                    <a:p>
                      <a:pPr algn="ctr">
                        <a:spcAft>
                          <a:spcPts val="0"/>
                        </a:spcAft>
                      </a:pPr>
                      <a:r>
                        <a:rPr lang="en-US" sz="2000" kern="100" dirty="0">
                          <a:effectLst/>
                        </a:rPr>
                        <a:t>355.6663</a:t>
                      </a:r>
                      <a:endParaRPr lang="zh-CN" sz="2000" kern="100" dirty="0">
                        <a:effectLst/>
                        <a:latin typeface="Times New Roman" panose="02020603050405020304" pitchFamily="18" charset="0"/>
                        <a:ea typeface="宋体" panose="02010600030101010101" pitchFamily="2" charset="-122"/>
                      </a:endParaRPr>
                    </a:p>
                  </a:txBody>
                  <a:tcPr marL="68580" marR="68580" marT="0" marB="0" anchor="b">
                    <a:noFill/>
                  </a:tcPr>
                </a:tc>
              </a:tr>
            </a:tbl>
          </a:graphicData>
        </a:graphic>
      </p:graphicFrame>
      <p:sp>
        <p:nvSpPr>
          <p:cNvPr id="3" name="Slide Number Placeholder 2"/>
          <p:cNvSpPr>
            <a:spLocks noGrp="1"/>
          </p:cNvSpPr>
          <p:nvPr>
            <p:ph type="sldNum" sz="quarter" idx="12"/>
          </p:nvPr>
        </p:nvSpPr>
        <p:spPr/>
        <p:txBody>
          <a:bodyPr/>
          <a:lstStyle/>
          <a:p>
            <a:fld id="{886BB73A-582F-4420-9A14-CB10A2B2E5E8}" type="slidenum">
              <a:rPr lang="en-US" smtClean="0"/>
              <a:t>13</a:t>
            </a:fld>
            <a:endParaRPr lang="en-US"/>
          </a:p>
        </p:txBody>
      </p:sp>
      <p:sp>
        <p:nvSpPr>
          <p:cNvPr id="5" name="Date Placeholder 4"/>
          <p:cNvSpPr>
            <a:spLocks noGrp="1"/>
          </p:cNvSpPr>
          <p:nvPr>
            <p:ph type="dt" sz="half" idx="10"/>
          </p:nvPr>
        </p:nvSpPr>
        <p:spPr/>
        <p:txBody>
          <a:bodyPr/>
          <a:lstStyle/>
          <a:p>
            <a:r>
              <a:rPr lang="en-US" smtClean="0"/>
              <a:t>ATS 2015</a:t>
            </a:r>
            <a:endParaRPr lang="en-US"/>
          </a:p>
        </p:txBody>
      </p:sp>
      <p:sp>
        <p:nvSpPr>
          <p:cNvPr id="6" name="Footer Placeholder 5"/>
          <p:cNvSpPr>
            <a:spLocks noGrp="1"/>
          </p:cNvSpPr>
          <p:nvPr>
            <p:ph type="ftr" sz="quarter" idx="11"/>
          </p:nvPr>
        </p:nvSpPr>
        <p:spPr/>
        <p:txBody>
          <a:bodyPr/>
          <a:lstStyle/>
          <a:p>
            <a:r>
              <a:rPr lang="en-US" smtClean="0"/>
              <a:t>Liu-Agrawal</a:t>
            </a:r>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20085374"/>
      </p:ext>
    </p:extLst>
  </p:cSld>
  <p:clrMapOvr>
    <a:masterClrMapping/>
  </p:clrMapOvr>
  <mc:AlternateContent xmlns:mc="http://schemas.openxmlformats.org/markup-compatibility/2006" xmlns:p14="http://schemas.microsoft.com/office/powerpoint/2010/main">
    <mc:Choice Requires="p14">
      <p:transition spd="slow" p14:dur="2000" advTm="86241"/>
    </mc:Choice>
    <mc:Fallback xmlns="">
      <p:transition spd="slow" advTm="86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Conclusion </a:t>
            </a:r>
            <a:endParaRPr kumimoji="1" lang="zh-CN" altLang="en-US" dirty="0"/>
          </a:p>
        </p:txBody>
      </p:sp>
      <p:sp>
        <p:nvSpPr>
          <p:cNvPr id="3" name="内容占位符 2"/>
          <p:cNvSpPr>
            <a:spLocks noGrp="1"/>
          </p:cNvSpPr>
          <p:nvPr>
            <p:ph idx="1"/>
          </p:nvPr>
        </p:nvSpPr>
        <p:spPr/>
        <p:txBody>
          <a:bodyPr/>
          <a:lstStyle/>
          <a:p>
            <a:r>
              <a:rPr lang="en-US" altLang="zh-CN" dirty="0"/>
              <a:t>It is useful we replace the non-functional segments with </a:t>
            </a:r>
            <a:r>
              <a:rPr lang="en-US" altLang="zh-CN" dirty="0" smtClean="0"/>
              <a:t>SLFSR.</a:t>
            </a:r>
          </a:p>
          <a:p>
            <a:endParaRPr lang="en-US" altLang="zh-CN" dirty="0"/>
          </a:p>
          <a:p>
            <a:r>
              <a:rPr lang="en-US" altLang="zh-CN" dirty="0"/>
              <a:t>Security SLFSR increases attacker’s </a:t>
            </a:r>
            <a:r>
              <a:rPr lang="en-US" altLang="zh-CN" dirty="0" smtClean="0"/>
              <a:t>break-in effort.</a:t>
            </a:r>
          </a:p>
          <a:p>
            <a:endParaRPr lang="en-US" altLang="zh-CN" dirty="0" smtClean="0"/>
          </a:p>
          <a:p>
            <a:r>
              <a:rPr lang="en-US" altLang="zh-CN" dirty="0"/>
              <a:t>B</a:t>
            </a:r>
            <a:r>
              <a:rPr lang="en-US" altLang="zh-CN" dirty="0" smtClean="0"/>
              <a:t>ut break-in success can depend on strategies </a:t>
            </a:r>
            <a:r>
              <a:rPr lang="en-US" altLang="zh-CN" dirty="0"/>
              <a:t>that attacker chooses</a:t>
            </a:r>
            <a:r>
              <a:rPr lang="en-US" altLang="zh-CN" dirty="0" smtClean="0"/>
              <a:t>.</a:t>
            </a:r>
          </a:p>
          <a:p>
            <a:endParaRPr lang="en-US" altLang="zh-CN" dirty="0"/>
          </a:p>
          <a:p>
            <a:r>
              <a:rPr lang="en-US" altLang="zh-CN" dirty="0"/>
              <a:t>We should be concerned about the “lucky” </a:t>
            </a:r>
            <a:r>
              <a:rPr lang="en-US" altLang="zh-CN" dirty="0" smtClean="0"/>
              <a:t>attacker. To be considered in the future.</a:t>
            </a:r>
            <a:endParaRPr lang="zh-CN" altLang="en-US" dirty="0"/>
          </a:p>
          <a:p>
            <a:endParaRPr kumimoji="1" lang="zh-CN" altLang="en-US" dirty="0"/>
          </a:p>
        </p:txBody>
      </p:sp>
      <p:sp>
        <p:nvSpPr>
          <p:cNvPr id="4" name="Slide Number Placeholder 3"/>
          <p:cNvSpPr>
            <a:spLocks noGrp="1"/>
          </p:cNvSpPr>
          <p:nvPr>
            <p:ph type="sldNum" sz="quarter" idx="12"/>
          </p:nvPr>
        </p:nvSpPr>
        <p:spPr/>
        <p:txBody>
          <a:bodyPr/>
          <a:lstStyle/>
          <a:p>
            <a:fld id="{886BB73A-582F-4420-9A14-CB10A2B2E5E8}" type="slidenum">
              <a:rPr lang="en-US" smtClean="0"/>
              <a:t>14</a:t>
            </a:fld>
            <a:endParaRPr lang="en-US"/>
          </a:p>
        </p:txBody>
      </p:sp>
      <p:sp>
        <p:nvSpPr>
          <p:cNvPr id="5" name="Date Placeholder 4"/>
          <p:cNvSpPr>
            <a:spLocks noGrp="1"/>
          </p:cNvSpPr>
          <p:nvPr>
            <p:ph type="dt" sz="half" idx="10"/>
          </p:nvPr>
        </p:nvSpPr>
        <p:spPr/>
        <p:txBody>
          <a:bodyPr/>
          <a:lstStyle/>
          <a:p>
            <a:r>
              <a:rPr lang="en-US" smtClean="0"/>
              <a:t>ATS 2015</a:t>
            </a:r>
            <a:endParaRPr lang="en-US"/>
          </a:p>
        </p:txBody>
      </p:sp>
      <p:sp>
        <p:nvSpPr>
          <p:cNvPr id="6" name="Footer Placeholder 5"/>
          <p:cNvSpPr>
            <a:spLocks noGrp="1"/>
          </p:cNvSpPr>
          <p:nvPr>
            <p:ph type="ftr" sz="quarter" idx="11"/>
          </p:nvPr>
        </p:nvSpPr>
        <p:spPr/>
        <p:txBody>
          <a:bodyPr/>
          <a:lstStyle/>
          <a:p>
            <a:r>
              <a:rPr lang="en-US" smtClean="0"/>
              <a:t>Liu-Agrawal</a:t>
            </a:r>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28639044"/>
      </p:ext>
    </p:extLst>
  </p:cSld>
  <p:clrMapOvr>
    <a:masterClrMapping/>
  </p:clrMapOvr>
  <mc:AlternateContent xmlns:mc="http://schemas.openxmlformats.org/markup-compatibility/2006" xmlns:p14="http://schemas.microsoft.com/office/powerpoint/2010/main">
    <mc:Choice Requires="p14">
      <p:transition spd="slow" p14:dur="2000" advTm="63960"/>
    </mc:Choice>
    <mc:Fallback xmlns="">
      <p:transition spd="slow" advTm="63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Please Email Questions to:</a:t>
            </a:r>
            <a:endParaRPr lang="en-US" dirty="0"/>
          </a:p>
        </p:txBody>
      </p:sp>
      <p:sp>
        <p:nvSpPr>
          <p:cNvPr id="3" name="Date Placeholder 2"/>
          <p:cNvSpPr>
            <a:spLocks noGrp="1"/>
          </p:cNvSpPr>
          <p:nvPr>
            <p:ph type="dt" sz="half" idx="10"/>
          </p:nvPr>
        </p:nvSpPr>
        <p:spPr/>
        <p:txBody>
          <a:bodyPr/>
          <a:lstStyle/>
          <a:p>
            <a:r>
              <a:rPr lang="en-US" smtClean="0"/>
              <a:t>ATS 2015</a:t>
            </a:r>
            <a:endParaRPr lang="en-US"/>
          </a:p>
        </p:txBody>
      </p:sp>
      <p:sp>
        <p:nvSpPr>
          <p:cNvPr id="4" name="Footer Placeholder 3"/>
          <p:cNvSpPr>
            <a:spLocks noGrp="1"/>
          </p:cNvSpPr>
          <p:nvPr>
            <p:ph type="ftr" sz="quarter" idx="11"/>
          </p:nvPr>
        </p:nvSpPr>
        <p:spPr/>
        <p:txBody>
          <a:bodyPr/>
          <a:lstStyle/>
          <a:p>
            <a:r>
              <a:rPr lang="en-US" smtClean="0"/>
              <a:t>Liu-Agrawal</a:t>
            </a:r>
            <a:endParaRPr lang="en-US"/>
          </a:p>
        </p:txBody>
      </p:sp>
      <p:sp>
        <p:nvSpPr>
          <p:cNvPr id="5" name="Slide Number Placeholder 4"/>
          <p:cNvSpPr>
            <a:spLocks noGrp="1"/>
          </p:cNvSpPr>
          <p:nvPr>
            <p:ph type="sldNum" sz="quarter" idx="12"/>
          </p:nvPr>
        </p:nvSpPr>
        <p:spPr/>
        <p:txBody>
          <a:bodyPr/>
          <a:lstStyle/>
          <a:p>
            <a:fld id="{886BB73A-582F-4420-9A14-CB10A2B2E5E8}" type="slidenum">
              <a:rPr lang="en-US" smtClean="0"/>
              <a:t>15</a:t>
            </a:fld>
            <a:endParaRPr lang="en-US"/>
          </a:p>
        </p:txBody>
      </p:sp>
      <p:sp>
        <p:nvSpPr>
          <p:cNvPr id="6" name="Rectangle 5"/>
          <p:cNvSpPr/>
          <p:nvPr/>
        </p:nvSpPr>
        <p:spPr>
          <a:xfrm>
            <a:off x="1250066" y="2321005"/>
            <a:ext cx="6018835" cy="1569660"/>
          </a:xfrm>
          <a:prstGeom prst="rect">
            <a:avLst/>
          </a:prstGeom>
        </p:spPr>
        <p:txBody>
          <a:bodyPr wrap="square">
            <a:spAutoFit/>
          </a:bodyPr>
          <a:lstStyle/>
          <a:p>
            <a:pPr algn="ctr"/>
            <a:r>
              <a:rPr lang="en-US" sz="3200" i="1" dirty="0" smtClean="0">
                <a:hlinkClick r:id="rId5"/>
              </a:rPr>
              <a:t>hzl0037@tigermail.auburn.edu</a:t>
            </a:r>
            <a:r>
              <a:rPr lang="en-US" sz="3200" i="1" dirty="0" smtClean="0"/>
              <a:t> </a:t>
            </a:r>
          </a:p>
          <a:p>
            <a:pPr algn="ctr"/>
            <a:endParaRPr lang="en-US" sz="3200" i="1" dirty="0" smtClean="0">
              <a:hlinkClick r:id="rId6"/>
            </a:endParaRPr>
          </a:p>
          <a:p>
            <a:pPr algn="ctr"/>
            <a:r>
              <a:rPr lang="en-US" sz="3200" i="1" dirty="0" smtClean="0">
                <a:hlinkClick r:id="rId6"/>
              </a:rPr>
              <a:t>agrawvd@auburn.edu</a:t>
            </a:r>
            <a:r>
              <a:rPr lang="en-US" sz="3200" i="1" dirty="0" smtClean="0"/>
              <a:t>  </a:t>
            </a:r>
            <a:endParaRPr lang="en-US" sz="3200" i="1"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85802222"/>
      </p:ext>
    </p:extLst>
  </p:cSld>
  <p:clrMapOvr>
    <a:masterClrMapping/>
  </p:clrMapOvr>
  <mc:AlternateContent xmlns:mc="http://schemas.openxmlformats.org/markup-compatibility/2006" xmlns:p14="http://schemas.microsoft.com/office/powerpoint/2010/main">
    <mc:Choice Requires="p14">
      <p:transition spd="slow" p14:dur="2000" advTm="19827"/>
    </mc:Choice>
    <mc:Fallback xmlns="">
      <p:transition spd="slow" advTm="19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Topic</a:t>
            </a:r>
            <a:r>
              <a:rPr kumimoji="1" lang="en-US" altLang="zh-CN" dirty="0"/>
              <a:t>s</a:t>
            </a:r>
            <a:r>
              <a:rPr kumimoji="1" lang="zh-CN" altLang="en-US" dirty="0" smtClean="0"/>
              <a:t> </a:t>
            </a:r>
            <a:endParaRPr kumimoji="1" lang="zh-CN" altLang="en-US" dirty="0"/>
          </a:p>
        </p:txBody>
      </p:sp>
      <p:sp>
        <p:nvSpPr>
          <p:cNvPr id="3" name="内容占位符 2"/>
          <p:cNvSpPr>
            <a:spLocks noGrp="1"/>
          </p:cNvSpPr>
          <p:nvPr>
            <p:ph idx="1"/>
          </p:nvPr>
        </p:nvSpPr>
        <p:spPr/>
        <p:txBody>
          <a:bodyPr/>
          <a:lstStyle/>
          <a:p>
            <a:r>
              <a:rPr lang="en-US" altLang="zh-CN" dirty="0" smtClean="0"/>
              <a:t>The big picture: IEEE 1149.1 boundary scan standard</a:t>
            </a:r>
          </a:p>
          <a:p>
            <a:r>
              <a:rPr lang="en-US" altLang="zh-CN" dirty="0" smtClean="0"/>
              <a:t>An </a:t>
            </a:r>
            <a:r>
              <a:rPr lang="en-US" altLang="zh-CN" dirty="0"/>
              <a:t>example of 1687 </a:t>
            </a:r>
            <a:r>
              <a:rPr lang="en-US" altLang="zh-CN" dirty="0" smtClean="0"/>
              <a:t>architecture</a:t>
            </a:r>
          </a:p>
          <a:p>
            <a:pPr lvl="1"/>
            <a:r>
              <a:rPr lang="en-US" altLang="zh-CN" dirty="0" smtClean="0"/>
              <a:t>Its purpose</a:t>
            </a:r>
            <a:endParaRPr lang="en-US" altLang="zh-CN" dirty="0"/>
          </a:p>
          <a:p>
            <a:pPr lvl="1"/>
            <a:r>
              <a:rPr lang="en-US" altLang="zh-CN" dirty="0" smtClean="0"/>
              <a:t>security problem</a:t>
            </a:r>
          </a:p>
          <a:p>
            <a:pPr lvl="1"/>
            <a:r>
              <a:rPr lang="en-US" altLang="zh-CN" dirty="0" smtClean="0"/>
              <a:t>Previous security</a:t>
            </a:r>
            <a:r>
              <a:rPr lang="zh-CN" altLang="en-US" dirty="0" smtClean="0"/>
              <a:t> </a:t>
            </a:r>
            <a:r>
              <a:rPr lang="en-US" altLang="zh-CN" dirty="0" smtClean="0"/>
              <a:t>solution: LSIB</a:t>
            </a:r>
            <a:r>
              <a:rPr lang="zh-CN" altLang="en-US" dirty="0" smtClean="0"/>
              <a:t> </a:t>
            </a:r>
            <a:r>
              <a:rPr lang="en-US" altLang="zh-CN" dirty="0" smtClean="0"/>
              <a:t>and</a:t>
            </a:r>
            <a:r>
              <a:rPr lang="zh-CN" altLang="en-US" dirty="0" smtClean="0"/>
              <a:t> </a:t>
            </a:r>
            <a:r>
              <a:rPr lang="en-US" altLang="zh-CN" dirty="0" smtClean="0"/>
              <a:t>LSIB</a:t>
            </a:r>
            <a:r>
              <a:rPr lang="zh-CN" altLang="en-US" dirty="0" smtClean="0"/>
              <a:t> </a:t>
            </a:r>
            <a:r>
              <a:rPr lang="en-US" altLang="zh-CN" dirty="0" smtClean="0"/>
              <a:t>trap</a:t>
            </a:r>
          </a:p>
          <a:p>
            <a:endParaRPr kumimoji="1" lang="en-US" altLang="zh-CN" dirty="0"/>
          </a:p>
          <a:p>
            <a:endParaRPr kumimoji="1" lang="en-US" altLang="zh-CN" dirty="0" smtClean="0"/>
          </a:p>
          <a:p>
            <a:r>
              <a:rPr lang="en-US" altLang="zh-CN" dirty="0"/>
              <a:t>The </a:t>
            </a:r>
            <a:r>
              <a:rPr lang="en-US" altLang="zh-CN" dirty="0" smtClean="0"/>
              <a:t>new LFSR </a:t>
            </a:r>
            <a:r>
              <a:rPr lang="en-US" altLang="zh-CN" dirty="0"/>
              <a:t>solution.</a:t>
            </a:r>
            <a:endParaRPr kumimoji="1" lang="zh-CN" altLang="en-US" dirty="0"/>
          </a:p>
        </p:txBody>
      </p:sp>
      <p:sp>
        <p:nvSpPr>
          <p:cNvPr id="4" name="Slide Number Placeholder 3"/>
          <p:cNvSpPr>
            <a:spLocks noGrp="1"/>
          </p:cNvSpPr>
          <p:nvPr>
            <p:ph type="sldNum" sz="quarter" idx="12"/>
          </p:nvPr>
        </p:nvSpPr>
        <p:spPr/>
        <p:txBody>
          <a:bodyPr/>
          <a:lstStyle/>
          <a:p>
            <a:fld id="{886BB73A-582F-4420-9A14-CB10A2B2E5E8}" type="slidenum">
              <a:rPr lang="en-US" smtClean="0"/>
              <a:t>2</a:t>
            </a:fld>
            <a:endParaRPr lang="en-US"/>
          </a:p>
        </p:txBody>
      </p:sp>
      <p:sp>
        <p:nvSpPr>
          <p:cNvPr id="5" name="Date Placeholder 4"/>
          <p:cNvSpPr>
            <a:spLocks noGrp="1"/>
          </p:cNvSpPr>
          <p:nvPr>
            <p:ph type="dt" sz="half" idx="10"/>
          </p:nvPr>
        </p:nvSpPr>
        <p:spPr/>
        <p:txBody>
          <a:bodyPr/>
          <a:lstStyle/>
          <a:p>
            <a:r>
              <a:rPr lang="en-US" smtClean="0"/>
              <a:t>ATS 2015</a:t>
            </a:r>
            <a:endParaRPr lang="en-US"/>
          </a:p>
        </p:txBody>
      </p:sp>
      <p:sp>
        <p:nvSpPr>
          <p:cNvPr id="6" name="Footer Placeholder 5"/>
          <p:cNvSpPr>
            <a:spLocks noGrp="1"/>
          </p:cNvSpPr>
          <p:nvPr>
            <p:ph type="ftr" sz="quarter" idx="11"/>
          </p:nvPr>
        </p:nvSpPr>
        <p:spPr/>
        <p:txBody>
          <a:bodyPr/>
          <a:lstStyle/>
          <a:p>
            <a:r>
              <a:rPr lang="en-US" smtClean="0"/>
              <a:t>Liu-Agrawal</a:t>
            </a:r>
            <a:endParaRPr lang="en-US"/>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92952979"/>
      </p:ext>
    </p:extLst>
  </p:cSld>
  <p:clrMapOvr>
    <a:masterClrMapping/>
  </p:clrMapOvr>
  <mc:AlternateContent xmlns:mc="http://schemas.openxmlformats.org/markup-compatibility/2006" xmlns:p14="http://schemas.microsoft.com/office/powerpoint/2010/main">
    <mc:Choice Requires="p14">
      <p:transition spd="slow" p14:dur="2000" advTm="69007"/>
    </mc:Choice>
    <mc:Fallback xmlns="">
      <p:transition spd="slow" advTm="69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IEEE 1149.1 Boundary Scan Standard</a:t>
            </a:r>
            <a:endParaRPr lang="en-US" dirty="0"/>
          </a:p>
        </p:txBody>
      </p:sp>
      <p:sp>
        <p:nvSpPr>
          <p:cNvPr id="3" name="Date Placeholder 2"/>
          <p:cNvSpPr>
            <a:spLocks noGrp="1"/>
          </p:cNvSpPr>
          <p:nvPr>
            <p:ph type="dt" sz="half" idx="10"/>
          </p:nvPr>
        </p:nvSpPr>
        <p:spPr/>
        <p:txBody>
          <a:bodyPr/>
          <a:lstStyle/>
          <a:p>
            <a:r>
              <a:rPr lang="en-US" smtClean="0"/>
              <a:t>ATS 2015</a:t>
            </a:r>
            <a:endParaRPr lang="en-US"/>
          </a:p>
        </p:txBody>
      </p:sp>
      <p:sp>
        <p:nvSpPr>
          <p:cNvPr id="4" name="Footer Placeholder 3"/>
          <p:cNvSpPr>
            <a:spLocks noGrp="1"/>
          </p:cNvSpPr>
          <p:nvPr>
            <p:ph type="ftr" sz="quarter" idx="11"/>
          </p:nvPr>
        </p:nvSpPr>
        <p:spPr/>
        <p:txBody>
          <a:bodyPr/>
          <a:lstStyle/>
          <a:p>
            <a:r>
              <a:rPr lang="en-US" smtClean="0"/>
              <a:t>Liu-Agrawal</a:t>
            </a:r>
            <a:endParaRPr lang="en-US"/>
          </a:p>
        </p:txBody>
      </p:sp>
      <p:sp>
        <p:nvSpPr>
          <p:cNvPr id="5" name="Slide Number Placeholder 4"/>
          <p:cNvSpPr>
            <a:spLocks noGrp="1"/>
          </p:cNvSpPr>
          <p:nvPr>
            <p:ph type="sldNum" sz="quarter" idx="12"/>
          </p:nvPr>
        </p:nvSpPr>
        <p:spPr/>
        <p:txBody>
          <a:bodyPr/>
          <a:lstStyle/>
          <a:p>
            <a:fld id="{886BB73A-582F-4420-9A14-CB10A2B2E5E8}" type="slidenum">
              <a:rPr lang="en-US" smtClean="0"/>
              <a:t>3</a:t>
            </a:fld>
            <a:endParaRPr lang="en-US"/>
          </a:p>
        </p:txBody>
      </p:sp>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203767" y="1424865"/>
            <a:ext cx="6661229" cy="5242634"/>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31989743"/>
      </p:ext>
    </p:extLst>
  </p:cSld>
  <p:clrMapOvr>
    <a:masterClrMapping/>
  </p:clrMapOvr>
  <mc:AlternateContent xmlns:mc="http://schemas.openxmlformats.org/markup-compatibility/2006" xmlns:p14="http://schemas.microsoft.com/office/powerpoint/2010/main">
    <mc:Choice Requires="p14">
      <p:transition spd="slow" p14:dur="2000" advTm="59900"/>
    </mc:Choice>
    <mc:Fallback xmlns="">
      <p:transition spd="slow" advTm="59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15925" y="573353"/>
            <a:ext cx="8308975" cy="1143000"/>
          </a:xfrm>
        </p:spPr>
        <p:txBody>
          <a:bodyPr/>
          <a:lstStyle/>
          <a:p>
            <a:r>
              <a:rPr kumimoji="1" lang="en-US" altLang="zh-CN" dirty="0" smtClean="0"/>
              <a:t>1687</a:t>
            </a:r>
            <a:r>
              <a:rPr kumimoji="1" lang="zh-CN" altLang="en-US" dirty="0" smtClean="0"/>
              <a:t> </a:t>
            </a:r>
            <a:r>
              <a:rPr kumimoji="1" lang="en-US" altLang="zh-CN" dirty="0" smtClean="0"/>
              <a:t>Structure</a:t>
            </a:r>
            <a:endParaRPr kumimoji="1" lang="zh-CN" altLang="en-US" dirty="0"/>
          </a:p>
        </p:txBody>
      </p:sp>
      <p:pic>
        <p:nvPicPr>
          <p:cNvPr id="3" name="图片 2" descr="屏幕快照 2015-10-31 下午1.50.32.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17768" y="1858053"/>
            <a:ext cx="7386402" cy="4381764"/>
          </a:xfrm>
          <a:prstGeom prst="rect">
            <a:avLst/>
          </a:prstGeom>
        </p:spPr>
      </p:pic>
      <p:sp>
        <p:nvSpPr>
          <p:cNvPr id="4" name="Slide Number Placeholder 3"/>
          <p:cNvSpPr>
            <a:spLocks noGrp="1"/>
          </p:cNvSpPr>
          <p:nvPr>
            <p:ph type="sldNum" sz="quarter" idx="12"/>
          </p:nvPr>
        </p:nvSpPr>
        <p:spPr/>
        <p:txBody>
          <a:bodyPr/>
          <a:lstStyle/>
          <a:p>
            <a:fld id="{886BB73A-582F-4420-9A14-CB10A2B2E5E8}" type="slidenum">
              <a:rPr lang="en-US" smtClean="0"/>
              <a:t>4</a:t>
            </a:fld>
            <a:endParaRPr lang="en-US"/>
          </a:p>
        </p:txBody>
      </p:sp>
      <p:sp>
        <p:nvSpPr>
          <p:cNvPr id="5" name="Date Placeholder 4"/>
          <p:cNvSpPr>
            <a:spLocks noGrp="1"/>
          </p:cNvSpPr>
          <p:nvPr>
            <p:ph type="dt" sz="half" idx="10"/>
          </p:nvPr>
        </p:nvSpPr>
        <p:spPr/>
        <p:txBody>
          <a:bodyPr/>
          <a:lstStyle/>
          <a:p>
            <a:r>
              <a:rPr lang="en-US" smtClean="0"/>
              <a:t>ATS 2015</a:t>
            </a:r>
            <a:endParaRPr lang="en-US"/>
          </a:p>
        </p:txBody>
      </p:sp>
      <p:sp>
        <p:nvSpPr>
          <p:cNvPr id="6" name="Footer Placeholder 5"/>
          <p:cNvSpPr>
            <a:spLocks noGrp="1"/>
          </p:cNvSpPr>
          <p:nvPr>
            <p:ph type="ftr" sz="quarter" idx="11"/>
          </p:nvPr>
        </p:nvSpPr>
        <p:spPr/>
        <p:txBody>
          <a:bodyPr/>
          <a:lstStyle/>
          <a:p>
            <a:r>
              <a:rPr lang="en-US" smtClean="0"/>
              <a:t>Liu-Agrawal</a:t>
            </a:r>
            <a:endParaRPr lang="en-US"/>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53568143"/>
      </p:ext>
    </p:extLst>
  </p:cSld>
  <p:clrMapOvr>
    <a:masterClrMapping/>
  </p:clrMapOvr>
  <mc:AlternateContent xmlns:mc="http://schemas.openxmlformats.org/markup-compatibility/2006" xmlns:p14="http://schemas.microsoft.com/office/powerpoint/2010/main">
    <mc:Choice Requires="p14">
      <p:transition spd="slow" p14:dur="2000" advTm="77162"/>
    </mc:Choice>
    <mc:Fallback xmlns="">
      <p:transition spd="slow" advTm="77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Security Risks</a:t>
            </a:r>
            <a:endParaRPr kumimoji="1" lang="zh-CN" altLang="en-US" dirty="0"/>
          </a:p>
        </p:txBody>
      </p:sp>
      <p:sp>
        <p:nvSpPr>
          <p:cNvPr id="3" name="内容占位符 2"/>
          <p:cNvSpPr>
            <a:spLocks noGrp="1"/>
          </p:cNvSpPr>
          <p:nvPr>
            <p:ph idx="1"/>
          </p:nvPr>
        </p:nvSpPr>
        <p:spPr>
          <a:xfrm>
            <a:off x="457200" y="1354667"/>
            <a:ext cx="8229600" cy="5122333"/>
          </a:xfrm>
        </p:spPr>
        <p:txBody>
          <a:bodyPr/>
          <a:lstStyle/>
          <a:p>
            <a:r>
              <a:rPr lang="en-US" altLang="zh-CN" dirty="0"/>
              <a:t>Depending on the application, data may be stored on-chip, including </a:t>
            </a:r>
            <a:r>
              <a:rPr lang="en-US" altLang="zh-CN" b="1" dirty="0"/>
              <a:t>chip ID, codes, and encryption keys.</a:t>
            </a:r>
          </a:p>
          <a:p>
            <a:r>
              <a:rPr lang="en-US" altLang="zh-CN" dirty="0"/>
              <a:t> An attacker can access a targeted instrument and obtain the secret </a:t>
            </a:r>
            <a:r>
              <a:rPr lang="en-US" altLang="zh-CN" dirty="0" smtClean="0"/>
              <a:t>data by understanding (or exploring) TAP controller and shifting in a certain pattern.</a:t>
            </a:r>
          </a:p>
          <a:p>
            <a:endParaRPr lang="en-US" altLang="zh-CN" dirty="0"/>
          </a:p>
          <a:p>
            <a:pPr marL="0" indent="0">
              <a:buNone/>
            </a:pPr>
            <a:endParaRPr kumimoji="1" lang="zh-CN" altLang="en-US" dirty="0"/>
          </a:p>
        </p:txBody>
      </p:sp>
      <p:pic>
        <p:nvPicPr>
          <p:cNvPr id="6" name="图片 5" descr="屏幕快照 2015-10-31 下午2.00.53.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22489" y="3330222"/>
            <a:ext cx="7964311" cy="3307646"/>
          </a:xfrm>
          <a:prstGeom prst="rect">
            <a:avLst/>
          </a:prstGeom>
        </p:spPr>
      </p:pic>
      <p:sp>
        <p:nvSpPr>
          <p:cNvPr id="4" name="Slide Number Placeholder 3"/>
          <p:cNvSpPr>
            <a:spLocks noGrp="1"/>
          </p:cNvSpPr>
          <p:nvPr>
            <p:ph type="sldNum" sz="quarter" idx="12"/>
          </p:nvPr>
        </p:nvSpPr>
        <p:spPr/>
        <p:txBody>
          <a:bodyPr/>
          <a:lstStyle/>
          <a:p>
            <a:fld id="{886BB73A-582F-4420-9A14-CB10A2B2E5E8}" type="slidenum">
              <a:rPr lang="en-US" smtClean="0"/>
              <a:t>5</a:t>
            </a:fld>
            <a:endParaRPr lang="en-US"/>
          </a:p>
        </p:txBody>
      </p:sp>
      <p:sp>
        <p:nvSpPr>
          <p:cNvPr id="5" name="Date Placeholder 4"/>
          <p:cNvSpPr>
            <a:spLocks noGrp="1"/>
          </p:cNvSpPr>
          <p:nvPr>
            <p:ph type="dt" sz="half" idx="10"/>
          </p:nvPr>
        </p:nvSpPr>
        <p:spPr/>
        <p:txBody>
          <a:bodyPr/>
          <a:lstStyle/>
          <a:p>
            <a:r>
              <a:rPr lang="en-US" smtClean="0"/>
              <a:t>ATS 2015</a:t>
            </a:r>
            <a:endParaRPr lang="en-US"/>
          </a:p>
        </p:txBody>
      </p:sp>
      <p:sp>
        <p:nvSpPr>
          <p:cNvPr id="7" name="Footer Placeholder 6"/>
          <p:cNvSpPr>
            <a:spLocks noGrp="1"/>
          </p:cNvSpPr>
          <p:nvPr>
            <p:ph type="ftr" sz="quarter" idx="11"/>
          </p:nvPr>
        </p:nvSpPr>
        <p:spPr/>
        <p:txBody>
          <a:bodyPr/>
          <a:lstStyle/>
          <a:p>
            <a:r>
              <a:rPr lang="en-US" smtClean="0"/>
              <a:t>Liu-Agrawal</a:t>
            </a:r>
            <a:endParaRPr lang="en-US"/>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84245200"/>
      </p:ext>
    </p:extLst>
  </p:cSld>
  <p:clrMapOvr>
    <a:masterClrMapping/>
  </p:clrMapOvr>
  <mc:AlternateContent xmlns:mc="http://schemas.openxmlformats.org/markup-compatibility/2006" xmlns:p14="http://schemas.microsoft.com/office/powerpoint/2010/main">
    <mc:Choice Requires="p14">
      <p:transition spd="slow" p14:dur="2000" advTm="56904"/>
    </mc:Choice>
    <mc:Fallback xmlns="">
      <p:transition spd="slow" advTm="56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07215"/>
            <a:ext cx="8229600" cy="990600"/>
          </a:xfrm>
        </p:spPr>
        <p:txBody>
          <a:bodyPr/>
          <a:lstStyle/>
          <a:p>
            <a:r>
              <a:rPr kumimoji="1" lang="en-US" altLang="zh-CN" sz="4400" dirty="0" smtClean="0"/>
              <a:t>Break-in Procedure </a:t>
            </a:r>
            <a:endParaRPr kumimoji="1" lang="zh-CN" altLang="en-US" sz="4400" dirty="0"/>
          </a:p>
        </p:txBody>
      </p:sp>
      <p:sp>
        <p:nvSpPr>
          <p:cNvPr id="37" name="TextBox 51"/>
          <p:cNvSpPr txBox="1"/>
          <p:nvPr/>
        </p:nvSpPr>
        <p:spPr>
          <a:xfrm>
            <a:off x="5636921" y="1861690"/>
            <a:ext cx="45719" cy="400110"/>
          </a:xfrm>
          <a:prstGeom prst="rect">
            <a:avLst/>
          </a:prstGeom>
          <a:noFill/>
        </p:spPr>
        <p:txBody>
          <a:bodyPr wrap="square" rtlCol="0">
            <a:spAutoFit/>
          </a:bodyPr>
          <a:lstStyle/>
          <a:p>
            <a:endParaRPr lang="zh-CN" altLang="en-US" sz="2000" dirty="0"/>
          </a:p>
        </p:txBody>
      </p:sp>
      <p:pic>
        <p:nvPicPr>
          <p:cNvPr id="3" name="图片 2" descr="屏幕快照 2015-10-31 下午1.22.1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8979" y="2054068"/>
            <a:ext cx="3530136" cy="4436605"/>
          </a:xfrm>
          <a:prstGeom prst="rect">
            <a:avLst/>
          </a:prstGeom>
        </p:spPr>
      </p:pic>
      <p:pic>
        <p:nvPicPr>
          <p:cNvPr id="34" name="图片 4" descr="tap-state-machine.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19121" y="2261800"/>
            <a:ext cx="5149858" cy="3793729"/>
          </a:xfrm>
          <a:prstGeom prst="rect">
            <a:avLst/>
          </a:prstGeom>
        </p:spPr>
      </p:pic>
      <p:sp>
        <p:nvSpPr>
          <p:cNvPr id="16" name="文本框 15"/>
          <p:cNvSpPr txBox="1"/>
          <p:nvPr/>
        </p:nvSpPr>
        <p:spPr>
          <a:xfrm>
            <a:off x="565634" y="1597815"/>
            <a:ext cx="8121166" cy="369332"/>
          </a:xfrm>
          <a:prstGeom prst="rect">
            <a:avLst/>
          </a:prstGeom>
          <a:noFill/>
        </p:spPr>
        <p:txBody>
          <a:bodyPr wrap="square" rtlCol="0">
            <a:spAutoFit/>
          </a:bodyPr>
          <a:lstStyle/>
          <a:p>
            <a:r>
              <a:rPr kumimoji="1" lang="en-US" altLang="zh-CN" dirty="0" smtClean="0"/>
              <a:t>TAP FSM                                                                                  Break-in flow </a:t>
            </a:r>
            <a:endParaRPr kumimoji="1" lang="zh-CN" altLang="en-US" dirty="0"/>
          </a:p>
        </p:txBody>
      </p:sp>
      <p:sp>
        <p:nvSpPr>
          <p:cNvPr id="4" name="Slide Number Placeholder 3"/>
          <p:cNvSpPr>
            <a:spLocks noGrp="1"/>
          </p:cNvSpPr>
          <p:nvPr>
            <p:ph type="sldNum" sz="quarter" idx="12"/>
          </p:nvPr>
        </p:nvSpPr>
        <p:spPr/>
        <p:txBody>
          <a:bodyPr/>
          <a:lstStyle/>
          <a:p>
            <a:fld id="{886BB73A-582F-4420-9A14-CB10A2B2E5E8}" type="slidenum">
              <a:rPr lang="en-US" smtClean="0"/>
              <a:t>6</a:t>
            </a:fld>
            <a:endParaRPr lang="en-US"/>
          </a:p>
        </p:txBody>
      </p:sp>
      <p:sp>
        <p:nvSpPr>
          <p:cNvPr id="5" name="Date Placeholder 4"/>
          <p:cNvSpPr>
            <a:spLocks noGrp="1"/>
          </p:cNvSpPr>
          <p:nvPr>
            <p:ph type="dt" sz="half" idx="10"/>
          </p:nvPr>
        </p:nvSpPr>
        <p:spPr/>
        <p:txBody>
          <a:bodyPr/>
          <a:lstStyle/>
          <a:p>
            <a:r>
              <a:rPr lang="en-US" smtClean="0"/>
              <a:t>ATS 2015</a:t>
            </a:r>
            <a:endParaRPr lang="en-US"/>
          </a:p>
        </p:txBody>
      </p:sp>
      <p:sp>
        <p:nvSpPr>
          <p:cNvPr id="6" name="Footer Placeholder 5"/>
          <p:cNvSpPr>
            <a:spLocks noGrp="1"/>
          </p:cNvSpPr>
          <p:nvPr>
            <p:ph type="ftr" sz="quarter" idx="11"/>
          </p:nvPr>
        </p:nvSpPr>
        <p:spPr/>
        <p:txBody>
          <a:bodyPr/>
          <a:lstStyle/>
          <a:p>
            <a:r>
              <a:rPr lang="en-US" smtClean="0"/>
              <a:t>Liu-Agrawal</a:t>
            </a:r>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64938437"/>
      </p:ext>
    </p:extLst>
  </p:cSld>
  <p:clrMapOvr>
    <a:masterClrMapping/>
  </p:clrMapOvr>
  <mc:AlternateContent xmlns:mc="http://schemas.openxmlformats.org/markup-compatibility/2006" xmlns:p14="http://schemas.microsoft.com/office/powerpoint/2010/main">
    <mc:Choice Requires="p14">
      <p:transition spd="slow" p14:dur="2000" advTm="75604"/>
    </mc:Choice>
    <mc:Fallback xmlns="">
      <p:transition spd="slow" advTm="75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A Previous Solution: LSIB</a:t>
            </a:r>
            <a:r>
              <a:rPr kumimoji="1" lang="zh-CN" altLang="en-US" dirty="0" smtClean="0"/>
              <a:t> </a:t>
            </a:r>
            <a:r>
              <a:rPr kumimoji="1" lang="en-US" altLang="zh-CN" dirty="0" smtClean="0"/>
              <a:t>Trap</a:t>
            </a:r>
            <a:r>
              <a:rPr kumimoji="1" lang="zh-CN" altLang="en-US" dirty="0" smtClean="0"/>
              <a:t> </a:t>
            </a:r>
            <a:r>
              <a:rPr kumimoji="1" lang="en-US" altLang="zh-CN" dirty="0" smtClean="0"/>
              <a:t>Bit</a:t>
            </a:r>
            <a:endParaRPr kumimoji="1" lang="zh-CN" altLang="en-US" dirty="0"/>
          </a:p>
        </p:txBody>
      </p:sp>
      <p:sp>
        <p:nvSpPr>
          <p:cNvPr id="4" name="Rectangle 3"/>
          <p:cNvSpPr/>
          <p:nvPr/>
        </p:nvSpPr>
        <p:spPr>
          <a:xfrm>
            <a:off x="3596093" y="2385762"/>
            <a:ext cx="1314994" cy="181138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5" name="Rectangle 4"/>
          <p:cNvSpPr/>
          <p:nvPr/>
        </p:nvSpPr>
        <p:spPr>
          <a:xfrm>
            <a:off x="6613612" y="2385763"/>
            <a:ext cx="1314994" cy="181138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6" name="Trapezoid 5"/>
          <p:cNvSpPr/>
          <p:nvPr/>
        </p:nvSpPr>
        <p:spPr>
          <a:xfrm rot="5400000">
            <a:off x="1967590" y="2764587"/>
            <a:ext cx="949234" cy="426720"/>
          </a:xfrm>
          <a:prstGeom prst="trapezoid">
            <a:avLst>
              <a:gd name="adj" fmla="val 5357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p>
        </p:txBody>
      </p:sp>
      <p:sp>
        <p:nvSpPr>
          <p:cNvPr id="7" name="Trapezoid 6"/>
          <p:cNvSpPr/>
          <p:nvPr/>
        </p:nvSpPr>
        <p:spPr>
          <a:xfrm rot="5400000">
            <a:off x="2622910" y="2503330"/>
            <a:ext cx="949234" cy="426720"/>
          </a:xfrm>
          <a:prstGeom prst="trapezoid">
            <a:avLst>
              <a:gd name="adj" fmla="val 5357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8" name="Trapezoid 7"/>
          <p:cNvSpPr/>
          <p:nvPr/>
        </p:nvSpPr>
        <p:spPr>
          <a:xfrm rot="5400000">
            <a:off x="5590356" y="2503330"/>
            <a:ext cx="949234" cy="426720"/>
          </a:xfrm>
          <a:prstGeom prst="trapezoid">
            <a:avLst>
              <a:gd name="adj" fmla="val 5357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cxnSp>
        <p:nvCxnSpPr>
          <p:cNvPr id="9" name="Straight Connector 8"/>
          <p:cNvCxnSpPr>
            <a:stCxn id="6" idx="0"/>
          </p:cNvCxnSpPr>
          <p:nvPr/>
        </p:nvCxnSpPr>
        <p:spPr>
          <a:xfrm>
            <a:off x="2655567" y="2977947"/>
            <a:ext cx="228600" cy="0"/>
          </a:xfrm>
          <a:prstGeom prst="line">
            <a:avLst/>
          </a:prstGeom>
        </p:spPr>
        <p:style>
          <a:lnRef idx="2">
            <a:schemeClr val="dk1"/>
          </a:lnRef>
          <a:fillRef idx="1">
            <a:schemeClr val="lt1"/>
          </a:fillRef>
          <a:effectRef idx="0">
            <a:schemeClr val="dk1"/>
          </a:effectRef>
          <a:fontRef idx="minor">
            <a:schemeClr val="dk1"/>
          </a:fontRef>
        </p:style>
      </p:cxnSp>
      <p:cxnSp>
        <p:nvCxnSpPr>
          <p:cNvPr id="10" name="Straight Connector 9"/>
          <p:cNvCxnSpPr>
            <a:stCxn id="8" idx="0"/>
          </p:cNvCxnSpPr>
          <p:nvPr/>
        </p:nvCxnSpPr>
        <p:spPr>
          <a:xfrm>
            <a:off x="6278333" y="2716690"/>
            <a:ext cx="335279" cy="0"/>
          </a:xfrm>
          <a:prstGeom prst="line">
            <a:avLst/>
          </a:prstGeom>
        </p:spPr>
        <p:style>
          <a:lnRef idx="2">
            <a:schemeClr val="dk1"/>
          </a:lnRef>
          <a:fillRef idx="1">
            <a:schemeClr val="lt1"/>
          </a:fillRef>
          <a:effectRef idx="0">
            <a:schemeClr val="dk1"/>
          </a:effectRef>
          <a:fontRef idx="minor">
            <a:schemeClr val="dk1"/>
          </a:fontRef>
        </p:style>
      </p:cxnSp>
      <p:cxnSp>
        <p:nvCxnSpPr>
          <p:cNvPr id="11" name="Straight Connector 10"/>
          <p:cNvCxnSpPr>
            <a:stCxn id="7" idx="0"/>
          </p:cNvCxnSpPr>
          <p:nvPr/>
        </p:nvCxnSpPr>
        <p:spPr>
          <a:xfrm>
            <a:off x="3310887" y="2716690"/>
            <a:ext cx="285206" cy="0"/>
          </a:xfrm>
          <a:prstGeom prst="line">
            <a:avLst/>
          </a:prstGeom>
        </p:spPr>
        <p:style>
          <a:lnRef idx="2">
            <a:schemeClr val="dk1"/>
          </a:lnRef>
          <a:fillRef idx="1">
            <a:schemeClr val="lt1"/>
          </a:fillRef>
          <a:effectRef idx="0">
            <a:schemeClr val="dk1"/>
          </a:effectRef>
          <a:fontRef idx="minor">
            <a:schemeClr val="dk1"/>
          </a:fontRef>
        </p:style>
      </p:cxnSp>
      <p:cxnSp>
        <p:nvCxnSpPr>
          <p:cNvPr id="12" name="Straight Arrow Connector 11"/>
          <p:cNvCxnSpPr/>
          <p:nvPr/>
        </p:nvCxnSpPr>
        <p:spPr>
          <a:xfrm>
            <a:off x="1183819" y="2716690"/>
            <a:ext cx="1045028" cy="0"/>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3" name="Straight Arrow Connector 12"/>
          <p:cNvCxnSpPr/>
          <p:nvPr/>
        </p:nvCxnSpPr>
        <p:spPr>
          <a:xfrm>
            <a:off x="1183819" y="3191307"/>
            <a:ext cx="1045028" cy="0"/>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4" name="Elbow Connector 13"/>
          <p:cNvCxnSpPr/>
          <p:nvPr/>
        </p:nvCxnSpPr>
        <p:spPr>
          <a:xfrm>
            <a:off x="4911087" y="2716690"/>
            <a:ext cx="940526" cy="335279"/>
          </a:xfrm>
          <a:prstGeom prst="bentConnector3">
            <a:avLst/>
          </a:prstGeom>
          <a:ln>
            <a:tailEnd type="triangle"/>
          </a:ln>
        </p:spPr>
        <p:style>
          <a:lnRef idx="2">
            <a:schemeClr val="dk1"/>
          </a:lnRef>
          <a:fillRef idx="1">
            <a:schemeClr val="lt1"/>
          </a:fillRef>
          <a:effectRef idx="0">
            <a:schemeClr val="dk1"/>
          </a:effectRef>
          <a:fontRef idx="minor">
            <a:schemeClr val="dk1"/>
          </a:fontRef>
        </p:style>
      </p:cxnSp>
      <p:cxnSp>
        <p:nvCxnSpPr>
          <p:cNvPr id="15" name="Straight Arrow Connector 14"/>
          <p:cNvCxnSpPr/>
          <p:nvPr/>
        </p:nvCxnSpPr>
        <p:spPr>
          <a:xfrm flipV="1">
            <a:off x="7928606" y="2619022"/>
            <a:ext cx="1000905" cy="149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flipV="1">
            <a:off x="5625190" y="1902438"/>
            <a:ext cx="0" cy="483324"/>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5625190" y="1902438"/>
            <a:ext cx="2629989" cy="0"/>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flipH="1">
            <a:off x="8252596" y="1902438"/>
            <a:ext cx="2" cy="722811"/>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Arrow Connector 18"/>
          <p:cNvCxnSpPr/>
          <p:nvPr/>
        </p:nvCxnSpPr>
        <p:spPr>
          <a:xfrm>
            <a:off x="5625190" y="2385762"/>
            <a:ext cx="22642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flipV="1">
            <a:off x="5381350" y="2006940"/>
            <a:ext cx="0" cy="709750"/>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flipH="1" flipV="1">
            <a:off x="2649318" y="2028715"/>
            <a:ext cx="2735482" cy="25863"/>
          </a:xfrm>
          <a:prstGeom prst="line">
            <a:avLst/>
          </a:prstGeom>
        </p:spPr>
        <p:style>
          <a:lnRef idx="1">
            <a:schemeClr val="dk1"/>
          </a:lnRef>
          <a:fillRef idx="0">
            <a:schemeClr val="dk1"/>
          </a:fillRef>
          <a:effectRef idx="0">
            <a:schemeClr val="dk1"/>
          </a:effectRef>
          <a:fontRef idx="minor">
            <a:schemeClr val="tx1"/>
          </a:fontRef>
        </p:style>
      </p:cxnSp>
      <p:sp>
        <p:nvSpPr>
          <p:cNvPr id="22" name="Flowchart: Connector 21"/>
          <p:cNvSpPr/>
          <p:nvPr/>
        </p:nvSpPr>
        <p:spPr>
          <a:xfrm>
            <a:off x="5329099" y="2690565"/>
            <a:ext cx="95794" cy="95794"/>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23" name="Flowchart: Connector 22"/>
          <p:cNvSpPr/>
          <p:nvPr/>
        </p:nvSpPr>
        <p:spPr>
          <a:xfrm>
            <a:off x="8201152" y="2584691"/>
            <a:ext cx="95794" cy="95794"/>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cxnSp>
        <p:nvCxnSpPr>
          <p:cNvPr id="25" name="Straight Connector 24"/>
          <p:cNvCxnSpPr/>
          <p:nvPr/>
        </p:nvCxnSpPr>
        <p:spPr>
          <a:xfrm>
            <a:off x="2655567" y="2028714"/>
            <a:ext cx="0" cy="378822"/>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a:off x="2655567" y="2407536"/>
            <a:ext cx="2286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Connector 26"/>
          <p:cNvCxnSpPr/>
          <p:nvPr/>
        </p:nvCxnSpPr>
        <p:spPr>
          <a:xfrm flipH="1" flipV="1">
            <a:off x="1599831" y="1853191"/>
            <a:ext cx="10710" cy="863499"/>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Arrow Connector 27"/>
          <p:cNvCxnSpPr/>
          <p:nvPr/>
        </p:nvCxnSpPr>
        <p:spPr>
          <a:xfrm flipV="1">
            <a:off x="1599831" y="1853191"/>
            <a:ext cx="1882683" cy="43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9" name="Rectangle 28"/>
          <p:cNvSpPr/>
          <p:nvPr/>
        </p:nvSpPr>
        <p:spPr>
          <a:xfrm>
            <a:off x="295549" y="3058502"/>
            <a:ext cx="975356" cy="28302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100" dirty="0" smtClean="0"/>
              <a:t>From_TDO1</a:t>
            </a:r>
            <a:endParaRPr lang="zh-CN" altLang="en-US" sz="1100" dirty="0"/>
          </a:p>
        </p:txBody>
      </p:sp>
      <p:sp>
        <p:nvSpPr>
          <p:cNvPr id="30" name="Rectangle 29"/>
          <p:cNvSpPr/>
          <p:nvPr/>
        </p:nvSpPr>
        <p:spPr>
          <a:xfrm>
            <a:off x="3498662" y="1665245"/>
            <a:ext cx="1017210" cy="27214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dirty="0" smtClean="0"/>
              <a:t>To_TDI2</a:t>
            </a:r>
            <a:endParaRPr lang="zh-CN" altLang="en-US" sz="1400" dirty="0"/>
          </a:p>
        </p:txBody>
      </p:sp>
      <p:sp>
        <p:nvSpPr>
          <p:cNvPr id="31" name="Rectangle 30"/>
          <p:cNvSpPr/>
          <p:nvPr/>
        </p:nvSpPr>
        <p:spPr>
          <a:xfrm>
            <a:off x="8345812" y="2716688"/>
            <a:ext cx="757645" cy="28302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dirty="0" smtClean="0"/>
              <a:t>Select</a:t>
            </a:r>
            <a:endParaRPr lang="zh-CN" altLang="en-US" sz="1400" dirty="0"/>
          </a:p>
        </p:txBody>
      </p:sp>
      <p:sp>
        <p:nvSpPr>
          <p:cNvPr id="32" name="Rectangle 31"/>
          <p:cNvSpPr/>
          <p:nvPr/>
        </p:nvSpPr>
        <p:spPr>
          <a:xfrm>
            <a:off x="295548" y="2575174"/>
            <a:ext cx="895896" cy="28302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200" dirty="0" smtClean="0"/>
              <a:t>TDI</a:t>
            </a:r>
            <a:endParaRPr lang="zh-CN" altLang="en-US" sz="1200" dirty="0"/>
          </a:p>
        </p:txBody>
      </p:sp>
      <p:sp>
        <p:nvSpPr>
          <p:cNvPr id="33" name="Isosceles Triangle 32"/>
          <p:cNvSpPr/>
          <p:nvPr/>
        </p:nvSpPr>
        <p:spPr>
          <a:xfrm rot="5400000" flipH="1">
            <a:off x="3567789" y="3685517"/>
            <a:ext cx="311331" cy="250371"/>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34" name="Isosceles Triangle 33"/>
          <p:cNvSpPr/>
          <p:nvPr/>
        </p:nvSpPr>
        <p:spPr>
          <a:xfrm rot="5400000" flipH="1">
            <a:off x="6583132" y="3685516"/>
            <a:ext cx="311331" cy="250371"/>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35" name="Flowchart: Connector 34"/>
          <p:cNvSpPr/>
          <p:nvPr/>
        </p:nvSpPr>
        <p:spPr>
          <a:xfrm>
            <a:off x="6382836" y="3689869"/>
            <a:ext cx="230776" cy="241664"/>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cxnSp>
        <p:nvCxnSpPr>
          <p:cNvPr id="36" name="Straight Connector 35"/>
          <p:cNvCxnSpPr>
            <a:endCxn id="33" idx="3"/>
          </p:cNvCxnSpPr>
          <p:nvPr/>
        </p:nvCxnSpPr>
        <p:spPr>
          <a:xfrm>
            <a:off x="3003910" y="3810701"/>
            <a:ext cx="594359" cy="1"/>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p:cNvCxnSpPr>
            <a:endCxn id="35" idx="2"/>
          </p:cNvCxnSpPr>
          <p:nvPr/>
        </p:nvCxnSpPr>
        <p:spPr>
          <a:xfrm>
            <a:off x="5757996" y="3810701"/>
            <a:ext cx="624840" cy="0"/>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p:cNvCxnSpPr/>
          <p:nvPr/>
        </p:nvCxnSpPr>
        <p:spPr>
          <a:xfrm>
            <a:off x="3002822" y="3810701"/>
            <a:ext cx="0" cy="878479"/>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p:cNvCxnSpPr/>
          <p:nvPr/>
        </p:nvCxnSpPr>
        <p:spPr>
          <a:xfrm>
            <a:off x="5757996" y="3810700"/>
            <a:ext cx="0" cy="878479"/>
          </a:xfrm>
          <a:prstGeom prst="line">
            <a:avLst/>
          </a:prstGeom>
        </p:spPr>
        <p:style>
          <a:lnRef idx="1">
            <a:schemeClr val="dk1"/>
          </a:lnRef>
          <a:fillRef idx="0">
            <a:schemeClr val="dk1"/>
          </a:fillRef>
          <a:effectRef idx="0">
            <a:schemeClr val="dk1"/>
          </a:effectRef>
          <a:fontRef idx="minor">
            <a:schemeClr val="tx1"/>
          </a:fontRef>
        </p:style>
      </p:cxnSp>
      <p:cxnSp>
        <p:nvCxnSpPr>
          <p:cNvPr id="40" name="Straight Connector 39"/>
          <p:cNvCxnSpPr>
            <a:stCxn id="53" idx="3"/>
          </p:cNvCxnSpPr>
          <p:nvPr/>
        </p:nvCxnSpPr>
        <p:spPr>
          <a:xfrm flipV="1">
            <a:off x="1183817" y="4661691"/>
            <a:ext cx="4570911" cy="27488"/>
          </a:xfrm>
          <a:prstGeom prst="line">
            <a:avLst/>
          </a:prstGeom>
        </p:spPr>
        <p:style>
          <a:lnRef idx="1">
            <a:schemeClr val="dk1"/>
          </a:lnRef>
          <a:fillRef idx="0">
            <a:schemeClr val="dk1"/>
          </a:fillRef>
          <a:effectRef idx="0">
            <a:schemeClr val="dk1"/>
          </a:effectRef>
          <a:fontRef idx="minor">
            <a:schemeClr val="tx1"/>
          </a:fontRef>
        </p:style>
      </p:cxnSp>
      <p:cxnSp>
        <p:nvCxnSpPr>
          <p:cNvPr id="41" name="Straight Connector 41"/>
          <p:cNvCxnSpPr/>
          <p:nvPr/>
        </p:nvCxnSpPr>
        <p:spPr>
          <a:xfrm flipV="1">
            <a:off x="5376996" y="1658188"/>
            <a:ext cx="12829" cy="344400"/>
          </a:xfrm>
          <a:prstGeom prst="line">
            <a:avLst/>
          </a:prstGeom>
        </p:spPr>
        <p:style>
          <a:lnRef idx="1">
            <a:schemeClr val="dk1"/>
          </a:lnRef>
          <a:fillRef idx="0">
            <a:schemeClr val="dk1"/>
          </a:fillRef>
          <a:effectRef idx="0">
            <a:schemeClr val="dk1"/>
          </a:effectRef>
          <a:fontRef idx="minor">
            <a:schemeClr val="tx1"/>
          </a:fontRef>
        </p:style>
      </p:cxnSp>
      <p:cxnSp>
        <p:nvCxnSpPr>
          <p:cNvPr id="42" name="Straight Arrow Connector 42"/>
          <p:cNvCxnSpPr/>
          <p:nvPr/>
        </p:nvCxnSpPr>
        <p:spPr>
          <a:xfrm flipV="1">
            <a:off x="5389825" y="1650160"/>
            <a:ext cx="1005840" cy="80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3" name="Straight Arrow Connector 43"/>
          <p:cNvCxnSpPr>
            <a:endCxn id="8" idx="3"/>
          </p:cNvCxnSpPr>
          <p:nvPr/>
        </p:nvCxnSpPr>
        <p:spPr>
          <a:xfrm flipV="1">
            <a:off x="6064973" y="3077008"/>
            <a:ext cx="0" cy="19343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4" name="Flowchart: Connector 44"/>
          <p:cNvSpPr/>
          <p:nvPr/>
        </p:nvSpPr>
        <p:spPr>
          <a:xfrm>
            <a:off x="2954925" y="4627133"/>
            <a:ext cx="95794" cy="95794"/>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45" name="Flowchart: Connector 45"/>
          <p:cNvSpPr/>
          <p:nvPr/>
        </p:nvSpPr>
        <p:spPr>
          <a:xfrm>
            <a:off x="5336438" y="2004200"/>
            <a:ext cx="95794" cy="95794"/>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cxnSp>
        <p:nvCxnSpPr>
          <p:cNvPr id="46" name="Straight Arrow Connector 46"/>
          <p:cNvCxnSpPr/>
          <p:nvPr/>
        </p:nvCxnSpPr>
        <p:spPr>
          <a:xfrm flipH="1" flipV="1">
            <a:off x="2424791" y="3341532"/>
            <a:ext cx="1" cy="7007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7" name="Straight Arrow Connector 47"/>
          <p:cNvCxnSpPr/>
          <p:nvPr/>
        </p:nvCxnSpPr>
        <p:spPr>
          <a:xfrm flipV="1">
            <a:off x="3097527" y="3051969"/>
            <a:ext cx="0" cy="6030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8" name="Straight Connector 48"/>
          <p:cNvCxnSpPr>
            <a:stCxn id="51" idx="3"/>
          </p:cNvCxnSpPr>
          <p:nvPr/>
        </p:nvCxnSpPr>
        <p:spPr>
          <a:xfrm flipV="1">
            <a:off x="1173480" y="4046855"/>
            <a:ext cx="1268727" cy="7283"/>
          </a:xfrm>
          <a:prstGeom prst="line">
            <a:avLst/>
          </a:prstGeom>
        </p:spPr>
        <p:style>
          <a:lnRef idx="1">
            <a:schemeClr val="dk1"/>
          </a:lnRef>
          <a:fillRef idx="0">
            <a:schemeClr val="dk1"/>
          </a:fillRef>
          <a:effectRef idx="0">
            <a:schemeClr val="dk1"/>
          </a:effectRef>
          <a:fontRef idx="minor">
            <a:schemeClr val="tx1"/>
          </a:fontRef>
        </p:style>
      </p:cxnSp>
      <p:cxnSp>
        <p:nvCxnSpPr>
          <p:cNvPr id="49" name="Straight Connector 49"/>
          <p:cNvCxnSpPr/>
          <p:nvPr/>
        </p:nvCxnSpPr>
        <p:spPr>
          <a:xfrm flipV="1">
            <a:off x="1074689" y="3655036"/>
            <a:ext cx="2032094" cy="41368"/>
          </a:xfrm>
          <a:prstGeom prst="line">
            <a:avLst/>
          </a:prstGeom>
        </p:spPr>
        <p:style>
          <a:lnRef idx="1">
            <a:schemeClr val="dk1"/>
          </a:lnRef>
          <a:fillRef idx="0">
            <a:schemeClr val="dk1"/>
          </a:fillRef>
          <a:effectRef idx="0">
            <a:schemeClr val="dk1"/>
          </a:effectRef>
          <a:fontRef idx="minor">
            <a:schemeClr val="tx1"/>
          </a:fontRef>
        </p:style>
      </p:cxnSp>
      <p:sp>
        <p:nvSpPr>
          <p:cNvPr id="50" name="Rectangle 50"/>
          <p:cNvSpPr/>
          <p:nvPr/>
        </p:nvSpPr>
        <p:spPr>
          <a:xfrm>
            <a:off x="295543" y="3554889"/>
            <a:ext cx="888275" cy="28302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dirty="0" err="1" smtClean="0"/>
              <a:t>ShiftEn</a:t>
            </a:r>
            <a:endParaRPr lang="zh-CN" altLang="en-US" sz="1400" dirty="0"/>
          </a:p>
        </p:txBody>
      </p:sp>
      <p:sp>
        <p:nvSpPr>
          <p:cNvPr id="51" name="Rectangle 51"/>
          <p:cNvSpPr/>
          <p:nvPr/>
        </p:nvSpPr>
        <p:spPr>
          <a:xfrm>
            <a:off x="295543" y="3912623"/>
            <a:ext cx="877937" cy="28302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dirty="0" smtClean="0"/>
              <a:t>Select</a:t>
            </a:r>
            <a:endParaRPr lang="zh-CN" altLang="en-US" sz="1400" dirty="0"/>
          </a:p>
        </p:txBody>
      </p:sp>
      <p:sp>
        <p:nvSpPr>
          <p:cNvPr id="52" name="Rectangle 52"/>
          <p:cNvSpPr/>
          <p:nvPr/>
        </p:nvSpPr>
        <p:spPr>
          <a:xfrm>
            <a:off x="6413846" y="1447877"/>
            <a:ext cx="993944" cy="38452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200" dirty="0" smtClean="0"/>
              <a:t>To_TDO1</a:t>
            </a:r>
            <a:endParaRPr lang="zh-CN" altLang="en-US" sz="1200" dirty="0"/>
          </a:p>
        </p:txBody>
      </p:sp>
      <p:sp>
        <p:nvSpPr>
          <p:cNvPr id="53" name="Rectangle 53"/>
          <p:cNvSpPr/>
          <p:nvPr/>
        </p:nvSpPr>
        <p:spPr>
          <a:xfrm>
            <a:off x="313506" y="4547664"/>
            <a:ext cx="870311" cy="28302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dirty="0" smtClean="0"/>
              <a:t>TCK</a:t>
            </a:r>
            <a:endParaRPr lang="zh-CN" altLang="en-US" sz="1400" dirty="0"/>
          </a:p>
        </p:txBody>
      </p:sp>
      <p:sp>
        <p:nvSpPr>
          <p:cNvPr id="54" name="Rectangle 54"/>
          <p:cNvSpPr/>
          <p:nvPr/>
        </p:nvSpPr>
        <p:spPr>
          <a:xfrm>
            <a:off x="313505" y="4944719"/>
            <a:ext cx="870314" cy="30383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200" dirty="0" err="1" smtClean="0"/>
              <a:t>updateEn</a:t>
            </a:r>
            <a:endParaRPr lang="zh-CN" altLang="en-US" sz="1200" dirty="0"/>
          </a:p>
        </p:txBody>
      </p:sp>
      <p:sp>
        <p:nvSpPr>
          <p:cNvPr id="55" name="TextBox 55"/>
          <p:cNvSpPr txBox="1"/>
          <p:nvPr/>
        </p:nvSpPr>
        <p:spPr>
          <a:xfrm>
            <a:off x="2175907" y="2512218"/>
            <a:ext cx="1236617" cy="923330"/>
          </a:xfrm>
          <a:prstGeom prst="rect">
            <a:avLst/>
          </a:prstGeom>
          <a:noFill/>
        </p:spPr>
        <p:txBody>
          <a:bodyPr wrap="square" rtlCol="0">
            <a:spAutoFit/>
          </a:bodyPr>
          <a:lstStyle/>
          <a:p>
            <a:r>
              <a:rPr lang="en-US" altLang="zh-CN" dirty="0" smtClean="0"/>
              <a:t>0</a:t>
            </a:r>
          </a:p>
          <a:p>
            <a:endParaRPr lang="en-US" altLang="zh-CN" dirty="0"/>
          </a:p>
          <a:p>
            <a:r>
              <a:rPr lang="en-US" altLang="zh-CN" dirty="0" smtClean="0"/>
              <a:t>1</a:t>
            </a:r>
            <a:endParaRPr lang="zh-CN" altLang="en-US" dirty="0"/>
          </a:p>
        </p:txBody>
      </p:sp>
      <p:sp>
        <p:nvSpPr>
          <p:cNvPr id="56" name="TextBox 56"/>
          <p:cNvSpPr txBox="1"/>
          <p:nvPr/>
        </p:nvSpPr>
        <p:spPr>
          <a:xfrm>
            <a:off x="2822916" y="2255023"/>
            <a:ext cx="1236617" cy="923330"/>
          </a:xfrm>
          <a:prstGeom prst="rect">
            <a:avLst/>
          </a:prstGeom>
          <a:noFill/>
        </p:spPr>
        <p:txBody>
          <a:bodyPr wrap="square" rtlCol="0">
            <a:spAutoFit/>
          </a:bodyPr>
          <a:lstStyle/>
          <a:p>
            <a:r>
              <a:rPr lang="en-US" altLang="zh-CN" dirty="0" smtClean="0"/>
              <a:t>0</a:t>
            </a:r>
          </a:p>
          <a:p>
            <a:endParaRPr lang="en-US" altLang="zh-CN" dirty="0"/>
          </a:p>
          <a:p>
            <a:r>
              <a:rPr lang="en-US" altLang="zh-CN" dirty="0" smtClean="0"/>
              <a:t>1</a:t>
            </a:r>
            <a:endParaRPr lang="zh-CN" altLang="en-US" dirty="0"/>
          </a:p>
        </p:txBody>
      </p:sp>
      <p:sp>
        <p:nvSpPr>
          <p:cNvPr id="57" name="TextBox 57"/>
          <p:cNvSpPr txBox="1"/>
          <p:nvPr/>
        </p:nvSpPr>
        <p:spPr>
          <a:xfrm>
            <a:off x="5804513" y="2255023"/>
            <a:ext cx="1236617" cy="923330"/>
          </a:xfrm>
          <a:prstGeom prst="rect">
            <a:avLst/>
          </a:prstGeom>
          <a:noFill/>
        </p:spPr>
        <p:txBody>
          <a:bodyPr wrap="square" rtlCol="0">
            <a:spAutoFit/>
          </a:bodyPr>
          <a:lstStyle/>
          <a:p>
            <a:r>
              <a:rPr lang="en-US" altLang="zh-CN" dirty="0" smtClean="0"/>
              <a:t>0</a:t>
            </a:r>
          </a:p>
          <a:p>
            <a:endParaRPr lang="en-US" altLang="zh-CN" dirty="0"/>
          </a:p>
          <a:p>
            <a:r>
              <a:rPr lang="en-US" altLang="zh-CN" dirty="0" smtClean="0"/>
              <a:t>1</a:t>
            </a:r>
            <a:endParaRPr lang="zh-CN" altLang="en-US" dirty="0"/>
          </a:p>
        </p:txBody>
      </p:sp>
      <p:sp>
        <p:nvSpPr>
          <p:cNvPr id="58" name="TextBox 58"/>
          <p:cNvSpPr txBox="1"/>
          <p:nvPr/>
        </p:nvSpPr>
        <p:spPr>
          <a:xfrm>
            <a:off x="3751757" y="2929853"/>
            <a:ext cx="2087881" cy="369332"/>
          </a:xfrm>
          <a:prstGeom prst="rect">
            <a:avLst/>
          </a:prstGeom>
          <a:noFill/>
        </p:spPr>
        <p:txBody>
          <a:bodyPr wrap="square" rtlCol="0">
            <a:spAutoFit/>
          </a:bodyPr>
          <a:lstStyle/>
          <a:p>
            <a:r>
              <a:rPr lang="en-US" altLang="zh-CN" dirty="0" smtClean="0"/>
              <a:t>Shift cell</a:t>
            </a:r>
            <a:endParaRPr lang="zh-CN" altLang="en-US" dirty="0"/>
          </a:p>
        </p:txBody>
      </p:sp>
      <p:sp>
        <p:nvSpPr>
          <p:cNvPr id="59" name="TextBox 59"/>
          <p:cNvSpPr txBox="1"/>
          <p:nvPr/>
        </p:nvSpPr>
        <p:spPr>
          <a:xfrm>
            <a:off x="6659332" y="2774022"/>
            <a:ext cx="2087881" cy="369332"/>
          </a:xfrm>
          <a:prstGeom prst="rect">
            <a:avLst/>
          </a:prstGeom>
          <a:noFill/>
        </p:spPr>
        <p:txBody>
          <a:bodyPr wrap="square" rtlCol="0">
            <a:spAutoFit/>
          </a:bodyPr>
          <a:lstStyle/>
          <a:p>
            <a:r>
              <a:rPr lang="en-US" altLang="zh-CN" dirty="0" smtClean="0"/>
              <a:t>Update cell</a:t>
            </a:r>
            <a:endParaRPr lang="zh-CN" altLang="en-US" dirty="0"/>
          </a:p>
        </p:txBody>
      </p:sp>
      <p:sp>
        <p:nvSpPr>
          <p:cNvPr id="60" name="Flowchart: Delay 60"/>
          <p:cNvSpPr/>
          <p:nvPr/>
        </p:nvSpPr>
        <p:spPr>
          <a:xfrm>
            <a:off x="4262297" y="4956693"/>
            <a:ext cx="1053738" cy="1075510"/>
          </a:xfrm>
          <a:prstGeom prst="flowChartDe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1" name="Straight Arrow Connector 69"/>
          <p:cNvCxnSpPr>
            <a:stCxn id="54" idx="3"/>
          </p:cNvCxnSpPr>
          <p:nvPr/>
        </p:nvCxnSpPr>
        <p:spPr>
          <a:xfrm flipV="1">
            <a:off x="1183819" y="5079957"/>
            <a:ext cx="3065417" cy="166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2" name="Rectangle 70"/>
          <p:cNvSpPr/>
          <p:nvPr/>
        </p:nvSpPr>
        <p:spPr>
          <a:xfrm>
            <a:off x="1357720" y="5225570"/>
            <a:ext cx="540201" cy="2824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smtClean="0"/>
              <a:t>Key[0]</a:t>
            </a:r>
            <a:endParaRPr lang="zh-CN" altLang="en-US" sz="1050" dirty="0"/>
          </a:p>
        </p:txBody>
      </p:sp>
      <p:cxnSp>
        <p:nvCxnSpPr>
          <p:cNvPr id="63" name="Straight Arrow Connector 71"/>
          <p:cNvCxnSpPr>
            <a:stCxn id="62" idx="3"/>
          </p:cNvCxnSpPr>
          <p:nvPr/>
        </p:nvCxnSpPr>
        <p:spPr>
          <a:xfrm>
            <a:off x="1897921" y="5366815"/>
            <a:ext cx="2351315" cy="10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Connector 73"/>
          <p:cNvCxnSpPr>
            <a:stCxn id="23" idx="4"/>
          </p:cNvCxnSpPr>
          <p:nvPr/>
        </p:nvCxnSpPr>
        <p:spPr>
          <a:xfrm>
            <a:off x="8249049" y="2680485"/>
            <a:ext cx="15785" cy="3537223"/>
          </a:xfrm>
          <a:prstGeom prst="line">
            <a:avLst/>
          </a:prstGeom>
        </p:spPr>
        <p:style>
          <a:lnRef idx="1">
            <a:schemeClr val="dk1"/>
          </a:lnRef>
          <a:fillRef idx="0">
            <a:schemeClr val="dk1"/>
          </a:fillRef>
          <a:effectRef idx="0">
            <a:schemeClr val="dk1"/>
          </a:effectRef>
          <a:fontRef idx="minor">
            <a:schemeClr val="tx1"/>
          </a:fontRef>
        </p:style>
      </p:cxnSp>
      <p:cxnSp>
        <p:nvCxnSpPr>
          <p:cNvPr id="65" name="Straight Connector 77"/>
          <p:cNvCxnSpPr/>
          <p:nvPr/>
        </p:nvCxnSpPr>
        <p:spPr>
          <a:xfrm flipH="1">
            <a:off x="3791768" y="6195130"/>
            <a:ext cx="4472119" cy="0"/>
          </a:xfrm>
          <a:prstGeom prst="line">
            <a:avLst/>
          </a:prstGeom>
        </p:spPr>
        <p:style>
          <a:lnRef idx="1">
            <a:schemeClr val="dk1"/>
          </a:lnRef>
          <a:fillRef idx="0">
            <a:schemeClr val="dk1"/>
          </a:fillRef>
          <a:effectRef idx="0">
            <a:schemeClr val="dk1"/>
          </a:effectRef>
          <a:fontRef idx="minor">
            <a:schemeClr val="tx1"/>
          </a:fontRef>
        </p:style>
      </p:cxnSp>
      <p:cxnSp>
        <p:nvCxnSpPr>
          <p:cNvPr id="66" name="Straight Arrow Connector 84"/>
          <p:cNvCxnSpPr>
            <a:stCxn id="69" idx="3"/>
            <a:endCxn id="67" idx="2"/>
          </p:cNvCxnSpPr>
          <p:nvPr/>
        </p:nvCxnSpPr>
        <p:spPr>
          <a:xfrm flipV="1">
            <a:off x="1895473" y="5663163"/>
            <a:ext cx="2271031" cy="46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7" name="Flowchart: Connector 86"/>
          <p:cNvSpPr/>
          <p:nvPr/>
        </p:nvSpPr>
        <p:spPr>
          <a:xfrm>
            <a:off x="4166504" y="5599876"/>
            <a:ext cx="104503" cy="126574"/>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68" name="Flowchart: Connector 90"/>
          <p:cNvSpPr/>
          <p:nvPr/>
        </p:nvSpPr>
        <p:spPr>
          <a:xfrm>
            <a:off x="4162149" y="5853239"/>
            <a:ext cx="104503" cy="126574"/>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69" name="Rectangle 94"/>
          <p:cNvSpPr/>
          <p:nvPr/>
        </p:nvSpPr>
        <p:spPr>
          <a:xfrm>
            <a:off x="1357720" y="5526581"/>
            <a:ext cx="537753" cy="2824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050" dirty="0" smtClean="0"/>
              <a:t>Key[n]</a:t>
            </a:r>
            <a:endParaRPr lang="zh-CN" altLang="en-US" sz="1050" dirty="0"/>
          </a:p>
        </p:txBody>
      </p:sp>
      <p:cxnSp>
        <p:nvCxnSpPr>
          <p:cNvPr id="70" name="Straight Connector 99"/>
          <p:cNvCxnSpPr/>
          <p:nvPr/>
        </p:nvCxnSpPr>
        <p:spPr>
          <a:xfrm>
            <a:off x="3778969" y="5930962"/>
            <a:ext cx="0" cy="264168"/>
          </a:xfrm>
          <a:prstGeom prst="line">
            <a:avLst/>
          </a:prstGeom>
        </p:spPr>
        <p:style>
          <a:lnRef idx="1">
            <a:schemeClr val="dk1"/>
          </a:lnRef>
          <a:fillRef idx="0">
            <a:schemeClr val="dk1"/>
          </a:fillRef>
          <a:effectRef idx="0">
            <a:schemeClr val="dk1"/>
          </a:effectRef>
          <a:fontRef idx="minor">
            <a:schemeClr val="tx1"/>
          </a:fontRef>
        </p:style>
      </p:cxnSp>
      <p:cxnSp>
        <p:nvCxnSpPr>
          <p:cNvPr id="71" name="Straight Arrow Connector 105"/>
          <p:cNvCxnSpPr>
            <a:endCxn id="68" idx="2"/>
          </p:cNvCxnSpPr>
          <p:nvPr/>
        </p:nvCxnSpPr>
        <p:spPr>
          <a:xfrm flipV="1">
            <a:off x="3777880" y="5916526"/>
            <a:ext cx="384269" cy="144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2" name="TextBox 109"/>
          <p:cNvSpPr txBox="1"/>
          <p:nvPr/>
        </p:nvSpPr>
        <p:spPr>
          <a:xfrm>
            <a:off x="5181322" y="5847537"/>
            <a:ext cx="2747284" cy="369332"/>
          </a:xfrm>
          <a:prstGeom prst="rect">
            <a:avLst/>
          </a:prstGeom>
          <a:noFill/>
        </p:spPr>
        <p:txBody>
          <a:bodyPr wrap="square" rtlCol="0">
            <a:spAutoFit/>
          </a:bodyPr>
          <a:lstStyle/>
          <a:p>
            <a:r>
              <a:rPr lang="en-US" altLang="zh-CN" dirty="0" smtClean="0"/>
              <a:t>Trap feedback select signal </a:t>
            </a:r>
            <a:endParaRPr lang="zh-CN" altLang="en-US" dirty="0"/>
          </a:p>
        </p:txBody>
      </p:sp>
      <p:cxnSp>
        <p:nvCxnSpPr>
          <p:cNvPr id="73" name="Straight Connector 111"/>
          <p:cNvCxnSpPr>
            <a:stCxn id="60" idx="3"/>
          </p:cNvCxnSpPr>
          <p:nvPr/>
        </p:nvCxnSpPr>
        <p:spPr>
          <a:xfrm>
            <a:off x="5316035" y="5494448"/>
            <a:ext cx="748938" cy="0"/>
          </a:xfrm>
          <a:prstGeom prst="line">
            <a:avLst/>
          </a:prstGeom>
        </p:spPr>
        <p:style>
          <a:lnRef idx="1">
            <a:schemeClr val="dk1"/>
          </a:lnRef>
          <a:fillRef idx="0">
            <a:schemeClr val="dk1"/>
          </a:fillRef>
          <a:effectRef idx="0">
            <a:schemeClr val="dk1"/>
          </a:effectRef>
          <a:fontRef idx="minor">
            <a:schemeClr val="tx1"/>
          </a:fontRef>
        </p:style>
      </p:cxnSp>
      <p:cxnSp>
        <p:nvCxnSpPr>
          <p:cNvPr id="74" name="Straight Connector 113"/>
          <p:cNvCxnSpPr/>
          <p:nvPr/>
        </p:nvCxnSpPr>
        <p:spPr>
          <a:xfrm flipV="1">
            <a:off x="6064973" y="4956693"/>
            <a:ext cx="0" cy="537755"/>
          </a:xfrm>
          <a:prstGeom prst="line">
            <a:avLst/>
          </a:prstGeom>
        </p:spPr>
        <p:style>
          <a:lnRef idx="1">
            <a:schemeClr val="dk1"/>
          </a:lnRef>
          <a:fillRef idx="0">
            <a:schemeClr val="dk1"/>
          </a:fillRef>
          <a:effectRef idx="0">
            <a:schemeClr val="dk1"/>
          </a:effectRef>
          <a:fontRef idx="minor">
            <a:schemeClr val="tx1"/>
          </a:fontRef>
        </p:style>
      </p:cxnSp>
      <p:sp>
        <p:nvSpPr>
          <p:cNvPr id="75" name="Flowchart: Process 1"/>
          <p:cNvSpPr/>
          <p:nvPr/>
        </p:nvSpPr>
        <p:spPr>
          <a:xfrm>
            <a:off x="7223215" y="2380427"/>
            <a:ext cx="72428" cy="108641"/>
          </a:xfrm>
          <a:prstGeom prst="flowChartProces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76" name="TextBox 2"/>
          <p:cNvSpPr txBox="1"/>
          <p:nvPr/>
        </p:nvSpPr>
        <p:spPr>
          <a:xfrm>
            <a:off x="7013116" y="2615452"/>
            <a:ext cx="45719" cy="369332"/>
          </a:xfrm>
          <a:prstGeom prst="rect">
            <a:avLst/>
          </a:prstGeom>
          <a:noFill/>
        </p:spPr>
        <p:txBody>
          <a:bodyPr wrap="square" rtlCol="0">
            <a:spAutoFit/>
          </a:bodyPr>
          <a:lstStyle/>
          <a:p>
            <a:endParaRPr lang="zh-CN" altLang="en-US" dirty="0"/>
          </a:p>
        </p:txBody>
      </p:sp>
      <p:sp>
        <p:nvSpPr>
          <p:cNvPr id="77" name="TextBox 40"/>
          <p:cNvSpPr txBox="1"/>
          <p:nvPr/>
        </p:nvSpPr>
        <p:spPr>
          <a:xfrm>
            <a:off x="7013116" y="2449292"/>
            <a:ext cx="727167" cy="369332"/>
          </a:xfrm>
          <a:prstGeom prst="rect">
            <a:avLst/>
          </a:prstGeom>
          <a:noFill/>
        </p:spPr>
        <p:txBody>
          <a:bodyPr wrap="square" rtlCol="0">
            <a:spAutoFit/>
          </a:bodyPr>
          <a:lstStyle/>
          <a:p>
            <a:r>
              <a:rPr lang="en-US" altLang="zh-CN" dirty="0" smtClean="0"/>
              <a:t>RST</a:t>
            </a:r>
            <a:endParaRPr lang="zh-CN" altLang="en-US" dirty="0"/>
          </a:p>
        </p:txBody>
      </p:sp>
      <p:cxnSp>
        <p:nvCxnSpPr>
          <p:cNvPr id="78" name="Straight Arrow Connector 62"/>
          <p:cNvCxnSpPr/>
          <p:nvPr/>
        </p:nvCxnSpPr>
        <p:spPr>
          <a:xfrm flipV="1">
            <a:off x="2884167" y="5839667"/>
            <a:ext cx="826743" cy="1925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9" name="TextBox 65"/>
          <p:cNvSpPr txBox="1"/>
          <p:nvPr/>
        </p:nvSpPr>
        <p:spPr>
          <a:xfrm>
            <a:off x="58444" y="5814925"/>
            <a:ext cx="2875448" cy="923330"/>
          </a:xfrm>
          <a:prstGeom prst="rect">
            <a:avLst/>
          </a:prstGeom>
          <a:noFill/>
        </p:spPr>
        <p:txBody>
          <a:bodyPr wrap="square" rtlCol="0">
            <a:spAutoFit/>
          </a:bodyPr>
          <a:lstStyle/>
          <a:p>
            <a:r>
              <a:rPr lang="en-US" altLang="zh-CN" dirty="0" smtClean="0"/>
              <a:t>Whether the key and trap feedback value is 1 or 0 is decided by the structure</a:t>
            </a:r>
            <a:endParaRPr lang="zh-CN" altLang="en-US" dirty="0"/>
          </a:p>
        </p:txBody>
      </p:sp>
      <p:sp>
        <p:nvSpPr>
          <p:cNvPr id="3" name="Slide Number Placeholder 2"/>
          <p:cNvSpPr>
            <a:spLocks noGrp="1"/>
          </p:cNvSpPr>
          <p:nvPr>
            <p:ph type="sldNum" sz="quarter" idx="12"/>
          </p:nvPr>
        </p:nvSpPr>
        <p:spPr/>
        <p:txBody>
          <a:bodyPr/>
          <a:lstStyle/>
          <a:p>
            <a:fld id="{886BB73A-582F-4420-9A14-CB10A2B2E5E8}" type="slidenum">
              <a:rPr lang="en-US" smtClean="0"/>
              <a:t>7</a:t>
            </a:fld>
            <a:endParaRPr lang="en-US"/>
          </a:p>
        </p:txBody>
      </p:sp>
      <p:sp>
        <p:nvSpPr>
          <p:cNvPr id="97" name="Date Placeholder 96"/>
          <p:cNvSpPr>
            <a:spLocks noGrp="1"/>
          </p:cNvSpPr>
          <p:nvPr>
            <p:ph type="dt" sz="half" idx="10"/>
          </p:nvPr>
        </p:nvSpPr>
        <p:spPr/>
        <p:txBody>
          <a:bodyPr/>
          <a:lstStyle/>
          <a:p>
            <a:r>
              <a:rPr lang="en-US" smtClean="0"/>
              <a:t>ATS 2015</a:t>
            </a:r>
            <a:endParaRPr lang="en-US"/>
          </a:p>
        </p:txBody>
      </p:sp>
      <p:sp>
        <p:nvSpPr>
          <p:cNvPr id="98" name="Footer Placeholder 97"/>
          <p:cNvSpPr>
            <a:spLocks noGrp="1"/>
          </p:cNvSpPr>
          <p:nvPr>
            <p:ph type="ftr" sz="quarter" idx="11"/>
          </p:nvPr>
        </p:nvSpPr>
        <p:spPr/>
        <p:txBody>
          <a:bodyPr/>
          <a:lstStyle/>
          <a:p>
            <a:r>
              <a:rPr lang="en-US" smtClean="0"/>
              <a:t>Liu-Agrawal</a:t>
            </a:r>
            <a:endParaRPr lang="en-US"/>
          </a:p>
        </p:txBody>
      </p:sp>
      <p:pic>
        <p:nvPicPr>
          <p:cNvPr id="24" name="Audio 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68200724"/>
      </p:ext>
    </p:extLst>
  </p:cSld>
  <p:clrMapOvr>
    <a:masterClrMapping/>
  </p:clrMapOvr>
  <mc:AlternateContent xmlns:mc="http://schemas.openxmlformats.org/markup-compatibility/2006" xmlns:p14="http://schemas.microsoft.com/office/powerpoint/2010/main">
    <mc:Choice Requires="p14">
      <p:transition spd="slow" p14:dur="2000" advTm="50250"/>
    </mc:Choice>
    <mc:Fallback xmlns="">
      <p:transition spd="slow" advTm="50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en-US" altLang="zh-CN" dirty="0" smtClean="0"/>
              <a:t>LSIB Security Solution in P1687</a:t>
            </a:r>
            <a:endParaRPr kumimoji="1" lang="zh-CN" altLang="en-US" dirty="0"/>
          </a:p>
        </p:txBody>
      </p:sp>
      <p:sp>
        <p:nvSpPr>
          <p:cNvPr id="4" name="Slide Number Placeholder 3"/>
          <p:cNvSpPr>
            <a:spLocks noGrp="1"/>
          </p:cNvSpPr>
          <p:nvPr>
            <p:ph type="sldNum" sz="quarter" idx="12"/>
          </p:nvPr>
        </p:nvSpPr>
        <p:spPr/>
        <p:txBody>
          <a:bodyPr/>
          <a:lstStyle/>
          <a:p>
            <a:fld id="{886BB73A-582F-4420-9A14-CB10A2B2E5E8}" type="slidenum">
              <a:rPr lang="en-US" smtClean="0"/>
              <a:t>8</a:t>
            </a:fld>
            <a:endParaRPr lang="en-US"/>
          </a:p>
        </p:txBody>
      </p:sp>
      <p:sp>
        <p:nvSpPr>
          <p:cNvPr id="5" name="Date Placeholder 4"/>
          <p:cNvSpPr>
            <a:spLocks noGrp="1"/>
          </p:cNvSpPr>
          <p:nvPr>
            <p:ph type="dt" sz="half" idx="10"/>
          </p:nvPr>
        </p:nvSpPr>
        <p:spPr/>
        <p:txBody>
          <a:bodyPr/>
          <a:lstStyle/>
          <a:p>
            <a:r>
              <a:rPr lang="en-US" smtClean="0"/>
              <a:t>ATS 2015</a:t>
            </a:r>
            <a:endParaRPr lang="en-US"/>
          </a:p>
        </p:txBody>
      </p:sp>
      <p:sp>
        <p:nvSpPr>
          <p:cNvPr id="6" name="Footer Placeholder 5"/>
          <p:cNvSpPr>
            <a:spLocks noGrp="1"/>
          </p:cNvSpPr>
          <p:nvPr>
            <p:ph type="ftr" sz="quarter" idx="11"/>
          </p:nvPr>
        </p:nvSpPr>
        <p:spPr/>
        <p:txBody>
          <a:bodyPr/>
          <a:lstStyle/>
          <a:p>
            <a:r>
              <a:rPr lang="en-US" smtClean="0"/>
              <a:t>Liu-Agrawal</a:t>
            </a:r>
            <a:endParaRPr lang="en-US"/>
          </a:p>
        </p:txBody>
      </p:sp>
      <p:pic>
        <p:nvPicPr>
          <p:cNvPr id="7" name="Picture 6"/>
          <p:cNvPicPr>
            <a:picLocks noChangeAspect="1"/>
          </p:cNvPicPr>
          <p:nvPr/>
        </p:nvPicPr>
        <p:blipFill>
          <a:blip r:embed="rId5"/>
          <a:stretch>
            <a:fillRect/>
          </a:stretch>
        </p:blipFill>
        <p:spPr>
          <a:xfrm>
            <a:off x="145957" y="1603023"/>
            <a:ext cx="8865945" cy="4605866"/>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71284524"/>
      </p:ext>
    </p:extLst>
  </p:cSld>
  <p:clrMapOvr>
    <a:masterClrMapping/>
  </p:clrMapOvr>
  <mc:AlternateContent xmlns:mc="http://schemas.openxmlformats.org/markup-compatibility/2006" xmlns:p14="http://schemas.microsoft.com/office/powerpoint/2010/main">
    <mc:Choice Requires="p14">
      <p:transition spd="slow" p14:dur="2000" advTm="99482"/>
    </mc:Choice>
    <mc:Fallback xmlns="">
      <p:transition spd="slow" advTm="99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SLFSR Example</a:t>
            </a:r>
            <a:endParaRPr kumimoji="1" lang="zh-CN" altLang="en-US" dirty="0"/>
          </a:p>
        </p:txBody>
      </p:sp>
      <p:pic>
        <p:nvPicPr>
          <p:cNvPr id="4" name="Picture 2"/>
          <p:cNvPicPr>
            <a:picLocks noChangeAspect="1"/>
          </p:cNvPicPr>
          <p:nvPr/>
        </p:nvPicPr>
        <p:blipFill>
          <a:blip r:embed="rId5"/>
          <a:stretch>
            <a:fillRect/>
          </a:stretch>
        </p:blipFill>
        <p:spPr>
          <a:xfrm>
            <a:off x="618971" y="2060889"/>
            <a:ext cx="8067829" cy="4216694"/>
          </a:xfrm>
          <a:prstGeom prst="rect">
            <a:avLst/>
          </a:prstGeom>
        </p:spPr>
      </p:pic>
      <p:sp>
        <p:nvSpPr>
          <p:cNvPr id="3" name="文本框 2"/>
          <p:cNvSpPr txBox="1"/>
          <p:nvPr/>
        </p:nvSpPr>
        <p:spPr>
          <a:xfrm>
            <a:off x="846594" y="1737723"/>
            <a:ext cx="1787254" cy="646331"/>
          </a:xfrm>
          <a:prstGeom prst="rect">
            <a:avLst/>
          </a:prstGeom>
          <a:noFill/>
        </p:spPr>
        <p:txBody>
          <a:bodyPr wrap="square" rtlCol="0">
            <a:spAutoFit/>
          </a:bodyPr>
          <a:lstStyle/>
          <a:p>
            <a:r>
              <a:rPr kumimoji="1" lang="en-US" altLang="zh-CN" dirty="0" smtClean="0"/>
              <a:t>3 stage SLFSR R = 7</a:t>
            </a:r>
            <a:endParaRPr kumimoji="1" lang="zh-CN" altLang="en-US" dirty="0"/>
          </a:p>
        </p:txBody>
      </p:sp>
      <p:sp>
        <p:nvSpPr>
          <p:cNvPr id="5" name="Slide Number Placeholder 4"/>
          <p:cNvSpPr>
            <a:spLocks noGrp="1"/>
          </p:cNvSpPr>
          <p:nvPr>
            <p:ph type="sldNum" sz="quarter" idx="12"/>
          </p:nvPr>
        </p:nvSpPr>
        <p:spPr/>
        <p:txBody>
          <a:bodyPr/>
          <a:lstStyle/>
          <a:p>
            <a:fld id="{886BB73A-582F-4420-9A14-CB10A2B2E5E8}" type="slidenum">
              <a:rPr lang="en-US" smtClean="0"/>
              <a:t>9</a:t>
            </a:fld>
            <a:endParaRPr lang="en-US"/>
          </a:p>
        </p:txBody>
      </p:sp>
      <p:sp>
        <p:nvSpPr>
          <p:cNvPr id="6" name="Date Placeholder 5"/>
          <p:cNvSpPr>
            <a:spLocks noGrp="1"/>
          </p:cNvSpPr>
          <p:nvPr>
            <p:ph type="dt" sz="half" idx="10"/>
          </p:nvPr>
        </p:nvSpPr>
        <p:spPr/>
        <p:txBody>
          <a:bodyPr/>
          <a:lstStyle/>
          <a:p>
            <a:r>
              <a:rPr lang="en-US" smtClean="0"/>
              <a:t>ATS 2015</a:t>
            </a:r>
            <a:endParaRPr lang="en-US"/>
          </a:p>
        </p:txBody>
      </p:sp>
      <p:sp>
        <p:nvSpPr>
          <p:cNvPr id="7" name="Footer Placeholder 6"/>
          <p:cNvSpPr>
            <a:spLocks noGrp="1"/>
          </p:cNvSpPr>
          <p:nvPr>
            <p:ph type="ftr" sz="quarter" idx="11"/>
          </p:nvPr>
        </p:nvSpPr>
        <p:spPr/>
        <p:txBody>
          <a:bodyPr/>
          <a:lstStyle/>
          <a:p>
            <a:r>
              <a:rPr lang="en-US" smtClean="0"/>
              <a:t>Liu-Agrawal</a:t>
            </a:r>
            <a:endParaRPr lang="en-US"/>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10173411"/>
      </p:ext>
    </p:extLst>
  </p:cSld>
  <p:clrMapOvr>
    <a:masterClrMapping/>
  </p:clrMapOvr>
  <mc:AlternateContent xmlns:mc="http://schemas.openxmlformats.org/markup-compatibility/2006" xmlns:p14="http://schemas.microsoft.com/office/powerpoint/2010/main">
    <mc:Choice Requires="p14">
      <p:transition spd="slow" p14:dur="2000" advTm="148153"/>
    </mc:Choice>
    <mc:Fallback xmlns="">
      <p:transition spd="slow" advTm="148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清晰">
  <a:themeElements>
    <a:clrScheme name="清晰">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经典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清晰">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清晰.thmx</Template>
  <TotalTime>2354</TotalTime>
  <Words>2406</Words>
  <Application>Microsoft Office PowerPoint</Application>
  <PresentationFormat>On-screen Show (4:3)</PresentationFormat>
  <Paragraphs>226</Paragraphs>
  <Slides>15</Slides>
  <Notes>15</Notes>
  <HiddenSlides>0</HiddenSlides>
  <MMClips>15</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宋体</vt:lpstr>
      <vt:lpstr>Arial</vt:lpstr>
      <vt:lpstr>Calibri</vt:lpstr>
      <vt:lpstr>Calibri Light</vt:lpstr>
      <vt:lpstr>华文新魏</vt:lpstr>
      <vt:lpstr>Times New Roman</vt:lpstr>
      <vt:lpstr>清晰</vt:lpstr>
      <vt:lpstr>Custom Design</vt:lpstr>
      <vt:lpstr>Securing IEEE 1687-2014 Standard Instrumentation Access by LFSR Key </vt:lpstr>
      <vt:lpstr>Topics </vt:lpstr>
      <vt:lpstr>IEEE 1149.1 Boundary Scan Standard</vt:lpstr>
      <vt:lpstr>1687 Structure</vt:lpstr>
      <vt:lpstr>Security Risks</vt:lpstr>
      <vt:lpstr>Break-in Procedure </vt:lpstr>
      <vt:lpstr>A Previous Solution: LSIB Trap Bit</vt:lpstr>
      <vt:lpstr>LSIB Security Solution in P1687</vt:lpstr>
      <vt:lpstr>SLFSR Example</vt:lpstr>
      <vt:lpstr>1687 Security with SLFSR </vt:lpstr>
      <vt:lpstr>Break-in Procedure with SLFSR </vt:lpstr>
      <vt:lpstr>Attacker’s Strategies </vt:lpstr>
      <vt:lpstr>Expected Results (f = 10MHz)</vt:lpstr>
      <vt:lpstr>Conclusion </vt:lpstr>
      <vt:lpstr>Please Email Questions to:</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Securing IEEE 1687-2014 Standard Instrumentation Access by LFSR Key </dc:title>
  <dc:creator>hejia liu</dc:creator>
  <cp:lastModifiedBy>agrawvd</cp:lastModifiedBy>
  <cp:revision>62</cp:revision>
  <dcterms:created xsi:type="dcterms:W3CDTF">2015-10-30T04:17:36Z</dcterms:created>
  <dcterms:modified xsi:type="dcterms:W3CDTF">2015-11-22T08:11:21Z</dcterms:modified>
</cp:coreProperties>
</file>