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3" r:id="rId4"/>
    <p:sldId id="272" r:id="rId5"/>
    <p:sldId id="273" r:id="rId6"/>
    <p:sldId id="274" r:id="rId7"/>
    <p:sldId id="275" r:id="rId8"/>
    <p:sldId id="276" r:id="rId9"/>
    <p:sldId id="279" r:id="rId10"/>
    <p:sldId id="278" r:id="rId11"/>
    <p:sldId id="280" r:id="rId12"/>
    <p:sldId id="264" r:id="rId13"/>
    <p:sldId id="281" r:id="rId14"/>
    <p:sldId id="265" r:id="rId15"/>
    <p:sldId id="290" r:id="rId16"/>
    <p:sldId id="289" r:id="rId17"/>
    <p:sldId id="282" r:id="rId18"/>
    <p:sldId id="283" r:id="rId19"/>
    <p:sldId id="266" r:id="rId20"/>
    <p:sldId id="284" r:id="rId21"/>
    <p:sldId id="271" r:id="rId22"/>
    <p:sldId id="285" r:id="rId23"/>
    <p:sldId id="286" r:id="rId24"/>
    <p:sldId id="287" r:id="rId25"/>
    <p:sldId id="288" r:id="rId26"/>
    <p:sldId id="268"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63289" autoAdjust="0"/>
  </p:normalViewPr>
  <p:slideViewPr>
    <p:cSldViewPr>
      <p:cViewPr>
        <p:scale>
          <a:sx n="66" d="100"/>
          <a:sy n="66" d="100"/>
        </p:scale>
        <p:origin x="-36" y="3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DAD952-8B0A-492B-B74C-1ADDF4CAB73C}" type="datetimeFigureOut">
              <a:rPr lang="en-US" smtClean="0"/>
              <a:t>11/17/2012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CF057-D9B3-4BD1-8F31-CE078DFBB55F}" type="slidenum">
              <a:rPr lang="en-US" smtClean="0"/>
              <a:t>‹#›</a:t>
            </a:fld>
            <a:endParaRPr lang="en-US"/>
          </a:p>
        </p:txBody>
      </p:sp>
    </p:spTree>
    <p:extLst>
      <p:ext uri="{BB962C8B-B14F-4D97-AF65-F5344CB8AC3E}">
        <p14:creationId xmlns:p14="http://schemas.microsoft.com/office/powerpoint/2010/main" val="165594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Breuer et. al., IEEE D&amp;T ’04 – show about 80% faults are benign at a threshold of 1%</a:t>
            </a:r>
          </a:p>
          <a:p>
            <a:endParaRPr lang="en-US" dirty="0"/>
          </a:p>
        </p:txBody>
      </p:sp>
      <p:sp>
        <p:nvSpPr>
          <p:cNvPr id="4" name="Slide Number Placeholder 3"/>
          <p:cNvSpPr>
            <a:spLocks noGrp="1"/>
          </p:cNvSpPr>
          <p:nvPr>
            <p:ph type="sldNum" sz="quarter" idx="10"/>
          </p:nvPr>
        </p:nvSpPr>
        <p:spPr/>
        <p:txBody>
          <a:bodyPr/>
          <a:lstStyle/>
          <a:p>
            <a:fld id="{BD1CF057-D9B3-4BD1-8F31-CE078DFBB55F}" type="slidenum">
              <a:rPr lang="en-US" smtClean="0"/>
              <a:t>9</a:t>
            </a:fld>
            <a:endParaRPr lang="en-US"/>
          </a:p>
        </p:txBody>
      </p:sp>
    </p:spTree>
    <p:extLst>
      <p:ext uri="{BB962C8B-B14F-4D97-AF65-F5344CB8AC3E}">
        <p14:creationId xmlns:p14="http://schemas.microsoft.com/office/powerpoint/2010/main" val="338732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Notion of performance</a:t>
            </a:r>
            <a:r>
              <a:rPr lang="en-US" baseline="0" dirty="0" smtClean="0"/>
              <a:t> can be different for different applications. For example, in a adder or multiplier, the absolute deviation from the actual value can be considered as a performance metric, while in a comparator rate of errors can be a performance metric. Threshold is decided based on the acceptable limits of performance for a given application.</a:t>
            </a:r>
            <a:endParaRPr lang="en-US" dirty="0"/>
          </a:p>
        </p:txBody>
      </p:sp>
      <p:sp>
        <p:nvSpPr>
          <p:cNvPr id="4" name="Slide Number Placeholder 3"/>
          <p:cNvSpPr>
            <a:spLocks noGrp="1"/>
          </p:cNvSpPr>
          <p:nvPr>
            <p:ph type="sldNum" sz="quarter" idx="10"/>
          </p:nvPr>
        </p:nvSpPr>
        <p:spPr/>
        <p:txBody>
          <a:bodyPr/>
          <a:lstStyle/>
          <a:p>
            <a:fld id="{BD1CF057-D9B3-4BD1-8F31-CE078DFBB55F}" type="slidenum">
              <a:rPr lang="en-US" smtClean="0"/>
              <a:t>10</a:t>
            </a:fld>
            <a:endParaRPr lang="en-US"/>
          </a:p>
        </p:txBody>
      </p:sp>
    </p:spTree>
    <p:extLst>
      <p:ext uri="{BB962C8B-B14F-4D97-AF65-F5344CB8AC3E}">
        <p14:creationId xmlns:p14="http://schemas.microsoft.com/office/powerpoint/2010/main" val="330145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Selectively masking outputs to filter</a:t>
            </a:r>
            <a:r>
              <a:rPr lang="en-US" baseline="0" dirty="0" smtClean="0"/>
              <a:t> out chips in three stages: First, the output LSB bits are masked and chips that fail in the non-LSB (or MSB) are discarded into the malignant bin. Next, output MSB are masked and chips that fail in the LSB are classified into the benign bin and the remaining ones, which are the fully functional chips proceed to the fault-free bin.</a:t>
            </a:r>
            <a:endParaRPr lang="en-US" dirty="0"/>
          </a:p>
        </p:txBody>
      </p:sp>
      <p:sp>
        <p:nvSpPr>
          <p:cNvPr id="4" name="Slide Number Placeholder 3"/>
          <p:cNvSpPr>
            <a:spLocks noGrp="1"/>
          </p:cNvSpPr>
          <p:nvPr>
            <p:ph type="sldNum" sz="quarter" idx="10"/>
          </p:nvPr>
        </p:nvSpPr>
        <p:spPr/>
        <p:txBody>
          <a:bodyPr/>
          <a:lstStyle/>
          <a:p>
            <a:fld id="{BD1CF057-D9B3-4BD1-8F31-CE078DFBB55F}" type="slidenum">
              <a:rPr lang="en-US" smtClean="0"/>
              <a:t>15</a:t>
            </a:fld>
            <a:endParaRPr lang="en-US"/>
          </a:p>
        </p:txBody>
      </p:sp>
    </p:spTree>
    <p:extLst>
      <p:ext uri="{BB962C8B-B14F-4D97-AF65-F5344CB8AC3E}">
        <p14:creationId xmlns:p14="http://schemas.microsoft.com/office/powerpoint/2010/main" val="133976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70C0"/>
                </a:solidFill>
              </a:defRPr>
            </a:lvl1pPr>
            <a:lvl3pPr>
              <a:defRPr>
                <a:solidFill>
                  <a:srgbClr val="0070C0"/>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11/20/2012</a:t>
            </a:r>
            <a:endParaRPr lang="en-US"/>
          </a:p>
        </p:txBody>
      </p:sp>
      <p:sp>
        <p:nvSpPr>
          <p:cNvPr id="6" name="Footer Placeholder 5"/>
          <p:cNvSpPr>
            <a:spLocks noGrp="1"/>
          </p:cNvSpPr>
          <p:nvPr>
            <p:ph type="ftr" sz="quarter" idx="11"/>
          </p:nvPr>
        </p:nvSpPr>
        <p:spPr/>
        <p:txBody>
          <a:bodyPr/>
          <a:lstStyle/>
          <a:p>
            <a:r>
              <a:rPr lang="en-US" smtClean="0"/>
              <a:t>Sindia and Agrawal: ATS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11/20/2012</a:t>
            </a:r>
            <a:endParaRPr lang="en-US"/>
          </a:p>
        </p:txBody>
      </p:sp>
      <p:sp>
        <p:nvSpPr>
          <p:cNvPr id="8" name="Footer Placeholder 7"/>
          <p:cNvSpPr>
            <a:spLocks noGrp="1"/>
          </p:cNvSpPr>
          <p:nvPr>
            <p:ph type="ftr" sz="quarter" idx="11"/>
          </p:nvPr>
        </p:nvSpPr>
        <p:spPr/>
        <p:txBody>
          <a:bodyPr/>
          <a:lstStyle/>
          <a:p>
            <a:r>
              <a:rPr lang="en-US" smtClean="0"/>
              <a:t>Sindia and Agrawal: ATS 2012</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11/20/2012</a:t>
            </a:r>
            <a:endParaRPr lang="en-US"/>
          </a:p>
        </p:txBody>
      </p:sp>
      <p:sp>
        <p:nvSpPr>
          <p:cNvPr id="4" name="Footer Placeholder 3"/>
          <p:cNvSpPr>
            <a:spLocks noGrp="1"/>
          </p:cNvSpPr>
          <p:nvPr>
            <p:ph type="ftr" sz="quarter" idx="11"/>
          </p:nvPr>
        </p:nvSpPr>
        <p:spPr/>
        <p:txBody>
          <a:bodyPr/>
          <a:lstStyle/>
          <a:p>
            <a:r>
              <a:rPr lang="en-US" smtClean="0"/>
              <a:t>Sindia and Agrawal: ATS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11/20/2012</a:t>
            </a:r>
            <a:endParaRPr lang="en-US"/>
          </a:p>
        </p:txBody>
      </p:sp>
      <p:sp>
        <p:nvSpPr>
          <p:cNvPr id="3" name="Footer Placeholder 2"/>
          <p:cNvSpPr>
            <a:spLocks noGrp="1"/>
          </p:cNvSpPr>
          <p:nvPr>
            <p:ph type="ftr" sz="quarter" idx="11"/>
          </p:nvPr>
        </p:nvSpPr>
        <p:spPr/>
        <p:txBody>
          <a:bodyPr/>
          <a:lstStyle/>
          <a:p>
            <a:r>
              <a:rPr lang="en-US" smtClean="0"/>
              <a:t>Sindia and Agrawal: ATS 2012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11/20/2012</a:t>
            </a:r>
            <a:endParaRPr lang="en-US"/>
          </a:p>
        </p:txBody>
      </p:sp>
      <p:sp>
        <p:nvSpPr>
          <p:cNvPr id="6" name="Footer Placeholder 5"/>
          <p:cNvSpPr>
            <a:spLocks noGrp="1"/>
          </p:cNvSpPr>
          <p:nvPr>
            <p:ph type="ftr" sz="quarter" idx="11"/>
          </p:nvPr>
        </p:nvSpPr>
        <p:spPr/>
        <p:txBody>
          <a:bodyPr/>
          <a:lstStyle/>
          <a:p>
            <a:r>
              <a:rPr lang="en-US" smtClean="0"/>
              <a:t>Sindia and Agrawal: ATS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11/20/2012</a:t>
            </a:r>
            <a:endParaRPr lang="en-US"/>
          </a:p>
        </p:txBody>
      </p:sp>
      <p:sp>
        <p:nvSpPr>
          <p:cNvPr id="6" name="Footer Placeholder 5"/>
          <p:cNvSpPr>
            <a:spLocks noGrp="1"/>
          </p:cNvSpPr>
          <p:nvPr>
            <p:ph type="ftr" sz="quarter" idx="11"/>
          </p:nvPr>
        </p:nvSpPr>
        <p:spPr/>
        <p:txBody>
          <a:bodyPr/>
          <a:lstStyle/>
          <a:p>
            <a:r>
              <a:rPr lang="en-US" smtClean="0"/>
              <a:t>Sindia and Agrawal: ATS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11/20/2012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Sindia and Agrawal: ATS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grawvd@auburn.edu" TargetMode="External"/><Relationship Id="rId2" Type="http://schemas.openxmlformats.org/officeDocument/2006/relationships/hyperlink" Target="mailto:szs0063@aubur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normAutofit/>
          </a:bodyPr>
          <a:lstStyle/>
          <a:p>
            <a:r>
              <a:rPr lang="en-US" dirty="0"/>
              <a:t>Tailoring Tests for Functional Binning of </a:t>
            </a:r>
            <a:r>
              <a:rPr lang="en-US" dirty="0" smtClean="0"/>
              <a:t>Integrated Circuits</a:t>
            </a:r>
            <a:endParaRPr lang="en-US" dirty="0"/>
          </a:p>
        </p:txBody>
      </p:sp>
      <p:sp>
        <p:nvSpPr>
          <p:cNvPr id="3" name="Subtitle 2"/>
          <p:cNvSpPr>
            <a:spLocks noGrp="1"/>
          </p:cNvSpPr>
          <p:nvPr>
            <p:ph type="subTitle" idx="1"/>
          </p:nvPr>
        </p:nvSpPr>
        <p:spPr>
          <a:xfrm>
            <a:off x="1371600" y="4876800"/>
            <a:ext cx="6400800" cy="1752600"/>
          </a:xfrm>
        </p:spPr>
        <p:txBody>
          <a:bodyPr>
            <a:normAutofit/>
          </a:bodyPr>
          <a:lstStyle/>
          <a:p>
            <a:r>
              <a:rPr lang="en-US" sz="2200" dirty="0" err="1" smtClean="0"/>
              <a:t>Suraj</a:t>
            </a:r>
            <a:r>
              <a:rPr lang="en-US" sz="2200" dirty="0" smtClean="0"/>
              <a:t> </a:t>
            </a:r>
            <a:r>
              <a:rPr lang="en-US" sz="2200" dirty="0" err="1" smtClean="0"/>
              <a:t>Sindia</a:t>
            </a:r>
            <a:r>
              <a:rPr lang="en-US" sz="2200" dirty="0" smtClean="0"/>
              <a:t> (</a:t>
            </a:r>
            <a:r>
              <a:rPr lang="en-US" sz="2200" dirty="0" smtClean="0">
                <a:hlinkClick r:id="rId2"/>
              </a:rPr>
              <a:t>szs0063@auburn.edu</a:t>
            </a:r>
            <a:r>
              <a:rPr lang="en-US" sz="2200" dirty="0" smtClean="0"/>
              <a:t>) </a:t>
            </a:r>
          </a:p>
          <a:p>
            <a:r>
              <a:rPr lang="en-US" sz="2200" dirty="0" err="1" smtClean="0"/>
              <a:t>Vishwani</a:t>
            </a:r>
            <a:r>
              <a:rPr lang="en-US" sz="2200" dirty="0" smtClean="0"/>
              <a:t> D. </a:t>
            </a:r>
            <a:r>
              <a:rPr lang="en-US" sz="2200" dirty="0" err="1" smtClean="0"/>
              <a:t>Agrawal</a:t>
            </a:r>
            <a:r>
              <a:rPr lang="en-US" sz="2200" dirty="0" smtClean="0"/>
              <a:t> (</a:t>
            </a:r>
            <a:r>
              <a:rPr lang="en-US" sz="2200" dirty="0" smtClean="0">
                <a:hlinkClick r:id="rId3"/>
              </a:rPr>
              <a:t>agrawvd@auburn.edu</a:t>
            </a:r>
            <a:r>
              <a:rPr lang="en-US" sz="2200" dirty="0" smtClean="0"/>
              <a:t>)</a:t>
            </a:r>
          </a:p>
          <a:p>
            <a:r>
              <a:rPr lang="en-US" sz="2200" dirty="0" smtClean="0"/>
              <a:t>Dept. of ECE, Auburn University, Auburn, AL</a:t>
            </a:r>
            <a:endParaRPr lang="en-US" sz="2200" dirty="0"/>
          </a:p>
        </p:txBody>
      </p:sp>
      <p:sp>
        <p:nvSpPr>
          <p:cNvPr id="4" name="TextBox 3"/>
          <p:cNvSpPr txBox="1"/>
          <p:nvPr/>
        </p:nvSpPr>
        <p:spPr>
          <a:xfrm>
            <a:off x="1752600" y="3957935"/>
            <a:ext cx="5943037" cy="461665"/>
          </a:xfrm>
          <a:prstGeom prst="rect">
            <a:avLst/>
          </a:prstGeom>
          <a:noFill/>
        </p:spPr>
        <p:txBody>
          <a:bodyPr wrap="none" rtlCol="0">
            <a:spAutoFit/>
          </a:bodyPr>
          <a:lstStyle/>
          <a:p>
            <a:pPr algn="ctr"/>
            <a:r>
              <a:rPr lang="en-US" sz="2400" dirty="0" smtClean="0"/>
              <a:t>21</a:t>
            </a:r>
            <a:r>
              <a:rPr lang="en-US" sz="2400" baseline="30000" dirty="0" smtClean="0"/>
              <a:t>st</a:t>
            </a:r>
            <a:r>
              <a:rPr lang="en-US" sz="2400" dirty="0" smtClean="0"/>
              <a:t> IEEE Asian Test Symposium, Niigata, Japan</a:t>
            </a:r>
          </a:p>
        </p:txBody>
      </p:sp>
      <p:sp>
        <p:nvSpPr>
          <p:cNvPr id="5" name="Date Placeholder 4"/>
          <p:cNvSpPr>
            <a:spLocks noGrp="1"/>
          </p:cNvSpPr>
          <p:nvPr>
            <p:ph type="dt" sz="half" idx="10"/>
          </p:nvPr>
        </p:nvSpPr>
        <p:spPr/>
        <p:txBody>
          <a:bodyPr/>
          <a:lstStyle/>
          <a:p>
            <a:r>
              <a:rPr lang="en-US" smtClean="0"/>
              <a:t>11/20/2012</a:t>
            </a:r>
            <a:endParaRPr lang="en-US"/>
          </a:p>
        </p:txBody>
      </p:sp>
      <p:sp>
        <p:nvSpPr>
          <p:cNvPr id="6" name="Footer Placeholder 5"/>
          <p:cNvSpPr>
            <a:spLocks noGrp="1"/>
          </p:cNvSpPr>
          <p:nvPr>
            <p:ph type="ftr" sz="quarter" idx="11"/>
          </p:nvPr>
        </p:nvSpPr>
        <p:spPr/>
        <p:txBody>
          <a:bodyPr/>
          <a:lstStyle/>
          <a:p>
            <a:r>
              <a:rPr lang="en-US" smtClean="0"/>
              <a:t>Sindia and Agrawal: ATS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831803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Testing for Error Resilient Applications: Background</a:t>
            </a:r>
            <a:endParaRPr lang="en-US" sz="3600" dirty="0"/>
          </a:p>
        </p:txBody>
      </p:sp>
      <p:sp>
        <p:nvSpPr>
          <p:cNvPr id="3" name="Content Placeholder 2"/>
          <p:cNvSpPr>
            <a:spLocks noGrp="1"/>
          </p:cNvSpPr>
          <p:nvPr>
            <p:ph idx="1"/>
          </p:nvPr>
        </p:nvSpPr>
        <p:spPr/>
        <p:txBody>
          <a:bodyPr>
            <a:normAutofit/>
          </a:bodyPr>
          <a:lstStyle/>
          <a:p>
            <a:r>
              <a:rPr lang="en-US" dirty="0" smtClean="0"/>
              <a:t>Only faults that degrade functional performance of a system beyond a threshold are tested. </a:t>
            </a:r>
          </a:p>
          <a:p>
            <a:pPr lvl="1"/>
            <a:r>
              <a:rPr lang="en-US" dirty="0" smtClean="0"/>
              <a:t>Such faults are called malignant faults.</a:t>
            </a:r>
            <a:endParaRPr lang="en-US" dirty="0"/>
          </a:p>
          <a:p>
            <a:r>
              <a:rPr lang="en-US" dirty="0" smtClean="0"/>
              <a:t>Faults that do not degrade system performance beyond a threshold need not be tested.</a:t>
            </a:r>
          </a:p>
          <a:p>
            <a:pPr lvl="1"/>
            <a:r>
              <a:rPr lang="en-US" dirty="0" smtClean="0"/>
              <a:t>Such faults are called benign faults.</a:t>
            </a:r>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10</a:t>
            </a:fld>
            <a:endParaRPr lang="en-US" dirty="0"/>
          </a:p>
        </p:txBody>
      </p:sp>
    </p:spTree>
    <p:extLst>
      <p:ext uri="{BB962C8B-B14F-4D97-AF65-F5344CB8AC3E}">
        <p14:creationId xmlns:p14="http://schemas.microsoft.com/office/powerpoint/2010/main" val="87845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Optimize Test for Error Resilient Applications?</a:t>
            </a:r>
            <a:endParaRPr lang="en-US" dirty="0"/>
          </a:p>
        </p:txBody>
      </p:sp>
      <p:sp>
        <p:nvSpPr>
          <p:cNvPr id="3" name="Content Placeholder 2"/>
          <p:cNvSpPr>
            <a:spLocks noGrp="1"/>
          </p:cNvSpPr>
          <p:nvPr>
            <p:ph idx="1"/>
          </p:nvPr>
        </p:nvSpPr>
        <p:spPr/>
        <p:txBody>
          <a:bodyPr/>
          <a:lstStyle/>
          <a:p>
            <a:r>
              <a:rPr lang="en-US" dirty="0" smtClean="0"/>
              <a:t>Yield improvement </a:t>
            </a:r>
            <a:r>
              <a:rPr lang="en-US" dirty="0" smtClean="0">
                <a:sym typeface="Wingdings" pitchFamily="2" charset="2"/>
              </a:rPr>
              <a:t></a:t>
            </a:r>
            <a:endParaRPr lang="en-US" dirty="0"/>
          </a:p>
        </p:txBody>
      </p:sp>
      <p:cxnSp>
        <p:nvCxnSpPr>
          <p:cNvPr id="4" name="Straight Arrow Connector 3"/>
          <p:cNvCxnSpPr/>
          <p:nvPr/>
        </p:nvCxnSpPr>
        <p:spPr>
          <a:xfrm flipV="1">
            <a:off x="1981200" y="2209800"/>
            <a:ext cx="0" cy="419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524000" y="6248400"/>
            <a:ext cx="6324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993006" y="2865549"/>
            <a:ext cx="5550794" cy="3039414"/>
          </a:xfrm>
          <a:custGeom>
            <a:avLst/>
            <a:gdLst>
              <a:gd name="connsiteX0" fmla="*/ 0 w 5550794"/>
              <a:gd name="connsiteY0" fmla="*/ 0 h 3039414"/>
              <a:gd name="connsiteX1" fmla="*/ 566670 w 5550794"/>
              <a:gd name="connsiteY1" fmla="*/ 1506828 h 3039414"/>
              <a:gd name="connsiteX2" fmla="*/ 1854558 w 5550794"/>
              <a:gd name="connsiteY2" fmla="*/ 2524259 h 3039414"/>
              <a:gd name="connsiteX3" fmla="*/ 3477296 w 5550794"/>
              <a:gd name="connsiteY3" fmla="*/ 2833352 h 3039414"/>
              <a:gd name="connsiteX4" fmla="*/ 4881093 w 5550794"/>
              <a:gd name="connsiteY4" fmla="*/ 2987898 h 3039414"/>
              <a:gd name="connsiteX5" fmla="*/ 5550794 w 5550794"/>
              <a:gd name="connsiteY5" fmla="*/ 3039414 h 3039414"/>
              <a:gd name="connsiteX6" fmla="*/ 5550794 w 5550794"/>
              <a:gd name="connsiteY6" fmla="*/ 3039414 h 303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0794" h="3039414">
                <a:moveTo>
                  <a:pt x="0" y="0"/>
                </a:moveTo>
                <a:cubicBezTo>
                  <a:pt x="128788" y="543059"/>
                  <a:pt x="257577" y="1086118"/>
                  <a:pt x="566670" y="1506828"/>
                </a:cubicBezTo>
                <a:cubicBezTo>
                  <a:pt x="875763" y="1927538"/>
                  <a:pt x="1369454" y="2303172"/>
                  <a:pt x="1854558" y="2524259"/>
                </a:cubicBezTo>
                <a:cubicBezTo>
                  <a:pt x="2339662" y="2745346"/>
                  <a:pt x="2972873" y="2756079"/>
                  <a:pt x="3477296" y="2833352"/>
                </a:cubicBezTo>
                <a:cubicBezTo>
                  <a:pt x="3981719" y="2910625"/>
                  <a:pt x="4535510" y="2953554"/>
                  <a:pt x="4881093" y="2987898"/>
                </a:cubicBezTo>
                <a:cubicBezTo>
                  <a:pt x="5226676" y="3022242"/>
                  <a:pt x="5550794" y="3039414"/>
                  <a:pt x="5550794" y="3039414"/>
                </a:cubicBezTo>
                <a:lnTo>
                  <a:pt x="5550794" y="303941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979054" y="2851597"/>
            <a:ext cx="5537915" cy="2198495"/>
          </a:xfrm>
          <a:custGeom>
            <a:avLst/>
            <a:gdLst>
              <a:gd name="connsiteX0" fmla="*/ 0 w 5537915"/>
              <a:gd name="connsiteY0" fmla="*/ 0 h 2198495"/>
              <a:gd name="connsiteX1" fmla="*/ 1416676 w 5537915"/>
              <a:gd name="connsiteY1" fmla="*/ 1481071 h 2198495"/>
              <a:gd name="connsiteX2" fmla="*/ 4842456 w 5537915"/>
              <a:gd name="connsiteY2" fmla="*/ 2112135 h 2198495"/>
              <a:gd name="connsiteX3" fmla="*/ 5537915 w 5537915"/>
              <a:gd name="connsiteY3" fmla="*/ 2176530 h 2198495"/>
            </a:gdLst>
            <a:ahLst/>
            <a:cxnLst>
              <a:cxn ang="0">
                <a:pos x="connsiteX0" y="connsiteY0"/>
              </a:cxn>
              <a:cxn ang="0">
                <a:pos x="connsiteX1" y="connsiteY1"/>
              </a:cxn>
              <a:cxn ang="0">
                <a:pos x="connsiteX2" y="connsiteY2"/>
              </a:cxn>
              <a:cxn ang="0">
                <a:pos x="connsiteX3" y="connsiteY3"/>
              </a:cxn>
            </a:cxnLst>
            <a:rect l="l" t="t" r="r" b="b"/>
            <a:pathLst>
              <a:path w="5537915" h="2198495">
                <a:moveTo>
                  <a:pt x="0" y="0"/>
                </a:moveTo>
                <a:cubicBezTo>
                  <a:pt x="304800" y="564524"/>
                  <a:pt x="609600" y="1129049"/>
                  <a:pt x="1416676" y="1481071"/>
                </a:cubicBezTo>
                <a:cubicBezTo>
                  <a:pt x="2223752" y="1833093"/>
                  <a:pt x="4155583" y="1996225"/>
                  <a:pt x="4842456" y="2112135"/>
                </a:cubicBezTo>
                <a:cubicBezTo>
                  <a:pt x="5529329" y="2228045"/>
                  <a:pt x="5533622" y="2202287"/>
                  <a:pt x="5537915" y="2176530"/>
                </a:cubicBezTo>
              </a:path>
            </a:pathLst>
          </a:cu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0" y="6396335"/>
            <a:ext cx="2027478" cy="461665"/>
          </a:xfrm>
          <a:prstGeom prst="rect">
            <a:avLst/>
          </a:prstGeom>
          <a:noFill/>
        </p:spPr>
        <p:txBody>
          <a:bodyPr wrap="none" rtlCol="0">
            <a:spAutoFit/>
          </a:bodyPr>
          <a:lstStyle/>
          <a:p>
            <a:r>
              <a:rPr lang="en-US" sz="2400" dirty="0" smtClean="0"/>
              <a:t>Fault Coverage</a:t>
            </a:r>
            <a:endParaRPr lang="en-US" sz="2400" dirty="0"/>
          </a:p>
        </p:txBody>
      </p:sp>
      <p:sp>
        <p:nvSpPr>
          <p:cNvPr id="9" name="TextBox 8"/>
          <p:cNvSpPr txBox="1"/>
          <p:nvPr/>
        </p:nvSpPr>
        <p:spPr>
          <a:xfrm>
            <a:off x="1066800" y="2433935"/>
            <a:ext cx="787395" cy="461665"/>
          </a:xfrm>
          <a:prstGeom prst="rect">
            <a:avLst/>
          </a:prstGeom>
          <a:noFill/>
        </p:spPr>
        <p:txBody>
          <a:bodyPr wrap="none" rtlCol="0">
            <a:spAutoFit/>
          </a:bodyPr>
          <a:lstStyle/>
          <a:p>
            <a:r>
              <a:rPr lang="en-US" sz="2400" dirty="0" smtClean="0"/>
              <a:t>Yield</a:t>
            </a:r>
            <a:endParaRPr lang="en-US" sz="2400" dirty="0"/>
          </a:p>
        </p:txBody>
      </p:sp>
      <p:cxnSp>
        <p:nvCxnSpPr>
          <p:cNvPr id="10" name="Straight Arrow Connector 9"/>
          <p:cNvCxnSpPr/>
          <p:nvPr/>
        </p:nvCxnSpPr>
        <p:spPr>
          <a:xfrm flipV="1">
            <a:off x="6172200" y="4876800"/>
            <a:ext cx="0" cy="91440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79681" y="5130084"/>
            <a:ext cx="1959319" cy="369332"/>
          </a:xfrm>
          <a:prstGeom prst="rect">
            <a:avLst/>
          </a:prstGeom>
          <a:solidFill>
            <a:schemeClr val="bg1"/>
          </a:solidFill>
        </p:spPr>
        <p:txBody>
          <a:bodyPr wrap="none" rtlCol="0">
            <a:spAutoFit/>
          </a:bodyPr>
          <a:lstStyle/>
          <a:p>
            <a:r>
              <a:rPr lang="en-US" dirty="0" smtClean="0"/>
              <a:t>Yield improvement</a:t>
            </a:r>
            <a:endParaRPr lang="en-US" dirty="0"/>
          </a:p>
        </p:txBody>
      </p:sp>
      <p:sp>
        <p:nvSpPr>
          <p:cNvPr id="12" name="Rectangle 11"/>
          <p:cNvSpPr/>
          <p:nvPr/>
        </p:nvSpPr>
        <p:spPr>
          <a:xfrm>
            <a:off x="4114800" y="3121967"/>
            <a:ext cx="3124200" cy="840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321935" y="3308797"/>
            <a:ext cx="6967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81600" y="3124200"/>
            <a:ext cx="1795813" cy="369332"/>
          </a:xfrm>
          <a:prstGeom prst="rect">
            <a:avLst/>
          </a:prstGeom>
          <a:noFill/>
        </p:spPr>
        <p:txBody>
          <a:bodyPr wrap="none" rtlCol="0">
            <a:spAutoFit/>
          </a:bodyPr>
          <a:lstStyle/>
          <a:p>
            <a:r>
              <a:rPr lang="en-US" dirty="0" smtClean="0"/>
              <a:t>All faults covered</a:t>
            </a:r>
            <a:endParaRPr lang="en-US" dirty="0"/>
          </a:p>
        </p:txBody>
      </p:sp>
      <p:sp>
        <p:nvSpPr>
          <p:cNvPr id="15" name="TextBox 14"/>
          <p:cNvSpPr txBox="1"/>
          <p:nvPr/>
        </p:nvSpPr>
        <p:spPr>
          <a:xfrm>
            <a:off x="5029200" y="3516868"/>
            <a:ext cx="2231508" cy="369332"/>
          </a:xfrm>
          <a:prstGeom prst="rect">
            <a:avLst/>
          </a:prstGeom>
          <a:noFill/>
        </p:spPr>
        <p:txBody>
          <a:bodyPr wrap="none" rtlCol="0">
            <a:spAutoFit/>
          </a:bodyPr>
          <a:lstStyle/>
          <a:p>
            <a:r>
              <a:rPr lang="en-US" dirty="0" smtClean="0"/>
              <a:t>Only malignant faults</a:t>
            </a:r>
            <a:endParaRPr lang="en-US" dirty="0"/>
          </a:p>
        </p:txBody>
      </p:sp>
      <p:cxnSp>
        <p:nvCxnSpPr>
          <p:cNvPr id="16" name="Straight Connector 15"/>
          <p:cNvCxnSpPr>
            <a:endCxn id="15" idx="1"/>
          </p:cNvCxnSpPr>
          <p:nvPr/>
        </p:nvCxnSpPr>
        <p:spPr>
          <a:xfrm>
            <a:off x="4321935" y="3701534"/>
            <a:ext cx="7072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74095" y="1792069"/>
            <a:ext cx="2993705" cy="707886"/>
          </a:xfrm>
          <a:prstGeom prst="rect">
            <a:avLst/>
          </a:prstGeom>
          <a:noFill/>
        </p:spPr>
        <p:txBody>
          <a:bodyPr wrap="none" rtlCol="0">
            <a:spAutoFit/>
          </a:bodyPr>
          <a:lstStyle/>
          <a:p>
            <a:r>
              <a:rPr lang="en-US" sz="2000" b="1" dirty="0" smtClean="0"/>
              <a:t>Gupta et. al. ITC’02, ITC’07</a:t>
            </a:r>
          </a:p>
          <a:p>
            <a:r>
              <a:rPr lang="en-US" sz="2000" b="1" dirty="0" smtClean="0"/>
              <a:t>Breuer et. al. IEEE D&amp;T’04</a:t>
            </a:r>
            <a:endParaRPr lang="en-US" sz="2000" b="1" dirty="0"/>
          </a:p>
        </p:txBody>
      </p:sp>
      <p:sp>
        <p:nvSpPr>
          <p:cNvPr id="18" name="Date Placeholder 17"/>
          <p:cNvSpPr>
            <a:spLocks noGrp="1"/>
          </p:cNvSpPr>
          <p:nvPr>
            <p:ph type="dt" sz="half" idx="10"/>
          </p:nvPr>
        </p:nvSpPr>
        <p:spPr/>
        <p:txBody>
          <a:bodyPr/>
          <a:lstStyle/>
          <a:p>
            <a:r>
              <a:rPr lang="en-US" smtClean="0"/>
              <a:t>11/20/2012</a:t>
            </a:r>
            <a:endParaRPr lang="en-US"/>
          </a:p>
        </p:txBody>
      </p:sp>
      <p:sp>
        <p:nvSpPr>
          <p:cNvPr id="19" name="Footer Placeholder 18"/>
          <p:cNvSpPr>
            <a:spLocks noGrp="1"/>
          </p:cNvSpPr>
          <p:nvPr>
            <p:ph type="ftr" sz="quarter" idx="11"/>
          </p:nvPr>
        </p:nvSpPr>
        <p:spPr/>
        <p:txBody>
          <a:bodyPr/>
          <a:lstStyle/>
          <a:p>
            <a:r>
              <a:rPr lang="en-US" smtClean="0"/>
              <a:t>Sindia and Agrawal: ATS 2012</a:t>
            </a:r>
            <a:endParaRPr lang="en-US" dirty="0"/>
          </a:p>
        </p:txBody>
      </p:sp>
      <p:sp>
        <p:nvSpPr>
          <p:cNvPr id="20" name="Slide Number Placeholder 19"/>
          <p:cNvSpPr>
            <a:spLocks noGrp="1"/>
          </p:cNvSpPr>
          <p:nvPr>
            <p:ph type="sldNum" sz="quarter" idx="12"/>
          </p:nvPr>
        </p:nvSpPr>
        <p:spPr/>
        <p:txBody>
          <a:bodyPr/>
          <a:lstStyle/>
          <a:p>
            <a:fld id="{AA195531-06E9-4678-A51E-F7EA401C791F}" type="slidenum">
              <a:rPr lang="en-US" smtClean="0"/>
              <a:t>11</a:t>
            </a:fld>
            <a:endParaRPr lang="en-US" dirty="0"/>
          </a:p>
        </p:txBody>
      </p:sp>
    </p:spTree>
    <p:extLst>
      <p:ext uri="{BB962C8B-B14F-4D97-AF65-F5344CB8AC3E}">
        <p14:creationId xmlns:p14="http://schemas.microsoft.com/office/powerpoint/2010/main" val="50942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solidFill>
                  <a:schemeClr val="bg1">
                    <a:lumMod val="75000"/>
                  </a:schemeClr>
                </a:solidFill>
              </a:rPr>
              <a:t>Motivation</a:t>
            </a:r>
          </a:p>
          <a:p>
            <a:r>
              <a:rPr lang="en-US" dirty="0" smtClean="0"/>
              <a:t>Problem Statement</a:t>
            </a:r>
          </a:p>
          <a:p>
            <a:r>
              <a:rPr lang="en-US" dirty="0">
                <a:solidFill>
                  <a:schemeClr val="bg1">
                    <a:lumMod val="75000"/>
                  </a:schemeClr>
                </a:solidFill>
              </a:rPr>
              <a:t>Functional Binning</a:t>
            </a:r>
          </a:p>
          <a:p>
            <a:r>
              <a:rPr lang="en-US" dirty="0" smtClean="0">
                <a:solidFill>
                  <a:schemeClr val="bg1">
                    <a:lumMod val="75000"/>
                  </a:schemeClr>
                </a:solidFill>
              </a:rPr>
              <a:t>Integer Linear Programming Formulation</a:t>
            </a:r>
          </a:p>
          <a:p>
            <a:r>
              <a:rPr lang="en-US" dirty="0" smtClean="0">
                <a:solidFill>
                  <a:schemeClr val="bg1">
                    <a:lumMod val="75000"/>
                  </a:schemeClr>
                </a:solidFill>
              </a:rPr>
              <a:t>Experimental Results</a:t>
            </a:r>
          </a:p>
          <a:p>
            <a:r>
              <a:rPr lang="en-US" dirty="0" smtClean="0">
                <a:solidFill>
                  <a:schemeClr val="bg1">
                    <a:lumMod val="75000"/>
                  </a:schemeClr>
                </a:solidFill>
              </a:rPr>
              <a:t>Conclusion</a:t>
            </a:r>
          </a:p>
        </p:txBody>
      </p:sp>
      <p:sp>
        <p:nvSpPr>
          <p:cNvPr id="2" name="Date Placeholder 1"/>
          <p:cNvSpPr>
            <a:spLocks noGrp="1"/>
          </p:cNvSpPr>
          <p:nvPr>
            <p:ph type="dt" sz="half" idx="10"/>
          </p:nvPr>
        </p:nvSpPr>
        <p:spPr/>
        <p:txBody>
          <a:bodyPr/>
          <a:lstStyle/>
          <a:p>
            <a:r>
              <a:rPr lang="en-US" smtClean="0"/>
              <a:t>11/20/2012</a:t>
            </a:r>
            <a:endParaRPr lang="en-US"/>
          </a:p>
        </p:txBody>
      </p:sp>
      <p:sp>
        <p:nvSpPr>
          <p:cNvPr id="3" name="Footer Placeholder 2"/>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12</a:t>
            </a:fld>
            <a:endParaRPr lang="en-US" dirty="0"/>
          </a:p>
        </p:txBody>
      </p:sp>
    </p:spTree>
    <p:extLst>
      <p:ext uri="{BB962C8B-B14F-4D97-AF65-F5344CB8AC3E}">
        <p14:creationId xmlns:p14="http://schemas.microsoft.com/office/powerpoint/2010/main" val="3106966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lstStyle/>
          <a:p>
            <a:r>
              <a:rPr lang="en-US" dirty="0" smtClean="0"/>
              <a:t>For a circuit, given a partitioning of faults as malignant and benign, and a test vector set covering all faults, choose a subset of test vectors that maximizes coverage of malignant faults and minimizes coverage of benign faults.</a:t>
            </a:r>
            <a:endParaRPr lang="en-US" dirty="0"/>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13</a:t>
            </a:fld>
            <a:endParaRPr lang="en-US" dirty="0"/>
          </a:p>
        </p:txBody>
      </p:sp>
    </p:spTree>
    <p:extLst>
      <p:ext uri="{BB962C8B-B14F-4D97-AF65-F5344CB8AC3E}">
        <p14:creationId xmlns:p14="http://schemas.microsoft.com/office/powerpoint/2010/main" val="4289971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normAutofit/>
          </a:bodyPr>
          <a:lstStyle/>
          <a:p>
            <a:r>
              <a:rPr lang="en-US" dirty="0" smtClean="0">
                <a:solidFill>
                  <a:schemeClr val="bg1">
                    <a:lumMod val="75000"/>
                  </a:schemeClr>
                </a:solidFill>
              </a:rPr>
              <a:t>Motivation</a:t>
            </a:r>
          </a:p>
          <a:p>
            <a:r>
              <a:rPr lang="en-US" dirty="0" smtClean="0">
                <a:solidFill>
                  <a:schemeClr val="bg1">
                    <a:lumMod val="75000"/>
                  </a:schemeClr>
                </a:solidFill>
              </a:rPr>
              <a:t>Problem Statement</a:t>
            </a:r>
          </a:p>
          <a:p>
            <a:r>
              <a:rPr lang="en-US" dirty="0">
                <a:solidFill>
                  <a:schemeClr val="accent1"/>
                </a:solidFill>
              </a:rPr>
              <a:t>Functional Binning</a:t>
            </a:r>
          </a:p>
          <a:p>
            <a:r>
              <a:rPr lang="en-US" dirty="0" smtClean="0">
                <a:solidFill>
                  <a:schemeClr val="bg1">
                    <a:lumMod val="75000"/>
                  </a:schemeClr>
                </a:solidFill>
              </a:rPr>
              <a:t>Integer Linear Programming Formulation</a:t>
            </a:r>
          </a:p>
          <a:p>
            <a:r>
              <a:rPr lang="en-US" dirty="0" smtClean="0">
                <a:solidFill>
                  <a:schemeClr val="bg1">
                    <a:lumMod val="75000"/>
                  </a:schemeClr>
                </a:solidFill>
              </a:rPr>
              <a:t>Experimental Results</a:t>
            </a:r>
          </a:p>
          <a:p>
            <a:r>
              <a:rPr lang="en-US" dirty="0" smtClean="0">
                <a:solidFill>
                  <a:schemeClr val="bg1">
                    <a:lumMod val="75000"/>
                  </a:schemeClr>
                </a:solidFill>
              </a:rPr>
              <a:t>Conclusion</a:t>
            </a:r>
          </a:p>
        </p:txBody>
      </p:sp>
      <p:sp>
        <p:nvSpPr>
          <p:cNvPr id="2" name="Date Placeholder 1"/>
          <p:cNvSpPr>
            <a:spLocks noGrp="1"/>
          </p:cNvSpPr>
          <p:nvPr>
            <p:ph type="dt" sz="half" idx="10"/>
          </p:nvPr>
        </p:nvSpPr>
        <p:spPr/>
        <p:txBody>
          <a:bodyPr/>
          <a:lstStyle/>
          <a:p>
            <a:r>
              <a:rPr lang="en-US" smtClean="0"/>
              <a:t>11/20/2012</a:t>
            </a:r>
            <a:endParaRPr lang="en-US"/>
          </a:p>
        </p:txBody>
      </p:sp>
      <p:sp>
        <p:nvSpPr>
          <p:cNvPr id="3" name="Footer Placeholder 2"/>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14</a:t>
            </a:fld>
            <a:endParaRPr lang="en-US" dirty="0"/>
          </a:p>
        </p:txBody>
      </p:sp>
    </p:spTree>
    <p:extLst>
      <p:ext uri="{BB962C8B-B14F-4D97-AF65-F5344CB8AC3E}">
        <p14:creationId xmlns:p14="http://schemas.microsoft.com/office/powerpoint/2010/main" val="3829866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Binning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43000"/>
            <a:ext cx="8208453" cy="5449424"/>
          </a:xfrm>
          <a:prstGeom prst="rect">
            <a:avLst/>
          </a:prstGeom>
        </p:spPr>
      </p:pic>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15</a:t>
            </a:fld>
            <a:endParaRPr lang="en-US" dirty="0"/>
          </a:p>
        </p:txBody>
      </p:sp>
    </p:spTree>
    <p:extLst>
      <p:ext uri="{BB962C8B-B14F-4D97-AF65-F5344CB8AC3E}">
        <p14:creationId xmlns:p14="http://schemas.microsoft.com/office/powerpoint/2010/main" val="2063841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normAutofit/>
          </a:bodyPr>
          <a:lstStyle/>
          <a:p>
            <a:r>
              <a:rPr lang="en-US" dirty="0" smtClean="0">
                <a:solidFill>
                  <a:schemeClr val="bg1">
                    <a:lumMod val="75000"/>
                  </a:schemeClr>
                </a:solidFill>
              </a:rPr>
              <a:t>Motivation</a:t>
            </a:r>
          </a:p>
          <a:p>
            <a:r>
              <a:rPr lang="en-US" dirty="0" smtClean="0">
                <a:solidFill>
                  <a:schemeClr val="bg1">
                    <a:lumMod val="75000"/>
                  </a:schemeClr>
                </a:solidFill>
              </a:rPr>
              <a:t>Problem Statement</a:t>
            </a:r>
          </a:p>
          <a:p>
            <a:r>
              <a:rPr lang="en-US" dirty="0">
                <a:solidFill>
                  <a:schemeClr val="bg1">
                    <a:lumMod val="75000"/>
                  </a:schemeClr>
                </a:solidFill>
              </a:rPr>
              <a:t>Functional Binning</a:t>
            </a:r>
          </a:p>
          <a:p>
            <a:r>
              <a:rPr lang="en-US" dirty="0" smtClean="0"/>
              <a:t>Integer Linear Programming Formulation</a:t>
            </a:r>
          </a:p>
          <a:p>
            <a:r>
              <a:rPr lang="en-US" dirty="0" smtClean="0">
                <a:solidFill>
                  <a:schemeClr val="bg1">
                    <a:lumMod val="75000"/>
                  </a:schemeClr>
                </a:solidFill>
              </a:rPr>
              <a:t>Experimental Results</a:t>
            </a:r>
          </a:p>
          <a:p>
            <a:r>
              <a:rPr lang="en-US" dirty="0" smtClean="0">
                <a:solidFill>
                  <a:schemeClr val="bg1">
                    <a:lumMod val="75000"/>
                  </a:schemeClr>
                </a:solidFill>
              </a:rPr>
              <a:t>Conclusion</a:t>
            </a:r>
          </a:p>
        </p:txBody>
      </p:sp>
      <p:sp>
        <p:nvSpPr>
          <p:cNvPr id="2" name="Date Placeholder 1"/>
          <p:cNvSpPr>
            <a:spLocks noGrp="1"/>
          </p:cNvSpPr>
          <p:nvPr>
            <p:ph type="dt" sz="half" idx="10"/>
          </p:nvPr>
        </p:nvSpPr>
        <p:spPr/>
        <p:txBody>
          <a:bodyPr/>
          <a:lstStyle/>
          <a:p>
            <a:r>
              <a:rPr lang="en-US" smtClean="0"/>
              <a:t>11/20/2012</a:t>
            </a:r>
            <a:endParaRPr lang="en-US"/>
          </a:p>
        </p:txBody>
      </p:sp>
      <p:sp>
        <p:nvSpPr>
          <p:cNvPr id="3" name="Footer Placeholder 2"/>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16</a:t>
            </a:fld>
            <a:endParaRPr lang="en-US" dirty="0"/>
          </a:p>
        </p:txBody>
      </p:sp>
    </p:spTree>
    <p:extLst>
      <p:ext uri="{BB962C8B-B14F-4D97-AF65-F5344CB8AC3E}">
        <p14:creationId xmlns:p14="http://schemas.microsoft.com/office/powerpoint/2010/main" val="1836048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Integer Linear Programming (ILP) Formulation (1/2)</a:t>
            </a:r>
            <a:endParaRPr lang="en-US" dirty="0"/>
          </a:p>
        </p:txBody>
      </p:sp>
      <p:sp>
        <p:nvSpPr>
          <p:cNvPr id="3" name="Content Placeholder 2"/>
          <p:cNvSpPr>
            <a:spLocks noGrp="1"/>
          </p:cNvSpPr>
          <p:nvPr>
            <p:ph idx="1"/>
          </p:nvPr>
        </p:nvSpPr>
        <p:spPr/>
        <p:txBody>
          <a:bodyPr/>
          <a:lstStyle/>
          <a:p>
            <a:r>
              <a:rPr lang="en-US" dirty="0" smtClean="0"/>
              <a:t>Cost function:</a:t>
            </a:r>
          </a:p>
          <a:p>
            <a:pPr lvl="1"/>
            <a:r>
              <a:rPr lang="en-US" dirty="0" smtClean="0"/>
              <a:t>Maximize:   </a:t>
            </a:r>
          </a:p>
          <a:p>
            <a:pPr lvl="1"/>
            <a:r>
              <a:rPr lang="en-US" dirty="0" smtClean="0"/>
              <a:t>Subject to:</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2098854"/>
            <a:ext cx="49149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721" y="2959995"/>
            <a:ext cx="620077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17</a:t>
            </a:fld>
            <a:endParaRPr lang="en-US" dirty="0"/>
          </a:p>
        </p:txBody>
      </p:sp>
    </p:spTree>
    <p:extLst>
      <p:ext uri="{BB962C8B-B14F-4D97-AF65-F5344CB8AC3E}">
        <p14:creationId xmlns:p14="http://schemas.microsoft.com/office/powerpoint/2010/main" val="252861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2286000"/>
            <a:ext cx="1466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ILP Formulation (2/2)</a:t>
            </a:r>
            <a:endParaRPr lang="en-US" dirty="0"/>
          </a:p>
        </p:txBody>
      </p:sp>
      <p:sp>
        <p:nvSpPr>
          <p:cNvPr id="3" name="Content Placeholder 2"/>
          <p:cNvSpPr>
            <a:spLocks noGrp="1"/>
          </p:cNvSpPr>
          <p:nvPr>
            <p:ph idx="1"/>
          </p:nvPr>
        </p:nvSpPr>
        <p:spPr/>
        <p:txBody>
          <a:bodyPr/>
          <a:lstStyle/>
          <a:p>
            <a:r>
              <a:rPr lang="en-US" dirty="0" smtClean="0"/>
              <a:t>Notation</a:t>
            </a:r>
          </a:p>
          <a:p>
            <a:pPr lvl="1"/>
            <a:r>
              <a:rPr lang="en-US" dirty="0" smtClean="0"/>
              <a:t>      denotes        fault for all                 . </a:t>
            </a:r>
          </a:p>
          <a:p>
            <a:pPr lvl="1"/>
            <a:r>
              <a:rPr lang="en-US" dirty="0" smtClean="0"/>
              <a:t>      denotes set of all malignant faults.</a:t>
            </a:r>
          </a:p>
          <a:p>
            <a:pPr lvl="1"/>
            <a:r>
              <a:rPr lang="en-US" dirty="0" smtClean="0"/>
              <a:t>      denotes set of all benign faults.</a:t>
            </a:r>
          </a:p>
          <a:p>
            <a:pPr lvl="1"/>
            <a:r>
              <a:rPr lang="en-US" dirty="0" smtClean="0"/>
              <a:t>      (=1), if         test vector is to be included, else (=0), for all                  .</a:t>
            </a:r>
          </a:p>
          <a:p>
            <a:pPr lvl="1"/>
            <a:r>
              <a:rPr lang="en-US" dirty="0"/>
              <a:t> </a:t>
            </a:r>
            <a:r>
              <a:rPr lang="en-US" dirty="0" smtClean="0"/>
              <a:t>      (=1), if        test vector can detect     , else (=0).</a:t>
            </a:r>
          </a:p>
          <a:p>
            <a:pPr lvl="1"/>
            <a:r>
              <a:rPr lang="en-US" dirty="0"/>
              <a:t> </a:t>
            </a:r>
            <a:r>
              <a:rPr lang="en-US" dirty="0" smtClean="0"/>
              <a:t>     is an indicator function (=    ), if     is in   ,           	else = </a:t>
            </a:r>
            <a:r>
              <a:rPr lang="en-US" dirty="0" smtClean="0"/>
              <a:t>– (</a:t>
            </a:r>
            <a:r>
              <a:rPr lang="en-US" dirty="0" smtClean="0"/>
              <a:t>1-    ).</a:t>
            </a:r>
          </a:p>
          <a:p>
            <a:pPr lvl="1"/>
            <a:endParaRPr lang="en-US" dirty="0"/>
          </a:p>
          <a:p>
            <a:pPr lvl="1"/>
            <a:endParaRPr lang="en-US" dirty="0" smtClean="0"/>
          </a:p>
          <a:p>
            <a:pPr lvl="1"/>
            <a:endParaRPr lang="en-US" dirty="0" smtClean="0"/>
          </a:p>
          <a:p>
            <a:pPr lvl="1"/>
            <a:endParaRPr lang="en-US" dirty="0" smtClean="0"/>
          </a:p>
          <a:p>
            <a:pPr lvl="1"/>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509" y="2222680"/>
            <a:ext cx="49065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613" y="2209800"/>
            <a:ext cx="4381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721" y="2819400"/>
            <a:ext cx="3905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925" y="3329525"/>
            <a:ext cx="3714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367" y="3784242"/>
            <a:ext cx="4476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0759" y="4242516"/>
            <a:ext cx="14573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2521" y="3848637"/>
            <a:ext cx="457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8721" y="4800600"/>
            <a:ext cx="4667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0858" y="4752975"/>
            <a:ext cx="4476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0240" y="4752975"/>
            <a:ext cx="2762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9509" y="5334000"/>
            <a:ext cx="4191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5296437"/>
            <a:ext cx="2857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5013" y="5263837"/>
            <a:ext cx="2857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1755" y="5296437"/>
            <a:ext cx="2476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3870" y="5719998"/>
            <a:ext cx="312379" cy="25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18</a:t>
            </a:fld>
            <a:endParaRPr lang="en-US" dirty="0"/>
          </a:p>
        </p:txBody>
      </p:sp>
    </p:spTree>
    <p:extLst>
      <p:ext uri="{BB962C8B-B14F-4D97-AF65-F5344CB8AC3E}">
        <p14:creationId xmlns:p14="http://schemas.microsoft.com/office/powerpoint/2010/main" val="332038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solidFill>
                  <a:schemeClr val="bg1">
                    <a:lumMod val="75000"/>
                  </a:schemeClr>
                </a:solidFill>
              </a:rPr>
              <a:t>Motivation</a:t>
            </a:r>
          </a:p>
          <a:p>
            <a:r>
              <a:rPr lang="en-US" dirty="0" smtClean="0">
                <a:solidFill>
                  <a:schemeClr val="bg1">
                    <a:lumMod val="75000"/>
                  </a:schemeClr>
                </a:solidFill>
              </a:rPr>
              <a:t>Problem Statement</a:t>
            </a:r>
          </a:p>
          <a:p>
            <a:r>
              <a:rPr lang="en-US" dirty="0">
                <a:solidFill>
                  <a:schemeClr val="bg1">
                    <a:lumMod val="75000"/>
                  </a:schemeClr>
                </a:solidFill>
              </a:rPr>
              <a:t>Functional Binning</a:t>
            </a:r>
          </a:p>
          <a:p>
            <a:r>
              <a:rPr lang="en-US" dirty="0" smtClean="0">
                <a:solidFill>
                  <a:schemeClr val="bg1">
                    <a:lumMod val="75000"/>
                  </a:schemeClr>
                </a:solidFill>
              </a:rPr>
              <a:t>Integer Linear Programming Formulation</a:t>
            </a:r>
          </a:p>
          <a:p>
            <a:r>
              <a:rPr lang="en-US" dirty="0" smtClean="0"/>
              <a:t>Experimental Results</a:t>
            </a:r>
          </a:p>
          <a:p>
            <a:r>
              <a:rPr lang="en-US" dirty="0" smtClean="0">
                <a:solidFill>
                  <a:schemeClr val="bg1">
                    <a:lumMod val="75000"/>
                  </a:schemeClr>
                </a:solidFill>
              </a:rPr>
              <a:t>Conclusion</a:t>
            </a:r>
          </a:p>
        </p:txBody>
      </p:sp>
      <p:sp>
        <p:nvSpPr>
          <p:cNvPr id="2" name="Date Placeholder 1"/>
          <p:cNvSpPr>
            <a:spLocks noGrp="1"/>
          </p:cNvSpPr>
          <p:nvPr>
            <p:ph type="dt" sz="half" idx="10"/>
          </p:nvPr>
        </p:nvSpPr>
        <p:spPr/>
        <p:txBody>
          <a:bodyPr/>
          <a:lstStyle/>
          <a:p>
            <a:r>
              <a:rPr lang="en-US" smtClean="0"/>
              <a:t>11/20/2012</a:t>
            </a:r>
            <a:endParaRPr lang="en-US"/>
          </a:p>
        </p:txBody>
      </p:sp>
      <p:sp>
        <p:nvSpPr>
          <p:cNvPr id="3" name="Footer Placeholder 2"/>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19</a:t>
            </a:fld>
            <a:endParaRPr lang="en-US" dirty="0"/>
          </a:p>
        </p:txBody>
      </p:sp>
    </p:spTree>
    <p:extLst>
      <p:ext uri="{BB962C8B-B14F-4D97-AF65-F5344CB8AC3E}">
        <p14:creationId xmlns:p14="http://schemas.microsoft.com/office/powerpoint/2010/main" val="3829866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Motivation</a:t>
            </a:r>
          </a:p>
          <a:p>
            <a:r>
              <a:rPr lang="en-US" dirty="0" smtClean="0"/>
              <a:t>Problem Statement</a:t>
            </a:r>
          </a:p>
          <a:p>
            <a:r>
              <a:rPr lang="en-US" dirty="0" smtClean="0"/>
              <a:t>Functional Binning</a:t>
            </a:r>
          </a:p>
          <a:p>
            <a:r>
              <a:rPr lang="en-US" dirty="0" smtClean="0"/>
              <a:t>Integer Linear Programming Formulation</a:t>
            </a:r>
          </a:p>
          <a:p>
            <a:r>
              <a:rPr lang="en-US" dirty="0" smtClean="0"/>
              <a:t>Experimental Results</a:t>
            </a:r>
          </a:p>
          <a:p>
            <a:r>
              <a:rPr lang="en-US" dirty="0" smtClean="0"/>
              <a:t>Conclusion</a:t>
            </a:r>
          </a:p>
        </p:txBody>
      </p:sp>
      <p:sp>
        <p:nvSpPr>
          <p:cNvPr id="2" name="Date Placeholder 1"/>
          <p:cNvSpPr>
            <a:spLocks noGrp="1"/>
          </p:cNvSpPr>
          <p:nvPr>
            <p:ph type="dt" sz="half" idx="10"/>
          </p:nvPr>
        </p:nvSpPr>
        <p:spPr/>
        <p:txBody>
          <a:bodyPr/>
          <a:lstStyle/>
          <a:p>
            <a:r>
              <a:rPr lang="en-US" smtClean="0"/>
              <a:t>11/20/2012</a:t>
            </a:r>
            <a:endParaRPr lang="en-US"/>
          </a:p>
        </p:txBody>
      </p:sp>
      <p:sp>
        <p:nvSpPr>
          <p:cNvPr id="3" name="Footer Placeholder 2"/>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2</a:t>
            </a:fld>
            <a:endParaRPr lang="en-US" dirty="0"/>
          </a:p>
        </p:txBody>
      </p:sp>
    </p:spTree>
    <p:extLst>
      <p:ext uri="{BB962C8B-B14F-4D97-AF65-F5344CB8AC3E}">
        <p14:creationId xmlns:p14="http://schemas.microsoft.com/office/powerpoint/2010/main" val="2024981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Experiments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36921483"/>
              </p:ext>
            </p:extLst>
          </p:nvPr>
        </p:nvGraphicFramePr>
        <p:xfrm>
          <a:off x="418563" y="3307080"/>
          <a:ext cx="8305800" cy="3017520"/>
        </p:xfrm>
        <a:graphic>
          <a:graphicData uri="http://schemas.openxmlformats.org/drawingml/2006/table">
            <a:tbl>
              <a:tblPr firstRow="1" bandRow="1">
                <a:tableStyleId>{5C22544A-7EE6-4342-B048-85BDC9FD1C3A}</a:tableStyleId>
              </a:tblPr>
              <a:tblGrid>
                <a:gridCol w="3124200"/>
                <a:gridCol w="1524000"/>
                <a:gridCol w="1581150"/>
                <a:gridCol w="2076450"/>
              </a:tblGrid>
              <a:tr h="185420">
                <a:tc rowSpan="2">
                  <a:txBody>
                    <a:bodyPr/>
                    <a:lstStyle/>
                    <a:p>
                      <a:pPr algn="ctr"/>
                      <a:r>
                        <a:rPr lang="en-US" sz="2400" b="0" dirty="0" smtClean="0"/>
                        <a:t>Adder architecture</a:t>
                      </a:r>
                      <a:endParaRPr lang="en-US" sz="2400" b="0" dirty="0"/>
                    </a:p>
                  </a:txBody>
                  <a:tcPr/>
                </a:tc>
                <a:tc rowSpan="2">
                  <a:txBody>
                    <a:bodyPr/>
                    <a:lstStyle/>
                    <a:p>
                      <a:pPr algn="ctr"/>
                      <a:r>
                        <a:rPr lang="en-US" sz="2400" b="0" dirty="0" smtClean="0"/>
                        <a:t>Total</a:t>
                      </a:r>
                      <a:r>
                        <a:rPr lang="en-US" sz="2400" b="0" baseline="0" dirty="0" smtClean="0"/>
                        <a:t> number </a:t>
                      </a:r>
                      <a:r>
                        <a:rPr lang="en-US" sz="2400" b="0" dirty="0" smtClean="0"/>
                        <a:t> of</a:t>
                      </a:r>
                      <a:r>
                        <a:rPr lang="en-US" sz="2400" b="0" baseline="0" dirty="0" smtClean="0"/>
                        <a:t> faults</a:t>
                      </a:r>
                    </a:p>
                    <a:p>
                      <a:pPr algn="ctr"/>
                      <a:r>
                        <a:rPr lang="en-US" sz="2400" b="0" i="1" baseline="0" dirty="0" smtClean="0"/>
                        <a:t>N</a:t>
                      </a:r>
                      <a:endParaRPr lang="en-US" sz="2400" b="0" i="1" dirty="0"/>
                    </a:p>
                  </a:txBody>
                  <a:tcPr/>
                </a:tc>
                <a:tc gridSpan="2">
                  <a:txBody>
                    <a:bodyPr/>
                    <a:lstStyle/>
                    <a:p>
                      <a:r>
                        <a:rPr lang="en-US" sz="2400" b="0" dirty="0" smtClean="0"/>
                        <a:t>Fraction</a:t>
                      </a:r>
                      <a:r>
                        <a:rPr lang="en-US" sz="2400" b="0" baseline="0" dirty="0" smtClean="0"/>
                        <a:t> of all faults </a:t>
                      </a:r>
                      <a:r>
                        <a:rPr lang="en-US" sz="2400" b="0" dirty="0" smtClean="0"/>
                        <a:t>causing deviations greater than or equal to </a:t>
                      </a:r>
                      <a:r>
                        <a:rPr lang="el-GR" sz="2400" b="0" dirty="0" smtClean="0">
                          <a:latin typeface="Calibri"/>
                          <a:cs typeface="Calibri"/>
                        </a:rPr>
                        <a:t>τ</a:t>
                      </a:r>
                      <a:endParaRPr lang="en-US" sz="2400" b="0" dirty="0"/>
                    </a:p>
                  </a:txBody>
                  <a:tcPr/>
                </a:tc>
                <a:tc hMerge="1">
                  <a:txBody>
                    <a:bodyPr/>
                    <a:lstStyle/>
                    <a:p>
                      <a:endParaRPr lang="en-US" dirty="0"/>
                    </a:p>
                  </a:txBody>
                  <a:tcPr/>
                </a:tc>
              </a:tr>
              <a:tr h="185420">
                <a:tc vMerge="1">
                  <a:txBody>
                    <a:bodyPr/>
                    <a:lstStyle/>
                    <a:p>
                      <a:endParaRPr lang="en-US"/>
                    </a:p>
                  </a:txBody>
                  <a:tcPr/>
                </a:tc>
                <a:tc vMerge="1">
                  <a:txBody>
                    <a:bodyPr/>
                    <a:lstStyle/>
                    <a:p>
                      <a:endParaRPr lang="en-US"/>
                    </a:p>
                  </a:txBody>
                  <a:tcPr/>
                </a:tc>
                <a:tc>
                  <a:txBody>
                    <a:bodyPr/>
                    <a:lstStyle/>
                    <a:p>
                      <a:pPr algn="ctr"/>
                      <a:r>
                        <a:rPr lang="el-GR" sz="2400" b="0" dirty="0" smtClean="0">
                          <a:latin typeface="+mn-lt"/>
                          <a:cs typeface="Calibri"/>
                        </a:rPr>
                        <a:t>τ</a:t>
                      </a:r>
                      <a:r>
                        <a:rPr lang="en-US" sz="2400" b="0" dirty="0" smtClean="0">
                          <a:latin typeface="+mn-lt"/>
                          <a:cs typeface="Calibri"/>
                        </a:rPr>
                        <a:t> = 25</a:t>
                      </a:r>
                      <a:endParaRPr lang="en-US" sz="2400" b="0" dirty="0"/>
                    </a:p>
                  </a:txBody>
                  <a:tcPr/>
                </a:tc>
                <a:tc>
                  <a:txBody>
                    <a:bodyPr/>
                    <a:lstStyle/>
                    <a:p>
                      <a:pPr algn="ctr"/>
                      <a:r>
                        <a:rPr lang="el-GR" sz="2400" b="0" dirty="0" smtClean="0">
                          <a:latin typeface="+mn-lt"/>
                          <a:cs typeface="Calibri"/>
                        </a:rPr>
                        <a:t>τ</a:t>
                      </a:r>
                      <a:r>
                        <a:rPr lang="en-US" sz="2400" b="0" dirty="0" smtClean="0">
                          <a:latin typeface="+mn-lt"/>
                          <a:cs typeface="Calibri"/>
                        </a:rPr>
                        <a:t> = 50</a:t>
                      </a:r>
                      <a:endParaRPr lang="en-US" sz="2400" b="0" dirty="0"/>
                    </a:p>
                  </a:txBody>
                  <a:tcPr/>
                </a:tc>
              </a:tr>
              <a:tr h="370840">
                <a:tc>
                  <a:txBody>
                    <a:bodyPr/>
                    <a:lstStyle/>
                    <a:p>
                      <a:r>
                        <a:rPr lang="en-US" sz="2400" b="0" dirty="0" smtClean="0"/>
                        <a:t>Ripple</a:t>
                      </a:r>
                      <a:r>
                        <a:rPr lang="en-US" sz="2400" b="0" baseline="0" dirty="0" smtClean="0"/>
                        <a:t> carry adder</a:t>
                      </a:r>
                      <a:endParaRPr lang="en-US" sz="2400" b="0" dirty="0"/>
                    </a:p>
                  </a:txBody>
                  <a:tcPr/>
                </a:tc>
                <a:tc>
                  <a:txBody>
                    <a:bodyPr/>
                    <a:lstStyle/>
                    <a:p>
                      <a:pPr algn="ctr"/>
                      <a:r>
                        <a:rPr lang="en-US" sz="2400" b="0" dirty="0" smtClean="0"/>
                        <a:t>432</a:t>
                      </a:r>
                      <a:endParaRPr lang="en-US" sz="2400" b="0" dirty="0"/>
                    </a:p>
                  </a:txBody>
                  <a:tcPr/>
                </a:tc>
                <a:tc>
                  <a:txBody>
                    <a:bodyPr/>
                    <a:lstStyle/>
                    <a:p>
                      <a:pPr algn="ctr"/>
                      <a:r>
                        <a:rPr lang="en-US" sz="2400" b="0" dirty="0" smtClean="0"/>
                        <a:t>75.8%</a:t>
                      </a:r>
                      <a:endParaRPr lang="en-US" sz="2400" b="0" dirty="0"/>
                    </a:p>
                  </a:txBody>
                  <a:tcPr/>
                </a:tc>
                <a:tc>
                  <a:txBody>
                    <a:bodyPr/>
                    <a:lstStyle/>
                    <a:p>
                      <a:pPr algn="ctr"/>
                      <a:r>
                        <a:rPr lang="en-US" sz="2400" b="0" dirty="0" smtClean="0"/>
                        <a:t>65.4%</a:t>
                      </a:r>
                      <a:endParaRPr lang="en-US" sz="2400" b="0" dirty="0"/>
                    </a:p>
                  </a:txBody>
                  <a:tcPr/>
                </a:tc>
              </a:tr>
              <a:tr h="370840">
                <a:tc>
                  <a:txBody>
                    <a:bodyPr/>
                    <a:lstStyle/>
                    <a:p>
                      <a:r>
                        <a:rPr lang="en-US" sz="2400" b="0" dirty="0" smtClean="0"/>
                        <a:t>Look ahead carry adder</a:t>
                      </a:r>
                      <a:endParaRPr lang="en-US" sz="2400" b="0" dirty="0"/>
                    </a:p>
                  </a:txBody>
                  <a:tcPr/>
                </a:tc>
                <a:tc>
                  <a:txBody>
                    <a:bodyPr/>
                    <a:lstStyle/>
                    <a:p>
                      <a:pPr algn="ctr"/>
                      <a:r>
                        <a:rPr lang="en-US" sz="2400" b="0" dirty="0" smtClean="0"/>
                        <a:t>630</a:t>
                      </a:r>
                      <a:endParaRPr lang="en-US" sz="2400" b="0" dirty="0"/>
                    </a:p>
                  </a:txBody>
                  <a:tcPr/>
                </a:tc>
                <a:tc>
                  <a:txBody>
                    <a:bodyPr/>
                    <a:lstStyle/>
                    <a:p>
                      <a:pPr algn="ctr"/>
                      <a:r>
                        <a:rPr lang="en-US" sz="2400" b="0" dirty="0" smtClean="0"/>
                        <a:t>63.2%</a:t>
                      </a:r>
                      <a:endParaRPr lang="en-US" sz="2400" b="0" dirty="0"/>
                    </a:p>
                  </a:txBody>
                  <a:tcPr/>
                </a:tc>
                <a:tc>
                  <a:txBody>
                    <a:bodyPr/>
                    <a:lstStyle/>
                    <a:p>
                      <a:pPr algn="ctr"/>
                      <a:r>
                        <a:rPr lang="en-US" sz="2400" b="0" dirty="0" smtClean="0"/>
                        <a:t>52.6%</a:t>
                      </a:r>
                      <a:endParaRPr lang="en-US" sz="2400" b="0" dirty="0"/>
                    </a:p>
                  </a:txBody>
                  <a:tcPr/>
                </a:tc>
              </a:tr>
              <a:tr h="370840">
                <a:tc>
                  <a:txBody>
                    <a:bodyPr/>
                    <a:lstStyle/>
                    <a:p>
                      <a:r>
                        <a:rPr lang="en-US" sz="2400" b="0" dirty="0" smtClean="0"/>
                        <a:t>Carry save adder</a:t>
                      </a:r>
                      <a:endParaRPr lang="en-US" sz="2400" b="0" dirty="0"/>
                    </a:p>
                  </a:txBody>
                  <a:tcPr/>
                </a:tc>
                <a:tc>
                  <a:txBody>
                    <a:bodyPr/>
                    <a:lstStyle/>
                    <a:p>
                      <a:pPr algn="ctr"/>
                      <a:r>
                        <a:rPr lang="en-US" sz="2400" b="0" dirty="0" smtClean="0"/>
                        <a:t>520</a:t>
                      </a:r>
                      <a:endParaRPr lang="en-US" sz="2400" b="0" dirty="0"/>
                    </a:p>
                  </a:txBody>
                  <a:tcPr/>
                </a:tc>
                <a:tc>
                  <a:txBody>
                    <a:bodyPr/>
                    <a:lstStyle/>
                    <a:p>
                      <a:pPr algn="ctr"/>
                      <a:r>
                        <a:rPr lang="en-US" sz="2400" b="0" dirty="0" smtClean="0"/>
                        <a:t>70.5%</a:t>
                      </a:r>
                      <a:endParaRPr lang="en-US" sz="2400" b="0" dirty="0"/>
                    </a:p>
                  </a:txBody>
                  <a:tcPr/>
                </a:tc>
                <a:tc>
                  <a:txBody>
                    <a:bodyPr/>
                    <a:lstStyle/>
                    <a:p>
                      <a:pPr algn="ctr"/>
                      <a:r>
                        <a:rPr lang="en-US" sz="2400" b="0" dirty="0" smtClean="0"/>
                        <a:t>62.4%</a:t>
                      </a:r>
                      <a:endParaRPr lang="en-US" sz="2400" b="0" dirty="0"/>
                    </a:p>
                  </a:txBody>
                  <a:tcPr/>
                </a:tc>
              </a:tr>
            </a:tbl>
          </a:graphicData>
        </a:graphic>
      </p:graphicFrame>
      <p:sp>
        <p:nvSpPr>
          <p:cNvPr id="5" name="TextBox 4"/>
          <p:cNvSpPr txBox="1"/>
          <p:nvPr/>
        </p:nvSpPr>
        <p:spPr>
          <a:xfrm>
            <a:off x="342363" y="1771471"/>
            <a:ext cx="8589531" cy="1200329"/>
          </a:xfrm>
          <a:prstGeom prst="rect">
            <a:avLst/>
          </a:prstGeom>
          <a:noFill/>
        </p:spPr>
        <p:txBody>
          <a:bodyPr wrap="none" rtlCol="0">
            <a:spAutoFit/>
          </a:bodyPr>
          <a:lstStyle/>
          <a:p>
            <a:pPr marL="285750" indent="-285750">
              <a:buFont typeface="Arial" pitchFamily="34" charset="0"/>
              <a:buChar char="•"/>
            </a:pPr>
            <a:r>
              <a:rPr lang="en-US" sz="2400" dirty="0" smtClean="0">
                <a:solidFill>
                  <a:srgbClr val="0070C0"/>
                </a:solidFill>
              </a:rPr>
              <a:t>Example circuits: </a:t>
            </a:r>
            <a:r>
              <a:rPr lang="en-US" sz="2400" dirty="0" smtClean="0"/>
              <a:t>Three 16 bit adder circuits</a:t>
            </a:r>
          </a:p>
          <a:p>
            <a:pPr marL="285750" indent="-285750">
              <a:buFont typeface="Arial" pitchFamily="34" charset="0"/>
              <a:buChar char="•"/>
            </a:pPr>
            <a:r>
              <a:rPr lang="en-US" sz="2400" dirty="0" smtClean="0">
                <a:solidFill>
                  <a:srgbClr val="0070C0"/>
                </a:solidFill>
              </a:rPr>
              <a:t>Performance metric:</a:t>
            </a:r>
            <a:r>
              <a:rPr lang="en-US" sz="2400" dirty="0" smtClean="0"/>
              <a:t> Absolute deviation from the fault-free value</a:t>
            </a:r>
          </a:p>
          <a:p>
            <a:pPr marL="285750" indent="-285750">
              <a:buFont typeface="Arial" pitchFamily="34" charset="0"/>
              <a:buChar char="•"/>
            </a:pPr>
            <a:r>
              <a:rPr lang="en-US" sz="2400" dirty="0" smtClean="0">
                <a:solidFill>
                  <a:srgbClr val="0070C0"/>
                </a:solidFill>
              </a:rPr>
              <a:t>Fault model: </a:t>
            </a:r>
            <a:r>
              <a:rPr lang="en-US" sz="2400" dirty="0" smtClean="0"/>
              <a:t>Single stuck-at fault</a:t>
            </a:r>
            <a:endParaRPr lang="en-US" sz="2400" dirty="0"/>
          </a:p>
        </p:txBody>
      </p:sp>
      <p:sp>
        <p:nvSpPr>
          <p:cNvPr id="3" name="Date Placeholder 2"/>
          <p:cNvSpPr>
            <a:spLocks noGrp="1"/>
          </p:cNvSpPr>
          <p:nvPr>
            <p:ph type="dt" sz="half" idx="10"/>
          </p:nvPr>
        </p:nvSpPr>
        <p:spPr/>
        <p:txBody>
          <a:bodyPr/>
          <a:lstStyle/>
          <a:p>
            <a:r>
              <a:rPr lang="en-US" smtClean="0"/>
              <a:t>11/20/2012</a:t>
            </a:r>
            <a:endParaRPr lang="en-US"/>
          </a:p>
        </p:txBody>
      </p:sp>
      <p:sp>
        <p:nvSpPr>
          <p:cNvPr id="6" name="Footer Placeholder 5"/>
          <p:cNvSpPr>
            <a:spLocks noGrp="1"/>
          </p:cNvSpPr>
          <p:nvPr>
            <p:ph type="ftr" sz="quarter" idx="11"/>
          </p:nvPr>
        </p:nvSpPr>
        <p:spPr/>
        <p:txBody>
          <a:bodyPr/>
          <a:lstStyle/>
          <a:p>
            <a:r>
              <a:rPr lang="en-US" smtClean="0"/>
              <a:t>Sindia and Agrawal: ATS 2012</a:t>
            </a:r>
            <a:endParaRPr lang="en-US" dirty="0"/>
          </a:p>
        </p:txBody>
      </p:sp>
      <p:sp>
        <p:nvSpPr>
          <p:cNvPr id="7" name="Slide Number Placeholder 6"/>
          <p:cNvSpPr>
            <a:spLocks noGrp="1"/>
          </p:cNvSpPr>
          <p:nvPr>
            <p:ph type="sldNum" sz="quarter" idx="12"/>
          </p:nvPr>
        </p:nvSpPr>
        <p:spPr/>
        <p:txBody>
          <a:bodyPr/>
          <a:lstStyle/>
          <a:p>
            <a:fld id="{AA195531-06E9-4678-A51E-F7EA401C791F}" type="slidenum">
              <a:rPr lang="en-US" smtClean="0"/>
              <a:t>20</a:t>
            </a:fld>
            <a:endParaRPr lang="en-US" dirty="0"/>
          </a:p>
        </p:txBody>
      </p:sp>
    </p:spTree>
    <p:extLst>
      <p:ext uri="{BB962C8B-B14F-4D97-AF65-F5344CB8AC3E}">
        <p14:creationId xmlns:p14="http://schemas.microsoft.com/office/powerpoint/2010/main" val="3259616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Fault Coverage Optimization</a:t>
            </a:r>
            <a:endParaRPr lang="en-US" dirty="0"/>
          </a:p>
        </p:txBody>
      </p:sp>
      <p:sp>
        <p:nvSpPr>
          <p:cNvPr id="8" name="TextBox 7"/>
          <p:cNvSpPr txBox="1"/>
          <p:nvPr/>
        </p:nvSpPr>
        <p:spPr>
          <a:xfrm>
            <a:off x="1944503" y="1457980"/>
            <a:ext cx="5753819" cy="523220"/>
          </a:xfrm>
          <a:prstGeom prst="rect">
            <a:avLst/>
          </a:prstGeom>
          <a:noFill/>
        </p:spPr>
        <p:txBody>
          <a:bodyPr wrap="none" rtlCol="0">
            <a:spAutoFit/>
          </a:bodyPr>
          <a:lstStyle/>
          <a:p>
            <a:r>
              <a:rPr lang="en-US" sz="2800" dirty="0" smtClean="0">
                <a:solidFill>
                  <a:srgbClr val="0070C0"/>
                </a:solidFill>
              </a:rPr>
              <a:t>Example 1: Ripple carry adder (</a:t>
            </a:r>
            <a:r>
              <a:rPr lang="el-GR" sz="2800" dirty="0">
                <a:solidFill>
                  <a:srgbClr val="0070C0"/>
                </a:solidFill>
                <a:cs typeface="Calibri"/>
              </a:rPr>
              <a:t>τ</a:t>
            </a:r>
            <a:r>
              <a:rPr lang="en-US" sz="2800" dirty="0">
                <a:solidFill>
                  <a:srgbClr val="0070C0"/>
                </a:solidFill>
                <a:cs typeface="Calibri"/>
              </a:rPr>
              <a:t> = </a:t>
            </a:r>
            <a:r>
              <a:rPr lang="en-US" sz="2800" dirty="0" smtClean="0">
                <a:solidFill>
                  <a:srgbClr val="0070C0"/>
                </a:solidFill>
                <a:cs typeface="Calibri"/>
              </a:rPr>
              <a:t>25</a:t>
            </a:r>
            <a:r>
              <a:rPr lang="en-US" sz="2800" dirty="0" smtClean="0">
                <a:solidFill>
                  <a:srgbClr val="0070C0"/>
                </a:solidFill>
              </a:rPr>
              <a:t>) </a:t>
            </a:r>
            <a:endParaRPr lang="en-US" sz="2800" dirty="0">
              <a:solidFill>
                <a:srgbClr val="0070C0"/>
              </a:solidFill>
            </a:endParaRPr>
          </a:p>
        </p:txBody>
      </p:sp>
      <p:sp>
        <p:nvSpPr>
          <p:cNvPr id="17" name="TextBox 16"/>
          <p:cNvSpPr txBox="1"/>
          <p:nvPr/>
        </p:nvSpPr>
        <p:spPr>
          <a:xfrm>
            <a:off x="1010168" y="2157032"/>
            <a:ext cx="3056542" cy="523220"/>
          </a:xfrm>
          <a:prstGeom prst="rect">
            <a:avLst/>
          </a:prstGeom>
          <a:noFill/>
        </p:spPr>
        <p:txBody>
          <a:bodyPr wrap="none" rtlCol="0">
            <a:spAutoFit/>
          </a:bodyPr>
          <a:lstStyle/>
          <a:p>
            <a:r>
              <a:rPr lang="en-US" sz="2800" dirty="0" smtClean="0">
                <a:solidFill>
                  <a:srgbClr val="0070C0"/>
                </a:solidFill>
              </a:rPr>
              <a:t>Before optimization</a:t>
            </a:r>
            <a:endParaRPr lang="en-US" sz="2800" dirty="0">
              <a:solidFill>
                <a:srgbClr val="0070C0"/>
              </a:solidFill>
            </a:endParaRPr>
          </a:p>
        </p:txBody>
      </p:sp>
      <p:sp>
        <p:nvSpPr>
          <p:cNvPr id="18" name="TextBox 17"/>
          <p:cNvSpPr txBox="1"/>
          <p:nvPr/>
        </p:nvSpPr>
        <p:spPr>
          <a:xfrm>
            <a:off x="5713543" y="2180224"/>
            <a:ext cx="2834109" cy="523220"/>
          </a:xfrm>
          <a:prstGeom prst="rect">
            <a:avLst/>
          </a:prstGeom>
          <a:noFill/>
        </p:spPr>
        <p:txBody>
          <a:bodyPr wrap="none" rtlCol="0">
            <a:spAutoFit/>
          </a:bodyPr>
          <a:lstStyle/>
          <a:p>
            <a:r>
              <a:rPr lang="en-US" sz="2800" dirty="0" smtClean="0">
                <a:solidFill>
                  <a:srgbClr val="0070C0"/>
                </a:solidFill>
              </a:rPr>
              <a:t>After optimization</a:t>
            </a:r>
            <a:endParaRPr lang="en-US" sz="2800" dirty="0">
              <a:solidFill>
                <a:srgbClr val="0070C0"/>
              </a:solidFill>
            </a:endParaRPr>
          </a:p>
        </p:txBody>
      </p:sp>
      <p:pic>
        <p:nvPicPr>
          <p:cNvPr id="51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7" y="2743200"/>
            <a:ext cx="451658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659" y="2748728"/>
            <a:ext cx="4447504" cy="365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11/20/2012</a:t>
            </a:r>
            <a:endParaRPr lang="en-US"/>
          </a:p>
        </p:txBody>
      </p:sp>
      <p:sp>
        <p:nvSpPr>
          <p:cNvPr id="4" name="Footer Placeholder 3"/>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21</a:t>
            </a:fld>
            <a:endParaRPr lang="en-US" dirty="0"/>
          </a:p>
        </p:txBody>
      </p:sp>
    </p:spTree>
    <p:extLst>
      <p:ext uri="{BB962C8B-B14F-4D97-AF65-F5344CB8AC3E}">
        <p14:creationId xmlns:p14="http://schemas.microsoft.com/office/powerpoint/2010/main" val="2542676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Fault Coverage Optimization</a:t>
            </a:r>
            <a:endParaRPr lang="en-US" dirty="0"/>
          </a:p>
        </p:txBody>
      </p:sp>
      <p:sp>
        <p:nvSpPr>
          <p:cNvPr id="8" name="TextBox 7"/>
          <p:cNvSpPr txBox="1"/>
          <p:nvPr/>
        </p:nvSpPr>
        <p:spPr>
          <a:xfrm>
            <a:off x="1600200" y="1457980"/>
            <a:ext cx="6430286" cy="523220"/>
          </a:xfrm>
          <a:prstGeom prst="rect">
            <a:avLst/>
          </a:prstGeom>
          <a:noFill/>
        </p:spPr>
        <p:txBody>
          <a:bodyPr wrap="none" rtlCol="0">
            <a:spAutoFit/>
          </a:bodyPr>
          <a:lstStyle/>
          <a:p>
            <a:r>
              <a:rPr lang="en-US" sz="2800" dirty="0" smtClean="0">
                <a:solidFill>
                  <a:srgbClr val="0070C0"/>
                </a:solidFill>
              </a:rPr>
              <a:t>Example 2: Look ahead carry adder </a:t>
            </a:r>
            <a:r>
              <a:rPr lang="en-US" sz="2800" dirty="0">
                <a:solidFill>
                  <a:srgbClr val="0070C0"/>
                </a:solidFill>
              </a:rPr>
              <a:t>(</a:t>
            </a:r>
            <a:r>
              <a:rPr lang="el-GR" sz="2800" dirty="0">
                <a:solidFill>
                  <a:srgbClr val="0070C0"/>
                </a:solidFill>
                <a:cs typeface="Calibri"/>
              </a:rPr>
              <a:t>τ</a:t>
            </a:r>
            <a:r>
              <a:rPr lang="en-US" sz="2800" dirty="0">
                <a:solidFill>
                  <a:srgbClr val="0070C0"/>
                </a:solidFill>
                <a:cs typeface="Calibri"/>
              </a:rPr>
              <a:t> = 25</a:t>
            </a:r>
            <a:r>
              <a:rPr lang="en-US" sz="2800" dirty="0">
                <a:solidFill>
                  <a:srgbClr val="0070C0"/>
                </a:solidFill>
              </a:rPr>
              <a:t>)</a:t>
            </a:r>
          </a:p>
        </p:txBody>
      </p:sp>
      <p:sp>
        <p:nvSpPr>
          <p:cNvPr id="17" name="TextBox 16"/>
          <p:cNvSpPr txBox="1"/>
          <p:nvPr/>
        </p:nvSpPr>
        <p:spPr>
          <a:xfrm>
            <a:off x="1010168" y="2157032"/>
            <a:ext cx="3056542" cy="523220"/>
          </a:xfrm>
          <a:prstGeom prst="rect">
            <a:avLst/>
          </a:prstGeom>
          <a:noFill/>
        </p:spPr>
        <p:txBody>
          <a:bodyPr wrap="none" rtlCol="0">
            <a:spAutoFit/>
          </a:bodyPr>
          <a:lstStyle/>
          <a:p>
            <a:r>
              <a:rPr lang="en-US" sz="2800" dirty="0" smtClean="0">
                <a:solidFill>
                  <a:srgbClr val="0070C0"/>
                </a:solidFill>
              </a:rPr>
              <a:t>Before optimization</a:t>
            </a:r>
            <a:endParaRPr lang="en-US" sz="2800" dirty="0">
              <a:solidFill>
                <a:srgbClr val="0070C0"/>
              </a:solidFill>
            </a:endParaRPr>
          </a:p>
        </p:txBody>
      </p:sp>
      <p:sp>
        <p:nvSpPr>
          <p:cNvPr id="18" name="TextBox 17"/>
          <p:cNvSpPr txBox="1"/>
          <p:nvPr/>
        </p:nvSpPr>
        <p:spPr>
          <a:xfrm>
            <a:off x="5713543" y="2180224"/>
            <a:ext cx="2834109" cy="523220"/>
          </a:xfrm>
          <a:prstGeom prst="rect">
            <a:avLst/>
          </a:prstGeom>
          <a:noFill/>
        </p:spPr>
        <p:txBody>
          <a:bodyPr wrap="none" rtlCol="0">
            <a:spAutoFit/>
          </a:bodyPr>
          <a:lstStyle/>
          <a:p>
            <a:r>
              <a:rPr lang="en-US" sz="2800" dirty="0" smtClean="0">
                <a:solidFill>
                  <a:srgbClr val="0070C0"/>
                </a:solidFill>
              </a:rPr>
              <a:t>After optimization</a:t>
            </a:r>
            <a:endParaRPr lang="en-US" sz="2800"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2819400"/>
            <a:ext cx="434429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2895600"/>
            <a:ext cx="437097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11/20/2012</a:t>
            </a:r>
            <a:endParaRPr lang="en-US"/>
          </a:p>
        </p:txBody>
      </p:sp>
      <p:sp>
        <p:nvSpPr>
          <p:cNvPr id="4" name="Footer Placeholder 3"/>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22</a:t>
            </a:fld>
            <a:endParaRPr lang="en-US" dirty="0"/>
          </a:p>
        </p:txBody>
      </p:sp>
    </p:spTree>
    <p:extLst>
      <p:ext uri="{BB962C8B-B14F-4D97-AF65-F5344CB8AC3E}">
        <p14:creationId xmlns:p14="http://schemas.microsoft.com/office/powerpoint/2010/main" val="3375078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Fault Coverage Optimization</a:t>
            </a:r>
            <a:endParaRPr lang="en-US" dirty="0"/>
          </a:p>
        </p:txBody>
      </p:sp>
      <p:sp>
        <p:nvSpPr>
          <p:cNvPr id="8" name="TextBox 7"/>
          <p:cNvSpPr txBox="1"/>
          <p:nvPr/>
        </p:nvSpPr>
        <p:spPr>
          <a:xfrm>
            <a:off x="1981200" y="1457980"/>
            <a:ext cx="5441105" cy="523220"/>
          </a:xfrm>
          <a:prstGeom prst="rect">
            <a:avLst/>
          </a:prstGeom>
          <a:noFill/>
        </p:spPr>
        <p:txBody>
          <a:bodyPr wrap="none" rtlCol="0">
            <a:spAutoFit/>
          </a:bodyPr>
          <a:lstStyle/>
          <a:p>
            <a:r>
              <a:rPr lang="en-US" sz="2800" dirty="0" smtClean="0">
                <a:solidFill>
                  <a:srgbClr val="0070C0"/>
                </a:solidFill>
              </a:rPr>
              <a:t>Example 3: Carry save adder </a:t>
            </a:r>
            <a:r>
              <a:rPr lang="en-US" sz="2800" dirty="0">
                <a:solidFill>
                  <a:srgbClr val="0070C0"/>
                </a:solidFill>
              </a:rPr>
              <a:t>(</a:t>
            </a:r>
            <a:r>
              <a:rPr lang="el-GR" sz="2800" dirty="0">
                <a:solidFill>
                  <a:srgbClr val="0070C0"/>
                </a:solidFill>
                <a:cs typeface="Calibri"/>
              </a:rPr>
              <a:t>τ</a:t>
            </a:r>
            <a:r>
              <a:rPr lang="en-US" sz="2800" dirty="0">
                <a:solidFill>
                  <a:srgbClr val="0070C0"/>
                </a:solidFill>
                <a:cs typeface="Calibri"/>
              </a:rPr>
              <a:t> = 25</a:t>
            </a:r>
            <a:r>
              <a:rPr lang="en-US" sz="2800" dirty="0">
                <a:solidFill>
                  <a:srgbClr val="0070C0"/>
                </a:solidFill>
              </a:rPr>
              <a:t>)</a:t>
            </a:r>
          </a:p>
        </p:txBody>
      </p:sp>
      <p:sp>
        <p:nvSpPr>
          <p:cNvPr id="17" name="TextBox 16"/>
          <p:cNvSpPr txBox="1"/>
          <p:nvPr/>
        </p:nvSpPr>
        <p:spPr>
          <a:xfrm>
            <a:off x="905858" y="2157032"/>
            <a:ext cx="3056542" cy="523220"/>
          </a:xfrm>
          <a:prstGeom prst="rect">
            <a:avLst/>
          </a:prstGeom>
          <a:noFill/>
        </p:spPr>
        <p:txBody>
          <a:bodyPr wrap="none" rtlCol="0">
            <a:spAutoFit/>
          </a:bodyPr>
          <a:lstStyle/>
          <a:p>
            <a:r>
              <a:rPr lang="en-US" sz="2800" dirty="0" smtClean="0">
                <a:solidFill>
                  <a:srgbClr val="0070C0"/>
                </a:solidFill>
              </a:rPr>
              <a:t>Before optimization</a:t>
            </a:r>
            <a:endParaRPr lang="en-US" sz="2800" dirty="0">
              <a:solidFill>
                <a:srgbClr val="0070C0"/>
              </a:solidFill>
            </a:endParaRPr>
          </a:p>
        </p:txBody>
      </p:sp>
      <p:sp>
        <p:nvSpPr>
          <p:cNvPr id="18" name="TextBox 17"/>
          <p:cNvSpPr txBox="1"/>
          <p:nvPr/>
        </p:nvSpPr>
        <p:spPr>
          <a:xfrm>
            <a:off x="5638800" y="2180224"/>
            <a:ext cx="2834109" cy="523220"/>
          </a:xfrm>
          <a:prstGeom prst="rect">
            <a:avLst/>
          </a:prstGeom>
          <a:noFill/>
        </p:spPr>
        <p:txBody>
          <a:bodyPr wrap="none" rtlCol="0">
            <a:spAutoFit/>
          </a:bodyPr>
          <a:lstStyle/>
          <a:p>
            <a:r>
              <a:rPr lang="en-US" sz="2800" dirty="0" smtClean="0">
                <a:solidFill>
                  <a:srgbClr val="0070C0"/>
                </a:solidFill>
              </a:rPr>
              <a:t>After optimization</a:t>
            </a:r>
            <a:endParaRPr lang="en-US" sz="2800"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332" y="2993073"/>
            <a:ext cx="4433468" cy="348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5" y="2938903"/>
            <a:ext cx="4513277" cy="35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11/20/2012</a:t>
            </a:r>
            <a:endParaRPr lang="en-US"/>
          </a:p>
        </p:txBody>
      </p:sp>
      <p:sp>
        <p:nvSpPr>
          <p:cNvPr id="4" name="Footer Placeholder 3"/>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23</a:t>
            </a:fld>
            <a:endParaRPr lang="en-US" dirty="0"/>
          </a:p>
        </p:txBody>
      </p:sp>
    </p:spTree>
    <p:extLst>
      <p:ext uri="{BB962C8B-B14F-4D97-AF65-F5344CB8AC3E}">
        <p14:creationId xmlns:p14="http://schemas.microsoft.com/office/powerpoint/2010/main" val="3375078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on Yield: A Simple Model</a:t>
            </a:r>
            <a:endParaRPr lang="en-US" dirty="0"/>
          </a:p>
        </p:txBody>
      </p:sp>
      <p:sp>
        <p:nvSpPr>
          <p:cNvPr id="3" name="Content Placeholder 2"/>
          <p:cNvSpPr>
            <a:spLocks noGrp="1"/>
          </p:cNvSpPr>
          <p:nvPr>
            <p:ph idx="1"/>
          </p:nvPr>
        </p:nvSpPr>
        <p:spPr/>
        <p:txBody>
          <a:bodyPr>
            <a:normAutofit lnSpcReduction="10000"/>
          </a:bodyPr>
          <a:lstStyle/>
          <a:p>
            <a:r>
              <a:rPr lang="en-US" i="1" dirty="0" smtClean="0">
                <a:solidFill>
                  <a:schemeClr val="tx1"/>
                </a:solidFill>
              </a:rPr>
              <a:t>Y</a:t>
            </a:r>
            <a:r>
              <a:rPr lang="en-US" dirty="0" smtClean="0"/>
              <a:t>: Original yield</a:t>
            </a:r>
          </a:p>
          <a:p>
            <a:r>
              <a:rPr lang="en-US" i="1" dirty="0" smtClean="0">
                <a:solidFill>
                  <a:schemeClr val="tx1"/>
                </a:solidFill>
              </a:rPr>
              <a:t>N</a:t>
            </a:r>
            <a:r>
              <a:rPr lang="en-US" dirty="0" smtClean="0"/>
              <a:t>: Total number of faults</a:t>
            </a:r>
          </a:p>
          <a:p>
            <a:r>
              <a:rPr lang="en-US" i="1" dirty="0">
                <a:solidFill>
                  <a:schemeClr val="tx1"/>
                </a:solidFill>
              </a:rPr>
              <a:t>p</a:t>
            </a:r>
            <a:r>
              <a:rPr lang="en-US" dirty="0" smtClean="0"/>
              <a:t>: Probability of each fault assuming uniform probability of occurrence</a:t>
            </a:r>
          </a:p>
          <a:p>
            <a:pPr marL="457200" lvl="1" indent="0">
              <a:buNone/>
            </a:pPr>
            <a:r>
              <a:rPr lang="en-US" i="1" dirty="0" smtClean="0"/>
              <a:t>p = 1-(Y)</a:t>
            </a:r>
            <a:r>
              <a:rPr lang="en-US" i="1" baseline="30000" dirty="0" smtClean="0"/>
              <a:t>1/N</a:t>
            </a:r>
          </a:p>
          <a:p>
            <a:r>
              <a:rPr lang="en-US" i="1" dirty="0" smtClean="0">
                <a:solidFill>
                  <a:schemeClr val="tx1"/>
                </a:solidFill>
              </a:rPr>
              <a:t>N’</a:t>
            </a:r>
            <a:r>
              <a:rPr lang="en-US" dirty="0" smtClean="0"/>
              <a:t>: No. of faults tested after optimization</a:t>
            </a:r>
          </a:p>
          <a:p>
            <a:r>
              <a:rPr lang="en-US" i="1" dirty="0" smtClean="0">
                <a:solidFill>
                  <a:schemeClr val="tx1"/>
                </a:solidFill>
              </a:rPr>
              <a:t>Y’</a:t>
            </a:r>
            <a:r>
              <a:rPr lang="en-US" dirty="0" smtClean="0"/>
              <a:t>: Yield on testing only the optimized set of faults</a:t>
            </a:r>
          </a:p>
          <a:p>
            <a:pPr marL="457200" lvl="1" indent="0">
              <a:buNone/>
            </a:pPr>
            <a:r>
              <a:rPr lang="en-US" i="1" dirty="0" smtClean="0"/>
              <a:t>Y’ = (Y)</a:t>
            </a:r>
            <a:r>
              <a:rPr lang="en-US" i="1" baseline="30000" dirty="0" smtClean="0"/>
              <a:t>N’/N</a:t>
            </a:r>
            <a:endParaRPr lang="en-US" i="1" dirty="0"/>
          </a:p>
          <a:p>
            <a:pPr marL="457200" lvl="1" indent="0">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24</a:t>
            </a:fld>
            <a:endParaRPr lang="en-US" dirty="0"/>
          </a:p>
        </p:txBody>
      </p:sp>
    </p:spTree>
    <p:extLst>
      <p:ext uri="{BB962C8B-B14F-4D97-AF65-F5344CB8AC3E}">
        <p14:creationId xmlns:p14="http://schemas.microsoft.com/office/powerpoint/2010/main" val="1929186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 Implications</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210425" cy="51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514600" y="1905000"/>
            <a:ext cx="609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4600" y="2172237"/>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02795" y="2452490"/>
            <a:ext cx="609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28553" y="2705774"/>
            <a:ext cx="6096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24200" y="1992868"/>
            <a:ext cx="1753878" cy="369332"/>
          </a:xfrm>
          <a:prstGeom prst="rect">
            <a:avLst/>
          </a:prstGeom>
          <a:noFill/>
        </p:spPr>
        <p:txBody>
          <a:bodyPr wrap="none" rtlCol="0">
            <a:spAutoFit/>
          </a:bodyPr>
          <a:lstStyle/>
          <a:p>
            <a:r>
              <a:rPr lang="en-US" dirty="0" smtClean="0"/>
              <a:t>Carry save adder</a:t>
            </a:r>
            <a:endParaRPr lang="en-US" dirty="0"/>
          </a:p>
        </p:txBody>
      </p:sp>
      <p:sp>
        <p:nvSpPr>
          <p:cNvPr id="13" name="TextBox 12"/>
          <p:cNvSpPr txBox="1"/>
          <p:nvPr/>
        </p:nvSpPr>
        <p:spPr>
          <a:xfrm>
            <a:off x="3137079" y="2235558"/>
            <a:ext cx="2373920" cy="369332"/>
          </a:xfrm>
          <a:prstGeom prst="rect">
            <a:avLst/>
          </a:prstGeom>
          <a:noFill/>
        </p:spPr>
        <p:txBody>
          <a:bodyPr wrap="none" rtlCol="0">
            <a:spAutoFit/>
          </a:bodyPr>
          <a:lstStyle/>
          <a:p>
            <a:r>
              <a:rPr lang="en-US" dirty="0" smtClean="0"/>
              <a:t>Carry look ahead adder</a:t>
            </a:r>
            <a:endParaRPr lang="en-US" dirty="0"/>
          </a:p>
        </p:txBody>
      </p:sp>
      <p:sp>
        <p:nvSpPr>
          <p:cNvPr id="14" name="TextBox 13"/>
          <p:cNvSpPr txBox="1"/>
          <p:nvPr/>
        </p:nvSpPr>
        <p:spPr>
          <a:xfrm>
            <a:off x="3162837" y="2488842"/>
            <a:ext cx="1902316" cy="369332"/>
          </a:xfrm>
          <a:prstGeom prst="rect">
            <a:avLst/>
          </a:prstGeom>
          <a:noFill/>
        </p:spPr>
        <p:txBody>
          <a:bodyPr wrap="none" rtlCol="0">
            <a:spAutoFit/>
          </a:bodyPr>
          <a:lstStyle/>
          <a:p>
            <a:r>
              <a:rPr lang="en-US" dirty="0" smtClean="0"/>
              <a:t>Ripple carry adder</a:t>
            </a:r>
            <a:endParaRPr lang="en-US" dirty="0"/>
          </a:p>
        </p:txBody>
      </p:sp>
      <p:sp>
        <p:nvSpPr>
          <p:cNvPr id="15" name="TextBox 14"/>
          <p:cNvSpPr txBox="1"/>
          <p:nvPr/>
        </p:nvSpPr>
        <p:spPr>
          <a:xfrm>
            <a:off x="3124200" y="1676400"/>
            <a:ext cx="1522725" cy="369332"/>
          </a:xfrm>
          <a:prstGeom prst="rect">
            <a:avLst/>
          </a:prstGeom>
          <a:noFill/>
        </p:spPr>
        <p:txBody>
          <a:bodyPr wrap="none" rtlCol="0">
            <a:spAutoFit/>
          </a:bodyPr>
          <a:lstStyle/>
          <a:p>
            <a:r>
              <a:rPr lang="en-US" dirty="0" smtClean="0"/>
              <a:t>Reference line</a:t>
            </a:r>
            <a:endParaRPr lang="en-US" dirty="0"/>
          </a:p>
        </p:txBody>
      </p:sp>
      <p:sp>
        <p:nvSpPr>
          <p:cNvPr id="3" name="Date Placeholder 2"/>
          <p:cNvSpPr>
            <a:spLocks noGrp="1"/>
          </p:cNvSpPr>
          <p:nvPr>
            <p:ph type="dt" sz="half" idx="10"/>
          </p:nvPr>
        </p:nvSpPr>
        <p:spPr/>
        <p:txBody>
          <a:bodyPr/>
          <a:lstStyle/>
          <a:p>
            <a:r>
              <a:rPr lang="en-US" smtClean="0"/>
              <a:t>11/20/2012</a:t>
            </a:r>
            <a:endParaRPr lang="en-US"/>
          </a:p>
        </p:txBody>
      </p:sp>
      <p:sp>
        <p:nvSpPr>
          <p:cNvPr id="4" name="Footer Placeholder 3"/>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25</a:t>
            </a:fld>
            <a:endParaRPr lang="en-US" dirty="0"/>
          </a:p>
        </p:txBody>
      </p:sp>
    </p:spTree>
    <p:extLst>
      <p:ext uri="{BB962C8B-B14F-4D97-AF65-F5344CB8AC3E}">
        <p14:creationId xmlns:p14="http://schemas.microsoft.com/office/powerpoint/2010/main" val="1346232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normAutofit/>
          </a:bodyPr>
          <a:lstStyle/>
          <a:p>
            <a:r>
              <a:rPr lang="en-US" dirty="0" smtClean="0">
                <a:solidFill>
                  <a:schemeClr val="bg1">
                    <a:lumMod val="75000"/>
                  </a:schemeClr>
                </a:solidFill>
              </a:rPr>
              <a:t>Motivation</a:t>
            </a:r>
          </a:p>
          <a:p>
            <a:r>
              <a:rPr lang="en-US" dirty="0" smtClean="0">
                <a:solidFill>
                  <a:schemeClr val="bg1">
                    <a:lumMod val="75000"/>
                  </a:schemeClr>
                </a:solidFill>
              </a:rPr>
              <a:t>Problem Statement</a:t>
            </a:r>
          </a:p>
          <a:p>
            <a:r>
              <a:rPr lang="en-US" dirty="0">
                <a:solidFill>
                  <a:schemeClr val="bg1">
                    <a:lumMod val="75000"/>
                  </a:schemeClr>
                </a:solidFill>
              </a:rPr>
              <a:t>Functional Binning</a:t>
            </a:r>
          </a:p>
          <a:p>
            <a:r>
              <a:rPr lang="en-US" dirty="0" smtClean="0">
                <a:solidFill>
                  <a:schemeClr val="bg1">
                    <a:lumMod val="75000"/>
                  </a:schemeClr>
                </a:solidFill>
              </a:rPr>
              <a:t>Integer </a:t>
            </a:r>
            <a:r>
              <a:rPr lang="en-US" dirty="0">
                <a:solidFill>
                  <a:schemeClr val="bg1">
                    <a:lumMod val="75000"/>
                  </a:schemeClr>
                </a:solidFill>
              </a:rPr>
              <a:t>Linear Programming Formulation</a:t>
            </a:r>
          </a:p>
          <a:p>
            <a:r>
              <a:rPr lang="en-US" dirty="0" smtClean="0">
                <a:solidFill>
                  <a:schemeClr val="bg1">
                    <a:lumMod val="75000"/>
                  </a:schemeClr>
                </a:solidFill>
              </a:rPr>
              <a:t>Experimental Results</a:t>
            </a:r>
          </a:p>
          <a:p>
            <a:r>
              <a:rPr lang="en-US" dirty="0" smtClean="0"/>
              <a:t>Conclusion</a:t>
            </a:r>
          </a:p>
        </p:txBody>
      </p:sp>
      <p:sp>
        <p:nvSpPr>
          <p:cNvPr id="2" name="Date Placeholder 1"/>
          <p:cNvSpPr>
            <a:spLocks noGrp="1"/>
          </p:cNvSpPr>
          <p:nvPr>
            <p:ph type="dt" sz="half" idx="10"/>
          </p:nvPr>
        </p:nvSpPr>
        <p:spPr/>
        <p:txBody>
          <a:bodyPr/>
          <a:lstStyle/>
          <a:p>
            <a:r>
              <a:rPr lang="en-US" smtClean="0"/>
              <a:t>11/20/2012</a:t>
            </a:r>
            <a:endParaRPr lang="en-US"/>
          </a:p>
        </p:txBody>
      </p:sp>
      <p:sp>
        <p:nvSpPr>
          <p:cNvPr id="3" name="Footer Placeholder 2"/>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26</a:t>
            </a:fld>
            <a:endParaRPr lang="en-US" dirty="0"/>
          </a:p>
        </p:txBody>
      </p:sp>
    </p:spTree>
    <p:extLst>
      <p:ext uri="{BB962C8B-B14F-4D97-AF65-F5344CB8AC3E}">
        <p14:creationId xmlns:p14="http://schemas.microsoft.com/office/powerpoint/2010/main" val="3829866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55000" lnSpcReduction="20000"/>
          </a:bodyPr>
          <a:lstStyle/>
          <a:p>
            <a:r>
              <a:rPr lang="en-US" sz="4200" dirty="0"/>
              <a:t>Tailoring tests, and masking outputs appropriately at production test can aid in functional binning of chips.</a:t>
            </a:r>
          </a:p>
          <a:p>
            <a:r>
              <a:rPr lang="en-US" sz="4200" dirty="0" smtClean="0"/>
              <a:t>An ILP formulation for maximizing fault coverage of malignant faults while minimizing coverage of benign faults.</a:t>
            </a:r>
          </a:p>
          <a:p>
            <a:r>
              <a:rPr lang="en-US" sz="4200" dirty="0" smtClean="0"/>
              <a:t>Demonstrated optimization on three adder examples.</a:t>
            </a:r>
          </a:p>
          <a:p>
            <a:pPr lvl="1"/>
            <a:r>
              <a:rPr lang="en-US" sz="4000" dirty="0" smtClean="0"/>
              <a:t>Performance metric used was absolute deviation from </a:t>
            </a:r>
            <a:r>
              <a:rPr lang="en-US" sz="4000" smtClean="0"/>
              <a:t>ideal value.</a:t>
            </a:r>
            <a:endParaRPr lang="en-US" sz="4000" dirty="0" smtClean="0"/>
          </a:p>
          <a:p>
            <a:pPr lvl="1"/>
            <a:r>
              <a:rPr lang="en-US" sz="4000" dirty="0" smtClean="0"/>
              <a:t>Average fault coverage of about 10% for benign faults across three examples.</a:t>
            </a:r>
          </a:p>
          <a:p>
            <a:pPr lvl="1"/>
            <a:r>
              <a:rPr lang="en-US" sz="4000" dirty="0" smtClean="0"/>
              <a:t>Incurred a test vector increase of about 30%.</a:t>
            </a:r>
          </a:p>
          <a:p>
            <a:r>
              <a:rPr lang="en-US" sz="4200" dirty="0" smtClean="0"/>
              <a:t>Discussed implication on yield for all three cases.</a:t>
            </a:r>
          </a:p>
          <a:p>
            <a:pPr lvl="1"/>
            <a:r>
              <a:rPr lang="en-US" sz="4000" dirty="0" smtClean="0"/>
              <a:t>In the best case, yield can increase </a:t>
            </a:r>
            <a:r>
              <a:rPr lang="en-US" sz="4000" dirty="0"/>
              <a:t>between </a:t>
            </a:r>
            <a:r>
              <a:rPr lang="en-US" sz="4000" dirty="0" smtClean="0"/>
              <a:t>10-25%. (Assuming uniform probability of fault occurrence.)</a:t>
            </a:r>
          </a:p>
          <a:p>
            <a:pPr lvl="1"/>
            <a:r>
              <a:rPr lang="en-US" sz="4000" dirty="0" smtClean="0"/>
              <a:t>Increased yield justifies small increase in test pattern count.</a:t>
            </a:r>
            <a:endParaRPr lang="en-US" sz="4000" dirty="0"/>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27</a:t>
            </a:fld>
            <a:endParaRPr lang="en-US" dirty="0"/>
          </a:p>
        </p:txBody>
      </p:sp>
    </p:spTree>
    <p:extLst>
      <p:ext uri="{BB962C8B-B14F-4D97-AF65-F5344CB8AC3E}">
        <p14:creationId xmlns:p14="http://schemas.microsoft.com/office/powerpoint/2010/main" val="2146223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Motivation</a:t>
            </a:r>
          </a:p>
          <a:p>
            <a:r>
              <a:rPr lang="en-US" dirty="0" smtClean="0">
                <a:solidFill>
                  <a:schemeClr val="bg1">
                    <a:lumMod val="75000"/>
                  </a:schemeClr>
                </a:solidFill>
              </a:rPr>
              <a:t>Problem Statement</a:t>
            </a:r>
          </a:p>
          <a:p>
            <a:r>
              <a:rPr lang="en-US" dirty="0" smtClean="0">
                <a:solidFill>
                  <a:schemeClr val="bg1">
                    <a:lumMod val="75000"/>
                  </a:schemeClr>
                </a:solidFill>
              </a:rPr>
              <a:t>Functional Binning</a:t>
            </a:r>
          </a:p>
          <a:p>
            <a:r>
              <a:rPr lang="en-US" dirty="0" smtClean="0">
                <a:solidFill>
                  <a:schemeClr val="bg1">
                    <a:lumMod val="75000"/>
                  </a:schemeClr>
                </a:solidFill>
              </a:rPr>
              <a:t>Integer Linear Programming Formulation</a:t>
            </a:r>
          </a:p>
          <a:p>
            <a:r>
              <a:rPr lang="en-US" dirty="0" smtClean="0">
                <a:solidFill>
                  <a:schemeClr val="bg1">
                    <a:lumMod val="75000"/>
                  </a:schemeClr>
                </a:solidFill>
              </a:rPr>
              <a:t>Experimental Results</a:t>
            </a:r>
          </a:p>
          <a:p>
            <a:r>
              <a:rPr lang="en-US" dirty="0" smtClean="0">
                <a:solidFill>
                  <a:schemeClr val="bg1">
                    <a:lumMod val="75000"/>
                  </a:schemeClr>
                </a:solidFill>
              </a:rPr>
              <a:t>Conclusion</a:t>
            </a:r>
          </a:p>
        </p:txBody>
      </p:sp>
      <p:sp>
        <p:nvSpPr>
          <p:cNvPr id="2" name="Date Placeholder 1"/>
          <p:cNvSpPr>
            <a:spLocks noGrp="1"/>
          </p:cNvSpPr>
          <p:nvPr>
            <p:ph type="dt" sz="half" idx="10"/>
          </p:nvPr>
        </p:nvSpPr>
        <p:spPr/>
        <p:txBody>
          <a:bodyPr/>
          <a:lstStyle/>
          <a:p>
            <a:r>
              <a:rPr lang="en-US" smtClean="0"/>
              <a:t>11/20/2012</a:t>
            </a:r>
            <a:endParaRPr lang="en-US"/>
          </a:p>
        </p:txBody>
      </p:sp>
      <p:sp>
        <p:nvSpPr>
          <p:cNvPr id="3" name="Footer Placeholder 2"/>
          <p:cNvSpPr>
            <a:spLocks noGrp="1"/>
          </p:cNvSpPr>
          <p:nvPr>
            <p:ph type="ftr" sz="quarter" idx="11"/>
          </p:nvPr>
        </p:nvSpPr>
        <p:spPr/>
        <p:txBody>
          <a:bodyPr/>
          <a:lstStyle/>
          <a:p>
            <a:r>
              <a:rPr lang="en-US" smtClean="0"/>
              <a:t>Sindia and Agrawal: ATS 2012</a:t>
            </a:r>
            <a:endParaRPr lang="en-US" dirty="0"/>
          </a:p>
        </p:txBody>
      </p:sp>
      <p:sp>
        <p:nvSpPr>
          <p:cNvPr id="5" name="Slide Number Placeholder 4"/>
          <p:cNvSpPr>
            <a:spLocks noGrp="1"/>
          </p:cNvSpPr>
          <p:nvPr>
            <p:ph type="sldNum" sz="quarter" idx="12"/>
          </p:nvPr>
        </p:nvSpPr>
        <p:spPr/>
        <p:txBody>
          <a:bodyPr/>
          <a:lstStyle/>
          <a:p>
            <a:fld id="{AA195531-06E9-4678-A51E-F7EA401C791F}" type="slidenum">
              <a:rPr lang="en-US" smtClean="0"/>
              <a:t>3</a:t>
            </a:fld>
            <a:endParaRPr lang="en-US" dirty="0"/>
          </a:p>
        </p:txBody>
      </p:sp>
    </p:spTree>
    <p:extLst>
      <p:ext uri="{BB962C8B-B14F-4D97-AF65-F5344CB8AC3E}">
        <p14:creationId xmlns:p14="http://schemas.microsoft.com/office/powerpoint/2010/main" val="3575505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Puzzle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Can you make sense of this statement?</a:t>
            </a:r>
          </a:p>
          <a:p>
            <a:pPr marL="0" indent="0">
              <a:buNone/>
            </a:pPr>
            <a:endParaRPr lang="en-US" dirty="0" smtClean="0"/>
          </a:p>
          <a:p>
            <a:pPr marL="0" indent="0">
              <a:buNone/>
            </a:pPr>
            <a:r>
              <a:rPr lang="en-US" sz="2500" dirty="0" err="1" smtClean="0"/>
              <a:t>Bracak</a:t>
            </a:r>
            <a:r>
              <a:rPr lang="en-US" sz="2500" dirty="0" smtClean="0"/>
              <a:t> </a:t>
            </a:r>
            <a:r>
              <a:rPr lang="en-US" sz="2500" dirty="0" err="1" smtClean="0"/>
              <a:t>Omaba</a:t>
            </a:r>
            <a:r>
              <a:rPr lang="en-US" sz="2500" dirty="0" smtClean="0"/>
              <a:t> is the </a:t>
            </a:r>
            <a:r>
              <a:rPr lang="en-US" sz="2500" dirty="0" err="1" smtClean="0"/>
              <a:t>Persdient</a:t>
            </a:r>
            <a:r>
              <a:rPr lang="en-US" sz="2500" dirty="0" smtClean="0"/>
              <a:t> of the </a:t>
            </a:r>
            <a:r>
              <a:rPr lang="en-US" sz="2500" dirty="0" err="1" smtClean="0"/>
              <a:t>Uinted</a:t>
            </a:r>
            <a:r>
              <a:rPr lang="en-US" sz="2500" dirty="0" smtClean="0"/>
              <a:t> </a:t>
            </a:r>
            <a:r>
              <a:rPr lang="en-US" sz="2500" dirty="0" err="1" smtClean="0"/>
              <a:t>Satets</a:t>
            </a:r>
            <a:r>
              <a:rPr lang="en-US" sz="2500" dirty="0" smtClean="0"/>
              <a:t> of </a:t>
            </a:r>
            <a:r>
              <a:rPr lang="en-US" sz="2500" dirty="0" err="1" smtClean="0"/>
              <a:t>Amircea</a:t>
            </a:r>
            <a:endParaRPr lang="en-US" sz="2500" dirty="0" smtClean="0"/>
          </a:p>
          <a:p>
            <a:pPr marL="0" indent="0">
              <a:buNone/>
            </a:pPr>
            <a:endParaRPr lang="en-US" sz="2500" dirty="0" smtClean="0"/>
          </a:p>
          <a:p>
            <a:pPr marL="0" indent="0">
              <a:buNone/>
            </a:pPr>
            <a:r>
              <a:rPr lang="en-US" sz="2500" dirty="0" smtClean="0"/>
              <a:t>Solution:</a:t>
            </a:r>
          </a:p>
          <a:p>
            <a:pPr marL="0" indent="0">
              <a:buNone/>
            </a:pPr>
            <a:endParaRPr lang="en-US" sz="2500" dirty="0" smtClean="0"/>
          </a:p>
          <a:p>
            <a:pPr marL="0" indent="0">
              <a:buNone/>
            </a:pPr>
            <a:r>
              <a:rPr lang="en-US" sz="2500" dirty="0" smtClean="0"/>
              <a:t>Barack Obama is the President of the United States of America</a:t>
            </a:r>
          </a:p>
          <a:p>
            <a:pPr marL="0" indent="0">
              <a:buNone/>
            </a:pPr>
            <a:endParaRPr lang="en-US" sz="2500" dirty="0"/>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4</a:t>
            </a:fld>
            <a:endParaRPr lang="en-US" dirty="0"/>
          </a:p>
        </p:txBody>
      </p:sp>
    </p:spTree>
    <p:extLst>
      <p:ext uri="{BB962C8B-B14F-4D97-AF65-F5344CB8AC3E}">
        <p14:creationId xmlns:p14="http://schemas.microsoft.com/office/powerpoint/2010/main" val="255221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Puzzle</a:t>
            </a:r>
            <a:endParaRPr lang="en-US" dirty="0"/>
          </a:p>
        </p:txBody>
      </p:sp>
      <p:sp>
        <p:nvSpPr>
          <p:cNvPr id="3" name="Content Placeholder 2"/>
          <p:cNvSpPr>
            <a:spLocks noGrp="1"/>
          </p:cNvSpPr>
          <p:nvPr>
            <p:ph idx="1"/>
          </p:nvPr>
        </p:nvSpPr>
        <p:spPr/>
        <p:txBody>
          <a:bodyPr/>
          <a:lstStyle/>
          <a:p>
            <a:pPr marL="0" indent="0">
              <a:buNone/>
            </a:pPr>
            <a:r>
              <a:rPr lang="en-US" dirty="0" smtClean="0"/>
              <a:t>Can you spot the differences?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58" y="22860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98342"/>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5</a:t>
            </a:fld>
            <a:endParaRPr lang="en-US" dirty="0"/>
          </a:p>
        </p:txBody>
      </p:sp>
    </p:spTree>
    <p:extLst>
      <p:ext uri="{BB962C8B-B14F-4D97-AF65-F5344CB8AC3E}">
        <p14:creationId xmlns:p14="http://schemas.microsoft.com/office/powerpoint/2010/main" val="350604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One is Easier </a:t>
            </a:r>
            <a:endParaRPr lang="en-US" dirty="0"/>
          </a:p>
        </p:txBody>
      </p:sp>
      <p:sp>
        <p:nvSpPr>
          <p:cNvPr id="3" name="Content Placeholder 2"/>
          <p:cNvSpPr>
            <a:spLocks noGrp="1"/>
          </p:cNvSpPr>
          <p:nvPr>
            <p:ph idx="1"/>
          </p:nvPr>
        </p:nvSpPr>
        <p:spPr/>
        <p:txBody>
          <a:bodyPr/>
          <a:lstStyle/>
          <a:p>
            <a:pPr marL="0" indent="0">
              <a:buNone/>
            </a:pPr>
            <a:r>
              <a:rPr lang="en-US" dirty="0" smtClean="0"/>
              <a:t>Can you spot the differences?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163" y="2298342"/>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6</a:t>
            </a:fld>
            <a:endParaRPr lang="en-US" dirty="0"/>
          </a:p>
        </p:txBody>
      </p:sp>
    </p:spTree>
    <p:extLst>
      <p:ext uri="{BB962C8B-B14F-4D97-AF65-F5344CB8AC3E}">
        <p14:creationId xmlns:p14="http://schemas.microsoft.com/office/powerpoint/2010/main" val="265518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Differences Are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58" y="20574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0574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19200" y="5791200"/>
            <a:ext cx="2286460" cy="523220"/>
          </a:xfrm>
          <a:prstGeom prst="rect">
            <a:avLst/>
          </a:prstGeom>
          <a:noFill/>
        </p:spPr>
        <p:txBody>
          <a:bodyPr wrap="none" rtlCol="0">
            <a:spAutoFit/>
          </a:bodyPr>
          <a:lstStyle/>
          <a:p>
            <a:r>
              <a:rPr lang="en-US" sz="2800" dirty="0" smtClean="0"/>
              <a:t>Original image</a:t>
            </a:r>
            <a:endParaRPr lang="en-US" sz="2800" dirty="0"/>
          </a:p>
        </p:txBody>
      </p:sp>
      <p:sp>
        <p:nvSpPr>
          <p:cNvPr id="8" name="TextBox 7"/>
          <p:cNvSpPr txBox="1"/>
          <p:nvPr/>
        </p:nvSpPr>
        <p:spPr>
          <a:xfrm>
            <a:off x="1981200" y="1676400"/>
            <a:ext cx="5624425" cy="523220"/>
          </a:xfrm>
          <a:prstGeom prst="rect">
            <a:avLst/>
          </a:prstGeom>
          <a:noFill/>
        </p:spPr>
        <p:txBody>
          <a:bodyPr wrap="none" rtlCol="0">
            <a:spAutoFit/>
          </a:bodyPr>
          <a:lstStyle/>
          <a:p>
            <a:r>
              <a:rPr lang="en-US" sz="2800" dirty="0" smtClean="0">
                <a:solidFill>
                  <a:schemeClr val="accent1"/>
                </a:solidFill>
              </a:rPr>
              <a:t>Both images have 256 intensity levels</a:t>
            </a:r>
            <a:endParaRPr lang="en-US" sz="2800" dirty="0">
              <a:solidFill>
                <a:schemeClr val="accent1"/>
              </a:solidFill>
            </a:endParaRPr>
          </a:p>
        </p:txBody>
      </p:sp>
      <p:sp>
        <p:nvSpPr>
          <p:cNvPr id="9" name="TextBox 8"/>
          <p:cNvSpPr txBox="1"/>
          <p:nvPr/>
        </p:nvSpPr>
        <p:spPr>
          <a:xfrm>
            <a:off x="4812301" y="5575756"/>
            <a:ext cx="4065024" cy="954107"/>
          </a:xfrm>
          <a:prstGeom prst="rect">
            <a:avLst/>
          </a:prstGeom>
          <a:noFill/>
        </p:spPr>
        <p:txBody>
          <a:bodyPr wrap="none" rtlCol="0">
            <a:spAutoFit/>
          </a:bodyPr>
          <a:lstStyle/>
          <a:p>
            <a:pPr algn="ctr"/>
            <a:r>
              <a:rPr lang="el-GR" sz="2800" dirty="0" smtClean="0"/>
              <a:t>σ</a:t>
            </a:r>
            <a:r>
              <a:rPr lang="en-US" sz="2800" dirty="0" smtClean="0"/>
              <a:t>/</a:t>
            </a:r>
            <a:r>
              <a:rPr lang="el-GR" sz="2800" dirty="0" smtClean="0"/>
              <a:t>µ</a:t>
            </a:r>
            <a:r>
              <a:rPr lang="en-US" sz="2800" dirty="0" smtClean="0"/>
              <a:t>=1% uniform random </a:t>
            </a:r>
          </a:p>
          <a:p>
            <a:pPr algn="ctr"/>
            <a:r>
              <a:rPr lang="en-US" sz="2800" dirty="0" smtClean="0"/>
              <a:t>noise added at every pixel</a:t>
            </a:r>
            <a:endParaRPr lang="en-US" sz="2800" dirty="0"/>
          </a:p>
        </p:txBody>
      </p:sp>
      <p:sp>
        <p:nvSpPr>
          <p:cNvPr id="3" name="Date Placeholder 2"/>
          <p:cNvSpPr>
            <a:spLocks noGrp="1"/>
          </p:cNvSpPr>
          <p:nvPr>
            <p:ph type="dt" sz="half" idx="10"/>
          </p:nvPr>
        </p:nvSpPr>
        <p:spPr/>
        <p:txBody>
          <a:bodyPr/>
          <a:lstStyle/>
          <a:p>
            <a:r>
              <a:rPr lang="en-US" smtClean="0"/>
              <a:t>11/20/2012</a:t>
            </a:r>
            <a:endParaRPr lang="en-US"/>
          </a:p>
        </p:txBody>
      </p:sp>
      <p:sp>
        <p:nvSpPr>
          <p:cNvPr id="7" name="Footer Placeholder 6"/>
          <p:cNvSpPr>
            <a:spLocks noGrp="1"/>
          </p:cNvSpPr>
          <p:nvPr>
            <p:ph type="ftr" sz="quarter" idx="11"/>
          </p:nvPr>
        </p:nvSpPr>
        <p:spPr/>
        <p:txBody>
          <a:bodyPr/>
          <a:lstStyle/>
          <a:p>
            <a:r>
              <a:rPr lang="en-US" smtClean="0"/>
              <a:t>Sindia and Agrawal: ATS 2012</a:t>
            </a:r>
            <a:endParaRPr lang="en-US" dirty="0"/>
          </a:p>
        </p:txBody>
      </p:sp>
      <p:sp>
        <p:nvSpPr>
          <p:cNvPr id="10" name="Slide Number Placeholder 9"/>
          <p:cNvSpPr>
            <a:spLocks noGrp="1"/>
          </p:cNvSpPr>
          <p:nvPr>
            <p:ph type="sldNum" sz="quarter" idx="12"/>
          </p:nvPr>
        </p:nvSpPr>
        <p:spPr/>
        <p:txBody>
          <a:bodyPr/>
          <a:lstStyle/>
          <a:p>
            <a:fld id="{AA195531-06E9-4678-A51E-F7EA401C791F}" type="slidenum">
              <a:rPr lang="en-US" smtClean="0"/>
              <a:t>7</a:t>
            </a:fld>
            <a:endParaRPr lang="en-US" dirty="0"/>
          </a:p>
        </p:txBody>
      </p:sp>
    </p:spTree>
    <p:extLst>
      <p:ext uri="{BB962C8B-B14F-4D97-AF65-F5344CB8AC3E}">
        <p14:creationId xmlns:p14="http://schemas.microsoft.com/office/powerpoint/2010/main" val="1504547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Differences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163" y="2069742"/>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3000" y="5801380"/>
            <a:ext cx="2286460" cy="523220"/>
          </a:xfrm>
          <a:prstGeom prst="rect">
            <a:avLst/>
          </a:prstGeom>
          <a:noFill/>
        </p:spPr>
        <p:txBody>
          <a:bodyPr wrap="none" rtlCol="0">
            <a:spAutoFit/>
          </a:bodyPr>
          <a:lstStyle/>
          <a:p>
            <a:r>
              <a:rPr lang="en-US" sz="2800" dirty="0" smtClean="0"/>
              <a:t>Original image</a:t>
            </a:r>
            <a:endParaRPr lang="en-US" sz="2800" dirty="0"/>
          </a:p>
        </p:txBody>
      </p:sp>
      <p:sp>
        <p:nvSpPr>
          <p:cNvPr id="7" name="TextBox 6"/>
          <p:cNvSpPr txBox="1"/>
          <p:nvPr/>
        </p:nvSpPr>
        <p:spPr>
          <a:xfrm>
            <a:off x="4812301" y="5562600"/>
            <a:ext cx="4065024" cy="954107"/>
          </a:xfrm>
          <a:prstGeom prst="rect">
            <a:avLst/>
          </a:prstGeom>
          <a:noFill/>
        </p:spPr>
        <p:txBody>
          <a:bodyPr wrap="none" rtlCol="0">
            <a:spAutoFit/>
          </a:bodyPr>
          <a:lstStyle/>
          <a:p>
            <a:pPr algn="ctr"/>
            <a:r>
              <a:rPr lang="el-GR" sz="2800" dirty="0" smtClean="0"/>
              <a:t>σ</a:t>
            </a:r>
            <a:r>
              <a:rPr lang="en-US" sz="2800" dirty="0" smtClean="0"/>
              <a:t>/</a:t>
            </a:r>
            <a:r>
              <a:rPr lang="el-GR" sz="2800" dirty="0" smtClean="0"/>
              <a:t>µ</a:t>
            </a:r>
            <a:r>
              <a:rPr lang="en-US" sz="2800" dirty="0" smtClean="0"/>
              <a:t>=10% uniform random </a:t>
            </a:r>
          </a:p>
          <a:p>
            <a:pPr algn="ctr"/>
            <a:r>
              <a:rPr lang="en-US" sz="2800" dirty="0" smtClean="0"/>
              <a:t>noise added at every pixel</a:t>
            </a:r>
            <a:endParaRPr lang="en-US" sz="2800" dirty="0"/>
          </a:p>
        </p:txBody>
      </p:sp>
      <p:sp>
        <p:nvSpPr>
          <p:cNvPr id="3" name="Date Placeholder 2"/>
          <p:cNvSpPr>
            <a:spLocks noGrp="1"/>
          </p:cNvSpPr>
          <p:nvPr>
            <p:ph type="dt" sz="half" idx="10"/>
          </p:nvPr>
        </p:nvSpPr>
        <p:spPr/>
        <p:txBody>
          <a:bodyPr/>
          <a:lstStyle/>
          <a:p>
            <a:r>
              <a:rPr lang="en-US" smtClean="0"/>
              <a:t>11/20/2012</a:t>
            </a:r>
            <a:endParaRPr lang="en-US"/>
          </a:p>
        </p:txBody>
      </p:sp>
      <p:sp>
        <p:nvSpPr>
          <p:cNvPr id="8" name="Footer Placeholder 7"/>
          <p:cNvSpPr>
            <a:spLocks noGrp="1"/>
          </p:cNvSpPr>
          <p:nvPr>
            <p:ph type="ftr" sz="quarter" idx="11"/>
          </p:nvPr>
        </p:nvSpPr>
        <p:spPr/>
        <p:txBody>
          <a:bodyPr/>
          <a:lstStyle/>
          <a:p>
            <a:r>
              <a:rPr lang="en-US" smtClean="0"/>
              <a:t>Sindia and Agrawal: ATS 2012</a:t>
            </a:r>
            <a:endParaRPr lang="en-US" dirty="0"/>
          </a:p>
        </p:txBody>
      </p:sp>
      <p:sp>
        <p:nvSpPr>
          <p:cNvPr id="9" name="Slide Number Placeholder 8"/>
          <p:cNvSpPr>
            <a:spLocks noGrp="1"/>
          </p:cNvSpPr>
          <p:nvPr>
            <p:ph type="sldNum" sz="quarter" idx="12"/>
          </p:nvPr>
        </p:nvSpPr>
        <p:spPr/>
        <p:txBody>
          <a:bodyPr/>
          <a:lstStyle/>
          <a:p>
            <a:fld id="{AA195531-06E9-4678-A51E-F7EA401C791F}" type="slidenum">
              <a:rPr lang="en-US" smtClean="0"/>
              <a:t>8</a:t>
            </a:fld>
            <a:endParaRPr lang="en-US" dirty="0"/>
          </a:p>
        </p:txBody>
      </p:sp>
    </p:spTree>
    <p:extLst>
      <p:ext uri="{BB962C8B-B14F-4D97-AF65-F5344CB8AC3E}">
        <p14:creationId xmlns:p14="http://schemas.microsoft.com/office/powerpoint/2010/main" val="2666272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Error Resilient </a:t>
            </a:r>
            <a:r>
              <a:rPr lang="en-US" dirty="0"/>
              <a:t>Applications: Examples</a:t>
            </a:r>
          </a:p>
        </p:txBody>
      </p:sp>
      <p:sp>
        <p:nvSpPr>
          <p:cNvPr id="3" name="Content Placeholder 2"/>
          <p:cNvSpPr>
            <a:spLocks noGrp="1"/>
          </p:cNvSpPr>
          <p:nvPr>
            <p:ph idx="1"/>
          </p:nvPr>
        </p:nvSpPr>
        <p:spPr/>
        <p:txBody>
          <a:bodyPr>
            <a:normAutofit fontScale="92500" lnSpcReduction="10000"/>
          </a:bodyPr>
          <a:lstStyle/>
          <a:p>
            <a:r>
              <a:rPr lang="en-US" dirty="0" smtClean="0"/>
              <a:t>Leverage the inherent error tolerance of human eye/brain combination.</a:t>
            </a:r>
          </a:p>
          <a:p>
            <a:pPr lvl="1"/>
            <a:r>
              <a:rPr lang="en-US" dirty="0" smtClean="0"/>
              <a:t>Color image processing </a:t>
            </a:r>
          </a:p>
          <a:p>
            <a:pPr lvl="2"/>
            <a:r>
              <a:rPr lang="en-US" dirty="0" smtClean="0"/>
              <a:t>Roy </a:t>
            </a:r>
            <a:r>
              <a:rPr lang="en-US" dirty="0"/>
              <a:t>et. al</a:t>
            </a:r>
            <a:r>
              <a:rPr lang="en-US" dirty="0" smtClean="0"/>
              <a:t>., </a:t>
            </a:r>
            <a:r>
              <a:rPr lang="en-US" dirty="0"/>
              <a:t>ICCAD </a:t>
            </a:r>
            <a:r>
              <a:rPr lang="en-US" dirty="0" smtClean="0"/>
              <a:t>’07</a:t>
            </a:r>
            <a:endParaRPr lang="en-US" sz="3600" dirty="0"/>
          </a:p>
          <a:p>
            <a:pPr lvl="1"/>
            <a:r>
              <a:rPr lang="en-US" dirty="0" smtClean="0"/>
              <a:t>Motion estimation</a:t>
            </a:r>
          </a:p>
          <a:p>
            <a:pPr lvl="2"/>
            <a:r>
              <a:rPr lang="en-US" dirty="0" smtClean="0"/>
              <a:t>Ortega et. al., DFT’05</a:t>
            </a:r>
          </a:p>
          <a:p>
            <a:pPr lvl="1"/>
            <a:r>
              <a:rPr lang="en-US" dirty="0" smtClean="0"/>
              <a:t>Image/Video compression</a:t>
            </a:r>
          </a:p>
          <a:p>
            <a:pPr lvl="2"/>
            <a:r>
              <a:rPr lang="en-US" dirty="0" err="1" smtClean="0"/>
              <a:t>Shanbhag</a:t>
            </a:r>
            <a:r>
              <a:rPr lang="en-US" dirty="0" smtClean="0"/>
              <a:t> et. al., TVLSI’01, Ortega et. al., DFT’05, </a:t>
            </a:r>
            <a:r>
              <a:rPr lang="en-US" dirty="0" err="1" smtClean="0"/>
              <a:t>Kurdahi</a:t>
            </a:r>
            <a:r>
              <a:rPr lang="en-US" dirty="0" smtClean="0"/>
              <a:t> et. al., ISQED’06</a:t>
            </a:r>
          </a:p>
          <a:p>
            <a:pPr lvl="1"/>
            <a:r>
              <a:rPr lang="en-US" dirty="0" smtClean="0"/>
              <a:t>Image smoothening/sharpening</a:t>
            </a:r>
          </a:p>
          <a:p>
            <a:pPr lvl="2"/>
            <a:r>
              <a:rPr lang="en-US" dirty="0" err="1" smtClean="0"/>
              <a:t>Sindia</a:t>
            </a:r>
            <a:r>
              <a:rPr lang="en-US" dirty="0" smtClean="0"/>
              <a:t> et. al., ISCAS’12</a:t>
            </a:r>
          </a:p>
        </p:txBody>
      </p:sp>
      <p:sp>
        <p:nvSpPr>
          <p:cNvPr id="4" name="Date Placeholder 3"/>
          <p:cNvSpPr>
            <a:spLocks noGrp="1"/>
          </p:cNvSpPr>
          <p:nvPr>
            <p:ph type="dt" sz="half" idx="10"/>
          </p:nvPr>
        </p:nvSpPr>
        <p:spPr/>
        <p:txBody>
          <a:bodyPr/>
          <a:lstStyle/>
          <a:p>
            <a:r>
              <a:rPr lang="en-US" smtClean="0"/>
              <a:t>11/20/2012</a:t>
            </a:r>
            <a:endParaRPr lang="en-US"/>
          </a:p>
        </p:txBody>
      </p:sp>
      <p:sp>
        <p:nvSpPr>
          <p:cNvPr id="5" name="Footer Placeholder 4"/>
          <p:cNvSpPr>
            <a:spLocks noGrp="1"/>
          </p:cNvSpPr>
          <p:nvPr>
            <p:ph type="ftr" sz="quarter" idx="11"/>
          </p:nvPr>
        </p:nvSpPr>
        <p:spPr/>
        <p:txBody>
          <a:bodyPr/>
          <a:lstStyle/>
          <a:p>
            <a:r>
              <a:rPr lang="en-US" smtClean="0"/>
              <a:t>Sindia and Agrawal: ATS 2012</a:t>
            </a:r>
            <a:endParaRPr lang="en-US" dirty="0"/>
          </a:p>
        </p:txBody>
      </p:sp>
      <p:sp>
        <p:nvSpPr>
          <p:cNvPr id="6" name="Slide Number Placeholder 5"/>
          <p:cNvSpPr>
            <a:spLocks noGrp="1"/>
          </p:cNvSpPr>
          <p:nvPr>
            <p:ph type="sldNum" sz="quarter" idx="12"/>
          </p:nvPr>
        </p:nvSpPr>
        <p:spPr/>
        <p:txBody>
          <a:bodyPr/>
          <a:lstStyle/>
          <a:p>
            <a:fld id="{AA195531-06E9-4678-A51E-F7EA401C791F}" type="slidenum">
              <a:rPr lang="en-US" smtClean="0"/>
              <a:t>9</a:t>
            </a:fld>
            <a:endParaRPr lang="en-US" dirty="0"/>
          </a:p>
        </p:txBody>
      </p:sp>
    </p:spTree>
    <p:extLst>
      <p:ext uri="{BB962C8B-B14F-4D97-AF65-F5344CB8AC3E}">
        <p14:creationId xmlns:p14="http://schemas.microsoft.com/office/powerpoint/2010/main" val="157533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6700</TotalTime>
  <Words>1214</Words>
  <Application>Microsoft Office PowerPoint</Application>
  <PresentationFormat>On-screen Show (4:3)</PresentationFormat>
  <Paragraphs>262</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Tailoring Tests for Functional Binning of Integrated Circuits</vt:lpstr>
      <vt:lpstr>Outline</vt:lpstr>
      <vt:lpstr>Outline</vt:lpstr>
      <vt:lpstr>A Quick Puzzle</vt:lpstr>
      <vt:lpstr>One More Puzzle</vt:lpstr>
      <vt:lpstr>This One is Easier </vt:lpstr>
      <vt:lpstr>The Differences Are …</vt:lpstr>
      <vt:lpstr>More Differences …</vt:lpstr>
      <vt:lpstr>Error Resilient Applications: Examples</vt:lpstr>
      <vt:lpstr>Testing for Error Resilient Applications: Background</vt:lpstr>
      <vt:lpstr>Why Optimize Test for Error Resilient Applications?</vt:lpstr>
      <vt:lpstr>Outline</vt:lpstr>
      <vt:lpstr>Problem Statement</vt:lpstr>
      <vt:lpstr>Outline</vt:lpstr>
      <vt:lpstr>Functional Binning</vt:lpstr>
      <vt:lpstr>Outline</vt:lpstr>
      <vt:lpstr>Integer Linear Programming (ILP) Formulation (1/2)</vt:lpstr>
      <vt:lpstr>ILP Formulation (2/2)</vt:lpstr>
      <vt:lpstr>Outline</vt:lpstr>
      <vt:lpstr>Design of Experiments</vt:lpstr>
      <vt:lpstr>Results: Fault Coverage Optimization</vt:lpstr>
      <vt:lpstr>Results: Fault Coverage Optimization</vt:lpstr>
      <vt:lpstr>Results: Fault Coverage Optimization</vt:lpstr>
      <vt:lpstr>Implications on Yield: A Simple Model</vt:lpstr>
      <vt:lpstr>Yield Implications</vt:lpstr>
      <vt:lpstr>Outline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Fault Coverage for Error Resilient Applications:  An Integer Linear Programming Formulation</dc:title>
  <dc:creator>Suraj Sindia</dc:creator>
  <cp:lastModifiedBy>Vishwani Agrawal</cp:lastModifiedBy>
  <cp:revision>167</cp:revision>
  <dcterms:created xsi:type="dcterms:W3CDTF">2006-08-16T00:00:00Z</dcterms:created>
  <dcterms:modified xsi:type="dcterms:W3CDTF">2012-11-18T23:40:06Z</dcterms:modified>
</cp:coreProperties>
</file>