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21E52-C8A2-4FDC-9A4C-EA880EFBFB15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4B3F6-E2D4-49C1-A307-682906E33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4B3F6-E2D4-49C1-A307-682906E3363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圆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April 13, 2012</a:t>
            </a:r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April 13, 2012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April 13, 2012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April 13, 2012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圆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April 13, 2012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April 13, 2012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April 13, 2012</a:t>
            </a: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April 13, 2012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April 13, 2012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圆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April 13, 2012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April 13, 2012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圆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altLang="zh-CN" smtClean="0"/>
              <a:t>April 13, 2012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g.auburn.edu/ens/hpcc/software_programming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.auburn.edu/ens/hpcc/index.html" TargetMode="External"/><Relationship Id="rId2" Type="http://schemas.openxmlformats.org/officeDocument/2006/relationships/hyperlink" Target="http://en.wikipedia.org/wiki/Computer_clust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ng.auburn.edu/~vagrawal/COURSE/E6200_Fall10/course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g.auburn.edu/ens/hpcc/access_information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g.auburn.edu/ens/hpcc/access_information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1640" y="4077072"/>
            <a:ext cx="6400800" cy="1600200"/>
          </a:xfrm>
        </p:spPr>
        <p:txBody>
          <a:bodyPr/>
          <a:lstStyle/>
          <a:p>
            <a:r>
              <a:rPr lang="en-US" dirty="0" err="1" smtClean="0"/>
              <a:t>Jia</a:t>
            </a:r>
            <a:r>
              <a:rPr lang="en-US" dirty="0" smtClean="0"/>
              <a:t> Yao</a:t>
            </a:r>
          </a:p>
          <a:p>
            <a:r>
              <a:rPr lang="en-US" dirty="0" smtClean="0"/>
              <a:t>Director: </a:t>
            </a:r>
            <a:r>
              <a:rPr lang="en-US" dirty="0" err="1" smtClean="0"/>
              <a:t>Vishwani</a:t>
            </a:r>
            <a:r>
              <a:rPr lang="en-US" dirty="0" smtClean="0"/>
              <a:t> D. </a:t>
            </a:r>
            <a:r>
              <a:rPr lang="en-US" dirty="0" err="1" smtClean="0"/>
              <a:t>Agrawal</a:t>
            </a:r>
            <a:endParaRPr 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High Performance Compute Cluster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April 13, 2012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to Run Programs on HPCC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April 13, 2012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10</a:t>
            </a:fld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8951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Step 2</a:t>
            </a:r>
          </a:p>
          <a:p>
            <a:pPr lvl="1"/>
            <a:r>
              <a:rPr lang="en-US" sz="2800" dirty="0" smtClean="0"/>
              <a:t>Register your username on all 4 compute nodes by</a:t>
            </a: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ssh</a:t>
            </a:r>
            <a:r>
              <a:rPr lang="en-US" dirty="0" smtClean="0"/>
              <a:t> compute-1</a:t>
            </a:r>
          </a:p>
          <a:p>
            <a:pPr algn="ctr">
              <a:buNone/>
            </a:pPr>
            <a:r>
              <a:rPr lang="en-US" dirty="0" smtClean="0"/>
              <a:t>exit</a:t>
            </a:r>
          </a:p>
          <a:p>
            <a:pPr algn="ctr">
              <a:buNone/>
            </a:pPr>
            <a:r>
              <a:rPr lang="en-US" dirty="0" err="1" smtClean="0"/>
              <a:t>ssh</a:t>
            </a:r>
            <a:r>
              <a:rPr lang="en-US" dirty="0" smtClean="0"/>
              <a:t> compute-2</a:t>
            </a:r>
            <a:br>
              <a:rPr lang="en-US" dirty="0" smtClean="0"/>
            </a:br>
            <a:r>
              <a:rPr lang="en-US" dirty="0" smtClean="0"/>
              <a:t>exit</a:t>
            </a:r>
          </a:p>
          <a:p>
            <a:pPr algn="ctr">
              <a:buNone/>
            </a:pPr>
            <a:r>
              <a:rPr lang="en-US" dirty="0" err="1" smtClean="0"/>
              <a:t>ssh</a:t>
            </a:r>
            <a:r>
              <a:rPr lang="en-US" dirty="0" smtClean="0"/>
              <a:t> compute-3</a:t>
            </a:r>
            <a:br>
              <a:rPr lang="en-US" dirty="0" smtClean="0"/>
            </a:br>
            <a:r>
              <a:rPr lang="en-US" dirty="0" smtClean="0"/>
              <a:t>exit</a:t>
            </a:r>
          </a:p>
          <a:p>
            <a:pPr algn="ctr">
              <a:buNone/>
            </a:pPr>
            <a:r>
              <a:rPr lang="en-US" dirty="0" err="1" smtClean="0"/>
              <a:t>ssh</a:t>
            </a:r>
            <a:r>
              <a:rPr lang="en-US" dirty="0" smtClean="0"/>
              <a:t> compute-4</a:t>
            </a:r>
            <a:br>
              <a:rPr lang="en-US" dirty="0" smtClean="0"/>
            </a:br>
            <a:r>
              <a:rPr lang="en-US" dirty="0" smtClean="0"/>
              <a:t>exit</a:t>
            </a:r>
          </a:p>
          <a:p>
            <a:pPr lvl="1"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to Run Programs on HPCC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April 13, 2012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11</a:t>
            </a:fld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1"/>
          </p:nvPr>
        </p:nvSpPr>
        <p:spPr>
          <a:xfrm>
            <a:off x="899592" y="1844824"/>
            <a:ext cx="7772400" cy="3925416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Step 3</a:t>
            </a:r>
          </a:p>
          <a:p>
            <a:pPr lvl="1"/>
            <a:r>
              <a:rPr lang="en-US" sz="2800" dirty="0" smtClean="0"/>
              <a:t>Save </a:t>
            </a:r>
            <a:r>
              <a:rPr lang="en-US" sz="2800" dirty="0" err="1" smtClean="0"/>
              <a:t>pi.c</a:t>
            </a:r>
            <a:r>
              <a:rPr lang="en-US" sz="2800" dirty="0" smtClean="0"/>
              <a:t> file in your H Drive</a:t>
            </a:r>
          </a:p>
          <a:p>
            <a:pPr lvl="1"/>
            <a:r>
              <a:rPr lang="en-US" sz="2800" dirty="0" smtClean="0"/>
              <a:t>Save newmpich_compile.sh file in your H </a:t>
            </a:r>
            <a:r>
              <a:rPr lang="en-US" sz="2800" dirty="0" smtClean="0"/>
              <a:t>Drive</a:t>
            </a:r>
          </a:p>
          <a:p>
            <a:pPr lvl="1"/>
            <a:r>
              <a:rPr lang="en-US" sz="2800" dirty="0" smtClean="0"/>
              <a:t>Save mpich2_script.sh </a:t>
            </a:r>
            <a:r>
              <a:rPr lang="en-US" sz="2800" dirty="0" smtClean="0"/>
              <a:t>in your H Drive </a:t>
            </a:r>
            <a:endParaRPr lang="en-US" sz="2800" dirty="0" smtClean="0"/>
          </a:p>
          <a:p>
            <a:pPr lvl="1"/>
            <a:r>
              <a:rPr lang="en-US" sz="2800" dirty="0" err="1" smtClean="0"/>
              <a:t>Chmod</a:t>
            </a:r>
            <a:r>
              <a:rPr lang="en-US" sz="2800" dirty="0" smtClean="0"/>
              <a:t> 700 newmpich_compile.sh</a:t>
            </a:r>
          </a:p>
          <a:p>
            <a:pPr lvl="1"/>
            <a:r>
              <a:rPr lang="en-US" sz="2800" dirty="0" err="1" smtClean="0"/>
              <a:t>Chmod</a:t>
            </a:r>
            <a:r>
              <a:rPr lang="en-US" sz="2800" dirty="0" smtClean="0"/>
              <a:t> 700 mpich2_script.sh</a:t>
            </a:r>
            <a:endParaRPr lang="en-US" sz="2800" dirty="0" smtClean="0"/>
          </a:p>
          <a:p>
            <a:pPr lvl="1"/>
            <a:r>
              <a:rPr lang="en-US" sz="2800" dirty="0" smtClean="0"/>
              <a:t>Three </a:t>
            </a:r>
            <a:r>
              <a:rPr lang="en-US" sz="2800" dirty="0" smtClean="0"/>
              <a:t>files can be downloaded from</a:t>
            </a:r>
          </a:p>
          <a:p>
            <a:pPr lvl="1">
              <a:buNone/>
            </a:pPr>
            <a:r>
              <a:rPr lang="en-US" sz="2800" dirty="0" smtClean="0">
                <a:solidFill>
                  <a:srgbClr val="FF6600"/>
                </a:solidFill>
                <a:hlinkClick r:id="rId2"/>
              </a:rPr>
              <a:t>http://www.eng.auburn.edu/ens/hpcc/software_programming.html</a:t>
            </a:r>
            <a:endParaRPr lang="en-US" sz="2800" dirty="0" smtClean="0">
              <a:solidFill>
                <a:srgbClr val="FF6600"/>
              </a:solidFill>
            </a:endParaRPr>
          </a:p>
          <a:p>
            <a:pPr lvl="1"/>
            <a:r>
              <a:rPr lang="en-US" sz="2800" dirty="0" smtClean="0"/>
              <a:t>Run newmpich_compile.sh to compile </a:t>
            </a:r>
            <a:r>
              <a:rPr lang="en-US" sz="2800" dirty="0" err="1" smtClean="0"/>
              <a:t>pi.c</a:t>
            </a:r>
            <a:r>
              <a:rPr lang="en-US" sz="2800" dirty="0" smtClean="0"/>
              <a:t> </a:t>
            </a:r>
          </a:p>
          <a:p>
            <a:pPr lvl="1">
              <a:buNone/>
            </a:pPr>
            <a:endParaRPr lang="en-US" sz="2800" dirty="0" smtClean="0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796950"/>
          </a:xfrm>
        </p:spPr>
        <p:txBody>
          <a:bodyPr/>
          <a:lstStyle/>
          <a:p>
            <a:pPr algn="ctr"/>
            <a:r>
              <a:rPr lang="en-US" dirty="0" smtClean="0"/>
              <a:t>How to Run Programs on HPCC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April 13, 2012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12</a:t>
            </a:fld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1"/>
          </p:nvPr>
        </p:nvSpPr>
        <p:spPr>
          <a:xfrm>
            <a:off x="50304" y="1700808"/>
            <a:ext cx="3873624" cy="3384376"/>
          </a:xfrm>
        </p:spPr>
        <p:txBody>
          <a:bodyPr>
            <a:normAutofit/>
          </a:bodyPr>
          <a:lstStyle/>
          <a:p>
            <a:r>
              <a:rPr lang="en-US" dirty="0" smtClean="0"/>
              <a:t>Step 4</a:t>
            </a:r>
          </a:p>
          <a:p>
            <a:pPr lvl="1"/>
            <a:r>
              <a:rPr lang="en-US" sz="2600" dirty="0" smtClean="0"/>
              <a:t>Edit </a:t>
            </a:r>
            <a:r>
              <a:rPr lang="en-US" sz="2600" dirty="0" smtClean="0"/>
              <a:t>mpich2_script.sh file as shown on the right</a:t>
            </a:r>
          </a:p>
          <a:p>
            <a:pPr lvl="1"/>
            <a:r>
              <a:rPr lang="en-US" sz="2600" dirty="0" smtClean="0"/>
              <a:t>Submit your job onto HPCC by</a:t>
            </a:r>
          </a:p>
          <a:p>
            <a:pPr lvl="1">
              <a:buNone/>
            </a:pPr>
            <a:r>
              <a:rPr lang="en-US" sz="2600" dirty="0" smtClean="0"/>
              <a:t>   </a:t>
            </a:r>
            <a:r>
              <a:rPr lang="en-US" sz="2600" dirty="0" err="1" smtClean="0"/>
              <a:t>qsub</a:t>
            </a:r>
            <a:r>
              <a:rPr lang="en-US" sz="2600" dirty="0" smtClean="0"/>
              <a:t> ./mpich2_script.sh</a:t>
            </a:r>
          </a:p>
        </p:txBody>
      </p:sp>
      <p:sp>
        <p:nvSpPr>
          <p:cNvPr id="6" name="内容占位符 4"/>
          <p:cNvSpPr txBox="1">
            <a:spLocks/>
          </p:cNvSpPr>
          <p:nvPr/>
        </p:nvSpPr>
        <p:spPr>
          <a:xfrm>
            <a:off x="3923928" y="1052736"/>
            <a:ext cx="5544616" cy="547260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US" sz="2400" dirty="0" smtClean="0"/>
              <a:t>Edit this line for varying number of nodes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US" sz="2000" dirty="0" smtClean="0"/>
              <a:t>    </a:t>
            </a:r>
            <a:r>
              <a:rPr lang="en-US" sz="2200" dirty="0" smtClean="0"/>
              <a:t>#PBS -l  nodes=4:ppn=10,walltime=00:10:00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US" sz="2200" dirty="0" smtClean="0">
                <a:solidFill>
                  <a:srgbClr val="FF0000"/>
                </a:solidFill>
              </a:rPr>
              <a:t>    #PBS -l  nodes=2:ppn=2,walltime=01:00:00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US" sz="2400" dirty="0" smtClean="0"/>
              <a:t>Add this line </a:t>
            </a: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US" sz="2200" dirty="0" smtClean="0"/>
              <a:t>    </a:t>
            </a:r>
            <a:r>
              <a:rPr lang="en-US" sz="2200" dirty="0" smtClean="0">
                <a:solidFill>
                  <a:srgbClr val="FF0000"/>
                </a:solidFill>
              </a:rPr>
              <a:t>#PBS  –d  /home/</a:t>
            </a:r>
            <a:r>
              <a:rPr lang="en-US" sz="2200" dirty="0" err="1" smtClean="0">
                <a:solidFill>
                  <a:srgbClr val="FF0000"/>
                </a:solidFill>
              </a:rPr>
              <a:t>au_user_id</a:t>
            </a:r>
            <a:r>
              <a:rPr lang="en-US" sz="2200" dirty="0" smtClean="0">
                <a:solidFill>
                  <a:srgbClr val="FF0000"/>
                </a:solidFill>
              </a:rPr>
              <a:t>/folder name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US" sz="2200" dirty="0" smtClean="0"/>
              <a:t>    </a:t>
            </a:r>
            <a:r>
              <a:rPr lang="en-US" sz="2200" dirty="0" err="1" smtClean="0"/>
              <a:t>folder_name</a:t>
            </a:r>
            <a:r>
              <a:rPr lang="en-US" sz="2200" dirty="0" smtClean="0"/>
              <a:t> is the folder where you </a:t>
            </a:r>
            <a:r>
              <a:rPr lang="en-US" sz="2150" dirty="0" smtClean="0"/>
              <a:t>saved</a:t>
            </a:r>
            <a:r>
              <a:rPr lang="en-US" sz="2200" dirty="0" smtClean="0"/>
              <a:t> </a:t>
            </a:r>
            <a:r>
              <a:rPr lang="en-US" sz="2200" dirty="0" err="1" smtClean="0"/>
              <a:t>pi.c</a:t>
            </a:r>
            <a:r>
              <a:rPr lang="en-US" sz="2200" dirty="0" smtClean="0"/>
              <a:t>, newmpich_compile.sh and mpich2_script.sh 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US" sz="2400" dirty="0" smtClean="0"/>
              <a:t>Put in your user id into this line 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US" sz="2200" dirty="0" smtClean="0"/>
              <a:t>     </a:t>
            </a:r>
            <a:r>
              <a:rPr lang="en-US" sz="2400" dirty="0" smtClean="0"/>
              <a:t>to receive emails when job done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>
                <a:solidFill>
                  <a:srgbClr val="FF0000"/>
                </a:solidFill>
              </a:rPr>
              <a:t>#PBS  -M  au_user_id@auburn.edu</a:t>
            </a:r>
            <a:endParaRPr lang="en-US" sz="2200" dirty="0" smtClean="0"/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end of this file, add this line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US" sz="2200" noProof="0" dirty="0" smtClean="0"/>
              <a:t>     </a:t>
            </a:r>
            <a:r>
              <a:rPr lang="en-US" sz="2200" noProof="0" dirty="0" smtClean="0">
                <a:solidFill>
                  <a:srgbClr val="FF0000"/>
                </a:solidFill>
              </a:rPr>
              <a:t>data &gt;&gt; out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3923928" y="1124744"/>
            <a:ext cx="0" cy="4896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to Run Programs on HPCC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April 13, 2012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13</a:t>
            </a:fld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1"/>
          </p:nvPr>
        </p:nvSpPr>
        <p:spPr>
          <a:xfrm>
            <a:off x="827584" y="1988840"/>
            <a:ext cx="7772400" cy="356537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Step 5</a:t>
            </a:r>
          </a:p>
          <a:p>
            <a:pPr lvl="1"/>
            <a:r>
              <a:rPr lang="en-US" sz="2800" dirty="0" smtClean="0"/>
              <a:t>After job submission, you will get a job number</a:t>
            </a:r>
          </a:p>
          <a:p>
            <a:pPr lvl="1"/>
            <a:r>
              <a:rPr lang="en-US" sz="2800" dirty="0" smtClean="0"/>
              <a:t>Check if your job is successfully submitted by</a:t>
            </a:r>
          </a:p>
          <a:p>
            <a:pPr lvl="1">
              <a:buNone/>
            </a:pPr>
            <a:r>
              <a:rPr lang="en-US" sz="2800" dirty="0" smtClean="0"/>
              <a:t>           </a:t>
            </a:r>
            <a:r>
              <a:rPr lang="en-US" sz="2800" dirty="0" err="1" smtClean="0"/>
              <a:t>pbsnodes</a:t>
            </a:r>
            <a:r>
              <a:rPr lang="en-US" sz="2800" dirty="0" smtClean="0"/>
              <a:t>  –a</a:t>
            </a:r>
          </a:p>
          <a:p>
            <a:pPr lvl="1">
              <a:buNone/>
            </a:pPr>
            <a:r>
              <a:rPr lang="en-US" sz="2800" dirty="0" smtClean="0"/>
              <a:t>   and find out if your job number is listed</a:t>
            </a:r>
          </a:p>
          <a:p>
            <a:pPr lvl="1"/>
            <a:r>
              <a:rPr lang="en-US" sz="2800" dirty="0" smtClean="0"/>
              <a:t>Wait for job gets done and record the execution time of your job in </a:t>
            </a:r>
            <a:r>
              <a:rPr lang="en-US" sz="2800" dirty="0" smtClean="0"/>
              <a:t>out </a:t>
            </a:r>
            <a:r>
              <a:rPr lang="en-US" sz="2800" dirty="0" smtClean="0"/>
              <a:t>file</a:t>
            </a:r>
          </a:p>
          <a:p>
            <a:pPr lvl="1">
              <a:buNone/>
            </a:pPr>
            <a:endParaRPr lang="en-US" sz="3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April 13, 2012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14</a:t>
            </a:fld>
            <a:endParaRPr lang="zh-CN" altLang="en-US"/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971600" y="2348880"/>
          <a:ext cx="749934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9783"/>
                <a:gridCol w="2499783"/>
                <a:gridCol w="2499783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Run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Processor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Time in Minute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6.37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3.36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2.14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3.25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3.51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5.3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April 13, 2012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15</a:t>
            </a:fld>
            <a:endParaRPr lang="zh-CN" altLang="en-US"/>
          </a:p>
        </p:txBody>
      </p:sp>
      <p:pic>
        <p:nvPicPr>
          <p:cNvPr id="6" name="Picture 3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9347" y="1447800"/>
            <a:ext cx="610250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矩形 6"/>
          <p:cNvSpPr/>
          <p:nvPr/>
        </p:nvSpPr>
        <p:spPr>
          <a:xfrm>
            <a:off x="4067944" y="2060848"/>
            <a:ext cx="19188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Run time curve</a:t>
            </a:r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April 13, 2012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16</a:t>
            </a:fld>
            <a:endParaRPr lang="zh-CN" altLang="en-US"/>
          </a:p>
        </p:txBody>
      </p:sp>
      <p:pic>
        <p:nvPicPr>
          <p:cNvPr id="7" name="Picture 3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9347" y="1447800"/>
            <a:ext cx="610250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4283968" y="4005064"/>
            <a:ext cx="17890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speedup curve</a:t>
            </a:r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April 13, 2012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17</a:t>
            </a:fld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78080" cy="45720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http://en.wikipedia.org/wiki/Computer_cluster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http://www.eng.auburn.edu/ens/hpcc/index.html</a:t>
            </a:r>
            <a:endParaRPr lang="en-US" dirty="0" smtClean="0"/>
          </a:p>
          <a:p>
            <a:r>
              <a:rPr lang="en-US" dirty="0" smtClean="0"/>
              <a:t>“High Performance Compute Cluster”, </a:t>
            </a:r>
            <a:r>
              <a:rPr lang="en-US" sz="2800" dirty="0" smtClean="0">
                <a:solidFill>
                  <a:schemeClr val="tx2"/>
                </a:solidFill>
              </a:rPr>
              <a:t>Abdullah Al </a:t>
            </a:r>
            <a:r>
              <a:rPr lang="en-US" sz="2800" dirty="0" err="1" smtClean="0">
                <a:solidFill>
                  <a:schemeClr val="tx2"/>
                </a:solidFill>
              </a:rPr>
              <a:t>Owahid</a:t>
            </a:r>
            <a:r>
              <a:rPr lang="en-US" dirty="0" smtClean="0"/>
              <a:t>, </a:t>
            </a:r>
            <a:r>
              <a:rPr lang="en-US" dirty="0" smtClean="0">
                <a:hlinkClick r:id="rId4"/>
              </a:rPr>
              <a:t>http://www.eng.auburn.edu/~vagrawal/COURSE/E6200_Fall10/course.html</a:t>
            </a:r>
            <a:endParaRPr lang="en-US" sz="2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April 13, 2012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1"/>
          </p:nvPr>
        </p:nvSpPr>
        <p:spPr>
          <a:xfrm>
            <a:off x="683568" y="2060848"/>
            <a:ext cx="7772400" cy="291730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Computer Cluster</a:t>
            </a:r>
          </a:p>
          <a:p>
            <a:r>
              <a:rPr lang="en-US" sz="3200" dirty="0" smtClean="0"/>
              <a:t>Auburn University </a:t>
            </a:r>
            <a:r>
              <a:rPr lang="en-US" sz="3200" dirty="0" err="1" smtClean="0"/>
              <a:t>vSMP</a:t>
            </a:r>
            <a:r>
              <a:rPr lang="en-US" sz="3200" dirty="0" smtClean="0"/>
              <a:t> HPCC</a:t>
            </a:r>
          </a:p>
          <a:p>
            <a:r>
              <a:rPr lang="en-US" sz="3200" dirty="0" smtClean="0"/>
              <a:t>How to Access HPCC</a:t>
            </a:r>
          </a:p>
          <a:p>
            <a:r>
              <a:rPr lang="en-US" sz="3200" dirty="0" smtClean="0"/>
              <a:t>How to Run Programs on HPCC</a:t>
            </a:r>
          </a:p>
          <a:p>
            <a:r>
              <a:rPr lang="en-US" sz="3200" dirty="0" smtClean="0"/>
              <a:t>Performance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Computer Cluster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April 13, 2012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3</a:t>
            </a:fld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1"/>
          </p:nvPr>
        </p:nvSpPr>
        <p:spPr>
          <a:xfrm>
            <a:off x="827584" y="1844824"/>
            <a:ext cx="7772400" cy="4104456"/>
          </a:xfrm>
        </p:spPr>
        <p:txBody>
          <a:bodyPr/>
          <a:lstStyle/>
          <a:p>
            <a:r>
              <a:rPr lang="en-US" sz="3200" dirty="0" smtClean="0"/>
              <a:t>A computer cluster is a group of linked computers</a:t>
            </a:r>
          </a:p>
          <a:p>
            <a:r>
              <a:rPr lang="en-US" sz="3200" dirty="0" smtClean="0"/>
              <a:t>Works together closely thus in many respects they can be </a:t>
            </a:r>
            <a:r>
              <a:rPr lang="en-US" sz="3200" dirty="0" err="1" smtClean="0"/>
              <a:t>viewd</a:t>
            </a:r>
            <a:r>
              <a:rPr lang="en-US" sz="3200" dirty="0" smtClean="0"/>
              <a:t> as a single computer</a:t>
            </a:r>
          </a:p>
          <a:p>
            <a:r>
              <a:rPr lang="en-US" sz="3200" dirty="0" smtClean="0"/>
              <a:t>Components are connected to each other through fast local area networks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Computer Cluster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April 13, 2012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4</a:t>
            </a:fld>
            <a:endParaRPr lang="zh-CN" altLang="en-US"/>
          </a:p>
        </p:txBody>
      </p:sp>
      <p:pic>
        <p:nvPicPr>
          <p:cNvPr id="6" name="内容占位符 5" descr="image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63656" y="1772816"/>
            <a:ext cx="6152601" cy="4375072"/>
          </a:xfrm>
        </p:spPr>
      </p:pic>
      <p:sp>
        <p:nvSpPr>
          <p:cNvPr id="7" name="TextBox 6"/>
          <p:cNvSpPr txBox="1"/>
          <p:nvPr/>
        </p:nvSpPr>
        <p:spPr>
          <a:xfrm>
            <a:off x="6660232" y="1412776"/>
            <a:ext cx="2267744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Computate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Nodes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24328" y="3501008"/>
            <a:ext cx="1403648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Head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Node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4725144"/>
            <a:ext cx="2088232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User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Terminals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Auburn University </a:t>
            </a:r>
            <a:r>
              <a:rPr lang="en-US" dirty="0" err="1" smtClean="0"/>
              <a:t>vSMP</a:t>
            </a:r>
            <a:r>
              <a:rPr lang="en-US" dirty="0" smtClean="0"/>
              <a:t> HPCC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April 13, 2012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5</a:t>
            </a:fld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Virtual Symmetric Multiprocessing High Performance Compute Cluster</a:t>
            </a:r>
          </a:p>
          <a:p>
            <a:pPr lvl="1"/>
            <a:r>
              <a:rPr lang="sv-SE" dirty="0" smtClean="0"/>
              <a:t>Dell M1000E Blade Chassis Server Platform</a:t>
            </a:r>
          </a:p>
          <a:p>
            <a:pPr lvl="1"/>
            <a:r>
              <a:rPr lang="en-US" dirty="0" smtClean="0"/>
              <a:t>4 M1000E Blade Chassis Fat Nodes</a:t>
            </a:r>
          </a:p>
          <a:p>
            <a:pPr lvl="1"/>
            <a:r>
              <a:rPr lang="en-US" dirty="0" smtClean="0"/>
              <a:t>16 M610 half-height Intel dual socket Blade</a:t>
            </a:r>
          </a:p>
          <a:p>
            <a:pPr lvl="1"/>
            <a:r>
              <a:rPr lang="en-US" dirty="0" smtClean="0"/>
              <a:t>2CPU, Quad-core Nehalem 2.80 GHz processors</a:t>
            </a:r>
          </a:p>
          <a:p>
            <a:pPr lvl="1"/>
            <a:r>
              <a:rPr lang="en-US" dirty="0" smtClean="0"/>
              <a:t>24GB RAM, two 160GB SATA drives and </a:t>
            </a:r>
          </a:p>
          <a:p>
            <a:pPr lvl="1"/>
            <a:r>
              <a:rPr lang="en-US" dirty="0" smtClean="0"/>
              <a:t>Single Operating System image (</a:t>
            </a:r>
            <a:r>
              <a:rPr lang="en-US" dirty="0" err="1" smtClean="0"/>
              <a:t>CentOS</a:t>
            </a:r>
            <a:r>
              <a:rPr lang="en-US" dirty="0" smtClean="0"/>
              <a:t>). </a:t>
            </a:r>
          </a:p>
          <a:p>
            <a:pPr lvl="1"/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Auburn University </a:t>
            </a:r>
            <a:r>
              <a:rPr lang="en-US" dirty="0" err="1" smtClean="0"/>
              <a:t>vSMP</a:t>
            </a:r>
            <a:r>
              <a:rPr lang="en-US" dirty="0" smtClean="0"/>
              <a:t> HPCC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April 13, 2012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6</a:t>
            </a:fld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Each M610 blade server is connected internally to the chassis via a </a:t>
            </a:r>
            <a:r>
              <a:rPr lang="en-US" dirty="0" err="1" smtClean="0"/>
              <a:t>Mellanox</a:t>
            </a:r>
            <a:r>
              <a:rPr lang="en-US" dirty="0" smtClean="0"/>
              <a:t> Quad Data Rate (QDR) </a:t>
            </a:r>
            <a:r>
              <a:rPr lang="en-US" dirty="0" err="1" smtClean="0"/>
              <a:t>InfiniBand</a:t>
            </a:r>
            <a:r>
              <a:rPr lang="en-US" dirty="0" smtClean="0"/>
              <a:t> switch 40Gb/s for creation of the </a:t>
            </a:r>
            <a:r>
              <a:rPr lang="en-US" dirty="0" err="1" smtClean="0"/>
              <a:t>ScaleMP</a:t>
            </a:r>
            <a:r>
              <a:rPr lang="en-US" dirty="0" smtClean="0"/>
              <a:t> </a:t>
            </a:r>
            <a:r>
              <a:rPr lang="en-US" dirty="0" err="1" smtClean="0"/>
              <a:t>vSMP</a:t>
            </a:r>
            <a:endParaRPr lang="en-US" dirty="0" smtClean="0"/>
          </a:p>
          <a:p>
            <a:r>
              <a:rPr lang="en-US" dirty="0" smtClean="0"/>
              <a:t>Each M1000E Fat Node is interconnected via 10 </a:t>
            </a:r>
            <a:r>
              <a:rPr lang="en-US" dirty="0" err="1" smtClean="0"/>
              <a:t>GbE</a:t>
            </a:r>
            <a:r>
              <a:rPr lang="en-US" dirty="0" smtClean="0"/>
              <a:t> Ethernet using M6220 blade switch stacking modules for parallel clustering using </a:t>
            </a:r>
            <a:r>
              <a:rPr lang="en-US" dirty="0" err="1" smtClean="0"/>
              <a:t>OpenMPI</a:t>
            </a:r>
            <a:r>
              <a:rPr lang="en-US" dirty="0" smtClean="0"/>
              <a:t>/MPICH2</a:t>
            </a:r>
          </a:p>
          <a:p>
            <a:r>
              <a:rPr lang="en-US" dirty="0" smtClean="0"/>
              <a:t>Each M1000E Fat Node also has independent 10GbE Ethernet connectivity to the Brocade </a:t>
            </a:r>
            <a:r>
              <a:rPr lang="en-US" dirty="0" err="1" smtClean="0"/>
              <a:t>Turboiron</a:t>
            </a:r>
            <a:r>
              <a:rPr lang="en-US" dirty="0" smtClean="0"/>
              <a:t> 24X Core LAN Switch</a:t>
            </a:r>
          </a:p>
          <a:p>
            <a:r>
              <a:rPr lang="en-US" sz="2800" dirty="0" smtClean="0"/>
              <a:t>Each node with 128 cores @ 2.80 GHz Nehalem</a:t>
            </a:r>
          </a:p>
          <a:p>
            <a:r>
              <a:rPr lang="en-US" sz="2800" dirty="0" smtClean="0"/>
              <a:t>Total of 512 cores @ 2.80 GHz, 1.536TB shared memory RAM, and 20.48TB RAW internal storage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Auburn University </a:t>
            </a:r>
            <a:r>
              <a:rPr lang="en-US" dirty="0" err="1" smtClean="0"/>
              <a:t>vSMP</a:t>
            </a:r>
            <a:r>
              <a:rPr lang="en-US" dirty="0" smtClean="0"/>
              <a:t> HPCC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April 13, 2012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7</a:t>
            </a:fld>
            <a:endParaRPr lang="zh-CN" altLang="en-US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59632" y="1447800"/>
            <a:ext cx="626041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to Access HPCC by </a:t>
            </a:r>
            <a:r>
              <a:rPr lang="en-US" dirty="0" err="1" smtClean="0"/>
              <a:t>SecureCRT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April 13, 2012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8</a:t>
            </a:fld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640960" cy="3637384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  <a:buNone/>
            </a:pPr>
            <a:endParaRPr lang="en-US" sz="3200" dirty="0" smtClean="0">
              <a:solidFill>
                <a:srgbClr val="FF6600"/>
              </a:solidFill>
              <a:hlinkClick r:id="rId2"/>
            </a:endParaRP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  <a:buNone/>
            </a:pPr>
            <a:endParaRPr lang="en-US" sz="3200" dirty="0" smtClean="0">
              <a:solidFill>
                <a:srgbClr val="FF6600"/>
              </a:solidFill>
              <a:hlinkClick r:id="rId2"/>
            </a:endParaRPr>
          </a:p>
          <a:p>
            <a:pPr marL="274320" lvl="1" indent="-274320" algn="ctr">
              <a:spcBef>
                <a:spcPts val="580"/>
              </a:spcBef>
              <a:buClr>
                <a:schemeClr val="accent1"/>
              </a:buClr>
              <a:buNone/>
            </a:pPr>
            <a:r>
              <a:rPr lang="en-US" sz="3200" dirty="0" smtClean="0">
                <a:solidFill>
                  <a:srgbClr val="FF6600"/>
                </a:solidFill>
                <a:hlinkClick r:id="rId2"/>
              </a:rPr>
              <a:t>http://www.eng.auburn.edu/ens/hpcc/</a:t>
            </a:r>
          </a:p>
          <a:p>
            <a:pPr marL="274320" lvl="1" indent="-274320" algn="ctr">
              <a:spcBef>
                <a:spcPts val="580"/>
              </a:spcBef>
              <a:buClr>
                <a:schemeClr val="accent1"/>
              </a:buClr>
              <a:buNone/>
            </a:pPr>
            <a:r>
              <a:rPr lang="en-US" sz="3200" dirty="0" smtClean="0">
                <a:solidFill>
                  <a:srgbClr val="FF6600"/>
                </a:solidFill>
                <a:hlinkClick r:id="rId2"/>
              </a:rPr>
              <a:t>access_information.html</a:t>
            </a:r>
            <a:endParaRPr lang="en-US" sz="3200" dirty="0" smtClean="0">
              <a:solidFill>
                <a:srgbClr val="FF6600"/>
              </a:solidFill>
            </a:endParaRP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How to Run Programs on HPCC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April 13, 2012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9</a:t>
            </a:fld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1"/>
          </p:nvPr>
        </p:nvSpPr>
        <p:spPr>
          <a:xfrm>
            <a:off x="683568" y="1556792"/>
            <a:ext cx="7931224" cy="432048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200" dirty="0" smtClean="0"/>
              <a:t>After successfully connected to HPCC</a:t>
            </a:r>
          </a:p>
          <a:p>
            <a:r>
              <a:rPr lang="en-US" sz="3200" dirty="0" smtClean="0"/>
              <a:t>Step 1</a:t>
            </a:r>
          </a:p>
          <a:p>
            <a:pPr lvl="1"/>
            <a:r>
              <a:rPr lang="en-US" sz="2800" dirty="0" smtClean="0"/>
              <a:t>Save .</a:t>
            </a:r>
            <a:r>
              <a:rPr lang="en-US" sz="2800" dirty="0" err="1" smtClean="0"/>
              <a:t>rhosts</a:t>
            </a:r>
            <a:r>
              <a:rPr lang="en-US" sz="2800" dirty="0" smtClean="0"/>
              <a:t> file in your H Drive</a:t>
            </a:r>
          </a:p>
          <a:p>
            <a:pPr lvl="1"/>
            <a:r>
              <a:rPr lang="en-US" sz="2800" dirty="0" smtClean="0"/>
              <a:t>Save .</a:t>
            </a:r>
            <a:r>
              <a:rPr lang="en-US" sz="2800" dirty="0" err="1" smtClean="0"/>
              <a:t>mpd.conf</a:t>
            </a:r>
            <a:r>
              <a:rPr lang="en-US" sz="2800" dirty="0" smtClean="0"/>
              <a:t> file in your H Drive</a:t>
            </a:r>
          </a:p>
          <a:p>
            <a:pPr lvl="1"/>
            <a:r>
              <a:rPr lang="en-US" sz="2800" dirty="0" smtClean="0"/>
              <a:t>Edit .</a:t>
            </a:r>
            <a:r>
              <a:rPr lang="en-US" sz="2800" dirty="0" err="1" smtClean="0"/>
              <a:t>mpd.conf</a:t>
            </a:r>
            <a:r>
              <a:rPr lang="en-US" sz="2800" dirty="0" smtClean="0"/>
              <a:t> file according to your user id</a:t>
            </a:r>
          </a:p>
          <a:p>
            <a:pPr lvl="1" algn="ctr">
              <a:buNone/>
            </a:pPr>
            <a:r>
              <a:rPr lang="en-US" sz="2800" dirty="0" err="1" smtClean="0"/>
              <a:t>secretword</a:t>
            </a:r>
            <a:r>
              <a:rPr lang="en-US" sz="2800" dirty="0" smtClean="0"/>
              <a:t> = </a:t>
            </a:r>
            <a:r>
              <a:rPr lang="en-US" sz="2800" dirty="0" err="1" smtClean="0"/>
              <a:t>your_au_user_id</a:t>
            </a:r>
            <a:endParaRPr lang="en-US" sz="2800" dirty="0" smtClean="0"/>
          </a:p>
          <a:p>
            <a:pPr lvl="1"/>
            <a:r>
              <a:rPr lang="en-US" sz="2800" dirty="0" err="1" smtClean="0"/>
              <a:t>Chmod</a:t>
            </a:r>
            <a:r>
              <a:rPr lang="en-US" sz="2800" dirty="0" smtClean="0"/>
              <a:t> 700 .</a:t>
            </a:r>
            <a:r>
              <a:rPr lang="en-US" sz="2800" dirty="0" err="1" smtClean="0"/>
              <a:t>rhosts</a:t>
            </a:r>
            <a:endParaRPr lang="en-US" sz="2800" dirty="0" smtClean="0"/>
          </a:p>
          <a:p>
            <a:pPr lvl="1"/>
            <a:r>
              <a:rPr lang="en-US" sz="2800" dirty="0" err="1" smtClean="0"/>
              <a:t>Chmod</a:t>
            </a:r>
            <a:r>
              <a:rPr lang="en-US" sz="2800" dirty="0" smtClean="0"/>
              <a:t> </a:t>
            </a:r>
            <a:r>
              <a:rPr lang="en-US" sz="2800" dirty="0" smtClean="0"/>
              <a:t>700 .</a:t>
            </a:r>
            <a:r>
              <a:rPr lang="en-US" sz="2800" dirty="0" err="1" smtClean="0"/>
              <a:t>mpd.conf</a:t>
            </a:r>
            <a:endParaRPr lang="en-US" sz="2800" dirty="0" smtClean="0"/>
          </a:p>
          <a:p>
            <a:pPr lvl="1"/>
            <a:r>
              <a:rPr lang="en-US" sz="2800" dirty="0" smtClean="0"/>
              <a:t>.</a:t>
            </a:r>
            <a:r>
              <a:rPr lang="en-US" sz="2800" dirty="0" err="1" smtClean="0"/>
              <a:t>rhost</a:t>
            </a:r>
            <a:r>
              <a:rPr lang="en-US" sz="2800" dirty="0" smtClean="0"/>
              <a:t> and .</a:t>
            </a:r>
            <a:r>
              <a:rPr lang="en-US" sz="2800" dirty="0" err="1" smtClean="0"/>
              <a:t>mpd.conf</a:t>
            </a:r>
            <a:r>
              <a:rPr lang="en-US" sz="2800" dirty="0" smtClean="0"/>
              <a:t> file can be downloaded from </a:t>
            </a:r>
          </a:p>
          <a:p>
            <a:pPr lvl="1">
              <a:buNone/>
            </a:pPr>
            <a:r>
              <a:rPr lang="en-US" sz="2800" dirty="0" smtClean="0">
                <a:solidFill>
                  <a:srgbClr val="FF6600"/>
                </a:solidFill>
                <a:hlinkClick r:id="rId2"/>
              </a:rPr>
              <a:t>http://www.eng.auburn.edu/ens/hpcc/access_information.html</a:t>
            </a:r>
            <a:endParaRPr lang="en-US" dirty="0" smtClean="0">
              <a:solidFill>
                <a:srgbClr val="FF6600"/>
              </a:solidFill>
            </a:endParaRP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>
              <a:solidFill>
                <a:srgbClr val="FF6600"/>
              </a:solidFill>
            </a:endParaRP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平衡">
  <a:themeElements>
    <a:clrScheme name="平衡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平衡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平衡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124</TotalTime>
  <Words>652</Words>
  <Application>Microsoft Office PowerPoint</Application>
  <PresentationFormat>全屏显示(4:3)</PresentationFormat>
  <Paragraphs>158</Paragraphs>
  <Slides>17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平衡</vt:lpstr>
      <vt:lpstr>High Performance Compute Cluster</vt:lpstr>
      <vt:lpstr>Outline</vt:lpstr>
      <vt:lpstr>Computer Cluster</vt:lpstr>
      <vt:lpstr>Computer Cluster</vt:lpstr>
      <vt:lpstr>Auburn University vSMP HPCC</vt:lpstr>
      <vt:lpstr>Auburn University vSMP HPCC</vt:lpstr>
      <vt:lpstr>Auburn University vSMP HPCC</vt:lpstr>
      <vt:lpstr>How to Access HPCC by SecureCRT</vt:lpstr>
      <vt:lpstr>How to Run Programs on HPCC</vt:lpstr>
      <vt:lpstr>How to Run Programs on HPCC</vt:lpstr>
      <vt:lpstr>How to Run Programs on HPCC</vt:lpstr>
      <vt:lpstr>How to Run Programs on HPCC</vt:lpstr>
      <vt:lpstr>How to Run Programs on HPCC</vt:lpstr>
      <vt:lpstr>Performance</vt:lpstr>
      <vt:lpstr>Performance</vt:lpstr>
      <vt:lpstr>Performance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Performance Compute Cluster</dc:title>
  <dc:creator>jia</dc:creator>
  <cp:lastModifiedBy>jia</cp:lastModifiedBy>
  <cp:revision>73</cp:revision>
  <dcterms:created xsi:type="dcterms:W3CDTF">2012-04-12T21:47:51Z</dcterms:created>
  <dcterms:modified xsi:type="dcterms:W3CDTF">2012-04-13T01:13:32Z</dcterms:modified>
</cp:coreProperties>
</file>