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omments/comment19.xml" ContentType="application/vnd.openxmlformats-officedocument.presentationml.comment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Override PartName="/ppt/comments/comment17.xml" ContentType="application/vnd.openxmlformats-officedocument.presentationml.comment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s/comment6.xml" ContentType="application/vnd.openxmlformats-officedocument.presentationml.comments+xml"/>
  <Override PartName="/ppt/comments/comment13.xml" ContentType="application/vnd.openxmlformats-officedocument.presentationml.comments+xml"/>
  <Override PartName="/ppt/comments/comment15.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ppt/comments/comment11.xml" ContentType="application/vnd.openxmlformats-officedocument.presentationml.comments+xml"/>
  <Override PartName="/ppt/comments/comment22.xml" ContentType="application/vnd.openxmlformats-officedocument.presentationml.comments+xml"/>
  <Override PartName="/ppt/commentAuthors.xml" ContentType="application/vnd.openxmlformats-officedocument.presentationml.commentAuthors+xml"/>
  <Override PartName="/ppt/comments/comment2.xml" ContentType="application/vnd.openxmlformats-officedocument.presentationml.comments+xml"/>
  <Override PartName="/ppt/comments/comment20.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Override PartName="/ppt/comments/comment18.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comments/comment7.xml" ContentType="application/vnd.openxmlformats-officedocument.presentationml.comments+xml"/>
  <Override PartName="/ppt/comments/comment16.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14.xml" ContentType="application/vnd.openxmlformats-officedocument.presentationml.comments+xml"/>
  <Override PartName="/ppt/comments/comment23.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comments/comment12.xml" ContentType="application/vnd.openxmlformats-officedocument.presentationml.comments+xml"/>
  <Override PartName="/ppt/comments/comment21.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10.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41"/>
  </p:notesMasterIdLst>
  <p:sldIdLst>
    <p:sldId id="256" r:id="rId2"/>
    <p:sldId id="280" r:id="rId3"/>
    <p:sldId id="281" r:id="rId4"/>
    <p:sldId id="295" r:id="rId5"/>
    <p:sldId id="296" r:id="rId6"/>
    <p:sldId id="298" r:id="rId7"/>
    <p:sldId id="299" r:id="rId8"/>
    <p:sldId id="345" r:id="rId9"/>
    <p:sldId id="301" r:id="rId10"/>
    <p:sldId id="300" r:id="rId11"/>
    <p:sldId id="303" r:id="rId12"/>
    <p:sldId id="302" r:id="rId13"/>
    <p:sldId id="315" r:id="rId14"/>
    <p:sldId id="290" r:id="rId15"/>
    <p:sldId id="311" r:id="rId16"/>
    <p:sldId id="304" r:id="rId17"/>
    <p:sldId id="305" r:id="rId18"/>
    <p:sldId id="306" r:id="rId19"/>
    <p:sldId id="307" r:id="rId20"/>
    <p:sldId id="308" r:id="rId21"/>
    <p:sldId id="309" r:id="rId22"/>
    <p:sldId id="313" r:id="rId23"/>
    <p:sldId id="314" r:id="rId24"/>
    <p:sldId id="310" r:id="rId25"/>
    <p:sldId id="316" r:id="rId26"/>
    <p:sldId id="317" r:id="rId27"/>
    <p:sldId id="318" r:id="rId28"/>
    <p:sldId id="320" r:id="rId29"/>
    <p:sldId id="322" r:id="rId30"/>
    <p:sldId id="325" r:id="rId31"/>
    <p:sldId id="327" r:id="rId32"/>
    <p:sldId id="334" r:id="rId33"/>
    <p:sldId id="335" r:id="rId34"/>
    <p:sldId id="331" r:id="rId35"/>
    <p:sldId id="336" r:id="rId36"/>
    <p:sldId id="338" r:id="rId37"/>
    <p:sldId id="340" r:id="rId38"/>
    <p:sldId id="342" r:id="rId39"/>
    <p:sldId id="34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za0020" initials="ma" lastIdx="39"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11-03T14:06:07.048" idx="1">
    <p:pos x="3295" y="3347"/>
    <p:text>Use these two statements at the begining of your VHDL program.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0-11-03T14:45:15.249" idx="18">
    <p:pos x="2124" y="1576"/>
    <p:text>Process  statemnt is an important part of Behavioral architecture. All behavioral statements should lie withing the process statement. The sensitivity list of the process statement includes all the inputs which affect the internal signals and outputs of the process. The statements within the process execute sequentially whenever any of the inputs in its sensitivity list change.
There can be one or multiple processes in an architecture.</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0-11-03T14:45:50.219" idx="19">
    <p:pos x="3589" y="1100"/>
    <p:text>mza0020	11/3/2010
Process  statemnt is an important part of Behavioral architecture. All behavioral statements should lie withing the process statement. The sensitivity list of the process statement includes all the inputs which affect the internal signals and outputs of the process. The statements within the process execute sequentially whenever any of the inputs in its sensitivity list change.
There can be one or multiple processes in an architecture.</p:text>
  </p:cm>
  <p:cm authorId="0" dt="2010-11-03T14:47:06.627" idx="20">
    <p:pos x="2607" y="1346"/>
    <p:text>All signal (interanl signals) or variable declarations should be done before the 'BEGIN" statement.</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0-11-03T14:48:24.472" idx="21">
    <p:pos x="3133" y="2402"/>
    <p:text>Clock event is any transtion (rising or falling).
Clock event and clock = 1 implies that it is a rising transition.</p:text>
  </p:cm>
  <p:cm authorId="0" dt="2010-11-03T14:49:55.177" idx="22">
    <p:pos x="2776" y="2551"/>
    <p:text>1ns is the delay. The ouput changes 1ns after the input is changed.
Delay here is optional. If delay is not mentioned, the statement becomes...
	q&lt;=d;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0-11-03T14:51:42.101" idx="23">
    <p:pos x="2314" y="1064"/>
    <p:text>This example illustrates the truth table of a full-adder for the sum output  using if-elsif-else conditional statements.</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0-11-03T14:53:20.446" idx="24">
    <p:pos x="3950" y="2585"/>
    <p:text>A std_logic_vector (multiple bits) are enclosed in double-quotation marks.
A single bit is enclosed in single-quotation marks.</p:text>
  </p:cm>
  <p:cm authorId="0" dt="2010-11-03T14:53:57.681" idx="25">
    <p:pos x="1774" y="1042"/>
    <p:text>A bit counter counts form 0 to 15.</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0-11-03T15:31:23.959" idx="39">
    <p:pos x="3933" y="2147"/>
    <p:text>
The file-extension is '.vhd'</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10-11-03T15:02:01.925" idx="26">
    <p:pos x="2759" y="2596"/>
    <p:text>The file-extension is '.vhd'</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10-11-03T15:02:33.582" idx="27">
    <p:pos x="1790" y="1306"/>
    <p:text>Start writing your code here.</p:text>
  </p:cm>
</p:cmLst>
</file>

<file path=ppt/comments/comment18.xml><?xml version="1.0" encoding="utf-8"?>
<p:cmLst xmlns:a="http://schemas.openxmlformats.org/drawingml/2006/main" xmlns:r="http://schemas.openxmlformats.org/officeDocument/2006/relationships" xmlns:p="http://schemas.openxmlformats.org/presentationml/2006/main">
  <p:cm authorId="0" dt="2010-11-03T15:03:10.004" idx="28">
    <p:pos x="1387" y="3523"/>
    <p:text>You get the success message here, if your code is compiled successfully.</p:text>
  </p:cm>
  <p:cm authorId="0" dt="2010-11-03T15:04:02.959" idx="29">
    <p:pos x="912" y="1346"/>
    <p:text>You get a green 'tick-mark' here, if your code is compiled successfully.</p:text>
  </p:cm>
</p:cmLst>
</file>

<file path=ppt/comments/comment19.xml><?xml version="1.0" encoding="utf-8"?>
<p:cmLst xmlns:a="http://schemas.openxmlformats.org/drawingml/2006/main" xmlns:r="http://schemas.openxmlformats.org/officeDocument/2006/relationships" xmlns:p="http://schemas.openxmlformats.org/presentationml/2006/main">
  <p:cm authorId="0" dt="2010-11-03T15:03:56.583" idx="30">
    <p:pos x="960" y="1387"/>
    <p:text>mza0020	11/3/2010
You get a red 'cross-mark' here, if your code is compiled successfully.</p:text>
  </p:cm>
  <p:cm authorId="0" dt="2010-11-03T15:04:24.772" idx="31">
    <p:pos x="1467" y="3489"/>
    <p:text>You get the error message here, if your code is compiled successfully.</p:text>
  </p:cm>
  <p:cm authorId="0" dt="2010-11-03T15:05:43.695" idx="32">
    <p:pos x="3329" y="2265"/>
    <p:text>This pop-up window is seen when you double-click on the error message below.
It lists all the errors in your code.
You can double-click on any of the errors to go to the corresponding line in your code.</p:text>
  </p:cm>
  <p:cm authorId="0" dt="2010-11-03T15:06:40.040" idx="33">
    <p:pos x="2656" y="2102"/>
    <p:text>The line that contains an error is highlighted when you double-click on the corresponding error message.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11-03T14:08:00.941" idx="2">
    <p:pos x="3559" y="1461"/>
    <p:text>You can assign a value to a 'Generic' variable and use the variable thoughout the program. When you wish to change the value, you will not be required to change it in the entire program.</p:text>
  </p:cm>
  <p:cm authorId="0" dt="2010-11-03T14:09:20.880" idx="3">
    <p:pos x="3939" y="2602"/>
    <p:text>'mode' in this case implies input and output (IN, OUT). 'signal_type' corresponds to std_logic, std_logic vector, etc.</p:text>
  </p:cm>
  <p:cm authorId="0" dt="2010-11-03T14:18:22.172" idx="6">
    <p:pos x="4071" y="3178"/>
    <p:text>The semi-colon for the last sinal comes after to the closing paranthesis.</p:text>
  </p:cm>
</p:cmLst>
</file>

<file path=ppt/comments/comment20.xml><?xml version="1.0" encoding="utf-8"?>
<p:cmLst xmlns:a="http://schemas.openxmlformats.org/drawingml/2006/main" xmlns:r="http://schemas.openxmlformats.org/officeDocument/2006/relationships" xmlns:p="http://schemas.openxmlformats.org/presentationml/2006/main">
  <p:cm authorId="0" dt="2010-11-03T15:08:18.745" idx="34">
    <p:pos x="3709" y="2531"/>
    <p:text>Select your top-level heirarchial entity name from the work folder and click 'OK' to simulate.</p:text>
  </p:cm>
</p:cmLst>
</file>

<file path=ppt/comments/comment21.xml><?xml version="1.0" encoding="utf-8"?>
<p:cmLst xmlns:a="http://schemas.openxmlformats.org/drawingml/2006/main" xmlns:r="http://schemas.openxmlformats.org/officeDocument/2006/relationships" xmlns:p="http://schemas.openxmlformats.org/presentationml/2006/main">
  <p:cm authorId="0" dt="2010-11-03T15:09:18.308" idx="35">
    <p:pos x="4593" y="2769"/>
    <p:text>Select the signals that you wish to see in the wave format.</p:text>
  </p:cm>
</p:cmLst>
</file>

<file path=ppt/comments/comment22.xml><?xml version="1.0" encoding="utf-8"?>
<p:cmLst xmlns:a="http://schemas.openxmlformats.org/drawingml/2006/main" xmlns:r="http://schemas.openxmlformats.org/officeDocument/2006/relationships" xmlns:p="http://schemas.openxmlformats.org/presentationml/2006/main">
  <p:cm authorId="0" dt="2010-11-03T15:30:11.895" idx="37">
    <p:pos x="3207" y="2257"/>
    <p:text>Force all inputs to some value. You can change it again after running the simulation desired number of times.</p:text>
  </p:cm>
  <p:cm authorId="0" dt="2010-11-03T15:30:46.849" idx="38">
    <p:pos x="3984" y="2976"/>
    <p:text>Assign the input signal a binary value.</p:text>
  </p:cm>
</p:cmLst>
</file>

<file path=ppt/comments/comment23.xml><?xml version="1.0" encoding="utf-8"?>
<p:cmLst xmlns:a="http://schemas.openxmlformats.org/drawingml/2006/main" xmlns:r="http://schemas.openxmlformats.org/officeDocument/2006/relationships" xmlns:p="http://schemas.openxmlformats.org/presentationml/2006/main">
  <p:cm authorId="0" dt="2010-11-03T15:09:48.231" idx="36">
    <p:pos x="3057" y="1761"/>
    <p:text>mza0020	11/3/2010
Select the signals that you wish to see in the list format.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0-11-03T14:10:21.928" idx="4">
    <p:pos x="2867" y="3484"/>
    <p:text>Refer to this schematic to compare the example entity and architecture.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0-11-03T14:11:53.274" idx="5">
    <p:pos x="3749" y="2723"/>
    <p:text>STD_LOGIC, STD_LOGIC_VECTOR signal types are defined in IEEE.std_logic_1164.all library.</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0-11-03T14:21:40.972" idx="7">
    <p:pos x="3179" y="1507"/>
    <p:text>Internal signals are the signals generated from individual components. These can be considered as wires connecting different components withing the system. 
Their signal type is 'std_logic'. The mode is not specified ad they do not form the I/O ports of the system.</p:text>
  </p:cm>
  <p:cm authorId="0" dt="2010-11-03T14:23:41.068" idx="8">
    <p:pos x="2937" y="1762"/>
    <p:text>Component declarations are used in structural form of architecture where lower-level heirarchial componets (described in different VHDL files) are declared.
The component declaration matches the respective component's netity declaration, except that the keyword 'entity' is repaced by the keyword 'component'.</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0-11-03T14:24:33.476" idx="9">
    <p:pos x="1215" y="2015"/>
    <p:text>Signal assignment operator.</p:text>
  </p:cm>
  <p:cm authorId="0" dt="2010-11-03T14:25:19.367" idx="10">
    <p:pos x="3013" y="2167"/>
    <p:text>Refer to slides 8 and 9 for the correlation.</p:text>
  </p:cm>
  <p:cm authorId="0" dt="2010-11-03T14:25:38.821" idx="11">
    <p:pos x="2689" y="2793"/>
    <p:text>Refer to slides 8 and 9 for the correlation.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0-11-03T14:30:41.655" idx="12">
    <p:pos x="2529" y="1653"/>
    <p:text>mza0020	11/3/2010
Component declarations are used in structural form of architecture where lower-level heirarchial componets (described in different VHDL files) are declared.
The component declaration matches the respective component's netity declaration, except that the keyword 'entity' is repaced by the keyword 'component'.</p:text>
  </p:cm>
  <p:cm authorId="0" dt="2010-11-03T14:33:49.393" idx="13">
    <p:pos x="3352" y="2753"/>
    <p:text>The order of input and output signals in the port list of Component intantiation statements should be the same as the order in their component declarations. 
Alternatively, we can assign the signals with signal assignment operator '&lt;=' to indicate which signal in the component instantiation corresponds to which signal in th ecomponent declaration.
For example,
G1: xor PORT MAP (a&lt;=x, b&lt;=y, x1&lt;=z);</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0-11-03T14:39:08.852" idx="14">
    <p:pos x="1733" y="1135"/>
    <p:text>mza0020	11/3/2010
mza0020	11/3/2010
Component declarations are used in structural form of architecture where lower-level heirarchial componets (described in different VHDL files) are declared.
The component declaration matches the respective component's netity declaration, except that the keyword 'entity' is repaced by the keyword 'component'.</p:text>
  </p:cm>
  <p:cm authorId="0" dt="2010-11-03T14:41:18.979" idx="15">
    <p:pos x="2055" y="3114"/>
    <p:text>mza0020	11/3/2010
The order of input and output signals in the port list of Component intantiation statements should be the same as the order in their component declarations. 
Alternatively, we can assign the signals with signal assignment operator '&lt;=' to indicate which signal in the component instantiation corresponds to which signal in th ecomponent declaration.
For example,
G1: xor PORT MAP (a&lt;=x, b&lt;=y, x1&lt;=z);</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0-11-03T14:41:38.683" idx="16">
    <p:pos x="4353" y="1058"/>
    <p:text>mza0020	11/3/2010
The order of input and output signals in the port list of Component intantiation statements should be the same as the order in their component declarations. 
Alternatively, we can assign the signals with signal assignment operator '&lt;=' to indicate which signal in the component instantiation corresponds to which signal in th ecomponent declaration.
For example,
G1: xor PORT MAP (a&lt;=x, b&lt;=y, x1&lt;=z);</p:text>
  </p:cm>
  <p:cm authorId="0" dt="2010-11-03T14:41:50.089" idx="17">
    <p:pos x="1843" y="1970"/>
    <p:text>mza0020	11/3/2010
mza0020	11/3/2010
mza0020	11/3/2010
Component declarations are used in structural form of architecture where lower-level heirarchial componets (described in different VHDL files) are declared.
The component declaration matches the respective component's netity declaration, except that the keyword 'entity' is repaced by the keyword 'component'.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6068C-5F83-4DBB-9AA5-FFFE4F527609}" type="datetimeFigureOut">
              <a:rPr lang="en-US" smtClean="0"/>
              <a:pPr/>
              <a:t>11/3/2010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0FCD1-0B58-4DF3-9FF5-5E0A1E1FC8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1F4C20-5261-42DD-8497-54777B5897D0}"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ELEC2200-001 Fall 2010, Nov 2</a:t>
            </a:r>
            <a:endParaRPr lang="en-US"/>
          </a:p>
        </p:txBody>
      </p:sp>
      <p:sp>
        <p:nvSpPr>
          <p:cNvPr id="17" name="Footer Placeholder 16"/>
          <p:cNvSpPr>
            <a:spLocks noGrp="1"/>
          </p:cNvSpPr>
          <p:nvPr>
            <p:ph type="ftr" sz="quarter" idx="11"/>
          </p:nvPr>
        </p:nvSpPr>
        <p:spPr/>
        <p:txBody>
          <a:bodyPr/>
          <a:lstStyle/>
          <a:p>
            <a:r>
              <a:rPr lang="en-US" smtClean="0"/>
              <a:t>(Adopted from Profs. Nelson and Stroud)</a:t>
            </a:r>
            <a:endParaRPr lang="en-US"/>
          </a:p>
        </p:txBody>
      </p:sp>
      <p:sp>
        <p:nvSpPr>
          <p:cNvPr id="29" name="Slide Number Placeholder 28"/>
          <p:cNvSpPr>
            <a:spLocks noGrp="1"/>
          </p:cNvSpPr>
          <p:nvPr>
            <p:ph type="sldNum" sz="quarter" idx="12"/>
          </p:nvPr>
        </p:nvSpPr>
        <p:spPr/>
        <p:txBody>
          <a:bodyPr/>
          <a:lstStyle/>
          <a:p>
            <a:fld id="{7158E246-118E-4419-B865-37B192B3B15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ELEC2200-001 Fall 2010, Nov 2</a:t>
            </a:r>
            <a:endParaRPr lang="en-US"/>
          </a:p>
        </p:txBody>
      </p:sp>
      <p:sp>
        <p:nvSpPr>
          <p:cNvPr id="5" name="Footer Placeholder 4"/>
          <p:cNvSpPr>
            <a:spLocks noGrp="1"/>
          </p:cNvSpPr>
          <p:nvPr>
            <p:ph type="ftr" sz="quarter" idx="11"/>
          </p:nvPr>
        </p:nvSpPr>
        <p:spPr/>
        <p:txBody>
          <a:bodyPr/>
          <a:lstStyle/>
          <a:p>
            <a:r>
              <a:rPr lang="en-US" smtClean="0"/>
              <a:t>(Adopted from Profs. Nelson and Stroud)</a:t>
            </a:r>
            <a:endParaRPr lang="en-US"/>
          </a:p>
        </p:txBody>
      </p:sp>
      <p:sp>
        <p:nvSpPr>
          <p:cNvPr id="6" name="Slide Number Placeholder 5"/>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ELEC2200-001 Fall 2010, Nov 2</a:t>
            </a:r>
            <a:endParaRPr lang="en-US"/>
          </a:p>
        </p:txBody>
      </p:sp>
      <p:sp>
        <p:nvSpPr>
          <p:cNvPr id="5" name="Footer Placeholder 4"/>
          <p:cNvSpPr>
            <a:spLocks noGrp="1"/>
          </p:cNvSpPr>
          <p:nvPr>
            <p:ph type="ftr" sz="quarter" idx="11"/>
          </p:nvPr>
        </p:nvSpPr>
        <p:spPr/>
        <p:txBody>
          <a:bodyPr/>
          <a:lstStyle/>
          <a:p>
            <a:r>
              <a:rPr lang="en-US" smtClean="0"/>
              <a:t>(Adopted from Profs. Nelson and Stroud)</a:t>
            </a:r>
            <a:endParaRPr lang="en-US"/>
          </a:p>
        </p:txBody>
      </p:sp>
      <p:sp>
        <p:nvSpPr>
          <p:cNvPr id="6" name="Slide Number Placeholder 5"/>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r>
              <a:rPr lang="en-US" smtClean="0">
                <a:solidFill>
                  <a:srgbClr val="FFFFFF"/>
                </a:solidFill>
              </a:rPr>
              <a:t>ELEC2200-001 Fall 2010, Nov 2</a:t>
            </a: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solidFill>
                  <a:srgbClr val="FFFFFF"/>
                </a:solidFill>
              </a:rPr>
              <a:t>(Adopted from Profs. Nelson and Stroud)</a:t>
            </a: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39C1A8CB-782D-48CF-B0B4-92EA1ECF6D6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ELEC2200-001 Fall 2010, Nov 2</a:t>
            </a:r>
            <a:endParaRPr lang="en-US"/>
          </a:p>
        </p:txBody>
      </p:sp>
      <p:sp>
        <p:nvSpPr>
          <p:cNvPr id="5" name="Footer Placeholder 4"/>
          <p:cNvSpPr>
            <a:spLocks noGrp="1"/>
          </p:cNvSpPr>
          <p:nvPr>
            <p:ph type="ftr" sz="quarter" idx="11"/>
          </p:nvPr>
        </p:nvSpPr>
        <p:spPr/>
        <p:txBody>
          <a:bodyPr/>
          <a:lstStyle/>
          <a:p>
            <a:r>
              <a:rPr lang="en-US" smtClean="0"/>
              <a:t>(Adopted from Profs. Nelson and Stroud)</a:t>
            </a:r>
            <a:endParaRPr lang="en-US"/>
          </a:p>
        </p:txBody>
      </p:sp>
      <p:sp>
        <p:nvSpPr>
          <p:cNvPr id="6" name="Slide Number Placeholder 5"/>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ELEC2200-001 Fall 2010, Nov 2</a:t>
            </a:r>
            <a:endParaRPr lang="en-US"/>
          </a:p>
        </p:txBody>
      </p:sp>
      <p:sp>
        <p:nvSpPr>
          <p:cNvPr id="5" name="Footer Placeholder 4"/>
          <p:cNvSpPr>
            <a:spLocks noGrp="1"/>
          </p:cNvSpPr>
          <p:nvPr>
            <p:ph type="ftr" sz="quarter" idx="11"/>
          </p:nvPr>
        </p:nvSpPr>
        <p:spPr/>
        <p:txBody>
          <a:bodyPr/>
          <a:lstStyle/>
          <a:p>
            <a:r>
              <a:rPr lang="en-US" smtClean="0"/>
              <a:t>(Adopted from Profs. Nelson and Stroud)</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158E246-118E-4419-B865-37B192B3B15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ELEC2200-001 Fall 2010, Nov 2</a:t>
            </a:r>
            <a:endParaRPr lang="en-US"/>
          </a:p>
        </p:txBody>
      </p:sp>
      <p:sp>
        <p:nvSpPr>
          <p:cNvPr id="6" name="Footer Placeholder 5"/>
          <p:cNvSpPr>
            <a:spLocks noGrp="1"/>
          </p:cNvSpPr>
          <p:nvPr>
            <p:ph type="ftr" sz="quarter" idx="11"/>
          </p:nvPr>
        </p:nvSpPr>
        <p:spPr/>
        <p:txBody>
          <a:bodyPr/>
          <a:lstStyle/>
          <a:p>
            <a:r>
              <a:rPr lang="en-US" smtClean="0"/>
              <a:t>(Adopted from Profs. Nelson and Stroud)</a:t>
            </a:r>
            <a:endParaRPr lang="en-US"/>
          </a:p>
        </p:txBody>
      </p:sp>
      <p:sp>
        <p:nvSpPr>
          <p:cNvPr id="7" name="Slide Number Placeholder 6"/>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ELEC2200-001 Fall 2010, Nov 2</a:t>
            </a:r>
            <a:endParaRPr lang="en-US"/>
          </a:p>
        </p:txBody>
      </p:sp>
      <p:sp>
        <p:nvSpPr>
          <p:cNvPr id="8" name="Footer Placeholder 7"/>
          <p:cNvSpPr>
            <a:spLocks noGrp="1"/>
          </p:cNvSpPr>
          <p:nvPr>
            <p:ph type="ftr" sz="quarter" idx="11"/>
          </p:nvPr>
        </p:nvSpPr>
        <p:spPr/>
        <p:txBody>
          <a:bodyPr/>
          <a:lstStyle/>
          <a:p>
            <a:r>
              <a:rPr lang="en-US" smtClean="0"/>
              <a:t>(Adopted from Profs. Nelson and Stroud)</a:t>
            </a:r>
            <a:endParaRPr lang="en-US"/>
          </a:p>
        </p:txBody>
      </p:sp>
      <p:sp>
        <p:nvSpPr>
          <p:cNvPr id="9" name="Slide Number Placeholder 8"/>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ELEC2200-001 Fall 2010, Nov 2</a:t>
            </a:r>
            <a:endParaRPr lang="en-US"/>
          </a:p>
        </p:txBody>
      </p:sp>
      <p:sp>
        <p:nvSpPr>
          <p:cNvPr id="4" name="Footer Placeholder 3"/>
          <p:cNvSpPr>
            <a:spLocks noGrp="1"/>
          </p:cNvSpPr>
          <p:nvPr>
            <p:ph type="ftr" sz="quarter" idx="11"/>
          </p:nvPr>
        </p:nvSpPr>
        <p:spPr/>
        <p:txBody>
          <a:bodyPr/>
          <a:lstStyle/>
          <a:p>
            <a:r>
              <a:rPr lang="en-US" smtClean="0"/>
              <a:t>(Adopted from Profs. Nelson and Stroud)</a:t>
            </a:r>
            <a:endParaRPr lang="en-US"/>
          </a:p>
        </p:txBody>
      </p:sp>
      <p:sp>
        <p:nvSpPr>
          <p:cNvPr id="5" name="Slide Number Placeholder 4"/>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ELEC2200-001 Fall 2010, Nov 2</a:t>
            </a:r>
            <a:endParaRPr lang="en-US"/>
          </a:p>
        </p:txBody>
      </p:sp>
      <p:sp>
        <p:nvSpPr>
          <p:cNvPr id="3" name="Footer Placeholder 2"/>
          <p:cNvSpPr>
            <a:spLocks noGrp="1"/>
          </p:cNvSpPr>
          <p:nvPr>
            <p:ph type="ftr" sz="quarter" idx="11"/>
          </p:nvPr>
        </p:nvSpPr>
        <p:spPr/>
        <p:txBody>
          <a:bodyPr/>
          <a:lstStyle/>
          <a:p>
            <a:r>
              <a:rPr lang="en-US" smtClean="0"/>
              <a:t>(Adopted from Profs. Nelson and Stroud)</a:t>
            </a:r>
            <a:endParaRPr lang="en-US"/>
          </a:p>
        </p:txBody>
      </p:sp>
      <p:sp>
        <p:nvSpPr>
          <p:cNvPr id="4" name="Slide Number Placeholder 3"/>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ELEC2200-001 Fall 2010, Nov 2</a:t>
            </a:r>
            <a:endParaRPr lang="en-US"/>
          </a:p>
        </p:txBody>
      </p:sp>
      <p:sp>
        <p:nvSpPr>
          <p:cNvPr id="6" name="Footer Placeholder 5"/>
          <p:cNvSpPr>
            <a:spLocks noGrp="1"/>
          </p:cNvSpPr>
          <p:nvPr>
            <p:ph type="ftr" sz="quarter" idx="11"/>
          </p:nvPr>
        </p:nvSpPr>
        <p:spPr/>
        <p:txBody>
          <a:bodyPr/>
          <a:lstStyle/>
          <a:p>
            <a:r>
              <a:rPr lang="en-US" smtClean="0"/>
              <a:t>(Adopted from Profs. Nelson and Stroud)</a:t>
            </a:r>
            <a:endParaRPr lang="en-US"/>
          </a:p>
        </p:txBody>
      </p:sp>
      <p:sp>
        <p:nvSpPr>
          <p:cNvPr id="7" name="Slide Number Placeholder 6"/>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ELEC2200-001 Fall 2010, Nov 2</a:t>
            </a:r>
            <a:endParaRPr lang="en-US"/>
          </a:p>
        </p:txBody>
      </p:sp>
      <p:sp>
        <p:nvSpPr>
          <p:cNvPr id="6" name="Footer Placeholder 5"/>
          <p:cNvSpPr>
            <a:spLocks noGrp="1"/>
          </p:cNvSpPr>
          <p:nvPr>
            <p:ph type="ftr" sz="quarter" idx="11"/>
          </p:nvPr>
        </p:nvSpPr>
        <p:spPr/>
        <p:txBody>
          <a:bodyPr/>
          <a:lstStyle/>
          <a:p>
            <a:r>
              <a:rPr lang="en-US" smtClean="0"/>
              <a:t>(Adopted from Profs. Nelson and Stroud)</a:t>
            </a:r>
            <a:endParaRPr lang="en-US"/>
          </a:p>
        </p:txBody>
      </p:sp>
      <p:sp>
        <p:nvSpPr>
          <p:cNvPr id="7" name="Slide Number Placeholder 6"/>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ELEC2200-001 Fall 2010, Nov 2</a:t>
            </a: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(Adopted from Profs. Nelson and Stroud)</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58E246-118E-4419-B865-37B192B3B15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comments" Target="../comments/commen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doulos.com/knowhow/vhdl_designers_guide/" TargetMode="External"/><Relationship Id="rId3" Type="http://schemas.openxmlformats.org/officeDocument/2006/relationships/hyperlink" Target="http://www.eng.auburn.edu/~strouce/elec4200.html" TargetMode="External"/><Relationship Id="rId7" Type="http://schemas.openxmlformats.org/officeDocument/2006/relationships/hyperlink" Target="http://www.vhdl.org/" TargetMode="External"/><Relationship Id="rId12" Type="http://schemas.openxmlformats.org/officeDocument/2006/relationships/hyperlink" Target="http://www.doc.ic.ac.uk/~ih/teaching/lectures/comparch/logic/adder/" TargetMode="External"/><Relationship Id="rId2" Type="http://schemas.openxmlformats.org/officeDocument/2006/relationships/hyperlink" Target="http://www.eng.auburn.edu/department/ee/mgc/vhdl.html" TargetMode="External"/><Relationship Id="rId1" Type="http://schemas.openxmlformats.org/officeDocument/2006/relationships/slideLayout" Target="../slideLayouts/slideLayout7.xml"/><Relationship Id="rId6" Type="http://schemas.openxmlformats.org/officeDocument/2006/relationships/hyperlink" Target="http://www.seas.upenn.edu/~ese201/vhdl/vhdl_primer.html#_Toc526061344" TargetMode="External"/><Relationship Id="rId11" Type="http://schemas.openxmlformats.org/officeDocument/2006/relationships/hyperlink" Target="http://www.people.vcu.edu/~rhklenke/tutorials/vhdl/modules/m12_23/sld006.htm" TargetMode="External"/><Relationship Id="rId5" Type="http://schemas.openxmlformats.org/officeDocument/2006/relationships/hyperlink" Target="http://esd.cs.ucr.edu/labs/tutorial/" TargetMode="External"/><Relationship Id="rId10" Type="http://schemas.openxmlformats.org/officeDocument/2006/relationships/hyperlink" Target="http://www.vhdl-online.de/tutorial/" TargetMode="External"/><Relationship Id="rId4" Type="http://schemas.openxmlformats.org/officeDocument/2006/relationships/hyperlink" Target="http://www.eng.auburn.edu/~agrawvd/COURSE/E6200_Fall10/course.html" TargetMode="External"/><Relationship Id="rId9" Type="http://schemas.openxmlformats.org/officeDocument/2006/relationships/hyperlink" Target="http://www.altera.com/support/examples/vhdl/vhdl.html"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model.com/content/modelsim-pe-student-edition-hdl-simulation?quicktabs_4=1#quicktabs-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omments" Target="../comments/commen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omments" Target="../comments/commen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comments" Target="../comments/commen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omments" Target="../comments/commen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comments" Target="../comments/commen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comments" Target="../comments/commen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comments" Target="../comments/commen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VHDL</a:t>
            </a:r>
            <a:endParaRPr lang="en-US" dirty="0"/>
          </a:p>
        </p:txBody>
      </p:sp>
      <p:sp>
        <p:nvSpPr>
          <p:cNvPr id="3" name="Subtitle 2"/>
          <p:cNvSpPr>
            <a:spLocks noGrp="1"/>
          </p:cNvSpPr>
          <p:nvPr>
            <p:ph type="subTitle" idx="1"/>
          </p:nvPr>
        </p:nvSpPr>
        <p:spPr/>
        <p:txBody>
          <a:bodyPr>
            <a:normAutofit/>
          </a:bodyPr>
          <a:lstStyle/>
          <a:p>
            <a:r>
              <a:rPr lang="en-US" dirty="0" err="1" smtClean="0"/>
              <a:t>Mridula</a:t>
            </a:r>
            <a:r>
              <a:rPr lang="en-US" dirty="0" smtClean="0"/>
              <a:t> </a:t>
            </a:r>
            <a:r>
              <a:rPr lang="en-US" dirty="0" err="1" smtClean="0"/>
              <a:t>Allani</a:t>
            </a:r>
            <a:endParaRPr lang="en-US" dirty="0" smtClean="0"/>
          </a:p>
          <a:p>
            <a:r>
              <a:rPr lang="en-US" dirty="0" smtClean="0"/>
              <a:t>Fall 2010</a:t>
            </a:r>
          </a:p>
          <a:p>
            <a:r>
              <a:rPr lang="en-US" dirty="0" smtClean="0"/>
              <a:t>(Refer to the comments if required)</a:t>
            </a:r>
            <a:endParaRPr lang="en-US" dirty="0"/>
          </a:p>
        </p:txBody>
      </p:sp>
      <p:sp>
        <p:nvSpPr>
          <p:cNvPr id="4" name="Date Placeholder 3"/>
          <p:cNvSpPr>
            <a:spLocks noGrp="1"/>
          </p:cNvSpPr>
          <p:nvPr>
            <p:ph type="dt" sz="half" idx="10"/>
          </p:nvPr>
        </p:nvSpPr>
        <p:spPr>
          <a:xfrm>
            <a:off x="228600" y="6416675"/>
            <a:ext cx="2362200" cy="365125"/>
          </a:xfrm>
        </p:spPr>
        <p:txBody>
          <a:bodyPr/>
          <a:lstStyle/>
          <a:p>
            <a:r>
              <a:rPr lang="en-US" smtClean="0"/>
              <a:t>ELEC2200-001 Fall 2010, Nov 2</a:t>
            </a:r>
            <a:endParaRPr lang="en-US" dirty="0"/>
          </a:p>
        </p:txBody>
      </p:sp>
      <p:sp>
        <p:nvSpPr>
          <p:cNvPr id="5" name="Slide Number Placeholder 4"/>
          <p:cNvSpPr>
            <a:spLocks noGrp="1"/>
          </p:cNvSpPr>
          <p:nvPr>
            <p:ph type="sldNum" sz="quarter" idx="12"/>
          </p:nvPr>
        </p:nvSpPr>
        <p:spPr/>
        <p:txBody>
          <a:bodyPr/>
          <a:lstStyle/>
          <a:p>
            <a:fld id="{7158E246-118E-4419-B865-37B192B3B158}" type="slidenum">
              <a:rPr lang="en-US" smtClean="0"/>
              <a:pPr/>
              <a:t>1</a:t>
            </a:fld>
            <a:endParaRPr lang="en-US"/>
          </a:p>
        </p:txBody>
      </p:sp>
      <p:sp>
        <p:nvSpPr>
          <p:cNvPr id="6" name="Footer Placeholder 5"/>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dirty="0" smtClean="0"/>
              <a:t>Architecture format</a:t>
            </a:r>
          </a:p>
        </p:txBody>
      </p:sp>
      <p:sp>
        <p:nvSpPr>
          <p:cNvPr id="14342" name="Rectangle 3"/>
          <p:cNvSpPr>
            <a:spLocks noGrp="1" noChangeArrowheads="1"/>
          </p:cNvSpPr>
          <p:nvPr>
            <p:ph idx="1"/>
          </p:nvPr>
        </p:nvSpPr>
        <p:spPr>
          <a:xfrm>
            <a:off x="457200" y="1371600"/>
            <a:ext cx="8686800" cy="5029200"/>
          </a:xfrm>
        </p:spPr>
        <p:txBody>
          <a:bodyPr/>
          <a:lstStyle/>
          <a:p>
            <a:pPr marL="579438" indent="-519113" eaLnBrk="1" hangingPunct="1">
              <a:buFont typeface="Wingdings" pitchFamily="2" charset="2"/>
              <a:buNone/>
            </a:pPr>
            <a:r>
              <a:rPr lang="en-US" sz="2800" dirty="0" smtClean="0">
                <a:effectLst/>
                <a:latin typeface="Times New Roman" pitchFamily="18" charset="0"/>
              </a:rPr>
              <a:t>ARCHITECTURE </a:t>
            </a:r>
            <a:r>
              <a:rPr lang="en-US" sz="2800" i="1" dirty="0" err="1" smtClean="0">
                <a:effectLst/>
                <a:latin typeface="Times New Roman" pitchFamily="18" charset="0"/>
              </a:rPr>
              <a:t>architecture_name</a:t>
            </a:r>
            <a:r>
              <a:rPr lang="en-US" sz="2800" i="1" dirty="0" smtClean="0">
                <a:effectLst/>
                <a:latin typeface="Times New Roman" pitchFamily="18" charset="0"/>
              </a:rPr>
              <a:t> </a:t>
            </a:r>
            <a:r>
              <a:rPr lang="en-US" sz="2800" dirty="0" smtClean="0">
                <a:effectLst/>
                <a:latin typeface="Times New Roman" pitchFamily="18" charset="0"/>
              </a:rPr>
              <a:t>OF </a:t>
            </a:r>
            <a:r>
              <a:rPr lang="en-US" sz="2800" i="1" dirty="0" err="1" smtClean="0">
                <a:effectLst/>
                <a:latin typeface="Times New Roman" pitchFamily="18" charset="0"/>
              </a:rPr>
              <a:t>entity_name</a:t>
            </a:r>
            <a:r>
              <a:rPr lang="en-US" sz="2800" i="1" dirty="0" smtClean="0">
                <a:effectLst/>
                <a:latin typeface="Times New Roman" pitchFamily="18" charset="0"/>
              </a:rPr>
              <a:t> </a:t>
            </a:r>
            <a:r>
              <a:rPr lang="en-US" sz="2800" dirty="0" smtClean="0">
                <a:effectLst/>
                <a:latin typeface="Times New Roman" pitchFamily="18" charset="0"/>
              </a:rPr>
              <a:t>IS</a:t>
            </a:r>
          </a:p>
          <a:p>
            <a:pPr marL="1085850" lvl="1" eaLnBrk="1" hangingPunct="1">
              <a:buFontTx/>
              <a:buNone/>
            </a:pPr>
            <a:r>
              <a:rPr lang="en-US" sz="2400" dirty="0" smtClean="0">
                <a:effectLst/>
                <a:latin typeface="Times New Roman" pitchFamily="18" charset="0"/>
              </a:rPr>
              <a:t>-- data type definitions (</a:t>
            </a:r>
            <a:r>
              <a:rPr lang="en-US" sz="2400" dirty="0" err="1" smtClean="0">
                <a:effectLst/>
                <a:latin typeface="Times New Roman" pitchFamily="18" charset="0"/>
              </a:rPr>
              <a:t>ie</a:t>
            </a:r>
            <a:r>
              <a:rPr lang="en-US" sz="2400" dirty="0" smtClean="0">
                <a:effectLst/>
                <a:latin typeface="Times New Roman" pitchFamily="18" charset="0"/>
              </a:rPr>
              <a:t>, states, arrays, etc.)</a:t>
            </a:r>
          </a:p>
          <a:p>
            <a:pPr marL="1085850" lvl="1" eaLnBrk="1" hangingPunct="1">
              <a:buFontTx/>
              <a:buNone/>
            </a:pPr>
            <a:r>
              <a:rPr lang="en-US" sz="2400" dirty="0" smtClean="0">
                <a:effectLst/>
                <a:latin typeface="Times New Roman" pitchFamily="18" charset="0"/>
              </a:rPr>
              <a:t>-- internal signal declarations</a:t>
            </a:r>
          </a:p>
          <a:p>
            <a:pPr marL="1085850" lvl="1" eaLnBrk="1" hangingPunct="1">
              <a:buFontTx/>
              <a:buNone/>
            </a:pPr>
            <a:r>
              <a:rPr lang="en-US" sz="2400" dirty="0" smtClean="0">
                <a:effectLst/>
                <a:latin typeface="Times New Roman" pitchFamily="18" charset="0"/>
              </a:rPr>
              <a:t>-- component declarations</a:t>
            </a:r>
          </a:p>
          <a:p>
            <a:pPr marL="1085850" lvl="1" eaLnBrk="1" hangingPunct="1">
              <a:buFontTx/>
              <a:buNone/>
            </a:pPr>
            <a:r>
              <a:rPr lang="en-US" sz="2400" dirty="0" smtClean="0">
                <a:effectLst/>
                <a:latin typeface="Times New Roman" pitchFamily="18" charset="0"/>
              </a:rPr>
              <a:t>-- function and procedure declarations</a:t>
            </a:r>
          </a:p>
          <a:p>
            <a:pPr marL="579438" indent="-519113" eaLnBrk="1" hangingPunct="1">
              <a:buFont typeface="Wingdings" pitchFamily="2" charset="2"/>
              <a:buNone/>
            </a:pPr>
            <a:r>
              <a:rPr lang="en-US" sz="2800" dirty="0" smtClean="0">
                <a:effectLst/>
                <a:latin typeface="Times New Roman" pitchFamily="18" charset="0"/>
              </a:rPr>
              <a:t>BEGIN</a:t>
            </a:r>
          </a:p>
          <a:p>
            <a:pPr marL="1085850" lvl="1" eaLnBrk="1" hangingPunct="1">
              <a:buFontTx/>
              <a:buNone/>
            </a:pPr>
            <a:r>
              <a:rPr lang="en-US" sz="2400" i="1" dirty="0" smtClean="0">
                <a:effectLst/>
                <a:latin typeface="Times New Roman" pitchFamily="18" charset="0"/>
              </a:rPr>
              <a:t>-- behavior of the model is described here using:</a:t>
            </a:r>
          </a:p>
          <a:p>
            <a:pPr marL="1428750" lvl="2" eaLnBrk="1" hangingPunct="1">
              <a:buFont typeface="Wingdings" pitchFamily="2" charset="2"/>
              <a:buNone/>
            </a:pPr>
            <a:r>
              <a:rPr lang="en-US" sz="2000" dirty="0" smtClean="0">
                <a:effectLst/>
                <a:latin typeface="Times New Roman" pitchFamily="18" charset="0"/>
              </a:rPr>
              <a:t>-- component instantiations</a:t>
            </a:r>
          </a:p>
          <a:p>
            <a:pPr marL="1428750" lvl="2" eaLnBrk="1" hangingPunct="1">
              <a:buFont typeface="Wingdings" pitchFamily="2" charset="2"/>
              <a:buNone/>
            </a:pPr>
            <a:r>
              <a:rPr lang="en-US" sz="2000" dirty="0" smtClean="0">
                <a:effectLst/>
                <a:latin typeface="Times New Roman" pitchFamily="18" charset="0"/>
              </a:rPr>
              <a:t>-- concurrent statements</a:t>
            </a:r>
          </a:p>
          <a:p>
            <a:pPr marL="1428750" lvl="2" eaLnBrk="1" hangingPunct="1">
              <a:buFont typeface="Wingdings" pitchFamily="2" charset="2"/>
              <a:buNone/>
            </a:pPr>
            <a:r>
              <a:rPr lang="en-US" sz="2000" dirty="0" smtClean="0">
                <a:effectLst/>
                <a:latin typeface="Times New Roman" pitchFamily="18" charset="0"/>
              </a:rPr>
              <a:t>-- processes</a:t>
            </a:r>
          </a:p>
          <a:p>
            <a:pPr marL="579438" indent="-519113" eaLnBrk="1" hangingPunct="1">
              <a:buFont typeface="Wingdings" pitchFamily="2" charset="2"/>
              <a:buNone/>
            </a:pPr>
            <a:r>
              <a:rPr lang="en-US" sz="2800" dirty="0" smtClean="0">
                <a:effectLst/>
                <a:latin typeface="Times New Roman" pitchFamily="18" charset="0"/>
              </a:rPr>
              <a:t>END ARCHITECTURE </a:t>
            </a:r>
            <a:r>
              <a:rPr lang="en-US" sz="2800" i="1" dirty="0" err="1" smtClean="0">
                <a:effectLst/>
                <a:latin typeface="Times New Roman" pitchFamily="18" charset="0"/>
              </a:rPr>
              <a:t>architecture_name</a:t>
            </a:r>
            <a:r>
              <a:rPr lang="en-US" sz="2800" dirty="0" smtClean="0">
                <a:effectLst/>
                <a:latin typeface="Times New Roman" pitchFamily="18" charset="0"/>
              </a:rPr>
              <a:t>;</a:t>
            </a:r>
          </a:p>
        </p:txBody>
      </p:sp>
      <p:sp>
        <p:nvSpPr>
          <p:cNvPr id="4" name="Date Placeholder 3"/>
          <p:cNvSpPr>
            <a:spLocks noGrp="1"/>
          </p:cNvSpPr>
          <p:nvPr>
            <p:ph type="dt" sz="half" idx="10"/>
          </p:nvPr>
        </p:nvSpPr>
        <p:spPr>
          <a:xfrm>
            <a:off x="457200" y="6416675"/>
            <a:ext cx="23622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6" name="Slide Number Placeholder 5"/>
          <p:cNvSpPr>
            <a:spLocks noGrp="1"/>
          </p:cNvSpPr>
          <p:nvPr>
            <p:ph type="sldNum" sz="quarter" idx="12"/>
          </p:nvPr>
        </p:nvSpPr>
        <p:spPr/>
        <p:txBody>
          <a:bodyPr>
            <a:normAutofit/>
          </a:bodyPr>
          <a:lstStyle/>
          <a:p>
            <a:pPr>
              <a:defRPr/>
            </a:pPr>
            <a:fld id="{FB081688-037B-4039-B492-17AB91F68AC8}" type="slidenum">
              <a:rPr lang="en-US">
                <a:solidFill>
                  <a:srgbClr val="FFFFFF"/>
                </a:solidFill>
              </a:rPr>
              <a:pPr>
                <a:defRPr/>
              </a:pPr>
              <a:t>10</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defRPr/>
            </a:pPr>
            <a:r>
              <a:rPr lang="en-US" sz="4000" dirty="0" smtClean="0"/>
              <a:t>Dataflow architecture example</a:t>
            </a:r>
            <a:endParaRPr lang="en-US" sz="3200" dirty="0" smtClean="0"/>
          </a:p>
        </p:txBody>
      </p:sp>
      <p:sp>
        <p:nvSpPr>
          <p:cNvPr id="24579" name="Rectangle 3"/>
          <p:cNvSpPr>
            <a:spLocks noGrp="1" noChangeArrowheads="1"/>
          </p:cNvSpPr>
          <p:nvPr>
            <p:ph idx="1"/>
          </p:nvPr>
        </p:nvSpPr>
        <p:spPr>
          <a:xfrm>
            <a:off x="457200" y="2209800"/>
            <a:ext cx="8229600" cy="3657600"/>
          </a:xfrm>
        </p:spPr>
        <p:txBody>
          <a:bodyPr/>
          <a:lstStyle/>
          <a:p>
            <a:pPr eaLnBrk="1" hangingPunct="1">
              <a:buFont typeface="Wingdings" pitchFamily="2" charset="2"/>
              <a:buNone/>
              <a:defRPr/>
            </a:pPr>
            <a:r>
              <a:rPr lang="en-US" dirty="0" smtClean="0"/>
              <a:t>ARCHITECTURE dataflow OF </a:t>
            </a:r>
            <a:r>
              <a:rPr lang="en-US" dirty="0" err="1" smtClean="0"/>
              <a:t>Full_adder</a:t>
            </a:r>
            <a:r>
              <a:rPr lang="en-US" dirty="0" smtClean="0"/>
              <a:t> IS</a:t>
            </a:r>
          </a:p>
          <a:p>
            <a:pPr eaLnBrk="1" hangingPunct="1">
              <a:buFont typeface="Wingdings" pitchFamily="2" charset="2"/>
              <a:buNone/>
              <a:defRPr/>
            </a:pPr>
            <a:r>
              <a:rPr lang="en-US" dirty="0" smtClean="0"/>
              <a:t>BEGIN</a:t>
            </a:r>
          </a:p>
          <a:p>
            <a:pPr eaLnBrk="1" hangingPunct="1">
              <a:buFont typeface="Wingdings" pitchFamily="2" charset="2"/>
              <a:buNone/>
              <a:defRPr/>
            </a:pPr>
            <a:r>
              <a:rPr lang="en-US" dirty="0" smtClean="0"/>
              <a:t>	sum &lt;= a </a:t>
            </a:r>
            <a:r>
              <a:rPr lang="en-US" dirty="0" err="1" smtClean="0"/>
              <a:t>xor</a:t>
            </a:r>
            <a:r>
              <a:rPr lang="en-US" dirty="0" smtClean="0"/>
              <a:t> b </a:t>
            </a:r>
            <a:r>
              <a:rPr lang="en-US" dirty="0" err="1" smtClean="0"/>
              <a:t>xor</a:t>
            </a:r>
            <a:r>
              <a:rPr lang="en-US" dirty="0" smtClean="0"/>
              <a:t> </a:t>
            </a:r>
            <a:r>
              <a:rPr lang="en-US" dirty="0" err="1" smtClean="0"/>
              <a:t>cin</a:t>
            </a:r>
            <a:r>
              <a:rPr lang="en-US" dirty="0" smtClean="0"/>
              <a:t>;</a:t>
            </a:r>
          </a:p>
          <a:p>
            <a:pPr eaLnBrk="1" hangingPunct="1">
              <a:buFont typeface="Wingdings" pitchFamily="2" charset="2"/>
              <a:buNone/>
              <a:defRPr/>
            </a:pPr>
            <a:r>
              <a:rPr lang="en-US" dirty="0" smtClean="0"/>
              <a:t>   </a:t>
            </a:r>
            <a:r>
              <a:rPr lang="en-US" dirty="0" err="1" smtClean="0"/>
              <a:t>cout</a:t>
            </a:r>
            <a:r>
              <a:rPr lang="en-US" dirty="0" smtClean="0"/>
              <a:t> &lt;= (a and b) or (a and </a:t>
            </a:r>
            <a:r>
              <a:rPr lang="en-US" dirty="0" err="1" smtClean="0"/>
              <a:t>cin</a:t>
            </a:r>
            <a:r>
              <a:rPr lang="en-US" dirty="0" smtClean="0"/>
              <a:t>) or </a:t>
            </a:r>
          </a:p>
          <a:p>
            <a:pPr eaLnBrk="1" hangingPunct="1">
              <a:buFont typeface="Wingdings" pitchFamily="2" charset="2"/>
              <a:buNone/>
              <a:defRPr/>
            </a:pPr>
            <a:r>
              <a:rPr lang="en-US" dirty="0" smtClean="0"/>
              <a:t>			(b and </a:t>
            </a:r>
            <a:r>
              <a:rPr lang="en-US" dirty="0" err="1" smtClean="0"/>
              <a:t>cin</a:t>
            </a:r>
            <a:r>
              <a:rPr lang="en-US" dirty="0" smtClean="0"/>
              <a:t>);</a:t>
            </a:r>
          </a:p>
          <a:p>
            <a:pPr eaLnBrk="1" hangingPunct="1">
              <a:buNone/>
              <a:defRPr/>
            </a:pPr>
            <a:r>
              <a:rPr lang="en-US" dirty="0" smtClean="0"/>
              <a:t>END dataflow;</a:t>
            </a:r>
          </a:p>
        </p:txBody>
      </p:sp>
      <p:sp>
        <p:nvSpPr>
          <p:cNvPr id="4" name="Date Placeholder 3"/>
          <p:cNvSpPr>
            <a:spLocks noGrp="1"/>
          </p:cNvSpPr>
          <p:nvPr>
            <p:ph type="dt" sz="half" idx="10"/>
          </p:nvPr>
        </p:nvSpPr>
        <p:spPr>
          <a:xfrm>
            <a:off x="457200" y="6416675"/>
            <a:ext cx="2438400" cy="365125"/>
          </a:xfrm>
        </p:spPr>
        <p:txBody>
          <a:bodyPr/>
          <a:lstStyle/>
          <a:p>
            <a:pPr>
              <a:defRPr/>
            </a:pPr>
            <a:r>
              <a:rPr lang="en-US" dirty="0" smtClean="0"/>
              <a:t>ELEC2200-001 Fall 2010, Nov 2</a:t>
            </a:r>
            <a:endParaRPr lang="en-US" dirty="0"/>
          </a:p>
        </p:txBody>
      </p:sp>
      <p:sp>
        <p:nvSpPr>
          <p:cNvPr id="6" name="Slide Number Placeholder 5"/>
          <p:cNvSpPr>
            <a:spLocks noGrp="1"/>
          </p:cNvSpPr>
          <p:nvPr>
            <p:ph type="sldNum" sz="quarter" idx="12"/>
          </p:nvPr>
        </p:nvSpPr>
        <p:spPr/>
        <p:txBody>
          <a:bodyPr>
            <a:normAutofit/>
          </a:bodyPr>
          <a:lstStyle/>
          <a:p>
            <a:pPr>
              <a:defRPr/>
            </a:pPr>
            <a:fld id="{E106F1F1-3F1D-4573-93B9-B8B1C10FDDE0}" type="slidenum">
              <a:rPr lang="en-US"/>
              <a:pPr>
                <a:defRPr/>
              </a:pPr>
              <a:t>11</a:t>
            </a:fld>
            <a:endParaRPr lang="en-US"/>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77813"/>
            <a:ext cx="8763000" cy="1017587"/>
          </a:xfrm>
        </p:spPr>
        <p:txBody>
          <a:bodyPr>
            <a:normAutofit fontScale="90000"/>
          </a:bodyPr>
          <a:lstStyle/>
          <a:p>
            <a:pPr eaLnBrk="1" hangingPunct="1">
              <a:defRPr/>
            </a:pPr>
            <a:r>
              <a:rPr lang="en-US" sz="4000" dirty="0" smtClean="0"/>
              <a:t>Structural architecture example </a:t>
            </a:r>
            <a:br>
              <a:rPr lang="en-US" sz="4000" dirty="0" smtClean="0"/>
            </a:br>
            <a:endParaRPr lang="en-US" sz="4000" dirty="0" smtClean="0"/>
          </a:p>
        </p:txBody>
      </p:sp>
      <p:sp>
        <p:nvSpPr>
          <p:cNvPr id="25603" name="Rectangle 3"/>
          <p:cNvSpPr>
            <a:spLocks noGrp="1" noChangeArrowheads="1"/>
          </p:cNvSpPr>
          <p:nvPr>
            <p:ph type="body" sz="half" idx="1"/>
          </p:nvPr>
        </p:nvSpPr>
        <p:spPr>
          <a:xfrm>
            <a:off x="457200" y="1371600"/>
            <a:ext cx="7315200" cy="4530725"/>
          </a:xfrm>
        </p:spPr>
        <p:txBody>
          <a:bodyPr>
            <a:normAutofit fontScale="62500" lnSpcReduction="20000"/>
          </a:bodyPr>
          <a:lstStyle/>
          <a:p>
            <a:pPr eaLnBrk="1" hangingPunct="1">
              <a:lnSpc>
                <a:spcPct val="90000"/>
              </a:lnSpc>
              <a:buNone/>
              <a:defRPr/>
            </a:pPr>
            <a:r>
              <a:rPr lang="en-US" sz="2000" dirty="0" smtClean="0"/>
              <a:t>ARCHITECTURE structure OF </a:t>
            </a:r>
            <a:r>
              <a:rPr lang="en-US" sz="2000" dirty="0" err="1" smtClean="0"/>
              <a:t>Full_adder</a:t>
            </a:r>
            <a:r>
              <a:rPr lang="en-US" sz="2000" dirty="0" smtClean="0"/>
              <a:t> IS</a:t>
            </a:r>
          </a:p>
          <a:p>
            <a:pPr eaLnBrk="1" hangingPunct="1">
              <a:lnSpc>
                <a:spcPct val="90000"/>
              </a:lnSpc>
              <a:buFont typeface="Wingdings" pitchFamily="2" charset="2"/>
              <a:buNone/>
              <a:defRPr/>
            </a:pPr>
            <a:r>
              <a:rPr lang="en-US" sz="2000" dirty="0" smtClean="0"/>
              <a:t>	</a:t>
            </a:r>
            <a:r>
              <a:rPr lang="en-US" sz="2000" dirty="0" smtClean="0">
                <a:solidFill>
                  <a:srgbClr val="FFFF00"/>
                </a:solidFill>
              </a:rPr>
              <a:t>COMPONENT </a:t>
            </a:r>
            <a:r>
              <a:rPr lang="en-US" sz="2000" dirty="0" err="1" smtClean="0">
                <a:solidFill>
                  <a:srgbClr val="FFFF00"/>
                </a:solidFill>
              </a:rPr>
              <a:t>xor</a:t>
            </a:r>
            <a:r>
              <a:rPr lang="en-US" sz="2000" dirty="0" smtClean="0">
                <a:solidFill>
                  <a:srgbClr val="FFFF00"/>
                </a:solidFill>
              </a:rPr>
              <a:t> IS	-- declare component to be used</a:t>
            </a:r>
          </a:p>
          <a:p>
            <a:pPr eaLnBrk="1" hangingPunct="1">
              <a:lnSpc>
                <a:spcPct val="90000"/>
              </a:lnSpc>
              <a:buFont typeface="Wingdings" pitchFamily="2" charset="2"/>
              <a:buNone/>
              <a:defRPr/>
            </a:pPr>
            <a:r>
              <a:rPr lang="en-US" sz="2000" dirty="0" smtClean="0">
                <a:solidFill>
                  <a:srgbClr val="FFFF00"/>
                </a:solidFill>
              </a:rPr>
              <a:t>		PORT (</a:t>
            </a:r>
            <a:r>
              <a:rPr lang="en-US" sz="2000" dirty="0" err="1" smtClean="0">
                <a:solidFill>
                  <a:srgbClr val="FFFF00"/>
                </a:solidFill>
              </a:rPr>
              <a:t>x,y</a:t>
            </a:r>
            <a:r>
              <a:rPr lang="en-US" sz="2000" dirty="0" smtClean="0">
                <a:solidFill>
                  <a:srgbClr val="FFFF00"/>
                </a:solidFill>
              </a:rPr>
              <a:t>: IN STD_LOGIC;</a:t>
            </a:r>
          </a:p>
          <a:p>
            <a:pPr>
              <a:lnSpc>
                <a:spcPct val="90000"/>
              </a:lnSpc>
              <a:buNone/>
              <a:defRPr/>
            </a:pPr>
            <a:r>
              <a:rPr lang="en-US" sz="2000" dirty="0" smtClean="0">
                <a:solidFill>
                  <a:srgbClr val="FFFF00"/>
                </a:solidFill>
              </a:rPr>
              <a:t>			z: OUT STD_LOGIC);</a:t>
            </a:r>
          </a:p>
          <a:p>
            <a:pPr eaLnBrk="1" hangingPunct="1">
              <a:lnSpc>
                <a:spcPct val="90000"/>
              </a:lnSpc>
              <a:buFont typeface="Wingdings" pitchFamily="2" charset="2"/>
              <a:buNone/>
              <a:defRPr/>
            </a:pPr>
            <a:r>
              <a:rPr lang="en-US" sz="2000" dirty="0" smtClean="0">
                <a:solidFill>
                  <a:srgbClr val="FFFF00"/>
                </a:solidFill>
              </a:rPr>
              <a:t>	END COMPONENT </a:t>
            </a:r>
            <a:r>
              <a:rPr lang="en-US" sz="2000" dirty="0" err="1" smtClean="0">
                <a:solidFill>
                  <a:srgbClr val="FFFF00"/>
                </a:solidFill>
              </a:rPr>
              <a:t>xor</a:t>
            </a:r>
            <a:r>
              <a:rPr lang="en-US" sz="2000" dirty="0" smtClean="0">
                <a:solidFill>
                  <a:srgbClr val="FFFF00"/>
                </a:solidFill>
              </a:rPr>
              <a:t>;</a:t>
            </a:r>
          </a:p>
          <a:p>
            <a:pPr>
              <a:lnSpc>
                <a:spcPct val="90000"/>
              </a:lnSpc>
              <a:buNone/>
              <a:defRPr/>
            </a:pPr>
            <a:r>
              <a:rPr lang="en-US" sz="2000" dirty="0" smtClean="0">
                <a:solidFill>
                  <a:srgbClr val="FFFF00"/>
                </a:solidFill>
              </a:rPr>
              <a:t>	COMPONENT or IS	-- declare component to be used</a:t>
            </a:r>
          </a:p>
          <a:p>
            <a:pPr>
              <a:lnSpc>
                <a:spcPct val="90000"/>
              </a:lnSpc>
              <a:buNone/>
              <a:defRPr/>
            </a:pPr>
            <a:r>
              <a:rPr lang="en-US" sz="2000" dirty="0" smtClean="0">
                <a:solidFill>
                  <a:srgbClr val="FFFF00"/>
                </a:solidFill>
              </a:rPr>
              <a:t>		PORT (</a:t>
            </a:r>
            <a:r>
              <a:rPr lang="en-US" sz="2000" dirty="0" err="1" smtClean="0">
                <a:solidFill>
                  <a:srgbClr val="FFFF00"/>
                </a:solidFill>
              </a:rPr>
              <a:t>x,y</a:t>
            </a:r>
            <a:r>
              <a:rPr lang="en-US" sz="2000" dirty="0" smtClean="0">
                <a:solidFill>
                  <a:srgbClr val="FFFF00"/>
                </a:solidFill>
              </a:rPr>
              <a:t>: IN STD_LOGIC;</a:t>
            </a:r>
          </a:p>
          <a:p>
            <a:pPr>
              <a:lnSpc>
                <a:spcPct val="90000"/>
              </a:lnSpc>
              <a:buNone/>
              <a:defRPr/>
            </a:pPr>
            <a:r>
              <a:rPr lang="en-US" sz="2000" dirty="0" smtClean="0">
                <a:solidFill>
                  <a:srgbClr val="FFFF00"/>
                </a:solidFill>
              </a:rPr>
              <a:t>			z: OUT STD_LOGIC);</a:t>
            </a:r>
          </a:p>
          <a:p>
            <a:pPr>
              <a:lnSpc>
                <a:spcPct val="90000"/>
              </a:lnSpc>
              <a:buNone/>
              <a:defRPr/>
            </a:pPr>
            <a:r>
              <a:rPr lang="en-US" sz="2000" dirty="0" smtClean="0">
                <a:solidFill>
                  <a:srgbClr val="FFFF00"/>
                </a:solidFill>
              </a:rPr>
              <a:t>	END COMPONENT or;</a:t>
            </a:r>
          </a:p>
          <a:p>
            <a:pPr eaLnBrk="1" hangingPunct="1">
              <a:lnSpc>
                <a:spcPct val="90000"/>
              </a:lnSpc>
              <a:buFont typeface="Wingdings" pitchFamily="2" charset="2"/>
              <a:buNone/>
              <a:defRPr/>
            </a:pPr>
            <a:endParaRPr lang="en-US" sz="2000" dirty="0" smtClean="0">
              <a:solidFill>
                <a:srgbClr val="FFFF00"/>
              </a:solidFill>
            </a:endParaRPr>
          </a:p>
          <a:p>
            <a:pPr>
              <a:lnSpc>
                <a:spcPct val="90000"/>
              </a:lnSpc>
              <a:buNone/>
              <a:defRPr/>
            </a:pPr>
            <a:r>
              <a:rPr lang="en-US" sz="2000" dirty="0" smtClean="0">
                <a:solidFill>
                  <a:srgbClr val="FFFF00"/>
                </a:solidFill>
              </a:rPr>
              <a:t>	COMPONENT and IS	-- declare component to be used</a:t>
            </a:r>
          </a:p>
          <a:p>
            <a:pPr>
              <a:lnSpc>
                <a:spcPct val="90000"/>
              </a:lnSpc>
              <a:buNone/>
              <a:defRPr/>
            </a:pPr>
            <a:r>
              <a:rPr lang="en-US" sz="2000" dirty="0" smtClean="0">
                <a:solidFill>
                  <a:srgbClr val="FFFF00"/>
                </a:solidFill>
              </a:rPr>
              <a:t>		PORT (</a:t>
            </a:r>
            <a:r>
              <a:rPr lang="en-US" sz="2000" dirty="0" err="1" smtClean="0">
                <a:solidFill>
                  <a:srgbClr val="FFFF00"/>
                </a:solidFill>
              </a:rPr>
              <a:t>x,y,z</a:t>
            </a:r>
            <a:r>
              <a:rPr lang="en-US" sz="2000" dirty="0" smtClean="0">
                <a:solidFill>
                  <a:srgbClr val="FFFF00"/>
                </a:solidFill>
              </a:rPr>
              <a:t>: IN STD_LOGIC;</a:t>
            </a:r>
          </a:p>
          <a:p>
            <a:pPr>
              <a:lnSpc>
                <a:spcPct val="90000"/>
              </a:lnSpc>
              <a:buNone/>
              <a:defRPr/>
            </a:pPr>
            <a:r>
              <a:rPr lang="en-US" sz="2000" dirty="0" smtClean="0">
                <a:solidFill>
                  <a:srgbClr val="FFFF00"/>
                </a:solidFill>
              </a:rPr>
              <a:t>			p: OUT STD_LOGIC);</a:t>
            </a:r>
          </a:p>
          <a:p>
            <a:pPr>
              <a:lnSpc>
                <a:spcPct val="90000"/>
              </a:lnSpc>
              <a:buNone/>
              <a:defRPr/>
            </a:pPr>
            <a:r>
              <a:rPr lang="en-US" sz="2000" dirty="0" smtClean="0">
                <a:solidFill>
                  <a:srgbClr val="FFFF00"/>
                </a:solidFill>
              </a:rPr>
              <a:t>	END COMPONENT </a:t>
            </a:r>
            <a:r>
              <a:rPr lang="en-US" sz="2000" dirty="0" err="1" smtClean="0">
                <a:solidFill>
                  <a:srgbClr val="FFFF00"/>
                </a:solidFill>
              </a:rPr>
              <a:t>xor</a:t>
            </a:r>
            <a:r>
              <a:rPr lang="en-US" sz="2000" dirty="0" smtClean="0">
                <a:solidFill>
                  <a:srgbClr val="FFFF00"/>
                </a:solidFill>
              </a:rPr>
              <a:t>;</a:t>
            </a:r>
          </a:p>
          <a:p>
            <a:pPr eaLnBrk="1" hangingPunct="1">
              <a:lnSpc>
                <a:spcPct val="90000"/>
              </a:lnSpc>
              <a:buFont typeface="Wingdings" pitchFamily="2" charset="2"/>
              <a:buNone/>
              <a:defRPr/>
            </a:pPr>
            <a:endParaRPr lang="en-US" sz="2000" dirty="0" smtClean="0">
              <a:solidFill>
                <a:srgbClr val="FFFF00"/>
              </a:solidFill>
            </a:endParaRPr>
          </a:p>
          <a:p>
            <a:pPr>
              <a:lnSpc>
                <a:spcPct val="90000"/>
              </a:lnSpc>
              <a:buNone/>
              <a:defRPr/>
            </a:pPr>
            <a:r>
              <a:rPr lang="en-US" sz="2000" dirty="0" smtClean="0"/>
              <a:t>	SIGNAL x1,x2,x3,x4: </a:t>
            </a:r>
            <a:r>
              <a:rPr lang="en-US" sz="2000" dirty="0" smtClean="0">
                <a:solidFill>
                  <a:srgbClr val="FFFF00"/>
                </a:solidFill>
              </a:rPr>
              <a:t>STD_LOGIC</a:t>
            </a:r>
            <a:r>
              <a:rPr lang="en-US" sz="2000" dirty="0" smtClean="0"/>
              <a:t>;	-- signal internal to this component</a:t>
            </a:r>
          </a:p>
          <a:p>
            <a:pPr eaLnBrk="1" hangingPunct="1">
              <a:lnSpc>
                <a:spcPct val="90000"/>
              </a:lnSpc>
              <a:buFont typeface="Wingdings" pitchFamily="2" charset="2"/>
              <a:buNone/>
              <a:defRPr/>
            </a:pPr>
            <a:r>
              <a:rPr lang="en-US" sz="2000" dirty="0" smtClean="0"/>
              <a:t>BEGIN</a:t>
            </a:r>
          </a:p>
          <a:p>
            <a:pPr eaLnBrk="1" hangingPunct="1">
              <a:lnSpc>
                <a:spcPct val="90000"/>
              </a:lnSpc>
              <a:buFont typeface="Wingdings" pitchFamily="2" charset="2"/>
              <a:buNone/>
              <a:defRPr/>
            </a:pPr>
            <a:r>
              <a:rPr lang="en-US" sz="2000" dirty="0" smtClean="0"/>
              <a:t>	</a:t>
            </a:r>
            <a:r>
              <a:rPr lang="en-US" sz="2000" dirty="0" smtClean="0">
                <a:solidFill>
                  <a:srgbClr val="FFFF00"/>
                </a:solidFill>
              </a:rPr>
              <a:t>G1: </a:t>
            </a:r>
            <a:r>
              <a:rPr lang="en-US" sz="2000" dirty="0" err="1" smtClean="0">
                <a:solidFill>
                  <a:srgbClr val="FFFF00"/>
                </a:solidFill>
              </a:rPr>
              <a:t>xor</a:t>
            </a:r>
            <a:r>
              <a:rPr lang="en-US" sz="2000" dirty="0" smtClean="0">
                <a:solidFill>
                  <a:srgbClr val="FFFF00"/>
                </a:solidFill>
              </a:rPr>
              <a:t> PORT MAP (a, b, x1);	-- instantiate 1</a:t>
            </a:r>
            <a:r>
              <a:rPr lang="en-US" sz="2000" baseline="30000" dirty="0" smtClean="0">
                <a:solidFill>
                  <a:srgbClr val="FFFF00"/>
                </a:solidFill>
              </a:rPr>
              <a:t>st</a:t>
            </a:r>
            <a:r>
              <a:rPr lang="en-US" sz="2000" dirty="0" smtClean="0">
                <a:solidFill>
                  <a:srgbClr val="FFFF00"/>
                </a:solidFill>
              </a:rPr>
              <a:t>  </a:t>
            </a:r>
            <a:r>
              <a:rPr lang="en-US" sz="2000" dirty="0" err="1" smtClean="0">
                <a:solidFill>
                  <a:srgbClr val="FFFF00"/>
                </a:solidFill>
              </a:rPr>
              <a:t>xor</a:t>
            </a:r>
            <a:r>
              <a:rPr lang="en-US" sz="2000" dirty="0" smtClean="0">
                <a:solidFill>
                  <a:srgbClr val="FFFF00"/>
                </a:solidFill>
              </a:rPr>
              <a:t> gate</a:t>
            </a:r>
          </a:p>
          <a:p>
            <a:pPr eaLnBrk="1" hangingPunct="1">
              <a:lnSpc>
                <a:spcPct val="90000"/>
              </a:lnSpc>
              <a:buFont typeface="Wingdings" pitchFamily="2" charset="2"/>
              <a:buNone/>
              <a:defRPr/>
            </a:pPr>
            <a:r>
              <a:rPr lang="en-US" sz="2000" dirty="0" smtClean="0">
                <a:solidFill>
                  <a:srgbClr val="FFFF00"/>
                </a:solidFill>
              </a:rPr>
              <a:t>	G2: </a:t>
            </a:r>
            <a:r>
              <a:rPr lang="en-US" sz="2000" dirty="0" err="1" smtClean="0">
                <a:solidFill>
                  <a:srgbClr val="FFFF00"/>
                </a:solidFill>
              </a:rPr>
              <a:t>xor</a:t>
            </a:r>
            <a:r>
              <a:rPr lang="en-US" sz="2000" dirty="0" smtClean="0">
                <a:solidFill>
                  <a:srgbClr val="FFFF00"/>
                </a:solidFill>
              </a:rPr>
              <a:t> PORT MAP (x1, </a:t>
            </a:r>
            <a:r>
              <a:rPr lang="en-US" sz="2000" dirty="0" err="1" smtClean="0">
                <a:solidFill>
                  <a:srgbClr val="FFFF00"/>
                </a:solidFill>
              </a:rPr>
              <a:t>Cin</a:t>
            </a:r>
            <a:r>
              <a:rPr lang="en-US" sz="2000" dirty="0" smtClean="0">
                <a:solidFill>
                  <a:srgbClr val="FFFF00"/>
                </a:solidFill>
              </a:rPr>
              <a:t>, Sum);  -- instantiate 2</a:t>
            </a:r>
            <a:r>
              <a:rPr lang="en-US" sz="2000" baseline="30000" dirty="0" smtClean="0">
                <a:solidFill>
                  <a:srgbClr val="FFFF00"/>
                </a:solidFill>
              </a:rPr>
              <a:t>nd</a:t>
            </a:r>
            <a:r>
              <a:rPr lang="en-US" sz="2000" dirty="0" smtClean="0">
                <a:solidFill>
                  <a:srgbClr val="FFFF00"/>
                </a:solidFill>
              </a:rPr>
              <a:t> </a:t>
            </a:r>
            <a:r>
              <a:rPr lang="en-US" sz="2000" dirty="0" err="1" smtClean="0">
                <a:solidFill>
                  <a:srgbClr val="FFFF00"/>
                </a:solidFill>
              </a:rPr>
              <a:t>xor</a:t>
            </a:r>
            <a:r>
              <a:rPr lang="en-US" sz="2000" dirty="0" smtClean="0">
                <a:solidFill>
                  <a:srgbClr val="FFFF00"/>
                </a:solidFill>
              </a:rPr>
              <a:t> gate</a:t>
            </a:r>
          </a:p>
          <a:p>
            <a:pPr>
              <a:lnSpc>
                <a:spcPct val="90000"/>
              </a:lnSpc>
              <a:buNone/>
              <a:defRPr/>
            </a:pPr>
            <a:r>
              <a:rPr lang="en-US" sz="2000" dirty="0" smtClean="0">
                <a:solidFill>
                  <a:srgbClr val="FFFF00"/>
                </a:solidFill>
              </a:rPr>
              <a:t>	G3: or PORT MAP (a, b, x2);	-- instantiate 1</a:t>
            </a:r>
            <a:r>
              <a:rPr lang="en-US" sz="2000" baseline="30000" dirty="0" smtClean="0">
                <a:solidFill>
                  <a:srgbClr val="FFFF00"/>
                </a:solidFill>
              </a:rPr>
              <a:t>st</a:t>
            </a:r>
            <a:r>
              <a:rPr lang="en-US" sz="2000" dirty="0" smtClean="0">
                <a:solidFill>
                  <a:srgbClr val="FFFF00"/>
                </a:solidFill>
              </a:rPr>
              <a:t>  or gate</a:t>
            </a:r>
          </a:p>
          <a:p>
            <a:pPr>
              <a:lnSpc>
                <a:spcPct val="90000"/>
              </a:lnSpc>
              <a:buNone/>
              <a:defRPr/>
            </a:pPr>
            <a:r>
              <a:rPr lang="en-US" sz="2000" dirty="0" smtClean="0">
                <a:solidFill>
                  <a:srgbClr val="FFFF00"/>
                </a:solidFill>
              </a:rPr>
              <a:t>	G4: or PORT MAP (a, </a:t>
            </a:r>
            <a:r>
              <a:rPr lang="en-US" sz="2000" dirty="0" err="1" smtClean="0">
                <a:solidFill>
                  <a:srgbClr val="FFFF00"/>
                </a:solidFill>
              </a:rPr>
              <a:t>Cin</a:t>
            </a:r>
            <a:r>
              <a:rPr lang="en-US" sz="2000" dirty="0" smtClean="0">
                <a:solidFill>
                  <a:srgbClr val="FFFF00"/>
                </a:solidFill>
              </a:rPr>
              <a:t>, x3);  -- instantiate 2</a:t>
            </a:r>
            <a:r>
              <a:rPr lang="en-US" sz="2000" baseline="30000" dirty="0" smtClean="0">
                <a:solidFill>
                  <a:srgbClr val="FFFF00"/>
                </a:solidFill>
              </a:rPr>
              <a:t>nd</a:t>
            </a:r>
            <a:r>
              <a:rPr lang="en-US" sz="2000" dirty="0" smtClean="0">
                <a:solidFill>
                  <a:srgbClr val="FFFF00"/>
                </a:solidFill>
              </a:rPr>
              <a:t> or gate</a:t>
            </a:r>
          </a:p>
          <a:p>
            <a:pPr>
              <a:lnSpc>
                <a:spcPct val="90000"/>
              </a:lnSpc>
              <a:buNone/>
              <a:defRPr/>
            </a:pPr>
            <a:r>
              <a:rPr lang="en-US" sz="2000" dirty="0" smtClean="0">
                <a:solidFill>
                  <a:srgbClr val="FFFF00"/>
                </a:solidFill>
              </a:rPr>
              <a:t>	G5: or PORT MAP (b, </a:t>
            </a:r>
            <a:r>
              <a:rPr lang="en-US" sz="2000" dirty="0" err="1" smtClean="0">
                <a:solidFill>
                  <a:srgbClr val="FFFF00"/>
                </a:solidFill>
              </a:rPr>
              <a:t>Cin</a:t>
            </a:r>
            <a:r>
              <a:rPr lang="en-US" sz="2000" dirty="0" smtClean="0">
                <a:solidFill>
                  <a:srgbClr val="FFFF00"/>
                </a:solidFill>
              </a:rPr>
              <a:t>, x4);	-- instantiate 3</a:t>
            </a:r>
            <a:r>
              <a:rPr lang="en-US" sz="2000" baseline="30000" dirty="0" smtClean="0">
                <a:solidFill>
                  <a:srgbClr val="FFFF00"/>
                </a:solidFill>
              </a:rPr>
              <a:t>rd</a:t>
            </a:r>
            <a:r>
              <a:rPr lang="en-US" sz="2000" dirty="0" smtClean="0">
                <a:solidFill>
                  <a:srgbClr val="FFFF00"/>
                </a:solidFill>
              </a:rPr>
              <a:t>  or gate</a:t>
            </a:r>
          </a:p>
          <a:p>
            <a:pPr>
              <a:lnSpc>
                <a:spcPct val="90000"/>
              </a:lnSpc>
              <a:buNone/>
              <a:defRPr/>
            </a:pPr>
            <a:r>
              <a:rPr lang="en-US" sz="2000" dirty="0" smtClean="0">
                <a:solidFill>
                  <a:srgbClr val="FFFF00"/>
                </a:solidFill>
              </a:rPr>
              <a:t>	G6: and PORT MAP (x2, x3, x4, </a:t>
            </a:r>
            <a:r>
              <a:rPr lang="en-US" sz="2000" dirty="0" err="1" smtClean="0">
                <a:solidFill>
                  <a:srgbClr val="FFFF00"/>
                </a:solidFill>
              </a:rPr>
              <a:t>Cout</a:t>
            </a:r>
            <a:r>
              <a:rPr lang="en-US" sz="2000" dirty="0" smtClean="0">
                <a:solidFill>
                  <a:srgbClr val="FFFF00"/>
                </a:solidFill>
              </a:rPr>
              <a:t>);  -- instantiate and gate</a:t>
            </a:r>
          </a:p>
          <a:p>
            <a:pPr>
              <a:lnSpc>
                <a:spcPct val="90000"/>
              </a:lnSpc>
              <a:buNone/>
              <a:defRPr/>
            </a:pPr>
            <a:endParaRPr lang="en-US" sz="2000" dirty="0" smtClean="0">
              <a:solidFill>
                <a:srgbClr val="FFFF00"/>
              </a:solidFill>
            </a:endParaRPr>
          </a:p>
          <a:p>
            <a:pPr eaLnBrk="1" hangingPunct="1">
              <a:lnSpc>
                <a:spcPct val="90000"/>
              </a:lnSpc>
              <a:buNone/>
              <a:defRPr/>
            </a:pPr>
            <a:r>
              <a:rPr lang="en-US" sz="2000" dirty="0" smtClean="0"/>
              <a:t>END structure;	</a:t>
            </a:r>
          </a:p>
        </p:txBody>
      </p:sp>
      <p:sp>
        <p:nvSpPr>
          <p:cNvPr id="28" name="Date Placeholder 4"/>
          <p:cNvSpPr>
            <a:spLocks noGrp="1"/>
          </p:cNvSpPr>
          <p:nvPr>
            <p:ph type="dt" sz="half" idx="10"/>
          </p:nvPr>
        </p:nvSpPr>
        <p:spPr>
          <a:xfrm>
            <a:off x="457200" y="6416675"/>
            <a:ext cx="2438400" cy="365125"/>
          </a:xfrm>
        </p:spPr>
        <p:txBody>
          <a:bodyPr/>
          <a:lstStyle/>
          <a:p>
            <a:pPr>
              <a:defRPr/>
            </a:pPr>
            <a:r>
              <a:rPr lang="en-US" dirty="0" smtClean="0"/>
              <a:t>ELEC2200-001 Fall 2010, Nov 2</a:t>
            </a:r>
            <a:endParaRPr lang="en-US" dirty="0"/>
          </a:p>
        </p:txBody>
      </p:sp>
      <p:sp>
        <p:nvSpPr>
          <p:cNvPr id="30" name="Slide Number Placeholder 6"/>
          <p:cNvSpPr>
            <a:spLocks noGrp="1"/>
          </p:cNvSpPr>
          <p:nvPr>
            <p:ph type="sldNum" sz="quarter" idx="12"/>
          </p:nvPr>
        </p:nvSpPr>
        <p:spPr/>
        <p:txBody>
          <a:bodyPr>
            <a:normAutofit/>
          </a:bodyPr>
          <a:lstStyle/>
          <a:p>
            <a:pPr>
              <a:defRPr/>
            </a:pPr>
            <a:fld id="{03CB9D40-5677-40F5-AECB-B98ACA04054D}" type="slidenum">
              <a:rPr lang="en-US"/>
              <a:pPr>
                <a:defRPr/>
              </a:pPr>
              <a:t>12</a:t>
            </a:fld>
            <a:endParaRPr lang="en-US"/>
          </a:p>
        </p:txBody>
      </p:sp>
      <p:sp>
        <p:nvSpPr>
          <p:cNvPr id="31" name="Footer Placeholder 4"/>
          <p:cNvSpPr>
            <a:spLocks noGrp="1"/>
          </p:cNvSpPr>
          <p:nvPr>
            <p:ph type="ftr" sz="quarter" idx="11"/>
          </p:nvPr>
        </p:nvSpPr>
        <p:spPr>
          <a:xfrm>
            <a:off x="2438400" y="6477000"/>
            <a:ext cx="4724400" cy="228600"/>
          </a:xfrm>
        </p:spPr>
        <p:txBody>
          <a:bodyPr/>
          <a:lstStyle/>
          <a:p>
            <a:pPr>
              <a:defRPr/>
            </a:pPr>
            <a:r>
              <a:rPr lang="en-US" dirty="0" smtClean="0"/>
              <a:t>(Adopted from Profs. Nelson and Stroud)</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6324600" y="1524000"/>
            <a:ext cx="1981200" cy="1018946"/>
          </a:xfrm>
          <a:prstGeom prst="rect">
            <a:avLst/>
          </a:prstGeom>
          <a:noFill/>
          <a:ln w="9525">
            <a:noFill/>
            <a:miter lim="800000"/>
            <a:headEnd/>
            <a:tailEnd/>
          </a:ln>
        </p:spPr>
      </p:pic>
      <p:sp>
        <p:nvSpPr>
          <p:cNvPr id="34" name="TextBox 33"/>
          <p:cNvSpPr txBox="1"/>
          <p:nvPr/>
        </p:nvSpPr>
        <p:spPr>
          <a:xfrm>
            <a:off x="6553200" y="2743200"/>
            <a:ext cx="1524000" cy="276999"/>
          </a:xfrm>
          <a:prstGeom prst="rect">
            <a:avLst/>
          </a:prstGeom>
          <a:noFill/>
        </p:spPr>
        <p:txBody>
          <a:bodyPr wrap="square" rtlCol="0">
            <a:spAutoFit/>
          </a:bodyPr>
          <a:lstStyle/>
          <a:p>
            <a:r>
              <a:rPr lang="en-US" sz="1200" dirty="0" smtClean="0"/>
              <a:t>Full-adder</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77813"/>
            <a:ext cx="8763000" cy="1017587"/>
          </a:xfrm>
        </p:spPr>
        <p:txBody>
          <a:bodyPr>
            <a:normAutofit fontScale="90000"/>
          </a:bodyPr>
          <a:lstStyle/>
          <a:p>
            <a:pPr eaLnBrk="1" hangingPunct="1">
              <a:defRPr/>
            </a:pPr>
            <a:r>
              <a:rPr lang="en-US" sz="4000" dirty="0" smtClean="0"/>
              <a:t>Alternative structural architecture example </a:t>
            </a:r>
          </a:p>
        </p:txBody>
      </p:sp>
      <p:sp>
        <p:nvSpPr>
          <p:cNvPr id="25603" name="Rectangle 3"/>
          <p:cNvSpPr>
            <a:spLocks noGrp="1" noChangeArrowheads="1"/>
          </p:cNvSpPr>
          <p:nvPr>
            <p:ph type="body" sz="half" idx="1"/>
          </p:nvPr>
        </p:nvSpPr>
        <p:spPr>
          <a:xfrm>
            <a:off x="0" y="1371600"/>
            <a:ext cx="3962400" cy="5257800"/>
          </a:xfrm>
        </p:spPr>
        <p:txBody>
          <a:bodyPr>
            <a:noAutofit/>
          </a:bodyPr>
          <a:lstStyle/>
          <a:p>
            <a:pPr>
              <a:buNone/>
            </a:pPr>
            <a:r>
              <a:rPr lang="en-US" sz="1200" dirty="0" smtClean="0"/>
              <a:t>ARCHITECTURE structural OF </a:t>
            </a:r>
            <a:r>
              <a:rPr lang="en-US" sz="1200" dirty="0" err="1" smtClean="0"/>
              <a:t>Full_adder</a:t>
            </a:r>
            <a:r>
              <a:rPr lang="en-US" sz="1200" dirty="0" smtClean="0"/>
              <a:t> IS</a:t>
            </a:r>
            <a:br>
              <a:rPr lang="en-US" sz="1200" dirty="0" smtClean="0"/>
            </a:br>
            <a:r>
              <a:rPr lang="en-US" sz="1200" dirty="0" smtClean="0"/>
              <a:t/>
            </a:r>
            <a:br>
              <a:rPr lang="en-US" sz="1200" dirty="0" smtClean="0"/>
            </a:br>
            <a:r>
              <a:rPr lang="en-US" sz="1200" dirty="0" smtClean="0"/>
              <a:t>COMPONENT </a:t>
            </a:r>
            <a:r>
              <a:rPr lang="en-US" sz="1200" dirty="0" err="1" smtClean="0"/>
              <a:t>half_adder</a:t>
            </a:r>
            <a:r>
              <a:rPr lang="en-US" sz="1200" dirty="0" smtClean="0"/>
              <a:t/>
            </a:r>
            <a:br>
              <a:rPr lang="en-US" sz="1200" dirty="0" smtClean="0"/>
            </a:br>
            <a:r>
              <a:rPr lang="en-US" sz="1200" dirty="0" smtClean="0"/>
              <a:t>PORT(</a:t>
            </a:r>
            <a:r>
              <a:rPr lang="en-US" sz="1200" dirty="0" err="1" smtClean="0"/>
              <a:t>a,b</a:t>
            </a:r>
            <a:r>
              <a:rPr lang="en-US" sz="1200" dirty="0" smtClean="0"/>
              <a:t> : IN STD_LOGIC;</a:t>
            </a:r>
            <a:br>
              <a:rPr lang="en-US" sz="1200" dirty="0" smtClean="0"/>
            </a:br>
            <a:r>
              <a:rPr lang="en-US" sz="1200" dirty="0" smtClean="0"/>
              <a:t>sum, carry : OUT STD_LOGIC);</a:t>
            </a:r>
            <a:br>
              <a:rPr lang="en-US" sz="1200" dirty="0" smtClean="0"/>
            </a:br>
            <a:r>
              <a:rPr lang="en-US" sz="1200" dirty="0" smtClean="0"/>
              <a:t>END COMPONENT;</a:t>
            </a:r>
            <a:br>
              <a:rPr lang="en-US" sz="1200" dirty="0" smtClean="0"/>
            </a:br>
            <a:r>
              <a:rPr lang="en-US" sz="1200" dirty="0" smtClean="0"/>
              <a:t/>
            </a:r>
            <a:br>
              <a:rPr lang="en-US" sz="1200" dirty="0" smtClean="0"/>
            </a:br>
            <a:r>
              <a:rPr lang="en-US" sz="1200" dirty="0" smtClean="0"/>
              <a:t>COMPONENT or_2</a:t>
            </a:r>
            <a:br>
              <a:rPr lang="en-US" sz="1200" dirty="0" smtClean="0"/>
            </a:br>
            <a:r>
              <a:rPr lang="en-US" sz="1200" dirty="0" smtClean="0"/>
              <a:t>PORT(</a:t>
            </a:r>
            <a:r>
              <a:rPr lang="en-US" sz="1200" dirty="0" err="1" smtClean="0"/>
              <a:t>a,b</a:t>
            </a:r>
            <a:r>
              <a:rPr lang="en-US" sz="1200" dirty="0" smtClean="0"/>
              <a:t> : IN STD_LOGIC;</a:t>
            </a:r>
            <a:br>
              <a:rPr lang="en-US" sz="1200" dirty="0" smtClean="0"/>
            </a:br>
            <a:r>
              <a:rPr lang="en-US" sz="1200" dirty="0" smtClean="0"/>
              <a:t>c : OUT STD_LOGIC);</a:t>
            </a:r>
            <a:br>
              <a:rPr lang="en-US" sz="1200" dirty="0" smtClean="0"/>
            </a:br>
            <a:r>
              <a:rPr lang="en-US" sz="1200" dirty="0" smtClean="0"/>
              <a:t>END COMPONENT;</a:t>
            </a:r>
            <a:br>
              <a:rPr lang="en-US" sz="1200" dirty="0" smtClean="0"/>
            </a:br>
            <a:r>
              <a:rPr lang="en-US" sz="1200" dirty="0" smtClean="0"/>
              <a:t/>
            </a:r>
            <a:br>
              <a:rPr lang="en-US" sz="1200" dirty="0" smtClean="0"/>
            </a:br>
            <a:r>
              <a:rPr lang="en-US" sz="1200" dirty="0" smtClean="0"/>
              <a:t>SIGNAL int1, int2, int3 : STD_LOGIC;</a:t>
            </a:r>
            <a:br>
              <a:rPr lang="en-US" sz="1200" dirty="0" smtClean="0"/>
            </a:br>
            <a:r>
              <a:rPr lang="en-US" sz="1200" dirty="0" smtClean="0"/>
              <a:t/>
            </a:r>
            <a:br>
              <a:rPr lang="en-US" sz="1200" dirty="0" smtClean="0"/>
            </a:br>
            <a:r>
              <a:rPr lang="en-US" sz="1200" dirty="0" smtClean="0"/>
              <a:t>BEGIN</a:t>
            </a:r>
            <a:br>
              <a:rPr lang="en-US" sz="1200" dirty="0" smtClean="0"/>
            </a:br>
            <a:r>
              <a:rPr lang="en-US" sz="1200" dirty="0" smtClean="0"/>
              <a:t/>
            </a:r>
            <a:br>
              <a:rPr lang="en-US" sz="1200" dirty="0" smtClean="0"/>
            </a:br>
            <a:r>
              <a:rPr lang="en-US" sz="1200" dirty="0" smtClean="0"/>
              <a:t>H1: </a:t>
            </a:r>
            <a:r>
              <a:rPr lang="en-US" sz="1200" dirty="0" err="1" smtClean="0"/>
              <a:t>half_adder</a:t>
            </a:r>
            <a:r>
              <a:rPr lang="en-US" sz="1200" dirty="0" smtClean="0"/>
              <a:t> port map(a=&gt;A, b=&gt;B, sum=&gt;int1, carry=&gt;int3);</a:t>
            </a:r>
            <a:br>
              <a:rPr lang="en-US" sz="1200" dirty="0" smtClean="0"/>
            </a:br>
            <a:r>
              <a:rPr lang="en-US" sz="1200" dirty="0" smtClean="0"/>
              <a:t>H2: </a:t>
            </a:r>
            <a:r>
              <a:rPr lang="en-US" sz="1200" dirty="0" err="1" smtClean="0"/>
              <a:t>half_adder</a:t>
            </a:r>
            <a:r>
              <a:rPr lang="en-US" sz="1200" dirty="0" smtClean="0"/>
              <a:t> port map(a=&gt;s1, b=&gt;</a:t>
            </a:r>
            <a:r>
              <a:rPr lang="en-US" sz="1200" dirty="0" err="1" smtClean="0"/>
              <a:t>C_in</a:t>
            </a:r>
            <a:r>
              <a:rPr lang="en-US" sz="1200" dirty="0" smtClean="0"/>
              <a:t>, sum=&gt;sum, carry=&gt;s2);</a:t>
            </a:r>
            <a:br>
              <a:rPr lang="en-US" sz="1200" dirty="0" smtClean="0"/>
            </a:br>
            <a:r>
              <a:rPr lang="en-US" sz="1200" dirty="0" smtClean="0"/>
              <a:t>O1: or_2 port map(a=&gt; int2, b=&gt;int3, c=&gt;</a:t>
            </a:r>
            <a:r>
              <a:rPr lang="en-US" sz="1200" dirty="0" err="1" smtClean="0"/>
              <a:t>C_out</a:t>
            </a:r>
            <a:r>
              <a:rPr lang="en-US" sz="1200" dirty="0" smtClean="0"/>
              <a:t>);</a:t>
            </a:r>
          </a:p>
          <a:p>
            <a:pPr>
              <a:buNone/>
            </a:pPr>
            <a:r>
              <a:rPr lang="en-US" sz="1200" dirty="0" smtClean="0"/>
              <a:t/>
            </a:r>
            <a:br>
              <a:rPr lang="en-US" sz="1200" dirty="0" smtClean="0"/>
            </a:br>
            <a:r>
              <a:rPr lang="en-US" sz="1200" dirty="0" smtClean="0"/>
              <a:t>END structural;</a:t>
            </a:r>
            <a:br>
              <a:rPr lang="en-US" sz="1200" dirty="0" smtClean="0"/>
            </a:br>
            <a:r>
              <a:rPr lang="en-US" sz="1200" dirty="0" smtClean="0"/>
              <a:t/>
            </a:r>
            <a:br>
              <a:rPr lang="en-US" sz="1200" dirty="0" smtClean="0"/>
            </a:br>
            <a:endParaRPr lang="en-US" sz="1200" dirty="0" smtClean="0"/>
          </a:p>
          <a:p>
            <a:pPr eaLnBrk="1" hangingPunct="1">
              <a:lnSpc>
                <a:spcPct val="90000"/>
              </a:lnSpc>
              <a:buNone/>
              <a:defRPr/>
            </a:pPr>
            <a:r>
              <a:rPr lang="en-US" sz="1200" dirty="0" smtClean="0"/>
              <a:t>	</a:t>
            </a:r>
          </a:p>
        </p:txBody>
      </p:sp>
      <p:sp>
        <p:nvSpPr>
          <p:cNvPr id="30" name="Slide Number Placeholder 6"/>
          <p:cNvSpPr>
            <a:spLocks noGrp="1"/>
          </p:cNvSpPr>
          <p:nvPr>
            <p:ph type="sldNum" sz="quarter" idx="12"/>
          </p:nvPr>
        </p:nvSpPr>
        <p:spPr/>
        <p:txBody>
          <a:bodyPr>
            <a:normAutofit/>
          </a:bodyPr>
          <a:lstStyle/>
          <a:p>
            <a:pPr>
              <a:defRPr/>
            </a:pPr>
            <a:fld id="{03CB9D40-5677-40F5-AECB-B98ACA04054D}" type="slidenum">
              <a:rPr lang="en-US"/>
              <a:pPr>
                <a:defRPr/>
              </a:pPr>
              <a:t>13</a:t>
            </a:fld>
            <a:endParaRPr lang="en-US"/>
          </a:p>
        </p:txBody>
      </p:sp>
      <p:pic>
        <p:nvPicPr>
          <p:cNvPr id="31" name="Picture 8"/>
          <p:cNvPicPr>
            <a:picLocks noChangeAspect="1" noChangeArrowheads="1"/>
          </p:cNvPicPr>
          <p:nvPr/>
        </p:nvPicPr>
        <p:blipFill>
          <a:blip r:embed="rId2" cstate="print"/>
          <a:srcRect/>
          <a:stretch>
            <a:fillRect/>
          </a:stretch>
        </p:blipFill>
        <p:spPr bwMode="auto">
          <a:xfrm>
            <a:off x="2057400" y="5486400"/>
            <a:ext cx="2691740" cy="1011044"/>
          </a:xfrm>
          <a:prstGeom prst="rect">
            <a:avLst/>
          </a:prstGeom>
          <a:noFill/>
          <a:ln w="9525">
            <a:noFill/>
            <a:miter lim="800000"/>
            <a:headEnd/>
            <a:tailEnd/>
          </a:ln>
        </p:spPr>
      </p:pic>
      <p:sp>
        <p:nvSpPr>
          <p:cNvPr id="32" name="Rectangle 31"/>
          <p:cNvSpPr/>
          <p:nvPr/>
        </p:nvSpPr>
        <p:spPr>
          <a:xfrm>
            <a:off x="3886200" y="1447800"/>
            <a:ext cx="2819400" cy="3847207"/>
          </a:xfrm>
          <a:prstGeom prst="rect">
            <a:avLst/>
          </a:prstGeom>
        </p:spPr>
        <p:txBody>
          <a:bodyPr wrap="square">
            <a:spAutoFit/>
          </a:bodyPr>
          <a:lstStyle/>
          <a:p>
            <a:r>
              <a:rPr lang="en-US" sz="1200" dirty="0" smtClean="0"/>
              <a:t>ENTITY </a:t>
            </a:r>
            <a:r>
              <a:rPr lang="en-US" sz="1200" dirty="0" err="1" smtClean="0"/>
              <a:t>half_adder</a:t>
            </a:r>
            <a:r>
              <a:rPr lang="en-US" sz="1200" dirty="0" smtClean="0"/>
              <a:t> IS</a:t>
            </a:r>
            <a:br>
              <a:rPr lang="en-US" sz="1200" dirty="0" smtClean="0"/>
            </a:br>
            <a:r>
              <a:rPr lang="en-US" sz="1200" dirty="0" smtClean="0"/>
              <a:t/>
            </a:r>
            <a:br>
              <a:rPr lang="en-US" sz="1200" dirty="0" smtClean="0"/>
            </a:br>
            <a:r>
              <a:rPr lang="en-US" sz="1200" dirty="0" smtClean="0"/>
              <a:t>PORT (</a:t>
            </a:r>
            <a:r>
              <a:rPr lang="en-US" sz="1200" dirty="0" err="1" smtClean="0"/>
              <a:t>a,b</a:t>
            </a:r>
            <a:r>
              <a:rPr lang="en-US" sz="1200" dirty="0" smtClean="0"/>
              <a:t> : IN STD_LOGIC ;</a:t>
            </a:r>
            <a:br>
              <a:rPr lang="en-US" sz="1200" dirty="0" smtClean="0"/>
            </a:br>
            <a:r>
              <a:rPr lang="en-US" sz="1200" dirty="0" err="1" smtClean="0"/>
              <a:t>sum,carry</a:t>
            </a:r>
            <a:r>
              <a:rPr lang="en-US" sz="1200" dirty="0" smtClean="0"/>
              <a:t> : OUT STD_LOGIC);</a:t>
            </a:r>
            <a:br>
              <a:rPr lang="en-US" sz="1200" dirty="0" smtClean="0"/>
            </a:br>
            <a:r>
              <a:rPr lang="en-US" sz="1200" dirty="0" smtClean="0"/>
              <a:t/>
            </a:r>
            <a:br>
              <a:rPr lang="en-US" sz="1200" dirty="0" smtClean="0"/>
            </a:br>
            <a:r>
              <a:rPr lang="en-US" sz="1200" dirty="0" smtClean="0"/>
              <a:t>END </a:t>
            </a:r>
            <a:r>
              <a:rPr lang="en-US" sz="1200" dirty="0" err="1" smtClean="0"/>
              <a:t>half_adder</a:t>
            </a:r>
            <a:r>
              <a:rPr lang="en-US" sz="1200" dirty="0" smtClean="0"/>
              <a:t>;</a:t>
            </a:r>
            <a:br>
              <a:rPr lang="en-US" sz="1200" dirty="0" smtClean="0"/>
            </a:br>
            <a:r>
              <a:rPr lang="en-US" sz="1200" dirty="0" smtClean="0"/>
              <a:t/>
            </a:r>
            <a:br>
              <a:rPr lang="en-US" sz="1200" dirty="0" smtClean="0"/>
            </a:br>
            <a:r>
              <a:rPr lang="en-US" sz="1200" dirty="0" smtClean="0"/>
              <a:t>ARCHITECTURE dataflow OF </a:t>
            </a:r>
            <a:r>
              <a:rPr lang="en-US" sz="1200" dirty="0" err="1" smtClean="0"/>
              <a:t>half_adder</a:t>
            </a:r>
            <a:r>
              <a:rPr lang="en-US" sz="1200" dirty="0" smtClean="0"/>
              <a:t> IS</a:t>
            </a:r>
            <a:br>
              <a:rPr lang="en-US" sz="1200" dirty="0" smtClean="0"/>
            </a:br>
            <a:r>
              <a:rPr lang="en-US" sz="1200" dirty="0" smtClean="0"/>
              <a:t/>
            </a:r>
            <a:br>
              <a:rPr lang="en-US" sz="1200" dirty="0" smtClean="0"/>
            </a:br>
            <a:r>
              <a:rPr lang="en-US" sz="1200" dirty="0" smtClean="0"/>
              <a:t>BEGIN</a:t>
            </a:r>
            <a:br>
              <a:rPr lang="en-US" sz="1200" dirty="0" smtClean="0"/>
            </a:br>
            <a:r>
              <a:rPr lang="en-US" sz="1200" dirty="0" smtClean="0"/>
              <a:t/>
            </a:r>
            <a:br>
              <a:rPr lang="en-US" sz="1200" dirty="0" smtClean="0"/>
            </a:br>
            <a:r>
              <a:rPr lang="en-US" sz="1200" dirty="0" smtClean="0"/>
              <a:t>sum&lt;= a </a:t>
            </a:r>
            <a:r>
              <a:rPr lang="en-US" sz="1200" dirty="0" err="1" smtClean="0"/>
              <a:t>xor</a:t>
            </a:r>
            <a:r>
              <a:rPr lang="en-US" sz="1200" dirty="0" smtClean="0"/>
              <a:t> b;</a:t>
            </a:r>
            <a:br>
              <a:rPr lang="en-US" sz="1200" dirty="0" smtClean="0"/>
            </a:br>
            <a:r>
              <a:rPr lang="en-US" sz="1200" dirty="0" smtClean="0"/>
              <a:t>carry &lt;= a and b;</a:t>
            </a:r>
            <a:br>
              <a:rPr lang="en-US" sz="1200" dirty="0" smtClean="0"/>
            </a:br>
            <a:r>
              <a:rPr lang="en-US" sz="1200" dirty="0" smtClean="0"/>
              <a:t/>
            </a:r>
            <a:br>
              <a:rPr lang="en-US" sz="1200" dirty="0" smtClean="0"/>
            </a:br>
            <a:r>
              <a:rPr lang="en-US" sz="1200" dirty="0" smtClean="0"/>
              <a:t>END dataflow;</a:t>
            </a:r>
            <a:br>
              <a:rPr lang="en-US" sz="1200" dirty="0" smtClean="0"/>
            </a:br>
            <a:r>
              <a:rPr lang="en-US" sz="1200" dirty="0" smtClean="0"/>
              <a:t/>
            </a:r>
            <a:br>
              <a:rPr lang="en-US" sz="1200" dirty="0" smtClean="0"/>
            </a:br>
            <a:endParaRPr lang="en-US" sz="3600" dirty="0"/>
          </a:p>
        </p:txBody>
      </p:sp>
      <p:sp>
        <p:nvSpPr>
          <p:cNvPr id="7" name="Rectangle 6"/>
          <p:cNvSpPr/>
          <p:nvPr/>
        </p:nvSpPr>
        <p:spPr>
          <a:xfrm>
            <a:off x="6477000" y="1447800"/>
            <a:ext cx="2286000" cy="2862322"/>
          </a:xfrm>
          <a:prstGeom prst="rect">
            <a:avLst/>
          </a:prstGeom>
        </p:spPr>
        <p:txBody>
          <a:bodyPr wrap="square">
            <a:spAutoFit/>
          </a:bodyPr>
          <a:lstStyle/>
          <a:p>
            <a:r>
              <a:rPr lang="en-US" sz="1200" dirty="0" smtClean="0"/>
              <a:t>ENTITY or_2 IS</a:t>
            </a:r>
            <a:br>
              <a:rPr lang="en-US" sz="1200" dirty="0" smtClean="0"/>
            </a:br>
            <a:r>
              <a:rPr lang="en-US" sz="1200" dirty="0" smtClean="0"/>
              <a:t/>
            </a:r>
            <a:br>
              <a:rPr lang="en-US" sz="1200" dirty="0" smtClean="0"/>
            </a:br>
            <a:r>
              <a:rPr lang="en-US" sz="1200" dirty="0" smtClean="0"/>
              <a:t>PORT (</a:t>
            </a:r>
            <a:r>
              <a:rPr lang="en-US" sz="1200" dirty="0" err="1" smtClean="0"/>
              <a:t>a,b</a:t>
            </a:r>
            <a:r>
              <a:rPr lang="en-US" sz="1200" dirty="0" smtClean="0"/>
              <a:t> : IN STD_LOGIC ;</a:t>
            </a:r>
            <a:br>
              <a:rPr lang="en-US" sz="1200" dirty="0" smtClean="0"/>
            </a:br>
            <a:r>
              <a:rPr lang="en-US" sz="1200" dirty="0" smtClean="0"/>
              <a:t>c : OUT STD_LOGIC);</a:t>
            </a:r>
            <a:br>
              <a:rPr lang="en-US" sz="1200" dirty="0" smtClean="0"/>
            </a:br>
            <a:r>
              <a:rPr lang="en-US" sz="1200" dirty="0" smtClean="0"/>
              <a:t/>
            </a:r>
            <a:br>
              <a:rPr lang="en-US" sz="1200" dirty="0" smtClean="0"/>
            </a:br>
            <a:r>
              <a:rPr lang="en-US" sz="1200" dirty="0" smtClean="0"/>
              <a:t>END or_2;</a:t>
            </a:r>
            <a:br>
              <a:rPr lang="en-US" sz="1200" dirty="0" smtClean="0"/>
            </a:br>
            <a:r>
              <a:rPr lang="en-US" sz="1200" dirty="0" smtClean="0"/>
              <a:t/>
            </a:r>
            <a:br>
              <a:rPr lang="en-US" sz="1200" dirty="0" smtClean="0"/>
            </a:br>
            <a:r>
              <a:rPr lang="en-US" sz="1200" dirty="0" smtClean="0"/>
              <a:t>ARCHITECTURE dataflow OF or_2 IS</a:t>
            </a:r>
            <a:br>
              <a:rPr lang="en-US" sz="1200" dirty="0" smtClean="0"/>
            </a:br>
            <a:r>
              <a:rPr lang="en-US" sz="1200" dirty="0" smtClean="0"/>
              <a:t/>
            </a:r>
            <a:br>
              <a:rPr lang="en-US" sz="1200" dirty="0" smtClean="0"/>
            </a:br>
            <a:r>
              <a:rPr lang="en-US" sz="1200" dirty="0" smtClean="0"/>
              <a:t>BEGIN</a:t>
            </a:r>
            <a:br>
              <a:rPr lang="en-US" sz="1200" dirty="0" smtClean="0"/>
            </a:br>
            <a:r>
              <a:rPr lang="en-US" sz="1200" dirty="0" smtClean="0"/>
              <a:t/>
            </a:r>
            <a:br>
              <a:rPr lang="en-US" sz="1200" dirty="0" smtClean="0"/>
            </a:br>
            <a:r>
              <a:rPr lang="en-US" sz="1200" dirty="0" smtClean="0"/>
              <a:t>c&lt;= a or b;</a:t>
            </a:r>
            <a:br>
              <a:rPr lang="en-US" sz="1200" dirty="0" smtClean="0"/>
            </a:br>
            <a:r>
              <a:rPr lang="en-US" sz="1200" dirty="0" smtClean="0"/>
              <a:t/>
            </a:r>
            <a:br>
              <a:rPr lang="en-US" sz="1200" dirty="0" smtClean="0"/>
            </a:br>
            <a:r>
              <a:rPr lang="en-US" sz="1200" dirty="0" smtClean="0"/>
              <a:t>END dataflow; </a:t>
            </a:r>
            <a:endParaRPr lang="en-US" sz="1200" dirty="0"/>
          </a:p>
        </p:txBody>
      </p:sp>
      <p:sp>
        <p:nvSpPr>
          <p:cNvPr id="8" name="Date Placeholder 7"/>
          <p:cNvSpPr>
            <a:spLocks noGrp="1"/>
          </p:cNvSpPr>
          <p:nvPr>
            <p:ph type="dt" sz="half" idx="10"/>
          </p:nvPr>
        </p:nvSpPr>
        <p:spPr>
          <a:xfrm>
            <a:off x="457200" y="6416675"/>
            <a:ext cx="24384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pic>
        <p:nvPicPr>
          <p:cNvPr id="2050" name="Picture 2"/>
          <p:cNvPicPr>
            <a:picLocks noChangeAspect="1" noChangeArrowheads="1"/>
          </p:cNvPicPr>
          <p:nvPr/>
        </p:nvPicPr>
        <p:blipFill>
          <a:blip r:embed="rId3" cstate="print"/>
          <a:srcRect/>
          <a:stretch>
            <a:fillRect/>
          </a:stretch>
        </p:blipFill>
        <p:spPr bwMode="auto">
          <a:xfrm>
            <a:off x="5105400" y="4724400"/>
            <a:ext cx="1295400" cy="77395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781800" y="4724400"/>
            <a:ext cx="1981200" cy="1018946"/>
          </a:xfrm>
          <a:prstGeom prst="rect">
            <a:avLst/>
          </a:prstGeom>
          <a:noFill/>
          <a:ln w="9525">
            <a:noFill/>
            <a:miter lim="800000"/>
            <a:headEnd/>
            <a:tailEnd/>
          </a:ln>
        </p:spPr>
      </p:pic>
      <p:sp>
        <p:nvSpPr>
          <p:cNvPr id="11" name="TextBox 10"/>
          <p:cNvSpPr txBox="1"/>
          <p:nvPr/>
        </p:nvSpPr>
        <p:spPr>
          <a:xfrm>
            <a:off x="5029200" y="5562600"/>
            <a:ext cx="1524000" cy="276999"/>
          </a:xfrm>
          <a:prstGeom prst="rect">
            <a:avLst/>
          </a:prstGeom>
          <a:noFill/>
        </p:spPr>
        <p:txBody>
          <a:bodyPr wrap="square" rtlCol="0">
            <a:spAutoFit/>
          </a:bodyPr>
          <a:lstStyle/>
          <a:p>
            <a:r>
              <a:rPr lang="en-US" sz="1200" dirty="0" smtClean="0"/>
              <a:t>Each Half-adder</a:t>
            </a:r>
            <a:endParaRPr lang="en-US" sz="1200" dirty="0"/>
          </a:p>
        </p:txBody>
      </p:sp>
      <p:sp>
        <p:nvSpPr>
          <p:cNvPr id="12" name="TextBox 11"/>
          <p:cNvSpPr txBox="1"/>
          <p:nvPr/>
        </p:nvSpPr>
        <p:spPr>
          <a:xfrm>
            <a:off x="6934200" y="5791200"/>
            <a:ext cx="1524000" cy="276999"/>
          </a:xfrm>
          <a:prstGeom prst="rect">
            <a:avLst/>
          </a:prstGeom>
          <a:noFill/>
        </p:spPr>
        <p:txBody>
          <a:bodyPr wrap="square" rtlCol="0">
            <a:spAutoFit/>
          </a:bodyPr>
          <a:lstStyle/>
          <a:p>
            <a:r>
              <a:rPr lang="en-US" sz="1200" dirty="0" smtClean="0"/>
              <a:t>Full-adder</a:t>
            </a:r>
            <a:endParaRPr lang="en-US" sz="1200" dirty="0"/>
          </a:p>
        </p:txBody>
      </p:sp>
      <p:sp>
        <p:nvSpPr>
          <p:cNvPr id="13" name="TextBox 12"/>
          <p:cNvSpPr txBox="1"/>
          <p:nvPr/>
        </p:nvSpPr>
        <p:spPr>
          <a:xfrm>
            <a:off x="4724400" y="6019800"/>
            <a:ext cx="1524000" cy="276999"/>
          </a:xfrm>
          <a:prstGeom prst="rect">
            <a:avLst/>
          </a:prstGeom>
          <a:noFill/>
        </p:spPr>
        <p:txBody>
          <a:bodyPr wrap="square" rtlCol="0">
            <a:spAutoFit/>
          </a:bodyPr>
          <a:lstStyle/>
          <a:p>
            <a:r>
              <a:rPr lang="en-US" sz="1200" dirty="0" smtClean="0"/>
              <a:t>Full-adder</a:t>
            </a:r>
            <a:endParaRPr lang="en-US" sz="1200" dirty="0"/>
          </a:p>
        </p:txBody>
      </p:sp>
      <p:sp>
        <p:nvSpPr>
          <p:cNvPr id="14" name="Footer Placeholder 13"/>
          <p:cNvSpPr>
            <a:spLocks noGrp="1"/>
          </p:cNvSpPr>
          <p:nvPr>
            <p:ph type="ftr" sz="quarter" idx="11"/>
          </p:nvPr>
        </p:nvSpPr>
        <p:spPr>
          <a:xfrm>
            <a:off x="3124200" y="6416675"/>
            <a:ext cx="3276600" cy="365125"/>
          </a:xfrm>
        </p:spPr>
        <p:txBody>
          <a:bodyPr/>
          <a:lstStyle/>
          <a:p>
            <a:pPr>
              <a:defRPr/>
            </a:pPr>
            <a:r>
              <a:rPr lang="en-US" dirty="0" smtClean="0">
                <a:solidFill>
                  <a:srgbClr val="FFFFFF"/>
                </a:solidFill>
              </a:rPr>
              <a:t>(Adopted from Profs. Nelson and Stroud)</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4648200" cy="4800600"/>
          </a:xfrm>
        </p:spPr>
        <p:txBody>
          <a:bodyPr>
            <a:normAutofit/>
          </a:bodyPr>
          <a:lstStyle/>
          <a:p>
            <a:pPr>
              <a:buNone/>
            </a:pPr>
            <a:r>
              <a:rPr lang="en-US" sz="1200" b="1" dirty="0" smtClean="0"/>
              <a:t>library</a:t>
            </a:r>
            <a:r>
              <a:rPr lang="en-US" sz="1200" dirty="0"/>
              <a:t>  </a:t>
            </a:r>
            <a:r>
              <a:rPr lang="en-US" sz="1200" dirty="0" err="1"/>
              <a:t>ieee</a:t>
            </a:r>
            <a:r>
              <a:rPr lang="en-US" sz="1200" dirty="0"/>
              <a:t>;</a:t>
            </a:r>
            <a:endParaRPr lang="en-US" sz="1200" dirty="0" smtClean="0"/>
          </a:p>
          <a:p>
            <a:pPr>
              <a:buNone/>
            </a:pPr>
            <a:r>
              <a:rPr lang="en-US" sz="1200" b="1" dirty="0"/>
              <a:t>use</a:t>
            </a:r>
            <a:r>
              <a:rPr lang="en-US" sz="1200" dirty="0"/>
              <a:t>  ieee.std_logic_1164.</a:t>
            </a:r>
            <a:r>
              <a:rPr lang="en-US" sz="1200" b="1" dirty="0"/>
              <a:t>all</a:t>
            </a:r>
            <a:r>
              <a:rPr lang="en-US" sz="1200" dirty="0" smtClean="0"/>
              <a:t>;</a:t>
            </a:r>
          </a:p>
          <a:p>
            <a:pPr>
              <a:buNone/>
            </a:pPr>
            <a:endParaRPr lang="en-US" sz="1200" dirty="0" smtClean="0"/>
          </a:p>
          <a:p>
            <a:pPr>
              <a:buNone/>
            </a:pPr>
            <a:r>
              <a:rPr lang="en-US" sz="1200" b="1" dirty="0" smtClean="0"/>
              <a:t>ENTITY</a:t>
            </a:r>
            <a:r>
              <a:rPr lang="en-US" sz="1200" dirty="0" smtClean="0"/>
              <a:t> adder_4bit </a:t>
            </a:r>
            <a:r>
              <a:rPr lang="en-US" sz="1200" b="1" dirty="0" smtClean="0"/>
              <a:t>IS</a:t>
            </a:r>
            <a:endParaRPr lang="en-US" sz="1200" dirty="0" smtClean="0"/>
          </a:p>
          <a:p>
            <a:pPr>
              <a:buNone/>
            </a:pPr>
            <a:r>
              <a:rPr lang="en-US" sz="1200" dirty="0" smtClean="0"/>
              <a:t>     </a:t>
            </a:r>
            <a:r>
              <a:rPr lang="en-US" sz="1200" b="1" dirty="0" smtClean="0"/>
              <a:t>PORT</a:t>
            </a:r>
            <a:r>
              <a:rPr lang="en-US" sz="1200" dirty="0" smtClean="0"/>
              <a:t> (a, b: </a:t>
            </a:r>
            <a:r>
              <a:rPr lang="en-US" sz="1200" b="1" dirty="0" smtClean="0"/>
              <a:t>IN</a:t>
            </a:r>
            <a:r>
              <a:rPr lang="en-US" sz="1200" dirty="0" smtClean="0"/>
              <a:t> STD_LOGIC_VECTOR(3 </a:t>
            </a:r>
            <a:r>
              <a:rPr lang="en-US" sz="1200" b="1" dirty="0" smtClean="0"/>
              <a:t>DOWNTO</a:t>
            </a:r>
            <a:r>
              <a:rPr lang="en-US" sz="1200" dirty="0" smtClean="0"/>
              <a:t> 0);</a:t>
            </a:r>
          </a:p>
          <a:p>
            <a:pPr>
              <a:buNone/>
            </a:pPr>
            <a:r>
              <a:rPr lang="en-US" sz="1200" b="1" dirty="0"/>
              <a:t>           </a:t>
            </a:r>
            <a:r>
              <a:rPr lang="en-US" sz="1200" dirty="0" err="1"/>
              <a:t>Cin</a:t>
            </a:r>
            <a:r>
              <a:rPr lang="en-US" sz="1200" dirty="0"/>
              <a:t> : </a:t>
            </a:r>
            <a:r>
              <a:rPr lang="en-US" sz="1200" b="1" dirty="0" smtClean="0"/>
              <a:t>IN</a:t>
            </a:r>
            <a:r>
              <a:rPr lang="en-US" sz="1200" dirty="0" smtClean="0"/>
              <a:t> STD_LOGIC;</a:t>
            </a:r>
          </a:p>
          <a:p>
            <a:pPr>
              <a:buNone/>
            </a:pPr>
            <a:r>
              <a:rPr lang="en-US" sz="1200" dirty="0"/>
              <a:t>                </a:t>
            </a:r>
            <a:r>
              <a:rPr lang="en-US" sz="1200" dirty="0" smtClean="0"/>
              <a:t>sum: </a:t>
            </a:r>
            <a:r>
              <a:rPr lang="en-US" sz="1200" b="1" dirty="0" smtClean="0"/>
              <a:t>OUT</a:t>
            </a:r>
            <a:r>
              <a:rPr lang="en-US" sz="1200" dirty="0" smtClean="0"/>
              <a:t> STD_LOGIC_VECTOR (3 </a:t>
            </a:r>
            <a:r>
              <a:rPr lang="en-US" sz="1200" b="1" dirty="0" smtClean="0"/>
              <a:t>DOWNTO</a:t>
            </a:r>
            <a:r>
              <a:rPr lang="en-US" sz="1200" dirty="0" smtClean="0"/>
              <a:t> 0);</a:t>
            </a:r>
          </a:p>
          <a:p>
            <a:pPr>
              <a:buNone/>
            </a:pPr>
            <a:r>
              <a:rPr lang="en-US" sz="1200" dirty="0"/>
              <a:t>                </a:t>
            </a:r>
            <a:r>
              <a:rPr lang="en-US" sz="1200" dirty="0" err="1" smtClean="0"/>
              <a:t>Cout</a:t>
            </a:r>
            <a:r>
              <a:rPr lang="en-US" sz="1200" dirty="0" smtClean="0"/>
              <a:t>: </a:t>
            </a:r>
            <a:r>
              <a:rPr lang="en-US" sz="1200" b="1" dirty="0" smtClean="0"/>
              <a:t>OUT</a:t>
            </a:r>
            <a:r>
              <a:rPr lang="en-US" sz="1200" dirty="0" smtClean="0"/>
              <a:t> STD_LOGIC);</a:t>
            </a:r>
          </a:p>
          <a:p>
            <a:pPr>
              <a:buNone/>
            </a:pPr>
            <a:r>
              <a:rPr lang="en-US" sz="1200" dirty="0"/>
              <a:t>     </a:t>
            </a:r>
            <a:r>
              <a:rPr lang="en-US" sz="1200" b="1" dirty="0" smtClean="0"/>
              <a:t>END</a:t>
            </a:r>
            <a:r>
              <a:rPr lang="en-US" sz="1200" dirty="0" smtClean="0"/>
              <a:t> adder_4bit;</a:t>
            </a:r>
          </a:p>
          <a:p>
            <a:pPr>
              <a:buNone/>
            </a:pPr>
            <a:endParaRPr lang="en-US" sz="1200" dirty="0" smtClean="0"/>
          </a:p>
          <a:p>
            <a:pPr>
              <a:buNone/>
            </a:pPr>
            <a:r>
              <a:rPr lang="en-US" sz="1200" b="1" dirty="0" smtClean="0"/>
              <a:t>ARCHITECTURE</a:t>
            </a:r>
            <a:r>
              <a:rPr lang="en-US" sz="1200" dirty="0" smtClean="0"/>
              <a:t> structural </a:t>
            </a:r>
            <a:r>
              <a:rPr lang="en-US" sz="1200" b="1" dirty="0" smtClean="0"/>
              <a:t>OF</a:t>
            </a:r>
            <a:r>
              <a:rPr lang="en-US" sz="1200" dirty="0" smtClean="0"/>
              <a:t> adder_4bit </a:t>
            </a:r>
            <a:r>
              <a:rPr lang="en-US" sz="1200" b="1" dirty="0" smtClean="0"/>
              <a:t>IS </a:t>
            </a:r>
          </a:p>
          <a:p>
            <a:pPr>
              <a:buNone/>
            </a:pPr>
            <a:endParaRPr lang="en-US" sz="1200" dirty="0" smtClean="0"/>
          </a:p>
          <a:p>
            <a:pPr>
              <a:buNone/>
            </a:pPr>
            <a:r>
              <a:rPr lang="en-US" sz="1200" dirty="0"/>
              <a:t>    </a:t>
            </a:r>
            <a:r>
              <a:rPr lang="en-US" sz="1200" dirty="0" smtClean="0"/>
              <a:t> </a:t>
            </a:r>
            <a:r>
              <a:rPr lang="en-US" sz="1200" b="1" dirty="0" smtClean="0"/>
              <a:t>SIGNAL</a:t>
            </a:r>
            <a:r>
              <a:rPr lang="en-US" sz="1200" dirty="0" smtClean="0"/>
              <a:t> c</a:t>
            </a:r>
            <a:r>
              <a:rPr lang="en-US" sz="1200" dirty="0"/>
              <a:t>: </a:t>
            </a:r>
            <a:r>
              <a:rPr lang="en-US" sz="1200" dirty="0" smtClean="0"/>
              <a:t>STD_LOGIC_VECTOR (4 </a:t>
            </a:r>
            <a:r>
              <a:rPr lang="en-US" sz="1200" b="1" dirty="0" smtClean="0"/>
              <a:t>DOWNTO</a:t>
            </a:r>
            <a:r>
              <a:rPr lang="en-US" sz="1200" dirty="0" smtClean="0"/>
              <a:t> 0);</a:t>
            </a:r>
          </a:p>
          <a:p>
            <a:pPr>
              <a:buNone/>
            </a:pPr>
            <a:endParaRPr lang="en-US" sz="1200" dirty="0" smtClean="0"/>
          </a:p>
          <a:p>
            <a:pPr>
              <a:buNone/>
            </a:pPr>
            <a:r>
              <a:rPr lang="en-US" sz="1200" b="1" dirty="0" smtClean="0"/>
              <a:t>COMPONENT</a:t>
            </a:r>
            <a:r>
              <a:rPr lang="en-US" sz="1200" dirty="0" smtClean="0"/>
              <a:t> </a:t>
            </a:r>
            <a:r>
              <a:rPr lang="en-US" sz="1200" dirty="0" err="1" smtClean="0"/>
              <a:t>Full_adder</a:t>
            </a:r>
            <a:endParaRPr lang="en-US" sz="1200" dirty="0" smtClean="0"/>
          </a:p>
          <a:p>
            <a:pPr>
              <a:buNone/>
            </a:pPr>
            <a:r>
              <a:rPr lang="en-US" sz="1200" dirty="0"/>
              <a:t>          </a:t>
            </a:r>
            <a:r>
              <a:rPr lang="en-US" sz="1200" dirty="0" smtClean="0"/>
              <a:t> </a:t>
            </a:r>
            <a:r>
              <a:rPr lang="en-US" sz="1200" b="1" dirty="0" smtClean="0"/>
              <a:t>PORT</a:t>
            </a:r>
            <a:r>
              <a:rPr lang="en-US" sz="1200" dirty="0" smtClean="0"/>
              <a:t>(a</a:t>
            </a:r>
            <a:r>
              <a:rPr lang="en-US" sz="1200" dirty="0"/>
              <a:t>, b, c: </a:t>
            </a:r>
            <a:r>
              <a:rPr lang="en-US" sz="1200" b="1" dirty="0" smtClean="0"/>
              <a:t>IN</a:t>
            </a:r>
            <a:r>
              <a:rPr lang="en-US" sz="1200" dirty="0" smtClean="0"/>
              <a:t> STD_LOGIC; </a:t>
            </a:r>
          </a:p>
          <a:p>
            <a:pPr>
              <a:buNone/>
            </a:pPr>
            <a:r>
              <a:rPr lang="en-US" sz="1200" dirty="0"/>
              <a:t>sum, carry: </a:t>
            </a:r>
            <a:r>
              <a:rPr lang="en-US" sz="1200" b="1" dirty="0" smtClean="0"/>
              <a:t>OUT</a:t>
            </a:r>
            <a:r>
              <a:rPr lang="en-US" sz="1200" dirty="0" smtClean="0"/>
              <a:t> STD_LOGIC);</a:t>
            </a:r>
          </a:p>
          <a:p>
            <a:pPr>
              <a:buNone/>
            </a:pPr>
            <a:r>
              <a:rPr lang="en-US" sz="1200" dirty="0"/>
              <a:t>           </a:t>
            </a:r>
            <a:r>
              <a:rPr lang="en-US" sz="1200" b="1" dirty="0" smtClean="0"/>
              <a:t>END</a:t>
            </a:r>
            <a:r>
              <a:rPr lang="en-US" sz="1200" dirty="0" smtClean="0"/>
              <a:t> COMPONENT;</a:t>
            </a:r>
          </a:p>
          <a:p>
            <a:pPr>
              <a:buNone/>
            </a:pPr>
            <a:endParaRPr lang="en-US" sz="1200" dirty="0"/>
          </a:p>
        </p:txBody>
      </p:sp>
      <p:sp>
        <p:nvSpPr>
          <p:cNvPr id="4" name="Date Placeholder 3"/>
          <p:cNvSpPr>
            <a:spLocks noGrp="1"/>
          </p:cNvSpPr>
          <p:nvPr>
            <p:ph type="dt" sz="half" idx="10"/>
          </p:nvPr>
        </p:nvSpPr>
        <p:spPr>
          <a:xfrm>
            <a:off x="457199" y="6416675"/>
            <a:ext cx="2315497" cy="365125"/>
          </a:xfrm>
        </p:spPr>
        <p:txBody>
          <a:bodyPr/>
          <a:lstStyle/>
          <a:p>
            <a:r>
              <a:rPr lang="en-US" dirty="0" smtClean="0"/>
              <a:t>ELEC2200-001 Fall 2010, Nov 2</a:t>
            </a:r>
            <a:endParaRPr lang="en-US" dirty="0"/>
          </a:p>
        </p:txBody>
      </p:sp>
      <p:sp>
        <p:nvSpPr>
          <p:cNvPr id="5" name="Slide Number Placeholder 4"/>
          <p:cNvSpPr>
            <a:spLocks noGrp="1"/>
          </p:cNvSpPr>
          <p:nvPr>
            <p:ph type="sldNum" sz="quarter" idx="12"/>
          </p:nvPr>
        </p:nvSpPr>
        <p:spPr/>
        <p:txBody>
          <a:bodyPr/>
          <a:lstStyle/>
          <a:p>
            <a:fld id="{7158E246-118E-4419-B865-37B192B3B158}" type="slidenum">
              <a:rPr lang="en-US" smtClean="0"/>
              <a:pPr/>
              <a:t>14</a:t>
            </a:fld>
            <a:endParaRPr lang="en-US"/>
          </a:p>
        </p:txBody>
      </p:sp>
      <p:sp>
        <p:nvSpPr>
          <p:cNvPr id="6" name="Rectangle 2"/>
          <p:cNvSpPr>
            <a:spLocks noGrp="1" noChangeArrowheads="1"/>
          </p:cNvSpPr>
          <p:nvPr>
            <p:ph type="title"/>
          </p:nvPr>
        </p:nvSpPr>
        <p:spPr/>
        <p:txBody>
          <a:bodyPr>
            <a:normAutofit fontScale="90000"/>
          </a:bodyPr>
          <a:lstStyle/>
          <a:p>
            <a:pPr eaLnBrk="1" hangingPunct="1">
              <a:defRPr/>
            </a:pPr>
            <a:r>
              <a:rPr lang="en-US" sz="4000" dirty="0" smtClean="0"/>
              <a:t>Extending full-adder circuit to multiple-bit </a:t>
            </a:r>
            <a:r>
              <a:rPr lang="en-US" sz="4000" dirty="0" err="1" smtClean="0"/>
              <a:t>adition</a:t>
            </a:r>
            <a:endParaRPr lang="en-US" sz="4000" dirty="0" smtClean="0"/>
          </a:p>
        </p:txBody>
      </p:sp>
      <p:sp>
        <p:nvSpPr>
          <p:cNvPr id="8" name="Rectangle 7"/>
          <p:cNvSpPr/>
          <p:nvPr/>
        </p:nvSpPr>
        <p:spPr>
          <a:xfrm>
            <a:off x="4953000" y="1600200"/>
            <a:ext cx="4191000" cy="2677656"/>
          </a:xfrm>
          <a:prstGeom prst="rect">
            <a:avLst/>
          </a:prstGeom>
        </p:spPr>
        <p:txBody>
          <a:bodyPr wrap="square">
            <a:spAutoFit/>
          </a:bodyPr>
          <a:lstStyle/>
          <a:p>
            <a:pPr>
              <a:buNone/>
            </a:pPr>
            <a:r>
              <a:rPr lang="en-US" sz="1200" b="1" dirty="0" smtClean="0"/>
              <a:t>BEGIN</a:t>
            </a:r>
          </a:p>
          <a:p>
            <a:pPr>
              <a:buNone/>
            </a:pPr>
            <a:endParaRPr lang="en-US" sz="1200" dirty="0" smtClean="0"/>
          </a:p>
          <a:p>
            <a:pPr>
              <a:buNone/>
            </a:pPr>
            <a:r>
              <a:rPr lang="en-US" sz="1200" dirty="0" smtClean="0"/>
              <a:t>           FA0: </a:t>
            </a:r>
            <a:r>
              <a:rPr lang="en-US" sz="1200" dirty="0" err="1" smtClean="0"/>
              <a:t>Full_adder</a:t>
            </a:r>
            <a:endParaRPr lang="en-US" sz="1200" dirty="0" smtClean="0"/>
          </a:p>
          <a:p>
            <a:pPr>
              <a:buNone/>
            </a:pPr>
            <a:r>
              <a:rPr lang="en-US" sz="1200" dirty="0" smtClean="0"/>
              <a:t>                </a:t>
            </a:r>
            <a:r>
              <a:rPr lang="en-US" sz="1200" b="1" dirty="0" smtClean="0"/>
              <a:t>PORT MAP</a:t>
            </a:r>
            <a:r>
              <a:rPr lang="en-US" sz="1200" dirty="0" smtClean="0"/>
              <a:t> (a(0), b(0), </a:t>
            </a:r>
            <a:r>
              <a:rPr lang="en-US" sz="1200" dirty="0" err="1" smtClean="0"/>
              <a:t>Cin</a:t>
            </a:r>
            <a:r>
              <a:rPr lang="en-US" sz="1200" dirty="0" smtClean="0"/>
              <a:t>, sum(0), c(1));</a:t>
            </a:r>
          </a:p>
          <a:p>
            <a:pPr>
              <a:buNone/>
            </a:pPr>
            <a:r>
              <a:rPr lang="en-US" sz="1200" dirty="0" smtClean="0"/>
              <a:t>           FA1: </a:t>
            </a:r>
            <a:r>
              <a:rPr lang="en-US" sz="1200" dirty="0" err="1" smtClean="0"/>
              <a:t>Full_adder</a:t>
            </a:r>
            <a:endParaRPr lang="en-US" sz="1200" dirty="0" smtClean="0"/>
          </a:p>
          <a:p>
            <a:pPr>
              <a:buNone/>
            </a:pPr>
            <a:r>
              <a:rPr lang="en-US" sz="1200" dirty="0" smtClean="0"/>
              <a:t>                </a:t>
            </a:r>
            <a:r>
              <a:rPr lang="en-US" sz="1200" b="1" dirty="0" smtClean="0"/>
              <a:t>PORT MAP</a:t>
            </a:r>
            <a:r>
              <a:rPr lang="en-US" sz="1200" dirty="0" smtClean="0"/>
              <a:t> (a(1), b(1), C(1), sum(1), c(2));</a:t>
            </a:r>
          </a:p>
          <a:p>
            <a:pPr>
              <a:buNone/>
            </a:pPr>
            <a:r>
              <a:rPr lang="en-US" sz="1200" dirty="0" smtClean="0"/>
              <a:t>           FA2: </a:t>
            </a:r>
            <a:r>
              <a:rPr lang="en-US" sz="1200" dirty="0" err="1" smtClean="0"/>
              <a:t>Full_adder</a:t>
            </a:r>
            <a:endParaRPr lang="en-US" sz="1200" dirty="0" smtClean="0"/>
          </a:p>
          <a:p>
            <a:pPr>
              <a:buNone/>
            </a:pPr>
            <a:r>
              <a:rPr lang="en-US" sz="1200" dirty="0" smtClean="0"/>
              <a:t>                </a:t>
            </a:r>
            <a:r>
              <a:rPr lang="en-US" sz="1200" b="1" dirty="0" smtClean="0"/>
              <a:t>PORT MAP</a:t>
            </a:r>
            <a:r>
              <a:rPr lang="en-US" sz="1200" dirty="0" smtClean="0"/>
              <a:t> (a(2), b(2), C(2), sum(2), c(3));</a:t>
            </a:r>
          </a:p>
          <a:p>
            <a:pPr>
              <a:buNone/>
            </a:pPr>
            <a:r>
              <a:rPr lang="en-US" sz="1200" dirty="0" smtClean="0"/>
              <a:t>           FA3: </a:t>
            </a:r>
            <a:r>
              <a:rPr lang="en-US" sz="1200" dirty="0" err="1" smtClean="0"/>
              <a:t>Full_adder</a:t>
            </a:r>
            <a:endParaRPr lang="en-US" sz="1200" dirty="0" smtClean="0"/>
          </a:p>
          <a:p>
            <a:pPr>
              <a:buNone/>
            </a:pPr>
            <a:r>
              <a:rPr lang="en-US" sz="1200" dirty="0" smtClean="0"/>
              <a:t>                </a:t>
            </a:r>
            <a:r>
              <a:rPr lang="en-US" sz="1200" b="1" dirty="0" smtClean="0"/>
              <a:t>PORT MAP</a:t>
            </a:r>
            <a:r>
              <a:rPr lang="en-US" sz="1200" dirty="0" smtClean="0"/>
              <a:t> (a(3), b(3), C(3), sum(3), c(4));</a:t>
            </a:r>
          </a:p>
          <a:p>
            <a:pPr>
              <a:buNone/>
            </a:pPr>
            <a:r>
              <a:rPr lang="en-US" sz="1200" dirty="0" smtClean="0"/>
              <a:t>          </a:t>
            </a:r>
          </a:p>
          <a:p>
            <a:pPr>
              <a:buNone/>
            </a:pPr>
            <a:r>
              <a:rPr lang="en-US" sz="1200" dirty="0" smtClean="0"/>
              <a:t>           </a:t>
            </a:r>
            <a:r>
              <a:rPr lang="en-US" sz="1200" dirty="0" err="1" smtClean="0"/>
              <a:t>Cout</a:t>
            </a:r>
            <a:r>
              <a:rPr lang="en-US" sz="1200" dirty="0" smtClean="0"/>
              <a:t> &lt;= c(4);</a:t>
            </a:r>
          </a:p>
          <a:p>
            <a:pPr>
              <a:buNone/>
            </a:pPr>
            <a:endParaRPr lang="en-US" sz="1200" dirty="0" smtClean="0"/>
          </a:p>
          <a:p>
            <a:pPr>
              <a:buNone/>
            </a:pPr>
            <a:r>
              <a:rPr lang="en-US" sz="1200" b="1" dirty="0" smtClean="0"/>
              <a:t>END</a:t>
            </a:r>
            <a:r>
              <a:rPr lang="en-US" sz="1200" dirty="0" smtClean="0"/>
              <a:t> structural;</a:t>
            </a:r>
          </a:p>
        </p:txBody>
      </p:sp>
      <p:pic>
        <p:nvPicPr>
          <p:cNvPr id="1026" name="Picture 2"/>
          <p:cNvPicPr>
            <a:picLocks noChangeAspect="1" noChangeArrowheads="1"/>
          </p:cNvPicPr>
          <p:nvPr/>
        </p:nvPicPr>
        <p:blipFill>
          <a:blip r:embed="rId2" cstate="print"/>
          <a:srcRect/>
          <a:stretch>
            <a:fillRect/>
          </a:stretch>
        </p:blipFill>
        <p:spPr bwMode="auto">
          <a:xfrm>
            <a:off x="3124200" y="4572000"/>
            <a:ext cx="5859383" cy="1600201"/>
          </a:xfrm>
          <a:prstGeom prst="rect">
            <a:avLst/>
          </a:prstGeom>
          <a:noFill/>
          <a:ln w="9525">
            <a:noFill/>
            <a:miter lim="800000"/>
            <a:headEnd/>
            <a:tailEnd/>
          </a:ln>
        </p:spPr>
      </p:pic>
      <p:sp>
        <p:nvSpPr>
          <p:cNvPr id="9" name="Footer Placeholder 8"/>
          <p:cNvSpPr>
            <a:spLocks noGrp="1"/>
          </p:cNvSpPr>
          <p:nvPr>
            <p:ph type="ftr" sz="quarter" idx="11"/>
          </p:nvPr>
        </p:nvSpPr>
        <p:spPr>
          <a:xfrm>
            <a:off x="3124200" y="6416675"/>
            <a:ext cx="3505200" cy="365125"/>
          </a:xfrm>
        </p:spPr>
        <p:txBody>
          <a:bodyPr/>
          <a:lstStyle/>
          <a:p>
            <a:r>
              <a:rPr lang="en-US" dirty="0" smtClean="0"/>
              <a:t>(Adopted from Profs. Nelson and Stroud)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normAutofit fontScale="90000"/>
          </a:bodyPr>
          <a:lstStyle/>
          <a:p>
            <a:pPr>
              <a:defRPr/>
            </a:pPr>
            <a:r>
              <a:rPr lang="en-US" sz="4000" dirty="0" smtClean="0"/>
              <a:t>Behavioral architecture example </a:t>
            </a:r>
          </a:p>
        </p:txBody>
      </p:sp>
      <p:sp>
        <p:nvSpPr>
          <p:cNvPr id="3" name="Text Placeholder 2"/>
          <p:cNvSpPr>
            <a:spLocks noGrp="1"/>
          </p:cNvSpPr>
          <p:nvPr>
            <p:ph type="body" sz="half" idx="1"/>
          </p:nvPr>
        </p:nvSpPr>
        <p:spPr>
          <a:xfrm>
            <a:off x="457200" y="1600200"/>
            <a:ext cx="4343400" cy="4530725"/>
          </a:xfrm>
        </p:spPr>
        <p:txBody>
          <a:bodyPr>
            <a:normAutofit/>
          </a:bodyPr>
          <a:lstStyle/>
          <a:p>
            <a:pPr eaLnBrk="1" hangingPunct="1">
              <a:buNone/>
              <a:defRPr/>
            </a:pPr>
            <a:r>
              <a:rPr lang="en-US" sz="1600" dirty="0" smtClean="0"/>
              <a:t>ARCHITECTURE behavioral OF </a:t>
            </a:r>
            <a:r>
              <a:rPr lang="en-US" sz="1600" dirty="0" err="1" smtClean="0"/>
              <a:t>Full_adder</a:t>
            </a:r>
            <a:r>
              <a:rPr lang="en-US" sz="1600" dirty="0" smtClean="0"/>
              <a:t> IS</a:t>
            </a:r>
          </a:p>
          <a:p>
            <a:pPr eaLnBrk="1" hangingPunct="1">
              <a:buNone/>
              <a:defRPr/>
            </a:pPr>
            <a:r>
              <a:rPr lang="en-US" sz="1600" dirty="0" smtClean="0"/>
              <a:t>BEGIN</a:t>
            </a:r>
          </a:p>
          <a:p>
            <a:pPr eaLnBrk="1" hangingPunct="1">
              <a:buNone/>
              <a:defRPr/>
            </a:pPr>
            <a:r>
              <a:rPr lang="en-US" sz="1600" dirty="0" smtClean="0"/>
              <a:t>	Sum: PROCESS(a, b, </a:t>
            </a:r>
            <a:r>
              <a:rPr lang="en-US" sz="1600" dirty="0" err="1" smtClean="0"/>
              <a:t>cin</a:t>
            </a:r>
            <a:r>
              <a:rPr lang="en-US" sz="1600" dirty="0" smtClean="0"/>
              <a:t>)</a:t>
            </a:r>
          </a:p>
          <a:p>
            <a:pPr eaLnBrk="1" hangingPunct="1">
              <a:buNone/>
              <a:defRPr/>
            </a:pPr>
            <a:r>
              <a:rPr lang="en-US" sz="1600" dirty="0" smtClean="0"/>
              <a:t>	BEGIN</a:t>
            </a:r>
          </a:p>
          <a:p>
            <a:pPr eaLnBrk="1" hangingPunct="1">
              <a:buNone/>
              <a:defRPr/>
            </a:pPr>
            <a:r>
              <a:rPr lang="en-US" sz="1600" dirty="0" smtClean="0"/>
              <a:t>		sum &lt;= a </a:t>
            </a:r>
            <a:r>
              <a:rPr lang="en-US" sz="1600" dirty="0" err="1" smtClean="0"/>
              <a:t>xor</a:t>
            </a:r>
            <a:r>
              <a:rPr lang="en-US" sz="1600" dirty="0" smtClean="0"/>
              <a:t> b </a:t>
            </a:r>
            <a:r>
              <a:rPr lang="en-US" sz="1600" dirty="0" err="1" smtClean="0"/>
              <a:t>xor</a:t>
            </a:r>
            <a:r>
              <a:rPr lang="en-US" sz="1600" dirty="0" smtClean="0"/>
              <a:t> </a:t>
            </a:r>
            <a:r>
              <a:rPr lang="en-US" sz="1600" dirty="0" err="1" smtClean="0"/>
              <a:t>cin</a:t>
            </a:r>
            <a:r>
              <a:rPr lang="en-US" sz="1600" dirty="0" smtClean="0"/>
              <a:t>;</a:t>
            </a:r>
          </a:p>
          <a:p>
            <a:pPr eaLnBrk="1" hangingPunct="1">
              <a:buNone/>
              <a:defRPr/>
            </a:pPr>
            <a:r>
              <a:rPr lang="en-US" sz="1600" dirty="0" smtClean="0"/>
              <a:t>	END PROCESS Sum;</a:t>
            </a:r>
          </a:p>
          <a:p>
            <a:pPr eaLnBrk="1" hangingPunct="1">
              <a:buNone/>
              <a:defRPr/>
            </a:pPr>
            <a:r>
              <a:rPr lang="en-US" sz="1600" dirty="0" smtClean="0"/>
              <a:t>	Carry: PROCESS(a, b, </a:t>
            </a:r>
            <a:r>
              <a:rPr lang="en-US" sz="1600" dirty="0" err="1" smtClean="0"/>
              <a:t>cin</a:t>
            </a:r>
            <a:r>
              <a:rPr lang="en-US" sz="1600" dirty="0" smtClean="0"/>
              <a:t>)</a:t>
            </a:r>
          </a:p>
          <a:p>
            <a:pPr eaLnBrk="1" hangingPunct="1">
              <a:buNone/>
              <a:defRPr/>
            </a:pPr>
            <a:r>
              <a:rPr lang="en-US" sz="1600" dirty="0" smtClean="0"/>
              <a:t>	BEGIN</a:t>
            </a:r>
          </a:p>
          <a:p>
            <a:pPr eaLnBrk="1" hangingPunct="1">
              <a:buNone/>
              <a:defRPr/>
            </a:pPr>
            <a:r>
              <a:rPr lang="en-US" sz="1600" dirty="0" smtClean="0"/>
              <a:t>   		</a:t>
            </a:r>
            <a:r>
              <a:rPr lang="en-US" sz="1600" dirty="0" err="1" smtClean="0"/>
              <a:t>cout</a:t>
            </a:r>
            <a:r>
              <a:rPr lang="en-US" sz="1600" dirty="0" smtClean="0"/>
              <a:t> &lt;= (a and b) or (a and </a:t>
            </a:r>
            <a:r>
              <a:rPr lang="en-US" sz="1600" dirty="0" err="1" smtClean="0"/>
              <a:t>cin</a:t>
            </a:r>
            <a:r>
              <a:rPr lang="en-US" sz="1600" dirty="0" smtClean="0"/>
              <a:t>) or (b and </a:t>
            </a:r>
            <a:r>
              <a:rPr lang="en-US" sz="1600" dirty="0" err="1" smtClean="0"/>
              <a:t>cin</a:t>
            </a:r>
            <a:r>
              <a:rPr lang="en-US" sz="1600" dirty="0" smtClean="0"/>
              <a:t>);</a:t>
            </a:r>
          </a:p>
          <a:p>
            <a:pPr eaLnBrk="1" hangingPunct="1">
              <a:buNone/>
              <a:defRPr/>
            </a:pPr>
            <a:r>
              <a:rPr lang="en-US" sz="1600" dirty="0" smtClean="0"/>
              <a:t> 	END PROCESS Carry;</a:t>
            </a:r>
          </a:p>
          <a:p>
            <a:pPr eaLnBrk="1" hangingPunct="1">
              <a:buNone/>
              <a:defRPr/>
            </a:pPr>
            <a:r>
              <a:rPr lang="en-US" sz="1600" dirty="0" smtClean="0"/>
              <a:t>END behavioral;</a:t>
            </a:r>
          </a:p>
          <a:p>
            <a:endParaRPr lang="en-US" sz="1600" dirty="0"/>
          </a:p>
        </p:txBody>
      </p:sp>
      <p:sp>
        <p:nvSpPr>
          <p:cNvPr id="5" name="Date Placeholder 4"/>
          <p:cNvSpPr>
            <a:spLocks noGrp="1"/>
          </p:cNvSpPr>
          <p:nvPr>
            <p:ph type="dt" sz="half" idx="10"/>
          </p:nvPr>
        </p:nvSpPr>
        <p:spPr>
          <a:xfrm>
            <a:off x="457200" y="6416675"/>
            <a:ext cx="24384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7" name="Slide Number Placeholder 6"/>
          <p:cNvSpPr>
            <a:spLocks noGrp="1"/>
          </p:cNvSpPr>
          <p:nvPr>
            <p:ph type="sldNum" sz="quarter" idx="12"/>
          </p:nvPr>
        </p:nvSpPr>
        <p:spPr/>
        <p:txBody>
          <a:bodyPr>
            <a:normAutofit/>
          </a:bodyPr>
          <a:lstStyle/>
          <a:p>
            <a:pPr>
              <a:defRPr/>
            </a:pPr>
            <a:fld id="{39C1A8CB-782D-48CF-B0B4-92EA1ECF6D67}" type="slidenum">
              <a:rPr lang="en-US" smtClean="0">
                <a:solidFill>
                  <a:srgbClr val="FFFFFF"/>
                </a:solidFill>
              </a:rPr>
              <a:pPr>
                <a:defRPr/>
              </a:pPr>
              <a:t>15</a:t>
            </a:fld>
            <a:endParaRPr lang="en-US">
              <a:solidFill>
                <a:srgbClr val="FFFFFF"/>
              </a:solidFill>
            </a:endParaRPr>
          </a:p>
        </p:txBody>
      </p:sp>
      <p:sp>
        <p:nvSpPr>
          <p:cNvPr id="6" name="Text Placeholder 2"/>
          <p:cNvSpPr txBox="1">
            <a:spLocks/>
          </p:cNvSpPr>
          <p:nvPr/>
        </p:nvSpPr>
        <p:spPr>
          <a:xfrm>
            <a:off x="5029200" y="1524000"/>
            <a:ext cx="3962400" cy="4530725"/>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ARCHITECTURE behavioral OF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Full_adder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BEGIN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PROCESS(a, b,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BEGIN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sum &lt;= a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xor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b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xor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cout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&lt;= (a and b) or (a and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or (b and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END PROCESS;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END behavioral;</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a:xfrm>
            <a:off x="3124200" y="6416675"/>
            <a:ext cx="3276600" cy="365125"/>
          </a:xfrm>
        </p:spPr>
        <p:txBody>
          <a:bodyPr/>
          <a:lstStyle/>
          <a:p>
            <a:pPr>
              <a:defRPr/>
            </a:pPr>
            <a:r>
              <a:rPr lang="en-US" dirty="0" smtClean="0">
                <a:solidFill>
                  <a:srgbClr val="FFFFFF"/>
                </a:solidFill>
              </a:rPr>
              <a:t>(Adopted from Profs. Nelson and Stroud)</a:t>
            </a:r>
            <a:endParaRPr lang="en-US"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mtClean="0"/>
              <a:t>VHDL “Process” Construct</a:t>
            </a:r>
          </a:p>
        </p:txBody>
      </p:sp>
      <p:sp>
        <p:nvSpPr>
          <p:cNvPr id="79875" name="Rectangle 3"/>
          <p:cNvSpPr>
            <a:spLocks noGrp="1" noChangeArrowheads="1"/>
          </p:cNvSpPr>
          <p:nvPr>
            <p:ph idx="1"/>
          </p:nvPr>
        </p:nvSpPr>
        <p:spPr/>
        <p:txBody>
          <a:bodyPr>
            <a:normAutofit/>
          </a:bodyPr>
          <a:lstStyle/>
          <a:p>
            <a:pPr eaLnBrk="1" hangingPunct="1">
              <a:defRPr/>
            </a:pPr>
            <a:r>
              <a:rPr lang="en-US" sz="2800" smtClean="0"/>
              <a:t>Allows conventional programming language methods to describe circuit behavior</a:t>
            </a:r>
          </a:p>
          <a:p>
            <a:pPr eaLnBrk="1" hangingPunct="1">
              <a:defRPr/>
            </a:pPr>
            <a:r>
              <a:rPr lang="en-US" sz="2800" smtClean="0"/>
              <a:t>Supported language constructs (“sequential statements”) </a:t>
            </a:r>
            <a:r>
              <a:rPr lang="en-US" sz="2800" smtClean="0">
                <a:solidFill>
                  <a:srgbClr val="FFFF00"/>
                </a:solidFill>
              </a:rPr>
              <a:t>–</a:t>
            </a:r>
            <a:r>
              <a:rPr lang="en-US" sz="2800" smtClean="0"/>
              <a:t> </a:t>
            </a:r>
            <a:r>
              <a:rPr lang="en-US" sz="2800" smtClean="0">
                <a:solidFill>
                  <a:srgbClr val="FFFF00"/>
                </a:solidFill>
              </a:rPr>
              <a:t>only allowed within a process</a:t>
            </a:r>
            <a:r>
              <a:rPr lang="en-US" sz="2800" smtClean="0"/>
              <a:t>:</a:t>
            </a:r>
          </a:p>
          <a:p>
            <a:pPr lvl="1" eaLnBrk="1" hangingPunct="1">
              <a:defRPr/>
            </a:pPr>
            <a:r>
              <a:rPr lang="en-US" sz="2400" smtClean="0"/>
              <a:t>variable assignment</a:t>
            </a:r>
          </a:p>
          <a:p>
            <a:pPr lvl="1" eaLnBrk="1" hangingPunct="1">
              <a:defRPr/>
            </a:pPr>
            <a:r>
              <a:rPr lang="en-US" sz="2400" smtClean="0"/>
              <a:t>if-then-else   (elsif)</a:t>
            </a:r>
          </a:p>
          <a:p>
            <a:pPr lvl="1" eaLnBrk="1" hangingPunct="1">
              <a:defRPr/>
            </a:pPr>
            <a:r>
              <a:rPr lang="en-US" sz="2400" smtClean="0"/>
              <a:t>case statement</a:t>
            </a:r>
          </a:p>
          <a:p>
            <a:pPr lvl="1" eaLnBrk="1" hangingPunct="1">
              <a:defRPr/>
            </a:pPr>
            <a:r>
              <a:rPr lang="en-US" sz="2400" smtClean="0"/>
              <a:t>while (condition) loop</a:t>
            </a:r>
          </a:p>
          <a:p>
            <a:pPr lvl="1" eaLnBrk="1" hangingPunct="1">
              <a:defRPr/>
            </a:pPr>
            <a:r>
              <a:rPr lang="en-US" sz="2400" smtClean="0"/>
              <a:t>for (range) loop</a:t>
            </a:r>
          </a:p>
        </p:txBody>
      </p:sp>
      <p:sp>
        <p:nvSpPr>
          <p:cNvPr id="4" name="Date Placeholder 3"/>
          <p:cNvSpPr>
            <a:spLocks noGrp="1"/>
          </p:cNvSpPr>
          <p:nvPr>
            <p:ph type="dt" sz="half" idx="10"/>
          </p:nvPr>
        </p:nvSpPr>
        <p:spPr>
          <a:xfrm>
            <a:off x="457200" y="6416675"/>
            <a:ext cx="24384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F37F6DF6-9975-4761-BC1F-7CC6C34D573C}" type="slidenum">
              <a:rPr lang="en-US">
                <a:solidFill>
                  <a:srgbClr val="FFFFFF"/>
                </a:solidFill>
              </a:rPr>
              <a:pPr>
                <a:defRPr/>
              </a:pPr>
              <a:t>16</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dirty="0" smtClean="0"/>
              <a:t>Process Format</a:t>
            </a:r>
          </a:p>
        </p:txBody>
      </p:sp>
      <p:sp>
        <p:nvSpPr>
          <p:cNvPr id="80899" name="Rectangle 3"/>
          <p:cNvSpPr>
            <a:spLocks noGrp="1" noChangeArrowheads="1"/>
          </p:cNvSpPr>
          <p:nvPr>
            <p:ph idx="1"/>
          </p:nvPr>
        </p:nvSpPr>
        <p:spPr/>
        <p:txBody>
          <a:bodyPr/>
          <a:lstStyle/>
          <a:p>
            <a:pPr eaLnBrk="1" hangingPunct="1">
              <a:lnSpc>
                <a:spcPct val="80000"/>
              </a:lnSpc>
              <a:buFont typeface="Wingdings" pitchFamily="2" charset="2"/>
              <a:buNone/>
              <a:defRPr/>
            </a:pPr>
            <a:r>
              <a:rPr lang="en-US" sz="2800" dirty="0" smtClean="0"/>
              <a:t>[label:]   process (</a:t>
            </a:r>
            <a:r>
              <a:rPr lang="en-US" sz="2800" i="1" dirty="0" smtClean="0"/>
              <a:t>sensitivity list</a:t>
            </a:r>
            <a:r>
              <a:rPr lang="en-US" sz="2800" dirty="0" smtClean="0"/>
              <a:t>)</a:t>
            </a:r>
          </a:p>
          <a:p>
            <a:pPr eaLnBrk="1" hangingPunct="1">
              <a:lnSpc>
                <a:spcPct val="80000"/>
              </a:lnSpc>
              <a:buFont typeface="Wingdings" pitchFamily="2" charset="2"/>
              <a:buNone/>
              <a:defRPr/>
            </a:pPr>
            <a:r>
              <a:rPr lang="en-US" sz="2800" dirty="0" smtClean="0"/>
              <a:t>			</a:t>
            </a:r>
            <a:r>
              <a:rPr lang="en-US" sz="2800" i="1" dirty="0" smtClean="0"/>
              <a:t>declarations</a:t>
            </a:r>
          </a:p>
          <a:p>
            <a:pPr eaLnBrk="1" hangingPunct="1">
              <a:lnSpc>
                <a:spcPct val="80000"/>
              </a:lnSpc>
              <a:buFont typeface="Wingdings" pitchFamily="2" charset="2"/>
              <a:buNone/>
              <a:defRPr/>
            </a:pPr>
            <a:r>
              <a:rPr lang="en-US" sz="2800" dirty="0" smtClean="0"/>
              <a:t>		     begin</a:t>
            </a:r>
          </a:p>
          <a:p>
            <a:pPr eaLnBrk="1" hangingPunct="1">
              <a:lnSpc>
                <a:spcPct val="80000"/>
              </a:lnSpc>
              <a:buFont typeface="Wingdings" pitchFamily="2" charset="2"/>
              <a:buNone/>
              <a:defRPr/>
            </a:pPr>
            <a:r>
              <a:rPr lang="en-US" sz="2800" dirty="0" smtClean="0"/>
              <a:t>			</a:t>
            </a:r>
            <a:r>
              <a:rPr lang="en-US" sz="2800" i="1" dirty="0" smtClean="0"/>
              <a:t>sequential statements</a:t>
            </a:r>
          </a:p>
          <a:p>
            <a:pPr eaLnBrk="1" hangingPunct="1">
              <a:lnSpc>
                <a:spcPct val="80000"/>
              </a:lnSpc>
              <a:buFont typeface="Wingdings" pitchFamily="2" charset="2"/>
              <a:buNone/>
              <a:defRPr/>
            </a:pPr>
            <a:r>
              <a:rPr lang="en-US" sz="2800" dirty="0" smtClean="0"/>
              <a:t>		     end process;</a:t>
            </a:r>
          </a:p>
          <a:p>
            <a:pPr eaLnBrk="1" hangingPunct="1">
              <a:lnSpc>
                <a:spcPct val="80000"/>
              </a:lnSpc>
              <a:buFont typeface="Wingdings" pitchFamily="2" charset="2"/>
              <a:buNone/>
              <a:defRPr/>
            </a:pPr>
            <a:endParaRPr lang="en-US" sz="2800" dirty="0" smtClean="0"/>
          </a:p>
          <a:p>
            <a:pPr eaLnBrk="1" hangingPunct="1">
              <a:lnSpc>
                <a:spcPct val="80000"/>
              </a:lnSpc>
              <a:defRPr/>
            </a:pPr>
            <a:r>
              <a:rPr lang="en-US" sz="2800" dirty="0" smtClean="0"/>
              <a:t>Process statements executed once at start of simulation</a:t>
            </a:r>
          </a:p>
          <a:p>
            <a:pPr eaLnBrk="1" hangingPunct="1">
              <a:lnSpc>
                <a:spcPct val="80000"/>
              </a:lnSpc>
              <a:defRPr/>
            </a:pPr>
            <a:r>
              <a:rPr lang="en-US" sz="2800" dirty="0" smtClean="0"/>
              <a:t>Process halts at “end” until an event occurs on a signal in the “sensitivity list”</a:t>
            </a:r>
          </a:p>
        </p:txBody>
      </p:sp>
      <p:sp>
        <p:nvSpPr>
          <p:cNvPr id="4" name="Date Placeholder 3"/>
          <p:cNvSpPr>
            <a:spLocks noGrp="1"/>
          </p:cNvSpPr>
          <p:nvPr>
            <p:ph type="dt" sz="half" idx="10"/>
          </p:nvPr>
        </p:nvSpPr>
        <p:spPr>
          <a:xfrm>
            <a:off x="457200" y="6416675"/>
            <a:ext cx="23622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AEC5C96E-48E8-410C-AC0B-1BE685DCA679}" type="slidenum">
              <a:rPr lang="en-US">
                <a:solidFill>
                  <a:srgbClr val="FFFFFF"/>
                </a:solidFill>
              </a:rPr>
              <a:pPr>
                <a:defRPr/>
              </a:pPr>
              <a:t>17</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defRPr/>
            </a:pPr>
            <a:r>
              <a:rPr lang="en-US" sz="4000" smtClean="0"/>
              <a:t>Using a “process” to model sequential behavior</a:t>
            </a:r>
          </a:p>
        </p:txBody>
      </p:sp>
      <p:sp>
        <p:nvSpPr>
          <p:cNvPr id="52227" name="Rectangle 3"/>
          <p:cNvSpPr>
            <a:spLocks noGrp="1" noChangeArrowheads="1"/>
          </p:cNvSpPr>
          <p:nvPr>
            <p:ph idx="1"/>
          </p:nvPr>
        </p:nvSpPr>
        <p:spPr>
          <a:xfrm>
            <a:off x="457200" y="1600200"/>
            <a:ext cx="8229600" cy="4724400"/>
          </a:xfrm>
        </p:spPr>
        <p:txBody>
          <a:bodyPr>
            <a:normAutofit lnSpcReduction="10000"/>
          </a:bodyPr>
          <a:lstStyle/>
          <a:p>
            <a:pPr eaLnBrk="1" hangingPunct="1">
              <a:lnSpc>
                <a:spcPct val="80000"/>
              </a:lnSpc>
              <a:buFont typeface="Wingdings" pitchFamily="2" charset="2"/>
              <a:buNone/>
              <a:defRPr/>
            </a:pPr>
            <a:r>
              <a:rPr lang="en-US" sz="1800" dirty="0" smtClean="0"/>
              <a:t>ENTITY </a:t>
            </a:r>
            <a:r>
              <a:rPr lang="en-US" sz="1800" dirty="0" err="1" smtClean="0"/>
              <a:t>dff</a:t>
            </a:r>
            <a:r>
              <a:rPr lang="en-US" sz="1800" dirty="0" smtClean="0"/>
              <a:t> IS </a:t>
            </a:r>
          </a:p>
          <a:p>
            <a:pPr eaLnBrk="1" hangingPunct="1">
              <a:lnSpc>
                <a:spcPct val="80000"/>
              </a:lnSpc>
              <a:buFont typeface="Wingdings" pitchFamily="2" charset="2"/>
              <a:buNone/>
              <a:defRPr/>
            </a:pPr>
            <a:r>
              <a:rPr lang="en-US" sz="1800" dirty="0" smtClean="0"/>
              <a:t>  PORT (</a:t>
            </a:r>
            <a:r>
              <a:rPr lang="en-US" sz="1800" dirty="0" err="1" smtClean="0"/>
              <a:t>d,clk</a:t>
            </a:r>
            <a:r>
              <a:rPr lang="en-US" sz="1800" dirty="0" smtClean="0"/>
              <a:t>:  IN STD_LOGIC;</a:t>
            </a:r>
          </a:p>
          <a:p>
            <a:pPr eaLnBrk="1" hangingPunct="1">
              <a:lnSpc>
                <a:spcPct val="80000"/>
              </a:lnSpc>
              <a:buFont typeface="Wingdings" pitchFamily="2" charset="2"/>
              <a:buNone/>
              <a:defRPr/>
            </a:pPr>
            <a:r>
              <a:rPr lang="en-US" sz="1800" dirty="0" smtClean="0"/>
              <a:t>	     q:          OUT STD_LOGIC);</a:t>
            </a:r>
          </a:p>
          <a:p>
            <a:pPr eaLnBrk="1" hangingPunct="1">
              <a:lnSpc>
                <a:spcPct val="80000"/>
              </a:lnSpc>
              <a:buFont typeface="Wingdings" pitchFamily="2" charset="2"/>
              <a:buNone/>
              <a:defRPr/>
            </a:pPr>
            <a:r>
              <a:rPr lang="en-US" sz="1800" dirty="0" smtClean="0"/>
              <a:t>END </a:t>
            </a:r>
            <a:r>
              <a:rPr lang="en-US" sz="1800" dirty="0" err="1" smtClean="0"/>
              <a:t>dff</a:t>
            </a:r>
            <a:r>
              <a:rPr lang="en-US" sz="1800" dirty="0" smtClean="0"/>
              <a:t>;</a:t>
            </a:r>
            <a:br>
              <a:rPr lang="en-US" sz="1800" dirty="0" smtClean="0"/>
            </a:br>
            <a:endParaRPr lang="en-US" sz="1800" dirty="0" smtClean="0"/>
          </a:p>
          <a:p>
            <a:pPr eaLnBrk="1" hangingPunct="1">
              <a:lnSpc>
                <a:spcPct val="80000"/>
              </a:lnSpc>
              <a:buFont typeface="Wingdings" pitchFamily="2" charset="2"/>
              <a:buNone/>
              <a:defRPr/>
            </a:pPr>
            <a:r>
              <a:rPr lang="en-US" sz="1800" dirty="0" smtClean="0"/>
              <a:t>ARCHITECTURE behavioral OF </a:t>
            </a:r>
            <a:r>
              <a:rPr lang="en-US" sz="1800" dirty="0" err="1" smtClean="0"/>
              <a:t>dff</a:t>
            </a:r>
            <a:r>
              <a:rPr lang="en-US" sz="1800" dirty="0" smtClean="0"/>
              <a:t> IS</a:t>
            </a:r>
          </a:p>
          <a:p>
            <a:pPr eaLnBrk="1" hangingPunct="1">
              <a:lnSpc>
                <a:spcPct val="80000"/>
              </a:lnSpc>
              <a:buFont typeface="Wingdings" pitchFamily="2" charset="2"/>
              <a:buNone/>
              <a:defRPr/>
            </a:pPr>
            <a:r>
              <a:rPr lang="en-US" sz="1800" dirty="0" smtClean="0"/>
              <a:t>BEGIN</a:t>
            </a:r>
          </a:p>
          <a:p>
            <a:pPr eaLnBrk="1" hangingPunct="1">
              <a:lnSpc>
                <a:spcPct val="80000"/>
              </a:lnSpc>
              <a:buFont typeface="Wingdings" pitchFamily="2" charset="2"/>
              <a:buNone/>
              <a:defRPr/>
            </a:pPr>
            <a:r>
              <a:rPr lang="en-US" sz="1800" dirty="0" smtClean="0"/>
              <a:t>	PROCESS(</a:t>
            </a:r>
            <a:r>
              <a:rPr lang="en-US" sz="1800" dirty="0" err="1" smtClean="0"/>
              <a:t>clk</a:t>
            </a:r>
            <a:r>
              <a:rPr lang="en-US" sz="1800" dirty="0" smtClean="0"/>
              <a:t>)   -- “process sensitivity list”</a:t>
            </a:r>
          </a:p>
          <a:p>
            <a:pPr eaLnBrk="1" hangingPunct="1">
              <a:lnSpc>
                <a:spcPct val="80000"/>
              </a:lnSpc>
              <a:buFont typeface="Wingdings" pitchFamily="2" charset="2"/>
              <a:buNone/>
              <a:defRPr/>
            </a:pPr>
            <a:r>
              <a:rPr lang="en-US" sz="1800" dirty="0" smtClean="0"/>
              <a:t>	BEGIN</a:t>
            </a:r>
          </a:p>
          <a:p>
            <a:pPr eaLnBrk="1" hangingPunct="1">
              <a:lnSpc>
                <a:spcPct val="80000"/>
              </a:lnSpc>
              <a:buFont typeface="Wingdings" pitchFamily="2" charset="2"/>
              <a:buNone/>
              <a:defRPr/>
            </a:pPr>
            <a:r>
              <a:rPr lang="en-US" sz="1800" dirty="0" smtClean="0"/>
              <a:t>		IF </a:t>
            </a:r>
            <a:r>
              <a:rPr lang="en-US" sz="1800" dirty="0" smtClean="0">
                <a:solidFill>
                  <a:srgbClr val="FFFF00"/>
                </a:solidFill>
              </a:rPr>
              <a:t>(</a:t>
            </a:r>
            <a:r>
              <a:rPr lang="en-US" sz="1800" dirty="0" err="1" smtClean="0">
                <a:solidFill>
                  <a:srgbClr val="FFFF00"/>
                </a:solidFill>
              </a:rPr>
              <a:t>clk’event</a:t>
            </a:r>
            <a:r>
              <a:rPr lang="en-US" sz="1800" dirty="0" smtClean="0">
                <a:solidFill>
                  <a:srgbClr val="FFFF00"/>
                </a:solidFill>
              </a:rPr>
              <a:t> and </a:t>
            </a:r>
            <a:r>
              <a:rPr lang="en-US" sz="1800" dirty="0" err="1" smtClean="0">
                <a:solidFill>
                  <a:srgbClr val="FFFF00"/>
                </a:solidFill>
              </a:rPr>
              <a:t>clk</a:t>
            </a:r>
            <a:r>
              <a:rPr lang="en-US" sz="1800" dirty="0" smtClean="0">
                <a:solidFill>
                  <a:srgbClr val="FFFF00"/>
                </a:solidFill>
              </a:rPr>
              <a:t>=‘1’)</a:t>
            </a:r>
            <a:r>
              <a:rPr lang="en-US" sz="1800" dirty="0" smtClean="0"/>
              <a:t> THEN</a:t>
            </a:r>
          </a:p>
          <a:p>
            <a:pPr eaLnBrk="1" hangingPunct="1">
              <a:lnSpc>
                <a:spcPct val="80000"/>
              </a:lnSpc>
              <a:buFont typeface="Wingdings" pitchFamily="2" charset="2"/>
              <a:buNone/>
              <a:defRPr/>
            </a:pPr>
            <a:r>
              <a:rPr lang="en-US" sz="1800" dirty="0" smtClean="0"/>
              <a:t>		 	q &lt;= d AFTER 1 ns;</a:t>
            </a:r>
          </a:p>
          <a:p>
            <a:pPr eaLnBrk="1" hangingPunct="1">
              <a:lnSpc>
                <a:spcPct val="80000"/>
              </a:lnSpc>
              <a:buFont typeface="Wingdings" pitchFamily="2" charset="2"/>
              <a:buNone/>
              <a:defRPr/>
            </a:pPr>
            <a:r>
              <a:rPr lang="en-US" sz="1800" dirty="0" smtClean="0"/>
              <a:t>		END IF;</a:t>
            </a:r>
          </a:p>
          <a:p>
            <a:pPr eaLnBrk="1" hangingPunct="1">
              <a:lnSpc>
                <a:spcPct val="80000"/>
              </a:lnSpc>
              <a:buFont typeface="Wingdings" pitchFamily="2" charset="2"/>
              <a:buNone/>
              <a:defRPr/>
            </a:pPr>
            <a:r>
              <a:rPr lang="en-US" sz="1800" dirty="0" smtClean="0"/>
              <a:t>	END PROCESS;</a:t>
            </a:r>
          </a:p>
          <a:p>
            <a:pPr>
              <a:lnSpc>
                <a:spcPct val="80000"/>
              </a:lnSpc>
              <a:buNone/>
              <a:defRPr/>
            </a:pPr>
            <a:r>
              <a:rPr lang="en-US" sz="1800" dirty="0" smtClean="0"/>
              <a:t>END behavioral;</a:t>
            </a:r>
          </a:p>
          <a:p>
            <a:pPr eaLnBrk="1" hangingPunct="1">
              <a:lnSpc>
                <a:spcPct val="80000"/>
              </a:lnSpc>
              <a:buFont typeface="Wingdings" pitchFamily="2" charset="2"/>
              <a:buNone/>
              <a:defRPr/>
            </a:pPr>
            <a:endParaRPr lang="en-US" sz="1000" dirty="0" smtClean="0"/>
          </a:p>
          <a:p>
            <a:pPr eaLnBrk="1" hangingPunct="1">
              <a:lnSpc>
                <a:spcPct val="80000"/>
              </a:lnSpc>
              <a:defRPr/>
            </a:pPr>
            <a:r>
              <a:rPr lang="en-US" sz="1800" dirty="0" smtClean="0"/>
              <a:t>Process statements executed sequentially (sequential statements)</a:t>
            </a:r>
          </a:p>
          <a:p>
            <a:pPr eaLnBrk="1" hangingPunct="1">
              <a:lnSpc>
                <a:spcPct val="80000"/>
              </a:lnSpc>
              <a:defRPr/>
            </a:pPr>
            <a:r>
              <a:rPr lang="en-US" sz="1800" dirty="0" err="1" smtClean="0"/>
              <a:t>clk’event</a:t>
            </a:r>
            <a:r>
              <a:rPr lang="en-US" sz="1800" dirty="0" smtClean="0"/>
              <a:t> is an attribute of signal </a:t>
            </a:r>
            <a:r>
              <a:rPr lang="en-US" sz="1800" dirty="0" err="1" smtClean="0"/>
              <a:t>clk</a:t>
            </a:r>
            <a:r>
              <a:rPr lang="en-US" sz="1800" dirty="0" smtClean="0"/>
              <a:t> which is TRUE if an event has occurred on </a:t>
            </a:r>
            <a:r>
              <a:rPr lang="en-US" sz="1800" dirty="0" err="1" smtClean="0"/>
              <a:t>clk</a:t>
            </a:r>
            <a:r>
              <a:rPr lang="en-US" sz="1800" dirty="0" smtClean="0"/>
              <a:t> at the current simulation time</a:t>
            </a:r>
          </a:p>
        </p:txBody>
      </p:sp>
      <p:sp>
        <p:nvSpPr>
          <p:cNvPr id="11" name="Date Placeholder 3"/>
          <p:cNvSpPr>
            <a:spLocks noGrp="1"/>
          </p:cNvSpPr>
          <p:nvPr>
            <p:ph type="dt" sz="half" idx="10"/>
          </p:nvPr>
        </p:nvSpPr>
        <p:spPr>
          <a:xfrm>
            <a:off x="457200" y="6416675"/>
            <a:ext cx="23622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13" name="Slide Number Placeholder 5"/>
          <p:cNvSpPr>
            <a:spLocks noGrp="1"/>
          </p:cNvSpPr>
          <p:nvPr>
            <p:ph type="sldNum" sz="quarter" idx="12"/>
          </p:nvPr>
        </p:nvSpPr>
        <p:spPr/>
        <p:txBody>
          <a:bodyPr/>
          <a:lstStyle/>
          <a:p>
            <a:pPr>
              <a:defRPr/>
            </a:pPr>
            <a:fld id="{F5220850-A74B-4E13-B7FC-BE278743E315}" type="slidenum">
              <a:rPr lang="en-US">
                <a:solidFill>
                  <a:srgbClr val="FFFFFF"/>
                </a:solidFill>
              </a:rPr>
              <a:pPr>
                <a:defRPr/>
              </a:pPr>
              <a:t>18</a:t>
            </a:fld>
            <a:endParaRPr lang="en-US">
              <a:solidFill>
                <a:srgbClr val="FFFFFF"/>
              </a:solidFill>
            </a:endParaRPr>
          </a:p>
        </p:txBody>
      </p:sp>
      <p:grpSp>
        <p:nvGrpSpPr>
          <p:cNvPr id="2" name="Group 12"/>
          <p:cNvGrpSpPr>
            <a:grpSpLocks/>
          </p:cNvGrpSpPr>
          <p:nvPr/>
        </p:nvGrpSpPr>
        <p:grpSpPr bwMode="auto">
          <a:xfrm>
            <a:off x="5715000" y="1752600"/>
            <a:ext cx="1524000" cy="1447800"/>
            <a:chOff x="3456" y="1680"/>
            <a:chExt cx="960" cy="912"/>
          </a:xfrm>
        </p:grpSpPr>
        <p:sp>
          <p:nvSpPr>
            <p:cNvPr id="33800" name="Rectangle 4"/>
            <p:cNvSpPr>
              <a:spLocks noChangeArrowheads="1"/>
            </p:cNvSpPr>
            <p:nvPr/>
          </p:nvSpPr>
          <p:spPr bwMode="auto">
            <a:xfrm>
              <a:off x="3600" y="1680"/>
              <a:ext cx="672" cy="912"/>
            </a:xfrm>
            <a:prstGeom prst="rect">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r>
                <a:rPr lang="en-US">
                  <a:solidFill>
                    <a:srgbClr val="FFFFFF"/>
                  </a:solidFill>
                  <a:cs typeface="Arial" charset="0"/>
                </a:rPr>
                <a:t>D         Q</a:t>
              </a:r>
            </a:p>
            <a:p>
              <a:pPr eaLnBrk="0" fontAlgn="base" hangingPunct="0">
                <a:spcBef>
                  <a:spcPct val="0"/>
                </a:spcBef>
                <a:spcAft>
                  <a:spcPct val="0"/>
                </a:spcAft>
              </a:pPr>
              <a:endParaRPr lang="en-US">
                <a:solidFill>
                  <a:srgbClr val="FFFFFF"/>
                </a:solidFill>
                <a:cs typeface="Arial" charset="0"/>
              </a:endParaRPr>
            </a:p>
            <a:p>
              <a:pPr eaLnBrk="0" fontAlgn="base" hangingPunct="0">
                <a:spcBef>
                  <a:spcPct val="0"/>
                </a:spcBef>
                <a:spcAft>
                  <a:spcPct val="0"/>
                </a:spcAft>
              </a:pPr>
              <a:r>
                <a:rPr lang="en-US">
                  <a:solidFill>
                    <a:srgbClr val="FFFFFF"/>
                  </a:solidFill>
                  <a:cs typeface="Arial" charset="0"/>
                </a:rPr>
                <a:t>CLK</a:t>
              </a:r>
            </a:p>
          </p:txBody>
        </p:sp>
        <p:sp>
          <p:nvSpPr>
            <p:cNvPr id="33801" name="Line 6"/>
            <p:cNvSpPr>
              <a:spLocks noChangeShapeType="1"/>
            </p:cNvSpPr>
            <p:nvPr/>
          </p:nvSpPr>
          <p:spPr bwMode="auto">
            <a:xfrm>
              <a:off x="3456" y="1968"/>
              <a:ext cx="144"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3802" name="Line 7"/>
            <p:cNvSpPr>
              <a:spLocks noChangeShapeType="1"/>
            </p:cNvSpPr>
            <p:nvPr/>
          </p:nvSpPr>
          <p:spPr bwMode="auto">
            <a:xfrm>
              <a:off x="3456" y="2304"/>
              <a:ext cx="144"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3803" name="Line 8"/>
            <p:cNvSpPr>
              <a:spLocks noChangeShapeType="1"/>
            </p:cNvSpPr>
            <p:nvPr/>
          </p:nvSpPr>
          <p:spPr bwMode="auto">
            <a:xfrm flipH="1">
              <a:off x="4272" y="1968"/>
              <a:ext cx="144"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3804" name="Line 10"/>
            <p:cNvSpPr>
              <a:spLocks noChangeShapeType="1"/>
            </p:cNvSpPr>
            <p:nvPr/>
          </p:nvSpPr>
          <p:spPr bwMode="auto">
            <a:xfrm>
              <a:off x="3600" y="2256"/>
              <a:ext cx="48" cy="48"/>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3805" name="Line 11"/>
            <p:cNvSpPr>
              <a:spLocks noChangeShapeType="1"/>
            </p:cNvSpPr>
            <p:nvPr/>
          </p:nvSpPr>
          <p:spPr bwMode="auto">
            <a:xfrm flipH="1">
              <a:off x="3600" y="2304"/>
              <a:ext cx="48" cy="48"/>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14" name="Footer Placeholder 4"/>
          <p:cNvSpPr>
            <a:spLocks noGrp="1"/>
          </p:cNvSpPr>
          <p:nvPr>
            <p:ph type="ftr" sz="quarter" idx="11"/>
          </p:nvPr>
        </p:nvSpPr>
        <p:spPr>
          <a:xfrm>
            <a:off x="2209800" y="6248400"/>
            <a:ext cx="4724400" cy="457200"/>
          </a:xfrm>
        </p:spPr>
        <p:txBody>
          <a:bodyPr/>
          <a:lstStyle/>
          <a:p>
            <a:pPr>
              <a:defRPr/>
            </a:pPr>
            <a:r>
              <a:rPr lang="en-US" dirty="0" smtClean="0"/>
              <a:t>(Adopted from Profs. Nelson and Stroud)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pPr eaLnBrk="1" hangingPunct="1">
              <a:defRPr/>
            </a:pPr>
            <a:r>
              <a:rPr lang="en-US" sz="4000" smtClean="0"/>
              <a:t>Alternative to sensitivity list</a:t>
            </a:r>
          </a:p>
        </p:txBody>
      </p:sp>
      <p:sp>
        <p:nvSpPr>
          <p:cNvPr id="81923" name="Rectangle 3"/>
          <p:cNvSpPr>
            <a:spLocks noGrp="1" noChangeArrowheads="1"/>
          </p:cNvSpPr>
          <p:nvPr>
            <p:ph idx="1"/>
          </p:nvPr>
        </p:nvSpPr>
        <p:spPr>
          <a:xfrm>
            <a:off x="457200" y="1371600"/>
            <a:ext cx="8229600" cy="5029200"/>
          </a:xfrm>
        </p:spPr>
        <p:txBody>
          <a:bodyPr>
            <a:normAutofit lnSpcReduction="10000"/>
          </a:bodyPr>
          <a:lstStyle/>
          <a:p>
            <a:pPr eaLnBrk="1" hangingPunct="1">
              <a:lnSpc>
                <a:spcPct val="80000"/>
              </a:lnSpc>
              <a:buFont typeface="Wingdings" pitchFamily="2" charset="2"/>
              <a:buNone/>
              <a:defRPr/>
            </a:pPr>
            <a:r>
              <a:rPr lang="en-US" sz="1800" dirty="0" smtClean="0"/>
              <a:t>ENTITY </a:t>
            </a:r>
            <a:r>
              <a:rPr lang="en-US" sz="1800" dirty="0" err="1" smtClean="0"/>
              <a:t>dff</a:t>
            </a:r>
            <a:r>
              <a:rPr lang="en-US" sz="1800" dirty="0" smtClean="0"/>
              <a:t> IS </a:t>
            </a:r>
          </a:p>
          <a:p>
            <a:pPr eaLnBrk="1" hangingPunct="1">
              <a:lnSpc>
                <a:spcPct val="80000"/>
              </a:lnSpc>
              <a:buFont typeface="Wingdings" pitchFamily="2" charset="2"/>
              <a:buNone/>
              <a:defRPr/>
            </a:pPr>
            <a:r>
              <a:rPr lang="en-US" sz="1800" dirty="0" smtClean="0"/>
              <a:t>  PORT (</a:t>
            </a:r>
            <a:r>
              <a:rPr lang="en-US" sz="1800" dirty="0" err="1" smtClean="0"/>
              <a:t>d,clk</a:t>
            </a:r>
            <a:r>
              <a:rPr lang="en-US" sz="1800" dirty="0" smtClean="0"/>
              <a:t>: IN STD_LOGIC;</a:t>
            </a:r>
          </a:p>
          <a:p>
            <a:pPr eaLnBrk="1" hangingPunct="1">
              <a:lnSpc>
                <a:spcPct val="80000"/>
              </a:lnSpc>
              <a:buFont typeface="Wingdings" pitchFamily="2" charset="2"/>
              <a:buNone/>
              <a:defRPr/>
            </a:pPr>
            <a:r>
              <a:rPr lang="en-US" sz="1800" dirty="0" smtClean="0"/>
              <a:t>		  q: OUT STD_LOGIC);</a:t>
            </a:r>
          </a:p>
          <a:p>
            <a:pPr eaLnBrk="1" hangingPunct="1">
              <a:lnSpc>
                <a:spcPct val="80000"/>
              </a:lnSpc>
              <a:buFont typeface="Wingdings" pitchFamily="2" charset="2"/>
              <a:buNone/>
              <a:defRPr/>
            </a:pPr>
            <a:r>
              <a:rPr lang="en-US" sz="1800" dirty="0" smtClean="0"/>
              <a:t>END </a:t>
            </a:r>
            <a:r>
              <a:rPr lang="en-US" sz="1800" dirty="0" err="1" smtClean="0"/>
              <a:t>dff</a:t>
            </a:r>
            <a:r>
              <a:rPr lang="en-US" sz="1800" dirty="0" smtClean="0"/>
              <a:t>;</a:t>
            </a:r>
          </a:p>
          <a:p>
            <a:pPr eaLnBrk="1" hangingPunct="1">
              <a:lnSpc>
                <a:spcPct val="80000"/>
              </a:lnSpc>
              <a:buFont typeface="Wingdings" pitchFamily="2" charset="2"/>
              <a:buNone/>
              <a:defRPr/>
            </a:pPr>
            <a:r>
              <a:rPr lang="en-US" sz="1800" dirty="0" smtClean="0"/>
              <a:t>ARCHITECTURE behavioral OF </a:t>
            </a:r>
            <a:r>
              <a:rPr lang="en-US" sz="1800" dirty="0" err="1" smtClean="0"/>
              <a:t>dff</a:t>
            </a:r>
            <a:r>
              <a:rPr lang="en-US" sz="1800" dirty="0" smtClean="0"/>
              <a:t> IS</a:t>
            </a:r>
          </a:p>
          <a:p>
            <a:pPr eaLnBrk="1" hangingPunct="1">
              <a:lnSpc>
                <a:spcPct val="80000"/>
              </a:lnSpc>
              <a:buFont typeface="Wingdings" pitchFamily="2" charset="2"/>
              <a:buNone/>
              <a:defRPr/>
            </a:pPr>
            <a:r>
              <a:rPr lang="en-US" sz="1800" dirty="0" smtClean="0"/>
              <a:t>BEGIN</a:t>
            </a:r>
          </a:p>
          <a:p>
            <a:pPr eaLnBrk="1" hangingPunct="1">
              <a:lnSpc>
                <a:spcPct val="80000"/>
              </a:lnSpc>
              <a:buFont typeface="Wingdings" pitchFamily="2" charset="2"/>
              <a:buNone/>
              <a:defRPr/>
            </a:pPr>
            <a:r>
              <a:rPr lang="en-US" sz="1800" dirty="0" smtClean="0"/>
              <a:t>	PROCESS   -- no “sensitivity list”</a:t>
            </a:r>
          </a:p>
          <a:p>
            <a:pPr eaLnBrk="1" hangingPunct="1">
              <a:lnSpc>
                <a:spcPct val="80000"/>
              </a:lnSpc>
              <a:buFont typeface="Wingdings" pitchFamily="2" charset="2"/>
              <a:buNone/>
              <a:defRPr/>
            </a:pPr>
            <a:r>
              <a:rPr lang="en-US" sz="1800" dirty="0" smtClean="0"/>
              <a:t>	BEGIN</a:t>
            </a:r>
          </a:p>
          <a:p>
            <a:pPr eaLnBrk="1" hangingPunct="1">
              <a:lnSpc>
                <a:spcPct val="80000"/>
              </a:lnSpc>
              <a:buFont typeface="Wingdings" pitchFamily="2" charset="2"/>
              <a:buNone/>
              <a:defRPr/>
            </a:pPr>
            <a:r>
              <a:rPr lang="en-US" sz="1800" dirty="0" smtClean="0"/>
              <a:t>		</a:t>
            </a:r>
            <a:r>
              <a:rPr lang="en-US" sz="1800" dirty="0" smtClean="0">
                <a:solidFill>
                  <a:srgbClr val="FFFF00"/>
                </a:solidFill>
              </a:rPr>
              <a:t>WAIT ON </a:t>
            </a:r>
            <a:r>
              <a:rPr lang="en-US" sz="1800" dirty="0" err="1" smtClean="0">
                <a:solidFill>
                  <a:srgbClr val="FFFF00"/>
                </a:solidFill>
              </a:rPr>
              <a:t>clk</a:t>
            </a:r>
            <a:r>
              <a:rPr lang="en-US" sz="1800" dirty="0" smtClean="0">
                <a:solidFill>
                  <a:srgbClr val="FFFF00"/>
                </a:solidFill>
              </a:rPr>
              <a:t>; -- suspend process until event on </a:t>
            </a:r>
            <a:r>
              <a:rPr lang="en-US" sz="1800" dirty="0" err="1" smtClean="0">
                <a:solidFill>
                  <a:srgbClr val="FFFF00"/>
                </a:solidFill>
              </a:rPr>
              <a:t>clk</a:t>
            </a:r>
            <a:endParaRPr lang="en-US" sz="1800" dirty="0" smtClean="0">
              <a:solidFill>
                <a:srgbClr val="FFFF00"/>
              </a:solidFill>
            </a:endParaRPr>
          </a:p>
          <a:p>
            <a:pPr eaLnBrk="1" hangingPunct="1">
              <a:lnSpc>
                <a:spcPct val="80000"/>
              </a:lnSpc>
              <a:buFont typeface="Wingdings" pitchFamily="2" charset="2"/>
              <a:buNone/>
              <a:defRPr/>
            </a:pPr>
            <a:r>
              <a:rPr lang="en-US" sz="1800" dirty="0" smtClean="0"/>
              <a:t>		IF (</a:t>
            </a:r>
            <a:r>
              <a:rPr lang="en-US" sz="1800" dirty="0" err="1" smtClean="0"/>
              <a:t>clk</a:t>
            </a:r>
            <a:r>
              <a:rPr lang="en-US" sz="1800" dirty="0" smtClean="0"/>
              <a:t>=‘1’) THEN</a:t>
            </a:r>
          </a:p>
          <a:p>
            <a:pPr eaLnBrk="1" hangingPunct="1">
              <a:lnSpc>
                <a:spcPct val="80000"/>
              </a:lnSpc>
              <a:buFont typeface="Wingdings" pitchFamily="2" charset="2"/>
              <a:buNone/>
              <a:defRPr/>
            </a:pPr>
            <a:r>
              <a:rPr lang="en-US" sz="1800" dirty="0" smtClean="0"/>
              <a:t>		 	q &lt;= d AFTER 1 ns;</a:t>
            </a:r>
          </a:p>
          <a:p>
            <a:pPr eaLnBrk="1" hangingPunct="1">
              <a:lnSpc>
                <a:spcPct val="80000"/>
              </a:lnSpc>
              <a:buFont typeface="Wingdings" pitchFamily="2" charset="2"/>
              <a:buNone/>
              <a:defRPr/>
            </a:pPr>
            <a:r>
              <a:rPr lang="en-US" sz="1800" dirty="0" smtClean="0"/>
              <a:t>		END IF;</a:t>
            </a:r>
          </a:p>
          <a:p>
            <a:pPr eaLnBrk="1" hangingPunct="1">
              <a:lnSpc>
                <a:spcPct val="80000"/>
              </a:lnSpc>
              <a:buFont typeface="Wingdings" pitchFamily="2" charset="2"/>
              <a:buNone/>
              <a:defRPr/>
            </a:pPr>
            <a:r>
              <a:rPr lang="en-US" sz="1800" dirty="0" smtClean="0"/>
              <a:t>	END PROCESS;</a:t>
            </a:r>
          </a:p>
          <a:p>
            <a:pPr eaLnBrk="1" hangingPunct="1">
              <a:lnSpc>
                <a:spcPct val="80000"/>
              </a:lnSpc>
              <a:buFont typeface="Wingdings" pitchFamily="2" charset="2"/>
              <a:buNone/>
              <a:defRPr/>
            </a:pPr>
            <a:r>
              <a:rPr lang="en-US" sz="1800" dirty="0" smtClean="0"/>
              <a:t>END behavioral;</a:t>
            </a:r>
          </a:p>
          <a:p>
            <a:pPr eaLnBrk="1" hangingPunct="1">
              <a:lnSpc>
                <a:spcPct val="80000"/>
              </a:lnSpc>
              <a:buFont typeface="Wingdings" pitchFamily="2" charset="2"/>
              <a:buNone/>
              <a:defRPr/>
            </a:pPr>
            <a:endParaRPr lang="en-US" sz="1800" dirty="0" smtClean="0"/>
          </a:p>
          <a:p>
            <a:pPr eaLnBrk="1" hangingPunct="1">
              <a:lnSpc>
                <a:spcPct val="80000"/>
              </a:lnSpc>
              <a:defRPr/>
            </a:pPr>
            <a:r>
              <a:rPr lang="en-US" sz="2000" dirty="0" smtClean="0"/>
              <a:t>Other “wait” formats:  </a:t>
            </a:r>
          </a:p>
          <a:p>
            <a:pPr eaLnBrk="1" hangingPunct="1">
              <a:lnSpc>
                <a:spcPct val="80000"/>
              </a:lnSpc>
              <a:buNone/>
              <a:defRPr/>
            </a:pPr>
            <a:r>
              <a:rPr lang="en-US" sz="2000" dirty="0" smtClean="0"/>
              <a:t>			WAIT UNTIL (</a:t>
            </a:r>
            <a:r>
              <a:rPr lang="en-US" sz="2000" dirty="0" err="1" smtClean="0"/>
              <a:t>clk’event</a:t>
            </a:r>
            <a:r>
              <a:rPr lang="en-US" sz="2000" dirty="0" smtClean="0"/>
              <a:t> and </a:t>
            </a:r>
            <a:r>
              <a:rPr lang="en-US" sz="2000" dirty="0" err="1" smtClean="0"/>
              <a:t>clk</a:t>
            </a:r>
            <a:r>
              <a:rPr lang="en-US" sz="2000" dirty="0" smtClean="0"/>
              <a:t>=‘1’)</a:t>
            </a:r>
            <a:br>
              <a:rPr lang="en-US" sz="2000" dirty="0" smtClean="0"/>
            </a:br>
            <a:r>
              <a:rPr lang="en-US" sz="2000" dirty="0" smtClean="0"/>
              <a:t>   		WAIT FOR 20 ns;</a:t>
            </a:r>
          </a:p>
          <a:p>
            <a:pPr eaLnBrk="1" hangingPunct="1">
              <a:lnSpc>
                <a:spcPct val="80000"/>
              </a:lnSpc>
              <a:defRPr/>
            </a:pPr>
            <a:r>
              <a:rPr lang="en-US" sz="2000" dirty="0" smtClean="0"/>
              <a:t>Process executes endlessly if no sensitivity list or wait statement!</a:t>
            </a:r>
          </a:p>
        </p:txBody>
      </p:sp>
      <p:sp>
        <p:nvSpPr>
          <p:cNvPr id="11" name="Date Placeholder 3"/>
          <p:cNvSpPr>
            <a:spLocks noGrp="1"/>
          </p:cNvSpPr>
          <p:nvPr>
            <p:ph type="dt" sz="half" idx="10"/>
          </p:nvPr>
        </p:nvSpPr>
        <p:spPr>
          <a:xfrm>
            <a:off x="457200" y="6416675"/>
            <a:ext cx="23622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13" name="Slide Number Placeholder 5"/>
          <p:cNvSpPr>
            <a:spLocks noGrp="1"/>
          </p:cNvSpPr>
          <p:nvPr>
            <p:ph type="sldNum" sz="quarter" idx="12"/>
          </p:nvPr>
        </p:nvSpPr>
        <p:spPr/>
        <p:txBody>
          <a:bodyPr/>
          <a:lstStyle/>
          <a:p>
            <a:pPr>
              <a:defRPr/>
            </a:pPr>
            <a:fld id="{87E55AB3-2176-4208-AED6-94A654989A4A}" type="slidenum">
              <a:rPr lang="en-US">
                <a:solidFill>
                  <a:srgbClr val="FFFFFF"/>
                </a:solidFill>
              </a:rPr>
              <a:pPr>
                <a:defRPr/>
              </a:pPr>
              <a:t>19</a:t>
            </a:fld>
            <a:endParaRPr lang="en-US">
              <a:solidFill>
                <a:srgbClr val="FFFFFF"/>
              </a:solidFill>
            </a:endParaRPr>
          </a:p>
        </p:txBody>
      </p:sp>
      <p:grpSp>
        <p:nvGrpSpPr>
          <p:cNvPr id="2" name="Group 4"/>
          <p:cNvGrpSpPr>
            <a:grpSpLocks/>
          </p:cNvGrpSpPr>
          <p:nvPr/>
        </p:nvGrpSpPr>
        <p:grpSpPr bwMode="auto">
          <a:xfrm>
            <a:off x="5715000" y="1752600"/>
            <a:ext cx="1524000" cy="1447800"/>
            <a:chOff x="3456" y="1680"/>
            <a:chExt cx="960" cy="912"/>
          </a:xfrm>
        </p:grpSpPr>
        <p:sp>
          <p:nvSpPr>
            <p:cNvPr id="34824" name="Rectangle 5"/>
            <p:cNvSpPr>
              <a:spLocks noChangeArrowheads="1"/>
            </p:cNvSpPr>
            <p:nvPr/>
          </p:nvSpPr>
          <p:spPr bwMode="auto">
            <a:xfrm>
              <a:off x="3600" y="1680"/>
              <a:ext cx="672" cy="912"/>
            </a:xfrm>
            <a:prstGeom prst="rect">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r>
                <a:rPr lang="en-US">
                  <a:solidFill>
                    <a:srgbClr val="FFFFFF"/>
                  </a:solidFill>
                  <a:cs typeface="Arial" charset="0"/>
                </a:rPr>
                <a:t>D         Q</a:t>
              </a:r>
            </a:p>
            <a:p>
              <a:pPr eaLnBrk="0" fontAlgn="base" hangingPunct="0">
                <a:spcBef>
                  <a:spcPct val="0"/>
                </a:spcBef>
                <a:spcAft>
                  <a:spcPct val="0"/>
                </a:spcAft>
              </a:pPr>
              <a:endParaRPr lang="en-US">
                <a:solidFill>
                  <a:srgbClr val="FFFFFF"/>
                </a:solidFill>
                <a:cs typeface="Arial" charset="0"/>
              </a:endParaRPr>
            </a:p>
            <a:p>
              <a:pPr eaLnBrk="0" fontAlgn="base" hangingPunct="0">
                <a:spcBef>
                  <a:spcPct val="0"/>
                </a:spcBef>
                <a:spcAft>
                  <a:spcPct val="0"/>
                </a:spcAft>
              </a:pPr>
              <a:r>
                <a:rPr lang="en-US">
                  <a:solidFill>
                    <a:srgbClr val="FFFFFF"/>
                  </a:solidFill>
                  <a:cs typeface="Arial" charset="0"/>
                </a:rPr>
                <a:t>CLK</a:t>
              </a:r>
            </a:p>
          </p:txBody>
        </p:sp>
        <p:sp>
          <p:nvSpPr>
            <p:cNvPr id="34825" name="Line 6"/>
            <p:cNvSpPr>
              <a:spLocks noChangeShapeType="1"/>
            </p:cNvSpPr>
            <p:nvPr/>
          </p:nvSpPr>
          <p:spPr bwMode="auto">
            <a:xfrm>
              <a:off x="3456" y="1968"/>
              <a:ext cx="144"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4826" name="Line 7"/>
            <p:cNvSpPr>
              <a:spLocks noChangeShapeType="1"/>
            </p:cNvSpPr>
            <p:nvPr/>
          </p:nvSpPr>
          <p:spPr bwMode="auto">
            <a:xfrm>
              <a:off x="3456" y="2304"/>
              <a:ext cx="144"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4827" name="Line 8"/>
            <p:cNvSpPr>
              <a:spLocks noChangeShapeType="1"/>
            </p:cNvSpPr>
            <p:nvPr/>
          </p:nvSpPr>
          <p:spPr bwMode="auto">
            <a:xfrm flipH="1">
              <a:off x="4272" y="1968"/>
              <a:ext cx="144" cy="0"/>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4828" name="Line 9"/>
            <p:cNvSpPr>
              <a:spLocks noChangeShapeType="1"/>
            </p:cNvSpPr>
            <p:nvPr/>
          </p:nvSpPr>
          <p:spPr bwMode="auto">
            <a:xfrm>
              <a:off x="3600" y="2256"/>
              <a:ext cx="48" cy="48"/>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4829" name="Line 10"/>
            <p:cNvSpPr>
              <a:spLocks noChangeShapeType="1"/>
            </p:cNvSpPr>
            <p:nvPr/>
          </p:nvSpPr>
          <p:spPr bwMode="auto">
            <a:xfrm flipH="1">
              <a:off x="3600" y="2304"/>
              <a:ext cx="48" cy="48"/>
            </a:xfrm>
            <a:prstGeom prst="line">
              <a:avLst/>
            </a:prstGeom>
            <a:no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14"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defRPr/>
            </a:pPr>
            <a:r>
              <a:rPr lang="en-US" smtClean="0"/>
              <a:t>HDLs in Digital System Design</a:t>
            </a:r>
          </a:p>
        </p:txBody>
      </p:sp>
      <p:sp>
        <p:nvSpPr>
          <p:cNvPr id="4099" name="Rectangle 3"/>
          <p:cNvSpPr>
            <a:spLocks noGrp="1" noChangeArrowheads="1"/>
          </p:cNvSpPr>
          <p:nvPr>
            <p:ph idx="1"/>
          </p:nvPr>
        </p:nvSpPr>
        <p:spPr/>
        <p:txBody>
          <a:bodyPr/>
          <a:lstStyle/>
          <a:p>
            <a:pPr eaLnBrk="1" hangingPunct="1">
              <a:defRPr/>
            </a:pPr>
            <a:r>
              <a:rPr lang="en-US" dirty="0" smtClean="0"/>
              <a:t>Model and document digital systems</a:t>
            </a:r>
          </a:p>
          <a:p>
            <a:pPr lvl="1" eaLnBrk="1" hangingPunct="1">
              <a:defRPr/>
            </a:pPr>
            <a:r>
              <a:rPr lang="en-US" dirty="0" smtClean="0"/>
              <a:t>Hierarchical models</a:t>
            </a:r>
          </a:p>
          <a:p>
            <a:pPr lvl="2" eaLnBrk="1" hangingPunct="1">
              <a:defRPr/>
            </a:pPr>
            <a:r>
              <a:rPr lang="en-US" dirty="0" smtClean="0"/>
              <a:t>System, RTL (Register Transfer Level), gates</a:t>
            </a:r>
          </a:p>
          <a:p>
            <a:pPr lvl="1" eaLnBrk="1" hangingPunct="1">
              <a:defRPr/>
            </a:pPr>
            <a:r>
              <a:rPr lang="en-US" dirty="0" smtClean="0"/>
              <a:t>Different levels of abstraction</a:t>
            </a:r>
          </a:p>
          <a:p>
            <a:pPr lvl="2" eaLnBrk="1" hangingPunct="1">
              <a:defRPr/>
            </a:pPr>
            <a:r>
              <a:rPr lang="en-US" dirty="0" smtClean="0"/>
              <a:t>Behavior, structure</a:t>
            </a:r>
          </a:p>
          <a:p>
            <a:pPr eaLnBrk="1" hangingPunct="1">
              <a:defRPr/>
            </a:pPr>
            <a:r>
              <a:rPr lang="en-US" dirty="0" smtClean="0"/>
              <a:t>Verify circuit/system design via simulation</a:t>
            </a:r>
          </a:p>
          <a:p>
            <a:pPr eaLnBrk="1" hangingPunct="1">
              <a:defRPr/>
            </a:pPr>
            <a:r>
              <a:rPr lang="en-US" dirty="0" smtClean="0"/>
              <a:t>Synthesize circuits from HDL models </a:t>
            </a:r>
          </a:p>
        </p:txBody>
      </p:sp>
      <p:sp>
        <p:nvSpPr>
          <p:cNvPr id="4" name="Date Placeholder 3"/>
          <p:cNvSpPr>
            <a:spLocks noGrp="1"/>
          </p:cNvSpPr>
          <p:nvPr>
            <p:ph type="dt" sz="half" idx="10"/>
          </p:nvPr>
        </p:nvSpPr>
        <p:spPr>
          <a:xfrm>
            <a:off x="457200" y="6416675"/>
            <a:ext cx="2362200" cy="365125"/>
          </a:xfrm>
        </p:spPr>
        <p:txBody>
          <a:bodyPr/>
          <a:lstStyle/>
          <a:p>
            <a:pPr>
              <a:defRPr/>
            </a:pPr>
            <a:r>
              <a:rPr lang="en-US" smtClean="0"/>
              <a:t>ELEC2200-001 Fall 2010, Nov 2</a:t>
            </a:r>
            <a:endParaRPr lang="en-US" dirty="0"/>
          </a:p>
        </p:txBody>
      </p:sp>
      <p:sp>
        <p:nvSpPr>
          <p:cNvPr id="6" name="Slide Number Placeholder 5"/>
          <p:cNvSpPr>
            <a:spLocks noGrp="1"/>
          </p:cNvSpPr>
          <p:nvPr>
            <p:ph type="sldNum" sz="quarter" idx="12"/>
          </p:nvPr>
        </p:nvSpPr>
        <p:spPr/>
        <p:txBody>
          <a:bodyPr>
            <a:normAutofit/>
          </a:bodyPr>
          <a:lstStyle/>
          <a:p>
            <a:pPr>
              <a:defRPr/>
            </a:pPr>
            <a:fld id="{E48F3611-1A67-482D-9A20-4908D9FFF35F}" type="slidenum">
              <a:rPr lang="en-US"/>
              <a:pPr>
                <a:defRPr/>
              </a:pPr>
              <a:t>2</a:t>
            </a:fld>
            <a:endParaRPr lang="en-US"/>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eaLnBrk="1" hangingPunct="1">
              <a:defRPr/>
            </a:pPr>
            <a:r>
              <a:rPr lang="en-US" sz="4000" smtClean="0"/>
              <a:t>Sequential statements in process</a:t>
            </a:r>
          </a:p>
        </p:txBody>
      </p:sp>
      <p:sp>
        <p:nvSpPr>
          <p:cNvPr id="110595" name="Rectangle 3"/>
          <p:cNvSpPr>
            <a:spLocks noGrp="1" noChangeArrowheads="1"/>
          </p:cNvSpPr>
          <p:nvPr>
            <p:ph idx="1"/>
          </p:nvPr>
        </p:nvSpPr>
        <p:spPr>
          <a:xfrm>
            <a:off x="457200" y="1295400"/>
            <a:ext cx="8229600" cy="4835525"/>
          </a:xfrm>
        </p:spPr>
        <p:txBody>
          <a:bodyPr/>
          <a:lstStyle/>
          <a:p>
            <a:pPr eaLnBrk="1" hangingPunct="1">
              <a:lnSpc>
                <a:spcPct val="90000"/>
              </a:lnSpc>
              <a:defRPr/>
            </a:pPr>
            <a:r>
              <a:rPr lang="en-US" sz="2400" dirty="0" smtClean="0">
                <a:solidFill>
                  <a:srgbClr val="FFFF00"/>
                </a:solidFill>
              </a:rPr>
              <a:t>if-then-</a:t>
            </a:r>
            <a:r>
              <a:rPr lang="en-US" sz="2400" dirty="0" err="1" smtClean="0">
                <a:solidFill>
                  <a:srgbClr val="FFFF00"/>
                </a:solidFill>
              </a:rPr>
              <a:t>elsif</a:t>
            </a:r>
            <a:r>
              <a:rPr lang="en-US" sz="2400" dirty="0" smtClean="0">
                <a:solidFill>
                  <a:srgbClr val="FFFF00"/>
                </a:solidFill>
              </a:rPr>
              <a:t>-else </a:t>
            </a:r>
            <a:r>
              <a:rPr lang="en-US" sz="2400" i="1" dirty="0" smtClean="0">
                <a:solidFill>
                  <a:srgbClr val="FFFF00"/>
                </a:solidFill>
                <a:latin typeface="Times New Roman" pitchFamily="18" charset="0"/>
              </a:rPr>
              <a:t>statement</a:t>
            </a:r>
            <a:r>
              <a:rPr lang="en-US" sz="2400" dirty="0" smtClean="0"/>
              <a:t/>
            </a:r>
            <a:br>
              <a:rPr lang="en-US" sz="2400" dirty="0" smtClean="0"/>
            </a:br>
            <a:r>
              <a:rPr lang="en-US" sz="2000" dirty="0" smtClean="0"/>
              <a:t>if </a:t>
            </a:r>
            <a:r>
              <a:rPr lang="en-US" sz="2000" i="1" dirty="0" smtClean="0">
                <a:latin typeface="Times New Roman" pitchFamily="18" charset="0"/>
              </a:rPr>
              <a:t>condition</a:t>
            </a:r>
            <a:r>
              <a:rPr lang="en-US" sz="2000" dirty="0" smtClean="0"/>
              <a:t> then        </a:t>
            </a:r>
            <a:br>
              <a:rPr lang="en-US" sz="2000" dirty="0" smtClean="0"/>
            </a:br>
            <a:r>
              <a:rPr lang="en-US" sz="2000" dirty="0" smtClean="0"/>
              <a:t>	</a:t>
            </a:r>
            <a:r>
              <a:rPr lang="en-US" sz="2000" i="1" dirty="0" smtClean="0">
                <a:latin typeface="Times New Roman" pitchFamily="18" charset="0"/>
              </a:rPr>
              <a:t>(... sequence of statements...)</a:t>
            </a:r>
            <a:r>
              <a:rPr lang="en-US" sz="2000" i="1" dirty="0" smtClean="0"/>
              <a:t>      </a:t>
            </a:r>
            <a:br>
              <a:rPr lang="en-US" sz="2000" i="1" dirty="0" smtClean="0"/>
            </a:br>
            <a:r>
              <a:rPr lang="en-US" sz="2000" dirty="0" err="1" smtClean="0"/>
              <a:t>elsif</a:t>
            </a:r>
            <a:r>
              <a:rPr lang="en-US" sz="2000" dirty="0" smtClean="0"/>
              <a:t> </a:t>
            </a:r>
            <a:r>
              <a:rPr lang="en-US" sz="2000" i="1" dirty="0" smtClean="0">
                <a:latin typeface="Times New Roman" pitchFamily="18" charset="0"/>
              </a:rPr>
              <a:t>condition</a:t>
            </a:r>
            <a:r>
              <a:rPr lang="en-US" sz="2000" dirty="0" smtClean="0"/>
              <a:t> then        </a:t>
            </a:r>
            <a:br>
              <a:rPr lang="en-US" sz="2000" dirty="0" smtClean="0"/>
            </a:br>
            <a:r>
              <a:rPr lang="en-US" sz="2000" dirty="0" smtClean="0"/>
              <a:t>	</a:t>
            </a:r>
            <a:r>
              <a:rPr lang="en-US" sz="2000" i="1" dirty="0" smtClean="0">
                <a:latin typeface="Times New Roman" pitchFamily="18" charset="0"/>
              </a:rPr>
              <a:t>(... sequence of statements...)</a:t>
            </a:r>
            <a:r>
              <a:rPr lang="en-US" sz="2000" i="1" dirty="0" smtClean="0"/>
              <a:t/>
            </a:r>
            <a:br>
              <a:rPr lang="en-US" sz="2000" i="1" dirty="0" smtClean="0"/>
            </a:br>
            <a:r>
              <a:rPr lang="en-US" sz="2000" dirty="0" smtClean="0"/>
              <a:t>else         </a:t>
            </a:r>
            <a:br>
              <a:rPr lang="en-US" sz="2000" dirty="0" smtClean="0"/>
            </a:br>
            <a:r>
              <a:rPr lang="en-US" sz="2000" dirty="0" smtClean="0"/>
              <a:t>	</a:t>
            </a:r>
            <a:r>
              <a:rPr lang="en-US" sz="2000" i="1" dirty="0" smtClean="0">
                <a:latin typeface="Times New Roman" pitchFamily="18" charset="0"/>
              </a:rPr>
              <a:t>(... sequence of statements...)</a:t>
            </a:r>
            <a:r>
              <a:rPr lang="en-US" sz="2000" dirty="0" smtClean="0"/>
              <a:t>     </a:t>
            </a:r>
            <a:br>
              <a:rPr lang="en-US" sz="2000" dirty="0" smtClean="0"/>
            </a:br>
            <a:r>
              <a:rPr lang="en-US" sz="2000" dirty="0" smtClean="0"/>
              <a:t>end if; </a:t>
            </a:r>
            <a:br>
              <a:rPr lang="en-US" sz="2000" dirty="0" smtClean="0"/>
            </a:br>
            <a:endParaRPr lang="en-US" sz="2000" dirty="0" smtClean="0"/>
          </a:p>
          <a:p>
            <a:pPr eaLnBrk="1" hangingPunct="1">
              <a:lnSpc>
                <a:spcPct val="90000"/>
              </a:lnSpc>
              <a:defRPr/>
            </a:pPr>
            <a:r>
              <a:rPr lang="en-US" sz="2400" dirty="0" smtClean="0">
                <a:solidFill>
                  <a:srgbClr val="FFFF00"/>
                </a:solidFill>
              </a:rPr>
              <a:t>case </a:t>
            </a:r>
            <a:r>
              <a:rPr lang="en-US" sz="2400" i="1" dirty="0" smtClean="0">
                <a:solidFill>
                  <a:srgbClr val="FFFF00"/>
                </a:solidFill>
                <a:latin typeface="Times New Roman" pitchFamily="18" charset="0"/>
              </a:rPr>
              <a:t>statement</a:t>
            </a:r>
            <a:r>
              <a:rPr lang="en-US" sz="2400" dirty="0" smtClean="0"/>
              <a:t/>
            </a:r>
            <a:br>
              <a:rPr lang="en-US" sz="2400" dirty="0" smtClean="0"/>
            </a:br>
            <a:r>
              <a:rPr lang="en-US" sz="2000" dirty="0" smtClean="0"/>
              <a:t>case </a:t>
            </a:r>
            <a:r>
              <a:rPr lang="en-US" sz="2000" i="1" dirty="0" smtClean="0">
                <a:latin typeface="Times New Roman" pitchFamily="18" charset="0"/>
              </a:rPr>
              <a:t>expression</a:t>
            </a:r>
            <a:r>
              <a:rPr lang="en-US" sz="2000" dirty="0" smtClean="0"/>
              <a:t> is        </a:t>
            </a:r>
            <a:br>
              <a:rPr lang="en-US" sz="2000" dirty="0" smtClean="0"/>
            </a:br>
            <a:r>
              <a:rPr lang="en-US" sz="2000" dirty="0" smtClean="0"/>
              <a:t>	when </a:t>
            </a:r>
            <a:r>
              <a:rPr lang="en-US" sz="2000" i="1" dirty="0" smtClean="0">
                <a:latin typeface="Times New Roman" pitchFamily="18" charset="0"/>
              </a:rPr>
              <a:t>choices</a:t>
            </a:r>
            <a:r>
              <a:rPr lang="en-US" sz="2000" dirty="0" smtClean="0"/>
              <a:t> =&gt; </a:t>
            </a:r>
            <a:r>
              <a:rPr lang="en-US" sz="2000" i="1" dirty="0" smtClean="0">
                <a:latin typeface="Times New Roman" pitchFamily="18" charset="0"/>
              </a:rPr>
              <a:t>sequence of statements</a:t>
            </a:r>
            <a:r>
              <a:rPr lang="en-US" sz="2000" dirty="0" smtClean="0"/>
              <a:t>        </a:t>
            </a:r>
            <a:br>
              <a:rPr lang="en-US" sz="2000" dirty="0" smtClean="0"/>
            </a:br>
            <a:r>
              <a:rPr lang="en-US" sz="2000" dirty="0" smtClean="0"/>
              <a:t>	when </a:t>
            </a:r>
            <a:r>
              <a:rPr lang="en-US" sz="2000" i="1" dirty="0" smtClean="0">
                <a:latin typeface="Times New Roman" pitchFamily="18" charset="0"/>
              </a:rPr>
              <a:t>choices</a:t>
            </a:r>
            <a:r>
              <a:rPr lang="en-US" sz="2000" dirty="0" smtClean="0"/>
              <a:t> =&gt; </a:t>
            </a:r>
            <a:r>
              <a:rPr lang="en-US" sz="2000" i="1" dirty="0" smtClean="0">
                <a:latin typeface="Times New Roman" pitchFamily="18" charset="0"/>
              </a:rPr>
              <a:t>sequence of statements</a:t>
            </a:r>
            <a:r>
              <a:rPr lang="en-US" sz="2000" dirty="0" smtClean="0"/>
              <a:t>        </a:t>
            </a:r>
            <a:br>
              <a:rPr lang="en-US" sz="2000" dirty="0" smtClean="0"/>
            </a:br>
            <a:r>
              <a:rPr lang="en-US" sz="2000" dirty="0" smtClean="0"/>
              <a:t>	...        </a:t>
            </a:r>
            <a:br>
              <a:rPr lang="en-US" sz="2000" dirty="0" smtClean="0"/>
            </a:br>
            <a:r>
              <a:rPr lang="en-US" sz="2000" dirty="0" smtClean="0"/>
              <a:t>	when </a:t>
            </a:r>
            <a:r>
              <a:rPr lang="en-US" sz="2000" i="1" dirty="0" smtClean="0">
                <a:latin typeface="Times New Roman" pitchFamily="18" charset="0"/>
              </a:rPr>
              <a:t>others</a:t>
            </a:r>
            <a:r>
              <a:rPr lang="en-US" sz="2000" dirty="0" smtClean="0"/>
              <a:t> =&gt; </a:t>
            </a:r>
            <a:r>
              <a:rPr lang="en-US" sz="2000" i="1" dirty="0" smtClean="0">
                <a:latin typeface="Times New Roman" pitchFamily="18" charset="0"/>
              </a:rPr>
              <a:t>sequence of statements</a:t>
            </a:r>
            <a:r>
              <a:rPr lang="en-US" sz="2000" dirty="0" smtClean="0"/>
              <a:t>     </a:t>
            </a:r>
            <a:br>
              <a:rPr lang="en-US" sz="2000" dirty="0" smtClean="0"/>
            </a:br>
            <a:r>
              <a:rPr lang="en-US" sz="2000" dirty="0" smtClean="0"/>
              <a:t>end case;</a:t>
            </a:r>
            <a:r>
              <a:rPr lang="en-US" sz="2400" dirty="0" smtClean="0"/>
              <a:t> </a:t>
            </a:r>
            <a:endParaRPr lang="en-US" sz="2000" dirty="0" smtClean="0"/>
          </a:p>
          <a:p>
            <a:pPr eaLnBrk="1" hangingPunct="1">
              <a:lnSpc>
                <a:spcPct val="90000"/>
              </a:lnSpc>
              <a:defRPr/>
            </a:pPr>
            <a:endParaRPr lang="en-US" sz="2000" dirty="0" smtClean="0"/>
          </a:p>
        </p:txBody>
      </p:sp>
      <p:sp>
        <p:nvSpPr>
          <p:cNvPr id="4" name="Date Placeholder 3"/>
          <p:cNvSpPr>
            <a:spLocks noGrp="1"/>
          </p:cNvSpPr>
          <p:nvPr>
            <p:ph type="dt" sz="half" idx="10"/>
          </p:nvPr>
        </p:nvSpPr>
        <p:spPr>
          <a:xfrm>
            <a:off x="457200" y="6416675"/>
            <a:ext cx="2286000" cy="365125"/>
          </a:xfrm>
        </p:spPr>
        <p:txBody>
          <a:bodyPr/>
          <a:lstStyle/>
          <a:p>
            <a:pPr>
              <a:defRPr/>
            </a:pPr>
            <a:r>
              <a:rPr lang="en-US" dirty="0" smtClean="0"/>
              <a:t>ELEC2200-001 Fall 2010, Nov 2</a:t>
            </a:r>
            <a:endParaRPr lang="en-US" dirty="0"/>
          </a:p>
        </p:txBody>
      </p:sp>
      <p:sp>
        <p:nvSpPr>
          <p:cNvPr id="6" name="Slide Number Placeholder 5"/>
          <p:cNvSpPr>
            <a:spLocks noGrp="1"/>
          </p:cNvSpPr>
          <p:nvPr>
            <p:ph type="sldNum" sz="quarter" idx="12"/>
          </p:nvPr>
        </p:nvSpPr>
        <p:spPr/>
        <p:txBody>
          <a:bodyPr/>
          <a:lstStyle/>
          <a:p>
            <a:pPr>
              <a:defRPr/>
            </a:pPr>
            <a:fld id="{BBC14599-8FF3-4547-928B-D26B56EA1C57}" type="slidenum">
              <a:rPr lang="en-US"/>
              <a:pPr>
                <a:defRPr/>
              </a:pPr>
              <a:t>20</a:t>
            </a:fld>
            <a:endParaRPr lang="en-US"/>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pPr eaLnBrk="1" hangingPunct="1">
              <a:defRPr/>
            </a:pPr>
            <a:r>
              <a:rPr lang="en-US" sz="4000" smtClean="0"/>
              <a:t>Sequential statements in process</a:t>
            </a:r>
          </a:p>
        </p:txBody>
      </p:sp>
      <p:sp>
        <p:nvSpPr>
          <p:cNvPr id="111619" name="Rectangle 3"/>
          <p:cNvSpPr>
            <a:spLocks noGrp="1" noChangeArrowheads="1"/>
          </p:cNvSpPr>
          <p:nvPr>
            <p:ph idx="1"/>
          </p:nvPr>
        </p:nvSpPr>
        <p:spPr/>
        <p:txBody>
          <a:bodyPr/>
          <a:lstStyle/>
          <a:p>
            <a:pPr eaLnBrk="1" hangingPunct="1">
              <a:lnSpc>
                <a:spcPct val="90000"/>
              </a:lnSpc>
              <a:defRPr/>
            </a:pPr>
            <a:r>
              <a:rPr lang="en-US" dirty="0" smtClean="0">
                <a:solidFill>
                  <a:srgbClr val="FFFF00"/>
                </a:solidFill>
              </a:rPr>
              <a:t>while </a:t>
            </a:r>
            <a:r>
              <a:rPr lang="en-US" i="1" dirty="0" smtClean="0">
                <a:solidFill>
                  <a:srgbClr val="FFFF00"/>
                </a:solidFill>
                <a:latin typeface="Times New Roman" pitchFamily="18" charset="0"/>
              </a:rPr>
              <a:t>loop</a:t>
            </a:r>
            <a:r>
              <a:rPr lang="en-US" dirty="0" smtClean="0"/>
              <a:t> </a:t>
            </a:r>
            <a:br>
              <a:rPr lang="en-US" dirty="0" smtClean="0"/>
            </a:br>
            <a:r>
              <a:rPr lang="en-US" dirty="0" smtClean="0"/>
              <a:t>[</a:t>
            </a:r>
            <a:r>
              <a:rPr lang="en-US" i="1" dirty="0" smtClean="0">
                <a:latin typeface="Times New Roman" pitchFamily="18" charset="0"/>
              </a:rPr>
              <a:t>label:</a:t>
            </a:r>
            <a:r>
              <a:rPr lang="en-US" dirty="0" smtClean="0">
                <a:latin typeface="Times New Roman" pitchFamily="18" charset="0"/>
              </a:rPr>
              <a:t>]</a:t>
            </a:r>
            <a:r>
              <a:rPr lang="en-US" i="1" dirty="0" smtClean="0">
                <a:latin typeface="Times New Roman" pitchFamily="18" charset="0"/>
              </a:rPr>
              <a:t> </a:t>
            </a:r>
            <a:r>
              <a:rPr lang="en-US" dirty="0" smtClean="0"/>
              <a:t>while </a:t>
            </a:r>
            <a:r>
              <a:rPr lang="en-US" i="1" dirty="0" smtClean="0">
                <a:latin typeface="Times New Roman" pitchFamily="18" charset="0"/>
              </a:rPr>
              <a:t>condition</a:t>
            </a:r>
            <a:r>
              <a:rPr lang="en-US" dirty="0" smtClean="0"/>
              <a:t> loop     </a:t>
            </a:r>
            <a:br>
              <a:rPr lang="en-US" dirty="0" smtClean="0"/>
            </a:br>
            <a:r>
              <a:rPr lang="en-US" dirty="0" smtClean="0"/>
              <a:t>	</a:t>
            </a:r>
            <a:r>
              <a:rPr lang="en-US" i="1" dirty="0" smtClean="0">
                <a:latin typeface="Times New Roman" pitchFamily="18" charset="0"/>
              </a:rPr>
              <a:t>... sequence of statements ...     </a:t>
            </a:r>
            <a:br>
              <a:rPr lang="en-US" i="1" dirty="0" smtClean="0">
                <a:latin typeface="Times New Roman" pitchFamily="18" charset="0"/>
              </a:rPr>
            </a:br>
            <a:r>
              <a:rPr lang="en-US" dirty="0" smtClean="0"/>
              <a:t>end loop</a:t>
            </a:r>
            <a:r>
              <a:rPr lang="en-US" i="1" dirty="0" smtClean="0">
                <a:latin typeface="Times New Roman" pitchFamily="18" charset="0"/>
              </a:rPr>
              <a:t> </a:t>
            </a:r>
            <a:r>
              <a:rPr lang="en-US" dirty="0" smtClean="0">
                <a:latin typeface="Times New Roman" pitchFamily="18" charset="0"/>
              </a:rPr>
              <a:t>[</a:t>
            </a:r>
            <a:r>
              <a:rPr lang="en-US" i="1" dirty="0" smtClean="0">
                <a:latin typeface="Times New Roman" pitchFamily="18" charset="0"/>
              </a:rPr>
              <a:t>label</a:t>
            </a:r>
            <a:r>
              <a:rPr lang="en-US" dirty="0" smtClean="0">
                <a:latin typeface="Times New Roman" pitchFamily="18" charset="0"/>
              </a:rPr>
              <a:t>]</a:t>
            </a:r>
            <a:r>
              <a:rPr lang="en-US" dirty="0" smtClean="0"/>
              <a:t>;  </a:t>
            </a:r>
            <a:br>
              <a:rPr lang="en-US" dirty="0" smtClean="0"/>
            </a:br>
            <a:endParaRPr lang="en-US" dirty="0" smtClean="0"/>
          </a:p>
          <a:p>
            <a:pPr eaLnBrk="1" hangingPunct="1">
              <a:lnSpc>
                <a:spcPct val="90000"/>
              </a:lnSpc>
              <a:defRPr/>
            </a:pPr>
            <a:r>
              <a:rPr lang="en-US" dirty="0" smtClean="0">
                <a:solidFill>
                  <a:srgbClr val="FFFF00"/>
                </a:solidFill>
              </a:rPr>
              <a:t>for </a:t>
            </a:r>
            <a:r>
              <a:rPr lang="en-US" i="1" dirty="0" smtClean="0">
                <a:solidFill>
                  <a:srgbClr val="FFFF00"/>
                </a:solidFill>
                <a:latin typeface="Times New Roman" pitchFamily="18" charset="0"/>
              </a:rPr>
              <a:t>loop</a:t>
            </a:r>
            <a:r>
              <a:rPr lang="en-US" dirty="0" smtClean="0">
                <a:solidFill>
                  <a:srgbClr val="FFFF00"/>
                </a:solidFill>
              </a:rPr>
              <a:t/>
            </a:r>
            <a:br>
              <a:rPr lang="en-US" dirty="0" smtClean="0">
                <a:solidFill>
                  <a:srgbClr val="FFFF00"/>
                </a:solidFill>
              </a:rPr>
            </a:br>
            <a:r>
              <a:rPr lang="en-US" dirty="0" smtClean="0"/>
              <a:t>[</a:t>
            </a:r>
            <a:r>
              <a:rPr lang="en-US" i="1" dirty="0" smtClean="0">
                <a:latin typeface="Times New Roman" pitchFamily="18" charset="0"/>
              </a:rPr>
              <a:t>label:</a:t>
            </a:r>
            <a:r>
              <a:rPr lang="en-US" dirty="0" smtClean="0"/>
              <a:t>] for </a:t>
            </a:r>
            <a:r>
              <a:rPr lang="en-US" i="1" dirty="0" err="1" smtClean="0">
                <a:latin typeface="Times New Roman" pitchFamily="18" charset="0"/>
              </a:rPr>
              <a:t>loop_variable</a:t>
            </a:r>
            <a:r>
              <a:rPr lang="en-US" dirty="0" smtClean="0"/>
              <a:t> in </a:t>
            </a:r>
            <a:r>
              <a:rPr lang="en-US" i="1" dirty="0" smtClean="0">
                <a:latin typeface="Times New Roman" pitchFamily="18" charset="0"/>
              </a:rPr>
              <a:t>range</a:t>
            </a:r>
            <a:r>
              <a:rPr lang="en-US" dirty="0" smtClean="0"/>
              <a:t> loop   </a:t>
            </a:r>
            <a:br>
              <a:rPr lang="en-US" dirty="0" smtClean="0"/>
            </a:br>
            <a:r>
              <a:rPr lang="en-US" dirty="0" smtClean="0"/>
              <a:t>	</a:t>
            </a:r>
            <a:r>
              <a:rPr lang="en-US" i="1" dirty="0" smtClean="0">
                <a:latin typeface="Times New Roman" pitchFamily="18" charset="0"/>
              </a:rPr>
              <a:t>... sequence of statements...   </a:t>
            </a:r>
            <a:r>
              <a:rPr lang="en-US" dirty="0" smtClean="0"/>
              <a:t> </a:t>
            </a:r>
            <a:br>
              <a:rPr lang="en-US" dirty="0" smtClean="0"/>
            </a:br>
            <a:r>
              <a:rPr lang="en-US" dirty="0" smtClean="0"/>
              <a:t>end loop </a:t>
            </a:r>
            <a:r>
              <a:rPr lang="en-US" dirty="0" smtClean="0">
                <a:latin typeface="Times New Roman" pitchFamily="18" charset="0"/>
              </a:rPr>
              <a:t>[</a:t>
            </a:r>
            <a:r>
              <a:rPr lang="en-US" i="1" dirty="0" smtClean="0">
                <a:latin typeface="Times New Roman" pitchFamily="18" charset="0"/>
              </a:rPr>
              <a:t>label</a:t>
            </a:r>
            <a:r>
              <a:rPr lang="en-US" dirty="0" smtClean="0">
                <a:latin typeface="Times New Roman" pitchFamily="18" charset="0"/>
              </a:rPr>
              <a:t>]</a:t>
            </a:r>
            <a:r>
              <a:rPr lang="en-US" dirty="0" smtClean="0"/>
              <a:t>; </a:t>
            </a:r>
          </a:p>
        </p:txBody>
      </p:sp>
      <p:sp>
        <p:nvSpPr>
          <p:cNvPr id="4" name="Date Placeholder 3"/>
          <p:cNvSpPr>
            <a:spLocks noGrp="1"/>
          </p:cNvSpPr>
          <p:nvPr>
            <p:ph type="dt" sz="half" idx="10"/>
          </p:nvPr>
        </p:nvSpPr>
        <p:spPr>
          <a:xfrm>
            <a:off x="457200" y="6416675"/>
            <a:ext cx="2438400" cy="365125"/>
          </a:xfrm>
        </p:spPr>
        <p:txBody>
          <a:bodyPr/>
          <a:lstStyle/>
          <a:p>
            <a:pPr>
              <a:defRPr/>
            </a:pPr>
            <a:r>
              <a:rPr lang="en-US" dirty="0" smtClean="0"/>
              <a:t>ELEC2200-001 Fall 2010, Nov 2</a:t>
            </a:r>
            <a:endParaRPr lang="en-US" dirty="0"/>
          </a:p>
        </p:txBody>
      </p:sp>
      <p:sp>
        <p:nvSpPr>
          <p:cNvPr id="6" name="Slide Number Placeholder 5"/>
          <p:cNvSpPr>
            <a:spLocks noGrp="1"/>
          </p:cNvSpPr>
          <p:nvPr>
            <p:ph type="sldNum" sz="quarter" idx="12"/>
          </p:nvPr>
        </p:nvSpPr>
        <p:spPr/>
        <p:txBody>
          <a:bodyPr/>
          <a:lstStyle/>
          <a:p>
            <a:pPr>
              <a:defRPr/>
            </a:pPr>
            <a:fld id="{7F426125-4838-4154-900F-1F06FAF39562}" type="slidenum">
              <a:rPr lang="en-US"/>
              <a:pPr>
                <a:defRPr/>
              </a:pPr>
              <a:t>21</a:t>
            </a:fld>
            <a:endParaRPr lang="en-US"/>
          </a:p>
        </p:txBody>
      </p:sp>
      <p:sp>
        <p:nvSpPr>
          <p:cNvPr id="7" name="Footer Placeholder 4"/>
          <p:cNvSpPr>
            <a:spLocks noGrp="1"/>
          </p:cNvSpPr>
          <p:nvPr>
            <p:ph type="ftr" sz="quarter" idx="11"/>
          </p:nvPr>
        </p:nvSpPr>
        <p:spPr>
          <a:xfrm>
            <a:off x="22860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normAutofit fontScale="90000"/>
          </a:bodyPr>
          <a:lstStyle/>
          <a:p>
            <a:pPr>
              <a:defRPr/>
            </a:pPr>
            <a:r>
              <a:rPr lang="en-US" sz="4000" dirty="0" smtClean="0"/>
              <a:t>Behavioral architecture example using conditional statements </a:t>
            </a:r>
          </a:p>
        </p:txBody>
      </p:sp>
      <p:sp>
        <p:nvSpPr>
          <p:cNvPr id="3" name="Text Placeholder 2"/>
          <p:cNvSpPr>
            <a:spLocks noGrp="1"/>
          </p:cNvSpPr>
          <p:nvPr>
            <p:ph type="body" sz="half" idx="1"/>
          </p:nvPr>
        </p:nvSpPr>
        <p:spPr/>
        <p:txBody>
          <a:bodyPr/>
          <a:lstStyle/>
          <a:p>
            <a:pPr>
              <a:buNone/>
            </a:pPr>
            <a:r>
              <a:rPr lang="en-US" sz="1600" dirty="0" smtClean="0"/>
              <a:t>ARCHITECTURE functional OF </a:t>
            </a:r>
            <a:r>
              <a:rPr lang="en-US" sz="1600" dirty="0" err="1" smtClean="0"/>
              <a:t>Full_adder</a:t>
            </a:r>
            <a:r>
              <a:rPr lang="en-US" sz="1600" dirty="0" smtClean="0"/>
              <a:t> IS </a:t>
            </a:r>
            <a:br>
              <a:rPr lang="en-US" sz="1600" dirty="0" smtClean="0"/>
            </a:br>
            <a:r>
              <a:rPr lang="en-US" sz="1600" dirty="0" smtClean="0"/>
              <a:t>BEGIN </a:t>
            </a:r>
            <a:br>
              <a:rPr lang="en-US" sz="1600" dirty="0" smtClean="0"/>
            </a:br>
            <a:r>
              <a:rPr lang="en-US" sz="1600" dirty="0" smtClean="0"/>
              <a:t>	PROCESS(</a:t>
            </a:r>
            <a:r>
              <a:rPr lang="en-US" sz="1600" dirty="0" err="1" smtClean="0"/>
              <a:t>A,B,Cin</a:t>
            </a:r>
            <a:r>
              <a:rPr lang="en-US" sz="1600" dirty="0" smtClean="0"/>
              <a:t>) </a:t>
            </a:r>
            <a:br>
              <a:rPr lang="en-US" sz="1600" dirty="0" smtClean="0"/>
            </a:br>
            <a:r>
              <a:rPr lang="en-US" sz="1600" dirty="0" smtClean="0"/>
              <a:t>	BEGIN </a:t>
            </a:r>
            <a:br>
              <a:rPr lang="en-US" sz="1600" dirty="0" smtClean="0"/>
            </a:br>
            <a:r>
              <a:rPr lang="en-US" sz="1600" dirty="0" smtClean="0"/>
              <a:t>	If (</a:t>
            </a:r>
            <a:r>
              <a:rPr lang="en-US" sz="1600" dirty="0" err="1" smtClean="0"/>
              <a:t>Cin</a:t>
            </a:r>
            <a:r>
              <a:rPr lang="en-US" sz="1600" dirty="0" smtClean="0"/>
              <a:t> = '0' and A = '0' and B =    	'0' ) then </a:t>
            </a:r>
            <a:br>
              <a:rPr lang="en-US" sz="1600" dirty="0" smtClean="0"/>
            </a:br>
            <a:r>
              <a:rPr lang="en-US" sz="1600" dirty="0" smtClean="0"/>
              <a:t>	sum&lt;= '0'; </a:t>
            </a:r>
            <a:r>
              <a:rPr lang="en-US" sz="1600" dirty="0" err="1" smtClean="0"/>
              <a:t>Cout</a:t>
            </a:r>
            <a:r>
              <a:rPr lang="en-US" sz="1600" dirty="0" smtClean="0"/>
              <a:t> &lt;= '0'; </a:t>
            </a:r>
            <a:br>
              <a:rPr lang="en-US" sz="1600" dirty="0" smtClean="0"/>
            </a:br>
            <a:r>
              <a:rPr lang="en-US" sz="1600" dirty="0" smtClean="0"/>
              <a:t>	</a:t>
            </a:r>
            <a:r>
              <a:rPr lang="en-US" sz="1600" dirty="0" err="1" smtClean="0"/>
              <a:t>elsif</a:t>
            </a:r>
            <a:r>
              <a:rPr lang="en-US" sz="1600" dirty="0" smtClean="0"/>
              <a:t>(</a:t>
            </a:r>
            <a:r>
              <a:rPr lang="en-US" sz="1600" dirty="0" err="1" smtClean="0"/>
              <a:t>Cin</a:t>
            </a:r>
            <a:r>
              <a:rPr lang="en-US" sz="1600" dirty="0" smtClean="0"/>
              <a:t> = '0' and A = '0' and B = 	'1') then </a:t>
            </a:r>
            <a:br>
              <a:rPr lang="en-US" sz="1600" dirty="0" smtClean="0"/>
            </a:br>
            <a:r>
              <a:rPr lang="en-US" sz="1600" dirty="0" smtClean="0"/>
              <a:t>	sum &lt;= '1' ; </a:t>
            </a:r>
            <a:r>
              <a:rPr lang="en-US" sz="1600" dirty="0" err="1" smtClean="0"/>
              <a:t>Cout</a:t>
            </a:r>
            <a:r>
              <a:rPr lang="en-US" sz="1600" dirty="0" smtClean="0"/>
              <a:t> &lt;= '0'; </a:t>
            </a:r>
            <a:br>
              <a:rPr lang="en-US" sz="1600" dirty="0" smtClean="0"/>
            </a:br>
            <a:r>
              <a:rPr lang="en-US" sz="1600" dirty="0" smtClean="0"/>
              <a:t>	</a:t>
            </a:r>
            <a:r>
              <a:rPr lang="en-US" sz="1600" dirty="0" err="1" smtClean="0"/>
              <a:t>elsif</a:t>
            </a:r>
            <a:r>
              <a:rPr lang="en-US" sz="1600" dirty="0" smtClean="0"/>
              <a:t>(</a:t>
            </a:r>
            <a:r>
              <a:rPr lang="en-US" sz="1600" dirty="0" err="1" smtClean="0"/>
              <a:t>Cin</a:t>
            </a:r>
            <a:r>
              <a:rPr lang="en-US" sz="1600" dirty="0" smtClean="0"/>
              <a:t> = '0' and A = '1' and B = 	'0' ) then </a:t>
            </a:r>
            <a:br>
              <a:rPr lang="en-US" sz="1600" dirty="0" smtClean="0"/>
            </a:br>
            <a:r>
              <a:rPr lang="en-US" sz="1600" dirty="0" smtClean="0"/>
              <a:t>	sum &lt;= '1' ; </a:t>
            </a:r>
            <a:r>
              <a:rPr lang="en-US" sz="1600" dirty="0" err="1" smtClean="0"/>
              <a:t>Cout</a:t>
            </a:r>
            <a:r>
              <a:rPr lang="en-US" sz="1600" dirty="0" smtClean="0"/>
              <a:t> &lt;= '0'; </a:t>
            </a:r>
            <a:br>
              <a:rPr lang="en-US" sz="1600" dirty="0" smtClean="0"/>
            </a:br>
            <a:r>
              <a:rPr lang="en-US" sz="1600" dirty="0" smtClean="0"/>
              <a:t>	</a:t>
            </a:r>
            <a:r>
              <a:rPr lang="en-US" sz="1600" dirty="0" err="1" smtClean="0"/>
              <a:t>elsif</a:t>
            </a:r>
            <a:r>
              <a:rPr lang="en-US" sz="1600" dirty="0" smtClean="0"/>
              <a:t>(</a:t>
            </a:r>
            <a:r>
              <a:rPr lang="en-US" sz="1600" dirty="0" err="1" smtClean="0"/>
              <a:t>Cin</a:t>
            </a:r>
            <a:r>
              <a:rPr lang="en-US" sz="1600" dirty="0" smtClean="0"/>
              <a:t> = '0' and A = '1' and B = 	'1' ) then </a:t>
            </a:r>
            <a:br>
              <a:rPr lang="en-US" sz="1600" dirty="0" smtClean="0"/>
            </a:br>
            <a:r>
              <a:rPr lang="en-US" sz="1600" dirty="0" smtClean="0"/>
              <a:t>	sum&lt;= '0'; </a:t>
            </a:r>
            <a:r>
              <a:rPr lang="en-US" sz="1600" dirty="0" err="1" smtClean="0"/>
              <a:t>Cout</a:t>
            </a:r>
            <a:r>
              <a:rPr lang="en-US" sz="1600" dirty="0" smtClean="0"/>
              <a:t> &lt;= '1'; </a:t>
            </a:r>
            <a:br>
              <a:rPr lang="en-US" sz="1600" dirty="0" smtClean="0"/>
            </a:br>
            <a:endParaRPr lang="en-US" sz="1600" dirty="0"/>
          </a:p>
        </p:txBody>
      </p:sp>
      <p:sp>
        <p:nvSpPr>
          <p:cNvPr id="4" name="Content Placeholder 3"/>
          <p:cNvSpPr>
            <a:spLocks noGrp="1"/>
          </p:cNvSpPr>
          <p:nvPr>
            <p:ph sz="half" idx="2"/>
          </p:nvPr>
        </p:nvSpPr>
        <p:spPr/>
        <p:txBody>
          <a:bodyPr/>
          <a:lstStyle/>
          <a:p>
            <a:pPr lvl="1">
              <a:buNone/>
            </a:pPr>
            <a:r>
              <a:rPr lang="en-US" sz="1600" dirty="0" smtClean="0"/>
              <a:t>     </a:t>
            </a:r>
            <a:r>
              <a:rPr lang="en-US" sz="1600" dirty="0" err="1" smtClean="0"/>
              <a:t>elsif</a:t>
            </a:r>
            <a:r>
              <a:rPr lang="en-US" sz="1600" dirty="0" smtClean="0"/>
              <a:t>(</a:t>
            </a:r>
            <a:r>
              <a:rPr lang="en-US" sz="1600" dirty="0" err="1" smtClean="0"/>
              <a:t>Cin</a:t>
            </a:r>
            <a:r>
              <a:rPr lang="en-US" sz="1600" dirty="0" smtClean="0"/>
              <a:t> = '1' and A = '0' and B = '0' ) then </a:t>
            </a:r>
            <a:br>
              <a:rPr lang="en-US" sz="1600" dirty="0" smtClean="0"/>
            </a:br>
            <a:r>
              <a:rPr lang="en-US" sz="1600" dirty="0" smtClean="0"/>
              <a:t>sum &lt;= '1' ; </a:t>
            </a:r>
            <a:r>
              <a:rPr lang="en-US" sz="1600" dirty="0" err="1" smtClean="0"/>
              <a:t>Cout</a:t>
            </a:r>
            <a:r>
              <a:rPr lang="en-US" sz="1600" dirty="0" smtClean="0"/>
              <a:t> &lt;= '0'; </a:t>
            </a:r>
            <a:br>
              <a:rPr lang="en-US" sz="1600" dirty="0" smtClean="0"/>
            </a:br>
            <a:r>
              <a:rPr lang="en-US" sz="1600" dirty="0" err="1" smtClean="0"/>
              <a:t>elsif</a:t>
            </a:r>
            <a:r>
              <a:rPr lang="en-US" sz="1600" dirty="0" smtClean="0"/>
              <a:t>(</a:t>
            </a:r>
            <a:r>
              <a:rPr lang="en-US" sz="1600" dirty="0" err="1" smtClean="0"/>
              <a:t>Cin</a:t>
            </a:r>
            <a:r>
              <a:rPr lang="en-US" sz="1600" dirty="0" smtClean="0"/>
              <a:t> = '1' and A = '0' and B = '1' ) then </a:t>
            </a:r>
            <a:br>
              <a:rPr lang="en-US" sz="1600" dirty="0" smtClean="0"/>
            </a:br>
            <a:r>
              <a:rPr lang="en-US" sz="1600" dirty="0" smtClean="0"/>
              <a:t>sum&lt;= '0'; </a:t>
            </a:r>
            <a:r>
              <a:rPr lang="en-US" sz="1600" dirty="0" err="1" smtClean="0"/>
              <a:t>Cout</a:t>
            </a:r>
            <a:r>
              <a:rPr lang="en-US" sz="1600" dirty="0" smtClean="0"/>
              <a:t> &lt;= '1'; </a:t>
            </a:r>
            <a:br>
              <a:rPr lang="en-US" sz="1600" dirty="0" smtClean="0"/>
            </a:br>
            <a:r>
              <a:rPr lang="en-US" sz="1600" dirty="0" err="1" smtClean="0"/>
              <a:t>elsif</a:t>
            </a:r>
            <a:r>
              <a:rPr lang="en-US" sz="1600" dirty="0" smtClean="0"/>
              <a:t>(</a:t>
            </a:r>
            <a:r>
              <a:rPr lang="en-US" sz="1600" dirty="0" err="1" smtClean="0"/>
              <a:t>Cin</a:t>
            </a:r>
            <a:r>
              <a:rPr lang="en-US" sz="1600" dirty="0" smtClean="0"/>
              <a:t> = '1' and A = '1' and B = '0' ) then </a:t>
            </a:r>
            <a:br>
              <a:rPr lang="en-US" sz="1600" dirty="0" smtClean="0"/>
            </a:br>
            <a:r>
              <a:rPr lang="en-US" sz="1600" dirty="0" smtClean="0"/>
              <a:t>sum&lt;= '0'; </a:t>
            </a:r>
            <a:r>
              <a:rPr lang="en-US" sz="1600" dirty="0" err="1" smtClean="0"/>
              <a:t>Cout</a:t>
            </a:r>
            <a:r>
              <a:rPr lang="en-US" sz="1600" dirty="0" smtClean="0"/>
              <a:t> &lt;= '1'; </a:t>
            </a:r>
            <a:br>
              <a:rPr lang="en-US" sz="1600" dirty="0" smtClean="0"/>
            </a:br>
            <a:r>
              <a:rPr lang="en-US" sz="1600" dirty="0" err="1" smtClean="0"/>
              <a:t>elsif</a:t>
            </a:r>
            <a:r>
              <a:rPr lang="en-US" sz="1600" dirty="0" smtClean="0"/>
              <a:t>(</a:t>
            </a:r>
            <a:r>
              <a:rPr lang="en-US" sz="1600" dirty="0" err="1" smtClean="0"/>
              <a:t>Cin</a:t>
            </a:r>
            <a:r>
              <a:rPr lang="en-US" sz="1600" dirty="0" smtClean="0"/>
              <a:t> = '1' and A = '1' and B = '1' ) then </a:t>
            </a:r>
            <a:br>
              <a:rPr lang="en-US" sz="1600" dirty="0" smtClean="0"/>
            </a:br>
            <a:r>
              <a:rPr lang="en-US" sz="1600" dirty="0" smtClean="0"/>
              <a:t>sum &lt;= '1' ; </a:t>
            </a:r>
            <a:r>
              <a:rPr lang="en-US" sz="1600" dirty="0" err="1" smtClean="0"/>
              <a:t>Cout</a:t>
            </a:r>
            <a:r>
              <a:rPr lang="en-US" sz="1600" dirty="0" smtClean="0"/>
              <a:t> &lt;= '1'; </a:t>
            </a:r>
            <a:br>
              <a:rPr lang="en-US" sz="1600" dirty="0" smtClean="0"/>
            </a:br>
            <a:r>
              <a:rPr lang="en-US" sz="1600" dirty="0" smtClean="0"/>
              <a:t>else </a:t>
            </a:r>
            <a:br>
              <a:rPr lang="en-US" sz="1600" dirty="0" smtClean="0"/>
            </a:br>
            <a:r>
              <a:rPr lang="en-US" sz="1600" dirty="0" smtClean="0"/>
              <a:t>sum &lt;= 'X' ; </a:t>
            </a:r>
            <a:r>
              <a:rPr lang="en-US" sz="1600" dirty="0" err="1" smtClean="0"/>
              <a:t>Cout</a:t>
            </a:r>
            <a:r>
              <a:rPr lang="en-US" sz="1600" dirty="0" smtClean="0"/>
              <a:t> &lt;= 'X'; </a:t>
            </a:r>
            <a:br>
              <a:rPr lang="en-US" sz="1600" dirty="0" smtClean="0"/>
            </a:br>
            <a:r>
              <a:rPr lang="en-US" sz="1600" dirty="0" smtClean="0"/>
              <a:t>end if; </a:t>
            </a:r>
          </a:p>
          <a:p>
            <a:pPr lvl="1">
              <a:buNone/>
            </a:pPr>
            <a:r>
              <a:rPr lang="en-US" sz="1600" dirty="0" smtClean="0"/>
              <a:t>END PROCESS; </a:t>
            </a:r>
          </a:p>
          <a:p>
            <a:pPr lvl="1">
              <a:buNone/>
            </a:pPr>
            <a:r>
              <a:rPr lang="en-US" sz="1600" dirty="0" smtClean="0"/>
              <a:t>END functional;</a:t>
            </a:r>
            <a:endParaRPr lang="en-US" sz="1600" dirty="0"/>
          </a:p>
        </p:txBody>
      </p:sp>
      <p:sp>
        <p:nvSpPr>
          <p:cNvPr id="5" name="Date Placeholder 4"/>
          <p:cNvSpPr>
            <a:spLocks noGrp="1"/>
          </p:cNvSpPr>
          <p:nvPr>
            <p:ph type="dt" sz="half" idx="10"/>
          </p:nvPr>
        </p:nvSpPr>
        <p:spPr>
          <a:xfrm>
            <a:off x="457200" y="6416675"/>
            <a:ext cx="23622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7" name="Slide Number Placeholder 6"/>
          <p:cNvSpPr>
            <a:spLocks noGrp="1"/>
          </p:cNvSpPr>
          <p:nvPr>
            <p:ph type="sldNum" sz="quarter" idx="12"/>
          </p:nvPr>
        </p:nvSpPr>
        <p:spPr/>
        <p:txBody>
          <a:bodyPr>
            <a:normAutofit/>
          </a:bodyPr>
          <a:lstStyle/>
          <a:p>
            <a:pPr>
              <a:defRPr/>
            </a:pPr>
            <a:fld id="{39C1A8CB-782D-48CF-B0B4-92EA1ECF6D67}" type="slidenum">
              <a:rPr lang="en-US" smtClean="0">
                <a:solidFill>
                  <a:srgbClr val="FFFFFF"/>
                </a:solidFill>
              </a:rPr>
              <a:pPr>
                <a:defRPr/>
              </a:pPr>
              <a:t>22</a:t>
            </a:fld>
            <a:endParaRPr lang="en-US">
              <a:solidFill>
                <a:srgbClr val="FFFFFF"/>
              </a:solidFill>
            </a:endParaRPr>
          </a:p>
        </p:txBody>
      </p:sp>
      <p:sp>
        <p:nvSpPr>
          <p:cNvPr id="8" name="Footer Placeholder 7"/>
          <p:cNvSpPr>
            <a:spLocks noGrp="1"/>
          </p:cNvSpPr>
          <p:nvPr>
            <p:ph type="ftr" sz="quarter" idx="11"/>
          </p:nvPr>
        </p:nvSpPr>
        <p:spPr>
          <a:xfrm>
            <a:off x="3124200" y="6416675"/>
            <a:ext cx="3276600" cy="365125"/>
          </a:xfrm>
        </p:spPr>
        <p:txBody>
          <a:bodyPr/>
          <a:lstStyle/>
          <a:p>
            <a:pPr>
              <a:defRPr/>
            </a:pPr>
            <a:r>
              <a:rPr lang="en-US" dirty="0" smtClean="0">
                <a:solidFill>
                  <a:srgbClr val="FFFFFF"/>
                </a:solidFill>
              </a:rPr>
              <a:t>(Adopted from Profs. Nelson and Stroud)</a:t>
            </a:r>
            <a:endParaRPr 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Sequential architecture example</a:t>
            </a:r>
            <a:endParaRPr lang="en-US" dirty="0"/>
          </a:p>
        </p:txBody>
      </p:sp>
      <p:sp>
        <p:nvSpPr>
          <p:cNvPr id="4" name="Date Placeholder 3"/>
          <p:cNvSpPr>
            <a:spLocks noGrp="1"/>
          </p:cNvSpPr>
          <p:nvPr>
            <p:ph type="dt" sz="half" idx="10"/>
          </p:nvPr>
        </p:nvSpPr>
        <p:spPr>
          <a:xfrm>
            <a:off x="457200" y="6416675"/>
            <a:ext cx="23622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06D4CF2E-E68B-42EB-BEBF-6A2E3AB572A3}" type="slidenum">
              <a:rPr lang="en-US" smtClean="0">
                <a:solidFill>
                  <a:srgbClr val="FFFFFF"/>
                </a:solidFill>
              </a:rPr>
              <a:pPr>
                <a:defRPr/>
              </a:pPr>
              <a:t>23</a:t>
            </a:fld>
            <a:endParaRPr lang="en-US">
              <a:solidFill>
                <a:srgbClr val="FFFFFF"/>
              </a:solidFill>
            </a:endParaRPr>
          </a:p>
        </p:txBody>
      </p:sp>
      <p:sp>
        <p:nvSpPr>
          <p:cNvPr id="7" name="Content Placeholder 6"/>
          <p:cNvSpPr>
            <a:spLocks noGrp="1"/>
          </p:cNvSpPr>
          <p:nvPr>
            <p:ph idx="1"/>
          </p:nvPr>
        </p:nvSpPr>
        <p:spPr>
          <a:xfrm>
            <a:off x="381000" y="1600200"/>
            <a:ext cx="3657600" cy="4709160"/>
          </a:xfrm>
        </p:spPr>
        <p:txBody>
          <a:bodyPr>
            <a:noAutofit/>
          </a:bodyPr>
          <a:lstStyle/>
          <a:p>
            <a:pPr>
              <a:buNone/>
            </a:pPr>
            <a:r>
              <a:rPr lang="en-US" sz="1600" dirty="0" smtClean="0"/>
              <a:t>ENTITY counter_4bit IS</a:t>
            </a:r>
          </a:p>
          <a:p>
            <a:pPr>
              <a:buNone/>
            </a:pPr>
            <a:r>
              <a:rPr lang="en-US" sz="1600" dirty="0" smtClean="0"/>
              <a:t>  PORT(Ld, </a:t>
            </a:r>
            <a:r>
              <a:rPr lang="en-US" sz="1600" dirty="0" err="1" smtClean="0"/>
              <a:t>Clr</a:t>
            </a:r>
            <a:r>
              <a:rPr lang="en-US" sz="1600" dirty="0" smtClean="0"/>
              <a:t>, </a:t>
            </a:r>
            <a:r>
              <a:rPr lang="en-US" sz="1600" dirty="0" err="1" smtClean="0"/>
              <a:t>Clk</a:t>
            </a:r>
            <a:r>
              <a:rPr lang="en-US" sz="1600" dirty="0" smtClean="0"/>
              <a:t>: IN STD_LOGIC;</a:t>
            </a:r>
          </a:p>
          <a:p>
            <a:pPr>
              <a:buNone/>
            </a:pPr>
            <a:r>
              <a:rPr lang="en-US" sz="1600" dirty="0" smtClean="0"/>
              <a:t>       D: IN STD_LOGIC_VECTOR (3 DOWNTO 0);</a:t>
            </a:r>
          </a:p>
          <a:p>
            <a:pPr>
              <a:buNone/>
            </a:pPr>
            <a:r>
              <a:rPr lang="en-US" sz="1600" dirty="0" smtClean="0"/>
              <a:t>       </a:t>
            </a:r>
            <a:r>
              <a:rPr lang="en-US" sz="1600" dirty="0" err="1" smtClean="0"/>
              <a:t>Cout</a:t>
            </a:r>
            <a:r>
              <a:rPr lang="en-US" sz="1600" dirty="0" smtClean="0"/>
              <a:t>: OUT STD_LOGIC; </a:t>
            </a:r>
          </a:p>
          <a:p>
            <a:pPr>
              <a:buNone/>
            </a:pPr>
            <a:r>
              <a:rPr lang="en-US" sz="1600" dirty="0" smtClean="0"/>
              <a:t>       </a:t>
            </a:r>
            <a:r>
              <a:rPr lang="en-US" sz="1600" dirty="0" err="1" smtClean="0"/>
              <a:t>Qout</a:t>
            </a:r>
            <a:r>
              <a:rPr lang="en-US" sz="1600" dirty="0" smtClean="0"/>
              <a:t>: OUT STD_LOGIC_VECTOR (3 DOWNTO 0));</a:t>
            </a:r>
          </a:p>
          <a:p>
            <a:pPr>
              <a:buNone/>
            </a:pPr>
            <a:r>
              <a:rPr lang="en-US" sz="1600" dirty="0" smtClean="0"/>
              <a:t>END counter_4bit;</a:t>
            </a:r>
          </a:p>
          <a:p>
            <a:pPr>
              <a:buNone/>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endParaRPr lang="en-US" sz="1600" dirty="0"/>
          </a:p>
        </p:txBody>
      </p:sp>
      <p:sp>
        <p:nvSpPr>
          <p:cNvPr id="8" name="Rectangle 7"/>
          <p:cNvSpPr/>
          <p:nvPr/>
        </p:nvSpPr>
        <p:spPr>
          <a:xfrm>
            <a:off x="4038600" y="1600200"/>
            <a:ext cx="4800600" cy="4770537"/>
          </a:xfrm>
          <a:prstGeom prst="rect">
            <a:avLst/>
          </a:prstGeom>
        </p:spPr>
        <p:txBody>
          <a:bodyPr wrap="square">
            <a:spAutoFit/>
          </a:bodyPr>
          <a:lstStyle/>
          <a:p>
            <a:pPr>
              <a:buNone/>
            </a:pPr>
            <a:r>
              <a:rPr lang="en-US" sz="1600" dirty="0" smtClean="0"/>
              <a:t>ARCHITECTURE behavioral OF counter_4bit IS</a:t>
            </a:r>
          </a:p>
          <a:p>
            <a:pPr>
              <a:buNone/>
            </a:pPr>
            <a:r>
              <a:rPr lang="en-US" sz="1600" dirty="0" smtClean="0"/>
              <a:t>SIGNAL Q: STD_LOGIC_VECTOR(3 DOWNTO 0); </a:t>
            </a:r>
          </a:p>
          <a:p>
            <a:pPr>
              <a:buNone/>
            </a:pPr>
            <a:r>
              <a:rPr lang="en-US" sz="1600" dirty="0" smtClean="0"/>
              <a:t>BEGIN</a:t>
            </a:r>
          </a:p>
          <a:p>
            <a:pPr>
              <a:buNone/>
            </a:pPr>
            <a:r>
              <a:rPr lang="en-US" sz="1600" dirty="0" smtClean="0"/>
              <a:t>  </a:t>
            </a:r>
            <a:r>
              <a:rPr lang="en-US" sz="1600" dirty="0" err="1" smtClean="0"/>
              <a:t>Qout</a:t>
            </a:r>
            <a:r>
              <a:rPr lang="en-US" sz="1600" dirty="0" smtClean="0"/>
              <a:t> &lt;= Q;</a:t>
            </a:r>
          </a:p>
          <a:p>
            <a:pPr>
              <a:buNone/>
            </a:pPr>
            <a:r>
              <a:rPr lang="en-US" sz="1600" dirty="0" smtClean="0"/>
              <a:t>  </a:t>
            </a:r>
            <a:r>
              <a:rPr lang="en-US" sz="1600" dirty="0" err="1" smtClean="0"/>
              <a:t>Cout</a:t>
            </a:r>
            <a:r>
              <a:rPr lang="en-US" sz="1600" dirty="0" smtClean="0"/>
              <a:t> &lt;= Q(3) and Q(2) and Q(1) and Q(0);</a:t>
            </a:r>
          </a:p>
          <a:p>
            <a:pPr>
              <a:buNone/>
            </a:pPr>
            <a:r>
              <a:rPr lang="en-US" sz="1600" dirty="0" smtClean="0"/>
              <a:t>  PROCESS(</a:t>
            </a:r>
            <a:r>
              <a:rPr lang="en-US" sz="1600" dirty="0" err="1" smtClean="0"/>
              <a:t>Clk</a:t>
            </a:r>
            <a:r>
              <a:rPr lang="en-US" sz="1600" dirty="0" smtClean="0"/>
              <a:t>)</a:t>
            </a:r>
          </a:p>
          <a:p>
            <a:pPr>
              <a:buNone/>
            </a:pPr>
            <a:r>
              <a:rPr lang="en-US" sz="1600" dirty="0" smtClean="0"/>
              <a:t>  BEGIN</a:t>
            </a:r>
          </a:p>
          <a:p>
            <a:pPr>
              <a:buNone/>
            </a:pPr>
            <a:r>
              <a:rPr lang="en-US" sz="1600" dirty="0" smtClean="0"/>
              <a:t>    IF </a:t>
            </a:r>
            <a:r>
              <a:rPr lang="en-US" sz="1600" dirty="0" err="1" smtClean="0"/>
              <a:t>Clk'event</a:t>
            </a:r>
            <a:r>
              <a:rPr lang="en-US" sz="1600" dirty="0" smtClean="0"/>
              <a:t> and </a:t>
            </a:r>
            <a:r>
              <a:rPr lang="en-US" sz="1600" dirty="0" err="1" smtClean="0"/>
              <a:t>Clk</a:t>
            </a:r>
            <a:r>
              <a:rPr lang="en-US" sz="1600" dirty="0" smtClean="0"/>
              <a:t> = '1' THEN </a:t>
            </a:r>
          </a:p>
          <a:p>
            <a:pPr>
              <a:buNone/>
            </a:pPr>
            <a:r>
              <a:rPr lang="en-US" sz="1600" dirty="0" smtClean="0"/>
              <a:t>      IF </a:t>
            </a:r>
            <a:r>
              <a:rPr lang="en-US" sz="1600" dirty="0" err="1" smtClean="0"/>
              <a:t>Clr</a:t>
            </a:r>
            <a:r>
              <a:rPr lang="en-US" sz="1600" dirty="0" smtClean="0"/>
              <a:t> = '0' THEN </a:t>
            </a:r>
          </a:p>
          <a:p>
            <a:pPr>
              <a:buNone/>
            </a:pPr>
            <a:r>
              <a:rPr lang="en-US" sz="1600" dirty="0" smtClean="0"/>
              <a:t>	 Q &lt;= "0000";</a:t>
            </a:r>
          </a:p>
          <a:p>
            <a:pPr>
              <a:buNone/>
            </a:pPr>
            <a:r>
              <a:rPr lang="en-US" sz="1600" dirty="0" smtClean="0"/>
              <a:t>      ELSIF Ld = '0' THEN	</a:t>
            </a:r>
          </a:p>
          <a:p>
            <a:pPr>
              <a:buNone/>
            </a:pPr>
            <a:r>
              <a:rPr lang="en-US" sz="1600" dirty="0" smtClean="0"/>
              <a:t>	 Q &lt;= D; </a:t>
            </a:r>
          </a:p>
          <a:p>
            <a:pPr>
              <a:buNone/>
            </a:pPr>
            <a:r>
              <a:rPr lang="en-US" sz="1600" dirty="0" smtClean="0"/>
              <a:t>      ELSE </a:t>
            </a:r>
          </a:p>
          <a:p>
            <a:pPr>
              <a:buNone/>
            </a:pPr>
            <a:r>
              <a:rPr lang="en-US" sz="1600" dirty="0" smtClean="0"/>
              <a:t>	Q &lt;= Q + 1;</a:t>
            </a:r>
          </a:p>
          <a:p>
            <a:pPr>
              <a:buNone/>
            </a:pPr>
            <a:r>
              <a:rPr lang="en-US" sz="1600" dirty="0" smtClean="0"/>
              <a:t>      END IF;</a:t>
            </a:r>
          </a:p>
          <a:p>
            <a:pPr>
              <a:buNone/>
            </a:pPr>
            <a:r>
              <a:rPr lang="en-US" sz="1600" dirty="0" smtClean="0"/>
              <a:t>    END IF;</a:t>
            </a:r>
          </a:p>
          <a:p>
            <a:pPr>
              <a:buNone/>
            </a:pPr>
            <a:r>
              <a:rPr lang="en-US" sz="1600" dirty="0" smtClean="0"/>
              <a:t>  END PROCESS;</a:t>
            </a:r>
          </a:p>
          <a:p>
            <a:pPr>
              <a:buNone/>
            </a:pPr>
            <a:r>
              <a:rPr lang="en-US" sz="1600" dirty="0" smtClean="0"/>
              <a:t>END behavioral;</a:t>
            </a:r>
          </a:p>
        </p:txBody>
      </p:sp>
      <p:sp>
        <p:nvSpPr>
          <p:cNvPr id="9" name="Footer Placeholder 8"/>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457200" y="6416675"/>
            <a:ext cx="2514600" cy="365125"/>
          </a:xfrm>
        </p:spPr>
        <p:txBody>
          <a:bodyPr/>
          <a:lstStyle/>
          <a:p>
            <a:pPr>
              <a:defRPr/>
            </a:pPr>
            <a:r>
              <a:rPr lang="en-US" dirty="0" smtClean="0"/>
              <a:t>ELEC2200-001 Fall 2010, Nov 2</a:t>
            </a:r>
            <a:endParaRPr lang="en-US" dirty="0"/>
          </a:p>
        </p:txBody>
      </p:sp>
      <p:sp>
        <p:nvSpPr>
          <p:cNvPr id="6" name="Slide Number Placeholder 3"/>
          <p:cNvSpPr>
            <a:spLocks noGrp="1"/>
          </p:cNvSpPr>
          <p:nvPr>
            <p:ph type="sldNum" sz="quarter" idx="12"/>
          </p:nvPr>
        </p:nvSpPr>
        <p:spPr/>
        <p:txBody>
          <a:bodyPr/>
          <a:lstStyle/>
          <a:p>
            <a:pPr>
              <a:defRPr/>
            </a:pPr>
            <a:fld id="{4C0B9D36-8009-4BAB-83AB-36E67D903C40}" type="slidenum">
              <a:rPr lang="en-US"/>
              <a:pPr>
                <a:defRPr/>
              </a:pPr>
              <a:t>24</a:t>
            </a:fld>
            <a:endParaRPr lang="en-US"/>
          </a:p>
        </p:txBody>
      </p:sp>
      <p:sp>
        <p:nvSpPr>
          <p:cNvPr id="109573" name="Rectangle 2"/>
          <p:cNvSpPr>
            <a:spLocks noGrp="1" noChangeArrowheads="1"/>
          </p:cNvSpPr>
          <p:nvPr>
            <p:ph type="title" idx="4294967295"/>
          </p:nvPr>
        </p:nvSpPr>
        <p:spPr>
          <a:xfrm>
            <a:off x="457200" y="304800"/>
            <a:ext cx="8229600" cy="1143000"/>
          </a:xfrm>
        </p:spPr>
        <p:txBody>
          <a:bodyPr anchor="b"/>
          <a:lstStyle/>
          <a:p>
            <a:pPr eaLnBrk="1" hangingPunct="1">
              <a:defRPr/>
            </a:pPr>
            <a:r>
              <a:rPr lang="en-US" dirty="0" smtClean="0"/>
              <a:t>References</a:t>
            </a:r>
          </a:p>
        </p:txBody>
      </p:sp>
      <p:sp>
        <p:nvSpPr>
          <p:cNvPr id="109574" name="Rectangle 3"/>
          <p:cNvSpPr>
            <a:spLocks noGrp="1" noChangeArrowheads="1"/>
          </p:cNvSpPr>
          <p:nvPr>
            <p:ph type="body" idx="4294967295"/>
          </p:nvPr>
        </p:nvSpPr>
        <p:spPr>
          <a:xfrm>
            <a:off x="457200" y="1600200"/>
            <a:ext cx="8382000" cy="4800599"/>
          </a:xfrm>
        </p:spPr>
        <p:txBody>
          <a:bodyPr>
            <a:noAutofit/>
          </a:bodyPr>
          <a:lstStyle/>
          <a:p>
            <a:pPr marL="469900" indent="-469900" eaLnBrk="1" hangingPunct="1">
              <a:defRPr/>
            </a:pPr>
            <a:r>
              <a:rPr lang="en-US" sz="1600" dirty="0" smtClean="0"/>
              <a:t>VHDL mini-reference on</a:t>
            </a:r>
            <a:r>
              <a:rPr lang="en-US" sz="1600" i="1" dirty="0" smtClean="0"/>
              <a:t> Prof. Nelson’s </a:t>
            </a:r>
            <a:r>
              <a:rPr lang="en-US" sz="1600" dirty="0" smtClean="0"/>
              <a:t>website</a:t>
            </a:r>
          </a:p>
          <a:p>
            <a:pPr marL="908050" lvl="1" indent="-436563" eaLnBrk="1" hangingPunct="1">
              <a:defRPr/>
            </a:pPr>
            <a:r>
              <a:rPr lang="en-US" sz="1600" dirty="0" smtClean="0">
                <a:hlinkClick r:id="rId2"/>
              </a:rPr>
              <a:t>http://www.eng.auburn.edu/department/ee/mgc/vhdl.html</a:t>
            </a:r>
            <a:endParaRPr lang="en-US" sz="1600" dirty="0" smtClean="0"/>
          </a:p>
          <a:p>
            <a:pPr marL="469900" indent="-469900" eaLnBrk="1" hangingPunct="1">
              <a:defRPr/>
            </a:pPr>
            <a:r>
              <a:rPr lang="en-US" sz="1600" dirty="0" smtClean="0"/>
              <a:t>VHDL resources on </a:t>
            </a:r>
            <a:r>
              <a:rPr lang="en-US" sz="1600" i="1" dirty="0" smtClean="0"/>
              <a:t>Prof. Stroud’s</a:t>
            </a:r>
            <a:r>
              <a:rPr lang="en-US" sz="1600" dirty="0" smtClean="0"/>
              <a:t> website</a:t>
            </a:r>
          </a:p>
          <a:p>
            <a:pPr marL="908050" lvl="1" indent="-436563" eaLnBrk="1" hangingPunct="1">
              <a:defRPr/>
            </a:pPr>
            <a:r>
              <a:rPr lang="en-US" sz="1600" dirty="0" smtClean="0">
                <a:hlinkClick r:id="rId3"/>
              </a:rPr>
              <a:t>http://www.eng.auburn.edu/~strouce/elec4200.html</a:t>
            </a:r>
            <a:endParaRPr lang="en-US" sz="1600" dirty="0" smtClean="0"/>
          </a:p>
          <a:p>
            <a:pPr marL="588010" indent="-436563">
              <a:defRPr/>
            </a:pPr>
            <a:r>
              <a:rPr lang="en-US" sz="1600" dirty="0" smtClean="0"/>
              <a:t>VHDL resources on Prof. </a:t>
            </a:r>
            <a:r>
              <a:rPr lang="en-US" sz="1600" dirty="0" err="1" smtClean="0"/>
              <a:t>Agrawal’s</a:t>
            </a:r>
            <a:r>
              <a:rPr lang="en-US" sz="1600" dirty="0" smtClean="0"/>
              <a:t> website</a:t>
            </a:r>
          </a:p>
          <a:p>
            <a:pPr marL="908050" lvl="1" indent="-436563">
              <a:defRPr/>
            </a:pPr>
            <a:r>
              <a:rPr lang="en-US" sz="1600" dirty="0" smtClean="0">
                <a:hlinkClick r:id="rId4"/>
              </a:rPr>
              <a:t>http://www.eng.auburn.edu/~agrawvd/COURSE/E6200_Fall10/course.html</a:t>
            </a:r>
            <a:r>
              <a:rPr lang="en-US" sz="1600" dirty="0" smtClean="0"/>
              <a:t> </a:t>
            </a:r>
            <a:endParaRPr lang="en-US" sz="1600" dirty="0" smtClean="0">
              <a:hlinkClick r:id="rId5"/>
            </a:endParaRPr>
          </a:p>
          <a:p>
            <a:pPr marL="588010" indent="-436563">
              <a:defRPr/>
            </a:pPr>
            <a:r>
              <a:rPr lang="en-US" sz="1600" dirty="0" smtClean="0">
                <a:hlinkClick r:id="rId5"/>
              </a:rPr>
              <a:t>http://esd.cs.ucr.edu/labs/tutorial/</a:t>
            </a:r>
            <a:endParaRPr lang="en-US" sz="1600" dirty="0" smtClean="0"/>
          </a:p>
          <a:p>
            <a:pPr marL="588010" indent="-436563">
              <a:defRPr/>
            </a:pPr>
            <a:r>
              <a:rPr lang="en-US" sz="1600" dirty="0" smtClean="0">
                <a:hlinkClick r:id="rId6"/>
              </a:rPr>
              <a:t>http://www.seas.upenn.edu/~ese201/vhdl/vhdl_primer.html#_Toc526061344</a:t>
            </a:r>
            <a:r>
              <a:rPr lang="en-US" sz="1600" dirty="0" smtClean="0"/>
              <a:t> </a:t>
            </a:r>
          </a:p>
          <a:p>
            <a:pPr marL="588010" indent="-436563">
              <a:defRPr/>
            </a:pPr>
            <a:r>
              <a:rPr lang="en-US" sz="1600" dirty="0" smtClean="0">
                <a:hlinkClick r:id="rId7"/>
              </a:rPr>
              <a:t>http://www.vhdl.org/</a:t>
            </a:r>
            <a:r>
              <a:rPr lang="en-US" sz="1600" dirty="0" smtClean="0"/>
              <a:t> </a:t>
            </a:r>
          </a:p>
          <a:p>
            <a:pPr marL="588010" indent="-436563">
              <a:defRPr/>
            </a:pPr>
            <a:r>
              <a:rPr lang="en-US" sz="1600" dirty="0" smtClean="0">
                <a:hlinkClick r:id="rId8"/>
              </a:rPr>
              <a:t>http://www.doulos.com/knowhow/vhdl_designers_guide/</a:t>
            </a:r>
            <a:endParaRPr lang="en-US" sz="1600" dirty="0" smtClean="0"/>
          </a:p>
          <a:p>
            <a:pPr marL="588010" indent="-436563">
              <a:defRPr/>
            </a:pPr>
            <a:r>
              <a:rPr lang="en-US" sz="1600" dirty="0" smtClean="0">
                <a:hlinkClick r:id="rId9"/>
              </a:rPr>
              <a:t>http://www.altera.com/support/examples/vhdl/vhdl.html</a:t>
            </a:r>
            <a:endParaRPr lang="en-US" sz="1600" dirty="0" smtClean="0"/>
          </a:p>
          <a:p>
            <a:pPr marL="588010" indent="-436563">
              <a:defRPr/>
            </a:pPr>
            <a:r>
              <a:rPr lang="en-US" sz="1600" dirty="0" smtClean="0">
                <a:hlinkClick r:id="rId10"/>
              </a:rPr>
              <a:t>http://www.vhdl-online.de/tutorial/</a:t>
            </a:r>
            <a:endParaRPr lang="en-US" sz="1600" dirty="0" smtClean="0"/>
          </a:p>
          <a:p>
            <a:pPr marL="588010" indent="-436563">
              <a:defRPr/>
            </a:pPr>
            <a:r>
              <a:rPr lang="en-US" sz="1600" dirty="0" smtClean="0">
                <a:hlinkClick r:id="rId11"/>
              </a:rPr>
              <a:t>http://www.people.vcu.edu/~rhklenke/tutorials/vhdl/modules/m12_23/sld006.htm</a:t>
            </a:r>
            <a:r>
              <a:rPr lang="en-US" sz="1600" dirty="0" smtClean="0"/>
              <a:t> </a:t>
            </a:r>
          </a:p>
          <a:p>
            <a:pPr marL="588010" indent="-436563">
              <a:defRPr/>
            </a:pPr>
            <a:r>
              <a:rPr lang="en-US" sz="1600" dirty="0" smtClean="0">
                <a:hlinkClick r:id="rId12"/>
              </a:rPr>
              <a:t>http://www.doc.ic.ac.uk/~ih/teaching/lectures/comparch/logic/adder/</a:t>
            </a:r>
            <a:r>
              <a:rPr lang="en-US" sz="1600" dirty="0" smtClean="0"/>
              <a:t>   </a:t>
            </a:r>
          </a:p>
          <a:p>
            <a:pPr marL="908050" lvl="1" indent="-436563" eaLnBrk="1" hangingPunct="1">
              <a:defRPr/>
            </a:pPr>
            <a:endParaRPr lang="en-US" sz="1600" dirty="0" smtClean="0"/>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5" name="Content Placeholder 4"/>
          <p:cNvSpPr>
            <a:spLocks noGrp="1"/>
          </p:cNvSpPr>
          <p:nvPr>
            <p:ph idx="1"/>
          </p:nvPr>
        </p:nvSpPr>
        <p:spPr/>
        <p:txBody>
          <a:bodyPr/>
          <a:lstStyle/>
          <a:p>
            <a:r>
              <a:rPr lang="en-US" dirty="0" err="1" smtClean="0"/>
              <a:t>Modelsim</a:t>
            </a:r>
            <a:r>
              <a:rPr lang="en-US" dirty="0" smtClean="0"/>
              <a:t> PE (Student Edition) can be downloaded from</a:t>
            </a:r>
          </a:p>
          <a:p>
            <a:pPr>
              <a:buNone/>
            </a:pPr>
            <a:r>
              <a:rPr lang="en-US" dirty="0" smtClean="0">
                <a:hlinkClick r:id="rId2"/>
              </a:rPr>
              <a:t>http://model.com/content/modelsim-pe-student-edition-hdl-simulation?quicktabs_4=1#quicktabs-4</a:t>
            </a:r>
            <a:endParaRPr lang="en-US" dirty="0" smtClean="0"/>
          </a:p>
          <a:p>
            <a:r>
              <a:rPr lang="en-US" dirty="0" err="1" smtClean="0"/>
              <a:t>Modelsim</a:t>
            </a:r>
            <a:r>
              <a:rPr lang="en-US" dirty="0" smtClean="0"/>
              <a:t> is installed on the Windows7 platform in Lab 310, Broun Hall.</a:t>
            </a:r>
            <a:endParaRPr lang="en-US" dirty="0"/>
          </a:p>
        </p:txBody>
      </p:sp>
      <p:sp>
        <p:nvSpPr>
          <p:cNvPr id="2" name="Date Placeholder 1"/>
          <p:cNvSpPr>
            <a:spLocks noGrp="1"/>
          </p:cNvSpPr>
          <p:nvPr>
            <p:ph type="dt" sz="half" idx="10"/>
          </p:nvPr>
        </p:nvSpPr>
        <p:spPr>
          <a:xfrm>
            <a:off x="457200" y="6416675"/>
            <a:ext cx="2438400" cy="365125"/>
          </a:xfrm>
        </p:spPr>
        <p:txBody>
          <a:bodyPr/>
          <a:lstStyle/>
          <a:p>
            <a:r>
              <a:rPr lang="en-US" dirty="0" smtClean="0"/>
              <a:t>ELEC2200-001 Fall 2010, Nov 2</a:t>
            </a:r>
            <a:endParaRPr lang="en-US" dirty="0"/>
          </a:p>
        </p:txBody>
      </p:sp>
      <p:sp>
        <p:nvSpPr>
          <p:cNvPr id="3" name="Slide Number Placeholder 2"/>
          <p:cNvSpPr>
            <a:spLocks noGrp="1"/>
          </p:cNvSpPr>
          <p:nvPr>
            <p:ph type="sldNum" sz="quarter" idx="12"/>
          </p:nvPr>
        </p:nvSpPr>
        <p:spPr/>
        <p:txBody>
          <a:bodyPr/>
          <a:lstStyle/>
          <a:p>
            <a:fld id="{7158E246-118E-4419-B865-37B192B3B158}" type="slidenum">
              <a:rPr lang="en-US" smtClean="0"/>
              <a:pPr/>
              <a:t>25</a:t>
            </a:fld>
            <a:endParaRPr lang="en-US"/>
          </a:p>
        </p:txBody>
      </p:sp>
      <p:sp>
        <p:nvSpPr>
          <p:cNvPr id="6" name="Footer Placeholder 5"/>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srcRect t="46933" r="60000"/>
          <a:stretch>
            <a:fillRect/>
          </a:stretch>
        </p:blipFill>
        <p:spPr bwMode="auto">
          <a:xfrm>
            <a:off x="457199" y="1600200"/>
            <a:ext cx="4495801" cy="372776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t="46400" r="64000"/>
          <a:stretch>
            <a:fillRect/>
          </a:stretch>
        </p:blipFill>
        <p:spPr bwMode="auto">
          <a:xfrm>
            <a:off x="4495800" y="2438400"/>
            <a:ext cx="4191000" cy="3899958"/>
          </a:xfrm>
          <a:prstGeom prst="rect">
            <a:avLst/>
          </a:prstGeom>
          <a:noFill/>
          <a:ln w="9525">
            <a:noFill/>
            <a:miter lim="800000"/>
            <a:headEnd/>
            <a:tailEnd/>
          </a:ln>
        </p:spPr>
      </p:pic>
      <p:sp>
        <p:nvSpPr>
          <p:cNvPr id="7"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10" name="Date Placeholder 9"/>
          <p:cNvSpPr>
            <a:spLocks noGrp="1"/>
          </p:cNvSpPr>
          <p:nvPr>
            <p:ph type="dt" sz="half" idx="10"/>
          </p:nvPr>
        </p:nvSpPr>
        <p:spPr>
          <a:xfrm>
            <a:off x="457200" y="6416675"/>
            <a:ext cx="2438400" cy="365125"/>
          </a:xfrm>
        </p:spPr>
        <p:txBody>
          <a:bodyPr/>
          <a:lstStyle/>
          <a:p>
            <a:r>
              <a:rPr lang="en-US" dirty="0" smtClean="0"/>
              <a:t>ELEC2200-001 Fall 2010, Nov 2</a:t>
            </a:r>
            <a:endParaRPr lang="en-US" dirty="0"/>
          </a:p>
        </p:txBody>
      </p:sp>
      <p:sp>
        <p:nvSpPr>
          <p:cNvPr id="11" name="Slide Number Placeholder 10"/>
          <p:cNvSpPr>
            <a:spLocks noGrp="1"/>
          </p:cNvSpPr>
          <p:nvPr>
            <p:ph type="sldNum" sz="quarter" idx="12"/>
          </p:nvPr>
        </p:nvSpPr>
        <p:spPr/>
        <p:txBody>
          <a:bodyPr/>
          <a:lstStyle/>
          <a:p>
            <a:fld id="{7158E246-118E-4419-B865-37B192B3B158}" type="slidenum">
              <a:rPr lang="en-US" smtClean="0"/>
              <a:pPr/>
              <a:t>26</a:t>
            </a:fld>
            <a:endParaRPr lang="en-US"/>
          </a:p>
        </p:txBody>
      </p:sp>
      <p:sp>
        <p:nvSpPr>
          <p:cNvPr id="8" name="Footer Placeholder 7"/>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533400" y="1600200"/>
            <a:ext cx="4535171" cy="283448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352800" y="3276600"/>
            <a:ext cx="5181600" cy="3238500"/>
          </a:xfrm>
          <a:prstGeom prst="rect">
            <a:avLst/>
          </a:prstGeom>
          <a:noFill/>
          <a:ln w="9525">
            <a:noFill/>
            <a:miter lim="800000"/>
            <a:headEnd/>
            <a:tailEnd/>
          </a:ln>
        </p:spPr>
      </p:pic>
      <p:sp>
        <p:nvSpPr>
          <p:cNvPr id="8"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11" name="Date Placeholder 10"/>
          <p:cNvSpPr>
            <a:spLocks noGrp="1"/>
          </p:cNvSpPr>
          <p:nvPr>
            <p:ph type="dt" sz="half" idx="10"/>
          </p:nvPr>
        </p:nvSpPr>
        <p:spPr>
          <a:xfrm>
            <a:off x="457200" y="6416675"/>
            <a:ext cx="2438400" cy="365125"/>
          </a:xfrm>
        </p:spPr>
        <p:txBody>
          <a:bodyPr/>
          <a:lstStyle/>
          <a:p>
            <a:r>
              <a:rPr lang="en-US" dirty="0" smtClean="0"/>
              <a:t>ELEC2200-001 Fall 2010, Nov 2</a:t>
            </a:r>
            <a:endParaRPr lang="en-US" dirty="0"/>
          </a:p>
        </p:txBody>
      </p:sp>
      <p:sp>
        <p:nvSpPr>
          <p:cNvPr id="12" name="Slide Number Placeholder 11"/>
          <p:cNvSpPr>
            <a:spLocks noGrp="1"/>
          </p:cNvSpPr>
          <p:nvPr>
            <p:ph type="sldNum" sz="quarter" idx="12"/>
          </p:nvPr>
        </p:nvSpPr>
        <p:spPr/>
        <p:txBody>
          <a:bodyPr/>
          <a:lstStyle/>
          <a:p>
            <a:fld id="{7158E246-118E-4419-B865-37B192B3B158}" type="slidenum">
              <a:rPr lang="en-US" smtClean="0"/>
              <a:pPr/>
              <a:t>27</a:t>
            </a:fld>
            <a:endParaRPr lang="en-US"/>
          </a:p>
        </p:txBody>
      </p:sp>
      <p:sp>
        <p:nvSpPr>
          <p:cNvPr id="9" name="Footer Placeholder 8"/>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r="37500" b="17308"/>
          <a:stretch>
            <a:fillRect/>
          </a:stretch>
        </p:blipFill>
        <p:spPr bwMode="auto">
          <a:xfrm>
            <a:off x="4038600" y="2286000"/>
            <a:ext cx="4343400" cy="3591658"/>
          </a:xfrm>
          <a:prstGeom prst="rect">
            <a:avLst/>
          </a:prstGeom>
          <a:noFill/>
          <a:ln w="9525">
            <a:noFill/>
            <a:miter lim="800000"/>
            <a:headEnd/>
            <a:tailEnd/>
          </a:ln>
        </p:spPr>
      </p:pic>
      <p:pic>
        <p:nvPicPr>
          <p:cNvPr id="4098" name="Picture 2"/>
          <p:cNvPicPr>
            <a:picLocks noGrp="1" noChangeAspect="1" noChangeArrowheads="1"/>
          </p:cNvPicPr>
          <p:nvPr>
            <p:ph idx="1"/>
          </p:nvPr>
        </p:nvPicPr>
        <p:blipFill>
          <a:blip r:embed="rId3" cstate="print"/>
          <a:srcRect r="34066" b="21554"/>
          <a:stretch>
            <a:fillRect/>
          </a:stretch>
        </p:blipFill>
        <p:spPr bwMode="auto">
          <a:xfrm>
            <a:off x="951230" y="1600201"/>
            <a:ext cx="4611370" cy="3428999"/>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514600" cy="365125"/>
          </a:xfrm>
        </p:spPr>
        <p:txBody>
          <a:bodyPr/>
          <a:lstStyle/>
          <a:p>
            <a:r>
              <a:rPr lang="en-US" dirty="0" smtClean="0"/>
              <a:t>ELEC2200-001 Fall 2010, Nov 2</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28</a:t>
            </a:fld>
            <a:endParaRPr lang="en-US"/>
          </a:p>
        </p:txBody>
      </p:sp>
      <p:sp>
        <p:nvSpPr>
          <p:cNvPr id="7" name="Footer Placeholder 6"/>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l="7057" t="19615" r="42943"/>
          <a:stretch>
            <a:fillRect/>
          </a:stretch>
        </p:blipFill>
        <p:spPr bwMode="auto">
          <a:xfrm>
            <a:off x="914400" y="1676400"/>
            <a:ext cx="3962400" cy="398145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16369" t="21429" r="28571"/>
          <a:stretch>
            <a:fillRect/>
          </a:stretch>
        </p:blipFill>
        <p:spPr bwMode="auto">
          <a:xfrm>
            <a:off x="3657600" y="2133600"/>
            <a:ext cx="4495800" cy="4009768"/>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438400" cy="365125"/>
          </a:xfrm>
        </p:spPr>
        <p:txBody>
          <a:bodyPr/>
          <a:lstStyle/>
          <a:p>
            <a:r>
              <a:rPr lang="en-US" dirty="0" smtClean="0"/>
              <a:t>ELEC2200-001 Fall 2010, Nov 2</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29</a:t>
            </a:fld>
            <a:endParaRPr lang="en-US"/>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fontScale="90000"/>
          </a:bodyPr>
          <a:lstStyle/>
          <a:p>
            <a:pPr eaLnBrk="1" hangingPunct="1">
              <a:defRPr/>
            </a:pPr>
            <a:r>
              <a:rPr lang="en-US" sz="4000" smtClean="0"/>
              <a:t>Hardware Description Languages</a:t>
            </a:r>
          </a:p>
        </p:txBody>
      </p:sp>
      <p:sp>
        <p:nvSpPr>
          <p:cNvPr id="2053" name="Rectangle 5"/>
          <p:cNvSpPr>
            <a:spLocks noGrp="1" noChangeArrowheads="1"/>
          </p:cNvSpPr>
          <p:nvPr>
            <p:ph idx="1"/>
          </p:nvPr>
        </p:nvSpPr>
        <p:spPr>
          <a:xfrm>
            <a:off x="457200" y="1371600"/>
            <a:ext cx="8229600" cy="4876800"/>
          </a:xfrm>
        </p:spPr>
        <p:txBody>
          <a:bodyPr>
            <a:normAutofit lnSpcReduction="10000"/>
          </a:bodyPr>
          <a:lstStyle/>
          <a:p>
            <a:pPr eaLnBrk="1" hangingPunct="1">
              <a:lnSpc>
                <a:spcPct val="90000"/>
              </a:lnSpc>
              <a:defRPr/>
            </a:pPr>
            <a:r>
              <a:rPr lang="en-US" sz="2800" dirty="0" smtClean="0"/>
              <a:t>VHDL = VHSIC Hardware Description Language (VHSIC = Very High Speed Integrated Circuits)</a:t>
            </a:r>
          </a:p>
          <a:p>
            <a:pPr lvl="1" eaLnBrk="1" hangingPunct="1">
              <a:lnSpc>
                <a:spcPct val="90000"/>
              </a:lnSpc>
              <a:defRPr/>
            </a:pPr>
            <a:r>
              <a:rPr lang="en-US" sz="2400" dirty="0" smtClean="0"/>
              <a:t>Developed by DOD from 1983 – based on ADA</a:t>
            </a:r>
          </a:p>
          <a:p>
            <a:pPr lvl="1" eaLnBrk="1" hangingPunct="1">
              <a:lnSpc>
                <a:spcPct val="90000"/>
              </a:lnSpc>
              <a:defRPr/>
            </a:pPr>
            <a:r>
              <a:rPr lang="en-US" sz="2400" dirty="0" smtClean="0"/>
              <a:t>IEEE Standard 1076-1987/1993/200x</a:t>
            </a:r>
          </a:p>
          <a:p>
            <a:pPr lvl="1" eaLnBrk="1" hangingPunct="1">
              <a:lnSpc>
                <a:spcPct val="90000"/>
              </a:lnSpc>
              <a:defRPr/>
            </a:pPr>
            <a:r>
              <a:rPr lang="en-US" sz="2400" dirty="0" smtClean="0"/>
              <a:t>Based on the ADA language</a:t>
            </a:r>
          </a:p>
          <a:p>
            <a:pPr eaLnBrk="1" hangingPunct="1">
              <a:lnSpc>
                <a:spcPct val="90000"/>
              </a:lnSpc>
              <a:defRPr/>
            </a:pPr>
            <a:r>
              <a:rPr lang="en-US" sz="2800" dirty="0" err="1" smtClean="0"/>
              <a:t>Verilog</a:t>
            </a:r>
            <a:r>
              <a:rPr lang="en-US" sz="2800" dirty="0" smtClean="0"/>
              <a:t> – created in 1984 by Philip </a:t>
            </a:r>
            <a:r>
              <a:rPr lang="en-US" sz="2800" dirty="0" err="1" smtClean="0"/>
              <a:t>Moorby</a:t>
            </a:r>
            <a:r>
              <a:rPr lang="en-US" sz="2800" dirty="0" smtClean="0"/>
              <a:t> of Gateway Design Automation (merged with Cadence)</a:t>
            </a:r>
          </a:p>
          <a:p>
            <a:pPr lvl="1" eaLnBrk="1" hangingPunct="1">
              <a:lnSpc>
                <a:spcPct val="90000"/>
              </a:lnSpc>
              <a:defRPr/>
            </a:pPr>
            <a:r>
              <a:rPr lang="en-US" sz="2400" dirty="0" smtClean="0"/>
              <a:t>IEEE Standard 1364-1995/2001/2005</a:t>
            </a:r>
          </a:p>
          <a:p>
            <a:pPr lvl="1" eaLnBrk="1" hangingPunct="1">
              <a:lnSpc>
                <a:spcPct val="90000"/>
              </a:lnSpc>
              <a:defRPr/>
            </a:pPr>
            <a:r>
              <a:rPr lang="en-US" sz="2400" dirty="0" smtClean="0"/>
              <a:t>Based on the C language</a:t>
            </a:r>
          </a:p>
          <a:p>
            <a:pPr lvl="1" eaLnBrk="1" hangingPunct="1">
              <a:lnSpc>
                <a:spcPct val="90000"/>
              </a:lnSpc>
              <a:defRPr/>
            </a:pPr>
            <a:r>
              <a:rPr lang="en-US" sz="2400" dirty="0" smtClean="0"/>
              <a:t>IEEE P1800 “System </a:t>
            </a:r>
            <a:r>
              <a:rPr lang="en-US" sz="2400" dirty="0" err="1" smtClean="0"/>
              <a:t>Verilog</a:t>
            </a:r>
            <a:r>
              <a:rPr lang="en-US" sz="2400" dirty="0" smtClean="0"/>
              <a:t>” in voting stage &amp; will be merged with 1364</a:t>
            </a:r>
          </a:p>
        </p:txBody>
      </p:sp>
      <p:sp>
        <p:nvSpPr>
          <p:cNvPr id="4" name="Date Placeholder 3"/>
          <p:cNvSpPr>
            <a:spLocks noGrp="1"/>
          </p:cNvSpPr>
          <p:nvPr>
            <p:ph type="dt" sz="half" idx="10"/>
          </p:nvPr>
        </p:nvSpPr>
        <p:spPr>
          <a:xfrm>
            <a:off x="457200" y="6416675"/>
            <a:ext cx="2362200" cy="365125"/>
          </a:xfrm>
        </p:spPr>
        <p:txBody>
          <a:bodyPr/>
          <a:lstStyle/>
          <a:p>
            <a:pPr>
              <a:defRPr/>
            </a:pPr>
            <a:r>
              <a:rPr lang="en-US" dirty="0" smtClean="0"/>
              <a:t>ELEC2200-001 Fall 2010, Nov 2</a:t>
            </a:r>
            <a:endParaRPr lang="en-US" dirty="0"/>
          </a:p>
        </p:txBody>
      </p:sp>
      <p:sp>
        <p:nvSpPr>
          <p:cNvPr id="6" name="Slide Number Placeholder 5"/>
          <p:cNvSpPr>
            <a:spLocks noGrp="1"/>
          </p:cNvSpPr>
          <p:nvPr>
            <p:ph type="sldNum" sz="quarter" idx="12"/>
          </p:nvPr>
        </p:nvSpPr>
        <p:spPr/>
        <p:txBody>
          <a:bodyPr>
            <a:normAutofit/>
          </a:bodyPr>
          <a:lstStyle/>
          <a:p>
            <a:pPr>
              <a:defRPr/>
            </a:pPr>
            <a:fld id="{F546CA17-6774-4ECD-955A-8372BB03764D}" type="slidenum">
              <a:rPr lang="en-US"/>
              <a:pPr>
                <a:defRPr/>
              </a:pPr>
              <a:t>3</a:t>
            </a:fld>
            <a:endParaRPr lang="en-US"/>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cstate="print"/>
          <a:srcRect r="41368"/>
          <a:stretch>
            <a:fillRect/>
          </a:stretch>
        </p:blipFill>
        <p:spPr bwMode="auto">
          <a:xfrm>
            <a:off x="1219200" y="1600200"/>
            <a:ext cx="3810000" cy="4061355"/>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r="22554"/>
          <a:stretch>
            <a:fillRect/>
          </a:stretch>
        </p:blipFill>
        <p:spPr bwMode="auto">
          <a:xfrm>
            <a:off x="3124200" y="2286000"/>
            <a:ext cx="5004352" cy="403860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438400" cy="365125"/>
          </a:xfrm>
        </p:spPr>
        <p:txBody>
          <a:bodyPr/>
          <a:lstStyle/>
          <a:p>
            <a:r>
              <a:rPr lang="en-US" dirty="0" smtClean="0"/>
              <a:t>ELEC2200-001 Fall 2010, Nov 2</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30</a:t>
            </a:fld>
            <a:endParaRPr lang="en-US"/>
          </a:p>
        </p:txBody>
      </p:sp>
      <p:sp>
        <p:nvSpPr>
          <p:cNvPr id="7" name="Footer Placeholder 6"/>
          <p:cNvSpPr>
            <a:spLocks noGrp="1"/>
          </p:cNvSpPr>
          <p:nvPr>
            <p:ph type="ftr" sz="quarter" idx="11"/>
          </p:nvPr>
        </p:nvSpPr>
        <p:spPr>
          <a:xfrm>
            <a:off x="3124200" y="6416675"/>
            <a:ext cx="3352800" cy="365125"/>
          </a:xfrm>
        </p:spPr>
        <p:txBody>
          <a:bodyPr/>
          <a:lstStyle/>
          <a:p>
            <a:r>
              <a:rPr lang="en-US" dirty="0" smtClean="0"/>
              <a:t>(Adopted from Profs. Nelson and Stroud)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951230" y="1600201"/>
            <a:ext cx="5120640" cy="3200400"/>
          </a:xfrm>
          <a:prstGeom prst="rect">
            <a:avLst/>
          </a:prstGeom>
          <a:noFill/>
          <a:ln w="9525">
            <a:no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a:off x="2819400" y="3048000"/>
            <a:ext cx="5242560" cy="327660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514600" cy="365125"/>
          </a:xfrm>
        </p:spPr>
        <p:txBody>
          <a:bodyPr/>
          <a:lstStyle/>
          <a:p>
            <a:r>
              <a:rPr lang="en-US" dirty="0" smtClean="0"/>
              <a:t>ELEC2200-001 Fall 2010, Nov 2</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31</a:t>
            </a:fld>
            <a:endParaRPr lang="en-US"/>
          </a:p>
        </p:txBody>
      </p:sp>
      <p:sp>
        <p:nvSpPr>
          <p:cNvPr id="7" name="Footer Placeholder 6"/>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7" name="Date Placeholder 6"/>
          <p:cNvSpPr>
            <a:spLocks noGrp="1"/>
          </p:cNvSpPr>
          <p:nvPr>
            <p:ph type="dt" sz="half" idx="10"/>
          </p:nvPr>
        </p:nvSpPr>
        <p:spPr>
          <a:xfrm>
            <a:off x="457200" y="6416675"/>
            <a:ext cx="2514600" cy="365125"/>
          </a:xfrm>
        </p:spPr>
        <p:txBody>
          <a:bodyPr/>
          <a:lstStyle/>
          <a:p>
            <a:r>
              <a:rPr lang="en-US" dirty="0" smtClean="0"/>
              <a:t>ELEC2200-001 Fall 2010, Nov 2</a:t>
            </a:r>
            <a:endParaRPr lang="en-US" dirty="0"/>
          </a:p>
        </p:txBody>
      </p:sp>
      <p:sp>
        <p:nvSpPr>
          <p:cNvPr id="8" name="Slide Number Placeholder 7"/>
          <p:cNvSpPr>
            <a:spLocks noGrp="1"/>
          </p:cNvSpPr>
          <p:nvPr>
            <p:ph type="sldNum" sz="quarter" idx="12"/>
          </p:nvPr>
        </p:nvSpPr>
        <p:spPr/>
        <p:txBody>
          <a:bodyPr/>
          <a:lstStyle/>
          <a:p>
            <a:fld id="{7158E246-118E-4419-B865-37B192B3B158}" type="slidenum">
              <a:rPr lang="en-US" smtClean="0"/>
              <a:pPr/>
              <a:t>32</a:t>
            </a:fld>
            <a:endParaRPr lang="en-US"/>
          </a:p>
        </p:txBody>
      </p:sp>
      <p:sp>
        <p:nvSpPr>
          <p:cNvPr id="6" name="Footer Placeholder 5"/>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2000" y="1524000"/>
            <a:ext cx="7543800" cy="4734727"/>
          </a:xfrm>
          <a:prstGeom prst="rect">
            <a:avLst/>
          </a:prstGeom>
          <a:noFill/>
          <a:ln w="9525">
            <a:noFill/>
            <a:miter lim="800000"/>
            <a:headEnd/>
            <a:tailEnd/>
          </a:ln>
        </p:spPr>
      </p:pic>
      <p:sp>
        <p:nvSpPr>
          <p:cNvPr id="6"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9" name="Date Placeholder 8"/>
          <p:cNvSpPr>
            <a:spLocks noGrp="1"/>
          </p:cNvSpPr>
          <p:nvPr>
            <p:ph type="dt" sz="half" idx="10"/>
          </p:nvPr>
        </p:nvSpPr>
        <p:spPr>
          <a:xfrm>
            <a:off x="457200" y="6416675"/>
            <a:ext cx="2438400" cy="365125"/>
          </a:xfrm>
        </p:spPr>
        <p:txBody>
          <a:bodyPr/>
          <a:lstStyle/>
          <a:p>
            <a:r>
              <a:rPr lang="en-US" dirty="0" smtClean="0"/>
              <a:t>ELEC2200-001 Fall 2010, Nov 2</a:t>
            </a:r>
            <a:endParaRPr lang="en-US" dirty="0"/>
          </a:p>
        </p:txBody>
      </p:sp>
      <p:sp>
        <p:nvSpPr>
          <p:cNvPr id="10" name="Slide Number Placeholder 9"/>
          <p:cNvSpPr>
            <a:spLocks noGrp="1"/>
          </p:cNvSpPr>
          <p:nvPr>
            <p:ph type="sldNum" sz="quarter" idx="12"/>
          </p:nvPr>
        </p:nvSpPr>
        <p:spPr/>
        <p:txBody>
          <a:bodyPr/>
          <a:lstStyle/>
          <a:p>
            <a:fld id="{7158E246-118E-4419-B865-37B192B3B158}" type="slidenum">
              <a:rPr lang="en-US" smtClean="0"/>
              <a:pPr/>
              <a:t>33</a:t>
            </a:fld>
            <a:endParaRPr lang="en-US"/>
          </a:p>
        </p:txBody>
      </p:sp>
      <p:sp>
        <p:nvSpPr>
          <p:cNvPr id="7" name="Footer Placeholder 6"/>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7" name="Date Placeholder 6"/>
          <p:cNvSpPr>
            <a:spLocks noGrp="1"/>
          </p:cNvSpPr>
          <p:nvPr>
            <p:ph type="dt" sz="half" idx="10"/>
          </p:nvPr>
        </p:nvSpPr>
        <p:spPr>
          <a:xfrm>
            <a:off x="457200" y="6416675"/>
            <a:ext cx="2514600" cy="365125"/>
          </a:xfrm>
        </p:spPr>
        <p:txBody>
          <a:bodyPr/>
          <a:lstStyle/>
          <a:p>
            <a:r>
              <a:rPr lang="en-US" dirty="0" smtClean="0"/>
              <a:t>ELEC2200-001 Fall 2010, Nov 2</a:t>
            </a:r>
            <a:endParaRPr lang="en-US" dirty="0"/>
          </a:p>
        </p:txBody>
      </p:sp>
      <p:sp>
        <p:nvSpPr>
          <p:cNvPr id="8" name="Slide Number Placeholder 7"/>
          <p:cNvSpPr>
            <a:spLocks noGrp="1"/>
          </p:cNvSpPr>
          <p:nvPr>
            <p:ph type="sldNum" sz="quarter" idx="12"/>
          </p:nvPr>
        </p:nvSpPr>
        <p:spPr/>
        <p:txBody>
          <a:bodyPr/>
          <a:lstStyle/>
          <a:p>
            <a:fld id="{7158E246-118E-4419-B865-37B192B3B158}" type="slidenum">
              <a:rPr lang="en-US" smtClean="0"/>
              <a:pPr/>
              <a:t>34</a:t>
            </a:fld>
            <a:endParaRPr lang="en-US"/>
          </a:p>
        </p:txBody>
      </p:sp>
      <p:sp>
        <p:nvSpPr>
          <p:cNvPr id="6" name="Footer Placeholder 5"/>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r="49612" b="44676"/>
          <a:stretch>
            <a:fillRect/>
          </a:stretch>
        </p:blipFill>
        <p:spPr bwMode="auto">
          <a:xfrm>
            <a:off x="990600" y="1600200"/>
            <a:ext cx="4611371" cy="316444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31635" r="23422" b="31931"/>
          <a:stretch>
            <a:fillRect/>
          </a:stretch>
        </p:blipFill>
        <p:spPr bwMode="auto">
          <a:xfrm>
            <a:off x="3429000" y="2362200"/>
            <a:ext cx="4343400" cy="4111471"/>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514600" cy="365125"/>
          </a:xfrm>
        </p:spPr>
        <p:txBody>
          <a:bodyPr/>
          <a:lstStyle/>
          <a:p>
            <a:r>
              <a:rPr lang="en-US" dirty="0" smtClean="0"/>
              <a:t>ELEC2200-001 Fall 2010, Nov 2</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35</a:t>
            </a:fld>
            <a:endParaRPr lang="en-US"/>
          </a:p>
        </p:txBody>
      </p:sp>
      <p:sp>
        <p:nvSpPr>
          <p:cNvPr id="7" name="Footer Placeholder 6"/>
          <p:cNvSpPr>
            <a:spLocks noGrp="1"/>
          </p:cNvSpPr>
          <p:nvPr>
            <p:ph type="ftr" sz="quarter" idx="11"/>
          </p:nvPr>
        </p:nvSpPr>
        <p:spPr>
          <a:xfrm>
            <a:off x="3124200" y="6416675"/>
            <a:ext cx="3352800" cy="365125"/>
          </a:xfrm>
        </p:spPr>
        <p:txBody>
          <a:bodyPr/>
          <a:lstStyle/>
          <a:p>
            <a:r>
              <a:rPr lang="en-US" dirty="0" smtClean="0"/>
              <a:t>(Adopted from Profs. Nelson and Stroud)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rcRect/>
          <a:stretch>
            <a:fillRect/>
          </a:stretch>
        </p:blipFill>
        <p:spPr bwMode="auto">
          <a:xfrm>
            <a:off x="951230" y="1600201"/>
            <a:ext cx="5120640" cy="32004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r="41021" b="49365"/>
          <a:stretch>
            <a:fillRect/>
          </a:stretch>
        </p:blipFill>
        <p:spPr bwMode="auto">
          <a:xfrm>
            <a:off x="2895600" y="2895600"/>
            <a:ext cx="5538354" cy="297180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590800" cy="365125"/>
          </a:xfrm>
        </p:spPr>
        <p:txBody>
          <a:bodyPr/>
          <a:lstStyle/>
          <a:p>
            <a:r>
              <a:rPr lang="en-US" dirty="0" smtClean="0"/>
              <a:t>ELEC2200-001 Fall 2010, Nov 2</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36</a:t>
            </a:fld>
            <a:endParaRPr lang="en-US"/>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r="26562" b="27500"/>
          <a:stretch>
            <a:fillRect/>
          </a:stretch>
        </p:blipFill>
        <p:spPr bwMode="auto">
          <a:xfrm>
            <a:off x="2743200" y="2819400"/>
            <a:ext cx="4876800" cy="3009089"/>
          </a:xfrm>
          <a:prstGeom prst="rect">
            <a:avLst/>
          </a:prstGeom>
          <a:noFill/>
          <a:ln w="9525">
            <a:noFill/>
            <a:miter lim="800000"/>
            <a:headEnd/>
            <a:tailEnd/>
          </a:ln>
        </p:spPr>
      </p:pic>
      <p:pic>
        <p:nvPicPr>
          <p:cNvPr id="24578" name="Picture 2"/>
          <p:cNvPicPr>
            <a:picLocks noGrp="1" noChangeAspect="1" noChangeArrowheads="1"/>
          </p:cNvPicPr>
          <p:nvPr>
            <p:ph idx="1"/>
          </p:nvPr>
        </p:nvPicPr>
        <p:blipFill>
          <a:blip r:embed="rId3" cstate="print"/>
          <a:srcRect r="36632" b="36505"/>
          <a:stretch>
            <a:fillRect/>
          </a:stretch>
        </p:blipFill>
        <p:spPr bwMode="auto">
          <a:xfrm>
            <a:off x="951229" y="1600201"/>
            <a:ext cx="4611371" cy="288789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362200" cy="365125"/>
          </a:xfrm>
        </p:spPr>
        <p:txBody>
          <a:bodyPr/>
          <a:lstStyle/>
          <a:p>
            <a:r>
              <a:rPr lang="en-US" dirty="0" smtClean="0"/>
              <a:t>ELEC2200-001 Fall 2010, Nov 2</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37</a:t>
            </a:fld>
            <a:endParaRPr lang="en-US"/>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Grp="1" noChangeAspect="1" noChangeArrowheads="1"/>
          </p:cNvPicPr>
          <p:nvPr>
            <p:ph idx="1"/>
          </p:nvPr>
        </p:nvPicPr>
        <p:blipFill>
          <a:blip r:embed="rId2" cstate="print"/>
          <a:srcRect r="42952" b="43125"/>
          <a:stretch>
            <a:fillRect/>
          </a:stretch>
        </p:blipFill>
        <p:spPr bwMode="auto">
          <a:xfrm>
            <a:off x="951229" y="1600201"/>
            <a:ext cx="5906771" cy="368054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590800" y="2971800"/>
            <a:ext cx="5449571" cy="3405982"/>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438400" cy="365125"/>
          </a:xfrm>
        </p:spPr>
        <p:txBody>
          <a:bodyPr/>
          <a:lstStyle/>
          <a:p>
            <a:r>
              <a:rPr lang="en-US" dirty="0" smtClean="0"/>
              <a:t>ELEC2200-001 Fall 2010, Nov 2</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38</a:t>
            </a:fld>
            <a:endParaRPr lang="en-US"/>
          </a:p>
        </p:txBody>
      </p:sp>
      <p:sp>
        <p:nvSpPr>
          <p:cNvPr id="7" name="Footer Placeholder 6"/>
          <p:cNvSpPr>
            <a:spLocks noGrp="1"/>
          </p:cNvSpPr>
          <p:nvPr>
            <p:ph type="ftr" sz="quarter" idx="11"/>
          </p:nvPr>
        </p:nvSpPr>
        <p:spPr>
          <a:xfrm>
            <a:off x="3124200" y="6416675"/>
            <a:ext cx="3429000" cy="365125"/>
          </a:xfrm>
        </p:spPr>
        <p:txBody>
          <a:bodyPr/>
          <a:lstStyle/>
          <a:p>
            <a:r>
              <a:rPr lang="en-US" dirty="0" smtClean="0"/>
              <a:t>(Adopted from Profs. Nelson and Stroud)</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srcRect r="44172" b="28571"/>
          <a:stretch>
            <a:fillRect/>
          </a:stretch>
        </p:blipFill>
        <p:spPr bwMode="auto">
          <a:xfrm>
            <a:off x="381000" y="1371600"/>
            <a:ext cx="4992370" cy="399212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r="34375" b="40000"/>
          <a:stretch>
            <a:fillRect/>
          </a:stretch>
        </p:blipFill>
        <p:spPr bwMode="auto">
          <a:xfrm>
            <a:off x="3352800" y="3124200"/>
            <a:ext cx="5067300" cy="289560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438400" cy="365125"/>
          </a:xfrm>
        </p:spPr>
        <p:txBody>
          <a:bodyPr/>
          <a:lstStyle/>
          <a:p>
            <a:r>
              <a:rPr lang="en-US" dirty="0" smtClean="0"/>
              <a:t>ELEC2200-001 Fall 2010, Nov 2</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39</a:t>
            </a:fld>
            <a:endParaRPr lang="en-US"/>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Anatomy of a VHDL model</a:t>
            </a:r>
          </a:p>
        </p:txBody>
      </p:sp>
      <p:sp>
        <p:nvSpPr>
          <p:cNvPr id="5123" name="Rectangle 3"/>
          <p:cNvSpPr>
            <a:spLocks noGrp="1" noChangeArrowheads="1"/>
          </p:cNvSpPr>
          <p:nvPr>
            <p:ph idx="1"/>
          </p:nvPr>
        </p:nvSpPr>
        <p:spPr/>
        <p:txBody>
          <a:bodyPr/>
          <a:lstStyle/>
          <a:p>
            <a:pPr eaLnBrk="1" hangingPunct="1">
              <a:defRPr/>
            </a:pPr>
            <a:r>
              <a:rPr lang="en-US" dirty="0" smtClean="0"/>
              <a:t>“Entity” describes the </a:t>
            </a:r>
            <a:r>
              <a:rPr lang="en-US" dirty="0" smtClean="0">
                <a:solidFill>
                  <a:srgbClr val="FFFF00"/>
                </a:solidFill>
              </a:rPr>
              <a:t>external</a:t>
            </a:r>
            <a:r>
              <a:rPr lang="en-US" dirty="0" smtClean="0"/>
              <a:t> view of a design/component</a:t>
            </a:r>
          </a:p>
          <a:p>
            <a:pPr eaLnBrk="1" hangingPunct="1">
              <a:defRPr/>
            </a:pPr>
            <a:r>
              <a:rPr lang="en-US" dirty="0" smtClean="0"/>
              <a:t>“Architecture” describes the </a:t>
            </a:r>
            <a:r>
              <a:rPr lang="en-US" dirty="0" smtClean="0">
                <a:solidFill>
                  <a:srgbClr val="FFFF00"/>
                </a:solidFill>
              </a:rPr>
              <a:t>internal</a:t>
            </a:r>
            <a:r>
              <a:rPr lang="en-US" dirty="0" smtClean="0"/>
              <a:t> behavior/structure of the component</a:t>
            </a:r>
          </a:p>
          <a:p>
            <a:pPr eaLnBrk="1" hangingPunct="1">
              <a:defRPr/>
            </a:pPr>
            <a:r>
              <a:rPr lang="en-US" sz="2800" dirty="0" smtClean="0"/>
              <a:t>Example: </a:t>
            </a:r>
          </a:p>
          <a:p>
            <a:pPr eaLnBrk="1" hangingPunct="1">
              <a:buFont typeface="Wingdings" pitchFamily="2" charset="2"/>
              <a:buNone/>
              <a:defRPr/>
            </a:pPr>
            <a:r>
              <a:rPr lang="en-US" sz="2800" dirty="0" smtClean="0"/>
              <a:t>   1-bit full adder</a:t>
            </a:r>
          </a:p>
        </p:txBody>
      </p:sp>
      <p:sp>
        <p:nvSpPr>
          <p:cNvPr id="12" name="Date Placeholder 3"/>
          <p:cNvSpPr>
            <a:spLocks noGrp="1"/>
          </p:cNvSpPr>
          <p:nvPr>
            <p:ph type="dt" sz="half" idx="10"/>
          </p:nvPr>
        </p:nvSpPr>
        <p:spPr>
          <a:xfrm>
            <a:off x="457200" y="6416675"/>
            <a:ext cx="24384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14" name="Slide Number Placeholder 5"/>
          <p:cNvSpPr>
            <a:spLocks noGrp="1"/>
          </p:cNvSpPr>
          <p:nvPr>
            <p:ph type="sldNum" sz="quarter" idx="12"/>
          </p:nvPr>
        </p:nvSpPr>
        <p:spPr/>
        <p:txBody>
          <a:bodyPr>
            <a:normAutofit/>
          </a:bodyPr>
          <a:lstStyle/>
          <a:p>
            <a:pPr>
              <a:defRPr/>
            </a:pPr>
            <a:fld id="{30536C5E-CBA7-40A2-8204-0396A120D357}" type="slidenum">
              <a:rPr lang="en-US">
                <a:solidFill>
                  <a:srgbClr val="FFFFFF"/>
                </a:solidFill>
              </a:rPr>
              <a:pPr>
                <a:defRPr/>
              </a:pPr>
              <a:t>4</a:t>
            </a:fld>
            <a:endParaRPr lang="en-US">
              <a:solidFill>
                <a:srgbClr val="FFFFFF"/>
              </a:solidFill>
            </a:endParaRPr>
          </a:p>
        </p:txBody>
      </p:sp>
      <p:sp>
        <p:nvSpPr>
          <p:cNvPr id="7175" name="Rectangle 11"/>
          <p:cNvSpPr>
            <a:spLocks noChangeArrowheads="1"/>
          </p:cNvSpPr>
          <p:nvPr/>
        </p:nvSpPr>
        <p:spPr bwMode="auto">
          <a:xfrm>
            <a:off x="5181600" y="3886200"/>
            <a:ext cx="2209800" cy="23622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r>
              <a:rPr lang="en-US">
                <a:solidFill>
                  <a:srgbClr val="FFFFFF"/>
                </a:solidFill>
                <a:cs typeface="Arial" charset="0"/>
              </a:rPr>
              <a:t>A</a:t>
            </a:r>
          </a:p>
          <a:p>
            <a:pPr fontAlgn="base">
              <a:spcBef>
                <a:spcPct val="0"/>
              </a:spcBef>
              <a:spcAft>
                <a:spcPct val="0"/>
              </a:spcAft>
            </a:pPr>
            <a:endParaRPr lang="en-US">
              <a:solidFill>
                <a:srgbClr val="FFFFFF"/>
              </a:solidFill>
              <a:cs typeface="Arial" charset="0"/>
            </a:endParaRPr>
          </a:p>
          <a:p>
            <a:pPr fontAlgn="base">
              <a:spcBef>
                <a:spcPct val="0"/>
              </a:spcBef>
              <a:spcAft>
                <a:spcPct val="0"/>
              </a:spcAft>
            </a:pPr>
            <a:r>
              <a:rPr lang="en-US">
                <a:solidFill>
                  <a:srgbClr val="FFFFFF"/>
                </a:solidFill>
                <a:cs typeface="Arial" charset="0"/>
              </a:rPr>
              <a:t>B</a:t>
            </a:r>
          </a:p>
          <a:p>
            <a:pPr fontAlgn="base">
              <a:spcBef>
                <a:spcPct val="0"/>
              </a:spcBef>
              <a:spcAft>
                <a:spcPct val="0"/>
              </a:spcAft>
            </a:pPr>
            <a:endParaRPr lang="en-US">
              <a:solidFill>
                <a:srgbClr val="FFFFFF"/>
              </a:solidFill>
              <a:cs typeface="Arial" charset="0"/>
            </a:endParaRPr>
          </a:p>
          <a:p>
            <a:pPr fontAlgn="base">
              <a:spcBef>
                <a:spcPct val="0"/>
              </a:spcBef>
              <a:spcAft>
                <a:spcPct val="0"/>
              </a:spcAft>
            </a:pPr>
            <a:r>
              <a:rPr lang="en-US">
                <a:solidFill>
                  <a:srgbClr val="FFFFFF"/>
                </a:solidFill>
                <a:cs typeface="Arial" charset="0"/>
              </a:rPr>
              <a:t>Cin</a:t>
            </a:r>
          </a:p>
        </p:txBody>
      </p:sp>
      <p:sp>
        <p:nvSpPr>
          <p:cNvPr id="7176" name="Line 12"/>
          <p:cNvSpPr>
            <a:spLocks noChangeShapeType="1"/>
          </p:cNvSpPr>
          <p:nvPr/>
        </p:nvSpPr>
        <p:spPr bwMode="auto">
          <a:xfrm>
            <a:off x="4267200" y="44958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77" name="Line 13"/>
          <p:cNvSpPr>
            <a:spLocks noChangeShapeType="1"/>
          </p:cNvSpPr>
          <p:nvPr/>
        </p:nvSpPr>
        <p:spPr bwMode="auto">
          <a:xfrm>
            <a:off x="4267200" y="50292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78" name="Line 14"/>
          <p:cNvSpPr>
            <a:spLocks noChangeShapeType="1"/>
          </p:cNvSpPr>
          <p:nvPr/>
        </p:nvSpPr>
        <p:spPr bwMode="auto">
          <a:xfrm>
            <a:off x="4267200" y="55626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79" name="Line 15"/>
          <p:cNvSpPr>
            <a:spLocks noChangeShapeType="1"/>
          </p:cNvSpPr>
          <p:nvPr/>
        </p:nvSpPr>
        <p:spPr bwMode="auto">
          <a:xfrm>
            <a:off x="7391400" y="46482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80" name="Line 16"/>
          <p:cNvSpPr>
            <a:spLocks noChangeShapeType="1"/>
          </p:cNvSpPr>
          <p:nvPr/>
        </p:nvSpPr>
        <p:spPr bwMode="auto">
          <a:xfrm>
            <a:off x="7391400" y="54864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81" name="Text Box 17"/>
          <p:cNvSpPr txBox="1">
            <a:spLocks noChangeArrowheads="1"/>
          </p:cNvSpPr>
          <p:nvPr/>
        </p:nvSpPr>
        <p:spPr bwMode="auto">
          <a:xfrm>
            <a:off x="6629400" y="4495800"/>
            <a:ext cx="666750" cy="1190625"/>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FFFFFF"/>
                </a:solidFill>
                <a:cs typeface="Arial" charset="0"/>
              </a:rPr>
              <a:t>Sum</a:t>
            </a:r>
          </a:p>
          <a:p>
            <a:pPr fontAlgn="base">
              <a:spcBef>
                <a:spcPct val="0"/>
              </a:spcBef>
              <a:spcAft>
                <a:spcPct val="0"/>
              </a:spcAft>
            </a:pPr>
            <a:endParaRPr lang="en-US">
              <a:solidFill>
                <a:srgbClr val="FFFFFF"/>
              </a:solidFill>
              <a:cs typeface="Arial" charset="0"/>
            </a:endParaRPr>
          </a:p>
          <a:p>
            <a:pPr fontAlgn="base">
              <a:spcBef>
                <a:spcPct val="0"/>
              </a:spcBef>
              <a:spcAft>
                <a:spcPct val="0"/>
              </a:spcAft>
            </a:pPr>
            <a:endParaRPr lang="en-US">
              <a:solidFill>
                <a:srgbClr val="FFFFFF"/>
              </a:solidFill>
              <a:cs typeface="Arial" charset="0"/>
            </a:endParaRPr>
          </a:p>
          <a:p>
            <a:pPr fontAlgn="base">
              <a:spcBef>
                <a:spcPct val="0"/>
              </a:spcBef>
              <a:spcAft>
                <a:spcPct val="0"/>
              </a:spcAft>
            </a:pPr>
            <a:r>
              <a:rPr lang="en-US">
                <a:solidFill>
                  <a:srgbClr val="FFFFFF"/>
                </a:solidFill>
                <a:cs typeface="Arial" charset="0"/>
              </a:rPr>
              <a:t>Cout</a:t>
            </a:r>
          </a:p>
        </p:txBody>
      </p:sp>
      <p:sp>
        <p:nvSpPr>
          <p:cNvPr id="7182" name="Text Box 18"/>
          <p:cNvSpPr txBox="1">
            <a:spLocks noChangeArrowheads="1"/>
          </p:cNvSpPr>
          <p:nvPr/>
        </p:nvSpPr>
        <p:spPr bwMode="auto">
          <a:xfrm>
            <a:off x="5638800" y="4038600"/>
            <a:ext cx="1225550" cy="366713"/>
          </a:xfrm>
          <a:prstGeom prst="rect">
            <a:avLst/>
          </a:prstGeom>
          <a:noFill/>
          <a:ln w="9525">
            <a:noFill/>
            <a:miter lim="800000"/>
            <a:headEnd/>
            <a:tailEnd/>
          </a:ln>
        </p:spPr>
        <p:txBody>
          <a:bodyPr wrap="none">
            <a:spAutoFit/>
          </a:bodyPr>
          <a:lstStyle/>
          <a:p>
            <a:pPr algn="ctr" fontAlgn="base">
              <a:spcBef>
                <a:spcPct val="0"/>
              </a:spcBef>
              <a:spcAft>
                <a:spcPct val="0"/>
              </a:spcAft>
            </a:pPr>
            <a:r>
              <a:rPr lang="en-US">
                <a:solidFill>
                  <a:srgbClr val="FFFFFF"/>
                </a:solidFill>
                <a:cs typeface="Arial" charset="0"/>
              </a:rPr>
              <a:t>Full Adder</a:t>
            </a:r>
          </a:p>
        </p:txBody>
      </p:sp>
      <p:sp>
        <p:nvSpPr>
          <p:cNvPr id="15"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Entity Inputs/Outputs</a:t>
            </a:r>
          </a:p>
        </p:txBody>
      </p:sp>
      <p:sp>
        <p:nvSpPr>
          <p:cNvPr id="23555" name="Rectangle 3"/>
          <p:cNvSpPr>
            <a:spLocks noGrp="1" noChangeArrowheads="1"/>
          </p:cNvSpPr>
          <p:nvPr>
            <p:ph idx="1"/>
          </p:nvPr>
        </p:nvSpPr>
        <p:spPr/>
        <p:txBody>
          <a:bodyPr>
            <a:normAutofit/>
          </a:bodyPr>
          <a:lstStyle/>
          <a:p>
            <a:pPr eaLnBrk="1" hangingPunct="1">
              <a:defRPr/>
            </a:pPr>
            <a:r>
              <a:rPr lang="en-US" sz="2800" dirty="0" smtClean="0"/>
              <a:t>External view comprises input/output signals (“ports”)</a:t>
            </a:r>
          </a:p>
          <a:p>
            <a:pPr eaLnBrk="1" hangingPunct="1">
              <a:defRPr/>
            </a:pPr>
            <a:r>
              <a:rPr lang="en-US" sz="2800" dirty="0" smtClean="0"/>
              <a:t>A “port” is defined by its signal name, direction and type: </a:t>
            </a:r>
          </a:p>
          <a:p>
            <a:pPr eaLnBrk="1" hangingPunct="1">
              <a:buFont typeface="Wingdings" pitchFamily="2" charset="2"/>
              <a:buNone/>
              <a:defRPr/>
            </a:pPr>
            <a:r>
              <a:rPr lang="en-US" sz="2800" dirty="0" smtClean="0">
                <a:solidFill>
                  <a:srgbClr val="FFFF00"/>
                </a:solidFill>
              </a:rPr>
              <a:t>		  </a:t>
            </a:r>
            <a:r>
              <a:rPr lang="en-US" sz="2800" dirty="0" err="1" smtClean="0">
                <a:solidFill>
                  <a:srgbClr val="FFFF00"/>
                </a:solidFill>
              </a:rPr>
              <a:t>port_name</a:t>
            </a:r>
            <a:r>
              <a:rPr lang="en-US" sz="2800" dirty="0" smtClean="0">
                <a:solidFill>
                  <a:srgbClr val="FFFF00"/>
                </a:solidFill>
              </a:rPr>
              <a:t>: direction </a:t>
            </a:r>
            <a:r>
              <a:rPr lang="en-US" sz="2800" dirty="0" err="1" smtClean="0">
                <a:solidFill>
                  <a:srgbClr val="FFFF00"/>
                </a:solidFill>
              </a:rPr>
              <a:t>data_type</a:t>
            </a:r>
            <a:r>
              <a:rPr lang="en-US" sz="2800" dirty="0" smtClean="0">
                <a:solidFill>
                  <a:srgbClr val="FFFF00"/>
                </a:solidFill>
              </a:rPr>
              <a:t>;</a:t>
            </a:r>
          </a:p>
          <a:p>
            <a:pPr lvl="1" eaLnBrk="1" hangingPunct="1">
              <a:defRPr/>
            </a:pPr>
            <a:r>
              <a:rPr lang="en-US" sz="2400" dirty="0" smtClean="0">
                <a:solidFill>
                  <a:srgbClr val="FFFF00"/>
                </a:solidFill>
              </a:rPr>
              <a:t>direction:</a:t>
            </a:r>
            <a:r>
              <a:rPr lang="en-US" sz="2400" dirty="0" smtClean="0"/>
              <a:t> </a:t>
            </a:r>
          </a:p>
          <a:p>
            <a:pPr lvl="2" eaLnBrk="1" hangingPunct="1">
              <a:defRPr/>
            </a:pPr>
            <a:r>
              <a:rPr lang="en-US" sz="2000" dirty="0" smtClean="0"/>
              <a:t>in - driven into the entity from an external source </a:t>
            </a:r>
          </a:p>
          <a:p>
            <a:pPr lvl="2" eaLnBrk="1" hangingPunct="1">
              <a:defRPr/>
            </a:pPr>
            <a:r>
              <a:rPr lang="en-US" sz="2000" dirty="0" smtClean="0"/>
              <a:t>out - driven from within the entity</a:t>
            </a:r>
          </a:p>
          <a:p>
            <a:pPr lvl="2" eaLnBrk="1" hangingPunct="1">
              <a:defRPr/>
            </a:pPr>
            <a:r>
              <a:rPr lang="en-US" sz="2000" dirty="0" err="1" smtClean="0"/>
              <a:t>inout</a:t>
            </a:r>
            <a:r>
              <a:rPr lang="en-US" sz="2000" dirty="0" smtClean="0"/>
              <a:t> - bidirectional – drivers within the entity and external</a:t>
            </a:r>
          </a:p>
          <a:p>
            <a:pPr lvl="1" eaLnBrk="1" hangingPunct="1">
              <a:defRPr/>
            </a:pPr>
            <a:r>
              <a:rPr lang="en-US" sz="2400" dirty="0" err="1" smtClean="0">
                <a:solidFill>
                  <a:srgbClr val="FFFF00"/>
                </a:solidFill>
              </a:rPr>
              <a:t>data_type</a:t>
            </a:r>
            <a:r>
              <a:rPr lang="en-US" sz="2400" dirty="0" smtClean="0">
                <a:solidFill>
                  <a:srgbClr val="FFFF00"/>
                </a:solidFill>
              </a:rPr>
              <a:t>:</a:t>
            </a:r>
            <a:r>
              <a:rPr lang="en-US" sz="2400" dirty="0" smtClean="0"/>
              <a:t> any scalar or aggregate signal type</a:t>
            </a:r>
          </a:p>
        </p:txBody>
      </p:sp>
      <p:sp>
        <p:nvSpPr>
          <p:cNvPr id="4" name="Date Placeholder 3"/>
          <p:cNvSpPr>
            <a:spLocks noGrp="1"/>
          </p:cNvSpPr>
          <p:nvPr>
            <p:ph type="dt" sz="half" idx="10"/>
          </p:nvPr>
        </p:nvSpPr>
        <p:spPr>
          <a:xfrm>
            <a:off x="457200" y="6416675"/>
            <a:ext cx="23622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6" name="Slide Number Placeholder 5"/>
          <p:cNvSpPr>
            <a:spLocks noGrp="1"/>
          </p:cNvSpPr>
          <p:nvPr>
            <p:ph type="sldNum" sz="quarter" idx="12"/>
          </p:nvPr>
        </p:nvSpPr>
        <p:spPr/>
        <p:txBody>
          <a:bodyPr>
            <a:normAutofit/>
          </a:bodyPr>
          <a:lstStyle/>
          <a:p>
            <a:pPr>
              <a:defRPr/>
            </a:pPr>
            <a:fld id="{49784620-DEFD-4AA5-9E76-7ABA66529E53}" type="slidenum">
              <a:rPr lang="en-US">
                <a:solidFill>
                  <a:srgbClr val="FFFFFF"/>
                </a:solidFill>
              </a:rPr>
              <a:pPr>
                <a:defRPr/>
              </a:pPr>
              <a:t>5</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defRPr/>
            </a:pPr>
            <a:r>
              <a:rPr lang="en-US" sz="4000" smtClean="0"/>
              <a:t>IEEE Standard 1164 Data Types</a:t>
            </a:r>
          </a:p>
        </p:txBody>
      </p:sp>
      <p:sp>
        <p:nvSpPr>
          <p:cNvPr id="33795" name="Rectangle 3"/>
          <p:cNvSpPr>
            <a:spLocks noGrp="1" noChangeArrowheads="1"/>
          </p:cNvSpPr>
          <p:nvPr>
            <p:ph idx="1"/>
          </p:nvPr>
        </p:nvSpPr>
        <p:spPr>
          <a:xfrm>
            <a:off x="457200" y="1600200"/>
            <a:ext cx="8229600" cy="4800600"/>
          </a:xfrm>
        </p:spPr>
        <p:txBody>
          <a:bodyPr/>
          <a:lstStyle/>
          <a:p>
            <a:pPr eaLnBrk="1" hangingPunct="1">
              <a:defRPr/>
            </a:pPr>
            <a:r>
              <a:rPr lang="en-US" sz="2800" dirty="0" smtClean="0"/>
              <a:t>Type </a:t>
            </a:r>
            <a:r>
              <a:rPr lang="en-US" sz="2800" dirty="0" err="1" smtClean="0">
                <a:solidFill>
                  <a:srgbClr val="FFFF00"/>
                </a:solidFill>
              </a:rPr>
              <a:t>std_logic</a:t>
            </a:r>
            <a:r>
              <a:rPr lang="en-US" sz="2800" dirty="0" smtClean="0"/>
              <a:t> data values: </a:t>
            </a:r>
          </a:p>
          <a:p>
            <a:pPr eaLnBrk="1" hangingPunct="1">
              <a:buFont typeface="Wingdings" pitchFamily="2" charset="2"/>
              <a:buNone/>
              <a:defRPr/>
            </a:pPr>
            <a:r>
              <a:rPr lang="en-US" sz="2800" dirty="0" smtClean="0"/>
              <a:t>	‘U’, ‘X’ – uninitialized/unknown</a:t>
            </a:r>
            <a:br>
              <a:rPr lang="en-US" sz="2800" dirty="0" smtClean="0"/>
            </a:br>
            <a:r>
              <a:rPr lang="en-US" sz="2800" dirty="0" smtClean="0"/>
              <a:t>‘0’, ‘1’ – strongly-driven 0/1</a:t>
            </a:r>
            <a:br>
              <a:rPr lang="en-US" sz="2800" dirty="0" smtClean="0"/>
            </a:br>
            <a:r>
              <a:rPr lang="en-US" sz="2800" dirty="0" smtClean="0"/>
              <a:t>‘L’, ‘H’ – weakly-driven 0/1 (resistive)</a:t>
            </a:r>
            <a:br>
              <a:rPr lang="en-US" sz="2800" dirty="0" smtClean="0"/>
            </a:br>
            <a:r>
              <a:rPr lang="en-US" sz="2800" dirty="0" smtClean="0"/>
              <a:t>‘Z’, ‘W’ - strong/weak “floating”</a:t>
            </a:r>
            <a:br>
              <a:rPr lang="en-US" sz="2800" dirty="0" smtClean="0"/>
            </a:br>
            <a:r>
              <a:rPr lang="en-US" sz="2800" dirty="0" smtClean="0"/>
              <a:t>‘-’  - don’t care</a:t>
            </a:r>
          </a:p>
          <a:p>
            <a:pPr eaLnBrk="1" hangingPunct="1">
              <a:defRPr/>
            </a:pPr>
            <a:r>
              <a:rPr lang="en-US" sz="2800" dirty="0" smtClean="0"/>
              <a:t>Type </a:t>
            </a:r>
            <a:r>
              <a:rPr lang="en-US" sz="2800" dirty="0" err="1" smtClean="0"/>
              <a:t>std_logic_vector</a:t>
            </a:r>
            <a:r>
              <a:rPr lang="en-US" sz="2800" dirty="0" smtClean="0"/>
              <a:t> is array of </a:t>
            </a:r>
            <a:r>
              <a:rPr lang="en-US" sz="2800" dirty="0" err="1" smtClean="0"/>
              <a:t>std_logic</a:t>
            </a:r>
            <a:endParaRPr lang="en-US" sz="2800" dirty="0" smtClean="0"/>
          </a:p>
          <a:p>
            <a:pPr eaLnBrk="1" hangingPunct="1">
              <a:defRPr/>
            </a:pPr>
            <a:r>
              <a:rPr lang="en-US" sz="2800" dirty="0" smtClean="0"/>
              <a:t>Include package:</a:t>
            </a:r>
            <a:br>
              <a:rPr lang="en-US" sz="2800" dirty="0" smtClean="0"/>
            </a:br>
            <a:r>
              <a:rPr lang="en-US" sz="2800" i="1" dirty="0" smtClean="0">
                <a:solidFill>
                  <a:srgbClr val="FFFF00"/>
                </a:solidFill>
              </a:rPr>
              <a:t>library IEEE;</a:t>
            </a:r>
            <a:br>
              <a:rPr lang="en-US" sz="2800" i="1" dirty="0" smtClean="0">
                <a:solidFill>
                  <a:srgbClr val="FFFF00"/>
                </a:solidFill>
              </a:rPr>
            </a:br>
            <a:r>
              <a:rPr lang="en-US" sz="2800" i="1" dirty="0" smtClean="0">
                <a:solidFill>
                  <a:srgbClr val="FFFF00"/>
                </a:solidFill>
              </a:rPr>
              <a:t>use IEEE.std_logic_1164.all;</a:t>
            </a:r>
            <a:r>
              <a:rPr lang="en-US" sz="2400" dirty="0" smtClean="0"/>
              <a:t>			   </a:t>
            </a:r>
          </a:p>
        </p:txBody>
      </p:sp>
      <p:sp>
        <p:nvSpPr>
          <p:cNvPr id="4" name="Date Placeholder 3"/>
          <p:cNvSpPr>
            <a:spLocks noGrp="1"/>
          </p:cNvSpPr>
          <p:nvPr>
            <p:ph type="dt" sz="half" idx="10"/>
          </p:nvPr>
        </p:nvSpPr>
        <p:spPr>
          <a:xfrm>
            <a:off x="457200" y="6416675"/>
            <a:ext cx="23622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6" name="Slide Number Placeholder 5"/>
          <p:cNvSpPr>
            <a:spLocks noGrp="1"/>
          </p:cNvSpPr>
          <p:nvPr>
            <p:ph type="sldNum" sz="quarter" idx="12"/>
          </p:nvPr>
        </p:nvSpPr>
        <p:spPr/>
        <p:txBody>
          <a:bodyPr>
            <a:normAutofit/>
          </a:bodyPr>
          <a:lstStyle/>
          <a:p>
            <a:pPr>
              <a:defRPr/>
            </a:pPr>
            <a:fld id="{38CA85FE-98C9-44CD-A1C3-53C63EC5CD88}" type="slidenum">
              <a:rPr lang="en-US">
                <a:solidFill>
                  <a:srgbClr val="FFFFFF"/>
                </a:solidFill>
              </a:rPr>
              <a:pPr>
                <a:defRPr/>
              </a:pPr>
              <a:t>6</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dirty="0" smtClean="0"/>
              <a:t>Entity format</a:t>
            </a:r>
          </a:p>
        </p:txBody>
      </p:sp>
      <p:sp>
        <p:nvSpPr>
          <p:cNvPr id="95235" name="Rectangle 3"/>
          <p:cNvSpPr>
            <a:spLocks noGrp="1" noChangeArrowheads="1"/>
          </p:cNvSpPr>
          <p:nvPr>
            <p:ph idx="1"/>
          </p:nvPr>
        </p:nvSpPr>
        <p:spPr>
          <a:xfrm>
            <a:off x="1752600" y="1600200"/>
            <a:ext cx="5715000" cy="4530725"/>
          </a:xfrm>
        </p:spPr>
        <p:txBody>
          <a:bodyPr>
            <a:normAutofit/>
          </a:bodyPr>
          <a:lstStyle/>
          <a:p>
            <a:pPr eaLnBrk="1" hangingPunct="1">
              <a:lnSpc>
                <a:spcPct val="80000"/>
              </a:lnSpc>
              <a:buFont typeface="Wingdings" pitchFamily="2" charset="2"/>
              <a:buNone/>
              <a:defRPr/>
            </a:pPr>
            <a:r>
              <a:rPr lang="en-US" sz="2400" b="1" dirty="0" smtClean="0">
                <a:effectLst/>
                <a:latin typeface="Times New Roman" pitchFamily="18" charset="0"/>
              </a:rPr>
              <a:t>ENTITY </a:t>
            </a:r>
            <a:r>
              <a:rPr lang="en-US" sz="2400" b="1" i="1" dirty="0" err="1" smtClean="0">
                <a:effectLst/>
                <a:latin typeface="Times New Roman" pitchFamily="18" charset="0"/>
              </a:rPr>
              <a:t>entity_name</a:t>
            </a:r>
            <a:r>
              <a:rPr lang="en-US" sz="2400" b="1" i="1" dirty="0" smtClean="0">
                <a:effectLst/>
                <a:latin typeface="Times New Roman" pitchFamily="18" charset="0"/>
              </a:rPr>
              <a:t> </a:t>
            </a:r>
            <a:r>
              <a:rPr lang="en-US" sz="2400" b="1" dirty="0" smtClean="0">
                <a:effectLst/>
                <a:latin typeface="Times New Roman" pitchFamily="18" charset="0"/>
              </a:rPr>
              <a:t>IS</a:t>
            </a:r>
          </a:p>
          <a:p>
            <a:pPr eaLnBrk="1" hangingPunct="1">
              <a:lnSpc>
                <a:spcPct val="80000"/>
              </a:lnSpc>
              <a:buFont typeface="Wingdings" pitchFamily="2" charset="2"/>
              <a:buNone/>
              <a:defRPr/>
            </a:pPr>
            <a:endParaRPr lang="en-US" sz="2400" b="1" dirty="0" smtClean="0">
              <a:effectLst/>
              <a:latin typeface="Times New Roman" pitchFamily="18" charset="0"/>
            </a:endParaRPr>
          </a:p>
          <a:p>
            <a:pPr eaLnBrk="1" hangingPunct="1">
              <a:lnSpc>
                <a:spcPct val="80000"/>
              </a:lnSpc>
              <a:buFont typeface="Wingdings" pitchFamily="2" charset="2"/>
              <a:buNone/>
              <a:defRPr/>
            </a:pPr>
            <a:r>
              <a:rPr lang="en-US" sz="2400" dirty="0" smtClean="0">
                <a:solidFill>
                  <a:srgbClr val="FFFF00"/>
                </a:solidFill>
                <a:effectLst/>
                <a:latin typeface="Times New Roman" pitchFamily="18" charset="0"/>
              </a:rPr>
              <a:t>	GENERIC  (optional)</a:t>
            </a:r>
            <a:br>
              <a:rPr lang="en-US" sz="2400" dirty="0" smtClean="0">
                <a:solidFill>
                  <a:srgbClr val="FFFF00"/>
                </a:solidFill>
                <a:effectLst/>
                <a:latin typeface="Times New Roman" pitchFamily="18" charset="0"/>
              </a:rPr>
            </a:br>
            <a:r>
              <a:rPr lang="en-US" sz="2400" dirty="0" smtClean="0">
                <a:effectLst/>
                <a:latin typeface="Times New Roman" pitchFamily="18" charset="0"/>
              </a:rPr>
              <a:t>(</a:t>
            </a:r>
            <a:r>
              <a:rPr lang="en-US" sz="2400" i="1" dirty="0" err="1" smtClean="0">
                <a:effectLst/>
                <a:latin typeface="Times New Roman" pitchFamily="18" charset="0"/>
              </a:rPr>
              <a:t>generic_name</a:t>
            </a:r>
            <a:r>
              <a:rPr lang="en-US" sz="2400" dirty="0" smtClean="0">
                <a:effectLst/>
                <a:latin typeface="Times New Roman" pitchFamily="18" charset="0"/>
              </a:rPr>
              <a:t>: type :=</a:t>
            </a:r>
            <a:r>
              <a:rPr lang="en-US" sz="2400" i="1" dirty="0" err="1" smtClean="0">
                <a:effectLst/>
                <a:latin typeface="Times New Roman" pitchFamily="18" charset="0"/>
              </a:rPr>
              <a:t>default_value</a:t>
            </a:r>
            <a:r>
              <a:rPr lang="en-US" sz="2400" dirty="0" smtClean="0">
                <a:effectLst/>
                <a:latin typeface="Times New Roman" pitchFamily="18" charset="0"/>
              </a:rPr>
              <a:t>;</a:t>
            </a:r>
          </a:p>
          <a:p>
            <a:pPr eaLnBrk="1" hangingPunct="1">
              <a:lnSpc>
                <a:spcPct val="80000"/>
              </a:lnSpc>
              <a:buFont typeface="Wingdings" pitchFamily="2" charset="2"/>
              <a:buNone/>
              <a:defRPr/>
            </a:pPr>
            <a:r>
              <a:rPr lang="en-US" sz="2400" dirty="0" smtClean="0">
                <a:effectLst/>
                <a:latin typeface="Times New Roman" pitchFamily="18" charset="0"/>
              </a:rPr>
              <a:t>	…</a:t>
            </a:r>
          </a:p>
          <a:p>
            <a:pPr eaLnBrk="1" hangingPunct="1">
              <a:lnSpc>
                <a:spcPct val="80000"/>
              </a:lnSpc>
              <a:buFont typeface="Wingdings" pitchFamily="2" charset="2"/>
              <a:buNone/>
              <a:defRPr/>
            </a:pPr>
            <a:r>
              <a:rPr lang="en-US" sz="2400" i="1" dirty="0" smtClean="0">
                <a:effectLst/>
                <a:latin typeface="Times New Roman" pitchFamily="18" charset="0"/>
              </a:rPr>
              <a:t>	</a:t>
            </a:r>
            <a:r>
              <a:rPr lang="en-US" sz="2400" i="1" dirty="0" err="1" smtClean="0">
                <a:effectLst/>
                <a:latin typeface="Times New Roman" pitchFamily="18" charset="0"/>
              </a:rPr>
              <a:t>generic_name</a:t>
            </a:r>
            <a:r>
              <a:rPr lang="en-US" sz="2400" dirty="0" smtClean="0">
                <a:effectLst/>
                <a:latin typeface="Times New Roman" pitchFamily="18" charset="0"/>
              </a:rPr>
              <a:t>: mode </a:t>
            </a:r>
            <a:r>
              <a:rPr lang="en-US" sz="2400" dirty="0" err="1" smtClean="0">
                <a:effectLst/>
                <a:latin typeface="Times New Roman" pitchFamily="18" charset="0"/>
              </a:rPr>
              <a:t>signal_type</a:t>
            </a:r>
            <a:r>
              <a:rPr lang="en-US" sz="2400" dirty="0" smtClean="0">
                <a:effectLst/>
                <a:latin typeface="Times New Roman" pitchFamily="18" charset="0"/>
              </a:rPr>
              <a:t>);</a:t>
            </a:r>
            <a:br>
              <a:rPr lang="en-US" sz="2400" dirty="0" smtClean="0">
                <a:effectLst/>
                <a:latin typeface="Times New Roman" pitchFamily="18" charset="0"/>
              </a:rPr>
            </a:br>
            <a:endParaRPr lang="en-US" sz="2400" dirty="0" smtClean="0">
              <a:effectLst/>
              <a:latin typeface="Times New Roman" pitchFamily="18" charset="0"/>
            </a:endParaRPr>
          </a:p>
          <a:p>
            <a:pPr eaLnBrk="1" hangingPunct="1">
              <a:lnSpc>
                <a:spcPct val="80000"/>
              </a:lnSpc>
              <a:buFont typeface="Wingdings" pitchFamily="2" charset="2"/>
              <a:buNone/>
              <a:defRPr/>
            </a:pPr>
            <a:r>
              <a:rPr lang="en-US" sz="2400" dirty="0" smtClean="0">
                <a:solidFill>
                  <a:srgbClr val="FFFF00"/>
                </a:solidFill>
                <a:effectLst/>
                <a:latin typeface="Times New Roman" pitchFamily="18" charset="0"/>
              </a:rPr>
              <a:t>	PORT</a:t>
            </a:r>
            <a:br>
              <a:rPr lang="en-US" sz="2400" dirty="0" smtClean="0">
                <a:solidFill>
                  <a:srgbClr val="FFFF00"/>
                </a:solidFill>
                <a:effectLst/>
                <a:latin typeface="Times New Roman" pitchFamily="18" charset="0"/>
              </a:rPr>
            </a:br>
            <a:r>
              <a:rPr lang="en-US" sz="2400" dirty="0" smtClean="0">
                <a:effectLst/>
                <a:latin typeface="Times New Roman" pitchFamily="18" charset="0"/>
              </a:rPr>
              <a:t>(</a:t>
            </a:r>
            <a:r>
              <a:rPr lang="en-US" sz="2400" i="1" dirty="0" err="1" smtClean="0">
                <a:effectLst/>
                <a:latin typeface="Times New Roman" pitchFamily="18" charset="0"/>
              </a:rPr>
              <a:t>signal_name</a:t>
            </a:r>
            <a:r>
              <a:rPr lang="en-US" sz="2400" dirty="0" smtClean="0">
                <a:effectLst/>
                <a:latin typeface="Times New Roman" pitchFamily="18" charset="0"/>
              </a:rPr>
              <a:t>: mode </a:t>
            </a:r>
            <a:r>
              <a:rPr lang="en-US" sz="2400" dirty="0" err="1" smtClean="0">
                <a:effectLst/>
                <a:latin typeface="Times New Roman" pitchFamily="18" charset="0"/>
              </a:rPr>
              <a:t>signal_type</a:t>
            </a:r>
            <a:r>
              <a:rPr lang="en-US" sz="2400" dirty="0" smtClean="0">
                <a:effectLst/>
                <a:latin typeface="Times New Roman" pitchFamily="18" charset="0"/>
              </a:rPr>
              <a:t>;</a:t>
            </a:r>
          </a:p>
          <a:p>
            <a:pPr eaLnBrk="1" hangingPunct="1">
              <a:lnSpc>
                <a:spcPct val="80000"/>
              </a:lnSpc>
              <a:buFont typeface="Wingdings" pitchFamily="2" charset="2"/>
              <a:buNone/>
              <a:defRPr/>
            </a:pPr>
            <a:r>
              <a:rPr lang="en-US" sz="2400" dirty="0" smtClean="0">
                <a:effectLst/>
                <a:latin typeface="Times New Roman" pitchFamily="18" charset="0"/>
              </a:rPr>
              <a:t>	 …</a:t>
            </a:r>
          </a:p>
          <a:p>
            <a:pPr eaLnBrk="1" hangingPunct="1">
              <a:lnSpc>
                <a:spcPct val="80000"/>
              </a:lnSpc>
              <a:buFont typeface="Wingdings" pitchFamily="2" charset="2"/>
              <a:buNone/>
              <a:defRPr/>
            </a:pPr>
            <a:r>
              <a:rPr lang="en-US" sz="2400" i="1" dirty="0" smtClean="0">
                <a:effectLst/>
                <a:latin typeface="Times New Roman" pitchFamily="18" charset="0"/>
              </a:rPr>
              <a:t>	</a:t>
            </a:r>
            <a:r>
              <a:rPr lang="en-US" sz="2400" i="1" dirty="0" err="1" smtClean="0">
                <a:effectLst/>
                <a:latin typeface="Times New Roman" pitchFamily="18" charset="0"/>
              </a:rPr>
              <a:t>signal_name</a:t>
            </a:r>
            <a:r>
              <a:rPr lang="en-US" sz="2400" dirty="0" smtClean="0">
                <a:effectLst/>
                <a:latin typeface="Times New Roman" pitchFamily="18" charset="0"/>
              </a:rPr>
              <a:t>: mode </a:t>
            </a:r>
            <a:r>
              <a:rPr lang="en-US" sz="2400" dirty="0" err="1" smtClean="0">
                <a:effectLst/>
                <a:latin typeface="Times New Roman" pitchFamily="18" charset="0"/>
              </a:rPr>
              <a:t>signal_type</a:t>
            </a:r>
            <a:r>
              <a:rPr lang="en-US" sz="2400" dirty="0" smtClean="0">
                <a:effectLst/>
                <a:latin typeface="Times New Roman" pitchFamily="18" charset="0"/>
              </a:rPr>
              <a:t>);</a:t>
            </a:r>
            <a:br>
              <a:rPr lang="en-US" sz="2400" dirty="0" smtClean="0">
                <a:effectLst/>
                <a:latin typeface="Times New Roman" pitchFamily="18" charset="0"/>
              </a:rPr>
            </a:br>
            <a:endParaRPr lang="en-US" sz="2400" dirty="0" smtClean="0">
              <a:effectLst/>
              <a:latin typeface="Times New Roman" pitchFamily="18" charset="0"/>
            </a:endParaRPr>
          </a:p>
          <a:p>
            <a:pPr eaLnBrk="1" hangingPunct="1">
              <a:lnSpc>
                <a:spcPct val="80000"/>
              </a:lnSpc>
              <a:buFont typeface="Wingdings" pitchFamily="2" charset="2"/>
              <a:buNone/>
              <a:defRPr/>
            </a:pPr>
            <a:r>
              <a:rPr lang="en-US" sz="2400" b="1" dirty="0" smtClean="0">
                <a:effectLst/>
                <a:latin typeface="Times New Roman" pitchFamily="18" charset="0"/>
              </a:rPr>
              <a:t>END ENTITY </a:t>
            </a:r>
            <a:r>
              <a:rPr lang="en-US" sz="2400" b="1" i="1" dirty="0" err="1" smtClean="0">
                <a:effectLst/>
                <a:latin typeface="Times New Roman" pitchFamily="18" charset="0"/>
              </a:rPr>
              <a:t>entity_name</a:t>
            </a:r>
            <a:r>
              <a:rPr lang="en-US" sz="2400" b="1" dirty="0" smtClean="0">
                <a:effectLst/>
                <a:latin typeface="Times New Roman" pitchFamily="18" charset="0"/>
              </a:rPr>
              <a:t>;</a:t>
            </a:r>
            <a:endParaRPr lang="en-US" sz="2400" b="1" dirty="0" smtClean="0"/>
          </a:p>
        </p:txBody>
      </p:sp>
      <p:sp>
        <p:nvSpPr>
          <p:cNvPr id="4" name="Date Placeholder 3"/>
          <p:cNvSpPr>
            <a:spLocks noGrp="1"/>
          </p:cNvSpPr>
          <p:nvPr>
            <p:ph type="dt" sz="half" idx="10"/>
          </p:nvPr>
        </p:nvSpPr>
        <p:spPr>
          <a:xfrm>
            <a:off x="457200" y="6416675"/>
            <a:ext cx="2438400" cy="365125"/>
          </a:xfrm>
        </p:spPr>
        <p:txBody>
          <a:bodyPr/>
          <a:lstStyle/>
          <a:p>
            <a:pPr>
              <a:defRPr/>
            </a:pPr>
            <a:r>
              <a:rPr lang="en-US" dirty="0" smtClean="0">
                <a:solidFill>
                  <a:srgbClr val="FFFFFF"/>
                </a:solidFill>
              </a:rPr>
              <a:t>ELEC2200-001 Fall 2010, Nov 2</a:t>
            </a:r>
            <a:endParaRPr lang="en-US" dirty="0">
              <a:solidFill>
                <a:srgbClr val="FFFFFF"/>
              </a:solidFill>
            </a:endParaRPr>
          </a:p>
        </p:txBody>
      </p:sp>
      <p:sp>
        <p:nvSpPr>
          <p:cNvPr id="6" name="Slide Number Placeholder 5"/>
          <p:cNvSpPr>
            <a:spLocks noGrp="1"/>
          </p:cNvSpPr>
          <p:nvPr>
            <p:ph type="sldNum" sz="quarter" idx="12"/>
          </p:nvPr>
        </p:nvSpPr>
        <p:spPr/>
        <p:txBody>
          <a:bodyPr>
            <a:normAutofit/>
          </a:bodyPr>
          <a:lstStyle/>
          <a:p>
            <a:pPr>
              <a:defRPr/>
            </a:pPr>
            <a:fld id="{47AF9953-DADD-4E60-A1D4-0C28C96773BB}" type="slidenum">
              <a:rPr lang="en-US">
                <a:solidFill>
                  <a:srgbClr val="FFFFFF"/>
                </a:solidFill>
              </a:rPr>
              <a:pPr>
                <a:defRPr/>
              </a:pPr>
              <a:t>7</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2"/>
          <p:cNvSpPr>
            <a:spLocks noGrp="1"/>
          </p:cNvSpPr>
          <p:nvPr>
            <p:ph type="dt" sz="quarter" idx="10"/>
          </p:nvPr>
        </p:nvSpPr>
        <p:spPr>
          <a:xfrm>
            <a:off x="457200" y="6416675"/>
            <a:ext cx="2438400" cy="365125"/>
          </a:xfrm>
        </p:spPr>
        <p:txBody>
          <a:bodyPr/>
          <a:lstStyle/>
          <a:p>
            <a:pPr>
              <a:defRPr/>
            </a:pPr>
            <a:r>
              <a:rPr lang="en-US" dirty="0" smtClean="0"/>
              <a:t>ELEC2200-001 Fall 2010, Nov 2</a:t>
            </a:r>
            <a:endParaRPr lang="en-US" dirty="0"/>
          </a:p>
        </p:txBody>
      </p:sp>
      <p:sp>
        <p:nvSpPr>
          <p:cNvPr id="48" name="Footer Placeholder 3"/>
          <p:cNvSpPr>
            <a:spLocks noGrp="1"/>
          </p:cNvSpPr>
          <p:nvPr>
            <p:ph type="ftr" sz="quarter" idx="11"/>
          </p:nvPr>
        </p:nvSpPr>
        <p:spPr>
          <a:xfrm>
            <a:off x="3124200" y="6416675"/>
            <a:ext cx="3200400" cy="365125"/>
          </a:xfrm>
        </p:spPr>
        <p:txBody>
          <a:bodyPr/>
          <a:lstStyle/>
          <a:p>
            <a:pPr>
              <a:defRPr/>
            </a:pPr>
            <a:r>
              <a:rPr lang="en-US" dirty="0" smtClean="0"/>
              <a:t>(Adopted from Profs. Nelson and Stroud)</a:t>
            </a:r>
            <a:endParaRPr lang="en-US" dirty="0"/>
          </a:p>
        </p:txBody>
      </p:sp>
      <p:sp>
        <p:nvSpPr>
          <p:cNvPr id="49" name="Slide Number Placeholder 4"/>
          <p:cNvSpPr>
            <a:spLocks noGrp="1"/>
          </p:cNvSpPr>
          <p:nvPr>
            <p:ph type="sldNum" sz="quarter" idx="12"/>
          </p:nvPr>
        </p:nvSpPr>
        <p:spPr/>
        <p:txBody>
          <a:bodyPr/>
          <a:lstStyle/>
          <a:p>
            <a:pPr>
              <a:defRPr/>
            </a:pPr>
            <a:fld id="{1368BF09-9A3D-4FA1-A624-50669DA7C093}" type="slidenum">
              <a:rPr lang="en-US"/>
              <a:pPr>
                <a:defRPr/>
              </a:pPr>
              <a:t>8</a:t>
            </a:fld>
            <a:endParaRPr lang="en-US"/>
          </a:p>
        </p:txBody>
      </p:sp>
      <p:sp>
        <p:nvSpPr>
          <p:cNvPr id="28677" name="Rectangle 2"/>
          <p:cNvSpPr>
            <a:spLocks noChangeArrowheads="1"/>
          </p:cNvSpPr>
          <p:nvPr/>
        </p:nvSpPr>
        <p:spPr bwMode="auto">
          <a:xfrm>
            <a:off x="838200" y="1676400"/>
            <a:ext cx="6934200" cy="3581400"/>
          </a:xfrm>
          <a:prstGeom prst="rect">
            <a:avLst/>
          </a:prstGeom>
          <a:solidFill>
            <a:schemeClr val="tx2">
              <a:lumMod val="10000"/>
            </a:schemeClr>
          </a:solidFill>
          <a:ln w="9525">
            <a:noFill/>
            <a:miter lim="800000"/>
            <a:headEnd/>
            <a:tailEnd/>
          </a:ln>
        </p:spPr>
        <p:txBody>
          <a:bodyPr wrap="none" anchor="ctr"/>
          <a:lstStyle/>
          <a:p>
            <a:pPr algn="ctr">
              <a:defRPr/>
            </a:pPr>
            <a:endParaRPr lang="en-US" sz="2000" b="1" dirty="0"/>
          </a:p>
        </p:txBody>
      </p:sp>
      <p:sp>
        <p:nvSpPr>
          <p:cNvPr id="34822" name="Rectangle 3"/>
          <p:cNvSpPr>
            <a:spLocks noGrp="1" noChangeArrowheads="1"/>
          </p:cNvSpPr>
          <p:nvPr>
            <p:ph type="title"/>
          </p:nvPr>
        </p:nvSpPr>
        <p:spPr/>
        <p:txBody>
          <a:bodyPr/>
          <a:lstStyle/>
          <a:p>
            <a:r>
              <a:rPr lang="en-US" smtClean="0">
                <a:solidFill>
                  <a:srgbClr val="FFFF00"/>
                </a:solidFill>
                <a:effectLst/>
              </a:rPr>
              <a:t>Full-Adder Adds Three Bits</a:t>
            </a:r>
          </a:p>
        </p:txBody>
      </p:sp>
      <p:sp>
        <p:nvSpPr>
          <p:cNvPr id="34823" name="AutoShape 4"/>
          <p:cNvSpPr>
            <a:spLocks noChangeArrowheads="1"/>
          </p:cNvSpPr>
          <p:nvPr/>
        </p:nvSpPr>
        <p:spPr bwMode="auto">
          <a:xfrm flipH="1">
            <a:off x="1905000" y="2362200"/>
            <a:ext cx="990600" cy="762000"/>
          </a:xfrm>
          <a:prstGeom prst="moon">
            <a:avLst>
              <a:gd name="adj" fmla="val 86056"/>
            </a:avLst>
          </a:prstGeom>
          <a:solidFill>
            <a:srgbClr val="FF9900"/>
          </a:solidFill>
          <a:ln w="9525">
            <a:noFill/>
            <a:miter lim="800000"/>
            <a:headEnd/>
            <a:tailEnd/>
          </a:ln>
        </p:spPr>
        <p:txBody>
          <a:bodyPr wrap="none" anchor="ctr"/>
          <a:lstStyle/>
          <a:p>
            <a:endParaRPr lang="en-US"/>
          </a:p>
        </p:txBody>
      </p:sp>
      <p:sp>
        <p:nvSpPr>
          <p:cNvPr id="34824" name="Freeform 5"/>
          <p:cNvSpPr>
            <a:spLocks/>
          </p:cNvSpPr>
          <p:nvPr/>
        </p:nvSpPr>
        <p:spPr bwMode="auto">
          <a:xfrm>
            <a:off x="1752600" y="2362200"/>
            <a:ext cx="152400" cy="762000"/>
          </a:xfrm>
          <a:custGeom>
            <a:avLst/>
            <a:gdLst>
              <a:gd name="T0" fmla="*/ 0 w 144"/>
              <a:gd name="T1" fmla="*/ 0 h 480"/>
              <a:gd name="T2" fmla="*/ 2147483647 w 144"/>
              <a:gd name="T3" fmla="*/ 2147483647 h 480"/>
              <a:gd name="T4" fmla="*/ 0 w 144"/>
              <a:gd name="T5" fmla="*/ 2147483647 h 480"/>
              <a:gd name="T6" fmla="*/ 0 60000 65536"/>
              <a:gd name="T7" fmla="*/ 0 60000 65536"/>
              <a:gd name="T8" fmla="*/ 0 60000 65536"/>
              <a:gd name="T9" fmla="*/ 0 w 144"/>
              <a:gd name="T10" fmla="*/ 0 h 480"/>
              <a:gd name="T11" fmla="*/ 144 w 144"/>
              <a:gd name="T12" fmla="*/ 480 h 480"/>
            </a:gdLst>
            <a:ahLst/>
            <a:cxnLst>
              <a:cxn ang="T6">
                <a:pos x="T0" y="T1"/>
              </a:cxn>
              <a:cxn ang="T7">
                <a:pos x="T2" y="T3"/>
              </a:cxn>
              <a:cxn ang="T8">
                <a:pos x="T4" y="T5"/>
              </a:cxn>
            </a:cxnLst>
            <a:rect l="T9" t="T10" r="T11" b="T12"/>
            <a:pathLst>
              <a:path w="144" h="480">
                <a:moveTo>
                  <a:pt x="0" y="0"/>
                </a:moveTo>
                <a:cubicBezTo>
                  <a:pt x="72" y="80"/>
                  <a:pt x="144" y="160"/>
                  <a:pt x="144" y="240"/>
                </a:cubicBezTo>
                <a:cubicBezTo>
                  <a:pt x="144" y="320"/>
                  <a:pt x="72" y="400"/>
                  <a:pt x="0" y="480"/>
                </a:cubicBezTo>
              </a:path>
            </a:pathLst>
          </a:custGeom>
          <a:noFill/>
          <a:ln w="38100">
            <a:solidFill>
              <a:srgbClr val="FF9900"/>
            </a:solidFill>
            <a:round/>
            <a:headEnd/>
            <a:tailEnd/>
          </a:ln>
        </p:spPr>
        <p:txBody>
          <a:bodyPr/>
          <a:lstStyle/>
          <a:p>
            <a:endParaRPr lang="en-US"/>
          </a:p>
        </p:txBody>
      </p:sp>
      <p:sp>
        <p:nvSpPr>
          <p:cNvPr id="34825" name="AutoShape 6"/>
          <p:cNvSpPr>
            <a:spLocks noChangeArrowheads="1"/>
          </p:cNvSpPr>
          <p:nvPr/>
        </p:nvSpPr>
        <p:spPr bwMode="auto">
          <a:xfrm>
            <a:off x="1905000" y="3505200"/>
            <a:ext cx="990600" cy="762000"/>
          </a:xfrm>
          <a:prstGeom prst="flowChartDelay">
            <a:avLst/>
          </a:prstGeom>
          <a:solidFill>
            <a:srgbClr val="FF9900"/>
          </a:solidFill>
          <a:ln w="9525">
            <a:noFill/>
            <a:miter lim="800000"/>
            <a:headEnd/>
            <a:tailEnd/>
          </a:ln>
        </p:spPr>
        <p:txBody>
          <a:bodyPr wrap="none" anchor="ctr"/>
          <a:lstStyle/>
          <a:p>
            <a:endParaRPr lang="en-US"/>
          </a:p>
        </p:txBody>
      </p:sp>
      <p:sp>
        <p:nvSpPr>
          <p:cNvPr id="34826" name="Line 7"/>
          <p:cNvSpPr>
            <a:spLocks noChangeShapeType="1"/>
          </p:cNvSpPr>
          <p:nvPr/>
        </p:nvSpPr>
        <p:spPr bwMode="auto">
          <a:xfrm flipH="1">
            <a:off x="1219200" y="2514600"/>
            <a:ext cx="609600" cy="0"/>
          </a:xfrm>
          <a:prstGeom prst="line">
            <a:avLst/>
          </a:prstGeom>
          <a:noFill/>
          <a:ln w="28575">
            <a:solidFill>
              <a:schemeClr val="tx1"/>
            </a:solidFill>
            <a:round/>
            <a:headEnd/>
            <a:tailEnd/>
          </a:ln>
        </p:spPr>
        <p:txBody>
          <a:bodyPr/>
          <a:lstStyle/>
          <a:p>
            <a:endParaRPr lang="en-US"/>
          </a:p>
        </p:txBody>
      </p:sp>
      <p:sp>
        <p:nvSpPr>
          <p:cNvPr id="34827" name="Line 8"/>
          <p:cNvSpPr>
            <a:spLocks noChangeShapeType="1"/>
          </p:cNvSpPr>
          <p:nvPr/>
        </p:nvSpPr>
        <p:spPr bwMode="auto">
          <a:xfrm flipH="1">
            <a:off x="685800" y="2971800"/>
            <a:ext cx="1143000" cy="0"/>
          </a:xfrm>
          <a:prstGeom prst="line">
            <a:avLst/>
          </a:prstGeom>
          <a:noFill/>
          <a:ln w="28575">
            <a:solidFill>
              <a:schemeClr val="tx1"/>
            </a:solidFill>
            <a:round/>
            <a:headEnd/>
            <a:tailEnd/>
          </a:ln>
        </p:spPr>
        <p:txBody>
          <a:bodyPr/>
          <a:lstStyle/>
          <a:p>
            <a:endParaRPr lang="en-US"/>
          </a:p>
        </p:txBody>
      </p:sp>
      <p:sp>
        <p:nvSpPr>
          <p:cNvPr id="34828" name="Line 9"/>
          <p:cNvSpPr>
            <a:spLocks noChangeShapeType="1"/>
          </p:cNvSpPr>
          <p:nvPr/>
        </p:nvSpPr>
        <p:spPr bwMode="auto">
          <a:xfrm flipH="1">
            <a:off x="1524000" y="3657600"/>
            <a:ext cx="381000" cy="0"/>
          </a:xfrm>
          <a:prstGeom prst="line">
            <a:avLst/>
          </a:prstGeom>
          <a:noFill/>
          <a:ln w="28575">
            <a:solidFill>
              <a:schemeClr val="tx1"/>
            </a:solidFill>
            <a:round/>
            <a:headEnd/>
            <a:tailEnd/>
          </a:ln>
        </p:spPr>
        <p:txBody>
          <a:bodyPr/>
          <a:lstStyle/>
          <a:p>
            <a:endParaRPr lang="en-US"/>
          </a:p>
        </p:txBody>
      </p:sp>
      <p:sp>
        <p:nvSpPr>
          <p:cNvPr id="34829" name="Line 10"/>
          <p:cNvSpPr>
            <a:spLocks noChangeShapeType="1"/>
          </p:cNvSpPr>
          <p:nvPr/>
        </p:nvSpPr>
        <p:spPr bwMode="auto">
          <a:xfrm flipH="1">
            <a:off x="685800" y="4114800"/>
            <a:ext cx="1219200" cy="0"/>
          </a:xfrm>
          <a:prstGeom prst="line">
            <a:avLst/>
          </a:prstGeom>
          <a:noFill/>
          <a:ln w="28575">
            <a:solidFill>
              <a:schemeClr val="tx1"/>
            </a:solidFill>
            <a:round/>
            <a:headEnd/>
            <a:tailEnd/>
          </a:ln>
        </p:spPr>
        <p:txBody>
          <a:bodyPr/>
          <a:lstStyle/>
          <a:p>
            <a:endParaRPr lang="en-US"/>
          </a:p>
        </p:txBody>
      </p:sp>
      <p:sp>
        <p:nvSpPr>
          <p:cNvPr id="34830" name="Line 11"/>
          <p:cNvSpPr>
            <a:spLocks noChangeShapeType="1"/>
          </p:cNvSpPr>
          <p:nvPr/>
        </p:nvSpPr>
        <p:spPr bwMode="auto">
          <a:xfrm flipV="1">
            <a:off x="1524000" y="2971800"/>
            <a:ext cx="1588" cy="685800"/>
          </a:xfrm>
          <a:prstGeom prst="line">
            <a:avLst/>
          </a:prstGeom>
          <a:noFill/>
          <a:ln w="28575">
            <a:solidFill>
              <a:schemeClr val="tx1"/>
            </a:solidFill>
            <a:round/>
            <a:headEnd/>
            <a:tailEnd/>
          </a:ln>
        </p:spPr>
        <p:txBody>
          <a:bodyPr/>
          <a:lstStyle/>
          <a:p>
            <a:endParaRPr lang="en-US"/>
          </a:p>
        </p:txBody>
      </p:sp>
      <p:sp>
        <p:nvSpPr>
          <p:cNvPr id="34831" name="Line 12"/>
          <p:cNvSpPr>
            <a:spLocks noChangeShapeType="1"/>
          </p:cNvSpPr>
          <p:nvPr/>
        </p:nvSpPr>
        <p:spPr bwMode="auto">
          <a:xfrm flipV="1">
            <a:off x="1219200" y="2514600"/>
            <a:ext cx="1588" cy="1600200"/>
          </a:xfrm>
          <a:prstGeom prst="line">
            <a:avLst/>
          </a:prstGeom>
          <a:noFill/>
          <a:ln w="28575">
            <a:solidFill>
              <a:schemeClr val="tx1"/>
            </a:solidFill>
            <a:round/>
            <a:headEnd/>
            <a:tailEnd/>
          </a:ln>
        </p:spPr>
        <p:txBody>
          <a:bodyPr/>
          <a:lstStyle/>
          <a:p>
            <a:endParaRPr lang="en-US"/>
          </a:p>
        </p:txBody>
      </p:sp>
      <p:sp>
        <p:nvSpPr>
          <p:cNvPr id="34832" name="Oval 13"/>
          <p:cNvSpPr>
            <a:spLocks noChangeArrowheads="1"/>
          </p:cNvSpPr>
          <p:nvPr/>
        </p:nvSpPr>
        <p:spPr bwMode="auto">
          <a:xfrm>
            <a:off x="1447800" y="28956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4833" name="Oval 14"/>
          <p:cNvSpPr>
            <a:spLocks noChangeArrowheads="1"/>
          </p:cNvSpPr>
          <p:nvPr/>
        </p:nvSpPr>
        <p:spPr bwMode="auto">
          <a:xfrm>
            <a:off x="1143000" y="40386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4834" name="Text Box 15"/>
          <p:cNvSpPr txBox="1">
            <a:spLocks noChangeArrowheads="1"/>
          </p:cNvSpPr>
          <p:nvPr/>
        </p:nvSpPr>
        <p:spPr bwMode="auto">
          <a:xfrm>
            <a:off x="228600" y="2743200"/>
            <a:ext cx="355600" cy="461963"/>
          </a:xfrm>
          <a:prstGeom prst="rect">
            <a:avLst/>
          </a:prstGeom>
          <a:noFill/>
          <a:ln w="9525">
            <a:noFill/>
            <a:miter lim="800000"/>
            <a:headEnd/>
            <a:tailEnd/>
          </a:ln>
        </p:spPr>
        <p:txBody>
          <a:bodyPr wrap="none">
            <a:spAutoFit/>
          </a:bodyPr>
          <a:lstStyle/>
          <a:p>
            <a:r>
              <a:rPr lang="en-US" sz="2400" b="1"/>
              <a:t>a</a:t>
            </a:r>
          </a:p>
        </p:txBody>
      </p:sp>
      <p:sp>
        <p:nvSpPr>
          <p:cNvPr id="34835" name="Text Box 16"/>
          <p:cNvSpPr txBox="1">
            <a:spLocks noChangeArrowheads="1"/>
          </p:cNvSpPr>
          <p:nvPr/>
        </p:nvSpPr>
        <p:spPr bwMode="auto">
          <a:xfrm>
            <a:off x="228600" y="3886200"/>
            <a:ext cx="371475" cy="461963"/>
          </a:xfrm>
          <a:prstGeom prst="rect">
            <a:avLst/>
          </a:prstGeom>
          <a:noFill/>
          <a:ln w="9525">
            <a:noFill/>
            <a:miter lim="800000"/>
            <a:headEnd/>
            <a:tailEnd/>
          </a:ln>
        </p:spPr>
        <p:txBody>
          <a:bodyPr wrap="none">
            <a:spAutoFit/>
          </a:bodyPr>
          <a:lstStyle/>
          <a:p>
            <a:r>
              <a:rPr lang="en-US" sz="2400" b="1"/>
              <a:t>b</a:t>
            </a:r>
          </a:p>
        </p:txBody>
      </p:sp>
      <p:sp>
        <p:nvSpPr>
          <p:cNvPr id="34836" name="Line 17"/>
          <p:cNvSpPr>
            <a:spLocks noChangeShapeType="1"/>
          </p:cNvSpPr>
          <p:nvPr/>
        </p:nvSpPr>
        <p:spPr bwMode="auto">
          <a:xfrm>
            <a:off x="2895600" y="3886200"/>
            <a:ext cx="685800" cy="0"/>
          </a:xfrm>
          <a:prstGeom prst="line">
            <a:avLst/>
          </a:prstGeom>
          <a:noFill/>
          <a:ln w="28575">
            <a:solidFill>
              <a:schemeClr val="tx1"/>
            </a:solidFill>
            <a:round/>
            <a:headEnd/>
            <a:tailEnd/>
          </a:ln>
        </p:spPr>
        <p:txBody>
          <a:bodyPr/>
          <a:lstStyle/>
          <a:p>
            <a:endParaRPr lang="en-US"/>
          </a:p>
        </p:txBody>
      </p:sp>
      <p:sp>
        <p:nvSpPr>
          <p:cNvPr id="34837" name="Text Box 18"/>
          <p:cNvSpPr txBox="1">
            <a:spLocks noChangeArrowheads="1"/>
          </p:cNvSpPr>
          <p:nvPr/>
        </p:nvSpPr>
        <p:spPr bwMode="auto">
          <a:xfrm>
            <a:off x="1981200" y="2514600"/>
            <a:ext cx="844550" cy="457200"/>
          </a:xfrm>
          <a:prstGeom prst="rect">
            <a:avLst/>
          </a:prstGeom>
          <a:noFill/>
          <a:ln w="9525">
            <a:noFill/>
            <a:miter lim="800000"/>
            <a:headEnd/>
            <a:tailEnd/>
          </a:ln>
        </p:spPr>
        <p:txBody>
          <a:bodyPr wrap="none">
            <a:spAutoFit/>
          </a:bodyPr>
          <a:lstStyle/>
          <a:p>
            <a:r>
              <a:rPr lang="en-US" sz="2400" b="1"/>
              <a:t>XOR</a:t>
            </a:r>
          </a:p>
        </p:txBody>
      </p:sp>
      <p:sp>
        <p:nvSpPr>
          <p:cNvPr id="34838" name="Text Box 19"/>
          <p:cNvSpPr txBox="1">
            <a:spLocks noChangeArrowheads="1"/>
          </p:cNvSpPr>
          <p:nvPr/>
        </p:nvSpPr>
        <p:spPr bwMode="auto">
          <a:xfrm>
            <a:off x="1905000" y="3657600"/>
            <a:ext cx="846138" cy="457200"/>
          </a:xfrm>
          <a:prstGeom prst="rect">
            <a:avLst/>
          </a:prstGeom>
          <a:noFill/>
          <a:ln w="9525">
            <a:noFill/>
            <a:miter lim="800000"/>
            <a:headEnd/>
            <a:tailEnd/>
          </a:ln>
        </p:spPr>
        <p:txBody>
          <a:bodyPr wrap="none">
            <a:spAutoFit/>
          </a:bodyPr>
          <a:lstStyle/>
          <a:p>
            <a:r>
              <a:rPr lang="en-US" sz="2400" b="1"/>
              <a:t>AND</a:t>
            </a:r>
          </a:p>
        </p:txBody>
      </p:sp>
      <p:sp>
        <p:nvSpPr>
          <p:cNvPr id="34839" name="AutoShape 20"/>
          <p:cNvSpPr>
            <a:spLocks noChangeArrowheads="1"/>
          </p:cNvSpPr>
          <p:nvPr/>
        </p:nvSpPr>
        <p:spPr bwMode="auto">
          <a:xfrm flipH="1">
            <a:off x="4876800" y="2590800"/>
            <a:ext cx="990600" cy="762000"/>
          </a:xfrm>
          <a:prstGeom prst="moon">
            <a:avLst>
              <a:gd name="adj" fmla="val 86056"/>
            </a:avLst>
          </a:prstGeom>
          <a:solidFill>
            <a:srgbClr val="FF9900"/>
          </a:solidFill>
          <a:ln w="9525">
            <a:noFill/>
            <a:miter lim="800000"/>
            <a:headEnd/>
            <a:tailEnd/>
          </a:ln>
        </p:spPr>
        <p:txBody>
          <a:bodyPr wrap="none" anchor="ctr"/>
          <a:lstStyle/>
          <a:p>
            <a:endParaRPr lang="en-US"/>
          </a:p>
        </p:txBody>
      </p:sp>
      <p:sp>
        <p:nvSpPr>
          <p:cNvPr id="34840" name="Freeform 21"/>
          <p:cNvSpPr>
            <a:spLocks/>
          </p:cNvSpPr>
          <p:nvPr/>
        </p:nvSpPr>
        <p:spPr bwMode="auto">
          <a:xfrm>
            <a:off x="4724400" y="2590800"/>
            <a:ext cx="152400" cy="762000"/>
          </a:xfrm>
          <a:custGeom>
            <a:avLst/>
            <a:gdLst>
              <a:gd name="T0" fmla="*/ 0 w 144"/>
              <a:gd name="T1" fmla="*/ 0 h 480"/>
              <a:gd name="T2" fmla="*/ 2147483647 w 144"/>
              <a:gd name="T3" fmla="*/ 2147483647 h 480"/>
              <a:gd name="T4" fmla="*/ 0 w 144"/>
              <a:gd name="T5" fmla="*/ 2147483647 h 480"/>
              <a:gd name="T6" fmla="*/ 0 60000 65536"/>
              <a:gd name="T7" fmla="*/ 0 60000 65536"/>
              <a:gd name="T8" fmla="*/ 0 60000 65536"/>
              <a:gd name="T9" fmla="*/ 0 w 144"/>
              <a:gd name="T10" fmla="*/ 0 h 480"/>
              <a:gd name="T11" fmla="*/ 144 w 144"/>
              <a:gd name="T12" fmla="*/ 480 h 480"/>
            </a:gdLst>
            <a:ahLst/>
            <a:cxnLst>
              <a:cxn ang="T6">
                <a:pos x="T0" y="T1"/>
              </a:cxn>
              <a:cxn ang="T7">
                <a:pos x="T2" y="T3"/>
              </a:cxn>
              <a:cxn ang="T8">
                <a:pos x="T4" y="T5"/>
              </a:cxn>
            </a:cxnLst>
            <a:rect l="T9" t="T10" r="T11" b="T12"/>
            <a:pathLst>
              <a:path w="144" h="480">
                <a:moveTo>
                  <a:pt x="0" y="0"/>
                </a:moveTo>
                <a:cubicBezTo>
                  <a:pt x="72" y="80"/>
                  <a:pt x="144" y="160"/>
                  <a:pt x="144" y="240"/>
                </a:cubicBezTo>
                <a:cubicBezTo>
                  <a:pt x="144" y="320"/>
                  <a:pt x="72" y="400"/>
                  <a:pt x="0" y="480"/>
                </a:cubicBezTo>
              </a:path>
            </a:pathLst>
          </a:custGeom>
          <a:noFill/>
          <a:ln w="38100">
            <a:solidFill>
              <a:srgbClr val="FF9900"/>
            </a:solidFill>
            <a:round/>
            <a:headEnd/>
            <a:tailEnd/>
          </a:ln>
        </p:spPr>
        <p:txBody>
          <a:bodyPr/>
          <a:lstStyle/>
          <a:p>
            <a:endParaRPr lang="en-US"/>
          </a:p>
        </p:txBody>
      </p:sp>
      <p:sp>
        <p:nvSpPr>
          <p:cNvPr id="34841" name="AutoShape 22"/>
          <p:cNvSpPr>
            <a:spLocks noChangeArrowheads="1"/>
          </p:cNvSpPr>
          <p:nvPr/>
        </p:nvSpPr>
        <p:spPr bwMode="auto">
          <a:xfrm>
            <a:off x="4876800" y="3733800"/>
            <a:ext cx="990600" cy="762000"/>
          </a:xfrm>
          <a:prstGeom prst="flowChartDelay">
            <a:avLst/>
          </a:prstGeom>
          <a:solidFill>
            <a:srgbClr val="FF9900"/>
          </a:solidFill>
          <a:ln w="9525">
            <a:noFill/>
            <a:miter lim="800000"/>
            <a:headEnd/>
            <a:tailEnd/>
          </a:ln>
        </p:spPr>
        <p:txBody>
          <a:bodyPr wrap="none" anchor="ctr"/>
          <a:lstStyle/>
          <a:p>
            <a:endParaRPr lang="en-US"/>
          </a:p>
        </p:txBody>
      </p:sp>
      <p:sp>
        <p:nvSpPr>
          <p:cNvPr id="34842" name="Line 23"/>
          <p:cNvSpPr>
            <a:spLocks noChangeShapeType="1"/>
          </p:cNvSpPr>
          <p:nvPr/>
        </p:nvSpPr>
        <p:spPr bwMode="auto">
          <a:xfrm flipH="1">
            <a:off x="2895600" y="2743200"/>
            <a:ext cx="1905000" cy="0"/>
          </a:xfrm>
          <a:prstGeom prst="line">
            <a:avLst/>
          </a:prstGeom>
          <a:noFill/>
          <a:ln w="28575">
            <a:solidFill>
              <a:schemeClr val="tx1"/>
            </a:solidFill>
            <a:round/>
            <a:headEnd/>
            <a:tailEnd/>
          </a:ln>
        </p:spPr>
        <p:txBody>
          <a:bodyPr/>
          <a:lstStyle/>
          <a:p>
            <a:endParaRPr lang="en-US"/>
          </a:p>
        </p:txBody>
      </p:sp>
      <p:sp>
        <p:nvSpPr>
          <p:cNvPr id="34843" name="Line 24"/>
          <p:cNvSpPr>
            <a:spLocks noChangeShapeType="1"/>
          </p:cNvSpPr>
          <p:nvPr/>
        </p:nvSpPr>
        <p:spPr bwMode="auto">
          <a:xfrm flipH="1">
            <a:off x="4495800" y="3200400"/>
            <a:ext cx="304800" cy="0"/>
          </a:xfrm>
          <a:prstGeom prst="line">
            <a:avLst/>
          </a:prstGeom>
          <a:noFill/>
          <a:ln w="28575">
            <a:solidFill>
              <a:schemeClr val="tx1"/>
            </a:solidFill>
            <a:round/>
            <a:headEnd/>
            <a:tailEnd/>
          </a:ln>
        </p:spPr>
        <p:txBody>
          <a:bodyPr/>
          <a:lstStyle/>
          <a:p>
            <a:endParaRPr lang="en-US"/>
          </a:p>
        </p:txBody>
      </p:sp>
      <p:sp>
        <p:nvSpPr>
          <p:cNvPr id="34844" name="Line 25"/>
          <p:cNvSpPr>
            <a:spLocks noChangeShapeType="1"/>
          </p:cNvSpPr>
          <p:nvPr/>
        </p:nvSpPr>
        <p:spPr bwMode="auto">
          <a:xfrm flipH="1">
            <a:off x="4495800" y="3886200"/>
            <a:ext cx="381000" cy="0"/>
          </a:xfrm>
          <a:prstGeom prst="line">
            <a:avLst/>
          </a:prstGeom>
          <a:noFill/>
          <a:ln w="28575">
            <a:solidFill>
              <a:schemeClr val="tx1"/>
            </a:solidFill>
            <a:round/>
            <a:headEnd/>
            <a:tailEnd/>
          </a:ln>
        </p:spPr>
        <p:txBody>
          <a:bodyPr/>
          <a:lstStyle/>
          <a:p>
            <a:endParaRPr lang="en-US"/>
          </a:p>
        </p:txBody>
      </p:sp>
      <p:sp>
        <p:nvSpPr>
          <p:cNvPr id="34845" name="Line 26"/>
          <p:cNvSpPr>
            <a:spLocks noChangeShapeType="1"/>
          </p:cNvSpPr>
          <p:nvPr/>
        </p:nvSpPr>
        <p:spPr bwMode="auto">
          <a:xfrm flipH="1">
            <a:off x="4191000" y="4343400"/>
            <a:ext cx="685800" cy="0"/>
          </a:xfrm>
          <a:prstGeom prst="line">
            <a:avLst/>
          </a:prstGeom>
          <a:noFill/>
          <a:ln w="28575">
            <a:solidFill>
              <a:schemeClr val="tx1"/>
            </a:solidFill>
            <a:round/>
            <a:headEnd/>
            <a:tailEnd/>
          </a:ln>
        </p:spPr>
        <p:txBody>
          <a:bodyPr/>
          <a:lstStyle/>
          <a:p>
            <a:endParaRPr lang="en-US"/>
          </a:p>
        </p:txBody>
      </p:sp>
      <p:sp>
        <p:nvSpPr>
          <p:cNvPr id="34846" name="Line 27"/>
          <p:cNvSpPr>
            <a:spLocks noChangeShapeType="1"/>
          </p:cNvSpPr>
          <p:nvPr/>
        </p:nvSpPr>
        <p:spPr bwMode="auto">
          <a:xfrm flipV="1">
            <a:off x="4495800" y="1981200"/>
            <a:ext cx="0" cy="1905000"/>
          </a:xfrm>
          <a:prstGeom prst="line">
            <a:avLst/>
          </a:prstGeom>
          <a:noFill/>
          <a:ln w="28575">
            <a:solidFill>
              <a:schemeClr val="tx1"/>
            </a:solidFill>
            <a:round/>
            <a:headEnd/>
            <a:tailEnd/>
          </a:ln>
        </p:spPr>
        <p:txBody>
          <a:bodyPr/>
          <a:lstStyle/>
          <a:p>
            <a:endParaRPr lang="en-US"/>
          </a:p>
        </p:txBody>
      </p:sp>
      <p:sp>
        <p:nvSpPr>
          <p:cNvPr id="34847" name="Line 28"/>
          <p:cNvSpPr>
            <a:spLocks noChangeShapeType="1"/>
          </p:cNvSpPr>
          <p:nvPr/>
        </p:nvSpPr>
        <p:spPr bwMode="auto">
          <a:xfrm flipV="1">
            <a:off x="4191000" y="2743200"/>
            <a:ext cx="0" cy="1600200"/>
          </a:xfrm>
          <a:prstGeom prst="line">
            <a:avLst/>
          </a:prstGeom>
          <a:noFill/>
          <a:ln w="28575">
            <a:solidFill>
              <a:schemeClr val="tx1"/>
            </a:solidFill>
            <a:round/>
            <a:headEnd/>
            <a:tailEnd/>
          </a:ln>
        </p:spPr>
        <p:txBody>
          <a:bodyPr/>
          <a:lstStyle/>
          <a:p>
            <a:endParaRPr lang="en-US"/>
          </a:p>
        </p:txBody>
      </p:sp>
      <p:sp>
        <p:nvSpPr>
          <p:cNvPr id="34848" name="Oval 29"/>
          <p:cNvSpPr>
            <a:spLocks noChangeArrowheads="1"/>
          </p:cNvSpPr>
          <p:nvPr/>
        </p:nvSpPr>
        <p:spPr bwMode="auto">
          <a:xfrm>
            <a:off x="4419600" y="31242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4849" name="Oval 30"/>
          <p:cNvSpPr>
            <a:spLocks noChangeArrowheads="1"/>
          </p:cNvSpPr>
          <p:nvPr/>
        </p:nvSpPr>
        <p:spPr bwMode="auto">
          <a:xfrm>
            <a:off x="4114800" y="26670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4850" name="Line 31"/>
          <p:cNvSpPr>
            <a:spLocks noChangeShapeType="1"/>
          </p:cNvSpPr>
          <p:nvPr/>
        </p:nvSpPr>
        <p:spPr bwMode="auto">
          <a:xfrm>
            <a:off x="5867400" y="2971800"/>
            <a:ext cx="2133600" cy="0"/>
          </a:xfrm>
          <a:prstGeom prst="line">
            <a:avLst/>
          </a:prstGeom>
          <a:noFill/>
          <a:ln w="28575">
            <a:solidFill>
              <a:schemeClr val="tx1"/>
            </a:solidFill>
            <a:round/>
            <a:headEnd/>
            <a:tailEnd/>
          </a:ln>
        </p:spPr>
        <p:txBody>
          <a:bodyPr/>
          <a:lstStyle/>
          <a:p>
            <a:endParaRPr lang="en-US"/>
          </a:p>
        </p:txBody>
      </p:sp>
      <p:sp>
        <p:nvSpPr>
          <p:cNvPr id="34851" name="Line 32"/>
          <p:cNvSpPr>
            <a:spLocks noChangeShapeType="1"/>
          </p:cNvSpPr>
          <p:nvPr/>
        </p:nvSpPr>
        <p:spPr bwMode="auto">
          <a:xfrm>
            <a:off x="5867400" y="4114800"/>
            <a:ext cx="762000" cy="0"/>
          </a:xfrm>
          <a:prstGeom prst="line">
            <a:avLst/>
          </a:prstGeom>
          <a:noFill/>
          <a:ln w="28575">
            <a:solidFill>
              <a:schemeClr val="tx1"/>
            </a:solidFill>
            <a:round/>
            <a:headEnd/>
            <a:tailEnd/>
          </a:ln>
        </p:spPr>
        <p:txBody>
          <a:bodyPr/>
          <a:lstStyle/>
          <a:p>
            <a:endParaRPr lang="en-US"/>
          </a:p>
        </p:txBody>
      </p:sp>
      <p:sp>
        <p:nvSpPr>
          <p:cNvPr id="34852" name="Text Box 33"/>
          <p:cNvSpPr txBox="1">
            <a:spLocks noChangeArrowheads="1"/>
          </p:cNvSpPr>
          <p:nvPr/>
        </p:nvSpPr>
        <p:spPr bwMode="auto">
          <a:xfrm>
            <a:off x="4953000" y="2743200"/>
            <a:ext cx="844550" cy="457200"/>
          </a:xfrm>
          <a:prstGeom prst="rect">
            <a:avLst/>
          </a:prstGeom>
          <a:noFill/>
          <a:ln w="9525">
            <a:noFill/>
            <a:miter lim="800000"/>
            <a:headEnd/>
            <a:tailEnd/>
          </a:ln>
        </p:spPr>
        <p:txBody>
          <a:bodyPr wrap="none">
            <a:spAutoFit/>
          </a:bodyPr>
          <a:lstStyle/>
          <a:p>
            <a:r>
              <a:rPr lang="en-US" sz="2400" b="1"/>
              <a:t>XOR</a:t>
            </a:r>
          </a:p>
        </p:txBody>
      </p:sp>
      <p:sp>
        <p:nvSpPr>
          <p:cNvPr id="34853" name="Text Box 34"/>
          <p:cNvSpPr txBox="1">
            <a:spLocks noChangeArrowheads="1"/>
          </p:cNvSpPr>
          <p:nvPr/>
        </p:nvSpPr>
        <p:spPr bwMode="auto">
          <a:xfrm>
            <a:off x="4876800" y="3886200"/>
            <a:ext cx="846138" cy="457200"/>
          </a:xfrm>
          <a:prstGeom prst="rect">
            <a:avLst/>
          </a:prstGeom>
          <a:noFill/>
          <a:ln w="9525">
            <a:noFill/>
            <a:miter lim="800000"/>
            <a:headEnd/>
            <a:tailEnd/>
          </a:ln>
        </p:spPr>
        <p:txBody>
          <a:bodyPr wrap="none">
            <a:spAutoFit/>
          </a:bodyPr>
          <a:lstStyle/>
          <a:p>
            <a:r>
              <a:rPr lang="en-US" sz="2400" b="1"/>
              <a:t>AND</a:t>
            </a:r>
          </a:p>
        </p:txBody>
      </p:sp>
      <p:sp>
        <p:nvSpPr>
          <p:cNvPr id="34854" name="AutoShape 35"/>
          <p:cNvSpPr>
            <a:spLocks noChangeArrowheads="1"/>
          </p:cNvSpPr>
          <p:nvPr/>
        </p:nvSpPr>
        <p:spPr bwMode="auto">
          <a:xfrm flipH="1">
            <a:off x="6553200" y="3962400"/>
            <a:ext cx="990600" cy="762000"/>
          </a:xfrm>
          <a:prstGeom prst="moon">
            <a:avLst>
              <a:gd name="adj" fmla="val 86056"/>
            </a:avLst>
          </a:prstGeom>
          <a:solidFill>
            <a:srgbClr val="FF9900"/>
          </a:solidFill>
          <a:ln w="9525">
            <a:noFill/>
            <a:miter lim="800000"/>
            <a:headEnd/>
            <a:tailEnd/>
          </a:ln>
        </p:spPr>
        <p:txBody>
          <a:bodyPr wrap="none" anchor="ctr"/>
          <a:lstStyle/>
          <a:p>
            <a:endParaRPr lang="en-US"/>
          </a:p>
        </p:txBody>
      </p:sp>
      <p:sp>
        <p:nvSpPr>
          <p:cNvPr id="34855" name="Line 36"/>
          <p:cNvSpPr>
            <a:spLocks noChangeShapeType="1"/>
          </p:cNvSpPr>
          <p:nvPr/>
        </p:nvSpPr>
        <p:spPr bwMode="auto">
          <a:xfrm>
            <a:off x="7543800" y="4343400"/>
            <a:ext cx="533400" cy="0"/>
          </a:xfrm>
          <a:prstGeom prst="line">
            <a:avLst/>
          </a:prstGeom>
          <a:noFill/>
          <a:ln w="28575">
            <a:solidFill>
              <a:schemeClr val="tx1"/>
            </a:solidFill>
            <a:round/>
            <a:headEnd/>
            <a:tailEnd/>
          </a:ln>
        </p:spPr>
        <p:txBody>
          <a:bodyPr/>
          <a:lstStyle/>
          <a:p>
            <a:endParaRPr lang="en-US"/>
          </a:p>
        </p:txBody>
      </p:sp>
      <p:sp>
        <p:nvSpPr>
          <p:cNvPr id="34856" name="Line 37"/>
          <p:cNvSpPr>
            <a:spLocks noChangeShapeType="1"/>
          </p:cNvSpPr>
          <p:nvPr/>
        </p:nvSpPr>
        <p:spPr bwMode="auto">
          <a:xfrm flipH="1">
            <a:off x="3581400" y="3886200"/>
            <a:ext cx="0" cy="1066800"/>
          </a:xfrm>
          <a:prstGeom prst="line">
            <a:avLst/>
          </a:prstGeom>
          <a:noFill/>
          <a:ln w="28575">
            <a:solidFill>
              <a:schemeClr val="tx1"/>
            </a:solidFill>
            <a:round/>
            <a:headEnd/>
            <a:tailEnd/>
          </a:ln>
        </p:spPr>
        <p:txBody>
          <a:bodyPr/>
          <a:lstStyle/>
          <a:p>
            <a:endParaRPr lang="en-US"/>
          </a:p>
        </p:txBody>
      </p:sp>
      <p:sp>
        <p:nvSpPr>
          <p:cNvPr id="34857" name="Line 38"/>
          <p:cNvSpPr>
            <a:spLocks noChangeShapeType="1"/>
          </p:cNvSpPr>
          <p:nvPr/>
        </p:nvSpPr>
        <p:spPr bwMode="auto">
          <a:xfrm flipH="1">
            <a:off x="6324600" y="4572000"/>
            <a:ext cx="304800" cy="0"/>
          </a:xfrm>
          <a:prstGeom prst="line">
            <a:avLst/>
          </a:prstGeom>
          <a:noFill/>
          <a:ln w="28575">
            <a:solidFill>
              <a:schemeClr val="tx1"/>
            </a:solidFill>
            <a:round/>
            <a:headEnd/>
            <a:tailEnd/>
          </a:ln>
        </p:spPr>
        <p:txBody>
          <a:bodyPr/>
          <a:lstStyle/>
          <a:p>
            <a:endParaRPr lang="en-US"/>
          </a:p>
        </p:txBody>
      </p:sp>
      <p:sp>
        <p:nvSpPr>
          <p:cNvPr id="34858" name="Text Box 39"/>
          <p:cNvSpPr txBox="1">
            <a:spLocks noChangeArrowheads="1"/>
          </p:cNvSpPr>
          <p:nvPr/>
        </p:nvSpPr>
        <p:spPr bwMode="auto">
          <a:xfrm>
            <a:off x="6705600" y="4114800"/>
            <a:ext cx="641350" cy="457200"/>
          </a:xfrm>
          <a:prstGeom prst="rect">
            <a:avLst/>
          </a:prstGeom>
          <a:noFill/>
          <a:ln w="9525">
            <a:noFill/>
            <a:miter lim="800000"/>
            <a:headEnd/>
            <a:tailEnd/>
          </a:ln>
        </p:spPr>
        <p:txBody>
          <a:bodyPr wrap="none">
            <a:spAutoFit/>
          </a:bodyPr>
          <a:lstStyle/>
          <a:p>
            <a:r>
              <a:rPr lang="en-US" sz="2400" b="1"/>
              <a:t>OR</a:t>
            </a:r>
          </a:p>
        </p:txBody>
      </p:sp>
      <p:sp>
        <p:nvSpPr>
          <p:cNvPr id="34859" name="Text Box 40"/>
          <p:cNvSpPr txBox="1">
            <a:spLocks noChangeArrowheads="1"/>
          </p:cNvSpPr>
          <p:nvPr/>
        </p:nvSpPr>
        <p:spPr bwMode="auto">
          <a:xfrm>
            <a:off x="0" y="1524000"/>
            <a:ext cx="914400" cy="461963"/>
          </a:xfrm>
          <a:prstGeom prst="rect">
            <a:avLst/>
          </a:prstGeom>
          <a:noFill/>
          <a:ln w="9525">
            <a:noFill/>
            <a:miter lim="800000"/>
            <a:headEnd/>
            <a:tailEnd/>
          </a:ln>
        </p:spPr>
        <p:txBody>
          <a:bodyPr>
            <a:spAutoFit/>
          </a:bodyPr>
          <a:lstStyle/>
          <a:p>
            <a:r>
              <a:rPr lang="en-US" sz="2400" b="1"/>
              <a:t>c_in</a:t>
            </a:r>
          </a:p>
        </p:txBody>
      </p:sp>
      <p:sp>
        <p:nvSpPr>
          <p:cNvPr id="34860" name="Text Box 41"/>
          <p:cNvSpPr txBox="1">
            <a:spLocks noChangeArrowheads="1"/>
          </p:cNvSpPr>
          <p:nvPr/>
        </p:nvSpPr>
        <p:spPr bwMode="auto">
          <a:xfrm>
            <a:off x="8001000" y="2667000"/>
            <a:ext cx="817563" cy="461963"/>
          </a:xfrm>
          <a:prstGeom prst="rect">
            <a:avLst/>
          </a:prstGeom>
          <a:noFill/>
          <a:ln w="9525">
            <a:noFill/>
            <a:miter lim="800000"/>
            <a:headEnd/>
            <a:tailEnd/>
          </a:ln>
        </p:spPr>
        <p:txBody>
          <a:bodyPr wrap="none">
            <a:spAutoFit/>
          </a:bodyPr>
          <a:lstStyle/>
          <a:p>
            <a:r>
              <a:rPr lang="en-US" sz="2400" b="1"/>
              <a:t>sum</a:t>
            </a:r>
          </a:p>
        </p:txBody>
      </p:sp>
      <p:sp>
        <p:nvSpPr>
          <p:cNvPr id="34861" name="Text Box 42"/>
          <p:cNvSpPr txBox="1">
            <a:spLocks noChangeArrowheads="1"/>
          </p:cNvSpPr>
          <p:nvPr/>
        </p:nvSpPr>
        <p:spPr bwMode="auto">
          <a:xfrm>
            <a:off x="8077200" y="4114800"/>
            <a:ext cx="1004888" cy="461963"/>
          </a:xfrm>
          <a:prstGeom prst="rect">
            <a:avLst/>
          </a:prstGeom>
          <a:noFill/>
          <a:ln w="9525">
            <a:noFill/>
            <a:miter lim="800000"/>
            <a:headEnd/>
            <a:tailEnd/>
          </a:ln>
        </p:spPr>
        <p:txBody>
          <a:bodyPr wrap="none">
            <a:spAutoFit/>
          </a:bodyPr>
          <a:lstStyle/>
          <a:p>
            <a:r>
              <a:rPr lang="en-US" sz="2400" b="1"/>
              <a:t>c_out</a:t>
            </a:r>
          </a:p>
        </p:txBody>
      </p:sp>
      <p:sp>
        <p:nvSpPr>
          <p:cNvPr id="34862" name="Rectangle 43"/>
          <p:cNvSpPr>
            <a:spLocks noChangeArrowheads="1"/>
          </p:cNvSpPr>
          <p:nvPr/>
        </p:nvSpPr>
        <p:spPr bwMode="auto">
          <a:xfrm>
            <a:off x="4038600" y="2438400"/>
            <a:ext cx="1981200" cy="2209800"/>
          </a:xfrm>
          <a:prstGeom prst="rect">
            <a:avLst/>
          </a:prstGeom>
          <a:noFill/>
          <a:ln w="28575">
            <a:solidFill>
              <a:srgbClr val="FFFF00"/>
            </a:solidFill>
            <a:prstDash val="dash"/>
            <a:miter lim="800000"/>
            <a:headEnd/>
            <a:tailEnd/>
          </a:ln>
        </p:spPr>
        <p:txBody>
          <a:bodyPr wrap="none" anchor="ctr"/>
          <a:lstStyle/>
          <a:p>
            <a:endParaRPr lang="en-US"/>
          </a:p>
        </p:txBody>
      </p:sp>
      <p:sp>
        <p:nvSpPr>
          <p:cNvPr id="34863" name="Rectangle 44"/>
          <p:cNvSpPr>
            <a:spLocks noChangeArrowheads="1"/>
          </p:cNvSpPr>
          <p:nvPr/>
        </p:nvSpPr>
        <p:spPr bwMode="auto">
          <a:xfrm>
            <a:off x="990600" y="2209800"/>
            <a:ext cx="2057400" cy="2209800"/>
          </a:xfrm>
          <a:prstGeom prst="rect">
            <a:avLst/>
          </a:prstGeom>
          <a:noFill/>
          <a:ln w="28575">
            <a:solidFill>
              <a:srgbClr val="FFFF00"/>
            </a:solidFill>
            <a:prstDash val="dash"/>
            <a:miter lim="800000"/>
            <a:headEnd/>
            <a:tailEnd/>
          </a:ln>
        </p:spPr>
        <p:txBody>
          <a:bodyPr wrap="none" anchor="ctr"/>
          <a:lstStyle/>
          <a:p>
            <a:endParaRPr lang="en-US"/>
          </a:p>
        </p:txBody>
      </p:sp>
      <p:sp>
        <p:nvSpPr>
          <p:cNvPr id="34864" name="Line 45"/>
          <p:cNvSpPr>
            <a:spLocks noChangeShapeType="1"/>
          </p:cNvSpPr>
          <p:nvPr/>
        </p:nvSpPr>
        <p:spPr bwMode="auto">
          <a:xfrm flipH="1">
            <a:off x="685800" y="1981200"/>
            <a:ext cx="3810000" cy="0"/>
          </a:xfrm>
          <a:prstGeom prst="line">
            <a:avLst/>
          </a:prstGeom>
          <a:noFill/>
          <a:ln w="28575">
            <a:solidFill>
              <a:schemeClr val="tx1"/>
            </a:solidFill>
            <a:round/>
            <a:headEnd/>
            <a:tailEnd/>
          </a:ln>
        </p:spPr>
        <p:txBody>
          <a:bodyPr/>
          <a:lstStyle/>
          <a:p>
            <a:endParaRPr lang="en-US"/>
          </a:p>
        </p:txBody>
      </p:sp>
      <p:sp>
        <p:nvSpPr>
          <p:cNvPr id="34865" name="Text Box 46"/>
          <p:cNvSpPr txBox="1">
            <a:spLocks noChangeArrowheads="1"/>
          </p:cNvSpPr>
          <p:nvPr/>
        </p:nvSpPr>
        <p:spPr bwMode="auto">
          <a:xfrm>
            <a:off x="6858000" y="1752600"/>
            <a:ext cx="708025" cy="584200"/>
          </a:xfrm>
          <a:prstGeom prst="rect">
            <a:avLst/>
          </a:prstGeom>
          <a:noFill/>
          <a:ln w="9525">
            <a:noFill/>
            <a:miter lim="800000"/>
            <a:headEnd/>
            <a:tailEnd/>
          </a:ln>
        </p:spPr>
        <p:txBody>
          <a:bodyPr wrap="none">
            <a:spAutoFit/>
          </a:bodyPr>
          <a:lstStyle/>
          <a:p>
            <a:r>
              <a:rPr lang="en-US" sz="3200" b="1"/>
              <a:t>FA</a:t>
            </a:r>
          </a:p>
        </p:txBody>
      </p:sp>
      <p:sp>
        <p:nvSpPr>
          <p:cNvPr id="34866" name="Line 37"/>
          <p:cNvSpPr>
            <a:spLocks noChangeShapeType="1"/>
          </p:cNvSpPr>
          <p:nvPr/>
        </p:nvSpPr>
        <p:spPr bwMode="auto">
          <a:xfrm>
            <a:off x="6324600" y="4572000"/>
            <a:ext cx="0" cy="381000"/>
          </a:xfrm>
          <a:prstGeom prst="line">
            <a:avLst/>
          </a:prstGeom>
          <a:noFill/>
          <a:ln w="28575">
            <a:solidFill>
              <a:schemeClr val="tx1"/>
            </a:solidFill>
            <a:round/>
            <a:headEnd/>
            <a:tailEnd/>
          </a:ln>
        </p:spPr>
        <p:txBody>
          <a:bodyPr/>
          <a:lstStyle/>
          <a:p>
            <a:endParaRPr lang="en-US"/>
          </a:p>
        </p:txBody>
      </p:sp>
      <p:sp>
        <p:nvSpPr>
          <p:cNvPr id="34867" name="Line 45"/>
          <p:cNvSpPr>
            <a:spLocks noChangeShapeType="1"/>
          </p:cNvSpPr>
          <p:nvPr/>
        </p:nvSpPr>
        <p:spPr bwMode="auto">
          <a:xfrm flipH="1">
            <a:off x="3581400" y="4953000"/>
            <a:ext cx="2743200" cy="0"/>
          </a:xfrm>
          <a:prstGeom prst="line">
            <a:avLst/>
          </a:prstGeom>
          <a:noFill/>
          <a:ln w="28575">
            <a:solidFill>
              <a:schemeClr val="tx1"/>
            </a:solidFill>
            <a:round/>
            <a:headEnd/>
            <a:tailEnd/>
          </a:ln>
        </p:spPr>
        <p:txBody>
          <a:bodyPr/>
          <a:lstStyle/>
          <a:p>
            <a:endParaRPr lang="en-US"/>
          </a:p>
        </p:txBody>
      </p:sp>
      <p:sp>
        <p:nvSpPr>
          <p:cNvPr id="34868" name="Text Box 53"/>
          <p:cNvSpPr txBox="1">
            <a:spLocks noChangeArrowheads="1"/>
          </p:cNvSpPr>
          <p:nvPr/>
        </p:nvSpPr>
        <p:spPr bwMode="auto">
          <a:xfrm>
            <a:off x="3200400" y="2133600"/>
            <a:ext cx="723900" cy="646113"/>
          </a:xfrm>
          <a:prstGeom prst="rect">
            <a:avLst/>
          </a:prstGeom>
          <a:noFill/>
          <a:ln w="9525">
            <a:noFill/>
            <a:miter lim="800000"/>
            <a:headEnd/>
            <a:tailEnd/>
          </a:ln>
        </p:spPr>
        <p:txBody>
          <a:bodyPr wrap="none">
            <a:spAutoFit/>
          </a:bodyPr>
          <a:lstStyle/>
          <a:p>
            <a:r>
              <a:rPr lang="en-US"/>
              <a:t>h_s</a:t>
            </a:r>
          </a:p>
          <a:p>
            <a:r>
              <a:rPr lang="en-US"/>
              <a:t>(a, b)</a:t>
            </a:r>
          </a:p>
        </p:txBody>
      </p:sp>
      <p:sp>
        <p:nvSpPr>
          <p:cNvPr id="34869" name="Text Box 54"/>
          <p:cNvSpPr txBox="1">
            <a:spLocks noChangeArrowheads="1"/>
          </p:cNvSpPr>
          <p:nvPr/>
        </p:nvSpPr>
        <p:spPr bwMode="auto">
          <a:xfrm>
            <a:off x="3200400" y="3276600"/>
            <a:ext cx="723900" cy="646113"/>
          </a:xfrm>
          <a:prstGeom prst="rect">
            <a:avLst/>
          </a:prstGeom>
          <a:noFill/>
          <a:ln w="9525">
            <a:noFill/>
            <a:miter lim="800000"/>
            <a:headEnd/>
            <a:tailEnd/>
          </a:ln>
        </p:spPr>
        <p:txBody>
          <a:bodyPr wrap="none">
            <a:spAutoFit/>
          </a:bodyPr>
          <a:lstStyle/>
          <a:p>
            <a:r>
              <a:rPr lang="en-US"/>
              <a:t>c_o</a:t>
            </a:r>
          </a:p>
          <a:p>
            <a:r>
              <a:rPr lang="en-US"/>
              <a:t>(a, b)</a:t>
            </a:r>
          </a:p>
        </p:txBody>
      </p:sp>
      <p:sp>
        <p:nvSpPr>
          <p:cNvPr id="34870" name="Text Box 55"/>
          <p:cNvSpPr txBox="1">
            <a:spLocks noChangeArrowheads="1"/>
          </p:cNvSpPr>
          <p:nvPr/>
        </p:nvSpPr>
        <p:spPr bwMode="auto">
          <a:xfrm>
            <a:off x="6096000" y="2362200"/>
            <a:ext cx="1905000" cy="619125"/>
          </a:xfrm>
          <a:prstGeom prst="rect">
            <a:avLst/>
          </a:prstGeom>
          <a:noFill/>
          <a:ln w="9525">
            <a:noFill/>
            <a:miter lim="800000"/>
            <a:headEnd/>
            <a:tailEnd/>
          </a:ln>
        </p:spPr>
        <p:txBody>
          <a:bodyPr>
            <a:spAutoFit/>
          </a:bodyPr>
          <a:lstStyle/>
          <a:p>
            <a:pPr>
              <a:lnSpc>
                <a:spcPct val="70000"/>
              </a:lnSpc>
              <a:spcBef>
                <a:spcPct val="50000"/>
              </a:spcBef>
            </a:pPr>
            <a:r>
              <a:rPr lang="en-US"/>
              <a:t>h_s</a:t>
            </a:r>
          </a:p>
          <a:p>
            <a:pPr>
              <a:lnSpc>
                <a:spcPct val="70000"/>
              </a:lnSpc>
              <a:spcBef>
                <a:spcPct val="50000"/>
              </a:spcBef>
            </a:pPr>
            <a:r>
              <a:rPr lang="en-US"/>
              <a:t>(h_s(a, b), c_in)</a:t>
            </a:r>
          </a:p>
        </p:txBody>
      </p:sp>
      <p:sp>
        <p:nvSpPr>
          <p:cNvPr id="34871" name="Rectangle 55"/>
          <p:cNvSpPr>
            <a:spLocks noChangeArrowheads="1"/>
          </p:cNvSpPr>
          <p:nvPr/>
        </p:nvSpPr>
        <p:spPr bwMode="auto">
          <a:xfrm>
            <a:off x="6019800" y="3352800"/>
            <a:ext cx="1828800" cy="619125"/>
          </a:xfrm>
          <a:prstGeom prst="rect">
            <a:avLst/>
          </a:prstGeom>
          <a:noFill/>
          <a:ln w="9525">
            <a:noFill/>
            <a:miter lim="800000"/>
            <a:headEnd/>
            <a:tailEnd/>
          </a:ln>
        </p:spPr>
        <p:txBody>
          <a:bodyPr>
            <a:spAutoFit/>
          </a:bodyPr>
          <a:lstStyle/>
          <a:p>
            <a:pPr>
              <a:lnSpc>
                <a:spcPct val="70000"/>
              </a:lnSpc>
              <a:spcBef>
                <a:spcPct val="50000"/>
              </a:spcBef>
            </a:pPr>
            <a:r>
              <a:rPr lang="en-US"/>
              <a:t>c_o</a:t>
            </a:r>
          </a:p>
          <a:p>
            <a:pPr>
              <a:lnSpc>
                <a:spcPct val="70000"/>
              </a:lnSpc>
              <a:spcBef>
                <a:spcPct val="50000"/>
              </a:spcBef>
            </a:pPr>
            <a:r>
              <a:rPr lang="en-US"/>
              <a:t>(h_s(a, b), c_in)</a:t>
            </a:r>
          </a:p>
        </p:txBody>
      </p:sp>
      <p:sp>
        <p:nvSpPr>
          <p:cNvPr id="34872" name="TextBox 55"/>
          <p:cNvSpPr txBox="1">
            <a:spLocks noChangeArrowheads="1"/>
          </p:cNvSpPr>
          <p:nvPr/>
        </p:nvSpPr>
        <p:spPr bwMode="auto">
          <a:xfrm>
            <a:off x="1981200" y="3048000"/>
            <a:ext cx="612775" cy="461963"/>
          </a:xfrm>
          <a:prstGeom prst="rect">
            <a:avLst/>
          </a:prstGeom>
          <a:noFill/>
          <a:ln w="9525">
            <a:noFill/>
            <a:miter lim="800000"/>
            <a:headEnd/>
            <a:tailEnd/>
          </a:ln>
        </p:spPr>
        <p:txBody>
          <a:bodyPr wrap="none">
            <a:spAutoFit/>
          </a:bodyPr>
          <a:lstStyle/>
          <a:p>
            <a:r>
              <a:rPr lang="en-US" sz="2400"/>
              <a:t>HA</a:t>
            </a:r>
          </a:p>
        </p:txBody>
      </p:sp>
      <p:sp>
        <p:nvSpPr>
          <p:cNvPr id="34873" name="Rectangle 56"/>
          <p:cNvSpPr>
            <a:spLocks noChangeArrowheads="1"/>
          </p:cNvSpPr>
          <p:nvPr/>
        </p:nvSpPr>
        <p:spPr bwMode="auto">
          <a:xfrm>
            <a:off x="4953000" y="3276600"/>
            <a:ext cx="612775" cy="461963"/>
          </a:xfrm>
          <a:prstGeom prst="rect">
            <a:avLst/>
          </a:prstGeom>
          <a:noFill/>
          <a:ln w="9525">
            <a:noFill/>
            <a:miter lim="800000"/>
            <a:headEnd/>
            <a:tailEnd/>
          </a:ln>
        </p:spPr>
        <p:txBody>
          <a:bodyPr wrap="none">
            <a:spAutoFit/>
          </a:bodyPr>
          <a:lstStyle/>
          <a:p>
            <a:r>
              <a:rPr lang="en-US" sz="2400"/>
              <a:t>HA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sz="4000" dirty="0" smtClean="0"/>
              <a:t>Entity example </a:t>
            </a:r>
            <a:br>
              <a:rPr lang="en-US" sz="4000" dirty="0" smtClean="0"/>
            </a:br>
            <a:r>
              <a:rPr lang="en-US" sz="3200" dirty="0" smtClean="0"/>
              <a:t>(1-Bit Full Adder)</a:t>
            </a:r>
          </a:p>
        </p:txBody>
      </p:sp>
      <p:sp>
        <p:nvSpPr>
          <p:cNvPr id="9219" name="Rectangle 3"/>
          <p:cNvSpPr>
            <a:spLocks noGrp="1" noChangeArrowheads="1"/>
          </p:cNvSpPr>
          <p:nvPr>
            <p:ph idx="1"/>
          </p:nvPr>
        </p:nvSpPr>
        <p:spPr>
          <a:xfrm>
            <a:off x="228600" y="3657600"/>
            <a:ext cx="6705600" cy="2549525"/>
          </a:xfrm>
        </p:spPr>
        <p:txBody>
          <a:bodyPr>
            <a:normAutofit/>
          </a:bodyPr>
          <a:lstStyle/>
          <a:p>
            <a:pPr eaLnBrk="1" hangingPunct="1">
              <a:lnSpc>
                <a:spcPct val="80000"/>
              </a:lnSpc>
              <a:buFont typeface="Wingdings" pitchFamily="2" charset="2"/>
              <a:buNone/>
              <a:defRPr/>
            </a:pPr>
            <a:r>
              <a:rPr lang="en-US" sz="2000" dirty="0" smtClean="0">
                <a:latin typeface="Verdana" pitchFamily="34" charset="0"/>
              </a:rPr>
              <a:t>ENTITY </a:t>
            </a:r>
            <a:r>
              <a:rPr lang="en-US" sz="2000" dirty="0" err="1" smtClean="0">
                <a:latin typeface="Verdana" pitchFamily="34" charset="0"/>
              </a:rPr>
              <a:t>Full_adder</a:t>
            </a:r>
            <a:r>
              <a:rPr lang="en-US" sz="2000" dirty="0" smtClean="0">
                <a:latin typeface="Verdana" pitchFamily="34" charset="0"/>
              </a:rPr>
              <a:t> IS</a:t>
            </a:r>
          </a:p>
          <a:p>
            <a:pPr eaLnBrk="1" hangingPunct="1">
              <a:lnSpc>
                <a:spcPct val="80000"/>
              </a:lnSpc>
              <a:buFont typeface="Wingdings" pitchFamily="2" charset="2"/>
              <a:buNone/>
              <a:defRPr/>
            </a:pPr>
            <a:r>
              <a:rPr lang="en-US" sz="2000" dirty="0" smtClean="0">
                <a:latin typeface="Verdana" pitchFamily="34" charset="0"/>
              </a:rPr>
              <a:t>   PORT (	              -- I/O ports</a:t>
            </a:r>
          </a:p>
          <a:p>
            <a:pPr eaLnBrk="1" hangingPunct="1">
              <a:lnSpc>
                <a:spcPct val="80000"/>
              </a:lnSpc>
              <a:buFont typeface="Wingdings" pitchFamily="2" charset="2"/>
              <a:buNone/>
              <a:defRPr/>
            </a:pPr>
            <a:r>
              <a:rPr lang="en-US" sz="2000" dirty="0" smtClean="0">
                <a:latin typeface="Verdana" pitchFamily="34" charset="0"/>
              </a:rPr>
              <a:t>		  a:    IN STD_LOGIC;      -- a input</a:t>
            </a:r>
          </a:p>
          <a:p>
            <a:pPr>
              <a:lnSpc>
                <a:spcPct val="80000"/>
              </a:lnSpc>
              <a:buNone/>
              <a:defRPr/>
            </a:pPr>
            <a:r>
              <a:rPr lang="en-US" sz="2000" dirty="0" smtClean="0">
                <a:latin typeface="Verdana" pitchFamily="34" charset="0"/>
              </a:rPr>
              <a:t>		  b:    IN STD_LOGIC;      -- b input</a:t>
            </a:r>
          </a:p>
          <a:p>
            <a:pPr>
              <a:lnSpc>
                <a:spcPct val="80000"/>
              </a:lnSpc>
              <a:buNone/>
              <a:defRPr/>
            </a:pPr>
            <a:r>
              <a:rPr lang="en-US" sz="2000" dirty="0" smtClean="0">
                <a:latin typeface="Verdana" pitchFamily="34" charset="0"/>
              </a:rPr>
              <a:t>		  </a:t>
            </a:r>
            <a:r>
              <a:rPr lang="en-US" sz="2000" dirty="0" err="1" smtClean="0">
                <a:latin typeface="Verdana" pitchFamily="34" charset="0"/>
              </a:rPr>
              <a:t>cin</a:t>
            </a:r>
            <a:r>
              <a:rPr lang="en-US" sz="2000" dirty="0" smtClean="0">
                <a:latin typeface="Verdana" pitchFamily="34" charset="0"/>
              </a:rPr>
              <a:t>:  IN STD_LOGIC;      -- carry input</a:t>
            </a:r>
          </a:p>
          <a:p>
            <a:pPr>
              <a:lnSpc>
                <a:spcPct val="80000"/>
              </a:lnSpc>
              <a:buNone/>
              <a:defRPr/>
            </a:pPr>
            <a:r>
              <a:rPr lang="en-US" sz="2000" dirty="0" smtClean="0">
                <a:latin typeface="Verdana" pitchFamily="34" charset="0"/>
              </a:rPr>
              <a:t>		  sum:  OUT STD_LOGIC;  -- sum output</a:t>
            </a:r>
          </a:p>
          <a:p>
            <a:pPr>
              <a:lnSpc>
                <a:spcPct val="80000"/>
              </a:lnSpc>
              <a:buNone/>
              <a:defRPr/>
            </a:pPr>
            <a:r>
              <a:rPr lang="en-US" sz="2000" dirty="0" smtClean="0">
                <a:latin typeface="Verdana" pitchFamily="34" charset="0"/>
              </a:rPr>
              <a:t>		  </a:t>
            </a:r>
            <a:r>
              <a:rPr lang="en-US" sz="2000" dirty="0" err="1" smtClean="0">
                <a:latin typeface="Verdana" pitchFamily="34" charset="0"/>
              </a:rPr>
              <a:t>cout</a:t>
            </a:r>
            <a:r>
              <a:rPr lang="en-US" sz="2000" dirty="0" smtClean="0">
                <a:latin typeface="Verdana" pitchFamily="34" charset="0"/>
              </a:rPr>
              <a:t>: OUT STD_LOGIC);  -- carry output</a:t>
            </a:r>
          </a:p>
          <a:p>
            <a:pPr eaLnBrk="1" hangingPunct="1">
              <a:lnSpc>
                <a:spcPct val="80000"/>
              </a:lnSpc>
              <a:buFont typeface="Wingdings" pitchFamily="2" charset="2"/>
              <a:buNone/>
              <a:defRPr/>
            </a:pPr>
            <a:r>
              <a:rPr lang="en-US" sz="2000" dirty="0" smtClean="0">
                <a:latin typeface="Verdana" pitchFamily="34" charset="0"/>
              </a:rPr>
              <a:t>END </a:t>
            </a:r>
            <a:r>
              <a:rPr lang="en-US" sz="2000" dirty="0" err="1" smtClean="0">
                <a:latin typeface="Verdana" pitchFamily="34" charset="0"/>
              </a:rPr>
              <a:t>Full_adder</a:t>
            </a:r>
            <a:r>
              <a:rPr lang="en-US" sz="2000" dirty="0" smtClean="0">
                <a:latin typeface="Verdana" pitchFamily="34" charset="0"/>
              </a:rPr>
              <a:t> ;</a:t>
            </a:r>
          </a:p>
        </p:txBody>
      </p:sp>
      <p:sp>
        <p:nvSpPr>
          <p:cNvPr id="12" name="Date Placeholder 3"/>
          <p:cNvSpPr>
            <a:spLocks noGrp="1"/>
          </p:cNvSpPr>
          <p:nvPr>
            <p:ph type="dt" sz="half" idx="10"/>
          </p:nvPr>
        </p:nvSpPr>
        <p:spPr>
          <a:xfrm>
            <a:off x="457200" y="6416675"/>
            <a:ext cx="2362200" cy="365125"/>
          </a:xfrm>
        </p:spPr>
        <p:txBody>
          <a:bodyPr/>
          <a:lstStyle/>
          <a:p>
            <a:pPr>
              <a:defRPr/>
            </a:pPr>
            <a:r>
              <a:rPr lang="en-US" dirty="0" smtClean="0"/>
              <a:t>ELEC2200-001 Fall 2010, Nov 2</a:t>
            </a:r>
            <a:endParaRPr lang="en-US" dirty="0"/>
          </a:p>
        </p:txBody>
      </p:sp>
      <p:sp>
        <p:nvSpPr>
          <p:cNvPr id="14" name="Slide Number Placeholder 5"/>
          <p:cNvSpPr>
            <a:spLocks noGrp="1"/>
          </p:cNvSpPr>
          <p:nvPr>
            <p:ph type="sldNum" sz="quarter" idx="12"/>
          </p:nvPr>
        </p:nvSpPr>
        <p:spPr/>
        <p:txBody>
          <a:bodyPr>
            <a:normAutofit/>
          </a:bodyPr>
          <a:lstStyle/>
          <a:p>
            <a:pPr>
              <a:defRPr/>
            </a:pPr>
            <a:fld id="{8E2F3123-BF25-4CD7-A112-0D98C0DF0FE1}" type="slidenum">
              <a:rPr lang="en-US"/>
              <a:pPr>
                <a:defRPr/>
              </a:pPr>
              <a:t>9</a:t>
            </a:fld>
            <a:endParaRPr lang="en-US"/>
          </a:p>
        </p:txBody>
      </p:sp>
      <p:sp>
        <p:nvSpPr>
          <p:cNvPr id="13319" name="Rectangle 4"/>
          <p:cNvSpPr>
            <a:spLocks noChangeArrowheads="1"/>
          </p:cNvSpPr>
          <p:nvPr/>
        </p:nvSpPr>
        <p:spPr bwMode="auto">
          <a:xfrm>
            <a:off x="5791200" y="1752600"/>
            <a:ext cx="2209800" cy="2362200"/>
          </a:xfrm>
          <a:prstGeom prst="rect">
            <a:avLst/>
          </a:prstGeom>
          <a:solidFill>
            <a:schemeClr val="accent1"/>
          </a:solidFill>
          <a:ln w="9525">
            <a:solidFill>
              <a:schemeClr val="tx1"/>
            </a:solidFill>
            <a:miter lim="800000"/>
            <a:headEnd/>
            <a:tailEnd/>
          </a:ln>
        </p:spPr>
        <p:txBody>
          <a:bodyPr wrap="none" anchor="ctr"/>
          <a:lstStyle/>
          <a:p>
            <a:pPr eaLnBrk="1" hangingPunct="1"/>
            <a:r>
              <a:rPr lang="en-US"/>
              <a:t>A</a:t>
            </a:r>
          </a:p>
          <a:p>
            <a:pPr eaLnBrk="1" hangingPunct="1"/>
            <a:endParaRPr lang="en-US"/>
          </a:p>
          <a:p>
            <a:pPr eaLnBrk="1" hangingPunct="1"/>
            <a:r>
              <a:rPr lang="en-US"/>
              <a:t>B</a:t>
            </a:r>
          </a:p>
          <a:p>
            <a:pPr eaLnBrk="1" hangingPunct="1"/>
            <a:endParaRPr lang="en-US"/>
          </a:p>
          <a:p>
            <a:pPr eaLnBrk="1" hangingPunct="1"/>
            <a:r>
              <a:rPr lang="en-US"/>
              <a:t>Cin</a:t>
            </a:r>
          </a:p>
        </p:txBody>
      </p:sp>
      <p:sp>
        <p:nvSpPr>
          <p:cNvPr id="13320" name="Line 5"/>
          <p:cNvSpPr>
            <a:spLocks noChangeShapeType="1"/>
          </p:cNvSpPr>
          <p:nvPr/>
        </p:nvSpPr>
        <p:spPr bwMode="auto">
          <a:xfrm>
            <a:off x="4876800" y="2362200"/>
            <a:ext cx="914400" cy="0"/>
          </a:xfrm>
          <a:prstGeom prst="line">
            <a:avLst/>
          </a:prstGeom>
          <a:noFill/>
          <a:ln w="9525">
            <a:solidFill>
              <a:schemeClr val="tx1"/>
            </a:solidFill>
            <a:round/>
            <a:headEnd/>
            <a:tailEnd type="triangle" w="med" len="med"/>
          </a:ln>
        </p:spPr>
        <p:txBody>
          <a:bodyPr/>
          <a:lstStyle/>
          <a:p>
            <a:endParaRPr lang="en-US"/>
          </a:p>
        </p:txBody>
      </p:sp>
      <p:sp>
        <p:nvSpPr>
          <p:cNvPr id="13321" name="Line 6"/>
          <p:cNvSpPr>
            <a:spLocks noChangeShapeType="1"/>
          </p:cNvSpPr>
          <p:nvPr/>
        </p:nvSpPr>
        <p:spPr bwMode="auto">
          <a:xfrm>
            <a:off x="4876800" y="2895600"/>
            <a:ext cx="914400" cy="0"/>
          </a:xfrm>
          <a:prstGeom prst="line">
            <a:avLst/>
          </a:prstGeom>
          <a:noFill/>
          <a:ln w="9525">
            <a:solidFill>
              <a:schemeClr val="tx1"/>
            </a:solidFill>
            <a:round/>
            <a:headEnd/>
            <a:tailEnd type="triangle" w="med" len="med"/>
          </a:ln>
        </p:spPr>
        <p:txBody>
          <a:bodyPr/>
          <a:lstStyle/>
          <a:p>
            <a:endParaRPr lang="en-US"/>
          </a:p>
        </p:txBody>
      </p:sp>
      <p:sp>
        <p:nvSpPr>
          <p:cNvPr id="13322" name="Line 7"/>
          <p:cNvSpPr>
            <a:spLocks noChangeShapeType="1"/>
          </p:cNvSpPr>
          <p:nvPr/>
        </p:nvSpPr>
        <p:spPr bwMode="auto">
          <a:xfrm>
            <a:off x="4876800" y="3429000"/>
            <a:ext cx="914400" cy="0"/>
          </a:xfrm>
          <a:prstGeom prst="line">
            <a:avLst/>
          </a:prstGeom>
          <a:noFill/>
          <a:ln w="9525">
            <a:solidFill>
              <a:schemeClr val="tx1"/>
            </a:solidFill>
            <a:round/>
            <a:headEnd/>
            <a:tailEnd type="triangle" w="med" len="med"/>
          </a:ln>
        </p:spPr>
        <p:txBody>
          <a:bodyPr/>
          <a:lstStyle/>
          <a:p>
            <a:endParaRPr lang="en-US"/>
          </a:p>
        </p:txBody>
      </p:sp>
      <p:sp>
        <p:nvSpPr>
          <p:cNvPr id="13323" name="Line 8"/>
          <p:cNvSpPr>
            <a:spLocks noChangeShapeType="1"/>
          </p:cNvSpPr>
          <p:nvPr/>
        </p:nvSpPr>
        <p:spPr bwMode="auto">
          <a:xfrm>
            <a:off x="8001000" y="2514600"/>
            <a:ext cx="914400" cy="0"/>
          </a:xfrm>
          <a:prstGeom prst="line">
            <a:avLst/>
          </a:prstGeom>
          <a:noFill/>
          <a:ln w="9525">
            <a:solidFill>
              <a:schemeClr val="tx1"/>
            </a:solidFill>
            <a:round/>
            <a:headEnd/>
            <a:tailEnd type="triangle" w="med" len="med"/>
          </a:ln>
        </p:spPr>
        <p:txBody>
          <a:bodyPr/>
          <a:lstStyle/>
          <a:p>
            <a:endParaRPr lang="en-US"/>
          </a:p>
        </p:txBody>
      </p:sp>
      <p:sp>
        <p:nvSpPr>
          <p:cNvPr id="13324" name="Line 9"/>
          <p:cNvSpPr>
            <a:spLocks noChangeShapeType="1"/>
          </p:cNvSpPr>
          <p:nvPr/>
        </p:nvSpPr>
        <p:spPr bwMode="auto">
          <a:xfrm>
            <a:off x="8001000" y="3352800"/>
            <a:ext cx="914400" cy="0"/>
          </a:xfrm>
          <a:prstGeom prst="line">
            <a:avLst/>
          </a:prstGeom>
          <a:noFill/>
          <a:ln w="9525">
            <a:solidFill>
              <a:schemeClr val="tx1"/>
            </a:solidFill>
            <a:round/>
            <a:headEnd/>
            <a:tailEnd type="triangle" w="med" len="med"/>
          </a:ln>
        </p:spPr>
        <p:txBody>
          <a:bodyPr/>
          <a:lstStyle/>
          <a:p>
            <a:endParaRPr lang="en-US"/>
          </a:p>
        </p:txBody>
      </p:sp>
      <p:sp>
        <p:nvSpPr>
          <p:cNvPr id="13325" name="Text Box 10"/>
          <p:cNvSpPr txBox="1">
            <a:spLocks noChangeArrowheads="1"/>
          </p:cNvSpPr>
          <p:nvPr/>
        </p:nvSpPr>
        <p:spPr bwMode="auto">
          <a:xfrm>
            <a:off x="7239000" y="2362200"/>
            <a:ext cx="666750" cy="1190625"/>
          </a:xfrm>
          <a:prstGeom prst="rect">
            <a:avLst/>
          </a:prstGeom>
          <a:noFill/>
          <a:ln w="9525">
            <a:noFill/>
            <a:miter lim="800000"/>
            <a:headEnd/>
            <a:tailEnd/>
          </a:ln>
        </p:spPr>
        <p:txBody>
          <a:bodyPr wrap="none">
            <a:spAutoFit/>
          </a:bodyPr>
          <a:lstStyle/>
          <a:p>
            <a:pPr eaLnBrk="1" hangingPunct="1"/>
            <a:r>
              <a:rPr lang="en-US"/>
              <a:t>Sum</a:t>
            </a:r>
          </a:p>
          <a:p>
            <a:pPr eaLnBrk="1" hangingPunct="1"/>
            <a:endParaRPr lang="en-US"/>
          </a:p>
          <a:p>
            <a:pPr eaLnBrk="1" hangingPunct="1"/>
            <a:endParaRPr lang="en-US"/>
          </a:p>
          <a:p>
            <a:pPr eaLnBrk="1" hangingPunct="1"/>
            <a:r>
              <a:rPr lang="en-US"/>
              <a:t>Cout</a:t>
            </a:r>
          </a:p>
        </p:txBody>
      </p:sp>
      <p:sp>
        <p:nvSpPr>
          <p:cNvPr id="13326" name="Text Box 11"/>
          <p:cNvSpPr txBox="1">
            <a:spLocks noChangeArrowheads="1"/>
          </p:cNvSpPr>
          <p:nvPr/>
        </p:nvSpPr>
        <p:spPr bwMode="auto">
          <a:xfrm>
            <a:off x="6248400" y="1905000"/>
            <a:ext cx="1225550" cy="366713"/>
          </a:xfrm>
          <a:prstGeom prst="rect">
            <a:avLst/>
          </a:prstGeom>
          <a:noFill/>
          <a:ln w="9525">
            <a:noFill/>
            <a:miter lim="800000"/>
            <a:headEnd/>
            <a:tailEnd/>
          </a:ln>
        </p:spPr>
        <p:txBody>
          <a:bodyPr wrap="none">
            <a:spAutoFit/>
          </a:bodyPr>
          <a:lstStyle/>
          <a:p>
            <a:pPr algn="ctr" eaLnBrk="1" hangingPunct="1"/>
            <a:r>
              <a:rPr lang="en-US"/>
              <a:t>Full Adder</a:t>
            </a:r>
          </a:p>
        </p:txBody>
      </p:sp>
      <p:sp>
        <p:nvSpPr>
          <p:cNvPr id="15"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281</TotalTime>
  <Words>1370</Words>
  <Application>Microsoft Office PowerPoint</Application>
  <PresentationFormat>On-screen Show (4:3)</PresentationFormat>
  <Paragraphs>456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Apex</vt:lpstr>
      <vt:lpstr>Introduction to VHDL</vt:lpstr>
      <vt:lpstr>HDLs in Digital System Design</vt:lpstr>
      <vt:lpstr>Hardware Description Languages</vt:lpstr>
      <vt:lpstr>Anatomy of a VHDL model</vt:lpstr>
      <vt:lpstr>Entity Inputs/Outputs</vt:lpstr>
      <vt:lpstr>IEEE Standard 1164 Data Types</vt:lpstr>
      <vt:lpstr>Entity format</vt:lpstr>
      <vt:lpstr>Full-Adder Adds Three Bits</vt:lpstr>
      <vt:lpstr>Entity example  (1-Bit Full Adder)</vt:lpstr>
      <vt:lpstr>Architecture format</vt:lpstr>
      <vt:lpstr>Dataflow architecture example</vt:lpstr>
      <vt:lpstr>Structural architecture example  </vt:lpstr>
      <vt:lpstr>Alternative structural architecture example </vt:lpstr>
      <vt:lpstr>Extending full-adder circuit to multiple-bit adition</vt:lpstr>
      <vt:lpstr>Behavioral architecture example </vt:lpstr>
      <vt:lpstr>VHDL “Process” Construct</vt:lpstr>
      <vt:lpstr>Process Format</vt:lpstr>
      <vt:lpstr>Using a “process” to model sequential behavior</vt:lpstr>
      <vt:lpstr>Alternative to sensitivity list</vt:lpstr>
      <vt:lpstr>Sequential statements in process</vt:lpstr>
      <vt:lpstr>Sequential statements in process</vt:lpstr>
      <vt:lpstr>Behavioral architecture example using conditional statements </vt:lpstr>
      <vt:lpstr>Sequential architecture example</vt:lpstr>
      <vt:lpstr>References</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vector>
  </TitlesOfParts>
  <Company>Auburn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mza0020</dc:creator>
  <cp:lastModifiedBy>agrawvd</cp:lastModifiedBy>
  <cp:revision>135</cp:revision>
  <dcterms:created xsi:type="dcterms:W3CDTF">2010-11-01T18:21:35Z</dcterms:created>
  <dcterms:modified xsi:type="dcterms:W3CDTF">2010-11-04T04:57:02Z</dcterms:modified>
</cp:coreProperties>
</file>