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58" r:id="rId3"/>
    <p:sldId id="262" r:id="rId4"/>
    <p:sldId id="348" r:id="rId5"/>
    <p:sldId id="349" r:id="rId6"/>
    <p:sldId id="329" r:id="rId7"/>
    <p:sldId id="350" r:id="rId8"/>
    <p:sldId id="383" r:id="rId9"/>
    <p:sldId id="384" r:id="rId10"/>
    <p:sldId id="385" r:id="rId11"/>
    <p:sldId id="386" r:id="rId12"/>
    <p:sldId id="387" r:id="rId13"/>
    <p:sldId id="388" r:id="rId14"/>
    <p:sldId id="389" r:id="rId15"/>
    <p:sldId id="390" r:id="rId16"/>
    <p:sldId id="398" r:id="rId17"/>
    <p:sldId id="399" r:id="rId18"/>
    <p:sldId id="391" r:id="rId19"/>
    <p:sldId id="392" r:id="rId20"/>
    <p:sldId id="393" r:id="rId21"/>
    <p:sldId id="394" r:id="rId22"/>
    <p:sldId id="375" r:id="rId23"/>
    <p:sldId id="396" r:id="rId24"/>
    <p:sldId id="397" r:id="rId25"/>
    <p:sldId id="395" r:id="rId26"/>
    <p:sldId id="379" r:id="rId27"/>
    <p:sldId id="321"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p:clrMru>
    <a:srgbClr val="F15B0F"/>
    <a:srgbClr val="071C3F"/>
    <a:srgbClr val="D9E5F2"/>
    <a:srgbClr val="FFFFCC"/>
    <a:srgbClr val="D7D7D7"/>
    <a:srgbClr val="071D3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85125" autoAdjust="0"/>
  </p:normalViewPr>
  <p:slideViewPr>
    <p:cSldViewPr snapToGrid="0" snapToObjects="1">
      <p:cViewPr>
        <p:scale>
          <a:sx n="75" d="100"/>
          <a:sy n="75" d="100"/>
        </p:scale>
        <p:origin x="-1260" y="468"/>
      </p:cViewPr>
      <p:guideLst>
        <p:guide orient="horz" pos="4319"/>
        <p:guide pos="5759"/>
      </p:guideLst>
    </p:cSldViewPr>
  </p:slideViewPr>
  <p:notesTextViewPr>
    <p:cViewPr>
      <p:scale>
        <a:sx n="100" d="100"/>
        <a:sy n="100" d="100"/>
      </p:scale>
      <p:origin x="0" y="0"/>
    </p:cViewPr>
  </p:notesTextViewPr>
  <p:notesViewPr>
    <p:cSldViewPr snapToGrid="0" snapToObjects="1">
      <p:cViewPr varScale="1">
        <p:scale>
          <a:sx n="55" d="100"/>
          <a:sy n="55" d="100"/>
        </p:scale>
        <p:origin x="-283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D:\Faststor\Faststor\graphicsAndData\charts\withAggroColum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Faststor\Faststor\graphicsAndData\charts\noAggroColum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title>
      <c:tx>
        <c:rich>
          <a:bodyPr/>
          <a:lstStyle/>
          <a:p>
            <a:pPr>
              <a:defRPr/>
            </a:pPr>
            <a:r>
              <a:rPr lang="en-US" dirty="0" smtClean="0"/>
              <a:t>Hit Rates</a:t>
            </a:r>
            <a:r>
              <a:rPr lang="en-US" baseline="0" dirty="0" smtClean="0"/>
              <a:t>: 60TB – Aggressive Users Included </a:t>
            </a:r>
            <a:endParaRPr lang="en-US" dirty="0"/>
          </a:p>
        </c:rich>
      </c:tx>
      <c:layout/>
    </c:title>
    <c:plotArea>
      <c:layout/>
      <c:lineChart>
        <c:grouping val="standard"/>
        <c:ser>
          <c:idx val="0"/>
          <c:order val="0"/>
          <c:tx>
            <c:strRef>
              <c:f>Sheet1!$B$1</c:f>
              <c:strCache>
                <c:ptCount val="1"/>
                <c:pt idx="0">
                  <c:v>LRU Hit Rate</c:v>
                </c:pt>
              </c:strCache>
            </c:strRef>
          </c:tx>
          <c:spPr>
            <a:ln w="19050">
              <a:prstDash val="sysDot"/>
            </a:ln>
          </c:spPr>
          <c:marker>
            <c:spPr>
              <a:ln w="19050">
                <a:prstDash val="sysDot"/>
              </a:ln>
            </c:spPr>
          </c:marker>
          <c:cat>
            <c:numRef>
              <c:f>Sheet1!$A$2:$A$38</c:f>
              <c:numCache>
                <c:formatCode>mmm\-yy</c:formatCode>
                <c:ptCount val="37"/>
                <c:pt idx="0">
                  <c:v>39722</c:v>
                </c:pt>
                <c:pt idx="1">
                  <c:v>39753</c:v>
                </c:pt>
                <c:pt idx="2">
                  <c:v>39783</c:v>
                </c:pt>
                <c:pt idx="3">
                  <c:v>39814</c:v>
                </c:pt>
                <c:pt idx="4">
                  <c:v>39845</c:v>
                </c:pt>
                <c:pt idx="5">
                  <c:v>39873</c:v>
                </c:pt>
                <c:pt idx="6">
                  <c:v>39904</c:v>
                </c:pt>
                <c:pt idx="7">
                  <c:v>39934</c:v>
                </c:pt>
                <c:pt idx="8">
                  <c:v>39965</c:v>
                </c:pt>
                <c:pt idx="9">
                  <c:v>39995</c:v>
                </c:pt>
                <c:pt idx="10">
                  <c:v>40026</c:v>
                </c:pt>
                <c:pt idx="11">
                  <c:v>40057</c:v>
                </c:pt>
                <c:pt idx="12">
                  <c:v>40087</c:v>
                </c:pt>
                <c:pt idx="13">
                  <c:v>40118</c:v>
                </c:pt>
                <c:pt idx="14">
                  <c:v>40148</c:v>
                </c:pt>
                <c:pt idx="15">
                  <c:v>40179</c:v>
                </c:pt>
                <c:pt idx="16">
                  <c:v>40210</c:v>
                </c:pt>
                <c:pt idx="17">
                  <c:v>40238</c:v>
                </c:pt>
                <c:pt idx="18">
                  <c:v>40269</c:v>
                </c:pt>
                <c:pt idx="19">
                  <c:v>40299</c:v>
                </c:pt>
                <c:pt idx="20">
                  <c:v>40330</c:v>
                </c:pt>
                <c:pt idx="21">
                  <c:v>40360</c:v>
                </c:pt>
                <c:pt idx="22">
                  <c:v>40391</c:v>
                </c:pt>
                <c:pt idx="23">
                  <c:v>40422</c:v>
                </c:pt>
                <c:pt idx="24">
                  <c:v>40452</c:v>
                </c:pt>
                <c:pt idx="25">
                  <c:v>40483</c:v>
                </c:pt>
                <c:pt idx="26">
                  <c:v>40513</c:v>
                </c:pt>
                <c:pt idx="27">
                  <c:v>40544</c:v>
                </c:pt>
                <c:pt idx="28">
                  <c:v>40575</c:v>
                </c:pt>
                <c:pt idx="29">
                  <c:v>40603</c:v>
                </c:pt>
                <c:pt idx="30">
                  <c:v>40634</c:v>
                </c:pt>
                <c:pt idx="31">
                  <c:v>40664</c:v>
                </c:pt>
                <c:pt idx="32">
                  <c:v>40695</c:v>
                </c:pt>
                <c:pt idx="33">
                  <c:v>40725</c:v>
                </c:pt>
                <c:pt idx="34">
                  <c:v>40756</c:v>
                </c:pt>
                <c:pt idx="35">
                  <c:v>40787</c:v>
                </c:pt>
                <c:pt idx="36">
                  <c:v>40817</c:v>
                </c:pt>
              </c:numCache>
            </c:numRef>
          </c:cat>
          <c:val>
            <c:numRef>
              <c:f>Sheet1!$B$2:$B$38</c:f>
              <c:numCache>
                <c:formatCode>General</c:formatCode>
                <c:ptCount val="37"/>
                <c:pt idx="0">
                  <c:v>0.16610900000000001</c:v>
                </c:pt>
                <c:pt idx="1">
                  <c:v>0.30627600000000027</c:v>
                </c:pt>
                <c:pt idx="2">
                  <c:v>0.5491659999999996</c:v>
                </c:pt>
                <c:pt idx="3">
                  <c:v>0.459781</c:v>
                </c:pt>
                <c:pt idx="4">
                  <c:v>0.45669400000000004</c:v>
                </c:pt>
                <c:pt idx="5">
                  <c:v>0.51610400000000001</c:v>
                </c:pt>
                <c:pt idx="6">
                  <c:v>0.48178900000000002</c:v>
                </c:pt>
                <c:pt idx="7">
                  <c:v>0.5616260000000004</c:v>
                </c:pt>
                <c:pt idx="8">
                  <c:v>0.4892490000000001</c:v>
                </c:pt>
                <c:pt idx="9">
                  <c:v>0.46910200000000002</c:v>
                </c:pt>
                <c:pt idx="10">
                  <c:v>0.42806500000000008</c:v>
                </c:pt>
                <c:pt idx="11">
                  <c:v>0.53012899999999996</c:v>
                </c:pt>
                <c:pt idx="12">
                  <c:v>0.44013199999999997</c:v>
                </c:pt>
                <c:pt idx="13">
                  <c:v>0.4807760000000002</c:v>
                </c:pt>
                <c:pt idx="14">
                  <c:v>0.49837700000000035</c:v>
                </c:pt>
                <c:pt idx="15">
                  <c:v>0.62567500000000076</c:v>
                </c:pt>
                <c:pt idx="16">
                  <c:v>0.51950999999999958</c:v>
                </c:pt>
                <c:pt idx="17">
                  <c:v>0.46081900000000026</c:v>
                </c:pt>
                <c:pt idx="18">
                  <c:v>0.43527700000000008</c:v>
                </c:pt>
                <c:pt idx="19">
                  <c:v>0.45548700000000025</c:v>
                </c:pt>
                <c:pt idx="20">
                  <c:v>0.42561500000000002</c:v>
                </c:pt>
                <c:pt idx="21">
                  <c:v>0.4555050000000001</c:v>
                </c:pt>
                <c:pt idx="22">
                  <c:v>0.45857500000000001</c:v>
                </c:pt>
                <c:pt idx="23">
                  <c:v>0.48712700000000025</c:v>
                </c:pt>
                <c:pt idx="24">
                  <c:v>0.5062379999999993</c:v>
                </c:pt>
                <c:pt idx="25">
                  <c:v>0.507853</c:v>
                </c:pt>
                <c:pt idx="26">
                  <c:v>0.45829000000000003</c:v>
                </c:pt>
                <c:pt idx="27">
                  <c:v>0.44739100000000004</c:v>
                </c:pt>
                <c:pt idx="28">
                  <c:v>0.41509000000000001</c:v>
                </c:pt>
                <c:pt idx="29">
                  <c:v>0.33908100000000035</c:v>
                </c:pt>
                <c:pt idx="30">
                  <c:v>0.34269100000000002</c:v>
                </c:pt>
                <c:pt idx="31">
                  <c:v>0.30334600000000023</c:v>
                </c:pt>
                <c:pt idx="32">
                  <c:v>0.38498900000000041</c:v>
                </c:pt>
                <c:pt idx="33">
                  <c:v>0.40026500000000004</c:v>
                </c:pt>
                <c:pt idx="34">
                  <c:v>0.37921900000000008</c:v>
                </c:pt>
                <c:pt idx="35">
                  <c:v>0.32941700000000035</c:v>
                </c:pt>
                <c:pt idx="36">
                  <c:v>0.32896000000000036</c:v>
                </c:pt>
              </c:numCache>
            </c:numRef>
          </c:val>
        </c:ser>
        <c:ser>
          <c:idx val="1"/>
          <c:order val="1"/>
          <c:tx>
            <c:strRef>
              <c:f>Sheet1!$C$1</c:f>
              <c:strCache>
                <c:ptCount val="1"/>
                <c:pt idx="0">
                  <c:v>LFU Hit Rate</c:v>
                </c:pt>
              </c:strCache>
            </c:strRef>
          </c:tx>
          <c:spPr>
            <a:ln w="19050"/>
          </c:spPr>
          <c:marker>
            <c:spPr>
              <a:ln w="19050"/>
            </c:spPr>
          </c:marker>
          <c:cat>
            <c:numRef>
              <c:f>Sheet1!$A$2:$A$38</c:f>
              <c:numCache>
                <c:formatCode>mmm\-yy</c:formatCode>
                <c:ptCount val="37"/>
                <c:pt idx="0">
                  <c:v>39722</c:v>
                </c:pt>
                <c:pt idx="1">
                  <c:v>39753</c:v>
                </c:pt>
                <c:pt idx="2">
                  <c:v>39783</c:v>
                </c:pt>
                <c:pt idx="3">
                  <c:v>39814</c:v>
                </c:pt>
                <c:pt idx="4">
                  <c:v>39845</c:v>
                </c:pt>
                <c:pt idx="5">
                  <c:v>39873</c:v>
                </c:pt>
                <c:pt idx="6">
                  <c:v>39904</c:v>
                </c:pt>
                <c:pt idx="7">
                  <c:v>39934</c:v>
                </c:pt>
                <c:pt idx="8">
                  <c:v>39965</c:v>
                </c:pt>
                <c:pt idx="9">
                  <c:v>39995</c:v>
                </c:pt>
                <c:pt idx="10">
                  <c:v>40026</c:v>
                </c:pt>
                <c:pt idx="11">
                  <c:v>40057</c:v>
                </c:pt>
                <c:pt idx="12">
                  <c:v>40087</c:v>
                </c:pt>
                <c:pt idx="13">
                  <c:v>40118</c:v>
                </c:pt>
                <c:pt idx="14">
                  <c:v>40148</c:v>
                </c:pt>
                <c:pt idx="15">
                  <c:v>40179</c:v>
                </c:pt>
                <c:pt idx="16">
                  <c:v>40210</c:v>
                </c:pt>
                <c:pt idx="17">
                  <c:v>40238</c:v>
                </c:pt>
                <c:pt idx="18">
                  <c:v>40269</c:v>
                </c:pt>
                <c:pt idx="19">
                  <c:v>40299</c:v>
                </c:pt>
                <c:pt idx="20">
                  <c:v>40330</c:v>
                </c:pt>
                <c:pt idx="21">
                  <c:v>40360</c:v>
                </c:pt>
                <c:pt idx="22">
                  <c:v>40391</c:v>
                </c:pt>
                <c:pt idx="23">
                  <c:v>40422</c:v>
                </c:pt>
                <c:pt idx="24">
                  <c:v>40452</c:v>
                </c:pt>
                <c:pt idx="25">
                  <c:v>40483</c:v>
                </c:pt>
                <c:pt idx="26">
                  <c:v>40513</c:v>
                </c:pt>
                <c:pt idx="27">
                  <c:v>40544</c:v>
                </c:pt>
                <c:pt idx="28">
                  <c:v>40575</c:v>
                </c:pt>
                <c:pt idx="29">
                  <c:v>40603</c:v>
                </c:pt>
                <c:pt idx="30">
                  <c:v>40634</c:v>
                </c:pt>
                <c:pt idx="31">
                  <c:v>40664</c:v>
                </c:pt>
                <c:pt idx="32">
                  <c:v>40695</c:v>
                </c:pt>
                <c:pt idx="33">
                  <c:v>40725</c:v>
                </c:pt>
                <c:pt idx="34">
                  <c:v>40756</c:v>
                </c:pt>
                <c:pt idx="35">
                  <c:v>40787</c:v>
                </c:pt>
                <c:pt idx="36">
                  <c:v>40817</c:v>
                </c:pt>
              </c:numCache>
            </c:numRef>
          </c:cat>
          <c:val>
            <c:numRef>
              <c:f>Sheet1!$C$2:$C$38</c:f>
              <c:numCache>
                <c:formatCode>General</c:formatCode>
                <c:ptCount val="37"/>
                <c:pt idx="0">
                  <c:v>0.16610900000000001</c:v>
                </c:pt>
                <c:pt idx="1">
                  <c:v>0.30627600000000027</c:v>
                </c:pt>
                <c:pt idx="2">
                  <c:v>0.5491659999999996</c:v>
                </c:pt>
                <c:pt idx="3">
                  <c:v>0.459781</c:v>
                </c:pt>
                <c:pt idx="4">
                  <c:v>0.45669400000000004</c:v>
                </c:pt>
                <c:pt idx="5">
                  <c:v>0.51610400000000001</c:v>
                </c:pt>
                <c:pt idx="6">
                  <c:v>0.48178900000000002</c:v>
                </c:pt>
                <c:pt idx="7">
                  <c:v>0.5616260000000004</c:v>
                </c:pt>
                <c:pt idx="8">
                  <c:v>0.49319200000000002</c:v>
                </c:pt>
                <c:pt idx="9">
                  <c:v>0.49208100000000032</c:v>
                </c:pt>
                <c:pt idx="10">
                  <c:v>0.43271500000000002</c:v>
                </c:pt>
                <c:pt idx="11">
                  <c:v>0.53594200000000003</c:v>
                </c:pt>
                <c:pt idx="12">
                  <c:v>0.46596000000000026</c:v>
                </c:pt>
                <c:pt idx="13">
                  <c:v>0.48928000000000027</c:v>
                </c:pt>
                <c:pt idx="14">
                  <c:v>0.49275800000000008</c:v>
                </c:pt>
                <c:pt idx="15">
                  <c:v>0.600217</c:v>
                </c:pt>
                <c:pt idx="16">
                  <c:v>0.51344299999999943</c:v>
                </c:pt>
                <c:pt idx="17">
                  <c:v>0.48706900000000025</c:v>
                </c:pt>
                <c:pt idx="18">
                  <c:v>0.44487500000000002</c:v>
                </c:pt>
                <c:pt idx="19">
                  <c:v>0.45396300000000001</c:v>
                </c:pt>
                <c:pt idx="20">
                  <c:v>0.41446100000000002</c:v>
                </c:pt>
                <c:pt idx="21">
                  <c:v>0.45016700000000004</c:v>
                </c:pt>
                <c:pt idx="22">
                  <c:v>0.45182900000000026</c:v>
                </c:pt>
                <c:pt idx="23">
                  <c:v>0.47617700000000002</c:v>
                </c:pt>
                <c:pt idx="24">
                  <c:v>0.52223299999999928</c:v>
                </c:pt>
                <c:pt idx="25">
                  <c:v>0.50271399999999955</c:v>
                </c:pt>
                <c:pt idx="26">
                  <c:v>0.46831700000000026</c:v>
                </c:pt>
                <c:pt idx="27">
                  <c:v>0.4515780000000002</c:v>
                </c:pt>
                <c:pt idx="28">
                  <c:v>0.41735400000000022</c:v>
                </c:pt>
                <c:pt idx="29">
                  <c:v>0.33405800000000035</c:v>
                </c:pt>
                <c:pt idx="30">
                  <c:v>0.36557900000000032</c:v>
                </c:pt>
                <c:pt idx="31">
                  <c:v>0.33891300000000035</c:v>
                </c:pt>
                <c:pt idx="32">
                  <c:v>0.40898900000000032</c:v>
                </c:pt>
                <c:pt idx="33">
                  <c:v>0.40695500000000001</c:v>
                </c:pt>
                <c:pt idx="34">
                  <c:v>0.39530500000000035</c:v>
                </c:pt>
                <c:pt idx="35">
                  <c:v>0.34307400000000027</c:v>
                </c:pt>
                <c:pt idx="36">
                  <c:v>0.32775800000000027</c:v>
                </c:pt>
              </c:numCache>
            </c:numRef>
          </c:val>
        </c:ser>
        <c:ser>
          <c:idx val="2"/>
          <c:order val="2"/>
          <c:tx>
            <c:strRef>
              <c:f>Sheet1!$D$1</c:f>
              <c:strCache>
                <c:ptCount val="1"/>
                <c:pt idx="0">
                  <c:v>FIFO Hit Rate</c:v>
                </c:pt>
              </c:strCache>
            </c:strRef>
          </c:tx>
          <c:spPr>
            <a:ln w="19050">
              <a:prstDash val="dash"/>
            </a:ln>
          </c:spPr>
          <c:marker>
            <c:spPr>
              <a:ln w="19050">
                <a:prstDash val="dash"/>
              </a:ln>
            </c:spPr>
          </c:marker>
          <c:cat>
            <c:numRef>
              <c:f>Sheet1!$A$2:$A$38</c:f>
              <c:numCache>
                <c:formatCode>mmm\-yy</c:formatCode>
                <c:ptCount val="37"/>
                <c:pt idx="0">
                  <c:v>39722</c:v>
                </c:pt>
                <c:pt idx="1">
                  <c:v>39753</c:v>
                </c:pt>
                <c:pt idx="2">
                  <c:v>39783</c:v>
                </c:pt>
                <c:pt idx="3">
                  <c:v>39814</c:v>
                </c:pt>
                <c:pt idx="4">
                  <c:v>39845</c:v>
                </c:pt>
                <c:pt idx="5">
                  <c:v>39873</c:v>
                </c:pt>
                <c:pt idx="6">
                  <c:v>39904</c:v>
                </c:pt>
                <c:pt idx="7">
                  <c:v>39934</c:v>
                </c:pt>
                <c:pt idx="8">
                  <c:v>39965</c:v>
                </c:pt>
                <c:pt idx="9">
                  <c:v>39995</c:v>
                </c:pt>
                <c:pt idx="10">
                  <c:v>40026</c:v>
                </c:pt>
                <c:pt idx="11">
                  <c:v>40057</c:v>
                </c:pt>
                <c:pt idx="12">
                  <c:v>40087</c:v>
                </c:pt>
                <c:pt idx="13">
                  <c:v>40118</c:v>
                </c:pt>
                <c:pt idx="14">
                  <c:v>40148</c:v>
                </c:pt>
                <c:pt idx="15">
                  <c:v>40179</c:v>
                </c:pt>
                <c:pt idx="16">
                  <c:v>40210</c:v>
                </c:pt>
                <c:pt idx="17">
                  <c:v>40238</c:v>
                </c:pt>
                <c:pt idx="18">
                  <c:v>40269</c:v>
                </c:pt>
                <c:pt idx="19">
                  <c:v>40299</c:v>
                </c:pt>
                <c:pt idx="20">
                  <c:v>40330</c:v>
                </c:pt>
                <c:pt idx="21">
                  <c:v>40360</c:v>
                </c:pt>
                <c:pt idx="22">
                  <c:v>40391</c:v>
                </c:pt>
                <c:pt idx="23">
                  <c:v>40422</c:v>
                </c:pt>
                <c:pt idx="24">
                  <c:v>40452</c:v>
                </c:pt>
                <c:pt idx="25">
                  <c:v>40483</c:v>
                </c:pt>
                <c:pt idx="26">
                  <c:v>40513</c:v>
                </c:pt>
                <c:pt idx="27">
                  <c:v>40544</c:v>
                </c:pt>
                <c:pt idx="28">
                  <c:v>40575</c:v>
                </c:pt>
                <c:pt idx="29">
                  <c:v>40603</c:v>
                </c:pt>
                <c:pt idx="30">
                  <c:v>40634</c:v>
                </c:pt>
                <c:pt idx="31">
                  <c:v>40664</c:v>
                </c:pt>
                <c:pt idx="32">
                  <c:v>40695</c:v>
                </c:pt>
                <c:pt idx="33">
                  <c:v>40725</c:v>
                </c:pt>
                <c:pt idx="34">
                  <c:v>40756</c:v>
                </c:pt>
                <c:pt idx="35">
                  <c:v>40787</c:v>
                </c:pt>
                <c:pt idx="36">
                  <c:v>40817</c:v>
                </c:pt>
              </c:numCache>
            </c:numRef>
          </c:cat>
          <c:val>
            <c:numRef>
              <c:f>Sheet1!$D$2:$D$38</c:f>
              <c:numCache>
                <c:formatCode>General</c:formatCode>
                <c:ptCount val="37"/>
                <c:pt idx="0">
                  <c:v>0.16610900000000001</c:v>
                </c:pt>
                <c:pt idx="1">
                  <c:v>0.30627600000000027</c:v>
                </c:pt>
                <c:pt idx="2">
                  <c:v>0.5491659999999996</c:v>
                </c:pt>
                <c:pt idx="3">
                  <c:v>0.459781</c:v>
                </c:pt>
                <c:pt idx="4">
                  <c:v>0.45669400000000004</c:v>
                </c:pt>
                <c:pt idx="5">
                  <c:v>0.51610400000000001</c:v>
                </c:pt>
                <c:pt idx="6">
                  <c:v>0.48178900000000002</c:v>
                </c:pt>
                <c:pt idx="7">
                  <c:v>0.5616260000000004</c:v>
                </c:pt>
                <c:pt idx="8">
                  <c:v>0.46279000000000003</c:v>
                </c:pt>
                <c:pt idx="9">
                  <c:v>0.39489600000000036</c:v>
                </c:pt>
                <c:pt idx="10">
                  <c:v>0.40151600000000021</c:v>
                </c:pt>
                <c:pt idx="11">
                  <c:v>0.51941099999999929</c:v>
                </c:pt>
                <c:pt idx="12">
                  <c:v>0.39877000000000024</c:v>
                </c:pt>
                <c:pt idx="13">
                  <c:v>0.48149000000000008</c:v>
                </c:pt>
                <c:pt idx="14">
                  <c:v>0.50117199999999951</c:v>
                </c:pt>
                <c:pt idx="15">
                  <c:v>0.61635499999999999</c:v>
                </c:pt>
                <c:pt idx="16">
                  <c:v>0.47232800000000041</c:v>
                </c:pt>
                <c:pt idx="17">
                  <c:v>0.47562100000000002</c:v>
                </c:pt>
                <c:pt idx="18">
                  <c:v>0.40136900000000025</c:v>
                </c:pt>
                <c:pt idx="19">
                  <c:v>0.47520400000000002</c:v>
                </c:pt>
                <c:pt idx="20">
                  <c:v>0.38677900000000026</c:v>
                </c:pt>
                <c:pt idx="21">
                  <c:v>0.46383600000000008</c:v>
                </c:pt>
                <c:pt idx="22">
                  <c:v>0.42842600000000036</c:v>
                </c:pt>
                <c:pt idx="23">
                  <c:v>0.502996</c:v>
                </c:pt>
                <c:pt idx="24">
                  <c:v>0.47694500000000001</c:v>
                </c:pt>
                <c:pt idx="25">
                  <c:v>0.43410600000000027</c:v>
                </c:pt>
                <c:pt idx="26">
                  <c:v>0.48151200000000022</c:v>
                </c:pt>
                <c:pt idx="27">
                  <c:v>0.4550220000000002</c:v>
                </c:pt>
                <c:pt idx="28">
                  <c:v>0.33898800000000051</c:v>
                </c:pt>
                <c:pt idx="29">
                  <c:v>0.3435040000000002</c:v>
                </c:pt>
                <c:pt idx="30">
                  <c:v>0.31000100000000008</c:v>
                </c:pt>
                <c:pt idx="31">
                  <c:v>0.30333500000000002</c:v>
                </c:pt>
                <c:pt idx="32">
                  <c:v>0.34809800000000002</c:v>
                </c:pt>
                <c:pt idx="33">
                  <c:v>0.375693</c:v>
                </c:pt>
                <c:pt idx="34">
                  <c:v>0.36874400000000002</c:v>
                </c:pt>
                <c:pt idx="35">
                  <c:v>0.30587400000000037</c:v>
                </c:pt>
                <c:pt idx="36">
                  <c:v>0.29841400000000023</c:v>
                </c:pt>
              </c:numCache>
            </c:numRef>
          </c:val>
        </c:ser>
        <c:marker val="1"/>
        <c:axId val="81482112"/>
        <c:axId val="82870272"/>
      </c:lineChart>
      <c:dateAx>
        <c:axId val="81482112"/>
        <c:scaling>
          <c:orientation val="minMax"/>
        </c:scaling>
        <c:axPos val="b"/>
        <c:numFmt formatCode="mmm\-yy" sourceLinked="1"/>
        <c:tickLblPos val="nextTo"/>
        <c:crossAx val="82870272"/>
        <c:crosses val="autoZero"/>
        <c:auto val="1"/>
        <c:lblOffset val="100"/>
        <c:baseTimeUnit val="months"/>
      </c:dateAx>
      <c:valAx>
        <c:axId val="82870272"/>
        <c:scaling>
          <c:orientation val="minMax"/>
          <c:max val="0.6500000000000008"/>
          <c:min val="0.15000000000000013"/>
        </c:scaling>
        <c:axPos val="l"/>
        <c:majorGridlines/>
        <c:numFmt formatCode="General" sourceLinked="1"/>
        <c:tickLblPos val="nextTo"/>
        <c:crossAx val="81482112"/>
        <c:crosses val="autoZero"/>
        <c:crossBetween val="between"/>
      </c:valAx>
    </c:plotArea>
    <c:legend>
      <c:legendPos val="r"/>
      <c:layout>
        <c:manualLayout>
          <c:xMode val="edge"/>
          <c:yMode val="edge"/>
          <c:x val="0.79117093208500855"/>
          <c:y val="0.20646090925381314"/>
          <c:w val="0.20730220480235717"/>
          <c:h val="0.30053210216192855"/>
        </c:manualLayout>
      </c:layout>
      <c:txPr>
        <a:bodyPr/>
        <a:lstStyle/>
        <a:p>
          <a:pPr>
            <a:defRPr sz="1800"/>
          </a:pPr>
          <a:endParaRPr lang="zh-CN"/>
        </a:p>
      </c:txPr>
    </c:legend>
    <c:plotVisOnly val="1"/>
    <c:dispBlanksAs val="gap"/>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a:pPr>
            <a:r>
              <a:rPr lang="en-US"/>
              <a:t>With Aggressive Users</a:t>
            </a:r>
          </a:p>
        </c:rich>
      </c:tx>
      <c:layout/>
    </c:title>
    <c:view3D>
      <c:perspective val="30"/>
    </c:view3D>
    <c:plotArea>
      <c:layout/>
      <c:bar3DChart>
        <c:barDir val="col"/>
        <c:grouping val="standard"/>
        <c:ser>
          <c:idx val="0"/>
          <c:order val="0"/>
          <c:tx>
            <c:strRef>
              <c:f>Sheet1!$A$3</c:f>
              <c:strCache>
                <c:ptCount val="1"/>
                <c:pt idx="0">
                  <c:v>30 TB</c:v>
                </c:pt>
              </c:strCache>
            </c:strRef>
          </c:tx>
          <c:spPr>
            <a:pattFill prst="ltVert">
              <a:fgClr>
                <a:schemeClr val="accent1"/>
              </a:fgClr>
              <a:bgClr>
                <a:schemeClr val="bg1"/>
              </a:bgClr>
            </a:pattFill>
          </c:spPr>
          <c:cat>
            <c:strRef>
              <c:f>Sheet1!$B$2:$D$2</c:f>
              <c:strCache>
                <c:ptCount val="3"/>
                <c:pt idx="0">
                  <c:v>FIFO</c:v>
                </c:pt>
                <c:pt idx="1">
                  <c:v>LRU</c:v>
                </c:pt>
                <c:pt idx="2">
                  <c:v>LFU</c:v>
                </c:pt>
              </c:strCache>
            </c:strRef>
          </c:cat>
          <c:val>
            <c:numRef>
              <c:f>Sheet1!$B$3:$D$3</c:f>
              <c:numCache>
                <c:formatCode>General</c:formatCode>
                <c:ptCount val="3"/>
                <c:pt idx="0">
                  <c:v>0.32661000000000023</c:v>
                </c:pt>
                <c:pt idx="1">
                  <c:v>0.34591900000000031</c:v>
                </c:pt>
                <c:pt idx="2">
                  <c:v>0.33951500000000023</c:v>
                </c:pt>
              </c:numCache>
            </c:numRef>
          </c:val>
        </c:ser>
        <c:ser>
          <c:idx val="1"/>
          <c:order val="1"/>
          <c:tx>
            <c:strRef>
              <c:f>Sheet1!$A$4</c:f>
              <c:strCache>
                <c:ptCount val="1"/>
                <c:pt idx="0">
                  <c:v>60 TB</c:v>
                </c:pt>
              </c:strCache>
            </c:strRef>
          </c:tx>
          <c:spPr>
            <a:solidFill>
              <a:schemeClr val="accent1"/>
            </a:solidFill>
          </c:spPr>
          <c:cat>
            <c:strRef>
              <c:f>Sheet1!$B$2:$D$2</c:f>
              <c:strCache>
                <c:ptCount val="3"/>
                <c:pt idx="0">
                  <c:v>FIFO</c:v>
                </c:pt>
                <c:pt idx="1">
                  <c:v>LRU</c:v>
                </c:pt>
                <c:pt idx="2">
                  <c:v>LFU</c:v>
                </c:pt>
              </c:strCache>
            </c:strRef>
          </c:cat>
          <c:val>
            <c:numRef>
              <c:f>Sheet1!$B$4:$D$4</c:f>
              <c:numCache>
                <c:formatCode>General</c:formatCode>
                <c:ptCount val="3"/>
                <c:pt idx="0">
                  <c:v>0.4385360000000002</c:v>
                </c:pt>
                <c:pt idx="1">
                  <c:v>0.45772700000000011</c:v>
                </c:pt>
                <c:pt idx="2">
                  <c:v>0.45481100000000002</c:v>
                </c:pt>
              </c:numCache>
            </c:numRef>
          </c:val>
        </c:ser>
        <c:shape val="box"/>
        <c:axId val="83787136"/>
        <c:axId val="125170816"/>
        <c:axId val="69016640"/>
      </c:bar3DChart>
      <c:catAx>
        <c:axId val="83787136"/>
        <c:scaling>
          <c:orientation val="minMax"/>
        </c:scaling>
        <c:axPos val="b"/>
        <c:majorTickMark val="none"/>
        <c:tickLblPos val="nextTo"/>
        <c:crossAx val="125170816"/>
        <c:crosses val="autoZero"/>
        <c:auto val="1"/>
        <c:lblAlgn val="ctr"/>
        <c:lblOffset val="100"/>
      </c:catAx>
      <c:valAx>
        <c:axId val="125170816"/>
        <c:scaling>
          <c:orientation val="minMax"/>
        </c:scaling>
        <c:axPos val="l"/>
        <c:majorGridlines/>
        <c:title>
          <c:tx>
            <c:rich>
              <a:bodyPr/>
              <a:lstStyle/>
              <a:p>
                <a:pPr>
                  <a:defRPr/>
                </a:pPr>
                <a:r>
                  <a:rPr lang="en-US"/>
                  <a:t>Hit Rate</a:t>
                </a:r>
              </a:p>
            </c:rich>
          </c:tx>
          <c:layout/>
        </c:title>
        <c:numFmt formatCode="General" sourceLinked="1"/>
        <c:majorTickMark val="none"/>
        <c:tickLblPos val="nextTo"/>
        <c:crossAx val="83787136"/>
        <c:crosses val="autoZero"/>
        <c:crossBetween val="between"/>
      </c:valAx>
      <c:serAx>
        <c:axId val="69016640"/>
        <c:scaling>
          <c:orientation val="minMax"/>
        </c:scaling>
        <c:axPos val="b"/>
        <c:majorTickMark val="none"/>
        <c:tickLblPos val="nextTo"/>
        <c:crossAx val="125170816"/>
        <c:crosses val="autoZero"/>
      </c:serAx>
      <c:dTable>
        <c:showHorzBorder val="1"/>
        <c:showVertBorder val="1"/>
        <c:showOutline val="1"/>
        <c:showKeys val="1"/>
        <c:txPr>
          <a:bodyPr/>
          <a:lstStyle/>
          <a:p>
            <a:pPr rtl="0">
              <a:defRPr sz="1800"/>
            </a:pPr>
            <a:endParaRPr lang="zh-CN"/>
          </a:p>
        </c:txPr>
      </c:dTable>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title>
      <c:tx>
        <c:rich>
          <a:bodyPr/>
          <a:lstStyle/>
          <a:p>
            <a:pPr>
              <a:defRPr/>
            </a:pPr>
            <a:r>
              <a:rPr lang="en-US"/>
              <a:t>No Aggressive Users</a:t>
            </a:r>
          </a:p>
        </c:rich>
      </c:tx>
      <c:layout/>
    </c:title>
    <c:view3D>
      <c:perspective val="30"/>
    </c:view3D>
    <c:plotArea>
      <c:layout/>
      <c:bar3DChart>
        <c:barDir val="col"/>
        <c:grouping val="standard"/>
        <c:ser>
          <c:idx val="0"/>
          <c:order val="0"/>
          <c:tx>
            <c:strRef>
              <c:f>Sheet1!$A$3</c:f>
              <c:strCache>
                <c:ptCount val="1"/>
                <c:pt idx="0">
                  <c:v>30 TB</c:v>
                </c:pt>
              </c:strCache>
            </c:strRef>
          </c:tx>
          <c:spPr>
            <a:pattFill prst="ltVert">
              <a:fgClr>
                <a:schemeClr val="accent1"/>
              </a:fgClr>
              <a:bgClr>
                <a:schemeClr val="bg1"/>
              </a:bgClr>
            </a:pattFill>
          </c:spPr>
          <c:cat>
            <c:strRef>
              <c:f>Sheet1!$B$2:$D$2</c:f>
              <c:strCache>
                <c:ptCount val="3"/>
                <c:pt idx="0">
                  <c:v>FIFO</c:v>
                </c:pt>
                <c:pt idx="1">
                  <c:v>LRU</c:v>
                </c:pt>
                <c:pt idx="2">
                  <c:v>LFU</c:v>
                </c:pt>
              </c:strCache>
            </c:strRef>
          </c:cat>
          <c:val>
            <c:numRef>
              <c:f>Sheet1!$B$3:$D$3</c:f>
              <c:numCache>
                <c:formatCode>General</c:formatCode>
                <c:ptCount val="3"/>
                <c:pt idx="0">
                  <c:v>0.31917100000000026</c:v>
                </c:pt>
                <c:pt idx="1">
                  <c:v>0.33274100000000001</c:v>
                </c:pt>
                <c:pt idx="2">
                  <c:v>0.34520800000000001</c:v>
                </c:pt>
              </c:numCache>
            </c:numRef>
          </c:val>
        </c:ser>
        <c:ser>
          <c:idx val="1"/>
          <c:order val="1"/>
          <c:tx>
            <c:strRef>
              <c:f>Sheet1!$A$4</c:f>
              <c:strCache>
                <c:ptCount val="1"/>
                <c:pt idx="0">
                  <c:v>60 TB</c:v>
                </c:pt>
              </c:strCache>
            </c:strRef>
          </c:tx>
          <c:spPr>
            <a:solidFill>
              <a:schemeClr val="accent1"/>
            </a:solidFill>
          </c:spPr>
          <c:cat>
            <c:strRef>
              <c:f>Sheet1!$B$2:$D$2</c:f>
              <c:strCache>
                <c:ptCount val="3"/>
                <c:pt idx="0">
                  <c:v>FIFO</c:v>
                </c:pt>
                <c:pt idx="1">
                  <c:v>LRU</c:v>
                </c:pt>
                <c:pt idx="2">
                  <c:v>LFU</c:v>
                </c:pt>
              </c:strCache>
            </c:strRef>
          </c:cat>
          <c:val>
            <c:numRef>
              <c:f>Sheet1!$B$4:$D$4</c:f>
              <c:numCache>
                <c:formatCode>General</c:formatCode>
                <c:ptCount val="3"/>
                <c:pt idx="0">
                  <c:v>0.43034900000000026</c:v>
                </c:pt>
                <c:pt idx="1">
                  <c:v>0.4496210000000001</c:v>
                </c:pt>
                <c:pt idx="2">
                  <c:v>0.45871000000000001</c:v>
                </c:pt>
              </c:numCache>
            </c:numRef>
          </c:val>
        </c:ser>
        <c:shape val="box"/>
        <c:axId val="165832960"/>
        <c:axId val="165850496"/>
        <c:axId val="83500544"/>
      </c:bar3DChart>
      <c:catAx>
        <c:axId val="165832960"/>
        <c:scaling>
          <c:orientation val="minMax"/>
        </c:scaling>
        <c:axPos val="b"/>
        <c:majorTickMark val="none"/>
        <c:tickLblPos val="nextTo"/>
        <c:crossAx val="165850496"/>
        <c:crosses val="autoZero"/>
        <c:auto val="1"/>
        <c:lblAlgn val="ctr"/>
        <c:lblOffset val="100"/>
      </c:catAx>
      <c:valAx>
        <c:axId val="165850496"/>
        <c:scaling>
          <c:orientation val="minMax"/>
        </c:scaling>
        <c:axPos val="l"/>
        <c:majorGridlines/>
        <c:title>
          <c:tx>
            <c:rich>
              <a:bodyPr/>
              <a:lstStyle/>
              <a:p>
                <a:pPr>
                  <a:defRPr/>
                </a:pPr>
                <a:r>
                  <a:rPr lang="en-US"/>
                  <a:t>Hit Rate</a:t>
                </a:r>
              </a:p>
            </c:rich>
          </c:tx>
          <c:layout/>
        </c:title>
        <c:numFmt formatCode="General" sourceLinked="1"/>
        <c:majorTickMark val="none"/>
        <c:tickLblPos val="nextTo"/>
        <c:crossAx val="165832960"/>
        <c:crosses val="autoZero"/>
        <c:crossBetween val="between"/>
      </c:valAx>
      <c:serAx>
        <c:axId val="83500544"/>
        <c:scaling>
          <c:orientation val="minMax"/>
        </c:scaling>
        <c:axPos val="b"/>
        <c:majorTickMark val="none"/>
        <c:tickLblPos val="nextTo"/>
        <c:crossAx val="165850496"/>
        <c:crosses val="autoZero"/>
      </c:serAx>
      <c:dTable>
        <c:showHorzBorder val="1"/>
        <c:showVertBorder val="1"/>
        <c:showOutline val="1"/>
        <c:showKeys val="1"/>
        <c:txPr>
          <a:bodyPr/>
          <a:lstStyle/>
          <a:p>
            <a:pPr rtl="0">
              <a:defRPr sz="1800"/>
            </a:pPr>
            <a:endParaRPr lang="zh-CN"/>
          </a:p>
        </c:txPr>
      </c:dTable>
    </c:plotArea>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3AC742-324E-42C4-B365-1FF705982A35}"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C10E1753-44C9-46BB-9D86-0F7C801C9E37}">
      <dgm:prSet phldrT="[Text]"/>
      <dgm:spPr/>
      <dgm:t>
        <a:bodyPr/>
        <a:lstStyle/>
        <a:p>
          <a:pPr algn="l"/>
          <a:r>
            <a:rPr lang="en-US" dirty="0"/>
            <a:t>L</a:t>
          </a:r>
        </a:p>
      </dgm:t>
    </dgm:pt>
    <dgm:pt modelId="{CA4E0F10-5B4C-4D13-893E-8110E56BE8AD}" type="parTrans" cxnId="{97DEEADD-FF1B-4E30-AE1C-5ED8892E2832}">
      <dgm:prSet/>
      <dgm:spPr/>
      <dgm:t>
        <a:bodyPr/>
        <a:lstStyle/>
        <a:p>
          <a:pPr algn="l"/>
          <a:endParaRPr lang="en-US"/>
        </a:p>
      </dgm:t>
    </dgm:pt>
    <dgm:pt modelId="{BD832EE6-40A0-4622-8731-AE79DA94260B}" type="sibTrans" cxnId="{97DEEADD-FF1B-4E30-AE1C-5ED8892E2832}">
      <dgm:prSet/>
      <dgm:spPr/>
      <dgm:t>
        <a:bodyPr/>
        <a:lstStyle/>
        <a:p>
          <a:pPr algn="l"/>
          <a:endParaRPr lang="en-US"/>
        </a:p>
      </dgm:t>
    </dgm:pt>
    <dgm:pt modelId="{83857B3D-435A-4105-8388-1C4ED2CEBDF1}">
      <dgm:prSet phldrT="[Text]"/>
      <dgm:spPr/>
      <dgm:t>
        <a:bodyPr/>
        <a:lstStyle/>
        <a:p>
          <a:pPr algn="l"/>
          <a:r>
            <a:rPr lang="en-US" dirty="0" err="1"/>
            <a:t>Landsat</a:t>
          </a:r>
          <a:endParaRPr lang="en-US" dirty="0"/>
        </a:p>
      </dgm:t>
    </dgm:pt>
    <dgm:pt modelId="{D38E2CAD-1969-4B2F-9E6F-EBB114C72B33}" type="parTrans" cxnId="{DD4982B9-CEC3-4273-8545-1B6DC0BCACDD}">
      <dgm:prSet/>
      <dgm:spPr/>
      <dgm:t>
        <a:bodyPr/>
        <a:lstStyle/>
        <a:p>
          <a:pPr algn="l"/>
          <a:endParaRPr lang="en-US"/>
        </a:p>
      </dgm:t>
    </dgm:pt>
    <dgm:pt modelId="{133D7B32-6B09-4C02-823A-6C05A6DCC48E}" type="sibTrans" cxnId="{DD4982B9-CEC3-4273-8545-1B6DC0BCACDD}">
      <dgm:prSet/>
      <dgm:spPr/>
      <dgm:t>
        <a:bodyPr/>
        <a:lstStyle/>
        <a:p>
          <a:pPr algn="l"/>
          <a:endParaRPr lang="en-US"/>
        </a:p>
      </dgm:t>
    </dgm:pt>
    <dgm:pt modelId="{0B70E4DB-A5F1-4DF3-A7CC-4A09F123E9B1}">
      <dgm:prSet phldrT="[Text]"/>
      <dgm:spPr/>
      <dgm:t>
        <a:bodyPr/>
        <a:lstStyle/>
        <a:p>
          <a:pPr algn="l"/>
          <a:r>
            <a:rPr lang="en-US" dirty="0"/>
            <a:t>7</a:t>
          </a:r>
        </a:p>
      </dgm:t>
    </dgm:pt>
    <dgm:pt modelId="{6B4A9D98-1DB4-4177-B298-019336768C96}" type="parTrans" cxnId="{BEF30FF6-3FCA-4325-B812-456CB7F47E4F}">
      <dgm:prSet/>
      <dgm:spPr/>
      <dgm:t>
        <a:bodyPr/>
        <a:lstStyle/>
        <a:p>
          <a:pPr algn="l"/>
          <a:endParaRPr lang="en-US"/>
        </a:p>
      </dgm:t>
    </dgm:pt>
    <dgm:pt modelId="{D1FFD645-B7B2-4919-B3D7-0C8BE8D324A0}" type="sibTrans" cxnId="{BEF30FF6-3FCA-4325-B812-456CB7F47E4F}">
      <dgm:prSet/>
      <dgm:spPr/>
      <dgm:t>
        <a:bodyPr/>
        <a:lstStyle/>
        <a:p>
          <a:pPr algn="l"/>
          <a:endParaRPr lang="en-US"/>
        </a:p>
      </dgm:t>
    </dgm:pt>
    <dgm:pt modelId="{98E948EB-337F-436E-A91F-9CCE5018D581}">
      <dgm:prSet phldrT="[Text]"/>
      <dgm:spPr/>
      <dgm:t>
        <a:bodyPr/>
        <a:lstStyle/>
        <a:p>
          <a:pPr algn="l"/>
          <a:r>
            <a:rPr lang="en-US" dirty="0"/>
            <a:t>Satellite designation</a:t>
          </a:r>
        </a:p>
      </dgm:t>
    </dgm:pt>
    <dgm:pt modelId="{D62F1CCC-A3C0-4325-95ED-76CD84A2D64E}" type="parTrans" cxnId="{5FEA769D-136B-4927-A6D4-7AA5195FEEF4}">
      <dgm:prSet/>
      <dgm:spPr/>
      <dgm:t>
        <a:bodyPr/>
        <a:lstStyle/>
        <a:p>
          <a:pPr algn="l"/>
          <a:endParaRPr lang="en-US"/>
        </a:p>
      </dgm:t>
    </dgm:pt>
    <dgm:pt modelId="{411826B0-0C1F-4329-8D89-8DE847B926CD}" type="sibTrans" cxnId="{5FEA769D-136B-4927-A6D4-7AA5195FEEF4}">
      <dgm:prSet/>
      <dgm:spPr/>
      <dgm:t>
        <a:bodyPr/>
        <a:lstStyle/>
        <a:p>
          <a:pPr algn="l"/>
          <a:endParaRPr lang="en-US"/>
        </a:p>
      </dgm:t>
    </dgm:pt>
    <dgm:pt modelId="{8BEA2A83-7AAB-4BD9-AE5E-D91B89B5B024}">
      <dgm:prSet phldrT="[Text]"/>
      <dgm:spPr/>
      <dgm:t>
        <a:bodyPr/>
        <a:lstStyle/>
        <a:p>
          <a:pPr algn="l"/>
          <a:r>
            <a:rPr lang="en-US" dirty="0"/>
            <a:t>E</a:t>
          </a:r>
        </a:p>
      </dgm:t>
    </dgm:pt>
    <dgm:pt modelId="{2523AE3E-2B05-40B6-AC20-352CB85CC740}" type="parTrans" cxnId="{59CA6DDD-3418-42F5-AB8C-7CF4710F6102}">
      <dgm:prSet/>
      <dgm:spPr/>
      <dgm:t>
        <a:bodyPr/>
        <a:lstStyle/>
        <a:p>
          <a:pPr algn="l"/>
          <a:endParaRPr lang="en-US"/>
        </a:p>
      </dgm:t>
    </dgm:pt>
    <dgm:pt modelId="{B61971C1-E674-4F31-AE78-FA1063F15542}" type="sibTrans" cxnId="{59CA6DDD-3418-42F5-AB8C-7CF4710F6102}">
      <dgm:prSet/>
      <dgm:spPr/>
      <dgm:t>
        <a:bodyPr/>
        <a:lstStyle/>
        <a:p>
          <a:pPr algn="l"/>
          <a:endParaRPr lang="en-US"/>
        </a:p>
      </dgm:t>
    </dgm:pt>
    <dgm:pt modelId="{4FB585F9-29C1-44D5-82B6-78C4815B15C8}">
      <dgm:prSet phldrT="[Text]"/>
      <dgm:spPr/>
      <dgm:t>
        <a:bodyPr/>
        <a:lstStyle/>
        <a:p>
          <a:pPr algn="l"/>
          <a:r>
            <a:rPr lang="en-US" dirty="0"/>
            <a:t>ETM+ sensor</a:t>
          </a:r>
        </a:p>
      </dgm:t>
    </dgm:pt>
    <dgm:pt modelId="{09437C86-E742-4A6E-AE61-E77A6E8B4FF8}" type="parTrans" cxnId="{73C27459-E722-43E2-870D-4DFD5E524A2D}">
      <dgm:prSet/>
      <dgm:spPr/>
      <dgm:t>
        <a:bodyPr/>
        <a:lstStyle/>
        <a:p>
          <a:pPr algn="l"/>
          <a:endParaRPr lang="en-US"/>
        </a:p>
      </dgm:t>
    </dgm:pt>
    <dgm:pt modelId="{224428F9-6EBD-407E-8AF0-0783EEDA1B7D}" type="sibTrans" cxnId="{73C27459-E722-43E2-870D-4DFD5E524A2D}">
      <dgm:prSet/>
      <dgm:spPr/>
      <dgm:t>
        <a:bodyPr/>
        <a:lstStyle/>
        <a:p>
          <a:pPr algn="l"/>
          <a:endParaRPr lang="en-US"/>
        </a:p>
      </dgm:t>
    </dgm:pt>
    <dgm:pt modelId="{AD8FF6C6-8B45-4DA2-8AAC-32297E33C0C7}">
      <dgm:prSet phldrT="[Text]"/>
      <dgm:spPr/>
      <dgm:t>
        <a:bodyPr/>
        <a:lstStyle/>
        <a:p>
          <a:pPr algn="l"/>
          <a:r>
            <a:rPr lang="en-US" dirty="0"/>
            <a:t>004</a:t>
          </a:r>
        </a:p>
      </dgm:t>
    </dgm:pt>
    <dgm:pt modelId="{2F9D36DA-DFB1-4F33-9434-15CF7C6D9F34}" type="parTrans" cxnId="{01B749B2-6AC8-4867-9104-40DABDF1BA2D}">
      <dgm:prSet/>
      <dgm:spPr/>
      <dgm:t>
        <a:bodyPr/>
        <a:lstStyle/>
        <a:p>
          <a:pPr algn="l"/>
          <a:endParaRPr lang="en-US"/>
        </a:p>
      </dgm:t>
    </dgm:pt>
    <dgm:pt modelId="{03EA5F47-56DF-433D-BB5F-B072FE66047E}" type="sibTrans" cxnId="{01B749B2-6AC8-4867-9104-40DABDF1BA2D}">
      <dgm:prSet/>
      <dgm:spPr/>
      <dgm:t>
        <a:bodyPr/>
        <a:lstStyle/>
        <a:p>
          <a:pPr algn="l"/>
          <a:endParaRPr lang="en-US"/>
        </a:p>
      </dgm:t>
    </dgm:pt>
    <dgm:pt modelId="{65CC44C8-C61C-43D1-8AC8-C9D5D512A6AD}">
      <dgm:prSet phldrT="[Text]"/>
      <dgm:spPr/>
      <dgm:t>
        <a:bodyPr/>
        <a:lstStyle/>
        <a:p>
          <a:pPr algn="l"/>
          <a:r>
            <a:rPr lang="en-US" dirty="0"/>
            <a:t>WRS path</a:t>
          </a:r>
        </a:p>
      </dgm:t>
    </dgm:pt>
    <dgm:pt modelId="{C4ED81FF-BD28-45BB-B685-07CF1560ACF6}" type="parTrans" cxnId="{AA8ED0BB-895C-451D-B193-5EBBF290BE03}">
      <dgm:prSet/>
      <dgm:spPr/>
      <dgm:t>
        <a:bodyPr/>
        <a:lstStyle/>
        <a:p>
          <a:pPr algn="l"/>
          <a:endParaRPr lang="en-US"/>
        </a:p>
      </dgm:t>
    </dgm:pt>
    <dgm:pt modelId="{E740B22D-CEC0-435C-A91B-139A295B5E04}" type="sibTrans" cxnId="{AA8ED0BB-895C-451D-B193-5EBBF290BE03}">
      <dgm:prSet/>
      <dgm:spPr/>
      <dgm:t>
        <a:bodyPr/>
        <a:lstStyle/>
        <a:p>
          <a:pPr algn="l"/>
          <a:endParaRPr lang="en-US"/>
        </a:p>
      </dgm:t>
    </dgm:pt>
    <dgm:pt modelId="{4F03FC41-ACE9-477F-BE62-A78645FA13F9}">
      <dgm:prSet phldrT="[Text]"/>
      <dgm:spPr/>
      <dgm:t>
        <a:bodyPr/>
        <a:lstStyle/>
        <a:p>
          <a:pPr algn="l"/>
          <a:r>
            <a:rPr lang="en-US" dirty="0" smtClean="0"/>
            <a:t>063</a:t>
          </a:r>
          <a:endParaRPr lang="en-US" dirty="0"/>
        </a:p>
      </dgm:t>
    </dgm:pt>
    <dgm:pt modelId="{070D941D-7CD4-44E0-ACD0-C25B32D23401}" type="parTrans" cxnId="{14D0DCBA-49F2-46DA-961A-FC5591207738}">
      <dgm:prSet/>
      <dgm:spPr/>
      <dgm:t>
        <a:bodyPr/>
        <a:lstStyle/>
        <a:p>
          <a:pPr algn="l"/>
          <a:endParaRPr lang="en-US"/>
        </a:p>
      </dgm:t>
    </dgm:pt>
    <dgm:pt modelId="{17FBB58C-7553-4CE7-A4B7-D88DA2032E44}" type="sibTrans" cxnId="{14D0DCBA-49F2-46DA-961A-FC5591207738}">
      <dgm:prSet/>
      <dgm:spPr/>
      <dgm:t>
        <a:bodyPr/>
        <a:lstStyle/>
        <a:p>
          <a:pPr algn="l"/>
          <a:endParaRPr lang="en-US"/>
        </a:p>
      </dgm:t>
    </dgm:pt>
    <dgm:pt modelId="{AC528898-31BE-401D-921F-8601712A8B67}">
      <dgm:prSet phldrT="[Text]"/>
      <dgm:spPr/>
      <dgm:t>
        <a:bodyPr/>
        <a:lstStyle/>
        <a:p>
          <a:pPr algn="l"/>
          <a:r>
            <a:rPr lang="en-US" dirty="0"/>
            <a:t>WRS row</a:t>
          </a:r>
        </a:p>
      </dgm:t>
    </dgm:pt>
    <dgm:pt modelId="{BD91E3EA-1B00-4D68-85AE-D6C4CE6C8F8F}" type="parTrans" cxnId="{0914C3B3-AED5-4AC2-9A9D-73C249A45145}">
      <dgm:prSet/>
      <dgm:spPr/>
      <dgm:t>
        <a:bodyPr/>
        <a:lstStyle/>
        <a:p>
          <a:pPr algn="l"/>
          <a:endParaRPr lang="en-US"/>
        </a:p>
      </dgm:t>
    </dgm:pt>
    <dgm:pt modelId="{9B30C2CE-137D-4596-823D-06974FF289C9}" type="sibTrans" cxnId="{0914C3B3-AED5-4AC2-9A9D-73C249A45145}">
      <dgm:prSet/>
      <dgm:spPr/>
      <dgm:t>
        <a:bodyPr/>
        <a:lstStyle/>
        <a:p>
          <a:pPr algn="l"/>
          <a:endParaRPr lang="en-US"/>
        </a:p>
      </dgm:t>
    </dgm:pt>
    <dgm:pt modelId="{4DEF1C1E-0B42-46DB-A036-ED86129DDEB7}">
      <dgm:prSet phldrT="[Text]"/>
      <dgm:spPr/>
      <dgm:t>
        <a:bodyPr/>
        <a:lstStyle/>
        <a:p>
          <a:pPr algn="l"/>
          <a:r>
            <a:rPr lang="en-US" dirty="0" smtClean="0"/>
            <a:t>2006</a:t>
          </a:r>
          <a:endParaRPr lang="en-US" dirty="0"/>
        </a:p>
      </dgm:t>
    </dgm:pt>
    <dgm:pt modelId="{ED389144-8A10-4DE1-861F-DD668EB35535}" type="parTrans" cxnId="{62382923-8FC8-48B0-BD73-8A6A862FFE69}">
      <dgm:prSet/>
      <dgm:spPr/>
      <dgm:t>
        <a:bodyPr/>
        <a:lstStyle/>
        <a:p>
          <a:pPr algn="l"/>
          <a:endParaRPr lang="en-US"/>
        </a:p>
      </dgm:t>
    </dgm:pt>
    <dgm:pt modelId="{AF4316F8-90EC-49C8-9752-71C237CDA06D}" type="sibTrans" cxnId="{62382923-8FC8-48B0-BD73-8A6A862FFE69}">
      <dgm:prSet/>
      <dgm:spPr/>
      <dgm:t>
        <a:bodyPr/>
        <a:lstStyle/>
        <a:p>
          <a:pPr algn="l"/>
          <a:endParaRPr lang="en-US"/>
        </a:p>
      </dgm:t>
    </dgm:pt>
    <dgm:pt modelId="{3CC0EE54-8FDB-4471-A883-828FF634F857}">
      <dgm:prSet phldrT="[Text]"/>
      <dgm:spPr/>
      <dgm:t>
        <a:bodyPr/>
        <a:lstStyle/>
        <a:p>
          <a:pPr algn="l"/>
          <a:r>
            <a:rPr lang="en-US" dirty="0"/>
            <a:t>Acquisition year</a:t>
          </a:r>
        </a:p>
      </dgm:t>
    </dgm:pt>
    <dgm:pt modelId="{E57213EC-7006-4687-8CB0-303547EBC676}" type="parTrans" cxnId="{2363CC67-30A0-42F9-AC40-20EEA6E69091}">
      <dgm:prSet/>
      <dgm:spPr/>
      <dgm:t>
        <a:bodyPr/>
        <a:lstStyle/>
        <a:p>
          <a:pPr algn="l"/>
          <a:endParaRPr lang="en-US"/>
        </a:p>
      </dgm:t>
    </dgm:pt>
    <dgm:pt modelId="{990C126B-D082-40C7-A406-86C1FABB0BBB}" type="sibTrans" cxnId="{2363CC67-30A0-42F9-AC40-20EEA6E69091}">
      <dgm:prSet/>
      <dgm:spPr/>
      <dgm:t>
        <a:bodyPr/>
        <a:lstStyle/>
        <a:p>
          <a:pPr algn="l"/>
          <a:endParaRPr lang="en-US"/>
        </a:p>
      </dgm:t>
    </dgm:pt>
    <dgm:pt modelId="{859FF699-ABC8-4618-9BA5-846CA34C7418}">
      <dgm:prSet phldrT="[Text]"/>
      <dgm:spPr/>
      <dgm:t>
        <a:bodyPr/>
        <a:lstStyle/>
        <a:p>
          <a:pPr algn="l"/>
          <a:r>
            <a:rPr lang="en-US" dirty="0" smtClean="0"/>
            <a:t>247</a:t>
          </a:r>
          <a:endParaRPr lang="en-US" dirty="0"/>
        </a:p>
      </dgm:t>
    </dgm:pt>
    <dgm:pt modelId="{2D61D315-0C83-4077-9EE5-5F342ED63B12}" type="parTrans" cxnId="{CF9D8516-FD66-4C40-8468-008CF08002CE}">
      <dgm:prSet/>
      <dgm:spPr/>
      <dgm:t>
        <a:bodyPr/>
        <a:lstStyle/>
        <a:p>
          <a:pPr algn="l"/>
          <a:endParaRPr lang="en-US"/>
        </a:p>
      </dgm:t>
    </dgm:pt>
    <dgm:pt modelId="{FD65CFA3-371F-4B50-9342-472DC349047D}" type="sibTrans" cxnId="{CF9D8516-FD66-4C40-8468-008CF08002CE}">
      <dgm:prSet/>
      <dgm:spPr/>
      <dgm:t>
        <a:bodyPr/>
        <a:lstStyle/>
        <a:p>
          <a:pPr algn="l"/>
          <a:endParaRPr lang="en-US"/>
        </a:p>
      </dgm:t>
    </dgm:pt>
    <dgm:pt modelId="{B993F48C-D84B-4B53-9380-35399D5556AD}">
      <dgm:prSet phldrT="[Text]"/>
      <dgm:spPr/>
      <dgm:t>
        <a:bodyPr/>
        <a:lstStyle/>
        <a:p>
          <a:pPr algn="l"/>
          <a:r>
            <a:rPr lang="en-US" dirty="0"/>
            <a:t>Acquisition day of year</a:t>
          </a:r>
        </a:p>
      </dgm:t>
    </dgm:pt>
    <dgm:pt modelId="{7C4F514A-E3A7-4237-83AE-953F93B3BB9E}" type="parTrans" cxnId="{A2E8A124-6FE9-464E-B3F2-67F07AF4ABBA}">
      <dgm:prSet/>
      <dgm:spPr/>
      <dgm:t>
        <a:bodyPr/>
        <a:lstStyle/>
        <a:p>
          <a:pPr algn="l"/>
          <a:endParaRPr lang="en-US"/>
        </a:p>
      </dgm:t>
    </dgm:pt>
    <dgm:pt modelId="{B7439B8C-97B0-4D10-ABD5-81E5564E6E61}" type="sibTrans" cxnId="{A2E8A124-6FE9-464E-B3F2-67F07AF4ABBA}">
      <dgm:prSet/>
      <dgm:spPr/>
      <dgm:t>
        <a:bodyPr/>
        <a:lstStyle/>
        <a:p>
          <a:pPr algn="l"/>
          <a:endParaRPr lang="en-US"/>
        </a:p>
      </dgm:t>
    </dgm:pt>
    <dgm:pt modelId="{ACE18EF6-7E4E-46E1-B48C-BE788FB91EF2}">
      <dgm:prSet phldrT="[Text]"/>
      <dgm:spPr/>
      <dgm:t>
        <a:bodyPr/>
        <a:lstStyle/>
        <a:p>
          <a:pPr algn="l"/>
          <a:r>
            <a:rPr lang="en-US" dirty="0" smtClean="0"/>
            <a:t>ASN</a:t>
          </a:r>
          <a:endParaRPr lang="en-US" dirty="0"/>
        </a:p>
      </dgm:t>
    </dgm:pt>
    <dgm:pt modelId="{9A0A61FF-80FD-48AC-A328-6BA00EC81754}" type="parTrans" cxnId="{972F0A1C-D3FC-4ECF-BE1D-EA1174BB93EC}">
      <dgm:prSet/>
      <dgm:spPr/>
      <dgm:t>
        <a:bodyPr/>
        <a:lstStyle/>
        <a:p>
          <a:pPr algn="l"/>
          <a:endParaRPr lang="en-US"/>
        </a:p>
      </dgm:t>
    </dgm:pt>
    <dgm:pt modelId="{7632CF3A-7520-43A7-8121-51365FE98EFF}" type="sibTrans" cxnId="{972F0A1C-D3FC-4ECF-BE1D-EA1174BB93EC}">
      <dgm:prSet/>
      <dgm:spPr/>
      <dgm:t>
        <a:bodyPr/>
        <a:lstStyle/>
        <a:p>
          <a:pPr algn="l"/>
          <a:endParaRPr lang="en-US"/>
        </a:p>
      </dgm:t>
    </dgm:pt>
    <dgm:pt modelId="{428E29F1-8B75-4F96-94EF-BCAEA4CD7B6D}">
      <dgm:prSet phldrT="[Text]"/>
      <dgm:spPr/>
      <dgm:t>
        <a:bodyPr/>
        <a:lstStyle/>
        <a:p>
          <a:pPr algn="l"/>
          <a:r>
            <a:rPr lang="en-US" dirty="0"/>
            <a:t>Capture station</a:t>
          </a:r>
        </a:p>
      </dgm:t>
    </dgm:pt>
    <dgm:pt modelId="{4614D36D-8E13-40EE-85EB-8E3074F2FDA0}" type="parTrans" cxnId="{3841E195-3F5B-4AF1-B873-4C63CD9538D7}">
      <dgm:prSet/>
      <dgm:spPr/>
      <dgm:t>
        <a:bodyPr/>
        <a:lstStyle/>
        <a:p>
          <a:pPr algn="l"/>
          <a:endParaRPr lang="en-US"/>
        </a:p>
      </dgm:t>
    </dgm:pt>
    <dgm:pt modelId="{D49366BC-D906-40FF-9381-1F910ECAF952}" type="sibTrans" cxnId="{3841E195-3F5B-4AF1-B873-4C63CD9538D7}">
      <dgm:prSet/>
      <dgm:spPr/>
      <dgm:t>
        <a:bodyPr/>
        <a:lstStyle/>
        <a:p>
          <a:pPr algn="l"/>
          <a:endParaRPr lang="en-US"/>
        </a:p>
      </dgm:t>
    </dgm:pt>
    <dgm:pt modelId="{D22CDD65-70DB-4493-92DD-B0F326A64BD7}">
      <dgm:prSet phldrT="[Text]"/>
      <dgm:spPr/>
      <dgm:t>
        <a:bodyPr/>
        <a:lstStyle/>
        <a:p>
          <a:pPr algn="l"/>
          <a:r>
            <a:rPr lang="en-US" dirty="0"/>
            <a:t>00</a:t>
          </a:r>
        </a:p>
      </dgm:t>
    </dgm:pt>
    <dgm:pt modelId="{18585FAD-1735-4CE9-AFAD-96D7851B1288}" type="parTrans" cxnId="{9A82E4B5-1568-4973-9F12-083F28B409F4}">
      <dgm:prSet/>
      <dgm:spPr/>
      <dgm:t>
        <a:bodyPr/>
        <a:lstStyle/>
        <a:p>
          <a:pPr algn="l"/>
          <a:endParaRPr lang="en-US"/>
        </a:p>
      </dgm:t>
    </dgm:pt>
    <dgm:pt modelId="{0782324D-EF17-4601-BBC3-514CBC98850F}" type="sibTrans" cxnId="{9A82E4B5-1568-4973-9F12-083F28B409F4}">
      <dgm:prSet/>
      <dgm:spPr/>
      <dgm:t>
        <a:bodyPr/>
        <a:lstStyle/>
        <a:p>
          <a:pPr algn="l"/>
          <a:endParaRPr lang="en-US"/>
        </a:p>
      </dgm:t>
    </dgm:pt>
    <dgm:pt modelId="{5B0AA107-7704-4811-B391-7326067945B3}">
      <dgm:prSet phldrT="[Text]"/>
      <dgm:spPr/>
      <dgm:t>
        <a:bodyPr/>
        <a:lstStyle/>
        <a:p>
          <a:pPr algn="l"/>
          <a:r>
            <a:rPr lang="en-US" dirty="0"/>
            <a:t>Version</a:t>
          </a:r>
        </a:p>
      </dgm:t>
    </dgm:pt>
    <dgm:pt modelId="{E5D9C378-2B56-4B4E-93AB-1A856FA389F0}" type="parTrans" cxnId="{528E0C22-69AA-405F-998D-BB340880A892}">
      <dgm:prSet/>
      <dgm:spPr/>
      <dgm:t>
        <a:bodyPr/>
        <a:lstStyle/>
        <a:p>
          <a:pPr algn="l"/>
          <a:endParaRPr lang="en-US"/>
        </a:p>
      </dgm:t>
    </dgm:pt>
    <dgm:pt modelId="{F53F2B07-4025-443D-9D3B-00A0732596DF}" type="sibTrans" cxnId="{528E0C22-69AA-405F-998D-BB340880A892}">
      <dgm:prSet/>
      <dgm:spPr/>
      <dgm:t>
        <a:bodyPr/>
        <a:lstStyle/>
        <a:p>
          <a:pPr algn="l"/>
          <a:endParaRPr lang="en-US"/>
        </a:p>
      </dgm:t>
    </dgm:pt>
    <dgm:pt modelId="{C561B93F-DF6A-4133-8C62-D5B9D056ED79}" type="pres">
      <dgm:prSet presAssocID="{523AC742-324E-42C4-B365-1FF705982A35}" presName="Name0" presStyleCnt="0">
        <dgm:presLayoutVars>
          <dgm:dir/>
          <dgm:animLvl val="lvl"/>
          <dgm:resizeHandles val="exact"/>
        </dgm:presLayoutVars>
      </dgm:prSet>
      <dgm:spPr/>
      <dgm:t>
        <a:bodyPr/>
        <a:lstStyle/>
        <a:p>
          <a:endParaRPr lang="en-US"/>
        </a:p>
      </dgm:t>
    </dgm:pt>
    <dgm:pt modelId="{3C067C20-3913-44D9-823A-6E2FE686C172}" type="pres">
      <dgm:prSet presAssocID="{C10E1753-44C9-46BB-9D86-0F7C801C9E37}" presName="linNode" presStyleCnt="0"/>
      <dgm:spPr/>
    </dgm:pt>
    <dgm:pt modelId="{3A3CF6B6-1C28-486B-8002-444BC3FC5E28}" type="pres">
      <dgm:prSet presAssocID="{C10E1753-44C9-46BB-9D86-0F7C801C9E37}" presName="parentText" presStyleLbl="node1" presStyleIdx="0" presStyleCnt="9">
        <dgm:presLayoutVars>
          <dgm:chMax val="1"/>
          <dgm:bulletEnabled val="1"/>
        </dgm:presLayoutVars>
      </dgm:prSet>
      <dgm:spPr/>
      <dgm:t>
        <a:bodyPr/>
        <a:lstStyle/>
        <a:p>
          <a:endParaRPr lang="en-US"/>
        </a:p>
      </dgm:t>
    </dgm:pt>
    <dgm:pt modelId="{49367344-4874-4347-8588-C9A3852E1435}" type="pres">
      <dgm:prSet presAssocID="{C10E1753-44C9-46BB-9D86-0F7C801C9E37}" presName="descendantText" presStyleLbl="alignAccFollowNode1" presStyleIdx="0" presStyleCnt="9">
        <dgm:presLayoutVars>
          <dgm:bulletEnabled val="1"/>
        </dgm:presLayoutVars>
      </dgm:prSet>
      <dgm:spPr/>
      <dgm:t>
        <a:bodyPr/>
        <a:lstStyle/>
        <a:p>
          <a:endParaRPr lang="en-US"/>
        </a:p>
      </dgm:t>
    </dgm:pt>
    <dgm:pt modelId="{F9D9A93B-FFAA-4F80-82C9-7B26BFCB8884}" type="pres">
      <dgm:prSet presAssocID="{BD832EE6-40A0-4622-8731-AE79DA94260B}" presName="sp" presStyleCnt="0"/>
      <dgm:spPr/>
    </dgm:pt>
    <dgm:pt modelId="{87EAAE27-F6E9-4136-9C3E-5BA03E5A9D93}" type="pres">
      <dgm:prSet presAssocID="{8BEA2A83-7AAB-4BD9-AE5E-D91B89B5B024}" presName="linNode" presStyleCnt="0"/>
      <dgm:spPr/>
    </dgm:pt>
    <dgm:pt modelId="{F49F99E2-7E61-4227-B916-B3B78A539578}" type="pres">
      <dgm:prSet presAssocID="{8BEA2A83-7AAB-4BD9-AE5E-D91B89B5B024}" presName="parentText" presStyleLbl="node1" presStyleIdx="1" presStyleCnt="9">
        <dgm:presLayoutVars>
          <dgm:chMax val="1"/>
          <dgm:bulletEnabled val="1"/>
        </dgm:presLayoutVars>
      </dgm:prSet>
      <dgm:spPr/>
      <dgm:t>
        <a:bodyPr/>
        <a:lstStyle/>
        <a:p>
          <a:endParaRPr lang="en-US"/>
        </a:p>
      </dgm:t>
    </dgm:pt>
    <dgm:pt modelId="{9B21D6AB-B570-486B-A862-5EFE9AED7EEF}" type="pres">
      <dgm:prSet presAssocID="{8BEA2A83-7AAB-4BD9-AE5E-D91B89B5B024}" presName="descendantText" presStyleLbl="alignAccFollowNode1" presStyleIdx="1" presStyleCnt="9">
        <dgm:presLayoutVars>
          <dgm:bulletEnabled val="1"/>
        </dgm:presLayoutVars>
      </dgm:prSet>
      <dgm:spPr/>
      <dgm:t>
        <a:bodyPr/>
        <a:lstStyle/>
        <a:p>
          <a:endParaRPr lang="en-US"/>
        </a:p>
      </dgm:t>
    </dgm:pt>
    <dgm:pt modelId="{6FCCD9CE-3A06-46F4-9109-2E9AB516BB19}" type="pres">
      <dgm:prSet presAssocID="{B61971C1-E674-4F31-AE78-FA1063F15542}" presName="sp" presStyleCnt="0"/>
      <dgm:spPr/>
    </dgm:pt>
    <dgm:pt modelId="{18022101-7F86-4B41-9705-5ABE15DBE9FF}" type="pres">
      <dgm:prSet presAssocID="{0B70E4DB-A5F1-4DF3-A7CC-4A09F123E9B1}" presName="linNode" presStyleCnt="0"/>
      <dgm:spPr/>
    </dgm:pt>
    <dgm:pt modelId="{C21A0B82-8406-4FBC-A969-31066F571AC7}" type="pres">
      <dgm:prSet presAssocID="{0B70E4DB-A5F1-4DF3-A7CC-4A09F123E9B1}" presName="parentText" presStyleLbl="node1" presStyleIdx="2" presStyleCnt="9">
        <dgm:presLayoutVars>
          <dgm:chMax val="1"/>
          <dgm:bulletEnabled val="1"/>
        </dgm:presLayoutVars>
      </dgm:prSet>
      <dgm:spPr/>
      <dgm:t>
        <a:bodyPr/>
        <a:lstStyle/>
        <a:p>
          <a:endParaRPr lang="en-US"/>
        </a:p>
      </dgm:t>
    </dgm:pt>
    <dgm:pt modelId="{57A70613-0789-4229-B576-7E06D6D87250}" type="pres">
      <dgm:prSet presAssocID="{0B70E4DB-A5F1-4DF3-A7CC-4A09F123E9B1}" presName="descendantText" presStyleLbl="alignAccFollowNode1" presStyleIdx="2" presStyleCnt="9">
        <dgm:presLayoutVars>
          <dgm:bulletEnabled val="1"/>
        </dgm:presLayoutVars>
      </dgm:prSet>
      <dgm:spPr/>
      <dgm:t>
        <a:bodyPr/>
        <a:lstStyle/>
        <a:p>
          <a:endParaRPr lang="en-US"/>
        </a:p>
      </dgm:t>
    </dgm:pt>
    <dgm:pt modelId="{37E383B2-1B34-410B-914A-8C5CE933F023}" type="pres">
      <dgm:prSet presAssocID="{D1FFD645-B7B2-4919-B3D7-0C8BE8D324A0}" presName="sp" presStyleCnt="0"/>
      <dgm:spPr/>
    </dgm:pt>
    <dgm:pt modelId="{8425098C-6D43-49F3-8890-1B71BDD3C0F5}" type="pres">
      <dgm:prSet presAssocID="{AD8FF6C6-8B45-4DA2-8AAC-32297E33C0C7}" presName="linNode" presStyleCnt="0"/>
      <dgm:spPr/>
    </dgm:pt>
    <dgm:pt modelId="{BE7A700D-7826-417B-B994-CECA730FD791}" type="pres">
      <dgm:prSet presAssocID="{AD8FF6C6-8B45-4DA2-8AAC-32297E33C0C7}" presName="parentText" presStyleLbl="node1" presStyleIdx="3" presStyleCnt="9">
        <dgm:presLayoutVars>
          <dgm:chMax val="1"/>
          <dgm:bulletEnabled val="1"/>
        </dgm:presLayoutVars>
      </dgm:prSet>
      <dgm:spPr/>
      <dgm:t>
        <a:bodyPr/>
        <a:lstStyle/>
        <a:p>
          <a:endParaRPr lang="en-US"/>
        </a:p>
      </dgm:t>
    </dgm:pt>
    <dgm:pt modelId="{BC68EE6C-1086-4E55-8F56-9348D13B4BDF}" type="pres">
      <dgm:prSet presAssocID="{AD8FF6C6-8B45-4DA2-8AAC-32297E33C0C7}" presName="descendantText" presStyleLbl="alignAccFollowNode1" presStyleIdx="3" presStyleCnt="9">
        <dgm:presLayoutVars>
          <dgm:bulletEnabled val="1"/>
        </dgm:presLayoutVars>
      </dgm:prSet>
      <dgm:spPr/>
      <dgm:t>
        <a:bodyPr/>
        <a:lstStyle/>
        <a:p>
          <a:endParaRPr lang="en-US"/>
        </a:p>
      </dgm:t>
    </dgm:pt>
    <dgm:pt modelId="{A0C61E77-F82F-450F-8862-D359B5DCD6B6}" type="pres">
      <dgm:prSet presAssocID="{03EA5F47-56DF-433D-BB5F-B072FE66047E}" presName="sp" presStyleCnt="0"/>
      <dgm:spPr/>
    </dgm:pt>
    <dgm:pt modelId="{94FE00EF-3BB2-4728-9344-299220E6E8F7}" type="pres">
      <dgm:prSet presAssocID="{4F03FC41-ACE9-477F-BE62-A78645FA13F9}" presName="linNode" presStyleCnt="0"/>
      <dgm:spPr/>
    </dgm:pt>
    <dgm:pt modelId="{E96130F8-424E-43FC-9101-9667241A668D}" type="pres">
      <dgm:prSet presAssocID="{4F03FC41-ACE9-477F-BE62-A78645FA13F9}" presName="parentText" presStyleLbl="node1" presStyleIdx="4" presStyleCnt="9">
        <dgm:presLayoutVars>
          <dgm:chMax val="1"/>
          <dgm:bulletEnabled val="1"/>
        </dgm:presLayoutVars>
      </dgm:prSet>
      <dgm:spPr/>
      <dgm:t>
        <a:bodyPr/>
        <a:lstStyle/>
        <a:p>
          <a:endParaRPr lang="en-US"/>
        </a:p>
      </dgm:t>
    </dgm:pt>
    <dgm:pt modelId="{5BD267F0-2662-49A5-BE6E-7B35FC64E7EC}" type="pres">
      <dgm:prSet presAssocID="{4F03FC41-ACE9-477F-BE62-A78645FA13F9}" presName="descendantText" presStyleLbl="alignAccFollowNode1" presStyleIdx="4" presStyleCnt="9">
        <dgm:presLayoutVars>
          <dgm:bulletEnabled val="1"/>
        </dgm:presLayoutVars>
      </dgm:prSet>
      <dgm:spPr/>
      <dgm:t>
        <a:bodyPr/>
        <a:lstStyle/>
        <a:p>
          <a:endParaRPr lang="en-US"/>
        </a:p>
      </dgm:t>
    </dgm:pt>
    <dgm:pt modelId="{10B45AB8-2CD2-401E-B445-11338A613F74}" type="pres">
      <dgm:prSet presAssocID="{17FBB58C-7553-4CE7-A4B7-D88DA2032E44}" presName="sp" presStyleCnt="0"/>
      <dgm:spPr/>
    </dgm:pt>
    <dgm:pt modelId="{826A21F7-8063-4553-BC6B-F19447601799}" type="pres">
      <dgm:prSet presAssocID="{4DEF1C1E-0B42-46DB-A036-ED86129DDEB7}" presName="linNode" presStyleCnt="0"/>
      <dgm:spPr/>
    </dgm:pt>
    <dgm:pt modelId="{DC54908C-5BD5-4DCE-B56D-AFD27FC7C80B}" type="pres">
      <dgm:prSet presAssocID="{4DEF1C1E-0B42-46DB-A036-ED86129DDEB7}" presName="parentText" presStyleLbl="node1" presStyleIdx="5" presStyleCnt="9">
        <dgm:presLayoutVars>
          <dgm:chMax val="1"/>
          <dgm:bulletEnabled val="1"/>
        </dgm:presLayoutVars>
      </dgm:prSet>
      <dgm:spPr/>
      <dgm:t>
        <a:bodyPr/>
        <a:lstStyle/>
        <a:p>
          <a:endParaRPr lang="en-US"/>
        </a:p>
      </dgm:t>
    </dgm:pt>
    <dgm:pt modelId="{D5C1527E-2BC4-422D-AC7F-FA96650A835B}" type="pres">
      <dgm:prSet presAssocID="{4DEF1C1E-0B42-46DB-A036-ED86129DDEB7}" presName="descendantText" presStyleLbl="alignAccFollowNode1" presStyleIdx="5" presStyleCnt="9">
        <dgm:presLayoutVars>
          <dgm:bulletEnabled val="1"/>
        </dgm:presLayoutVars>
      </dgm:prSet>
      <dgm:spPr/>
      <dgm:t>
        <a:bodyPr/>
        <a:lstStyle/>
        <a:p>
          <a:endParaRPr lang="en-US"/>
        </a:p>
      </dgm:t>
    </dgm:pt>
    <dgm:pt modelId="{30B52E87-325D-416D-88ED-4715B42E2DA8}" type="pres">
      <dgm:prSet presAssocID="{AF4316F8-90EC-49C8-9752-71C237CDA06D}" presName="sp" presStyleCnt="0"/>
      <dgm:spPr/>
    </dgm:pt>
    <dgm:pt modelId="{D8658B92-8F87-4AB1-97E5-2B6F94D90A7F}" type="pres">
      <dgm:prSet presAssocID="{859FF699-ABC8-4618-9BA5-846CA34C7418}" presName="linNode" presStyleCnt="0"/>
      <dgm:spPr/>
    </dgm:pt>
    <dgm:pt modelId="{AFFF0904-DD38-45BF-93B2-9F4A5C7AB81F}" type="pres">
      <dgm:prSet presAssocID="{859FF699-ABC8-4618-9BA5-846CA34C7418}" presName="parentText" presStyleLbl="node1" presStyleIdx="6" presStyleCnt="9">
        <dgm:presLayoutVars>
          <dgm:chMax val="1"/>
          <dgm:bulletEnabled val="1"/>
        </dgm:presLayoutVars>
      </dgm:prSet>
      <dgm:spPr/>
      <dgm:t>
        <a:bodyPr/>
        <a:lstStyle/>
        <a:p>
          <a:endParaRPr lang="en-US"/>
        </a:p>
      </dgm:t>
    </dgm:pt>
    <dgm:pt modelId="{2E4685E8-CFD6-4D6B-8BEE-4CBB32DDA8A2}" type="pres">
      <dgm:prSet presAssocID="{859FF699-ABC8-4618-9BA5-846CA34C7418}" presName="descendantText" presStyleLbl="alignAccFollowNode1" presStyleIdx="6" presStyleCnt="9">
        <dgm:presLayoutVars>
          <dgm:bulletEnabled val="1"/>
        </dgm:presLayoutVars>
      </dgm:prSet>
      <dgm:spPr/>
      <dgm:t>
        <a:bodyPr/>
        <a:lstStyle/>
        <a:p>
          <a:endParaRPr lang="en-US"/>
        </a:p>
      </dgm:t>
    </dgm:pt>
    <dgm:pt modelId="{5E19C8C5-CC42-41FD-BD80-BC6033666781}" type="pres">
      <dgm:prSet presAssocID="{FD65CFA3-371F-4B50-9342-472DC349047D}" presName="sp" presStyleCnt="0"/>
      <dgm:spPr/>
    </dgm:pt>
    <dgm:pt modelId="{4C5D4D60-AF45-4FB7-BF4E-DF870EF6337E}" type="pres">
      <dgm:prSet presAssocID="{ACE18EF6-7E4E-46E1-B48C-BE788FB91EF2}" presName="linNode" presStyleCnt="0"/>
      <dgm:spPr/>
    </dgm:pt>
    <dgm:pt modelId="{D09DCE83-296E-44CF-91A4-2B2426596F7A}" type="pres">
      <dgm:prSet presAssocID="{ACE18EF6-7E4E-46E1-B48C-BE788FB91EF2}" presName="parentText" presStyleLbl="node1" presStyleIdx="7" presStyleCnt="9">
        <dgm:presLayoutVars>
          <dgm:chMax val="1"/>
          <dgm:bulletEnabled val="1"/>
        </dgm:presLayoutVars>
      </dgm:prSet>
      <dgm:spPr/>
      <dgm:t>
        <a:bodyPr/>
        <a:lstStyle/>
        <a:p>
          <a:endParaRPr lang="en-US"/>
        </a:p>
      </dgm:t>
    </dgm:pt>
    <dgm:pt modelId="{57A5438E-3008-45C4-8839-68126DA895D2}" type="pres">
      <dgm:prSet presAssocID="{ACE18EF6-7E4E-46E1-B48C-BE788FB91EF2}" presName="descendantText" presStyleLbl="alignAccFollowNode1" presStyleIdx="7" presStyleCnt="9">
        <dgm:presLayoutVars>
          <dgm:bulletEnabled val="1"/>
        </dgm:presLayoutVars>
      </dgm:prSet>
      <dgm:spPr/>
      <dgm:t>
        <a:bodyPr/>
        <a:lstStyle/>
        <a:p>
          <a:endParaRPr lang="en-US"/>
        </a:p>
      </dgm:t>
    </dgm:pt>
    <dgm:pt modelId="{6F4A33E7-00D4-4815-8550-A05C7808E179}" type="pres">
      <dgm:prSet presAssocID="{7632CF3A-7520-43A7-8121-51365FE98EFF}" presName="sp" presStyleCnt="0"/>
      <dgm:spPr/>
    </dgm:pt>
    <dgm:pt modelId="{45D0355A-12BD-4DC5-8C9B-494F6CEE9560}" type="pres">
      <dgm:prSet presAssocID="{D22CDD65-70DB-4493-92DD-B0F326A64BD7}" presName="linNode" presStyleCnt="0"/>
      <dgm:spPr/>
    </dgm:pt>
    <dgm:pt modelId="{D9328BAD-BC6C-4F0E-B31C-07F73662DC18}" type="pres">
      <dgm:prSet presAssocID="{D22CDD65-70DB-4493-92DD-B0F326A64BD7}" presName="parentText" presStyleLbl="node1" presStyleIdx="8" presStyleCnt="9">
        <dgm:presLayoutVars>
          <dgm:chMax val="1"/>
          <dgm:bulletEnabled val="1"/>
        </dgm:presLayoutVars>
      </dgm:prSet>
      <dgm:spPr/>
      <dgm:t>
        <a:bodyPr/>
        <a:lstStyle/>
        <a:p>
          <a:endParaRPr lang="en-US"/>
        </a:p>
      </dgm:t>
    </dgm:pt>
    <dgm:pt modelId="{7ABC9161-3D22-4F8D-A8D3-3B78A8D13152}" type="pres">
      <dgm:prSet presAssocID="{D22CDD65-70DB-4493-92DD-B0F326A64BD7}" presName="descendantText" presStyleLbl="alignAccFollowNode1" presStyleIdx="8" presStyleCnt="9">
        <dgm:presLayoutVars>
          <dgm:bulletEnabled val="1"/>
        </dgm:presLayoutVars>
      </dgm:prSet>
      <dgm:spPr/>
      <dgm:t>
        <a:bodyPr/>
        <a:lstStyle/>
        <a:p>
          <a:endParaRPr lang="en-US"/>
        </a:p>
      </dgm:t>
    </dgm:pt>
  </dgm:ptLst>
  <dgm:cxnLst>
    <dgm:cxn modelId="{EA32A6CF-4070-4FBA-883C-9B8898F71155}" type="presOf" srcId="{65CC44C8-C61C-43D1-8AC8-C9D5D512A6AD}" destId="{BC68EE6C-1086-4E55-8F56-9348D13B4BDF}" srcOrd="0" destOrd="0" presId="urn:microsoft.com/office/officeart/2005/8/layout/vList5"/>
    <dgm:cxn modelId="{0C45D786-961C-4FDB-A49F-70B4937A3770}" type="presOf" srcId="{8BEA2A83-7AAB-4BD9-AE5E-D91B89B5B024}" destId="{F49F99E2-7E61-4227-B916-B3B78A539578}" srcOrd="0" destOrd="0" presId="urn:microsoft.com/office/officeart/2005/8/layout/vList5"/>
    <dgm:cxn modelId="{528E0C22-69AA-405F-998D-BB340880A892}" srcId="{D22CDD65-70DB-4493-92DD-B0F326A64BD7}" destId="{5B0AA107-7704-4811-B391-7326067945B3}" srcOrd="0" destOrd="0" parTransId="{E5D9C378-2B56-4B4E-93AB-1A856FA389F0}" sibTransId="{F53F2B07-4025-443D-9D3B-00A0732596DF}"/>
    <dgm:cxn modelId="{771D3C61-C29F-4E9D-B499-41728C850B7B}" type="presOf" srcId="{98E948EB-337F-436E-A91F-9CCE5018D581}" destId="{57A70613-0789-4229-B576-7E06D6D87250}" srcOrd="0" destOrd="0" presId="urn:microsoft.com/office/officeart/2005/8/layout/vList5"/>
    <dgm:cxn modelId="{AA8ED0BB-895C-451D-B193-5EBBF290BE03}" srcId="{AD8FF6C6-8B45-4DA2-8AAC-32297E33C0C7}" destId="{65CC44C8-C61C-43D1-8AC8-C9D5D512A6AD}" srcOrd="0" destOrd="0" parTransId="{C4ED81FF-BD28-45BB-B685-07CF1560ACF6}" sibTransId="{E740B22D-CEC0-435C-A91B-139A295B5E04}"/>
    <dgm:cxn modelId="{3A626126-BEA3-4C10-8F5C-D188E8CBAD5D}" type="presOf" srcId="{3CC0EE54-8FDB-4471-A883-828FF634F857}" destId="{D5C1527E-2BC4-422D-AC7F-FA96650A835B}" srcOrd="0" destOrd="0" presId="urn:microsoft.com/office/officeart/2005/8/layout/vList5"/>
    <dgm:cxn modelId="{5962E7AA-664C-45AD-83F7-9EA042BA8F9C}" type="presOf" srcId="{83857B3D-435A-4105-8388-1C4ED2CEBDF1}" destId="{49367344-4874-4347-8588-C9A3852E1435}" srcOrd="0" destOrd="0" presId="urn:microsoft.com/office/officeart/2005/8/layout/vList5"/>
    <dgm:cxn modelId="{14D0DCBA-49F2-46DA-961A-FC5591207738}" srcId="{523AC742-324E-42C4-B365-1FF705982A35}" destId="{4F03FC41-ACE9-477F-BE62-A78645FA13F9}" srcOrd="4" destOrd="0" parTransId="{070D941D-7CD4-44E0-ACD0-C25B32D23401}" sibTransId="{17FBB58C-7553-4CE7-A4B7-D88DA2032E44}"/>
    <dgm:cxn modelId="{01D0F6D9-9761-42A0-B607-3322AAB0FC43}" type="presOf" srcId="{0B70E4DB-A5F1-4DF3-A7CC-4A09F123E9B1}" destId="{C21A0B82-8406-4FBC-A969-31066F571AC7}" srcOrd="0" destOrd="0" presId="urn:microsoft.com/office/officeart/2005/8/layout/vList5"/>
    <dgm:cxn modelId="{058E9A97-FE0A-4EAF-A2B0-8703E65CFF2F}" type="presOf" srcId="{D22CDD65-70DB-4493-92DD-B0F326A64BD7}" destId="{D9328BAD-BC6C-4F0E-B31C-07F73662DC18}" srcOrd="0" destOrd="0" presId="urn:microsoft.com/office/officeart/2005/8/layout/vList5"/>
    <dgm:cxn modelId="{F479BBEA-AECF-4F3B-A1D1-2E879D081AAB}" type="presOf" srcId="{C10E1753-44C9-46BB-9D86-0F7C801C9E37}" destId="{3A3CF6B6-1C28-486B-8002-444BC3FC5E28}" srcOrd="0" destOrd="0" presId="urn:microsoft.com/office/officeart/2005/8/layout/vList5"/>
    <dgm:cxn modelId="{1DF37C34-B977-4D56-A254-C243E473B42A}" type="presOf" srcId="{4FB585F9-29C1-44D5-82B6-78C4815B15C8}" destId="{9B21D6AB-B570-486B-A862-5EFE9AED7EEF}" srcOrd="0" destOrd="0" presId="urn:microsoft.com/office/officeart/2005/8/layout/vList5"/>
    <dgm:cxn modelId="{A2E8A124-6FE9-464E-B3F2-67F07AF4ABBA}" srcId="{859FF699-ABC8-4618-9BA5-846CA34C7418}" destId="{B993F48C-D84B-4B53-9380-35399D5556AD}" srcOrd="0" destOrd="0" parTransId="{7C4F514A-E3A7-4237-83AE-953F93B3BB9E}" sibTransId="{B7439B8C-97B0-4D10-ABD5-81E5564E6E61}"/>
    <dgm:cxn modelId="{01B749B2-6AC8-4867-9104-40DABDF1BA2D}" srcId="{523AC742-324E-42C4-B365-1FF705982A35}" destId="{AD8FF6C6-8B45-4DA2-8AAC-32297E33C0C7}" srcOrd="3" destOrd="0" parTransId="{2F9D36DA-DFB1-4F33-9434-15CF7C6D9F34}" sibTransId="{03EA5F47-56DF-433D-BB5F-B072FE66047E}"/>
    <dgm:cxn modelId="{97DEEADD-FF1B-4E30-AE1C-5ED8892E2832}" srcId="{523AC742-324E-42C4-B365-1FF705982A35}" destId="{C10E1753-44C9-46BB-9D86-0F7C801C9E37}" srcOrd="0" destOrd="0" parTransId="{CA4E0F10-5B4C-4D13-893E-8110E56BE8AD}" sibTransId="{BD832EE6-40A0-4622-8731-AE79DA94260B}"/>
    <dgm:cxn modelId="{F3C75151-FEBB-463B-8D14-9ADD721F0948}" type="presOf" srcId="{AD8FF6C6-8B45-4DA2-8AAC-32297E33C0C7}" destId="{BE7A700D-7826-417B-B994-CECA730FD791}" srcOrd="0" destOrd="0" presId="urn:microsoft.com/office/officeart/2005/8/layout/vList5"/>
    <dgm:cxn modelId="{2363CC67-30A0-42F9-AC40-20EEA6E69091}" srcId="{4DEF1C1E-0B42-46DB-A036-ED86129DDEB7}" destId="{3CC0EE54-8FDB-4471-A883-828FF634F857}" srcOrd="0" destOrd="0" parTransId="{E57213EC-7006-4687-8CB0-303547EBC676}" sibTransId="{990C126B-D082-40C7-A406-86C1FABB0BBB}"/>
    <dgm:cxn modelId="{88EB4457-52D5-48C8-B9C5-5C06209484D1}" type="presOf" srcId="{AC528898-31BE-401D-921F-8601712A8B67}" destId="{5BD267F0-2662-49A5-BE6E-7B35FC64E7EC}" srcOrd="0" destOrd="0" presId="urn:microsoft.com/office/officeart/2005/8/layout/vList5"/>
    <dgm:cxn modelId="{25A8AA0B-51F8-4C07-9BAF-4837F78D1362}" type="presOf" srcId="{B993F48C-D84B-4B53-9380-35399D5556AD}" destId="{2E4685E8-CFD6-4D6B-8BEE-4CBB32DDA8A2}" srcOrd="0" destOrd="0" presId="urn:microsoft.com/office/officeart/2005/8/layout/vList5"/>
    <dgm:cxn modelId="{9A82E4B5-1568-4973-9F12-083F28B409F4}" srcId="{523AC742-324E-42C4-B365-1FF705982A35}" destId="{D22CDD65-70DB-4493-92DD-B0F326A64BD7}" srcOrd="8" destOrd="0" parTransId="{18585FAD-1735-4CE9-AFAD-96D7851B1288}" sibTransId="{0782324D-EF17-4601-BBC3-514CBC98850F}"/>
    <dgm:cxn modelId="{3841E195-3F5B-4AF1-B873-4C63CD9538D7}" srcId="{ACE18EF6-7E4E-46E1-B48C-BE788FB91EF2}" destId="{428E29F1-8B75-4F96-94EF-BCAEA4CD7B6D}" srcOrd="0" destOrd="0" parTransId="{4614D36D-8E13-40EE-85EB-8E3074F2FDA0}" sibTransId="{D49366BC-D906-40FF-9381-1F910ECAF952}"/>
    <dgm:cxn modelId="{DD4982B9-CEC3-4273-8545-1B6DC0BCACDD}" srcId="{C10E1753-44C9-46BB-9D86-0F7C801C9E37}" destId="{83857B3D-435A-4105-8388-1C4ED2CEBDF1}" srcOrd="0" destOrd="0" parTransId="{D38E2CAD-1969-4B2F-9E6F-EBB114C72B33}" sibTransId="{133D7B32-6B09-4C02-823A-6C05A6DCC48E}"/>
    <dgm:cxn modelId="{5FEA769D-136B-4927-A6D4-7AA5195FEEF4}" srcId="{0B70E4DB-A5F1-4DF3-A7CC-4A09F123E9B1}" destId="{98E948EB-337F-436E-A91F-9CCE5018D581}" srcOrd="0" destOrd="0" parTransId="{D62F1CCC-A3C0-4325-95ED-76CD84A2D64E}" sibTransId="{411826B0-0C1F-4329-8D89-8DE847B926CD}"/>
    <dgm:cxn modelId="{EF198AD1-F9F8-458C-829F-1D601F708F0F}" type="presOf" srcId="{4F03FC41-ACE9-477F-BE62-A78645FA13F9}" destId="{E96130F8-424E-43FC-9101-9667241A668D}" srcOrd="0" destOrd="0" presId="urn:microsoft.com/office/officeart/2005/8/layout/vList5"/>
    <dgm:cxn modelId="{0914C3B3-AED5-4AC2-9A9D-73C249A45145}" srcId="{4F03FC41-ACE9-477F-BE62-A78645FA13F9}" destId="{AC528898-31BE-401D-921F-8601712A8B67}" srcOrd="0" destOrd="0" parTransId="{BD91E3EA-1B00-4D68-85AE-D6C4CE6C8F8F}" sibTransId="{9B30C2CE-137D-4596-823D-06974FF289C9}"/>
    <dgm:cxn modelId="{CF9D8516-FD66-4C40-8468-008CF08002CE}" srcId="{523AC742-324E-42C4-B365-1FF705982A35}" destId="{859FF699-ABC8-4618-9BA5-846CA34C7418}" srcOrd="6" destOrd="0" parTransId="{2D61D315-0C83-4077-9EE5-5F342ED63B12}" sibTransId="{FD65CFA3-371F-4B50-9342-472DC349047D}"/>
    <dgm:cxn modelId="{73C27459-E722-43E2-870D-4DFD5E524A2D}" srcId="{8BEA2A83-7AAB-4BD9-AE5E-D91B89B5B024}" destId="{4FB585F9-29C1-44D5-82B6-78C4815B15C8}" srcOrd="0" destOrd="0" parTransId="{09437C86-E742-4A6E-AE61-E77A6E8B4FF8}" sibTransId="{224428F9-6EBD-407E-8AF0-0783EEDA1B7D}"/>
    <dgm:cxn modelId="{2F7E17FF-B911-470D-9CF9-053D564EECA9}" type="presOf" srcId="{523AC742-324E-42C4-B365-1FF705982A35}" destId="{C561B93F-DF6A-4133-8C62-D5B9D056ED79}" srcOrd="0" destOrd="0" presId="urn:microsoft.com/office/officeart/2005/8/layout/vList5"/>
    <dgm:cxn modelId="{D961F01E-97CA-4C0A-A481-B341C648F310}" type="presOf" srcId="{5B0AA107-7704-4811-B391-7326067945B3}" destId="{7ABC9161-3D22-4F8D-A8D3-3B78A8D13152}" srcOrd="0" destOrd="0" presId="urn:microsoft.com/office/officeart/2005/8/layout/vList5"/>
    <dgm:cxn modelId="{3CF38D21-A6CE-430D-8157-FB62AA5D8BC8}" type="presOf" srcId="{428E29F1-8B75-4F96-94EF-BCAEA4CD7B6D}" destId="{57A5438E-3008-45C4-8839-68126DA895D2}" srcOrd="0" destOrd="0" presId="urn:microsoft.com/office/officeart/2005/8/layout/vList5"/>
    <dgm:cxn modelId="{86F951BD-F0CC-4DB0-890D-28E1BCF16E2D}" type="presOf" srcId="{859FF699-ABC8-4618-9BA5-846CA34C7418}" destId="{AFFF0904-DD38-45BF-93B2-9F4A5C7AB81F}" srcOrd="0" destOrd="0" presId="urn:microsoft.com/office/officeart/2005/8/layout/vList5"/>
    <dgm:cxn modelId="{BEF30FF6-3FCA-4325-B812-456CB7F47E4F}" srcId="{523AC742-324E-42C4-B365-1FF705982A35}" destId="{0B70E4DB-A5F1-4DF3-A7CC-4A09F123E9B1}" srcOrd="2" destOrd="0" parTransId="{6B4A9D98-1DB4-4177-B298-019336768C96}" sibTransId="{D1FFD645-B7B2-4919-B3D7-0C8BE8D324A0}"/>
    <dgm:cxn modelId="{5E2EE9DB-3C20-4DBF-91F9-36E8CC8A60CE}" type="presOf" srcId="{ACE18EF6-7E4E-46E1-B48C-BE788FB91EF2}" destId="{D09DCE83-296E-44CF-91A4-2B2426596F7A}" srcOrd="0" destOrd="0" presId="urn:microsoft.com/office/officeart/2005/8/layout/vList5"/>
    <dgm:cxn modelId="{59CA6DDD-3418-42F5-AB8C-7CF4710F6102}" srcId="{523AC742-324E-42C4-B365-1FF705982A35}" destId="{8BEA2A83-7AAB-4BD9-AE5E-D91B89B5B024}" srcOrd="1" destOrd="0" parTransId="{2523AE3E-2B05-40B6-AC20-352CB85CC740}" sibTransId="{B61971C1-E674-4F31-AE78-FA1063F15542}"/>
    <dgm:cxn modelId="{62382923-8FC8-48B0-BD73-8A6A862FFE69}" srcId="{523AC742-324E-42C4-B365-1FF705982A35}" destId="{4DEF1C1E-0B42-46DB-A036-ED86129DDEB7}" srcOrd="5" destOrd="0" parTransId="{ED389144-8A10-4DE1-861F-DD668EB35535}" sibTransId="{AF4316F8-90EC-49C8-9752-71C237CDA06D}"/>
    <dgm:cxn modelId="{972F0A1C-D3FC-4ECF-BE1D-EA1174BB93EC}" srcId="{523AC742-324E-42C4-B365-1FF705982A35}" destId="{ACE18EF6-7E4E-46E1-B48C-BE788FB91EF2}" srcOrd="7" destOrd="0" parTransId="{9A0A61FF-80FD-48AC-A328-6BA00EC81754}" sibTransId="{7632CF3A-7520-43A7-8121-51365FE98EFF}"/>
    <dgm:cxn modelId="{C6DEB044-F471-49CC-BAA6-28E7BF00726E}" type="presOf" srcId="{4DEF1C1E-0B42-46DB-A036-ED86129DDEB7}" destId="{DC54908C-5BD5-4DCE-B56D-AFD27FC7C80B}" srcOrd="0" destOrd="0" presId="urn:microsoft.com/office/officeart/2005/8/layout/vList5"/>
    <dgm:cxn modelId="{AEE8CCB3-3419-4919-83CE-4AD7D102C8B2}" type="presParOf" srcId="{C561B93F-DF6A-4133-8C62-D5B9D056ED79}" destId="{3C067C20-3913-44D9-823A-6E2FE686C172}" srcOrd="0" destOrd="0" presId="urn:microsoft.com/office/officeart/2005/8/layout/vList5"/>
    <dgm:cxn modelId="{0ABA6C84-1C29-49EA-BCE1-A980EB8A5B22}" type="presParOf" srcId="{3C067C20-3913-44D9-823A-6E2FE686C172}" destId="{3A3CF6B6-1C28-486B-8002-444BC3FC5E28}" srcOrd="0" destOrd="0" presId="urn:microsoft.com/office/officeart/2005/8/layout/vList5"/>
    <dgm:cxn modelId="{284E1C57-B425-4F24-A8A6-506AE136C0BB}" type="presParOf" srcId="{3C067C20-3913-44D9-823A-6E2FE686C172}" destId="{49367344-4874-4347-8588-C9A3852E1435}" srcOrd="1" destOrd="0" presId="urn:microsoft.com/office/officeart/2005/8/layout/vList5"/>
    <dgm:cxn modelId="{DBEDAA2B-E39E-4482-B7D9-9A66A548FEF6}" type="presParOf" srcId="{C561B93F-DF6A-4133-8C62-D5B9D056ED79}" destId="{F9D9A93B-FFAA-4F80-82C9-7B26BFCB8884}" srcOrd="1" destOrd="0" presId="urn:microsoft.com/office/officeart/2005/8/layout/vList5"/>
    <dgm:cxn modelId="{320A4743-C3AF-4659-A290-3EACBB3E003D}" type="presParOf" srcId="{C561B93F-DF6A-4133-8C62-D5B9D056ED79}" destId="{87EAAE27-F6E9-4136-9C3E-5BA03E5A9D93}" srcOrd="2" destOrd="0" presId="urn:microsoft.com/office/officeart/2005/8/layout/vList5"/>
    <dgm:cxn modelId="{709B625D-961E-4B42-9FDA-876780496034}" type="presParOf" srcId="{87EAAE27-F6E9-4136-9C3E-5BA03E5A9D93}" destId="{F49F99E2-7E61-4227-B916-B3B78A539578}" srcOrd="0" destOrd="0" presId="urn:microsoft.com/office/officeart/2005/8/layout/vList5"/>
    <dgm:cxn modelId="{A70FA3E2-44D9-4CC9-A8DF-02724F87F4B4}" type="presParOf" srcId="{87EAAE27-F6E9-4136-9C3E-5BA03E5A9D93}" destId="{9B21D6AB-B570-486B-A862-5EFE9AED7EEF}" srcOrd="1" destOrd="0" presId="urn:microsoft.com/office/officeart/2005/8/layout/vList5"/>
    <dgm:cxn modelId="{C6B12E18-FECA-461F-B7A4-BC49B533C864}" type="presParOf" srcId="{C561B93F-DF6A-4133-8C62-D5B9D056ED79}" destId="{6FCCD9CE-3A06-46F4-9109-2E9AB516BB19}" srcOrd="3" destOrd="0" presId="urn:microsoft.com/office/officeart/2005/8/layout/vList5"/>
    <dgm:cxn modelId="{833FB5A4-7864-4CCF-BCAD-1474F82725DF}" type="presParOf" srcId="{C561B93F-DF6A-4133-8C62-D5B9D056ED79}" destId="{18022101-7F86-4B41-9705-5ABE15DBE9FF}" srcOrd="4" destOrd="0" presId="urn:microsoft.com/office/officeart/2005/8/layout/vList5"/>
    <dgm:cxn modelId="{96958462-BD13-4402-A655-08FEBADE3DE0}" type="presParOf" srcId="{18022101-7F86-4B41-9705-5ABE15DBE9FF}" destId="{C21A0B82-8406-4FBC-A969-31066F571AC7}" srcOrd="0" destOrd="0" presId="urn:microsoft.com/office/officeart/2005/8/layout/vList5"/>
    <dgm:cxn modelId="{205157CE-9C58-43B2-A3FE-16600FEDEF04}" type="presParOf" srcId="{18022101-7F86-4B41-9705-5ABE15DBE9FF}" destId="{57A70613-0789-4229-B576-7E06D6D87250}" srcOrd="1" destOrd="0" presId="urn:microsoft.com/office/officeart/2005/8/layout/vList5"/>
    <dgm:cxn modelId="{7F4E953C-61EE-4F8E-A0B9-1EC8A56021B8}" type="presParOf" srcId="{C561B93F-DF6A-4133-8C62-D5B9D056ED79}" destId="{37E383B2-1B34-410B-914A-8C5CE933F023}" srcOrd="5" destOrd="0" presId="urn:microsoft.com/office/officeart/2005/8/layout/vList5"/>
    <dgm:cxn modelId="{D87F9A59-A982-46CA-8278-B1B202BF68D2}" type="presParOf" srcId="{C561B93F-DF6A-4133-8C62-D5B9D056ED79}" destId="{8425098C-6D43-49F3-8890-1B71BDD3C0F5}" srcOrd="6" destOrd="0" presId="urn:microsoft.com/office/officeart/2005/8/layout/vList5"/>
    <dgm:cxn modelId="{B78A77BE-27D4-4593-9C99-1AB882B26BBA}" type="presParOf" srcId="{8425098C-6D43-49F3-8890-1B71BDD3C0F5}" destId="{BE7A700D-7826-417B-B994-CECA730FD791}" srcOrd="0" destOrd="0" presId="urn:microsoft.com/office/officeart/2005/8/layout/vList5"/>
    <dgm:cxn modelId="{FB8984D0-E1A6-421E-BCE4-942D5B31DE93}" type="presParOf" srcId="{8425098C-6D43-49F3-8890-1B71BDD3C0F5}" destId="{BC68EE6C-1086-4E55-8F56-9348D13B4BDF}" srcOrd="1" destOrd="0" presId="urn:microsoft.com/office/officeart/2005/8/layout/vList5"/>
    <dgm:cxn modelId="{BB240F66-0B2F-47C2-813E-F23E1775F072}" type="presParOf" srcId="{C561B93F-DF6A-4133-8C62-D5B9D056ED79}" destId="{A0C61E77-F82F-450F-8862-D359B5DCD6B6}" srcOrd="7" destOrd="0" presId="urn:microsoft.com/office/officeart/2005/8/layout/vList5"/>
    <dgm:cxn modelId="{723153B6-6E1C-496D-A6B7-9109C73E9A7C}" type="presParOf" srcId="{C561B93F-DF6A-4133-8C62-D5B9D056ED79}" destId="{94FE00EF-3BB2-4728-9344-299220E6E8F7}" srcOrd="8" destOrd="0" presId="urn:microsoft.com/office/officeart/2005/8/layout/vList5"/>
    <dgm:cxn modelId="{79F1A347-450E-4C7A-974C-04CED8092F8F}" type="presParOf" srcId="{94FE00EF-3BB2-4728-9344-299220E6E8F7}" destId="{E96130F8-424E-43FC-9101-9667241A668D}" srcOrd="0" destOrd="0" presId="urn:microsoft.com/office/officeart/2005/8/layout/vList5"/>
    <dgm:cxn modelId="{9B2A7A99-7739-4AC1-B0F3-A4F27A724307}" type="presParOf" srcId="{94FE00EF-3BB2-4728-9344-299220E6E8F7}" destId="{5BD267F0-2662-49A5-BE6E-7B35FC64E7EC}" srcOrd="1" destOrd="0" presId="urn:microsoft.com/office/officeart/2005/8/layout/vList5"/>
    <dgm:cxn modelId="{B847C238-3879-48CB-99B8-00B26E2299EC}" type="presParOf" srcId="{C561B93F-DF6A-4133-8C62-D5B9D056ED79}" destId="{10B45AB8-2CD2-401E-B445-11338A613F74}" srcOrd="9" destOrd="0" presId="urn:microsoft.com/office/officeart/2005/8/layout/vList5"/>
    <dgm:cxn modelId="{50213056-5F9E-431F-9B74-514796EE0B18}" type="presParOf" srcId="{C561B93F-DF6A-4133-8C62-D5B9D056ED79}" destId="{826A21F7-8063-4553-BC6B-F19447601799}" srcOrd="10" destOrd="0" presId="urn:microsoft.com/office/officeart/2005/8/layout/vList5"/>
    <dgm:cxn modelId="{1A474825-6F22-42B8-8598-1B0F6B3D56EB}" type="presParOf" srcId="{826A21F7-8063-4553-BC6B-F19447601799}" destId="{DC54908C-5BD5-4DCE-B56D-AFD27FC7C80B}" srcOrd="0" destOrd="0" presId="urn:microsoft.com/office/officeart/2005/8/layout/vList5"/>
    <dgm:cxn modelId="{666669C0-5FF2-418D-9B92-00FBB8512D98}" type="presParOf" srcId="{826A21F7-8063-4553-BC6B-F19447601799}" destId="{D5C1527E-2BC4-422D-AC7F-FA96650A835B}" srcOrd="1" destOrd="0" presId="urn:microsoft.com/office/officeart/2005/8/layout/vList5"/>
    <dgm:cxn modelId="{10F57651-7454-4B4E-9E0F-7A768E8D69EE}" type="presParOf" srcId="{C561B93F-DF6A-4133-8C62-D5B9D056ED79}" destId="{30B52E87-325D-416D-88ED-4715B42E2DA8}" srcOrd="11" destOrd="0" presId="urn:microsoft.com/office/officeart/2005/8/layout/vList5"/>
    <dgm:cxn modelId="{63F223CB-A62E-445F-A2AB-8A2C76BF6296}" type="presParOf" srcId="{C561B93F-DF6A-4133-8C62-D5B9D056ED79}" destId="{D8658B92-8F87-4AB1-97E5-2B6F94D90A7F}" srcOrd="12" destOrd="0" presId="urn:microsoft.com/office/officeart/2005/8/layout/vList5"/>
    <dgm:cxn modelId="{61A2A55C-95F0-4314-A970-AA48C9B626E1}" type="presParOf" srcId="{D8658B92-8F87-4AB1-97E5-2B6F94D90A7F}" destId="{AFFF0904-DD38-45BF-93B2-9F4A5C7AB81F}" srcOrd="0" destOrd="0" presId="urn:microsoft.com/office/officeart/2005/8/layout/vList5"/>
    <dgm:cxn modelId="{752B44DE-CE8D-445F-868A-9E10B2B03F09}" type="presParOf" srcId="{D8658B92-8F87-4AB1-97E5-2B6F94D90A7F}" destId="{2E4685E8-CFD6-4D6B-8BEE-4CBB32DDA8A2}" srcOrd="1" destOrd="0" presId="urn:microsoft.com/office/officeart/2005/8/layout/vList5"/>
    <dgm:cxn modelId="{DDCF8721-C712-4E19-ABBC-D98ADD74EEAE}" type="presParOf" srcId="{C561B93F-DF6A-4133-8C62-D5B9D056ED79}" destId="{5E19C8C5-CC42-41FD-BD80-BC6033666781}" srcOrd="13" destOrd="0" presId="urn:microsoft.com/office/officeart/2005/8/layout/vList5"/>
    <dgm:cxn modelId="{1F0B4821-239B-4848-BAB0-B71289DA33AF}" type="presParOf" srcId="{C561B93F-DF6A-4133-8C62-D5B9D056ED79}" destId="{4C5D4D60-AF45-4FB7-BF4E-DF870EF6337E}" srcOrd="14" destOrd="0" presId="urn:microsoft.com/office/officeart/2005/8/layout/vList5"/>
    <dgm:cxn modelId="{85C5710A-4678-4226-BCE4-DB498249EE2F}" type="presParOf" srcId="{4C5D4D60-AF45-4FB7-BF4E-DF870EF6337E}" destId="{D09DCE83-296E-44CF-91A4-2B2426596F7A}" srcOrd="0" destOrd="0" presId="urn:microsoft.com/office/officeart/2005/8/layout/vList5"/>
    <dgm:cxn modelId="{D1AABEBE-64C4-48BB-9E2B-DD8190B15E43}" type="presParOf" srcId="{4C5D4D60-AF45-4FB7-BF4E-DF870EF6337E}" destId="{57A5438E-3008-45C4-8839-68126DA895D2}" srcOrd="1" destOrd="0" presId="urn:microsoft.com/office/officeart/2005/8/layout/vList5"/>
    <dgm:cxn modelId="{90455036-238E-46FC-A55C-526334441981}" type="presParOf" srcId="{C561B93F-DF6A-4133-8C62-D5B9D056ED79}" destId="{6F4A33E7-00D4-4815-8550-A05C7808E179}" srcOrd="15" destOrd="0" presId="urn:microsoft.com/office/officeart/2005/8/layout/vList5"/>
    <dgm:cxn modelId="{5A713FCF-CCDC-40B8-98DF-3830E08A1A61}" type="presParOf" srcId="{C561B93F-DF6A-4133-8C62-D5B9D056ED79}" destId="{45D0355A-12BD-4DC5-8C9B-494F6CEE9560}" srcOrd="16" destOrd="0" presId="urn:microsoft.com/office/officeart/2005/8/layout/vList5"/>
    <dgm:cxn modelId="{1C22C4EA-4354-44A9-8A54-60AEDE710FC1}" type="presParOf" srcId="{45D0355A-12BD-4DC5-8C9B-494F6CEE9560}" destId="{D9328BAD-BC6C-4F0E-B31C-07F73662DC18}" srcOrd="0" destOrd="0" presId="urn:microsoft.com/office/officeart/2005/8/layout/vList5"/>
    <dgm:cxn modelId="{5D802DF9-D635-4ED3-873E-DD8B589902B2}" type="presParOf" srcId="{45D0355A-12BD-4DC5-8C9B-494F6CEE9560}" destId="{7ABC9161-3D22-4F8D-A8D3-3B78A8D13152}" srcOrd="1" destOrd="0" presId="urn:microsoft.com/office/officeart/2005/8/layout/vList5"/>
  </dgm:cxnLst>
  <dgm:bg/>
  <dgm:whole>
    <a:ln w="12700">
      <a:noFill/>
    </a:ln>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9367344-4874-4347-8588-C9A3852E1435}">
      <dsp:nvSpPr>
        <dsp:cNvPr id="0" name=""/>
        <dsp:cNvSpPr/>
      </dsp:nvSpPr>
      <dsp:spPr>
        <a:xfrm rot="5400000">
          <a:off x="2040711" y="-818145"/>
          <a:ext cx="361798" cy="209092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Landsat</a:t>
          </a:r>
          <a:endParaRPr lang="en-US" sz="1500" kern="1200" dirty="0"/>
        </a:p>
      </dsp:txBody>
      <dsp:txXfrm rot="5400000">
        <a:off x="2040711" y="-818145"/>
        <a:ext cx="361798" cy="2090928"/>
      </dsp:txXfrm>
    </dsp:sp>
    <dsp:sp modelId="{3A3CF6B6-1C28-486B-8002-444BC3FC5E28}">
      <dsp:nvSpPr>
        <dsp:cNvPr id="0" name=""/>
        <dsp:cNvSpPr/>
      </dsp:nvSpPr>
      <dsp:spPr>
        <a:xfrm>
          <a:off x="0" y="1194"/>
          <a:ext cx="1176147" cy="45224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a:t>L</a:t>
          </a:r>
        </a:p>
      </dsp:txBody>
      <dsp:txXfrm>
        <a:off x="0" y="1194"/>
        <a:ext cx="1176147" cy="452248"/>
      </dsp:txXfrm>
    </dsp:sp>
    <dsp:sp modelId="{9B21D6AB-B570-486B-A862-5EFE9AED7EEF}">
      <dsp:nvSpPr>
        <dsp:cNvPr id="0" name=""/>
        <dsp:cNvSpPr/>
      </dsp:nvSpPr>
      <dsp:spPr>
        <a:xfrm rot="5400000">
          <a:off x="2040711" y="-343284"/>
          <a:ext cx="361798" cy="209092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ETM+ sensor</a:t>
          </a:r>
        </a:p>
      </dsp:txBody>
      <dsp:txXfrm rot="5400000">
        <a:off x="2040711" y="-343284"/>
        <a:ext cx="361798" cy="2090928"/>
      </dsp:txXfrm>
    </dsp:sp>
    <dsp:sp modelId="{F49F99E2-7E61-4227-B916-B3B78A539578}">
      <dsp:nvSpPr>
        <dsp:cNvPr id="0" name=""/>
        <dsp:cNvSpPr/>
      </dsp:nvSpPr>
      <dsp:spPr>
        <a:xfrm>
          <a:off x="0" y="476055"/>
          <a:ext cx="1176147" cy="45224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a:t>E</a:t>
          </a:r>
        </a:p>
      </dsp:txBody>
      <dsp:txXfrm>
        <a:off x="0" y="476055"/>
        <a:ext cx="1176147" cy="452248"/>
      </dsp:txXfrm>
    </dsp:sp>
    <dsp:sp modelId="{57A70613-0789-4229-B576-7E06D6D87250}">
      <dsp:nvSpPr>
        <dsp:cNvPr id="0" name=""/>
        <dsp:cNvSpPr/>
      </dsp:nvSpPr>
      <dsp:spPr>
        <a:xfrm rot="5400000">
          <a:off x="2040711" y="131575"/>
          <a:ext cx="361798" cy="209092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Satellite designation</a:t>
          </a:r>
        </a:p>
      </dsp:txBody>
      <dsp:txXfrm rot="5400000">
        <a:off x="2040711" y="131575"/>
        <a:ext cx="361798" cy="2090928"/>
      </dsp:txXfrm>
    </dsp:sp>
    <dsp:sp modelId="{C21A0B82-8406-4FBC-A969-31066F571AC7}">
      <dsp:nvSpPr>
        <dsp:cNvPr id="0" name=""/>
        <dsp:cNvSpPr/>
      </dsp:nvSpPr>
      <dsp:spPr>
        <a:xfrm>
          <a:off x="0" y="950915"/>
          <a:ext cx="1176147" cy="45224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a:t>7</a:t>
          </a:r>
        </a:p>
      </dsp:txBody>
      <dsp:txXfrm>
        <a:off x="0" y="950915"/>
        <a:ext cx="1176147" cy="452248"/>
      </dsp:txXfrm>
    </dsp:sp>
    <dsp:sp modelId="{BC68EE6C-1086-4E55-8F56-9348D13B4BDF}">
      <dsp:nvSpPr>
        <dsp:cNvPr id="0" name=""/>
        <dsp:cNvSpPr/>
      </dsp:nvSpPr>
      <dsp:spPr>
        <a:xfrm rot="5400000">
          <a:off x="2040711" y="606436"/>
          <a:ext cx="361798" cy="209092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WRS path</a:t>
          </a:r>
        </a:p>
      </dsp:txBody>
      <dsp:txXfrm rot="5400000">
        <a:off x="2040711" y="606436"/>
        <a:ext cx="361798" cy="2090928"/>
      </dsp:txXfrm>
    </dsp:sp>
    <dsp:sp modelId="{BE7A700D-7826-417B-B994-CECA730FD791}">
      <dsp:nvSpPr>
        <dsp:cNvPr id="0" name=""/>
        <dsp:cNvSpPr/>
      </dsp:nvSpPr>
      <dsp:spPr>
        <a:xfrm>
          <a:off x="0" y="1425776"/>
          <a:ext cx="1176147" cy="4522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a:t>004</a:t>
          </a:r>
        </a:p>
      </dsp:txBody>
      <dsp:txXfrm>
        <a:off x="0" y="1425776"/>
        <a:ext cx="1176147" cy="452248"/>
      </dsp:txXfrm>
    </dsp:sp>
    <dsp:sp modelId="{5BD267F0-2662-49A5-BE6E-7B35FC64E7EC}">
      <dsp:nvSpPr>
        <dsp:cNvPr id="0" name=""/>
        <dsp:cNvSpPr/>
      </dsp:nvSpPr>
      <dsp:spPr>
        <a:xfrm rot="5400000">
          <a:off x="2040711" y="1081297"/>
          <a:ext cx="361798" cy="2090928"/>
        </a:xfrm>
        <a:prstGeom prst="round2Same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WRS row</a:t>
          </a:r>
        </a:p>
      </dsp:txBody>
      <dsp:txXfrm rot="5400000">
        <a:off x="2040711" y="1081297"/>
        <a:ext cx="361798" cy="2090928"/>
      </dsp:txXfrm>
    </dsp:sp>
    <dsp:sp modelId="{E96130F8-424E-43FC-9101-9667241A668D}">
      <dsp:nvSpPr>
        <dsp:cNvPr id="0" name=""/>
        <dsp:cNvSpPr/>
      </dsp:nvSpPr>
      <dsp:spPr>
        <a:xfrm>
          <a:off x="0" y="1900637"/>
          <a:ext cx="1176147" cy="45224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smtClean="0"/>
            <a:t>063</a:t>
          </a:r>
          <a:endParaRPr lang="en-US" sz="2200" kern="1200" dirty="0"/>
        </a:p>
      </dsp:txBody>
      <dsp:txXfrm>
        <a:off x="0" y="1900637"/>
        <a:ext cx="1176147" cy="452248"/>
      </dsp:txXfrm>
    </dsp:sp>
    <dsp:sp modelId="{D5C1527E-2BC4-422D-AC7F-FA96650A835B}">
      <dsp:nvSpPr>
        <dsp:cNvPr id="0" name=""/>
        <dsp:cNvSpPr/>
      </dsp:nvSpPr>
      <dsp:spPr>
        <a:xfrm rot="5400000">
          <a:off x="2040711" y="1556158"/>
          <a:ext cx="361798" cy="209092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Acquisition year</a:t>
          </a:r>
        </a:p>
      </dsp:txBody>
      <dsp:txXfrm rot="5400000">
        <a:off x="2040711" y="1556158"/>
        <a:ext cx="361798" cy="2090928"/>
      </dsp:txXfrm>
    </dsp:sp>
    <dsp:sp modelId="{DC54908C-5BD5-4DCE-B56D-AFD27FC7C80B}">
      <dsp:nvSpPr>
        <dsp:cNvPr id="0" name=""/>
        <dsp:cNvSpPr/>
      </dsp:nvSpPr>
      <dsp:spPr>
        <a:xfrm>
          <a:off x="0" y="2375498"/>
          <a:ext cx="1176147" cy="45224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smtClean="0"/>
            <a:t>2006</a:t>
          </a:r>
          <a:endParaRPr lang="en-US" sz="2200" kern="1200" dirty="0"/>
        </a:p>
      </dsp:txBody>
      <dsp:txXfrm>
        <a:off x="0" y="2375498"/>
        <a:ext cx="1176147" cy="452248"/>
      </dsp:txXfrm>
    </dsp:sp>
    <dsp:sp modelId="{2E4685E8-CFD6-4D6B-8BEE-4CBB32DDA8A2}">
      <dsp:nvSpPr>
        <dsp:cNvPr id="0" name=""/>
        <dsp:cNvSpPr/>
      </dsp:nvSpPr>
      <dsp:spPr>
        <a:xfrm rot="5400000">
          <a:off x="2040711" y="2031019"/>
          <a:ext cx="361798" cy="209092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Acquisition day of year</a:t>
          </a:r>
        </a:p>
      </dsp:txBody>
      <dsp:txXfrm rot="5400000">
        <a:off x="2040711" y="2031019"/>
        <a:ext cx="361798" cy="2090928"/>
      </dsp:txXfrm>
    </dsp:sp>
    <dsp:sp modelId="{AFFF0904-DD38-45BF-93B2-9F4A5C7AB81F}">
      <dsp:nvSpPr>
        <dsp:cNvPr id="0" name=""/>
        <dsp:cNvSpPr/>
      </dsp:nvSpPr>
      <dsp:spPr>
        <a:xfrm>
          <a:off x="0" y="2850358"/>
          <a:ext cx="1176147" cy="45224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smtClean="0"/>
            <a:t>247</a:t>
          </a:r>
          <a:endParaRPr lang="en-US" sz="2200" kern="1200" dirty="0"/>
        </a:p>
      </dsp:txBody>
      <dsp:txXfrm>
        <a:off x="0" y="2850358"/>
        <a:ext cx="1176147" cy="452248"/>
      </dsp:txXfrm>
    </dsp:sp>
    <dsp:sp modelId="{57A5438E-3008-45C4-8839-68126DA895D2}">
      <dsp:nvSpPr>
        <dsp:cNvPr id="0" name=""/>
        <dsp:cNvSpPr/>
      </dsp:nvSpPr>
      <dsp:spPr>
        <a:xfrm rot="5400000">
          <a:off x="2040711" y="2505879"/>
          <a:ext cx="361798" cy="209092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Capture station</a:t>
          </a:r>
        </a:p>
      </dsp:txBody>
      <dsp:txXfrm rot="5400000">
        <a:off x="2040711" y="2505879"/>
        <a:ext cx="361798" cy="2090928"/>
      </dsp:txXfrm>
    </dsp:sp>
    <dsp:sp modelId="{D09DCE83-296E-44CF-91A4-2B2426596F7A}">
      <dsp:nvSpPr>
        <dsp:cNvPr id="0" name=""/>
        <dsp:cNvSpPr/>
      </dsp:nvSpPr>
      <dsp:spPr>
        <a:xfrm>
          <a:off x="0" y="3325219"/>
          <a:ext cx="1176147" cy="45224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smtClean="0"/>
            <a:t>ASN</a:t>
          </a:r>
          <a:endParaRPr lang="en-US" sz="2200" kern="1200" dirty="0"/>
        </a:p>
      </dsp:txBody>
      <dsp:txXfrm>
        <a:off x="0" y="3325219"/>
        <a:ext cx="1176147" cy="452248"/>
      </dsp:txXfrm>
    </dsp:sp>
    <dsp:sp modelId="{7ABC9161-3D22-4F8D-A8D3-3B78A8D13152}">
      <dsp:nvSpPr>
        <dsp:cNvPr id="0" name=""/>
        <dsp:cNvSpPr/>
      </dsp:nvSpPr>
      <dsp:spPr>
        <a:xfrm rot="5400000">
          <a:off x="2040711" y="2980740"/>
          <a:ext cx="361798" cy="209092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Version</a:t>
          </a:r>
        </a:p>
      </dsp:txBody>
      <dsp:txXfrm rot="5400000">
        <a:off x="2040711" y="2980740"/>
        <a:ext cx="361798" cy="2090928"/>
      </dsp:txXfrm>
    </dsp:sp>
    <dsp:sp modelId="{D9328BAD-BC6C-4F0E-B31C-07F73662DC18}">
      <dsp:nvSpPr>
        <dsp:cNvPr id="0" name=""/>
        <dsp:cNvSpPr/>
      </dsp:nvSpPr>
      <dsp:spPr>
        <a:xfrm>
          <a:off x="0" y="3800080"/>
          <a:ext cx="1176147" cy="4522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a:t>00</a:t>
          </a:r>
        </a:p>
      </dsp:txBody>
      <dsp:txXfrm>
        <a:off x="0" y="3800080"/>
        <a:ext cx="1176147" cy="45224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0.21071</cdr:x>
      <cdr:y>0.11245</cdr:y>
    </cdr:from>
    <cdr:to>
      <cdr:x>0.21071</cdr:x>
      <cdr:y>0.88353</cdr:y>
    </cdr:to>
    <cdr:cxnSp macro="">
      <cdr:nvCxnSpPr>
        <cdr:cNvPr id="3" name="Straight Connector 2"/>
        <cdr:cNvCxnSpPr/>
      </cdr:nvCxnSpPr>
      <cdr:spPr>
        <a:xfrm xmlns:a="http://schemas.openxmlformats.org/drawingml/2006/main" flipH="1">
          <a:off x="1752600" y="533400"/>
          <a:ext cx="1" cy="3657600"/>
        </a:xfrm>
        <a:prstGeom xmlns:a="http://schemas.openxmlformats.org/drawingml/2006/main" prst="line">
          <a:avLst/>
        </a:prstGeom>
        <a:ln xmlns:a="http://schemas.openxmlformats.org/drawingml/2006/main" w="19050">
          <a:solidFill>
            <a:srgbClr val="FFC000"/>
          </a:solidFill>
          <a:prstDash val="lgDash"/>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0.15574</cdr:x>
      <cdr:y>0.06426</cdr:y>
    </cdr:from>
    <cdr:to>
      <cdr:x>0.25676</cdr:x>
      <cdr:y>0.12298</cdr:y>
    </cdr:to>
    <cdr:sp macro="" textlink="">
      <cdr:nvSpPr>
        <cdr:cNvPr id="7" name="TextBox 4"/>
        <cdr:cNvSpPr txBox="1"/>
      </cdr:nvSpPr>
      <cdr:spPr>
        <a:xfrm xmlns:a="http://schemas.openxmlformats.org/drawingml/2006/main">
          <a:off x="1295400" y="304800"/>
          <a:ext cx="840255" cy="2785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t>First</a:t>
          </a:r>
          <a:r>
            <a:rPr lang="en-US" sz="1000" baseline="0" dirty="0"/>
            <a:t> </a:t>
          </a:r>
          <a:r>
            <a:rPr lang="en-US" sz="1000" baseline="0" dirty="0" smtClean="0"/>
            <a:t>Clean</a:t>
          </a:r>
          <a:r>
            <a:rPr lang="en-US" sz="1000" dirty="0" smtClean="0"/>
            <a:t> </a:t>
          </a:r>
          <a:r>
            <a:rPr lang="en-US" sz="1000" baseline="0" dirty="0" smtClean="0"/>
            <a:t>Up</a:t>
          </a:r>
          <a:endParaRPr lang="en-US" sz="1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EE2E31-B8F1-784A-ADA2-70DA89F2959B}" type="datetimeFigureOut">
              <a:rPr lang="en-US" smtClean="0"/>
              <a:pPr/>
              <a:t>6/28/2012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135DFD-07D7-064E-A84C-37ACF97F8F09}" type="slidenum">
              <a:rPr lang="en-US" smtClean="0"/>
              <a:pPr/>
              <a:t>‹#›</a:t>
            </a:fld>
            <a:endParaRPr lang="en-US"/>
          </a:p>
        </p:txBody>
      </p:sp>
    </p:spTree>
    <p:extLst>
      <p:ext uri="{BB962C8B-B14F-4D97-AF65-F5344CB8AC3E}">
        <p14:creationId xmlns="" xmlns:p14="http://schemas.microsoft.com/office/powerpoint/2010/main" val="1514243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D7D1CB-3C05-9A47-AA50-E28613700533}" type="datetimeFigureOut">
              <a:rPr lang="en-US" smtClean="0"/>
              <a:pPr/>
              <a:t>6/28/2012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04FB1-CCBB-BD47-8216-90FCF041DC66}" type="slidenum">
              <a:rPr lang="en-US" smtClean="0"/>
              <a:pPr/>
              <a:t>‹#›</a:t>
            </a:fld>
            <a:endParaRPr lang="en-US"/>
          </a:p>
        </p:txBody>
      </p:sp>
    </p:spTree>
    <p:extLst>
      <p:ext uri="{BB962C8B-B14F-4D97-AF65-F5344CB8AC3E}">
        <p14:creationId xmlns="" xmlns:p14="http://schemas.microsoft.com/office/powerpoint/2010/main" val="21525844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oogle.com.hk/url?sa=t&amp;source=web&amp;cd=1&amp;ved=0CCcQFjAA&amp;url=http://edc.usgs.gov/&amp;rct=j&amp;q=EROS%20center&amp;ei=pbgEToftKqPEmAXTk-HgDQ&amp;usg=AFQjCNGuu8hzyTvU_0rVIEYNLW_SwRbS1Q&amp;cad=rj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Remote sensing data set</a:t>
            </a:r>
          </a:p>
          <a:p>
            <a:r>
              <a:rPr lang="en-US" altLang="zh-CN" sz="1200" b="0" i="0" kern="1200" dirty="0" smtClean="0">
                <a:solidFill>
                  <a:schemeClr val="tx1"/>
                </a:solidFill>
                <a:latin typeface="+mn-lt"/>
                <a:ea typeface="+mn-ea"/>
                <a:cs typeface="+mn-cs"/>
              </a:rPr>
              <a:t>Financial engineering</a:t>
            </a:r>
            <a:endParaRPr lang="en-US" baseline="0" dirty="0" smtClean="0"/>
          </a:p>
        </p:txBody>
      </p:sp>
      <p:sp>
        <p:nvSpPr>
          <p:cNvPr id="4" name="Slide Number Placeholder 3"/>
          <p:cNvSpPr>
            <a:spLocks noGrp="1"/>
          </p:cNvSpPr>
          <p:nvPr>
            <p:ph type="sldNum" sz="quarter" idx="10"/>
          </p:nvPr>
        </p:nvSpPr>
        <p:spPr/>
        <p:txBody>
          <a:bodyPr/>
          <a:lstStyle/>
          <a:p>
            <a:fld id="{70804FB1-CCBB-BD47-8216-90FCF041DC66}" type="slidenum">
              <a:rPr lang="en-US" smtClean="0"/>
              <a:pPr/>
              <a:t>2</a:t>
            </a:fld>
            <a:endParaRPr lang="en-US"/>
          </a:p>
        </p:txBody>
      </p:sp>
    </p:spTree>
    <p:extLst>
      <p:ext uri="{BB962C8B-B14F-4D97-AF65-F5344CB8AC3E}">
        <p14:creationId xmlns="" xmlns:p14="http://schemas.microsoft.com/office/powerpoint/2010/main" val="414739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Cache size in simulations are smaller than the actual FTP</a:t>
            </a:r>
            <a:r>
              <a:rPr lang="en-US" baseline="0" dirty="0" smtClean="0"/>
              <a:t> server size.</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13</a:t>
            </a:fld>
            <a:endParaRPr lang="en-US"/>
          </a:p>
        </p:txBody>
      </p:sp>
    </p:spTree>
    <p:extLst>
      <p:ext uri="{BB962C8B-B14F-4D97-AF65-F5344CB8AC3E}">
        <p14:creationId xmlns="" xmlns:p14="http://schemas.microsoft.com/office/powerpoint/2010/main" val="419529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Instantaneous image processing is assumed to</a:t>
            </a:r>
            <a:r>
              <a:rPr lang="en-US" baseline="0" dirty="0" smtClean="0"/>
              <a:t> simplify simulation. With this simplification, we can not measure the wait time for users. However, we can still calculate the cache hit-rates. </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14</a:t>
            </a:fld>
            <a:endParaRPr lang="en-US"/>
          </a:p>
        </p:txBody>
      </p:sp>
    </p:spTree>
    <p:extLst>
      <p:ext uri="{BB962C8B-B14F-4D97-AF65-F5344CB8AC3E}">
        <p14:creationId xmlns="" xmlns:p14="http://schemas.microsoft.com/office/powerpoint/2010/main" val="3955988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images removed from FTP server until first clean up date. Therefore, all three cache policies behave exactly the same before the first clean up. During clean up. different set images is removed from the server, depending on the cache adopted policy. </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15</a:t>
            </a:fld>
            <a:endParaRPr lang="en-US"/>
          </a:p>
        </p:txBody>
      </p:sp>
    </p:spTree>
    <p:extLst>
      <p:ext uri="{BB962C8B-B14F-4D97-AF65-F5344CB8AC3E}">
        <p14:creationId xmlns="" xmlns:p14="http://schemas.microsoft.com/office/powerpoint/2010/main" val="3748968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baseline="0" dirty="0" smtClean="0">
                <a:solidFill>
                  <a:schemeClr val="tx1"/>
                </a:solidFill>
                <a:latin typeface="+mn-lt"/>
                <a:ea typeface="+mn-ea"/>
                <a:cs typeface="+mn-cs"/>
              </a:rPr>
              <a:t>Number of clean-ups</a:t>
            </a:r>
          </a:p>
          <a:p>
            <a:r>
              <a:rPr lang="en-US" altLang="zh-CN" sz="1200" kern="1200" baseline="0" dirty="0" smtClean="0">
                <a:solidFill>
                  <a:schemeClr val="tx1"/>
                </a:solidFill>
                <a:latin typeface="+mn-lt"/>
                <a:ea typeface="+mn-ea"/>
                <a:cs typeface="+mn-cs"/>
              </a:rPr>
              <a:t>The monthly hit rate of each of the three cache</a:t>
            </a:r>
          </a:p>
          <a:p>
            <a:r>
              <a:rPr lang="en-US" altLang="zh-CN" sz="1200" kern="1200" baseline="0" dirty="0" smtClean="0">
                <a:solidFill>
                  <a:schemeClr val="tx1"/>
                </a:solidFill>
                <a:latin typeface="+mn-lt"/>
                <a:ea typeface="+mn-ea"/>
                <a:cs typeface="+mn-cs"/>
              </a:rPr>
              <a:t>replacement policies is shown individually. Hollow bars represent</a:t>
            </a:r>
          </a:p>
          <a:p>
            <a:r>
              <a:rPr lang="en-US" altLang="zh-CN" sz="1200" kern="1200" baseline="0" dirty="0" smtClean="0">
                <a:solidFill>
                  <a:schemeClr val="tx1"/>
                </a:solidFill>
                <a:latin typeface="+mn-lt"/>
                <a:ea typeface="+mn-ea"/>
                <a:cs typeface="+mn-cs"/>
              </a:rPr>
              <a:t>months in which a “clean-up” occurred. </a:t>
            </a:r>
            <a:r>
              <a:rPr lang="en-US" altLang="zh-CN" sz="1200" kern="1200" baseline="0" dirty="0" err="1" smtClean="0">
                <a:solidFill>
                  <a:schemeClr val="tx1"/>
                </a:solidFill>
                <a:latin typeface="+mn-lt"/>
                <a:ea typeface="+mn-ea"/>
                <a:cs typeface="+mn-cs"/>
              </a:rPr>
              <a:t>Hilighting</a:t>
            </a:r>
            <a:r>
              <a:rPr lang="en-US" altLang="zh-CN" sz="1200" kern="1200" baseline="0" dirty="0" smtClean="0">
                <a:solidFill>
                  <a:schemeClr val="tx1"/>
                </a:solidFill>
                <a:latin typeface="+mn-lt"/>
                <a:ea typeface="+mn-ea"/>
                <a:cs typeface="+mn-cs"/>
              </a:rPr>
              <a:t> months</a:t>
            </a:r>
          </a:p>
          <a:p>
            <a:r>
              <a:rPr lang="en-US" altLang="zh-CN" sz="1200" kern="1200" baseline="0" dirty="0" smtClean="0">
                <a:solidFill>
                  <a:schemeClr val="tx1"/>
                </a:solidFill>
                <a:latin typeface="+mn-lt"/>
                <a:ea typeface="+mn-ea"/>
                <a:cs typeface="+mn-cs"/>
              </a:rPr>
              <a:t>in which “clean-ups” occur, we find that all replacement</a:t>
            </a:r>
          </a:p>
          <a:p>
            <a:r>
              <a:rPr lang="en-US" altLang="zh-CN" sz="1200" kern="1200" baseline="0" dirty="0" smtClean="0">
                <a:solidFill>
                  <a:schemeClr val="tx1"/>
                </a:solidFill>
                <a:latin typeface="+mn-lt"/>
                <a:ea typeface="+mn-ea"/>
                <a:cs typeface="+mn-cs"/>
              </a:rPr>
              <a:t>policies examined will execute a “clean up”, on average, once</a:t>
            </a:r>
          </a:p>
          <a:p>
            <a:r>
              <a:rPr lang="en-US" altLang="zh-CN" sz="1200" kern="1200" baseline="0" dirty="0" smtClean="0">
                <a:solidFill>
                  <a:schemeClr val="tx1"/>
                </a:solidFill>
                <a:latin typeface="+mn-lt"/>
                <a:ea typeface="+mn-ea"/>
                <a:cs typeface="+mn-cs"/>
              </a:rPr>
              <a:t>every 1.8 months. Several brief periods were observed wherein</a:t>
            </a:r>
          </a:p>
          <a:p>
            <a:r>
              <a:rPr lang="en-US" altLang="zh-CN" sz="1200" kern="1200" baseline="0" dirty="0" smtClean="0">
                <a:solidFill>
                  <a:schemeClr val="tx1"/>
                </a:solidFill>
                <a:latin typeface="+mn-lt"/>
                <a:ea typeface="+mn-ea"/>
                <a:cs typeface="+mn-cs"/>
              </a:rPr>
              <a:t>FIFO and the pair of LRU and LFU will exhibit differences in their respective lengths of time between ”clean-ups” being</a:t>
            </a:r>
          </a:p>
          <a:p>
            <a:r>
              <a:rPr lang="en-US" altLang="zh-CN" sz="1200" kern="1200" baseline="0" dirty="0" smtClean="0">
                <a:solidFill>
                  <a:schemeClr val="tx1"/>
                </a:solidFill>
                <a:latin typeface="+mn-lt"/>
                <a:ea typeface="+mn-ea"/>
                <a:cs typeface="+mn-cs"/>
              </a:rPr>
              <a:t>initiated, however differences in ”rest times” were marginally</a:t>
            </a:r>
          </a:p>
          <a:p>
            <a:r>
              <a:rPr lang="en-US" altLang="zh-CN" sz="1200" kern="1200" baseline="0" dirty="0" smtClean="0">
                <a:solidFill>
                  <a:schemeClr val="tx1"/>
                </a:solidFill>
                <a:latin typeface="+mn-lt"/>
                <a:ea typeface="+mn-ea"/>
                <a:cs typeface="+mn-cs"/>
              </a:rPr>
              <a:t>small (two months at maximum). In addition, we confirm that</a:t>
            </a:r>
          </a:p>
          <a:p>
            <a:r>
              <a:rPr lang="en-US" altLang="zh-CN" sz="1200" kern="1200" baseline="0" dirty="0" smtClean="0">
                <a:solidFill>
                  <a:schemeClr val="tx1"/>
                </a:solidFill>
                <a:latin typeface="+mn-lt"/>
                <a:ea typeface="+mn-ea"/>
                <a:cs typeface="+mn-cs"/>
              </a:rPr>
              <a:t>LRU and LFU behave extremely similarly, with “clean-up”</a:t>
            </a:r>
          </a:p>
          <a:p>
            <a:r>
              <a:rPr lang="en-US" altLang="zh-CN" sz="1200" kern="1200" baseline="0" dirty="0" smtClean="0">
                <a:solidFill>
                  <a:schemeClr val="tx1"/>
                </a:solidFill>
                <a:latin typeface="+mn-lt"/>
                <a:ea typeface="+mn-ea"/>
                <a:cs typeface="+mn-cs"/>
              </a:rPr>
              <a:t>taking place in the same month for the two policies across all</a:t>
            </a:r>
          </a:p>
          <a:p>
            <a:r>
              <a:rPr lang="en-US" altLang="zh-CN" sz="1200" kern="1200" baseline="0" dirty="0" smtClean="0">
                <a:solidFill>
                  <a:schemeClr val="tx1"/>
                </a:solidFill>
                <a:latin typeface="+mn-lt"/>
                <a:ea typeface="+mn-ea"/>
                <a:cs typeface="+mn-cs"/>
              </a:rPr>
              <a:t>resultant data sets.</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16</a:t>
            </a:fld>
            <a:endParaRPr lang="en-US"/>
          </a:p>
        </p:txBody>
      </p:sp>
    </p:spTree>
    <p:extLst>
      <p:ext uri="{BB962C8B-B14F-4D97-AF65-F5344CB8AC3E}">
        <p14:creationId xmlns="" xmlns:p14="http://schemas.microsoft.com/office/powerpoint/2010/main" val="374896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baseline="0" dirty="0" smtClean="0">
                <a:solidFill>
                  <a:schemeClr val="tx1"/>
                </a:solidFill>
                <a:latin typeface="+mn-lt"/>
                <a:ea typeface="+mn-ea"/>
                <a:cs typeface="+mn-cs"/>
              </a:rPr>
              <a:t>Number of clean-ups</a:t>
            </a:r>
          </a:p>
          <a:p>
            <a:r>
              <a:rPr lang="en-US" altLang="zh-CN" sz="1200" kern="1200" baseline="0" dirty="0" smtClean="0">
                <a:solidFill>
                  <a:schemeClr val="tx1"/>
                </a:solidFill>
                <a:latin typeface="+mn-lt"/>
                <a:ea typeface="+mn-ea"/>
                <a:cs typeface="+mn-cs"/>
              </a:rPr>
              <a:t>The monthly hit rate of each of the three cache</a:t>
            </a:r>
          </a:p>
          <a:p>
            <a:r>
              <a:rPr lang="en-US" altLang="zh-CN" sz="1200" kern="1200" baseline="0" dirty="0" smtClean="0">
                <a:solidFill>
                  <a:schemeClr val="tx1"/>
                </a:solidFill>
                <a:latin typeface="+mn-lt"/>
                <a:ea typeface="+mn-ea"/>
                <a:cs typeface="+mn-cs"/>
              </a:rPr>
              <a:t>replacement policies is shown individually. Hollow bars represent</a:t>
            </a:r>
          </a:p>
          <a:p>
            <a:r>
              <a:rPr lang="en-US" altLang="zh-CN" sz="1200" kern="1200" baseline="0" dirty="0" smtClean="0">
                <a:solidFill>
                  <a:schemeClr val="tx1"/>
                </a:solidFill>
                <a:latin typeface="+mn-lt"/>
                <a:ea typeface="+mn-ea"/>
                <a:cs typeface="+mn-cs"/>
              </a:rPr>
              <a:t>months in which a “clean-up” occurred. </a:t>
            </a:r>
            <a:r>
              <a:rPr lang="en-US" altLang="zh-CN" sz="1200" kern="1200" baseline="0" dirty="0" err="1" smtClean="0">
                <a:solidFill>
                  <a:schemeClr val="tx1"/>
                </a:solidFill>
                <a:latin typeface="+mn-lt"/>
                <a:ea typeface="+mn-ea"/>
                <a:cs typeface="+mn-cs"/>
              </a:rPr>
              <a:t>Hilighting</a:t>
            </a:r>
            <a:r>
              <a:rPr lang="en-US" altLang="zh-CN" sz="1200" kern="1200" baseline="0" dirty="0" smtClean="0">
                <a:solidFill>
                  <a:schemeClr val="tx1"/>
                </a:solidFill>
                <a:latin typeface="+mn-lt"/>
                <a:ea typeface="+mn-ea"/>
                <a:cs typeface="+mn-cs"/>
              </a:rPr>
              <a:t> months</a:t>
            </a:r>
          </a:p>
          <a:p>
            <a:r>
              <a:rPr lang="en-US" altLang="zh-CN" sz="1200" kern="1200" baseline="0" dirty="0" smtClean="0">
                <a:solidFill>
                  <a:schemeClr val="tx1"/>
                </a:solidFill>
                <a:latin typeface="+mn-lt"/>
                <a:ea typeface="+mn-ea"/>
                <a:cs typeface="+mn-cs"/>
              </a:rPr>
              <a:t>in which “clean-ups” occur, we find that all replacement</a:t>
            </a:r>
          </a:p>
          <a:p>
            <a:r>
              <a:rPr lang="en-US" altLang="zh-CN" sz="1200" kern="1200" baseline="0" dirty="0" smtClean="0">
                <a:solidFill>
                  <a:schemeClr val="tx1"/>
                </a:solidFill>
                <a:latin typeface="+mn-lt"/>
                <a:ea typeface="+mn-ea"/>
                <a:cs typeface="+mn-cs"/>
              </a:rPr>
              <a:t>policies examined will execute a “clean up”, on average, once</a:t>
            </a:r>
          </a:p>
          <a:p>
            <a:r>
              <a:rPr lang="en-US" altLang="zh-CN" sz="1200" kern="1200" baseline="0" dirty="0" smtClean="0">
                <a:solidFill>
                  <a:schemeClr val="tx1"/>
                </a:solidFill>
                <a:latin typeface="+mn-lt"/>
                <a:ea typeface="+mn-ea"/>
                <a:cs typeface="+mn-cs"/>
              </a:rPr>
              <a:t>every 1.8 months. Several brief periods were observed wherein</a:t>
            </a:r>
          </a:p>
          <a:p>
            <a:r>
              <a:rPr lang="en-US" altLang="zh-CN" sz="1200" kern="1200" baseline="0" dirty="0" smtClean="0">
                <a:solidFill>
                  <a:schemeClr val="tx1"/>
                </a:solidFill>
                <a:latin typeface="+mn-lt"/>
                <a:ea typeface="+mn-ea"/>
                <a:cs typeface="+mn-cs"/>
              </a:rPr>
              <a:t>FIFO and the pair of LRU and LFU will exhibit differences in their respective lengths of time between ”clean-ups” being</a:t>
            </a:r>
          </a:p>
          <a:p>
            <a:r>
              <a:rPr lang="en-US" altLang="zh-CN" sz="1200" kern="1200" baseline="0" dirty="0" smtClean="0">
                <a:solidFill>
                  <a:schemeClr val="tx1"/>
                </a:solidFill>
                <a:latin typeface="+mn-lt"/>
                <a:ea typeface="+mn-ea"/>
                <a:cs typeface="+mn-cs"/>
              </a:rPr>
              <a:t>initiated, however differences in ”rest times” were marginally</a:t>
            </a:r>
          </a:p>
          <a:p>
            <a:r>
              <a:rPr lang="en-US" altLang="zh-CN" sz="1200" kern="1200" baseline="0" dirty="0" smtClean="0">
                <a:solidFill>
                  <a:schemeClr val="tx1"/>
                </a:solidFill>
                <a:latin typeface="+mn-lt"/>
                <a:ea typeface="+mn-ea"/>
                <a:cs typeface="+mn-cs"/>
              </a:rPr>
              <a:t>small (two months at maximum). In addition, we confirm that</a:t>
            </a:r>
          </a:p>
          <a:p>
            <a:r>
              <a:rPr lang="en-US" altLang="zh-CN" sz="1200" kern="1200" baseline="0" dirty="0" smtClean="0">
                <a:solidFill>
                  <a:schemeClr val="tx1"/>
                </a:solidFill>
                <a:latin typeface="+mn-lt"/>
                <a:ea typeface="+mn-ea"/>
                <a:cs typeface="+mn-cs"/>
              </a:rPr>
              <a:t>LRU and LFU behave extremely similarly, with “clean-up”</a:t>
            </a:r>
          </a:p>
          <a:p>
            <a:r>
              <a:rPr lang="en-US" altLang="zh-CN" sz="1200" kern="1200" baseline="0" dirty="0" smtClean="0">
                <a:solidFill>
                  <a:schemeClr val="tx1"/>
                </a:solidFill>
                <a:latin typeface="+mn-lt"/>
                <a:ea typeface="+mn-ea"/>
                <a:cs typeface="+mn-cs"/>
              </a:rPr>
              <a:t>taking place in the same month for the two policies across all</a:t>
            </a:r>
          </a:p>
          <a:p>
            <a:r>
              <a:rPr lang="en-US" altLang="zh-CN" sz="1200" kern="1200" baseline="0" dirty="0" smtClean="0">
                <a:solidFill>
                  <a:schemeClr val="tx1"/>
                </a:solidFill>
                <a:latin typeface="+mn-lt"/>
                <a:ea typeface="+mn-ea"/>
                <a:cs typeface="+mn-cs"/>
              </a:rPr>
              <a:t>resultant data sets.</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17</a:t>
            </a:fld>
            <a:endParaRPr lang="en-US"/>
          </a:p>
        </p:txBody>
      </p:sp>
    </p:spTree>
    <p:extLst>
      <p:ext uri="{BB962C8B-B14F-4D97-AF65-F5344CB8AC3E}">
        <p14:creationId xmlns="" xmlns:p14="http://schemas.microsoft.com/office/powerpoint/2010/main" val="3748968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requests</a:t>
            </a:r>
            <a:r>
              <a:rPr lang="en-US" baseline="0" dirty="0" smtClean="0"/>
              <a:t> from top-9 aggressive users are included, LRU seems to be the best performer.</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18</a:t>
            </a:fld>
            <a:endParaRPr lang="en-US"/>
          </a:p>
        </p:txBody>
      </p:sp>
    </p:spTree>
    <p:extLst>
      <p:ext uri="{BB962C8B-B14F-4D97-AF65-F5344CB8AC3E}">
        <p14:creationId xmlns="" xmlns:p14="http://schemas.microsoft.com/office/powerpoint/2010/main" val="3598731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requests from top-9 aggressive</a:t>
            </a:r>
            <a:r>
              <a:rPr lang="en-US" baseline="0" dirty="0" smtClean="0"/>
              <a:t> users are removed, LFU outperforms LRU. It may be the case that LFU is better when requests are evenly distributed throughout users. Whereas LRU is better when there is a Power Distribution.</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19</a:t>
            </a:fld>
            <a:endParaRPr lang="en-US"/>
          </a:p>
        </p:txBody>
      </p:sp>
    </p:spTree>
    <p:extLst>
      <p:ext uri="{BB962C8B-B14F-4D97-AF65-F5344CB8AC3E}">
        <p14:creationId xmlns="" xmlns:p14="http://schemas.microsoft.com/office/powerpoint/2010/main" val="207069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70804FB1-CCBB-BD47-8216-90FCF041DC66}"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2000" dirty="0" smtClean="0"/>
              <a:t> In September 2008, EROS announced its new policy to place all of their satellite imagery in the public domain for free download. Since then, the number of downloads has significantly increased (already reached 2M). This number is expected to grow steadily.</a:t>
            </a:r>
          </a:p>
          <a:p>
            <a:r>
              <a:rPr lang="en-US" altLang="zh-CN" sz="2000" dirty="0" smtClean="0"/>
              <a:t>No existing visualization tools available to utilize these data for the purpose of system optimization, user download pattern analysis, data mining, etc. </a:t>
            </a:r>
          </a:p>
          <a:p>
            <a:r>
              <a:rPr lang="en-US" altLang="zh-CN" sz="2000" dirty="0" smtClean="0"/>
              <a:t>A well designed visualization tool will be helpful to:</a:t>
            </a:r>
          </a:p>
          <a:p>
            <a:pPr lvl="1"/>
            <a:r>
              <a:rPr lang="en-US" altLang="zh-CN" sz="2000" dirty="0" smtClean="0"/>
              <a:t>monitor the historical and current global user download behaviors</a:t>
            </a:r>
          </a:p>
          <a:p>
            <a:pPr lvl="1"/>
            <a:r>
              <a:rPr lang="en-US" altLang="zh-CN" sz="2000" dirty="0" smtClean="0"/>
              <a:t>show the current global download  “hot spots”</a:t>
            </a:r>
          </a:p>
          <a:p>
            <a:pPr lvl="1"/>
            <a:r>
              <a:rPr lang="en-US" altLang="zh-CN" sz="2000" dirty="0" smtClean="0"/>
              <a:t>demonstrate the importance and actual usage of EROS data</a:t>
            </a:r>
          </a:p>
          <a:p>
            <a:pPr lvl="1"/>
            <a:r>
              <a:rPr lang="en-US" altLang="zh-CN" sz="2000" dirty="0" smtClean="0"/>
              <a:t>optimize the storage system performance</a:t>
            </a:r>
          </a:p>
          <a:p>
            <a:pPr lvl="1"/>
            <a:r>
              <a:rPr lang="en-US" altLang="zh-CN" sz="2000" dirty="0" smtClean="0"/>
              <a:t>improve the satellite image distribution service provided by EROS</a:t>
            </a:r>
            <a:endParaRPr lang="en-US" altLang="zh-CN" sz="2000" dirty="0"/>
          </a:p>
        </p:txBody>
      </p:sp>
      <p:sp>
        <p:nvSpPr>
          <p:cNvPr id="4" name="Slide Number Placeholder 3"/>
          <p:cNvSpPr>
            <a:spLocks noGrp="1"/>
          </p:cNvSpPr>
          <p:nvPr>
            <p:ph type="sldNum" sz="quarter" idx="10"/>
          </p:nvPr>
        </p:nvSpPr>
        <p:spPr/>
        <p:txBody>
          <a:bodyPr/>
          <a:lstStyle/>
          <a:p>
            <a:fld id="{70804FB1-CCBB-BD47-8216-90FCF041DC66}" type="slidenum">
              <a:rPr lang="en-US" smtClean="0"/>
              <a:pPr/>
              <a:t>23</a:t>
            </a:fld>
            <a:endParaRPr lang="en-US"/>
          </a:p>
        </p:txBody>
      </p:sp>
    </p:spTree>
    <p:extLst>
      <p:ext uri="{BB962C8B-B14F-4D97-AF65-F5344CB8AC3E}">
        <p14:creationId xmlns="" xmlns:p14="http://schemas.microsoft.com/office/powerpoint/2010/main" val="180757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0804FB1-CCBB-BD47-8216-90FCF041DC66}" type="slidenum">
              <a:rPr lang="en-US" smtClean="0"/>
              <a:pPr/>
              <a:t>3</a:t>
            </a:fld>
            <a:endParaRPr lang="en-US"/>
          </a:p>
        </p:txBody>
      </p:sp>
    </p:spTree>
    <p:extLst>
      <p:ext uri="{BB962C8B-B14F-4D97-AF65-F5344CB8AC3E}">
        <p14:creationId xmlns="" xmlns:p14="http://schemas.microsoft.com/office/powerpoint/2010/main" val="414739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t>The </a:t>
            </a:r>
            <a:r>
              <a:rPr lang="en-US" altLang="zh-CN" i="1" dirty="0" smtClean="0"/>
              <a:t>EROS</a:t>
            </a:r>
            <a:r>
              <a:rPr lang="en-US" altLang="zh-CN" dirty="0" smtClean="0"/>
              <a:t> Data </a:t>
            </a:r>
            <a:r>
              <a:rPr lang="en-US" altLang="zh-CN" i="1" dirty="0" smtClean="0"/>
              <a:t>Center</a:t>
            </a:r>
            <a:r>
              <a:rPr lang="en-US" altLang="zh-CN" dirty="0" smtClean="0"/>
              <a:t> is home to the U.S. National Satellite Land Remote Sensing Data Archive. The </a:t>
            </a:r>
            <a:r>
              <a:rPr lang="en-US" altLang="zh-CN" i="1" dirty="0" smtClean="0"/>
              <a:t>EROS</a:t>
            </a:r>
            <a:r>
              <a:rPr lang="en-US" altLang="zh-CN" dirty="0" smtClean="0"/>
              <a:t> Data </a:t>
            </a:r>
            <a:r>
              <a:rPr lang="en-US" altLang="zh-CN" i="1" dirty="0" smtClean="0"/>
              <a:t>Center</a:t>
            </a:r>
            <a:r>
              <a:rPr lang="en-US" altLang="zh-CN" dirty="0" smtClean="0"/>
              <a:t> is managed by the United States </a:t>
            </a:r>
            <a:r>
              <a:rPr lang="en-US" altLang="zh-CN" b="1" dirty="0" smtClean="0">
                <a:hlinkClick r:id="rId3"/>
              </a:rPr>
              <a:t>Geological Survey</a:t>
            </a:r>
            <a:r>
              <a:rPr lang="en-US" altLang="zh-CN" b="1"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1" dirty="0" smtClean="0"/>
          </a:p>
          <a:p>
            <a:pPr>
              <a:lnSpc>
                <a:spcPct val="150000"/>
              </a:lnSpc>
            </a:pPr>
            <a:r>
              <a:rPr lang="en-US" altLang="zh-CN" dirty="0" smtClean="0"/>
              <a:t>Provides one of the largest satellite image distribution services in the world.</a:t>
            </a:r>
          </a:p>
          <a:p>
            <a:pPr>
              <a:lnSpc>
                <a:spcPct val="150000"/>
              </a:lnSpc>
            </a:pPr>
            <a:r>
              <a:rPr lang="en-US" altLang="zh-CN" dirty="0" smtClean="0"/>
              <a:t>Released image repository to public domain in October 2008.</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1" dirty="0" smtClean="0"/>
          </a:p>
          <a:p>
            <a:endParaRPr lang="zh-CN" altLang="en-US" dirty="0"/>
          </a:p>
        </p:txBody>
      </p:sp>
      <p:sp>
        <p:nvSpPr>
          <p:cNvPr id="4" name="Slide Number Placeholder 3"/>
          <p:cNvSpPr>
            <a:spLocks noGrp="1"/>
          </p:cNvSpPr>
          <p:nvPr>
            <p:ph type="sldNum" sz="quarter" idx="10"/>
          </p:nvPr>
        </p:nvSpPr>
        <p:spPr/>
        <p:txBody>
          <a:bodyPr/>
          <a:lstStyle/>
          <a:p>
            <a:fld id="{70804FB1-CCBB-BD47-8216-90FCF041DC66}"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70804FB1-CCBB-BD47-8216-90FCF041DC66}"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a:t>
            </a:r>
            <a:r>
              <a:rPr lang="en-US" baseline="0" dirty="0" smtClean="0"/>
              <a:t> user requests an image over the web, the download starts immediately if the requested image is available on the FTP server. Otherwise, the user is sent an e-mail with a link to the requested image once the processing is complete.</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8</a:t>
            </a:fld>
            <a:endParaRPr lang="en-US"/>
          </a:p>
        </p:txBody>
      </p:sp>
    </p:spTree>
    <p:extLst>
      <p:ext uri="{BB962C8B-B14F-4D97-AF65-F5344CB8AC3E}">
        <p14:creationId xmlns="" xmlns:p14="http://schemas.microsoft.com/office/powerpoint/2010/main" val="225103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Detailed description</a:t>
            </a:r>
            <a:r>
              <a:rPr lang="en-US" baseline="0" dirty="0" smtClean="0"/>
              <a:t> of the log file. From left to right, the attributes in the log file is as follows: scene ID (further broken down into sub-attributes), user ID, request date.</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9</a:t>
            </a:fld>
            <a:endParaRPr lang="en-US"/>
          </a:p>
        </p:txBody>
      </p:sp>
    </p:spTree>
    <p:extLst>
      <p:ext uri="{BB962C8B-B14F-4D97-AF65-F5344CB8AC3E}">
        <p14:creationId xmlns="" xmlns:p14="http://schemas.microsoft.com/office/powerpoint/2010/main" val="437761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clear </a:t>
            </a:r>
            <a:r>
              <a:rPr lang="en-US" i="1" baseline="0" dirty="0" smtClean="0"/>
              <a:t>power distribution</a:t>
            </a:r>
            <a:r>
              <a:rPr lang="en-US" baseline="0" dirty="0" smtClean="0"/>
              <a:t> is visible; few people request many images, many people request few images.</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10</a:t>
            </a:fld>
            <a:endParaRPr lang="en-US"/>
          </a:p>
        </p:txBody>
      </p:sp>
    </p:spTree>
    <p:extLst>
      <p:ext uri="{BB962C8B-B14F-4D97-AF65-F5344CB8AC3E}">
        <p14:creationId xmlns="" xmlns:p14="http://schemas.microsoft.com/office/powerpoint/2010/main" val="204105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exceptionally large amount of</a:t>
            </a:r>
            <a:r>
              <a:rPr lang="en-US" baseline="0" dirty="0" smtClean="0"/>
              <a:t> duplicate (same user requests same image again) requests were made. We were told by USGS that this was a result of the </a:t>
            </a:r>
            <a:r>
              <a:rPr lang="en-US" baseline="0" dirty="0" err="1" smtClean="0"/>
              <a:t>currentuser</a:t>
            </a:r>
            <a:r>
              <a:rPr lang="en-US" baseline="0" dirty="0" smtClean="0"/>
              <a:t> </a:t>
            </a:r>
            <a:r>
              <a:rPr lang="en-US" baseline="0" smtClean="0"/>
              <a:t>interface.</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11</a:t>
            </a:fld>
            <a:endParaRPr lang="en-US"/>
          </a:p>
        </p:txBody>
      </p:sp>
    </p:spTree>
    <p:extLst>
      <p:ext uri="{BB962C8B-B14F-4D97-AF65-F5344CB8AC3E}">
        <p14:creationId xmlns="" xmlns:p14="http://schemas.microsoft.com/office/powerpoint/2010/main" val="341094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Normally, LRU and LFU improve FIFO</a:t>
            </a:r>
            <a:r>
              <a:rPr lang="en-US" baseline="0" dirty="0" smtClean="0"/>
              <a:t> significantly. Is this going to be the case on a global system with petabytes of data?</a:t>
            </a:r>
            <a:endParaRPr lang="en-US" dirty="0"/>
          </a:p>
        </p:txBody>
      </p:sp>
      <p:sp>
        <p:nvSpPr>
          <p:cNvPr id="4" name="Slide Number Placeholder 3"/>
          <p:cNvSpPr>
            <a:spLocks noGrp="1"/>
          </p:cNvSpPr>
          <p:nvPr>
            <p:ph type="sldNum" sz="quarter" idx="10"/>
          </p:nvPr>
        </p:nvSpPr>
        <p:spPr/>
        <p:txBody>
          <a:bodyPr/>
          <a:lstStyle/>
          <a:p>
            <a:fld id="{9CB5A70F-DE01-4FAC-9BBA-986050CC033F}" type="slidenum">
              <a:rPr lang="en-US" smtClean="0"/>
              <a:pPr/>
              <a:t>12</a:t>
            </a:fld>
            <a:endParaRPr lang="en-US"/>
          </a:p>
        </p:txBody>
      </p:sp>
    </p:spTree>
    <p:extLst>
      <p:ext uri="{BB962C8B-B14F-4D97-AF65-F5344CB8AC3E}">
        <p14:creationId xmlns="" xmlns:p14="http://schemas.microsoft.com/office/powerpoint/2010/main" val="9062255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uburn logo.jpg"/>
          <p:cNvPicPr>
            <a:picLocks noChangeAspect="1"/>
          </p:cNvPicPr>
          <p:nvPr userDrawn="1"/>
        </p:nvPicPr>
        <p:blipFill>
          <a:blip r:embed="rId2">
            <a:alphaModFix/>
            <a:extLst>
              <a:ext uri="{BEBA8EAE-BF5A-486C-A8C5-ECC9F3942E4B}">
                <a14:imgProps xmlns="" xmlns:a14="http://schemas.microsoft.com/office/drawing/2010/main">
                  <a14:imgLayer r:embed="rId3">
                    <a14:imgEffect>
                      <a14:artisticLineDrawing/>
                    </a14:imgEffect>
                  </a14:imgLayer>
                </a14:imgProps>
              </a:ext>
              <a:ext uri="{28A0092B-C50C-407E-A947-70E740481C1C}">
                <a14:useLocalDpi xmlns="" xmlns:a14="http://schemas.microsoft.com/office/drawing/2010/main" val="0"/>
              </a:ext>
            </a:extLst>
          </a:blip>
          <a:stretch>
            <a:fillRect/>
          </a:stretch>
        </p:blipFill>
        <p:spPr>
          <a:xfrm>
            <a:off x="4875826" y="2908006"/>
            <a:ext cx="4268173" cy="3949994"/>
          </a:xfrm>
          <a:prstGeom prst="rect">
            <a:avLst/>
          </a:prstGeom>
        </p:spPr>
      </p:pic>
      <p:sp>
        <p:nvSpPr>
          <p:cNvPr id="2" name="Title 1"/>
          <p:cNvSpPr>
            <a:spLocks noGrp="1"/>
          </p:cNvSpPr>
          <p:nvPr>
            <p:ph type="ctrTitle"/>
          </p:nvPr>
        </p:nvSpPr>
        <p:spPr>
          <a:xfrm>
            <a:off x="685800" y="933307"/>
            <a:ext cx="7772400" cy="1679960"/>
          </a:xfrm>
        </p:spPr>
        <p:txBody>
          <a:bodyPr/>
          <a:lstStyle>
            <a:lvl1pPr>
              <a:defRPr baseline="0">
                <a:solidFill>
                  <a:srgbClr val="071C3F"/>
                </a:solidFill>
              </a:defRPr>
            </a:lvl1pPr>
          </a:lstStyle>
          <a:p>
            <a:endParaRPr lang="en-US" dirty="0"/>
          </a:p>
        </p:txBody>
      </p:sp>
      <p:sp>
        <p:nvSpPr>
          <p:cNvPr id="3" name="Subtitle 2"/>
          <p:cNvSpPr>
            <a:spLocks noGrp="1"/>
          </p:cNvSpPr>
          <p:nvPr>
            <p:ph type="subTitle" idx="1"/>
          </p:nvPr>
        </p:nvSpPr>
        <p:spPr>
          <a:xfrm>
            <a:off x="1371600" y="2732868"/>
            <a:ext cx="6400800" cy="1752600"/>
          </a:xfrm>
        </p:spPr>
        <p:txBody>
          <a:bodyPr/>
          <a:lstStyle>
            <a:lvl1pPr marL="0" indent="0" algn="ctr">
              <a:buNone/>
              <a:defRPr>
                <a:solidFill>
                  <a:srgbClr val="071C3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3312684" y="6356350"/>
            <a:ext cx="2133600" cy="365125"/>
          </a:xfrm>
        </p:spPr>
        <p:txBody>
          <a:bodyPr/>
          <a:lstStyle>
            <a:lvl1pPr>
              <a:defRPr>
                <a:solidFill>
                  <a:srgbClr val="071C3F"/>
                </a:solidFill>
              </a:defRPr>
            </a:lvl1pPr>
          </a:lstStyle>
          <a:p>
            <a:fld id="{87D12AAF-420A-314F-8CDC-78563579D9EE}" type="datetime1">
              <a:rPr lang="en-US" smtClean="0"/>
              <a:pPr/>
              <a:t>6/28/2012</a:t>
            </a:fld>
            <a:endParaRPr lang="en-US"/>
          </a:p>
        </p:txBody>
      </p:sp>
    </p:spTree>
    <p:extLst>
      <p:ext uri="{BB962C8B-B14F-4D97-AF65-F5344CB8AC3E}">
        <p14:creationId xmlns="" xmlns:p14="http://schemas.microsoft.com/office/powerpoint/2010/main" val="2066290835"/>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27DC23-43C9-CC47-B0A7-06656DC34A04}" type="datetime1">
              <a:rPr lang="en-US" smtClean="0"/>
              <a:pPr/>
              <a:t>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808662299"/>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DA77EB-6B82-4840-BC82-FCF01B1DFA2D}" type="datetime1">
              <a:rPr lang="en-US" smtClean="0"/>
              <a:pPr/>
              <a:t>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446466239"/>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auburn logo.jpg"/>
          <p:cNvPicPr>
            <a:picLocks noChangeAspect="1"/>
          </p:cNvPicPr>
          <p:nvPr userDrawn="1"/>
        </p:nvPicPr>
        <p:blipFill>
          <a:blip r:embed="rId2">
            <a:extLst>
              <a:ext uri="{BEBA8EAE-BF5A-486C-A8C5-ECC9F3942E4B}">
                <a14:imgProps xmlns="" xmlns:a14="http://schemas.microsoft.com/office/drawing/2010/main">
                  <a14:imgLayer r:embed="rId3">
                    <a14:imgEffect>
                      <a14:artisticLineDrawing/>
                    </a14:imgEffect>
                  </a14:imgLayer>
                </a14:imgProps>
              </a:ext>
              <a:ext uri="{28A0092B-C50C-407E-A947-70E740481C1C}">
                <a14:useLocalDpi xmlns="" xmlns:a14="http://schemas.microsoft.com/office/drawing/2010/main" val="0"/>
              </a:ext>
            </a:extLst>
          </a:blip>
          <a:stretch>
            <a:fillRect/>
          </a:stretch>
        </p:blipFill>
        <p:spPr>
          <a:xfrm>
            <a:off x="6808279" y="4696400"/>
            <a:ext cx="2335720" cy="2161600"/>
          </a:xfrm>
          <a:prstGeom prst="rect">
            <a:avLst/>
          </a:prstGeom>
        </p:spPr>
      </p:pic>
      <p:pic>
        <p:nvPicPr>
          <p:cNvPr id="5" name="Picture 4" descr="hdd.jpg"/>
          <p:cNvPicPr>
            <a:picLocks noChangeAspect="1"/>
          </p:cNvPicPr>
          <p:nvPr userDrawn="1"/>
        </p:nvPicPr>
        <p:blipFill>
          <a:blip r:embed="rId4">
            <a:alphaModFix amt="74000"/>
            <a:extLst>
              <a:ext uri="{BEBA8EAE-BF5A-486C-A8C5-ECC9F3942E4B}">
                <a14:imgProps xmlns="" xmlns:a14="http://schemas.microsoft.com/office/drawing/2010/main">
                  <a14:imgLayer r:embed="rId5">
                    <a14:imgEffect>
                      <a14:artisticLineDrawing/>
                    </a14:imgEffect>
                  </a14:imgLayer>
                </a14:imgProps>
              </a:ext>
              <a:ext uri="{28A0092B-C50C-407E-A947-70E740481C1C}">
                <a14:useLocalDpi xmlns="" xmlns:a14="http://schemas.microsoft.com/office/drawing/2010/main" val="0"/>
              </a:ext>
            </a:extLst>
          </a:blip>
          <a:stretch>
            <a:fillRect/>
          </a:stretch>
        </p:blipFill>
        <p:spPr>
          <a:xfrm>
            <a:off x="6808279" y="-127084"/>
            <a:ext cx="3050348" cy="2730061"/>
          </a:xfrm>
          <a:prstGeom prst="rect">
            <a:avLst/>
          </a:prstGeom>
        </p:spPr>
      </p:pic>
      <p:sp>
        <p:nvSpPr>
          <p:cNvPr id="2" name="Title 1"/>
          <p:cNvSpPr>
            <a:spLocks noGrp="1"/>
          </p:cNvSpPr>
          <p:nvPr>
            <p:ph type="title"/>
          </p:nvPr>
        </p:nvSpPr>
        <p:spPr>
          <a:xfrm>
            <a:off x="457200" y="274638"/>
            <a:ext cx="6586641" cy="1143000"/>
          </a:xfrm>
          <a:solidFill>
            <a:srgbClr val="071C3F"/>
          </a:solidFill>
        </p:spPr>
        <p:txBody>
          <a:bodyPr>
            <a:noAutofit/>
          </a:bodyPr>
          <a:lstStyle>
            <a:lvl1pPr>
              <a:defRPr sz="40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59989"/>
            <a:ext cx="8229600" cy="4166174"/>
          </a:xfrm>
        </p:spPr>
        <p:txBody>
          <a:bodyPr/>
          <a:lstStyle>
            <a:lvl1pPr>
              <a:defRPr>
                <a:solidFill>
                  <a:srgbClr val="071C3F"/>
                </a:solidFill>
              </a:defRPr>
            </a:lvl1pPr>
            <a:lvl2pPr>
              <a:defRPr>
                <a:solidFill>
                  <a:srgbClr val="071C3F"/>
                </a:solidFill>
              </a:defRPr>
            </a:lvl2pPr>
            <a:lvl3pPr>
              <a:defRPr>
                <a:solidFill>
                  <a:srgbClr val="071C3F"/>
                </a:solidFill>
              </a:defRPr>
            </a:lvl3pPr>
            <a:lvl4pPr>
              <a:defRPr>
                <a:solidFill>
                  <a:srgbClr val="071C3F"/>
                </a:solidFill>
              </a:defRPr>
            </a:lvl4pPr>
            <a:lvl5pPr>
              <a:defRPr>
                <a:solidFill>
                  <a:srgbClr val="071C3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4129901" y="6571540"/>
            <a:ext cx="818933" cy="365125"/>
          </a:xfrm>
        </p:spPr>
        <p:txBody>
          <a:bodyPr/>
          <a:lstStyle>
            <a:lvl1pPr algn="ctr">
              <a:defRPr b="0">
                <a:solidFill>
                  <a:srgbClr val="071C3F"/>
                </a:solidFill>
              </a:defRPr>
            </a:lvl1pPr>
          </a:lstStyle>
          <a:p>
            <a:fld id="{280DBC59-D232-EC42-A170-76F9550DE2B9}" type="slidenum">
              <a:rPr lang="en-US" smtClean="0"/>
              <a:pPr/>
              <a:t>‹#›</a:t>
            </a:fld>
            <a:endParaRPr lang="en-US" dirty="0"/>
          </a:p>
        </p:txBody>
      </p:sp>
    </p:spTree>
    <p:extLst>
      <p:ext uri="{BB962C8B-B14F-4D97-AF65-F5344CB8AC3E}">
        <p14:creationId xmlns="" xmlns:p14="http://schemas.microsoft.com/office/powerpoint/2010/main" val="942778407"/>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42E7A9-D874-1D4C-956F-CD9F3B34FD7D}" type="datetime1">
              <a:rPr lang="en-US" smtClean="0"/>
              <a:pPr/>
              <a:t>6/28/2012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3330695211"/>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7983E4-7D65-114F-A090-96C76247C748}" type="datetime1">
              <a:rPr lang="en-US" smtClean="0"/>
              <a:pPr/>
              <a:t>6/28/2012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323819422"/>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14C9B2-7E7A-4345-ACE7-707728B0B55B}" type="datetime1">
              <a:rPr lang="en-US" smtClean="0"/>
              <a:pPr/>
              <a:t>6/28/2012</a:t>
            </a:fld>
            <a:endParaRPr lang="en-US"/>
          </a:p>
        </p:txBody>
      </p:sp>
      <p:sp>
        <p:nvSpPr>
          <p:cNvPr id="9" name="Slide Number Placeholder 8"/>
          <p:cNvSpPr>
            <a:spLocks noGrp="1"/>
          </p:cNvSpPr>
          <p:nvPr>
            <p:ph type="sldNum" sz="quarter" idx="12"/>
          </p:nvPr>
        </p:nvSpPr>
        <p:spPr>
          <a:xfrm>
            <a:off x="3487557" y="6356350"/>
            <a:ext cx="2133600" cy="365125"/>
          </a:xfrm>
        </p:spPr>
        <p:txBody>
          <a:bodyPr/>
          <a:lstStyle>
            <a:lvl1pPr algn="ctr">
              <a:defRPr/>
            </a:lvl1p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775481025"/>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405E01-0DB2-1C4C-B59D-267C85EC3E84}" type="datetime1">
              <a:rPr lang="en-US" smtClean="0"/>
              <a:pPr/>
              <a:t>6/28/2012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1734263033"/>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7A567-BCCD-FD4D-90E6-2EEFDBB90F0C}" type="datetime1">
              <a:rPr lang="en-US" smtClean="0"/>
              <a:pPr/>
              <a:t>6/28/2012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4101392439"/>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FF61DC-0826-DA4C-AA90-3E36A54611EA}" type="datetime1">
              <a:rPr lang="en-US" smtClean="0"/>
              <a:pPr/>
              <a:t>6/28/2012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2059321058"/>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3A2D9-702E-8348-AFF7-048AEC4CE541}" type="datetime1">
              <a:rPr lang="en-US" smtClean="0"/>
              <a:pPr/>
              <a:t>6/28/2012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734038771"/>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71C3F"/>
                </a:solidFill>
              </a:defRPr>
            </a:lvl1pPr>
          </a:lstStyle>
          <a:p>
            <a:fld id="{EE9F52F4-564D-8B42-917C-635B78281A1B}" type="datetime1">
              <a:rPr lang="en-US" smtClean="0"/>
              <a:pPr/>
              <a:t>6/28/2012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71C3F"/>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71C3F"/>
                </a:solidFill>
              </a:defRPr>
            </a:lvl1pPr>
          </a:lstStyle>
          <a:p>
            <a:fld id="{D48992B3-4A4E-0E40-933F-6878F6501904}" type="slidenum">
              <a:rPr lang="en-US" smtClean="0"/>
              <a:pPr/>
              <a:t>‹#›</a:t>
            </a:fld>
            <a:endParaRPr lang="en-US"/>
          </a:p>
        </p:txBody>
      </p:sp>
    </p:spTree>
    <p:extLst>
      <p:ext uri="{BB962C8B-B14F-4D97-AF65-F5344CB8AC3E}">
        <p14:creationId xmlns="" xmlns:p14="http://schemas.microsoft.com/office/powerpoint/2010/main" val="1323207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hf hdr="0" ftr="0"/>
  <p:txStyles>
    <p:titleStyle>
      <a:lvl1pPr algn="ctr" defTabSz="457200" rtl="0" eaLnBrk="1" latinLnBrk="0" hangingPunct="1">
        <a:spcBef>
          <a:spcPct val="0"/>
        </a:spcBef>
        <a:buNone/>
        <a:defRPr sz="4400" kern="1200">
          <a:solidFill>
            <a:srgbClr val="071C3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71C3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71C3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1C3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1C3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1C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sf.gov/awardsearch/showAward.do?AwardNumber=0917137"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lideshare.net/xqin7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9.wdp"/><Relationship Id="rId3" Type="http://schemas.openxmlformats.org/officeDocument/2006/relationships/image" Target="../media/image8.png"/><Relationship Id="rId7" Type="http://schemas.microsoft.com/office/2007/relationships/hdphoto" Target="../media/hdphoto5.wdp"/><Relationship Id="rId12"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7.wdp"/><Relationship Id="rId5" Type="http://schemas.openxmlformats.org/officeDocument/2006/relationships/image" Target="../media/image9.jpeg"/><Relationship Id="rId10" Type="http://schemas.openxmlformats.org/officeDocument/2006/relationships/image" Target="../media/image12.png"/><Relationship Id="rId4" Type="http://schemas.microsoft.com/office/2007/relationships/hdphoto" Target="../media/hdphoto4.wdp"/><Relationship Id="rId9" Type="http://schemas.microsoft.com/office/2007/relationships/hdphoto" Target="../media/hdphoto6.wdp"/><Relationship Id="rId14" Type="http://schemas.microsoft.com/office/2007/relationships/hdphoto" Target="../media/hdphoto10.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emf"/><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855" y="1366895"/>
            <a:ext cx="8551572" cy="1679960"/>
          </a:xfrm>
        </p:spPr>
        <p:txBody>
          <a:bodyPr>
            <a:normAutofit fontScale="90000"/>
          </a:bodyPr>
          <a:lstStyle/>
          <a:p>
            <a:r>
              <a:rPr lang="en-US" b="1" dirty="0" smtClean="0">
                <a:solidFill>
                  <a:srgbClr val="F15B0F"/>
                </a:solidFill>
              </a:rPr>
              <a:t>Performance Evaluation of Traditional </a:t>
            </a:r>
            <a:r>
              <a:rPr lang="en-US" b="1" dirty="0" smtClean="0">
                <a:solidFill>
                  <a:srgbClr val="F15B0F"/>
                </a:solidFill>
              </a:rPr>
              <a:t>Caching Policies </a:t>
            </a:r>
            <a:r>
              <a:rPr lang="en-US" b="1" dirty="0" smtClean="0">
                <a:solidFill>
                  <a:srgbClr val="F15B0F"/>
                </a:solidFill>
              </a:rPr>
              <a:t>on </a:t>
            </a:r>
            <a:br>
              <a:rPr lang="en-US" b="1" dirty="0" smtClean="0">
                <a:solidFill>
                  <a:srgbClr val="F15B0F"/>
                </a:solidFill>
              </a:rPr>
            </a:br>
            <a:r>
              <a:rPr lang="en-US" sz="3800" dirty="0" smtClean="0"/>
              <a:t>A </a:t>
            </a:r>
            <a:r>
              <a:rPr lang="en-US" sz="3800" dirty="0" smtClean="0"/>
              <a:t>Large System with </a:t>
            </a:r>
            <a:r>
              <a:rPr lang="en-US" sz="3800" dirty="0" err="1" smtClean="0"/>
              <a:t>Petabytes</a:t>
            </a:r>
            <a:r>
              <a:rPr lang="en-US" sz="3800" dirty="0" smtClean="0"/>
              <a:t> of Data</a:t>
            </a:r>
            <a:endParaRPr lang="en-US" sz="3800" dirty="0"/>
          </a:p>
        </p:txBody>
      </p:sp>
      <p:sp>
        <p:nvSpPr>
          <p:cNvPr id="3" name="Subtitle 2"/>
          <p:cNvSpPr>
            <a:spLocks noGrp="1"/>
          </p:cNvSpPr>
          <p:nvPr>
            <p:ph type="subTitle" idx="1"/>
          </p:nvPr>
        </p:nvSpPr>
        <p:spPr>
          <a:xfrm>
            <a:off x="1854200" y="4425750"/>
            <a:ext cx="5435600" cy="1098750"/>
          </a:xfrm>
        </p:spPr>
        <p:txBody>
          <a:bodyPr>
            <a:normAutofit fontScale="92500" lnSpcReduction="20000"/>
          </a:bodyPr>
          <a:lstStyle/>
          <a:p>
            <a:r>
              <a:rPr lang="en-US" sz="2400" dirty="0" smtClean="0"/>
              <a:t>Texas State University, TX, USA</a:t>
            </a:r>
            <a:r>
              <a:rPr lang="en-US" altLang="zh-CN" sz="2400" baseline="30000" dirty="0" smtClean="0"/>
              <a:t>1</a:t>
            </a:r>
            <a:endParaRPr lang="en-US" sz="2400" dirty="0" smtClean="0"/>
          </a:p>
          <a:p>
            <a:r>
              <a:rPr lang="en-US" sz="2400" dirty="0" smtClean="0"/>
              <a:t>Texas A&amp;M </a:t>
            </a:r>
            <a:r>
              <a:rPr lang="en-US" sz="2400" dirty="0" smtClean="0"/>
              <a:t>University-Kingsville</a:t>
            </a:r>
            <a:r>
              <a:rPr lang="en-US" altLang="zh-CN" sz="2400" baseline="30000" dirty="0" smtClean="0"/>
              <a:t>2</a:t>
            </a:r>
            <a:endParaRPr lang="en-US" sz="2400" dirty="0" smtClean="0"/>
          </a:p>
          <a:p>
            <a:r>
              <a:rPr lang="en-US" sz="2400" dirty="0" smtClean="0"/>
              <a:t>Auburn University, AL, </a:t>
            </a:r>
            <a:r>
              <a:rPr lang="en-US" sz="2400" dirty="0" smtClean="0"/>
              <a:t>USA</a:t>
            </a:r>
            <a:r>
              <a:rPr lang="en-US" altLang="zh-CN" sz="2400" baseline="30000" dirty="0" smtClean="0"/>
              <a:t>3</a:t>
            </a:r>
            <a:endParaRPr lang="en-US" sz="2400" dirty="0" smtClean="0"/>
          </a:p>
        </p:txBody>
      </p:sp>
      <p:sp>
        <p:nvSpPr>
          <p:cNvPr id="4" name="Date Placeholder 3"/>
          <p:cNvSpPr>
            <a:spLocks noGrp="1"/>
          </p:cNvSpPr>
          <p:nvPr>
            <p:ph type="dt" sz="half" idx="10"/>
          </p:nvPr>
        </p:nvSpPr>
        <p:spPr>
          <a:xfrm>
            <a:off x="0" y="6448778"/>
            <a:ext cx="2133600" cy="365125"/>
          </a:xfrm>
        </p:spPr>
        <p:txBody>
          <a:bodyPr/>
          <a:lstStyle/>
          <a:p>
            <a:fld id="{27DDFE17-30C4-E14E-92A5-726A65580B8B}" type="datetime1">
              <a:rPr lang="en-US" smtClean="0"/>
              <a:pPr/>
              <a:t>6/29/2012</a:t>
            </a:fld>
            <a:endParaRPr lang="en-US"/>
          </a:p>
        </p:txBody>
      </p:sp>
      <p:sp>
        <p:nvSpPr>
          <p:cNvPr id="8" name="Subtitle 2"/>
          <p:cNvSpPr txBox="1">
            <a:spLocks/>
          </p:cNvSpPr>
          <p:nvPr/>
        </p:nvSpPr>
        <p:spPr>
          <a:xfrm>
            <a:off x="952500" y="3467099"/>
            <a:ext cx="6858000" cy="958651"/>
          </a:xfrm>
          <a:prstGeom prst="rect">
            <a:avLst/>
          </a:prstGeom>
        </p:spPr>
        <p:txBody>
          <a:bodyPr vert="horz" lIns="91440" tIns="45720" rIns="91440" bIns="45720" rtlCol="0">
            <a:noAutofit/>
          </a:bodyPr>
          <a:lstStyle/>
          <a:p>
            <a:pPr lvl="0" algn="ctr">
              <a:spcBef>
                <a:spcPct val="20000"/>
              </a:spcBef>
            </a:pPr>
            <a:r>
              <a:rPr kumimoji="0" lang="en-US" sz="2800" b="0" i="0" u="none" strike="noStrike" kern="1200" cap="none" spc="0" normalizeH="0" baseline="0" noProof="0" dirty="0" err="1" smtClean="0">
                <a:ln>
                  <a:noFill/>
                </a:ln>
                <a:solidFill>
                  <a:srgbClr val="071C3F"/>
                </a:solidFill>
                <a:effectLst/>
                <a:uLnTx/>
                <a:uFillTx/>
                <a:latin typeface="+mn-lt"/>
                <a:ea typeface="+mn-ea"/>
                <a:cs typeface="+mn-cs"/>
              </a:rPr>
              <a:t>Ribel</a:t>
            </a:r>
            <a:r>
              <a:rPr kumimoji="0" lang="en-US" sz="2800" b="0" i="0" u="none" strike="noStrike" kern="1200" cap="none" spc="0" normalizeH="0" baseline="0" noProof="0" dirty="0" smtClean="0">
                <a:ln>
                  <a:noFill/>
                </a:ln>
                <a:solidFill>
                  <a:srgbClr val="071C3F"/>
                </a:solidFill>
                <a:effectLst/>
                <a:uLnTx/>
                <a:uFillTx/>
                <a:latin typeface="+mn-lt"/>
                <a:ea typeface="+mn-ea"/>
                <a:cs typeface="+mn-cs"/>
              </a:rPr>
              <a:t> Fares</a:t>
            </a:r>
            <a:r>
              <a:rPr kumimoji="0" lang="en-US" sz="2800" b="0" i="0" u="none" strike="noStrike" kern="1200" cap="none" spc="0" normalizeH="0" baseline="30000" noProof="0" dirty="0" smtClean="0">
                <a:ln>
                  <a:noFill/>
                </a:ln>
                <a:solidFill>
                  <a:srgbClr val="071C3F"/>
                </a:solidFill>
                <a:effectLst/>
                <a:uLnTx/>
                <a:uFillTx/>
                <a:latin typeface="+mn-lt"/>
                <a:ea typeface="+mn-ea"/>
                <a:cs typeface="+mn-cs"/>
              </a:rPr>
              <a:t>1</a:t>
            </a:r>
            <a:r>
              <a:rPr kumimoji="0" lang="en-US" sz="2800" b="0" i="0" u="none" strike="noStrike" kern="1200" cap="none" spc="0" normalizeH="0" baseline="0" noProof="0" dirty="0" smtClean="0">
                <a:ln>
                  <a:noFill/>
                </a:ln>
                <a:solidFill>
                  <a:srgbClr val="071C3F"/>
                </a:solidFill>
                <a:effectLst/>
                <a:uLnTx/>
                <a:uFillTx/>
                <a:latin typeface="+mn-lt"/>
                <a:ea typeface="+mn-ea"/>
                <a:cs typeface="+mn-cs"/>
              </a:rPr>
              <a:t>, Brian </a:t>
            </a:r>
            <a:r>
              <a:rPr kumimoji="0" lang="en-US" sz="2800" b="0" i="0" u="none" strike="noStrike" kern="1200" cap="none" spc="0" normalizeH="0" baseline="0" noProof="0" dirty="0" err="1" smtClean="0">
                <a:ln>
                  <a:noFill/>
                </a:ln>
                <a:solidFill>
                  <a:srgbClr val="071C3F"/>
                </a:solidFill>
                <a:effectLst/>
                <a:uLnTx/>
                <a:uFillTx/>
                <a:latin typeface="+mn-lt"/>
                <a:ea typeface="+mn-ea"/>
                <a:cs typeface="+mn-cs"/>
              </a:rPr>
              <a:t>Romoser</a:t>
            </a:r>
            <a:r>
              <a:rPr lang="en-US" altLang="zh-CN" sz="2800" baseline="30000" dirty="0" smtClean="0">
                <a:solidFill>
                  <a:srgbClr val="071C3F"/>
                </a:solidFill>
              </a:rPr>
              <a:t>1</a:t>
            </a:r>
            <a:r>
              <a:rPr kumimoji="0" lang="en-US" sz="2800" b="0" i="0" u="none" strike="noStrike" kern="1200" cap="none" spc="0" normalizeH="0" baseline="0" noProof="0" dirty="0" smtClean="0">
                <a:ln>
                  <a:noFill/>
                </a:ln>
                <a:solidFill>
                  <a:srgbClr val="071C3F"/>
                </a:solidFill>
                <a:effectLst/>
                <a:uLnTx/>
                <a:uFillTx/>
                <a:latin typeface="+mn-lt"/>
                <a:ea typeface="+mn-ea"/>
                <a:cs typeface="+mn-cs"/>
              </a:rPr>
              <a:t>, </a:t>
            </a:r>
            <a:r>
              <a:rPr kumimoji="0" lang="en-US" sz="2800" b="0" i="0" u="none" strike="noStrike" kern="1200" cap="none" spc="0" normalizeH="0" baseline="0" noProof="0" dirty="0" err="1" smtClean="0">
                <a:ln>
                  <a:noFill/>
                </a:ln>
                <a:solidFill>
                  <a:srgbClr val="071C3F"/>
                </a:solidFill>
                <a:effectLst/>
                <a:uLnTx/>
                <a:uFillTx/>
                <a:latin typeface="+mn-lt"/>
                <a:ea typeface="+mn-ea"/>
                <a:cs typeface="+mn-cs"/>
              </a:rPr>
              <a:t>Ziliang</a:t>
            </a:r>
            <a:r>
              <a:rPr kumimoji="0" lang="en-US" sz="2800" b="0" i="0" u="none" strike="noStrike" kern="1200" cap="none" spc="0" normalizeH="0" baseline="0" noProof="0" dirty="0" smtClean="0">
                <a:ln>
                  <a:noFill/>
                </a:ln>
                <a:solidFill>
                  <a:srgbClr val="071C3F"/>
                </a:solidFill>
                <a:effectLst/>
                <a:uLnTx/>
                <a:uFillTx/>
                <a:latin typeface="+mn-lt"/>
                <a:ea typeface="+mn-ea"/>
                <a:cs typeface="+mn-cs"/>
              </a:rPr>
              <a:t> </a:t>
            </a:r>
            <a:r>
              <a:rPr kumimoji="0" lang="en-US" sz="2800" b="0" i="0" u="none" strike="noStrike" kern="1200" cap="none" spc="0" normalizeH="0" baseline="0" noProof="0" dirty="0" err="1" smtClean="0">
                <a:ln>
                  <a:noFill/>
                </a:ln>
                <a:solidFill>
                  <a:srgbClr val="071C3F"/>
                </a:solidFill>
                <a:effectLst/>
                <a:uLnTx/>
                <a:uFillTx/>
                <a:latin typeface="+mn-lt"/>
                <a:ea typeface="+mn-ea"/>
                <a:cs typeface="+mn-cs"/>
              </a:rPr>
              <a:t>Zong</a:t>
            </a:r>
            <a:r>
              <a:rPr lang="en-US" altLang="zh-CN" sz="2800" baseline="30000" dirty="0" smtClean="0">
                <a:solidFill>
                  <a:srgbClr val="071C3F"/>
                </a:solidFill>
              </a:rPr>
              <a:t>1</a:t>
            </a:r>
            <a:r>
              <a:rPr kumimoji="0" lang="en-US" sz="2800" b="0" i="0" u="none" strike="noStrike" kern="1200" cap="none" spc="0" normalizeH="0" baseline="0" noProof="0" dirty="0" smtClean="0">
                <a:ln>
                  <a:noFill/>
                </a:ln>
                <a:solidFill>
                  <a:srgbClr val="071C3F"/>
                </a:solidFill>
                <a:effectLst/>
                <a:uLnTx/>
                <a:uFillTx/>
                <a:latin typeface="+mn-lt"/>
                <a:ea typeface="+mn-ea"/>
                <a:cs typeface="+mn-cs"/>
              </a:rPr>
              <a:t>, </a:t>
            </a:r>
            <a:r>
              <a:rPr kumimoji="0" lang="en-US" sz="2800" b="0" i="0" u="none" strike="noStrike" kern="1200" cap="none" spc="0" normalizeH="0" baseline="0" noProof="0" dirty="0" err="1" smtClean="0">
                <a:ln>
                  <a:noFill/>
                </a:ln>
                <a:solidFill>
                  <a:srgbClr val="071C3F"/>
                </a:solidFill>
                <a:effectLst/>
                <a:uLnTx/>
                <a:uFillTx/>
                <a:latin typeface="+mn-lt"/>
                <a:ea typeface="+mn-ea"/>
                <a:cs typeface="+mn-cs"/>
              </a:rPr>
              <a:t>Mais</a:t>
            </a:r>
            <a:r>
              <a:rPr kumimoji="0" lang="en-US" sz="2800" b="0" i="0" u="none" strike="noStrike" kern="1200" cap="none" spc="0" normalizeH="0" baseline="0" noProof="0" dirty="0" smtClean="0">
                <a:ln>
                  <a:noFill/>
                </a:ln>
                <a:solidFill>
                  <a:srgbClr val="071C3F"/>
                </a:solidFill>
                <a:effectLst/>
                <a:uLnTx/>
                <a:uFillTx/>
                <a:latin typeface="+mn-lt"/>
                <a:ea typeface="+mn-ea"/>
                <a:cs typeface="+mn-cs"/>
              </a:rPr>
              <a:t> </a:t>
            </a:r>
            <a:r>
              <a:rPr kumimoji="0" lang="en-US" sz="2800" b="0" i="0" u="none" strike="noStrike" kern="1200" cap="none" spc="0" normalizeH="0" baseline="0" noProof="0" dirty="0" err="1" smtClean="0">
                <a:ln>
                  <a:noFill/>
                </a:ln>
                <a:solidFill>
                  <a:srgbClr val="071C3F"/>
                </a:solidFill>
                <a:effectLst/>
                <a:uLnTx/>
                <a:uFillTx/>
                <a:latin typeface="+mn-lt"/>
                <a:ea typeface="+mn-ea"/>
                <a:cs typeface="+mn-cs"/>
              </a:rPr>
              <a:t>Nijim</a:t>
            </a:r>
            <a:r>
              <a:rPr lang="en-US" altLang="zh-CN" sz="2800" baseline="30000" dirty="0" smtClean="0">
                <a:solidFill>
                  <a:srgbClr val="071C3F"/>
                </a:solidFill>
              </a:rPr>
              <a:t>2</a:t>
            </a:r>
            <a:r>
              <a:rPr kumimoji="0" lang="en-US" sz="2800" b="0" i="0" u="none" strike="noStrike" kern="1200" cap="none" spc="0" normalizeH="0" baseline="0" noProof="0" dirty="0" smtClean="0">
                <a:ln>
                  <a:noFill/>
                </a:ln>
                <a:solidFill>
                  <a:srgbClr val="071C3F"/>
                </a:solidFill>
                <a:effectLst/>
                <a:uLnTx/>
                <a:uFillTx/>
                <a:latin typeface="+mn-lt"/>
                <a:ea typeface="+mn-ea"/>
                <a:cs typeface="+mn-cs"/>
              </a:rPr>
              <a:t> and Xiao Qin</a:t>
            </a:r>
            <a:r>
              <a:rPr lang="en-US" altLang="zh-CN" sz="2800" baseline="30000" dirty="0" smtClean="0">
                <a:solidFill>
                  <a:srgbClr val="071C3F"/>
                </a:solidFill>
              </a:rPr>
              <a:t>3</a:t>
            </a:r>
            <a:endParaRPr kumimoji="0" lang="en-US" sz="2800" b="0" i="0" u="none" strike="noStrike" kern="1200" cap="none" spc="0" normalizeH="0" baseline="0" noProof="0" dirty="0">
              <a:ln>
                <a:noFill/>
              </a:ln>
              <a:solidFill>
                <a:srgbClr val="071C3F"/>
              </a:solidFill>
              <a:effectLst/>
              <a:uLnTx/>
              <a:uFillTx/>
              <a:latin typeface="+mn-lt"/>
              <a:ea typeface="+mn-ea"/>
              <a:cs typeface="+mn-cs"/>
            </a:endParaRPr>
          </a:p>
        </p:txBody>
      </p:sp>
      <p:sp>
        <p:nvSpPr>
          <p:cNvPr id="10" name="Subtitle 2"/>
          <p:cNvSpPr txBox="1">
            <a:spLocks/>
          </p:cNvSpPr>
          <p:nvPr/>
        </p:nvSpPr>
        <p:spPr>
          <a:xfrm>
            <a:off x="1257300" y="5909028"/>
            <a:ext cx="6908800" cy="904875"/>
          </a:xfrm>
          <a:prstGeom prst="rect">
            <a:avLst/>
          </a:prstGeom>
        </p:spPr>
        <p:txBody>
          <a:bodyPr vert="horz" lIns="91440" tIns="45720" rIns="91440" bIns="45720" rtlCol="0">
            <a:normAutofit/>
          </a:bodyPr>
          <a:lstStyle/>
          <a:p>
            <a:pPr lvl="0" algn="ctr">
              <a:spcBef>
                <a:spcPct val="20000"/>
              </a:spcBef>
            </a:pPr>
            <a:r>
              <a:rPr lang="en-US" sz="2400" dirty="0" smtClean="0">
                <a:solidFill>
                  <a:srgbClr val="071C3F"/>
                </a:solidFill>
              </a:rPr>
              <a:t>Presented at the</a:t>
            </a:r>
            <a:r>
              <a:rPr lang="en-US" sz="2400" dirty="0" smtClean="0">
                <a:solidFill>
                  <a:srgbClr val="071C3F"/>
                </a:solidFill>
              </a:rPr>
              <a:t> 7th IEEE International Conference on Networking, Architecture, and Storage (NAS2012)</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rgbClr val="071C3F"/>
              </a:solidFill>
              <a:effectLst/>
              <a:uLnTx/>
              <a:uFillTx/>
              <a:latin typeface="+mn-lt"/>
              <a:ea typeface="+mn-ea"/>
              <a:cs typeface="+mn-cs"/>
            </a:endParaRPr>
          </a:p>
        </p:txBody>
      </p:sp>
    </p:spTree>
    <p:extLst>
      <p:ext uri="{BB962C8B-B14F-4D97-AF65-F5344CB8AC3E}">
        <p14:creationId xmlns="" xmlns:p14="http://schemas.microsoft.com/office/powerpoint/2010/main" val="133172561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1</a:t>
            </a:r>
            <a:endParaRPr lang="en-US" dirty="0"/>
          </a:p>
        </p:txBody>
      </p:sp>
      <p:sp>
        <p:nvSpPr>
          <p:cNvPr id="3" name="Content Placeholder 2"/>
          <p:cNvSpPr>
            <a:spLocks noGrp="1"/>
          </p:cNvSpPr>
          <p:nvPr>
            <p:ph sz="quarter" idx="1"/>
          </p:nvPr>
        </p:nvSpPr>
        <p:spPr/>
        <p:txBody>
          <a:bodyPr>
            <a:normAutofit fontScale="77500" lnSpcReduction="20000"/>
          </a:bodyPr>
          <a:lstStyle/>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r>
              <a:rPr lang="en-US" dirty="0" smtClean="0"/>
              <a:t>Top 9 aggressive users account for 18% of all requests.</a:t>
            </a:r>
          </a:p>
          <a:p>
            <a:endParaRPr lang="en-US" dirty="0"/>
          </a:p>
          <a:p>
            <a:r>
              <a:rPr lang="en-US" dirty="0" smtClean="0"/>
              <a:t>A second log file was created by removing requests made by the top 9 aggressive users.</a:t>
            </a:r>
            <a:endParaRPr lang="en-US" dirty="0"/>
          </a:p>
        </p:txBody>
      </p:sp>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17093" y="1676945"/>
            <a:ext cx="5181600" cy="29393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38564334"/>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2</a:t>
            </a:r>
            <a:endParaRPr lang="en-US" dirty="0"/>
          </a:p>
        </p:txBody>
      </p:sp>
      <p:sp>
        <p:nvSpPr>
          <p:cNvPr id="3" name="Content Placeholder 2"/>
          <p:cNvSpPr>
            <a:spLocks noGrp="1"/>
          </p:cNvSpPr>
          <p:nvPr>
            <p:ph sz="quarter" idx="1"/>
          </p:nvPr>
        </p:nvSpPr>
        <p:spPr/>
        <p:txBody>
          <a:bodyPr>
            <a:normAutofit fontScale="77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Duplicate images within 7 days were </a:t>
            </a:r>
            <a:r>
              <a:rPr lang="en-US" dirty="0" smtClean="0">
                <a:solidFill>
                  <a:srgbClr val="FF0000"/>
                </a:solidFill>
              </a:rPr>
              <a:t>removed</a:t>
            </a:r>
            <a:r>
              <a:rPr lang="en-US" dirty="0" smtClean="0"/>
              <a:t> from the log file.</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9952" y="1655763"/>
            <a:ext cx="7844448" cy="3144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136214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 </a:t>
            </a:r>
            <a:r>
              <a:rPr lang="en-US" dirty="0" smtClean="0"/>
              <a:t>Algorithms</a:t>
            </a:r>
            <a:endParaRPr lang="en-US" dirty="0"/>
          </a:p>
        </p:txBody>
      </p:sp>
      <p:sp>
        <p:nvSpPr>
          <p:cNvPr id="3" name="Content Placeholder 2"/>
          <p:cNvSpPr>
            <a:spLocks noGrp="1"/>
          </p:cNvSpPr>
          <p:nvPr>
            <p:ph sz="quarter" idx="1"/>
          </p:nvPr>
        </p:nvSpPr>
        <p:spPr/>
        <p:txBody>
          <a:bodyPr/>
          <a:lstStyle/>
          <a:p>
            <a:r>
              <a:rPr lang="en-US" i="1" dirty="0" smtClean="0"/>
              <a:t>FIFO</a:t>
            </a:r>
            <a:r>
              <a:rPr lang="en-US" dirty="0" smtClean="0"/>
              <a:t>: First entry in cache gets removed first.</a:t>
            </a:r>
          </a:p>
          <a:p>
            <a:endParaRPr lang="en-US" dirty="0"/>
          </a:p>
          <a:p>
            <a:r>
              <a:rPr lang="en-US" i="1" dirty="0" smtClean="0"/>
              <a:t>LRU</a:t>
            </a:r>
            <a:r>
              <a:rPr lang="en-US" dirty="0" smtClean="0"/>
              <a:t>: Least recently requested image removed first.</a:t>
            </a:r>
          </a:p>
          <a:p>
            <a:endParaRPr lang="en-US" dirty="0"/>
          </a:p>
          <a:p>
            <a:r>
              <a:rPr lang="en-US" i="1" dirty="0" smtClean="0"/>
              <a:t>LFU</a:t>
            </a:r>
            <a:r>
              <a:rPr lang="en-US" dirty="0" smtClean="0"/>
              <a:t>: Least popular image removed first.</a:t>
            </a:r>
            <a:endParaRPr lang="en-US" dirty="0"/>
          </a:p>
        </p:txBody>
      </p:sp>
    </p:spTree>
    <p:extLst>
      <p:ext uri="{BB962C8B-B14F-4D97-AF65-F5344CB8AC3E}">
        <p14:creationId xmlns="" xmlns:p14="http://schemas.microsoft.com/office/powerpoint/2010/main" val="112385448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62"/>
            <a:ext cx="6586641" cy="1143000"/>
          </a:xfrm>
        </p:spPr>
        <p:txBody>
          <a:bodyPr/>
          <a:lstStyle/>
          <a:p>
            <a:r>
              <a:rPr lang="en-US" dirty="0" smtClean="0"/>
              <a:t>Case Studies</a:t>
            </a:r>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1661535831"/>
              </p:ext>
            </p:extLst>
          </p:nvPr>
        </p:nvGraphicFramePr>
        <p:xfrm>
          <a:off x="762000" y="1397000"/>
          <a:ext cx="7543800" cy="4837315"/>
        </p:xfrm>
        <a:graphic>
          <a:graphicData uri="http://schemas.openxmlformats.org/drawingml/2006/table">
            <a:tbl>
              <a:tblPr firstRow="1" bandRow="1">
                <a:tableStyleId>{5C22544A-7EE6-4342-B048-85BDC9FD1C3A}</a:tableStyleId>
              </a:tblPr>
              <a:tblGrid>
                <a:gridCol w="1885950"/>
                <a:gridCol w="1885950"/>
                <a:gridCol w="1885950"/>
                <a:gridCol w="1885950"/>
              </a:tblGrid>
              <a:tr h="813955">
                <a:tc>
                  <a:txBody>
                    <a:bodyPr/>
                    <a:lstStyle/>
                    <a:p>
                      <a:r>
                        <a:rPr lang="en-US" sz="1600" dirty="0" smtClean="0"/>
                        <a:t>Simulation Number</a:t>
                      </a:r>
                      <a:endParaRPr lang="en-US" sz="1600" dirty="0"/>
                    </a:p>
                  </a:txBody>
                  <a:tcPr/>
                </a:tc>
                <a:tc>
                  <a:txBody>
                    <a:bodyPr/>
                    <a:lstStyle/>
                    <a:p>
                      <a:r>
                        <a:rPr lang="en-US" sz="1600" dirty="0" smtClean="0"/>
                        <a:t>Cache Policy</a:t>
                      </a:r>
                      <a:endParaRPr lang="en-US" sz="1600" dirty="0"/>
                    </a:p>
                  </a:txBody>
                  <a:tcPr/>
                </a:tc>
                <a:tc>
                  <a:txBody>
                    <a:bodyPr/>
                    <a:lstStyle/>
                    <a:p>
                      <a:r>
                        <a:rPr lang="en-US" sz="1600" dirty="0" smtClean="0"/>
                        <a:t>Cache Size (TB)</a:t>
                      </a:r>
                      <a:endParaRPr lang="en-US" sz="1600" dirty="0"/>
                    </a:p>
                  </a:txBody>
                  <a:tcPr/>
                </a:tc>
                <a:tc>
                  <a:txBody>
                    <a:bodyPr/>
                    <a:lstStyle/>
                    <a:p>
                      <a:r>
                        <a:rPr lang="en-US" sz="1600" dirty="0" smtClean="0"/>
                        <a:t>Top 9 Aggressive</a:t>
                      </a:r>
                      <a:r>
                        <a:rPr lang="en-US" sz="1600" baseline="0" dirty="0" smtClean="0"/>
                        <a:t> Users</a:t>
                      </a:r>
                      <a:endParaRPr lang="en-US" sz="1600" dirty="0"/>
                    </a:p>
                  </a:txBody>
                  <a:tcPr/>
                </a:tc>
              </a:tr>
              <a:tr h="330104">
                <a:tc>
                  <a:txBody>
                    <a:bodyPr/>
                    <a:lstStyle/>
                    <a:p>
                      <a:pPr algn="ctr"/>
                      <a:r>
                        <a:rPr lang="en-US" sz="1600" dirty="0" smtClean="0"/>
                        <a:t>1</a:t>
                      </a:r>
                      <a:endParaRPr lang="en-US" sz="1600" dirty="0"/>
                    </a:p>
                  </a:txBody>
                  <a:tcPr/>
                </a:tc>
                <a:tc>
                  <a:txBody>
                    <a:bodyPr/>
                    <a:lstStyle/>
                    <a:p>
                      <a:pPr algn="r"/>
                      <a:r>
                        <a:rPr lang="en-US" sz="1600" dirty="0" smtClean="0"/>
                        <a:t>FIFO</a:t>
                      </a:r>
                      <a:endParaRPr lang="en-US" sz="1600" dirty="0"/>
                    </a:p>
                  </a:txBody>
                  <a:tcPr/>
                </a:tc>
                <a:tc>
                  <a:txBody>
                    <a:bodyPr/>
                    <a:lstStyle/>
                    <a:p>
                      <a:pPr algn="r"/>
                      <a:r>
                        <a:rPr lang="en-US" sz="1600" dirty="0" smtClean="0"/>
                        <a:t>30</a:t>
                      </a:r>
                      <a:endParaRPr lang="en-US" sz="1600" dirty="0"/>
                    </a:p>
                  </a:txBody>
                  <a:tcPr/>
                </a:tc>
                <a:tc>
                  <a:txBody>
                    <a:bodyPr/>
                    <a:lstStyle/>
                    <a:p>
                      <a:pPr algn="r"/>
                      <a:r>
                        <a:rPr lang="en-US" sz="1600" dirty="0" smtClean="0"/>
                        <a:t>Included</a:t>
                      </a:r>
                      <a:endParaRPr lang="en-US" sz="1600" dirty="0"/>
                    </a:p>
                  </a:txBody>
                  <a:tcPr/>
                </a:tc>
              </a:tr>
              <a:tr h="330104">
                <a:tc>
                  <a:txBody>
                    <a:bodyPr/>
                    <a:lstStyle/>
                    <a:p>
                      <a:pPr algn="ctr"/>
                      <a:r>
                        <a:rPr lang="en-US" sz="1600" dirty="0" smtClean="0"/>
                        <a:t>2</a:t>
                      </a:r>
                      <a:endParaRPr lang="en-US" sz="1600" dirty="0"/>
                    </a:p>
                  </a:txBody>
                  <a:tcPr/>
                </a:tc>
                <a:tc>
                  <a:txBody>
                    <a:bodyPr/>
                    <a:lstStyle/>
                    <a:p>
                      <a:pPr algn="r"/>
                      <a:r>
                        <a:rPr lang="en-US" sz="1600" dirty="0" smtClean="0"/>
                        <a:t>FIFO</a:t>
                      </a:r>
                      <a:endParaRPr lang="en-US" sz="1600" dirty="0"/>
                    </a:p>
                  </a:txBody>
                  <a:tcPr/>
                </a:tc>
                <a:tc>
                  <a:txBody>
                    <a:bodyPr/>
                    <a:lstStyle/>
                    <a:p>
                      <a:pPr algn="r"/>
                      <a:r>
                        <a:rPr lang="en-US" sz="1600" dirty="0" smtClean="0"/>
                        <a:t>30</a:t>
                      </a:r>
                      <a:endParaRPr lang="en-US" sz="1600" dirty="0"/>
                    </a:p>
                  </a:txBody>
                  <a:tcPr/>
                </a:tc>
                <a:tc>
                  <a:txBody>
                    <a:bodyPr/>
                    <a:lstStyle/>
                    <a:p>
                      <a:pPr algn="r"/>
                      <a:r>
                        <a:rPr lang="en-US" sz="1600" dirty="0" smtClean="0"/>
                        <a:t>Not Included</a:t>
                      </a:r>
                      <a:endParaRPr lang="en-US" sz="1600" dirty="0"/>
                    </a:p>
                  </a:txBody>
                  <a:tcPr/>
                </a:tc>
              </a:tr>
              <a:tr h="330104">
                <a:tc>
                  <a:txBody>
                    <a:bodyPr/>
                    <a:lstStyle/>
                    <a:p>
                      <a:pPr algn="ctr"/>
                      <a:r>
                        <a:rPr lang="en-US" sz="1600" dirty="0" smtClean="0"/>
                        <a:t>3</a:t>
                      </a:r>
                      <a:endParaRPr lang="en-US" sz="1600" dirty="0"/>
                    </a:p>
                  </a:txBody>
                  <a:tcPr/>
                </a:tc>
                <a:tc>
                  <a:txBody>
                    <a:bodyPr/>
                    <a:lstStyle/>
                    <a:p>
                      <a:pPr algn="r"/>
                      <a:r>
                        <a:rPr lang="en-US" sz="1600" dirty="0" smtClean="0"/>
                        <a:t>FIFO</a:t>
                      </a:r>
                      <a:endParaRPr lang="en-US" sz="1600" dirty="0"/>
                    </a:p>
                  </a:txBody>
                  <a:tcPr/>
                </a:tc>
                <a:tc>
                  <a:txBody>
                    <a:bodyPr/>
                    <a:lstStyle/>
                    <a:p>
                      <a:pPr algn="r"/>
                      <a:r>
                        <a:rPr lang="en-US" sz="1600" dirty="0" smtClean="0"/>
                        <a:t>60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Included</a:t>
                      </a:r>
                    </a:p>
                  </a:txBody>
                  <a:tcPr/>
                </a:tc>
              </a:tr>
              <a:tr h="330104">
                <a:tc>
                  <a:txBody>
                    <a:bodyPr/>
                    <a:lstStyle/>
                    <a:p>
                      <a:pPr algn="ctr"/>
                      <a:r>
                        <a:rPr lang="en-US" sz="1600" dirty="0" smtClean="0"/>
                        <a:t>4</a:t>
                      </a:r>
                      <a:endParaRPr lang="en-US" sz="1600" dirty="0"/>
                    </a:p>
                  </a:txBody>
                  <a:tcPr/>
                </a:tc>
                <a:tc>
                  <a:txBody>
                    <a:bodyPr/>
                    <a:lstStyle/>
                    <a:p>
                      <a:pPr algn="r"/>
                      <a:r>
                        <a:rPr lang="en-US" sz="1600" dirty="0" smtClean="0"/>
                        <a:t>FIFO</a:t>
                      </a:r>
                      <a:endParaRPr lang="en-US" sz="1600" dirty="0"/>
                    </a:p>
                  </a:txBody>
                  <a:tcPr/>
                </a:tc>
                <a:tc>
                  <a:txBody>
                    <a:bodyPr/>
                    <a:lstStyle/>
                    <a:p>
                      <a:pPr algn="r"/>
                      <a:r>
                        <a:rPr lang="en-US" sz="1600" dirty="0" smtClean="0"/>
                        <a:t>60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Not Included</a:t>
                      </a:r>
                    </a:p>
                  </a:txBody>
                  <a:tcPr/>
                </a:tc>
              </a:tr>
              <a:tr h="330104">
                <a:tc>
                  <a:txBody>
                    <a:bodyPr/>
                    <a:lstStyle/>
                    <a:p>
                      <a:pPr algn="ctr"/>
                      <a:r>
                        <a:rPr lang="en-US" sz="1600" dirty="0" smtClean="0"/>
                        <a:t>5</a:t>
                      </a:r>
                      <a:endParaRPr lang="en-US" sz="1600" dirty="0"/>
                    </a:p>
                  </a:txBody>
                  <a:tcPr/>
                </a:tc>
                <a:tc>
                  <a:txBody>
                    <a:bodyPr/>
                    <a:lstStyle/>
                    <a:p>
                      <a:pPr algn="r"/>
                      <a:r>
                        <a:rPr lang="en-US" sz="1600" dirty="0" smtClean="0"/>
                        <a:t>LRU</a:t>
                      </a:r>
                      <a:endParaRPr lang="en-US" sz="1600" dirty="0"/>
                    </a:p>
                  </a:txBody>
                  <a:tcPr/>
                </a:tc>
                <a:tc>
                  <a:txBody>
                    <a:bodyPr/>
                    <a:lstStyle/>
                    <a:p>
                      <a:pPr algn="r"/>
                      <a:r>
                        <a:rPr lang="en-US" sz="1600" dirty="0" smtClean="0"/>
                        <a:t>30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Included</a:t>
                      </a:r>
                    </a:p>
                  </a:txBody>
                  <a:tcPr/>
                </a:tc>
              </a:tr>
              <a:tr h="330104">
                <a:tc>
                  <a:txBody>
                    <a:bodyPr/>
                    <a:lstStyle/>
                    <a:p>
                      <a:pPr algn="ctr"/>
                      <a:r>
                        <a:rPr lang="en-US" sz="1600" dirty="0" smtClean="0"/>
                        <a:t>6</a:t>
                      </a:r>
                      <a:endParaRPr lang="en-US" sz="1600" dirty="0"/>
                    </a:p>
                  </a:txBody>
                  <a:tcPr/>
                </a:tc>
                <a:tc>
                  <a:txBody>
                    <a:bodyPr/>
                    <a:lstStyle/>
                    <a:p>
                      <a:pPr algn="r"/>
                      <a:r>
                        <a:rPr lang="en-US" sz="1600" dirty="0" smtClean="0"/>
                        <a:t>LRU</a:t>
                      </a:r>
                      <a:endParaRPr lang="en-US" sz="1600" dirty="0"/>
                    </a:p>
                  </a:txBody>
                  <a:tcPr/>
                </a:tc>
                <a:tc>
                  <a:txBody>
                    <a:bodyPr/>
                    <a:lstStyle/>
                    <a:p>
                      <a:pPr algn="r"/>
                      <a:r>
                        <a:rPr lang="en-US" sz="1600" dirty="0" smtClean="0"/>
                        <a:t>30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Not Included</a:t>
                      </a:r>
                    </a:p>
                  </a:txBody>
                  <a:tcPr/>
                </a:tc>
              </a:tr>
              <a:tr h="330104">
                <a:tc>
                  <a:txBody>
                    <a:bodyPr/>
                    <a:lstStyle/>
                    <a:p>
                      <a:pPr algn="ctr"/>
                      <a:r>
                        <a:rPr lang="en-US" sz="1600" dirty="0" smtClean="0"/>
                        <a:t>7</a:t>
                      </a:r>
                      <a:endParaRPr lang="en-US" sz="1600" dirty="0"/>
                    </a:p>
                  </a:txBody>
                  <a:tcPr/>
                </a:tc>
                <a:tc>
                  <a:txBody>
                    <a:bodyPr/>
                    <a:lstStyle/>
                    <a:p>
                      <a:pPr algn="r"/>
                      <a:r>
                        <a:rPr lang="en-US" sz="1600" dirty="0" smtClean="0"/>
                        <a:t>LRU</a:t>
                      </a:r>
                      <a:endParaRPr lang="en-US" sz="1600" dirty="0"/>
                    </a:p>
                  </a:txBody>
                  <a:tcPr/>
                </a:tc>
                <a:tc>
                  <a:txBody>
                    <a:bodyPr/>
                    <a:lstStyle/>
                    <a:p>
                      <a:pPr algn="r"/>
                      <a:r>
                        <a:rPr lang="en-US" sz="1600" dirty="0" smtClean="0"/>
                        <a:t>60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Included</a:t>
                      </a:r>
                    </a:p>
                  </a:txBody>
                  <a:tcPr/>
                </a:tc>
              </a:tr>
              <a:tr h="330104">
                <a:tc>
                  <a:txBody>
                    <a:bodyPr/>
                    <a:lstStyle/>
                    <a:p>
                      <a:pPr algn="ctr"/>
                      <a:r>
                        <a:rPr lang="en-US" sz="1600" dirty="0" smtClean="0"/>
                        <a:t>8</a:t>
                      </a:r>
                      <a:endParaRPr lang="en-US" sz="1600" dirty="0"/>
                    </a:p>
                  </a:txBody>
                  <a:tcPr/>
                </a:tc>
                <a:tc>
                  <a:txBody>
                    <a:bodyPr/>
                    <a:lstStyle/>
                    <a:p>
                      <a:pPr algn="r"/>
                      <a:r>
                        <a:rPr lang="en-US" sz="1600" dirty="0" smtClean="0"/>
                        <a:t>LRU</a:t>
                      </a:r>
                      <a:endParaRPr lang="en-US" sz="1600" dirty="0"/>
                    </a:p>
                  </a:txBody>
                  <a:tcPr/>
                </a:tc>
                <a:tc>
                  <a:txBody>
                    <a:bodyPr/>
                    <a:lstStyle/>
                    <a:p>
                      <a:pPr algn="r"/>
                      <a:r>
                        <a:rPr lang="en-US" sz="1600" dirty="0" smtClean="0"/>
                        <a:t>60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Not Included</a:t>
                      </a:r>
                    </a:p>
                  </a:txBody>
                  <a:tcPr/>
                </a:tc>
              </a:tr>
              <a:tr h="330104">
                <a:tc>
                  <a:txBody>
                    <a:bodyPr/>
                    <a:lstStyle/>
                    <a:p>
                      <a:pPr algn="ctr"/>
                      <a:r>
                        <a:rPr lang="en-US" sz="1600" dirty="0" smtClean="0"/>
                        <a:t>9</a:t>
                      </a:r>
                      <a:endParaRPr lang="en-US" sz="1600" dirty="0"/>
                    </a:p>
                  </a:txBody>
                  <a:tcPr/>
                </a:tc>
                <a:tc>
                  <a:txBody>
                    <a:bodyPr/>
                    <a:lstStyle/>
                    <a:p>
                      <a:pPr algn="r"/>
                      <a:r>
                        <a:rPr lang="en-US" sz="1600" dirty="0" smtClean="0"/>
                        <a:t>LFU</a:t>
                      </a:r>
                      <a:endParaRPr lang="en-US" sz="1600" dirty="0"/>
                    </a:p>
                  </a:txBody>
                  <a:tcPr/>
                </a:tc>
                <a:tc>
                  <a:txBody>
                    <a:bodyPr/>
                    <a:lstStyle/>
                    <a:p>
                      <a:pPr algn="r"/>
                      <a:r>
                        <a:rPr lang="en-US" sz="1600" dirty="0" smtClean="0"/>
                        <a:t>30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Included</a:t>
                      </a:r>
                    </a:p>
                  </a:txBody>
                  <a:tcPr/>
                </a:tc>
              </a:tr>
              <a:tr h="330104">
                <a:tc>
                  <a:txBody>
                    <a:bodyPr/>
                    <a:lstStyle/>
                    <a:p>
                      <a:pPr algn="ctr"/>
                      <a:r>
                        <a:rPr lang="en-US" sz="1600" dirty="0" smtClean="0"/>
                        <a:t>10</a:t>
                      </a:r>
                      <a:endParaRPr lang="en-US" sz="1600" dirty="0"/>
                    </a:p>
                  </a:txBody>
                  <a:tcPr/>
                </a:tc>
                <a:tc>
                  <a:txBody>
                    <a:bodyPr/>
                    <a:lstStyle/>
                    <a:p>
                      <a:pPr algn="r"/>
                      <a:r>
                        <a:rPr lang="en-US" sz="1600" dirty="0" smtClean="0"/>
                        <a:t>LFU</a:t>
                      </a:r>
                      <a:endParaRPr lang="en-US" sz="1600" dirty="0"/>
                    </a:p>
                  </a:txBody>
                  <a:tcPr/>
                </a:tc>
                <a:tc>
                  <a:txBody>
                    <a:bodyPr/>
                    <a:lstStyle/>
                    <a:p>
                      <a:pPr algn="r"/>
                      <a:r>
                        <a:rPr lang="en-US" sz="1600" dirty="0" smtClean="0"/>
                        <a:t>30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Not Included</a:t>
                      </a:r>
                      <a:endParaRPr lang="en-US" sz="1600" dirty="0"/>
                    </a:p>
                  </a:txBody>
                  <a:tcPr/>
                </a:tc>
              </a:tr>
              <a:tr h="330104">
                <a:tc>
                  <a:txBody>
                    <a:bodyPr/>
                    <a:lstStyle/>
                    <a:p>
                      <a:pPr algn="ctr"/>
                      <a:r>
                        <a:rPr lang="en-US" sz="1600" dirty="0" smtClean="0"/>
                        <a:t>11</a:t>
                      </a:r>
                      <a:endParaRPr lang="en-US" sz="1600" dirty="0"/>
                    </a:p>
                  </a:txBody>
                  <a:tcPr/>
                </a:tc>
                <a:tc>
                  <a:txBody>
                    <a:bodyPr/>
                    <a:lstStyle/>
                    <a:p>
                      <a:pPr algn="r"/>
                      <a:r>
                        <a:rPr lang="en-US" sz="1600" dirty="0" smtClean="0"/>
                        <a:t>LFU</a:t>
                      </a:r>
                      <a:endParaRPr lang="en-US" sz="1600" dirty="0"/>
                    </a:p>
                  </a:txBody>
                  <a:tcPr/>
                </a:tc>
                <a:tc>
                  <a:txBody>
                    <a:bodyPr/>
                    <a:lstStyle/>
                    <a:p>
                      <a:pPr algn="r"/>
                      <a:r>
                        <a:rPr lang="en-US" sz="1600" dirty="0" smtClean="0"/>
                        <a:t>60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Included</a:t>
                      </a:r>
                      <a:endParaRPr lang="en-US" sz="1600" dirty="0"/>
                    </a:p>
                  </a:txBody>
                  <a:tcPr/>
                </a:tc>
              </a:tr>
              <a:tr h="330104">
                <a:tc>
                  <a:txBody>
                    <a:bodyPr/>
                    <a:lstStyle/>
                    <a:p>
                      <a:pPr algn="ctr"/>
                      <a:r>
                        <a:rPr lang="en-US" sz="1600" dirty="0" smtClean="0"/>
                        <a:t>12</a:t>
                      </a:r>
                      <a:endParaRPr lang="en-US" sz="1600" dirty="0"/>
                    </a:p>
                  </a:txBody>
                  <a:tcPr/>
                </a:tc>
                <a:tc>
                  <a:txBody>
                    <a:bodyPr/>
                    <a:lstStyle/>
                    <a:p>
                      <a:pPr algn="r"/>
                      <a:r>
                        <a:rPr lang="en-US" sz="1600" dirty="0" smtClean="0"/>
                        <a:t>LFU</a:t>
                      </a:r>
                      <a:endParaRPr lang="en-US" sz="1600" dirty="0"/>
                    </a:p>
                  </a:txBody>
                  <a:tcPr/>
                </a:tc>
                <a:tc>
                  <a:txBody>
                    <a:bodyPr/>
                    <a:lstStyle/>
                    <a:p>
                      <a:pPr algn="r"/>
                      <a:r>
                        <a:rPr lang="en-US" sz="1600" dirty="0" smtClean="0"/>
                        <a:t>60</a:t>
                      </a:r>
                      <a:endParaRPr lang="en-US" sz="16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Not Included</a:t>
                      </a:r>
                      <a:endParaRPr lang="en-US" sz="1600" dirty="0"/>
                    </a:p>
                  </a:txBody>
                  <a:tcPr/>
                </a:tc>
              </a:tr>
            </a:tbl>
          </a:graphicData>
        </a:graphic>
      </p:graphicFrame>
    </p:spTree>
    <p:extLst>
      <p:ext uri="{BB962C8B-B14F-4D97-AF65-F5344CB8AC3E}">
        <p14:creationId xmlns="" xmlns:p14="http://schemas.microsoft.com/office/powerpoint/2010/main" val="277128380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Simulation Assumptions/Restrictions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When </a:t>
            </a:r>
            <a:r>
              <a:rPr lang="en-US" dirty="0" smtClean="0"/>
              <a:t>cache server reaches 90% capacity, images will be removed according to adopted cache policy until server load is reduced down to 45%.</a:t>
            </a:r>
          </a:p>
          <a:p>
            <a:endParaRPr lang="en-US" dirty="0"/>
          </a:p>
          <a:p>
            <a:r>
              <a:rPr lang="en-US" dirty="0" smtClean="0"/>
              <a:t>Images are assumed to be processed instantaneously.</a:t>
            </a:r>
          </a:p>
          <a:p>
            <a:endParaRPr lang="en-US" dirty="0"/>
          </a:p>
          <a:p>
            <a:r>
              <a:rPr lang="en-US" dirty="0" smtClean="0"/>
              <a:t>A requested image can not be removed from the server before 7 days.</a:t>
            </a:r>
            <a:endParaRPr lang="en-US" dirty="0"/>
          </a:p>
        </p:txBody>
      </p:sp>
    </p:spTree>
    <p:extLst>
      <p:ext uri="{BB962C8B-B14F-4D97-AF65-F5344CB8AC3E}">
        <p14:creationId xmlns="" xmlns:p14="http://schemas.microsoft.com/office/powerpoint/2010/main" val="131077086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371600"/>
          </a:xfrm>
        </p:spPr>
        <p:txBody>
          <a:bodyPr>
            <a:normAutofit/>
          </a:bodyPr>
          <a:lstStyle/>
          <a:p>
            <a:pPr algn="ctr"/>
            <a:r>
              <a:rPr lang="en-US" dirty="0" smtClean="0"/>
              <a:t>Results – Hit Rates of</a:t>
            </a:r>
            <a:br>
              <a:rPr lang="en-US" dirty="0" smtClean="0"/>
            </a:br>
            <a:r>
              <a:rPr lang="en-US" dirty="0" smtClean="0"/>
              <a:t>Differing</a:t>
            </a:r>
            <a:r>
              <a:rPr lang="en-US" dirty="0"/>
              <a:t> </a:t>
            </a:r>
            <a:r>
              <a:rPr lang="en-US" dirty="0" smtClean="0"/>
              <a:t>Cache Replacement Policies</a:t>
            </a:r>
            <a:endParaRPr lang="en-US" dirty="0"/>
          </a:p>
        </p:txBody>
      </p:sp>
      <p:graphicFrame>
        <p:nvGraphicFramePr>
          <p:cNvPr id="6" name="Chart 5"/>
          <p:cNvGraphicFramePr>
            <a:graphicFrameLocks/>
          </p:cNvGraphicFramePr>
          <p:nvPr>
            <p:extLst>
              <p:ext uri="{D42A27DB-BD31-4B8C-83A1-F6EECF244321}">
                <p14:modId xmlns="" xmlns:p14="http://schemas.microsoft.com/office/powerpoint/2010/main" val="3915712463"/>
              </p:ext>
            </p:extLst>
          </p:nvPr>
        </p:nvGraphicFramePr>
        <p:xfrm>
          <a:off x="457200" y="1524000"/>
          <a:ext cx="8317707" cy="4743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59800700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371600"/>
          </a:xfrm>
        </p:spPr>
        <p:txBody>
          <a:bodyPr>
            <a:normAutofit/>
          </a:bodyPr>
          <a:lstStyle/>
          <a:p>
            <a:r>
              <a:rPr lang="en-US" dirty="0" smtClean="0"/>
              <a:t>Monthly hit </a:t>
            </a:r>
            <a:r>
              <a:rPr lang="en-US" dirty="0" smtClean="0"/>
              <a:t>ratios</a:t>
            </a:r>
            <a:r>
              <a:rPr lang="en-US" dirty="0" smtClean="0"/>
              <a:t/>
            </a:r>
            <a:br>
              <a:rPr lang="en-US" dirty="0" smtClean="0"/>
            </a:br>
            <a:r>
              <a:rPr lang="en-US" dirty="0" smtClean="0"/>
              <a:t>Aggressive </a:t>
            </a:r>
            <a:r>
              <a:rPr lang="en-US" dirty="0" smtClean="0"/>
              <a:t>users </a:t>
            </a:r>
            <a:r>
              <a:rPr lang="en-US" dirty="0" smtClean="0"/>
              <a:t>excluded</a:t>
            </a:r>
            <a:endParaRPr lang="en-US" dirty="0"/>
          </a:p>
        </p:txBody>
      </p:sp>
      <p:pic>
        <p:nvPicPr>
          <p:cNvPr id="1026" name="Picture 2"/>
          <p:cNvPicPr>
            <a:picLocks noChangeAspect="1" noChangeArrowheads="1"/>
          </p:cNvPicPr>
          <p:nvPr/>
        </p:nvPicPr>
        <p:blipFill>
          <a:blip r:embed="rId3"/>
          <a:srcRect/>
          <a:stretch>
            <a:fillRect/>
          </a:stretch>
        </p:blipFill>
        <p:spPr bwMode="auto">
          <a:xfrm>
            <a:off x="251966" y="1606309"/>
            <a:ext cx="8522941" cy="2474370"/>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240969" y="4080679"/>
            <a:ext cx="8533938" cy="2688613"/>
          </a:xfrm>
          <a:prstGeom prst="rect">
            <a:avLst/>
          </a:prstGeom>
          <a:noFill/>
          <a:ln w="9525">
            <a:noFill/>
            <a:miter lim="800000"/>
            <a:headEnd/>
            <a:tailEnd/>
          </a:ln>
        </p:spPr>
      </p:pic>
    </p:spTree>
    <p:extLst>
      <p:ext uri="{BB962C8B-B14F-4D97-AF65-F5344CB8AC3E}">
        <p14:creationId xmlns="" xmlns:p14="http://schemas.microsoft.com/office/powerpoint/2010/main" val="259800700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371600"/>
          </a:xfrm>
        </p:spPr>
        <p:txBody>
          <a:bodyPr>
            <a:normAutofit/>
          </a:bodyPr>
          <a:lstStyle/>
          <a:p>
            <a:r>
              <a:rPr lang="en-US" dirty="0" smtClean="0"/>
              <a:t>Monthly </a:t>
            </a:r>
            <a:r>
              <a:rPr lang="en-US" smtClean="0"/>
              <a:t>hit </a:t>
            </a:r>
            <a:r>
              <a:rPr lang="en-US" smtClean="0"/>
              <a:t>ratios</a:t>
            </a:r>
            <a:r>
              <a:rPr lang="en-US" dirty="0" smtClean="0"/>
              <a:t/>
            </a:r>
            <a:br>
              <a:rPr lang="en-US" dirty="0" smtClean="0"/>
            </a:br>
            <a:r>
              <a:rPr lang="en-US" dirty="0" smtClean="0"/>
              <a:t>Aggressive </a:t>
            </a:r>
            <a:r>
              <a:rPr lang="en-US" dirty="0" smtClean="0"/>
              <a:t>users </a:t>
            </a:r>
            <a:r>
              <a:rPr lang="en-US" dirty="0" smtClean="0"/>
              <a:t>excluded</a:t>
            </a:r>
            <a:endParaRPr lang="en-US" dirty="0"/>
          </a:p>
        </p:txBody>
      </p:sp>
      <p:pic>
        <p:nvPicPr>
          <p:cNvPr id="1026" name="Picture 2"/>
          <p:cNvPicPr>
            <a:picLocks noChangeAspect="1" noChangeArrowheads="1"/>
          </p:cNvPicPr>
          <p:nvPr/>
        </p:nvPicPr>
        <p:blipFill>
          <a:blip r:embed="rId3"/>
          <a:srcRect/>
          <a:stretch>
            <a:fillRect/>
          </a:stretch>
        </p:blipFill>
        <p:spPr bwMode="auto">
          <a:xfrm>
            <a:off x="251966" y="1606309"/>
            <a:ext cx="8522941" cy="2474370"/>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277365" y="4080679"/>
            <a:ext cx="8522942" cy="2474129"/>
          </a:xfrm>
          <a:prstGeom prst="rect">
            <a:avLst/>
          </a:prstGeom>
          <a:noFill/>
          <a:ln w="9525">
            <a:noFill/>
            <a:miter lim="800000"/>
            <a:headEnd/>
            <a:tailEnd/>
          </a:ln>
        </p:spPr>
      </p:pic>
    </p:spTree>
    <p:extLst>
      <p:ext uri="{BB962C8B-B14F-4D97-AF65-F5344CB8AC3E}">
        <p14:creationId xmlns="" xmlns:p14="http://schemas.microsoft.com/office/powerpoint/2010/main" val="259800700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Results – Impact of Inclusion of</a:t>
            </a:r>
            <a:br>
              <a:rPr lang="en-US" dirty="0" smtClean="0"/>
            </a:br>
            <a:r>
              <a:rPr lang="en-US" dirty="0" smtClean="0"/>
              <a:t>Aggressive Users</a:t>
            </a:r>
            <a:endParaRPr lang="en-US" dirty="0"/>
          </a:p>
        </p:txBody>
      </p:sp>
      <p:graphicFrame>
        <p:nvGraphicFramePr>
          <p:cNvPr id="4" name="Chart 3"/>
          <p:cNvGraphicFramePr>
            <a:graphicFrameLocks/>
          </p:cNvGraphicFramePr>
          <p:nvPr>
            <p:extLst>
              <p:ext uri="{D42A27DB-BD31-4B8C-83A1-F6EECF244321}">
                <p14:modId xmlns="" xmlns:p14="http://schemas.microsoft.com/office/powerpoint/2010/main" val="3215058727"/>
              </p:ext>
            </p:extLst>
          </p:nvPr>
        </p:nvGraphicFramePr>
        <p:xfrm>
          <a:off x="457200" y="1523998"/>
          <a:ext cx="8292662" cy="4939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67009274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Results – Impact of </a:t>
            </a:r>
            <a:r>
              <a:rPr lang="en-US" dirty="0" smtClean="0"/>
              <a:t>Exclusion of</a:t>
            </a:r>
            <a:r>
              <a:rPr lang="en-US" dirty="0"/>
              <a:t/>
            </a:r>
            <a:br>
              <a:rPr lang="en-US" dirty="0"/>
            </a:br>
            <a:r>
              <a:rPr lang="en-US" dirty="0"/>
              <a:t>Aggressive Users</a:t>
            </a:r>
          </a:p>
        </p:txBody>
      </p:sp>
      <p:graphicFrame>
        <p:nvGraphicFramePr>
          <p:cNvPr id="8" name="Chart 7"/>
          <p:cNvGraphicFramePr>
            <a:graphicFrameLocks/>
          </p:cNvGraphicFramePr>
          <p:nvPr>
            <p:extLst>
              <p:ext uri="{D42A27DB-BD31-4B8C-83A1-F6EECF244321}">
                <p14:modId xmlns="" xmlns:p14="http://schemas.microsoft.com/office/powerpoint/2010/main" val="3258803359"/>
              </p:ext>
            </p:extLst>
          </p:nvPr>
        </p:nvGraphicFramePr>
        <p:xfrm>
          <a:off x="838200" y="1527048"/>
          <a:ext cx="7422356" cy="4361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797937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4" name="Date Placeholder 3"/>
          <p:cNvSpPr>
            <a:spLocks noGrp="1"/>
          </p:cNvSpPr>
          <p:nvPr>
            <p:ph type="dt" sz="half" idx="4294967295"/>
          </p:nvPr>
        </p:nvSpPr>
        <p:spPr>
          <a:xfrm>
            <a:off x="0" y="6520701"/>
            <a:ext cx="2133600" cy="365125"/>
          </a:xfrm>
        </p:spPr>
        <p:txBody>
          <a:bodyPr/>
          <a:lstStyle/>
          <a:p>
            <a:fld id="{6FCC612A-26E3-9C4F-AF0E-B3F6DF5107B4}" type="datetime1">
              <a:rPr lang="en-US" smtClean="0"/>
              <a:pPr/>
              <a:t>6/28/2012</a:t>
            </a:fld>
            <a:endParaRPr lang="en-US" dirty="0"/>
          </a:p>
        </p:txBody>
      </p:sp>
      <p:sp>
        <p:nvSpPr>
          <p:cNvPr id="5" name="Slide Number Placeholder 4"/>
          <p:cNvSpPr>
            <a:spLocks noGrp="1"/>
          </p:cNvSpPr>
          <p:nvPr>
            <p:ph type="sldNum" sz="quarter" idx="12"/>
          </p:nvPr>
        </p:nvSpPr>
        <p:spPr/>
        <p:txBody>
          <a:bodyPr/>
          <a:lstStyle/>
          <a:p>
            <a:fld id="{280DBC59-D232-EC42-A170-76F9550DE2B9}" type="slidenum">
              <a:rPr lang="en-US" smtClean="0"/>
              <a:pPr/>
              <a:t>2</a:t>
            </a:fld>
            <a:endParaRPr lang="en-US" dirty="0"/>
          </a:p>
        </p:txBody>
      </p:sp>
      <p:sp>
        <p:nvSpPr>
          <p:cNvPr id="7" name="Content Placeholder 2"/>
          <p:cNvSpPr>
            <a:spLocks noGrp="1"/>
          </p:cNvSpPr>
          <p:nvPr>
            <p:ph idx="1"/>
          </p:nvPr>
        </p:nvSpPr>
        <p:spPr>
          <a:xfrm>
            <a:off x="457200" y="1507342"/>
            <a:ext cx="8229600" cy="816638"/>
          </a:xfrm>
        </p:spPr>
        <p:txBody>
          <a:bodyPr>
            <a:normAutofit/>
          </a:bodyPr>
          <a:lstStyle/>
          <a:p>
            <a:r>
              <a:rPr lang="en-US" dirty="0" smtClean="0"/>
              <a:t>Large-scale data processing </a:t>
            </a:r>
            <a:endParaRPr lang="en-US" dirty="0"/>
          </a:p>
        </p:txBody>
      </p:sp>
      <p:pic>
        <p:nvPicPr>
          <p:cNvPr id="3" name="Picture 2" descr="weather-forecast.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095500" y="2361558"/>
            <a:ext cx="4937991" cy="3879850"/>
          </a:xfrm>
          <a:prstGeom prst="rect">
            <a:avLst/>
          </a:prstGeom>
        </p:spPr>
      </p:pic>
      <p:pic>
        <p:nvPicPr>
          <p:cNvPr id="6" name="Picture 5" descr="DNA_hires.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095500" y="2361558"/>
            <a:ext cx="5046960" cy="3879850"/>
          </a:xfrm>
          <a:prstGeom prst="rect">
            <a:avLst/>
          </a:prstGeom>
        </p:spPr>
      </p:pic>
      <p:pic>
        <p:nvPicPr>
          <p:cNvPr id="9" name="Picture 8" descr="stocks.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095500" y="2361559"/>
            <a:ext cx="5048033" cy="3879850"/>
          </a:xfrm>
          <a:prstGeom prst="rect">
            <a:avLst/>
          </a:prstGeom>
        </p:spPr>
      </p:pic>
      <p:pic>
        <p:nvPicPr>
          <p:cNvPr id="10" name="Picture 9" descr="social networks.jp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095500" y="2361559"/>
            <a:ext cx="5046960" cy="3879850"/>
          </a:xfrm>
          <a:prstGeom prst="rect">
            <a:avLst/>
          </a:prstGeom>
        </p:spPr>
      </p:pic>
      <p:pic>
        <p:nvPicPr>
          <p:cNvPr id="8" name="Picture 7" descr="serach-engine.jpg"/>
          <p:cNvPicPr>
            <a:picLocks noChangeAspect="1"/>
          </p:cNvPicPr>
          <p:nvPr/>
        </p:nvPicPr>
        <p:blipFill>
          <a:blip r:embed="rId7"/>
          <a:stretch>
            <a:fillRect/>
          </a:stretch>
        </p:blipFill>
        <p:spPr>
          <a:xfrm>
            <a:off x="2609544" y="2793029"/>
            <a:ext cx="4056972" cy="3016911"/>
          </a:xfrm>
          <a:prstGeom prst="rect">
            <a:avLst/>
          </a:prstGeom>
        </p:spPr>
      </p:pic>
      <p:sp>
        <p:nvSpPr>
          <p:cNvPr id="11" name="Content Placeholder 2"/>
          <p:cNvSpPr txBox="1">
            <a:spLocks/>
          </p:cNvSpPr>
          <p:nvPr/>
        </p:nvSpPr>
        <p:spPr>
          <a:xfrm>
            <a:off x="475928" y="2005431"/>
            <a:ext cx="8229600" cy="8166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71C3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71C3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71C3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71C3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71C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High-performance storage systems</a:t>
            </a:r>
            <a:endParaRPr lang="en-US" dirty="0"/>
          </a:p>
        </p:txBody>
      </p:sp>
    </p:spTree>
    <p:extLst>
      <p:ext uri="{BB962C8B-B14F-4D97-AF65-F5344CB8AC3E}">
        <p14:creationId xmlns="" xmlns:p14="http://schemas.microsoft.com/office/powerpoint/2010/main" val="2545581418"/>
      </p:ext>
    </p:extLst>
  </p:cSld>
  <p:clrMapOvr>
    <a:masterClrMapping/>
  </p:clrMapOvr>
  <mc:AlternateContent xmlns:mc="http://schemas.openxmlformats.org/markup-compatibility/2006">
    <mc:Choice xmlns=""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3"/>
                                        </p:tgtEl>
                                      </p:cBhvr>
                                      <p:by x="50000" y="50000"/>
                                    </p:animScale>
                                  </p:childTnLst>
                                </p:cTn>
                              </p:par>
                              <p:par>
                                <p:cTn id="13" presetID="0" presetClass="path" presetSubtype="0" accel="50000" decel="50000" fill="hold" nodeType="withEffect">
                                  <p:stCondLst>
                                    <p:cond delay="0"/>
                                  </p:stCondLst>
                                  <p:childTnLst>
                                    <p:animMotion origin="layout" path="M -0.02464 0.04001 L -0.34097 -0.10476 " pathEditMode="relative" rAng="0" ptsTypes="AA">
                                      <p:cBhvr>
                                        <p:cTn id="14" dur="1000" fill="hold"/>
                                        <p:tgtEl>
                                          <p:spTgt spid="3"/>
                                        </p:tgtEl>
                                        <p:attrNameLst>
                                          <p:attrName>ppt_x</p:attrName>
                                          <p:attrName>ppt_y</p:attrName>
                                        </p:attrNameLst>
                                      </p:cBhvr>
                                      <p:rCtr x="-15825" y="-7239"/>
                                    </p:animMotion>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1000" fill="hold"/>
                                        <p:tgtEl>
                                          <p:spTgt spid="6"/>
                                        </p:tgtEl>
                                      </p:cBhvr>
                                      <p:by x="50000" y="50000"/>
                                    </p:animScale>
                                  </p:childTnLst>
                                </p:cTn>
                              </p:par>
                              <p:par>
                                <p:cTn id="25" presetID="0" presetClass="path" presetSubtype="0" accel="50000" decel="50000" fill="hold" nodeType="withEffect">
                                  <p:stCondLst>
                                    <p:cond delay="0"/>
                                  </p:stCondLst>
                                  <p:childTnLst>
                                    <p:animMotion origin="layout" path="M -0.00504 0.07335 L -0.0502 -0.10481 " pathEditMode="relative" rAng="0" ptsTypes="AA">
                                      <p:cBhvr>
                                        <p:cTn id="26" dur="1000" fill="hold"/>
                                        <p:tgtEl>
                                          <p:spTgt spid="6"/>
                                        </p:tgtEl>
                                        <p:attrNameLst>
                                          <p:attrName>ppt_x</p:attrName>
                                          <p:attrName>ppt_y</p:attrName>
                                        </p:attrNameLst>
                                      </p:cBhvr>
                                      <p:rCtr x="-2258" y="-8908"/>
                                    </p:animMotion>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ppt_x</p:attrName>
                                        </p:attrNameLst>
                                      </p:cBhvr>
                                      <p:tavLst>
                                        <p:tav tm="0">
                                          <p:val>
                                            <p:strVal val="#ppt_x+#ppt_w*1.125000"/>
                                          </p:val>
                                        </p:tav>
                                        <p:tav tm="100000">
                                          <p:val>
                                            <p:strVal val="#ppt_x"/>
                                          </p:val>
                                        </p:tav>
                                      </p:tavLst>
                                    </p:anim>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1000" fill="hold"/>
                                        <p:tgtEl>
                                          <p:spTgt spid="9"/>
                                        </p:tgtEl>
                                      </p:cBhvr>
                                      <p:by x="50000" y="50000"/>
                                    </p:animScale>
                                  </p:childTnLst>
                                </p:cTn>
                              </p:par>
                              <p:par>
                                <p:cTn id="37" presetID="0" presetClass="path" presetSubtype="0" accel="50000" decel="50000" fill="hold" nodeType="withEffect">
                                  <p:stCondLst>
                                    <p:cond delay="0"/>
                                  </p:stCondLst>
                                  <p:childTnLst>
                                    <p:animMotion origin="layout" path="M -0.00504 0.04026 L 0.25482 -0.10481 " pathEditMode="relative" rAng="0" ptsTypes="AA">
                                      <p:cBhvr>
                                        <p:cTn id="38" dur="1000" fill="hold"/>
                                        <p:tgtEl>
                                          <p:spTgt spid="9"/>
                                        </p:tgtEl>
                                        <p:attrNameLst>
                                          <p:attrName>ppt_x</p:attrName>
                                          <p:attrName>ppt_y</p:attrName>
                                        </p:attrNameLst>
                                      </p:cBhvr>
                                      <p:rCtr x="12993" y="-7265"/>
                                    </p:animMotion>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1000" fill="hold"/>
                                        <p:tgtEl>
                                          <p:spTgt spid="10"/>
                                        </p:tgtEl>
                                      </p:cBhvr>
                                      <p:by x="50000" y="50000"/>
                                    </p:animScale>
                                  </p:childTnLst>
                                </p:cTn>
                              </p:par>
                              <p:par>
                                <p:cTn id="49" presetID="0" presetClass="path" presetSubtype="0" accel="50000" decel="50000" fill="hold" nodeType="withEffect">
                                  <p:stCondLst>
                                    <p:cond delay="0"/>
                                  </p:stCondLst>
                                  <p:childTnLst>
                                    <p:animMotion origin="layout" path="M -0.00504 0.01273 L -0.34219 0.20708 " pathEditMode="relative" rAng="0" ptsTypes="AA">
                                      <p:cBhvr>
                                        <p:cTn id="50" dur="1000" fill="hold"/>
                                        <p:tgtEl>
                                          <p:spTgt spid="10"/>
                                        </p:tgtEl>
                                        <p:attrNameLst>
                                          <p:attrName>ppt_x</p:attrName>
                                          <p:attrName>ppt_y</p:attrName>
                                        </p:attrNameLst>
                                      </p:cBhvr>
                                      <p:rCtr x="-16866" y="9718"/>
                                    </p:animMotion>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p:tgtEl>
                                          <p:spTgt spid="8"/>
                                        </p:tgtEl>
                                        <p:attrNameLst>
                                          <p:attrName>ppt_x</p:attrName>
                                        </p:attrNameLst>
                                      </p:cBhvr>
                                      <p:tavLst>
                                        <p:tav tm="0">
                                          <p:val>
                                            <p:strVal val="#ppt_x+#ppt_w*1.125000"/>
                                          </p:val>
                                        </p:tav>
                                        <p:tav tm="100000">
                                          <p:val>
                                            <p:strVal val="#ppt_x"/>
                                          </p:val>
                                        </p:tav>
                                      </p:tavLst>
                                    </p:anim>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nodeType="clickEffect">
                                  <p:stCondLst>
                                    <p:cond delay="0"/>
                                  </p:stCondLst>
                                  <p:childTnLst>
                                    <p:animScale>
                                      <p:cBhvr>
                                        <p:cTn id="60" dur="1000" fill="hold"/>
                                        <p:tgtEl>
                                          <p:spTgt spid="8"/>
                                        </p:tgtEl>
                                      </p:cBhvr>
                                      <p:by x="50000" y="50000"/>
                                    </p:animScale>
                                  </p:childTnLst>
                                </p:cTn>
                              </p:par>
                              <p:par>
                                <p:cTn id="61" presetID="0" presetClass="path" presetSubtype="0" accel="50000" decel="50000" fill="hold" nodeType="withEffect">
                                  <p:stCondLst>
                                    <p:cond delay="0"/>
                                  </p:stCondLst>
                                  <p:childTnLst>
                                    <p:animMotion origin="layout" path="M -2.31718E-6 -4.52568E-6 L -0.05228 0.20732 " pathEditMode="relative" rAng="0" ptsTypes="AA">
                                      <p:cBhvr>
                                        <p:cTn id="62" dur="1000" fill="hold"/>
                                        <p:tgtEl>
                                          <p:spTgt spid="8"/>
                                        </p:tgtEl>
                                        <p:attrNameLst>
                                          <p:attrName>ppt_x</p:attrName>
                                          <p:attrName>ppt_y</p:attrName>
                                        </p:attrNameLst>
                                      </p:cBhvr>
                                      <p:rCtr x="-2623" y="10366"/>
                                    </p:animMotion>
                                  </p:childTnLst>
                                </p:cTn>
                              </p:par>
                            </p:childTnLst>
                          </p:cTn>
                        </p:par>
                      </p:childTnLst>
                    </p:cTn>
                  </p:par>
                  <p:par>
                    <p:cTn id="63" fill="hold">
                      <p:stCondLst>
                        <p:cond delay="indefinite"/>
                      </p:stCondLst>
                      <p:childTnLst>
                        <p:par>
                          <p:cTn id="64" fill="hold">
                            <p:stCondLst>
                              <p:cond delay="0"/>
                            </p:stCondLst>
                            <p:childTnLst>
                              <p:par>
                                <p:cTn id="65" presetID="12" presetClass="entr" presetSubtype="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p:tgtEl>
                                          <p:spTgt spid="11"/>
                                        </p:tgtEl>
                                        <p:attrNameLst>
                                          <p:attrName>ppt_y</p:attrName>
                                        </p:attrNameLst>
                                      </p:cBhvr>
                                      <p:tavLst>
                                        <p:tav tm="0">
                                          <p:val>
                                            <p:strVal val="#ppt_y-#ppt_h*1.125000"/>
                                          </p:val>
                                        </p:tav>
                                        <p:tav tm="100000">
                                          <p:val>
                                            <p:strVal val="#ppt_y"/>
                                          </p:val>
                                        </p:tav>
                                      </p:tavLst>
                                    </p:anim>
                                    <p:animEffect transition="in" filter="wipe(down)">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&amp; Future Work</a:t>
            </a:r>
          </a:p>
        </p:txBody>
      </p:sp>
      <p:sp>
        <p:nvSpPr>
          <p:cNvPr id="3" name="Content Placeholder 2"/>
          <p:cNvSpPr>
            <a:spLocks noGrp="1"/>
          </p:cNvSpPr>
          <p:nvPr>
            <p:ph sz="quarter" idx="1"/>
          </p:nvPr>
        </p:nvSpPr>
        <p:spPr/>
        <p:txBody>
          <a:bodyPr/>
          <a:lstStyle/>
          <a:p>
            <a:r>
              <a:rPr lang="en-US" dirty="0" smtClean="0"/>
              <a:t>LRU and LFU initiate cache clean-up at similar points.</a:t>
            </a:r>
            <a:endParaRPr lang="en-US" dirty="0"/>
          </a:p>
          <a:p>
            <a:endParaRPr lang="en-US" dirty="0"/>
          </a:p>
          <a:p>
            <a:r>
              <a:rPr lang="en-US" dirty="0"/>
              <a:t>Aggressive users destabilize monthly hit </a:t>
            </a:r>
            <a:r>
              <a:rPr lang="en-US" dirty="0" smtClean="0"/>
              <a:t>rates</a:t>
            </a:r>
          </a:p>
          <a:p>
            <a:endParaRPr lang="en-US" dirty="0"/>
          </a:p>
          <a:p>
            <a:r>
              <a:rPr lang="en-US" dirty="0" smtClean="0"/>
              <a:t>LFU was least affected by the inclusion of aggressive users.</a:t>
            </a:r>
          </a:p>
        </p:txBody>
      </p:sp>
    </p:spTree>
    <p:extLst>
      <p:ext uri="{BB962C8B-B14F-4D97-AF65-F5344CB8AC3E}">
        <p14:creationId xmlns="" xmlns:p14="http://schemas.microsoft.com/office/powerpoint/2010/main" val="262964430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&amp; Future Work cont’d.</a:t>
            </a:r>
            <a:endParaRPr lang="en-US" dirty="0"/>
          </a:p>
        </p:txBody>
      </p:sp>
      <p:sp>
        <p:nvSpPr>
          <p:cNvPr id="3" name="Content Placeholder 2"/>
          <p:cNvSpPr>
            <a:spLocks noGrp="1"/>
          </p:cNvSpPr>
          <p:nvPr>
            <p:ph sz="quarter" idx="1"/>
          </p:nvPr>
        </p:nvSpPr>
        <p:spPr/>
        <p:txBody>
          <a:bodyPr>
            <a:normAutofit fontScale="92500" lnSpcReduction="10000"/>
          </a:bodyPr>
          <a:lstStyle/>
          <a:p>
            <a:endParaRPr lang="en-US" dirty="0" smtClean="0"/>
          </a:p>
          <a:p>
            <a:r>
              <a:rPr lang="en-US" dirty="0" smtClean="0"/>
              <a:t>LRU and LFU methods improve FIFO as expected.</a:t>
            </a:r>
          </a:p>
          <a:p>
            <a:endParaRPr lang="en-US" dirty="0"/>
          </a:p>
          <a:p>
            <a:r>
              <a:rPr lang="en-US" dirty="0" smtClean="0"/>
              <a:t>However, improvements are on the weaker side.</a:t>
            </a:r>
          </a:p>
          <a:p>
            <a:endParaRPr lang="en-US" dirty="0"/>
          </a:p>
          <a:p>
            <a:r>
              <a:rPr lang="en-US" dirty="0" smtClean="0"/>
              <a:t>Global user behaviors should be further investigated to design more complex caching and/or prefetching strategies.</a:t>
            </a:r>
            <a:endParaRPr lang="en-US" dirty="0"/>
          </a:p>
        </p:txBody>
      </p:sp>
    </p:spTree>
    <p:extLst>
      <p:ext uri="{BB962C8B-B14F-4D97-AF65-F5344CB8AC3E}">
        <p14:creationId xmlns="" xmlns:p14="http://schemas.microsoft.com/office/powerpoint/2010/main" val="22346376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Summary</a:t>
            </a:r>
            <a:endParaRPr lang="zh-CN" altLang="en-US" dirty="0"/>
          </a:p>
        </p:txBody>
      </p:sp>
      <p:sp>
        <p:nvSpPr>
          <p:cNvPr id="4" name="Slide Number Placeholder 3"/>
          <p:cNvSpPr>
            <a:spLocks noGrp="1"/>
          </p:cNvSpPr>
          <p:nvPr>
            <p:ph type="sldNum" sz="quarter" idx="12"/>
          </p:nvPr>
        </p:nvSpPr>
        <p:spPr/>
        <p:txBody>
          <a:bodyPr/>
          <a:lstStyle/>
          <a:p>
            <a:fld id="{280DBC59-D232-EC42-A170-76F9550DE2B9}" type="slidenum">
              <a:rPr lang="en-US" smtClean="0"/>
              <a:pPr/>
              <a:t>22</a:t>
            </a:fld>
            <a:endParaRPr lang="en-US" dirty="0"/>
          </a:p>
        </p:txBody>
      </p:sp>
      <p:sp>
        <p:nvSpPr>
          <p:cNvPr id="5" name="Content Placeholder 2"/>
          <p:cNvSpPr>
            <a:spLocks noGrp="1"/>
          </p:cNvSpPr>
          <p:nvPr>
            <p:ph idx="1"/>
          </p:nvPr>
        </p:nvSpPr>
        <p:spPr>
          <a:xfrm>
            <a:off x="457200" y="2083537"/>
            <a:ext cx="8229600" cy="3891377"/>
          </a:xfrm>
        </p:spPr>
        <p:txBody>
          <a:bodyPr>
            <a:normAutofit lnSpcReduction="10000"/>
          </a:bodyPr>
          <a:lstStyle/>
          <a:p>
            <a:r>
              <a:rPr lang="en-US" dirty="0" smtClean="0"/>
              <a:t>Data-Intensive Processing</a:t>
            </a:r>
          </a:p>
          <a:p>
            <a:pPr lvl="1"/>
            <a:r>
              <a:rPr lang="en-US" dirty="0" smtClean="0"/>
              <a:t>EROS (</a:t>
            </a:r>
            <a:r>
              <a:rPr lang="en-US" altLang="zh-CN" dirty="0" smtClean="0"/>
              <a:t>Earth </a:t>
            </a:r>
            <a:r>
              <a:rPr lang="en-US" altLang="zh-CN" dirty="0"/>
              <a:t>Resources Observation and </a:t>
            </a:r>
            <a:r>
              <a:rPr lang="en-US" altLang="zh-CN" dirty="0" smtClean="0"/>
              <a:t>Science) Data Center</a:t>
            </a:r>
          </a:p>
          <a:p>
            <a:pPr lvl="1"/>
            <a:r>
              <a:rPr lang="en-US" altLang="zh-CN" dirty="0" err="1" smtClean="0"/>
              <a:t>visEROS</a:t>
            </a:r>
            <a:endParaRPr lang="en-US" altLang="zh-CN" dirty="0" smtClean="0"/>
          </a:p>
          <a:p>
            <a:r>
              <a:rPr lang="en-US" altLang="zh-CN" dirty="0" smtClean="0"/>
              <a:t>Improving I/O Performance</a:t>
            </a:r>
          </a:p>
          <a:p>
            <a:pPr lvl="1"/>
            <a:r>
              <a:rPr lang="en-US" altLang="zh-CN" dirty="0" err="1" smtClean="0"/>
              <a:t>Prefetching</a:t>
            </a:r>
            <a:endParaRPr lang="en-US" altLang="zh-CN" dirty="0" smtClean="0"/>
          </a:p>
          <a:p>
            <a:pPr lvl="1"/>
            <a:r>
              <a:rPr lang="en-US" altLang="zh-CN" dirty="0" smtClean="0"/>
              <a:t>Active Storage</a:t>
            </a:r>
          </a:p>
          <a:p>
            <a:pPr lvl="1"/>
            <a:r>
              <a:rPr lang="en-US" altLang="zh-CN" dirty="0" smtClean="0"/>
              <a:t>Parallel Processing</a:t>
            </a:r>
            <a:endParaRPr lang="zh-CN" altLang="en-US" dirty="0"/>
          </a:p>
        </p:txBody>
      </p:sp>
    </p:spTree>
    <p:extLst>
      <p:ext uri="{BB962C8B-B14F-4D97-AF65-F5344CB8AC3E}">
        <p14:creationId xmlns="" xmlns:p14="http://schemas.microsoft.com/office/powerpoint/2010/main" val="2224113694"/>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The </a:t>
            </a:r>
            <a:r>
              <a:rPr lang="en-US" altLang="zh-CN" dirty="0" err="1" smtClean="0"/>
              <a:t>VisEROS</a:t>
            </a:r>
            <a:r>
              <a:rPr lang="en-US" altLang="zh-CN" dirty="0" smtClean="0"/>
              <a:t> Project – </a:t>
            </a:r>
            <a:br>
              <a:rPr lang="en-US" altLang="zh-CN" dirty="0" smtClean="0"/>
            </a:br>
            <a:r>
              <a:rPr lang="en-US" altLang="zh-CN" sz="3200" dirty="0" smtClean="0"/>
              <a:t>Motivation </a:t>
            </a:r>
            <a:endParaRPr lang="zh-CN" altLang="en-US" sz="3200" dirty="0"/>
          </a:p>
        </p:txBody>
      </p:sp>
      <p:sp>
        <p:nvSpPr>
          <p:cNvPr id="4" name="Slide Number Placeholder 3"/>
          <p:cNvSpPr>
            <a:spLocks noGrp="1"/>
          </p:cNvSpPr>
          <p:nvPr>
            <p:ph type="sldNum" sz="quarter" idx="12"/>
          </p:nvPr>
        </p:nvSpPr>
        <p:spPr/>
        <p:txBody>
          <a:bodyPr/>
          <a:lstStyle/>
          <a:p>
            <a:fld id="{280DBC59-D232-EC42-A170-76F9550DE2B9}" type="slidenum">
              <a:rPr lang="en-US" smtClean="0"/>
              <a:pPr/>
              <a:t>23</a:t>
            </a:fld>
            <a:endParaRPr lang="en-US" dirty="0"/>
          </a:p>
        </p:txBody>
      </p:sp>
      <p:sp>
        <p:nvSpPr>
          <p:cNvPr id="5" name="Content Placeholder 4"/>
          <p:cNvSpPr txBox="1">
            <a:spLocks noGrp="1"/>
          </p:cNvSpPr>
          <p:nvPr>
            <p:ph idx="1"/>
          </p:nvPr>
        </p:nvSpPr>
        <p:spPr>
          <a:xfrm>
            <a:off x="457200" y="1959989"/>
            <a:ext cx="8229600" cy="4204228"/>
          </a:xfrm>
          <a:prstGeom prst="rect">
            <a:avLst/>
          </a:prstGeom>
          <a:noFill/>
        </p:spPr>
        <p:txBody>
          <a:bodyPr wrap="square" rtlCol="0">
            <a:spAutoFit/>
          </a:bodyPr>
          <a:lstStyle/>
          <a:p>
            <a:r>
              <a:rPr lang="en-US" sz="2800" dirty="0" smtClean="0"/>
              <a:t>2M downloads from the EROS data center.</a:t>
            </a:r>
          </a:p>
          <a:p>
            <a:r>
              <a:rPr lang="en-US" sz="2800" dirty="0" smtClean="0"/>
              <a:t>No existing visualization tools available to utilize these data</a:t>
            </a:r>
          </a:p>
          <a:p>
            <a:r>
              <a:rPr lang="en-US" sz="2800" dirty="0" smtClean="0"/>
              <a:t>Need a tool to:</a:t>
            </a:r>
          </a:p>
          <a:p>
            <a:pPr lvl="1"/>
            <a:r>
              <a:rPr lang="en-US" sz="2400" dirty="0" smtClean="0"/>
              <a:t>Monitor user </a:t>
            </a:r>
            <a:r>
              <a:rPr lang="en-US" sz="2400" dirty="0" smtClean="0">
                <a:solidFill>
                  <a:srgbClr val="F15B0F"/>
                </a:solidFill>
              </a:rPr>
              <a:t>download behaviors</a:t>
            </a:r>
          </a:p>
          <a:p>
            <a:pPr lvl="1"/>
            <a:r>
              <a:rPr lang="en-US" sz="2400" dirty="0" smtClean="0"/>
              <a:t>Show the current global download  </a:t>
            </a:r>
            <a:r>
              <a:rPr lang="en-US" sz="2400" dirty="0" smtClean="0">
                <a:solidFill>
                  <a:srgbClr val="F15B0F"/>
                </a:solidFill>
              </a:rPr>
              <a:t>“hot spots”</a:t>
            </a:r>
          </a:p>
          <a:p>
            <a:pPr lvl="1"/>
            <a:r>
              <a:rPr lang="en-US" sz="2400" dirty="0" smtClean="0"/>
              <a:t>Demonstrate the </a:t>
            </a:r>
            <a:r>
              <a:rPr lang="en-US" sz="2400" dirty="0" smtClean="0">
                <a:solidFill>
                  <a:srgbClr val="F15B0F"/>
                </a:solidFill>
              </a:rPr>
              <a:t>actual usage </a:t>
            </a:r>
            <a:r>
              <a:rPr lang="en-US" sz="2400" dirty="0" smtClean="0"/>
              <a:t>of EROS data</a:t>
            </a:r>
          </a:p>
          <a:p>
            <a:pPr lvl="1"/>
            <a:r>
              <a:rPr lang="en-US" sz="2400" dirty="0" smtClean="0"/>
              <a:t>Optimize the storage system</a:t>
            </a:r>
            <a:r>
              <a:rPr lang="en-US" sz="2400" dirty="0" smtClean="0">
                <a:solidFill>
                  <a:srgbClr val="F15B0F"/>
                </a:solidFill>
              </a:rPr>
              <a:t> performance</a:t>
            </a:r>
          </a:p>
          <a:p>
            <a:pPr lvl="1"/>
            <a:r>
              <a:rPr lang="en-US" sz="2400" dirty="0" smtClean="0"/>
              <a:t>Improve the satellite image distribution service</a:t>
            </a:r>
            <a:endParaRPr lang="en-US" sz="2400" dirty="0"/>
          </a:p>
        </p:txBody>
      </p:sp>
    </p:spTree>
    <p:extLst>
      <p:ext uri="{BB962C8B-B14F-4D97-AF65-F5344CB8AC3E}">
        <p14:creationId xmlns="" xmlns:p14="http://schemas.microsoft.com/office/powerpoint/2010/main" val="2887146514"/>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altLang="zh-CN" dirty="0" smtClean="0"/>
              <a:t>The </a:t>
            </a:r>
            <a:r>
              <a:rPr lang="en-US" altLang="zh-CN" dirty="0" err="1" smtClean="0"/>
              <a:t>VisEROS</a:t>
            </a:r>
            <a:r>
              <a:rPr lang="en-US" altLang="zh-CN" dirty="0" smtClean="0"/>
              <a:t> Prototype</a:t>
            </a:r>
            <a:endParaRPr lang="zh-CN" altLang="en-US" dirty="0"/>
          </a:p>
        </p:txBody>
      </p:sp>
      <p:sp>
        <p:nvSpPr>
          <p:cNvPr id="4" name="Slide Number Placeholder 3"/>
          <p:cNvSpPr>
            <a:spLocks noGrp="1"/>
          </p:cNvSpPr>
          <p:nvPr>
            <p:ph type="sldNum" sz="quarter" idx="12"/>
          </p:nvPr>
        </p:nvSpPr>
        <p:spPr/>
        <p:txBody>
          <a:bodyPr/>
          <a:lstStyle/>
          <a:p>
            <a:fld id="{280DBC59-D232-EC42-A170-76F9550DE2B9}" type="slidenum">
              <a:rPr lang="en-US" smtClean="0"/>
              <a:pPr/>
              <a:t>24</a:t>
            </a:fld>
            <a:endParaRPr lang="en-US" dirty="0"/>
          </a:p>
        </p:txBody>
      </p:sp>
      <p:sp>
        <p:nvSpPr>
          <p:cNvPr id="7" name="TextBox 6"/>
          <p:cNvSpPr txBox="1"/>
          <p:nvPr/>
        </p:nvSpPr>
        <p:spPr>
          <a:xfrm>
            <a:off x="7060504" y="2578355"/>
            <a:ext cx="1524000" cy="646331"/>
          </a:xfrm>
          <a:prstGeom prst="rect">
            <a:avLst/>
          </a:prstGeom>
          <a:effectLst>
            <a:outerShdw blurRad="50800" dist="25000" dir="5400000" rotWithShape="0">
              <a:srgbClr val="000000">
                <a:alpha val="40000"/>
              </a:srgbClr>
            </a:outerShdw>
            <a:reflection blurRad="6350" stA="50000" endA="300" endPos="90000" dist="50800" dir="5400000" sy="-100000" algn="bl" rotWithShape="0"/>
          </a:effectLst>
          <a:scene3d>
            <a:camera prst="perspectiveHeroicExtremeLeftFacing"/>
            <a:lightRig rig="threePt" dir="t"/>
          </a:scene3d>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Generated by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VisEROS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5" descr="united states.jpg"/>
          <p:cNvPicPr>
            <a:picLocks noChangeAspect="1"/>
          </p:cNvPicPr>
          <p:nvPr/>
        </p:nvPicPr>
        <p:blipFill>
          <a:blip r:embed="rId2" cstate="print"/>
          <a:stretch>
            <a:fillRect/>
          </a:stretch>
        </p:blipFill>
        <p:spPr>
          <a:xfrm>
            <a:off x="470769" y="1627601"/>
            <a:ext cx="6573072" cy="4812428"/>
          </a:xfrm>
          <a:prstGeom prst="rect">
            <a:avLst/>
          </a:prstGeom>
        </p:spPr>
      </p:pic>
    </p:spTree>
    <p:extLst>
      <p:ext uri="{BB962C8B-B14F-4D97-AF65-F5344CB8AC3E}">
        <p14:creationId xmlns="" xmlns:p14="http://schemas.microsoft.com/office/powerpoint/2010/main" val="2979923007"/>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 This project is supported </a:t>
            </a:r>
            <a:r>
              <a:rPr lang="en-US" altLang="zh-CN" dirty="0" smtClean="0"/>
              <a:t>by</a:t>
            </a:r>
            <a:endParaRPr lang="en-US" dirty="0"/>
          </a:p>
        </p:txBody>
      </p:sp>
      <p:sp>
        <p:nvSpPr>
          <p:cNvPr id="4" name="Slide Number Placeholder 3"/>
          <p:cNvSpPr>
            <a:spLocks noGrp="1"/>
          </p:cNvSpPr>
          <p:nvPr>
            <p:ph type="sldNum" sz="quarter" idx="12"/>
          </p:nvPr>
        </p:nvSpPr>
        <p:spPr/>
        <p:txBody>
          <a:bodyPr/>
          <a:lstStyle/>
          <a:p>
            <a:fld id="{280DBC59-D232-EC42-A170-76F9550DE2B9}" type="slidenum">
              <a:rPr lang="en-US" smtClean="0"/>
              <a:pPr/>
              <a:t>25</a:t>
            </a:fld>
            <a:endParaRPr lang="en-US" dirty="0"/>
          </a:p>
        </p:txBody>
      </p:sp>
      <p:pic>
        <p:nvPicPr>
          <p:cNvPr id="11"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712734" y="1576550"/>
            <a:ext cx="5352436" cy="4989086"/>
          </a:xfrm>
        </p:spPr>
      </p:pic>
      <p:sp>
        <p:nvSpPr>
          <p:cNvPr id="5" name="Content Placeholder 4"/>
          <p:cNvSpPr txBox="1">
            <a:spLocks/>
          </p:cNvSpPr>
          <p:nvPr/>
        </p:nvSpPr>
        <p:spPr>
          <a:xfrm>
            <a:off x="265556" y="2276711"/>
            <a:ext cx="3296786" cy="1274195"/>
          </a:xfrm>
          <a:prstGeom prst="rect">
            <a:avLst/>
          </a:prstGeom>
          <a:noFill/>
        </p:spPr>
        <p:txBody>
          <a:bodyPr vert="horz" wrap="square" lIns="91440" tIns="45720" rIns="91440" bIns="45720" rtlCol="0">
            <a:sp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noProof="0" dirty="0" smtClean="0">
                <a:ln>
                  <a:noFill/>
                </a:ln>
                <a:solidFill>
                  <a:srgbClr val="F15B0F"/>
                </a:solidFill>
                <a:effectLst/>
                <a:uLnTx/>
                <a:uFillTx/>
                <a:latin typeface="+mn-lt"/>
                <a:ea typeface="+mn-ea"/>
                <a:cs typeface="+mn-cs"/>
              </a:rPr>
              <a:t>the </a:t>
            </a:r>
            <a:r>
              <a:rPr kumimoji="0" lang="en-US" sz="2400" b="0" i="0" u="none" strike="noStrike" kern="1200" cap="none" spc="0" normalizeH="0" noProof="0" dirty="0" smtClean="0">
                <a:ln>
                  <a:noFill/>
                </a:ln>
                <a:solidFill>
                  <a:srgbClr val="F15B0F"/>
                </a:solidFill>
                <a:effectLst/>
                <a:uLnTx/>
                <a:uFillTx/>
                <a:latin typeface="+mn-lt"/>
                <a:ea typeface="+mn-ea"/>
                <a:cs typeface="+mn-cs"/>
              </a:rPr>
              <a:t>U.S. National Science Foundation  </a:t>
            </a:r>
          </a:p>
          <a:p>
            <a:pPr marL="342900" marR="0" lvl="0" indent="-342900" algn="l" defTabSz="457200" rtl="0" eaLnBrk="1" fontAlgn="auto" latinLnBrk="0" hangingPunct="1">
              <a:lnSpc>
                <a:spcPct val="100000"/>
              </a:lnSpc>
              <a:spcBef>
                <a:spcPct val="20000"/>
              </a:spcBef>
              <a:spcAft>
                <a:spcPts val="0"/>
              </a:spcAft>
              <a:buClrTx/>
              <a:buSzTx/>
              <a:tabLst/>
              <a:defRPr/>
            </a:pPr>
            <a:r>
              <a:rPr lang="en-US" sz="2400" dirty="0" smtClean="0">
                <a:solidFill>
                  <a:srgbClr val="F15B0F"/>
                </a:solidFill>
              </a:rPr>
              <a:t>      </a:t>
            </a:r>
            <a:r>
              <a:rPr lang="en-US" altLang="zh-CN" sz="2400" dirty="0" smtClean="0">
                <a:hlinkClick r:id="rId3" tooltip="Use this link to retrieve the award"/>
              </a:rPr>
              <a:t>No. 0917137</a:t>
            </a:r>
            <a:endParaRPr kumimoji="0" lang="en-US" sz="2400" b="0" i="0" u="none" strike="noStrike" kern="1200" cap="none" spc="0" normalizeH="0" baseline="0" noProof="0" dirty="0" smtClean="0">
              <a:ln>
                <a:noFill/>
              </a:ln>
              <a:solidFill>
                <a:srgbClr val="F15B0F"/>
              </a:solidFill>
              <a:effectLst/>
              <a:uLnTx/>
              <a:uFillTx/>
              <a:latin typeface="+mn-lt"/>
              <a:ea typeface="+mn-ea"/>
              <a:cs typeface="+mn-cs"/>
            </a:endParaRPr>
          </a:p>
        </p:txBody>
      </p:sp>
    </p:spTree>
    <p:extLst>
      <p:ext uri="{BB962C8B-B14F-4D97-AF65-F5344CB8AC3E}">
        <p14:creationId xmlns="" xmlns:p14="http://schemas.microsoft.com/office/powerpoint/2010/main" val="864823852"/>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76200" y="152400"/>
            <a:ext cx="8229600" cy="1143000"/>
          </a:xfrm>
        </p:spPr>
        <p:txBody>
          <a:bodyPr/>
          <a:lstStyle/>
          <a:p>
            <a:r>
              <a:rPr lang="en-US" altLang="zh-CN" sz="3200" dirty="0" smtClean="0">
                <a:solidFill>
                  <a:srgbClr val="CC0000"/>
                </a:solidFill>
                <a:latin typeface="Trebuchet MS" pitchFamily="34" charset="0"/>
                <a:ea typeface="宋体" pitchFamily="2" charset="-122"/>
              </a:rPr>
              <a:t>Download the presentation slides</a:t>
            </a:r>
            <a:r>
              <a:rPr lang="en-US" altLang="zh-CN" sz="3200" dirty="0" smtClean="0">
                <a:ea typeface="宋体" pitchFamily="2" charset="-122"/>
              </a:rPr>
              <a:t/>
            </a:r>
            <a:br>
              <a:rPr lang="en-US" altLang="zh-CN" sz="3200" dirty="0" smtClean="0">
                <a:ea typeface="宋体" pitchFamily="2" charset="-122"/>
              </a:rPr>
            </a:br>
            <a:r>
              <a:rPr lang="en-US" altLang="zh-CN" sz="3200" dirty="0" smtClean="0">
                <a:solidFill>
                  <a:srgbClr val="FF581D"/>
                </a:solidFill>
                <a:ea typeface="宋体" pitchFamily="2" charset="-122"/>
                <a:hlinkClick r:id="rId2"/>
              </a:rPr>
              <a:t>http://www.slideshare.net/xqin74</a:t>
            </a:r>
            <a:endParaRPr lang="en-US" altLang="zh-CN" sz="3200" dirty="0" smtClean="0">
              <a:solidFill>
                <a:srgbClr val="FF581D"/>
              </a:solidFill>
              <a:ea typeface="宋体" pitchFamily="2" charset="-122"/>
            </a:endParaRPr>
          </a:p>
        </p:txBody>
      </p:sp>
      <p:pic>
        <p:nvPicPr>
          <p:cNvPr id="31747" name="Picture 3"/>
          <p:cNvPicPr>
            <a:picLocks noChangeAspect="1" noChangeArrowheads="1"/>
          </p:cNvPicPr>
          <p:nvPr/>
        </p:nvPicPr>
        <p:blipFill>
          <a:blip r:embed="rId3" cstate="print"/>
          <a:srcRect/>
          <a:stretch>
            <a:fillRect/>
          </a:stretch>
        </p:blipFill>
        <p:spPr bwMode="auto">
          <a:xfrm>
            <a:off x="1185863" y="1371600"/>
            <a:ext cx="6662737" cy="4935538"/>
          </a:xfrm>
          <a:prstGeom prst="rect">
            <a:avLst/>
          </a:prstGeom>
          <a:noFill/>
          <a:ln w="9525">
            <a:noFill/>
            <a:miter lim="800000"/>
            <a:headEnd/>
            <a:tailEnd/>
          </a:ln>
        </p:spPr>
      </p:pic>
      <p:sp>
        <p:nvSpPr>
          <p:cNvPr id="52228" name="Text Box 4"/>
          <p:cNvSpPr txBox="1">
            <a:spLocks noChangeArrowheads="1"/>
          </p:cNvSpPr>
          <p:nvPr/>
        </p:nvSpPr>
        <p:spPr bwMode="auto">
          <a:xfrm>
            <a:off x="5334000" y="4953000"/>
            <a:ext cx="3581400" cy="434975"/>
          </a:xfrm>
          <a:prstGeom prst="rect">
            <a:avLst/>
          </a:prstGeom>
          <a:noFill/>
          <a:ln w="38100">
            <a:solidFill>
              <a:srgbClr val="FF0000"/>
            </a:solidFill>
            <a:miter lim="800000"/>
            <a:headEnd/>
            <a:tailEnd/>
          </a:ln>
        </p:spPr>
        <p:txBody>
          <a:bodyPr>
            <a:spAutoFit/>
          </a:bodyPr>
          <a:lstStyle/>
          <a:p>
            <a:pPr>
              <a:spcBef>
                <a:spcPct val="50000"/>
              </a:spcBef>
            </a:pPr>
            <a:r>
              <a:rPr lang="en-US" altLang="zh-CN" sz="2000">
                <a:ea typeface="宋体" pitchFamily="2" charset="-122"/>
              </a:rPr>
              <a:t>Google: </a:t>
            </a:r>
            <a:r>
              <a:rPr lang="en-US" altLang="zh-CN" sz="2000" b="1">
                <a:solidFill>
                  <a:srgbClr val="FF581D"/>
                </a:solidFill>
                <a:ea typeface="宋体" pitchFamily="2" charset="-122"/>
              </a:rPr>
              <a:t>slideshare Xiao Qin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dissolve">
                                      <p:cBhvr>
                                        <p:cTn id="7"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burn logo.jpg"/>
          <p:cNvPicPr>
            <a:picLocks noChangeAspect="1"/>
          </p:cNvPicPr>
          <p:nvPr/>
        </p:nvPicPr>
        <p:blipFill>
          <a:blip r:embed="rId2">
            <a:extLst>
              <a:ext uri="{BEBA8EAE-BF5A-486C-A8C5-ECC9F3942E4B}">
                <a14:imgProps xmlns="" xmlns:a14="http://schemas.microsoft.com/office/drawing/2010/main">
                  <a14:imgLayer r:embed="rId3">
                    <a14:imgEffect>
                      <a14:artisticLineDrawing/>
                    </a14:imgEffect>
                  </a14:imgLayer>
                </a14:imgProps>
              </a:ext>
              <a:ext uri="{28A0092B-C50C-407E-A947-70E740481C1C}">
                <a14:useLocalDpi xmlns="" xmlns:a14="http://schemas.microsoft.com/office/drawing/2010/main" val="0"/>
              </a:ext>
            </a:extLst>
          </a:blip>
          <a:stretch>
            <a:fillRect/>
          </a:stretch>
        </p:blipFill>
        <p:spPr>
          <a:xfrm>
            <a:off x="22579" y="150124"/>
            <a:ext cx="4244392" cy="3927987"/>
          </a:xfrm>
          <a:prstGeom prst="rect">
            <a:avLst/>
          </a:prstGeom>
        </p:spPr>
      </p:pic>
      <p:sp>
        <p:nvSpPr>
          <p:cNvPr id="2" name="Title 1"/>
          <p:cNvSpPr>
            <a:spLocks noGrp="1"/>
          </p:cNvSpPr>
          <p:nvPr>
            <p:ph type="title"/>
          </p:nvPr>
        </p:nvSpPr>
        <p:spPr>
          <a:xfrm>
            <a:off x="1108904" y="4078111"/>
            <a:ext cx="6316133" cy="1521223"/>
          </a:xfrm>
          <a:solidFill>
            <a:srgbClr val="071C3F"/>
          </a:solidFill>
          <a:ln>
            <a:noFill/>
          </a:ln>
        </p:spPr>
        <p:txBody>
          <a:bodyPr>
            <a:normAutofit/>
          </a:bodyPr>
          <a:lstStyle/>
          <a:p>
            <a:r>
              <a:rPr lang="en-US" sz="4600" dirty="0" smtClean="0"/>
              <a:t>Many Thanks</a:t>
            </a:r>
            <a:r>
              <a:rPr lang="en-US" sz="4600" dirty="0"/>
              <a:t>!</a:t>
            </a:r>
          </a:p>
        </p:txBody>
      </p:sp>
      <p:sp>
        <p:nvSpPr>
          <p:cNvPr id="4" name="Date Placeholder 3"/>
          <p:cNvSpPr>
            <a:spLocks noGrp="1"/>
          </p:cNvSpPr>
          <p:nvPr>
            <p:ph type="dt" sz="half" idx="4294967295"/>
          </p:nvPr>
        </p:nvSpPr>
        <p:spPr>
          <a:xfrm>
            <a:off x="457200" y="6520701"/>
            <a:ext cx="2133600" cy="365125"/>
          </a:xfrm>
        </p:spPr>
        <p:txBody>
          <a:bodyPr/>
          <a:lstStyle/>
          <a:p>
            <a:fld id="{C11FB00F-7507-3A47-B5D2-C66484CC20B3}" type="datetime1">
              <a:rPr lang="en-US" smtClean="0"/>
              <a:pPr/>
              <a:t>6/28/2012</a:t>
            </a:fld>
            <a:endParaRPr lang="en-US" dirty="0"/>
          </a:p>
        </p:txBody>
      </p:sp>
      <p:sp>
        <p:nvSpPr>
          <p:cNvPr id="5" name="Slide Number Placeholder 4"/>
          <p:cNvSpPr>
            <a:spLocks noGrp="1"/>
          </p:cNvSpPr>
          <p:nvPr>
            <p:ph type="sldNum" sz="quarter" idx="12"/>
          </p:nvPr>
        </p:nvSpPr>
        <p:spPr/>
        <p:txBody>
          <a:bodyPr/>
          <a:lstStyle/>
          <a:p>
            <a:fld id="{280DBC59-D232-EC42-A170-76F9550DE2B9}" type="slidenum">
              <a:rPr lang="en-US" smtClean="0"/>
              <a:pPr/>
              <a:t>27</a:t>
            </a:fld>
            <a:endParaRPr lang="en-US" dirty="0"/>
          </a:p>
        </p:txBody>
      </p:sp>
    </p:spTree>
    <p:extLst>
      <p:ext uri="{BB962C8B-B14F-4D97-AF65-F5344CB8AC3E}">
        <p14:creationId xmlns="" xmlns:p14="http://schemas.microsoft.com/office/powerpoint/2010/main" val="25539709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High-Performance Clusters</a:t>
            </a:r>
            <a:endParaRPr lang="en-US" dirty="0"/>
          </a:p>
        </p:txBody>
      </p:sp>
      <p:sp>
        <p:nvSpPr>
          <p:cNvPr id="4" name="Date Placeholder 3"/>
          <p:cNvSpPr>
            <a:spLocks noGrp="1"/>
          </p:cNvSpPr>
          <p:nvPr>
            <p:ph type="dt" sz="half" idx="4294967295"/>
          </p:nvPr>
        </p:nvSpPr>
        <p:spPr>
          <a:xfrm>
            <a:off x="457200" y="6520701"/>
            <a:ext cx="2133600" cy="365125"/>
          </a:xfrm>
        </p:spPr>
        <p:txBody>
          <a:bodyPr/>
          <a:lstStyle/>
          <a:p>
            <a:fld id="{6FCC612A-26E3-9C4F-AF0E-B3F6DF5107B4}" type="datetime1">
              <a:rPr lang="en-US" smtClean="0"/>
              <a:pPr/>
              <a:t>6/28/2012</a:t>
            </a:fld>
            <a:endParaRPr lang="en-US" dirty="0"/>
          </a:p>
        </p:txBody>
      </p:sp>
      <p:sp>
        <p:nvSpPr>
          <p:cNvPr id="5" name="Slide Number Placeholder 4"/>
          <p:cNvSpPr>
            <a:spLocks noGrp="1"/>
          </p:cNvSpPr>
          <p:nvPr>
            <p:ph type="sldNum" sz="quarter" idx="12"/>
          </p:nvPr>
        </p:nvSpPr>
        <p:spPr/>
        <p:txBody>
          <a:bodyPr/>
          <a:lstStyle/>
          <a:p>
            <a:fld id="{280DBC59-D232-EC42-A170-76F9550DE2B9}" type="slidenum">
              <a:rPr lang="en-US" smtClean="0"/>
              <a:pPr/>
              <a:t>3</a:t>
            </a:fld>
            <a:endParaRPr lang="en-US" dirty="0"/>
          </a:p>
        </p:txBody>
      </p:sp>
      <p:sp>
        <p:nvSpPr>
          <p:cNvPr id="7" name="Content Placeholder 2"/>
          <p:cNvSpPr>
            <a:spLocks noGrp="1"/>
          </p:cNvSpPr>
          <p:nvPr>
            <p:ph idx="1"/>
          </p:nvPr>
        </p:nvSpPr>
        <p:spPr>
          <a:xfrm>
            <a:off x="457200" y="1687795"/>
            <a:ext cx="8229600" cy="816638"/>
          </a:xfrm>
        </p:spPr>
        <p:txBody>
          <a:bodyPr/>
          <a:lstStyle/>
          <a:p>
            <a:r>
              <a:rPr lang="en-US" dirty="0" smtClean="0"/>
              <a:t>The Architecture of a Cluster</a:t>
            </a:r>
            <a:endParaRPr lang="en-US" dirty="0"/>
          </a:p>
        </p:txBody>
      </p:sp>
      <p:grpSp>
        <p:nvGrpSpPr>
          <p:cNvPr id="9" name="Group 8"/>
          <p:cNvGrpSpPr/>
          <p:nvPr/>
        </p:nvGrpSpPr>
        <p:grpSpPr>
          <a:xfrm>
            <a:off x="10481" y="2250137"/>
            <a:ext cx="8982060" cy="4317843"/>
            <a:chOff x="-4117" y="1299212"/>
            <a:chExt cx="8982060" cy="4317843"/>
          </a:xfrm>
        </p:grpSpPr>
        <p:sp>
          <p:nvSpPr>
            <p:cNvPr id="10" name="TextBox 9"/>
            <p:cNvSpPr txBox="1"/>
            <p:nvPr/>
          </p:nvSpPr>
          <p:spPr>
            <a:xfrm>
              <a:off x="3120571" y="4749604"/>
              <a:ext cx="184666" cy="369332"/>
            </a:xfrm>
            <a:prstGeom prst="rect">
              <a:avLst/>
            </a:prstGeom>
            <a:noFill/>
          </p:spPr>
          <p:txBody>
            <a:bodyPr wrap="none" rtlCol="0">
              <a:spAutoFit/>
            </a:bodyPr>
            <a:lstStyle/>
            <a:p>
              <a:endParaRPr lang="en-US" dirty="0"/>
            </a:p>
          </p:txBody>
        </p:sp>
        <p:pic>
          <p:nvPicPr>
            <p:cNvPr id="11" name="Picture 10" descr="Cisco_MDS9513_Front.jpg"/>
            <p:cNvPicPr>
              <a:picLocks noChangeAspect="1"/>
            </p:cNvPicPr>
            <p:nvPr/>
          </p:nvPicPr>
          <p:blipFill>
            <a:blip r:embed="rId3">
              <a:extLst>
                <a:ext uri="{BEBA8EAE-BF5A-486C-A8C5-ECC9F3942E4B}">
                  <a14:imgProps xmlns="" xmlns:a14="http://schemas.microsoft.com/office/drawing/2010/main">
                    <a14:imgLayer r:embed="rId4">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6273888" y="1700030"/>
              <a:ext cx="1751296" cy="2189119"/>
            </a:xfrm>
            <a:prstGeom prst="rect">
              <a:avLst/>
            </a:prstGeom>
          </p:spPr>
        </p:pic>
        <p:grpSp>
          <p:nvGrpSpPr>
            <p:cNvPr id="12" name="Group 11"/>
            <p:cNvGrpSpPr/>
            <p:nvPr/>
          </p:nvGrpSpPr>
          <p:grpSpPr>
            <a:xfrm>
              <a:off x="-4117" y="2433320"/>
              <a:ext cx="922634" cy="1256478"/>
              <a:chOff x="0" y="2291949"/>
              <a:chExt cx="1499065" cy="2041484"/>
            </a:xfrm>
          </p:grpSpPr>
          <p:pic>
            <p:nvPicPr>
              <p:cNvPr id="34" name="Picture 33" descr="prec_t3400.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2291949"/>
                <a:ext cx="1499065" cy="2041484"/>
              </a:xfrm>
              <a:prstGeom prst="rect">
                <a:avLst/>
              </a:prstGeom>
            </p:spPr>
          </p:pic>
          <p:sp>
            <p:nvSpPr>
              <p:cNvPr id="35" name="TextBox 34"/>
              <p:cNvSpPr txBox="1"/>
              <p:nvPr/>
            </p:nvSpPr>
            <p:spPr>
              <a:xfrm rot="5400000">
                <a:off x="-188748" y="2952576"/>
                <a:ext cx="1279374" cy="650085"/>
              </a:xfrm>
              <a:prstGeom prst="rect">
                <a:avLst/>
              </a:prstGeom>
              <a:noFill/>
            </p:spPr>
            <p:txBody>
              <a:bodyPr wrap="none" rtlCol="0">
                <a:spAutoFit/>
              </a:bodyPr>
              <a:lstStyle/>
              <a:p>
                <a:r>
                  <a:rPr lang="en-US" sz="2000" dirty="0" smtClean="0">
                    <a:solidFill>
                      <a:srgbClr val="FFFFFF"/>
                    </a:solidFill>
                  </a:rPr>
                  <a:t>Client</a:t>
                </a:r>
                <a:endParaRPr lang="en-US" sz="2000" dirty="0">
                  <a:solidFill>
                    <a:srgbClr val="FFFFFF"/>
                  </a:solidFill>
                </a:endParaRPr>
              </a:p>
            </p:txBody>
          </p:sp>
        </p:grpSp>
        <p:grpSp>
          <p:nvGrpSpPr>
            <p:cNvPr id="13" name="Group 12"/>
            <p:cNvGrpSpPr/>
            <p:nvPr/>
          </p:nvGrpSpPr>
          <p:grpSpPr>
            <a:xfrm>
              <a:off x="2663790" y="2717957"/>
              <a:ext cx="2527399" cy="884590"/>
              <a:chOff x="2570426" y="2998050"/>
              <a:chExt cx="2527399" cy="884590"/>
            </a:xfrm>
          </p:grpSpPr>
          <p:pic>
            <p:nvPicPr>
              <p:cNvPr id="32" name="Picture 31" descr="networkswitch.jpg"/>
              <p:cNvPicPr>
                <a:picLocks noChangeAspect="1"/>
              </p:cNvPicPr>
              <p:nvPr/>
            </p:nvPicPr>
            <p:blipFill>
              <a:blip r:embed="rId6">
                <a:extLst>
                  <a:ext uri="{BEBA8EAE-BF5A-486C-A8C5-ECC9F3942E4B}">
                    <a14:imgProps xmlns="" xmlns:a14="http://schemas.microsoft.com/office/drawing/2010/main">
                      <a14:imgLayer r:embed="rId7">
                        <a14:imgEffect>
                          <a14:backgroundRemoval t="21633" b="69252" l="6762" r="93667"/>
                        </a14:imgEffect>
                      </a14:imgLayer>
                    </a14:imgProps>
                  </a:ext>
                  <a:ext uri="{28A0092B-C50C-407E-A947-70E740481C1C}">
                    <a14:useLocalDpi xmlns="" xmlns:a14="http://schemas.microsoft.com/office/drawing/2010/main" val="0"/>
                  </a:ext>
                </a:extLst>
              </a:blip>
              <a:stretch>
                <a:fillRect/>
              </a:stretch>
            </p:blipFill>
            <p:spPr>
              <a:xfrm>
                <a:off x="2570426" y="2998050"/>
                <a:ext cx="2527399" cy="884590"/>
              </a:xfrm>
              <a:prstGeom prst="rect">
                <a:avLst/>
              </a:prstGeom>
            </p:spPr>
          </p:pic>
          <p:sp>
            <p:nvSpPr>
              <p:cNvPr id="33" name="TextBox 32"/>
              <p:cNvSpPr txBox="1"/>
              <p:nvPr/>
            </p:nvSpPr>
            <p:spPr>
              <a:xfrm>
                <a:off x="3037562" y="3196853"/>
                <a:ext cx="1654645" cy="369332"/>
              </a:xfrm>
              <a:prstGeom prst="rect">
                <a:avLst/>
              </a:prstGeom>
              <a:noFill/>
            </p:spPr>
            <p:txBody>
              <a:bodyPr wrap="none" rtlCol="0">
                <a:spAutoFit/>
              </a:bodyPr>
              <a:lstStyle/>
              <a:p>
                <a:r>
                  <a:rPr lang="en-US" dirty="0" smtClean="0">
                    <a:solidFill>
                      <a:srgbClr val="FFFFFF"/>
                    </a:solidFill>
                  </a:rPr>
                  <a:t>Network switch</a:t>
                </a:r>
              </a:p>
            </p:txBody>
          </p:sp>
        </p:grpSp>
        <p:cxnSp>
          <p:nvCxnSpPr>
            <p:cNvPr id="14" name="Straight Connector 13"/>
            <p:cNvCxnSpPr/>
            <p:nvPr/>
          </p:nvCxnSpPr>
          <p:spPr>
            <a:xfrm>
              <a:off x="2157583" y="2060350"/>
              <a:ext cx="962988" cy="0"/>
            </a:xfrm>
            <a:prstGeom prst="line">
              <a:avLst/>
            </a:prstGeom>
            <a:ln>
              <a:solidFill>
                <a:srgbClr val="F15B0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970733" y="2079610"/>
              <a:ext cx="0" cy="823013"/>
            </a:xfrm>
            <a:prstGeom prst="line">
              <a:avLst/>
            </a:prstGeom>
            <a:ln>
              <a:solidFill>
                <a:srgbClr val="F15B0F"/>
              </a:solidFill>
            </a:ln>
          </p:spPr>
          <p:style>
            <a:lnRef idx="2">
              <a:schemeClr val="accent1"/>
            </a:lnRef>
            <a:fillRef idx="0">
              <a:schemeClr val="accent1"/>
            </a:fillRef>
            <a:effectRef idx="1">
              <a:schemeClr val="accent1"/>
            </a:effectRef>
            <a:fontRef idx="minor">
              <a:schemeClr val="tx1"/>
            </a:fontRef>
          </p:style>
        </p:cxnSp>
        <p:pic>
          <p:nvPicPr>
            <p:cNvPr id="16" name="Picture 15" descr="dell-web-server.jpg"/>
            <p:cNvPicPr>
              <a:picLocks noChangeAspect="1"/>
            </p:cNvPicPr>
            <p:nvPr/>
          </p:nvPicPr>
          <p:blipFill>
            <a:blip r:embed="rId8">
              <a:extLst>
                <a:ext uri="{BEBA8EAE-BF5A-486C-A8C5-ECC9F3942E4B}">
                  <a14:imgProps xmlns="" xmlns:a14="http://schemas.microsoft.com/office/drawing/2010/main">
                    <a14:imgLayer r:embed="rId9">
                      <a14:imgEffect>
                        <a14:backgroundRemoval t="22000" b="78333" l="3200" r="95800"/>
                      </a14:imgEffect>
                    </a14:imgLayer>
                  </a14:imgProps>
                </a:ext>
                <a:ext uri="{28A0092B-C50C-407E-A947-70E740481C1C}">
                  <a14:useLocalDpi xmlns="" xmlns:a14="http://schemas.microsoft.com/office/drawing/2010/main" val="0"/>
                </a:ext>
              </a:extLst>
            </a:blip>
            <a:stretch>
              <a:fillRect/>
            </a:stretch>
          </p:blipFill>
          <p:spPr>
            <a:xfrm>
              <a:off x="2773687" y="1309963"/>
              <a:ext cx="2306529" cy="1383917"/>
            </a:xfrm>
            <a:prstGeom prst="rect">
              <a:avLst/>
            </a:prstGeom>
          </p:spPr>
        </p:pic>
        <p:cxnSp>
          <p:nvCxnSpPr>
            <p:cNvPr id="17" name="Elbow Connector 16"/>
            <p:cNvCxnSpPr/>
            <p:nvPr/>
          </p:nvCxnSpPr>
          <p:spPr>
            <a:xfrm flipV="1">
              <a:off x="5007226" y="2533292"/>
              <a:ext cx="1518209" cy="626664"/>
            </a:xfrm>
            <a:prstGeom prst="bentConnector3">
              <a:avLst/>
            </a:prstGeom>
            <a:ln>
              <a:solidFill>
                <a:srgbClr val="F15B0F"/>
              </a:solidFill>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rot="16200000" flipH="1">
              <a:off x="4261220" y="3450488"/>
              <a:ext cx="825750" cy="549484"/>
            </a:xfrm>
            <a:prstGeom prst="bentConnector3">
              <a:avLst/>
            </a:prstGeom>
            <a:ln>
              <a:solidFill>
                <a:srgbClr val="F15B0F"/>
              </a:solidFill>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2368631" y="3363656"/>
              <a:ext cx="5425007" cy="2253399"/>
              <a:chOff x="2251847" y="4276897"/>
              <a:chExt cx="5425007" cy="2253399"/>
            </a:xfrm>
          </p:grpSpPr>
          <p:grpSp>
            <p:nvGrpSpPr>
              <p:cNvPr id="26" name="Group 25"/>
              <p:cNvGrpSpPr/>
              <p:nvPr/>
            </p:nvGrpSpPr>
            <p:grpSpPr>
              <a:xfrm>
                <a:off x="2251847" y="4276897"/>
                <a:ext cx="5425007" cy="2253399"/>
                <a:chOff x="2469779" y="3880957"/>
                <a:chExt cx="6163316" cy="2560075"/>
              </a:xfrm>
            </p:grpSpPr>
            <p:pic>
              <p:nvPicPr>
                <p:cNvPr id="28" name="Picture 27" descr="bl2x220cg5.jpg"/>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2469779" y="3880957"/>
                  <a:ext cx="2848444" cy="2136868"/>
                </a:xfrm>
                <a:prstGeom prst="rect">
                  <a:avLst/>
                </a:prstGeom>
              </p:spPr>
            </p:pic>
            <p:pic>
              <p:nvPicPr>
                <p:cNvPr id="29" name="Picture 28" descr="bl2x220cg5.jpg"/>
                <p:cNvPicPr>
                  <a:picLocks noChangeAspect="1"/>
                </p:cNvPicPr>
                <p:nvPr/>
              </p:nvPicPr>
              <p:blipFill rotWithShape="1">
                <a:blip r:embed="rId10">
                  <a:extLst>
                    <a:ext uri="{BEBA8EAE-BF5A-486C-A8C5-ECC9F3942E4B}">
                      <a14:imgProps xmlns="" xmlns:a14="http://schemas.microsoft.com/office/drawing/2010/main">
                        <a14:imgLayer r:embed="rId12">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3232676" y="4262351"/>
                  <a:ext cx="2848444" cy="2136869"/>
                </a:xfrm>
                <a:prstGeom prst="rect">
                  <a:avLst/>
                </a:prstGeom>
              </p:spPr>
            </p:pic>
            <p:pic>
              <p:nvPicPr>
                <p:cNvPr id="30" name="Picture 29" descr="bl2x220cg5.jpg"/>
                <p:cNvPicPr>
                  <a:picLocks noChangeAspect="1"/>
                </p:cNvPicPr>
                <p:nvPr/>
              </p:nvPicPr>
              <p:blipFill rotWithShape="1">
                <a:blip r:embed="rId10">
                  <a:extLst>
                    <a:ext uri="{BEBA8EAE-BF5A-486C-A8C5-ECC9F3942E4B}">
                      <a14:imgProps xmlns="" xmlns:a14="http://schemas.microsoft.com/office/drawing/2010/main">
                        <a14:imgLayer r:embed="rId13">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4859791" y="4023786"/>
                  <a:ext cx="2848430" cy="2136868"/>
                </a:xfrm>
                <a:prstGeom prst="rect">
                  <a:avLst/>
                </a:prstGeom>
              </p:spPr>
            </p:pic>
            <p:pic>
              <p:nvPicPr>
                <p:cNvPr id="31" name="Picture 30" descr="bl2x220cg5.jpg"/>
                <p:cNvPicPr>
                  <a:picLocks noChangeAspect="1"/>
                </p:cNvPicPr>
                <p:nvPr/>
              </p:nvPicPr>
              <p:blipFill rotWithShape="1">
                <a:blip r:embed="rId10">
                  <a:extLst>
                    <a:ext uri="{BEBA8EAE-BF5A-486C-A8C5-ECC9F3942E4B}">
                      <a14:imgProps xmlns="" xmlns:a14="http://schemas.microsoft.com/office/drawing/2010/main">
                        <a14:imgLayer r:embed="rId14">
                          <a14:imgEffect>
                            <a14:backgroundRemoval t="9704" b="80899" l="20920" r="79004"/>
                          </a14:imgEffect>
                        </a14:imgLayer>
                      </a14:imgProps>
                    </a:ext>
                    <a:ext uri="{28A0092B-C50C-407E-A947-70E740481C1C}">
                      <a14:useLocalDpi xmlns="" xmlns:a14="http://schemas.microsoft.com/office/drawing/2010/main" val="0"/>
                    </a:ext>
                  </a:extLst>
                </a:blip>
                <a:srcRect l="-1389" t="-2646" r="1389" b="2646"/>
                <a:stretch/>
              </p:blipFill>
              <p:spPr>
                <a:xfrm>
                  <a:off x="5784665" y="4304164"/>
                  <a:ext cx="2848430" cy="2136868"/>
                </a:xfrm>
                <a:prstGeom prst="rect">
                  <a:avLst/>
                </a:prstGeom>
              </p:spPr>
            </p:pic>
          </p:grpSp>
          <p:sp>
            <p:nvSpPr>
              <p:cNvPr id="27" name="TextBox 26"/>
              <p:cNvSpPr txBox="1"/>
              <p:nvPr/>
            </p:nvSpPr>
            <p:spPr>
              <a:xfrm>
                <a:off x="2348459" y="5871683"/>
                <a:ext cx="1505490" cy="646331"/>
              </a:xfrm>
              <a:prstGeom prst="rect">
                <a:avLst/>
              </a:prstGeom>
              <a:noFill/>
            </p:spPr>
            <p:txBody>
              <a:bodyPr wrap="square" rtlCol="0">
                <a:spAutoFit/>
              </a:bodyPr>
              <a:lstStyle/>
              <a:p>
                <a:r>
                  <a:rPr lang="en-US" dirty="0" smtClean="0">
                    <a:solidFill>
                      <a:srgbClr val="071C3F"/>
                    </a:solidFill>
                  </a:rPr>
                  <a:t>Computing </a:t>
                </a:r>
              </a:p>
              <a:p>
                <a:r>
                  <a:rPr lang="en-US" dirty="0" smtClean="0">
                    <a:solidFill>
                      <a:srgbClr val="071C3F"/>
                    </a:solidFill>
                  </a:rPr>
                  <a:t>Nodes</a:t>
                </a:r>
                <a:endParaRPr lang="en-US" dirty="0">
                  <a:solidFill>
                    <a:srgbClr val="071C3F"/>
                  </a:solidFill>
                </a:endParaRPr>
              </a:p>
            </p:txBody>
          </p:sp>
        </p:grpSp>
        <p:sp>
          <p:nvSpPr>
            <p:cNvPr id="20" name="TextBox 19"/>
            <p:cNvSpPr txBox="1"/>
            <p:nvPr/>
          </p:nvSpPr>
          <p:spPr>
            <a:xfrm>
              <a:off x="5571886" y="1299212"/>
              <a:ext cx="3406057" cy="707886"/>
            </a:xfrm>
            <a:prstGeom prst="rect">
              <a:avLst/>
            </a:prstGeom>
            <a:noFill/>
          </p:spPr>
          <p:txBody>
            <a:bodyPr wrap="square" rtlCol="0">
              <a:spAutoFit/>
            </a:bodyPr>
            <a:lstStyle/>
            <a:p>
              <a:pPr algn="ctr"/>
              <a:r>
                <a:rPr lang="en-US" sz="2000" dirty="0" smtClean="0">
                  <a:solidFill>
                    <a:srgbClr val="071C3F"/>
                  </a:solidFill>
                </a:rPr>
                <a:t>Storage subsystems</a:t>
              </a:r>
            </a:p>
            <a:p>
              <a:pPr algn="ctr"/>
              <a:r>
                <a:rPr lang="en-US" sz="2000" dirty="0" smtClean="0">
                  <a:solidFill>
                    <a:srgbClr val="071C3F"/>
                  </a:solidFill>
                </a:rPr>
                <a:t> (or Storage Area Network)</a:t>
              </a:r>
              <a:endParaRPr lang="en-US" sz="2000" dirty="0">
                <a:solidFill>
                  <a:srgbClr val="071C3F"/>
                </a:solidFill>
              </a:endParaRPr>
            </a:p>
          </p:txBody>
        </p:sp>
        <p:cxnSp>
          <p:nvCxnSpPr>
            <p:cNvPr id="21" name="Curved Connector 20"/>
            <p:cNvCxnSpPr/>
            <p:nvPr/>
          </p:nvCxnSpPr>
          <p:spPr>
            <a:xfrm flipV="1">
              <a:off x="846700" y="2130250"/>
              <a:ext cx="800580" cy="665824"/>
            </a:xfrm>
            <a:prstGeom prst="curvedConnector3">
              <a:avLst>
                <a:gd name="adj1" fmla="val 50000"/>
              </a:avLst>
            </a:prstGeom>
            <a:ln>
              <a:solidFill>
                <a:srgbClr val="F15B0F"/>
              </a:solidFill>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1602396" y="1467351"/>
              <a:ext cx="624213" cy="1621506"/>
              <a:chOff x="1602396" y="2453587"/>
              <a:chExt cx="624213" cy="1621506"/>
            </a:xfrm>
          </p:grpSpPr>
          <p:sp>
            <p:nvSpPr>
              <p:cNvPr id="24" name="Cloud 23"/>
              <p:cNvSpPr/>
              <p:nvPr/>
            </p:nvSpPr>
            <p:spPr>
              <a:xfrm rot="5400000">
                <a:off x="1103750" y="2952233"/>
                <a:ext cx="1621506" cy="624213"/>
              </a:xfrm>
              <a:prstGeom prst="cloud">
                <a:avLst/>
              </a:prstGeom>
              <a:solidFill>
                <a:srgbClr val="D7D7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7D7D7"/>
                  </a:solidFill>
                </a:endParaRPr>
              </a:p>
            </p:txBody>
          </p:sp>
          <p:sp>
            <p:nvSpPr>
              <p:cNvPr id="25" name="TextBox 24"/>
              <p:cNvSpPr txBox="1"/>
              <p:nvPr/>
            </p:nvSpPr>
            <p:spPr>
              <a:xfrm rot="5400000">
                <a:off x="1372970" y="3038040"/>
                <a:ext cx="1088429" cy="400110"/>
              </a:xfrm>
              <a:prstGeom prst="rect">
                <a:avLst/>
              </a:prstGeom>
              <a:noFill/>
            </p:spPr>
            <p:txBody>
              <a:bodyPr wrap="square" rtlCol="0">
                <a:spAutoFit/>
              </a:bodyPr>
              <a:lstStyle/>
              <a:p>
                <a:r>
                  <a:rPr lang="en-US" sz="2000" dirty="0" smtClean="0">
                    <a:solidFill>
                      <a:srgbClr val="071C3F"/>
                    </a:solidFill>
                  </a:rPr>
                  <a:t>Internet</a:t>
                </a:r>
                <a:endParaRPr lang="en-US" sz="2000" dirty="0">
                  <a:solidFill>
                    <a:srgbClr val="071C3F"/>
                  </a:solidFill>
                </a:endParaRPr>
              </a:p>
            </p:txBody>
          </p:sp>
        </p:grpSp>
        <p:sp>
          <p:nvSpPr>
            <p:cNvPr id="23" name="TextBox 22"/>
            <p:cNvSpPr txBox="1"/>
            <p:nvPr/>
          </p:nvSpPr>
          <p:spPr>
            <a:xfrm>
              <a:off x="3334431" y="1598424"/>
              <a:ext cx="1442144" cy="369332"/>
            </a:xfrm>
            <a:prstGeom prst="rect">
              <a:avLst/>
            </a:prstGeom>
            <a:noFill/>
          </p:spPr>
          <p:txBody>
            <a:bodyPr wrap="square" rtlCol="0">
              <a:spAutoFit/>
            </a:bodyPr>
            <a:lstStyle/>
            <a:p>
              <a:r>
                <a:rPr lang="en-US" dirty="0" smtClean="0">
                  <a:solidFill>
                    <a:schemeClr val="bg1"/>
                  </a:solidFill>
                </a:rPr>
                <a:t>Head Node</a:t>
              </a:r>
              <a:endParaRPr lang="en-US" dirty="0">
                <a:solidFill>
                  <a:schemeClr val="bg1"/>
                </a:solidFill>
              </a:endParaRPr>
            </a:p>
          </p:txBody>
        </p:sp>
      </p:grpSp>
      <p:cxnSp>
        <p:nvCxnSpPr>
          <p:cNvPr id="41" name="Straight Connector 40"/>
          <p:cNvCxnSpPr/>
          <p:nvPr/>
        </p:nvCxnSpPr>
        <p:spPr>
          <a:xfrm>
            <a:off x="2383229" y="2418275"/>
            <a:ext cx="0" cy="4149705"/>
          </a:xfrm>
          <a:prstGeom prst="line">
            <a:avLst/>
          </a:prstGeom>
          <a:ln>
            <a:solidFill>
              <a:srgbClr val="071C3F"/>
            </a:solidFill>
            <a:prstDash val="dash"/>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094814" y="2260887"/>
            <a:ext cx="4049186" cy="2426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7" name="Rectangle 36"/>
          <p:cNvSpPr/>
          <p:nvPr/>
        </p:nvSpPr>
        <p:spPr>
          <a:xfrm>
            <a:off x="2490846" y="4487428"/>
            <a:ext cx="4938653" cy="2033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42061226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3200" dirty="0" smtClean="0"/>
              <a:t>Techniques for High-Performance Storage Systems</a:t>
            </a:r>
            <a:endParaRPr lang="zh-CN" altLang="en-US" sz="3200" dirty="0"/>
          </a:p>
        </p:txBody>
      </p:sp>
      <p:sp>
        <p:nvSpPr>
          <p:cNvPr id="3" name="Content Placeholder 2"/>
          <p:cNvSpPr>
            <a:spLocks noGrp="1"/>
          </p:cNvSpPr>
          <p:nvPr>
            <p:ph idx="1"/>
          </p:nvPr>
        </p:nvSpPr>
        <p:spPr/>
        <p:txBody>
          <a:bodyPr>
            <a:normAutofit/>
          </a:bodyPr>
          <a:lstStyle/>
          <a:p>
            <a:r>
              <a:rPr lang="en-US" altLang="zh-CN" sz="3600" dirty="0" smtClean="0"/>
              <a:t>Caching </a:t>
            </a:r>
          </a:p>
          <a:p>
            <a:r>
              <a:rPr lang="en-US" altLang="zh-CN" sz="3600" dirty="0" err="1" smtClean="0"/>
              <a:t>Prefetching</a:t>
            </a:r>
            <a:endParaRPr lang="en-US" altLang="zh-CN" sz="3600" dirty="0" smtClean="0"/>
          </a:p>
          <a:p>
            <a:r>
              <a:rPr lang="en-US" altLang="zh-CN" sz="3600" dirty="0" smtClean="0"/>
              <a:t>Active Storage</a:t>
            </a:r>
          </a:p>
          <a:p>
            <a:r>
              <a:rPr lang="en-US" altLang="zh-CN" sz="3600" dirty="0" smtClean="0"/>
              <a:t>Parallel Processing</a:t>
            </a:r>
            <a:endParaRPr lang="zh-CN" altLang="en-US" sz="3600" dirty="0"/>
          </a:p>
        </p:txBody>
      </p:sp>
      <p:sp>
        <p:nvSpPr>
          <p:cNvPr id="4" name="Slide Number Placeholder 3"/>
          <p:cNvSpPr>
            <a:spLocks noGrp="1"/>
          </p:cNvSpPr>
          <p:nvPr>
            <p:ph type="sldNum" sz="quarter" idx="12"/>
          </p:nvPr>
        </p:nvSpPr>
        <p:spPr/>
        <p:txBody>
          <a:bodyPr/>
          <a:lstStyle/>
          <a:p>
            <a:fld id="{280DBC59-D232-EC42-A170-76F9550DE2B9}" type="slidenum">
              <a:rPr lang="en-US" smtClean="0"/>
              <a:pPr/>
              <a:t>4</a:t>
            </a:fld>
            <a:endParaRPr lang="en-US" dirty="0"/>
          </a:p>
        </p:txBody>
      </p:sp>
    </p:spTree>
    <p:extLst>
      <p:ext uri="{BB962C8B-B14F-4D97-AF65-F5344CB8AC3E}">
        <p14:creationId xmlns="" xmlns:p14="http://schemas.microsoft.com/office/powerpoint/2010/main" val="92928583"/>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63" y="4895140"/>
            <a:ext cx="6586641" cy="1543050"/>
          </a:xfrm>
        </p:spPr>
        <p:txBody>
          <a:bodyPr/>
          <a:lstStyle/>
          <a:p>
            <a:r>
              <a:rPr lang="en-US" altLang="zh-CN" dirty="0" smtClean="0"/>
              <a:t>Do traditional caching policies still work effectively?</a:t>
            </a:r>
            <a:endParaRPr lang="en-US" altLang="zh-CN" dirty="0"/>
          </a:p>
        </p:txBody>
      </p:sp>
      <p:sp>
        <p:nvSpPr>
          <p:cNvPr id="4" name="Slide Number Placeholder 3"/>
          <p:cNvSpPr>
            <a:spLocks noGrp="1"/>
          </p:cNvSpPr>
          <p:nvPr>
            <p:ph type="sldNum" sz="quarter" idx="12"/>
          </p:nvPr>
        </p:nvSpPr>
        <p:spPr/>
        <p:txBody>
          <a:bodyPr/>
          <a:lstStyle/>
          <a:p>
            <a:fld id="{280DBC59-D232-EC42-A170-76F9550DE2B9}" type="slidenum">
              <a:rPr lang="en-US" smtClean="0"/>
              <a:pPr/>
              <a:t>5</a:t>
            </a:fld>
            <a:endParaRPr lang="en-US" dirty="0"/>
          </a:p>
        </p:txBody>
      </p:sp>
      <p:pic>
        <p:nvPicPr>
          <p:cNvPr id="6" name="Content Placeholder 4"/>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1330" y="1512888"/>
            <a:ext cx="2798238" cy="3252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ontent Placeholder 2"/>
          <p:cNvSpPr txBox="1">
            <a:spLocks/>
          </p:cNvSpPr>
          <p:nvPr/>
        </p:nvSpPr>
        <p:spPr>
          <a:xfrm>
            <a:off x="4377551" y="1085850"/>
            <a:ext cx="8229600" cy="49377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dirty="0" smtClean="0"/>
          </a:p>
          <a:p>
            <a:endParaRPr lang="en-US" dirty="0" smtClean="0"/>
          </a:p>
          <a:p>
            <a:r>
              <a:rPr lang="en-US" dirty="0" smtClean="0"/>
              <a:t>Over 4 petabytes of </a:t>
            </a:r>
          </a:p>
          <a:p>
            <a:pPr marL="0" indent="0">
              <a:buNone/>
            </a:pPr>
            <a:r>
              <a:rPr lang="en-US" dirty="0" smtClean="0"/>
              <a:t>satellite imagery available.</a:t>
            </a:r>
          </a:p>
          <a:p>
            <a:endParaRPr lang="en-US" dirty="0" smtClean="0"/>
          </a:p>
          <a:p>
            <a:r>
              <a:rPr lang="en-US" dirty="0" smtClean="0"/>
              <a:t>More than 3 million image </a:t>
            </a:r>
          </a:p>
          <a:p>
            <a:pPr marL="0" indent="0">
              <a:buNone/>
            </a:pPr>
            <a:r>
              <a:rPr lang="en-US" dirty="0" smtClean="0"/>
              <a:t>requests since 2008.</a:t>
            </a:r>
            <a:endParaRPr lang="en-US" dirty="0"/>
          </a:p>
        </p:txBody>
      </p:sp>
      <p:sp>
        <p:nvSpPr>
          <p:cNvPr id="8" name="Title 1"/>
          <p:cNvSpPr txBox="1">
            <a:spLocks/>
          </p:cNvSpPr>
          <p:nvPr/>
        </p:nvSpPr>
        <p:spPr>
          <a:xfrm>
            <a:off x="836580" y="274638"/>
            <a:ext cx="6586641" cy="1143000"/>
          </a:xfrm>
          <a:prstGeom prst="rect">
            <a:avLst/>
          </a:prstGeom>
          <a:solidFill>
            <a:srgbClr val="071C3F"/>
          </a:solid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smtClean="0">
                <a:ln>
                  <a:noFill/>
                </a:ln>
                <a:solidFill>
                  <a:schemeClr val="bg1"/>
                </a:solidFill>
                <a:effectLst/>
                <a:uLnTx/>
                <a:uFillTx/>
                <a:latin typeface="+mj-lt"/>
                <a:ea typeface="+mj-ea"/>
                <a:cs typeface="+mj-cs"/>
              </a:rPr>
              <a:t>Earth Resources Observation and Science (EROS) Center</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2157033890"/>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EROS Data Center - System Workflow</a:t>
            </a:r>
            <a:endParaRPr lang="en-US" dirty="0"/>
          </a:p>
        </p:txBody>
      </p:sp>
      <p:sp>
        <p:nvSpPr>
          <p:cNvPr id="4" name="Slide Number Placeholder 3"/>
          <p:cNvSpPr>
            <a:spLocks noGrp="1"/>
          </p:cNvSpPr>
          <p:nvPr>
            <p:ph type="sldNum" sz="quarter" idx="12"/>
          </p:nvPr>
        </p:nvSpPr>
        <p:spPr/>
        <p:txBody>
          <a:bodyPr/>
          <a:lstStyle/>
          <a:p>
            <a:fld id="{280DBC59-D232-EC42-A170-76F9550DE2B9}"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217217" y="1980652"/>
            <a:ext cx="7452214" cy="4364868"/>
          </a:xfrm>
          <a:prstGeom prst="rect">
            <a:avLst/>
          </a:prstGeom>
        </p:spPr>
      </p:pic>
      <p:sp>
        <p:nvSpPr>
          <p:cNvPr id="6" name="Decagon 5"/>
          <p:cNvSpPr/>
          <p:nvPr/>
        </p:nvSpPr>
        <p:spPr>
          <a:xfrm>
            <a:off x="6112702" y="5486400"/>
            <a:ext cx="679608" cy="313123"/>
          </a:xfrm>
          <a:prstGeom prst="decagon">
            <a:avLst/>
          </a:prstGeom>
          <a:solidFill>
            <a:srgbClr val="F15B0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data</a:t>
            </a:r>
            <a:endParaRPr lang="en-US" sz="1400" dirty="0"/>
          </a:p>
        </p:txBody>
      </p:sp>
      <p:sp>
        <p:nvSpPr>
          <p:cNvPr id="8" name="Decagon 7"/>
          <p:cNvSpPr/>
          <p:nvPr/>
        </p:nvSpPr>
        <p:spPr>
          <a:xfrm>
            <a:off x="6112702" y="5486400"/>
            <a:ext cx="679608" cy="313123"/>
          </a:xfrm>
          <a:prstGeom prst="decagon">
            <a:avLst/>
          </a:prstGeom>
          <a:solidFill>
            <a:srgbClr val="F15B0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data</a:t>
            </a:r>
            <a:endParaRPr lang="en-US" sz="1400" dirty="0"/>
          </a:p>
        </p:txBody>
      </p:sp>
      <p:sp>
        <p:nvSpPr>
          <p:cNvPr id="9" name="Decagon 8"/>
          <p:cNvSpPr/>
          <p:nvPr/>
        </p:nvSpPr>
        <p:spPr>
          <a:xfrm>
            <a:off x="3543751" y="5173277"/>
            <a:ext cx="679608" cy="313123"/>
          </a:xfrm>
          <a:prstGeom prst="decagon">
            <a:avLst/>
          </a:prstGeom>
          <a:solidFill>
            <a:srgbClr val="F15B0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data</a:t>
            </a:r>
            <a:endParaRPr lang="en-US" sz="1400" dirty="0"/>
          </a:p>
        </p:txBody>
      </p:sp>
      <p:sp>
        <p:nvSpPr>
          <p:cNvPr id="10" name="Decagon 9"/>
          <p:cNvSpPr/>
          <p:nvPr/>
        </p:nvSpPr>
        <p:spPr>
          <a:xfrm>
            <a:off x="2128310" y="5329838"/>
            <a:ext cx="679608" cy="313123"/>
          </a:xfrm>
          <a:prstGeom prst="decagon">
            <a:avLst/>
          </a:prstGeom>
          <a:solidFill>
            <a:srgbClr val="F15B0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data</a:t>
            </a:r>
            <a:endParaRPr lang="en-US" sz="1400" dirty="0"/>
          </a:p>
        </p:txBody>
      </p:sp>
      <p:pic>
        <p:nvPicPr>
          <p:cNvPr id="50177" name="Picture 1"/>
          <p:cNvPicPr>
            <a:picLocks noChangeAspect="1" noChangeArrowheads="1"/>
          </p:cNvPicPr>
          <p:nvPr/>
        </p:nvPicPr>
        <p:blipFill>
          <a:blip r:embed="rId4"/>
          <a:srcRect/>
          <a:stretch>
            <a:fillRect/>
          </a:stretch>
        </p:blipFill>
        <p:spPr bwMode="auto">
          <a:xfrm>
            <a:off x="1138164" y="1692048"/>
            <a:ext cx="6925731" cy="4879492"/>
          </a:xfrm>
          <a:prstGeom prst="rect">
            <a:avLst/>
          </a:prstGeom>
          <a:noFill/>
          <a:ln w="9525">
            <a:noFill/>
            <a:miter lim="800000"/>
            <a:headEnd/>
            <a:tailEnd/>
          </a:ln>
        </p:spPr>
      </p:pic>
      <p:sp>
        <p:nvSpPr>
          <p:cNvPr id="11" name="下箭头 5"/>
          <p:cNvSpPr/>
          <p:nvPr/>
        </p:nvSpPr>
        <p:spPr>
          <a:xfrm>
            <a:off x="457200" y="1576747"/>
            <a:ext cx="484188" cy="8078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FFFFFF"/>
              </a:solidFill>
              <a:ea typeface="ＭＳ Ｐゴシック" charset="-128"/>
            </a:endParaRPr>
          </a:p>
        </p:txBody>
      </p:sp>
    </p:spTree>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 presetClass="entr" presetSubtype="8" fill="hold" nodeType="withEffect">
                                  <p:stCondLst>
                                    <p:cond delay="0"/>
                                  </p:stCondLst>
                                  <p:childTnLst>
                                    <p:set>
                                      <p:cBhvr>
                                        <p:cTn id="13" dur="1" fill="hold">
                                          <p:stCondLst>
                                            <p:cond delay="0"/>
                                          </p:stCondLst>
                                        </p:cTn>
                                        <p:tgtEl>
                                          <p:spTgt spid="50177"/>
                                        </p:tgtEl>
                                        <p:attrNameLst>
                                          <p:attrName>style.visibility</p:attrName>
                                        </p:attrNameLst>
                                      </p:cBhvr>
                                      <p:to>
                                        <p:strVal val="visible"/>
                                      </p:to>
                                    </p:set>
                                    <p:anim calcmode="lin" valueType="num">
                                      <p:cBhvr additive="base">
                                        <p:cTn id="14" dur="2000" fill="hold"/>
                                        <p:tgtEl>
                                          <p:spTgt spid="50177"/>
                                        </p:tgtEl>
                                        <p:attrNameLst>
                                          <p:attrName>ppt_x</p:attrName>
                                        </p:attrNameLst>
                                      </p:cBhvr>
                                      <p:tavLst>
                                        <p:tav tm="0">
                                          <p:val>
                                            <p:strVal val="0-#ppt_w/2"/>
                                          </p:val>
                                        </p:tav>
                                        <p:tav tm="100000">
                                          <p:val>
                                            <p:strVal val="#ppt_x"/>
                                          </p:val>
                                        </p:tav>
                                      </p:tavLst>
                                    </p:anim>
                                    <p:anim calcmode="lin" valueType="num">
                                      <p:cBhvr additive="base">
                                        <p:cTn id="15" dur="2000" fill="hold"/>
                                        <p:tgtEl>
                                          <p:spTgt spid="5017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8" fill="hold" nodeType="clickEffect">
                                  <p:stCondLst>
                                    <p:cond delay="0"/>
                                  </p:stCondLst>
                                  <p:childTnLst>
                                    <p:anim calcmode="lin" valueType="num">
                                      <p:cBhvr additive="base">
                                        <p:cTn id="19" dur="1000"/>
                                        <p:tgtEl>
                                          <p:spTgt spid="50177"/>
                                        </p:tgtEl>
                                        <p:attrNameLst>
                                          <p:attrName>ppt_x</p:attrName>
                                        </p:attrNameLst>
                                      </p:cBhvr>
                                      <p:tavLst>
                                        <p:tav tm="0">
                                          <p:val>
                                            <p:strVal val="ppt_x"/>
                                          </p:val>
                                        </p:tav>
                                        <p:tav tm="100000">
                                          <p:val>
                                            <p:strVal val="0-ppt_w/2"/>
                                          </p:val>
                                        </p:tav>
                                      </p:tavLst>
                                    </p:anim>
                                    <p:anim calcmode="lin" valueType="num">
                                      <p:cBhvr additive="base">
                                        <p:cTn id="20" dur="1000"/>
                                        <p:tgtEl>
                                          <p:spTgt spid="50177"/>
                                        </p:tgtEl>
                                        <p:attrNameLst>
                                          <p:attrName>ppt_y</p:attrName>
                                        </p:attrNameLst>
                                      </p:cBhvr>
                                      <p:tavLst>
                                        <p:tav tm="0">
                                          <p:val>
                                            <p:strVal val="ppt_y"/>
                                          </p:val>
                                        </p:tav>
                                        <p:tav tm="100000">
                                          <p:val>
                                            <p:strVal val="ppt_y"/>
                                          </p:val>
                                        </p:tav>
                                      </p:tavLst>
                                    </p:anim>
                                    <p:set>
                                      <p:cBhvr>
                                        <p:cTn id="21" dur="1" fill="hold">
                                          <p:stCondLst>
                                            <p:cond delay="999"/>
                                          </p:stCondLst>
                                        </p:cTn>
                                        <p:tgtEl>
                                          <p:spTgt spid="5017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lide(fromRight)">
                                      <p:cBhvr>
                                        <p:cTn id="26" dur="500"/>
                                        <p:tgtEl>
                                          <p:spTgt spid="6"/>
                                        </p:tgtEl>
                                      </p:cBhvr>
                                    </p:animEffect>
                                  </p:childTnLst>
                                </p:cTn>
                              </p:par>
                            </p:childTnLst>
                          </p:cTn>
                        </p:par>
                        <p:par>
                          <p:cTn id="27" fill="hold">
                            <p:stCondLst>
                              <p:cond delay="500"/>
                            </p:stCondLst>
                            <p:childTnLst>
                              <p:par>
                                <p:cTn id="28" presetID="50" presetClass="path" presetSubtype="0" accel="50000" decel="50000" fill="hold" grpId="1" nodeType="afterEffect">
                                  <p:stCondLst>
                                    <p:cond delay="0"/>
                                  </p:stCondLst>
                                  <p:childTnLst>
                                    <p:animMotion origin="layout" path="M 8.33333E-7 -4.14431E-6 L -0.12153 -4.14431E-6 C -0.17587 -4.14431E-6 -0.24271 -0.00185 -0.24271 -0.00323 L -0.24271 -0.00624 " pathEditMode="relative" rAng="0" ptsTypes="FfFF">
                                      <p:cBhvr>
                                        <p:cTn id="29" dur="2500" fill="hold"/>
                                        <p:tgtEl>
                                          <p:spTgt spid="6"/>
                                        </p:tgtEl>
                                        <p:attrNameLst>
                                          <p:attrName>ppt_x</p:attrName>
                                          <p:attrName>ppt_y</p:attrName>
                                        </p:attrNameLst>
                                      </p:cBhvr>
                                      <p:rCtr x="-121" y="-3"/>
                                    </p:animMotion>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lide(fromRight)">
                                      <p:cBhvr>
                                        <p:cTn id="34" dur="500"/>
                                        <p:tgtEl>
                                          <p:spTgt spid="8"/>
                                        </p:tgtEl>
                                      </p:cBhvr>
                                    </p:animEffect>
                                  </p:childTnLst>
                                </p:cTn>
                              </p:par>
                            </p:childTnLst>
                          </p:cTn>
                        </p:par>
                        <p:par>
                          <p:cTn id="35" fill="hold">
                            <p:stCondLst>
                              <p:cond delay="500"/>
                            </p:stCondLst>
                            <p:childTnLst>
                              <p:par>
                                <p:cTn id="36" presetID="37" presetClass="path" presetSubtype="0" accel="50000" decel="50000" fill="hold" grpId="1" nodeType="afterEffect">
                                  <p:stCondLst>
                                    <p:cond delay="0"/>
                                  </p:stCondLst>
                                  <p:childTnLst>
                                    <p:animMotion origin="layout" path="M 8.33333E-7 0.02845 L -0.1184 0.0606 C -0.14323 0.06777 -0.18021 0.07193 -0.21892 0.07193 C -0.26302 0.07193 -0.29826 0.06777 -0.32309 0.0606 L -0.44132 0.02845 " pathEditMode="relative" rAng="0" ptsTypes="FffFF">
                                      <p:cBhvr>
                                        <p:cTn id="37" dur="2000" fill="hold"/>
                                        <p:tgtEl>
                                          <p:spTgt spid="8"/>
                                        </p:tgtEl>
                                        <p:attrNameLst>
                                          <p:attrName>ppt_x</p:attrName>
                                          <p:attrName>ppt_y</p:attrName>
                                        </p:attrNameLst>
                                      </p:cBhvr>
                                      <p:rCtr x="-221" y="22"/>
                                    </p:animMotion>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2"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par>
                                <p:cTn id="46" presetID="1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slide(fromBottom)">
                                      <p:cBhvr>
                                        <p:cTn id="48" dur="500"/>
                                        <p:tgtEl>
                                          <p:spTgt spid="9"/>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slide(fromBottom)">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7" presetClass="path" presetSubtype="0" accel="50000" decel="50000" fill="hold" grpId="1" nodeType="clickEffect">
                                  <p:stCondLst>
                                    <p:cond delay="0"/>
                                  </p:stCondLst>
                                  <p:childTnLst>
                                    <p:animMotion origin="layout" path="M -0.00139 0.00486 L -0.00139 -0.02891 C -0.00139 -0.04417 0.04045 -0.06267 0.07447 -0.06267 L 0.15052 -0.06267 " pathEditMode="relative" rAng="0" ptsTypes="FfFF">
                                      <p:cBhvr>
                                        <p:cTn id="55" dur="2000" fill="hold"/>
                                        <p:tgtEl>
                                          <p:spTgt spid="10"/>
                                        </p:tgtEl>
                                        <p:attrNameLst>
                                          <p:attrName>ppt_x</p:attrName>
                                          <p:attrName>ppt_y</p:attrName>
                                        </p:attrNameLst>
                                      </p:cBhvr>
                                      <p:rCtr x="76" y="-34"/>
                                    </p:animMotion>
                                  </p:childTnLst>
                                </p:cTn>
                              </p:par>
                            </p:childTnLst>
                          </p:cTn>
                        </p:par>
                        <p:par>
                          <p:cTn id="56" fill="hold">
                            <p:stCondLst>
                              <p:cond delay="2000"/>
                            </p:stCondLst>
                            <p:childTnLst>
                              <p:par>
                                <p:cTn id="57" presetID="12" presetClass="exit" presetSubtype="2" fill="hold" grpId="2" nodeType="afterEffect">
                                  <p:stCondLst>
                                    <p:cond delay="0"/>
                                  </p:stCondLst>
                                  <p:childTnLst>
                                    <p:animEffect transition="out" filter="slide(fromRight)">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43" presetClass="path" presetSubtype="0" accel="50000" decel="50000" fill="hold" grpId="1" nodeType="withEffect">
                                  <p:stCondLst>
                                    <p:cond delay="0"/>
                                  </p:stCondLst>
                                  <p:childTnLst>
                                    <p:animMotion origin="layout" path="M -2.77778E-6 -0.037 L 0.11285 -0.037 C 0.1632 -0.037 0.22604 -0.10753 0.22604 -0.1642 L 0.22604 -0.29139 " pathEditMode="relative" rAng="0" ptsTypes="FfFF">
                                      <p:cBhvr>
                                        <p:cTn id="61" dur="2000" fill="hold"/>
                                        <p:tgtEl>
                                          <p:spTgt spid="9"/>
                                        </p:tgtEl>
                                        <p:attrNameLst>
                                          <p:attrName>ppt_x</p:attrName>
                                          <p:attrName>ppt_y</p:attrName>
                                        </p:attrNameLst>
                                      </p:cBhvr>
                                      <p:rCtr x="113" y="-127"/>
                                    </p:animMotion>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grpId="2" nodeType="clickEffect">
                                  <p:stCondLst>
                                    <p:cond delay="0"/>
                                  </p:stCondLst>
                                  <p:childTnLst>
                                    <p:animMotion origin="layout" path="M 0.22604 -0.22479 L 0.17587 -0.22941 C 0.16528 -0.23057 0.14966 -0.23103 0.13334 -0.23103 C 0.11476 -0.23103 0.1 -0.23057 0.08941 -0.22941 L 0.03976 -0.22479 " pathEditMode="relative" rAng="0" ptsTypes="FffFF">
                                      <p:cBhvr>
                                        <p:cTn id="65" dur="2000" fill="hold"/>
                                        <p:tgtEl>
                                          <p:spTgt spid="9"/>
                                        </p:tgtEl>
                                        <p:attrNameLst>
                                          <p:attrName>ppt_x</p:attrName>
                                          <p:attrName>ppt_y</p:attrName>
                                        </p:attrNameLst>
                                      </p:cBhvr>
                                      <p:rCtr x="-93" y="-3"/>
                                    </p:animMotion>
                                  </p:childTnLst>
                                </p:cTn>
                              </p:par>
                            </p:childTnLst>
                          </p:cTn>
                        </p:par>
                      </p:childTnLst>
                    </p:cTn>
                  </p:par>
                  <p:par>
                    <p:cTn id="66" fill="hold">
                      <p:stCondLst>
                        <p:cond delay="indefinite"/>
                      </p:stCondLst>
                      <p:childTnLst>
                        <p:par>
                          <p:cTn id="67" fill="hold">
                            <p:stCondLst>
                              <p:cond delay="0"/>
                            </p:stCondLst>
                            <p:childTnLst>
                              <p:par>
                                <p:cTn id="68" presetID="35" presetClass="path" presetSubtype="0" accel="50000" decel="50000" fill="hold" grpId="3" nodeType="clickEffect">
                                  <p:stCondLst>
                                    <p:cond delay="0"/>
                                  </p:stCondLst>
                                  <p:childTnLst>
                                    <p:animMotion origin="layout" path="M 0.03976 -0.22479 L -0.15607 -0.22479 " pathEditMode="relative" rAng="0" ptsTypes="AA">
                                      <p:cBhvr>
                                        <p:cTn id="69" dur="2000" fill="hold"/>
                                        <p:tgtEl>
                                          <p:spTgt spid="9"/>
                                        </p:tgtEl>
                                        <p:attrNameLst>
                                          <p:attrName>ppt_x</p:attrName>
                                          <p:attrName>ppt_y</p:attrName>
                                        </p:attrNameLst>
                                      </p:cBhvr>
                                      <p:rCtr x="-98" y="0"/>
                                    </p:animMotion>
                                  </p:childTnLst>
                                </p:cTn>
                              </p:par>
                            </p:childTnLst>
                          </p:cTn>
                        </p:par>
                      </p:childTnLst>
                    </p:cTn>
                  </p:par>
                  <p:par>
                    <p:cTn id="70" fill="hold">
                      <p:stCondLst>
                        <p:cond delay="indefinite"/>
                      </p:stCondLst>
                      <p:childTnLst>
                        <p:par>
                          <p:cTn id="71" fill="hold">
                            <p:stCondLst>
                              <p:cond delay="0"/>
                            </p:stCondLst>
                            <p:childTnLst>
                              <p:par>
                                <p:cTn id="72" presetID="35" presetClass="path" presetSubtype="0" accel="50000" decel="50000" fill="hold" grpId="4" nodeType="clickEffect">
                                  <p:stCondLst>
                                    <p:cond delay="0"/>
                                  </p:stCondLst>
                                  <p:childTnLst>
                                    <p:animMotion origin="layout" path="M -0.15607 -0.22479 L -0.3 -0.22479 " pathEditMode="relative" rAng="0" ptsTypes="AA">
                                      <p:cBhvr>
                                        <p:cTn id="73" dur="2000" fill="hold"/>
                                        <p:tgtEl>
                                          <p:spTgt spid="9"/>
                                        </p:tgtEl>
                                        <p:attrNameLst>
                                          <p:attrName>ppt_x</p:attrName>
                                          <p:attrName>ppt_y</p:attrName>
                                        </p:attrNameLst>
                                      </p:cBhvr>
                                      <p:rCtr x="-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8" grpId="0" animBg="1"/>
      <p:bldP spid="8" grpId="1" animBg="1"/>
      <p:bldP spid="8" grpId="2" animBg="1"/>
      <p:bldP spid="9" grpId="0" animBg="1"/>
      <p:bldP spid="9" grpId="1" animBg="1"/>
      <p:bldP spid="9" grpId="2" animBg="1"/>
      <p:bldP spid="9" grpId="3" animBg="1"/>
      <p:bldP spid="9" grpId="4" animBg="1"/>
      <p:bldP spid="10" grpId="0" animBg="1"/>
      <p:bldP spid="10" grpId="1" animBg="1"/>
      <p:bldP spid="10" grpId="2"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USGS / EROS Storage System</a:t>
            </a:r>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1920970854"/>
              </p:ext>
            </p:extLst>
          </p:nvPr>
        </p:nvGraphicFramePr>
        <p:xfrm>
          <a:off x="685799" y="1752600"/>
          <a:ext cx="7524752" cy="2586990"/>
        </p:xfrm>
        <a:graphic>
          <a:graphicData uri="http://schemas.openxmlformats.org/drawingml/2006/table">
            <a:tbl>
              <a:tblPr firstRow="1" firstCol="1">
                <a:tableStyleId>{5C22544A-7EE6-4342-B048-85BDC9FD1C3A}</a:tableStyleId>
              </a:tblPr>
              <a:tblGrid>
                <a:gridCol w="1227487"/>
                <a:gridCol w="2173676"/>
                <a:gridCol w="1227487"/>
                <a:gridCol w="1227487"/>
                <a:gridCol w="1668615"/>
              </a:tblGrid>
              <a:tr h="552450">
                <a:tc>
                  <a:txBody>
                    <a:bodyPr/>
                    <a:lstStyle/>
                    <a:p>
                      <a:pPr algn="ctr" fontAlgn="b"/>
                      <a:r>
                        <a:rPr lang="en-US" sz="2400" b="1" u="none" strike="noStrike" dirty="0" smtClean="0">
                          <a:effectLst/>
                        </a:rPr>
                        <a:t>Type</a:t>
                      </a:r>
                      <a:endParaRPr lang="en-US" sz="2400" b="1" i="0" u="none" strike="noStrike" dirty="0">
                        <a:solidFill>
                          <a:srgbClr val="000000"/>
                        </a:solidFill>
                        <a:effectLst/>
                        <a:latin typeface="Calibri"/>
                      </a:endParaRPr>
                    </a:p>
                  </a:txBody>
                  <a:tcPr marL="9525" marR="9525" marT="9525" marB="0" anchor="b"/>
                </a:tc>
                <a:tc>
                  <a:txBody>
                    <a:bodyPr/>
                    <a:lstStyle/>
                    <a:p>
                      <a:pPr algn="ctr" fontAlgn="b"/>
                      <a:r>
                        <a:rPr lang="en-US" sz="2400" b="1" u="none" strike="noStrike" dirty="0">
                          <a:effectLst/>
                        </a:rPr>
                        <a:t>Model</a:t>
                      </a:r>
                      <a:endParaRPr lang="en-US" sz="2400" b="1" i="0" u="none" strike="noStrike" dirty="0">
                        <a:solidFill>
                          <a:srgbClr val="000000"/>
                        </a:solidFill>
                        <a:effectLst/>
                        <a:latin typeface="Calibri"/>
                      </a:endParaRPr>
                    </a:p>
                  </a:txBody>
                  <a:tcPr marL="9525" marR="9525" marT="9525" marB="0" anchor="b"/>
                </a:tc>
                <a:tc>
                  <a:txBody>
                    <a:bodyPr/>
                    <a:lstStyle/>
                    <a:p>
                      <a:pPr algn="ctr" fontAlgn="b"/>
                      <a:r>
                        <a:rPr lang="en-US" sz="2400" b="1" u="none" strike="noStrike" dirty="0">
                          <a:effectLst/>
                        </a:rPr>
                        <a:t>Capacity</a:t>
                      </a:r>
                      <a:endParaRPr lang="en-US" sz="2400" b="1" i="0" u="none" strike="noStrike" dirty="0">
                        <a:solidFill>
                          <a:srgbClr val="000000"/>
                        </a:solidFill>
                        <a:effectLst/>
                        <a:latin typeface="Calibri"/>
                      </a:endParaRPr>
                    </a:p>
                  </a:txBody>
                  <a:tcPr marL="9525" marR="9525" marT="9525" marB="0" anchor="b"/>
                </a:tc>
                <a:tc>
                  <a:txBody>
                    <a:bodyPr/>
                    <a:lstStyle/>
                    <a:p>
                      <a:pPr algn="ctr" fontAlgn="b"/>
                      <a:r>
                        <a:rPr lang="en-US" sz="2400" b="1" u="none" strike="noStrike" dirty="0">
                          <a:effectLst/>
                        </a:rPr>
                        <a:t>Hardware</a:t>
                      </a:r>
                      <a:endParaRPr lang="en-US" sz="2400" b="1" i="0" u="none" strike="noStrike" dirty="0">
                        <a:solidFill>
                          <a:srgbClr val="000000"/>
                        </a:solidFill>
                        <a:effectLst/>
                        <a:latin typeface="Calibri"/>
                      </a:endParaRPr>
                    </a:p>
                  </a:txBody>
                  <a:tcPr marL="9525" marR="9525" marT="9525" marB="0" anchor="b"/>
                </a:tc>
                <a:tc>
                  <a:txBody>
                    <a:bodyPr/>
                    <a:lstStyle/>
                    <a:p>
                      <a:pPr algn="ctr" fontAlgn="b"/>
                      <a:r>
                        <a:rPr lang="en-US" sz="2400" b="1" u="none" strike="noStrike" dirty="0">
                          <a:effectLst/>
                        </a:rPr>
                        <a:t>Bus Interface</a:t>
                      </a:r>
                      <a:endParaRPr lang="en-US" sz="2400" b="1" i="0" u="none" strike="noStrike" dirty="0">
                        <a:solidFill>
                          <a:srgbClr val="000000"/>
                        </a:solidFill>
                        <a:effectLst/>
                        <a:latin typeface="Calibri"/>
                      </a:endParaRPr>
                    </a:p>
                  </a:txBody>
                  <a:tcPr marL="9525" marR="9525" marT="9525" marB="0" anchor="b"/>
                </a:tc>
              </a:tr>
              <a:tr h="552450">
                <a:tc>
                  <a:txBody>
                    <a:bodyPr/>
                    <a:lstStyle/>
                    <a:p>
                      <a:pPr algn="ctr" fontAlgn="b"/>
                      <a:r>
                        <a:rPr lang="en-US" sz="2400" u="none" strike="noStrike" dirty="0">
                          <a:effectLst/>
                        </a:rPr>
                        <a:t>1</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Sun/Oracle F5100</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a:effectLst/>
                        </a:rPr>
                        <a:t>100 TB</a:t>
                      </a:r>
                      <a:endParaRPr lang="en-US" sz="2400" b="0" i="0" u="none" strike="noStrike">
                        <a:solidFill>
                          <a:srgbClr val="000000"/>
                        </a:solidFill>
                        <a:effectLst/>
                        <a:latin typeface="Calibri"/>
                      </a:endParaRPr>
                    </a:p>
                  </a:txBody>
                  <a:tcPr marL="9525" marR="9525" marT="9525" marB="0" anchor="b"/>
                </a:tc>
                <a:tc>
                  <a:txBody>
                    <a:bodyPr/>
                    <a:lstStyle/>
                    <a:p>
                      <a:pPr algn="r" fontAlgn="b"/>
                      <a:r>
                        <a:rPr lang="en-US" sz="2400" u="none" strike="noStrike">
                          <a:effectLst/>
                        </a:rPr>
                        <a:t>SSD</a:t>
                      </a:r>
                      <a:endParaRPr lang="en-US" sz="2400" b="0" i="0" u="none" strike="noStrike">
                        <a:solidFill>
                          <a:srgbClr val="000000"/>
                        </a:solidFill>
                        <a:effectLst/>
                        <a:latin typeface="Calibri"/>
                      </a:endParaRPr>
                    </a:p>
                  </a:txBody>
                  <a:tcPr marL="9525" marR="9525" marT="9525" marB="0" anchor="b"/>
                </a:tc>
                <a:tc>
                  <a:txBody>
                    <a:bodyPr/>
                    <a:lstStyle/>
                    <a:p>
                      <a:pPr algn="r" fontAlgn="b"/>
                      <a:r>
                        <a:rPr lang="en-US" sz="2400" u="none" strike="noStrike">
                          <a:effectLst/>
                        </a:rPr>
                        <a:t>SAS/FC</a:t>
                      </a:r>
                      <a:endParaRPr lang="en-US" sz="2400" b="0" i="0" u="none" strike="noStrike">
                        <a:solidFill>
                          <a:srgbClr val="000000"/>
                        </a:solidFill>
                        <a:effectLst/>
                        <a:latin typeface="Calibri"/>
                      </a:endParaRPr>
                    </a:p>
                  </a:txBody>
                  <a:tcPr marL="9525" marR="9525" marT="9525" marB="0" anchor="b"/>
                </a:tc>
              </a:tr>
              <a:tr h="552450">
                <a:tc>
                  <a:txBody>
                    <a:bodyPr/>
                    <a:lstStyle/>
                    <a:p>
                      <a:pPr algn="ctr" fontAlgn="b"/>
                      <a:r>
                        <a:rPr lang="en-US" sz="2400" u="none" strike="noStrike">
                          <a:effectLst/>
                        </a:rPr>
                        <a:t>2</a:t>
                      </a:r>
                      <a:endParaRPr lang="en-US" sz="2400" b="0" i="0" u="none" strike="noStrike">
                        <a:solidFill>
                          <a:srgbClr val="000000"/>
                        </a:solidFill>
                        <a:effectLst/>
                        <a:latin typeface="Calibri"/>
                      </a:endParaRPr>
                    </a:p>
                  </a:txBody>
                  <a:tcPr marL="9525" marR="9525" marT="9525" marB="0" anchor="b"/>
                </a:tc>
                <a:tc>
                  <a:txBody>
                    <a:bodyPr/>
                    <a:lstStyle/>
                    <a:p>
                      <a:pPr algn="r" fontAlgn="b"/>
                      <a:r>
                        <a:rPr lang="en-US" sz="2400" u="none" strike="noStrike" dirty="0">
                          <a:effectLst/>
                        </a:rPr>
                        <a:t>IBM DS3400</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1 PB</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HDD</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SATA</a:t>
                      </a:r>
                      <a:endParaRPr lang="en-US" sz="2400" b="0" i="0" u="none" strike="noStrike" dirty="0">
                        <a:solidFill>
                          <a:srgbClr val="000000"/>
                        </a:solidFill>
                        <a:effectLst/>
                        <a:latin typeface="Calibri"/>
                      </a:endParaRPr>
                    </a:p>
                  </a:txBody>
                  <a:tcPr marL="9525" marR="9525" marT="9525" marB="0" anchor="b"/>
                </a:tc>
              </a:tr>
              <a:tr h="552450">
                <a:tc>
                  <a:txBody>
                    <a:bodyPr/>
                    <a:lstStyle/>
                    <a:p>
                      <a:pPr algn="ctr" fontAlgn="b"/>
                      <a:r>
                        <a:rPr lang="en-US" sz="2400" u="none" strike="noStrike">
                          <a:effectLst/>
                        </a:rPr>
                        <a:t>3</a:t>
                      </a:r>
                      <a:endParaRPr lang="en-US" sz="2400" b="0" i="0" u="none" strike="noStrike">
                        <a:solidFill>
                          <a:srgbClr val="000000"/>
                        </a:solidFill>
                        <a:effectLst/>
                        <a:latin typeface="Calibri"/>
                      </a:endParaRPr>
                    </a:p>
                  </a:txBody>
                  <a:tcPr marL="9525" marR="9525" marT="9525" marB="0" anchor="b"/>
                </a:tc>
                <a:tc>
                  <a:txBody>
                    <a:bodyPr/>
                    <a:lstStyle/>
                    <a:p>
                      <a:pPr algn="r" fontAlgn="b"/>
                      <a:r>
                        <a:rPr lang="en-US" sz="2400" u="none" strike="noStrike">
                          <a:effectLst/>
                        </a:rPr>
                        <a:t>Sun/Oracle T10K</a:t>
                      </a:r>
                      <a:endParaRPr lang="en-US" sz="2400" b="0" i="0" u="none" strike="noStrike">
                        <a:solidFill>
                          <a:srgbClr val="000000"/>
                        </a:solidFill>
                        <a:effectLst/>
                        <a:latin typeface="Calibri"/>
                      </a:endParaRPr>
                    </a:p>
                  </a:txBody>
                  <a:tcPr marL="9525" marR="9525" marT="9525" marB="0" anchor="b"/>
                </a:tc>
                <a:tc>
                  <a:txBody>
                    <a:bodyPr/>
                    <a:lstStyle/>
                    <a:p>
                      <a:pPr algn="r" fontAlgn="b"/>
                      <a:r>
                        <a:rPr lang="en-US" sz="2400" u="none" strike="noStrike" dirty="0">
                          <a:effectLst/>
                        </a:rPr>
                        <a:t>10 PB</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a:effectLst/>
                        </a:rPr>
                        <a:t>Tape</a:t>
                      </a:r>
                      <a:endParaRPr lang="en-US" sz="2400" b="0" i="0" u="none" strike="noStrike" dirty="0">
                        <a:solidFill>
                          <a:srgbClr val="000000"/>
                        </a:solidFill>
                        <a:effectLst/>
                        <a:latin typeface="Calibri"/>
                      </a:endParaRPr>
                    </a:p>
                  </a:txBody>
                  <a:tcPr marL="9525" marR="9525" marT="9525" marB="0" anchor="b"/>
                </a:tc>
                <a:tc>
                  <a:txBody>
                    <a:bodyPr/>
                    <a:lstStyle/>
                    <a:p>
                      <a:pPr algn="r" fontAlgn="b"/>
                      <a:r>
                        <a:rPr lang="en-US" sz="2400" u="none" strike="noStrike" dirty="0" err="1">
                          <a:effectLst/>
                        </a:rPr>
                        <a:t>Infiniband</a:t>
                      </a:r>
                      <a:endParaRPr lang="en-US" sz="2400" b="0" i="0" u="none" strike="noStrike" dirty="0">
                        <a:solidFill>
                          <a:srgbClr val="000000"/>
                        </a:solidFill>
                        <a:effectLst/>
                        <a:latin typeface="Calibri"/>
                      </a:endParaRPr>
                    </a:p>
                  </a:txBody>
                  <a:tcPr marL="9525" marR="9525" marT="9525" marB="0" anchor="b"/>
                </a:tc>
              </a:tr>
            </a:tbl>
          </a:graphicData>
        </a:graphic>
      </p:graphicFrame>
      <p:sp>
        <p:nvSpPr>
          <p:cNvPr id="7" name="Rectangle 6"/>
          <p:cNvSpPr/>
          <p:nvPr/>
        </p:nvSpPr>
        <p:spPr>
          <a:xfrm>
            <a:off x="1676400" y="4743450"/>
            <a:ext cx="5848350" cy="954107"/>
          </a:xfrm>
          <a:prstGeom prst="rect">
            <a:avLst/>
          </a:prstGeom>
        </p:spPr>
        <p:txBody>
          <a:bodyPr wrap="square">
            <a:spAutoFit/>
          </a:bodyPr>
          <a:lstStyle/>
          <a:p>
            <a:r>
              <a:rPr lang="en-US" altLang="zh-CN" sz="2800" dirty="0" smtClean="0"/>
              <a:t>The FTP server from which users download images is of type 1.</a:t>
            </a:r>
            <a:endParaRPr lang="en-US" altLang="zh-CN" sz="2800" dirty="0"/>
          </a:p>
        </p:txBody>
      </p:sp>
    </p:spTree>
    <p:extLst>
      <p:ext uri="{BB962C8B-B14F-4D97-AF65-F5344CB8AC3E}">
        <p14:creationId xmlns="" xmlns:p14="http://schemas.microsoft.com/office/powerpoint/2010/main" val="1801431651"/>
      </p:ext>
    </p:extLst>
  </p:cSld>
  <p:clrMapOvr>
    <a:masterClrMapping/>
  </p:clrMapOvr>
  <mc:AlternateContent xmlns:mc="http://schemas.openxmlformats.org/markup-compatibility/2006">
    <mc:Choice xmlns="" xmlns:p14="http://schemas.microsoft.com/office/powerpoint/2010/main" Requires="p14">
      <p:transition spd="slow">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USGS </a:t>
            </a:r>
            <a:r>
              <a:rPr lang="en-US" dirty="0" smtClean="0"/>
              <a:t>/ EROS Distribution System</a:t>
            </a:r>
            <a:endParaRPr lang="en-US" dirty="0"/>
          </a:p>
        </p:txBody>
      </p:sp>
      <p:sp>
        <p:nvSpPr>
          <p:cNvPr id="3" name="Content Placeholder 2"/>
          <p:cNvSpPr>
            <a:spLocks noGrp="1"/>
          </p:cNvSpPr>
          <p:nvPr>
            <p:ph sz="quarter" idx="1"/>
          </p:nvPr>
        </p:nvSpPr>
        <p:spPr>
          <a:xfrm>
            <a:off x="457200" y="1959989"/>
            <a:ext cx="8229600" cy="4166174"/>
          </a:xfrm>
        </p:spPr>
        <p:txBody>
          <a:bodyPr>
            <a:normAutofit fontScale="77500" lnSpcReduction="20000"/>
          </a:bodyPr>
          <a:lstStyle/>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Each cache miss costs 20–30 minutes of processing time.</a:t>
            </a:r>
            <a:endParaRPr lang="en-US" dirty="0"/>
          </a:p>
          <a:p>
            <a:pPr marL="0" indent="0">
              <a:buNone/>
            </a:pPr>
            <a:endParaRPr lang="en-US" dirty="0"/>
          </a:p>
          <a:p>
            <a:endParaRPr lang="en-US" dirty="0" smtClean="0"/>
          </a:p>
          <a:p>
            <a:endParaRPr lang="en-US" dirty="0"/>
          </a:p>
        </p:txBody>
      </p:sp>
      <p:pic>
        <p:nvPicPr>
          <p:cNvPr id="2050" name="Picture 2"/>
          <p:cNvPicPr>
            <a:picLocks noChangeAspect="1" noChangeArrowheads="1"/>
          </p:cNvPicPr>
          <p:nvPr/>
        </p:nvPicPr>
        <p:blipFill rotWithShape="1">
          <a:blip r:embed="rId3" cstate="print">
            <a:lum bright="-20000" contrast="40000"/>
            <a:extLst>
              <a:ext uri="{28A0092B-C50C-407E-A947-70E740481C1C}">
                <a14:useLocalDpi xmlns="" xmlns:a14="http://schemas.microsoft.com/office/drawing/2010/main" val="0"/>
              </a:ext>
            </a:extLst>
          </a:blip>
          <a:srcRect r="802" b="1041"/>
          <a:stretch/>
        </p:blipFill>
        <p:spPr bwMode="auto">
          <a:xfrm>
            <a:off x="723900" y="1676400"/>
            <a:ext cx="5895975" cy="3627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8412212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05400" y="1295400"/>
            <a:ext cx="3429000" cy="4419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10862"/>
            <a:ext cx="6586641" cy="1143000"/>
          </a:xfrm>
        </p:spPr>
        <p:txBody>
          <a:bodyPr/>
          <a:lstStyle/>
          <a:p>
            <a:r>
              <a:rPr lang="en-US" dirty="0" smtClean="0"/>
              <a:t>USGS / EROS Log File</a:t>
            </a:r>
            <a:endParaRPr lang="en-US" dirty="0"/>
          </a:p>
        </p:txBody>
      </p:sp>
      <p:pic>
        <p:nvPicPr>
          <p:cNvPr id="307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t="1643"/>
          <a:stretch>
            <a:fillRect/>
          </a:stretch>
        </p:blipFill>
        <p:spPr bwMode="auto">
          <a:xfrm>
            <a:off x="533400" y="1603616"/>
            <a:ext cx="4267200" cy="4253523"/>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Diagram 4"/>
          <p:cNvGraphicFramePr/>
          <p:nvPr>
            <p:extLst>
              <p:ext uri="{D42A27DB-BD31-4B8C-83A1-F6EECF244321}">
                <p14:modId xmlns="" xmlns:p14="http://schemas.microsoft.com/office/powerpoint/2010/main" val="2136324583"/>
              </p:ext>
            </p:extLst>
          </p:nvPr>
        </p:nvGraphicFramePr>
        <p:xfrm>
          <a:off x="5191125" y="1371600"/>
          <a:ext cx="3267075" cy="42535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Line Callout 1 (No Border) 6"/>
          <p:cNvSpPr/>
          <p:nvPr/>
        </p:nvSpPr>
        <p:spPr>
          <a:xfrm flipH="1">
            <a:off x="534992" y="2944368"/>
            <a:ext cx="1876425" cy="171450"/>
          </a:xfrm>
          <a:prstGeom prst="callout1">
            <a:avLst>
              <a:gd name="adj1" fmla="val 42631"/>
              <a:gd name="adj2" fmla="val -1787"/>
              <a:gd name="adj3" fmla="val -598612"/>
              <a:gd name="adj4" fmla="val -142394"/>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63865860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11916</TotalTime>
  <Words>1452</Words>
  <Application>Microsoft Office PowerPoint</Application>
  <PresentationFormat>On-screen Show (4:3)</PresentationFormat>
  <Paragraphs>309</Paragraphs>
  <Slides>27</Slides>
  <Notes>18</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Performance Evaluation of Traditional Caching Policies on  A Large System with Petabytes of Data</vt:lpstr>
      <vt:lpstr>Motivation</vt:lpstr>
      <vt:lpstr>High-Performance Clusters</vt:lpstr>
      <vt:lpstr>Techniques for High-Performance Storage Systems</vt:lpstr>
      <vt:lpstr>Do traditional caching policies still work effectively?</vt:lpstr>
      <vt:lpstr>EROS Data Center - System Workflow</vt:lpstr>
      <vt:lpstr>USGS / EROS Storage System</vt:lpstr>
      <vt:lpstr>The USGS / EROS Distribution System</vt:lpstr>
      <vt:lpstr>USGS / EROS Log File</vt:lpstr>
      <vt:lpstr>Observation 1</vt:lpstr>
      <vt:lpstr>Observation 2</vt:lpstr>
      <vt:lpstr>Caching Algorithms</vt:lpstr>
      <vt:lpstr>Case Studies</vt:lpstr>
      <vt:lpstr>Simulation Assumptions/Restrictions</vt:lpstr>
      <vt:lpstr>Results – Hit Rates of Differing Cache Replacement Policies</vt:lpstr>
      <vt:lpstr>Monthly hit ratios Aggressive users excluded</vt:lpstr>
      <vt:lpstr>Monthly hit ratios Aggressive users excluded</vt:lpstr>
      <vt:lpstr>Results – Impact of Inclusion of Aggressive Users</vt:lpstr>
      <vt:lpstr>Results – Impact of Exclusion of Aggressive Users</vt:lpstr>
      <vt:lpstr>Conclusion &amp; Future Work</vt:lpstr>
      <vt:lpstr>Conclusion &amp; Future Work cont’d.</vt:lpstr>
      <vt:lpstr>Summary</vt:lpstr>
      <vt:lpstr>The VisEROS Project –  Motivation </vt:lpstr>
      <vt:lpstr>The VisEROS Prototype</vt:lpstr>
      <vt:lpstr> This project is supported by</vt:lpstr>
      <vt:lpstr>Download the presentation slides http://www.slideshare.net/xqin74</vt:lpstr>
      <vt:lpstr>Many Thanks!</vt:lpstr>
    </vt:vector>
  </TitlesOfParts>
  <Company>AU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Z.Y D;Xiao Qin</dc:creator>
  <cp:lastModifiedBy>x</cp:lastModifiedBy>
  <cp:revision>472</cp:revision>
  <cp:lastPrinted>2011-05-02T02:55:39Z</cp:lastPrinted>
  <dcterms:created xsi:type="dcterms:W3CDTF">2011-04-12T02:02:18Z</dcterms:created>
  <dcterms:modified xsi:type="dcterms:W3CDTF">2012-06-28T23:19:46Z</dcterms:modified>
</cp:coreProperties>
</file>