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69"/>
  </p:notesMasterIdLst>
  <p:handoutMasterIdLst>
    <p:handoutMasterId r:id="rId70"/>
  </p:handoutMasterIdLst>
  <p:sldIdLst>
    <p:sldId id="381" r:id="rId2"/>
    <p:sldId id="382" r:id="rId3"/>
    <p:sldId id="383" r:id="rId4"/>
    <p:sldId id="485" r:id="rId5"/>
    <p:sldId id="467" r:id="rId6"/>
    <p:sldId id="478" r:id="rId7"/>
    <p:sldId id="471" r:id="rId8"/>
    <p:sldId id="386" r:id="rId9"/>
    <p:sldId id="387" r:id="rId10"/>
    <p:sldId id="388" r:id="rId11"/>
    <p:sldId id="389" r:id="rId12"/>
    <p:sldId id="473" r:id="rId13"/>
    <p:sldId id="474" r:id="rId14"/>
    <p:sldId id="475" r:id="rId15"/>
    <p:sldId id="472" r:id="rId16"/>
    <p:sldId id="447"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88" r:id="rId30"/>
    <p:sldId id="489" r:id="rId31"/>
    <p:sldId id="476" r:id="rId32"/>
    <p:sldId id="464" r:id="rId33"/>
    <p:sldId id="394" r:id="rId34"/>
    <p:sldId id="395" r:id="rId35"/>
    <p:sldId id="396" r:id="rId36"/>
    <p:sldId id="397" r:id="rId37"/>
    <p:sldId id="398" r:id="rId38"/>
    <p:sldId id="479" r:id="rId39"/>
    <p:sldId id="399" r:id="rId40"/>
    <p:sldId id="400" r:id="rId41"/>
    <p:sldId id="401" r:id="rId42"/>
    <p:sldId id="402" r:id="rId43"/>
    <p:sldId id="403" r:id="rId44"/>
    <p:sldId id="404" r:id="rId45"/>
    <p:sldId id="405" r:id="rId46"/>
    <p:sldId id="290" r:id="rId47"/>
    <p:sldId id="372" r:id="rId48"/>
    <p:sldId id="332" r:id="rId49"/>
    <p:sldId id="487" r:id="rId50"/>
    <p:sldId id="480" r:id="rId51"/>
    <p:sldId id="482" r:id="rId52"/>
    <p:sldId id="486" r:id="rId53"/>
    <p:sldId id="481" r:id="rId54"/>
    <p:sldId id="494" r:id="rId55"/>
    <p:sldId id="493" r:id="rId56"/>
    <p:sldId id="377" r:id="rId57"/>
    <p:sldId id="378" r:id="rId58"/>
    <p:sldId id="484" r:id="rId59"/>
    <p:sldId id="360" r:id="rId60"/>
    <p:sldId id="497" r:id="rId61"/>
    <p:sldId id="490" r:id="rId62"/>
    <p:sldId id="491" r:id="rId63"/>
    <p:sldId id="496" r:id="rId64"/>
    <p:sldId id="266" r:id="rId65"/>
    <p:sldId id="492" r:id="rId66"/>
    <p:sldId id="495" r:id="rId67"/>
    <p:sldId id="465" r:id="rId6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8E43A"/>
    <a:srgbClr val="002060"/>
    <a:srgbClr val="33CCCC"/>
    <a:srgbClr val="4DC3AD"/>
    <a:srgbClr val="BBE0E3"/>
    <a:srgbClr val="00CC99"/>
    <a:srgbClr val="66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2" autoAdjust="0"/>
    <p:restoredTop sz="88369" autoAdjust="0"/>
  </p:normalViewPr>
  <p:slideViewPr>
    <p:cSldViewPr>
      <p:cViewPr>
        <p:scale>
          <a:sx n="75" d="100"/>
          <a:sy n="75" d="100"/>
        </p:scale>
        <p:origin x="-485"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987" y="-77"/>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wing\Desktop\ITC10_presentation\c43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yuzh\Desktop\s2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800" dirty="0">
                <a:solidFill>
                  <a:srgbClr val="FFFF00"/>
                </a:solidFill>
              </a:rPr>
              <a:t>Diagnostic</a:t>
            </a:r>
            <a:r>
              <a:rPr lang="en-US" sz="2800" baseline="0" dirty="0">
                <a:solidFill>
                  <a:srgbClr val="FFFF00"/>
                </a:solidFill>
              </a:rPr>
              <a:t> Coverage</a:t>
            </a:r>
            <a:endParaRPr lang="en-US" sz="2800" dirty="0">
              <a:solidFill>
                <a:srgbClr val="FFFF00"/>
              </a:solidFill>
            </a:endParaRPr>
          </a:p>
        </c:rich>
      </c:tx>
      <c:layout>
        <c:manualLayout>
          <c:xMode val="edge"/>
          <c:yMode val="edge"/>
          <c:x val="0.25784201411298996"/>
          <c:y val="1.4801612636258343E-2"/>
        </c:manualLayout>
      </c:layout>
    </c:title>
    <c:plotArea>
      <c:layout>
        <c:manualLayout>
          <c:layoutTarget val="inner"/>
          <c:xMode val="edge"/>
          <c:yMode val="edge"/>
          <c:x val="0.16925142010310007"/>
          <c:y val="0.12932320959880014"/>
          <c:w val="0.60445190252858583"/>
          <c:h val="0.66969878765155144"/>
        </c:manualLayout>
      </c:layout>
      <c:lineChart>
        <c:grouping val="standard"/>
        <c:ser>
          <c:idx val="0"/>
          <c:order val="0"/>
          <c:tx>
            <c:v>DC</c:v>
          </c:tx>
          <c:spPr>
            <a:ln w="44450">
              <a:solidFill>
                <a:srgbClr val="FFFF00"/>
              </a:solidFill>
            </a:ln>
          </c:spPr>
          <c:marker>
            <c:symbol val="none"/>
          </c:marker>
          <c:val>
            <c:numRef>
              <c:f>'[c432.xlsx]Sheet1'!$A$1:$A$69</c:f>
              <c:numCache>
                <c:formatCode>General</c:formatCode>
                <c:ptCount val="69"/>
                <c:pt idx="0">
                  <c:v>2.9589744000000012E-2</c:v>
                </c:pt>
                <c:pt idx="1">
                  <c:v>8.2841026000000026E-2</c:v>
                </c:pt>
                <c:pt idx="2">
                  <c:v>0.13017435899999988</c:v>
                </c:pt>
                <c:pt idx="3">
                  <c:v>0.15779487200000089</c:v>
                </c:pt>
                <c:pt idx="4">
                  <c:v>0.1716</c:v>
                </c:pt>
                <c:pt idx="5">
                  <c:v>0.18737435899999999</c:v>
                </c:pt>
                <c:pt idx="6">
                  <c:v>0.19724102600000076</c:v>
                </c:pt>
                <c:pt idx="7">
                  <c:v>0.23471794900000101</c:v>
                </c:pt>
                <c:pt idx="8">
                  <c:v>0.24457435899999999</c:v>
                </c:pt>
                <c:pt idx="9">
                  <c:v>0.26232820500000253</c:v>
                </c:pt>
                <c:pt idx="10">
                  <c:v>0.29782564100000247</c:v>
                </c:pt>
                <c:pt idx="11">
                  <c:v>0.32544615400000032</c:v>
                </c:pt>
                <c:pt idx="12">
                  <c:v>0.34122051300000272</c:v>
                </c:pt>
                <c:pt idx="13">
                  <c:v>0.37277948700000213</c:v>
                </c:pt>
                <c:pt idx="14">
                  <c:v>0.41222564099999998</c:v>
                </c:pt>
                <c:pt idx="15">
                  <c:v>0.41617435900000038</c:v>
                </c:pt>
                <c:pt idx="16">
                  <c:v>0.44576410300000141</c:v>
                </c:pt>
                <c:pt idx="17">
                  <c:v>0.46350769200000008</c:v>
                </c:pt>
                <c:pt idx="18">
                  <c:v>0.49704615400000002</c:v>
                </c:pt>
                <c:pt idx="19">
                  <c:v>0.50887179500000002</c:v>
                </c:pt>
                <c:pt idx="20">
                  <c:v>0.53846153799999996</c:v>
                </c:pt>
                <c:pt idx="21">
                  <c:v>0.54634871800000062</c:v>
                </c:pt>
                <c:pt idx="22">
                  <c:v>0.56410256399999958</c:v>
                </c:pt>
                <c:pt idx="23">
                  <c:v>0.57987692300000004</c:v>
                </c:pt>
                <c:pt idx="24">
                  <c:v>0.59763076899999967</c:v>
                </c:pt>
                <c:pt idx="25">
                  <c:v>0.61538461500000063</c:v>
                </c:pt>
                <c:pt idx="26">
                  <c:v>0.61735384599999998</c:v>
                </c:pt>
                <c:pt idx="27">
                  <c:v>0.64102564100000425</c:v>
                </c:pt>
                <c:pt idx="28">
                  <c:v>0.67061538499999995</c:v>
                </c:pt>
                <c:pt idx="29">
                  <c:v>0.68638974400000063</c:v>
                </c:pt>
                <c:pt idx="30">
                  <c:v>0.6942769230000021</c:v>
                </c:pt>
                <c:pt idx="31">
                  <c:v>0.70019487200000541</c:v>
                </c:pt>
                <c:pt idx="32">
                  <c:v>0.7199179489999995</c:v>
                </c:pt>
                <c:pt idx="33">
                  <c:v>0.74950769200000378</c:v>
                </c:pt>
                <c:pt idx="34">
                  <c:v>0.75147692300000002</c:v>
                </c:pt>
                <c:pt idx="35">
                  <c:v>0.77909743600000558</c:v>
                </c:pt>
                <c:pt idx="36">
                  <c:v>0.79684102599999995</c:v>
                </c:pt>
                <c:pt idx="37">
                  <c:v>0.80275897400000062</c:v>
                </c:pt>
                <c:pt idx="38">
                  <c:v>0.80473846199999999</c:v>
                </c:pt>
                <c:pt idx="39">
                  <c:v>0.81064615399999995</c:v>
                </c:pt>
                <c:pt idx="40">
                  <c:v>0.83628717899999949</c:v>
                </c:pt>
                <c:pt idx="41">
                  <c:v>0.84023589700000378</c:v>
                </c:pt>
                <c:pt idx="42">
                  <c:v>0.85798974400000005</c:v>
                </c:pt>
                <c:pt idx="43">
                  <c:v>0.85995897400000065</c:v>
                </c:pt>
                <c:pt idx="44">
                  <c:v>0.8717948720000076</c:v>
                </c:pt>
                <c:pt idx="45">
                  <c:v>0.90532307700000003</c:v>
                </c:pt>
                <c:pt idx="46">
                  <c:v>0.91124102600000378</c:v>
                </c:pt>
                <c:pt idx="47">
                  <c:v>0.91715897400000002</c:v>
                </c:pt>
                <c:pt idx="48">
                  <c:v>0.92899487200000586</c:v>
                </c:pt>
                <c:pt idx="49">
                  <c:v>0.93688205099999999</c:v>
                </c:pt>
                <c:pt idx="50">
                  <c:v>0.95068717899999999</c:v>
                </c:pt>
                <c:pt idx="51">
                  <c:v>0.96055384600000004</c:v>
                </c:pt>
                <c:pt idx="52">
                  <c:v>0.96252307699999995</c:v>
                </c:pt>
                <c:pt idx="53">
                  <c:v>0.96449230799999996</c:v>
                </c:pt>
                <c:pt idx="54">
                  <c:v>0.96647179500000002</c:v>
                </c:pt>
                <c:pt idx="55">
                  <c:v>0.96844102600000426</c:v>
                </c:pt>
                <c:pt idx="56">
                  <c:v>0.97041025599999731</c:v>
                </c:pt>
                <c:pt idx="57">
                  <c:v>0.97238974399999956</c:v>
                </c:pt>
                <c:pt idx="58">
                  <c:v>0.9763282049999995</c:v>
                </c:pt>
                <c:pt idx="59">
                  <c:v>0.97830769200000134</c:v>
                </c:pt>
                <c:pt idx="60">
                  <c:v>0.98027692299999958</c:v>
                </c:pt>
                <c:pt idx="61">
                  <c:v>0.98422564099999998</c:v>
                </c:pt>
                <c:pt idx="62">
                  <c:v>0.98619487200000344</c:v>
                </c:pt>
                <c:pt idx="63">
                  <c:v>0.98816410299999957</c:v>
                </c:pt>
                <c:pt idx="64">
                  <c:v>0.9901333329999995</c:v>
                </c:pt>
                <c:pt idx="65">
                  <c:v>0.9921128209999962</c:v>
                </c:pt>
                <c:pt idx="66">
                  <c:v>0.99408205099999958</c:v>
                </c:pt>
                <c:pt idx="67">
                  <c:v>0.99605128200000004</c:v>
                </c:pt>
                <c:pt idx="68">
                  <c:v>1</c:v>
                </c:pt>
              </c:numCache>
            </c:numRef>
          </c:val>
        </c:ser>
        <c:ser>
          <c:idx val="1"/>
          <c:order val="1"/>
          <c:tx>
            <c:v>Distin. FP/Total FP</c:v>
          </c:tx>
          <c:spPr>
            <a:ln w="44450">
              <a:solidFill>
                <a:srgbClr val="92D050"/>
              </a:solidFill>
            </a:ln>
          </c:spPr>
          <c:marker>
            <c:symbol val="none"/>
          </c:marker>
          <c:val>
            <c:numRef>
              <c:f>'[c432.xlsx]Sheet1'!$B$1:$B$69</c:f>
              <c:numCache>
                <c:formatCode>General</c:formatCode>
                <c:ptCount val="69"/>
                <c:pt idx="0">
                  <c:v>0.16709000000000088</c:v>
                </c:pt>
                <c:pt idx="1">
                  <c:v>0.4500900000000001</c:v>
                </c:pt>
                <c:pt idx="2">
                  <c:v>0.55535999999999996</c:v>
                </c:pt>
                <c:pt idx="3">
                  <c:v>0.5976300000000021</c:v>
                </c:pt>
                <c:pt idx="4">
                  <c:v>0.60761000000000065</c:v>
                </c:pt>
                <c:pt idx="5">
                  <c:v>0.65767000000000586</c:v>
                </c:pt>
                <c:pt idx="6">
                  <c:v>0.69413000000000291</c:v>
                </c:pt>
                <c:pt idx="7">
                  <c:v>0.75729000000000379</c:v>
                </c:pt>
                <c:pt idx="8">
                  <c:v>0.76474000000000586</c:v>
                </c:pt>
                <c:pt idx="9">
                  <c:v>0.80623</c:v>
                </c:pt>
                <c:pt idx="10">
                  <c:v>0.82789000000000379</c:v>
                </c:pt>
                <c:pt idx="11">
                  <c:v>0.86173999999999995</c:v>
                </c:pt>
                <c:pt idx="12">
                  <c:v>0.87798000000000065</c:v>
                </c:pt>
                <c:pt idx="13">
                  <c:v>0.89954000000000234</c:v>
                </c:pt>
                <c:pt idx="14">
                  <c:v>0.92308999999999997</c:v>
                </c:pt>
                <c:pt idx="15">
                  <c:v>0.92417000000000005</c:v>
                </c:pt>
                <c:pt idx="16">
                  <c:v>0.93818999999999997</c:v>
                </c:pt>
                <c:pt idx="17">
                  <c:v>0.94042999999999999</c:v>
                </c:pt>
                <c:pt idx="18">
                  <c:v>0.94542999999999999</c:v>
                </c:pt>
                <c:pt idx="19">
                  <c:v>0.94894000000000378</c:v>
                </c:pt>
                <c:pt idx="20">
                  <c:v>0.95642000000000005</c:v>
                </c:pt>
                <c:pt idx="21">
                  <c:v>0.95726</c:v>
                </c:pt>
                <c:pt idx="22">
                  <c:v>0.97097999999999951</c:v>
                </c:pt>
                <c:pt idx="23">
                  <c:v>0.97354999999999958</c:v>
                </c:pt>
                <c:pt idx="24">
                  <c:v>0.97663999999999951</c:v>
                </c:pt>
                <c:pt idx="25">
                  <c:v>0.9789099999999995</c:v>
                </c:pt>
                <c:pt idx="26">
                  <c:v>0.97942999999999958</c:v>
                </c:pt>
                <c:pt idx="27">
                  <c:v>0.9811299999999995</c:v>
                </c:pt>
                <c:pt idx="28">
                  <c:v>0.98468</c:v>
                </c:pt>
                <c:pt idx="29">
                  <c:v>0.98567000000000005</c:v>
                </c:pt>
                <c:pt idx="30">
                  <c:v>0.9865399999999962</c:v>
                </c:pt>
                <c:pt idx="31">
                  <c:v>0.9870099999999995</c:v>
                </c:pt>
                <c:pt idx="32">
                  <c:v>0.98830999999999958</c:v>
                </c:pt>
                <c:pt idx="33">
                  <c:v>0.99046999999999563</c:v>
                </c:pt>
                <c:pt idx="34">
                  <c:v>0.99082000000000003</c:v>
                </c:pt>
                <c:pt idx="35">
                  <c:v>0.99256999999999562</c:v>
                </c:pt>
                <c:pt idx="36">
                  <c:v>0.99434999999999996</c:v>
                </c:pt>
                <c:pt idx="37">
                  <c:v>0.99463999999999997</c:v>
                </c:pt>
                <c:pt idx="38">
                  <c:v>0.99489000000000005</c:v>
                </c:pt>
                <c:pt idx="39">
                  <c:v>0.99514999999999998</c:v>
                </c:pt>
                <c:pt idx="40">
                  <c:v>0.99617999999999951</c:v>
                </c:pt>
                <c:pt idx="41">
                  <c:v>0.99639999999999951</c:v>
                </c:pt>
                <c:pt idx="42">
                  <c:v>0.99687000000000003</c:v>
                </c:pt>
                <c:pt idx="43">
                  <c:v>0.9970599999999995</c:v>
                </c:pt>
                <c:pt idx="44">
                  <c:v>0.9974499999999995</c:v>
                </c:pt>
                <c:pt idx="45">
                  <c:v>0.9984499999999995</c:v>
                </c:pt>
                <c:pt idx="46">
                  <c:v>0.9985899999999962</c:v>
                </c:pt>
                <c:pt idx="47">
                  <c:v>0.99872000000000005</c:v>
                </c:pt>
                <c:pt idx="48">
                  <c:v>0.99899000000000004</c:v>
                </c:pt>
                <c:pt idx="49">
                  <c:v>0.99914000000000003</c:v>
                </c:pt>
                <c:pt idx="50">
                  <c:v>0.99961</c:v>
                </c:pt>
                <c:pt idx="51">
                  <c:v>0.99968000000000001</c:v>
                </c:pt>
                <c:pt idx="52">
                  <c:v>0.99970000000000003</c:v>
                </c:pt>
                <c:pt idx="53">
                  <c:v>0.99972000000000005</c:v>
                </c:pt>
                <c:pt idx="54">
                  <c:v>0.99972000000000005</c:v>
                </c:pt>
                <c:pt idx="55">
                  <c:v>0.99973999999999996</c:v>
                </c:pt>
                <c:pt idx="56">
                  <c:v>0.99973999999999996</c:v>
                </c:pt>
                <c:pt idx="57">
                  <c:v>0.99975000000000003</c:v>
                </c:pt>
                <c:pt idx="58">
                  <c:v>0.99977000000000005</c:v>
                </c:pt>
                <c:pt idx="59">
                  <c:v>0.99977000000000005</c:v>
                </c:pt>
                <c:pt idx="60">
                  <c:v>0.99978</c:v>
                </c:pt>
                <c:pt idx="61">
                  <c:v>0.99980000000000002</c:v>
                </c:pt>
                <c:pt idx="62">
                  <c:v>0.99980000000000002</c:v>
                </c:pt>
                <c:pt idx="63">
                  <c:v>0.99980999999999998</c:v>
                </c:pt>
                <c:pt idx="64">
                  <c:v>0.99982000000000004</c:v>
                </c:pt>
                <c:pt idx="65">
                  <c:v>0.99982000000000004</c:v>
                </c:pt>
                <c:pt idx="66">
                  <c:v>0.99983</c:v>
                </c:pt>
                <c:pt idx="67">
                  <c:v>0.99983999999999951</c:v>
                </c:pt>
                <c:pt idx="68">
                  <c:v>0.99985999999999997</c:v>
                </c:pt>
              </c:numCache>
            </c:numRef>
          </c:val>
        </c:ser>
        <c:marker val="1"/>
        <c:axId val="47823872"/>
        <c:axId val="56697984"/>
      </c:lineChart>
      <c:lineChart>
        <c:grouping val="standard"/>
        <c:ser>
          <c:idx val="2"/>
          <c:order val="2"/>
          <c:tx>
            <c:v>No. of Un. FP</c:v>
          </c:tx>
          <c:spPr>
            <a:ln w="44450">
              <a:solidFill>
                <a:srgbClr val="FFFFFF"/>
              </a:solidFill>
            </a:ln>
          </c:spPr>
          <c:marker>
            <c:symbol val="none"/>
          </c:marker>
          <c:val>
            <c:numRef>
              <c:f>'[c432.xlsx]Sheet1'!$D$1:$D$69</c:f>
              <c:numCache>
                <c:formatCode>General</c:formatCode>
                <c:ptCount val="69"/>
                <c:pt idx="0">
                  <c:v>114111</c:v>
                </c:pt>
                <c:pt idx="1">
                  <c:v>75333</c:v>
                </c:pt>
                <c:pt idx="2">
                  <c:v>60908</c:v>
                </c:pt>
                <c:pt idx="3">
                  <c:v>55116</c:v>
                </c:pt>
                <c:pt idx="4">
                  <c:v>53749</c:v>
                </c:pt>
                <c:pt idx="5">
                  <c:v>46889</c:v>
                </c:pt>
                <c:pt idx="6">
                  <c:v>41893</c:v>
                </c:pt>
                <c:pt idx="7">
                  <c:v>33239</c:v>
                </c:pt>
                <c:pt idx="8">
                  <c:v>32218</c:v>
                </c:pt>
                <c:pt idx="9">
                  <c:v>26533</c:v>
                </c:pt>
                <c:pt idx="10">
                  <c:v>23565</c:v>
                </c:pt>
                <c:pt idx="11">
                  <c:v>18926</c:v>
                </c:pt>
                <c:pt idx="12">
                  <c:v>16701</c:v>
                </c:pt>
                <c:pt idx="13">
                  <c:v>13747</c:v>
                </c:pt>
                <c:pt idx="14">
                  <c:v>10519</c:v>
                </c:pt>
                <c:pt idx="15">
                  <c:v>10372</c:v>
                </c:pt>
                <c:pt idx="16">
                  <c:v>8450</c:v>
                </c:pt>
                <c:pt idx="17">
                  <c:v>8143</c:v>
                </c:pt>
                <c:pt idx="18">
                  <c:v>7458</c:v>
                </c:pt>
                <c:pt idx="19">
                  <c:v>6978</c:v>
                </c:pt>
                <c:pt idx="20">
                  <c:v>5953</c:v>
                </c:pt>
                <c:pt idx="21">
                  <c:v>5838</c:v>
                </c:pt>
                <c:pt idx="22">
                  <c:v>3957</c:v>
                </c:pt>
                <c:pt idx="23">
                  <c:v>3605</c:v>
                </c:pt>
                <c:pt idx="24">
                  <c:v>3182</c:v>
                </c:pt>
                <c:pt idx="25">
                  <c:v>2871</c:v>
                </c:pt>
                <c:pt idx="26">
                  <c:v>2799</c:v>
                </c:pt>
                <c:pt idx="27">
                  <c:v>2566</c:v>
                </c:pt>
                <c:pt idx="28">
                  <c:v>2080</c:v>
                </c:pt>
                <c:pt idx="29">
                  <c:v>1945</c:v>
                </c:pt>
                <c:pt idx="30">
                  <c:v>1825</c:v>
                </c:pt>
                <c:pt idx="31">
                  <c:v>1761</c:v>
                </c:pt>
                <c:pt idx="32">
                  <c:v>1583</c:v>
                </c:pt>
                <c:pt idx="33">
                  <c:v>1287</c:v>
                </c:pt>
                <c:pt idx="34">
                  <c:v>1239</c:v>
                </c:pt>
                <c:pt idx="35">
                  <c:v>999</c:v>
                </c:pt>
                <c:pt idx="36">
                  <c:v>755</c:v>
                </c:pt>
                <c:pt idx="37">
                  <c:v>716</c:v>
                </c:pt>
                <c:pt idx="38">
                  <c:v>681</c:v>
                </c:pt>
                <c:pt idx="39">
                  <c:v>645</c:v>
                </c:pt>
                <c:pt idx="40">
                  <c:v>504</c:v>
                </c:pt>
                <c:pt idx="41">
                  <c:v>474</c:v>
                </c:pt>
                <c:pt idx="42">
                  <c:v>410</c:v>
                </c:pt>
                <c:pt idx="43">
                  <c:v>384</c:v>
                </c:pt>
                <c:pt idx="44">
                  <c:v>330</c:v>
                </c:pt>
                <c:pt idx="45">
                  <c:v>194</c:v>
                </c:pt>
                <c:pt idx="46">
                  <c:v>174</c:v>
                </c:pt>
                <c:pt idx="47">
                  <c:v>156</c:v>
                </c:pt>
                <c:pt idx="48">
                  <c:v>120</c:v>
                </c:pt>
                <c:pt idx="49">
                  <c:v>99</c:v>
                </c:pt>
                <c:pt idx="50">
                  <c:v>35</c:v>
                </c:pt>
                <c:pt idx="51">
                  <c:v>25</c:v>
                </c:pt>
                <c:pt idx="52">
                  <c:v>22</c:v>
                </c:pt>
                <c:pt idx="53">
                  <c:v>20</c:v>
                </c:pt>
                <c:pt idx="54">
                  <c:v>19</c:v>
                </c:pt>
                <c:pt idx="55">
                  <c:v>17</c:v>
                </c:pt>
                <c:pt idx="56">
                  <c:v>16</c:v>
                </c:pt>
                <c:pt idx="57">
                  <c:v>15</c:v>
                </c:pt>
                <c:pt idx="58">
                  <c:v>13</c:v>
                </c:pt>
                <c:pt idx="59">
                  <c:v>12</c:v>
                </c:pt>
                <c:pt idx="60">
                  <c:v>11</c:v>
                </c:pt>
                <c:pt idx="61">
                  <c:v>9</c:v>
                </c:pt>
                <c:pt idx="62">
                  <c:v>8</c:v>
                </c:pt>
                <c:pt idx="63">
                  <c:v>7</c:v>
                </c:pt>
                <c:pt idx="64">
                  <c:v>6</c:v>
                </c:pt>
                <c:pt idx="65">
                  <c:v>5</c:v>
                </c:pt>
                <c:pt idx="66">
                  <c:v>4</c:v>
                </c:pt>
                <c:pt idx="67">
                  <c:v>3</c:v>
                </c:pt>
                <c:pt idx="68">
                  <c:v>0</c:v>
                </c:pt>
              </c:numCache>
            </c:numRef>
          </c:val>
        </c:ser>
        <c:marker val="1"/>
        <c:axId val="56702080"/>
        <c:axId val="56699904"/>
      </c:lineChart>
      <c:catAx>
        <c:axId val="47823872"/>
        <c:scaling>
          <c:orientation val="minMax"/>
        </c:scaling>
        <c:axPos val="b"/>
        <c:title>
          <c:tx>
            <c:rich>
              <a:bodyPr/>
              <a:lstStyle/>
              <a:p>
                <a:pPr>
                  <a:defRPr/>
                </a:pPr>
                <a:r>
                  <a:rPr lang="en-US" sz="2400">
                    <a:solidFill>
                      <a:srgbClr val="FFFF00"/>
                    </a:solidFill>
                  </a:rPr>
                  <a:t>Number of ATPG Vectors</a:t>
                </a:r>
              </a:p>
            </c:rich>
          </c:tx>
          <c:layout>
            <c:manualLayout>
              <c:xMode val="edge"/>
              <c:yMode val="edge"/>
              <c:x val="0.25510219009509055"/>
              <c:y val="0.90230304545264672"/>
            </c:manualLayout>
          </c:layout>
        </c:title>
        <c:tickLblPos val="nextTo"/>
        <c:txPr>
          <a:bodyPr/>
          <a:lstStyle/>
          <a:p>
            <a:pPr>
              <a:defRPr sz="1800" baseline="0">
                <a:solidFill>
                  <a:srgbClr val="FFFF00"/>
                </a:solidFill>
              </a:defRPr>
            </a:pPr>
            <a:endParaRPr lang="en-US"/>
          </a:p>
        </c:txPr>
        <c:crossAx val="56697984"/>
        <c:crosses val="autoZero"/>
        <c:auto val="1"/>
        <c:lblAlgn val="ctr"/>
        <c:lblOffset val="100"/>
        <c:tickLblSkip val="10"/>
        <c:tickMarkSkip val="10"/>
      </c:catAx>
      <c:valAx>
        <c:axId val="56697984"/>
        <c:scaling>
          <c:orientation val="minMax"/>
          <c:max val="1.1000000000000001"/>
          <c:min val="0"/>
        </c:scaling>
        <c:axPos val="l"/>
        <c:majorGridlines/>
        <c:title>
          <c:tx>
            <c:rich>
              <a:bodyPr rot="-5400000" vert="horz"/>
              <a:lstStyle/>
              <a:p>
                <a:pPr>
                  <a:defRPr/>
                </a:pPr>
                <a:r>
                  <a:rPr lang="en-US" sz="2400">
                    <a:solidFill>
                      <a:srgbClr val="FFFF00"/>
                    </a:solidFill>
                  </a:rPr>
                  <a:t>Coverage as fraction</a:t>
                </a:r>
              </a:p>
            </c:rich>
          </c:tx>
          <c:layout>
            <c:manualLayout>
              <c:xMode val="edge"/>
              <c:yMode val="edge"/>
              <c:x val="3.6075610740965422E-2"/>
              <c:y val="0.14817247844019499"/>
            </c:manualLayout>
          </c:layout>
        </c:title>
        <c:numFmt formatCode="General" sourceLinked="1"/>
        <c:tickLblPos val="nextTo"/>
        <c:txPr>
          <a:bodyPr/>
          <a:lstStyle/>
          <a:p>
            <a:pPr>
              <a:defRPr sz="1800" baseline="0">
                <a:solidFill>
                  <a:srgbClr val="FFFF00"/>
                </a:solidFill>
              </a:defRPr>
            </a:pPr>
            <a:endParaRPr lang="en-US"/>
          </a:p>
        </c:txPr>
        <c:crossAx val="47823872"/>
        <c:crosses val="autoZero"/>
        <c:crossBetween val="between"/>
        <c:majorUnit val="0.1"/>
      </c:valAx>
      <c:valAx>
        <c:axId val="56699904"/>
        <c:scaling>
          <c:orientation val="minMax"/>
          <c:max val="1000"/>
        </c:scaling>
        <c:axPos val="r"/>
        <c:title>
          <c:tx>
            <c:rich>
              <a:bodyPr rot="-5400000" vert="horz"/>
              <a:lstStyle/>
              <a:p>
                <a:pPr>
                  <a:defRPr/>
                </a:pPr>
                <a:r>
                  <a:rPr lang="en-US" sz="2400" dirty="0">
                    <a:solidFill>
                      <a:srgbClr val="FFFF00"/>
                    </a:solidFill>
                  </a:rPr>
                  <a:t>Number of </a:t>
                </a:r>
                <a:r>
                  <a:rPr lang="en-US" sz="2400" dirty="0" smtClean="0">
                    <a:solidFill>
                      <a:srgbClr val="FFFF00"/>
                    </a:solidFill>
                  </a:rPr>
                  <a:t>Undistinguished</a:t>
                </a:r>
                <a:r>
                  <a:rPr lang="en-US" sz="2400" baseline="0" dirty="0" smtClean="0">
                    <a:solidFill>
                      <a:srgbClr val="FFFF00"/>
                    </a:solidFill>
                  </a:rPr>
                  <a:t> </a:t>
                </a:r>
                <a:r>
                  <a:rPr lang="en-US" sz="2400" baseline="0" dirty="0">
                    <a:solidFill>
                      <a:srgbClr val="FFFF00"/>
                    </a:solidFill>
                  </a:rPr>
                  <a:t>Fault Pairs</a:t>
                </a:r>
                <a:endParaRPr lang="en-US" sz="2400" dirty="0">
                  <a:solidFill>
                    <a:srgbClr val="FFFF00"/>
                  </a:solidFill>
                </a:endParaRPr>
              </a:p>
            </c:rich>
          </c:tx>
          <c:layout>
            <c:manualLayout>
              <c:xMode val="edge"/>
              <c:yMode val="edge"/>
              <c:x val="0.87535403489522812"/>
              <c:y val="8.9283180818613903E-2"/>
            </c:manualLayout>
          </c:layout>
        </c:title>
        <c:numFmt formatCode="General" sourceLinked="1"/>
        <c:tickLblPos val="nextTo"/>
        <c:txPr>
          <a:bodyPr/>
          <a:lstStyle/>
          <a:p>
            <a:pPr>
              <a:defRPr sz="1800" baseline="0">
                <a:solidFill>
                  <a:srgbClr val="FFFF00"/>
                </a:solidFill>
              </a:defRPr>
            </a:pPr>
            <a:endParaRPr lang="en-US"/>
          </a:p>
        </c:txPr>
        <c:crossAx val="56702080"/>
        <c:crosses val="max"/>
        <c:crossBetween val="between"/>
      </c:valAx>
      <c:catAx>
        <c:axId val="56702080"/>
        <c:scaling>
          <c:orientation val="minMax"/>
        </c:scaling>
        <c:delete val="1"/>
        <c:axPos val="b"/>
        <c:tickLblPos val="none"/>
        <c:crossAx val="56699904"/>
        <c:crosses val="autoZero"/>
        <c:auto val="1"/>
        <c:lblAlgn val="ctr"/>
        <c:lblOffset val="100"/>
      </c:catAx>
    </c:plotArea>
    <c:legend>
      <c:legendPos val="r"/>
      <c:legendEntry>
        <c:idx val="0"/>
        <c:txPr>
          <a:bodyPr/>
          <a:lstStyle/>
          <a:p>
            <a:pPr>
              <a:defRPr sz="1600" baseline="0">
                <a:solidFill>
                  <a:srgbClr val="FFFF00"/>
                </a:solidFill>
              </a:defRPr>
            </a:pPr>
            <a:endParaRPr lang="en-US"/>
          </a:p>
        </c:txPr>
      </c:legendEntry>
      <c:legendEntry>
        <c:idx val="1"/>
        <c:txPr>
          <a:bodyPr/>
          <a:lstStyle/>
          <a:p>
            <a:pPr>
              <a:defRPr sz="1600" baseline="0">
                <a:solidFill>
                  <a:srgbClr val="92D050"/>
                </a:solidFill>
              </a:defRPr>
            </a:pPr>
            <a:endParaRPr lang="en-US"/>
          </a:p>
        </c:txPr>
      </c:legendEntry>
      <c:legendEntry>
        <c:idx val="2"/>
        <c:txPr>
          <a:bodyPr/>
          <a:lstStyle/>
          <a:p>
            <a:pPr>
              <a:defRPr sz="1600" baseline="0">
                <a:solidFill>
                  <a:srgbClr val="FFFFFF"/>
                </a:solidFill>
              </a:defRPr>
            </a:pPr>
            <a:endParaRPr lang="en-US"/>
          </a:p>
        </c:txPr>
      </c:legendEntry>
      <c:layout>
        <c:manualLayout>
          <c:xMode val="edge"/>
          <c:yMode val="edge"/>
          <c:x val="0.24177342842390601"/>
          <c:y val="0.60677094417251964"/>
          <c:w val="0.40847337766525094"/>
          <c:h val="0.19916254837514691"/>
        </c:manualLayout>
      </c:layout>
    </c:legend>
    <c:plotVisOnly val="1"/>
  </c:chart>
  <c:spPr>
    <a:ln w="12700"/>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00"/>
            </a:pPr>
            <a:r>
              <a:rPr lang="en-US" sz="2800"/>
              <a:t>Diagnostic Coverage</a:t>
            </a:r>
          </a:p>
        </c:rich>
      </c:tx>
      <c:layout>
        <c:manualLayout>
          <c:xMode val="edge"/>
          <c:yMode val="edge"/>
          <c:x val="0.28078776859878701"/>
          <c:y val="2.9939614374875408E-2"/>
        </c:manualLayout>
      </c:layout>
      <c:overlay val="1"/>
    </c:title>
    <c:plotArea>
      <c:layout>
        <c:manualLayout>
          <c:layoutTarget val="inner"/>
          <c:xMode val="edge"/>
          <c:yMode val="edge"/>
          <c:x val="0.18065755891303667"/>
          <c:y val="0.14294966013872501"/>
          <c:w val="0.60788660898663949"/>
          <c:h val="0.65837881988777924"/>
        </c:manualLayout>
      </c:layout>
      <c:lineChart>
        <c:grouping val="standard"/>
        <c:ser>
          <c:idx val="0"/>
          <c:order val="0"/>
          <c:tx>
            <c:v>DC</c:v>
          </c:tx>
          <c:spPr>
            <a:ln w="44450">
              <a:solidFill>
                <a:srgbClr val="FFFF00"/>
              </a:solidFill>
            </a:ln>
          </c:spPr>
          <c:marker>
            <c:symbol val="none"/>
          </c:marker>
          <c:val>
            <c:numRef>
              <c:f>Sheet1!$A$1:$A$17</c:f>
              <c:numCache>
                <c:formatCode>General</c:formatCode>
                <c:ptCount val="17"/>
                <c:pt idx="0">
                  <c:v>0.52173913043500064</c:v>
                </c:pt>
                <c:pt idx="1">
                  <c:v>0.56521739130399951</c:v>
                </c:pt>
                <c:pt idx="2">
                  <c:v>0.60869565217400634</c:v>
                </c:pt>
                <c:pt idx="3">
                  <c:v>0.63043478260900065</c:v>
                </c:pt>
                <c:pt idx="4">
                  <c:v>0.67391304347800318</c:v>
                </c:pt>
                <c:pt idx="5">
                  <c:v>0.6956521739130006</c:v>
                </c:pt>
                <c:pt idx="6">
                  <c:v>0.73913043478300233</c:v>
                </c:pt>
                <c:pt idx="7">
                  <c:v>0.78260869565200064</c:v>
                </c:pt>
                <c:pt idx="8">
                  <c:v>0.80434782608699995</c:v>
                </c:pt>
                <c:pt idx="9">
                  <c:v>0.82608695652200004</c:v>
                </c:pt>
                <c:pt idx="10">
                  <c:v>0.84782608695700001</c:v>
                </c:pt>
                <c:pt idx="11">
                  <c:v>0.86956521739100234</c:v>
                </c:pt>
                <c:pt idx="12">
                  <c:v>0.8913043478259981</c:v>
                </c:pt>
                <c:pt idx="13">
                  <c:v>0.91304347826100063</c:v>
                </c:pt>
                <c:pt idx="14">
                  <c:v>0.93478260869600005</c:v>
                </c:pt>
                <c:pt idx="15">
                  <c:v>0.95652173913000005</c:v>
                </c:pt>
                <c:pt idx="16">
                  <c:v>0.97826086956499969</c:v>
                </c:pt>
              </c:numCache>
            </c:numRef>
          </c:val>
        </c:ser>
        <c:ser>
          <c:idx val="1"/>
          <c:order val="1"/>
          <c:tx>
            <c:v>Distin. FP/Total FP</c:v>
          </c:tx>
          <c:spPr>
            <a:ln w="44450">
              <a:solidFill>
                <a:srgbClr val="28E43A"/>
              </a:solidFill>
            </a:ln>
          </c:spPr>
          <c:marker>
            <c:symbol val="none"/>
          </c:marker>
          <c:val>
            <c:numRef>
              <c:f>Sheet1!$B$1:$B$17</c:f>
              <c:numCache>
                <c:formatCode>General</c:formatCode>
                <c:ptCount val="17"/>
                <c:pt idx="0">
                  <c:v>0.95652173913000005</c:v>
                </c:pt>
                <c:pt idx="1">
                  <c:v>0.95845410628000005</c:v>
                </c:pt>
                <c:pt idx="2">
                  <c:v>0.96231884057999995</c:v>
                </c:pt>
                <c:pt idx="3">
                  <c:v>0.96328502415499995</c:v>
                </c:pt>
                <c:pt idx="4">
                  <c:v>0.96811594202900064</c:v>
                </c:pt>
                <c:pt idx="5">
                  <c:v>0.97971014492799946</c:v>
                </c:pt>
                <c:pt idx="6">
                  <c:v>0.98550724637699949</c:v>
                </c:pt>
                <c:pt idx="7">
                  <c:v>0.98743961352700005</c:v>
                </c:pt>
                <c:pt idx="8">
                  <c:v>0.98840579710099996</c:v>
                </c:pt>
                <c:pt idx="9">
                  <c:v>0.98937198067599996</c:v>
                </c:pt>
                <c:pt idx="10">
                  <c:v>0.99033816425099719</c:v>
                </c:pt>
                <c:pt idx="11">
                  <c:v>0.99323671497599753</c:v>
                </c:pt>
                <c:pt idx="12">
                  <c:v>0.99516908212599997</c:v>
                </c:pt>
                <c:pt idx="13">
                  <c:v>0.99613526569999999</c:v>
                </c:pt>
                <c:pt idx="14">
                  <c:v>0.997101449275</c:v>
                </c:pt>
                <c:pt idx="15">
                  <c:v>0.99806763285</c:v>
                </c:pt>
                <c:pt idx="16">
                  <c:v>0.99903381642500211</c:v>
                </c:pt>
              </c:numCache>
            </c:numRef>
          </c:val>
        </c:ser>
        <c:marker val="1"/>
        <c:axId val="56792192"/>
        <c:axId val="56794112"/>
      </c:lineChart>
      <c:lineChart>
        <c:grouping val="standard"/>
        <c:ser>
          <c:idx val="2"/>
          <c:order val="2"/>
          <c:tx>
            <c:v>No. of Un. FP</c:v>
          </c:tx>
          <c:spPr>
            <a:ln w="44450">
              <a:solidFill>
                <a:srgbClr val="FFFFFF"/>
              </a:solidFill>
            </a:ln>
          </c:spPr>
          <c:marker>
            <c:symbol val="none"/>
          </c:marker>
          <c:val>
            <c:numRef>
              <c:f>Sheet1!$C$1:$C$17</c:f>
              <c:numCache>
                <c:formatCode>General</c:formatCode>
                <c:ptCount val="17"/>
                <c:pt idx="0">
                  <c:v>45</c:v>
                </c:pt>
                <c:pt idx="1">
                  <c:v>43</c:v>
                </c:pt>
                <c:pt idx="2">
                  <c:v>39</c:v>
                </c:pt>
                <c:pt idx="3">
                  <c:v>38</c:v>
                </c:pt>
                <c:pt idx="4">
                  <c:v>33</c:v>
                </c:pt>
                <c:pt idx="5">
                  <c:v>21</c:v>
                </c:pt>
                <c:pt idx="6">
                  <c:v>15</c:v>
                </c:pt>
                <c:pt idx="7">
                  <c:v>13</c:v>
                </c:pt>
                <c:pt idx="8">
                  <c:v>12</c:v>
                </c:pt>
                <c:pt idx="9">
                  <c:v>11</c:v>
                </c:pt>
                <c:pt idx="10">
                  <c:v>10</c:v>
                </c:pt>
                <c:pt idx="11">
                  <c:v>7</c:v>
                </c:pt>
                <c:pt idx="12">
                  <c:v>5</c:v>
                </c:pt>
                <c:pt idx="13">
                  <c:v>4</c:v>
                </c:pt>
                <c:pt idx="14">
                  <c:v>3</c:v>
                </c:pt>
                <c:pt idx="15">
                  <c:v>2</c:v>
                </c:pt>
                <c:pt idx="16">
                  <c:v>1</c:v>
                </c:pt>
              </c:numCache>
            </c:numRef>
          </c:val>
        </c:ser>
        <c:marker val="1"/>
        <c:axId val="56818688"/>
        <c:axId val="56816768"/>
      </c:lineChart>
      <c:catAx>
        <c:axId val="56792192"/>
        <c:scaling>
          <c:orientation val="minMax"/>
        </c:scaling>
        <c:axPos val="b"/>
        <c:title>
          <c:tx>
            <c:rich>
              <a:bodyPr/>
              <a:lstStyle/>
              <a:p>
                <a:pPr>
                  <a:defRPr sz="2000"/>
                </a:pPr>
                <a:r>
                  <a:rPr lang="en-US" sz="2000"/>
                  <a:t>Number of ATPG Vectors</a:t>
                </a:r>
              </a:p>
            </c:rich>
          </c:tx>
          <c:layout>
            <c:manualLayout>
              <c:xMode val="edge"/>
              <c:yMode val="edge"/>
              <c:x val="0.32245557621326976"/>
              <c:y val="0.90676866386440802"/>
            </c:manualLayout>
          </c:layout>
        </c:title>
        <c:tickLblPos val="nextTo"/>
        <c:txPr>
          <a:bodyPr/>
          <a:lstStyle/>
          <a:p>
            <a:pPr>
              <a:defRPr sz="1600"/>
            </a:pPr>
            <a:endParaRPr lang="en-US"/>
          </a:p>
        </c:txPr>
        <c:crossAx val="56794112"/>
        <c:crosses val="autoZero"/>
        <c:auto val="1"/>
        <c:lblAlgn val="ctr"/>
        <c:lblOffset val="100"/>
      </c:catAx>
      <c:valAx>
        <c:axId val="56794112"/>
        <c:scaling>
          <c:orientation val="minMax"/>
        </c:scaling>
        <c:axPos val="l"/>
        <c:majorGridlines/>
        <c:title>
          <c:tx>
            <c:rich>
              <a:bodyPr rot="-5400000" vert="horz"/>
              <a:lstStyle/>
              <a:p>
                <a:pPr>
                  <a:defRPr sz="2400"/>
                </a:pPr>
                <a:r>
                  <a:rPr lang="en-US" sz="2400"/>
                  <a:t>Coverage as fraction</a:t>
                </a:r>
              </a:p>
            </c:rich>
          </c:tx>
          <c:layout/>
        </c:title>
        <c:numFmt formatCode="General" sourceLinked="1"/>
        <c:tickLblPos val="nextTo"/>
        <c:spPr>
          <a:ln w="28575"/>
        </c:spPr>
        <c:txPr>
          <a:bodyPr/>
          <a:lstStyle/>
          <a:p>
            <a:pPr>
              <a:defRPr sz="1800"/>
            </a:pPr>
            <a:endParaRPr lang="en-US"/>
          </a:p>
        </c:txPr>
        <c:crossAx val="56792192"/>
        <c:crosses val="autoZero"/>
        <c:crossBetween val="between"/>
      </c:valAx>
      <c:valAx>
        <c:axId val="56816768"/>
        <c:scaling>
          <c:orientation val="minMax"/>
        </c:scaling>
        <c:axPos val="r"/>
        <c:title>
          <c:tx>
            <c:rich>
              <a:bodyPr rot="-5400000" vert="horz"/>
              <a:lstStyle/>
              <a:p>
                <a:pPr>
                  <a:defRPr sz="2400"/>
                </a:pPr>
                <a:r>
                  <a:rPr lang="en-US" sz="2400"/>
                  <a:t>Number of Undistinguished Fault Pairs</a:t>
                </a:r>
              </a:p>
            </c:rich>
          </c:tx>
          <c:layout>
            <c:manualLayout>
              <c:xMode val="edge"/>
              <c:yMode val="edge"/>
              <c:x val="0.88074081662907733"/>
              <c:y val="0.11928801936602818"/>
            </c:manualLayout>
          </c:layout>
        </c:title>
        <c:numFmt formatCode="General" sourceLinked="1"/>
        <c:tickLblPos val="nextTo"/>
        <c:txPr>
          <a:bodyPr/>
          <a:lstStyle/>
          <a:p>
            <a:pPr>
              <a:defRPr sz="1800"/>
            </a:pPr>
            <a:endParaRPr lang="en-US"/>
          </a:p>
        </c:txPr>
        <c:crossAx val="56818688"/>
        <c:crosses val="max"/>
        <c:crossBetween val="between"/>
      </c:valAx>
      <c:catAx>
        <c:axId val="56818688"/>
        <c:scaling>
          <c:orientation val="minMax"/>
        </c:scaling>
        <c:delete val="1"/>
        <c:axPos val="b"/>
        <c:tickLblPos val="none"/>
        <c:crossAx val="56816768"/>
        <c:crosses val="autoZero"/>
        <c:auto val="1"/>
        <c:lblAlgn val="ctr"/>
        <c:lblOffset val="100"/>
      </c:catAx>
    </c:plotArea>
    <c:legend>
      <c:legendPos val="r"/>
      <c:layout>
        <c:manualLayout>
          <c:xMode val="edge"/>
          <c:yMode val="edge"/>
          <c:x val="0.19587422254242276"/>
          <c:y val="0.55210582081952375"/>
          <c:w val="0.24596139882405349"/>
          <c:h val="0.24479662819755871"/>
        </c:manualLayout>
      </c:layout>
      <c:txPr>
        <a:bodyPr/>
        <a:lstStyle/>
        <a:p>
          <a:pPr>
            <a:defRPr sz="1600"/>
          </a:pPr>
          <a:endParaRPr lang="en-US"/>
        </a:p>
      </c:txPr>
    </c:legend>
    <c:plotVisOnly val="1"/>
  </c:chart>
  <c:txPr>
    <a:bodyPr/>
    <a:lstStyle/>
    <a:p>
      <a:pPr>
        <a:defRPr>
          <a:solidFill>
            <a:srgbClr val="FFFF00"/>
          </a:solidFil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FF565EB-2C8A-45A6-9B64-7C4390DDD95D}" type="datetimeFigureOut">
              <a:rPr lang="en-US" smtClean="0"/>
              <a:pPr/>
              <a:t>3/21/2012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F4E58C4-BA38-48E0-ADA0-DAB25CCF17E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39DAB36-99EF-46FA-A697-0BF926F1B940}" type="datetimeFigureOut">
              <a:rPr lang="en-US" smtClean="0"/>
              <a:pPr/>
              <a:t>3/21/2012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16EE20C-3ABF-415A-B4B5-DE181B46C26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Greetings. (Good morning everyone!) Today I will talk about a complete diagnostic test generation system for stuck-at faults. This system will enhance a detection test vector set into a diagnostic test vector set while keeping the complexity in line with conventional ATPG system.</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a:t>
            </a:r>
            <a:r>
              <a:rPr lang="en-US" baseline="0" dirty="0" smtClean="0"/>
              <a:t> us recall that the 2 main functions of the simulator are: first, find undiagnosed faults, second calculate diagnostic coverage. In the last several slides, we show a simple and fast way to isolate undiagnosed faults. Here I’ll give the definition of diagnostic coverage. </a:t>
            </a:r>
          </a:p>
          <a:p>
            <a:r>
              <a:rPr lang="en-US" dirty="0" smtClean="0"/>
              <a:t>One of the goal of the diagnostic test generation system is to find undistinguished fault pairs and try to generate exclusive test vector to distinguish them.</a:t>
            </a:r>
          </a:p>
          <a:p>
            <a:r>
              <a:rPr lang="en-US" baseline="0" dirty="0" smtClean="0"/>
              <a:t>At first we intuitively used the number of distinguished fault pairs divided by total number of fault pairs, because diagnostic coverage should represent the distinguish ability of a test vector set. This is obvious and easy to understand:</a:t>
            </a:r>
            <a:r>
              <a:rPr lang="en-US" dirty="0" smtClean="0"/>
              <a:t> the more fault pairs it can distinguish the high coverage it should get. But at last we used another coverage metric, defined as number of detected fault groups divided by total number of faults.</a:t>
            </a:r>
          </a:p>
          <a:p>
            <a:r>
              <a:rPr lang="en-US" dirty="0" smtClean="0"/>
              <a:t>In the next slide</a:t>
            </a:r>
            <a:r>
              <a:rPr lang="en-US" baseline="0" dirty="0" smtClean="0"/>
              <a:t> </a:t>
            </a:r>
            <a:r>
              <a:rPr lang="en-US" dirty="0" smtClean="0"/>
              <a:t>I will explain</a:t>
            </a:r>
            <a:r>
              <a:rPr lang="en-US" baseline="0" dirty="0" smtClean="0"/>
              <a:t> why using the proposed coverage metric.</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diagram is for c432. The green curve shows the fault pair coverage, obtained from number of distinguished fault pairs divided by total number of pairs, which is very steep. The white line represents number of undistinguished fault pairs. Notice that when fault pair coverage reaches over 99%, there are still over 900 undistinguished faults pairs. The yellow line is our diagnostic coverage which is number of fault groups divided by total number of faults. It is very clear that fault pair coverage is overly optimistic and Diagnostic Coverage is a better indicator of the diagnose ability of the test vectors.</a:t>
            </a:r>
          </a:p>
          <a:p>
            <a:r>
              <a:rPr lang="en-US" baseline="0" dirty="0" smtClean="0"/>
              <a:t>And results are</a:t>
            </a:r>
            <a:r>
              <a:rPr lang="en-US" dirty="0" smtClean="0"/>
              <a:t> similar for all other benchmark circuits.</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ISCAS85 benchmark circuit as example.</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t>
            </a:r>
            <a:r>
              <a:rPr lang="en-US" baseline="0" dirty="0" smtClean="0"/>
              <a:t> need to deal with large number of fault pairs.</a:t>
            </a:r>
          </a:p>
          <a:p>
            <a:r>
              <a:rPr lang="en-US" baseline="0" dirty="0" smtClean="0"/>
              <a:t>fault dropping is possible</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dirty="0" smtClean="0"/>
              <a:t>“*” indicates the detection of</a:t>
            </a:r>
            <a:r>
              <a:rPr lang="en-US" baseline="0" dirty="0" smtClean="0"/>
              <a:t> a fault</a:t>
            </a:r>
            <a:endParaRPr lang="en-US" baseline="0" dirty="0"/>
          </a:p>
          <a:p>
            <a:pPr>
              <a:buFont typeface="Arial" charset="0"/>
              <a:buNone/>
            </a:pPr>
            <a:r>
              <a:rPr lang="en-US" baseline="0" dirty="0" smtClean="0"/>
              <a:t>We can group faults according to their output responses.</a:t>
            </a:r>
          </a:p>
        </p:txBody>
      </p:sp>
      <p:sp>
        <p:nvSpPr>
          <p:cNvPr id="4" name="Slide Number Placeholder 3"/>
          <p:cNvSpPr>
            <a:spLocks noGrp="1"/>
          </p:cNvSpPr>
          <p:nvPr>
            <p:ph type="sldNum" sz="quarter" idx="10"/>
          </p:nvPr>
        </p:nvSpPr>
        <p:spPr/>
        <p:txBody>
          <a:bodyPr/>
          <a:lstStyle/>
          <a:p>
            <a:fld id="{416EE20C-3ABF-415A-B4B5-DE181B46C265}"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fault simulation a fault is dropped when it is detected.</a:t>
            </a:r>
          </a:p>
          <a:p>
            <a:r>
              <a:rPr lang="en-US" baseline="0" dirty="0" smtClean="0"/>
              <a:t>f1 is dropped because it is fully distinguished from all other faults.</a:t>
            </a:r>
          </a:p>
          <a:p>
            <a:r>
              <a:rPr lang="en-US" baseline="0" dirty="0" smtClean="0"/>
              <a:t>i.e. no other fault has same syndrome as f1.</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t1 distinguishes</a:t>
            </a:r>
            <a:r>
              <a:rPr lang="en-US" baseline="0" dirty="0" smtClean="0"/>
              <a:t> f10 and f12 from all other faults.</a:t>
            </a:r>
          </a:p>
          <a:p>
            <a:r>
              <a:rPr lang="en-US" baseline="0" dirty="0" smtClean="0"/>
              <a:t>t2 distinguishes f10 from f12, thus right now f10 can be distinguished all other faults, same with f12.</a:t>
            </a:r>
          </a:p>
          <a:p>
            <a:r>
              <a:rPr lang="en-US" baseline="0" dirty="0" smtClean="0"/>
              <a:t>In diagnosis, when a sequence of syndrome: 11, 01 is observed, (assuming only single stuck at faults) the fault causing the failure must be f10. </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the first output response observed during testing is ’10’, then f1 is the most likely candidate causing failure.</a:t>
            </a:r>
          </a:p>
          <a:p>
            <a:r>
              <a:rPr lang="en-US" baseline="0" dirty="0" smtClean="0"/>
              <a:t>‘X’ will not influence the </a:t>
            </a:r>
            <a:r>
              <a:rPr lang="en-US" baseline="0" dirty="0" err="1" smtClean="0"/>
              <a:t>diagnosability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get the following conclusion from this simulator. </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demonstrate the simulation process with a simple example. Given a fault set and test vectors, first we apply test vector t1. According to the output responses (or syndromes) the simulator divides faults into different groups. Faults in the same group have same syndrome. G0 represents undetected fault group. Notice the fault dropping here. </a:t>
            </a:r>
            <a:r>
              <a:rPr lang="en-US" dirty="0" err="1" smtClean="0"/>
              <a:t>Fa</a:t>
            </a:r>
            <a:r>
              <a:rPr lang="en-US" dirty="0" smtClean="0"/>
              <a:t> has unique syndrome, it is put into a single fault group. Because faults in different groups have different syndromes they are distinguished from each other. There’s no need to further simulate </a:t>
            </a:r>
            <a:r>
              <a:rPr lang="en-US" dirty="0" err="1" smtClean="0"/>
              <a:t>fa</a:t>
            </a:r>
            <a:r>
              <a:rPr lang="en-US" dirty="0" smtClean="0"/>
              <a:t>, thus it is dropped from simulation. By grouping faults, we eliminate the need to target fault pairs from original fault set, which is usually very large. After simulating the last test vector, we can now easily get the undiagnosed fault pairs from G5, which is usually very small.</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new algorithm</a:t>
            </a:r>
            <a:r>
              <a:rPr lang="en-US" baseline="0" dirty="0" smtClean="0"/>
              <a:t> for diagnosis.</a:t>
            </a:r>
            <a:endParaRPr lang="en-US" dirty="0" smtClean="0"/>
          </a:p>
          <a:p>
            <a:r>
              <a:rPr lang="en-US" dirty="0" smtClean="0"/>
              <a:t>In detection testing, we only need to find out whether a chip is faulty or not. However, to improve the design and manufacturing yield and product quality, it is very helpful to know not only if something goes wrong but what and where goes wrong. </a:t>
            </a:r>
          </a:p>
          <a:p>
            <a:r>
              <a:rPr lang="en-US" dirty="0" smtClean="0"/>
              <a:t>When a failure occurs</a:t>
            </a:r>
            <a:r>
              <a:rPr lang="en-US" baseline="0" dirty="0" smtClean="0"/>
              <a:t> if we can know the root cause of the failure in the next design cycle we can try to eliminate or reduce the same failure.</a:t>
            </a:r>
            <a:endParaRPr lang="en-US" dirty="0" smtClean="0"/>
          </a:p>
          <a:p>
            <a:endParaRPr lang="en-US" dirty="0" smtClean="0"/>
          </a:p>
          <a:p>
            <a:r>
              <a:rPr lang="en-US" dirty="0" smtClean="0"/>
              <a:t>The need for diagnosis brings us the existing</a:t>
            </a:r>
            <a:r>
              <a:rPr lang="en-US" baseline="0" dirty="0" smtClean="0"/>
              <a:t> problems: DATPG, diagnostic fault simulation, equivalence checking, and diagnostic coverage metric.</a:t>
            </a:r>
          </a:p>
          <a:p>
            <a:r>
              <a:rPr lang="en-US" dirty="0" smtClean="0"/>
              <a:t>Given a test vector set, there’s no common measure to determine its ability to distinguish between faults, but only the measure to determine the ability to detect faults. Fault Coverage is used in conventional ATPG system. Similarly in diagnostic ATPG we need diagnostic coverage. Later I will give our definition for diagnostic coverage.</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all for the diagnostic fault simulation. Next let’s go on with exclusive test generation.</a:t>
            </a:r>
          </a:p>
          <a:p>
            <a:r>
              <a:rPr lang="en-US" dirty="0" smtClean="0"/>
              <a:t>Recall from</a:t>
            </a:r>
            <a:r>
              <a:rPr lang="en-US" baseline="0" dirty="0" smtClean="0"/>
              <a:t> introduction that exclusive test is defined as: given </a:t>
            </a:r>
            <a:r>
              <a:rPr lang="en-US" dirty="0" smtClean="0"/>
              <a:t>a fault pair, an exclusive test detects </a:t>
            </a:r>
            <a:r>
              <a:rPr lang="en-US" baseline="0" dirty="0" smtClean="0"/>
              <a:t>only one fault but not the other,</a:t>
            </a:r>
            <a:r>
              <a:rPr lang="en-US" dirty="0" smtClean="0"/>
              <a:t> thus distinguishing them. </a:t>
            </a:r>
            <a:r>
              <a:rPr lang="en-US" baseline="0" dirty="0" smtClean="0"/>
              <a:t>For multiple output circuits, exclusive test detects only one fault on at least one primary output.</a:t>
            </a:r>
          </a:p>
          <a:p>
            <a:r>
              <a:rPr lang="en-US" dirty="0" smtClean="0"/>
              <a:t>If no exclusive test is possible, then the two faults form an equivalent fault-pair.</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In our previous work, we generated exclusive test vectors using 2 copies of CUT by targeting sa0 on primary output with conventional ATPG. To simplify this model, first, we introduce an additional primary input line y and a multiplexer. By targeting sa0 or sa1 on this line we can also get exclusive test. Using Shannon’s expansion we can see that these two models are actually the same. But the latter one provides a way to further simplify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a single copy of CUT. Assume fault f1 is line x1 stuck at a and fault f2 is line x2 stuck at b. The goal is to find exclusive test vector for this fault pair with only one copy of CUT.</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the model with additional input line y and a multiplexer. We have shown that it can be expressed with the first equation. In a single copy of CUT, if we insert two multiplexers at line x1 and x2, using Boolean algebra, we can prove that the single copy of modified CUT is functionally equivalent to the previous model, as shown in the last equation.</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Hope I didn’t lose you there. Let’s look at an example! These two blocks are the inserted multiplexers. Since we have proved that this circuit is equivalent to the 2-copy circuit, targeting the additional line y for sa0 should also give us exclusive test for f1 and f2. Note that if a is 0 this block can be simplified to a single AND gate. Similarly if a is 1 it can be replaced with a single OR gate. </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further understand this model, let’s take c17 for example. </a:t>
            </a:r>
            <a:r>
              <a:rPr lang="en-US" baseline="0" dirty="0" smtClean="0"/>
              <a:t>After diagnostic fault simulation we find that</a:t>
            </a:r>
            <a:r>
              <a:rPr lang="en-US" dirty="0" smtClean="0"/>
              <a:t> (animation)</a:t>
            </a:r>
            <a:r>
              <a:rPr lang="en-US" baseline="0" dirty="0" smtClean="0"/>
              <a:t> sa0 on line 10 and sa1 on </a:t>
            </a:r>
            <a:r>
              <a:rPr lang="en-US" dirty="0" smtClean="0"/>
              <a:t>line 7 </a:t>
            </a:r>
            <a:r>
              <a:rPr lang="en-US" baseline="0" dirty="0" smtClean="0"/>
              <a:t>cannot be distinguished. In other</a:t>
            </a:r>
            <a:r>
              <a:rPr lang="en-US" dirty="0" smtClean="0"/>
              <a:t> words, t</a:t>
            </a:r>
            <a:r>
              <a:rPr lang="en-US" baseline="0" dirty="0" smtClean="0"/>
              <a:t>hey have the same output syndromes for all the applied</a:t>
            </a:r>
            <a:r>
              <a:rPr lang="en-US" dirty="0" smtClean="0"/>
              <a:t> </a:t>
            </a:r>
            <a:r>
              <a:rPr lang="en-US" smtClean="0"/>
              <a:t>test vectors</a:t>
            </a:r>
            <a:r>
              <a:rPr lang="en-US" baseline="0" smtClean="0"/>
              <a:t>.</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sa0 we insert an AND gate, and for sa1 we insert an OR gate. An additional primary input line y is also added. By targeting sa0 or sa1 at this line, if a test is found, this test is guaranteed to be an exclusive test for the fault-pair. Using a conventional ATPG, (animation) we can get a test vector for this modified circuit. You can verify that the syndrome for f1 is 10 and for f2 is 01. So the new test vector distinguishes these 2 faults.</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c17</a:t>
            </a:r>
            <a:r>
              <a:rPr lang="en-US" baseline="0" dirty="0" smtClean="0"/>
              <a:t> example we can see that the single-copy ATPG model is no more complex than a single fault ATPG.</a:t>
            </a:r>
          </a:p>
          <a:p>
            <a:r>
              <a:rPr lang="en-US" baseline="0" dirty="0" smtClean="0"/>
              <a:t>There’s no need for specially designed diagnostic ATPG tools.</a:t>
            </a:r>
          </a:p>
          <a:p>
            <a:r>
              <a:rPr lang="en-US" baseline="0" dirty="0" smtClean="0"/>
              <a:t>Using this model we can take advantage of various existing fault detection ATPG algorithms.</a:t>
            </a:r>
          </a:p>
          <a:p>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experimental results for ISCAS 85 benchmark</a:t>
            </a:r>
            <a:r>
              <a:rPr lang="en-US" baseline="0" dirty="0" smtClean="0"/>
              <a:t> circuits, obtained with our diagnostic ATPG system. Second column is the number of faults, then number of detection test vectors, fault coverage, CPU times in seconds for detection ATPG, and Diagnostic coverage for detection test vectors. In diagnostic phase, first column shows the number of exclusive test. Next is the aborted pairs, which means the DATPG system cannot find exclusive test for these pairs. Next column is the number of equivalent pairs. We can see that most of the aborted pairs are functionally equivalent. This</a:t>
            </a:r>
            <a:r>
              <a:rPr lang="en-US" dirty="0" smtClean="0"/>
              <a:t> shows the necessity of equivalence checking. The diagnostic coverage listed here are calculated after equivalence checking, without which the numbers will be much lower. For c1355 and c6288 the diagnostic coverage increased significantly.</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Experimental results  clearly put a lot of weight on equivalence identification. Too bad… it seems that we are pushed back to the starting point. But there’s always a bright side. Don’t give up yet. Many techniques have been proposed for equivalence identification. Let’s lose some weight with some of the techniques. Hang up, it’s about to finish</a:t>
            </a:r>
            <a:r>
              <a:rPr lang="en-US" dirty="0" smtClean="0">
                <a:sym typeface="Wingdings" pitchFamily="2" charset="2"/>
              </a:rPr>
              <a:t> </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talk I will focus on the proposed diagnostic ATPG system which includes diagnostic fault simulation, exclusive test generation, and equivalence identification. And at last the experimental results and conclusion.</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good news is m</a:t>
            </a:r>
            <a:r>
              <a:rPr lang="en-US" dirty="0" smtClean="0"/>
              <a:t>ost equivalent</a:t>
            </a:r>
            <a:r>
              <a:rPr lang="en-US" baseline="0" dirty="0" smtClean="0"/>
              <a:t> fault-pair are located near each other. They share a common dominator gate. With simple implication and functional evaluation we can find most equivalence pretty fast and efficient. As shown in this example, the sa1 and sa0 fault are equivalent because they have the same faulty response at the output of the dominator gate.</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let me wrap up the key points. A new diagnostic coverage metric is defined. A new diagnostic test generation system is constructed with conventional tools. Diagnostic fault simulation drops diagnosed faults and has similar complexity to conventional fault simulators. Exclusive test generation requires only single fault detection. Fault equivalence checking is important for DC. Effective algorithm is required.</a:t>
            </a:r>
          </a:p>
          <a:p>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talk is organized</a:t>
            </a:r>
            <a:r>
              <a:rPr lang="en-US" baseline="0" dirty="0" smtClean="0"/>
              <a:t> into 7 parts. First I’ll talk about the motivation. Then some introduction about fault diagnosis and some terms introduced in our work.</a:t>
            </a:r>
          </a:p>
          <a:p>
            <a:r>
              <a:rPr lang="en-US" baseline="0" dirty="0" smtClean="0"/>
              <a:t>(exclusive test, Diagnostic Coverage…)</a:t>
            </a:r>
          </a:p>
          <a:p>
            <a:r>
              <a:rPr lang="en-US" dirty="0" smtClean="0"/>
              <a:t>In this</a:t>
            </a:r>
            <a:r>
              <a:rPr lang="en-US" baseline="0" dirty="0" smtClean="0"/>
              <a:t> work we focus on transition fault diagnosis.</a:t>
            </a:r>
          </a:p>
          <a:p>
            <a:r>
              <a:rPr lang="en-US" baseline="0" dirty="0" smtClean="0"/>
              <a:t>I will talk about it in detail in part 4 and 5.</a:t>
            </a:r>
          </a:p>
          <a:p>
            <a:r>
              <a:rPr lang="en-US" baseline="0" dirty="0" smtClean="0"/>
              <a:t>And at last experimental results and conclusion.</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Diagnosis</a:t>
            </a:r>
            <a:r>
              <a:rPr lang="en-US" baseline="0" dirty="0" smtClean="0"/>
              <a:t> plays an important part in today’s VLSI development cycle.</a:t>
            </a:r>
          </a:p>
          <a:p>
            <a:r>
              <a:rPr lang="en-US" baseline="0" dirty="0" smtClean="0"/>
              <a:t>Better diagnosis better yield ramp up, better incomes for engineers.</a:t>
            </a:r>
          </a:p>
          <a:p>
            <a:r>
              <a:rPr lang="en-US" baseline="0" dirty="0" smtClean="0"/>
              <a:t>To find out the true defective mechanism is very hard.</a:t>
            </a:r>
          </a:p>
          <a:p>
            <a:r>
              <a:rPr lang="en-US" baseline="0" dirty="0" smtClean="0"/>
              <a:t>A modern chip can easily have half million flip flops, hundreds of scan chains, </a:t>
            </a:r>
            <a:r>
              <a:rPr lang="en-US" baseline="0" dirty="0" err="1" smtClean="0"/>
              <a:t>misrs</a:t>
            </a:r>
            <a:r>
              <a:rPr lang="en-US" baseline="0" dirty="0" smtClean="0"/>
              <a:t>, </a:t>
            </a:r>
            <a:r>
              <a:rPr lang="en-US" baseline="0" dirty="0" err="1" smtClean="0"/>
              <a:t>bist</a:t>
            </a:r>
            <a:r>
              <a:rPr lang="en-US" baseline="0" dirty="0" smtClean="0"/>
              <a:t> controllers. </a:t>
            </a:r>
          </a:p>
          <a:p>
            <a:r>
              <a:rPr lang="en-US" baseline="0" dirty="0" smtClean="0"/>
              <a:t>Just like diagnosing a patient, if we have better equipment, better methodology, more unique syndromes, we can get more ideas about the true identity of the culprit. </a:t>
            </a:r>
          </a:p>
          <a:p>
            <a:r>
              <a:rPr lang="en-US" baseline="0" dirty="0" smtClean="0"/>
              <a:t>(better equipment) (Dr. House better methodology) (unique syndromes) (good circuit/house hold) (Crime scene picture)</a:t>
            </a:r>
          </a:p>
          <a:p>
            <a:r>
              <a:rPr lang="en-US" baseline="0" dirty="0" smtClean="0"/>
              <a:t>In this work, we are trying to get more unique syndromes for different transition faults, since transition fault model is widely used and many failures are timing related. Using only stuck-at faults may not be sufficient in diagnosis.</a:t>
            </a:r>
          </a:p>
          <a:p>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purpose is to get more unique syndromes from transition faults. Suppose we can find a test pattern set, and all transition faults will have different output responses from each other. Then simply by looking at the failing output and failing patterns, we can conclude which fault is causing the problem.</a:t>
            </a:r>
          </a:p>
          <a:p>
            <a:r>
              <a:rPr lang="en-US" baseline="0" dirty="0" smtClean="0"/>
              <a:t>Unfortunately using only detection test patterns, many transition faults have exactly same output responses. Thus there will be a large amount of possible fault sites which might be the root of the failure, making it impossible to perform a physical inspection to find out the real defect location.</a:t>
            </a:r>
          </a:p>
          <a:p>
            <a:r>
              <a:rPr lang="en-US" baseline="0" dirty="0" smtClean="0"/>
              <a:t>Here we define a term “exclusive tests”. It means a test pattern which can only detect one fault from a pair of faults, thus distinguishing the two faults.</a:t>
            </a:r>
          </a:p>
          <a:p>
            <a:r>
              <a:rPr lang="en-US" baseline="0" dirty="0" smtClean="0"/>
              <a:t>It is called exclusive test in our previous work, here we simply inherited the name. Actually in this work, exclusive test can detect both faults from a fault pair as long as their output responses are different.</a:t>
            </a:r>
            <a:endParaRPr lang="en-US" dirty="0" smtClean="0"/>
          </a:p>
        </p:txBody>
      </p:sp>
      <p:sp>
        <p:nvSpPr>
          <p:cNvPr id="4" name="Slide Number Placeholder 3"/>
          <p:cNvSpPr>
            <a:spLocks noGrp="1"/>
          </p:cNvSpPr>
          <p:nvPr>
            <p:ph type="sldNum" sz="quarter" idx="10"/>
          </p:nvPr>
        </p:nvSpPr>
        <p:spPr/>
        <p:txBody>
          <a:bodyPr/>
          <a:lstStyle/>
          <a:p>
            <a:fld id="{416EE20C-3ABF-415A-B4B5-DE181B46C265}" type="slidenum">
              <a:rPr lang="en-US" smtClean="0"/>
              <a:pPr/>
              <a:t>48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a:t>
            </a:r>
            <a:r>
              <a:rPr lang="en-US" baseline="0" dirty="0" smtClean="0"/>
              <a:t> fault: Assumes large delay defect concentrated at one logical node, such that any signal transition passing through this node will be delayed past the clock period.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49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bwMode="auto">
          <a:noFill/>
          <a:ln>
            <a:solidFill>
              <a:srgbClr val="000000"/>
            </a:solidFill>
            <a:miter lim="800000"/>
            <a:headEnd/>
            <a:tailEnd/>
          </a:ln>
        </p:spPr>
      </p:sp>
      <p:sp>
        <p:nvSpPr>
          <p:cNvPr id="157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7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A7B13F-A3AE-4040-9402-DBAE8752536F}" type="slidenum">
              <a:rPr lang="en-US"/>
              <a:pPr fontAlgn="base">
                <a:spcBef>
                  <a:spcPct val="0"/>
                </a:spcBef>
                <a:spcAft>
                  <a:spcPct val="0"/>
                </a:spcAft>
              </a:pPr>
              <a:t>50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noFill/>
          <a:ln>
            <a:solidFill>
              <a:srgbClr val="000000"/>
            </a:solidFill>
            <a:miter lim="800000"/>
            <a:headEnd/>
            <a:tailEnd/>
          </a:ln>
        </p:spPr>
      </p:sp>
      <p:sp>
        <p:nvSpPr>
          <p:cNvPr id="159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Assume the CUT has a slow-to-rise transition fault on line x1. We expand the circuit in last slide into 2 time frames, replacing flip-flops with PIs and </a:t>
            </a:r>
            <a:r>
              <a:rPr lang="en-US" dirty="0" err="1" smtClean="0"/>
              <a:t>POs.</a:t>
            </a:r>
            <a:endParaRPr lang="en-US" dirty="0" smtClean="0"/>
          </a:p>
          <a:p>
            <a:pPr>
              <a:spcBef>
                <a:spcPct val="0"/>
              </a:spcBef>
            </a:pPr>
            <a:r>
              <a:rPr lang="en-US" dirty="0" smtClean="0"/>
              <a:t>This way the sequential circuit is converted to a pure combinational circuit. Next let’s model the slow to rise fault with a single stuck-at fault.</a:t>
            </a:r>
          </a:p>
        </p:txBody>
      </p:sp>
      <p:sp>
        <p:nvSpPr>
          <p:cNvPr id="159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E8BDCC-A286-4AA8-B20A-1F24F815F93D}" type="slidenum">
              <a:rPr lang="en-US"/>
              <a:pPr fontAlgn="base">
                <a:spcBef>
                  <a:spcPct val="0"/>
                </a:spcBef>
                <a:spcAft>
                  <a:spcPct val="0"/>
                </a:spcAft>
              </a:pPr>
              <a:t>51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same goal can be achieved with a 2-time frame model. Test for s-a-1 on y is a test for slow-to-rise fault on line xx’</a:t>
            </a:r>
            <a:endParaRPr lang="en-US" dirty="0" smtClean="0"/>
          </a:p>
          <a:p>
            <a:r>
              <a:rPr lang="en-US" dirty="0" smtClean="0"/>
              <a:t>LOS</a:t>
            </a:r>
            <a:r>
              <a:rPr lang="en-US" baseline="0" dirty="0" smtClean="0"/>
              <a:t> can be constructed similarly.</a:t>
            </a:r>
          </a:p>
          <a:p>
            <a:endParaRPr lang="en-US" dirty="0" smtClean="0"/>
          </a:p>
          <a:p>
            <a:r>
              <a:rPr lang="en-US" dirty="0" smtClean="0"/>
              <a:t>Exclusive test can use similar ATPG</a:t>
            </a:r>
            <a:r>
              <a:rPr lang="en-US" baseline="0" dirty="0" smtClean="0"/>
              <a:t> model.   Only 2-copy CUT needed. </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52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we want to devise a 1-copy ATPG model as before we need to model the transition fault to single stuck-at fault first.</a:t>
            </a:r>
            <a:endParaRPr lang="en-US" dirty="0" smtClean="0"/>
          </a:p>
          <a:p>
            <a:endParaRPr lang="en-US" dirty="0" smtClean="0"/>
          </a:p>
          <a:p>
            <a:r>
              <a:rPr lang="en-US" dirty="0" smtClean="0"/>
              <a:t>One copy</a:t>
            </a:r>
            <a:r>
              <a:rPr lang="en-US" baseline="0" dirty="0" smtClean="0"/>
              <a:t> model. </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53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first part of the proposal is from a previously published paper: </a:t>
            </a:r>
          </a:p>
          <a:p>
            <a:pPr>
              <a:spcBef>
                <a:spcPct val="0"/>
              </a:spcBef>
            </a:pPr>
            <a:r>
              <a:rPr lang="en-US" smtClean="0"/>
              <a:t>A detection test vector will produce different output responses for faulty circuit and fault free circuit. A test vector for fault f1 is also a test for sa0 at primary output in this figure. Using Boolean algebra: it can be expressed as C0 exclusive or with C1 equals 1.</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F57E95-0C96-4400-AF0F-84F888687FB4}" type="slidenum">
              <a:rPr lang="en-US"/>
              <a:pPr fontAlgn="base">
                <a:spcBef>
                  <a:spcPct val="0"/>
                </a:spcBef>
                <a:spcAft>
                  <a:spcPct val="0"/>
                </a:spcAft>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Detection of transition fault will be same</a:t>
            </a:r>
            <a:r>
              <a:rPr lang="en-US" baseline="0" dirty="0" smtClean="0"/>
              <a:t> as stuck-at fault with this model</a:t>
            </a:r>
          </a:p>
          <a:p>
            <a:r>
              <a:rPr lang="en-US" baseline="0" dirty="0" smtClean="0"/>
              <a:t>But by introducing MFF, the model becomes sequential.</a:t>
            </a:r>
          </a:p>
          <a:p>
            <a:r>
              <a:rPr lang="en-US" baseline="0" dirty="0" smtClean="0"/>
              <a:t>This can be solved by using 2-time frame expansion</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54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 can transfer exclusive</a:t>
            </a:r>
            <a:r>
              <a:rPr lang="en-US" baseline="0" dirty="0" smtClean="0"/>
              <a:t> test generation for transition faults into detection of single stuck-at fault.</a:t>
            </a:r>
            <a:endParaRPr lang="en-US" dirty="0" smtClean="0"/>
          </a:p>
          <a:p>
            <a:r>
              <a:rPr lang="en-US" dirty="0" smtClean="0"/>
              <a:t>This model can be further</a:t>
            </a:r>
            <a:r>
              <a:rPr lang="en-US" baseline="0" dirty="0" smtClean="0"/>
              <a:t> simplified to get rid the multiplexers. Using multiplexers here is to clearly show the mechanisms for generating exclusive test for transition fault pairs.</a:t>
            </a:r>
            <a:endParaRPr lang="en-US" dirty="0" smtClean="0"/>
          </a:p>
          <a:p>
            <a:endParaRPr lang="en-US" dirty="0" smtClean="0"/>
          </a:p>
          <a:p>
            <a:r>
              <a:rPr lang="en-US" dirty="0" smtClean="0"/>
              <a:t>This</a:t>
            </a:r>
            <a:r>
              <a:rPr lang="en-US" baseline="0" dirty="0" smtClean="0"/>
              <a:t> is the model we used in our experiment.</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56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want to get rid of the sequential element completely, this can also be expanded to a 2-time frame circuit.</a:t>
            </a:r>
            <a:br>
              <a:rPr lang="en-US" baseline="0" dirty="0" smtClean="0"/>
            </a:br>
            <a:r>
              <a:rPr lang="en-US" baseline="0" dirty="0" smtClean="0"/>
              <a:t>There’s a previously published work using up to 4 copies of CUT to achieve the </a:t>
            </a:r>
            <a:r>
              <a:rPr lang="en-US" baseline="0" smtClean="0"/>
              <a:t>same goal.</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57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look at an simple example</a:t>
            </a:r>
            <a:r>
              <a:rPr lang="en-US" baseline="0" dirty="0" smtClean="0"/>
              <a:t> showing the comparison between different metrics. For transition fault DC is still a superior metric.</a:t>
            </a:r>
          </a:p>
          <a:p>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58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Did not perform test pattern compaction.</a:t>
            </a:r>
          </a:p>
        </p:txBody>
      </p:sp>
      <p:sp>
        <p:nvSpPr>
          <p:cNvPr id="4" name="Slide Number Placeholder 3"/>
          <p:cNvSpPr>
            <a:spLocks noGrp="1"/>
          </p:cNvSpPr>
          <p:nvPr>
            <p:ph type="sldNum" sz="quarter" idx="10"/>
          </p:nvPr>
        </p:nvSpPr>
        <p:spPr/>
        <p:txBody>
          <a:bodyPr/>
          <a:lstStyle/>
          <a:p>
            <a:fld id="{416EE20C-3ABF-415A-B4B5-DE181B46C265}" type="slidenum">
              <a:rPr lang="en-US" smtClean="0"/>
              <a:pPr/>
              <a:t>59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64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diagnosis, we need to find exclusive test rather than detection test. First let me give the</a:t>
            </a:r>
            <a:r>
              <a:rPr lang="en-US" baseline="0" dirty="0" smtClean="0"/>
              <a:t> definition of exclusive test:</a:t>
            </a:r>
            <a:r>
              <a:rPr lang="en-US" dirty="0" smtClean="0"/>
              <a:t> A test that detects one fault but not the other from a pair of faults. This definition is from our previous work, based on single output circuit. For multiple output circuit, this definition is applied separately to each output. Actually an exclusive test can detect both faults as long as they are not being detected at the exactly same outputs. Perhaps a more appropriate term would be distinguishing test. However, following existing usage of the term, we will continue with exclusive test.</a:t>
            </a:r>
          </a:p>
          <a:p>
            <a:r>
              <a:rPr lang="en-US" dirty="0" smtClean="0"/>
              <a:t>These diagrams will show a straight forward way to generate exclusive test. (For clarity I only use single output circuit for demonstration. Multiple output circuit will be similar, instead of one exclusive or gate we need an array of exclusive or gates.) If we find a test which can detect sa0 fault at primary output, this test is an exclusive test by definition.</a:t>
            </a:r>
          </a:p>
          <a:p>
            <a:r>
              <a:rPr lang="en-US" dirty="0" smtClean="0"/>
              <a:t>This construction can simplified with only 2 copies of CUT.</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problem statement and the definitions, we can now build our diagnostic test generation system. Given a collapsed fault set, a conventional ATPG is used to get detection vectors. A diagnostic fault simulator is then used to determine diagnostic coverage and undiagnosed fault-pairs. Undiagnosed fault-pair means that the two faults have exactly the same output responses for all the present test vectors. If we are not satisfied with the diagnostic coverage, undiagnosed fault-pairs will be fed into an exclusive test generator to find new test to distinguish them. There're 2 possible results: 1, exclusive test is found. This test vector will be added to the test vector set. Then we rerun the diagnostic fault simulator to determine the new diagnostic coverage. This process will go on until adequate diagnostic coverage is reached or timeout. 2</a:t>
            </a:r>
            <a:r>
              <a:rPr lang="en-US" baseline="30000" dirty="0" smtClean="0"/>
              <a:t>nd</a:t>
            </a:r>
            <a:r>
              <a:rPr lang="en-US" dirty="0" smtClean="0"/>
              <a:t> possible result is no exclusive test vector can be found. This fault-pair is functionally equivalent and will be collapsed into one fault. The fault set is updated.</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let’s look at the diagnostic fault simulator. Main function of this simulator is to find diagnostic coverage and identify undiagnosed fault groups. In our simulator, instead of targeting fault pairs we target groups of faults.</a:t>
            </a:r>
          </a:p>
          <a:p>
            <a:r>
              <a:rPr lang="en-US" dirty="0" smtClean="0"/>
              <a:t>This will eliminate the need to target all the possible fault-pairs which is in the order of n square. N is the total number of faults. You can find more details about the process in a previously published work.</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basic process is listed here. Apply test vector one by one, group the faults with the same syndrome together, and calculate diagnostic coverage. Repeat</a:t>
            </a:r>
            <a:r>
              <a:rPr lang="en-US" sz="1200" baseline="0" dirty="0" smtClean="0"/>
              <a:t> the process until last test vector.</a:t>
            </a:r>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416EE20C-3ABF-415A-B4B5-DE181B46C265}"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demonstrate the simulation process with a simple example. Given a fault set and test vectors, first we apply test vector t1. According to the output responses (or syndromes) the simulator divides faults into different groups. Faults in the same group have same syndrome. G0 represents undetected fault group. Notice the fault dropping here. </a:t>
            </a:r>
            <a:r>
              <a:rPr lang="en-US" dirty="0" err="1" smtClean="0"/>
              <a:t>Fa</a:t>
            </a:r>
            <a:r>
              <a:rPr lang="en-US" dirty="0" smtClean="0"/>
              <a:t> has unique syndrome, it is put into a single fault group. Because faults in different groups have different syndromes they are distinguished from each other. There’s no need to further simulate </a:t>
            </a:r>
            <a:r>
              <a:rPr lang="en-US" dirty="0" err="1" smtClean="0"/>
              <a:t>fa</a:t>
            </a:r>
            <a:r>
              <a:rPr lang="en-US" dirty="0" smtClean="0"/>
              <a:t>, thus it is dropped from simulation. By grouping faults, we eliminate the need to target fault pairs from original fault set, which is usually very large. After simulating the last test vector, we can now easily get the undiagnosed fault pairs from G5, which is usually very small.</a:t>
            </a:r>
            <a:endParaRPr lang="en-US" dirty="0"/>
          </a:p>
        </p:txBody>
      </p:sp>
      <p:sp>
        <p:nvSpPr>
          <p:cNvPr id="4" name="Slide Number Placeholder 3"/>
          <p:cNvSpPr>
            <a:spLocks noGrp="1"/>
          </p:cNvSpPr>
          <p:nvPr>
            <p:ph type="sldNum" sz="quarter" idx="10"/>
          </p:nvPr>
        </p:nvSpPr>
        <p:spPr/>
        <p:txBody>
          <a:bodyPr/>
          <a:lstStyle/>
          <a:p>
            <a:fld id="{416EE20C-3ABF-415A-B4B5-DE181B46C26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solidFill>
                  <a:srgbClr val="FFFFFF"/>
                </a:solidFill>
              </a:defRPr>
            </a:lvl1pPr>
          </a:lstStyle>
          <a:p>
            <a:pPr>
              <a:defRPr/>
            </a:pPr>
            <a:r>
              <a:rPr lang="en-US" smtClean="0"/>
              <a:t>Mar.  21, 2012</a:t>
            </a:r>
            <a:endParaRPr lang="en-US" dirty="0"/>
          </a:p>
        </p:txBody>
      </p:sp>
      <p:sp>
        <p:nvSpPr>
          <p:cNvPr id="5" name="Rectangle 3"/>
          <p:cNvSpPr>
            <a:spLocks noGrp="1" noChangeArrowheads="1"/>
          </p:cNvSpPr>
          <p:nvPr>
            <p:ph type="ftr" sz="quarter" idx="11"/>
          </p:nvPr>
        </p:nvSpPr>
        <p:spPr>
          <a:ln/>
        </p:spPr>
        <p:txBody>
          <a:bodyPr/>
          <a:lstStyle>
            <a:lvl1pPr>
              <a:defRPr>
                <a:solidFill>
                  <a:srgbClr val="FFFFFF"/>
                </a:solidFill>
              </a:defRPr>
            </a:lvl1pPr>
          </a:lstStyle>
          <a:p>
            <a:pPr>
              <a:defRPr/>
            </a:pPr>
            <a:r>
              <a:rPr lang="en-US" smtClean="0"/>
              <a:t>Zhang: PhD Defense</a:t>
            </a:r>
            <a:endParaRPr lang="en-US" dirty="0"/>
          </a:p>
        </p:txBody>
      </p:sp>
      <p:sp>
        <p:nvSpPr>
          <p:cNvPr id="6" name="Rectangle 4"/>
          <p:cNvSpPr>
            <a:spLocks noGrp="1" noChangeArrowheads="1"/>
          </p:cNvSpPr>
          <p:nvPr>
            <p:ph type="sldNum" sz="quarter" idx="12"/>
          </p:nvPr>
        </p:nvSpPr>
        <p:spPr>
          <a:ln/>
        </p:spPr>
        <p:txBody>
          <a:bodyPr/>
          <a:lstStyle>
            <a:lvl1pPr>
              <a:defRPr>
                <a:solidFill>
                  <a:srgbClr val="FFFFFF"/>
                </a:solidFill>
              </a:defRPr>
            </a:lvl1pPr>
          </a:lstStyle>
          <a:p>
            <a:pPr>
              <a:defRPr/>
            </a:pPr>
            <a:fld id="{C530E284-0764-4DDD-9867-70A962737A64}"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solidFill>
                  <a:srgbClr val="FFFFFF"/>
                </a:solidFill>
              </a:defRPr>
            </a:lvl1pPr>
          </a:lstStyle>
          <a:p>
            <a:pPr>
              <a:defRPr/>
            </a:pPr>
            <a:r>
              <a:rPr lang="en-US" smtClean="0"/>
              <a:t>Mar.  21, 2012</a:t>
            </a:r>
            <a:endParaRPr lang="en-US" dirty="0"/>
          </a:p>
        </p:txBody>
      </p:sp>
      <p:sp>
        <p:nvSpPr>
          <p:cNvPr id="5" name="Rectangle 3"/>
          <p:cNvSpPr>
            <a:spLocks noGrp="1" noChangeArrowheads="1"/>
          </p:cNvSpPr>
          <p:nvPr>
            <p:ph type="ftr" sz="quarter" idx="11"/>
          </p:nvPr>
        </p:nvSpPr>
        <p:spPr>
          <a:ln/>
        </p:spPr>
        <p:txBody>
          <a:bodyPr/>
          <a:lstStyle>
            <a:lvl1pPr>
              <a:defRPr>
                <a:solidFill>
                  <a:srgbClr val="FFFFFF"/>
                </a:solidFill>
              </a:defRPr>
            </a:lvl1pPr>
          </a:lstStyle>
          <a:p>
            <a:pPr>
              <a:defRPr/>
            </a:pPr>
            <a:r>
              <a:rPr lang="en-US" smtClean="0"/>
              <a:t>Zhang: PhD Defense</a:t>
            </a:r>
            <a:endParaRPr lang="en-US"/>
          </a:p>
        </p:txBody>
      </p:sp>
      <p:sp>
        <p:nvSpPr>
          <p:cNvPr id="6" name="Rectangle 4"/>
          <p:cNvSpPr>
            <a:spLocks noGrp="1" noChangeArrowheads="1"/>
          </p:cNvSpPr>
          <p:nvPr>
            <p:ph type="sldNum" sz="quarter" idx="12"/>
          </p:nvPr>
        </p:nvSpPr>
        <p:spPr>
          <a:ln/>
        </p:spPr>
        <p:txBody>
          <a:bodyPr/>
          <a:lstStyle>
            <a:lvl1pPr>
              <a:defRPr>
                <a:solidFill>
                  <a:srgbClr val="FFFFFF"/>
                </a:solidFill>
              </a:defRPr>
            </a:lvl1pPr>
          </a:lstStyle>
          <a:p>
            <a:pPr>
              <a:defRPr/>
            </a:pPr>
            <a:fld id="{68E22BC8-0FC4-48E7-85E8-FF0A8603D89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919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919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solidFill>
                  <a:srgbClr val="FFFFFF"/>
                </a:solidFill>
              </a:defRPr>
            </a:lvl1pPr>
          </a:lstStyle>
          <a:p>
            <a:pPr>
              <a:defRPr/>
            </a:pPr>
            <a:r>
              <a:rPr lang="en-US" smtClean="0"/>
              <a:t>Mar.  21, 2012</a:t>
            </a:r>
            <a:endParaRPr lang="en-US" dirty="0"/>
          </a:p>
        </p:txBody>
      </p:sp>
      <p:sp>
        <p:nvSpPr>
          <p:cNvPr id="5" name="Rectangle 3"/>
          <p:cNvSpPr>
            <a:spLocks noGrp="1" noChangeArrowheads="1"/>
          </p:cNvSpPr>
          <p:nvPr>
            <p:ph type="ftr" sz="quarter" idx="11"/>
          </p:nvPr>
        </p:nvSpPr>
        <p:spPr>
          <a:ln/>
        </p:spPr>
        <p:txBody>
          <a:bodyPr/>
          <a:lstStyle>
            <a:lvl1pPr>
              <a:defRPr>
                <a:solidFill>
                  <a:srgbClr val="FFFFFF"/>
                </a:solidFill>
              </a:defRPr>
            </a:lvl1pPr>
          </a:lstStyle>
          <a:p>
            <a:pPr>
              <a:defRPr/>
            </a:pPr>
            <a:r>
              <a:rPr lang="en-US" smtClean="0"/>
              <a:t>Zhang: PhD Defense</a:t>
            </a:r>
            <a:endParaRPr lang="en-US"/>
          </a:p>
        </p:txBody>
      </p:sp>
      <p:sp>
        <p:nvSpPr>
          <p:cNvPr id="6" name="Rectangle 4"/>
          <p:cNvSpPr>
            <a:spLocks noGrp="1" noChangeArrowheads="1"/>
          </p:cNvSpPr>
          <p:nvPr>
            <p:ph type="sldNum" sz="quarter" idx="12"/>
          </p:nvPr>
        </p:nvSpPr>
        <p:spPr>
          <a:ln/>
        </p:spPr>
        <p:txBody>
          <a:bodyPr/>
          <a:lstStyle>
            <a:lvl1pPr>
              <a:defRPr>
                <a:solidFill>
                  <a:srgbClr val="FFFFFF"/>
                </a:solidFill>
              </a:defRPr>
            </a:lvl1pPr>
          </a:lstStyle>
          <a:p>
            <a:pPr>
              <a:defRPr/>
            </a:pPr>
            <a:fld id="{033603BD-88F8-4816-B732-005D14FB150E}"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solidFill>
                  <a:srgbClr val="FFFFFF"/>
                </a:solidFill>
              </a:defRPr>
            </a:lvl1pPr>
          </a:lstStyle>
          <a:p>
            <a:pPr>
              <a:defRPr/>
            </a:pPr>
            <a:r>
              <a:rPr lang="en-US" smtClean="0"/>
              <a:t>Mar.  21, 2012</a:t>
            </a:r>
            <a:endParaRPr lang="en-US" dirty="0"/>
          </a:p>
        </p:txBody>
      </p:sp>
      <p:sp>
        <p:nvSpPr>
          <p:cNvPr id="5" name="Rectangle 3"/>
          <p:cNvSpPr>
            <a:spLocks noGrp="1" noChangeArrowheads="1"/>
          </p:cNvSpPr>
          <p:nvPr>
            <p:ph type="ftr" sz="quarter" idx="11"/>
          </p:nvPr>
        </p:nvSpPr>
        <p:spPr>
          <a:ln/>
        </p:spPr>
        <p:txBody>
          <a:bodyPr/>
          <a:lstStyle>
            <a:lvl1pPr>
              <a:defRPr>
                <a:solidFill>
                  <a:srgbClr val="FFFFFF"/>
                </a:solidFill>
              </a:defRPr>
            </a:lvl1pPr>
          </a:lstStyle>
          <a:p>
            <a:pPr>
              <a:defRPr/>
            </a:pPr>
            <a:r>
              <a:rPr lang="en-US" smtClean="0"/>
              <a:t>Zhang: PhD Defense</a:t>
            </a:r>
            <a:endParaRPr lang="en-US"/>
          </a:p>
        </p:txBody>
      </p:sp>
      <p:sp>
        <p:nvSpPr>
          <p:cNvPr id="6" name="Rectangle 4"/>
          <p:cNvSpPr>
            <a:spLocks noGrp="1" noChangeArrowheads="1"/>
          </p:cNvSpPr>
          <p:nvPr>
            <p:ph type="sldNum" sz="quarter" idx="12"/>
          </p:nvPr>
        </p:nvSpPr>
        <p:spPr>
          <a:ln/>
        </p:spPr>
        <p:txBody>
          <a:bodyPr/>
          <a:lstStyle>
            <a:lvl1pPr>
              <a:defRPr>
                <a:solidFill>
                  <a:srgbClr val="FFFFFF"/>
                </a:solidFill>
              </a:defRPr>
            </a:lvl1pPr>
          </a:lstStyle>
          <a:p>
            <a:pPr>
              <a:defRPr/>
            </a:pPr>
            <a:fld id="{5551DFC1-2DE9-466C-B296-661A7F7832F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solidFill>
                  <a:srgbClr val="FFFFFF"/>
                </a:solidFill>
              </a:defRPr>
            </a:lvl1pPr>
          </a:lstStyle>
          <a:p>
            <a:pPr>
              <a:defRPr/>
            </a:pPr>
            <a:r>
              <a:rPr lang="en-US" smtClean="0"/>
              <a:t>Mar.  21, 2012</a:t>
            </a:r>
            <a:endParaRPr lang="en-US" dirty="0"/>
          </a:p>
        </p:txBody>
      </p:sp>
      <p:sp>
        <p:nvSpPr>
          <p:cNvPr id="5" name="Rectangle 3"/>
          <p:cNvSpPr>
            <a:spLocks noGrp="1" noChangeArrowheads="1"/>
          </p:cNvSpPr>
          <p:nvPr>
            <p:ph type="ftr" sz="quarter" idx="11"/>
          </p:nvPr>
        </p:nvSpPr>
        <p:spPr>
          <a:ln/>
        </p:spPr>
        <p:txBody>
          <a:bodyPr/>
          <a:lstStyle>
            <a:lvl1pPr>
              <a:defRPr>
                <a:solidFill>
                  <a:srgbClr val="FFFFFF"/>
                </a:solidFill>
              </a:defRPr>
            </a:lvl1pPr>
          </a:lstStyle>
          <a:p>
            <a:pPr>
              <a:defRPr/>
            </a:pPr>
            <a:r>
              <a:rPr lang="en-US" smtClean="0"/>
              <a:t>Zhang: PhD Defense</a:t>
            </a:r>
            <a:endParaRPr lang="en-US"/>
          </a:p>
        </p:txBody>
      </p:sp>
      <p:sp>
        <p:nvSpPr>
          <p:cNvPr id="6" name="Rectangle 4"/>
          <p:cNvSpPr>
            <a:spLocks noGrp="1" noChangeArrowheads="1"/>
          </p:cNvSpPr>
          <p:nvPr>
            <p:ph type="sldNum" sz="quarter" idx="12"/>
          </p:nvPr>
        </p:nvSpPr>
        <p:spPr>
          <a:ln/>
        </p:spPr>
        <p:txBody>
          <a:bodyPr/>
          <a:lstStyle>
            <a:lvl1pPr>
              <a:defRPr>
                <a:solidFill>
                  <a:srgbClr val="FFFFFF"/>
                </a:solidFill>
              </a:defRPr>
            </a:lvl1pPr>
          </a:lstStyle>
          <a:p>
            <a:pPr>
              <a:defRPr/>
            </a:pPr>
            <a:fld id="{E0A0246E-D9AA-4653-B850-F551AE997031}"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solidFill>
                  <a:srgbClr val="FFFFFF"/>
                </a:solidFill>
              </a:defRPr>
            </a:lvl1pPr>
          </a:lstStyle>
          <a:p>
            <a:pPr>
              <a:defRPr/>
            </a:pPr>
            <a:r>
              <a:rPr lang="en-US" smtClean="0"/>
              <a:t>Mar.  21, 2012</a:t>
            </a:r>
            <a:endParaRPr lang="en-US" dirty="0"/>
          </a:p>
        </p:txBody>
      </p:sp>
      <p:sp>
        <p:nvSpPr>
          <p:cNvPr id="6" name="Rectangle 3"/>
          <p:cNvSpPr>
            <a:spLocks noGrp="1" noChangeArrowheads="1"/>
          </p:cNvSpPr>
          <p:nvPr>
            <p:ph type="ftr" sz="quarter" idx="11"/>
          </p:nvPr>
        </p:nvSpPr>
        <p:spPr>
          <a:ln/>
        </p:spPr>
        <p:txBody>
          <a:bodyPr/>
          <a:lstStyle>
            <a:lvl1pPr>
              <a:defRPr>
                <a:solidFill>
                  <a:srgbClr val="FFFFFF"/>
                </a:solidFill>
              </a:defRPr>
            </a:lvl1pPr>
          </a:lstStyle>
          <a:p>
            <a:pPr>
              <a:defRPr/>
            </a:pPr>
            <a:r>
              <a:rPr lang="en-US" smtClean="0"/>
              <a:t>Zhang: PhD Defense</a:t>
            </a:r>
            <a:endParaRPr lang="en-US"/>
          </a:p>
        </p:txBody>
      </p:sp>
      <p:sp>
        <p:nvSpPr>
          <p:cNvPr id="7" name="Rectangle 4"/>
          <p:cNvSpPr>
            <a:spLocks noGrp="1" noChangeArrowheads="1"/>
          </p:cNvSpPr>
          <p:nvPr>
            <p:ph type="sldNum" sz="quarter" idx="12"/>
          </p:nvPr>
        </p:nvSpPr>
        <p:spPr>
          <a:ln/>
        </p:spPr>
        <p:txBody>
          <a:bodyPr/>
          <a:lstStyle>
            <a:lvl1pPr>
              <a:defRPr>
                <a:solidFill>
                  <a:srgbClr val="FFFFFF"/>
                </a:solidFill>
              </a:defRPr>
            </a:lvl1pPr>
          </a:lstStyle>
          <a:p>
            <a:pPr>
              <a:defRPr/>
            </a:pPr>
            <a:fld id="{ADFCE794-754A-4D49-93C0-3A90E2AE8AD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solidFill>
                  <a:srgbClr val="FFFFFF"/>
                </a:solidFill>
              </a:defRPr>
            </a:lvl1pPr>
          </a:lstStyle>
          <a:p>
            <a:pPr>
              <a:defRPr/>
            </a:pPr>
            <a:r>
              <a:rPr lang="en-US" smtClean="0"/>
              <a:t>Mar.  21, 2012</a:t>
            </a:r>
            <a:endParaRPr lang="en-US" dirty="0"/>
          </a:p>
        </p:txBody>
      </p:sp>
      <p:sp>
        <p:nvSpPr>
          <p:cNvPr id="8" name="Rectangle 3"/>
          <p:cNvSpPr>
            <a:spLocks noGrp="1" noChangeArrowheads="1"/>
          </p:cNvSpPr>
          <p:nvPr>
            <p:ph type="ftr" sz="quarter" idx="11"/>
          </p:nvPr>
        </p:nvSpPr>
        <p:spPr>
          <a:ln/>
        </p:spPr>
        <p:txBody>
          <a:bodyPr/>
          <a:lstStyle>
            <a:lvl1pPr>
              <a:defRPr>
                <a:solidFill>
                  <a:srgbClr val="FFFFFF"/>
                </a:solidFill>
              </a:defRPr>
            </a:lvl1pPr>
          </a:lstStyle>
          <a:p>
            <a:pPr>
              <a:defRPr/>
            </a:pPr>
            <a:r>
              <a:rPr lang="en-US" smtClean="0"/>
              <a:t>Zhang: PhD Defense</a:t>
            </a:r>
            <a:endParaRPr lang="en-US"/>
          </a:p>
        </p:txBody>
      </p:sp>
      <p:sp>
        <p:nvSpPr>
          <p:cNvPr id="9" name="Rectangle 4"/>
          <p:cNvSpPr>
            <a:spLocks noGrp="1" noChangeArrowheads="1"/>
          </p:cNvSpPr>
          <p:nvPr>
            <p:ph type="sldNum" sz="quarter" idx="12"/>
          </p:nvPr>
        </p:nvSpPr>
        <p:spPr>
          <a:ln/>
        </p:spPr>
        <p:txBody>
          <a:bodyPr/>
          <a:lstStyle>
            <a:lvl1pPr>
              <a:defRPr>
                <a:solidFill>
                  <a:srgbClr val="FFFFFF"/>
                </a:solidFill>
              </a:defRPr>
            </a:lvl1pPr>
          </a:lstStyle>
          <a:p>
            <a:pPr>
              <a:defRPr/>
            </a:pPr>
            <a:fld id="{53F23180-0551-4800-90B5-AA5CB6FED2D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solidFill>
                  <a:srgbClr val="FFFFFF"/>
                </a:solidFill>
              </a:defRPr>
            </a:lvl1pPr>
          </a:lstStyle>
          <a:p>
            <a:pPr>
              <a:defRPr/>
            </a:pPr>
            <a:r>
              <a:rPr lang="en-US" smtClean="0"/>
              <a:t>Mar.  21, 2012</a:t>
            </a:r>
            <a:endParaRPr lang="en-US" dirty="0"/>
          </a:p>
        </p:txBody>
      </p:sp>
      <p:sp>
        <p:nvSpPr>
          <p:cNvPr id="4" name="Rectangle 3"/>
          <p:cNvSpPr>
            <a:spLocks noGrp="1" noChangeArrowheads="1"/>
          </p:cNvSpPr>
          <p:nvPr>
            <p:ph type="ftr" sz="quarter" idx="11"/>
          </p:nvPr>
        </p:nvSpPr>
        <p:spPr>
          <a:ln/>
        </p:spPr>
        <p:txBody>
          <a:bodyPr/>
          <a:lstStyle>
            <a:lvl1pPr>
              <a:defRPr>
                <a:solidFill>
                  <a:srgbClr val="FFFFFF"/>
                </a:solidFill>
              </a:defRPr>
            </a:lvl1pPr>
          </a:lstStyle>
          <a:p>
            <a:pPr>
              <a:defRPr/>
            </a:pPr>
            <a:r>
              <a:rPr lang="en-US" smtClean="0"/>
              <a:t>Zhang: PhD Defense</a:t>
            </a:r>
            <a:endParaRPr lang="en-US"/>
          </a:p>
        </p:txBody>
      </p:sp>
      <p:sp>
        <p:nvSpPr>
          <p:cNvPr id="5" name="Rectangle 4"/>
          <p:cNvSpPr>
            <a:spLocks noGrp="1" noChangeArrowheads="1"/>
          </p:cNvSpPr>
          <p:nvPr>
            <p:ph type="sldNum" sz="quarter" idx="12"/>
          </p:nvPr>
        </p:nvSpPr>
        <p:spPr>
          <a:ln/>
        </p:spPr>
        <p:txBody>
          <a:bodyPr/>
          <a:lstStyle>
            <a:lvl1pPr>
              <a:defRPr>
                <a:solidFill>
                  <a:srgbClr val="FFFFFF"/>
                </a:solidFill>
              </a:defRPr>
            </a:lvl1pPr>
          </a:lstStyle>
          <a:p>
            <a:pPr>
              <a:defRPr/>
            </a:pPr>
            <a:fld id="{DA200C81-0010-4324-B977-3E90467927E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solidFill>
                  <a:srgbClr val="FFFFFF"/>
                </a:solidFill>
              </a:defRPr>
            </a:lvl1pPr>
          </a:lstStyle>
          <a:p>
            <a:pPr>
              <a:defRPr/>
            </a:pPr>
            <a:r>
              <a:rPr lang="en-US" smtClean="0"/>
              <a:t>Mar.  21, 2012</a:t>
            </a:r>
            <a:endParaRPr lang="en-US" dirty="0"/>
          </a:p>
        </p:txBody>
      </p:sp>
      <p:sp>
        <p:nvSpPr>
          <p:cNvPr id="3" name="Rectangle 3"/>
          <p:cNvSpPr>
            <a:spLocks noGrp="1" noChangeArrowheads="1"/>
          </p:cNvSpPr>
          <p:nvPr>
            <p:ph type="ftr" sz="quarter" idx="11"/>
          </p:nvPr>
        </p:nvSpPr>
        <p:spPr>
          <a:ln/>
        </p:spPr>
        <p:txBody>
          <a:bodyPr/>
          <a:lstStyle>
            <a:lvl1pPr>
              <a:defRPr>
                <a:solidFill>
                  <a:srgbClr val="FFFFFF"/>
                </a:solidFill>
              </a:defRPr>
            </a:lvl1pPr>
          </a:lstStyle>
          <a:p>
            <a:pPr>
              <a:defRPr/>
            </a:pPr>
            <a:r>
              <a:rPr lang="en-US" smtClean="0"/>
              <a:t>Zhang: PhD Defense</a:t>
            </a:r>
            <a:endParaRPr lang="en-US"/>
          </a:p>
        </p:txBody>
      </p:sp>
      <p:sp>
        <p:nvSpPr>
          <p:cNvPr id="4" name="Rectangle 4"/>
          <p:cNvSpPr>
            <a:spLocks noGrp="1" noChangeArrowheads="1"/>
          </p:cNvSpPr>
          <p:nvPr>
            <p:ph type="sldNum" sz="quarter" idx="12"/>
          </p:nvPr>
        </p:nvSpPr>
        <p:spPr>
          <a:ln/>
        </p:spPr>
        <p:txBody>
          <a:bodyPr/>
          <a:lstStyle>
            <a:lvl1pPr>
              <a:defRPr>
                <a:solidFill>
                  <a:srgbClr val="FFFFFF"/>
                </a:solidFill>
              </a:defRPr>
            </a:lvl1pPr>
          </a:lstStyle>
          <a:p>
            <a:pPr>
              <a:defRPr/>
            </a:pPr>
            <a:fld id="{A3FAC1D5-F5EF-427E-A65B-FBCFD718ACB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solidFill>
                  <a:srgbClr val="FFFFFF"/>
                </a:solidFill>
              </a:defRPr>
            </a:lvl1pPr>
          </a:lstStyle>
          <a:p>
            <a:pPr>
              <a:defRPr/>
            </a:pPr>
            <a:r>
              <a:rPr lang="en-US" smtClean="0"/>
              <a:t>Mar.  21, 2012</a:t>
            </a:r>
            <a:endParaRPr lang="en-US" dirty="0"/>
          </a:p>
        </p:txBody>
      </p:sp>
      <p:sp>
        <p:nvSpPr>
          <p:cNvPr id="6" name="Rectangle 3"/>
          <p:cNvSpPr>
            <a:spLocks noGrp="1" noChangeArrowheads="1"/>
          </p:cNvSpPr>
          <p:nvPr>
            <p:ph type="ftr" sz="quarter" idx="11"/>
          </p:nvPr>
        </p:nvSpPr>
        <p:spPr>
          <a:ln/>
        </p:spPr>
        <p:txBody>
          <a:bodyPr/>
          <a:lstStyle>
            <a:lvl1pPr>
              <a:defRPr>
                <a:solidFill>
                  <a:srgbClr val="FFFFFF"/>
                </a:solidFill>
              </a:defRPr>
            </a:lvl1pPr>
          </a:lstStyle>
          <a:p>
            <a:pPr>
              <a:defRPr/>
            </a:pPr>
            <a:r>
              <a:rPr lang="en-US" smtClean="0"/>
              <a:t>Zhang: PhD Defense</a:t>
            </a:r>
            <a:endParaRPr lang="en-US"/>
          </a:p>
        </p:txBody>
      </p:sp>
      <p:sp>
        <p:nvSpPr>
          <p:cNvPr id="7" name="Rectangle 4"/>
          <p:cNvSpPr>
            <a:spLocks noGrp="1" noChangeArrowheads="1"/>
          </p:cNvSpPr>
          <p:nvPr>
            <p:ph type="sldNum" sz="quarter" idx="12"/>
          </p:nvPr>
        </p:nvSpPr>
        <p:spPr>
          <a:ln/>
        </p:spPr>
        <p:txBody>
          <a:bodyPr/>
          <a:lstStyle>
            <a:lvl1pPr>
              <a:defRPr>
                <a:solidFill>
                  <a:srgbClr val="FFFFFF"/>
                </a:solidFill>
              </a:defRPr>
            </a:lvl1pPr>
          </a:lstStyle>
          <a:p>
            <a:pPr>
              <a:defRPr/>
            </a:pPr>
            <a:fld id="{B55B5D5A-8B6D-4780-920D-10CAA7B52B7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solidFill>
                  <a:srgbClr val="FFFFFF"/>
                </a:solidFill>
              </a:defRPr>
            </a:lvl1pPr>
          </a:lstStyle>
          <a:p>
            <a:pPr>
              <a:defRPr/>
            </a:pPr>
            <a:r>
              <a:rPr lang="en-US" smtClean="0"/>
              <a:t>Mar.  21, 2012</a:t>
            </a:r>
            <a:endParaRPr lang="en-US" dirty="0"/>
          </a:p>
        </p:txBody>
      </p:sp>
      <p:sp>
        <p:nvSpPr>
          <p:cNvPr id="6" name="Rectangle 3"/>
          <p:cNvSpPr>
            <a:spLocks noGrp="1" noChangeArrowheads="1"/>
          </p:cNvSpPr>
          <p:nvPr>
            <p:ph type="ftr" sz="quarter" idx="11"/>
          </p:nvPr>
        </p:nvSpPr>
        <p:spPr>
          <a:ln/>
        </p:spPr>
        <p:txBody>
          <a:bodyPr/>
          <a:lstStyle>
            <a:lvl1pPr>
              <a:defRPr>
                <a:solidFill>
                  <a:srgbClr val="FFFFFF"/>
                </a:solidFill>
              </a:defRPr>
            </a:lvl1pPr>
          </a:lstStyle>
          <a:p>
            <a:pPr>
              <a:defRPr/>
            </a:pPr>
            <a:r>
              <a:rPr lang="en-US" smtClean="0"/>
              <a:t>Zhang: PhD Defense</a:t>
            </a:r>
            <a:endParaRPr lang="en-US"/>
          </a:p>
        </p:txBody>
      </p:sp>
      <p:sp>
        <p:nvSpPr>
          <p:cNvPr id="7" name="Rectangle 4"/>
          <p:cNvSpPr>
            <a:spLocks noGrp="1" noChangeArrowheads="1"/>
          </p:cNvSpPr>
          <p:nvPr>
            <p:ph type="sldNum" sz="quarter" idx="12"/>
          </p:nvPr>
        </p:nvSpPr>
        <p:spPr>
          <a:ln/>
        </p:spPr>
        <p:txBody>
          <a:bodyPr/>
          <a:lstStyle>
            <a:lvl1pPr>
              <a:defRPr>
                <a:solidFill>
                  <a:srgbClr val="FFFFFF"/>
                </a:solidFill>
              </a:defRPr>
            </a:lvl1pPr>
          </a:lstStyle>
          <a:p>
            <a:pPr>
              <a:defRPr/>
            </a:pPr>
            <a:fld id="{C0834567-3FDF-435F-B644-1A02F7547F1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10E34"/>
            </a:gs>
            <a:gs pos="100000">
              <a:srgbClr val="0330A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0">
                <a:solidFill>
                  <a:srgbClr val="FFFFFF"/>
                </a:solidFill>
              </a:defRPr>
            </a:lvl1pPr>
          </a:lstStyle>
          <a:p>
            <a:pPr fontAlgn="base">
              <a:spcBef>
                <a:spcPct val="0"/>
              </a:spcBef>
              <a:spcAft>
                <a:spcPct val="0"/>
              </a:spcAft>
              <a:defRPr/>
            </a:pPr>
            <a:r>
              <a:rPr lang="en-US" smtClean="0"/>
              <a:t>Mar.  21, 2012</a:t>
            </a:r>
            <a:endParaRPr lang="en-US" dirty="0"/>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solidFill>
                  <a:srgbClr val="FFFFFF"/>
                </a:solidFill>
              </a:defRPr>
            </a:lvl1pPr>
          </a:lstStyle>
          <a:p>
            <a:pPr fontAlgn="base">
              <a:spcBef>
                <a:spcPct val="0"/>
              </a:spcBef>
              <a:spcAft>
                <a:spcPct val="0"/>
              </a:spcAft>
              <a:defRPr/>
            </a:pPr>
            <a:r>
              <a:rPr lang="en-US" smtClean="0"/>
              <a:t>Zhang: PhD Defense</a:t>
            </a:r>
            <a:endParaRPr lang="en-US" dirty="0"/>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0">
                <a:solidFill>
                  <a:srgbClr val="FFFFFF"/>
                </a:solidFill>
              </a:defRPr>
            </a:lvl1pPr>
          </a:lstStyle>
          <a:p>
            <a:pPr fontAlgn="base">
              <a:spcBef>
                <a:spcPct val="0"/>
              </a:spcBef>
              <a:spcAft>
                <a:spcPct val="0"/>
              </a:spcAft>
              <a:defRPr/>
            </a:pPr>
            <a:fld id="{84F88A1E-A4D0-4A8D-BAC4-A0592CA87995}" type="slidenum">
              <a:rPr lang="en-US" smtClean="0"/>
              <a:pPr fontAlgn="base">
                <a:spcBef>
                  <a:spcPct val="0"/>
                </a:spcBef>
                <a:spcAft>
                  <a:spcPct val="0"/>
                </a:spcAft>
                <a:defRPr/>
              </a:pPr>
              <a:t>‹#›</a:t>
            </a:fld>
            <a:endParaRPr lang="en-US"/>
          </a:p>
        </p:txBody>
      </p:sp>
      <p:sp>
        <p:nvSpPr>
          <p:cNvPr id="2053" name="Rectangle 5"/>
          <p:cNvSpPr>
            <a:spLocks noGrp="1" noChangeArrowheads="1"/>
          </p:cNvSpPr>
          <p:nvPr>
            <p:ph type="title"/>
          </p:nvPr>
        </p:nvSpPr>
        <p:spPr bwMode="auto">
          <a:xfrm>
            <a:off x="685800" y="228600"/>
            <a:ext cx="7772400" cy="6096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T</a:t>
            </a:r>
          </a:p>
        </p:txBody>
      </p:sp>
      <p:sp>
        <p:nvSpPr>
          <p:cNvPr id="2054" name="Rectangle 6"/>
          <p:cNvSpPr>
            <a:spLocks noGrp="1" noChangeArrowheads="1"/>
          </p:cNvSpPr>
          <p:nvPr>
            <p:ph type="body" idx="1"/>
          </p:nvPr>
        </p:nvSpPr>
        <p:spPr bwMode="auto">
          <a:xfrm>
            <a:off x="685800" y="1219200"/>
            <a:ext cx="7772400" cy="4929188"/>
          </a:xfrm>
          <a:prstGeom prst="rect">
            <a:avLst/>
          </a:prstGeom>
          <a:noFill/>
          <a:ln w="9525">
            <a:noFill/>
            <a:miter lim="800000"/>
            <a:headEnd/>
            <a:tailEnd/>
          </a:ln>
        </p:spPr>
        <p:txBody>
          <a:bodyPr vert="horz" wrap="square" lIns="92075" tIns="46038" rIns="92075" bIns="46038" numCol="1" anchor="ctr"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p:txStyles>
    <p:titleStyle>
      <a:lvl1pPr algn="l" rtl="0" eaLnBrk="0" fontAlgn="base" hangingPunct="0">
        <a:spcBef>
          <a:spcPct val="0"/>
        </a:spcBef>
        <a:spcAft>
          <a:spcPct val="0"/>
        </a:spcAft>
        <a:defRPr sz="3600" b="1">
          <a:solidFill>
            <a:srgbClr val="FAFD00"/>
          </a:solidFill>
          <a:latin typeface="+mj-lt"/>
          <a:ea typeface="+mj-ea"/>
          <a:cs typeface="+mj-cs"/>
        </a:defRPr>
      </a:lvl1pPr>
      <a:lvl2pPr algn="l" rtl="0" eaLnBrk="0" fontAlgn="base" hangingPunct="0">
        <a:spcBef>
          <a:spcPct val="0"/>
        </a:spcBef>
        <a:spcAft>
          <a:spcPct val="0"/>
        </a:spcAft>
        <a:defRPr sz="3600" b="1">
          <a:solidFill>
            <a:srgbClr val="FAFD00"/>
          </a:solidFill>
          <a:latin typeface="Arial" charset="0"/>
        </a:defRPr>
      </a:lvl2pPr>
      <a:lvl3pPr algn="l" rtl="0" eaLnBrk="0" fontAlgn="base" hangingPunct="0">
        <a:spcBef>
          <a:spcPct val="0"/>
        </a:spcBef>
        <a:spcAft>
          <a:spcPct val="0"/>
        </a:spcAft>
        <a:defRPr sz="3600" b="1">
          <a:solidFill>
            <a:srgbClr val="FAFD00"/>
          </a:solidFill>
          <a:latin typeface="Arial" charset="0"/>
        </a:defRPr>
      </a:lvl3pPr>
      <a:lvl4pPr algn="l" rtl="0" eaLnBrk="0" fontAlgn="base" hangingPunct="0">
        <a:spcBef>
          <a:spcPct val="0"/>
        </a:spcBef>
        <a:spcAft>
          <a:spcPct val="0"/>
        </a:spcAft>
        <a:defRPr sz="3600" b="1">
          <a:solidFill>
            <a:srgbClr val="FAFD00"/>
          </a:solidFill>
          <a:latin typeface="Arial" charset="0"/>
        </a:defRPr>
      </a:lvl4pPr>
      <a:lvl5pPr algn="l" rtl="0" eaLnBrk="0" fontAlgn="base" hangingPunct="0">
        <a:spcBef>
          <a:spcPct val="0"/>
        </a:spcBef>
        <a:spcAft>
          <a:spcPct val="0"/>
        </a:spcAft>
        <a:defRPr sz="3600" b="1">
          <a:solidFill>
            <a:srgbClr val="FAFD00"/>
          </a:solidFill>
          <a:latin typeface="Arial" charset="0"/>
        </a:defRPr>
      </a:lvl5pPr>
      <a:lvl6pPr marL="457200" algn="l" rtl="0" fontAlgn="base">
        <a:spcBef>
          <a:spcPct val="0"/>
        </a:spcBef>
        <a:spcAft>
          <a:spcPct val="0"/>
        </a:spcAft>
        <a:defRPr sz="3600" b="1">
          <a:solidFill>
            <a:srgbClr val="FAFD00"/>
          </a:solidFill>
          <a:latin typeface="Arial" charset="0"/>
        </a:defRPr>
      </a:lvl6pPr>
      <a:lvl7pPr marL="914400" algn="l" rtl="0" fontAlgn="base">
        <a:spcBef>
          <a:spcPct val="0"/>
        </a:spcBef>
        <a:spcAft>
          <a:spcPct val="0"/>
        </a:spcAft>
        <a:defRPr sz="3600" b="1">
          <a:solidFill>
            <a:srgbClr val="FAFD00"/>
          </a:solidFill>
          <a:latin typeface="Arial" charset="0"/>
        </a:defRPr>
      </a:lvl7pPr>
      <a:lvl8pPr marL="1371600" algn="l" rtl="0" fontAlgn="base">
        <a:spcBef>
          <a:spcPct val="0"/>
        </a:spcBef>
        <a:spcAft>
          <a:spcPct val="0"/>
        </a:spcAft>
        <a:defRPr sz="3600" b="1">
          <a:solidFill>
            <a:srgbClr val="FAFD00"/>
          </a:solidFill>
          <a:latin typeface="Arial" charset="0"/>
        </a:defRPr>
      </a:lvl8pPr>
      <a:lvl9pPr marL="1828800" algn="l" rtl="0" fontAlgn="base">
        <a:spcBef>
          <a:spcPct val="0"/>
        </a:spcBef>
        <a:spcAft>
          <a:spcPct val="0"/>
        </a:spcAft>
        <a:defRPr sz="3600" b="1">
          <a:solidFill>
            <a:srgbClr val="FAFD00"/>
          </a:solidFill>
          <a:latin typeface="Arial" charset="0"/>
        </a:defRPr>
      </a:lvl9pPr>
    </p:titleStyle>
    <p:bodyStyle>
      <a:lvl1pPr marL="342900" indent="-342900" algn="l" rtl="0" eaLnBrk="0" fontAlgn="base" hangingPunct="0">
        <a:lnSpc>
          <a:spcPct val="125000"/>
        </a:lnSpc>
        <a:spcBef>
          <a:spcPct val="20000"/>
        </a:spcBef>
        <a:spcAft>
          <a:spcPct val="0"/>
        </a:spcAft>
        <a:buClr>
          <a:srgbClr val="FAFD00"/>
        </a:buClr>
        <a:buChar char="•"/>
        <a:defRPr sz="2800">
          <a:solidFill>
            <a:srgbClr val="FAFD00"/>
          </a:solidFill>
          <a:latin typeface="+mn-lt"/>
          <a:ea typeface="+mn-ea"/>
          <a:cs typeface="+mn-cs"/>
        </a:defRPr>
      </a:lvl1pPr>
      <a:lvl2pPr marL="742950" indent="-285750" algn="l" rtl="0" eaLnBrk="0" fontAlgn="base" hangingPunct="0">
        <a:spcBef>
          <a:spcPct val="20000"/>
        </a:spcBef>
        <a:spcAft>
          <a:spcPct val="0"/>
        </a:spcAft>
        <a:buClr>
          <a:srgbClr val="FAFD00"/>
        </a:buClr>
        <a:buChar char="–"/>
        <a:defRPr sz="2800">
          <a:solidFill>
            <a:srgbClr val="FAFD00"/>
          </a:solidFill>
          <a:latin typeface="+mn-lt"/>
        </a:defRPr>
      </a:lvl2pPr>
      <a:lvl3pPr marL="1143000" indent="-228600" algn="l" rtl="0" eaLnBrk="0" fontAlgn="base" hangingPunct="0">
        <a:spcBef>
          <a:spcPct val="20000"/>
        </a:spcBef>
        <a:spcAft>
          <a:spcPct val="0"/>
        </a:spcAft>
        <a:buClr>
          <a:srgbClr val="FAFD00"/>
        </a:buClr>
        <a:buChar char="•"/>
        <a:defRPr sz="2400">
          <a:solidFill>
            <a:srgbClr val="FAFD00"/>
          </a:solidFill>
          <a:latin typeface="+mn-lt"/>
        </a:defRPr>
      </a:lvl3pPr>
      <a:lvl4pPr marL="1600200" indent="-228600" algn="l" rtl="0" eaLnBrk="0" fontAlgn="base" hangingPunct="0">
        <a:spcBef>
          <a:spcPct val="20000"/>
        </a:spcBef>
        <a:spcAft>
          <a:spcPct val="0"/>
        </a:spcAft>
        <a:buClr>
          <a:srgbClr val="FAFD00"/>
        </a:buClr>
        <a:buChar char="–"/>
        <a:defRPr sz="2000">
          <a:solidFill>
            <a:srgbClr val="FAFD00"/>
          </a:solidFill>
          <a:latin typeface="+mn-lt"/>
        </a:defRPr>
      </a:lvl4pPr>
      <a:lvl5pPr marL="2057400" indent="-228600" algn="l" rtl="0" eaLnBrk="0" fontAlgn="base" hangingPunct="0">
        <a:spcBef>
          <a:spcPct val="20000"/>
        </a:spcBef>
        <a:spcAft>
          <a:spcPct val="0"/>
        </a:spcAft>
        <a:buClr>
          <a:srgbClr val="FAFD00"/>
        </a:buClr>
        <a:buChar char="•"/>
        <a:defRPr sz="2000">
          <a:solidFill>
            <a:srgbClr val="FAFD00"/>
          </a:solidFill>
          <a:latin typeface="+mn-lt"/>
        </a:defRPr>
      </a:lvl5pPr>
      <a:lvl6pPr marL="2514600" indent="-228600" algn="l" rtl="0" fontAlgn="base">
        <a:spcBef>
          <a:spcPct val="20000"/>
        </a:spcBef>
        <a:spcAft>
          <a:spcPct val="0"/>
        </a:spcAft>
        <a:buClr>
          <a:srgbClr val="FAFD00"/>
        </a:buClr>
        <a:buChar char="•"/>
        <a:defRPr sz="2000">
          <a:solidFill>
            <a:srgbClr val="FAFD00"/>
          </a:solidFill>
          <a:latin typeface="+mn-lt"/>
        </a:defRPr>
      </a:lvl6pPr>
      <a:lvl7pPr marL="2971800" indent="-228600" algn="l" rtl="0" fontAlgn="base">
        <a:spcBef>
          <a:spcPct val="20000"/>
        </a:spcBef>
        <a:spcAft>
          <a:spcPct val="0"/>
        </a:spcAft>
        <a:buClr>
          <a:srgbClr val="FAFD00"/>
        </a:buClr>
        <a:buChar char="•"/>
        <a:defRPr sz="2000">
          <a:solidFill>
            <a:srgbClr val="FAFD00"/>
          </a:solidFill>
          <a:latin typeface="+mn-lt"/>
        </a:defRPr>
      </a:lvl7pPr>
      <a:lvl8pPr marL="3429000" indent="-228600" algn="l" rtl="0" fontAlgn="base">
        <a:spcBef>
          <a:spcPct val="20000"/>
        </a:spcBef>
        <a:spcAft>
          <a:spcPct val="0"/>
        </a:spcAft>
        <a:buClr>
          <a:srgbClr val="FAFD00"/>
        </a:buClr>
        <a:buChar char="•"/>
        <a:defRPr sz="2000">
          <a:solidFill>
            <a:srgbClr val="FAFD00"/>
          </a:solidFill>
          <a:latin typeface="+mn-lt"/>
        </a:defRPr>
      </a:lvl8pPr>
      <a:lvl9pPr marL="3886200" indent="-228600" algn="l" rtl="0" fontAlgn="base">
        <a:spcBef>
          <a:spcPct val="20000"/>
        </a:spcBef>
        <a:spcAft>
          <a:spcPct val="0"/>
        </a:spcAft>
        <a:buClr>
          <a:srgbClr val="FAFD00"/>
        </a:buClr>
        <a:buChar char="•"/>
        <a:defRPr sz="2000">
          <a:solidFill>
            <a:srgbClr val="FAFD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0.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oleObject" Target="../embeddings/oleObject13.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gif"/><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srcRect/>
          <a:stretch>
            <a:fillRect/>
          </a:stretch>
        </p:blipFill>
        <p:spPr bwMode="auto">
          <a:xfrm>
            <a:off x="7715250" y="0"/>
            <a:ext cx="1428750" cy="1104900"/>
          </a:xfrm>
          <a:prstGeom prst="rect">
            <a:avLst/>
          </a:prstGeom>
          <a:noFill/>
          <a:ln w="9525">
            <a:noFill/>
            <a:miter lim="800000"/>
            <a:headEnd/>
            <a:tailEnd/>
          </a:ln>
        </p:spPr>
      </p:pic>
      <p:sp>
        <p:nvSpPr>
          <p:cNvPr id="2" name="Title 1"/>
          <p:cNvSpPr>
            <a:spLocks noGrp="1"/>
          </p:cNvSpPr>
          <p:nvPr>
            <p:ph type="ctrTitle"/>
          </p:nvPr>
        </p:nvSpPr>
        <p:spPr>
          <a:xfrm>
            <a:off x="381000" y="1143000"/>
            <a:ext cx="8610600" cy="1828799"/>
          </a:xfrm>
        </p:spPr>
        <p:txBody>
          <a:bodyPr/>
          <a:lstStyle/>
          <a:p>
            <a:pPr algn="ctr"/>
            <a:r>
              <a:rPr lang="en-US" dirty="0" smtClean="0"/>
              <a:t>Diagnostic Test Pattern Generation and Fault Simulation for Stuck-at and Transition Faults</a:t>
            </a:r>
            <a:endParaRPr lang="en-US" dirty="0"/>
          </a:p>
        </p:txBody>
      </p:sp>
      <p:sp>
        <p:nvSpPr>
          <p:cNvPr id="3" name="Subtitle 2"/>
          <p:cNvSpPr>
            <a:spLocks noGrp="1"/>
          </p:cNvSpPr>
          <p:nvPr>
            <p:ph type="subTitle" idx="1"/>
          </p:nvPr>
        </p:nvSpPr>
        <p:spPr>
          <a:xfrm>
            <a:off x="1219200" y="3124200"/>
            <a:ext cx="3886200" cy="2667000"/>
          </a:xfrm>
        </p:spPr>
        <p:txBody>
          <a:bodyPr/>
          <a:lstStyle/>
          <a:p>
            <a:pPr algn="l"/>
            <a:r>
              <a:rPr lang="en-US" sz="2000" i="1" dirty="0" smtClean="0">
                <a:solidFill>
                  <a:srgbClr val="FFFFFF"/>
                </a:solidFill>
              </a:rPr>
              <a:t>Committee</a:t>
            </a:r>
            <a:r>
              <a:rPr lang="en-US" sz="2000" dirty="0" smtClean="0">
                <a:solidFill>
                  <a:srgbClr val="FFFFFF"/>
                </a:solidFill>
              </a:rPr>
              <a:t>:</a:t>
            </a:r>
          </a:p>
          <a:p>
            <a:pPr algn="l"/>
            <a:r>
              <a:rPr lang="en-US" sz="2000" dirty="0" err="1" smtClean="0">
                <a:solidFill>
                  <a:srgbClr val="FFFFFF"/>
                </a:solidFill>
              </a:rPr>
              <a:t>Vishwani</a:t>
            </a:r>
            <a:r>
              <a:rPr lang="en-US" sz="2000" dirty="0" smtClean="0">
                <a:solidFill>
                  <a:srgbClr val="FFFFFF"/>
                </a:solidFill>
              </a:rPr>
              <a:t> D. </a:t>
            </a:r>
            <a:r>
              <a:rPr lang="en-US" sz="2000" dirty="0" err="1" smtClean="0">
                <a:solidFill>
                  <a:srgbClr val="FFFFFF"/>
                </a:solidFill>
              </a:rPr>
              <a:t>Agrawal</a:t>
            </a:r>
            <a:endParaRPr lang="en-US" sz="2000" dirty="0" smtClean="0">
              <a:solidFill>
                <a:srgbClr val="FFFFFF"/>
              </a:solidFill>
            </a:endParaRPr>
          </a:p>
          <a:p>
            <a:pPr algn="l"/>
            <a:r>
              <a:rPr lang="en-US" sz="2000" dirty="0" err="1" smtClean="0">
                <a:solidFill>
                  <a:srgbClr val="FFFFFF"/>
                </a:solidFill>
              </a:rPr>
              <a:t>Adit</a:t>
            </a:r>
            <a:r>
              <a:rPr lang="en-US" sz="2000" dirty="0" smtClean="0">
                <a:solidFill>
                  <a:srgbClr val="FFFFFF"/>
                </a:solidFill>
              </a:rPr>
              <a:t> Singh</a:t>
            </a:r>
          </a:p>
          <a:p>
            <a:pPr algn="l"/>
            <a:r>
              <a:rPr lang="en-US" sz="2000" dirty="0" smtClean="0">
                <a:solidFill>
                  <a:srgbClr val="FFFFFF"/>
                </a:solidFill>
              </a:rPr>
              <a:t>Victor P. Nelson</a:t>
            </a:r>
          </a:p>
          <a:p>
            <a:pPr algn="l"/>
            <a:r>
              <a:rPr lang="en-US" sz="2000" dirty="0" err="1" smtClean="0">
                <a:solidFill>
                  <a:srgbClr val="FFFFFF"/>
                </a:solidFill>
              </a:rPr>
              <a:t>Bogdan</a:t>
            </a:r>
            <a:r>
              <a:rPr lang="en-US" sz="2000" dirty="0" smtClean="0">
                <a:solidFill>
                  <a:srgbClr val="FFFFFF"/>
                </a:solidFill>
              </a:rPr>
              <a:t> M. </a:t>
            </a:r>
            <a:r>
              <a:rPr lang="en-US" sz="2000" dirty="0" err="1" smtClean="0">
                <a:solidFill>
                  <a:srgbClr val="FFFFFF"/>
                </a:solidFill>
              </a:rPr>
              <a:t>Wilamowski</a:t>
            </a:r>
            <a:endParaRPr lang="en-US" sz="2000" dirty="0" smtClean="0">
              <a:solidFill>
                <a:srgbClr val="FFFFFF"/>
              </a:solidFill>
            </a:endParaRPr>
          </a:p>
        </p:txBody>
      </p:sp>
      <p:sp>
        <p:nvSpPr>
          <p:cNvPr id="5" name="Date Placeholder 4"/>
          <p:cNvSpPr>
            <a:spLocks noGrp="1"/>
          </p:cNvSpPr>
          <p:nvPr>
            <p:ph type="dt" sz="half" idx="10"/>
          </p:nvPr>
        </p:nvSpPr>
        <p:spPr/>
        <p:txBody>
          <a:bodyPr/>
          <a:lstStyle/>
          <a:p>
            <a:r>
              <a:rPr lang="en-US" smtClean="0"/>
              <a:t>Mar.  21,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
        <p:nvSpPr>
          <p:cNvPr id="7" name="TextBox 6"/>
          <p:cNvSpPr txBox="1"/>
          <p:nvPr/>
        </p:nvSpPr>
        <p:spPr>
          <a:xfrm>
            <a:off x="5334000" y="4800600"/>
            <a:ext cx="2438400" cy="646331"/>
          </a:xfrm>
          <a:prstGeom prst="rect">
            <a:avLst/>
          </a:prstGeom>
          <a:noFill/>
        </p:spPr>
        <p:txBody>
          <a:bodyPr wrap="square" rtlCol="0">
            <a:spAutoFit/>
          </a:bodyPr>
          <a:lstStyle/>
          <a:p>
            <a:r>
              <a:rPr lang="en-US" i="1" dirty="0" smtClean="0">
                <a:solidFill>
                  <a:srgbClr val="FFFFFF"/>
                </a:solidFill>
              </a:rPr>
              <a:t>Student</a:t>
            </a:r>
            <a:r>
              <a:rPr lang="en-US" dirty="0" smtClean="0">
                <a:solidFill>
                  <a:srgbClr val="FFFFFF"/>
                </a:solidFill>
              </a:rPr>
              <a:t>: </a:t>
            </a:r>
          </a:p>
          <a:p>
            <a:r>
              <a:rPr lang="en-US" dirty="0" smtClean="0">
                <a:solidFill>
                  <a:srgbClr val="FFFFFF"/>
                </a:solidFill>
              </a:rPr>
              <a:t>Yu Zhang</a:t>
            </a:r>
            <a:endParaRPr lang="en-US" dirty="0">
              <a:solidFill>
                <a:srgbClr val="FFFFFF"/>
              </a:solidFill>
            </a:endParaRPr>
          </a:p>
        </p:txBody>
      </p:sp>
      <p:sp>
        <p:nvSpPr>
          <p:cNvPr id="8" name="Rectangle 7"/>
          <p:cNvSpPr/>
          <p:nvPr/>
        </p:nvSpPr>
        <p:spPr>
          <a:xfrm>
            <a:off x="2133600" y="5791200"/>
            <a:ext cx="5181600" cy="369332"/>
          </a:xfrm>
          <a:prstGeom prst="rect">
            <a:avLst/>
          </a:prstGeom>
        </p:spPr>
        <p:txBody>
          <a:bodyPr wrap="square">
            <a:spAutoFit/>
          </a:bodyPr>
          <a:lstStyle/>
          <a:p>
            <a:r>
              <a:rPr lang="en-US" dirty="0" smtClean="0">
                <a:solidFill>
                  <a:srgbClr val="FFFFFF"/>
                </a:solidFill>
              </a:rPr>
              <a:t>Auburn University, Auburn, Alabama 36849 USA</a:t>
            </a:r>
            <a:endParaRPr lang="en-US" dirty="0">
              <a:solidFill>
                <a:srgbClr val="FFFFFF"/>
              </a:solidFill>
            </a:endParaRPr>
          </a:p>
        </p:txBody>
      </p:sp>
      <p:sp>
        <p:nvSpPr>
          <p:cNvPr id="9" name="TextBox 8"/>
          <p:cNvSpPr txBox="1"/>
          <p:nvPr/>
        </p:nvSpPr>
        <p:spPr>
          <a:xfrm>
            <a:off x="5257800" y="3886200"/>
            <a:ext cx="2971800" cy="646331"/>
          </a:xfrm>
          <a:prstGeom prst="rect">
            <a:avLst/>
          </a:prstGeom>
          <a:noFill/>
        </p:spPr>
        <p:txBody>
          <a:bodyPr wrap="square" rtlCol="0">
            <a:spAutoFit/>
          </a:bodyPr>
          <a:lstStyle/>
          <a:p>
            <a:r>
              <a:rPr lang="en-US" i="1" dirty="0" smtClean="0">
                <a:solidFill>
                  <a:srgbClr val="FFFFFF"/>
                </a:solidFill>
              </a:rPr>
              <a:t>University Reader</a:t>
            </a:r>
            <a:r>
              <a:rPr lang="en-US" dirty="0" smtClean="0">
                <a:solidFill>
                  <a:srgbClr val="FFFFFF"/>
                </a:solidFill>
              </a:rPr>
              <a:t>:</a:t>
            </a:r>
          </a:p>
          <a:p>
            <a:r>
              <a:rPr lang="en-US" dirty="0" err="1" smtClean="0">
                <a:solidFill>
                  <a:srgbClr val="FFFFFF"/>
                </a:solidFill>
              </a:rPr>
              <a:t>Sanjeev</a:t>
            </a:r>
            <a:r>
              <a:rPr lang="en-US" dirty="0" smtClean="0">
                <a:solidFill>
                  <a:srgbClr val="FFFFFF"/>
                </a:solidFill>
              </a:rPr>
              <a:t> </a:t>
            </a:r>
            <a:r>
              <a:rPr lang="en-US" dirty="0" err="1" smtClean="0">
                <a:solidFill>
                  <a:srgbClr val="FFFFFF"/>
                </a:solidFill>
              </a:rPr>
              <a:t>Baskiyar</a:t>
            </a:r>
            <a:r>
              <a:rPr lang="en-US" dirty="0" smtClean="0">
                <a:solidFill>
                  <a:srgbClr val="FFFFFF"/>
                </a:solidFill>
              </a:rPr>
              <a:t>, CSSE</a:t>
            </a:r>
            <a:endParaRPr lang="en-US" dirty="0">
              <a:solidFill>
                <a:srgbClr val="FFFFFF"/>
              </a:solidFill>
            </a:endParaRPr>
          </a:p>
        </p:txBody>
      </p:sp>
      <p:sp>
        <p:nvSpPr>
          <p:cNvPr id="10" name="Footer Placeholder 9"/>
          <p:cNvSpPr>
            <a:spLocks noGrp="1"/>
          </p:cNvSpPr>
          <p:nvPr>
            <p:ph type="ftr" sz="quarter" idx="11"/>
          </p:nvPr>
        </p:nvSpPr>
        <p:spPr/>
        <p:txBody>
          <a:bodyPr/>
          <a:lstStyle/>
          <a:p>
            <a:pPr>
              <a:defRPr/>
            </a:pPr>
            <a:r>
              <a:rPr lang="en-US" smtClean="0"/>
              <a:t>Zhang: PhD Defense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Fault Simulator*</a:t>
            </a:r>
            <a:endParaRPr lang="en-US" dirty="0"/>
          </a:p>
        </p:txBody>
      </p:sp>
      <p:sp>
        <p:nvSpPr>
          <p:cNvPr id="3" name="Content Placeholder 2"/>
          <p:cNvSpPr>
            <a:spLocks noGrp="1"/>
          </p:cNvSpPr>
          <p:nvPr>
            <p:ph idx="1"/>
          </p:nvPr>
        </p:nvSpPr>
        <p:spPr>
          <a:xfrm>
            <a:off x="838200" y="838200"/>
            <a:ext cx="7696200" cy="4525963"/>
          </a:xfrm>
          <a:noFill/>
        </p:spPr>
        <p:txBody>
          <a:bodyPr>
            <a:normAutofit/>
          </a:bodyPr>
          <a:lstStyle/>
          <a:p>
            <a:r>
              <a:rPr lang="en-US" sz="3200" dirty="0" smtClean="0"/>
              <a:t>Given a set of vectors and a set of faults, find:</a:t>
            </a:r>
          </a:p>
          <a:p>
            <a:pPr marL="742950">
              <a:buFont typeface="Arial" pitchFamily="34" charset="0"/>
              <a:buChar char="–"/>
            </a:pPr>
            <a:r>
              <a:rPr lang="en-US" sz="2800" dirty="0" smtClean="0"/>
              <a:t>Diagnostic coverage</a:t>
            </a:r>
          </a:p>
          <a:p>
            <a:pPr marL="742950">
              <a:buFont typeface="Arial" pitchFamily="34" charset="0"/>
              <a:buChar char="–"/>
            </a:pPr>
            <a:r>
              <a:rPr lang="en-US" dirty="0" smtClean="0"/>
              <a:t>Identify undiagnosed fault groups with two or more faults</a:t>
            </a:r>
            <a:endParaRPr lang="en-US" sz="2800" dirty="0" smtClean="0"/>
          </a:p>
          <a:p>
            <a:pPr marL="742950">
              <a:buFont typeface="Arial" pitchFamily="34" charset="0"/>
              <a:buChar char="–"/>
            </a:pPr>
            <a:r>
              <a:rPr lang="en-US" dirty="0" smtClean="0"/>
              <a:t>Eliminate the</a:t>
            </a:r>
            <a:r>
              <a:rPr lang="en-US" sz="2800" dirty="0" smtClean="0"/>
              <a:t> need to target all n(n – 1)/2 </a:t>
            </a:r>
            <a:r>
              <a:rPr lang="en-US" dirty="0" smtClean="0"/>
              <a:t>fault pairs </a:t>
            </a:r>
            <a:endParaRPr lang="en-US" sz="2800" dirty="0" smtClean="0"/>
          </a:p>
        </p:txBody>
      </p:sp>
      <p:sp>
        <p:nvSpPr>
          <p:cNvPr id="4" name="Date Placeholder 3"/>
          <p:cNvSpPr>
            <a:spLocks noGrp="1"/>
          </p:cNvSpPr>
          <p:nvPr>
            <p:ph type="dt" sz="half" idx="10"/>
          </p:nvPr>
        </p:nvSpPr>
        <p:spPr/>
        <p:txBody>
          <a:bodyPr/>
          <a:lstStyle/>
          <a:p>
            <a:r>
              <a:rPr lang="en-US" altLang="zh-CN" smtClean="0"/>
              <a:t>Mar.  21, 2012</a:t>
            </a:r>
            <a:endParaRPr lang="en-US" altLang="zh-CN"/>
          </a:p>
        </p:txBody>
      </p:sp>
      <p:sp>
        <p:nvSpPr>
          <p:cNvPr id="6" name="Slide Number Placeholder 5"/>
          <p:cNvSpPr>
            <a:spLocks noGrp="1"/>
          </p:cNvSpPr>
          <p:nvPr>
            <p:ph type="sldNum" sz="quarter" idx="12"/>
          </p:nvPr>
        </p:nvSpPr>
        <p:spPr/>
        <p:txBody>
          <a:bodyPr/>
          <a:lstStyle/>
          <a:p>
            <a:fld id="{502FEC50-0A91-4F7E-80DC-A3DC0FEBA1CC}" type="slidenum">
              <a:rPr lang="en-US" altLang="zh-CN" smtClean="0"/>
              <a:pPr/>
              <a:t>10</a:t>
            </a:fld>
            <a:endParaRPr lang="en-US" altLang="zh-CN"/>
          </a:p>
        </p:txBody>
      </p:sp>
      <p:sp>
        <p:nvSpPr>
          <p:cNvPr id="7" name="TextBox 6"/>
          <p:cNvSpPr txBox="1"/>
          <p:nvPr/>
        </p:nvSpPr>
        <p:spPr>
          <a:xfrm>
            <a:off x="1066800" y="5486400"/>
            <a:ext cx="7620000" cy="646331"/>
          </a:xfrm>
          <a:prstGeom prst="rect">
            <a:avLst/>
          </a:prstGeom>
          <a:noFill/>
        </p:spPr>
        <p:txBody>
          <a:bodyPr wrap="square" rtlCol="0">
            <a:spAutoFit/>
          </a:bodyPr>
          <a:lstStyle/>
          <a:p>
            <a:r>
              <a:rPr lang="en-US" dirty="0" smtClean="0">
                <a:solidFill>
                  <a:srgbClr val="FFFF00"/>
                </a:solidFill>
              </a:rPr>
              <a:t>* Y. Zhang and V. D. </a:t>
            </a:r>
            <a:r>
              <a:rPr lang="en-US" dirty="0" err="1" smtClean="0">
                <a:solidFill>
                  <a:srgbClr val="FFFF00"/>
                </a:solidFill>
              </a:rPr>
              <a:t>Agrawal</a:t>
            </a:r>
            <a:r>
              <a:rPr lang="en-US" dirty="0" smtClean="0">
                <a:solidFill>
                  <a:srgbClr val="FFFF00"/>
                </a:solidFill>
              </a:rPr>
              <a:t>, “An Algorithm for Diagnostic Fault Simulation,” </a:t>
            </a:r>
            <a:r>
              <a:rPr lang="en-US" i="1" dirty="0" smtClean="0">
                <a:solidFill>
                  <a:srgbClr val="FFFF00"/>
                </a:solidFill>
              </a:rPr>
              <a:t>Proc.</a:t>
            </a:r>
            <a:r>
              <a:rPr lang="en-US" dirty="0" smtClean="0">
                <a:solidFill>
                  <a:srgbClr val="FFFF00"/>
                </a:solidFill>
              </a:rPr>
              <a:t> </a:t>
            </a:r>
            <a:r>
              <a:rPr lang="en-US" i="1" dirty="0" smtClean="0">
                <a:solidFill>
                  <a:srgbClr val="FFFF00"/>
                </a:solidFill>
              </a:rPr>
              <a:t>11th IEEE Latin-American Workshop, </a:t>
            </a:r>
            <a:r>
              <a:rPr lang="en-US" dirty="0" smtClean="0">
                <a:solidFill>
                  <a:srgbClr val="FFFF00"/>
                </a:solidFill>
              </a:rPr>
              <a:t>March 2010.</a:t>
            </a:r>
            <a:endParaRPr lang="en-US" dirty="0">
              <a:solidFill>
                <a:srgbClr val="FFFF00"/>
              </a:solidFill>
            </a:endParaRPr>
          </a:p>
        </p:txBody>
      </p:sp>
      <p:sp>
        <p:nvSpPr>
          <p:cNvPr id="8" name="Footer Placeholder 7"/>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lstStyle/>
          <a:p>
            <a:r>
              <a:rPr lang="en-US" dirty="0" smtClean="0"/>
              <a:t>Diagnostic Fault Simulation</a:t>
            </a:r>
            <a:endParaRPr lang="en-US" dirty="0"/>
          </a:p>
        </p:txBody>
      </p:sp>
      <p:sp>
        <p:nvSpPr>
          <p:cNvPr id="6" name="Content Placeholder 5"/>
          <p:cNvSpPr>
            <a:spLocks noGrp="1"/>
          </p:cNvSpPr>
          <p:nvPr>
            <p:ph idx="1"/>
          </p:nvPr>
        </p:nvSpPr>
        <p:spPr>
          <a:xfrm>
            <a:off x="381000" y="1143000"/>
            <a:ext cx="8458200" cy="4495800"/>
          </a:xfrm>
        </p:spPr>
        <p:txBody>
          <a:bodyPr/>
          <a:lstStyle/>
          <a:p>
            <a:pPr marL="744538" indent="-744538">
              <a:buNone/>
            </a:pPr>
            <a:r>
              <a:rPr lang="en-US" dirty="0" smtClean="0"/>
              <a:t>  </a:t>
            </a:r>
            <a:r>
              <a:rPr lang="en-US" sz="2800" dirty="0" smtClean="0"/>
              <a:t> 1. </a:t>
            </a:r>
            <a:r>
              <a:rPr lang="en-US" dirty="0" smtClean="0"/>
              <a:t>For an input test vector</a:t>
            </a:r>
            <a:r>
              <a:rPr lang="en-US" sz="2800" dirty="0" smtClean="0"/>
              <a:t> </a:t>
            </a:r>
            <a:r>
              <a:rPr lang="en-US" dirty="0" smtClean="0"/>
              <a:t>find detected faults</a:t>
            </a:r>
            <a:r>
              <a:rPr lang="en-US" sz="2800" dirty="0" smtClean="0"/>
              <a:t>.</a:t>
            </a:r>
          </a:p>
          <a:p>
            <a:pPr marL="744538" indent="-744538">
              <a:buNone/>
            </a:pPr>
            <a:r>
              <a:rPr lang="en-US" sz="2800" dirty="0" smtClean="0"/>
              <a:t>   2. Group faults with same syndrome (detection pattern at primary outputs).</a:t>
            </a:r>
          </a:p>
          <a:p>
            <a:pPr marL="742950" indent="-742950">
              <a:buNone/>
            </a:pPr>
            <a:r>
              <a:rPr lang="en-US" sz="2800" dirty="0" smtClean="0"/>
              <a:t>   3. </a:t>
            </a:r>
            <a:r>
              <a:rPr lang="en-US" dirty="0" smtClean="0"/>
              <a:t>Calculate/update diagnostic coverage (DC).</a:t>
            </a:r>
            <a:endParaRPr lang="en-US" sz="2800" dirty="0" smtClean="0"/>
          </a:p>
          <a:p>
            <a:pPr marL="744538" indent="-744538">
              <a:buNone/>
            </a:pPr>
            <a:r>
              <a:rPr lang="en-US" dirty="0" smtClean="0"/>
              <a:t>   4. Continue steps 1 through 3 with next test vector until no vectors left.</a:t>
            </a:r>
          </a:p>
        </p:txBody>
      </p:sp>
      <p:sp>
        <p:nvSpPr>
          <p:cNvPr id="3" name="Date Placeholder 2"/>
          <p:cNvSpPr>
            <a:spLocks noGrp="1"/>
          </p:cNvSpPr>
          <p:nvPr>
            <p:ph type="dt" sz="half" idx="10"/>
          </p:nvPr>
        </p:nvSpPr>
        <p:spPr/>
        <p:txBody>
          <a:bodyPr/>
          <a:lstStyle/>
          <a:p>
            <a:r>
              <a:rPr lang="en-US" smtClean="0"/>
              <a:t>Mar.  21, 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7" name="Footer Placeholder 6"/>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228600" y="5181601"/>
            <a:ext cx="2209800" cy="1384995"/>
          </a:xfrm>
          <a:prstGeom prst="rect">
            <a:avLst/>
          </a:prstGeom>
          <a:noFill/>
        </p:spPr>
        <p:txBody>
          <a:bodyPr wrap="square" rtlCol="0">
            <a:spAutoFit/>
          </a:bodyPr>
          <a:lstStyle/>
          <a:p>
            <a:endParaRPr lang="en-US" sz="2800" dirty="0" smtClean="0">
              <a:solidFill>
                <a:srgbClr val="FFFFFF"/>
              </a:solidFill>
            </a:endParaRPr>
          </a:p>
          <a:p>
            <a:r>
              <a:rPr lang="en-US" sz="2800" dirty="0" smtClean="0">
                <a:solidFill>
                  <a:srgbClr val="FFFFFF"/>
                </a:solidFill>
              </a:rPr>
              <a:t>Simulate </a:t>
            </a:r>
            <a:r>
              <a:rPr lang="en-US" sz="2800" dirty="0" err="1" smtClean="0">
                <a:solidFill>
                  <a:srgbClr val="FFFFFF"/>
                </a:solidFill>
              </a:rPr>
              <a:t>tn</a:t>
            </a:r>
            <a:endParaRPr lang="en-US" sz="2800" dirty="0" smtClean="0">
              <a:solidFill>
                <a:srgbClr val="FFFFFF"/>
              </a:solidFill>
            </a:endParaRPr>
          </a:p>
          <a:p>
            <a:endParaRPr lang="en-US" sz="2800" dirty="0">
              <a:solidFill>
                <a:srgbClr val="FFFFFF"/>
              </a:solidFill>
            </a:endParaRPr>
          </a:p>
        </p:txBody>
      </p:sp>
      <p:sp>
        <p:nvSpPr>
          <p:cNvPr id="2" name="Title 1"/>
          <p:cNvSpPr>
            <a:spLocks noGrp="1"/>
          </p:cNvSpPr>
          <p:nvPr>
            <p:ph type="title"/>
          </p:nvPr>
        </p:nvSpPr>
        <p:spPr/>
        <p:txBody>
          <a:bodyPr/>
          <a:lstStyle/>
          <a:p>
            <a:r>
              <a:rPr lang="en-US" dirty="0" smtClean="0"/>
              <a:t>Diagnostic Fault Simulation</a:t>
            </a:r>
            <a:endParaRPr lang="en-US" dirty="0"/>
          </a:p>
        </p:txBody>
      </p:sp>
      <p:sp>
        <p:nvSpPr>
          <p:cNvPr id="3" name="Date Placeholder 2"/>
          <p:cNvSpPr>
            <a:spLocks noGrp="1"/>
          </p:cNvSpPr>
          <p:nvPr>
            <p:ph type="dt" sz="half" idx="10"/>
          </p:nvPr>
        </p:nvSpPr>
        <p:spPr/>
        <p:txBody>
          <a:bodyPr/>
          <a:lstStyle/>
          <a:p>
            <a:r>
              <a:rPr lang="en-US" smtClean="0"/>
              <a:t>Mar.  21, 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
        <p:nvSpPr>
          <p:cNvPr id="7" name="Oval 6"/>
          <p:cNvSpPr/>
          <p:nvPr/>
        </p:nvSpPr>
        <p:spPr>
          <a:xfrm>
            <a:off x="3429000" y="1524000"/>
            <a:ext cx="2819400" cy="914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rgbClr val="FFFFFF"/>
                </a:solidFill>
              </a:rPr>
              <a:t>Original fault set</a:t>
            </a:r>
            <a:endParaRPr lang="en-US" sz="2400" b="1" dirty="0">
              <a:solidFill>
                <a:srgbClr val="FFFFFF"/>
              </a:solidFill>
            </a:endParaRPr>
          </a:p>
        </p:txBody>
      </p:sp>
      <p:cxnSp>
        <p:nvCxnSpPr>
          <p:cNvPr id="8" name="Straight Arrow Connector 7"/>
          <p:cNvCxnSpPr/>
          <p:nvPr/>
        </p:nvCxnSpPr>
        <p:spPr>
          <a:xfrm rot="5400000">
            <a:off x="3276600" y="2514600"/>
            <a:ext cx="457200" cy="30480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4267200" y="2743200"/>
            <a:ext cx="381000" cy="7620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400" y="2514600"/>
            <a:ext cx="2209800" cy="523220"/>
          </a:xfrm>
          <a:prstGeom prst="rect">
            <a:avLst/>
          </a:prstGeom>
          <a:noFill/>
        </p:spPr>
        <p:txBody>
          <a:bodyPr wrap="square" rtlCol="0">
            <a:spAutoFit/>
          </a:bodyPr>
          <a:lstStyle/>
          <a:p>
            <a:r>
              <a:rPr lang="en-US" sz="2800" dirty="0" smtClean="0">
                <a:solidFill>
                  <a:srgbClr val="FFFFFF"/>
                </a:solidFill>
              </a:rPr>
              <a:t>Simulate  t1</a:t>
            </a:r>
            <a:endParaRPr lang="en-US" sz="2800" dirty="0">
              <a:solidFill>
                <a:srgbClr val="FFFFFF"/>
              </a:solidFill>
            </a:endParaRPr>
          </a:p>
        </p:txBody>
      </p:sp>
      <p:cxnSp>
        <p:nvCxnSpPr>
          <p:cNvPr id="11" name="Straight Arrow Connector 10"/>
          <p:cNvCxnSpPr/>
          <p:nvPr/>
        </p:nvCxnSpPr>
        <p:spPr>
          <a:xfrm rot="16200000" flipH="1">
            <a:off x="5028406" y="2743994"/>
            <a:ext cx="381000" cy="74612"/>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6057900" y="2476500"/>
            <a:ext cx="457200" cy="38100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057400" y="2895600"/>
            <a:ext cx="16002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G</a:t>
            </a:r>
            <a:r>
              <a:rPr lang="en-US" b="1" baseline="-25000" dirty="0" smtClean="0">
                <a:solidFill>
                  <a:srgbClr val="FFFFFF"/>
                </a:solidFill>
              </a:rPr>
              <a:t>0</a:t>
            </a:r>
            <a:endParaRPr lang="en-US" b="1" dirty="0">
              <a:solidFill>
                <a:srgbClr val="FFFFFF"/>
              </a:solidFill>
            </a:endParaRPr>
          </a:p>
        </p:txBody>
      </p:sp>
      <p:sp>
        <p:nvSpPr>
          <p:cNvPr id="14" name="Oval 13"/>
          <p:cNvSpPr/>
          <p:nvPr/>
        </p:nvSpPr>
        <p:spPr>
          <a:xfrm>
            <a:off x="4038600" y="30480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err="1" smtClean="0">
                <a:solidFill>
                  <a:srgbClr val="FFFFFF"/>
                </a:solidFill>
              </a:rPr>
              <a:t>fa</a:t>
            </a:r>
            <a:endParaRPr lang="en-US" dirty="0">
              <a:solidFill>
                <a:srgbClr val="FFFFFF"/>
              </a:solidFill>
            </a:endParaRPr>
          </a:p>
        </p:txBody>
      </p:sp>
      <p:sp>
        <p:nvSpPr>
          <p:cNvPr id="15" name="Oval 14"/>
          <p:cNvSpPr/>
          <p:nvPr/>
        </p:nvSpPr>
        <p:spPr>
          <a:xfrm>
            <a:off x="4800600" y="2971800"/>
            <a:ext cx="12192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G</a:t>
            </a:r>
            <a:r>
              <a:rPr lang="en-US" b="1" baseline="-25000" dirty="0" smtClean="0">
                <a:solidFill>
                  <a:srgbClr val="FFFFFF"/>
                </a:solidFill>
              </a:rPr>
              <a:t>2</a:t>
            </a:r>
            <a:endParaRPr lang="en-US" b="1" dirty="0">
              <a:solidFill>
                <a:srgbClr val="FFFFFF"/>
              </a:solidFill>
            </a:endParaRPr>
          </a:p>
        </p:txBody>
      </p:sp>
      <p:sp>
        <p:nvSpPr>
          <p:cNvPr id="16" name="Oval 15"/>
          <p:cNvSpPr/>
          <p:nvPr/>
        </p:nvSpPr>
        <p:spPr>
          <a:xfrm>
            <a:off x="6172200" y="2895600"/>
            <a:ext cx="1524000" cy="6096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G</a:t>
            </a:r>
            <a:r>
              <a:rPr lang="en-US" b="1" baseline="-25000" dirty="0" smtClean="0">
                <a:solidFill>
                  <a:srgbClr val="FFFFFF"/>
                </a:solidFill>
              </a:rPr>
              <a:t>3</a:t>
            </a:r>
            <a:endParaRPr lang="en-US" b="1" dirty="0">
              <a:solidFill>
                <a:srgbClr val="FFFFFF"/>
              </a:solidFill>
            </a:endParaRPr>
          </a:p>
        </p:txBody>
      </p:sp>
      <p:sp>
        <p:nvSpPr>
          <p:cNvPr id="17" name="TextBox 16"/>
          <p:cNvSpPr txBox="1"/>
          <p:nvPr/>
        </p:nvSpPr>
        <p:spPr>
          <a:xfrm>
            <a:off x="228600" y="3505200"/>
            <a:ext cx="1828800" cy="954107"/>
          </a:xfrm>
          <a:prstGeom prst="rect">
            <a:avLst/>
          </a:prstGeom>
          <a:noFill/>
        </p:spPr>
        <p:txBody>
          <a:bodyPr wrap="square" rtlCol="0">
            <a:spAutoFit/>
          </a:bodyPr>
          <a:lstStyle/>
          <a:p>
            <a:pPr algn="ctr"/>
            <a:r>
              <a:rPr lang="en-US" sz="2800" dirty="0" smtClean="0">
                <a:solidFill>
                  <a:srgbClr val="FFFFFF"/>
                </a:solidFill>
              </a:rPr>
              <a:t>Simulate  t2</a:t>
            </a:r>
            <a:endParaRPr lang="en-US" sz="2800" dirty="0">
              <a:solidFill>
                <a:srgbClr val="FFFFFF"/>
              </a:solidFill>
            </a:endParaRPr>
          </a:p>
        </p:txBody>
      </p:sp>
      <p:cxnSp>
        <p:nvCxnSpPr>
          <p:cNvPr id="18" name="Straight Arrow Connector 17"/>
          <p:cNvCxnSpPr/>
          <p:nvPr/>
        </p:nvCxnSpPr>
        <p:spPr>
          <a:xfrm rot="5400000">
            <a:off x="2209800" y="3581400"/>
            <a:ext cx="304800" cy="15240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3086100" y="3619500"/>
            <a:ext cx="304800" cy="7620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286500" y="3619500"/>
            <a:ext cx="381000" cy="15240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7467600" y="3581400"/>
            <a:ext cx="381000" cy="22860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6896894" y="3696494"/>
            <a:ext cx="304800" cy="74612"/>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934200" y="39624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err="1" smtClean="0">
                <a:solidFill>
                  <a:srgbClr val="FFFFFF"/>
                </a:solidFill>
              </a:rPr>
              <a:t>fb</a:t>
            </a:r>
            <a:endParaRPr lang="en-US" dirty="0">
              <a:solidFill>
                <a:srgbClr val="FFFFFF"/>
              </a:solidFill>
            </a:endParaRPr>
          </a:p>
        </p:txBody>
      </p:sp>
      <p:sp>
        <p:nvSpPr>
          <p:cNvPr id="24" name="Oval 23"/>
          <p:cNvSpPr/>
          <p:nvPr/>
        </p:nvSpPr>
        <p:spPr>
          <a:xfrm>
            <a:off x="7620000" y="3886200"/>
            <a:ext cx="9906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G</a:t>
            </a:r>
            <a:r>
              <a:rPr lang="en-US" b="1" baseline="-25000" dirty="0" smtClean="0">
                <a:solidFill>
                  <a:srgbClr val="FFFFFF"/>
                </a:solidFill>
              </a:rPr>
              <a:t>7</a:t>
            </a:r>
            <a:endParaRPr lang="en-US" b="1" dirty="0">
              <a:solidFill>
                <a:srgbClr val="FFFFFF"/>
              </a:solidFill>
            </a:endParaRPr>
          </a:p>
        </p:txBody>
      </p:sp>
      <p:sp>
        <p:nvSpPr>
          <p:cNvPr id="25" name="Oval 24"/>
          <p:cNvSpPr/>
          <p:nvPr/>
        </p:nvSpPr>
        <p:spPr>
          <a:xfrm>
            <a:off x="5943600" y="3962400"/>
            <a:ext cx="8382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G</a:t>
            </a:r>
            <a:r>
              <a:rPr lang="en-US" b="1" baseline="-25000" dirty="0" smtClean="0">
                <a:solidFill>
                  <a:srgbClr val="FFFFFF"/>
                </a:solidFill>
              </a:rPr>
              <a:t>5</a:t>
            </a:r>
            <a:endParaRPr lang="en-US" b="1" dirty="0">
              <a:solidFill>
                <a:srgbClr val="FFFFFF"/>
              </a:solidFill>
            </a:endParaRPr>
          </a:p>
        </p:txBody>
      </p:sp>
      <p:sp>
        <p:nvSpPr>
          <p:cNvPr id="26" name="TextBox 25"/>
          <p:cNvSpPr txBox="1"/>
          <p:nvPr/>
        </p:nvSpPr>
        <p:spPr>
          <a:xfrm>
            <a:off x="228600" y="4648200"/>
            <a:ext cx="2209800" cy="523220"/>
          </a:xfrm>
          <a:prstGeom prst="rect">
            <a:avLst/>
          </a:prstGeom>
          <a:noFill/>
        </p:spPr>
        <p:txBody>
          <a:bodyPr wrap="square" rtlCol="0">
            <a:spAutoFit/>
          </a:bodyPr>
          <a:lstStyle/>
          <a:p>
            <a:r>
              <a:rPr lang="en-US" sz="2800" dirty="0" smtClean="0">
                <a:solidFill>
                  <a:srgbClr val="FFFFFF"/>
                </a:solidFill>
              </a:rPr>
              <a:t>Simulate t3</a:t>
            </a:r>
            <a:endParaRPr lang="en-US" sz="2800" dirty="0">
              <a:solidFill>
                <a:srgbClr val="FFFFFF"/>
              </a:solidFill>
            </a:endParaRPr>
          </a:p>
        </p:txBody>
      </p:sp>
      <p:sp>
        <p:nvSpPr>
          <p:cNvPr id="27" name="Oval 26"/>
          <p:cNvSpPr/>
          <p:nvPr/>
        </p:nvSpPr>
        <p:spPr>
          <a:xfrm>
            <a:off x="3124200" y="3886200"/>
            <a:ext cx="10668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G</a:t>
            </a:r>
            <a:r>
              <a:rPr lang="en-US" b="1" baseline="-25000" dirty="0" smtClean="0">
                <a:solidFill>
                  <a:srgbClr val="FFFFFF"/>
                </a:solidFill>
              </a:rPr>
              <a:t>4</a:t>
            </a:r>
            <a:endParaRPr lang="en-US" b="1" dirty="0">
              <a:solidFill>
                <a:srgbClr val="FFFFFF"/>
              </a:solidFill>
            </a:endParaRPr>
          </a:p>
        </p:txBody>
      </p:sp>
      <p:sp>
        <p:nvSpPr>
          <p:cNvPr id="28" name="Oval 27"/>
          <p:cNvSpPr/>
          <p:nvPr/>
        </p:nvSpPr>
        <p:spPr>
          <a:xfrm>
            <a:off x="1828800" y="3886200"/>
            <a:ext cx="11430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G</a:t>
            </a:r>
            <a:r>
              <a:rPr lang="en-US" b="1" baseline="-25000" dirty="0" smtClean="0">
                <a:solidFill>
                  <a:srgbClr val="FFFFFF"/>
                </a:solidFill>
              </a:rPr>
              <a:t>0</a:t>
            </a:r>
            <a:endParaRPr lang="en-US" b="1" dirty="0">
              <a:solidFill>
                <a:srgbClr val="FFFFFF"/>
              </a:solidFill>
            </a:endParaRPr>
          </a:p>
        </p:txBody>
      </p:sp>
      <p:cxnSp>
        <p:nvCxnSpPr>
          <p:cNvPr id="29" name="Straight Arrow Connector 28"/>
          <p:cNvCxnSpPr/>
          <p:nvPr/>
        </p:nvCxnSpPr>
        <p:spPr>
          <a:xfrm rot="5400000">
            <a:off x="5181600" y="3733800"/>
            <a:ext cx="381000" cy="7620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572000" y="3962400"/>
            <a:ext cx="12192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G</a:t>
            </a:r>
            <a:r>
              <a:rPr lang="en-US" b="1" baseline="-25000" dirty="0" smtClean="0">
                <a:solidFill>
                  <a:srgbClr val="FFFFFF"/>
                </a:solidFill>
              </a:rPr>
              <a:t>2</a:t>
            </a:r>
            <a:endParaRPr lang="en-US" b="1" dirty="0">
              <a:solidFill>
                <a:srgbClr val="FFFFFF"/>
              </a:solidFill>
            </a:endParaRPr>
          </a:p>
        </p:txBody>
      </p:sp>
      <p:sp>
        <p:nvSpPr>
          <p:cNvPr id="31" name="Flowchart: Connector 30"/>
          <p:cNvSpPr/>
          <p:nvPr/>
        </p:nvSpPr>
        <p:spPr>
          <a:xfrm>
            <a:off x="2895600" y="4876800"/>
            <a:ext cx="152400" cy="152400"/>
          </a:xfrm>
          <a:prstGeom prst="flowChartConnector">
            <a:avLst/>
          </a:prstGeom>
          <a:solidFill>
            <a:srgbClr val="FF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3657600" y="4876800"/>
            <a:ext cx="152400" cy="152400"/>
          </a:xfrm>
          <a:prstGeom prst="flowChartConnector">
            <a:avLst/>
          </a:prstGeom>
          <a:solidFill>
            <a:srgbClr val="FF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3276600" y="4876800"/>
            <a:ext cx="152400" cy="152400"/>
          </a:xfrm>
          <a:prstGeom prst="flowChartConnector">
            <a:avLst/>
          </a:prstGeom>
          <a:solidFill>
            <a:srgbClr val="FF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648200" y="4876800"/>
            <a:ext cx="152400" cy="152400"/>
          </a:xfrm>
          <a:prstGeom prst="flowChartConnector">
            <a:avLst/>
          </a:prstGeom>
          <a:solidFill>
            <a:srgbClr val="FF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10200" y="4876800"/>
            <a:ext cx="152400" cy="152400"/>
          </a:xfrm>
          <a:prstGeom prst="flowChartConnector">
            <a:avLst/>
          </a:prstGeom>
          <a:solidFill>
            <a:srgbClr val="FF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29200" y="4876800"/>
            <a:ext cx="152400" cy="152400"/>
          </a:xfrm>
          <a:prstGeom prst="flowChartConnector">
            <a:avLst/>
          </a:prstGeom>
          <a:solidFill>
            <a:srgbClr val="FF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715000" y="5715000"/>
            <a:ext cx="8382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G</a:t>
            </a:r>
            <a:r>
              <a:rPr lang="en-US" b="1" baseline="-25000" dirty="0" smtClean="0">
                <a:solidFill>
                  <a:srgbClr val="FFFFFF"/>
                </a:solidFill>
              </a:rPr>
              <a:t>5</a:t>
            </a:r>
            <a:endParaRPr lang="en-US" b="1" dirty="0">
              <a:solidFill>
                <a:srgbClr val="FFFFFF"/>
              </a:solidFill>
            </a:endParaRPr>
          </a:p>
        </p:txBody>
      </p:sp>
      <p:sp>
        <p:nvSpPr>
          <p:cNvPr id="38" name="Oval 37"/>
          <p:cNvSpPr/>
          <p:nvPr/>
        </p:nvSpPr>
        <p:spPr>
          <a:xfrm>
            <a:off x="4953000" y="57150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err="1" smtClean="0">
                <a:solidFill>
                  <a:srgbClr val="FFFFFF"/>
                </a:solidFill>
              </a:rPr>
              <a:t>fe</a:t>
            </a:r>
            <a:endParaRPr lang="en-US" dirty="0">
              <a:solidFill>
                <a:srgbClr val="FFFFFF"/>
              </a:solidFill>
            </a:endParaRPr>
          </a:p>
        </p:txBody>
      </p:sp>
      <p:sp>
        <p:nvSpPr>
          <p:cNvPr id="39" name="Oval 38"/>
          <p:cNvSpPr/>
          <p:nvPr/>
        </p:nvSpPr>
        <p:spPr>
          <a:xfrm>
            <a:off x="2514600" y="57150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err="1" smtClean="0">
                <a:solidFill>
                  <a:srgbClr val="FFFFFF"/>
                </a:solidFill>
              </a:rPr>
              <a:t>fc</a:t>
            </a:r>
            <a:endParaRPr lang="en-US" dirty="0">
              <a:solidFill>
                <a:srgbClr val="FFFFFF"/>
              </a:solidFill>
            </a:endParaRPr>
          </a:p>
        </p:txBody>
      </p:sp>
      <p:sp>
        <p:nvSpPr>
          <p:cNvPr id="40" name="Oval 39"/>
          <p:cNvSpPr/>
          <p:nvPr/>
        </p:nvSpPr>
        <p:spPr>
          <a:xfrm>
            <a:off x="3276600" y="57150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err="1" smtClean="0">
                <a:solidFill>
                  <a:srgbClr val="FFFFFF"/>
                </a:solidFill>
              </a:rPr>
              <a:t>fd</a:t>
            </a:r>
            <a:endParaRPr lang="en-US" dirty="0">
              <a:solidFill>
                <a:srgbClr val="FFFFFF"/>
              </a:solidFill>
            </a:endParaRPr>
          </a:p>
        </p:txBody>
      </p:sp>
      <p:sp>
        <p:nvSpPr>
          <p:cNvPr id="41" name="Flowchart: Connector 40"/>
          <p:cNvSpPr/>
          <p:nvPr/>
        </p:nvSpPr>
        <p:spPr>
          <a:xfrm>
            <a:off x="7620000" y="5943600"/>
            <a:ext cx="152400" cy="152400"/>
          </a:xfrm>
          <a:prstGeom prst="flowChartConnector">
            <a:avLst/>
          </a:prstGeom>
          <a:solidFill>
            <a:srgbClr val="FF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8382000" y="5943600"/>
            <a:ext cx="152400" cy="152400"/>
          </a:xfrm>
          <a:prstGeom prst="flowChartConnector">
            <a:avLst/>
          </a:prstGeom>
          <a:solidFill>
            <a:srgbClr val="FF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8001000" y="5943600"/>
            <a:ext cx="152400" cy="152400"/>
          </a:xfrm>
          <a:prstGeom prst="flowChartConnector">
            <a:avLst/>
          </a:prstGeom>
          <a:solidFill>
            <a:srgbClr val="FF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ooter Placeholder 44"/>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par>
                                <p:cTn id="12" presetID="3"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par>
                                <p:cTn id="15" presetID="3"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par>
                          <p:cTn id="33" fill="hold">
                            <p:stCondLst>
                              <p:cond delay="1000"/>
                            </p:stCondLst>
                            <p:childTnLst>
                              <p:par>
                                <p:cTn id="34" presetID="0" presetClass="path" presetSubtype="0" accel="50000" decel="50000" fill="hold" grpId="1" nodeType="afterEffect">
                                  <p:stCondLst>
                                    <p:cond delay="0"/>
                                  </p:stCondLst>
                                  <p:childTnLst>
                                    <p:animMotion origin="layout" path="M 0 0 L 0.00833 0.38889 " pathEditMode="relative" ptsTypes="AA">
                                      <p:cBhvr>
                                        <p:cTn id="35" dur="2000" fill="hold"/>
                                        <p:tgtEl>
                                          <p:spTgt spid="14"/>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heckerboard(across)">
                                      <p:cBhvr>
                                        <p:cTn id="40" dur="500"/>
                                        <p:tgtEl>
                                          <p:spTgt spid="17"/>
                                        </p:tgtEl>
                                      </p:cBhvr>
                                    </p:animEffect>
                                  </p:childTnLst>
                                </p:cTn>
                              </p:par>
                            </p:childTnLst>
                          </p:cTn>
                        </p:par>
                        <p:par>
                          <p:cTn id="41" fill="hold">
                            <p:stCondLst>
                              <p:cond delay="500"/>
                            </p:stCondLst>
                            <p:childTnLst>
                              <p:par>
                                <p:cTn id="42" presetID="5" presetClass="entr" presetSubtype="1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heckerboard(across)">
                                      <p:cBhvr>
                                        <p:cTn id="44" dur="500"/>
                                        <p:tgtEl>
                                          <p:spTgt spid="18"/>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heckerboard(across)">
                                      <p:cBhvr>
                                        <p:cTn id="47" dur="500"/>
                                        <p:tgtEl>
                                          <p:spTgt spid="28"/>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checkerboard(across)">
                                      <p:cBhvr>
                                        <p:cTn id="50" dur="500"/>
                                        <p:tgtEl>
                                          <p:spTgt spid="27"/>
                                        </p:tgtEl>
                                      </p:cBhvr>
                                    </p:animEffect>
                                  </p:childTnLst>
                                </p:cTn>
                              </p:par>
                              <p:par>
                                <p:cTn id="51" presetID="5" presetClass="entr" presetSubtype="1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checkerboard(across)">
                                      <p:cBhvr>
                                        <p:cTn id="53" dur="500"/>
                                        <p:tgtEl>
                                          <p:spTgt spid="19"/>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checkerboard(across)">
                                      <p:cBhvr>
                                        <p:cTn id="56" dur="500"/>
                                        <p:tgtEl>
                                          <p:spTgt spid="30"/>
                                        </p:tgtEl>
                                      </p:cBhvr>
                                    </p:animEffect>
                                  </p:childTnLst>
                                </p:cTn>
                              </p:par>
                              <p:par>
                                <p:cTn id="57" presetID="5" presetClass="entr" presetSubtype="1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checkerboard(across)">
                                      <p:cBhvr>
                                        <p:cTn id="59" dur="500"/>
                                        <p:tgtEl>
                                          <p:spTgt spid="29"/>
                                        </p:tgtEl>
                                      </p:cBhvr>
                                    </p:animEffect>
                                  </p:childTnLst>
                                </p:cTn>
                              </p:par>
                              <p:par>
                                <p:cTn id="60" presetID="5" presetClass="entr" presetSubtype="1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heckerboard(across)">
                                      <p:cBhvr>
                                        <p:cTn id="62" dur="500"/>
                                        <p:tgtEl>
                                          <p:spTgt spid="20"/>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checkerboard(across)">
                                      <p:cBhvr>
                                        <p:cTn id="65" dur="500"/>
                                        <p:tgtEl>
                                          <p:spTgt spid="25"/>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checkerboard(across)">
                                      <p:cBhvr>
                                        <p:cTn id="68" dur="500"/>
                                        <p:tgtEl>
                                          <p:spTgt spid="23"/>
                                        </p:tgtEl>
                                      </p:cBhvr>
                                    </p:animEffect>
                                  </p:childTnLst>
                                </p:cTn>
                              </p:par>
                              <p:par>
                                <p:cTn id="69" presetID="5" presetClass="entr" presetSubtype="10"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checkerboard(across)">
                                      <p:cBhvr>
                                        <p:cTn id="71" dur="500"/>
                                        <p:tgtEl>
                                          <p:spTgt spid="22"/>
                                        </p:tgtEl>
                                      </p:cBhvr>
                                    </p:animEffect>
                                  </p:childTnLst>
                                </p:cTn>
                              </p:par>
                              <p:par>
                                <p:cTn id="72" presetID="5" presetClass="entr" presetSubtype="1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checkerboard(across)">
                                      <p:cBhvr>
                                        <p:cTn id="74" dur="500"/>
                                        <p:tgtEl>
                                          <p:spTgt spid="21"/>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checkerboard(across)">
                                      <p:cBhvr>
                                        <p:cTn id="77" dur="500"/>
                                        <p:tgtEl>
                                          <p:spTgt spid="24"/>
                                        </p:tgtEl>
                                      </p:cBhvr>
                                    </p:animEffect>
                                  </p:childTnLst>
                                </p:cTn>
                              </p:par>
                            </p:childTnLst>
                          </p:cTn>
                        </p:par>
                        <p:par>
                          <p:cTn id="78" fill="hold">
                            <p:stCondLst>
                              <p:cond delay="1000"/>
                            </p:stCondLst>
                            <p:childTnLst>
                              <p:par>
                                <p:cTn id="79" presetID="0" presetClass="path" presetSubtype="0" accel="50000" decel="50000" fill="hold" grpId="1" nodeType="afterEffect">
                                  <p:stCondLst>
                                    <p:cond delay="0"/>
                                  </p:stCondLst>
                                  <p:childTnLst>
                                    <p:animMotion origin="layout" path="M 0 0 L -0.025 0.25556 " pathEditMode="relative" ptsTypes="AA">
                                      <p:cBhvr>
                                        <p:cTn id="80" dur="2000" fill="hold"/>
                                        <p:tgtEl>
                                          <p:spTgt spid="23"/>
                                        </p:tgtEl>
                                        <p:attrNameLst>
                                          <p:attrName>ppt_x</p:attrName>
                                          <p:attrName>ppt_y</p:attrName>
                                        </p:attrNameLst>
                                      </p:cBhvr>
                                    </p:animMotion>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ox(in)">
                                      <p:cBhvr>
                                        <p:cTn id="85" dur="500"/>
                                        <p:tgtEl>
                                          <p:spTgt spid="26"/>
                                        </p:tgtEl>
                                      </p:cBhvr>
                                    </p:animEffect>
                                  </p:childTnLst>
                                </p:cTn>
                              </p:par>
                            </p:childTnLst>
                          </p:cTn>
                        </p:par>
                        <p:par>
                          <p:cTn id="86" fill="hold">
                            <p:stCondLst>
                              <p:cond delay="500"/>
                            </p:stCondLst>
                            <p:childTnLst>
                              <p:par>
                                <p:cTn id="87" presetID="4"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box(in)">
                                      <p:cBhvr>
                                        <p:cTn id="89" dur="500"/>
                                        <p:tgtEl>
                                          <p:spTgt spid="31"/>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box(in)">
                                      <p:cBhvr>
                                        <p:cTn id="92" dur="500"/>
                                        <p:tgtEl>
                                          <p:spTgt spid="32"/>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box(in)">
                                      <p:cBhvr>
                                        <p:cTn id="95" dur="500"/>
                                        <p:tgtEl>
                                          <p:spTgt spid="33"/>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box(in)">
                                      <p:cBhvr>
                                        <p:cTn id="98" dur="500"/>
                                        <p:tgtEl>
                                          <p:spTgt spid="34"/>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box(in)">
                                      <p:cBhvr>
                                        <p:cTn id="101" dur="500"/>
                                        <p:tgtEl>
                                          <p:spTgt spid="35"/>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box(in)">
                                      <p:cBhvr>
                                        <p:cTn id="104" dur="500"/>
                                        <p:tgtEl>
                                          <p:spTgt spid="36"/>
                                        </p:tgtEl>
                                      </p:cBhvr>
                                    </p:animEffect>
                                  </p:childTnLst>
                                </p:cTn>
                              </p:par>
                            </p:childTnLst>
                          </p:cTn>
                        </p:par>
                      </p:childTnLst>
                    </p:cTn>
                  </p:par>
                  <p:par>
                    <p:cTn id="105" fill="hold">
                      <p:stCondLst>
                        <p:cond delay="indefinite"/>
                      </p:stCondLst>
                      <p:childTnLst>
                        <p:par>
                          <p:cTn id="106" fill="hold">
                            <p:stCondLst>
                              <p:cond delay="0"/>
                            </p:stCondLst>
                            <p:childTnLst>
                              <p:par>
                                <p:cTn id="107" presetID="8" presetClass="entr" presetSubtype="16" fill="hold" grpId="0" nodeType="click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diamond(in)">
                                      <p:cBhvr>
                                        <p:cTn id="109" dur="1000"/>
                                        <p:tgtEl>
                                          <p:spTgt spid="44"/>
                                        </p:tgtEl>
                                      </p:cBhvr>
                                    </p:animEffect>
                                  </p:childTnLst>
                                </p:cTn>
                              </p:par>
                            </p:childTnLst>
                          </p:cTn>
                        </p:par>
                        <p:par>
                          <p:cTn id="110" fill="hold">
                            <p:stCondLst>
                              <p:cond delay="1000"/>
                            </p:stCondLst>
                            <p:childTnLst>
                              <p:par>
                                <p:cTn id="111" presetID="8" presetClass="entr" presetSubtype="16" fill="hold" grpId="0" nodeType="after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diamond(in)">
                                      <p:cBhvr>
                                        <p:cTn id="113" dur="2000"/>
                                        <p:tgtEl>
                                          <p:spTgt spid="39"/>
                                        </p:tgtEl>
                                      </p:cBhvr>
                                    </p:animEffect>
                                  </p:childTnLst>
                                </p:cTn>
                              </p:par>
                              <p:par>
                                <p:cTn id="114" presetID="8" presetClass="entr" presetSubtype="16" fill="hold" grpId="0" nodeType="with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diamond(in)">
                                      <p:cBhvr>
                                        <p:cTn id="116" dur="2000"/>
                                        <p:tgtEl>
                                          <p:spTgt spid="40"/>
                                        </p:tgtEl>
                                      </p:cBhvr>
                                    </p:animEffect>
                                  </p:childTnLst>
                                </p:cTn>
                              </p:par>
                              <p:par>
                                <p:cTn id="117" presetID="8" presetClass="entr" presetSubtype="16"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diamond(in)">
                                      <p:cBhvr>
                                        <p:cTn id="119" dur="2000"/>
                                        <p:tgtEl>
                                          <p:spTgt spid="38"/>
                                        </p:tgtEl>
                                      </p:cBhvr>
                                    </p:animEffect>
                                  </p:childTnLst>
                                </p:cTn>
                              </p:par>
                              <p:par>
                                <p:cTn id="120" presetID="8" presetClass="entr" presetSubtype="16"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diamond(in)">
                                      <p:cBhvr>
                                        <p:cTn id="122" dur="2000"/>
                                        <p:tgtEl>
                                          <p:spTgt spid="37"/>
                                        </p:tgtEl>
                                      </p:cBhvr>
                                    </p:animEffect>
                                  </p:childTnLst>
                                </p:cTn>
                              </p:par>
                            </p:childTnLst>
                          </p:cTn>
                        </p:par>
                        <p:par>
                          <p:cTn id="123" fill="hold">
                            <p:stCondLst>
                              <p:cond delay="3000"/>
                            </p:stCondLst>
                            <p:childTnLst>
                              <p:par>
                                <p:cTn id="124" presetID="3" presetClass="entr" presetSubtype="10" fill="hold" grpId="0" nodeType="after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blinds(horizontal)">
                                      <p:cBhvr>
                                        <p:cTn id="126" dur="500"/>
                                        <p:tgtEl>
                                          <p:spTgt spid="41"/>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blinds(horizontal)">
                                      <p:cBhvr>
                                        <p:cTn id="129" dur="500"/>
                                        <p:tgtEl>
                                          <p:spTgt spid="43"/>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blinds(horizontal)">
                                      <p:cBhvr>
                                        <p:cTn id="1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0" grpId="0"/>
      <p:bldP spid="13" grpId="0" animBg="1"/>
      <p:bldP spid="14" grpId="0" animBg="1"/>
      <p:bldP spid="14" grpId="1" animBg="1"/>
      <p:bldP spid="15" grpId="0" animBg="1"/>
      <p:bldP spid="16" grpId="0" animBg="1"/>
      <p:bldP spid="17" grpId="0"/>
      <p:bldP spid="23" grpId="0" animBg="1"/>
      <p:bldP spid="23" grpId="1" animBg="1"/>
      <p:bldP spid="24" grpId="0" animBg="1"/>
      <p:bldP spid="25" grpId="0" animBg="1"/>
      <p:bldP spid="26" grpId="0"/>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Fault Coverage (DC)*</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a:p>
        </p:txBody>
      </p:sp>
      <p:sp>
        <p:nvSpPr>
          <p:cNvPr id="6" name="Slide Number Placeholder 5"/>
          <p:cNvSpPr>
            <a:spLocks noGrp="1"/>
          </p:cNvSpPr>
          <p:nvPr>
            <p:ph type="sldNum" sz="quarter" idx="12"/>
          </p:nvPr>
        </p:nvSpPr>
        <p:spPr/>
        <p:txBody>
          <a:bodyPr/>
          <a:lstStyle/>
          <a:p>
            <a:pPr>
              <a:defRPr/>
            </a:pPr>
            <a:fld id="{5551DFC1-2DE9-466C-B296-661A7F7832FB}" type="slidenum">
              <a:rPr lang="en-US" smtClean="0"/>
              <a:pPr>
                <a:defRPr/>
              </a:pPr>
              <a:t>13</a:t>
            </a:fld>
            <a:endParaRPr lang="en-US"/>
          </a:p>
        </p:txBody>
      </p:sp>
      <p:sp>
        <p:nvSpPr>
          <p:cNvPr id="8" name="TextBox 7"/>
          <p:cNvSpPr txBox="1"/>
          <p:nvPr/>
        </p:nvSpPr>
        <p:spPr>
          <a:xfrm>
            <a:off x="1066800" y="5486400"/>
            <a:ext cx="7620000" cy="646331"/>
          </a:xfrm>
          <a:prstGeom prst="rect">
            <a:avLst/>
          </a:prstGeom>
          <a:noFill/>
        </p:spPr>
        <p:txBody>
          <a:bodyPr wrap="square" rtlCol="0">
            <a:spAutoFit/>
          </a:bodyPr>
          <a:lstStyle/>
          <a:p>
            <a:r>
              <a:rPr lang="en-US" dirty="0" smtClean="0">
                <a:solidFill>
                  <a:srgbClr val="FFFF00"/>
                </a:solidFill>
              </a:rPr>
              <a:t>* Yu Zhang, V. D. </a:t>
            </a:r>
            <a:r>
              <a:rPr lang="en-US" dirty="0" err="1" smtClean="0">
                <a:solidFill>
                  <a:srgbClr val="FFFF00"/>
                </a:solidFill>
              </a:rPr>
              <a:t>Agrawal</a:t>
            </a:r>
            <a:r>
              <a:rPr lang="en-US" dirty="0" smtClean="0">
                <a:solidFill>
                  <a:srgbClr val="FFFF00"/>
                </a:solidFill>
              </a:rPr>
              <a:t>, “A Diagnostic Test Generation System and a Coverage Metric,” </a:t>
            </a:r>
            <a:r>
              <a:rPr lang="en-US" i="1" dirty="0" smtClean="0">
                <a:solidFill>
                  <a:srgbClr val="FFFF00"/>
                </a:solidFill>
              </a:rPr>
              <a:t>15th IEEE European Test </a:t>
            </a:r>
            <a:r>
              <a:rPr lang="en-US" i="1" dirty="0" err="1" smtClean="0">
                <a:solidFill>
                  <a:srgbClr val="FFFF00"/>
                </a:solidFill>
              </a:rPr>
              <a:t>Symp</a:t>
            </a:r>
            <a:r>
              <a:rPr lang="en-US" dirty="0" smtClean="0">
                <a:solidFill>
                  <a:srgbClr val="FFFF00"/>
                </a:solidFill>
              </a:rPr>
              <a:t>., May 2010.</a:t>
            </a:r>
            <a:endParaRPr lang="en-US" dirty="0">
              <a:solidFill>
                <a:srgbClr val="FFFF00"/>
              </a:solidFill>
            </a:endParaRPr>
          </a:p>
        </p:txBody>
      </p:sp>
      <p:sp>
        <p:nvSpPr>
          <p:cNvPr id="12" name="Content Placeholder 2"/>
          <p:cNvSpPr>
            <a:spLocks noGrp="1"/>
          </p:cNvSpPr>
          <p:nvPr>
            <p:ph idx="1"/>
          </p:nvPr>
        </p:nvSpPr>
        <p:spPr>
          <a:xfrm>
            <a:off x="533400" y="1066800"/>
            <a:ext cx="6781800" cy="5562600"/>
          </a:xfrm>
        </p:spPr>
        <p:txBody>
          <a:bodyPr/>
          <a:lstStyle/>
          <a:p>
            <a:pPr marL="393700" indent="-393700"/>
            <a:r>
              <a:rPr lang="en-US" dirty="0" smtClean="0">
                <a:solidFill>
                  <a:srgbClr val="FFFF00"/>
                </a:solidFill>
              </a:rPr>
              <a:t>Diagnostic coverage</a:t>
            </a:r>
          </a:p>
          <a:p>
            <a:pPr marL="393700" indent="-393700"/>
            <a:endParaRPr lang="en-US" dirty="0" smtClean="0">
              <a:solidFill>
                <a:srgbClr val="FFFF00"/>
              </a:solidFill>
            </a:endParaRPr>
          </a:p>
          <a:p>
            <a:pPr marL="393700" indent="-393700"/>
            <a:endParaRPr lang="en-US" dirty="0" smtClean="0">
              <a:solidFill>
                <a:srgbClr val="FFFF00"/>
              </a:solidFill>
            </a:endParaRPr>
          </a:p>
          <a:p>
            <a:pPr marL="393700" indent="-393700"/>
            <a:r>
              <a:rPr lang="en-US" dirty="0" smtClean="0"/>
              <a:t>Fault coverage (conventional),</a:t>
            </a:r>
          </a:p>
          <a:p>
            <a:pPr marL="393700" indent="-393700"/>
            <a:endParaRPr lang="en-US" dirty="0" smtClean="0"/>
          </a:p>
          <a:p>
            <a:pPr marL="393700" indent="-393700"/>
            <a:endParaRPr lang="en-US" dirty="0" smtClean="0"/>
          </a:p>
          <a:p>
            <a:pPr marL="393700" indent="-393700">
              <a:buNone/>
            </a:pPr>
            <a:r>
              <a:rPr lang="en-US" dirty="0" smtClean="0"/>
              <a:t>Where </a:t>
            </a:r>
            <a:r>
              <a:rPr lang="en-US" i="1" dirty="0" smtClean="0"/>
              <a:t>g</a:t>
            </a:r>
            <a:r>
              <a:rPr lang="en-US" baseline="-25000" dirty="0" smtClean="0"/>
              <a:t>0</a:t>
            </a:r>
            <a:r>
              <a:rPr lang="en-US" dirty="0" smtClean="0"/>
              <a:t> is the set of undetected faults.</a:t>
            </a:r>
          </a:p>
          <a:p>
            <a:pPr marL="393700" indent="-393700"/>
            <a:endParaRPr lang="en-US" dirty="0" smtClean="0"/>
          </a:p>
          <a:p>
            <a:pPr>
              <a:buNone/>
            </a:pPr>
            <a:endParaRPr lang="en-US" dirty="0" smtClean="0">
              <a:solidFill>
                <a:srgbClr val="FFFF00"/>
              </a:solidFill>
            </a:endParaRPr>
          </a:p>
        </p:txBody>
      </p:sp>
      <p:sp>
        <p:nvSpPr>
          <p:cNvPr id="1167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67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674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674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67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675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6755"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675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675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6761"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6760" name="Picture 24"/>
          <p:cNvPicPr>
            <a:picLocks noChangeAspect="1" noChangeArrowheads="1"/>
          </p:cNvPicPr>
          <p:nvPr/>
        </p:nvPicPr>
        <p:blipFill>
          <a:blip r:embed="rId4" cstate="print">
            <a:clrChange>
              <a:clrFrom>
                <a:srgbClr val="FFFFFF"/>
              </a:clrFrom>
              <a:clrTo>
                <a:srgbClr val="FFFFFF">
                  <a:alpha val="0"/>
                </a:srgbClr>
              </a:clrTo>
            </a:clrChange>
            <a:lum bright="100000"/>
          </a:blip>
          <a:srcRect/>
          <a:stretch>
            <a:fillRect/>
          </a:stretch>
        </p:blipFill>
        <p:spPr bwMode="auto">
          <a:xfrm>
            <a:off x="7315200" y="1828800"/>
            <a:ext cx="648533" cy="808038"/>
          </a:xfrm>
          <a:prstGeom prst="rect">
            <a:avLst/>
          </a:prstGeom>
          <a:noFill/>
        </p:spPr>
      </p:pic>
      <p:sp>
        <p:nvSpPr>
          <p:cNvPr id="116763"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6765"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6764" name="Picture 28"/>
          <p:cNvPicPr>
            <a:picLocks noChangeAspect="1" noChangeArrowheads="1"/>
          </p:cNvPicPr>
          <p:nvPr/>
        </p:nvPicPr>
        <p:blipFill>
          <a:blip r:embed="rId5" cstate="print">
            <a:clrChange>
              <a:clrFrom>
                <a:srgbClr val="FFFFFF"/>
              </a:clrFrom>
              <a:clrTo>
                <a:srgbClr val="FFFFFF">
                  <a:alpha val="0"/>
                </a:srgbClr>
              </a:clrTo>
            </a:clrChange>
            <a:lum bright="100000"/>
          </a:blip>
          <a:srcRect/>
          <a:stretch>
            <a:fillRect/>
          </a:stretch>
        </p:blipFill>
        <p:spPr bwMode="auto">
          <a:xfrm>
            <a:off x="1066800" y="3733800"/>
            <a:ext cx="5265738" cy="944563"/>
          </a:xfrm>
          <a:prstGeom prst="rect">
            <a:avLst/>
          </a:prstGeom>
          <a:noFill/>
        </p:spPr>
      </p:pic>
      <p:sp>
        <p:nvSpPr>
          <p:cNvPr id="116767"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6766" name="Picture 30"/>
          <p:cNvPicPr>
            <a:picLocks noChangeAspect="1" noChangeArrowheads="1"/>
          </p:cNvPicPr>
          <p:nvPr/>
        </p:nvPicPr>
        <p:blipFill>
          <a:blip r:embed="rId6" cstate="print">
            <a:clrChange>
              <a:clrFrom>
                <a:srgbClr val="FFFFFF"/>
              </a:clrFrom>
              <a:clrTo>
                <a:srgbClr val="FFFFFF">
                  <a:alpha val="0"/>
                </a:srgbClr>
              </a:clrTo>
            </a:clrChange>
            <a:lum bright="100000"/>
          </a:blip>
          <a:srcRect/>
          <a:stretch>
            <a:fillRect/>
          </a:stretch>
        </p:blipFill>
        <p:spPr bwMode="auto">
          <a:xfrm>
            <a:off x="6400800" y="3733800"/>
            <a:ext cx="1646238" cy="868363"/>
          </a:xfrm>
          <a:prstGeom prst="rect">
            <a:avLst/>
          </a:prstGeom>
          <a:noFill/>
        </p:spPr>
      </p:pic>
      <p:sp>
        <p:nvSpPr>
          <p:cNvPr id="144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43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30"/>
          <p:cNvSpPr/>
          <p:nvPr/>
        </p:nvSpPr>
        <p:spPr>
          <a:xfrm>
            <a:off x="4495800" y="1143000"/>
            <a:ext cx="1143000" cy="523220"/>
          </a:xfrm>
          <a:prstGeom prst="rect">
            <a:avLst/>
          </a:prstGeom>
        </p:spPr>
        <p:txBody>
          <a:bodyPr wrap="square">
            <a:spAutoFit/>
          </a:bodyPr>
          <a:lstStyle/>
          <a:p>
            <a:r>
              <a:rPr lang="en-US" sz="2800" dirty="0" smtClean="0">
                <a:solidFill>
                  <a:srgbClr val="FFFF00"/>
                </a:solidFill>
              </a:rPr>
              <a:t>(new)</a:t>
            </a:r>
            <a:endParaRPr lang="en-US" sz="2800" dirty="0"/>
          </a:p>
        </p:txBody>
      </p:sp>
      <p:graphicFrame>
        <p:nvGraphicFramePr>
          <p:cNvPr id="130050" name="Object 2"/>
          <p:cNvGraphicFramePr>
            <a:graphicFrameLocks noChangeAspect="1"/>
          </p:cNvGraphicFramePr>
          <p:nvPr/>
        </p:nvGraphicFramePr>
        <p:xfrm>
          <a:off x="1295400" y="1752600"/>
          <a:ext cx="5808278" cy="990600"/>
        </p:xfrm>
        <a:graphic>
          <a:graphicData uri="http://schemas.openxmlformats.org/presentationml/2006/ole">
            <p:oleObj spid="_x0000_s130050" name="Equation" r:id="rId7" imgW="2527200" imgH="431640" progId="Equation.3">
              <p:embed/>
            </p:oleObj>
          </a:graphicData>
        </a:graphic>
      </p:graphicFrame>
      <p:graphicFrame>
        <p:nvGraphicFramePr>
          <p:cNvPr id="130051" name="Object 3"/>
          <p:cNvGraphicFramePr>
            <a:graphicFrameLocks noChangeAspect="1"/>
          </p:cNvGraphicFramePr>
          <p:nvPr/>
        </p:nvGraphicFramePr>
        <p:xfrm>
          <a:off x="838200" y="1752600"/>
          <a:ext cx="6757642" cy="1066800"/>
        </p:xfrm>
        <a:graphic>
          <a:graphicData uri="http://schemas.openxmlformats.org/presentationml/2006/ole">
            <p:oleObj spid="_x0000_s130051" name="Equation" r:id="rId8" imgW="2730240" imgH="431640" progId="Equation.3">
              <p:embed/>
            </p:oleObj>
          </a:graphicData>
        </a:graphic>
      </p:graphicFrame>
      <p:sp>
        <p:nvSpPr>
          <p:cNvPr id="28" name="Footer Placeholder 27"/>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130051"/>
                                        </p:tgtEl>
                                        <p:attrNameLst>
                                          <p:attrName>ppt_x</p:attrName>
                                        </p:attrNameLst>
                                      </p:cBhvr>
                                      <p:tavLst>
                                        <p:tav tm="0">
                                          <p:val>
                                            <p:strVal val="ppt_x"/>
                                          </p:val>
                                        </p:tav>
                                        <p:tav tm="100000">
                                          <p:val>
                                            <p:strVal val="0-ppt_w/2"/>
                                          </p:val>
                                        </p:tav>
                                      </p:tavLst>
                                    </p:anim>
                                    <p:anim calcmode="lin" valueType="num">
                                      <p:cBhvr additive="base">
                                        <p:cTn id="7" dur="1000"/>
                                        <p:tgtEl>
                                          <p:spTgt spid="130051"/>
                                        </p:tgtEl>
                                        <p:attrNameLst>
                                          <p:attrName>ppt_y</p:attrName>
                                        </p:attrNameLst>
                                      </p:cBhvr>
                                      <p:tavLst>
                                        <p:tav tm="0">
                                          <p:val>
                                            <p:strVal val="ppt_y"/>
                                          </p:val>
                                        </p:tav>
                                        <p:tav tm="100000">
                                          <p:val>
                                            <p:strVal val="ppt_y"/>
                                          </p:val>
                                        </p:tav>
                                      </p:tavLst>
                                    </p:anim>
                                    <p:set>
                                      <p:cBhvr>
                                        <p:cTn id="8" dur="1" fill="hold">
                                          <p:stCondLst>
                                            <p:cond delay="999"/>
                                          </p:stCondLst>
                                        </p:cTn>
                                        <p:tgtEl>
                                          <p:spTgt spid="130051"/>
                                        </p:tgtEl>
                                        <p:attrNameLst>
                                          <p:attrName>style.visibility</p:attrName>
                                        </p:attrNameLst>
                                      </p:cBhvr>
                                      <p:to>
                                        <p:strVal val="hidden"/>
                                      </p:to>
                                    </p:set>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1+#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6760"/>
                                        </p:tgtEl>
                                        <p:attrNameLst>
                                          <p:attrName>style.visibility</p:attrName>
                                        </p:attrNameLst>
                                      </p:cBhvr>
                                      <p:to>
                                        <p:strVal val="visible"/>
                                      </p:to>
                                    </p:set>
                                    <p:anim calcmode="lin" valueType="num">
                                      <p:cBhvr additive="base">
                                        <p:cTn id="15" dur="1000" fill="hold"/>
                                        <p:tgtEl>
                                          <p:spTgt spid="116760"/>
                                        </p:tgtEl>
                                        <p:attrNameLst>
                                          <p:attrName>ppt_x</p:attrName>
                                        </p:attrNameLst>
                                      </p:cBhvr>
                                      <p:tavLst>
                                        <p:tav tm="0">
                                          <p:val>
                                            <p:strVal val="1+#ppt_w/2"/>
                                          </p:val>
                                        </p:tav>
                                        <p:tav tm="100000">
                                          <p:val>
                                            <p:strVal val="#ppt_x"/>
                                          </p:val>
                                        </p:tav>
                                      </p:tavLst>
                                    </p:anim>
                                    <p:anim calcmode="lin" valueType="num">
                                      <p:cBhvr additive="base">
                                        <p:cTn id="16" dur="1000" fill="hold"/>
                                        <p:tgtEl>
                                          <p:spTgt spid="11676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30050"/>
                                        </p:tgtEl>
                                        <p:attrNameLst>
                                          <p:attrName>style.visibility</p:attrName>
                                        </p:attrNameLst>
                                      </p:cBhvr>
                                      <p:to>
                                        <p:strVal val="visible"/>
                                      </p:to>
                                    </p:set>
                                    <p:anim calcmode="lin" valueType="num">
                                      <p:cBhvr additive="base">
                                        <p:cTn id="19" dur="1000" fill="hold"/>
                                        <p:tgtEl>
                                          <p:spTgt spid="130050"/>
                                        </p:tgtEl>
                                        <p:attrNameLst>
                                          <p:attrName>ppt_x</p:attrName>
                                        </p:attrNameLst>
                                      </p:cBhvr>
                                      <p:tavLst>
                                        <p:tav tm="0">
                                          <p:val>
                                            <p:strVal val="1+#ppt_w/2"/>
                                          </p:val>
                                        </p:tav>
                                        <p:tav tm="100000">
                                          <p:val>
                                            <p:strVal val="#ppt_x"/>
                                          </p:val>
                                        </p:tav>
                                      </p:tavLst>
                                    </p:anim>
                                    <p:anim calcmode="lin" valueType="num">
                                      <p:cBhvr additive="base">
                                        <p:cTn id="20" dur="1000" fill="hold"/>
                                        <p:tgtEl>
                                          <p:spTgt spid="130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609600"/>
          </a:xfrm>
        </p:spPr>
        <p:txBody>
          <a:bodyPr/>
          <a:lstStyle/>
          <a:p>
            <a:r>
              <a:rPr lang="en-US" dirty="0" smtClean="0"/>
              <a:t> DC vs. Fault-Pair Coverage – C432</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a:p>
        </p:txBody>
      </p:sp>
      <p:sp>
        <p:nvSpPr>
          <p:cNvPr id="6" name="Slide Number Placeholder 5"/>
          <p:cNvSpPr>
            <a:spLocks noGrp="1"/>
          </p:cNvSpPr>
          <p:nvPr>
            <p:ph type="sldNum" sz="quarter" idx="12"/>
          </p:nvPr>
        </p:nvSpPr>
        <p:spPr/>
        <p:txBody>
          <a:bodyPr/>
          <a:lstStyle/>
          <a:p>
            <a:pPr>
              <a:defRPr/>
            </a:pPr>
            <a:fld id="{5551DFC1-2DE9-466C-B296-661A7F7832FB}" type="slidenum">
              <a:rPr lang="en-US" smtClean="0"/>
              <a:pPr>
                <a:defRPr/>
              </a:pPr>
              <a:t>14</a:t>
            </a:fld>
            <a:endParaRPr lang="en-US"/>
          </a:p>
        </p:txBody>
      </p:sp>
      <p:sp>
        <p:nvSpPr>
          <p:cNvPr id="1669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69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692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692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692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Chart 20"/>
          <p:cNvGraphicFramePr/>
          <p:nvPr/>
        </p:nvGraphicFramePr>
        <p:xfrm>
          <a:off x="685800" y="914400"/>
          <a:ext cx="80772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Footer Placeholder 10"/>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Fault Simulation</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dirty="0"/>
          </a:p>
        </p:txBody>
      </p:sp>
      <p:sp>
        <p:nvSpPr>
          <p:cNvPr id="5" name="Slide Number Placeholder 4"/>
          <p:cNvSpPr>
            <a:spLocks noGrp="1"/>
          </p:cNvSpPr>
          <p:nvPr>
            <p:ph type="sldNum" sz="quarter" idx="12"/>
          </p:nvPr>
        </p:nvSpPr>
        <p:spPr/>
        <p:txBody>
          <a:bodyPr/>
          <a:lstStyle/>
          <a:p>
            <a:pPr>
              <a:defRPr/>
            </a:pPr>
            <a:fld id="{5551DFC1-2DE9-466C-B296-661A7F7832FB}" type="slidenum">
              <a:rPr lang="en-US" smtClean="0"/>
              <a:pPr>
                <a:defRPr/>
              </a:pPr>
              <a:t>15</a:t>
            </a:fld>
            <a:endParaRPr lang="en-US"/>
          </a:p>
        </p:txBody>
      </p:sp>
      <p:sp>
        <p:nvSpPr>
          <p:cNvPr id="6" name="AutoShape 3"/>
          <p:cNvSpPr>
            <a:spLocks noChangeArrowheads="1"/>
          </p:cNvSpPr>
          <p:nvPr/>
        </p:nvSpPr>
        <p:spPr bwMode="auto">
          <a:xfrm>
            <a:off x="3124200" y="28956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7" name="Line 5"/>
          <p:cNvSpPr>
            <a:spLocks noChangeShapeType="1"/>
          </p:cNvSpPr>
          <p:nvPr/>
        </p:nvSpPr>
        <p:spPr bwMode="auto">
          <a:xfrm flipH="1">
            <a:off x="1143794" y="3048000"/>
            <a:ext cx="2003424" cy="0"/>
          </a:xfrm>
          <a:prstGeom prst="line">
            <a:avLst/>
          </a:prstGeom>
          <a:noFill/>
          <a:ln w="38100">
            <a:solidFill>
              <a:srgbClr val="FFFF00"/>
            </a:solidFill>
            <a:round/>
            <a:headEnd/>
            <a:tailEnd/>
          </a:ln>
        </p:spPr>
        <p:txBody>
          <a:bodyPr/>
          <a:lstStyle/>
          <a:p>
            <a:endParaRPr lang="en-US"/>
          </a:p>
        </p:txBody>
      </p:sp>
      <p:sp>
        <p:nvSpPr>
          <p:cNvPr id="8" name="Line 6"/>
          <p:cNvSpPr>
            <a:spLocks noChangeShapeType="1"/>
          </p:cNvSpPr>
          <p:nvPr/>
        </p:nvSpPr>
        <p:spPr bwMode="auto">
          <a:xfrm flipH="1">
            <a:off x="1143794" y="3352800"/>
            <a:ext cx="2003424" cy="0"/>
          </a:xfrm>
          <a:prstGeom prst="line">
            <a:avLst/>
          </a:prstGeom>
          <a:noFill/>
          <a:ln w="38100">
            <a:solidFill>
              <a:srgbClr val="FFFF00"/>
            </a:solidFill>
            <a:round/>
            <a:headEnd/>
            <a:tailEnd/>
          </a:ln>
        </p:spPr>
        <p:txBody>
          <a:bodyPr/>
          <a:lstStyle/>
          <a:p>
            <a:endParaRPr lang="en-US"/>
          </a:p>
        </p:txBody>
      </p:sp>
      <p:sp>
        <p:nvSpPr>
          <p:cNvPr id="9" name="Oval 20"/>
          <p:cNvSpPr>
            <a:spLocks noChangeArrowheads="1"/>
          </p:cNvSpPr>
          <p:nvPr/>
        </p:nvSpPr>
        <p:spPr bwMode="auto">
          <a:xfrm>
            <a:off x="3810000" y="3124200"/>
            <a:ext cx="153194" cy="153988"/>
          </a:xfrm>
          <a:prstGeom prst="ellipse">
            <a:avLst/>
          </a:prstGeom>
          <a:noFill/>
          <a:ln w="38100">
            <a:solidFill>
              <a:srgbClr val="FFFF00"/>
            </a:solidFill>
            <a:round/>
            <a:headEnd/>
            <a:tailEnd/>
          </a:ln>
        </p:spPr>
        <p:txBody>
          <a:bodyPr wrap="none" anchor="ctr"/>
          <a:lstStyle/>
          <a:p>
            <a:endParaRPr lang="en-US"/>
          </a:p>
        </p:txBody>
      </p:sp>
      <p:sp>
        <p:nvSpPr>
          <p:cNvPr id="10" name="AutoShape 3"/>
          <p:cNvSpPr>
            <a:spLocks noChangeArrowheads="1"/>
          </p:cNvSpPr>
          <p:nvPr/>
        </p:nvSpPr>
        <p:spPr bwMode="auto">
          <a:xfrm>
            <a:off x="4953000" y="36576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11" name="Line 4"/>
          <p:cNvSpPr>
            <a:spLocks noChangeShapeType="1"/>
          </p:cNvSpPr>
          <p:nvPr/>
        </p:nvSpPr>
        <p:spPr bwMode="auto">
          <a:xfrm>
            <a:off x="5791200" y="3962400"/>
            <a:ext cx="304799" cy="0"/>
          </a:xfrm>
          <a:prstGeom prst="line">
            <a:avLst/>
          </a:prstGeom>
          <a:noFill/>
          <a:ln w="38100">
            <a:solidFill>
              <a:srgbClr val="FFFF00"/>
            </a:solidFill>
            <a:round/>
            <a:headEnd/>
            <a:tailEnd/>
          </a:ln>
        </p:spPr>
        <p:txBody>
          <a:bodyPr/>
          <a:lstStyle/>
          <a:p>
            <a:endParaRPr lang="en-US"/>
          </a:p>
        </p:txBody>
      </p:sp>
      <p:sp>
        <p:nvSpPr>
          <p:cNvPr id="12" name="Line 6"/>
          <p:cNvSpPr>
            <a:spLocks noChangeShapeType="1"/>
          </p:cNvSpPr>
          <p:nvPr/>
        </p:nvSpPr>
        <p:spPr bwMode="auto">
          <a:xfrm flipH="1">
            <a:off x="4267198" y="4114800"/>
            <a:ext cx="685801" cy="0"/>
          </a:xfrm>
          <a:prstGeom prst="line">
            <a:avLst/>
          </a:prstGeom>
          <a:noFill/>
          <a:ln w="38100">
            <a:solidFill>
              <a:srgbClr val="FFFF00"/>
            </a:solidFill>
            <a:round/>
            <a:headEnd/>
            <a:tailEnd/>
          </a:ln>
        </p:spPr>
        <p:txBody>
          <a:bodyPr/>
          <a:lstStyle/>
          <a:p>
            <a:endParaRPr lang="en-US"/>
          </a:p>
        </p:txBody>
      </p:sp>
      <p:sp>
        <p:nvSpPr>
          <p:cNvPr id="13" name="Oval 20"/>
          <p:cNvSpPr>
            <a:spLocks noChangeArrowheads="1"/>
          </p:cNvSpPr>
          <p:nvPr/>
        </p:nvSpPr>
        <p:spPr bwMode="auto">
          <a:xfrm>
            <a:off x="5638800" y="3886200"/>
            <a:ext cx="153194" cy="153988"/>
          </a:xfrm>
          <a:prstGeom prst="ellipse">
            <a:avLst/>
          </a:prstGeom>
          <a:noFill/>
          <a:ln w="38100">
            <a:solidFill>
              <a:srgbClr val="FFFF00"/>
            </a:solidFill>
            <a:round/>
            <a:headEnd/>
            <a:tailEnd/>
          </a:ln>
        </p:spPr>
        <p:txBody>
          <a:bodyPr wrap="none" anchor="ctr"/>
          <a:lstStyle/>
          <a:p>
            <a:endParaRPr lang="en-US"/>
          </a:p>
        </p:txBody>
      </p:sp>
      <p:sp>
        <p:nvSpPr>
          <p:cNvPr id="14" name="AutoShape 3"/>
          <p:cNvSpPr>
            <a:spLocks noChangeArrowheads="1"/>
          </p:cNvSpPr>
          <p:nvPr/>
        </p:nvSpPr>
        <p:spPr bwMode="auto">
          <a:xfrm>
            <a:off x="3124200" y="40386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15" name="Line 4"/>
          <p:cNvSpPr>
            <a:spLocks noChangeShapeType="1"/>
          </p:cNvSpPr>
          <p:nvPr/>
        </p:nvSpPr>
        <p:spPr bwMode="auto">
          <a:xfrm>
            <a:off x="3962401" y="4343400"/>
            <a:ext cx="304800" cy="0"/>
          </a:xfrm>
          <a:prstGeom prst="line">
            <a:avLst/>
          </a:prstGeom>
          <a:noFill/>
          <a:ln w="38100">
            <a:solidFill>
              <a:srgbClr val="FFFF00"/>
            </a:solidFill>
            <a:round/>
            <a:headEnd/>
            <a:tailEnd/>
          </a:ln>
        </p:spPr>
        <p:txBody>
          <a:bodyPr/>
          <a:lstStyle/>
          <a:p>
            <a:endParaRPr lang="en-US"/>
          </a:p>
        </p:txBody>
      </p:sp>
      <p:sp>
        <p:nvSpPr>
          <p:cNvPr id="16" name="Line 5"/>
          <p:cNvSpPr>
            <a:spLocks noChangeShapeType="1"/>
          </p:cNvSpPr>
          <p:nvPr/>
        </p:nvSpPr>
        <p:spPr bwMode="auto">
          <a:xfrm flipH="1">
            <a:off x="2286793" y="4191000"/>
            <a:ext cx="860424" cy="0"/>
          </a:xfrm>
          <a:prstGeom prst="line">
            <a:avLst/>
          </a:prstGeom>
          <a:noFill/>
          <a:ln w="38100">
            <a:solidFill>
              <a:srgbClr val="FFFF00"/>
            </a:solidFill>
            <a:round/>
            <a:headEnd/>
            <a:tailEnd/>
          </a:ln>
        </p:spPr>
        <p:txBody>
          <a:bodyPr/>
          <a:lstStyle/>
          <a:p>
            <a:endParaRPr lang="en-US"/>
          </a:p>
        </p:txBody>
      </p:sp>
      <p:sp>
        <p:nvSpPr>
          <p:cNvPr id="17" name="Line 6"/>
          <p:cNvSpPr>
            <a:spLocks noChangeShapeType="1"/>
          </p:cNvSpPr>
          <p:nvPr/>
        </p:nvSpPr>
        <p:spPr bwMode="auto">
          <a:xfrm flipH="1">
            <a:off x="1143794" y="4495800"/>
            <a:ext cx="2003424" cy="0"/>
          </a:xfrm>
          <a:prstGeom prst="line">
            <a:avLst/>
          </a:prstGeom>
          <a:noFill/>
          <a:ln w="38100">
            <a:solidFill>
              <a:srgbClr val="FFFF00"/>
            </a:solidFill>
            <a:round/>
            <a:headEnd/>
            <a:tailEnd/>
          </a:ln>
        </p:spPr>
        <p:txBody>
          <a:bodyPr/>
          <a:lstStyle/>
          <a:p>
            <a:endParaRPr lang="en-US"/>
          </a:p>
        </p:txBody>
      </p:sp>
      <p:sp>
        <p:nvSpPr>
          <p:cNvPr id="18" name="Oval 17"/>
          <p:cNvSpPr>
            <a:spLocks noChangeArrowheads="1"/>
          </p:cNvSpPr>
          <p:nvPr/>
        </p:nvSpPr>
        <p:spPr bwMode="auto">
          <a:xfrm>
            <a:off x="3810000" y="4267200"/>
            <a:ext cx="153194" cy="153988"/>
          </a:xfrm>
          <a:prstGeom prst="ellipse">
            <a:avLst/>
          </a:prstGeom>
          <a:noFill/>
          <a:ln w="38100">
            <a:solidFill>
              <a:srgbClr val="FFFF00"/>
            </a:solidFill>
            <a:round/>
            <a:headEnd/>
            <a:tailEnd/>
          </a:ln>
        </p:spPr>
        <p:txBody>
          <a:bodyPr wrap="none" anchor="ctr"/>
          <a:lstStyle/>
          <a:p>
            <a:endParaRPr lang="en-US"/>
          </a:p>
        </p:txBody>
      </p:sp>
      <p:sp>
        <p:nvSpPr>
          <p:cNvPr id="19" name="AutoShape 3"/>
          <p:cNvSpPr>
            <a:spLocks noChangeArrowheads="1"/>
          </p:cNvSpPr>
          <p:nvPr/>
        </p:nvSpPr>
        <p:spPr bwMode="auto">
          <a:xfrm>
            <a:off x="4953000" y="46482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20" name="Line 4"/>
          <p:cNvSpPr>
            <a:spLocks noChangeShapeType="1"/>
          </p:cNvSpPr>
          <p:nvPr/>
        </p:nvSpPr>
        <p:spPr bwMode="auto">
          <a:xfrm>
            <a:off x="5791200" y="4953000"/>
            <a:ext cx="990600" cy="0"/>
          </a:xfrm>
          <a:prstGeom prst="line">
            <a:avLst/>
          </a:prstGeom>
          <a:noFill/>
          <a:ln w="38100">
            <a:solidFill>
              <a:srgbClr val="FFFF00"/>
            </a:solidFill>
            <a:round/>
            <a:headEnd/>
            <a:tailEnd/>
          </a:ln>
        </p:spPr>
        <p:txBody>
          <a:bodyPr/>
          <a:lstStyle/>
          <a:p>
            <a:endParaRPr lang="en-US"/>
          </a:p>
        </p:txBody>
      </p:sp>
      <p:sp>
        <p:nvSpPr>
          <p:cNvPr id="21" name="Line 5"/>
          <p:cNvSpPr>
            <a:spLocks noChangeShapeType="1"/>
          </p:cNvSpPr>
          <p:nvPr/>
        </p:nvSpPr>
        <p:spPr bwMode="auto">
          <a:xfrm flipH="1">
            <a:off x="4267198" y="4800600"/>
            <a:ext cx="685801" cy="0"/>
          </a:xfrm>
          <a:prstGeom prst="line">
            <a:avLst/>
          </a:prstGeom>
          <a:noFill/>
          <a:ln w="38100">
            <a:solidFill>
              <a:srgbClr val="FFFF00"/>
            </a:solidFill>
            <a:round/>
            <a:headEnd/>
            <a:tailEnd/>
          </a:ln>
        </p:spPr>
        <p:txBody>
          <a:bodyPr/>
          <a:lstStyle/>
          <a:p>
            <a:endParaRPr lang="en-US"/>
          </a:p>
        </p:txBody>
      </p:sp>
      <p:sp>
        <p:nvSpPr>
          <p:cNvPr id="22" name="Line 6"/>
          <p:cNvSpPr>
            <a:spLocks noChangeShapeType="1"/>
          </p:cNvSpPr>
          <p:nvPr/>
        </p:nvSpPr>
        <p:spPr bwMode="auto">
          <a:xfrm flipH="1">
            <a:off x="1143794" y="5105400"/>
            <a:ext cx="3809206" cy="0"/>
          </a:xfrm>
          <a:prstGeom prst="line">
            <a:avLst/>
          </a:prstGeom>
          <a:noFill/>
          <a:ln w="38100">
            <a:solidFill>
              <a:srgbClr val="FFFF00"/>
            </a:solidFill>
            <a:round/>
            <a:headEnd/>
            <a:tailEnd/>
          </a:ln>
        </p:spPr>
        <p:txBody>
          <a:bodyPr/>
          <a:lstStyle/>
          <a:p>
            <a:endParaRPr lang="en-US"/>
          </a:p>
        </p:txBody>
      </p:sp>
      <p:sp>
        <p:nvSpPr>
          <p:cNvPr id="23" name="Oval 20"/>
          <p:cNvSpPr>
            <a:spLocks noChangeArrowheads="1"/>
          </p:cNvSpPr>
          <p:nvPr/>
        </p:nvSpPr>
        <p:spPr bwMode="auto">
          <a:xfrm>
            <a:off x="5638800" y="4876800"/>
            <a:ext cx="153194" cy="153988"/>
          </a:xfrm>
          <a:prstGeom prst="ellipse">
            <a:avLst/>
          </a:prstGeom>
          <a:noFill/>
          <a:ln w="38100">
            <a:solidFill>
              <a:srgbClr val="FFFF00"/>
            </a:solidFill>
            <a:round/>
            <a:headEnd/>
            <a:tailEnd/>
          </a:ln>
        </p:spPr>
        <p:txBody>
          <a:bodyPr wrap="none" anchor="ctr"/>
          <a:lstStyle/>
          <a:p>
            <a:endParaRPr lang="en-US"/>
          </a:p>
        </p:txBody>
      </p:sp>
      <p:sp>
        <p:nvSpPr>
          <p:cNvPr id="24" name="AutoShape 3"/>
          <p:cNvSpPr>
            <a:spLocks noChangeArrowheads="1"/>
          </p:cNvSpPr>
          <p:nvPr/>
        </p:nvSpPr>
        <p:spPr bwMode="auto">
          <a:xfrm>
            <a:off x="6705600" y="30480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25" name="Line 4"/>
          <p:cNvSpPr>
            <a:spLocks noChangeShapeType="1"/>
          </p:cNvSpPr>
          <p:nvPr/>
        </p:nvSpPr>
        <p:spPr bwMode="auto">
          <a:xfrm>
            <a:off x="7543800" y="3352800"/>
            <a:ext cx="518319" cy="0"/>
          </a:xfrm>
          <a:prstGeom prst="line">
            <a:avLst/>
          </a:prstGeom>
          <a:noFill/>
          <a:ln w="38100">
            <a:solidFill>
              <a:srgbClr val="FFFF00"/>
            </a:solidFill>
            <a:round/>
            <a:headEnd/>
            <a:tailEnd/>
          </a:ln>
        </p:spPr>
        <p:txBody>
          <a:bodyPr/>
          <a:lstStyle/>
          <a:p>
            <a:endParaRPr lang="en-US"/>
          </a:p>
        </p:txBody>
      </p:sp>
      <p:sp>
        <p:nvSpPr>
          <p:cNvPr id="26" name="Line 6"/>
          <p:cNvSpPr>
            <a:spLocks noChangeShapeType="1"/>
          </p:cNvSpPr>
          <p:nvPr/>
        </p:nvSpPr>
        <p:spPr bwMode="auto">
          <a:xfrm flipH="1">
            <a:off x="6095998" y="3505200"/>
            <a:ext cx="609601" cy="0"/>
          </a:xfrm>
          <a:prstGeom prst="line">
            <a:avLst/>
          </a:prstGeom>
          <a:noFill/>
          <a:ln w="38100">
            <a:solidFill>
              <a:srgbClr val="FFFF00"/>
            </a:solidFill>
            <a:round/>
            <a:headEnd/>
            <a:tailEnd/>
          </a:ln>
        </p:spPr>
        <p:txBody>
          <a:bodyPr/>
          <a:lstStyle/>
          <a:p>
            <a:endParaRPr lang="en-US"/>
          </a:p>
        </p:txBody>
      </p:sp>
      <p:sp>
        <p:nvSpPr>
          <p:cNvPr id="27" name="Oval 20"/>
          <p:cNvSpPr>
            <a:spLocks noChangeArrowheads="1"/>
          </p:cNvSpPr>
          <p:nvPr/>
        </p:nvSpPr>
        <p:spPr bwMode="auto">
          <a:xfrm>
            <a:off x="7391400" y="3276600"/>
            <a:ext cx="153194" cy="153988"/>
          </a:xfrm>
          <a:prstGeom prst="ellipse">
            <a:avLst/>
          </a:prstGeom>
          <a:noFill/>
          <a:ln w="38100">
            <a:solidFill>
              <a:srgbClr val="FFFF00"/>
            </a:solidFill>
            <a:round/>
            <a:headEnd/>
            <a:tailEnd/>
          </a:ln>
        </p:spPr>
        <p:txBody>
          <a:bodyPr wrap="none" anchor="ctr"/>
          <a:lstStyle/>
          <a:p>
            <a:endParaRPr lang="en-US"/>
          </a:p>
        </p:txBody>
      </p:sp>
      <p:sp>
        <p:nvSpPr>
          <p:cNvPr id="28" name="AutoShape 3"/>
          <p:cNvSpPr>
            <a:spLocks noChangeArrowheads="1"/>
          </p:cNvSpPr>
          <p:nvPr/>
        </p:nvSpPr>
        <p:spPr bwMode="auto">
          <a:xfrm>
            <a:off x="6781800" y="44958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29" name="Line 4"/>
          <p:cNvSpPr>
            <a:spLocks noChangeShapeType="1"/>
          </p:cNvSpPr>
          <p:nvPr/>
        </p:nvSpPr>
        <p:spPr bwMode="auto">
          <a:xfrm>
            <a:off x="7620000" y="4800600"/>
            <a:ext cx="518319" cy="0"/>
          </a:xfrm>
          <a:prstGeom prst="line">
            <a:avLst/>
          </a:prstGeom>
          <a:noFill/>
          <a:ln w="38100">
            <a:solidFill>
              <a:srgbClr val="FFFF00"/>
            </a:solidFill>
            <a:round/>
            <a:headEnd/>
            <a:tailEnd/>
          </a:ln>
        </p:spPr>
        <p:txBody>
          <a:bodyPr/>
          <a:lstStyle/>
          <a:p>
            <a:endParaRPr lang="en-US"/>
          </a:p>
        </p:txBody>
      </p:sp>
      <p:sp>
        <p:nvSpPr>
          <p:cNvPr id="30" name="Line 5"/>
          <p:cNvSpPr>
            <a:spLocks noChangeShapeType="1"/>
          </p:cNvSpPr>
          <p:nvPr/>
        </p:nvSpPr>
        <p:spPr bwMode="auto">
          <a:xfrm flipH="1">
            <a:off x="6095998" y="4648200"/>
            <a:ext cx="685801" cy="0"/>
          </a:xfrm>
          <a:prstGeom prst="line">
            <a:avLst/>
          </a:prstGeom>
          <a:noFill/>
          <a:ln w="38100">
            <a:solidFill>
              <a:srgbClr val="FFFF00"/>
            </a:solidFill>
            <a:round/>
            <a:headEnd/>
            <a:tailEnd/>
          </a:ln>
        </p:spPr>
        <p:txBody>
          <a:bodyPr/>
          <a:lstStyle/>
          <a:p>
            <a:endParaRPr lang="en-US"/>
          </a:p>
        </p:txBody>
      </p:sp>
      <p:sp>
        <p:nvSpPr>
          <p:cNvPr id="31" name="Oval 20"/>
          <p:cNvSpPr>
            <a:spLocks noChangeArrowheads="1"/>
          </p:cNvSpPr>
          <p:nvPr/>
        </p:nvSpPr>
        <p:spPr bwMode="auto">
          <a:xfrm>
            <a:off x="7467600" y="4724400"/>
            <a:ext cx="153194" cy="153988"/>
          </a:xfrm>
          <a:prstGeom prst="ellipse">
            <a:avLst/>
          </a:prstGeom>
          <a:noFill/>
          <a:ln w="38100">
            <a:solidFill>
              <a:srgbClr val="FFFF00"/>
            </a:solidFill>
            <a:round/>
            <a:headEnd/>
            <a:tailEnd/>
          </a:ln>
        </p:spPr>
        <p:txBody>
          <a:bodyPr wrap="none" anchor="ctr"/>
          <a:lstStyle/>
          <a:p>
            <a:endParaRPr lang="en-US"/>
          </a:p>
        </p:txBody>
      </p:sp>
      <p:cxnSp>
        <p:nvCxnSpPr>
          <p:cNvPr id="32" name="Straight Connector 31"/>
          <p:cNvCxnSpPr/>
          <p:nvPr/>
        </p:nvCxnSpPr>
        <p:spPr>
          <a:xfrm>
            <a:off x="1143794" y="3810000"/>
            <a:ext cx="380920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3925094" y="4457700"/>
            <a:ext cx="685006" cy="79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6"/>
          </p:cNvCxnSpPr>
          <p:nvPr/>
        </p:nvCxnSpPr>
        <p:spPr>
          <a:xfrm>
            <a:off x="3963194" y="3201194"/>
            <a:ext cx="274240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525294" y="4076700"/>
            <a:ext cx="1142206" cy="79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371600" y="2667000"/>
            <a:ext cx="381000" cy="369332"/>
          </a:xfrm>
          <a:prstGeom prst="rect">
            <a:avLst/>
          </a:prstGeom>
          <a:noFill/>
        </p:spPr>
        <p:txBody>
          <a:bodyPr wrap="square" rtlCol="0">
            <a:spAutoFit/>
          </a:bodyPr>
          <a:lstStyle/>
          <a:p>
            <a:r>
              <a:rPr lang="en-US" dirty="0" smtClean="0">
                <a:solidFill>
                  <a:srgbClr val="FFFFFF"/>
                </a:solidFill>
              </a:rPr>
              <a:t>1</a:t>
            </a:r>
            <a:endParaRPr lang="en-US" dirty="0">
              <a:solidFill>
                <a:srgbClr val="FFFFFF"/>
              </a:solidFill>
            </a:endParaRPr>
          </a:p>
        </p:txBody>
      </p:sp>
      <p:sp>
        <p:nvSpPr>
          <p:cNvPr id="37" name="TextBox 36"/>
          <p:cNvSpPr txBox="1"/>
          <p:nvPr/>
        </p:nvSpPr>
        <p:spPr>
          <a:xfrm>
            <a:off x="1371600" y="3048000"/>
            <a:ext cx="304800" cy="369332"/>
          </a:xfrm>
          <a:prstGeom prst="rect">
            <a:avLst/>
          </a:prstGeom>
          <a:noFill/>
        </p:spPr>
        <p:txBody>
          <a:bodyPr wrap="square" rtlCol="0">
            <a:spAutoFit/>
          </a:bodyPr>
          <a:lstStyle/>
          <a:p>
            <a:r>
              <a:rPr lang="en-US" dirty="0" smtClean="0">
                <a:solidFill>
                  <a:srgbClr val="FFFFFF"/>
                </a:solidFill>
              </a:rPr>
              <a:t>3</a:t>
            </a:r>
            <a:endParaRPr lang="en-US" dirty="0">
              <a:solidFill>
                <a:srgbClr val="FFFFFF"/>
              </a:solidFill>
            </a:endParaRPr>
          </a:p>
        </p:txBody>
      </p:sp>
      <p:sp>
        <p:nvSpPr>
          <p:cNvPr id="38" name="TextBox 37"/>
          <p:cNvSpPr txBox="1"/>
          <p:nvPr/>
        </p:nvSpPr>
        <p:spPr>
          <a:xfrm>
            <a:off x="1371600" y="3429000"/>
            <a:ext cx="381000" cy="369332"/>
          </a:xfrm>
          <a:prstGeom prst="rect">
            <a:avLst/>
          </a:prstGeom>
          <a:noFill/>
        </p:spPr>
        <p:txBody>
          <a:bodyPr wrap="square" rtlCol="0">
            <a:spAutoFit/>
          </a:bodyPr>
          <a:lstStyle/>
          <a:p>
            <a:r>
              <a:rPr lang="en-US" dirty="0" smtClean="0">
                <a:solidFill>
                  <a:srgbClr val="FFFFFF"/>
                </a:solidFill>
              </a:rPr>
              <a:t>2</a:t>
            </a:r>
            <a:endParaRPr lang="en-US" dirty="0">
              <a:solidFill>
                <a:srgbClr val="FFFFFF"/>
              </a:solidFill>
            </a:endParaRPr>
          </a:p>
        </p:txBody>
      </p:sp>
      <p:sp>
        <p:nvSpPr>
          <p:cNvPr id="39" name="TextBox 38"/>
          <p:cNvSpPr txBox="1"/>
          <p:nvPr/>
        </p:nvSpPr>
        <p:spPr>
          <a:xfrm>
            <a:off x="1371600" y="4114800"/>
            <a:ext cx="381000" cy="369332"/>
          </a:xfrm>
          <a:prstGeom prst="rect">
            <a:avLst/>
          </a:prstGeom>
          <a:noFill/>
        </p:spPr>
        <p:txBody>
          <a:bodyPr wrap="square" rtlCol="0">
            <a:spAutoFit/>
          </a:bodyPr>
          <a:lstStyle/>
          <a:p>
            <a:r>
              <a:rPr lang="en-US" dirty="0" smtClean="0">
                <a:solidFill>
                  <a:srgbClr val="FFFFFF"/>
                </a:solidFill>
              </a:rPr>
              <a:t>6</a:t>
            </a:r>
            <a:endParaRPr lang="en-US" dirty="0">
              <a:solidFill>
                <a:srgbClr val="FFFFFF"/>
              </a:solidFill>
            </a:endParaRPr>
          </a:p>
        </p:txBody>
      </p:sp>
      <p:sp>
        <p:nvSpPr>
          <p:cNvPr id="40" name="TextBox 39"/>
          <p:cNvSpPr txBox="1"/>
          <p:nvPr/>
        </p:nvSpPr>
        <p:spPr>
          <a:xfrm>
            <a:off x="1371600" y="4724400"/>
            <a:ext cx="381000" cy="369332"/>
          </a:xfrm>
          <a:prstGeom prst="rect">
            <a:avLst/>
          </a:prstGeom>
          <a:noFill/>
        </p:spPr>
        <p:txBody>
          <a:bodyPr wrap="square" rtlCol="0">
            <a:spAutoFit/>
          </a:bodyPr>
          <a:lstStyle/>
          <a:p>
            <a:r>
              <a:rPr lang="en-US" dirty="0" smtClean="0">
                <a:solidFill>
                  <a:srgbClr val="FFFFFF"/>
                </a:solidFill>
              </a:rPr>
              <a:t>7</a:t>
            </a:r>
            <a:endParaRPr lang="en-US" dirty="0">
              <a:solidFill>
                <a:srgbClr val="FFFFFF"/>
              </a:solidFill>
            </a:endParaRPr>
          </a:p>
        </p:txBody>
      </p:sp>
      <p:cxnSp>
        <p:nvCxnSpPr>
          <p:cNvPr id="41" name="Straight Connector 40"/>
          <p:cNvCxnSpPr/>
          <p:nvPr/>
        </p:nvCxnSpPr>
        <p:spPr>
          <a:xfrm rot="5400000">
            <a:off x="1868488" y="3771106"/>
            <a:ext cx="838200"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343400" y="2895600"/>
            <a:ext cx="533400" cy="369332"/>
          </a:xfrm>
          <a:prstGeom prst="rect">
            <a:avLst/>
          </a:prstGeom>
          <a:noFill/>
        </p:spPr>
        <p:txBody>
          <a:bodyPr wrap="square" rtlCol="0">
            <a:spAutoFit/>
          </a:bodyPr>
          <a:lstStyle/>
          <a:p>
            <a:r>
              <a:rPr lang="en-US" dirty="0" smtClean="0">
                <a:solidFill>
                  <a:srgbClr val="FFFFFF"/>
                </a:solidFill>
              </a:rPr>
              <a:t>10</a:t>
            </a:r>
            <a:endParaRPr lang="en-US" dirty="0">
              <a:solidFill>
                <a:srgbClr val="FFFFFF"/>
              </a:solidFill>
            </a:endParaRPr>
          </a:p>
        </p:txBody>
      </p:sp>
      <p:sp>
        <p:nvSpPr>
          <p:cNvPr id="43" name="TextBox 42"/>
          <p:cNvSpPr txBox="1"/>
          <p:nvPr/>
        </p:nvSpPr>
        <p:spPr>
          <a:xfrm>
            <a:off x="5638800" y="3581400"/>
            <a:ext cx="457200" cy="369332"/>
          </a:xfrm>
          <a:prstGeom prst="rect">
            <a:avLst/>
          </a:prstGeom>
          <a:noFill/>
        </p:spPr>
        <p:txBody>
          <a:bodyPr wrap="square" rtlCol="0">
            <a:spAutoFit/>
          </a:bodyPr>
          <a:lstStyle/>
          <a:p>
            <a:r>
              <a:rPr lang="en-US" dirty="0" smtClean="0">
                <a:solidFill>
                  <a:srgbClr val="FFFFFF"/>
                </a:solidFill>
              </a:rPr>
              <a:t>16</a:t>
            </a:r>
            <a:endParaRPr lang="en-US" dirty="0">
              <a:solidFill>
                <a:srgbClr val="FFFFFF"/>
              </a:solidFill>
            </a:endParaRPr>
          </a:p>
        </p:txBody>
      </p:sp>
      <p:sp>
        <p:nvSpPr>
          <p:cNvPr id="44" name="TextBox 43"/>
          <p:cNvSpPr txBox="1"/>
          <p:nvPr/>
        </p:nvSpPr>
        <p:spPr>
          <a:xfrm>
            <a:off x="3886200" y="4038600"/>
            <a:ext cx="533400" cy="369332"/>
          </a:xfrm>
          <a:prstGeom prst="rect">
            <a:avLst/>
          </a:prstGeom>
          <a:noFill/>
        </p:spPr>
        <p:txBody>
          <a:bodyPr wrap="square" rtlCol="0">
            <a:spAutoFit/>
          </a:bodyPr>
          <a:lstStyle/>
          <a:p>
            <a:r>
              <a:rPr lang="en-US" dirty="0" smtClean="0">
                <a:solidFill>
                  <a:srgbClr val="FFFFFF"/>
                </a:solidFill>
              </a:rPr>
              <a:t>11</a:t>
            </a:r>
            <a:endParaRPr lang="en-US" dirty="0">
              <a:solidFill>
                <a:srgbClr val="FFFFFF"/>
              </a:solidFill>
            </a:endParaRPr>
          </a:p>
        </p:txBody>
      </p:sp>
      <p:sp>
        <p:nvSpPr>
          <p:cNvPr id="45" name="TextBox 44"/>
          <p:cNvSpPr txBox="1"/>
          <p:nvPr/>
        </p:nvSpPr>
        <p:spPr>
          <a:xfrm>
            <a:off x="7543800" y="3048000"/>
            <a:ext cx="457200" cy="369332"/>
          </a:xfrm>
          <a:prstGeom prst="rect">
            <a:avLst/>
          </a:prstGeom>
          <a:noFill/>
        </p:spPr>
        <p:txBody>
          <a:bodyPr wrap="square" rtlCol="0">
            <a:spAutoFit/>
          </a:bodyPr>
          <a:lstStyle/>
          <a:p>
            <a:r>
              <a:rPr lang="en-US" dirty="0" smtClean="0">
                <a:solidFill>
                  <a:srgbClr val="FFFFFF"/>
                </a:solidFill>
              </a:rPr>
              <a:t>22</a:t>
            </a:r>
            <a:endParaRPr lang="en-US" dirty="0">
              <a:solidFill>
                <a:srgbClr val="FFFFFF"/>
              </a:solidFill>
            </a:endParaRPr>
          </a:p>
        </p:txBody>
      </p:sp>
      <p:sp>
        <p:nvSpPr>
          <p:cNvPr id="46" name="TextBox 45"/>
          <p:cNvSpPr txBox="1"/>
          <p:nvPr/>
        </p:nvSpPr>
        <p:spPr>
          <a:xfrm>
            <a:off x="7620000" y="4419600"/>
            <a:ext cx="457200" cy="369332"/>
          </a:xfrm>
          <a:prstGeom prst="rect">
            <a:avLst/>
          </a:prstGeom>
          <a:noFill/>
        </p:spPr>
        <p:txBody>
          <a:bodyPr wrap="square" rtlCol="0">
            <a:spAutoFit/>
          </a:bodyPr>
          <a:lstStyle/>
          <a:p>
            <a:r>
              <a:rPr lang="en-US" dirty="0" smtClean="0">
                <a:solidFill>
                  <a:srgbClr val="FFFFFF"/>
                </a:solidFill>
              </a:rPr>
              <a:t>23</a:t>
            </a:r>
            <a:endParaRPr lang="en-US" dirty="0">
              <a:solidFill>
                <a:srgbClr val="FFFFFF"/>
              </a:solidFill>
            </a:endParaRPr>
          </a:p>
        </p:txBody>
      </p:sp>
      <p:sp>
        <p:nvSpPr>
          <p:cNvPr id="47" name="TextBox 46"/>
          <p:cNvSpPr txBox="1"/>
          <p:nvPr/>
        </p:nvSpPr>
        <p:spPr>
          <a:xfrm>
            <a:off x="4419600" y="3810000"/>
            <a:ext cx="533400" cy="369332"/>
          </a:xfrm>
          <a:prstGeom prst="rect">
            <a:avLst/>
          </a:prstGeom>
          <a:noFill/>
        </p:spPr>
        <p:txBody>
          <a:bodyPr wrap="square" rtlCol="0">
            <a:spAutoFit/>
          </a:bodyPr>
          <a:lstStyle/>
          <a:p>
            <a:r>
              <a:rPr lang="en-US" dirty="0" smtClean="0">
                <a:solidFill>
                  <a:srgbClr val="FFFFFF"/>
                </a:solidFill>
              </a:rPr>
              <a:t>14</a:t>
            </a:r>
            <a:endParaRPr lang="en-US" dirty="0">
              <a:solidFill>
                <a:srgbClr val="FFFFFF"/>
              </a:solidFill>
            </a:endParaRPr>
          </a:p>
        </p:txBody>
      </p:sp>
      <p:sp>
        <p:nvSpPr>
          <p:cNvPr id="48" name="TextBox 47"/>
          <p:cNvSpPr txBox="1"/>
          <p:nvPr/>
        </p:nvSpPr>
        <p:spPr>
          <a:xfrm>
            <a:off x="4419600" y="4495800"/>
            <a:ext cx="533400" cy="369332"/>
          </a:xfrm>
          <a:prstGeom prst="rect">
            <a:avLst/>
          </a:prstGeom>
          <a:noFill/>
        </p:spPr>
        <p:txBody>
          <a:bodyPr wrap="square" rtlCol="0">
            <a:spAutoFit/>
          </a:bodyPr>
          <a:lstStyle/>
          <a:p>
            <a:r>
              <a:rPr lang="en-US" dirty="0" smtClean="0">
                <a:solidFill>
                  <a:srgbClr val="FFFFFF"/>
                </a:solidFill>
              </a:rPr>
              <a:t>15</a:t>
            </a:r>
            <a:endParaRPr lang="en-US" dirty="0">
              <a:solidFill>
                <a:srgbClr val="FFFFFF"/>
              </a:solidFill>
            </a:endParaRPr>
          </a:p>
        </p:txBody>
      </p:sp>
      <p:sp>
        <p:nvSpPr>
          <p:cNvPr id="49" name="TextBox 48"/>
          <p:cNvSpPr txBox="1"/>
          <p:nvPr/>
        </p:nvSpPr>
        <p:spPr>
          <a:xfrm>
            <a:off x="6172200" y="3200400"/>
            <a:ext cx="457200" cy="369332"/>
          </a:xfrm>
          <a:prstGeom prst="rect">
            <a:avLst/>
          </a:prstGeom>
          <a:noFill/>
        </p:spPr>
        <p:txBody>
          <a:bodyPr wrap="square" rtlCol="0">
            <a:spAutoFit/>
          </a:bodyPr>
          <a:lstStyle/>
          <a:p>
            <a:r>
              <a:rPr lang="en-US" dirty="0" smtClean="0">
                <a:solidFill>
                  <a:srgbClr val="FFFFFF"/>
                </a:solidFill>
              </a:rPr>
              <a:t>20</a:t>
            </a:r>
            <a:endParaRPr lang="en-US" dirty="0">
              <a:solidFill>
                <a:srgbClr val="FFFFFF"/>
              </a:solidFill>
            </a:endParaRPr>
          </a:p>
        </p:txBody>
      </p:sp>
      <p:sp>
        <p:nvSpPr>
          <p:cNvPr id="50" name="TextBox 49"/>
          <p:cNvSpPr txBox="1"/>
          <p:nvPr/>
        </p:nvSpPr>
        <p:spPr>
          <a:xfrm>
            <a:off x="6172200" y="4343400"/>
            <a:ext cx="457200" cy="369332"/>
          </a:xfrm>
          <a:prstGeom prst="rect">
            <a:avLst/>
          </a:prstGeom>
          <a:noFill/>
        </p:spPr>
        <p:txBody>
          <a:bodyPr wrap="square" rtlCol="0">
            <a:spAutoFit/>
          </a:bodyPr>
          <a:lstStyle/>
          <a:p>
            <a:r>
              <a:rPr lang="en-US" dirty="0" smtClean="0">
                <a:solidFill>
                  <a:srgbClr val="FFFFFF"/>
                </a:solidFill>
              </a:rPr>
              <a:t>21</a:t>
            </a:r>
            <a:endParaRPr lang="en-US" dirty="0">
              <a:solidFill>
                <a:srgbClr val="FFFFFF"/>
              </a:solidFill>
            </a:endParaRPr>
          </a:p>
        </p:txBody>
      </p:sp>
      <p:sp>
        <p:nvSpPr>
          <p:cNvPr id="51" name="TextBox 50"/>
          <p:cNvSpPr txBox="1"/>
          <p:nvPr/>
        </p:nvSpPr>
        <p:spPr>
          <a:xfrm>
            <a:off x="5867400" y="4648200"/>
            <a:ext cx="457200" cy="369332"/>
          </a:xfrm>
          <a:prstGeom prst="rect">
            <a:avLst/>
          </a:prstGeom>
          <a:noFill/>
        </p:spPr>
        <p:txBody>
          <a:bodyPr wrap="square" rtlCol="0">
            <a:spAutoFit/>
          </a:bodyPr>
          <a:lstStyle/>
          <a:p>
            <a:r>
              <a:rPr lang="en-US" dirty="0" smtClean="0">
                <a:solidFill>
                  <a:srgbClr val="FFFFFF"/>
                </a:solidFill>
              </a:rPr>
              <a:t>19</a:t>
            </a:r>
            <a:endParaRPr lang="en-US" dirty="0">
              <a:solidFill>
                <a:srgbClr val="FFFFFF"/>
              </a:solidFill>
            </a:endParaRPr>
          </a:p>
        </p:txBody>
      </p:sp>
      <p:sp>
        <p:nvSpPr>
          <p:cNvPr id="58" name="TextBox 57"/>
          <p:cNvSpPr txBox="1"/>
          <p:nvPr/>
        </p:nvSpPr>
        <p:spPr>
          <a:xfrm>
            <a:off x="2667794" y="3886200"/>
            <a:ext cx="381000" cy="369332"/>
          </a:xfrm>
          <a:prstGeom prst="rect">
            <a:avLst/>
          </a:prstGeom>
          <a:noFill/>
        </p:spPr>
        <p:txBody>
          <a:bodyPr wrap="square" rtlCol="0">
            <a:spAutoFit/>
          </a:bodyPr>
          <a:lstStyle/>
          <a:p>
            <a:r>
              <a:rPr lang="en-US" dirty="0" smtClean="0">
                <a:solidFill>
                  <a:srgbClr val="FFFFFF"/>
                </a:solidFill>
              </a:rPr>
              <a:t>5</a:t>
            </a:r>
            <a:endParaRPr lang="en-US" dirty="0">
              <a:solidFill>
                <a:srgbClr val="FFFFFF"/>
              </a:solidFill>
            </a:endParaRPr>
          </a:p>
        </p:txBody>
      </p:sp>
      <p:sp>
        <p:nvSpPr>
          <p:cNvPr id="59" name="Flowchart: Connector 58"/>
          <p:cNvSpPr/>
          <p:nvPr/>
        </p:nvSpPr>
        <p:spPr>
          <a:xfrm>
            <a:off x="2209800" y="3276600"/>
            <a:ext cx="152400" cy="1524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4191000" y="4267200"/>
            <a:ext cx="152400" cy="1524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p:cNvSpPr/>
          <p:nvPr/>
        </p:nvSpPr>
        <p:spPr>
          <a:xfrm>
            <a:off x="6019800" y="3886200"/>
            <a:ext cx="152400" cy="1524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219200" y="1295400"/>
            <a:ext cx="5181600" cy="954107"/>
          </a:xfrm>
          <a:prstGeom prst="rect">
            <a:avLst/>
          </a:prstGeom>
          <a:noFill/>
        </p:spPr>
        <p:txBody>
          <a:bodyPr wrap="square" rtlCol="0">
            <a:spAutoFit/>
          </a:bodyPr>
          <a:lstStyle/>
          <a:p>
            <a:r>
              <a:rPr lang="en-US" sz="2800" dirty="0" smtClean="0">
                <a:solidFill>
                  <a:srgbClr val="FFFFFF"/>
                </a:solidFill>
              </a:rPr>
              <a:t>Take ISCAS85 benchmark circuit c17 as an example:</a:t>
            </a:r>
            <a:endParaRPr lang="en-US" sz="2800" dirty="0">
              <a:solidFill>
                <a:srgbClr val="FFFFFF"/>
              </a:solidFill>
            </a:endParaRPr>
          </a:p>
        </p:txBody>
      </p:sp>
      <p:sp>
        <p:nvSpPr>
          <p:cNvPr id="56" name="Footer Placeholder 55"/>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Fault Simulation</a:t>
            </a:r>
            <a:endParaRPr lang="en-US" dirty="0"/>
          </a:p>
        </p:txBody>
      </p:sp>
      <p:sp>
        <p:nvSpPr>
          <p:cNvPr id="3" name="Content Placeholder 2"/>
          <p:cNvSpPr>
            <a:spLocks noGrp="1"/>
          </p:cNvSpPr>
          <p:nvPr>
            <p:ph idx="1"/>
          </p:nvPr>
        </p:nvSpPr>
        <p:spPr>
          <a:xfrm>
            <a:off x="762000" y="1066800"/>
            <a:ext cx="6858000" cy="838200"/>
          </a:xfrm>
        </p:spPr>
        <p:txBody>
          <a:bodyPr/>
          <a:lstStyle/>
          <a:p>
            <a:r>
              <a:rPr lang="en-US" dirty="0" smtClean="0"/>
              <a:t>22 collapsed fault in c17 (f1~f22):</a:t>
            </a:r>
          </a:p>
        </p:txBody>
      </p:sp>
      <p:sp>
        <p:nvSpPr>
          <p:cNvPr id="4" name="TextBox 3"/>
          <p:cNvSpPr txBox="1"/>
          <p:nvPr/>
        </p:nvSpPr>
        <p:spPr>
          <a:xfrm>
            <a:off x="1371600" y="1981200"/>
            <a:ext cx="3124200" cy="4431983"/>
          </a:xfrm>
          <a:prstGeom prst="rect">
            <a:avLst/>
          </a:prstGeom>
          <a:noFill/>
        </p:spPr>
        <p:txBody>
          <a:bodyPr wrap="square" rtlCol="0">
            <a:spAutoFit/>
          </a:bodyPr>
          <a:lstStyle/>
          <a:p>
            <a:r>
              <a:rPr lang="da-DK" sz="2400" b="1" dirty="0" smtClean="0">
                <a:solidFill>
                  <a:srgbClr val="FFFFFF"/>
                </a:solidFill>
                <a:latin typeface="Courier New" pitchFamily="49" charset="0"/>
                <a:cs typeface="Courier New" pitchFamily="49" charset="0"/>
              </a:rPr>
              <a:t>f1: 22 sa1</a:t>
            </a:r>
          </a:p>
          <a:p>
            <a:r>
              <a:rPr lang="da-DK" sz="2400" b="1" dirty="0" smtClean="0">
                <a:solidFill>
                  <a:srgbClr val="FFFFFF"/>
                </a:solidFill>
                <a:latin typeface="Courier New" pitchFamily="49" charset="0"/>
                <a:cs typeface="Courier New" pitchFamily="49" charset="0"/>
              </a:rPr>
              <a:t>f2: 10 sa1</a:t>
            </a:r>
          </a:p>
          <a:p>
            <a:r>
              <a:rPr lang="da-DK" sz="2400" b="1" dirty="0" smtClean="0">
                <a:solidFill>
                  <a:srgbClr val="FFFFFF"/>
                </a:solidFill>
                <a:latin typeface="Courier New" pitchFamily="49" charset="0"/>
                <a:cs typeface="Courier New" pitchFamily="49" charset="0"/>
              </a:rPr>
              <a:t>f3: 22 sa0</a:t>
            </a:r>
          </a:p>
          <a:p>
            <a:r>
              <a:rPr lang="da-DK" sz="2400" b="1" dirty="0" smtClean="0">
                <a:solidFill>
                  <a:srgbClr val="FFFFFF"/>
                </a:solidFill>
                <a:latin typeface="Courier New" pitchFamily="49" charset="0"/>
                <a:cs typeface="Courier New" pitchFamily="49" charset="0"/>
              </a:rPr>
              <a:t>f4: 16-&gt;22 sa1</a:t>
            </a:r>
          </a:p>
          <a:p>
            <a:r>
              <a:rPr lang="da-DK" sz="2400" b="1" dirty="0" smtClean="0">
                <a:solidFill>
                  <a:srgbClr val="FFFFFF"/>
                </a:solidFill>
                <a:latin typeface="Courier New" pitchFamily="49" charset="0"/>
                <a:cs typeface="Courier New" pitchFamily="49" charset="0"/>
              </a:rPr>
              <a:t>f5: 3-&gt;10 sa1</a:t>
            </a:r>
          </a:p>
          <a:p>
            <a:r>
              <a:rPr lang="da-DK" sz="2400" b="1" dirty="0" smtClean="0">
                <a:solidFill>
                  <a:srgbClr val="FFFFFF"/>
                </a:solidFill>
                <a:latin typeface="Courier New" pitchFamily="49" charset="0"/>
                <a:cs typeface="Courier New" pitchFamily="49" charset="0"/>
              </a:rPr>
              <a:t>f6: 1 sa1</a:t>
            </a:r>
          </a:p>
          <a:p>
            <a:r>
              <a:rPr lang="da-DK" sz="2400" b="1" dirty="0" smtClean="0">
                <a:solidFill>
                  <a:srgbClr val="FFFFFF"/>
                </a:solidFill>
                <a:latin typeface="Courier New" pitchFamily="49" charset="0"/>
                <a:cs typeface="Courier New" pitchFamily="49" charset="0"/>
              </a:rPr>
              <a:t>f7: 3 sa0</a:t>
            </a:r>
          </a:p>
          <a:p>
            <a:r>
              <a:rPr lang="da-DK" sz="2400" b="1" dirty="0" smtClean="0">
                <a:solidFill>
                  <a:srgbClr val="FFFFFF"/>
                </a:solidFill>
                <a:latin typeface="Courier New" pitchFamily="49" charset="0"/>
                <a:cs typeface="Courier New" pitchFamily="49" charset="0"/>
              </a:rPr>
              <a:t>f8: 3 sa1</a:t>
            </a:r>
          </a:p>
          <a:p>
            <a:r>
              <a:rPr lang="da-DK" sz="2400" b="1" dirty="0" smtClean="0">
                <a:solidFill>
                  <a:srgbClr val="FFFFFF"/>
                </a:solidFill>
                <a:latin typeface="Courier New" pitchFamily="49" charset="0"/>
                <a:cs typeface="Courier New" pitchFamily="49" charset="0"/>
              </a:rPr>
              <a:t>f9: 16 sa1</a:t>
            </a:r>
          </a:p>
          <a:p>
            <a:r>
              <a:rPr lang="da-DK" sz="2400" b="1" dirty="0" smtClean="0">
                <a:solidFill>
                  <a:srgbClr val="FFFFFF"/>
                </a:solidFill>
                <a:latin typeface="Courier New" pitchFamily="49" charset="0"/>
                <a:cs typeface="Courier New" pitchFamily="49" charset="0"/>
              </a:rPr>
              <a:t>f10: 16 sa0</a:t>
            </a:r>
          </a:p>
          <a:p>
            <a:r>
              <a:rPr lang="da-DK" sz="2400" b="1" dirty="0" smtClean="0">
                <a:solidFill>
                  <a:srgbClr val="FFFFFF"/>
                </a:solidFill>
                <a:latin typeface="Courier New" pitchFamily="49" charset="0"/>
                <a:cs typeface="Courier New" pitchFamily="49" charset="0"/>
              </a:rPr>
              <a:t>f11: 11-&gt;16 sa1</a:t>
            </a:r>
            <a:endParaRPr lang="en-US" sz="2400" b="1" dirty="0" smtClean="0">
              <a:solidFill>
                <a:srgbClr val="FFFFFF"/>
              </a:solidFill>
              <a:latin typeface="Courier New" pitchFamily="49" charset="0"/>
              <a:cs typeface="Courier New" pitchFamily="49" charset="0"/>
            </a:endParaRPr>
          </a:p>
          <a:p>
            <a:endParaRPr lang="en-US" dirty="0"/>
          </a:p>
        </p:txBody>
      </p:sp>
      <p:sp>
        <p:nvSpPr>
          <p:cNvPr id="5" name="TextBox 4"/>
          <p:cNvSpPr txBox="1"/>
          <p:nvPr/>
        </p:nvSpPr>
        <p:spPr>
          <a:xfrm>
            <a:off x="4648200" y="1981200"/>
            <a:ext cx="3733800" cy="4154984"/>
          </a:xfrm>
          <a:prstGeom prst="rect">
            <a:avLst/>
          </a:prstGeom>
          <a:noFill/>
        </p:spPr>
        <p:txBody>
          <a:bodyPr wrap="square" rtlCol="0">
            <a:spAutoFit/>
          </a:bodyPr>
          <a:lstStyle/>
          <a:p>
            <a:r>
              <a:rPr lang="da-DK" sz="2400" b="1" dirty="0" smtClean="0">
                <a:solidFill>
                  <a:srgbClr val="FFFFFF"/>
                </a:solidFill>
                <a:latin typeface="Courier New" pitchFamily="49" charset="0"/>
                <a:cs typeface="Courier New" pitchFamily="49" charset="0"/>
              </a:rPr>
              <a:t>f12: 2 sa1</a:t>
            </a:r>
          </a:p>
          <a:p>
            <a:r>
              <a:rPr lang="da-DK" sz="2400" b="1" dirty="0" smtClean="0">
                <a:solidFill>
                  <a:srgbClr val="FFFFFF"/>
                </a:solidFill>
                <a:latin typeface="Courier New" pitchFamily="49" charset="0"/>
                <a:cs typeface="Courier New" pitchFamily="49" charset="0"/>
              </a:rPr>
              <a:t>f13: 11 sa0</a:t>
            </a:r>
          </a:p>
          <a:p>
            <a:r>
              <a:rPr lang="da-DK" sz="2400" b="1" dirty="0" smtClean="0">
                <a:solidFill>
                  <a:srgbClr val="FFFFFF"/>
                </a:solidFill>
                <a:latin typeface="Courier New" pitchFamily="49" charset="0"/>
                <a:cs typeface="Courier New" pitchFamily="49" charset="0"/>
              </a:rPr>
              <a:t>f14: 3-&gt;11 sa1</a:t>
            </a:r>
          </a:p>
          <a:p>
            <a:r>
              <a:rPr lang="da-DK" sz="2400" b="1" dirty="0" smtClean="0">
                <a:solidFill>
                  <a:srgbClr val="FFFFFF"/>
                </a:solidFill>
                <a:latin typeface="Courier New" pitchFamily="49" charset="0"/>
                <a:cs typeface="Courier New" pitchFamily="49" charset="0"/>
              </a:rPr>
              <a:t>f15: 11 sa1</a:t>
            </a:r>
          </a:p>
          <a:p>
            <a:r>
              <a:rPr lang="da-DK" sz="2400" b="1" dirty="0" smtClean="0">
                <a:solidFill>
                  <a:srgbClr val="FFFFFF"/>
                </a:solidFill>
                <a:latin typeface="Courier New" pitchFamily="49" charset="0"/>
                <a:cs typeface="Courier New" pitchFamily="49" charset="0"/>
              </a:rPr>
              <a:t>f16: 6 sa1</a:t>
            </a:r>
          </a:p>
          <a:p>
            <a:r>
              <a:rPr lang="da-DK" sz="2400" b="1" dirty="0" smtClean="0">
                <a:solidFill>
                  <a:srgbClr val="FFFFFF"/>
                </a:solidFill>
                <a:latin typeface="Courier New" pitchFamily="49" charset="0"/>
                <a:cs typeface="Courier New" pitchFamily="49" charset="0"/>
              </a:rPr>
              <a:t>f17: 23 sa1</a:t>
            </a:r>
          </a:p>
          <a:p>
            <a:r>
              <a:rPr lang="da-DK" sz="2400" b="1" dirty="0" smtClean="0">
                <a:solidFill>
                  <a:srgbClr val="FFFFFF"/>
                </a:solidFill>
                <a:latin typeface="Courier New" pitchFamily="49" charset="0"/>
                <a:cs typeface="Courier New" pitchFamily="49" charset="0"/>
              </a:rPr>
              <a:t>f18: 19 sa1</a:t>
            </a:r>
          </a:p>
          <a:p>
            <a:r>
              <a:rPr lang="da-DK" sz="2400" b="1" dirty="0" smtClean="0">
                <a:solidFill>
                  <a:srgbClr val="FFFFFF"/>
                </a:solidFill>
                <a:latin typeface="Courier New" pitchFamily="49" charset="0"/>
                <a:cs typeface="Courier New" pitchFamily="49" charset="0"/>
              </a:rPr>
              <a:t>f19: 23 sa0</a:t>
            </a:r>
          </a:p>
          <a:p>
            <a:r>
              <a:rPr lang="da-DK" sz="2400" b="1" dirty="0" smtClean="0">
                <a:solidFill>
                  <a:srgbClr val="FFFFFF"/>
                </a:solidFill>
                <a:latin typeface="Courier New" pitchFamily="49" charset="0"/>
                <a:cs typeface="Courier New" pitchFamily="49" charset="0"/>
              </a:rPr>
              <a:t>f20: 16-&gt;23 sa1</a:t>
            </a:r>
          </a:p>
          <a:p>
            <a:r>
              <a:rPr lang="da-DK" sz="2400" b="1" dirty="0" smtClean="0">
                <a:solidFill>
                  <a:srgbClr val="FFFFFF"/>
                </a:solidFill>
                <a:latin typeface="Courier New" pitchFamily="49" charset="0"/>
                <a:cs typeface="Courier New" pitchFamily="49" charset="0"/>
              </a:rPr>
              <a:t>f21: 11-&gt;19 sa1</a:t>
            </a:r>
          </a:p>
          <a:p>
            <a:r>
              <a:rPr lang="da-DK" sz="2400" b="1" dirty="0" smtClean="0">
                <a:solidFill>
                  <a:srgbClr val="FFFFFF"/>
                </a:solidFill>
                <a:latin typeface="Courier New" pitchFamily="49" charset="0"/>
                <a:cs typeface="Courier New" pitchFamily="49" charset="0"/>
              </a:rPr>
              <a:t>f22: 7 sa1</a:t>
            </a:r>
            <a:endParaRPr lang="en-US" sz="2400" b="1" dirty="0">
              <a:solidFill>
                <a:srgbClr val="FFFFFF"/>
              </a:solidFill>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502FEC50-0A91-4F7E-80DC-A3DC0FEBA1CC}" type="slidenum">
              <a:rPr lang="en-US" altLang="zh-CN" smtClean="0"/>
              <a:pPr/>
              <a:t>16</a:t>
            </a:fld>
            <a:endParaRPr lang="en-US" altLang="zh-CN"/>
          </a:p>
        </p:txBody>
      </p:sp>
      <p:sp>
        <p:nvSpPr>
          <p:cNvPr id="9" name="Date Placeholder 8"/>
          <p:cNvSpPr>
            <a:spLocks noGrp="1"/>
          </p:cNvSpPr>
          <p:nvPr>
            <p:ph type="dt" sz="half" idx="10"/>
          </p:nvPr>
        </p:nvSpPr>
        <p:spPr/>
        <p:txBody>
          <a:bodyPr/>
          <a:lstStyle/>
          <a:p>
            <a:pPr>
              <a:defRPr/>
            </a:pPr>
            <a:r>
              <a:rPr lang="en-US" smtClean="0"/>
              <a:t>Mar.  21, 2012</a:t>
            </a:r>
            <a:endParaRPr lang="en-US" dirty="0"/>
          </a:p>
        </p:txBody>
      </p:sp>
      <p:sp>
        <p:nvSpPr>
          <p:cNvPr id="8" name="Footer Placeholder 7"/>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Fault Simulation</a:t>
            </a:r>
            <a:endParaRPr lang="en-US" dirty="0"/>
          </a:p>
        </p:txBody>
      </p:sp>
      <p:sp>
        <p:nvSpPr>
          <p:cNvPr id="5" name="Rectangle 4"/>
          <p:cNvSpPr/>
          <p:nvPr/>
        </p:nvSpPr>
        <p:spPr>
          <a:xfrm>
            <a:off x="0" y="2514600"/>
            <a:ext cx="4953000" cy="3539430"/>
          </a:xfrm>
          <a:prstGeom prst="rect">
            <a:avLst/>
          </a:prstGeom>
        </p:spPr>
        <p:txBody>
          <a:bodyPr wrap="square">
            <a:spAutoFit/>
          </a:bodyPr>
          <a:lstStyle/>
          <a:p>
            <a:r>
              <a:rPr lang="en-US" sz="2800" b="1" dirty="0" smtClean="0">
                <a:solidFill>
                  <a:srgbClr val="FFFFFF"/>
                </a:solidFill>
                <a:latin typeface="Courier New" pitchFamily="49" charset="0"/>
                <a:cs typeface="Courier New" pitchFamily="49" charset="0"/>
              </a:rPr>
              <a:t>   t1: 00000 00</a:t>
            </a:r>
          </a:p>
          <a:p>
            <a:r>
              <a:rPr lang="en-US" sz="2800" b="1" dirty="0" smtClean="0">
                <a:solidFill>
                  <a:srgbClr val="FFFFFF"/>
                </a:solidFill>
                <a:latin typeface="Courier New" pitchFamily="49" charset="0"/>
                <a:cs typeface="Courier New" pitchFamily="49" charset="0"/>
              </a:rPr>
              <a:t>   t2: 10110 10</a:t>
            </a:r>
          </a:p>
          <a:p>
            <a:r>
              <a:rPr lang="en-US" sz="2800" b="1" dirty="0" smtClean="0">
                <a:solidFill>
                  <a:srgbClr val="FFFFFF"/>
                </a:solidFill>
                <a:latin typeface="Courier New" pitchFamily="49" charset="0"/>
                <a:cs typeface="Courier New" pitchFamily="49" charset="0"/>
              </a:rPr>
              <a:t>   t3: 11101 11</a:t>
            </a:r>
          </a:p>
          <a:p>
            <a:r>
              <a:rPr lang="en-US" sz="2800" b="1" dirty="0" smtClean="0">
                <a:solidFill>
                  <a:srgbClr val="FFFFFF"/>
                </a:solidFill>
                <a:latin typeface="Courier New" pitchFamily="49" charset="0"/>
                <a:cs typeface="Courier New" pitchFamily="49" charset="0"/>
              </a:rPr>
              <a:t>   t4: 01110 00</a:t>
            </a:r>
          </a:p>
          <a:p>
            <a:r>
              <a:rPr lang="en-US" sz="2800" b="1" dirty="0" smtClean="0">
                <a:solidFill>
                  <a:srgbClr val="FFFFFF"/>
                </a:solidFill>
                <a:latin typeface="Courier New" pitchFamily="49" charset="0"/>
                <a:cs typeface="Courier New" pitchFamily="49" charset="0"/>
              </a:rPr>
              <a:t>   t5: 10011 01</a:t>
            </a:r>
          </a:p>
          <a:p>
            <a:r>
              <a:rPr lang="en-US" sz="2800" b="1" dirty="0" smtClean="0">
                <a:solidFill>
                  <a:srgbClr val="FFFFFF"/>
                </a:solidFill>
                <a:latin typeface="Courier New" pitchFamily="49" charset="0"/>
                <a:cs typeface="Courier New" pitchFamily="49" charset="0"/>
              </a:rPr>
              <a:t>   t6: 00111 00</a:t>
            </a:r>
          </a:p>
          <a:p>
            <a:r>
              <a:rPr lang="en-US" sz="2800" b="1" dirty="0" smtClean="0">
                <a:solidFill>
                  <a:srgbClr val="FFFFFF"/>
                </a:solidFill>
                <a:latin typeface="Courier New" pitchFamily="49" charset="0"/>
                <a:cs typeface="Courier New" pitchFamily="49" charset="0"/>
              </a:rPr>
              <a:t>   t7: 11000 11</a:t>
            </a:r>
          </a:p>
          <a:p>
            <a:r>
              <a:rPr lang="en-US" sz="2800" b="1" dirty="0" smtClean="0">
                <a:solidFill>
                  <a:srgbClr val="FFFFFF"/>
                </a:solidFill>
                <a:latin typeface="Courier New" pitchFamily="49" charset="0"/>
                <a:cs typeface="Courier New" pitchFamily="49" charset="0"/>
              </a:rPr>
              <a:t>   t8: 01010 11</a:t>
            </a:r>
            <a:endParaRPr lang="en-US" sz="2800" b="1" dirty="0">
              <a:solidFill>
                <a:srgbClr val="FFFFFF"/>
              </a:solidFill>
              <a:latin typeface="Courier New" pitchFamily="49" charset="0"/>
              <a:cs typeface="Courier New" pitchFamily="49" charset="0"/>
            </a:endParaRPr>
          </a:p>
        </p:txBody>
      </p:sp>
      <p:sp>
        <p:nvSpPr>
          <p:cNvPr id="6" name="TextBox 5"/>
          <p:cNvSpPr txBox="1"/>
          <p:nvPr/>
        </p:nvSpPr>
        <p:spPr>
          <a:xfrm>
            <a:off x="685800" y="1295400"/>
            <a:ext cx="6324600" cy="954107"/>
          </a:xfrm>
          <a:prstGeom prst="rect">
            <a:avLst/>
          </a:prstGeom>
          <a:noFill/>
        </p:spPr>
        <p:txBody>
          <a:bodyPr wrap="square" rtlCol="0">
            <a:spAutoFit/>
          </a:bodyPr>
          <a:lstStyle/>
          <a:p>
            <a:r>
              <a:rPr lang="en-US" sz="2800" dirty="0" smtClean="0">
                <a:solidFill>
                  <a:srgbClr val="FFFFFF"/>
                </a:solidFill>
              </a:rPr>
              <a:t>Test vector set for c17 (generated by our diagnostic ATPG system):</a:t>
            </a:r>
            <a:endParaRPr lang="en-US" sz="2800" dirty="0">
              <a:solidFill>
                <a:srgbClr val="FFFFFF"/>
              </a:solidFill>
            </a:endParaRPr>
          </a:p>
        </p:txBody>
      </p:sp>
      <p:sp>
        <p:nvSpPr>
          <p:cNvPr id="7" name="Slide Number Placeholder 6"/>
          <p:cNvSpPr>
            <a:spLocks noGrp="1"/>
          </p:cNvSpPr>
          <p:nvPr>
            <p:ph type="sldNum" sz="quarter" idx="12"/>
          </p:nvPr>
        </p:nvSpPr>
        <p:spPr/>
        <p:txBody>
          <a:bodyPr/>
          <a:lstStyle/>
          <a:p>
            <a:fld id="{502FEC50-0A91-4F7E-80DC-A3DC0FEBA1CC}" type="slidenum">
              <a:rPr lang="en-US" altLang="zh-CN" smtClean="0"/>
              <a:pPr/>
              <a:t>17</a:t>
            </a:fld>
            <a:endParaRPr lang="en-US" altLang="zh-CN"/>
          </a:p>
        </p:txBody>
      </p:sp>
      <p:sp>
        <p:nvSpPr>
          <p:cNvPr id="8" name="Date Placeholder 7"/>
          <p:cNvSpPr>
            <a:spLocks noGrp="1"/>
          </p:cNvSpPr>
          <p:nvPr>
            <p:ph type="dt" sz="half" idx="10"/>
          </p:nvPr>
        </p:nvSpPr>
        <p:spPr/>
        <p:txBody>
          <a:bodyPr/>
          <a:lstStyle/>
          <a:p>
            <a:r>
              <a:rPr lang="en-US" altLang="zh-CN" smtClean="0"/>
              <a:t>Mar.  21, 2012</a:t>
            </a:r>
            <a:endParaRPr lang="en-US" altLang="zh-CN" dirty="0"/>
          </a:p>
        </p:txBody>
      </p:sp>
      <p:grpSp>
        <p:nvGrpSpPr>
          <p:cNvPr id="60" name="Group 59"/>
          <p:cNvGrpSpPr/>
          <p:nvPr/>
        </p:nvGrpSpPr>
        <p:grpSpPr>
          <a:xfrm>
            <a:off x="3505200" y="2895600"/>
            <a:ext cx="5638800" cy="2347913"/>
            <a:chOff x="1143794" y="2667000"/>
            <a:chExt cx="7197266" cy="2576513"/>
          </a:xfrm>
        </p:grpSpPr>
        <p:sp>
          <p:nvSpPr>
            <p:cNvPr id="10" name="AutoShape 3"/>
            <p:cNvSpPr>
              <a:spLocks noChangeArrowheads="1"/>
            </p:cNvSpPr>
            <p:nvPr/>
          </p:nvSpPr>
          <p:spPr bwMode="auto">
            <a:xfrm>
              <a:off x="3124200" y="28956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11" name="Line 5"/>
            <p:cNvSpPr>
              <a:spLocks noChangeShapeType="1"/>
            </p:cNvSpPr>
            <p:nvPr/>
          </p:nvSpPr>
          <p:spPr bwMode="auto">
            <a:xfrm flipH="1">
              <a:off x="1143794" y="3048000"/>
              <a:ext cx="2003424" cy="0"/>
            </a:xfrm>
            <a:prstGeom prst="line">
              <a:avLst/>
            </a:prstGeom>
            <a:noFill/>
            <a:ln w="38100">
              <a:solidFill>
                <a:srgbClr val="FFFF00"/>
              </a:solidFill>
              <a:round/>
              <a:headEnd/>
              <a:tailEnd/>
            </a:ln>
          </p:spPr>
          <p:txBody>
            <a:bodyPr/>
            <a:lstStyle/>
            <a:p>
              <a:endParaRPr lang="en-US"/>
            </a:p>
          </p:txBody>
        </p:sp>
        <p:sp>
          <p:nvSpPr>
            <p:cNvPr id="12" name="Line 6"/>
            <p:cNvSpPr>
              <a:spLocks noChangeShapeType="1"/>
            </p:cNvSpPr>
            <p:nvPr/>
          </p:nvSpPr>
          <p:spPr bwMode="auto">
            <a:xfrm flipH="1">
              <a:off x="1143794" y="3352800"/>
              <a:ext cx="2003424" cy="0"/>
            </a:xfrm>
            <a:prstGeom prst="line">
              <a:avLst/>
            </a:prstGeom>
            <a:noFill/>
            <a:ln w="38100">
              <a:solidFill>
                <a:srgbClr val="FFFF00"/>
              </a:solidFill>
              <a:round/>
              <a:headEnd/>
              <a:tailEnd/>
            </a:ln>
          </p:spPr>
          <p:txBody>
            <a:bodyPr/>
            <a:lstStyle/>
            <a:p>
              <a:endParaRPr lang="en-US"/>
            </a:p>
          </p:txBody>
        </p:sp>
        <p:sp>
          <p:nvSpPr>
            <p:cNvPr id="13" name="Oval 20"/>
            <p:cNvSpPr>
              <a:spLocks noChangeArrowheads="1"/>
            </p:cNvSpPr>
            <p:nvPr/>
          </p:nvSpPr>
          <p:spPr bwMode="auto">
            <a:xfrm>
              <a:off x="3810000" y="3124200"/>
              <a:ext cx="153194" cy="153988"/>
            </a:xfrm>
            <a:prstGeom prst="ellipse">
              <a:avLst/>
            </a:prstGeom>
            <a:noFill/>
            <a:ln w="38100">
              <a:solidFill>
                <a:srgbClr val="FFFF00"/>
              </a:solidFill>
              <a:round/>
              <a:headEnd/>
              <a:tailEnd/>
            </a:ln>
          </p:spPr>
          <p:txBody>
            <a:bodyPr wrap="none" anchor="ctr"/>
            <a:lstStyle/>
            <a:p>
              <a:endParaRPr lang="en-US"/>
            </a:p>
          </p:txBody>
        </p:sp>
        <p:sp>
          <p:nvSpPr>
            <p:cNvPr id="14" name="AutoShape 3"/>
            <p:cNvSpPr>
              <a:spLocks noChangeArrowheads="1"/>
            </p:cNvSpPr>
            <p:nvPr/>
          </p:nvSpPr>
          <p:spPr bwMode="auto">
            <a:xfrm>
              <a:off x="4953000" y="36576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15" name="Line 4"/>
            <p:cNvSpPr>
              <a:spLocks noChangeShapeType="1"/>
            </p:cNvSpPr>
            <p:nvPr/>
          </p:nvSpPr>
          <p:spPr bwMode="auto">
            <a:xfrm>
              <a:off x="5791200" y="3962400"/>
              <a:ext cx="304799" cy="0"/>
            </a:xfrm>
            <a:prstGeom prst="line">
              <a:avLst/>
            </a:prstGeom>
            <a:noFill/>
            <a:ln w="38100">
              <a:solidFill>
                <a:srgbClr val="FFFF00"/>
              </a:solidFill>
              <a:round/>
              <a:headEnd/>
              <a:tailEnd/>
            </a:ln>
          </p:spPr>
          <p:txBody>
            <a:bodyPr/>
            <a:lstStyle/>
            <a:p>
              <a:endParaRPr lang="en-US"/>
            </a:p>
          </p:txBody>
        </p:sp>
        <p:sp>
          <p:nvSpPr>
            <p:cNvPr id="16" name="Line 6"/>
            <p:cNvSpPr>
              <a:spLocks noChangeShapeType="1"/>
            </p:cNvSpPr>
            <p:nvPr/>
          </p:nvSpPr>
          <p:spPr bwMode="auto">
            <a:xfrm flipH="1">
              <a:off x="4267198" y="4114800"/>
              <a:ext cx="685801" cy="0"/>
            </a:xfrm>
            <a:prstGeom prst="line">
              <a:avLst/>
            </a:prstGeom>
            <a:noFill/>
            <a:ln w="38100">
              <a:solidFill>
                <a:srgbClr val="FFFF00"/>
              </a:solidFill>
              <a:round/>
              <a:headEnd/>
              <a:tailEnd/>
            </a:ln>
          </p:spPr>
          <p:txBody>
            <a:bodyPr/>
            <a:lstStyle/>
            <a:p>
              <a:endParaRPr lang="en-US"/>
            </a:p>
          </p:txBody>
        </p:sp>
        <p:sp>
          <p:nvSpPr>
            <p:cNvPr id="17" name="Oval 20"/>
            <p:cNvSpPr>
              <a:spLocks noChangeArrowheads="1"/>
            </p:cNvSpPr>
            <p:nvPr/>
          </p:nvSpPr>
          <p:spPr bwMode="auto">
            <a:xfrm>
              <a:off x="5638800" y="3886200"/>
              <a:ext cx="153194" cy="153988"/>
            </a:xfrm>
            <a:prstGeom prst="ellipse">
              <a:avLst/>
            </a:prstGeom>
            <a:noFill/>
            <a:ln w="38100">
              <a:solidFill>
                <a:srgbClr val="FFFF00"/>
              </a:solidFill>
              <a:round/>
              <a:headEnd/>
              <a:tailEnd/>
            </a:ln>
          </p:spPr>
          <p:txBody>
            <a:bodyPr wrap="none" anchor="ctr"/>
            <a:lstStyle/>
            <a:p>
              <a:endParaRPr lang="en-US"/>
            </a:p>
          </p:txBody>
        </p:sp>
        <p:sp>
          <p:nvSpPr>
            <p:cNvPr id="18" name="AutoShape 3"/>
            <p:cNvSpPr>
              <a:spLocks noChangeArrowheads="1"/>
            </p:cNvSpPr>
            <p:nvPr/>
          </p:nvSpPr>
          <p:spPr bwMode="auto">
            <a:xfrm>
              <a:off x="3124200" y="40386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19" name="Line 4"/>
            <p:cNvSpPr>
              <a:spLocks noChangeShapeType="1"/>
            </p:cNvSpPr>
            <p:nvPr/>
          </p:nvSpPr>
          <p:spPr bwMode="auto">
            <a:xfrm>
              <a:off x="3962401" y="4343400"/>
              <a:ext cx="304800" cy="0"/>
            </a:xfrm>
            <a:prstGeom prst="line">
              <a:avLst/>
            </a:prstGeom>
            <a:noFill/>
            <a:ln w="38100">
              <a:solidFill>
                <a:srgbClr val="FFFF00"/>
              </a:solidFill>
              <a:round/>
              <a:headEnd/>
              <a:tailEnd/>
            </a:ln>
          </p:spPr>
          <p:txBody>
            <a:bodyPr/>
            <a:lstStyle/>
            <a:p>
              <a:endParaRPr lang="en-US"/>
            </a:p>
          </p:txBody>
        </p:sp>
        <p:sp>
          <p:nvSpPr>
            <p:cNvPr id="20" name="Line 5"/>
            <p:cNvSpPr>
              <a:spLocks noChangeShapeType="1"/>
            </p:cNvSpPr>
            <p:nvPr/>
          </p:nvSpPr>
          <p:spPr bwMode="auto">
            <a:xfrm flipH="1">
              <a:off x="2286793" y="4191000"/>
              <a:ext cx="860424" cy="0"/>
            </a:xfrm>
            <a:prstGeom prst="line">
              <a:avLst/>
            </a:prstGeom>
            <a:noFill/>
            <a:ln w="38100">
              <a:solidFill>
                <a:srgbClr val="FFFF00"/>
              </a:solidFill>
              <a:round/>
              <a:headEnd/>
              <a:tailEnd/>
            </a:ln>
          </p:spPr>
          <p:txBody>
            <a:bodyPr/>
            <a:lstStyle/>
            <a:p>
              <a:endParaRPr lang="en-US"/>
            </a:p>
          </p:txBody>
        </p:sp>
        <p:sp>
          <p:nvSpPr>
            <p:cNvPr id="21" name="Line 6"/>
            <p:cNvSpPr>
              <a:spLocks noChangeShapeType="1"/>
            </p:cNvSpPr>
            <p:nvPr/>
          </p:nvSpPr>
          <p:spPr bwMode="auto">
            <a:xfrm flipH="1">
              <a:off x="1143794" y="4495800"/>
              <a:ext cx="2003424" cy="0"/>
            </a:xfrm>
            <a:prstGeom prst="line">
              <a:avLst/>
            </a:prstGeom>
            <a:noFill/>
            <a:ln w="38100">
              <a:solidFill>
                <a:srgbClr val="FFFF00"/>
              </a:solidFill>
              <a:round/>
              <a:headEnd/>
              <a:tailEnd/>
            </a:ln>
          </p:spPr>
          <p:txBody>
            <a:bodyPr/>
            <a:lstStyle/>
            <a:p>
              <a:endParaRPr lang="en-US"/>
            </a:p>
          </p:txBody>
        </p:sp>
        <p:sp>
          <p:nvSpPr>
            <p:cNvPr id="22" name="Oval 21"/>
            <p:cNvSpPr>
              <a:spLocks noChangeArrowheads="1"/>
            </p:cNvSpPr>
            <p:nvPr/>
          </p:nvSpPr>
          <p:spPr bwMode="auto">
            <a:xfrm>
              <a:off x="3810000" y="4267200"/>
              <a:ext cx="153194" cy="153988"/>
            </a:xfrm>
            <a:prstGeom prst="ellipse">
              <a:avLst/>
            </a:prstGeom>
            <a:noFill/>
            <a:ln w="38100">
              <a:solidFill>
                <a:srgbClr val="FFFF00"/>
              </a:solidFill>
              <a:round/>
              <a:headEnd/>
              <a:tailEnd/>
            </a:ln>
          </p:spPr>
          <p:txBody>
            <a:bodyPr wrap="none" anchor="ctr"/>
            <a:lstStyle/>
            <a:p>
              <a:endParaRPr lang="en-US"/>
            </a:p>
          </p:txBody>
        </p:sp>
        <p:sp>
          <p:nvSpPr>
            <p:cNvPr id="23" name="AutoShape 3"/>
            <p:cNvSpPr>
              <a:spLocks noChangeArrowheads="1"/>
            </p:cNvSpPr>
            <p:nvPr/>
          </p:nvSpPr>
          <p:spPr bwMode="auto">
            <a:xfrm>
              <a:off x="4953000" y="46482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24" name="Line 4"/>
            <p:cNvSpPr>
              <a:spLocks noChangeShapeType="1"/>
            </p:cNvSpPr>
            <p:nvPr/>
          </p:nvSpPr>
          <p:spPr bwMode="auto">
            <a:xfrm>
              <a:off x="5791200" y="4953000"/>
              <a:ext cx="990600" cy="0"/>
            </a:xfrm>
            <a:prstGeom prst="line">
              <a:avLst/>
            </a:prstGeom>
            <a:noFill/>
            <a:ln w="38100">
              <a:solidFill>
                <a:srgbClr val="FFFF00"/>
              </a:solidFill>
              <a:round/>
              <a:headEnd/>
              <a:tailEnd/>
            </a:ln>
          </p:spPr>
          <p:txBody>
            <a:bodyPr/>
            <a:lstStyle/>
            <a:p>
              <a:endParaRPr lang="en-US"/>
            </a:p>
          </p:txBody>
        </p:sp>
        <p:sp>
          <p:nvSpPr>
            <p:cNvPr id="25" name="Line 5"/>
            <p:cNvSpPr>
              <a:spLocks noChangeShapeType="1"/>
            </p:cNvSpPr>
            <p:nvPr/>
          </p:nvSpPr>
          <p:spPr bwMode="auto">
            <a:xfrm flipH="1">
              <a:off x="4267198" y="4800600"/>
              <a:ext cx="685801" cy="0"/>
            </a:xfrm>
            <a:prstGeom prst="line">
              <a:avLst/>
            </a:prstGeom>
            <a:noFill/>
            <a:ln w="38100">
              <a:solidFill>
                <a:srgbClr val="FFFF00"/>
              </a:solidFill>
              <a:round/>
              <a:headEnd/>
              <a:tailEnd/>
            </a:ln>
          </p:spPr>
          <p:txBody>
            <a:bodyPr/>
            <a:lstStyle/>
            <a:p>
              <a:endParaRPr lang="en-US"/>
            </a:p>
          </p:txBody>
        </p:sp>
        <p:sp>
          <p:nvSpPr>
            <p:cNvPr id="26" name="Line 6"/>
            <p:cNvSpPr>
              <a:spLocks noChangeShapeType="1"/>
            </p:cNvSpPr>
            <p:nvPr/>
          </p:nvSpPr>
          <p:spPr bwMode="auto">
            <a:xfrm flipH="1">
              <a:off x="1143794" y="5105400"/>
              <a:ext cx="3809206" cy="0"/>
            </a:xfrm>
            <a:prstGeom prst="line">
              <a:avLst/>
            </a:prstGeom>
            <a:noFill/>
            <a:ln w="38100">
              <a:solidFill>
                <a:srgbClr val="FFFF00"/>
              </a:solidFill>
              <a:round/>
              <a:headEnd/>
              <a:tailEnd/>
            </a:ln>
          </p:spPr>
          <p:txBody>
            <a:bodyPr/>
            <a:lstStyle/>
            <a:p>
              <a:endParaRPr lang="en-US"/>
            </a:p>
          </p:txBody>
        </p:sp>
        <p:sp>
          <p:nvSpPr>
            <p:cNvPr id="27" name="Oval 20"/>
            <p:cNvSpPr>
              <a:spLocks noChangeArrowheads="1"/>
            </p:cNvSpPr>
            <p:nvPr/>
          </p:nvSpPr>
          <p:spPr bwMode="auto">
            <a:xfrm>
              <a:off x="5638800" y="4876800"/>
              <a:ext cx="153194" cy="153988"/>
            </a:xfrm>
            <a:prstGeom prst="ellipse">
              <a:avLst/>
            </a:prstGeom>
            <a:noFill/>
            <a:ln w="38100">
              <a:solidFill>
                <a:srgbClr val="FFFF00"/>
              </a:solidFill>
              <a:round/>
              <a:headEnd/>
              <a:tailEnd/>
            </a:ln>
          </p:spPr>
          <p:txBody>
            <a:bodyPr wrap="none" anchor="ctr"/>
            <a:lstStyle/>
            <a:p>
              <a:endParaRPr lang="en-US"/>
            </a:p>
          </p:txBody>
        </p:sp>
        <p:sp>
          <p:nvSpPr>
            <p:cNvPr id="28" name="AutoShape 3"/>
            <p:cNvSpPr>
              <a:spLocks noChangeArrowheads="1"/>
            </p:cNvSpPr>
            <p:nvPr/>
          </p:nvSpPr>
          <p:spPr bwMode="auto">
            <a:xfrm>
              <a:off x="6705600" y="30480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29" name="Line 4"/>
            <p:cNvSpPr>
              <a:spLocks noChangeShapeType="1"/>
            </p:cNvSpPr>
            <p:nvPr/>
          </p:nvSpPr>
          <p:spPr bwMode="auto">
            <a:xfrm>
              <a:off x="7543800" y="3352800"/>
              <a:ext cx="518319" cy="0"/>
            </a:xfrm>
            <a:prstGeom prst="line">
              <a:avLst/>
            </a:prstGeom>
            <a:noFill/>
            <a:ln w="38100">
              <a:solidFill>
                <a:srgbClr val="FFFF00"/>
              </a:solidFill>
              <a:round/>
              <a:headEnd/>
              <a:tailEnd/>
            </a:ln>
          </p:spPr>
          <p:txBody>
            <a:bodyPr/>
            <a:lstStyle/>
            <a:p>
              <a:endParaRPr lang="en-US"/>
            </a:p>
          </p:txBody>
        </p:sp>
        <p:sp>
          <p:nvSpPr>
            <p:cNvPr id="30" name="Line 6"/>
            <p:cNvSpPr>
              <a:spLocks noChangeShapeType="1"/>
            </p:cNvSpPr>
            <p:nvPr/>
          </p:nvSpPr>
          <p:spPr bwMode="auto">
            <a:xfrm flipH="1">
              <a:off x="6095998" y="3505200"/>
              <a:ext cx="609601" cy="0"/>
            </a:xfrm>
            <a:prstGeom prst="line">
              <a:avLst/>
            </a:prstGeom>
            <a:noFill/>
            <a:ln w="38100">
              <a:solidFill>
                <a:srgbClr val="FFFF00"/>
              </a:solidFill>
              <a:round/>
              <a:headEnd/>
              <a:tailEnd/>
            </a:ln>
          </p:spPr>
          <p:txBody>
            <a:bodyPr/>
            <a:lstStyle/>
            <a:p>
              <a:endParaRPr lang="en-US"/>
            </a:p>
          </p:txBody>
        </p:sp>
        <p:sp>
          <p:nvSpPr>
            <p:cNvPr id="31" name="Oval 20"/>
            <p:cNvSpPr>
              <a:spLocks noChangeArrowheads="1"/>
            </p:cNvSpPr>
            <p:nvPr/>
          </p:nvSpPr>
          <p:spPr bwMode="auto">
            <a:xfrm>
              <a:off x="7391400" y="3276600"/>
              <a:ext cx="153194" cy="153988"/>
            </a:xfrm>
            <a:prstGeom prst="ellipse">
              <a:avLst/>
            </a:prstGeom>
            <a:noFill/>
            <a:ln w="38100">
              <a:solidFill>
                <a:srgbClr val="FFFF00"/>
              </a:solidFill>
              <a:round/>
              <a:headEnd/>
              <a:tailEnd/>
            </a:ln>
          </p:spPr>
          <p:txBody>
            <a:bodyPr wrap="none" anchor="ctr"/>
            <a:lstStyle/>
            <a:p>
              <a:endParaRPr lang="en-US"/>
            </a:p>
          </p:txBody>
        </p:sp>
        <p:sp>
          <p:nvSpPr>
            <p:cNvPr id="32" name="AutoShape 3"/>
            <p:cNvSpPr>
              <a:spLocks noChangeArrowheads="1"/>
            </p:cNvSpPr>
            <p:nvPr/>
          </p:nvSpPr>
          <p:spPr bwMode="auto">
            <a:xfrm>
              <a:off x="6781800" y="44958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33" name="Line 4"/>
            <p:cNvSpPr>
              <a:spLocks noChangeShapeType="1"/>
            </p:cNvSpPr>
            <p:nvPr/>
          </p:nvSpPr>
          <p:spPr bwMode="auto">
            <a:xfrm>
              <a:off x="7620000" y="4800600"/>
              <a:ext cx="518319" cy="0"/>
            </a:xfrm>
            <a:prstGeom prst="line">
              <a:avLst/>
            </a:prstGeom>
            <a:noFill/>
            <a:ln w="38100">
              <a:solidFill>
                <a:srgbClr val="FFFF00"/>
              </a:solidFill>
              <a:round/>
              <a:headEnd/>
              <a:tailEnd/>
            </a:ln>
          </p:spPr>
          <p:txBody>
            <a:bodyPr/>
            <a:lstStyle/>
            <a:p>
              <a:endParaRPr lang="en-US"/>
            </a:p>
          </p:txBody>
        </p:sp>
        <p:sp>
          <p:nvSpPr>
            <p:cNvPr id="34" name="Line 5"/>
            <p:cNvSpPr>
              <a:spLocks noChangeShapeType="1"/>
            </p:cNvSpPr>
            <p:nvPr/>
          </p:nvSpPr>
          <p:spPr bwMode="auto">
            <a:xfrm flipH="1">
              <a:off x="6095998" y="4648200"/>
              <a:ext cx="685801" cy="0"/>
            </a:xfrm>
            <a:prstGeom prst="line">
              <a:avLst/>
            </a:prstGeom>
            <a:noFill/>
            <a:ln w="38100">
              <a:solidFill>
                <a:srgbClr val="FFFF00"/>
              </a:solidFill>
              <a:round/>
              <a:headEnd/>
              <a:tailEnd/>
            </a:ln>
          </p:spPr>
          <p:txBody>
            <a:bodyPr/>
            <a:lstStyle/>
            <a:p>
              <a:endParaRPr lang="en-US"/>
            </a:p>
          </p:txBody>
        </p:sp>
        <p:sp>
          <p:nvSpPr>
            <p:cNvPr id="35" name="Oval 20"/>
            <p:cNvSpPr>
              <a:spLocks noChangeArrowheads="1"/>
            </p:cNvSpPr>
            <p:nvPr/>
          </p:nvSpPr>
          <p:spPr bwMode="auto">
            <a:xfrm>
              <a:off x="7467600" y="4724400"/>
              <a:ext cx="153194" cy="153988"/>
            </a:xfrm>
            <a:prstGeom prst="ellipse">
              <a:avLst/>
            </a:prstGeom>
            <a:noFill/>
            <a:ln w="38100">
              <a:solidFill>
                <a:srgbClr val="FFFF00"/>
              </a:solidFill>
              <a:round/>
              <a:headEnd/>
              <a:tailEnd/>
            </a:ln>
          </p:spPr>
          <p:txBody>
            <a:bodyPr wrap="none" anchor="ctr"/>
            <a:lstStyle/>
            <a:p>
              <a:endParaRPr lang="en-US"/>
            </a:p>
          </p:txBody>
        </p:sp>
        <p:cxnSp>
          <p:nvCxnSpPr>
            <p:cNvPr id="36" name="Straight Connector 35"/>
            <p:cNvCxnSpPr/>
            <p:nvPr/>
          </p:nvCxnSpPr>
          <p:spPr>
            <a:xfrm>
              <a:off x="1143794" y="3810000"/>
              <a:ext cx="380920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3925094" y="4457700"/>
              <a:ext cx="685006" cy="79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3" idx="6"/>
            </p:cNvCxnSpPr>
            <p:nvPr/>
          </p:nvCxnSpPr>
          <p:spPr>
            <a:xfrm>
              <a:off x="3963194" y="3201194"/>
              <a:ext cx="274240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525294" y="4076700"/>
              <a:ext cx="1142206" cy="79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371600" y="2667000"/>
              <a:ext cx="381000" cy="369332"/>
            </a:xfrm>
            <a:prstGeom prst="rect">
              <a:avLst/>
            </a:prstGeom>
            <a:noFill/>
          </p:spPr>
          <p:txBody>
            <a:bodyPr wrap="square" rtlCol="0">
              <a:spAutoFit/>
            </a:bodyPr>
            <a:lstStyle/>
            <a:p>
              <a:r>
                <a:rPr lang="en-US" dirty="0" smtClean="0">
                  <a:solidFill>
                    <a:srgbClr val="FFFFFF"/>
                  </a:solidFill>
                </a:rPr>
                <a:t>1</a:t>
              </a:r>
              <a:endParaRPr lang="en-US" dirty="0">
                <a:solidFill>
                  <a:srgbClr val="FFFFFF"/>
                </a:solidFill>
              </a:endParaRPr>
            </a:p>
          </p:txBody>
        </p:sp>
        <p:sp>
          <p:nvSpPr>
            <p:cNvPr id="41" name="TextBox 40"/>
            <p:cNvSpPr txBox="1"/>
            <p:nvPr/>
          </p:nvSpPr>
          <p:spPr>
            <a:xfrm>
              <a:off x="1371600" y="3048000"/>
              <a:ext cx="304800" cy="369332"/>
            </a:xfrm>
            <a:prstGeom prst="rect">
              <a:avLst/>
            </a:prstGeom>
            <a:noFill/>
          </p:spPr>
          <p:txBody>
            <a:bodyPr wrap="square" rtlCol="0">
              <a:spAutoFit/>
            </a:bodyPr>
            <a:lstStyle/>
            <a:p>
              <a:r>
                <a:rPr lang="en-US" dirty="0" smtClean="0">
                  <a:solidFill>
                    <a:srgbClr val="FFFFFF"/>
                  </a:solidFill>
                </a:rPr>
                <a:t>3</a:t>
              </a:r>
              <a:endParaRPr lang="en-US" dirty="0">
                <a:solidFill>
                  <a:srgbClr val="FFFFFF"/>
                </a:solidFill>
              </a:endParaRPr>
            </a:p>
          </p:txBody>
        </p:sp>
        <p:sp>
          <p:nvSpPr>
            <p:cNvPr id="42" name="TextBox 41"/>
            <p:cNvSpPr txBox="1"/>
            <p:nvPr/>
          </p:nvSpPr>
          <p:spPr>
            <a:xfrm>
              <a:off x="1371600" y="3429000"/>
              <a:ext cx="381000" cy="369332"/>
            </a:xfrm>
            <a:prstGeom prst="rect">
              <a:avLst/>
            </a:prstGeom>
            <a:noFill/>
          </p:spPr>
          <p:txBody>
            <a:bodyPr wrap="square" rtlCol="0">
              <a:spAutoFit/>
            </a:bodyPr>
            <a:lstStyle/>
            <a:p>
              <a:r>
                <a:rPr lang="en-US" dirty="0" smtClean="0">
                  <a:solidFill>
                    <a:srgbClr val="FFFFFF"/>
                  </a:solidFill>
                </a:rPr>
                <a:t>2</a:t>
              </a:r>
              <a:endParaRPr lang="en-US" dirty="0">
                <a:solidFill>
                  <a:srgbClr val="FFFFFF"/>
                </a:solidFill>
              </a:endParaRPr>
            </a:p>
          </p:txBody>
        </p:sp>
        <p:sp>
          <p:nvSpPr>
            <p:cNvPr id="43" name="TextBox 42"/>
            <p:cNvSpPr txBox="1"/>
            <p:nvPr/>
          </p:nvSpPr>
          <p:spPr>
            <a:xfrm>
              <a:off x="1371600" y="4114800"/>
              <a:ext cx="381000" cy="369332"/>
            </a:xfrm>
            <a:prstGeom prst="rect">
              <a:avLst/>
            </a:prstGeom>
            <a:noFill/>
          </p:spPr>
          <p:txBody>
            <a:bodyPr wrap="square" rtlCol="0">
              <a:spAutoFit/>
            </a:bodyPr>
            <a:lstStyle/>
            <a:p>
              <a:r>
                <a:rPr lang="en-US" dirty="0" smtClean="0">
                  <a:solidFill>
                    <a:srgbClr val="FFFFFF"/>
                  </a:solidFill>
                </a:rPr>
                <a:t>6</a:t>
              </a:r>
              <a:endParaRPr lang="en-US" dirty="0">
                <a:solidFill>
                  <a:srgbClr val="FFFFFF"/>
                </a:solidFill>
              </a:endParaRPr>
            </a:p>
          </p:txBody>
        </p:sp>
        <p:sp>
          <p:nvSpPr>
            <p:cNvPr id="44" name="TextBox 43"/>
            <p:cNvSpPr txBox="1"/>
            <p:nvPr/>
          </p:nvSpPr>
          <p:spPr>
            <a:xfrm>
              <a:off x="1371600" y="4724400"/>
              <a:ext cx="381000" cy="369332"/>
            </a:xfrm>
            <a:prstGeom prst="rect">
              <a:avLst/>
            </a:prstGeom>
            <a:noFill/>
          </p:spPr>
          <p:txBody>
            <a:bodyPr wrap="square" rtlCol="0">
              <a:spAutoFit/>
            </a:bodyPr>
            <a:lstStyle/>
            <a:p>
              <a:r>
                <a:rPr lang="en-US" dirty="0" smtClean="0">
                  <a:solidFill>
                    <a:srgbClr val="FFFFFF"/>
                  </a:solidFill>
                </a:rPr>
                <a:t>7</a:t>
              </a:r>
              <a:endParaRPr lang="en-US" dirty="0">
                <a:solidFill>
                  <a:srgbClr val="FFFFFF"/>
                </a:solidFill>
              </a:endParaRPr>
            </a:p>
          </p:txBody>
        </p:sp>
        <p:cxnSp>
          <p:nvCxnSpPr>
            <p:cNvPr id="45" name="Straight Connector 44"/>
            <p:cNvCxnSpPr/>
            <p:nvPr/>
          </p:nvCxnSpPr>
          <p:spPr>
            <a:xfrm rot="5400000">
              <a:off x="1868488" y="3771106"/>
              <a:ext cx="838200"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43399" y="2895600"/>
              <a:ext cx="855191" cy="405291"/>
            </a:xfrm>
            <a:prstGeom prst="rect">
              <a:avLst/>
            </a:prstGeom>
            <a:noFill/>
          </p:spPr>
          <p:txBody>
            <a:bodyPr wrap="square" rtlCol="0">
              <a:spAutoFit/>
            </a:bodyPr>
            <a:lstStyle/>
            <a:p>
              <a:r>
                <a:rPr lang="en-US" dirty="0" smtClean="0">
                  <a:solidFill>
                    <a:srgbClr val="FFFFFF"/>
                  </a:solidFill>
                </a:rPr>
                <a:t>10</a:t>
              </a:r>
              <a:endParaRPr lang="en-US" dirty="0">
                <a:solidFill>
                  <a:srgbClr val="FFFFFF"/>
                </a:solidFill>
              </a:endParaRPr>
            </a:p>
          </p:txBody>
        </p:sp>
        <p:sp>
          <p:nvSpPr>
            <p:cNvPr id="47" name="TextBox 46"/>
            <p:cNvSpPr txBox="1"/>
            <p:nvPr/>
          </p:nvSpPr>
          <p:spPr>
            <a:xfrm>
              <a:off x="5638800" y="3581400"/>
              <a:ext cx="674860" cy="405291"/>
            </a:xfrm>
            <a:prstGeom prst="rect">
              <a:avLst/>
            </a:prstGeom>
            <a:noFill/>
          </p:spPr>
          <p:txBody>
            <a:bodyPr wrap="square" rtlCol="0">
              <a:spAutoFit/>
            </a:bodyPr>
            <a:lstStyle/>
            <a:p>
              <a:r>
                <a:rPr lang="en-US" dirty="0" smtClean="0">
                  <a:solidFill>
                    <a:srgbClr val="FFFFFF"/>
                  </a:solidFill>
                </a:rPr>
                <a:t>16</a:t>
              </a:r>
              <a:endParaRPr lang="en-US" dirty="0">
                <a:solidFill>
                  <a:srgbClr val="FFFFFF"/>
                </a:solidFill>
              </a:endParaRPr>
            </a:p>
          </p:txBody>
        </p:sp>
        <p:sp>
          <p:nvSpPr>
            <p:cNvPr id="48" name="TextBox 47"/>
            <p:cNvSpPr txBox="1"/>
            <p:nvPr/>
          </p:nvSpPr>
          <p:spPr>
            <a:xfrm>
              <a:off x="3769823" y="4423000"/>
              <a:ext cx="704171" cy="405291"/>
            </a:xfrm>
            <a:prstGeom prst="rect">
              <a:avLst/>
            </a:prstGeom>
            <a:noFill/>
          </p:spPr>
          <p:txBody>
            <a:bodyPr wrap="square" rtlCol="0">
              <a:spAutoFit/>
            </a:bodyPr>
            <a:lstStyle/>
            <a:p>
              <a:r>
                <a:rPr lang="en-US" dirty="0" smtClean="0">
                  <a:solidFill>
                    <a:srgbClr val="FFFFFF"/>
                  </a:solidFill>
                </a:rPr>
                <a:t>11</a:t>
              </a:r>
              <a:endParaRPr lang="en-US" dirty="0">
                <a:solidFill>
                  <a:srgbClr val="FFFFFF"/>
                </a:solidFill>
              </a:endParaRPr>
            </a:p>
          </p:txBody>
        </p:sp>
        <p:sp>
          <p:nvSpPr>
            <p:cNvPr id="49" name="TextBox 48"/>
            <p:cNvSpPr txBox="1"/>
            <p:nvPr/>
          </p:nvSpPr>
          <p:spPr>
            <a:xfrm>
              <a:off x="7543799" y="3048000"/>
              <a:ext cx="594519" cy="405291"/>
            </a:xfrm>
            <a:prstGeom prst="rect">
              <a:avLst/>
            </a:prstGeom>
            <a:noFill/>
          </p:spPr>
          <p:txBody>
            <a:bodyPr wrap="square" rtlCol="0">
              <a:spAutoFit/>
            </a:bodyPr>
            <a:lstStyle/>
            <a:p>
              <a:r>
                <a:rPr lang="en-US" dirty="0" smtClean="0">
                  <a:solidFill>
                    <a:srgbClr val="FFFFFF"/>
                  </a:solidFill>
                </a:rPr>
                <a:t>22</a:t>
              </a:r>
              <a:endParaRPr lang="en-US" dirty="0">
                <a:solidFill>
                  <a:srgbClr val="FFFFFF"/>
                </a:solidFill>
              </a:endParaRPr>
            </a:p>
          </p:txBody>
        </p:sp>
        <p:sp>
          <p:nvSpPr>
            <p:cNvPr id="50" name="TextBox 49"/>
            <p:cNvSpPr txBox="1"/>
            <p:nvPr/>
          </p:nvSpPr>
          <p:spPr>
            <a:xfrm>
              <a:off x="7620000" y="4419600"/>
              <a:ext cx="721060" cy="405291"/>
            </a:xfrm>
            <a:prstGeom prst="rect">
              <a:avLst/>
            </a:prstGeom>
            <a:noFill/>
          </p:spPr>
          <p:txBody>
            <a:bodyPr wrap="square" rtlCol="0">
              <a:spAutoFit/>
            </a:bodyPr>
            <a:lstStyle/>
            <a:p>
              <a:r>
                <a:rPr lang="en-US" dirty="0" smtClean="0">
                  <a:solidFill>
                    <a:srgbClr val="FFFFFF"/>
                  </a:solidFill>
                </a:rPr>
                <a:t>23</a:t>
              </a:r>
              <a:endParaRPr lang="en-US" dirty="0">
                <a:solidFill>
                  <a:srgbClr val="FFFFFF"/>
                </a:solidFill>
              </a:endParaRPr>
            </a:p>
          </p:txBody>
        </p:sp>
        <p:sp>
          <p:nvSpPr>
            <p:cNvPr id="51" name="TextBox 50"/>
            <p:cNvSpPr txBox="1"/>
            <p:nvPr/>
          </p:nvSpPr>
          <p:spPr>
            <a:xfrm>
              <a:off x="4419599" y="3810000"/>
              <a:ext cx="677621" cy="405291"/>
            </a:xfrm>
            <a:prstGeom prst="rect">
              <a:avLst/>
            </a:prstGeom>
            <a:noFill/>
          </p:spPr>
          <p:txBody>
            <a:bodyPr wrap="square" rtlCol="0">
              <a:spAutoFit/>
            </a:bodyPr>
            <a:lstStyle/>
            <a:p>
              <a:r>
                <a:rPr lang="en-US" dirty="0" smtClean="0">
                  <a:solidFill>
                    <a:srgbClr val="FFFFFF"/>
                  </a:solidFill>
                </a:rPr>
                <a:t>14</a:t>
              </a:r>
              <a:endParaRPr lang="en-US" dirty="0">
                <a:solidFill>
                  <a:srgbClr val="FFFFFF"/>
                </a:solidFill>
              </a:endParaRPr>
            </a:p>
          </p:txBody>
        </p:sp>
        <p:sp>
          <p:nvSpPr>
            <p:cNvPr id="52" name="TextBox 51"/>
            <p:cNvSpPr txBox="1"/>
            <p:nvPr/>
          </p:nvSpPr>
          <p:spPr>
            <a:xfrm>
              <a:off x="4419599" y="4495801"/>
              <a:ext cx="677621" cy="405291"/>
            </a:xfrm>
            <a:prstGeom prst="rect">
              <a:avLst/>
            </a:prstGeom>
            <a:noFill/>
          </p:spPr>
          <p:txBody>
            <a:bodyPr wrap="square" rtlCol="0">
              <a:spAutoFit/>
            </a:bodyPr>
            <a:lstStyle/>
            <a:p>
              <a:r>
                <a:rPr lang="en-US" dirty="0" smtClean="0">
                  <a:solidFill>
                    <a:srgbClr val="FFFFFF"/>
                  </a:solidFill>
                </a:rPr>
                <a:t>15</a:t>
              </a:r>
              <a:endParaRPr lang="en-US" dirty="0">
                <a:solidFill>
                  <a:srgbClr val="FFFFFF"/>
                </a:solidFill>
              </a:endParaRPr>
            </a:p>
          </p:txBody>
        </p:sp>
        <p:sp>
          <p:nvSpPr>
            <p:cNvPr id="53" name="TextBox 52"/>
            <p:cNvSpPr txBox="1"/>
            <p:nvPr/>
          </p:nvSpPr>
          <p:spPr>
            <a:xfrm>
              <a:off x="6172200" y="3200400"/>
              <a:ext cx="648310" cy="405291"/>
            </a:xfrm>
            <a:prstGeom prst="rect">
              <a:avLst/>
            </a:prstGeom>
            <a:noFill/>
          </p:spPr>
          <p:txBody>
            <a:bodyPr wrap="square" rtlCol="0">
              <a:spAutoFit/>
            </a:bodyPr>
            <a:lstStyle/>
            <a:p>
              <a:r>
                <a:rPr lang="en-US" dirty="0" smtClean="0">
                  <a:solidFill>
                    <a:srgbClr val="FFFFFF"/>
                  </a:solidFill>
                </a:rPr>
                <a:t>20</a:t>
              </a:r>
              <a:endParaRPr lang="en-US" dirty="0">
                <a:solidFill>
                  <a:srgbClr val="FFFFFF"/>
                </a:solidFill>
              </a:endParaRPr>
            </a:p>
          </p:txBody>
        </p:sp>
        <p:sp>
          <p:nvSpPr>
            <p:cNvPr id="54" name="TextBox 53"/>
            <p:cNvSpPr txBox="1"/>
            <p:nvPr/>
          </p:nvSpPr>
          <p:spPr>
            <a:xfrm>
              <a:off x="6172200" y="4343400"/>
              <a:ext cx="749680" cy="405291"/>
            </a:xfrm>
            <a:prstGeom prst="rect">
              <a:avLst/>
            </a:prstGeom>
            <a:noFill/>
          </p:spPr>
          <p:txBody>
            <a:bodyPr wrap="square" rtlCol="0">
              <a:spAutoFit/>
            </a:bodyPr>
            <a:lstStyle/>
            <a:p>
              <a:r>
                <a:rPr lang="en-US" dirty="0" smtClean="0">
                  <a:solidFill>
                    <a:srgbClr val="FFFFFF"/>
                  </a:solidFill>
                </a:rPr>
                <a:t>21</a:t>
              </a:r>
              <a:endParaRPr lang="en-US" dirty="0">
                <a:solidFill>
                  <a:srgbClr val="FFFFFF"/>
                </a:solidFill>
              </a:endParaRPr>
            </a:p>
          </p:txBody>
        </p:sp>
        <p:sp>
          <p:nvSpPr>
            <p:cNvPr id="55" name="TextBox 54"/>
            <p:cNvSpPr txBox="1"/>
            <p:nvPr/>
          </p:nvSpPr>
          <p:spPr>
            <a:xfrm>
              <a:off x="5867398" y="4648200"/>
              <a:ext cx="750370" cy="405291"/>
            </a:xfrm>
            <a:prstGeom prst="rect">
              <a:avLst/>
            </a:prstGeom>
            <a:noFill/>
          </p:spPr>
          <p:txBody>
            <a:bodyPr wrap="square" rtlCol="0">
              <a:spAutoFit/>
            </a:bodyPr>
            <a:lstStyle/>
            <a:p>
              <a:r>
                <a:rPr lang="en-US" dirty="0" smtClean="0">
                  <a:solidFill>
                    <a:srgbClr val="FFFFFF"/>
                  </a:solidFill>
                </a:rPr>
                <a:t>19</a:t>
              </a:r>
              <a:endParaRPr lang="en-US" dirty="0">
                <a:solidFill>
                  <a:srgbClr val="FFFFFF"/>
                </a:solidFill>
              </a:endParaRPr>
            </a:p>
          </p:txBody>
        </p:sp>
        <p:sp>
          <p:nvSpPr>
            <p:cNvPr id="56" name="TextBox 55"/>
            <p:cNvSpPr txBox="1"/>
            <p:nvPr/>
          </p:nvSpPr>
          <p:spPr>
            <a:xfrm>
              <a:off x="2667794" y="3886200"/>
              <a:ext cx="381000" cy="369332"/>
            </a:xfrm>
            <a:prstGeom prst="rect">
              <a:avLst/>
            </a:prstGeom>
            <a:noFill/>
          </p:spPr>
          <p:txBody>
            <a:bodyPr wrap="square" rtlCol="0">
              <a:spAutoFit/>
            </a:bodyPr>
            <a:lstStyle/>
            <a:p>
              <a:r>
                <a:rPr lang="en-US" dirty="0" smtClean="0">
                  <a:solidFill>
                    <a:srgbClr val="FFFFFF"/>
                  </a:solidFill>
                </a:rPr>
                <a:t>5</a:t>
              </a:r>
              <a:endParaRPr lang="en-US" dirty="0">
                <a:solidFill>
                  <a:srgbClr val="FFFFFF"/>
                </a:solidFill>
              </a:endParaRPr>
            </a:p>
          </p:txBody>
        </p:sp>
        <p:sp>
          <p:nvSpPr>
            <p:cNvPr id="57" name="Flowchart: Connector 56"/>
            <p:cNvSpPr/>
            <p:nvPr/>
          </p:nvSpPr>
          <p:spPr>
            <a:xfrm>
              <a:off x="2209800" y="3276600"/>
              <a:ext cx="152400" cy="1524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4191000" y="4267200"/>
              <a:ext cx="152400" cy="1524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6019800" y="3886200"/>
              <a:ext cx="152400" cy="1524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ooter Placeholder 60"/>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Fault Simulation</a:t>
            </a:r>
            <a:endParaRPr lang="en-US" dirty="0"/>
          </a:p>
        </p:txBody>
      </p:sp>
      <p:sp>
        <p:nvSpPr>
          <p:cNvPr id="4" name="Rectangle 3"/>
          <p:cNvSpPr/>
          <p:nvPr/>
        </p:nvSpPr>
        <p:spPr>
          <a:xfrm>
            <a:off x="1219200" y="1676400"/>
            <a:ext cx="4419600" cy="4524315"/>
          </a:xfrm>
          <a:prstGeom prst="rect">
            <a:avLst/>
          </a:prstGeom>
        </p:spPr>
        <p:txBody>
          <a:bodyPr wrap="square">
            <a:spAutoFit/>
          </a:bodyPr>
          <a:lstStyle/>
          <a:p>
            <a:r>
              <a:rPr lang="en-US" sz="2400" b="1" dirty="0" smtClean="0">
                <a:solidFill>
                  <a:srgbClr val="FFFFFF"/>
                </a:solidFill>
                <a:latin typeface="Courier New" pitchFamily="49" charset="0"/>
                <a:cs typeface="Courier New" pitchFamily="49" charset="0"/>
              </a:rPr>
              <a:t>test 1: 00000 </a:t>
            </a:r>
            <a:r>
              <a:rPr lang="en-US" sz="2400" b="1" dirty="0" smtClean="0">
                <a:solidFill>
                  <a:srgbClr val="28E43A"/>
                </a:solidFill>
                <a:latin typeface="Courier New" pitchFamily="49" charset="0"/>
                <a:cs typeface="Courier New" pitchFamily="49" charset="0"/>
              </a:rPr>
              <a:t>00</a:t>
            </a:r>
          </a:p>
          <a:p>
            <a:r>
              <a:rPr lang="en-US" sz="2400" b="1" dirty="0" smtClean="0">
                <a:solidFill>
                  <a:srgbClr val="FFFFFF"/>
                </a:solidFill>
                <a:latin typeface="Courier New" pitchFamily="49" charset="0"/>
                <a:cs typeface="Courier New" pitchFamily="49" charset="0"/>
              </a:rPr>
              <a:t>  f1: * </a:t>
            </a:r>
            <a:r>
              <a:rPr lang="en-US" sz="2400" b="1" dirty="0" smtClean="0">
                <a:solidFill>
                  <a:srgbClr val="FF0000"/>
                </a:solidFill>
                <a:latin typeface="Courier New" pitchFamily="49" charset="0"/>
                <a:cs typeface="Courier New" pitchFamily="49" charset="0"/>
              </a:rPr>
              <a:t>10</a:t>
            </a:r>
          </a:p>
          <a:p>
            <a:r>
              <a:rPr lang="en-US" sz="2400" b="1" dirty="0" smtClean="0">
                <a:solidFill>
                  <a:srgbClr val="FFFFFF"/>
                </a:solidFill>
                <a:latin typeface="Courier New" pitchFamily="49" charset="0"/>
                <a:cs typeface="Courier New" pitchFamily="49" charset="0"/>
              </a:rPr>
              <a:t>  f2: 00</a:t>
            </a:r>
          </a:p>
          <a:p>
            <a:r>
              <a:rPr lang="en-US" sz="2400" b="1" dirty="0" smtClean="0">
                <a:solidFill>
                  <a:srgbClr val="FFFFFF"/>
                </a:solidFill>
                <a:latin typeface="Courier New" pitchFamily="49" charset="0"/>
                <a:cs typeface="Courier New" pitchFamily="49" charset="0"/>
              </a:rPr>
              <a:t>  f3: 00</a:t>
            </a:r>
          </a:p>
          <a:p>
            <a:r>
              <a:rPr lang="en-US" sz="2400" b="1" dirty="0" smtClean="0">
                <a:solidFill>
                  <a:srgbClr val="FFFFFF"/>
                </a:solidFill>
                <a:latin typeface="Courier New" pitchFamily="49" charset="0"/>
                <a:cs typeface="Courier New" pitchFamily="49" charset="0"/>
              </a:rPr>
              <a:t>  f4: 00</a:t>
            </a:r>
          </a:p>
          <a:p>
            <a:r>
              <a:rPr lang="en-US" sz="2400" b="1" dirty="0" smtClean="0">
                <a:solidFill>
                  <a:srgbClr val="FFFFFF"/>
                </a:solidFill>
                <a:latin typeface="Courier New" pitchFamily="49" charset="0"/>
                <a:cs typeface="Courier New" pitchFamily="49" charset="0"/>
              </a:rPr>
              <a:t>  f5: 00</a:t>
            </a:r>
          </a:p>
          <a:p>
            <a:r>
              <a:rPr lang="en-US" sz="2400" b="1" dirty="0" smtClean="0">
                <a:solidFill>
                  <a:srgbClr val="FFFFFF"/>
                </a:solidFill>
                <a:latin typeface="Courier New" pitchFamily="49" charset="0"/>
                <a:cs typeface="Courier New" pitchFamily="49" charset="0"/>
              </a:rPr>
              <a:t>  f6: 00</a:t>
            </a:r>
          </a:p>
          <a:p>
            <a:r>
              <a:rPr lang="en-US" sz="2400" b="1" dirty="0" smtClean="0">
                <a:solidFill>
                  <a:srgbClr val="FFFFFF"/>
                </a:solidFill>
                <a:latin typeface="Courier New" pitchFamily="49" charset="0"/>
                <a:cs typeface="Courier New" pitchFamily="49" charset="0"/>
              </a:rPr>
              <a:t>  f7: 00</a:t>
            </a:r>
          </a:p>
          <a:p>
            <a:r>
              <a:rPr lang="en-US" sz="2400" b="1" dirty="0" smtClean="0">
                <a:solidFill>
                  <a:srgbClr val="FFFFFF"/>
                </a:solidFill>
                <a:latin typeface="Courier New" pitchFamily="49" charset="0"/>
                <a:cs typeface="Courier New" pitchFamily="49" charset="0"/>
              </a:rPr>
              <a:t>  f8: 00</a:t>
            </a:r>
          </a:p>
          <a:p>
            <a:r>
              <a:rPr lang="en-US" sz="2400" b="1" dirty="0" smtClean="0">
                <a:solidFill>
                  <a:srgbClr val="FFFFFF"/>
                </a:solidFill>
                <a:latin typeface="Courier New" pitchFamily="49" charset="0"/>
                <a:cs typeface="Courier New" pitchFamily="49" charset="0"/>
              </a:rPr>
              <a:t>  f9: 00</a:t>
            </a:r>
          </a:p>
          <a:p>
            <a:r>
              <a:rPr lang="en-US" sz="2400" b="1" dirty="0" smtClean="0">
                <a:solidFill>
                  <a:srgbClr val="FFFFFF"/>
                </a:solidFill>
                <a:latin typeface="Courier New" pitchFamily="49" charset="0"/>
                <a:cs typeface="Courier New" pitchFamily="49" charset="0"/>
              </a:rPr>
              <a:t>  f10: * </a:t>
            </a:r>
            <a:r>
              <a:rPr lang="en-US" sz="2400" b="1" dirty="0" smtClean="0">
                <a:solidFill>
                  <a:srgbClr val="FF0000"/>
                </a:solidFill>
                <a:latin typeface="Courier New" pitchFamily="49" charset="0"/>
                <a:cs typeface="Courier New" pitchFamily="49" charset="0"/>
              </a:rPr>
              <a:t>11</a:t>
            </a:r>
          </a:p>
          <a:p>
            <a:r>
              <a:rPr lang="en-US" sz="2400" b="1" dirty="0" smtClean="0">
                <a:solidFill>
                  <a:srgbClr val="FFFFFF"/>
                </a:solidFill>
                <a:latin typeface="Courier New" pitchFamily="49" charset="0"/>
                <a:cs typeface="Courier New" pitchFamily="49" charset="0"/>
              </a:rPr>
              <a:t>  f11: 00</a:t>
            </a:r>
          </a:p>
        </p:txBody>
      </p:sp>
      <p:sp>
        <p:nvSpPr>
          <p:cNvPr id="5" name="Rectangle 4"/>
          <p:cNvSpPr/>
          <p:nvPr/>
        </p:nvSpPr>
        <p:spPr>
          <a:xfrm>
            <a:off x="381000" y="1219200"/>
            <a:ext cx="6553200" cy="461665"/>
          </a:xfrm>
          <a:prstGeom prst="rect">
            <a:avLst/>
          </a:prstGeom>
        </p:spPr>
        <p:txBody>
          <a:bodyPr wrap="square">
            <a:spAutoFit/>
          </a:bodyPr>
          <a:lstStyle/>
          <a:p>
            <a:r>
              <a:rPr lang="en-US" sz="2400" dirty="0" smtClean="0">
                <a:solidFill>
                  <a:srgbClr val="FFFF00"/>
                </a:solidFill>
              </a:rPr>
              <a:t>Fault simulation without fault dropping:</a:t>
            </a:r>
            <a:endParaRPr lang="en-US" sz="2400" dirty="0">
              <a:solidFill>
                <a:srgbClr val="FFFF00"/>
              </a:solidFill>
            </a:endParaRPr>
          </a:p>
        </p:txBody>
      </p:sp>
      <p:sp>
        <p:nvSpPr>
          <p:cNvPr id="6" name="Rectangle 5"/>
          <p:cNvSpPr/>
          <p:nvPr/>
        </p:nvSpPr>
        <p:spPr>
          <a:xfrm>
            <a:off x="6096000" y="1981200"/>
            <a:ext cx="2667000" cy="4154984"/>
          </a:xfrm>
          <a:prstGeom prst="rect">
            <a:avLst/>
          </a:prstGeom>
          <a:noFill/>
        </p:spPr>
        <p:txBody>
          <a:bodyPr wrap="square">
            <a:spAutoFit/>
          </a:bodyPr>
          <a:lstStyle/>
          <a:p>
            <a:r>
              <a:rPr lang="en-US" sz="2400" dirty="0" smtClean="0">
                <a:solidFill>
                  <a:srgbClr val="FFFFFF"/>
                </a:solidFill>
                <a:latin typeface="Courier New" pitchFamily="49" charset="0"/>
                <a:cs typeface="Courier New" pitchFamily="49" charset="0"/>
              </a:rPr>
              <a:t>  </a:t>
            </a:r>
            <a:r>
              <a:rPr lang="en-US" sz="2400" b="1" dirty="0" smtClean="0">
                <a:solidFill>
                  <a:srgbClr val="FFFFFF"/>
                </a:solidFill>
                <a:latin typeface="Courier New" pitchFamily="49" charset="0"/>
                <a:cs typeface="Courier New" pitchFamily="49" charset="0"/>
              </a:rPr>
              <a:t>f12: * </a:t>
            </a:r>
            <a:r>
              <a:rPr lang="en-US" sz="2400" b="1" dirty="0" smtClean="0">
                <a:solidFill>
                  <a:srgbClr val="FF0000"/>
                </a:solidFill>
                <a:latin typeface="Courier New" pitchFamily="49" charset="0"/>
                <a:cs typeface="Courier New" pitchFamily="49" charset="0"/>
              </a:rPr>
              <a:t>11</a:t>
            </a:r>
          </a:p>
          <a:p>
            <a:r>
              <a:rPr lang="en-US" sz="2400" b="1" dirty="0" smtClean="0">
                <a:solidFill>
                  <a:srgbClr val="FFFFFF"/>
                </a:solidFill>
                <a:latin typeface="Courier New" pitchFamily="49" charset="0"/>
                <a:cs typeface="Courier New" pitchFamily="49" charset="0"/>
              </a:rPr>
              <a:t>  f13: 00</a:t>
            </a:r>
          </a:p>
          <a:p>
            <a:r>
              <a:rPr lang="en-US" sz="2400" b="1" dirty="0" smtClean="0">
                <a:solidFill>
                  <a:srgbClr val="FFFFFF"/>
                </a:solidFill>
                <a:latin typeface="Courier New" pitchFamily="49" charset="0"/>
                <a:cs typeface="Courier New" pitchFamily="49" charset="0"/>
              </a:rPr>
              <a:t>  f14: 00</a:t>
            </a:r>
          </a:p>
          <a:p>
            <a:r>
              <a:rPr lang="en-US" sz="2400" b="1" dirty="0" smtClean="0">
                <a:solidFill>
                  <a:srgbClr val="FFFFFF"/>
                </a:solidFill>
                <a:latin typeface="Courier New" pitchFamily="49" charset="0"/>
                <a:cs typeface="Courier New" pitchFamily="49" charset="0"/>
              </a:rPr>
              <a:t>  f15: 00</a:t>
            </a:r>
          </a:p>
          <a:p>
            <a:r>
              <a:rPr lang="en-US" sz="2400" b="1" dirty="0" smtClean="0">
                <a:solidFill>
                  <a:srgbClr val="FFFFFF"/>
                </a:solidFill>
                <a:latin typeface="Courier New" pitchFamily="49" charset="0"/>
                <a:cs typeface="Courier New" pitchFamily="49" charset="0"/>
              </a:rPr>
              <a:t>  f16: 00</a:t>
            </a:r>
          </a:p>
          <a:p>
            <a:r>
              <a:rPr lang="en-US" sz="2400" b="1" dirty="0" smtClean="0">
                <a:solidFill>
                  <a:srgbClr val="FFFFFF"/>
                </a:solidFill>
                <a:latin typeface="Courier New" pitchFamily="49" charset="0"/>
                <a:cs typeface="Courier New" pitchFamily="49" charset="0"/>
              </a:rPr>
              <a:t>  f17: * </a:t>
            </a:r>
            <a:r>
              <a:rPr lang="en-US" sz="2400" b="1" dirty="0" smtClean="0">
                <a:solidFill>
                  <a:srgbClr val="FF0000"/>
                </a:solidFill>
                <a:latin typeface="Courier New" pitchFamily="49" charset="0"/>
                <a:cs typeface="Courier New" pitchFamily="49" charset="0"/>
              </a:rPr>
              <a:t>01</a:t>
            </a:r>
          </a:p>
          <a:p>
            <a:r>
              <a:rPr lang="en-US" sz="2400" b="1" dirty="0" smtClean="0">
                <a:solidFill>
                  <a:srgbClr val="FFFFFF"/>
                </a:solidFill>
                <a:latin typeface="Courier New" pitchFamily="49" charset="0"/>
                <a:cs typeface="Courier New" pitchFamily="49" charset="0"/>
              </a:rPr>
              <a:t>  f18: 00</a:t>
            </a:r>
          </a:p>
          <a:p>
            <a:r>
              <a:rPr lang="en-US" sz="2400" b="1" dirty="0" smtClean="0">
                <a:solidFill>
                  <a:srgbClr val="FFFFFF"/>
                </a:solidFill>
                <a:latin typeface="Courier New" pitchFamily="49" charset="0"/>
                <a:cs typeface="Courier New" pitchFamily="49" charset="0"/>
              </a:rPr>
              <a:t>  f19: 00</a:t>
            </a:r>
          </a:p>
          <a:p>
            <a:r>
              <a:rPr lang="en-US" sz="2400" b="1" dirty="0" smtClean="0">
                <a:solidFill>
                  <a:srgbClr val="FFFFFF"/>
                </a:solidFill>
                <a:latin typeface="Courier New" pitchFamily="49" charset="0"/>
                <a:cs typeface="Courier New" pitchFamily="49" charset="0"/>
              </a:rPr>
              <a:t>  f20: 00</a:t>
            </a:r>
          </a:p>
          <a:p>
            <a:r>
              <a:rPr lang="en-US" sz="2400" b="1" dirty="0" smtClean="0">
                <a:solidFill>
                  <a:srgbClr val="FFFFFF"/>
                </a:solidFill>
                <a:latin typeface="Courier New" pitchFamily="49" charset="0"/>
                <a:cs typeface="Courier New" pitchFamily="49" charset="0"/>
              </a:rPr>
              <a:t>  f21: 00</a:t>
            </a:r>
          </a:p>
          <a:p>
            <a:r>
              <a:rPr lang="en-US" sz="2400" b="1" dirty="0" smtClean="0">
                <a:solidFill>
                  <a:srgbClr val="FFFFFF"/>
                </a:solidFill>
                <a:latin typeface="Courier New" pitchFamily="49" charset="0"/>
                <a:cs typeface="Courier New" pitchFamily="49" charset="0"/>
              </a:rPr>
              <a:t>  f22: * </a:t>
            </a:r>
            <a:r>
              <a:rPr lang="en-US" sz="2400" b="1" dirty="0" smtClean="0">
                <a:solidFill>
                  <a:srgbClr val="FF0000"/>
                </a:solidFill>
                <a:latin typeface="Courier New" pitchFamily="49" charset="0"/>
                <a:cs typeface="Courier New" pitchFamily="49" charset="0"/>
              </a:rPr>
              <a:t>01</a:t>
            </a:r>
            <a:endParaRPr lang="en-US" sz="2400" b="1" dirty="0">
              <a:solidFill>
                <a:srgbClr val="FF0000"/>
              </a:solidFill>
              <a:latin typeface="Courier New" pitchFamily="49" charset="0"/>
              <a:cs typeface="Courier New" pitchFamily="49" charset="0"/>
            </a:endParaRPr>
          </a:p>
        </p:txBody>
      </p:sp>
      <p:sp>
        <p:nvSpPr>
          <p:cNvPr id="7" name="Slide Number Placeholder 6"/>
          <p:cNvSpPr>
            <a:spLocks noGrp="1"/>
          </p:cNvSpPr>
          <p:nvPr>
            <p:ph type="sldNum" sz="quarter" idx="12"/>
          </p:nvPr>
        </p:nvSpPr>
        <p:spPr/>
        <p:txBody>
          <a:bodyPr/>
          <a:lstStyle/>
          <a:p>
            <a:fld id="{502FEC50-0A91-4F7E-80DC-A3DC0FEBA1CC}" type="slidenum">
              <a:rPr lang="en-US" altLang="zh-CN" smtClean="0"/>
              <a:pPr/>
              <a:t>18</a:t>
            </a:fld>
            <a:endParaRPr lang="en-US" altLang="zh-CN"/>
          </a:p>
        </p:txBody>
      </p:sp>
      <p:sp>
        <p:nvSpPr>
          <p:cNvPr id="8" name="Date Placeholder 7"/>
          <p:cNvSpPr>
            <a:spLocks noGrp="1"/>
          </p:cNvSpPr>
          <p:nvPr>
            <p:ph type="dt" sz="half" idx="10"/>
          </p:nvPr>
        </p:nvSpPr>
        <p:spPr/>
        <p:txBody>
          <a:bodyPr/>
          <a:lstStyle/>
          <a:p>
            <a:r>
              <a:rPr lang="en-US" altLang="zh-CN" smtClean="0"/>
              <a:t>Mar.  21, 2012</a:t>
            </a:r>
            <a:endParaRPr lang="en-US" altLang="zh-CN" dirty="0"/>
          </a:p>
        </p:txBody>
      </p:sp>
      <p:sp>
        <p:nvSpPr>
          <p:cNvPr id="10" name="TextBox 9"/>
          <p:cNvSpPr txBox="1"/>
          <p:nvPr/>
        </p:nvSpPr>
        <p:spPr>
          <a:xfrm>
            <a:off x="4114800" y="2590800"/>
            <a:ext cx="1600200" cy="1200329"/>
          </a:xfrm>
          <a:prstGeom prst="rect">
            <a:avLst/>
          </a:prstGeom>
          <a:noFill/>
        </p:spPr>
        <p:txBody>
          <a:bodyPr wrap="square" rtlCol="0">
            <a:spAutoFit/>
          </a:bodyPr>
          <a:lstStyle/>
          <a:p>
            <a:r>
              <a:rPr lang="en-US" sz="2400" dirty="0" smtClean="0">
                <a:solidFill>
                  <a:srgbClr val="FFFFFF"/>
                </a:solidFill>
              </a:rPr>
              <a:t>Fault free response</a:t>
            </a:r>
          </a:p>
          <a:p>
            <a:r>
              <a:rPr lang="en-US" sz="2400" dirty="0" smtClean="0">
                <a:solidFill>
                  <a:srgbClr val="FFFFFF"/>
                </a:solidFill>
              </a:rPr>
              <a:t>for test 1</a:t>
            </a:r>
            <a:endParaRPr lang="en-US" sz="2400" dirty="0">
              <a:solidFill>
                <a:srgbClr val="FFFFFF"/>
              </a:solidFill>
            </a:endParaRPr>
          </a:p>
        </p:txBody>
      </p:sp>
      <p:cxnSp>
        <p:nvCxnSpPr>
          <p:cNvPr id="11" name="Straight Arrow Connector 10"/>
          <p:cNvCxnSpPr/>
          <p:nvPr/>
        </p:nvCxnSpPr>
        <p:spPr>
          <a:xfrm rot="16200000" flipV="1">
            <a:off x="4076700" y="2247900"/>
            <a:ext cx="381000" cy="15240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05200" y="4191000"/>
            <a:ext cx="2895600" cy="830997"/>
          </a:xfrm>
          <a:prstGeom prst="rect">
            <a:avLst/>
          </a:prstGeom>
          <a:noFill/>
        </p:spPr>
        <p:txBody>
          <a:bodyPr wrap="square" rtlCol="0">
            <a:spAutoFit/>
          </a:bodyPr>
          <a:lstStyle/>
          <a:p>
            <a:r>
              <a:rPr lang="en-US" sz="2400" dirty="0" smtClean="0">
                <a:solidFill>
                  <a:srgbClr val="FFFFFF"/>
                </a:solidFill>
                <a:latin typeface="Courier New" pitchFamily="49" charset="0"/>
                <a:cs typeface="Courier New" pitchFamily="49" charset="0"/>
              </a:rPr>
              <a:t>*</a:t>
            </a:r>
            <a:r>
              <a:rPr lang="en-US" sz="2400" dirty="0" smtClean="0">
                <a:solidFill>
                  <a:srgbClr val="FFFFFF"/>
                </a:solidFill>
              </a:rPr>
              <a:t> indicates detected faults</a:t>
            </a:r>
            <a:endParaRPr lang="en-US" sz="2400" dirty="0">
              <a:solidFill>
                <a:srgbClr val="FFFFFF"/>
              </a:solidFill>
            </a:endParaRPr>
          </a:p>
        </p:txBody>
      </p:sp>
      <p:cxnSp>
        <p:nvCxnSpPr>
          <p:cNvPr id="14" name="Straight Arrow Connector 13"/>
          <p:cNvCxnSpPr>
            <a:stCxn id="13" idx="1"/>
          </p:cNvCxnSpPr>
          <p:nvPr/>
        </p:nvCxnSpPr>
        <p:spPr>
          <a:xfrm rot="10800000" flipV="1">
            <a:off x="2971800" y="4606498"/>
            <a:ext cx="533400" cy="651301"/>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2" name="Footer Placeholder 11"/>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Fault Simulation</a:t>
            </a:r>
            <a:endParaRPr lang="en-US" dirty="0"/>
          </a:p>
        </p:txBody>
      </p:sp>
      <p:sp>
        <p:nvSpPr>
          <p:cNvPr id="11" name="TextBox 10"/>
          <p:cNvSpPr txBox="1"/>
          <p:nvPr/>
        </p:nvSpPr>
        <p:spPr>
          <a:xfrm>
            <a:off x="1676400" y="5181600"/>
            <a:ext cx="5715000" cy="1200329"/>
          </a:xfrm>
          <a:prstGeom prst="rect">
            <a:avLst/>
          </a:prstGeom>
          <a:noFill/>
        </p:spPr>
        <p:txBody>
          <a:bodyPr wrap="square" rtlCol="0">
            <a:spAutoFit/>
          </a:bodyPr>
          <a:lstStyle/>
          <a:p>
            <a:r>
              <a:rPr lang="en-US" sz="2400" dirty="0" smtClean="0">
                <a:solidFill>
                  <a:srgbClr val="FFFFFF"/>
                </a:solidFill>
                <a:latin typeface="Times New Roman" pitchFamily="18" charset="0"/>
                <a:cs typeface="Times New Roman" pitchFamily="18" charset="0"/>
              </a:rPr>
              <a:t>In syndrome, ‘1’ represents a mismatch with fault free response</a:t>
            </a:r>
            <a:r>
              <a:rPr lang="en-US" sz="2400" dirty="0" smtClean="0">
                <a:solidFill>
                  <a:srgbClr val="FFFFFF"/>
                </a:solidFill>
              </a:rPr>
              <a:t>. </a:t>
            </a:r>
            <a:r>
              <a:rPr lang="en-US" sz="2400" dirty="0" smtClean="0">
                <a:solidFill>
                  <a:srgbClr val="FFFFFF"/>
                </a:solidFill>
                <a:latin typeface="Times New Roman" pitchFamily="18" charset="0"/>
                <a:cs typeface="Times New Roman" pitchFamily="18" charset="0"/>
              </a:rPr>
              <a:t>‘0’ means match.</a:t>
            </a:r>
          </a:p>
          <a:p>
            <a:r>
              <a:rPr lang="en-US" sz="2400" dirty="0" smtClean="0">
                <a:solidFill>
                  <a:srgbClr val="FFFFFF"/>
                </a:solidFill>
                <a:latin typeface="Times New Roman" pitchFamily="18" charset="0"/>
                <a:cs typeface="Times New Roman" pitchFamily="18" charset="0"/>
              </a:rPr>
              <a:t>f1 will be dropped from further simulation.</a:t>
            </a:r>
            <a:endParaRPr lang="en-US" sz="2400" dirty="0">
              <a:solidFill>
                <a:srgbClr val="FFFFFF"/>
              </a:solidFill>
              <a:latin typeface="Times New Roman" pitchFamily="18" charset="0"/>
              <a:cs typeface="Times New Roman" pitchFamily="18" charset="0"/>
            </a:endParaRPr>
          </a:p>
        </p:txBody>
      </p:sp>
      <p:sp>
        <p:nvSpPr>
          <p:cNvPr id="14" name="TextBox 13"/>
          <p:cNvSpPr txBox="1"/>
          <p:nvPr/>
        </p:nvSpPr>
        <p:spPr>
          <a:xfrm>
            <a:off x="838200" y="1219200"/>
            <a:ext cx="5943600" cy="830997"/>
          </a:xfrm>
          <a:prstGeom prst="rect">
            <a:avLst/>
          </a:prstGeom>
          <a:noFill/>
        </p:spPr>
        <p:txBody>
          <a:bodyPr wrap="square" rtlCol="0">
            <a:spAutoFit/>
          </a:bodyPr>
          <a:lstStyle/>
          <a:p>
            <a:r>
              <a:rPr lang="en-US" sz="2400" dirty="0" smtClean="0">
                <a:solidFill>
                  <a:srgbClr val="FFFF00"/>
                </a:solidFill>
              </a:rPr>
              <a:t>Faults can be grouped according to syndromes (syndromes of t1):</a:t>
            </a:r>
            <a:endParaRPr lang="en-US" sz="2400" dirty="0">
              <a:solidFill>
                <a:srgbClr val="FFFF00"/>
              </a:solidFill>
            </a:endParaRPr>
          </a:p>
        </p:txBody>
      </p:sp>
      <p:sp>
        <p:nvSpPr>
          <p:cNvPr id="8" name="Slide Number Placeholder 7"/>
          <p:cNvSpPr>
            <a:spLocks noGrp="1"/>
          </p:cNvSpPr>
          <p:nvPr>
            <p:ph type="sldNum" sz="quarter" idx="12"/>
          </p:nvPr>
        </p:nvSpPr>
        <p:spPr/>
        <p:txBody>
          <a:bodyPr/>
          <a:lstStyle/>
          <a:p>
            <a:fld id="{502FEC50-0A91-4F7E-80DC-A3DC0FEBA1CC}" type="slidenum">
              <a:rPr lang="en-US" altLang="zh-CN" smtClean="0"/>
              <a:pPr/>
              <a:t>19</a:t>
            </a:fld>
            <a:endParaRPr lang="en-US" altLang="zh-CN"/>
          </a:p>
        </p:txBody>
      </p:sp>
      <p:sp>
        <p:nvSpPr>
          <p:cNvPr id="9" name="Date Placeholder 8"/>
          <p:cNvSpPr>
            <a:spLocks noGrp="1"/>
          </p:cNvSpPr>
          <p:nvPr>
            <p:ph type="dt" sz="half" idx="10"/>
          </p:nvPr>
        </p:nvSpPr>
        <p:spPr/>
        <p:txBody>
          <a:bodyPr/>
          <a:lstStyle/>
          <a:p>
            <a:r>
              <a:rPr lang="en-US" altLang="zh-CN" smtClean="0"/>
              <a:t>Mar.  21, 2012</a:t>
            </a:r>
            <a:endParaRPr lang="en-US" altLang="zh-CN"/>
          </a:p>
        </p:txBody>
      </p:sp>
      <p:graphicFrame>
        <p:nvGraphicFramePr>
          <p:cNvPr id="16" name="Content Placeholder 6"/>
          <p:cNvGraphicFramePr>
            <a:graphicFrameLocks noGrp="1"/>
          </p:cNvGraphicFramePr>
          <p:nvPr>
            <p:ph idx="4294967295"/>
          </p:nvPr>
        </p:nvGraphicFramePr>
        <p:xfrm>
          <a:off x="1524000" y="2133600"/>
          <a:ext cx="6096000" cy="2971799"/>
        </p:xfrm>
        <a:graphic>
          <a:graphicData uri="http://schemas.openxmlformats.org/drawingml/2006/table">
            <a:tbl>
              <a:tblPr>
                <a:tableStyleId>{E269D01E-BC32-4049-B463-5C60D7B0CCD2}</a:tableStyleId>
              </a:tblPr>
              <a:tblGrid>
                <a:gridCol w="1752600"/>
                <a:gridCol w="2286000"/>
                <a:gridCol w="2057400"/>
              </a:tblGrid>
              <a:tr h="832763">
                <a:tc>
                  <a:txBody>
                    <a:bodyPr/>
                    <a:lstStyle/>
                    <a:p>
                      <a:pPr marL="0" marR="0" algn="ctr">
                        <a:spcBef>
                          <a:spcPts val="0"/>
                        </a:spcBef>
                        <a:spcAft>
                          <a:spcPts val="0"/>
                        </a:spcAft>
                      </a:pPr>
                      <a:r>
                        <a:rPr lang="en-US" sz="1800" b="1" dirty="0" smtClean="0">
                          <a:solidFill>
                            <a:srgbClr val="FFFFFF"/>
                          </a:solidFill>
                        </a:rPr>
                        <a:t>Groups</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smtClean="0">
                          <a:solidFill>
                            <a:srgbClr val="FFFFFF"/>
                          </a:solidFill>
                        </a:rPr>
                        <a:t>Faults</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smtClean="0">
                          <a:solidFill>
                            <a:srgbClr val="FFFFFF"/>
                          </a:solidFill>
                        </a:rPr>
                        <a:t>Syndrome</a:t>
                      </a:r>
                    </a:p>
                    <a:p>
                      <a:pPr marL="0" marR="0" algn="ctr">
                        <a:spcBef>
                          <a:spcPts val="0"/>
                        </a:spcBef>
                        <a:spcAft>
                          <a:spcPts val="0"/>
                        </a:spcAft>
                      </a:pPr>
                      <a:r>
                        <a:rPr lang="en-US" sz="1800" b="1" dirty="0" smtClean="0">
                          <a:solidFill>
                            <a:srgbClr val="FFFFFF"/>
                          </a:solidFill>
                        </a:rPr>
                        <a:t>t1</a:t>
                      </a:r>
                      <a:endParaRPr lang="en-US" sz="1800" b="1" dirty="0">
                        <a:solidFill>
                          <a:srgbClr val="FFFFFF"/>
                        </a:solidFill>
                      </a:endParaRPr>
                    </a:p>
                  </a:txBody>
                  <a:tcPr marL="68580" marR="68580" marT="0"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chemeClr val="bg1">
                        <a:lumMod val="50000"/>
                      </a:schemeClr>
                    </a:solidFill>
                  </a:tcPr>
                </a:tc>
              </a:tr>
              <a:tr h="534759">
                <a:tc>
                  <a:txBody>
                    <a:bodyPr/>
                    <a:lstStyle/>
                    <a:p>
                      <a:pPr marL="0" marR="0" algn="ctr">
                        <a:spcBef>
                          <a:spcPts val="0"/>
                        </a:spcBef>
                        <a:spcAft>
                          <a:spcPts val="0"/>
                        </a:spcAft>
                      </a:pPr>
                      <a:r>
                        <a:rPr lang="en-US" sz="1800" b="1" dirty="0" smtClean="0">
                          <a:solidFill>
                            <a:srgbClr val="FFFFFF"/>
                          </a:solidFill>
                          <a:latin typeface="+mn-lt"/>
                          <a:ea typeface="+mn-ea"/>
                          <a:cs typeface="+mn-cs"/>
                        </a:rPr>
                        <a:t>G1</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rPr>
                        <a:t>f1</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rPr>
                        <a:t>10</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534759">
                <a:tc>
                  <a:txBody>
                    <a:bodyPr/>
                    <a:lstStyle/>
                    <a:p>
                      <a:pPr marL="0" marR="0" algn="ctr">
                        <a:spcBef>
                          <a:spcPts val="0"/>
                        </a:spcBef>
                        <a:spcAft>
                          <a:spcPts val="0"/>
                        </a:spcAft>
                      </a:pPr>
                      <a:r>
                        <a:rPr lang="en-US" sz="1800" b="1" dirty="0" smtClean="0">
                          <a:solidFill>
                            <a:srgbClr val="FFFFFF"/>
                          </a:solidFill>
                          <a:latin typeface="+mn-lt"/>
                          <a:ea typeface="+mn-ea"/>
                          <a:cs typeface="+mn-cs"/>
                        </a:rPr>
                        <a:t>G2</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rPr>
                        <a:t>f10,f12</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11</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534759">
                <a:tc>
                  <a:txBody>
                    <a:bodyPr/>
                    <a:lstStyle/>
                    <a:p>
                      <a:pPr marL="0" marR="0" algn="ctr">
                        <a:spcBef>
                          <a:spcPts val="0"/>
                        </a:spcBef>
                        <a:spcAft>
                          <a:spcPts val="0"/>
                        </a:spcAft>
                      </a:pPr>
                      <a:r>
                        <a:rPr lang="en-US" sz="1800" b="1" dirty="0" smtClean="0">
                          <a:solidFill>
                            <a:srgbClr val="FFFFFF"/>
                          </a:solidFill>
                          <a:latin typeface="+mn-lt"/>
                          <a:ea typeface="+mn-ea"/>
                          <a:cs typeface="+mn-cs"/>
                        </a:rPr>
                        <a:t>G3</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f17,f22</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01</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534759">
                <a:tc>
                  <a:txBody>
                    <a:bodyPr/>
                    <a:lstStyle/>
                    <a:p>
                      <a:pPr marL="0" marR="0" algn="ctr">
                        <a:spcBef>
                          <a:spcPts val="0"/>
                        </a:spcBef>
                        <a:spcAft>
                          <a:spcPts val="0"/>
                        </a:spcAft>
                      </a:pPr>
                      <a:r>
                        <a:rPr lang="en-US" sz="1800" b="1" dirty="0" smtClean="0">
                          <a:solidFill>
                            <a:srgbClr val="FFFFFF"/>
                          </a:solidFill>
                          <a:latin typeface="+mn-lt"/>
                          <a:ea typeface="+mn-ea"/>
                          <a:cs typeface="+mn-cs"/>
                        </a:rPr>
                        <a:t>G0</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All</a:t>
                      </a:r>
                      <a:r>
                        <a:rPr lang="en-US" sz="1800" b="1" baseline="0" dirty="0" smtClean="0">
                          <a:solidFill>
                            <a:srgbClr val="FFFFFF"/>
                          </a:solidFill>
                          <a:latin typeface="+mn-lt"/>
                          <a:ea typeface="+mn-ea"/>
                          <a:cs typeface="+mn-cs"/>
                        </a:rPr>
                        <a:t> other faults</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00</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rgbClr val="002060"/>
                    </a:solidFill>
                  </a:tcPr>
                </a:tc>
              </a:tr>
            </a:tbl>
          </a:graphicData>
        </a:graphic>
      </p:graphicFrame>
      <p:cxnSp>
        <p:nvCxnSpPr>
          <p:cNvPr id="12" name="Straight Connector 11"/>
          <p:cNvCxnSpPr/>
          <p:nvPr/>
        </p:nvCxnSpPr>
        <p:spPr>
          <a:xfrm>
            <a:off x="1828800" y="3048000"/>
            <a:ext cx="55626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752600" y="3048000"/>
            <a:ext cx="54864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par>
                                <p:cTn id="8" presetID="8"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in)">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a:p>
        </p:txBody>
      </p:sp>
      <p:sp>
        <p:nvSpPr>
          <p:cNvPr id="5" name="Slide Number Placeholder 4"/>
          <p:cNvSpPr>
            <a:spLocks noGrp="1"/>
          </p:cNvSpPr>
          <p:nvPr>
            <p:ph type="sldNum" sz="quarter" idx="12"/>
          </p:nvPr>
        </p:nvSpPr>
        <p:spPr/>
        <p:txBody>
          <a:bodyPr/>
          <a:lstStyle/>
          <a:p>
            <a:pPr>
              <a:defRPr/>
            </a:pPr>
            <a:fld id="{5551DFC1-2DE9-466C-B296-661A7F7832FB}" type="slidenum">
              <a:rPr lang="en-US" smtClean="0"/>
              <a:pPr>
                <a:defRPr/>
              </a:pPr>
              <a:t>2</a:t>
            </a:fld>
            <a:endParaRPr lang="en-US"/>
          </a:p>
        </p:txBody>
      </p:sp>
      <p:sp>
        <p:nvSpPr>
          <p:cNvPr id="7" name="TextBox 6"/>
          <p:cNvSpPr txBox="1"/>
          <p:nvPr/>
        </p:nvSpPr>
        <p:spPr>
          <a:xfrm>
            <a:off x="1295400" y="1219200"/>
            <a:ext cx="6858000" cy="4939814"/>
          </a:xfrm>
          <a:prstGeom prst="rect">
            <a:avLst/>
          </a:prstGeom>
          <a:noFill/>
        </p:spPr>
        <p:txBody>
          <a:bodyPr wrap="square" rtlCol="0" anchor="ctr">
            <a:spAutoFit/>
          </a:bodyPr>
          <a:lstStyle/>
          <a:p>
            <a:pPr marL="339725" indent="-339725">
              <a:spcBef>
                <a:spcPts val="600"/>
              </a:spcBef>
              <a:spcAft>
                <a:spcPts val="600"/>
              </a:spcAft>
              <a:buFont typeface="Arial" pitchFamily="34" charset="0"/>
              <a:buChar char="•"/>
            </a:pPr>
            <a:r>
              <a:rPr lang="en-US" sz="2800" dirty="0" smtClean="0">
                <a:solidFill>
                  <a:srgbClr val="FFFF00"/>
                </a:solidFill>
              </a:rPr>
              <a:t>Identification of fault is useful in the characterization phase of design.</a:t>
            </a:r>
          </a:p>
          <a:p>
            <a:pPr marL="339725" indent="-339725">
              <a:spcBef>
                <a:spcPts val="600"/>
              </a:spcBef>
              <a:spcAft>
                <a:spcPts val="600"/>
              </a:spcAft>
              <a:buFont typeface="Arial" pitchFamily="34" charset="0"/>
              <a:buChar char="•"/>
            </a:pPr>
            <a:r>
              <a:rPr lang="en-US" sz="2800" dirty="0" smtClean="0">
                <a:solidFill>
                  <a:srgbClr val="FFFF00"/>
                </a:solidFill>
              </a:rPr>
              <a:t>Present ATPG tools emphasize only fault detection.</a:t>
            </a:r>
          </a:p>
          <a:p>
            <a:pPr marL="339725" indent="-339725">
              <a:spcBef>
                <a:spcPts val="600"/>
              </a:spcBef>
              <a:spcAft>
                <a:spcPts val="600"/>
              </a:spcAft>
              <a:buFont typeface="Arial" pitchFamily="34" charset="0"/>
              <a:buChar char="•"/>
            </a:pPr>
            <a:r>
              <a:rPr lang="en-US" sz="2800" dirty="0" smtClean="0">
                <a:solidFill>
                  <a:srgbClr val="FFFF00"/>
                </a:solidFill>
              </a:rPr>
              <a:t>There is an accepted measure for fault detection coverage but none for diagnostic coverage.</a:t>
            </a:r>
          </a:p>
          <a:p>
            <a:pPr marL="339725" indent="-339725">
              <a:spcBef>
                <a:spcPts val="600"/>
              </a:spcBef>
              <a:spcAft>
                <a:spcPts val="600"/>
              </a:spcAft>
              <a:buFont typeface="Arial" pitchFamily="34" charset="0"/>
              <a:buChar char="•"/>
            </a:pPr>
            <a:r>
              <a:rPr lang="en-US" sz="2800" dirty="0" smtClean="0">
                <a:solidFill>
                  <a:srgbClr val="FFFF00"/>
                </a:solidFill>
              </a:rPr>
              <a:t>Diagnosis must deal with non-classical faults, not just single stuck-at faults.</a:t>
            </a:r>
          </a:p>
          <a:p>
            <a:endParaRPr lang="en-US" sz="2800" dirty="0">
              <a:solidFill>
                <a:srgbClr val="FFFFFF"/>
              </a:solidFill>
            </a:endParaRPr>
          </a:p>
        </p:txBody>
      </p:sp>
      <p:pic>
        <p:nvPicPr>
          <p:cNvPr id="6" name="Picture 5" descr="SEM-6LevelCuChipP98.GIF"/>
          <p:cNvPicPr>
            <a:picLocks noChangeAspect="1"/>
          </p:cNvPicPr>
          <p:nvPr/>
        </p:nvPicPr>
        <p:blipFill>
          <a:blip r:embed="rId3" cstate="print"/>
          <a:stretch>
            <a:fillRect/>
          </a:stretch>
        </p:blipFill>
        <p:spPr>
          <a:xfrm>
            <a:off x="2209800" y="838200"/>
            <a:ext cx="4838344" cy="6019800"/>
          </a:xfrm>
          <a:prstGeom prst="rect">
            <a:avLst/>
          </a:prstGeom>
        </p:spPr>
      </p:pic>
      <p:sp>
        <p:nvSpPr>
          <p:cNvPr id="8" name="Footer Placeholder 7"/>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Fault Simulation</a:t>
            </a:r>
            <a:endParaRPr lang="en-US" dirty="0"/>
          </a:p>
        </p:txBody>
      </p:sp>
      <p:graphicFrame>
        <p:nvGraphicFramePr>
          <p:cNvPr id="5" name="Object 4"/>
          <p:cNvGraphicFramePr>
            <a:graphicFrameLocks noChangeAspect="1"/>
          </p:cNvGraphicFramePr>
          <p:nvPr/>
        </p:nvGraphicFramePr>
        <p:xfrm>
          <a:off x="1066800" y="4267200"/>
          <a:ext cx="7318376" cy="906463"/>
        </p:xfrm>
        <a:graphic>
          <a:graphicData uri="http://schemas.openxmlformats.org/presentationml/2006/ole">
            <p:oleObj spid="_x0000_s53250" name="Equation" r:id="rId3" imgW="3479760" imgH="431640" progId="Equation.3">
              <p:embed/>
            </p:oleObj>
          </a:graphicData>
        </a:graphic>
      </p:graphicFrame>
      <p:graphicFrame>
        <p:nvGraphicFramePr>
          <p:cNvPr id="6" name="Object 5"/>
          <p:cNvGraphicFramePr>
            <a:graphicFrameLocks noChangeAspect="1"/>
          </p:cNvGraphicFramePr>
          <p:nvPr/>
        </p:nvGraphicFramePr>
        <p:xfrm>
          <a:off x="1524000" y="5334000"/>
          <a:ext cx="6202363" cy="874725"/>
        </p:xfrm>
        <a:graphic>
          <a:graphicData uri="http://schemas.openxmlformats.org/presentationml/2006/ole">
            <p:oleObj spid="_x0000_s53251" name="Equation" r:id="rId4" imgW="3060360" imgH="431640" progId="Equation.3">
              <p:embed/>
            </p:oleObj>
          </a:graphicData>
        </a:graphic>
      </p:graphicFrame>
      <p:sp>
        <p:nvSpPr>
          <p:cNvPr id="7" name="Slide Number Placeholder 6"/>
          <p:cNvSpPr>
            <a:spLocks noGrp="1"/>
          </p:cNvSpPr>
          <p:nvPr>
            <p:ph type="sldNum" sz="quarter" idx="12"/>
          </p:nvPr>
        </p:nvSpPr>
        <p:spPr/>
        <p:txBody>
          <a:bodyPr/>
          <a:lstStyle/>
          <a:p>
            <a:fld id="{502FEC50-0A91-4F7E-80DC-A3DC0FEBA1CC}" type="slidenum">
              <a:rPr lang="en-US" altLang="zh-CN" smtClean="0"/>
              <a:pPr/>
              <a:t>20</a:t>
            </a:fld>
            <a:endParaRPr lang="en-US" altLang="zh-CN"/>
          </a:p>
        </p:txBody>
      </p:sp>
      <p:sp>
        <p:nvSpPr>
          <p:cNvPr id="8" name="Date Placeholder 7"/>
          <p:cNvSpPr>
            <a:spLocks noGrp="1"/>
          </p:cNvSpPr>
          <p:nvPr>
            <p:ph type="dt" sz="half" idx="10"/>
          </p:nvPr>
        </p:nvSpPr>
        <p:spPr/>
        <p:txBody>
          <a:bodyPr/>
          <a:lstStyle/>
          <a:p>
            <a:r>
              <a:rPr lang="en-US" altLang="zh-CN" smtClean="0"/>
              <a:t>Mar.  21, 2012</a:t>
            </a:r>
            <a:endParaRPr lang="en-US" altLang="zh-CN"/>
          </a:p>
        </p:txBody>
      </p:sp>
      <p:graphicFrame>
        <p:nvGraphicFramePr>
          <p:cNvPr id="10" name="Content Placeholder 6"/>
          <p:cNvGraphicFramePr>
            <a:graphicFrameLocks noGrp="1"/>
          </p:cNvGraphicFramePr>
          <p:nvPr>
            <p:ph idx="4294967295"/>
          </p:nvPr>
        </p:nvGraphicFramePr>
        <p:xfrm>
          <a:off x="1524000" y="1143000"/>
          <a:ext cx="6096000" cy="2971799"/>
        </p:xfrm>
        <a:graphic>
          <a:graphicData uri="http://schemas.openxmlformats.org/drawingml/2006/table">
            <a:tbl>
              <a:tblPr>
                <a:tableStyleId>{E269D01E-BC32-4049-B463-5C60D7B0CCD2}</a:tableStyleId>
              </a:tblPr>
              <a:tblGrid>
                <a:gridCol w="1752600"/>
                <a:gridCol w="2286000"/>
                <a:gridCol w="2057400"/>
              </a:tblGrid>
              <a:tr h="832763">
                <a:tc>
                  <a:txBody>
                    <a:bodyPr/>
                    <a:lstStyle/>
                    <a:p>
                      <a:pPr marL="0" marR="0" algn="ctr">
                        <a:spcBef>
                          <a:spcPts val="0"/>
                        </a:spcBef>
                        <a:spcAft>
                          <a:spcPts val="0"/>
                        </a:spcAft>
                      </a:pPr>
                      <a:r>
                        <a:rPr lang="en-US" sz="1800" b="1" dirty="0" smtClean="0">
                          <a:solidFill>
                            <a:srgbClr val="FFFFFF"/>
                          </a:solidFill>
                        </a:rPr>
                        <a:t>Groups</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smtClean="0">
                          <a:solidFill>
                            <a:srgbClr val="FFFFFF"/>
                          </a:solidFill>
                        </a:rPr>
                        <a:t>Faults</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smtClean="0">
                          <a:solidFill>
                            <a:srgbClr val="FFFFFF"/>
                          </a:solidFill>
                        </a:rPr>
                        <a:t>Syndrome</a:t>
                      </a:r>
                    </a:p>
                    <a:p>
                      <a:pPr marL="0" marR="0" algn="ctr">
                        <a:spcBef>
                          <a:spcPts val="0"/>
                        </a:spcBef>
                        <a:spcAft>
                          <a:spcPts val="0"/>
                        </a:spcAft>
                      </a:pPr>
                      <a:r>
                        <a:rPr lang="en-US" sz="1800" b="1" dirty="0" smtClean="0">
                          <a:solidFill>
                            <a:srgbClr val="FFFFFF"/>
                          </a:solidFill>
                        </a:rPr>
                        <a:t>t1</a:t>
                      </a:r>
                      <a:endParaRPr lang="en-US" sz="1800" b="1" dirty="0">
                        <a:solidFill>
                          <a:srgbClr val="FFFFFF"/>
                        </a:solidFill>
                      </a:endParaRPr>
                    </a:p>
                  </a:txBody>
                  <a:tcPr marL="68580" marR="68580" marT="0"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chemeClr val="bg1">
                        <a:lumMod val="50000"/>
                      </a:schemeClr>
                    </a:solidFill>
                  </a:tcPr>
                </a:tc>
              </a:tr>
              <a:tr h="534759">
                <a:tc>
                  <a:txBody>
                    <a:bodyPr/>
                    <a:lstStyle/>
                    <a:p>
                      <a:pPr marL="0" marR="0" algn="ctr">
                        <a:spcBef>
                          <a:spcPts val="0"/>
                        </a:spcBef>
                        <a:spcAft>
                          <a:spcPts val="0"/>
                        </a:spcAft>
                      </a:pPr>
                      <a:r>
                        <a:rPr lang="en-US" sz="1800" b="1" dirty="0" smtClean="0">
                          <a:solidFill>
                            <a:srgbClr val="FFFFFF"/>
                          </a:solidFill>
                          <a:latin typeface="+mn-lt"/>
                          <a:ea typeface="+mn-ea"/>
                          <a:cs typeface="+mn-cs"/>
                        </a:rPr>
                        <a:t>G1</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rPr>
                        <a:t>f1</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rPr>
                        <a:t>10</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534759">
                <a:tc>
                  <a:txBody>
                    <a:bodyPr/>
                    <a:lstStyle/>
                    <a:p>
                      <a:pPr marL="0" marR="0" algn="ctr">
                        <a:spcBef>
                          <a:spcPts val="0"/>
                        </a:spcBef>
                        <a:spcAft>
                          <a:spcPts val="0"/>
                        </a:spcAft>
                      </a:pPr>
                      <a:r>
                        <a:rPr lang="en-US" sz="1800" b="1" dirty="0" smtClean="0">
                          <a:solidFill>
                            <a:srgbClr val="FFFFFF"/>
                          </a:solidFill>
                          <a:latin typeface="+mn-lt"/>
                          <a:ea typeface="+mn-ea"/>
                          <a:cs typeface="+mn-cs"/>
                        </a:rPr>
                        <a:t>G2</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rPr>
                        <a:t>f10,f12</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11</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534759">
                <a:tc>
                  <a:txBody>
                    <a:bodyPr/>
                    <a:lstStyle/>
                    <a:p>
                      <a:pPr marL="0" marR="0" algn="ctr">
                        <a:spcBef>
                          <a:spcPts val="0"/>
                        </a:spcBef>
                        <a:spcAft>
                          <a:spcPts val="0"/>
                        </a:spcAft>
                      </a:pPr>
                      <a:r>
                        <a:rPr lang="en-US" sz="1800" b="1" dirty="0" smtClean="0">
                          <a:solidFill>
                            <a:srgbClr val="FFFFFF"/>
                          </a:solidFill>
                          <a:latin typeface="+mn-lt"/>
                          <a:ea typeface="+mn-ea"/>
                          <a:cs typeface="+mn-cs"/>
                        </a:rPr>
                        <a:t>G3</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f17,f22</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01</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534759">
                <a:tc>
                  <a:txBody>
                    <a:bodyPr/>
                    <a:lstStyle/>
                    <a:p>
                      <a:pPr marL="0" marR="0" algn="ctr">
                        <a:spcBef>
                          <a:spcPts val="0"/>
                        </a:spcBef>
                        <a:spcAft>
                          <a:spcPts val="0"/>
                        </a:spcAft>
                      </a:pPr>
                      <a:r>
                        <a:rPr lang="en-US" sz="1800" b="1" dirty="0" smtClean="0">
                          <a:solidFill>
                            <a:srgbClr val="FFFFFF"/>
                          </a:solidFill>
                          <a:latin typeface="+mn-lt"/>
                          <a:ea typeface="+mn-ea"/>
                          <a:cs typeface="+mn-cs"/>
                        </a:rPr>
                        <a:t>G0</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All</a:t>
                      </a:r>
                      <a:r>
                        <a:rPr lang="en-US" sz="1800" b="1" baseline="0" dirty="0" smtClean="0">
                          <a:solidFill>
                            <a:srgbClr val="FFFFFF"/>
                          </a:solidFill>
                          <a:latin typeface="+mn-lt"/>
                          <a:ea typeface="+mn-ea"/>
                          <a:cs typeface="+mn-cs"/>
                        </a:rPr>
                        <a:t> other faults</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00</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rgbClr val="002060"/>
                    </a:solidFill>
                  </a:tcPr>
                </a:tc>
              </a:tr>
            </a:tbl>
          </a:graphicData>
        </a:graphic>
      </p:graphicFrame>
      <p:sp>
        <p:nvSpPr>
          <p:cNvPr id="9" name="Footer Placeholder 8"/>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Fault Simulation</a:t>
            </a:r>
            <a:endParaRPr lang="en-US" dirty="0"/>
          </a:p>
        </p:txBody>
      </p:sp>
      <p:sp>
        <p:nvSpPr>
          <p:cNvPr id="4" name="Rectangle 3"/>
          <p:cNvSpPr/>
          <p:nvPr/>
        </p:nvSpPr>
        <p:spPr>
          <a:xfrm>
            <a:off x="1066800" y="2286000"/>
            <a:ext cx="3962400" cy="3785652"/>
          </a:xfrm>
          <a:prstGeom prst="rect">
            <a:avLst/>
          </a:prstGeom>
        </p:spPr>
        <p:txBody>
          <a:bodyPr wrap="square">
            <a:spAutoFit/>
          </a:bodyPr>
          <a:lstStyle/>
          <a:p>
            <a:r>
              <a:rPr lang="en-US" sz="2400" b="1" dirty="0" smtClean="0">
                <a:solidFill>
                  <a:srgbClr val="FFFFFF"/>
                </a:solidFill>
                <a:latin typeface="Courier New" pitchFamily="49" charset="0"/>
                <a:cs typeface="Courier New" pitchFamily="49" charset="0"/>
              </a:rPr>
              <a:t>test 2: 10110 </a:t>
            </a:r>
            <a:r>
              <a:rPr lang="en-US" sz="2400" b="1" dirty="0" smtClean="0">
                <a:solidFill>
                  <a:srgbClr val="28E43A"/>
                </a:solidFill>
                <a:latin typeface="Courier New" pitchFamily="49" charset="0"/>
                <a:cs typeface="Courier New" pitchFamily="49" charset="0"/>
              </a:rPr>
              <a:t>10</a:t>
            </a:r>
          </a:p>
          <a:p>
            <a:endParaRPr lang="en-US" sz="2400" b="1" dirty="0" smtClean="0">
              <a:solidFill>
                <a:srgbClr val="FFFFFF"/>
              </a:solidFill>
              <a:latin typeface="Courier New" pitchFamily="49" charset="0"/>
              <a:cs typeface="Courier New" pitchFamily="49" charset="0"/>
            </a:endParaRPr>
          </a:p>
          <a:p>
            <a:r>
              <a:rPr lang="en-US" sz="2400" b="1" dirty="0" smtClean="0">
                <a:solidFill>
                  <a:srgbClr val="FFFFFF"/>
                </a:solidFill>
                <a:latin typeface="Courier New" pitchFamily="49" charset="0"/>
                <a:cs typeface="Courier New" pitchFamily="49" charset="0"/>
              </a:rPr>
              <a:t>G2: f10: * </a:t>
            </a:r>
            <a:r>
              <a:rPr lang="en-US" sz="2400" b="1" dirty="0" smtClean="0">
                <a:solidFill>
                  <a:srgbClr val="FF0000"/>
                </a:solidFill>
                <a:latin typeface="Courier New" pitchFamily="49" charset="0"/>
                <a:cs typeface="Courier New" pitchFamily="49" charset="0"/>
              </a:rPr>
              <a:t>11</a:t>
            </a:r>
            <a:r>
              <a:rPr lang="en-US" sz="2400" b="1" dirty="0" smtClean="0">
                <a:solidFill>
                  <a:srgbClr val="FFFFFF"/>
                </a:solidFill>
                <a:latin typeface="Courier New" pitchFamily="49" charset="0"/>
                <a:cs typeface="Courier New" pitchFamily="49" charset="0"/>
              </a:rPr>
              <a:t>  </a:t>
            </a:r>
          </a:p>
          <a:p>
            <a:r>
              <a:rPr lang="en-US" sz="2400" b="1" dirty="0" smtClean="0">
                <a:solidFill>
                  <a:srgbClr val="FFFFFF"/>
                </a:solidFill>
                <a:latin typeface="Courier New" pitchFamily="49" charset="0"/>
                <a:cs typeface="Courier New" pitchFamily="49" charset="0"/>
              </a:rPr>
              <a:t>    f12: 10</a:t>
            </a:r>
          </a:p>
          <a:p>
            <a:endParaRPr lang="en-US" sz="2400" b="1" dirty="0" smtClean="0">
              <a:solidFill>
                <a:srgbClr val="FFFFFF"/>
              </a:solidFill>
              <a:latin typeface="Courier New" pitchFamily="49" charset="0"/>
              <a:cs typeface="Courier New" pitchFamily="49" charset="0"/>
            </a:endParaRPr>
          </a:p>
          <a:p>
            <a:r>
              <a:rPr lang="en-US" sz="2400" b="1" dirty="0" smtClean="0">
                <a:solidFill>
                  <a:srgbClr val="FFFFFF"/>
                </a:solidFill>
                <a:latin typeface="Courier New" pitchFamily="49" charset="0"/>
                <a:cs typeface="Courier New" pitchFamily="49" charset="0"/>
              </a:rPr>
              <a:t>G3: f17: * </a:t>
            </a:r>
            <a:r>
              <a:rPr lang="en-US" sz="2400" b="1" dirty="0" smtClean="0">
                <a:solidFill>
                  <a:srgbClr val="FF0000"/>
                </a:solidFill>
                <a:latin typeface="Courier New" pitchFamily="49" charset="0"/>
                <a:cs typeface="Courier New" pitchFamily="49" charset="0"/>
              </a:rPr>
              <a:t>11</a:t>
            </a:r>
          </a:p>
          <a:p>
            <a:r>
              <a:rPr lang="en-US" sz="2400" b="1" dirty="0" smtClean="0">
                <a:solidFill>
                  <a:srgbClr val="FFFFFF"/>
                </a:solidFill>
                <a:latin typeface="Courier New" pitchFamily="49" charset="0"/>
                <a:cs typeface="Courier New" pitchFamily="49" charset="0"/>
              </a:rPr>
              <a:t>    f22: 10</a:t>
            </a:r>
          </a:p>
          <a:p>
            <a:endParaRPr lang="en-US" sz="2400" dirty="0" smtClean="0">
              <a:solidFill>
                <a:srgbClr val="FFFFFF"/>
              </a:solidFill>
              <a:latin typeface="Courier New" pitchFamily="49" charset="0"/>
              <a:cs typeface="Courier New" pitchFamily="49" charset="0"/>
            </a:endParaRPr>
          </a:p>
          <a:p>
            <a:r>
              <a:rPr lang="en-US" sz="2400" dirty="0" smtClean="0">
                <a:solidFill>
                  <a:srgbClr val="FFFFFF"/>
                </a:solidFill>
                <a:latin typeface="Courier New" pitchFamily="49" charset="0"/>
                <a:cs typeface="Courier New" pitchFamily="49" charset="0"/>
              </a:rPr>
              <a:t>  </a:t>
            </a:r>
          </a:p>
          <a:p>
            <a:r>
              <a:rPr lang="en-US" sz="2400" dirty="0" smtClean="0">
                <a:solidFill>
                  <a:srgbClr val="FFFFFF"/>
                </a:solidFill>
                <a:latin typeface="Courier New" pitchFamily="49" charset="0"/>
                <a:cs typeface="Courier New" pitchFamily="49" charset="0"/>
              </a:rPr>
              <a:t>  </a:t>
            </a:r>
            <a:endParaRPr lang="en-US" sz="2400" dirty="0">
              <a:solidFill>
                <a:srgbClr val="FFFFFF"/>
              </a:solidFill>
              <a:latin typeface="Courier New" pitchFamily="49" charset="0"/>
              <a:cs typeface="Courier New" pitchFamily="49" charset="0"/>
            </a:endParaRPr>
          </a:p>
        </p:txBody>
      </p:sp>
      <p:sp>
        <p:nvSpPr>
          <p:cNvPr id="5" name="TextBox 4"/>
          <p:cNvSpPr txBox="1"/>
          <p:nvPr/>
        </p:nvSpPr>
        <p:spPr>
          <a:xfrm>
            <a:off x="533400" y="1371600"/>
            <a:ext cx="4800600" cy="523220"/>
          </a:xfrm>
          <a:prstGeom prst="rect">
            <a:avLst/>
          </a:prstGeom>
          <a:noFill/>
        </p:spPr>
        <p:txBody>
          <a:bodyPr wrap="square" rtlCol="0">
            <a:spAutoFit/>
          </a:bodyPr>
          <a:lstStyle/>
          <a:p>
            <a:r>
              <a:rPr lang="en-US" sz="2800" dirty="0" smtClean="0">
                <a:solidFill>
                  <a:srgbClr val="FFFF00"/>
                </a:solidFill>
              </a:rPr>
              <a:t>Fault simulation with t2:</a:t>
            </a:r>
            <a:endParaRPr lang="en-US" sz="2800" dirty="0">
              <a:solidFill>
                <a:srgbClr val="FFFF00"/>
              </a:solidFill>
            </a:endParaRPr>
          </a:p>
        </p:txBody>
      </p:sp>
      <p:sp>
        <p:nvSpPr>
          <p:cNvPr id="6" name="Rectangle 5"/>
          <p:cNvSpPr/>
          <p:nvPr/>
        </p:nvSpPr>
        <p:spPr>
          <a:xfrm>
            <a:off x="5867400" y="1524000"/>
            <a:ext cx="2590800" cy="4801314"/>
          </a:xfrm>
          <a:prstGeom prst="rect">
            <a:avLst/>
          </a:prstGeom>
          <a:noFill/>
        </p:spPr>
        <p:txBody>
          <a:bodyPr wrap="square">
            <a:spAutoFit/>
          </a:bodyPr>
          <a:lstStyle/>
          <a:p>
            <a:r>
              <a:rPr lang="en-US" b="1" dirty="0" smtClean="0">
                <a:solidFill>
                  <a:srgbClr val="FFFFFF"/>
                </a:solidFill>
                <a:latin typeface="Courier New" pitchFamily="49" charset="0"/>
                <a:cs typeface="Courier New" pitchFamily="49" charset="0"/>
              </a:rPr>
              <a:t>G0: f2: * </a:t>
            </a:r>
            <a:r>
              <a:rPr lang="en-US" b="1" dirty="0" smtClean="0">
                <a:solidFill>
                  <a:srgbClr val="FF0000"/>
                </a:solidFill>
                <a:latin typeface="Courier New" pitchFamily="49" charset="0"/>
                <a:cs typeface="Courier New" pitchFamily="49" charset="0"/>
              </a:rPr>
              <a:t>00</a:t>
            </a:r>
          </a:p>
          <a:p>
            <a:r>
              <a:rPr lang="en-US" b="1" dirty="0" smtClean="0">
                <a:solidFill>
                  <a:srgbClr val="FFFFFF"/>
                </a:solidFill>
                <a:latin typeface="Courier New" pitchFamily="49" charset="0"/>
                <a:cs typeface="Courier New" pitchFamily="49" charset="0"/>
              </a:rPr>
              <a:t>    f3: * </a:t>
            </a:r>
            <a:r>
              <a:rPr lang="en-US" b="1" dirty="0" smtClean="0">
                <a:solidFill>
                  <a:srgbClr val="FF0000"/>
                </a:solidFill>
                <a:latin typeface="Courier New" pitchFamily="49" charset="0"/>
                <a:cs typeface="Courier New" pitchFamily="49" charset="0"/>
              </a:rPr>
              <a:t>00</a:t>
            </a:r>
          </a:p>
          <a:p>
            <a:r>
              <a:rPr lang="en-US" b="1" dirty="0" smtClean="0">
                <a:solidFill>
                  <a:srgbClr val="FFFFFF"/>
                </a:solidFill>
                <a:latin typeface="Courier New" pitchFamily="49" charset="0"/>
                <a:cs typeface="Courier New" pitchFamily="49" charset="0"/>
              </a:rPr>
              <a:t>    f4: 10</a:t>
            </a:r>
          </a:p>
          <a:p>
            <a:r>
              <a:rPr lang="en-US" b="1" dirty="0" smtClean="0">
                <a:solidFill>
                  <a:srgbClr val="FFFFFF"/>
                </a:solidFill>
                <a:latin typeface="Courier New" pitchFamily="49" charset="0"/>
                <a:cs typeface="Courier New" pitchFamily="49" charset="0"/>
              </a:rPr>
              <a:t>    f5: 10</a:t>
            </a:r>
          </a:p>
          <a:p>
            <a:r>
              <a:rPr lang="en-US" b="1" dirty="0" smtClean="0">
                <a:solidFill>
                  <a:srgbClr val="FFFFFF"/>
                </a:solidFill>
                <a:latin typeface="Courier New" pitchFamily="49" charset="0"/>
                <a:cs typeface="Courier New" pitchFamily="49" charset="0"/>
              </a:rPr>
              <a:t>    f6: 10</a:t>
            </a:r>
          </a:p>
          <a:p>
            <a:r>
              <a:rPr lang="en-US" b="1" dirty="0" smtClean="0">
                <a:solidFill>
                  <a:srgbClr val="FFFFFF"/>
                </a:solidFill>
                <a:latin typeface="Courier New" pitchFamily="49" charset="0"/>
                <a:cs typeface="Courier New" pitchFamily="49" charset="0"/>
              </a:rPr>
              <a:t>    f7: * </a:t>
            </a:r>
            <a:r>
              <a:rPr lang="en-US" b="1" dirty="0" smtClean="0">
                <a:solidFill>
                  <a:srgbClr val="FF0000"/>
                </a:solidFill>
                <a:latin typeface="Courier New" pitchFamily="49" charset="0"/>
                <a:cs typeface="Courier New" pitchFamily="49" charset="0"/>
              </a:rPr>
              <a:t>00</a:t>
            </a:r>
          </a:p>
          <a:p>
            <a:r>
              <a:rPr lang="en-US" b="1" dirty="0" smtClean="0">
                <a:solidFill>
                  <a:srgbClr val="FFFFFF"/>
                </a:solidFill>
                <a:latin typeface="Courier New" pitchFamily="49" charset="0"/>
                <a:cs typeface="Courier New" pitchFamily="49" charset="0"/>
              </a:rPr>
              <a:t>    f8: 10</a:t>
            </a:r>
          </a:p>
          <a:p>
            <a:r>
              <a:rPr lang="en-US" b="1" dirty="0" smtClean="0">
                <a:solidFill>
                  <a:srgbClr val="FFFFFF"/>
                </a:solidFill>
                <a:latin typeface="Courier New" pitchFamily="49" charset="0"/>
                <a:cs typeface="Courier New" pitchFamily="49" charset="0"/>
              </a:rPr>
              <a:t>    f9: 10  </a:t>
            </a:r>
          </a:p>
          <a:p>
            <a:r>
              <a:rPr lang="en-US" b="1" dirty="0" smtClean="0">
                <a:solidFill>
                  <a:srgbClr val="FFFFFF"/>
                </a:solidFill>
                <a:latin typeface="Courier New" pitchFamily="49" charset="0"/>
                <a:cs typeface="Courier New" pitchFamily="49" charset="0"/>
              </a:rPr>
              <a:t>    f11: 10  </a:t>
            </a:r>
          </a:p>
          <a:p>
            <a:r>
              <a:rPr lang="en-US" b="1" dirty="0" smtClean="0">
                <a:solidFill>
                  <a:srgbClr val="FFFFFF"/>
                </a:solidFill>
                <a:latin typeface="Courier New" pitchFamily="49" charset="0"/>
                <a:cs typeface="Courier New" pitchFamily="49" charset="0"/>
              </a:rPr>
              <a:t>    f13: 10</a:t>
            </a:r>
          </a:p>
          <a:p>
            <a:r>
              <a:rPr lang="en-US" b="1" dirty="0" smtClean="0">
                <a:solidFill>
                  <a:srgbClr val="FFFFFF"/>
                </a:solidFill>
                <a:latin typeface="Courier New" pitchFamily="49" charset="0"/>
                <a:cs typeface="Courier New" pitchFamily="49" charset="0"/>
              </a:rPr>
              <a:t>    f14: 10</a:t>
            </a:r>
          </a:p>
          <a:p>
            <a:r>
              <a:rPr lang="en-US" b="1" dirty="0" smtClean="0">
                <a:solidFill>
                  <a:srgbClr val="FFFFFF"/>
                </a:solidFill>
                <a:latin typeface="Courier New" pitchFamily="49" charset="0"/>
                <a:cs typeface="Courier New" pitchFamily="49" charset="0"/>
              </a:rPr>
              <a:t>    f15: 10</a:t>
            </a:r>
          </a:p>
          <a:p>
            <a:r>
              <a:rPr lang="en-US" b="1" dirty="0" smtClean="0">
                <a:solidFill>
                  <a:srgbClr val="FFFFFF"/>
                </a:solidFill>
                <a:latin typeface="Courier New" pitchFamily="49" charset="0"/>
                <a:cs typeface="Courier New" pitchFamily="49" charset="0"/>
              </a:rPr>
              <a:t>    f16: 10</a:t>
            </a:r>
          </a:p>
          <a:p>
            <a:r>
              <a:rPr lang="en-US" b="1" dirty="0" smtClean="0">
                <a:solidFill>
                  <a:srgbClr val="FFFFFF"/>
                </a:solidFill>
                <a:latin typeface="Courier New" pitchFamily="49" charset="0"/>
                <a:cs typeface="Courier New" pitchFamily="49" charset="0"/>
              </a:rPr>
              <a:t>    f18: 10</a:t>
            </a:r>
          </a:p>
          <a:p>
            <a:r>
              <a:rPr lang="en-US" b="1" dirty="0" smtClean="0">
                <a:solidFill>
                  <a:srgbClr val="FFFFFF"/>
                </a:solidFill>
                <a:latin typeface="Courier New" pitchFamily="49" charset="0"/>
                <a:cs typeface="Courier New" pitchFamily="49" charset="0"/>
              </a:rPr>
              <a:t>    f19: 10</a:t>
            </a:r>
          </a:p>
          <a:p>
            <a:r>
              <a:rPr lang="en-US" b="1" dirty="0" smtClean="0">
                <a:solidFill>
                  <a:srgbClr val="FFFFFF"/>
                </a:solidFill>
                <a:latin typeface="Courier New" pitchFamily="49" charset="0"/>
                <a:cs typeface="Courier New" pitchFamily="49" charset="0"/>
              </a:rPr>
              <a:t>    f20: 10</a:t>
            </a:r>
          </a:p>
          <a:p>
            <a:r>
              <a:rPr lang="en-US" b="1" dirty="0" smtClean="0">
                <a:solidFill>
                  <a:srgbClr val="FFFFFF"/>
                </a:solidFill>
                <a:latin typeface="Courier New" pitchFamily="49" charset="0"/>
                <a:cs typeface="Courier New" pitchFamily="49" charset="0"/>
              </a:rPr>
              <a:t>    f21: 10  </a:t>
            </a:r>
            <a:endParaRPr lang="en-US" b="1" dirty="0">
              <a:solidFill>
                <a:srgbClr val="FFFFFF"/>
              </a:solidFill>
              <a:latin typeface="Courier New" pitchFamily="49" charset="0"/>
              <a:cs typeface="Courier New" pitchFamily="49" charset="0"/>
            </a:endParaRPr>
          </a:p>
        </p:txBody>
      </p:sp>
      <p:sp>
        <p:nvSpPr>
          <p:cNvPr id="7" name="Slide Number Placeholder 6"/>
          <p:cNvSpPr>
            <a:spLocks noGrp="1"/>
          </p:cNvSpPr>
          <p:nvPr>
            <p:ph type="sldNum" sz="quarter" idx="12"/>
          </p:nvPr>
        </p:nvSpPr>
        <p:spPr/>
        <p:txBody>
          <a:bodyPr/>
          <a:lstStyle/>
          <a:p>
            <a:fld id="{502FEC50-0A91-4F7E-80DC-A3DC0FEBA1CC}" type="slidenum">
              <a:rPr lang="en-US" altLang="zh-CN" smtClean="0"/>
              <a:pPr/>
              <a:t>21</a:t>
            </a:fld>
            <a:endParaRPr lang="en-US" altLang="zh-CN" dirty="0"/>
          </a:p>
        </p:txBody>
      </p:sp>
      <p:sp>
        <p:nvSpPr>
          <p:cNvPr id="8" name="Date Placeholder 7"/>
          <p:cNvSpPr>
            <a:spLocks noGrp="1"/>
          </p:cNvSpPr>
          <p:nvPr>
            <p:ph type="dt" sz="half" idx="10"/>
          </p:nvPr>
        </p:nvSpPr>
        <p:spPr/>
        <p:txBody>
          <a:bodyPr/>
          <a:lstStyle/>
          <a:p>
            <a:r>
              <a:rPr lang="en-US" altLang="zh-CN" smtClean="0"/>
              <a:t>Mar.  21, 2012</a:t>
            </a:r>
            <a:endParaRPr lang="en-US" altLang="zh-CN" dirty="0"/>
          </a:p>
        </p:txBody>
      </p:sp>
      <p:sp>
        <p:nvSpPr>
          <p:cNvPr id="11" name="TextBox 10"/>
          <p:cNvSpPr txBox="1"/>
          <p:nvPr/>
        </p:nvSpPr>
        <p:spPr>
          <a:xfrm>
            <a:off x="4038600" y="3048000"/>
            <a:ext cx="1600200" cy="707886"/>
          </a:xfrm>
          <a:prstGeom prst="rect">
            <a:avLst/>
          </a:prstGeom>
          <a:noFill/>
        </p:spPr>
        <p:txBody>
          <a:bodyPr wrap="square" rtlCol="0">
            <a:spAutoFit/>
          </a:bodyPr>
          <a:lstStyle/>
          <a:p>
            <a:r>
              <a:rPr lang="en-US" sz="2000" dirty="0" smtClean="0">
                <a:solidFill>
                  <a:srgbClr val="FFFFFF"/>
                </a:solidFill>
              </a:rPr>
              <a:t>Fault free response</a:t>
            </a:r>
            <a:endParaRPr lang="en-US" sz="2000" dirty="0">
              <a:solidFill>
                <a:srgbClr val="FFFFFF"/>
              </a:solidFill>
            </a:endParaRPr>
          </a:p>
        </p:txBody>
      </p:sp>
      <p:cxnSp>
        <p:nvCxnSpPr>
          <p:cNvPr id="13" name="Straight Arrow Connector 12"/>
          <p:cNvCxnSpPr/>
          <p:nvPr/>
        </p:nvCxnSpPr>
        <p:spPr>
          <a:xfrm rot="16200000" flipV="1">
            <a:off x="3886200" y="2743200"/>
            <a:ext cx="381000" cy="22860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14800" y="4038600"/>
            <a:ext cx="2133600" cy="1938992"/>
          </a:xfrm>
          <a:prstGeom prst="rect">
            <a:avLst/>
          </a:prstGeom>
          <a:noFill/>
        </p:spPr>
        <p:txBody>
          <a:bodyPr wrap="square" rtlCol="0">
            <a:spAutoFit/>
          </a:bodyPr>
          <a:lstStyle/>
          <a:p>
            <a:r>
              <a:rPr lang="en-US" sz="2000" dirty="0" smtClean="0">
                <a:solidFill>
                  <a:srgbClr val="FFFFFF"/>
                </a:solidFill>
              </a:rPr>
              <a:t>G0 contains undetected faults.</a:t>
            </a:r>
          </a:p>
          <a:p>
            <a:r>
              <a:rPr lang="en-US" sz="2000" dirty="0" smtClean="0">
                <a:solidFill>
                  <a:srgbClr val="FFFFFF"/>
                </a:solidFill>
              </a:rPr>
              <a:t>After test2 f2, f3, and f7 will leave G0.</a:t>
            </a:r>
            <a:endParaRPr lang="en-US" sz="2000" dirty="0">
              <a:solidFill>
                <a:srgbClr val="FFFFFF"/>
              </a:solidFill>
            </a:endParaRPr>
          </a:p>
        </p:txBody>
      </p:sp>
      <p:sp>
        <p:nvSpPr>
          <p:cNvPr id="12" name="Footer Placeholder 11"/>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Fault Simulation</a:t>
            </a:r>
            <a:endParaRPr lang="en-US" dirty="0"/>
          </a:p>
        </p:txBody>
      </p:sp>
      <p:sp>
        <p:nvSpPr>
          <p:cNvPr id="4" name="TextBox 3"/>
          <p:cNvSpPr txBox="1"/>
          <p:nvPr/>
        </p:nvSpPr>
        <p:spPr>
          <a:xfrm>
            <a:off x="533400" y="1066800"/>
            <a:ext cx="4800600" cy="523220"/>
          </a:xfrm>
          <a:prstGeom prst="rect">
            <a:avLst/>
          </a:prstGeom>
          <a:noFill/>
        </p:spPr>
        <p:txBody>
          <a:bodyPr wrap="square" rtlCol="0">
            <a:spAutoFit/>
          </a:bodyPr>
          <a:lstStyle/>
          <a:p>
            <a:r>
              <a:rPr lang="en-US" sz="2800" dirty="0" smtClean="0">
                <a:solidFill>
                  <a:srgbClr val="FFFF00"/>
                </a:solidFill>
              </a:rPr>
              <a:t>After applying t2:</a:t>
            </a:r>
            <a:endParaRPr lang="en-US" sz="2800" dirty="0">
              <a:solidFill>
                <a:srgbClr val="FFFF00"/>
              </a:solidFill>
            </a:endParaRPr>
          </a:p>
        </p:txBody>
      </p:sp>
      <p:sp>
        <p:nvSpPr>
          <p:cNvPr id="19" name="TextBox 18"/>
          <p:cNvSpPr txBox="1"/>
          <p:nvPr/>
        </p:nvSpPr>
        <p:spPr>
          <a:xfrm>
            <a:off x="2057400" y="5562600"/>
            <a:ext cx="5105400" cy="830997"/>
          </a:xfrm>
          <a:prstGeom prst="rect">
            <a:avLst/>
          </a:prstGeom>
          <a:noFill/>
        </p:spPr>
        <p:txBody>
          <a:bodyPr wrap="square" rtlCol="0">
            <a:spAutoFit/>
          </a:bodyPr>
          <a:lstStyle/>
          <a:p>
            <a:r>
              <a:rPr lang="en-US" sz="2400" dirty="0" smtClean="0">
                <a:solidFill>
                  <a:srgbClr val="FFFFFF"/>
                </a:solidFill>
                <a:latin typeface="Times New Roman" pitchFamily="18" charset="0"/>
                <a:cs typeface="Times New Roman" pitchFamily="18" charset="0"/>
              </a:rPr>
              <a:t>f10, f12, f17, f22 are dropped from further simulation</a:t>
            </a:r>
            <a:endParaRPr lang="en-US" sz="2400" dirty="0">
              <a:solidFill>
                <a:srgbClr val="FFFFFF"/>
              </a:solidFill>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502FEC50-0A91-4F7E-80DC-A3DC0FEBA1CC}" type="slidenum">
              <a:rPr lang="en-US" altLang="zh-CN" smtClean="0"/>
              <a:pPr/>
              <a:t>22</a:t>
            </a:fld>
            <a:endParaRPr lang="en-US" altLang="zh-CN"/>
          </a:p>
        </p:txBody>
      </p:sp>
      <p:sp>
        <p:nvSpPr>
          <p:cNvPr id="9" name="Date Placeholder 8"/>
          <p:cNvSpPr>
            <a:spLocks noGrp="1"/>
          </p:cNvSpPr>
          <p:nvPr>
            <p:ph type="dt" sz="half" idx="10"/>
          </p:nvPr>
        </p:nvSpPr>
        <p:spPr/>
        <p:txBody>
          <a:bodyPr/>
          <a:lstStyle/>
          <a:p>
            <a:r>
              <a:rPr lang="en-US" altLang="zh-CN" smtClean="0"/>
              <a:t>Mar.  21, 2012</a:t>
            </a:r>
            <a:endParaRPr lang="en-US" altLang="zh-CN" dirty="0"/>
          </a:p>
        </p:txBody>
      </p:sp>
      <p:graphicFrame>
        <p:nvGraphicFramePr>
          <p:cNvPr id="15" name="Content Placeholder 6"/>
          <p:cNvGraphicFramePr>
            <a:graphicFrameLocks noGrp="1"/>
          </p:cNvGraphicFramePr>
          <p:nvPr>
            <p:ph idx="4294967295"/>
          </p:nvPr>
        </p:nvGraphicFramePr>
        <p:xfrm>
          <a:off x="1447800" y="1676400"/>
          <a:ext cx="6248400" cy="3886198"/>
        </p:xfrm>
        <a:graphic>
          <a:graphicData uri="http://schemas.openxmlformats.org/drawingml/2006/table">
            <a:tbl>
              <a:tblPr>
                <a:tableStyleId>{E269D01E-BC32-4049-B463-5C60D7B0CCD2}</a:tableStyleId>
              </a:tblPr>
              <a:tblGrid>
                <a:gridCol w="1796415"/>
                <a:gridCol w="2343150"/>
                <a:gridCol w="2108835"/>
              </a:tblGrid>
              <a:tr h="800800">
                <a:tc>
                  <a:txBody>
                    <a:bodyPr/>
                    <a:lstStyle/>
                    <a:p>
                      <a:pPr marL="0" marR="0" algn="ctr">
                        <a:spcBef>
                          <a:spcPts val="0"/>
                        </a:spcBef>
                        <a:spcAft>
                          <a:spcPts val="0"/>
                        </a:spcAft>
                      </a:pPr>
                      <a:r>
                        <a:rPr lang="en-US" sz="1800" b="1" dirty="0" smtClean="0">
                          <a:solidFill>
                            <a:srgbClr val="FFFFFF"/>
                          </a:solidFill>
                        </a:rPr>
                        <a:t>Groups</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smtClean="0">
                          <a:solidFill>
                            <a:srgbClr val="FFFFFF"/>
                          </a:solidFill>
                        </a:rPr>
                        <a:t>Faults</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smtClean="0">
                          <a:solidFill>
                            <a:srgbClr val="FFFFFF"/>
                          </a:solidFill>
                        </a:rPr>
                        <a:t>Syndrome</a:t>
                      </a:r>
                    </a:p>
                    <a:p>
                      <a:pPr marL="0" marR="0" algn="ctr">
                        <a:spcBef>
                          <a:spcPts val="0"/>
                        </a:spcBef>
                        <a:spcAft>
                          <a:spcPts val="0"/>
                        </a:spcAft>
                      </a:pPr>
                      <a:r>
                        <a:rPr lang="en-US" sz="1800" b="1" dirty="0" smtClean="0">
                          <a:solidFill>
                            <a:srgbClr val="FFFFFF"/>
                          </a:solidFill>
                        </a:rPr>
                        <a:t>t2</a:t>
                      </a:r>
                      <a:endParaRPr lang="en-US" sz="1800" b="1" dirty="0">
                        <a:solidFill>
                          <a:srgbClr val="FFFFFF"/>
                        </a:solidFill>
                      </a:endParaRPr>
                    </a:p>
                  </a:txBody>
                  <a:tcPr marL="68580" marR="68580" marT="0"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chemeClr val="bg1">
                        <a:lumMod val="50000"/>
                      </a:schemeClr>
                    </a:solidFill>
                  </a:tcPr>
                </a:tc>
              </a:tr>
              <a:tr h="514233">
                <a:tc>
                  <a:txBody>
                    <a:bodyPr/>
                    <a:lstStyle/>
                    <a:p>
                      <a:pPr marL="0" marR="0" algn="l">
                        <a:spcBef>
                          <a:spcPts val="0"/>
                        </a:spcBef>
                        <a:spcAft>
                          <a:spcPts val="0"/>
                        </a:spcAft>
                      </a:pPr>
                      <a:r>
                        <a:rPr lang="en-US" sz="2000" b="1" dirty="0" smtClean="0">
                          <a:solidFill>
                            <a:srgbClr val="FFFFFF"/>
                          </a:solidFill>
                          <a:latin typeface="Arial" pitchFamily="34" charset="0"/>
                          <a:ea typeface="+mn-ea"/>
                          <a:cs typeface="Arial" pitchFamily="34" charset="0"/>
                        </a:rPr>
                        <a:t>    G2</a:t>
                      </a:r>
                      <a:endParaRPr lang="en-US" sz="2000" b="1" dirty="0">
                        <a:solidFill>
                          <a:srgbClr val="FFFFFF"/>
                        </a:solidFill>
                        <a:latin typeface="Arial" pitchFamily="34" charset="0"/>
                        <a:ea typeface="Times New Roman"/>
                        <a:cs typeface="Arial" pitchFamily="34" charset="0"/>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cs typeface="Arial" pitchFamily="34" charset="0"/>
                        </a:rPr>
                        <a:t>f10</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ea typeface="+mn-ea"/>
                          <a:cs typeface="Arial" pitchFamily="34" charset="0"/>
                        </a:rPr>
                        <a:t>01</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514233">
                <a:tc>
                  <a:txBody>
                    <a:bodyPr/>
                    <a:lstStyle/>
                    <a:p>
                      <a:pPr marL="0" marR="0" algn="ctr">
                        <a:spcBef>
                          <a:spcPts val="0"/>
                        </a:spcBef>
                        <a:spcAft>
                          <a:spcPts val="0"/>
                        </a:spcAft>
                      </a:pPr>
                      <a:r>
                        <a:rPr lang="en-US" sz="2000" b="1" dirty="0" smtClean="0">
                          <a:solidFill>
                            <a:srgbClr val="FFFFFF"/>
                          </a:solidFill>
                          <a:latin typeface="Arial" pitchFamily="34" charset="0"/>
                          <a:ea typeface="+mn-ea"/>
                          <a:cs typeface="Arial" pitchFamily="34" charset="0"/>
                        </a:rPr>
                        <a:t>            G4</a:t>
                      </a:r>
                      <a:endParaRPr lang="en-US" sz="2000" b="1" dirty="0">
                        <a:solidFill>
                          <a:srgbClr val="FFFFFF"/>
                        </a:solidFill>
                        <a:latin typeface="Arial" pitchFamily="34" charset="0"/>
                        <a:ea typeface="Times New Roman"/>
                        <a:cs typeface="Arial" pitchFamily="34" charset="0"/>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cs typeface="Arial" pitchFamily="34" charset="0"/>
                        </a:rPr>
                        <a:t>f12</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ea typeface="+mn-ea"/>
                          <a:cs typeface="Arial" pitchFamily="34" charset="0"/>
                        </a:rPr>
                        <a:t>00</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514233">
                <a:tc>
                  <a:txBody>
                    <a:bodyPr/>
                    <a:lstStyle/>
                    <a:p>
                      <a:pPr marL="0" marR="0" algn="l">
                        <a:spcBef>
                          <a:spcPts val="0"/>
                        </a:spcBef>
                        <a:spcAft>
                          <a:spcPts val="0"/>
                        </a:spcAft>
                      </a:pPr>
                      <a:r>
                        <a:rPr lang="en-US" sz="2000" b="1" dirty="0" smtClean="0">
                          <a:solidFill>
                            <a:srgbClr val="FFFFFF"/>
                          </a:solidFill>
                          <a:latin typeface="Arial" pitchFamily="34" charset="0"/>
                          <a:ea typeface="+mn-ea"/>
                          <a:cs typeface="Arial" pitchFamily="34" charset="0"/>
                        </a:rPr>
                        <a:t>    G3</a:t>
                      </a:r>
                      <a:endParaRPr lang="en-US" sz="2000" b="1" dirty="0">
                        <a:solidFill>
                          <a:srgbClr val="FFFFFF"/>
                        </a:solidFill>
                        <a:latin typeface="Arial" pitchFamily="34" charset="0"/>
                        <a:ea typeface="Times New Roman"/>
                        <a:cs typeface="Arial" pitchFamily="34" charset="0"/>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ea typeface="+mn-ea"/>
                          <a:cs typeface="Arial" pitchFamily="34" charset="0"/>
                        </a:rPr>
                        <a:t>f17</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ea typeface="+mn-ea"/>
                          <a:cs typeface="Arial" pitchFamily="34" charset="0"/>
                        </a:rPr>
                        <a:t>01</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514233">
                <a:tc>
                  <a:txBody>
                    <a:bodyPr/>
                    <a:lstStyle/>
                    <a:p>
                      <a:pPr marL="0" marR="0" algn="ctr">
                        <a:spcBef>
                          <a:spcPts val="0"/>
                        </a:spcBef>
                        <a:spcAft>
                          <a:spcPts val="0"/>
                        </a:spcAft>
                      </a:pPr>
                      <a:r>
                        <a:rPr lang="en-US" sz="2000" b="1" dirty="0" smtClean="0">
                          <a:solidFill>
                            <a:srgbClr val="FFFFFF"/>
                          </a:solidFill>
                          <a:latin typeface="Arial" pitchFamily="34" charset="0"/>
                          <a:ea typeface="+mn-ea"/>
                          <a:cs typeface="Arial" pitchFamily="34" charset="0"/>
                        </a:rPr>
                        <a:t>            G5</a:t>
                      </a:r>
                      <a:endParaRPr lang="en-US" sz="2000" b="1" dirty="0">
                        <a:solidFill>
                          <a:srgbClr val="FFFFFF"/>
                        </a:solidFill>
                        <a:latin typeface="Arial" pitchFamily="34" charset="0"/>
                        <a:ea typeface="Times New Roman"/>
                        <a:cs typeface="Arial" pitchFamily="34" charset="0"/>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ea typeface="Times New Roman"/>
                          <a:cs typeface="Arial" pitchFamily="34" charset="0"/>
                        </a:rPr>
                        <a:t>f22</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ea typeface="+mn-ea"/>
                          <a:cs typeface="Arial" pitchFamily="34" charset="0"/>
                        </a:rPr>
                        <a:t>00</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514233">
                <a:tc>
                  <a:txBody>
                    <a:bodyPr/>
                    <a:lstStyle/>
                    <a:p>
                      <a:pPr marL="0" marR="0" algn="l">
                        <a:spcBef>
                          <a:spcPts val="0"/>
                        </a:spcBef>
                        <a:spcAft>
                          <a:spcPts val="0"/>
                        </a:spcAft>
                      </a:pPr>
                      <a:r>
                        <a:rPr lang="en-US" sz="2000" b="1" dirty="0" smtClean="0">
                          <a:solidFill>
                            <a:srgbClr val="FFFFFF"/>
                          </a:solidFill>
                          <a:latin typeface="Arial" pitchFamily="34" charset="0"/>
                          <a:ea typeface="Times New Roman"/>
                          <a:cs typeface="Arial" pitchFamily="34" charset="0"/>
                        </a:rPr>
                        <a:t>    G0</a:t>
                      </a:r>
                      <a:endParaRPr lang="en-US" sz="2000" b="1" dirty="0">
                        <a:solidFill>
                          <a:srgbClr val="FFFFFF"/>
                        </a:solidFill>
                        <a:latin typeface="Arial" pitchFamily="34" charset="0"/>
                        <a:ea typeface="Times New Roman"/>
                        <a:cs typeface="Arial" pitchFamily="34" charset="0"/>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FFFFFF"/>
                          </a:solidFill>
                          <a:latin typeface="Arial" pitchFamily="34" charset="0"/>
                          <a:ea typeface="+mn-ea"/>
                          <a:cs typeface="Arial" pitchFamily="34" charset="0"/>
                        </a:rPr>
                        <a:t>All</a:t>
                      </a:r>
                      <a:r>
                        <a:rPr lang="en-US" sz="2000" b="1" baseline="0" dirty="0" smtClean="0">
                          <a:solidFill>
                            <a:srgbClr val="FFFFFF"/>
                          </a:solidFill>
                          <a:latin typeface="Arial" pitchFamily="34" charset="0"/>
                          <a:ea typeface="+mn-ea"/>
                          <a:cs typeface="Arial" pitchFamily="34" charset="0"/>
                        </a:rPr>
                        <a:t> other faults</a:t>
                      </a:r>
                      <a:endParaRPr lang="en-US" sz="2000" b="1" dirty="0" smtClean="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ea typeface="Times New Roman"/>
                          <a:cs typeface="Arial" pitchFamily="34" charset="0"/>
                        </a:rPr>
                        <a:t>00</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514233">
                <a:tc>
                  <a:txBody>
                    <a:bodyPr/>
                    <a:lstStyle/>
                    <a:p>
                      <a:pPr marL="0" marR="0" algn="ctr">
                        <a:spcBef>
                          <a:spcPts val="0"/>
                        </a:spcBef>
                        <a:spcAft>
                          <a:spcPts val="0"/>
                        </a:spcAft>
                      </a:pPr>
                      <a:r>
                        <a:rPr lang="en-US" sz="2000" b="1" dirty="0" smtClean="0">
                          <a:solidFill>
                            <a:srgbClr val="FFFFFF"/>
                          </a:solidFill>
                          <a:latin typeface="Arial" pitchFamily="34" charset="0"/>
                          <a:ea typeface="Times New Roman"/>
                          <a:cs typeface="Arial" pitchFamily="34" charset="0"/>
                        </a:rPr>
                        <a:t>            G6</a:t>
                      </a:r>
                      <a:endParaRPr lang="en-US" sz="2000" b="1" dirty="0">
                        <a:solidFill>
                          <a:srgbClr val="FFFFFF"/>
                        </a:solidFill>
                        <a:latin typeface="Arial" pitchFamily="34" charset="0"/>
                        <a:ea typeface="Times New Roman"/>
                        <a:cs typeface="Arial" pitchFamily="34" charset="0"/>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ea typeface="Times New Roman"/>
                          <a:cs typeface="Arial" pitchFamily="34" charset="0"/>
                        </a:rPr>
                        <a:t>f2, f3, f7</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ea typeface="Times New Roman"/>
                          <a:cs typeface="Arial" pitchFamily="34" charset="0"/>
                        </a:rPr>
                        <a:t>10</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bl>
          </a:graphicData>
        </a:graphic>
      </p:graphicFrame>
      <p:cxnSp>
        <p:nvCxnSpPr>
          <p:cNvPr id="16" name="Straight Arrow Connector 15"/>
          <p:cNvCxnSpPr/>
          <p:nvPr/>
        </p:nvCxnSpPr>
        <p:spPr>
          <a:xfrm>
            <a:off x="2209800" y="2895600"/>
            <a:ext cx="381000" cy="228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09800" y="3886200"/>
            <a:ext cx="381000" cy="228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209800" y="4953000"/>
            <a:ext cx="381000" cy="228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2590800"/>
            <a:ext cx="5486400" cy="1905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905000" y="2667000"/>
            <a:ext cx="5257800" cy="1828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Footer Placeholder 12"/>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Fault Simulation</a:t>
            </a:r>
            <a:endParaRPr lang="en-US" dirty="0"/>
          </a:p>
        </p:txBody>
      </p:sp>
      <p:graphicFrame>
        <p:nvGraphicFramePr>
          <p:cNvPr id="31746" name="Object 2"/>
          <p:cNvGraphicFramePr>
            <a:graphicFrameLocks noChangeAspect="1"/>
          </p:cNvGraphicFramePr>
          <p:nvPr/>
        </p:nvGraphicFramePr>
        <p:xfrm>
          <a:off x="1600200" y="5334000"/>
          <a:ext cx="2862262" cy="914400"/>
        </p:xfrm>
        <a:graphic>
          <a:graphicData uri="http://schemas.openxmlformats.org/presentationml/2006/ole">
            <p:oleObj spid="_x0000_s54274" name="Equation" r:id="rId3" imgW="1231560" imgH="393480" progId="Equation.3">
              <p:embed/>
            </p:oleObj>
          </a:graphicData>
        </a:graphic>
      </p:graphicFrame>
      <p:graphicFrame>
        <p:nvGraphicFramePr>
          <p:cNvPr id="31747" name="Object 3"/>
          <p:cNvGraphicFramePr>
            <a:graphicFrameLocks noChangeAspect="1"/>
          </p:cNvGraphicFramePr>
          <p:nvPr/>
        </p:nvGraphicFramePr>
        <p:xfrm>
          <a:off x="5029200" y="5310850"/>
          <a:ext cx="3067050" cy="990600"/>
        </p:xfrm>
        <a:graphic>
          <a:graphicData uri="http://schemas.openxmlformats.org/presentationml/2006/ole">
            <p:oleObj spid="_x0000_s54275" name="Equation" r:id="rId4" imgW="1218960" imgH="393480" progId="Equation.3">
              <p:embed/>
            </p:oleObj>
          </a:graphicData>
        </a:graphic>
      </p:graphicFrame>
      <p:sp>
        <p:nvSpPr>
          <p:cNvPr id="6" name="Slide Number Placeholder 5"/>
          <p:cNvSpPr>
            <a:spLocks noGrp="1"/>
          </p:cNvSpPr>
          <p:nvPr>
            <p:ph type="sldNum" sz="quarter" idx="12"/>
          </p:nvPr>
        </p:nvSpPr>
        <p:spPr/>
        <p:txBody>
          <a:bodyPr/>
          <a:lstStyle/>
          <a:p>
            <a:fld id="{502FEC50-0A91-4F7E-80DC-A3DC0FEBA1CC}" type="slidenum">
              <a:rPr lang="en-US" altLang="zh-CN" smtClean="0"/>
              <a:pPr/>
              <a:t>23</a:t>
            </a:fld>
            <a:endParaRPr lang="en-US" altLang="zh-CN"/>
          </a:p>
        </p:txBody>
      </p:sp>
      <p:sp>
        <p:nvSpPr>
          <p:cNvPr id="7" name="Date Placeholder 6"/>
          <p:cNvSpPr>
            <a:spLocks noGrp="1"/>
          </p:cNvSpPr>
          <p:nvPr>
            <p:ph type="dt" sz="half" idx="10"/>
          </p:nvPr>
        </p:nvSpPr>
        <p:spPr/>
        <p:txBody>
          <a:bodyPr/>
          <a:lstStyle/>
          <a:p>
            <a:r>
              <a:rPr lang="en-US" altLang="zh-CN" smtClean="0"/>
              <a:t>Mar.  21, 2012</a:t>
            </a:r>
            <a:endParaRPr lang="en-US" altLang="zh-CN"/>
          </a:p>
        </p:txBody>
      </p:sp>
      <p:graphicFrame>
        <p:nvGraphicFramePr>
          <p:cNvPr id="10" name="Content Placeholder 6"/>
          <p:cNvGraphicFramePr>
            <a:graphicFrameLocks noGrp="1"/>
          </p:cNvGraphicFramePr>
          <p:nvPr>
            <p:ph idx="4294967295"/>
          </p:nvPr>
        </p:nvGraphicFramePr>
        <p:xfrm>
          <a:off x="1524000" y="1295400"/>
          <a:ext cx="6248400" cy="3886198"/>
        </p:xfrm>
        <a:graphic>
          <a:graphicData uri="http://schemas.openxmlformats.org/drawingml/2006/table">
            <a:tbl>
              <a:tblPr>
                <a:tableStyleId>{E269D01E-BC32-4049-B463-5C60D7B0CCD2}</a:tableStyleId>
              </a:tblPr>
              <a:tblGrid>
                <a:gridCol w="1796415"/>
                <a:gridCol w="2343150"/>
                <a:gridCol w="2108835"/>
              </a:tblGrid>
              <a:tr h="800800">
                <a:tc>
                  <a:txBody>
                    <a:bodyPr/>
                    <a:lstStyle/>
                    <a:p>
                      <a:pPr marL="0" marR="0" algn="ctr">
                        <a:spcBef>
                          <a:spcPts val="0"/>
                        </a:spcBef>
                        <a:spcAft>
                          <a:spcPts val="0"/>
                        </a:spcAft>
                      </a:pPr>
                      <a:r>
                        <a:rPr lang="en-US" sz="1800" b="1" dirty="0" smtClean="0">
                          <a:solidFill>
                            <a:srgbClr val="FFFFFF"/>
                          </a:solidFill>
                        </a:rPr>
                        <a:t>Groups</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smtClean="0">
                          <a:solidFill>
                            <a:srgbClr val="FFFFFF"/>
                          </a:solidFill>
                        </a:rPr>
                        <a:t>Faults</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smtClean="0">
                          <a:solidFill>
                            <a:srgbClr val="FFFFFF"/>
                          </a:solidFill>
                        </a:rPr>
                        <a:t>Syndrome</a:t>
                      </a:r>
                    </a:p>
                    <a:p>
                      <a:pPr marL="0" marR="0" algn="ctr">
                        <a:spcBef>
                          <a:spcPts val="0"/>
                        </a:spcBef>
                        <a:spcAft>
                          <a:spcPts val="0"/>
                        </a:spcAft>
                      </a:pPr>
                      <a:r>
                        <a:rPr lang="en-US" sz="1800" b="1" dirty="0" smtClean="0">
                          <a:solidFill>
                            <a:srgbClr val="FFFFFF"/>
                          </a:solidFill>
                        </a:rPr>
                        <a:t>t2</a:t>
                      </a:r>
                      <a:endParaRPr lang="en-US" sz="1800" b="1" dirty="0">
                        <a:solidFill>
                          <a:srgbClr val="FFFFFF"/>
                        </a:solidFill>
                      </a:endParaRPr>
                    </a:p>
                  </a:txBody>
                  <a:tcPr marL="68580" marR="68580" marT="0"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chemeClr val="bg1">
                        <a:lumMod val="50000"/>
                      </a:schemeClr>
                    </a:solidFill>
                  </a:tcPr>
                </a:tc>
              </a:tr>
              <a:tr h="514233">
                <a:tc>
                  <a:txBody>
                    <a:bodyPr/>
                    <a:lstStyle/>
                    <a:p>
                      <a:pPr marL="0" marR="0" algn="l">
                        <a:spcBef>
                          <a:spcPts val="0"/>
                        </a:spcBef>
                        <a:spcAft>
                          <a:spcPts val="0"/>
                        </a:spcAft>
                      </a:pPr>
                      <a:r>
                        <a:rPr lang="en-US" sz="2000" b="1" dirty="0" smtClean="0">
                          <a:solidFill>
                            <a:srgbClr val="FFFFFF"/>
                          </a:solidFill>
                          <a:latin typeface="Arial" pitchFamily="34" charset="0"/>
                          <a:ea typeface="+mn-ea"/>
                          <a:cs typeface="Arial" pitchFamily="34" charset="0"/>
                        </a:rPr>
                        <a:t>    G2</a:t>
                      </a:r>
                      <a:endParaRPr lang="en-US" sz="2000" b="1" dirty="0">
                        <a:solidFill>
                          <a:srgbClr val="FFFFFF"/>
                        </a:solidFill>
                        <a:latin typeface="Arial" pitchFamily="34" charset="0"/>
                        <a:ea typeface="Times New Roman"/>
                        <a:cs typeface="Arial" pitchFamily="34" charset="0"/>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cs typeface="Arial" pitchFamily="34" charset="0"/>
                        </a:rPr>
                        <a:t>f10</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ea typeface="+mn-ea"/>
                          <a:cs typeface="Arial" pitchFamily="34" charset="0"/>
                        </a:rPr>
                        <a:t>01</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514233">
                <a:tc>
                  <a:txBody>
                    <a:bodyPr/>
                    <a:lstStyle/>
                    <a:p>
                      <a:pPr marL="0" marR="0" algn="ctr">
                        <a:spcBef>
                          <a:spcPts val="0"/>
                        </a:spcBef>
                        <a:spcAft>
                          <a:spcPts val="0"/>
                        </a:spcAft>
                      </a:pPr>
                      <a:r>
                        <a:rPr lang="en-US" sz="2000" b="1" dirty="0" smtClean="0">
                          <a:solidFill>
                            <a:srgbClr val="FFFFFF"/>
                          </a:solidFill>
                          <a:latin typeface="Arial" pitchFamily="34" charset="0"/>
                          <a:ea typeface="+mn-ea"/>
                          <a:cs typeface="Arial" pitchFamily="34" charset="0"/>
                        </a:rPr>
                        <a:t>            G4</a:t>
                      </a:r>
                      <a:endParaRPr lang="en-US" sz="2000" b="1" dirty="0">
                        <a:solidFill>
                          <a:srgbClr val="FFFFFF"/>
                        </a:solidFill>
                        <a:latin typeface="Arial" pitchFamily="34" charset="0"/>
                        <a:ea typeface="Times New Roman"/>
                        <a:cs typeface="Arial" pitchFamily="34" charset="0"/>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cs typeface="Arial" pitchFamily="34" charset="0"/>
                        </a:rPr>
                        <a:t>f12</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ea typeface="+mn-ea"/>
                          <a:cs typeface="Arial" pitchFamily="34" charset="0"/>
                        </a:rPr>
                        <a:t>00</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514233">
                <a:tc>
                  <a:txBody>
                    <a:bodyPr/>
                    <a:lstStyle/>
                    <a:p>
                      <a:pPr marL="0" marR="0" algn="l">
                        <a:spcBef>
                          <a:spcPts val="0"/>
                        </a:spcBef>
                        <a:spcAft>
                          <a:spcPts val="0"/>
                        </a:spcAft>
                      </a:pPr>
                      <a:r>
                        <a:rPr lang="en-US" sz="2000" b="1" dirty="0" smtClean="0">
                          <a:solidFill>
                            <a:srgbClr val="FFFFFF"/>
                          </a:solidFill>
                          <a:latin typeface="Arial" pitchFamily="34" charset="0"/>
                          <a:ea typeface="+mn-ea"/>
                          <a:cs typeface="Arial" pitchFamily="34" charset="0"/>
                        </a:rPr>
                        <a:t>    G3</a:t>
                      </a:r>
                      <a:endParaRPr lang="en-US" sz="2000" b="1" dirty="0">
                        <a:solidFill>
                          <a:srgbClr val="FFFFFF"/>
                        </a:solidFill>
                        <a:latin typeface="Arial" pitchFamily="34" charset="0"/>
                        <a:ea typeface="Times New Roman"/>
                        <a:cs typeface="Arial" pitchFamily="34" charset="0"/>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ea typeface="+mn-ea"/>
                          <a:cs typeface="Arial" pitchFamily="34" charset="0"/>
                        </a:rPr>
                        <a:t>f17</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ea typeface="+mn-ea"/>
                          <a:cs typeface="Arial" pitchFamily="34" charset="0"/>
                        </a:rPr>
                        <a:t>01</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514233">
                <a:tc>
                  <a:txBody>
                    <a:bodyPr/>
                    <a:lstStyle/>
                    <a:p>
                      <a:pPr marL="0" marR="0" algn="ctr">
                        <a:spcBef>
                          <a:spcPts val="0"/>
                        </a:spcBef>
                        <a:spcAft>
                          <a:spcPts val="0"/>
                        </a:spcAft>
                      </a:pPr>
                      <a:r>
                        <a:rPr lang="en-US" sz="2000" b="1" dirty="0" smtClean="0">
                          <a:solidFill>
                            <a:srgbClr val="FFFFFF"/>
                          </a:solidFill>
                          <a:latin typeface="Arial" pitchFamily="34" charset="0"/>
                          <a:ea typeface="+mn-ea"/>
                          <a:cs typeface="Arial" pitchFamily="34" charset="0"/>
                        </a:rPr>
                        <a:t>            G5</a:t>
                      </a:r>
                      <a:endParaRPr lang="en-US" sz="2000" b="1" dirty="0">
                        <a:solidFill>
                          <a:srgbClr val="FFFFFF"/>
                        </a:solidFill>
                        <a:latin typeface="Arial" pitchFamily="34" charset="0"/>
                        <a:ea typeface="Times New Roman"/>
                        <a:cs typeface="Arial" pitchFamily="34" charset="0"/>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ea typeface="Times New Roman"/>
                          <a:cs typeface="Arial" pitchFamily="34" charset="0"/>
                        </a:rPr>
                        <a:t>f22</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ea typeface="+mn-ea"/>
                          <a:cs typeface="Arial" pitchFamily="34" charset="0"/>
                        </a:rPr>
                        <a:t>00</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514233">
                <a:tc>
                  <a:txBody>
                    <a:bodyPr/>
                    <a:lstStyle/>
                    <a:p>
                      <a:pPr marL="0" marR="0" algn="l">
                        <a:spcBef>
                          <a:spcPts val="0"/>
                        </a:spcBef>
                        <a:spcAft>
                          <a:spcPts val="0"/>
                        </a:spcAft>
                      </a:pPr>
                      <a:r>
                        <a:rPr lang="en-US" sz="2000" b="1" dirty="0" smtClean="0">
                          <a:solidFill>
                            <a:srgbClr val="FFFFFF"/>
                          </a:solidFill>
                          <a:latin typeface="Arial" pitchFamily="34" charset="0"/>
                          <a:ea typeface="Times New Roman"/>
                          <a:cs typeface="Arial" pitchFamily="34" charset="0"/>
                        </a:rPr>
                        <a:t>    G0</a:t>
                      </a:r>
                      <a:endParaRPr lang="en-US" sz="2000" b="1" dirty="0">
                        <a:solidFill>
                          <a:srgbClr val="FFFFFF"/>
                        </a:solidFill>
                        <a:latin typeface="Arial" pitchFamily="34" charset="0"/>
                        <a:ea typeface="Times New Roman"/>
                        <a:cs typeface="Arial" pitchFamily="34" charset="0"/>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FFFFFF"/>
                          </a:solidFill>
                          <a:latin typeface="Arial" pitchFamily="34" charset="0"/>
                          <a:ea typeface="+mn-ea"/>
                          <a:cs typeface="Arial" pitchFamily="34" charset="0"/>
                        </a:rPr>
                        <a:t>All</a:t>
                      </a:r>
                      <a:r>
                        <a:rPr lang="en-US" sz="2000" b="1" baseline="0" dirty="0" smtClean="0">
                          <a:solidFill>
                            <a:srgbClr val="FFFFFF"/>
                          </a:solidFill>
                          <a:latin typeface="Arial" pitchFamily="34" charset="0"/>
                          <a:ea typeface="+mn-ea"/>
                          <a:cs typeface="Arial" pitchFamily="34" charset="0"/>
                        </a:rPr>
                        <a:t> other faults</a:t>
                      </a:r>
                      <a:endParaRPr lang="en-US" sz="2000" b="1" dirty="0" smtClean="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ea typeface="Times New Roman"/>
                          <a:cs typeface="Arial" pitchFamily="34" charset="0"/>
                        </a:rPr>
                        <a:t>00</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514233">
                <a:tc>
                  <a:txBody>
                    <a:bodyPr/>
                    <a:lstStyle/>
                    <a:p>
                      <a:pPr marL="0" marR="0" algn="ctr">
                        <a:spcBef>
                          <a:spcPts val="0"/>
                        </a:spcBef>
                        <a:spcAft>
                          <a:spcPts val="0"/>
                        </a:spcAft>
                      </a:pPr>
                      <a:r>
                        <a:rPr lang="en-US" sz="2000" b="1" dirty="0" smtClean="0">
                          <a:solidFill>
                            <a:srgbClr val="FFFFFF"/>
                          </a:solidFill>
                          <a:latin typeface="Arial" pitchFamily="34" charset="0"/>
                          <a:ea typeface="Times New Roman"/>
                          <a:cs typeface="Arial" pitchFamily="34" charset="0"/>
                        </a:rPr>
                        <a:t>            G6</a:t>
                      </a:r>
                      <a:endParaRPr lang="en-US" sz="2000" b="1" dirty="0">
                        <a:solidFill>
                          <a:srgbClr val="FFFFFF"/>
                        </a:solidFill>
                        <a:latin typeface="Arial" pitchFamily="34" charset="0"/>
                        <a:ea typeface="Times New Roman"/>
                        <a:cs typeface="Arial" pitchFamily="34" charset="0"/>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ea typeface="Times New Roman"/>
                          <a:cs typeface="Arial" pitchFamily="34" charset="0"/>
                        </a:rPr>
                        <a:t>f2, f3, f7</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smtClean="0">
                          <a:solidFill>
                            <a:srgbClr val="FFFFFF"/>
                          </a:solidFill>
                          <a:latin typeface="Arial" pitchFamily="34" charset="0"/>
                          <a:ea typeface="Times New Roman"/>
                          <a:cs typeface="Arial" pitchFamily="34" charset="0"/>
                        </a:rPr>
                        <a:t>10</a:t>
                      </a:r>
                      <a:endParaRPr lang="en-US" sz="2000" b="1" dirty="0">
                        <a:solidFill>
                          <a:srgbClr val="FFFFFF"/>
                        </a:solidFill>
                        <a:latin typeface="Arial" pitchFamily="34" charset="0"/>
                        <a:ea typeface="Times New Roman"/>
                        <a:cs typeface="Arial" pitchFamily="34" charset="0"/>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bl>
          </a:graphicData>
        </a:graphic>
      </p:graphicFrame>
      <p:cxnSp>
        <p:nvCxnSpPr>
          <p:cNvPr id="11" name="Straight Arrow Connector 10"/>
          <p:cNvCxnSpPr/>
          <p:nvPr/>
        </p:nvCxnSpPr>
        <p:spPr>
          <a:xfrm>
            <a:off x="2286000" y="2514600"/>
            <a:ext cx="381000" cy="228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86000" y="3505200"/>
            <a:ext cx="381000" cy="228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86000" y="4572000"/>
            <a:ext cx="381000" cy="228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Footer Placeholder 11"/>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Dictionary Construction</a:t>
            </a:r>
            <a:endParaRPr lang="en-US" dirty="0"/>
          </a:p>
        </p:txBody>
      </p:sp>
      <p:sp>
        <p:nvSpPr>
          <p:cNvPr id="5" name="TextBox 4"/>
          <p:cNvSpPr txBox="1"/>
          <p:nvPr/>
        </p:nvSpPr>
        <p:spPr>
          <a:xfrm>
            <a:off x="1447800" y="914400"/>
            <a:ext cx="5867400" cy="1569660"/>
          </a:xfrm>
          <a:prstGeom prst="rect">
            <a:avLst/>
          </a:prstGeom>
          <a:noFill/>
        </p:spPr>
        <p:txBody>
          <a:bodyPr wrap="square" rtlCol="0">
            <a:spAutoFit/>
          </a:bodyPr>
          <a:lstStyle/>
          <a:p>
            <a:r>
              <a:rPr lang="en-US" sz="2400" dirty="0" smtClean="0">
                <a:solidFill>
                  <a:srgbClr val="FFFF00"/>
                </a:solidFill>
              </a:rPr>
              <a:t>This is a fault dictionary constructed after applying t2.</a:t>
            </a:r>
          </a:p>
          <a:p>
            <a:r>
              <a:rPr lang="en-US" sz="2400" dirty="0" smtClean="0">
                <a:solidFill>
                  <a:srgbClr val="FFFF00"/>
                </a:solidFill>
              </a:rPr>
              <a:t>It can be used for cause-effect diagnosis</a:t>
            </a:r>
          </a:p>
          <a:p>
            <a:r>
              <a:rPr lang="en-US" sz="2400" dirty="0" smtClean="0">
                <a:solidFill>
                  <a:srgbClr val="FFFF00"/>
                </a:solidFill>
              </a:rPr>
              <a:t>‘X’ means don’t care or unknown</a:t>
            </a:r>
            <a:endParaRPr lang="en-US" sz="2400" dirty="0">
              <a:solidFill>
                <a:srgbClr val="FFFF00"/>
              </a:solidFill>
            </a:endParaRPr>
          </a:p>
        </p:txBody>
      </p:sp>
      <p:sp>
        <p:nvSpPr>
          <p:cNvPr id="6" name="Slide Number Placeholder 5"/>
          <p:cNvSpPr>
            <a:spLocks noGrp="1"/>
          </p:cNvSpPr>
          <p:nvPr>
            <p:ph type="sldNum" sz="quarter" idx="12"/>
          </p:nvPr>
        </p:nvSpPr>
        <p:spPr/>
        <p:txBody>
          <a:bodyPr/>
          <a:lstStyle/>
          <a:p>
            <a:fld id="{502FEC50-0A91-4F7E-80DC-A3DC0FEBA1CC}" type="slidenum">
              <a:rPr lang="en-US" altLang="zh-CN" smtClean="0"/>
              <a:pPr/>
              <a:t>24</a:t>
            </a:fld>
            <a:endParaRPr lang="en-US" altLang="zh-CN"/>
          </a:p>
        </p:txBody>
      </p:sp>
      <p:sp>
        <p:nvSpPr>
          <p:cNvPr id="7" name="Date Placeholder 6"/>
          <p:cNvSpPr>
            <a:spLocks noGrp="1"/>
          </p:cNvSpPr>
          <p:nvPr>
            <p:ph type="dt" sz="half" idx="10"/>
          </p:nvPr>
        </p:nvSpPr>
        <p:spPr/>
        <p:txBody>
          <a:bodyPr/>
          <a:lstStyle/>
          <a:p>
            <a:r>
              <a:rPr lang="en-US" altLang="zh-CN" smtClean="0"/>
              <a:t>Mar.  21, 2012</a:t>
            </a:r>
            <a:endParaRPr lang="en-US" altLang="zh-CN"/>
          </a:p>
        </p:txBody>
      </p:sp>
      <p:graphicFrame>
        <p:nvGraphicFramePr>
          <p:cNvPr id="9" name="Content Placeholder 6"/>
          <p:cNvGraphicFramePr>
            <a:graphicFrameLocks noGrp="1"/>
          </p:cNvGraphicFramePr>
          <p:nvPr>
            <p:ph idx="4294967295"/>
          </p:nvPr>
        </p:nvGraphicFramePr>
        <p:xfrm>
          <a:off x="1143000" y="2590800"/>
          <a:ext cx="6934199" cy="3581404"/>
        </p:xfrm>
        <a:graphic>
          <a:graphicData uri="http://schemas.openxmlformats.org/drawingml/2006/table">
            <a:tbl>
              <a:tblPr>
                <a:tableStyleId>{E269D01E-BC32-4049-B463-5C60D7B0CCD2}</a:tableStyleId>
              </a:tblPr>
              <a:tblGrid>
                <a:gridCol w="1874108"/>
                <a:gridCol w="1686697"/>
                <a:gridCol w="1686697"/>
                <a:gridCol w="1686697"/>
              </a:tblGrid>
              <a:tr h="651750">
                <a:tc>
                  <a:txBody>
                    <a:bodyPr/>
                    <a:lstStyle/>
                    <a:p>
                      <a:pPr marL="0" marR="0" algn="ctr">
                        <a:spcBef>
                          <a:spcPts val="0"/>
                        </a:spcBef>
                        <a:spcAft>
                          <a:spcPts val="0"/>
                        </a:spcAft>
                      </a:pPr>
                      <a:r>
                        <a:rPr lang="en-US" sz="1800" b="1" dirty="0" smtClean="0">
                          <a:solidFill>
                            <a:srgbClr val="FFFFFF"/>
                          </a:solidFill>
                        </a:rPr>
                        <a:t>Faults</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smtClean="0">
                          <a:solidFill>
                            <a:srgbClr val="FFFFFF"/>
                          </a:solidFill>
                        </a:rPr>
                        <a:t>Syndrome</a:t>
                      </a:r>
                    </a:p>
                    <a:p>
                      <a:pPr marL="0" marR="0" algn="ctr">
                        <a:spcBef>
                          <a:spcPts val="0"/>
                        </a:spcBef>
                        <a:spcAft>
                          <a:spcPts val="0"/>
                        </a:spcAft>
                      </a:pPr>
                      <a:r>
                        <a:rPr lang="en-US" sz="1800" b="1" dirty="0" smtClean="0">
                          <a:solidFill>
                            <a:srgbClr val="FFFFFF"/>
                          </a:solidFill>
                        </a:rPr>
                        <a:t>t1</a:t>
                      </a:r>
                      <a:endParaRPr lang="en-US" sz="1800" b="1" dirty="0">
                        <a:solidFill>
                          <a:srgbClr val="FFFFFF"/>
                        </a:solidFill>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smtClean="0">
                          <a:solidFill>
                            <a:srgbClr val="FFFFFF"/>
                          </a:solidFill>
                          <a:latin typeface="+mn-lt"/>
                        </a:rPr>
                        <a:t>Syndrome</a:t>
                      </a:r>
                    </a:p>
                    <a:p>
                      <a:pPr marL="0" marR="0" algn="ctr">
                        <a:spcBef>
                          <a:spcPts val="0"/>
                        </a:spcBef>
                        <a:spcAft>
                          <a:spcPts val="0"/>
                        </a:spcAft>
                      </a:pPr>
                      <a:r>
                        <a:rPr lang="en-US" sz="1800" b="1" dirty="0" smtClean="0">
                          <a:solidFill>
                            <a:srgbClr val="FFFFFF"/>
                          </a:solidFill>
                          <a:latin typeface="+mn-lt"/>
                        </a:rPr>
                        <a:t>t1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smtClean="0">
                          <a:solidFill>
                            <a:srgbClr val="FFFFFF"/>
                          </a:solidFill>
                          <a:latin typeface="+mn-lt"/>
                        </a:rPr>
                        <a:t>Syndrome</a:t>
                      </a:r>
                    </a:p>
                    <a:p>
                      <a:pPr marL="0" marR="0" algn="ctr">
                        <a:spcBef>
                          <a:spcPts val="0"/>
                        </a:spcBef>
                        <a:spcAft>
                          <a:spcPts val="0"/>
                        </a:spcAft>
                      </a:pPr>
                      <a:r>
                        <a:rPr lang="en-US" sz="1800" b="1" dirty="0" smtClean="0">
                          <a:solidFill>
                            <a:srgbClr val="FFFFFF"/>
                          </a:solidFill>
                          <a:latin typeface="+mn-lt"/>
                        </a:rPr>
                        <a:t>t3 ~ t8</a:t>
                      </a:r>
                    </a:p>
                  </a:txBody>
                  <a:tcPr marL="68580" marR="68580" marT="0"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chemeClr val="bg1">
                        <a:lumMod val="50000"/>
                      </a:schemeClr>
                    </a:solidFill>
                  </a:tcPr>
                </a:tc>
              </a:tr>
              <a:tr h="418522">
                <a:tc>
                  <a:txBody>
                    <a:bodyPr/>
                    <a:lstStyle/>
                    <a:p>
                      <a:pPr marL="0" marR="0" algn="ctr">
                        <a:spcBef>
                          <a:spcPts val="0"/>
                        </a:spcBef>
                        <a:spcAft>
                          <a:spcPts val="0"/>
                        </a:spcAft>
                      </a:pPr>
                      <a:r>
                        <a:rPr lang="en-US" sz="1800" b="1" dirty="0" smtClean="0">
                          <a:solidFill>
                            <a:srgbClr val="FFFFFF"/>
                          </a:solidFill>
                        </a:rPr>
                        <a:t>f1</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rPr>
                        <a:t>10</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X</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418522">
                <a:tc>
                  <a:txBody>
                    <a:bodyPr/>
                    <a:lstStyle/>
                    <a:p>
                      <a:pPr marL="0" marR="0" algn="ctr">
                        <a:spcBef>
                          <a:spcPts val="0"/>
                        </a:spcBef>
                        <a:spcAft>
                          <a:spcPts val="0"/>
                        </a:spcAft>
                      </a:pPr>
                      <a:r>
                        <a:rPr lang="en-US" sz="1800" b="1" dirty="0" smtClean="0">
                          <a:solidFill>
                            <a:srgbClr val="FFFFFF"/>
                          </a:solidFill>
                        </a:rPr>
                        <a:t>f10</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11</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01</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418522">
                <a:tc>
                  <a:txBody>
                    <a:bodyPr/>
                    <a:lstStyle/>
                    <a:p>
                      <a:pPr marL="0" marR="0" algn="ctr">
                        <a:spcBef>
                          <a:spcPts val="0"/>
                        </a:spcBef>
                        <a:spcAft>
                          <a:spcPts val="0"/>
                        </a:spcAft>
                      </a:pPr>
                      <a:r>
                        <a:rPr lang="en-US" sz="1800" b="1" dirty="0" smtClean="0">
                          <a:solidFill>
                            <a:srgbClr val="FFFFFF"/>
                          </a:solidFill>
                          <a:latin typeface="+mn-lt"/>
                          <a:ea typeface="+mn-ea"/>
                          <a:cs typeface="+mn-cs"/>
                        </a:rPr>
                        <a:t>f12</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11</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418522">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f17</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01</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01</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418522">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f22</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01</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418522">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f2, f3, f7</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418522">
                <a:tc>
                  <a:txBody>
                    <a:bodyPr/>
                    <a:lstStyle/>
                    <a:p>
                      <a:pPr marL="0" marR="0" algn="ctr">
                        <a:spcBef>
                          <a:spcPts val="0"/>
                        </a:spcBef>
                        <a:spcAft>
                          <a:spcPts val="0"/>
                        </a:spcAft>
                      </a:pPr>
                      <a:r>
                        <a:rPr lang="en-US" sz="1800" b="1" dirty="0" smtClean="0">
                          <a:solidFill>
                            <a:srgbClr val="FFFFFF"/>
                          </a:solidFill>
                          <a:latin typeface="+mn-lt"/>
                          <a:ea typeface="+mn-ea"/>
                          <a:cs typeface="+mn-cs"/>
                        </a:rPr>
                        <a:t>All</a:t>
                      </a:r>
                      <a:r>
                        <a:rPr lang="en-US" sz="1800" b="1" baseline="0" dirty="0" smtClean="0">
                          <a:solidFill>
                            <a:srgbClr val="FFFFFF"/>
                          </a:solidFill>
                          <a:latin typeface="+mn-lt"/>
                          <a:ea typeface="+mn-ea"/>
                          <a:cs typeface="+mn-cs"/>
                        </a:rPr>
                        <a:t> other faults</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00</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rgbClr val="002060"/>
                    </a:solidFill>
                  </a:tcPr>
                </a:tc>
              </a:tr>
            </a:tbl>
          </a:graphicData>
        </a:graphic>
      </p:graphicFrame>
      <p:sp>
        <p:nvSpPr>
          <p:cNvPr id="8" name="Footer Placeholder 7"/>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Fault Simulation</a:t>
            </a:r>
            <a:endParaRPr lang="en-US" dirty="0"/>
          </a:p>
        </p:txBody>
      </p:sp>
      <p:sp>
        <p:nvSpPr>
          <p:cNvPr id="4" name="TextBox 3"/>
          <p:cNvSpPr txBox="1"/>
          <p:nvPr/>
        </p:nvSpPr>
        <p:spPr>
          <a:xfrm>
            <a:off x="685800" y="1371600"/>
            <a:ext cx="7239000" cy="954107"/>
          </a:xfrm>
          <a:prstGeom prst="rect">
            <a:avLst/>
          </a:prstGeom>
          <a:noFill/>
        </p:spPr>
        <p:txBody>
          <a:bodyPr wrap="square" rtlCol="0">
            <a:spAutoFit/>
          </a:bodyPr>
          <a:lstStyle/>
          <a:p>
            <a:r>
              <a:rPr lang="en-US" sz="2800" dirty="0" smtClean="0">
                <a:solidFill>
                  <a:srgbClr val="FFFF00"/>
                </a:solidFill>
              </a:rPr>
              <a:t>Continue to apply test vectors to all groups, and divide faults into sub groups.</a:t>
            </a:r>
            <a:endParaRPr lang="en-US" sz="2800" dirty="0">
              <a:solidFill>
                <a:srgbClr val="FFFF00"/>
              </a:solidFill>
            </a:endParaRPr>
          </a:p>
        </p:txBody>
      </p:sp>
      <p:sp>
        <p:nvSpPr>
          <p:cNvPr id="5" name="Oval 4"/>
          <p:cNvSpPr/>
          <p:nvPr/>
        </p:nvSpPr>
        <p:spPr>
          <a:xfrm>
            <a:off x="2133600" y="2590800"/>
            <a:ext cx="5334000" cy="3810000"/>
          </a:xfrm>
          <a:prstGeom prst="ellipse">
            <a:avLst/>
          </a:prstGeom>
          <a:solidFill>
            <a:srgbClr val="0070C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FF"/>
                </a:solidFill>
              </a:rPr>
              <a:t>G0:</a:t>
            </a:r>
          </a:p>
          <a:p>
            <a:pPr algn="ctr"/>
            <a:r>
              <a:rPr lang="en-US" sz="2400" dirty="0" smtClean="0">
                <a:solidFill>
                  <a:srgbClr val="FFFFFF"/>
                </a:solidFill>
              </a:rPr>
              <a:t>f1, f2, f3,…f22</a:t>
            </a:r>
          </a:p>
          <a:p>
            <a:pPr algn="ctr"/>
            <a:r>
              <a:rPr lang="en-US" sz="2400" dirty="0" smtClean="0">
                <a:solidFill>
                  <a:srgbClr val="FFFFFF"/>
                </a:solidFill>
              </a:rPr>
              <a:t>(no test applied)</a:t>
            </a:r>
          </a:p>
        </p:txBody>
      </p:sp>
      <p:sp>
        <p:nvSpPr>
          <p:cNvPr id="6" name="Oval 5"/>
          <p:cNvSpPr/>
          <p:nvPr/>
        </p:nvSpPr>
        <p:spPr>
          <a:xfrm>
            <a:off x="4876800" y="4419600"/>
            <a:ext cx="2590800" cy="1600200"/>
          </a:xfrm>
          <a:prstGeom prst="ellipse">
            <a:avLst/>
          </a:prstGeom>
          <a:solidFill>
            <a:srgbClr val="0070C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FF"/>
                </a:solidFill>
              </a:rPr>
              <a:t>G0:</a:t>
            </a:r>
          </a:p>
          <a:p>
            <a:pPr algn="ctr"/>
            <a:r>
              <a:rPr lang="en-US" sz="2400" dirty="0" smtClean="0">
                <a:solidFill>
                  <a:srgbClr val="FFFFFF"/>
                </a:solidFill>
              </a:rPr>
              <a:t>All other faults (00)</a:t>
            </a:r>
            <a:endParaRPr lang="en-US" sz="2400" dirty="0">
              <a:solidFill>
                <a:srgbClr val="FFFFFF"/>
              </a:solidFill>
            </a:endParaRPr>
          </a:p>
        </p:txBody>
      </p:sp>
      <p:sp>
        <p:nvSpPr>
          <p:cNvPr id="8" name="Oval 7"/>
          <p:cNvSpPr/>
          <p:nvPr/>
        </p:nvSpPr>
        <p:spPr>
          <a:xfrm>
            <a:off x="1981200" y="4419600"/>
            <a:ext cx="2590800" cy="1600200"/>
          </a:xfrm>
          <a:prstGeom prst="ellipse">
            <a:avLst/>
          </a:prstGeom>
          <a:solidFill>
            <a:srgbClr val="0070C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FF"/>
                </a:solidFill>
              </a:rPr>
              <a:t>G3:</a:t>
            </a:r>
          </a:p>
          <a:p>
            <a:pPr algn="ctr"/>
            <a:r>
              <a:rPr lang="en-US" sz="2400" dirty="0" smtClean="0">
                <a:solidFill>
                  <a:srgbClr val="FFFFFF"/>
                </a:solidFill>
              </a:rPr>
              <a:t>f17, f22 (01)</a:t>
            </a:r>
            <a:endParaRPr lang="en-US" sz="2400" dirty="0">
              <a:solidFill>
                <a:srgbClr val="FFFFFF"/>
              </a:solidFill>
            </a:endParaRPr>
          </a:p>
        </p:txBody>
      </p:sp>
      <p:sp>
        <p:nvSpPr>
          <p:cNvPr id="9" name="Oval 8"/>
          <p:cNvSpPr/>
          <p:nvPr/>
        </p:nvSpPr>
        <p:spPr>
          <a:xfrm>
            <a:off x="4953000" y="2667000"/>
            <a:ext cx="2590800" cy="1600200"/>
          </a:xfrm>
          <a:prstGeom prst="ellipse">
            <a:avLst/>
          </a:prstGeom>
          <a:solidFill>
            <a:srgbClr val="0070C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FF"/>
                </a:solidFill>
              </a:rPr>
              <a:t>G2:</a:t>
            </a:r>
          </a:p>
          <a:p>
            <a:pPr algn="ctr"/>
            <a:r>
              <a:rPr lang="en-US" sz="2400" dirty="0" smtClean="0">
                <a:solidFill>
                  <a:srgbClr val="FFFFFF"/>
                </a:solidFill>
              </a:rPr>
              <a:t>f10, f12 (11)</a:t>
            </a:r>
            <a:endParaRPr lang="en-US" sz="2400" dirty="0">
              <a:solidFill>
                <a:srgbClr val="FFFFFF"/>
              </a:solidFill>
            </a:endParaRPr>
          </a:p>
        </p:txBody>
      </p:sp>
      <p:sp>
        <p:nvSpPr>
          <p:cNvPr id="10" name="Oval 9"/>
          <p:cNvSpPr/>
          <p:nvPr/>
        </p:nvSpPr>
        <p:spPr>
          <a:xfrm>
            <a:off x="2133600" y="2667000"/>
            <a:ext cx="2590800" cy="1600200"/>
          </a:xfrm>
          <a:prstGeom prst="ellipse">
            <a:avLst/>
          </a:prstGeom>
          <a:solidFill>
            <a:srgbClr val="0070C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FF"/>
                </a:solidFill>
              </a:rPr>
              <a:t>G1:</a:t>
            </a:r>
          </a:p>
          <a:p>
            <a:pPr algn="ctr"/>
            <a:r>
              <a:rPr lang="en-US" sz="2400" dirty="0" smtClean="0">
                <a:solidFill>
                  <a:srgbClr val="FFFFFF"/>
                </a:solidFill>
              </a:rPr>
              <a:t>f1 (10)</a:t>
            </a:r>
            <a:endParaRPr lang="en-US" sz="2400" dirty="0">
              <a:solidFill>
                <a:srgbClr val="FFFFFF"/>
              </a:solidFill>
            </a:endParaRPr>
          </a:p>
        </p:txBody>
      </p:sp>
      <p:sp>
        <p:nvSpPr>
          <p:cNvPr id="13" name="TextBox 12"/>
          <p:cNvSpPr txBox="1"/>
          <p:nvPr/>
        </p:nvSpPr>
        <p:spPr>
          <a:xfrm>
            <a:off x="762000" y="3200400"/>
            <a:ext cx="1371600" cy="461665"/>
          </a:xfrm>
          <a:prstGeom prst="rect">
            <a:avLst/>
          </a:prstGeom>
          <a:noFill/>
        </p:spPr>
        <p:txBody>
          <a:bodyPr wrap="square" rtlCol="0">
            <a:spAutoFit/>
          </a:bodyPr>
          <a:lstStyle/>
          <a:p>
            <a:r>
              <a:rPr lang="en-US" sz="2400" dirty="0" smtClean="0">
                <a:solidFill>
                  <a:srgbClr val="FFFF00"/>
                </a:solidFill>
              </a:rPr>
              <a:t>After t1:</a:t>
            </a:r>
            <a:endParaRPr lang="en-US" sz="2400" dirty="0">
              <a:solidFill>
                <a:srgbClr val="FFFF00"/>
              </a:solidFill>
            </a:endParaRPr>
          </a:p>
        </p:txBody>
      </p:sp>
      <p:sp>
        <p:nvSpPr>
          <p:cNvPr id="16" name="TextBox 15"/>
          <p:cNvSpPr txBox="1"/>
          <p:nvPr/>
        </p:nvSpPr>
        <p:spPr>
          <a:xfrm>
            <a:off x="2438400" y="2743200"/>
            <a:ext cx="2057400" cy="461665"/>
          </a:xfrm>
          <a:prstGeom prst="rect">
            <a:avLst/>
          </a:prstGeom>
          <a:noFill/>
        </p:spPr>
        <p:txBody>
          <a:bodyPr wrap="square" rtlCol="0">
            <a:spAutoFit/>
          </a:bodyPr>
          <a:lstStyle/>
          <a:p>
            <a:r>
              <a:rPr lang="en-US" sz="2400" dirty="0" smtClean="0">
                <a:solidFill>
                  <a:srgbClr val="FFFFFF"/>
                </a:solidFill>
              </a:rPr>
              <a:t>f1 is dropped</a:t>
            </a:r>
            <a:endParaRPr lang="en-US" sz="2400" dirty="0">
              <a:solidFill>
                <a:srgbClr val="FFFFFF"/>
              </a:solidFill>
            </a:endParaRPr>
          </a:p>
        </p:txBody>
      </p:sp>
      <p:sp>
        <p:nvSpPr>
          <p:cNvPr id="11" name="Slide Number Placeholder 10"/>
          <p:cNvSpPr>
            <a:spLocks noGrp="1"/>
          </p:cNvSpPr>
          <p:nvPr>
            <p:ph type="sldNum" sz="quarter" idx="12"/>
          </p:nvPr>
        </p:nvSpPr>
        <p:spPr/>
        <p:txBody>
          <a:bodyPr/>
          <a:lstStyle/>
          <a:p>
            <a:fld id="{502FEC50-0A91-4F7E-80DC-A3DC0FEBA1CC}" type="slidenum">
              <a:rPr lang="en-US" altLang="zh-CN" smtClean="0"/>
              <a:pPr/>
              <a:t>25</a:t>
            </a:fld>
            <a:endParaRPr lang="en-US" altLang="zh-CN"/>
          </a:p>
        </p:txBody>
      </p:sp>
      <p:sp>
        <p:nvSpPr>
          <p:cNvPr id="12" name="Date Placeholder 11"/>
          <p:cNvSpPr>
            <a:spLocks noGrp="1"/>
          </p:cNvSpPr>
          <p:nvPr>
            <p:ph type="dt" sz="half" idx="10"/>
          </p:nvPr>
        </p:nvSpPr>
        <p:spPr/>
        <p:txBody>
          <a:bodyPr/>
          <a:lstStyle/>
          <a:p>
            <a:r>
              <a:rPr lang="en-US" altLang="zh-CN" smtClean="0"/>
              <a:t>Mar.  21, 2012</a:t>
            </a:r>
            <a:endParaRPr lang="en-US" altLang="zh-CN"/>
          </a:p>
        </p:txBody>
      </p:sp>
      <p:sp>
        <p:nvSpPr>
          <p:cNvPr id="14" name="Footer Placeholder 13"/>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heckerboard(across)">
                                      <p:cBhvr>
                                        <p:cTn id="14" dur="500"/>
                                        <p:tgtEl>
                                          <p:spTgt spid="13"/>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par>
                          <p:cTn id="19" fill="hold">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par>
                          <p:cTn id="23" fill="hold">
                            <p:stCondLst>
                              <p:cond delay="2000"/>
                            </p:stCondLst>
                            <p:childTnLst>
                              <p:par>
                                <p:cTn id="24" presetID="3"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ppt_x"/>
                                          </p:val>
                                        </p:tav>
                                      </p:tavLst>
                                    </p:anim>
                                    <p:anim calcmode="lin" valueType="num">
                                      <p:cBhvr additive="base">
                                        <p:cTn id="31" dur="500"/>
                                        <p:tgtEl>
                                          <p:spTgt spid="10"/>
                                        </p:tgtEl>
                                        <p:attrNameLst>
                                          <p:attrName>ppt_y</p:attrName>
                                        </p:attrNameLst>
                                      </p:cBhvr>
                                      <p:tavLst>
                                        <p:tav tm="0">
                                          <p:val>
                                            <p:strVal val="ppt_y"/>
                                          </p:val>
                                        </p:tav>
                                        <p:tav tm="100000">
                                          <p:val>
                                            <p:strVal val="1+ppt_h/2"/>
                                          </p:val>
                                        </p:tav>
                                      </p:tavLst>
                                    </p:anim>
                                    <p:set>
                                      <p:cBhvr>
                                        <p:cTn id="32" dur="1" fill="hold">
                                          <p:stCondLst>
                                            <p:cond delay="499"/>
                                          </p:stCondLst>
                                        </p:cTn>
                                        <p:tgtEl>
                                          <p:spTgt spid="10"/>
                                        </p:tgtEl>
                                        <p:attrNameLst>
                                          <p:attrName>style.visibility</p:attrName>
                                        </p:attrNameLst>
                                      </p:cBhvr>
                                      <p:to>
                                        <p:strVal val="hidden"/>
                                      </p:to>
                                    </p:set>
                                  </p:childTnLst>
                                </p:cTn>
                              </p:par>
                            </p:childTnLst>
                          </p:cTn>
                        </p:par>
                        <p:par>
                          <p:cTn id="33" fill="hold">
                            <p:stCondLst>
                              <p:cond delay="500"/>
                            </p:stCondLst>
                            <p:childTnLst>
                              <p:par>
                                <p:cTn id="34" presetID="5" presetClass="entr" presetSubtype="1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heckerboard(across)">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0" grpId="1" animBg="1"/>
      <p:bldP spid="13"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Fault Simulation</a:t>
            </a:r>
            <a:endParaRPr lang="en-US" dirty="0"/>
          </a:p>
        </p:txBody>
      </p:sp>
      <p:sp>
        <p:nvSpPr>
          <p:cNvPr id="4" name="Oval 3"/>
          <p:cNvSpPr/>
          <p:nvPr/>
        </p:nvSpPr>
        <p:spPr>
          <a:xfrm>
            <a:off x="3276600" y="1600200"/>
            <a:ext cx="2590800" cy="1600200"/>
          </a:xfrm>
          <a:prstGeom prst="ellipse">
            <a:avLst/>
          </a:prstGeom>
          <a:solidFill>
            <a:srgbClr val="0070C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FF"/>
                </a:solidFill>
              </a:rPr>
              <a:t>G2:</a:t>
            </a:r>
          </a:p>
          <a:p>
            <a:pPr algn="ctr"/>
            <a:r>
              <a:rPr lang="en-US" sz="2400" dirty="0" smtClean="0">
                <a:solidFill>
                  <a:srgbClr val="FFFFFF"/>
                </a:solidFill>
              </a:rPr>
              <a:t>f10, f12</a:t>
            </a:r>
            <a:endParaRPr lang="en-US" sz="2400" dirty="0">
              <a:solidFill>
                <a:srgbClr val="FFFFFF"/>
              </a:solidFill>
            </a:endParaRPr>
          </a:p>
        </p:txBody>
      </p:sp>
      <p:sp>
        <p:nvSpPr>
          <p:cNvPr id="5" name="TextBox 4"/>
          <p:cNvSpPr txBox="1"/>
          <p:nvPr/>
        </p:nvSpPr>
        <p:spPr>
          <a:xfrm>
            <a:off x="990600" y="1905000"/>
            <a:ext cx="1371600" cy="461665"/>
          </a:xfrm>
          <a:prstGeom prst="rect">
            <a:avLst/>
          </a:prstGeom>
          <a:noFill/>
        </p:spPr>
        <p:txBody>
          <a:bodyPr wrap="square" rtlCol="0">
            <a:spAutoFit/>
          </a:bodyPr>
          <a:lstStyle/>
          <a:p>
            <a:r>
              <a:rPr lang="en-US" sz="2400" dirty="0" smtClean="0">
                <a:solidFill>
                  <a:srgbClr val="FFFF00"/>
                </a:solidFill>
              </a:rPr>
              <a:t>After t2:</a:t>
            </a:r>
            <a:endParaRPr lang="en-US" sz="2400" dirty="0">
              <a:solidFill>
                <a:srgbClr val="FFFF00"/>
              </a:solidFill>
            </a:endParaRPr>
          </a:p>
        </p:txBody>
      </p:sp>
      <p:cxnSp>
        <p:nvCxnSpPr>
          <p:cNvPr id="7" name="Straight Arrow Connector 6"/>
          <p:cNvCxnSpPr/>
          <p:nvPr/>
        </p:nvCxnSpPr>
        <p:spPr>
          <a:xfrm rot="5400000">
            <a:off x="3467100" y="3390900"/>
            <a:ext cx="6858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4953000" y="3429000"/>
            <a:ext cx="685800" cy="228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876800" y="3962400"/>
            <a:ext cx="2133600" cy="1371600"/>
          </a:xfrm>
          <a:prstGeom prst="ellipse">
            <a:avLst/>
          </a:prstGeom>
          <a:solidFill>
            <a:srgbClr val="0070C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FF"/>
                </a:solidFill>
              </a:rPr>
              <a:t>G5:</a:t>
            </a:r>
          </a:p>
          <a:p>
            <a:pPr algn="ctr"/>
            <a:r>
              <a:rPr lang="en-US" sz="2400" dirty="0" smtClean="0">
                <a:solidFill>
                  <a:srgbClr val="FFFFFF"/>
                </a:solidFill>
              </a:rPr>
              <a:t>f12 (00)</a:t>
            </a:r>
            <a:endParaRPr lang="en-US" sz="2400" dirty="0">
              <a:solidFill>
                <a:srgbClr val="FFFFFF"/>
              </a:solidFill>
            </a:endParaRPr>
          </a:p>
        </p:txBody>
      </p:sp>
      <p:sp>
        <p:nvSpPr>
          <p:cNvPr id="14" name="Oval 13"/>
          <p:cNvSpPr/>
          <p:nvPr/>
        </p:nvSpPr>
        <p:spPr>
          <a:xfrm>
            <a:off x="2286000" y="3962400"/>
            <a:ext cx="1981200" cy="1371600"/>
          </a:xfrm>
          <a:prstGeom prst="ellipse">
            <a:avLst/>
          </a:prstGeom>
          <a:solidFill>
            <a:srgbClr val="0070C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FF"/>
                </a:solidFill>
              </a:rPr>
              <a:t>G2:</a:t>
            </a:r>
          </a:p>
          <a:p>
            <a:pPr algn="ctr"/>
            <a:r>
              <a:rPr lang="en-US" sz="2400" dirty="0" smtClean="0">
                <a:solidFill>
                  <a:srgbClr val="FFFFFF"/>
                </a:solidFill>
              </a:rPr>
              <a:t>f10 (01)</a:t>
            </a:r>
            <a:endParaRPr lang="en-US" sz="2400" dirty="0">
              <a:solidFill>
                <a:srgbClr val="FFFFFF"/>
              </a:solidFill>
            </a:endParaRPr>
          </a:p>
        </p:txBody>
      </p:sp>
      <p:sp>
        <p:nvSpPr>
          <p:cNvPr id="15" name="TextBox 14"/>
          <p:cNvSpPr txBox="1"/>
          <p:nvPr/>
        </p:nvSpPr>
        <p:spPr>
          <a:xfrm>
            <a:off x="3124200" y="5334000"/>
            <a:ext cx="3581400" cy="954107"/>
          </a:xfrm>
          <a:prstGeom prst="rect">
            <a:avLst/>
          </a:prstGeom>
          <a:noFill/>
        </p:spPr>
        <p:txBody>
          <a:bodyPr wrap="square" rtlCol="0">
            <a:spAutoFit/>
          </a:bodyPr>
          <a:lstStyle/>
          <a:p>
            <a:r>
              <a:rPr lang="en-US" sz="2800" dirty="0" smtClean="0">
                <a:solidFill>
                  <a:srgbClr val="FFFF00"/>
                </a:solidFill>
              </a:rPr>
              <a:t>Single fault groups are dropped.</a:t>
            </a:r>
            <a:endParaRPr lang="en-US" sz="2800" dirty="0">
              <a:solidFill>
                <a:srgbClr val="FFFF00"/>
              </a:solidFill>
            </a:endParaRPr>
          </a:p>
        </p:txBody>
      </p:sp>
      <p:sp>
        <p:nvSpPr>
          <p:cNvPr id="10" name="Slide Number Placeholder 9"/>
          <p:cNvSpPr>
            <a:spLocks noGrp="1"/>
          </p:cNvSpPr>
          <p:nvPr>
            <p:ph type="sldNum" sz="quarter" idx="12"/>
          </p:nvPr>
        </p:nvSpPr>
        <p:spPr/>
        <p:txBody>
          <a:bodyPr/>
          <a:lstStyle/>
          <a:p>
            <a:fld id="{502FEC50-0A91-4F7E-80DC-A3DC0FEBA1CC}" type="slidenum">
              <a:rPr lang="en-US" altLang="zh-CN" smtClean="0"/>
              <a:pPr/>
              <a:t>26</a:t>
            </a:fld>
            <a:endParaRPr lang="en-US" altLang="zh-CN"/>
          </a:p>
        </p:txBody>
      </p:sp>
      <p:sp>
        <p:nvSpPr>
          <p:cNvPr id="11" name="Date Placeholder 10"/>
          <p:cNvSpPr>
            <a:spLocks noGrp="1"/>
          </p:cNvSpPr>
          <p:nvPr>
            <p:ph type="dt" sz="half" idx="10"/>
          </p:nvPr>
        </p:nvSpPr>
        <p:spPr/>
        <p:txBody>
          <a:bodyPr/>
          <a:lstStyle/>
          <a:p>
            <a:r>
              <a:rPr lang="en-US" altLang="zh-CN" smtClean="0"/>
              <a:t>Mar.  21, 2012</a:t>
            </a:r>
            <a:endParaRPr lang="en-US" altLang="zh-CN" dirty="0"/>
          </a:p>
        </p:txBody>
      </p:sp>
      <p:sp>
        <p:nvSpPr>
          <p:cNvPr id="12" name="Footer Placeholder 11"/>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4"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4"/>
                                        </p:tgtEl>
                                        <p:attrNameLst>
                                          <p:attrName>ppt_x</p:attrName>
                                        </p:attrNameLst>
                                      </p:cBhvr>
                                      <p:tavLst>
                                        <p:tav tm="0">
                                          <p:val>
                                            <p:strVal val="ppt_x"/>
                                          </p:val>
                                        </p:tav>
                                        <p:tav tm="100000">
                                          <p:val>
                                            <p:strVal val="ppt_x"/>
                                          </p:val>
                                        </p:tav>
                                      </p:tavLst>
                                    </p:anim>
                                    <p:anim calcmode="lin" valueType="num">
                                      <p:cBhvr additive="base">
                                        <p:cTn id="21" dur="500"/>
                                        <p:tgtEl>
                                          <p:spTgt spid="14"/>
                                        </p:tgtEl>
                                        <p:attrNameLst>
                                          <p:attrName>ppt_y</p:attrName>
                                        </p:attrNameLst>
                                      </p:cBhvr>
                                      <p:tavLst>
                                        <p:tav tm="0">
                                          <p:val>
                                            <p:strVal val="ppt_y"/>
                                          </p:val>
                                        </p:tav>
                                        <p:tav tm="100000">
                                          <p:val>
                                            <p:strVal val="1+ppt_h/2"/>
                                          </p:val>
                                        </p:tav>
                                      </p:tavLst>
                                    </p:anim>
                                    <p:set>
                                      <p:cBhvr>
                                        <p:cTn id="22" dur="1" fill="hold">
                                          <p:stCondLst>
                                            <p:cond delay="499"/>
                                          </p:stCondLst>
                                        </p:cTn>
                                        <p:tgtEl>
                                          <p:spTgt spid="14"/>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across)">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Fault Simulation</a:t>
            </a:r>
            <a:endParaRPr lang="en-US" dirty="0"/>
          </a:p>
        </p:txBody>
      </p:sp>
      <p:sp>
        <p:nvSpPr>
          <p:cNvPr id="4" name="Oval 3"/>
          <p:cNvSpPr/>
          <p:nvPr/>
        </p:nvSpPr>
        <p:spPr>
          <a:xfrm>
            <a:off x="3429000" y="1600200"/>
            <a:ext cx="2590800" cy="1600200"/>
          </a:xfrm>
          <a:prstGeom prst="ellipse">
            <a:avLst/>
          </a:prstGeom>
          <a:solidFill>
            <a:srgbClr val="0070C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FF"/>
                </a:solidFill>
              </a:rPr>
              <a:t>G3:</a:t>
            </a:r>
          </a:p>
          <a:p>
            <a:pPr algn="ctr"/>
            <a:r>
              <a:rPr lang="en-US" sz="2400" dirty="0" smtClean="0">
                <a:solidFill>
                  <a:srgbClr val="FFFFFF"/>
                </a:solidFill>
              </a:rPr>
              <a:t>f17, f22</a:t>
            </a:r>
            <a:endParaRPr lang="en-US" sz="2400" dirty="0">
              <a:solidFill>
                <a:srgbClr val="FFFFFF"/>
              </a:solidFill>
            </a:endParaRPr>
          </a:p>
        </p:txBody>
      </p:sp>
      <p:cxnSp>
        <p:nvCxnSpPr>
          <p:cNvPr id="7" name="Straight Arrow Connector 6"/>
          <p:cNvCxnSpPr/>
          <p:nvPr/>
        </p:nvCxnSpPr>
        <p:spPr>
          <a:xfrm rot="5400000">
            <a:off x="3619500" y="3390900"/>
            <a:ext cx="6858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5105400" y="3429000"/>
            <a:ext cx="685800" cy="228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029200" y="3962400"/>
            <a:ext cx="2133600" cy="1371600"/>
          </a:xfrm>
          <a:prstGeom prst="ellipse">
            <a:avLst/>
          </a:prstGeom>
          <a:solidFill>
            <a:srgbClr val="0070C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FF"/>
                </a:solidFill>
              </a:rPr>
              <a:t>G6:</a:t>
            </a:r>
          </a:p>
          <a:p>
            <a:pPr algn="ctr"/>
            <a:r>
              <a:rPr lang="en-US" sz="2400" dirty="0" smtClean="0">
                <a:solidFill>
                  <a:srgbClr val="FFFFFF"/>
                </a:solidFill>
              </a:rPr>
              <a:t>f22 (00)</a:t>
            </a:r>
            <a:endParaRPr lang="en-US" sz="2400" dirty="0">
              <a:solidFill>
                <a:srgbClr val="FFFFFF"/>
              </a:solidFill>
            </a:endParaRPr>
          </a:p>
        </p:txBody>
      </p:sp>
      <p:sp>
        <p:nvSpPr>
          <p:cNvPr id="14" name="Oval 13"/>
          <p:cNvSpPr/>
          <p:nvPr/>
        </p:nvSpPr>
        <p:spPr>
          <a:xfrm>
            <a:off x="2438400" y="3962400"/>
            <a:ext cx="1981200" cy="1371600"/>
          </a:xfrm>
          <a:prstGeom prst="ellipse">
            <a:avLst/>
          </a:prstGeom>
          <a:solidFill>
            <a:srgbClr val="0070C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FF"/>
                </a:solidFill>
              </a:rPr>
              <a:t>G3:</a:t>
            </a:r>
          </a:p>
          <a:p>
            <a:pPr algn="ctr"/>
            <a:r>
              <a:rPr lang="en-US" sz="2400" dirty="0" smtClean="0">
                <a:solidFill>
                  <a:srgbClr val="FFFFFF"/>
                </a:solidFill>
              </a:rPr>
              <a:t>f17 (01)</a:t>
            </a:r>
            <a:endParaRPr lang="en-US" sz="2400" dirty="0">
              <a:solidFill>
                <a:srgbClr val="FFFFFF"/>
              </a:solidFill>
            </a:endParaRPr>
          </a:p>
        </p:txBody>
      </p:sp>
      <p:sp>
        <p:nvSpPr>
          <p:cNvPr id="15" name="TextBox 14"/>
          <p:cNvSpPr txBox="1"/>
          <p:nvPr/>
        </p:nvSpPr>
        <p:spPr>
          <a:xfrm>
            <a:off x="3276600" y="5105400"/>
            <a:ext cx="3581400" cy="954107"/>
          </a:xfrm>
          <a:prstGeom prst="rect">
            <a:avLst/>
          </a:prstGeom>
          <a:noFill/>
        </p:spPr>
        <p:txBody>
          <a:bodyPr wrap="square" rtlCol="0">
            <a:spAutoFit/>
          </a:bodyPr>
          <a:lstStyle/>
          <a:p>
            <a:r>
              <a:rPr lang="en-US" sz="2800" dirty="0" smtClean="0">
                <a:solidFill>
                  <a:srgbClr val="FFFF00"/>
                </a:solidFill>
              </a:rPr>
              <a:t>Single fault groups are dropped.</a:t>
            </a:r>
            <a:endParaRPr lang="en-US" sz="2800" dirty="0">
              <a:solidFill>
                <a:srgbClr val="FFFF00"/>
              </a:solidFill>
            </a:endParaRPr>
          </a:p>
        </p:txBody>
      </p:sp>
      <p:sp>
        <p:nvSpPr>
          <p:cNvPr id="10" name="Slide Number Placeholder 9"/>
          <p:cNvSpPr>
            <a:spLocks noGrp="1"/>
          </p:cNvSpPr>
          <p:nvPr>
            <p:ph type="sldNum" sz="quarter" idx="12"/>
          </p:nvPr>
        </p:nvSpPr>
        <p:spPr/>
        <p:txBody>
          <a:bodyPr/>
          <a:lstStyle/>
          <a:p>
            <a:fld id="{502FEC50-0A91-4F7E-80DC-A3DC0FEBA1CC}" type="slidenum">
              <a:rPr lang="en-US" altLang="zh-CN" smtClean="0"/>
              <a:pPr/>
              <a:t>27</a:t>
            </a:fld>
            <a:endParaRPr lang="en-US" altLang="zh-CN" dirty="0"/>
          </a:p>
        </p:txBody>
      </p:sp>
      <p:sp>
        <p:nvSpPr>
          <p:cNvPr id="11" name="Date Placeholder 10"/>
          <p:cNvSpPr>
            <a:spLocks noGrp="1"/>
          </p:cNvSpPr>
          <p:nvPr>
            <p:ph type="dt" sz="half" idx="10"/>
          </p:nvPr>
        </p:nvSpPr>
        <p:spPr/>
        <p:txBody>
          <a:bodyPr/>
          <a:lstStyle/>
          <a:p>
            <a:r>
              <a:rPr lang="en-US" altLang="zh-CN" smtClean="0"/>
              <a:t>Mar.  21, 2012</a:t>
            </a:r>
            <a:endParaRPr lang="en-US" altLang="zh-CN" dirty="0"/>
          </a:p>
        </p:txBody>
      </p:sp>
      <p:sp>
        <p:nvSpPr>
          <p:cNvPr id="16" name="TextBox 15"/>
          <p:cNvSpPr txBox="1"/>
          <p:nvPr/>
        </p:nvSpPr>
        <p:spPr>
          <a:xfrm>
            <a:off x="762000" y="1981200"/>
            <a:ext cx="2514600" cy="461665"/>
          </a:xfrm>
          <a:prstGeom prst="rect">
            <a:avLst/>
          </a:prstGeom>
          <a:noFill/>
        </p:spPr>
        <p:txBody>
          <a:bodyPr wrap="square" rtlCol="0">
            <a:spAutoFit/>
          </a:bodyPr>
          <a:lstStyle/>
          <a:p>
            <a:r>
              <a:rPr lang="en-US" sz="2400" dirty="0" smtClean="0">
                <a:solidFill>
                  <a:srgbClr val="FFFF00"/>
                </a:solidFill>
              </a:rPr>
              <a:t>Similarly for G3:</a:t>
            </a:r>
            <a:endParaRPr lang="en-US" sz="2400" dirty="0">
              <a:solidFill>
                <a:srgbClr val="FFFF00"/>
              </a:solidFill>
            </a:endParaRPr>
          </a:p>
        </p:txBody>
      </p:sp>
      <p:sp>
        <p:nvSpPr>
          <p:cNvPr id="12" name="Footer Placeholder 11"/>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4"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4"/>
                                        </p:tgtEl>
                                        <p:attrNameLst>
                                          <p:attrName>ppt_x</p:attrName>
                                        </p:attrNameLst>
                                      </p:cBhvr>
                                      <p:tavLst>
                                        <p:tav tm="0">
                                          <p:val>
                                            <p:strVal val="ppt_x"/>
                                          </p:val>
                                        </p:tav>
                                        <p:tav tm="100000">
                                          <p:val>
                                            <p:strVal val="ppt_x"/>
                                          </p:val>
                                        </p:tav>
                                      </p:tavLst>
                                    </p:anim>
                                    <p:anim calcmode="lin" valueType="num">
                                      <p:cBhvr additive="base">
                                        <p:cTn id="21" dur="500"/>
                                        <p:tgtEl>
                                          <p:spTgt spid="14"/>
                                        </p:tgtEl>
                                        <p:attrNameLst>
                                          <p:attrName>ppt_y</p:attrName>
                                        </p:attrNameLst>
                                      </p:cBhvr>
                                      <p:tavLst>
                                        <p:tav tm="0">
                                          <p:val>
                                            <p:strVal val="ppt_y"/>
                                          </p:val>
                                        </p:tav>
                                        <p:tav tm="100000">
                                          <p:val>
                                            <p:strVal val="1+ppt_h/2"/>
                                          </p:val>
                                        </p:tav>
                                      </p:tavLst>
                                    </p:anim>
                                    <p:set>
                                      <p:cBhvr>
                                        <p:cTn id="22" dur="1" fill="hold">
                                          <p:stCondLst>
                                            <p:cond delay="499"/>
                                          </p:stCondLst>
                                        </p:cTn>
                                        <p:tgtEl>
                                          <p:spTgt spid="14"/>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across)">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Fault Simulation</a:t>
            </a:r>
            <a:endParaRPr lang="en-US" dirty="0"/>
          </a:p>
        </p:txBody>
      </p:sp>
      <p:sp>
        <p:nvSpPr>
          <p:cNvPr id="4" name="Oval 3"/>
          <p:cNvSpPr/>
          <p:nvPr/>
        </p:nvSpPr>
        <p:spPr>
          <a:xfrm>
            <a:off x="2362200" y="1524000"/>
            <a:ext cx="3962400" cy="2362200"/>
          </a:xfrm>
          <a:prstGeom prst="ellipse">
            <a:avLst/>
          </a:prstGeom>
          <a:solidFill>
            <a:srgbClr val="0070C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FF"/>
                </a:solidFill>
              </a:rPr>
              <a:t>G0:</a:t>
            </a:r>
          </a:p>
          <a:p>
            <a:pPr algn="ctr"/>
            <a:r>
              <a:rPr lang="en-US" sz="2400" dirty="0" smtClean="0">
                <a:solidFill>
                  <a:srgbClr val="FFFFFF"/>
                </a:solidFill>
              </a:rPr>
              <a:t>f2~f9, f11, f13~f16, f18~f21</a:t>
            </a:r>
            <a:endParaRPr lang="en-US" sz="2400" dirty="0">
              <a:solidFill>
                <a:srgbClr val="FFFFFF"/>
              </a:solidFill>
            </a:endParaRPr>
          </a:p>
        </p:txBody>
      </p:sp>
      <p:cxnSp>
        <p:nvCxnSpPr>
          <p:cNvPr id="7" name="Straight Arrow Connector 6"/>
          <p:cNvCxnSpPr/>
          <p:nvPr/>
        </p:nvCxnSpPr>
        <p:spPr>
          <a:xfrm rot="5400000">
            <a:off x="2895600" y="3886200"/>
            <a:ext cx="4572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5105400" y="3962400"/>
            <a:ext cx="533400" cy="228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800600" y="4343400"/>
            <a:ext cx="2743200" cy="1676400"/>
          </a:xfrm>
          <a:prstGeom prst="ellipse">
            <a:avLst/>
          </a:prstGeom>
          <a:solidFill>
            <a:srgbClr val="0070C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FF"/>
                </a:solidFill>
              </a:rPr>
              <a:t>G0:</a:t>
            </a:r>
          </a:p>
          <a:p>
            <a:pPr algn="ctr"/>
            <a:r>
              <a:rPr lang="en-US" sz="2400" dirty="0" smtClean="0">
                <a:solidFill>
                  <a:srgbClr val="FFFFFF"/>
                </a:solidFill>
              </a:rPr>
              <a:t>all other undetected faults (00)</a:t>
            </a:r>
            <a:endParaRPr lang="en-US" sz="2400" dirty="0">
              <a:solidFill>
                <a:srgbClr val="FFFFFF"/>
              </a:solidFill>
            </a:endParaRPr>
          </a:p>
        </p:txBody>
      </p:sp>
      <p:sp>
        <p:nvSpPr>
          <p:cNvPr id="14" name="Oval 13"/>
          <p:cNvSpPr/>
          <p:nvPr/>
        </p:nvSpPr>
        <p:spPr>
          <a:xfrm>
            <a:off x="1676400" y="4343400"/>
            <a:ext cx="2209800" cy="1447800"/>
          </a:xfrm>
          <a:prstGeom prst="ellipse">
            <a:avLst/>
          </a:prstGeom>
          <a:solidFill>
            <a:srgbClr val="0070C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FF"/>
                </a:solidFill>
              </a:rPr>
              <a:t>G7:</a:t>
            </a:r>
          </a:p>
          <a:p>
            <a:pPr algn="ctr"/>
            <a:r>
              <a:rPr lang="en-US" sz="2400" dirty="0" smtClean="0">
                <a:solidFill>
                  <a:srgbClr val="FFFFFF"/>
                </a:solidFill>
              </a:rPr>
              <a:t>f2, f3, f7 (10)</a:t>
            </a:r>
            <a:endParaRPr lang="en-US" sz="2400" dirty="0">
              <a:solidFill>
                <a:srgbClr val="FFFFFF"/>
              </a:solidFill>
            </a:endParaRPr>
          </a:p>
        </p:txBody>
      </p:sp>
      <p:sp>
        <p:nvSpPr>
          <p:cNvPr id="10" name="Slide Number Placeholder 9"/>
          <p:cNvSpPr>
            <a:spLocks noGrp="1"/>
          </p:cNvSpPr>
          <p:nvPr>
            <p:ph type="sldNum" sz="quarter" idx="12"/>
          </p:nvPr>
        </p:nvSpPr>
        <p:spPr/>
        <p:txBody>
          <a:bodyPr/>
          <a:lstStyle/>
          <a:p>
            <a:fld id="{502FEC50-0A91-4F7E-80DC-A3DC0FEBA1CC}" type="slidenum">
              <a:rPr lang="en-US" altLang="zh-CN" smtClean="0"/>
              <a:pPr/>
              <a:t>28</a:t>
            </a:fld>
            <a:endParaRPr lang="en-US" altLang="zh-CN" dirty="0"/>
          </a:p>
        </p:txBody>
      </p:sp>
      <p:sp>
        <p:nvSpPr>
          <p:cNvPr id="11" name="Date Placeholder 10"/>
          <p:cNvSpPr>
            <a:spLocks noGrp="1"/>
          </p:cNvSpPr>
          <p:nvPr>
            <p:ph type="dt" sz="half" idx="10"/>
          </p:nvPr>
        </p:nvSpPr>
        <p:spPr/>
        <p:txBody>
          <a:bodyPr/>
          <a:lstStyle/>
          <a:p>
            <a:r>
              <a:rPr lang="en-US" altLang="zh-CN" smtClean="0"/>
              <a:t>Mar.  21, 2012</a:t>
            </a:r>
            <a:endParaRPr lang="en-US" altLang="zh-CN" dirty="0"/>
          </a:p>
        </p:txBody>
      </p:sp>
      <p:sp>
        <p:nvSpPr>
          <p:cNvPr id="16" name="TextBox 15"/>
          <p:cNvSpPr txBox="1"/>
          <p:nvPr/>
        </p:nvSpPr>
        <p:spPr>
          <a:xfrm>
            <a:off x="609600" y="1981200"/>
            <a:ext cx="1600200" cy="461665"/>
          </a:xfrm>
          <a:prstGeom prst="rect">
            <a:avLst/>
          </a:prstGeom>
          <a:noFill/>
        </p:spPr>
        <p:txBody>
          <a:bodyPr wrap="square" rtlCol="0">
            <a:spAutoFit/>
          </a:bodyPr>
          <a:lstStyle/>
          <a:p>
            <a:r>
              <a:rPr lang="en-US" sz="2400" dirty="0" smtClean="0">
                <a:solidFill>
                  <a:srgbClr val="FFFF00"/>
                </a:solidFill>
              </a:rPr>
              <a:t>For G0:</a:t>
            </a:r>
            <a:endParaRPr lang="en-US" sz="2400" dirty="0">
              <a:solidFill>
                <a:srgbClr val="FFFF00"/>
              </a:solidFill>
            </a:endParaRPr>
          </a:p>
        </p:txBody>
      </p:sp>
      <p:sp>
        <p:nvSpPr>
          <p:cNvPr id="20" name="TextBox 19"/>
          <p:cNvSpPr txBox="1"/>
          <p:nvPr/>
        </p:nvSpPr>
        <p:spPr>
          <a:xfrm>
            <a:off x="4038600" y="4191000"/>
            <a:ext cx="2286000" cy="830997"/>
          </a:xfrm>
          <a:prstGeom prst="rect">
            <a:avLst/>
          </a:prstGeom>
          <a:noFill/>
        </p:spPr>
        <p:txBody>
          <a:bodyPr wrap="square" rtlCol="0">
            <a:spAutoFit/>
          </a:bodyPr>
          <a:lstStyle/>
          <a:p>
            <a:r>
              <a:rPr lang="en-US" sz="2400" dirty="0" smtClean="0">
                <a:solidFill>
                  <a:srgbClr val="FFFF00"/>
                </a:solidFill>
              </a:rPr>
              <a:t>No faults are dropped here</a:t>
            </a:r>
            <a:endParaRPr lang="en-US" sz="2400" dirty="0">
              <a:solidFill>
                <a:srgbClr val="FFFF00"/>
              </a:solidFill>
            </a:endParaRPr>
          </a:p>
        </p:txBody>
      </p:sp>
      <p:sp>
        <p:nvSpPr>
          <p:cNvPr id="12" name="Footer Placeholder 11"/>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par>
                          <p:cTn id="11" fill="hold">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heckerboard(across)">
                                      <p:cBhvr>
                                        <p:cTn id="14" dur="500"/>
                                        <p:tgtEl>
                                          <p:spTgt spid="14"/>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grpId="0" nodeType="clickEffect">
                                  <p:stCondLst>
                                    <p:cond delay="0"/>
                                  </p:stCondLst>
                                  <p:childTnLst>
                                    <p:animEffect transition="out" filter="diamond(in)">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par>
                                <p:cTn id="23" presetID="0" presetClass="path" presetSubtype="0" accel="50000" decel="50000" fill="hold" grpId="1" nodeType="withEffect">
                                  <p:stCondLst>
                                    <p:cond delay="0"/>
                                  </p:stCondLst>
                                  <p:childTnLst>
                                    <p:animMotion origin="layout" path="M 1.11022E-16 4.44444E-6 L -0.2 -0.37778 " pathEditMode="relative" rAng="0" ptsTypes="AA">
                                      <p:cBhvr>
                                        <p:cTn id="24" dur="2000" fill="hold"/>
                                        <p:tgtEl>
                                          <p:spTgt spid="13"/>
                                        </p:tgtEl>
                                        <p:attrNameLst>
                                          <p:attrName>ppt_x</p:attrName>
                                          <p:attrName>ppt_y</p:attrName>
                                        </p:attrNameLst>
                                      </p:cBhvr>
                                      <p:rCtr x="-100" y="-189"/>
                                    </p:animMotion>
                                  </p:childTnLst>
                                </p:cTn>
                              </p:par>
                              <p:par>
                                <p:cTn id="25" presetID="3" presetClass="exit" presetSubtype="10" fill="hold" nodeType="withEffect">
                                  <p:stCondLst>
                                    <p:cond delay="0"/>
                                  </p:stCondLst>
                                  <p:childTnLst>
                                    <p:animEffect transition="out" filter="blinds(horizont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par>
                          <p:cTn id="31" fill="hold">
                            <p:stCondLst>
                              <p:cond delay="2000"/>
                            </p:stCondLst>
                            <p:childTnLst>
                              <p:par>
                                <p:cTn id="32" presetID="5" presetClass="entr" presetSubtype="1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heckerboard(across)">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3" grpId="1" animBg="1"/>
      <p:bldP spid="14" grpId="0" animBg="1"/>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Fault Simulation</a:t>
            </a:r>
            <a:endParaRPr lang="en-US" dirty="0"/>
          </a:p>
        </p:txBody>
      </p:sp>
      <p:sp>
        <p:nvSpPr>
          <p:cNvPr id="3" name="Content Placeholder 2"/>
          <p:cNvSpPr>
            <a:spLocks noGrp="1"/>
          </p:cNvSpPr>
          <p:nvPr>
            <p:ph idx="1"/>
          </p:nvPr>
        </p:nvSpPr>
        <p:spPr>
          <a:xfrm>
            <a:off x="685800" y="1371600"/>
            <a:ext cx="7772400" cy="2209800"/>
          </a:xfrm>
        </p:spPr>
        <p:txBody>
          <a:bodyPr/>
          <a:lstStyle/>
          <a:p>
            <a:r>
              <a:rPr lang="en-US" dirty="0" smtClean="0"/>
              <a:t>For c17 after applying all 8 test vectors, we get 22 fault groups with only one fault in each group.</a:t>
            </a:r>
          </a:p>
        </p:txBody>
      </p:sp>
      <p:graphicFrame>
        <p:nvGraphicFramePr>
          <p:cNvPr id="32770" name="Object 2"/>
          <p:cNvGraphicFramePr>
            <a:graphicFrameLocks noChangeAspect="1"/>
          </p:cNvGraphicFramePr>
          <p:nvPr/>
        </p:nvGraphicFramePr>
        <p:xfrm>
          <a:off x="1752600" y="4191000"/>
          <a:ext cx="2566987" cy="914400"/>
        </p:xfrm>
        <a:graphic>
          <a:graphicData uri="http://schemas.openxmlformats.org/presentationml/2006/ole">
            <p:oleObj spid="_x0000_s167938" name="Equation" r:id="rId3" imgW="1104840" imgH="393480" progId="Equation.3">
              <p:embed/>
            </p:oleObj>
          </a:graphicData>
        </a:graphic>
      </p:graphicFrame>
      <p:graphicFrame>
        <p:nvGraphicFramePr>
          <p:cNvPr id="32771" name="Object 3"/>
          <p:cNvGraphicFramePr>
            <a:graphicFrameLocks noChangeAspect="1"/>
          </p:cNvGraphicFramePr>
          <p:nvPr/>
        </p:nvGraphicFramePr>
        <p:xfrm>
          <a:off x="4876800" y="4126375"/>
          <a:ext cx="2747962" cy="990600"/>
        </p:xfrm>
        <a:graphic>
          <a:graphicData uri="http://schemas.openxmlformats.org/presentationml/2006/ole">
            <p:oleObj spid="_x0000_s167939" name="Equation" r:id="rId4" imgW="1091880" imgH="393480" progId="Equation.3">
              <p:embed/>
            </p:oleObj>
          </a:graphicData>
        </a:graphic>
      </p:graphicFrame>
      <p:sp>
        <p:nvSpPr>
          <p:cNvPr id="6" name="Slide Number Placeholder 5"/>
          <p:cNvSpPr>
            <a:spLocks noGrp="1"/>
          </p:cNvSpPr>
          <p:nvPr>
            <p:ph type="sldNum" sz="quarter" idx="12"/>
          </p:nvPr>
        </p:nvSpPr>
        <p:spPr/>
        <p:txBody>
          <a:bodyPr/>
          <a:lstStyle/>
          <a:p>
            <a:fld id="{502FEC50-0A91-4F7E-80DC-A3DC0FEBA1CC}" type="slidenum">
              <a:rPr lang="en-US" altLang="zh-CN" smtClean="0"/>
              <a:pPr/>
              <a:t>29</a:t>
            </a:fld>
            <a:endParaRPr lang="en-US" altLang="zh-CN"/>
          </a:p>
        </p:txBody>
      </p:sp>
      <p:sp>
        <p:nvSpPr>
          <p:cNvPr id="7" name="Date Placeholder 6"/>
          <p:cNvSpPr>
            <a:spLocks noGrp="1"/>
          </p:cNvSpPr>
          <p:nvPr>
            <p:ph type="dt" sz="half" idx="10"/>
          </p:nvPr>
        </p:nvSpPr>
        <p:spPr/>
        <p:txBody>
          <a:bodyPr/>
          <a:lstStyle/>
          <a:p>
            <a:r>
              <a:rPr lang="en-US" altLang="zh-CN" smtClean="0"/>
              <a:t>Mar.  21, 2012</a:t>
            </a:r>
            <a:endParaRPr lang="en-US" altLang="zh-CN"/>
          </a:p>
        </p:txBody>
      </p:sp>
      <p:sp>
        <p:nvSpPr>
          <p:cNvPr id="8" name="Footer Placeholder 7"/>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6" name="Content Placeholder 5"/>
          <p:cNvSpPr>
            <a:spLocks noGrp="1"/>
          </p:cNvSpPr>
          <p:nvPr>
            <p:ph idx="1"/>
          </p:nvPr>
        </p:nvSpPr>
        <p:spPr/>
        <p:txBody>
          <a:bodyPr>
            <a:normAutofit fontScale="92500" lnSpcReduction="10000"/>
          </a:bodyPr>
          <a:lstStyle/>
          <a:p>
            <a:r>
              <a:rPr lang="en-US" sz="3000" dirty="0" smtClean="0"/>
              <a:t>Purpose (motivation)</a:t>
            </a:r>
          </a:p>
          <a:p>
            <a:r>
              <a:rPr lang="en-US" sz="3000" dirty="0" smtClean="0"/>
              <a:t>Introduction &amp; Background</a:t>
            </a:r>
          </a:p>
          <a:p>
            <a:r>
              <a:rPr lang="en-US" sz="3000" dirty="0" smtClean="0"/>
              <a:t>Diagnostic ATPG System</a:t>
            </a:r>
          </a:p>
          <a:p>
            <a:pPr lvl="1"/>
            <a:r>
              <a:rPr lang="en-US" sz="3000" dirty="0" smtClean="0"/>
              <a:t>Diagnostic Fault Simulation</a:t>
            </a:r>
          </a:p>
          <a:p>
            <a:pPr lvl="1"/>
            <a:r>
              <a:rPr lang="en-US" sz="3000" dirty="0" smtClean="0"/>
              <a:t>Exclusive Test Generation</a:t>
            </a:r>
          </a:p>
          <a:p>
            <a:pPr lvl="1"/>
            <a:r>
              <a:rPr lang="en-US" sz="3000" dirty="0" smtClean="0"/>
              <a:t>Equivalence Identification</a:t>
            </a:r>
          </a:p>
          <a:p>
            <a:r>
              <a:rPr lang="en-US" sz="3000" dirty="0" smtClean="0"/>
              <a:t>Exclusive test for transition fault </a:t>
            </a:r>
          </a:p>
          <a:p>
            <a:r>
              <a:rPr lang="en-US" sz="3000" dirty="0" smtClean="0"/>
              <a:t>Experimental results</a:t>
            </a:r>
          </a:p>
          <a:p>
            <a:r>
              <a:rPr lang="en-US" sz="3000" dirty="0" smtClean="0"/>
              <a:t>Conclusion</a:t>
            </a:r>
          </a:p>
        </p:txBody>
      </p:sp>
      <p:sp>
        <p:nvSpPr>
          <p:cNvPr id="3" name="Date Placeholder 2"/>
          <p:cNvSpPr>
            <a:spLocks noGrp="1"/>
          </p:cNvSpPr>
          <p:nvPr>
            <p:ph type="dt" sz="half" idx="10"/>
          </p:nvPr>
        </p:nvSpPr>
        <p:spPr/>
        <p:txBody>
          <a:bodyPr/>
          <a:lstStyle/>
          <a:p>
            <a:r>
              <a:rPr lang="en-US" smtClean="0"/>
              <a:t>Mar.  21, 2012</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
        <p:nvSpPr>
          <p:cNvPr id="7" name="Footer Placeholder 6"/>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Dropping</a:t>
            </a:r>
            <a:endParaRPr lang="en-US" dirty="0"/>
          </a:p>
        </p:txBody>
      </p:sp>
      <p:sp>
        <p:nvSpPr>
          <p:cNvPr id="3" name="Content Placeholder 2"/>
          <p:cNvSpPr>
            <a:spLocks noGrp="1"/>
          </p:cNvSpPr>
          <p:nvPr>
            <p:ph idx="1"/>
          </p:nvPr>
        </p:nvSpPr>
        <p:spPr>
          <a:xfrm>
            <a:off x="685800" y="990600"/>
            <a:ext cx="7772400" cy="4929188"/>
          </a:xfrm>
        </p:spPr>
        <p:txBody>
          <a:bodyPr>
            <a:normAutofit/>
          </a:bodyPr>
          <a:lstStyle/>
          <a:p>
            <a:pPr>
              <a:buNone/>
            </a:pPr>
            <a:endParaRPr lang="en-US" sz="2800" dirty="0" smtClean="0"/>
          </a:p>
          <a:p>
            <a:r>
              <a:rPr lang="en-US" sz="2800" dirty="0" smtClean="0"/>
              <a:t>Each group contains faults that are not distinguished from others within that group, but are distinguished from those in other groups.</a:t>
            </a:r>
          </a:p>
          <a:p>
            <a:r>
              <a:rPr lang="en-US" sz="2800" dirty="0" smtClean="0"/>
              <a:t>During simulation once a fault is placed alone in a single-fault group, it </a:t>
            </a:r>
            <a:r>
              <a:rPr lang="en-US" dirty="0" smtClean="0"/>
              <a:t>is</a:t>
            </a:r>
            <a:r>
              <a:rPr lang="en-US" sz="2800" dirty="0" smtClean="0"/>
              <a:t> dropped from further simulation.</a:t>
            </a:r>
          </a:p>
        </p:txBody>
      </p:sp>
      <p:sp>
        <p:nvSpPr>
          <p:cNvPr id="5" name="Date Placeholder 4"/>
          <p:cNvSpPr>
            <a:spLocks noGrp="1"/>
          </p:cNvSpPr>
          <p:nvPr>
            <p:ph type="dt" sz="half" idx="10"/>
          </p:nvPr>
        </p:nvSpPr>
        <p:spPr/>
        <p:txBody>
          <a:bodyPr/>
          <a:lstStyle/>
          <a:p>
            <a:pPr>
              <a:defRPr/>
            </a:pPr>
            <a:r>
              <a:rPr lang="en-US" smtClean="0"/>
              <a:t>Mar.  21, 2012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6" name="Footer Placeholder 5"/>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228600" y="5181601"/>
            <a:ext cx="2209800" cy="1384995"/>
          </a:xfrm>
          <a:prstGeom prst="rect">
            <a:avLst/>
          </a:prstGeom>
          <a:noFill/>
        </p:spPr>
        <p:txBody>
          <a:bodyPr wrap="square" rtlCol="0">
            <a:spAutoFit/>
          </a:bodyPr>
          <a:lstStyle/>
          <a:p>
            <a:endParaRPr lang="en-US" sz="2800" dirty="0" smtClean="0">
              <a:solidFill>
                <a:srgbClr val="FFFFFF"/>
              </a:solidFill>
            </a:endParaRPr>
          </a:p>
          <a:p>
            <a:r>
              <a:rPr lang="en-US" sz="2800" dirty="0" smtClean="0">
                <a:solidFill>
                  <a:srgbClr val="FFFFFF"/>
                </a:solidFill>
              </a:rPr>
              <a:t>Simulate </a:t>
            </a:r>
            <a:r>
              <a:rPr lang="en-US" sz="2800" dirty="0" err="1" smtClean="0">
                <a:solidFill>
                  <a:srgbClr val="FFFFFF"/>
                </a:solidFill>
              </a:rPr>
              <a:t>tn</a:t>
            </a:r>
            <a:endParaRPr lang="en-US" sz="2800" dirty="0" smtClean="0">
              <a:solidFill>
                <a:srgbClr val="FFFFFF"/>
              </a:solidFill>
            </a:endParaRPr>
          </a:p>
          <a:p>
            <a:endParaRPr lang="en-US" sz="2800" dirty="0">
              <a:solidFill>
                <a:srgbClr val="FFFFFF"/>
              </a:solidFill>
            </a:endParaRPr>
          </a:p>
        </p:txBody>
      </p:sp>
      <p:sp>
        <p:nvSpPr>
          <p:cNvPr id="2" name="Title 1"/>
          <p:cNvSpPr>
            <a:spLocks noGrp="1"/>
          </p:cNvSpPr>
          <p:nvPr>
            <p:ph type="title"/>
          </p:nvPr>
        </p:nvSpPr>
        <p:spPr/>
        <p:txBody>
          <a:bodyPr/>
          <a:lstStyle/>
          <a:p>
            <a:r>
              <a:rPr lang="en-US" dirty="0" smtClean="0"/>
              <a:t>Diagnostic Fault Simulation</a:t>
            </a:r>
            <a:endParaRPr lang="en-US" dirty="0"/>
          </a:p>
        </p:txBody>
      </p:sp>
      <p:sp>
        <p:nvSpPr>
          <p:cNvPr id="3" name="Date Placeholder 2"/>
          <p:cNvSpPr>
            <a:spLocks noGrp="1"/>
          </p:cNvSpPr>
          <p:nvPr>
            <p:ph type="dt" sz="half" idx="10"/>
          </p:nvPr>
        </p:nvSpPr>
        <p:spPr/>
        <p:txBody>
          <a:bodyPr/>
          <a:lstStyle/>
          <a:p>
            <a:r>
              <a:rPr lang="en-US" smtClean="0"/>
              <a:t>Mar.  21, 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
        <p:nvSpPr>
          <p:cNvPr id="7" name="Oval 6"/>
          <p:cNvSpPr/>
          <p:nvPr/>
        </p:nvSpPr>
        <p:spPr>
          <a:xfrm>
            <a:off x="3429000" y="1524000"/>
            <a:ext cx="2819400" cy="914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rgbClr val="FFFFFF"/>
                </a:solidFill>
              </a:rPr>
              <a:t>Original fault set</a:t>
            </a:r>
            <a:endParaRPr lang="en-US" sz="2400" b="1" dirty="0">
              <a:solidFill>
                <a:srgbClr val="FFFFFF"/>
              </a:solidFill>
            </a:endParaRPr>
          </a:p>
        </p:txBody>
      </p:sp>
      <p:cxnSp>
        <p:nvCxnSpPr>
          <p:cNvPr id="8" name="Straight Arrow Connector 7"/>
          <p:cNvCxnSpPr/>
          <p:nvPr/>
        </p:nvCxnSpPr>
        <p:spPr>
          <a:xfrm rot="5400000">
            <a:off x="3276600" y="2514600"/>
            <a:ext cx="457200" cy="30480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4267200" y="2743200"/>
            <a:ext cx="381000" cy="7620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400" y="2514600"/>
            <a:ext cx="2209800" cy="523220"/>
          </a:xfrm>
          <a:prstGeom prst="rect">
            <a:avLst/>
          </a:prstGeom>
          <a:noFill/>
        </p:spPr>
        <p:txBody>
          <a:bodyPr wrap="square" rtlCol="0">
            <a:spAutoFit/>
          </a:bodyPr>
          <a:lstStyle/>
          <a:p>
            <a:r>
              <a:rPr lang="en-US" sz="2800" dirty="0" smtClean="0">
                <a:solidFill>
                  <a:srgbClr val="FFFFFF"/>
                </a:solidFill>
              </a:rPr>
              <a:t>Simulate  t1</a:t>
            </a:r>
            <a:endParaRPr lang="en-US" sz="2800" dirty="0">
              <a:solidFill>
                <a:srgbClr val="FFFFFF"/>
              </a:solidFill>
            </a:endParaRPr>
          </a:p>
        </p:txBody>
      </p:sp>
      <p:cxnSp>
        <p:nvCxnSpPr>
          <p:cNvPr id="11" name="Straight Arrow Connector 10"/>
          <p:cNvCxnSpPr/>
          <p:nvPr/>
        </p:nvCxnSpPr>
        <p:spPr>
          <a:xfrm rot="16200000" flipH="1">
            <a:off x="5028406" y="2743994"/>
            <a:ext cx="381000" cy="74612"/>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6057900" y="2476500"/>
            <a:ext cx="457200" cy="38100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057400" y="2895600"/>
            <a:ext cx="16002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G</a:t>
            </a:r>
            <a:r>
              <a:rPr lang="en-US" b="1" baseline="-25000" dirty="0" smtClean="0">
                <a:solidFill>
                  <a:srgbClr val="FFFFFF"/>
                </a:solidFill>
              </a:rPr>
              <a:t>0</a:t>
            </a:r>
            <a:endParaRPr lang="en-US" b="1" dirty="0">
              <a:solidFill>
                <a:srgbClr val="FFFFFF"/>
              </a:solidFill>
            </a:endParaRPr>
          </a:p>
        </p:txBody>
      </p:sp>
      <p:sp>
        <p:nvSpPr>
          <p:cNvPr id="14" name="Oval 13"/>
          <p:cNvSpPr/>
          <p:nvPr/>
        </p:nvSpPr>
        <p:spPr>
          <a:xfrm>
            <a:off x="4038600" y="30480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err="1" smtClean="0">
                <a:solidFill>
                  <a:srgbClr val="FFFFFF"/>
                </a:solidFill>
              </a:rPr>
              <a:t>fa</a:t>
            </a:r>
            <a:endParaRPr lang="en-US" dirty="0">
              <a:solidFill>
                <a:srgbClr val="FFFFFF"/>
              </a:solidFill>
            </a:endParaRPr>
          </a:p>
        </p:txBody>
      </p:sp>
      <p:sp>
        <p:nvSpPr>
          <p:cNvPr id="15" name="Oval 14"/>
          <p:cNvSpPr/>
          <p:nvPr/>
        </p:nvSpPr>
        <p:spPr>
          <a:xfrm>
            <a:off x="4800600" y="2971800"/>
            <a:ext cx="12192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G</a:t>
            </a:r>
            <a:r>
              <a:rPr lang="en-US" b="1" baseline="-25000" dirty="0" smtClean="0">
                <a:solidFill>
                  <a:srgbClr val="FFFFFF"/>
                </a:solidFill>
              </a:rPr>
              <a:t>2</a:t>
            </a:r>
            <a:endParaRPr lang="en-US" b="1" dirty="0">
              <a:solidFill>
                <a:srgbClr val="FFFFFF"/>
              </a:solidFill>
            </a:endParaRPr>
          </a:p>
        </p:txBody>
      </p:sp>
      <p:sp>
        <p:nvSpPr>
          <p:cNvPr id="16" name="Oval 15"/>
          <p:cNvSpPr/>
          <p:nvPr/>
        </p:nvSpPr>
        <p:spPr>
          <a:xfrm>
            <a:off x="6172200" y="2895600"/>
            <a:ext cx="1524000" cy="6096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G</a:t>
            </a:r>
            <a:r>
              <a:rPr lang="en-US" b="1" baseline="-25000" dirty="0" smtClean="0">
                <a:solidFill>
                  <a:srgbClr val="FFFFFF"/>
                </a:solidFill>
              </a:rPr>
              <a:t>3</a:t>
            </a:r>
            <a:endParaRPr lang="en-US" b="1" dirty="0">
              <a:solidFill>
                <a:srgbClr val="FFFFFF"/>
              </a:solidFill>
            </a:endParaRPr>
          </a:p>
        </p:txBody>
      </p:sp>
      <p:sp>
        <p:nvSpPr>
          <p:cNvPr id="17" name="TextBox 16"/>
          <p:cNvSpPr txBox="1"/>
          <p:nvPr/>
        </p:nvSpPr>
        <p:spPr>
          <a:xfrm>
            <a:off x="228600" y="3505200"/>
            <a:ext cx="1828800" cy="954107"/>
          </a:xfrm>
          <a:prstGeom prst="rect">
            <a:avLst/>
          </a:prstGeom>
          <a:noFill/>
        </p:spPr>
        <p:txBody>
          <a:bodyPr wrap="square" rtlCol="0">
            <a:spAutoFit/>
          </a:bodyPr>
          <a:lstStyle/>
          <a:p>
            <a:pPr algn="ctr"/>
            <a:r>
              <a:rPr lang="en-US" sz="2800" dirty="0" smtClean="0">
                <a:solidFill>
                  <a:srgbClr val="FFFFFF"/>
                </a:solidFill>
              </a:rPr>
              <a:t>Simulate  t2</a:t>
            </a:r>
            <a:endParaRPr lang="en-US" sz="2800" dirty="0">
              <a:solidFill>
                <a:srgbClr val="FFFFFF"/>
              </a:solidFill>
            </a:endParaRPr>
          </a:p>
        </p:txBody>
      </p:sp>
      <p:cxnSp>
        <p:nvCxnSpPr>
          <p:cNvPr id="18" name="Straight Arrow Connector 17"/>
          <p:cNvCxnSpPr/>
          <p:nvPr/>
        </p:nvCxnSpPr>
        <p:spPr>
          <a:xfrm rot="5400000">
            <a:off x="2209800" y="3581400"/>
            <a:ext cx="304800" cy="15240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3086100" y="3619500"/>
            <a:ext cx="304800" cy="7620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286500" y="3619500"/>
            <a:ext cx="381000" cy="15240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7467600" y="3581400"/>
            <a:ext cx="381000" cy="22860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6896894" y="3696494"/>
            <a:ext cx="304800" cy="74612"/>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934200" y="39624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err="1" smtClean="0">
                <a:solidFill>
                  <a:srgbClr val="FFFFFF"/>
                </a:solidFill>
              </a:rPr>
              <a:t>fb</a:t>
            </a:r>
            <a:endParaRPr lang="en-US" dirty="0">
              <a:solidFill>
                <a:srgbClr val="FFFFFF"/>
              </a:solidFill>
            </a:endParaRPr>
          </a:p>
        </p:txBody>
      </p:sp>
      <p:sp>
        <p:nvSpPr>
          <p:cNvPr id="24" name="Oval 23"/>
          <p:cNvSpPr/>
          <p:nvPr/>
        </p:nvSpPr>
        <p:spPr>
          <a:xfrm>
            <a:off x="7620000" y="3886200"/>
            <a:ext cx="9906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G</a:t>
            </a:r>
            <a:r>
              <a:rPr lang="en-US" b="1" baseline="-25000" dirty="0" smtClean="0">
                <a:solidFill>
                  <a:srgbClr val="FFFFFF"/>
                </a:solidFill>
              </a:rPr>
              <a:t>7</a:t>
            </a:r>
            <a:endParaRPr lang="en-US" b="1" dirty="0">
              <a:solidFill>
                <a:srgbClr val="FFFFFF"/>
              </a:solidFill>
            </a:endParaRPr>
          </a:p>
        </p:txBody>
      </p:sp>
      <p:sp>
        <p:nvSpPr>
          <p:cNvPr id="25" name="Oval 24"/>
          <p:cNvSpPr/>
          <p:nvPr/>
        </p:nvSpPr>
        <p:spPr>
          <a:xfrm>
            <a:off x="5943600" y="3962400"/>
            <a:ext cx="8382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G</a:t>
            </a:r>
            <a:r>
              <a:rPr lang="en-US" b="1" baseline="-25000" dirty="0" smtClean="0">
                <a:solidFill>
                  <a:srgbClr val="FFFFFF"/>
                </a:solidFill>
              </a:rPr>
              <a:t>5</a:t>
            </a:r>
            <a:endParaRPr lang="en-US" b="1" dirty="0">
              <a:solidFill>
                <a:srgbClr val="FFFFFF"/>
              </a:solidFill>
            </a:endParaRPr>
          </a:p>
        </p:txBody>
      </p:sp>
      <p:sp>
        <p:nvSpPr>
          <p:cNvPr id="26" name="TextBox 25"/>
          <p:cNvSpPr txBox="1"/>
          <p:nvPr/>
        </p:nvSpPr>
        <p:spPr>
          <a:xfrm>
            <a:off x="228600" y="4648200"/>
            <a:ext cx="2209800" cy="523220"/>
          </a:xfrm>
          <a:prstGeom prst="rect">
            <a:avLst/>
          </a:prstGeom>
          <a:noFill/>
        </p:spPr>
        <p:txBody>
          <a:bodyPr wrap="square" rtlCol="0">
            <a:spAutoFit/>
          </a:bodyPr>
          <a:lstStyle/>
          <a:p>
            <a:r>
              <a:rPr lang="en-US" sz="2800" dirty="0" smtClean="0">
                <a:solidFill>
                  <a:srgbClr val="FFFFFF"/>
                </a:solidFill>
              </a:rPr>
              <a:t>Simulate t3</a:t>
            </a:r>
            <a:endParaRPr lang="en-US" sz="2800" dirty="0">
              <a:solidFill>
                <a:srgbClr val="FFFFFF"/>
              </a:solidFill>
            </a:endParaRPr>
          </a:p>
        </p:txBody>
      </p:sp>
      <p:sp>
        <p:nvSpPr>
          <p:cNvPr id="27" name="Oval 26"/>
          <p:cNvSpPr/>
          <p:nvPr/>
        </p:nvSpPr>
        <p:spPr>
          <a:xfrm>
            <a:off x="3124200" y="3886200"/>
            <a:ext cx="10668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G</a:t>
            </a:r>
            <a:r>
              <a:rPr lang="en-US" b="1" baseline="-25000" dirty="0" smtClean="0">
                <a:solidFill>
                  <a:srgbClr val="FFFFFF"/>
                </a:solidFill>
              </a:rPr>
              <a:t>4</a:t>
            </a:r>
            <a:endParaRPr lang="en-US" b="1" dirty="0">
              <a:solidFill>
                <a:srgbClr val="FFFFFF"/>
              </a:solidFill>
            </a:endParaRPr>
          </a:p>
        </p:txBody>
      </p:sp>
      <p:sp>
        <p:nvSpPr>
          <p:cNvPr id="28" name="Oval 27"/>
          <p:cNvSpPr/>
          <p:nvPr/>
        </p:nvSpPr>
        <p:spPr>
          <a:xfrm>
            <a:off x="1828800" y="3886200"/>
            <a:ext cx="11430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G</a:t>
            </a:r>
            <a:r>
              <a:rPr lang="en-US" b="1" baseline="-25000" dirty="0" smtClean="0">
                <a:solidFill>
                  <a:srgbClr val="FFFFFF"/>
                </a:solidFill>
              </a:rPr>
              <a:t>0</a:t>
            </a:r>
            <a:endParaRPr lang="en-US" b="1" dirty="0">
              <a:solidFill>
                <a:srgbClr val="FFFFFF"/>
              </a:solidFill>
            </a:endParaRPr>
          </a:p>
        </p:txBody>
      </p:sp>
      <p:cxnSp>
        <p:nvCxnSpPr>
          <p:cNvPr id="29" name="Straight Arrow Connector 28"/>
          <p:cNvCxnSpPr/>
          <p:nvPr/>
        </p:nvCxnSpPr>
        <p:spPr>
          <a:xfrm rot="5400000">
            <a:off x="5181600" y="3733800"/>
            <a:ext cx="381000" cy="7620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572000" y="3962400"/>
            <a:ext cx="12192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G</a:t>
            </a:r>
            <a:r>
              <a:rPr lang="en-US" b="1" baseline="-25000" dirty="0" smtClean="0">
                <a:solidFill>
                  <a:srgbClr val="FFFFFF"/>
                </a:solidFill>
              </a:rPr>
              <a:t>2</a:t>
            </a:r>
            <a:endParaRPr lang="en-US" b="1" dirty="0">
              <a:solidFill>
                <a:srgbClr val="FFFFFF"/>
              </a:solidFill>
            </a:endParaRPr>
          </a:p>
        </p:txBody>
      </p:sp>
      <p:sp>
        <p:nvSpPr>
          <p:cNvPr id="31" name="Flowchart: Connector 30"/>
          <p:cNvSpPr/>
          <p:nvPr/>
        </p:nvSpPr>
        <p:spPr>
          <a:xfrm>
            <a:off x="2895600" y="4876800"/>
            <a:ext cx="152400" cy="152400"/>
          </a:xfrm>
          <a:prstGeom prst="flowChartConnector">
            <a:avLst/>
          </a:prstGeom>
          <a:solidFill>
            <a:srgbClr val="FF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3657600" y="4876800"/>
            <a:ext cx="152400" cy="152400"/>
          </a:xfrm>
          <a:prstGeom prst="flowChartConnector">
            <a:avLst/>
          </a:prstGeom>
          <a:solidFill>
            <a:srgbClr val="FF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3276600" y="4876800"/>
            <a:ext cx="152400" cy="152400"/>
          </a:xfrm>
          <a:prstGeom prst="flowChartConnector">
            <a:avLst/>
          </a:prstGeom>
          <a:solidFill>
            <a:srgbClr val="FF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648200" y="4876800"/>
            <a:ext cx="152400" cy="152400"/>
          </a:xfrm>
          <a:prstGeom prst="flowChartConnector">
            <a:avLst/>
          </a:prstGeom>
          <a:solidFill>
            <a:srgbClr val="FF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5410200" y="4876800"/>
            <a:ext cx="152400" cy="152400"/>
          </a:xfrm>
          <a:prstGeom prst="flowChartConnector">
            <a:avLst/>
          </a:prstGeom>
          <a:solidFill>
            <a:srgbClr val="FF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5029200" y="4876800"/>
            <a:ext cx="152400" cy="152400"/>
          </a:xfrm>
          <a:prstGeom prst="flowChartConnector">
            <a:avLst/>
          </a:prstGeom>
          <a:solidFill>
            <a:srgbClr val="FF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715000" y="5715000"/>
            <a:ext cx="8382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G</a:t>
            </a:r>
            <a:r>
              <a:rPr lang="en-US" b="1" baseline="-25000" dirty="0" smtClean="0">
                <a:solidFill>
                  <a:srgbClr val="FFFFFF"/>
                </a:solidFill>
              </a:rPr>
              <a:t>5</a:t>
            </a:r>
            <a:endParaRPr lang="en-US" b="1" dirty="0">
              <a:solidFill>
                <a:srgbClr val="FFFFFF"/>
              </a:solidFill>
            </a:endParaRPr>
          </a:p>
        </p:txBody>
      </p:sp>
      <p:sp>
        <p:nvSpPr>
          <p:cNvPr id="38" name="Oval 37"/>
          <p:cNvSpPr/>
          <p:nvPr/>
        </p:nvSpPr>
        <p:spPr>
          <a:xfrm>
            <a:off x="4953000" y="57150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err="1" smtClean="0">
                <a:solidFill>
                  <a:srgbClr val="FFFFFF"/>
                </a:solidFill>
              </a:rPr>
              <a:t>fe</a:t>
            </a:r>
            <a:endParaRPr lang="en-US" dirty="0">
              <a:solidFill>
                <a:srgbClr val="FFFFFF"/>
              </a:solidFill>
            </a:endParaRPr>
          </a:p>
        </p:txBody>
      </p:sp>
      <p:sp>
        <p:nvSpPr>
          <p:cNvPr id="39" name="Oval 38"/>
          <p:cNvSpPr/>
          <p:nvPr/>
        </p:nvSpPr>
        <p:spPr>
          <a:xfrm>
            <a:off x="2514600" y="57150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err="1" smtClean="0">
                <a:solidFill>
                  <a:srgbClr val="FFFFFF"/>
                </a:solidFill>
              </a:rPr>
              <a:t>fc</a:t>
            </a:r>
            <a:endParaRPr lang="en-US" dirty="0">
              <a:solidFill>
                <a:srgbClr val="FFFFFF"/>
              </a:solidFill>
            </a:endParaRPr>
          </a:p>
        </p:txBody>
      </p:sp>
      <p:sp>
        <p:nvSpPr>
          <p:cNvPr id="40" name="Oval 39"/>
          <p:cNvSpPr/>
          <p:nvPr/>
        </p:nvSpPr>
        <p:spPr>
          <a:xfrm>
            <a:off x="3276600" y="57150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err="1" smtClean="0">
                <a:solidFill>
                  <a:srgbClr val="FFFFFF"/>
                </a:solidFill>
              </a:rPr>
              <a:t>fd</a:t>
            </a:r>
            <a:endParaRPr lang="en-US" dirty="0">
              <a:solidFill>
                <a:srgbClr val="FFFFFF"/>
              </a:solidFill>
            </a:endParaRPr>
          </a:p>
        </p:txBody>
      </p:sp>
      <p:sp>
        <p:nvSpPr>
          <p:cNvPr id="41" name="Flowchart: Connector 40"/>
          <p:cNvSpPr/>
          <p:nvPr/>
        </p:nvSpPr>
        <p:spPr>
          <a:xfrm>
            <a:off x="7620000" y="5943600"/>
            <a:ext cx="152400" cy="152400"/>
          </a:xfrm>
          <a:prstGeom prst="flowChartConnector">
            <a:avLst/>
          </a:prstGeom>
          <a:solidFill>
            <a:srgbClr val="FF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8382000" y="5943600"/>
            <a:ext cx="152400" cy="152400"/>
          </a:xfrm>
          <a:prstGeom prst="flowChartConnector">
            <a:avLst/>
          </a:prstGeom>
          <a:solidFill>
            <a:srgbClr val="FF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8001000" y="5943600"/>
            <a:ext cx="152400" cy="152400"/>
          </a:xfrm>
          <a:prstGeom prst="flowChartConnector">
            <a:avLst/>
          </a:prstGeom>
          <a:solidFill>
            <a:srgbClr val="FFFF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85800" y="1295400"/>
            <a:ext cx="1905000" cy="461665"/>
          </a:xfrm>
          <a:prstGeom prst="rect">
            <a:avLst/>
          </a:prstGeom>
          <a:noFill/>
        </p:spPr>
        <p:txBody>
          <a:bodyPr wrap="square" rtlCol="0">
            <a:spAutoFit/>
          </a:bodyPr>
          <a:lstStyle/>
          <a:p>
            <a:r>
              <a:rPr lang="en-US" sz="2400" dirty="0" smtClean="0">
                <a:solidFill>
                  <a:srgbClr val="FFFF00"/>
                </a:solidFill>
              </a:rPr>
              <a:t>Summarize:</a:t>
            </a:r>
            <a:endParaRPr lang="en-US" sz="2400" dirty="0">
              <a:solidFill>
                <a:srgbClr val="FFFF00"/>
              </a:solidFill>
            </a:endParaRPr>
          </a:p>
        </p:txBody>
      </p:sp>
      <p:sp>
        <p:nvSpPr>
          <p:cNvPr id="46" name="Footer Placeholder 45"/>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par>
                                <p:cTn id="12" presetID="3"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par>
                                <p:cTn id="15" presetID="3"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par>
                          <p:cTn id="33" fill="hold">
                            <p:stCondLst>
                              <p:cond delay="1000"/>
                            </p:stCondLst>
                            <p:childTnLst>
                              <p:par>
                                <p:cTn id="34" presetID="0" presetClass="path" presetSubtype="0" accel="50000" decel="50000" fill="hold" grpId="1" nodeType="afterEffect">
                                  <p:stCondLst>
                                    <p:cond delay="0"/>
                                  </p:stCondLst>
                                  <p:childTnLst>
                                    <p:animMotion origin="layout" path="M 0 0 L 0.00833 0.38889 " pathEditMode="relative" ptsTypes="AA">
                                      <p:cBhvr>
                                        <p:cTn id="35" dur="2000" fill="hold"/>
                                        <p:tgtEl>
                                          <p:spTgt spid="14"/>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heckerboard(across)">
                                      <p:cBhvr>
                                        <p:cTn id="40" dur="500"/>
                                        <p:tgtEl>
                                          <p:spTgt spid="17"/>
                                        </p:tgtEl>
                                      </p:cBhvr>
                                    </p:animEffect>
                                  </p:childTnLst>
                                </p:cTn>
                              </p:par>
                            </p:childTnLst>
                          </p:cTn>
                        </p:par>
                        <p:par>
                          <p:cTn id="41" fill="hold">
                            <p:stCondLst>
                              <p:cond delay="500"/>
                            </p:stCondLst>
                            <p:childTnLst>
                              <p:par>
                                <p:cTn id="42" presetID="5" presetClass="entr" presetSubtype="1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heckerboard(across)">
                                      <p:cBhvr>
                                        <p:cTn id="44" dur="500"/>
                                        <p:tgtEl>
                                          <p:spTgt spid="18"/>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heckerboard(across)">
                                      <p:cBhvr>
                                        <p:cTn id="47" dur="500"/>
                                        <p:tgtEl>
                                          <p:spTgt spid="28"/>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checkerboard(across)">
                                      <p:cBhvr>
                                        <p:cTn id="50" dur="500"/>
                                        <p:tgtEl>
                                          <p:spTgt spid="27"/>
                                        </p:tgtEl>
                                      </p:cBhvr>
                                    </p:animEffect>
                                  </p:childTnLst>
                                </p:cTn>
                              </p:par>
                              <p:par>
                                <p:cTn id="51" presetID="5" presetClass="entr" presetSubtype="1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checkerboard(across)">
                                      <p:cBhvr>
                                        <p:cTn id="53" dur="500"/>
                                        <p:tgtEl>
                                          <p:spTgt spid="19"/>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checkerboard(across)">
                                      <p:cBhvr>
                                        <p:cTn id="56" dur="500"/>
                                        <p:tgtEl>
                                          <p:spTgt spid="30"/>
                                        </p:tgtEl>
                                      </p:cBhvr>
                                    </p:animEffect>
                                  </p:childTnLst>
                                </p:cTn>
                              </p:par>
                              <p:par>
                                <p:cTn id="57" presetID="5" presetClass="entr" presetSubtype="1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checkerboard(across)">
                                      <p:cBhvr>
                                        <p:cTn id="59" dur="500"/>
                                        <p:tgtEl>
                                          <p:spTgt spid="29"/>
                                        </p:tgtEl>
                                      </p:cBhvr>
                                    </p:animEffect>
                                  </p:childTnLst>
                                </p:cTn>
                              </p:par>
                              <p:par>
                                <p:cTn id="60" presetID="5" presetClass="entr" presetSubtype="1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heckerboard(across)">
                                      <p:cBhvr>
                                        <p:cTn id="62" dur="500"/>
                                        <p:tgtEl>
                                          <p:spTgt spid="20"/>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checkerboard(across)">
                                      <p:cBhvr>
                                        <p:cTn id="65" dur="500"/>
                                        <p:tgtEl>
                                          <p:spTgt spid="25"/>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checkerboard(across)">
                                      <p:cBhvr>
                                        <p:cTn id="68" dur="500"/>
                                        <p:tgtEl>
                                          <p:spTgt spid="23"/>
                                        </p:tgtEl>
                                      </p:cBhvr>
                                    </p:animEffect>
                                  </p:childTnLst>
                                </p:cTn>
                              </p:par>
                              <p:par>
                                <p:cTn id="69" presetID="5" presetClass="entr" presetSubtype="10"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checkerboard(across)">
                                      <p:cBhvr>
                                        <p:cTn id="71" dur="500"/>
                                        <p:tgtEl>
                                          <p:spTgt spid="22"/>
                                        </p:tgtEl>
                                      </p:cBhvr>
                                    </p:animEffect>
                                  </p:childTnLst>
                                </p:cTn>
                              </p:par>
                              <p:par>
                                <p:cTn id="72" presetID="5" presetClass="entr" presetSubtype="1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checkerboard(across)">
                                      <p:cBhvr>
                                        <p:cTn id="74" dur="500"/>
                                        <p:tgtEl>
                                          <p:spTgt spid="21"/>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checkerboard(across)">
                                      <p:cBhvr>
                                        <p:cTn id="77" dur="500"/>
                                        <p:tgtEl>
                                          <p:spTgt spid="24"/>
                                        </p:tgtEl>
                                      </p:cBhvr>
                                    </p:animEffect>
                                  </p:childTnLst>
                                </p:cTn>
                              </p:par>
                            </p:childTnLst>
                          </p:cTn>
                        </p:par>
                        <p:par>
                          <p:cTn id="78" fill="hold">
                            <p:stCondLst>
                              <p:cond delay="1000"/>
                            </p:stCondLst>
                            <p:childTnLst>
                              <p:par>
                                <p:cTn id="79" presetID="0" presetClass="path" presetSubtype="0" accel="50000" decel="50000" fill="hold" grpId="1" nodeType="afterEffect">
                                  <p:stCondLst>
                                    <p:cond delay="0"/>
                                  </p:stCondLst>
                                  <p:childTnLst>
                                    <p:animMotion origin="layout" path="M 0 0 L -0.025 0.25556 " pathEditMode="relative" ptsTypes="AA">
                                      <p:cBhvr>
                                        <p:cTn id="80" dur="2000" fill="hold"/>
                                        <p:tgtEl>
                                          <p:spTgt spid="23"/>
                                        </p:tgtEl>
                                        <p:attrNameLst>
                                          <p:attrName>ppt_x</p:attrName>
                                          <p:attrName>ppt_y</p:attrName>
                                        </p:attrNameLst>
                                      </p:cBhvr>
                                    </p:animMotion>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ox(in)">
                                      <p:cBhvr>
                                        <p:cTn id="85" dur="500"/>
                                        <p:tgtEl>
                                          <p:spTgt spid="26"/>
                                        </p:tgtEl>
                                      </p:cBhvr>
                                    </p:animEffect>
                                  </p:childTnLst>
                                </p:cTn>
                              </p:par>
                            </p:childTnLst>
                          </p:cTn>
                        </p:par>
                        <p:par>
                          <p:cTn id="86" fill="hold">
                            <p:stCondLst>
                              <p:cond delay="500"/>
                            </p:stCondLst>
                            <p:childTnLst>
                              <p:par>
                                <p:cTn id="87" presetID="4"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box(in)">
                                      <p:cBhvr>
                                        <p:cTn id="89" dur="500"/>
                                        <p:tgtEl>
                                          <p:spTgt spid="31"/>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box(in)">
                                      <p:cBhvr>
                                        <p:cTn id="92" dur="500"/>
                                        <p:tgtEl>
                                          <p:spTgt spid="32"/>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box(in)">
                                      <p:cBhvr>
                                        <p:cTn id="95" dur="500"/>
                                        <p:tgtEl>
                                          <p:spTgt spid="33"/>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box(in)">
                                      <p:cBhvr>
                                        <p:cTn id="98" dur="500"/>
                                        <p:tgtEl>
                                          <p:spTgt spid="34"/>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box(in)">
                                      <p:cBhvr>
                                        <p:cTn id="101" dur="500"/>
                                        <p:tgtEl>
                                          <p:spTgt spid="35"/>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box(in)">
                                      <p:cBhvr>
                                        <p:cTn id="104" dur="500"/>
                                        <p:tgtEl>
                                          <p:spTgt spid="36"/>
                                        </p:tgtEl>
                                      </p:cBhvr>
                                    </p:animEffect>
                                  </p:childTnLst>
                                </p:cTn>
                              </p:par>
                            </p:childTnLst>
                          </p:cTn>
                        </p:par>
                      </p:childTnLst>
                    </p:cTn>
                  </p:par>
                  <p:par>
                    <p:cTn id="105" fill="hold">
                      <p:stCondLst>
                        <p:cond delay="indefinite"/>
                      </p:stCondLst>
                      <p:childTnLst>
                        <p:par>
                          <p:cTn id="106" fill="hold">
                            <p:stCondLst>
                              <p:cond delay="0"/>
                            </p:stCondLst>
                            <p:childTnLst>
                              <p:par>
                                <p:cTn id="107" presetID="8" presetClass="entr" presetSubtype="16" fill="hold" grpId="0" nodeType="click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diamond(in)">
                                      <p:cBhvr>
                                        <p:cTn id="109" dur="1000"/>
                                        <p:tgtEl>
                                          <p:spTgt spid="44"/>
                                        </p:tgtEl>
                                      </p:cBhvr>
                                    </p:animEffect>
                                  </p:childTnLst>
                                </p:cTn>
                              </p:par>
                            </p:childTnLst>
                          </p:cTn>
                        </p:par>
                        <p:par>
                          <p:cTn id="110" fill="hold">
                            <p:stCondLst>
                              <p:cond delay="1000"/>
                            </p:stCondLst>
                            <p:childTnLst>
                              <p:par>
                                <p:cTn id="111" presetID="8" presetClass="entr" presetSubtype="16" fill="hold" grpId="0" nodeType="after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diamond(in)">
                                      <p:cBhvr>
                                        <p:cTn id="113" dur="2000"/>
                                        <p:tgtEl>
                                          <p:spTgt spid="39"/>
                                        </p:tgtEl>
                                      </p:cBhvr>
                                    </p:animEffect>
                                  </p:childTnLst>
                                </p:cTn>
                              </p:par>
                              <p:par>
                                <p:cTn id="114" presetID="8" presetClass="entr" presetSubtype="16" fill="hold" grpId="0" nodeType="with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diamond(in)">
                                      <p:cBhvr>
                                        <p:cTn id="116" dur="2000"/>
                                        <p:tgtEl>
                                          <p:spTgt spid="40"/>
                                        </p:tgtEl>
                                      </p:cBhvr>
                                    </p:animEffect>
                                  </p:childTnLst>
                                </p:cTn>
                              </p:par>
                              <p:par>
                                <p:cTn id="117" presetID="8" presetClass="entr" presetSubtype="16"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diamond(in)">
                                      <p:cBhvr>
                                        <p:cTn id="119" dur="2000"/>
                                        <p:tgtEl>
                                          <p:spTgt spid="38"/>
                                        </p:tgtEl>
                                      </p:cBhvr>
                                    </p:animEffect>
                                  </p:childTnLst>
                                </p:cTn>
                              </p:par>
                              <p:par>
                                <p:cTn id="120" presetID="8" presetClass="entr" presetSubtype="16"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diamond(in)">
                                      <p:cBhvr>
                                        <p:cTn id="122" dur="2000"/>
                                        <p:tgtEl>
                                          <p:spTgt spid="37"/>
                                        </p:tgtEl>
                                      </p:cBhvr>
                                    </p:animEffect>
                                  </p:childTnLst>
                                </p:cTn>
                              </p:par>
                            </p:childTnLst>
                          </p:cTn>
                        </p:par>
                        <p:par>
                          <p:cTn id="123" fill="hold">
                            <p:stCondLst>
                              <p:cond delay="3000"/>
                            </p:stCondLst>
                            <p:childTnLst>
                              <p:par>
                                <p:cTn id="124" presetID="3" presetClass="entr" presetSubtype="10" fill="hold" grpId="0" nodeType="after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blinds(horizontal)">
                                      <p:cBhvr>
                                        <p:cTn id="126" dur="500"/>
                                        <p:tgtEl>
                                          <p:spTgt spid="41"/>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blinds(horizontal)">
                                      <p:cBhvr>
                                        <p:cTn id="129" dur="500"/>
                                        <p:tgtEl>
                                          <p:spTgt spid="43"/>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blinds(horizontal)">
                                      <p:cBhvr>
                                        <p:cTn id="1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0" grpId="0"/>
      <p:bldP spid="13" grpId="0" animBg="1"/>
      <p:bldP spid="14" grpId="0" animBg="1"/>
      <p:bldP spid="14" grpId="1" animBg="1"/>
      <p:bldP spid="15" grpId="0" animBg="1"/>
      <p:bldP spid="16" grpId="0" animBg="1"/>
      <p:bldP spid="17" grpId="0"/>
      <p:bldP spid="23" grpId="0" animBg="1"/>
      <p:bldP spid="23" grpId="1" animBg="1"/>
      <p:bldP spid="24" grpId="0" animBg="1"/>
      <p:bldP spid="25" grpId="0" animBg="1"/>
      <p:bldP spid="26" grpId="0"/>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for Fault Simulation</a:t>
            </a:r>
            <a:endParaRPr lang="en-US" dirty="0"/>
          </a:p>
        </p:txBody>
      </p:sp>
      <p:sp>
        <p:nvSpPr>
          <p:cNvPr id="3" name="Content Placeholder 2"/>
          <p:cNvSpPr>
            <a:spLocks noGrp="1"/>
          </p:cNvSpPr>
          <p:nvPr>
            <p:ph idx="1"/>
          </p:nvPr>
        </p:nvSpPr>
        <p:spPr>
          <a:xfrm>
            <a:off x="685800" y="1600200"/>
            <a:ext cx="7772400" cy="3276600"/>
          </a:xfrm>
        </p:spPr>
        <p:txBody>
          <a:bodyPr/>
          <a:lstStyle/>
          <a:p>
            <a:r>
              <a:rPr lang="en-US" sz="2800" dirty="0" smtClean="0"/>
              <a:t>Diagnostic coverage metric defined.</a:t>
            </a:r>
          </a:p>
          <a:p>
            <a:r>
              <a:rPr lang="en-US" sz="2800" dirty="0" smtClean="0"/>
              <a:t>Diagnostic fault simulation has similar complexity as conventional simulation with    fault dropping.</a:t>
            </a:r>
          </a:p>
        </p:txBody>
      </p:sp>
      <p:sp>
        <p:nvSpPr>
          <p:cNvPr id="4" name="Slide Number Placeholder 3"/>
          <p:cNvSpPr>
            <a:spLocks noGrp="1"/>
          </p:cNvSpPr>
          <p:nvPr>
            <p:ph type="sldNum" sz="quarter" idx="12"/>
          </p:nvPr>
        </p:nvSpPr>
        <p:spPr/>
        <p:txBody>
          <a:bodyPr/>
          <a:lstStyle/>
          <a:p>
            <a:fld id="{502FEC50-0A91-4F7E-80DC-A3DC0FEBA1CC}" type="slidenum">
              <a:rPr lang="en-US" altLang="zh-CN" smtClean="0"/>
              <a:pPr/>
              <a:t>32</a:t>
            </a:fld>
            <a:endParaRPr lang="en-US" altLang="zh-CN"/>
          </a:p>
        </p:txBody>
      </p:sp>
      <p:sp>
        <p:nvSpPr>
          <p:cNvPr id="5" name="Date Placeholder 4"/>
          <p:cNvSpPr>
            <a:spLocks noGrp="1"/>
          </p:cNvSpPr>
          <p:nvPr>
            <p:ph type="dt" sz="half" idx="10"/>
          </p:nvPr>
        </p:nvSpPr>
        <p:spPr/>
        <p:txBody>
          <a:bodyPr/>
          <a:lstStyle/>
          <a:p>
            <a:r>
              <a:rPr lang="en-US" altLang="zh-CN" smtClean="0"/>
              <a:t>Mar.  21, 2012</a:t>
            </a:r>
            <a:endParaRPr lang="en-US" altLang="zh-CN"/>
          </a:p>
        </p:txBody>
      </p:sp>
      <p:sp>
        <p:nvSpPr>
          <p:cNvPr id="6" name="Footer Placeholder 5"/>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Test* Generation</a:t>
            </a:r>
            <a:endParaRPr lang="en-US" dirty="0"/>
          </a:p>
        </p:txBody>
      </p:sp>
      <p:sp>
        <p:nvSpPr>
          <p:cNvPr id="6" name="Content Placeholder 5"/>
          <p:cNvSpPr>
            <a:spLocks noGrp="1"/>
          </p:cNvSpPr>
          <p:nvPr>
            <p:ph idx="1"/>
          </p:nvPr>
        </p:nvSpPr>
        <p:spPr>
          <a:xfrm>
            <a:off x="685800" y="1219200"/>
            <a:ext cx="7772400" cy="4572000"/>
          </a:xfrm>
        </p:spPr>
        <p:txBody>
          <a:bodyPr>
            <a:normAutofit fontScale="47500" lnSpcReduction="20000"/>
          </a:bodyPr>
          <a:lstStyle/>
          <a:p>
            <a:r>
              <a:rPr lang="en-US" sz="5900" dirty="0" smtClean="0"/>
              <a:t>An exclusive test for fault-pair (f1, f2) distinguishes between the two faults.</a:t>
            </a:r>
          </a:p>
          <a:p>
            <a:r>
              <a:rPr lang="en-US" sz="5900" dirty="0" smtClean="0"/>
              <a:t>If no exclusive test exists, then the two faults cannot be distinguished from each other and form an equivalent fault-pair.</a:t>
            </a:r>
          </a:p>
          <a:p>
            <a:pPr lvl="0"/>
            <a:endParaRPr lang="en-US" dirty="0" smtClean="0"/>
          </a:p>
          <a:p>
            <a:pPr lvl="0">
              <a:buNone/>
            </a:pPr>
            <a:r>
              <a:rPr lang="en-US" sz="4500" dirty="0" smtClean="0"/>
              <a:t>      * V. D. </a:t>
            </a:r>
            <a:r>
              <a:rPr lang="en-US" sz="4500" dirty="0" err="1" smtClean="0"/>
              <a:t>Agrawal</a:t>
            </a:r>
            <a:r>
              <a:rPr lang="en-US" sz="4500" dirty="0" smtClean="0"/>
              <a:t>, D. H. </a:t>
            </a:r>
            <a:r>
              <a:rPr lang="en-US" sz="4500" dirty="0" err="1" smtClean="0"/>
              <a:t>Baik</a:t>
            </a:r>
            <a:r>
              <a:rPr lang="en-US" sz="4500" dirty="0" smtClean="0"/>
              <a:t>, Y. C. Kim, and K. K. </a:t>
            </a:r>
            <a:r>
              <a:rPr lang="en-US" sz="4500" dirty="0" err="1" smtClean="0"/>
              <a:t>Saluja</a:t>
            </a:r>
            <a:r>
              <a:rPr lang="en-US" sz="4500" dirty="0" smtClean="0"/>
              <a:t>,  “Exclusive Test and its Applications to Fault Diagnosis,” </a:t>
            </a:r>
            <a:r>
              <a:rPr lang="en-US" sz="4500" i="1" dirty="0" smtClean="0"/>
              <a:t>Proc. 16th International Conf. VLSI Design</a:t>
            </a:r>
            <a:r>
              <a:rPr lang="en-US" sz="4500" dirty="0" smtClean="0"/>
              <a:t>, Jan. 2003, pp. 143–148.</a:t>
            </a:r>
          </a:p>
        </p:txBody>
      </p:sp>
      <p:sp>
        <p:nvSpPr>
          <p:cNvPr id="3" name="Date Placeholder 2"/>
          <p:cNvSpPr>
            <a:spLocks noGrp="1"/>
          </p:cNvSpPr>
          <p:nvPr>
            <p:ph type="dt" sz="half" idx="10"/>
          </p:nvPr>
        </p:nvSpPr>
        <p:spPr/>
        <p:txBody>
          <a:bodyPr/>
          <a:lstStyle/>
          <a:p>
            <a:r>
              <a:rPr lang="en-US" smtClean="0"/>
              <a:t>Mar.  21, 2012</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
        <p:nvSpPr>
          <p:cNvPr id="7" name="Footer Placeholder 6"/>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Test Generation</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a:p>
        </p:txBody>
      </p:sp>
      <p:sp>
        <p:nvSpPr>
          <p:cNvPr id="6" name="Slide Number Placeholder 5"/>
          <p:cNvSpPr>
            <a:spLocks noGrp="1"/>
          </p:cNvSpPr>
          <p:nvPr>
            <p:ph type="sldNum" sz="quarter" idx="12"/>
          </p:nvPr>
        </p:nvSpPr>
        <p:spPr/>
        <p:txBody>
          <a:bodyPr/>
          <a:lstStyle/>
          <a:p>
            <a:pPr>
              <a:defRPr/>
            </a:pPr>
            <a:fld id="{5551DFC1-2DE9-466C-B296-661A7F7832FB}" type="slidenum">
              <a:rPr lang="en-US" smtClean="0"/>
              <a:pPr>
                <a:defRPr/>
              </a:pPr>
              <a:t>34</a:t>
            </a:fld>
            <a:endParaRPr lang="en-US"/>
          </a:p>
        </p:txBody>
      </p:sp>
      <p:graphicFrame>
        <p:nvGraphicFramePr>
          <p:cNvPr id="11" name="Object 7"/>
          <p:cNvGraphicFramePr>
            <a:graphicFrameLocks noChangeAspect="1"/>
          </p:cNvGraphicFramePr>
          <p:nvPr/>
        </p:nvGraphicFramePr>
        <p:xfrm>
          <a:off x="1066800" y="2819400"/>
          <a:ext cx="6548565" cy="3662838"/>
        </p:xfrm>
        <a:graphic>
          <a:graphicData uri="http://schemas.openxmlformats.org/presentationml/2006/ole">
            <p:oleObj spid="_x0000_s3074" name="Visio" r:id="rId4" imgW="2191512" imgH="1222553" progId="Visio.Drawing.11">
              <p:embed/>
            </p:oleObj>
          </a:graphicData>
        </a:graphic>
      </p:graphicFrame>
      <p:sp>
        <p:nvSpPr>
          <p:cNvPr id="12" name="TextBox 11"/>
          <p:cNvSpPr txBox="1"/>
          <p:nvPr/>
        </p:nvSpPr>
        <p:spPr>
          <a:xfrm>
            <a:off x="609600" y="1600200"/>
            <a:ext cx="3124200" cy="584775"/>
          </a:xfrm>
          <a:prstGeom prst="rect">
            <a:avLst/>
          </a:prstGeom>
          <a:noFill/>
        </p:spPr>
        <p:txBody>
          <a:bodyPr wrap="square" rtlCol="0">
            <a:spAutoFit/>
          </a:bodyPr>
          <a:lstStyle/>
          <a:p>
            <a:r>
              <a:rPr lang="en-US" sz="3200" dirty="0" smtClean="0">
                <a:solidFill>
                  <a:srgbClr val="FFFF00"/>
                </a:solidFill>
              </a:rPr>
              <a:t>New model:</a:t>
            </a:r>
            <a:endParaRPr lang="en-US" sz="3200" dirty="0">
              <a:solidFill>
                <a:srgbClr val="FFFF00"/>
              </a:solidFill>
            </a:endParaRPr>
          </a:p>
        </p:txBody>
      </p:sp>
      <p:sp>
        <p:nvSpPr>
          <p:cNvPr id="13" name="Rectangle 12"/>
          <p:cNvSpPr/>
          <p:nvPr/>
        </p:nvSpPr>
        <p:spPr>
          <a:xfrm>
            <a:off x="1524000" y="5410200"/>
            <a:ext cx="1725152" cy="461665"/>
          </a:xfrm>
          <a:prstGeom prst="rect">
            <a:avLst/>
          </a:prstGeom>
          <a:ln w="38100">
            <a:noFill/>
          </a:ln>
        </p:spPr>
        <p:txBody>
          <a:bodyPr wrap="none">
            <a:spAutoFit/>
          </a:bodyPr>
          <a:lstStyle/>
          <a:p>
            <a:r>
              <a:rPr lang="en-US" sz="2400" dirty="0" smtClean="0">
                <a:solidFill>
                  <a:srgbClr val="FFFFFF"/>
                </a:solidFill>
              </a:rPr>
              <a:t>Sa0 or Sa1</a:t>
            </a:r>
            <a:endParaRPr lang="en-US" sz="2400" dirty="0">
              <a:solidFill>
                <a:srgbClr val="FFFFFF"/>
              </a:solidFill>
            </a:endParaRPr>
          </a:p>
        </p:txBody>
      </p:sp>
      <p:sp>
        <p:nvSpPr>
          <p:cNvPr id="1402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029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03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0299" name="Picture 11"/>
          <p:cNvPicPr>
            <a:picLocks noChangeAspect="1" noChangeArrowheads="1"/>
          </p:cNvPicPr>
          <p:nvPr/>
        </p:nvPicPr>
        <p:blipFill>
          <a:blip r:embed="rId5" cstate="print">
            <a:clrChange>
              <a:clrFrom>
                <a:srgbClr val="FFFFFF"/>
              </a:clrFrom>
              <a:clrTo>
                <a:srgbClr val="FFFFFF">
                  <a:alpha val="0"/>
                </a:srgbClr>
              </a:clrTo>
            </a:clrChange>
            <a:biLevel thresh="50000"/>
            <a:lum bright="100000"/>
          </a:blip>
          <a:srcRect/>
          <a:stretch>
            <a:fillRect/>
          </a:stretch>
        </p:blipFill>
        <p:spPr bwMode="auto">
          <a:xfrm>
            <a:off x="3429000" y="1905000"/>
            <a:ext cx="5287963" cy="944563"/>
          </a:xfrm>
          <a:prstGeom prst="rect">
            <a:avLst/>
          </a:prstGeom>
          <a:noFill/>
        </p:spPr>
      </p:pic>
      <p:sp>
        <p:nvSpPr>
          <p:cNvPr id="14030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0301" name="Picture 13"/>
          <p:cNvPicPr>
            <a:picLocks noChangeAspect="1" noChangeArrowheads="1"/>
          </p:cNvPicPr>
          <p:nvPr/>
        </p:nvPicPr>
        <p:blipFill>
          <a:blip r:embed="rId6" cstate="print">
            <a:clrChange>
              <a:clrFrom>
                <a:srgbClr val="FFFFFF"/>
              </a:clrFrom>
              <a:clrTo>
                <a:srgbClr val="FFFFFF">
                  <a:alpha val="0"/>
                </a:srgbClr>
              </a:clrTo>
            </a:clrChange>
            <a:lum bright="100000"/>
          </a:blip>
          <a:srcRect/>
          <a:stretch>
            <a:fillRect/>
          </a:stretch>
        </p:blipFill>
        <p:spPr bwMode="auto">
          <a:xfrm>
            <a:off x="4191000" y="1371600"/>
            <a:ext cx="3428999" cy="530371"/>
          </a:xfrm>
          <a:prstGeom prst="rect">
            <a:avLst/>
          </a:prstGeom>
          <a:noFill/>
        </p:spPr>
      </p:pic>
      <p:sp>
        <p:nvSpPr>
          <p:cNvPr id="14030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p:cNvSpPr txBox="1"/>
          <p:nvPr/>
        </p:nvSpPr>
        <p:spPr>
          <a:xfrm>
            <a:off x="2057400" y="3733800"/>
            <a:ext cx="389850" cy="461665"/>
          </a:xfrm>
          <a:prstGeom prst="rect">
            <a:avLst/>
          </a:prstGeom>
          <a:noFill/>
        </p:spPr>
        <p:txBody>
          <a:bodyPr wrap="none" rtlCol="0">
            <a:spAutoFit/>
          </a:bodyPr>
          <a:lstStyle/>
          <a:p>
            <a:r>
              <a:rPr lang="en-US" sz="2400" i="1" dirty="0" smtClean="0">
                <a:solidFill>
                  <a:srgbClr val="FFFFFF"/>
                </a:solidFill>
              </a:rPr>
              <a:t>X</a:t>
            </a:r>
            <a:endParaRPr lang="en-US" sz="2400" i="1" dirty="0">
              <a:solidFill>
                <a:srgbClr val="FFFFFF"/>
              </a:solidFill>
            </a:endParaRPr>
          </a:p>
        </p:txBody>
      </p:sp>
      <p:sp>
        <p:nvSpPr>
          <p:cNvPr id="17" name="TextBox 16"/>
          <p:cNvSpPr txBox="1"/>
          <p:nvPr/>
        </p:nvSpPr>
        <p:spPr>
          <a:xfrm>
            <a:off x="7543800" y="4267200"/>
            <a:ext cx="1072730" cy="461665"/>
          </a:xfrm>
          <a:prstGeom prst="rect">
            <a:avLst/>
          </a:prstGeom>
          <a:noFill/>
        </p:spPr>
        <p:txBody>
          <a:bodyPr wrap="none" rtlCol="0">
            <a:spAutoFit/>
          </a:bodyPr>
          <a:lstStyle/>
          <a:p>
            <a:r>
              <a:rPr lang="en-US" sz="2400" i="1" dirty="0" smtClean="0">
                <a:solidFill>
                  <a:srgbClr val="FFFFFF"/>
                </a:solidFill>
              </a:rPr>
              <a:t>G(</a:t>
            </a:r>
            <a:r>
              <a:rPr lang="en-US" sz="2400" i="1" dirty="0" err="1" smtClean="0">
                <a:solidFill>
                  <a:srgbClr val="FFFFFF"/>
                </a:solidFill>
              </a:rPr>
              <a:t>X,y</a:t>
            </a:r>
            <a:r>
              <a:rPr lang="en-US" sz="2400" i="1" dirty="0" smtClean="0">
                <a:solidFill>
                  <a:srgbClr val="FFFFFF"/>
                </a:solidFill>
              </a:rPr>
              <a:t>)</a:t>
            </a:r>
            <a:endParaRPr lang="en-US" sz="2400" i="1" dirty="0">
              <a:solidFill>
                <a:srgbClr val="FFFFFF"/>
              </a:solidFill>
            </a:endParaRPr>
          </a:p>
        </p:txBody>
      </p:sp>
      <p:sp>
        <p:nvSpPr>
          <p:cNvPr id="18" name="Rounded Rectangle 17"/>
          <p:cNvSpPr/>
          <p:nvPr/>
        </p:nvSpPr>
        <p:spPr bwMode="auto">
          <a:xfrm>
            <a:off x="7391400" y="1981200"/>
            <a:ext cx="1447800" cy="762000"/>
          </a:xfrm>
          <a:prstGeom prst="roundRect">
            <a:avLst/>
          </a:prstGeom>
          <a:noFill/>
          <a:ln w="31750" cap="flat" cmpd="sng" algn="ctr">
            <a:solidFill>
              <a:srgbClr val="FFFF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graphicFrame>
        <p:nvGraphicFramePr>
          <p:cNvPr id="140295" name="Object 7"/>
          <p:cNvGraphicFramePr>
            <a:graphicFrameLocks noChangeAspect="1"/>
          </p:cNvGraphicFramePr>
          <p:nvPr/>
        </p:nvGraphicFramePr>
        <p:xfrm>
          <a:off x="609600" y="2514600"/>
          <a:ext cx="7772400" cy="3436938"/>
        </p:xfrm>
        <a:graphic>
          <a:graphicData uri="http://schemas.openxmlformats.org/presentationml/2006/ole">
            <p:oleObj spid="_x0000_s3075" name="Visio" r:id="rId7" imgW="2330501" imgH="1030224" progId="Visio.Drawing.11">
              <p:embed/>
            </p:oleObj>
          </a:graphicData>
        </a:graphic>
      </p:graphicFrame>
      <p:sp>
        <p:nvSpPr>
          <p:cNvPr id="20" name="Rectangle 19"/>
          <p:cNvSpPr/>
          <p:nvPr/>
        </p:nvSpPr>
        <p:spPr>
          <a:xfrm>
            <a:off x="4876800" y="1676400"/>
            <a:ext cx="2590800" cy="584775"/>
          </a:xfrm>
          <a:prstGeom prst="rect">
            <a:avLst/>
          </a:prstGeom>
        </p:spPr>
        <p:txBody>
          <a:bodyPr wrap="square">
            <a:spAutoFit/>
          </a:bodyPr>
          <a:lstStyle/>
          <a:p>
            <a:r>
              <a:rPr lang="en-US" sz="3200" i="1" dirty="0" smtClean="0">
                <a:solidFill>
                  <a:srgbClr val="FFFFFF"/>
                </a:solidFill>
                <a:latin typeface="Cambria Math" pitchFamily="18" charset="0"/>
                <a:ea typeface="Cambria Math" pitchFamily="18" charset="0"/>
              </a:rPr>
              <a:t>C</a:t>
            </a:r>
            <a:r>
              <a:rPr lang="en-US" sz="3200" baseline="-25000" dirty="0" smtClean="0">
                <a:solidFill>
                  <a:srgbClr val="FFFFFF"/>
                </a:solidFill>
                <a:latin typeface="Cambria Math" pitchFamily="18" charset="0"/>
                <a:ea typeface="Cambria Math" pitchFamily="18" charset="0"/>
              </a:rPr>
              <a:t>1</a:t>
            </a:r>
            <a:r>
              <a:rPr lang="en-US" sz="3200" i="1" dirty="0" smtClean="0">
                <a:solidFill>
                  <a:srgbClr val="FFFFFF"/>
                </a:solidFill>
                <a:latin typeface="Cambria Math" pitchFamily="18" charset="0"/>
                <a:ea typeface="Cambria Math" pitchFamily="18" charset="0"/>
              </a:rPr>
              <a:t> </a:t>
            </a:r>
            <a:r>
              <a:rPr lang="en-US" sz="3200" dirty="0" smtClean="0">
                <a:solidFill>
                  <a:srgbClr val="FFFFFF"/>
                </a:solidFill>
                <a:latin typeface="Cambria Math" pitchFamily="18" charset="0"/>
                <a:ea typeface="Cambria Math" pitchFamily="18" charset="0"/>
                <a:sym typeface="Symbol"/>
              </a:rPr>
              <a:t></a:t>
            </a:r>
            <a:r>
              <a:rPr lang="en-US" sz="3200" baseline="-25000" dirty="0" smtClean="0">
                <a:solidFill>
                  <a:srgbClr val="FFFFFF"/>
                </a:solidFill>
                <a:latin typeface="Cambria Math" pitchFamily="18" charset="0"/>
                <a:ea typeface="Cambria Math" pitchFamily="18" charset="0"/>
                <a:sym typeface="Symbol"/>
              </a:rPr>
              <a:t> </a:t>
            </a:r>
            <a:r>
              <a:rPr lang="en-US" sz="3200" i="1" dirty="0" smtClean="0">
                <a:solidFill>
                  <a:srgbClr val="FFFFFF"/>
                </a:solidFill>
                <a:latin typeface="Cambria Math" pitchFamily="18" charset="0"/>
                <a:ea typeface="Cambria Math" pitchFamily="18" charset="0"/>
                <a:sym typeface="Symbol"/>
              </a:rPr>
              <a:t>C</a:t>
            </a:r>
            <a:r>
              <a:rPr lang="en-US" sz="3200" baseline="-25000" dirty="0" smtClean="0">
                <a:solidFill>
                  <a:srgbClr val="FFFFFF"/>
                </a:solidFill>
                <a:latin typeface="Cambria Math" pitchFamily="18" charset="0"/>
                <a:ea typeface="Cambria Math" pitchFamily="18" charset="0"/>
                <a:sym typeface="Symbol"/>
              </a:rPr>
              <a:t>2</a:t>
            </a:r>
            <a:r>
              <a:rPr lang="en-US" sz="3200" i="1" dirty="0" smtClean="0">
                <a:solidFill>
                  <a:srgbClr val="FFFFFF"/>
                </a:solidFill>
                <a:latin typeface="Cambria Math" pitchFamily="18" charset="0"/>
                <a:ea typeface="Cambria Math" pitchFamily="18" charset="0"/>
                <a:sym typeface="Symbol"/>
              </a:rPr>
              <a:t> </a:t>
            </a:r>
            <a:r>
              <a:rPr lang="en-US" sz="3200" dirty="0" smtClean="0">
                <a:solidFill>
                  <a:srgbClr val="FFFFFF"/>
                </a:solidFill>
                <a:latin typeface="Cambria Math" pitchFamily="18" charset="0"/>
                <a:ea typeface="Cambria Math" pitchFamily="18" charset="0"/>
                <a:sym typeface="Symbol"/>
              </a:rPr>
              <a:t>=</a:t>
            </a:r>
            <a:r>
              <a:rPr lang="en-US" sz="3200" i="1" dirty="0" smtClean="0">
                <a:solidFill>
                  <a:srgbClr val="FFFFFF"/>
                </a:solidFill>
                <a:latin typeface="Cambria Math" pitchFamily="18" charset="0"/>
                <a:ea typeface="Cambria Math" pitchFamily="18" charset="0"/>
                <a:sym typeface="Symbol"/>
              </a:rPr>
              <a:t> </a:t>
            </a:r>
            <a:r>
              <a:rPr lang="en-US" sz="3200" dirty="0" smtClean="0">
                <a:solidFill>
                  <a:srgbClr val="FFFFFF"/>
                </a:solidFill>
                <a:latin typeface="Cambria Math" pitchFamily="18" charset="0"/>
                <a:ea typeface="Cambria Math" pitchFamily="18" charset="0"/>
                <a:sym typeface="Symbol"/>
              </a:rPr>
              <a:t>1</a:t>
            </a:r>
            <a:endParaRPr lang="en-US" sz="3200" dirty="0"/>
          </a:p>
        </p:txBody>
      </p:sp>
      <p:sp>
        <p:nvSpPr>
          <p:cNvPr id="21" name="TextBox 20"/>
          <p:cNvSpPr txBox="1"/>
          <p:nvPr/>
        </p:nvSpPr>
        <p:spPr>
          <a:xfrm>
            <a:off x="1066800" y="1676400"/>
            <a:ext cx="3124200" cy="584775"/>
          </a:xfrm>
          <a:prstGeom prst="rect">
            <a:avLst/>
          </a:prstGeom>
          <a:noFill/>
        </p:spPr>
        <p:txBody>
          <a:bodyPr wrap="square" rtlCol="0">
            <a:spAutoFit/>
          </a:bodyPr>
          <a:lstStyle/>
          <a:p>
            <a:r>
              <a:rPr lang="en-US" sz="3200" dirty="0" smtClean="0">
                <a:solidFill>
                  <a:srgbClr val="FFFF00"/>
                </a:solidFill>
              </a:rPr>
              <a:t>Previous model:</a:t>
            </a:r>
            <a:endParaRPr lang="en-US" sz="3200" dirty="0">
              <a:solidFill>
                <a:srgbClr val="FFFF00"/>
              </a:solidFill>
            </a:endParaRPr>
          </a:p>
        </p:txBody>
      </p:sp>
      <p:sp>
        <p:nvSpPr>
          <p:cNvPr id="22" name="TextBox 21"/>
          <p:cNvSpPr txBox="1"/>
          <p:nvPr/>
        </p:nvSpPr>
        <p:spPr>
          <a:xfrm>
            <a:off x="762000" y="838200"/>
            <a:ext cx="4854214" cy="584775"/>
          </a:xfrm>
          <a:prstGeom prst="rect">
            <a:avLst/>
          </a:prstGeom>
          <a:noFill/>
        </p:spPr>
        <p:txBody>
          <a:bodyPr wrap="none" rtlCol="0">
            <a:spAutoFit/>
          </a:bodyPr>
          <a:lstStyle/>
          <a:p>
            <a:r>
              <a:rPr lang="en-US" sz="3200" dirty="0" smtClean="0">
                <a:solidFill>
                  <a:srgbClr val="FFFFFF"/>
                </a:solidFill>
              </a:rPr>
              <a:t>Need two copies of circuit</a:t>
            </a:r>
            <a:endParaRPr lang="en-US" sz="3200" dirty="0">
              <a:solidFill>
                <a:srgbClr val="FFFFFF"/>
              </a:solidFill>
            </a:endParaRPr>
          </a:p>
        </p:txBody>
      </p:sp>
      <p:sp>
        <p:nvSpPr>
          <p:cNvPr id="23" name="Footer Placeholder 22"/>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140295"/>
                                        </p:tgtEl>
                                        <p:attrNameLst>
                                          <p:attrName>ppt_x</p:attrName>
                                        </p:attrNameLst>
                                      </p:cBhvr>
                                      <p:tavLst>
                                        <p:tav tm="0">
                                          <p:val>
                                            <p:strVal val="ppt_x"/>
                                          </p:val>
                                        </p:tav>
                                        <p:tav tm="100000">
                                          <p:val>
                                            <p:strVal val="0-ppt_w/2"/>
                                          </p:val>
                                        </p:tav>
                                      </p:tavLst>
                                    </p:anim>
                                    <p:anim calcmode="lin" valueType="num">
                                      <p:cBhvr additive="base">
                                        <p:cTn id="7" dur="1000"/>
                                        <p:tgtEl>
                                          <p:spTgt spid="140295"/>
                                        </p:tgtEl>
                                        <p:attrNameLst>
                                          <p:attrName>ppt_y</p:attrName>
                                        </p:attrNameLst>
                                      </p:cBhvr>
                                      <p:tavLst>
                                        <p:tav tm="0">
                                          <p:val>
                                            <p:strVal val="ppt_y"/>
                                          </p:val>
                                        </p:tav>
                                        <p:tav tm="100000">
                                          <p:val>
                                            <p:strVal val="ppt_y"/>
                                          </p:val>
                                        </p:tav>
                                      </p:tavLst>
                                    </p:anim>
                                    <p:set>
                                      <p:cBhvr>
                                        <p:cTn id="8" dur="1" fill="hold">
                                          <p:stCondLst>
                                            <p:cond delay="999"/>
                                          </p:stCondLst>
                                        </p:cTn>
                                        <p:tgtEl>
                                          <p:spTgt spid="140295"/>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1000"/>
                                        <p:tgtEl>
                                          <p:spTgt spid="20"/>
                                        </p:tgtEl>
                                        <p:attrNameLst>
                                          <p:attrName>ppt_x</p:attrName>
                                        </p:attrNameLst>
                                      </p:cBhvr>
                                      <p:tavLst>
                                        <p:tav tm="0">
                                          <p:val>
                                            <p:strVal val="ppt_x"/>
                                          </p:val>
                                        </p:tav>
                                        <p:tav tm="100000">
                                          <p:val>
                                            <p:strVal val="0-ppt_w/2"/>
                                          </p:val>
                                        </p:tav>
                                      </p:tavLst>
                                    </p:anim>
                                    <p:anim calcmode="lin" valueType="num">
                                      <p:cBhvr additive="base">
                                        <p:cTn id="11" dur="1000"/>
                                        <p:tgtEl>
                                          <p:spTgt spid="20"/>
                                        </p:tgtEl>
                                        <p:attrNameLst>
                                          <p:attrName>ppt_y</p:attrName>
                                        </p:attrNameLst>
                                      </p:cBhvr>
                                      <p:tavLst>
                                        <p:tav tm="0">
                                          <p:val>
                                            <p:strVal val="ppt_y"/>
                                          </p:val>
                                        </p:tav>
                                        <p:tav tm="100000">
                                          <p:val>
                                            <p:strVal val="ppt_y"/>
                                          </p:val>
                                        </p:tav>
                                      </p:tavLst>
                                    </p:anim>
                                    <p:set>
                                      <p:cBhvr>
                                        <p:cTn id="12" dur="1" fill="hold">
                                          <p:stCondLst>
                                            <p:cond delay="999"/>
                                          </p:stCondLst>
                                        </p:cTn>
                                        <p:tgtEl>
                                          <p:spTgt spid="20"/>
                                        </p:tgtEl>
                                        <p:attrNameLst>
                                          <p:attrName>style.visibility</p:attrName>
                                        </p:attrNameLst>
                                      </p:cBhvr>
                                      <p:to>
                                        <p:strVal val="hidden"/>
                                      </p:to>
                                    </p:set>
                                  </p:childTnLst>
                                </p:cTn>
                              </p:par>
                              <p:par>
                                <p:cTn id="13" presetID="2" presetClass="exit" presetSubtype="8" fill="hold" grpId="0" nodeType="withEffect">
                                  <p:stCondLst>
                                    <p:cond delay="0"/>
                                  </p:stCondLst>
                                  <p:childTnLst>
                                    <p:anim calcmode="lin" valueType="num">
                                      <p:cBhvr additive="base">
                                        <p:cTn id="14" dur="1000"/>
                                        <p:tgtEl>
                                          <p:spTgt spid="21"/>
                                        </p:tgtEl>
                                        <p:attrNameLst>
                                          <p:attrName>ppt_x</p:attrName>
                                        </p:attrNameLst>
                                      </p:cBhvr>
                                      <p:tavLst>
                                        <p:tav tm="0">
                                          <p:val>
                                            <p:strVal val="ppt_x"/>
                                          </p:val>
                                        </p:tav>
                                        <p:tav tm="100000">
                                          <p:val>
                                            <p:strVal val="0-ppt_w/2"/>
                                          </p:val>
                                        </p:tav>
                                      </p:tavLst>
                                    </p:anim>
                                    <p:anim calcmode="lin" valueType="num">
                                      <p:cBhvr additive="base">
                                        <p:cTn id="15" dur="1000"/>
                                        <p:tgtEl>
                                          <p:spTgt spid="21"/>
                                        </p:tgtEl>
                                        <p:attrNameLst>
                                          <p:attrName>ppt_y</p:attrName>
                                        </p:attrNameLst>
                                      </p:cBhvr>
                                      <p:tavLst>
                                        <p:tav tm="0">
                                          <p:val>
                                            <p:strVal val="ppt_y"/>
                                          </p:val>
                                        </p:tav>
                                        <p:tav tm="100000">
                                          <p:val>
                                            <p:strVal val="ppt_y"/>
                                          </p:val>
                                        </p:tav>
                                      </p:tavLst>
                                    </p:anim>
                                    <p:set>
                                      <p:cBhvr>
                                        <p:cTn id="16" dur="1" fill="hold">
                                          <p:stCondLst>
                                            <p:cond delay="999"/>
                                          </p:stCondLst>
                                        </p:cTn>
                                        <p:tgtEl>
                                          <p:spTgt spid="21"/>
                                        </p:tgtEl>
                                        <p:attrNameLst>
                                          <p:attrName>style.visibility</p:attrName>
                                        </p:attrNameLst>
                                      </p:cBhvr>
                                      <p:to>
                                        <p:strVal val="hidden"/>
                                      </p:to>
                                    </p:set>
                                  </p:childTnLst>
                                </p:cTn>
                              </p:par>
                              <p:par>
                                <p:cTn id="17" presetID="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1+#ppt_w/2"/>
                                          </p:val>
                                        </p:tav>
                                        <p:tav tm="100000">
                                          <p:val>
                                            <p:strVal val="#ppt_x"/>
                                          </p:val>
                                        </p:tav>
                                      </p:tavLst>
                                    </p:anim>
                                    <p:anim calcmode="lin" valueType="num">
                                      <p:cBhvr additive="base">
                                        <p:cTn id="28" dur="10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1+#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fill="hold"/>
                                        <p:tgtEl>
                                          <p:spTgt spid="12"/>
                                        </p:tgtEl>
                                        <p:attrNameLst>
                                          <p:attrName>ppt_x</p:attrName>
                                        </p:attrNameLst>
                                      </p:cBhvr>
                                      <p:tavLst>
                                        <p:tav tm="0">
                                          <p:val>
                                            <p:strVal val="1+#ppt_w/2"/>
                                          </p:val>
                                        </p:tav>
                                        <p:tav tm="100000">
                                          <p:val>
                                            <p:strVal val="#ppt_x"/>
                                          </p:val>
                                        </p:tav>
                                      </p:tavLst>
                                    </p:anim>
                                    <p:anim calcmode="lin" valueType="num">
                                      <p:cBhvr additive="base">
                                        <p:cTn id="36" dur="10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40301"/>
                                        </p:tgtEl>
                                        <p:attrNameLst>
                                          <p:attrName>style.visibility</p:attrName>
                                        </p:attrNameLst>
                                      </p:cBhvr>
                                      <p:to>
                                        <p:strVal val="visible"/>
                                      </p:to>
                                    </p:set>
                                    <p:anim calcmode="lin" valueType="num">
                                      <p:cBhvr additive="base">
                                        <p:cTn id="39" dur="1000" fill="hold"/>
                                        <p:tgtEl>
                                          <p:spTgt spid="140301"/>
                                        </p:tgtEl>
                                        <p:attrNameLst>
                                          <p:attrName>ppt_x</p:attrName>
                                        </p:attrNameLst>
                                      </p:cBhvr>
                                      <p:tavLst>
                                        <p:tav tm="0">
                                          <p:val>
                                            <p:strVal val="1+#ppt_w/2"/>
                                          </p:val>
                                        </p:tav>
                                        <p:tav tm="100000">
                                          <p:val>
                                            <p:strVal val="#ppt_x"/>
                                          </p:val>
                                        </p:tav>
                                      </p:tavLst>
                                    </p:anim>
                                    <p:anim calcmode="lin" valueType="num">
                                      <p:cBhvr additive="base">
                                        <p:cTn id="40" dur="1000" fill="hold"/>
                                        <p:tgtEl>
                                          <p:spTgt spid="140301"/>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40299"/>
                                        </p:tgtEl>
                                        <p:attrNameLst>
                                          <p:attrName>style.visibility</p:attrName>
                                        </p:attrNameLst>
                                      </p:cBhvr>
                                      <p:to>
                                        <p:strVal val="visible"/>
                                      </p:to>
                                    </p:set>
                                    <p:anim calcmode="lin" valueType="num">
                                      <p:cBhvr additive="base">
                                        <p:cTn id="43" dur="1000" fill="hold"/>
                                        <p:tgtEl>
                                          <p:spTgt spid="140299"/>
                                        </p:tgtEl>
                                        <p:attrNameLst>
                                          <p:attrName>ppt_x</p:attrName>
                                        </p:attrNameLst>
                                      </p:cBhvr>
                                      <p:tavLst>
                                        <p:tav tm="0">
                                          <p:val>
                                            <p:strVal val="1+#ppt_w/2"/>
                                          </p:val>
                                        </p:tav>
                                        <p:tav tm="100000">
                                          <p:val>
                                            <p:strVal val="#ppt_x"/>
                                          </p:val>
                                        </p:tav>
                                      </p:tavLst>
                                    </p:anim>
                                    <p:anim calcmode="lin" valueType="num">
                                      <p:cBhvr additive="base">
                                        <p:cTn id="44" dur="1000" fill="hold"/>
                                        <p:tgtEl>
                                          <p:spTgt spid="140299"/>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5" presetClass="entr" presetSubtype="1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checkerboard(across)">
                                      <p:cBhvr>
                                        <p:cTn id="4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18" grpId="0" animBg="1"/>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Exclusive Test Generation</a:t>
            </a:r>
            <a:endParaRPr lang="en-US" dirty="0"/>
          </a:p>
        </p:txBody>
      </p:sp>
      <p:sp>
        <p:nvSpPr>
          <p:cNvPr id="35" name="Date Placeholder 34"/>
          <p:cNvSpPr>
            <a:spLocks noGrp="1"/>
          </p:cNvSpPr>
          <p:nvPr>
            <p:ph type="dt" sz="half" idx="10"/>
          </p:nvPr>
        </p:nvSpPr>
        <p:spPr/>
        <p:txBody>
          <a:bodyPr/>
          <a:lstStyle/>
          <a:p>
            <a:r>
              <a:rPr lang="en-US" smtClean="0"/>
              <a:t>Mar.  21, 2012</a:t>
            </a:r>
            <a:endParaRPr lang="en-US" dirty="0"/>
          </a:p>
        </p:txBody>
      </p:sp>
      <p:sp>
        <p:nvSpPr>
          <p:cNvPr id="33" name="Slide Number Placeholder 32"/>
          <p:cNvSpPr>
            <a:spLocks noGrp="1"/>
          </p:cNvSpPr>
          <p:nvPr>
            <p:ph type="sldNum" sz="quarter" idx="12"/>
          </p:nvPr>
        </p:nvSpPr>
        <p:spPr/>
        <p:txBody>
          <a:bodyPr/>
          <a:lstStyle/>
          <a:p>
            <a:fld id="{502FEC50-0A91-4F7E-80DC-A3DC0FEBA1CC}" type="slidenum">
              <a:rPr lang="en-US" altLang="zh-CN" smtClean="0"/>
              <a:pPr/>
              <a:t>35</a:t>
            </a:fld>
            <a:endParaRPr lang="en-US" altLang="zh-CN"/>
          </a:p>
        </p:txBody>
      </p:sp>
      <p:sp>
        <p:nvSpPr>
          <p:cNvPr id="14" name="Rectangle 13"/>
          <p:cNvSpPr/>
          <p:nvPr/>
        </p:nvSpPr>
        <p:spPr>
          <a:xfrm>
            <a:off x="1905000" y="2057400"/>
            <a:ext cx="5410200" cy="41910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971800" y="4191000"/>
            <a:ext cx="1524000" cy="584775"/>
          </a:xfrm>
          <a:prstGeom prst="rect">
            <a:avLst/>
          </a:prstGeom>
          <a:noFill/>
          <a:ln w="38100">
            <a:noFill/>
          </a:ln>
        </p:spPr>
        <p:txBody>
          <a:bodyPr wrap="square" rtlCol="0">
            <a:spAutoFit/>
          </a:bodyPr>
          <a:lstStyle/>
          <a:p>
            <a:r>
              <a:rPr lang="en-US" sz="3200" dirty="0" smtClean="0">
                <a:solidFill>
                  <a:srgbClr val="FFFFFF"/>
                </a:solidFill>
              </a:rPr>
              <a:t>line x</a:t>
            </a:r>
            <a:r>
              <a:rPr lang="en-US" sz="3200" baseline="-25000" dirty="0" smtClean="0">
                <a:solidFill>
                  <a:srgbClr val="FFFFFF"/>
                </a:solidFill>
              </a:rPr>
              <a:t>2</a:t>
            </a:r>
            <a:endParaRPr lang="en-US" sz="3200" dirty="0">
              <a:solidFill>
                <a:srgbClr val="FFFFFF"/>
              </a:solidFill>
            </a:endParaRPr>
          </a:p>
        </p:txBody>
      </p:sp>
      <p:cxnSp>
        <p:nvCxnSpPr>
          <p:cNvPr id="30" name="Straight Connector 29"/>
          <p:cNvCxnSpPr/>
          <p:nvPr/>
        </p:nvCxnSpPr>
        <p:spPr>
          <a:xfrm>
            <a:off x="1066800" y="26670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9600" y="1905000"/>
            <a:ext cx="685800" cy="646331"/>
          </a:xfrm>
          <a:prstGeom prst="rect">
            <a:avLst/>
          </a:prstGeom>
          <a:noFill/>
          <a:ln>
            <a:noFill/>
          </a:ln>
        </p:spPr>
        <p:txBody>
          <a:bodyPr wrap="square" rtlCol="0">
            <a:spAutoFit/>
          </a:bodyPr>
          <a:lstStyle/>
          <a:p>
            <a:r>
              <a:rPr lang="en-US" sz="3600" dirty="0" smtClean="0">
                <a:solidFill>
                  <a:srgbClr val="FFFFFF"/>
                </a:solidFill>
              </a:rPr>
              <a:t>PI</a:t>
            </a:r>
            <a:endParaRPr lang="en-US" sz="3600" dirty="0">
              <a:solidFill>
                <a:srgbClr val="FFFFFF"/>
              </a:solidFill>
            </a:endParaRPr>
          </a:p>
        </p:txBody>
      </p:sp>
      <p:cxnSp>
        <p:nvCxnSpPr>
          <p:cNvPr id="34" name="Straight Connector 33"/>
          <p:cNvCxnSpPr/>
          <p:nvPr/>
        </p:nvCxnSpPr>
        <p:spPr>
          <a:xfrm>
            <a:off x="3733800" y="4800600"/>
            <a:ext cx="1600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391400" y="1828800"/>
            <a:ext cx="990600" cy="646331"/>
          </a:xfrm>
          <a:prstGeom prst="rect">
            <a:avLst/>
          </a:prstGeom>
          <a:noFill/>
        </p:spPr>
        <p:txBody>
          <a:bodyPr wrap="square" rtlCol="0">
            <a:spAutoFit/>
          </a:bodyPr>
          <a:lstStyle/>
          <a:p>
            <a:r>
              <a:rPr lang="en-US" sz="3600" dirty="0" smtClean="0">
                <a:solidFill>
                  <a:srgbClr val="FFFFFF"/>
                </a:solidFill>
              </a:rPr>
              <a:t>PO</a:t>
            </a:r>
            <a:endParaRPr lang="en-US" sz="3600" dirty="0">
              <a:solidFill>
                <a:srgbClr val="FFFFFF"/>
              </a:solidFill>
            </a:endParaRPr>
          </a:p>
        </p:txBody>
      </p:sp>
      <p:cxnSp>
        <p:nvCxnSpPr>
          <p:cNvPr id="43" name="Straight Connector 42"/>
          <p:cNvCxnSpPr/>
          <p:nvPr/>
        </p:nvCxnSpPr>
        <p:spPr>
          <a:xfrm>
            <a:off x="1066800" y="29718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66800" y="44958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5" name="Flowchart: Connector 44"/>
          <p:cNvSpPr/>
          <p:nvPr/>
        </p:nvSpPr>
        <p:spPr>
          <a:xfrm>
            <a:off x="1447800" y="32004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p:cNvSpPr/>
          <p:nvPr/>
        </p:nvSpPr>
        <p:spPr>
          <a:xfrm>
            <a:off x="1447800" y="35052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p:cNvSpPr/>
          <p:nvPr/>
        </p:nvSpPr>
        <p:spPr>
          <a:xfrm>
            <a:off x="1447800" y="38100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7315200" y="25908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315200" y="28956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315200" y="44196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3" name="Flowchart: Connector 52"/>
          <p:cNvSpPr/>
          <p:nvPr/>
        </p:nvSpPr>
        <p:spPr>
          <a:xfrm>
            <a:off x="7543800" y="32004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p:cNvSpPr/>
          <p:nvPr/>
        </p:nvSpPr>
        <p:spPr>
          <a:xfrm>
            <a:off x="7543800" y="35052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p:cNvSpPr/>
          <p:nvPr/>
        </p:nvSpPr>
        <p:spPr>
          <a:xfrm>
            <a:off x="7543800" y="38100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57200" y="914400"/>
            <a:ext cx="8382000" cy="954107"/>
          </a:xfrm>
          <a:prstGeom prst="rect">
            <a:avLst/>
          </a:prstGeom>
          <a:noFill/>
        </p:spPr>
        <p:txBody>
          <a:bodyPr wrap="square" rtlCol="0">
            <a:spAutoFit/>
          </a:bodyPr>
          <a:lstStyle/>
          <a:p>
            <a:r>
              <a:rPr lang="en-US" sz="3200" dirty="0" smtClean="0">
                <a:solidFill>
                  <a:srgbClr val="FFFFFF"/>
                </a:solidFill>
              </a:rPr>
              <a:t>Single circuit copy ATPG:</a:t>
            </a:r>
            <a:r>
              <a:rPr lang="en-US" sz="2400" dirty="0" smtClean="0">
                <a:solidFill>
                  <a:srgbClr val="FFFF00"/>
                </a:solidFill>
              </a:rPr>
              <a:t> find a test vector to distinguish fault f1 (line x</a:t>
            </a:r>
            <a:r>
              <a:rPr lang="en-US" sz="2400" baseline="-25000" dirty="0" smtClean="0">
                <a:solidFill>
                  <a:srgbClr val="FFFF00"/>
                </a:solidFill>
              </a:rPr>
              <a:t>1</a:t>
            </a:r>
            <a:r>
              <a:rPr lang="en-US" sz="2400" dirty="0" smtClean="0">
                <a:solidFill>
                  <a:srgbClr val="FFFF00"/>
                </a:solidFill>
              </a:rPr>
              <a:t> s-a-a) from fault f2 (line x</a:t>
            </a:r>
            <a:r>
              <a:rPr lang="en-US" sz="2400" baseline="-25000" dirty="0" smtClean="0">
                <a:solidFill>
                  <a:srgbClr val="FFFF00"/>
                </a:solidFill>
              </a:rPr>
              <a:t>2</a:t>
            </a:r>
            <a:r>
              <a:rPr lang="en-US" sz="2400" dirty="0" smtClean="0">
                <a:solidFill>
                  <a:srgbClr val="FFFF00"/>
                </a:solidFill>
              </a:rPr>
              <a:t> s-a-b)</a:t>
            </a:r>
            <a:endParaRPr lang="en-US" sz="2400" dirty="0">
              <a:solidFill>
                <a:srgbClr val="FFFF00"/>
              </a:solidFill>
            </a:endParaRPr>
          </a:p>
        </p:txBody>
      </p:sp>
      <p:sp>
        <p:nvSpPr>
          <p:cNvPr id="63" name="TextBox 62"/>
          <p:cNvSpPr txBox="1"/>
          <p:nvPr/>
        </p:nvSpPr>
        <p:spPr>
          <a:xfrm>
            <a:off x="5029200" y="4267200"/>
            <a:ext cx="1066800" cy="523220"/>
          </a:xfrm>
          <a:prstGeom prst="rect">
            <a:avLst/>
          </a:prstGeom>
          <a:noFill/>
          <a:ln w="38100">
            <a:noFill/>
          </a:ln>
        </p:spPr>
        <p:txBody>
          <a:bodyPr wrap="square" rtlCol="0">
            <a:spAutoFit/>
          </a:bodyPr>
          <a:lstStyle/>
          <a:p>
            <a:r>
              <a:rPr lang="en-US" sz="2800" dirty="0" smtClean="0">
                <a:solidFill>
                  <a:srgbClr val="FFFFFF"/>
                </a:solidFill>
              </a:rPr>
              <a:t>s-a-b</a:t>
            </a:r>
            <a:endParaRPr lang="en-US" sz="2800" dirty="0">
              <a:solidFill>
                <a:srgbClr val="FFFFFF"/>
              </a:solidFill>
            </a:endParaRPr>
          </a:p>
        </p:txBody>
      </p:sp>
      <p:cxnSp>
        <p:nvCxnSpPr>
          <p:cNvPr id="77" name="Straight Connector 76"/>
          <p:cNvCxnSpPr/>
          <p:nvPr/>
        </p:nvCxnSpPr>
        <p:spPr>
          <a:xfrm>
            <a:off x="3505200" y="3581400"/>
            <a:ext cx="1828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743200" y="2971800"/>
            <a:ext cx="1295400" cy="584775"/>
          </a:xfrm>
          <a:prstGeom prst="rect">
            <a:avLst/>
          </a:prstGeom>
          <a:noFill/>
          <a:ln w="38100">
            <a:noFill/>
          </a:ln>
        </p:spPr>
        <p:txBody>
          <a:bodyPr wrap="square" rtlCol="0">
            <a:spAutoFit/>
          </a:bodyPr>
          <a:lstStyle/>
          <a:p>
            <a:r>
              <a:rPr lang="en-US" sz="3200" dirty="0" smtClean="0">
                <a:solidFill>
                  <a:srgbClr val="FFFFFF"/>
                </a:solidFill>
              </a:rPr>
              <a:t>line x</a:t>
            </a:r>
            <a:r>
              <a:rPr lang="en-US" sz="3200" baseline="-25000" dirty="0" smtClean="0">
                <a:solidFill>
                  <a:srgbClr val="FFFFFF"/>
                </a:solidFill>
              </a:rPr>
              <a:t>1</a:t>
            </a:r>
            <a:endParaRPr lang="en-US" sz="3200" dirty="0">
              <a:solidFill>
                <a:srgbClr val="FFFFFF"/>
              </a:solidFill>
            </a:endParaRPr>
          </a:p>
        </p:txBody>
      </p:sp>
      <p:sp>
        <p:nvSpPr>
          <p:cNvPr id="79" name="TextBox 78"/>
          <p:cNvSpPr txBox="1"/>
          <p:nvPr/>
        </p:nvSpPr>
        <p:spPr>
          <a:xfrm>
            <a:off x="4572000" y="2971800"/>
            <a:ext cx="1066800" cy="523220"/>
          </a:xfrm>
          <a:prstGeom prst="rect">
            <a:avLst/>
          </a:prstGeom>
          <a:noFill/>
          <a:ln w="38100">
            <a:noFill/>
          </a:ln>
        </p:spPr>
        <p:txBody>
          <a:bodyPr wrap="square" rtlCol="0">
            <a:spAutoFit/>
          </a:bodyPr>
          <a:lstStyle/>
          <a:p>
            <a:r>
              <a:rPr lang="en-US" sz="2800" dirty="0" smtClean="0">
                <a:solidFill>
                  <a:srgbClr val="FFFFFF"/>
                </a:solidFill>
              </a:rPr>
              <a:t>s-a-a</a:t>
            </a:r>
            <a:endParaRPr lang="en-US" sz="2800" dirty="0">
              <a:solidFill>
                <a:srgbClr val="FFFFFF"/>
              </a:solidFill>
            </a:endParaRPr>
          </a:p>
        </p:txBody>
      </p:sp>
      <p:cxnSp>
        <p:nvCxnSpPr>
          <p:cNvPr id="80" name="Straight Connector 79"/>
          <p:cNvCxnSpPr/>
          <p:nvPr/>
        </p:nvCxnSpPr>
        <p:spPr>
          <a:xfrm rot="5400000">
            <a:off x="4343400" y="35052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343400" y="35052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4572000" y="47244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572000" y="47244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Footer Placeholder 30"/>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Diagnostic ATPG Model</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a:p>
        </p:txBody>
      </p:sp>
      <p:sp>
        <p:nvSpPr>
          <p:cNvPr id="6" name="Slide Number Placeholder 5"/>
          <p:cNvSpPr>
            <a:spLocks noGrp="1"/>
          </p:cNvSpPr>
          <p:nvPr>
            <p:ph type="sldNum" sz="quarter" idx="12"/>
          </p:nvPr>
        </p:nvSpPr>
        <p:spPr/>
        <p:txBody>
          <a:bodyPr/>
          <a:lstStyle/>
          <a:p>
            <a:pPr>
              <a:defRPr/>
            </a:pPr>
            <a:fld id="{5551DFC1-2DE9-466C-B296-661A7F7832FB}" type="slidenum">
              <a:rPr lang="en-US" smtClean="0"/>
              <a:pPr>
                <a:defRPr/>
              </a:pPr>
              <a:t>36</a:t>
            </a:fld>
            <a:endParaRPr lang="en-US"/>
          </a:p>
        </p:txBody>
      </p:sp>
      <p:sp>
        <p:nvSpPr>
          <p:cNvPr id="7" name="TextBox 6"/>
          <p:cNvSpPr txBox="1"/>
          <p:nvPr/>
        </p:nvSpPr>
        <p:spPr>
          <a:xfrm>
            <a:off x="838200" y="1066800"/>
            <a:ext cx="6553200" cy="4278094"/>
          </a:xfrm>
          <a:prstGeom prst="rect">
            <a:avLst/>
          </a:prstGeom>
          <a:noFill/>
        </p:spPr>
        <p:txBody>
          <a:bodyPr wrap="square" rtlCol="0">
            <a:spAutoFit/>
          </a:bodyPr>
          <a:lstStyle/>
          <a:p>
            <a:pPr marL="284163" indent="-284163">
              <a:buFont typeface="Arial" pitchFamily="34" charset="0"/>
              <a:buChar char="•"/>
            </a:pPr>
            <a:r>
              <a:rPr lang="en-US" sz="2800" dirty="0" smtClean="0">
                <a:solidFill>
                  <a:srgbClr val="FFFF00"/>
                </a:solidFill>
              </a:rPr>
              <a:t>Two-copy ATPG model with </a:t>
            </a:r>
            <a:r>
              <a:rPr lang="en-US" sz="2800" i="1" dirty="0" smtClean="0">
                <a:solidFill>
                  <a:srgbClr val="FFFF00"/>
                </a:solidFill>
              </a:rPr>
              <a:t>C</a:t>
            </a:r>
            <a:r>
              <a:rPr lang="en-US" sz="2800" baseline="-25000" dirty="0" smtClean="0">
                <a:solidFill>
                  <a:srgbClr val="FFFF00"/>
                </a:solidFill>
              </a:rPr>
              <a:t>1 </a:t>
            </a:r>
            <a:r>
              <a:rPr lang="en-US" sz="2800" dirty="0" smtClean="0">
                <a:solidFill>
                  <a:srgbClr val="FFFF00"/>
                </a:solidFill>
              </a:rPr>
              <a:t>and </a:t>
            </a:r>
            <a:r>
              <a:rPr lang="en-US" sz="2800" i="1" dirty="0" smtClean="0">
                <a:solidFill>
                  <a:srgbClr val="FFFF00"/>
                </a:solidFill>
              </a:rPr>
              <a:t>C</a:t>
            </a:r>
            <a:r>
              <a:rPr lang="en-US" sz="2800" baseline="-25000" dirty="0" smtClean="0">
                <a:solidFill>
                  <a:srgbClr val="FFFF00"/>
                </a:solidFill>
              </a:rPr>
              <a:t>2</a:t>
            </a:r>
            <a:r>
              <a:rPr lang="en-US" sz="2800" dirty="0" smtClean="0">
                <a:solidFill>
                  <a:srgbClr val="FFFF00"/>
                </a:solidFill>
              </a:rPr>
              <a:t>:</a:t>
            </a:r>
          </a:p>
          <a:p>
            <a:pPr marL="284163" indent="-284163"/>
            <a:endParaRPr lang="en-US" sz="3600" dirty="0" smtClean="0">
              <a:solidFill>
                <a:srgbClr val="FFFFFF"/>
              </a:solidFill>
            </a:endParaRPr>
          </a:p>
          <a:p>
            <a:pPr marL="284163" indent="-284163">
              <a:buFont typeface="Arial" pitchFamily="34" charset="0"/>
              <a:buChar char="•"/>
            </a:pPr>
            <a:endParaRPr lang="en-US" sz="3600" dirty="0" smtClean="0">
              <a:solidFill>
                <a:srgbClr val="FFFFFF"/>
              </a:solidFill>
            </a:endParaRPr>
          </a:p>
          <a:p>
            <a:pPr marL="284163" indent="-284163">
              <a:buFont typeface="Arial" pitchFamily="34" charset="0"/>
              <a:buChar char="•"/>
            </a:pPr>
            <a:r>
              <a:rPr lang="en-US" sz="2800" dirty="0" err="1" smtClean="0">
                <a:solidFill>
                  <a:srgbClr val="FFFF00"/>
                </a:solidFill>
              </a:rPr>
              <a:t>Substitue</a:t>
            </a:r>
            <a:r>
              <a:rPr lang="en-US" sz="2800" dirty="0" smtClean="0">
                <a:solidFill>
                  <a:srgbClr val="FFFF00"/>
                </a:solidFill>
              </a:rPr>
              <a:t>:</a:t>
            </a:r>
          </a:p>
          <a:p>
            <a:pPr marL="284163" indent="-284163"/>
            <a:endParaRPr lang="en-US" sz="3600" dirty="0" smtClean="0">
              <a:solidFill>
                <a:srgbClr val="FFFFFF"/>
              </a:solidFill>
            </a:endParaRPr>
          </a:p>
          <a:p>
            <a:pPr marL="284163" indent="-284163"/>
            <a:endParaRPr lang="en-US" sz="3600" dirty="0" smtClean="0">
              <a:solidFill>
                <a:srgbClr val="FFFFFF"/>
              </a:solidFill>
            </a:endParaRPr>
          </a:p>
          <a:p>
            <a:pPr marL="284163" indent="-284163">
              <a:buFont typeface="Arial" pitchFamily="34" charset="0"/>
              <a:buChar char="•"/>
            </a:pPr>
            <a:endParaRPr lang="en-US" sz="3600" dirty="0" smtClean="0">
              <a:solidFill>
                <a:srgbClr val="FFFFFF"/>
              </a:solidFill>
            </a:endParaRPr>
          </a:p>
          <a:p>
            <a:pPr marL="284163" indent="-284163">
              <a:buFont typeface="Arial" pitchFamily="34" charset="0"/>
              <a:buChar char="•"/>
            </a:pPr>
            <a:r>
              <a:rPr lang="en-US" sz="2800" dirty="0" smtClean="0">
                <a:solidFill>
                  <a:srgbClr val="FFFF00"/>
                </a:solidFill>
              </a:rPr>
              <a:t>Single-copy ATPG model with </a:t>
            </a:r>
            <a:r>
              <a:rPr lang="en-US" sz="2800" i="1" dirty="0" smtClean="0">
                <a:solidFill>
                  <a:srgbClr val="FFFF00"/>
                </a:solidFill>
              </a:rPr>
              <a:t>C</a:t>
            </a:r>
            <a:r>
              <a:rPr lang="en-US" sz="2800" dirty="0" smtClean="0">
                <a:solidFill>
                  <a:srgbClr val="FFFF00"/>
                </a:solidFill>
              </a:rPr>
              <a:t>:</a:t>
            </a:r>
            <a:endParaRPr lang="en-US" sz="2800" dirty="0">
              <a:solidFill>
                <a:srgbClr val="FFFF00"/>
              </a:solidFill>
            </a:endParaRPr>
          </a:p>
        </p:txBody>
      </p:sp>
      <p:pic>
        <p:nvPicPr>
          <p:cNvPr id="8" name="Picture 17"/>
          <p:cNvPicPr>
            <a:picLocks noChangeAspect="1" noChangeArrowheads="1"/>
          </p:cNvPicPr>
          <p:nvPr/>
        </p:nvPicPr>
        <p:blipFill>
          <a:blip r:embed="rId3" cstate="print">
            <a:clrChange>
              <a:clrFrom>
                <a:srgbClr val="FFFFFF"/>
              </a:clrFrom>
              <a:clrTo>
                <a:srgbClr val="FFFFFF">
                  <a:alpha val="0"/>
                </a:srgbClr>
              </a:clrTo>
            </a:clrChange>
            <a:lum bright="100000"/>
          </a:blip>
          <a:srcRect/>
          <a:stretch>
            <a:fillRect/>
          </a:stretch>
        </p:blipFill>
        <p:spPr bwMode="auto">
          <a:xfrm>
            <a:off x="2819400" y="1828800"/>
            <a:ext cx="3810000" cy="589301"/>
          </a:xfrm>
          <a:prstGeom prst="rect">
            <a:avLst/>
          </a:prstGeom>
          <a:noFill/>
        </p:spPr>
      </p:pic>
      <p:pic>
        <p:nvPicPr>
          <p:cNvPr id="9" name="Picture 9"/>
          <p:cNvPicPr>
            <a:picLocks noChangeAspect="1" noChangeArrowheads="1"/>
          </p:cNvPicPr>
          <p:nvPr/>
        </p:nvPicPr>
        <p:blipFill>
          <a:blip r:embed="rId4" cstate="print">
            <a:clrChange>
              <a:clrFrom>
                <a:srgbClr val="FFFFFF"/>
              </a:clrFrom>
              <a:clrTo>
                <a:srgbClr val="FFFFFF">
                  <a:alpha val="0"/>
                </a:srgbClr>
              </a:clrTo>
            </a:clrChange>
            <a:lum bright="100000"/>
          </a:blip>
          <a:srcRect/>
          <a:stretch>
            <a:fillRect/>
          </a:stretch>
        </p:blipFill>
        <p:spPr bwMode="auto">
          <a:xfrm>
            <a:off x="3200400" y="3048000"/>
            <a:ext cx="2811463" cy="617538"/>
          </a:xfrm>
          <a:prstGeom prst="rect">
            <a:avLst/>
          </a:prstGeom>
          <a:noFill/>
        </p:spPr>
      </p:pic>
      <p:pic>
        <p:nvPicPr>
          <p:cNvPr id="10" name="Picture 12"/>
          <p:cNvPicPr>
            <a:picLocks noChangeAspect="1" noChangeArrowheads="1"/>
          </p:cNvPicPr>
          <p:nvPr/>
        </p:nvPicPr>
        <p:blipFill>
          <a:blip r:embed="rId5" cstate="print">
            <a:clrChange>
              <a:clrFrom>
                <a:srgbClr val="FFFFFF"/>
              </a:clrFrom>
              <a:clrTo>
                <a:srgbClr val="FFFFFF">
                  <a:alpha val="0"/>
                </a:srgbClr>
              </a:clrTo>
            </a:clrChange>
            <a:lum bright="100000"/>
          </a:blip>
          <a:srcRect/>
          <a:stretch>
            <a:fillRect/>
          </a:stretch>
        </p:blipFill>
        <p:spPr bwMode="auto">
          <a:xfrm>
            <a:off x="3200400" y="3657600"/>
            <a:ext cx="2811463" cy="617538"/>
          </a:xfrm>
          <a:prstGeom prst="rect">
            <a:avLst/>
          </a:prstGeom>
          <a:noFill/>
        </p:spPr>
      </p:pic>
      <p:pic>
        <p:nvPicPr>
          <p:cNvPr id="11" name="Picture 15"/>
          <p:cNvPicPr>
            <a:picLocks noChangeAspect="1" noChangeArrowheads="1"/>
          </p:cNvPicPr>
          <p:nvPr/>
        </p:nvPicPr>
        <p:blipFill>
          <a:blip r:embed="rId6" cstate="print">
            <a:clrChange>
              <a:clrFrom>
                <a:srgbClr val="FFFFFF"/>
              </a:clrFrom>
              <a:clrTo>
                <a:srgbClr val="FFFFFF">
                  <a:alpha val="0"/>
                </a:srgbClr>
              </a:clrTo>
            </a:clrChange>
            <a:lum bright="100000"/>
          </a:blip>
          <a:srcRect/>
          <a:stretch>
            <a:fillRect/>
          </a:stretch>
        </p:blipFill>
        <p:spPr bwMode="auto">
          <a:xfrm>
            <a:off x="2819400" y="5257800"/>
            <a:ext cx="4038600" cy="589721"/>
          </a:xfrm>
          <a:prstGeom prst="rect">
            <a:avLst/>
          </a:prstGeom>
          <a:noFill/>
        </p:spPr>
      </p:pic>
      <p:sp>
        <p:nvSpPr>
          <p:cNvPr id="12" name="Footer Placeholder 11"/>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09600"/>
          </a:xfrm>
        </p:spPr>
        <p:txBody>
          <a:bodyPr/>
          <a:lstStyle/>
          <a:p>
            <a:r>
              <a:rPr lang="en-US" dirty="0" smtClean="0"/>
              <a:t>Single Copy Exclusive Test Generation</a:t>
            </a:r>
            <a:endParaRPr lang="en-US" dirty="0"/>
          </a:p>
        </p:txBody>
      </p:sp>
      <p:sp>
        <p:nvSpPr>
          <p:cNvPr id="3" name="Date Placeholder 2"/>
          <p:cNvSpPr>
            <a:spLocks noGrp="1"/>
          </p:cNvSpPr>
          <p:nvPr>
            <p:ph type="dt" sz="half" idx="10"/>
          </p:nvPr>
        </p:nvSpPr>
        <p:spPr>
          <a:ln w="38100"/>
        </p:spPr>
        <p:txBody>
          <a:bodyPr/>
          <a:lstStyle/>
          <a:p>
            <a:r>
              <a:rPr lang="en-US" smtClean="0"/>
              <a:t>Mar.  21, 2012</a:t>
            </a:r>
            <a:endParaRPr lang="en-US" dirty="0"/>
          </a:p>
        </p:txBody>
      </p:sp>
      <p:sp>
        <p:nvSpPr>
          <p:cNvPr id="5" name="Slide Number Placeholder 4"/>
          <p:cNvSpPr>
            <a:spLocks noGrp="1"/>
          </p:cNvSpPr>
          <p:nvPr>
            <p:ph type="sldNum" sz="quarter" idx="12"/>
          </p:nvPr>
        </p:nvSpPr>
        <p:spPr>
          <a:ln w="38100"/>
        </p:spPr>
        <p:txBody>
          <a:bodyPr/>
          <a:lstStyle/>
          <a:p>
            <a:fld id="{B6F15528-21DE-4FAA-801E-634DDDAF4B2B}" type="slidenum">
              <a:rPr lang="en-US" smtClean="0"/>
              <a:pPr/>
              <a:t>37</a:t>
            </a:fld>
            <a:endParaRPr lang="en-US"/>
          </a:p>
        </p:txBody>
      </p:sp>
      <p:sp>
        <p:nvSpPr>
          <p:cNvPr id="7" name="Rectangle 6"/>
          <p:cNvSpPr/>
          <p:nvPr/>
        </p:nvSpPr>
        <p:spPr>
          <a:xfrm>
            <a:off x="2133600" y="1676400"/>
            <a:ext cx="5410200" cy="45720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295400" y="2286001"/>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3048000"/>
            <a:ext cx="685800" cy="646331"/>
          </a:xfrm>
          <a:prstGeom prst="rect">
            <a:avLst/>
          </a:prstGeom>
          <a:noFill/>
          <a:ln w="38100">
            <a:noFill/>
          </a:ln>
        </p:spPr>
        <p:txBody>
          <a:bodyPr wrap="square" rtlCol="0">
            <a:spAutoFit/>
          </a:bodyPr>
          <a:lstStyle/>
          <a:p>
            <a:r>
              <a:rPr lang="en-US" sz="3600" dirty="0" smtClean="0">
                <a:solidFill>
                  <a:srgbClr val="FFFFFF"/>
                </a:solidFill>
              </a:rPr>
              <a:t>PI</a:t>
            </a:r>
            <a:endParaRPr lang="en-US" sz="3600" dirty="0">
              <a:solidFill>
                <a:srgbClr val="FFFFFF"/>
              </a:solidFill>
            </a:endParaRPr>
          </a:p>
        </p:txBody>
      </p:sp>
      <p:sp>
        <p:nvSpPr>
          <p:cNvPr id="12" name="TextBox 11"/>
          <p:cNvSpPr txBox="1"/>
          <p:nvPr/>
        </p:nvSpPr>
        <p:spPr>
          <a:xfrm>
            <a:off x="7620000" y="1447801"/>
            <a:ext cx="990600" cy="646331"/>
          </a:xfrm>
          <a:prstGeom prst="rect">
            <a:avLst/>
          </a:prstGeom>
          <a:noFill/>
          <a:ln w="38100">
            <a:noFill/>
          </a:ln>
        </p:spPr>
        <p:txBody>
          <a:bodyPr wrap="square" rtlCol="0">
            <a:spAutoFit/>
          </a:bodyPr>
          <a:lstStyle/>
          <a:p>
            <a:r>
              <a:rPr lang="en-US" sz="3600" dirty="0" smtClean="0">
                <a:solidFill>
                  <a:srgbClr val="FFFFFF"/>
                </a:solidFill>
              </a:rPr>
              <a:t>PO</a:t>
            </a:r>
            <a:endParaRPr lang="en-US" sz="3600" dirty="0">
              <a:solidFill>
                <a:srgbClr val="FFFFFF"/>
              </a:solidFill>
            </a:endParaRPr>
          </a:p>
        </p:txBody>
      </p:sp>
      <p:cxnSp>
        <p:nvCxnSpPr>
          <p:cNvPr id="13" name="Straight Connector 12"/>
          <p:cNvCxnSpPr/>
          <p:nvPr/>
        </p:nvCxnSpPr>
        <p:spPr>
          <a:xfrm>
            <a:off x="1295400" y="2590801"/>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95400" y="4114801"/>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Flowchart: Connector 14"/>
          <p:cNvSpPr/>
          <p:nvPr/>
        </p:nvSpPr>
        <p:spPr>
          <a:xfrm>
            <a:off x="1676400" y="2819401"/>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676400" y="3124201"/>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1676400" y="3429001"/>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543800" y="2209801"/>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543800" y="2514601"/>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543800" y="4038601"/>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Flowchart: Connector 20"/>
          <p:cNvSpPr/>
          <p:nvPr/>
        </p:nvSpPr>
        <p:spPr>
          <a:xfrm>
            <a:off x="7772400" y="2819401"/>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7772400" y="3124201"/>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7772400" y="3429001"/>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1066800" y="1828800"/>
            <a:ext cx="1066800" cy="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447800" y="17526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447800" y="17526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04800" y="914400"/>
            <a:ext cx="7733207" cy="523220"/>
          </a:xfrm>
          <a:prstGeom prst="rect">
            <a:avLst/>
          </a:prstGeom>
          <a:ln w="38100">
            <a:noFill/>
          </a:ln>
        </p:spPr>
        <p:txBody>
          <a:bodyPr wrap="none">
            <a:spAutoFit/>
          </a:bodyPr>
          <a:lstStyle/>
          <a:p>
            <a:r>
              <a:rPr lang="en-US" sz="2800" dirty="0" smtClean="0">
                <a:solidFill>
                  <a:srgbClr val="FFFFFF"/>
                </a:solidFill>
              </a:rPr>
              <a:t>Consider exclusive test for x</a:t>
            </a:r>
            <a:r>
              <a:rPr lang="en-US" sz="2800" baseline="-25000" dirty="0" smtClean="0">
                <a:solidFill>
                  <a:srgbClr val="FFFFFF"/>
                </a:solidFill>
              </a:rPr>
              <a:t>1</a:t>
            </a:r>
            <a:r>
              <a:rPr lang="en-US" sz="2800" dirty="0" smtClean="0">
                <a:solidFill>
                  <a:srgbClr val="FFFFFF"/>
                </a:solidFill>
              </a:rPr>
              <a:t> s-a-a and x</a:t>
            </a:r>
            <a:r>
              <a:rPr lang="en-US" sz="2800" baseline="-25000" dirty="0" smtClean="0">
                <a:solidFill>
                  <a:srgbClr val="FFFFFF"/>
                </a:solidFill>
              </a:rPr>
              <a:t>2 </a:t>
            </a:r>
            <a:r>
              <a:rPr lang="en-US" sz="2800" dirty="0" smtClean="0">
                <a:solidFill>
                  <a:srgbClr val="FFFFFF"/>
                </a:solidFill>
              </a:rPr>
              <a:t>s-a-b</a:t>
            </a:r>
            <a:endParaRPr lang="en-US" sz="2800" dirty="0">
              <a:solidFill>
                <a:srgbClr val="FFFFFF"/>
              </a:solidFill>
            </a:endParaRPr>
          </a:p>
        </p:txBody>
      </p:sp>
      <p:cxnSp>
        <p:nvCxnSpPr>
          <p:cNvPr id="50" name="Straight Connector 49"/>
          <p:cNvCxnSpPr/>
          <p:nvPr/>
        </p:nvCxnSpPr>
        <p:spPr>
          <a:xfrm rot="5400000" flipH="1" flipV="1">
            <a:off x="1562100" y="3314700"/>
            <a:ext cx="2971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526471" y="1840466"/>
            <a:ext cx="15215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57200" y="1447800"/>
            <a:ext cx="457200" cy="646331"/>
          </a:xfrm>
          <a:prstGeom prst="rect">
            <a:avLst/>
          </a:prstGeom>
          <a:noFill/>
          <a:ln w="38100">
            <a:noFill/>
          </a:ln>
        </p:spPr>
        <p:txBody>
          <a:bodyPr wrap="square" rtlCol="0">
            <a:spAutoFit/>
          </a:bodyPr>
          <a:lstStyle/>
          <a:p>
            <a:r>
              <a:rPr lang="en-US" sz="3600" dirty="0" smtClean="0">
                <a:solidFill>
                  <a:srgbClr val="FFFFFF"/>
                </a:solidFill>
              </a:rPr>
              <a:t>y</a:t>
            </a:r>
            <a:endParaRPr lang="en-US" sz="3600" dirty="0">
              <a:solidFill>
                <a:srgbClr val="FFFFFF"/>
              </a:solidFill>
            </a:endParaRPr>
          </a:p>
        </p:txBody>
      </p:sp>
      <p:sp>
        <p:nvSpPr>
          <p:cNvPr id="54" name="AutoShape 3"/>
          <p:cNvSpPr>
            <a:spLocks noChangeArrowheads="1"/>
          </p:cNvSpPr>
          <p:nvPr/>
        </p:nvSpPr>
        <p:spPr bwMode="auto">
          <a:xfrm>
            <a:off x="4648200" y="2209800"/>
            <a:ext cx="609600" cy="609600"/>
          </a:xfrm>
          <a:prstGeom prst="flowChartDelay">
            <a:avLst/>
          </a:prstGeom>
          <a:noFill/>
          <a:ln w="38100">
            <a:solidFill>
              <a:srgbClr val="FFFF00"/>
            </a:solidFill>
            <a:miter lim="800000"/>
            <a:headEnd/>
            <a:tailEnd/>
          </a:ln>
        </p:spPr>
        <p:txBody>
          <a:bodyPr wrap="none" anchor="ctr"/>
          <a:lstStyle/>
          <a:p>
            <a:endParaRPr lang="en-US"/>
          </a:p>
        </p:txBody>
      </p:sp>
      <p:cxnSp>
        <p:nvCxnSpPr>
          <p:cNvPr id="58" name="Straight Connector 57"/>
          <p:cNvCxnSpPr/>
          <p:nvPr/>
        </p:nvCxnSpPr>
        <p:spPr>
          <a:xfrm>
            <a:off x="3733800" y="2362200"/>
            <a:ext cx="914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8" name="Flowchart: Connector 77"/>
          <p:cNvSpPr/>
          <p:nvPr/>
        </p:nvSpPr>
        <p:spPr>
          <a:xfrm>
            <a:off x="4114800" y="25908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4191000" y="3276600"/>
            <a:ext cx="304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257800" y="2514600"/>
            <a:ext cx="228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200400" y="1828800"/>
            <a:ext cx="685800" cy="646331"/>
          </a:xfrm>
          <a:prstGeom prst="rect">
            <a:avLst/>
          </a:prstGeom>
          <a:noFill/>
          <a:ln w="38100">
            <a:noFill/>
          </a:ln>
        </p:spPr>
        <p:txBody>
          <a:bodyPr wrap="square" rtlCol="0">
            <a:spAutoFit/>
          </a:bodyPr>
          <a:lstStyle/>
          <a:p>
            <a:r>
              <a:rPr lang="en-US" sz="3600" dirty="0" smtClean="0">
                <a:solidFill>
                  <a:srgbClr val="FFFFFF"/>
                </a:solidFill>
              </a:rPr>
              <a:t>x</a:t>
            </a:r>
            <a:r>
              <a:rPr lang="en-US" sz="3600" baseline="-25000" dirty="0" smtClean="0">
                <a:solidFill>
                  <a:srgbClr val="FFFFFF"/>
                </a:solidFill>
              </a:rPr>
              <a:t>1</a:t>
            </a:r>
            <a:endParaRPr lang="en-US" sz="3600" dirty="0">
              <a:solidFill>
                <a:srgbClr val="FFFFFF"/>
              </a:solidFill>
            </a:endParaRPr>
          </a:p>
        </p:txBody>
      </p:sp>
      <p:sp>
        <p:nvSpPr>
          <p:cNvPr id="49" name="AutoShape 3"/>
          <p:cNvSpPr>
            <a:spLocks noChangeArrowheads="1"/>
          </p:cNvSpPr>
          <p:nvPr/>
        </p:nvSpPr>
        <p:spPr bwMode="auto">
          <a:xfrm>
            <a:off x="4648201" y="3124200"/>
            <a:ext cx="609600" cy="609600"/>
          </a:xfrm>
          <a:prstGeom prst="flowChartDelay">
            <a:avLst/>
          </a:prstGeom>
          <a:noFill/>
          <a:ln w="38100">
            <a:solidFill>
              <a:srgbClr val="FFFF00"/>
            </a:solidFill>
            <a:miter lim="800000"/>
            <a:headEnd/>
            <a:tailEnd/>
          </a:ln>
        </p:spPr>
        <p:txBody>
          <a:bodyPr wrap="none" anchor="ctr"/>
          <a:lstStyle/>
          <a:p>
            <a:endParaRPr lang="en-US"/>
          </a:p>
        </p:txBody>
      </p:sp>
      <p:sp>
        <p:nvSpPr>
          <p:cNvPr id="51" name="Oval 20"/>
          <p:cNvSpPr>
            <a:spLocks noChangeArrowheads="1"/>
          </p:cNvSpPr>
          <p:nvPr/>
        </p:nvSpPr>
        <p:spPr bwMode="auto">
          <a:xfrm>
            <a:off x="4495800" y="3200400"/>
            <a:ext cx="153194" cy="153988"/>
          </a:xfrm>
          <a:prstGeom prst="ellipse">
            <a:avLst/>
          </a:prstGeom>
          <a:noFill/>
          <a:ln w="38100">
            <a:solidFill>
              <a:srgbClr val="FFFF00"/>
            </a:solidFill>
            <a:round/>
            <a:headEnd/>
            <a:tailEnd/>
          </a:ln>
        </p:spPr>
        <p:txBody>
          <a:bodyPr wrap="none" anchor="ctr"/>
          <a:lstStyle/>
          <a:p>
            <a:endParaRPr lang="en-US"/>
          </a:p>
        </p:txBody>
      </p:sp>
      <p:cxnSp>
        <p:nvCxnSpPr>
          <p:cNvPr id="55" name="Straight Connector 54"/>
          <p:cNvCxnSpPr/>
          <p:nvPr/>
        </p:nvCxnSpPr>
        <p:spPr>
          <a:xfrm>
            <a:off x="4343400" y="3581400"/>
            <a:ext cx="304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382000" y="2895600"/>
            <a:ext cx="762000" cy="646331"/>
          </a:xfrm>
          <a:prstGeom prst="rect">
            <a:avLst/>
          </a:prstGeom>
          <a:noFill/>
          <a:ln w="38100">
            <a:noFill/>
          </a:ln>
        </p:spPr>
        <p:txBody>
          <a:bodyPr wrap="square" rtlCol="0">
            <a:spAutoFit/>
          </a:bodyPr>
          <a:lstStyle/>
          <a:p>
            <a:r>
              <a:rPr lang="en-US" sz="3600" i="1" dirty="0" smtClean="0">
                <a:solidFill>
                  <a:srgbClr val="FFFFFF"/>
                </a:solidFill>
              </a:rPr>
              <a:t>G</a:t>
            </a:r>
            <a:endParaRPr lang="en-US" sz="3600" i="1" dirty="0">
              <a:solidFill>
                <a:srgbClr val="FFFFFF"/>
              </a:solidFill>
            </a:endParaRPr>
          </a:p>
        </p:txBody>
      </p:sp>
      <p:sp>
        <p:nvSpPr>
          <p:cNvPr id="59" name="TextBox 58"/>
          <p:cNvSpPr txBox="1"/>
          <p:nvPr/>
        </p:nvSpPr>
        <p:spPr>
          <a:xfrm>
            <a:off x="457200" y="5410200"/>
            <a:ext cx="1600200" cy="646331"/>
          </a:xfrm>
          <a:prstGeom prst="rect">
            <a:avLst/>
          </a:prstGeom>
          <a:noFill/>
          <a:ln w="38100">
            <a:noFill/>
          </a:ln>
        </p:spPr>
        <p:txBody>
          <a:bodyPr wrap="square" rtlCol="0">
            <a:spAutoFit/>
          </a:bodyPr>
          <a:lstStyle/>
          <a:p>
            <a:r>
              <a:rPr lang="en-US" sz="3600" dirty="0" smtClean="0">
                <a:solidFill>
                  <a:srgbClr val="FFFFFF"/>
                </a:solidFill>
              </a:rPr>
              <a:t>CUT </a:t>
            </a:r>
            <a:r>
              <a:rPr lang="en-US" sz="3600" i="1" dirty="0" smtClean="0">
                <a:solidFill>
                  <a:srgbClr val="FFFFFF"/>
                </a:solidFill>
              </a:rPr>
              <a:t>C</a:t>
            </a:r>
            <a:endParaRPr lang="en-US" sz="3600" i="1" dirty="0">
              <a:solidFill>
                <a:srgbClr val="FFFFFF"/>
              </a:solidFill>
            </a:endParaRPr>
          </a:p>
        </p:txBody>
      </p:sp>
      <p:cxnSp>
        <p:nvCxnSpPr>
          <p:cNvPr id="61" name="Straight Connector 60"/>
          <p:cNvCxnSpPr/>
          <p:nvPr/>
        </p:nvCxnSpPr>
        <p:spPr>
          <a:xfrm>
            <a:off x="3048000" y="2667000"/>
            <a:ext cx="1600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flipH="1" flipV="1">
            <a:off x="3886200" y="2971800"/>
            <a:ext cx="609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9" name="Moon 68"/>
          <p:cNvSpPr/>
          <p:nvPr/>
        </p:nvSpPr>
        <p:spPr bwMode="auto">
          <a:xfrm flipH="1">
            <a:off x="5791200" y="2667000"/>
            <a:ext cx="762000" cy="609600"/>
          </a:xfrm>
          <a:prstGeom prst="moon">
            <a:avLst>
              <a:gd name="adj" fmla="val 84426"/>
            </a:avLst>
          </a:prstGeom>
          <a:noFill/>
          <a:ln w="381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cxnSp>
        <p:nvCxnSpPr>
          <p:cNvPr id="71" name="Straight Connector 70"/>
          <p:cNvCxnSpPr/>
          <p:nvPr/>
        </p:nvCxnSpPr>
        <p:spPr>
          <a:xfrm rot="5400000" flipH="1" flipV="1">
            <a:off x="5334000" y="2667000"/>
            <a:ext cx="304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86400" y="2819400"/>
            <a:ext cx="38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257800" y="3429000"/>
            <a:ext cx="228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flipH="1" flipV="1">
            <a:off x="5334000" y="3276600"/>
            <a:ext cx="304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486400" y="3124200"/>
            <a:ext cx="38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553200" y="2971800"/>
            <a:ext cx="228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bwMode="auto">
          <a:xfrm>
            <a:off x="3886200" y="2057400"/>
            <a:ext cx="2819400" cy="1828800"/>
          </a:xfrm>
          <a:prstGeom prst="rect">
            <a:avLst/>
          </a:prstGeom>
          <a:noFill/>
          <a:ln w="25400" cap="flat" cmpd="sng" algn="ctr">
            <a:solidFill>
              <a:srgbClr val="FFFF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85" name="TextBox 84"/>
          <p:cNvSpPr txBox="1"/>
          <p:nvPr/>
        </p:nvSpPr>
        <p:spPr>
          <a:xfrm>
            <a:off x="6858000" y="2209800"/>
            <a:ext cx="914400" cy="646331"/>
          </a:xfrm>
          <a:prstGeom prst="rect">
            <a:avLst/>
          </a:prstGeom>
          <a:noFill/>
          <a:ln w="38100">
            <a:noFill/>
          </a:ln>
        </p:spPr>
        <p:txBody>
          <a:bodyPr wrap="square" rtlCol="0">
            <a:spAutoFit/>
          </a:bodyPr>
          <a:lstStyle/>
          <a:p>
            <a:r>
              <a:rPr lang="en-US" sz="3600" dirty="0" smtClean="0">
                <a:solidFill>
                  <a:srgbClr val="FFFFFF"/>
                </a:solidFill>
              </a:rPr>
              <a:t>x</a:t>
            </a:r>
            <a:r>
              <a:rPr lang="en-US" sz="3600" baseline="-25000" dirty="0" smtClean="0">
                <a:solidFill>
                  <a:srgbClr val="FFFFFF"/>
                </a:solidFill>
              </a:rPr>
              <a:t>1</a:t>
            </a:r>
            <a:r>
              <a:rPr lang="en-US" sz="3600" dirty="0" smtClean="0">
                <a:solidFill>
                  <a:srgbClr val="FFFFFF"/>
                </a:solidFill>
              </a:rPr>
              <a:t>’</a:t>
            </a:r>
            <a:endParaRPr lang="en-US" sz="3600" dirty="0">
              <a:solidFill>
                <a:srgbClr val="FFFFFF"/>
              </a:solidFill>
            </a:endParaRPr>
          </a:p>
        </p:txBody>
      </p:sp>
      <p:sp>
        <p:nvSpPr>
          <p:cNvPr id="88" name="TextBox 87"/>
          <p:cNvSpPr txBox="1"/>
          <p:nvPr/>
        </p:nvSpPr>
        <p:spPr>
          <a:xfrm>
            <a:off x="3962400" y="3200400"/>
            <a:ext cx="381000" cy="646331"/>
          </a:xfrm>
          <a:prstGeom prst="rect">
            <a:avLst/>
          </a:prstGeom>
          <a:noFill/>
          <a:ln w="38100">
            <a:noFill/>
          </a:ln>
        </p:spPr>
        <p:txBody>
          <a:bodyPr wrap="square" rtlCol="0">
            <a:spAutoFit/>
          </a:bodyPr>
          <a:lstStyle/>
          <a:p>
            <a:r>
              <a:rPr lang="en-US" sz="3600" dirty="0" smtClean="0">
                <a:solidFill>
                  <a:srgbClr val="FFFFFF"/>
                </a:solidFill>
              </a:rPr>
              <a:t>a</a:t>
            </a:r>
            <a:endParaRPr lang="en-US" sz="3600" dirty="0">
              <a:solidFill>
                <a:srgbClr val="FFFFFF"/>
              </a:solidFill>
            </a:endParaRPr>
          </a:p>
        </p:txBody>
      </p:sp>
      <p:sp>
        <p:nvSpPr>
          <p:cNvPr id="91" name="Flowchart: Connector 90"/>
          <p:cNvSpPr/>
          <p:nvPr/>
        </p:nvSpPr>
        <p:spPr>
          <a:xfrm>
            <a:off x="2971800" y="25908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utoShape 3"/>
          <p:cNvSpPr>
            <a:spLocks noChangeArrowheads="1"/>
          </p:cNvSpPr>
          <p:nvPr/>
        </p:nvSpPr>
        <p:spPr bwMode="auto">
          <a:xfrm>
            <a:off x="4419600" y="4343400"/>
            <a:ext cx="609600" cy="609600"/>
          </a:xfrm>
          <a:prstGeom prst="flowChartDelay">
            <a:avLst/>
          </a:prstGeom>
          <a:noFill/>
          <a:ln w="38100">
            <a:solidFill>
              <a:srgbClr val="FFFF00"/>
            </a:solidFill>
            <a:miter lim="800000"/>
            <a:headEnd/>
            <a:tailEnd/>
          </a:ln>
        </p:spPr>
        <p:txBody>
          <a:bodyPr wrap="none" anchor="ctr"/>
          <a:lstStyle/>
          <a:p>
            <a:endParaRPr lang="en-US"/>
          </a:p>
        </p:txBody>
      </p:sp>
      <p:cxnSp>
        <p:nvCxnSpPr>
          <p:cNvPr id="94" name="Straight Connector 93"/>
          <p:cNvCxnSpPr/>
          <p:nvPr/>
        </p:nvCxnSpPr>
        <p:spPr>
          <a:xfrm>
            <a:off x="3505200" y="4495800"/>
            <a:ext cx="914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95" name="Flowchart: Connector 94"/>
          <p:cNvSpPr/>
          <p:nvPr/>
        </p:nvSpPr>
        <p:spPr>
          <a:xfrm>
            <a:off x="3886200" y="47244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p:cNvCxnSpPr/>
          <p:nvPr/>
        </p:nvCxnSpPr>
        <p:spPr>
          <a:xfrm>
            <a:off x="3962400" y="5410200"/>
            <a:ext cx="304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029200" y="4648200"/>
            <a:ext cx="228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3048000" y="3810000"/>
            <a:ext cx="685800" cy="646331"/>
          </a:xfrm>
          <a:prstGeom prst="rect">
            <a:avLst/>
          </a:prstGeom>
          <a:noFill/>
          <a:ln w="38100">
            <a:noFill/>
          </a:ln>
        </p:spPr>
        <p:txBody>
          <a:bodyPr wrap="square" rtlCol="0">
            <a:spAutoFit/>
          </a:bodyPr>
          <a:lstStyle/>
          <a:p>
            <a:r>
              <a:rPr lang="en-US" sz="3600" dirty="0" smtClean="0">
                <a:solidFill>
                  <a:srgbClr val="FFFFFF"/>
                </a:solidFill>
              </a:rPr>
              <a:t>x</a:t>
            </a:r>
            <a:r>
              <a:rPr lang="en-US" sz="3600" baseline="-25000" dirty="0" smtClean="0">
                <a:solidFill>
                  <a:srgbClr val="FFFFFF"/>
                </a:solidFill>
              </a:rPr>
              <a:t>2</a:t>
            </a:r>
            <a:endParaRPr lang="en-US" sz="3600" dirty="0">
              <a:solidFill>
                <a:srgbClr val="FFFFFF"/>
              </a:solidFill>
            </a:endParaRPr>
          </a:p>
        </p:txBody>
      </p:sp>
      <p:sp>
        <p:nvSpPr>
          <p:cNvPr id="99" name="AutoShape 3"/>
          <p:cNvSpPr>
            <a:spLocks noChangeArrowheads="1"/>
          </p:cNvSpPr>
          <p:nvPr/>
        </p:nvSpPr>
        <p:spPr bwMode="auto">
          <a:xfrm>
            <a:off x="4419601" y="5257800"/>
            <a:ext cx="609600" cy="609600"/>
          </a:xfrm>
          <a:prstGeom prst="flowChartDelay">
            <a:avLst/>
          </a:prstGeom>
          <a:noFill/>
          <a:ln w="38100">
            <a:solidFill>
              <a:srgbClr val="FFFF00"/>
            </a:solidFill>
            <a:miter lim="800000"/>
            <a:headEnd/>
            <a:tailEnd/>
          </a:ln>
        </p:spPr>
        <p:txBody>
          <a:bodyPr wrap="none" anchor="ctr"/>
          <a:lstStyle/>
          <a:p>
            <a:endParaRPr lang="en-US"/>
          </a:p>
        </p:txBody>
      </p:sp>
      <p:sp>
        <p:nvSpPr>
          <p:cNvPr id="100" name="Oval 20"/>
          <p:cNvSpPr>
            <a:spLocks noChangeArrowheads="1"/>
          </p:cNvSpPr>
          <p:nvPr/>
        </p:nvSpPr>
        <p:spPr bwMode="auto">
          <a:xfrm>
            <a:off x="4267200" y="5334000"/>
            <a:ext cx="153194" cy="153988"/>
          </a:xfrm>
          <a:prstGeom prst="ellipse">
            <a:avLst/>
          </a:prstGeom>
          <a:noFill/>
          <a:ln w="38100">
            <a:solidFill>
              <a:srgbClr val="FFFF00"/>
            </a:solidFill>
            <a:round/>
            <a:headEnd/>
            <a:tailEnd/>
          </a:ln>
        </p:spPr>
        <p:txBody>
          <a:bodyPr wrap="none" anchor="ctr"/>
          <a:lstStyle/>
          <a:p>
            <a:endParaRPr lang="en-US"/>
          </a:p>
        </p:txBody>
      </p:sp>
      <p:cxnSp>
        <p:nvCxnSpPr>
          <p:cNvPr id="101" name="Straight Connector 100"/>
          <p:cNvCxnSpPr/>
          <p:nvPr/>
        </p:nvCxnSpPr>
        <p:spPr>
          <a:xfrm>
            <a:off x="4114800" y="5715000"/>
            <a:ext cx="304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3657600" y="5105400"/>
            <a:ext cx="609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3" name="Moon 102"/>
          <p:cNvSpPr/>
          <p:nvPr/>
        </p:nvSpPr>
        <p:spPr bwMode="auto">
          <a:xfrm flipH="1">
            <a:off x="5562600" y="4800600"/>
            <a:ext cx="762000" cy="609600"/>
          </a:xfrm>
          <a:prstGeom prst="moon">
            <a:avLst>
              <a:gd name="adj" fmla="val 84426"/>
            </a:avLst>
          </a:prstGeom>
          <a:noFill/>
          <a:ln w="381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cxnSp>
        <p:nvCxnSpPr>
          <p:cNvPr id="104" name="Straight Connector 103"/>
          <p:cNvCxnSpPr/>
          <p:nvPr/>
        </p:nvCxnSpPr>
        <p:spPr>
          <a:xfrm rot="5400000" flipH="1" flipV="1">
            <a:off x="5105400" y="4800600"/>
            <a:ext cx="304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257800" y="4953000"/>
            <a:ext cx="38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029200" y="5562600"/>
            <a:ext cx="228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flipH="1" flipV="1">
            <a:off x="5105400" y="5410200"/>
            <a:ext cx="304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57800" y="5257800"/>
            <a:ext cx="38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324600" y="5105400"/>
            <a:ext cx="38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bwMode="auto">
          <a:xfrm>
            <a:off x="3657600" y="4191000"/>
            <a:ext cx="2819400" cy="1828800"/>
          </a:xfrm>
          <a:prstGeom prst="rect">
            <a:avLst/>
          </a:prstGeom>
          <a:noFill/>
          <a:ln w="25400" cap="flat" cmpd="sng" algn="ctr">
            <a:solidFill>
              <a:srgbClr val="FFFF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11" name="TextBox 110"/>
          <p:cNvSpPr txBox="1"/>
          <p:nvPr/>
        </p:nvSpPr>
        <p:spPr>
          <a:xfrm>
            <a:off x="3733800" y="5334000"/>
            <a:ext cx="381000" cy="646331"/>
          </a:xfrm>
          <a:prstGeom prst="rect">
            <a:avLst/>
          </a:prstGeom>
          <a:noFill/>
          <a:ln w="38100">
            <a:noFill/>
          </a:ln>
        </p:spPr>
        <p:txBody>
          <a:bodyPr wrap="square" rtlCol="0">
            <a:spAutoFit/>
          </a:bodyPr>
          <a:lstStyle/>
          <a:p>
            <a:r>
              <a:rPr lang="en-US" sz="3600" dirty="0" smtClean="0">
                <a:solidFill>
                  <a:srgbClr val="FFFFFF"/>
                </a:solidFill>
              </a:rPr>
              <a:t>b</a:t>
            </a:r>
            <a:endParaRPr lang="en-US" sz="3600" dirty="0">
              <a:solidFill>
                <a:srgbClr val="FFFFFF"/>
              </a:solidFill>
            </a:endParaRPr>
          </a:p>
        </p:txBody>
      </p:sp>
      <p:cxnSp>
        <p:nvCxnSpPr>
          <p:cNvPr id="112" name="Straight Connector 111"/>
          <p:cNvCxnSpPr/>
          <p:nvPr/>
        </p:nvCxnSpPr>
        <p:spPr>
          <a:xfrm>
            <a:off x="3048000" y="4800600"/>
            <a:ext cx="1371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6629400" y="4343400"/>
            <a:ext cx="914400" cy="646331"/>
          </a:xfrm>
          <a:prstGeom prst="rect">
            <a:avLst/>
          </a:prstGeom>
          <a:noFill/>
          <a:ln w="38100">
            <a:noFill/>
          </a:ln>
        </p:spPr>
        <p:txBody>
          <a:bodyPr wrap="square" rtlCol="0">
            <a:spAutoFit/>
          </a:bodyPr>
          <a:lstStyle/>
          <a:p>
            <a:r>
              <a:rPr lang="en-US" sz="3600" dirty="0" smtClean="0">
                <a:solidFill>
                  <a:srgbClr val="FFFFFF"/>
                </a:solidFill>
              </a:rPr>
              <a:t>x</a:t>
            </a:r>
            <a:r>
              <a:rPr lang="en-US" sz="3600" baseline="-25000" dirty="0" smtClean="0">
                <a:solidFill>
                  <a:srgbClr val="FFFFFF"/>
                </a:solidFill>
              </a:rPr>
              <a:t>2</a:t>
            </a:r>
            <a:r>
              <a:rPr lang="en-US" sz="3600" dirty="0" smtClean="0">
                <a:solidFill>
                  <a:srgbClr val="FFFFFF"/>
                </a:solidFill>
              </a:rPr>
              <a:t>’</a:t>
            </a:r>
            <a:endParaRPr lang="en-US" sz="3600" dirty="0">
              <a:solidFill>
                <a:srgbClr val="FFFFFF"/>
              </a:solidFill>
            </a:endParaRPr>
          </a:p>
        </p:txBody>
      </p:sp>
      <p:cxnSp>
        <p:nvCxnSpPr>
          <p:cNvPr id="118" name="Straight Connector 117"/>
          <p:cNvCxnSpPr/>
          <p:nvPr/>
        </p:nvCxnSpPr>
        <p:spPr>
          <a:xfrm>
            <a:off x="6705600" y="5105400"/>
            <a:ext cx="609600" cy="0"/>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781800" y="2971800"/>
            <a:ext cx="609600" cy="0"/>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74" name="Footer Placeholder 73"/>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Simplified Model</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dirty="0"/>
          </a:p>
        </p:txBody>
      </p:sp>
      <p:sp>
        <p:nvSpPr>
          <p:cNvPr id="5" name="Slide Number Placeholder 4"/>
          <p:cNvSpPr>
            <a:spLocks noGrp="1"/>
          </p:cNvSpPr>
          <p:nvPr>
            <p:ph type="sldNum" sz="quarter" idx="12"/>
          </p:nvPr>
        </p:nvSpPr>
        <p:spPr/>
        <p:txBody>
          <a:bodyPr/>
          <a:lstStyle/>
          <a:p>
            <a:pPr>
              <a:defRPr/>
            </a:pPr>
            <a:fld id="{5551DFC1-2DE9-466C-B296-661A7F7832FB}" type="slidenum">
              <a:rPr lang="en-US" smtClean="0"/>
              <a:pPr>
                <a:defRPr/>
              </a:pPr>
              <a:t>38</a:t>
            </a:fld>
            <a:endParaRPr lang="en-US"/>
          </a:p>
        </p:txBody>
      </p:sp>
      <p:sp>
        <p:nvSpPr>
          <p:cNvPr id="8" name="AutoShape 3"/>
          <p:cNvSpPr>
            <a:spLocks noChangeArrowheads="1"/>
          </p:cNvSpPr>
          <p:nvPr/>
        </p:nvSpPr>
        <p:spPr bwMode="auto">
          <a:xfrm>
            <a:off x="4953000" y="2667000"/>
            <a:ext cx="672307" cy="595313"/>
          </a:xfrm>
          <a:prstGeom prst="flowChartDelay">
            <a:avLst/>
          </a:prstGeom>
          <a:solidFill>
            <a:srgbClr val="92D050"/>
          </a:solidFill>
          <a:ln w="38100">
            <a:solidFill>
              <a:srgbClr val="FFFFFF"/>
            </a:solidFill>
            <a:miter lim="800000"/>
            <a:headEnd/>
            <a:tailEnd/>
          </a:ln>
        </p:spPr>
        <p:txBody>
          <a:bodyPr wrap="none" anchor="ctr"/>
          <a:lstStyle/>
          <a:p>
            <a:endParaRPr lang="en-US"/>
          </a:p>
        </p:txBody>
      </p:sp>
      <p:sp>
        <p:nvSpPr>
          <p:cNvPr id="12" name="Moon 11"/>
          <p:cNvSpPr/>
          <p:nvPr/>
        </p:nvSpPr>
        <p:spPr bwMode="auto">
          <a:xfrm flipH="1">
            <a:off x="5029200" y="4648200"/>
            <a:ext cx="762000" cy="609600"/>
          </a:xfrm>
          <a:prstGeom prst="moon">
            <a:avLst>
              <a:gd name="adj" fmla="val 84426"/>
            </a:avLst>
          </a:prstGeom>
          <a:solidFill>
            <a:srgbClr val="92D050"/>
          </a:solidFill>
          <a:ln w="38100" cap="flat"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cxnSp>
        <p:nvCxnSpPr>
          <p:cNvPr id="65" name="Straight Connector 64"/>
          <p:cNvCxnSpPr/>
          <p:nvPr/>
        </p:nvCxnSpPr>
        <p:spPr>
          <a:xfrm>
            <a:off x="3962400" y="5105400"/>
            <a:ext cx="1143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0" y="914400"/>
            <a:ext cx="8880957" cy="523220"/>
          </a:xfrm>
          <a:prstGeom prst="rect">
            <a:avLst/>
          </a:prstGeom>
          <a:ln w="38100">
            <a:noFill/>
          </a:ln>
        </p:spPr>
        <p:txBody>
          <a:bodyPr wrap="none">
            <a:spAutoFit/>
          </a:bodyPr>
          <a:lstStyle/>
          <a:p>
            <a:r>
              <a:rPr lang="en-US" sz="2800" dirty="0" smtClean="0">
                <a:solidFill>
                  <a:srgbClr val="FFFF00"/>
                </a:solidFill>
              </a:rPr>
              <a:t>Suppose a is 0 and b is 1, the model can be simplified:</a:t>
            </a:r>
            <a:endParaRPr lang="en-US" sz="2800" dirty="0">
              <a:solidFill>
                <a:srgbClr val="FFFF00"/>
              </a:solidFill>
            </a:endParaRPr>
          </a:p>
        </p:txBody>
      </p:sp>
      <p:sp>
        <p:nvSpPr>
          <p:cNvPr id="77" name="Rectangle 76"/>
          <p:cNvSpPr/>
          <p:nvPr/>
        </p:nvSpPr>
        <p:spPr>
          <a:xfrm>
            <a:off x="2133600" y="1676400"/>
            <a:ext cx="5410200" cy="45720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1295400" y="2286001"/>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838200" y="2895600"/>
            <a:ext cx="685800" cy="646331"/>
          </a:xfrm>
          <a:prstGeom prst="rect">
            <a:avLst/>
          </a:prstGeom>
          <a:noFill/>
          <a:ln w="38100">
            <a:noFill/>
          </a:ln>
        </p:spPr>
        <p:txBody>
          <a:bodyPr wrap="square" rtlCol="0">
            <a:spAutoFit/>
          </a:bodyPr>
          <a:lstStyle/>
          <a:p>
            <a:r>
              <a:rPr lang="en-US" sz="3600" dirty="0" smtClean="0">
                <a:solidFill>
                  <a:srgbClr val="FFFFFF"/>
                </a:solidFill>
              </a:rPr>
              <a:t>PI</a:t>
            </a:r>
            <a:endParaRPr lang="en-US" sz="3600" dirty="0">
              <a:solidFill>
                <a:srgbClr val="FFFFFF"/>
              </a:solidFill>
            </a:endParaRPr>
          </a:p>
        </p:txBody>
      </p:sp>
      <p:sp>
        <p:nvSpPr>
          <p:cNvPr id="80" name="TextBox 79"/>
          <p:cNvSpPr txBox="1"/>
          <p:nvPr/>
        </p:nvSpPr>
        <p:spPr>
          <a:xfrm>
            <a:off x="7924800" y="2819400"/>
            <a:ext cx="990600" cy="646331"/>
          </a:xfrm>
          <a:prstGeom prst="rect">
            <a:avLst/>
          </a:prstGeom>
          <a:noFill/>
          <a:ln w="38100">
            <a:noFill/>
          </a:ln>
        </p:spPr>
        <p:txBody>
          <a:bodyPr wrap="square" rtlCol="0">
            <a:spAutoFit/>
          </a:bodyPr>
          <a:lstStyle/>
          <a:p>
            <a:r>
              <a:rPr lang="en-US" sz="3600" dirty="0" smtClean="0">
                <a:solidFill>
                  <a:srgbClr val="FFFFFF"/>
                </a:solidFill>
              </a:rPr>
              <a:t>PO</a:t>
            </a:r>
            <a:endParaRPr lang="en-US" sz="3600" dirty="0">
              <a:solidFill>
                <a:srgbClr val="FFFFFF"/>
              </a:solidFill>
            </a:endParaRPr>
          </a:p>
        </p:txBody>
      </p:sp>
      <p:cxnSp>
        <p:nvCxnSpPr>
          <p:cNvPr id="81" name="Straight Connector 80"/>
          <p:cNvCxnSpPr/>
          <p:nvPr/>
        </p:nvCxnSpPr>
        <p:spPr>
          <a:xfrm>
            <a:off x="1295400" y="2590801"/>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95400" y="4114801"/>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3" name="Flowchart: Connector 82"/>
          <p:cNvSpPr/>
          <p:nvPr/>
        </p:nvSpPr>
        <p:spPr>
          <a:xfrm>
            <a:off x="1676400" y="2819401"/>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Connector 83"/>
          <p:cNvSpPr/>
          <p:nvPr/>
        </p:nvSpPr>
        <p:spPr>
          <a:xfrm>
            <a:off x="1676400" y="3124201"/>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Connector 84"/>
          <p:cNvSpPr/>
          <p:nvPr/>
        </p:nvSpPr>
        <p:spPr>
          <a:xfrm>
            <a:off x="1676400" y="3429001"/>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p:cNvCxnSpPr/>
          <p:nvPr/>
        </p:nvCxnSpPr>
        <p:spPr>
          <a:xfrm>
            <a:off x="7543800" y="2209801"/>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543800" y="2514601"/>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543800" y="4038601"/>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9" name="Flowchart: Connector 88"/>
          <p:cNvSpPr/>
          <p:nvPr/>
        </p:nvSpPr>
        <p:spPr>
          <a:xfrm>
            <a:off x="7772400" y="2819401"/>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p:cNvSpPr/>
          <p:nvPr/>
        </p:nvSpPr>
        <p:spPr>
          <a:xfrm>
            <a:off x="7772400" y="3124201"/>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Connector 90"/>
          <p:cNvSpPr/>
          <p:nvPr/>
        </p:nvSpPr>
        <p:spPr>
          <a:xfrm>
            <a:off x="7772400" y="3429001"/>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1066800" y="1828800"/>
            <a:ext cx="1066800" cy="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H="1">
            <a:off x="1447800" y="17526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1447800" y="17526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1562100" y="3314700"/>
            <a:ext cx="2971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526471" y="1840466"/>
            <a:ext cx="15215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57200" y="1447800"/>
            <a:ext cx="457200" cy="646331"/>
          </a:xfrm>
          <a:prstGeom prst="rect">
            <a:avLst/>
          </a:prstGeom>
          <a:noFill/>
          <a:ln w="38100">
            <a:noFill/>
          </a:ln>
        </p:spPr>
        <p:txBody>
          <a:bodyPr wrap="square" rtlCol="0">
            <a:spAutoFit/>
          </a:bodyPr>
          <a:lstStyle/>
          <a:p>
            <a:r>
              <a:rPr lang="en-US" sz="3600" dirty="0" smtClean="0">
                <a:solidFill>
                  <a:srgbClr val="FFFFFF"/>
                </a:solidFill>
              </a:rPr>
              <a:t>y</a:t>
            </a:r>
            <a:endParaRPr lang="en-US" sz="3600" dirty="0">
              <a:solidFill>
                <a:srgbClr val="FFFFFF"/>
              </a:solidFill>
            </a:endParaRPr>
          </a:p>
        </p:txBody>
      </p:sp>
      <p:sp>
        <p:nvSpPr>
          <p:cNvPr id="103" name="TextBox 102"/>
          <p:cNvSpPr txBox="1"/>
          <p:nvPr/>
        </p:nvSpPr>
        <p:spPr>
          <a:xfrm>
            <a:off x="3505200" y="2133600"/>
            <a:ext cx="685800" cy="646331"/>
          </a:xfrm>
          <a:prstGeom prst="rect">
            <a:avLst/>
          </a:prstGeom>
          <a:noFill/>
          <a:ln w="38100">
            <a:noFill/>
          </a:ln>
        </p:spPr>
        <p:txBody>
          <a:bodyPr wrap="square" rtlCol="0">
            <a:spAutoFit/>
          </a:bodyPr>
          <a:lstStyle/>
          <a:p>
            <a:r>
              <a:rPr lang="en-US" sz="3600" dirty="0" smtClean="0">
                <a:solidFill>
                  <a:srgbClr val="FFFFFF"/>
                </a:solidFill>
              </a:rPr>
              <a:t>x</a:t>
            </a:r>
            <a:r>
              <a:rPr lang="en-US" sz="3600" baseline="-25000" dirty="0" smtClean="0">
                <a:solidFill>
                  <a:srgbClr val="FFFFFF"/>
                </a:solidFill>
              </a:rPr>
              <a:t>1</a:t>
            </a:r>
            <a:endParaRPr lang="en-US" sz="3600" dirty="0">
              <a:solidFill>
                <a:srgbClr val="FFFFFF"/>
              </a:solidFill>
            </a:endParaRPr>
          </a:p>
        </p:txBody>
      </p:sp>
      <p:cxnSp>
        <p:nvCxnSpPr>
          <p:cNvPr id="108" name="Straight Connector 107"/>
          <p:cNvCxnSpPr/>
          <p:nvPr/>
        </p:nvCxnSpPr>
        <p:spPr>
          <a:xfrm>
            <a:off x="3124200" y="3124200"/>
            <a:ext cx="1828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638800" y="29718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bwMode="auto">
          <a:xfrm>
            <a:off x="4267200" y="2362200"/>
            <a:ext cx="1981200" cy="1295400"/>
          </a:xfrm>
          <a:prstGeom prst="rect">
            <a:avLst/>
          </a:prstGeom>
          <a:noFill/>
          <a:ln w="25400" cap="flat" cmpd="sng" algn="ctr">
            <a:solidFill>
              <a:srgbClr val="FFFF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18" name="TextBox 117"/>
          <p:cNvSpPr txBox="1"/>
          <p:nvPr/>
        </p:nvSpPr>
        <p:spPr>
          <a:xfrm>
            <a:off x="6629400" y="2209800"/>
            <a:ext cx="914400" cy="646331"/>
          </a:xfrm>
          <a:prstGeom prst="rect">
            <a:avLst/>
          </a:prstGeom>
          <a:noFill/>
          <a:ln w="38100">
            <a:noFill/>
          </a:ln>
        </p:spPr>
        <p:txBody>
          <a:bodyPr wrap="square" rtlCol="0">
            <a:spAutoFit/>
          </a:bodyPr>
          <a:lstStyle/>
          <a:p>
            <a:r>
              <a:rPr lang="en-US" sz="3600" dirty="0" smtClean="0">
                <a:solidFill>
                  <a:srgbClr val="FFFFFF"/>
                </a:solidFill>
              </a:rPr>
              <a:t>x</a:t>
            </a:r>
            <a:r>
              <a:rPr lang="en-US" sz="3600" baseline="-25000" dirty="0" smtClean="0">
                <a:solidFill>
                  <a:srgbClr val="FFFFFF"/>
                </a:solidFill>
              </a:rPr>
              <a:t>1</a:t>
            </a:r>
            <a:r>
              <a:rPr lang="en-US" sz="3600" dirty="0" smtClean="0">
                <a:solidFill>
                  <a:srgbClr val="FFFFFF"/>
                </a:solidFill>
              </a:rPr>
              <a:t>’</a:t>
            </a:r>
            <a:endParaRPr lang="en-US" sz="3600" dirty="0">
              <a:solidFill>
                <a:srgbClr val="FFFFFF"/>
              </a:solidFill>
            </a:endParaRPr>
          </a:p>
        </p:txBody>
      </p:sp>
      <p:sp>
        <p:nvSpPr>
          <p:cNvPr id="120" name="Flowchart: Connector 119"/>
          <p:cNvSpPr/>
          <p:nvPr/>
        </p:nvSpPr>
        <p:spPr>
          <a:xfrm>
            <a:off x="2971800" y="30480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3429000" y="4800600"/>
            <a:ext cx="685800" cy="646331"/>
          </a:xfrm>
          <a:prstGeom prst="rect">
            <a:avLst/>
          </a:prstGeom>
          <a:noFill/>
          <a:ln w="38100">
            <a:noFill/>
          </a:ln>
        </p:spPr>
        <p:txBody>
          <a:bodyPr wrap="square" rtlCol="0">
            <a:spAutoFit/>
          </a:bodyPr>
          <a:lstStyle/>
          <a:p>
            <a:r>
              <a:rPr lang="en-US" sz="3600" dirty="0" smtClean="0">
                <a:solidFill>
                  <a:srgbClr val="FFFFFF"/>
                </a:solidFill>
              </a:rPr>
              <a:t>x</a:t>
            </a:r>
            <a:r>
              <a:rPr lang="en-US" sz="3600" baseline="-25000" dirty="0" smtClean="0">
                <a:solidFill>
                  <a:srgbClr val="FFFFFF"/>
                </a:solidFill>
              </a:rPr>
              <a:t>2</a:t>
            </a:r>
            <a:endParaRPr lang="en-US" sz="3600" dirty="0">
              <a:solidFill>
                <a:srgbClr val="FFFFFF"/>
              </a:solidFill>
            </a:endParaRPr>
          </a:p>
        </p:txBody>
      </p:sp>
      <p:cxnSp>
        <p:nvCxnSpPr>
          <p:cNvPr id="137" name="Straight Connector 136"/>
          <p:cNvCxnSpPr>
            <a:stCxn id="12" idx="1"/>
          </p:cNvCxnSpPr>
          <p:nvPr/>
        </p:nvCxnSpPr>
        <p:spPr>
          <a:xfrm>
            <a:off x="5791200" y="49530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bwMode="auto">
          <a:xfrm>
            <a:off x="4267200" y="4343400"/>
            <a:ext cx="1981200" cy="1295400"/>
          </a:xfrm>
          <a:prstGeom prst="rect">
            <a:avLst/>
          </a:prstGeom>
          <a:noFill/>
          <a:ln w="25400" cap="flat" cmpd="sng" algn="ctr">
            <a:solidFill>
              <a:srgbClr val="FFFF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cxnSp>
        <p:nvCxnSpPr>
          <p:cNvPr id="140" name="Straight Connector 139"/>
          <p:cNvCxnSpPr/>
          <p:nvPr/>
        </p:nvCxnSpPr>
        <p:spPr>
          <a:xfrm>
            <a:off x="3048000" y="4800600"/>
            <a:ext cx="2057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6629400" y="4267200"/>
            <a:ext cx="914400" cy="646331"/>
          </a:xfrm>
          <a:prstGeom prst="rect">
            <a:avLst/>
          </a:prstGeom>
          <a:noFill/>
          <a:ln w="38100">
            <a:noFill/>
          </a:ln>
        </p:spPr>
        <p:txBody>
          <a:bodyPr wrap="square" rtlCol="0">
            <a:spAutoFit/>
          </a:bodyPr>
          <a:lstStyle/>
          <a:p>
            <a:r>
              <a:rPr lang="en-US" sz="3600" dirty="0" smtClean="0">
                <a:solidFill>
                  <a:srgbClr val="FFFFFF"/>
                </a:solidFill>
              </a:rPr>
              <a:t>x</a:t>
            </a:r>
            <a:r>
              <a:rPr lang="en-US" sz="3600" baseline="-25000" dirty="0" smtClean="0">
                <a:solidFill>
                  <a:srgbClr val="FFFFFF"/>
                </a:solidFill>
              </a:rPr>
              <a:t>2</a:t>
            </a:r>
            <a:r>
              <a:rPr lang="en-US" sz="3600" dirty="0" smtClean="0">
                <a:solidFill>
                  <a:srgbClr val="FFFFFF"/>
                </a:solidFill>
              </a:rPr>
              <a:t>’</a:t>
            </a:r>
            <a:endParaRPr lang="en-US" sz="3600" dirty="0">
              <a:solidFill>
                <a:srgbClr val="FFFFFF"/>
              </a:solidFill>
            </a:endParaRPr>
          </a:p>
        </p:txBody>
      </p:sp>
      <p:cxnSp>
        <p:nvCxnSpPr>
          <p:cNvPr id="142" name="Straight Connector 141"/>
          <p:cNvCxnSpPr/>
          <p:nvPr/>
        </p:nvCxnSpPr>
        <p:spPr>
          <a:xfrm>
            <a:off x="6629400" y="4953000"/>
            <a:ext cx="609600" cy="0"/>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477000" y="2971800"/>
            <a:ext cx="609600" cy="0"/>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038600" y="2819400"/>
            <a:ext cx="914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457200" y="5410200"/>
            <a:ext cx="1600200" cy="646331"/>
          </a:xfrm>
          <a:prstGeom prst="rect">
            <a:avLst/>
          </a:prstGeom>
          <a:noFill/>
          <a:ln w="38100">
            <a:noFill/>
          </a:ln>
        </p:spPr>
        <p:txBody>
          <a:bodyPr wrap="square" rtlCol="0">
            <a:spAutoFit/>
          </a:bodyPr>
          <a:lstStyle/>
          <a:p>
            <a:r>
              <a:rPr lang="en-US" sz="3600" dirty="0" smtClean="0">
                <a:solidFill>
                  <a:srgbClr val="FFFFFF"/>
                </a:solidFill>
              </a:rPr>
              <a:t>CUT </a:t>
            </a:r>
            <a:r>
              <a:rPr lang="en-US" sz="3600" i="1" dirty="0" smtClean="0">
                <a:solidFill>
                  <a:srgbClr val="FFFFFF"/>
                </a:solidFill>
              </a:rPr>
              <a:t>C</a:t>
            </a:r>
            <a:endParaRPr lang="en-US" sz="3600" i="1" dirty="0">
              <a:solidFill>
                <a:srgbClr val="FFFFFF"/>
              </a:solidFill>
            </a:endParaRPr>
          </a:p>
        </p:txBody>
      </p:sp>
      <p:sp>
        <p:nvSpPr>
          <p:cNvPr id="45" name="Footer Placeholder 44"/>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153400" cy="609600"/>
          </a:xfrm>
        </p:spPr>
        <p:txBody>
          <a:bodyPr/>
          <a:lstStyle/>
          <a:p>
            <a:r>
              <a:rPr lang="en-US" dirty="0" smtClean="0"/>
              <a:t>Exclusive Test Generation Example</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a:p>
        </p:txBody>
      </p:sp>
      <p:sp>
        <p:nvSpPr>
          <p:cNvPr id="6" name="Slide Number Placeholder 5"/>
          <p:cNvSpPr>
            <a:spLocks noGrp="1"/>
          </p:cNvSpPr>
          <p:nvPr>
            <p:ph type="sldNum" sz="quarter" idx="12"/>
          </p:nvPr>
        </p:nvSpPr>
        <p:spPr/>
        <p:txBody>
          <a:bodyPr/>
          <a:lstStyle/>
          <a:p>
            <a:pPr>
              <a:defRPr/>
            </a:pPr>
            <a:fld id="{5551DFC1-2DE9-466C-B296-661A7F7832FB}" type="slidenum">
              <a:rPr lang="en-US" smtClean="0"/>
              <a:pPr>
                <a:defRPr/>
              </a:pPr>
              <a:t>39</a:t>
            </a:fld>
            <a:endParaRPr lang="en-US"/>
          </a:p>
        </p:txBody>
      </p:sp>
      <p:sp>
        <p:nvSpPr>
          <p:cNvPr id="66" name="TextBox 65"/>
          <p:cNvSpPr txBox="1"/>
          <p:nvPr/>
        </p:nvSpPr>
        <p:spPr>
          <a:xfrm>
            <a:off x="914400" y="1066800"/>
            <a:ext cx="7543800" cy="523220"/>
          </a:xfrm>
          <a:prstGeom prst="rect">
            <a:avLst/>
          </a:prstGeom>
          <a:noFill/>
        </p:spPr>
        <p:txBody>
          <a:bodyPr wrap="square" rtlCol="0">
            <a:spAutoFit/>
          </a:bodyPr>
          <a:lstStyle/>
          <a:p>
            <a:r>
              <a:rPr lang="en-US" sz="2800" dirty="0" smtClean="0">
                <a:solidFill>
                  <a:srgbClr val="FFFF00"/>
                </a:solidFill>
              </a:rPr>
              <a:t>ISCAS85 c17 benchmark circuit:</a:t>
            </a:r>
            <a:endParaRPr lang="en-US" sz="2800" dirty="0">
              <a:solidFill>
                <a:srgbClr val="FFFF00"/>
              </a:solidFill>
            </a:endParaRPr>
          </a:p>
        </p:txBody>
      </p:sp>
      <p:sp>
        <p:nvSpPr>
          <p:cNvPr id="73" name="Rectangle 72"/>
          <p:cNvSpPr/>
          <p:nvPr/>
        </p:nvSpPr>
        <p:spPr>
          <a:xfrm>
            <a:off x="304800" y="4876800"/>
            <a:ext cx="3810000" cy="1384995"/>
          </a:xfrm>
          <a:prstGeom prst="rect">
            <a:avLst/>
          </a:prstGeom>
        </p:spPr>
        <p:txBody>
          <a:bodyPr wrap="square">
            <a:spAutoFit/>
          </a:bodyPr>
          <a:lstStyle/>
          <a:p>
            <a:r>
              <a:rPr lang="en-US" sz="2800" b="1" dirty="0" smtClean="0">
                <a:solidFill>
                  <a:srgbClr val="FFFFFF"/>
                </a:solidFill>
                <a:latin typeface="Courier New" pitchFamily="49" charset="0"/>
                <a:cs typeface="Courier New" pitchFamily="49" charset="0"/>
              </a:rPr>
              <a:t>   t1: 00000 00</a:t>
            </a:r>
          </a:p>
          <a:p>
            <a:r>
              <a:rPr lang="en-US" sz="2800" b="1" dirty="0" smtClean="0">
                <a:solidFill>
                  <a:srgbClr val="FFFFFF"/>
                </a:solidFill>
                <a:latin typeface="Courier New" pitchFamily="49" charset="0"/>
                <a:cs typeface="Courier New" pitchFamily="49" charset="0"/>
              </a:rPr>
              <a:t>   t2: 10110 10</a:t>
            </a:r>
          </a:p>
          <a:p>
            <a:endParaRPr lang="en-US" sz="2800" b="1" dirty="0" smtClean="0">
              <a:solidFill>
                <a:srgbClr val="FFFFFF"/>
              </a:solidFill>
              <a:latin typeface="Courier New" pitchFamily="49" charset="0"/>
              <a:cs typeface="Courier New" pitchFamily="49" charset="0"/>
            </a:endParaRPr>
          </a:p>
        </p:txBody>
      </p:sp>
      <p:sp>
        <p:nvSpPr>
          <p:cNvPr id="74" name="Flowchart: Connector 73"/>
          <p:cNvSpPr/>
          <p:nvPr/>
        </p:nvSpPr>
        <p:spPr bwMode="auto">
          <a:xfrm>
            <a:off x="1143000" y="5867400"/>
            <a:ext cx="152400" cy="152400"/>
          </a:xfrm>
          <a:prstGeom prst="flowChartConnector">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75" name="Flowchart: Connector 74"/>
          <p:cNvSpPr/>
          <p:nvPr/>
        </p:nvSpPr>
        <p:spPr bwMode="auto">
          <a:xfrm>
            <a:off x="1524000" y="5867400"/>
            <a:ext cx="152400" cy="152400"/>
          </a:xfrm>
          <a:prstGeom prst="flowChartConnector">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76" name="Flowchart: Connector 75"/>
          <p:cNvSpPr/>
          <p:nvPr/>
        </p:nvSpPr>
        <p:spPr bwMode="auto">
          <a:xfrm>
            <a:off x="1905000" y="5867400"/>
            <a:ext cx="152400" cy="152400"/>
          </a:xfrm>
          <a:prstGeom prst="flowChartConnector">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77" name="TextBox 76"/>
          <p:cNvSpPr txBox="1"/>
          <p:nvPr/>
        </p:nvSpPr>
        <p:spPr>
          <a:xfrm>
            <a:off x="4419600" y="4648200"/>
            <a:ext cx="4038600" cy="1569660"/>
          </a:xfrm>
          <a:prstGeom prst="rect">
            <a:avLst/>
          </a:prstGeom>
          <a:noFill/>
        </p:spPr>
        <p:txBody>
          <a:bodyPr wrap="square" rtlCol="0">
            <a:spAutoFit/>
          </a:bodyPr>
          <a:lstStyle/>
          <a:p>
            <a:r>
              <a:rPr lang="en-US" sz="2400" dirty="0" smtClean="0">
                <a:solidFill>
                  <a:srgbClr val="FFFFFF"/>
                </a:solidFill>
              </a:rPr>
              <a:t>Seven test vectors generated by ATPG; 100% fault coverage but some fault-pairs not distinguished</a:t>
            </a:r>
            <a:endParaRPr lang="en-US" sz="2400" dirty="0">
              <a:solidFill>
                <a:srgbClr val="FFFFFF"/>
              </a:solidFill>
            </a:endParaRPr>
          </a:p>
        </p:txBody>
      </p:sp>
      <p:sp>
        <p:nvSpPr>
          <p:cNvPr id="81" name="AutoShape 3"/>
          <p:cNvSpPr>
            <a:spLocks noChangeArrowheads="1"/>
          </p:cNvSpPr>
          <p:nvPr/>
        </p:nvSpPr>
        <p:spPr bwMode="auto">
          <a:xfrm>
            <a:off x="3200400" y="20574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82" name="Line 5"/>
          <p:cNvSpPr>
            <a:spLocks noChangeShapeType="1"/>
          </p:cNvSpPr>
          <p:nvPr/>
        </p:nvSpPr>
        <p:spPr bwMode="auto">
          <a:xfrm flipH="1">
            <a:off x="1219994" y="2209800"/>
            <a:ext cx="2003424" cy="0"/>
          </a:xfrm>
          <a:prstGeom prst="line">
            <a:avLst/>
          </a:prstGeom>
          <a:noFill/>
          <a:ln w="38100">
            <a:solidFill>
              <a:srgbClr val="FFFF00"/>
            </a:solidFill>
            <a:round/>
            <a:headEnd/>
            <a:tailEnd/>
          </a:ln>
        </p:spPr>
        <p:txBody>
          <a:bodyPr/>
          <a:lstStyle/>
          <a:p>
            <a:endParaRPr lang="en-US"/>
          </a:p>
        </p:txBody>
      </p:sp>
      <p:sp>
        <p:nvSpPr>
          <p:cNvPr id="83" name="Line 6"/>
          <p:cNvSpPr>
            <a:spLocks noChangeShapeType="1"/>
          </p:cNvSpPr>
          <p:nvPr/>
        </p:nvSpPr>
        <p:spPr bwMode="auto">
          <a:xfrm flipH="1">
            <a:off x="1219994" y="2514600"/>
            <a:ext cx="2003424" cy="0"/>
          </a:xfrm>
          <a:prstGeom prst="line">
            <a:avLst/>
          </a:prstGeom>
          <a:noFill/>
          <a:ln w="38100">
            <a:solidFill>
              <a:srgbClr val="FFFF00"/>
            </a:solidFill>
            <a:round/>
            <a:headEnd/>
            <a:tailEnd/>
          </a:ln>
        </p:spPr>
        <p:txBody>
          <a:bodyPr/>
          <a:lstStyle/>
          <a:p>
            <a:endParaRPr lang="en-US"/>
          </a:p>
        </p:txBody>
      </p:sp>
      <p:sp>
        <p:nvSpPr>
          <p:cNvPr id="84" name="Oval 20"/>
          <p:cNvSpPr>
            <a:spLocks noChangeArrowheads="1"/>
          </p:cNvSpPr>
          <p:nvPr/>
        </p:nvSpPr>
        <p:spPr bwMode="auto">
          <a:xfrm>
            <a:off x="3886200" y="2286000"/>
            <a:ext cx="153194" cy="153988"/>
          </a:xfrm>
          <a:prstGeom prst="ellipse">
            <a:avLst/>
          </a:prstGeom>
          <a:noFill/>
          <a:ln w="38100">
            <a:solidFill>
              <a:srgbClr val="FFFF00"/>
            </a:solidFill>
            <a:round/>
            <a:headEnd/>
            <a:tailEnd/>
          </a:ln>
        </p:spPr>
        <p:txBody>
          <a:bodyPr wrap="none" anchor="ctr"/>
          <a:lstStyle/>
          <a:p>
            <a:endParaRPr lang="en-US"/>
          </a:p>
        </p:txBody>
      </p:sp>
      <p:sp>
        <p:nvSpPr>
          <p:cNvPr id="85" name="AutoShape 3"/>
          <p:cNvSpPr>
            <a:spLocks noChangeArrowheads="1"/>
          </p:cNvSpPr>
          <p:nvPr/>
        </p:nvSpPr>
        <p:spPr bwMode="auto">
          <a:xfrm>
            <a:off x="5029200" y="28194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86" name="Line 4"/>
          <p:cNvSpPr>
            <a:spLocks noChangeShapeType="1"/>
          </p:cNvSpPr>
          <p:nvPr/>
        </p:nvSpPr>
        <p:spPr bwMode="auto">
          <a:xfrm>
            <a:off x="5867400" y="3124200"/>
            <a:ext cx="304799" cy="0"/>
          </a:xfrm>
          <a:prstGeom prst="line">
            <a:avLst/>
          </a:prstGeom>
          <a:noFill/>
          <a:ln w="38100">
            <a:solidFill>
              <a:srgbClr val="FFFF00"/>
            </a:solidFill>
            <a:round/>
            <a:headEnd/>
            <a:tailEnd/>
          </a:ln>
        </p:spPr>
        <p:txBody>
          <a:bodyPr/>
          <a:lstStyle/>
          <a:p>
            <a:endParaRPr lang="en-US"/>
          </a:p>
        </p:txBody>
      </p:sp>
      <p:sp>
        <p:nvSpPr>
          <p:cNvPr id="87" name="Line 6"/>
          <p:cNvSpPr>
            <a:spLocks noChangeShapeType="1"/>
          </p:cNvSpPr>
          <p:nvPr/>
        </p:nvSpPr>
        <p:spPr bwMode="auto">
          <a:xfrm flipH="1">
            <a:off x="4343398" y="3276600"/>
            <a:ext cx="685801" cy="0"/>
          </a:xfrm>
          <a:prstGeom prst="line">
            <a:avLst/>
          </a:prstGeom>
          <a:noFill/>
          <a:ln w="38100">
            <a:solidFill>
              <a:srgbClr val="FFFF00"/>
            </a:solidFill>
            <a:round/>
            <a:headEnd/>
            <a:tailEnd/>
          </a:ln>
        </p:spPr>
        <p:txBody>
          <a:bodyPr/>
          <a:lstStyle/>
          <a:p>
            <a:endParaRPr lang="en-US"/>
          </a:p>
        </p:txBody>
      </p:sp>
      <p:sp>
        <p:nvSpPr>
          <p:cNvPr id="88" name="Oval 20"/>
          <p:cNvSpPr>
            <a:spLocks noChangeArrowheads="1"/>
          </p:cNvSpPr>
          <p:nvPr/>
        </p:nvSpPr>
        <p:spPr bwMode="auto">
          <a:xfrm>
            <a:off x="5715000" y="3048000"/>
            <a:ext cx="153194" cy="153988"/>
          </a:xfrm>
          <a:prstGeom prst="ellipse">
            <a:avLst/>
          </a:prstGeom>
          <a:noFill/>
          <a:ln w="38100">
            <a:solidFill>
              <a:srgbClr val="FFFF00"/>
            </a:solidFill>
            <a:round/>
            <a:headEnd/>
            <a:tailEnd/>
          </a:ln>
        </p:spPr>
        <p:txBody>
          <a:bodyPr wrap="none" anchor="ctr"/>
          <a:lstStyle/>
          <a:p>
            <a:endParaRPr lang="en-US"/>
          </a:p>
        </p:txBody>
      </p:sp>
      <p:sp>
        <p:nvSpPr>
          <p:cNvPr id="89" name="AutoShape 3"/>
          <p:cNvSpPr>
            <a:spLocks noChangeArrowheads="1"/>
          </p:cNvSpPr>
          <p:nvPr/>
        </p:nvSpPr>
        <p:spPr bwMode="auto">
          <a:xfrm>
            <a:off x="3200400" y="32004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90" name="Line 4"/>
          <p:cNvSpPr>
            <a:spLocks noChangeShapeType="1"/>
          </p:cNvSpPr>
          <p:nvPr/>
        </p:nvSpPr>
        <p:spPr bwMode="auto">
          <a:xfrm>
            <a:off x="4038601" y="3505200"/>
            <a:ext cx="304800" cy="0"/>
          </a:xfrm>
          <a:prstGeom prst="line">
            <a:avLst/>
          </a:prstGeom>
          <a:noFill/>
          <a:ln w="38100">
            <a:solidFill>
              <a:srgbClr val="FFFF00"/>
            </a:solidFill>
            <a:round/>
            <a:headEnd/>
            <a:tailEnd/>
          </a:ln>
        </p:spPr>
        <p:txBody>
          <a:bodyPr/>
          <a:lstStyle/>
          <a:p>
            <a:endParaRPr lang="en-US"/>
          </a:p>
        </p:txBody>
      </p:sp>
      <p:sp>
        <p:nvSpPr>
          <p:cNvPr id="91" name="Line 5"/>
          <p:cNvSpPr>
            <a:spLocks noChangeShapeType="1"/>
          </p:cNvSpPr>
          <p:nvPr/>
        </p:nvSpPr>
        <p:spPr bwMode="auto">
          <a:xfrm flipH="1">
            <a:off x="2362993" y="3352800"/>
            <a:ext cx="860424" cy="0"/>
          </a:xfrm>
          <a:prstGeom prst="line">
            <a:avLst/>
          </a:prstGeom>
          <a:noFill/>
          <a:ln w="38100">
            <a:solidFill>
              <a:srgbClr val="FFFF00"/>
            </a:solidFill>
            <a:round/>
            <a:headEnd/>
            <a:tailEnd/>
          </a:ln>
        </p:spPr>
        <p:txBody>
          <a:bodyPr/>
          <a:lstStyle/>
          <a:p>
            <a:endParaRPr lang="en-US"/>
          </a:p>
        </p:txBody>
      </p:sp>
      <p:sp>
        <p:nvSpPr>
          <p:cNvPr id="92" name="Line 6"/>
          <p:cNvSpPr>
            <a:spLocks noChangeShapeType="1"/>
          </p:cNvSpPr>
          <p:nvPr/>
        </p:nvSpPr>
        <p:spPr bwMode="auto">
          <a:xfrm flipH="1">
            <a:off x="1219994" y="3657600"/>
            <a:ext cx="2003424" cy="0"/>
          </a:xfrm>
          <a:prstGeom prst="line">
            <a:avLst/>
          </a:prstGeom>
          <a:noFill/>
          <a:ln w="38100">
            <a:solidFill>
              <a:srgbClr val="FFFF00"/>
            </a:solidFill>
            <a:round/>
            <a:headEnd/>
            <a:tailEnd/>
          </a:ln>
        </p:spPr>
        <p:txBody>
          <a:bodyPr/>
          <a:lstStyle/>
          <a:p>
            <a:endParaRPr lang="en-US"/>
          </a:p>
        </p:txBody>
      </p:sp>
      <p:sp>
        <p:nvSpPr>
          <p:cNvPr id="93" name="Oval 92"/>
          <p:cNvSpPr>
            <a:spLocks noChangeArrowheads="1"/>
          </p:cNvSpPr>
          <p:nvPr/>
        </p:nvSpPr>
        <p:spPr bwMode="auto">
          <a:xfrm>
            <a:off x="3886200" y="3429000"/>
            <a:ext cx="153194" cy="153988"/>
          </a:xfrm>
          <a:prstGeom prst="ellipse">
            <a:avLst/>
          </a:prstGeom>
          <a:noFill/>
          <a:ln w="38100">
            <a:solidFill>
              <a:srgbClr val="FFFF00"/>
            </a:solidFill>
            <a:round/>
            <a:headEnd/>
            <a:tailEnd/>
          </a:ln>
        </p:spPr>
        <p:txBody>
          <a:bodyPr wrap="none" anchor="ctr"/>
          <a:lstStyle/>
          <a:p>
            <a:endParaRPr lang="en-US"/>
          </a:p>
        </p:txBody>
      </p:sp>
      <p:sp>
        <p:nvSpPr>
          <p:cNvPr id="94" name="AutoShape 3"/>
          <p:cNvSpPr>
            <a:spLocks noChangeArrowheads="1"/>
          </p:cNvSpPr>
          <p:nvPr/>
        </p:nvSpPr>
        <p:spPr bwMode="auto">
          <a:xfrm>
            <a:off x="5029200" y="38100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95" name="Line 4"/>
          <p:cNvSpPr>
            <a:spLocks noChangeShapeType="1"/>
          </p:cNvSpPr>
          <p:nvPr/>
        </p:nvSpPr>
        <p:spPr bwMode="auto">
          <a:xfrm>
            <a:off x="5867400" y="4114800"/>
            <a:ext cx="990600" cy="0"/>
          </a:xfrm>
          <a:prstGeom prst="line">
            <a:avLst/>
          </a:prstGeom>
          <a:noFill/>
          <a:ln w="38100">
            <a:solidFill>
              <a:srgbClr val="FFFF00"/>
            </a:solidFill>
            <a:round/>
            <a:headEnd/>
            <a:tailEnd/>
          </a:ln>
        </p:spPr>
        <p:txBody>
          <a:bodyPr/>
          <a:lstStyle/>
          <a:p>
            <a:endParaRPr lang="en-US"/>
          </a:p>
        </p:txBody>
      </p:sp>
      <p:sp>
        <p:nvSpPr>
          <p:cNvPr id="96" name="Line 5"/>
          <p:cNvSpPr>
            <a:spLocks noChangeShapeType="1"/>
          </p:cNvSpPr>
          <p:nvPr/>
        </p:nvSpPr>
        <p:spPr bwMode="auto">
          <a:xfrm flipH="1">
            <a:off x="4343398" y="3962400"/>
            <a:ext cx="685801" cy="0"/>
          </a:xfrm>
          <a:prstGeom prst="line">
            <a:avLst/>
          </a:prstGeom>
          <a:noFill/>
          <a:ln w="38100">
            <a:solidFill>
              <a:srgbClr val="FFFF00"/>
            </a:solidFill>
            <a:round/>
            <a:headEnd/>
            <a:tailEnd/>
          </a:ln>
        </p:spPr>
        <p:txBody>
          <a:bodyPr/>
          <a:lstStyle/>
          <a:p>
            <a:endParaRPr lang="en-US"/>
          </a:p>
        </p:txBody>
      </p:sp>
      <p:sp>
        <p:nvSpPr>
          <p:cNvPr id="97" name="Line 6"/>
          <p:cNvSpPr>
            <a:spLocks noChangeShapeType="1"/>
          </p:cNvSpPr>
          <p:nvPr/>
        </p:nvSpPr>
        <p:spPr bwMode="auto">
          <a:xfrm flipH="1">
            <a:off x="1219994" y="4267200"/>
            <a:ext cx="3809206" cy="0"/>
          </a:xfrm>
          <a:prstGeom prst="line">
            <a:avLst/>
          </a:prstGeom>
          <a:noFill/>
          <a:ln w="38100">
            <a:solidFill>
              <a:srgbClr val="FFFF00"/>
            </a:solidFill>
            <a:round/>
            <a:headEnd/>
            <a:tailEnd/>
          </a:ln>
        </p:spPr>
        <p:txBody>
          <a:bodyPr/>
          <a:lstStyle/>
          <a:p>
            <a:endParaRPr lang="en-US"/>
          </a:p>
        </p:txBody>
      </p:sp>
      <p:sp>
        <p:nvSpPr>
          <p:cNvPr id="98" name="Oval 20"/>
          <p:cNvSpPr>
            <a:spLocks noChangeArrowheads="1"/>
          </p:cNvSpPr>
          <p:nvPr/>
        </p:nvSpPr>
        <p:spPr bwMode="auto">
          <a:xfrm>
            <a:off x="5715000" y="4038600"/>
            <a:ext cx="153194" cy="153988"/>
          </a:xfrm>
          <a:prstGeom prst="ellipse">
            <a:avLst/>
          </a:prstGeom>
          <a:noFill/>
          <a:ln w="38100">
            <a:solidFill>
              <a:srgbClr val="FFFF00"/>
            </a:solidFill>
            <a:round/>
            <a:headEnd/>
            <a:tailEnd/>
          </a:ln>
        </p:spPr>
        <p:txBody>
          <a:bodyPr wrap="none" anchor="ctr"/>
          <a:lstStyle/>
          <a:p>
            <a:endParaRPr lang="en-US"/>
          </a:p>
        </p:txBody>
      </p:sp>
      <p:sp>
        <p:nvSpPr>
          <p:cNvPr id="99" name="AutoShape 3"/>
          <p:cNvSpPr>
            <a:spLocks noChangeArrowheads="1"/>
          </p:cNvSpPr>
          <p:nvPr/>
        </p:nvSpPr>
        <p:spPr bwMode="auto">
          <a:xfrm>
            <a:off x="6781800" y="22098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100" name="Line 4"/>
          <p:cNvSpPr>
            <a:spLocks noChangeShapeType="1"/>
          </p:cNvSpPr>
          <p:nvPr/>
        </p:nvSpPr>
        <p:spPr bwMode="auto">
          <a:xfrm>
            <a:off x="7620000" y="2514600"/>
            <a:ext cx="518319" cy="0"/>
          </a:xfrm>
          <a:prstGeom prst="line">
            <a:avLst/>
          </a:prstGeom>
          <a:noFill/>
          <a:ln w="38100">
            <a:solidFill>
              <a:srgbClr val="FFFF00"/>
            </a:solidFill>
            <a:round/>
            <a:headEnd/>
            <a:tailEnd/>
          </a:ln>
        </p:spPr>
        <p:txBody>
          <a:bodyPr/>
          <a:lstStyle/>
          <a:p>
            <a:endParaRPr lang="en-US"/>
          </a:p>
        </p:txBody>
      </p:sp>
      <p:sp>
        <p:nvSpPr>
          <p:cNvPr id="101" name="Line 6"/>
          <p:cNvSpPr>
            <a:spLocks noChangeShapeType="1"/>
          </p:cNvSpPr>
          <p:nvPr/>
        </p:nvSpPr>
        <p:spPr bwMode="auto">
          <a:xfrm flipH="1">
            <a:off x="6172198" y="2667000"/>
            <a:ext cx="609601" cy="0"/>
          </a:xfrm>
          <a:prstGeom prst="line">
            <a:avLst/>
          </a:prstGeom>
          <a:noFill/>
          <a:ln w="38100">
            <a:solidFill>
              <a:srgbClr val="FFFF00"/>
            </a:solidFill>
            <a:round/>
            <a:headEnd/>
            <a:tailEnd/>
          </a:ln>
        </p:spPr>
        <p:txBody>
          <a:bodyPr/>
          <a:lstStyle/>
          <a:p>
            <a:endParaRPr lang="en-US"/>
          </a:p>
        </p:txBody>
      </p:sp>
      <p:sp>
        <p:nvSpPr>
          <p:cNvPr id="102" name="Oval 20"/>
          <p:cNvSpPr>
            <a:spLocks noChangeArrowheads="1"/>
          </p:cNvSpPr>
          <p:nvPr/>
        </p:nvSpPr>
        <p:spPr bwMode="auto">
          <a:xfrm>
            <a:off x="7467600" y="2438400"/>
            <a:ext cx="153194" cy="153988"/>
          </a:xfrm>
          <a:prstGeom prst="ellipse">
            <a:avLst/>
          </a:prstGeom>
          <a:noFill/>
          <a:ln w="38100">
            <a:solidFill>
              <a:srgbClr val="FFFF00"/>
            </a:solidFill>
            <a:round/>
            <a:headEnd/>
            <a:tailEnd/>
          </a:ln>
        </p:spPr>
        <p:txBody>
          <a:bodyPr wrap="none" anchor="ctr"/>
          <a:lstStyle/>
          <a:p>
            <a:endParaRPr lang="en-US"/>
          </a:p>
        </p:txBody>
      </p:sp>
      <p:sp>
        <p:nvSpPr>
          <p:cNvPr id="103" name="AutoShape 3"/>
          <p:cNvSpPr>
            <a:spLocks noChangeArrowheads="1"/>
          </p:cNvSpPr>
          <p:nvPr/>
        </p:nvSpPr>
        <p:spPr bwMode="auto">
          <a:xfrm>
            <a:off x="6858000" y="36576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104" name="Line 4"/>
          <p:cNvSpPr>
            <a:spLocks noChangeShapeType="1"/>
          </p:cNvSpPr>
          <p:nvPr/>
        </p:nvSpPr>
        <p:spPr bwMode="auto">
          <a:xfrm>
            <a:off x="7696200" y="3962400"/>
            <a:ext cx="518319" cy="0"/>
          </a:xfrm>
          <a:prstGeom prst="line">
            <a:avLst/>
          </a:prstGeom>
          <a:noFill/>
          <a:ln w="38100">
            <a:solidFill>
              <a:srgbClr val="FFFF00"/>
            </a:solidFill>
            <a:round/>
            <a:headEnd/>
            <a:tailEnd/>
          </a:ln>
        </p:spPr>
        <p:txBody>
          <a:bodyPr/>
          <a:lstStyle/>
          <a:p>
            <a:endParaRPr lang="en-US"/>
          </a:p>
        </p:txBody>
      </p:sp>
      <p:sp>
        <p:nvSpPr>
          <p:cNvPr id="105" name="Line 5"/>
          <p:cNvSpPr>
            <a:spLocks noChangeShapeType="1"/>
          </p:cNvSpPr>
          <p:nvPr/>
        </p:nvSpPr>
        <p:spPr bwMode="auto">
          <a:xfrm flipH="1">
            <a:off x="6172198" y="3810000"/>
            <a:ext cx="685801" cy="0"/>
          </a:xfrm>
          <a:prstGeom prst="line">
            <a:avLst/>
          </a:prstGeom>
          <a:noFill/>
          <a:ln w="38100">
            <a:solidFill>
              <a:srgbClr val="FFFF00"/>
            </a:solidFill>
            <a:round/>
            <a:headEnd/>
            <a:tailEnd/>
          </a:ln>
        </p:spPr>
        <p:txBody>
          <a:bodyPr/>
          <a:lstStyle/>
          <a:p>
            <a:endParaRPr lang="en-US"/>
          </a:p>
        </p:txBody>
      </p:sp>
      <p:sp>
        <p:nvSpPr>
          <p:cNvPr id="106" name="Oval 20"/>
          <p:cNvSpPr>
            <a:spLocks noChangeArrowheads="1"/>
          </p:cNvSpPr>
          <p:nvPr/>
        </p:nvSpPr>
        <p:spPr bwMode="auto">
          <a:xfrm>
            <a:off x="7543800" y="3886200"/>
            <a:ext cx="153194" cy="153988"/>
          </a:xfrm>
          <a:prstGeom prst="ellipse">
            <a:avLst/>
          </a:prstGeom>
          <a:noFill/>
          <a:ln w="38100">
            <a:solidFill>
              <a:srgbClr val="FFFF00"/>
            </a:solidFill>
            <a:round/>
            <a:headEnd/>
            <a:tailEnd/>
          </a:ln>
        </p:spPr>
        <p:txBody>
          <a:bodyPr wrap="none" anchor="ctr"/>
          <a:lstStyle/>
          <a:p>
            <a:endParaRPr lang="en-US"/>
          </a:p>
        </p:txBody>
      </p:sp>
      <p:cxnSp>
        <p:nvCxnSpPr>
          <p:cNvPr id="107" name="Straight Connector 106"/>
          <p:cNvCxnSpPr/>
          <p:nvPr/>
        </p:nvCxnSpPr>
        <p:spPr>
          <a:xfrm>
            <a:off x="1219994" y="2971800"/>
            <a:ext cx="380920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flipH="1" flipV="1">
            <a:off x="4001294" y="3619500"/>
            <a:ext cx="685006" cy="79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84" idx="6"/>
          </p:cNvCxnSpPr>
          <p:nvPr/>
        </p:nvCxnSpPr>
        <p:spPr>
          <a:xfrm>
            <a:off x="4039394" y="2362994"/>
            <a:ext cx="274240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5601494" y="3238500"/>
            <a:ext cx="1142206" cy="79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1447800" y="1828800"/>
            <a:ext cx="381000" cy="369332"/>
          </a:xfrm>
          <a:prstGeom prst="rect">
            <a:avLst/>
          </a:prstGeom>
          <a:noFill/>
        </p:spPr>
        <p:txBody>
          <a:bodyPr wrap="square" rtlCol="0">
            <a:spAutoFit/>
          </a:bodyPr>
          <a:lstStyle/>
          <a:p>
            <a:r>
              <a:rPr lang="en-US" dirty="0" smtClean="0">
                <a:solidFill>
                  <a:srgbClr val="FFFFFF"/>
                </a:solidFill>
              </a:rPr>
              <a:t>1</a:t>
            </a:r>
            <a:endParaRPr lang="en-US" dirty="0">
              <a:solidFill>
                <a:srgbClr val="FFFFFF"/>
              </a:solidFill>
            </a:endParaRPr>
          </a:p>
        </p:txBody>
      </p:sp>
      <p:sp>
        <p:nvSpPr>
          <p:cNvPr id="112" name="TextBox 111"/>
          <p:cNvSpPr txBox="1"/>
          <p:nvPr/>
        </p:nvSpPr>
        <p:spPr>
          <a:xfrm>
            <a:off x="1447800" y="2209800"/>
            <a:ext cx="304800" cy="369332"/>
          </a:xfrm>
          <a:prstGeom prst="rect">
            <a:avLst/>
          </a:prstGeom>
          <a:noFill/>
        </p:spPr>
        <p:txBody>
          <a:bodyPr wrap="square" rtlCol="0">
            <a:spAutoFit/>
          </a:bodyPr>
          <a:lstStyle/>
          <a:p>
            <a:r>
              <a:rPr lang="en-US" dirty="0" smtClean="0">
                <a:solidFill>
                  <a:srgbClr val="FFFFFF"/>
                </a:solidFill>
              </a:rPr>
              <a:t>3</a:t>
            </a:r>
            <a:endParaRPr lang="en-US" dirty="0">
              <a:solidFill>
                <a:srgbClr val="FFFFFF"/>
              </a:solidFill>
            </a:endParaRPr>
          </a:p>
        </p:txBody>
      </p:sp>
      <p:sp>
        <p:nvSpPr>
          <p:cNvPr id="113" name="TextBox 112"/>
          <p:cNvSpPr txBox="1"/>
          <p:nvPr/>
        </p:nvSpPr>
        <p:spPr>
          <a:xfrm>
            <a:off x="1447800" y="2590800"/>
            <a:ext cx="381000" cy="369332"/>
          </a:xfrm>
          <a:prstGeom prst="rect">
            <a:avLst/>
          </a:prstGeom>
          <a:noFill/>
        </p:spPr>
        <p:txBody>
          <a:bodyPr wrap="square" rtlCol="0">
            <a:spAutoFit/>
          </a:bodyPr>
          <a:lstStyle/>
          <a:p>
            <a:r>
              <a:rPr lang="en-US" dirty="0" smtClean="0">
                <a:solidFill>
                  <a:srgbClr val="FFFFFF"/>
                </a:solidFill>
              </a:rPr>
              <a:t>2</a:t>
            </a:r>
            <a:endParaRPr lang="en-US" dirty="0">
              <a:solidFill>
                <a:srgbClr val="FFFFFF"/>
              </a:solidFill>
            </a:endParaRPr>
          </a:p>
        </p:txBody>
      </p:sp>
      <p:sp>
        <p:nvSpPr>
          <p:cNvPr id="114" name="TextBox 113"/>
          <p:cNvSpPr txBox="1"/>
          <p:nvPr/>
        </p:nvSpPr>
        <p:spPr>
          <a:xfrm>
            <a:off x="1447800" y="3276600"/>
            <a:ext cx="381000" cy="369332"/>
          </a:xfrm>
          <a:prstGeom prst="rect">
            <a:avLst/>
          </a:prstGeom>
          <a:noFill/>
        </p:spPr>
        <p:txBody>
          <a:bodyPr wrap="square" rtlCol="0">
            <a:spAutoFit/>
          </a:bodyPr>
          <a:lstStyle/>
          <a:p>
            <a:r>
              <a:rPr lang="en-US" dirty="0" smtClean="0">
                <a:solidFill>
                  <a:srgbClr val="FFFFFF"/>
                </a:solidFill>
              </a:rPr>
              <a:t>6</a:t>
            </a:r>
            <a:endParaRPr lang="en-US" dirty="0">
              <a:solidFill>
                <a:srgbClr val="FFFFFF"/>
              </a:solidFill>
            </a:endParaRPr>
          </a:p>
        </p:txBody>
      </p:sp>
      <p:sp>
        <p:nvSpPr>
          <p:cNvPr id="115" name="TextBox 114"/>
          <p:cNvSpPr txBox="1"/>
          <p:nvPr/>
        </p:nvSpPr>
        <p:spPr>
          <a:xfrm>
            <a:off x="1447800" y="3886200"/>
            <a:ext cx="381000" cy="369332"/>
          </a:xfrm>
          <a:prstGeom prst="rect">
            <a:avLst/>
          </a:prstGeom>
          <a:noFill/>
        </p:spPr>
        <p:txBody>
          <a:bodyPr wrap="square" rtlCol="0">
            <a:spAutoFit/>
          </a:bodyPr>
          <a:lstStyle/>
          <a:p>
            <a:r>
              <a:rPr lang="en-US" dirty="0" smtClean="0">
                <a:solidFill>
                  <a:srgbClr val="FFFFFF"/>
                </a:solidFill>
              </a:rPr>
              <a:t>7</a:t>
            </a:r>
            <a:endParaRPr lang="en-US" dirty="0">
              <a:solidFill>
                <a:srgbClr val="FFFFFF"/>
              </a:solidFill>
            </a:endParaRPr>
          </a:p>
        </p:txBody>
      </p:sp>
      <p:cxnSp>
        <p:nvCxnSpPr>
          <p:cNvPr id="116" name="Straight Connector 115"/>
          <p:cNvCxnSpPr/>
          <p:nvPr/>
        </p:nvCxnSpPr>
        <p:spPr>
          <a:xfrm rot="5400000">
            <a:off x="1944688" y="2932906"/>
            <a:ext cx="838200"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4419600" y="2057400"/>
            <a:ext cx="533400" cy="369332"/>
          </a:xfrm>
          <a:prstGeom prst="rect">
            <a:avLst/>
          </a:prstGeom>
          <a:noFill/>
        </p:spPr>
        <p:txBody>
          <a:bodyPr wrap="square" rtlCol="0">
            <a:spAutoFit/>
          </a:bodyPr>
          <a:lstStyle/>
          <a:p>
            <a:r>
              <a:rPr lang="en-US" dirty="0" smtClean="0">
                <a:solidFill>
                  <a:srgbClr val="FFFFFF"/>
                </a:solidFill>
              </a:rPr>
              <a:t>10</a:t>
            </a:r>
            <a:endParaRPr lang="en-US" dirty="0">
              <a:solidFill>
                <a:srgbClr val="FFFFFF"/>
              </a:solidFill>
            </a:endParaRPr>
          </a:p>
        </p:txBody>
      </p:sp>
      <p:sp>
        <p:nvSpPr>
          <p:cNvPr id="118" name="TextBox 117"/>
          <p:cNvSpPr txBox="1"/>
          <p:nvPr/>
        </p:nvSpPr>
        <p:spPr>
          <a:xfrm>
            <a:off x="5715000" y="2743200"/>
            <a:ext cx="457200" cy="369332"/>
          </a:xfrm>
          <a:prstGeom prst="rect">
            <a:avLst/>
          </a:prstGeom>
          <a:noFill/>
        </p:spPr>
        <p:txBody>
          <a:bodyPr wrap="square" rtlCol="0">
            <a:spAutoFit/>
          </a:bodyPr>
          <a:lstStyle/>
          <a:p>
            <a:r>
              <a:rPr lang="en-US" dirty="0" smtClean="0">
                <a:solidFill>
                  <a:srgbClr val="FFFFFF"/>
                </a:solidFill>
              </a:rPr>
              <a:t>16</a:t>
            </a:r>
            <a:endParaRPr lang="en-US" dirty="0">
              <a:solidFill>
                <a:srgbClr val="FFFFFF"/>
              </a:solidFill>
            </a:endParaRPr>
          </a:p>
        </p:txBody>
      </p:sp>
      <p:sp>
        <p:nvSpPr>
          <p:cNvPr id="119" name="TextBox 118"/>
          <p:cNvSpPr txBox="1"/>
          <p:nvPr/>
        </p:nvSpPr>
        <p:spPr>
          <a:xfrm>
            <a:off x="3962400" y="3200400"/>
            <a:ext cx="533400" cy="369332"/>
          </a:xfrm>
          <a:prstGeom prst="rect">
            <a:avLst/>
          </a:prstGeom>
          <a:noFill/>
        </p:spPr>
        <p:txBody>
          <a:bodyPr wrap="square" rtlCol="0">
            <a:spAutoFit/>
          </a:bodyPr>
          <a:lstStyle/>
          <a:p>
            <a:r>
              <a:rPr lang="en-US" dirty="0" smtClean="0">
                <a:solidFill>
                  <a:srgbClr val="FFFFFF"/>
                </a:solidFill>
              </a:rPr>
              <a:t>11</a:t>
            </a:r>
            <a:endParaRPr lang="en-US" dirty="0">
              <a:solidFill>
                <a:srgbClr val="FFFFFF"/>
              </a:solidFill>
            </a:endParaRPr>
          </a:p>
        </p:txBody>
      </p:sp>
      <p:sp>
        <p:nvSpPr>
          <p:cNvPr id="120" name="TextBox 119"/>
          <p:cNvSpPr txBox="1"/>
          <p:nvPr/>
        </p:nvSpPr>
        <p:spPr>
          <a:xfrm>
            <a:off x="7620000" y="2209800"/>
            <a:ext cx="457200" cy="369332"/>
          </a:xfrm>
          <a:prstGeom prst="rect">
            <a:avLst/>
          </a:prstGeom>
          <a:noFill/>
        </p:spPr>
        <p:txBody>
          <a:bodyPr wrap="square" rtlCol="0">
            <a:spAutoFit/>
          </a:bodyPr>
          <a:lstStyle/>
          <a:p>
            <a:r>
              <a:rPr lang="en-US" dirty="0" smtClean="0">
                <a:solidFill>
                  <a:srgbClr val="FFFFFF"/>
                </a:solidFill>
              </a:rPr>
              <a:t>22</a:t>
            </a:r>
            <a:endParaRPr lang="en-US" dirty="0">
              <a:solidFill>
                <a:srgbClr val="FFFFFF"/>
              </a:solidFill>
            </a:endParaRPr>
          </a:p>
        </p:txBody>
      </p:sp>
      <p:sp>
        <p:nvSpPr>
          <p:cNvPr id="121" name="TextBox 120"/>
          <p:cNvSpPr txBox="1"/>
          <p:nvPr/>
        </p:nvSpPr>
        <p:spPr>
          <a:xfrm>
            <a:off x="7696200" y="3581400"/>
            <a:ext cx="457200" cy="369332"/>
          </a:xfrm>
          <a:prstGeom prst="rect">
            <a:avLst/>
          </a:prstGeom>
          <a:noFill/>
        </p:spPr>
        <p:txBody>
          <a:bodyPr wrap="square" rtlCol="0">
            <a:spAutoFit/>
          </a:bodyPr>
          <a:lstStyle/>
          <a:p>
            <a:r>
              <a:rPr lang="en-US" dirty="0" smtClean="0">
                <a:solidFill>
                  <a:srgbClr val="FFFFFF"/>
                </a:solidFill>
              </a:rPr>
              <a:t>23</a:t>
            </a:r>
            <a:endParaRPr lang="en-US" dirty="0">
              <a:solidFill>
                <a:srgbClr val="FFFFFF"/>
              </a:solidFill>
            </a:endParaRPr>
          </a:p>
        </p:txBody>
      </p:sp>
      <p:sp>
        <p:nvSpPr>
          <p:cNvPr id="122" name="TextBox 121"/>
          <p:cNvSpPr txBox="1"/>
          <p:nvPr/>
        </p:nvSpPr>
        <p:spPr>
          <a:xfrm>
            <a:off x="4495800" y="2971800"/>
            <a:ext cx="533400" cy="369332"/>
          </a:xfrm>
          <a:prstGeom prst="rect">
            <a:avLst/>
          </a:prstGeom>
          <a:noFill/>
        </p:spPr>
        <p:txBody>
          <a:bodyPr wrap="square" rtlCol="0">
            <a:spAutoFit/>
          </a:bodyPr>
          <a:lstStyle/>
          <a:p>
            <a:r>
              <a:rPr lang="en-US" dirty="0" smtClean="0">
                <a:solidFill>
                  <a:srgbClr val="FFFFFF"/>
                </a:solidFill>
              </a:rPr>
              <a:t>14</a:t>
            </a:r>
            <a:endParaRPr lang="en-US" dirty="0">
              <a:solidFill>
                <a:srgbClr val="FFFFFF"/>
              </a:solidFill>
            </a:endParaRPr>
          </a:p>
        </p:txBody>
      </p:sp>
      <p:sp>
        <p:nvSpPr>
          <p:cNvPr id="123" name="TextBox 122"/>
          <p:cNvSpPr txBox="1"/>
          <p:nvPr/>
        </p:nvSpPr>
        <p:spPr>
          <a:xfrm>
            <a:off x="4495800" y="3657600"/>
            <a:ext cx="533400" cy="369332"/>
          </a:xfrm>
          <a:prstGeom prst="rect">
            <a:avLst/>
          </a:prstGeom>
          <a:noFill/>
        </p:spPr>
        <p:txBody>
          <a:bodyPr wrap="square" rtlCol="0">
            <a:spAutoFit/>
          </a:bodyPr>
          <a:lstStyle/>
          <a:p>
            <a:r>
              <a:rPr lang="en-US" dirty="0" smtClean="0">
                <a:solidFill>
                  <a:srgbClr val="FFFFFF"/>
                </a:solidFill>
              </a:rPr>
              <a:t>15</a:t>
            </a:r>
            <a:endParaRPr lang="en-US" dirty="0">
              <a:solidFill>
                <a:srgbClr val="FFFFFF"/>
              </a:solidFill>
            </a:endParaRPr>
          </a:p>
        </p:txBody>
      </p:sp>
      <p:sp>
        <p:nvSpPr>
          <p:cNvPr id="124" name="TextBox 123"/>
          <p:cNvSpPr txBox="1"/>
          <p:nvPr/>
        </p:nvSpPr>
        <p:spPr>
          <a:xfrm>
            <a:off x="6248400" y="2362200"/>
            <a:ext cx="457200" cy="369332"/>
          </a:xfrm>
          <a:prstGeom prst="rect">
            <a:avLst/>
          </a:prstGeom>
          <a:noFill/>
        </p:spPr>
        <p:txBody>
          <a:bodyPr wrap="square" rtlCol="0">
            <a:spAutoFit/>
          </a:bodyPr>
          <a:lstStyle/>
          <a:p>
            <a:r>
              <a:rPr lang="en-US" dirty="0" smtClean="0">
                <a:solidFill>
                  <a:srgbClr val="FFFFFF"/>
                </a:solidFill>
              </a:rPr>
              <a:t>20</a:t>
            </a:r>
            <a:endParaRPr lang="en-US" dirty="0">
              <a:solidFill>
                <a:srgbClr val="FFFFFF"/>
              </a:solidFill>
            </a:endParaRPr>
          </a:p>
        </p:txBody>
      </p:sp>
      <p:sp>
        <p:nvSpPr>
          <p:cNvPr id="125" name="TextBox 124"/>
          <p:cNvSpPr txBox="1"/>
          <p:nvPr/>
        </p:nvSpPr>
        <p:spPr>
          <a:xfrm>
            <a:off x="6248400" y="3505200"/>
            <a:ext cx="457200" cy="369332"/>
          </a:xfrm>
          <a:prstGeom prst="rect">
            <a:avLst/>
          </a:prstGeom>
          <a:noFill/>
        </p:spPr>
        <p:txBody>
          <a:bodyPr wrap="square" rtlCol="0">
            <a:spAutoFit/>
          </a:bodyPr>
          <a:lstStyle/>
          <a:p>
            <a:r>
              <a:rPr lang="en-US" dirty="0" smtClean="0">
                <a:solidFill>
                  <a:srgbClr val="FFFFFF"/>
                </a:solidFill>
              </a:rPr>
              <a:t>21</a:t>
            </a:r>
            <a:endParaRPr lang="en-US" dirty="0">
              <a:solidFill>
                <a:srgbClr val="FFFFFF"/>
              </a:solidFill>
            </a:endParaRPr>
          </a:p>
        </p:txBody>
      </p:sp>
      <p:sp>
        <p:nvSpPr>
          <p:cNvPr id="126" name="TextBox 125"/>
          <p:cNvSpPr txBox="1"/>
          <p:nvPr/>
        </p:nvSpPr>
        <p:spPr>
          <a:xfrm>
            <a:off x="5943600" y="3810000"/>
            <a:ext cx="457200" cy="369332"/>
          </a:xfrm>
          <a:prstGeom prst="rect">
            <a:avLst/>
          </a:prstGeom>
          <a:noFill/>
        </p:spPr>
        <p:txBody>
          <a:bodyPr wrap="square" rtlCol="0">
            <a:spAutoFit/>
          </a:bodyPr>
          <a:lstStyle/>
          <a:p>
            <a:r>
              <a:rPr lang="en-US" dirty="0" smtClean="0">
                <a:solidFill>
                  <a:srgbClr val="FFFFFF"/>
                </a:solidFill>
              </a:rPr>
              <a:t>19</a:t>
            </a:r>
            <a:endParaRPr lang="en-US" dirty="0">
              <a:solidFill>
                <a:srgbClr val="FFFFFF"/>
              </a:solidFill>
            </a:endParaRPr>
          </a:p>
        </p:txBody>
      </p:sp>
      <p:sp>
        <p:nvSpPr>
          <p:cNvPr id="127" name="Rectangle 126"/>
          <p:cNvSpPr/>
          <p:nvPr/>
        </p:nvSpPr>
        <p:spPr>
          <a:xfrm>
            <a:off x="5257800" y="1752600"/>
            <a:ext cx="764953" cy="523220"/>
          </a:xfrm>
          <a:prstGeom prst="rect">
            <a:avLst/>
          </a:prstGeom>
        </p:spPr>
        <p:txBody>
          <a:bodyPr wrap="none">
            <a:spAutoFit/>
          </a:bodyPr>
          <a:lstStyle/>
          <a:p>
            <a:r>
              <a:rPr lang="en-US" sz="2800" dirty="0" smtClean="0">
                <a:solidFill>
                  <a:srgbClr val="FFFFFF"/>
                </a:solidFill>
              </a:rPr>
              <a:t>sa0</a:t>
            </a:r>
            <a:endParaRPr lang="en-US" sz="2800" dirty="0">
              <a:solidFill>
                <a:srgbClr val="FFFFFF"/>
              </a:solidFill>
            </a:endParaRPr>
          </a:p>
        </p:txBody>
      </p:sp>
      <p:sp>
        <p:nvSpPr>
          <p:cNvPr id="128" name="Rectangle 127"/>
          <p:cNvSpPr/>
          <p:nvPr/>
        </p:nvSpPr>
        <p:spPr>
          <a:xfrm>
            <a:off x="2819400" y="4267200"/>
            <a:ext cx="764953" cy="523220"/>
          </a:xfrm>
          <a:prstGeom prst="rect">
            <a:avLst/>
          </a:prstGeom>
        </p:spPr>
        <p:txBody>
          <a:bodyPr wrap="none">
            <a:spAutoFit/>
          </a:bodyPr>
          <a:lstStyle/>
          <a:p>
            <a:r>
              <a:rPr lang="en-US" sz="2800" dirty="0" smtClean="0">
                <a:solidFill>
                  <a:srgbClr val="FFFFFF"/>
                </a:solidFill>
              </a:rPr>
              <a:t>sa1</a:t>
            </a:r>
            <a:endParaRPr lang="en-US" sz="2800" dirty="0">
              <a:solidFill>
                <a:srgbClr val="FFFFFF"/>
              </a:solidFill>
            </a:endParaRPr>
          </a:p>
        </p:txBody>
      </p:sp>
      <p:cxnSp>
        <p:nvCxnSpPr>
          <p:cNvPr id="129" name="Straight Connector 128"/>
          <p:cNvCxnSpPr/>
          <p:nvPr/>
        </p:nvCxnSpPr>
        <p:spPr>
          <a:xfrm rot="16200000" flipH="1">
            <a:off x="5562600" y="22860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562600" y="22860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16200000" flipH="1">
            <a:off x="3124200" y="41910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3124200" y="41910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2743994" y="3048000"/>
            <a:ext cx="381000" cy="369332"/>
          </a:xfrm>
          <a:prstGeom prst="rect">
            <a:avLst/>
          </a:prstGeom>
          <a:noFill/>
        </p:spPr>
        <p:txBody>
          <a:bodyPr wrap="square" rtlCol="0">
            <a:spAutoFit/>
          </a:bodyPr>
          <a:lstStyle/>
          <a:p>
            <a:r>
              <a:rPr lang="en-US" dirty="0" smtClean="0">
                <a:solidFill>
                  <a:srgbClr val="FFFFFF"/>
                </a:solidFill>
              </a:rPr>
              <a:t>5</a:t>
            </a:r>
            <a:endParaRPr lang="en-US" dirty="0">
              <a:solidFill>
                <a:srgbClr val="FFFFFF"/>
              </a:solidFill>
            </a:endParaRPr>
          </a:p>
        </p:txBody>
      </p:sp>
      <p:sp>
        <p:nvSpPr>
          <p:cNvPr id="136" name="Flowchart: Connector 135"/>
          <p:cNvSpPr/>
          <p:nvPr/>
        </p:nvSpPr>
        <p:spPr>
          <a:xfrm>
            <a:off x="2286000" y="2438400"/>
            <a:ext cx="152400" cy="1524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Connector 136"/>
          <p:cNvSpPr/>
          <p:nvPr/>
        </p:nvSpPr>
        <p:spPr>
          <a:xfrm>
            <a:off x="4267200" y="3429000"/>
            <a:ext cx="152400" cy="1524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p:nvPr/>
        </p:nvSpPr>
        <p:spPr>
          <a:xfrm>
            <a:off x="6096000" y="3048000"/>
            <a:ext cx="152400" cy="1524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ooter Placeholder 66"/>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500" fill="hold"/>
                                        <p:tgtEl>
                                          <p:spTgt spid="127"/>
                                        </p:tgtEl>
                                        <p:attrNameLst>
                                          <p:attrName>ppt_x</p:attrName>
                                        </p:attrNameLst>
                                      </p:cBhvr>
                                      <p:tavLst>
                                        <p:tav tm="0">
                                          <p:val>
                                            <p:strVal val="#ppt_x"/>
                                          </p:val>
                                        </p:tav>
                                        <p:tav tm="100000">
                                          <p:val>
                                            <p:strVal val="#ppt_x"/>
                                          </p:val>
                                        </p:tav>
                                      </p:tavLst>
                                    </p:anim>
                                    <p:anim calcmode="lin" valueType="num">
                                      <p:cBhvr additive="base">
                                        <p:cTn id="8" dur="500" fill="hold"/>
                                        <p:tgtEl>
                                          <p:spTgt spid="1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additive="base">
                                        <p:cTn id="11" dur="500" fill="hold"/>
                                        <p:tgtEl>
                                          <p:spTgt spid="129"/>
                                        </p:tgtEl>
                                        <p:attrNameLst>
                                          <p:attrName>ppt_x</p:attrName>
                                        </p:attrNameLst>
                                      </p:cBhvr>
                                      <p:tavLst>
                                        <p:tav tm="0">
                                          <p:val>
                                            <p:strVal val="#ppt_x"/>
                                          </p:val>
                                        </p:tav>
                                        <p:tav tm="100000">
                                          <p:val>
                                            <p:strVal val="#ppt_x"/>
                                          </p:val>
                                        </p:tav>
                                      </p:tavLst>
                                    </p:anim>
                                    <p:anim calcmode="lin" valueType="num">
                                      <p:cBhvr additive="base">
                                        <p:cTn id="12" dur="500" fill="hold"/>
                                        <p:tgtEl>
                                          <p:spTgt spid="1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500" fill="hold"/>
                                        <p:tgtEl>
                                          <p:spTgt spid="130"/>
                                        </p:tgtEl>
                                        <p:attrNameLst>
                                          <p:attrName>ppt_x</p:attrName>
                                        </p:attrNameLst>
                                      </p:cBhvr>
                                      <p:tavLst>
                                        <p:tav tm="0">
                                          <p:val>
                                            <p:strVal val="#ppt_x"/>
                                          </p:val>
                                        </p:tav>
                                        <p:tav tm="100000">
                                          <p:val>
                                            <p:strVal val="#ppt_x"/>
                                          </p:val>
                                        </p:tav>
                                      </p:tavLst>
                                    </p:anim>
                                    <p:anim calcmode="lin" valueType="num">
                                      <p:cBhvr additive="base">
                                        <p:cTn id="16" dur="500" fill="hold"/>
                                        <p:tgtEl>
                                          <p:spTgt spid="1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2"/>
                                        </p:tgtEl>
                                        <p:attrNameLst>
                                          <p:attrName>style.visibility</p:attrName>
                                        </p:attrNameLst>
                                      </p:cBhvr>
                                      <p:to>
                                        <p:strVal val="visible"/>
                                      </p:to>
                                    </p:set>
                                    <p:anim calcmode="lin" valueType="num">
                                      <p:cBhvr additive="base">
                                        <p:cTn id="19" dur="500" fill="hold"/>
                                        <p:tgtEl>
                                          <p:spTgt spid="132"/>
                                        </p:tgtEl>
                                        <p:attrNameLst>
                                          <p:attrName>ppt_x</p:attrName>
                                        </p:attrNameLst>
                                      </p:cBhvr>
                                      <p:tavLst>
                                        <p:tav tm="0">
                                          <p:val>
                                            <p:strVal val="#ppt_x"/>
                                          </p:val>
                                        </p:tav>
                                        <p:tav tm="100000">
                                          <p:val>
                                            <p:strVal val="#ppt_x"/>
                                          </p:val>
                                        </p:tav>
                                      </p:tavLst>
                                    </p:anim>
                                    <p:anim calcmode="lin" valueType="num">
                                      <p:cBhvr additive="base">
                                        <p:cTn id="20" dur="500" fill="hold"/>
                                        <p:tgtEl>
                                          <p:spTgt spid="1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1"/>
                                        </p:tgtEl>
                                        <p:attrNameLst>
                                          <p:attrName>style.visibility</p:attrName>
                                        </p:attrNameLst>
                                      </p:cBhvr>
                                      <p:to>
                                        <p:strVal val="visible"/>
                                      </p:to>
                                    </p:set>
                                    <p:anim calcmode="lin" valueType="num">
                                      <p:cBhvr additive="base">
                                        <p:cTn id="23" dur="500" fill="hold"/>
                                        <p:tgtEl>
                                          <p:spTgt spid="131"/>
                                        </p:tgtEl>
                                        <p:attrNameLst>
                                          <p:attrName>ppt_x</p:attrName>
                                        </p:attrNameLst>
                                      </p:cBhvr>
                                      <p:tavLst>
                                        <p:tav tm="0">
                                          <p:val>
                                            <p:strVal val="#ppt_x"/>
                                          </p:val>
                                        </p:tav>
                                        <p:tav tm="100000">
                                          <p:val>
                                            <p:strVal val="#ppt_x"/>
                                          </p:val>
                                        </p:tav>
                                      </p:tavLst>
                                    </p:anim>
                                    <p:anim calcmode="lin" valueType="num">
                                      <p:cBhvr additive="base">
                                        <p:cTn id="24" dur="500" fill="hold"/>
                                        <p:tgtEl>
                                          <p:spTgt spid="1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8"/>
                                        </p:tgtEl>
                                        <p:attrNameLst>
                                          <p:attrName>style.visibility</p:attrName>
                                        </p:attrNameLst>
                                      </p:cBhvr>
                                      <p:to>
                                        <p:strVal val="visible"/>
                                      </p:to>
                                    </p:set>
                                    <p:anim calcmode="lin" valueType="num">
                                      <p:cBhvr additive="base">
                                        <p:cTn id="27" dur="500" fill="hold"/>
                                        <p:tgtEl>
                                          <p:spTgt spid="128"/>
                                        </p:tgtEl>
                                        <p:attrNameLst>
                                          <p:attrName>ppt_x</p:attrName>
                                        </p:attrNameLst>
                                      </p:cBhvr>
                                      <p:tavLst>
                                        <p:tav tm="0">
                                          <p:val>
                                            <p:strVal val="#ppt_x"/>
                                          </p:val>
                                        </p:tav>
                                        <p:tav tm="100000">
                                          <p:val>
                                            <p:strVal val="#ppt_x"/>
                                          </p:val>
                                        </p:tav>
                                      </p:tavLst>
                                    </p:anim>
                                    <p:anim calcmode="lin" valueType="num">
                                      <p:cBhvr additive="base">
                                        <p:cTn id="28"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ATPG Problem</a:t>
            </a:r>
            <a:endParaRPr lang="en-US" dirty="0"/>
          </a:p>
        </p:txBody>
      </p:sp>
      <p:sp>
        <p:nvSpPr>
          <p:cNvPr id="3" name="Date Placeholder 2"/>
          <p:cNvSpPr>
            <a:spLocks noGrp="1"/>
          </p:cNvSpPr>
          <p:nvPr>
            <p:ph type="dt" sz="half" idx="10"/>
          </p:nvPr>
        </p:nvSpPr>
        <p:spPr/>
        <p:txBody>
          <a:bodyPr/>
          <a:lstStyle/>
          <a:p>
            <a:r>
              <a:rPr lang="en-US" smtClean="0"/>
              <a:t>Mar.  21, 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6" name="Content Placeholder 5"/>
          <p:cNvSpPr>
            <a:spLocks noGrp="1"/>
          </p:cNvSpPr>
          <p:nvPr>
            <p:ph sz="quarter" idx="1"/>
          </p:nvPr>
        </p:nvSpPr>
        <p:spPr>
          <a:xfrm>
            <a:off x="685800" y="914400"/>
            <a:ext cx="8077200" cy="5257800"/>
          </a:xfrm>
        </p:spPr>
        <p:txBody>
          <a:bodyPr/>
          <a:lstStyle/>
          <a:p>
            <a:r>
              <a:rPr lang="en-US" dirty="0" smtClean="0">
                <a:latin typeface="Arial" pitchFamily="34" charset="0"/>
                <a:cs typeface="Arial" pitchFamily="34" charset="0"/>
              </a:rPr>
              <a:t>Given a circuit and a fault model, find:</a:t>
            </a:r>
          </a:p>
          <a:p>
            <a:pPr lvl="1"/>
            <a:r>
              <a:rPr lang="en-US" dirty="0" smtClean="0">
                <a:latin typeface="Arial" pitchFamily="34" charset="0"/>
                <a:cs typeface="Arial" pitchFamily="34" charset="0"/>
              </a:rPr>
              <a:t>Test vectors to distinguish between all, or most, fault-pairs.</a:t>
            </a:r>
          </a:p>
          <a:p>
            <a:pPr lvl="1"/>
            <a:r>
              <a:rPr lang="en-US" dirty="0" smtClean="0">
                <a:latin typeface="Arial" pitchFamily="34" charset="0"/>
                <a:cs typeface="Arial" pitchFamily="34" charset="0"/>
              </a:rPr>
              <a:t>Measure diagnostic coverage of vectors.</a:t>
            </a:r>
          </a:p>
          <a:p>
            <a:r>
              <a:rPr lang="en-US" dirty="0" smtClean="0">
                <a:latin typeface="Arial" pitchFamily="34" charset="0"/>
                <a:cs typeface="Arial" pitchFamily="34" charset="0"/>
              </a:rPr>
              <a:t>Present contributions:</a:t>
            </a:r>
          </a:p>
          <a:p>
            <a:pPr lvl="1"/>
            <a:r>
              <a:rPr lang="en-US" sz="2400" dirty="0" smtClean="0">
                <a:latin typeface="Arial" pitchFamily="34" charset="0"/>
                <a:cs typeface="Arial" pitchFamily="34" charset="0"/>
              </a:rPr>
              <a:t>A new diagnostic coverage metric.</a:t>
            </a:r>
          </a:p>
          <a:p>
            <a:pPr lvl="1"/>
            <a:r>
              <a:rPr lang="en-US" sz="2400" dirty="0" smtClean="0">
                <a:latin typeface="Arial" pitchFamily="34" charset="0"/>
                <a:cs typeface="Arial" pitchFamily="34" charset="0"/>
              </a:rPr>
              <a:t>A diagnostic ATPG system using new algorithms and conventional stuck-at fault detection tools.</a:t>
            </a:r>
          </a:p>
          <a:p>
            <a:pPr lvl="1"/>
            <a:r>
              <a:rPr lang="en-US" sz="2400" dirty="0" smtClean="0">
                <a:latin typeface="Arial" pitchFamily="34" charset="0"/>
                <a:cs typeface="Arial" pitchFamily="34" charset="0"/>
              </a:rPr>
              <a:t>A diagnostic ATPG system for transition faults using new algorithms and available fault-detection tools</a:t>
            </a:r>
          </a:p>
        </p:txBody>
      </p:sp>
      <p:sp>
        <p:nvSpPr>
          <p:cNvPr id="7" name="Footer Placeholder 6"/>
          <p:cNvSpPr>
            <a:spLocks noGrp="1"/>
          </p:cNvSpPr>
          <p:nvPr>
            <p:ph type="ftr" sz="quarter" idx="11"/>
          </p:nvPr>
        </p:nvSpPr>
        <p:spPr/>
        <p:txBody>
          <a:bodyPr/>
          <a:lstStyle/>
          <a:p>
            <a:pPr>
              <a:defRPr/>
            </a:pPr>
            <a:r>
              <a:rPr lang="en-US" dirty="0" smtClean="0"/>
              <a:t>Zhang: PhD Defense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Test Generation</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a:p>
        </p:txBody>
      </p:sp>
      <p:sp>
        <p:nvSpPr>
          <p:cNvPr id="6" name="Slide Number Placeholder 5"/>
          <p:cNvSpPr>
            <a:spLocks noGrp="1"/>
          </p:cNvSpPr>
          <p:nvPr>
            <p:ph type="sldNum" sz="quarter" idx="12"/>
          </p:nvPr>
        </p:nvSpPr>
        <p:spPr/>
        <p:txBody>
          <a:bodyPr/>
          <a:lstStyle/>
          <a:p>
            <a:pPr>
              <a:defRPr/>
            </a:pPr>
            <a:fld id="{5551DFC1-2DE9-466C-B296-661A7F7832FB}" type="slidenum">
              <a:rPr lang="en-US" smtClean="0"/>
              <a:pPr>
                <a:defRPr/>
              </a:pPr>
              <a:t>40</a:t>
            </a:fld>
            <a:endParaRPr lang="en-US"/>
          </a:p>
        </p:txBody>
      </p:sp>
      <p:cxnSp>
        <p:nvCxnSpPr>
          <p:cNvPr id="79" name="Straight Connector 78"/>
          <p:cNvCxnSpPr/>
          <p:nvPr/>
        </p:nvCxnSpPr>
        <p:spPr>
          <a:xfrm rot="16200000" flipH="1">
            <a:off x="1066800" y="48768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1066800" y="48768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1" name="AutoShape 3"/>
          <p:cNvSpPr>
            <a:spLocks noChangeArrowheads="1"/>
          </p:cNvSpPr>
          <p:nvPr/>
        </p:nvSpPr>
        <p:spPr bwMode="auto">
          <a:xfrm>
            <a:off x="5257800" y="1447800"/>
            <a:ext cx="672307" cy="595313"/>
          </a:xfrm>
          <a:prstGeom prst="flowChartDelay">
            <a:avLst/>
          </a:prstGeom>
          <a:solidFill>
            <a:srgbClr val="92D050"/>
          </a:solidFill>
          <a:ln w="38100">
            <a:solidFill>
              <a:srgbClr val="FFFFFF"/>
            </a:solidFill>
            <a:miter lim="800000"/>
            <a:headEnd/>
            <a:tailEnd/>
          </a:ln>
        </p:spPr>
        <p:txBody>
          <a:bodyPr wrap="none" anchor="ctr"/>
          <a:lstStyle/>
          <a:p>
            <a:endParaRPr lang="en-US"/>
          </a:p>
        </p:txBody>
      </p:sp>
      <p:cxnSp>
        <p:nvCxnSpPr>
          <p:cNvPr id="85" name="Straight Connector 84"/>
          <p:cNvCxnSpPr/>
          <p:nvPr/>
        </p:nvCxnSpPr>
        <p:spPr>
          <a:xfrm rot="5400000" flipH="1" flipV="1">
            <a:off x="228600" y="3276600"/>
            <a:ext cx="3352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609600" y="5181600"/>
            <a:ext cx="1983235" cy="523220"/>
          </a:xfrm>
          <a:prstGeom prst="rect">
            <a:avLst/>
          </a:prstGeom>
        </p:spPr>
        <p:txBody>
          <a:bodyPr wrap="none">
            <a:spAutoFit/>
          </a:bodyPr>
          <a:lstStyle/>
          <a:p>
            <a:r>
              <a:rPr lang="en-US" sz="2800" dirty="0" smtClean="0">
                <a:solidFill>
                  <a:srgbClr val="FFFFFF"/>
                </a:solidFill>
              </a:rPr>
              <a:t>Sa0 or Sa1</a:t>
            </a:r>
            <a:endParaRPr lang="en-US" sz="2800" dirty="0">
              <a:solidFill>
                <a:srgbClr val="FFFFFF"/>
              </a:solidFill>
            </a:endParaRPr>
          </a:p>
        </p:txBody>
      </p:sp>
      <p:sp>
        <p:nvSpPr>
          <p:cNvPr id="87" name="TextBox 86"/>
          <p:cNvSpPr txBox="1"/>
          <p:nvPr/>
        </p:nvSpPr>
        <p:spPr>
          <a:xfrm>
            <a:off x="228600" y="4648200"/>
            <a:ext cx="533400" cy="646331"/>
          </a:xfrm>
          <a:prstGeom prst="rect">
            <a:avLst/>
          </a:prstGeom>
          <a:noFill/>
        </p:spPr>
        <p:txBody>
          <a:bodyPr wrap="square" rtlCol="0">
            <a:spAutoFit/>
          </a:bodyPr>
          <a:lstStyle/>
          <a:p>
            <a:r>
              <a:rPr lang="en-US" sz="3600" dirty="0" smtClean="0">
                <a:solidFill>
                  <a:srgbClr val="FFFFFF"/>
                </a:solidFill>
              </a:rPr>
              <a:t>y</a:t>
            </a:r>
            <a:endParaRPr lang="en-US" sz="3600" dirty="0">
              <a:solidFill>
                <a:srgbClr val="FFFFFF"/>
              </a:solidFill>
            </a:endParaRPr>
          </a:p>
        </p:txBody>
      </p:sp>
      <p:sp>
        <p:nvSpPr>
          <p:cNvPr id="88" name="Moon 87"/>
          <p:cNvSpPr/>
          <p:nvPr/>
        </p:nvSpPr>
        <p:spPr bwMode="auto">
          <a:xfrm flipH="1">
            <a:off x="3048000" y="4495800"/>
            <a:ext cx="762000" cy="609600"/>
          </a:xfrm>
          <a:prstGeom prst="moon">
            <a:avLst>
              <a:gd name="adj" fmla="val 84426"/>
            </a:avLst>
          </a:prstGeom>
          <a:solidFill>
            <a:srgbClr val="92D050"/>
          </a:solidFill>
          <a:ln w="38100" cap="flat"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93" name="AutoShape 3"/>
          <p:cNvSpPr>
            <a:spLocks noChangeArrowheads="1"/>
          </p:cNvSpPr>
          <p:nvPr/>
        </p:nvSpPr>
        <p:spPr bwMode="auto">
          <a:xfrm>
            <a:off x="3048000" y="20574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94" name="Line 5"/>
          <p:cNvSpPr>
            <a:spLocks noChangeShapeType="1"/>
          </p:cNvSpPr>
          <p:nvPr/>
        </p:nvSpPr>
        <p:spPr bwMode="auto">
          <a:xfrm flipH="1">
            <a:off x="1067594" y="2209800"/>
            <a:ext cx="2003424" cy="0"/>
          </a:xfrm>
          <a:prstGeom prst="line">
            <a:avLst/>
          </a:prstGeom>
          <a:noFill/>
          <a:ln w="38100">
            <a:solidFill>
              <a:srgbClr val="FFFF00"/>
            </a:solidFill>
            <a:round/>
            <a:headEnd/>
            <a:tailEnd/>
          </a:ln>
        </p:spPr>
        <p:txBody>
          <a:bodyPr/>
          <a:lstStyle/>
          <a:p>
            <a:endParaRPr lang="en-US"/>
          </a:p>
        </p:txBody>
      </p:sp>
      <p:sp>
        <p:nvSpPr>
          <p:cNvPr id="95" name="Line 6"/>
          <p:cNvSpPr>
            <a:spLocks noChangeShapeType="1"/>
          </p:cNvSpPr>
          <p:nvPr/>
        </p:nvSpPr>
        <p:spPr bwMode="auto">
          <a:xfrm flipH="1">
            <a:off x="1067594" y="2514600"/>
            <a:ext cx="2003424" cy="0"/>
          </a:xfrm>
          <a:prstGeom prst="line">
            <a:avLst/>
          </a:prstGeom>
          <a:noFill/>
          <a:ln w="38100">
            <a:solidFill>
              <a:srgbClr val="FFFF00"/>
            </a:solidFill>
            <a:round/>
            <a:headEnd/>
            <a:tailEnd/>
          </a:ln>
        </p:spPr>
        <p:txBody>
          <a:bodyPr/>
          <a:lstStyle/>
          <a:p>
            <a:endParaRPr lang="en-US"/>
          </a:p>
        </p:txBody>
      </p:sp>
      <p:sp>
        <p:nvSpPr>
          <p:cNvPr id="96" name="Oval 20"/>
          <p:cNvSpPr>
            <a:spLocks noChangeArrowheads="1"/>
          </p:cNvSpPr>
          <p:nvPr/>
        </p:nvSpPr>
        <p:spPr bwMode="auto">
          <a:xfrm>
            <a:off x="3733800" y="2286000"/>
            <a:ext cx="153194" cy="153988"/>
          </a:xfrm>
          <a:prstGeom prst="ellipse">
            <a:avLst/>
          </a:prstGeom>
          <a:noFill/>
          <a:ln w="38100">
            <a:solidFill>
              <a:srgbClr val="FFFF00"/>
            </a:solidFill>
            <a:round/>
            <a:headEnd/>
            <a:tailEnd/>
          </a:ln>
        </p:spPr>
        <p:txBody>
          <a:bodyPr wrap="none" anchor="ctr"/>
          <a:lstStyle/>
          <a:p>
            <a:endParaRPr lang="en-US"/>
          </a:p>
        </p:txBody>
      </p:sp>
      <p:sp>
        <p:nvSpPr>
          <p:cNvPr id="97" name="AutoShape 3"/>
          <p:cNvSpPr>
            <a:spLocks noChangeArrowheads="1"/>
          </p:cNvSpPr>
          <p:nvPr/>
        </p:nvSpPr>
        <p:spPr bwMode="auto">
          <a:xfrm>
            <a:off x="5105400" y="28194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98" name="Line 4"/>
          <p:cNvSpPr>
            <a:spLocks noChangeShapeType="1"/>
          </p:cNvSpPr>
          <p:nvPr/>
        </p:nvSpPr>
        <p:spPr bwMode="auto">
          <a:xfrm>
            <a:off x="5943600" y="3124200"/>
            <a:ext cx="457200" cy="0"/>
          </a:xfrm>
          <a:prstGeom prst="line">
            <a:avLst/>
          </a:prstGeom>
          <a:noFill/>
          <a:ln w="38100">
            <a:solidFill>
              <a:srgbClr val="FFFF00"/>
            </a:solidFill>
            <a:round/>
            <a:headEnd/>
            <a:tailEnd/>
          </a:ln>
        </p:spPr>
        <p:txBody>
          <a:bodyPr/>
          <a:lstStyle/>
          <a:p>
            <a:endParaRPr lang="en-US"/>
          </a:p>
        </p:txBody>
      </p:sp>
      <p:sp>
        <p:nvSpPr>
          <p:cNvPr id="99" name="Line 6"/>
          <p:cNvSpPr>
            <a:spLocks noChangeShapeType="1"/>
          </p:cNvSpPr>
          <p:nvPr/>
        </p:nvSpPr>
        <p:spPr bwMode="auto">
          <a:xfrm flipH="1">
            <a:off x="4267199" y="3276600"/>
            <a:ext cx="838200" cy="0"/>
          </a:xfrm>
          <a:prstGeom prst="line">
            <a:avLst/>
          </a:prstGeom>
          <a:noFill/>
          <a:ln w="38100">
            <a:solidFill>
              <a:srgbClr val="FFFF00"/>
            </a:solidFill>
            <a:round/>
            <a:headEnd/>
            <a:tailEnd/>
          </a:ln>
        </p:spPr>
        <p:txBody>
          <a:bodyPr/>
          <a:lstStyle/>
          <a:p>
            <a:endParaRPr lang="en-US"/>
          </a:p>
        </p:txBody>
      </p:sp>
      <p:sp>
        <p:nvSpPr>
          <p:cNvPr id="100" name="Oval 20"/>
          <p:cNvSpPr>
            <a:spLocks noChangeArrowheads="1"/>
          </p:cNvSpPr>
          <p:nvPr/>
        </p:nvSpPr>
        <p:spPr bwMode="auto">
          <a:xfrm>
            <a:off x="5791200" y="3048000"/>
            <a:ext cx="153194" cy="153988"/>
          </a:xfrm>
          <a:prstGeom prst="ellipse">
            <a:avLst/>
          </a:prstGeom>
          <a:noFill/>
          <a:ln w="38100">
            <a:solidFill>
              <a:srgbClr val="FFFF00"/>
            </a:solidFill>
            <a:round/>
            <a:headEnd/>
            <a:tailEnd/>
          </a:ln>
        </p:spPr>
        <p:txBody>
          <a:bodyPr wrap="none" anchor="ctr"/>
          <a:lstStyle/>
          <a:p>
            <a:endParaRPr lang="en-US"/>
          </a:p>
        </p:txBody>
      </p:sp>
      <p:sp>
        <p:nvSpPr>
          <p:cNvPr id="101" name="AutoShape 3"/>
          <p:cNvSpPr>
            <a:spLocks noChangeArrowheads="1"/>
          </p:cNvSpPr>
          <p:nvPr/>
        </p:nvSpPr>
        <p:spPr bwMode="auto">
          <a:xfrm>
            <a:off x="3048000" y="32004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102" name="Line 4"/>
          <p:cNvSpPr>
            <a:spLocks noChangeShapeType="1"/>
          </p:cNvSpPr>
          <p:nvPr/>
        </p:nvSpPr>
        <p:spPr bwMode="auto">
          <a:xfrm>
            <a:off x="3886201" y="3505200"/>
            <a:ext cx="304800" cy="0"/>
          </a:xfrm>
          <a:prstGeom prst="line">
            <a:avLst/>
          </a:prstGeom>
          <a:noFill/>
          <a:ln w="38100">
            <a:solidFill>
              <a:srgbClr val="FFFF00"/>
            </a:solidFill>
            <a:round/>
            <a:headEnd/>
            <a:tailEnd/>
          </a:ln>
        </p:spPr>
        <p:txBody>
          <a:bodyPr/>
          <a:lstStyle/>
          <a:p>
            <a:endParaRPr lang="en-US"/>
          </a:p>
        </p:txBody>
      </p:sp>
      <p:sp>
        <p:nvSpPr>
          <p:cNvPr id="103" name="Line 5"/>
          <p:cNvSpPr>
            <a:spLocks noChangeShapeType="1"/>
          </p:cNvSpPr>
          <p:nvPr/>
        </p:nvSpPr>
        <p:spPr bwMode="auto">
          <a:xfrm flipH="1">
            <a:off x="2438399" y="3352800"/>
            <a:ext cx="632617" cy="0"/>
          </a:xfrm>
          <a:prstGeom prst="line">
            <a:avLst/>
          </a:prstGeom>
          <a:noFill/>
          <a:ln w="38100">
            <a:solidFill>
              <a:srgbClr val="FFFF00"/>
            </a:solidFill>
            <a:round/>
            <a:headEnd/>
            <a:tailEnd/>
          </a:ln>
        </p:spPr>
        <p:txBody>
          <a:bodyPr/>
          <a:lstStyle/>
          <a:p>
            <a:endParaRPr lang="en-US"/>
          </a:p>
        </p:txBody>
      </p:sp>
      <p:sp>
        <p:nvSpPr>
          <p:cNvPr id="104" name="Line 6"/>
          <p:cNvSpPr>
            <a:spLocks noChangeShapeType="1"/>
          </p:cNvSpPr>
          <p:nvPr/>
        </p:nvSpPr>
        <p:spPr bwMode="auto">
          <a:xfrm flipH="1">
            <a:off x="1067594" y="3657600"/>
            <a:ext cx="2003424" cy="0"/>
          </a:xfrm>
          <a:prstGeom prst="line">
            <a:avLst/>
          </a:prstGeom>
          <a:noFill/>
          <a:ln w="38100">
            <a:solidFill>
              <a:srgbClr val="FFFF00"/>
            </a:solidFill>
            <a:round/>
            <a:headEnd/>
            <a:tailEnd/>
          </a:ln>
        </p:spPr>
        <p:txBody>
          <a:bodyPr/>
          <a:lstStyle/>
          <a:p>
            <a:endParaRPr lang="en-US"/>
          </a:p>
        </p:txBody>
      </p:sp>
      <p:sp>
        <p:nvSpPr>
          <p:cNvPr id="105" name="Oval 104"/>
          <p:cNvSpPr>
            <a:spLocks noChangeArrowheads="1"/>
          </p:cNvSpPr>
          <p:nvPr/>
        </p:nvSpPr>
        <p:spPr bwMode="auto">
          <a:xfrm>
            <a:off x="3733800" y="3429000"/>
            <a:ext cx="153194" cy="153988"/>
          </a:xfrm>
          <a:prstGeom prst="ellipse">
            <a:avLst/>
          </a:prstGeom>
          <a:noFill/>
          <a:ln w="38100">
            <a:solidFill>
              <a:srgbClr val="FFFF00"/>
            </a:solidFill>
            <a:round/>
            <a:headEnd/>
            <a:tailEnd/>
          </a:ln>
        </p:spPr>
        <p:txBody>
          <a:bodyPr wrap="none" anchor="ctr"/>
          <a:lstStyle/>
          <a:p>
            <a:endParaRPr lang="en-US"/>
          </a:p>
        </p:txBody>
      </p:sp>
      <p:sp>
        <p:nvSpPr>
          <p:cNvPr id="106" name="AutoShape 3"/>
          <p:cNvSpPr>
            <a:spLocks noChangeArrowheads="1"/>
          </p:cNvSpPr>
          <p:nvPr/>
        </p:nvSpPr>
        <p:spPr bwMode="auto">
          <a:xfrm>
            <a:off x="5105400" y="38100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107" name="Line 4"/>
          <p:cNvSpPr>
            <a:spLocks noChangeShapeType="1"/>
          </p:cNvSpPr>
          <p:nvPr/>
        </p:nvSpPr>
        <p:spPr bwMode="auto">
          <a:xfrm>
            <a:off x="5943600" y="4114800"/>
            <a:ext cx="1143000" cy="0"/>
          </a:xfrm>
          <a:prstGeom prst="line">
            <a:avLst/>
          </a:prstGeom>
          <a:noFill/>
          <a:ln w="38100">
            <a:solidFill>
              <a:srgbClr val="FFFF00"/>
            </a:solidFill>
            <a:round/>
            <a:headEnd/>
            <a:tailEnd/>
          </a:ln>
        </p:spPr>
        <p:txBody>
          <a:bodyPr/>
          <a:lstStyle/>
          <a:p>
            <a:endParaRPr lang="en-US"/>
          </a:p>
        </p:txBody>
      </p:sp>
      <p:sp>
        <p:nvSpPr>
          <p:cNvPr id="108" name="Line 5"/>
          <p:cNvSpPr>
            <a:spLocks noChangeShapeType="1"/>
          </p:cNvSpPr>
          <p:nvPr/>
        </p:nvSpPr>
        <p:spPr bwMode="auto">
          <a:xfrm flipH="1">
            <a:off x="4267199" y="3962400"/>
            <a:ext cx="838200" cy="0"/>
          </a:xfrm>
          <a:prstGeom prst="line">
            <a:avLst/>
          </a:prstGeom>
          <a:noFill/>
          <a:ln w="38100">
            <a:solidFill>
              <a:srgbClr val="FFFF00"/>
            </a:solidFill>
            <a:round/>
            <a:headEnd/>
            <a:tailEnd/>
          </a:ln>
        </p:spPr>
        <p:txBody>
          <a:bodyPr/>
          <a:lstStyle/>
          <a:p>
            <a:endParaRPr lang="en-US"/>
          </a:p>
        </p:txBody>
      </p:sp>
      <p:sp>
        <p:nvSpPr>
          <p:cNvPr id="109" name="Line 6"/>
          <p:cNvSpPr>
            <a:spLocks noChangeShapeType="1"/>
          </p:cNvSpPr>
          <p:nvPr/>
        </p:nvSpPr>
        <p:spPr bwMode="auto">
          <a:xfrm flipH="1">
            <a:off x="1066800" y="4648200"/>
            <a:ext cx="2057400" cy="0"/>
          </a:xfrm>
          <a:prstGeom prst="line">
            <a:avLst/>
          </a:prstGeom>
          <a:noFill/>
          <a:ln w="38100">
            <a:solidFill>
              <a:srgbClr val="FFFF00"/>
            </a:solidFill>
            <a:round/>
            <a:headEnd/>
            <a:tailEnd/>
          </a:ln>
        </p:spPr>
        <p:txBody>
          <a:bodyPr/>
          <a:lstStyle/>
          <a:p>
            <a:endParaRPr lang="en-US"/>
          </a:p>
        </p:txBody>
      </p:sp>
      <p:sp>
        <p:nvSpPr>
          <p:cNvPr id="110" name="Oval 20"/>
          <p:cNvSpPr>
            <a:spLocks noChangeArrowheads="1"/>
          </p:cNvSpPr>
          <p:nvPr/>
        </p:nvSpPr>
        <p:spPr bwMode="auto">
          <a:xfrm>
            <a:off x="5791200" y="4038600"/>
            <a:ext cx="153194" cy="153988"/>
          </a:xfrm>
          <a:prstGeom prst="ellipse">
            <a:avLst/>
          </a:prstGeom>
          <a:noFill/>
          <a:ln w="38100">
            <a:solidFill>
              <a:srgbClr val="FFFF00"/>
            </a:solidFill>
            <a:round/>
            <a:headEnd/>
            <a:tailEnd/>
          </a:ln>
        </p:spPr>
        <p:txBody>
          <a:bodyPr wrap="none" anchor="ctr"/>
          <a:lstStyle/>
          <a:p>
            <a:endParaRPr lang="en-US"/>
          </a:p>
        </p:txBody>
      </p:sp>
      <p:sp>
        <p:nvSpPr>
          <p:cNvPr id="111" name="AutoShape 3"/>
          <p:cNvSpPr>
            <a:spLocks noChangeArrowheads="1"/>
          </p:cNvSpPr>
          <p:nvPr/>
        </p:nvSpPr>
        <p:spPr bwMode="auto">
          <a:xfrm>
            <a:off x="7010400" y="22098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112" name="Line 4"/>
          <p:cNvSpPr>
            <a:spLocks noChangeShapeType="1"/>
          </p:cNvSpPr>
          <p:nvPr/>
        </p:nvSpPr>
        <p:spPr bwMode="auto">
          <a:xfrm>
            <a:off x="7848600" y="2514600"/>
            <a:ext cx="518319" cy="0"/>
          </a:xfrm>
          <a:prstGeom prst="line">
            <a:avLst/>
          </a:prstGeom>
          <a:noFill/>
          <a:ln w="38100">
            <a:solidFill>
              <a:srgbClr val="FFFF00"/>
            </a:solidFill>
            <a:round/>
            <a:headEnd/>
            <a:tailEnd/>
          </a:ln>
        </p:spPr>
        <p:txBody>
          <a:bodyPr/>
          <a:lstStyle/>
          <a:p>
            <a:endParaRPr lang="en-US"/>
          </a:p>
        </p:txBody>
      </p:sp>
      <p:sp>
        <p:nvSpPr>
          <p:cNvPr id="113" name="Line 6"/>
          <p:cNvSpPr>
            <a:spLocks noChangeShapeType="1"/>
          </p:cNvSpPr>
          <p:nvPr/>
        </p:nvSpPr>
        <p:spPr bwMode="auto">
          <a:xfrm flipH="1">
            <a:off x="6400799" y="2667000"/>
            <a:ext cx="609599" cy="0"/>
          </a:xfrm>
          <a:prstGeom prst="line">
            <a:avLst/>
          </a:prstGeom>
          <a:noFill/>
          <a:ln w="38100">
            <a:solidFill>
              <a:srgbClr val="FFFF00"/>
            </a:solidFill>
            <a:round/>
            <a:headEnd/>
            <a:tailEnd/>
          </a:ln>
        </p:spPr>
        <p:txBody>
          <a:bodyPr/>
          <a:lstStyle/>
          <a:p>
            <a:endParaRPr lang="en-US"/>
          </a:p>
        </p:txBody>
      </p:sp>
      <p:sp>
        <p:nvSpPr>
          <p:cNvPr id="114" name="Oval 20"/>
          <p:cNvSpPr>
            <a:spLocks noChangeArrowheads="1"/>
          </p:cNvSpPr>
          <p:nvPr/>
        </p:nvSpPr>
        <p:spPr bwMode="auto">
          <a:xfrm>
            <a:off x="7696200" y="2438400"/>
            <a:ext cx="153194" cy="153988"/>
          </a:xfrm>
          <a:prstGeom prst="ellipse">
            <a:avLst/>
          </a:prstGeom>
          <a:noFill/>
          <a:ln w="38100">
            <a:solidFill>
              <a:srgbClr val="FFFF00"/>
            </a:solidFill>
            <a:round/>
            <a:headEnd/>
            <a:tailEnd/>
          </a:ln>
        </p:spPr>
        <p:txBody>
          <a:bodyPr wrap="none" anchor="ctr"/>
          <a:lstStyle/>
          <a:p>
            <a:endParaRPr lang="en-US"/>
          </a:p>
        </p:txBody>
      </p:sp>
      <p:sp>
        <p:nvSpPr>
          <p:cNvPr id="115" name="AutoShape 3"/>
          <p:cNvSpPr>
            <a:spLocks noChangeArrowheads="1"/>
          </p:cNvSpPr>
          <p:nvPr/>
        </p:nvSpPr>
        <p:spPr bwMode="auto">
          <a:xfrm>
            <a:off x="7086600" y="36576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116" name="Line 4"/>
          <p:cNvSpPr>
            <a:spLocks noChangeShapeType="1"/>
          </p:cNvSpPr>
          <p:nvPr/>
        </p:nvSpPr>
        <p:spPr bwMode="auto">
          <a:xfrm>
            <a:off x="7924800" y="3962400"/>
            <a:ext cx="518319" cy="0"/>
          </a:xfrm>
          <a:prstGeom prst="line">
            <a:avLst/>
          </a:prstGeom>
          <a:noFill/>
          <a:ln w="38100">
            <a:solidFill>
              <a:srgbClr val="FFFF00"/>
            </a:solidFill>
            <a:round/>
            <a:headEnd/>
            <a:tailEnd/>
          </a:ln>
        </p:spPr>
        <p:txBody>
          <a:bodyPr/>
          <a:lstStyle/>
          <a:p>
            <a:endParaRPr lang="en-US"/>
          </a:p>
        </p:txBody>
      </p:sp>
      <p:sp>
        <p:nvSpPr>
          <p:cNvPr id="117" name="Line 5"/>
          <p:cNvSpPr>
            <a:spLocks noChangeShapeType="1"/>
          </p:cNvSpPr>
          <p:nvPr/>
        </p:nvSpPr>
        <p:spPr bwMode="auto">
          <a:xfrm flipH="1">
            <a:off x="6400799" y="3810000"/>
            <a:ext cx="685799" cy="0"/>
          </a:xfrm>
          <a:prstGeom prst="line">
            <a:avLst/>
          </a:prstGeom>
          <a:noFill/>
          <a:ln w="38100">
            <a:solidFill>
              <a:srgbClr val="FFFF00"/>
            </a:solidFill>
            <a:round/>
            <a:headEnd/>
            <a:tailEnd/>
          </a:ln>
        </p:spPr>
        <p:txBody>
          <a:bodyPr/>
          <a:lstStyle/>
          <a:p>
            <a:endParaRPr lang="en-US"/>
          </a:p>
        </p:txBody>
      </p:sp>
      <p:sp>
        <p:nvSpPr>
          <p:cNvPr id="118" name="Oval 20"/>
          <p:cNvSpPr>
            <a:spLocks noChangeArrowheads="1"/>
          </p:cNvSpPr>
          <p:nvPr/>
        </p:nvSpPr>
        <p:spPr bwMode="auto">
          <a:xfrm>
            <a:off x="7772400" y="3886200"/>
            <a:ext cx="153194" cy="153988"/>
          </a:xfrm>
          <a:prstGeom prst="ellipse">
            <a:avLst/>
          </a:prstGeom>
          <a:noFill/>
          <a:ln w="38100">
            <a:solidFill>
              <a:srgbClr val="FFFF00"/>
            </a:solidFill>
            <a:round/>
            <a:headEnd/>
            <a:tailEnd/>
          </a:ln>
        </p:spPr>
        <p:txBody>
          <a:bodyPr wrap="none" anchor="ctr"/>
          <a:lstStyle/>
          <a:p>
            <a:endParaRPr lang="en-US"/>
          </a:p>
        </p:txBody>
      </p:sp>
      <p:cxnSp>
        <p:nvCxnSpPr>
          <p:cNvPr id="119" name="Straight Connector 118"/>
          <p:cNvCxnSpPr/>
          <p:nvPr/>
        </p:nvCxnSpPr>
        <p:spPr>
          <a:xfrm>
            <a:off x="1067594" y="2971800"/>
            <a:ext cx="403780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3925094" y="3618706"/>
            <a:ext cx="685006" cy="79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886200" y="2362200"/>
            <a:ext cx="990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5830094" y="3237706"/>
            <a:ext cx="1142206" cy="79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1295400" y="1828800"/>
            <a:ext cx="381000" cy="369332"/>
          </a:xfrm>
          <a:prstGeom prst="rect">
            <a:avLst/>
          </a:prstGeom>
          <a:noFill/>
        </p:spPr>
        <p:txBody>
          <a:bodyPr wrap="square" rtlCol="0">
            <a:spAutoFit/>
          </a:bodyPr>
          <a:lstStyle/>
          <a:p>
            <a:r>
              <a:rPr lang="en-US" dirty="0" smtClean="0">
                <a:solidFill>
                  <a:srgbClr val="FFFFFF"/>
                </a:solidFill>
              </a:rPr>
              <a:t>1</a:t>
            </a:r>
            <a:endParaRPr lang="en-US" dirty="0">
              <a:solidFill>
                <a:srgbClr val="FFFFFF"/>
              </a:solidFill>
            </a:endParaRPr>
          </a:p>
        </p:txBody>
      </p:sp>
      <p:sp>
        <p:nvSpPr>
          <p:cNvPr id="124" name="TextBox 123"/>
          <p:cNvSpPr txBox="1"/>
          <p:nvPr/>
        </p:nvSpPr>
        <p:spPr>
          <a:xfrm>
            <a:off x="1295400" y="2209800"/>
            <a:ext cx="304800" cy="369332"/>
          </a:xfrm>
          <a:prstGeom prst="rect">
            <a:avLst/>
          </a:prstGeom>
          <a:noFill/>
        </p:spPr>
        <p:txBody>
          <a:bodyPr wrap="square" rtlCol="0">
            <a:spAutoFit/>
          </a:bodyPr>
          <a:lstStyle/>
          <a:p>
            <a:r>
              <a:rPr lang="en-US" dirty="0" smtClean="0">
                <a:solidFill>
                  <a:srgbClr val="FFFFFF"/>
                </a:solidFill>
              </a:rPr>
              <a:t>3</a:t>
            </a:r>
            <a:endParaRPr lang="en-US" dirty="0">
              <a:solidFill>
                <a:srgbClr val="FFFFFF"/>
              </a:solidFill>
            </a:endParaRPr>
          </a:p>
        </p:txBody>
      </p:sp>
      <p:sp>
        <p:nvSpPr>
          <p:cNvPr id="125" name="TextBox 124"/>
          <p:cNvSpPr txBox="1"/>
          <p:nvPr/>
        </p:nvSpPr>
        <p:spPr>
          <a:xfrm>
            <a:off x="1295400" y="2667000"/>
            <a:ext cx="381000" cy="369332"/>
          </a:xfrm>
          <a:prstGeom prst="rect">
            <a:avLst/>
          </a:prstGeom>
          <a:noFill/>
        </p:spPr>
        <p:txBody>
          <a:bodyPr wrap="square" rtlCol="0">
            <a:spAutoFit/>
          </a:bodyPr>
          <a:lstStyle/>
          <a:p>
            <a:r>
              <a:rPr lang="en-US" dirty="0" smtClean="0">
                <a:solidFill>
                  <a:srgbClr val="FFFFFF"/>
                </a:solidFill>
              </a:rPr>
              <a:t>2</a:t>
            </a:r>
            <a:endParaRPr lang="en-US" dirty="0">
              <a:solidFill>
                <a:srgbClr val="FFFFFF"/>
              </a:solidFill>
            </a:endParaRPr>
          </a:p>
        </p:txBody>
      </p:sp>
      <p:sp>
        <p:nvSpPr>
          <p:cNvPr id="126" name="TextBox 125"/>
          <p:cNvSpPr txBox="1"/>
          <p:nvPr/>
        </p:nvSpPr>
        <p:spPr>
          <a:xfrm>
            <a:off x="1295400" y="3352800"/>
            <a:ext cx="381000" cy="369332"/>
          </a:xfrm>
          <a:prstGeom prst="rect">
            <a:avLst/>
          </a:prstGeom>
          <a:noFill/>
        </p:spPr>
        <p:txBody>
          <a:bodyPr wrap="square" rtlCol="0">
            <a:spAutoFit/>
          </a:bodyPr>
          <a:lstStyle/>
          <a:p>
            <a:r>
              <a:rPr lang="en-US" dirty="0" smtClean="0">
                <a:solidFill>
                  <a:srgbClr val="FFFFFF"/>
                </a:solidFill>
              </a:rPr>
              <a:t>6</a:t>
            </a:r>
            <a:endParaRPr lang="en-US" dirty="0">
              <a:solidFill>
                <a:srgbClr val="FFFFFF"/>
              </a:solidFill>
            </a:endParaRPr>
          </a:p>
        </p:txBody>
      </p:sp>
      <p:sp>
        <p:nvSpPr>
          <p:cNvPr id="127" name="TextBox 126"/>
          <p:cNvSpPr txBox="1"/>
          <p:nvPr/>
        </p:nvSpPr>
        <p:spPr>
          <a:xfrm>
            <a:off x="1295400" y="4267200"/>
            <a:ext cx="381000" cy="369332"/>
          </a:xfrm>
          <a:prstGeom prst="rect">
            <a:avLst/>
          </a:prstGeom>
          <a:noFill/>
        </p:spPr>
        <p:txBody>
          <a:bodyPr wrap="square" rtlCol="0">
            <a:spAutoFit/>
          </a:bodyPr>
          <a:lstStyle/>
          <a:p>
            <a:r>
              <a:rPr lang="en-US" dirty="0" smtClean="0">
                <a:solidFill>
                  <a:srgbClr val="FFFFFF"/>
                </a:solidFill>
              </a:rPr>
              <a:t>7</a:t>
            </a:r>
            <a:endParaRPr lang="en-US" dirty="0">
              <a:solidFill>
                <a:srgbClr val="FFFFFF"/>
              </a:solidFill>
            </a:endParaRPr>
          </a:p>
        </p:txBody>
      </p:sp>
      <p:cxnSp>
        <p:nvCxnSpPr>
          <p:cNvPr id="128" name="Straight Connector 127"/>
          <p:cNvCxnSpPr/>
          <p:nvPr/>
        </p:nvCxnSpPr>
        <p:spPr>
          <a:xfrm rot="5400000">
            <a:off x="2020094" y="2932906"/>
            <a:ext cx="838200"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4191000" y="1981200"/>
            <a:ext cx="533400" cy="369332"/>
          </a:xfrm>
          <a:prstGeom prst="rect">
            <a:avLst/>
          </a:prstGeom>
          <a:noFill/>
        </p:spPr>
        <p:txBody>
          <a:bodyPr wrap="square" rtlCol="0">
            <a:spAutoFit/>
          </a:bodyPr>
          <a:lstStyle/>
          <a:p>
            <a:r>
              <a:rPr lang="en-US" dirty="0" smtClean="0">
                <a:solidFill>
                  <a:srgbClr val="FFFFFF"/>
                </a:solidFill>
              </a:rPr>
              <a:t>10</a:t>
            </a:r>
            <a:endParaRPr lang="en-US" dirty="0">
              <a:solidFill>
                <a:srgbClr val="FFFFFF"/>
              </a:solidFill>
            </a:endParaRPr>
          </a:p>
        </p:txBody>
      </p:sp>
      <p:sp>
        <p:nvSpPr>
          <p:cNvPr id="130" name="TextBox 129"/>
          <p:cNvSpPr txBox="1"/>
          <p:nvPr/>
        </p:nvSpPr>
        <p:spPr>
          <a:xfrm>
            <a:off x="5791200" y="2743200"/>
            <a:ext cx="457200" cy="369332"/>
          </a:xfrm>
          <a:prstGeom prst="rect">
            <a:avLst/>
          </a:prstGeom>
          <a:noFill/>
        </p:spPr>
        <p:txBody>
          <a:bodyPr wrap="square" rtlCol="0">
            <a:spAutoFit/>
          </a:bodyPr>
          <a:lstStyle/>
          <a:p>
            <a:r>
              <a:rPr lang="en-US" dirty="0" smtClean="0">
                <a:solidFill>
                  <a:srgbClr val="FFFFFF"/>
                </a:solidFill>
              </a:rPr>
              <a:t>16</a:t>
            </a:r>
            <a:endParaRPr lang="en-US" dirty="0">
              <a:solidFill>
                <a:srgbClr val="FFFFFF"/>
              </a:solidFill>
            </a:endParaRPr>
          </a:p>
        </p:txBody>
      </p:sp>
      <p:sp>
        <p:nvSpPr>
          <p:cNvPr id="131" name="TextBox 130"/>
          <p:cNvSpPr txBox="1"/>
          <p:nvPr/>
        </p:nvSpPr>
        <p:spPr>
          <a:xfrm>
            <a:off x="3810000" y="3200400"/>
            <a:ext cx="533400" cy="369332"/>
          </a:xfrm>
          <a:prstGeom prst="rect">
            <a:avLst/>
          </a:prstGeom>
          <a:noFill/>
        </p:spPr>
        <p:txBody>
          <a:bodyPr wrap="square" rtlCol="0">
            <a:spAutoFit/>
          </a:bodyPr>
          <a:lstStyle/>
          <a:p>
            <a:r>
              <a:rPr lang="en-US" dirty="0" smtClean="0">
                <a:solidFill>
                  <a:srgbClr val="FFFFFF"/>
                </a:solidFill>
              </a:rPr>
              <a:t>11</a:t>
            </a:r>
            <a:endParaRPr lang="en-US" dirty="0">
              <a:solidFill>
                <a:srgbClr val="FFFFFF"/>
              </a:solidFill>
            </a:endParaRPr>
          </a:p>
        </p:txBody>
      </p:sp>
      <p:sp>
        <p:nvSpPr>
          <p:cNvPr id="132" name="TextBox 131"/>
          <p:cNvSpPr txBox="1"/>
          <p:nvPr/>
        </p:nvSpPr>
        <p:spPr>
          <a:xfrm>
            <a:off x="7848600" y="2209800"/>
            <a:ext cx="457200" cy="369332"/>
          </a:xfrm>
          <a:prstGeom prst="rect">
            <a:avLst/>
          </a:prstGeom>
          <a:noFill/>
        </p:spPr>
        <p:txBody>
          <a:bodyPr wrap="square" rtlCol="0">
            <a:spAutoFit/>
          </a:bodyPr>
          <a:lstStyle/>
          <a:p>
            <a:r>
              <a:rPr lang="en-US" dirty="0" smtClean="0">
                <a:solidFill>
                  <a:srgbClr val="FFFFFF"/>
                </a:solidFill>
              </a:rPr>
              <a:t>22</a:t>
            </a:r>
            <a:endParaRPr lang="en-US" dirty="0">
              <a:solidFill>
                <a:srgbClr val="FFFFFF"/>
              </a:solidFill>
            </a:endParaRPr>
          </a:p>
        </p:txBody>
      </p:sp>
      <p:sp>
        <p:nvSpPr>
          <p:cNvPr id="133" name="TextBox 132"/>
          <p:cNvSpPr txBox="1"/>
          <p:nvPr/>
        </p:nvSpPr>
        <p:spPr>
          <a:xfrm>
            <a:off x="7924800" y="3657600"/>
            <a:ext cx="457200" cy="369332"/>
          </a:xfrm>
          <a:prstGeom prst="rect">
            <a:avLst/>
          </a:prstGeom>
          <a:noFill/>
        </p:spPr>
        <p:txBody>
          <a:bodyPr wrap="square" rtlCol="0">
            <a:spAutoFit/>
          </a:bodyPr>
          <a:lstStyle/>
          <a:p>
            <a:r>
              <a:rPr lang="en-US" dirty="0" smtClean="0">
                <a:solidFill>
                  <a:srgbClr val="FFFFFF"/>
                </a:solidFill>
              </a:rPr>
              <a:t>23</a:t>
            </a:r>
            <a:endParaRPr lang="en-US" dirty="0">
              <a:solidFill>
                <a:srgbClr val="FFFFFF"/>
              </a:solidFill>
            </a:endParaRPr>
          </a:p>
        </p:txBody>
      </p:sp>
      <p:sp>
        <p:nvSpPr>
          <p:cNvPr id="134" name="TextBox 133"/>
          <p:cNvSpPr txBox="1"/>
          <p:nvPr/>
        </p:nvSpPr>
        <p:spPr>
          <a:xfrm>
            <a:off x="4419600" y="2971800"/>
            <a:ext cx="533400" cy="369332"/>
          </a:xfrm>
          <a:prstGeom prst="rect">
            <a:avLst/>
          </a:prstGeom>
          <a:noFill/>
        </p:spPr>
        <p:txBody>
          <a:bodyPr wrap="square" rtlCol="0">
            <a:spAutoFit/>
          </a:bodyPr>
          <a:lstStyle/>
          <a:p>
            <a:r>
              <a:rPr lang="en-US" dirty="0" smtClean="0">
                <a:solidFill>
                  <a:srgbClr val="FFFFFF"/>
                </a:solidFill>
              </a:rPr>
              <a:t>14</a:t>
            </a:r>
            <a:endParaRPr lang="en-US" dirty="0">
              <a:solidFill>
                <a:srgbClr val="FFFFFF"/>
              </a:solidFill>
            </a:endParaRPr>
          </a:p>
        </p:txBody>
      </p:sp>
      <p:sp>
        <p:nvSpPr>
          <p:cNvPr id="135" name="TextBox 134"/>
          <p:cNvSpPr txBox="1"/>
          <p:nvPr/>
        </p:nvSpPr>
        <p:spPr>
          <a:xfrm>
            <a:off x="4419600" y="3657600"/>
            <a:ext cx="533400" cy="369332"/>
          </a:xfrm>
          <a:prstGeom prst="rect">
            <a:avLst/>
          </a:prstGeom>
          <a:noFill/>
        </p:spPr>
        <p:txBody>
          <a:bodyPr wrap="square" rtlCol="0">
            <a:spAutoFit/>
          </a:bodyPr>
          <a:lstStyle/>
          <a:p>
            <a:r>
              <a:rPr lang="en-US" dirty="0" smtClean="0">
                <a:solidFill>
                  <a:srgbClr val="FFFFFF"/>
                </a:solidFill>
              </a:rPr>
              <a:t>15</a:t>
            </a:r>
            <a:endParaRPr lang="en-US" dirty="0">
              <a:solidFill>
                <a:srgbClr val="FFFFFF"/>
              </a:solidFill>
            </a:endParaRPr>
          </a:p>
        </p:txBody>
      </p:sp>
      <p:sp>
        <p:nvSpPr>
          <p:cNvPr id="136" name="TextBox 135"/>
          <p:cNvSpPr txBox="1"/>
          <p:nvPr/>
        </p:nvSpPr>
        <p:spPr>
          <a:xfrm>
            <a:off x="6477000" y="2362200"/>
            <a:ext cx="457200" cy="369332"/>
          </a:xfrm>
          <a:prstGeom prst="rect">
            <a:avLst/>
          </a:prstGeom>
          <a:noFill/>
        </p:spPr>
        <p:txBody>
          <a:bodyPr wrap="square" rtlCol="0">
            <a:spAutoFit/>
          </a:bodyPr>
          <a:lstStyle/>
          <a:p>
            <a:r>
              <a:rPr lang="en-US" dirty="0" smtClean="0">
                <a:solidFill>
                  <a:srgbClr val="FFFFFF"/>
                </a:solidFill>
              </a:rPr>
              <a:t>20</a:t>
            </a:r>
            <a:endParaRPr lang="en-US" dirty="0">
              <a:solidFill>
                <a:srgbClr val="FFFFFF"/>
              </a:solidFill>
            </a:endParaRPr>
          </a:p>
        </p:txBody>
      </p:sp>
      <p:sp>
        <p:nvSpPr>
          <p:cNvPr id="137" name="TextBox 136"/>
          <p:cNvSpPr txBox="1"/>
          <p:nvPr/>
        </p:nvSpPr>
        <p:spPr>
          <a:xfrm>
            <a:off x="6477000" y="3505200"/>
            <a:ext cx="457200" cy="369332"/>
          </a:xfrm>
          <a:prstGeom prst="rect">
            <a:avLst/>
          </a:prstGeom>
          <a:noFill/>
        </p:spPr>
        <p:txBody>
          <a:bodyPr wrap="square" rtlCol="0">
            <a:spAutoFit/>
          </a:bodyPr>
          <a:lstStyle/>
          <a:p>
            <a:r>
              <a:rPr lang="en-US" dirty="0" smtClean="0">
                <a:solidFill>
                  <a:srgbClr val="FFFFFF"/>
                </a:solidFill>
              </a:rPr>
              <a:t>21</a:t>
            </a:r>
            <a:endParaRPr lang="en-US" dirty="0">
              <a:solidFill>
                <a:srgbClr val="FFFFFF"/>
              </a:solidFill>
            </a:endParaRPr>
          </a:p>
        </p:txBody>
      </p:sp>
      <p:sp>
        <p:nvSpPr>
          <p:cNvPr id="138" name="TextBox 137"/>
          <p:cNvSpPr txBox="1"/>
          <p:nvPr/>
        </p:nvSpPr>
        <p:spPr>
          <a:xfrm>
            <a:off x="6019800" y="3810000"/>
            <a:ext cx="457200" cy="369332"/>
          </a:xfrm>
          <a:prstGeom prst="rect">
            <a:avLst/>
          </a:prstGeom>
          <a:noFill/>
        </p:spPr>
        <p:txBody>
          <a:bodyPr wrap="square" rtlCol="0">
            <a:spAutoFit/>
          </a:bodyPr>
          <a:lstStyle/>
          <a:p>
            <a:r>
              <a:rPr lang="en-US" dirty="0" smtClean="0">
                <a:solidFill>
                  <a:srgbClr val="FFFFFF"/>
                </a:solidFill>
              </a:rPr>
              <a:t>19</a:t>
            </a:r>
            <a:endParaRPr lang="en-US" dirty="0">
              <a:solidFill>
                <a:srgbClr val="FFFFFF"/>
              </a:solidFill>
            </a:endParaRPr>
          </a:p>
        </p:txBody>
      </p:sp>
      <p:sp>
        <p:nvSpPr>
          <p:cNvPr id="149" name="Rectangle 148"/>
          <p:cNvSpPr/>
          <p:nvPr/>
        </p:nvSpPr>
        <p:spPr>
          <a:xfrm>
            <a:off x="4572000" y="5105400"/>
            <a:ext cx="4267200" cy="523220"/>
          </a:xfrm>
          <a:prstGeom prst="rect">
            <a:avLst/>
          </a:prstGeom>
        </p:spPr>
        <p:txBody>
          <a:bodyPr wrap="square">
            <a:spAutoFit/>
          </a:bodyPr>
          <a:lstStyle/>
          <a:p>
            <a:r>
              <a:rPr lang="en-US" sz="2800" b="1" dirty="0" smtClean="0">
                <a:solidFill>
                  <a:srgbClr val="FFFFFF"/>
                </a:solidFill>
                <a:latin typeface="Courier New" pitchFamily="49" charset="0"/>
                <a:cs typeface="Courier New" pitchFamily="49" charset="0"/>
              </a:rPr>
              <a:t>   t8: 10010 00</a:t>
            </a:r>
          </a:p>
        </p:txBody>
      </p:sp>
      <p:cxnSp>
        <p:nvCxnSpPr>
          <p:cNvPr id="151" name="Straight Connector 150"/>
          <p:cNvCxnSpPr/>
          <p:nvPr/>
        </p:nvCxnSpPr>
        <p:spPr>
          <a:xfrm>
            <a:off x="5942806" y="1752600"/>
            <a:ext cx="533400"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a:off x="6172200" y="2057400"/>
            <a:ext cx="609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flipH="1" flipV="1">
            <a:off x="4648200" y="2133600"/>
            <a:ext cx="45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876800" y="1905000"/>
            <a:ext cx="38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6477000" y="2362200"/>
            <a:ext cx="533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810000" y="4800600"/>
            <a:ext cx="609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flipH="1" flipV="1">
            <a:off x="4152900" y="4533900"/>
            <a:ext cx="533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419600" y="4267200"/>
            <a:ext cx="685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72" name="Line 5"/>
          <p:cNvSpPr>
            <a:spLocks noChangeShapeType="1"/>
          </p:cNvSpPr>
          <p:nvPr/>
        </p:nvSpPr>
        <p:spPr bwMode="auto">
          <a:xfrm flipH="1">
            <a:off x="1905000" y="1600200"/>
            <a:ext cx="3352800" cy="0"/>
          </a:xfrm>
          <a:prstGeom prst="line">
            <a:avLst/>
          </a:prstGeom>
          <a:noFill/>
          <a:ln w="38100">
            <a:solidFill>
              <a:srgbClr val="FFFF00"/>
            </a:solidFill>
            <a:round/>
            <a:headEnd/>
            <a:tailEnd/>
          </a:ln>
        </p:spPr>
        <p:txBody>
          <a:bodyPr/>
          <a:lstStyle/>
          <a:p>
            <a:endParaRPr lang="en-US"/>
          </a:p>
        </p:txBody>
      </p:sp>
      <p:sp>
        <p:nvSpPr>
          <p:cNvPr id="174" name="Line 6"/>
          <p:cNvSpPr>
            <a:spLocks noChangeShapeType="1"/>
          </p:cNvSpPr>
          <p:nvPr/>
        </p:nvSpPr>
        <p:spPr bwMode="auto">
          <a:xfrm flipH="1">
            <a:off x="685800" y="4953000"/>
            <a:ext cx="2438400" cy="0"/>
          </a:xfrm>
          <a:prstGeom prst="line">
            <a:avLst/>
          </a:prstGeom>
          <a:noFill/>
          <a:ln w="38100">
            <a:solidFill>
              <a:srgbClr val="FFFF00"/>
            </a:solidFill>
            <a:round/>
            <a:headEnd/>
            <a:tailEnd/>
          </a:ln>
        </p:spPr>
        <p:txBody>
          <a:bodyPr/>
          <a:lstStyle/>
          <a:p>
            <a:endParaRPr lang="en-US"/>
          </a:p>
        </p:txBody>
      </p:sp>
      <p:sp>
        <p:nvSpPr>
          <p:cNvPr id="175" name="Flowchart: Connector 174"/>
          <p:cNvSpPr/>
          <p:nvPr/>
        </p:nvSpPr>
        <p:spPr>
          <a:xfrm>
            <a:off x="2362200" y="2438400"/>
            <a:ext cx="152400" cy="1524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Connector 175"/>
          <p:cNvSpPr/>
          <p:nvPr/>
        </p:nvSpPr>
        <p:spPr>
          <a:xfrm>
            <a:off x="4191000" y="3429000"/>
            <a:ext cx="152400" cy="1524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Connector 181"/>
          <p:cNvSpPr/>
          <p:nvPr/>
        </p:nvSpPr>
        <p:spPr>
          <a:xfrm>
            <a:off x="1828800" y="4876800"/>
            <a:ext cx="152400" cy="1524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Connector 182"/>
          <p:cNvSpPr/>
          <p:nvPr/>
        </p:nvSpPr>
        <p:spPr>
          <a:xfrm>
            <a:off x="6324600" y="3048000"/>
            <a:ext cx="152400" cy="1524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p:cNvSpPr txBox="1"/>
          <p:nvPr/>
        </p:nvSpPr>
        <p:spPr>
          <a:xfrm>
            <a:off x="533400" y="1905000"/>
            <a:ext cx="381000" cy="2923877"/>
          </a:xfrm>
          <a:prstGeom prst="rect">
            <a:avLst/>
          </a:prstGeom>
          <a:noFill/>
        </p:spPr>
        <p:txBody>
          <a:bodyPr wrap="square" rtlCol="0">
            <a:spAutoFit/>
          </a:bodyPr>
          <a:lstStyle/>
          <a:p>
            <a:r>
              <a:rPr lang="en-US" sz="2400" b="1" dirty="0" smtClean="0">
                <a:solidFill>
                  <a:srgbClr val="FFFFFF"/>
                </a:solidFill>
              </a:rPr>
              <a:t>1</a:t>
            </a:r>
          </a:p>
          <a:p>
            <a:pPr>
              <a:spcAft>
                <a:spcPts val="600"/>
              </a:spcAft>
            </a:pPr>
            <a:r>
              <a:rPr lang="en-US" sz="2400" b="1" dirty="0" smtClean="0">
                <a:solidFill>
                  <a:srgbClr val="FFFFFF"/>
                </a:solidFill>
              </a:rPr>
              <a:t>0</a:t>
            </a:r>
          </a:p>
          <a:p>
            <a:pPr>
              <a:spcAft>
                <a:spcPts val="2400"/>
              </a:spcAft>
            </a:pPr>
            <a:r>
              <a:rPr lang="en-US" sz="2400" b="1" dirty="0" smtClean="0">
                <a:solidFill>
                  <a:srgbClr val="FFFFFF"/>
                </a:solidFill>
              </a:rPr>
              <a:t>0</a:t>
            </a:r>
          </a:p>
          <a:p>
            <a:pPr>
              <a:spcAft>
                <a:spcPts val="1800"/>
              </a:spcAft>
            </a:pPr>
            <a:r>
              <a:rPr lang="en-US" sz="2400" b="1" dirty="0" smtClean="0">
                <a:solidFill>
                  <a:srgbClr val="FFFFFF"/>
                </a:solidFill>
              </a:rPr>
              <a:t>1</a:t>
            </a:r>
          </a:p>
          <a:p>
            <a:endParaRPr lang="en-US" sz="2400" b="1" dirty="0" smtClean="0">
              <a:solidFill>
                <a:srgbClr val="FFFFFF"/>
              </a:solidFill>
            </a:endParaRPr>
          </a:p>
          <a:p>
            <a:pPr>
              <a:spcAft>
                <a:spcPts val="1000"/>
              </a:spcAft>
            </a:pPr>
            <a:r>
              <a:rPr lang="en-US" sz="2400" b="1" dirty="0" smtClean="0">
                <a:solidFill>
                  <a:srgbClr val="FFFFFF"/>
                </a:solidFill>
              </a:rPr>
              <a:t>0</a:t>
            </a:r>
          </a:p>
        </p:txBody>
      </p:sp>
      <p:sp>
        <p:nvSpPr>
          <p:cNvPr id="185" name="TextBox 184"/>
          <p:cNvSpPr txBox="1"/>
          <p:nvPr/>
        </p:nvSpPr>
        <p:spPr>
          <a:xfrm>
            <a:off x="8382000" y="2286000"/>
            <a:ext cx="609600" cy="1938992"/>
          </a:xfrm>
          <a:prstGeom prst="rect">
            <a:avLst/>
          </a:prstGeom>
          <a:noFill/>
        </p:spPr>
        <p:txBody>
          <a:bodyPr wrap="square" rtlCol="0">
            <a:spAutoFit/>
          </a:bodyPr>
          <a:lstStyle/>
          <a:p>
            <a:r>
              <a:rPr lang="en-US" sz="2400" b="1" dirty="0" smtClean="0">
                <a:solidFill>
                  <a:srgbClr val="FFFF00"/>
                </a:solidFill>
              </a:rPr>
              <a:t>1</a:t>
            </a:r>
            <a:r>
              <a:rPr lang="en-US" sz="2400" b="1" dirty="0" smtClean="0">
                <a:solidFill>
                  <a:srgbClr val="FFFFFF"/>
                </a:solidFill>
              </a:rPr>
              <a:t>/0</a:t>
            </a:r>
          </a:p>
          <a:p>
            <a:endParaRPr lang="en-US" sz="2400" b="1" dirty="0" smtClean="0">
              <a:solidFill>
                <a:srgbClr val="FFFFFF"/>
              </a:solidFill>
            </a:endParaRPr>
          </a:p>
          <a:p>
            <a:endParaRPr lang="en-US" sz="2400" b="1" dirty="0" smtClean="0">
              <a:solidFill>
                <a:srgbClr val="FFFFFF"/>
              </a:solidFill>
            </a:endParaRPr>
          </a:p>
          <a:p>
            <a:endParaRPr lang="en-US" sz="2400" b="1" dirty="0" smtClean="0">
              <a:solidFill>
                <a:srgbClr val="FFFFFF"/>
              </a:solidFill>
            </a:endParaRPr>
          </a:p>
          <a:p>
            <a:r>
              <a:rPr lang="en-US" sz="2400" b="1" dirty="0" smtClean="0">
                <a:solidFill>
                  <a:srgbClr val="FFFFFF"/>
                </a:solidFill>
              </a:rPr>
              <a:t>0/</a:t>
            </a:r>
            <a:r>
              <a:rPr lang="en-US" sz="2400" b="1" dirty="0" smtClean="0">
                <a:solidFill>
                  <a:srgbClr val="FFFF00"/>
                </a:solidFill>
              </a:rPr>
              <a:t>1</a:t>
            </a:r>
            <a:endParaRPr lang="en-US" sz="2400" b="1" dirty="0">
              <a:solidFill>
                <a:srgbClr val="FFFF00"/>
              </a:solidFill>
            </a:endParaRPr>
          </a:p>
        </p:txBody>
      </p:sp>
      <p:sp>
        <p:nvSpPr>
          <p:cNvPr id="75" name="Footer Placeholder 74"/>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000" fill="hold"/>
                                        <p:tgtEl>
                                          <p:spTgt spid="184"/>
                                        </p:tgtEl>
                                        <p:attrNameLst>
                                          <p:attrName>ppt_x</p:attrName>
                                        </p:attrNameLst>
                                      </p:cBhvr>
                                      <p:tavLst>
                                        <p:tav tm="0">
                                          <p:val>
                                            <p:strVal val="0-#ppt_w/2"/>
                                          </p:val>
                                        </p:tav>
                                        <p:tav tm="100000">
                                          <p:val>
                                            <p:strVal val="#ppt_x"/>
                                          </p:val>
                                        </p:tav>
                                      </p:tavLst>
                                    </p:anim>
                                    <p:anim calcmode="lin" valueType="num">
                                      <p:cBhvr additive="base">
                                        <p:cTn id="8" dur="10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5"/>
                                        </p:tgtEl>
                                        <p:attrNameLst>
                                          <p:attrName>style.visibility</p:attrName>
                                        </p:attrNameLst>
                                      </p:cBhvr>
                                      <p:to>
                                        <p:strVal val="visible"/>
                                      </p:to>
                                    </p:set>
                                    <p:anim calcmode="lin" valueType="num">
                                      <p:cBhvr additive="base">
                                        <p:cTn id="11" dur="1000" fill="hold"/>
                                        <p:tgtEl>
                                          <p:spTgt spid="185"/>
                                        </p:tgtEl>
                                        <p:attrNameLst>
                                          <p:attrName>ppt_x</p:attrName>
                                        </p:attrNameLst>
                                      </p:cBhvr>
                                      <p:tavLst>
                                        <p:tav tm="0">
                                          <p:val>
                                            <p:strVal val="0-#ppt_w/2"/>
                                          </p:val>
                                        </p:tav>
                                        <p:tav tm="100000">
                                          <p:val>
                                            <p:strVal val="#ppt_x"/>
                                          </p:val>
                                        </p:tav>
                                      </p:tavLst>
                                    </p:anim>
                                    <p:anim calcmode="lin" valueType="num">
                                      <p:cBhvr additive="base">
                                        <p:cTn id="12" dur="1000" fill="hold"/>
                                        <p:tgtEl>
                                          <p:spTgt spid="1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18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609600"/>
          </a:xfrm>
        </p:spPr>
        <p:txBody>
          <a:bodyPr/>
          <a:lstStyle/>
          <a:p>
            <a:r>
              <a:rPr lang="en-US" dirty="0" smtClean="0"/>
              <a:t>Advantages of Exclusive Test Algorithm</a:t>
            </a:r>
            <a:endParaRPr lang="en-US" dirty="0"/>
          </a:p>
        </p:txBody>
      </p:sp>
      <p:sp>
        <p:nvSpPr>
          <p:cNvPr id="3" name="Content Placeholder 2"/>
          <p:cNvSpPr>
            <a:spLocks noGrp="1"/>
          </p:cNvSpPr>
          <p:nvPr>
            <p:ph idx="1"/>
          </p:nvPr>
        </p:nvSpPr>
        <p:spPr/>
        <p:txBody>
          <a:bodyPr/>
          <a:lstStyle/>
          <a:p>
            <a:r>
              <a:rPr lang="en-US" dirty="0" smtClean="0"/>
              <a:t>Reduced complexity: Single-copy ATPG model is no more complex than a single fault ATPG.</a:t>
            </a:r>
          </a:p>
          <a:p>
            <a:r>
              <a:rPr lang="en-US" sz="2800" dirty="0" smtClean="0"/>
              <a:t>No need for especially designed diagnostic ATPG tools </a:t>
            </a:r>
            <a:r>
              <a:rPr lang="en-US" dirty="0" smtClean="0"/>
              <a:t>that</a:t>
            </a:r>
            <a:r>
              <a:rPr lang="en-US" sz="2800" dirty="0" smtClean="0"/>
              <a:t> try to propagate different logic values of two faults to </a:t>
            </a:r>
            <a:r>
              <a:rPr lang="en-US" sz="2800" dirty="0" err="1" smtClean="0"/>
              <a:t>POs.</a:t>
            </a:r>
            <a:endParaRPr lang="en-US" sz="2800" dirty="0" smtClean="0"/>
          </a:p>
          <a:p>
            <a:r>
              <a:rPr lang="en-US" sz="2800" dirty="0" smtClean="0"/>
              <a:t>Can take advantage of various existing fault detection ATPG algorithms.</a:t>
            </a:r>
          </a:p>
          <a:p>
            <a:endParaRPr lang="en-US" dirty="0" smtClean="0"/>
          </a:p>
        </p:txBody>
      </p:sp>
      <p:sp>
        <p:nvSpPr>
          <p:cNvPr id="5" name="Date Placeholder 4"/>
          <p:cNvSpPr>
            <a:spLocks noGrp="1"/>
          </p:cNvSpPr>
          <p:nvPr>
            <p:ph type="dt" sz="half" idx="10"/>
          </p:nvPr>
        </p:nvSpPr>
        <p:spPr/>
        <p:txBody>
          <a:bodyPr/>
          <a:lstStyle/>
          <a:p>
            <a:r>
              <a:rPr lang="en-US" altLang="zh-CN" smtClean="0"/>
              <a:t>Mar.  21, 2012</a:t>
            </a:r>
            <a:endParaRPr lang="en-US" altLang="zh-CN"/>
          </a:p>
        </p:txBody>
      </p:sp>
      <p:sp>
        <p:nvSpPr>
          <p:cNvPr id="4" name="Slide Number Placeholder 3"/>
          <p:cNvSpPr>
            <a:spLocks noGrp="1"/>
          </p:cNvSpPr>
          <p:nvPr>
            <p:ph type="sldNum" sz="quarter" idx="12"/>
          </p:nvPr>
        </p:nvSpPr>
        <p:spPr/>
        <p:txBody>
          <a:bodyPr/>
          <a:lstStyle/>
          <a:p>
            <a:fld id="{502FEC50-0A91-4F7E-80DC-A3DC0FEBA1CC}" type="slidenum">
              <a:rPr lang="en-US" altLang="zh-CN" smtClean="0"/>
              <a:pPr/>
              <a:t>41</a:t>
            </a:fld>
            <a:endParaRPr lang="en-US" altLang="zh-CN" dirty="0"/>
          </a:p>
        </p:txBody>
      </p:sp>
      <p:sp>
        <p:nvSpPr>
          <p:cNvPr id="6" name="Footer Placeholder 5"/>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graphicFrame>
        <p:nvGraphicFramePr>
          <p:cNvPr id="7" name="Content Placeholder 6"/>
          <p:cNvGraphicFramePr>
            <a:graphicFrameLocks noGrp="1"/>
          </p:cNvGraphicFramePr>
          <p:nvPr>
            <p:ph idx="1"/>
          </p:nvPr>
        </p:nvGraphicFramePr>
        <p:xfrm>
          <a:off x="152400" y="838200"/>
          <a:ext cx="8839200" cy="5181600"/>
        </p:xfrm>
        <a:graphic>
          <a:graphicData uri="http://schemas.openxmlformats.org/drawingml/2006/table">
            <a:tbl>
              <a:tblPr>
                <a:tableStyleId>{E269D01E-BC32-4049-B463-5C60D7B0CCD2}</a:tableStyleId>
              </a:tblPr>
              <a:tblGrid>
                <a:gridCol w="908703"/>
                <a:gridCol w="908704"/>
                <a:gridCol w="773393"/>
                <a:gridCol w="914400"/>
                <a:gridCol w="762000"/>
                <a:gridCol w="762000"/>
                <a:gridCol w="762000"/>
                <a:gridCol w="762000"/>
                <a:gridCol w="762000"/>
                <a:gridCol w="762000"/>
                <a:gridCol w="762000"/>
              </a:tblGrid>
              <a:tr h="464683">
                <a:tc rowSpan="2">
                  <a:txBody>
                    <a:bodyPr/>
                    <a:lstStyle/>
                    <a:p>
                      <a:pPr marL="0" marR="0" algn="ctr">
                        <a:spcBef>
                          <a:spcPts val="0"/>
                        </a:spcBef>
                        <a:spcAft>
                          <a:spcPts val="0"/>
                        </a:spcAft>
                      </a:pPr>
                      <a:r>
                        <a:rPr lang="en-US" sz="1800" b="1" dirty="0">
                          <a:solidFill>
                            <a:srgbClr val="FFFFFF"/>
                          </a:solidFill>
                        </a:rPr>
                        <a:t>Circuit</a:t>
                      </a:r>
                      <a:endParaRPr lang="en-US" sz="1800" b="1" dirty="0">
                        <a:solidFill>
                          <a:srgbClr val="FFFFFF"/>
                        </a:solidFill>
                        <a:latin typeface="Calibri"/>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c rowSpan="2">
                  <a:txBody>
                    <a:bodyPr/>
                    <a:lstStyle/>
                    <a:p>
                      <a:pPr marL="0" marR="0" algn="ctr">
                        <a:spcBef>
                          <a:spcPts val="0"/>
                        </a:spcBef>
                        <a:spcAft>
                          <a:spcPts val="0"/>
                        </a:spcAft>
                      </a:pPr>
                      <a:r>
                        <a:rPr lang="en-US" sz="1800" b="1" dirty="0" smtClean="0">
                          <a:solidFill>
                            <a:srgbClr val="FFFFFF"/>
                          </a:solidFill>
                        </a:rPr>
                        <a:t>No. </a:t>
                      </a:r>
                      <a:r>
                        <a:rPr lang="en-US" sz="1800" b="1" dirty="0">
                          <a:solidFill>
                            <a:srgbClr val="FFFFFF"/>
                          </a:solidFill>
                        </a:rPr>
                        <a:t>of</a:t>
                      </a:r>
                    </a:p>
                    <a:p>
                      <a:pPr marL="0" marR="0" algn="ctr">
                        <a:spcBef>
                          <a:spcPts val="0"/>
                        </a:spcBef>
                        <a:spcAft>
                          <a:spcPts val="0"/>
                        </a:spcAft>
                      </a:pPr>
                      <a:r>
                        <a:rPr lang="en-US" sz="1800" b="1" dirty="0">
                          <a:solidFill>
                            <a:srgbClr val="FFFFFF"/>
                          </a:solidFill>
                        </a:rPr>
                        <a:t>faults</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gridSpan="4">
                  <a:txBody>
                    <a:bodyPr/>
                    <a:lstStyle/>
                    <a:p>
                      <a:pPr marL="0" marR="0" algn="ctr">
                        <a:spcBef>
                          <a:spcPts val="0"/>
                        </a:spcBef>
                        <a:spcAft>
                          <a:spcPts val="0"/>
                        </a:spcAft>
                      </a:pPr>
                      <a:r>
                        <a:rPr lang="en-US" sz="1800" b="1" dirty="0">
                          <a:solidFill>
                            <a:srgbClr val="FFFFFF"/>
                          </a:solidFill>
                        </a:rPr>
                        <a:t>Detection test Generation</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1800" b="1" dirty="0">
                          <a:solidFill>
                            <a:srgbClr val="FFFFFF"/>
                          </a:solidFill>
                        </a:rPr>
                        <a:t>Diagnostic test Generation</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4547">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b="1" dirty="0" smtClean="0">
                          <a:solidFill>
                            <a:srgbClr val="FFFFFF"/>
                          </a:solidFill>
                        </a:rPr>
                        <a:t>Det. </a:t>
                      </a:r>
                      <a:r>
                        <a:rPr lang="en-US" sz="1800" b="1" dirty="0" err="1" smtClean="0">
                          <a:solidFill>
                            <a:srgbClr val="FFFFFF"/>
                          </a:solidFill>
                        </a:rPr>
                        <a:t>Vect</a:t>
                      </a:r>
                      <a:r>
                        <a:rPr lang="en-US" sz="1800" b="1" dirty="0" smtClean="0">
                          <a:solidFill>
                            <a:srgbClr val="FFFFFF"/>
                          </a:solidFill>
                        </a:rPr>
                        <a:t>.</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a:solidFill>
                            <a:srgbClr val="FFFFFF"/>
                          </a:solidFill>
                        </a:rPr>
                        <a:t>FC </a:t>
                      </a:r>
                    </a:p>
                    <a:p>
                      <a:pPr marL="0" marR="0" algn="ctr">
                        <a:spcBef>
                          <a:spcPts val="0"/>
                        </a:spcBef>
                        <a:spcAft>
                          <a:spcPts val="0"/>
                        </a:spcAft>
                      </a:pPr>
                      <a:r>
                        <a:rPr lang="en-US" sz="1800" b="1" dirty="0">
                          <a:solidFill>
                            <a:srgbClr val="FFFFFF"/>
                          </a:solidFill>
                        </a:rPr>
                        <a:t>%</a:t>
                      </a:r>
                      <a:endParaRPr lang="en-US" sz="1800" b="1" dirty="0">
                        <a:solidFill>
                          <a:srgbClr val="FFFFFF"/>
                        </a:solidFill>
                        <a:latin typeface="Calibri"/>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a:solidFill>
                            <a:srgbClr val="FFFFFF"/>
                          </a:solidFill>
                        </a:rPr>
                        <a:t>CPU</a:t>
                      </a:r>
                    </a:p>
                    <a:p>
                      <a:pPr marL="0" marR="0" algn="ctr">
                        <a:spcBef>
                          <a:spcPts val="0"/>
                        </a:spcBef>
                        <a:spcAft>
                          <a:spcPts val="0"/>
                        </a:spcAft>
                      </a:pPr>
                      <a:r>
                        <a:rPr lang="en-US" sz="1800" b="1" dirty="0">
                          <a:solidFill>
                            <a:srgbClr val="FFFFFF"/>
                          </a:solidFill>
                        </a:rPr>
                        <a:t>s*</a:t>
                      </a:r>
                      <a:endParaRPr lang="en-US" sz="1800" b="1" dirty="0">
                        <a:solidFill>
                          <a:srgbClr val="FFFFFF"/>
                        </a:solidFill>
                        <a:latin typeface="Calibri"/>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a:solidFill>
                            <a:srgbClr val="FFFFFF"/>
                          </a:solidFill>
                        </a:rPr>
                        <a:t>DC </a:t>
                      </a:r>
                    </a:p>
                    <a:p>
                      <a:pPr marL="0" marR="0" algn="ctr">
                        <a:spcBef>
                          <a:spcPts val="0"/>
                        </a:spcBef>
                        <a:spcAft>
                          <a:spcPts val="0"/>
                        </a:spcAft>
                      </a:pPr>
                      <a:r>
                        <a:rPr lang="en-US" sz="1800" b="1" dirty="0">
                          <a:solidFill>
                            <a:srgbClr val="FFFFFF"/>
                          </a:solidFill>
                        </a:rPr>
                        <a:t>%</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a:solidFill>
                            <a:srgbClr val="FFFFFF"/>
                          </a:solidFill>
                        </a:rPr>
                        <a:t>Excl.</a:t>
                      </a:r>
                    </a:p>
                    <a:p>
                      <a:pPr marL="0" marR="0" algn="ctr">
                        <a:spcBef>
                          <a:spcPts val="0"/>
                        </a:spcBef>
                        <a:spcAft>
                          <a:spcPts val="0"/>
                        </a:spcAft>
                      </a:pPr>
                      <a:r>
                        <a:rPr lang="en-US" sz="1800" b="1" dirty="0" err="1" smtClean="0">
                          <a:solidFill>
                            <a:srgbClr val="FFFFFF"/>
                          </a:solidFill>
                        </a:rPr>
                        <a:t>Vect</a:t>
                      </a:r>
                      <a:r>
                        <a:rPr lang="en-US" sz="1800" b="1" dirty="0" smtClean="0">
                          <a:solidFill>
                            <a:srgbClr val="FFFFFF"/>
                          </a:solidFill>
                        </a:rPr>
                        <a:t>.</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a:solidFill>
                            <a:srgbClr val="FFFFFF"/>
                          </a:solidFill>
                        </a:rPr>
                        <a:t>Abort</a:t>
                      </a:r>
                    </a:p>
                    <a:p>
                      <a:pPr marL="0" marR="0" algn="ctr">
                        <a:spcBef>
                          <a:spcPts val="0"/>
                        </a:spcBef>
                        <a:spcAft>
                          <a:spcPts val="0"/>
                        </a:spcAft>
                      </a:pPr>
                      <a:r>
                        <a:rPr lang="en-US" sz="1800" b="1" dirty="0">
                          <a:solidFill>
                            <a:srgbClr val="FFFFFF"/>
                          </a:solidFill>
                        </a:rPr>
                        <a:t>pairs</a:t>
                      </a:r>
                      <a:endParaRPr lang="en-US" sz="1800" b="1" dirty="0">
                        <a:solidFill>
                          <a:srgbClr val="FFFFFF"/>
                        </a:solidFill>
                        <a:latin typeface="Calibri"/>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err="1">
                          <a:solidFill>
                            <a:srgbClr val="FFFFFF"/>
                          </a:solidFill>
                        </a:rPr>
                        <a:t>Equv</a:t>
                      </a:r>
                      <a:r>
                        <a:rPr lang="en-US" sz="1800" b="1" dirty="0">
                          <a:solidFill>
                            <a:srgbClr val="FFFFFF"/>
                          </a:solidFill>
                        </a:rPr>
                        <a:t>.</a:t>
                      </a:r>
                    </a:p>
                    <a:p>
                      <a:pPr marL="0" marR="0" algn="ctr">
                        <a:spcBef>
                          <a:spcPts val="0"/>
                        </a:spcBef>
                        <a:spcAft>
                          <a:spcPts val="0"/>
                        </a:spcAft>
                      </a:pPr>
                      <a:r>
                        <a:rPr lang="en-US" sz="1800" b="1" dirty="0">
                          <a:solidFill>
                            <a:srgbClr val="FFFFFF"/>
                          </a:solidFill>
                        </a:rPr>
                        <a:t>pairs</a:t>
                      </a:r>
                      <a:endParaRPr lang="en-US" sz="1800" b="1" dirty="0">
                        <a:solidFill>
                          <a:srgbClr val="FFFFFF"/>
                        </a:solidFill>
                        <a:latin typeface="Calibri"/>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a:solidFill>
                            <a:srgbClr val="FFFFFF"/>
                          </a:solidFill>
                        </a:rPr>
                        <a:t>DC</a:t>
                      </a:r>
                    </a:p>
                    <a:p>
                      <a:pPr marL="0" marR="0" algn="ctr">
                        <a:spcBef>
                          <a:spcPts val="0"/>
                        </a:spcBef>
                        <a:spcAft>
                          <a:spcPts val="0"/>
                        </a:spcAft>
                      </a:pPr>
                      <a:r>
                        <a:rPr lang="en-US" sz="1800" b="1" dirty="0">
                          <a:solidFill>
                            <a:srgbClr val="FFFFFF"/>
                          </a:solidFill>
                        </a:rPr>
                        <a:t>%</a:t>
                      </a:r>
                      <a:endParaRPr lang="en-US" sz="1800" b="1" dirty="0">
                        <a:solidFill>
                          <a:srgbClr val="FFFFFF"/>
                        </a:solidFill>
                        <a:latin typeface="Calibri"/>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a:solidFill>
                            <a:srgbClr val="FFFFFF"/>
                          </a:solidFill>
                        </a:rPr>
                        <a:t>CPU s</a:t>
                      </a:r>
                      <a:r>
                        <a:rPr lang="en-US" sz="1800" b="1" dirty="0" smtClean="0">
                          <a:solidFill>
                            <a:srgbClr val="FFFFFF"/>
                          </a:solidFill>
                        </a:rPr>
                        <a:t>*</a:t>
                      </a:r>
                      <a:endParaRPr lang="en-US" sz="1800" b="1" dirty="0">
                        <a:solidFill>
                          <a:srgbClr val="FFFFFF"/>
                        </a:solidFill>
                        <a:latin typeface="Calibri"/>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r>
              <a:tr h="387237">
                <a:tc>
                  <a:txBody>
                    <a:bodyPr/>
                    <a:lstStyle/>
                    <a:p>
                      <a:pPr marL="0" marR="0" algn="ctr">
                        <a:spcBef>
                          <a:spcPts val="0"/>
                        </a:spcBef>
                        <a:spcAft>
                          <a:spcPts val="0"/>
                        </a:spcAft>
                      </a:pPr>
                      <a:r>
                        <a:rPr lang="en-US" sz="1800" b="1" dirty="0">
                          <a:solidFill>
                            <a:srgbClr val="FFFFFF"/>
                          </a:solidFill>
                        </a:rPr>
                        <a:t>c17</a:t>
                      </a:r>
                      <a:endParaRPr lang="en-US" sz="1800" b="1" dirty="0">
                        <a:solidFill>
                          <a:srgbClr val="FFFFFF"/>
                        </a:solidFill>
                        <a:latin typeface="Calibri"/>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a:solidFill>
                            <a:srgbClr val="FFFFFF"/>
                          </a:solidFill>
                        </a:rPr>
                        <a:t>22</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a:solidFill>
                            <a:srgbClr val="FFFFFF"/>
                          </a:solidFill>
                        </a:rPr>
                        <a:t>7</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rPr>
                        <a:t>100.0</a:t>
                      </a:r>
                      <a:endParaRPr lang="en-US" sz="1800" b="1" dirty="0">
                        <a:solidFill>
                          <a:srgbClr val="FFFFFF"/>
                        </a:solidFill>
                        <a:latin typeface="Calibri"/>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rPr>
                        <a:t>0.03</a:t>
                      </a:r>
                      <a:endParaRPr lang="en-US" sz="1800" b="1" dirty="0">
                        <a:solidFill>
                          <a:srgbClr val="FFFFFF"/>
                        </a:solidFill>
                        <a:latin typeface="Calibri"/>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rPr>
                        <a:t>95.5</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chemeClr val="accent6">
                        <a:lumMod val="75000"/>
                      </a:schemeClr>
                    </a:solidFill>
                  </a:tcPr>
                </a:tc>
                <a:tc>
                  <a:txBody>
                    <a:bodyPr/>
                    <a:lstStyle/>
                    <a:p>
                      <a:pPr marL="0" marR="0" algn="ctr">
                        <a:spcBef>
                          <a:spcPts val="0"/>
                        </a:spcBef>
                        <a:spcAft>
                          <a:spcPts val="0"/>
                        </a:spcAft>
                      </a:pPr>
                      <a:r>
                        <a:rPr lang="en-US" sz="1800" b="1" dirty="0">
                          <a:solidFill>
                            <a:srgbClr val="FFFFFF"/>
                          </a:solidFill>
                        </a:rPr>
                        <a:t>1</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a:solidFill>
                            <a:srgbClr val="FFFFFF"/>
                          </a:solidFill>
                          <a:latin typeface="+mn-lt"/>
                          <a:ea typeface="Times New Roman"/>
                          <a:cs typeface="Times New Roman"/>
                        </a:rPr>
                        <a:t>0</a:t>
                      </a:r>
                    </a:p>
                  </a:txBody>
                  <a:tcPr marL="68580" marR="68580" marT="0" marB="0" anchor="ct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a:solidFill>
                            <a:srgbClr val="FFFFFF"/>
                          </a:solidFill>
                          <a:latin typeface="+mn-lt"/>
                        </a:rPr>
                        <a:t>0</a:t>
                      </a:r>
                      <a:endParaRPr lang="en-US" sz="1800" b="1" dirty="0">
                        <a:solidFill>
                          <a:srgbClr val="FFFFFF"/>
                        </a:solidFill>
                        <a:latin typeface="+mn-lt"/>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rPr>
                        <a:t>100.0</a:t>
                      </a:r>
                      <a:endParaRPr lang="en-US" sz="1800" b="1" dirty="0">
                        <a:solidFill>
                          <a:srgbClr val="FFFFFF"/>
                        </a:solidFill>
                        <a:latin typeface="Calibri"/>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rPr>
                        <a:t>0.03</a:t>
                      </a:r>
                      <a:endParaRPr lang="en-US" sz="1800" b="1" dirty="0">
                        <a:solidFill>
                          <a:srgbClr val="FFFFFF"/>
                        </a:solidFill>
                        <a:latin typeface="Calibri"/>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rgbClr val="002060"/>
                    </a:solidFill>
                  </a:tcPr>
                </a:tc>
              </a:tr>
              <a:tr h="387237">
                <a:tc>
                  <a:txBody>
                    <a:bodyPr/>
                    <a:lstStyle/>
                    <a:p>
                      <a:pPr marL="0" marR="0" algn="ctr">
                        <a:spcBef>
                          <a:spcPts val="0"/>
                        </a:spcBef>
                        <a:spcAft>
                          <a:spcPts val="0"/>
                        </a:spcAft>
                      </a:pPr>
                      <a:r>
                        <a:rPr lang="en-US" sz="1800" b="1" dirty="0">
                          <a:solidFill>
                            <a:srgbClr val="FFFFFF"/>
                          </a:solidFill>
                        </a:rPr>
                        <a:t>c432</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a:solidFill>
                            <a:srgbClr val="FFFFFF"/>
                          </a:solidFill>
                        </a:rPr>
                        <a:t>524</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a:solidFill>
                            <a:srgbClr val="FFFFFF"/>
                          </a:solidFill>
                        </a:rPr>
                        <a:t>51</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rPr>
                        <a:t>99.2</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0.03</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92.0</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a:solidFill>
                            <a:srgbClr val="FFFFFF"/>
                          </a:solidFill>
                        </a:rPr>
                        <a:t>18</a:t>
                      </a:r>
                      <a:endParaRPr lang="en-US" sz="1800" b="1">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a:solidFill>
                            <a:srgbClr val="FFFFFF"/>
                          </a:solidFill>
                          <a:latin typeface="+mn-lt"/>
                          <a:ea typeface="Times New Roman"/>
                          <a:cs typeface="Times New Roman"/>
                        </a:rPr>
                        <a:t>13</a:t>
                      </a:r>
                    </a:p>
                  </a:txBody>
                  <a:tcPr marL="68580" marR="68580" marT="0" marB="0" anchor="ctr">
                    <a:solidFill>
                      <a:srgbClr val="002060"/>
                    </a:solidFill>
                  </a:tcPr>
                </a:tc>
                <a:tc>
                  <a:txBody>
                    <a:bodyPr/>
                    <a:lstStyle/>
                    <a:p>
                      <a:pPr marL="0" marR="0" algn="ctr">
                        <a:spcBef>
                          <a:spcPts val="0"/>
                        </a:spcBef>
                        <a:spcAft>
                          <a:spcPts val="0"/>
                        </a:spcAft>
                      </a:pPr>
                      <a:r>
                        <a:rPr lang="en-US" sz="1800" b="1" dirty="0">
                          <a:solidFill>
                            <a:srgbClr val="FFFFFF"/>
                          </a:solidFill>
                          <a:latin typeface="+mn-lt"/>
                        </a:rPr>
                        <a:t>13</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100.0</a:t>
                      </a:r>
                      <a:endParaRPr lang="en-US" sz="1800" b="1" dirty="0">
                        <a:solidFill>
                          <a:srgbClr val="FFFFFF"/>
                        </a:solidFill>
                        <a:latin typeface="Calibri"/>
                        <a:ea typeface="Times New Roman"/>
                        <a:cs typeface="Times New Roman"/>
                      </a:endParaRPr>
                    </a:p>
                  </a:txBody>
                  <a:tcPr marL="68580" marR="68580" marT="0" marB="0" anchor="ct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rPr>
                        <a:t>0.03</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r>
              <a:tr h="387237">
                <a:tc>
                  <a:txBody>
                    <a:bodyPr/>
                    <a:lstStyle/>
                    <a:p>
                      <a:pPr marL="0" marR="0" algn="ctr">
                        <a:spcBef>
                          <a:spcPts val="0"/>
                        </a:spcBef>
                        <a:spcAft>
                          <a:spcPts val="0"/>
                        </a:spcAft>
                      </a:pPr>
                      <a:r>
                        <a:rPr lang="en-US" sz="1800" b="1" dirty="0">
                          <a:solidFill>
                            <a:srgbClr val="FFFFFF"/>
                          </a:solidFill>
                        </a:rPr>
                        <a:t>c499</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a:solidFill>
                            <a:srgbClr val="FFFFFF"/>
                          </a:solidFill>
                        </a:rPr>
                        <a:t>758</a:t>
                      </a:r>
                      <a:endParaRPr lang="en-US" sz="1800" b="1">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a:solidFill>
                            <a:srgbClr val="FFFFFF"/>
                          </a:solidFill>
                        </a:rPr>
                        <a:t>53</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rPr>
                        <a:t>100.0</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0.03</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97.4</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dirty="0">
                          <a:solidFill>
                            <a:srgbClr val="FFFFFF"/>
                          </a:solidFill>
                        </a:rPr>
                        <a:t>0</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a:solidFill>
                            <a:srgbClr val="FFFFFF"/>
                          </a:solidFill>
                          <a:latin typeface="+mn-lt"/>
                          <a:ea typeface="Times New Roman"/>
                          <a:cs typeface="Times New Roman"/>
                        </a:rPr>
                        <a:t>12</a:t>
                      </a: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12</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100.0</a:t>
                      </a:r>
                      <a:endParaRPr lang="en-US" sz="1800" b="1" dirty="0">
                        <a:solidFill>
                          <a:srgbClr val="FFFFFF"/>
                        </a:solidFill>
                        <a:latin typeface="Calibri"/>
                        <a:ea typeface="Times New Roman"/>
                        <a:cs typeface="Times New Roman"/>
                      </a:endParaRPr>
                    </a:p>
                  </a:txBody>
                  <a:tcPr marL="68580" marR="68580" marT="0" marB="0" anchor="ct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rPr>
                        <a:t>0.03</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r>
              <a:tr h="387237">
                <a:tc>
                  <a:txBody>
                    <a:bodyPr/>
                    <a:lstStyle/>
                    <a:p>
                      <a:pPr marL="0" marR="0" algn="ctr">
                        <a:spcBef>
                          <a:spcPts val="0"/>
                        </a:spcBef>
                        <a:spcAft>
                          <a:spcPts val="0"/>
                        </a:spcAft>
                      </a:pPr>
                      <a:r>
                        <a:rPr lang="en-US" sz="1800" b="1">
                          <a:solidFill>
                            <a:srgbClr val="FFFFFF"/>
                          </a:solidFill>
                        </a:rPr>
                        <a:t>c880</a:t>
                      </a:r>
                      <a:endParaRPr lang="en-US" sz="1800" b="1">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a:solidFill>
                            <a:srgbClr val="FFFFFF"/>
                          </a:solidFill>
                        </a:rPr>
                        <a:t>942</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a:solidFill>
                            <a:srgbClr val="FFFFFF"/>
                          </a:solidFill>
                        </a:rPr>
                        <a:t>60</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rPr>
                        <a:t>100.0</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0.05</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92.6</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a:solidFill>
                            <a:srgbClr val="FFFFFF"/>
                          </a:solidFill>
                        </a:rPr>
                        <a:t>10</a:t>
                      </a:r>
                      <a:endParaRPr lang="en-US" sz="1800" b="1">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a:solidFill>
                            <a:srgbClr val="FFFFFF"/>
                          </a:solidFill>
                          <a:latin typeface="+mn-lt"/>
                          <a:ea typeface="Times New Roman"/>
                          <a:cs typeface="Times New Roman"/>
                        </a:rPr>
                        <a:t>55</a:t>
                      </a:r>
                    </a:p>
                  </a:txBody>
                  <a:tcPr marL="68580" marR="68580" marT="0" marB="0" anchor="ctr">
                    <a:solidFill>
                      <a:srgbClr val="002060"/>
                    </a:solidFill>
                  </a:tcPr>
                </a:tc>
                <a:tc>
                  <a:txBody>
                    <a:bodyPr/>
                    <a:lstStyle/>
                    <a:p>
                      <a:pPr marL="0" marR="0" algn="ctr">
                        <a:spcBef>
                          <a:spcPts val="0"/>
                        </a:spcBef>
                        <a:spcAft>
                          <a:spcPts val="0"/>
                        </a:spcAft>
                      </a:pPr>
                      <a:r>
                        <a:rPr lang="en-US" sz="1800" b="1" dirty="0">
                          <a:solidFill>
                            <a:srgbClr val="FFFFFF"/>
                          </a:solidFill>
                          <a:latin typeface="+mn-lt"/>
                        </a:rPr>
                        <a:t>55</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100.0</a:t>
                      </a:r>
                      <a:endParaRPr lang="en-US" sz="1800" b="1" dirty="0">
                        <a:solidFill>
                          <a:srgbClr val="FFFFFF"/>
                        </a:solidFill>
                        <a:latin typeface="Calibri"/>
                        <a:ea typeface="Times New Roman"/>
                        <a:cs typeface="Times New Roman"/>
                      </a:endParaRPr>
                    </a:p>
                  </a:txBody>
                  <a:tcPr marL="68580" marR="68580" marT="0" marB="0" anchor="ct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rPr>
                        <a:t>0.05</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r>
              <a:tr h="387237">
                <a:tc>
                  <a:txBody>
                    <a:bodyPr/>
                    <a:lstStyle/>
                    <a:p>
                      <a:pPr marL="0" marR="0" algn="ctr">
                        <a:spcBef>
                          <a:spcPts val="0"/>
                        </a:spcBef>
                        <a:spcAft>
                          <a:spcPts val="0"/>
                        </a:spcAft>
                      </a:pPr>
                      <a:r>
                        <a:rPr lang="en-US" sz="1800" b="1" dirty="0">
                          <a:solidFill>
                            <a:srgbClr val="FFFF00"/>
                          </a:solidFill>
                        </a:rPr>
                        <a:t>c1355</a:t>
                      </a:r>
                      <a:endParaRPr lang="en-US" sz="1800" b="1" dirty="0">
                        <a:solidFill>
                          <a:srgbClr val="FFFF00"/>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a:solidFill>
                            <a:srgbClr val="FFFF00"/>
                          </a:solidFill>
                        </a:rPr>
                        <a:t>1574</a:t>
                      </a:r>
                      <a:endParaRPr lang="en-US" sz="1800" b="1" dirty="0">
                        <a:solidFill>
                          <a:srgbClr val="FFFF00"/>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a:solidFill>
                            <a:srgbClr val="FFFF00"/>
                          </a:solidFill>
                        </a:rPr>
                        <a:t>85</a:t>
                      </a:r>
                      <a:endParaRPr lang="en-US" sz="1800" b="1" dirty="0">
                        <a:solidFill>
                          <a:srgbClr val="FFFF00"/>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00"/>
                          </a:solidFill>
                        </a:rPr>
                        <a:t>100.0</a:t>
                      </a:r>
                      <a:endParaRPr lang="en-US" sz="1800" b="1" dirty="0">
                        <a:solidFill>
                          <a:srgbClr val="FFFF00"/>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00"/>
                          </a:solidFill>
                        </a:rPr>
                        <a:t>0.05</a:t>
                      </a:r>
                      <a:endParaRPr lang="en-US" sz="1800" b="1" dirty="0">
                        <a:solidFill>
                          <a:srgbClr val="FFFF00"/>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00"/>
                          </a:solidFill>
                        </a:rPr>
                        <a:t>58.9</a:t>
                      </a:r>
                      <a:endParaRPr lang="en-US" sz="1800" b="1" dirty="0">
                        <a:solidFill>
                          <a:srgbClr val="FFFF00"/>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dirty="0">
                          <a:solidFill>
                            <a:srgbClr val="FFFF00"/>
                          </a:solidFill>
                        </a:rPr>
                        <a:t>2</a:t>
                      </a:r>
                      <a:endParaRPr lang="en-US" sz="1800" b="1" dirty="0">
                        <a:solidFill>
                          <a:srgbClr val="FFFF00"/>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a:solidFill>
                            <a:srgbClr val="FFFF00"/>
                          </a:solidFill>
                          <a:latin typeface="+mn-lt"/>
                          <a:ea typeface="Times New Roman"/>
                          <a:cs typeface="Times New Roman"/>
                        </a:rPr>
                        <a:t>740</a:t>
                      </a: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00"/>
                          </a:solidFill>
                          <a:latin typeface="+mn-lt"/>
                        </a:rPr>
                        <a:t>740</a:t>
                      </a:r>
                      <a:endParaRPr lang="en-US" sz="1800" b="1" dirty="0">
                        <a:solidFill>
                          <a:srgbClr val="FFFF00"/>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00"/>
                          </a:solidFill>
                        </a:rPr>
                        <a:t>100.0</a:t>
                      </a:r>
                      <a:endParaRPr lang="en-US" sz="1800" b="1" dirty="0">
                        <a:solidFill>
                          <a:srgbClr val="FFFF00"/>
                        </a:solidFill>
                        <a:latin typeface="Calibri"/>
                        <a:ea typeface="Times New Roman"/>
                        <a:cs typeface="Times New Roman"/>
                      </a:endParaRPr>
                    </a:p>
                  </a:txBody>
                  <a:tcPr marL="68580" marR="68580" marT="0" marB="0" anchor="ctr">
                    <a:solidFill>
                      <a:schemeClr val="accent6">
                        <a:lumMod val="75000"/>
                      </a:schemeClr>
                    </a:solidFill>
                  </a:tcPr>
                </a:tc>
                <a:tc>
                  <a:txBody>
                    <a:bodyPr/>
                    <a:lstStyle/>
                    <a:p>
                      <a:pPr marL="0" marR="0" algn="ctr">
                        <a:spcBef>
                          <a:spcPts val="0"/>
                        </a:spcBef>
                        <a:spcAft>
                          <a:spcPts val="0"/>
                        </a:spcAft>
                      </a:pPr>
                      <a:r>
                        <a:rPr lang="en-US" sz="1800" b="1" dirty="0" smtClean="0">
                          <a:solidFill>
                            <a:srgbClr val="FFFF00"/>
                          </a:solidFill>
                        </a:rPr>
                        <a:t>0.13</a:t>
                      </a:r>
                      <a:endParaRPr lang="en-US" sz="1800" b="1" dirty="0">
                        <a:solidFill>
                          <a:srgbClr val="FFFF00"/>
                        </a:solidFill>
                        <a:latin typeface="Calibri"/>
                        <a:ea typeface="Times New Roman"/>
                        <a:cs typeface="Times New Roman"/>
                      </a:endParaRPr>
                    </a:p>
                  </a:txBody>
                  <a:tcPr marL="68580" marR="68580" marT="0" marB="0" anchor="ctr">
                    <a:solidFill>
                      <a:srgbClr val="002060"/>
                    </a:solidFill>
                  </a:tcPr>
                </a:tc>
              </a:tr>
              <a:tr h="387237">
                <a:tc>
                  <a:txBody>
                    <a:bodyPr/>
                    <a:lstStyle/>
                    <a:p>
                      <a:pPr marL="0" marR="0" algn="ctr">
                        <a:spcBef>
                          <a:spcPts val="0"/>
                        </a:spcBef>
                        <a:spcAft>
                          <a:spcPts val="0"/>
                        </a:spcAft>
                      </a:pPr>
                      <a:r>
                        <a:rPr lang="en-US" sz="1800" b="1">
                          <a:solidFill>
                            <a:srgbClr val="FFFFFF"/>
                          </a:solidFill>
                        </a:rPr>
                        <a:t>c1908</a:t>
                      </a:r>
                      <a:endParaRPr lang="en-US" sz="1800" b="1">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a:solidFill>
                            <a:srgbClr val="FFFFFF"/>
                          </a:solidFill>
                        </a:rPr>
                        <a:t>1879</a:t>
                      </a:r>
                      <a:endParaRPr lang="en-US" sz="1800" b="1">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a:solidFill>
                            <a:srgbClr val="FFFFFF"/>
                          </a:solidFill>
                        </a:rPr>
                        <a:t>114</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rPr>
                        <a:t>99.9</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0.05</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84.7</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dirty="0">
                          <a:solidFill>
                            <a:srgbClr val="FFFFFF"/>
                          </a:solidFill>
                        </a:rPr>
                        <a:t>20</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a:solidFill>
                            <a:srgbClr val="FFFFFF"/>
                          </a:solidFill>
                          <a:latin typeface="+mn-lt"/>
                          <a:ea typeface="Times New Roman"/>
                          <a:cs typeface="Times New Roman"/>
                        </a:rPr>
                        <a:t>300</a:t>
                      </a: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rPr>
                        <a:t>277</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98.8</a:t>
                      </a:r>
                      <a:endParaRPr lang="en-US" sz="1800" b="1" dirty="0">
                        <a:solidFill>
                          <a:srgbClr val="FFFFFF"/>
                        </a:solidFill>
                        <a:latin typeface="Calibri"/>
                        <a:ea typeface="Times New Roman"/>
                        <a:cs typeface="Times New Roman"/>
                      </a:endParaRPr>
                    </a:p>
                  </a:txBody>
                  <a:tcPr marL="68580" marR="68580" marT="0" marB="0" anchor="ct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rPr>
                        <a:t>0.07</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r>
              <a:tr h="387237">
                <a:tc>
                  <a:txBody>
                    <a:bodyPr/>
                    <a:lstStyle/>
                    <a:p>
                      <a:pPr marL="0" marR="0" algn="ctr">
                        <a:spcBef>
                          <a:spcPts val="0"/>
                        </a:spcBef>
                        <a:spcAft>
                          <a:spcPts val="0"/>
                        </a:spcAft>
                      </a:pPr>
                      <a:r>
                        <a:rPr lang="en-US" sz="1800" b="1">
                          <a:solidFill>
                            <a:srgbClr val="FFFFFF"/>
                          </a:solidFill>
                        </a:rPr>
                        <a:t>c2670</a:t>
                      </a:r>
                      <a:endParaRPr lang="en-US" sz="1800" b="1">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a:solidFill>
                            <a:srgbClr val="FFFFFF"/>
                          </a:solidFill>
                        </a:rPr>
                        <a:t>2747</a:t>
                      </a:r>
                      <a:endParaRPr lang="en-US" sz="1800" b="1">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a:solidFill>
                            <a:srgbClr val="FFFFFF"/>
                          </a:solidFill>
                        </a:rPr>
                        <a:t>107</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rPr>
                        <a:t>98.8</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0.11</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79.1</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dirty="0">
                          <a:solidFill>
                            <a:srgbClr val="FFFFFF"/>
                          </a:solidFill>
                        </a:rPr>
                        <a:t>43</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a:solidFill>
                            <a:srgbClr val="FFFFFF"/>
                          </a:solidFill>
                          <a:latin typeface="+mn-lt"/>
                          <a:ea typeface="Times New Roman"/>
                          <a:cs typeface="Times New Roman"/>
                        </a:rPr>
                        <a:t>494</a:t>
                      </a: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rPr>
                        <a:t>466</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98.9</a:t>
                      </a:r>
                      <a:endParaRPr lang="en-US" sz="1800" b="1" dirty="0">
                        <a:solidFill>
                          <a:srgbClr val="FFFFFF"/>
                        </a:solidFill>
                        <a:latin typeface="Calibri"/>
                        <a:ea typeface="Times New Roman"/>
                        <a:cs typeface="Times New Roman"/>
                      </a:endParaRPr>
                    </a:p>
                  </a:txBody>
                  <a:tcPr marL="68580" marR="68580" marT="0" marB="0" anchor="ct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rPr>
                        <a:t>0.34</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r>
              <a:tr h="387237">
                <a:tc>
                  <a:txBody>
                    <a:bodyPr/>
                    <a:lstStyle/>
                    <a:p>
                      <a:pPr marL="0" marR="0" algn="ctr">
                        <a:spcBef>
                          <a:spcPts val="0"/>
                        </a:spcBef>
                        <a:spcAft>
                          <a:spcPts val="0"/>
                        </a:spcAft>
                      </a:pPr>
                      <a:r>
                        <a:rPr lang="en-US" sz="1800" b="1">
                          <a:solidFill>
                            <a:srgbClr val="FFFFFF"/>
                          </a:solidFill>
                        </a:rPr>
                        <a:t>c3540</a:t>
                      </a:r>
                      <a:endParaRPr lang="en-US" sz="1800" b="1">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a:solidFill>
                            <a:srgbClr val="FFFFFF"/>
                          </a:solidFill>
                        </a:rPr>
                        <a:t>3428</a:t>
                      </a:r>
                      <a:endParaRPr lang="en-US" sz="1800" b="1">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a:solidFill>
                            <a:srgbClr val="FFFFFF"/>
                          </a:solidFill>
                        </a:rPr>
                        <a:t>145</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rPr>
                        <a:t>100.0</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0.13</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85.2</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dirty="0">
                          <a:solidFill>
                            <a:srgbClr val="FFFFFF"/>
                          </a:solidFill>
                        </a:rPr>
                        <a:t>29</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a:solidFill>
                            <a:srgbClr val="FFFFFF"/>
                          </a:solidFill>
                          <a:latin typeface="+mn-lt"/>
                          <a:ea typeface="Times New Roman"/>
                          <a:cs typeface="Times New Roman"/>
                        </a:rPr>
                        <a:t>541</a:t>
                      </a: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rPr>
                        <a:t>486</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97.2</a:t>
                      </a:r>
                      <a:endParaRPr lang="en-US" sz="1800" b="1" dirty="0">
                        <a:solidFill>
                          <a:srgbClr val="FFFFFF"/>
                        </a:solidFill>
                        <a:latin typeface="Calibri"/>
                        <a:ea typeface="Times New Roman"/>
                        <a:cs typeface="Times New Roman"/>
                      </a:endParaRPr>
                    </a:p>
                  </a:txBody>
                  <a:tcPr marL="68580" marR="68580" marT="0" marB="0" anchor="ct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rPr>
                        <a:t>0.42</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r>
              <a:tr h="387237">
                <a:tc>
                  <a:txBody>
                    <a:bodyPr/>
                    <a:lstStyle/>
                    <a:p>
                      <a:pPr marL="0" marR="0" algn="ctr">
                        <a:spcBef>
                          <a:spcPts val="0"/>
                        </a:spcBef>
                        <a:spcAft>
                          <a:spcPts val="0"/>
                        </a:spcAft>
                      </a:pPr>
                      <a:r>
                        <a:rPr lang="en-US" sz="1800" b="1" dirty="0">
                          <a:solidFill>
                            <a:srgbClr val="FFFF00"/>
                          </a:solidFill>
                        </a:rPr>
                        <a:t>c6288</a:t>
                      </a:r>
                      <a:endParaRPr lang="en-US" sz="1800" b="1" dirty="0">
                        <a:solidFill>
                          <a:srgbClr val="FFFF00"/>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a:solidFill>
                            <a:srgbClr val="FFFF00"/>
                          </a:solidFill>
                        </a:rPr>
                        <a:t>7744</a:t>
                      </a:r>
                      <a:endParaRPr lang="en-US" sz="1800" b="1" dirty="0">
                        <a:solidFill>
                          <a:srgbClr val="FFFF00"/>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a:solidFill>
                            <a:srgbClr val="FFFF00"/>
                          </a:solidFill>
                        </a:rPr>
                        <a:t>29</a:t>
                      </a:r>
                      <a:endParaRPr lang="en-US" sz="1800" b="1" dirty="0">
                        <a:solidFill>
                          <a:srgbClr val="FFFF00"/>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00"/>
                          </a:solidFill>
                        </a:rPr>
                        <a:t>99.6</a:t>
                      </a:r>
                      <a:endParaRPr lang="en-US" sz="1800" b="1" dirty="0">
                        <a:solidFill>
                          <a:srgbClr val="FFFF00"/>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00"/>
                          </a:solidFill>
                        </a:rPr>
                        <a:t>0.22</a:t>
                      </a:r>
                      <a:endParaRPr lang="en-US" sz="1800" b="1" dirty="0">
                        <a:solidFill>
                          <a:srgbClr val="FFFF00"/>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00"/>
                          </a:solidFill>
                        </a:rPr>
                        <a:t>85.3</a:t>
                      </a:r>
                      <a:endParaRPr lang="en-US" sz="1800" b="1" dirty="0">
                        <a:solidFill>
                          <a:srgbClr val="FFFF00"/>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dirty="0">
                          <a:solidFill>
                            <a:srgbClr val="FFFF00"/>
                          </a:solidFill>
                        </a:rPr>
                        <a:t>108</a:t>
                      </a:r>
                      <a:endParaRPr lang="en-US" sz="1800" b="1" dirty="0">
                        <a:solidFill>
                          <a:srgbClr val="FFFF00"/>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a:solidFill>
                            <a:srgbClr val="FFFF00"/>
                          </a:solidFill>
                          <a:latin typeface="+mn-lt"/>
                          <a:ea typeface="Times New Roman"/>
                          <a:cs typeface="Times New Roman"/>
                        </a:rPr>
                        <a:t>842</a:t>
                      </a: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00"/>
                          </a:solidFill>
                          <a:latin typeface="+mn-lt"/>
                        </a:rPr>
                        <a:t>977</a:t>
                      </a:r>
                      <a:endParaRPr lang="en-US" sz="1800" b="1" dirty="0">
                        <a:solidFill>
                          <a:srgbClr val="FFFF00"/>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00"/>
                          </a:solidFill>
                        </a:rPr>
                        <a:t>99.5</a:t>
                      </a:r>
                      <a:endParaRPr lang="en-US" sz="1800" b="1" dirty="0">
                        <a:solidFill>
                          <a:srgbClr val="FFFF00"/>
                        </a:solidFill>
                        <a:latin typeface="Calibri"/>
                        <a:ea typeface="Times New Roman"/>
                        <a:cs typeface="Times New Roman"/>
                      </a:endParaRPr>
                    </a:p>
                  </a:txBody>
                  <a:tcPr marL="68580" marR="68580" marT="0" marB="0" anchor="ctr">
                    <a:solidFill>
                      <a:schemeClr val="accent6">
                        <a:lumMod val="75000"/>
                      </a:schemeClr>
                    </a:solidFill>
                  </a:tcPr>
                </a:tc>
                <a:tc>
                  <a:txBody>
                    <a:bodyPr/>
                    <a:lstStyle/>
                    <a:p>
                      <a:pPr marL="0" marR="0" algn="ctr">
                        <a:spcBef>
                          <a:spcPts val="0"/>
                        </a:spcBef>
                        <a:spcAft>
                          <a:spcPts val="0"/>
                        </a:spcAft>
                      </a:pPr>
                      <a:r>
                        <a:rPr lang="en-US" sz="1800" b="1" dirty="0" smtClean="0">
                          <a:solidFill>
                            <a:srgbClr val="FFFF00"/>
                          </a:solidFill>
                        </a:rPr>
                        <a:t>7.60</a:t>
                      </a:r>
                      <a:endParaRPr lang="en-US" sz="1800" b="1" dirty="0">
                        <a:solidFill>
                          <a:srgbClr val="FFFF00"/>
                        </a:solidFill>
                        <a:latin typeface="Calibri"/>
                        <a:ea typeface="Times New Roman"/>
                        <a:cs typeface="Times New Roman"/>
                      </a:endParaRPr>
                    </a:p>
                  </a:txBody>
                  <a:tcPr marL="68580" marR="68580" marT="0" marB="0" anchor="ctr">
                    <a:solidFill>
                      <a:srgbClr val="002060"/>
                    </a:solidFill>
                  </a:tcPr>
                </a:tc>
              </a:tr>
              <a:tr h="387237">
                <a:tc>
                  <a:txBody>
                    <a:bodyPr/>
                    <a:lstStyle/>
                    <a:p>
                      <a:pPr marL="0" marR="0" algn="ctr">
                        <a:spcBef>
                          <a:spcPts val="0"/>
                        </a:spcBef>
                        <a:spcAft>
                          <a:spcPts val="0"/>
                        </a:spcAft>
                      </a:pPr>
                      <a:r>
                        <a:rPr lang="en-US" sz="1800" b="1">
                          <a:solidFill>
                            <a:srgbClr val="FFFFFF"/>
                          </a:solidFill>
                        </a:rPr>
                        <a:t>c7552</a:t>
                      </a:r>
                      <a:endParaRPr lang="en-US" sz="1800" b="1">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a:solidFill>
                            <a:srgbClr val="FFFFFF"/>
                          </a:solidFill>
                        </a:rPr>
                        <a:t>7550</a:t>
                      </a:r>
                      <a:endParaRPr lang="en-US" sz="1800" b="1">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a:solidFill>
                            <a:srgbClr val="FFFFFF"/>
                          </a:solidFill>
                        </a:rPr>
                        <a:t>209</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rPr>
                        <a:t>98.3</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smtClean="0">
                          <a:solidFill>
                            <a:srgbClr val="FFFFFF"/>
                          </a:solidFill>
                        </a:rPr>
                        <a:t>0.39</a:t>
                      </a:r>
                      <a:endParaRPr lang="en-US" sz="1800" b="1">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86.0</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a:solidFill>
                            <a:srgbClr val="FFFFFF"/>
                          </a:solidFill>
                        </a:rPr>
                        <a:t>87</a:t>
                      </a:r>
                      <a:endParaRPr lang="en-US" sz="1800" b="1">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a:solidFill>
                            <a:srgbClr val="FFFFFF"/>
                          </a:solidFill>
                          <a:latin typeface="+mn-lt"/>
                          <a:ea typeface="Times New Roman"/>
                          <a:cs typeface="Times New Roman"/>
                        </a:rPr>
                        <a:t>904</a:t>
                      </a: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rPr>
                        <a:t>1091</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99.4</a:t>
                      </a:r>
                      <a:endParaRPr lang="en-US" sz="1800" b="1" dirty="0">
                        <a:solidFill>
                          <a:srgbClr val="FFFFFF"/>
                        </a:solidFill>
                        <a:latin typeface="Calibri"/>
                        <a:ea typeface="Times New Roman"/>
                        <a:cs typeface="Times New Roman"/>
                      </a:endParaRPr>
                    </a:p>
                  </a:txBody>
                  <a:tcPr marL="68580" marR="68580" marT="0" marB="0" anchor="ct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rPr>
                        <a:t>2.18</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r>
            </a:tbl>
          </a:graphicData>
        </a:graphic>
      </p:graphicFrame>
      <p:sp>
        <p:nvSpPr>
          <p:cNvPr id="3" name="Date Placeholder 2"/>
          <p:cNvSpPr>
            <a:spLocks noGrp="1"/>
          </p:cNvSpPr>
          <p:nvPr>
            <p:ph type="dt" sz="half" idx="10"/>
          </p:nvPr>
        </p:nvSpPr>
        <p:spPr/>
        <p:txBody>
          <a:bodyPr/>
          <a:lstStyle/>
          <a:p>
            <a:r>
              <a:rPr lang="en-US" smtClean="0"/>
              <a:t>Mar.  21, 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dirty="0"/>
          </a:p>
        </p:txBody>
      </p:sp>
      <p:sp>
        <p:nvSpPr>
          <p:cNvPr id="8" name="TextBox 7"/>
          <p:cNvSpPr txBox="1"/>
          <p:nvPr/>
        </p:nvSpPr>
        <p:spPr>
          <a:xfrm>
            <a:off x="2590800" y="6019800"/>
            <a:ext cx="4038600" cy="369332"/>
          </a:xfrm>
          <a:prstGeom prst="rect">
            <a:avLst/>
          </a:prstGeom>
          <a:noFill/>
        </p:spPr>
        <p:txBody>
          <a:bodyPr wrap="square" rtlCol="0">
            <a:spAutoFit/>
          </a:bodyPr>
          <a:lstStyle/>
          <a:p>
            <a:r>
              <a:rPr lang="en-US" dirty="0" smtClean="0">
                <a:solidFill>
                  <a:srgbClr val="FFFFFF"/>
                </a:solidFill>
              </a:rPr>
              <a:t>* Core 2 Duo 2.66GHz 3GB RAM</a:t>
            </a:r>
            <a:endParaRPr lang="en-US" dirty="0">
              <a:solidFill>
                <a:srgbClr val="FFFFFF"/>
              </a:solidFill>
            </a:endParaRPr>
          </a:p>
        </p:txBody>
      </p:sp>
      <p:sp>
        <p:nvSpPr>
          <p:cNvPr id="9" name="Footer Placeholder 8"/>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153400" cy="609600"/>
          </a:xfrm>
        </p:spPr>
        <p:txBody>
          <a:bodyPr/>
          <a:lstStyle/>
          <a:p>
            <a:r>
              <a:rPr lang="en-US" dirty="0" smtClean="0"/>
              <a:t>Need for Equivalence Identification</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a:p>
        </p:txBody>
      </p:sp>
      <p:sp>
        <p:nvSpPr>
          <p:cNvPr id="6" name="Slide Number Placeholder 5"/>
          <p:cNvSpPr>
            <a:spLocks noGrp="1"/>
          </p:cNvSpPr>
          <p:nvPr>
            <p:ph type="sldNum" sz="quarter" idx="12"/>
          </p:nvPr>
        </p:nvSpPr>
        <p:spPr/>
        <p:txBody>
          <a:bodyPr/>
          <a:lstStyle/>
          <a:p>
            <a:pPr>
              <a:defRPr/>
            </a:pPr>
            <a:fld id="{5551DFC1-2DE9-466C-B296-661A7F7832FB}" type="slidenum">
              <a:rPr lang="en-US" smtClean="0"/>
              <a:pPr>
                <a:defRPr/>
              </a:pPr>
              <a:t>43</a:t>
            </a:fld>
            <a:endParaRPr lang="en-US"/>
          </a:p>
        </p:txBody>
      </p:sp>
      <p:sp>
        <p:nvSpPr>
          <p:cNvPr id="45" name="Content Placeholder 5"/>
          <p:cNvSpPr>
            <a:spLocks noGrp="1"/>
          </p:cNvSpPr>
          <p:nvPr>
            <p:ph idx="1"/>
          </p:nvPr>
        </p:nvSpPr>
        <p:spPr>
          <a:xfrm>
            <a:off x="457200" y="1219200"/>
            <a:ext cx="8229600" cy="4929188"/>
          </a:xfrm>
        </p:spPr>
        <p:txBody>
          <a:bodyPr>
            <a:normAutofit fontScale="85000" lnSpcReduction="20000"/>
          </a:bodyPr>
          <a:lstStyle/>
          <a:p>
            <a:r>
              <a:rPr lang="en-US" dirty="0" smtClean="0"/>
              <a:t>Some fault-pairs are functionally equivalent; not found in structural collapsing.</a:t>
            </a:r>
          </a:p>
          <a:p>
            <a:r>
              <a:rPr lang="en-US" dirty="0" smtClean="0"/>
              <a:t>Exclusive test ATPG may leave many undiagnosed fault pairs as aborted faults.</a:t>
            </a:r>
          </a:p>
          <a:p>
            <a:r>
              <a:rPr lang="en-US" dirty="0" smtClean="0"/>
              <a:t>Many</a:t>
            </a:r>
            <a:r>
              <a:rPr lang="en-US" sz="2800" dirty="0" smtClean="0"/>
              <a:t> techniques have been proposed for fault equivalence identification:</a:t>
            </a:r>
          </a:p>
          <a:p>
            <a:pPr marL="800100">
              <a:buFont typeface="Arial" pitchFamily="34" charset="0"/>
              <a:buChar char="–"/>
            </a:pPr>
            <a:r>
              <a:rPr lang="en-US" dirty="0" smtClean="0"/>
              <a:t>Structural analysis</a:t>
            </a:r>
          </a:p>
          <a:p>
            <a:pPr marL="800100">
              <a:buFont typeface="Arial" pitchFamily="34" charset="0"/>
              <a:buChar char="–"/>
            </a:pPr>
            <a:r>
              <a:rPr lang="en-US" dirty="0" smtClean="0"/>
              <a:t>Exhaustive enumeration</a:t>
            </a:r>
          </a:p>
          <a:p>
            <a:pPr marL="800100">
              <a:buFont typeface="Arial" pitchFamily="34" charset="0"/>
              <a:buChar char="–"/>
            </a:pPr>
            <a:r>
              <a:rPr lang="en-US" sz="2800" dirty="0" smtClean="0"/>
              <a:t>Learning &amp; implication</a:t>
            </a:r>
          </a:p>
          <a:p>
            <a:pPr marL="800100">
              <a:buFont typeface="Arial" pitchFamily="34" charset="0"/>
              <a:buChar char="–"/>
            </a:pPr>
            <a:r>
              <a:rPr lang="en-US" dirty="0" smtClean="0"/>
              <a:t>Branch &amp; bound</a:t>
            </a:r>
          </a:p>
          <a:p>
            <a:pPr marL="800100">
              <a:buFont typeface="Arial" pitchFamily="34" charset="0"/>
              <a:buChar char="–"/>
            </a:pPr>
            <a:r>
              <a:rPr lang="en-US" sz="2800" dirty="0" smtClean="0"/>
              <a:t>Circuit transformation </a:t>
            </a:r>
            <a:r>
              <a:rPr lang="en-US" dirty="0" smtClean="0"/>
              <a:t>&amp; symmetry </a:t>
            </a:r>
            <a:r>
              <a:rPr lang="en-US" sz="2800" dirty="0" smtClean="0"/>
              <a:t>identification</a:t>
            </a:r>
          </a:p>
        </p:txBody>
      </p:sp>
      <p:sp>
        <p:nvSpPr>
          <p:cNvPr id="7" name="Footer Placeholder 6"/>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Equivalence Identification*</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a:p>
        </p:txBody>
      </p:sp>
      <p:sp>
        <p:nvSpPr>
          <p:cNvPr id="6" name="Slide Number Placeholder 5"/>
          <p:cNvSpPr>
            <a:spLocks noGrp="1"/>
          </p:cNvSpPr>
          <p:nvPr>
            <p:ph type="sldNum" sz="quarter" idx="12"/>
          </p:nvPr>
        </p:nvSpPr>
        <p:spPr/>
        <p:txBody>
          <a:bodyPr/>
          <a:lstStyle/>
          <a:p>
            <a:pPr>
              <a:defRPr/>
            </a:pPr>
            <a:fld id="{5551DFC1-2DE9-466C-B296-661A7F7832FB}" type="slidenum">
              <a:rPr lang="en-US" smtClean="0"/>
              <a:pPr>
                <a:defRPr/>
              </a:pPr>
              <a:t>44</a:t>
            </a:fld>
            <a:endParaRPr lang="en-US"/>
          </a:p>
        </p:txBody>
      </p:sp>
      <p:sp>
        <p:nvSpPr>
          <p:cNvPr id="7" name="Isosceles Triangle 6"/>
          <p:cNvSpPr/>
          <p:nvPr/>
        </p:nvSpPr>
        <p:spPr bwMode="auto">
          <a:xfrm rot="5400000">
            <a:off x="1078880" y="1207120"/>
            <a:ext cx="4395439" cy="4267200"/>
          </a:xfrm>
          <a:prstGeom prst="triangle">
            <a:avLst>
              <a:gd name="adj" fmla="val 50237"/>
            </a:avLst>
          </a:prstGeom>
          <a:solidFill>
            <a:schemeClr val="accent4">
              <a:lumMod val="50000"/>
              <a:lumOff val="50000"/>
              <a:alpha val="50000"/>
            </a:schemeClr>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9" name="AutoShape 3"/>
          <p:cNvSpPr>
            <a:spLocks noChangeArrowheads="1"/>
          </p:cNvSpPr>
          <p:nvPr/>
        </p:nvSpPr>
        <p:spPr bwMode="auto">
          <a:xfrm>
            <a:off x="2209800" y="2362200"/>
            <a:ext cx="672307" cy="595313"/>
          </a:xfrm>
          <a:prstGeom prst="flowChartDelay">
            <a:avLst/>
          </a:prstGeom>
          <a:noFill/>
          <a:ln w="38100">
            <a:solidFill>
              <a:srgbClr val="FFFFFF"/>
            </a:solidFill>
            <a:miter lim="800000"/>
            <a:headEnd/>
            <a:tailEnd/>
          </a:ln>
        </p:spPr>
        <p:txBody>
          <a:bodyPr wrap="none" anchor="ctr"/>
          <a:lstStyle/>
          <a:p>
            <a:endParaRPr lang="en-US"/>
          </a:p>
        </p:txBody>
      </p:sp>
      <p:sp>
        <p:nvSpPr>
          <p:cNvPr id="10" name="Oval 20"/>
          <p:cNvSpPr>
            <a:spLocks noChangeArrowheads="1"/>
          </p:cNvSpPr>
          <p:nvPr/>
        </p:nvSpPr>
        <p:spPr bwMode="auto">
          <a:xfrm>
            <a:off x="2895600" y="2590800"/>
            <a:ext cx="153194" cy="153988"/>
          </a:xfrm>
          <a:prstGeom prst="ellipse">
            <a:avLst/>
          </a:prstGeom>
          <a:noFill/>
          <a:ln w="38100">
            <a:solidFill>
              <a:srgbClr val="FFFFFF"/>
            </a:solidFill>
            <a:round/>
            <a:headEnd/>
            <a:tailEnd/>
          </a:ln>
        </p:spPr>
        <p:txBody>
          <a:bodyPr wrap="none" anchor="ctr"/>
          <a:lstStyle/>
          <a:p>
            <a:endParaRPr lang="en-US"/>
          </a:p>
        </p:txBody>
      </p:sp>
      <p:sp>
        <p:nvSpPr>
          <p:cNvPr id="12" name="AutoShape 3"/>
          <p:cNvSpPr>
            <a:spLocks noChangeArrowheads="1"/>
          </p:cNvSpPr>
          <p:nvPr/>
        </p:nvSpPr>
        <p:spPr bwMode="auto">
          <a:xfrm>
            <a:off x="3810000" y="3048000"/>
            <a:ext cx="672307" cy="595313"/>
          </a:xfrm>
          <a:prstGeom prst="flowChartDelay">
            <a:avLst/>
          </a:prstGeom>
          <a:noFill/>
          <a:ln w="38100">
            <a:solidFill>
              <a:srgbClr val="FFFFFF"/>
            </a:solidFill>
            <a:miter lim="800000"/>
            <a:headEnd/>
            <a:tailEnd/>
          </a:ln>
        </p:spPr>
        <p:txBody>
          <a:bodyPr wrap="none" anchor="ctr"/>
          <a:lstStyle/>
          <a:p>
            <a:endParaRPr lang="en-US"/>
          </a:p>
        </p:txBody>
      </p:sp>
      <p:sp>
        <p:nvSpPr>
          <p:cNvPr id="13" name="Oval 20"/>
          <p:cNvSpPr>
            <a:spLocks noChangeArrowheads="1"/>
          </p:cNvSpPr>
          <p:nvPr/>
        </p:nvSpPr>
        <p:spPr bwMode="auto">
          <a:xfrm>
            <a:off x="4495800" y="3276600"/>
            <a:ext cx="153194" cy="153988"/>
          </a:xfrm>
          <a:prstGeom prst="ellipse">
            <a:avLst/>
          </a:prstGeom>
          <a:noFill/>
          <a:ln w="38100">
            <a:solidFill>
              <a:srgbClr val="FFFFFF"/>
            </a:solidFill>
            <a:round/>
            <a:headEnd/>
            <a:tailEnd/>
          </a:ln>
        </p:spPr>
        <p:txBody>
          <a:bodyPr wrap="none" anchor="ctr"/>
          <a:lstStyle/>
          <a:p>
            <a:endParaRPr lang="en-US"/>
          </a:p>
        </p:txBody>
      </p:sp>
      <p:cxnSp>
        <p:nvCxnSpPr>
          <p:cNvPr id="15" name="Straight Connector 14"/>
          <p:cNvCxnSpPr>
            <a:stCxn id="10" idx="6"/>
          </p:cNvCxnSpPr>
          <p:nvPr/>
        </p:nvCxnSpPr>
        <p:spPr bwMode="auto">
          <a:xfrm>
            <a:off x="3048794" y="2667794"/>
            <a:ext cx="380206" cy="0"/>
          </a:xfrm>
          <a:prstGeom prst="line">
            <a:avLst/>
          </a:prstGeom>
          <a:solidFill>
            <a:schemeClr val="accent1"/>
          </a:solidFill>
          <a:ln w="38100" cap="flat" cmpd="sng" algn="ctr">
            <a:solidFill>
              <a:srgbClr val="FFFF00"/>
            </a:solidFill>
            <a:prstDash val="solid"/>
            <a:round/>
            <a:headEnd type="none" w="sm" len="sm"/>
            <a:tailEnd type="none" w="sm" len="sm"/>
          </a:ln>
          <a:effectLst/>
        </p:spPr>
      </p:cxnSp>
      <p:cxnSp>
        <p:nvCxnSpPr>
          <p:cNvPr id="16" name="Straight Connector 15"/>
          <p:cNvCxnSpPr/>
          <p:nvPr/>
        </p:nvCxnSpPr>
        <p:spPr bwMode="auto">
          <a:xfrm>
            <a:off x="2895600" y="4115594"/>
            <a:ext cx="533400" cy="0"/>
          </a:xfrm>
          <a:prstGeom prst="line">
            <a:avLst/>
          </a:prstGeom>
          <a:solidFill>
            <a:schemeClr val="accent1"/>
          </a:solidFill>
          <a:ln w="38100" cap="flat" cmpd="sng" algn="ctr">
            <a:solidFill>
              <a:srgbClr val="FFFF00"/>
            </a:solidFill>
            <a:prstDash val="solid"/>
            <a:round/>
            <a:headEnd type="none" w="sm" len="sm"/>
            <a:tailEnd type="none" w="sm" len="sm"/>
          </a:ln>
          <a:effectLst/>
        </p:spPr>
      </p:cxnSp>
      <p:cxnSp>
        <p:nvCxnSpPr>
          <p:cNvPr id="17" name="Straight Connector 16"/>
          <p:cNvCxnSpPr/>
          <p:nvPr/>
        </p:nvCxnSpPr>
        <p:spPr bwMode="auto">
          <a:xfrm rot="5400000" flipH="1" flipV="1">
            <a:off x="3162300" y="2933700"/>
            <a:ext cx="533400" cy="0"/>
          </a:xfrm>
          <a:prstGeom prst="line">
            <a:avLst/>
          </a:prstGeom>
          <a:solidFill>
            <a:schemeClr val="accent1"/>
          </a:solidFill>
          <a:ln w="38100" cap="flat" cmpd="sng" algn="ctr">
            <a:solidFill>
              <a:srgbClr val="FFFF00"/>
            </a:solidFill>
            <a:prstDash val="solid"/>
            <a:round/>
            <a:headEnd type="none" w="sm" len="sm"/>
            <a:tailEnd type="none" w="sm" len="sm"/>
          </a:ln>
          <a:effectLst/>
        </p:spPr>
      </p:cxnSp>
      <p:cxnSp>
        <p:nvCxnSpPr>
          <p:cNvPr id="19" name="Straight Connector 18"/>
          <p:cNvCxnSpPr/>
          <p:nvPr/>
        </p:nvCxnSpPr>
        <p:spPr bwMode="auto">
          <a:xfrm rot="5400000" flipH="1" flipV="1">
            <a:off x="3123803" y="3810397"/>
            <a:ext cx="610394" cy="0"/>
          </a:xfrm>
          <a:prstGeom prst="line">
            <a:avLst/>
          </a:prstGeom>
          <a:solidFill>
            <a:schemeClr val="accent1"/>
          </a:solidFill>
          <a:ln w="38100" cap="flat" cmpd="sng" algn="ctr">
            <a:solidFill>
              <a:srgbClr val="FFFF00"/>
            </a:solidFill>
            <a:prstDash val="solid"/>
            <a:round/>
            <a:headEnd type="none" w="sm" len="sm"/>
            <a:tailEnd type="none" w="sm" len="sm"/>
          </a:ln>
          <a:effectLst/>
        </p:spPr>
      </p:cxnSp>
      <p:cxnSp>
        <p:nvCxnSpPr>
          <p:cNvPr id="22" name="Straight Connector 21"/>
          <p:cNvCxnSpPr/>
          <p:nvPr/>
        </p:nvCxnSpPr>
        <p:spPr bwMode="auto">
          <a:xfrm>
            <a:off x="3429000" y="3505200"/>
            <a:ext cx="380206" cy="0"/>
          </a:xfrm>
          <a:prstGeom prst="line">
            <a:avLst/>
          </a:prstGeom>
          <a:solidFill>
            <a:schemeClr val="accent1"/>
          </a:solidFill>
          <a:ln w="38100" cap="flat" cmpd="sng" algn="ctr">
            <a:solidFill>
              <a:srgbClr val="FFFF00"/>
            </a:solidFill>
            <a:prstDash val="solid"/>
            <a:round/>
            <a:headEnd type="none" w="sm" len="sm"/>
            <a:tailEnd type="none" w="sm" len="sm"/>
          </a:ln>
          <a:effectLst/>
        </p:spPr>
      </p:cxnSp>
      <p:cxnSp>
        <p:nvCxnSpPr>
          <p:cNvPr id="24" name="Straight Connector 23"/>
          <p:cNvCxnSpPr/>
          <p:nvPr/>
        </p:nvCxnSpPr>
        <p:spPr bwMode="auto">
          <a:xfrm>
            <a:off x="3429000" y="3200400"/>
            <a:ext cx="380206" cy="0"/>
          </a:xfrm>
          <a:prstGeom prst="line">
            <a:avLst/>
          </a:prstGeom>
          <a:solidFill>
            <a:schemeClr val="accent1"/>
          </a:solidFill>
          <a:ln w="38100" cap="flat" cmpd="sng" algn="ctr">
            <a:solidFill>
              <a:srgbClr val="FFFF00"/>
            </a:solidFill>
            <a:prstDash val="solid"/>
            <a:round/>
            <a:headEnd type="none" w="sm" len="sm"/>
            <a:tailEnd type="none" w="sm" len="sm"/>
          </a:ln>
          <a:effectLst/>
        </p:spPr>
      </p:cxnSp>
      <p:cxnSp>
        <p:nvCxnSpPr>
          <p:cNvPr id="27" name="Straight Connector 26"/>
          <p:cNvCxnSpPr/>
          <p:nvPr/>
        </p:nvCxnSpPr>
        <p:spPr bwMode="auto">
          <a:xfrm>
            <a:off x="4648200" y="3352800"/>
            <a:ext cx="609600" cy="0"/>
          </a:xfrm>
          <a:prstGeom prst="line">
            <a:avLst/>
          </a:prstGeom>
          <a:solidFill>
            <a:schemeClr val="accent1"/>
          </a:solidFill>
          <a:ln w="38100" cap="flat" cmpd="sng" algn="ctr">
            <a:solidFill>
              <a:srgbClr val="FFFF00"/>
            </a:solidFill>
            <a:prstDash val="solid"/>
            <a:round/>
            <a:headEnd type="none" w="sm" len="sm"/>
            <a:tailEnd type="none" w="sm" len="sm"/>
          </a:ln>
          <a:effectLst/>
        </p:spPr>
      </p:cxnSp>
      <p:cxnSp>
        <p:nvCxnSpPr>
          <p:cNvPr id="29" name="Straight Connector 28"/>
          <p:cNvCxnSpPr/>
          <p:nvPr/>
        </p:nvCxnSpPr>
        <p:spPr bwMode="auto">
          <a:xfrm>
            <a:off x="1524000" y="2514600"/>
            <a:ext cx="685006" cy="0"/>
          </a:xfrm>
          <a:prstGeom prst="line">
            <a:avLst/>
          </a:prstGeom>
          <a:solidFill>
            <a:schemeClr val="accent1"/>
          </a:solidFill>
          <a:ln w="38100" cap="flat" cmpd="sng" algn="ctr">
            <a:solidFill>
              <a:srgbClr val="FFFF00"/>
            </a:solidFill>
            <a:prstDash val="solid"/>
            <a:round/>
            <a:headEnd type="none" w="sm" len="sm"/>
            <a:tailEnd type="none" w="sm" len="sm"/>
          </a:ln>
          <a:effectLst/>
        </p:spPr>
      </p:cxnSp>
      <p:cxnSp>
        <p:nvCxnSpPr>
          <p:cNvPr id="30" name="Straight Connector 29"/>
          <p:cNvCxnSpPr/>
          <p:nvPr/>
        </p:nvCxnSpPr>
        <p:spPr bwMode="auto">
          <a:xfrm flipV="1">
            <a:off x="1752600" y="2819400"/>
            <a:ext cx="456406" cy="794"/>
          </a:xfrm>
          <a:prstGeom prst="line">
            <a:avLst/>
          </a:prstGeom>
          <a:solidFill>
            <a:schemeClr val="accent1"/>
          </a:solidFill>
          <a:ln w="38100" cap="flat" cmpd="sng" algn="ctr">
            <a:solidFill>
              <a:srgbClr val="FFFF00"/>
            </a:solidFill>
            <a:prstDash val="solid"/>
            <a:round/>
            <a:headEnd type="none" w="sm" len="sm"/>
            <a:tailEnd type="none" w="sm" len="sm"/>
          </a:ln>
          <a:effectLst/>
        </p:spPr>
      </p:cxnSp>
      <p:cxnSp>
        <p:nvCxnSpPr>
          <p:cNvPr id="31" name="Straight Connector 30"/>
          <p:cNvCxnSpPr/>
          <p:nvPr/>
        </p:nvCxnSpPr>
        <p:spPr bwMode="auto">
          <a:xfrm flipV="1">
            <a:off x="1752600" y="3962400"/>
            <a:ext cx="456406" cy="794"/>
          </a:xfrm>
          <a:prstGeom prst="line">
            <a:avLst/>
          </a:prstGeom>
          <a:solidFill>
            <a:schemeClr val="accent1"/>
          </a:solidFill>
          <a:ln w="38100" cap="flat" cmpd="sng" algn="ctr">
            <a:solidFill>
              <a:srgbClr val="FFFF00"/>
            </a:solidFill>
            <a:prstDash val="solid"/>
            <a:round/>
            <a:headEnd type="none" w="sm" len="sm"/>
            <a:tailEnd type="none" w="sm" len="sm"/>
          </a:ln>
          <a:effectLst/>
        </p:spPr>
      </p:cxnSp>
      <p:cxnSp>
        <p:nvCxnSpPr>
          <p:cNvPr id="32" name="Straight Connector 31"/>
          <p:cNvCxnSpPr/>
          <p:nvPr/>
        </p:nvCxnSpPr>
        <p:spPr bwMode="auto">
          <a:xfrm>
            <a:off x="1524000" y="4267200"/>
            <a:ext cx="685006" cy="0"/>
          </a:xfrm>
          <a:prstGeom prst="line">
            <a:avLst/>
          </a:prstGeom>
          <a:solidFill>
            <a:schemeClr val="accent1"/>
          </a:solidFill>
          <a:ln w="38100" cap="flat" cmpd="sng" algn="ctr">
            <a:solidFill>
              <a:srgbClr val="FFFF00"/>
            </a:solidFill>
            <a:prstDash val="solid"/>
            <a:round/>
            <a:headEnd type="none" w="sm" len="sm"/>
            <a:tailEnd type="none" w="sm" len="sm"/>
          </a:ln>
          <a:effectLst/>
        </p:spPr>
      </p:cxnSp>
      <p:cxnSp>
        <p:nvCxnSpPr>
          <p:cNvPr id="36" name="Straight Connector 35"/>
          <p:cNvCxnSpPr/>
          <p:nvPr/>
        </p:nvCxnSpPr>
        <p:spPr bwMode="auto">
          <a:xfrm rot="5400000" flipH="1" flipV="1">
            <a:off x="1181100" y="3390900"/>
            <a:ext cx="1143000" cy="0"/>
          </a:xfrm>
          <a:prstGeom prst="line">
            <a:avLst/>
          </a:prstGeom>
          <a:solidFill>
            <a:schemeClr val="accent1"/>
          </a:solidFill>
          <a:ln w="38100" cap="flat" cmpd="sng" algn="ctr">
            <a:solidFill>
              <a:srgbClr val="FFFF00"/>
            </a:solidFill>
            <a:prstDash val="solid"/>
            <a:round/>
            <a:headEnd type="none" w="sm" len="sm"/>
            <a:tailEnd type="none" w="sm" len="sm"/>
          </a:ln>
          <a:effectLst/>
        </p:spPr>
      </p:cxnSp>
      <p:cxnSp>
        <p:nvCxnSpPr>
          <p:cNvPr id="38" name="Straight Connector 37"/>
          <p:cNvCxnSpPr/>
          <p:nvPr/>
        </p:nvCxnSpPr>
        <p:spPr bwMode="auto">
          <a:xfrm>
            <a:off x="228600" y="3505200"/>
            <a:ext cx="1523206" cy="0"/>
          </a:xfrm>
          <a:prstGeom prst="line">
            <a:avLst/>
          </a:prstGeom>
          <a:solidFill>
            <a:schemeClr val="accent1"/>
          </a:solidFill>
          <a:ln w="38100" cap="flat" cmpd="sng" algn="ctr">
            <a:solidFill>
              <a:srgbClr val="FFFF00"/>
            </a:solidFill>
            <a:prstDash val="solid"/>
            <a:round/>
            <a:headEnd type="none" w="sm" len="sm"/>
            <a:tailEnd type="none" w="sm" len="sm"/>
          </a:ln>
          <a:effectLst/>
        </p:spPr>
      </p:cxnSp>
      <p:cxnSp>
        <p:nvCxnSpPr>
          <p:cNvPr id="40" name="Straight Connector 39"/>
          <p:cNvCxnSpPr/>
          <p:nvPr/>
        </p:nvCxnSpPr>
        <p:spPr bwMode="auto">
          <a:xfrm rot="5400000" flipH="1" flipV="1">
            <a:off x="647700" y="3390900"/>
            <a:ext cx="1752600" cy="0"/>
          </a:xfrm>
          <a:prstGeom prst="line">
            <a:avLst/>
          </a:prstGeom>
          <a:solidFill>
            <a:schemeClr val="accent1"/>
          </a:solidFill>
          <a:ln w="38100" cap="flat" cmpd="sng" algn="ctr">
            <a:solidFill>
              <a:srgbClr val="FFFF00"/>
            </a:solidFill>
            <a:prstDash val="solid"/>
            <a:round/>
            <a:headEnd type="none" w="sm" len="sm"/>
            <a:tailEnd type="none" w="sm" len="sm"/>
          </a:ln>
          <a:effectLst/>
        </p:spPr>
      </p:cxnSp>
      <p:cxnSp>
        <p:nvCxnSpPr>
          <p:cNvPr id="44" name="Straight Connector 43"/>
          <p:cNvCxnSpPr/>
          <p:nvPr/>
        </p:nvCxnSpPr>
        <p:spPr bwMode="auto">
          <a:xfrm>
            <a:off x="228600" y="3048000"/>
            <a:ext cx="1294606" cy="0"/>
          </a:xfrm>
          <a:prstGeom prst="line">
            <a:avLst/>
          </a:prstGeom>
          <a:solidFill>
            <a:schemeClr val="accent1"/>
          </a:solidFill>
          <a:ln w="38100" cap="flat" cmpd="sng" algn="ctr">
            <a:solidFill>
              <a:srgbClr val="FFFF00"/>
            </a:solidFill>
            <a:prstDash val="solid"/>
            <a:round/>
            <a:headEnd type="none" w="sm" len="sm"/>
            <a:tailEnd type="none" w="sm" len="sm"/>
          </a:ln>
          <a:effectLst/>
        </p:spPr>
      </p:cxnSp>
      <p:sp>
        <p:nvSpPr>
          <p:cNvPr id="46" name="Flowchart: Connector 45"/>
          <p:cNvSpPr/>
          <p:nvPr/>
        </p:nvSpPr>
        <p:spPr>
          <a:xfrm>
            <a:off x="1676400" y="3429000"/>
            <a:ext cx="152400" cy="152400"/>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p:cNvSpPr/>
          <p:nvPr/>
        </p:nvSpPr>
        <p:spPr>
          <a:xfrm>
            <a:off x="1447800" y="2971800"/>
            <a:ext cx="152400" cy="152400"/>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rot="16200000" flipH="1">
            <a:off x="1828800" y="24384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1828800" y="24384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1905000" y="38862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1905000" y="38862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295400" y="4343400"/>
            <a:ext cx="845103" cy="584775"/>
          </a:xfrm>
          <a:prstGeom prst="rect">
            <a:avLst/>
          </a:prstGeom>
        </p:spPr>
        <p:txBody>
          <a:bodyPr wrap="none">
            <a:spAutoFit/>
          </a:bodyPr>
          <a:lstStyle/>
          <a:p>
            <a:r>
              <a:rPr lang="en-US" sz="3200" dirty="0" smtClean="0">
                <a:solidFill>
                  <a:srgbClr val="FFFFFF"/>
                </a:solidFill>
              </a:rPr>
              <a:t>sa0</a:t>
            </a:r>
            <a:endParaRPr lang="en-US" sz="3200" dirty="0">
              <a:solidFill>
                <a:srgbClr val="FFFFFF"/>
              </a:solidFill>
            </a:endParaRPr>
          </a:p>
        </p:txBody>
      </p:sp>
      <p:sp>
        <p:nvSpPr>
          <p:cNvPr id="54" name="Rectangle 53"/>
          <p:cNvSpPr/>
          <p:nvPr/>
        </p:nvSpPr>
        <p:spPr>
          <a:xfrm>
            <a:off x="1295400" y="1752600"/>
            <a:ext cx="845103" cy="584775"/>
          </a:xfrm>
          <a:prstGeom prst="rect">
            <a:avLst/>
          </a:prstGeom>
        </p:spPr>
        <p:txBody>
          <a:bodyPr wrap="none">
            <a:spAutoFit/>
          </a:bodyPr>
          <a:lstStyle/>
          <a:p>
            <a:r>
              <a:rPr lang="en-US" sz="3200" dirty="0" smtClean="0">
                <a:solidFill>
                  <a:srgbClr val="FFFFFF"/>
                </a:solidFill>
              </a:rPr>
              <a:t>sa1</a:t>
            </a:r>
            <a:endParaRPr lang="en-US" sz="3200" dirty="0">
              <a:solidFill>
                <a:srgbClr val="FFFFFF"/>
              </a:solidFill>
            </a:endParaRPr>
          </a:p>
        </p:txBody>
      </p:sp>
      <p:sp>
        <p:nvSpPr>
          <p:cNvPr id="35" name="Moon 34"/>
          <p:cNvSpPr/>
          <p:nvPr/>
        </p:nvSpPr>
        <p:spPr bwMode="auto">
          <a:xfrm flipH="1">
            <a:off x="2133600" y="3810000"/>
            <a:ext cx="762000" cy="609600"/>
          </a:xfrm>
          <a:prstGeom prst="moon">
            <a:avLst>
              <a:gd name="adj" fmla="val 84426"/>
            </a:avLst>
          </a:prstGeom>
          <a:noFill/>
          <a:ln w="38100" cap="flat"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37" name="TextBox 36"/>
          <p:cNvSpPr txBox="1"/>
          <p:nvPr/>
        </p:nvSpPr>
        <p:spPr>
          <a:xfrm>
            <a:off x="5562600" y="3352800"/>
            <a:ext cx="3352800" cy="1077218"/>
          </a:xfrm>
          <a:prstGeom prst="rect">
            <a:avLst/>
          </a:prstGeom>
          <a:noFill/>
        </p:spPr>
        <p:txBody>
          <a:bodyPr wrap="square" rtlCol="0">
            <a:spAutoFit/>
          </a:bodyPr>
          <a:lstStyle/>
          <a:p>
            <a:r>
              <a:rPr lang="en-US" sz="3200" dirty="0" smtClean="0">
                <a:solidFill>
                  <a:srgbClr val="FFFFFF"/>
                </a:solidFill>
              </a:rPr>
              <a:t>Dominator gate</a:t>
            </a:r>
          </a:p>
          <a:p>
            <a:r>
              <a:rPr lang="en-US" sz="3200" dirty="0" smtClean="0">
                <a:solidFill>
                  <a:srgbClr val="FFFFFF"/>
                </a:solidFill>
              </a:rPr>
              <a:t>for both faults</a:t>
            </a:r>
            <a:endParaRPr lang="en-US" sz="3200" dirty="0">
              <a:solidFill>
                <a:srgbClr val="FFFFFF"/>
              </a:solidFill>
            </a:endParaRPr>
          </a:p>
        </p:txBody>
      </p:sp>
      <p:cxnSp>
        <p:nvCxnSpPr>
          <p:cNvPr id="41" name="Straight Arrow Connector 40"/>
          <p:cNvCxnSpPr/>
          <p:nvPr/>
        </p:nvCxnSpPr>
        <p:spPr bwMode="auto">
          <a:xfrm>
            <a:off x="4572000" y="3657600"/>
            <a:ext cx="838200" cy="304800"/>
          </a:xfrm>
          <a:prstGeom prst="straightConnector1">
            <a:avLst/>
          </a:prstGeom>
          <a:solidFill>
            <a:schemeClr val="accent1"/>
          </a:solidFill>
          <a:ln w="41275" cap="flat" cmpd="sng" algn="ctr">
            <a:solidFill>
              <a:srgbClr val="FFFFFF"/>
            </a:solidFill>
            <a:prstDash val="solid"/>
            <a:round/>
            <a:headEnd type="triangle" w="med" len="med"/>
            <a:tailEnd type="none" w="med" len="med"/>
          </a:ln>
          <a:effectLst/>
        </p:spPr>
      </p:cxnSp>
      <p:sp>
        <p:nvSpPr>
          <p:cNvPr id="43" name="TextBox 42"/>
          <p:cNvSpPr txBox="1"/>
          <p:nvPr/>
        </p:nvSpPr>
        <p:spPr>
          <a:xfrm>
            <a:off x="3124200" y="838200"/>
            <a:ext cx="5867400" cy="1815882"/>
          </a:xfrm>
          <a:prstGeom prst="rect">
            <a:avLst/>
          </a:prstGeom>
          <a:noFill/>
        </p:spPr>
        <p:txBody>
          <a:bodyPr wrap="square" rtlCol="0">
            <a:spAutoFit/>
          </a:bodyPr>
          <a:lstStyle/>
          <a:p>
            <a:r>
              <a:rPr lang="en-US" sz="2800" dirty="0" smtClean="0">
                <a:solidFill>
                  <a:srgbClr val="FFFF00"/>
                </a:solidFill>
              </a:rPr>
              <a:t>Extract a small logic block</a:t>
            </a:r>
          </a:p>
          <a:p>
            <a:r>
              <a:rPr lang="en-US" sz="2800" dirty="0" smtClean="0">
                <a:solidFill>
                  <a:srgbClr val="FFFF00"/>
                </a:solidFill>
              </a:rPr>
              <a:t>Faults are functionally equivalent if,</a:t>
            </a:r>
          </a:p>
          <a:p>
            <a:r>
              <a:rPr lang="en-US" sz="2800" dirty="0" smtClean="0">
                <a:solidFill>
                  <a:srgbClr val="FFFF00"/>
                </a:solidFill>
              </a:rPr>
              <a:t>	exclusive test impossible, </a:t>
            </a:r>
          </a:p>
          <a:p>
            <a:r>
              <a:rPr lang="en-US" sz="2800" dirty="0" smtClean="0">
                <a:solidFill>
                  <a:srgbClr val="FFFF00"/>
                </a:solidFill>
              </a:rPr>
              <a:t>	or faulty circuits identical.</a:t>
            </a:r>
            <a:endParaRPr lang="en-US" sz="2800" dirty="0">
              <a:solidFill>
                <a:srgbClr val="FFFF00"/>
              </a:solidFill>
            </a:endParaRPr>
          </a:p>
        </p:txBody>
      </p:sp>
      <p:sp>
        <p:nvSpPr>
          <p:cNvPr id="157697" name="Rectangle 1"/>
          <p:cNvSpPr>
            <a:spLocks noChangeArrowheads="1"/>
          </p:cNvSpPr>
          <p:nvPr/>
        </p:nvSpPr>
        <p:spPr bwMode="auto">
          <a:xfrm>
            <a:off x="1600200" y="5181600"/>
            <a:ext cx="75438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600" dirty="0" smtClean="0">
                <a:solidFill>
                  <a:srgbClr val="FFFFFF"/>
                </a:solidFill>
              </a:rPr>
              <a:t>*</a:t>
            </a:r>
            <a:r>
              <a:rPr lang="en-US" sz="1600" dirty="0" smtClean="0"/>
              <a:t> </a:t>
            </a:r>
            <a:r>
              <a:rPr kumimoji="0" lang="en-US" altLang="zh-CN" sz="1600" b="0" i="0" u="none" strike="noStrike" cap="none" normalizeH="0" baseline="0" dirty="0" smtClean="0">
                <a:ln>
                  <a:noFill/>
                </a:ln>
                <a:solidFill>
                  <a:srgbClr val="FFFFFF"/>
                </a:solidFill>
                <a:effectLst/>
                <a:ea typeface="Times New Roman" pitchFamily="18" charset="0"/>
                <a:cs typeface="Times New Roman" pitchFamily="18" charset="0"/>
              </a:rPr>
              <a:t>M. E. </a:t>
            </a:r>
            <a:r>
              <a:rPr kumimoji="0" lang="en-US" altLang="zh-CN" sz="1600" b="0" i="0" u="none" strike="noStrike" cap="none" normalizeH="0" baseline="0" dirty="0" err="1" smtClean="0">
                <a:ln>
                  <a:noFill/>
                </a:ln>
                <a:solidFill>
                  <a:srgbClr val="FFFFFF"/>
                </a:solidFill>
                <a:effectLst/>
                <a:ea typeface="Times New Roman" pitchFamily="18" charset="0"/>
                <a:cs typeface="Times New Roman" pitchFamily="18" charset="0"/>
              </a:rPr>
              <a:t>Amyeen</a:t>
            </a:r>
            <a:r>
              <a:rPr kumimoji="0" lang="en-US" altLang="zh-CN" sz="1600" b="0" i="0" u="none" strike="noStrike" cap="none" normalizeH="0" baseline="0" dirty="0" smtClean="0">
                <a:ln>
                  <a:noFill/>
                </a:ln>
                <a:solidFill>
                  <a:srgbClr val="FFFFFF"/>
                </a:solidFill>
                <a:effectLst/>
                <a:ea typeface="Times New Roman" pitchFamily="18" charset="0"/>
                <a:cs typeface="Times New Roman" pitchFamily="18" charset="0"/>
              </a:rPr>
              <a:t>, W. K. Fuchs, I. </a:t>
            </a:r>
            <a:r>
              <a:rPr kumimoji="0" lang="en-US" altLang="zh-CN" sz="1600" b="0" i="0" u="none" strike="noStrike" cap="none" normalizeH="0" baseline="0" dirty="0" err="1" smtClean="0">
                <a:ln>
                  <a:noFill/>
                </a:ln>
                <a:solidFill>
                  <a:srgbClr val="FFFFFF"/>
                </a:solidFill>
                <a:effectLst/>
                <a:ea typeface="Times New Roman" pitchFamily="18" charset="0"/>
                <a:cs typeface="Times New Roman" pitchFamily="18" charset="0"/>
              </a:rPr>
              <a:t>Pomeranz</a:t>
            </a:r>
            <a:r>
              <a:rPr kumimoji="0" lang="en-US" altLang="zh-CN" sz="1600" b="0" i="0" u="none" strike="noStrike" cap="none" normalizeH="0" baseline="0" dirty="0" smtClean="0">
                <a:ln>
                  <a:noFill/>
                </a:ln>
                <a:solidFill>
                  <a:srgbClr val="FFFFFF"/>
                </a:solidFill>
                <a:effectLst/>
                <a:ea typeface="Times New Roman" pitchFamily="18" charset="0"/>
                <a:cs typeface="Times New Roman" pitchFamily="18" charset="0"/>
              </a:rPr>
              <a:t>, and V. </a:t>
            </a:r>
            <a:r>
              <a:rPr kumimoji="0" lang="en-US" altLang="zh-CN" sz="1600" b="0" i="0" u="none" strike="noStrike" cap="none" normalizeH="0" baseline="0" dirty="0" err="1" smtClean="0">
                <a:ln>
                  <a:noFill/>
                </a:ln>
                <a:solidFill>
                  <a:srgbClr val="FFFFFF"/>
                </a:solidFill>
                <a:effectLst/>
                <a:ea typeface="Times New Roman" pitchFamily="18" charset="0"/>
                <a:cs typeface="Times New Roman" pitchFamily="18" charset="0"/>
              </a:rPr>
              <a:t>Boppana</a:t>
            </a:r>
            <a:r>
              <a:rPr kumimoji="0" lang="en-US" altLang="zh-CN" sz="1600" b="0" i="0" u="none" strike="noStrike" cap="none" normalizeH="0" baseline="0" dirty="0" smtClean="0">
                <a:ln>
                  <a:noFill/>
                </a:ln>
                <a:solidFill>
                  <a:srgbClr val="FFFFFF"/>
                </a:solidFill>
                <a:effectLst/>
                <a:ea typeface="Times New Roman" pitchFamily="18" charset="0"/>
                <a:cs typeface="Times New Roman" pitchFamily="18" charset="0"/>
              </a:rPr>
              <a:t>, “Fault Equivalence Identification in Combinational Circuits Using Implication and Evaluation Techniques,”</a:t>
            </a:r>
            <a:r>
              <a:rPr kumimoji="0" lang="en-US" altLang="zh-CN" sz="1600" b="0" i="1" u="none" strike="noStrike" cap="none" normalizeH="0" baseline="0" dirty="0" smtClean="0">
                <a:ln>
                  <a:noFill/>
                </a:ln>
                <a:solidFill>
                  <a:srgbClr val="FFFFFF"/>
                </a:solidFill>
                <a:effectLst/>
                <a:ea typeface="Times New Roman" pitchFamily="18" charset="0"/>
                <a:cs typeface="Times New Roman" pitchFamily="18" charset="0"/>
              </a:rPr>
              <a:t> IEEE Transactions on Computer-Aided Design of Integrated Circuits and Systems</a:t>
            </a:r>
            <a:r>
              <a:rPr kumimoji="0" lang="en-US" altLang="zh-CN" sz="1600" b="0" i="0" u="none" strike="noStrike" cap="none" normalizeH="0" baseline="0" dirty="0" smtClean="0">
                <a:ln>
                  <a:noFill/>
                </a:ln>
                <a:solidFill>
                  <a:srgbClr val="FFFFFF"/>
                </a:solidFill>
                <a:effectLst/>
                <a:ea typeface="Times New Roman" pitchFamily="18" charset="0"/>
                <a:cs typeface="Times New Roman" pitchFamily="18" charset="0"/>
              </a:rPr>
              <a:t>, vol. 22, no. 7, Jul. 2003.</a:t>
            </a:r>
            <a:endParaRPr kumimoji="0" lang="en-US" altLang="zh-CN" sz="1600" b="0" i="0" u="none" strike="noStrike" cap="none" normalizeH="0" baseline="0" dirty="0" smtClean="0">
              <a:ln>
                <a:noFill/>
              </a:ln>
              <a:solidFill>
                <a:srgbClr val="FFFFFF"/>
              </a:solidFill>
              <a:effectLst/>
            </a:endParaRPr>
          </a:p>
        </p:txBody>
      </p:sp>
      <p:sp>
        <p:nvSpPr>
          <p:cNvPr id="39" name="Footer Placeholder 38"/>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Test Generation</a:t>
            </a:r>
            <a:endParaRPr lang="en-US" dirty="0"/>
          </a:p>
        </p:txBody>
      </p:sp>
      <p:sp>
        <p:nvSpPr>
          <p:cNvPr id="3" name="Content Placeholder 2"/>
          <p:cNvSpPr>
            <a:spLocks noGrp="1"/>
          </p:cNvSpPr>
          <p:nvPr>
            <p:ph idx="1"/>
          </p:nvPr>
        </p:nvSpPr>
        <p:spPr>
          <a:xfrm>
            <a:off x="685800" y="914400"/>
            <a:ext cx="7772400" cy="5233988"/>
          </a:xfrm>
        </p:spPr>
        <p:txBody>
          <a:bodyPr>
            <a:normAutofit/>
          </a:bodyPr>
          <a:lstStyle/>
          <a:p>
            <a:r>
              <a:rPr lang="en-US" dirty="0" smtClean="0"/>
              <a:t>New diagnostic test generation algorithm uses conventional tools:</a:t>
            </a:r>
          </a:p>
          <a:p>
            <a:pPr marL="687388">
              <a:buFont typeface="Arial" pitchFamily="34" charset="0"/>
              <a:buChar char="–"/>
            </a:pPr>
            <a:r>
              <a:rPr lang="en-US" dirty="0" smtClean="0"/>
              <a:t>Diagnostic fault simulation drops diagnosed faults; similar complexity to conventional fault simulators.</a:t>
            </a:r>
          </a:p>
          <a:p>
            <a:pPr marL="687388">
              <a:buFont typeface="Arial" pitchFamily="34" charset="0"/>
              <a:buChar char="–"/>
            </a:pPr>
            <a:r>
              <a:rPr lang="en-US" dirty="0" smtClean="0"/>
              <a:t>Exclusive test generation requires only single fault detection.</a:t>
            </a:r>
          </a:p>
          <a:p>
            <a:pPr marL="687388">
              <a:buFont typeface="Arial" pitchFamily="34" charset="0"/>
              <a:buChar char="–"/>
            </a:pPr>
            <a:r>
              <a:rPr lang="en-US" dirty="0" smtClean="0"/>
              <a:t>Fault equivalence checking is important for DC; requires effective algorithm.</a:t>
            </a:r>
            <a:endParaRPr lang="en-US" dirty="0"/>
          </a:p>
        </p:txBody>
      </p:sp>
      <p:sp>
        <p:nvSpPr>
          <p:cNvPr id="5" name="Date Placeholder 4"/>
          <p:cNvSpPr>
            <a:spLocks noGrp="1"/>
          </p:cNvSpPr>
          <p:nvPr>
            <p:ph type="dt" sz="half" idx="10"/>
          </p:nvPr>
        </p:nvSpPr>
        <p:spPr/>
        <p:txBody>
          <a:bodyPr/>
          <a:lstStyle/>
          <a:p>
            <a:r>
              <a:rPr lang="en-US" altLang="zh-CN" smtClean="0"/>
              <a:t>Mar.  21, 2012</a:t>
            </a:r>
            <a:endParaRPr lang="en-US" altLang="zh-CN"/>
          </a:p>
        </p:txBody>
      </p:sp>
      <p:sp>
        <p:nvSpPr>
          <p:cNvPr id="4" name="Slide Number Placeholder 3"/>
          <p:cNvSpPr>
            <a:spLocks noGrp="1"/>
          </p:cNvSpPr>
          <p:nvPr>
            <p:ph type="sldNum" sz="quarter" idx="12"/>
          </p:nvPr>
        </p:nvSpPr>
        <p:spPr/>
        <p:txBody>
          <a:bodyPr/>
          <a:lstStyle/>
          <a:p>
            <a:fld id="{502FEC50-0A91-4F7E-80DC-A3DC0FEBA1CC}" type="slidenum">
              <a:rPr lang="en-US" altLang="zh-CN" smtClean="0"/>
              <a:pPr/>
              <a:t>45</a:t>
            </a:fld>
            <a:endParaRPr lang="en-US" altLang="zh-CN"/>
          </a:p>
        </p:txBody>
      </p:sp>
      <p:sp>
        <p:nvSpPr>
          <p:cNvPr id="6" name="Footer Placeholder 5"/>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458200" cy="609600"/>
          </a:xfrm>
        </p:spPr>
        <p:txBody>
          <a:bodyPr/>
          <a:lstStyle/>
          <a:p>
            <a:r>
              <a:rPr lang="en-US" dirty="0" smtClean="0"/>
              <a:t>Exclusive Test Gen. For Tran. Faults</a:t>
            </a:r>
            <a:endParaRPr lang="en-US" dirty="0"/>
          </a:p>
        </p:txBody>
      </p:sp>
      <p:sp>
        <p:nvSpPr>
          <p:cNvPr id="6" name="Content Placeholder 5"/>
          <p:cNvSpPr>
            <a:spLocks noGrp="1"/>
          </p:cNvSpPr>
          <p:nvPr>
            <p:ph idx="1"/>
          </p:nvPr>
        </p:nvSpPr>
        <p:spPr/>
        <p:txBody>
          <a:bodyPr>
            <a:normAutofit/>
          </a:bodyPr>
          <a:lstStyle/>
          <a:p>
            <a:r>
              <a:rPr lang="en-US" sz="3000" dirty="0" smtClean="0"/>
              <a:t>Introduction and background</a:t>
            </a:r>
          </a:p>
          <a:p>
            <a:r>
              <a:rPr lang="en-US" sz="3000" dirty="0" smtClean="0"/>
              <a:t>Representing a transition fault as a single stuck-at fault</a:t>
            </a:r>
          </a:p>
          <a:p>
            <a:r>
              <a:rPr lang="en-US" sz="3000" dirty="0" smtClean="0"/>
              <a:t>Exclusive test  patterns for transition faults</a:t>
            </a:r>
          </a:p>
          <a:p>
            <a:pPr lvl="1"/>
            <a:r>
              <a:rPr lang="en-US" sz="3000" dirty="0" smtClean="0"/>
              <a:t>One and two time frame models</a:t>
            </a:r>
          </a:p>
          <a:p>
            <a:r>
              <a:rPr lang="en-US" sz="3000" dirty="0" smtClean="0"/>
              <a:t>Experimental Results </a:t>
            </a:r>
          </a:p>
          <a:p>
            <a:r>
              <a:rPr lang="en-US" sz="3000" dirty="0" smtClean="0"/>
              <a:t>Summary</a:t>
            </a:r>
          </a:p>
        </p:txBody>
      </p:sp>
      <p:sp>
        <p:nvSpPr>
          <p:cNvPr id="3" name="Date Placeholder 2"/>
          <p:cNvSpPr>
            <a:spLocks noGrp="1"/>
          </p:cNvSpPr>
          <p:nvPr>
            <p:ph type="dt" sz="half" idx="10"/>
          </p:nvPr>
        </p:nvSpPr>
        <p:spPr/>
        <p:txBody>
          <a:bodyPr/>
          <a:lstStyle/>
          <a:p>
            <a:r>
              <a:rPr lang="en-US" smtClean="0"/>
              <a:t>Mar.  21, 2012</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dirty="0"/>
          </a:p>
        </p:txBody>
      </p:sp>
      <p:sp>
        <p:nvSpPr>
          <p:cNvPr id="7" name="Footer Placeholder 6"/>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a:p>
        </p:txBody>
      </p:sp>
      <p:sp>
        <p:nvSpPr>
          <p:cNvPr id="5" name="Slide Number Placeholder 4"/>
          <p:cNvSpPr>
            <a:spLocks noGrp="1"/>
          </p:cNvSpPr>
          <p:nvPr>
            <p:ph type="sldNum" sz="quarter" idx="12"/>
          </p:nvPr>
        </p:nvSpPr>
        <p:spPr/>
        <p:txBody>
          <a:bodyPr/>
          <a:lstStyle/>
          <a:p>
            <a:pPr>
              <a:defRPr/>
            </a:pPr>
            <a:fld id="{5551DFC1-2DE9-466C-B296-661A7F7832FB}" type="slidenum">
              <a:rPr lang="en-US" smtClean="0"/>
              <a:pPr>
                <a:defRPr/>
              </a:pPr>
              <a:t>47</a:t>
            </a:fld>
            <a:endParaRPr lang="en-US"/>
          </a:p>
        </p:txBody>
      </p:sp>
      <p:sp>
        <p:nvSpPr>
          <p:cNvPr id="7" name="TextBox 6"/>
          <p:cNvSpPr txBox="1"/>
          <p:nvPr/>
        </p:nvSpPr>
        <p:spPr>
          <a:xfrm>
            <a:off x="1143000" y="1521768"/>
            <a:ext cx="6858000" cy="4078039"/>
          </a:xfrm>
          <a:prstGeom prst="rect">
            <a:avLst/>
          </a:prstGeom>
          <a:noFill/>
        </p:spPr>
        <p:txBody>
          <a:bodyPr wrap="square" rtlCol="0" anchor="ctr">
            <a:spAutoFit/>
          </a:bodyPr>
          <a:lstStyle/>
          <a:p>
            <a:pPr marL="339725" indent="-339725">
              <a:spcBef>
                <a:spcPts val="600"/>
              </a:spcBef>
              <a:spcAft>
                <a:spcPts val="600"/>
              </a:spcAft>
              <a:buFont typeface="Arial" pitchFamily="34" charset="0"/>
              <a:buChar char="•"/>
            </a:pPr>
            <a:r>
              <a:rPr lang="en-US" sz="2800" dirty="0" smtClean="0">
                <a:solidFill>
                  <a:srgbClr val="FFFF00"/>
                </a:solidFill>
              </a:rPr>
              <a:t>Many modern design failures behave as non-classical faults.</a:t>
            </a:r>
          </a:p>
          <a:p>
            <a:pPr marL="339725" indent="-339725">
              <a:spcBef>
                <a:spcPts val="600"/>
              </a:spcBef>
              <a:spcAft>
                <a:spcPts val="600"/>
              </a:spcAft>
              <a:buFont typeface="Arial" pitchFamily="34" charset="0"/>
              <a:buChar char="•"/>
            </a:pPr>
            <a:r>
              <a:rPr lang="en-US" sz="2800" dirty="0" smtClean="0">
                <a:solidFill>
                  <a:srgbClr val="FFFF00"/>
                </a:solidFill>
              </a:rPr>
              <a:t>Most failures are timing related.</a:t>
            </a:r>
          </a:p>
          <a:p>
            <a:pPr marL="339725" indent="-339725">
              <a:spcBef>
                <a:spcPts val="600"/>
              </a:spcBef>
              <a:spcAft>
                <a:spcPts val="600"/>
              </a:spcAft>
              <a:buFont typeface="Arial" pitchFamily="34" charset="0"/>
              <a:buChar char="•"/>
            </a:pPr>
            <a:r>
              <a:rPr lang="en-US" sz="2800" dirty="0" smtClean="0">
                <a:solidFill>
                  <a:srgbClr val="FFFF00"/>
                </a:solidFill>
              </a:rPr>
              <a:t>Transition fault model is widely used due to its simplicity.</a:t>
            </a:r>
          </a:p>
          <a:p>
            <a:pPr marL="339725" indent="-339725">
              <a:spcBef>
                <a:spcPts val="600"/>
              </a:spcBef>
              <a:spcAft>
                <a:spcPts val="600"/>
              </a:spcAft>
              <a:buFont typeface="Arial" pitchFamily="34" charset="0"/>
              <a:buChar char="•"/>
            </a:pPr>
            <a:r>
              <a:rPr lang="en-US" sz="2800" dirty="0" smtClean="0">
                <a:solidFill>
                  <a:srgbClr val="FFFF00"/>
                </a:solidFill>
              </a:rPr>
              <a:t>There exist a need for diagnosis using the transition fault model.</a:t>
            </a:r>
          </a:p>
          <a:p>
            <a:endParaRPr lang="en-US" sz="2800" dirty="0">
              <a:solidFill>
                <a:srgbClr val="FFFFFF"/>
              </a:solidFill>
            </a:endParaRPr>
          </a:p>
        </p:txBody>
      </p:sp>
      <p:pic>
        <p:nvPicPr>
          <p:cNvPr id="6" name="Picture 5" descr="MRI - in tunnel 03 - web.jpg"/>
          <p:cNvPicPr>
            <a:picLocks noChangeAspect="1"/>
          </p:cNvPicPr>
          <p:nvPr/>
        </p:nvPicPr>
        <p:blipFill>
          <a:blip r:embed="rId3" cstate="print"/>
          <a:stretch>
            <a:fillRect/>
          </a:stretch>
        </p:blipFill>
        <p:spPr>
          <a:xfrm>
            <a:off x="1143000" y="0"/>
            <a:ext cx="6858000" cy="6858000"/>
          </a:xfrm>
          <a:prstGeom prst="rect">
            <a:avLst/>
          </a:prstGeom>
        </p:spPr>
      </p:pic>
      <p:pic>
        <p:nvPicPr>
          <p:cNvPr id="8" name="Picture 7" descr="house2.jpg"/>
          <p:cNvPicPr>
            <a:picLocks noChangeAspect="1"/>
          </p:cNvPicPr>
          <p:nvPr/>
        </p:nvPicPr>
        <p:blipFill>
          <a:blip r:embed="rId4" cstate="print"/>
          <a:stretch>
            <a:fillRect/>
          </a:stretch>
        </p:blipFill>
        <p:spPr>
          <a:xfrm>
            <a:off x="2209800" y="0"/>
            <a:ext cx="5143500" cy="6858000"/>
          </a:xfrm>
          <a:prstGeom prst="rect">
            <a:avLst/>
          </a:prstGeom>
        </p:spPr>
      </p:pic>
      <p:pic>
        <p:nvPicPr>
          <p:cNvPr id="10" name="Picture 9" descr="fig11v2e.gif"/>
          <p:cNvPicPr>
            <a:picLocks noChangeAspect="1"/>
          </p:cNvPicPr>
          <p:nvPr/>
        </p:nvPicPr>
        <p:blipFill>
          <a:blip r:embed="rId5" cstate="print"/>
          <a:stretch>
            <a:fillRect/>
          </a:stretch>
        </p:blipFill>
        <p:spPr>
          <a:xfrm>
            <a:off x="0" y="533400"/>
            <a:ext cx="9144000" cy="5762625"/>
          </a:xfrm>
          <a:prstGeom prst="rect">
            <a:avLst/>
          </a:prstGeom>
        </p:spPr>
      </p:pic>
      <p:pic>
        <p:nvPicPr>
          <p:cNvPr id="11" name="Picture 10" descr="T3700760-Silicon_chip_micro-wire,_SEM-SPL.jpg"/>
          <p:cNvPicPr>
            <a:picLocks noChangeAspect="1"/>
          </p:cNvPicPr>
          <p:nvPr/>
        </p:nvPicPr>
        <p:blipFill>
          <a:blip r:embed="rId6" cstate="print"/>
          <a:stretch>
            <a:fillRect/>
          </a:stretch>
        </p:blipFill>
        <p:spPr>
          <a:xfrm>
            <a:off x="0" y="-8627"/>
            <a:ext cx="9144000" cy="6866627"/>
          </a:xfrm>
          <a:prstGeom prst="rect">
            <a:avLst/>
          </a:prstGeom>
        </p:spPr>
      </p:pic>
      <p:sp>
        <p:nvSpPr>
          <p:cNvPr id="12" name="Footer Placeholder 11"/>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0-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500"/>
                                        <p:tgtEl>
                                          <p:spTgt spid="8"/>
                                        </p:tgtEl>
                                        <p:attrNameLst>
                                          <p:attrName>ppt_x</p:attrName>
                                        </p:attrNameLst>
                                      </p:cBhvr>
                                      <p:tavLst>
                                        <p:tav tm="0">
                                          <p:val>
                                            <p:strVal val="ppt_x"/>
                                          </p:val>
                                        </p:tav>
                                        <p:tav tm="100000">
                                          <p:val>
                                            <p:strVal val="0-ppt_w/2"/>
                                          </p:val>
                                        </p:tav>
                                      </p:tavLst>
                                    </p:anim>
                                    <p:anim calcmode="lin" valueType="num">
                                      <p:cBhvr additive="base">
                                        <p:cTn id="24" dur="500"/>
                                        <p:tgtEl>
                                          <p:spTgt spid="8"/>
                                        </p:tgtEl>
                                        <p:attrNameLst>
                                          <p:attrName>ppt_y</p:attrName>
                                        </p:attrNameLst>
                                      </p:cBhvr>
                                      <p:tavLst>
                                        <p:tav tm="0">
                                          <p:val>
                                            <p:strVal val="ppt_y"/>
                                          </p:val>
                                        </p:tav>
                                        <p:tav tm="100000">
                                          <p:val>
                                            <p:strVal val="ppt_y"/>
                                          </p:val>
                                        </p:tav>
                                      </p:tavLst>
                                    </p:anim>
                                    <p:set>
                                      <p:cBhvr>
                                        <p:cTn id="25" dur="1" fill="hold">
                                          <p:stCondLst>
                                            <p:cond delay="499"/>
                                          </p:stCondLst>
                                        </p:cTn>
                                        <p:tgtEl>
                                          <p:spTgt spid="8"/>
                                        </p:tgtEl>
                                        <p:attrNameLst>
                                          <p:attrName>style.visibility</p:attrName>
                                        </p:attrNameLst>
                                      </p:cBhvr>
                                      <p:to>
                                        <p:strVal val="hidden"/>
                                      </p:to>
                                    </p:set>
                                  </p:childTnLst>
                                </p:cTn>
                              </p:par>
                            </p:childTnLst>
                          </p:cTn>
                        </p:par>
                        <p:par>
                          <p:cTn id="26" fill="hold">
                            <p:stCondLst>
                              <p:cond delay="500"/>
                            </p:stCondLst>
                            <p:childTnLst>
                              <p:par>
                                <p:cTn id="27" presetID="2" presetClass="entr" presetSubtype="2"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1"/>
                                        </p:tgtEl>
                                        <p:attrNameLst>
                                          <p:attrName>ppt_x</p:attrName>
                                        </p:attrNameLst>
                                      </p:cBhvr>
                                      <p:tavLst>
                                        <p:tav tm="0">
                                          <p:val>
                                            <p:strVal val="ppt_x"/>
                                          </p:val>
                                        </p:tav>
                                        <p:tav tm="100000">
                                          <p:val>
                                            <p:strVal val="ppt_x"/>
                                          </p:val>
                                        </p:tav>
                                      </p:tavLst>
                                    </p:anim>
                                    <p:anim calcmode="lin" valueType="num">
                                      <p:cBhvr additive="base">
                                        <p:cTn id="35" dur="500"/>
                                        <p:tgtEl>
                                          <p:spTgt spid="11"/>
                                        </p:tgtEl>
                                        <p:attrNameLst>
                                          <p:attrName>ppt_y</p:attrName>
                                        </p:attrNameLst>
                                      </p:cBhvr>
                                      <p:tavLst>
                                        <p:tav tm="0">
                                          <p:val>
                                            <p:strVal val="ppt_y"/>
                                          </p:val>
                                        </p:tav>
                                        <p:tav tm="100000">
                                          <p:val>
                                            <p:strVal val="1+ppt_h/2"/>
                                          </p:val>
                                        </p:tav>
                                      </p:tavLst>
                                    </p:anim>
                                    <p:set>
                                      <p:cBhvr>
                                        <p:cTn id="36" dur="1" fill="hold">
                                          <p:stCondLst>
                                            <p:cond delay="499"/>
                                          </p:stCondLst>
                                        </p:cTn>
                                        <p:tgtEl>
                                          <p:spTgt spid="11"/>
                                        </p:tgtEl>
                                        <p:attrNameLst>
                                          <p:attrName>style.visibility</p:attrName>
                                        </p:attrNameLst>
                                      </p:cBhvr>
                                      <p:to>
                                        <p:strVal val="hidden"/>
                                      </p:to>
                                    </p:set>
                                  </p:childTnLst>
                                </p:cTn>
                              </p:par>
                            </p:childTnLst>
                          </p:cTn>
                        </p:par>
                        <p:par>
                          <p:cTn id="37" fill="hold">
                            <p:stCondLst>
                              <p:cond delay="500"/>
                            </p:stCondLst>
                            <p:childTnLst>
                              <p:par>
                                <p:cTn id="38" presetID="2" presetClass="entr" presetSubtype="1"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dirty="0" smtClean="0"/>
              <a:t>Problem Statement and Contribution</a:t>
            </a:r>
          </a:p>
        </p:txBody>
      </p:sp>
      <p:sp>
        <p:nvSpPr>
          <p:cNvPr id="4" name="Date Placeholder 3"/>
          <p:cNvSpPr>
            <a:spLocks noGrp="1"/>
          </p:cNvSpPr>
          <p:nvPr>
            <p:ph type="dt" sz="half" idx="10"/>
          </p:nvPr>
        </p:nvSpPr>
        <p:spPr/>
        <p:txBody>
          <a:bodyPr/>
          <a:lstStyle/>
          <a:p>
            <a:pPr>
              <a:defRPr/>
            </a:pPr>
            <a:r>
              <a:rPr lang="en-US" smtClean="0"/>
              <a:t>Mar.  21, 2012</a:t>
            </a:r>
            <a:endParaRPr lang="en-US" dirty="0"/>
          </a:p>
        </p:txBody>
      </p:sp>
      <p:sp>
        <p:nvSpPr>
          <p:cNvPr id="6" name="Slide Number Placeholder 5"/>
          <p:cNvSpPr>
            <a:spLocks noGrp="1"/>
          </p:cNvSpPr>
          <p:nvPr>
            <p:ph type="sldNum" sz="quarter" idx="12"/>
          </p:nvPr>
        </p:nvSpPr>
        <p:spPr/>
        <p:txBody>
          <a:bodyPr/>
          <a:lstStyle/>
          <a:p>
            <a:pPr>
              <a:defRPr/>
            </a:pPr>
            <a:fld id="{5551DFC1-2DE9-466C-B296-661A7F7832FB}" type="slidenum">
              <a:rPr lang="en-US" smtClean="0"/>
              <a:pPr>
                <a:defRPr/>
              </a:pPr>
              <a:t>48</a:t>
            </a:fld>
            <a:endParaRPr lang="en-US" dirty="0"/>
          </a:p>
        </p:txBody>
      </p:sp>
      <p:sp>
        <p:nvSpPr>
          <p:cNvPr id="8" name="Content Placeholder 5"/>
          <p:cNvSpPr>
            <a:spLocks noGrp="1"/>
          </p:cNvSpPr>
          <p:nvPr>
            <p:ph sz="quarter" idx="1"/>
          </p:nvPr>
        </p:nvSpPr>
        <p:spPr>
          <a:xfrm>
            <a:off x="228600" y="1295400"/>
            <a:ext cx="8610600" cy="4038600"/>
          </a:xfrm>
        </p:spPr>
        <p:txBody>
          <a:bodyPr/>
          <a:lstStyle/>
          <a:p>
            <a:r>
              <a:rPr lang="en-US" dirty="0" smtClean="0">
                <a:solidFill>
                  <a:srgbClr val="FFFF00"/>
                </a:solidFill>
              </a:rPr>
              <a:t>Modeling and test generation for transition faults:</a:t>
            </a:r>
          </a:p>
          <a:p>
            <a:pPr lvl="1"/>
            <a:r>
              <a:rPr lang="en-US" dirty="0" smtClean="0">
                <a:solidFill>
                  <a:srgbClr val="FFFF00"/>
                </a:solidFill>
                <a:latin typeface="Arial" pitchFamily="34" charset="0"/>
                <a:cs typeface="Arial" pitchFamily="34" charset="0"/>
              </a:rPr>
              <a:t>Detection of single transition faults</a:t>
            </a:r>
          </a:p>
          <a:p>
            <a:pPr lvl="1"/>
            <a:r>
              <a:rPr lang="en-US" dirty="0" smtClean="0">
                <a:solidFill>
                  <a:srgbClr val="FFFF00"/>
                </a:solidFill>
                <a:latin typeface="Arial" pitchFamily="34" charset="0"/>
                <a:cs typeface="Arial" pitchFamily="34" charset="0"/>
              </a:rPr>
              <a:t>Exclusive tests for fault-pairs</a:t>
            </a:r>
            <a:endParaRPr lang="en-US" dirty="0" smtClean="0">
              <a:latin typeface="Arial" pitchFamily="34" charset="0"/>
              <a:cs typeface="Arial" pitchFamily="34" charset="0"/>
            </a:endParaRPr>
          </a:p>
          <a:p>
            <a:r>
              <a:rPr lang="en-US" dirty="0" smtClean="0">
                <a:latin typeface="Arial" pitchFamily="34" charset="0"/>
                <a:cs typeface="Arial" pitchFamily="34" charset="0"/>
              </a:rPr>
              <a:t>Contribution:</a:t>
            </a:r>
          </a:p>
          <a:p>
            <a:pPr lvl="1"/>
            <a:r>
              <a:rPr lang="en-US" dirty="0" smtClean="0">
                <a:latin typeface="Arial" pitchFamily="34" charset="0"/>
                <a:cs typeface="Arial" pitchFamily="34" charset="0"/>
              </a:rPr>
              <a:t>A diagnostic ATPG system for transition faults using conventional fault-detection tools.</a:t>
            </a:r>
          </a:p>
        </p:txBody>
      </p:sp>
      <p:sp>
        <p:nvSpPr>
          <p:cNvPr id="7" name="Footer Placeholder 6"/>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Mar.  21, 2012</a:t>
            </a:r>
            <a:endParaRPr lang="en-US" dirty="0"/>
          </a:p>
        </p:txBody>
      </p:sp>
      <p:sp>
        <p:nvSpPr>
          <p:cNvPr id="5" name="Slide Number Placeholder 4"/>
          <p:cNvSpPr>
            <a:spLocks noGrp="1"/>
          </p:cNvSpPr>
          <p:nvPr>
            <p:ph type="sldNum" sz="quarter" idx="12"/>
          </p:nvPr>
        </p:nvSpPr>
        <p:spPr/>
        <p:txBody>
          <a:bodyPr/>
          <a:lstStyle/>
          <a:p>
            <a:pPr>
              <a:defRPr/>
            </a:pPr>
            <a:fld id="{5551DFC1-2DE9-466C-B296-661A7F7832FB}" type="slidenum">
              <a:rPr lang="en-US" smtClean="0"/>
              <a:pPr>
                <a:defRPr/>
              </a:pPr>
              <a:t>49</a:t>
            </a:fld>
            <a:endParaRPr lang="en-US"/>
          </a:p>
        </p:txBody>
      </p:sp>
      <p:pic>
        <p:nvPicPr>
          <p:cNvPr id="129026" name="Picture 2"/>
          <p:cNvPicPr>
            <a:picLocks noChangeAspect="1" noChangeArrowheads="1"/>
          </p:cNvPicPr>
          <p:nvPr/>
        </p:nvPicPr>
        <p:blipFill>
          <a:blip r:embed="rId3" cstate="print"/>
          <a:srcRect/>
          <a:stretch>
            <a:fillRect/>
          </a:stretch>
        </p:blipFill>
        <p:spPr bwMode="auto">
          <a:xfrm>
            <a:off x="685800" y="1066800"/>
            <a:ext cx="3886200" cy="3839096"/>
          </a:xfrm>
          <a:prstGeom prst="rect">
            <a:avLst/>
          </a:prstGeom>
          <a:noFill/>
          <a:ln w="9525">
            <a:noFill/>
            <a:miter lim="800000"/>
            <a:headEnd/>
            <a:tailEnd/>
          </a:ln>
        </p:spPr>
      </p:pic>
      <p:pic>
        <p:nvPicPr>
          <p:cNvPr id="129027" name="Picture 3"/>
          <p:cNvPicPr>
            <a:picLocks noChangeAspect="1" noChangeArrowheads="1"/>
          </p:cNvPicPr>
          <p:nvPr/>
        </p:nvPicPr>
        <p:blipFill>
          <a:blip r:embed="rId4" cstate="print"/>
          <a:srcRect/>
          <a:stretch>
            <a:fillRect/>
          </a:stretch>
        </p:blipFill>
        <p:spPr bwMode="auto">
          <a:xfrm>
            <a:off x="4572000" y="1066800"/>
            <a:ext cx="4010025" cy="3810000"/>
          </a:xfrm>
          <a:prstGeom prst="rect">
            <a:avLst/>
          </a:prstGeom>
          <a:noFill/>
          <a:ln w="9525">
            <a:noFill/>
            <a:miter lim="800000"/>
            <a:headEnd/>
            <a:tailEnd/>
          </a:ln>
        </p:spPr>
      </p:pic>
      <p:pic>
        <p:nvPicPr>
          <p:cNvPr id="129028" name="Picture 4"/>
          <p:cNvPicPr>
            <a:picLocks noChangeAspect="1" noChangeArrowheads="1"/>
          </p:cNvPicPr>
          <p:nvPr/>
        </p:nvPicPr>
        <p:blipFill>
          <a:blip r:embed="rId5" cstate="print"/>
          <a:srcRect/>
          <a:stretch>
            <a:fillRect/>
          </a:stretch>
        </p:blipFill>
        <p:spPr bwMode="auto">
          <a:xfrm>
            <a:off x="2743200" y="4876800"/>
            <a:ext cx="3678237" cy="1724025"/>
          </a:xfrm>
          <a:prstGeom prst="rect">
            <a:avLst/>
          </a:prstGeom>
          <a:noFill/>
          <a:ln w="9525">
            <a:noFill/>
            <a:miter lim="800000"/>
            <a:headEnd/>
            <a:tailEnd/>
          </a:ln>
        </p:spPr>
      </p:pic>
      <p:sp>
        <p:nvSpPr>
          <p:cNvPr id="9" name="Title 1"/>
          <p:cNvSpPr>
            <a:spLocks noGrp="1"/>
          </p:cNvSpPr>
          <p:nvPr>
            <p:ph type="title"/>
          </p:nvPr>
        </p:nvSpPr>
        <p:spPr>
          <a:xfrm>
            <a:off x="457200" y="228600"/>
            <a:ext cx="8229600" cy="609600"/>
          </a:xfrm>
        </p:spPr>
        <p:txBody>
          <a:bodyPr/>
          <a:lstStyle/>
          <a:p>
            <a:r>
              <a:rPr lang="en-US" dirty="0" smtClean="0"/>
              <a:t>Examples of Transition Fault *</a:t>
            </a:r>
          </a:p>
        </p:txBody>
      </p:sp>
      <p:sp>
        <p:nvSpPr>
          <p:cNvPr id="8" name="Footer Placeholder 7"/>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dirty="0"/>
          </a:p>
        </p:txBody>
      </p:sp>
      <p:sp>
        <p:nvSpPr>
          <p:cNvPr id="5" name="Slide Number Placeholder 4"/>
          <p:cNvSpPr>
            <a:spLocks noGrp="1"/>
          </p:cNvSpPr>
          <p:nvPr>
            <p:ph type="sldNum" sz="quarter" idx="12"/>
          </p:nvPr>
        </p:nvSpPr>
        <p:spPr/>
        <p:txBody>
          <a:bodyPr/>
          <a:lstStyle/>
          <a:p>
            <a:pPr>
              <a:defRPr/>
            </a:pPr>
            <a:fld id="{5551DFC1-2DE9-466C-B296-661A7F7832FB}" type="slidenum">
              <a:rPr lang="en-US" smtClean="0"/>
              <a:pPr>
                <a:defRPr/>
              </a:pPr>
              <a:t>5</a:t>
            </a:fld>
            <a:endParaRPr lang="en-US"/>
          </a:p>
        </p:txBody>
      </p:sp>
      <p:graphicFrame>
        <p:nvGraphicFramePr>
          <p:cNvPr id="6" name="Content Placeholder 5"/>
          <p:cNvGraphicFramePr>
            <a:graphicFrameLocks noChangeAspect="1"/>
          </p:cNvGraphicFramePr>
          <p:nvPr>
            <p:ph idx="1"/>
          </p:nvPr>
        </p:nvGraphicFramePr>
        <p:xfrm>
          <a:off x="228600" y="1219200"/>
          <a:ext cx="8780712" cy="5029200"/>
        </p:xfrm>
        <a:graphic>
          <a:graphicData uri="http://schemas.openxmlformats.org/presentationml/2006/ole">
            <p:oleObj spid="_x0000_s56322" name="Visio" r:id="rId3" imgW="7178650" imgH="4110838" progId="Visio.Drawing.11">
              <p:embed/>
            </p:oleObj>
          </a:graphicData>
        </a:graphic>
      </p:graphicFrame>
      <p:sp>
        <p:nvSpPr>
          <p:cNvPr id="7" name="TextBox 4"/>
          <p:cNvSpPr txBox="1">
            <a:spLocks noChangeArrowheads="1"/>
          </p:cNvSpPr>
          <p:nvPr/>
        </p:nvSpPr>
        <p:spPr bwMode="auto">
          <a:xfrm>
            <a:off x="2362200" y="838200"/>
            <a:ext cx="4038600" cy="461665"/>
          </a:xfrm>
          <a:prstGeom prst="rect">
            <a:avLst/>
          </a:prstGeom>
          <a:noFill/>
          <a:ln w="9525">
            <a:noFill/>
            <a:miter lim="800000"/>
            <a:headEnd/>
            <a:tailEnd/>
          </a:ln>
        </p:spPr>
        <p:txBody>
          <a:bodyPr wrap="square">
            <a:spAutoFit/>
          </a:bodyPr>
          <a:lstStyle/>
          <a:p>
            <a:r>
              <a:rPr lang="en-US" sz="2400" dirty="0">
                <a:solidFill>
                  <a:srgbClr val="FFFF00"/>
                </a:solidFill>
              </a:rPr>
              <a:t>	</a:t>
            </a:r>
            <a:r>
              <a:rPr lang="en-US" sz="2400" dirty="0" smtClean="0">
                <a:solidFill>
                  <a:srgbClr val="FFFF00"/>
                </a:solidFill>
              </a:rPr>
              <a:t>Basic testing flow.</a:t>
            </a:r>
            <a:endParaRPr lang="en-US" sz="2400" dirty="0">
              <a:solidFill>
                <a:srgbClr val="FFFF00"/>
              </a:solidFill>
            </a:endParaRPr>
          </a:p>
        </p:txBody>
      </p:sp>
      <p:sp>
        <p:nvSpPr>
          <p:cNvPr id="8" name="Footer Placeholder 7"/>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r>
              <a:rPr lang="en-US" dirty="0" smtClean="0"/>
              <a:t>Transition Fault Test with Scan</a:t>
            </a:r>
          </a:p>
        </p:txBody>
      </p:sp>
      <p:sp>
        <p:nvSpPr>
          <p:cNvPr id="156675" name="Date Placeholder 3"/>
          <p:cNvSpPr>
            <a:spLocks noGrp="1"/>
          </p:cNvSpPr>
          <p:nvPr>
            <p:ph type="dt" sz="quarter" idx="10"/>
          </p:nvPr>
        </p:nvSpPr>
        <p:spPr>
          <a:noFill/>
        </p:spPr>
        <p:txBody>
          <a:bodyPr/>
          <a:lstStyle/>
          <a:p>
            <a:pPr fontAlgn="base">
              <a:spcBef>
                <a:spcPct val="0"/>
              </a:spcBef>
              <a:spcAft>
                <a:spcPct val="0"/>
              </a:spcAft>
            </a:pPr>
            <a:r>
              <a:rPr lang="en-US" smtClean="0"/>
              <a:t>Mar.  21, 2012</a:t>
            </a:r>
            <a:endParaRPr lang="en-US"/>
          </a:p>
        </p:txBody>
      </p:sp>
      <p:sp>
        <p:nvSpPr>
          <p:cNvPr id="156676" name="Slide Number Placeholder 4"/>
          <p:cNvSpPr>
            <a:spLocks noGrp="1"/>
          </p:cNvSpPr>
          <p:nvPr>
            <p:ph type="sldNum" sz="quarter" idx="12"/>
          </p:nvPr>
        </p:nvSpPr>
        <p:spPr>
          <a:noFill/>
        </p:spPr>
        <p:txBody>
          <a:bodyPr/>
          <a:lstStyle/>
          <a:p>
            <a:pPr fontAlgn="base">
              <a:spcBef>
                <a:spcPct val="0"/>
              </a:spcBef>
              <a:spcAft>
                <a:spcPct val="0"/>
              </a:spcAft>
            </a:pPr>
            <a:fld id="{12686668-AB08-43C2-BF07-73504DB66971}" type="slidenum">
              <a:rPr lang="en-US"/>
              <a:pPr fontAlgn="base">
                <a:spcBef>
                  <a:spcPct val="0"/>
                </a:spcBef>
                <a:spcAft>
                  <a:spcPct val="0"/>
                </a:spcAft>
              </a:pPr>
              <a:t>50</a:t>
            </a:fld>
            <a:endParaRPr lang="en-US"/>
          </a:p>
        </p:txBody>
      </p:sp>
      <p:grpSp>
        <p:nvGrpSpPr>
          <p:cNvPr id="36" name="Group 35"/>
          <p:cNvGrpSpPr/>
          <p:nvPr/>
        </p:nvGrpSpPr>
        <p:grpSpPr>
          <a:xfrm>
            <a:off x="2743200" y="1219200"/>
            <a:ext cx="3886200" cy="4402015"/>
            <a:chOff x="3048000" y="1806388"/>
            <a:chExt cx="2895600" cy="3366247"/>
          </a:xfrm>
        </p:grpSpPr>
        <p:sp>
          <p:nvSpPr>
            <p:cNvPr id="6" name="Rectangle 5"/>
            <p:cNvSpPr/>
            <p:nvPr/>
          </p:nvSpPr>
          <p:spPr>
            <a:xfrm>
              <a:off x="3657600" y="1806388"/>
              <a:ext cx="1661459" cy="139401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Combinational Logic</a:t>
              </a:r>
            </a:p>
          </p:txBody>
        </p:sp>
        <p:cxnSp>
          <p:nvCxnSpPr>
            <p:cNvPr id="7" name="Straight Arrow Connector 6"/>
            <p:cNvCxnSpPr/>
            <p:nvPr/>
          </p:nvCxnSpPr>
          <p:spPr>
            <a:xfrm>
              <a:off x="3048000" y="2133600"/>
              <a:ext cx="609600" cy="1588"/>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34000" y="2209800"/>
              <a:ext cx="609600" cy="1588"/>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48000" y="2438400"/>
              <a:ext cx="609600" cy="1588"/>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26753" y="3496235"/>
              <a:ext cx="685800" cy="6858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S</a:t>
              </a:r>
              <a:r>
                <a:rPr lang="en-US" dirty="0" smtClean="0">
                  <a:solidFill>
                    <a:srgbClr val="FFFFFF"/>
                  </a:solidFill>
                </a:rPr>
                <a:t>FF</a:t>
              </a:r>
              <a:endParaRPr lang="en-US" dirty="0">
                <a:solidFill>
                  <a:srgbClr val="FFFFFF"/>
                </a:solidFill>
              </a:endParaRPr>
            </a:p>
          </p:txBody>
        </p:sp>
        <p:cxnSp>
          <p:nvCxnSpPr>
            <p:cNvPr id="11" name="Straight Arrow Connector 10"/>
            <p:cNvCxnSpPr/>
            <p:nvPr/>
          </p:nvCxnSpPr>
          <p:spPr>
            <a:xfrm>
              <a:off x="5334000" y="3124200"/>
              <a:ext cx="304800" cy="1588"/>
            </a:xfrm>
            <a:prstGeom prst="straightConnector1">
              <a:avLst/>
            </a:prstGeom>
            <a:ln w="38100">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352800" y="3124200"/>
              <a:ext cx="304800" cy="1588"/>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4389" y="3125787"/>
              <a:ext cx="0" cy="60353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40507" y="3729318"/>
              <a:ext cx="79487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4808071" y="3729318"/>
              <a:ext cx="838200" cy="1588"/>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26753" y="4486835"/>
              <a:ext cx="685800" cy="6858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S</a:t>
              </a:r>
              <a:r>
                <a:rPr lang="en-US" dirty="0" smtClean="0">
                  <a:solidFill>
                    <a:srgbClr val="FFFFFF"/>
                  </a:solidFill>
                </a:rPr>
                <a:t>FF</a:t>
              </a:r>
              <a:endParaRPr lang="en-US" dirty="0">
                <a:solidFill>
                  <a:srgbClr val="FFFFFF"/>
                </a:solidFill>
              </a:endParaRPr>
            </a:p>
          </p:txBody>
        </p:sp>
        <p:cxnSp>
          <p:nvCxnSpPr>
            <p:cNvPr id="24" name="Straight Connector 23"/>
            <p:cNvCxnSpPr/>
            <p:nvPr/>
          </p:nvCxnSpPr>
          <p:spPr>
            <a:xfrm>
              <a:off x="5638800" y="3124200"/>
              <a:ext cx="0" cy="60511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334000" y="2971800"/>
              <a:ext cx="533400" cy="1588"/>
            </a:xfrm>
            <a:prstGeom prst="straightConnector1">
              <a:avLst/>
            </a:prstGeom>
            <a:ln w="38100">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4808071" y="4719918"/>
              <a:ext cx="1066800" cy="1588"/>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67400" y="2971800"/>
              <a:ext cx="0" cy="174811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124200" y="2973388"/>
              <a:ext cx="533400" cy="1587"/>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24200" y="2971800"/>
              <a:ext cx="0" cy="174811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130650" y="4719918"/>
              <a:ext cx="990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bwMode="auto">
          <a:xfrm>
            <a:off x="2362200" y="6248400"/>
            <a:ext cx="2286000" cy="0"/>
          </a:xfrm>
          <a:prstGeom prst="line">
            <a:avLst/>
          </a:prstGeom>
          <a:solidFill>
            <a:schemeClr val="accent1"/>
          </a:solidFill>
          <a:ln w="38100" cap="flat" cmpd="sng" algn="ctr">
            <a:solidFill>
              <a:srgbClr val="FFFF00"/>
            </a:solidFill>
            <a:prstDash val="sysDash"/>
            <a:round/>
            <a:headEnd type="none" w="sm" len="sm"/>
            <a:tailEnd type="none" w="sm" len="sm"/>
          </a:ln>
          <a:effectLst/>
        </p:spPr>
      </p:cxnSp>
      <p:cxnSp>
        <p:nvCxnSpPr>
          <p:cNvPr id="34" name="Straight Connector 33"/>
          <p:cNvCxnSpPr/>
          <p:nvPr/>
        </p:nvCxnSpPr>
        <p:spPr bwMode="auto">
          <a:xfrm flipV="1">
            <a:off x="4648200" y="5638800"/>
            <a:ext cx="0" cy="609600"/>
          </a:xfrm>
          <a:prstGeom prst="line">
            <a:avLst/>
          </a:prstGeom>
          <a:solidFill>
            <a:schemeClr val="accent1"/>
          </a:solidFill>
          <a:ln w="38100" cap="flat" cmpd="sng" algn="ctr">
            <a:solidFill>
              <a:srgbClr val="FFFF00"/>
            </a:solidFill>
            <a:prstDash val="sysDash"/>
            <a:round/>
            <a:headEnd type="none" w="sm" len="sm"/>
            <a:tailEnd type="none" w="sm" len="sm"/>
          </a:ln>
          <a:effectLst/>
        </p:spPr>
      </p:cxnSp>
      <p:cxnSp>
        <p:nvCxnSpPr>
          <p:cNvPr id="48" name="Straight Connector 47"/>
          <p:cNvCxnSpPr/>
          <p:nvPr/>
        </p:nvCxnSpPr>
        <p:spPr bwMode="auto">
          <a:xfrm>
            <a:off x="4648200" y="3200400"/>
            <a:ext cx="2819400" cy="0"/>
          </a:xfrm>
          <a:prstGeom prst="line">
            <a:avLst/>
          </a:prstGeom>
          <a:solidFill>
            <a:schemeClr val="accent1"/>
          </a:solidFill>
          <a:ln w="38100" cap="flat" cmpd="sng" algn="ctr">
            <a:solidFill>
              <a:srgbClr val="FFFF00"/>
            </a:solidFill>
            <a:prstDash val="sysDash"/>
            <a:round/>
            <a:headEnd type="none" w="sm" len="sm"/>
            <a:tailEnd type="none" w="sm" len="sm"/>
          </a:ln>
          <a:effectLst/>
        </p:spPr>
      </p:cxnSp>
      <p:cxnSp>
        <p:nvCxnSpPr>
          <p:cNvPr id="49" name="Straight Connector 48"/>
          <p:cNvCxnSpPr>
            <a:stCxn id="19" idx="0"/>
            <a:endCxn id="10" idx="2"/>
          </p:cNvCxnSpPr>
          <p:nvPr/>
        </p:nvCxnSpPr>
        <p:spPr bwMode="auto">
          <a:xfrm flipV="1">
            <a:off x="4651208" y="4325815"/>
            <a:ext cx="0" cy="398585"/>
          </a:xfrm>
          <a:prstGeom prst="line">
            <a:avLst/>
          </a:prstGeom>
          <a:solidFill>
            <a:schemeClr val="accent1"/>
          </a:solidFill>
          <a:ln w="38100" cap="flat" cmpd="sng" algn="ctr">
            <a:solidFill>
              <a:srgbClr val="FFFF00"/>
            </a:solidFill>
            <a:prstDash val="sysDash"/>
            <a:round/>
            <a:headEnd type="none" w="sm" len="sm"/>
            <a:tailEnd type="none" w="sm" len="sm"/>
          </a:ln>
          <a:effectLst/>
        </p:spPr>
      </p:cxnSp>
      <p:cxnSp>
        <p:nvCxnSpPr>
          <p:cNvPr id="57" name="Straight Connector 56"/>
          <p:cNvCxnSpPr>
            <a:stCxn id="10" idx="0"/>
          </p:cNvCxnSpPr>
          <p:nvPr/>
        </p:nvCxnSpPr>
        <p:spPr bwMode="auto">
          <a:xfrm flipH="1" flipV="1">
            <a:off x="4648200" y="3200401"/>
            <a:ext cx="3008" cy="228599"/>
          </a:xfrm>
          <a:prstGeom prst="line">
            <a:avLst/>
          </a:prstGeom>
          <a:solidFill>
            <a:schemeClr val="accent1"/>
          </a:solidFill>
          <a:ln w="38100" cap="flat" cmpd="sng" algn="ctr">
            <a:solidFill>
              <a:srgbClr val="FFFF00"/>
            </a:solidFill>
            <a:prstDash val="sysDash"/>
            <a:round/>
            <a:headEnd type="none" w="sm" len="sm"/>
            <a:tailEnd type="none" w="sm" len="sm"/>
          </a:ln>
          <a:effectLst/>
        </p:spPr>
      </p:cxnSp>
      <p:sp>
        <p:nvSpPr>
          <p:cNvPr id="59" name="TextBox 104"/>
          <p:cNvSpPr txBox="1">
            <a:spLocks noChangeArrowheads="1"/>
          </p:cNvSpPr>
          <p:nvPr/>
        </p:nvSpPr>
        <p:spPr bwMode="auto">
          <a:xfrm>
            <a:off x="1752600" y="5638800"/>
            <a:ext cx="1600200" cy="461963"/>
          </a:xfrm>
          <a:prstGeom prst="rect">
            <a:avLst/>
          </a:prstGeom>
          <a:noFill/>
          <a:ln w="9525">
            <a:noFill/>
            <a:miter lim="800000"/>
            <a:headEnd/>
            <a:tailEnd/>
          </a:ln>
        </p:spPr>
        <p:txBody>
          <a:bodyPr wrap="square">
            <a:spAutoFit/>
          </a:bodyPr>
          <a:lstStyle/>
          <a:p>
            <a:r>
              <a:rPr lang="en-US" sz="2400" dirty="0" smtClean="0">
                <a:solidFill>
                  <a:srgbClr val="FFFFFF"/>
                </a:solidFill>
              </a:rPr>
              <a:t>Scan in</a:t>
            </a:r>
            <a:endParaRPr lang="en-US" sz="2400" dirty="0">
              <a:solidFill>
                <a:srgbClr val="FFFFFF"/>
              </a:solidFill>
            </a:endParaRPr>
          </a:p>
        </p:txBody>
      </p:sp>
      <p:sp>
        <p:nvSpPr>
          <p:cNvPr id="60" name="TextBox 104"/>
          <p:cNvSpPr txBox="1">
            <a:spLocks noChangeArrowheads="1"/>
          </p:cNvSpPr>
          <p:nvPr/>
        </p:nvSpPr>
        <p:spPr bwMode="auto">
          <a:xfrm>
            <a:off x="6858000" y="2590800"/>
            <a:ext cx="1600200" cy="461963"/>
          </a:xfrm>
          <a:prstGeom prst="rect">
            <a:avLst/>
          </a:prstGeom>
          <a:noFill/>
          <a:ln w="9525">
            <a:noFill/>
            <a:miter lim="800000"/>
            <a:headEnd/>
            <a:tailEnd/>
          </a:ln>
        </p:spPr>
        <p:txBody>
          <a:bodyPr wrap="square">
            <a:spAutoFit/>
          </a:bodyPr>
          <a:lstStyle/>
          <a:p>
            <a:r>
              <a:rPr lang="en-US" sz="2400" dirty="0" smtClean="0">
                <a:solidFill>
                  <a:srgbClr val="FFFFFF"/>
                </a:solidFill>
              </a:rPr>
              <a:t>Scan out</a:t>
            </a:r>
            <a:endParaRPr lang="en-US" sz="2400" dirty="0">
              <a:solidFill>
                <a:srgbClr val="FFFFFF"/>
              </a:solidFill>
            </a:endParaRPr>
          </a:p>
        </p:txBody>
      </p:sp>
      <p:cxnSp>
        <p:nvCxnSpPr>
          <p:cNvPr id="61" name="Straight Connector 60"/>
          <p:cNvCxnSpPr/>
          <p:nvPr/>
        </p:nvCxnSpPr>
        <p:spPr bwMode="auto">
          <a:xfrm>
            <a:off x="1905000" y="5334000"/>
            <a:ext cx="2286000" cy="0"/>
          </a:xfrm>
          <a:prstGeom prst="line">
            <a:avLst/>
          </a:prstGeom>
          <a:solidFill>
            <a:schemeClr val="accent1"/>
          </a:solidFill>
          <a:ln w="38100" cap="flat" cmpd="sng" algn="ctr">
            <a:solidFill>
              <a:srgbClr val="FFFF00"/>
            </a:solidFill>
            <a:prstDash val="sysDash"/>
            <a:round/>
            <a:headEnd type="none" w="sm" len="sm"/>
            <a:tailEnd type="none" w="sm" len="sm"/>
          </a:ln>
          <a:effectLst/>
        </p:spPr>
      </p:cxnSp>
      <p:cxnSp>
        <p:nvCxnSpPr>
          <p:cNvPr id="62" name="Straight Connector 61"/>
          <p:cNvCxnSpPr/>
          <p:nvPr/>
        </p:nvCxnSpPr>
        <p:spPr bwMode="auto">
          <a:xfrm flipV="1">
            <a:off x="3733800" y="4038600"/>
            <a:ext cx="0" cy="1312986"/>
          </a:xfrm>
          <a:prstGeom prst="line">
            <a:avLst/>
          </a:prstGeom>
          <a:solidFill>
            <a:schemeClr val="accent1"/>
          </a:solidFill>
          <a:ln w="38100" cap="flat" cmpd="sng" algn="ctr">
            <a:solidFill>
              <a:srgbClr val="FFFF00"/>
            </a:solidFill>
            <a:prstDash val="sysDash"/>
            <a:round/>
            <a:headEnd type="none" w="sm" len="sm"/>
            <a:tailEnd type="none" w="sm" len="sm"/>
          </a:ln>
          <a:effectLst/>
        </p:spPr>
      </p:cxnSp>
      <p:cxnSp>
        <p:nvCxnSpPr>
          <p:cNvPr id="64" name="Straight Connector 63"/>
          <p:cNvCxnSpPr/>
          <p:nvPr/>
        </p:nvCxnSpPr>
        <p:spPr bwMode="auto">
          <a:xfrm>
            <a:off x="3733800" y="4038600"/>
            <a:ext cx="457200" cy="0"/>
          </a:xfrm>
          <a:prstGeom prst="line">
            <a:avLst/>
          </a:prstGeom>
          <a:solidFill>
            <a:schemeClr val="accent1"/>
          </a:solidFill>
          <a:ln w="38100" cap="flat" cmpd="sng" algn="ctr">
            <a:solidFill>
              <a:srgbClr val="FFFF00"/>
            </a:solidFill>
            <a:prstDash val="sysDash"/>
            <a:round/>
            <a:headEnd type="none" w="sm" len="sm"/>
            <a:tailEnd type="none" w="sm" len="sm"/>
          </a:ln>
          <a:effectLst/>
        </p:spPr>
      </p:cxnSp>
      <p:sp>
        <p:nvSpPr>
          <p:cNvPr id="66" name="Flowchart: Connector 65"/>
          <p:cNvSpPr/>
          <p:nvPr/>
        </p:nvSpPr>
        <p:spPr>
          <a:xfrm>
            <a:off x="3657600" y="5257800"/>
            <a:ext cx="152400" cy="152400"/>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104"/>
          <p:cNvSpPr txBox="1">
            <a:spLocks noChangeArrowheads="1"/>
          </p:cNvSpPr>
          <p:nvPr/>
        </p:nvSpPr>
        <p:spPr bwMode="auto">
          <a:xfrm>
            <a:off x="762000" y="4800600"/>
            <a:ext cx="1905000" cy="461665"/>
          </a:xfrm>
          <a:prstGeom prst="rect">
            <a:avLst/>
          </a:prstGeom>
          <a:noFill/>
          <a:ln w="9525">
            <a:noFill/>
            <a:miter lim="800000"/>
            <a:headEnd/>
            <a:tailEnd/>
          </a:ln>
        </p:spPr>
        <p:txBody>
          <a:bodyPr wrap="square">
            <a:spAutoFit/>
          </a:bodyPr>
          <a:lstStyle/>
          <a:p>
            <a:r>
              <a:rPr lang="en-US" sz="2400" dirty="0" smtClean="0">
                <a:solidFill>
                  <a:srgbClr val="FFFFFF"/>
                </a:solidFill>
              </a:rPr>
              <a:t>Scan enable</a:t>
            </a:r>
            <a:endParaRPr lang="en-US" sz="2400" dirty="0">
              <a:solidFill>
                <a:srgbClr val="FFFFFF"/>
              </a:solidFill>
            </a:endParaRPr>
          </a:p>
        </p:txBody>
      </p:sp>
      <p:sp>
        <p:nvSpPr>
          <p:cNvPr id="37" name="Footer Placeholder 36"/>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r>
              <a:rPr lang="en-US" smtClean="0"/>
              <a:t>Two Time-Frame Model</a:t>
            </a:r>
          </a:p>
        </p:txBody>
      </p:sp>
      <p:sp>
        <p:nvSpPr>
          <p:cNvPr id="158722" name="Date Placeholder 3"/>
          <p:cNvSpPr>
            <a:spLocks noGrp="1"/>
          </p:cNvSpPr>
          <p:nvPr>
            <p:ph type="dt" sz="quarter" idx="10"/>
          </p:nvPr>
        </p:nvSpPr>
        <p:spPr>
          <a:noFill/>
        </p:spPr>
        <p:txBody>
          <a:bodyPr/>
          <a:lstStyle/>
          <a:p>
            <a:pPr fontAlgn="base">
              <a:spcBef>
                <a:spcPct val="0"/>
              </a:spcBef>
              <a:spcAft>
                <a:spcPct val="0"/>
              </a:spcAft>
            </a:pPr>
            <a:r>
              <a:rPr lang="en-US" smtClean="0"/>
              <a:t>Mar.  21, 2012</a:t>
            </a:r>
            <a:endParaRPr lang="en-US"/>
          </a:p>
        </p:txBody>
      </p:sp>
      <p:sp>
        <p:nvSpPr>
          <p:cNvPr id="158723" name="Slide Number Placeholder 4"/>
          <p:cNvSpPr>
            <a:spLocks noGrp="1"/>
          </p:cNvSpPr>
          <p:nvPr>
            <p:ph type="sldNum" sz="quarter" idx="12"/>
          </p:nvPr>
        </p:nvSpPr>
        <p:spPr>
          <a:noFill/>
        </p:spPr>
        <p:txBody>
          <a:bodyPr/>
          <a:lstStyle/>
          <a:p>
            <a:pPr fontAlgn="base">
              <a:spcBef>
                <a:spcPct val="0"/>
              </a:spcBef>
              <a:spcAft>
                <a:spcPct val="0"/>
              </a:spcAft>
            </a:pPr>
            <a:fld id="{8E448F70-FBE3-468D-AF49-B96599594BC1}" type="slidenum">
              <a:rPr lang="en-US"/>
              <a:pPr fontAlgn="base">
                <a:spcBef>
                  <a:spcPct val="0"/>
                </a:spcBef>
                <a:spcAft>
                  <a:spcPct val="0"/>
                </a:spcAft>
              </a:pPr>
              <a:t>51</a:t>
            </a:fld>
            <a:endParaRPr lang="en-US"/>
          </a:p>
        </p:txBody>
      </p:sp>
      <p:sp>
        <p:nvSpPr>
          <p:cNvPr id="6" name="Rectangle 5"/>
          <p:cNvSpPr/>
          <p:nvPr/>
        </p:nvSpPr>
        <p:spPr>
          <a:xfrm>
            <a:off x="2209800" y="3352800"/>
            <a:ext cx="1981200" cy="19812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cxnSp>
        <p:nvCxnSpPr>
          <p:cNvPr id="7" name="Straight Arrow Connector 6"/>
          <p:cNvCxnSpPr/>
          <p:nvPr/>
        </p:nvCxnSpPr>
        <p:spPr>
          <a:xfrm>
            <a:off x="1447800" y="3581400"/>
            <a:ext cx="762000" cy="1588"/>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72000" y="3049588"/>
            <a:ext cx="3429000" cy="1587"/>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3886200"/>
            <a:ext cx="762000" cy="1588"/>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191000" y="5029200"/>
            <a:ext cx="1143000" cy="1588"/>
          </a:xfrm>
          <a:prstGeom prst="straightConnector1">
            <a:avLst/>
          </a:prstGeom>
          <a:ln w="38100">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447800" y="5029200"/>
            <a:ext cx="762000" cy="1588"/>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05400" y="2667000"/>
            <a:ext cx="0" cy="9906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191000" y="4800600"/>
            <a:ext cx="1143000" cy="1588"/>
          </a:xfrm>
          <a:prstGeom prst="straightConnector1">
            <a:avLst/>
          </a:prstGeom>
          <a:ln w="38100">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447800" y="4800600"/>
            <a:ext cx="762000" cy="1588"/>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334000" y="3352800"/>
            <a:ext cx="1905000" cy="19812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cxnSp>
        <p:nvCxnSpPr>
          <p:cNvPr id="28" name="Straight Arrow Connector 27"/>
          <p:cNvCxnSpPr/>
          <p:nvPr/>
        </p:nvCxnSpPr>
        <p:spPr>
          <a:xfrm>
            <a:off x="5105400" y="3657600"/>
            <a:ext cx="228600" cy="1588"/>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239000" y="3810000"/>
            <a:ext cx="762000" cy="1588"/>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76800" y="4040188"/>
            <a:ext cx="457200" cy="1587"/>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239000" y="4800600"/>
            <a:ext cx="762000" cy="1588"/>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239000" y="5029200"/>
            <a:ext cx="762000" cy="1588"/>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447800" y="2667000"/>
            <a:ext cx="3657600" cy="1588"/>
          </a:xfrm>
          <a:prstGeom prst="straightConnector1">
            <a:avLst/>
          </a:prstGeom>
          <a:ln w="38100">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8740" name="TextBox 53"/>
          <p:cNvSpPr txBox="1">
            <a:spLocks noChangeArrowheads="1"/>
          </p:cNvSpPr>
          <p:nvPr/>
        </p:nvSpPr>
        <p:spPr bwMode="auto">
          <a:xfrm>
            <a:off x="533400" y="3352800"/>
            <a:ext cx="685800" cy="641350"/>
          </a:xfrm>
          <a:prstGeom prst="rect">
            <a:avLst/>
          </a:prstGeom>
          <a:noFill/>
          <a:ln w="9525">
            <a:noFill/>
            <a:miter lim="800000"/>
            <a:headEnd/>
            <a:tailEnd/>
          </a:ln>
        </p:spPr>
        <p:txBody>
          <a:bodyPr>
            <a:spAutoFit/>
          </a:bodyPr>
          <a:lstStyle/>
          <a:p>
            <a:r>
              <a:rPr lang="en-US" sz="3600" dirty="0">
                <a:solidFill>
                  <a:srgbClr val="FFFFFF"/>
                </a:solidFill>
              </a:rPr>
              <a:t>PI</a:t>
            </a:r>
          </a:p>
        </p:txBody>
      </p:sp>
      <p:sp>
        <p:nvSpPr>
          <p:cNvPr id="158741" name="TextBox 54"/>
          <p:cNvSpPr txBox="1">
            <a:spLocks noChangeArrowheads="1"/>
          </p:cNvSpPr>
          <p:nvPr/>
        </p:nvSpPr>
        <p:spPr bwMode="auto">
          <a:xfrm>
            <a:off x="8001000" y="3429000"/>
            <a:ext cx="990600" cy="641350"/>
          </a:xfrm>
          <a:prstGeom prst="rect">
            <a:avLst/>
          </a:prstGeom>
          <a:noFill/>
          <a:ln w="9525">
            <a:noFill/>
            <a:miter lim="800000"/>
            <a:headEnd/>
            <a:tailEnd/>
          </a:ln>
        </p:spPr>
        <p:txBody>
          <a:bodyPr>
            <a:spAutoFit/>
          </a:bodyPr>
          <a:lstStyle/>
          <a:p>
            <a:r>
              <a:rPr lang="en-US" sz="3600" dirty="0">
                <a:solidFill>
                  <a:srgbClr val="FFFFFF"/>
                </a:solidFill>
              </a:rPr>
              <a:t>PO</a:t>
            </a:r>
          </a:p>
        </p:txBody>
      </p:sp>
      <p:cxnSp>
        <p:nvCxnSpPr>
          <p:cNvPr id="59" name="Straight Connector 58"/>
          <p:cNvCxnSpPr/>
          <p:nvPr/>
        </p:nvCxnSpPr>
        <p:spPr>
          <a:xfrm rot="5400000">
            <a:off x="4229100" y="3390900"/>
            <a:ext cx="685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191000" y="3733800"/>
            <a:ext cx="381000" cy="1588"/>
          </a:xfrm>
          <a:prstGeom prst="straightConnector1">
            <a:avLst/>
          </a:prstGeom>
          <a:ln w="38100">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876800" y="2895600"/>
            <a:ext cx="0" cy="1143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447800" y="2895600"/>
            <a:ext cx="3429000" cy="1588"/>
          </a:xfrm>
          <a:prstGeom prst="straightConnector1">
            <a:avLst/>
          </a:prstGeom>
          <a:ln w="38100">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1828800" y="2438400"/>
            <a:ext cx="5715000" cy="32766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5" name="Straight Connector 74"/>
          <p:cNvCxnSpPr/>
          <p:nvPr/>
        </p:nvCxnSpPr>
        <p:spPr>
          <a:xfrm>
            <a:off x="2590800" y="4343400"/>
            <a:ext cx="1219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58748" name="TextBox 75"/>
          <p:cNvSpPr txBox="1">
            <a:spLocks noChangeArrowheads="1"/>
          </p:cNvSpPr>
          <p:nvPr/>
        </p:nvSpPr>
        <p:spPr bwMode="auto">
          <a:xfrm>
            <a:off x="2514600" y="4495800"/>
            <a:ext cx="1371600" cy="584200"/>
          </a:xfrm>
          <a:prstGeom prst="rect">
            <a:avLst/>
          </a:prstGeom>
          <a:noFill/>
          <a:ln w="38100">
            <a:noFill/>
            <a:miter lim="800000"/>
            <a:headEnd/>
            <a:tailEnd/>
          </a:ln>
        </p:spPr>
        <p:txBody>
          <a:bodyPr>
            <a:spAutoFit/>
          </a:bodyPr>
          <a:lstStyle/>
          <a:p>
            <a:r>
              <a:rPr lang="en-US" sz="3200">
                <a:solidFill>
                  <a:srgbClr val="FFFFFF"/>
                </a:solidFill>
              </a:rPr>
              <a:t>line x</a:t>
            </a:r>
            <a:r>
              <a:rPr lang="en-US" sz="3200" baseline="-25000">
                <a:solidFill>
                  <a:srgbClr val="FFFFFF"/>
                </a:solidFill>
              </a:rPr>
              <a:t>1</a:t>
            </a:r>
            <a:endParaRPr lang="en-US" sz="3200">
              <a:solidFill>
                <a:srgbClr val="FFFFFF"/>
              </a:solidFill>
            </a:endParaRPr>
          </a:p>
        </p:txBody>
      </p:sp>
      <p:cxnSp>
        <p:nvCxnSpPr>
          <p:cNvPr id="77" name="Straight Connector 76"/>
          <p:cNvCxnSpPr/>
          <p:nvPr/>
        </p:nvCxnSpPr>
        <p:spPr>
          <a:xfrm rot="5400000">
            <a:off x="3124200" y="42672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3124200" y="42672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897188" y="4113213"/>
            <a:ext cx="38100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8752" name="Straight Arrow Connector 79"/>
          <p:cNvCxnSpPr>
            <a:cxnSpLocks noChangeShapeType="1"/>
          </p:cNvCxnSpPr>
          <p:nvPr/>
        </p:nvCxnSpPr>
        <p:spPr bwMode="auto">
          <a:xfrm rot="5400000" flipH="1" flipV="1">
            <a:off x="3048794" y="3885406"/>
            <a:ext cx="457200" cy="1588"/>
          </a:xfrm>
          <a:prstGeom prst="straightConnector1">
            <a:avLst/>
          </a:prstGeom>
          <a:noFill/>
          <a:ln w="38100" algn="ctr">
            <a:solidFill>
              <a:srgbClr val="FFFFFF"/>
            </a:solidFill>
            <a:round/>
            <a:headEnd type="none" w="sm" len="sm"/>
            <a:tailEnd type="arrow" w="med" len="med"/>
          </a:ln>
        </p:spPr>
      </p:cxnSp>
      <p:cxnSp>
        <p:nvCxnSpPr>
          <p:cNvPr id="81" name="Straight Connector 80"/>
          <p:cNvCxnSpPr/>
          <p:nvPr/>
        </p:nvCxnSpPr>
        <p:spPr>
          <a:xfrm>
            <a:off x="3278188" y="3656013"/>
            <a:ext cx="38100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713413" y="4344988"/>
            <a:ext cx="1219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58755" name="TextBox 89"/>
          <p:cNvSpPr txBox="1">
            <a:spLocks noChangeArrowheads="1"/>
          </p:cNvSpPr>
          <p:nvPr/>
        </p:nvSpPr>
        <p:spPr bwMode="auto">
          <a:xfrm>
            <a:off x="5637213" y="4497388"/>
            <a:ext cx="1371600" cy="584200"/>
          </a:xfrm>
          <a:prstGeom prst="rect">
            <a:avLst/>
          </a:prstGeom>
          <a:noFill/>
          <a:ln w="38100">
            <a:noFill/>
            <a:miter lim="800000"/>
            <a:headEnd/>
            <a:tailEnd/>
          </a:ln>
        </p:spPr>
        <p:txBody>
          <a:bodyPr>
            <a:spAutoFit/>
          </a:bodyPr>
          <a:lstStyle/>
          <a:p>
            <a:r>
              <a:rPr lang="en-US" sz="3200">
                <a:solidFill>
                  <a:srgbClr val="FFFFFF"/>
                </a:solidFill>
              </a:rPr>
              <a:t>line x</a:t>
            </a:r>
            <a:r>
              <a:rPr lang="en-US" sz="3200" baseline="-25000">
                <a:solidFill>
                  <a:srgbClr val="FFFFFF"/>
                </a:solidFill>
              </a:rPr>
              <a:t>1</a:t>
            </a:r>
            <a:endParaRPr lang="en-US" sz="3200">
              <a:solidFill>
                <a:srgbClr val="FFFFFF"/>
              </a:solidFill>
            </a:endParaRPr>
          </a:p>
        </p:txBody>
      </p:sp>
      <p:cxnSp>
        <p:nvCxnSpPr>
          <p:cNvPr id="91" name="Straight Connector 90"/>
          <p:cNvCxnSpPr/>
          <p:nvPr/>
        </p:nvCxnSpPr>
        <p:spPr>
          <a:xfrm rot="5400000">
            <a:off x="6246813" y="4268788"/>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6200000" flipH="1">
            <a:off x="6246813" y="4268788"/>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019800" y="4114800"/>
            <a:ext cx="38100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8759" name="Straight Arrow Connector 93"/>
          <p:cNvCxnSpPr>
            <a:cxnSpLocks noChangeShapeType="1"/>
          </p:cNvCxnSpPr>
          <p:nvPr/>
        </p:nvCxnSpPr>
        <p:spPr bwMode="auto">
          <a:xfrm rot="5400000" flipH="1" flipV="1">
            <a:off x="6172201" y="3886200"/>
            <a:ext cx="457200" cy="3175"/>
          </a:xfrm>
          <a:prstGeom prst="straightConnector1">
            <a:avLst/>
          </a:prstGeom>
          <a:noFill/>
          <a:ln w="38100" algn="ctr">
            <a:solidFill>
              <a:srgbClr val="FFFFFF"/>
            </a:solidFill>
            <a:round/>
            <a:headEnd type="none" w="sm" len="sm"/>
            <a:tailEnd type="arrow" w="med" len="med"/>
          </a:ln>
        </p:spPr>
      </p:cxnSp>
      <p:cxnSp>
        <p:nvCxnSpPr>
          <p:cNvPr id="95" name="Straight Connector 94"/>
          <p:cNvCxnSpPr/>
          <p:nvPr/>
        </p:nvCxnSpPr>
        <p:spPr>
          <a:xfrm>
            <a:off x="6400800" y="3657600"/>
            <a:ext cx="38100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1676400" y="6172200"/>
            <a:ext cx="304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4572000" y="6172200"/>
            <a:ext cx="304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7391400" y="6172200"/>
            <a:ext cx="304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8765" name="Straight Arrow Connector 100"/>
          <p:cNvCxnSpPr>
            <a:cxnSpLocks noChangeShapeType="1"/>
          </p:cNvCxnSpPr>
          <p:nvPr/>
        </p:nvCxnSpPr>
        <p:spPr bwMode="auto">
          <a:xfrm>
            <a:off x="1828800" y="6172200"/>
            <a:ext cx="2895600" cy="1588"/>
          </a:xfrm>
          <a:prstGeom prst="straightConnector1">
            <a:avLst/>
          </a:prstGeom>
          <a:noFill/>
          <a:ln w="38100" algn="ctr">
            <a:solidFill>
              <a:srgbClr val="FFFFFF"/>
            </a:solidFill>
            <a:round/>
            <a:headEnd type="arrow" w="med" len="med"/>
            <a:tailEnd type="arrow" w="med" len="med"/>
          </a:ln>
        </p:spPr>
      </p:cxnSp>
      <p:cxnSp>
        <p:nvCxnSpPr>
          <p:cNvPr id="158766" name="Straight Arrow Connector 101"/>
          <p:cNvCxnSpPr>
            <a:cxnSpLocks noChangeShapeType="1"/>
          </p:cNvCxnSpPr>
          <p:nvPr/>
        </p:nvCxnSpPr>
        <p:spPr bwMode="auto">
          <a:xfrm>
            <a:off x="4724400" y="6172200"/>
            <a:ext cx="2819400" cy="1588"/>
          </a:xfrm>
          <a:prstGeom prst="straightConnector1">
            <a:avLst/>
          </a:prstGeom>
          <a:noFill/>
          <a:ln w="38100" algn="ctr">
            <a:solidFill>
              <a:srgbClr val="FFFFFF"/>
            </a:solidFill>
            <a:round/>
            <a:headEnd type="arrow" w="med" len="med"/>
            <a:tailEnd type="arrow" w="med" len="med"/>
          </a:ln>
        </p:spPr>
      </p:cxnSp>
      <p:sp>
        <p:nvSpPr>
          <p:cNvPr id="158767" name="TextBox 104"/>
          <p:cNvSpPr txBox="1">
            <a:spLocks noChangeArrowheads="1"/>
          </p:cNvSpPr>
          <p:nvPr/>
        </p:nvSpPr>
        <p:spPr bwMode="auto">
          <a:xfrm>
            <a:off x="2230120" y="5720080"/>
            <a:ext cx="2209800" cy="461963"/>
          </a:xfrm>
          <a:prstGeom prst="rect">
            <a:avLst/>
          </a:prstGeom>
          <a:noFill/>
          <a:ln w="9525">
            <a:noFill/>
            <a:miter lim="800000"/>
            <a:headEnd/>
            <a:tailEnd/>
          </a:ln>
        </p:spPr>
        <p:txBody>
          <a:bodyPr>
            <a:spAutoFit/>
          </a:bodyPr>
          <a:lstStyle/>
          <a:p>
            <a:r>
              <a:rPr lang="en-US" sz="2400">
                <a:solidFill>
                  <a:srgbClr val="FFFFFF"/>
                </a:solidFill>
              </a:rPr>
              <a:t>1st time frame</a:t>
            </a:r>
          </a:p>
        </p:txBody>
      </p:sp>
      <p:sp>
        <p:nvSpPr>
          <p:cNvPr id="158768" name="TextBox 105"/>
          <p:cNvSpPr txBox="1">
            <a:spLocks noChangeArrowheads="1"/>
          </p:cNvSpPr>
          <p:nvPr/>
        </p:nvSpPr>
        <p:spPr bwMode="auto">
          <a:xfrm>
            <a:off x="5125720" y="5720080"/>
            <a:ext cx="2286000" cy="461963"/>
          </a:xfrm>
          <a:prstGeom prst="rect">
            <a:avLst/>
          </a:prstGeom>
          <a:noFill/>
          <a:ln w="9525">
            <a:noFill/>
            <a:miter lim="800000"/>
            <a:headEnd/>
            <a:tailEnd/>
          </a:ln>
        </p:spPr>
        <p:txBody>
          <a:bodyPr>
            <a:spAutoFit/>
          </a:bodyPr>
          <a:lstStyle/>
          <a:p>
            <a:r>
              <a:rPr lang="en-US" sz="2400">
                <a:solidFill>
                  <a:srgbClr val="FFFFFF"/>
                </a:solidFill>
              </a:rPr>
              <a:t>2nd time frame</a:t>
            </a:r>
          </a:p>
        </p:txBody>
      </p:sp>
      <p:sp>
        <p:nvSpPr>
          <p:cNvPr id="50" name="Content Placeholder 2"/>
          <p:cNvSpPr>
            <a:spLocks noGrp="1"/>
          </p:cNvSpPr>
          <p:nvPr>
            <p:ph idx="1"/>
          </p:nvPr>
        </p:nvSpPr>
        <p:spPr>
          <a:xfrm>
            <a:off x="990600" y="762000"/>
            <a:ext cx="6477000" cy="1676400"/>
          </a:xfrm>
        </p:spPr>
        <p:txBody>
          <a:bodyPr anchor="t" anchorCtr="0"/>
          <a:lstStyle/>
          <a:p>
            <a:r>
              <a:rPr lang="en-US" sz="2000" dirty="0" smtClean="0"/>
              <a:t>There are 2 possible ways to model a transition fault with a single stuck-at fault:</a:t>
            </a:r>
          </a:p>
          <a:p>
            <a:pPr lvl="1">
              <a:buFont typeface="Arial" charset="0"/>
              <a:buChar char="–"/>
            </a:pPr>
            <a:r>
              <a:rPr lang="en-US" sz="2000" dirty="0" smtClean="0"/>
              <a:t>First, since most digital designs are sequential, we can use a 2-time-frame circuit.</a:t>
            </a:r>
          </a:p>
        </p:txBody>
      </p:sp>
      <p:sp>
        <p:nvSpPr>
          <p:cNvPr id="51" name="Footer Placeholder 50"/>
          <p:cNvSpPr>
            <a:spLocks noGrp="1"/>
          </p:cNvSpPr>
          <p:nvPr>
            <p:ph type="ftr" sz="quarter" idx="11"/>
          </p:nvPr>
        </p:nvSpPr>
        <p:spPr>
          <a:xfrm>
            <a:off x="3144520" y="6329680"/>
            <a:ext cx="2895600" cy="457200"/>
          </a:xfrm>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752600"/>
            <a:ext cx="5943600" cy="533400"/>
          </a:xfrm>
        </p:spPr>
        <p:txBody>
          <a:bodyPr/>
          <a:lstStyle/>
          <a:p>
            <a:r>
              <a:rPr lang="en-US" sz="2800" b="0" dirty="0" smtClean="0"/>
              <a:t>Two-time-frame Model (Simplified):</a:t>
            </a:r>
            <a:endParaRPr lang="en-US" sz="2800" b="0" dirty="0"/>
          </a:p>
        </p:txBody>
      </p:sp>
      <p:sp>
        <p:nvSpPr>
          <p:cNvPr id="4" name="Date Placeholder 3"/>
          <p:cNvSpPr>
            <a:spLocks noGrp="1"/>
          </p:cNvSpPr>
          <p:nvPr>
            <p:ph type="dt" sz="half" idx="10"/>
          </p:nvPr>
        </p:nvSpPr>
        <p:spPr/>
        <p:txBody>
          <a:bodyPr/>
          <a:lstStyle/>
          <a:p>
            <a:pPr>
              <a:defRPr/>
            </a:pPr>
            <a:r>
              <a:rPr lang="en-US" smtClean="0"/>
              <a:t>Mar.  21, 2012</a:t>
            </a:r>
            <a:endParaRPr lang="en-US"/>
          </a:p>
        </p:txBody>
      </p:sp>
      <p:sp>
        <p:nvSpPr>
          <p:cNvPr id="6" name="Slide Number Placeholder 5"/>
          <p:cNvSpPr>
            <a:spLocks noGrp="1"/>
          </p:cNvSpPr>
          <p:nvPr>
            <p:ph type="sldNum" sz="quarter" idx="12"/>
          </p:nvPr>
        </p:nvSpPr>
        <p:spPr/>
        <p:txBody>
          <a:bodyPr/>
          <a:lstStyle/>
          <a:p>
            <a:pPr>
              <a:defRPr/>
            </a:pPr>
            <a:fld id="{5551DFC1-2DE9-466C-B296-661A7F7832FB}" type="slidenum">
              <a:rPr lang="en-US" smtClean="0"/>
              <a:pPr>
                <a:defRPr/>
              </a:pPr>
              <a:t>52</a:t>
            </a:fld>
            <a:endParaRPr lang="en-US" dirty="0"/>
          </a:p>
        </p:txBody>
      </p:sp>
      <p:sp>
        <p:nvSpPr>
          <p:cNvPr id="75" name="Rectangle 74"/>
          <p:cNvSpPr/>
          <p:nvPr/>
        </p:nvSpPr>
        <p:spPr>
          <a:xfrm>
            <a:off x="1143000" y="2590800"/>
            <a:ext cx="2971800" cy="29718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1447800" y="3429000"/>
            <a:ext cx="762000" cy="584775"/>
          </a:xfrm>
          <a:prstGeom prst="rect">
            <a:avLst/>
          </a:prstGeom>
          <a:noFill/>
        </p:spPr>
        <p:txBody>
          <a:bodyPr wrap="square" rtlCol="0">
            <a:spAutoFit/>
          </a:bodyPr>
          <a:lstStyle/>
          <a:p>
            <a:r>
              <a:rPr lang="en-US" sz="3200" i="1" dirty="0" smtClean="0">
                <a:solidFill>
                  <a:srgbClr val="FFFFFF"/>
                </a:solidFill>
              </a:rPr>
              <a:t>x</a:t>
            </a:r>
            <a:endParaRPr lang="en-US" sz="3200" i="1" dirty="0">
              <a:solidFill>
                <a:srgbClr val="FFFFFF"/>
              </a:solidFill>
            </a:endParaRPr>
          </a:p>
        </p:txBody>
      </p:sp>
      <p:sp>
        <p:nvSpPr>
          <p:cNvPr id="89" name="TextBox 88"/>
          <p:cNvSpPr txBox="1"/>
          <p:nvPr/>
        </p:nvSpPr>
        <p:spPr>
          <a:xfrm>
            <a:off x="3124200" y="3429000"/>
            <a:ext cx="685800" cy="584775"/>
          </a:xfrm>
          <a:prstGeom prst="rect">
            <a:avLst/>
          </a:prstGeom>
          <a:noFill/>
        </p:spPr>
        <p:txBody>
          <a:bodyPr wrap="square" rtlCol="0">
            <a:spAutoFit/>
          </a:bodyPr>
          <a:lstStyle/>
          <a:p>
            <a:r>
              <a:rPr lang="en-US" sz="3200" i="1" dirty="0" smtClean="0">
                <a:solidFill>
                  <a:srgbClr val="FFFFFF"/>
                </a:solidFill>
              </a:rPr>
              <a:t>x’</a:t>
            </a:r>
            <a:endParaRPr lang="en-US" sz="3200" i="1" dirty="0">
              <a:solidFill>
                <a:srgbClr val="FFFFFF"/>
              </a:solidFill>
            </a:endParaRPr>
          </a:p>
        </p:txBody>
      </p:sp>
      <p:sp>
        <p:nvSpPr>
          <p:cNvPr id="148" name="Rectangle 147"/>
          <p:cNvSpPr/>
          <p:nvPr/>
        </p:nvSpPr>
        <p:spPr>
          <a:xfrm>
            <a:off x="5105400" y="2590800"/>
            <a:ext cx="2971800" cy="29718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Line 4"/>
          <p:cNvSpPr>
            <a:spLocks noChangeShapeType="1"/>
          </p:cNvSpPr>
          <p:nvPr/>
        </p:nvSpPr>
        <p:spPr bwMode="auto">
          <a:xfrm>
            <a:off x="6400800" y="4648200"/>
            <a:ext cx="380999" cy="0"/>
          </a:xfrm>
          <a:prstGeom prst="line">
            <a:avLst/>
          </a:prstGeom>
          <a:noFill/>
          <a:ln w="38100">
            <a:solidFill>
              <a:srgbClr val="FFFF00"/>
            </a:solidFill>
            <a:round/>
            <a:headEnd/>
            <a:tailEnd/>
          </a:ln>
        </p:spPr>
        <p:txBody>
          <a:bodyPr/>
          <a:lstStyle/>
          <a:p>
            <a:endParaRPr lang="en-US"/>
          </a:p>
        </p:txBody>
      </p:sp>
      <p:sp>
        <p:nvSpPr>
          <p:cNvPr id="177" name="Line 5"/>
          <p:cNvSpPr>
            <a:spLocks noChangeShapeType="1"/>
          </p:cNvSpPr>
          <p:nvPr/>
        </p:nvSpPr>
        <p:spPr bwMode="auto">
          <a:xfrm flipH="1">
            <a:off x="4724400" y="4800600"/>
            <a:ext cx="838200" cy="0"/>
          </a:xfrm>
          <a:prstGeom prst="line">
            <a:avLst/>
          </a:prstGeom>
          <a:noFill/>
          <a:ln w="38100">
            <a:solidFill>
              <a:srgbClr val="FFFF00"/>
            </a:solidFill>
            <a:round/>
            <a:headEnd/>
            <a:tailEnd/>
          </a:ln>
        </p:spPr>
        <p:txBody>
          <a:bodyPr/>
          <a:lstStyle/>
          <a:p>
            <a:endParaRPr lang="en-US"/>
          </a:p>
        </p:txBody>
      </p:sp>
      <p:sp>
        <p:nvSpPr>
          <p:cNvPr id="189" name="Moon 188"/>
          <p:cNvSpPr/>
          <p:nvPr/>
        </p:nvSpPr>
        <p:spPr bwMode="auto">
          <a:xfrm flipH="1">
            <a:off x="5638800" y="4343400"/>
            <a:ext cx="762000" cy="609600"/>
          </a:xfrm>
          <a:prstGeom prst="moon">
            <a:avLst>
              <a:gd name="adj" fmla="val 84426"/>
            </a:avLst>
          </a:prstGeom>
          <a:noFill/>
          <a:ln w="381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91" name="Rectangle 190"/>
          <p:cNvSpPr/>
          <p:nvPr/>
        </p:nvSpPr>
        <p:spPr>
          <a:xfrm>
            <a:off x="914400" y="838200"/>
            <a:ext cx="5844870" cy="954107"/>
          </a:xfrm>
          <a:prstGeom prst="rect">
            <a:avLst/>
          </a:prstGeom>
          <a:ln w="38100">
            <a:noFill/>
          </a:ln>
        </p:spPr>
        <p:txBody>
          <a:bodyPr wrap="none">
            <a:spAutoFit/>
          </a:bodyPr>
          <a:lstStyle/>
          <a:p>
            <a:r>
              <a:rPr lang="en-US" sz="2800" dirty="0" smtClean="0">
                <a:solidFill>
                  <a:srgbClr val="FFFFFF"/>
                </a:solidFill>
              </a:rPr>
              <a:t>Detection test for xx’ slow-to-rise</a:t>
            </a:r>
          </a:p>
          <a:p>
            <a:r>
              <a:rPr lang="en-US" sz="2800" dirty="0" smtClean="0">
                <a:solidFill>
                  <a:srgbClr val="FFFFFF"/>
                </a:solidFill>
              </a:rPr>
              <a:t>Useful for equivalence identification</a:t>
            </a:r>
            <a:endParaRPr lang="en-US" sz="2800" dirty="0">
              <a:solidFill>
                <a:srgbClr val="FFFFFF"/>
              </a:solidFill>
            </a:endParaRPr>
          </a:p>
        </p:txBody>
      </p:sp>
      <p:sp>
        <p:nvSpPr>
          <p:cNvPr id="192" name="TextBox 191"/>
          <p:cNvSpPr txBox="1"/>
          <p:nvPr/>
        </p:nvSpPr>
        <p:spPr>
          <a:xfrm>
            <a:off x="5486400" y="3352800"/>
            <a:ext cx="762000" cy="584775"/>
          </a:xfrm>
          <a:prstGeom prst="rect">
            <a:avLst/>
          </a:prstGeom>
          <a:noFill/>
        </p:spPr>
        <p:txBody>
          <a:bodyPr wrap="square" rtlCol="0">
            <a:spAutoFit/>
          </a:bodyPr>
          <a:lstStyle/>
          <a:p>
            <a:r>
              <a:rPr lang="en-US" sz="3200" i="1" dirty="0" smtClean="0">
                <a:solidFill>
                  <a:srgbClr val="FFFFFF"/>
                </a:solidFill>
              </a:rPr>
              <a:t>x</a:t>
            </a:r>
            <a:endParaRPr lang="en-US" sz="3200" i="1" dirty="0">
              <a:solidFill>
                <a:srgbClr val="FFFFFF"/>
              </a:solidFill>
            </a:endParaRPr>
          </a:p>
        </p:txBody>
      </p:sp>
      <p:sp>
        <p:nvSpPr>
          <p:cNvPr id="193" name="TextBox 192"/>
          <p:cNvSpPr txBox="1"/>
          <p:nvPr/>
        </p:nvSpPr>
        <p:spPr>
          <a:xfrm>
            <a:off x="7467600" y="3962400"/>
            <a:ext cx="685800" cy="584775"/>
          </a:xfrm>
          <a:prstGeom prst="rect">
            <a:avLst/>
          </a:prstGeom>
          <a:noFill/>
        </p:spPr>
        <p:txBody>
          <a:bodyPr wrap="square" rtlCol="0">
            <a:spAutoFit/>
          </a:bodyPr>
          <a:lstStyle/>
          <a:p>
            <a:r>
              <a:rPr lang="en-US" sz="3200" i="1" dirty="0" smtClean="0">
                <a:solidFill>
                  <a:srgbClr val="FFFFFF"/>
                </a:solidFill>
              </a:rPr>
              <a:t>x’</a:t>
            </a:r>
            <a:endParaRPr lang="en-US" sz="3200" i="1" dirty="0">
              <a:solidFill>
                <a:srgbClr val="FFFFFF"/>
              </a:solidFill>
            </a:endParaRPr>
          </a:p>
        </p:txBody>
      </p:sp>
      <p:sp>
        <p:nvSpPr>
          <p:cNvPr id="194" name="Oval 20"/>
          <p:cNvSpPr>
            <a:spLocks noChangeArrowheads="1"/>
          </p:cNvSpPr>
          <p:nvPr/>
        </p:nvSpPr>
        <p:spPr bwMode="auto">
          <a:xfrm>
            <a:off x="5562600" y="4724400"/>
            <a:ext cx="153194" cy="153988"/>
          </a:xfrm>
          <a:prstGeom prst="ellipse">
            <a:avLst/>
          </a:prstGeom>
          <a:noFill/>
          <a:ln w="38100">
            <a:solidFill>
              <a:srgbClr val="FFFF00"/>
            </a:solidFill>
            <a:round/>
            <a:headEnd/>
            <a:tailEnd/>
          </a:ln>
        </p:spPr>
        <p:txBody>
          <a:bodyPr wrap="none" anchor="ctr"/>
          <a:lstStyle/>
          <a:p>
            <a:endParaRPr lang="en-US"/>
          </a:p>
        </p:txBody>
      </p:sp>
      <p:sp>
        <p:nvSpPr>
          <p:cNvPr id="195" name="AutoShape 3"/>
          <p:cNvSpPr>
            <a:spLocks noChangeArrowheads="1"/>
          </p:cNvSpPr>
          <p:nvPr/>
        </p:nvSpPr>
        <p:spPr bwMode="auto">
          <a:xfrm>
            <a:off x="6781800" y="41910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196" name="Line 5"/>
          <p:cNvSpPr>
            <a:spLocks noChangeShapeType="1"/>
          </p:cNvSpPr>
          <p:nvPr/>
        </p:nvSpPr>
        <p:spPr bwMode="auto">
          <a:xfrm flipH="1">
            <a:off x="5638800" y="3886200"/>
            <a:ext cx="914400" cy="0"/>
          </a:xfrm>
          <a:prstGeom prst="line">
            <a:avLst/>
          </a:prstGeom>
          <a:noFill/>
          <a:ln w="38100">
            <a:solidFill>
              <a:srgbClr val="FFFF00"/>
            </a:solidFill>
            <a:round/>
            <a:headEnd/>
            <a:tailEnd/>
          </a:ln>
        </p:spPr>
        <p:txBody>
          <a:bodyPr/>
          <a:lstStyle/>
          <a:p>
            <a:endParaRPr lang="en-US"/>
          </a:p>
        </p:txBody>
      </p:sp>
      <p:cxnSp>
        <p:nvCxnSpPr>
          <p:cNvPr id="197" name="Straight Connector 196"/>
          <p:cNvCxnSpPr/>
          <p:nvPr/>
        </p:nvCxnSpPr>
        <p:spPr>
          <a:xfrm rot="5400000" flipH="1" flipV="1">
            <a:off x="6324600" y="4114800"/>
            <a:ext cx="45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99" name="Line 5"/>
          <p:cNvSpPr>
            <a:spLocks noChangeShapeType="1"/>
          </p:cNvSpPr>
          <p:nvPr/>
        </p:nvSpPr>
        <p:spPr bwMode="auto">
          <a:xfrm flipH="1">
            <a:off x="6553200" y="4343400"/>
            <a:ext cx="228600" cy="0"/>
          </a:xfrm>
          <a:prstGeom prst="line">
            <a:avLst/>
          </a:prstGeom>
          <a:noFill/>
          <a:ln w="38100">
            <a:solidFill>
              <a:srgbClr val="FFFF00"/>
            </a:solidFill>
            <a:round/>
            <a:headEnd/>
            <a:tailEnd/>
          </a:ln>
        </p:spPr>
        <p:txBody>
          <a:bodyPr/>
          <a:lstStyle/>
          <a:p>
            <a:endParaRPr lang="en-US"/>
          </a:p>
        </p:txBody>
      </p:sp>
      <p:sp>
        <p:nvSpPr>
          <p:cNvPr id="200" name="Line 5"/>
          <p:cNvSpPr>
            <a:spLocks noChangeShapeType="1"/>
          </p:cNvSpPr>
          <p:nvPr/>
        </p:nvSpPr>
        <p:spPr bwMode="auto">
          <a:xfrm flipH="1">
            <a:off x="2438400" y="4495800"/>
            <a:ext cx="3276600" cy="0"/>
          </a:xfrm>
          <a:prstGeom prst="line">
            <a:avLst/>
          </a:prstGeom>
          <a:noFill/>
          <a:ln w="38100">
            <a:solidFill>
              <a:srgbClr val="FFFF00"/>
            </a:solidFill>
            <a:round/>
            <a:headEnd/>
            <a:tailEnd/>
          </a:ln>
        </p:spPr>
        <p:txBody>
          <a:bodyPr/>
          <a:lstStyle/>
          <a:p>
            <a:endParaRPr lang="en-US"/>
          </a:p>
        </p:txBody>
      </p:sp>
      <p:sp>
        <p:nvSpPr>
          <p:cNvPr id="201" name="Line 5"/>
          <p:cNvSpPr>
            <a:spLocks noChangeShapeType="1"/>
          </p:cNvSpPr>
          <p:nvPr/>
        </p:nvSpPr>
        <p:spPr bwMode="auto">
          <a:xfrm flipH="1">
            <a:off x="1752600" y="3962400"/>
            <a:ext cx="1371600" cy="0"/>
          </a:xfrm>
          <a:prstGeom prst="line">
            <a:avLst/>
          </a:prstGeom>
          <a:noFill/>
          <a:ln w="38100">
            <a:solidFill>
              <a:srgbClr val="FFFF00"/>
            </a:solidFill>
            <a:round/>
            <a:headEnd/>
            <a:tailEnd/>
          </a:ln>
        </p:spPr>
        <p:txBody>
          <a:bodyPr/>
          <a:lstStyle/>
          <a:p>
            <a:endParaRPr lang="en-US"/>
          </a:p>
        </p:txBody>
      </p:sp>
      <p:cxnSp>
        <p:nvCxnSpPr>
          <p:cNvPr id="202" name="Straight Connector 201"/>
          <p:cNvCxnSpPr/>
          <p:nvPr/>
        </p:nvCxnSpPr>
        <p:spPr>
          <a:xfrm rot="5400000" flipH="1" flipV="1">
            <a:off x="2171700" y="4229100"/>
            <a:ext cx="533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04" name="Flowchart: Connector 203"/>
          <p:cNvSpPr/>
          <p:nvPr/>
        </p:nvSpPr>
        <p:spPr>
          <a:xfrm>
            <a:off x="2362200" y="38862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ine 5"/>
          <p:cNvSpPr>
            <a:spLocks noChangeShapeType="1"/>
          </p:cNvSpPr>
          <p:nvPr/>
        </p:nvSpPr>
        <p:spPr bwMode="auto">
          <a:xfrm flipH="1">
            <a:off x="7467600" y="4495800"/>
            <a:ext cx="381000" cy="0"/>
          </a:xfrm>
          <a:prstGeom prst="line">
            <a:avLst/>
          </a:prstGeom>
          <a:noFill/>
          <a:ln w="38100">
            <a:solidFill>
              <a:srgbClr val="FFFF00"/>
            </a:solidFill>
            <a:round/>
            <a:headEnd/>
            <a:tailEnd/>
          </a:ln>
        </p:spPr>
        <p:txBody>
          <a:bodyPr/>
          <a:lstStyle/>
          <a:p>
            <a:endParaRPr lang="en-US"/>
          </a:p>
        </p:txBody>
      </p:sp>
      <p:cxnSp>
        <p:nvCxnSpPr>
          <p:cNvPr id="209" name="Straight Connector 208"/>
          <p:cNvCxnSpPr/>
          <p:nvPr/>
        </p:nvCxnSpPr>
        <p:spPr>
          <a:xfrm>
            <a:off x="304800" y="3352799"/>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0" name="TextBox 209"/>
          <p:cNvSpPr txBox="1"/>
          <p:nvPr/>
        </p:nvSpPr>
        <p:spPr>
          <a:xfrm>
            <a:off x="381000" y="2362200"/>
            <a:ext cx="685800" cy="646331"/>
          </a:xfrm>
          <a:prstGeom prst="rect">
            <a:avLst/>
          </a:prstGeom>
          <a:noFill/>
          <a:ln w="38100">
            <a:noFill/>
          </a:ln>
        </p:spPr>
        <p:txBody>
          <a:bodyPr wrap="square" rtlCol="0">
            <a:spAutoFit/>
          </a:bodyPr>
          <a:lstStyle/>
          <a:p>
            <a:r>
              <a:rPr lang="en-US" sz="3600" dirty="0" smtClean="0">
                <a:solidFill>
                  <a:srgbClr val="FFFFFF"/>
                </a:solidFill>
              </a:rPr>
              <a:t>PI</a:t>
            </a:r>
            <a:endParaRPr lang="en-US" sz="3600" dirty="0">
              <a:solidFill>
                <a:srgbClr val="FFFFFF"/>
              </a:solidFill>
            </a:endParaRPr>
          </a:p>
        </p:txBody>
      </p:sp>
      <p:cxnSp>
        <p:nvCxnSpPr>
          <p:cNvPr id="211" name="Straight Connector 210"/>
          <p:cNvCxnSpPr/>
          <p:nvPr/>
        </p:nvCxnSpPr>
        <p:spPr>
          <a:xfrm>
            <a:off x="304800" y="3657599"/>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2" name="Flowchart: Connector 211"/>
          <p:cNvSpPr/>
          <p:nvPr/>
        </p:nvSpPr>
        <p:spPr>
          <a:xfrm>
            <a:off x="685800" y="3886199"/>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lowchart: Connector 212"/>
          <p:cNvSpPr/>
          <p:nvPr/>
        </p:nvSpPr>
        <p:spPr>
          <a:xfrm>
            <a:off x="685800" y="4190999"/>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lowchart: Connector 213"/>
          <p:cNvSpPr/>
          <p:nvPr/>
        </p:nvSpPr>
        <p:spPr>
          <a:xfrm>
            <a:off x="685800" y="4495799"/>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p:cNvCxnSpPr/>
          <p:nvPr/>
        </p:nvCxnSpPr>
        <p:spPr>
          <a:xfrm>
            <a:off x="304800" y="30480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8" name="TextBox 217"/>
          <p:cNvSpPr txBox="1"/>
          <p:nvPr/>
        </p:nvSpPr>
        <p:spPr>
          <a:xfrm>
            <a:off x="8153400" y="2362200"/>
            <a:ext cx="990600" cy="646331"/>
          </a:xfrm>
          <a:prstGeom prst="rect">
            <a:avLst/>
          </a:prstGeom>
          <a:noFill/>
          <a:ln w="38100">
            <a:noFill/>
          </a:ln>
        </p:spPr>
        <p:txBody>
          <a:bodyPr wrap="square" rtlCol="0">
            <a:spAutoFit/>
          </a:bodyPr>
          <a:lstStyle/>
          <a:p>
            <a:r>
              <a:rPr lang="en-US" sz="3600" dirty="0" smtClean="0">
                <a:solidFill>
                  <a:srgbClr val="FFFFFF"/>
                </a:solidFill>
              </a:rPr>
              <a:t>PO</a:t>
            </a:r>
            <a:endParaRPr lang="en-US" sz="3600" dirty="0">
              <a:solidFill>
                <a:srgbClr val="FFFFFF"/>
              </a:solidFill>
            </a:endParaRPr>
          </a:p>
        </p:txBody>
      </p:sp>
      <p:cxnSp>
        <p:nvCxnSpPr>
          <p:cNvPr id="219" name="Straight Connector 218"/>
          <p:cNvCxnSpPr/>
          <p:nvPr/>
        </p:nvCxnSpPr>
        <p:spPr>
          <a:xfrm>
            <a:off x="8077200" y="31242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8077200" y="34290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22" name="Flowchart: Connector 221"/>
          <p:cNvSpPr/>
          <p:nvPr/>
        </p:nvSpPr>
        <p:spPr>
          <a:xfrm>
            <a:off x="8305800" y="37338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Connector 222"/>
          <p:cNvSpPr/>
          <p:nvPr/>
        </p:nvSpPr>
        <p:spPr>
          <a:xfrm>
            <a:off x="8305800" y="40386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Connector 223"/>
          <p:cNvSpPr/>
          <p:nvPr/>
        </p:nvSpPr>
        <p:spPr>
          <a:xfrm>
            <a:off x="8305800" y="43434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Connector 226"/>
          <p:cNvCxnSpPr/>
          <p:nvPr/>
        </p:nvCxnSpPr>
        <p:spPr>
          <a:xfrm>
            <a:off x="4648200" y="3124200"/>
            <a:ext cx="45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4648200" y="3429000"/>
            <a:ext cx="45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4267200" y="44958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30" name="Flowchart: Connector 229"/>
          <p:cNvSpPr/>
          <p:nvPr/>
        </p:nvSpPr>
        <p:spPr>
          <a:xfrm>
            <a:off x="4572000" y="35814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Connector 230"/>
          <p:cNvSpPr/>
          <p:nvPr/>
        </p:nvSpPr>
        <p:spPr>
          <a:xfrm>
            <a:off x="4572000" y="38862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lowchart: Connector 231"/>
          <p:cNvSpPr/>
          <p:nvPr/>
        </p:nvSpPr>
        <p:spPr>
          <a:xfrm>
            <a:off x="4572000" y="41910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4" name="Straight Connector 233"/>
          <p:cNvCxnSpPr/>
          <p:nvPr/>
        </p:nvCxnSpPr>
        <p:spPr>
          <a:xfrm>
            <a:off x="4648200" y="2819400"/>
            <a:ext cx="45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endCxn id="177" idx="1"/>
          </p:cNvCxnSpPr>
          <p:nvPr/>
        </p:nvCxnSpPr>
        <p:spPr>
          <a:xfrm rot="5400000" flipH="1" flipV="1">
            <a:off x="4152900" y="5372100"/>
            <a:ext cx="1143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41" name="Line 5"/>
          <p:cNvSpPr>
            <a:spLocks noChangeShapeType="1"/>
          </p:cNvSpPr>
          <p:nvPr/>
        </p:nvSpPr>
        <p:spPr bwMode="auto">
          <a:xfrm flipH="1">
            <a:off x="457200" y="5943600"/>
            <a:ext cx="4267200" cy="0"/>
          </a:xfrm>
          <a:prstGeom prst="line">
            <a:avLst/>
          </a:prstGeom>
          <a:noFill/>
          <a:ln w="38100">
            <a:solidFill>
              <a:srgbClr val="FFFF00"/>
            </a:solidFill>
            <a:round/>
            <a:headEnd/>
            <a:tailEnd/>
          </a:ln>
        </p:spPr>
        <p:txBody>
          <a:bodyPr/>
          <a:lstStyle/>
          <a:p>
            <a:endParaRPr lang="en-US"/>
          </a:p>
        </p:txBody>
      </p:sp>
      <p:cxnSp>
        <p:nvCxnSpPr>
          <p:cNvPr id="243" name="Straight Connector 242"/>
          <p:cNvCxnSpPr/>
          <p:nvPr/>
        </p:nvCxnSpPr>
        <p:spPr>
          <a:xfrm rot="16200000" flipH="1">
            <a:off x="2514600" y="58674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2514600" y="58674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2590800" y="6019800"/>
            <a:ext cx="1005403" cy="523220"/>
          </a:xfrm>
          <a:prstGeom prst="rect">
            <a:avLst/>
          </a:prstGeom>
        </p:spPr>
        <p:txBody>
          <a:bodyPr wrap="none">
            <a:spAutoFit/>
          </a:bodyPr>
          <a:lstStyle/>
          <a:p>
            <a:r>
              <a:rPr lang="en-US" sz="2800" dirty="0" smtClean="0">
                <a:solidFill>
                  <a:srgbClr val="FFFFFF"/>
                </a:solidFill>
              </a:rPr>
              <a:t>s-a-1</a:t>
            </a:r>
            <a:endParaRPr lang="en-US" sz="2800" dirty="0">
              <a:solidFill>
                <a:srgbClr val="FFFFFF"/>
              </a:solidFill>
            </a:endParaRPr>
          </a:p>
        </p:txBody>
      </p:sp>
      <p:sp>
        <p:nvSpPr>
          <p:cNvPr id="51" name="Title 1"/>
          <p:cNvSpPr txBox="1">
            <a:spLocks/>
          </p:cNvSpPr>
          <p:nvPr/>
        </p:nvSpPr>
        <p:spPr bwMode="auto">
          <a:xfrm>
            <a:off x="685800" y="228600"/>
            <a:ext cx="8153400" cy="6096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eaLnBrk="0" fontAlgn="base" hangingPunct="0">
              <a:spcBef>
                <a:spcPct val="0"/>
              </a:spcBef>
              <a:spcAft>
                <a:spcPct val="0"/>
              </a:spcAft>
              <a:defRPr/>
            </a:pPr>
            <a:r>
              <a:rPr lang="en-US" sz="3600" b="1" kern="0" dirty="0" smtClean="0">
                <a:solidFill>
                  <a:srgbClr val="FAFD00"/>
                </a:solidFill>
                <a:ea typeface="+mj-ea"/>
                <a:cs typeface="+mj-cs"/>
              </a:rPr>
              <a:t>Detection Test Generation</a:t>
            </a:r>
            <a:endParaRPr kumimoji="0" lang="en-US" sz="3600" b="1" i="0" u="none" strike="noStrike" kern="0" cap="none" spc="0" normalizeH="0" baseline="0" noProof="0" dirty="0">
              <a:ln>
                <a:noFill/>
              </a:ln>
              <a:solidFill>
                <a:srgbClr val="FAFD00"/>
              </a:solidFill>
              <a:effectLst/>
              <a:uLnTx/>
              <a:uFillTx/>
              <a:latin typeface="+mj-lt"/>
              <a:ea typeface="+mj-ea"/>
              <a:cs typeface="+mj-cs"/>
            </a:endParaRPr>
          </a:p>
        </p:txBody>
      </p:sp>
      <p:sp>
        <p:nvSpPr>
          <p:cNvPr id="52" name="TextBox 51"/>
          <p:cNvSpPr txBox="1"/>
          <p:nvPr/>
        </p:nvSpPr>
        <p:spPr>
          <a:xfrm>
            <a:off x="228600" y="5105400"/>
            <a:ext cx="533400" cy="646331"/>
          </a:xfrm>
          <a:prstGeom prst="rect">
            <a:avLst/>
          </a:prstGeom>
          <a:noFill/>
        </p:spPr>
        <p:txBody>
          <a:bodyPr wrap="square" rtlCol="0">
            <a:spAutoFit/>
          </a:bodyPr>
          <a:lstStyle/>
          <a:p>
            <a:r>
              <a:rPr lang="en-US" sz="3600" dirty="0" smtClean="0">
                <a:solidFill>
                  <a:srgbClr val="FFFFFF"/>
                </a:solidFill>
              </a:rPr>
              <a:t>y</a:t>
            </a:r>
            <a:endParaRPr lang="en-US" sz="3600" dirty="0">
              <a:solidFill>
                <a:srgbClr val="FFFFFF"/>
              </a:solidFill>
            </a:endParaRPr>
          </a:p>
        </p:txBody>
      </p:sp>
      <p:sp>
        <p:nvSpPr>
          <p:cNvPr id="53" name="Footer Placeholder 52"/>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609600"/>
          </a:xfrm>
        </p:spPr>
        <p:txBody>
          <a:bodyPr/>
          <a:lstStyle/>
          <a:p>
            <a:r>
              <a:rPr lang="en-US" dirty="0" smtClean="0"/>
              <a:t>Representation of a Transition Fault </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a:p>
        </p:txBody>
      </p:sp>
      <p:sp>
        <p:nvSpPr>
          <p:cNvPr id="6" name="Slide Number Placeholder 5"/>
          <p:cNvSpPr>
            <a:spLocks noGrp="1"/>
          </p:cNvSpPr>
          <p:nvPr>
            <p:ph type="sldNum" sz="quarter" idx="12"/>
          </p:nvPr>
        </p:nvSpPr>
        <p:spPr/>
        <p:txBody>
          <a:bodyPr/>
          <a:lstStyle/>
          <a:p>
            <a:pPr>
              <a:defRPr/>
            </a:pPr>
            <a:fld id="{5551DFC1-2DE9-466C-B296-661A7F7832FB}" type="slidenum">
              <a:rPr lang="en-US" smtClean="0"/>
              <a:pPr>
                <a:defRPr/>
              </a:pPr>
              <a:t>53</a:t>
            </a:fld>
            <a:endParaRPr lang="en-US"/>
          </a:p>
        </p:txBody>
      </p:sp>
      <p:sp>
        <p:nvSpPr>
          <p:cNvPr id="94" name="AutoShape 3"/>
          <p:cNvSpPr>
            <a:spLocks noChangeArrowheads="1"/>
          </p:cNvSpPr>
          <p:nvPr/>
        </p:nvSpPr>
        <p:spPr bwMode="auto">
          <a:xfrm>
            <a:off x="4572001" y="4648200"/>
            <a:ext cx="672307" cy="595313"/>
          </a:xfrm>
          <a:prstGeom prst="flowChartDelay">
            <a:avLst/>
          </a:prstGeom>
          <a:solidFill>
            <a:srgbClr val="92D050"/>
          </a:solidFill>
          <a:ln w="38100">
            <a:solidFill>
              <a:srgbClr val="FFFF00"/>
            </a:solidFill>
            <a:miter lim="800000"/>
            <a:headEnd/>
            <a:tailEnd/>
          </a:ln>
        </p:spPr>
        <p:txBody>
          <a:bodyPr wrap="none" anchor="ctr"/>
          <a:lstStyle/>
          <a:p>
            <a:endParaRPr lang="en-US"/>
          </a:p>
        </p:txBody>
      </p:sp>
      <p:sp>
        <p:nvSpPr>
          <p:cNvPr id="95" name="Line 4"/>
          <p:cNvSpPr>
            <a:spLocks noChangeShapeType="1"/>
          </p:cNvSpPr>
          <p:nvPr/>
        </p:nvSpPr>
        <p:spPr bwMode="auto">
          <a:xfrm>
            <a:off x="5257801" y="4953000"/>
            <a:ext cx="990600" cy="0"/>
          </a:xfrm>
          <a:prstGeom prst="line">
            <a:avLst/>
          </a:prstGeom>
          <a:noFill/>
          <a:ln w="38100">
            <a:solidFill>
              <a:srgbClr val="FFFF00"/>
            </a:solidFill>
            <a:round/>
            <a:headEnd/>
            <a:tailEnd/>
          </a:ln>
        </p:spPr>
        <p:txBody>
          <a:bodyPr/>
          <a:lstStyle/>
          <a:p>
            <a:endParaRPr lang="en-US"/>
          </a:p>
        </p:txBody>
      </p:sp>
      <p:sp>
        <p:nvSpPr>
          <p:cNvPr id="96" name="Line 5"/>
          <p:cNvSpPr>
            <a:spLocks noChangeShapeType="1"/>
          </p:cNvSpPr>
          <p:nvPr/>
        </p:nvSpPr>
        <p:spPr bwMode="auto">
          <a:xfrm flipH="1">
            <a:off x="1676400" y="4800600"/>
            <a:ext cx="2895599" cy="0"/>
          </a:xfrm>
          <a:prstGeom prst="line">
            <a:avLst/>
          </a:prstGeom>
          <a:noFill/>
          <a:ln w="38100">
            <a:solidFill>
              <a:srgbClr val="FFFF00"/>
            </a:solidFill>
            <a:round/>
            <a:headEnd/>
            <a:tailEnd/>
          </a:ln>
        </p:spPr>
        <p:txBody>
          <a:bodyPr/>
          <a:lstStyle/>
          <a:p>
            <a:endParaRPr lang="en-US"/>
          </a:p>
        </p:txBody>
      </p:sp>
      <p:sp>
        <p:nvSpPr>
          <p:cNvPr id="97" name="Line 6"/>
          <p:cNvSpPr>
            <a:spLocks noChangeShapeType="1"/>
          </p:cNvSpPr>
          <p:nvPr/>
        </p:nvSpPr>
        <p:spPr bwMode="auto">
          <a:xfrm flipH="1">
            <a:off x="4038601" y="5105400"/>
            <a:ext cx="533400" cy="0"/>
          </a:xfrm>
          <a:prstGeom prst="line">
            <a:avLst/>
          </a:prstGeom>
          <a:noFill/>
          <a:ln w="38100">
            <a:solidFill>
              <a:srgbClr val="FFFF00"/>
            </a:solidFill>
            <a:round/>
            <a:headEnd/>
            <a:tailEnd/>
          </a:ln>
        </p:spPr>
        <p:txBody>
          <a:bodyPr/>
          <a:lstStyle/>
          <a:p>
            <a:endParaRPr lang="en-US"/>
          </a:p>
        </p:txBody>
      </p:sp>
      <p:cxnSp>
        <p:nvCxnSpPr>
          <p:cNvPr id="109" name="Straight Connector 108"/>
          <p:cNvCxnSpPr/>
          <p:nvPr/>
        </p:nvCxnSpPr>
        <p:spPr>
          <a:xfrm>
            <a:off x="3276600" y="3505200"/>
            <a:ext cx="2590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5943600" y="3276600"/>
            <a:ext cx="457200" cy="461665"/>
          </a:xfrm>
          <a:prstGeom prst="rect">
            <a:avLst/>
          </a:prstGeom>
          <a:noFill/>
        </p:spPr>
        <p:txBody>
          <a:bodyPr wrap="square" rtlCol="0">
            <a:spAutoFit/>
          </a:bodyPr>
          <a:lstStyle/>
          <a:p>
            <a:r>
              <a:rPr lang="en-US" sz="2400" i="1" dirty="0" smtClean="0">
                <a:solidFill>
                  <a:srgbClr val="FFFFFF"/>
                </a:solidFill>
              </a:rPr>
              <a:t>x’</a:t>
            </a:r>
            <a:endParaRPr lang="en-US" sz="2400" i="1" dirty="0">
              <a:solidFill>
                <a:srgbClr val="FFFFFF"/>
              </a:solidFill>
            </a:endParaRPr>
          </a:p>
        </p:txBody>
      </p:sp>
      <p:sp>
        <p:nvSpPr>
          <p:cNvPr id="127" name="Rectangle 126"/>
          <p:cNvSpPr/>
          <p:nvPr/>
        </p:nvSpPr>
        <p:spPr>
          <a:xfrm>
            <a:off x="3581400" y="2819400"/>
            <a:ext cx="2042547" cy="523220"/>
          </a:xfrm>
          <a:prstGeom prst="rect">
            <a:avLst/>
          </a:prstGeom>
        </p:spPr>
        <p:txBody>
          <a:bodyPr wrap="none">
            <a:spAutoFit/>
          </a:bodyPr>
          <a:lstStyle/>
          <a:p>
            <a:r>
              <a:rPr lang="en-US" sz="2800" dirty="0" smtClean="0">
                <a:solidFill>
                  <a:srgbClr val="FFFFFF"/>
                </a:solidFill>
              </a:rPr>
              <a:t>Slow to rise</a:t>
            </a:r>
            <a:endParaRPr lang="en-US" sz="2800" dirty="0">
              <a:solidFill>
                <a:srgbClr val="FFFFFF"/>
              </a:solidFill>
            </a:endParaRPr>
          </a:p>
        </p:txBody>
      </p:sp>
      <p:cxnSp>
        <p:nvCxnSpPr>
          <p:cNvPr id="129" name="Straight Connector 128"/>
          <p:cNvCxnSpPr/>
          <p:nvPr/>
        </p:nvCxnSpPr>
        <p:spPr>
          <a:xfrm rot="16200000" flipH="1">
            <a:off x="4495800" y="34290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4495800" y="34290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895600" y="3276600"/>
            <a:ext cx="457200" cy="461665"/>
          </a:xfrm>
          <a:prstGeom prst="rect">
            <a:avLst/>
          </a:prstGeom>
          <a:noFill/>
        </p:spPr>
        <p:txBody>
          <a:bodyPr wrap="square" rtlCol="0">
            <a:spAutoFit/>
          </a:bodyPr>
          <a:lstStyle/>
          <a:p>
            <a:r>
              <a:rPr lang="en-US" sz="2400" i="1" dirty="0" smtClean="0">
                <a:solidFill>
                  <a:srgbClr val="FFFFFF"/>
                </a:solidFill>
              </a:rPr>
              <a:t>x</a:t>
            </a:r>
            <a:endParaRPr lang="en-US" sz="2400" i="1" dirty="0">
              <a:solidFill>
                <a:srgbClr val="FFFFFF"/>
              </a:solidFill>
            </a:endParaRPr>
          </a:p>
        </p:txBody>
      </p:sp>
      <p:sp>
        <p:nvSpPr>
          <p:cNvPr id="69" name="Line 4"/>
          <p:cNvSpPr>
            <a:spLocks noChangeShapeType="1"/>
          </p:cNvSpPr>
          <p:nvPr/>
        </p:nvSpPr>
        <p:spPr bwMode="auto">
          <a:xfrm>
            <a:off x="5562600" y="1752600"/>
            <a:ext cx="457200" cy="0"/>
          </a:xfrm>
          <a:prstGeom prst="line">
            <a:avLst/>
          </a:prstGeom>
          <a:noFill/>
          <a:ln w="38100">
            <a:solidFill>
              <a:srgbClr val="FFFFFF"/>
            </a:solidFill>
            <a:round/>
            <a:headEnd/>
            <a:tailEnd/>
          </a:ln>
        </p:spPr>
        <p:txBody>
          <a:bodyPr/>
          <a:lstStyle/>
          <a:p>
            <a:endParaRPr lang="en-US"/>
          </a:p>
        </p:txBody>
      </p:sp>
      <p:cxnSp>
        <p:nvCxnSpPr>
          <p:cNvPr id="72" name="Straight Arrow Connector 71"/>
          <p:cNvCxnSpPr>
            <a:stCxn id="69" idx="1"/>
            <a:endCxn id="79" idx="0"/>
          </p:cNvCxnSpPr>
          <p:nvPr/>
        </p:nvCxnSpPr>
        <p:spPr>
          <a:xfrm rot="5400000" flipH="1" flipV="1">
            <a:off x="6324600" y="914400"/>
            <a:ext cx="533400" cy="1143000"/>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79" name="Line 4"/>
          <p:cNvSpPr>
            <a:spLocks noChangeShapeType="1"/>
          </p:cNvSpPr>
          <p:nvPr/>
        </p:nvSpPr>
        <p:spPr bwMode="auto">
          <a:xfrm>
            <a:off x="7162800" y="1219200"/>
            <a:ext cx="457200" cy="0"/>
          </a:xfrm>
          <a:prstGeom prst="line">
            <a:avLst/>
          </a:prstGeom>
          <a:noFill/>
          <a:ln w="38100">
            <a:solidFill>
              <a:srgbClr val="FFFFFF"/>
            </a:solidFill>
            <a:round/>
            <a:headEnd/>
            <a:tailEnd/>
          </a:ln>
        </p:spPr>
        <p:txBody>
          <a:bodyPr/>
          <a:lstStyle/>
          <a:p>
            <a:endParaRPr lang="en-US"/>
          </a:p>
        </p:txBody>
      </p:sp>
      <p:sp>
        <p:nvSpPr>
          <p:cNvPr id="80" name="TextBox 79"/>
          <p:cNvSpPr txBox="1"/>
          <p:nvPr/>
        </p:nvSpPr>
        <p:spPr>
          <a:xfrm>
            <a:off x="6324601" y="4724400"/>
            <a:ext cx="457200" cy="461665"/>
          </a:xfrm>
          <a:prstGeom prst="rect">
            <a:avLst/>
          </a:prstGeom>
          <a:noFill/>
        </p:spPr>
        <p:txBody>
          <a:bodyPr wrap="square" rtlCol="0">
            <a:spAutoFit/>
          </a:bodyPr>
          <a:lstStyle/>
          <a:p>
            <a:r>
              <a:rPr lang="en-US" sz="2400" i="1" dirty="0" smtClean="0">
                <a:solidFill>
                  <a:srgbClr val="FFFFFF"/>
                </a:solidFill>
              </a:rPr>
              <a:t>x’</a:t>
            </a:r>
            <a:endParaRPr lang="en-US" sz="2400" i="1" dirty="0">
              <a:solidFill>
                <a:srgbClr val="FFFFFF"/>
              </a:solidFill>
            </a:endParaRPr>
          </a:p>
        </p:txBody>
      </p:sp>
      <p:sp>
        <p:nvSpPr>
          <p:cNvPr id="134" name="TextBox 133"/>
          <p:cNvSpPr txBox="1"/>
          <p:nvPr/>
        </p:nvSpPr>
        <p:spPr>
          <a:xfrm>
            <a:off x="1219200" y="4648200"/>
            <a:ext cx="457200" cy="461665"/>
          </a:xfrm>
          <a:prstGeom prst="rect">
            <a:avLst/>
          </a:prstGeom>
          <a:noFill/>
        </p:spPr>
        <p:txBody>
          <a:bodyPr wrap="square" rtlCol="0">
            <a:spAutoFit/>
          </a:bodyPr>
          <a:lstStyle/>
          <a:p>
            <a:r>
              <a:rPr lang="en-US" sz="2400" i="1" dirty="0" smtClean="0">
                <a:solidFill>
                  <a:srgbClr val="FFFFFF"/>
                </a:solidFill>
              </a:rPr>
              <a:t>x</a:t>
            </a:r>
            <a:endParaRPr lang="en-US" sz="2400" i="1" dirty="0">
              <a:solidFill>
                <a:srgbClr val="FFFFFF"/>
              </a:solidFill>
            </a:endParaRPr>
          </a:p>
        </p:txBody>
      </p:sp>
      <p:sp>
        <p:nvSpPr>
          <p:cNvPr id="139" name="Rectangle 138"/>
          <p:cNvSpPr/>
          <p:nvPr/>
        </p:nvSpPr>
        <p:spPr>
          <a:xfrm>
            <a:off x="2819401" y="5257800"/>
            <a:ext cx="838200" cy="9906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MFF </a:t>
            </a:r>
            <a:r>
              <a:rPr lang="en-US" sz="2000" dirty="0" err="1" smtClean="0">
                <a:solidFill>
                  <a:srgbClr val="FFFFFF"/>
                </a:solidFill>
              </a:rPr>
              <a:t>init.</a:t>
            </a:r>
            <a:r>
              <a:rPr lang="en-US" sz="2000" dirty="0" smtClean="0">
                <a:solidFill>
                  <a:srgbClr val="FFFFFF"/>
                </a:solidFill>
              </a:rPr>
              <a:t> 1</a:t>
            </a:r>
            <a:endParaRPr lang="en-US" sz="2000" dirty="0">
              <a:solidFill>
                <a:srgbClr val="FFFFFF"/>
              </a:solidFill>
            </a:endParaRPr>
          </a:p>
        </p:txBody>
      </p:sp>
      <p:cxnSp>
        <p:nvCxnSpPr>
          <p:cNvPr id="140" name="Straight Connector 139"/>
          <p:cNvCxnSpPr>
            <a:stCxn id="142" idx="0"/>
          </p:cNvCxnSpPr>
          <p:nvPr/>
        </p:nvCxnSpPr>
        <p:spPr>
          <a:xfrm rot="5400000" flipH="1">
            <a:off x="3848101" y="5295900"/>
            <a:ext cx="38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2" name="Line 6"/>
          <p:cNvSpPr>
            <a:spLocks noChangeShapeType="1"/>
          </p:cNvSpPr>
          <p:nvPr/>
        </p:nvSpPr>
        <p:spPr bwMode="auto">
          <a:xfrm flipH="1">
            <a:off x="3657601" y="5486400"/>
            <a:ext cx="381000" cy="0"/>
          </a:xfrm>
          <a:prstGeom prst="line">
            <a:avLst/>
          </a:prstGeom>
          <a:noFill/>
          <a:ln w="38100">
            <a:solidFill>
              <a:srgbClr val="FFFF00"/>
            </a:solidFill>
            <a:round/>
            <a:headEnd/>
            <a:tailEnd/>
          </a:ln>
        </p:spPr>
        <p:txBody>
          <a:bodyPr/>
          <a:lstStyle/>
          <a:p>
            <a:endParaRPr lang="en-US"/>
          </a:p>
        </p:txBody>
      </p:sp>
      <p:cxnSp>
        <p:nvCxnSpPr>
          <p:cNvPr id="144" name="Straight Connector 143"/>
          <p:cNvCxnSpPr/>
          <p:nvPr/>
        </p:nvCxnSpPr>
        <p:spPr>
          <a:xfrm rot="5400000" flipH="1" flipV="1">
            <a:off x="2095501" y="5143500"/>
            <a:ext cx="685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6" name="Line 6"/>
          <p:cNvSpPr>
            <a:spLocks noChangeShapeType="1"/>
          </p:cNvSpPr>
          <p:nvPr/>
        </p:nvSpPr>
        <p:spPr bwMode="auto">
          <a:xfrm flipH="1">
            <a:off x="2438401" y="5486400"/>
            <a:ext cx="381000" cy="0"/>
          </a:xfrm>
          <a:prstGeom prst="line">
            <a:avLst/>
          </a:prstGeom>
          <a:noFill/>
          <a:ln w="38100">
            <a:solidFill>
              <a:srgbClr val="FFFF00"/>
            </a:solidFill>
            <a:round/>
            <a:headEnd/>
            <a:tailEnd/>
          </a:ln>
        </p:spPr>
        <p:txBody>
          <a:bodyPr/>
          <a:lstStyle/>
          <a:p>
            <a:endParaRPr lang="en-US"/>
          </a:p>
        </p:txBody>
      </p:sp>
      <p:sp>
        <p:nvSpPr>
          <p:cNvPr id="147" name="Flowchart: Connector 146"/>
          <p:cNvSpPr/>
          <p:nvPr/>
        </p:nvSpPr>
        <p:spPr>
          <a:xfrm>
            <a:off x="2362201" y="47244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8" name="Content Placeholder 6"/>
          <p:cNvGraphicFramePr>
            <a:graphicFrameLocks noGrp="1"/>
          </p:cNvGraphicFramePr>
          <p:nvPr>
            <p:ph idx="1"/>
          </p:nvPr>
        </p:nvGraphicFramePr>
        <p:xfrm>
          <a:off x="6858000" y="3352800"/>
          <a:ext cx="1828800" cy="2819400"/>
        </p:xfrm>
        <a:graphic>
          <a:graphicData uri="http://schemas.openxmlformats.org/drawingml/2006/table">
            <a:tbl>
              <a:tblPr>
                <a:tableStyleId>{E269D01E-BC32-4049-B463-5C60D7B0CCD2}</a:tableStyleId>
              </a:tblPr>
              <a:tblGrid>
                <a:gridCol w="914399"/>
                <a:gridCol w="914401"/>
              </a:tblGrid>
              <a:tr h="994828">
                <a:tc>
                  <a:txBody>
                    <a:bodyPr/>
                    <a:lstStyle/>
                    <a:p>
                      <a:pPr marL="0" marR="0" algn="ctr">
                        <a:spcBef>
                          <a:spcPts val="0"/>
                        </a:spcBef>
                        <a:spcAft>
                          <a:spcPts val="0"/>
                        </a:spcAft>
                      </a:pPr>
                      <a:r>
                        <a:rPr lang="en-US" sz="2400" b="1" i="1" dirty="0" smtClean="0">
                          <a:solidFill>
                            <a:srgbClr val="FFFFFF"/>
                          </a:solidFill>
                          <a:latin typeface="+mn-lt"/>
                          <a:ea typeface="+mn-ea"/>
                          <a:cs typeface="+mn-cs"/>
                        </a:rPr>
                        <a:t>x</a:t>
                      </a:r>
                      <a:endParaRPr lang="en-US" sz="2400" b="1" i="1" dirty="0">
                        <a:solidFill>
                          <a:srgbClr val="FFFFFF"/>
                        </a:solidFill>
                        <a:latin typeface="Calibri"/>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2400" b="1" i="1" dirty="0" smtClean="0">
                          <a:solidFill>
                            <a:srgbClr val="FFFFFF"/>
                          </a:solidFill>
                        </a:rPr>
                        <a:t>x’</a:t>
                      </a:r>
                    </a:p>
                  </a:txBody>
                  <a:tcPr marL="68580" marR="68580" marT="0" marB="0" anchor="ctr">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r>
              <a:tr h="456143">
                <a:tc>
                  <a:txBody>
                    <a:bodyPr/>
                    <a:lstStyle/>
                    <a:p>
                      <a:pPr marL="0" marR="0" algn="ctr">
                        <a:spcBef>
                          <a:spcPts val="0"/>
                        </a:spcBef>
                        <a:spcAft>
                          <a:spcPts val="0"/>
                        </a:spcAft>
                      </a:pPr>
                      <a:r>
                        <a:rPr lang="en-US" sz="1800" b="1" dirty="0" smtClean="0">
                          <a:solidFill>
                            <a:srgbClr val="FFFFFF"/>
                          </a:solidFill>
                          <a:latin typeface="+mn-lt"/>
                          <a:ea typeface="+mn-ea"/>
                          <a:cs typeface="+mn-cs"/>
                        </a:rPr>
                        <a:t>00</a:t>
                      </a:r>
                      <a:endParaRPr lang="en-US" sz="1800" b="1" dirty="0">
                        <a:solidFill>
                          <a:srgbClr val="FFFFFF"/>
                        </a:solidFill>
                        <a:latin typeface="Calibri"/>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00</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002060"/>
                    </a:solidFill>
                  </a:tcPr>
                </a:tc>
              </a:tr>
              <a:tr h="456143">
                <a:tc>
                  <a:txBody>
                    <a:bodyPr/>
                    <a:lstStyle/>
                    <a:p>
                      <a:pPr marL="0" marR="0" algn="ctr">
                        <a:spcBef>
                          <a:spcPts val="0"/>
                        </a:spcBef>
                        <a:spcAft>
                          <a:spcPts val="0"/>
                        </a:spcAft>
                      </a:pPr>
                      <a:r>
                        <a:rPr lang="en-US" sz="1800" b="1" dirty="0" smtClean="0">
                          <a:solidFill>
                            <a:srgbClr val="FFFFFF"/>
                          </a:solidFill>
                          <a:latin typeface="+mn-lt"/>
                          <a:ea typeface="+mn-ea"/>
                          <a:cs typeface="+mn-cs"/>
                        </a:rPr>
                        <a:t>01</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00"/>
                          </a:solidFill>
                          <a:latin typeface="+mn-lt"/>
                          <a:ea typeface="+mn-ea"/>
                          <a:cs typeface="+mn-cs"/>
                        </a:rPr>
                        <a:t>00</a:t>
                      </a:r>
                      <a:endParaRPr lang="en-US" sz="1800" b="1" dirty="0">
                        <a:solidFill>
                          <a:srgbClr val="FFFF00"/>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r>
              <a:tr h="456143">
                <a:tc>
                  <a:txBody>
                    <a:bodyPr/>
                    <a:lstStyle/>
                    <a:p>
                      <a:pPr marL="0" marR="0" algn="ctr">
                        <a:spcBef>
                          <a:spcPts val="0"/>
                        </a:spcBef>
                        <a:spcAft>
                          <a:spcPts val="0"/>
                        </a:spcAft>
                      </a:pPr>
                      <a:r>
                        <a:rPr lang="en-US" sz="1800" b="1" dirty="0" smtClean="0">
                          <a:solidFill>
                            <a:srgbClr val="FFFFFF"/>
                          </a:solidFill>
                          <a:latin typeface="+mn-lt"/>
                          <a:ea typeface="+mn-ea"/>
                          <a:cs typeface="+mn-cs"/>
                        </a:rPr>
                        <a:t>10</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10</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r>
              <a:tr h="456143">
                <a:tc>
                  <a:txBody>
                    <a:bodyPr/>
                    <a:lstStyle/>
                    <a:p>
                      <a:pPr marL="0" marR="0" algn="ctr">
                        <a:spcBef>
                          <a:spcPts val="0"/>
                        </a:spcBef>
                        <a:spcAft>
                          <a:spcPts val="0"/>
                        </a:spcAft>
                      </a:pPr>
                      <a:r>
                        <a:rPr lang="en-US" sz="1800" b="1" dirty="0" smtClean="0">
                          <a:solidFill>
                            <a:srgbClr val="FFFFFF"/>
                          </a:solidFill>
                          <a:latin typeface="+mn-lt"/>
                          <a:ea typeface="+mn-ea"/>
                          <a:cs typeface="+mn-cs"/>
                        </a:rPr>
                        <a:t>11</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11</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r>
            </a:tbl>
          </a:graphicData>
        </a:graphic>
      </p:graphicFrame>
      <p:sp>
        <p:nvSpPr>
          <p:cNvPr id="27" name="Rectangle 26"/>
          <p:cNvSpPr/>
          <p:nvPr/>
        </p:nvSpPr>
        <p:spPr>
          <a:xfrm>
            <a:off x="6618179" y="1371600"/>
            <a:ext cx="412292" cy="584775"/>
          </a:xfrm>
          <a:prstGeom prst="rect">
            <a:avLst/>
          </a:prstGeom>
        </p:spPr>
        <p:txBody>
          <a:bodyPr wrap="none">
            <a:spAutoFit/>
          </a:bodyPr>
          <a:lstStyle/>
          <a:p>
            <a:pPr algn="ctr"/>
            <a:r>
              <a:rPr lang="en-US" sz="3200" dirty="0" smtClean="0">
                <a:solidFill>
                  <a:srgbClr val="FFFFFF"/>
                </a:solidFill>
              </a:rPr>
              <a:t>0</a:t>
            </a:r>
            <a:endParaRPr lang="en-US" sz="3200" dirty="0">
              <a:solidFill>
                <a:srgbClr val="FFFFFF"/>
              </a:solidFill>
              <a:latin typeface="Calibri"/>
              <a:ea typeface="Times New Roman"/>
              <a:cs typeface="Times New Roman"/>
            </a:endParaRPr>
          </a:p>
        </p:txBody>
      </p:sp>
      <p:sp>
        <p:nvSpPr>
          <p:cNvPr id="28" name="Rectangle 27"/>
          <p:cNvSpPr/>
          <p:nvPr/>
        </p:nvSpPr>
        <p:spPr>
          <a:xfrm>
            <a:off x="3048000" y="1371600"/>
            <a:ext cx="412292" cy="584775"/>
          </a:xfrm>
          <a:prstGeom prst="rect">
            <a:avLst/>
          </a:prstGeom>
        </p:spPr>
        <p:txBody>
          <a:bodyPr wrap="square">
            <a:spAutoFit/>
          </a:bodyPr>
          <a:lstStyle/>
          <a:p>
            <a:pPr algn="ctr"/>
            <a:r>
              <a:rPr lang="en-US" sz="3200" dirty="0" smtClean="0">
                <a:solidFill>
                  <a:srgbClr val="FFFFFF"/>
                </a:solidFill>
              </a:rPr>
              <a:t>1</a:t>
            </a:r>
            <a:endParaRPr lang="en-US" sz="3200" dirty="0">
              <a:solidFill>
                <a:srgbClr val="FFFFFF"/>
              </a:solidFill>
              <a:latin typeface="Calibri"/>
              <a:ea typeface="Times New Roman"/>
              <a:cs typeface="Times New Roman"/>
            </a:endParaRPr>
          </a:p>
        </p:txBody>
      </p:sp>
      <p:sp>
        <p:nvSpPr>
          <p:cNvPr id="33" name="Rectangle 32"/>
          <p:cNvSpPr/>
          <p:nvPr/>
        </p:nvSpPr>
        <p:spPr>
          <a:xfrm>
            <a:off x="228600" y="4038600"/>
            <a:ext cx="2103461" cy="523220"/>
          </a:xfrm>
          <a:prstGeom prst="rect">
            <a:avLst/>
          </a:prstGeom>
        </p:spPr>
        <p:txBody>
          <a:bodyPr wrap="none">
            <a:spAutoFit/>
          </a:bodyPr>
          <a:lstStyle/>
          <a:p>
            <a:pPr lvl="0" eaLnBrk="0" fontAlgn="base" hangingPunct="0">
              <a:spcBef>
                <a:spcPct val="0"/>
              </a:spcBef>
              <a:spcAft>
                <a:spcPct val="0"/>
              </a:spcAft>
              <a:defRPr/>
            </a:pPr>
            <a:r>
              <a:rPr lang="en-US" sz="2800" kern="0" dirty="0" smtClean="0">
                <a:solidFill>
                  <a:srgbClr val="FAFD00"/>
                </a:solidFill>
              </a:rPr>
              <a:t>MFF Model:</a:t>
            </a:r>
            <a:endParaRPr lang="en-US" sz="2800" kern="0" dirty="0">
              <a:solidFill>
                <a:srgbClr val="FAFD00"/>
              </a:solidFill>
            </a:endParaRPr>
          </a:p>
        </p:txBody>
      </p:sp>
      <p:cxnSp>
        <p:nvCxnSpPr>
          <p:cNvPr id="35" name="Straight Arrow Connector 34"/>
          <p:cNvCxnSpPr/>
          <p:nvPr/>
        </p:nvCxnSpPr>
        <p:spPr>
          <a:xfrm rot="5400000" flipH="1" flipV="1">
            <a:off x="2514600" y="1447800"/>
            <a:ext cx="533400" cy="76200"/>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36" name="Line 4"/>
          <p:cNvSpPr>
            <a:spLocks noChangeShapeType="1"/>
          </p:cNvSpPr>
          <p:nvPr/>
        </p:nvSpPr>
        <p:spPr bwMode="auto">
          <a:xfrm>
            <a:off x="2819400" y="1219200"/>
            <a:ext cx="838200" cy="0"/>
          </a:xfrm>
          <a:prstGeom prst="line">
            <a:avLst/>
          </a:prstGeom>
          <a:noFill/>
          <a:ln w="38100">
            <a:solidFill>
              <a:srgbClr val="FFFFFF"/>
            </a:solidFill>
            <a:round/>
            <a:headEnd/>
            <a:tailEnd/>
          </a:ln>
        </p:spPr>
        <p:txBody>
          <a:bodyPr/>
          <a:lstStyle/>
          <a:p>
            <a:endParaRPr lang="en-US"/>
          </a:p>
        </p:txBody>
      </p:sp>
      <p:sp>
        <p:nvSpPr>
          <p:cNvPr id="49" name="Rectangle 48"/>
          <p:cNvSpPr/>
          <p:nvPr/>
        </p:nvSpPr>
        <p:spPr>
          <a:xfrm>
            <a:off x="381000" y="1981200"/>
            <a:ext cx="1083951" cy="523220"/>
          </a:xfrm>
          <a:prstGeom prst="rect">
            <a:avLst/>
          </a:prstGeom>
        </p:spPr>
        <p:txBody>
          <a:bodyPr wrap="none">
            <a:spAutoFit/>
          </a:bodyPr>
          <a:lstStyle/>
          <a:p>
            <a:pPr lvl="0" eaLnBrk="0" fontAlgn="base" hangingPunct="0">
              <a:spcBef>
                <a:spcPct val="0"/>
              </a:spcBef>
              <a:spcAft>
                <a:spcPct val="0"/>
              </a:spcAft>
              <a:defRPr/>
            </a:pPr>
            <a:r>
              <a:rPr lang="en-US" sz="2800" kern="0" dirty="0" smtClean="0">
                <a:solidFill>
                  <a:srgbClr val="FAFD00"/>
                </a:solidFill>
              </a:rPr>
              <a:t>Clock</a:t>
            </a:r>
            <a:endParaRPr lang="en-US" sz="2800" kern="0" dirty="0">
              <a:solidFill>
                <a:srgbClr val="FAFD00"/>
              </a:solidFill>
            </a:endParaRPr>
          </a:p>
        </p:txBody>
      </p:sp>
      <p:sp>
        <p:nvSpPr>
          <p:cNvPr id="34" name="Line 4"/>
          <p:cNvSpPr>
            <a:spLocks noChangeShapeType="1"/>
          </p:cNvSpPr>
          <p:nvPr/>
        </p:nvSpPr>
        <p:spPr bwMode="auto">
          <a:xfrm>
            <a:off x="1905000" y="1752600"/>
            <a:ext cx="838200" cy="0"/>
          </a:xfrm>
          <a:prstGeom prst="line">
            <a:avLst/>
          </a:prstGeom>
          <a:noFill/>
          <a:ln w="38100">
            <a:solidFill>
              <a:srgbClr val="FFFFFF"/>
            </a:solidFill>
            <a:round/>
            <a:headEnd/>
            <a:tailEnd/>
          </a:ln>
        </p:spPr>
        <p:txBody>
          <a:bodyPr/>
          <a:lstStyle/>
          <a:p>
            <a:endParaRPr lang="en-US"/>
          </a:p>
        </p:txBody>
      </p:sp>
      <p:grpSp>
        <p:nvGrpSpPr>
          <p:cNvPr id="3" name="Group 53"/>
          <p:cNvGrpSpPr/>
          <p:nvPr/>
        </p:nvGrpSpPr>
        <p:grpSpPr>
          <a:xfrm>
            <a:off x="1600200" y="1981200"/>
            <a:ext cx="2438400" cy="533400"/>
            <a:chOff x="1371600" y="1905000"/>
            <a:chExt cx="2438400" cy="533400"/>
          </a:xfrm>
        </p:grpSpPr>
        <p:sp>
          <p:nvSpPr>
            <p:cNvPr id="37" name="Line 4"/>
            <p:cNvSpPr>
              <a:spLocks noChangeShapeType="1"/>
            </p:cNvSpPr>
            <p:nvPr/>
          </p:nvSpPr>
          <p:spPr bwMode="auto">
            <a:xfrm>
              <a:off x="1371600" y="2438400"/>
              <a:ext cx="381000" cy="0"/>
            </a:xfrm>
            <a:prstGeom prst="line">
              <a:avLst/>
            </a:prstGeom>
            <a:noFill/>
            <a:ln w="38100">
              <a:solidFill>
                <a:srgbClr val="FFFF00"/>
              </a:solidFill>
              <a:round/>
              <a:headEnd/>
              <a:tailEnd/>
            </a:ln>
          </p:spPr>
          <p:txBody>
            <a:bodyPr/>
            <a:lstStyle/>
            <a:p>
              <a:endParaRPr lang="en-US"/>
            </a:p>
          </p:txBody>
        </p:sp>
        <p:sp>
          <p:nvSpPr>
            <p:cNvPr id="39" name="Line 4"/>
            <p:cNvSpPr>
              <a:spLocks noChangeShapeType="1"/>
            </p:cNvSpPr>
            <p:nvPr/>
          </p:nvSpPr>
          <p:spPr bwMode="auto">
            <a:xfrm>
              <a:off x="1828800" y="1905000"/>
              <a:ext cx="457200" cy="0"/>
            </a:xfrm>
            <a:prstGeom prst="line">
              <a:avLst/>
            </a:prstGeom>
            <a:noFill/>
            <a:ln w="38100">
              <a:solidFill>
                <a:srgbClr val="FFFF00"/>
              </a:solidFill>
              <a:round/>
              <a:headEnd/>
              <a:tailEnd/>
            </a:ln>
          </p:spPr>
          <p:txBody>
            <a:bodyPr/>
            <a:lstStyle/>
            <a:p>
              <a:endParaRPr lang="en-US"/>
            </a:p>
          </p:txBody>
        </p:sp>
        <p:sp>
          <p:nvSpPr>
            <p:cNvPr id="42" name="Line 4"/>
            <p:cNvSpPr>
              <a:spLocks noChangeShapeType="1"/>
            </p:cNvSpPr>
            <p:nvPr/>
          </p:nvSpPr>
          <p:spPr bwMode="auto">
            <a:xfrm flipH="1" flipV="1">
              <a:off x="2286000" y="1905000"/>
              <a:ext cx="76200" cy="533400"/>
            </a:xfrm>
            <a:prstGeom prst="line">
              <a:avLst/>
            </a:prstGeom>
            <a:noFill/>
            <a:ln w="38100">
              <a:solidFill>
                <a:srgbClr val="FFFF00"/>
              </a:solidFill>
              <a:round/>
              <a:headEnd/>
              <a:tailEnd/>
            </a:ln>
          </p:spPr>
          <p:txBody>
            <a:bodyPr/>
            <a:lstStyle/>
            <a:p>
              <a:endParaRPr lang="en-US"/>
            </a:p>
          </p:txBody>
        </p:sp>
        <p:sp>
          <p:nvSpPr>
            <p:cNvPr id="43" name="Line 4"/>
            <p:cNvSpPr>
              <a:spLocks noChangeShapeType="1"/>
            </p:cNvSpPr>
            <p:nvPr/>
          </p:nvSpPr>
          <p:spPr bwMode="auto">
            <a:xfrm>
              <a:off x="2362200" y="2438400"/>
              <a:ext cx="457200" cy="0"/>
            </a:xfrm>
            <a:prstGeom prst="line">
              <a:avLst/>
            </a:prstGeom>
            <a:noFill/>
            <a:ln w="38100">
              <a:solidFill>
                <a:srgbClr val="FFFF00"/>
              </a:solidFill>
              <a:round/>
              <a:headEnd/>
              <a:tailEnd/>
            </a:ln>
          </p:spPr>
          <p:txBody>
            <a:bodyPr/>
            <a:lstStyle/>
            <a:p>
              <a:endParaRPr lang="en-US"/>
            </a:p>
          </p:txBody>
        </p:sp>
        <p:sp>
          <p:nvSpPr>
            <p:cNvPr id="45" name="Line 4"/>
            <p:cNvSpPr>
              <a:spLocks noChangeShapeType="1"/>
            </p:cNvSpPr>
            <p:nvPr/>
          </p:nvSpPr>
          <p:spPr bwMode="auto">
            <a:xfrm>
              <a:off x="2895600" y="1905000"/>
              <a:ext cx="457200" cy="0"/>
            </a:xfrm>
            <a:prstGeom prst="line">
              <a:avLst/>
            </a:prstGeom>
            <a:noFill/>
            <a:ln w="38100">
              <a:solidFill>
                <a:srgbClr val="FFFF00"/>
              </a:solidFill>
              <a:round/>
              <a:headEnd/>
              <a:tailEnd/>
            </a:ln>
          </p:spPr>
          <p:txBody>
            <a:bodyPr/>
            <a:lstStyle/>
            <a:p>
              <a:endParaRPr lang="en-US"/>
            </a:p>
          </p:txBody>
        </p:sp>
        <p:sp>
          <p:nvSpPr>
            <p:cNvPr id="46" name="Line 4"/>
            <p:cNvSpPr>
              <a:spLocks noChangeShapeType="1"/>
            </p:cNvSpPr>
            <p:nvPr/>
          </p:nvSpPr>
          <p:spPr bwMode="auto">
            <a:xfrm flipH="1" flipV="1">
              <a:off x="3352800" y="1905000"/>
              <a:ext cx="76200" cy="533400"/>
            </a:xfrm>
            <a:prstGeom prst="line">
              <a:avLst/>
            </a:prstGeom>
            <a:noFill/>
            <a:ln w="38100">
              <a:solidFill>
                <a:srgbClr val="FFFF00"/>
              </a:solidFill>
              <a:round/>
              <a:headEnd/>
              <a:tailEnd/>
            </a:ln>
          </p:spPr>
          <p:txBody>
            <a:bodyPr/>
            <a:lstStyle/>
            <a:p>
              <a:endParaRPr lang="en-US"/>
            </a:p>
          </p:txBody>
        </p:sp>
        <p:sp>
          <p:nvSpPr>
            <p:cNvPr id="47" name="Line 4"/>
            <p:cNvSpPr>
              <a:spLocks noChangeShapeType="1"/>
            </p:cNvSpPr>
            <p:nvPr/>
          </p:nvSpPr>
          <p:spPr bwMode="auto">
            <a:xfrm>
              <a:off x="3429000" y="2438400"/>
              <a:ext cx="381000" cy="0"/>
            </a:xfrm>
            <a:prstGeom prst="line">
              <a:avLst/>
            </a:prstGeom>
            <a:noFill/>
            <a:ln w="38100">
              <a:solidFill>
                <a:srgbClr val="FFFF00"/>
              </a:solidFill>
              <a:round/>
              <a:headEnd/>
              <a:tailEnd/>
            </a:ln>
          </p:spPr>
          <p:txBody>
            <a:bodyPr/>
            <a:lstStyle/>
            <a:p>
              <a:endParaRPr lang="en-US"/>
            </a:p>
          </p:txBody>
        </p:sp>
        <p:cxnSp>
          <p:nvCxnSpPr>
            <p:cNvPr id="51" name="Straight Connector 50"/>
            <p:cNvCxnSpPr>
              <a:stCxn id="37" idx="1"/>
              <a:endCxn id="39" idx="0"/>
            </p:cNvCxnSpPr>
            <p:nvPr/>
          </p:nvCxnSpPr>
          <p:spPr bwMode="auto">
            <a:xfrm flipV="1">
              <a:off x="1752600" y="1905000"/>
              <a:ext cx="76200" cy="533400"/>
            </a:xfrm>
            <a:prstGeom prst="line">
              <a:avLst/>
            </a:prstGeom>
            <a:solidFill>
              <a:schemeClr val="accent1"/>
            </a:solidFill>
            <a:ln w="38100" cap="flat" cmpd="sng" algn="ctr">
              <a:solidFill>
                <a:srgbClr val="FFFF00"/>
              </a:solidFill>
              <a:prstDash val="solid"/>
              <a:round/>
              <a:headEnd type="none" w="sm" len="sm"/>
              <a:tailEnd type="none" w="sm" len="sm"/>
            </a:ln>
            <a:effectLst/>
          </p:spPr>
        </p:cxnSp>
        <p:cxnSp>
          <p:nvCxnSpPr>
            <p:cNvPr id="52" name="Straight Connector 51"/>
            <p:cNvCxnSpPr/>
            <p:nvPr/>
          </p:nvCxnSpPr>
          <p:spPr bwMode="auto">
            <a:xfrm flipV="1">
              <a:off x="2819400" y="1905000"/>
              <a:ext cx="76200" cy="533400"/>
            </a:xfrm>
            <a:prstGeom prst="line">
              <a:avLst/>
            </a:prstGeom>
            <a:solidFill>
              <a:schemeClr val="accent1"/>
            </a:solidFill>
            <a:ln w="38100" cap="flat" cmpd="sng" algn="ctr">
              <a:solidFill>
                <a:srgbClr val="FFFF00"/>
              </a:solidFill>
              <a:prstDash val="solid"/>
              <a:round/>
              <a:headEnd type="none" w="sm" len="sm"/>
              <a:tailEnd type="none" w="sm" len="sm"/>
            </a:ln>
            <a:effectLst/>
          </p:spPr>
        </p:cxnSp>
      </p:grpSp>
      <p:grpSp>
        <p:nvGrpSpPr>
          <p:cNvPr id="5" name="Group 54"/>
          <p:cNvGrpSpPr/>
          <p:nvPr/>
        </p:nvGrpSpPr>
        <p:grpSpPr>
          <a:xfrm>
            <a:off x="4953000" y="1981200"/>
            <a:ext cx="2438400" cy="533400"/>
            <a:chOff x="1371600" y="1905000"/>
            <a:chExt cx="2438400" cy="533400"/>
          </a:xfrm>
        </p:grpSpPr>
        <p:sp>
          <p:nvSpPr>
            <p:cNvPr id="56" name="Line 4"/>
            <p:cNvSpPr>
              <a:spLocks noChangeShapeType="1"/>
            </p:cNvSpPr>
            <p:nvPr/>
          </p:nvSpPr>
          <p:spPr bwMode="auto">
            <a:xfrm>
              <a:off x="1371600" y="2438400"/>
              <a:ext cx="381000" cy="0"/>
            </a:xfrm>
            <a:prstGeom prst="line">
              <a:avLst/>
            </a:prstGeom>
            <a:noFill/>
            <a:ln w="38100">
              <a:solidFill>
                <a:srgbClr val="FFFF00"/>
              </a:solidFill>
              <a:round/>
              <a:headEnd/>
              <a:tailEnd/>
            </a:ln>
          </p:spPr>
          <p:txBody>
            <a:bodyPr/>
            <a:lstStyle/>
            <a:p>
              <a:endParaRPr lang="en-US"/>
            </a:p>
          </p:txBody>
        </p:sp>
        <p:sp>
          <p:nvSpPr>
            <p:cNvPr id="57" name="Line 4"/>
            <p:cNvSpPr>
              <a:spLocks noChangeShapeType="1"/>
            </p:cNvSpPr>
            <p:nvPr/>
          </p:nvSpPr>
          <p:spPr bwMode="auto">
            <a:xfrm>
              <a:off x="1828800" y="1905000"/>
              <a:ext cx="457200" cy="0"/>
            </a:xfrm>
            <a:prstGeom prst="line">
              <a:avLst/>
            </a:prstGeom>
            <a:noFill/>
            <a:ln w="38100">
              <a:solidFill>
                <a:srgbClr val="FFFF00"/>
              </a:solidFill>
              <a:round/>
              <a:headEnd/>
              <a:tailEnd/>
            </a:ln>
          </p:spPr>
          <p:txBody>
            <a:bodyPr/>
            <a:lstStyle/>
            <a:p>
              <a:endParaRPr lang="en-US"/>
            </a:p>
          </p:txBody>
        </p:sp>
        <p:sp>
          <p:nvSpPr>
            <p:cNvPr id="58" name="Line 4"/>
            <p:cNvSpPr>
              <a:spLocks noChangeShapeType="1"/>
            </p:cNvSpPr>
            <p:nvPr/>
          </p:nvSpPr>
          <p:spPr bwMode="auto">
            <a:xfrm flipH="1" flipV="1">
              <a:off x="2286000" y="1905000"/>
              <a:ext cx="76200" cy="533400"/>
            </a:xfrm>
            <a:prstGeom prst="line">
              <a:avLst/>
            </a:prstGeom>
            <a:noFill/>
            <a:ln w="38100">
              <a:solidFill>
                <a:srgbClr val="FFFF00"/>
              </a:solidFill>
              <a:round/>
              <a:headEnd/>
              <a:tailEnd/>
            </a:ln>
          </p:spPr>
          <p:txBody>
            <a:bodyPr/>
            <a:lstStyle/>
            <a:p>
              <a:endParaRPr lang="en-US"/>
            </a:p>
          </p:txBody>
        </p:sp>
        <p:sp>
          <p:nvSpPr>
            <p:cNvPr id="59" name="Line 4"/>
            <p:cNvSpPr>
              <a:spLocks noChangeShapeType="1"/>
            </p:cNvSpPr>
            <p:nvPr/>
          </p:nvSpPr>
          <p:spPr bwMode="auto">
            <a:xfrm>
              <a:off x="2362200" y="2438400"/>
              <a:ext cx="457200" cy="0"/>
            </a:xfrm>
            <a:prstGeom prst="line">
              <a:avLst/>
            </a:prstGeom>
            <a:noFill/>
            <a:ln w="38100">
              <a:solidFill>
                <a:srgbClr val="FFFF00"/>
              </a:solidFill>
              <a:round/>
              <a:headEnd/>
              <a:tailEnd/>
            </a:ln>
          </p:spPr>
          <p:txBody>
            <a:bodyPr/>
            <a:lstStyle/>
            <a:p>
              <a:endParaRPr lang="en-US"/>
            </a:p>
          </p:txBody>
        </p:sp>
        <p:sp>
          <p:nvSpPr>
            <p:cNvPr id="60" name="Line 4"/>
            <p:cNvSpPr>
              <a:spLocks noChangeShapeType="1"/>
            </p:cNvSpPr>
            <p:nvPr/>
          </p:nvSpPr>
          <p:spPr bwMode="auto">
            <a:xfrm>
              <a:off x="2895600" y="1905000"/>
              <a:ext cx="457200" cy="0"/>
            </a:xfrm>
            <a:prstGeom prst="line">
              <a:avLst/>
            </a:prstGeom>
            <a:noFill/>
            <a:ln w="38100">
              <a:solidFill>
                <a:srgbClr val="FFFF00"/>
              </a:solidFill>
              <a:round/>
              <a:headEnd/>
              <a:tailEnd/>
            </a:ln>
          </p:spPr>
          <p:txBody>
            <a:bodyPr/>
            <a:lstStyle/>
            <a:p>
              <a:endParaRPr lang="en-US"/>
            </a:p>
          </p:txBody>
        </p:sp>
        <p:sp>
          <p:nvSpPr>
            <p:cNvPr id="61" name="Line 4"/>
            <p:cNvSpPr>
              <a:spLocks noChangeShapeType="1"/>
            </p:cNvSpPr>
            <p:nvPr/>
          </p:nvSpPr>
          <p:spPr bwMode="auto">
            <a:xfrm flipH="1" flipV="1">
              <a:off x="3352800" y="1905000"/>
              <a:ext cx="76200" cy="533400"/>
            </a:xfrm>
            <a:prstGeom prst="line">
              <a:avLst/>
            </a:prstGeom>
            <a:noFill/>
            <a:ln w="38100">
              <a:solidFill>
                <a:srgbClr val="FFFF00"/>
              </a:solidFill>
              <a:round/>
              <a:headEnd/>
              <a:tailEnd/>
            </a:ln>
          </p:spPr>
          <p:txBody>
            <a:bodyPr/>
            <a:lstStyle/>
            <a:p>
              <a:endParaRPr lang="en-US"/>
            </a:p>
          </p:txBody>
        </p:sp>
        <p:sp>
          <p:nvSpPr>
            <p:cNvPr id="62" name="Line 4"/>
            <p:cNvSpPr>
              <a:spLocks noChangeShapeType="1"/>
            </p:cNvSpPr>
            <p:nvPr/>
          </p:nvSpPr>
          <p:spPr bwMode="auto">
            <a:xfrm>
              <a:off x="3429000" y="2438400"/>
              <a:ext cx="381000" cy="0"/>
            </a:xfrm>
            <a:prstGeom prst="line">
              <a:avLst/>
            </a:prstGeom>
            <a:noFill/>
            <a:ln w="38100">
              <a:solidFill>
                <a:srgbClr val="FFFF00"/>
              </a:solidFill>
              <a:round/>
              <a:headEnd/>
              <a:tailEnd/>
            </a:ln>
          </p:spPr>
          <p:txBody>
            <a:bodyPr/>
            <a:lstStyle/>
            <a:p>
              <a:endParaRPr lang="en-US"/>
            </a:p>
          </p:txBody>
        </p:sp>
        <p:cxnSp>
          <p:nvCxnSpPr>
            <p:cNvPr id="63" name="Straight Connector 62"/>
            <p:cNvCxnSpPr>
              <a:stCxn id="56" idx="1"/>
              <a:endCxn id="57" idx="0"/>
            </p:cNvCxnSpPr>
            <p:nvPr/>
          </p:nvCxnSpPr>
          <p:spPr bwMode="auto">
            <a:xfrm flipV="1">
              <a:off x="1752600" y="1905000"/>
              <a:ext cx="76200" cy="533400"/>
            </a:xfrm>
            <a:prstGeom prst="line">
              <a:avLst/>
            </a:prstGeom>
            <a:solidFill>
              <a:schemeClr val="accent1"/>
            </a:solidFill>
            <a:ln w="38100" cap="flat" cmpd="sng" algn="ctr">
              <a:solidFill>
                <a:srgbClr val="FFFF00"/>
              </a:solidFill>
              <a:prstDash val="solid"/>
              <a:round/>
              <a:headEnd type="none" w="sm" len="sm"/>
              <a:tailEnd type="none" w="sm" len="sm"/>
            </a:ln>
            <a:effectLst/>
          </p:spPr>
        </p:cxnSp>
        <p:cxnSp>
          <p:nvCxnSpPr>
            <p:cNvPr id="64" name="Straight Connector 63"/>
            <p:cNvCxnSpPr/>
            <p:nvPr/>
          </p:nvCxnSpPr>
          <p:spPr bwMode="auto">
            <a:xfrm flipV="1">
              <a:off x="2819400" y="1905000"/>
              <a:ext cx="76200" cy="533400"/>
            </a:xfrm>
            <a:prstGeom prst="line">
              <a:avLst/>
            </a:prstGeom>
            <a:solidFill>
              <a:schemeClr val="accent1"/>
            </a:solidFill>
            <a:ln w="38100" cap="flat" cmpd="sng" algn="ctr">
              <a:solidFill>
                <a:srgbClr val="FFFF00"/>
              </a:solidFill>
              <a:prstDash val="solid"/>
              <a:round/>
              <a:headEnd type="none" w="sm" len="sm"/>
              <a:tailEnd type="none" w="sm" len="sm"/>
            </a:ln>
            <a:effectLst/>
          </p:spPr>
        </p:cxnSp>
      </p:grpSp>
      <p:sp>
        <p:nvSpPr>
          <p:cNvPr id="54" name="Right Arrow 15"/>
          <p:cNvSpPr>
            <a:spLocks noChangeArrowheads="1"/>
          </p:cNvSpPr>
          <p:nvPr/>
        </p:nvSpPr>
        <p:spPr bwMode="auto">
          <a:xfrm rot="6777292">
            <a:off x="4002591" y="3916264"/>
            <a:ext cx="613909" cy="328472"/>
          </a:xfrm>
          <a:prstGeom prst="rightArrow">
            <a:avLst>
              <a:gd name="adj1" fmla="val 50000"/>
              <a:gd name="adj2" fmla="val 50000"/>
            </a:avLst>
          </a:prstGeom>
          <a:solidFill>
            <a:srgbClr val="FFFF00"/>
          </a:solidFill>
          <a:ln w="12700" algn="ctr">
            <a:solidFill>
              <a:srgbClr val="FFFFFF"/>
            </a:solidFill>
            <a:round/>
            <a:headEnd type="none" w="sm" len="sm"/>
            <a:tailEnd type="none" w="sm" len="sm"/>
          </a:ln>
        </p:spPr>
        <p:txBody>
          <a:bodyPr/>
          <a:lstStyle/>
          <a:p>
            <a:endParaRPr lang="en-US" sz="2800" b="1"/>
          </a:p>
        </p:txBody>
      </p:sp>
      <p:sp>
        <p:nvSpPr>
          <p:cNvPr id="55" name="Footer Placeholder 54"/>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checkerboard(across)">
                                      <p:cBhvr>
                                        <p:cTn id="7" dur="500"/>
                                        <p:tgtEl>
                                          <p:spTgt spid="5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ppt_x"/>
                                          </p:val>
                                        </p:tav>
                                        <p:tav tm="100000">
                                          <p:val>
                                            <p:strVal val="#ppt_x"/>
                                          </p:val>
                                        </p:tav>
                                      </p:tavLst>
                                    </p:anim>
                                    <p:anim calcmode="lin" valueType="num">
                                      <p:cBhvr additive="base">
                                        <p:cTn id="12" dur="500" fill="hold"/>
                                        <p:tgtEl>
                                          <p:spTgt spid="9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ppt_x"/>
                                          </p:val>
                                        </p:tav>
                                        <p:tav tm="100000">
                                          <p:val>
                                            <p:strVal val="#ppt_x"/>
                                          </p:val>
                                        </p:tav>
                                      </p:tavLst>
                                    </p:anim>
                                    <p:anim calcmode="lin" valueType="num">
                                      <p:cBhvr additive="base">
                                        <p:cTn id="16" dur="500" fill="hold"/>
                                        <p:tgtEl>
                                          <p:spTgt spid="9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500" fill="hold"/>
                                        <p:tgtEl>
                                          <p:spTgt spid="97"/>
                                        </p:tgtEl>
                                        <p:attrNameLst>
                                          <p:attrName>ppt_x</p:attrName>
                                        </p:attrNameLst>
                                      </p:cBhvr>
                                      <p:tavLst>
                                        <p:tav tm="0">
                                          <p:val>
                                            <p:strVal val="#ppt_x"/>
                                          </p:val>
                                        </p:tav>
                                        <p:tav tm="100000">
                                          <p:val>
                                            <p:strVal val="#ppt_x"/>
                                          </p:val>
                                        </p:tav>
                                      </p:tavLst>
                                    </p:anim>
                                    <p:anim calcmode="lin" valueType="num">
                                      <p:cBhvr additive="base">
                                        <p:cTn id="24" dur="500" fill="hold"/>
                                        <p:tgtEl>
                                          <p:spTgt spid="9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ppt_x"/>
                                          </p:val>
                                        </p:tav>
                                        <p:tav tm="100000">
                                          <p:val>
                                            <p:strVal val="#ppt_x"/>
                                          </p:val>
                                        </p:tav>
                                      </p:tavLst>
                                    </p:anim>
                                    <p:anim calcmode="lin" valueType="num">
                                      <p:cBhvr additive="base">
                                        <p:cTn id="28" dur="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4"/>
                                        </p:tgtEl>
                                        <p:attrNameLst>
                                          <p:attrName>style.visibility</p:attrName>
                                        </p:attrNameLst>
                                      </p:cBhvr>
                                      <p:to>
                                        <p:strVal val="visible"/>
                                      </p:to>
                                    </p:set>
                                    <p:anim calcmode="lin" valueType="num">
                                      <p:cBhvr additive="base">
                                        <p:cTn id="31" dur="500" fill="hold"/>
                                        <p:tgtEl>
                                          <p:spTgt spid="134"/>
                                        </p:tgtEl>
                                        <p:attrNameLst>
                                          <p:attrName>ppt_x</p:attrName>
                                        </p:attrNameLst>
                                      </p:cBhvr>
                                      <p:tavLst>
                                        <p:tav tm="0">
                                          <p:val>
                                            <p:strVal val="#ppt_x"/>
                                          </p:val>
                                        </p:tav>
                                        <p:tav tm="100000">
                                          <p:val>
                                            <p:strVal val="#ppt_x"/>
                                          </p:val>
                                        </p:tav>
                                      </p:tavLst>
                                    </p:anim>
                                    <p:anim calcmode="lin" valueType="num">
                                      <p:cBhvr additive="base">
                                        <p:cTn id="32" dur="500" fill="hold"/>
                                        <p:tgtEl>
                                          <p:spTgt spid="13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9"/>
                                        </p:tgtEl>
                                        <p:attrNameLst>
                                          <p:attrName>style.visibility</p:attrName>
                                        </p:attrNameLst>
                                      </p:cBhvr>
                                      <p:to>
                                        <p:strVal val="visible"/>
                                      </p:to>
                                    </p:set>
                                    <p:anim calcmode="lin" valueType="num">
                                      <p:cBhvr additive="base">
                                        <p:cTn id="35" dur="500" fill="hold"/>
                                        <p:tgtEl>
                                          <p:spTgt spid="139"/>
                                        </p:tgtEl>
                                        <p:attrNameLst>
                                          <p:attrName>ppt_x</p:attrName>
                                        </p:attrNameLst>
                                      </p:cBhvr>
                                      <p:tavLst>
                                        <p:tav tm="0">
                                          <p:val>
                                            <p:strVal val="#ppt_x"/>
                                          </p:val>
                                        </p:tav>
                                        <p:tav tm="100000">
                                          <p:val>
                                            <p:strVal val="#ppt_x"/>
                                          </p:val>
                                        </p:tav>
                                      </p:tavLst>
                                    </p:anim>
                                    <p:anim calcmode="lin" valueType="num">
                                      <p:cBhvr additive="base">
                                        <p:cTn id="36" dur="500" fill="hold"/>
                                        <p:tgtEl>
                                          <p:spTgt spid="13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500" fill="hold"/>
                                        <p:tgtEl>
                                          <p:spTgt spid="140"/>
                                        </p:tgtEl>
                                        <p:attrNameLst>
                                          <p:attrName>ppt_x</p:attrName>
                                        </p:attrNameLst>
                                      </p:cBhvr>
                                      <p:tavLst>
                                        <p:tav tm="0">
                                          <p:val>
                                            <p:strVal val="#ppt_x"/>
                                          </p:val>
                                        </p:tav>
                                        <p:tav tm="100000">
                                          <p:val>
                                            <p:strVal val="#ppt_x"/>
                                          </p:val>
                                        </p:tav>
                                      </p:tavLst>
                                    </p:anim>
                                    <p:anim calcmode="lin" valueType="num">
                                      <p:cBhvr additive="base">
                                        <p:cTn id="40" dur="500" fill="hold"/>
                                        <p:tgtEl>
                                          <p:spTgt spid="1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2"/>
                                        </p:tgtEl>
                                        <p:attrNameLst>
                                          <p:attrName>style.visibility</p:attrName>
                                        </p:attrNameLst>
                                      </p:cBhvr>
                                      <p:to>
                                        <p:strVal val="visible"/>
                                      </p:to>
                                    </p:set>
                                    <p:anim calcmode="lin" valueType="num">
                                      <p:cBhvr additive="base">
                                        <p:cTn id="43" dur="500" fill="hold"/>
                                        <p:tgtEl>
                                          <p:spTgt spid="142"/>
                                        </p:tgtEl>
                                        <p:attrNameLst>
                                          <p:attrName>ppt_x</p:attrName>
                                        </p:attrNameLst>
                                      </p:cBhvr>
                                      <p:tavLst>
                                        <p:tav tm="0">
                                          <p:val>
                                            <p:strVal val="#ppt_x"/>
                                          </p:val>
                                        </p:tav>
                                        <p:tav tm="100000">
                                          <p:val>
                                            <p:strVal val="#ppt_x"/>
                                          </p:val>
                                        </p:tav>
                                      </p:tavLst>
                                    </p:anim>
                                    <p:anim calcmode="lin" valueType="num">
                                      <p:cBhvr additive="base">
                                        <p:cTn id="44" dur="500" fill="hold"/>
                                        <p:tgtEl>
                                          <p:spTgt spid="14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4"/>
                                        </p:tgtEl>
                                        <p:attrNameLst>
                                          <p:attrName>style.visibility</p:attrName>
                                        </p:attrNameLst>
                                      </p:cBhvr>
                                      <p:to>
                                        <p:strVal val="visible"/>
                                      </p:to>
                                    </p:set>
                                    <p:anim calcmode="lin" valueType="num">
                                      <p:cBhvr additive="base">
                                        <p:cTn id="47" dur="500" fill="hold"/>
                                        <p:tgtEl>
                                          <p:spTgt spid="144"/>
                                        </p:tgtEl>
                                        <p:attrNameLst>
                                          <p:attrName>ppt_x</p:attrName>
                                        </p:attrNameLst>
                                      </p:cBhvr>
                                      <p:tavLst>
                                        <p:tav tm="0">
                                          <p:val>
                                            <p:strVal val="#ppt_x"/>
                                          </p:val>
                                        </p:tav>
                                        <p:tav tm="100000">
                                          <p:val>
                                            <p:strVal val="#ppt_x"/>
                                          </p:val>
                                        </p:tav>
                                      </p:tavLst>
                                    </p:anim>
                                    <p:anim calcmode="lin" valueType="num">
                                      <p:cBhvr additive="base">
                                        <p:cTn id="48" dur="500" fill="hold"/>
                                        <p:tgtEl>
                                          <p:spTgt spid="14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6"/>
                                        </p:tgtEl>
                                        <p:attrNameLst>
                                          <p:attrName>style.visibility</p:attrName>
                                        </p:attrNameLst>
                                      </p:cBhvr>
                                      <p:to>
                                        <p:strVal val="visible"/>
                                      </p:to>
                                    </p:set>
                                    <p:anim calcmode="lin" valueType="num">
                                      <p:cBhvr additive="base">
                                        <p:cTn id="51" dur="500" fill="hold"/>
                                        <p:tgtEl>
                                          <p:spTgt spid="146"/>
                                        </p:tgtEl>
                                        <p:attrNameLst>
                                          <p:attrName>ppt_x</p:attrName>
                                        </p:attrNameLst>
                                      </p:cBhvr>
                                      <p:tavLst>
                                        <p:tav tm="0">
                                          <p:val>
                                            <p:strVal val="#ppt_x"/>
                                          </p:val>
                                        </p:tav>
                                        <p:tav tm="100000">
                                          <p:val>
                                            <p:strVal val="#ppt_x"/>
                                          </p:val>
                                        </p:tav>
                                      </p:tavLst>
                                    </p:anim>
                                    <p:anim calcmode="lin" valueType="num">
                                      <p:cBhvr additive="base">
                                        <p:cTn id="52" dur="500" fill="hold"/>
                                        <p:tgtEl>
                                          <p:spTgt spid="14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7"/>
                                        </p:tgtEl>
                                        <p:attrNameLst>
                                          <p:attrName>style.visibility</p:attrName>
                                        </p:attrNameLst>
                                      </p:cBhvr>
                                      <p:to>
                                        <p:strVal val="visible"/>
                                      </p:to>
                                    </p:set>
                                    <p:anim calcmode="lin" valueType="num">
                                      <p:cBhvr additive="base">
                                        <p:cTn id="55" dur="500" fill="hold"/>
                                        <p:tgtEl>
                                          <p:spTgt spid="147"/>
                                        </p:tgtEl>
                                        <p:attrNameLst>
                                          <p:attrName>ppt_x</p:attrName>
                                        </p:attrNameLst>
                                      </p:cBhvr>
                                      <p:tavLst>
                                        <p:tav tm="0">
                                          <p:val>
                                            <p:strVal val="#ppt_x"/>
                                          </p:val>
                                        </p:tav>
                                        <p:tav tm="100000">
                                          <p:val>
                                            <p:strVal val="#ppt_x"/>
                                          </p:val>
                                        </p:tav>
                                      </p:tavLst>
                                    </p:anim>
                                    <p:anim calcmode="lin" valueType="num">
                                      <p:cBhvr additive="base">
                                        <p:cTn id="56" dur="500" fill="hold"/>
                                        <p:tgtEl>
                                          <p:spTgt spid="14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48"/>
                                        </p:tgtEl>
                                        <p:attrNameLst>
                                          <p:attrName>style.visibility</p:attrName>
                                        </p:attrNameLst>
                                      </p:cBhvr>
                                      <p:to>
                                        <p:strVal val="visible"/>
                                      </p:to>
                                    </p:set>
                                    <p:anim calcmode="lin" valueType="num">
                                      <p:cBhvr additive="base">
                                        <p:cTn id="63" dur="500" fill="hold"/>
                                        <p:tgtEl>
                                          <p:spTgt spid="148"/>
                                        </p:tgtEl>
                                        <p:attrNameLst>
                                          <p:attrName>ppt_x</p:attrName>
                                        </p:attrNameLst>
                                      </p:cBhvr>
                                      <p:tavLst>
                                        <p:tav tm="0">
                                          <p:val>
                                            <p:strVal val="#ppt_x"/>
                                          </p:val>
                                        </p:tav>
                                        <p:tav tm="100000">
                                          <p:val>
                                            <p:strVal val="#ppt_x"/>
                                          </p:val>
                                        </p:tav>
                                      </p:tavLst>
                                    </p:anim>
                                    <p:anim calcmode="lin" valueType="num">
                                      <p:cBhvr additive="base">
                                        <p:cTn id="64"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97" grpId="0" animBg="1"/>
      <p:bldP spid="80" grpId="0"/>
      <p:bldP spid="134" grpId="0"/>
      <p:bldP spid="139" grpId="0" animBg="1"/>
      <p:bldP spid="142" grpId="0" animBg="1"/>
      <p:bldP spid="146" grpId="0" animBg="1"/>
      <p:bldP spid="147" grpId="0" animBg="1"/>
      <p:bldP spid="33" grpId="0"/>
      <p:bldP spid="5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Test Generation</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dirty="0"/>
          </a:p>
        </p:txBody>
      </p:sp>
      <p:sp>
        <p:nvSpPr>
          <p:cNvPr id="6" name="Rectangle 5"/>
          <p:cNvSpPr/>
          <p:nvPr/>
        </p:nvSpPr>
        <p:spPr>
          <a:xfrm>
            <a:off x="1828800" y="1828800"/>
            <a:ext cx="5562600" cy="42672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371600"/>
            <a:ext cx="685800" cy="646331"/>
          </a:xfrm>
          <a:prstGeom prst="rect">
            <a:avLst/>
          </a:prstGeom>
          <a:noFill/>
          <a:ln w="38100">
            <a:noFill/>
          </a:ln>
        </p:spPr>
        <p:txBody>
          <a:bodyPr wrap="square" rtlCol="0">
            <a:spAutoFit/>
          </a:bodyPr>
          <a:lstStyle/>
          <a:p>
            <a:r>
              <a:rPr lang="en-US" sz="3600" dirty="0" smtClean="0">
                <a:solidFill>
                  <a:srgbClr val="FFFFFF"/>
                </a:solidFill>
              </a:rPr>
              <a:t>PI</a:t>
            </a:r>
            <a:endParaRPr lang="en-US" sz="3600" dirty="0">
              <a:solidFill>
                <a:srgbClr val="FFFFFF"/>
              </a:solidFill>
            </a:endParaRPr>
          </a:p>
        </p:txBody>
      </p:sp>
      <p:cxnSp>
        <p:nvCxnSpPr>
          <p:cNvPr id="8" name="Straight Connector 7"/>
          <p:cNvCxnSpPr/>
          <p:nvPr/>
        </p:nvCxnSpPr>
        <p:spPr>
          <a:xfrm>
            <a:off x="533400" y="2133600"/>
            <a:ext cx="1295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81200" y="2209800"/>
            <a:ext cx="762000" cy="584775"/>
          </a:xfrm>
          <a:prstGeom prst="rect">
            <a:avLst/>
          </a:prstGeom>
          <a:noFill/>
        </p:spPr>
        <p:txBody>
          <a:bodyPr wrap="square" rtlCol="0">
            <a:spAutoFit/>
          </a:bodyPr>
          <a:lstStyle/>
          <a:p>
            <a:r>
              <a:rPr lang="en-US" sz="3200" i="1" dirty="0" smtClean="0">
                <a:solidFill>
                  <a:srgbClr val="FFFFFF"/>
                </a:solidFill>
              </a:rPr>
              <a:t>x</a:t>
            </a:r>
            <a:endParaRPr lang="en-US" sz="3200" i="1" dirty="0">
              <a:solidFill>
                <a:srgbClr val="FFFFFF"/>
              </a:solidFill>
            </a:endParaRPr>
          </a:p>
        </p:txBody>
      </p:sp>
      <p:sp>
        <p:nvSpPr>
          <p:cNvPr id="13" name="TextBox 12"/>
          <p:cNvSpPr txBox="1"/>
          <p:nvPr/>
        </p:nvSpPr>
        <p:spPr>
          <a:xfrm>
            <a:off x="6629400" y="2514600"/>
            <a:ext cx="685800" cy="584775"/>
          </a:xfrm>
          <a:prstGeom prst="rect">
            <a:avLst/>
          </a:prstGeom>
          <a:noFill/>
        </p:spPr>
        <p:txBody>
          <a:bodyPr wrap="square" rtlCol="0">
            <a:spAutoFit/>
          </a:bodyPr>
          <a:lstStyle/>
          <a:p>
            <a:r>
              <a:rPr lang="en-US" sz="3200" i="1" dirty="0" smtClean="0">
                <a:solidFill>
                  <a:srgbClr val="FFFFFF"/>
                </a:solidFill>
              </a:rPr>
              <a:t>x’</a:t>
            </a:r>
            <a:endParaRPr lang="en-US" sz="3200" i="1" dirty="0">
              <a:solidFill>
                <a:srgbClr val="FFFFFF"/>
              </a:solidFill>
            </a:endParaRPr>
          </a:p>
        </p:txBody>
      </p:sp>
      <p:sp>
        <p:nvSpPr>
          <p:cNvPr id="41" name="Line 5"/>
          <p:cNvSpPr>
            <a:spLocks noChangeShapeType="1"/>
          </p:cNvSpPr>
          <p:nvPr/>
        </p:nvSpPr>
        <p:spPr bwMode="auto">
          <a:xfrm flipH="1">
            <a:off x="685800" y="4800600"/>
            <a:ext cx="5486400" cy="0"/>
          </a:xfrm>
          <a:prstGeom prst="line">
            <a:avLst/>
          </a:prstGeom>
          <a:noFill/>
          <a:ln w="38100">
            <a:solidFill>
              <a:srgbClr val="FFFF00"/>
            </a:solidFill>
            <a:round/>
            <a:headEnd/>
            <a:tailEnd/>
          </a:ln>
        </p:spPr>
        <p:txBody>
          <a:bodyPr/>
          <a:lstStyle/>
          <a:p>
            <a:endParaRPr lang="en-US"/>
          </a:p>
        </p:txBody>
      </p:sp>
      <p:cxnSp>
        <p:nvCxnSpPr>
          <p:cNvPr id="50" name="Straight Connector 49"/>
          <p:cNvCxnSpPr/>
          <p:nvPr/>
        </p:nvCxnSpPr>
        <p:spPr>
          <a:xfrm rot="16200000" flipH="1">
            <a:off x="838200" y="20574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1" name="Title 1"/>
          <p:cNvSpPr txBox="1">
            <a:spLocks/>
          </p:cNvSpPr>
          <p:nvPr/>
        </p:nvSpPr>
        <p:spPr bwMode="auto">
          <a:xfrm>
            <a:off x="1371600" y="914400"/>
            <a:ext cx="5943600" cy="5334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AFD00"/>
                </a:solidFill>
                <a:effectLst/>
                <a:uLnTx/>
                <a:uFillTx/>
                <a:latin typeface="+mj-lt"/>
                <a:ea typeface="+mj-ea"/>
                <a:cs typeface="+mj-cs"/>
              </a:rPr>
              <a:t>Using MFF Model:</a:t>
            </a:r>
            <a:endParaRPr kumimoji="0" lang="en-US" sz="2800" b="0" i="0" u="none" strike="noStrike" kern="0" cap="none" spc="0" normalizeH="0" baseline="0" noProof="0" dirty="0">
              <a:ln>
                <a:noFill/>
              </a:ln>
              <a:solidFill>
                <a:srgbClr val="FAFD00"/>
              </a:solidFill>
              <a:effectLst/>
              <a:uLnTx/>
              <a:uFillTx/>
              <a:latin typeface="+mj-lt"/>
              <a:ea typeface="+mj-ea"/>
              <a:cs typeface="+mj-cs"/>
            </a:endParaRPr>
          </a:p>
        </p:txBody>
      </p:sp>
      <p:sp>
        <p:nvSpPr>
          <p:cNvPr id="53" name="TextBox 52"/>
          <p:cNvSpPr txBox="1"/>
          <p:nvPr/>
        </p:nvSpPr>
        <p:spPr>
          <a:xfrm>
            <a:off x="228600" y="4572000"/>
            <a:ext cx="533400" cy="646331"/>
          </a:xfrm>
          <a:prstGeom prst="rect">
            <a:avLst/>
          </a:prstGeom>
          <a:noFill/>
        </p:spPr>
        <p:txBody>
          <a:bodyPr wrap="square" rtlCol="0">
            <a:spAutoFit/>
          </a:bodyPr>
          <a:lstStyle/>
          <a:p>
            <a:r>
              <a:rPr lang="en-US" sz="3600" dirty="0" smtClean="0">
                <a:solidFill>
                  <a:srgbClr val="FFFFFF"/>
                </a:solidFill>
              </a:rPr>
              <a:t>y</a:t>
            </a:r>
            <a:endParaRPr lang="en-US" sz="3600" dirty="0">
              <a:solidFill>
                <a:srgbClr val="FFFFFF"/>
              </a:solidFill>
            </a:endParaRPr>
          </a:p>
        </p:txBody>
      </p:sp>
      <p:cxnSp>
        <p:nvCxnSpPr>
          <p:cNvPr id="54" name="Straight Connector 53"/>
          <p:cNvCxnSpPr/>
          <p:nvPr/>
        </p:nvCxnSpPr>
        <p:spPr>
          <a:xfrm>
            <a:off x="7391400" y="2362200"/>
            <a:ext cx="1295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8077200" y="22860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696200" y="2514600"/>
            <a:ext cx="990600" cy="646331"/>
          </a:xfrm>
          <a:prstGeom prst="rect">
            <a:avLst/>
          </a:prstGeom>
          <a:noFill/>
          <a:ln w="38100">
            <a:noFill/>
          </a:ln>
        </p:spPr>
        <p:txBody>
          <a:bodyPr wrap="square" rtlCol="0">
            <a:spAutoFit/>
          </a:bodyPr>
          <a:lstStyle/>
          <a:p>
            <a:r>
              <a:rPr lang="en-US" sz="3600" dirty="0" smtClean="0">
                <a:solidFill>
                  <a:srgbClr val="FFFFFF"/>
                </a:solidFill>
              </a:rPr>
              <a:t>PO</a:t>
            </a:r>
            <a:endParaRPr lang="en-US" sz="3600" dirty="0">
              <a:solidFill>
                <a:srgbClr val="FFFFFF"/>
              </a:solidFill>
            </a:endParaRPr>
          </a:p>
        </p:txBody>
      </p:sp>
      <p:sp>
        <p:nvSpPr>
          <p:cNvPr id="60" name="Slide Number Placeholder 59"/>
          <p:cNvSpPr>
            <a:spLocks noGrp="1"/>
          </p:cNvSpPr>
          <p:nvPr>
            <p:ph type="sldNum" sz="quarter" idx="12"/>
          </p:nvPr>
        </p:nvSpPr>
        <p:spPr/>
        <p:txBody>
          <a:bodyPr/>
          <a:lstStyle/>
          <a:p>
            <a:pPr>
              <a:defRPr/>
            </a:pPr>
            <a:fld id="{5551DFC1-2DE9-466C-B296-661A7F7832FB}" type="slidenum">
              <a:rPr lang="en-US" smtClean="0"/>
              <a:pPr>
                <a:defRPr/>
              </a:pPr>
              <a:t>54</a:t>
            </a:fld>
            <a:endParaRPr lang="en-US"/>
          </a:p>
        </p:txBody>
      </p:sp>
      <p:cxnSp>
        <p:nvCxnSpPr>
          <p:cNvPr id="62" name="Straight Connector 61"/>
          <p:cNvCxnSpPr/>
          <p:nvPr/>
        </p:nvCxnSpPr>
        <p:spPr>
          <a:xfrm rot="16200000" flipH="1">
            <a:off x="1295400" y="47244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295400" y="47244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85800" y="4114800"/>
            <a:ext cx="1005403" cy="523220"/>
          </a:xfrm>
          <a:prstGeom prst="rect">
            <a:avLst/>
          </a:prstGeom>
        </p:spPr>
        <p:txBody>
          <a:bodyPr wrap="none">
            <a:spAutoFit/>
          </a:bodyPr>
          <a:lstStyle/>
          <a:p>
            <a:r>
              <a:rPr lang="en-US" sz="2800" dirty="0" smtClean="0">
                <a:solidFill>
                  <a:srgbClr val="FFFFFF"/>
                </a:solidFill>
              </a:rPr>
              <a:t>s-a-1</a:t>
            </a:r>
            <a:endParaRPr lang="en-US" sz="2800" dirty="0">
              <a:solidFill>
                <a:srgbClr val="FFFFFF"/>
              </a:solidFill>
            </a:endParaRPr>
          </a:p>
        </p:txBody>
      </p:sp>
      <p:sp>
        <p:nvSpPr>
          <p:cNvPr id="36" name="TextBox 35"/>
          <p:cNvSpPr txBox="1"/>
          <p:nvPr/>
        </p:nvSpPr>
        <p:spPr>
          <a:xfrm>
            <a:off x="3886200" y="5029200"/>
            <a:ext cx="3200400" cy="830997"/>
          </a:xfrm>
          <a:prstGeom prst="rect">
            <a:avLst/>
          </a:prstGeom>
          <a:noFill/>
        </p:spPr>
        <p:txBody>
          <a:bodyPr wrap="square" rtlCol="0">
            <a:spAutoFit/>
          </a:bodyPr>
          <a:lstStyle/>
          <a:p>
            <a:r>
              <a:rPr lang="en-US" sz="2400" dirty="0" smtClean="0">
                <a:solidFill>
                  <a:srgbClr val="FFFFFF"/>
                </a:solidFill>
              </a:rPr>
              <a:t>Test for y sa1 is also a test for xx’ slow to rise</a:t>
            </a:r>
            <a:endParaRPr lang="en-US" sz="2400" dirty="0">
              <a:solidFill>
                <a:srgbClr val="FFFFFF"/>
              </a:solidFill>
            </a:endParaRPr>
          </a:p>
        </p:txBody>
      </p:sp>
      <p:sp>
        <p:nvSpPr>
          <p:cNvPr id="37" name="AutoShape 3"/>
          <p:cNvSpPr>
            <a:spLocks noChangeArrowheads="1"/>
          </p:cNvSpPr>
          <p:nvPr/>
        </p:nvSpPr>
        <p:spPr bwMode="auto">
          <a:xfrm>
            <a:off x="4419600" y="26670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38" name="Line 4"/>
          <p:cNvSpPr>
            <a:spLocks noChangeShapeType="1"/>
          </p:cNvSpPr>
          <p:nvPr/>
        </p:nvSpPr>
        <p:spPr bwMode="auto">
          <a:xfrm>
            <a:off x="5105400" y="2971800"/>
            <a:ext cx="838200" cy="0"/>
          </a:xfrm>
          <a:prstGeom prst="line">
            <a:avLst/>
          </a:prstGeom>
          <a:noFill/>
          <a:ln w="38100">
            <a:solidFill>
              <a:srgbClr val="FFFF00"/>
            </a:solidFill>
            <a:round/>
            <a:headEnd/>
            <a:tailEnd/>
          </a:ln>
        </p:spPr>
        <p:txBody>
          <a:bodyPr/>
          <a:lstStyle/>
          <a:p>
            <a:endParaRPr lang="en-US"/>
          </a:p>
        </p:txBody>
      </p:sp>
      <p:sp>
        <p:nvSpPr>
          <p:cNvPr id="39" name="Line 5"/>
          <p:cNvSpPr>
            <a:spLocks noChangeShapeType="1"/>
          </p:cNvSpPr>
          <p:nvPr/>
        </p:nvSpPr>
        <p:spPr bwMode="auto">
          <a:xfrm flipH="1">
            <a:off x="1981200" y="2819400"/>
            <a:ext cx="2438400" cy="0"/>
          </a:xfrm>
          <a:prstGeom prst="line">
            <a:avLst/>
          </a:prstGeom>
          <a:noFill/>
          <a:ln w="38100">
            <a:solidFill>
              <a:srgbClr val="FFFF00"/>
            </a:solidFill>
            <a:round/>
            <a:headEnd/>
            <a:tailEnd/>
          </a:ln>
        </p:spPr>
        <p:txBody>
          <a:bodyPr/>
          <a:lstStyle/>
          <a:p>
            <a:endParaRPr lang="en-US"/>
          </a:p>
        </p:txBody>
      </p:sp>
      <p:sp>
        <p:nvSpPr>
          <p:cNvPr id="40" name="Line 6"/>
          <p:cNvSpPr>
            <a:spLocks noChangeShapeType="1"/>
          </p:cNvSpPr>
          <p:nvPr/>
        </p:nvSpPr>
        <p:spPr bwMode="auto">
          <a:xfrm flipH="1">
            <a:off x="4114801" y="3124200"/>
            <a:ext cx="304799" cy="0"/>
          </a:xfrm>
          <a:prstGeom prst="line">
            <a:avLst/>
          </a:prstGeom>
          <a:noFill/>
          <a:ln w="38100">
            <a:solidFill>
              <a:srgbClr val="FFFF00"/>
            </a:solidFill>
            <a:round/>
            <a:headEnd/>
            <a:tailEnd/>
          </a:ln>
        </p:spPr>
        <p:txBody>
          <a:bodyPr/>
          <a:lstStyle/>
          <a:p>
            <a:endParaRPr lang="en-US"/>
          </a:p>
        </p:txBody>
      </p:sp>
      <p:sp>
        <p:nvSpPr>
          <p:cNvPr id="43" name="Rectangle 42"/>
          <p:cNvSpPr/>
          <p:nvPr/>
        </p:nvSpPr>
        <p:spPr>
          <a:xfrm>
            <a:off x="2895600" y="3124200"/>
            <a:ext cx="838200" cy="9906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MFF </a:t>
            </a:r>
            <a:r>
              <a:rPr lang="en-US" sz="2000" dirty="0" err="1" smtClean="0">
                <a:solidFill>
                  <a:srgbClr val="FFFFFF"/>
                </a:solidFill>
              </a:rPr>
              <a:t>init.</a:t>
            </a:r>
            <a:r>
              <a:rPr lang="en-US" sz="2000" dirty="0" smtClean="0">
                <a:solidFill>
                  <a:srgbClr val="FFFFFF"/>
                </a:solidFill>
              </a:rPr>
              <a:t> 1</a:t>
            </a:r>
            <a:endParaRPr lang="en-US" sz="2000" dirty="0">
              <a:solidFill>
                <a:srgbClr val="FFFFFF"/>
              </a:solidFill>
            </a:endParaRPr>
          </a:p>
        </p:txBody>
      </p:sp>
      <p:cxnSp>
        <p:nvCxnSpPr>
          <p:cNvPr id="57" name="Straight Connector 56"/>
          <p:cNvCxnSpPr>
            <a:stCxn id="58" idx="0"/>
            <a:endCxn id="40" idx="1"/>
          </p:cNvCxnSpPr>
          <p:nvPr/>
        </p:nvCxnSpPr>
        <p:spPr>
          <a:xfrm rot="5400000" flipH="1" flipV="1">
            <a:off x="4000500" y="3238499"/>
            <a:ext cx="228600" cy="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8" name="Line 6"/>
          <p:cNvSpPr>
            <a:spLocks noChangeShapeType="1"/>
          </p:cNvSpPr>
          <p:nvPr/>
        </p:nvSpPr>
        <p:spPr bwMode="auto">
          <a:xfrm flipH="1">
            <a:off x="3733800" y="3352800"/>
            <a:ext cx="381000" cy="0"/>
          </a:xfrm>
          <a:prstGeom prst="line">
            <a:avLst/>
          </a:prstGeom>
          <a:noFill/>
          <a:ln w="38100">
            <a:solidFill>
              <a:srgbClr val="FFFF00"/>
            </a:solidFill>
            <a:round/>
            <a:headEnd/>
            <a:tailEnd/>
          </a:ln>
        </p:spPr>
        <p:txBody>
          <a:bodyPr/>
          <a:lstStyle/>
          <a:p>
            <a:endParaRPr lang="en-US"/>
          </a:p>
        </p:txBody>
      </p:sp>
      <p:cxnSp>
        <p:nvCxnSpPr>
          <p:cNvPr id="59" name="Straight Connector 58"/>
          <p:cNvCxnSpPr/>
          <p:nvPr/>
        </p:nvCxnSpPr>
        <p:spPr>
          <a:xfrm rot="5400000" flipH="1" flipV="1">
            <a:off x="1752601" y="3581400"/>
            <a:ext cx="152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1" name="Line 6"/>
          <p:cNvSpPr>
            <a:spLocks noChangeShapeType="1"/>
          </p:cNvSpPr>
          <p:nvPr/>
        </p:nvSpPr>
        <p:spPr bwMode="auto">
          <a:xfrm flipH="1">
            <a:off x="2514601" y="3505200"/>
            <a:ext cx="381000" cy="0"/>
          </a:xfrm>
          <a:prstGeom prst="line">
            <a:avLst/>
          </a:prstGeom>
          <a:noFill/>
          <a:ln w="38100">
            <a:solidFill>
              <a:srgbClr val="FFFF00"/>
            </a:solidFill>
            <a:round/>
            <a:headEnd/>
            <a:tailEnd/>
          </a:ln>
        </p:spPr>
        <p:txBody>
          <a:bodyPr/>
          <a:lstStyle/>
          <a:p>
            <a:endParaRPr lang="en-US"/>
          </a:p>
        </p:txBody>
      </p:sp>
      <p:sp>
        <p:nvSpPr>
          <p:cNvPr id="65" name="Flowchart: Connector 64"/>
          <p:cNvSpPr/>
          <p:nvPr/>
        </p:nvSpPr>
        <p:spPr>
          <a:xfrm>
            <a:off x="2438400" y="34290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bwMode="auto">
          <a:xfrm rot="5400000">
            <a:off x="5638800" y="2971800"/>
            <a:ext cx="1066800" cy="457200"/>
          </a:xfrm>
          <a:prstGeom prst="trapezoid">
            <a:avLst>
              <a:gd name="adj" fmla="val 42977"/>
            </a:avLst>
          </a:prstGeom>
          <a:noFill/>
          <a:ln w="38100" cap="flat" cmpd="sng" algn="ctr">
            <a:solidFill>
              <a:srgbClr val="FFFF00"/>
            </a:solidFill>
            <a:prstDash val="solid"/>
            <a:round/>
            <a:headEnd type="none" w="sm" len="sm"/>
            <a:tailEnd type="none" w="sm" len="sm"/>
          </a:ln>
          <a:effectLst/>
        </p:spPr>
        <p:txBody>
          <a:bodyPr vert="vert270"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FFFFFF"/>
                </a:solidFill>
                <a:latin typeface="Arial" charset="0"/>
              </a:rPr>
              <a:t> 0</a:t>
            </a:r>
          </a:p>
          <a:p>
            <a:pPr marL="0" marR="0" indent="0" algn="l" defTabSz="914400" rtl="0" eaLnBrk="1" fontAlgn="base" latinLnBrk="0" hangingPunct="1">
              <a:lnSpc>
                <a:spcPct val="100000"/>
              </a:lnSpc>
              <a:spcBef>
                <a:spcPts val="600"/>
              </a:spcBef>
              <a:buClrTx/>
              <a:buSzTx/>
              <a:buFontTx/>
              <a:buNone/>
              <a:tabLst/>
            </a:pPr>
            <a:r>
              <a:rPr lang="en-US" sz="2000" b="1" dirty="0" smtClean="0">
                <a:solidFill>
                  <a:srgbClr val="FFFFFF"/>
                </a:solidFill>
                <a:latin typeface="Arial" charset="0"/>
              </a:rPr>
              <a:t> 1</a:t>
            </a:r>
            <a:endParaRPr kumimoji="0" lang="en-US" sz="2000" b="1" i="0" u="none" strike="noStrike" cap="none" normalizeH="0" baseline="0" dirty="0" smtClean="0">
              <a:ln>
                <a:noFill/>
              </a:ln>
              <a:solidFill>
                <a:srgbClr val="FFFFFF"/>
              </a:solidFill>
              <a:effectLst/>
              <a:latin typeface="Arial" charset="0"/>
            </a:endParaRPr>
          </a:p>
        </p:txBody>
      </p:sp>
      <p:sp>
        <p:nvSpPr>
          <p:cNvPr id="67" name="Line 6"/>
          <p:cNvSpPr>
            <a:spLocks noChangeShapeType="1"/>
          </p:cNvSpPr>
          <p:nvPr/>
        </p:nvSpPr>
        <p:spPr bwMode="auto">
          <a:xfrm flipH="1">
            <a:off x="6400800" y="3200400"/>
            <a:ext cx="609600" cy="0"/>
          </a:xfrm>
          <a:prstGeom prst="line">
            <a:avLst/>
          </a:prstGeom>
          <a:noFill/>
          <a:ln w="38100">
            <a:solidFill>
              <a:srgbClr val="FFFF00"/>
            </a:solidFill>
            <a:round/>
            <a:headEnd/>
            <a:tailEnd/>
          </a:ln>
        </p:spPr>
        <p:txBody>
          <a:bodyPr/>
          <a:lstStyle/>
          <a:p>
            <a:endParaRPr lang="en-US"/>
          </a:p>
        </p:txBody>
      </p:sp>
      <p:sp>
        <p:nvSpPr>
          <p:cNvPr id="68" name="Flowchart: Connector 67"/>
          <p:cNvSpPr/>
          <p:nvPr/>
        </p:nvSpPr>
        <p:spPr>
          <a:xfrm>
            <a:off x="2438400" y="27432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5"/>
          <p:cNvSpPr>
            <a:spLocks noChangeShapeType="1"/>
          </p:cNvSpPr>
          <p:nvPr/>
        </p:nvSpPr>
        <p:spPr bwMode="auto">
          <a:xfrm flipH="1">
            <a:off x="2514600" y="4343400"/>
            <a:ext cx="2895600" cy="0"/>
          </a:xfrm>
          <a:prstGeom prst="line">
            <a:avLst/>
          </a:prstGeom>
          <a:noFill/>
          <a:ln w="38100">
            <a:solidFill>
              <a:srgbClr val="FFFF00"/>
            </a:solidFill>
            <a:round/>
            <a:headEnd/>
            <a:tailEnd/>
          </a:ln>
        </p:spPr>
        <p:txBody>
          <a:bodyPr/>
          <a:lstStyle/>
          <a:p>
            <a:endParaRPr lang="en-US"/>
          </a:p>
        </p:txBody>
      </p:sp>
      <p:cxnSp>
        <p:nvCxnSpPr>
          <p:cNvPr id="70" name="Straight Connector 69"/>
          <p:cNvCxnSpPr/>
          <p:nvPr/>
        </p:nvCxnSpPr>
        <p:spPr>
          <a:xfrm rot="5400000" flipH="1" flipV="1">
            <a:off x="4953000" y="3886200"/>
            <a:ext cx="914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1" name="Line 6"/>
          <p:cNvSpPr>
            <a:spLocks noChangeShapeType="1"/>
          </p:cNvSpPr>
          <p:nvPr/>
        </p:nvSpPr>
        <p:spPr bwMode="auto">
          <a:xfrm flipH="1">
            <a:off x="5410200" y="3429000"/>
            <a:ext cx="533400" cy="0"/>
          </a:xfrm>
          <a:prstGeom prst="line">
            <a:avLst/>
          </a:prstGeom>
          <a:noFill/>
          <a:ln w="38100">
            <a:solidFill>
              <a:srgbClr val="FFFF00"/>
            </a:solidFill>
            <a:round/>
            <a:headEnd/>
            <a:tailEnd/>
          </a:ln>
        </p:spPr>
        <p:txBody>
          <a:bodyPr/>
          <a:lstStyle/>
          <a:p>
            <a:endParaRPr lang="en-US"/>
          </a:p>
        </p:txBody>
      </p:sp>
      <p:cxnSp>
        <p:nvCxnSpPr>
          <p:cNvPr id="72" name="Straight Connector 71"/>
          <p:cNvCxnSpPr/>
          <p:nvPr/>
        </p:nvCxnSpPr>
        <p:spPr>
          <a:xfrm flipV="1">
            <a:off x="6172200" y="3657600"/>
            <a:ext cx="0" cy="1143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2" name="Footer Placeholder 41"/>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Test Generation</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dirty="0"/>
          </a:p>
        </p:txBody>
      </p:sp>
      <p:sp>
        <p:nvSpPr>
          <p:cNvPr id="5" name="Slide Number Placeholder 4"/>
          <p:cNvSpPr>
            <a:spLocks noGrp="1"/>
          </p:cNvSpPr>
          <p:nvPr>
            <p:ph type="sldNum" sz="quarter" idx="12"/>
          </p:nvPr>
        </p:nvSpPr>
        <p:spPr/>
        <p:txBody>
          <a:bodyPr/>
          <a:lstStyle/>
          <a:p>
            <a:pPr>
              <a:defRPr/>
            </a:pPr>
            <a:fld id="{5551DFC1-2DE9-466C-B296-661A7F7832FB}" type="slidenum">
              <a:rPr lang="en-US" smtClean="0"/>
              <a:pPr>
                <a:defRPr/>
              </a:pPr>
              <a:t>55</a:t>
            </a:fld>
            <a:endParaRPr lang="en-US"/>
          </a:p>
        </p:txBody>
      </p:sp>
      <p:sp>
        <p:nvSpPr>
          <p:cNvPr id="6" name="Rectangle 5"/>
          <p:cNvSpPr/>
          <p:nvPr/>
        </p:nvSpPr>
        <p:spPr>
          <a:xfrm>
            <a:off x="1828800" y="1828800"/>
            <a:ext cx="5562600" cy="42672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371600"/>
            <a:ext cx="685800" cy="646331"/>
          </a:xfrm>
          <a:prstGeom prst="rect">
            <a:avLst/>
          </a:prstGeom>
          <a:noFill/>
          <a:ln w="38100">
            <a:noFill/>
          </a:ln>
        </p:spPr>
        <p:txBody>
          <a:bodyPr wrap="square" rtlCol="0">
            <a:spAutoFit/>
          </a:bodyPr>
          <a:lstStyle/>
          <a:p>
            <a:r>
              <a:rPr lang="en-US" sz="3600" dirty="0" smtClean="0">
                <a:solidFill>
                  <a:srgbClr val="FFFFFF"/>
                </a:solidFill>
              </a:rPr>
              <a:t>PI</a:t>
            </a:r>
            <a:endParaRPr lang="en-US" sz="3600" dirty="0">
              <a:solidFill>
                <a:srgbClr val="FFFFFF"/>
              </a:solidFill>
            </a:endParaRPr>
          </a:p>
        </p:txBody>
      </p:sp>
      <p:cxnSp>
        <p:nvCxnSpPr>
          <p:cNvPr id="8" name="Straight Connector 7"/>
          <p:cNvCxnSpPr/>
          <p:nvPr/>
        </p:nvCxnSpPr>
        <p:spPr>
          <a:xfrm>
            <a:off x="533400" y="2133600"/>
            <a:ext cx="1295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81200" y="2209800"/>
            <a:ext cx="762000" cy="584775"/>
          </a:xfrm>
          <a:prstGeom prst="rect">
            <a:avLst/>
          </a:prstGeom>
          <a:noFill/>
        </p:spPr>
        <p:txBody>
          <a:bodyPr wrap="square" rtlCol="0">
            <a:spAutoFit/>
          </a:bodyPr>
          <a:lstStyle/>
          <a:p>
            <a:r>
              <a:rPr lang="en-US" sz="3200" i="1" dirty="0" smtClean="0">
                <a:solidFill>
                  <a:srgbClr val="FFFFFF"/>
                </a:solidFill>
              </a:rPr>
              <a:t>x</a:t>
            </a:r>
            <a:endParaRPr lang="en-US" sz="3200" i="1" dirty="0">
              <a:solidFill>
                <a:srgbClr val="FFFFFF"/>
              </a:solidFill>
            </a:endParaRPr>
          </a:p>
        </p:txBody>
      </p:sp>
      <p:sp>
        <p:nvSpPr>
          <p:cNvPr id="10" name="TextBox 9"/>
          <p:cNvSpPr txBox="1"/>
          <p:nvPr/>
        </p:nvSpPr>
        <p:spPr>
          <a:xfrm>
            <a:off x="6629400" y="2743200"/>
            <a:ext cx="685800" cy="584775"/>
          </a:xfrm>
          <a:prstGeom prst="rect">
            <a:avLst/>
          </a:prstGeom>
          <a:noFill/>
        </p:spPr>
        <p:txBody>
          <a:bodyPr wrap="square" rtlCol="0">
            <a:spAutoFit/>
          </a:bodyPr>
          <a:lstStyle/>
          <a:p>
            <a:r>
              <a:rPr lang="en-US" sz="3200" i="1" dirty="0" smtClean="0">
                <a:solidFill>
                  <a:srgbClr val="FFFFFF"/>
                </a:solidFill>
              </a:rPr>
              <a:t>x’</a:t>
            </a:r>
            <a:endParaRPr lang="en-US" sz="3200" i="1" dirty="0">
              <a:solidFill>
                <a:srgbClr val="FFFFFF"/>
              </a:solidFill>
            </a:endParaRPr>
          </a:p>
        </p:txBody>
      </p:sp>
      <p:sp>
        <p:nvSpPr>
          <p:cNvPr id="11" name="AutoShape 3"/>
          <p:cNvSpPr>
            <a:spLocks noChangeArrowheads="1"/>
          </p:cNvSpPr>
          <p:nvPr/>
        </p:nvSpPr>
        <p:spPr bwMode="auto">
          <a:xfrm>
            <a:off x="6019800" y="30480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12" name="Line 4"/>
          <p:cNvSpPr>
            <a:spLocks noChangeShapeType="1"/>
          </p:cNvSpPr>
          <p:nvPr/>
        </p:nvSpPr>
        <p:spPr bwMode="auto">
          <a:xfrm>
            <a:off x="6705600" y="3352800"/>
            <a:ext cx="380999" cy="0"/>
          </a:xfrm>
          <a:prstGeom prst="line">
            <a:avLst/>
          </a:prstGeom>
          <a:noFill/>
          <a:ln w="38100">
            <a:solidFill>
              <a:srgbClr val="FFFF00"/>
            </a:solidFill>
            <a:round/>
            <a:headEnd/>
            <a:tailEnd/>
          </a:ln>
        </p:spPr>
        <p:txBody>
          <a:bodyPr/>
          <a:lstStyle/>
          <a:p>
            <a:endParaRPr lang="en-US"/>
          </a:p>
        </p:txBody>
      </p:sp>
      <p:sp>
        <p:nvSpPr>
          <p:cNvPr id="13" name="Line 5"/>
          <p:cNvSpPr>
            <a:spLocks noChangeShapeType="1"/>
          </p:cNvSpPr>
          <p:nvPr/>
        </p:nvSpPr>
        <p:spPr bwMode="auto">
          <a:xfrm flipH="1">
            <a:off x="2286000" y="2895600"/>
            <a:ext cx="3352800" cy="0"/>
          </a:xfrm>
          <a:prstGeom prst="line">
            <a:avLst/>
          </a:prstGeom>
          <a:noFill/>
          <a:ln w="38100">
            <a:solidFill>
              <a:srgbClr val="FFFF00"/>
            </a:solidFill>
            <a:round/>
            <a:headEnd/>
            <a:tailEnd/>
          </a:ln>
        </p:spPr>
        <p:txBody>
          <a:bodyPr/>
          <a:lstStyle/>
          <a:p>
            <a:endParaRPr lang="en-US"/>
          </a:p>
        </p:txBody>
      </p:sp>
      <p:sp>
        <p:nvSpPr>
          <p:cNvPr id="14" name="Line 6"/>
          <p:cNvSpPr>
            <a:spLocks noChangeShapeType="1"/>
          </p:cNvSpPr>
          <p:nvPr/>
        </p:nvSpPr>
        <p:spPr bwMode="auto">
          <a:xfrm flipH="1">
            <a:off x="4038599" y="3352800"/>
            <a:ext cx="761999" cy="0"/>
          </a:xfrm>
          <a:prstGeom prst="line">
            <a:avLst/>
          </a:prstGeom>
          <a:noFill/>
          <a:ln w="38100">
            <a:solidFill>
              <a:srgbClr val="FFFF00"/>
            </a:solidFill>
            <a:round/>
            <a:headEnd/>
            <a:tailEnd/>
          </a:ln>
        </p:spPr>
        <p:txBody>
          <a:bodyPr/>
          <a:lstStyle/>
          <a:p>
            <a:endParaRPr lang="en-US"/>
          </a:p>
        </p:txBody>
      </p:sp>
      <p:sp>
        <p:nvSpPr>
          <p:cNvPr id="15" name="Rectangle 14"/>
          <p:cNvSpPr/>
          <p:nvPr/>
        </p:nvSpPr>
        <p:spPr>
          <a:xfrm>
            <a:off x="3200400" y="3124200"/>
            <a:ext cx="838200" cy="9906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MFF </a:t>
            </a:r>
            <a:r>
              <a:rPr lang="en-US" sz="2000" dirty="0" err="1" smtClean="0">
                <a:solidFill>
                  <a:srgbClr val="FFFFFF"/>
                </a:solidFill>
              </a:rPr>
              <a:t>init.</a:t>
            </a:r>
            <a:r>
              <a:rPr lang="en-US" sz="2000" dirty="0" smtClean="0">
                <a:solidFill>
                  <a:srgbClr val="FFFFFF"/>
                </a:solidFill>
              </a:rPr>
              <a:t> 1</a:t>
            </a:r>
            <a:endParaRPr lang="en-US" sz="2000" dirty="0">
              <a:solidFill>
                <a:srgbClr val="FFFFFF"/>
              </a:solidFill>
            </a:endParaRPr>
          </a:p>
        </p:txBody>
      </p:sp>
      <p:cxnSp>
        <p:nvCxnSpPr>
          <p:cNvPr id="16" name="Straight Connector 15"/>
          <p:cNvCxnSpPr/>
          <p:nvPr/>
        </p:nvCxnSpPr>
        <p:spPr>
          <a:xfrm rot="5400000" flipH="1" flipV="1">
            <a:off x="3924300" y="4229100"/>
            <a:ext cx="1143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Line 6"/>
          <p:cNvSpPr>
            <a:spLocks noChangeShapeType="1"/>
          </p:cNvSpPr>
          <p:nvPr/>
        </p:nvSpPr>
        <p:spPr bwMode="auto">
          <a:xfrm flipH="1">
            <a:off x="4495800" y="3657600"/>
            <a:ext cx="152400" cy="0"/>
          </a:xfrm>
          <a:prstGeom prst="line">
            <a:avLst/>
          </a:prstGeom>
          <a:noFill/>
          <a:ln w="38100">
            <a:solidFill>
              <a:srgbClr val="FFFF00"/>
            </a:solidFill>
            <a:round/>
            <a:headEnd/>
            <a:tailEnd/>
          </a:ln>
        </p:spPr>
        <p:txBody>
          <a:bodyPr/>
          <a:lstStyle/>
          <a:p>
            <a:endParaRPr lang="en-US"/>
          </a:p>
        </p:txBody>
      </p:sp>
      <p:sp>
        <p:nvSpPr>
          <p:cNvPr id="18" name="Line 5"/>
          <p:cNvSpPr>
            <a:spLocks noChangeShapeType="1"/>
          </p:cNvSpPr>
          <p:nvPr/>
        </p:nvSpPr>
        <p:spPr bwMode="auto">
          <a:xfrm flipH="1">
            <a:off x="685800" y="4800600"/>
            <a:ext cx="3810000" cy="0"/>
          </a:xfrm>
          <a:prstGeom prst="line">
            <a:avLst/>
          </a:prstGeom>
          <a:noFill/>
          <a:ln w="38100">
            <a:solidFill>
              <a:srgbClr val="FFFF00"/>
            </a:solidFill>
            <a:round/>
            <a:headEnd/>
            <a:tailEnd/>
          </a:ln>
        </p:spPr>
        <p:txBody>
          <a:bodyPr/>
          <a:lstStyle/>
          <a:p>
            <a:endParaRPr lang="en-US"/>
          </a:p>
        </p:txBody>
      </p:sp>
      <p:sp>
        <p:nvSpPr>
          <p:cNvPr id="19" name="Line 6"/>
          <p:cNvSpPr>
            <a:spLocks noChangeShapeType="1"/>
          </p:cNvSpPr>
          <p:nvPr/>
        </p:nvSpPr>
        <p:spPr bwMode="auto">
          <a:xfrm flipH="1">
            <a:off x="5486399" y="3505200"/>
            <a:ext cx="533400" cy="0"/>
          </a:xfrm>
          <a:prstGeom prst="line">
            <a:avLst/>
          </a:prstGeom>
          <a:noFill/>
          <a:ln w="38100">
            <a:solidFill>
              <a:srgbClr val="FFFF00"/>
            </a:solidFill>
            <a:round/>
            <a:headEnd/>
            <a:tailEnd/>
          </a:ln>
        </p:spPr>
        <p:txBody>
          <a:bodyPr/>
          <a:lstStyle/>
          <a:p>
            <a:endParaRPr lang="en-US"/>
          </a:p>
        </p:txBody>
      </p:sp>
      <p:cxnSp>
        <p:nvCxnSpPr>
          <p:cNvPr id="20" name="Straight Connector 19"/>
          <p:cNvCxnSpPr>
            <a:stCxn id="21" idx="1"/>
          </p:cNvCxnSpPr>
          <p:nvPr/>
        </p:nvCxnSpPr>
        <p:spPr>
          <a:xfrm rot="5400000" flipH="1" flipV="1">
            <a:off x="5486400" y="3048000"/>
            <a:ext cx="304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Line 6"/>
          <p:cNvSpPr>
            <a:spLocks noChangeShapeType="1"/>
          </p:cNvSpPr>
          <p:nvPr/>
        </p:nvSpPr>
        <p:spPr bwMode="auto">
          <a:xfrm flipH="1">
            <a:off x="5638800" y="3200400"/>
            <a:ext cx="381000" cy="0"/>
          </a:xfrm>
          <a:prstGeom prst="line">
            <a:avLst/>
          </a:prstGeom>
          <a:noFill/>
          <a:ln w="38100">
            <a:solidFill>
              <a:srgbClr val="FFFF00"/>
            </a:solidFill>
            <a:round/>
            <a:headEnd/>
            <a:tailEnd/>
          </a:ln>
        </p:spPr>
        <p:txBody>
          <a:bodyPr/>
          <a:lstStyle/>
          <a:p>
            <a:endParaRPr lang="en-US"/>
          </a:p>
        </p:txBody>
      </p:sp>
      <p:cxnSp>
        <p:nvCxnSpPr>
          <p:cNvPr id="22" name="Straight Connector 21"/>
          <p:cNvCxnSpPr/>
          <p:nvPr/>
        </p:nvCxnSpPr>
        <p:spPr>
          <a:xfrm rot="5400000" flipH="1" flipV="1">
            <a:off x="2438400" y="3124200"/>
            <a:ext cx="45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Line 6"/>
          <p:cNvSpPr>
            <a:spLocks noChangeShapeType="1"/>
          </p:cNvSpPr>
          <p:nvPr/>
        </p:nvSpPr>
        <p:spPr bwMode="auto">
          <a:xfrm flipH="1">
            <a:off x="2667000" y="3352800"/>
            <a:ext cx="533400" cy="0"/>
          </a:xfrm>
          <a:prstGeom prst="line">
            <a:avLst/>
          </a:prstGeom>
          <a:noFill/>
          <a:ln w="38100">
            <a:solidFill>
              <a:srgbClr val="FFFF00"/>
            </a:solidFill>
            <a:round/>
            <a:headEnd/>
            <a:tailEnd/>
          </a:ln>
        </p:spPr>
        <p:txBody>
          <a:bodyPr/>
          <a:lstStyle/>
          <a:p>
            <a:endParaRPr lang="en-US"/>
          </a:p>
        </p:txBody>
      </p:sp>
      <p:sp>
        <p:nvSpPr>
          <p:cNvPr id="24" name="Flowchart: Connector 23"/>
          <p:cNvSpPr/>
          <p:nvPr/>
        </p:nvSpPr>
        <p:spPr>
          <a:xfrm>
            <a:off x="2590800" y="28194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bwMode="auto">
          <a:xfrm flipH="1">
            <a:off x="4724400" y="3200400"/>
            <a:ext cx="762000" cy="609600"/>
          </a:xfrm>
          <a:prstGeom prst="moon">
            <a:avLst>
              <a:gd name="adj" fmla="val 84426"/>
            </a:avLst>
          </a:prstGeom>
          <a:noFill/>
          <a:ln w="381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cxnSp>
        <p:nvCxnSpPr>
          <p:cNvPr id="26" name="Straight Connector 25"/>
          <p:cNvCxnSpPr/>
          <p:nvPr/>
        </p:nvCxnSpPr>
        <p:spPr>
          <a:xfrm rot="16200000" flipH="1">
            <a:off x="838200" y="20574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Oval 20"/>
          <p:cNvSpPr>
            <a:spLocks noChangeArrowheads="1"/>
          </p:cNvSpPr>
          <p:nvPr/>
        </p:nvSpPr>
        <p:spPr bwMode="auto">
          <a:xfrm>
            <a:off x="4648200" y="3581400"/>
            <a:ext cx="153194" cy="153988"/>
          </a:xfrm>
          <a:prstGeom prst="ellipse">
            <a:avLst/>
          </a:prstGeom>
          <a:noFill/>
          <a:ln w="38100">
            <a:solidFill>
              <a:srgbClr val="FFFF00"/>
            </a:solidFill>
            <a:round/>
            <a:headEnd/>
            <a:tailEnd/>
          </a:ln>
        </p:spPr>
        <p:txBody>
          <a:bodyPr wrap="none" anchor="ctr"/>
          <a:lstStyle/>
          <a:p>
            <a:endParaRPr lang="en-US"/>
          </a:p>
        </p:txBody>
      </p:sp>
      <p:sp>
        <p:nvSpPr>
          <p:cNvPr id="28" name="TextBox 27"/>
          <p:cNvSpPr txBox="1"/>
          <p:nvPr/>
        </p:nvSpPr>
        <p:spPr>
          <a:xfrm>
            <a:off x="228600" y="4572000"/>
            <a:ext cx="533400" cy="646331"/>
          </a:xfrm>
          <a:prstGeom prst="rect">
            <a:avLst/>
          </a:prstGeom>
          <a:noFill/>
        </p:spPr>
        <p:txBody>
          <a:bodyPr wrap="square" rtlCol="0">
            <a:spAutoFit/>
          </a:bodyPr>
          <a:lstStyle/>
          <a:p>
            <a:r>
              <a:rPr lang="en-US" sz="3600" dirty="0" smtClean="0">
                <a:solidFill>
                  <a:srgbClr val="FFFFFF"/>
                </a:solidFill>
              </a:rPr>
              <a:t>y</a:t>
            </a:r>
            <a:endParaRPr lang="en-US" sz="3600" dirty="0">
              <a:solidFill>
                <a:srgbClr val="FFFFFF"/>
              </a:solidFill>
            </a:endParaRPr>
          </a:p>
        </p:txBody>
      </p:sp>
      <p:cxnSp>
        <p:nvCxnSpPr>
          <p:cNvPr id="29" name="Straight Connector 28"/>
          <p:cNvCxnSpPr/>
          <p:nvPr/>
        </p:nvCxnSpPr>
        <p:spPr>
          <a:xfrm>
            <a:off x="7391400" y="2362200"/>
            <a:ext cx="1295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8077200" y="22860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696200" y="2514600"/>
            <a:ext cx="990600" cy="646331"/>
          </a:xfrm>
          <a:prstGeom prst="rect">
            <a:avLst/>
          </a:prstGeom>
          <a:noFill/>
          <a:ln w="38100">
            <a:noFill/>
          </a:ln>
        </p:spPr>
        <p:txBody>
          <a:bodyPr wrap="square" rtlCol="0">
            <a:spAutoFit/>
          </a:bodyPr>
          <a:lstStyle/>
          <a:p>
            <a:r>
              <a:rPr lang="en-US" sz="3600" dirty="0" smtClean="0">
                <a:solidFill>
                  <a:srgbClr val="FFFFFF"/>
                </a:solidFill>
              </a:rPr>
              <a:t>PO</a:t>
            </a:r>
            <a:endParaRPr lang="en-US" sz="3600" dirty="0">
              <a:solidFill>
                <a:srgbClr val="FFFFFF"/>
              </a:solidFill>
            </a:endParaRPr>
          </a:p>
        </p:txBody>
      </p:sp>
      <p:cxnSp>
        <p:nvCxnSpPr>
          <p:cNvPr id="32" name="Straight Connector 31"/>
          <p:cNvCxnSpPr/>
          <p:nvPr/>
        </p:nvCxnSpPr>
        <p:spPr>
          <a:xfrm rot="16200000" flipH="1">
            <a:off x="1295400" y="47244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295400" y="47244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85800" y="4114800"/>
            <a:ext cx="1005403" cy="523220"/>
          </a:xfrm>
          <a:prstGeom prst="rect">
            <a:avLst/>
          </a:prstGeom>
        </p:spPr>
        <p:txBody>
          <a:bodyPr wrap="none">
            <a:spAutoFit/>
          </a:bodyPr>
          <a:lstStyle/>
          <a:p>
            <a:r>
              <a:rPr lang="en-US" sz="2800" dirty="0" smtClean="0">
                <a:solidFill>
                  <a:srgbClr val="FFFFFF"/>
                </a:solidFill>
              </a:rPr>
              <a:t>s-a-1</a:t>
            </a:r>
            <a:endParaRPr lang="en-US" sz="2800" dirty="0">
              <a:solidFill>
                <a:srgbClr val="FFFFFF"/>
              </a:solidFill>
            </a:endParaRPr>
          </a:p>
        </p:txBody>
      </p:sp>
      <p:sp>
        <p:nvSpPr>
          <p:cNvPr id="35" name="TextBox 34"/>
          <p:cNvSpPr txBox="1"/>
          <p:nvPr/>
        </p:nvSpPr>
        <p:spPr>
          <a:xfrm>
            <a:off x="3886200" y="5029200"/>
            <a:ext cx="3200400" cy="830997"/>
          </a:xfrm>
          <a:prstGeom prst="rect">
            <a:avLst/>
          </a:prstGeom>
          <a:noFill/>
        </p:spPr>
        <p:txBody>
          <a:bodyPr wrap="square" rtlCol="0">
            <a:spAutoFit/>
          </a:bodyPr>
          <a:lstStyle/>
          <a:p>
            <a:r>
              <a:rPr lang="en-US" sz="2400" dirty="0" smtClean="0">
                <a:solidFill>
                  <a:srgbClr val="FFFFFF"/>
                </a:solidFill>
              </a:rPr>
              <a:t>Test for y sa1 is also a test for xx’ slow to rise</a:t>
            </a:r>
            <a:endParaRPr lang="en-US" sz="2400" dirty="0">
              <a:solidFill>
                <a:srgbClr val="FFFFFF"/>
              </a:solidFill>
            </a:endParaRPr>
          </a:p>
        </p:txBody>
      </p:sp>
      <p:sp>
        <p:nvSpPr>
          <p:cNvPr id="36" name="Footer Placeholder 35"/>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609600"/>
          </a:xfrm>
        </p:spPr>
        <p:txBody>
          <a:bodyPr/>
          <a:lstStyle/>
          <a:p>
            <a:r>
              <a:rPr lang="en-US" dirty="0" smtClean="0"/>
              <a:t>Single Copy Exclusive Test Generation</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dirty="0"/>
          </a:p>
        </p:txBody>
      </p:sp>
      <p:sp>
        <p:nvSpPr>
          <p:cNvPr id="5" name="Slide Number Placeholder 4"/>
          <p:cNvSpPr>
            <a:spLocks noGrp="1"/>
          </p:cNvSpPr>
          <p:nvPr>
            <p:ph type="sldNum" sz="quarter" idx="12"/>
          </p:nvPr>
        </p:nvSpPr>
        <p:spPr/>
        <p:txBody>
          <a:bodyPr/>
          <a:lstStyle/>
          <a:p>
            <a:pPr>
              <a:defRPr/>
            </a:pPr>
            <a:fld id="{5551DFC1-2DE9-466C-B296-661A7F7832FB}" type="slidenum">
              <a:rPr lang="en-US" smtClean="0"/>
              <a:pPr>
                <a:defRPr/>
              </a:pPr>
              <a:t>56</a:t>
            </a:fld>
            <a:endParaRPr lang="en-US"/>
          </a:p>
        </p:txBody>
      </p:sp>
      <p:sp>
        <p:nvSpPr>
          <p:cNvPr id="6" name="TextBox 5"/>
          <p:cNvSpPr txBox="1"/>
          <p:nvPr/>
        </p:nvSpPr>
        <p:spPr>
          <a:xfrm>
            <a:off x="2057400" y="2438400"/>
            <a:ext cx="762000" cy="584775"/>
          </a:xfrm>
          <a:prstGeom prst="rect">
            <a:avLst/>
          </a:prstGeom>
          <a:noFill/>
        </p:spPr>
        <p:txBody>
          <a:bodyPr wrap="square" rtlCol="0">
            <a:spAutoFit/>
          </a:bodyPr>
          <a:lstStyle/>
          <a:p>
            <a:r>
              <a:rPr lang="en-US" sz="3200" i="1" dirty="0" smtClean="0">
                <a:solidFill>
                  <a:srgbClr val="FFFFFF"/>
                </a:solidFill>
              </a:rPr>
              <a:t>x</a:t>
            </a:r>
            <a:r>
              <a:rPr lang="en-US" sz="3200" i="1" baseline="-25000" dirty="0" smtClean="0">
                <a:solidFill>
                  <a:srgbClr val="FFFFFF"/>
                </a:solidFill>
              </a:rPr>
              <a:t>1</a:t>
            </a:r>
            <a:endParaRPr lang="en-US" sz="3200" i="1" dirty="0">
              <a:solidFill>
                <a:srgbClr val="FFFFFF"/>
              </a:solidFill>
            </a:endParaRPr>
          </a:p>
        </p:txBody>
      </p:sp>
      <p:sp>
        <p:nvSpPr>
          <p:cNvPr id="7" name="TextBox 6"/>
          <p:cNvSpPr txBox="1"/>
          <p:nvPr/>
        </p:nvSpPr>
        <p:spPr>
          <a:xfrm>
            <a:off x="6781800" y="2514600"/>
            <a:ext cx="685800" cy="584775"/>
          </a:xfrm>
          <a:prstGeom prst="rect">
            <a:avLst/>
          </a:prstGeom>
          <a:noFill/>
        </p:spPr>
        <p:txBody>
          <a:bodyPr wrap="square" rtlCol="0">
            <a:spAutoFit/>
          </a:bodyPr>
          <a:lstStyle/>
          <a:p>
            <a:r>
              <a:rPr lang="en-US" sz="3200" i="1" dirty="0" smtClean="0">
                <a:solidFill>
                  <a:srgbClr val="FFFFFF"/>
                </a:solidFill>
              </a:rPr>
              <a:t>x</a:t>
            </a:r>
            <a:r>
              <a:rPr lang="en-US" sz="3200" i="1" baseline="-25000" dirty="0" smtClean="0">
                <a:solidFill>
                  <a:srgbClr val="FFFFFF"/>
                </a:solidFill>
              </a:rPr>
              <a:t>1</a:t>
            </a:r>
            <a:r>
              <a:rPr lang="en-US" sz="3200" i="1" dirty="0" smtClean="0">
                <a:solidFill>
                  <a:srgbClr val="FFFFFF"/>
                </a:solidFill>
              </a:rPr>
              <a:t>’</a:t>
            </a:r>
            <a:endParaRPr lang="en-US" sz="3200" i="1" dirty="0">
              <a:solidFill>
                <a:srgbClr val="FFFFFF"/>
              </a:solidFill>
            </a:endParaRPr>
          </a:p>
        </p:txBody>
      </p:sp>
      <p:sp>
        <p:nvSpPr>
          <p:cNvPr id="8" name="AutoShape 3"/>
          <p:cNvSpPr>
            <a:spLocks noChangeArrowheads="1"/>
          </p:cNvSpPr>
          <p:nvPr/>
        </p:nvSpPr>
        <p:spPr bwMode="auto">
          <a:xfrm>
            <a:off x="4724400" y="42672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9" name="Line 4"/>
          <p:cNvSpPr>
            <a:spLocks noChangeShapeType="1"/>
          </p:cNvSpPr>
          <p:nvPr/>
        </p:nvSpPr>
        <p:spPr bwMode="auto">
          <a:xfrm>
            <a:off x="5410200" y="4572000"/>
            <a:ext cx="838200" cy="0"/>
          </a:xfrm>
          <a:prstGeom prst="line">
            <a:avLst/>
          </a:prstGeom>
          <a:noFill/>
          <a:ln w="38100">
            <a:solidFill>
              <a:srgbClr val="FFFF00"/>
            </a:solidFill>
            <a:round/>
            <a:headEnd/>
            <a:tailEnd/>
          </a:ln>
        </p:spPr>
        <p:txBody>
          <a:bodyPr/>
          <a:lstStyle/>
          <a:p>
            <a:endParaRPr lang="en-US"/>
          </a:p>
        </p:txBody>
      </p:sp>
      <p:sp>
        <p:nvSpPr>
          <p:cNvPr id="10" name="Line 5"/>
          <p:cNvSpPr>
            <a:spLocks noChangeShapeType="1"/>
          </p:cNvSpPr>
          <p:nvPr/>
        </p:nvSpPr>
        <p:spPr bwMode="auto">
          <a:xfrm flipH="1">
            <a:off x="2286000" y="4419600"/>
            <a:ext cx="2438400" cy="0"/>
          </a:xfrm>
          <a:prstGeom prst="line">
            <a:avLst/>
          </a:prstGeom>
          <a:noFill/>
          <a:ln w="38100">
            <a:solidFill>
              <a:srgbClr val="FFFF00"/>
            </a:solidFill>
            <a:round/>
            <a:headEnd/>
            <a:tailEnd/>
          </a:ln>
        </p:spPr>
        <p:txBody>
          <a:bodyPr/>
          <a:lstStyle/>
          <a:p>
            <a:endParaRPr lang="en-US"/>
          </a:p>
        </p:txBody>
      </p:sp>
      <p:sp>
        <p:nvSpPr>
          <p:cNvPr id="11" name="Line 6"/>
          <p:cNvSpPr>
            <a:spLocks noChangeShapeType="1"/>
          </p:cNvSpPr>
          <p:nvPr/>
        </p:nvSpPr>
        <p:spPr bwMode="auto">
          <a:xfrm flipH="1">
            <a:off x="4419601" y="4724400"/>
            <a:ext cx="304799" cy="0"/>
          </a:xfrm>
          <a:prstGeom prst="line">
            <a:avLst/>
          </a:prstGeom>
          <a:noFill/>
          <a:ln w="38100">
            <a:solidFill>
              <a:srgbClr val="FFFF00"/>
            </a:solidFill>
            <a:round/>
            <a:headEnd/>
            <a:tailEnd/>
          </a:ln>
        </p:spPr>
        <p:txBody>
          <a:bodyPr/>
          <a:lstStyle/>
          <a:p>
            <a:endParaRPr lang="en-US"/>
          </a:p>
        </p:txBody>
      </p:sp>
      <p:sp>
        <p:nvSpPr>
          <p:cNvPr id="12" name="TextBox 11"/>
          <p:cNvSpPr txBox="1"/>
          <p:nvPr/>
        </p:nvSpPr>
        <p:spPr>
          <a:xfrm>
            <a:off x="6858000" y="4114800"/>
            <a:ext cx="685800" cy="584775"/>
          </a:xfrm>
          <a:prstGeom prst="rect">
            <a:avLst/>
          </a:prstGeom>
          <a:noFill/>
        </p:spPr>
        <p:txBody>
          <a:bodyPr wrap="square" rtlCol="0">
            <a:spAutoFit/>
          </a:bodyPr>
          <a:lstStyle/>
          <a:p>
            <a:r>
              <a:rPr lang="en-US" sz="3200" i="1" dirty="0" smtClean="0">
                <a:solidFill>
                  <a:srgbClr val="FFFFFF"/>
                </a:solidFill>
              </a:rPr>
              <a:t>x</a:t>
            </a:r>
            <a:r>
              <a:rPr lang="en-US" sz="3200" i="1" baseline="-25000" dirty="0" smtClean="0">
                <a:solidFill>
                  <a:srgbClr val="FFFFFF"/>
                </a:solidFill>
              </a:rPr>
              <a:t>2</a:t>
            </a:r>
            <a:r>
              <a:rPr lang="en-US" sz="3200" i="1" dirty="0" smtClean="0">
                <a:solidFill>
                  <a:srgbClr val="FFFFFF"/>
                </a:solidFill>
              </a:rPr>
              <a:t>’</a:t>
            </a:r>
            <a:endParaRPr lang="en-US" sz="3200" i="1" dirty="0">
              <a:solidFill>
                <a:srgbClr val="FFFFFF"/>
              </a:solidFill>
            </a:endParaRPr>
          </a:p>
        </p:txBody>
      </p:sp>
      <p:sp>
        <p:nvSpPr>
          <p:cNvPr id="13" name="TextBox 12"/>
          <p:cNvSpPr txBox="1"/>
          <p:nvPr/>
        </p:nvSpPr>
        <p:spPr>
          <a:xfrm>
            <a:off x="1981200" y="4419600"/>
            <a:ext cx="609600" cy="584775"/>
          </a:xfrm>
          <a:prstGeom prst="rect">
            <a:avLst/>
          </a:prstGeom>
          <a:noFill/>
        </p:spPr>
        <p:txBody>
          <a:bodyPr wrap="square" rtlCol="0">
            <a:spAutoFit/>
          </a:bodyPr>
          <a:lstStyle/>
          <a:p>
            <a:r>
              <a:rPr lang="en-US" sz="3200" i="1" dirty="0" smtClean="0">
                <a:solidFill>
                  <a:srgbClr val="FFFFFF"/>
                </a:solidFill>
              </a:rPr>
              <a:t>x</a:t>
            </a:r>
            <a:r>
              <a:rPr lang="en-US" sz="3200" i="1" baseline="-25000" dirty="0" smtClean="0">
                <a:solidFill>
                  <a:srgbClr val="FFFFFF"/>
                </a:solidFill>
              </a:rPr>
              <a:t>2</a:t>
            </a:r>
            <a:endParaRPr lang="en-US" sz="3200" i="1" dirty="0">
              <a:solidFill>
                <a:srgbClr val="FFFFFF"/>
              </a:solidFill>
            </a:endParaRPr>
          </a:p>
        </p:txBody>
      </p:sp>
      <p:sp>
        <p:nvSpPr>
          <p:cNvPr id="14" name="Rectangle 13"/>
          <p:cNvSpPr/>
          <p:nvPr/>
        </p:nvSpPr>
        <p:spPr>
          <a:xfrm>
            <a:off x="3200400" y="4724400"/>
            <a:ext cx="838200" cy="9906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MFF </a:t>
            </a:r>
            <a:r>
              <a:rPr lang="en-US" sz="2000" dirty="0" err="1" smtClean="0">
                <a:solidFill>
                  <a:srgbClr val="FFFFFF"/>
                </a:solidFill>
              </a:rPr>
              <a:t>init.</a:t>
            </a:r>
            <a:r>
              <a:rPr lang="en-US" sz="2000" dirty="0" smtClean="0">
                <a:solidFill>
                  <a:srgbClr val="FFFFFF"/>
                </a:solidFill>
              </a:rPr>
              <a:t> 1</a:t>
            </a:r>
            <a:endParaRPr lang="en-US" sz="2000" dirty="0">
              <a:solidFill>
                <a:srgbClr val="FFFFFF"/>
              </a:solidFill>
            </a:endParaRPr>
          </a:p>
        </p:txBody>
      </p:sp>
      <p:cxnSp>
        <p:nvCxnSpPr>
          <p:cNvPr id="15" name="Straight Connector 14"/>
          <p:cNvCxnSpPr>
            <a:stCxn id="16" idx="0"/>
            <a:endCxn id="11" idx="1"/>
          </p:cNvCxnSpPr>
          <p:nvPr/>
        </p:nvCxnSpPr>
        <p:spPr>
          <a:xfrm rot="5400000" flipH="1" flipV="1">
            <a:off x="4305300" y="4838699"/>
            <a:ext cx="228600" cy="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Line 6"/>
          <p:cNvSpPr>
            <a:spLocks noChangeShapeType="1"/>
          </p:cNvSpPr>
          <p:nvPr/>
        </p:nvSpPr>
        <p:spPr bwMode="auto">
          <a:xfrm flipH="1">
            <a:off x="4038600" y="4953000"/>
            <a:ext cx="381000" cy="0"/>
          </a:xfrm>
          <a:prstGeom prst="line">
            <a:avLst/>
          </a:prstGeom>
          <a:noFill/>
          <a:ln w="38100">
            <a:solidFill>
              <a:srgbClr val="FFFF00"/>
            </a:solidFill>
            <a:round/>
            <a:headEnd/>
            <a:tailEnd/>
          </a:ln>
        </p:spPr>
        <p:txBody>
          <a:bodyPr/>
          <a:lstStyle/>
          <a:p>
            <a:endParaRPr lang="en-US"/>
          </a:p>
        </p:txBody>
      </p:sp>
      <p:cxnSp>
        <p:nvCxnSpPr>
          <p:cNvPr id="17" name="Straight Connector 16"/>
          <p:cNvCxnSpPr/>
          <p:nvPr/>
        </p:nvCxnSpPr>
        <p:spPr>
          <a:xfrm rot="5400000" flipH="1" flipV="1">
            <a:off x="2057401" y="5181600"/>
            <a:ext cx="152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Line 6"/>
          <p:cNvSpPr>
            <a:spLocks noChangeShapeType="1"/>
          </p:cNvSpPr>
          <p:nvPr/>
        </p:nvSpPr>
        <p:spPr bwMode="auto">
          <a:xfrm flipH="1">
            <a:off x="2819401" y="5105400"/>
            <a:ext cx="381000" cy="0"/>
          </a:xfrm>
          <a:prstGeom prst="line">
            <a:avLst/>
          </a:prstGeom>
          <a:noFill/>
          <a:ln w="38100">
            <a:solidFill>
              <a:srgbClr val="FFFF00"/>
            </a:solidFill>
            <a:round/>
            <a:headEnd/>
            <a:tailEnd/>
          </a:ln>
        </p:spPr>
        <p:txBody>
          <a:bodyPr/>
          <a:lstStyle/>
          <a:p>
            <a:endParaRPr lang="en-US"/>
          </a:p>
        </p:txBody>
      </p:sp>
      <p:sp>
        <p:nvSpPr>
          <p:cNvPr id="19" name="Flowchart: Connector 18"/>
          <p:cNvSpPr/>
          <p:nvPr/>
        </p:nvSpPr>
        <p:spPr>
          <a:xfrm>
            <a:off x="2743200" y="50292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828800" y="1676400"/>
            <a:ext cx="6248400" cy="44958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2400" y="4191000"/>
            <a:ext cx="1305165" cy="523220"/>
          </a:xfrm>
          <a:prstGeom prst="rect">
            <a:avLst/>
          </a:prstGeom>
        </p:spPr>
        <p:txBody>
          <a:bodyPr wrap="none">
            <a:spAutoFit/>
          </a:bodyPr>
          <a:lstStyle/>
          <a:p>
            <a:r>
              <a:rPr lang="en-US" sz="2800" dirty="0" smtClean="0">
                <a:solidFill>
                  <a:srgbClr val="FFFFFF"/>
                </a:solidFill>
              </a:rPr>
              <a:t>s-a-0/1</a:t>
            </a:r>
            <a:endParaRPr lang="en-US" sz="2800" dirty="0">
              <a:solidFill>
                <a:srgbClr val="FFFFFF"/>
              </a:solidFill>
            </a:endParaRPr>
          </a:p>
        </p:txBody>
      </p:sp>
      <p:sp>
        <p:nvSpPr>
          <p:cNvPr id="22" name="Trapezoid 21"/>
          <p:cNvSpPr/>
          <p:nvPr/>
        </p:nvSpPr>
        <p:spPr bwMode="auto">
          <a:xfrm rot="5400000">
            <a:off x="5867400" y="2209800"/>
            <a:ext cx="1066800" cy="457200"/>
          </a:xfrm>
          <a:prstGeom prst="trapezoid">
            <a:avLst>
              <a:gd name="adj" fmla="val 42977"/>
            </a:avLst>
          </a:prstGeom>
          <a:noFill/>
          <a:ln w="38100" cap="flat" cmpd="sng" algn="ctr">
            <a:solidFill>
              <a:srgbClr val="FFFF00"/>
            </a:solidFill>
            <a:prstDash val="solid"/>
            <a:round/>
            <a:headEnd type="none" w="sm" len="sm"/>
            <a:tailEnd type="none" w="sm" len="sm"/>
          </a:ln>
          <a:effectLst/>
        </p:spPr>
        <p:txBody>
          <a:bodyPr vert="vert270"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FFFFFF"/>
                </a:solidFill>
                <a:latin typeface="Arial" charset="0"/>
              </a:rPr>
              <a:t> 0</a:t>
            </a:r>
          </a:p>
          <a:p>
            <a:pPr marL="0" marR="0" indent="0" algn="l" defTabSz="914400" rtl="0" eaLnBrk="1" fontAlgn="base" latinLnBrk="0" hangingPunct="1">
              <a:lnSpc>
                <a:spcPct val="100000"/>
              </a:lnSpc>
              <a:spcBef>
                <a:spcPts val="600"/>
              </a:spcBef>
              <a:buClrTx/>
              <a:buSzTx/>
              <a:buFontTx/>
              <a:buNone/>
              <a:tabLst/>
            </a:pPr>
            <a:r>
              <a:rPr lang="en-US" sz="2000" b="1" dirty="0" smtClean="0">
                <a:solidFill>
                  <a:srgbClr val="FFFFFF"/>
                </a:solidFill>
                <a:latin typeface="Arial" charset="0"/>
              </a:rPr>
              <a:t> 1</a:t>
            </a:r>
            <a:endParaRPr kumimoji="0" lang="en-US" sz="2000" b="1" i="0" u="none" strike="noStrike" cap="none" normalizeH="0" baseline="0" dirty="0" smtClean="0">
              <a:ln>
                <a:noFill/>
              </a:ln>
              <a:solidFill>
                <a:srgbClr val="FFFFFF"/>
              </a:solidFill>
              <a:effectLst/>
              <a:latin typeface="Arial" charset="0"/>
            </a:endParaRPr>
          </a:p>
        </p:txBody>
      </p:sp>
      <p:sp>
        <p:nvSpPr>
          <p:cNvPr id="23" name="Line 6"/>
          <p:cNvSpPr>
            <a:spLocks noChangeShapeType="1"/>
          </p:cNvSpPr>
          <p:nvPr/>
        </p:nvSpPr>
        <p:spPr bwMode="auto">
          <a:xfrm flipH="1">
            <a:off x="6629400" y="2438400"/>
            <a:ext cx="914400" cy="0"/>
          </a:xfrm>
          <a:prstGeom prst="line">
            <a:avLst/>
          </a:prstGeom>
          <a:noFill/>
          <a:ln w="38100">
            <a:solidFill>
              <a:srgbClr val="FFFF00"/>
            </a:solidFill>
            <a:round/>
            <a:headEnd/>
            <a:tailEnd/>
          </a:ln>
        </p:spPr>
        <p:txBody>
          <a:bodyPr/>
          <a:lstStyle/>
          <a:p>
            <a:endParaRPr lang="en-US"/>
          </a:p>
        </p:txBody>
      </p:sp>
      <p:sp>
        <p:nvSpPr>
          <p:cNvPr id="24" name="Line 4"/>
          <p:cNvSpPr>
            <a:spLocks noChangeShapeType="1"/>
          </p:cNvSpPr>
          <p:nvPr/>
        </p:nvSpPr>
        <p:spPr bwMode="auto">
          <a:xfrm>
            <a:off x="5410200" y="2667000"/>
            <a:ext cx="762000" cy="0"/>
          </a:xfrm>
          <a:prstGeom prst="line">
            <a:avLst/>
          </a:prstGeom>
          <a:noFill/>
          <a:ln w="38100">
            <a:solidFill>
              <a:srgbClr val="FFFF00"/>
            </a:solidFill>
            <a:round/>
            <a:headEnd/>
            <a:tailEnd/>
          </a:ln>
        </p:spPr>
        <p:txBody>
          <a:bodyPr/>
          <a:lstStyle/>
          <a:p>
            <a:endParaRPr lang="en-US"/>
          </a:p>
        </p:txBody>
      </p:sp>
      <p:sp>
        <p:nvSpPr>
          <p:cNvPr id="25" name="Line 5"/>
          <p:cNvSpPr>
            <a:spLocks noChangeShapeType="1"/>
          </p:cNvSpPr>
          <p:nvPr/>
        </p:nvSpPr>
        <p:spPr bwMode="auto">
          <a:xfrm flipH="1">
            <a:off x="2286000" y="2514600"/>
            <a:ext cx="2438400" cy="0"/>
          </a:xfrm>
          <a:prstGeom prst="line">
            <a:avLst/>
          </a:prstGeom>
          <a:noFill/>
          <a:ln w="38100">
            <a:solidFill>
              <a:srgbClr val="FFFF00"/>
            </a:solidFill>
            <a:round/>
            <a:headEnd/>
            <a:tailEnd/>
          </a:ln>
        </p:spPr>
        <p:txBody>
          <a:bodyPr/>
          <a:lstStyle/>
          <a:p>
            <a:endParaRPr lang="en-US"/>
          </a:p>
        </p:txBody>
      </p:sp>
      <p:sp>
        <p:nvSpPr>
          <p:cNvPr id="26" name="Line 6"/>
          <p:cNvSpPr>
            <a:spLocks noChangeShapeType="1"/>
          </p:cNvSpPr>
          <p:nvPr/>
        </p:nvSpPr>
        <p:spPr bwMode="auto">
          <a:xfrm flipH="1">
            <a:off x="4419601" y="2819400"/>
            <a:ext cx="304799" cy="0"/>
          </a:xfrm>
          <a:prstGeom prst="line">
            <a:avLst/>
          </a:prstGeom>
          <a:noFill/>
          <a:ln w="38100">
            <a:solidFill>
              <a:srgbClr val="FFFF00"/>
            </a:solidFill>
            <a:round/>
            <a:headEnd/>
            <a:tailEnd/>
          </a:ln>
        </p:spPr>
        <p:txBody>
          <a:bodyPr/>
          <a:lstStyle/>
          <a:p>
            <a:endParaRPr lang="en-US"/>
          </a:p>
        </p:txBody>
      </p:sp>
      <p:sp>
        <p:nvSpPr>
          <p:cNvPr id="27" name="Rectangle 26"/>
          <p:cNvSpPr/>
          <p:nvPr/>
        </p:nvSpPr>
        <p:spPr>
          <a:xfrm>
            <a:off x="3200400" y="2819400"/>
            <a:ext cx="838200" cy="9906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MFF </a:t>
            </a:r>
            <a:r>
              <a:rPr lang="en-US" sz="2000" dirty="0" err="1" smtClean="0">
                <a:solidFill>
                  <a:srgbClr val="FFFFFF"/>
                </a:solidFill>
              </a:rPr>
              <a:t>init.</a:t>
            </a:r>
            <a:r>
              <a:rPr lang="en-US" sz="2000" dirty="0" smtClean="0">
                <a:solidFill>
                  <a:srgbClr val="FFFFFF"/>
                </a:solidFill>
              </a:rPr>
              <a:t> 0</a:t>
            </a:r>
            <a:endParaRPr lang="en-US" sz="2000" dirty="0">
              <a:solidFill>
                <a:srgbClr val="FFFFFF"/>
              </a:solidFill>
            </a:endParaRPr>
          </a:p>
        </p:txBody>
      </p:sp>
      <p:cxnSp>
        <p:nvCxnSpPr>
          <p:cNvPr id="28" name="Straight Connector 27"/>
          <p:cNvCxnSpPr>
            <a:stCxn id="29" idx="0"/>
            <a:endCxn id="26" idx="1"/>
          </p:cNvCxnSpPr>
          <p:nvPr/>
        </p:nvCxnSpPr>
        <p:spPr>
          <a:xfrm rot="5400000" flipH="1" flipV="1">
            <a:off x="4305300" y="2933699"/>
            <a:ext cx="228600" cy="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9" name="Line 6"/>
          <p:cNvSpPr>
            <a:spLocks noChangeShapeType="1"/>
          </p:cNvSpPr>
          <p:nvPr/>
        </p:nvSpPr>
        <p:spPr bwMode="auto">
          <a:xfrm flipH="1">
            <a:off x="4038600" y="3048000"/>
            <a:ext cx="381000" cy="0"/>
          </a:xfrm>
          <a:prstGeom prst="line">
            <a:avLst/>
          </a:prstGeom>
          <a:noFill/>
          <a:ln w="38100">
            <a:solidFill>
              <a:srgbClr val="FFFF00"/>
            </a:solidFill>
            <a:round/>
            <a:headEnd/>
            <a:tailEnd/>
          </a:ln>
        </p:spPr>
        <p:txBody>
          <a:bodyPr/>
          <a:lstStyle/>
          <a:p>
            <a:endParaRPr lang="en-US"/>
          </a:p>
        </p:txBody>
      </p:sp>
      <p:cxnSp>
        <p:nvCxnSpPr>
          <p:cNvPr id="30" name="Straight Connector 29"/>
          <p:cNvCxnSpPr>
            <a:stCxn id="31" idx="1"/>
            <a:endCxn id="36" idx="1"/>
          </p:cNvCxnSpPr>
          <p:nvPr/>
        </p:nvCxnSpPr>
        <p:spPr>
          <a:xfrm rot="5400000" flipH="1" flipV="1">
            <a:off x="2400300" y="26289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Line 6"/>
          <p:cNvSpPr>
            <a:spLocks noChangeShapeType="1"/>
          </p:cNvSpPr>
          <p:nvPr/>
        </p:nvSpPr>
        <p:spPr bwMode="auto">
          <a:xfrm flipH="1">
            <a:off x="2819400" y="3048000"/>
            <a:ext cx="381000" cy="0"/>
          </a:xfrm>
          <a:prstGeom prst="line">
            <a:avLst/>
          </a:prstGeom>
          <a:noFill/>
          <a:ln w="38100">
            <a:solidFill>
              <a:srgbClr val="FFFF00"/>
            </a:solidFill>
            <a:round/>
            <a:headEnd/>
            <a:tailEnd/>
          </a:ln>
        </p:spPr>
        <p:txBody>
          <a:bodyPr/>
          <a:lstStyle/>
          <a:p>
            <a:endParaRPr lang="en-US"/>
          </a:p>
        </p:txBody>
      </p:sp>
      <p:sp>
        <p:nvSpPr>
          <p:cNvPr id="32" name="Flowchart: Connector 31"/>
          <p:cNvSpPr/>
          <p:nvPr/>
        </p:nvSpPr>
        <p:spPr>
          <a:xfrm>
            <a:off x="2743201" y="24384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bwMode="auto">
          <a:xfrm flipH="1">
            <a:off x="4648200" y="2362200"/>
            <a:ext cx="762000" cy="609600"/>
          </a:xfrm>
          <a:prstGeom prst="moon">
            <a:avLst>
              <a:gd name="adj" fmla="val 84426"/>
            </a:avLst>
          </a:prstGeom>
          <a:noFill/>
          <a:ln w="381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34" name="Trapezoid 33"/>
          <p:cNvSpPr/>
          <p:nvPr/>
        </p:nvSpPr>
        <p:spPr bwMode="auto">
          <a:xfrm rot="5400000">
            <a:off x="5943600" y="4572000"/>
            <a:ext cx="1066800" cy="457200"/>
          </a:xfrm>
          <a:prstGeom prst="trapezoid">
            <a:avLst>
              <a:gd name="adj" fmla="val 42977"/>
            </a:avLst>
          </a:prstGeom>
          <a:noFill/>
          <a:ln w="38100" cap="flat" cmpd="sng" algn="ctr">
            <a:solidFill>
              <a:srgbClr val="FFFF00"/>
            </a:solidFill>
            <a:prstDash val="solid"/>
            <a:round/>
            <a:headEnd type="none" w="sm" len="sm"/>
            <a:tailEnd type="none" w="sm" len="sm"/>
          </a:ln>
          <a:effectLst/>
        </p:spPr>
        <p:txBody>
          <a:bodyPr vert="vert270"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FFFFFF"/>
                </a:solidFill>
                <a:latin typeface="Arial" charset="0"/>
              </a:rPr>
              <a:t> 0</a:t>
            </a:r>
          </a:p>
          <a:p>
            <a:pPr marL="0" marR="0" indent="0" algn="l" defTabSz="914400" rtl="0" eaLnBrk="1" fontAlgn="base" latinLnBrk="0" hangingPunct="1">
              <a:lnSpc>
                <a:spcPct val="100000"/>
              </a:lnSpc>
              <a:spcBef>
                <a:spcPts val="600"/>
              </a:spcBef>
              <a:buClrTx/>
              <a:buSzTx/>
              <a:buFontTx/>
              <a:buNone/>
              <a:tabLst/>
            </a:pPr>
            <a:r>
              <a:rPr lang="en-US" sz="2000" b="1" dirty="0" smtClean="0">
                <a:solidFill>
                  <a:srgbClr val="FFFFFF"/>
                </a:solidFill>
                <a:latin typeface="Arial" charset="0"/>
              </a:rPr>
              <a:t> 1</a:t>
            </a:r>
            <a:endParaRPr kumimoji="0" lang="en-US" sz="2000" b="1" i="0" u="none" strike="noStrike" cap="none" normalizeH="0" baseline="0" dirty="0" smtClean="0">
              <a:ln>
                <a:noFill/>
              </a:ln>
              <a:solidFill>
                <a:srgbClr val="FFFFFF"/>
              </a:solidFill>
              <a:effectLst/>
              <a:latin typeface="Arial" charset="0"/>
            </a:endParaRPr>
          </a:p>
        </p:txBody>
      </p:sp>
      <p:sp>
        <p:nvSpPr>
          <p:cNvPr id="35" name="Line 6"/>
          <p:cNvSpPr>
            <a:spLocks noChangeShapeType="1"/>
          </p:cNvSpPr>
          <p:nvPr/>
        </p:nvSpPr>
        <p:spPr bwMode="auto">
          <a:xfrm flipH="1">
            <a:off x="6705600" y="4800600"/>
            <a:ext cx="914400" cy="0"/>
          </a:xfrm>
          <a:prstGeom prst="line">
            <a:avLst/>
          </a:prstGeom>
          <a:noFill/>
          <a:ln w="38100">
            <a:solidFill>
              <a:srgbClr val="FFFF00"/>
            </a:solidFill>
            <a:round/>
            <a:headEnd/>
            <a:tailEnd/>
          </a:ln>
        </p:spPr>
        <p:txBody>
          <a:bodyPr/>
          <a:lstStyle/>
          <a:p>
            <a:endParaRPr lang="en-US"/>
          </a:p>
        </p:txBody>
      </p:sp>
      <p:sp>
        <p:nvSpPr>
          <p:cNvPr id="36" name="Line 5"/>
          <p:cNvSpPr>
            <a:spLocks noChangeShapeType="1"/>
          </p:cNvSpPr>
          <p:nvPr/>
        </p:nvSpPr>
        <p:spPr bwMode="auto">
          <a:xfrm flipH="1">
            <a:off x="2819400" y="2209800"/>
            <a:ext cx="3352800" cy="0"/>
          </a:xfrm>
          <a:prstGeom prst="line">
            <a:avLst/>
          </a:prstGeom>
          <a:noFill/>
          <a:ln w="38100">
            <a:solidFill>
              <a:srgbClr val="FFFF00"/>
            </a:solidFill>
            <a:round/>
            <a:headEnd/>
            <a:tailEnd/>
          </a:ln>
        </p:spPr>
        <p:txBody>
          <a:bodyPr/>
          <a:lstStyle/>
          <a:p>
            <a:endParaRPr lang="en-US"/>
          </a:p>
        </p:txBody>
      </p:sp>
      <p:sp>
        <p:nvSpPr>
          <p:cNvPr id="37" name="Flowchart: Connector 36"/>
          <p:cNvSpPr/>
          <p:nvPr/>
        </p:nvSpPr>
        <p:spPr>
          <a:xfrm>
            <a:off x="2743200" y="43434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153400" y="1600200"/>
            <a:ext cx="990600" cy="646331"/>
          </a:xfrm>
          <a:prstGeom prst="rect">
            <a:avLst/>
          </a:prstGeom>
          <a:noFill/>
          <a:ln w="38100">
            <a:noFill/>
          </a:ln>
        </p:spPr>
        <p:txBody>
          <a:bodyPr wrap="square" rtlCol="0">
            <a:spAutoFit/>
          </a:bodyPr>
          <a:lstStyle/>
          <a:p>
            <a:r>
              <a:rPr lang="en-US" sz="3600" dirty="0" smtClean="0">
                <a:solidFill>
                  <a:srgbClr val="FFFFFF"/>
                </a:solidFill>
              </a:rPr>
              <a:t>PO</a:t>
            </a:r>
            <a:endParaRPr lang="en-US" sz="3600" dirty="0">
              <a:solidFill>
                <a:srgbClr val="FFFFFF"/>
              </a:solidFill>
            </a:endParaRPr>
          </a:p>
        </p:txBody>
      </p:sp>
      <p:cxnSp>
        <p:nvCxnSpPr>
          <p:cNvPr id="39" name="Straight Connector 38"/>
          <p:cNvCxnSpPr/>
          <p:nvPr/>
        </p:nvCxnSpPr>
        <p:spPr>
          <a:xfrm>
            <a:off x="8077200" y="23622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077200" y="26670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77200" y="41910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2" name="Flowchart: Connector 41"/>
          <p:cNvSpPr/>
          <p:nvPr/>
        </p:nvSpPr>
        <p:spPr>
          <a:xfrm>
            <a:off x="8305800" y="29718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8305800" y="32766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8305800" y="35814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a:off x="990600" y="24384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04800" y="2133600"/>
            <a:ext cx="685800" cy="646331"/>
          </a:xfrm>
          <a:prstGeom prst="rect">
            <a:avLst/>
          </a:prstGeom>
          <a:noFill/>
          <a:ln w="38100">
            <a:noFill/>
          </a:ln>
        </p:spPr>
        <p:txBody>
          <a:bodyPr wrap="square" rtlCol="0">
            <a:spAutoFit/>
          </a:bodyPr>
          <a:lstStyle/>
          <a:p>
            <a:r>
              <a:rPr lang="en-US" sz="3600" dirty="0" smtClean="0">
                <a:solidFill>
                  <a:srgbClr val="FFFFFF"/>
                </a:solidFill>
              </a:rPr>
              <a:t>PI</a:t>
            </a:r>
            <a:endParaRPr lang="en-US" sz="3600" dirty="0">
              <a:solidFill>
                <a:srgbClr val="FFFFFF"/>
              </a:solidFill>
            </a:endParaRPr>
          </a:p>
        </p:txBody>
      </p:sp>
      <p:cxnSp>
        <p:nvCxnSpPr>
          <p:cNvPr id="47" name="Straight Connector 46"/>
          <p:cNvCxnSpPr/>
          <p:nvPr/>
        </p:nvCxnSpPr>
        <p:spPr>
          <a:xfrm>
            <a:off x="990600" y="27432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8" name="Flowchart: Connector 47"/>
          <p:cNvSpPr/>
          <p:nvPr/>
        </p:nvSpPr>
        <p:spPr>
          <a:xfrm>
            <a:off x="1371600" y="29718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1371600" y="32766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1371600" y="35814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990600" y="2133601"/>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685800" y="39624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685800" y="39624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Line 5"/>
          <p:cNvSpPr>
            <a:spLocks noChangeShapeType="1"/>
          </p:cNvSpPr>
          <p:nvPr/>
        </p:nvSpPr>
        <p:spPr bwMode="auto">
          <a:xfrm flipH="1">
            <a:off x="2819400" y="5943600"/>
            <a:ext cx="2895600" cy="0"/>
          </a:xfrm>
          <a:prstGeom prst="line">
            <a:avLst/>
          </a:prstGeom>
          <a:noFill/>
          <a:ln w="38100">
            <a:solidFill>
              <a:srgbClr val="FFFF00"/>
            </a:solidFill>
            <a:round/>
            <a:headEnd/>
            <a:tailEnd/>
          </a:ln>
        </p:spPr>
        <p:txBody>
          <a:bodyPr/>
          <a:lstStyle/>
          <a:p>
            <a:endParaRPr lang="en-US"/>
          </a:p>
        </p:txBody>
      </p:sp>
      <p:cxnSp>
        <p:nvCxnSpPr>
          <p:cNvPr id="55" name="Straight Connector 54"/>
          <p:cNvCxnSpPr/>
          <p:nvPr/>
        </p:nvCxnSpPr>
        <p:spPr>
          <a:xfrm rot="5400000" flipH="1" flipV="1">
            <a:off x="5257800" y="5486400"/>
            <a:ext cx="914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Line 6"/>
          <p:cNvSpPr>
            <a:spLocks noChangeShapeType="1"/>
          </p:cNvSpPr>
          <p:nvPr/>
        </p:nvSpPr>
        <p:spPr bwMode="auto">
          <a:xfrm flipH="1">
            <a:off x="5715000" y="5029200"/>
            <a:ext cx="533400" cy="0"/>
          </a:xfrm>
          <a:prstGeom prst="line">
            <a:avLst/>
          </a:prstGeom>
          <a:noFill/>
          <a:ln w="38100">
            <a:solidFill>
              <a:srgbClr val="FFFF00"/>
            </a:solidFill>
            <a:round/>
            <a:headEnd/>
            <a:tailEnd/>
          </a:ln>
        </p:spPr>
        <p:txBody>
          <a:bodyPr/>
          <a:lstStyle/>
          <a:p>
            <a:endParaRPr lang="en-US"/>
          </a:p>
        </p:txBody>
      </p:sp>
      <p:cxnSp>
        <p:nvCxnSpPr>
          <p:cNvPr id="57" name="Straight Connector 56"/>
          <p:cNvCxnSpPr>
            <a:stCxn id="34" idx="1"/>
          </p:cNvCxnSpPr>
          <p:nvPr/>
        </p:nvCxnSpPr>
        <p:spPr>
          <a:xfrm rot="5400000" flipH="1" flipV="1">
            <a:off x="5703978" y="3592423"/>
            <a:ext cx="154604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8" name="Flowchart: Connector 57"/>
          <p:cNvSpPr/>
          <p:nvPr/>
        </p:nvSpPr>
        <p:spPr>
          <a:xfrm>
            <a:off x="6400800" y="35052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5638800" y="35814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410200" y="3810000"/>
            <a:ext cx="45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57200" y="4038600"/>
            <a:ext cx="5181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02166" y="914400"/>
            <a:ext cx="9041834" cy="523220"/>
          </a:xfrm>
          <a:prstGeom prst="rect">
            <a:avLst/>
          </a:prstGeom>
          <a:ln w="38100">
            <a:noFill/>
          </a:ln>
        </p:spPr>
        <p:txBody>
          <a:bodyPr wrap="none">
            <a:spAutoFit/>
          </a:bodyPr>
          <a:lstStyle/>
          <a:p>
            <a:r>
              <a:rPr lang="en-US" sz="2800" dirty="0" smtClean="0">
                <a:solidFill>
                  <a:srgbClr val="FFFFFF"/>
                </a:solidFill>
              </a:rPr>
              <a:t>Exclusive test for x</a:t>
            </a:r>
            <a:r>
              <a:rPr lang="en-US" sz="2800" baseline="-25000" dirty="0" smtClean="0">
                <a:solidFill>
                  <a:srgbClr val="FFFFFF"/>
                </a:solidFill>
              </a:rPr>
              <a:t>1</a:t>
            </a:r>
            <a:r>
              <a:rPr lang="en-US" sz="2800" dirty="0" smtClean="0">
                <a:solidFill>
                  <a:srgbClr val="FFFFFF"/>
                </a:solidFill>
              </a:rPr>
              <a:t>x</a:t>
            </a:r>
            <a:r>
              <a:rPr lang="en-US" sz="2800" baseline="-25000" dirty="0" smtClean="0">
                <a:solidFill>
                  <a:srgbClr val="FFFFFF"/>
                </a:solidFill>
              </a:rPr>
              <a:t>1</a:t>
            </a:r>
            <a:r>
              <a:rPr lang="en-US" sz="2800" dirty="0" smtClean="0">
                <a:solidFill>
                  <a:srgbClr val="FFFFFF"/>
                </a:solidFill>
              </a:rPr>
              <a:t>’ slow-to-fall and x</a:t>
            </a:r>
            <a:r>
              <a:rPr lang="en-US" sz="2800" baseline="-25000" dirty="0" smtClean="0">
                <a:solidFill>
                  <a:srgbClr val="FFFFFF"/>
                </a:solidFill>
              </a:rPr>
              <a:t>2</a:t>
            </a:r>
            <a:r>
              <a:rPr lang="en-US" sz="2800" dirty="0" smtClean="0">
                <a:solidFill>
                  <a:srgbClr val="FFFFFF"/>
                </a:solidFill>
              </a:rPr>
              <a:t>x</a:t>
            </a:r>
            <a:r>
              <a:rPr lang="en-US" sz="2800" baseline="-25000" dirty="0" smtClean="0">
                <a:solidFill>
                  <a:srgbClr val="FFFFFF"/>
                </a:solidFill>
              </a:rPr>
              <a:t>2</a:t>
            </a:r>
            <a:r>
              <a:rPr lang="en-US" sz="2800" dirty="0" smtClean="0">
                <a:solidFill>
                  <a:srgbClr val="FFFFFF"/>
                </a:solidFill>
              </a:rPr>
              <a:t>’ slow-to-rise:</a:t>
            </a:r>
            <a:endParaRPr lang="en-US" sz="2800" dirty="0">
              <a:solidFill>
                <a:srgbClr val="FFFFFF"/>
              </a:solidFill>
            </a:endParaRPr>
          </a:p>
        </p:txBody>
      </p:sp>
      <p:sp>
        <p:nvSpPr>
          <p:cNvPr id="62" name="TextBox 61"/>
          <p:cNvSpPr txBox="1"/>
          <p:nvPr/>
        </p:nvSpPr>
        <p:spPr>
          <a:xfrm>
            <a:off x="152400" y="3429000"/>
            <a:ext cx="533400" cy="646331"/>
          </a:xfrm>
          <a:prstGeom prst="rect">
            <a:avLst/>
          </a:prstGeom>
          <a:noFill/>
        </p:spPr>
        <p:txBody>
          <a:bodyPr wrap="square" rtlCol="0">
            <a:spAutoFit/>
          </a:bodyPr>
          <a:lstStyle/>
          <a:p>
            <a:r>
              <a:rPr lang="en-US" sz="3600" dirty="0" smtClean="0">
                <a:solidFill>
                  <a:srgbClr val="FFFFFF"/>
                </a:solidFill>
              </a:rPr>
              <a:t>y</a:t>
            </a:r>
            <a:endParaRPr lang="en-US" sz="3600" dirty="0">
              <a:solidFill>
                <a:srgbClr val="FFFFFF"/>
              </a:solidFill>
            </a:endParaRPr>
          </a:p>
        </p:txBody>
      </p:sp>
      <p:sp>
        <p:nvSpPr>
          <p:cNvPr id="64" name="Footer Placeholder 63"/>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09600"/>
          </a:xfrm>
        </p:spPr>
        <p:txBody>
          <a:bodyPr/>
          <a:lstStyle/>
          <a:p>
            <a:r>
              <a:rPr lang="en-US" dirty="0" smtClean="0"/>
              <a:t>Single Copy Exclusive Test Generation</a:t>
            </a:r>
            <a:endParaRPr lang="en-US" dirty="0"/>
          </a:p>
        </p:txBody>
      </p:sp>
      <p:sp>
        <p:nvSpPr>
          <p:cNvPr id="3" name="Date Placeholder 2"/>
          <p:cNvSpPr>
            <a:spLocks noGrp="1"/>
          </p:cNvSpPr>
          <p:nvPr>
            <p:ph type="dt" sz="half" idx="10"/>
          </p:nvPr>
        </p:nvSpPr>
        <p:spPr>
          <a:ln w="38100"/>
        </p:spPr>
        <p:txBody>
          <a:bodyPr/>
          <a:lstStyle/>
          <a:p>
            <a:r>
              <a:rPr lang="en-US" smtClean="0"/>
              <a:t>Mar.  21, 2012</a:t>
            </a:r>
            <a:endParaRPr lang="en-US" dirty="0"/>
          </a:p>
        </p:txBody>
      </p:sp>
      <p:sp>
        <p:nvSpPr>
          <p:cNvPr id="5" name="Slide Number Placeholder 4"/>
          <p:cNvSpPr>
            <a:spLocks noGrp="1"/>
          </p:cNvSpPr>
          <p:nvPr>
            <p:ph type="sldNum" sz="quarter" idx="12"/>
          </p:nvPr>
        </p:nvSpPr>
        <p:spPr>
          <a:ln w="38100"/>
        </p:spPr>
        <p:txBody>
          <a:bodyPr/>
          <a:lstStyle/>
          <a:p>
            <a:fld id="{B6F15528-21DE-4FAA-801E-634DDDAF4B2B}" type="slidenum">
              <a:rPr lang="en-US" smtClean="0"/>
              <a:pPr/>
              <a:t>57</a:t>
            </a:fld>
            <a:endParaRPr lang="en-US"/>
          </a:p>
        </p:txBody>
      </p:sp>
      <p:sp>
        <p:nvSpPr>
          <p:cNvPr id="90" name="TextBox 89"/>
          <p:cNvSpPr txBox="1"/>
          <p:nvPr/>
        </p:nvSpPr>
        <p:spPr>
          <a:xfrm>
            <a:off x="2057400" y="2133600"/>
            <a:ext cx="762000" cy="584775"/>
          </a:xfrm>
          <a:prstGeom prst="rect">
            <a:avLst/>
          </a:prstGeom>
          <a:noFill/>
        </p:spPr>
        <p:txBody>
          <a:bodyPr wrap="square" rtlCol="0">
            <a:spAutoFit/>
          </a:bodyPr>
          <a:lstStyle/>
          <a:p>
            <a:r>
              <a:rPr lang="en-US" sz="3200" i="1" dirty="0" smtClean="0">
                <a:solidFill>
                  <a:srgbClr val="FFFFFF"/>
                </a:solidFill>
              </a:rPr>
              <a:t>x</a:t>
            </a:r>
            <a:r>
              <a:rPr lang="en-US" sz="3200" i="1" baseline="-25000" dirty="0" smtClean="0">
                <a:solidFill>
                  <a:srgbClr val="FFFFFF"/>
                </a:solidFill>
              </a:rPr>
              <a:t>1</a:t>
            </a:r>
            <a:endParaRPr lang="en-US" sz="3200" i="1" dirty="0">
              <a:solidFill>
                <a:srgbClr val="FFFFFF"/>
              </a:solidFill>
            </a:endParaRPr>
          </a:p>
        </p:txBody>
      </p:sp>
      <p:sp>
        <p:nvSpPr>
          <p:cNvPr id="92" name="TextBox 91"/>
          <p:cNvSpPr txBox="1"/>
          <p:nvPr/>
        </p:nvSpPr>
        <p:spPr>
          <a:xfrm>
            <a:off x="7086600" y="2438400"/>
            <a:ext cx="685800" cy="584775"/>
          </a:xfrm>
          <a:prstGeom prst="rect">
            <a:avLst/>
          </a:prstGeom>
          <a:noFill/>
        </p:spPr>
        <p:txBody>
          <a:bodyPr wrap="square" rtlCol="0">
            <a:spAutoFit/>
          </a:bodyPr>
          <a:lstStyle/>
          <a:p>
            <a:r>
              <a:rPr lang="en-US" sz="3200" i="1" dirty="0" smtClean="0">
                <a:solidFill>
                  <a:srgbClr val="FFFFFF"/>
                </a:solidFill>
              </a:rPr>
              <a:t>x</a:t>
            </a:r>
            <a:r>
              <a:rPr lang="en-US" sz="3200" i="1" baseline="-25000" dirty="0" smtClean="0">
                <a:solidFill>
                  <a:srgbClr val="FFFFFF"/>
                </a:solidFill>
              </a:rPr>
              <a:t>1</a:t>
            </a:r>
            <a:r>
              <a:rPr lang="en-US" sz="3200" i="1" dirty="0" smtClean="0">
                <a:solidFill>
                  <a:srgbClr val="FFFFFF"/>
                </a:solidFill>
              </a:rPr>
              <a:t>’</a:t>
            </a:r>
            <a:endParaRPr lang="en-US" sz="3200" i="1" dirty="0">
              <a:solidFill>
                <a:srgbClr val="FFFFFF"/>
              </a:solidFill>
            </a:endParaRPr>
          </a:p>
        </p:txBody>
      </p:sp>
      <p:sp>
        <p:nvSpPr>
          <p:cNvPr id="121" name="TextBox 120"/>
          <p:cNvSpPr txBox="1"/>
          <p:nvPr/>
        </p:nvSpPr>
        <p:spPr>
          <a:xfrm>
            <a:off x="7162800" y="4572000"/>
            <a:ext cx="685800" cy="584775"/>
          </a:xfrm>
          <a:prstGeom prst="rect">
            <a:avLst/>
          </a:prstGeom>
          <a:noFill/>
        </p:spPr>
        <p:txBody>
          <a:bodyPr wrap="square" rtlCol="0">
            <a:spAutoFit/>
          </a:bodyPr>
          <a:lstStyle/>
          <a:p>
            <a:r>
              <a:rPr lang="en-US" sz="3200" i="1" dirty="0" smtClean="0">
                <a:solidFill>
                  <a:srgbClr val="FFFFFF"/>
                </a:solidFill>
              </a:rPr>
              <a:t>x</a:t>
            </a:r>
            <a:r>
              <a:rPr lang="en-US" sz="3200" i="1" baseline="-25000" dirty="0" smtClean="0">
                <a:solidFill>
                  <a:srgbClr val="FFFFFF"/>
                </a:solidFill>
              </a:rPr>
              <a:t>2</a:t>
            </a:r>
            <a:r>
              <a:rPr lang="en-US" sz="3200" i="1" dirty="0" smtClean="0">
                <a:solidFill>
                  <a:srgbClr val="FFFFFF"/>
                </a:solidFill>
              </a:rPr>
              <a:t>’</a:t>
            </a:r>
            <a:endParaRPr lang="en-US" sz="3200" i="1" dirty="0">
              <a:solidFill>
                <a:srgbClr val="FFFFFF"/>
              </a:solidFill>
            </a:endParaRPr>
          </a:p>
        </p:txBody>
      </p:sp>
      <p:sp>
        <p:nvSpPr>
          <p:cNvPr id="122" name="TextBox 121"/>
          <p:cNvSpPr txBox="1"/>
          <p:nvPr/>
        </p:nvSpPr>
        <p:spPr>
          <a:xfrm>
            <a:off x="2133600" y="4876800"/>
            <a:ext cx="609600" cy="584775"/>
          </a:xfrm>
          <a:prstGeom prst="rect">
            <a:avLst/>
          </a:prstGeom>
          <a:noFill/>
        </p:spPr>
        <p:txBody>
          <a:bodyPr wrap="square" rtlCol="0">
            <a:spAutoFit/>
          </a:bodyPr>
          <a:lstStyle/>
          <a:p>
            <a:r>
              <a:rPr lang="en-US" sz="3200" i="1" dirty="0" smtClean="0">
                <a:solidFill>
                  <a:srgbClr val="FFFFFF"/>
                </a:solidFill>
              </a:rPr>
              <a:t>x</a:t>
            </a:r>
            <a:r>
              <a:rPr lang="en-US" sz="3200" i="1" baseline="-25000" dirty="0" smtClean="0">
                <a:solidFill>
                  <a:srgbClr val="FFFFFF"/>
                </a:solidFill>
              </a:rPr>
              <a:t>2</a:t>
            </a:r>
            <a:endParaRPr lang="en-US" sz="3200" i="1" dirty="0">
              <a:solidFill>
                <a:srgbClr val="FFFFFF"/>
              </a:solidFill>
            </a:endParaRPr>
          </a:p>
        </p:txBody>
      </p:sp>
      <p:sp>
        <p:nvSpPr>
          <p:cNvPr id="130" name="Rectangle 129"/>
          <p:cNvSpPr/>
          <p:nvPr/>
        </p:nvSpPr>
        <p:spPr>
          <a:xfrm>
            <a:off x="1828800" y="1676400"/>
            <a:ext cx="6248400" cy="44958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152400" y="4191000"/>
            <a:ext cx="1305165" cy="523220"/>
          </a:xfrm>
          <a:prstGeom prst="rect">
            <a:avLst/>
          </a:prstGeom>
        </p:spPr>
        <p:txBody>
          <a:bodyPr wrap="none">
            <a:spAutoFit/>
          </a:bodyPr>
          <a:lstStyle/>
          <a:p>
            <a:r>
              <a:rPr lang="en-US" sz="2800" dirty="0" smtClean="0">
                <a:solidFill>
                  <a:srgbClr val="FFFFFF"/>
                </a:solidFill>
              </a:rPr>
              <a:t>s-a-0/1</a:t>
            </a:r>
            <a:endParaRPr lang="en-US" sz="2800" dirty="0">
              <a:solidFill>
                <a:srgbClr val="FFFFFF"/>
              </a:solidFill>
            </a:endParaRPr>
          </a:p>
        </p:txBody>
      </p:sp>
      <p:sp>
        <p:nvSpPr>
          <p:cNvPr id="48" name="Line 6"/>
          <p:cNvSpPr>
            <a:spLocks noChangeShapeType="1"/>
          </p:cNvSpPr>
          <p:nvPr/>
        </p:nvSpPr>
        <p:spPr bwMode="auto">
          <a:xfrm flipH="1">
            <a:off x="6934200" y="2438400"/>
            <a:ext cx="457200" cy="0"/>
          </a:xfrm>
          <a:prstGeom prst="line">
            <a:avLst/>
          </a:prstGeom>
          <a:noFill/>
          <a:ln w="38100">
            <a:solidFill>
              <a:srgbClr val="FFFF00"/>
            </a:solidFill>
            <a:round/>
            <a:headEnd/>
            <a:tailEnd/>
          </a:ln>
        </p:spPr>
        <p:txBody>
          <a:bodyPr/>
          <a:lstStyle/>
          <a:p>
            <a:endParaRPr lang="en-US"/>
          </a:p>
        </p:txBody>
      </p:sp>
      <p:sp>
        <p:nvSpPr>
          <p:cNvPr id="50" name="Line 4"/>
          <p:cNvSpPr>
            <a:spLocks noChangeShapeType="1"/>
          </p:cNvSpPr>
          <p:nvPr/>
        </p:nvSpPr>
        <p:spPr bwMode="auto">
          <a:xfrm>
            <a:off x="5867400" y="2590800"/>
            <a:ext cx="381000" cy="0"/>
          </a:xfrm>
          <a:prstGeom prst="line">
            <a:avLst/>
          </a:prstGeom>
          <a:noFill/>
          <a:ln w="38100">
            <a:solidFill>
              <a:srgbClr val="FFFF00"/>
            </a:solidFill>
            <a:round/>
            <a:headEnd/>
            <a:tailEnd/>
          </a:ln>
        </p:spPr>
        <p:txBody>
          <a:bodyPr/>
          <a:lstStyle/>
          <a:p>
            <a:endParaRPr lang="en-US"/>
          </a:p>
        </p:txBody>
      </p:sp>
      <p:sp>
        <p:nvSpPr>
          <p:cNvPr id="52" name="Line 5"/>
          <p:cNvSpPr>
            <a:spLocks noChangeShapeType="1"/>
          </p:cNvSpPr>
          <p:nvPr/>
        </p:nvSpPr>
        <p:spPr bwMode="auto">
          <a:xfrm flipH="1">
            <a:off x="5943600" y="5410200"/>
            <a:ext cx="457200" cy="0"/>
          </a:xfrm>
          <a:prstGeom prst="line">
            <a:avLst/>
          </a:prstGeom>
          <a:noFill/>
          <a:ln w="38100">
            <a:solidFill>
              <a:srgbClr val="FFFF00"/>
            </a:solidFill>
            <a:round/>
            <a:headEnd/>
            <a:tailEnd/>
          </a:ln>
        </p:spPr>
        <p:txBody>
          <a:bodyPr/>
          <a:lstStyle/>
          <a:p>
            <a:endParaRPr lang="en-US"/>
          </a:p>
        </p:txBody>
      </p:sp>
      <p:sp>
        <p:nvSpPr>
          <p:cNvPr id="55" name="Line 6"/>
          <p:cNvSpPr>
            <a:spLocks noChangeShapeType="1"/>
          </p:cNvSpPr>
          <p:nvPr/>
        </p:nvSpPr>
        <p:spPr bwMode="auto">
          <a:xfrm flipH="1">
            <a:off x="4419600" y="3048000"/>
            <a:ext cx="533399" cy="0"/>
          </a:xfrm>
          <a:prstGeom prst="line">
            <a:avLst/>
          </a:prstGeom>
          <a:noFill/>
          <a:ln w="38100">
            <a:solidFill>
              <a:srgbClr val="FFFF00"/>
            </a:solidFill>
            <a:round/>
            <a:headEnd/>
            <a:tailEnd/>
          </a:ln>
        </p:spPr>
        <p:txBody>
          <a:bodyPr/>
          <a:lstStyle/>
          <a:p>
            <a:endParaRPr lang="en-US"/>
          </a:p>
        </p:txBody>
      </p:sp>
      <p:sp>
        <p:nvSpPr>
          <p:cNvPr id="56" name="Rectangle 55"/>
          <p:cNvSpPr/>
          <p:nvPr/>
        </p:nvSpPr>
        <p:spPr>
          <a:xfrm>
            <a:off x="3200400" y="2590800"/>
            <a:ext cx="838200" cy="9906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MFF </a:t>
            </a:r>
            <a:r>
              <a:rPr lang="en-US" sz="2000" dirty="0" err="1" smtClean="0">
                <a:solidFill>
                  <a:srgbClr val="FFFFFF"/>
                </a:solidFill>
              </a:rPr>
              <a:t>init.</a:t>
            </a:r>
            <a:r>
              <a:rPr lang="en-US" sz="2000" dirty="0" smtClean="0">
                <a:solidFill>
                  <a:srgbClr val="FFFFFF"/>
                </a:solidFill>
              </a:rPr>
              <a:t> 0</a:t>
            </a:r>
            <a:endParaRPr lang="en-US" sz="2000" dirty="0">
              <a:solidFill>
                <a:srgbClr val="FFFFFF"/>
              </a:solidFill>
            </a:endParaRPr>
          </a:p>
        </p:txBody>
      </p:sp>
      <p:cxnSp>
        <p:nvCxnSpPr>
          <p:cNvPr id="57" name="Straight Connector 56"/>
          <p:cNvCxnSpPr>
            <a:stCxn id="55" idx="1"/>
          </p:cNvCxnSpPr>
          <p:nvPr/>
        </p:nvCxnSpPr>
        <p:spPr>
          <a:xfrm rot="5400000" flipH="1" flipV="1">
            <a:off x="4305300" y="2933700"/>
            <a:ext cx="228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8" name="Line 6"/>
          <p:cNvSpPr>
            <a:spLocks noChangeShapeType="1"/>
          </p:cNvSpPr>
          <p:nvPr/>
        </p:nvSpPr>
        <p:spPr bwMode="auto">
          <a:xfrm flipH="1">
            <a:off x="4038600" y="2819400"/>
            <a:ext cx="381000" cy="0"/>
          </a:xfrm>
          <a:prstGeom prst="line">
            <a:avLst/>
          </a:prstGeom>
          <a:noFill/>
          <a:ln w="38100">
            <a:solidFill>
              <a:srgbClr val="FFFF00"/>
            </a:solidFill>
            <a:round/>
            <a:headEnd/>
            <a:tailEnd/>
          </a:ln>
        </p:spPr>
        <p:txBody>
          <a:bodyPr/>
          <a:lstStyle/>
          <a:p>
            <a:endParaRPr lang="en-US"/>
          </a:p>
        </p:txBody>
      </p:sp>
      <p:sp>
        <p:nvSpPr>
          <p:cNvPr id="60" name="Line 6"/>
          <p:cNvSpPr>
            <a:spLocks noChangeShapeType="1"/>
          </p:cNvSpPr>
          <p:nvPr/>
        </p:nvSpPr>
        <p:spPr bwMode="auto">
          <a:xfrm flipH="1">
            <a:off x="2438400" y="2819400"/>
            <a:ext cx="762000" cy="0"/>
          </a:xfrm>
          <a:prstGeom prst="line">
            <a:avLst/>
          </a:prstGeom>
          <a:noFill/>
          <a:ln w="38100">
            <a:solidFill>
              <a:srgbClr val="FFFF00"/>
            </a:solidFill>
            <a:round/>
            <a:headEnd/>
            <a:tailEnd/>
          </a:ln>
        </p:spPr>
        <p:txBody>
          <a:bodyPr/>
          <a:lstStyle/>
          <a:p>
            <a:endParaRPr lang="en-US"/>
          </a:p>
        </p:txBody>
      </p:sp>
      <p:sp>
        <p:nvSpPr>
          <p:cNvPr id="61" name="Flowchart: Connector 60"/>
          <p:cNvSpPr/>
          <p:nvPr/>
        </p:nvSpPr>
        <p:spPr>
          <a:xfrm>
            <a:off x="2743200" y="27432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bwMode="auto">
          <a:xfrm flipH="1">
            <a:off x="6172200" y="2133600"/>
            <a:ext cx="762000" cy="609600"/>
          </a:xfrm>
          <a:prstGeom prst="moon">
            <a:avLst>
              <a:gd name="adj" fmla="val 84426"/>
            </a:avLst>
          </a:prstGeom>
          <a:noFill/>
          <a:ln w="381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69" name="Line 5"/>
          <p:cNvSpPr>
            <a:spLocks noChangeShapeType="1"/>
          </p:cNvSpPr>
          <p:nvPr/>
        </p:nvSpPr>
        <p:spPr bwMode="auto">
          <a:xfrm flipH="1">
            <a:off x="2819400" y="2286000"/>
            <a:ext cx="3429000" cy="0"/>
          </a:xfrm>
          <a:prstGeom prst="line">
            <a:avLst/>
          </a:prstGeom>
          <a:noFill/>
          <a:ln w="38100">
            <a:solidFill>
              <a:srgbClr val="FFFF00"/>
            </a:solidFill>
            <a:round/>
            <a:headEnd/>
            <a:tailEnd/>
          </a:ln>
        </p:spPr>
        <p:txBody>
          <a:bodyPr/>
          <a:lstStyle/>
          <a:p>
            <a:endParaRPr lang="en-US"/>
          </a:p>
        </p:txBody>
      </p:sp>
      <p:sp>
        <p:nvSpPr>
          <p:cNvPr id="74" name="TextBox 73"/>
          <p:cNvSpPr txBox="1"/>
          <p:nvPr/>
        </p:nvSpPr>
        <p:spPr>
          <a:xfrm>
            <a:off x="8153400" y="1600200"/>
            <a:ext cx="990600" cy="646331"/>
          </a:xfrm>
          <a:prstGeom prst="rect">
            <a:avLst/>
          </a:prstGeom>
          <a:noFill/>
          <a:ln w="38100">
            <a:noFill/>
          </a:ln>
        </p:spPr>
        <p:txBody>
          <a:bodyPr wrap="square" rtlCol="0">
            <a:spAutoFit/>
          </a:bodyPr>
          <a:lstStyle/>
          <a:p>
            <a:r>
              <a:rPr lang="en-US" sz="3600" dirty="0" smtClean="0">
                <a:solidFill>
                  <a:srgbClr val="FFFFFF"/>
                </a:solidFill>
              </a:rPr>
              <a:t>PO</a:t>
            </a:r>
            <a:endParaRPr lang="en-US" sz="3600" dirty="0">
              <a:solidFill>
                <a:srgbClr val="FFFFFF"/>
              </a:solidFill>
            </a:endParaRPr>
          </a:p>
        </p:txBody>
      </p:sp>
      <p:cxnSp>
        <p:nvCxnSpPr>
          <p:cNvPr id="75" name="Straight Connector 74"/>
          <p:cNvCxnSpPr/>
          <p:nvPr/>
        </p:nvCxnSpPr>
        <p:spPr>
          <a:xfrm>
            <a:off x="8077200" y="23622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077200" y="26670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8077200" y="41910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8" name="Flowchart: Connector 77"/>
          <p:cNvSpPr/>
          <p:nvPr/>
        </p:nvSpPr>
        <p:spPr>
          <a:xfrm>
            <a:off x="8305800" y="29718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p:cNvSpPr/>
          <p:nvPr/>
        </p:nvSpPr>
        <p:spPr>
          <a:xfrm>
            <a:off x="8305800" y="32766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p:cNvSpPr/>
          <p:nvPr/>
        </p:nvSpPr>
        <p:spPr>
          <a:xfrm>
            <a:off x="8305800" y="35814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990600" y="24384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304800" y="2133600"/>
            <a:ext cx="685800" cy="646331"/>
          </a:xfrm>
          <a:prstGeom prst="rect">
            <a:avLst/>
          </a:prstGeom>
          <a:noFill/>
          <a:ln w="38100">
            <a:noFill/>
          </a:ln>
        </p:spPr>
        <p:txBody>
          <a:bodyPr wrap="square" rtlCol="0">
            <a:spAutoFit/>
          </a:bodyPr>
          <a:lstStyle/>
          <a:p>
            <a:r>
              <a:rPr lang="en-US" sz="3600" dirty="0" smtClean="0">
                <a:solidFill>
                  <a:srgbClr val="FFFFFF"/>
                </a:solidFill>
              </a:rPr>
              <a:t>PI</a:t>
            </a:r>
            <a:endParaRPr lang="en-US" sz="3600" dirty="0">
              <a:solidFill>
                <a:srgbClr val="FFFFFF"/>
              </a:solidFill>
            </a:endParaRPr>
          </a:p>
        </p:txBody>
      </p:sp>
      <p:cxnSp>
        <p:nvCxnSpPr>
          <p:cNvPr id="85" name="Straight Connector 84"/>
          <p:cNvCxnSpPr/>
          <p:nvPr/>
        </p:nvCxnSpPr>
        <p:spPr>
          <a:xfrm>
            <a:off x="990600" y="27432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7" name="Flowchart: Connector 86"/>
          <p:cNvSpPr/>
          <p:nvPr/>
        </p:nvSpPr>
        <p:spPr>
          <a:xfrm>
            <a:off x="1371600" y="29718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p:cNvSpPr/>
          <p:nvPr/>
        </p:nvSpPr>
        <p:spPr>
          <a:xfrm>
            <a:off x="1371600" y="32766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Connector 88"/>
          <p:cNvSpPr/>
          <p:nvPr/>
        </p:nvSpPr>
        <p:spPr>
          <a:xfrm>
            <a:off x="1371600" y="3581400"/>
            <a:ext cx="152400" cy="152400"/>
          </a:xfrm>
          <a:prstGeom prst="flowChartConnector">
            <a:avLst/>
          </a:prstGeom>
          <a:solidFill>
            <a:srgbClr val="FFFFFF"/>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990600" y="2133601"/>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H="1">
            <a:off x="685800" y="39624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685800" y="39624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6" name="Flowchart: Connector 105"/>
          <p:cNvSpPr/>
          <p:nvPr/>
        </p:nvSpPr>
        <p:spPr>
          <a:xfrm>
            <a:off x="4572000" y="39624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p:nvPr/>
        </p:nvCxnSpPr>
        <p:spPr>
          <a:xfrm>
            <a:off x="457200" y="4038600"/>
            <a:ext cx="419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4" name="AutoShape 3"/>
          <p:cNvSpPr>
            <a:spLocks noChangeArrowheads="1"/>
          </p:cNvSpPr>
          <p:nvPr/>
        </p:nvSpPr>
        <p:spPr bwMode="auto">
          <a:xfrm>
            <a:off x="6400800" y="49530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65" name="Line 4"/>
          <p:cNvSpPr>
            <a:spLocks noChangeShapeType="1"/>
          </p:cNvSpPr>
          <p:nvPr/>
        </p:nvSpPr>
        <p:spPr bwMode="auto">
          <a:xfrm>
            <a:off x="7086600" y="5257800"/>
            <a:ext cx="457200" cy="0"/>
          </a:xfrm>
          <a:prstGeom prst="line">
            <a:avLst/>
          </a:prstGeom>
          <a:noFill/>
          <a:ln w="38100">
            <a:solidFill>
              <a:srgbClr val="FFFF00"/>
            </a:solidFill>
            <a:round/>
            <a:headEnd/>
            <a:tailEnd/>
          </a:ln>
        </p:spPr>
        <p:txBody>
          <a:bodyPr/>
          <a:lstStyle/>
          <a:p>
            <a:endParaRPr lang="en-US"/>
          </a:p>
        </p:txBody>
      </p:sp>
      <p:sp>
        <p:nvSpPr>
          <p:cNvPr id="70" name="Line 6"/>
          <p:cNvSpPr>
            <a:spLocks noChangeShapeType="1"/>
          </p:cNvSpPr>
          <p:nvPr/>
        </p:nvSpPr>
        <p:spPr bwMode="auto">
          <a:xfrm flipH="1">
            <a:off x="4343399" y="5029200"/>
            <a:ext cx="838199" cy="0"/>
          </a:xfrm>
          <a:prstGeom prst="line">
            <a:avLst/>
          </a:prstGeom>
          <a:noFill/>
          <a:ln w="38100">
            <a:solidFill>
              <a:srgbClr val="FFFF00"/>
            </a:solidFill>
            <a:round/>
            <a:headEnd/>
            <a:tailEnd/>
          </a:ln>
        </p:spPr>
        <p:txBody>
          <a:bodyPr/>
          <a:lstStyle/>
          <a:p>
            <a:endParaRPr lang="en-US"/>
          </a:p>
        </p:txBody>
      </p:sp>
      <p:sp>
        <p:nvSpPr>
          <p:cNvPr id="71" name="Rectangle 70"/>
          <p:cNvSpPr/>
          <p:nvPr/>
        </p:nvSpPr>
        <p:spPr>
          <a:xfrm>
            <a:off x="3505200" y="4724400"/>
            <a:ext cx="838200" cy="9906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MFF </a:t>
            </a:r>
            <a:r>
              <a:rPr lang="en-US" sz="2000" dirty="0" err="1" smtClean="0">
                <a:solidFill>
                  <a:srgbClr val="FFFFFF"/>
                </a:solidFill>
              </a:rPr>
              <a:t>init.</a:t>
            </a:r>
            <a:r>
              <a:rPr lang="en-US" sz="2000" dirty="0" smtClean="0">
                <a:solidFill>
                  <a:srgbClr val="FFFFFF"/>
                </a:solidFill>
              </a:rPr>
              <a:t> 1</a:t>
            </a:r>
            <a:endParaRPr lang="en-US" sz="2000" dirty="0">
              <a:solidFill>
                <a:srgbClr val="FFFFFF"/>
              </a:solidFill>
            </a:endParaRPr>
          </a:p>
        </p:txBody>
      </p:sp>
      <p:sp>
        <p:nvSpPr>
          <p:cNvPr id="73" name="Line 6"/>
          <p:cNvSpPr>
            <a:spLocks noChangeShapeType="1"/>
          </p:cNvSpPr>
          <p:nvPr/>
        </p:nvSpPr>
        <p:spPr bwMode="auto">
          <a:xfrm flipH="1">
            <a:off x="4648200" y="4724400"/>
            <a:ext cx="381000" cy="0"/>
          </a:xfrm>
          <a:prstGeom prst="line">
            <a:avLst/>
          </a:prstGeom>
          <a:noFill/>
          <a:ln w="38100">
            <a:solidFill>
              <a:srgbClr val="FFFF00"/>
            </a:solidFill>
            <a:round/>
            <a:headEnd/>
            <a:tailEnd/>
          </a:ln>
        </p:spPr>
        <p:txBody>
          <a:bodyPr/>
          <a:lstStyle/>
          <a:p>
            <a:endParaRPr lang="en-US"/>
          </a:p>
        </p:txBody>
      </p:sp>
      <p:sp>
        <p:nvSpPr>
          <p:cNvPr id="81" name="Line 6"/>
          <p:cNvSpPr>
            <a:spLocks noChangeShapeType="1"/>
          </p:cNvSpPr>
          <p:nvPr/>
        </p:nvSpPr>
        <p:spPr bwMode="auto">
          <a:xfrm flipH="1">
            <a:off x="5867400" y="4876800"/>
            <a:ext cx="228600" cy="0"/>
          </a:xfrm>
          <a:prstGeom prst="line">
            <a:avLst/>
          </a:prstGeom>
          <a:noFill/>
          <a:ln w="38100">
            <a:solidFill>
              <a:srgbClr val="FFFF00"/>
            </a:solidFill>
            <a:round/>
            <a:headEnd/>
            <a:tailEnd/>
          </a:ln>
        </p:spPr>
        <p:txBody>
          <a:bodyPr/>
          <a:lstStyle/>
          <a:p>
            <a:endParaRPr lang="en-US"/>
          </a:p>
        </p:txBody>
      </p:sp>
      <p:cxnSp>
        <p:nvCxnSpPr>
          <p:cNvPr id="82" name="Straight Connector 81"/>
          <p:cNvCxnSpPr>
            <a:stCxn id="73" idx="1"/>
            <a:endCxn id="86" idx="1"/>
          </p:cNvCxnSpPr>
          <p:nvPr/>
        </p:nvCxnSpPr>
        <p:spPr>
          <a:xfrm rot="5400000" flipH="1" flipV="1">
            <a:off x="3962400" y="4038600"/>
            <a:ext cx="1371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6" name="Line 6"/>
          <p:cNvSpPr>
            <a:spLocks noChangeShapeType="1"/>
          </p:cNvSpPr>
          <p:nvPr/>
        </p:nvSpPr>
        <p:spPr bwMode="auto">
          <a:xfrm flipH="1">
            <a:off x="4648200" y="3352800"/>
            <a:ext cx="304800" cy="0"/>
          </a:xfrm>
          <a:prstGeom prst="line">
            <a:avLst/>
          </a:prstGeom>
          <a:noFill/>
          <a:ln w="38100">
            <a:solidFill>
              <a:srgbClr val="FFFF00"/>
            </a:solidFill>
            <a:round/>
            <a:headEnd/>
            <a:tailEnd/>
          </a:ln>
        </p:spPr>
        <p:txBody>
          <a:bodyPr/>
          <a:lstStyle/>
          <a:p>
            <a:endParaRPr lang="en-US"/>
          </a:p>
        </p:txBody>
      </p:sp>
      <p:sp>
        <p:nvSpPr>
          <p:cNvPr id="98" name="Line 6"/>
          <p:cNvSpPr>
            <a:spLocks noChangeShapeType="1"/>
          </p:cNvSpPr>
          <p:nvPr/>
        </p:nvSpPr>
        <p:spPr bwMode="auto">
          <a:xfrm flipH="1">
            <a:off x="2438400" y="5029200"/>
            <a:ext cx="1066800" cy="0"/>
          </a:xfrm>
          <a:prstGeom prst="line">
            <a:avLst/>
          </a:prstGeom>
          <a:noFill/>
          <a:ln w="38100">
            <a:solidFill>
              <a:srgbClr val="FFFF00"/>
            </a:solidFill>
            <a:round/>
            <a:headEnd/>
            <a:tailEnd/>
          </a:ln>
        </p:spPr>
        <p:txBody>
          <a:bodyPr/>
          <a:lstStyle/>
          <a:p>
            <a:endParaRPr lang="en-US"/>
          </a:p>
        </p:txBody>
      </p:sp>
      <p:sp>
        <p:nvSpPr>
          <p:cNvPr id="100" name="Flowchart: Connector 99"/>
          <p:cNvSpPr/>
          <p:nvPr/>
        </p:nvSpPr>
        <p:spPr>
          <a:xfrm>
            <a:off x="2819400" y="49530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bwMode="auto">
          <a:xfrm flipH="1">
            <a:off x="5105400" y="4572000"/>
            <a:ext cx="762000" cy="609600"/>
          </a:xfrm>
          <a:prstGeom prst="moon">
            <a:avLst>
              <a:gd name="adj" fmla="val 84426"/>
            </a:avLst>
          </a:prstGeom>
          <a:noFill/>
          <a:ln w="381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02" name="Oval 20"/>
          <p:cNvSpPr>
            <a:spLocks noChangeArrowheads="1"/>
          </p:cNvSpPr>
          <p:nvPr/>
        </p:nvSpPr>
        <p:spPr bwMode="auto">
          <a:xfrm>
            <a:off x="5029200" y="4648200"/>
            <a:ext cx="153194" cy="153988"/>
          </a:xfrm>
          <a:prstGeom prst="ellipse">
            <a:avLst/>
          </a:prstGeom>
          <a:noFill/>
          <a:ln w="38100">
            <a:solidFill>
              <a:srgbClr val="FFFF00"/>
            </a:solidFill>
            <a:round/>
            <a:headEnd/>
            <a:tailEnd/>
          </a:ln>
        </p:spPr>
        <p:txBody>
          <a:bodyPr wrap="none" anchor="ctr"/>
          <a:lstStyle/>
          <a:p>
            <a:endParaRPr lang="en-US"/>
          </a:p>
        </p:txBody>
      </p:sp>
      <p:sp>
        <p:nvSpPr>
          <p:cNvPr id="105" name="AutoShape 3"/>
          <p:cNvSpPr>
            <a:spLocks noChangeArrowheads="1"/>
          </p:cNvSpPr>
          <p:nvPr/>
        </p:nvSpPr>
        <p:spPr bwMode="auto">
          <a:xfrm>
            <a:off x="4953000" y="2895600"/>
            <a:ext cx="672307" cy="595313"/>
          </a:xfrm>
          <a:prstGeom prst="flowChartDelay">
            <a:avLst/>
          </a:prstGeom>
          <a:noFill/>
          <a:ln w="38100">
            <a:solidFill>
              <a:srgbClr val="FFFF00"/>
            </a:solidFill>
            <a:miter lim="800000"/>
            <a:headEnd/>
            <a:tailEnd/>
          </a:ln>
        </p:spPr>
        <p:txBody>
          <a:bodyPr wrap="none" anchor="ctr"/>
          <a:lstStyle/>
          <a:p>
            <a:endParaRPr lang="en-US"/>
          </a:p>
        </p:txBody>
      </p:sp>
      <p:cxnSp>
        <p:nvCxnSpPr>
          <p:cNvPr id="123" name="Straight Connector 122"/>
          <p:cNvCxnSpPr/>
          <p:nvPr/>
        </p:nvCxnSpPr>
        <p:spPr>
          <a:xfrm rot="5400000" flipH="1" flipV="1">
            <a:off x="2438400" y="5410200"/>
            <a:ext cx="914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2" name="Line 5"/>
          <p:cNvSpPr>
            <a:spLocks noChangeShapeType="1"/>
          </p:cNvSpPr>
          <p:nvPr/>
        </p:nvSpPr>
        <p:spPr bwMode="auto">
          <a:xfrm flipH="1">
            <a:off x="2895600" y="5867400"/>
            <a:ext cx="3048000" cy="0"/>
          </a:xfrm>
          <a:prstGeom prst="line">
            <a:avLst/>
          </a:prstGeom>
          <a:noFill/>
          <a:ln w="38100">
            <a:solidFill>
              <a:srgbClr val="FFFF00"/>
            </a:solidFill>
            <a:round/>
            <a:headEnd/>
            <a:tailEnd/>
          </a:ln>
        </p:spPr>
        <p:txBody>
          <a:bodyPr/>
          <a:lstStyle/>
          <a:p>
            <a:endParaRPr lang="en-US"/>
          </a:p>
        </p:txBody>
      </p:sp>
      <p:cxnSp>
        <p:nvCxnSpPr>
          <p:cNvPr id="133" name="Straight Connector 132"/>
          <p:cNvCxnSpPr/>
          <p:nvPr/>
        </p:nvCxnSpPr>
        <p:spPr>
          <a:xfrm rot="5400000" flipH="1" flipV="1">
            <a:off x="5715000" y="5638800"/>
            <a:ext cx="45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5981700" y="4991100"/>
            <a:ext cx="228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9" name="Line 6"/>
          <p:cNvSpPr>
            <a:spLocks noChangeShapeType="1"/>
          </p:cNvSpPr>
          <p:nvPr/>
        </p:nvSpPr>
        <p:spPr bwMode="auto">
          <a:xfrm flipH="1">
            <a:off x="6096000" y="5105400"/>
            <a:ext cx="304800" cy="0"/>
          </a:xfrm>
          <a:prstGeom prst="line">
            <a:avLst/>
          </a:prstGeom>
          <a:noFill/>
          <a:ln w="38100">
            <a:solidFill>
              <a:srgbClr val="FFFF00"/>
            </a:solidFill>
            <a:round/>
            <a:headEnd/>
            <a:tailEnd/>
          </a:ln>
        </p:spPr>
        <p:txBody>
          <a:bodyPr/>
          <a:lstStyle/>
          <a:p>
            <a:endParaRPr lang="en-US"/>
          </a:p>
        </p:txBody>
      </p:sp>
      <p:cxnSp>
        <p:nvCxnSpPr>
          <p:cNvPr id="143" name="Straight Connector 142"/>
          <p:cNvCxnSpPr/>
          <p:nvPr/>
        </p:nvCxnSpPr>
        <p:spPr>
          <a:xfrm rot="5400000" flipH="1" flipV="1">
            <a:off x="2552700" y="2552700"/>
            <a:ext cx="533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47" idx="0"/>
          </p:cNvCxnSpPr>
          <p:nvPr/>
        </p:nvCxnSpPr>
        <p:spPr>
          <a:xfrm rot="5400000" flipH="1">
            <a:off x="5562600" y="2895600"/>
            <a:ext cx="609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7" name="Line 6"/>
          <p:cNvSpPr>
            <a:spLocks noChangeShapeType="1"/>
          </p:cNvSpPr>
          <p:nvPr/>
        </p:nvSpPr>
        <p:spPr bwMode="auto">
          <a:xfrm flipH="1">
            <a:off x="5638800" y="3200400"/>
            <a:ext cx="228600" cy="0"/>
          </a:xfrm>
          <a:prstGeom prst="line">
            <a:avLst/>
          </a:prstGeom>
          <a:noFill/>
          <a:ln w="38100">
            <a:solidFill>
              <a:srgbClr val="FFFF00"/>
            </a:solidFill>
            <a:round/>
            <a:headEnd/>
            <a:tailEnd/>
          </a:ln>
        </p:spPr>
        <p:txBody>
          <a:bodyPr/>
          <a:lstStyle/>
          <a:p>
            <a:endParaRPr lang="en-US"/>
          </a:p>
        </p:txBody>
      </p:sp>
      <p:sp>
        <p:nvSpPr>
          <p:cNvPr id="63" name="Rectangle 62"/>
          <p:cNvSpPr/>
          <p:nvPr/>
        </p:nvSpPr>
        <p:spPr>
          <a:xfrm>
            <a:off x="533400" y="914400"/>
            <a:ext cx="3103735" cy="523220"/>
          </a:xfrm>
          <a:prstGeom prst="rect">
            <a:avLst/>
          </a:prstGeom>
          <a:ln w="38100">
            <a:noFill/>
          </a:ln>
        </p:spPr>
        <p:txBody>
          <a:bodyPr wrap="none">
            <a:spAutoFit/>
          </a:bodyPr>
          <a:lstStyle/>
          <a:p>
            <a:r>
              <a:rPr lang="en-US" sz="2800" dirty="0" smtClean="0">
                <a:solidFill>
                  <a:srgbClr val="FFFFFF"/>
                </a:solidFill>
              </a:rPr>
              <a:t>Simplified version:</a:t>
            </a:r>
            <a:endParaRPr lang="en-US" sz="2800" dirty="0">
              <a:solidFill>
                <a:srgbClr val="FFFFFF"/>
              </a:solidFill>
            </a:endParaRPr>
          </a:p>
        </p:txBody>
      </p:sp>
      <p:sp>
        <p:nvSpPr>
          <p:cNvPr id="66" name="Footer Placeholder 65"/>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vs. Fault-Pair Coverage – s27</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dirty="0"/>
          </a:p>
        </p:txBody>
      </p:sp>
      <p:sp>
        <p:nvSpPr>
          <p:cNvPr id="5" name="Slide Number Placeholder 4"/>
          <p:cNvSpPr>
            <a:spLocks noGrp="1"/>
          </p:cNvSpPr>
          <p:nvPr>
            <p:ph type="sldNum" sz="quarter" idx="12"/>
          </p:nvPr>
        </p:nvSpPr>
        <p:spPr/>
        <p:txBody>
          <a:bodyPr/>
          <a:lstStyle/>
          <a:p>
            <a:pPr>
              <a:defRPr/>
            </a:pPr>
            <a:fld id="{5551DFC1-2DE9-466C-B296-661A7F7832FB}" type="slidenum">
              <a:rPr lang="en-US" smtClean="0"/>
              <a:pPr>
                <a:defRPr/>
              </a:pPr>
              <a:t>58</a:t>
            </a:fld>
            <a:endParaRPr lang="en-US"/>
          </a:p>
        </p:txBody>
      </p:sp>
      <p:graphicFrame>
        <p:nvGraphicFramePr>
          <p:cNvPr id="8" name="Chart 7"/>
          <p:cNvGraphicFramePr/>
          <p:nvPr/>
        </p:nvGraphicFramePr>
        <p:xfrm>
          <a:off x="381000" y="838200"/>
          <a:ext cx="8472488" cy="5367337"/>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5"/>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graphicFrame>
        <p:nvGraphicFramePr>
          <p:cNvPr id="7" name="Content Placeholder 6"/>
          <p:cNvGraphicFramePr>
            <a:graphicFrameLocks noGrp="1"/>
          </p:cNvGraphicFramePr>
          <p:nvPr>
            <p:ph idx="1"/>
          </p:nvPr>
        </p:nvGraphicFramePr>
        <p:xfrm>
          <a:off x="152400" y="838200"/>
          <a:ext cx="8839201" cy="5568837"/>
        </p:xfrm>
        <a:graphic>
          <a:graphicData uri="http://schemas.openxmlformats.org/drawingml/2006/table">
            <a:tbl>
              <a:tblPr>
                <a:solidFill>
                  <a:srgbClr val="002060"/>
                </a:solidFill>
                <a:tableStyleId>{E269D01E-BC32-4049-B463-5C60D7B0CCD2}</a:tableStyleId>
              </a:tblPr>
              <a:tblGrid>
                <a:gridCol w="1082323"/>
                <a:gridCol w="869708"/>
                <a:gridCol w="830682"/>
                <a:gridCol w="982134"/>
                <a:gridCol w="982134"/>
                <a:gridCol w="818444"/>
                <a:gridCol w="818444"/>
                <a:gridCol w="818444"/>
                <a:gridCol w="818444"/>
                <a:gridCol w="818444"/>
              </a:tblGrid>
              <a:tr h="464683">
                <a:tc rowSpan="2">
                  <a:txBody>
                    <a:bodyPr/>
                    <a:lstStyle/>
                    <a:p>
                      <a:pPr marL="0" marR="0" algn="ctr">
                        <a:spcBef>
                          <a:spcPts val="0"/>
                        </a:spcBef>
                        <a:spcAft>
                          <a:spcPts val="0"/>
                        </a:spcAft>
                      </a:pPr>
                      <a:r>
                        <a:rPr lang="en-US" sz="1800" b="1" dirty="0">
                          <a:solidFill>
                            <a:srgbClr val="FFFFFF"/>
                          </a:solidFill>
                        </a:rPr>
                        <a:t>Circuit</a:t>
                      </a:r>
                      <a:endParaRPr lang="en-US" sz="1800" b="1" dirty="0">
                        <a:solidFill>
                          <a:srgbClr val="FFFFFF"/>
                        </a:solidFill>
                        <a:latin typeface="Calibri"/>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c rowSpan="2">
                  <a:txBody>
                    <a:bodyPr/>
                    <a:lstStyle/>
                    <a:p>
                      <a:pPr marL="0" marR="0" algn="ctr">
                        <a:spcBef>
                          <a:spcPts val="0"/>
                        </a:spcBef>
                        <a:spcAft>
                          <a:spcPts val="0"/>
                        </a:spcAft>
                      </a:pPr>
                      <a:r>
                        <a:rPr lang="en-US" sz="1800" b="1" dirty="0" smtClean="0">
                          <a:solidFill>
                            <a:srgbClr val="FFFFFF"/>
                          </a:solidFill>
                        </a:rPr>
                        <a:t>No. </a:t>
                      </a:r>
                      <a:r>
                        <a:rPr lang="en-US" sz="1800" b="1" dirty="0">
                          <a:solidFill>
                            <a:srgbClr val="FFFFFF"/>
                          </a:solidFill>
                        </a:rPr>
                        <a:t>of</a:t>
                      </a:r>
                    </a:p>
                    <a:p>
                      <a:pPr marL="0" marR="0" algn="ctr">
                        <a:spcBef>
                          <a:spcPts val="0"/>
                        </a:spcBef>
                        <a:spcAft>
                          <a:spcPts val="0"/>
                        </a:spcAft>
                      </a:pPr>
                      <a:r>
                        <a:rPr lang="en-US" sz="1800" b="1" dirty="0">
                          <a:solidFill>
                            <a:srgbClr val="FFFFFF"/>
                          </a:solidFill>
                        </a:rPr>
                        <a:t>faults</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gridSpan="4">
                  <a:txBody>
                    <a:bodyPr/>
                    <a:lstStyle/>
                    <a:p>
                      <a:pPr marL="0" marR="0" algn="ctr">
                        <a:spcBef>
                          <a:spcPts val="0"/>
                        </a:spcBef>
                        <a:spcAft>
                          <a:spcPts val="0"/>
                        </a:spcAft>
                      </a:pPr>
                      <a:r>
                        <a:rPr lang="en-US" sz="1800" b="1" dirty="0">
                          <a:solidFill>
                            <a:srgbClr val="FFFFFF"/>
                          </a:solidFill>
                        </a:rPr>
                        <a:t>Detection test Generation</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800" b="1" dirty="0">
                          <a:solidFill>
                            <a:srgbClr val="FFFFFF"/>
                          </a:solidFill>
                        </a:rPr>
                        <a:t>Diagnostic test Generation</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44547">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b="1" dirty="0" smtClean="0">
                          <a:solidFill>
                            <a:srgbClr val="FFFFFF"/>
                          </a:solidFill>
                        </a:rPr>
                        <a:t>Det. </a:t>
                      </a:r>
                      <a:r>
                        <a:rPr lang="en-US" sz="1800" b="1" dirty="0" err="1" smtClean="0">
                          <a:solidFill>
                            <a:srgbClr val="FFFFFF"/>
                          </a:solidFill>
                        </a:rPr>
                        <a:t>Vect</a:t>
                      </a:r>
                      <a:r>
                        <a:rPr lang="en-US" sz="1800" b="1" dirty="0" smtClean="0">
                          <a:solidFill>
                            <a:srgbClr val="FFFFFF"/>
                          </a:solidFill>
                        </a:rPr>
                        <a:t>.</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a:solidFill>
                            <a:srgbClr val="FFFFFF"/>
                          </a:solidFill>
                        </a:rPr>
                        <a:t>FC </a:t>
                      </a:r>
                    </a:p>
                    <a:p>
                      <a:pPr marL="0" marR="0" algn="ctr">
                        <a:spcBef>
                          <a:spcPts val="0"/>
                        </a:spcBef>
                        <a:spcAft>
                          <a:spcPts val="0"/>
                        </a:spcAft>
                      </a:pPr>
                      <a:r>
                        <a:rPr lang="en-US" sz="1800" b="1" dirty="0">
                          <a:solidFill>
                            <a:srgbClr val="FFFFFF"/>
                          </a:solidFill>
                        </a:rPr>
                        <a:t>%</a:t>
                      </a:r>
                      <a:endParaRPr lang="en-US" sz="1800" b="1" dirty="0">
                        <a:solidFill>
                          <a:srgbClr val="FFFFFF"/>
                        </a:solidFill>
                        <a:latin typeface="Calibri"/>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err="1" smtClean="0">
                          <a:solidFill>
                            <a:srgbClr val="FFFFFF"/>
                          </a:solidFill>
                          <a:latin typeface="+mn-lt"/>
                          <a:ea typeface="Times New Roman"/>
                          <a:cs typeface="Times New Roman"/>
                        </a:rPr>
                        <a:t>UnFlt</a:t>
                      </a:r>
                      <a:r>
                        <a:rPr lang="en-US" sz="1800" b="1" dirty="0" smtClean="0">
                          <a:solidFill>
                            <a:srgbClr val="FFFFFF"/>
                          </a:solidFill>
                          <a:latin typeface="+mn-lt"/>
                          <a:ea typeface="Times New Roman"/>
                          <a:cs typeface="Times New Roman"/>
                        </a:rPr>
                        <a:t> </a:t>
                      </a:r>
                      <a:r>
                        <a:rPr lang="en-US" sz="1800" b="1" dirty="0" err="1" smtClean="0">
                          <a:solidFill>
                            <a:srgbClr val="FFFFFF"/>
                          </a:solidFill>
                          <a:latin typeface="+mn-lt"/>
                          <a:ea typeface="Times New Roman"/>
                          <a:cs typeface="Times New Roman"/>
                        </a:rPr>
                        <a:t>Grp</a:t>
                      </a:r>
                      <a:endParaRPr lang="en-US" sz="1800" b="1" dirty="0">
                        <a:solidFill>
                          <a:srgbClr val="FFFFFF"/>
                        </a:solidFill>
                        <a:latin typeface="+mn-lt"/>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a:solidFill>
                            <a:srgbClr val="FFFFFF"/>
                          </a:solidFill>
                        </a:rPr>
                        <a:t>DC </a:t>
                      </a:r>
                    </a:p>
                    <a:p>
                      <a:pPr marL="0" marR="0" algn="ctr">
                        <a:spcBef>
                          <a:spcPts val="0"/>
                        </a:spcBef>
                        <a:spcAft>
                          <a:spcPts val="0"/>
                        </a:spcAft>
                      </a:pPr>
                      <a:r>
                        <a:rPr lang="en-US" sz="1800" b="1" dirty="0">
                          <a:solidFill>
                            <a:srgbClr val="FFFFFF"/>
                          </a:solidFill>
                        </a:rPr>
                        <a:t>%</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a:solidFill>
                            <a:srgbClr val="FFFFFF"/>
                          </a:solidFill>
                        </a:rPr>
                        <a:t>Excl.</a:t>
                      </a:r>
                    </a:p>
                    <a:p>
                      <a:pPr marL="0" marR="0" algn="ctr">
                        <a:spcBef>
                          <a:spcPts val="0"/>
                        </a:spcBef>
                        <a:spcAft>
                          <a:spcPts val="0"/>
                        </a:spcAft>
                      </a:pPr>
                      <a:r>
                        <a:rPr lang="en-US" sz="1800" b="1" dirty="0" err="1" smtClean="0">
                          <a:solidFill>
                            <a:srgbClr val="FFFFFF"/>
                          </a:solidFill>
                        </a:rPr>
                        <a:t>Vect</a:t>
                      </a:r>
                      <a:r>
                        <a:rPr lang="en-US" sz="1800" b="1" dirty="0" smtClean="0">
                          <a:solidFill>
                            <a:srgbClr val="FFFFFF"/>
                          </a:solidFill>
                        </a:rPr>
                        <a:t>.</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FFFFFF"/>
                          </a:solidFill>
                          <a:latin typeface="+mn-lt"/>
                          <a:ea typeface="Times New Roman"/>
                          <a:cs typeface="Times New Roman"/>
                        </a:rPr>
                        <a:t>UnFltGrp</a:t>
                      </a:r>
                      <a:endParaRPr lang="en-US" sz="1800" b="1" dirty="0" smtClean="0">
                        <a:solidFill>
                          <a:srgbClr val="FFFFFF"/>
                        </a:solidFill>
                        <a:latin typeface="+mn-lt"/>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FF"/>
                          </a:solidFill>
                          <a:latin typeface="+mn-lt"/>
                          <a:ea typeface="+mn-ea"/>
                          <a:cs typeface="+mn-cs"/>
                        </a:rPr>
                        <a:t>Largest</a:t>
                      </a:r>
                      <a:r>
                        <a:rPr lang="en-US" sz="1800" b="1" baseline="0" dirty="0" smtClean="0">
                          <a:solidFill>
                            <a:srgbClr val="FFFFFF"/>
                          </a:solidFill>
                          <a:latin typeface="+mn-lt"/>
                          <a:ea typeface="+mn-ea"/>
                          <a:cs typeface="+mn-cs"/>
                        </a:rPr>
                        <a:t> </a:t>
                      </a:r>
                      <a:r>
                        <a:rPr lang="en-US" sz="1800" b="1" baseline="0" dirty="0" err="1" smtClean="0">
                          <a:solidFill>
                            <a:srgbClr val="FFFFFF"/>
                          </a:solidFill>
                          <a:latin typeface="+mn-lt"/>
                          <a:ea typeface="+mn-ea"/>
                          <a:cs typeface="+mn-cs"/>
                        </a:rPr>
                        <a:t>Grp</a:t>
                      </a:r>
                      <a:endParaRPr lang="en-US" sz="1800" b="1" dirty="0" smtClean="0">
                        <a:solidFill>
                          <a:srgbClr val="FFFFFF"/>
                        </a:solidFill>
                        <a:latin typeface="Calibri"/>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a:solidFill>
                            <a:srgbClr val="FFFFFF"/>
                          </a:solidFill>
                        </a:rPr>
                        <a:t>DC</a:t>
                      </a:r>
                    </a:p>
                    <a:p>
                      <a:pPr marL="0" marR="0" algn="ctr">
                        <a:spcBef>
                          <a:spcPts val="0"/>
                        </a:spcBef>
                        <a:spcAft>
                          <a:spcPts val="0"/>
                        </a:spcAft>
                      </a:pPr>
                      <a:r>
                        <a:rPr lang="en-US" sz="1800" b="1" dirty="0">
                          <a:solidFill>
                            <a:srgbClr val="FFFFFF"/>
                          </a:solidFill>
                        </a:rPr>
                        <a:t>%</a:t>
                      </a:r>
                      <a:endParaRPr lang="en-US" sz="1800" b="1" dirty="0">
                        <a:solidFill>
                          <a:srgbClr val="FFFFFF"/>
                        </a:solidFill>
                        <a:latin typeface="Calibri"/>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r>
              <a:tr h="387237">
                <a:tc>
                  <a:txBody>
                    <a:bodyPr/>
                    <a:lstStyle/>
                    <a:p>
                      <a:pPr marL="0" marR="0" algn="ctr">
                        <a:spcBef>
                          <a:spcPts val="0"/>
                        </a:spcBef>
                        <a:spcAft>
                          <a:spcPts val="0"/>
                        </a:spcAft>
                      </a:pPr>
                      <a:r>
                        <a:rPr lang="en-US" sz="1800" b="1" dirty="0" smtClean="0">
                          <a:solidFill>
                            <a:srgbClr val="FFFFFF"/>
                          </a:solidFill>
                          <a:latin typeface="+mn-lt"/>
                          <a:ea typeface="+mn-ea"/>
                          <a:cs typeface="+mn-cs"/>
                        </a:rPr>
                        <a:t>s27</a:t>
                      </a:r>
                      <a:endParaRPr lang="en-US" sz="1800" b="1" dirty="0">
                        <a:solidFill>
                          <a:srgbClr val="FFFFFF"/>
                        </a:solidFill>
                        <a:latin typeface="Calibri"/>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46</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11</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rPr>
                        <a:t>100.0</a:t>
                      </a:r>
                      <a:endParaRPr lang="en-US" sz="1800" b="1" dirty="0">
                        <a:solidFill>
                          <a:srgbClr val="FFFFFF"/>
                        </a:solidFill>
                        <a:latin typeface="Calibri"/>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12</a:t>
                      </a:r>
                      <a:endParaRPr lang="en-US" sz="1800" b="1" dirty="0">
                        <a:solidFill>
                          <a:srgbClr val="FFFFFF"/>
                        </a:solidFill>
                        <a:latin typeface="+mn-lt"/>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52.2</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rPr>
                        <a:t>18</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a:t>
                      </a:r>
                      <a:endParaRPr lang="en-US" sz="1800" b="1" dirty="0">
                        <a:solidFill>
                          <a:srgbClr val="FFFFFF"/>
                        </a:solidFill>
                        <a:latin typeface="+mn-lt"/>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2</a:t>
                      </a:r>
                      <a:endParaRPr lang="en-US" sz="1800" b="1" dirty="0">
                        <a:solidFill>
                          <a:srgbClr val="FFFFFF"/>
                        </a:solidFill>
                        <a:latin typeface="+mn-lt"/>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97.8</a:t>
                      </a:r>
                      <a:endParaRPr lang="en-US" sz="1800" b="1" dirty="0">
                        <a:solidFill>
                          <a:srgbClr val="FFFFFF"/>
                        </a:solidFill>
                        <a:latin typeface="Calibri"/>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chemeClr val="accent6">
                        <a:lumMod val="75000"/>
                      </a:schemeClr>
                    </a:solidFill>
                  </a:tcPr>
                </a:tc>
              </a:tr>
              <a:tr h="387237">
                <a:tc>
                  <a:txBody>
                    <a:bodyPr/>
                    <a:lstStyle/>
                    <a:p>
                      <a:pPr marL="0" marR="0" algn="ctr">
                        <a:spcBef>
                          <a:spcPts val="0"/>
                        </a:spcBef>
                        <a:spcAft>
                          <a:spcPts val="0"/>
                        </a:spcAft>
                      </a:pPr>
                      <a:r>
                        <a:rPr lang="en-US" sz="1800" b="1" dirty="0" smtClean="0">
                          <a:solidFill>
                            <a:srgbClr val="FFFFFF"/>
                          </a:solidFill>
                          <a:latin typeface="+mn-lt"/>
                          <a:ea typeface="+mn-ea"/>
                          <a:cs typeface="+mn-cs"/>
                        </a:rPr>
                        <a:t>s298</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482</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44</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79.9</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62</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62.4</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34</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39</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4</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70.1</a:t>
                      </a:r>
                      <a:endParaRPr lang="en-US" sz="1800" b="1" dirty="0">
                        <a:solidFill>
                          <a:srgbClr val="FFFFFF"/>
                        </a:solidFill>
                        <a:latin typeface="Calibri"/>
                        <a:ea typeface="Times New Roman"/>
                        <a:cs typeface="Times New Roman"/>
                      </a:endParaRPr>
                    </a:p>
                  </a:txBody>
                  <a:tcPr marL="68580" marR="68580" marT="0" marB="0" anchor="ctr">
                    <a:solidFill>
                      <a:schemeClr val="accent6">
                        <a:lumMod val="75000"/>
                      </a:schemeClr>
                    </a:solidFill>
                  </a:tcPr>
                </a:tc>
              </a:tr>
              <a:tr h="387237">
                <a:tc>
                  <a:txBody>
                    <a:bodyPr/>
                    <a:lstStyle/>
                    <a:p>
                      <a:pPr marL="0" marR="0" algn="ctr">
                        <a:spcBef>
                          <a:spcPts val="0"/>
                        </a:spcBef>
                        <a:spcAft>
                          <a:spcPts val="0"/>
                        </a:spcAft>
                      </a:pPr>
                      <a:r>
                        <a:rPr lang="en-US" sz="1800" b="1" dirty="0" smtClean="0">
                          <a:solidFill>
                            <a:srgbClr val="FFFFFF"/>
                          </a:solidFill>
                          <a:latin typeface="+mn-lt"/>
                          <a:ea typeface="+mn-ea"/>
                          <a:cs typeface="+mn-cs"/>
                        </a:rPr>
                        <a:t>s382</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616</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51</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80.8</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82</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64.1</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24</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58</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4</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68.5</a:t>
                      </a:r>
                      <a:endParaRPr lang="en-US" sz="1800" b="1" dirty="0">
                        <a:solidFill>
                          <a:srgbClr val="FFFFFF"/>
                        </a:solidFill>
                        <a:latin typeface="Calibri"/>
                        <a:ea typeface="Times New Roman"/>
                        <a:cs typeface="Times New Roman"/>
                      </a:endParaRPr>
                    </a:p>
                  </a:txBody>
                  <a:tcPr marL="68580" marR="68580" marT="0" marB="0" anchor="ctr">
                    <a:solidFill>
                      <a:schemeClr val="accent6">
                        <a:lumMod val="75000"/>
                      </a:schemeClr>
                    </a:solidFill>
                  </a:tcPr>
                </a:tc>
              </a:tr>
              <a:tr h="387237">
                <a:tc>
                  <a:txBody>
                    <a:bodyPr/>
                    <a:lstStyle/>
                    <a:p>
                      <a:pPr marL="0" marR="0" algn="ctr">
                        <a:spcBef>
                          <a:spcPts val="0"/>
                        </a:spcBef>
                        <a:spcAft>
                          <a:spcPts val="0"/>
                        </a:spcAft>
                      </a:pPr>
                      <a:r>
                        <a:rPr lang="en-US" sz="1800" b="1" dirty="0" smtClean="0">
                          <a:solidFill>
                            <a:srgbClr val="FFFFFF"/>
                          </a:solidFill>
                          <a:latin typeface="+mn-lt"/>
                          <a:ea typeface="+mn-ea"/>
                          <a:cs typeface="+mn-cs"/>
                        </a:rPr>
                        <a:t>s1423</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2364</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102</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92.9</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280</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79.3</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106</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182</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5</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84.1</a:t>
                      </a:r>
                      <a:endParaRPr lang="en-US" sz="1800" b="1" dirty="0">
                        <a:solidFill>
                          <a:srgbClr val="FFFFFF"/>
                        </a:solidFill>
                        <a:latin typeface="Calibri"/>
                        <a:ea typeface="Times New Roman"/>
                        <a:cs typeface="Times New Roman"/>
                      </a:endParaRPr>
                    </a:p>
                  </a:txBody>
                  <a:tcPr marL="68580" marR="68580" marT="0" marB="0" anchor="ctr">
                    <a:solidFill>
                      <a:schemeClr val="accent6">
                        <a:lumMod val="75000"/>
                      </a:schemeClr>
                    </a:solidFill>
                  </a:tcPr>
                </a:tc>
              </a:tr>
              <a:tr h="387237">
                <a:tc>
                  <a:txBody>
                    <a:bodyPr/>
                    <a:lstStyle/>
                    <a:p>
                      <a:pPr marL="0" marR="0" algn="ctr">
                        <a:spcBef>
                          <a:spcPts val="0"/>
                        </a:spcBef>
                        <a:spcAft>
                          <a:spcPts val="0"/>
                        </a:spcAft>
                      </a:pPr>
                      <a:r>
                        <a:rPr lang="en-US" sz="1800" b="1" dirty="0" smtClean="0">
                          <a:solidFill>
                            <a:srgbClr val="FFFFFF"/>
                          </a:solidFill>
                          <a:latin typeface="+mn-lt"/>
                          <a:ea typeface="+mn-ea"/>
                          <a:cs typeface="+mn-cs"/>
                        </a:rPr>
                        <a:t>s5378</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6589</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205</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91.2</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400</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82.0</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472</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85</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7</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90.0</a:t>
                      </a:r>
                      <a:endParaRPr lang="en-US" sz="1800" b="1" dirty="0">
                        <a:solidFill>
                          <a:srgbClr val="FFFFFF"/>
                        </a:solidFill>
                        <a:latin typeface="Calibri"/>
                        <a:ea typeface="Times New Roman"/>
                        <a:cs typeface="Times New Roman"/>
                      </a:endParaRPr>
                    </a:p>
                  </a:txBody>
                  <a:tcPr marL="68580" marR="68580" marT="0" marB="0" anchor="ctr">
                    <a:solidFill>
                      <a:schemeClr val="accent6">
                        <a:lumMod val="75000"/>
                      </a:schemeClr>
                    </a:solidFill>
                  </a:tcPr>
                </a:tc>
              </a:tr>
              <a:tr h="387237">
                <a:tc>
                  <a:txBody>
                    <a:bodyPr/>
                    <a:lstStyle/>
                    <a:p>
                      <a:pPr marL="0" marR="0" algn="ctr">
                        <a:spcBef>
                          <a:spcPts val="0"/>
                        </a:spcBef>
                        <a:spcAft>
                          <a:spcPts val="0"/>
                        </a:spcAft>
                      </a:pPr>
                      <a:r>
                        <a:rPr lang="en-US" sz="1800" b="1" dirty="0" smtClean="0">
                          <a:solidFill>
                            <a:srgbClr val="FFFFFF"/>
                          </a:solidFill>
                          <a:latin typeface="+mn-lt"/>
                          <a:ea typeface="+mn-ea"/>
                          <a:cs typeface="+mn-cs"/>
                        </a:rPr>
                        <a:t>s9234</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10416</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377</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92.8</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1219</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75.8</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597</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754</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8</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82.1</a:t>
                      </a:r>
                      <a:endParaRPr lang="en-US" sz="1800" b="1" dirty="0">
                        <a:solidFill>
                          <a:srgbClr val="FFFFFF"/>
                        </a:solidFill>
                        <a:latin typeface="Calibri"/>
                        <a:ea typeface="Times New Roman"/>
                        <a:cs typeface="Times New Roman"/>
                      </a:endParaRPr>
                    </a:p>
                  </a:txBody>
                  <a:tcPr marL="68580" marR="68580" marT="0" marB="0" anchor="ctr">
                    <a:solidFill>
                      <a:schemeClr val="accent6">
                        <a:lumMod val="75000"/>
                      </a:schemeClr>
                    </a:solidFill>
                  </a:tcPr>
                </a:tc>
              </a:tr>
              <a:tr h="387237">
                <a:tc>
                  <a:txBody>
                    <a:bodyPr/>
                    <a:lstStyle/>
                    <a:p>
                      <a:pPr marL="0" marR="0" algn="ctr">
                        <a:spcBef>
                          <a:spcPts val="0"/>
                        </a:spcBef>
                        <a:spcAft>
                          <a:spcPts val="0"/>
                        </a:spcAft>
                      </a:pPr>
                      <a:r>
                        <a:rPr lang="en-US" sz="1800" b="1" dirty="0" smtClean="0">
                          <a:solidFill>
                            <a:srgbClr val="FFFFFF"/>
                          </a:solidFill>
                          <a:latin typeface="+mn-lt"/>
                          <a:ea typeface="+mn-ea"/>
                          <a:cs typeface="+mn-cs"/>
                        </a:rPr>
                        <a:t>s13207</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14600</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480</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89.1</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1707</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70.0</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543</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1392</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11</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74.1</a:t>
                      </a:r>
                      <a:endParaRPr lang="en-US" sz="1800" b="1" dirty="0">
                        <a:solidFill>
                          <a:srgbClr val="FFFFFF"/>
                        </a:solidFill>
                        <a:latin typeface="Calibri"/>
                        <a:ea typeface="Times New Roman"/>
                        <a:cs typeface="Times New Roman"/>
                      </a:endParaRPr>
                    </a:p>
                  </a:txBody>
                  <a:tcPr marL="68580" marR="68580" marT="0" marB="0" anchor="ctr">
                    <a:solidFill>
                      <a:schemeClr val="accent6">
                        <a:lumMod val="75000"/>
                      </a:schemeClr>
                    </a:solidFill>
                  </a:tcPr>
                </a:tc>
              </a:tr>
              <a:tr h="387237">
                <a:tc>
                  <a:txBody>
                    <a:bodyPr/>
                    <a:lstStyle/>
                    <a:p>
                      <a:pPr marL="0" marR="0" algn="ctr">
                        <a:spcBef>
                          <a:spcPts val="0"/>
                        </a:spcBef>
                        <a:spcAft>
                          <a:spcPts val="0"/>
                        </a:spcAft>
                      </a:pPr>
                      <a:r>
                        <a:rPr lang="en-US" sz="1800" b="1" dirty="0" smtClean="0">
                          <a:solidFill>
                            <a:srgbClr val="FFFFFF"/>
                          </a:solidFill>
                          <a:latin typeface="+mn-lt"/>
                          <a:ea typeface="+mn-ea"/>
                          <a:cs typeface="+mn-cs"/>
                        </a:rPr>
                        <a:t>s15850</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17517</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306</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87.6</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1961</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71.2</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486</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1565</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7</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74.3</a:t>
                      </a:r>
                      <a:endParaRPr lang="en-US" sz="1800" b="1" dirty="0">
                        <a:solidFill>
                          <a:srgbClr val="FFFFFF"/>
                        </a:solidFill>
                        <a:latin typeface="Calibri"/>
                        <a:ea typeface="Times New Roman"/>
                        <a:cs typeface="Times New Roman"/>
                      </a:endParaRPr>
                    </a:p>
                  </a:txBody>
                  <a:tcPr marL="68580" marR="68580" marT="0" marB="0" anchor="ctr">
                    <a:solidFill>
                      <a:schemeClr val="accent6">
                        <a:lumMod val="75000"/>
                      </a:schemeClr>
                    </a:solidFill>
                  </a:tcPr>
                </a:tc>
              </a:tr>
              <a:tr h="387237">
                <a:tc>
                  <a:txBody>
                    <a:bodyPr/>
                    <a:lstStyle/>
                    <a:p>
                      <a:pPr marL="0" marR="0" algn="ctr">
                        <a:spcBef>
                          <a:spcPts val="0"/>
                        </a:spcBef>
                        <a:spcAft>
                          <a:spcPts val="0"/>
                        </a:spcAft>
                      </a:pPr>
                      <a:r>
                        <a:rPr lang="en-US" sz="1800" b="1" dirty="0" smtClean="0">
                          <a:solidFill>
                            <a:srgbClr val="FFFFFF"/>
                          </a:solidFill>
                          <a:latin typeface="+mn-lt"/>
                          <a:ea typeface="+mn-ea"/>
                          <a:cs typeface="+mn-cs"/>
                        </a:rPr>
                        <a:t>s35932</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52988</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75</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99.0</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3737</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88.3</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725</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2867</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4</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90.2</a:t>
                      </a:r>
                      <a:endParaRPr lang="en-US" sz="1800" b="1" dirty="0">
                        <a:solidFill>
                          <a:srgbClr val="FFFFFF"/>
                        </a:solidFill>
                        <a:latin typeface="Calibri"/>
                        <a:ea typeface="Times New Roman"/>
                        <a:cs typeface="Times New Roman"/>
                      </a:endParaRPr>
                    </a:p>
                  </a:txBody>
                  <a:tcPr marL="68580" marR="68580" marT="0" marB="0" anchor="ctr">
                    <a:solidFill>
                      <a:schemeClr val="accent6">
                        <a:lumMod val="75000"/>
                      </a:schemeClr>
                    </a:solidFill>
                  </a:tcPr>
                </a:tc>
              </a:tr>
              <a:tr h="387237">
                <a:tc>
                  <a:txBody>
                    <a:bodyPr/>
                    <a:lstStyle/>
                    <a:p>
                      <a:pPr marL="0" marR="0" algn="ctr">
                        <a:spcBef>
                          <a:spcPts val="0"/>
                        </a:spcBef>
                        <a:spcAft>
                          <a:spcPts val="0"/>
                        </a:spcAft>
                      </a:pPr>
                      <a:r>
                        <a:rPr lang="en-US" sz="1800" b="1" dirty="0" smtClean="0">
                          <a:solidFill>
                            <a:srgbClr val="FFFFFF"/>
                          </a:solidFill>
                          <a:latin typeface="+mn-lt"/>
                          <a:ea typeface="+mn-ea"/>
                          <a:cs typeface="+mn-cs"/>
                        </a:rPr>
                        <a:t>s38417</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47888</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244</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98.4</a:t>
                      </a:r>
                      <a:endParaRPr lang="en-US" sz="1800" b="1" dirty="0">
                        <a:solidFill>
                          <a:srgbClr val="FFFFFF"/>
                        </a:solidFill>
                        <a:latin typeface="Calibri"/>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4090</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rPr>
                        <a:t>87.5</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1336</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2883</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8</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91.0</a:t>
                      </a:r>
                      <a:endParaRPr lang="en-US" sz="1800" b="1" dirty="0">
                        <a:solidFill>
                          <a:srgbClr val="FFFFFF"/>
                        </a:solidFill>
                        <a:latin typeface="Calibri"/>
                        <a:ea typeface="Times New Roman"/>
                        <a:cs typeface="Times New Roman"/>
                      </a:endParaRPr>
                    </a:p>
                  </a:txBody>
                  <a:tcPr marL="68580" marR="68580" marT="0" marB="0" anchor="ctr">
                    <a:solidFill>
                      <a:schemeClr val="accent6">
                        <a:lumMod val="75000"/>
                      </a:schemeClr>
                    </a:solidFill>
                  </a:tcPr>
                </a:tc>
              </a:tr>
              <a:tr h="387237">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s38584</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56226</a:t>
                      </a:r>
                      <a:endParaRPr lang="en-US" sz="1800" b="1" dirty="0">
                        <a:solidFill>
                          <a:srgbClr val="FFFFFF"/>
                        </a:solidFill>
                        <a:latin typeface="+mn-lt"/>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395</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95.7</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4042</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86.7</a:t>
                      </a:r>
                      <a:endParaRPr lang="en-US" sz="1800" b="1" dirty="0">
                        <a:solidFill>
                          <a:srgbClr val="FFFFFF"/>
                        </a:solidFill>
                        <a:latin typeface="+mn-lt"/>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1793</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2440</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7</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90.3</a:t>
                      </a:r>
                      <a:endParaRPr lang="en-US" sz="1800" b="1" dirty="0">
                        <a:solidFill>
                          <a:srgbClr val="FFFFFF"/>
                        </a:solidFill>
                        <a:latin typeface="+mn-lt"/>
                        <a:ea typeface="Times New Roman"/>
                        <a:cs typeface="Times New Roman"/>
                      </a:endParaRPr>
                    </a:p>
                  </a:txBody>
                  <a:tcPr marL="68580" marR="68580" marT="0" marB="0" anchor="ctr">
                    <a:solidFill>
                      <a:schemeClr val="accent6">
                        <a:lumMod val="75000"/>
                      </a:schemeClr>
                    </a:solidFill>
                  </a:tcPr>
                </a:tc>
              </a:tr>
            </a:tbl>
          </a:graphicData>
        </a:graphic>
      </p:graphicFrame>
      <p:sp>
        <p:nvSpPr>
          <p:cNvPr id="3" name="Date Placeholder 2"/>
          <p:cNvSpPr>
            <a:spLocks noGrp="1"/>
          </p:cNvSpPr>
          <p:nvPr>
            <p:ph type="dt" sz="half" idx="10"/>
          </p:nvPr>
        </p:nvSpPr>
        <p:spPr>
          <a:xfrm>
            <a:off x="685800" y="6400800"/>
            <a:ext cx="1905000" cy="457200"/>
          </a:xfrm>
        </p:spPr>
        <p:txBody>
          <a:bodyPr/>
          <a:lstStyle/>
          <a:p>
            <a:r>
              <a:rPr lang="en-US" smtClean="0"/>
              <a:t>Mar.  21, 2012</a:t>
            </a:r>
            <a:endParaRPr lang="en-US"/>
          </a:p>
        </p:txBody>
      </p:sp>
      <p:sp>
        <p:nvSpPr>
          <p:cNvPr id="5" name="Slide Number Placeholder 4"/>
          <p:cNvSpPr>
            <a:spLocks noGrp="1"/>
          </p:cNvSpPr>
          <p:nvPr>
            <p:ph type="sldNum" sz="quarter" idx="12"/>
          </p:nvPr>
        </p:nvSpPr>
        <p:spPr>
          <a:xfrm>
            <a:off x="6553200" y="6400800"/>
            <a:ext cx="1905000" cy="457200"/>
          </a:xfrm>
        </p:spPr>
        <p:txBody>
          <a:bodyPr/>
          <a:lstStyle/>
          <a:p>
            <a:fld id="{B6F15528-21DE-4FAA-801E-634DDDAF4B2B}" type="slidenum">
              <a:rPr lang="en-US" smtClean="0"/>
              <a:pPr/>
              <a:t>59</a:t>
            </a:fld>
            <a:endParaRPr lang="en-US" dirty="0"/>
          </a:p>
        </p:txBody>
      </p:sp>
      <p:sp>
        <p:nvSpPr>
          <p:cNvPr id="6" name="Footer Placeholder 5"/>
          <p:cNvSpPr>
            <a:spLocks noGrp="1"/>
          </p:cNvSpPr>
          <p:nvPr>
            <p:ph type="ftr" sz="quarter" idx="11"/>
          </p:nvPr>
        </p:nvSpPr>
        <p:spPr>
          <a:xfrm>
            <a:off x="3124200" y="6400800"/>
            <a:ext cx="2895600" cy="457200"/>
          </a:xfrm>
        </p:spPr>
        <p:txBody>
          <a:bodyPr/>
          <a:lstStyle/>
          <a:p>
            <a:pPr>
              <a:defRPr/>
            </a:pPr>
            <a:r>
              <a:rPr lang="en-US" dirty="0" smtClean="0"/>
              <a:t>Zhang: PhD Defense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noFill/>
            <a:prstDash val="dash"/>
          </a:ln>
        </p:spPr>
        <p:txBody>
          <a:bodyPr/>
          <a:lstStyle/>
          <a:p>
            <a:r>
              <a:rPr lang="en-US" dirty="0" smtClean="0"/>
              <a:t>Fault Detection and Diagnosis</a:t>
            </a:r>
            <a:endParaRPr lang="en-US" dirty="0"/>
          </a:p>
        </p:txBody>
      </p:sp>
      <p:sp>
        <p:nvSpPr>
          <p:cNvPr id="3" name="Date Placeholder 2"/>
          <p:cNvSpPr>
            <a:spLocks noGrp="1"/>
          </p:cNvSpPr>
          <p:nvPr>
            <p:ph type="dt" sz="half" idx="10"/>
          </p:nvPr>
        </p:nvSpPr>
        <p:spPr/>
        <p:txBody>
          <a:bodyPr/>
          <a:lstStyle/>
          <a:p>
            <a:r>
              <a:rPr lang="en-US" smtClean="0"/>
              <a:t>Mar.  21, 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
        <p:nvSpPr>
          <p:cNvPr id="23" name="Content Placeholder 22"/>
          <p:cNvSpPr>
            <a:spLocks noGrp="1"/>
          </p:cNvSpPr>
          <p:nvPr>
            <p:ph sz="quarter" idx="1"/>
          </p:nvPr>
        </p:nvSpPr>
        <p:spPr>
          <a:xfrm>
            <a:off x="838200" y="4114800"/>
            <a:ext cx="7772400" cy="2057400"/>
          </a:xfrm>
        </p:spPr>
        <p:txBody>
          <a:bodyPr>
            <a:normAutofit fontScale="85000" lnSpcReduction="10000"/>
          </a:bodyPr>
          <a:lstStyle/>
          <a:p>
            <a:r>
              <a:rPr lang="en-US" dirty="0" smtClean="0">
                <a:latin typeface="Arial" pitchFamily="34" charset="0"/>
                <a:cs typeface="Arial" pitchFamily="34" charset="0"/>
              </a:rPr>
              <a:t>Fault detection: Need at least one vector that detects a target fault.</a:t>
            </a:r>
          </a:p>
          <a:p>
            <a:r>
              <a:rPr lang="en-US" dirty="0" smtClean="0">
                <a:latin typeface="Arial" pitchFamily="34" charset="0"/>
                <a:cs typeface="Arial" pitchFamily="34" charset="0"/>
              </a:rPr>
              <a:t>Fault diagnosis: Need at least one vector that produced different responses for every pair of faults.</a:t>
            </a:r>
            <a:endParaRPr lang="en-US" dirty="0">
              <a:latin typeface="Arial" pitchFamily="34" charset="0"/>
              <a:cs typeface="Arial" pitchFamily="34" charset="0"/>
            </a:endParaRPr>
          </a:p>
        </p:txBody>
      </p:sp>
      <p:sp>
        <p:nvSpPr>
          <p:cNvPr id="6" name="Rectangle 5"/>
          <p:cNvSpPr/>
          <p:nvPr/>
        </p:nvSpPr>
        <p:spPr>
          <a:xfrm>
            <a:off x="3429000" y="1447800"/>
            <a:ext cx="2667000" cy="24384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FF"/>
                </a:solidFill>
                <a:latin typeface="Arial" pitchFamily="34" charset="0"/>
                <a:cs typeface="Arial" pitchFamily="34" charset="0"/>
              </a:rPr>
              <a:t>CUT</a:t>
            </a:r>
            <a:endParaRPr lang="en-US" sz="2400" dirty="0">
              <a:solidFill>
                <a:srgbClr val="FFFFFF"/>
              </a:solidFill>
              <a:latin typeface="Arial" pitchFamily="34" charset="0"/>
              <a:cs typeface="Arial" pitchFamily="34" charset="0"/>
            </a:endParaRPr>
          </a:p>
        </p:txBody>
      </p:sp>
      <p:cxnSp>
        <p:nvCxnSpPr>
          <p:cNvPr id="8" name="Straight Connector 7"/>
          <p:cNvCxnSpPr/>
          <p:nvPr/>
        </p:nvCxnSpPr>
        <p:spPr>
          <a:xfrm rot="10800000">
            <a:off x="2362200" y="1676400"/>
            <a:ext cx="1066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2362200" y="2667000"/>
            <a:ext cx="1066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2362200" y="3657600"/>
            <a:ext cx="1066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6096000" y="3124200"/>
            <a:ext cx="1066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6096000" y="2209800"/>
            <a:ext cx="1066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81200" y="1524000"/>
            <a:ext cx="327334" cy="2246769"/>
          </a:xfrm>
          <a:prstGeom prst="rect">
            <a:avLst/>
          </a:prstGeom>
          <a:noFill/>
        </p:spPr>
        <p:txBody>
          <a:bodyPr wrap="none" rtlCol="0">
            <a:spAutoFit/>
          </a:bodyPr>
          <a:lstStyle/>
          <a:p>
            <a:r>
              <a:rPr lang="en-US" sz="2000" dirty="0" smtClean="0">
                <a:solidFill>
                  <a:srgbClr val="FFFFFF"/>
                </a:solidFill>
                <a:latin typeface="Arial" pitchFamily="34" charset="0"/>
                <a:cs typeface="Arial" pitchFamily="34" charset="0"/>
              </a:rPr>
              <a:t>1</a:t>
            </a:r>
          </a:p>
          <a:p>
            <a:endParaRPr lang="en-US" sz="2000" dirty="0" smtClean="0">
              <a:solidFill>
                <a:srgbClr val="FFFFFF"/>
              </a:solidFill>
              <a:latin typeface="Arial" pitchFamily="34" charset="0"/>
              <a:cs typeface="Arial" pitchFamily="34" charset="0"/>
            </a:endParaRPr>
          </a:p>
          <a:p>
            <a:endParaRPr lang="en-US" sz="2000" dirty="0" smtClean="0">
              <a:solidFill>
                <a:srgbClr val="FFFFFF"/>
              </a:solidFill>
              <a:latin typeface="Arial" pitchFamily="34" charset="0"/>
              <a:cs typeface="Arial" pitchFamily="34" charset="0"/>
            </a:endParaRPr>
          </a:p>
          <a:p>
            <a:r>
              <a:rPr lang="en-US" sz="2000" dirty="0" smtClean="0">
                <a:solidFill>
                  <a:srgbClr val="FFFFFF"/>
                </a:solidFill>
                <a:latin typeface="Arial" pitchFamily="34" charset="0"/>
                <a:cs typeface="Arial" pitchFamily="34" charset="0"/>
              </a:rPr>
              <a:t>0</a:t>
            </a:r>
          </a:p>
          <a:p>
            <a:endParaRPr lang="en-US" sz="2000" dirty="0" smtClean="0">
              <a:solidFill>
                <a:srgbClr val="FFFFFF"/>
              </a:solidFill>
              <a:latin typeface="Arial" pitchFamily="34" charset="0"/>
              <a:cs typeface="Arial" pitchFamily="34" charset="0"/>
            </a:endParaRPr>
          </a:p>
          <a:p>
            <a:endParaRPr lang="en-US" sz="2000" dirty="0" smtClean="0">
              <a:solidFill>
                <a:srgbClr val="FFFFFF"/>
              </a:solidFill>
              <a:latin typeface="Arial" pitchFamily="34" charset="0"/>
              <a:cs typeface="Arial" pitchFamily="34" charset="0"/>
            </a:endParaRPr>
          </a:p>
          <a:p>
            <a:r>
              <a:rPr lang="en-US" sz="2000" dirty="0" smtClean="0">
                <a:solidFill>
                  <a:srgbClr val="FFFFFF"/>
                </a:solidFill>
                <a:latin typeface="Arial" pitchFamily="34" charset="0"/>
                <a:cs typeface="Arial" pitchFamily="34" charset="0"/>
              </a:rPr>
              <a:t>1</a:t>
            </a:r>
          </a:p>
        </p:txBody>
      </p:sp>
      <p:sp>
        <p:nvSpPr>
          <p:cNvPr id="14" name="TextBox 13"/>
          <p:cNvSpPr txBox="1"/>
          <p:nvPr/>
        </p:nvSpPr>
        <p:spPr>
          <a:xfrm>
            <a:off x="7239000" y="1981200"/>
            <a:ext cx="370614" cy="1323439"/>
          </a:xfrm>
          <a:prstGeom prst="rect">
            <a:avLst/>
          </a:prstGeom>
          <a:noFill/>
        </p:spPr>
        <p:txBody>
          <a:bodyPr wrap="none" rtlCol="0">
            <a:spAutoFit/>
          </a:bodyPr>
          <a:lstStyle/>
          <a:p>
            <a:r>
              <a:rPr lang="en-US" sz="2000" dirty="0" smtClean="0">
                <a:solidFill>
                  <a:srgbClr val="FFFFFF"/>
                </a:solidFill>
                <a:latin typeface="Arial" pitchFamily="34" charset="0"/>
                <a:cs typeface="Arial" pitchFamily="34" charset="0"/>
              </a:rPr>
              <a:t>D</a:t>
            </a:r>
          </a:p>
          <a:p>
            <a:endParaRPr lang="en-US" sz="2000" dirty="0" smtClean="0">
              <a:solidFill>
                <a:srgbClr val="FFFFFF"/>
              </a:solidFill>
              <a:latin typeface="Arial" pitchFamily="34" charset="0"/>
              <a:cs typeface="Arial" pitchFamily="34" charset="0"/>
            </a:endParaRPr>
          </a:p>
          <a:p>
            <a:endParaRPr lang="en-US" sz="2000" dirty="0" smtClean="0">
              <a:solidFill>
                <a:srgbClr val="FFFFFF"/>
              </a:solidFill>
              <a:latin typeface="Arial" pitchFamily="34" charset="0"/>
              <a:cs typeface="Arial" pitchFamily="34" charset="0"/>
            </a:endParaRPr>
          </a:p>
          <a:p>
            <a:r>
              <a:rPr lang="en-US" sz="2000" dirty="0" smtClean="0">
                <a:solidFill>
                  <a:srgbClr val="FFFFFF"/>
                </a:solidFill>
                <a:latin typeface="Arial" pitchFamily="34" charset="0"/>
                <a:cs typeface="Arial" pitchFamily="34" charset="0"/>
              </a:rPr>
              <a:t>D</a:t>
            </a:r>
            <a:endParaRPr lang="en-US" sz="2000" dirty="0">
              <a:solidFill>
                <a:srgbClr val="FFFFFF"/>
              </a:solidFill>
              <a:latin typeface="Arial" pitchFamily="34" charset="0"/>
              <a:cs typeface="Arial" pitchFamily="34" charset="0"/>
            </a:endParaRPr>
          </a:p>
        </p:txBody>
      </p:sp>
      <p:sp>
        <p:nvSpPr>
          <p:cNvPr id="15" name="Oval 14"/>
          <p:cNvSpPr/>
          <p:nvPr/>
        </p:nvSpPr>
        <p:spPr>
          <a:xfrm>
            <a:off x="4953000" y="19812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5198533" y="2079977"/>
            <a:ext cx="897467" cy="1052690"/>
          </a:xfrm>
          <a:custGeom>
            <a:avLst/>
            <a:gdLst>
              <a:gd name="connsiteX0" fmla="*/ 0 w 897467"/>
              <a:gd name="connsiteY0" fmla="*/ 19756 h 1052690"/>
              <a:gd name="connsiteX1" fmla="*/ 203200 w 897467"/>
              <a:gd name="connsiteY1" fmla="*/ 19756 h 1052690"/>
              <a:gd name="connsiteX2" fmla="*/ 440267 w 897467"/>
              <a:gd name="connsiteY2" fmla="*/ 138290 h 1052690"/>
              <a:gd name="connsiteX3" fmla="*/ 541867 w 897467"/>
              <a:gd name="connsiteY3" fmla="*/ 629356 h 1052690"/>
              <a:gd name="connsiteX4" fmla="*/ 575734 w 897467"/>
              <a:gd name="connsiteY4" fmla="*/ 866423 h 1052690"/>
              <a:gd name="connsiteX5" fmla="*/ 711200 w 897467"/>
              <a:gd name="connsiteY5" fmla="*/ 1018823 h 1052690"/>
              <a:gd name="connsiteX6" fmla="*/ 897467 w 897467"/>
              <a:gd name="connsiteY6" fmla="*/ 1052690 h 105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467" h="1052690">
                <a:moveTo>
                  <a:pt x="0" y="19756"/>
                </a:moveTo>
                <a:cubicBezTo>
                  <a:pt x="64911" y="9878"/>
                  <a:pt x="129822" y="0"/>
                  <a:pt x="203200" y="19756"/>
                </a:cubicBezTo>
                <a:cubicBezTo>
                  <a:pt x="276578" y="39512"/>
                  <a:pt x="383823" y="36690"/>
                  <a:pt x="440267" y="138290"/>
                </a:cubicBezTo>
                <a:cubicBezTo>
                  <a:pt x="496711" y="239890"/>
                  <a:pt x="519289" y="508001"/>
                  <a:pt x="541867" y="629356"/>
                </a:cubicBezTo>
                <a:cubicBezTo>
                  <a:pt x="564445" y="750711"/>
                  <a:pt x="547512" y="801512"/>
                  <a:pt x="575734" y="866423"/>
                </a:cubicBezTo>
                <a:cubicBezTo>
                  <a:pt x="603956" y="931334"/>
                  <a:pt x="657578" y="987779"/>
                  <a:pt x="711200" y="1018823"/>
                </a:cubicBezTo>
                <a:cubicBezTo>
                  <a:pt x="764822" y="1049867"/>
                  <a:pt x="831144" y="1051278"/>
                  <a:pt x="897467" y="1052690"/>
                </a:cubicBezTo>
              </a:path>
            </a:pathLst>
          </a:cu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4648200" y="1600200"/>
            <a:ext cx="797013" cy="400110"/>
          </a:xfrm>
          <a:prstGeom prst="rect">
            <a:avLst/>
          </a:prstGeom>
          <a:noFill/>
        </p:spPr>
        <p:txBody>
          <a:bodyPr wrap="none" rtlCol="0">
            <a:spAutoFit/>
          </a:bodyPr>
          <a:lstStyle/>
          <a:p>
            <a:r>
              <a:rPr lang="en-US" sz="2000" b="1" i="1" dirty="0" smtClean="0">
                <a:solidFill>
                  <a:srgbClr val="FF0000"/>
                </a:solidFill>
                <a:latin typeface="Arial" pitchFamily="34" charset="0"/>
                <a:cs typeface="Arial" pitchFamily="34" charset="0"/>
              </a:rPr>
              <a:t>Fault</a:t>
            </a:r>
            <a:endParaRPr lang="en-US" sz="2000" b="1" i="1" dirty="0">
              <a:solidFill>
                <a:srgbClr val="FF0000"/>
              </a:solidFill>
              <a:latin typeface="Arial" pitchFamily="34" charset="0"/>
              <a:cs typeface="Arial" pitchFamily="34" charset="0"/>
            </a:endParaRPr>
          </a:p>
        </p:txBody>
      </p:sp>
      <p:sp>
        <p:nvSpPr>
          <p:cNvPr id="24" name="Rectangle 23"/>
          <p:cNvSpPr/>
          <p:nvPr/>
        </p:nvSpPr>
        <p:spPr>
          <a:xfrm>
            <a:off x="3733800" y="3048000"/>
            <a:ext cx="797013" cy="400110"/>
          </a:xfrm>
          <a:prstGeom prst="rect">
            <a:avLst/>
          </a:prstGeom>
        </p:spPr>
        <p:txBody>
          <a:bodyPr wrap="none">
            <a:spAutoFit/>
          </a:bodyPr>
          <a:lstStyle/>
          <a:p>
            <a:r>
              <a:rPr lang="en-US" sz="2000" b="1" i="1" dirty="0" smtClean="0">
                <a:solidFill>
                  <a:srgbClr val="FFFF00"/>
                </a:solidFill>
                <a:latin typeface="Arial" pitchFamily="34" charset="0"/>
                <a:cs typeface="Arial" pitchFamily="34" charset="0"/>
              </a:rPr>
              <a:t>Fault</a:t>
            </a:r>
            <a:endParaRPr lang="en-US" sz="2000" b="1" i="1" dirty="0">
              <a:solidFill>
                <a:srgbClr val="FFFF00"/>
              </a:solidFill>
              <a:latin typeface="Arial" pitchFamily="34" charset="0"/>
              <a:cs typeface="Arial" pitchFamily="34" charset="0"/>
            </a:endParaRPr>
          </a:p>
        </p:txBody>
      </p:sp>
      <p:sp>
        <p:nvSpPr>
          <p:cNvPr id="25" name="Oval 24"/>
          <p:cNvSpPr/>
          <p:nvPr/>
        </p:nvSpPr>
        <p:spPr>
          <a:xfrm>
            <a:off x="4495800" y="3200400"/>
            <a:ext cx="228600" cy="2286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724400" y="2218267"/>
            <a:ext cx="1388533" cy="1100666"/>
          </a:xfrm>
          <a:custGeom>
            <a:avLst/>
            <a:gdLst>
              <a:gd name="connsiteX0" fmla="*/ 0 w 1388533"/>
              <a:gd name="connsiteY0" fmla="*/ 1100666 h 1100666"/>
              <a:gd name="connsiteX1" fmla="*/ 558800 w 1388533"/>
              <a:gd name="connsiteY1" fmla="*/ 897466 h 1100666"/>
              <a:gd name="connsiteX2" fmla="*/ 795867 w 1388533"/>
              <a:gd name="connsiteY2" fmla="*/ 423333 h 1100666"/>
              <a:gd name="connsiteX3" fmla="*/ 965200 w 1388533"/>
              <a:gd name="connsiteY3" fmla="*/ 169333 h 1100666"/>
              <a:gd name="connsiteX4" fmla="*/ 1388533 w 1388533"/>
              <a:gd name="connsiteY4" fmla="*/ 0 h 110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533" h="1100666">
                <a:moveTo>
                  <a:pt x="0" y="1100666"/>
                </a:moveTo>
                <a:cubicBezTo>
                  <a:pt x="213078" y="1055510"/>
                  <a:pt x="426156" y="1010355"/>
                  <a:pt x="558800" y="897466"/>
                </a:cubicBezTo>
                <a:cubicBezTo>
                  <a:pt x="691445" y="784577"/>
                  <a:pt x="728134" y="544689"/>
                  <a:pt x="795867" y="423333"/>
                </a:cubicBezTo>
                <a:cubicBezTo>
                  <a:pt x="863600" y="301978"/>
                  <a:pt x="866422" y="239889"/>
                  <a:pt x="965200" y="169333"/>
                </a:cubicBezTo>
                <a:cubicBezTo>
                  <a:pt x="1063978" y="98778"/>
                  <a:pt x="1226255" y="49389"/>
                  <a:pt x="1388533" y="0"/>
                </a:cubicBezTo>
              </a:path>
            </a:pathLst>
          </a:cu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ooter Placeholder 21"/>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dirty="0"/>
          </a:p>
        </p:txBody>
      </p:sp>
      <p:sp>
        <p:nvSpPr>
          <p:cNvPr id="5" name="Footer Placeholder 4"/>
          <p:cNvSpPr>
            <a:spLocks noGrp="1"/>
          </p:cNvSpPr>
          <p:nvPr>
            <p:ph type="ftr" sz="quarter" idx="11"/>
          </p:nvPr>
        </p:nvSpPr>
        <p:spPr/>
        <p:txBody>
          <a:bodyPr/>
          <a:lstStyle/>
          <a:p>
            <a:pPr>
              <a:defRPr/>
            </a:pPr>
            <a:r>
              <a:rPr lang="en-US" smtClean="0"/>
              <a:t>Zhang: PhD Defense</a:t>
            </a:r>
            <a:endParaRPr lang="en-US"/>
          </a:p>
        </p:txBody>
      </p:sp>
      <p:sp>
        <p:nvSpPr>
          <p:cNvPr id="6" name="Slide Number Placeholder 5"/>
          <p:cNvSpPr>
            <a:spLocks noGrp="1"/>
          </p:cNvSpPr>
          <p:nvPr>
            <p:ph type="sldNum" sz="quarter" idx="12"/>
          </p:nvPr>
        </p:nvSpPr>
        <p:spPr/>
        <p:txBody>
          <a:bodyPr/>
          <a:lstStyle/>
          <a:p>
            <a:pPr>
              <a:defRPr/>
            </a:pPr>
            <a:fld id="{5551DFC1-2DE9-466C-B296-661A7F7832FB}" type="slidenum">
              <a:rPr lang="en-US" smtClean="0"/>
              <a:pPr>
                <a:defRPr/>
              </a:pPr>
              <a:t>60</a:t>
            </a:fld>
            <a:endParaRPr lang="en-US"/>
          </a:p>
        </p:txBody>
      </p:sp>
      <p:graphicFrame>
        <p:nvGraphicFramePr>
          <p:cNvPr id="7" name="Content Placeholder 6"/>
          <p:cNvGraphicFramePr>
            <a:graphicFrameLocks noGrp="1"/>
          </p:cNvGraphicFramePr>
          <p:nvPr>
            <p:ph idx="1"/>
          </p:nvPr>
        </p:nvGraphicFramePr>
        <p:xfrm>
          <a:off x="152400" y="2438400"/>
          <a:ext cx="8839200" cy="2083704"/>
        </p:xfrm>
        <a:graphic>
          <a:graphicData uri="http://schemas.openxmlformats.org/drawingml/2006/table">
            <a:tbl>
              <a:tblPr>
                <a:solidFill>
                  <a:srgbClr val="002060"/>
                </a:solidFill>
                <a:tableStyleId>{E269D01E-BC32-4049-B463-5C60D7B0CCD2}</a:tableStyleId>
              </a:tblPr>
              <a:tblGrid>
                <a:gridCol w="1219200"/>
                <a:gridCol w="838200"/>
                <a:gridCol w="725312"/>
                <a:gridCol w="798688"/>
                <a:gridCol w="914400"/>
                <a:gridCol w="914400"/>
                <a:gridCol w="685800"/>
                <a:gridCol w="838200"/>
                <a:gridCol w="914400"/>
                <a:gridCol w="990600"/>
              </a:tblGrid>
              <a:tr h="464683">
                <a:tc rowSpan="2">
                  <a:txBody>
                    <a:bodyPr/>
                    <a:lstStyle/>
                    <a:p>
                      <a:pPr marL="0" marR="0" algn="ctr">
                        <a:spcBef>
                          <a:spcPts val="0"/>
                        </a:spcBef>
                        <a:spcAft>
                          <a:spcPts val="0"/>
                        </a:spcAft>
                      </a:pPr>
                      <a:r>
                        <a:rPr lang="en-US" sz="1800" b="1" dirty="0" smtClean="0">
                          <a:solidFill>
                            <a:srgbClr val="FFFFFF"/>
                          </a:solidFill>
                        </a:rPr>
                        <a:t>s</a:t>
                      </a:r>
                      <a:r>
                        <a:rPr lang="en-US" sz="1800" b="1" dirty="0" smtClean="0">
                          <a:solidFill>
                            <a:srgbClr val="FFFFFF"/>
                          </a:solidFill>
                          <a:latin typeface="+mn-lt"/>
                          <a:ea typeface="Times New Roman"/>
                          <a:cs typeface="Times New Roman"/>
                        </a:rPr>
                        <a:t>38584</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rowSpan="2">
                  <a:txBody>
                    <a:bodyPr/>
                    <a:lstStyle/>
                    <a:p>
                      <a:pPr marL="0" marR="0" algn="ctr">
                        <a:spcBef>
                          <a:spcPts val="0"/>
                        </a:spcBef>
                        <a:spcAft>
                          <a:spcPts val="0"/>
                        </a:spcAft>
                      </a:pPr>
                      <a:r>
                        <a:rPr lang="en-US" sz="1800" b="1" dirty="0" smtClean="0">
                          <a:solidFill>
                            <a:srgbClr val="FFFFFF"/>
                          </a:solidFill>
                        </a:rPr>
                        <a:t>No. </a:t>
                      </a:r>
                      <a:r>
                        <a:rPr lang="en-US" sz="1800" b="1" dirty="0">
                          <a:solidFill>
                            <a:srgbClr val="FFFFFF"/>
                          </a:solidFill>
                        </a:rPr>
                        <a:t>of</a:t>
                      </a:r>
                    </a:p>
                    <a:p>
                      <a:pPr marL="0" marR="0" algn="ctr">
                        <a:spcBef>
                          <a:spcPts val="0"/>
                        </a:spcBef>
                        <a:spcAft>
                          <a:spcPts val="0"/>
                        </a:spcAft>
                      </a:pPr>
                      <a:r>
                        <a:rPr lang="en-US" sz="1800" b="1" dirty="0">
                          <a:solidFill>
                            <a:srgbClr val="FFFFFF"/>
                          </a:solidFill>
                        </a:rPr>
                        <a:t>faults</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gridSpan="4">
                  <a:txBody>
                    <a:bodyPr/>
                    <a:lstStyle/>
                    <a:p>
                      <a:pPr marL="0" marR="0" algn="ctr">
                        <a:spcBef>
                          <a:spcPts val="0"/>
                        </a:spcBef>
                        <a:spcAft>
                          <a:spcPts val="0"/>
                        </a:spcAft>
                      </a:pPr>
                      <a:r>
                        <a:rPr lang="en-US" sz="1800" b="1" dirty="0">
                          <a:solidFill>
                            <a:srgbClr val="FFFFFF"/>
                          </a:solidFill>
                        </a:rPr>
                        <a:t>Detection test Generation</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800" b="1" dirty="0">
                          <a:solidFill>
                            <a:srgbClr val="FFFFFF"/>
                          </a:solidFill>
                        </a:rPr>
                        <a:t>Diagnostic test Generation</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chemeClr val="bg1">
                        <a:lumMod val="50000"/>
                      </a:schemeClr>
                    </a:solidFill>
                  </a:tcPr>
                </a:tc>
              </a:tr>
              <a:tr h="844547">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b="1" dirty="0" smtClean="0">
                          <a:solidFill>
                            <a:srgbClr val="FFFFFF"/>
                          </a:solidFill>
                        </a:rPr>
                        <a:t>Det. </a:t>
                      </a:r>
                      <a:r>
                        <a:rPr lang="en-US" sz="1800" b="1" dirty="0" err="1" smtClean="0">
                          <a:solidFill>
                            <a:srgbClr val="FFFFFF"/>
                          </a:solidFill>
                        </a:rPr>
                        <a:t>Vect</a:t>
                      </a:r>
                      <a:r>
                        <a:rPr lang="en-US" sz="1800" b="1" dirty="0" smtClean="0">
                          <a:solidFill>
                            <a:srgbClr val="FFFFFF"/>
                          </a:solidFill>
                        </a:rPr>
                        <a:t>.</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a:solidFill>
                            <a:srgbClr val="FFFFFF"/>
                          </a:solidFill>
                        </a:rPr>
                        <a:t>FC </a:t>
                      </a:r>
                    </a:p>
                    <a:p>
                      <a:pPr marL="0" marR="0" algn="ctr">
                        <a:spcBef>
                          <a:spcPts val="0"/>
                        </a:spcBef>
                        <a:spcAft>
                          <a:spcPts val="0"/>
                        </a:spcAft>
                      </a:pPr>
                      <a:r>
                        <a:rPr lang="en-US" sz="1800" b="1" dirty="0">
                          <a:solidFill>
                            <a:srgbClr val="FFFFFF"/>
                          </a:solidFill>
                        </a:rPr>
                        <a:t>%</a:t>
                      </a:r>
                      <a:endParaRPr lang="en-US" sz="1800" b="1" dirty="0">
                        <a:solidFill>
                          <a:srgbClr val="FFFFFF"/>
                        </a:solidFill>
                        <a:latin typeface="Calibri"/>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err="1" smtClean="0">
                          <a:solidFill>
                            <a:srgbClr val="FFFFFF"/>
                          </a:solidFill>
                          <a:latin typeface="+mn-lt"/>
                          <a:ea typeface="Times New Roman"/>
                          <a:cs typeface="Times New Roman"/>
                        </a:rPr>
                        <a:t>UnFlt</a:t>
                      </a:r>
                      <a:r>
                        <a:rPr lang="en-US" sz="1800" b="1" dirty="0" smtClean="0">
                          <a:solidFill>
                            <a:srgbClr val="FFFFFF"/>
                          </a:solidFill>
                          <a:latin typeface="+mn-lt"/>
                          <a:ea typeface="Times New Roman"/>
                          <a:cs typeface="Times New Roman"/>
                        </a:rPr>
                        <a:t> </a:t>
                      </a:r>
                      <a:endParaRPr lang="en-US" sz="1800" b="1" dirty="0">
                        <a:solidFill>
                          <a:srgbClr val="FFFFFF"/>
                        </a:solidFill>
                        <a:latin typeface="+mn-lt"/>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a:solidFill>
                            <a:srgbClr val="FFFFFF"/>
                          </a:solidFill>
                        </a:rPr>
                        <a:t>DC </a:t>
                      </a:r>
                    </a:p>
                    <a:p>
                      <a:pPr marL="0" marR="0" algn="ctr">
                        <a:spcBef>
                          <a:spcPts val="0"/>
                        </a:spcBef>
                        <a:spcAft>
                          <a:spcPts val="0"/>
                        </a:spcAft>
                      </a:pPr>
                      <a:r>
                        <a:rPr lang="en-US" sz="1800" b="1" dirty="0">
                          <a:solidFill>
                            <a:srgbClr val="FFFFFF"/>
                          </a:solidFill>
                        </a:rPr>
                        <a:t>%</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a:solidFill>
                            <a:srgbClr val="FFFFFF"/>
                          </a:solidFill>
                        </a:rPr>
                        <a:t>Excl.</a:t>
                      </a:r>
                    </a:p>
                    <a:p>
                      <a:pPr marL="0" marR="0" algn="ctr">
                        <a:spcBef>
                          <a:spcPts val="0"/>
                        </a:spcBef>
                        <a:spcAft>
                          <a:spcPts val="0"/>
                        </a:spcAft>
                      </a:pPr>
                      <a:r>
                        <a:rPr lang="en-US" sz="1800" b="1" dirty="0" err="1" smtClean="0">
                          <a:solidFill>
                            <a:srgbClr val="FFFFFF"/>
                          </a:solidFill>
                        </a:rPr>
                        <a:t>Vect</a:t>
                      </a:r>
                      <a:r>
                        <a:rPr lang="en-US" sz="1800" b="1" dirty="0" smtClean="0">
                          <a:solidFill>
                            <a:srgbClr val="FFFFFF"/>
                          </a:solidFill>
                        </a:rPr>
                        <a:t>.</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FFFFFF"/>
                          </a:solidFill>
                          <a:latin typeface="+mn-lt"/>
                          <a:ea typeface="Times New Roman"/>
                          <a:cs typeface="Times New Roman"/>
                        </a:rPr>
                        <a:t>UnFlt</a:t>
                      </a:r>
                      <a:endParaRPr lang="en-US" sz="1800" b="1" dirty="0" smtClean="0">
                        <a:solidFill>
                          <a:srgbClr val="FFFFFF"/>
                        </a:solidFill>
                        <a:latin typeface="+mn-lt"/>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a:solidFill>
                            <a:srgbClr val="FFFFFF"/>
                          </a:solidFill>
                        </a:rPr>
                        <a:t>DC</a:t>
                      </a:r>
                    </a:p>
                    <a:p>
                      <a:pPr marL="0" marR="0" algn="ctr">
                        <a:spcBef>
                          <a:spcPts val="0"/>
                        </a:spcBef>
                        <a:spcAft>
                          <a:spcPts val="0"/>
                        </a:spcAft>
                      </a:pPr>
                      <a:r>
                        <a:rPr lang="en-US" sz="1800" b="1" dirty="0">
                          <a:solidFill>
                            <a:srgbClr val="FFFFFF"/>
                          </a:solidFill>
                        </a:rPr>
                        <a:t>%</a:t>
                      </a:r>
                      <a:endParaRPr lang="en-US" sz="1800" b="1" dirty="0">
                        <a:solidFill>
                          <a:srgbClr val="FFFFFF"/>
                        </a:solidFill>
                        <a:latin typeface="Calibri"/>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CPUs</a:t>
                      </a:r>
                      <a:endParaRPr lang="en-US" sz="1800" b="1" dirty="0">
                        <a:solidFill>
                          <a:srgbClr val="FFFFFF"/>
                        </a:solidFill>
                        <a:latin typeface="+mn-lt"/>
                        <a:ea typeface="Times New Roman"/>
                        <a:cs typeface="Times New Roman"/>
                      </a:endParaRPr>
                    </a:p>
                  </a:txBody>
                  <a:tcPr marL="68580" marR="68580" marT="0" marB="0" anchor="ctr">
                    <a:lnB w="12700" cap="flat" cmpd="sng" algn="ctr">
                      <a:solidFill>
                        <a:srgbClr val="FFFFFF"/>
                      </a:solidFill>
                      <a:prstDash val="solid"/>
                      <a:round/>
                      <a:headEnd type="none" w="med" len="med"/>
                      <a:tailEnd type="none" w="med" len="med"/>
                    </a:lnB>
                    <a:solidFill>
                      <a:schemeClr val="bg1">
                        <a:lumMod val="50000"/>
                      </a:schemeClr>
                    </a:solidFill>
                  </a:tcPr>
                </a:tc>
              </a:tr>
              <a:tr h="387237">
                <a:tc>
                  <a:txBody>
                    <a:bodyPr/>
                    <a:lstStyle/>
                    <a:p>
                      <a:pPr marL="0" marR="0" algn="ctr">
                        <a:spcBef>
                          <a:spcPts val="0"/>
                        </a:spcBef>
                        <a:spcAft>
                          <a:spcPts val="0"/>
                        </a:spcAft>
                      </a:pPr>
                      <a:r>
                        <a:rPr lang="en-US" sz="1800" b="1" dirty="0" smtClean="0">
                          <a:solidFill>
                            <a:srgbClr val="FFFFFF"/>
                          </a:solidFill>
                          <a:latin typeface="+mn-lt"/>
                          <a:ea typeface="+mn-ea"/>
                          <a:cs typeface="+mn-cs"/>
                        </a:rPr>
                        <a:t>Previous</a:t>
                      </a:r>
                      <a:endParaRPr lang="en-US" sz="1800" b="1" dirty="0">
                        <a:solidFill>
                          <a:srgbClr val="FFFFFF"/>
                        </a:solidFill>
                        <a:latin typeface="Calibri"/>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1000</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2120</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a:t>
                      </a:r>
                      <a:endParaRPr lang="en-US" sz="1800" b="1" dirty="0">
                        <a:solidFill>
                          <a:srgbClr val="FFFFFF"/>
                        </a:solidFill>
                        <a:latin typeface="Calibri"/>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14197</a:t>
                      </a:r>
                      <a:endParaRPr lang="en-US" sz="1800" b="1" dirty="0">
                        <a:solidFill>
                          <a:srgbClr val="FFFFFF"/>
                        </a:solidFill>
                        <a:latin typeface="+mn-lt"/>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97.16*</a:t>
                      </a:r>
                      <a:endParaRPr lang="en-US" sz="1800" b="1" dirty="0">
                        <a:solidFill>
                          <a:srgbClr val="FFFFFF"/>
                        </a:solidFill>
                        <a:latin typeface="Calibri"/>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583</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smtClean="0">
                          <a:solidFill>
                            <a:srgbClr val="FFFFFF"/>
                          </a:solidFill>
                          <a:latin typeface="+mn-lt"/>
                          <a:ea typeface="Times New Roman"/>
                          <a:cs typeface="Times New Roman"/>
                        </a:rPr>
                        <a:t>12881</a:t>
                      </a:r>
                      <a:endParaRPr lang="en-US" sz="1800" b="1" dirty="0">
                        <a:solidFill>
                          <a:srgbClr val="FFFFFF"/>
                        </a:solidFill>
                        <a:latin typeface="+mn-lt"/>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97.42*</a:t>
                      </a:r>
                      <a:endParaRPr lang="en-US" sz="1800" b="1" dirty="0">
                        <a:solidFill>
                          <a:srgbClr val="FFFFFF"/>
                        </a:solidFill>
                        <a:latin typeface="Calibri"/>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174649</a:t>
                      </a:r>
                      <a:endParaRPr lang="en-US" sz="1800" b="1" dirty="0">
                        <a:solidFill>
                          <a:srgbClr val="FFFFFF"/>
                        </a:solidFill>
                        <a:latin typeface="+mn-lt"/>
                        <a:ea typeface="Times New Roman"/>
                        <a:cs typeface="Times New Roman"/>
                      </a:endParaRPr>
                    </a:p>
                  </a:txBody>
                  <a:tcPr marL="68580" marR="68580" marT="0" marB="0" anchor="ctr">
                    <a:lnT w="12700" cap="flat" cmpd="sng" algn="ctr">
                      <a:solidFill>
                        <a:srgbClr val="FFFFFF"/>
                      </a:solidFill>
                      <a:prstDash val="solid"/>
                      <a:round/>
                      <a:headEnd type="none" w="med" len="med"/>
                      <a:tailEnd type="none" w="med" len="med"/>
                    </a:lnT>
                    <a:solidFill>
                      <a:schemeClr val="accent6">
                        <a:lumMod val="75000"/>
                      </a:schemeClr>
                    </a:solidFill>
                  </a:tcPr>
                </a:tc>
              </a:tr>
              <a:tr h="387237">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This</a:t>
                      </a:r>
                      <a:r>
                        <a:rPr lang="en-US" sz="1800" b="1" baseline="0" dirty="0" smtClean="0">
                          <a:solidFill>
                            <a:srgbClr val="FFFFFF"/>
                          </a:solidFill>
                          <a:latin typeface="+mn-lt"/>
                          <a:ea typeface="Times New Roman"/>
                          <a:cs typeface="Times New Roman"/>
                        </a:rPr>
                        <a:t> work</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56226</a:t>
                      </a:r>
                      <a:endParaRPr lang="en-US" sz="1800" b="1" dirty="0">
                        <a:solidFill>
                          <a:srgbClr val="FFFFFF"/>
                        </a:solidFill>
                        <a:latin typeface="+mn-lt"/>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395</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95.7</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4042</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86.7</a:t>
                      </a:r>
                      <a:endParaRPr lang="en-US" sz="1800" b="1" dirty="0">
                        <a:solidFill>
                          <a:srgbClr val="FFFFFF"/>
                        </a:solidFill>
                        <a:latin typeface="+mn-lt"/>
                        <a:ea typeface="Times New Roman"/>
                        <a:cs typeface="Times New Roman"/>
                      </a:endParaRPr>
                    </a:p>
                  </a:txBody>
                  <a:tcPr marL="68580" marR="68580" marT="0" marB="0" anchor="ctr">
                    <a:lnR w="12700" cap="flat" cmpd="sng" algn="ctr">
                      <a:solidFill>
                        <a:srgbClr val="FFFFFF"/>
                      </a:solidFill>
                      <a:prstDash val="solid"/>
                      <a:round/>
                      <a:headEnd type="none" w="med" len="med"/>
                      <a:tailEnd type="none" w="med" len="med"/>
                    </a:ln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1793</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2440</a:t>
                      </a:r>
                      <a:endParaRPr lang="en-US" sz="1800" b="1" dirty="0">
                        <a:solidFill>
                          <a:srgbClr val="FFFFFF"/>
                        </a:solidFill>
                        <a:latin typeface="+mn-lt"/>
                        <a:ea typeface="Times New Roman"/>
                        <a:cs typeface="Times New Roman"/>
                      </a:endParaRPr>
                    </a:p>
                  </a:txBody>
                  <a:tcPr marL="68580" marR="68580" marT="0" marB="0" anchor="c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90.3</a:t>
                      </a:r>
                      <a:endParaRPr lang="en-US" sz="1800" b="1" dirty="0">
                        <a:solidFill>
                          <a:srgbClr val="FFFFFF"/>
                        </a:solidFill>
                        <a:latin typeface="+mn-lt"/>
                        <a:ea typeface="Times New Roman"/>
                        <a:cs typeface="Times New Roman"/>
                      </a:endParaRPr>
                    </a:p>
                  </a:txBody>
                  <a:tcPr marL="68580" marR="68580" marT="0" marB="0" anchor="ctr">
                    <a:solidFill>
                      <a:schemeClr val="accent6">
                        <a:lumMod val="75000"/>
                      </a:schemeClr>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14841</a:t>
                      </a:r>
                      <a:endParaRPr lang="en-US" sz="1800" b="1" dirty="0">
                        <a:solidFill>
                          <a:srgbClr val="FFFFFF"/>
                        </a:solidFill>
                        <a:latin typeface="+mn-lt"/>
                        <a:ea typeface="Times New Roman"/>
                        <a:cs typeface="Times New Roman"/>
                      </a:endParaRPr>
                    </a:p>
                  </a:txBody>
                  <a:tcPr marL="68580" marR="68580" marT="0" marB="0" anchor="ctr">
                    <a:solidFill>
                      <a:schemeClr val="accent6">
                        <a:lumMod val="75000"/>
                      </a:schemeClr>
                    </a:solidFill>
                  </a:tcPr>
                </a:tc>
              </a:tr>
            </a:tbl>
          </a:graphicData>
        </a:graphic>
      </p:graphicFrame>
      <p:sp>
        <p:nvSpPr>
          <p:cNvPr id="8" name="Content Placeholder 2"/>
          <p:cNvSpPr txBox="1">
            <a:spLocks/>
          </p:cNvSpPr>
          <p:nvPr/>
        </p:nvSpPr>
        <p:spPr bwMode="auto">
          <a:xfrm>
            <a:off x="304800" y="1143000"/>
            <a:ext cx="6705600" cy="1066800"/>
          </a:xfrm>
          <a:prstGeom prst="rect">
            <a:avLst/>
          </a:prstGeom>
          <a:noFill/>
          <a:ln w="9525">
            <a:noFill/>
            <a:miter lim="800000"/>
            <a:headEnd/>
            <a:tailEnd/>
          </a:ln>
        </p:spPr>
        <p:txBody>
          <a:bodyPr vert="horz" wrap="square" lIns="92075" tIns="46038" rIns="92075" bIns="46038" numCol="1" anchor="ctr" anchorCtr="1" compatLnSpc="1">
            <a:prstTxWarp prst="textNoShape">
              <a:avLst/>
            </a:prstTxWarp>
          </a:bodyPr>
          <a:lstStyle/>
          <a:p>
            <a:pPr marL="342900" marR="0" lvl="0" indent="-342900" algn="l" defTabSz="914400" rtl="0" eaLnBrk="0" fontAlgn="base" latinLnBrk="0" hangingPunct="0">
              <a:lnSpc>
                <a:spcPct val="125000"/>
              </a:lnSpc>
              <a:spcBef>
                <a:spcPct val="20000"/>
              </a:spcBef>
              <a:spcAft>
                <a:spcPct val="0"/>
              </a:spcAft>
              <a:buClr>
                <a:srgbClr val="FAFD00"/>
              </a:buClr>
              <a:buSzTx/>
              <a:buFontTx/>
              <a:buChar char="•"/>
              <a:tabLst/>
              <a:defRPr/>
            </a:pPr>
            <a:r>
              <a:rPr lang="en-US" sz="2800" kern="0" dirty="0" smtClean="0">
                <a:solidFill>
                  <a:srgbClr val="FAFD00"/>
                </a:solidFill>
              </a:rPr>
              <a:t>Results compared to a recent work*</a:t>
            </a:r>
            <a:endParaRPr kumimoji="0" lang="en-US" sz="2800" b="0" i="0" u="none" strike="noStrike" kern="0" cap="none" spc="0" normalizeH="0" baseline="0" noProof="0" dirty="0">
              <a:ln>
                <a:noFill/>
              </a:ln>
              <a:solidFill>
                <a:srgbClr val="FAFD00"/>
              </a:solidFill>
              <a:effectLst/>
              <a:uLnTx/>
              <a:uFillTx/>
              <a:latin typeface="+mn-lt"/>
              <a:ea typeface="+mn-ea"/>
              <a:cs typeface="+mn-cs"/>
            </a:endParaRPr>
          </a:p>
        </p:txBody>
      </p:sp>
      <p:sp>
        <p:nvSpPr>
          <p:cNvPr id="9" name="Rectangle 8"/>
          <p:cNvSpPr/>
          <p:nvPr/>
        </p:nvSpPr>
        <p:spPr>
          <a:xfrm>
            <a:off x="381000" y="4800600"/>
            <a:ext cx="8534400" cy="923330"/>
          </a:xfrm>
          <a:prstGeom prst="rect">
            <a:avLst/>
          </a:prstGeom>
        </p:spPr>
        <p:txBody>
          <a:bodyPr wrap="square">
            <a:spAutoFit/>
          </a:bodyPr>
          <a:lstStyle/>
          <a:p>
            <a:r>
              <a:rPr lang="en-US" dirty="0" smtClean="0">
                <a:solidFill>
                  <a:srgbClr val="FFFFFF"/>
                </a:solidFill>
              </a:rPr>
              <a:t>* Y</a:t>
            </a:r>
            <a:r>
              <a:rPr lang="en-US" dirty="0" smtClean="0">
                <a:solidFill>
                  <a:srgbClr val="FFFFFF"/>
                </a:solidFill>
              </a:rPr>
              <a:t>. </a:t>
            </a:r>
            <a:r>
              <a:rPr lang="en-US" dirty="0" err="1" smtClean="0">
                <a:solidFill>
                  <a:srgbClr val="FFFFFF"/>
                </a:solidFill>
              </a:rPr>
              <a:t>Higami</a:t>
            </a:r>
            <a:r>
              <a:rPr lang="en-US" dirty="0" smtClean="0">
                <a:solidFill>
                  <a:srgbClr val="FFFFFF"/>
                </a:solidFill>
              </a:rPr>
              <a:t>, Y. Kurose, S. </a:t>
            </a:r>
            <a:r>
              <a:rPr lang="en-US" dirty="0" err="1" smtClean="0">
                <a:solidFill>
                  <a:srgbClr val="FFFFFF"/>
                </a:solidFill>
              </a:rPr>
              <a:t>Ohno</a:t>
            </a:r>
            <a:r>
              <a:rPr lang="en-US" dirty="0" smtClean="0">
                <a:solidFill>
                  <a:srgbClr val="FFFFFF"/>
                </a:solidFill>
              </a:rPr>
              <a:t>, H. Yamaoka, H. Takahashi, Y. Takamatsu, Y. Shimizu, </a:t>
            </a:r>
            <a:r>
              <a:rPr lang="en-US" dirty="0" smtClean="0">
                <a:solidFill>
                  <a:srgbClr val="FFFFFF"/>
                </a:solidFill>
              </a:rPr>
              <a:t>and T</a:t>
            </a:r>
            <a:r>
              <a:rPr lang="en-US" dirty="0" smtClean="0">
                <a:solidFill>
                  <a:srgbClr val="FFFFFF"/>
                </a:solidFill>
              </a:rPr>
              <a:t>. </a:t>
            </a:r>
            <a:r>
              <a:rPr lang="en-US" dirty="0" err="1" smtClean="0">
                <a:solidFill>
                  <a:srgbClr val="FFFFFF"/>
                </a:solidFill>
              </a:rPr>
              <a:t>Aikyo</a:t>
            </a:r>
            <a:r>
              <a:rPr lang="en-US" dirty="0" smtClean="0">
                <a:solidFill>
                  <a:srgbClr val="FFFFFF"/>
                </a:solidFill>
              </a:rPr>
              <a:t>, </a:t>
            </a:r>
            <a:r>
              <a:rPr lang="en-US" dirty="0" smtClean="0">
                <a:solidFill>
                  <a:srgbClr val="FFFFFF"/>
                </a:solidFill>
              </a:rPr>
              <a:t>“Diagnostic </a:t>
            </a:r>
            <a:r>
              <a:rPr lang="en-US" dirty="0" smtClean="0">
                <a:solidFill>
                  <a:srgbClr val="FFFFFF"/>
                </a:solidFill>
              </a:rPr>
              <a:t>Test Generation for Transition Faults Using a Stuck-at ATPG Tool</a:t>
            </a:r>
            <a:r>
              <a:rPr lang="en-US" dirty="0" smtClean="0">
                <a:solidFill>
                  <a:srgbClr val="FFFFFF"/>
                </a:solidFill>
              </a:rPr>
              <a:t>,” in </a:t>
            </a:r>
            <a:r>
              <a:rPr lang="en-US" i="1" dirty="0" smtClean="0">
                <a:solidFill>
                  <a:srgbClr val="FFFFFF"/>
                </a:solidFill>
              </a:rPr>
              <a:t>Proc. International Test Conf</a:t>
            </a:r>
            <a:r>
              <a:rPr lang="en-US" dirty="0" smtClean="0">
                <a:solidFill>
                  <a:srgbClr val="FFFFFF"/>
                </a:solidFill>
              </a:rPr>
              <a:t>., 2009. Paper 16.3.</a:t>
            </a:r>
            <a:endParaRPr lang="en-US" dirty="0">
              <a:solidFill>
                <a:srgbClr val="FFFFFF"/>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dirty="0"/>
          </a:p>
        </p:txBody>
      </p:sp>
      <p:sp>
        <p:nvSpPr>
          <p:cNvPr id="5" name="Slide Number Placeholder 4"/>
          <p:cNvSpPr>
            <a:spLocks noGrp="1"/>
          </p:cNvSpPr>
          <p:nvPr>
            <p:ph type="sldNum" sz="quarter" idx="12"/>
          </p:nvPr>
        </p:nvSpPr>
        <p:spPr/>
        <p:txBody>
          <a:bodyPr/>
          <a:lstStyle/>
          <a:p>
            <a:pPr>
              <a:defRPr/>
            </a:pPr>
            <a:fld id="{5551DFC1-2DE9-466C-B296-661A7F7832FB}" type="slidenum">
              <a:rPr lang="en-US" smtClean="0"/>
              <a:pPr>
                <a:defRPr/>
              </a:pPr>
              <a:t>61</a:t>
            </a:fld>
            <a:endParaRPr lang="en-US"/>
          </a:p>
        </p:txBody>
      </p:sp>
      <p:sp>
        <p:nvSpPr>
          <p:cNvPr id="6" name="Content Placeholder 2"/>
          <p:cNvSpPr>
            <a:spLocks noGrp="1"/>
          </p:cNvSpPr>
          <p:nvPr>
            <p:ph idx="1"/>
          </p:nvPr>
        </p:nvSpPr>
        <p:spPr>
          <a:xfrm>
            <a:off x="685800" y="914400"/>
            <a:ext cx="7772400" cy="5233988"/>
          </a:xfrm>
        </p:spPr>
        <p:txBody>
          <a:bodyPr>
            <a:normAutofit fontScale="92500" lnSpcReduction="10000"/>
          </a:bodyPr>
          <a:lstStyle/>
          <a:p>
            <a:r>
              <a:rPr lang="en-US" sz="3000" dirty="0" smtClean="0"/>
              <a:t>Implement 2-time frame model to get higher DC.</a:t>
            </a:r>
          </a:p>
          <a:p>
            <a:r>
              <a:rPr lang="en-US" sz="3000" dirty="0" smtClean="0"/>
              <a:t>Targeting mixed/multiple fault models.</a:t>
            </a:r>
          </a:p>
          <a:p>
            <a:r>
              <a:rPr lang="en-US" dirty="0" smtClean="0"/>
              <a:t>Test set compaction using DATPG and diagnostic fault simulation:</a:t>
            </a:r>
          </a:p>
          <a:p>
            <a:pPr marL="687388">
              <a:buFont typeface="Arial" pitchFamily="34" charset="0"/>
              <a:buChar char="–"/>
            </a:pPr>
            <a:r>
              <a:rPr lang="en-US" dirty="0" smtClean="0"/>
              <a:t>E.g. reverse/random order simulation of generated vector set, if no new faults are detected AND no new fault groups are formed, the vector in simulation can be dropped.</a:t>
            </a:r>
          </a:p>
          <a:p>
            <a:pPr marL="687388">
              <a:buFont typeface="Arial" pitchFamily="34" charset="0"/>
              <a:buChar char="–"/>
            </a:pPr>
            <a:r>
              <a:rPr lang="en-US" dirty="0" smtClean="0"/>
              <a:t>Combined with ILP for further compaction.</a:t>
            </a:r>
          </a:p>
        </p:txBody>
      </p:sp>
      <p:sp>
        <p:nvSpPr>
          <p:cNvPr id="7" name="Footer Placeholder 6"/>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609600" y="762000"/>
            <a:ext cx="7772400" cy="1066800"/>
          </a:xfrm>
        </p:spPr>
        <p:txBody>
          <a:bodyPr/>
          <a:lstStyle/>
          <a:p>
            <a:r>
              <a:rPr lang="en-US" sz="2000" dirty="0" smtClean="0"/>
              <a:t>Example of exclusive test generation for a stuck-at fault and a bridging fault:</a:t>
            </a:r>
            <a:endParaRPr lang="en-US" sz="2000" dirty="0"/>
          </a:p>
        </p:txBody>
      </p:sp>
      <p:sp>
        <p:nvSpPr>
          <p:cNvPr id="4" name="Date Placeholder 3"/>
          <p:cNvSpPr>
            <a:spLocks noGrp="1"/>
          </p:cNvSpPr>
          <p:nvPr>
            <p:ph type="dt" sz="half" idx="10"/>
          </p:nvPr>
        </p:nvSpPr>
        <p:spPr/>
        <p:txBody>
          <a:bodyPr/>
          <a:lstStyle/>
          <a:p>
            <a:pPr>
              <a:defRPr/>
            </a:pPr>
            <a:r>
              <a:rPr lang="en-US" smtClean="0"/>
              <a:t>Mar.  21, 2012</a:t>
            </a:r>
            <a:endParaRPr lang="en-US" dirty="0"/>
          </a:p>
        </p:txBody>
      </p:sp>
      <p:sp>
        <p:nvSpPr>
          <p:cNvPr id="5" name="Slide Number Placeholder 4"/>
          <p:cNvSpPr>
            <a:spLocks noGrp="1"/>
          </p:cNvSpPr>
          <p:nvPr>
            <p:ph type="sldNum" sz="quarter" idx="12"/>
          </p:nvPr>
        </p:nvSpPr>
        <p:spPr/>
        <p:txBody>
          <a:bodyPr/>
          <a:lstStyle/>
          <a:p>
            <a:pPr>
              <a:defRPr/>
            </a:pPr>
            <a:fld id="{5551DFC1-2DE9-466C-B296-661A7F7832FB}" type="slidenum">
              <a:rPr lang="en-US" smtClean="0"/>
              <a:pPr>
                <a:defRPr/>
              </a:pPr>
              <a:t>62</a:t>
            </a:fld>
            <a:endParaRPr lang="en-US"/>
          </a:p>
        </p:txBody>
      </p:sp>
      <p:sp>
        <p:nvSpPr>
          <p:cNvPr id="7" name="TextBox 6"/>
          <p:cNvSpPr txBox="1"/>
          <p:nvPr/>
        </p:nvSpPr>
        <p:spPr>
          <a:xfrm>
            <a:off x="3733800" y="4343400"/>
            <a:ext cx="762000" cy="584775"/>
          </a:xfrm>
          <a:prstGeom prst="rect">
            <a:avLst/>
          </a:prstGeom>
          <a:noFill/>
        </p:spPr>
        <p:txBody>
          <a:bodyPr wrap="square" rtlCol="0">
            <a:spAutoFit/>
          </a:bodyPr>
          <a:lstStyle/>
          <a:p>
            <a:r>
              <a:rPr lang="en-US" sz="3200" i="1" dirty="0" smtClean="0">
                <a:solidFill>
                  <a:srgbClr val="FFFFFF"/>
                </a:solidFill>
                <a:latin typeface="Times New Roman" pitchFamily="18" charset="0"/>
                <a:cs typeface="Times New Roman" pitchFamily="18" charset="0"/>
              </a:rPr>
              <a:t>b</a:t>
            </a:r>
            <a:endParaRPr lang="en-US" sz="3200" i="1" dirty="0">
              <a:solidFill>
                <a:srgbClr val="FFFFFF"/>
              </a:solidFill>
              <a:latin typeface="Times New Roman" pitchFamily="18" charset="0"/>
              <a:cs typeface="Times New Roman" pitchFamily="18" charset="0"/>
            </a:endParaRPr>
          </a:p>
        </p:txBody>
      </p:sp>
      <p:sp>
        <p:nvSpPr>
          <p:cNvPr id="8" name="TextBox 7"/>
          <p:cNvSpPr txBox="1"/>
          <p:nvPr/>
        </p:nvSpPr>
        <p:spPr>
          <a:xfrm>
            <a:off x="228600" y="5334000"/>
            <a:ext cx="685800" cy="584775"/>
          </a:xfrm>
          <a:prstGeom prst="rect">
            <a:avLst/>
          </a:prstGeom>
          <a:noFill/>
        </p:spPr>
        <p:txBody>
          <a:bodyPr wrap="square" rtlCol="0">
            <a:spAutoFit/>
          </a:bodyPr>
          <a:lstStyle/>
          <a:p>
            <a:r>
              <a:rPr lang="en-US" sz="3200" i="1" dirty="0" smtClean="0">
                <a:solidFill>
                  <a:srgbClr val="FFFFFF"/>
                </a:solidFill>
                <a:latin typeface="Times New Roman" pitchFamily="18" charset="0"/>
                <a:cs typeface="Times New Roman" pitchFamily="18" charset="0"/>
              </a:rPr>
              <a:t>c</a:t>
            </a:r>
            <a:endParaRPr lang="en-US" sz="3200" i="1" dirty="0">
              <a:solidFill>
                <a:srgbClr val="FFFFFF"/>
              </a:solidFill>
              <a:latin typeface="Times New Roman" pitchFamily="18" charset="0"/>
              <a:cs typeface="Times New Roman" pitchFamily="18" charset="0"/>
            </a:endParaRPr>
          </a:p>
        </p:txBody>
      </p:sp>
      <p:sp>
        <p:nvSpPr>
          <p:cNvPr id="10" name="AutoShape 3"/>
          <p:cNvSpPr>
            <a:spLocks noChangeArrowheads="1"/>
          </p:cNvSpPr>
          <p:nvPr/>
        </p:nvSpPr>
        <p:spPr bwMode="auto">
          <a:xfrm>
            <a:off x="1447800" y="4495800"/>
            <a:ext cx="672307" cy="595313"/>
          </a:xfrm>
          <a:prstGeom prst="flowChartDelay">
            <a:avLst/>
          </a:prstGeom>
          <a:solidFill>
            <a:srgbClr val="92D050"/>
          </a:solidFill>
          <a:ln w="38100">
            <a:solidFill>
              <a:srgbClr val="FFFF00"/>
            </a:solidFill>
            <a:miter lim="800000"/>
            <a:headEnd/>
            <a:tailEnd/>
          </a:ln>
        </p:spPr>
        <p:txBody>
          <a:bodyPr wrap="none" anchor="ctr"/>
          <a:lstStyle/>
          <a:p>
            <a:endParaRPr lang="en-US"/>
          </a:p>
        </p:txBody>
      </p:sp>
      <p:sp>
        <p:nvSpPr>
          <p:cNvPr id="11" name="Line 4"/>
          <p:cNvSpPr>
            <a:spLocks noChangeShapeType="1"/>
          </p:cNvSpPr>
          <p:nvPr/>
        </p:nvSpPr>
        <p:spPr bwMode="auto">
          <a:xfrm>
            <a:off x="2514600" y="5257800"/>
            <a:ext cx="2057400" cy="0"/>
          </a:xfrm>
          <a:prstGeom prst="line">
            <a:avLst/>
          </a:prstGeom>
          <a:noFill/>
          <a:ln w="38100">
            <a:solidFill>
              <a:srgbClr val="FFFF00"/>
            </a:solidFill>
            <a:round/>
            <a:headEnd/>
            <a:tailEnd/>
          </a:ln>
        </p:spPr>
        <p:txBody>
          <a:bodyPr/>
          <a:lstStyle/>
          <a:p>
            <a:endParaRPr lang="en-US"/>
          </a:p>
        </p:txBody>
      </p:sp>
      <p:sp>
        <p:nvSpPr>
          <p:cNvPr id="12" name="Line 5"/>
          <p:cNvSpPr>
            <a:spLocks noChangeShapeType="1"/>
          </p:cNvSpPr>
          <p:nvPr/>
        </p:nvSpPr>
        <p:spPr bwMode="auto">
          <a:xfrm flipH="1">
            <a:off x="609600" y="3886200"/>
            <a:ext cx="2438400" cy="0"/>
          </a:xfrm>
          <a:prstGeom prst="line">
            <a:avLst/>
          </a:prstGeom>
          <a:noFill/>
          <a:ln w="38100">
            <a:solidFill>
              <a:srgbClr val="FFFF00"/>
            </a:solidFill>
            <a:round/>
            <a:headEnd/>
            <a:tailEnd/>
          </a:ln>
        </p:spPr>
        <p:txBody>
          <a:bodyPr/>
          <a:lstStyle/>
          <a:p>
            <a:endParaRPr lang="en-US"/>
          </a:p>
        </p:txBody>
      </p:sp>
      <p:sp>
        <p:nvSpPr>
          <p:cNvPr id="13" name="Line 6"/>
          <p:cNvSpPr>
            <a:spLocks noChangeShapeType="1"/>
          </p:cNvSpPr>
          <p:nvPr/>
        </p:nvSpPr>
        <p:spPr bwMode="auto">
          <a:xfrm flipH="1">
            <a:off x="5334000" y="5181600"/>
            <a:ext cx="990599" cy="0"/>
          </a:xfrm>
          <a:prstGeom prst="line">
            <a:avLst/>
          </a:prstGeom>
          <a:noFill/>
          <a:ln w="38100">
            <a:solidFill>
              <a:srgbClr val="FFFF00"/>
            </a:solidFill>
            <a:round/>
            <a:headEnd/>
            <a:tailEnd/>
          </a:ln>
        </p:spPr>
        <p:txBody>
          <a:bodyPr/>
          <a:lstStyle/>
          <a:p>
            <a:endParaRPr lang="en-US"/>
          </a:p>
        </p:txBody>
      </p:sp>
      <p:sp>
        <p:nvSpPr>
          <p:cNvPr id="14" name="TextBox 13"/>
          <p:cNvSpPr txBox="1"/>
          <p:nvPr/>
        </p:nvSpPr>
        <p:spPr>
          <a:xfrm>
            <a:off x="228600" y="5867400"/>
            <a:ext cx="685800" cy="584775"/>
          </a:xfrm>
          <a:prstGeom prst="rect">
            <a:avLst/>
          </a:prstGeom>
          <a:noFill/>
        </p:spPr>
        <p:txBody>
          <a:bodyPr wrap="square" rtlCol="0">
            <a:spAutoFit/>
          </a:bodyPr>
          <a:lstStyle/>
          <a:p>
            <a:r>
              <a:rPr lang="en-US" sz="3200" i="1" dirty="0" smtClean="0">
                <a:solidFill>
                  <a:srgbClr val="FFFFFF"/>
                </a:solidFill>
              </a:rPr>
              <a:t>y</a:t>
            </a:r>
            <a:endParaRPr lang="en-US" sz="3200" i="1" dirty="0">
              <a:solidFill>
                <a:srgbClr val="FFFFFF"/>
              </a:solidFill>
            </a:endParaRPr>
          </a:p>
        </p:txBody>
      </p:sp>
      <p:sp>
        <p:nvSpPr>
          <p:cNvPr id="15" name="TextBox 14"/>
          <p:cNvSpPr txBox="1"/>
          <p:nvPr/>
        </p:nvSpPr>
        <p:spPr>
          <a:xfrm>
            <a:off x="228600" y="3505200"/>
            <a:ext cx="609600" cy="584775"/>
          </a:xfrm>
          <a:prstGeom prst="rect">
            <a:avLst/>
          </a:prstGeom>
          <a:noFill/>
        </p:spPr>
        <p:txBody>
          <a:bodyPr wrap="square" rtlCol="0">
            <a:spAutoFit/>
          </a:bodyPr>
          <a:lstStyle/>
          <a:p>
            <a:r>
              <a:rPr lang="en-US" sz="3200" i="1" dirty="0" smtClean="0">
                <a:solidFill>
                  <a:srgbClr val="FFFFFF"/>
                </a:solidFill>
                <a:latin typeface="Times New Roman" pitchFamily="18" charset="0"/>
                <a:cs typeface="Times New Roman" pitchFamily="18" charset="0"/>
              </a:rPr>
              <a:t>a</a:t>
            </a:r>
            <a:endParaRPr lang="en-US" sz="3200" i="1" dirty="0">
              <a:solidFill>
                <a:srgbClr val="FFFFFF"/>
              </a:solidFill>
              <a:latin typeface="Times New Roman" pitchFamily="18" charset="0"/>
              <a:cs typeface="Times New Roman" pitchFamily="18" charset="0"/>
            </a:endParaRPr>
          </a:p>
        </p:txBody>
      </p:sp>
      <p:cxnSp>
        <p:nvCxnSpPr>
          <p:cNvPr id="17" name="Straight Connector 16"/>
          <p:cNvCxnSpPr>
            <a:stCxn id="18" idx="0"/>
            <a:endCxn id="13" idx="1"/>
          </p:cNvCxnSpPr>
          <p:nvPr/>
        </p:nvCxnSpPr>
        <p:spPr>
          <a:xfrm flipH="1" flipV="1">
            <a:off x="5334000" y="5181600"/>
            <a:ext cx="1" cy="3048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Line 6"/>
          <p:cNvSpPr>
            <a:spLocks noChangeShapeType="1"/>
          </p:cNvSpPr>
          <p:nvPr/>
        </p:nvSpPr>
        <p:spPr bwMode="auto">
          <a:xfrm flipH="1">
            <a:off x="4953001" y="5486400"/>
            <a:ext cx="381000" cy="0"/>
          </a:xfrm>
          <a:prstGeom prst="line">
            <a:avLst/>
          </a:prstGeom>
          <a:noFill/>
          <a:ln w="38100">
            <a:solidFill>
              <a:srgbClr val="FFFF00"/>
            </a:solidFill>
            <a:round/>
            <a:headEnd/>
            <a:tailEnd/>
          </a:ln>
        </p:spPr>
        <p:txBody>
          <a:bodyPr/>
          <a:lstStyle/>
          <a:p>
            <a:endParaRPr lang="en-US"/>
          </a:p>
        </p:txBody>
      </p:sp>
      <p:cxnSp>
        <p:nvCxnSpPr>
          <p:cNvPr id="19" name="Straight Connector 18"/>
          <p:cNvCxnSpPr/>
          <p:nvPr/>
        </p:nvCxnSpPr>
        <p:spPr>
          <a:xfrm flipV="1">
            <a:off x="7467600" y="5334000"/>
            <a:ext cx="0" cy="914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Line 6"/>
          <p:cNvSpPr>
            <a:spLocks noChangeShapeType="1"/>
          </p:cNvSpPr>
          <p:nvPr/>
        </p:nvSpPr>
        <p:spPr bwMode="auto">
          <a:xfrm flipH="1">
            <a:off x="2133600" y="4800600"/>
            <a:ext cx="381000" cy="0"/>
          </a:xfrm>
          <a:prstGeom prst="line">
            <a:avLst/>
          </a:prstGeom>
          <a:noFill/>
          <a:ln w="38100">
            <a:solidFill>
              <a:srgbClr val="FFFF00"/>
            </a:solidFill>
            <a:round/>
            <a:headEnd/>
            <a:tailEnd/>
          </a:ln>
        </p:spPr>
        <p:txBody>
          <a:bodyPr/>
          <a:lstStyle/>
          <a:p>
            <a:endParaRPr lang="en-US"/>
          </a:p>
        </p:txBody>
      </p:sp>
      <p:sp>
        <p:nvSpPr>
          <p:cNvPr id="21" name="Flowchart: Connector 20"/>
          <p:cNvSpPr/>
          <p:nvPr/>
        </p:nvSpPr>
        <p:spPr>
          <a:xfrm>
            <a:off x="2438400" y="47244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57400" y="5715000"/>
            <a:ext cx="1005403" cy="523220"/>
          </a:xfrm>
          <a:prstGeom prst="rect">
            <a:avLst/>
          </a:prstGeom>
        </p:spPr>
        <p:txBody>
          <a:bodyPr wrap="none">
            <a:spAutoFit/>
          </a:bodyPr>
          <a:lstStyle/>
          <a:p>
            <a:r>
              <a:rPr lang="en-US" sz="2800" dirty="0" smtClean="0">
                <a:solidFill>
                  <a:srgbClr val="FFFFFF"/>
                </a:solidFill>
              </a:rPr>
              <a:t>s-a-0</a:t>
            </a:r>
            <a:endParaRPr lang="en-US" sz="2800" dirty="0">
              <a:solidFill>
                <a:srgbClr val="FFFFFF"/>
              </a:solidFill>
            </a:endParaRPr>
          </a:p>
        </p:txBody>
      </p:sp>
      <p:sp>
        <p:nvSpPr>
          <p:cNvPr id="24" name="Trapezoid 23"/>
          <p:cNvSpPr/>
          <p:nvPr/>
        </p:nvSpPr>
        <p:spPr bwMode="auto">
          <a:xfrm rot="5400000">
            <a:off x="2705100" y="3924300"/>
            <a:ext cx="1066800" cy="381000"/>
          </a:xfrm>
          <a:prstGeom prst="trapezoid">
            <a:avLst>
              <a:gd name="adj" fmla="val 42977"/>
            </a:avLst>
          </a:prstGeom>
          <a:solidFill>
            <a:srgbClr val="92D050"/>
          </a:solidFill>
          <a:ln w="38100" cap="flat" cmpd="sng" algn="ctr">
            <a:solidFill>
              <a:srgbClr val="FFFF00"/>
            </a:solidFill>
            <a:prstDash val="solid"/>
            <a:round/>
            <a:headEnd type="none" w="sm" len="sm"/>
            <a:tailEnd type="none" w="sm" len="sm"/>
          </a:ln>
          <a:effectLst/>
        </p:spPr>
        <p:txBody>
          <a:bodyPr vert="vert270"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FFFFFF"/>
                </a:solidFill>
                <a:latin typeface="Arial" charset="0"/>
              </a:rPr>
              <a:t> 0</a:t>
            </a:r>
          </a:p>
          <a:p>
            <a:pPr marL="0" marR="0" indent="0" algn="l" defTabSz="914400" rtl="0" eaLnBrk="1" fontAlgn="base" latinLnBrk="0" hangingPunct="1">
              <a:lnSpc>
                <a:spcPct val="100000"/>
              </a:lnSpc>
              <a:spcBef>
                <a:spcPts val="600"/>
              </a:spcBef>
              <a:buClrTx/>
              <a:buSzTx/>
              <a:buFontTx/>
              <a:buNone/>
              <a:tabLst/>
            </a:pPr>
            <a:r>
              <a:rPr lang="en-US" sz="2000" b="1" dirty="0" smtClean="0">
                <a:solidFill>
                  <a:srgbClr val="FFFFFF"/>
                </a:solidFill>
                <a:latin typeface="Arial" charset="0"/>
              </a:rPr>
              <a:t> 1</a:t>
            </a:r>
            <a:endParaRPr kumimoji="0" lang="en-US" sz="2000" b="1" i="0" u="none" strike="noStrike" cap="none" normalizeH="0" baseline="0" dirty="0" smtClean="0">
              <a:ln>
                <a:noFill/>
              </a:ln>
              <a:solidFill>
                <a:srgbClr val="FFFFFF"/>
              </a:solidFill>
              <a:effectLst/>
              <a:latin typeface="Arial" charset="0"/>
            </a:endParaRPr>
          </a:p>
        </p:txBody>
      </p:sp>
      <p:sp>
        <p:nvSpPr>
          <p:cNvPr id="25" name="Line 6"/>
          <p:cNvSpPr>
            <a:spLocks noChangeShapeType="1"/>
          </p:cNvSpPr>
          <p:nvPr/>
        </p:nvSpPr>
        <p:spPr bwMode="auto">
          <a:xfrm flipH="1">
            <a:off x="3962400" y="4419600"/>
            <a:ext cx="533400" cy="0"/>
          </a:xfrm>
          <a:prstGeom prst="line">
            <a:avLst/>
          </a:prstGeom>
          <a:noFill/>
          <a:ln w="38100">
            <a:solidFill>
              <a:srgbClr val="FFFF00"/>
            </a:solidFill>
            <a:round/>
            <a:headEnd/>
            <a:tailEnd/>
          </a:ln>
        </p:spPr>
        <p:txBody>
          <a:bodyPr/>
          <a:lstStyle/>
          <a:p>
            <a:endParaRPr lang="en-US"/>
          </a:p>
        </p:txBody>
      </p:sp>
      <p:sp>
        <p:nvSpPr>
          <p:cNvPr id="26" name="Line 4"/>
          <p:cNvSpPr>
            <a:spLocks noChangeShapeType="1"/>
          </p:cNvSpPr>
          <p:nvPr/>
        </p:nvSpPr>
        <p:spPr bwMode="auto">
          <a:xfrm>
            <a:off x="5943600" y="2895600"/>
            <a:ext cx="762000" cy="0"/>
          </a:xfrm>
          <a:prstGeom prst="line">
            <a:avLst/>
          </a:prstGeom>
          <a:noFill/>
          <a:ln w="38100">
            <a:solidFill>
              <a:srgbClr val="FFFF00"/>
            </a:solidFill>
            <a:round/>
            <a:headEnd/>
            <a:tailEnd/>
          </a:ln>
        </p:spPr>
        <p:txBody>
          <a:bodyPr/>
          <a:lstStyle/>
          <a:p>
            <a:endParaRPr lang="en-US"/>
          </a:p>
        </p:txBody>
      </p:sp>
      <p:sp>
        <p:nvSpPr>
          <p:cNvPr id="27" name="Line 5"/>
          <p:cNvSpPr>
            <a:spLocks noChangeShapeType="1"/>
          </p:cNvSpPr>
          <p:nvPr/>
        </p:nvSpPr>
        <p:spPr bwMode="auto">
          <a:xfrm flipH="1">
            <a:off x="4724400" y="2743200"/>
            <a:ext cx="533400" cy="0"/>
          </a:xfrm>
          <a:prstGeom prst="line">
            <a:avLst/>
          </a:prstGeom>
          <a:noFill/>
          <a:ln w="38100">
            <a:solidFill>
              <a:srgbClr val="FFFF00"/>
            </a:solidFill>
            <a:round/>
            <a:headEnd/>
            <a:tailEnd/>
          </a:ln>
        </p:spPr>
        <p:txBody>
          <a:bodyPr/>
          <a:lstStyle/>
          <a:p>
            <a:endParaRPr lang="en-US"/>
          </a:p>
        </p:txBody>
      </p:sp>
      <p:sp>
        <p:nvSpPr>
          <p:cNvPr id="28" name="Line 6"/>
          <p:cNvSpPr>
            <a:spLocks noChangeShapeType="1"/>
          </p:cNvSpPr>
          <p:nvPr/>
        </p:nvSpPr>
        <p:spPr bwMode="auto">
          <a:xfrm flipH="1">
            <a:off x="2667000" y="3048000"/>
            <a:ext cx="2590800" cy="0"/>
          </a:xfrm>
          <a:prstGeom prst="line">
            <a:avLst/>
          </a:prstGeom>
          <a:noFill/>
          <a:ln w="38100">
            <a:solidFill>
              <a:srgbClr val="FFFF00"/>
            </a:solidFill>
            <a:round/>
            <a:headEnd/>
            <a:tailEnd/>
          </a:ln>
        </p:spPr>
        <p:txBody>
          <a:bodyPr/>
          <a:lstStyle/>
          <a:p>
            <a:endParaRPr lang="en-US"/>
          </a:p>
        </p:txBody>
      </p:sp>
      <p:cxnSp>
        <p:nvCxnSpPr>
          <p:cNvPr id="30" name="Straight Connector 29"/>
          <p:cNvCxnSpPr/>
          <p:nvPr/>
        </p:nvCxnSpPr>
        <p:spPr>
          <a:xfrm flipH="1" flipV="1">
            <a:off x="4800601" y="5943600"/>
            <a:ext cx="1" cy="3048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Line 6"/>
          <p:cNvSpPr>
            <a:spLocks noChangeShapeType="1"/>
          </p:cNvSpPr>
          <p:nvPr/>
        </p:nvSpPr>
        <p:spPr bwMode="auto">
          <a:xfrm flipH="1">
            <a:off x="2514600" y="4343400"/>
            <a:ext cx="533400" cy="0"/>
          </a:xfrm>
          <a:prstGeom prst="line">
            <a:avLst/>
          </a:prstGeom>
          <a:noFill/>
          <a:ln w="38100">
            <a:solidFill>
              <a:srgbClr val="FFFF00"/>
            </a:solidFill>
            <a:round/>
            <a:headEnd/>
            <a:tailEnd/>
          </a:ln>
        </p:spPr>
        <p:txBody>
          <a:bodyPr/>
          <a:lstStyle/>
          <a:p>
            <a:endParaRPr lang="en-US"/>
          </a:p>
        </p:txBody>
      </p:sp>
      <p:sp>
        <p:nvSpPr>
          <p:cNvPr id="34" name="Flowchart: Connector 33"/>
          <p:cNvSpPr/>
          <p:nvPr/>
        </p:nvSpPr>
        <p:spPr>
          <a:xfrm>
            <a:off x="990600" y="38100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bwMode="auto">
          <a:xfrm flipH="1">
            <a:off x="5181600" y="2590800"/>
            <a:ext cx="762000" cy="609600"/>
          </a:xfrm>
          <a:prstGeom prst="moon">
            <a:avLst>
              <a:gd name="adj" fmla="val 84426"/>
            </a:avLst>
          </a:prstGeom>
          <a:noFill/>
          <a:ln w="381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36" name="Trapezoid 35"/>
          <p:cNvSpPr/>
          <p:nvPr/>
        </p:nvSpPr>
        <p:spPr bwMode="auto">
          <a:xfrm rot="5400000">
            <a:off x="4229100" y="5295900"/>
            <a:ext cx="1066800" cy="381000"/>
          </a:xfrm>
          <a:prstGeom prst="trapezoid">
            <a:avLst>
              <a:gd name="adj" fmla="val 42977"/>
            </a:avLst>
          </a:prstGeom>
          <a:solidFill>
            <a:srgbClr val="92D050"/>
          </a:solidFill>
          <a:ln w="38100" cap="flat" cmpd="sng" algn="ctr">
            <a:solidFill>
              <a:srgbClr val="FFFF00"/>
            </a:solidFill>
            <a:prstDash val="solid"/>
            <a:round/>
            <a:headEnd type="none" w="sm" len="sm"/>
            <a:tailEnd type="none" w="sm" len="sm"/>
          </a:ln>
          <a:effectLst/>
        </p:spPr>
        <p:txBody>
          <a:bodyPr vert="vert270"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FFFFFF"/>
                </a:solidFill>
                <a:latin typeface="Arial" charset="0"/>
              </a:rPr>
              <a:t> 1</a:t>
            </a:r>
          </a:p>
          <a:p>
            <a:pPr marL="0" marR="0" indent="0" algn="l" defTabSz="914400" rtl="0" eaLnBrk="1" fontAlgn="base" latinLnBrk="0" hangingPunct="1">
              <a:lnSpc>
                <a:spcPct val="100000"/>
              </a:lnSpc>
              <a:spcBef>
                <a:spcPts val="600"/>
              </a:spcBef>
              <a:buClrTx/>
              <a:buSzTx/>
              <a:buFontTx/>
              <a:buNone/>
              <a:tabLst/>
            </a:pPr>
            <a:r>
              <a:rPr lang="en-US" sz="2000" b="1" dirty="0" smtClean="0">
                <a:solidFill>
                  <a:srgbClr val="FFFFFF"/>
                </a:solidFill>
                <a:latin typeface="Arial" charset="0"/>
              </a:rPr>
              <a:t> 0</a:t>
            </a:r>
            <a:endParaRPr kumimoji="0" lang="en-US" sz="2000" b="1" i="0" u="none" strike="noStrike" cap="none" normalizeH="0" baseline="0" dirty="0" smtClean="0">
              <a:ln>
                <a:noFill/>
              </a:ln>
              <a:solidFill>
                <a:srgbClr val="FFFFFF"/>
              </a:solidFill>
              <a:effectLst/>
              <a:latin typeface="Arial" charset="0"/>
            </a:endParaRPr>
          </a:p>
        </p:txBody>
      </p:sp>
      <p:sp>
        <p:nvSpPr>
          <p:cNvPr id="37" name="Line 6"/>
          <p:cNvSpPr>
            <a:spLocks noChangeShapeType="1"/>
          </p:cNvSpPr>
          <p:nvPr/>
        </p:nvSpPr>
        <p:spPr bwMode="auto">
          <a:xfrm flipH="1">
            <a:off x="7467600" y="5334000"/>
            <a:ext cx="304800" cy="0"/>
          </a:xfrm>
          <a:prstGeom prst="line">
            <a:avLst/>
          </a:prstGeom>
          <a:noFill/>
          <a:ln w="38100">
            <a:solidFill>
              <a:srgbClr val="FFFF00"/>
            </a:solidFill>
            <a:round/>
            <a:headEnd/>
            <a:tailEnd/>
          </a:ln>
        </p:spPr>
        <p:txBody>
          <a:bodyPr/>
          <a:lstStyle/>
          <a:p>
            <a:endParaRPr lang="en-US"/>
          </a:p>
        </p:txBody>
      </p:sp>
      <p:sp>
        <p:nvSpPr>
          <p:cNvPr id="38" name="Line 5"/>
          <p:cNvSpPr>
            <a:spLocks noChangeShapeType="1"/>
          </p:cNvSpPr>
          <p:nvPr/>
        </p:nvSpPr>
        <p:spPr bwMode="auto">
          <a:xfrm flipH="1">
            <a:off x="609600" y="6248400"/>
            <a:ext cx="6858000" cy="0"/>
          </a:xfrm>
          <a:prstGeom prst="line">
            <a:avLst/>
          </a:prstGeom>
          <a:noFill/>
          <a:ln w="38100">
            <a:solidFill>
              <a:srgbClr val="FFFF00"/>
            </a:solidFill>
            <a:round/>
            <a:headEnd/>
            <a:tailEnd/>
          </a:ln>
        </p:spPr>
        <p:txBody>
          <a:bodyPr/>
          <a:lstStyle/>
          <a:p>
            <a:endParaRPr lang="en-US"/>
          </a:p>
        </p:txBody>
      </p:sp>
      <p:sp>
        <p:nvSpPr>
          <p:cNvPr id="39" name="Flowchart: Connector 38"/>
          <p:cNvSpPr/>
          <p:nvPr/>
        </p:nvSpPr>
        <p:spPr>
          <a:xfrm>
            <a:off x="990600" y="56388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V="1">
            <a:off x="3276600" y="4572000"/>
            <a:ext cx="0" cy="1676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458200" y="5181600"/>
            <a:ext cx="45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010400" y="5029200"/>
            <a:ext cx="762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667000" y="19812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667000" y="22860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91000" y="2133600"/>
            <a:ext cx="533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1981200" y="61722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1981200" y="6172200"/>
            <a:ext cx="152400"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Line 5"/>
          <p:cNvSpPr>
            <a:spLocks noChangeShapeType="1"/>
          </p:cNvSpPr>
          <p:nvPr/>
        </p:nvSpPr>
        <p:spPr bwMode="auto">
          <a:xfrm flipH="1">
            <a:off x="609600" y="5715000"/>
            <a:ext cx="3962400" cy="0"/>
          </a:xfrm>
          <a:prstGeom prst="line">
            <a:avLst/>
          </a:prstGeom>
          <a:noFill/>
          <a:ln w="38100">
            <a:solidFill>
              <a:srgbClr val="FFFF00"/>
            </a:solidFill>
            <a:round/>
            <a:headEnd/>
            <a:tailEnd/>
          </a:ln>
        </p:spPr>
        <p:txBody>
          <a:bodyPr/>
          <a:lstStyle/>
          <a:p>
            <a:endParaRPr lang="en-US"/>
          </a:p>
        </p:txBody>
      </p:sp>
      <p:cxnSp>
        <p:nvCxnSpPr>
          <p:cNvPr id="57" name="Straight Connector 56"/>
          <p:cNvCxnSpPr/>
          <p:nvPr/>
        </p:nvCxnSpPr>
        <p:spPr>
          <a:xfrm flipV="1">
            <a:off x="2514600" y="4343400"/>
            <a:ext cx="0" cy="914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8" name="Line 6"/>
          <p:cNvSpPr>
            <a:spLocks noChangeShapeType="1"/>
          </p:cNvSpPr>
          <p:nvPr/>
        </p:nvSpPr>
        <p:spPr bwMode="auto">
          <a:xfrm flipH="1">
            <a:off x="3429000" y="4114800"/>
            <a:ext cx="1066800" cy="0"/>
          </a:xfrm>
          <a:prstGeom prst="line">
            <a:avLst/>
          </a:prstGeom>
          <a:noFill/>
          <a:ln w="38100">
            <a:solidFill>
              <a:srgbClr val="FFFF00"/>
            </a:solidFill>
            <a:round/>
            <a:headEnd/>
            <a:tailEnd/>
          </a:ln>
        </p:spPr>
        <p:txBody>
          <a:bodyPr/>
          <a:lstStyle/>
          <a:p>
            <a:endParaRPr lang="en-US"/>
          </a:p>
        </p:txBody>
      </p:sp>
      <p:sp>
        <p:nvSpPr>
          <p:cNvPr id="60" name="Flowchart: Connector 59"/>
          <p:cNvSpPr/>
          <p:nvPr/>
        </p:nvSpPr>
        <p:spPr>
          <a:xfrm>
            <a:off x="4724400" y="61722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1066800" y="4648200"/>
            <a:ext cx="38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1066800" y="3886200"/>
            <a:ext cx="0" cy="762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6" name="AutoShape 3"/>
          <p:cNvSpPr>
            <a:spLocks noChangeArrowheads="1"/>
          </p:cNvSpPr>
          <p:nvPr/>
        </p:nvSpPr>
        <p:spPr bwMode="auto">
          <a:xfrm>
            <a:off x="3505200" y="1828800"/>
            <a:ext cx="672307" cy="595313"/>
          </a:xfrm>
          <a:prstGeom prst="flowChartDelay">
            <a:avLst/>
          </a:prstGeom>
          <a:noFill/>
          <a:ln w="38100">
            <a:solidFill>
              <a:srgbClr val="FFFF00"/>
            </a:solidFill>
            <a:miter lim="800000"/>
            <a:headEnd/>
            <a:tailEnd/>
          </a:ln>
        </p:spPr>
        <p:txBody>
          <a:bodyPr wrap="none" anchor="ctr"/>
          <a:lstStyle/>
          <a:p>
            <a:endParaRPr lang="en-US"/>
          </a:p>
        </p:txBody>
      </p:sp>
      <p:cxnSp>
        <p:nvCxnSpPr>
          <p:cNvPr id="70" name="Straight Connector 69"/>
          <p:cNvCxnSpPr/>
          <p:nvPr/>
        </p:nvCxnSpPr>
        <p:spPr>
          <a:xfrm flipV="1">
            <a:off x="4724400" y="2133600"/>
            <a:ext cx="0" cy="6096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4" name="Moon 73"/>
          <p:cNvSpPr/>
          <p:nvPr/>
        </p:nvSpPr>
        <p:spPr bwMode="auto">
          <a:xfrm flipH="1">
            <a:off x="6248400" y="4724400"/>
            <a:ext cx="762000" cy="609600"/>
          </a:xfrm>
          <a:prstGeom prst="moon">
            <a:avLst>
              <a:gd name="adj" fmla="val 84426"/>
            </a:avLst>
          </a:prstGeom>
          <a:noFill/>
          <a:ln w="381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75" name="AutoShape 3"/>
          <p:cNvSpPr>
            <a:spLocks noChangeArrowheads="1"/>
          </p:cNvSpPr>
          <p:nvPr/>
        </p:nvSpPr>
        <p:spPr bwMode="auto">
          <a:xfrm>
            <a:off x="7772400" y="4876800"/>
            <a:ext cx="672307" cy="595313"/>
          </a:xfrm>
          <a:prstGeom prst="flowChartDelay">
            <a:avLst/>
          </a:prstGeom>
          <a:solidFill>
            <a:srgbClr val="92D050"/>
          </a:solidFill>
          <a:ln w="38100">
            <a:solidFill>
              <a:srgbClr val="FFFF00"/>
            </a:solidFill>
            <a:miter lim="800000"/>
            <a:headEnd/>
            <a:tailEnd/>
          </a:ln>
        </p:spPr>
        <p:txBody>
          <a:bodyPr wrap="none" anchor="ctr"/>
          <a:lstStyle/>
          <a:p>
            <a:endParaRPr lang="en-US"/>
          </a:p>
        </p:txBody>
      </p:sp>
      <p:sp>
        <p:nvSpPr>
          <p:cNvPr id="76" name="AutoShape 3"/>
          <p:cNvSpPr>
            <a:spLocks noChangeArrowheads="1"/>
          </p:cNvSpPr>
          <p:nvPr/>
        </p:nvSpPr>
        <p:spPr bwMode="auto">
          <a:xfrm>
            <a:off x="4495800" y="3962400"/>
            <a:ext cx="672307" cy="595313"/>
          </a:xfrm>
          <a:prstGeom prst="flowChartDelay">
            <a:avLst/>
          </a:prstGeom>
          <a:noFill/>
          <a:ln w="38100">
            <a:solidFill>
              <a:srgbClr val="FFFF00"/>
            </a:solidFill>
            <a:miter lim="800000"/>
            <a:headEnd/>
            <a:tailEnd/>
          </a:ln>
        </p:spPr>
        <p:txBody>
          <a:bodyPr wrap="none" anchor="ctr"/>
          <a:lstStyle/>
          <a:p>
            <a:endParaRPr lang="en-US"/>
          </a:p>
        </p:txBody>
      </p:sp>
      <p:sp>
        <p:nvSpPr>
          <p:cNvPr id="77" name="Line 5"/>
          <p:cNvSpPr>
            <a:spLocks noChangeShapeType="1"/>
          </p:cNvSpPr>
          <p:nvPr/>
        </p:nvSpPr>
        <p:spPr bwMode="auto">
          <a:xfrm flipH="1">
            <a:off x="5791200" y="4876800"/>
            <a:ext cx="533400" cy="0"/>
          </a:xfrm>
          <a:prstGeom prst="line">
            <a:avLst/>
          </a:prstGeom>
          <a:noFill/>
          <a:ln w="38100">
            <a:solidFill>
              <a:srgbClr val="FFFF00"/>
            </a:solidFill>
            <a:round/>
            <a:headEnd/>
            <a:tailEnd/>
          </a:ln>
        </p:spPr>
        <p:txBody>
          <a:bodyPr/>
          <a:lstStyle/>
          <a:p>
            <a:endParaRPr lang="en-US"/>
          </a:p>
        </p:txBody>
      </p:sp>
      <p:cxnSp>
        <p:nvCxnSpPr>
          <p:cNvPr id="79" name="Straight Connector 78"/>
          <p:cNvCxnSpPr/>
          <p:nvPr/>
        </p:nvCxnSpPr>
        <p:spPr>
          <a:xfrm flipV="1">
            <a:off x="5791200" y="4267200"/>
            <a:ext cx="0" cy="6096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181600" y="4267200"/>
            <a:ext cx="609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66800" y="4953000"/>
            <a:ext cx="38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1066800" y="4953000"/>
            <a:ext cx="0" cy="762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3" name="Flowchart: Connector 102"/>
          <p:cNvSpPr/>
          <p:nvPr/>
        </p:nvSpPr>
        <p:spPr>
          <a:xfrm>
            <a:off x="3200400" y="6172200"/>
            <a:ext cx="152400" cy="152400"/>
          </a:xfrm>
          <a:prstGeom prst="flowChartConnector">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5181600" y="5334000"/>
            <a:ext cx="609600" cy="584775"/>
          </a:xfrm>
          <a:prstGeom prst="rect">
            <a:avLst/>
          </a:prstGeom>
          <a:noFill/>
        </p:spPr>
        <p:txBody>
          <a:bodyPr wrap="square" rtlCol="0">
            <a:spAutoFit/>
          </a:bodyPr>
          <a:lstStyle/>
          <a:p>
            <a:r>
              <a:rPr lang="en-US" sz="3200" i="1" dirty="0" smtClean="0">
                <a:solidFill>
                  <a:srgbClr val="FFFFFF"/>
                </a:solidFill>
                <a:latin typeface="Times New Roman" pitchFamily="18" charset="0"/>
                <a:cs typeface="Times New Roman" pitchFamily="18" charset="0"/>
              </a:rPr>
              <a:t>c’</a:t>
            </a:r>
            <a:endParaRPr lang="en-US" sz="3200" i="1" dirty="0">
              <a:solidFill>
                <a:srgbClr val="FFFFFF"/>
              </a:solidFill>
              <a:latin typeface="Times New Roman" pitchFamily="18" charset="0"/>
              <a:cs typeface="Times New Roman" pitchFamily="18" charset="0"/>
            </a:endParaRPr>
          </a:p>
        </p:txBody>
      </p:sp>
      <p:sp>
        <p:nvSpPr>
          <p:cNvPr id="107" name="TextBox 106"/>
          <p:cNvSpPr txBox="1"/>
          <p:nvPr/>
        </p:nvSpPr>
        <p:spPr>
          <a:xfrm>
            <a:off x="5791200" y="3886200"/>
            <a:ext cx="609600" cy="584775"/>
          </a:xfrm>
          <a:prstGeom prst="rect">
            <a:avLst/>
          </a:prstGeom>
          <a:noFill/>
        </p:spPr>
        <p:txBody>
          <a:bodyPr wrap="square" rtlCol="0">
            <a:spAutoFit/>
          </a:bodyPr>
          <a:lstStyle/>
          <a:p>
            <a:r>
              <a:rPr lang="en-US" sz="3200" i="1" dirty="0" smtClean="0">
                <a:solidFill>
                  <a:srgbClr val="FFFFFF"/>
                </a:solidFill>
                <a:latin typeface="Times New Roman" pitchFamily="18" charset="0"/>
                <a:cs typeface="Times New Roman" pitchFamily="18" charset="0"/>
              </a:rPr>
              <a:t>d</a:t>
            </a:r>
            <a:endParaRPr lang="en-US" sz="3200" i="1" dirty="0">
              <a:solidFill>
                <a:srgbClr val="FFFFFF"/>
              </a:solidFill>
              <a:latin typeface="Times New Roman" pitchFamily="18" charset="0"/>
              <a:cs typeface="Times New Roman" pitchFamily="18" charset="0"/>
            </a:endParaRPr>
          </a:p>
        </p:txBody>
      </p:sp>
      <p:sp>
        <p:nvSpPr>
          <p:cNvPr id="108" name="TextBox 107"/>
          <p:cNvSpPr txBox="1"/>
          <p:nvPr/>
        </p:nvSpPr>
        <p:spPr>
          <a:xfrm>
            <a:off x="4038600" y="3581400"/>
            <a:ext cx="609600" cy="584775"/>
          </a:xfrm>
          <a:prstGeom prst="rect">
            <a:avLst/>
          </a:prstGeom>
          <a:noFill/>
        </p:spPr>
        <p:txBody>
          <a:bodyPr wrap="square" rtlCol="0">
            <a:spAutoFit/>
          </a:bodyPr>
          <a:lstStyle/>
          <a:p>
            <a:r>
              <a:rPr lang="en-US" sz="3200" i="1" dirty="0" smtClean="0">
                <a:solidFill>
                  <a:srgbClr val="FFFFFF"/>
                </a:solidFill>
                <a:latin typeface="Times New Roman" pitchFamily="18" charset="0"/>
                <a:cs typeface="Times New Roman" pitchFamily="18" charset="0"/>
              </a:rPr>
              <a:t>a’</a:t>
            </a:r>
            <a:endParaRPr lang="en-US" sz="3200" i="1" dirty="0">
              <a:solidFill>
                <a:srgbClr val="FFFFFF"/>
              </a:solidFill>
              <a:latin typeface="Times New Roman" pitchFamily="18" charset="0"/>
              <a:cs typeface="Times New Roman" pitchFamily="18" charset="0"/>
            </a:endParaRPr>
          </a:p>
        </p:txBody>
      </p:sp>
      <p:sp>
        <p:nvSpPr>
          <p:cNvPr id="109" name="TextBox 108"/>
          <p:cNvSpPr txBox="1"/>
          <p:nvPr/>
        </p:nvSpPr>
        <p:spPr>
          <a:xfrm>
            <a:off x="7086600" y="4495800"/>
            <a:ext cx="609600" cy="584775"/>
          </a:xfrm>
          <a:prstGeom prst="rect">
            <a:avLst/>
          </a:prstGeom>
          <a:noFill/>
        </p:spPr>
        <p:txBody>
          <a:bodyPr wrap="square" rtlCol="0">
            <a:spAutoFit/>
          </a:bodyPr>
          <a:lstStyle/>
          <a:p>
            <a:r>
              <a:rPr lang="en-US" sz="3200" i="1" dirty="0" smtClean="0">
                <a:solidFill>
                  <a:srgbClr val="FFFFFF"/>
                </a:solidFill>
                <a:latin typeface="Times New Roman" pitchFamily="18" charset="0"/>
                <a:cs typeface="Times New Roman" pitchFamily="18" charset="0"/>
              </a:rPr>
              <a:t>e</a:t>
            </a:r>
            <a:endParaRPr lang="en-US" sz="3200" i="1" dirty="0">
              <a:solidFill>
                <a:srgbClr val="FFFFFF"/>
              </a:solidFill>
              <a:latin typeface="Times New Roman" pitchFamily="18" charset="0"/>
              <a:cs typeface="Times New Roman" pitchFamily="18" charset="0"/>
            </a:endParaRPr>
          </a:p>
        </p:txBody>
      </p:sp>
      <p:sp>
        <p:nvSpPr>
          <p:cNvPr id="110" name="TextBox 109"/>
          <p:cNvSpPr txBox="1"/>
          <p:nvPr/>
        </p:nvSpPr>
        <p:spPr>
          <a:xfrm>
            <a:off x="8534400" y="4572000"/>
            <a:ext cx="609600" cy="584775"/>
          </a:xfrm>
          <a:prstGeom prst="rect">
            <a:avLst/>
          </a:prstGeom>
          <a:noFill/>
        </p:spPr>
        <p:txBody>
          <a:bodyPr wrap="square" rtlCol="0">
            <a:spAutoFit/>
          </a:bodyPr>
          <a:lstStyle/>
          <a:p>
            <a:r>
              <a:rPr lang="en-US" sz="3200" i="1" dirty="0" smtClean="0">
                <a:solidFill>
                  <a:srgbClr val="FFFFFF"/>
                </a:solidFill>
                <a:latin typeface="Times New Roman" pitchFamily="18" charset="0"/>
                <a:cs typeface="Times New Roman" pitchFamily="18" charset="0"/>
              </a:rPr>
              <a:t>e’</a:t>
            </a:r>
            <a:endParaRPr lang="en-US" sz="3200" i="1" dirty="0">
              <a:solidFill>
                <a:srgbClr val="FFFFFF"/>
              </a:solidFill>
              <a:latin typeface="Times New Roman" pitchFamily="18" charset="0"/>
              <a:cs typeface="Times New Roman" pitchFamily="18" charset="0"/>
            </a:endParaRPr>
          </a:p>
        </p:txBody>
      </p:sp>
      <p:sp>
        <p:nvSpPr>
          <p:cNvPr id="111" name="TextBox 110"/>
          <p:cNvSpPr txBox="1"/>
          <p:nvPr/>
        </p:nvSpPr>
        <p:spPr>
          <a:xfrm>
            <a:off x="2286000" y="1600200"/>
            <a:ext cx="609600" cy="584775"/>
          </a:xfrm>
          <a:prstGeom prst="rect">
            <a:avLst/>
          </a:prstGeom>
          <a:noFill/>
        </p:spPr>
        <p:txBody>
          <a:bodyPr wrap="square" rtlCol="0">
            <a:spAutoFit/>
          </a:bodyPr>
          <a:lstStyle/>
          <a:p>
            <a:r>
              <a:rPr lang="en-US" sz="3200" i="1" dirty="0" smtClean="0">
                <a:solidFill>
                  <a:srgbClr val="FFFFFF"/>
                </a:solidFill>
                <a:latin typeface="Times New Roman" pitchFamily="18" charset="0"/>
                <a:cs typeface="Times New Roman" pitchFamily="18" charset="0"/>
              </a:rPr>
              <a:t>a</a:t>
            </a:r>
            <a:endParaRPr lang="en-US" sz="3200" i="1" dirty="0">
              <a:solidFill>
                <a:srgbClr val="FFFFFF"/>
              </a:solidFill>
              <a:latin typeface="Times New Roman" pitchFamily="18" charset="0"/>
              <a:cs typeface="Times New Roman" pitchFamily="18" charset="0"/>
            </a:endParaRPr>
          </a:p>
        </p:txBody>
      </p:sp>
      <p:sp>
        <p:nvSpPr>
          <p:cNvPr id="112" name="TextBox 111"/>
          <p:cNvSpPr txBox="1"/>
          <p:nvPr/>
        </p:nvSpPr>
        <p:spPr>
          <a:xfrm>
            <a:off x="2286000" y="1981200"/>
            <a:ext cx="762000" cy="584775"/>
          </a:xfrm>
          <a:prstGeom prst="rect">
            <a:avLst/>
          </a:prstGeom>
          <a:noFill/>
        </p:spPr>
        <p:txBody>
          <a:bodyPr wrap="square" rtlCol="0">
            <a:spAutoFit/>
          </a:bodyPr>
          <a:lstStyle/>
          <a:p>
            <a:r>
              <a:rPr lang="en-US" sz="3200" i="1" dirty="0" smtClean="0">
                <a:solidFill>
                  <a:srgbClr val="FFFFFF"/>
                </a:solidFill>
                <a:latin typeface="Times New Roman" pitchFamily="18" charset="0"/>
                <a:cs typeface="Times New Roman" pitchFamily="18" charset="0"/>
              </a:rPr>
              <a:t>b</a:t>
            </a:r>
            <a:endParaRPr lang="en-US" sz="3200" i="1" dirty="0">
              <a:solidFill>
                <a:srgbClr val="FFFFFF"/>
              </a:solidFill>
              <a:latin typeface="Times New Roman" pitchFamily="18" charset="0"/>
              <a:cs typeface="Times New Roman" pitchFamily="18" charset="0"/>
            </a:endParaRPr>
          </a:p>
        </p:txBody>
      </p:sp>
      <p:sp>
        <p:nvSpPr>
          <p:cNvPr id="113" name="TextBox 112"/>
          <p:cNvSpPr txBox="1"/>
          <p:nvPr/>
        </p:nvSpPr>
        <p:spPr>
          <a:xfrm>
            <a:off x="2286000" y="2667000"/>
            <a:ext cx="685800" cy="584775"/>
          </a:xfrm>
          <a:prstGeom prst="rect">
            <a:avLst/>
          </a:prstGeom>
          <a:noFill/>
        </p:spPr>
        <p:txBody>
          <a:bodyPr wrap="square" rtlCol="0">
            <a:spAutoFit/>
          </a:bodyPr>
          <a:lstStyle/>
          <a:p>
            <a:r>
              <a:rPr lang="en-US" sz="3200" i="1" dirty="0" smtClean="0">
                <a:solidFill>
                  <a:srgbClr val="FFFFFF"/>
                </a:solidFill>
                <a:latin typeface="Times New Roman" pitchFamily="18" charset="0"/>
                <a:cs typeface="Times New Roman" pitchFamily="18" charset="0"/>
              </a:rPr>
              <a:t>c</a:t>
            </a:r>
            <a:endParaRPr lang="en-US" sz="3200" i="1" dirty="0">
              <a:solidFill>
                <a:srgbClr val="FFFFFF"/>
              </a:solidFill>
              <a:latin typeface="Times New Roman" pitchFamily="18" charset="0"/>
              <a:cs typeface="Times New Roman" pitchFamily="18" charset="0"/>
            </a:endParaRPr>
          </a:p>
        </p:txBody>
      </p:sp>
      <p:sp>
        <p:nvSpPr>
          <p:cNvPr id="114" name="TextBox 113"/>
          <p:cNvSpPr txBox="1"/>
          <p:nvPr/>
        </p:nvSpPr>
        <p:spPr>
          <a:xfrm>
            <a:off x="4724400" y="1828800"/>
            <a:ext cx="609600" cy="584775"/>
          </a:xfrm>
          <a:prstGeom prst="rect">
            <a:avLst/>
          </a:prstGeom>
          <a:noFill/>
        </p:spPr>
        <p:txBody>
          <a:bodyPr wrap="square" rtlCol="0">
            <a:spAutoFit/>
          </a:bodyPr>
          <a:lstStyle/>
          <a:p>
            <a:r>
              <a:rPr lang="en-US" sz="3200" i="1" dirty="0" smtClean="0">
                <a:solidFill>
                  <a:srgbClr val="FFFFFF"/>
                </a:solidFill>
                <a:latin typeface="Times New Roman" pitchFamily="18" charset="0"/>
                <a:cs typeface="Times New Roman" pitchFamily="18" charset="0"/>
              </a:rPr>
              <a:t>d</a:t>
            </a:r>
            <a:endParaRPr lang="en-US" sz="3200" i="1" dirty="0">
              <a:solidFill>
                <a:srgbClr val="FFFFFF"/>
              </a:solidFill>
              <a:latin typeface="Times New Roman" pitchFamily="18" charset="0"/>
              <a:cs typeface="Times New Roman" pitchFamily="18" charset="0"/>
            </a:endParaRPr>
          </a:p>
        </p:txBody>
      </p:sp>
      <p:sp>
        <p:nvSpPr>
          <p:cNvPr id="115" name="TextBox 114"/>
          <p:cNvSpPr txBox="1"/>
          <p:nvPr/>
        </p:nvSpPr>
        <p:spPr>
          <a:xfrm>
            <a:off x="6248400" y="2362200"/>
            <a:ext cx="609600" cy="584775"/>
          </a:xfrm>
          <a:prstGeom prst="rect">
            <a:avLst/>
          </a:prstGeom>
          <a:noFill/>
        </p:spPr>
        <p:txBody>
          <a:bodyPr wrap="square" rtlCol="0">
            <a:spAutoFit/>
          </a:bodyPr>
          <a:lstStyle/>
          <a:p>
            <a:r>
              <a:rPr lang="en-US" sz="3200" i="1" dirty="0" smtClean="0">
                <a:solidFill>
                  <a:srgbClr val="FFFFFF"/>
                </a:solidFill>
                <a:latin typeface="Times New Roman" pitchFamily="18" charset="0"/>
                <a:cs typeface="Times New Roman" pitchFamily="18" charset="0"/>
              </a:rPr>
              <a:t>e</a:t>
            </a:r>
            <a:endParaRPr lang="en-US" sz="3200" i="1" dirty="0">
              <a:solidFill>
                <a:srgbClr val="FFFFFF"/>
              </a:solidFill>
              <a:latin typeface="Times New Roman" pitchFamily="18" charset="0"/>
              <a:cs typeface="Times New Roman" pitchFamily="18" charset="0"/>
            </a:endParaRPr>
          </a:p>
        </p:txBody>
      </p:sp>
      <p:sp>
        <p:nvSpPr>
          <p:cNvPr id="116" name="TextBox 115"/>
          <p:cNvSpPr txBox="1"/>
          <p:nvPr/>
        </p:nvSpPr>
        <p:spPr>
          <a:xfrm>
            <a:off x="533400" y="3886200"/>
            <a:ext cx="609600" cy="461665"/>
          </a:xfrm>
          <a:prstGeom prst="rect">
            <a:avLst/>
          </a:prstGeom>
          <a:noFill/>
        </p:spPr>
        <p:txBody>
          <a:bodyPr wrap="square" rtlCol="0">
            <a:spAutoFit/>
          </a:bodyPr>
          <a:lstStyle/>
          <a:p>
            <a:r>
              <a:rPr lang="en-US" sz="2400" dirty="0" smtClean="0">
                <a:solidFill>
                  <a:srgbClr val="FFFFFF"/>
                </a:solidFill>
                <a:latin typeface="Calibri" pitchFamily="34" charset="0"/>
                <a:cs typeface="Calibri" pitchFamily="34" charset="0"/>
              </a:rPr>
              <a:t>1</a:t>
            </a:r>
            <a:endParaRPr lang="en-US" sz="2400" dirty="0">
              <a:solidFill>
                <a:srgbClr val="FFFFFF"/>
              </a:solidFill>
              <a:latin typeface="Calibri" pitchFamily="34" charset="0"/>
              <a:cs typeface="Calibri" pitchFamily="34" charset="0"/>
            </a:endParaRPr>
          </a:p>
        </p:txBody>
      </p:sp>
      <p:sp>
        <p:nvSpPr>
          <p:cNvPr id="117" name="TextBox 116"/>
          <p:cNvSpPr txBox="1"/>
          <p:nvPr/>
        </p:nvSpPr>
        <p:spPr>
          <a:xfrm>
            <a:off x="533400" y="5791200"/>
            <a:ext cx="609600" cy="461665"/>
          </a:xfrm>
          <a:prstGeom prst="rect">
            <a:avLst/>
          </a:prstGeom>
          <a:noFill/>
        </p:spPr>
        <p:txBody>
          <a:bodyPr wrap="square" rtlCol="0">
            <a:spAutoFit/>
          </a:bodyPr>
          <a:lstStyle/>
          <a:p>
            <a:r>
              <a:rPr lang="en-US" sz="2400" dirty="0" smtClean="0">
                <a:solidFill>
                  <a:srgbClr val="FFFFFF"/>
                </a:solidFill>
                <a:latin typeface="Calibri" pitchFamily="34" charset="0"/>
                <a:cs typeface="Calibri" pitchFamily="34" charset="0"/>
              </a:rPr>
              <a:t>1</a:t>
            </a:r>
            <a:endParaRPr lang="en-US" sz="2400" dirty="0">
              <a:solidFill>
                <a:srgbClr val="FFFFFF"/>
              </a:solidFill>
              <a:latin typeface="Calibri" pitchFamily="34" charset="0"/>
              <a:cs typeface="Calibri" pitchFamily="34" charset="0"/>
            </a:endParaRPr>
          </a:p>
        </p:txBody>
      </p:sp>
      <p:sp>
        <p:nvSpPr>
          <p:cNvPr id="118" name="TextBox 117"/>
          <p:cNvSpPr txBox="1"/>
          <p:nvPr/>
        </p:nvSpPr>
        <p:spPr>
          <a:xfrm>
            <a:off x="533400" y="5257800"/>
            <a:ext cx="609600" cy="461665"/>
          </a:xfrm>
          <a:prstGeom prst="rect">
            <a:avLst/>
          </a:prstGeom>
          <a:noFill/>
        </p:spPr>
        <p:txBody>
          <a:bodyPr wrap="square" rtlCol="0">
            <a:spAutoFit/>
          </a:bodyPr>
          <a:lstStyle/>
          <a:p>
            <a:r>
              <a:rPr lang="en-US" sz="2400" dirty="0" smtClean="0">
                <a:solidFill>
                  <a:srgbClr val="FFFFFF"/>
                </a:solidFill>
                <a:latin typeface="Calibri" pitchFamily="34" charset="0"/>
                <a:cs typeface="Calibri" pitchFamily="34" charset="0"/>
              </a:rPr>
              <a:t>1</a:t>
            </a:r>
            <a:endParaRPr lang="en-US" sz="2400" dirty="0">
              <a:solidFill>
                <a:srgbClr val="FFFFFF"/>
              </a:solidFill>
              <a:latin typeface="Calibri" pitchFamily="34" charset="0"/>
              <a:cs typeface="Calibri" pitchFamily="34" charset="0"/>
            </a:endParaRPr>
          </a:p>
        </p:txBody>
      </p:sp>
      <p:sp>
        <p:nvSpPr>
          <p:cNvPr id="119" name="Curved Left Arrow 118"/>
          <p:cNvSpPr/>
          <p:nvPr/>
        </p:nvSpPr>
        <p:spPr bwMode="auto">
          <a:xfrm>
            <a:off x="7467600" y="2438400"/>
            <a:ext cx="838200" cy="1676400"/>
          </a:xfrm>
          <a:prstGeom prst="curvedLeftArrow">
            <a:avLst/>
          </a:prstGeom>
          <a:solidFill>
            <a:srgbClr val="0070C0"/>
          </a:solidFill>
          <a:ln w="381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72" name="Footer Placeholder 71"/>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4" name="Date Placeholder 3"/>
          <p:cNvSpPr>
            <a:spLocks noGrp="1"/>
          </p:cNvSpPr>
          <p:nvPr>
            <p:ph type="dt" sz="half" idx="10"/>
          </p:nvPr>
        </p:nvSpPr>
        <p:spPr/>
        <p:txBody>
          <a:bodyPr/>
          <a:lstStyle/>
          <a:p>
            <a:pPr>
              <a:defRPr/>
            </a:pPr>
            <a:r>
              <a:rPr lang="en-US" smtClean="0"/>
              <a:t>Mar.  21, 2012</a:t>
            </a:r>
            <a:endParaRPr lang="en-US" dirty="0"/>
          </a:p>
        </p:txBody>
      </p:sp>
      <p:sp>
        <p:nvSpPr>
          <p:cNvPr id="5" name="Footer Placeholder 4"/>
          <p:cNvSpPr>
            <a:spLocks noGrp="1"/>
          </p:cNvSpPr>
          <p:nvPr>
            <p:ph type="ftr" sz="quarter" idx="11"/>
          </p:nvPr>
        </p:nvSpPr>
        <p:spPr/>
        <p:txBody>
          <a:bodyPr/>
          <a:lstStyle/>
          <a:p>
            <a:pPr>
              <a:defRPr/>
            </a:pPr>
            <a:r>
              <a:rPr lang="en-US" smtClean="0"/>
              <a:t>Zhang: PhD Defense</a:t>
            </a:r>
            <a:endParaRPr lang="en-US"/>
          </a:p>
        </p:txBody>
      </p:sp>
      <p:sp>
        <p:nvSpPr>
          <p:cNvPr id="6" name="Slide Number Placeholder 5"/>
          <p:cNvSpPr>
            <a:spLocks noGrp="1"/>
          </p:cNvSpPr>
          <p:nvPr>
            <p:ph type="sldNum" sz="quarter" idx="12"/>
          </p:nvPr>
        </p:nvSpPr>
        <p:spPr/>
        <p:txBody>
          <a:bodyPr/>
          <a:lstStyle/>
          <a:p>
            <a:pPr>
              <a:defRPr/>
            </a:pPr>
            <a:fld id="{5551DFC1-2DE9-466C-B296-661A7F7832FB}" type="slidenum">
              <a:rPr lang="en-US" smtClean="0"/>
              <a:pPr>
                <a:defRPr/>
              </a:pPr>
              <a:t>63</a:t>
            </a:fld>
            <a:endParaRPr lang="en-US"/>
          </a:p>
        </p:txBody>
      </p:sp>
      <p:graphicFrame>
        <p:nvGraphicFramePr>
          <p:cNvPr id="7" name="Content Placeholder 6"/>
          <p:cNvGraphicFramePr>
            <a:graphicFrameLocks noGrp="1"/>
          </p:cNvGraphicFramePr>
          <p:nvPr>
            <p:ph idx="4294967295"/>
          </p:nvPr>
        </p:nvGraphicFramePr>
        <p:xfrm>
          <a:off x="838200" y="1981200"/>
          <a:ext cx="7620000" cy="4212662"/>
        </p:xfrm>
        <a:graphic>
          <a:graphicData uri="http://schemas.openxmlformats.org/drawingml/2006/table">
            <a:tbl>
              <a:tblPr>
                <a:tableStyleId>{E269D01E-BC32-4049-B463-5C60D7B0CCD2}</a:tableStyleId>
              </a:tblPr>
              <a:tblGrid>
                <a:gridCol w="1676400"/>
                <a:gridCol w="1219200"/>
                <a:gridCol w="1143000"/>
                <a:gridCol w="1219200"/>
                <a:gridCol w="1219200"/>
                <a:gridCol w="1143000"/>
              </a:tblGrid>
              <a:tr h="626017">
                <a:tc rowSpan="2">
                  <a:txBody>
                    <a:bodyPr/>
                    <a:lstStyle/>
                    <a:p>
                      <a:pPr marL="0" marR="0" algn="ctr">
                        <a:spcBef>
                          <a:spcPts val="0"/>
                        </a:spcBef>
                        <a:spcAft>
                          <a:spcPts val="0"/>
                        </a:spcAft>
                      </a:pPr>
                      <a:r>
                        <a:rPr lang="en-US" sz="1800" b="1" dirty="0" smtClean="0">
                          <a:solidFill>
                            <a:srgbClr val="FFFFFF"/>
                          </a:solidFill>
                        </a:rPr>
                        <a:t>Faults</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FF"/>
                          </a:solidFill>
                        </a:rPr>
                        <a:t>Test Syndrome</a:t>
                      </a:r>
                    </a:p>
                  </a:txBody>
                  <a:tcPr marL="68580" marR="68580" marT="0"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chemeClr val="bg1">
                        <a:lumMod val="50000"/>
                      </a:schemeClr>
                    </a:solidFill>
                  </a:tcPr>
                </a:tc>
                <a:tc hMerge="1">
                  <a:txBody>
                    <a:bodyPr/>
                    <a:lstStyle/>
                    <a:p>
                      <a:pPr marL="0" marR="0" algn="ctr">
                        <a:spcBef>
                          <a:spcPts val="0"/>
                        </a:spcBef>
                        <a:spcAft>
                          <a:spcPts val="0"/>
                        </a:spcAft>
                      </a:pPr>
                      <a:endParaRPr lang="en-US" sz="1800" b="1" dirty="0" smtClean="0">
                        <a:solidFill>
                          <a:srgbClr val="FFFFFF"/>
                        </a:solidFill>
                        <a:latin typeface="+mn-lt"/>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hMerge="1">
                  <a:txBody>
                    <a:bodyPr/>
                    <a:lstStyle/>
                    <a:p>
                      <a:pPr marL="0" marR="0" algn="ctr">
                        <a:spcBef>
                          <a:spcPts val="0"/>
                        </a:spcBef>
                        <a:spcAft>
                          <a:spcPts val="0"/>
                        </a:spcAft>
                      </a:pPr>
                      <a:endParaRPr lang="en-US" sz="1800" b="1" dirty="0" smtClean="0">
                        <a:solidFill>
                          <a:srgbClr val="FFFFFF"/>
                        </a:solidFill>
                        <a:latin typeface="+mn-lt"/>
                      </a:endParaRPr>
                    </a:p>
                  </a:txBody>
                  <a:tcPr marL="68580" marR="68580" marT="0"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chemeClr val="bg1">
                        <a:lumMod val="5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FFFFFF"/>
                        </a:solidFill>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bg1">
                        <a:lumMod val="5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FFFFFF"/>
                        </a:solidFill>
                      </a:endParaRPr>
                    </a:p>
                  </a:txBody>
                  <a:tcPr marL="68580" marR="68580" marT="0"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chemeClr val="bg1">
                        <a:lumMod val="50000"/>
                      </a:schemeClr>
                    </a:solidFill>
                  </a:tcPr>
                </a:tc>
              </a:tr>
              <a:tr h="626017">
                <a:tc vMerge="1">
                  <a:txBody>
                    <a:bodyPr/>
                    <a:lstStyle/>
                    <a:p>
                      <a:pPr marL="0" marR="0" algn="ctr">
                        <a:spcBef>
                          <a:spcPts val="0"/>
                        </a:spcBef>
                        <a:spcAft>
                          <a:spcPts val="0"/>
                        </a:spcAft>
                      </a:pP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smtClean="0">
                          <a:solidFill>
                            <a:srgbClr val="FFFFFF"/>
                          </a:solidFill>
                        </a:rPr>
                        <a:t>010</a:t>
                      </a:r>
                      <a:endParaRPr lang="en-US" sz="1800" b="1" dirty="0">
                        <a:solidFill>
                          <a:srgbClr val="FFFFFF"/>
                        </a:solidFill>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smtClean="0">
                          <a:solidFill>
                            <a:srgbClr val="FFFFFF"/>
                          </a:solidFill>
                          <a:latin typeface="+mn-lt"/>
                        </a:rPr>
                        <a:t>011</a:t>
                      </a:r>
                      <a:endParaRPr lang="en-US" sz="1800" b="1" dirty="0" smtClean="0">
                        <a:solidFill>
                          <a:srgbClr val="FFFFFF"/>
                        </a:solidFill>
                        <a:latin typeface="+mn-lt"/>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smtClean="0">
                          <a:solidFill>
                            <a:srgbClr val="FFFFFF"/>
                          </a:solidFill>
                          <a:latin typeface="+mn-lt"/>
                        </a:rPr>
                        <a:t>100</a:t>
                      </a:r>
                      <a:endParaRPr lang="en-US" sz="1800" b="1" dirty="0" smtClean="0">
                        <a:solidFill>
                          <a:srgbClr val="FFFFFF"/>
                        </a:solidFill>
                        <a:latin typeface="+mn-lt"/>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smtClean="0">
                          <a:solidFill>
                            <a:srgbClr val="FFFFFF"/>
                          </a:solidFill>
                          <a:latin typeface="+mn-lt"/>
                        </a:rPr>
                        <a:t>110</a:t>
                      </a:r>
                      <a:endParaRPr lang="en-US" sz="1800" b="1" dirty="0" smtClean="0">
                        <a:solidFill>
                          <a:srgbClr val="FFFFFF"/>
                        </a:solidFill>
                        <a:latin typeface="+mn-lt"/>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pPr>
                      <a:r>
                        <a:rPr lang="en-US" sz="1800" b="1" dirty="0" smtClean="0">
                          <a:solidFill>
                            <a:srgbClr val="FFFF00"/>
                          </a:solidFill>
                          <a:latin typeface="+mn-lt"/>
                        </a:rPr>
                        <a:t>111</a:t>
                      </a:r>
                      <a:endParaRPr lang="en-US" sz="1800" b="1" dirty="0" smtClean="0">
                        <a:solidFill>
                          <a:srgbClr val="FFFF00"/>
                        </a:solidFill>
                        <a:latin typeface="+mn-lt"/>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r>
              <a:tr h="401998">
                <a:tc>
                  <a:txBody>
                    <a:bodyPr/>
                    <a:lstStyle/>
                    <a:p>
                      <a:pPr marL="0" marR="0" algn="ctr">
                        <a:spcBef>
                          <a:spcPts val="0"/>
                        </a:spcBef>
                        <a:spcAft>
                          <a:spcPts val="0"/>
                        </a:spcAft>
                      </a:pPr>
                      <a:r>
                        <a:rPr lang="en-US" sz="1800" b="1" dirty="0" smtClean="0">
                          <a:solidFill>
                            <a:srgbClr val="FFFFFF"/>
                          </a:solidFill>
                          <a:latin typeface="+mn-lt"/>
                          <a:ea typeface="+mn-ea"/>
                          <a:cs typeface="+mn-cs"/>
                        </a:rPr>
                        <a:t>a</a:t>
                      </a:r>
                      <a:r>
                        <a:rPr lang="en-US" sz="1800" b="1" baseline="0" dirty="0" smtClean="0">
                          <a:solidFill>
                            <a:srgbClr val="FFFFFF"/>
                          </a:solidFill>
                          <a:latin typeface="+mn-lt"/>
                          <a:ea typeface="+mn-ea"/>
                          <a:cs typeface="+mn-cs"/>
                        </a:rPr>
                        <a:t> sa0</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0</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1998">
                <a:tc>
                  <a:txBody>
                    <a:bodyPr/>
                    <a:lstStyle/>
                    <a:p>
                      <a:pPr marL="0" marR="0" algn="ctr">
                        <a:spcBef>
                          <a:spcPts val="0"/>
                        </a:spcBef>
                        <a:spcAft>
                          <a:spcPts val="0"/>
                        </a:spcAft>
                      </a:pPr>
                      <a:r>
                        <a:rPr lang="en-US" sz="1800" b="1" dirty="0" smtClean="0">
                          <a:solidFill>
                            <a:srgbClr val="FFFFFF"/>
                          </a:solidFill>
                          <a:latin typeface="+mn-lt"/>
                          <a:ea typeface="+mn-ea"/>
                          <a:cs typeface="+mn-cs"/>
                        </a:rPr>
                        <a:t>a</a:t>
                      </a:r>
                      <a:r>
                        <a:rPr lang="en-US" sz="1800" b="1" baseline="0" dirty="0" smtClean="0">
                          <a:solidFill>
                            <a:srgbClr val="FFFFFF"/>
                          </a:solidFill>
                          <a:latin typeface="+mn-lt"/>
                          <a:ea typeface="+mn-ea"/>
                          <a:cs typeface="+mn-cs"/>
                        </a:rPr>
                        <a:t> sa1</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1</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1998">
                <a:tc>
                  <a:txBody>
                    <a:bodyPr/>
                    <a:lstStyle/>
                    <a:p>
                      <a:pPr marL="0" marR="0" algn="ctr">
                        <a:spcBef>
                          <a:spcPts val="0"/>
                        </a:spcBef>
                        <a:spcAft>
                          <a:spcPts val="0"/>
                        </a:spcAft>
                      </a:pPr>
                      <a:r>
                        <a:rPr lang="en-US" sz="1800" b="1" dirty="0" smtClean="0">
                          <a:solidFill>
                            <a:srgbClr val="FFFFFF"/>
                          </a:solidFill>
                          <a:latin typeface="+mn-lt"/>
                          <a:ea typeface="+mn-ea"/>
                          <a:cs typeface="+mn-cs"/>
                        </a:rPr>
                        <a:t>b</a:t>
                      </a:r>
                      <a:r>
                        <a:rPr lang="en-US" sz="1800" b="1" baseline="0" dirty="0" smtClean="0">
                          <a:solidFill>
                            <a:srgbClr val="FFFFFF"/>
                          </a:solidFill>
                          <a:latin typeface="+mn-lt"/>
                          <a:ea typeface="+mn-ea"/>
                          <a:cs typeface="+mn-cs"/>
                        </a:rPr>
                        <a:t> sa1</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0</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1998">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c</a:t>
                      </a:r>
                      <a:r>
                        <a:rPr lang="en-US" sz="1800" b="1" baseline="0" dirty="0" smtClean="0">
                          <a:solidFill>
                            <a:srgbClr val="FFFFFF"/>
                          </a:solidFill>
                          <a:latin typeface="+mn-lt"/>
                          <a:ea typeface="Times New Roman"/>
                          <a:cs typeface="Times New Roman"/>
                        </a:rPr>
                        <a:t> sa0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1998">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c</a:t>
                      </a:r>
                      <a:r>
                        <a:rPr lang="en-US" sz="1800" b="1" baseline="0" dirty="0" smtClean="0">
                          <a:solidFill>
                            <a:srgbClr val="FFFFFF"/>
                          </a:solidFill>
                          <a:latin typeface="+mn-lt"/>
                          <a:ea typeface="Times New Roman"/>
                          <a:cs typeface="Times New Roman"/>
                        </a:rPr>
                        <a:t> sa1</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1998">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e</a:t>
                      </a:r>
                      <a:r>
                        <a:rPr lang="en-US" sz="1800" b="1" baseline="0" dirty="0" smtClean="0">
                          <a:solidFill>
                            <a:srgbClr val="FFFFFF"/>
                          </a:solidFill>
                          <a:latin typeface="+mn-lt"/>
                          <a:ea typeface="Times New Roman"/>
                          <a:cs typeface="Times New Roman"/>
                        </a:rPr>
                        <a:t> sa0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1" dirty="0" smtClean="0">
                          <a:solidFill>
                            <a:srgbClr val="FFFF00"/>
                          </a:solidFill>
                          <a:latin typeface="+mn-lt"/>
                          <a:ea typeface="Times New Roman"/>
                          <a:cs typeface="Times New Roman"/>
                        </a:rPr>
                        <a:t>1</a:t>
                      </a:r>
                      <a:endParaRPr lang="en-US" sz="1800" b="1" dirty="0">
                        <a:solidFill>
                          <a:srgbClr val="FFFF00"/>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526978">
                <a:tc>
                  <a:txBody>
                    <a:bodyPr/>
                    <a:lstStyle/>
                    <a:p>
                      <a:pPr marL="0" marR="0" algn="ctr">
                        <a:spcBef>
                          <a:spcPts val="0"/>
                        </a:spcBef>
                        <a:spcAft>
                          <a:spcPts val="0"/>
                        </a:spcAft>
                      </a:pPr>
                      <a:r>
                        <a:rPr lang="en-US" sz="1800" b="1" dirty="0" smtClean="0">
                          <a:solidFill>
                            <a:srgbClr val="FFFFFF"/>
                          </a:solidFill>
                          <a:latin typeface="+mn-lt"/>
                          <a:ea typeface="+mn-ea"/>
                          <a:cs typeface="+mn-cs"/>
                        </a:rPr>
                        <a:t>AND</a:t>
                      </a:r>
                      <a:r>
                        <a:rPr lang="en-US" sz="1800" b="1" baseline="0" dirty="0" smtClean="0">
                          <a:solidFill>
                            <a:srgbClr val="FFFFFF"/>
                          </a:solidFill>
                          <a:latin typeface="+mn-lt"/>
                          <a:ea typeface="+mn-ea"/>
                          <a:cs typeface="+mn-cs"/>
                        </a:rPr>
                        <a:t> bridge (a, c)</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mn-ea"/>
                          <a:cs typeface="+mn-cs"/>
                        </a:rPr>
                        <a:t>0</a:t>
                      </a:r>
                      <a:endParaRPr lang="en-US" sz="1800" b="1" dirty="0">
                        <a:solidFill>
                          <a:srgbClr val="FFFFFF"/>
                        </a:solidFill>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0</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FF"/>
                          </a:solidFill>
                          <a:latin typeface="+mn-lt"/>
                          <a:ea typeface="Times New Roman"/>
                          <a:cs typeface="Times New Roman"/>
                        </a:rPr>
                        <a:t>1</a:t>
                      </a:r>
                      <a:endParaRPr lang="en-US" sz="1800" b="1" dirty="0">
                        <a:solidFill>
                          <a:srgbClr val="FFFFFF"/>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002060"/>
                    </a:solidFill>
                  </a:tcPr>
                </a:tc>
                <a:tc>
                  <a:txBody>
                    <a:bodyPr/>
                    <a:lstStyle/>
                    <a:p>
                      <a:pPr marL="0" marR="0" algn="ctr">
                        <a:spcBef>
                          <a:spcPts val="0"/>
                        </a:spcBef>
                        <a:spcAft>
                          <a:spcPts val="0"/>
                        </a:spcAft>
                      </a:pPr>
                      <a:r>
                        <a:rPr lang="en-US" sz="1800" b="1" dirty="0" smtClean="0">
                          <a:solidFill>
                            <a:srgbClr val="FFFF00"/>
                          </a:solidFill>
                          <a:latin typeface="+mn-lt"/>
                          <a:ea typeface="Times New Roman"/>
                          <a:cs typeface="Times New Roman"/>
                        </a:rPr>
                        <a:t>0</a:t>
                      </a:r>
                      <a:endParaRPr lang="en-US" sz="1800" b="1" dirty="0">
                        <a:solidFill>
                          <a:srgbClr val="FFFF00"/>
                        </a:solidFill>
                        <a:latin typeface="+mn-lt"/>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rgbClr val="002060"/>
                    </a:solidFill>
                  </a:tcPr>
                </a:tc>
              </a:tr>
            </a:tbl>
          </a:graphicData>
        </a:graphic>
      </p:graphicFrame>
      <p:sp>
        <p:nvSpPr>
          <p:cNvPr id="8" name="Rectangle 7"/>
          <p:cNvSpPr/>
          <p:nvPr/>
        </p:nvSpPr>
        <p:spPr>
          <a:xfrm>
            <a:off x="1066800" y="990600"/>
            <a:ext cx="4572000" cy="830997"/>
          </a:xfrm>
          <a:prstGeom prst="rect">
            <a:avLst/>
          </a:prstGeom>
        </p:spPr>
        <p:txBody>
          <a:bodyPr>
            <a:spAutoFit/>
          </a:bodyPr>
          <a:lstStyle/>
          <a:p>
            <a:r>
              <a:rPr lang="en-US" sz="2400" dirty="0" smtClean="0">
                <a:solidFill>
                  <a:srgbClr val="FFFF00"/>
                </a:solidFill>
              </a:rPr>
              <a:t>Fault </a:t>
            </a:r>
            <a:r>
              <a:rPr lang="en-US" sz="2400" dirty="0" smtClean="0">
                <a:solidFill>
                  <a:srgbClr val="FFFF00"/>
                </a:solidFill>
              </a:rPr>
              <a:t>dictionary </a:t>
            </a:r>
            <a:r>
              <a:rPr lang="en-US" sz="2400" dirty="0" smtClean="0">
                <a:solidFill>
                  <a:srgbClr val="FFFF00"/>
                </a:solidFill>
              </a:rPr>
              <a:t>for previous example:</a:t>
            </a:r>
            <a:endParaRPr lang="en-US" sz="2400" dirty="0" smtClean="0">
              <a:solidFill>
                <a:srgbClr val="FFFF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685800" y="914400"/>
            <a:ext cx="7772400" cy="5233988"/>
          </a:xfrm>
        </p:spPr>
        <p:txBody>
          <a:bodyPr>
            <a:normAutofit fontScale="92500"/>
          </a:bodyPr>
          <a:lstStyle/>
          <a:p>
            <a:r>
              <a:rPr lang="en-US" sz="3000" dirty="0" smtClean="0"/>
              <a:t>A diagnostic coverage metric is proposed.</a:t>
            </a:r>
          </a:p>
          <a:p>
            <a:r>
              <a:rPr lang="en-US" sz="3000" dirty="0" smtClean="0"/>
              <a:t>A new diagnostic ATPG system for stuck-at fault is constructed.</a:t>
            </a:r>
          </a:p>
          <a:p>
            <a:r>
              <a:rPr lang="en-US" sz="3000" dirty="0" smtClean="0"/>
              <a:t>Experimental results show their effectiveness.</a:t>
            </a:r>
          </a:p>
          <a:p>
            <a:r>
              <a:rPr lang="en-US" sz="3000" dirty="0" smtClean="0"/>
              <a:t>Extend the DATPG system for transition fault.</a:t>
            </a:r>
          </a:p>
          <a:p>
            <a:r>
              <a:rPr lang="en-US" sz="3000" dirty="0" smtClean="0"/>
              <a:t>Experimental results show improved DC.</a:t>
            </a:r>
          </a:p>
          <a:p>
            <a:r>
              <a:rPr lang="en-US" sz="3200" dirty="0" smtClean="0"/>
              <a:t>Only conventional tools are used.</a:t>
            </a:r>
          </a:p>
        </p:txBody>
      </p:sp>
      <p:sp>
        <p:nvSpPr>
          <p:cNvPr id="5" name="Date Placeholder 4"/>
          <p:cNvSpPr>
            <a:spLocks noGrp="1"/>
          </p:cNvSpPr>
          <p:nvPr>
            <p:ph type="dt" sz="half" idx="10"/>
          </p:nvPr>
        </p:nvSpPr>
        <p:spPr/>
        <p:txBody>
          <a:bodyPr/>
          <a:lstStyle/>
          <a:p>
            <a:r>
              <a:rPr lang="en-US" altLang="zh-CN" smtClean="0"/>
              <a:t>Mar.  21, 2012</a:t>
            </a:r>
            <a:endParaRPr lang="en-US" altLang="zh-CN"/>
          </a:p>
        </p:txBody>
      </p:sp>
      <p:sp>
        <p:nvSpPr>
          <p:cNvPr id="4" name="Slide Number Placeholder 3"/>
          <p:cNvSpPr>
            <a:spLocks noGrp="1"/>
          </p:cNvSpPr>
          <p:nvPr>
            <p:ph type="sldNum" sz="quarter" idx="12"/>
          </p:nvPr>
        </p:nvSpPr>
        <p:spPr/>
        <p:txBody>
          <a:bodyPr/>
          <a:lstStyle/>
          <a:p>
            <a:fld id="{502FEC50-0A91-4F7E-80DC-A3DC0FEBA1CC}" type="slidenum">
              <a:rPr lang="en-US" altLang="zh-CN" smtClean="0"/>
              <a:pPr/>
              <a:t>64</a:t>
            </a:fld>
            <a:endParaRPr lang="en-US" altLang="zh-CN"/>
          </a:p>
        </p:txBody>
      </p:sp>
      <p:sp>
        <p:nvSpPr>
          <p:cNvPr id="6" name="Footer Placeholder 5"/>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153400" cy="609600"/>
          </a:xfrm>
        </p:spPr>
        <p:txBody>
          <a:bodyPr/>
          <a:lstStyle/>
          <a:p>
            <a:r>
              <a:rPr lang="en-US" dirty="0" smtClean="0"/>
              <a:t>References for Some Figures Used</a:t>
            </a:r>
            <a:endParaRPr lang="en-US" dirty="0"/>
          </a:p>
        </p:txBody>
      </p:sp>
      <p:sp>
        <p:nvSpPr>
          <p:cNvPr id="3" name="Content Placeholder 2"/>
          <p:cNvSpPr>
            <a:spLocks noGrp="1"/>
          </p:cNvSpPr>
          <p:nvPr>
            <p:ph idx="1"/>
          </p:nvPr>
        </p:nvSpPr>
        <p:spPr>
          <a:xfrm>
            <a:off x="533400" y="914400"/>
            <a:ext cx="8001000" cy="5233988"/>
          </a:xfrm>
        </p:spPr>
        <p:txBody>
          <a:bodyPr/>
          <a:lstStyle/>
          <a:p>
            <a:r>
              <a:rPr lang="en-US" dirty="0" smtClean="0">
                <a:solidFill>
                  <a:srgbClr val="FFFF00"/>
                </a:solidFill>
              </a:rPr>
              <a:t>Acknowledgement: </a:t>
            </a:r>
          </a:p>
          <a:p>
            <a:pPr>
              <a:buNone/>
            </a:pPr>
            <a:r>
              <a:rPr lang="en-US" sz="2400" dirty="0" smtClean="0">
                <a:solidFill>
                  <a:srgbClr val="FFFFFF"/>
                </a:solidFill>
                <a:latin typeface="Arial" charset="0"/>
              </a:rPr>
              <a:t>* http://courses.ece.uiuc.edu/ece543/docs/</a:t>
            </a:r>
          </a:p>
          <a:p>
            <a:pPr>
              <a:buNone/>
            </a:pPr>
            <a:r>
              <a:rPr lang="en-US" sz="2400" dirty="0" smtClean="0">
                <a:solidFill>
                  <a:srgbClr val="FFFFFF"/>
                </a:solidFill>
                <a:latin typeface="Arial" charset="0"/>
              </a:rPr>
              <a:t>  DelayFault_6_per_page.pdf (Slide 49)</a:t>
            </a:r>
          </a:p>
          <a:p>
            <a:pPr>
              <a:buNone/>
            </a:pPr>
            <a:r>
              <a:rPr lang="en-US" sz="2400" dirty="0" smtClean="0">
                <a:solidFill>
                  <a:srgbClr val="FFFFFF"/>
                </a:solidFill>
              </a:rPr>
              <a:t>* http://www.sciencephoto.com/media/347881/</a:t>
            </a:r>
          </a:p>
          <a:p>
            <a:pPr>
              <a:buNone/>
            </a:pPr>
            <a:r>
              <a:rPr lang="en-US" sz="2400" dirty="0" smtClean="0">
                <a:solidFill>
                  <a:srgbClr val="FFFFFF"/>
                </a:solidFill>
              </a:rPr>
              <a:t>  enlarge (Slide 47)</a:t>
            </a:r>
          </a:p>
          <a:p>
            <a:pPr>
              <a:buNone/>
            </a:pPr>
            <a:r>
              <a:rPr lang="en-US" sz="2400" dirty="0" smtClean="0">
                <a:solidFill>
                  <a:srgbClr val="FFFFFF"/>
                </a:solidFill>
              </a:rPr>
              <a:t>* http://www.ami.ac.uk/courses/topics/0268_wb/</a:t>
            </a:r>
          </a:p>
          <a:p>
            <a:pPr>
              <a:buNone/>
            </a:pPr>
            <a:r>
              <a:rPr lang="en-US" sz="2400" dirty="0" smtClean="0">
                <a:solidFill>
                  <a:srgbClr val="FFFFFF"/>
                </a:solidFill>
              </a:rPr>
              <a:t>    index.html (Slide 47) </a:t>
            </a:r>
          </a:p>
          <a:p>
            <a:pPr>
              <a:buNone/>
            </a:pPr>
            <a:r>
              <a:rPr lang="en-US" sz="2400" dirty="0" smtClean="0">
                <a:solidFill>
                  <a:srgbClr val="FFFFFF"/>
                </a:solidFill>
              </a:rPr>
              <a:t>* http://materials.usask.ca/images/photos/SEM-6LevelCuChipP98.GIF (Slide 2)</a:t>
            </a:r>
            <a:endParaRPr lang="en-US" sz="2400" dirty="0">
              <a:solidFill>
                <a:srgbClr val="FFFFFF"/>
              </a:solidFill>
            </a:endParaRPr>
          </a:p>
        </p:txBody>
      </p:sp>
      <p:sp>
        <p:nvSpPr>
          <p:cNvPr id="4" name="Date Placeholder 3"/>
          <p:cNvSpPr>
            <a:spLocks noGrp="1"/>
          </p:cNvSpPr>
          <p:nvPr>
            <p:ph type="dt" sz="half" idx="10"/>
          </p:nvPr>
        </p:nvSpPr>
        <p:spPr/>
        <p:txBody>
          <a:bodyPr/>
          <a:lstStyle/>
          <a:p>
            <a:pPr>
              <a:defRPr/>
            </a:pPr>
            <a:r>
              <a:rPr lang="en-US" smtClean="0"/>
              <a:t>Mar.  21, 2012</a:t>
            </a:r>
            <a:endParaRPr lang="en-US" dirty="0"/>
          </a:p>
        </p:txBody>
      </p:sp>
      <p:sp>
        <p:nvSpPr>
          <p:cNvPr id="5" name="Slide Number Placeholder 4"/>
          <p:cNvSpPr>
            <a:spLocks noGrp="1"/>
          </p:cNvSpPr>
          <p:nvPr>
            <p:ph type="sldNum" sz="quarter" idx="12"/>
          </p:nvPr>
        </p:nvSpPr>
        <p:spPr/>
        <p:txBody>
          <a:bodyPr/>
          <a:lstStyle/>
          <a:p>
            <a:pPr>
              <a:defRPr/>
            </a:pPr>
            <a:fld id="{5551DFC1-2DE9-466C-B296-661A7F7832FB}" type="slidenum">
              <a:rPr lang="en-US" smtClean="0"/>
              <a:pPr>
                <a:defRPr/>
              </a:pPr>
              <a:t>65</a:t>
            </a:fld>
            <a:endParaRPr lang="en-US"/>
          </a:p>
        </p:txBody>
      </p:sp>
      <p:sp>
        <p:nvSpPr>
          <p:cNvPr id="6" name="Footer Placeholder 5"/>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a:xfrm>
            <a:off x="685800" y="1066800"/>
            <a:ext cx="8001000" cy="4876800"/>
          </a:xfrm>
        </p:spPr>
        <p:txBody>
          <a:bodyPr anchor="t"/>
          <a:lstStyle/>
          <a:p>
            <a:r>
              <a:rPr lang="en-US" sz="1400" dirty="0" smtClean="0">
                <a:solidFill>
                  <a:srgbClr val="FFFFFF"/>
                </a:solidFill>
              </a:rPr>
              <a:t>Y. Zhang and V. D. </a:t>
            </a:r>
            <a:r>
              <a:rPr lang="en-US" sz="1400" dirty="0" err="1" smtClean="0">
                <a:solidFill>
                  <a:srgbClr val="FFFFFF"/>
                </a:solidFill>
              </a:rPr>
              <a:t>Agrawal</a:t>
            </a:r>
            <a:r>
              <a:rPr lang="en-US" sz="1400" dirty="0" smtClean="0">
                <a:solidFill>
                  <a:srgbClr val="FFFFFF"/>
                </a:solidFill>
              </a:rPr>
              <a:t>, “Reduced complexity test generation algorithms for transition fault diagnosis,” in </a:t>
            </a:r>
            <a:r>
              <a:rPr lang="en-US" sz="1400" i="1" dirty="0" smtClean="0">
                <a:solidFill>
                  <a:srgbClr val="FFFFFF"/>
                </a:solidFill>
              </a:rPr>
              <a:t>International Conference on Computer Design (ICCD), </a:t>
            </a:r>
            <a:r>
              <a:rPr lang="en-US" sz="1400" dirty="0" smtClean="0">
                <a:solidFill>
                  <a:srgbClr val="FFFFFF"/>
                </a:solidFill>
              </a:rPr>
              <a:t>Oct. 2011, pp. 96 -101.</a:t>
            </a:r>
          </a:p>
          <a:p>
            <a:r>
              <a:rPr lang="en-US" sz="1400" dirty="0" smtClean="0">
                <a:solidFill>
                  <a:srgbClr val="FFFFFF"/>
                </a:solidFill>
              </a:rPr>
              <a:t>Y. Zhang and V. D. </a:t>
            </a:r>
            <a:r>
              <a:rPr lang="en-US" sz="1400" dirty="0" err="1" smtClean="0">
                <a:solidFill>
                  <a:srgbClr val="FFFFFF"/>
                </a:solidFill>
              </a:rPr>
              <a:t>Agrawal</a:t>
            </a:r>
            <a:r>
              <a:rPr lang="en-US" sz="1400" dirty="0" smtClean="0">
                <a:solidFill>
                  <a:srgbClr val="FFFFFF"/>
                </a:solidFill>
              </a:rPr>
              <a:t>, “A Diagnostic Test Generation System,” in Proc. </a:t>
            </a:r>
            <a:r>
              <a:rPr lang="en-US" sz="1400" i="1" dirty="0" smtClean="0">
                <a:solidFill>
                  <a:srgbClr val="FFFFFF"/>
                </a:solidFill>
              </a:rPr>
              <a:t>International Test Conf</a:t>
            </a:r>
            <a:r>
              <a:rPr lang="en-US" sz="1400" dirty="0" smtClean="0">
                <a:solidFill>
                  <a:srgbClr val="FFFFFF"/>
                </a:solidFill>
              </a:rPr>
              <a:t>., 2010. Paper 12.3.</a:t>
            </a:r>
          </a:p>
          <a:p>
            <a:r>
              <a:rPr lang="en-US" sz="1400" dirty="0" smtClean="0">
                <a:solidFill>
                  <a:srgbClr val="FFFFFF"/>
                </a:solidFill>
              </a:rPr>
              <a:t>Y. Zhang and V. D. </a:t>
            </a:r>
            <a:r>
              <a:rPr lang="en-US" sz="1400" dirty="0" err="1" smtClean="0">
                <a:solidFill>
                  <a:srgbClr val="FFFFFF"/>
                </a:solidFill>
              </a:rPr>
              <a:t>Agrawal</a:t>
            </a:r>
            <a:r>
              <a:rPr lang="en-US" sz="1400" dirty="0" smtClean="0">
                <a:solidFill>
                  <a:srgbClr val="FFFFFF"/>
                </a:solidFill>
              </a:rPr>
              <a:t>, “Diagnostic Test Generation and Fault Simulation Algorithms for Transition Faults” in </a:t>
            </a:r>
            <a:r>
              <a:rPr lang="en-US" sz="1400" i="1" dirty="0" smtClean="0">
                <a:solidFill>
                  <a:srgbClr val="FFFFFF"/>
                </a:solidFill>
              </a:rPr>
              <a:t>Proc. 20th North Atlantic Test Workshop</a:t>
            </a:r>
            <a:r>
              <a:rPr lang="en-US" sz="1400" dirty="0" smtClean="0">
                <a:solidFill>
                  <a:srgbClr val="FFFFFF"/>
                </a:solidFill>
              </a:rPr>
              <a:t>, May, 2011</a:t>
            </a:r>
          </a:p>
          <a:p>
            <a:r>
              <a:rPr lang="en-US" sz="1400" dirty="0" smtClean="0">
                <a:solidFill>
                  <a:srgbClr val="FFFFFF"/>
                </a:solidFill>
              </a:rPr>
              <a:t>Y. Zhang and V. D. </a:t>
            </a:r>
            <a:r>
              <a:rPr lang="en-US" sz="1400" dirty="0" err="1" smtClean="0">
                <a:solidFill>
                  <a:srgbClr val="FFFFFF"/>
                </a:solidFill>
              </a:rPr>
              <a:t>Agrawal</a:t>
            </a:r>
            <a:r>
              <a:rPr lang="en-US" sz="1400" dirty="0" smtClean="0">
                <a:solidFill>
                  <a:srgbClr val="FFFFFF"/>
                </a:solidFill>
              </a:rPr>
              <a:t>, “An Algorithm for Diagnostic Fault Simulation,” in </a:t>
            </a:r>
            <a:r>
              <a:rPr lang="en-US" sz="1400" i="1" dirty="0" smtClean="0">
                <a:solidFill>
                  <a:srgbClr val="FFFFFF"/>
                </a:solidFill>
              </a:rPr>
              <a:t>Proc. 11th IEEE Latin-American Workshop</a:t>
            </a:r>
            <a:r>
              <a:rPr lang="en-US" sz="1400" dirty="0" smtClean="0">
                <a:solidFill>
                  <a:srgbClr val="FFFFFF"/>
                </a:solidFill>
              </a:rPr>
              <a:t>, 2010.</a:t>
            </a:r>
          </a:p>
          <a:p>
            <a:r>
              <a:rPr lang="en-US" sz="1400" dirty="0" smtClean="0">
                <a:solidFill>
                  <a:srgbClr val="FFFFFF"/>
                </a:solidFill>
              </a:rPr>
              <a:t>Y. Zhang and V. D. </a:t>
            </a:r>
            <a:r>
              <a:rPr lang="en-US" sz="1400" dirty="0" err="1" smtClean="0">
                <a:solidFill>
                  <a:srgbClr val="FFFFFF"/>
                </a:solidFill>
              </a:rPr>
              <a:t>Agrawal</a:t>
            </a:r>
            <a:r>
              <a:rPr lang="en-US" sz="1400" dirty="0" smtClean="0">
                <a:solidFill>
                  <a:srgbClr val="FFFFFF"/>
                </a:solidFill>
              </a:rPr>
              <a:t>, “A Diagnostic Test Generation System,” in </a:t>
            </a:r>
            <a:r>
              <a:rPr lang="en-US" sz="1400" i="1" dirty="0" smtClean="0">
                <a:solidFill>
                  <a:srgbClr val="FFFFFF"/>
                </a:solidFill>
              </a:rPr>
              <a:t>Proc. 19th North Atlantic Test Workshop</a:t>
            </a:r>
            <a:r>
              <a:rPr lang="en-US" sz="1400" dirty="0" smtClean="0">
                <a:solidFill>
                  <a:srgbClr val="FFFFFF"/>
                </a:solidFill>
              </a:rPr>
              <a:t>, May, 2010.</a:t>
            </a:r>
          </a:p>
          <a:p>
            <a:r>
              <a:rPr lang="en-US" sz="1400" dirty="0" smtClean="0">
                <a:solidFill>
                  <a:srgbClr val="FFFFFF"/>
                </a:solidFill>
              </a:rPr>
              <a:t>Y. Zhang and V. D. </a:t>
            </a:r>
            <a:r>
              <a:rPr lang="en-US" sz="1400" dirty="0" err="1" smtClean="0">
                <a:solidFill>
                  <a:srgbClr val="FFFFFF"/>
                </a:solidFill>
              </a:rPr>
              <a:t>Agrawal</a:t>
            </a:r>
            <a:r>
              <a:rPr lang="en-US" sz="1400" dirty="0" smtClean="0">
                <a:solidFill>
                  <a:srgbClr val="FFFFFF"/>
                </a:solidFill>
              </a:rPr>
              <a:t>, “A Diagnostic Test Generation System and a Coverage Metric,” in </a:t>
            </a:r>
            <a:r>
              <a:rPr lang="en-US" sz="1400" i="1" dirty="0" smtClean="0">
                <a:solidFill>
                  <a:srgbClr val="FFFFFF"/>
                </a:solidFill>
              </a:rPr>
              <a:t>15th IEEE European Test </a:t>
            </a:r>
            <a:r>
              <a:rPr lang="en-US" sz="1400" i="1" dirty="0" err="1" smtClean="0">
                <a:solidFill>
                  <a:srgbClr val="FFFFFF"/>
                </a:solidFill>
              </a:rPr>
              <a:t>Symp</a:t>
            </a:r>
            <a:r>
              <a:rPr lang="en-US" sz="1400" i="1" dirty="0" smtClean="0">
                <a:solidFill>
                  <a:srgbClr val="FFFFFF"/>
                </a:solidFill>
              </a:rPr>
              <a:t>., </a:t>
            </a:r>
            <a:r>
              <a:rPr lang="en-US" sz="1400" dirty="0" smtClean="0">
                <a:solidFill>
                  <a:srgbClr val="FFFFFF"/>
                </a:solidFill>
              </a:rPr>
              <a:t>May 2010</a:t>
            </a:r>
            <a:r>
              <a:rPr lang="en-US" sz="1400" i="1" dirty="0" smtClean="0">
                <a:solidFill>
                  <a:srgbClr val="FFFFFF"/>
                </a:solidFill>
              </a:rPr>
              <a:t>.</a:t>
            </a:r>
          </a:p>
          <a:p>
            <a:r>
              <a:rPr lang="en-US" sz="1400" dirty="0" smtClean="0">
                <a:solidFill>
                  <a:srgbClr val="FFFFFF"/>
                </a:solidFill>
              </a:rPr>
              <a:t>Y. Zhang and V. D. </a:t>
            </a:r>
            <a:r>
              <a:rPr lang="en-US" sz="1400" dirty="0" err="1" smtClean="0">
                <a:solidFill>
                  <a:srgbClr val="FFFFFF"/>
                </a:solidFill>
              </a:rPr>
              <a:t>Agrawal</a:t>
            </a:r>
            <a:r>
              <a:rPr lang="en-US" sz="1400" dirty="0" smtClean="0">
                <a:solidFill>
                  <a:srgbClr val="FFFFFF"/>
                </a:solidFill>
              </a:rPr>
              <a:t>, “On Diagnostic Test Generation for Stuck-at Faults,” in preparation.</a:t>
            </a:r>
          </a:p>
          <a:p>
            <a:r>
              <a:rPr lang="en-US" sz="1400" dirty="0" smtClean="0">
                <a:solidFill>
                  <a:srgbClr val="FFFFFF"/>
                </a:solidFill>
              </a:rPr>
              <a:t>Y. Zhang and V. D. </a:t>
            </a:r>
            <a:r>
              <a:rPr lang="en-US" sz="1400" dirty="0" err="1" smtClean="0">
                <a:solidFill>
                  <a:srgbClr val="FFFFFF"/>
                </a:solidFill>
              </a:rPr>
              <a:t>Agrawal</a:t>
            </a:r>
            <a:r>
              <a:rPr lang="en-US" sz="1400" dirty="0" smtClean="0">
                <a:solidFill>
                  <a:srgbClr val="FFFFFF"/>
                </a:solidFill>
              </a:rPr>
              <a:t>, “A Diagnostic ATPG System Targeting Multiple/Mixed Fault Models,” in preparation.</a:t>
            </a:r>
          </a:p>
          <a:p>
            <a:endParaRPr lang="en-US" sz="1400" dirty="0" smtClean="0">
              <a:solidFill>
                <a:srgbClr val="FFFFFF"/>
              </a:solidFill>
            </a:endParaRPr>
          </a:p>
          <a:p>
            <a:endParaRPr lang="en-US" sz="1600" dirty="0" smtClean="0">
              <a:solidFill>
                <a:srgbClr val="FFFFFF"/>
              </a:solidFill>
            </a:endParaRPr>
          </a:p>
        </p:txBody>
      </p:sp>
      <p:sp>
        <p:nvSpPr>
          <p:cNvPr id="4" name="Date Placeholder 3"/>
          <p:cNvSpPr>
            <a:spLocks noGrp="1"/>
          </p:cNvSpPr>
          <p:nvPr>
            <p:ph type="dt" sz="half" idx="10"/>
          </p:nvPr>
        </p:nvSpPr>
        <p:spPr/>
        <p:txBody>
          <a:bodyPr/>
          <a:lstStyle/>
          <a:p>
            <a:pPr>
              <a:defRPr/>
            </a:pPr>
            <a:r>
              <a:rPr lang="en-US" smtClean="0"/>
              <a:t>Mar.  21, 2012</a:t>
            </a:r>
            <a:endParaRPr lang="en-US" dirty="0"/>
          </a:p>
        </p:txBody>
      </p:sp>
      <p:sp>
        <p:nvSpPr>
          <p:cNvPr id="5" name="Footer Placeholder 4"/>
          <p:cNvSpPr>
            <a:spLocks noGrp="1"/>
          </p:cNvSpPr>
          <p:nvPr>
            <p:ph type="ftr" sz="quarter" idx="11"/>
          </p:nvPr>
        </p:nvSpPr>
        <p:spPr/>
        <p:txBody>
          <a:bodyPr/>
          <a:lstStyle/>
          <a:p>
            <a:pPr>
              <a:defRPr/>
            </a:pPr>
            <a:r>
              <a:rPr lang="en-US" smtClean="0"/>
              <a:t>Zhang: PhD Defense</a:t>
            </a:r>
            <a:endParaRPr lang="en-US"/>
          </a:p>
        </p:txBody>
      </p:sp>
      <p:sp>
        <p:nvSpPr>
          <p:cNvPr id="6" name="Slide Number Placeholder 5"/>
          <p:cNvSpPr>
            <a:spLocks noGrp="1"/>
          </p:cNvSpPr>
          <p:nvPr>
            <p:ph type="sldNum" sz="quarter" idx="12"/>
          </p:nvPr>
        </p:nvSpPr>
        <p:spPr/>
        <p:txBody>
          <a:bodyPr/>
          <a:lstStyle/>
          <a:p>
            <a:pPr>
              <a:defRPr/>
            </a:pPr>
            <a:fld id="{5551DFC1-2DE9-466C-B296-661A7F7832FB}" type="slidenum">
              <a:rPr lang="en-US" smtClean="0"/>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Mar.  21, 2012</a:t>
            </a:r>
            <a:endParaRPr lang="en-US" dirty="0"/>
          </a:p>
        </p:txBody>
      </p:sp>
      <p:sp>
        <p:nvSpPr>
          <p:cNvPr id="5" name="Slide Number Placeholder 4"/>
          <p:cNvSpPr>
            <a:spLocks noGrp="1"/>
          </p:cNvSpPr>
          <p:nvPr>
            <p:ph type="sldNum" sz="quarter" idx="12"/>
          </p:nvPr>
        </p:nvSpPr>
        <p:spPr/>
        <p:txBody>
          <a:bodyPr/>
          <a:lstStyle/>
          <a:p>
            <a:pPr>
              <a:defRPr/>
            </a:pPr>
            <a:fld id="{5551DFC1-2DE9-466C-B296-661A7F7832FB}" type="slidenum">
              <a:rPr lang="en-US" smtClean="0"/>
              <a:pPr>
                <a:defRPr/>
              </a:pPr>
              <a:t>67</a:t>
            </a:fld>
            <a:endParaRPr lang="en-US"/>
          </a:p>
        </p:txBody>
      </p:sp>
      <p:pic>
        <p:nvPicPr>
          <p:cNvPr id="6" name="Picture Placeholder 6" descr="xinsrc_3321205251357078290973.jpg"/>
          <p:cNvPicPr>
            <a:picLocks noChangeAspect="1"/>
          </p:cNvPicPr>
          <p:nvPr/>
        </p:nvPicPr>
        <p:blipFill>
          <a:blip r:embed="rId2" cstate="print"/>
          <a:srcRect l="12051" r="12051"/>
          <a:stretch>
            <a:fillRect/>
          </a:stretch>
        </p:blipFill>
        <p:spPr bwMode="auto">
          <a:xfrm rot="420000">
            <a:off x="158340" y="3535224"/>
            <a:ext cx="3287943" cy="2799635"/>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6373090" y="3810000"/>
            <a:ext cx="2770909" cy="3048000"/>
          </a:xfrm>
          <a:prstGeom prst="rect">
            <a:avLst/>
          </a:prstGeom>
          <a:noFill/>
          <a:ln w="9525">
            <a:noFill/>
            <a:miter lim="800000"/>
            <a:headEnd/>
            <a:tailEnd/>
          </a:ln>
          <a:effectLst/>
        </p:spPr>
      </p:pic>
      <p:sp>
        <p:nvSpPr>
          <p:cNvPr id="8" name="Rectangle 7"/>
          <p:cNvSpPr/>
          <p:nvPr/>
        </p:nvSpPr>
        <p:spPr>
          <a:xfrm>
            <a:off x="2590800" y="1828800"/>
            <a:ext cx="3993402" cy="1754326"/>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you</a:t>
            </a:r>
          </a:p>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Questions?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Footer Placeholder 8"/>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smtClean="0"/>
              <a:t>Introduction*</a:t>
            </a:r>
          </a:p>
        </p:txBody>
      </p:sp>
      <p:graphicFrame>
        <p:nvGraphicFramePr>
          <p:cNvPr id="1026" name="Object 2"/>
          <p:cNvGraphicFramePr>
            <a:graphicFrameLocks noChangeAspect="1"/>
          </p:cNvGraphicFramePr>
          <p:nvPr>
            <p:ph idx="1"/>
          </p:nvPr>
        </p:nvGraphicFramePr>
        <p:xfrm>
          <a:off x="914400" y="2590800"/>
          <a:ext cx="7642225" cy="2887663"/>
        </p:xfrm>
        <a:graphic>
          <a:graphicData uri="http://schemas.openxmlformats.org/presentationml/2006/ole">
            <p:oleObj spid="_x0000_s128002" name="Visio" r:id="rId4" imgW="2541727" imgH="1006450" progId="Visio.Drawing.11">
              <p:embed/>
            </p:oleObj>
          </a:graphicData>
        </a:graphic>
      </p:graphicFrame>
      <p:sp>
        <p:nvSpPr>
          <p:cNvPr id="1028" name="Date Placeholder 9"/>
          <p:cNvSpPr>
            <a:spLocks noGrp="1"/>
          </p:cNvSpPr>
          <p:nvPr>
            <p:ph type="dt" sz="quarter" idx="10"/>
          </p:nvPr>
        </p:nvSpPr>
        <p:spPr>
          <a:noFill/>
        </p:spPr>
        <p:txBody>
          <a:bodyPr/>
          <a:lstStyle/>
          <a:p>
            <a:pPr fontAlgn="base">
              <a:spcBef>
                <a:spcPct val="0"/>
              </a:spcBef>
              <a:spcAft>
                <a:spcPct val="0"/>
              </a:spcAft>
            </a:pPr>
            <a:r>
              <a:rPr lang="en-US" altLang="zh-CN" smtClean="0">
                <a:ea typeface="宋体" charset="-122"/>
              </a:rPr>
              <a:t>Mar.  21, 2012</a:t>
            </a:r>
            <a:endParaRPr lang="en-US" altLang="zh-CN">
              <a:ea typeface="宋体" charset="-122"/>
            </a:endParaRPr>
          </a:p>
        </p:txBody>
      </p:sp>
      <p:sp>
        <p:nvSpPr>
          <p:cNvPr id="1029" name="Slide Number Placeholder 8"/>
          <p:cNvSpPr>
            <a:spLocks noGrp="1"/>
          </p:cNvSpPr>
          <p:nvPr>
            <p:ph type="sldNum" sz="quarter" idx="12"/>
          </p:nvPr>
        </p:nvSpPr>
        <p:spPr>
          <a:noFill/>
        </p:spPr>
        <p:txBody>
          <a:bodyPr/>
          <a:lstStyle/>
          <a:p>
            <a:pPr fontAlgn="base">
              <a:spcBef>
                <a:spcPct val="0"/>
              </a:spcBef>
              <a:spcAft>
                <a:spcPct val="0"/>
              </a:spcAft>
            </a:pPr>
            <a:fld id="{E88ADEDB-DB0A-45C0-B4D1-5EF6FB8C65C4}" type="slidenum">
              <a:rPr lang="en-US" altLang="zh-CN">
                <a:ea typeface="宋体" charset="-122"/>
              </a:rPr>
              <a:pPr fontAlgn="base">
                <a:spcBef>
                  <a:spcPct val="0"/>
                </a:spcBef>
                <a:spcAft>
                  <a:spcPct val="0"/>
                </a:spcAft>
              </a:pPr>
              <a:t>7</a:t>
            </a:fld>
            <a:endParaRPr lang="en-US" altLang="zh-CN">
              <a:ea typeface="宋体" charset="-122"/>
            </a:endParaRPr>
          </a:p>
        </p:txBody>
      </p:sp>
      <p:sp>
        <p:nvSpPr>
          <p:cNvPr id="1030" name="TextBox 4"/>
          <p:cNvSpPr txBox="1">
            <a:spLocks noChangeArrowheads="1"/>
          </p:cNvSpPr>
          <p:nvPr/>
        </p:nvSpPr>
        <p:spPr bwMode="auto">
          <a:xfrm>
            <a:off x="838200" y="990600"/>
            <a:ext cx="8001000" cy="1262063"/>
          </a:xfrm>
          <a:prstGeom prst="rect">
            <a:avLst/>
          </a:prstGeom>
          <a:noFill/>
          <a:ln w="9525">
            <a:noFill/>
            <a:miter lim="800000"/>
            <a:headEnd/>
            <a:tailEnd/>
          </a:ln>
        </p:spPr>
        <p:txBody>
          <a:bodyPr>
            <a:spAutoFit/>
          </a:bodyPr>
          <a:lstStyle/>
          <a:p>
            <a:r>
              <a:rPr lang="en-US" sz="2800" dirty="0">
                <a:solidFill>
                  <a:srgbClr val="FFFF00"/>
                </a:solidFill>
              </a:rPr>
              <a:t>Fault detection test generation:</a:t>
            </a:r>
          </a:p>
          <a:p>
            <a:r>
              <a:rPr lang="en-US" sz="2400" dirty="0">
                <a:solidFill>
                  <a:srgbClr val="FFFF00"/>
                </a:solidFill>
              </a:rPr>
              <a:t>	Find an input vector such that faulty response 	differs from fault-free response.</a:t>
            </a:r>
          </a:p>
        </p:txBody>
      </p:sp>
      <p:sp>
        <p:nvSpPr>
          <p:cNvPr id="103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032"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655638" cy="190500"/>
          </a:xfrm>
          <a:prstGeom prst="rect">
            <a:avLst/>
          </a:prstGeom>
          <a:noFill/>
          <a:ln w="9525">
            <a:noFill/>
            <a:miter lim="800000"/>
            <a:headEnd/>
            <a:tailEnd/>
          </a:ln>
        </p:spPr>
      </p:pic>
      <p:sp>
        <p:nvSpPr>
          <p:cNvPr id="103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03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655638" cy="190500"/>
          </a:xfrm>
          <a:prstGeom prst="rect">
            <a:avLst/>
          </a:prstGeom>
          <a:noFill/>
          <a:ln w="9525">
            <a:noFill/>
            <a:miter lim="800000"/>
            <a:headEnd/>
            <a:tailEnd/>
          </a:ln>
        </p:spPr>
      </p:pic>
      <p:sp>
        <p:nvSpPr>
          <p:cNvPr id="1035" name="TextBox 16"/>
          <p:cNvSpPr txBox="1">
            <a:spLocks noChangeArrowheads="1"/>
          </p:cNvSpPr>
          <p:nvPr/>
        </p:nvSpPr>
        <p:spPr bwMode="auto">
          <a:xfrm>
            <a:off x="6324600" y="2057400"/>
            <a:ext cx="2130425" cy="584200"/>
          </a:xfrm>
          <a:prstGeom prst="rect">
            <a:avLst/>
          </a:prstGeom>
          <a:noFill/>
          <a:ln w="9525">
            <a:noFill/>
            <a:miter lim="800000"/>
            <a:headEnd/>
            <a:tailEnd/>
          </a:ln>
        </p:spPr>
        <p:txBody>
          <a:bodyPr wrap="none">
            <a:spAutoFit/>
          </a:bodyPr>
          <a:lstStyle/>
          <a:p>
            <a:r>
              <a:rPr lang="en-US" sz="3200" i="1">
                <a:solidFill>
                  <a:srgbClr val="FFFFFF"/>
                </a:solidFill>
                <a:latin typeface="Cambria Math" pitchFamily="18" charset="0"/>
              </a:rPr>
              <a:t>C</a:t>
            </a:r>
            <a:r>
              <a:rPr lang="en-US" sz="3200" baseline="-25000">
                <a:solidFill>
                  <a:srgbClr val="FFFFFF"/>
                </a:solidFill>
                <a:latin typeface="Cambria Math" pitchFamily="18" charset="0"/>
              </a:rPr>
              <a:t>0</a:t>
            </a:r>
            <a:r>
              <a:rPr lang="en-US" sz="3200" i="1">
                <a:solidFill>
                  <a:srgbClr val="FFFFFF"/>
                </a:solidFill>
                <a:latin typeface="Cambria Math" pitchFamily="18" charset="0"/>
              </a:rPr>
              <a:t> </a:t>
            </a:r>
            <a:r>
              <a:rPr lang="en-US" sz="3200">
                <a:solidFill>
                  <a:srgbClr val="FFFFFF"/>
                </a:solidFill>
                <a:latin typeface="Cambria Math" pitchFamily="18" charset="0"/>
                <a:sym typeface="Symbol" pitchFamily="18" charset="2"/>
              </a:rPr>
              <a:t></a:t>
            </a:r>
            <a:r>
              <a:rPr lang="en-US" sz="3200" baseline="-25000">
                <a:solidFill>
                  <a:srgbClr val="FFFFFF"/>
                </a:solidFill>
                <a:latin typeface="Cambria Math" pitchFamily="18" charset="0"/>
                <a:sym typeface="Symbol" pitchFamily="18" charset="2"/>
              </a:rPr>
              <a:t> </a:t>
            </a:r>
            <a:r>
              <a:rPr lang="en-US" sz="3200" i="1">
                <a:solidFill>
                  <a:srgbClr val="FFFFFF"/>
                </a:solidFill>
                <a:latin typeface="Cambria Math" pitchFamily="18" charset="0"/>
                <a:sym typeface="Symbol" pitchFamily="18" charset="2"/>
              </a:rPr>
              <a:t>C</a:t>
            </a:r>
            <a:r>
              <a:rPr lang="en-US" sz="3200" baseline="-25000">
                <a:solidFill>
                  <a:srgbClr val="FFFFFF"/>
                </a:solidFill>
                <a:latin typeface="Cambria Math" pitchFamily="18" charset="0"/>
                <a:sym typeface="Symbol" pitchFamily="18" charset="2"/>
              </a:rPr>
              <a:t>1</a:t>
            </a:r>
            <a:r>
              <a:rPr lang="en-US" sz="3200" i="1">
                <a:solidFill>
                  <a:srgbClr val="FFFFFF"/>
                </a:solidFill>
                <a:latin typeface="Cambria Math" pitchFamily="18" charset="0"/>
                <a:sym typeface="Symbol" pitchFamily="18" charset="2"/>
              </a:rPr>
              <a:t> </a:t>
            </a:r>
            <a:r>
              <a:rPr lang="en-US" sz="3200">
                <a:solidFill>
                  <a:srgbClr val="FFFFFF"/>
                </a:solidFill>
                <a:latin typeface="Cambria Math" pitchFamily="18" charset="0"/>
                <a:sym typeface="Symbol" pitchFamily="18" charset="2"/>
              </a:rPr>
              <a:t>=</a:t>
            </a:r>
            <a:r>
              <a:rPr lang="en-US" sz="3200" i="1">
                <a:solidFill>
                  <a:srgbClr val="FFFFFF"/>
                </a:solidFill>
                <a:latin typeface="Cambria Math" pitchFamily="18" charset="0"/>
                <a:sym typeface="Symbol" pitchFamily="18" charset="2"/>
              </a:rPr>
              <a:t> </a:t>
            </a:r>
            <a:r>
              <a:rPr lang="en-US" sz="3200">
                <a:solidFill>
                  <a:srgbClr val="FFFFFF"/>
                </a:solidFill>
                <a:latin typeface="Cambria Math" pitchFamily="18" charset="0"/>
                <a:sym typeface="Symbol" pitchFamily="18" charset="2"/>
              </a:rPr>
              <a:t>1</a:t>
            </a:r>
            <a:endParaRPr lang="en-US" sz="3200">
              <a:solidFill>
                <a:srgbClr val="FFFFFF"/>
              </a:solidFill>
              <a:latin typeface="Cambria Math" pitchFamily="18" charset="0"/>
            </a:endParaRPr>
          </a:p>
        </p:txBody>
      </p:sp>
      <p:sp>
        <p:nvSpPr>
          <p:cNvPr id="1036" name="TextBox 11"/>
          <p:cNvSpPr txBox="1">
            <a:spLocks noChangeArrowheads="1"/>
          </p:cNvSpPr>
          <p:nvPr/>
        </p:nvSpPr>
        <p:spPr bwMode="auto">
          <a:xfrm>
            <a:off x="1676400" y="5562600"/>
            <a:ext cx="6477000" cy="641350"/>
          </a:xfrm>
          <a:prstGeom prst="rect">
            <a:avLst/>
          </a:prstGeom>
          <a:noFill/>
          <a:ln w="9525">
            <a:noFill/>
            <a:miter lim="800000"/>
            <a:headEnd/>
            <a:tailEnd/>
          </a:ln>
        </p:spPr>
        <p:txBody>
          <a:bodyPr>
            <a:spAutoFit/>
          </a:bodyPr>
          <a:lstStyle/>
          <a:p>
            <a:r>
              <a:rPr lang="en-US" dirty="0">
                <a:solidFill>
                  <a:srgbClr val="FFFFFF"/>
                </a:solidFill>
              </a:rPr>
              <a:t>* Yu Zhang, V. D. </a:t>
            </a:r>
            <a:r>
              <a:rPr lang="en-US" dirty="0" err="1">
                <a:solidFill>
                  <a:srgbClr val="FFFFFF"/>
                </a:solidFill>
              </a:rPr>
              <a:t>Agrawal</a:t>
            </a:r>
            <a:r>
              <a:rPr lang="en-US" dirty="0">
                <a:solidFill>
                  <a:srgbClr val="FFFFFF"/>
                </a:solidFill>
              </a:rPr>
              <a:t>, “A Diagnostic Test Generation System,” in </a:t>
            </a:r>
            <a:r>
              <a:rPr lang="en-US" i="1" dirty="0">
                <a:solidFill>
                  <a:srgbClr val="FFFFFF"/>
                </a:solidFill>
              </a:rPr>
              <a:t>Proc. International Test Conf., </a:t>
            </a:r>
            <a:r>
              <a:rPr lang="en-US" dirty="0">
                <a:solidFill>
                  <a:srgbClr val="FFFFFF"/>
                </a:solidFill>
              </a:rPr>
              <a:t>Nov 2010</a:t>
            </a:r>
            <a:r>
              <a:rPr lang="en-US" i="1" dirty="0">
                <a:solidFill>
                  <a:srgbClr val="FFFFFF"/>
                </a:solidFill>
              </a:rPr>
              <a:t>.</a:t>
            </a:r>
            <a:endParaRPr lang="en-US" dirty="0">
              <a:solidFill>
                <a:srgbClr val="FFFFFF"/>
              </a:solidFill>
            </a:endParaRPr>
          </a:p>
        </p:txBody>
      </p:sp>
      <p:sp>
        <p:nvSpPr>
          <p:cNvPr id="13" name="Footer Placeholder 12"/>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Introduction</a:t>
            </a:r>
            <a:endParaRPr lang="en-US" dirty="0"/>
          </a:p>
        </p:txBody>
      </p:sp>
      <p:sp>
        <p:nvSpPr>
          <p:cNvPr id="3" name="Date Placeholder 2"/>
          <p:cNvSpPr>
            <a:spLocks noGrp="1"/>
          </p:cNvSpPr>
          <p:nvPr>
            <p:ph type="dt" sz="half" idx="10"/>
          </p:nvPr>
        </p:nvSpPr>
        <p:spPr/>
        <p:txBody>
          <a:bodyPr/>
          <a:lstStyle/>
          <a:p>
            <a:r>
              <a:rPr lang="en-US" smtClean="0"/>
              <a:t>Mar.  21, 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graphicFrame>
        <p:nvGraphicFramePr>
          <p:cNvPr id="59394" name="Object 2"/>
          <p:cNvGraphicFramePr>
            <a:graphicFrameLocks noChangeAspect="1"/>
          </p:cNvGraphicFramePr>
          <p:nvPr/>
        </p:nvGraphicFramePr>
        <p:xfrm>
          <a:off x="1266674" y="2362200"/>
          <a:ext cx="6609444" cy="4072313"/>
        </p:xfrm>
        <a:graphic>
          <a:graphicData uri="http://schemas.openxmlformats.org/presentationml/2006/ole">
            <p:oleObj spid="_x0000_s2050" name="Visio" r:id="rId4" imgW="3148279" imgH="1940052" progId="Visio.Drawing.11">
              <p:embed/>
            </p:oleObj>
          </a:graphicData>
        </a:graphic>
      </p:graphicFrame>
      <p:sp>
        <p:nvSpPr>
          <p:cNvPr id="11" name="TextBox 10"/>
          <p:cNvSpPr txBox="1"/>
          <p:nvPr/>
        </p:nvSpPr>
        <p:spPr>
          <a:xfrm>
            <a:off x="7086600" y="4648200"/>
            <a:ext cx="1066800" cy="523220"/>
          </a:xfrm>
          <a:prstGeom prst="rect">
            <a:avLst/>
          </a:prstGeom>
          <a:noFill/>
        </p:spPr>
        <p:txBody>
          <a:bodyPr wrap="square" rtlCol="0">
            <a:spAutoFit/>
          </a:bodyPr>
          <a:lstStyle/>
          <a:p>
            <a:r>
              <a:rPr lang="en-US" sz="2800" dirty="0" smtClean="0">
                <a:solidFill>
                  <a:srgbClr val="FFFFFF"/>
                </a:solidFill>
              </a:rPr>
              <a:t>sa0</a:t>
            </a:r>
            <a:endParaRPr lang="en-US" sz="2800" dirty="0">
              <a:solidFill>
                <a:srgbClr val="FFFFFF"/>
              </a:solidFill>
            </a:endParaRPr>
          </a:p>
        </p:txBody>
      </p:sp>
      <p:sp>
        <p:nvSpPr>
          <p:cNvPr id="14" name="TextBox 13"/>
          <p:cNvSpPr txBox="1"/>
          <p:nvPr/>
        </p:nvSpPr>
        <p:spPr>
          <a:xfrm>
            <a:off x="228600" y="990600"/>
            <a:ext cx="4953000" cy="1384995"/>
          </a:xfrm>
          <a:prstGeom prst="rect">
            <a:avLst/>
          </a:prstGeom>
          <a:noFill/>
        </p:spPr>
        <p:txBody>
          <a:bodyPr wrap="square" rtlCol="0">
            <a:spAutoFit/>
          </a:bodyPr>
          <a:lstStyle/>
          <a:p>
            <a:r>
              <a:rPr lang="en-US" sz="2800" dirty="0" smtClean="0">
                <a:solidFill>
                  <a:srgbClr val="FFFF00"/>
                </a:solidFill>
              </a:rPr>
              <a:t>Exclusive test:</a:t>
            </a:r>
          </a:p>
          <a:p>
            <a:r>
              <a:rPr lang="en-US" sz="2800" dirty="0" smtClean="0">
                <a:solidFill>
                  <a:srgbClr val="FFFF00"/>
                </a:solidFill>
              </a:rPr>
              <a:t>A test that detects only one fault from a fault-pair.</a:t>
            </a:r>
          </a:p>
        </p:txBody>
      </p:sp>
      <p:graphicFrame>
        <p:nvGraphicFramePr>
          <p:cNvPr id="10" name="Object 2"/>
          <p:cNvGraphicFramePr>
            <a:graphicFrameLocks noChangeAspect="1"/>
          </p:cNvGraphicFramePr>
          <p:nvPr/>
        </p:nvGraphicFramePr>
        <p:xfrm>
          <a:off x="609600" y="2743200"/>
          <a:ext cx="7772400" cy="3436488"/>
        </p:xfrm>
        <a:graphic>
          <a:graphicData uri="http://schemas.openxmlformats.org/presentationml/2006/ole">
            <p:oleObj spid="_x0000_s2051" name="Visio" r:id="rId5" imgW="2330501" imgH="1030224" progId="Visio.Drawing.11">
              <p:embed/>
            </p:oleObj>
          </a:graphicData>
        </a:graphic>
      </p:graphicFrame>
      <p:sp>
        <p:nvSpPr>
          <p:cNvPr id="12" name="TextBox 11"/>
          <p:cNvSpPr txBox="1"/>
          <p:nvPr/>
        </p:nvSpPr>
        <p:spPr>
          <a:xfrm>
            <a:off x="4953000" y="1295400"/>
            <a:ext cx="2514600" cy="523220"/>
          </a:xfrm>
          <a:prstGeom prst="rect">
            <a:avLst/>
          </a:prstGeom>
          <a:noFill/>
        </p:spPr>
        <p:txBody>
          <a:bodyPr wrap="square" rtlCol="0">
            <a:spAutoFit/>
          </a:bodyPr>
          <a:lstStyle/>
          <a:p>
            <a:r>
              <a:rPr lang="en-US" sz="2800" dirty="0" smtClean="0">
                <a:solidFill>
                  <a:srgbClr val="FFFF00"/>
                </a:solidFill>
              </a:rPr>
              <a:t>Simplified:</a:t>
            </a:r>
            <a:endParaRPr lang="en-US" sz="2800" dirty="0">
              <a:solidFill>
                <a:srgbClr val="FFFF00"/>
              </a:solidFill>
            </a:endParaRPr>
          </a:p>
        </p:txBody>
      </p:sp>
      <p:sp>
        <p:nvSpPr>
          <p:cNvPr id="16" name="TextBox 15"/>
          <p:cNvSpPr txBox="1"/>
          <p:nvPr/>
        </p:nvSpPr>
        <p:spPr>
          <a:xfrm>
            <a:off x="4572717" y="1905000"/>
            <a:ext cx="4483920" cy="1077218"/>
          </a:xfrm>
          <a:prstGeom prst="rect">
            <a:avLst/>
          </a:prstGeom>
          <a:noFill/>
        </p:spPr>
        <p:txBody>
          <a:bodyPr wrap="none" rtlCol="0">
            <a:spAutoFit/>
          </a:bodyPr>
          <a:lstStyle/>
          <a:p>
            <a:pPr algn="ctr"/>
            <a:r>
              <a:rPr lang="en-US" sz="3200" dirty="0" smtClean="0">
                <a:solidFill>
                  <a:srgbClr val="FFFFFF"/>
                </a:solidFill>
                <a:latin typeface="Cambria Math" pitchFamily="18" charset="0"/>
                <a:ea typeface="Cambria Math" pitchFamily="18" charset="0"/>
              </a:rPr>
              <a:t>(</a:t>
            </a:r>
            <a:r>
              <a:rPr lang="en-US" sz="3200" i="1" dirty="0" smtClean="0">
                <a:solidFill>
                  <a:srgbClr val="FFFFFF"/>
                </a:solidFill>
                <a:latin typeface="Cambria Math" pitchFamily="18" charset="0"/>
                <a:ea typeface="Cambria Math" pitchFamily="18" charset="0"/>
              </a:rPr>
              <a:t>C</a:t>
            </a:r>
            <a:r>
              <a:rPr lang="en-US" sz="3200" baseline="-25000" dirty="0" smtClean="0">
                <a:solidFill>
                  <a:srgbClr val="FFFFFF"/>
                </a:solidFill>
                <a:latin typeface="Cambria Math" pitchFamily="18" charset="0"/>
                <a:ea typeface="Cambria Math" pitchFamily="18" charset="0"/>
              </a:rPr>
              <a:t>0</a:t>
            </a:r>
            <a:r>
              <a:rPr lang="en-US" sz="3200" i="1" dirty="0" smtClean="0">
                <a:solidFill>
                  <a:srgbClr val="FFFFFF"/>
                </a:solidFill>
                <a:latin typeface="Cambria Math" pitchFamily="18" charset="0"/>
                <a:ea typeface="Cambria Math" pitchFamily="18" charset="0"/>
              </a:rPr>
              <a:t> </a:t>
            </a:r>
            <a:r>
              <a:rPr lang="en-US" sz="3200" dirty="0" smtClean="0">
                <a:solidFill>
                  <a:srgbClr val="FFFFFF"/>
                </a:solidFill>
                <a:latin typeface="Cambria Math" pitchFamily="18" charset="0"/>
                <a:ea typeface="Cambria Math" pitchFamily="18" charset="0"/>
                <a:sym typeface="Symbol"/>
              </a:rPr>
              <a:t></a:t>
            </a:r>
            <a:r>
              <a:rPr lang="en-US" sz="3200" baseline="-25000" dirty="0" smtClean="0">
                <a:solidFill>
                  <a:srgbClr val="FFFFFF"/>
                </a:solidFill>
                <a:latin typeface="Cambria Math" pitchFamily="18" charset="0"/>
                <a:ea typeface="Cambria Math" pitchFamily="18" charset="0"/>
                <a:sym typeface="Symbol"/>
              </a:rPr>
              <a:t> </a:t>
            </a:r>
            <a:r>
              <a:rPr lang="en-US" sz="3200" i="1" dirty="0" smtClean="0">
                <a:solidFill>
                  <a:srgbClr val="FFFFFF"/>
                </a:solidFill>
                <a:latin typeface="Cambria Math" pitchFamily="18" charset="0"/>
                <a:ea typeface="Cambria Math" pitchFamily="18" charset="0"/>
                <a:sym typeface="Symbol"/>
              </a:rPr>
              <a:t>C</a:t>
            </a:r>
            <a:r>
              <a:rPr lang="en-US" sz="3200" baseline="-25000" dirty="0" smtClean="0">
                <a:solidFill>
                  <a:srgbClr val="FFFFFF"/>
                </a:solidFill>
                <a:latin typeface="Cambria Math" pitchFamily="18" charset="0"/>
                <a:ea typeface="Cambria Math" pitchFamily="18" charset="0"/>
                <a:sym typeface="Symbol"/>
              </a:rPr>
              <a:t>1</a:t>
            </a:r>
            <a:r>
              <a:rPr lang="en-US" sz="3200" dirty="0" smtClean="0">
                <a:solidFill>
                  <a:srgbClr val="FFFFFF"/>
                </a:solidFill>
                <a:latin typeface="Cambria Math" pitchFamily="18" charset="0"/>
                <a:ea typeface="Cambria Math" pitchFamily="18" charset="0"/>
                <a:sym typeface="Symbol"/>
              </a:rPr>
              <a:t>)</a:t>
            </a:r>
            <a:r>
              <a:rPr lang="en-US" sz="3200" i="1" baseline="-25000" dirty="0" smtClean="0">
                <a:solidFill>
                  <a:srgbClr val="FFFFFF"/>
                </a:solidFill>
                <a:latin typeface="Cambria Math" pitchFamily="18" charset="0"/>
                <a:ea typeface="Cambria Math" pitchFamily="18" charset="0"/>
                <a:sym typeface="Symbol"/>
              </a:rPr>
              <a:t> </a:t>
            </a:r>
            <a:r>
              <a:rPr lang="en-US" sz="3200" dirty="0" smtClean="0">
                <a:solidFill>
                  <a:srgbClr val="FFFFFF"/>
                </a:solidFill>
                <a:latin typeface="Cambria Math" pitchFamily="18" charset="0"/>
                <a:ea typeface="Cambria Math" pitchFamily="18" charset="0"/>
                <a:sym typeface="Symbol"/>
              </a:rPr>
              <a:t></a:t>
            </a:r>
            <a:r>
              <a:rPr lang="en-US" sz="3200" baseline="-25000" dirty="0" smtClean="0">
                <a:solidFill>
                  <a:srgbClr val="FFFFFF"/>
                </a:solidFill>
                <a:latin typeface="Cambria Math" pitchFamily="18" charset="0"/>
                <a:ea typeface="Cambria Math" pitchFamily="18" charset="0"/>
                <a:sym typeface="Symbol"/>
              </a:rPr>
              <a:t> </a:t>
            </a:r>
            <a:r>
              <a:rPr lang="en-US" sz="3200" dirty="0" smtClean="0">
                <a:solidFill>
                  <a:srgbClr val="FFFFFF"/>
                </a:solidFill>
                <a:latin typeface="Cambria Math" pitchFamily="18" charset="0"/>
                <a:ea typeface="Cambria Math" pitchFamily="18" charset="0"/>
                <a:sym typeface="Symbol"/>
              </a:rPr>
              <a:t>(</a:t>
            </a:r>
            <a:r>
              <a:rPr lang="en-US" sz="3200" i="1" dirty="0" smtClean="0">
                <a:solidFill>
                  <a:srgbClr val="FFFFFF"/>
                </a:solidFill>
                <a:latin typeface="Cambria Math" pitchFamily="18" charset="0"/>
                <a:ea typeface="Cambria Math" pitchFamily="18" charset="0"/>
                <a:sym typeface="Symbol"/>
              </a:rPr>
              <a:t>C</a:t>
            </a:r>
            <a:r>
              <a:rPr lang="en-US" sz="3200" baseline="-25000" dirty="0" smtClean="0">
                <a:solidFill>
                  <a:srgbClr val="FFFFFF"/>
                </a:solidFill>
                <a:latin typeface="Cambria Math" pitchFamily="18" charset="0"/>
                <a:ea typeface="Cambria Math" pitchFamily="18" charset="0"/>
                <a:sym typeface="Symbol"/>
              </a:rPr>
              <a:t>0</a:t>
            </a:r>
            <a:r>
              <a:rPr lang="en-US" sz="3200" i="1" baseline="-25000" dirty="0" smtClean="0">
                <a:solidFill>
                  <a:srgbClr val="FFFFFF"/>
                </a:solidFill>
                <a:latin typeface="Cambria Math" pitchFamily="18" charset="0"/>
                <a:ea typeface="Cambria Math" pitchFamily="18" charset="0"/>
                <a:sym typeface="Symbol"/>
              </a:rPr>
              <a:t> </a:t>
            </a:r>
            <a:r>
              <a:rPr lang="en-US" sz="3200" dirty="0" smtClean="0">
                <a:solidFill>
                  <a:srgbClr val="FFFFFF"/>
                </a:solidFill>
                <a:latin typeface="Cambria Math" pitchFamily="18" charset="0"/>
                <a:ea typeface="Cambria Math" pitchFamily="18" charset="0"/>
                <a:sym typeface="Symbol"/>
              </a:rPr>
              <a:t></a:t>
            </a:r>
            <a:r>
              <a:rPr lang="en-US" sz="3200" baseline="-25000" dirty="0" smtClean="0">
                <a:solidFill>
                  <a:srgbClr val="FFFFFF"/>
                </a:solidFill>
                <a:latin typeface="Cambria Math" pitchFamily="18" charset="0"/>
                <a:ea typeface="Cambria Math" pitchFamily="18" charset="0"/>
                <a:sym typeface="Symbol"/>
              </a:rPr>
              <a:t> </a:t>
            </a:r>
            <a:r>
              <a:rPr lang="en-US" sz="3200" i="1" dirty="0" smtClean="0">
                <a:solidFill>
                  <a:srgbClr val="FFFFFF"/>
                </a:solidFill>
                <a:latin typeface="Cambria Math" pitchFamily="18" charset="0"/>
                <a:ea typeface="Cambria Math" pitchFamily="18" charset="0"/>
                <a:sym typeface="Symbol"/>
              </a:rPr>
              <a:t>C</a:t>
            </a:r>
            <a:r>
              <a:rPr lang="en-US" sz="3200" baseline="-25000" dirty="0" smtClean="0">
                <a:solidFill>
                  <a:srgbClr val="FFFFFF"/>
                </a:solidFill>
                <a:latin typeface="Cambria Math" pitchFamily="18" charset="0"/>
                <a:ea typeface="Cambria Math" pitchFamily="18" charset="0"/>
                <a:sym typeface="Symbol"/>
              </a:rPr>
              <a:t>2</a:t>
            </a:r>
            <a:r>
              <a:rPr lang="en-US" sz="3200" dirty="0" smtClean="0">
                <a:solidFill>
                  <a:srgbClr val="FFFFFF"/>
                </a:solidFill>
                <a:latin typeface="Cambria Math" pitchFamily="18" charset="0"/>
                <a:ea typeface="Cambria Math" pitchFamily="18" charset="0"/>
                <a:sym typeface="Symbol"/>
              </a:rPr>
              <a:t>)</a:t>
            </a:r>
            <a:r>
              <a:rPr lang="en-US" sz="3200" i="1" dirty="0" smtClean="0">
                <a:solidFill>
                  <a:srgbClr val="FFFFFF"/>
                </a:solidFill>
                <a:latin typeface="Cambria Math" pitchFamily="18" charset="0"/>
                <a:ea typeface="Cambria Math" pitchFamily="18" charset="0"/>
                <a:sym typeface="Symbol"/>
              </a:rPr>
              <a:t> </a:t>
            </a:r>
            <a:r>
              <a:rPr lang="en-US" sz="3200" dirty="0" smtClean="0">
                <a:solidFill>
                  <a:srgbClr val="FFFFFF"/>
                </a:solidFill>
                <a:latin typeface="Cambria Math" pitchFamily="18" charset="0"/>
                <a:ea typeface="Cambria Math" pitchFamily="18" charset="0"/>
                <a:sym typeface="Symbol"/>
              </a:rPr>
              <a:t>=</a:t>
            </a:r>
            <a:r>
              <a:rPr lang="en-US" sz="3200" i="1" dirty="0" smtClean="0">
                <a:solidFill>
                  <a:srgbClr val="FFFFFF"/>
                </a:solidFill>
                <a:latin typeface="Cambria Math" pitchFamily="18" charset="0"/>
                <a:ea typeface="Cambria Math" pitchFamily="18" charset="0"/>
                <a:sym typeface="Symbol"/>
              </a:rPr>
              <a:t> </a:t>
            </a:r>
            <a:r>
              <a:rPr lang="en-US" sz="3200" dirty="0" smtClean="0">
                <a:solidFill>
                  <a:srgbClr val="FFFFFF"/>
                </a:solidFill>
                <a:latin typeface="Cambria Math" pitchFamily="18" charset="0"/>
                <a:ea typeface="Cambria Math" pitchFamily="18" charset="0"/>
                <a:sym typeface="Symbol"/>
              </a:rPr>
              <a:t>1</a:t>
            </a:r>
          </a:p>
          <a:p>
            <a:r>
              <a:rPr lang="en-US" sz="3200" dirty="0" smtClean="0">
                <a:solidFill>
                  <a:srgbClr val="FFFFFF"/>
                </a:solidFill>
                <a:latin typeface="Cambria Math" pitchFamily="18" charset="0"/>
                <a:ea typeface="Cambria Math" pitchFamily="18" charset="0"/>
              </a:rPr>
              <a:t>  ⇒       </a:t>
            </a:r>
            <a:r>
              <a:rPr lang="en-US" sz="3200" i="1" dirty="0" smtClean="0">
                <a:solidFill>
                  <a:srgbClr val="FFFFFF"/>
                </a:solidFill>
                <a:latin typeface="Cambria Math" pitchFamily="18" charset="0"/>
                <a:ea typeface="Cambria Math" pitchFamily="18" charset="0"/>
              </a:rPr>
              <a:t>C</a:t>
            </a:r>
            <a:r>
              <a:rPr lang="en-US" sz="3200" baseline="-25000" dirty="0" smtClean="0">
                <a:solidFill>
                  <a:srgbClr val="FFFFFF"/>
                </a:solidFill>
                <a:latin typeface="Cambria Math" pitchFamily="18" charset="0"/>
                <a:ea typeface="Cambria Math" pitchFamily="18" charset="0"/>
              </a:rPr>
              <a:t>1</a:t>
            </a:r>
            <a:r>
              <a:rPr lang="en-US" sz="3200" i="1" dirty="0" smtClean="0">
                <a:solidFill>
                  <a:srgbClr val="FFFFFF"/>
                </a:solidFill>
                <a:latin typeface="Cambria Math" pitchFamily="18" charset="0"/>
                <a:ea typeface="Cambria Math" pitchFamily="18" charset="0"/>
              </a:rPr>
              <a:t> </a:t>
            </a:r>
            <a:r>
              <a:rPr lang="en-US" sz="3200" dirty="0" smtClean="0">
                <a:solidFill>
                  <a:srgbClr val="FFFFFF"/>
                </a:solidFill>
                <a:latin typeface="Cambria Math" pitchFamily="18" charset="0"/>
                <a:ea typeface="Cambria Math" pitchFamily="18" charset="0"/>
                <a:sym typeface="Symbol"/>
              </a:rPr>
              <a:t></a:t>
            </a:r>
            <a:r>
              <a:rPr lang="en-US" sz="3200" baseline="-25000" dirty="0" smtClean="0">
                <a:solidFill>
                  <a:srgbClr val="FFFFFF"/>
                </a:solidFill>
                <a:latin typeface="Cambria Math" pitchFamily="18" charset="0"/>
                <a:ea typeface="Cambria Math" pitchFamily="18" charset="0"/>
                <a:sym typeface="Symbol"/>
              </a:rPr>
              <a:t> </a:t>
            </a:r>
            <a:r>
              <a:rPr lang="en-US" sz="3200" i="1" dirty="0" smtClean="0">
                <a:solidFill>
                  <a:srgbClr val="FFFFFF"/>
                </a:solidFill>
                <a:latin typeface="Cambria Math" pitchFamily="18" charset="0"/>
                <a:ea typeface="Cambria Math" pitchFamily="18" charset="0"/>
                <a:sym typeface="Symbol"/>
              </a:rPr>
              <a:t>C</a:t>
            </a:r>
            <a:r>
              <a:rPr lang="en-US" sz="3200" baseline="-25000" dirty="0" smtClean="0">
                <a:solidFill>
                  <a:srgbClr val="FFFFFF"/>
                </a:solidFill>
                <a:latin typeface="Cambria Math" pitchFamily="18" charset="0"/>
                <a:ea typeface="Cambria Math" pitchFamily="18" charset="0"/>
                <a:sym typeface="Symbol"/>
              </a:rPr>
              <a:t>2</a:t>
            </a:r>
            <a:r>
              <a:rPr lang="en-US" sz="3200" i="1" dirty="0" smtClean="0">
                <a:solidFill>
                  <a:srgbClr val="FFFFFF"/>
                </a:solidFill>
                <a:latin typeface="Cambria Math" pitchFamily="18" charset="0"/>
                <a:ea typeface="Cambria Math" pitchFamily="18" charset="0"/>
                <a:sym typeface="Symbol"/>
              </a:rPr>
              <a:t> </a:t>
            </a:r>
            <a:r>
              <a:rPr lang="en-US" sz="3200" dirty="0" smtClean="0">
                <a:solidFill>
                  <a:srgbClr val="FFFFFF"/>
                </a:solidFill>
                <a:latin typeface="Cambria Math" pitchFamily="18" charset="0"/>
                <a:ea typeface="Cambria Math" pitchFamily="18" charset="0"/>
                <a:sym typeface="Symbol"/>
              </a:rPr>
              <a:t>=</a:t>
            </a:r>
            <a:r>
              <a:rPr lang="en-US" sz="3200" i="1" dirty="0" smtClean="0">
                <a:solidFill>
                  <a:srgbClr val="FFFFFF"/>
                </a:solidFill>
                <a:latin typeface="Cambria Math" pitchFamily="18" charset="0"/>
                <a:ea typeface="Cambria Math" pitchFamily="18" charset="0"/>
                <a:sym typeface="Symbol"/>
              </a:rPr>
              <a:t> </a:t>
            </a:r>
            <a:r>
              <a:rPr lang="en-US" sz="3200" dirty="0" smtClean="0">
                <a:solidFill>
                  <a:srgbClr val="FFFFFF"/>
                </a:solidFill>
                <a:latin typeface="Cambria Math" pitchFamily="18" charset="0"/>
                <a:ea typeface="Cambria Math" pitchFamily="18" charset="0"/>
                <a:sym typeface="Symbol"/>
              </a:rPr>
              <a:t>1</a:t>
            </a:r>
            <a:endParaRPr lang="en-US" sz="3200" dirty="0">
              <a:solidFill>
                <a:srgbClr val="FFFFFF"/>
              </a:solidFill>
              <a:latin typeface="Cambria Math" pitchFamily="18" charset="0"/>
              <a:ea typeface="Cambria Math" pitchFamily="18" charset="0"/>
            </a:endParaRPr>
          </a:p>
        </p:txBody>
      </p:sp>
      <p:sp>
        <p:nvSpPr>
          <p:cNvPr id="13" name="Footer Placeholder 12"/>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0-ppt_w/2"/>
                                          </p:val>
                                        </p:tav>
                                      </p:tavLst>
                                    </p:anim>
                                    <p:anim calcmode="lin" valueType="num">
                                      <p:cBhvr additive="base">
                                        <p:cTn id="7" dur="500"/>
                                        <p:tgtEl>
                                          <p:spTgt spid="11"/>
                                        </p:tgtEl>
                                        <p:attrNameLst>
                                          <p:attrName>ppt_y</p:attrName>
                                        </p:attrNameLst>
                                      </p:cBhvr>
                                      <p:tavLst>
                                        <p:tav tm="0">
                                          <p:val>
                                            <p:strVal val="ppt_y"/>
                                          </p:val>
                                        </p:tav>
                                        <p:tav tm="100000">
                                          <p:val>
                                            <p:strVal val="ppt_y"/>
                                          </p:val>
                                        </p:tav>
                                      </p:tavLst>
                                    </p:anim>
                                    <p:set>
                                      <p:cBhvr>
                                        <p:cTn id="8" dur="1" fill="hold">
                                          <p:stCondLst>
                                            <p:cond delay="499"/>
                                          </p:stCondLst>
                                        </p:cTn>
                                        <p:tgtEl>
                                          <p:spTgt spid="11"/>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500"/>
                                        <p:tgtEl>
                                          <p:spTgt spid="59394"/>
                                        </p:tgtEl>
                                        <p:attrNameLst>
                                          <p:attrName>ppt_x</p:attrName>
                                        </p:attrNameLst>
                                      </p:cBhvr>
                                      <p:tavLst>
                                        <p:tav tm="0">
                                          <p:val>
                                            <p:strVal val="ppt_x"/>
                                          </p:val>
                                        </p:tav>
                                        <p:tav tm="100000">
                                          <p:val>
                                            <p:strVal val="0-ppt_w/2"/>
                                          </p:val>
                                        </p:tav>
                                      </p:tavLst>
                                    </p:anim>
                                    <p:anim calcmode="lin" valueType="num">
                                      <p:cBhvr additive="base">
                                        <p:cTn id="11" dur="500"/>
                                        <p:tgtEl>
                                          <p:spTgt spid="59394"/>
                                        </p:tgtEl>
                                        <p:attrNameLst>
                                          <p:attrName>ppt_y</p:attrName>
                                        </p:attrNameLst>
                                      </p:cBhvr>
                                      <p:tavLst>
                                        <p:tav tm="0">
                                          <p:val>
                                            <p:strVal val="ppt_y"/>
                                          </p:val>
                                        </p:tav>
                                        <p:tav tm="100000">
                                          <p:val>
                                            <p:strVal val="ppt_y"/>
                                          </p:val>
                                        </p:tav>
                                      </p:tavLst>
                                    </p:anim>
                                    <p:set>
                                      <p:cBhvr>
                                        <p:cTn id="12" dur="1" fill="hold">
                                          <p:stCondLst>
                                            <p:cond delay="499"/>
                                          </p:stCondLst>
                                        </p:cTn>
                                        <p:tgtEl>
                                          <p:spTgt spid="59394"/>
                                        </p:tgtEl>
                                        <p:attrNameLst>
                                          <p:attrName>style.visibility</p:attrName>
                                        </p:attrNameLst>
                                      </p:cBhvr>
                                      <p:to>
                                        <p:strVal val="hidden"/>
                                      </p:to>
                                    </p:se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1+#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bwMode="auto">
          <a:xfrm>
            <a:off x="685800" y="3429000"/>
            <a:ext cx="5791200" cy="2895600"/>
          </a:xfrm>
          <a:prstGeom prst="rect">
            <a:avLst/>
          </a:prstGeom>
          <a:noFill/>
          <a:ln w="25400" cap="flat" cmpd="sng" algn="ctr">
            <a:solidFill>
              <a:srgbClr val="FFFF00"/>
            </a:solidFill>
            <a:prstDash val="dash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FFFF"/>
              </a:solidFill>
              <a:effectLst/>
              <a:latin typeface="Arial" charset="0"/>
            </a:endParaRPr>
          </a:p>
        </p:txBody>
      </p:sp>
      <p:sp>
        <p:nvSpPr>
          <p:cNvPr id="54" name="Rectangle 53"/>
          <p:cNvSpPr/>
          <p:nvPr/>
        </p:nvSpPr>
        <p:spPr bwMode="auto">
          <a:xfrm>
            <a:off x="1447800" y="1143000"/>
            <a:ext cx="5029200" cy="1600200"/>
          </a:xfrm>
          <a:prstGeom prst="rect">
            <a:avLst/>
          </a:prstGeom>
          <a:noFill/>
          <a:ln w="25400" cap="flat" cmpd="sng" algn="ctr">
            <a:solidFill>
              <a:srgbClr val="FFFF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smtClean="0">
              <a:ln>
                <a:noFill/>
              </a:ln>
              <a:solidFill>
                <a:srgbClr val="FFFFFF"/>
              </a:solidFill>
              <a:effectLst/>
              <a:latin typeface="Arial" charset="0"/>
            </a:endParaRPr>
          </a:p>
        </p:txBody>
      </p:sp>
      <p:sp>
        <p:nvSpPr>
          <p:cNvPr id="4" name="Date Placeholder 3"/>
          <p:cNvSpPr>
            <a:spLocks noGrp="1"/>
          </p:cNvSpPr>
          <p:nvPr>
            <p:ph type="dt" sz="half" idx="10"/>
          </p:nvPr>
        </p:nvSpPr>
        <p:spPr/>
        <p:txBody>
          <a:bodyPr/>
          <a:lstStyle/>
          <a:p>
            <a:pPr>
              <a:defRPr/>
            </a:pPr>
            <a:r>
              <a:rPr lang="en-US" smtClean="0"/>
              <a:t>Mar.  21, 2012</a:t>
            </a:r>
            <a:endParaRPr lang="en-US"/>
          </a:p>
        </p:txBody>
      </p:sp>
      <p:sp>
        <p:nvSpPr>
          <p:cNvPr id="6" name="Slide Number Placeholder 5"/>
          <p:cNvSpPr>
            <a:spLocks noGrp="1"/>
          </p:cNvSpPr>
          <p:nvPr>
            <p:ph type="sldNum" sz="quarter" idx="12"/>
          </p:nvPr>
        </p:nvSpPr>
        <p:spPr/>
        <p:txBody>
          <a:bodyPr/>
          <a:lstStyle/>
          <a:p>
            <a:pPr>
              <a:defRPr/>
            </a:pPr>
            <a:fld id="{5551DFC1-2DE9-466C-B296-661A7F7832FB}" type="slidenum">
              <a:rPr lang="en-US" smtClean="0"/>
              <a:pPr>
                <a:defRPr/>
              </a:pPr>
              <a:t>9</a:t>
            </a:fld>
            <a:endParaRPr lang="en-US"/>
          </a:p>
        </p:txBody>
      </p:sp>
      <p:sp>
        <p:nvSpPr>
          <p:cNvPr id="10" name="TextBox 9"/>
          <p:cNvSpPr txBox="1"/>
          <p:nvPr/>
        </p:nvSpPr>
        <p:spPr>
          <a:xfrm>
            <a:off x="1676400" y="1600200"/>
            <a:ext cx="1752600" cy="1015663"/>
          </a:xfrm>
          <a:prstGeom prst="rect">
            <a:avLst/>
          </a:prstGeom>
          <a:noFill/>
          <a:ln w="25400">
            <a:solidFill>
              <a:srgbClr val="FFFF00"/>
            </a:solidFill>
          </a:ln>
        </p:spPr>
        <p:txBody>
          <a:bodyPr wrap="square" rtlCol="0">
            <a:spAutoFit/>
          </a:bodyPr>
          <a:lstStyle/>
          <a:p>
            <a:pPr marL="233363" indent="-233363"/>
            <a:r>
              <a:rPr lang="en-US" sz="2000" dirty="0" smtClean="0">
                <a:solidFill>
                  <a:srgbClr val="FFFFFF"/>
                </a:solidFill>
              </a:rPr>
              <a:t>1. Structurally collapsed fault set</a:t>
            </a:r>
            <a:endParaRPr lang="en-US" sz="2000" dirty="0">
              <a:solidFill>
                <a:srgbClr val="FFFFFF"/>
              </a:solidFill>
            </a:endParaRPr>
          </a:p>
        </p:txBody>
      </p:sp>
      <p:sp>
        <p:nvSpPr>
          <p:cNvPr id="11" name="TextBox 10"/>
          <p:cNvSpPr txBox="1"/>
          <p:nvPr/>
        </p:nvSpPr>
        <p:spPr>
          <a:xfrm>
            <a:off x="4191000" y="1600200"/>
            <a:ext cx="2057400" cy="1015663"/>
          </a:xfrm>
          <a:prstGeom prst="rect">
            <a:avLst/>
          </a:prstGeom>
          <a:noFill/>
          <a:ln w="25400">
            <a:solidFill>
              <a:srgbClr val="FFFF00"/>
            </a:solidFill>
          </a:ln>
        </p:spPr>
        <p:txBody>
          <a:bodyPr wrap="square" rtlCol="0">
            <a:spAutoFit/>
          </a:bodyPr>
          <a:lstStyle/>
          <a:p>
            <a:pPr marL="233363" indent="-233363"/>
            <a:r>
              <a:rPr lang="en-US" sz="2000" dirty="0" smtClean="0">
                <a:solidFill>
                  <a:srgbClr val="FFFFFF"/>
                </a:solidFill>
              </a:rPr>
              <a:t>2. ATPG system for detection fault coverage</a:t>
            </a:r>
            <a:endParaRPr lang="en-US" sz="2000" dirty="0">
              <a:solidFill>
                <a:srgbClr val="FFFFFF"/>
              </a:solidFill>
            </a:endParaRPr>
          </a:p>
        </p:txBody>
      </p:sp>
      <p:sp>
        <p:nvSpPr>
          <p:cNvPr id="12" name="Oval 11"/>
          <p:cNvSpPr/>
          <p:nvPr/>
        </p:nvSpPr>
        <p:spPr bwMode="auto">
          <a:xfrm>
            <a:off x="7391400" y="3200400"/>
            <a:ext cx="1524000" cy="1447800"/>
          </a:xfrm>
          <a:prstGeom prst="ellipse">
            <a:avLst/>
          </a:prstGeom>
          <a:noFill/>
          <a:ln w="25400" cap="flat" cmpd="sng" algn="ctr">
            <a:solidFill>
              <a:srgbClr val="FFFF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rgbClr val="FFFFFF"/>
                </a:solidFill>
                <a:latin typeface="Arial" charset="0"/>
              </a:rPr>
              <a:t>Test vectors</a:t>
            </a:r>
            <a:endParaRPr kumimoji="0" lang="en-US" i="0" u="none" strike="noStrike" cap="none" normalizeH="0" baseline="0" dirty="0" smtClean="0">
              <a:ln>
                <a:noFill/>
              </a:ln>
              <a:solidFill>
                <a:srgbClr val="FFFFFF"/>
              </a:solidFill>
              <a:effectLst/>
              <a:latin typeface="Arial" charset="0"/>
            </a:endParaRPr>
          </a:p>
        </p:txBody>
      </p:sp>
      <p:cxnSp>
        <p:nvCxnSpPr>
          <p:cNvPr id="14" name="Straight Arrow Connector 13"/>
          <p:cNvCxnSpPr>
            <a:stCxn id="10" idx="3"/>
            <a:endCxn id="11" idx="1"/>
          </p:cNvCxnSpPr>
          <p:nvPr/>
        </p:nvCxnSpPr>
        <p:spPr bwMode="auto">
          <a:xfrm>
            <a:off x="3429000" y="2108032"/>
            <a:ext cx="762000" cy="1588"/>
          </a:xfrm>
          <a:prstGeom prst="straightConnector1">
            <a:avLst/>
          </a:prstGeom>
          <a:solidFill>
            <a:schemeClr val="accent1"/>
          </a:solidFill>
          <a:ln w="38100" cap="flat" cmpd="sng" algn="ctr">
            <a:solidFill>
              <a:srgbClr val="FFFF00"/>
            </a:solidFill>
            <a:prstDash val="solid"/>
            <a:round/>
            <a:headEnd type="triangle" w="med" len="med"/>
            <a:tailEnd type="triangle" w="med" len="med"/>
          </a:ln>
          <a:effectLst/>
        </p:spPr>
      </p:cxnSp>
      <p:cxnSp>
        <p:nvCxnSpPr>
          <p:cNvPr id="16" name="Shape 15"/>
          <p:cNvCxnSpPr>
            <a:stCxn id="11" idx="3"/>
            <a:endCxn id="12" idx="0"/>
          </p:cNvCxnSpPr>
          <p:nvPr/>
        </p:nvCxnSpPr>
        <p:spPr bwMode="auto">
          <a:xfrm>
            <a:off x="6248400" y="2108032"/>
            <a:ext cx="1905000" cy="1092368"/>
          </a:xfrm>
          <a:prstGeom prst="bentConnector2">
            <a:avLst/>
          </a:prstGeom>
          <a:solidFill>
            <a:schemeClr val="accent1"/>
          </a:solidFill>
          <a:ln w="38100" cap="flat" cmpd="sng" algn="ctr">
            <a:solidFill>
              <a:srgbClr val="FFFF00"/>
            </a:solidFill>
            <a:prstDash val="solid"/>
            <a:round/>
            <a:headEnd type="none" w="med" len="med"/>
            <a:tailEnd type="triangle" w="med" len="med"/>
          </a:ln>
          <a:effectLst/>
        </p:spPr>
      </p:cxnSp>
      <p:sp>
        <p:nvSpPr>
          <p:cNvPr id="17" name="TextBox 16"/>
          <p:cNvSpPr txBox="1"/>
          <p:nvPr/>
        </p:nvSpPr>
        <p:spPr>
          <a:xfrm>
            <a:off x="6629400" y="1371600"/>
            <a:ext cx="1219200" cy="646331"/>
          </a:xfrm>
          <a:prstGeom prst="rect">
            <a:avLst/>
          </a:prstGeom>
          <a:noFill/>
        </p:spPr>
        <p:txBody>
          <a:bodyPr wrap="square" rtlCol="0">
            <a:spAutoFit/>
          </a:bodyPr>
          <a:lstStyle/>
          <a:p>
            <a:pPr algn="ctr"/>
            <a:r>
              <a:rPr lang="en-US" i="1" dirty="0" smtClean="0">
                <a:solidFill>
                  <a:srgbClr val="FFFFFF"/>
                </a:solidFill>
              </a:rPr>
              <a:t>Detection vectors</a:t>
            </a:r>
            <a:endParaRPr lang="en-US" i="1" dirty="0">
              <a:solidFill>
                <a:srgbClr val="FFFFFF"/>
              </a:solidFill>
            </a:endParaRPr>
          </a:p>
        </p:txBody>
      </p:sp>
      <p:sp>
        <p:nvSpPr>
          <p:cNvPr id="18" name="TextBox 17"/>
          <p:cNvSpPr txBox="1"/>
          <p:nvPr/>
        </p:nvSpPr>
        <p:spPr>
          <a:xfrm>
            <a:off x="4191000" y="3581400"/>
            <a:ext cx="2057400" cy="707886"/>
          </a:xfrm>
          <a:prstGeom prst="rect">
            <a:avLst/>
          </a:prstGeom>
          <a:noFill/>
          <a:ln w="25400">
            <a:solidFill>
              <a:srgbClr val="FFFF00"/>
            </a:solidFill>
          </a:ln>
        </p:spPr>
        <p:txBody>
          <a:bodyPr wrap="square" rtlCol="0">
            <a:spAutoFit/>
          </a:bodyPr>
          <a:lstStyle/>
          <a:p>
            <a:pPr marL="233363" indent="-233363"/>
            <a:r>
              <a:rPr lang="en-US" sz="2000" dirty="0" smtClean="0">
                <a:solidFill>
                  <a:srgbClr val="FFFFFF"/>
                </a:solidFill>
              </a:rPr>
              <a:t>4. Exclusive test generator</a:t>
            </a:r>
            <a:endParaRPr lang="en-US" sz="2000" dirty="0">
              <a:solidFill>
                <a:srgbClr val="FFFFFF"/>
              </a:solidFill>
            </a:endParaRPr>
          </a:p>
        </p:txBody>
      </p:sp>
      <p:cxnSp>
        <p:nvCxnSpPr>
          <p:cNvPr id="24" name="Straight Arrow Connector 23"/>
          <p:cNvCxnSpPr>
            <a:stCxn id="18" idx="3"/>
            <a:endCxn id="12" idx="2"/>
          </p:cNvCxnSpPr>
          <p:nvPr/>
        </p:nvCxnSpPr>
        <p:spPr bwMode="auto">
          <a:xfrm flipV="1">
            <a:off x="6248400" y="3924300"/>
            <a:ext cx="1143000" cy="11043"/>
          </a:xfrm>
          <a:prstGeom prst="straightConnector1">
            <a:avLst/>
          </a:prstGeom>
          <a:solidFill>
            <a:schemeClr val="accent1"/>
          </a:solidFill>
          <a:ln w="38100" cap="flat" cmpd="sng" algn="ctr">
            <a:solidFill>
              <a:srgbClr val="FFFF00"/>
            </a:solidFill>
            <a:prstDash val="solid"/>
            <a:round/>
            <a:headEnd type="none" w="med" len="med"/>
            <a:tailEnd type="triangle" w="med" len="med"/>
          </a:ln>
          <a:effectLst/>
        </p:spPr>
      </p:cxnSp>
      <p:sp>
        <p:nvSpPr>
          <p:cNvPr id="29" name="TextBox 28"/>
          <p:cNvSpPr txBox="1"/>
          <p:nvPr/>
        </p:nvSpPr>
        <p:spPr>
          <a:xfrm>
            <a:off x="6400800" y="3124200"/>
            <a:ext cx="1295400" cy="646331"/>
          </a:xfrm>
          <a:prstGeom prst="rect">
            <a:avLst/>
          </a:prstGeom>
          <a:noFill/>
        </p:spPr>
        <p:txBody>
          <a:bodyPr wrap="square" rtlCol="0">
            <a:spAutoFit/>
          </a:bodyPr>
          <a:lstStyle/>
          <a:p>
            <a:pPr algn="ctr"/>
            <a:r>
              <a:rPr lang="en-US" i="1" dirty="0" smtClean="0">
                <a:solidFill>
                  <a:srgbClr val="FFFFFF"/>
                </a:solidFill>
              </a:rPr>
              <a:t>Exclusive vectors</a:t>
            </a:r>
            <a:endParaRPr lang="en-US" i="1" dirty="0">
              <a:solidFill>
                <a:srgbClr val="FFFFFF"/>
              </a:solidFill>
            </a:endParaRPr>
          </a:p>
        </p:txBody>
      </p:sp>
      <p:sp>
        <p:nvSpPr>
          <p:cNvPr id="30" name="TextBox 29"/>
          <p:cNvSpPr txBox="1"/>
          <p:nvPr/>
        </p:nvSpPr>
        <p:spPr>
          <a:xfrm>
            <a:off x="4191000" y="4724400"/>
            <a:ext cx="2057400" cy="707886"/>
          </a:xfrm>
          <a:prstGeom prst="rect">
            <a:avLst/>
          </a:prstGeom>
          <a:noFill/>
          <a:ln w="25400">
            <a:solidFill>
              <a:srgbClr val="FFFF00"/>
            </a:solidFill>
          </a:ln>
        </p:spPr>
        <p:txBody>
          <a:bodyPr wrap="square" rtlCol="0">
            <a:spAutoFit/>
          </a:bodyPr>
          <a:lstStyle/>
          <a:p>
            <a:pPr marL="233363" indent="-233363"/>
            <a:r>
              <a:rPr lang="en-US" sz="2000" dirty="0" smtClean="0">
                <a:solidFill>
                  <a:srgbClr val="FFFFFF"/>
                </a:solidFill>
              </a:rPr>
              <a:t>3. Diagnostic fault simulator</a:t>
            </a:r>
            <a:endParaRPr lang="en-US" sz="2000" dirty="0">
              <a:solidFill>
                <a:srgbClr val="FFFFFF"/>
              </a:solidFill>
            </a:endParaRPr>
          </a:p>
        </p:txBody>
      </p:sp>
      <p:cxnSp>
        <p:nvCxnSpPr>
          <p:cNvPr id="34" name="Shape 33"/>
          <p:cNvCxnSpPr>
            <a:stCxn id="12" idx="4"/>
            <a:endCxn id="30" idx="3"/>
          </p:cNvCxnSpPr>
          <p:nvPr/>
        </p:nvCxnSpPr>
        <p:spPr bwMode="auto">
          <a:xfrm rot="5400000">
            <a:off x="6985829" y="3910771"/>
            <a:ext cx="430143" cy="1905000"/>
          </a:xfrm>
          <a:prstGeom prst="bentConnector2">
            <a:avLst/>
          </a:prstGeom>
          <a:solidFill>
            <a:schemeClr val="accent1"/>
          </a:solidFill>
          <a:ln w="38100" cap="flat" cmpd="sng" algn="ctr">
            <a:solidFill>
              <a:srgbClr val="FFFF00"/>
            </a:solidFill>
            <a:prstDash val="solid"/>
            <a:round/>
            <a:headEnd type="none" w="med" len="med"/>
            <a:tailEnd type="triangle" w="med" len="med"/>
          </a:ln>
          <a:effectLst/>
        </p:spPr>
      </p:cxnSp>
      <p:sp>
        <p:nvSpPr>
          <p:cNvPr id="35" name="Flowchart: Decision 34"/>
          <p:cNvSpPr/>
          <p:nvPr/>
        </p:nvSpPr>
        <p:spPr bwMode="auto">
          <a:xfrm>
            <a:off x="838200" y="4343400"/>
            <a:ext cx="2743200" cy="1524000"/>
          </a:xfrm>
          <a:prstGeom prst="flowChartDecision">
            <a:avLst/>
          </a:prstGeom>
          <a:noFill/>
          <a:ln w="25400" cap="flat" cmpd="sng" algn="ctr">
            <a:solidFill>
              <a:srgbClr val="FFFF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FFFFFF"/>
                </a:solidFill>
                <a:effectLst/>
                <a:latin typeface="Arial" charset="0"/>
              </a:rPr>
              <a:t>Adequate diagnostic coverage?</a:t>
            </a:r>
          </a:p>
        </p:txBody>
      </p:sp>
      <p:cxnSp>
        <p:nvCxnSpPr>
          <p:cNvPr id="38" name="Straight Arrow Connector 37"/>
          <p:cNvCxnSpPr/>
          <p:nvPr/>
        </p:nvCxnSpPr>
        <p:spPr bwMode="auto">
          <a:xfrm rot="10800000">
            <a:off x="3581400" y="5105400"/>
            <a:ext cx="609600" cy="1588"/>
          </a:xfrm>
          <a:prstGeom prst="straightConnector1">
            <a:avLst/>
          </a:prstGeom>
          <a:solidFill>
            <a:schemeClr val="accent1"/>
          </a:solidFill>
          <a:ln w="38100" cap="flat" cmpd="sng" algn="ctr">
            <a:solidFill>
              <a:srgbClr val="FFFF00"/>
            </a:solidFill>
            <a:prstDash val="solid"/>
            <a:round/>
            <a:headEnd type="none" w="med" len="med"/>
            <a:tailEnd type="triangle" w="med" len="med"/>
          </a:ln>
          <a:effectLst/>
        </p:spPr>
      </p:cxnSp>
      <p:cxnSp>
        <p:nvCxnSpPr>
          <p:cNvPr id="40" name="Shape 39"/>
          <p:cNvCxnSpPr>
            <a:stCxn id="35" idx="0"/>
            <a:endCxn id="18" idx="1"/>
          </p:cNvCxnSpPr>
          <p:nvPr/>
        </p:nvCxnSpPr>
        <p:spPr bwMode="auto">
          <a:xfrm rot="5400000" flipH="1" flipV="1">
            <a:off x="2996372" y="3148772"/>
            <a:ext cx="408057" cy="1981200"/>
          </a:xfrm>
          <a:prstGeom prst="bentConnector2">
            <a:avLst/>
          </a:prstGeom>
          <a:solidFill>
            <a:schemeClr val="accent1"/>
          </a:solidFill>
          <a:ln w="38100" cap="flat" cmpd="sng" algn="ctr">
            <a:solidFill>
              <a:srgbClr val="FFFF00"/>
            </a:solidFill>
            <a:prstDash val="solid"/>
            <a:round/>
            <a:headEnd type="none" w="med" len="med"/>
            <a:tailEnd type="triangle" w="med" len="med"/>
          </a:ln>
          <a:effectLst/>
        </p:spPr>
      </p:cxnSp>
      <p:sp>
        <p:nvSpPr>
          <p:cNvPr id="41" name="TextBox 40"/>
          <p:cNvSpPr txBox="1"/>
          <p:nvPr/>
        </p:nvSpPr>
        <p:spPr>
          <a:xfrm>
            <a:off x="2438400" y="3962400"/>
            <a:ext cx="1600200" cy="646331"/>
          </a:xfrm>
          <a:prstGeom prst="rect">
            <a:avLst/>
          </a:prstGeom>
          <a:noFill/>
        </p:spPr>
        <p:txBody>
          <a:bodyPr wrap="square" rtlCol="0">
            <a:spAutoFit/>
          </a:bodyPr>
          <a:lstStyle/>
          <a:p>
            <a:pPr algn="ctr"/>
            <a:r>
              <a:rPr lang="en-US" i="1" dirty="0" smtClean="0">
                <a:solidFill>
                  <a:srgbClr val="FFFFFF"/>
                </a:solidFill>
              </a:rPr>
              <a:t>Undiagnosed fault-pair</a:t>
            </a:r>
            <a:endParaRPr lang="en-US" i="1" dirty="0">
              <a:solidFill>
                <a:srgbClr val="FFFFFF"/>
              </a:solidFill>
            </a:endParaRPr>
          </a:p>
        </p:txBody>
      </p:sp>
      <p:sp>
        <p:nvSpPr>
          <p:cNvPr id="42" name="TextBox 41"/>
          <p:cNvSpPr txBox="1"/>
          <p:nvPr/>
        </p:nvSpPr>
        <p:spPr>
          <a:xfrm>
            <a:off x="1600200" y="4038600"/>
            <a:ext cx="762000" cy="369332"/>
          </a:xfrm>
          <a:prstGeom prst="rect">
            <a:avLst/>
          </a:prstGeom>
          <a:noFill/>
        </p:spPr>
        <p:txBody>
          <a:bodyPr wrap="square" rtlCol="0">
            <a:spAutoFit/>
          </a:bodyPr>
          <a:lstStyle/>
          <a:p>
            <a:pPr algn="ctr"/>
            <a:r>
              <a:rPr lang="en-US" i="1" dirty="0" smtClean="0">
                <a:solidFill>
                  <a:srgbClr val="FFFFFF"/>
                </a:solidFill>
              </a:rPr>
              <a:t>No</a:t>
            </a:r>
            <a:endParaRPr lang="en-US" i="1" dirty="0">
              <a:solidFill>
                <a:srgbClr val="FFFFFF"/>
              </a:solidFill>
            </a:endParaRPr>
          </a:p>
        </p:txBody>
      </p:sp>
      <p:sp>
        <p:nvSpPr>
          <p:cNvPr id="43" name="TextBox 42"/>
          <p:cNvSpPr txBox="1"/>
          <p:nvPr/>
        </p:nvSpPr>
        <p:spPr>
          <a:xfrm>
            <a:off x="2590800" y="5715000"/>
            <a:ext cx="762000" cy="369332"/>
          </a:xfrm>
          <a:prstGeom prst="rect">
            <a:avLst/>
          </a:prstGeom>
          <a:noFill/>
        </p:spPr>
        <p:txBody>
          <a:bodyPr wrap="square" rtlCol="0">
            <a:spAutoFit/>
          </a:bodyPr>
          <a:lstStyle/>
          <a:p>
            <a:pPr algn="ctr"/>
            <a:r>
              <a:rPr lang="en-US" i="1" dirty="0" smtClean="0">
                <a:solidFill>
                  <a:srgbClr val="FFFFFF"/>
                </a:solidFill>
              </a:rPr>
              <a:t>Yes</a:t>
            </a:r>
            <a:endParaRPr lang="en-US" i="1" dirty="0">
              <a:solidFill>
                <a:srgbClr val="FFFFFF"/>
              </a:solidFill>
            </a:endParaRPr>
          </a:p>
        </p:txBody>
      </p:sp>
      <p:cxnSp>
        <p:nvCxnSpPr>
          <p:cNvPr id="49" name="Shape 48"/>
          <p:cNvCxnSpPr>
            <a:stCxn id="35" idx="2"/>
          </p:cNvCxnSpPr>
          <p:nvPr/>
        </p:nvCxnSpPr>
        <p:spPr bwMode="auto">
          <a:xfrm rot="16200000" flipH="1">
            <a:off x="2667000" y="5410200"/>
            <a:ext cx="228600" cy="1143000"/>
          </a:xfrm>
          <a:prstGeom prst="bentConnector2">
            <a:avLst/>
          </a:prstGeom>
          <a:solidFill>
            <a:schemeClr val="accent1"/>
          </a:solidFill>
          <a:ln w="38100" cap="flat" cmpd="sng" algn="ctr">
            <a:solidFill>
              <a:srgbClr val="FFFF00"/>
            </a:solidFill>
            <a:prstDash val="solid"/>
            <a:round/>
            <a:headEnd type="none" w="med" len="med"/>
            <a:tailEnd type="triangle" w="med" len="med"/>
          </a:ln>
          <a:effectLst/>
        </p:spPr>
      </p:cxnSp>
      <p:sp>
        <p:nvSpPr>
          <p:cNvPr id="50" name="TextBox 49"/>
          <p:cNvSpPr txBox="1"/>
          <p:nvPr/>
        </p:nvSpPr>
        <p:spPr>
          <a:xfrm>
            <a:off x="3124200" y="5867400"/>
            <a:ext cx="1219200" cy="461665"/>
          </a:xfrm>
          <a:prstGeom prst="rect">
            <a:avLst/>
          </a:prstGeom>
          <a:noFill/>
        </p:spPr>
        <p:txBody>
          <a:bodyPr wrap="square" rtlCol="0">
            <a:spAutoFit/>
          </a:bodyPr>
          <a:lstStyle/>
          <a:p>
            <a:pPr algn="ctr"/>
            <a:r>
              <a:rPr lang="en-US" sz="2400" b="1" i="1" dirty="0" smtClean="0">
                <a:solidFill>
                  <a:srgbClr val="FFFFFF"/>
                </a:solidFill>
              </a:rPr>
              <a:t>Stop</a:t>
            </a:r>
            <a:endParaRPr lang="en-US" sz="2400" b="1" i="1" dirty="0">
              <a:solidFill>
                <a:srgbClr val="FFFFFF"/>
              </a:solidFill>
            </a:endParaRPr>
          </a:p>
        </p:txBody>
      </p:sp>
      <p:sp>
        <p:nvSpPr>
          <p:cNvPr id="51" name="TextBox 50"/>
          <p:cNvSpPr txBox="1"/>
          <p:nvPr/>
        </p:nvSpPr>
        <p:spPr>
          <a:xfrm>
            <a:off x="685800" y="2743200"/>
            <a:ext cx="2286000" cy="646331"/>
          </a:xfrm>
          <a:prstGeom prst="rect">
            <a:avLst/>
          </a:prstGeom>
          <a:noFill/>
        </p:spPr>
        <p:txBody>
          <a:bodyPr wrap="square" rtlCol="0">
            <a:spAutoFit/>
          </a:bodyPr>
          <a:lstStyle/>
          <a:p>
            <a:pPr algn="ctr"/>
            <a:r>
              <a:rPr lang="en-US" i="1" dirty="0" smtClean="0">
                <a:solidFill>
                  <a:srgbClr val="FFFFFF"/>
                </a:solidFill>
              </a:rPr>
              <a:t>Functionally equivalent fault-pair</a:t>
            </a:r>
            <a:endParaRPr lang="en-US" i="1" dirty="0">
              <a:solidFill>
                <a:srgbClr val="FFFFFF"/>
              </a:solidFill>
            </a:endParaRPr>
          </a:p>
        </p:txBody>
      </p:sp>
      <p:cxnSp>
        <p:nvCxnSpPr>
          <p:cNvPr id="53" name="Elbow Connector 52"/>
          <p:cNvCxnSpPr>
            <a:stCxn id="18" idx="0"/>
            <a:endCxn id="10" idx="2"/>
          </p:cNvCxnSpPr>
          <p:nvPr/>
        </p:nvCxnSpPr>
        <p:spPr bwMode="auto">
          <a:xfrm rot="16200000" flipV="1">
            <a:off x="3403432" y="1765132"/>
            <a:ext cx="965537" cy="2667000"/>
          </a:xfrm>
          <a:prstGeom prst="bentConnector3">
            <a:avLst>
              <a:gd name="adj1" fmla="val 50000"/>
            </a:avLst>
          </a:prstGeom>
          <a:solidFill>
            <a:schemeClr val="accent1"/>
          </a:solidFill>
          <a:ln w="38100" cap="flat" cmpd="sng" algn="ctr">
            <a:solidFill>
              <a:srgbClr val="FFFF00"/>
            </a:solidFill>
            <a:prstDash val="solid"/>
            <a:round/>
            <a:headEnd type="none" w="med" len="med"/>
            <a:tailEnd type="triangle" w="med" len="med"/>
          </a:ln>
          <a:effectLst/>
        </p:spPr>
      </p:cxnSp>
      <p:sp>
        <p:nvSpPr>
          <p:cNvPr id="31" name="Rectangle 30"/>
          <p:cNvSpPr/>
          <p:nvPr/>
        </p:nvSpPr>
        <p:spPr>
          <a:xfrm>
            <a:off x="4495800" y="5486400"/>
            <a:ext cx="2286000" cy="830997"/>
          </a:xfrm>
          <a:prstGeom prst="rect">
            <a:avLst/>
          </a:prstGeom>
        </p:spPr>
        <p:txBody>
          <a:bodyPr>
            <a:spAutoFit/>
          </a:bodyPr>
          <a:lstStyle/>
          <a:p>
            <a:pPr lvl="0" fontAlgn="base">
              <a:spcBef>
                <a:spcPct val="0"/>
              </a:spcBef>
              <a:spcAft>
                <a:spcPct val="0"/>
              </a:spcAft>
            </a:pPr>
            <a:r>
              <a:rPr lang="en-US" sz="2400" b="1" i="1" dirty="0" smtClean="0">
                <a:solidFill>
                  <a:srgbClr val="FFFFFF"/>
                </a:solidFill>
                <a:latin typeface="Arial" charset="0"/>
              </a:rPr>
              <a:t>Diagnostic</a:t>
            </a:r>
          </a:p>
          <a:p>
            <a:pPr lvl="0" fontAlgn="base">
              <a:spcBef>
                <a:spcPct val="0"/>
              </a:spcBef>
              <a:spcAft>
                <a:spcPct val="0"/>
              </a:spcAft>
            </a:pPr>
            <a:r>
              <a:rPr lang="en-US" sz="2400" b="1" i="1" dirty="0" smtClean="0">
                <a:solidFill>
                  <a:srgbClr val="FFFFFF"/>
                </a:solidFill>
                <a:latin typeface="Arial" charset="0"/>
              </a:rPr>
              <a:t>ATPG</a:t>
            </a:r>
            <a:endParaRPr lang="en-US" sz="2400" dirty="0"/>
          </a:p>
        </p:txBody>
      </p:sp>
      <p:sp>
        <p:nvSpPr>
          <p:cNvPr id="32" name="Rectangle 31"/>
          <p:cNvSpPr/>
          <p:nvPr/>
        </p:nvSpPr>
        <p:spPr>
          <a:xfrm>
            <a:off x="1600200" y="1143000"/>
            <a:ext cx="3236912" cy="461665"/>
          </a:xfrm>
          <a:prstGeom prst="rect">
            <a:avLst/>
          </a:prstGeom>
        </p:spPr>
        <p:txBody>
          <a:bodyPr wrap="square">
            <a:spAutoFit/>
          </a:bodyPr>
          <a:lstStyle/>
          <a:p>
            <a:pPr lvl="0" fontAlgn="base">
              <a:spcBef>
                <a:spcPct val="0"/>
              </a:spcBef>
              <a:spcAft>
                <a:spcPct val="0"/>
              </a:spcAft>
            </a:pPr>
            <a:r>
              <a:rPr lang="en-US" sz="2400" b="1" i="1" dirty="0" smtClean="0">
                <a:solidFill>
                  <a:srgbClr val="FFFFFF"/>
                </a:solidFill>
                <a:latin typeface="Arial" charset="0"/>
              </a:rPr>
              <a:t>Conventional ATPG</a:t>
            </a:r>
          </a:p>
        </p:txBody>
      </p:sp>
      <p:sp>
        <p:nvSpPr>
          <p:cNvPr id="37" name="Rectangle 36"/>
          <p:cNvSpPr/>
          <p:nvPr/>
        </p:nvSpPr>
        <p:spPr bwMode="auto">
          <a:xfrm>
            <a:off x="4114800" y="3505200"/>
            <a:ext cx="2209800" cy="838200"/>
          </a:xfrm>
          <a:prstGeom prst="rect">
            <a:avLst/>
          </a:prstGeom>
          <a:solidFill>
            <a:srgbClr val="92D050">
              <a:alpha val="25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4114800" y="4648200"/>
            <a:ext cx="2209800" cy="838200"/>
          </a:xfrm>
          <a:prstGeom prst="rect">
            <a:avLst/>
          </a:prstGeom>
          <a:solidFill>
            <a:srgbClr val="92D050">
              <a:alpha val="25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33" name="Title 1"/>
          <p:cNvSpPr txBox="1">
            <a:spLocks/>
          </p:cNvSpPr>
          <p:nvPr/>
        </p:nvSpPr>
        <p:spPr bwMode="auto">
          <a:xfrm>
            <a:off x="685800" y="228600"/>
            <a:ext cx="8229600" cy="6096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noAutofit/>
          </a:bodyPr>
          <a:lstStyle/>
          <a:p>
            <a:pPr lvl="0" eaLnBrk="0" fontAlgn="base" hangingPunct="0">
              <a:spcBef>
                <a:spcPct val="0"/>
              </a:spcBef>
              <a:spcAft>
                <a:spcPct val="0"/>
              </a:spcAft>
            </a:pPr>
            <a:r>
              <a:rPr lang="en-US" sz="3600" b="1" dirty="0" smtClean="0">
                <a:solidFill>
                  <a:srgbClr val="FFFF00"/>
                </a:solidFill>
                <a:latin typeface="+mj-lt"/>
              </a:rPr>
              <a:t>Diagnostic Test Generation System</a:t>
            </a:r>
            <a:endParaRPr kumimoji="0" lang="en-US" sz="3600" b="1" i="0" u="none" strike="noStrike" kern="0" cap="none" spc="0" normalizeH="0" baseline="0" noProof="0" dirty="0">
              <a:ln>
                <a:noFill/>
              </a:ln>
              <a:solidFill>
                <a:srgbClr val="FFFF00"/>
              </a:solidFill>
              <a:effectLst/>
              <a:uLnTx/>
              <a:uFillTx/>
              <a:latin typeface="+mj-lt"/>
              <a:ea typeface="+mj-ea"/>
              <a:cs typeface="+mj-cs"/>
            </a:endParaRPr>
          </a:p>
        </p:txBody>
      </p:sp>
      <p:sp>
        <p:nvSpPr>
          <p:cNvPr id="36" name="Footer Placeholder 35"/>
          <p:cNvSpPr>
            <a:spLocks noGrp="1"/>
          </p:cNvSpPr>
          <p:nvPr>
            <p:ph type="ftr" sz="quarter" idx="11"/>
          </p:nvPr>
        </p:nvSpPr>
        <p:spPr/>
        <p:txBody>
          <a:bodyPr/>
          <a:lstStyle/>
          <a:p>
            <a:pPr>
              <a:defRPr/>
            </a:pPr>
            <a:r>
              <a:rPr lang="en-US" smtClean="0"/>
              <a:t>Zhang: PhD Defense</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a:themeElements>
    <a:clrScheme name="">
      <a:dk1>
        <a:srgbClr val="000000"/>
      </a:dk1>
      <a:lt1>
        <a:srgbClr val="114FFB"/>
      </a:lt1>
      <a:dk2>
        <a:srgbClr val="006B61"/>
      </a:dk2>
      <a:lt2>
        <a:srgbClr val="C0C0C0"/>
      </a:lt2>
      <a:accent1>
        <a:srgbClr val="FF00FF"/>
      </a:accent1>
      <a:accent2>
        <a:srgbClr val="00C0C0"/>
      </a:accent2>
      <a:accent3>
        <a:srgbClr val="AAB2FD"/>
      </a:accent3>
      <a:accent4>
        <a:srgbClr val="000000"/>
      </a:accent4>
      <a:accent5>
        <a:srgbClr val="FFAAFF"/>
      </a:accent5>
      <a:accent6>
        <a:srgbClr val="00AEAE"/>
      </a:accent6>
      <a:hlink>
        <a:srgbClr val="00C000"/>
      </a:hlink>
      <a:folHlink>
        <a:srgbClr val="800080"/>
      </a:folHlink>
    </a:clrScheme>
    <a:fontScheme name="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Powerpoint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owerpoint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owerpoint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13605</TotalTime>
  <Words>7383</Words>
  <Application>Microsoft Office PowerPoint</Application>
  <PresentationFormat>On-screen Show (4:3)</PresentationFormat>
  <Paragraphs>1455</Paragraphs>
  <Slides>67</Slides>
  <Notes>45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0" baseType="lpstr">
      <vt:lpstr>Powerpoint Template</vt:lpstr>
      <vt:lpstr>Visio</vt:lpstr>
      <vt:lpstr>Equation</vt:lpstr>
      <vt:lpstr>Diagnostic Test Pattern Generation and Fault Simulation for Stuck-at and Transition Faults</vt:lpstr>
      <vt:lpstr>Purpose</vt:lpstr>
      <vt:lpstr>Outline </vt:lpstr>
      <vt:lpstr>Diagnostic ATPG Problem</vt:lpstr>
      <vt:lpstr>Introduction</vt:lpstr>
      <vt:lpstr>Fault Detection and Diagnosis</vt:lpstr>
      <vt:lpstr>Introduction*</vt:lpstr>
      <vt:lpstr>Introduction</vt:lpstr>
      <vt:lpstr>Slide 9</vt:lpstr>
      <vt:lpstr>Diagnostic Fault Simulator*</vt:lpstr>
      <vt:lpstr>Diagnostic Fault Simulation</vt:lpstr>
      <vt:lpstr>Diagnostic Fault Simulation</vt:lpstr>
      <vt:lpstr>Diagnostic Fault Coverage (DC)*</vt:lpstr>
      <vt:lpstr> DC vs. Fault-Pair Coverage – C432</vt:lpstr>
      <vt:lpstr>Diagnostic Fault Simulation</vt:lpstr>
      <vt:lpstr>Diagnostic Fault Simulation</vt:lpstr>
      <vt:lpstr>Diagnostic Fault Simulation</vt:lpstr>
      <vt:lpstr>Diagnostic Fault Simulation</vt:lpstr>
      <vt:lpstr>Diagnostic Fault Simulation</vt:lpstr>
      <vt:lpstr>Diagnostic Fault Simulation</vt:lpstr>
      <vt:lpstr>Diagnostic Fault Simulation</vt:lpstr>
      <vt:lpstr>Diagnostic Fault Simulation</vt:lpstr>
      <vt:lpstr>Diagnostic Fault Simulation</vt:lpstr>
      <vt:lpstr>Dictionary Construction</vt:lpstr>
      <vt:lpstr>Diagnostic Fault Simulation</vt:lpstr>
      <vt:lpstr>Diagnostic Fault Simulation</vt:lpstr>
      <vt:lpstr>Diagnostic Fault Simulation</vt:lpstr>
      <vt:lpstr>Diagnostic Fault Simulation</vt:lpstr>
      <vt:lpstr>Diagnostic Fault Simulation</vt:lpstr>
      <vt:lpstr>Fault Dropping</vt:lpstr>
      <vt:lpstr>Diagnostic Fault Simulation</vt:lpstr>
      <vt:lpstr>Summary for Fault Simulation</vt:lpstr>
      <vt:lpstr>Exclusive Test* Generation</vt:lpstr>
      <vt:lpstr>Exclusive Test Generation</vt:lpstr>
      <vt:lpstr>Exclusive Test Generation</vt:lpstr>
      <vt:lpstr>New Diagnostic ATPG Model</vt:lpstr>
      <vt:lpstr>Single Copy Exclusive Test Generation</vt:lpstr>
      <vt:lpstr>A Simplified Model</vt:lpstr>
      <vt:lpstr>Exclusive Test Generation Example</vt:lpstr>
      <vt:lpstr>Exclusive Test Generation</vt:lpstr>
      <vt:lpstr>Advantages of Exclusive Test Algorithm</vt:lpstr>
      <vt:lpstr>Experimental Results</vt:lpstr>
      <vt:lpstr>Need for Equivalence Identification</vt:lpstr>
      <vt:lpstr>Equivalence Identification*</vt:lpstr>
      <vt:lpstr>Summary of Test Generation</vt:lpstr>
      <vt:lpstr>Exclusive Test Gen. For Tran. Faults</vt:lpstr>
      <vt:lpstr>Purpose</vt:lpstr>
      <vt:lpstr>Problem Statement and Contribution</vt:lpstr>
      <vt:lpstr>Examples of Transition Fault *</vt:lpstr>
      <vt:lpstr>Transition Fault Test with Scan</vt:lpstr>
      <vt:lpstr>Two Time-Frame Model</vt:lpstr>
      <vt:lpstr>Two-time-frame Model (Simplified):</vt:lpstr>
      <vt:lpstr>Representation of a Transition Fault </vt:lpstr>
      <vt:lpstr>Detection Test Generation</vt:lpstr>
      <vt:lpstr>Detection Test Generation</vt:lpstr>
      <vt:lpstr>Single Copy Exclusive Test Generation</vt:lpstr>
      <vt:lpstr>Single Copy Exclusive Test Generation</vt:lpstr>
      <vt:lpstr>DC vs. Fault-Pair Coverage – s27</vt:lpstr>
      <vt:lpstr>Experimental Results</vt:lpstr>
      <vt:lpstr>Experimental Results</vt:lpstr>
      <vt:lpstr>Future Work</vt:lpstr>
      <vt:lpstr>Future Work</vt:lpstr>
      <vt:lpstr>Future Work</vt:lpstr>
      <vt:lpstr>Summary</vt:lpstr>
      <vt:lpstr>References for Some Figures Used</vt:lpstr>
      <vt:lpstr>Publications</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Test Generation System</dc:title>
  <dc:creator>wing</dc:creator>
  <cp:lastModifiedBy>wing</cp:lastModifiedBy>
  <cp:revision>1376</cp:revision>
  <dcterms:created xsi:type="dcterms:W3CDTF">2006-08-16T00:00:00Z</dcterms:created>
  <dcterms:modified xsi:type="dcterms:W3CDTF">2012-03-21T19:29:04Z</dcterms:modified>
</cp:coreProperties>
</file>