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45"/>
  </p:notesMasterIdLst>
  <p:sldIdLst>
    <p:sldId id="256" r:id="rId2"/>
    <p:sldId id="257" r:id="rId3"/>
    <p:sldId id="281" r:id="rId4"/>
    <p:sldId id="280" r:id="rId5"/>
    <p:sldId id="297" r:id="rId6"/>
    <p:sldId id="317" r:id="rId7"/>
    <p:sldId id="282" r:id="rId8"/>
    <p:sldId id="283" r:id="rId9"/>
    <p:sldId id="258" r:id="rId10"/>
    <p:sldId id="259" r:id="rId11"/>
    <p:sldId id="261" r:id="rId12"/>
    <p:sldId id="262" r:id="rId13"/>
    <p:sldId id="301" r:id="rId14"/>
    <p:sldId id="302" r:id="rId15"/>
    <p:sldId id="311" r:id="rId16"/>
    <p:sldId id="306" r:id="rId17"/>
    <p:sldId id="307" r:id="rId18"/>
    <p:sldId id="308" r:id="rId19"/>
    <p:sldId id="309" r:id="rId20"/>
    <p:sldId id="310" r:id="rId21"/>
    <p:sldId id="298" r:id="rId22"/>
    <p:sldId id="299" r:id="rId23"/>
    <p:sldId id="313" r:id="rId24"/>
    <p:sldId id="305" r:id="rId25"/>
    <p:sldId id="300" r:id="rId26"/>
    <p:sldId id="314" r:id="rId27"/>
    <p:sldId id="304" r:id="rId28"/>
    <p:sldId id="276" r:id="rId29"/>
    <p:sldId id="315" r:id="rId30"/>
    <p:sldId id="278" r:id="rId31"/>
    <p:sldId id="279" r:id="rId32"/>
    <p:sldId id="316" r:id="rId33"/>
    <p:sldId id="319" r:id="rId34"/>
    <p:sldId id="321" r:id="rId35"/>
    <p:sldId id="324" r:id="rId36"/>
    <p:sldId id="323" r:id="rId37"/>
    <p:sldId id="322" r:id="rId38"/>
    <p:sldId id="325" r:id="rId39"/>
    <p:sldId id="328" r:id="rId40"/>
    <p:sldId id="329" r:id="rId41"/>
    <p:sldId id="296" r:id="rId42"/>
    <p:sldId id="326" r:id="rId43"/>
    <p:sldId id="33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819"/>
    <a:srgbClr val="FFFF00"/>
    <a:srgbClr val="FF6600"/>
    <a:srgbClr val="336600"/>
    <a:srgbClr val="FF3300"/>
    <a:srgbClr val="FF9933"/>
    <a:srgbClr val="FF0000"/>
    <a:srgbClr val="69A12B"/>
    <a:srgbClr val="517E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2" autoAdjust="0"/>
    <p:restoredTop sz="94660"/>
  </p:normalViewPr>
  <p:slideViewPr>
    <p:cSldViewPr snapToGrid="0">
      <p:cViewPr>
        <p:scale>
          <a:sx n="60" d="100"/>
          <a:sy n="60" d="100"/>
        </p:scale>
        <p:origin x="-72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ish\Documents\academics\writeup\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nish\Documents\academics\writeup\graph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nish\Documents\academics\writeup\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ish\Documents\work\ripple_adder\ripple32_45nm\bat_data_new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ish\Documents\work\ripple_adder\ripple32_45nm\bat_data_ne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ish\Documents\work\ripple_adder\ripple32_45nm\bat_data_new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ish\Documents\work\ripple_adder\ripple32_45nm\bat_data_new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ish\Documents\work\nop_lifetim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6191907261592392"/>
          <c:y val="4.2141294838145542E-2"/>
          <c:w val="0.56716557305336834"/>
          <c:h val="0.89719889180519385"/>
        </c:manualLayout>
      </c:layout>
      <c:bar3DChart>
        <c:barDir val="col"/>
        <c:grouping val="percentStacked"/>
        <c:ser>
          <c:idx val="1"/>
          <c:order val="0"/>
          <c:tx>
            <c:v>Dynamic Power</c:v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Sheet2!$A$7:$A$10</c:f>
              <c:strCache>
                <c:ptCount val="4"/>
                <c:pt idx="0">
                  <c:v>180nm</c:v>
                </c:pt>
                <c:pt idx="1">
                  <c:v>90nm</c:v>
                </c:pt>
                <c:pt idx="2">
                  <c:v>45nm</c:v>
                </c:pt>
                <c:pt idx="3">
                  <c:v>32nm</c:v>
                </c:pt>
              </c:strCache>
            </c:strRef>
          </c:cat>
          <c:val>
            <c:numRef>
              <c:f>Sheet2!$C$7:$C$10</c:f>
              <c:numCache>
                <c:formatCode>General</c:formatCode>
                <c:ptCount val="4"/>
                <c:pt idx="0">
                  <c:v>1.9839258191428205E-2</c:v>
                </c:pt>
                <c:pt idx="1">
                  <c:v>8.0301990090063217E-3</c:v>
                </c:pt>
                <c:pt idx="2">
                  <c:v>1.6313755650543681E-4</c:v>
                </c:pt>
                <c:pt idx="3" formatCode="0.000000E+00">
                  <c:v>9.8262236073128265E-5</c:v>
                </c:pt>
              </c:numCache>
            </c:numRef>
          </c:val>
        </c:ser>
        <c:ser>
          <c:idx val="0"/>
          <c:order val="1"/>
          <c:tx>
            <c:v>Leakage Power</c:v>
          </c:tx>
          <c:spPr>
            <a:solidFill>
              <a:srgbClr val="C00000"/>
            </a:solidFill>
          </c:spPr>
          <c:cat>
            <c:strRef>
              <c:f>Sheet2!$A$7:$A$10</c:f>
              <c:strCache>
                <c:ptCount val="4"/>
                <c:pt idx="0">
                  <c:v>180nm</c:v>
                </c:pt>
                <c:pt idx="1">
                  <c:v>90nm</c:v>
                </c:pt>
                <c:pt idx="2">
                  <c:v>45nm</c:v>
                </c:pt>
                <c:pt idx="3">
                  <c:v>32nm</c:v>
                </c:pt>
              </c:strCache>
            </c:strRef>
          </c:cat>
          <c:val>
            <c:numRef>
              <c:f>Sheet2!$B$7:$B$10</c:f>
              <c:numCache>
                <c:formatCode>General</c:formatCode>
                <c:ptCount val="4"/>
                <c:pt idx="0">
                  <c:v>2.0420774545649866E-3</c:v>
                </c:pt>
                <c:pt idx="1">
                  <c:v>3.052692812611509E-3</c:v>
                </c:pt>
                <c:pt idx="2">
                  <c:v>1.9878760395663491E-4</c:v>
                </c:pt>
                <c:pt idx="3" formatCode="0.0000E+00">
                  <c:v>1.9237447858489601E-4</c:v>
                </c:pt>
              </c:numCache>
            </c:numRef>
          </c:val>
        </c:ser>
        <c:shape val="box"/>
        <c:axId val="65197184"/>
        <c:axId val="65198720"/>
        <c:axId val="0"/>
      </c:bar3DChart>
      <c:catAx>
        <c:axId val="65197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5198720"/>
        <c:crosses val="autoZero"/>
        <c:auto val="1"/>
        <c:lblAlgn val="ctr"/>
        <c:lblOffset val="100"/>
      </c:catAx>
      <c:valAx>
        <c:axId val="651987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5197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tx>
            <c:v>Lithium-ion</c:v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Sheet3!$B$4:$B$20</c:f>
              <c:numCache>
                <c:formatCode>General</c:formatCode>
                <c:ptCount val="1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</c:numCache>
            </c:numRef>
          </c:xVal>
          <c:yVal>
            <c:numRef>
              <c:f>Sheet3!$C$4:$C$20</c:f>
              <c:numCache>
                <c:formatCode>General</c:formatCode>
                <c:ptCount val="17"/>
                <c:pt idx="0">
                  <c:v>190</c:v>
                </c:pt>
                <c:pt idx="1">
                  <c:v>190</c:v>
                </c:pt>
                <c:pt idx="2">
                  <c:v>235</c:v>
                </c:pt>
                <c:pt idx="3">
                  <c:v>280</c:v>
                </c:pt>
                <c:pt idx="4">
                  <c:v>280</c:v>
                </c:pt>
                <c:pt idx="5">
                  <c:v>315</c:v>
                </c:pt>
                <c:pt idx="6">
                  <c:v>315</c:v>
                </c:pt>
                <c:pt idx="7">
                  <c:v>360</c:v>
                </c:pt>
                <c:pt idx="8">
                  <c:v>360</c:v>
                </c:pt>
                <c:pt idx="9">
                  <c:v>390</c:v>
                </c:pt>
                <c:pt idx="10">
                  <c:v>390</c:v>
                </c:pt>
                <c:pt idx="11">
                  <c:v>490</c:v>
                </c:pt>
                <c:pt idx="12">
                  <c:v>490</c:v>
                </c:pt>
                <c:pt idx="13">
                  <c:v>525</c:v>
                </c:pt>
                <c:pt idx="14">
                  <c:v>525</c:v>
                </c:pt>
                <c:pt idx="15">
                  <c:v>580</c:v>
                </c:pt>
                <c:pt idx="16">
                  <c:v>580</c:v>
                </c:pt>
              </c:numCache>
            </c:numRef>
          </c:yVal>
        </c:ser>
        <c:axId val="63956096"/>
        <c:axId val="63958016"/>
      </c:scatterChart>
      <c:valAx>
        <c:axId val="63956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958016"/>
        <c:crosses val="autoZero"/>
        <c:crossBetween val="midCat"/>
      </c:valAx>
      <c:valAx>
        <c:axId val="63958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Volumetric</a:t>
                </a:r>
                <a:r>
                  <a:rPr lang="en-US" sz="1400" baseline="0" dirty="0"/>
                  <a:t> Energy Density (</a:t>
                </a:r>
                <a:r>
                  <a:rPr lang="en-US" sz="1400" baseline="0" dirty="0" err="1" smtClean="0"/>
                  <a:t>WHr</a:t>
                </a:r>
                <a:r>
                  <a:rPr lang="en-US" sz="1400" baseline="0" dirty="0" smtClean="0"/>
                  <a:t>/</a:t>
                </a:r>
                <a:r>
                  <a:rPr lang="en-US" sz="1400" baseline="0" dirty="0" err="1" smtClean="0"/>
                  <a:t>Ltr</a:t>
                </a:r>
                <a:r>
                  <a:rPr lang="en-US" sz="1400" baseline="0" dirty="0" smtClean="0"/>
                  <a:t>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956096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16308054085831869"/>
          <c:y val="0.18941427155761842"/>
          <c:w val="0.2355378937007874"/>
          <c:h val="5.909341538850886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noFill/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plotArea>
      <c:layout/>
      <c:lineChart>
        <c:grouping val="standard"/>
        <c:ser>
          <c:idx val="0"/>
          <c:order val="0"/>
          <c:spPr>
            <a:ln w="38100">
              <a:solidFill>
                <a:srgbClr val="517E24"/>
              </a:solidFill>
            </a:ln>
          </c:spPr>
          <c:marker>
            <c:spPr>
              <a:solidFill>
                <a:srgbClr val="517E24"/>
              </a:solidFill>
              <a:ln w="38100">
                <a:solidFill>
                  <a:srgbClr val="517E24"/>
                </a:solidFill>
              </a:ln>
            </c:spPr>
          </c:marker>
          <c:dLbls>
            <c:dLbl>
              <c:idx val="0"/>
              <c:layout>
                <c:manualLayout>
                  <c:x val="-9.8131436565947264E-2"/>
                  <c:y val="-6.8916023354304329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Lithium</a:t>
                    </a:r>
                    <a:r>
                      <a:rPr lang="en-US" sz="1600" baseline="0"/>
                      <a:t> Ion</a:t>
                    </a:r>
                    <a:endParaRPr lang="en-US" sz="1600"/>
                  </a:p>
                </c:rich>
              </c:tx>
              <c:dLblPos val="r"/>
              <c:showVal val="1"/>
            </c:dLbl>
            <c:dLbl>
              <c:idx val="1"/>
              <c:layout>
                <c:manualLayout>
                  <c:x val="-0.12728477690288667"/>
                  <c:y val="-6.0659813356663754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Lithium</a:t>
                    </a:r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0.18803477690288714"/>
                  <c:y val="-4.2141294838145542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Gun</a:t>
                    </a:r>
                    <a:r>
                      <a:rPr lang="en-US" sz="1600" baseline="0"/>
                      <a:t> Powder</a:t>
                    </a:r>
                    <a:endParaRPr lang="en-US" sz="1600"/>
                  </a:p>
                </c:rich>
              </c:tx>
              <c:dLblPos val="r"/>
              <c:showVal val="1"/>
            </c:dLbl>
            <c:dLbl>
              <c:idx val="3"/>
              <c:layout>
                <c:manualLayout>
                  <c:x val="-8.5007217847769032E-2"/>
                  <c:y val="-3.2882035578886117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TNT</a:t>
                    </a:r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Val val="1"/>
          </c:dLbls>
          <c:val>
            <c:numRef>
              <c:f>Sheet3!$F$4:$I$4</c:f>
              <c:numCache>
                <c:formatCode>0.00E+00</c:formatCode>
                <c:ptCount val="4"/>
                <c:pt idx="0">
                  <c:v>100</c:v>
                </c:pt>
                <c:pt idx="1">
                  <c:v>288</c:v>
                </c:pt>
                <c:pt idx="2">
                  <c:v>590</c:v>
                </c:pt>
                <c:pt idx="3">
                  <c:v>720</c:v>
                </c:pt>
              </c:numCache>
            </c:numRef>
          </c:val>
        </c:ser>
        <c:dLbls>
          <c:showVal val="1"/>
        </c:dLbls>
        <c:marker val="1"/>
        <c:axId val="100097408"/>
        <c:axId val="65676416"/>
      </c:lineChart>
      <c:catAx>
        <c:axId val="100097408"/>
        <c:scaling>
          <c:orientation val="minMax"/>
        </c:scaling>
        <c:axPos val="b"/>
        <c:majorTickMark val="none"/>
        <c:tickLblPos val="none"/>
        <c:crossAx val="65676416"/>
        <c:crosses val="autoZero"/>
        <c:auto val="1"/>
        <c:lblAlgn val="ctr"/>
        <c:lblOffset val="100"/>
      </c:catAx>
      <c:valAx>
        <c:axId val="656764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Energy Density (KJ/Kg)</a:t>
                </a:r>
              </a:p>
            </c:rich>
          </c:tx>
          <c:layout/>
        </c:title>
        <c:numFmt formatCode="0.00E+0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097408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noFill/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51618547681599"/>
          <c:y val="2.8750047548404292E-2"/>
          <c:w val="0.81103587051618831"/>
          <c:h val="0.82893510593784459"/>
        </c:manualLayout>
      </c:layout>
      <c:scatterChart>
        <c:scatterStyle val="smoothMarker"/>
        <c:ser>
          <c:idx val="0"/>
          <c:order val="0"/>
          <c:tx>
            <c:v>Ideal Battery</c:v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Sheet1!$A$22:$A$31</c:f>
              <c:numCache>
                <c:formatCode>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Sheet1!$I$22:$I$31</c:f>
              <c:numCache>
                <c:formatCode>0.00E+00</c:formatCode>
                <c:ptCount val="10"/>
                <c:pt idx="0">
                  <c:v>479384105563.42383</c:v>
                </c:pt>
                <c:pt idx="1">
                  <c:v>911992704058.36755</c:v>
                </c:pt>
                <c:pt idx="2">
                  <c:v>1516733954181.0925</c:v>
                </c:pt>
                <c:pt idx="3">
                  <c:v>1272570022492.1711</c:v>
                </c:pt>
                <c:pt idx="4">
                  <c:v>869586596978.96436</c:v>
                </c:pt>
                <c:pt idx="5">
                  <c:v>600588576805.26941</c:v>
                </c:pt>
                <c:pt idx="6">
                  <c:v>433851243254.96906</c:v>
                </c:pt>
                <c:pt idx="7">
                  <c:v>325713756891.04315</c:v>
                </c:pt>
                <c:pt idx="8">
                  <c:v>251725518494.63339</c:v>
                </c:pt>
                <c:pt idx="9">
                  <c:v>198685939553.21951</c:v>
                </c:pt>
              </c:numCache>
            </c:numRef>
          </c:yVal>
          <c:smooth val="1"/>
        </c:ser>
        <c:ser>
          <c:idx val="1"/>
          <c:order val="1"/>
          <c:tx>
            <c:v>Simulated Battery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Sheet1!$A$22:$A$31</c:f>
              <c:numCache>
                <c:formatCode>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Sheet1!$J$22:$J$31</c:f>
              <c:numCache>
                <c:formatCode>0.00E+00</c:formatCode>
                <c:ptCount val="10"/>
                <c:pt idx="0">
                  <c:v>526686390532.54443</c:v>
                </c:pt>
                <c:pt idx="1">
                  <c:v>986274509803.92151</c:v>
                </c:pt>
                <c:pt idx="2">
                  <c:v>1657578094870.8059</c:v>
                </c:pt>
                <c:pt idx="3">
                  <c:v>1330305817429.2939</c:v>
                </c:pt>
                <c:pt idx="4">
                  <c:v>931574318381.70618</c:v>
                </c:pt>
                <c:pt idx="5">
                  <c:v>619446104801.7533</c:v>
                </c:pt>
                <c:pt idx="6">
                  <c:v>96816114359.974014</c:v>
                </c:pt>
                <c:pt idx="7">
                  <c:v>445831475.70218444</c:v>
                </c:pt>
                <c:pt idx="8">
                  <c:v>556792873.05122542</c:v>
                </c:pt>
                <c:pt idx="9">
                  <c:v>657030223.39027607</c:v>
                </c:pt>
              </c:numCache>
            </c:numRef>
          </c:yVal>
          <c:smooth val="1"/>
        </c:ser>
        <c:axId val="65739008"/>
        <c:axId val="65745280"/>
      </c:scatterChart>
      <c:valAx>
        <c:axId val="6573900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 dirty="0" smtClean="0"/>
                  <a:t>VDD</a:t>
                </a:r>
                <a:r>
                  <a:rPr lang="en-US" sz="1600" b="1" baseline="0" dirty="0" smtClean="0"/>
                  <a:t> (Volts)</a:t>
                </a:r>
                <a:r>
                  <a:rPr lang="en-US" sz="1600" b="1" dirty="0" smtClean="0"/>
                  <a:t> </a:t>
                </a:r>
                <a:endParaRPr lang="en-US" sz="1600" b="1" dirty="0"/>
              </a:p>
            </c:rich>
          </c:tx>
          <c:layout/>
        </c:title>
        <c:numFmt formatCode="0.00" sourceLinked="1"/>
        <c:tickLblPos val="nextTo"/>
        <c:crossAx val="65745280"/>
        <c:crosses val="autoZero"/>
        <c:crossBetween val="midCat"/>
      </c:valAx>
      <c:valAx>
        <c:axId val="6574528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Number</a:t>
                </a:r>
                <a:r>
                  <a:rPr lang="en-US" sz="1600" b="1" baseline="0"/>
                  <a:t> of Cycles per Recharge</a:t>
                </a:r>
                <a:endParaRPr lang="en-US" sz="1600" b="1"/>
              </a:p>
            </c:rich>
          </c:tx>
          <c:layout/>
        </c:title>
        <c:numFmt formatCode="0.00E+0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739008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73558234908136222"/>
          <c:y val="3.9831108068013397E-2"/>
          <c:w val="0.20740189198404579"/>
          <c:h val="0.16071398683860191"/>
        </c:manualLayout>
      </c:layout>
      <c:spPr>
        <a:noFill/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noFill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939743559245524"/>
          <c:y val="3.8956209421190782E-2"/>
          <c:w val="0.77829642140653865"/>
          <c:h val="0.81518110236220476"/>
        </c:manualLayout>
      </c:layout>
      <c:scatterChart>
        <c:scatterStyle val="smoothMarker"/>
        <c:ser>
          <c:idx val="0"/>
          <c:order val="0"/>
          <c:tx>
            <c:v>400 mAHr Battery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Sheet1!$A$22:$A$31</c:f>
              <c:numCache>
                <c:formatCode>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Sheet1!$J$22:$J$31</c:f>
              <c:numCache>
                <c:formatCode>0.00E+00</c:formatCode>
                <c:ptCount val="10"/>
                <c:pt idx="0">
                  <c:v>526686390532.54443</c:v>
                </c:pt>
                <c:pt idx="1">
                  <c:v>986274509803.92151</c:v>
                </c:pt>
                <c:pt idx="2">
                  <c:v>1657578094870.8059</c:v>
                </c:pt>
                <c:pt idx="3">
                  <c:v>1330305817429.2939</c:v>
                </c:pt>
                <c:pt idx="4">
                  <c:v>931574318381.70618</c:v>
                </c:pt>
                <c:pt idx="5">
                  <c:v>619446104801.7533</c:v>
                </c:pt>
                <c:pt idx="6">
                  <c:v>80571799870.045471</c:v>
                </c:pt>
                <c:pt idx="7">
                  <c:v>445831475.70218444</c:v>
                </c:pt>
                <c:pt idx="8">
                  <c:v>556792873.05122542</c:v>
                </c:pt>
                <c:pt idx="9">
                  <c:v>657030223.39027607</c:v>
                </c:pt>
              </c:numCache>
            </c:numRef>
          </c:yVal>
          <c:smooth val="1"/>
        </c:ser>
        <c:ser>
          <c:idx val="1"/>
          <c:order val="1"/>
          <c:tx>
            <c:v>1600 mAHr Battery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Sheet1!$A$22:$A$31</c:f>
              <c:numCache>
                <c:formatCode>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Sheet1!$P$22:$P$31</c:f>
              <c:numCache>
                <c:formatCode>0.00E+00</c:formatCode>
                <c:ptCount val="10"/>
                <c:pt idx="0">
                  <c:v>2113510848126.2329</c:v>
                </c:pt>
                <c:pt idx="1">
                  <c:v>3944145658263.3018</c:v>
                </c:pt>
                <c:pt idx="2">
                  <c:v>6634400308522.9463</c:v>
                </c:pt>
                <c:pt idx="3">
                  <c:v>5305817429294.0908</c:v>
                </c:pt>
                <c:pt idx="4">
                  <c:v>3737467018469.6558</c:v>
                </c:pt>
                <c:pt idx="5">
                  <c:v>2540745168360.231</c:v>
                </c:pt>
                <c:pt idx="6">
                  <c:v>1805393112410.6592</c:v>
                </c:pt>
                <c:pt idx="7">
                  <c:v>1317432010699.9539</c:v>
                </c:pt>
                <c:pt idx="8">
                  <c:v>970489977728.28479</c:v>
                </c:pt>
                <c:pt idx="9">
                  <c:v>704993429697.76611</c:v>
                </c:pt>
              </c:numCache>
            </c:numRef>
          </c:yVal>
          <c:smooth val="1"/>
        </c:ser>
        <c:axId val="65240448"/>
        <c:axId val="65254912"/>
      </c:scatterChart>
      <c:valAx>
        <c:axId val="6524044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dirty="0" smtClean="0"/>
                  <a:t>VDD (Volts) </a:t>
                </a:r>
                <a:endParaRPr lang="en-US" sz="1800" b="0" dirty="0"/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254912"/>
        <c:crosses val="autoZero"/>
        <c:crossBetween val="midCat"/>
      </c:valAx>
      <c:valAx>
        <c:axId val="65254912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Number</a:t>
                </a:r>
                <a:r>
                  <a:rPr lang="en-US" sz="1800" b="0" baseline="0"/>
                  <a:t> of Cycles per Recharge</a:t>
                </a:r>
                <a:endParaRPr lang="en-US" sz="1800" b="0"/>
              </a:p>
            </c:rich>
          </c:tx>
          <c:layout/>
        </c:title>
        <c:numFmt formatCode="0.00E+0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240448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71203416038252021"/>
          <c:y val="5.4095040751485024E-2"/>
          <c:w val="0.22579061303137721"/>
          <c:h val="0.17499931885676986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noFill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939743559245524"/>
          <c:y val="3.8956209421190782E-2"/>
          <c:w val="0.77829642140653865"/>
          <c:h val="0.81518110236220476"/>
        </c:manualLayout>
      </c:layout>
      <c:scatterChart>
        <c:scatterStyle val="smoothMarker"/>
        <c:ser>
          <c:idx val="0"/>
          <c:order val="0"/>
          <c:tx>
            <c:v>400 mAHr Battery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Sheet1!$A$22:$A$31</c:f>
              <c:numCache>
                <c:formatCode>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Sheet1!$J$22:$J$31</c:f>
              <c:numCache>
                <c:formatCode>0.00E+00</c:formatCode>
                <c:ptCount val="10"/>
                <c:pt idx="0">
                  <c:v>526686390532.54443</c:v>
                </c:pt>
                <c:pt idx="1">
                  <c:v>986274509803.92151</c:v>
                </c:pt>
                <c:pt idx="2">
                  <c:v>1657578094870.8059</c:v>
                </c:pt>
                <c:pt idx="3">
                  <c:v>1330305817429.2939</c:v>
                </c:pt>
                <c:pt idx="4">
                  <c:v>931574318381.70618</c:v>
                </c:pt>
                <c:pt idx="5">
                  <c:v>619446104801.7533</c:v>
                </c:pt>
                <c:pt idx="6">
                  <c:v>80571799870.045471</c:v>
                </c:pt>
                <c:pt idx="7">
                  <c:v>445831475.70218444</c:v>
                </c:pt>
                <c:pt idx="8">
                  <c:v>556792873.05122542</c:v>
                </c:pt>
                <c:pt idx="9">
                  <c:v>657030223.39027607</c:v>
                </c:pt>
              </c:numCache>
            </c:numRef>
          </c:yVal>
          <c:smooth val="1"/>
        </c:ser>
        <c:ser>
          <c:idx val="1"/>
          <c:order val="1"/>
          <c:tx>
            <c:v>1600 mAHr Battery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Sheet1!$A$22:$A$31</c:f>
              <c:numCache>
                <c:formatCode>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Sheet1!$P$22:$P$31</c:f>
              <c:numCache>
                <c:formatCode>0.00E+00</c:formatCode>
                <c:ptCount val="10"/>
                <c:pt idx="0">
                  <c:v>2113510848126.2329</c:v>
                </c:pt>
                <c:pt idx="1">
                  <c:v>3944145658263.3018</c:v>
                </c:pt>
                <c:pt idx="2">
                  <c:v>6634400308522.9463</c:v>
                </c:pt>
                <c:pt idx="3">
                  <c:v>5305817429294.0908</c:v>
                </c:pt>
                <c:pt idx="4">
                  <c:v>3737467018469.6558</c:v>
                </c:pt>
                <c:pt idx="5">
                  <c:v>2540745168360.231</c:v>
                </c:pt>
                <c:pt idx="6">
                  <c:v>1805393112410.6592</c:v>
                </c:pt>
                <c:pt idx="7">
                  <c:v>1317432010699.9539</c:v>
                </c:pt>
                <c:pt idx="8">
                  <c:v>970489977728.28479</c:v>
                </c:pt>
                <c:pt idx="9">
                  <c:v>704993429697.76611</c:v>
                </c:pt>
              </c:numCache>
            </c:numRef>
          </c:yVal>
          <c:smooth val="1"/>
        </c:ser>
        <c:axId val="65972480"/>
        <c:axId val="65991040"/>
      </c:scatterChart>
      <c:valAx>
        <c:axId val="6597248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/>
                  <a:t>VDD (Volts) 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991040"/>
        <c:crosses val="autoZero"/>
        <c:crossBetween val="midCat"/>
      </c:valAx>
      <c:valAx>
        <c:axId val="6599104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Number</a:t>
                </a:r>
                <a:r>
                  <a:rPr lang="en-US" sz="1800" b="0" baseline="0"/>
                  <a:t> of Cycles per Recharge</a:t>
                </a:r>
                <a:endParaRPr lang="en-US" sz="1800" b="0"/>
              </a:p>
            </c:rich>
          </c:tx>
          <c:layout/>
        </c:title>
        <c:numFmt formatCode="0.00E+0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972480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70903679752657511"/>
          <c:y val="3.9654528743473846E-2"/>
          <c:w val="0.22579061303137721"/>
          <c:h val="0.13117005111203206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noFill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93974355924549"/>
          <c:y val="3.8956209421190782E-2"/>
          <c:w val="0.77323104249431196"/>
          <c:h val="0.81518110236220476"/>
        </c:manualLayout>
      </c:layout>
      <c:scatterChart>
        <c:scatterStyle val="smoothMarker"/>
        <c:ser>
          <c:idx val="0"/>
          <c:order val="0"/>
          <c:tx>
            <c:v>Ideal Battery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Sheet1!$A$22:$A$31</c:f>
              <c:numCache>
                <c:formatCode>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Sheet1!$S$22:$S$31</c:f>
              <c:numCache>
                <c:formatCode>0.00E+00</c:formatCode>
                <c:ptCount val="10"/>
                <c:pt idx="0">
                  <c:v>269653559379.42578</c:v>
                </c:pt>
                <c:pt idx="1">
                  <c:v>512995896032.83167</c:v>
                </c:pt>
                <c:pt idx="2">
                  <c:v>853162849226.86536</c:v>
                </c:pt>
                <c:pt idx="3">
                  <c:v>715820637651.84595</c:v>
                </c:pt>
                <c:pt idx="4">
                  <c:v>489142460800.66644</c:v>
                </c:pt>
                <c:pt idx="5">
                  <c:v>337831074452.96393</c:v>
                </c:pt>
                <c:pt idx="6">
                  <c:v>244041324330.91998</c:v>
                </c:pt>
                <c:pt idx="7">
                  <c:v>183213988251.21191</c:v>
                </c:pt>
                <c:pt idx="8">
                  <c:v>141595604153.23141</c:v>
                </c:pt>
                <c:pt idx="9">
                  <c:v>111760840998.686</c:v>
                </c:pt>
              </c:numCache>
            </c:numRef>
          </c:yVal>
          <c:smooth val="1"/>
        </c:ser>
        <c:ser>
          <c:idx val="1"/>
          <c:order val="1"/>
          <c:tx>
            <c:v>Simulated Battery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Sheet1!$A$22:$A$31</c:f>
              <c:numCache>
                <c:formatCode>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Sheet1!$T$22:$T$31</c:f>
              <c:numCache>
                <c:formatCode>0.00E+00</c:formatCode>
                <c:ptCount val="10"/>
                <c:pt idx="0">
                  <c:v>280000000000</c:v>
                </c:pt>
                <c:pt idx="1">
                  <c:v>518000000000</c:v>
                </c:pt>
                <c:pt idx="2">
                  <c:v>520000000000</c:v>
                </c:pt>
                <c:pt idx="3">
                  <c:v>300000000000</c:v>
                </c:pt>
                <c:pt idx="4">
                  <c:v>100000000000</c:v>
                </c:pt>
                <c:pt idx="5">
                  <c:v>10000000000</c:v>
                </c:pt>
                <c:pt idx="6">
                  <c:v>1000000000</c:v>
                </c:pt>
                <c:pt idx="7">
                  <c:v>100000000</c:v>
                </c:pt>
                <c:pt idx="8">
                  <c:v>10000000</c:v>
                </c:pt>
                <c:pt idx="9">
                  <c:v>10000000</c:v>
                </c:pt>
              </c:numCache>
            </c:numRef>
          </c:yVal>
          <c:smooth val="1"/>
        </c:ser>
        <c:axId val="66766720"/>
        <c:axId val="66777088"/>
      </c:scatterChart>
      <c:valAx>
        <c:axId val="6676672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/>
                  <a:t>VDD (Volts) 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777088"/>
        <c:crosses val="autoZero"/>
        <c:crossBetween val="midCat"/>
      </c:valAx>
      <c:valAx>
        <c:axId val="66777088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Number</a:t>
                </a:r>
                <a:r>
                  <a:rPr lang="en-US" sz="1800" b="0" baseline="0"/>
                  <a:t> of Cycles per Recharge</a:t>
                </a:r>
                <a:endParaRPr lang="en-US" sz="1800" b="0"/>
              </a:p>
            </c:rich>
          </c:tx>
          <c:layout/>
        </c:title>
        <c:numFmt formatCode="0.00E+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766720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68819135169904333"/>
          <c:y val="6.1112677550607009E-2"/>
          <c:w val="0.24084718354747461"/>
          <c:h val="0.18030740233462156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noFill/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013112438615095"/>
          <c:y val="4.4321435868420737E-2"/>
          <c:w val="0.85839032256890302"/>
          <c:h val="0.809227843525548"/>
        </c:manualLayout>
      </c:layout>
      <c:bar3DChart>
        <c:barDir val="col"/>
        <c:grouping val="clustered"/>
        <c:ser>
          <c:idx val="1"/>
          <c:order val="0"/>
          <c:tx>
            <c:v>Energy Used by Circuit </c:v>
          </c:tx>
          <c:cat>
            <c:numRef>
              <c:f>'32nm'!$A$3:$A$7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'32nm'!$I$3:$I$7</c:f>
              <c:numCache>
                <c:formatCode>General</c:formatCode>
                <c:ptCount val="5"/>
                <c:pt idx="0">
                  <c:v>1</c:v>
                </c:pt>
                <c:pt idx="1">
                  <c:v>1.1590122618594183</c:v>
                </c:pt>
                <c:pt idx="2">
                  <c:v>1.3180245237188373</c:v>
                </c:pt>
                <c:pt idx="3">
                  <c:v>1.4770367855782538</c:v>
                </c:pt>
                <c:pt idx="4">
                  <c:v>1.6360490474376719</c:v>
                </c:pt>
              </c:numCache>
            </c:numRef>
          </c:val>
        </c:ser>
        <c:ser>
          <c:idx val="2"/>
          <c:order val="1"/>
          <c:tx>
            <c:v>Battery Lifetime</c:v>
          </c:tx>
          <c:cat>
            <c:numRef>
              <c:f>'32nm'!$A$3:$A$7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'32nm'!$J$3:$J$7</c:f>
              <c:numCache>
                <c:formatCode>General</c:formatCode>
                <c:ptCount val="5"/>
                <c:pt idx="0">
                  <c:v>1</c:v>
                </c:pt>
                <c:pt idx="1">
                  <c:v>1.176470588235295</c:v>
                </c:pt>
                <c:pt idx="2">
                  <c:v>1.2411764705882353</c:v>
                </c:pt>
                <c:pt idx="3">
                  <c:v>1.1094117647058823</c:v>
                </c:pt>
                <c:pt idx="4">
                  <c:v>1.0072941176470573</c:v>
                </c:pt>
              </c:numCache>
            </c:numRef>
          </c:val>
        </c:ser>
        <c:ser>
          <c:idx val="3"/>
          <c:order val="2"/>
          <c:tx>
            <c:v>Task completion time</c:v>
          </c:tx>
          <c:cat>
            <c:numRef>
              <c:f>'32nm'!$A$3:$A$7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'32nm'!$K$3:$K$7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hape val="box"/>
        <c:axId val="66837504"/>
        <c:axId val="66663552"/>
        <c:axId val="0"/>
      </c:bar3DChart>
      <c:catAx>
        <c:axId val="66837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</a:t>
                </a:r>
                <a:r>
                  <a:rPr lang="en-US" sz="1400" baseline="0"/>
                  <a:t> of SLOPs</a:t>
                </a:r>
                <a:endParaRPr lang="en-US" sz="14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663552"/>
        <c:crosses val="autoZero"/>
        <c:auto val="1"/>
        <c:lblAlgn val="ctr"/>
        <c:lblOffset val="100"/>
      </c:catAx>
      <c:valAx>
        <c:axId val="66663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Time</a:t>
                </a:r>
                <a:r>
                  <a:rPr lang="en-US" sz="1400" baseline="0"/>
                  <a:t> in Normalized Useful Clock Cycles or Energy</a:t>
                </a:r>
                <a:endParaRPr lang="en-US" sz="14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837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298746637252896"/>
          <c:y val="0.14421393433605251"/>
          <c:w val="0.19311979206482691"/>
          <c:h val="0.21656183695600939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B297A-8C52-4602-BAFC-489322A6C37D}" type="doc">
      <dgm:prSet loTypeId="urn:microsoft.com/office/officeart/2005/8/layout/chart3" loCatId="relationship" qsTypeId="urn:microsoft.com/office/officeart/2005/8/quickstyle/simple4" qsCatId="simple" csTypeId="urn:microsoft.com/office/officeart/2005/8/colors/colorful3" csCatId="colorful" phldr="1"/>
      <dgm:spPr/>
    </dgm:pt>
    <dgm:pt modelId="{4739261D-F02F-4539-A8FE-B9EBD096C4E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 smtClean="0">
              <a:solidFill>
                <a:schemeClr val="bg2"/>
              </a:solidFill>
            </a:rPr>
            <a:t>Timing Management </a:t>
          </a:r>
          <a:endParaRPr lang="en-US" sz="1800" dirty="0">
            <a:solidFill>
              <a:schemeClr val="bg2"/>
            </a:solidFill>
          </a:endParaRPr>
        </a:p>
      </dgm:t>
    </dgm:pt>
    <dgm:pt modelId="{A8896E13-D856-44AA-9BA1-9182FA5CC252}" type="parTrans" cxnId="{0D6075A1-6ADE-4DAE-B7DC-747CA5BB85F3}">
      <dgm:prSet/>
      <dgm:spPr/>
      <dgm:t>
        <a:bodyPr/>
        <a:lstStyle/>
        <a:p>
          <a:endParaRPr lang="en-US"/>
        </a:p>
      </dgm:t>
    </dgm:pt>
    <dgm:pt modelId="{D8E538F5-4058-4F7E-ADCF-54A704D2B1BD}" type="sibTrans" cxnId="{0D6075A1-6ADE-4DAE-B7DC-747CA5BB85F3}">
      <dgm:prSet/>
      <dgm:spPr/>
      <dgm:t>
        <a:bodyPr/>
        <a:lstStyle/>
        <a:p>
          <a:endParaRPr lang="en-US"/>
        </a:p>
      </dgm:t>
    </dgm:pt>
    <dgm:pt modelId="{D417E63B-A495-48A2-B3AA-E5EFA3FCEE60}">
      <dgm:prSet phldrT="[Text]" custT="1"/>
      <dgm:spPr>
        <a:solidFill>
          <a:srgbClr val="517E24"/>
        </a:solidFill>
      </dgm:spPr>
      <dgm:t>
        <a:bodyPr/>
        <a:lstStyle/>
        <a:p>
          <a:r>
            <a:rPr lang="en-US" sz="1800" dirty="0" smtClean="0">
              <a:solidFill>
                <a:schemeClr val="bg2"/>
              </a:solidFill>
            </a:rPr>
            <a:t>Functional</a:t>
          </a:r>
          <a:r>
            <a:rPr lang="en-US" sz="2000" dirty="0" smtClean="0">
              <a:solidFill>
                <a:schemeClr val="bg2"/>
              </a:solidFill>
            </a:rPr>
            <a:t> </a:t>
          </a:r>
          <a:r>
            <a:rPr lang="en-US" sz="1800" dirty="0" smtClean="0">
              <a:solidFill>
                <a:schemeClr val="bg2"/>
              </a:solidFill>
            </a:rPr>
            <a:t>Management</a:t>
          </a:r>
          <a:endParaRPr lang="en-US" sz="1800" dirty="0">
            <a:solidFill>
              <a:schemeClr val="bg2"/>
            </a:solidFill>
          </a:endParaRPr>
        </a:p>
      </dgm:t>
    </dgm:pt>
    <dgm:pt modelId="{5237F2B5-4C87-4F25-AB83-264DAA5F1B9D}" type="parTrans" cxnId="{DEA9340F-9A36-4060-905E-C10A2D5C8EC7}">
      <dgm:prSet/>
      <dgm:spPr/>
      <dgm:t>
        <a:bodyPr/>
        <a:lstStyle/>
        <a:p>
          <a:endParaRPr lang="en-US"/>
        </a:p>
      </dgm:t>
    </dgm:pt>
    <dgm:pt modelId="{3EE3E39B-4BB8-4E85-8E04-AC098C8C64C8}" type="sibTrans" cxnId="{DEA9340F-9A36-4060-905E-C10A2D5C8EC7}">
      <dgm:prSet/>
      <dgm:spPr/>
      <dgm:t>
        <a:bodyPr/>
        <a:lstStyle/>
        <a:p>
          <a:endParaRPr lang="en-US"/>
        </a:p>
      </dgm:t>
    </dgm:pt>
    <dgm:pt modelId="{FEEEF5A5-3518-4512-A983-13D518FF7499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Voltage Management</a:t>
          </a:r>
          <a:endParaRPr lang="en-US" dirty="0">
            <a:solidFill>
              <a:schemeClr val="bg2"/>
            </a:solidFill>
          </a:endParaRPr>
        </a:p>
      </dgm:t>
    </dgm:pt>
    <dgm:pt modelId="{78583AFF-15E4-4E59-82F4-E8F6916C5A08}" type="parTrans" cxnId="{ED13E610-4C1B-4D3C-909A-44C4C3A94515}">
      <dgm:prSet/>
      <dgm:spPr/>
      <dgm:t>
        <a:bodyPr/>
        <a:lstStyle/>
        <a:p>
          <a:endParaRPr lang="en-US"/>
        </a:p>
      </dgm:t>
    </dgm:pt>
    <dgm:pt modelId="{652BB01D-A420-4869-8F1F-D0912B42D33C}" type="sibTrans" cxnId="{ED13E610-4C1B-4D3C-909A-44C4C3A94515}">
      <dgm:prSet/>
      <dgm:spPr/>
      <dgm:t>
        <a:bodyPr/>
        <a:lstStyle/>
        <a:p>
          <a:endParaRPr lang="en-US"/>
        </a:p>
      </dgm:t>
    </dgm:pt>
    <dgm:pt modelId="{DC575BF6-F059-4699-8A7A-E20B6A4B8D9A}" type="pres">
      <dgm:prSet presAssocID="{324B297A-8C52-4602-BAFC-489322A6C37D}" presName="compositeShape" presStyleCnt="0">
        <dgm:presLayoutVars>
          <dgm:chMax val="7"/>
          <dgm:dir/>
          <dgm:resizeHandles val="exact"/>
        </dgm:presLayoutVars>
      </dgm:prSet>
      <dgm:spPr/>
    </dgm:pt>
    <dgm:pt modelId="{A3FFAB75-10E5-4F53-83A6-8F91D4231B59}" type="pres">
      <dgm:prSet presAssocID="{324B297A-8C52-4602-BAFC-489322A6C37D}" presName="wedge1" presStyleLbl="node1" presStyleIdx="0" presStyleCnt="3" custLinFactNeighborX="-56" custLinFactNeighborY="-1033"/>
      <dgm:spPr/>
      <dgm:t>
        <a:bodyPr/>
        <a:lstStyle/>
        <a:p>
          <a:endParaRPr lang="en-US"/>
        </a:p>
      </dgm:t>
    </dgm:pt>
    <dgm:pt modelId="{36540066-87B9-43D2-9743-57273030F653}" type="pres">
      <dgm:prSet presAssocID="{324B297A-8C52-4602-BAFC-489322A6C37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49C42-78EA-4B36-885A-CE86424CC9F1}" type="pres">
      <dgm:prSet presAssocID="{324B297A-8C52-4602-BAFC-489322A6C37D}" presName="wedge2" presStyleLbl="node1" presStyleIdx="1" presStyleCnt="3" custLinFactNeighborX="2391" custLinFactNeighborY="1033"/>
      <dgm:spPr/>
      <dgm:t>
        <a:bodyPr/>
        <a:lstStyle/>
        <a:p>
          <a:endParaRPr lang="en-US"/>
        </a:p>
      </dgm:t>
    </dgm:pt>
    <dgm:pt modelId="{84A7E5DC-D041-40BE-A082-355E5F42AD5B}" type="pres">
      <dgm:prSet presAssocID="{324B297A-8C52-4602-BAFC-489322A6C37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4FF27-0421-495C-ABF3-C1AD9B0EAE9B}" type="pres">
      <dgm:prSet presAssocID="{324B297A-8C52-4602-BAFC-489322A6C37D}" presName="wedge3" presStyleLbl="node1" presStyleIdx="2" presStyleCnt="3" custLinFactNeighborX="56" custLinFactNeighborY="-4009"/>
      <dgm:spPr/>
      <dgm:t>
        <a:bodyPr/>
        <a:lstStyle/>
        <a:p>
          <a:endParaRPr lang="en-US"/>
        </a:p>
      </dgm:t>
    </dgm:pt>
    <dgm:pt modelId="{32B52DCB-9A9B-436F-A5BA-E9A40564959E}" type="pres">
      <dgm:prSet presAssocID="{324B297A-8C52-4602-BAFC-489322A6C37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6075A1-6ADE-4DAE-B7DC-747CA5BB85F3}" srcId="{324B297A-8C52-4602-BAFC-489322A6C37D}" destId="{4739261D-F02F-4539-A8FE-B9EBD096C4E0}" srcOrd="0" destOrd="0" parTransId="{A8896E13-D856-44AA-9BA1-9182FA5CC252}" sibTransId="{D8E538F5-4058-4F7E-ADCF-54A704D2B1BD}"/>
    <dgm:cxn modelId="{B7EEEF2E-B41E-45D1-A980-CA24BB14E1DB}" type="presOf" srcId="{4739261D-F02F-4539-A8FE-B9EBD096C4E0}" destId="{A3FFAB75-10E5-4F53-83A6-8F91D4231B59}" srcOrd="0" destOrd="0" presId="urn:microsoft.com/office/officeart/2005/8/layout/chart3"/>
    <dgm:cxn modelId="{99493F9B-62F3-477C-97FA-84233238A930}" type="presOf" srcId="{324B297A-8C52-4602-BAFC-489322A6C37D}" destId="{DC575BF6-F059-4699-8A7A-E20B6A4B8D9A}" srcOrd="0" destOrd="0" presId="urn:microsoft.com/office/officeart/2005/8/layout/chart3"/>
    <dgm:cxn modelId="{DEA9340F-9A36-4060-905E-C10A2D5C8EC7}" srcId="{324B297A-8C52-4602-BAFC-489322A6C37D}" destId="{D417E63B-A495-48A2-B3AA-E5EFA3FCEE60}" srcOrd="1" destOrd="0" parTransId="{5237F2B5-4C87-4F25-AB83-264DAA5F1B9D}" sibTransId="{3EE3E39B-4BB8-4E85-8E04-AC098C8C64C8}"/>
    <dgm:cxn modelId="{DF9B7AB7-2D4F-45EA-8B9F-3B3C9C4803FE}" type="presOf" srcId="{4739261D-F02F-4539-A8FE-B9EBD096C4E0}" destId="{36540066-87B9-43D2-9743-57273030F653}" srcOrd="1" destOrd="0" presId="urn:microsoft.com/office/officeart/2005/8/layout/chart3"/>
    <dgm:cxn modelId="{ED13E610-4C1B-4D3C-909A-44C4C3A94515}" srcId="{324B297A-8C52-4602-BAFC-489322A6C37D}" destId="{FEEEF5A5-3518-4512-A983-13D518FF7499}" srcOrd="2" destOrd="0" parTransId="{78583AFF-15E4-4E59-82F4-E8F6916C5A08}" sibTransId="{652BB01D-A420-4869-8F1F-D0912B42D33C}"/>
    <dgm:cxn modelId="{D76C27B1-025F-4281-A491-C5BA09F40AF2}" type="presOf" srcId="{D417E63B-A495-48A2-B3AA-E5EFA3FCEE60}" destId="{84A7E5DC-D041-40BE-A082-355E5F42AD5B}" srcOrd="1" destOrd="0" presId="urn:microsoft.com/office/officeart/2005/8/layout/chart3"/>
    <dgm:cxn modelId="{DCC457D3-0975-4DC9-8F11-29EFAEBA8D8C}" type="presOf" srcId="{FEEEF5A5-3518-4512-A983-13D518FF7499}" destId="{92B4FF27-0421-495C-ABF3-C1AD9B0EAE9B}" srcOrd="0" destOrd="0" presId="urn:microsoft.com/office/officeart/2005/8/layout/chart3"/>
    <dgm:cxn modelId="{19775E7E-0240-4EAA-8EA1-CA00D1055F00}" type="presOf" srcId="{FEEEF5A5-3518-4512-A983-13D518FF7499}" destId="{32B52DCB-9A9B-436F-A5BA-E9A40564959E}" srcOrd="1" destOrd="0" presId="urn:microsoft.com/office/officeart/2005/8/layout/chart3"/>
    <dgm:cxn modelId="{14E3785B-FCCF-410D-BFDE-8FE578F92BE6}" type="presOf" srcId="{D417E63B-A495-48A2-B3AA-E5EFA3FCEE60}" destId="{53549C42-78EA-4B36-885A-CE86424CC9F1}" srcOrd="0" destOrd="0" presId="urn:microsoft.com/office/officeart/2005/8/layout/chart3"/>
    <dgm:cxn modelId="{960F1D9D-71C3-4AB3-A9F7-DACE68587095}" type="presParOf" srcId="{DC575BF6-F059-4699-8A7A-E20B6A4B8D9A}" destId="{A3FFAB75-10E5-4F53-83A6-8F91D4231B59}" srcOrd="0" destOrd="0" presId="urn:microsoft.com/office/officeart/2005/8/layout/chart3"/>
    <dgm:cxn modelId="{C8E4C299-AFC3-4226-B77F-C2696C7DBC47}" type="presParOf" srcId="{DC575BF6-F059-4699-8A7A-E20B6A4B8D9A}" destId="{36540066-87B9-43D2-9743-57273030F653}" srcOrd="1" destOrd="0" presId="urn:microsoft.com/office/officeart/2005/8/layout/chart3"/>
    <dgm:cxn modelId="{4AD0AC51-46DB-433B-A63A-E09D6B2665D5}" type="presParOf" srcId="{DC575BF6-F059-4699-8A7A-E20B6A4B8D9A}" destId="{53549C42-78EA-4B36-885A-CE86424CC9F1}" srcOrd="2" destOrd="0" presId="urn:microsoft.com/office/officeart/2005/8/layout/chart3"/>
    <dgm:cxn modelId="{127C5B42-4DA6-4ACB-A26C-C7E0B74C6098}" type="presParOf" srcId="{DC575BF6-F059-4699-8A7A-E20B6A4B8D9A}" destId="{84A7E5DC-D041-40BE-A082-355E5F42AD5B}" srcOrd="3" destOrd="0" presId="urn:microsoft.com/office/officeart/2005/8/layout/chart3"/>
    <dgm:cxn modelId="{703240AE-063A-4290-A955-B14DBD4D72CE}" type="presParOf" srcId="{DC575BF6-F059-4699-8A7A-E20B6A4B8D9A}" destId="{92B4FF27-0421-495C-ABF3-C1AD9B0EAE9B}" srcOrd="4" destOrd="0" presId="urn:microsoft.com/office/officeart/2005/8/layout/chart3"/>
    <dgm:cxn modelId="{8EA98BAC-E056-482F-9836-650230C5E6D0}" type="presParOf" srcId="{DC575BF6-F059-4699-8A7A-E20B6A4B8D9A}" destId="{32B52DCB-9A9B-436F-A5BA-E9A40564959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B297A-8C52-4602-BAFC-489322A6C37D}" type="doc">
      <dgm:prSet loTypeId="urn:microsoft.com/office/officeart/2005/8/layout/venn1" loCatId="relationship" qsTypeId="urn:microsoft.com/office/officeart/2005/8/quickstyle/simple4" qsCatId="simple" csTypeId="urn:microsoft.com/office/officeart/2005/8/colors/colorful3" csCatId="colorful" phldr="1"/>
      <dgm:spPr/>
    </dgm:pt>
    <dgm:pt modelId="{4739261D-F02F-4539-A8FE-B9EBD096C4E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Timing Management</a:t>
          </a:r>
          <a:endParaRPr lang="en-US" dirty="0"/>
        </a:p>
      </dgm:t>
    </dgm:pt>
    <dgm:pt modelId="{A8896E13-D856-44AA-9BA1-9182FA5CC252}" type="parTrans" cxnId="{0D6075A1-6ADE-4DAE-B7DC-747CA5BB85F3}">
      <dgm:prSet/>
      <dgm:spPr/>
      <dgm:t>
        <a:bodyPr/>
        <a:lstStyle/>
        <a:p>
          <a:endParaRPr lang="en-US"/>
        </a:p>
      </dgm:t>
    </dgm:pt>
    <dgm:pt modelId="{D8E538F5-4058-4F7E-ADCF-54A704D2B1BD}" type="sibTrans" cxnId="{0D6075A1-6ADE-4DAE-B7DC-747CA5BB85F3}">
      <dgm:prSet/>
      <dgm:spPr/>
      <dgm:t>
        <a:bodyPr/>
        <a:lstStyle/>
        <a:p>
          <a:endParaRPr lang="en-US"/>
        </a:p>
      </dgm:t>
    </dgm:pt>
    <dgm:pt modelId="{D417E63B-A495-48A2-B3AA-E5EFA3FCEE60}">
      <dgm:prSet phldrT="[Text]"/>
      <dgm:spPr/>
      <dgm:t>
        <a:bodyPr/>
        <a:lstStyle/>
        <a:p>
          <a:r>
            <a:rPr lang="en-US" dirty="0" smtClean="0"/>
            <a:t>Functional Management</a:t>
          </a:r>
          <a:endParaRPr lang="en-US" dirty="0"/>
        </a:p>
      </dgm:t>
    </dgm:pt>
    <dgm:pt modelId="{5237F2B5-4C87-4F25-AB83-264DAA5F1B9D}" type="parTrans" cxnId="{DEA9340F-9A36-4060-905E-C10A2D5C8EC7}">
      <dgm:prSet/>
      <dgm:spPr/>
      <dgm:t>
        <a:bodyPr/>
        <a:lstStyle/>
        <a:p>
          <a:endParaRPr lang="en-US"/>
        </a:p>
      </dgm:t>
    </dgm:pt>
    <dgm:pt modelId="{3EE3E39B-4BB8-4E85-8E04-AC098C8C64C8}" type="sibTrans" cxnId="{DEA9340F-9A36-4060-905E-C10A2D5C8EC7}">
      <dgm:prSet/>
      <dgm:spPr/>
      <dgm:t>
        <a:bodyPr/>
        <a:lstStyle/>
        <a:p>
          <a:endParaRPr lang="en-US"/>
        </a:p>
      </dgm:t>
    </dgm:pt>
    <dgm:pt modelId="{FEEEF5A5-3518-4512-A983-13D518FF7499}">
      <dgm:prSet phldrT="[Text]"/>
      <dgm:spPr/>
      <dgm:t>
        <a:bodyPr/>
        <a:lstStyle/>
        <a:p>
          <a:r>
            <a:rPr lang="en-US" smtClean="0"/>
            <a:t>Voltage </a:t>
          </a:r>
          <a:r>
            <a:rPr lang="en-US" dirty="0" smtClean="0"/>
            <a:t>Management</a:t>
          </a:r>
          <a:endParaRPr lang="en-US" dirty="0"/>
        </a:p>
      </dgm:t>
    </dgm:pt>
    <dgm:pt modelId="{78583AFF-15E4-4E59-82F4-E8F6916C5A08}" type="parTrans" cxnId="{ED13E610-4C1B-4D3C-909A-44C4C3A94515}">
      <dgm:prSet/>
      <dgm:spPr/>
      <dgm:t>
        <a:bodyPr/>
        <a:lstStyle/>
        <a:p>
          <a:endParaRPr lang="en-US"/>
        </a:p>
      </dgm:t>
    </dgm:pt>
    <dgm:pt modelId="{652BB01D-A420-4869-8F1F-D0912B42D33C}" type="sibTrans" cxnId="{ED13E610-4C1B-4D3C-909A-44C4C3A94515}">
      <dgm:prSet/>
      <dgm:spPr/>
      <dgm:t>
        <a:bodyPr/>
        <a:lstStyle/>
        <a:p>
          <a:endParaRPr lang="en-US"/>
        </a:p>
      </dgm:t>
    </dgm:pt>
    <dgm:pt modelId="{9D822932-6569-4235-9F01-066D813C5203}" type="pres">
      <dgm:prSet presAssocID="{324B297A-8C52-4602-BAFC-489322A6C37D}" presName="compositeShape" presStyleCnt="0">
        <dgm:presLayoutVars>
          <dgm:chMax val="7"/>
          <dgm:dir/>
          <dgm:resizeHandles val="exact"/>
        </dgm:presLayoutVars>
      </dgm:prSet>
      <dgm:spPr/>
    </dgm:pt>
    <dgm:pt modelId="{357DCA55-DF73-424C-85AF-5B3F51A069CC}" type="pres">
      <dgm:prSet presAssocID="{4739261D-F02F-4539-A8FE-B9EBD096C4E0}" presName="circ1" presStyleLbl="vennNode1" presStyleIdx="0" presStyleCnt="3"/>
      <dgm:spPr/>
      <dgm:t>
        <a:bodyPr/>
        <a:lstStyle/>
        <a:p>
          <a:endParaRPr lang="en-US"/>
        </a:p>
      </dgm:t>
    </dgm:pt>
    <dgm:pt modelId="{C4E0B2E8-386C-4B0F-866E-03A350BDE268}" type="pres">
      <dgm:prSet presAssocID="{4739261D-F02F-4539-A8FE-B9EBD096C4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20B41-56EA-466D-9094-16EE3F049D25}" type="pres">
      <dgm:prSet presAssocID="{D417E63B-A495-48A2-B3AA-E5EFA3FCEE60}" presName="circ2" presStyleLbl="vennNode1" presStyleIdx="1" presStyleCnt="3"/>
      <dgm:spPr/>
      <dgm:t>
        <a:bodyPr/>
        <a:lstStyle/>
        <a:p>
          <a:endParaRPr lang="en-US"/>
        </a:p>
      </dgm:t>
    </dgm:pt>
    <dgm:pt modelId="{D1C752CC-A1D9-4DD7-A262-37F392030112}" type="pres">
      <dgm:prSet presAssocID="{D417E63B-A495-48A2-B3AA-E5EFA3FCEE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1B295-9117-4985-BCE1-EBA1979978B7}" type="pres">
      <dgm:prSet presAssocID="{FEEEF5A5-3518-4512-A983-13D518FF7499}" presName="circ3" presStyleLbl="vennNode1" presStyleIdx="2" presStyleCnt="3"/>
      <dgm:spPr/>
      <dgm:t>
        <a:bodyPr/>
        <a:lstStyle/>
        <a:p>
          <a:endParaRPr lang="en-US"/>
        </a:p>
      </dgm:t>
    </dgm:pt>
    <dgm:pt modelId="{6D99513A-B408-4CF5-A0D8-18850B7F24E8}" type="pres">
      <dgm:prSet presAssocID="{FEEEF5A5-3518-4512-A983-13D518FF749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3BABB-39CE-4752-B7A8-0DD6B65A9D52}" type="presOf" srcId="{D417E63B-A495-48A2-B3AA-E5EFA3FCEE60}" destId="{5F420B41-56EA-466D-9094-16EE3F049D25}" srcOrd="0" destOrd="0" presId="urn:microsoft.com/office/officeart/2005/8/layout/venn1"/>
    <dgm:cxn modelId="{0637DAFD-A97F-4E15-841D-6BE023414384}" type="presOf" srcId="{4739261D-F02F-4539-A8FE-B9EBD096C4E0}" destId="{C4E0B2E8-386C-4B0F-866E-03A350BDE268}" srcOrd="1" destOrd="0" presId="urn:microsoft.com/office/officeart/2005/8/layout/venn1"/>
    <dgm:cxn modelId="{0D6075A1-6ADE-4DAE-B7DC-747CA5BB85F3}" srcId="{324B297A-8C52-4602-BAFC-489322A6C37D}" destId="{4739261D-F02F-4539-A8FE-B9EBD096C4E0}" srcOrd="0" destOrd="0" parTransId="{A8896E13-D856-44AA-9BA1-9182FA5CC252}" sibTransId="{D8E538F5-4058-4F7E-ADCF-54A704D2B1BD}"/>
    <dgm:cxn modelId="{DEA9340F-9A36-4060-905E-C10A2D5C8EC7}" srcId="{324B297A-8C52-4602-BAFC-489322A6C37D}" destId="{D417E63B-A495-48A2-B3AA-E5EFA3FCEE60}" srcOrd="1" destOrd="0" parTransId="{5237F2B5-4C87-4F25-AB83-264DAA5F1B9D}" sibTransId="{3EE3E39B-4BB8-4E85-8E04-AC098C8C64C8}"/>
    <dgm:cxn modelId="{D2475752-596A-4596-B541-71C6F680CF81}" type="presOf" srcId="{D417E63B-A495-48A2-B3AA-E5EFA3FCEE60}" destId="{D1C752CC-A1D9-4DD7-A262-37F392030112}" srcOrd="1" destOrd="0" presId="urn:microsoft.com/office/officeart/2005/8/layout/venn1"/>
    <dgm:cxn modelId="{ED13E610-4C1B-4D3C-909A-44C4C3A94515}" srcId="{324B297A-8C52-4602-BAFC-489322A6C37D}" destId="{FEEEF5A5-3518-4512-A983-13D518FF7499}" srcOrd="2" destOrd="0" parTransId="{78583AFF-15E4-4E59-82F4-E8F6916C5A08}" sibTransId="{652BB01D-A420-4869-8F1F-D0912B42D33C}"/>
    <dgm:cxn modelId="{21F2EBA9-38BF-4604-BAE6-5D76A4BDF103}" type="presOf" srcId="{324B297A-8C52-4602-BAFC-489322A6C37D}" destId="{9D822932-6569-4235-9F01-066D813C5203}" srcOrd="0" destOrd="0" presId="urn:microsoft.com/office/officeart/2005/8/layout/venn1"/>
    <dgm:cxn modelId="{A0FF32F1-E8E1-42BC-BD0B-D1110E1D3989}" type="presOf" srcId="{FEEEF5A5-3518-4512-A983-13D518FF7499}" destId="{DDA1B295-9117-4985-BCE1-EBA1979978B7}" srcOrd="0" destOrd="0" presId="urn:microsoft.com/office/officeart/2005/8/layout/venn1"/>
    <dgm:cxn modelId="{2A183840-566E-4A17-81F2-F3BE2664721E}" type="presOf" srcId="{FEEEF5A5-3518-4512-A983-13D518FF7499}" destId="{6D99513A-B408-4CF5-A0D8-18850B7F24E8}" srcOrd="1" destOrd="0" presId="urn:microsoft.com/office/officeart/2005/8/layout/venn1"/>
    <dgm:cxn modelId="{C996ACCC-63C5-4334-A2E6-1D606E7B2C99}" type="presOf" srcId="{4739261D-F02F-4539-A8FE-B9EBD096C4E0}" destId="{357DCA55-DF73-424C-85AF-5B3F51A069CC}" srcOrd="0" destOrd="0" presId="urn:microsoft.com/office/officeart/2005/8/layout/venn1"/>
    <dgm:cxn modelId="{B85AEAB5-EEF2-4111-B40C-83442A9FFAAD}" type="presParOf" srcId="{9D822932-6569-4235-9F01-066D813C5203}" destId="{357DCA55-DF73-424C-85AF-5B3F51A069CC}" srcOrd="0" destOrd="0" presId="urn:microsoft.com/office/officeart/2005/8/layout/venn1"/>
    <dgm:cxn modelId="{AC3D402A-2DAC-45E2-B81C-A1FBFD8C4C78}" type="presParOf" srcId="{9D822932-6569-4235-9F01-066D813C5203}" destId="{C4E0B2E8-386C-4B0F-866E-03A350BDE268}" srcOrd="1" destOrd="0" presId="urn:microsoft.com/office/officeart/2005/8/layout/venn1"/>
    <dgm:cxn modelId="{B87A86CD-FCD9-4B90-8EA0-0C063F346101}" type="presParOf" srcId="{9D822932-6569-4235-9F01-066D813C5203}" destId="{5F420B41-56EA-466D-9094-16EE3F049D25}" srcOrd="2" destOrd="0" presId="urn:microsoft.com/office/officeart/2005/8/layout/venn1"/>
    <dgm:cxn modelId="{5E3A5CD6-337B-4F73-AD3A-CB5838CC53CB}" type="presParOf" srcId="{9D822932-6569-4235-9F01-066D813C5203}" destId="{D1C752CC-A1D9-4DD7-A262-37F392030112}" srcOrd="3" destOrd="0" presId="urn:microsoft.com/office/officeart/2005/8/layout/venn1"/>
    <dgm:cxn modelId="{EE4F5005-3F02-4443-8B9B-6C5C879094B3}" type="presParOf" srcId="{9D822932-6569-4235-9F01-066D813C5203}" destId="{DDA1B295-9117-4985-BCE1-EBA1979978B7}" srcOrd="4" destOrd="0" presId="urn:microsoft.com/office/officeart/2005/8/layout/venn1"/>
    <dgm:cxn modelId="{85E92E41-A131-4306-ADE2-8C39525F874A}" type="presParOf" srcId="{9D822932-6569-4235-9F01-066D813C5203}" destId="{6D99513A-B408-4CF5-A0D8-18850B7F24E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FFAB75-10E5-4F53-83A6-8F91D4231B59}">
      <dsp:nvSpPr>
        <dsp:cNvPr id="0" name=""/>
        <dsp:cNvSpPr/>
      </dsp:nvSpPr>
      <dsp:spPr>
        <a:xfrm>
          <a:off x="1810981" y="288416"/>
          <a:ext cx="4118641" cy="4118641"/>
        </a:xfrm>
        <a:prstGeom prst="pie">
          <a:avLst>
            <a:gd name="adj1" fmla="val 16200000"/>
            <a:gd name="adj2" fmla="val 180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Timing Management 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4050247" y="1048404"/>
        <a:ext cx="1397396" cy="1372880"/>
      </dsp:txXfrm>
    </dsp:sp>
    <dsp:sp modelId="{53549C42-78EA-4B36-885A-CE86424CC9F1}">
      <dsp:nvSpPr>
        <dsp:cNvPr id="0" name=""/>
        <dsp:cNvSpPr/>
      </dsp:nvSpPr>
      <dsp:spPr>
        <a:xfrm>
          <a:off x="1699458" y="496086"/>
          <a:ext cx="4118641" cy="4118641"/>
        </a:xfrm>
        <a:prstGeom prst="pie">
          <a:avLst>
            <a:gd name="adj1" fmla="val 1800000"/>
            <a:gd name="adj2" fmla="val 9000000"/>
          </a:avLst>
        </a:prstGeom>
        <a:solidFill>
          <a:srgbClr val="517E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Functional</a:t>
          </a:r>
          <a:r>
            <a:rPr lang="en-US" sz="2000" kern="1200" dirty="0" smtClean="0">
              <a:solidFill>
                <a:schemeClr val="bg2"/>
              </a:solidFill>
            </a:rPr>
            <a:t> </a:t>
          </a:r>
          <a:r>
            <a:rPr lang="en-US" sz="1800" kern="1200" dirty="0" smtClean="0">
              <a:solidFill>
                <a:schemeClr val="bg2"/>
              </a:solidFill>
            </a:rPr>
            <a:t>Management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2827181" y="3094753"/>
        <a:ext cx="1863195" cy="1274817"/>
      </dsp:txXfrm>
    </dsp:sp>
    <dsp:sp modelId="{92B4FF27-0421-495C-ABF3-C1AD9B0EAE9B}">
      <dsp:nvSpPr>
        <dsp:cNvPr id="0" name=""/>
        <dsp:cNvSpPr/>
      </dsp:nvSpPr>
      <dsp:spPr>
        <a:xfrm>
          <a:off x="1603287" y="288424"/>
          <a:ext cx="4118641" cy="411864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-12685625"/>
                <a:satOff val="-48837"/>
                <a:lumOff val="-91569"/>
                <a:alphaOff val="0"/>
                <a:shade val="51000"/>
                <a:satMod val="130000"/>
              </a:schemeClr>
            </a:gs>
            <a:gs pos="80000">
              <a:schemeClr val="accent3">
                <a:hueOff val="-12685625"/>
                <a:satOff val="-48837"/>
                <a:lumOff val="-9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-12685625"/>
                <a:satOff val="-48837"/>
                <a:lumOff val="-9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Voltage Management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2044571" y="1097443"/>
        <a:ext cx="1397396" cy="1372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DCA55-DF73-424C-85AF-5B3F51A069CC}">
      <dsp:nvSpPr>
        <dsp:cNvPr id="0" name=""/>
        <dsp:cNvSpPr/>
      </dsp:nvSpPr>
      <dsp:spPr>
        <a:xfrm>
          <a:off x="2285999" y="66674"/>
          <a:ext cx="3200400" cy="3200400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Timing Management</a:t>
          </a:r>
          <a:endParaRPr lang="en-US" sz="2500" kern="1200" dirty="0"/>
        </a:p>
      </dsp:txBody>
      <dsp:txXfrm>
        <a:off x="2712719" y="626744"/>
        <a:ext cx="2346959" cy="1440180"/>
      </dsp:txXfrm>
    </dsp:sp>
    <dsp:sp modelId="{5F420B41-56EA-466D-9094-16EE3F049D25}">
      <dsp:nvSpPr>
        <dsp:cNvPr id="0" name=""/>
        <dsp:cNvSpPr/>
      </dsp:nvSpPr>
      <dsp:spPr>
        <a:xfrm>
          <a:off x="3440810" y="2066924"/>
          <a:ext cx="3200400" cy="320040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6342812"/>
                <a:satOff val="-24419"/>
                <a:lumOff val="-4578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-6342812"/>
                <a:satOff val="-24419"/>
                <a:lumOff val="-4578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-6342812"/>
                <a:satOff val="-24419"/>
                <a:lumOff val="-45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Functional Management</a:t>
          </a:r>
          <a:endParaRPr lang="en-US" sz="2500" kern="1200" dirty="0"/>
        </a:p>
      </dsp:txBody>
      <dsp:txXfrm>
        <a:off x="4419599" y="2893694"/>
        <a:ext cx="1920240" cy="1760220"/>
      </dsp:txXfrm>
    </dsp:sp>
    <dsp:sp modelId="{DDA1B295-9117-4985-BCE1-EBA1979978B7}">
      <dsp:nvSpPr>
        <dsp:cNvPr id="0" name=""/>
        <dsp:cNvSpPr/>
      </dsp:nvSpPr>
      <dsp:spPr>
        <a:xfrm>
          <a:off x="1131188" y="2066924"/>
          <a:ext cx="3200400" cy="320040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12685625"/>
                <a:satOff val="-48837"/>
                <a:lumOff val="-9156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-12685625"/>
                <a:satOff val="-48837"/>
                <a:lumOff val="-9156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-12685625"/>
                <a:satOff val="-48837"/>
                <a:lumOff val="-9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Voltage </a:t>
          </a:r>
          <a:r>
            <a:rPr lang="en-US" sz="2500" kern="1200" dirty="0" smtClean="0"/>
            <a:t>Management</a:t>
          </a:r>
          <a:endParaRPr lang="en-US" sz="2500" kern="1200" dirty="0"/>
        </a:p>
      </dsp:txBody>
      <dsp:txXfrm>
        <a:off x="1432559" y="2893694"/>
        <a:ext cx="1920240" cy="176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Straight Connector 3"/>
        <cdr:cNvSpPr/>
      </cdr:nvSpPr>
      <cdr:spPr bwMode="auto">
        <a:xfrm xmlns:a="http://schemas.openxmlformats.org/drawingml/2006/main">
          <a:off x="0" y="-990600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0.65323</cdr:x>
      <cdr:y>0.04348</cdr:y>
    </cdr:from>
    <cdr:to>
      <cdr:x>0.95775</cdr:x>
      <cdr:y>0.91304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4957191" y="177880"/>
          <a:ext cx="2310954" cy="3557427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34902"/>
          </a:srgbClr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50C35-3B8C-4F38-A6FB-6B2920949E28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EE1B2-4DF7-404E-BB6B-529EB30AD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E1B2-4DF7-404E-BB6B-529EB30AD3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2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62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 dirty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 dirty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 dirty="0" smtClean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 dirty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 dirty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 dirty="0" smtClean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 dirty="0" smtClean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13, 2010</a:t>
            </a:r>
            <a:endParaRPr lang="en-US" dirty="0" smtClean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652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2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2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2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2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2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2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52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52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smtClean="0"/>
              <a:t>October 13, 2010</a:t>
            </a:r>
            <a:endParaRPr lang="en-US" dirty="0" smtClean="0"/>
          </a:p>
        </p:txBody>
      </p:sp>
      <p:sp>
        <p:nvSpPr>
          <p:cNvPr id="2652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2652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2060"/>
                </a:solidFill>
                <a:effectLst/>
              </a:defRPr>
            </a:lvl1pPr>
          </a:lstStyle>
          <a:p>
            <a:fld id="{1A1CC2FC-B534-4D97-BF22-C3A16E329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opsys.com/Tools/Verification/AMSVerification/CircuitSimulation/HSPICE/Documents/hspice%20ds.pdf" TargetMode="External"/><Relationship Id="rId2" Type="http://schemas.openxmlformats.org/officeDocument/2006/relationships/hyperlink" Target="http://ptm.asu.ed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8600" y="273050"/>
            <a:ext cx="8686800" cy="170815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Energy Source Lifetime Optimization for a Digital System through Power Management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90600" y="4648200"/>
            <a:ext cx="7162800" cy="17526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effectLst/>
              </a:rPr>
              <a:t>Advisor: Dr. </a:t>
            </a:r>
            <a:r>
              <a:rPr lang="en-US" sz="2400" dirty="0" err="1" smtClean="0">
                <a:effectLst/>
              </a:rPr>
              <a:t>Vishwani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Agrawal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Committee: Dr. </a:t>
            </a:r>
            <a:r>
              <a:rPr lang="en-US" sz="2400" dirty="0" err="1" smtClean="0">
                <a:effectLst/>
              </a:rPr>
              <a:t>Adit</a:t>
            </a:r>
            <a:r>
              <a:rPr lang="en-US" sz="2400" dirty="0" smtClean="0">
                <a:effectLst/>
              </a:rPr>
              <a:t> Singh and Dr. Victor Nelson</a:t>
            </a:r>
          </a:p>
          <a:p>
            <a:pPr lvl="0"/>
            <a:r>
              <a:rPr lang="en-US" sz="2400" dirty="0" smtClean="0">
                <a:solidFill>
                  <a:srgbClr val="0070C0"/>
                </a:solidFill>
                <a:effectLst/>
              </a:rPr>
              <a:t>Department of Electrical and Computer Engineering </a:t>
            </a:r>
          </a:p>
          <a:p>
            <a:pPr lvl="0"/>
            <a:r>
              <a:rPr lang="en-US" sz="2600" dirty="0" smtClean="0">
                <a:solidFill>
                  <a:srgbClr val="F78819"/>
                </a:solidFill>
                <a:effectLst/>
              </a:rPr>
              <a:t>Auburn University</a:t>
            </a:r>
          </a:p>
          <a:p>
            <a:endParaRPr lang="en-US" sz="24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3400" y="6400800"/>
            <a:ext cx="2514600" cy="288925"/>
          </a:xfrm>
        </p:spPr>
        <p:txBody>
          <a:bodyPr/>
          <a:lstStyle/>
          <a:p>
            <a:r>
              <a:rPr lang="en-US" dirty="0" smtClean="0"/>
              <a:t>October 13,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352800" cy="288925"/>
          </a:xfrm>
        </p:spPr>
        <p:txBody>
          <a:bodyPr/>
          <a:lstStyle/>
          <a:p>
            <a:r>
              <a:rPr lang="en-US" dirty="0" smtClean="0"/>
              <a:t>Manish </a:t>
            </a:r>
            <a:r>
              <a:rPr lang="en-US" dirty="0" err="1" smtClean="0"/>
              <a:t>Kulkarni</a:t>
            </a:r>
            <a:r>
              <a:rPr lang="en-US" dirty="0" smtClean="0"/>
              <a:t>: MS Thesis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473825"/>
            <a:ext cx="758825" cy="247650"/>
          </a:xfrm>
        </p:spPr>
        <p:txBody>
          <a:bodyPr/>
          <a:lstStyle/>
          <a:p>
            <a:fld id="{1A1CC2FC-B534-4D97-BF22-C3A16E3295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14400" y="37338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2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Master’s Thesis</a:t>
            </a:r>
            <a:r>
              <a:rPr kumimoji="0" lang="en-US" sz="22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Defense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20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Manish </a:t>
            </a:r>
            <a:r>
              <a:rPr kumimoji="0" lang="en-US" sz="220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Kulkarni</a:t>
            </a:r>
            <a:endParaRPr kumimoji="0" lang="en-US" sz="220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2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AUSealColor_transparent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838" y="2057400"/>
            <a:ext cx="1604962" cy="160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0103"/>
            <a:ext cx="8229600" cy="1139825"/>
          </a:xfrm>
        </p:spPr>
        <p:txBody>
          <a:bodyPr/>
          <a:lstStyle/>
          <a:p>
            <a:r>
              <a:rPr lang="en-US" sz="4000" dirty="0" smtClean="0"/>
              <a:t>Lifetime, Power and Efficiency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2267F-F7C7-4A31-8C08-543C4797B7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1905000"/>
            <a:ext cx="60960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>
            <a:endCxn id="6" idx="3"/>
          </p:cNvCxnSpPr>
          <p:nvPr/>
        </p:nvCxnSpPr>
        <p:spPr>
          <a:xfrm>
            <a:off x="1524000" y="3810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429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4572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0" y="5334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4953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667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4191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3048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4000" y="2286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81000" y="38100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143000" y="38100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905000" y="38100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953000" y="38100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429000" y="38100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191000" y="38100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667000" y="38100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TextBox 35"/>
          <p:cNvSpPr txBox="1">
            <a:spLocks noChangeArrowheads="1"/>
          </p:cNvSpPr>
          <p:nvPr/>
        </p:nvSpPr>
        <p:spPr bwMode="auto">
          <a:xfrm>
            <a:off x="7696200" y="1676400"/>
            <a:ext cx="5397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/>
              <a:t>1.0</a:t>
            </a:r>
          </a:p>
          <a:p>
            <a:pPr>
              <a:spcAft>
                <a:spcPts val="600"/>
              </a:spcAft>
            </a:pPr>
            <a:endParaRPr lang="en-US" sz="2000"/>
          </a:p>
          <a:p>
            <a:pPr>
              <a:spcAft>
                <a:spcPts val="600"/>
              </a:spcAft>
            </a:pPr>
            <a:r>
              <a:rPr lang="en-US" sz="2000"/>
              <a:t>0.8</a:t>
            </a:r>
          </a:p>
          <a:p>
            <a:pPr>
              <a:spcAft>
                <a:spcPts val="600"/>
              </a:spcAft>
            </a:pPr>
            <a:endParaRPr lang="en-US" sz="2000"/>
          </a:p>
          <a:p>
            <a:pPr>
              <a:spcAft>
                <a:spcPts val="600"/>
              </a:spcAft>
            </a:pPr>
            <a:r>
              <a:rPr lang="en-US" sz="2000"/>
              <a:t>0.6</a:t>
            </a:r>
          </a:p>
          <a:p>
            <a:pPr>
              <a:spcAft>
                <a:spcPts val="600"/>
              </a:spcAft>
            </a:pPr>
            <a:endParaRPr lang="en-US" sz="2000"/>
          </a:p>
          <a:p>
            <a:pPr>
              <a:spcAft>
                <a:spcPts val="600"/>
              </a:spcAft>
            </a:pPr>
            <a:r>
              <a:rPr lang="en-US" sz="2000"/>
              <a:t>0.4</a:t>
            </a:r>
          </a:p>
          <a:p>
            <a:pPr>
              <a:spcAft>
                <a:spcPts val="600"/>
              </a:spcAft>
            </a:pPr>
            <a:endParaRPr lang="en-US" sz="2000"/>
          </a:p>
          <a:p>
            <a:pPr>
              <a:spcAft>
                <a:spcPts val="600"/>
              </a:spcAft>
            </a:pPr>
            <a:r>
              <a:rPr lang="en-US" sz="2000"/>
              <a:t>0.2</a:t>
            </a:r>
          </a:p>
          <a:p>
            <a:pPr>
              <a:spcAft>
                <a:spcPts val="600"/>
              </a:spcAft>
            </a:pPr>
            <a:endParaRPr lang="en-US" sz="2000"/>
          </a:p>
          <a:p>
            <a:pPr>
              <a:spcAft>
                <a:spcPts val="600"/>
              </a:spcAft>
            </a:pPr>
            <a:r>
              <a:rPr lang="en-US" sz="2000"/>
              <a:t>0.0</a:t>
            </a:r>
          </a:p>
        </p:txBody>
      </p:sp>
      <p:sp>
        <p:nvSpPr>
          <p:cNvPr id="5144" name="TextBox 36"/>
          <p:cNvSpPr txBox="1">
            <a:spLocks noChangeArrowheads="1"/>
          </p:cNvSpPr>
          <p:nvPr/>
        </p:nvSpPr>
        <p:spPr bwMode="auto">
          <a:xfrm rot="-5400000">
            <a:off x="7129463" y="3690937"/>
            <a:ext cx="2814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Efficiency or </a:t>
            </a:r>
            <a:r>
              <a:rPr lang="en-US" sz="2400">
                <a:solidFill>
                  <a:srgbClr val="FF0000"/>
                </a:solidFill>
              </a:rPr>
              <a:t>Power</a:t>
            </a:r>
            <a:endParaRPr lang="en-US" sz="2400"/>
          </a:p>
        </p:txBody>
      </p:sp>
      <p:sp>
        <p:nvSpPr>
          <p:cNvPr id="5145" name="TextBox 37"/>
          <p:cNvSpPr txBox="1">
            <a:spLocks noChangeArrowheads="1"/>
          </p:cNvSpPr>
          <p:nvPr/>
        </p:nvSpPr>
        <p:spPr bwMode="auto">
          <a:xfrm>
            <a:off x="1371600" y="5715000"/>
            <a:ext cx="652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ctr"/>
            <a:r>
              <a:rPr lang="en-US" sz="2000"/>
              <a:t>0         1         2         3         4         5         6         7         8</a:t>
            </a:r>
          </a:p>
          <a:p>
            <a:pPr algn="ctr"/>
            <a:r>
              <a:rPr lang="en-US" sz="2000"/>
              <a:t>R</a:t>
            </a:r>
            <a:r>
              <a:rPr lang="en-US" sz="2000" baseline="-25000"/>
              <a:t>L</a:t>
            </a:r>
            <a:r>
              <a:rPr lang="en-US" sz="2000"/>
              <a:t>/R</a:t>
            </a:r>
            <a:r>
              <a:rPr lang="en-US" sz="2000" baseline="-25000"/>
              <a:t>B</a:t>
            </a:r>
            <a:endParaRPr lang="en-US" sz="2000"/>
          </a:p>
        </p:txBody>
      </p:sp>
      <p:sp>
        <p:nvSpPr>
          <p:cNvPr id="47" name="Freeform 46"/>
          <p:cNvSpPr/>
          <p:nvPr/>
        </p:nvSpPr>
        <p:spPr>
          <a:xfrm>
            <a:off x="1524000" y="2286000"/>
            <a:ext cx="6096000" cy="3417888"/>
          </a:xfrm>
          <a:custGeom>
            <a:avLst/>
            <a:gdLst>
              <a:gd name="connsiteX0" fmla="*/ 0 w 6096000"/>
              <a:gd name="connsiteY0" fmla="*/ 3367314 h 3367314"/>
              <a:gd name="connsiteX1" fmla="*/ 1016000 w 6096000"/>
              <a:gd name="connsiteY1" fmla="*/ 1219200 h 3367314"/>
              <a:gd name="connsiteX2" fmla="*/ 3309257 w 6096000"/>
              <a:gd name="connsiteY2" fmla="*/ 333829 h 3367314"/>
              <a:gd name="connsiteX3" fmla="*/ 6096000 w 6096000"/>
              <a:gd name="connsiteY3" fmla="*/ 0 h 336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367314">
                <a:moveTo>
                  <a:pt x="0" y="3367314"/>
                </a:moveTo>
                <a:cubicBezTo>
                  <a:pt x="232228" y="2546047"/>
                  <a:pt x="464457" y="1724781"/>
                  <a:pt x="1016000" y="1219200"/>
                </a:cubicBezTo>
                <a:cubicBezTo>
                  <a:pt x="1567543" y="713619"/>
                  <a:pt x="2462590" y="537029"/>
                  <a:pt x="3309257" y="333829"/>
                </a:cubicBezTo>
                <a:cubicBezTo>
                  <a:pt x="4155924" y="130629"/>
                  <a:pt x="5125962" y="65314"/>
                  <a:pt x="6096000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524000" y="1828800"/>
            <a:ext cx="6096000" cy="3889375"/>
          </a:xfrm>
          <a:custGeom>
            <a:avLst/>
            <a:gdLst>
              <a:gd name="connsiteX0" fmla="*/ 0 w 6096000"/>
              <a:gd name="connsiteY0" fmla="*/ 3889829 h 3889829"/>
              <a:gd name="connsiteX1" fmla="*/ 377371 w 6096000"/>
              <a:gd name="connsiteY1" fmla="*/ 624114 h 3889829"/>
              <a:gd name="connsiteX2" fmla="*/ 1074057 w 6096000"/>
              <a:gd name="connsiteY2" fmla="*/ 145143 h 3889829"/>
              <a:gd name="connsiteX3" fmla="*/ 2119086 w 6096000"/>
              <a:gd name="connsiteY3" fmla="*/ 1059543 h 3889829"/>
              <a:gd name="connsiteX4" fmla="*/ 2757714 w 6096000"/>
              <a:gd name="connsiteY4" fmla="*/ 1451429 h 3889829"/>
              <a:gd name="connsiteX5" fmla="*/ 4049486 w 6096000"/>
              <a:gd name="connsiteY5" fmla="*/ 1915886 h 3889829"/>
              <a:gd name="connsiteX6" fmla="*/ 6096000 w 6096000"/>
              <a:gd name="connsiteY6" fmla="*/ 2365829 h 388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889829">
                <a:moveTo>
                  <a:pt x="0" y="3889829"/>
                </a:moveTo>
                <a:cubicBezTo>
                  <a:pt x="99181" y="2569028"/>
                  <a:pt x="198362" y="1248228"/>
                  <a:pt x="377371" y="624114"/>
                </a:cubicBezTo>
                <a:cubicBezTo>
                  <a:pt x="556380" y="0"/>
                  <a:pt x="783771" y="72572"/>
                  <a:pt x="1074057" y="145143"/>
                </a:cubicBezTo>
                <a:cubicBezTo>
                  <a:pt x="1364343" y="217714"/>
                  <a:pt x="1838477" y="841829"/>
                  <a:pt x="2119086" y="1059543"/>
                </a:cubicBezTo>
                <a:cubicBezTo>
                  <a:pt x="2399695" y="1277257"/>
                  <a:pt x="2435981" y="1308705"/>
                  <a:pt x="2757714" y="1451429"/>
                </a:cubicBezTo>
                <a:cubicBezTo>
                  <a:pt x="3079447" y="1594153"/>
                  <a:pt x="3493105" y="1763486"/>
                  <a:pt x="4049486" y="1915886"/>
                </a:cubicBezTo>
                <a:cubicBezTo>
                  <a:pt x="4605867" y="2068286"/>
                  <a:pt x="5350933" y="2217057"/>
                  <a:pt x="6096000" y="236582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1524000" y="2286000"/>
            <a:ext cx="6096000" cy="304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9" name="TextBox 63"/>
          <p:cNvSpPr txBox="1">
            <a:spLocks noChangeArrowheads="1"/>
          </p:cNvSpPr>
          <p:nvPr/>
        </p:nvSpPr>
        <p:spPr bwMode="auto">
          <a:xfrm rot="-5400000">
            <a:off x="-705643" y="3601243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Lifetime (x AHr.R</a:t>
            </a:r>
            <a:r>
              <a:rPr lang="en-US" sz="2400" baseline="-25000">
                <a:solidFill>
                  <a:srgbClr val="00B050"/>
                </a:solidFill>
              </a:rPr>
              <a:t>B</a:t>
            </a:r>
            <a:r>
              <a:rPr lang="en-US" sz="2400">
                <a:solidFill>
                  <a:srgbClr val="00B050"/>
                </a:solidFill>
              </a:rPr>
              <a:t> /V</a:t>
            </a:r>
            <a:r>
              <a:rPr lang="en-US" sz="2400" baseline="-25000">
                <a:solidFill>
                  <a:srgbClr val="00B050"/>
                </a:solidFill>
              </a:rPr>
              <a:t>B</a:t>
            </a:r>
            <a:r>
              <a:rPr lang="en-US" sz="240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5150" name="Rectangle 64"/>
          <p:cNvSpPr>
            <a:spLocks noChangeArrowheads="1"/>
          </p:cNvSpPr>
          <p:nvPr/>
        </p:nvSpPr>
        <p:spPr bwMode="auto">
          <a:xfrm>
            <a:off x="1066800" y="1752600"/>
            <a:ext cx="457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00"/>
              </a:lnSpc>
              <a:spcAft>
                <a:spcPts val="600"/>
              </a:spcAft>
            </a:pPr>
            <a:r>
              <a:rPr lang="en-US" b="1">
                <a:solidFill>
                  <a:srgbClr val="00B050"/>
                </a:solidFill>
              </a:rPr>
              <a:t>10</a:t>
            </a:r>
          </a:p>
          <a:p>
            <a:pPr algn="r">
              <a:lnSpc>
                <a:spcPts val="2400"/>
              </a:lnSpc>
              <a:spcAft>
                <a:spcPts val="600"/>
              </a:spcAft>
            </a:pPr>
            <a:endParaRPr lang="en-US" b="1">
              <a:solidFill>
                <a:srgbClr val="00B050"/>
              </a:solidFill>
            </a:endParaRPr>
          </a:p>
          <a:p>
            <a:pPr algn="r">
              <a:lnSpc>
                <a:spcPts val="2400"/>
              </a:lnSpc>
              <a:spcAft>
                <a:spcPts val="600"/>
              </a:spcAft>
            </a:pPr>
            <a:r>
              <a:rPr lang="en-US" b="1">
                <a:solidFill>
                  <a:srgbClr val="00B050"/>
                </a:solidFill>
              </a:rPr>
              <a:t>8</a:t>
            </a:r>
          </a:p>
          <a:p>
            <a:pPr algn="r">
              <a:lnSpc>
                <a:spcPts val="2400"/>
              </a:lnSpc>
              <a:spcAft>
                <a:spcPts val="600"/>
              </a:spcAft>
            </a:pPr>
            <a:endParaRPr lang="en-US" b="1">
              <a:solidFill>
                <a:srgbClr val="00B050"/>
              </a:solidFill>
            </a:endParaRPr>
          </a:p>
          <a:p>
            <a:pPr algn="r">
              <a:lnSpc>
                <a:spcPts val="2400"/>
              </a:lnSpc>
              <a:spcAft>
                <a:spcPts val="600"/>
              </a:spcAft>
            </a:pPr>
            <a:r>
              <a:rPr lang="en-US" b="1">
                <a:solidFill>
                  <a:srgbClr val="00B050"/>
                </a:solidFill>
              </a:rPr>
              <a:t>6</a:t>
            </a:r>
          </a:p>
          <a:p>
            <a:pPr algn="r">
              <a:lnSpc>
                <a:spcPts val="2400"/>
              </a:lnSpc>
              <a:spcAft>
                <a:spcPts val="600"/>
              </a:spcAft>
            </a:pPr>
            <a:endParaRPr lang="en-US" b="1">
              <a:solidFill>
                <a:srgbClr val="00B050"/>
              </a:solidFill>
            </a:endParaRPr>
          </a:p>
          <a:p>
            <a:pPr algn="r">
              <a:lnSpc>
                <a:spcPts val="2400"/>
              </a:lnSpc>
              <a:spcAft>
                <a:spcPts val="600"/>
              </a:spcAft>
            </a:pPr>
            <a:r>
              <a:rPr lang="en-US" b="1">
                <a:solidFill>
                  <a:srgbClr val="00B050"/>
                </a:solidFill>
              </a:rPr>
              <a:t>4</a:t>
            </a:r>
          </a:p>
          <a:p>
            <a:pPr algn="r">
              <a:lnSpc>
                <a:spcPts val="2400"/>
              </a:lnSpc>
              <a:spcAft>
                <a:spcPts val="600"/>
              </a:spcAft>
            </a:pPr>
            <a:endParaRPr lang="en-US" b="1">
              <a:solidFill>
                <a:srgbClr val="00B050"/>
              </a:solidFill>
            </a:endParaRPr>
          </a:p>
          <a:p>
            <a:pPr algn="r">
              <a:lnSpc>
                <a:spcPts val="2400"/>
              </a:lnSpc>
              <a:spcAft>
                <a:spcPts val="600"/>
              </a:spcAft>
            </a:pPr>
            <a:r>
              <a:rPr lang="en-US" b="1">
                <a:solidFill>
                  <a:srgbClr val="00B050"/>
                </a:solidFill>
              </a:rPr>
              <a:t>2</a:t>
            </a:r>
          </a:p>
          <a:p>
            <a:pPr algn="r">
              <a:lnSpc>
                <a:spcPts val="2400"/>
              </a:lnSpc>
              <a:spcAft>
                <a:spcPts val="600"/>
              </a:spcAft>
            </a:pPr>
            <a:endParaRPr lang="en-US" b="1">
              <a:solidFill>
                <a:srgbClr val="00B050"/>
              </a:solidFill>
            </a:endParaRPr>
          </a:p>
          <a:p>
            <a:pPr algn="r">
              <a:lnSpc>
                <a:spcPts val="2400"/>
              </a:lnSpc>
              <a:spcAft>
                <a:spcPts val="600"/>
              </a:spcAft>
            </a:pPr>
            <a:r>
              <a:rPr lang="en-US" b="1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151" name="TextBox 65"/>
          <p:cNvSpPr txBox="1">
            <a:spLocks noChangeArrowheads="1"/>
          </p:cNvSpPr>
          <p:nvPr/>
        </p:nvSpPr>
        <p:spPr bwMode="auto">
          <a:xfrm>
            <a:off x="2895600" y="4572000"/>
            <a:ext cx="126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Lifetime</a:t>
            </a:r>
          </a:p>
        </p:txBody>
      </p:sp>
      <p:sp>
        <p:nvSpPr>
          <p:cNvPr id="5152" name="TextBox 66"/>
          <p:cNvSpPr txBox="1">
            <a:spLocks noChangeArrowheads="1"/>
          </p:cNvSpPr>
          <p:nvPr/>
        </p:nvSpPr>
        <p:spPr bwMode="auto">
          <a:xfrm>
            <a:off x="4038600" y="2057400"/>
            <a:ext cx="1497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Efficiency</a:t>
            </a:r>
          </a:p>
        </p:txBody>
      </p:sp>
      <p:sp>
        <p:nvSpPr>
          <p:cNvPr id="5153" name="TextBox 67"/>
          <p:cNvSpPr txBox="1">
            <a:spLocks noChangeArrowheads="1"/>
          </p:cNvSpPr>
          <p:nvPr/>
        </p:nvSpPr>
        <p:spPr bwMode="auto">
          <a:xfrm>
            <a:off x="5334000" y="4114800"/>
            <a:ext cx="2121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</a:t>
            </a:r>
            <a:r>
              <a:rPr lang="en-US" sz="2400" baseline="-25000">
                <a:solidFill>
                  <a:srgbClr val="FF0000"/>
                </a:solidFill>
              </a:rPr>
              <a:t>L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= </a:t>
            </a:r>
            <a:r>
              <a:rPr lang="en-US" sz="2400">
                <a:solidFill>
                  <a:srgbClr val="FF0000"/>
                </a:solidFill>
              </a:rPr>
              <a:t>V</a:t>
            </a:r>
            <a:r>
              <a:rPr lang="en-US" sz="2400" baseline="-25000">
                <a:solidFill>
                  <a:srgbClr val="FF0000"/>
                </a:solidFill>
              </a:rPr>
              <a:t>B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/(4R</a:t>
            </a:r>
            <a:r>
              <a:rPr lang="en-US" sz="2400" baseline="-25000">
                <a:solidFill>
                  <a:srgbClr val="FF0000"/>
                </a:solidFill>
              </a:rPr>
              <a:t>B</a:t>
            </a:r>
            <a:r>
              <a:rPr lang="en-US" sz="240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AF034-6DDF-42FA-A246-998C94F716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Power Subsystem of an Electronic System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" y="2299252"/>
            <a:ext cx="1600200" cy="1828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58000" y="2299252"/>
            <a:ext cx="1600200" cy="1828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2223052"/>
            <a:ext cx="1676400" cy="196794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743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DC – DC</a:t>
            </a:r>
          </a:p>
          <a:p>
            <a:pPr algn="ctr"/>
            <a:r>
              <a:rPr lang="en-US" dirty="0" smtClean="0"/>
              <a:t>Voltage Converter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2935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Electronic </a:t>
            </a:r>
          </a:p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886200" y="4876800"/>
            <a:ext cx="685800" cy="304800"/>
            <a:chOff x="3962400" y="5105400"/>
            <a:chExt cx="685800" cy="3048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3962400" y="51054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038600" y="5181600"/>
              <a:ext cx="53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114800" y="52578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191000" y="53340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4267200" y="5410200"/>
              <a:ext cx="76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" name="Straight Connector 31"/>
          <p:cNvCxnSpPr/>
          <p:nvPr/>
        </p:nvCxnSpPr>
        <p:spPr bwMode="auto">
          <a:xfrm>
            <a:off x="2057400" y="259080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105400" y="2590800"/>
            <a:ext cx="1752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1219200" y="4572000"/>
            <a:ext cx="6553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990600" y="4343400"/>
            <a:ext cx="457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4076700" y="4381500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7543800" y="4343400"/>
            <a:ext cx="457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152400" y="27342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4.2 V to 3.5 V Lithium- ion </a:t>
            </a:r>
          </a:p>
          <a:p>
            <a:pPr algn="ctr"/>
            <a:r>
              <a:rPr lang="en-US" dirty="0" smtClean="0"/>
              <a:t>Battery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 bwMode="auto">
          <a:xfrm rot="5400000">
            <a:off x="4076700" y="4762500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/>
          <p:cNvSpPr/>
          <p:nvPr/>
        </p:nvSpPr>
        <p:spPr bwMode="auto">
          <a:xfrm>
            <a:off x="4191000" y="4495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6248400" y="3581400"/>
            <a:ext cx="30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6248400" y="3429000"/>
            <a:ext cx="30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>
            <a:off x="5981700" y="3009900"/>
            <a:ext cx="838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5400000">
            <a:off x="5905500" y="407670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5105400" y="3072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Decoupling Capacitor</a:t>
            </a:r>
            <a:endParaRPr lang="en-US" sz="1600" dirty="0"/>
          </a:p>
        </p:txBody>
      </p:sp>
      <p:sp>
        <p:nvSpPr>
          <p:cNvPr id="59" name="Oval 58"/>
          <p:cNvSpPr/>
          <p:nvPr/>
        </p:nvSpPr>
        <p:spPr bwMode="auto">
          <a:xfrm>
            <a:off x="6324600" y="4495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324600" y="2514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15000" y="2145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VDD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724400" y="480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r>
              <a:rPr lang="en-US" sz="3600" dirty="0" smtClean="0"/>
              <a:t>Some Characteristics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082721"/>
            <a:ext cx="8229600" cy="5086067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Lithium-ion battery</a:t>
            </a:r>
          </a:p>
          <a:p>
            <a:pPr lvl="2"/>
            <a:r>
              <a:rPr lang="en-US" dirty="0" smtClean="0">
                <a:effectLst/>
              </a:rPr>
              <a:t>Open circuit voltage: 4.2V, unit cell 400mAHr, for efficiency ≥ 85%, current ≤ 1.2A</a:t>
            </a:r>
          </a:p>
          <a:p>
            <a:pPr lvl="2"/>
            <a:r>
              <a:rPr lang="en-US" dirty="0" smtClean="0">
                <a:effectLst/>
              </a:rPr>
              <a:t>Discharged battery voltage ≤ 3.0V</a:t>
            </a:r>
          </a:p>
          <a:p>
            <a:r>
              <a:rPr lang="en-US" dirty="0" smtClean="0">
                <a:effectLst/>
              </a:rPr>
              <a:t>DC-to-DC converter</a:t>
            </a:r>
          </a:p>
          <a:p>
            <a:pPr lvl="2"/>
            <a:r>
              <a:rPr lang="en-US" dirty="0" smtClean="0">
                <a:effectLst/>
              </a:rPr>
              <a:t>Supplies VDD to circuit, VDD ≤ 1V for nanometer technologies.</a:t>
            </a:r>
          </a:p>
          <a:p>
            <a:pPr lvl="2"/>
            <a:r>
              <a:rPr lang="en-US" dirty="0" smtClean="0">
                <a:effectLst/>
              </a:rPr>
              <a:t>VDD control for energy management.</a:t>
            </a:r>
          </a:p>
          <a:p>
            <a:r>
              <a:rPr lang="en-US" dirty="0" smtClean="0">
                <a:effectLst/>
              </a:rPr>
              <a:t>Decoupling capacitor(s) provide smoothing of time varying current of the circuit.</a:t>
            </a:r>
          </a:p>
          <a:p>
            <a:pPr lvl="2"/>
            <a:endParaRPr lang="en-US" dirty="0" smtClean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FA33-5DE0-48F6-8F49-F5C85F5D0C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F9504-94D1-4694-BD46-88D27A2A28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Battery Simulation Model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762000" y="990600"/>
            <a:ext cx="7716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Lithium-ion battery, unit cell capacity: N = 1 (400mAHr)</a:t>
            </a:r>
          </a:p>
          <a:p>
            <a:r>
              <a:rPr lang="en-US" sz="2400" dirty="0"/>
              <a:t>Battery sizes, N = 2 (800mAHr), N = 3 (1.2AHr), etc.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457200" y="5410200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Ref: M</a:t>
            </a:r>
            <a:r>
              <a:rPr lang="en-US" dirty="0"/>
              <a:t>. Chen and G. A. </a:t>
            </a:r>
            <a:r>
              <a:rPr lang="en-US" dirty="0" err="1"/>
              <a:t>Rinc</a:t>
            </a:r>
            <a:r>
              <a:rPr lang="en-US" dirty="0" err="1">
                <a:cs typeface="Arial" charset="0"/>
              </a:rPr>
              <a:t>ó</a:t>
            </a:r>
            <a:r>
              <a:rPr lang="en-US" dirty="0" err="1"/>
              <a:t>n</a:t>
            </a:r>
            <a:r>
              <a:rPr lang="en-US" dirty="0"/>
              <a:t>-Mora, “Accurate Electrical Battery Model Capable of Predicting Runtime and I-V Performance,” </a:t>
            </a:r>
            <a:r>
              <a:rPr lang="en-US" i="1" dirty="0"/>
              <a:t>IEEE Transactions on </a:t>
            </a:r>
            <a:r>
              <a:rPr lang="es-ES" i="1" dirty="0" err="1"/>
              <a:t>Energy</a:t>
            </a:r>
            <a:r>
              <a:rPr lang="es-ES" i="1" dirty="0"/>
              <a:t> </a:t>
            </a:r>
            <a:r>
              <a:rPr lang="es-ES" i="1" dirty="0" err="1"/>
              <a:t>Conversion</a:t>
            </a:r>
            <a:r>
              <a:rPr lang="es-ES" dirty="0"/>
              <a:t>, vol. 21, no. 2, pp. 504–511, June 2006.</a:t>
            </a:r>
            <a:endParaRPr lang="en-US" dirty="0"/>
          </a:p>
        </p:txBody>
      </p:sp>
      <p:pic>
        <p:nvPicPr>
          <p:cNvPr id="11" name="Picture 10" descr="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50720"/>
            <a:ext cx="8772423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52921-F30C-47FF-B2C2-84FA023936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304800" y="-76200"/>
            <a:ext cx="8229600" cy="11398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Lifetime from Battery Simulation</a:t>
            </a:r>
          </a:p>
        </p:txBody>
      </p:sp>
      <p:pic>
        <p:nvPicPr>
          <p:cNvPr id="11" name="Picture 10" descr="lifetime_calcul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914400"/>
            <a:ext cx="8915400" cy="533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 bwMode="auto">
          <a:xfrm rot="16200000" flipH="1">
            <a:off x="6108700" y="4686300"/>
            <a:ext cx="1905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Line Callout 1 15"/>
          <p:cNvSpPr/>
          <p:nvPr/>
        </p:nvSpPr>
        <p:spPr bwMode="auto">
          <a:xfrm flipH="1">
            <a:off x="4191000" y="4800600"/>
            <a:ext cx="762000" cy="381000"/>
          </a:xfrm>
          <a:prstGeom prst="borderCallout1">
            <a:avLst>
              <a:gd name="adj1" fmla="val 46250"/>
              <a:gd name="adj2" fmla="val -3333"/>
              <a:gd name="adj3" fmla="val 215000"/>
              <a:gd name="adj4" fmla="val -2758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48284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1008 Sec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sz="3600" dirty="0" smtClean="0"/>
              <a:t>DC-to-DC Buck (Step-Down) Converter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706910" y="1066800"/>
            <a:ext cx="4132289" cy="541020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Components: </a:t>
            </a:r>
          </a:p>
          <a:p>
            <a:pPr>
              <a:buNone/>
            </a:pPr>
            <a:r>
              <a:rPr lang="en-US" sz="2400" dirty="0" smtClean="0">
                <a:effectLst/>
              </a:rPr>
              <a:t>	Switch (FETs, VDMOS), diode, inductor, capacitor.</a:t>
            </a:r>
          </a:p>
          <a:p>
            <a:r>
              <a:rPr lang="en-US" sz="2400" dirty="0" smtClean="0">
                <a:effectLst/>
              </a:rPr>
              <a:t>Switch control: pulse width modulated (PWM) signal.</a:t>
            </a:r>
          </a:p>
          <a:p>
            <a:r>
              <a:rPr lang="en-US" sz="2400" dirty="0" smtClean="0">
                <a:effectLst/>
              </a:rPr>
              <a:t>V</a:t>
            </a:r>
            <a:r>
              <a:rPr lang="en-US" sz="2400" baseline="-25000" dirty="0" smtClean="0">
                <a:effectLst/>
              </a:rPr>
              <a:t>s</a:t>
            </a:r>
            <a:r>
              <a:rPr lang="en-US" sz="2400" dirty="0" smtClean="0">
                <a:effectLst/>
              </a:rPr>
              <a:t> </a:t>
            </a:r>
            <a:r>
              <a:rPr lang="en-US" sz="2400" baseline="-25000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= D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·</a:t>
            </a:r>
            <a:r>
              <a:rPr lang="en-US" sz="2400" dirty="0" smtClean="0">
                <a:effectLst/>
              </a:rPr>
              <a:t> V</a:t>
            </a:r>
            <a:r>
              <a:rPr lang="en-US" sz="2400" baseline="-25000" dirty="0" smtClean="0">
                <a:effectLst/>
              </a:rPr>
              <a:t>g</a:t>
            </a:r>
            <a:r>
              <a:rPr lang="en-US" sz="2400" dirty="0" smtClean="0">
                <a:effectLst/>
              </a:rPr>
              <a:t>, </a:t>
            </a:r>
          </a:p>
          <a:p>
            <a:pPr>
              <a:buNone/>
            </a:pPr>
            <a:r>
              <a:rPr lang="en-US" sz="2400" dirty="0" smtClean="0">
                <a:effectLst/>
              </a:rPr>
              <a:t>	D is duty cycle of PWM control signal.</a:t>
            </a:r>
          </a:p>
          <a:p>
            <a:pPr lvl="1">
              <a:buNone/>
            </a:pPr>
            <a:endParaRPr lang="en-US" sz="2200" dirty="0" smtClean="0">
              <a:effectLst/>
            </a:endParaRPr>
          </a:p>
          <a:p>
            <a:pPr lvl="1">
              <a:buNone/>
            </a:pPr>
            <a:endParaRPr lang="en-US" sz="2200" dirty="0" smtClean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3B23B-4DE3-4E73-BCDC-A6C838F9FE1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0760"/>
            <a:ext cx="4652728" cy="27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9777"/>
            <a:ext cx="4656587" cy="21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114"/>
          <p:cNvSpPr>
            <a:spLocks noChangeArrowheads="1"/>
          </p:cNvSpPr>
          <p:nvPr/>
        </p:nvSpPr>
        <p:spPr bwMode="auto">
          <a:xfrm>
            <a:off x="4854110" y="5630263"/>
            <a:ext cx="4289890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1400" dirty="0" smtClean="0">
                <a:cs typeface="Arial" charset="0"/>
                <a:sym typeface="Symbol" pitchFamily="18" charset="2"/>
              </a:rPr>
              <a:t>Source: Robert W. Erickson, “DC to DC Power Converters</a:t>
            </a:r>
            <a:r>
              <a:rPr lang="en-US" sz="1400" smtClean="0">
                <a:cs typeface="Arial" charset="0"/>
                <a:sym typeface="Symbol" pitchFamily="18" charset="2"/>
              </a:rPr>
              <a:t>, Wiley </a:t>
            </a:r>
            <a:r>
              <a:rPr lang="en-US" sz="1400" dirty="0" smtClean="0">
                <a:cs typeface="Arial" charset="0"/>
                <a:sym typeface="Symbol" pitchFamily="18" charset="2"/>
              </a:rPr>
              <a:t>Encyclopedia of Electrical and Electronics Engineering  </a:t>
            </a:r>
            <a:endParaRPr lang="en-US" sz="1400" dirty="0">
              <a:cs typeface="Arial" charset="0"/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9457" y="2433710"/>
            <a:ext cx="29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87"/>
            <a:ext cx="8229600" cy="1139825"/>
          </a:xfrm>
        </p:spPr>
        <p:txBody>
          <a:bodyPr/>
          <a:lstStyle/>
          <a:p>
            <a:r>
              <a:rPr lang="en-US" sz="4000" dirty="0" smtClean="0"/>
              <a:t>An Electronic System Example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A 32-bit Ripple Carry Adder (RCA) </a:t>
            </a:r>
          </a:p>
          <a:p>
            <a:pPr lvl="1"/>
            <a:r>
              <a:rPr lang="en-US" dirty="0" smtClean="0">
                <a:effectLst/>
              </a:rPr>
              <a:t>352 NAND gates (2 or 3 inputs) </a:t>
            </a:r>
          </a:p>
          <a:p>
            <a:pPr lvl="1"/>
            <a:r>
              <a:rPr lang="en-US" dirty="0" smtClean="0">
                <a:effectLst/>
              </a:rPr>
              <a:t>1,472 transistors</a:t>
            </a:r>
          </a:p>
          <a:p>
            <a:r>
              <a:rPr lang="en-US" sz="2800" dirty="0" smtClean="0">
                <a:effectLst/>
              </a:rPr>
              <a:t>In order to realize a practical circuit and to generate sufficient current for the battery model, we used 200,000 copies of RCA</a:t>
            </a:r>
          </a:p>
          <a:p>
            <a:r>
              <a:rPr lang="en-US" sz="2800" dirty="0" smtClean="0">
                <a:effectLst/>
              </a:rPr>
              <a:t>That makes it 352 x 200,000 ≈ 70 million gate circuit.</a:t>
            </a:r>
          </a:p>
          <a:p>
            <a:r>
              <a:rPr lang="en-US" sz="2800" dirty="0" smtClean="0">
                <a:effectLst/>
              </a:rPr>
              <a:t>Critical path: 32bit ripple-carry adder</a:t>
            </a:r>
          </a:p>
          <a:p>
            <a:r>
              <a:rPr lang="en-US" sz="2800" dirty="0" smtClean="0">
                <a:effectLst/>
              </a:rPr>
              <a:t>45nm bulk CMOS technology, PTM models[6].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13, 2010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97D42-D207-4444-BEBC-7B283F43AED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92162"/>
          </a:xfrm>
        </p:spPr>
        <p:txBody>
          <a:bodyPr/>
          <a:lstStyle/>
          <a:p>
            <a:r>
              <a:rPr lang="en-US" sz="3200" dirty="0" smtClean="0"/>
              <a:t>HSPICE Simulation of 32-Bit RCA, VDD = 0.9V </a:t>
            </a:r>
          </a:p>
        </p:txBody>
      </p:sp>
      <p:pic>
        <p:nvPicPr>
          <p:cNvPr id="13318" name="Picture 3" descr="C:\Documents and Settings\agrawvd\My Documents\PAPERS\2010\VDAT10\MANISH\SLIDES\current_0p9.e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016" y="1717675"/>
            <a:ext cx="7759967" cy="4530725"/>
          </a:xfr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38618-0CFB-4F31-8868-991220D91F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17700" y="3352800"/>
            <a:ext cx="3657600" cy="1588"/>
          </a:xfrm>
          <a:prstGeom prst="straightConnector1">
            <a:avLst/>
          </a:prstGeom>
          <a:ln w="28575">
            <a:solidFill>
              <a:srgbClr val="69A12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2514600" y="2971800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Critical path vectors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33800" y="5257800"/>
            <a:ext cx="1905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4495800" y="4876800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2ns</a:t>
            </a:r>
          </a:p>
        </p:txBody>
      </p:sp>
      <p:sp>
        <p:nvSpPr>
          <p:cNvPr id="13323" name="TextBox 15"/>
          <p:cNvSpPr txBox="1">
            <a:spLocks noChangeArrowheads="1"/>
          </p:cNvSpPr>
          <p:nvPr/>
        </p:nvSpPr>
        <p:spPr bwMode="auto">
          <a:xfrm>
            <a:off x="838200" y="1219200"/>
            <a:ext cx="7708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Average total current, I</a:t>
            </a:r>
            <a:r>
              <a:rPr lang="en-US" sz="2000" baseline="-25000"/>
              <a:t>circuit</a:t>
            </a:r>
            <a:r>
              <a:rPr lang="en-US" sz="2000"/>
              <a:t> = 74.32</a:t>
            </a:r>
            <a:r>
              <a:rPr lang="el-GR" sz="2000">
                <a:cs typeface="Arial" charset="0"/>
              </a:rPr>
              <a:t>μ</a:t>
            </a:r>
            <a:r>
              <a:rPr lang="en-US" sz="2000">
                <a:cs typeface="Arial" charset="0"/>
              </a:rPr>
              <a:t>A, Leakage current = 1.108</a:t>
            </a:r>
            <a:r>
              <a:rPr lang="el-GR" sz="2000">
                <a:cs typeface="Arial" charset="0"/>
              </a:rPr>
              <a:t>μ</a:t>
            </a:r>
            <a:r>
              <a:rPr lang="en-US" sz="2000">
                <a:cs typeface="Arial" charset="0"/>
              </a:rPr>
              <a:t>A</a:t>
            </a:r>
            <a:endParaRPr lang="en-US" sz="2000"/>
          </a:p>
        </p:txBody>
      </p:sp>
      <p:sp>
        <p:nvSpPr>
          <p:cNvPr id="13324" name="TextBox 16"/>
          <p:cNvSpPr txBox="1">
            <a:spLocks noChangeArrowheads="1"/>
          </p:cNvSpPr>
          <p:nvPr/>
        </p:nvSpPr>
        <p:spPr bwMode="auto">
          <a:xfrm>
            <a:off x="838200" y="914400"/>
            <a:ext cx="5797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100 random vectors including critical path vectors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sz="3200" dirty="0" smtClean="0"/>
              <a:t>HSPICE Simulation of 32-Bit RCA, VDD = 0.3V </a:t>
            </a:r>
          </a:p>
        </p:txBody>
      </p:sp>
      <p:pic>
        <p:nvPicPr>
          <p:cNvPr id="14342" name="Picture 3" descr="C:\Documents and Settings\agrawvd\My Documents\PAPERS\2010\VDAT10\MANISH\SLIDES\current_0p3.e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016" y="1641475"/>
            <a:ext cx="7759967" cy="4530725"/>
          </a:xfr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E494E-A772-4D22-84E8-42D181C8A09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62000" y="12192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Average total current, </a:t>
            </a:r>
            <a:r>
              <a:rPr lang="en-US" sz="2000" dirty="0" err="1"/>
              <a:t>I</a:t>
            </a:r>
            <a:r>
              <a:rPr lang="en-US" sz="2000" baseline="-25000" dirty="0" err="1"/>
              <a:t>circuit</a:t>
            </a:r>
            <a:r>
              <a:rPr lang="en-US" sz="2000" dirty="0"/>
              <a:t> = 0.2563</a:t>
            </a:r>
            <a:r>
              <a:rPr lang="el-GR" sz="2000" dirty="0">
                <a:cs typeface="Arial" charset="0"/>
              </a:rPr>
              <a:t>μ</a:t>
            </a:r>
            <a:r>
              <a:rPr lang="en-US" sz="2000" dirty="0">
                <a:cs typeface="Arial" charset="0"/>
              </a:rPr>
              <a:t>A, Leakage current = 0.092</a:t>
            </a:r>
            <a:r>
              <a:rPr lang="el-GR" sz="2000" dirty="0">
                <a:cs typeface="Arial" charset="0"/>
              </a:rPr>
              <a:t>μ</a:t>
            </a:r>
            <a:r>
              <a:rPr lang="en-US" sz="2000" dirty="0">
                <a:cs typeface="Arial" charset="0"/>
              </a:rPr>
              <a:t>A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57600" y="5257800"/>
            <a:ext cx="19812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90700" y="3048000"/>
            <a:ext cx="3810000" cy="1588"/>
          </a:xfrm>
          <a:prstGeom prst="straightConnector1">
            <a:avLst/>
          </a:prstGeom>
          <a:ln w="28575">
            <a:solidFill>
              <a:srgbClr val="517E2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2667000" y="2667000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Critical path vectors</a:t>
            </a:r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4343400" y="4876800"/>
            <a:ext cx="884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200ns</a:t>
            </a:r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762000" y="8382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100 random vectors including critical path vectors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14287"/>
            <a:ext cx="8229600" cy="1139825"/>
          </a:xfrm>
        </p:spPr>
        <p:txBody>
          <a:bodyPr/>
          <a:lstStyle/>
          <a:p>
            <a:r>
              <a:rPr lang="en-US" sz="4000" dirty="0" smtClean="0"/>
              <a:t>Finding Battery Current, </a:t>
            </a:r>
            <a:r>
              <a:rPr lang="en-US" sz="4000" dirty="0" err="1" smtClean="0"/>
              <a:t>I</a:t>
            </a:r>
            <a:r>
              <a:rPr lang="en-US" sz="4000" baseline="-25000" dirty="0" err="1" smtClean="0"/>
              <a:t>Batt</a:t>
            </a:r>
            <a:endParaRPr lang="en-US" sz="40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76800"/>
          </a:xfrm>
        </p:spPr>
        <p:txBody>
          <a:bodyPr/>
          <a:lstStyle/>
          <a:p>
            <a:r>
              <a:rPr lang="en-US" sz="2000" dirty="0" smtClean="0">
                <a:effectLst/>
              </a:rPr>
              <a:t>Assume 32-bit ripple carry adder (RCA) with about 350 gates represents circuit activity for the entire system.</a:t>
            </a:r>
          </a:p>
          <a:p>
            <a:r>
              <a:rPr lang="en-US" sz="2000" dirty="0" smtClean="0">
                <a:effectLst/>
              </a:rPr>
              <a:t>Total current for 70 million gate circuit,</a:t>
            </a:r>
          </a:p>
          <a:p>
            <a:pPr>
              <a:buNone/>
            </a:pPr>
            <a:endParaRPr lang="en-US" sz="2000" dirty="0" smtClean="0">
              <a:effectLst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effectLst/>
              </a:rPr>
              <a:t>		</a:t>
            </a:r>
            <a:r>
              <a:rPr lang="en-US" sz="2000" dirty="0" err="1" smtClean="0">
                <a:effectLst/>
              </a:rPr>
              <a:t>I</a:t>
            </a:r>
            <a:r>
              <a:rPr lang="en-US" sz="2000" baseline="-25000" dirty="0" err="1" smtClean="0">
                <a:effectLst/>
              </a:rPr>
              <a:t>circuit</a:t>
            </a:r>
            <a:r>
              <a:rPr lang="en-US" sz="2000" baseline="-25000" dirty="0" smtClean="0">
                <a:effectLst/>
              </a:rPr>
              <a:t>  </a:t>
            </a:r>
            <a:r>
              <a:rPr lang="en-US" sz="2000" dirty="0" smtClean="0">
                <a:effectLst/>
              </a:rPr>
              <a:t>= (average current for RCA) x 200,000</a:t>
            </a:r>
          </a:p>
          <a:p>
            <a:pPr>
              <a:buFont typeface="Arial" charset="0"/>
              <a:buNone/>
            </a:pPr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DC-to-DC converter translates VDD to 4.2V battery voltage; assuming 100% conversion efficiency,</a:t>
            </a:r>
          </a:p>
          <a:p>
            <a:pPr>
              <a:buNone/>
            </a:pPr>
            <a:endParaRPr lang="en-US" sz="2000" dirty="0" smtClean="0">
              <a:effectLst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effectLst/>
              </a:rPr>
              <a:t>		</a:t>
            </a:r>
            <a:r>
              <a:rPr lang="en-US" sz="2000" dirty="0" err="1" smtClean="0">
                <a:effectLst/>
              </a:rPr>
              <a:t>I</a:t>
            </a:r>
            <a:r>
              <a:rPr lang="en-US" sz="2000" baseline="-25000" dirty="0" err="1" smtClean="0">
                <a:effectLst/>
              </a:rPr>
              <a:t>Batt</a:t>
            </a:r>
            <a:r>
              <a:rPr lang="en-US" sz="2000" dirty="0" smtClean="0">
                <a:effectLst/>
              </a:rPr>
              <a:t> = </a:t>
            </a:r>
            <a:r>
              <a:rPr lang="en-US" sz="2000" dirty="0" err="1" smtClean="0">
                <a:effectLst/>
              </a:rPr>
              <a:t>I</a:t>
            </a:r>
            <a:r>
              <a:rPr lang="en-US" sz="2000" baseline="-25000" dirty="0" err="1" smtClean="0">
                <a:effectLst/>
              </a:rPr>
              <a:t>circuit</a:t>
            </a:r>
            <a:r>
              <a:rPr lang="en-US" sz="2000" baseline="-250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 x VDD/4.2</a:t>
            </a:r>
          </a:p>
          <a:p>
            <a:pPr>
              <a:buFont typeface="Arial" charset="0"/>
              <a:buNone/>
            </a:pPr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Example: HSPICE simulation of RCA: 100 random vectors</a:t>
            </a:r>
          </a:p>
          <a:p>
            <a:pPr lvl="1"/>
            <a:r>
              <a:rPr lang="en-US" sz="2000" dirty="0" smtClean="0">
                <a:effectLst/>
              </a:rPr>
              <a:t>VDD = 0.9V, vector period =  2ns, </a:t>
            </a:r>
          </a:p>
          <a:p>
            <a:pPr lvl="1"/>
            <a:r>
              <a:rPr lang="en-US" sz="2000" dirty="0" smtClean="0">
                <a:effectLst/>
              </a:rPr>
              <a:t>Average current = 74.32</a:t>
            </a:r>
            <a:r>
              <a:rPr lang="el-GR" sz="2000" dirty="0" smtClean="0">
                <a:effectLst/>
                <a:latin typeface="Arial" charset="0"/>
                <a:cs typeface="Arial" charset="0"/>
              </a:rPr>
              <a:t>μ</a:t>
            </a:r>
            <a:r>
              <a:rPr lang="en-US" sz="2000" dirty="0" smtClean="0">
                <a:effectLst/>
                <a:latin typeface="Arial" charset="0"/>
                <a:cs typeface="Arial" charset="0"/>
              </a:rPr>
              <a:t>A, </a:t>
            </a:r>
            <a:r>
              <a:rPr lang="en-US" sz="2000" dirty="0" err="1" smtClean="0">
                <a:effectLst/>
                <a:latin typeface="Arial" charset="0"/>
                <a:cs typeface="Arial" charset="0"/>
              </a:rPr>
              <a:t>I</a:t>
            </a:r>
            <a:r>
              <a:rPr lang="en-US" sz="2000" baseline="-25000" dirty="0" err="1" smtClean="0">
                <a:effectLst/>
                <a:latin typeface="Arial" charset="0"/>
                <a:cs typeface="Arial" charset="0"/>
              </a:rPr>
              <a:t>batt</a:t>
            </a:r>
            <a:r>
              <a:rPr lang="en-US" sz="2000" baseline="-250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effectLst/>
                <a:latin typeface="Arial" charset="0"/>
                <a:cs typeface="Arial" charset="0"/>
              </a:rPr>
              <a:t> = 3.18A </a:t>
            </a:r>
            <a:endParaRPr lang="en-US" sz="2000" dirty="0" smtClean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8E64F-EC68-4AB3-AD2E-447128522A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3575"/>
            <a:ext cx="8432800" cy="576262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effectLst/>
              </a:rPr>
              <a:t>Motivation</a:t>
            </a:r>
          </a:p>
          <a:p>
            <a:pPr lvl="1"/>
            <a:r>
              <a:rPr lang="en-US" sz="1800" dirty="0" smtClean="0">
                <a:effectLst/>
              </a:rPr>
              <a:t>Chip power density</a:t>
            </a:r>
          </a:p>
          <a:p>
            <a:pPr lvl="1"/>
            <a:r>
              <a:rPr lang="en-US" sz="1800" dirty="0" smtClean="0">
                <a:effectLst/>
              </a:rPr>
              <a:t>Leakage component in total power</a:t>
            </a:r>
          </a:p>
          <a:p>
            <a:pPr lvl="1"/>
            <a:r>
              <a:rPr lang="en-US" sz="1800" dirty="0" smtClean="0">
                <a:effectLst/>
              </a:rPr>
              <a:t>Battery energy density trend</a:t>
            </a:r>
          </a:p>
          <a:p>
            <a:r>
              <a:rPr lang="en-US" sz="1800" dirty="0" smtClean="0">
                <a:effectLst/>
              </a:rPr>
              <a:t>Energy source optimization methods</a:t>
            </a:r>
          </a:p>
          <a:p>
            <a:pPr lvl="1"/>
            <a:r>
              <a:rPr lang="en-US" sz="1800" dirty="0" smtClean="0">
                <a:effectLst/>
              </a:rPr>
              <a:t>Voltage and Clock Management </a:t>
            </a:r>
          </a:p>
          <a:p>
            <a:pPr lvl="1"/>
            <a:r>
              <a:rPr lang="en-US" sz="1800" dirty="0" smtClean="0">
                <a:effectLst/>
              </a:rPr>
              <a:t>Functional Management</a:t>
            </a:r>
          </a:p>
          <a:p>
            <a:r>
              <a:rPr lang="en-US" sz="1800" dirty="0" smtClean="0">
                <a:effectLst/>
              </a:rPr>
              <a:t>Voltage and Clock Management (DVFS)</a:t>
            </a:r>
          </a:p>
          <a:p>
            <a:pPr lvl="1"/>
            <a:r>
              <a:rPr lang="en-US" sz="1800" dirty="0" smtClean="0">
                <a:effectLst/>
              </a:rPr>
              <a:t>Background</a:t>
            </a:r>
          </a:p>
          <a:p>
            <a:pPr lvl="2"/>
            <a:r>
              <a:rPr lang="en-US" sz="1800" dirty="0" smtClean="0">
                <a:effectLst/>
              </a:rPr>
              <a:t>A typical system powered with battery</a:t>
            </a:r>
          </a:p>
          <a:p>
            <a:pPr lvl="2"/>
            <a:r>
              <a:rPr lang="en-US" sz="1800" dirty="0" smtClean="0">
                <a:effectLst/>
              </a:rPr>
              <a:t>Battery Simulation Model</a:t>
            </a:r>
          </a:p>
          <a:p>
            <a:pPr lvl="2"/>
            <a:r>
              <a:rPr lang="en-US" sz="1800" dirty="0" smtClean="0">
                <a:effectLst/>
              </a:rPr>
              <a:t>DC to DC converter</a:t>
            </a:r>
          </a:p>
          <a:p>
            <a:pPr lvl="1"/>
            <a:r>
              <a:rPr lang="en-US" sz="1800" dirty="0" smtClean="0">
                <a:effectLst/>
              </a:rPr>
              <a:t>Problem statement</a:t>
            </a:r>
          </a:p>
          <a:p>
            <a:pPr lvl="1"/>
            <a:r>
              <a:rPr lang="en-US" sz="1800" dirty="0" smtClean="0">
                <a:effectLst/>
              </a:rPr>
              <a:t>Proposed Method</a:t>
            </a:r>
          </a:p>
          <a:p>
            <a:r>
              <a:rPr lang="en-US" sz="1800" dirty="0" smtClean="0">
                <a:effectLst/>
              </a:rPr>
              <a:t>Functional Management</a:t>
            </a:r>
          </a:p>
          <a:p>
            <a:pPr lvl="1"/>
            <a:r>
              <a:rPr lang="en-US" sz="1800" dirty="0" smtClean="0">
                <a:effectLst/>
              </a:rPr>
              <a:t>Instruction Slowdown for Processor Architecture</a:t>
            </a:r>
          </a:p>
          <a:p>
            <a:pPr lvl="1"/>
            <a:r>
              <a:rPr lang="en-US" sz="1800" dirty="0" smtClean="0">
                <a:effectLst/>
              </a:rPr>
              <a:t>Increase in Total Energy</a:t>
            </a:r>
          </a:p>
          <a:p>
            <a:pPr lvl="1"/>
            <a:r>
              <a:rPr lang="en-US" sz="1800" dirty="0" smtClean="0">
                <a:effectLst/>
              </a:rPr>
              <a:t>Battery Lifetime Improvement</a:t>
            </a:r>
          </a:p>
          <a:p>
            <a:r>
              <a:rPr lang="en-US" sz="1800" dirty="0" smtClean="0">
                <a:effectLst/>
              </a:rPr>
              <a:t>Conclusion</a:t>
            </a:r>
          </a:p>
          <a:p>
            <a:r>
              <a:rPr lang="en-US" sz="1800" dirty="0" smtClean="0">
                <a:effectLst/>
              </a:rPr>
              <a:t>References</a:t>
            </a:r>
          </a:p>
          <a:p>
            <a:endParaRPr lang="en-US" sz="1800" dirty="0" smtClean="0">
              <a:effectLst/>
            </a:endParaRPr>
          </a:p>
          <a:p>
            <a:endParaRPr lang="en-US" sz="1800" dirty="0" smtClean="0">
              <a:effectLst/>
            </a:endParaRPr>
          </a:p>
          <a:p>
            <a:endParaRPr lang="en-US" sz="18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13,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14287"/>
            <a:ext cx="8229600" cy="1139825"/>
          </a:xfrm>
        </p:spPr>
        <p:txBody>
          <a:bodyPr/>
          <a:lstStyle/>
          <a:p>
            <a:r>
              <a:rPr lang="en-US" sz="4000" dirty="0" smtClean="0"/>
              <a:t>Finding Battery Efficiency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054100"/>
            <a:ext cx="8229600" cy="51943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Consider:</a:t>
            </a:r>
          </a:p>
          <a:p>
            <a:pPr lvl="1"/>
            <a:r>
              <a:rPr lang="en-US" dirty="0" smtClean="0">
                <a:effectLst/>
              </a:rPr>
              <a:t>1.2AHr battery</a:t>
            </a:r>
          </a:p>
          <a:p>
            <a:pPr lvl="1"/>
            <a:r>
              <a:rPr lang="en-US" dirty="0" err="1" smtClean="0">
                <a:effectLst/>
              </a:rPr>
              <a:t>I</a:t>
            </a:r>
            <a:r>
              <a:rPr lang="en-US" baseline="-25000" dirty="0" err="1" smtClean="0">
                <a:effectLst/>
              </a:rPr>
              <a:t>Batt</a:t>
            </a:r>
            <a:r>
              <a:rPr lang="en-US" baseline="-25000" dirty="0" smtClean="0">
                <a:effectLst/>
              </a:rPr>
              <a:t> </a:t>
            </a:r>
            <a:r>
              <a:rPr lang="en-US" dirty="0" smtClean="0">
                <a:effectLst/>
              </a:rPr>
              <a:t> = 3.6A</a:t>
            </a:r>
          </a:p>
          <a:p>
            <a:pPr lvl="1"/>
            <a:r>
              <a:rPr lang="en-US" dirty="0" smtClean="0">
                <a:effectLst/>
              </a:rPr>
              <a:t>Ideal efficiency = 1.2AHr/3.6A </a:t>
            </a:r>
          </a:p>
          <a:p>
            <a:pPr lvl="2">
              <a:buNone/>
            </a:pPr>
            <a:r>
              <a:rPr lang="en-US" dirty="0" smtClean="0">
                <a:effectLst/>
              </a:rPr>
              <a:t>			     </a:t>
            </a:r>
            <a:r>
              <a:rPr lang="en-US" sz="2800" dirty="0" smtClean="0">
                <a:effectLst/>
              </a:rPr>
              <a:t>= 1/3 hour (1200s)</a:t>
            </a:r>
          </a:p>
          <a:p>
            <a:pPr lvl="1"/>
            <a:r>
              <a:rPr lang="en-US" dirty="0" smtClean="0">
                <a:effectLst/>
              </a:rPr>
              <a:t>Actual lifetime from simulation = 1008s</a:t>
            </a:r>
          </a:p>
          <a:p>
            <a:pPr lvl="1"/>
            <a:r>
              <a:rPr lang="en-US" dirty="0" smtClean="0">
                <a:effectLst/>
              </a:rPr>
              <a:t>Efficiency	= (Actual lifetime)/(Ideal lifetime)</a:t>
            </a:r>
          </a:p>
          <a:p>
            <a:pPr lvl="2">
              <a:buFont typeface="Arial" charset="0"/>
              <a:buNone/>
            </a:pPr>
            <a:r>
              <a:rPr lang="en-US" dirty="0" smtClean="0">
                <a:effectLst/>
              </a:rPr>
              <a:t>			</a:t>
            </a:r>
            <a:r>
              <a:rPr lang="en-US" sz="2800" dirty="0" smtClean="0">
                <a:effectLst/>
              </a:rPr>
              <a:t>=	1008/1200</a:t>
            </a:r>
          </a:p>
          <a:p>
            <a:pPr lvl="2">
              <a:buFont typeface="Arial" charset="0"/>
              <a:buNone/>
            </a:pPr>
            <a:r>
              <a:rPr lang="en-US" dirty="0" smtClean="0">
                <a:effectLst/>
              </a:rPr>
              <a:t>			</a:t>
            </a:r>
            <a:r>
              <a:rPr lang="en-US" sz="2800" dirty="0" smtClean="0">
                <a:effectLst/>
              </a:rPr>
              <a:t>=	0.84 or 84%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B3C59-7265-4FE1-9D08-A6B5B62C0C1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dirty="0" smtClean="0"/>
              <a:t>Problem Statement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idx="1"/>
          </p:nvPr>
        </p:nvSpPr>
        <p:spPr>
          <a:xfrm>
            <a:off x="457200" y="1870075"/>
            <a:ext cx="8229600" cy="4378325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Battery should be capable of supplying power (current) for required system performance.</a:t>
            </a:r>
          </a:p>
          <a:p>
            <a:r>
              <a:rPr lang="en-US" dirty="0" smtClean="0">
                <a:effectLst/>
              </a:rPr>
              <a:t>Battery should meet the lifetime (time between replacement or recharge) requirement.</a:t>
            </a:r>
          </a:p>
          <a:p>
            <a:r>
              <a:rPr lang="en-US" dirty="0" smtClean="0">
                <a:effectLst/>
              </a:rPr>
              <a:t>How to extend the lifetime of selected battery.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C42F3-59C6-4EE9-BA02-609F3DD2C7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57200" y="1143000"/>
            <a:ext cx="8077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3200" kern="0" dirty="0" smtClean="0">
                <a:solidFill>
                  <a:srgbClr val="F78819"/>
                </a:solidFill>
              </a:rPr>
              <a:t>Case I : System is Performance Bound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rgbClr val="F78819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203200" y="1079500"/>
            <a:ext cx="8763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78819"/>
                </a:solidFill>
                <a:uLnTx/>
                <a:uFillTx/>
                <a:latin typeface="+mn-lt"/>
                <a:ea typeface="+mn-ea"/>
                <a:cs typeface="+mn-cs"/>
              </a:rPr>
              <a:t>Step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78819"/>
                </a:solidFill>
                <a:uLnTx/>
                <a:uFillTx/>
                <a:latin typeface="+mn-lt"/>
                <a:ea typeface="+mn-ea"/>
                <a:cs typeface="+mn-cs"/>
              </a:rPr>
              <a:t> 1: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Determine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the operating voltage based on required performance.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defRPr/>
            </a:pPr>
            <a:r>
              <a:rPr lang="en-US" sz="2800" kern="0" dirty="0" smtClean="0">
                <a:solidFill>
                  <a:srgbClr val="F78819"/>
                </a:solidFill>
              </a:rPr>
              <a:t>Step 2:</a:t>
            </a:r>
            <a:r>
              <a:rPr lang="en-US" sz="2800" kern="0" dirty="0" smtClean="0">
                <a:solidFill>
                  <a:srgbClr val="FFC000"/>
                </a:solidFill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Determine minimum battery size for efficiency ≥ 85%</a:t>
            </a: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defRPr/>
            </a:pPr>
            <a:r>
              <a:rPr lang="en-US" sz="2800" kern="0" dirty="0" smtClean="0">
                <a:solidFill>
                  <a:srgbClr val="F78819"/>
                </a:solidFill>
              </a:rPr>
              <a:t>Step 3:</a:t>
            </a:r>
            <a:r>
              <a:rPr lang="en-US" sz="2800" kern="0" dirty="0" smtClean="0">
                <a:solidFill>
                  <a:srgbClr val="FFC000"/>
                </a:solidFill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Increase battery size over the minimum size to meet lifetime requirement.</a:t>
            </a: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defRPr/>
            </a:pPr>
            <a:r>
              <a:rPr lang="en-US" sz="2800" kern="0" dirty="0" smtClean="0">
                <a:solidFill>
                  <a:srgbClr val="F78819"/>
                </a:solidFill>
              </a:rPr>
              <a:t>Step 4:</a:t>
            </a:r>
            <a:r>
              <a:rPr lang="en-US" sz="2800" kern="0" dirty="0" smtClean="0">
                <a:solidFill>
                  <a:srgbClr val="FFC000"/>
                </a:solidFill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Determine a lower performance mode with maximum lifetime.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31775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Proposed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Determining Operating Voltage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Consider a performance requirement of 200MHz clock, critical path delay ≤ 5ns.</a:t>
            </a:r>
          </a:p>
          <a:p>
            <a:pPr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Circuit simulation gives, </a:t>
            </a:r>
          </a:p>
          <a:p>
            <a:pPr>
              <a:buNone/>
            </a:pPr>
            <a:r>
              <a:rPr lang="en-US" dirty="0" smtClean="0">
                <a:effectLst/>
              </a:rPr>
              <a:t>	VDD = 0.6V and </a:t>
            </a:r>
            <a:r>
              <a:rPr lang="en-US" dirty="0" err="1" smtClean="0">
                <a:effectLst/>
              </a:rPr>
              <a:t>I</a:t>
            </a:r>
            <a:r>
              <a:rPr lang="en-US" baseline="-25000" dirty="0" err="1" smtClean="0">
                <a:effectLst/>
              </a:rPr>
              <a:t>Batt</a:t>
            </a:r>
            <a:r>
              <a:rPr lang="en-US" baseline="-25000" dirty="0" smtClean="0">
                <a:effectLst/>
              </a:rPr>
              <a:t> </a:t>
            </a:r>
            <a:r>
              <a:rPr lang="en-US" dirty="0" smtClean="0">
                <a:effectLst/>
              </a:rPr>
              <a:t> = 477mA.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25E6-FAA3-42F6-ADB8-144E7707203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34400" y="63500"/>
            <a:ext cx="35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1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990599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/>
              <a:t>Based on required system performance, Determine the operating voltage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delay_cur_v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295400"/>
            <a:ext cx="8837821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 bwMode="auto">
          <a:xfrm rot="5400000">
            <a:off x="4686300" y="5318760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>
            <a:off x="1149350" y="5060950"/>
            <a:ext cx="381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Line Callout 1 11"/>
          <p:cNvSpPr/>
          <p:nvPr/>
        </p:nvSpPr>
        <p:spPr bwMode="auto">
          <a:xfrm>
            <a:off x="1828800" y="3810000"/>
            <a:ext cx="762000" cy="381000"/>
          </a:xfrm>
          <a:prstGeom prst="borderCallout1">
            <a:avLst>
              <a:gd name="adj1" fmla="val 46250"/>
              <a:gd name="adj2" fmla="val -3333"/>
              <a:gd name="adj3" fmla="val 317500"/>
              <a:gd name="adj4" fmla="val -883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38378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200 MHz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3821430" y="3874770"/>
            <a:ext cx="22631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>
            <a:off x="4953000" y="2743200"/>
            <a:ext cx="304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Line Callout 1 17"/>
          <p:cNvSpPr/>
          <p:nvPr/>
        </p:nvSpPr>
        <p:spPr bwMode="auto">
          <a:xfrm flipH="1">
            <a:off x="5105400" y="1905000"/>
            <a:ext cx="762000" cy="381000"/>
          </a:xfrm>
          <a:prstGeom prst="borderCallout1">
            <a:avLst>
              <a:gd name="adj1" fmla="val 46250"/>
              <a:gd name="adj2" fmla="val -3333"/>
              <a:gd name="adj3" fmla="val 212500"/>
              <a:gd name="adj4" fmla="val -2795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19328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477 </a:t>
            </a:r>
            <a:r>
              <a:rPr lang="en-US" sz="1200" dirty="0" err="1" smtClean="0"/>
              <a:t>mA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534400" y="63500"/>
            <a:ext cx="35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1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77887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990599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0" dirty="0" smtClean="0"/>
              <a:t>Determine Minimum Battery Size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762000"/>
            <a:ext cx="8229600" cy="990599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noProof="0" dirty="0" smtClean="0"/>
              <a:t>  For required current (477 </a:t>
            </a:r>
            <a:r>
              <a:rPr lang="en-US" sz="2400" kern="0" noProof="0" dirty="0" err="1" smtClean="0"/>
              <a:t>mA</a:t>
            </a:r>
            <a:r>
              <a:rPr lang="en-US" sz="2400" kern="0" noProof="0" dirty="0" smtClean="0"/>
              <a:t>) &amp;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 smtClean="0"/>
              <a:t>  Battery Efficiency ≥ 85 %</a:t>
            </a:r>
            <a:endParaRPr lang="en-US" sz="2400" kern="0" noProof="0" dirty="0" smtClean="0"/>
          </a:p>
        </p:txBody>
      </p:sp>
      <p:sp>
        <p:nvSpPr>
          <p:cNvPr id="9" name="Oval 8"/>
          <p:cNvSpPr/>
          <p:nvPr/>
        </p:nvSpPr>
        <p:spPr bwMode="auto">
          <a:xfrm>
            <a:off x="1905000" y="2209800"/>
            <a:ext cx="381000" cy="381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5791200" y="698500"/>
            <a:ext cx="2451100" cy="850900"/>
          </a:xfrm>
          <a:prstGeom prst="borderCallout1">
            <a:avLst>
              <a:gd name="adj1" fmla="val 51586"/>
              <a:gd name="adj2" fmla="val 364"/>
              <a:gd name="adj3" fmla="val 202052"/>
              <a:gd name="adj4" fmla="val -14955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2000" y="800100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Choose,</a:t>
            </a:r>
          </a:p>
          <a:p>
            <a:pPr algn="ctr"/>
            <a:r>
              <a:rPr lang="en-US" dirty="0" smtClean="0"/>
              <a:t>400 </a:t>
            </a:r>
            <a:r>
              <a:rPr lang="en-US" dirty="0" err="1" smtClean="0"/>
              <a:t>mAHr</a:t>
            </a:r>
            <a:r>
              <a:rPr lang="en-US" dirty="0" smtClean="0"/>
              <a:t> Battery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72500" y="50800"/>
            <a:ext cx="35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2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27913"/>
            <a:ext cx="8229600" cy="1139825"/>
          </a:xfrm>
        </p:spPr>
        <p:txBody>
          <a:bodyPr/>
          <a:lstStyle/>
          <a:p>
            <a:r>
              <a:rPr lang="en-US" sz="4000" dirty="0" smtClean="0"/>
              <a:t>Simulating Selected Battery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3000" dirty="0" smtClean="0">
                <a:effectLst/>
              </a:rPr>
              <a:t>A meaningful measure of the work done by the battery is its lifetime in terms of clock cycles.</a:t>
            </a:r>
          </a:p>
          <a:p>
            <a:r>
              <a:rPr lang="en-US" sz="3000" dirty="0" smtClean="0">
                <a:effectLst/>
              </a:rPr>
              <a:t>For each VDD in the range of valid operation, i.e., VDD = 0.1V to 1.0V, we calculate lifetime using circuit delay and battery efficiency obtained from HSPICE simulation.</a:t>
            </a:r>
          </a:p>
          <a:p>
            <a:r>
              <a:rPr lang="en-US" sz="3000" dirty="0" smtClean="0">
                <a:effectLst/>
              </a:rPr>
              <a:t>Minimum energy operation maximizes the lifetime in clock cycles.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EBDC3-82E4-405F-B2BE-BDA2CEC43A7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34400" y="63500"/>
            <a:ext cx="35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2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3500"/>
            <a:ext cx="2133600" cy="457200"/>
          </a:xfrm>
        </p:spPr>
        <p:txBody>
          <a:bodyPr/>
          <a:lstStyle/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3500"/>
            <a:ext cx="2895600" cy="457200"/>
          </a:xfrm>
        </p:spPr>
        <p:txBody>
          <a:bodyPr/>
          <a:lstStyle/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3500"/>
            <a:ext cx="2133600" cy="457200"/>
          </a:xfrm>
        </p:spPr>
        <p:txBody>
          <a:bodyPr/>
          <a:lstStyle/>
          <a:p>
            <a:fld id="{1A1CC2FC-B534-4D97-BF22-C3A16E3295AE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0" y="1081314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rot="5400000">
            <a:off x="2857500" y="3405414"/>
            <a:ext cx="434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ight Arrow 8"/>
          <p:cNvSpPr/>
          <p:nvPr/>
        </p:nvSpPr>
        <p:spPr bwMode="auto">
          <a:xfrm>
            <a:off x="5562600" y="3443514"/>
            <a:ext cx="1524000" cy="381000"/>
          </a:xfrm>
          <a:prstGeom prst="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75771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Circuit Speed,</a:t>
            </a:r>
          </a:p>
          <a:p>
            <a:r>
              <a:rPr lang="en-US" dirty="0" smtClean="0"/>
              <a:t>Lower Battery Efficiency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401638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Battery Lifetime,</a:t>
            </a:r>
          </a:p>
          <a:p>
            <a:r>
              <a:rPr lang="en-US" dirty="0" smtClean="0"/>
              <a:t>Lower Circuit Speed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3200400" y="4662714"/>
            <a:ext cx="1524000" cy="381000"/>
          </a:xfrm>
          <a:prstGeom prst="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1028699" y="3405414"/>
            <a:ext cx="434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175000" y="1233714"/>
            <a:ext cx="1828800" cy="43434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876800" y="3976914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1"/>
            <a:ext cx="8229600" cy="5715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of 400mAHr Battery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495300"/>
            <a:ext cx="8229600" cy="990599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kern="0" noProof="0" dirty="0" smtClean="0"/>
              <a:t>  Over entire operating voltage range of 0.1 V to 1 V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kern="0" dirty="0" smtClean="0"/>
              <a:t>  For both Ideal and Simulated battery</a:t>
            </a:r>
            <a:endParaRPr lang="en-US" sz="2000" kern="0" noProof="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534400" y="63500"/>
            <a:ext cx="35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2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029" y="6117064"/>
            <a:ext cx="71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 0.098      0.560      3.860    23.00      88.00      199.0     325.0     446.0      557.0      657.0         (MHz)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dirty="0" smtClean="0"/>
              <a:t> </a:t>
            </a:r>
            <a:endParaRPr lang="en-US" sz="1400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1" grpId="1"/>
      <p:bldP spid="12" grpId="0" animBg="1"/>
      <p:bldP spid="12" grpId="1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141287"/>
            <a:ext cx="8229600" cy="1139825"/>
          </a:xfrm>
        </p:spPr>
        <p:txBody>
          <a:bodyPr/>
          <a:lstStyle/>
          <a:p>
            <a:r>
              <a:rPr lang="en-US" sz="4000" dirty="0" smtClean="0"/>
              <a:t>Battery Lifetime Requirement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723558"/>
            <a:ext cx="8229600" cy="4914900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Suppose battery lifetime for the system is to be </a:t>
            </a:r>
            <a:r>
              <a:rPr lang="en-US" sz="2800" i="1" dirty="0" smtClean="0">
                <a:effectLst/>
              </a:rPr>
              <a:t>at least 3 hour</a:t>
            </a:r>
            <a:r>
              <a:rPr lang="en-US" sz="2800" dirty="0" smtClean="0">
                <a:effectLst/>
              </a:rPr>
              <a:t>.</a:t>
            </a:r>
          </a:p>
          <a:p>
            <a:r>
              <a:rPr lang="en-US" sz="2800" dirty="0" smtClean="0">
                <a:effectLst/>
              </a:rPr>
              <a:t>For smallest battery, size N = 1 (400mAHr) </a:t>
            </a:r>
          </a:p>
          <a:p>
            <a:pPr>
              <a:buNone/>
            </a:pPr>
            <a:r>
              <a:rPr lang="en-US" sz="2800" dirty="0" smtClean="0">
                <a:effectLst/>
              </a:rPr>
              <a:t>	</a:t>
            </a:r>
            <a:r>
              <a:rPr lang="en-US" sz="2800" dirty="0" err="1" smtClean="0">
                <a:effectLst/>
              </a:rPr>
              <a:t>I</a:t>
            </a:r>
            <a:r>
              <a:rPr lang="en-US" sz="2800" baseline="-25000" dirty="0" err="1" smtClean="0">
                <a:effectLst/>
              </a:rPr>
              <a:t>Batt</a:t>
            </a:r>
            <a:r>
              <a:rPr lang="en-US" sz="2800" baseline="-25000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 = 477mA, </a:t>
            </a:r>
          </a:p>
          <a:p>
            <a:pPr>
              <a:buNone/>
            </a:pPr>
            <a:r>
              <a:rPr lang="en-US" sz="2800" dirty="0" smtClean="0">
                <a:effectLst/>
              </a:rPr>
              <a:t>	Efficiency ≈ 98%, </a:t>
            </a:r>
          </a:p>
          <a:p>
            <a:pPr>
              <a:buNone/>
            </a:pPr>
            <a:r>
              <a:rPr lang="en-US" sz="2800" dirty="0" smtClean="0">
                <a:effectLst/>
              </a:rPr>
              <a:t>	Lifetime = 0.98 x 0.4/0.477 = 0.82 hour</a:t>
            </a:r>
          </a:p>
          <a:p>
            <a:r>
              <a:rPr lang="en-US" sz="2800" dirty="0" smtClean="0">
                <a:effectLst/>
              </a:rPr>
              <a:t>For 3 hour lifetime, battery size </a:t>
            </a:r>
          </a:p>
          <a:p>
            <a:pPr>
              <a:buNone/>
            </a:pPr>
            <a:r>
              <a:rPr lang="en-US" sz="2800" dirty="0" smtClean="0">
                <a:effectLst/>
              </a:rPr>
              <a:t>	N = 3/0.82 = 3.65 ≈ 4.</a:t>
            </a:r>
          </a:p>
          <a:p>
            <a:r>
              <a:rPr lang="en-US" sz="2800" dirty="0" smtClean="0">
                <a:effectLst/>
              </a:rPr>
              <a:t>We should use a 4 cell (1600mAHr) battery.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FE966-FB63-4E2B-ACD7-CCDE083EE3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34400" y="63500"/>
            <a:ext cx="35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3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45882" y="910776"/>
            <a:ext cx="8077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3000" kern="0" dirty="0" smtClean="0">
                <a:solidFill>
                  <a:srgbClr val="F78819"/>
                </a:solidFill>
              </a:rPr>
              <a:t>Case II : System needs higher battery lifetime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F78819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232229" y="793750"/>
          <a:ext cx="8651875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rot="5400000">
            <a:off x="2838905" y="3263900"/>
            <a:ext cx="444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4909005" y="49403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909005" y="37211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Line Callout 1 11"/>
          <p:cNvSpPr/>
          <p:nvPr/>
        </p:nvSpPr>
        <p:spPr bwMode="auto">
          <a:xfrm>
            <a:off x="5747205" y="3873500"/>
            <a:ext cx="2133600" cy="558800"/>
          </a:xfrm>
          <a:prstGeom prst="borderCallout1">
            <a:avLst>
              <a:gd name="adj1" fmla="val 52132"/>
              <a:gd name="adj2" fmla="val 859"/>
              <a:gd name="adj3" fmla="val 206786"/>
              <a:gd name="adj4" fmla="val -317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2605" y="3888601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619 Giga Cycles,</a:t>
            </a:r>
          </a:p>
          <a:p>
            <a:r>
              <a:rPr lang="en-US" sz="1400" b="1" dirty="0" smtClean="0"/>
              <a:t>50 minutes</a:t>
            </a:r>
            <a:endParaRPr lang="en-US" sz="1400" b="1" dirty="0"/>
          </a:p>
        </p:txBody>
      </p:sp>
      <p:sp>
        <p:nvSpPr>
          <p:cNvPr id="14" name="Line Callout 1 13"/>
          <p:cNvSpPr/>
          <p:nvPr/>
        </p:nvSpPr>
        <p:spPr bwMode="auto">
          <a:xfrm>
            <a:off x="5747205" y="2463800"/>
            <a:ext cx="2108200" cy="635000"/>
          </a:xfrm>
          <a:prstGeom prst="borderCallout1">
            <a:avLst>
              <a:gd name="adj1" fmla="val 49191"/>
              <a:gd name="adj2" fmla="val -321"/>
              <a:gd name="adj3" fmla="val 218206"/>
              <a:gd name="adj4" fmla="val -317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7205" y="2478901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2540 Giga Cycles</a:t>
            </a:r>
          </a:p>
          <a:p>
            <a:r>
              <a:rPr lang="en-US" sz="1400" b="1" dirty="0" smtClean="0"/>
              <a:t>205 min ( &gt; 3 Hrs)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92100" y="20689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Meeting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Lifetime Requirement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4400" y="63500"/>
            <a:ext cx="35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3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2345" y="6117064"/>
            <a:ext cx="71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 0.098     0.560    3.860    23.00     88.00    199.0   325.0    446.0     557.0    657.0         (MHz)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dirty="0" smtClean="0"/>
              <a:t> </a:t>
            </a:r>
            <a:endParaRPr lang="en-US" sz="1400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731838" y="1344613"/>
            <a:ext cx="6535737" cy="4540250"/>
            <a:chOff x="724" y="768"/>
            <a:chExt cx="3984" cy="2562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3754" y="1260"/>
              <a:ext cx="720" cy="91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857" y="1886"/>
              <a:ext cx="127" cy="126"/>
            </a:xfrm>
            <a:custGeom>
              <a:avLst/>
              <a:gdLst>
                <a:gd name="T0" fmla="*/ 63 w 127"/>
                <a:gd name="T1" fmla="*/ 0 h 126"/>
                <a:gd name="T2" fmla="*/ 127 w 127"/>
                <a:gd name="T3" fmla="*/ 63 h 126"/>
                <a:gd name="T4" fmla="*/ 63 w 127"/>
                <a:gd name="T5" fmla="*/ 126 h 126"/>
                <a:gd name="T6" fmla="*/ 0 w 127"/>
                <a:gd name="T7" fmla="*/ 63 h 126"/>
                <a:gd name="T8" fmla="*/ 63 w 12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26"/>
                <a:gd name="T17" fmla="*/ 127 w 12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26">
                  <a:moveTo>
                    <a:pt x="63" y="0"/>
                  </a:moveTo>
                  <a:lnTo>
                    <a:pt x="127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020" y="1706"/>
              <a:ext cx="126" cy="126"/>
            </a:xfrm>
            <a:custGeom>
              <a:avLst/>
              <a:gdLst>
                <a:gd name="T0" fmla="*/ 63 w 126"/>
                <a:gd name="T1" fmla="*/ 0 h 126"/>
                <a:gd name="T2" fmla="*/ 126 w 126"/>
                <a:gd name="T3" fmla="*/ 63 h 126"/>
                <a:gd name="T4" fmla="*/ 63 w 126"/>
                <a:gd name="T5" fmla="*/ 126 h 126"/>
                <a:gd name="T6" fmla="*/ 0 w 126"/>
                <a:gd name="T7" fmla="*/ 63 h 126"/>
                <a:gd name="T8" fmla="*/ 63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173" y="1507"/>
              <a:ext cx="126" cy="126"/>
            </a:xfrm>
            <a:custGeom>
              <a:avLst/>
              <a:gdLst>
                <a:gd name="T0" fmla="*/ 63 w 126"/>
                <a:gd name="T1" fmla="*/ 0 h 126"/>
                <a:gd name="T2" fmla="*/ 126 w 126"/>
                <a:gd name="T3" fmla="*/ 63 h 126"/>
                <a:gd name="T4" fmla="*/ 63 w 126"/>
                <a:gd name="T5" fmla="*/ 126 h 126"/>
                <a:gd name="T6" fmla="*/ 0 w 126"/>
                <a:gd name="T7" fmla="*/ 63 h 126"/>
                <a:gd name="T8" fmla="*/ 63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335" y="1282"/>
              <a:ext cx="126" cy="126"/>
            </a:xfrm>
            <a:custGeom>
              <a:avLst/>
              <a:gdLst>
                <a:gd name="T0" fmla="*/ 63 w 126"/>
                <a:gd name="T1" fmla="*/ 0 h 126"/>
                <a:gd name="T2" fmla="*/ 126 w 126"/>
                <a:gd name="T3" fmla="*/ 63 h 126"/>
                <a:gd name="T4" fmla="*/ 63 w 126"/>
                <a:gd name="T5" fmla="*/ 126 h 126"/>
                <a:gd name="T6" fmla="*/ 0 w 126"/>
                <a:gd name="T7" fmla="*/ 63 h 126"/>
                <a:gd name="T8" fmla="*/ 63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352" y="849"/>
              <a:ext cx="3208" cy="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352" y="2354"/>
              <a:ext cx="3208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352" y="1859"/>
              <a:ext cx="3208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1344" y="1344"/>
              <a:ext cx="3208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1352" y="849"/>
              <a:ext cx="3208" cy="1"/>
            </a:xfrm>
            <a:prstGeom prst="line">
              <a:avLst/>
            </a:prstGeom>
            <a:noFill/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352" y="849"/>
              <a:ext cx="3208" cy="201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352" y="849"/>
              <a:ext cx="1" cy="20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352" y="2859"/>
              <a:ext cx="4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1352" y="2354"/>
              <a:ext cx="4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352" y="1859"/>
              <a:ext cx="4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352" y="1354"/>
              <a:ext cx="4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1352" y="849"/>
              <a:ext cx="4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1352" y="2859"/>
              <a:ext cx="3208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1352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1514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1676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1830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V="1">
              <a:off x="1992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V="1">
              <a:off x="2154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2316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2479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2632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2794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V="1">
              <a:off x="2956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V="1">
              <a:off x="3118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V="1">
              <a:off x="3281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V="1">
              <a:off x="3434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V="1">
              <a:off x="3596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V="1">
              <a:off x="3758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 flipV="1">
              <a:off x="3920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V="1">
              <a:off x="4083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V="1">
              <a:off x="4236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V="1">
              <a:off x="4398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V="1">
              <a:off x="4560" y="2823"/>
              <a:ext cx="1" cy="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 flipV="1">
              <a:off x="1352" y="2814"/>
              <a:ext cx="1" cy="9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flipV="1">
              <a:off x="2154" y="2814"/>
              <a:ext cx="1" cy="9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V="1">
              <a:off x="2956" y="2814"/>
              <a:ext cx="1" cy="9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V="1">
              <a:off x="3758" y="2814"/>
              <a:ext cx="1" cy="9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flipV="1">
              <a:off x="4560" y="2814"/>
              <a:ext cx="1" cy="9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406" y="2643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487" y="263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1649" y="2634"/>
              <a:ext cx="91" cy="90"/>
            </a:xfrm>
            <a:custGeom>
              <a:avLst/>
              <a:gdLst>
                <a:gd name="T0" fmla="*/ 45 w 91"/>
                <a:gd name="T1" fmla="*/ 0 h 90"/>
                <a:gd name="T2" fmla="*/ 91 w 91"/>
                <a:gd name="T3" fmla="*/ 45 h 90"/>
                <a:gd name="T4" fmla="*/ 45 w 91"/>
                <a:gd name="T5" fmla="*/ 90 h 90"/>
                <a:gd name="T6" fmla="*/ 0 w 91"/>
                <a:gd name="T7" fmla="*/ 45 h 90"/>
                <a:gd name="T8" fmla="*/ 45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1803" y="263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965" y="2409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2289" y="2499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2533" y="2706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2848" y="263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3091" y="2472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3335" y="2373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3731" y="2147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 flipV="1">
              <a:off x="1433" y="2661"/>
              <a:ext cx="81" cy="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>
              <a:off x="1514" y="2661"/>
              <a:ext cx="162" cy="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>
              <a:off x="1676" y="2661"/>
              <a:ext cx="154" cy="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2"/>
            <p:cNvSpPr>
              <a:spLocks noChangeShapeType="1"/>
            </p:cNvSpPr>
            <p:nvPr/>
          </p:nvSpPr>
          <p:spPr bwMode="auto">
            <a:xfrm flipV="1">
              <a:off x="1830" y="2436"/>
              <a:ext cx="162" cy="22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3"/>
            <p:cNvSpPr>
              <a:spLocks noChangeShapeType="1"/>
            </p:cNvSpPr>
            <p:nvPr/>
          </p:nvSpPr>
          <p:spPr bwMode="auto">
            <a:xfrm>
              <a:off x="1992" y="2436"/>
              <a:ext cx="324" cy="9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>
              <a:off x="2316" y="2526"/>
              <a:ext cx="244" cy="20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5"/>
            <p:cNvSpPr>
              <a:spLocks noChangeShapeType="1"/>
            </p:cNvSpPr>
            <p:nvPr/>
          </p:nvSpPr>
          <p:spPr bwMode="auto">
            <a:xfrm flipV="1">
              <a:off x="2560" y="2661"/>
              <a:ext cx="315" cy="7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6"/>
            <p:cNvSpPr>
              <a:spLocks noChangeShapeType="1"/>
            </p:cNvSpPr>
            <p:nvPr/>
          </p:nvSpPr>
          <p:spPr bwMode="auto">
            <a:xfrm flipV="1">
              <a:off x="2875" y="2499"/>
              <a:ext cx="243" cy="16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7"/>
            <p:cNvSpPr>
              <a:spLocks noChangeShapeType="1"/>
            </p:cNvSpPr>
            <p:nvPr/>
          </p:nvSpPr>
          <p:spPr bwMode="auto">
            <a:xfrm flipV="1">
              <a:off x="3118" y="2400"/>
              <a:ext cx="244" cy="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8"/>
            <p:cNvSpPr>
              <a:spLocks noChangeShapeType="1"/>
            </p:cNvSpPr>
            <p:nvPr/>
          </p:nvSpPr>
          <p:spPr bwMode="auto">
            <a:xfrm flipV="1">
              <a:off x="3362" y="2174"/>
              <a:ext cx="396" cy="2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1388" y="2625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469" y="2616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631" y="2616"/>
              <a:ext cx="91" cy="90"/>
            </a:xfrm>
            <a:custGeom>
              <a:avLst/>
              <a:gdLst>
                <a:gd name="T0" fmla="*/ 45 w 91"/>
                <a:gd name="T1" fmla="*/ 0 h 90"/>
                <a:gd name="T2" fmla="*/ 91 w 91"/>
                <a:gd name="T3" fmla="*/ 45 h 90"/>
                <a:gd name="T4" fmla="*/ 45 w 91"/>
                <a:gd name="T5" fmla="*/ 90 h 90"/>
                <a:gd name="T6" fmla="*/ 0 w 91"/>
                <a:gd name="T7" fmla="*/ 45 h 90"/>
                <a:gd name="T8" fmla="*/ 45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1785" y="2616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1947" y="2391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2271" y="2481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2515" y="2688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2830" y="2616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3073" y="245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3312" y="2352"/>
              <a:ext cx="90" cy="91"/>
            </a:xfrm>
            <a:custGeom>
              <a:avLst/>
              <a:gdLst>
                <a:gd name="T0" fmla="*/ 45 w 90"/>
                <a:gd name="T1" fmla="*/ 0 h 91"/>
                <a:gd name="T2" fmla="*/ 90 w 90"/>
                <a:gd name="T3" fmla="*/ 46 h 91"/>
                <a:gd name="T4" fmla="*/ 45 w 90"/>
                <a:gd name="T5" fmla="*/ 91 h 91"/>
                <a:gd name="T6" fmla="*/ 0 w 90"/>
                <a:gd name="T7" fmla="*/ 46 h 91"/>
                <a:gd name="T8" fmla="*/ 45 w 90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1"/>
                <a:gd name="T17" fmla="*/ 90 w 90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1">
                  <a:moveTo>
                    <a:pt x="45" y="0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3713" y="2129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1334" y="2300"/>
              <a:ext cx="30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 dirty="0">
                  <a:cs typeface="Arial" charset="0"/>
                </a:rPr>
                <a:t>4004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1433" y="2463"/>
              <a:ext cx="3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8008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1460" y="2652"/>
              <a:ext cx="3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8080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1821" y="2481"/>
              <a:ext cx="3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8085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1893" y="2165"/>
              <a:ext cx="3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8086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2136" y="2580"/>
              <a:ext cx="2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286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2424" y="2499"/>
              <a:ext cx="2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386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2956" y="2607"/>
              <a:ext cx="2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486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3245" y="2463"/>
              <a:ext cx="65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Pentium®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3461" y="2318"/>
              <a:ext cx="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P6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1154" y="2778"/>
              <a:ext cx="7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1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073" y="2273"/>
              <a:ext cx="1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10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992" y="1778"/>
              <a:ext cx="2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100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910" y="1273"/>
              <a:ext cx="30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1000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829" y="768"/>
              <a:ext cx="3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10000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1190" y="2994"/>
              <a:ext cx="3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1970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1992" y="2994"/>
              <a:ext cx="30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1980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2794" y="2994"/>
              <a:ext cx="3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1990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596" y="2994"/>
              <a:ext cx="3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2000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104" name="Rectangle 99"/>
            <p:cNvSpPr>
              <a:spLocks noChangeArrowheads="1"/>
            </p:cNvSpPr>
            <p:nvPr/>
          </p:nvSpPr>
          <p:spPr bwMode="auto">
            <a:xfrm>
              <a:off x="4398" y="2994"/>
              <a:ext cx="3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2010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2803" y="3175"/>
              <a:ext cx="30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Year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106" name="Rectangle 101"/>
            <p:cNvSpPr>
              <a:spLocks noChangeArrowheads="1"/>
            </p:cNvSpPr>
            <p:nvPr/>
          </p:nvSpPr>
          <p:spPr bwMode="auto">
            <a:xfrm rot="-5400000">
              <a:off x="107" y="1838"/>
              <a:ext cx="140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1">
                  <a:cs typeface="Arial" charset="0"/>
                </a:rPr>
                <a:t>Power Density (W/cm</a:t>
              </a:r>
              <a:r>
                <a:rPr lang="en-US" b="1" baseline="30000">
                  <a:cs typeface="Arial" charset="0"/>
                </a:rPr>
                <a:t>2</a:t>
              </a:r>
              <a:r>
                <a:rPr lang="en-US" b="1">
                  <a:cs typeface="Arial" charset="0"/>
                </a:rPr>
                <a:t>)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2352" y="2237"/>
              <a:ext cx="83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Rectangle 103"/>
          <p:cNvSpPr>
            <a:spLocks noChangeArrowheads="1"/>
          </p:cNvSpPr>
          <p:nvPr/>
        </p:nvSpPr>
        <p:spPr bwMode="auto">
          <a:xfrm>
            <a:off x="3803650" y="3725863"/>
            <a:ext cx="1155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100" b="1">
                <a:solidFill>
                  <a:srgbClr val="FFCC00"/>
                </a:solidFill>
                <a:cs typeface="Arial" charset="0"/>
              </a:rPr>
              <a:t>Hot Plate</a:t>
            </a:r>
            <a:endParaRPr lang="en-US" sz="2000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109" name="Rectangle 104"/>
          <p:cNvSpPr>
            <a:spLocks noChangeArrowheads="1"/>
          </p:cNvSpPr>
          <p:nvPr/>
        </p:nvSpPr>
        <p:spPr bwMode="auto">
          <a:xfrm>
            <a:off x="3290888" y="2724150"/>
            <a:ext cx="11874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0" name="Group 105"/>
          <p:cNvGrpSpPr>
            <a:grpSpLocks/>
          </p:cNvGrpSpPr>
          <p:nvPr/>
        </p:nvGrpSpPr>
        <p:grpSpPr bwMode="auto">
          <a:xfrm>
            <a:off x="4071938" y="2957513"/>
            <a:ext cx="990600" cy="658812"/>
            <a:chOff x="2474" y="1825"/>
            <a:chExt cx="624" cy="422"/>
          </a:xfrm>
        </p:grpSpPr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2474" y="1825"/>
              <a:ext cx="61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100" b="1">
                  <a:solidFill>
                    <a:srgbClr val="FF9999"/>
                  </a:solidFill>
                  <a:cs typeface="Arial" charset="0"/>
                </a:rPr>
                <a:t>Nuclear</a:t>
              </a:r>
              <a:endParaRPr lang="en-US" sz="2000">
                <a:solidFill>
                  <a:srgbClr val="FF9999"/>
                </a:solidFill>
                <a:cs typeface="Arial" charset="0"/>
              </a:endParaRPr>
            </a:p>
          </p:txBody>
        </p:sp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2474" y="2042"/>
              <a:ext cx="62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sz="2100" b="1">
                  <a:solidFill>
                    <a:srgbClr val="FF9999"/>
                  </a:solidFill>
                  <a:cs typeface="Arial" charset="0"/>
                </a:rPr>
                <a:t>Reactor</a:t>
              </a:r>
              <a:endParaRPr lang="en-US" sz="2000">
                <a:solidFill>
                  <a:srgbClr val="FF9999"/>
                </a:solidFill>
                <a:cs typeface="Arial" charset="0"/>
              </a:endParaRPr>
            </a:p>
          </p:txBody>
        </p:sp>
      </p:grpSp>
      <p:sp>
        <p:nvSpPr>
          <p:cNvPr id="113" name="Rectangle 108"/>
          <p:cNvSpPr>
            <a:spLocks noChangeArrowheads="1"/>
          </p:cNvSpPr>
          <p:nvPr/>
        </p:nvSpPr>
        <p:spPr bwMode="auto">
          <a:xfrm>
            <a:off x="3290888" y="1733550"/>
            <a:ext cx="10731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4" name="Group 109"/>
          <p:cNvGrpSpPr>
            <a:grpSpLocks/>
          </p:cNvGrpSpPr>
          <p:nvPr/>
        </p:nvGrpSpPr>
        <p:grpSpPr bwMode="auto">
          <a:xfrm>
            <a:off x="4879975" y="2074863"/>
            <a:ext cx="887413" cy="665162"/>
            <a:chOff x="2474" y="1302"/>
            <a:chExt cx="559" cy="419"/>
          </a:xfrm>
        </p:grpSpPr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2474" y="1302"/>
              <a:ext cx="55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100" b="1">
                  <a:solidFill>
                    <a:srgbClr val="CC6600"/>
                  </a:solidFill>
                  <a:cs typeface="Arial" charset="0"/>
                </a:rPr>
                <a:t>Rocket</a:t>
              </a:r>
              <a:endParaRPr lang="en-US" sz="2000">
                <a:solidFill>
                  <a:srgbClr val="CC6600"/>
                </a:solidFill>
                <a:cs typeface="Arial" charset="0"/>
              </a:endParaRPr>
            </a:p>
          </p:txBody>
        </p:sp>
        <p:sp>
          <p:nvSpPr>
            <p:cNvPr id="116" name="Rectangle 111"/>
            <p:cNvSpPr>
              <a:spLocks noChangeArrowheads="1"/>
            </p:cNvSpPr>
            <p:nvPr/>
          </p:nvSpPr>
          <p:spPr bwMode="auto">
            <a:xfrm>
              <a:off x="2474" y="1519"/>
              <a:ext cx="53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100" b="1">
                  <a:solidFill>
                    <a:srgbClr val="CC6600"/>
                  </a:solidFill>
                  <a:cs typeface="Arial" charset="0"/>
                </a:rPr>
                <a:t>Nozzle</a:t>
              </a:r>
              <a:endParaRPr lang="en-US" sz="2000">
                <a:solidFill>
                  <a:srgbClr val="CC6600"/>
                </a:solidFill>
                <a:cs typeface="Arial" charset="0"/>
              </a:endParaRPr>
            </a:p>
          </p:txBody>
        </p:sp>
      </p:grpSp>
      <p:sp>
        <p:nvSpPr>
          <p:cNvPr id="117" name="Rectangle 112"/>
          <p:cNvSpPr>
            <a:spLocks noChangeArrowheads="1"/>
          </p:cNvSpPr>
          <p:nvPr/>
        </p:nvSpPr>
        <p:spPr bwMode="auto">
          <a:xfrm>
            <a:off x="7797800" y="1192213"/>
            <a:ext cx="727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100" b="1">
                <a:solidFill>
                  <a:srgbClr val="FF3300"/>
                </a:solidFill>
                <a:cs typeface="Arial" charset="0"/>
              </a:rPr>
              <a:t>Sun’s</a:t>
            </a:r>
            <a:endParaRPr lang="en-US" sz="21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18" name="Rectangle 113"/>
          <p:cNvSpPr>
            <a:spLocks noChangeArrowheads="1"/>
          </p:cNvSpPr>
          <p:nvPr/>
        </p:nvSpPr>
        <p:spPr bwMode="auto">
          <a:xfrm>
            <a:off x="7683500" y="1498600"/>
            <a:ext cx="9763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100" b="1" dirty="0">
                <a:solidFill>
                  <a:srgbClr val="FF3300"/>
                </a:solidFill>
                <a:cs typeface="Arial" charset="0"/>
              </a:rPr>
              <a:t>Surface</a:t>
            </a:r>
            <a:endParaRPr lang="en-US" sz="21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19" name="Rectangle 114"/>
          <p:cNvSpPr>
            <a:spLocks noChangeArrowheads="1"/>
          </p:cNvSpPr>
          <p:nvPr/>
        </p:nvSpPr>
        <p:spPr bwMode="auto">
          <a:xfrm>
            <a:off x="515938" y="5883275"/>
            <a:ext cx="813276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1400" dirty="0">
                <a:cs typeface="Arial" charset="0"/>
              </a:rPr>
              <a:t>Source: </a:t>
            </a:r>
            <a:r>
              <a:rPr lang="en-US" sz="1400" dirty="0" smtClean="0">
                <a:cs typeface="Arial" pitchFamily="34" charset="0"/>
              </a:rPr>
              <a:t>Patrick P. </a:t>
            </a:r>
            <a:r>
              <a:rPr lang="en-US" sz="1400" dirty="0" err="1" smtClean="0">
                <a:cs typeface="Arial" pitchFamily="34" charset="0"/>
              </a:rPr>
              <a:t>Gelsinger</a:t>
            </a:r>
            <a:r>
              <a:rPr lang="en-US" sz="1400" dirty="0" smtClean="0">
                <a:cs typeface="Arial" pitchFamily="34" charset="0"/>
              </a:rPr>
              <a:t> , Keynote, ISSCC, Feb. 2001</a:t>
            </a:r>
            <a:r>
              <a:rPr lang="en-US" sz="1400" dirty="0" smtClean="0">
                <a:cs typeface="Arial" charset="0"/>
                <a:sym typeface="Symbol" pitchFamily="18" charset="2"/>
              </a:rPr>
              <a:t>[1]</a:t>
            </a:r>
            <a:endParaRPr lang="en-US" sz="1400" dirty="0">
              <a:cs typeface="Arial" charset="0"/>
              <a:sym typeface="Symbol" pitchFamily="18" charset="2"/>
            </a:endParaRPr>
          </a:p>
        </p:txBody>
      </p:sp>
      <p:sp>
        <p:nvSpPr>
          <p:cNvPr id="120" name="Line 115"/>
          <p:cNvSpPr>
            <a:spLocks noChangeShapeType="1"/>
          </p:cNvSpPr>
          <p:nvPr/>
        </p:nvSpPr>
        <p:spPr bwMode="auto">
          <a:xfrm>
            <a:off x="5072063" y="3879850"/>
            <a:ext cx="422275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" name="Line 116"/>
          <p:cNvSpPr>
            <a:spLocks noChangeShapeType="1"/>
          </p:cNvSpPr>
          <p:nvPr/>
        </p:nvSpPr>
        <p:spPr bwMode="auto">
          <a:xfrm>
            <a:off x="5224463" y="3189288"/>
            <a:ext cx="538162" cy="0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117"/>
          <p:cNvSpPr>
            <a:spLocks noChangeShapeType="1"/>
          </p:cNvSpPr>
          <p:nvPr/>
        </p:nvSpPr>
        <p:spPr bwMode="auto">
          <a:xfrm>
            <a:off x="5954713" y="2343150"/>
            <a:ext cx="538162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" name="Line 118"/>
          <p:cNvSpPr>
            <a:spLocks noChangeShapeType="1"/>
          </p:cNvSpPr>
          <p:nvPr/>
        </p:nvSpPr>
        <p:spPr bwMode="auto">
          <a:xfrm flipH="1">
            <a:off x="7069138" y="1536700"/>
            <a:ext cx="574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381000" y="1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Motivation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381000" y="711200"/>
            <a:ext cx="8229600" cy="9874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VLSI Chip Power Density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-115887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Minimum Energy Operation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6CEAF-747F-47BA-82C1-129C3F10BC0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33" name="Chart 32"/>
          <p:cNvGraphicFramePr/>
          <p:nvPr/>
        </p:nvGraphicFramePr>
        <p:xfrm>
          <a:off x="403224" y="933450"/>
          <a:ext cx="8474075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4" name="Straight Connector 33"/>
          <p:cNvCxnSpPr/>
          <p:nvPr/>
        </p:nvCxnSpPr>
        <p:spPr bwMode="auto">
          <a:xfrm>
            <a:off x="1854200" y="1333500"/>
            <a:ext cx="1701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3429000" y="1231900"/>
            <a:ext cx="228600" cy="228600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Line Callout 1 36"/>
          <p:cNvSpPr/>
          <p:nvPr/>
        </p:nvSpPr>
        <p:spPr bwMode="auto">
          <a:xfrm>
            <a:off x="5168900" y="3035300"/>
            <a:ext cx="1968500" cy="558800"/>
          </a:xfrm>
          <a:prstGeom prst="borderCallout1">
            <a:avLst>
              <a:gd name="adj1" fmla="val 52132"/>
              <a:gd name="adj2" fmla="val 859"/>
              <a:gd name="adj3" fmla="val 245423"/>
              <a:gd name="adj4" fmla="val -835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0" y="3152001"/>
            <a:ext cx="209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1660 Giga Cycles</a:t>
            </a:r>
          </a:p>
        </p:txBody>
      </p:sp>
      <p:sp>
        <p:nvSpPr>
          <p:cNvPr id="39" name="Line Callout 1 38"/>
          <p:cNvSpPr/>
          <p:nvPr/>
        </p:nvSpPr>
        <p:spPr bwMode="auto">
          <a:xfrm>
            <a:off x="4470400" y="1866900"/>
            <a:ext cx="1854200" cy="635000"/>
          </a:xfrm>
          <a:prstGeom prst="borderCallout1">
            <a:avLst>
              <a:gd name="adj1" fmla="val 49191"/>
              <a:gd name="adj2" fmla="val -321"/>
              <a:gd name="adj3" fmla="val -81794"/>
              <a:gd name="adj4" fmla="val -500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10100" y="2034401"/>
            <a:ext cx="209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6630 Giga Cycles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841500" y="4419600"/>
            <a:ext cx="1701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3403600" y="4305300"/>
            <a:ext cx="228600" cy="228600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4400" y="63500"/>
            <a:ext cx="35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4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8457" y="6117064"/>
            <a:ext cx="71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 0.098     0.560   3.860    23.00    88.00    199.0    325.0    446.0    557.0    657.0         (MHz)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dirty="0" smtClean="0"/>
              <a:t> </a:t>
            </a:r>
            <a:endParaRPr lang="en-US" sz="1400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Summary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09220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066800"/>
                <a:gridCol w="914400"/>
                <a:gridCol w="1219200"/>
                <a:gridCol w="1143000"/>
                <a:gridCol w="914400"/>
                <a:gridCol w="1219200"/>
                <a:gridCol w="1143000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Battery size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VDD = 0.6V, 200MHz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VDD = 0.3V, 3.86MHz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Effici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Lifetime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Effici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. 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Lifetime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mAHr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x10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seconds</a:t>
                      </a:r>
                      <a:endParaRPr lang="en-US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X10 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cycles 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x10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seconds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X10 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cycles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100+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414.5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1660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1600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100+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2540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100+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1364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6630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B03A6-AF66-4CFF-AEC0-012847228F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5655" name="TextBox 7"/>
          <p:cNvSpPr txBox="1">
            <a:spLocks noChangeArrowheads="1"/>
          </p:cNvSpPr>
          <p:nvPr/>
        </p:nvSpPr>
        <p:spPr bwMode="auto">
          <a:xfrm>
            <a:off x="5791200" y="3390900"/>
            <a:ext cx="1370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&gt; two-times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4724400" y="3403600"/>
            <a:ext cx="3309938" cy="381000"/>
          </a:xfrm>
          <a:custGeom>
            <a:avLst/>
            <a:gdLst>
              <a:gd name="connsiteX0" fmla="*/ 0 w 3309257"/>
              <a:gd name="connsiteY0" fmla="*/ 0 h 708781"/>
              <a:gd name="connsiteX1" fmla="*/ 566057 w 3309257"/>
              <a:gd name="connsiteY1" fmla="*/ 566057 h 708781"/>
              <a:gd name="connsiteX2" fmla="*/ 1698171 w 3309257"/>
              <a:gd name="connsiteY2" fmla="*/ 682171 h 708781"/>
              <a:gd name="connsiteX3" fmla="*/ 2743200 w 3309257"/>
              <a:gd name="connsiteY3" fmla="*/ 595086 h 708781"/>
              <a:gd name="connsiteX4" fmla="*/ 3309257 w 3309257"/>
              <a:gd name="connsiteY4" fmla="*/ 0 h 7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708781">
                <a:moveTo>
                  <a:pt x="0" y="0"/>
                </a:moveTo>
                <a:cubicBezTo>
                  <a:pt x="141514" y="226181"/>
                  <a:pt x="283029" y="452362"/>
                  <a:pt x="566057" y="566057"/>
                </a:cubicBezTo>
                <a:cubicBezTo>
                  <a:pt x="849085" y="679752"/>
                  <a:pt x="1335314" y="677333"/>
                  <a:pt x="1698171" y="682171"/>
                </a:cubicBezTo>
                <a:cubicBezTo>
                  <a:pt x="2061028" y="687009"/>
                  <a:pt x="2474686" y="708781"/>
                  <a:pt x="2743200" y="595086"/>
                </a:cubicBezTo>
                <a:cubicBezTo>
                  <a:pt x="3011714" y="481391"/>
                  <a:pt x="3160485" y="240695"/>
                  <a:pt x="3309257" y="0"/>
                </a:cubicBezTo>
              </a:path>
            </a:pathLst>
          </a:cu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657" name="TextBox 8"/>
          <p:cNvSpPr txBox="1">
            <a:spLocks noChangeArrowheads="1"/>
          </p:cNvSpPr>
          <p:nvPr/>
        </p:nvSpPr>
        <p:spPr bwMode="auto">
          <a:xfrm>
            <a:off x="304800" y="3844474"/>
            <a:ext cx="854891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200" dirty="0"/>
              <a:t>Battery size should match the current need and satisfy</a:t>
            </a:r>
          </a:p>
          <a:p>
            <a:pPr marL="457200" indent="-457200"/>
            <a:r>
              <a:rPr lang="en-US" sz="2200" dirty="0"/>
              <a:t>	the lifetime requirement of the system:</a:t>
            </a:r>
          </a:p>
          <a:p>
            <a:pPr marL="914400" lvl="1" indent="-457200"/>
            <a:r>
              <a:rPr lang="en-US" sz="2200" dirty="0"/>
              <a:t>(a) Undersize battery has poor efficiency.</a:t>
            </a:r>
          </a:p>
          <a:p>
            <a:pPr marL="914400" lvl="1" indent="-457200"/>
            <a:r>
              <a:rPr lang="en-US" sz="2200" dirty="0"/>
              <a:t>(b) Oversize battery is bulky and expensive. </a:t>
            </a:r>
          </a:p>
          <a:p>
            <a:pPr marL="457200" indent="-457200"/>
            <a:r>
              <a:rPr lang="en-US" sz="2200" dirty="0"/>
              <a:t>2	Minimum energy mode can significantly increase battery lifetime.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4400" y="63500"/>
            <a:ext cx="35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4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57200" y="587950"/>
            <a:ext cx="8077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2800" b="1" kern="0" dirty="0" smtClean="0">
                <a:solidFill>
                  <a:srgbClr val="F78819"/>
                </a:solidFill>
              </a:rPr>
              <a:t>Case III : Battery size or weight is constrained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57200" y="1492980"/>
            <a:ext cx="8305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200" dirty="0" smtClean="0"/>
              <a:t>Some real life applications call for a fixed size (or weight) of a battery e.g.</a:t>
            </a:r>
          </a:p>
          <a:p>
            <a:pPr marL="914400" lvl="1" indent="-457200"/>
            <a:r>
              <a:rPr lang="en-US" sz="2200" dirty="0" smtClean="0"/>
              <a:t>Bio-implantable devices, hearing aid</a:t>
            </a:r>
            <a:endParaRPr lang="en-US" sz="2200" dirty="0"/>
          </a:p>
          <a:p>
            <a:pPr marL="457200" indent="-457200">
              <a:buAutoNum type="arabicPlain" startAt="2"/>
            </a:pPr>
            <a:r>
              <a:rPr lang="en-US" sz="2200" dirty="0" smtClean="0"/>
              <a:t>Performance requirements are secondary and the primary goal is to maximize the lifetime (or number of cycles before next recharge).</a:t>
            </a:r>
          </a:p>
          <a:p>
            <a:pPr marL="457200" indent="-457200">
              <a:buAutoNum type="arabicPlain" startAt="2"/>
            </a:pPr>
            <a:r>
              <a:rPr lang="en-US" sz="2200" dirty="0" smtClean="0"/>
              <a:t>Example:</a:t>
            </a:r>
          </a:p>
          <a:p>
            <a:pPr marL="457200" indent="-457200"/>
            <a:r>
              <a:rPr lang="en-US" sz="2200" dirty="0" smtClean="0"/>
              <a:t>	</a:t>
            </a:r>
            <a:r>
              <a:rPr lang="en-US" sz="2200" b="1" dirty="0" smtClean="0"/>
              <a:t>A CR2032(CR)</a:t>
            </a:r>
            <a:r>
              <a:rPr lang="en-US" sz="2200" dirty="0" smtClean="0"/>
              <a:t> Lithium-ion battery</a:t>
            </a:r>
          </a:p>
          <a:p>
            <a:pPr marL="457200" indent="-457200"/>
            <a:r>
              <a:rPr lang="en-US" sz="2200" dirty="0" smtClean="0"/>
              <a:t>	Nominal Voltage: 3V</a:t>
            </a:r>
          </a:p>
          <a:p>
            <a:pPr marL="457200" indent="-457200"/>
            <a:r>
              <a:rPr lang="en-US" sz="2200" dirty="0" smtClean="0"/>
              <a:t>	Capacity: 225mAHr</a:t>
            </a:r>
          </a:p>
          <a:p>
            <a:pPr marL="457200" indent="-457200"/>
            <a:r>
              <a:rPr lang="en-US" sz="2200" dirty="0" smtClean="0"/>
              <a:t>	Nominal Current: 0.3 </a:t>
            </a:r>
            <a:r>
              <a:rPr lang="en-US" sz="2200" dirty="0" err="1" smtClean="0"/>
              <a:t>mA</a:t>
            </a:r>
            <a:endParaRPr lang="en-US" sz="2200" dirty="0" smtClean="0"/>
          </a:p>
          <a:p>
            <a:pPr marL="457200" indent="-457200"/>
            <a:r>
              <a:rPr lang="en-US" sz="2200" dirty="0" smtClean="0"/>
              <a:t>	</a:t>
            </a:r>
            <a:r>
              <a:rPr lang="en-US" sz="2200" i="1" dirty="0" smtClean="0"/>
              <a:t>Maximum Current</a:t>
            </a:r>
            <a:r>
              <a:rPr lang="en-US" sz="2200" dirty="0" smtClean="0"/>
              <a:t>: 3 </a:t>
            </a:r>
            <a:r>
              <a:rPr lang="en-US" sz="2200" dirty="0" err="1" smtClean="0"/>
              <a:t>mA</a:t>
            </a:r>
            <a:endParaRPr lang="en-US" sz="2200" dirty="0"/>
          </a:p>
        </p:txBody>
      </p:sp>
      <p:pic>
        <p:nvPicPr>
          <p:cNvPr id="9" name="Picture 8" descr="Battery-lithium-cr2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5800" y="3498851"/>
            <a:ext cx="2705100" cy="236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0" y="719125"/>
          <a:ext cx="9113397" cy="523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rot="16200000" flipH="1">
            <a:off x="849994" y="3054350"/>
            <a:ext cx="4281714" cy="18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Line Callout 1 8"/>
          <p:cNvSpPr/>
          <p:nvPr/>
        </p:nvSpPr>
        <p:spPr bwMode="auto">
          <a:xfrm>
            <a:off x="4847773" y="1852385"/>
            <a:ext cx="1854200" cy="635000"/>
          </a:xfrm>
          <a:prstGeom prst="borderCallout1">
            <a:avLst>
              <a:gd name="adj1" fmla="val 49191"/>
              <a:gd name="adj2" fmla="val -321"/>
              <a:gd name="adj3" fmla="val 112492"/>
              <a:gd name="adj4" fmla="val -985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7473" y="2019886"/>
            <a:ext cx="209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540 Giga Cycles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261" y="5826778"/>
            <a:ext cx="71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 0.098     0.560    3.860    23.00    88.00     199.0     325.0    446.0     557.0      657.0         (MHz)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dirty="0" smtClean="0"/>
              <a:t> </a:t>
            </a:r>
            <a:endParaRPr lang="en-US" sz="1400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9190"/>
            <a:ext cx="8469086" cy="56196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ffectLst/>
              </a:rPr>
              <a:t>Common Low Power Design Techniques</a:t>
            </a:r>
          </a:p>
          <a:p>
            <a:pPr lvl="1"/>
            <a:r>
              <a:rPr lang="en-US" dirty="0" smtClean="0">
                <a:effectLst/>
              </a:rPr>
              <a:t>Dynamic Voltage and Frequency Scaling (DVFS)</a:t>
            </a:r>
          </a:p>
          <a:p>
            <a:pPr lvl="2"/>
            <a:r>
              <a:rPr lang="en-US" dirty="0" smtClean="0">
                <a:effectLst/>
              </a:rPr>
              <a:t>Scale Voltage and Frequency depending on throughput requirement.</a:t>
            </a:r>
          </a:p>
          <a:p>
            <a:pPr lvl="2"/>
            <a:r>
              <a:rPr lang="en-US" dirty="0" smtClean="0">
                <a:effectLst/>
              </a:rPr>
              <a:t>Use of multi-voltage domains and multiple clocks.</a:t>
            </a:r>
          </a:p>
          <a:p>
            <a:pPr lvl="1"/>
            <a:r>
              <a:rPr lang="en-US" dirty="0" smtClean="0">
                <a:effectLst/>
              </a:rPr>
              <a:t>Frequency scaling at constant voltage (Clock Slowdown)</a:t>
            </a:r>
          </a:p>
          <a:p>
            <a:pPr lvl="2"/>
            <a:r>
              <a:rPr lang="en-US" dirty="0" smtClean="0">
                <a:effectLst/>
              </a:rPr>
              <a:t>Voltage scaling has a limit. </a:t>
            </a:r>
          </a:p>
          <a:p>
            <a:pPr lvl="2">
              <a:buNone/>
            </a:pPr>
            <a:r>
              <a:rPr lang="en-US" dirty="0" smtClean="0">
                <a:effectLst/>
              </a:rPr>
              <a:t>	 22nm bulk CMOS, </a:t>
            </a:r>
            <a:r>
              <a:rPr lang="en-US" dirty="0" err="1" smtClean="0">
                <a:effectLst/>
              </a:rPr>
              <a:t>Vnom</a:t>
            </a:r>
            <a:r>
              <a:rPr lang="en-US" dirty="0" smtClean="0">
                <a:effectLst/>
              </a:rPr>
              <a:t> = 0.8 V, </a:t>
            </a:r>
            <a:r>
              <a:rPr lang="en-US" dirty="0" err="1" smtClean="0">
                <a:effectLst/>
              </a:rPr>
              <a:t>Vth</a:t>
            </a:r>
            <a:r>
              <a:rPr lang="en-US" dirty="0" smtClean="0">
                <a:effectLst/>
              </a:rPr>
              <a:t> = 0.32 V [5]</a:t>
            </a:r>
          </a:p>
          <a:p>
            <a:pPr lvl="2"/>
            <a:r>
              <a:rPr lang="en-US" dirty="0" smtClean="0">
                <a:effectLst/>
              </a:rPr>
              <a:t>High power at lower voltages causes higher IR drops in power rails in chips.</a:t>
            </a:r>
          </a:p>
          <a:p>
            <a:r>
              <a:rPr lang="en-US" dirty="0" smtClean="0">
                <a:effectLst/>
              </a:rPr>
              <a:t>Proposed method</a:t>
            </a:r>
          </a:p>
          <a:p>
            <a:pPr lvl="1"/>
            <a:r>
              <a:rPr lang="en-US" dirty="0" smtClean="0">
                <a:effectLst/>
              </a:rPr>
              <a:t>Instruction Slowdown [8]</a:t>
            </a:r>
          </a:p>
          <a:p>
            <a:pPr lvl="2"/>
            <a:r>
              <a:rPr lang="en-US" dirty="0" smtClean="0">
                <a:effectLst/>
              </a:rPr>
              <a:t>Voltage and Frequency are kept constant.</a:t>
            </a:r>
          </a:p>
          <a:p>
            <a:pPr lvl="2"/>
            <a:r>
              <a:rPr lang="en-US" dirty="0" smtClean="0">
                <a:effectLst/>
              </a:rPr>
              <a:t>Specialized instructions called </a:t>
            </a:r>
            <a:r>
              <a:rPr lang="en-US" dirty="0" err="1" smtClean="0">
                <a:effectLst/>
              </a:rPr>
              <a:t>SLOwdown</a:t>
            </a:r>
            <a:r>
              <a:rPr lang="en-US" dirty="0" smtClean="0">
                <a:effectLst/>
              </a:rPr>
              <a:t> for low Power (SLOP) are inserted in the pipeline.</a:t>
            </a:r>
          </a:p>
          <a:p>
            <a:pPr lvl="2"/>
            <a:r>
              <a:rPr lang="en-US" dirty="0" smtClean="0">
                <a:effectLst/>
              </a:rPr>
              <a:t>Additional control is provided in the data path to execute Clock Gating (CG) or Power Gating (PG) of idle units in the pipeline.</a:t>
            </a:r>
          </a:p>
          <a:p>
            <a:pPr lvl="2"/>
            <a:endParaRPr lang="en-US" dirty="0">
              <a:effectLst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Manish </a:t>
            </a:r>
            <a:r>
              <a:rPr lang="en-US" dirty="0" err="1" smtClean="0"/>
              <a:t>Kulkarni</a:t>
            </a:r>
            <a:r>
              <a:rPr lang="en-US" dirty="0" smtClean="0"/>
              <a:t>: MS Thesis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9980"/>
            <a:ext cx="8229600" cy="8842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Functional Management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10804" y="1371581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72688" y="1371581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78818" y="1386330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40701" y="1386330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CC4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1075" y="1386330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CC5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41452" y="1386330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CC6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32834" y="1386330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CC7</a:t>
            </a:r>
            <a:endParaRPr lang="en-US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084" y="109177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Normal Mode Operation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Object 3"/>
          <p:cNvPicPr>
            <a:picLocks noChangeArrowheads="1"/>
          </p:cNvPicPr>
          <p:nvPr/>
        </p:nvPicPr>
        <p:blipFill>
          <a:blip r:embed="rId2" cstate="print"/>
          <a:srcRect l="13254" t="32445" r="29189" b="43066"/>
          <a:stretch>
            <a:fillRect/>
          </a:stretch>
        </p:blipFill>
        <p:spPr bwMode="auto">
          <a:xfrm>
            <a:off x="1541609" y="1902953"/>
            <a:ext cx="5346699" cy="117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ject 3"/>
          <p:cNvPicPr>
            <a:picLocks noChangeArrowheads="1"/>
          </p:cNvPicPr>
          <p:nvPr/>
        </p:nvPicPr>
        <p:blipFill>
          <a:blip r:embed="rId2" cstate="print"/>
          <a:srcRect l="13254" t="32445" r="29189" b="43066"/>
          <a:stretch>
            <a:fillRect/>
          </a:stretch>
        </p:blipFill>
        <p:spPr bwMode="auto">
          <a:xfrm>
            <a:off x="2595709" y="3465053"/>
            <a:ext cx="5346699" cy="117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ject 3"/>
          <p:cNvPicPr>
            <a:picLocks noChangeArrowheads="1"/>
          </p:cNvPicPr>
          <p:nvPr/>
        </p:nvPicPr>
        <p:blipFill>
          <a:blip r:embed="rId2" cstate="print"/>
          <a:srcRect l="13254" t="32445" r="29189" b="43066"/>
          <a:stretch>
            <a:fillRect/>
          </a:stretch>
        </p:blipFill>
        <p:spPr bwMode="auto">
          <a:xfrm>
            <a:off x="3738709" y="5039853"/>
            <a:ext cx="5346699" cy="117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-1" y="2300729"/>
            <a:ext cx="179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LW  $8, 0($7)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3937800"/>
            <a:ext cx="179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ADD  $9, $8, $2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515877"/>
            <a:ext cx="179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SW  $9, 0($7)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0084" y="123926"/>
            <a:ext cx="8229600" cy="8494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Operation with One SLOP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ject 3"/>
          <p:cNvPicPr>
            <a:picLocks noChangeArrowheads="1"/>
          </p:cNvPicPr>
          <p:nvPr/>
        </p:nvPicPr>
        <p:blipFill>
          <a:blip r:embed="rId2" cstate="print"/>
          <a:srcRect l="13254" t="32445" r="29189" b="43066"/>
          <a:stretch>
            <a:fillRect/>
          </a:stretch>
        </p:blipFill>
        <p:spPr bwMode="auto">
          <a:xfrm>
            <a:off x="958653" y="1430595"/>
            <a:ext cx="4483509" cy="9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54062" y="1017629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21350" y="1017629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69820" y="1032378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9809" y="1032378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CC4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35225" y="1032378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CC5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3346" y="1032378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CC6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30132" y="1032378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CC7</a:t>
            </a:r>
            <a:endParaRPr lang="en-US" b="1" dirty="0"/>
          </a:p>
        </p:txBody>
      </p:sp>
      <p:pic>
        <p:nvPicPr>
          <p:cNvPr id="14" name="Object 3"/>
          <p:cNvPicPr>
            <a:picLocks noChangeArrowheads="1"/>
          </p:cNvPicPr>
          <p:nvPr/>
        </p:nvPicPr>
        <p:blipFill>
          <a:blip r:embed="rId2" cstate="print"/>
          <a:srcRect l="13254" t="32445" r="29189" b="43066"/>
          <a:stretch>
            <a:fillRect/>
          </a:stretch>
        </p:blipFill>
        <p:spPr bwMode="auto">
          <a:xfrm>
            <a:off x="2821456" y="3421628"/>
            <a:ext cx="4483509" cy="9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ject 3"/>
          <p:cNvPicPr>
            <a:picLocks noChangeArrowheads="1"/>
          </p:cNvPicPr>
          <p:nvPr/>
        </p:nvPicPr>
        <p:blipFill>
          <a:blip r:embed="rId2" cstate="print"/>
          <a:srcRect l="13254" t="32445" r="29189" b="43066"/>
          <a:stretch>
            <a:fillRect/>
          </a:stretch>
        </p:blipFill>
        <p:spPr bwMode="auto">
          <a:xfrm>
            <a:off x="4645750" y="5338919"/>
            <a:ext cx="4483509" cy="9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loud 17"/>
          <p:cNvSpPr/>
          <p:nvPr/>
        </p:nvSpPr>
        <p:spPr bwMode="auto">
          <a:xfrm>
            <a:off x="1822450" y="2707822"/>
            <a:ext cx="736600" cy="558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loud 18"/>
          <p:cNvSpPr/>
          <p:nvPr/>
        </p:nvSpPr>
        <p:spPr bwMode="auto">
          <a:xfrm>
            <a:off x="2765878" y="2686050"/>
            <a:ext cx="736600" cy="558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3740150" y="2686050"/>
            <a:ext cx="736600" cy="558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loud 20"/>
          <p:cNvSpPr/>
          <p:nvPr/>
        </p:nvSpPr>
        <p:spPr bwMode="auto">
          <a:xfrm>
            <a:off x="4692650" y="2686050"/>
            <a:ext cx="736600" cy="558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Cloud 21"/>
          <p:cNvSpPr/>
          <p:nvPr/>
        </p:nvSpPr>
        <p:spPr bwMode="auto">
          <a:xfrm>
            <a:off x="5568950" y="2686050"/>
            <a:ext cx="736600" cy="558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Cloud 22"/>
          <p:cNvSpPr/>
          <p:nvPr/>
        </p:nvSpPr>
        <p:spPr bwMode="auto">
          <a:xfrm>
            <a:off x="3727450" y="4705350"/>
            <a:ext cx="736600" cy="558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4641850" y="4654550"/>
            <a:ext cx="736600" cy="558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5645150" y="4654550"/>
            <a:ext cx="736600" cy="558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>
            <a:off x="6597650" y="4654550"/>
            <a:ext cx="736600" cy="558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Cloud 26"/>
          <p:cNvSpPr/>
          <p:nvPr/>
        </p:nvSpPr>
        <p:spPr bwMode="auto">
          <a:xfrm>
            <a:off x="7473950" y="4654550"/>
            <a:ext cx="736600" cy="558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6200" y="186892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LW  $8, 0($7)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87067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ADD  $9, $8, $2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579527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SW  $9, 0($7)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291032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SLOP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87882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SLOP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547618" y="1027120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CC8 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65574" y="1027120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CC9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13, 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627"/>
            <a:ext cx="9144000" cy="56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0" y="0"/>
            <a:ext cx="1901371" cy="6400800"/>
            <a:chOff x="0" y="0"/>
            <a:chExt cx="1901371" cy="6400800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1901371" cy="6400800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2071" y="190314"/>
              <a:ext cx="488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IF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9654" y="3976903"/>
              <a:ext cx="909014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CG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6338" y="2583534"/>
              <a:ext cx="909014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2455" y="3570514"/>
              <a:ext cx="553998" cy="132080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Drowsy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86857" y="0"/>
            <a:ext cx="2099179" cy="6400800"/>
            <a:chOff x="1886857" y="0"/>
            <a:chExt cx="2099179" cy="6400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86857" y="0"/>
              <a:ext cx="2017486" cy="6400800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17957" y="175800"/>
              <a:ext cx="488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ID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70624" y="3439874"/>
              <a:ext cx="909014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CG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77022" y="4528448"/>
              <a:ext cx="909014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71772" y="0"/>
            <a:ext cx="1857828" cy="6400800"/>
            <a:chOff x="6371772" y="0"/>
            <a:chExt cx="1857828" cy="64008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6371772" y="0"/>
              <a:ext cx="1857828" cy="6400800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01272" y="190314"/>
              <a:ext cx="575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DM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00684" y="3526971"/>
              <a:ext cx="553998" cy="133531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Drowsy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26505" y="2569020"/>
              <a:ext cx="812808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89829" y="0"/>
            <a:ext cx="2491061" cy="6400800"/>
            <a:chOff x="3889829" y="0"/>
            <a:chExt cx="2491061" cy="6400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889829" y="0"/>
              <a:ext cx="2481942" cy="6400800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42848" y="3585020"/>
              <a:ext cx="909014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42847" y="4354277"/>
              <a:ext cx="909014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71876" y="2438393"/>
              <a:ext cx="909014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PG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11215" y="190314"/>
              <a:ext cx="488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EX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49362" y="3962391"/>
              <a:ext cx="609609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7133" y="5138049"/>
              <a:ext cx="609609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244114" y="0"/>
            <a:ext cx="899886" cy="6400800"/>
            <a:chOff x="8244114" y="0"/>
            <a:chExt cx="899886" cy="64008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8244114" y="0"/>
              <a:ext cx="899886" cy="6400800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94643" y="204827"/>
              <a:ext cx="575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WB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34391" y="3178620"/>
              <a:ext cx="609609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0084" y="7814"/>
            <a:ext cx="8229600" cy="8494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Example of Power Gating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815" y="656778"/>
            <a:ext cx="5421072" cy="4249051"/>
            <a:chOff x="576520" y="990600"/>
            <a:chExt cx="7447044" cy="5791200"/>
          </a:xfrm>
        </p:grpSpPr>
        <p:sp>
          <p:nvSpPr>
            <p:cNvPr id="7" name="Rectangle 6"/>
            <p:cNvSpPr/>
            <p:nvPr/>
          </p:nvSpPr>
          <p:spPr>
            <a:xfrm>
              <a:off x="2971800" y="1752600"/>
              <a:ext cx="2895600" cy="2590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flipV="1">
              <a:off x="1219200" y="2133600"/>
              <a:ext cx="17526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flipV="1">
              <a:off x="1219200" y="2895600"/>
              <a:ext cx="17526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19200" y="3810000"/>
              <a:ext cx="1752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 flipV="1">
              <a:off x="5867400" y="2971800"/>
              <a:ext cx="1752600" cy="2286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endCxn id="7" idx="0"/>
            </p:cNvCxnSpPr>
            <p:nvPr/>
          </p:nvCxnSpPr>
          <p:spPr>
            <a:xfrm rot="5400000">
              <a:off x="4191000" y="1524000"/>
              <a:ext cx="4572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409700" y="2171700"/>
              <a:ext cx="381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333500" y="2933700"/>
              <a:ext cx="381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896100" y="3009900"/>
              <a:ext cx="381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95068" y="1828800"/>
              <a:ext cx="1600200" cy="43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Data 1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6520" y="2590800"/>
              <a:ext cx="1600200" cy="43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Data 2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6520" y="3429000"/>
              <a:ext cx="1600200" cy="43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Add / Sub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23364" y="2553705"/>
              <a:ext cx="1600200" cy="43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Data Out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4000" y="22860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32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0" y="30480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32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10400" y="31242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32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98117" y="1995122"/>
              <a:ext cx="2352754" cy="239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 pitchFamily="34" charset="0"/>
                </a:rPr>
                <a:t>32 - bit</a:t>
              </a:r>
            </a:p>
            <a:p>
              <a:pPr algn="ctr"/>
              <a:r>
                <a:rPr lang="en-US" sz="2800" dirty="0" smtClean="0">
                  <a:latin typeface="Calibri" pitchFamily="34" charset="0"/>
                </a:rPr>
                <a:t>ALU</a:t>
              </a:r>
            </a:p>
            <a:p>
              <a:pPr algn="ctr"/>
              <a:r>
                <a:rPr lang="en-US" sz="2400" dirty="0" smtClean="0">
                  <a:latin typeface="Calibri" pitchFamily="34" charset="0"/>
                </a:rPr>
                <a:t>(Low </a:t>
              </a:r>
              <a:r>
                <a:rPr lang="en-US" sz="2400" dirty="0" err="1" smtClean="0">
                  <a:latin typeface="Calibri" pitchFamily="34" charset="0"/>
                </a:rPr>
                <a:t>V</a:t>
              </a:r>
              <a:r>
                <a:rPr lang="en-US" sz="2400" baseline="-25000" dirty="0" err="1" smtClean="0">
                  <a:latin typeface="Calibri" pitchFamily="34" charset="0"/>
                </a:rPr>
                <a:t>t</a:t>
              </a:r>
              <a:r>
                <a:rPr lang="en-US" sz="2400" dirty="0" smtClean="0">
                  <a:latin typeface="Calibri" pitchFamily="34" charset="0"/>
                </a:rPr>
                <a:t>)</a:t>
              </a:r>
            </a:p>
            <a:p>
              <a:pPr algn="ctr"/>
              <a:endParaRPr lang="en-US" sz="2800" dirty="0">
                <a:latin typeface="Calibri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581400" y="4800600"/>
              <a:ext cx="1752600" cy="1447800"/>
              <a:chOff x="3581400" y="4953000"/>
              <a:chExt cx="1752600" cy="14478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581400" y="4953000"/>
                <a:ext cx="1752600" cy="14478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57600" y="5029201"/>
                <a:ext cx="1600199" cy="1300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itchFamily="34" charset="0"/>
                  </a:rPr>
                  <a:t>Sleep Transistor Network</a:t>
                </a:r>
              </a:p>
              <a:p>
                <a:pPr algn="ctr"/>
                <a:r>
                  <a:rPr lang="en-US" sz="1400" dirty="0" smtClean="0">
                    <a:latin typeface="Calibri" pitchFamily="34" charset="0"/>
                  </a:rPr>
                  <a:t>(High </a:t>
                </a:r>
                <a:r>
                  <a:rPr lang="en-US" sz="1400" dirty="0" err="1" smtClean="0">
                    <a:latin typeface="Calibri" pitchFamily="34" charset="0"/>
                  </a:rPr>
                  <a:t>V</a:t>
                </a:r>
                <a:r>
                  <a:rPr lang="en-US" sz="1400" baseline="-25000" dirty="0" err="1" smtClean="0">
                    <a:latin typeface="Calibri" pitchFamily="34" charset="0"/>
                  </a:rPr>
                  <a:t>t</a:t>
                </a:r>
                <a:r>
                  <a:rPr lang="en-US" sz="1400" dirty="0" smtClean="0">
                    <a:latin typeface="Calibri" pitchFamily="34" charset="0"/>
                  </a:rPr>
                  <a:t>)</a:t>
                </a:r>
                <a:endParaRPr lang="en-US" sz="1400" dirty="0">
                  <a:latin typeface="Calibri" pitchFamily="34" charset="0"/>
                </a:endParaRPr>
              </a:p>
            </p:txBody>
          </p:sp>
        </p:grpSp>
        <p:cxnSp>
          <p:nvCxnSpPr>
            <p:cNvPr id="25" name="Straight Connector 24"/>
            <p:cNvCxnSpPr>
              <a:stCxn id="7" idx="2"/>
            </p:cNvCxnSpPr>
            <p:nvPr/>
          </p:nvCxnSpPr>
          <p:spPr>
            <a:xfrm rot="5400000">
              <a:off x="4191000" y="45720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91794" y="1523206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648200" y="9906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VDD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114800" y="1295400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828800" y="5486400"/>
              <a:ext cx="1752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419600" y="4572000"/>
              <a:ext cx="2743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676400" y="5105400"/>
              <a:ext cx="1600200" cy="43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Sleep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28770" y="4092092"/>
              <a:ext cx="1600200" cy="43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GND_V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V="1">
              <a:off x="4343400" y="4495800"/>
              <a:ext cx="162499" cy="1873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191000" y="6248400"/>
              <a:ext cx="536575" cy="533400"/>
              <a:chOff x="6513513" y="5257800"/>
              <a:chExt cx="536575" cy="533400"/>
            </a:xfrm>
          </p:grpSpPr>
          <p:sp>
            <p:nvSpPr>
              <p:cNvPr id="35" name="Line 17"/>
              <p:cNvSpPr>
                <a:spLocks noChangeShapeType="1"/>
              </p:cNvSpPr>
              <p:nvPr/>
            </p:nvSpPr>
            <p:spPr bwMode="auto">
              <a:xfrm>
                <a:off x="6781800" y="5257800"/>
                <a:ext cx="0" cy="384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6513513" y="5641975"/>
                <a:ext cx="5365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9"/>
              <p:cNvSpPr>
                <a:spLocks noChangeShapeType="1"/>
              </p:cNvSpPr>
              <p:nvPr/>
            </p:nvSpPr>
            <p:spPr bwMode="auto">
              <a:xfrm>
                <a:off x="6629400" y="5715000"/>
                <a:ext cx="346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6705600" y="5791200"/>
                <a:ext cx="1523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992918" y="3104038"/>
          <a:ext cx="4078513" cy="3118431"/>
        </p:xfrm>
        <a:graphic>
          <a:graphicData uri="http://schemas.openxmlformats.org/drawingml/2006/table">
            <a:tbl>
              <a:tblPr firstRow="1" bandRow="1"/>
              <a:tblGrid>
                <a:gridCol w="1500579"/>
                <a:gridCol w="859589"/>
                <a:gridCol w="815128"/>
                <a:gridCol w="903217"/>
              </a:tblGrid>
              <a:tr h="9913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Normal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X 10 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-6</a:t>
                      </a:r>
                    </a:p>
                    <a:p>
                      <a:r>
                        <a:rPr lang="en-US" sz="1600" baseline="0" dirty="0" smtClean="0">
                          <a:latin typeface="Calibri" pitchFamily="34" charset="0"/>
                        </a:rPr>
                        <a:t>(W) 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Sleep </a:t>
                      </a:r>
                    </a:p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X 10 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-6</a:t>
                      </a:r>
                    </a:p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(W)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Power </a:t>
                      </a:r>
                    </a:p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Saving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latin typeface="Calibri" pitchFamily="34" charset="0"/>
                        </a:rPr>
                        <a:t>(%)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</a:tr>
              <a:tr h="5784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Avg. Dynamic Power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660.0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0.322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99.95 %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</a:tr>
              <a:tr h="5784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Avg. Leakage Power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34.01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0.241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99.29 %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</a:tr>
              <a:tr h="38970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baseline="0" dirty="0" smtClean="0">
                          <a:latin typeface="Calibri" pitchFamily="34" charset="0"/>
                        </a:rPr>
                        <a:t>Peak Power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5040.5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1.361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99.79 %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</a:tr>
              <a:tr h="5784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Minimum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Power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29.254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127.4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99.56 %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" name="Rectangle 114"/>
          <p:cNvSpPr>
            <a:spLocks noChangeArrowheads="1"/>
          </p:cNvSpPr>
          <p:nvPr/>
        </p:nvSpPr>
        <p:spPr bwMode="auto">
          <a:xfrm>
            <a:off x="272143" y="5758539"/>
            <a:ext cx="450305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1400" dirty="0" smtClean="0">
                <a:cs typeface="Arial" charset="0"/>
                <a:sym typeface="Symbol" pitchFamily="18" charset="2"/>
              </a:rPr>
              <a:t>Results obtained by Simulation of a 32-bit, ALU using HSPICE [6] with PTM bulk CMOS models [5] </a:t>
            </a:r>
            <a:endParaRPr lang="en-US" sz="1400" dirty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0084" y="7814"/>
            <a:ext cx="8229600" cy="8494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Power and Energy Ratios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14"/>
          <p:cNvSpPr>
            <a:spLocks noChangeArrowheads="1"/>
          </p:cNvSpPr>
          <p:nvPr/>
        </p:nvSpPr>
        <p:spPr bwMode="auto">
          <a:xfrm>
            <a:off x="417281" y="736595"/>
            <a:ext cx="846545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Arial" charset="0"/>
                <a:sym typeface="Symbol" pitchFamily="18" charset="2"/>
              </a:rPr>
              <a:t> For 32 nm bulk CMOS models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Arial" charset="0"/>
                <a:sym typeface="Symbol" pitchFamily="18" charset="2"/>
              </a:rPr>
              <a:t> </a:t>
            </a:r>
            <a:r>
              <a:rPr lang="en-US" sz="2000" b="1" dirty="0" smtClean="0">
                <a:cs typeface="Arial" charset="0"/>
                <a:sym typeface="Symbol" pitchFamily="18" charset="2"/>
              </a:rPr>
              <a:t>Ideal Battery </a:t>
            </a:r>
            <a:r>
              <a:rPr lang="en-US" sz="2000" dirty="0" smtClean="0">
                <a:cs typeface="Arial" charset="0"/>
                <a:sym typeface="Symbol" pitchFamily="18" charset="2"/>
              </a:rPr>
              <a:t>of 800 </a:t>
            </a:r>
            <a:r>
              <a:rPr lang="en-US" sz="2000" dirty="0" err="1" smtClean="0">
                <a:cs typeface="Arial" charset="0"/>
                <a:sym typeface="Symbol" pitchFamily="18" charset="2"/>
              </a:rPr>
              <a:t>mAHr</a:t>
            </a:r>
            <a:r>
              <a:rPr lang="en-US" sz="2000" dirty="0" smtClean="0">
                <a:cs typeface="Arial" charset="0"/>
                <a:sym typeface="Symbol" pitchFamily="18" charset="2"/>
              </a:rPr>
              <a:t> Capacity</a:t>
            </a:r>
            <a:endParaRPr lang="en-US" sz="2000" dirty="0">
              <a:cs typeface="Arial" charset="0"/>
              <a:sym typeface="Symbol" pitchFamily="18" charset="2"/>
            </a:endParaRPr>
          </a:p>
        </p:txBody>
      </p:sp>
      <p:pic>
        <p:nvPicPr>
          <p:cNvPr id="9" name="Picture 8" descr="new_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1841" y="1479548"/>
            <a:ext cx="6571342" cy="492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8960" y="533400"/>
            <a:ext cx="8229600" cy="987425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Leakage Component in Total Power</a:t>
            </a:r>
            <a:endParaRPr lang="en-US" sz="2400" dirty="0"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Motivation (Continued)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14"/>
          <p:cNvSpPr>
            <a:spLocks noChangeArrowheads="1"/>
          </p:cNvSpPr>
          <p:nvPr/>
        </p:nvSpPr>
        <p:spPr bwMode="auto">
          <a:xfrm>
            <a:off x="838200" y="5715000"/>
            <a:ext cx="80772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1400" dirty="0" smtClean="0">
                <a:cs typeface="Arial" charset="0"/>
                <a:sym typeface="Symbol" pitchFamily="18" charset="2"/>
              </a:rPr>
              <a:t>Results obtained by Simulation of a 32-bit, 32 Word Register File using HSPICE [6] with PTM bulk CMOS models [5] </a:t>
            </a:r>
            <a:endParaRPr lang="en-US" sz="1400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685800" y="1447800"/>
          <a:ext cx="7620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93960" y="173213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9.3%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8360" y="174578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27.5%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9560" y="173213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66.1%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8960" y="173213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54.9%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0084" y="0"/>
            <a:ext cx="8229600" cy="8494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Battery Lifetime Improvement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14"/>
          <p:cNvSpPr>
            <a:spLocks noChangeArrowheads="1"/>
          </p:cNvSpPr>
          <p:nvPr/>
        </p:nvSpPr>
        <p:spPr bwMode="auto">
          <a:xfrm>
            <a:off x="199571" y="736595"/>
            <a:ext cx="846545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  <a:sym typeface="Symbol" pitchFamily="18" charset="2"/>
              </a:rPr>
              <a:t> For 32 nm bulk CMOS models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  <a:sym typeface="Symbol" pitchFamily="18" charset="2"/>
              </a:rPr>
              <a:t> Battery of 800 </a:t>
            </a:r>
            <a:r>
              <a:rPr lang="en-US" sz="2400" dirty="0" err="1" smtClean="0">
                <a:cs typeface="Arial" charset="0"/>
                <a:sym typeface="Symbol" pitchFamily="18" charset="2"/>
              </a:rPr>
              <a:t>mAHr</a:t>
            </a:r>
            <a:r>
              <a:rPr lang="en-US" sz="2400" dirty="0" smtClean="0">
                <a:cs typeface="Arial" charset="0"/>
                <a:sym typeface="Symbol" pitchFamily="18" charset="2"/>
              </a:rPr>
              <a:t> Capacity </a:t>
            </a:r>
            <a:endParaRPr lang="en-US" sz="2400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0" y="1759497"/>
          <a:ext cx="9100214" cy="421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82" y="742840"/>
            <a:ext cx="8734095" cy="56287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effectLst/>
                <a:cs typeface="Arial" pitchFamily="34" charset="0"/>
              </a:rPr>
              <a:t>Patrick P. </a:t>
            </a:r>
            <a:r>
              <a:rPr lang="en-US" sz="1800" dirty="0" err="1" smtClean="0">
                <a:effectLst/>
                <a:cs typeface="Arial" pitchFamily="34" charset="0"/>
              </a:rPr>
              <a:t>Gelsinger</a:t>
            </a:r>
            <a:r>
              <a:rPr lang="en-US" sz="1800" dirty="0" smtClean="0">
                <a:effectLst/>
                <a:cs typeface="Arial" pitchFamily="34" charset="0"/>
              </a:rPr>
              <a:t> , Keynote, ISSCC, Feb. 2001.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effectLst/>
              </a:rPr>
              <a:t>M. </a:t>
            </a:r>
            <a:r>
              <a:rPr lang="en-US" sz="1800" dirty="0" err="1" smtClean="0">
                <a:effectLst/>
              </a:rPr>
              <a:t>Pedram</a:t>
            </a:r>
            <a:r>
              <a:rPr lang="en-US" sz="1800" dirty="0" smtClean="0">
                <a:effectLst/>
              </a:rPr>
              <a:t> and Q. Wu, “Design Considerations for Battery-Powered Electronics,” </a:t>
            </a:r>
            <a:r>
              <a:rPr lang="en-US" sz="1800" i="1" dirty="0" smtClean="0">
                <a:effectLst/>
              </a:rPr>
              <a:t>Proc. 36th Design Automation Conference</a:t>
            </a:r>
            <a:r>
              <a:rPr lang="en-US" sz="1800" dirty="0" smtClean="0">
                <a:effectLst/>
              </a:rPr>
              <a:t>, June 1999, pp. 861–866.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effectLst/>
              </a:rPr>
              <a:t>L. </a:t>
            </a:r>
            <a:r>
              <a:rPr lang="en-US" sz="1800" dirty="0" err="1" smtClean="0">
                <a:effectLst/>
              </a:rPr>
              <a:t>Benini</a:t>
            </a:r>
            <a:r>
              <a:rPr lang="en-US" sz="1800" dirty="0" smtClean="0">
                <a:effectLst/>
              </a:rPr>
              <a:t>, G. </a:t>
            </a:r>
            <a:r>
              <a:rPr lang="en-US" sz="1800" dirty="0" err="1" smtClean="0">
                <a:effectLst/>
              </a:rPr>
              <a:t>Castelli</a:t>
            </a:r>
            <a:r>
              <a:rPr lang="en-US" sz="1800" dirty="0" smtClean="0">
                <a:effectLst/>
              </a:rPr>
              <a:t>, A. </a:t>
            </a:r>
            <a:r>
              <a:rPr lang="en-US" sz="1800" dirty="0" err="1" smtClean="0">
                <a:effectLst/>
              </a:rPr>
              <a:t>Macii</a:t>
            </a:r>
            <a:r>
              <a:rPr lang="en-US" sz="1800" dirty="0" smtClean="0">
                <a:effectLst/>
              </a:rPr>
              <a:t>, E. </a:t>
            </a:r>
            <a:r>
              <a:rPr lang="en-US" sz="1800" dirty="0" err="1" smtClean="0">
                <a:effectLst/>
              </a:rPr>
              <a:t>Macii</a:t>
            </a:r>
            <a:r>
              <a:rPr lang="en-US" sz="1800" dirty="0" smtClean="0">
                <a:effectLst/>
              </a:rPr>
              <a:t>, M. </a:t>
            </a:r>
            <a:r>
              <a:rPr lang="en-US" sz="1800" dirty="0" err="1" smtClean="0">
                <a:effectLst/>
              </a:rPr>
              <a:t>Poncino</a:t>
            </a:r>
            <a:r>
              <a:rPr lang="en-US" sz="1800" dirty="0" smtClean="0">
                <a:effectLst/>
              </a:rPr>
              <a:t>, and R. </a:t>
            </a:r>
            <a:r>
              <a:rPr lang="en-US" sz="1800" dirty="0" err="1" smtClean="0">
                <a:effectLst/>
              </a:rPr>
              <a:t>Scarsi</a:t>
            </a:r>
            <a:r>
              <a:rPr lang="en-US" sz="1800" dirty="0" smtClean="0">
                <a:effectLst/>
              </a:rPr>
              <a:t>, “A Discrete-Time Battery Model for High-Level Power Estimation,” </a:t>
            </a:r>
            <a:r>
              <a:rPr lang="en-US" sz="1800" i="1" dirty="0" smtClean="0">
                <a:effectLst/>
              </a:rPr>
              <a:t>Proc. Conference on Design, Automation and Test in Europe</a:t>
            </a:r>
            <a:r>
              <a:rPr lang="en-US" sz="1800" dirty="0" smtClean="0">
                <a:effectLst/>
              </a:rPr>
              <a:t>, Mar. 2000, pp. 35–41.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effectLst/>
              </a:rPr>
              <a:t>M. Chen and G. A. </a:t>
            </a:r>
            <a:r>
              <a:rPr lang="en-US" sz="1800" dirty="0" err="1" smtClean="0">
                <a:effectLst/>
              </a:rPr>
              <a:t>Rinc</a:t>
            </a:r>
            <a:r>
              <a:rPr lang="en-US" sz="1800" dirty="0" err="1" smtClean="0">
                <a:effectLst/>
                <a:cs typeface="Arial" charset="0"/>
              </a:rPr>
              <a:t>ó</a:t>
            </a:r>
            <a:r>
              <a:rPr lang="en-US" sz="1800" dirty="0" err="1" smtClean="0">
                <a:effectLst/>
              </a:rPr>
              <a:t>n</a:t>
            </a:r>
            <a:r>
              <a:rPr lang="en-US" sz="1800" dirty="0" smtClean="0">
                <a:effectLst/>
              </a:rPr>
              <a:t>-Mora, “Accurate Electrical Battery Model Capable of Predicting Runtime and I-V Performance,” </a:t>
            </a:r>
            <a:r>
              <a:rPr lang="en-US" sz="1800" i="1" dirty="0" smtClean="0">
                <a:effectLst/>
              </a:rPr>
              <a:t>IEEE Transactions on </a:t>
            </a:r>
            <a:r>
              <a:rPr lang="es-ES" sz="1800" i="1" dirty="0" err="1" smtClean="0">
                <a:effectLst/>
              </a:rPr>
              <a:t>Energy</a:t>
            </a:r>
            <a:r>
              <a:rPr lang="es-ES" sz="1800" i="1" dirty="0" smtClean="0">
                <a:effectLst/>
              </a:rPr>
              <a:t> </a:t>
            </a:r>
            <a:r>
              <a:rPr lang="es-ES" sz="1800" i="1" dirty="0" err="1" smtClean="0">
                <a:effectLst/>
              </a:rPr>
              <a:t>Conversion</a:t>
            </a:r>
            <a:r>
              <a:rPr lang="es-ES" sz="1800" dirty="0" smtClean="0">
                <a:effectLst/>
              </a:rPr>
              <a:t>, vol. 21, no. 2, pp. 504–511, June 2006.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effectLst/>
              </a:rPr>
              <a:t> Simulation model: 45nm bulk CMOS, predictive technology model (PTM),  </a:t>
            </a:r>
            <a:r>
              <a:rPr lang="en-US" sz="1800" dirty="0" smtClean="0">
                <a:effectLst/>
                <a:hlinkClick r:id="rId2"/>
              </a:rPr>
              <a:t>http://ptm.asu.edu/</a:t>
            </a:r>
            <a:r>
              <a:rPr lang="en-US" sz="1800" dirty="0" smtClean="0">
                <a:effectLst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effectLst/>
              </a:rPr>
              <a:t> Simulator: Synopsys HSPICE,  </a:t>
            </a:r>
            <a:r>
              <a:rPr lang="en-US" sz="1800" dirty="0" smtClean="0">
                <a:effectLst/>
                <a:hlinkClick r:id="rId3"/>
              </a:rPr>
              <a:t>www.synopsys.com/Tools/Verification/AMSVerification/CircuitSimulation/HSPICE/Documents/hspice ds.pdf</a:t>
            </a:r>
            <a:r>
              <a:rPr lang="en-US" sz="1800" dirty="0" smtClean="0">
                <a:effectLst/>
              </a:rPr>
              <a:t>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800" dirty="0" err="1" smtClean="0">
                <a:effectLst/>
              </a:rPr>
              <a:t>Kulkarni</a:t>
            </a:r>
            <a:r>
              <a:rPr lang="en-US" sz="1800" dirty="0" smtClean="0">
                <a:effectLst/>
              </a:rPr>
              <a:t>, M., </a:t>
            </a:r>
            <a:r>
              <a:rPr lang="en-US" sz="1800" dirty="0" err="1" smtClean="0">
                <a:effectLst/>
              </a:rPr>
              <a:t>Agrawal</a:t>
            </a:r>
            <a:r>
              <a:rPr lang="en-US" sz="1800" dirty="0" smtClean="0">
                <a:effectLst/>
              </a:rPr>
              <a:t>, V., “Matching Power Source to Electronic System: A tutorial on battery simulation”, </a:t>
            </a:r>
            <a:r>
              <a:rPr lang="en-US" sz="1800" i="1" dirty="0" smtClean="0">
                <a:effectLst/>
              </a:rPr>
              <a:t>VLSI Design and Test</a:t>
            </a:r>
            <a:r>
              <a:rPr lang="en-US" sz="1800" dirty="0" smtClean="0">
                <a:effectLst/>
              </a:rPr>
              <a:t> </a:t>
            </a:r>
            <a:r>
              <a:rPr lang="en-US" sz="1800" i="1" dirty="0" smtClean="0">
                <a:effectLst/>
              </a:rPr>
              <a:t>Symposium, July 2010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800" dirty="0" err="1" smtClean="0">
                <a:effectLst/>
              </a:rPr>
              <a:t>Khushaboo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 smtClean="0">
                <a:effectLst/>
              </a:rPr>
              <a:t>Sheth</a:t>
            </a:r>
            <a:r>
              <a:rPr lang="en-US" sz="1800" dirty="0" smtClean="0">
                <a:effectLst/>
              </a:rPr>
              <a:t>, “A Hardware-Software Processor Architecture using Pipeline Stalls for Leakage Power Management”, Master’s Thesis, Dec 2008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effectLst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effectLst/>
              <a:cs typeface="Arial" pitchFamily="34" charset="0"/>
            </a:endParaRPr>
          </a:p>
          <a:p>
            <a:pPr marL="514350" indent="-514350">
              <a:buNone/>
            </a:pPr>
            <a:endParaRPr lang="en-US" sz="18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5669" y="709826"/>
            <a:ext cx="8467334" cy="56859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effectLst/>
              </a:rPr>
              <a:t>We study the impact of change in voltage and frequency of a digital system on battery system with the help of a simulation model.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effectLst/>
              </a:rPr>
              <a:t>A method of selecting the right size of battery for required performance </a:t>
            </a:r>
            <a:r>
              <a:rPr lang="en-US" sz="2600" i="1" dirty="0" smtClean="0">
                <a:effectLst/>
              </a:rPr>
              <a:t>OR</a:t>
            </a:r>
            <a:r>
              <a:rPr lang="en-US" sz="2600" dirty="0" smtClean="0">
                <a:effectLst/>
              </a:rPr>
              <a:t> the right system operating point for a fixed size/weight of battery is developed.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effectLst/>
              </a:rPr>
              <a:t>An architectural power optimization method is implemented and analyzed for its benefits towards power source efficiency.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effectLst/>
              </a:rPr>
              <a:t>SLOP insertion method offers a unique opportunity in hardware and software management for energy efficiency. SLOPs may additionally </a:t>
            </a:r>
            <a:r>
              <a:rPr lang="en-US" sz="2600" dirty="0" smtClean="0">
                <a:effectLst/>
              </a:rPr>
              <a:t>eliminate </a:t>
            </a:r>
            <a:r>
              <a:rPr lang="en-US" sz="2600" dirty="0" smtClean="0">
                <a:effectLst/>
              </a:rPr>
              <a:t>pipeline hazards.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effectLst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0084" y="7814"/>
            <a:ext cx="8229600" cy="8494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38164" y="423797"/>
            <a:ext cx="5467672" cy="5739039"/>
            <a:chOff x="1654013" y="-268354"/>
            <a:chExt cx="5467672" cy="5739039"/>
          </a:xfrm>
          <a:solidFill>
            <a:schemeClr val="bg2"/>
          </a:solidFill>
        </p:grpSpPr>
        <p:sp>
          <p:nvSpPr>
            <p:cNvPr id="8" name="Oval 7"/>
            <p:cNvSpPr/>
            <p:nvPr/>
          </p:nvSpPr>
          <p:spPr>
            <a:xfrm>
              <a:off x="1654013" y="3013"/>
              <a:ext cx="5467672" cy="546767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454736" y="-268354"/>
              <a:ext cx="3866226" cy="38662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solidFill>
                    <a:schemeClr val="tx1"/>
                  </a:solidFill>
                </a:rPr>
                <a:t>THANK YOU !!! </a:t>
              </a:r>
              <a:endParaRPr lang="en-US" sz="4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3771535" y="4371189"/>
            <a:ext cx="1651802" cy="1651802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Pentagon 4"/>
          <p:cNvSpPr/>
          <p:nvPr/>
        </p:nvSpPr>
        <p:spPr>
          <a:xfrm>
            <a:off x="2858270" y="2700052"/>
            <a:ext cx="4141615" cy="23779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608" tIns="224790" rIns="1296396" bIns="224790" numCol="1" spcCol="1270" anchor="ctr" anchorCtr="0">
            <a:noAutofit/>
          </a:bodyPr>
          <a:lstStyle/>
          <a:p>
            <a:pPr lvl="0" algn="ctr" defTabSz="2622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solidFill>
                  <a:schemeClr val="tx1"/>
                </a:solidFill>
              </a:rPr>
              <a:t>Questions</a:t>
            </a:r>
            <a:r>
              <a:rPr lang="en-US" sz="4000" kern="1200" dirty="0" smtClean="0"/>
              <a:t> </a:t>
            </a:r>
            <a:endParaRPr lang="en-US" sz="40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Motivation (Continued)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1000" y="60960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Battery 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nergy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ensity </a:t>
            </a:r>
            <a:r>
              <a:rPr lang="en-US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77840" y="1254456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●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Growth in battery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nergy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ensity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oes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not follow the power consumption requirements of semiconductor devices.  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1500" y="2095500"/>
            <a:ext cx="7391401" cy="4267200"/>
            <a:chOff x="381000" y="1219200"/>
            <a:chExt cx="7391401" cy="4267200"/>
          </a:xfrm>
        </p:grpSpPr>
        <p:grpSp>
          <p:nvGrpSpPr>
            <p:cNvPr id="24" name="Group 23"/>
            <p:cNvGrpSpPr/>
            <p:nvPr/>
          </p:nvGrpSpPr>
          <p:grpSpPr>
            <a:xfrm>
              <a:off x="381000" y="1219200"/>
              <a:ext cx="7391401" cy="4114800"/>
              <a:chOff x="381000" y="1219200"/>
              <a:chExt cx="7391401" cy="4114800"/>
            </a:xfrm>
          </p:grpSpPr>
          <p:graphicFrame>
            <p:nvGraphicFramePr>
              <p:cNvPr id="7" name="Chart 6"/>
              <p:cNvGraphicFramePr/>
              <p:nvPr/>
            </p:nvGraphicFramePr>
            <p:xfrm>
              <a:off x="381000" y="1219200"/>
              <a:ext cx="7391401" cy="4114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0" name="Straight Connector 9"/>
              <p:cNvCxnSpPr/>
              <p:nvPr/>
            </p:nvCxnSpPr>
            <p:spPr bwMode="auto">
              <a:xfrm>
                <a:off x="2514600" y="3276600"/>
                <a:ext cx="3657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5410200" y="1905000"/>
                <a:ext cx="76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Up Arrow 16"/>
              <p:cNvSpPr/>
              <p:nvPr/>
            </p:nvSpPr>
            <p:spPr bwMode="auto">
              <a:xfrm>
                <a:off x="5943600" y="1905000"/>
                <a:ext cx="304800" cy="1295400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172200" y="2057400"/>
                <a:ext cx="121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Energy Density Doubled in 10 Years</a:t>
                </a:r>
                <a:endParaRPr lang="en-US" sz="1600" dirty="0"/>
              </a:p>
            </p:txBody>
          </p:sp>
        </p:grpSp>
        <p:sp>
          <p:nvSpPr>
            <p:cNvPr id="25" name="Rectangle 114"/>
            <p:cNvSpPr>
              <a:spLocks noChangeArrowheads="1"/>
            </p:cNvSpPr>
            <p:nvPr/>
          </p:nvSpPr>
          <p:spPr bwMode="auto">
            <a:xfrm>
              <a:off x="457200" y="5177981"/>
              <a:ext cx="6434197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dirty="0">
                  <a:cs typeface="Arial" charset="0"/>
                </a:rPr>
                <a:t>Source: </a:t>
              </a:r>
              <a:r>
                <a:rPr lang="en-US" sz="1400" dirty="0" smtClean="0">
                  <a:cs typeface="Arial" charset="0"/>
                </a:rPr>
                <a:t>Panasonic Presentation at Florida Education Seminar, March 14, 2006</a:t>
              </a:r>
              <a:endParaRPr lang="en-US" sz="1400" dirty="0">
                <a:cs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Motivation (Continued)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1000" y="60960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Battery 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nergy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ensity </a:t>
            </a:r>
            <a:r>
              <a:rPr lang="en-US" sz="24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655818" y="2009931"/>
          <a:ext cx="7588771" cy="409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609600" y="119380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Batteries have a limit to which their energy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densities can be increased.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114"/>
          <p:cNvSpPr>
            <a:spLocks noChangeArrowheads="1"/>
          </p:cNvSpPr>
          <p:nvPr/>
        </p:nvSpPr>
        <p:spPr bwMode="auto">
          <a:xfrm>
            <a:off x="523410" y="6074763"/>
            <a:ext cx="8077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1400" dirty="0" smtClean="0">
                <a:cs typeface="Arial" charset="0"/>
                <a:sym typeface="Symbol" pitchFamily="18" charset="2"/>
              </a:rPr>
              <a:t>Source: http://en.wikipedia.org/wiki/List_of_energy_densities </a:t>
            </a:r>
            <a:endParaRPr lang="en-US" sz="1400" dirty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-1523998" y="1440544"/>
          <a:ext cx="7532911" cy="490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7"/>
          <p:cNvSpPr txBox="1">
            <a:spLocks/>
          </p:cNvSpPr>
          <p:nvPr/>
        </p:nvSpPr>
        <p:spPr>
          <a:xfrm>
            <a:off x="457200" y="79375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Energy Source Optimization Methods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61104" y="1612900"/>
            <a:ext cx="4495800" cy="8382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3504" y="16891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 Dynamic Voltage Management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 Multi-Voltage design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61104" y="3236682"/>
            <a:ext cx="4495800" cy="83820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3504" y="3312882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 Dynamic Frequency Management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 Retiming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48402" y="4227282"/>
            <a:ext cx="4495801" cy="1917700"/>
          </a:xfrm>
          <a:prstGeom prst="roundRect">
            <a:avLst/>
          </a:prstGeom>
          <a:solidFill>
            <a:srgbClr val="517E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0804" y="4303482"/>
            <a:ext cx="42632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 Fetch Throttling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 Dynamic Task Scheduling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 Instruction Slowdown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 Low Power solutions to common operations e.g. Low Power FSMs, Bus Encoding etc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3504" y="2565401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Dynamic Voltage and Frequency </a:t>
            </a:r>
          </a:p>
          <a:p>
            <a:pPr lvl="0"/>
            <a:r>
              <a:rPr lang="en-US" dirty="0" smtClean="0"/>
              <a:t>  Scaling (DVFS)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Manish Kulkarni: MS Thesis Defense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C2FC-B534-4D97-BF22-C3A16E3295A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685800" y="7620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 txBox="1">
            <a:spLocks/>
          </p:cNvSpPr>
          <p:nvPr/>
        </p:nvSpPr>
        <p:spPr>
          <a:xfrm>
            <a:off x="457200" y="0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Energy Source Optimization Methods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ine Callout 3 8"/>
          <p:cNvSpPr/>
          <p:nvPr/>
        </p:nvSpPr>
        <p:spPr bwMode="auto">
          <a:xfrm flipH="1">
            <a:off x="609600" y="1371600"/>
            <a:ext cx="1752600" cy="1371600"/>
          </a:xfrm>
          <a:prstGeom prst="borderCallout3">
            <a:avLst>
              <a:gd name="adj1" fmla="val 48960"/>
              <a:gd name="adj2" fmla="val -694"/>
              <a:gd name="adj3" fmla="val 57351"/>
              <a:gd name="adj4" fmla="val -12847"/>
              <a:gd name="adj5" fmla="val 84056"/>
              <a:gd name="adj6" fmla="val -37038"/>
              <a:gd name="adj7" fmla="val 145689"/>
              <a:gd name="adj8" fmla="val -7733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Dynamic Voltage and Frequency Scaling (DVFS)</a:t>
            </a:r>
            <a:endParaRPr lang="en-US" sz="1600" dirty="0"/>
          </a:p>
        </p:txBody>
      </p:sp>
      <p:sp>
        <p:nvSpPr>
          <p:cNvPr id="11" name="Line Callout 3 10"/>
          <p:cNvSpPr/>
          <p:nvPr/>
        </p:nvSpPr>
        <p:spPr bwMode="auto">
          <a:xfrm>
            <a:off x="7239000" y="5029200"/>
            <a:ext cx="1752600" cy="1219200"/>
          </a:xfrm>
          <a:prstGeom prst="borderCallout3">
            <a:avLst>
              <a:gd name="adj1" fmla="val 48960"/>
              <a:gd name="adj2" fmla="val -694"/>
              <a:gd name="adj3" fmla="val 57351"/>
              <a:gd name="adj4" fmla="val -12847"/>
              <a:gd name="adj5" fmla="val 42216"/>
              <a:gd name="adj6" fmla="val -28457"/>
              <a:gd name="adj7" fmla="val 465"/>
              <a:gd name="adj8" fmla="val -6974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5181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Instruction Slowdown Method </a:t>
            </a:r>
          </a:p>
          <a:p>
            <a:pPr algn="ctr"/>
            <a:r>
              <a:rPr lang="en-US" sz="1600" dirty="0" smtClean="0"/>
              <a:t>in Processors</a:t>
            </a:r>
            <a:endParaRPr lang="en-US" sz="1600" dirty="0"/>
          </a:p>
        </p:txBody>
      </p:sp>
      <p:sp>
        <p:nvSpPr>
          <p:cNvPr id="13" name="Line Callout 3 12"/>
          <p:cNvSpPr/>
          <p:nvPr/>
        </p:nvSpPr>
        <p:spPr bwMode="auto">
          <a:xfrm>
            <a:off x="6934200" y="1295400"/>
            <a:ext cx="1752600" cy="1219200"/>
          </a:xfrm>
          <a:prstGeom prst="borderCallout3">
            <a:avLst>
              <a:gd name="adj1" fmla="val 48960"/>
              <a:gd name="adj2" fmla="val -694"/>
              <a:gd name="adj3" fmla="val 57351"/>
              <a:gd name="adj4" fmla="val -12847"/>
              <a:gd name="adj5" fmla="val 99508"/>
              <a:gd name="adj6" fmla="val -48022"/>
              <a:gd name="adj7" fmla="val 198382"/>
              <a:gd name="adj8" fmla="val -13641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1600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Parallel </a:t>
            </a:r>
          </a:p>
          <a:p>
            <a:pPr algn="ctr"/>
            <a:r>
              <a:rPr lang="en-US" sz="1600" dirty="0" smtClean="0"/>
              <a:t>Architectures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73025"/>
            <a:ext cx="8229600" cy="1139825"/>
          </a:xfrm>
        </p:spPr>
        <p:txBody>
          <a:bodyPr/>
          <a:lstStyle/>
          <a:p>
            <a:r>
              <a:rPr lang="en-US" sz="4000" dirty="0" smtClean="0"/>
              <a:t>Introduction: Powering a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13,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Manish Kulkarni: MS Thesis 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DF5D-10A7-4873-BA24-4AB5708F67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2667000"/>
            <a:ext cx="914400" cy="914400"/>
          </a:xfrm>
          <a:prstGeom prst="ellipse">
            <a:avLst/>
          </a:prstGeom>
          <a:noFill/>
          <a:ln w="28575">
            <a:solidFill>
              <a:srgbClr val="517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 rot="5400000" flipH="1" flipV="1">
            <a:off x="2628900" y="2324100"/>
            <a:ext cx="685800" cy="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1981200"/>
            <a:ext cx="838200" cy="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733800" y="1828800"/>
            <a:ext cx="228600" cy="762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771900" y="1866900"/>
            <a:ext cx="381000" cy="1524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3924300" y="1866900"/>
            <a:ext cx="381000" cy="1524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076700" y="1866900"/>
            <a:ext cx="381000" cy="1524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381500" y="1866900"/>
            <a:ext cx="381000" cy="1524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4229100" y="1866900"/>
            <a:ext cx="381000" cy="1524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572000" y="1981200"/>
            <a:ext cx="228600" cy="762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24400" y="1905000"/>
            <a:ext cx="1905000" cy="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324600" y="2209800"/>
            <a:ext cx="609600" cy="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H="1" flipV="1">
            <a:off x="6629400" y="2514600"/>
            <a:ext cx="228600" cy="762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477000" y="2590800"/>
            <a:ext cx="381000" cy="1524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H="1" flipV="1">
            <a:off x="6477000" y="2743200"/>
            <a:ext cx="381000" cy="1524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77000" y="2895600"/>
            <a:ext cx="381000" cy="1524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477000" y="3200400"/>
            <a:ext cx="381000" cy="1524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H="1" flipV="1">
            <a:off x="6477000" y="3048000"/>
            <a:ext cx="381000" cy="1524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H="1" flipV="1">
            <a:off x="6477000" y="3352800"/>
            <a:ext cx="228600" cy="7620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324600" y="3810000"/>
            <a:ext cx="762000" cy="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4"/>
          </p:cNvCxnSpPr>
          <p:nvPr/>
        </p:nvCxnSpPr>
        <p:spPr>
          <a:xfrm rot="5400000" flipH="1" flipV="1">
            <a:off x="2667000" y="3886200"/>
            <a:ext cx="609600" cy="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5372100" y="2324100"/>
            <a:ext cx="838200" cy="0"/>
          </a:xfrm>
          <a:prstGeom prst="line">
            <a:avLst/>
          </a:prstGeom>
          <a:ln w="28575">
            <a:solidFill>
              <a:srgbClr val="517E2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71800" y="4191000"/>
            <a:ext cx="3733800" cy="0"/>
          </a:xfrm>
          <a:prstGeom prst="line">
            <a:avLst/>
          </a:prstGeom>
          <a:ln w="28575">
            <a:solidFill>
              <a:srgbClr val="517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5" name="TextBox 55"/>
          <p:cNvSpPr txBox="1">
            <a:spLocks noChangeArrowheads="1"/>
          </p:cNvSpPr>
          <p:nvPr/>
        </p:nvSpPr>
        <p:spPr bwMode="auto">
          <a:xfrm>
            <a:off x="1600200" y="2514600"/>
            <a:ext cx="58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V</a:t>
            </a:r>
            <a:r>
              <a:rPr lang="en-US" sz="2800" baseline="-25000"/>
              <a:t>B</a:t>
            </a:r>
            <a:endParaRPr lang="en-US" sz="2800"/>
          </a:p>
        </p:txBody>
      </p:sp>
      <p:sp>
        <p:nvSpPr>
          <p:cNvPr id="4126" name="TextBox 56"/>
          <p:cNvSpPr txBox="1">
            <a:spLocks noChangeArrowheads="1"/>
          </p:cNvSpPr>
          <p:nvPr/>
        </p:nvSpPr>
        <p:spPr bwMode="auto">
          <a:xfrm>
            <a:off x="2743200" y="2590800"/>
            <a:ext cx="45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+</a:t>
            </a:r>
          </a:p>
          <a:p>
            <a:pPr algn="ctr"/>
            <a:r>
              <a:rPr lang="en-US" sz="2800"/>
              <a:t>_</a:t>
            </a:r>
          </a:p>
        </p:txBody>
      </p:sp>
      <p:sp>
        <p:nvSpPr>
          <p:cNvPr id="4127" name="TextBox 57"/>
          <p:cNvSpPr txBox="1">
            <a:spLocks noChangeArrowheads="1"/>
          </p:cNvSpPr>
          <p:nvPr/>
        </p:nvSpPr>
        <p:spPr bwMode="auto">
          <a:xfrm>
            <a:off x="3886200" y="1219200"/>
            <a:ext cx="60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/>
              <a:t>B</a:t>
            </a:r>
            <a:endParaRPr lang="en-US" sz="2800" dirty="0"/>
          </a:p>
        </p:txBody>
      </p:sp>
      <p:cxnSp>
        <p:nvCxnSpPr>
          <p:cNvPr id="61" name="Straight Connector 60"/>
          <p:cNvCxnSpPr/>
          <p:nvPr/>
        </p:nvCxnSpPr>
        <p:spPr>
          <a:xfrm rot="16200000" flipH="1">
            <a:off x="5372100" y="3771900"/>
            <a:ext cx="838200" cy="0"/>
          </a:xfrm>
          <a:prstGeom prst="line">
            <a:avLst/>
          </a:prstGeom>
          <a:ln w="28575">
            <a:solidFill>
              <a:srgbClr val="517E2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9" name="TextBox 61"/>
          <p:cNvSpPr txBox="1">
            <a:spLocks noChangeArrowheads="1"/>
          </p:cNvSpPr>
          <p:nvPr/>
        </p:nvSpPr>
        <p:spPr bwMode="auto">
          <a:xfrm>
            <a:off x="5486400" y="2819400"/>
            <a:ext cx="557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V</a:t>
            </a:r>
            <a:r>
              <a:rPr lang="en-US" sz="2800" baseline="-25000"/>
              <a:t>L</a:t>
            </a:r>
            <a:endParaRPr lang="en-US" sz="2800"/>
          </a:p>
        </p:txBody>
      </p:sp>
      <p:sp>
        <p:nvSpPr>
          <p:cNvPr id="4130" name="TextBox 62"/>
          <p:cNvSpPr txBox="1">
            <a:spLocks noChangeArrowheads="1"/>
          </p:cNvSpPr>
          <p:nvPr/>
        </p:nvSpPr>
        <p:spPr bwMode="auto">
          <a:xfrm>
            <a:off x="7010400" y="2743200"/>
            <a:ext cx="577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R</a:t>
            </a:r>
            <a:r>
              <a:rPr lang="en-US" sz="2800" baseline="-25000"/>
              <a:t>L</a:t>
            </a:r>
            <a:endParaRPr lang="en-US" sz="2800"/>
          </a:p>
        </p:txBody>
      </p:sp>
      <p:sp>
        <p:nvSpPr>
          <p:cNvPr id="4131" name="TextBox 63"/>
          <p:cNvSpPr txBox="1">
            <a:spLocks noChangeArrowheads="1"/>
          </p:cNvSpPr>
          <p:nvPr/>
        </p:nvSpPr>
        <p:spPr bwMode="auto">
          <a:xfrm>
            <a:off x="5562600" y="1143000"/>
            <a:ext cx="417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I</a:t>
            </a:r>
            <a:r>
              <a:rPr lang="en-US" sz="2800" baseline="-25000"/>
              <a:t>L</a:t>
            </a:r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rot="10800000" flipH="1" flipV="1">
            <a:off x="5334000" y="1752600"/>
            <a:ext cx="838200" cy="0"/>
          </a:xfrm>
          <a:prstGeom prst="line">
            <a:avLst/>
          </a:prstGeom>
          <a:ln w="28575">
            <a:solidFill>
              <a:srgbClr val="517E2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3" name="TextBox 65"/>
          <p:cNvSpPr txBox="1">
            <a:spLocks noChangeArrowheads="1"/>
          </p:cNvSpPr>
          <p:nvPr/>
        </p:nvSpPr>
        <p:spPr bwMode="auto">
          <a:xfrm>
            <a:off x="990600" y="3124200"/>
            <a:ext cx="17446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AHr</a:t>
            </a:r>
          </a:p>
          <a:p>
            <a:pPr algn="ctr"/>
            <a:r>
              <a:rPr lang="en-US" sz="2800"/>
              <a:t>(capacity)</a:t>
            </a:r>
          </a:p>
        </p:txBody>
      </p:sp>
      <p:sp>
        <p:nvSpPr>
          <p:cNvPr id="4134" name="TextBox 66"/>
          <p:cNvSpPr txBox="1">
            <a:spLocks noChangeArrowheads="1"/>
          </p:cNvSpPr>
          <p:nvPr/>
        </p:nvSpPr>
        <p:spPr bwMode="auto">
          <a:xfrm>
            <a:off x="990600" y="5257800"/>
            <a:ext cx="6589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Ideal lifetime = </a:t>
            </a:r>
            <a:r>
              <a:rPr lang="en-US" sz="2400" dirty="0" err="1"/>
              <a:t>AHr</a:t>
            </a:r>
            <a:r>
              <a:rPr lang="en-US" sz="2400" dirty="0"/>
              <a:t>/I</a:t>
            </a:r>
            <a:r>
              <a:rPr lang="en-US" sz="2400" baseline="-25000" dirty="0"/>
              <a:t>L </a:t>
            </a:r>
            <a:r>
              <a:rPr lang="en-US" sz="2400" dirty="0"/>
              <a:t> = </a:t>
            </a:r>
            <a:r>
              <a:rPr lang="en-US" sz="2400" dirty="0" err="1"/>
              <a:t>AHr.R</a:t>
            </a:r>
            <a:r>
              <a:rPr lang="en-US" sz="2400" baseline="-25000" dirty="0" err="1"/>
              <a:t>B</a:t>
            </a:r>
            <a:r>
              <a:rPr lang="en-US" sz="2400" dirty="0"/>
              <a:t> (1 + R</a:t>
            </a:r>
            <a:r>
              <a:rPr lang="en-US" sz="2400" baseline="-25000" dirty="0"/>
              <a:t>L</a:t>
            </a:r>
            <a:r>
              <a:rPr lang="en-US" sz="2400" dirty="0"/>
              <a:t>/R</a:t>
            </a:r>
            <a:r>
              <a:rPr lang="en-US" sz="2400" baseline="-25000" dirty="0"/>
              <a:t>B</a:t>
            </a:r>
            <a:r>
              <a:rPr lang="en-US" sz="2400" dirty="0"/>
              <a:t>) / V</a:t>
            </a:r>
            <a:r>
              <a:rPr lang="en-US" sz="2400" baseline="-25000" dirty="0"/>
              <a:t>B</a:t>
            </a:r>
            <a:endParaRPr lang="en-US" sz="2400" dirty="0"/>
          </a:p>
        </p:txBody>
      </p:sp>
      <p:sp>
        <p:nvSpPr>
          <p:cNvPr id="4135" name="TextBox 67"/>
          <p:cNvSpPr txBox="1">
            <a:spLocks noChangeArrowheads="1"/>
          </p:cNvSpPr>
          <p:nvPr/>
        </p:nvSpPr>
        <p:spPr bwMode="auto">
          <a:xfrm>
            <a:off x="0" y="4648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Power supplied to load, P</a:t>
            </a:r>
            <a:r>
              <a:rPr lang="en-US" sz="2400" baseline="-25000" dirty="0"/>
              <a:t>L</a:t>
            </a:r>
            <a:r>
              <a:rPr lang="en-US" sz="2400" dirty="0"/>
              <a:t> = I</a:t>
            </a:r>
            <a:r>
              <a:rPr lang="en-US" sz="2400" baseline="-25000" dirty="0"/>
              <a:t>L</a:t>
            </a:r>
            <a:r>
              <a:rPr lang="en-US" sz="2400" baseline="30000" dirty="0"/>
              <a:t>2</a:t>
            </a:r>
            <a:r>
              <a:rPr lang="en-US" sz="2400" dirty="0"/>
              <a:t> R</a:t>
            </a:r>
            <a:r>
              <a:rPr lang="en-US" sz="2400" baseline="-25000" dirty="0"/>
              <a:t>L</a:t>
            </a:r>
            <a:r>
              <a:rPr lang="en-US" sz="2400" dirty="0"/>
              <a:t> = (V</a:t>
            </a:r>
            <a:r>
              <a:rPr lang="en-US" sz="2400" baseline="-250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/R</a:t>
            </a:r>
            <a:r>
              <a:rPr lang="en-US" sz="2400" baseline="-25000" dirty="0"/>
              <a:t>B</a:t>
            </a:r>
            <a:r>
              <a:rPr lang="en-US" sz="2400" dirty="0"/>
              <a:t>)(R</a:t>
            </a:r>
            <a:r>
              <a:rPr lang="en-US" sz="2400" baseline="-25000" dirty="0"/>
              <a:t>L</a:t>
            </a:r>
            <a:r>
              <a:rPr lang="en-US" sz="2400" dirty="0"/>
              <a:t>/R</a:t>
            </a:r>
            <a:r>
              <a:rPr lang="en-US" sz="2400" baseline="-25000" dirty="0"/>
              <a:t>B</a:t>
            </a:r>
            <a:r>
              <a:rPr lang="en-US" sz="2400" dirty="0"/>
              <a:t>) / (1+ R</a:t>
            </a:r>
            <a:r>
              <a:rPr lang="en-US" sz="2400" baseline="-25000" dirty="0"/>
              <a:t>L</a:t>
            </a:r>
            <a:r>
              <a:rPr lang="en-US" sz="2400" dirty="0"/>
              <a:t>/R</a:t>
            </a:r>
            <a:r>
              <a:rPr lang="en-US" sz="2400" baseline="-25000" dirty="0"/>
              <a:t>B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4136" name="TextBox 69"/>
          <p:cNvSpPr txBox="1">
            <a:spLocks noChangeArrowheads="1"/>
          </p:cNvSpPr>
          <p:nvPr/>
        </p:nvSpPr>
        <p:spPr bwMode="auto">
          <a:xfrm>
            <a:off x="1143000" y="5791200"/>
            <a:ext cx="6432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Efficiency = P</a:t>
            </a:r>
            <a:r>
              <a:rPr lang="en-US" sz="2400" baseline="-25000" dirty="0"/>
              <a:t>L </a:t>
            </a:r>
            <a:r>
              <a:rPr lang="en-US" sz="2400" dirty="0"/>
              <a:t>/ Battery Power = (1+ R</a:t>
            </a:r>
            <a:r>
              <a:rPr lang="en-US" sz="2400" baseline="-25000" dirty="0"/>
              <a:t>B</a:t>
            </a:r>
            <a:r>
              <a:rPr lang="en-US" sz="2400" dirty="0"/>
              <a:t>/R</a:t>
            </a:r>
            <a:r>
              <a:rPr lang="en-US" sz="2400" baseline="-25000" dirty="0"/>
              <a:t>L</a:t>
            </a:r>
            <a:r>
              <a:rPr lang="en-US" sz="2400" dirty="0"/>
              <a:t>)</a:t>
            </a:r>
            <a:r>
              <a:rPr lang="en-US" sz="2400" baseline="30000" dirty="0"/>
              <a:t> –1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8195</TotalTime>
  <Words>2511</Words>
  <Application>Microsoft Office PowerPoint</Application>
  <PresentationFormat>On-screen Show (4:3)</PresentationFormat>
  <Paragraphs>606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Orbit</vt:lpstr>
      <vt:lpstr>Energy Source Lifetime Optimization for a Digital System through Power Management</vt:lpstr>
      <vt:lpstr>Outline</vt:lpstr>
      <vt:lpstr>Slide 3</vt:lpstr>
      <vt:lpstr>Leakage Component in Total Power</vt:lpstr>
      <vt:lpstr>Slide 5</vt:lpstr>
      <vt:lpstr>Slide 6</vt:lpstr>
      <vt:lpstr>Slide 7</vt:lpstr>
      <vt:lpstr>Slide 8</vt:lpstr>
      <vt:lpstr>Introduction: Powering a System</vt:lpstr>
      <vt:lpstr>Lifetime, Power and Efficiency</vt:lpstr>
      <vt:lpstr>Power Subsystem of an Electronic System</vt:lpstr>
      <vt:lpstr>Some Characteristics</vt:lpstr>
      <vt:lpstr>Battery Simulation Model</vt:lpstr>
      <vt:lpstr>Lifetime from Battery Simulation</vt:lpstr>
      <vt:lpstr>DC-to-DC Buck (Step-Down) Converter</vt:lpstr>
      <vt:lpstr>An Electronic System Example</vt:lpstr>
      <vt:lpstr>HSPICE Simulation of 32-Bit RCA, VDD = 0.9V </vt:lpstr>
      <vt:lpstr>HSPICE Simulation of 32-Bit RCA, VDD = 0.3V </vt:lpstr>
      <vt:lpstr>Finding Battery Current, IBatt</vt:lpstr>
      <vt:lpstr>Finding Battery Efficiency</vt:lpstr>
      <vt:lpstr>Problem Statement</vt:lpstr>
      <vt:lpstr>Slide 22</vt:lpstr>
      <vt:lpstr>Determining Operating Voltage</vt:lpstr>
      <vt:lpstr>Slide 24</vt:lpstr>
      <vt:lpstr>Slide 25</vt:lpstr>
      <vt:lpstr>Simulating Selected Battery</vt:lpstr>
      <vt:lpstr>Slide 27</vt:lpstr>
      <vt:lpstr>Battery Lifetime Requirement</vt:lpstr>
      <vt:lpstr>Slide 29</vt:lpstr>
      <vt:lpstr>Minimum Energy Operation</vt:lpstr>
      <vt:lpstr>Summary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References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Manish</dc:creator>
  <cp:lastModifiedBy>Manish</cp:lastModifiedBy>
  <cp:revision>182</cp:revision>
  <dcterms:created xsi:type="dcterms:W3CDTF">2010-10-08T12:12:58Z</dcterms:created>
  <dcterms:modified xsi:type="dcterms:W3CDTF">2010-12-09T00:56:59Z</dcterms:modified>
</cp:coreProperties>
</file>