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6" r:id="rId2"/>
    <p:sldId id="257" r:id="rId3"/>
    <p:sldId id="258" r:id="rId4"/>
    <p:sldId id="259" r:id="rId5"/>
    <p:sldId id="287" r:id="rId6"/>
    <p:sldId id="260" r:id="rId7"/>
    <p:sldId id="261" r:id="rId8"/>
    <p:sldId id="263" r:id="rId9"/>
    <p:sldId id="288" r:id="rId10"/>
    <p:sldId id="264" r:id="rId11"/>
    <p:sldId id="265" r:id="rId12"/>
    <p:sldId id="290" r:id="rId13"/>
    <p:sldId id="289" r:id="rId14"/>
    <p:sldId id="266" r:id="rId15"/>
    <p:sldId id="267" r:id="rId16"/>
    <p:sldId id="268" r:id="rId17"/>
    <p:sldId id="269" r:id="rId18"/>
    <p:sldId id="270" r:id="rId19"/>
    <p:sldId id="271" r:id="rId20"/>
    <p:sldId id="291" r:id="rId21"/>
    <p:sldId id="272" r:id="rId22"/>
    <p:sldId id="273" r:id="rId23"/>
    <p:sldId id="292" r:id="rId24"/>
    <p:sldId id="295" r:id="rId25"/>
    <p:sldId id="274" r:id="rId26"/>
    <p:sldId id="294" r:id="rId27"/>
    <p:sldId id="275" r:id="rId28"/>
    <p:sldId id="276" r:id="rId29"/>
    <p:sldId id="299" r:id="rId30"/>
    <p:sldId id="300" r:id="rId31"/>
    <p:sldId id="277" r:id="rId32"/>
    <p:sldId id="297" r:id="rId33"/>
    <p:sldId id="296" r:id="rId34"/>
    <p:sldId id="298" r:id="rId35"/>
    <p:sldId id="301" r:id="rId36"/>
    <p:sldId id="302" r:id="rId37"/>
    <p:sldId id="293" r:id="rId38"/>
    <p:sldId id="278" r:id="rId39"/>
    <p:sldId id="279" r:id="rId40"/>
  </p:sldIdLst>
  <p:sldSz cx="12192000" cy="6858000"/>
  <p:notesSz cx="1023302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4" autoAdjust="0"/>
    <p:restoredTop sz="77293" autoAdjust="0"/>
  </p:normalViewPr>
  <p:slideViewPr>
    <p:cSldViewPr snapToGrid="0">
      <p:cViewPr varScale="1">
        <p:scale>
          <a:sx n="59" d="100"/>
          <a:sy n="59" d="100"/>
        </p:scale>
        <p:origin x="3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0E2C31-5D80-4E50-8FA1-C161549C7DD9}"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B48FFA88-3809-4F65-BE6E-938923E697B4}">
      <dgm:prSet custT="1"/>
      <dgm:spPr/>
      <dgm:t>
        <a:bodyPr/>
        <a:lstStyle/>
        <a:p>
          <a:pPr algn="l" rtl="0"/>
          <a:r>
            <a:rPr lang="en-US" sz="1400" dirty="0" smtClean="0"/>
            <a:t>Stuck-at fault is a particular fault model used by fault simulators and automatic test pattern generation (ATPG) tools to mimic a manufacturing defect within an integrated circuit </a:t>
          </a:r>
          <a:endParaRPr lang="en-US" sz="1400" b="0" i="1" u="none" dirty="0" smtClean="0">
            <a:solidFill>
              <a:schemeClr val="tx1"/>
            </a:solidFill>
          </a:endParaRPr>
        </a:p>
        <a:p>
          <a:pPr algn="l" rtl="0"/>
          <a:r>
            <a:rPr lang="en-US" sz="1400" b="0" i="0" u="none" dirty="0" smtClean="0">
              <a:solidFill>
                <a:schemeClr val="bg1"/>
              </a:solidFill>
            </a:rPr>
            <a:t>Individual signals and pins are assumed to be stuck at Logical '1', '0' and 'X'</a:t>
          </a:r>
          <a:endParaRPr lang="en-US" sz="1400" b="0" i="1" u="none" dirty="0">
            <a:solidFill>
              <a:schemeClr val="bg1"/>
            </a:solidFill>
          </a:endParaRPr>
        </a:p>
      </dgm:t>
    </dgm:pt>
    <dgm:pt modelId="{1E95BF7B-C7DA-43AB-801A-4E78BC37B1A8}" type="parTrans" cxnId="{E4E9B955-5DE1-469C-8AD3-9C0F2356AA8E}">
      <dgm:prSet/>
      <dgm:spPr/>
      <dgm:t>
        <a:bodyPr/>
        <a:lstStyle/>
        <a:p>
          <a:endParaRPr lang="en-US"/>
        </a:p>
      </dgm:t>
    </dgm:pt>
    <dgm:pt modelId="{FB3A5F39-E3A9-431D-ACB6-C0DE559BCDEE}" type="sibTrans" cxnId="{E4E9B955-5DE1-469C-8AD3-9C0F2356AA8E}">
      <dgm:prSet/>
      <dgm:spPr/>
      <dgm:t>
        <a:bodyPr/>
        <a:lstStyle/>
        <a:p>
          <a:endParaRPr lang="en-US"/>
        </a:p>
      </dgm:t>
    </dgm:pt>
    <dgm:pt modelId="{5D32B9A9-E059-4A75-B4C4-55D899560D1D}" type="pres">
      <dgm:prSet presAssocID="{820E2C31-5D80-4E50-8FA1-C161549C7DD9}" presName="Name0" presStyleCnt="0">
        <dgm:presLayoutVars>
          <dgm:dir/>
          <dgm:resizeHandles val="exact"/>
        </dgm:presLayoutVars>
      </dgm:prSet>
      <dgm:spPr/>
      <dgm:t>
        <a:bodyPr/>
        <a:lstStyle/>
        <a:p>
          <a:endParaRPr lang="en-US"/>
        </a:p>
      </dgm:t>
    </dgm:pt>
    <dgm:pt modelId="{71BF4A07-C23F-4FD2-8FD6-5A072A9EBA9D}" type="pres">
      <dgm:prSet presAssocID="{820E2C31-5D80-4E50-8FA1-C161549C7DD9}" presName="fgShape" presStyleLbl="fgShp" presStyleIdx="0" presStyleCnt="1"/>
      <dgm:spPr/>
    </dgm:pt>
    <dgm:pt modelId="{26917318-9DDA-4A14-A63B-6E6CDD805433}" type="pres">
      <dgm:prSet presAssocID="{820E2C31-5D80-4E50-8FA1-C161549C7DD9}" presName="linComp" presStyleCnt="0"/>
      <dgm:spPr/>
    </dgm:pt>
    <dgm:pt modelId="{CF9AF3AA-7499-4FE3-BC3B-FB5A9ABAE95C}" type="pres">
      <dgm:prSet presAssocID="{B48FFA88-3809-4F65-BE6E-938923E697B4}" presName="compNode" presStyleCnt="0"/>
      <dgm:spPr/>
    </dgm:pt>
    <dgm:pt modelId="{0F233BA2-A188-4A33-AEC3-668E0BAF08E5}" type="pres">
      <dgm:prSet presAssocID="{B48FFA88-3809-4F65-BE6E-938923E697B4}" presName="bkgdShape" presStyleLbl="node1" presStyleIdx="0" presStyleCnt="1" custLinFactNeighborX="-9658"/>
      <dgm:spPr/>
      <dgm:t>
        <a:bodyPr/>
        <a:lstStyle/>
        <a:p>
          <a:endParaRPr lang="en-US"/>
        </a:p>
      </dgm:t>
    </dgm:pt>
    <dgm:pt modelId="{994059DC-6A36-4E6E-A34C-6FD822155E37}" type="pres">
      <dgm:prSet presAssocID="{B48FFA88-3809-4F65-BE6E-938923E697B4}" presName="nodeTx" presStyleLbl="node1" presStyleIdx="0" presStyleCnt="1">
        <dgm:presLayoutVars>
          <dgm:bulletEnabled val="1"/>
        </dgm:presLayoutVars>
      </dgm:prSet>
      <dgm:spPr/>
      <dgm:t>
        <a:bodyPr/>
        <a:lstStyle/>
        <a:p>
          <a:endParaRPr lang="en-US"/>
        </a:p>
      </dgm:t>
    </dgm:pt>
    <dgm:pt modelId="{19D57F7A-DCEF-4659-8B4D-C8109925477E}" type="pres">
      <dgm:prSet presAssocID="{B48FFA88-3809-4F65-BE6E-938923E697B4}" presName="invisiNode" presStyleLbl="node1" presStyleIdx="0" presStyleCnt="1"/>
      <dgm:spPr/>
    </dgm:pt>
    <dgm:pt modelId="{F5152C2D-80BD-4998-9317-86B0845162B8}" type="pres">
      <dgm:prSet presAssocID="{B48FFA88-3809-4F65-BE6E-938923E697B4}" presName="imagNode"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6000" r="-36000"/>
          </a:stretch>
        </a:blipFill>
      </dgm:spPr>
    </dgm:pt>
  </dgm:ptLst>
  <dgm:cxnLst>
    <dgm:cxn modelId="{E4E9B955-5DE1-469C-8AD3-9C0F2356AA8E}" srcId="{820E2C31-5D80-4E50-8FA1-C161549C7DD9}" destId="{B48FFA88-3809-4F65-BE6E-938923E697B4}" srcOrd="0" destOrd="0" parTransId="{1E95BF7B-C7DA-43AB-801A-4E78BC37B1A8}" sibTransId="{FB3A5F39-E3A9-431D-ACB6-C0DE559BCDEE}"/>
    <dgm:cxn modelId="{B502E876-8429-4D1F-A5A1-D06D801A13C6}" type="presOf" srcId="{B48FFA88-3809-4F65-BE6E-938923E697B4}" destId="{994059DC-6A36-4E6E-A34C-6FD822155E37}" srcOrd="1" destOrd="0" presId="urn:microsoft.com/office/officeart/2005/8/layout/hList7"/>
    <dgm:cxn modelId="{2F31B8C6-487D-4C20-8D74-5679A15474B4}" type="presOf" srcId="{B48FFA88-3809-4F65-BE6E-938923E697B4}" destId="{0F233BA2-A188-4A33-AEC3-668E0BAF08E5}" srcOrd="0" destOrd="0" presId="urn:microsoft.com/office/officeart/2005/8/layout/hList7"/>
    <dgm:cxn modelId="{6048CAF3-B741-40B7-8695-01C974FC99D8}" type="presOf" srcId="{820E2C31-5D80-4E50-8FA1-C161549C7DD9}" destId="{5D32B9A9-E059-4A75-B4C4-55D899560D1D}" srcOrd="0" destOrd="0" presId="urn:microsoft.com/office/officeart/2005/8/layout/hList7"/>
    <dgm:cxn modelId="{A93CF561-03FB-4F3E-8315-E245B21D3CA1}" type="presParOf" srcId="{5D32B9A9-E059-4A75-B4C4-55D899560D1D}" destId="{71BF4A07-C23F-4FD2-8FD6-5A072A9EBA9D}" srcOrd="0" destOrd="0" presId="urn:microsoft.com/office/officeart/2005/8/layout/hList7"/>
    <dgm:cxn modelId="{249AF62C-B708-405E-A523-9B1F0F6696C5}" type="presParOf" srcId="{5D32B9A9-E059-4A75-B4C4-55D899560D1D}" destId="{26917318-9DDA-4A14-A63B-6E6CDD805433}" srcOrd="1" destOrd="0" presId="urn:microsoft.com/office/officeart/2005/8/layout/hList7"/>
    <dgm:cxn modelId="{A90B4D6A-C7EC-409D-8433-A1B3989C8A8E}" type="presParOf" srcId="{26917318-9DDA-4A14-A63B-6E6CDD805433}" destId="{CF9AF3AA-7499-4FE3-BC3B-FB5A9ABAE95C}" srcOrd="0" destOrd="0" presId="urn:microsoft.com/office/officeart/2005/8/layout/hList7"/>
    <dgm:cxn modelId="{631503A3-9C7A-4605-BA05-D4C0FAE238C5}" type="presParOf" srcId="{CF9AF3AA-7499-4FE3-BC3B-FB5A9ABAE95C}" destId="{0F233BA2-A188-4A33-AEC3-668E0BAF08E5}" srcOrd="0" destOrd="0" presId="urn:microsoft.com/office/officeart/2005/8/layout/hList7"/>
    <dgm:cxn modelId="{63784F3B-A875-4227-97D8-E93D71ABD2E4}" type="presParOf" srcId="{CF9AF3AA-7499-4FE3-BC3B-FB5A9ABAE95C}" destId="{994059DC-6A36-4E6E-A34C-6FD822155E37}" srcOrd="1" destOrd="0" presId="urn:microsoft.com/office/officeart/2005/8/layout/hList7"/>
    <dgm:cxn modelId="{18ACA2D5-7F43-4FD6-AE66-6709D896D745}" type="presParOf" srcId="{CF9AF3AA-7499-4FE3-BC3B-FB5A9ABAE95C}" destId="{19D57F7A-DCEF-4659-8B4D-C8109925477E}" srcOrd="2" destOrd="0" presId="urn:microsoft.com/office/officeart/2005/8/layout/hList7"/>
    <dgm:cxn modelId="{0E7C5297-DF89-4DE4-94B9-4D1DA54AFE5E}" type="presParOf" srcId="{CF9AF3AA-7499-4FE3-BC3B-FB5A9ABAE95C}" destId="{F5152C2D-80BD-4998-9317-86B0845162B8}"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33BA2-A188-4A33-AEC3-668E0BAF08E5}">
      <dsp:nvSpPr>
        <dsp:cNvPr id="0" name=""/>
        <dsp:cNvSpPr/>
      </dsp:nvSpPr>
      <dsp:spPr>
        <a:xfrm>
          <a:off x="0" y="0"/>
          <a:ext cx="7835462" cy="28062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l" defTabSz="622300" rtl="0">
            <a:lnSpc>
              <a:spcPct val="90000"/>
            </a:lnSpc>
            <a:spcBef>
              <a:spcPct val="0"/>
            </a:spcBef>
            <a:spcAft>
              <a:spcPct val="35000"/>
            </a:spcAft>
          </a:pPr>
          <a:r>
            <a:rPr lang="en-US" sz="1400" kern="1200" dirty="0" smtClean="0"/>
            <a:t>Stuck-at fault is a particular fault model used by fault simulators and automatic test pattern generation (ATPG) tools to mimic a manufacturing defect within an integrated circuit </a:t>
          </a:r>
          <a:endParaRPr lang="en-US" sz="1400" b="0" i="1" u="none" kern="1200" dirty="0" smtClean="0">
            <a:solidFill>
              <a:schemeClr val="tx1"/>
            </a:solidFill>
          </a:endParaRPr>
        </a:p>
        <a:p>
          <a:pPr lvl="0" algn="l" defTabSz="622300" rtl="0">
            <a:lnSpc>
              <a:spcPct val="90000"/>
            </a:lnSpc>
            <a:spcBef>
              <a:spcPct val="0"/>
            </a:spcBef>
            <a:spcAft>
              <a:spcPct val="35000"/>
            </a:spcAft>
          </a:pPr>
          <a:r>
            <a:rPr lang="en-US" sz="1400" b="0" i="0" u="none" kern="1200" dirty="0" smtClean="0">
              <a:solidFill>
                <a:schemeClr val="bg1"/>
              </a:solidFill>
            </a:rPr>
            <a:t>Individual signals and pins are assumed to be stuck at Logical '1', '0' and 'X'</a:t>
          </a:r>
          <a:endParaRPr lang="en-US" sz="1400" b="0" i="1" u="none" kern="1200" dirty="0">
            <a:solidFill>
              <a:schemeClr val="bg1"/>
            </a:solidFill>
          </a:endParaRPr>
        </a:p>
      </dsp:txBody>
      <dsp:txXfrm>
        <a:off x="0" y="1122504"/>
        <a:ext cx="7835462" cy="1122504"/>
      </dsp:txXfrm>
    </dsp:sp>
    <dsp:sp modelId="{F5152C2D-80BD-4998-9317-86B0845162B8}">
      <dsp:nvSpPr>
        <dsp:cNvPr id="0" name=""/>
        <dsp:cNvSpPr/>
      </dsp:nvSpPr>
      <dsp:spPr>
        <a:xfrm>
          <a:off x="3450488" y="168375"/>
          <a:ext cx="934485" cy="93448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6000" r="-3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BF4A07-C23F-4FD2-8FD6-5A072A9EBA9D}">
      <dsp:nvSpPr>
        <dsp:cNvPr id="0" name=""/>
        <dsp:cNvSpPr/>
      </dsp:nvSpPr>
      <dsp:spPr>
        <a:xfrm>
          <a:off x="313418" y="2245009"/>
          <a:ext cx="7208625" cy="420939"/>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1"/>
            <a:ext cx="4434921" cy="355895"/>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5795818" y="1"/>
            <a:ext cx="4434921" cy="355895"/>
          </a:xfrm>
          <a:prstGeom prst="rect">
            <a:avLst/>
          </a:prstGeom>
        </p:spPr>
        <p:txBody>
          <a:bodyPr vert="horz" lIns="91440" tIns="45720" rIns="91440" bIns="45720" rtlCol="0"/>
          <a:lstStyle>
            <a:lvl1pPr algn="r">
              <a:defRPr sz="1200"/>
            </a:lvl1pPr>
          </a:lstStyle>
          <a:p>
            <a:fld id="{3D80895C-AE1A-4EFC-ACF7-50C943B50FD9}" type="datetimeFigureOut">
              <a:rPr lang="en-US" smtClean="0"/>
              <a:t>6/6/2015</a:t>
            </a:fld>
            <a:endParaRPr lang="en-US"/>
          </a:p>
        </p:txBody>
      </p:sp>
      <p:sp>
        <p:nvSpPr>
          <p:cNvPr id="4" name="页脚占位符 3"/>
          <p:cNvSpPr>
            <a:spLocks noGrp="1"/>
          </p:cNvSpPr>
          <p:nvPr>
            <p:ph type="ftr" sz="quarter" idx="2"/>
          </p:nvPr>
        </p:nvSpPr>
        <p:spPr>
          <a:xfrm>
            <a:off x="1" y="6746580"/>
            <a:ext cx="4434921" cy="355895"/>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5795818" y="6746580"/>
            <a:ext cx="4434921" cy="355895"/>
          </a:xfrm>
          <a:prstGeom prst="rect">
            <a:avLst/>
          </a:prstGeom>
        </p:spPr>
        <p:txBody>
          <a:bodyPr vert="horz" lIns="91440" tIns="45720" rIns="91440" bIns="45720" rtlCol="0" anchor="b"/>
          <a:lstStyle>
            <a:lvl1pPr algn="r">
              <a:defRPr sz="1200"/>
            </a:lvl1pPr>
          </a:lstStyle>
          <a:p>
            <a:fld id="{F1CF04E1-EDEF-48C5-AD06-EA5BE01E7C48}" type="slidenum">
              <a:rPr lang="en-US" smtClean="0"/>
              <a:t>‹#›</a:t>
            </a:fld>
            <a:endParaRPr lang="en-US"/>
          </a:p>
        </p:txBody>
      </p:sp>
    </p:spTree>
    <p:extLst>
      <p:ext uri="{BB962C8B-B14F-4D97-AF65-F5344CB8AC3E}">
        <p14:creationId xmlns:p14="http://schemas.microsoft.com/office/powerpoint/2010/main" val="3983489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4434311" cy="356357"/>
          </a:xfrm>
          <a:prstGeom prst="rect">
            <a:avLst/>
          </a:prstGeom>
        </p:spPr>
        <p:txBody>
          <a:bodyPr vert="horz" lIns="99057" tIns="49528" rIns="99057" bIns="49528" rtlCol="0"/>
          <a:lstStyle>
            <a:lvl1pPr algn="l">
              <a:defRPr sz="1300"/>
            </a:lvl1pPr>
          </a:lstStyle>
          <a:p>
            <a:endParaRPr lang="en-US"/>
          </a:p>
        </p:txBody>
      </p:sp>
      <p:sp>
        <p:nvSpPr>
          <p:cNvPr id="3" name="日期占位符 2"/>
          <p:cNvSpPr>
            <a:spLocks noGrp="1"/>
          </p:cNvSpPr>
          <p:nvPr>
            <p:ph type="dt" idx="1"/>
          </p:nvPr>
        </p:nvSpPr>
        <p:spPr>
          <a:xfrm>
            <a:off x="5796346" y="0"/>
            <a:ext cx="4434311" cy="356357"/>
          </a:xfrm>
          <a:prstGeom prst="rect">
            <a:avLst/>
          </a:prstGeom>
        </p:spPr>
        <p:txBody>
          <a:bodyPr vert="horz" lIns="99057" tIns="49528" rIns="99057" bIns="49528" rtlCol="0"/>
          <a:lstStyle>
            <a:lvl1pPr algn="r">
              <a:defRPr sz="1300"/>
            </a:lvl1pPr>
          </a:lstStyle>
          <a:p>
            <a:fld id="{FD384AE5-DF1F-4DE3-9750-B0EDDDA499E9}" type="datetimeFigureOut">
              <a:rPr lang="en-US" smtClean="0"/>
              <a:t>6/6/2015</a:t>
            </a:fld>
            <a:endParaRPr lang="en-US"/>
          </a:p>
        </p:txBody>
      </p:sp>
      <p:sp>
        <p:nvSpPr>
          <p:cNvPr id="4" name="幻灯片图像占位符 3"/>
          <p:cNvSpPr>
            <a:spLocks noGrp="1" noRot="1" noChangeAspect="1"/>
          </p:cNvSpPr>
          <p:nvPr>
            <p:ph type="sldImg" idx="2"/>
          </p:nvPr>
        </p:nvSpPr>
        <p:spPr>
          <a:xfrm>
            <a:off x="2986088" y="887413"/>
            <a:ext cx="4260850" cy="2397125"/>
          </a:xfrm>
          <a:prstGeom prst="rect">
            <a:avLst/>
          </a:prstGeom>
          <a:noFill/>
          <a:ln w="12700">
            <a:solidFill>
              <a:prstClr val="black"/>
            </a:solidFill>
          </a:ln>
        </p:spPr>
        <p:txBody>
          <a:bodyPr vert="horz" lIns="99057" tIns="49528" rIns="99057" bIns="49528" rtlCol="0" anchor="ctr"/>
          <a:lstStyle/>
          <a:p>
            <a:endParaRPr lang="en-US"/>
          </a:p>
        </p:txBody>
      </p:sp>
      <p:sp>
        <p:nvSpPr>
          <p:cNvPr id="5" name="备注占位符 4"/>
          <p:cNvSpPr>
            <a:spLocks noGrp="1"/>
          </p:cNvSpPr>
          <p:nvPr>
            <p:ph type="body" sz="quarter" idx="3"/>
          </p:nvPr>
        </p:nvSpPr>
        <p:spPr>
          <a:xfrm>
            <a:off x="1023303" y="3418066"/>
            <a:ext cx="8186420" cy="2796600"/>
          </a:xfrm>
          <a:prstGeom prst="rect">
            <a:avLst/>
          </a:prstGeom>
        </p:spPr>
        <p:txBody>
          <a:bodyPr vert="horz" lIns="99057" tIns="49528" rIns="99057" bIns="49528"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1" y="6746119"/>
            <a:ext cx="4434311" cy="356356"/>
          </a:xfrm>
          <a:prstGeom prst="rect">
            <a:avLst/>
          </a:prstGeom>
        </p:spPr>
        <p:txBody>
          <a:bodyPr vert="horz" lIns="99057" tIns="49528" rIns="99057" bIns="49528" rtlCol="0" anchor="b"/>
          <a:lstStyle>
            <a:lvl1pPr algn="l">
              <a:defRPr sz="1300"/>
            </a:lvl1pPr>
          </a:lstStyle>
          <a:p>
            <a:endParaRPr lang="en-US"/>
          </a:p>
        </p:txBody>
      </p:sp>
      <p:sp>
        <p:nvSpPr>
          <p:cNvPr id="7" name="灯片编号占位符 6"/>
          <p:cNvSpPr>
            <a:spLocks noGrp="1"/>
          </p:cNvSpPr>
          <p:nvPr>
            <p:ph type="sldNum" sz="quarter" idx="5"/>
          </p:nvPr>
        </p:nvSpPr>
        <p:spPr>
          <a:xfrm>
            <a:off x="5796346" y="6746119"/>
            <a:ext cx="4434311" cy="356356"/>
          </a:xfrm>
          <a:prstGeom prst="rect">
            <a:avLst/>
          </a:prstGeom>
        </p:spPr>
        <p:txBody>
          <a:bodyPr vert="horz" lIns="99057" tIns="49528" rIns="99057" bIns="49528" rtlCol="0" anchor="b"/>
          <a:lstStyle>
            <a:lvl1pPr algn="r">
              <a:defRPr sz="1300"/>
            </a:lvl1pPr>
          </a:lstStyle>
          <a:p>
            <a:fld id="{92765929-A1D2-4013-827C-782F472B436B}" type="slidenum">
              <a:rPr lang="en-US" smtClean="0"/>
              <a:t>‹#›</a:t>
            </a:fld>
            <a:endParaRPr lang="en-US"/>
          </a:p>
        </p:txBody>
      </p:sp>
    </p:spTree>
    <p:extLst>
      <p:ext uri="{BB962C8B-B14F-4D97-AF65-F5344CB8AC3E}">
        <p14:creationId xmlns:p14="http://schemas.microsoft.com/office/powerpoint/2010/main" val="400865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2765929-A1D2-4013-827C-782F472B436B}" type="slidenum">
              <a:rPr lang="en-US" smtClean="0"/>
              <a:t>1</a:t>
            </a:fld>
            <a:endParaRPr lang="en-US"/>
          </a:p>
        </p:txBody>
      </p:sp>
    </p:spTree>
    <p:extLst>
      <p:ext uri="{BB962C8B-B14F-4D97-AF65-F5344CB8AC3E}">
        <p14:creationId xmlns:p14="http://schemas.microsoft.com/office/powerpoint/2010/main" val="1837258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90570">
              <a:defRPr/>
            </a:pPr>
            <a:r>
              <a:rPr lang="en-US" dirty="0" smtClean="0"/>
              <a:t>As we</a:t>
            </a:r>
            <a:r>
              <a:rPr lang="en-US" baseline="0" dirty="0" smtClean="0"/>
              <a:t> know, </a:t>
            </a:r>
            <a:r>
              <a:rPr lang="en-US" dirty="0" smtClean="0"/>
              <a:t> only the </a:t>
            </a:r>
            <a:r>
              <a:rPr lang="en-US" sz="1300" dirty="0">
                <a:latin typeface="Arial" panose="020B0604020202020204" pitchFamily="34" charset="0"/>
                <a:ea typeface="微软雅黑" panose="020B0503020204020204" pitchFamily="34" charset="-122"/>
              </a:rPr>
              <a:t>DS means the fault can be detected, I </a:t>
            </a:r>
            <a:r>
              <a:rPr lang="en-US" sz="1300" dirty="0" smtClean="0">
                <a:latin typeface="Arial" panose="020B0604020202020204" pitchFamily="34" charset="0"/>
                <a:ea typeface="微软雅黑" panose="020B0503020204020204" pitchFamily="34" charset="-122"/>
              </a:rPr>
              <a:t>will pick </a:t>
            </a:r>
            <a:r>
              <a:rPr lang="en-US" sz="1300" dirty="0">
                <a:latin typeface="Arial" panose="020B0604020202020204" pitchFamily="34" charset="0"/>
                <a:ea typeface="微软雅黑" panose="020B0503020204020204" pitchFamily="34" charset="-122"/>
              </a:rPr>
              <a:t>up the </a:t>
            </a:r>
            <a:r>
              <a:rPr lang="en-US" sz="1300" dirty="0" smtClean="0">
                <a:latin typeface="Arial" panose="020B0604020202020204" pitchFamily="34" charset="0"/>
                <a:ea typeface="微软雅黑" panose="020B0503020204020204" pitchFamily="34" charset="-122"/>
              </a:rPr>
              <a:t>pin</a:t>
            </a:r>
            <a:r>
              <a:rPr lang="en-US" sz="1300" baseline="0" dirty="0" smtClean="0">
                <a:latin typeface="Arial" panose="020B0604020202020204" pitchFamily="34" charset="0"/>
                <a:ea typeface="微软雅黑" panose="020B0503020204020204" pitchFamily="34" charset="-122"/>
              </a:rPr>
              <a:t> </a:t>
            </a:r>
            <a:r>
              <a:rPr lang="en-US" sz="1300" dirty="0" smtClean="0">
                <a:latin typeface="Arial" panose="020B0604020202020204" pitchFamily="34" charset="0"/>
                <a:ea typeface="微软雅黑" panose="020B0503020204020204" pitchFamily="34" charset="-122"/>
              </a:rPr>
              <a:t>path </a:t>
            </a:r>
            <a:r>
              <a:rPr lang="en-US" sz="1300" dirty="0">
                <a:latin typeface="Arial" panose="020B0604020202020204" pitchFamily="34" charset="0"/>
                <a:ea typeface="微软雅黑" panose="020B0503020204020204" pitchFamily="34" charset="-122"/>
              </a:rPr>
              <a:t>with the DS. </a:t>
            </a:r>
          </a:p>
          <a:p>
            <a:pPr defTabSz="990570">
              <a:defRPr/>
            </a:pPr>
            <a:r>
              <a:rPr lang="en-US" sz="1300" dirty="0" smtClean="0">
                <a:latin typeface="Arial" panose="020B0604020202020204" pitchFamily="34" charset="0"/>
                <a:ea typeface="微软雅黑" panose="020B0503020204020204" pitchFamily="34" charset="-122"/>
              </a:rPr>
              <a:t>It may be hard for us to pick up by hand, as there are</a:t>
            </a:r>
            <a:r>
              <a:rPr lang="en-US" sz="1300" baseline="0" dirty="0" smtClean="0">
                <a:latin typeface="Arial" panose="020B0604020202020204" pitchFamily="34" charset="0"/>
                <a:ea typeface="微软雅黑" panose="020B0503020204020204" pitchFamily="34" charset="-122"/>
              </a:rPr>
              <a:t> so many faulty part, so I will use python to pick them up. </a:t>
            </a:r>
            <a:r>
              <a:rPr lang="en-US" altLang="zh-CN" sz="1300" baseline="0" dirty="0" smtClean="0">
                <a:latin typeface="Arial" panose="020B0604020202020204" pitchFamily="34" charset="0"/>
                <a:ea typeface="微软雅黑" panose="020B0503020204020204" pitchFamily="34" charset="-122"/>
              </a:rPr>
              <a:t>Eleven vectors have eleven files, as the test classes. Just like the figure on the right</a:t>
            </a:r>
            <a:endParaRPr lang="en-US" sz="1300" dirty="0">
              <a:latin typeface="Arial" panose="020B0604020202020204" pitchFamily="34" charset="0"/>
              <a:ea typeface="微软雅黑" panose="020B0503020204020204" pitchFamily="34" charset="-122"/>
            </a:endParaRPr>
          </a:p>
          <a:p>
            <a:pPr defTabSz="990570">
              <a:defRPr/>
            </a:pPr>
            <a:r>
              <a:rPr lang="en-US" sz="1300" dirty="0">
                <a:latin typeface="Arial" panose="020B0604020202020204" pitchFamily="34" charset="0"/>
                <a:ea typeface="微软雅黑" panose="020B0503020204020204" pitchFamily="34" charset="-122"/>
              </a:rPr>
              <a:t>Then we can get the file about each vector detection. </a:t>
            </a:r>
          </a:p>
          <a:p>
            <a:pPr defTabSz="990570">
              <a:defRPr/>
            </a:pPr>
            <a:r>
              <a:rPr lang="en-US" sz="1300" dirty="0">
                <a:latin typeface="Arial" panose="020B0604020202020204" pitchFamily="34" charset="0"/>
                <a:ea typeface="微软雅黑" panose="020B0503020204020204" pitchFamily="34" charset="-122"/>
              </a:rPr>
              <a:t>And now, we can use them to create the fault dictionary.</a:t>
            </a:r>
          </a:p>
          <a:p>
            <a:endParaRPr lang="en-US" dirty="0"/>
          </a:p>
        </p:txBody>
      </p:sp>
      <p:sp>
        <p:nvSpPr>
          <p:cNvPr id="4" name="灯片编号占位符 3"/>
          <p:cNvSpPr>
            <a:spLocks noGrp="1"/>
          </p:cNvSpPr>
          <p:nvPr>
            <p:ph type="sldNum" sz="quarter" idx="10"/>
          </p:nvPr>
        </p:nvSpPr>
        <p:spPr/>
        <p:txBody>
          <a:bodyPr/>
          <a:lstStyle/>
          <a:p>
            <a:fld id="{92765929-A1D2-4013-827C-782F472B436B}" type="slidenum">
              <a:rPr lang="en-US" smtClean="0"/>
              <a:t>10</a:t>
            </a:fld>
            <a:endParaRPr lang="en-US"/>
          </a:p>
        </p:txBody>
      </p:sp>
    </p:spTree>
    <p:extLst>
      <p:ext uri="{BB962C8B-B14F-4D97-AF65-F5344CB8AC3E}">
        <p14:creationId xmlns:p14="http://schemas.microsoft.com/office/powerpoint/2010/main" val="1076165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90570">
              <a:defRPr/>
            </a:pPr>
            <a:r>
              <a:rPr lang="en-US" dirty="0" smtClean="0"/>
              <a:t>This is the Final version of fault dictionary.</a:t>
            </a:r>
            <a:r>
              <a:rPr lang="en-US" baseline="0" dirty="0" smtClean="0"/>
              <a:t> It is such a huge dictionary that this just a </a:t>
            </a:r>
            <a:r>
              <a:rPr lang="en-US" altLang="zh-CN" baseline="0" dirty="0" smtClean="0"/>
              <a:t>small </a:t>
            </a:r>
            <a:r>
              <a:rPr lang="en-US" baseline="0" dirty="0" smtClean="0"/>
              <a:t>part of it.</a:t>
            </a:r>
            <a:endParaRPr lang="en-US" dirty="0" smtClean="0"/>
          </a:p>
          <a:p>
            <a:endParaRPr lang="en-US" dirty="0"/>
          </a:p>
        </p:txBody>
      </p:sp>
      <p:sp>
        <p:nvSpPr>
          <p:cNvPr id="4" name="灯片编号占位符 3"/>
          <p:cNvSpPr>
            <a:spLocks noGrp="1"/>
          </p:cNvSpPr>
          <p:nvPr>
            <p:ph type="sldNum" sz="quarter" idx="10"/>
          </p:nvPr>
        </p:nvSpPr>
        <p:spPr/>
        <p:txBody>
          <a:bodyPr/>
          <a:lstStyle/>
          <a:p>
            <a:fld id="{92765929-A1D2-4013-827C-782F472B436B}" type="slidenum">
              <a:rPr lang="en-US" smtClean="0"/>
              <a:t>11</a:t>
            </a:fld>
            <a:endParaRPr lang="en-US"/>
          </a:p>
        </p:txBody>
      </p:sp>
    </p:spTree>
    <p:extLst>
      <p:ext uri="{BB962C8B-B14F-4D97-AF65-F5344CB8AC3E}">
        <p14:creationId xmlns:p14="http://schemas.microsoft.com/office/powerpoint/2010/main" val="1040939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Now I will introduce the algorithm</a:t>
            </a:r>
            <a:r>
              <a:rPr lang="en-US" baseline="0" dirty="0" smtClean="0"/>
              <a:t> which I use in my project, the diagnostic tree. </a:t>
            </a:r>
          </a:p>
          <a:p>
            <a:r>
              <a:rPr lang="en-US" altLang="zh-CN" baseline="0" dirty="0" smtClean="0"/>
              <a:t>Let’s have a basic knowledge about what diagnostic is.</a:t>
            </a:r>
            <a:endParaRPr lang="en-US" baseline="0" dirty="0" smtClean="0"/>
          </a:p>
          <a:p>
            <a:r>
              <a:rPr lang="en-US" baseline="0" dirty="0" smtClean="0"/>
              <a:t>As we know , the </a:t>
            </a:r>
            <a:r>
              <a:rPr lang="en-US" sz="1300" dirty="0"/>
              <a:t>diagnostic test is applied after a system has failed. The aim of this test is to identify the faulty part that should be replaced</a:t>
            </a:r>
            <a:r>
              <a:rPr lang="en-US" sz="1300" dirty="0" smtClean="0"/>
              <a:t>.</a:t>
            </a:r>
            <a:endParaRPr lang="en-US" sz="1300" dirty="0"/>
          </a:p>
          <a:p>
            <a:pPr defTabSz="990570">
              <a:defRPr/>
            </a:pPr>
            <a:r>
              <a:rPr lang="en-US" sz="1300" dirty="0"/>
              <a:t>In this way, the diagnostic tree, is a top down, deductive failure analysis in a state of system, with a </a:t>
            </a:r>
            <a:r>
              <a:rPr lang="en-US" sz="1300" dirty="0" err="1"/>
              <a:t>boolean</a:t>
            </a:r>
            <a:r>
              <a:rPr lang="en-US" sz="1300" dirty="0"/>
              <a:t> logic to combine a series of vectors. The tests are applied one at a time, after the application of the partial test diagnosis is obtained, the diagnostic tree will help the circuit to choose another vector which is chosen based on the outcome of the previous test. </a:t>
            </a:r>
            <a:endParaRPr lang="en-US" sz="1300" dirty="0" smtClean="0"/>
          </a:p>
          <a:p>
            <a:pPr defTabSz="990570">
              <a:defRPr/>
            </a:pPr>
            <a:endParaRPr lang="en-US" sz="1300" dirty="0">
              <a:latin typeface="Arial" panose="020B0604020202020204" pitchFamily="34" charset="0"/>
              <a:ea typeface="微软雅黑" panose="020B0503020204020204" pitchFamily="34" charset="-122"/>
            </a:endParaRPr>
          </a:p>
          <a:p>
            <a:endParaRPr lang="en-US" dirty="0"/>
          </a:p>
        </p:txBody>
      </p:sp>
      <p:sp>
        <p:nvSpPr>
          <p:cNvPr id="4" name="灯片编号占位符 3"/>
          <p:cNvSpPr>
            <a:spLocks noGrp="1"/>
          </p:cNvSpPr>
          <p:nvPr>
            <p:ph type="sldNum" sz="quarter" idx="10"/>
          </p:nvPr>
        </p:nvSpPr>
        <p:spPr/>
        <p:txBody>
          <a:bodyPr/>
          <a:lstStyle/>
          <a:p>
            <a:fld id="{92765929-A1D2-4013-827C-782F472B436B}" type="slidenum">
              <a:rPr lang="en-US" smtClean="0"/>
              <a:t>12</a:t>
            </a:fld>
            <a:endParaRPr lang="en-US"/>
          </a:p>
        </p:txBody>
      </p:sp>
    </p:spTree>
    <p:extLst>
      <p:ext uri="{BB962C8B-B14F-4D97-AF65-F5344CB8AC3E}">
        <p14:creationId xmlns:p14="http://schemas.microsoft.com/office/powerpoint/2010/main" val="4202608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This just a small diagnostic tree</a:t>
            </a:r>
            <a:r>
              <a:rPr lang="en-US" baseline="0" dirty="0" smtClean="0"/>
              <a:t> which created by the fault dictionary. </a:t>
            </a:r>
          </a:p>
          <a:p>
            <a:r>
              <a:rPr lang="en-US" baseline="0" dirty="0" smtClean="0"/>
              <a:t>We will give the circuit T4 first to test, if it pass, which means the T4 can’t detect any fault, it will be test by T1, if it failed , it will </a:t>
            </a:r>
            <a:r>
              <a:rPr lang="en-US" baseline="0" dirty="0" err="1" smtClean="0"/>
              <a:t>goto</a:t>
            </a:r>
            <a:r>
              <a:rPr lang="en-US" baseline="0" dirty="0" smtClean="0"/>
              <a:t> T2.  After the circuit has been tested by T1, we will also give it another vector to test it.</a:t>
            </a:r>
          </a:p>
          <a:p>
            <a:r>
              <a:rPr lang="en-US" baseline="0" dirty="0" smtClean="0"/>
              <a:t>From the diagnostic tree, we can see that if we want to find out the  port e stuck-at-0, we only need to use two pattern to test it, the T2 and T4. In this way, the diagnostic tree just save a half of time in testing.  </a:t>
            </a:r>
            <a:r>
              <a:rPr lang="en-US" altLang="zh-CN" baseline="0" dirty="0" smtClean="0"/>
              <a:t>Because we know, in the traditional way, we can tell the fault only after the four vectors have all been tested.</a:t>
            </a:r>
            <a:endParaRPr lang="en-US" dirty="0" smtClean="0"/>
          </a:p>
          <a:p>
            <a:endParaRPr lang="en-US" dirty="0"/>
          </a:p>
        </p:txBody>
      </p:sp>
      <p:sp>
        <p:nvSpPr>
          <p:cNvPr id="4" name="灯片编号占位符 3"/>
          <p:cNvSpPr>
            <a:spLocks noGrp="1"/>
          </p:cNvSpPr>
          <p:nvPr>
            <p:ph type="sldNum" sz="quarter" idx="10"/>
          </p:nvPr>
        </p:nvSpPr>
        <p:spPr/>
        <p:txBody>
          <a:bodyPr/>
          <a:lstStyle/>
          <a:p>
            <a:fld id="{92765929-A1D2-4013-827C-782F472B436B}" type="slidenum">
              <a:rPr lang="en-US" smtClean="0"/>
              <a:t>13</a:t>
            </a:fld>
            <a:endParaRPr lang="en-US"/>
          </a:p>
        </p:txBody>
      </p:sp>
    </p:spTree>
    <p:extLst>
      <p:ext uri="{BB962C8B-B14F-4D97-AF65-F5344CB8AC3E}">
        <p14:creationId xmlns:p14="http://schemas.microsoft.com/office/powerpoint/2010/main" val="488598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90570">
              <a:defRPr/>
            </a:pPr>
            <a:r>
              <a:rPr lang="en-US" sz="1300" dirty="0"/>
              <a:t>As we know, the diagnostic tree can be arranged in several ways. In testing, different arrangement of diagnostic tree may cost different time. There are many way to optimize the diagnostic tree, one approach is to reduce the depth. The depth can be reduced by dividing the fault set into equal halves by each test. Just like the self-balancing binary tree, which keeps its height small in the face of arbitrary item insertions and deletions</a:t>
            </a:r>
            <a:r>
              <a:rPr lang="en-US" sz="1300" dirty="0" smtClean="0"/>
              <a:t>.</a:t>
            </a:r>
          </a:p>
          <a:p>
            <a:pPr defTabSz="990570">
              <a:defRPr/>
            </a:pPr>
            <a:r>
              <a:rPr lang="en-US" altLang="zh-CN" sz="1300" dirty="0" smtClean="0"/>
              <a:t>Now I will introduc</a:t>
            </a:r>
            <a:r>
              <a:rPr lang="en-US" altLang="zh-CN" sz="1300" baseline="0" dirty="0" smtClean="0"/>
              <a:t>e another algorithm to use in my project, a binary tree.</a:t>
            </a:r>
            <a:r>
              <a:rPr lang="en-US" sz="1300" dirty="0" smtClean="0"/>
              <a:t>  </a:t>
            </a:r>
            <a:r>
              <a:rPr lang="zh-CN" altLang="en-US" sz="1300" dirty="0" smtClean="0"/>
              <a:t>读</a:t>
            </a:r>
            <a:r>
              <a:rPr lang="en-US" altLang="zh-CN" sz="1300" dirty="0" smtClean="0"/>
              <a:t>PPT</a:t>
            </a:r>
            <a:r>
              <a:rPr lang="zh-CN" altLang="en-US" sz="1300" dirty="0" smtClean="0"/>
              <a:t>里面的内容， 左半部分， </a:t>
            </a:r>
            <a:r>
              <a:rPr lang="en-US" altLang="zh-CN" sz="1300" dirty="0" smtClean="0"/>
              <a:t>I will use the self-balancing</a:t>
            </a:r>
            <a:r>
              <a:rPr lang="en-US" altLang="zh-CN" sz="1300" baseline="0" dirty="0" smtClean="0"/>
              <a:t> binary search tree to optimize the diagnostic tree</a:t>
            </a:r>
            <a:endParaRPr lang="en-US" sz="1300" dirty="0"/>
          </a:p>
          <a:p>
            <a:endParaRPr lang="en-US" dirty="0"/>
          </a:p>
        </p:txBody>
      </p:sp>
      <p:sp>
        <p:nvSpPr>
          <p:cNvPr id="4" name="灯片编号占位符 3"/>
          <p:cNvSpPr>
            <a:spLocks noGrp="1"/>
          </p:cNvSpPr>
          <p:nvPr>
            <p:ph type="sldNum" sz="quarter" idx="10"/>
          </p:nvPr>
        </p:nvSpPr>
        <p:spPr/>
        <p:txBody>
          <a:bodyPr/>
          <a:lstStyle/>
          <a:p>
            <a:fld id="{92765929-A1D2-4013-827C-782F472B436B}" type="slidenum">
              <a:rPr lang="en-US" smtClean="0"/>
              <a:t>14</a:t>
            </a:fld>
            <a:endParaRPr lang="en-US"/>
          </a:p>
        </p:txBody>
      </p:sp>
    </p:spTree>
    <p:extLst>
      <p:ext uri="{BB962C8B-B14F-4D97-AF65-F5344CB8AC3E}">
        <p14:creationId xmlns:p14="http://schemas.microsoft.com/office/powerpoint/2010/main" val="3823549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90570">
              <a:defRPr/>
            </a:pPr>
            <a:r>
              <a:rPr lang="en-US" dirty="0" smtClean="0"/>
              <a:t>Th</a:t>
            </a:r>
            <a:r>
              <a:rPr lang="en-US" altLang="zh-CN" dirty="0" smtClean="0"/>
              <a:t>is</a:t>
            </a:r>
            <a:r>
              <a:rPr lang="en-US" dirty="0" smtClean="0"/>
              <a:t> is </a:t>
            </a:r>
            <a:r>
              <a:rPr lang="en-US" sz="1300" dirty="0">
                <a:latin typeface="Arial" panose="020B0604020202020204" pitchFamily="34" charset="0"/>
                <a:ea typeface="微软雅黑" panose="020B0503020204020204" pitchFamily="34" charset="-122"/>
              </a:rPr>
              <a:t>the final version of  diagnostic tree for 74182.</a:t>
            </a:r>
          </a:p>
          <a:p>
            <a:pPr defTabSz="990570">
              <a:defRPr/>
            </a:pPr>
            <a:endParaRPr lang="en-US" sz="1300" dirty="0">
              <a:latin typeface="Arial" panose="020B0604020202020204" pitchFamily="34" charset="0"/>
              <a:ea typeface="微软雅黑" panose="020B0503020204020204" pitchFamily="34" charset="-122"/>
            </a:endParaRPr>
          </a:p>
          <a:p>
            <a:pPr defTabSz="990570">
              <a:defRPr/>
            </a:pPr>
            <a:r>
              <a:rPr lang="en-US" sz="1300" dirty="0">
                <a:latin typeface="Arial" panose="020B0604020202020204" pitchFamily="34" charset="0"/>
                <a:ea typeface="微软雅黑" panose="020B0503020204020204" pitchFamily="34" charset="-122"/>
              </a:rPr>
              <a:t>As it is such a huge tree, </a:t>
            </a:r>
            <a:r>
              <a:rPr lang="en-US" altLang="zh-CN" sz="1300" dirty="0">
                <a:latin typeface="Arial" panose="020B0604020202020204" pitchFamily="34" charset="0"/>
                <a:ea typeface="微软雅黑" panose="020B0503020204020204" pitchFamily="34" charset="-122"/>
              </a:rPr>
              <a:t>I can only type in the </a:t>
            </a:r>
            <a:r>
              <a:rPr lang="en-US" altLang="zh-CN" sz="1300" dirty="0" smtClean="0">
                <a:latin typeface="Arial" panose="020B0604020202020204" pitchFamily="34" charset="0"/>
                <a:ea typeface="微软雅黑" panose="020B0503020204020204" pitchFamily="34" charset="-122"/>
              </a:rPr>
              <a:t>note</a:t>
            </a:r>
            <a:r>
              <a:rPr lang="en-US" altLang="zh-CN" sz="1300" baseline="0" dirty="0" smtClean="0">
                <a:latin typeface="Arial" panose="020B0604020202020204" pitchFamily="34" charset="0"/>
                <a:ea typeface="微软雅黑" panose="020B0503020204020204" pitchFamily="34" charset="-122"/>
              </a:rPr>
              <a:t> and can’t draw it like a tree. </a:t>
            </a:r>
            <a:r>
              <a:rPr lang="en-US" altLang="zh-CN" sz="1300" dirty="0" smtClean="0">
                <a:latin typeface="Arial" panose="020B0604020202020204" pitchFamily="34" charset="0"/>
                <a:ea typeface="微软雅黑" panose="020B0503020204020204" pitchFamily="34" charset="-122"/>
              </a:rPr>
              <a:t> </a:t>
            </a:r>
            <a:r>
              <a:rPr lang="en-US" altLang="zh-CN" sz="1300" dirty="0">
                <a:latin typeface="Arial" panose="020B0604020202020204" pitchFamily="34" charset="0"/>
                <a:ea typeface="微软雅黑" panose="020B0503020204020204" pitchFamily="34" charset="-122"/>
              </a:rPr>
              <a:t>it may be not as beautiful as the simple one before. </a:t>
            </a:r>
          </a:p>
          <a:p>
            <a:pPr defTabSz="990570">
              <a:defRPr/>
            </a:pPr>
            <a:r>
              <a:rPr lang="en-US" sz="1300" dirty="0" smtClean="0">
                <a:latin typeface="Arial" panose="020B0604020202020204" pitchFamily="34" charset="0"/>
                <a:ea typeface="微软雅黑" panose="020B0503020204020204" pitchFamily="34" charset="-122"/>
              </a:rPr>
              <a:t>And here I</a:t>
            </a:r>
            <a:r>
              <a:rPr lang="en-US" sz="1300" baseline="0" dirty="0" smtClean="0">
                <a:latin typeface="Arial" panose="020B0604020202020204" pitchFamily="34" charset="0"/>
                <a:ea typeface="微软雅黑" panose="020B0503020204020204" pitchFamily="34" charset="-122"/>
              </a:rPr>
              <a:t> just show the root part of it. The T6 will be its root, the first vector to be tested, as in the </a:t>
            </a:r>
            <a:r>
              <a:rPr lang="en-US" sz="1400" b="1" dirty="0" smtClean="0">
                <a:ln w="22225">
                  <a:solidFill>
                    <a:schemeClr val="accent2"/>
                  </a:solidFill>
                  <a:prstDash val="solid"/>
                </a:ln>
                <a:solidFill>
                  <a:schemeClr val="accent2">
                    <a:lumMod val="40000"/>
                    <a:lumOff val="60000"/>
                  </a:schemeClr>
                </a:solidFill>
              </a:rPr>
              <a:t>dictionary</a:t>
            </a:r>
            <a:r>
              <a:rPr lang="en-US" sz="1300" baseline="0" dirty="0" smtClean="0">
                <a:latin typeface="Arial" panose="020B0604020202020204" pitchFamily="34" charset="0"/>
                <a:ea typeface="微软雅黑" panose="020B0503020204020204" pitchFamily="34" charset="-122"/>
              </a:rPr>
              <a:t>,  T6 can detect so many faulty part.  </a:t>
            </a:r>
            <a:endParaRPr lang="en-US" sz="1300" dirty="0">
              <a:latin typeface="Arial" panose="020B0604020202020204" pitchFamily="34" charset="0"/>
              <a:ea typeface="微软雅黑" panose="020B0503020204020204" pitchFamily="34" charset="-122"/>
            </a:endParaRPr>
          </a:p>
          <a:p>
            <a:pPr defTabSz="990570">
              <a:defRPr/>
            </a:pPr>
            <a:r>
              <a:rPr lang="en-US" sz="1300" dirty="0">
                <a:latin typeface="Arial" panose="020B0604020202020204" pitchFamily="34" charset="0"/>
                <a:ea typeface="微软雅黑" panose="020B0503020204020204" pitchFamily="34" charset="-122"/>
              </a:rPr>
              <a:t>Then I </a:t>
            </a:r>
            <a:r>
              <a:rPr lang="en-US" sz="1300" dirty="0" smtClean="0">
                <a:latin typeface="Arial" panose="020B0604020202020204" pitchFamily="34" charset="0"/>
                <a:ea typeface="微软雅黑" panose="020B0503020204020204" pitchFamily="34" charset="-122"/>
              </a:rPr>
              <a:t>will use </a:t>
            </a:r>
            <a:r>
              <a:rPr lang="en-US" sz="1300" dirty="0">
                <a:latin typeface="Arial" panose="020B0604020202020204" pitchFamily="34" charset="0"/>
                <a:ea typeface="微软雅黑" panose="020B0503020204020204" pitchFamily="34" charset="-122"/>
              </a:rPr>
              <a:t>the </a:t>
            </a:r>
            <a:r>
              <a:rPr lang="en-US" altLang="zh-CN" sz="1300" dirty="0" smtClean="0">
                <a:latin typeface="Arial" panose="020B0604020202020204" pitchFamily="34" charset="0"/>
                <a:ea typeface="微软雅黑" panose="020B0503020204020204" pitchFamily="34" charset="-122"/>
              </a:rPr>
              <a:t>tree</a:t>
            </a:r>
            <a:r>
              <a:rPr lang="en-US" sz="1300" dirty="0" smtClean="0">
                <a:latin typeface="Arial" panose="020B0604020202020204" pitchFamily="34" charset="0"/>
                <a:ea typeface="微软雅黑" panose="020B0503020204020204" pitchFamily="34" charset="-122"/>
              </a:rPr>
              <a:t> </a:t>
            </a:r>
            <a:r>
              <a:rPr lang="en-US" sz="1300" dirty="0">
                <a:latin typeface="Arial" panose="020B0604020202020204" pitchFamily="34" charset="0"/>
                <a:ea typeface="微软雅黑" panose="020B0503020204020204" pitchFamily="34" charset="-122"/>
              </a:rPr>
              <a:t>to write a </a:t>
            </a:r>
            <a:r>
              <a:rPr lang="en-US" sz="1300" dirty="0" err="1">
                <a:latin typeface="Arial" panose="020B0604020202020204" pitchFamily="34" charset="0"/>
                <a:ea typeface="微软雅黑" panose="020B0503020204020204" pitchFamily="34" charset="-122"/>
              </a:rPr>
              <a:t>testplan</a:t>
            </a:r>
            <a:r>
              <a:rPr lang="en-US" sz="1300" dirty="0">
                <a:latin typeface="Arial" panose="020B0604020202020204" pitchFamily="34" charset="0"/>
                <a:ea typeface="微软雅黑" panose="020B0503020204020204" pitchFamily="34" charset="-122"/>
              </a:rPr>
              <a:t> which will be used in the ATE</a:t>
            </a:r>
            <a:r>
              <a:rPr lang="zh-CN" altLang="en-US" sz="1300" dirty="0">
                <a:latin typeface="Arial" panose="020B0604020202020204" pitchFamily="34" charset="0"/>
                <a:ea typeface="微软雅黑" panose="020B0503020204020204" pitchFamily="34" charset="-122"/>
              </a:rPr>
              <a:t>　</a:t>
            </a:r>
            <a:r>
              <a:rPr lang="en-US" altLang="zh-CN" sz="1300" dirty="0">
                <a:latin typeface="Arial" panose="020B0604020202020204" pitchFamily="34" charset="0"/>
                <a:ea typeface="微软雅黑" panose="020B0503020204020204" pitchFamily="34" charset="-122"/>
              </a:rPr>
              <a:t>machine .</a:t>
            </a:r>
            <a:endParaRPr lang="en-US" sz="1300" dirty="0">
              <a:latin typeface="Arial" panose="020B0604020202020204" pitchFamily="34" charset="0"/>
              <a:ea typeface="微软雅黑" panose="020B0503020204020204" pitchFamily="34" charset="-122"/>
            </a:endParaRPr>
          </a:p>
          <a:p>
            <a:endParaRPr lang="en-US" dirty="0" smtClean="0"/>
          </a:p>
          <a:p>
            <a:endParaRPr lang="en-US" dirty="0"/>
          </a:p>
        </p:txBody>
      </p:sp>
      <p:sp>
        <p:nvSpPr>
          <p:cNvPr id="4" name="灯片编号占位符 3"/>
          <p:cNvSpPr>
            <a:spLocks noGrp="1"/>
          </p:cNvSpPr>
          <p:nvPr>
            <p:ph type="sldNum" sz="quarter" idx="10"/>
          </p:nvPr>
        </p:nvSpPr>
        <p:spPr/>
        <p:txBody>
          <a:bodyPr/>
          <a:lstStyle/>
          <a:p>
            <a:fld id="{92765929-A1D2-4013-827C-782F472B436B}" type="slidenum">
              <a:rPr lang="en-US" smtClean="0"/>
              <a:t>15</a:t>
            </a:fld>
            <a:endParaRPr lang="en-US"/>
          </a:p>
        </p:txBody>
      </p:sp>
    </p:spTree>
    <p:extLst>
      <p:ext uri="{BB962C8B-B14F-4D97-AF65-F5344CB8AC3E}">
        <p14:creationId xmlns:p14="http://schemas.microsoft.com/office/powerpoint/2010/main" val="512296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Now</a:t>
            </a:r>
            <a:r>
              <a:rPr lang="en-US" baseline="0" dirty="0" smtClean="0"/>
              <a:t>, the preparation in the algorithm has been finished.</a:t>
            </a:r>
          </a:p>
          <a:p>
            <a:r>
              <a:rPr lang="en-US" baseline="0" dirty="0" smtClean="0"/>
              <a:t>The next step we should do, is </a:t>
            </a:r>
            <a:r>
              <a:rPr lang="en-US" altLang="zh-CN" baseline="0" dirty="0" smtClean="0"/>
              <a:t>just </a:t>
            </a:r>
            <a:r>
              <a:rPr lang="en-US" altLang="zh-CN" dirty="0" smtClean="0"/>
              <a:t>implement the benchmark circuit 74182 on FPGA using ATE</a:t>
            </a:r>
            <a:r>
              <a:rPr lang="en-US" baseline="0" dirty="0" smtClean="0"/>
              <a:t>.</a:t>
            </a:r>
          </a:p>
          <a:p>
            <a:pPr defTabSz="990570">
              <a:defRPr/>
            </a:pPr>
            <a:r>
              <a:rPr lang="en-US" baseline="0" dirty="0" smtClean="0"/>
              <a:t>The old way which we usually do,  is using the ISE </a:t>
            </a:r>
            <a:r>
              <a:rPr lang="en-US" altLang="zh-CN" baseline="0" dirty="0" smtClean="0"/>
              <a:t>software</a:t>
            </a:r>
            <a:r>
              <a:rPr lang="en-US" baseline="0" dirty="0" smtClean="0"/>
              <a:t>. </a:t>
            </a:r>
          </a:p>
          <a:p>
            <a:pPr defTabSz="990570">
              <a:defRPr/>
            </a:pPr>
            <a:r>
              <a:rPr lang="en-US" sz="1300" dirty="0">
                <a:latin typeface="Arial" panose="020B0604020202020204" pitchFamily="34" charset="0"/>
                <a:ea typeface="微软雅黑" panose="020B0503020204020204" pitchFamily="34" charset="-122"/>
              </a:rPr>
              <a:t>In the software ISE Project Navigator,  we transfer the Verilog file to  </a:t>
            </a:r>
            <a:r>
              <a:rPr lang="en-US" sz="1300" dirty="0" err="1">
                <a:latin typeface="Arial" panose="020B0604020202020204" pitchFamily="34" charset="0"/>
                <a:ea typeface="微软雅黑" panose="020B0503020204020204" pitchFamily="34" charset="-122"/>
              </a:rPr>
              <a:t>rbt</a:t>
            </a:r>
            <a:r>
              <a:rPr lang="en-US" sz="1300" dirty="0">
                <a:latin typeface="Arial" panose="020B0604020202020204" pitchFamily="34" charset="0"/>
                <a:ea typeface="微软雅黑" panose="020B0503020204020204" pitchFamily="34" charset="-122"/>
              </a:rPr>
              <a:t> file. </a:t>
            </a:r>
          </a:p>
          <a:p>
            <a:pPr defTabSz="990570">
              <a:defRPr/>
            </a:pPr>
            <a:r>
              <a:rPr lang="en-US" sz="1300" dirty="0">
                <a:latin typeface="Arial" panose="020B0604020202020204" pitchFamily="34" charset="0"/>
                <a:ea typeface="微软雅黑" panose="020B0503020204020204" pitchFamily="34" charset="-122"/>
              </a:rPr>
              <a:t>Just like the figure on the left.</a:t>
            </a:r>
          </a:p>
          <a:p>
            <a:pPr defTabSz="990570">
              <a:defRPr/>
            </a:pPr>
            <a:r>
              <a:rPr lang="en-US" sz="1300" dirty="0">
                <a:latin typeface="Arial" panose="020B0604020202020204" pitchFamily="34" charset="0"/>
                <a:ea typeface="微软雅黑" panose="020B0503020204020204" pitchFamily="34" charset="-122"/>
              </a:rPr>
              <a:t>Then we transfer the </a:t>
            </a:r>
            <a:r>
              <a:rPr lang="en-US" sz="1300" dirty="0" err="1">
                <a:latin typeface="Arial" panose="020B0604020202020204" pitchFamily="34" charset="0"/>
                <a:ea typeface="微软雅黑" panose="020B0503020204020204" pitchFamily="34" charset="-122"/>
              </a:rPr>
              <a:t>rbt</a:t>
            </a:r>
            <a:r>
              <a:rPr lang="en-US" sz="1300" dirty="0">
                <a:latin typeface="Arial" panose="020B0604020202020204" pitchFamily="34" charset="0"/>
                <a:ea typeface="微软雅黑" panose="020B0503020204020204" pitchFamily="34" charset="-122"/>
              </a:rPr>
              <a:t> file into the pattern file, with the script language Perl.</a:t>
            </a:r>
          </a:p>
          <a:p>
            <a:pPr defTabSz="990570">
              <a:defRPr/>
            </a:pPr>
            <a:endParaRPr lang="en-US" baseline="0" dirty="0" smtClean="0"/>
          </a:p>
          <a:p>
            <a:endParaRPr lang="en-US" dirty="0" smtClean="0"/>
          </a:p>
          <a:p>
            <a:endParaRPr lang="en-US" dirty="0"/>
          </a:p>
        </p:txBody>
      </p:sp>
      <p:sp>
        <p:nvSpPr>
          <p:cNvPr id="4" name="灯片编号占位符 3"/>
          <p:cNvSpPr>
            <a:spLocks noGrp="1"/>
          </p:cNvSpPr>
          <p:nvPr>
            <p:ph type="sldNum" sz="quarter" idx="10"/>
          </p:nvPr>
        </p:nvSpPr>
        <p:spPr/>
        <p:txBody>
          <a:bodyPr/>
          <a:lstStyle/>
          <a:p>
            <a:fld id="{92765929-A1D2-4013-827C-782F472B436B}" type="slidenum">
              <a:rPr lang="en-US" smtClean="0"/>
              <a:t>16</a:t>
            </a:fld>
            <a:endParaRPr lang="en-US"/>
          </a:p>
        </p:txBody>
      </p:sp>
    </p:spTree>
    <p:extLst>
      <p:ext uri="{BB962C8B-B14F-4D97-AF65-F5344CB8AC3E}">
        <p14:creationId xmlns:p14="http://schemas.microsoft.com/office/powerpoint/2010/main" val="913561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90570">
              <a:defRPr/>
            </a:pPr>
            <a:r>
              <a:rPr lang="en-US" dirty="0" smtClean="0"/>
              <a:t>However,</a:t>
            </a:r>
            <a:r>
              <a:rPr lang="en-US" baseline="0" dirty="0" smtClean="0"/>
              <a:t> with the new board , </a:t>
            </a:r>
            <a:r>
              <a:rPr lang="en-US" sz="1300" dirty="0">
                <a:latin typeface="Arial" panose="020B0604020202020204" pitchFamily="34" charset="0"/>
                <a:ea typeface="微软雅黑" panose="020B0503020204020204" pitchFamily="34" charset="-122"/>
              </a:rPr>
              <a:t>Spartan-3A FPGA board, </a:t>
            </a:r>
            <a:r>
              <a:rPr lang="en-US" sz="1300" dirty="0" smtClean="0">
                <a:latin typeface="Arial" panose="020B0604020202020204" pitchFamily="34" charset="0"/>
                <a:ea typeface="微软雅黑" panose="020B0503020204020204" pitchFamily="34" charset="-122"/>
              </a:rPr>
              <a:t>I don’t need to transfer the file. I can just </a:t>
            </a:r>
            <a:r>
              <a:rPr lang="en-US" sz="1300" dirty="0">
                <a:latin typeface="Arial" panose="020B0604020202020204" pitchFamily="34" charset="0"/>
                <a:ea typeface="微软雅黑" panose="020B0503020204020204" pitchFamily="34" charset="-122"/>
              </a:rPr>
              <a:t>use the ISE </a:t>
            </a:r>
            <a:r>
              <a:rPr lang="en-US" sz="1300" dirty="0" smtClean="0">
                <a:latin typeface="Arial" panose="020B0604020202020204" pitchFamily="34" charset="0"/>
                <a:ea typeface="微软雅黑" panose="020B0503020204020204" pitchFamily="34" charset="-122"/>
              </a:rPr>
              <a:t> and Verilog </a:t>
            </a:r>
            <a:r>
              <a:rPr lang="en-US" sz="1300" dirty="0" err="1" smtClean="0">
                <a:latin typeface="Arial" panose="020B0604020202020204" pitchFamily="34" charset="0"/>
                <a:ea typeface="微软雅黑" panose="020B0503020204020204" pitchFamily="34" charset="-122"/>
              </a:rPr>
              <a:t>netlist</a:t>
            </a:r>
            <a:r>
              <a:rPr lang="en-US" sz="1300" dirty="0" smtClean="0">
                <a:latin typeface="Arial" panose="020B0604020202020204" pitchFamily="34" charset="0"/>
                <a:ea typeface="微软雅黑" panose="020B0503020204020204" pitchFamily="34" charset="-122"/>
              </a:rPr>
              <a:t> to </a:t>
            </a:r>
            <a:r>
              <a:rPr lang="en-US" sz="1300" dirty="0">
                <a:latin typeface="Arial" panose="020B0604020202020204" pitchFamily="34" charset="0"/>
                <a:ea typeface="微软雅黑" panose="020B0503020204020204" pitchFamily="34" charset="-122"/>
              </a:rPr>
              <a:t>generate </a:t>
            </a:r>
            <a:r>
              <a:rPr lang="en-US" sz="1300" dirty="0" smtClean="0">
                <a:latin typeface="Arial" panose="020B0604020202020204" pitchFamily="34" charset="0"/>
                <a:ea typeface="微软雅黑" panose="020B0503020204020204" pitchFamily="34" charset="-122"/>
              </a:rPr>
              <a:t>a file </a:t>
            </a:r>
            <a:r>
              <a:rPr lang="en-US" altLang="zh-CN" sz="1300" dirty="0" smtClean="0">
                <a:latin typeface="Arial" panose="020B0604020202020204" pitchFamily="34" charset="0"/>
                <a:ea typeface="微软雅黑" panose="020B0503020204020204" pitchFamily="34" charset="-122"/>
              </a:rPr>
              <a:t>in bit form</a:t>
            </a:r>
            <a:r>
              <a:rPr lang="en-US" sz="1300" dirty="0" smtClean="0">
                <a:latin typeface="Arial" panose="020B0604020202020204" pitchFamily="34" charset="0"/>
                <a:ea typeface="微软雅黑" panose="020B0503020204020204" pitchFamily="34" charset="-122"/>
              </a:rPr>
              <a:t>. </a:t>
            </a:r>
            <a:r>
              <a:rPr lang="en-US" sz="1300" dirty="0">
                <a:latin typeface="Arial" panose="020B0604020202020204" pitchFamily="34" charset="0"/>
                <a:ea typeface="微软雅黑" panose="020B0503020204020204" pitchFamily="34" charset="-122"/>
              </a:rPr>
              <a:t>Using the download tool mercury </a:t>
            </a:r>
            <a:r>
              <a:rPr lang="en-US" sz="1300" dirty="0" smtClean="0">
                <a:latin typeface="Arial" panose="020B0604020202020204" pitchFamily="34" charset="0"/>
                <a:ea typeface="微软雅黑" panose="020B0503020204020204" pitchFamily="34" charset="-122"/>
              </a:rPr>
              <a:t>to </a:t>
            </a:r>
            <a:r>
              <a:rPr lang="en-US" sz="1300" dirty="0">
                <a:latin typeface="Arial" panose="020B0604020202020204" pitchFamily="34" charset="0"/>
                <a:ea typeface="微软雅黑" panose="020B0503020204020204" pitchFamily="34" charset="-122"/>
              </a:rPr>
              <a:t>download the bit file </a:t>
            </a:r>
            <a:r>
              <a:rPr lang="en-US" sz="1300" dirty="0" smtClean="0">
                <a:latin typeface="Arial" panose="020B0604020202020204" pitchFamily="34" charset="0"/>
                <a:ea typeface="微软雅黑" panose="020B0503020204020204" pitchFamily="34" charset="-122"/>
              </a:rPr>
              <a:t>on the </a:t>
            </a:r>
            <a:r>
              <a:rPr lang="en-US" sz="1300" dirty="0">
                <a:latin typeface="Arial" panose="020B0604020202020204" pitchFamily="34" charset="0"/>
                <a:ea typeface="微软雅黑" panose="020B0503020204020204" pitchFamily="34" charset="-122"/>
              </a:rPr>
              <a:t>FPGA</a:t>
            </a:r>
            <a:r>
              <a:rPr lang="zh-CN" altLang="en-US" sz="1300" dirty="0">
                <a:latin typeface="Arial" panose="020B0604020202020204" pitchFamily="34" charset="0"/>
                <a:ea typeface="微软雅黑" panose="020B0503020204020204" pitchFamily="34" charset="-122"/>
              </a:rPr>
              <a:t> </a:t>
            </a:r>
            <a:r>
              <a:rPr lang="en-US" altLang="zh-CN" sz="1300" dirty="0">
                <a:latin typeface="Arial" panose="020B0604020202020204" pitchFamily="34" charset="0"/>
                <a:ea typeface="微软雅黑" panose="020B0503020204020204" pitchFamily="34" charset="-122"/>
              </a:rPr>
              <a:t>board</a:t>
            </a:r>
            <a:r>
              <a:rPr lang="en-US" altLang="zh-CN" sz="1300" dirty="0" smtClean="0">
                <a:latin typeface="Arial" panose="020B0604020202020204" pitchFamily="34" charset="0"/>
                <a:ea typeface="微软雅黑" panose="020B0503020204020204" pitchFamily="34" charset="-122"/>
              </a:rPr>
              <a:t>. In this way, it will</a:t>
            </a:r>
            <a:r>
              <a:rPr lang="en-US" altLang="zh-CN" sz="1300" baseline="0" dirty="0" smtClean="0">
                <a:latin typeface="Arial" panose="020B0604020202020204" pitchFamily="34" charset="0"/>
                <a:ea typeface="微软雅黑" panose="020B0503020204020204" pitchFamily="34" charset="-122"/>
              </a:rPr>
              <a:t> help to save a lot of time. </a:t>
            </a:r>
            <a:endParaRPr lang="en-US" sz="1300" dirty="0">
              <a:latin typeface="Arial" panose="020B0604020202020204" pitchFamily="34" charset="0"/>
              <a:ea typeface="微软雅黑" panose="020B0503020204020204" pitchFamily="34" charset="-122"/>
            </a:endParaRPr>
          </a:p>
          <a:p>
            <a:pPr defTabSz="990570">
              <a:defRPr/>
            </a:pPr>
            <a:r>
              <a:rPr lang="en-US" sz="1300" dirty="0">
                <a:latin typeface="Arial" panose="020B0604020202020204" pitchFamily="34" charset="0"/>
                <a:ea typeface="微软雅黑" panose="020B0503020204020204" pitchFamily="34" charset="-122"/>
              </a:rPr>
              <a:t>Then I check the TQ144 Package Footprint, to set the </a:t>
            </a:r>
            <a:r>
              <a:rPr lang="en-US" sz="1300" dirty="0" smtClean="0">
                <a:latin typeface="Arial" panose="020B0604020202020204" pitchFamily="34" charset="0"/>
                <a:ea typeface="微软雅黑" panose="020B0503020204020204" pitchFamily="34" charset="-122"/>
              </a:rPr>
              <a:t>pin</a:t>
            </a:r>
            <a:r>
              <a:rPr lang="en-US" altLang="zh-CN" sz="1300" dirty="0" smtClean="0">
                <a:latin typeface="Arial" panose="020B0604020202020204" pitchFamily="34" charset="0"/>
                <a:ea typeface="微软雅黑" panose="020B0503020204020204" pitchFamily="34" charset="-122"/>
              </a:rPr>
              <a:t>s</a:t>
            </a:r>
            <a:r>
              <a:rPr lang="en-US" sz="1300" dirty="0" smtClean="0">
                <a:latin typeface="Arial" panose="020B0604020202020204" pitchFamily="34" charset="0"/>
                <a:ea typeface="微软雅黑" panose="020B0503020204020204" pitchFamily="34" charset="-122"/>
              </a:rPr>
              <a:t> </a:t>
            </a:r>
            <a:r>
              <a:rPr lang="en-US" sz="1300" dirty="0">
                <a:latin typeface="Arial" panose="020B0604020202020204" pitchFamily="34" charset="0"/>
                <a:ea typeface="微软雅黑" panose="020B0503020204020204" pitchFamily="34" charset="-122"/>
              </a:rPr>
              <a:t>which will be </a:t>
            </a:r>
            <a:r>
              <a:rPr lang="en-US" sz="1300" dirty="0" smtClean="0">
                <a:latin typeface="Arial" panose="020B0604020202020204" pitchFamily="34" charset="0"/>
                <a:ea typeface="微软雅黑" panose="020B0503020204020204" pitchFamily="34" charset="-122"/>
              </a:rPr>
              <a:t>used </a:t>
            </a:r>
            <a:r>
              <a:rPr lang="en-US" altLang="zh-CN" sz="1300" dirty="0" smtClean="0">
                <a:latin typeface="Arial" panose="020B0604020202020204" pitchFamily="34" charset="0"/>
                <a:ea typeface="微软雅黑" panose="020B0503020204020204" pitchFamily="34" charset="-122"/>
              </a:rPr>
              <a:t>in the test and give the pins</a:t>
            </a:r>
            <a:r>
              <a:rPr lang="en-US" altLang="zh-CN" sz="1300" baseline="0" dirty="0" smtClean="0">
                <a:latin typeface="Arial" panose="020B0604020202020204" pitchFamily="34" charset="0"/>
                <a:ea typeface="微软雅黑" panose="020B0503020204020204" pitchFamily="34" charset="-122"/>
              </a:rPr>
              <a:t> their signal to control the circuit and test</a:t>
            </a:r>
            <a:r>
              <a:rPr lang="en-US" sz="1300" dirty="0" smtClean="0">
                <a:latin typeface="Arial" panose="020B0604020202020204" pitchFamily="34" charset="0"/>
                <a:ea typeface="微软雅黑" panose="020B0503020204020204" pitchFamily="34" charset="-122"/>
              </a:rPr>
              <a:t>.</a:t>
            </a:r>
            <a:endParaRPr lang="en-US" sz="1300" dirty="0">
              <a:latin typeface="Arial" panose="020B0604020202020204" pitchFamily="34" charset="0"/>
              <a:ea typeface="微软雅黑" panose="020B0503020204020204" pitchFamily="34" charset="-122"/>
            </a:endParaRPr>
          </a:p>
          <a:p>
            <a:endParaRPr lang="en-US" dirty="0"/>
          </a:p>
        </p:txBody>
      </p:sp>
      <p:sp>
        <p:nvSpPr>
          <p:cNvPr id="4" name="灯片编号占位符 3"/>
          <p:cNvSpPr>
            <a:spLocks noGrp="1"/>
          </p:cNvSpPr>
          <p:nvPr>
            <p:ph type="sldNum" sz="quarter" idx="10"/>
          </p:nvPr>
        </p:nvSpPr>
        <p:spPr/>
        <p:txBody>
          <a:bodyPr/>
          <a:lstStyle/>
          <a:p>
            <a:fld id="{92765929-A1D2-4013-827C-782F472B436B}" type="slidenum">
              <a:rPr lang="en-US" smtClean="0"/>
              <a:t>17</a:t>
            </a:fld>
            <a:endParaRPr lang="en-US"/>
          </a:p>
        </p:txBody>
      </p:sp>
    </p:spTree>
    <p:extLst>
      <p:ext uri="{BB962C8B-B14F-4D97-AF65-F5344CB8AC3E}">
        <p14:creationId xmlns:p14="http://schemas.microsoft.com/office/powerpoint/2010/main" val="3609533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If we want to</a:t>
            </a:r>
            <a:r>
              <a:rPr lang="en-US" baseline="0" dirty="0" smtClean="0"/>
              <a:t> simulate t</a:t>
            </a:r>
            <a:r>
              <a:rPr lang="en-US" dirty="0" smtClean="0"/>
              <a:t>he diagnostic tree in the ATE</a:t>
            </a:r>
            <a:r>
              <a:rPr lang="zh-CN" altLang="en-US" dirty="0" smtClean="0"/>
              <a:t>，</a:t>
            </a:r>
            <a:r>
              <a:rPr lang="en-US" altLang="zh-CN" dirty="0" smtClean="0"/>
              <a:t>the most important thing we need</a:t>
            </a:r>
            <a:r>
              <a:rPr lang="en-US" altLang="zh-CN" baseline="0" dirty="0" smtClean="0"/>
              <a:t> is the </a:t>
            </a:r>
            <a:r>
              <a:rPr lang="en-US" altLang="zh-CN" baseline="0" dirty="0" err="1" smtClean="0"/>
              <a:t>testplan</a:t>
            </a:r>
            <a:r>
              <a:rPr lang="en-US" altLang="zh-CN" baseline="0" dirty="0" smtClean="0"/>
              <a:t>. </a:t>
            </a:r>
            <a:r>
              <a:rPr lang="en-US" dirty="0" smtClean="0"/>
              <a:t> </a:t>
            </a:r>
          </a:p>
          <a:p>
            <a:r>
              <a:rPr lang="en-US" dirty="0" smtClean="0"/>
              <a:t>So</a:t>
            </a:r>
            <a:r>
              <a:rPr lang="en-US" baseline="0" dirty="0" smtClean="0"/>
              <a:t> what is </a:t>
            </a:r>
            <a:r>
              <a:rPr lang="en-US" baseline="0" dirty="0" err="1" smtClean="0"/>
              <a:t>testplan</a:t>
            </a:r>
            <a:r>
              <a:rPr lang="en-US" baseline="0" dirty="0" smtClean="0"/>
              <a:t>? We can look at the figure. It is used in the site controller</a:t>
            </a:r>
            <a:r>
              <a:rPr lang="zh-CN" altLang="en-US" baseline="0" dirty="0" smtClean="0"/>
              <a:t>。 </a:t>
            </a:r>
            <a:endParaRPr lang="en-US" dirty="0" smtClean="0"/>
          </a:p>
          <a:p>
            <a:r>
              <a:rPr lang="en-US" altLang="zh-CN" dirty="0" smtClean="0"/>
              <a:t>Here is the module of the machine </a:t>
            </a:r>
            <a:r>
              <a:rPr lang="zh-CN" altLang="en-US" dirty="0" smtClean="0"/>
              <a:t>讲这页的内容， </a:t>
            </a:r>
            <a:r>
              <a:rPr lang="en-US" altLang="zh-CN" dirty="0" err="1" smtClean="0"/>
              <a:t>testplan</a:t>
            </a:r>
            <a:r>
              <a:rPr lang="en-US" altLang="zh-CN" dirty="0" smtClean="0"/>
              <a:t> </a:t>
            </a:r>
            <a:r>
              <a:rPr lang="zh-CN" altLang="en-US" dirty="0" smtClean="0"/>
              <a:t>连接了什么  然后读右边的内容</a:t>
            </a:r>
            <a:endParaRPr lang="en-US" dirty="0"/>
          </a:p>
        </p:txBody>
      </p:sp>
      <p:sp>
        <p:nvSpPr>
          <p:cNvPr id="4" name="灯片编号占位符 3"/>
          <p:cNvSpPr>
            <a:spLocks noGrp="1"/>
          </p:cNvSpPr>
          <p:nvPr>
            <p:ph type="sldNum" sz="quarter" idx="10"/>
          </p:nvPr>
        </p:nvSpPr>
        <p:spPr/>
        <p:txBody>
          <a:bodyPr/>
          <a:lstStyle/>
          <a:p>
            <a:fld id="{92765929-A1D2-4013-827C-782F472B436B}" type="slidenum">
              <a:rPr lang="en-US" smtClean="0"/>
              <a:t>18</a:t>
            </a:fld>
            <a:endParaRPr lang="en-US"/>
          </a:p>
        </p:txBody>
      </p:sp>
    </p:spTree>
    <p:extLst>
      <p:ext uri="{BB962C8B-B14F-4D97-AF65-F5344CB8AC3E}">
        <p14:creationId xmlns:p14="http://schemas.microsoft.com/office/powerpoint/2010/main" val="956034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What is a </a:t>
            </a:r>
            <a:r>
              <a:rPr lang="en-US" altLang="zh-CN" dirty="0" err="1" smtClean="0"/>
              <a:t>testplan</a:t>
            </a:r>
            <a:r>
              <a:rPr lang="en-US" altLang="zh-CN" dirty="0" smtClean="0"/>
              <a:t> </a:t>
            </a:r>
          </a:p>
          <a:p>
            <a:r>
              <a:rPr lang="en-US" altLang="zh-CN" dirty="0" smtClean="0"/>
              <a:t>First thing we should know is the classes, </a:t>
            </a:r>
            <a:r>
              <a:rPr lang="en-US" altLang="zh-CN" baseline="0" dirty="0" smtClean="0"/>
              <a:t> it is just the vectors which we got before. On the ATE machine, we should set the time and the voltage which will be gave, and put them in different files. So the </a:t>
            </a:r>
            <a:r>
              <a:rPr lang="en-US" altLang="zh-CN" baseline="0" dirty="0" err="1" smtClean="0"/>
              <a:t>testplan</a:t>
            </a:r>
            <a:r>
              <a:rPr lang="en-US" altLang="zh-CN" baseline="0" dirty="0" smtClean="0"/>
              <a:t> will connect them. Just like the main function in the C language, will control many classes which will be used.</a:t>
            </a:r>
          </a:p>
          <a:p>
            <a:r>
              <a:rPr lang="en-US" altLang="zh-CN" baseline="0" dirty="0" smtClean="0"/>
              <a:t> </a:t>
            </a:r>
            <a:endParaRPr lang="en-US" altLang="zh-CN" dirty="0" smtClean="0"/>
          </a:p>
          <a:p>
            <a:r>
              <a:rPr lang="zh-CN" altLang="en-US" dirty="0" smtClean="0"/>
              <a:t>介绍右下角</a:t>
            </a:r>
            <a:r>
              <a:rPr lang="en-US" altLang="zh-CN" dirty="0" err="1" smtClean="0"/>
              <a:t>ppt</a:t>
            </a:r>
            <a:r>
              <a:rPr lang="zh-CN" altLang="en-US" dirty="0" smtClean="0"/>
              <a:t>的小图， </a:t>
            </a:r>
            <a:r>
              <a:rPr lang="en-US" altLang="zh-CN" dirty="0" smtClean="0"/>
              <a:t>we can see so many sites there, the </a:t>
            </a:r>
            <a:r>
              <a:rPr lang="en-US" altLang="zh-CN" dirty="0" err="1" smtClean="0"/>
              <a:t>testplan</a:t>
            </a:r>
            <a:r>
              <a:rPr lang="en-US" altLang="zh-CN" baseline="0" dirty="0" smtClean="0"/>
              <a:t> </a:t>
            </a:r>
            <a:r>
              <a:rPr lang="zh-CN" altLang="en-US" baseline="0" dirty="0" smtClean="0"/>
              <a:t>读</a:t>
            </a:r>
            <a:r>
              <a:rPr lang="en-US" altLang="zh-CN" baseline="0" dirty="0" err="1" smtClean="0"/>
              <a:t>ppt</a:t>
            </a:r>
            <a:r>
              <a:rPr lang="en-US" altLang="zh-CN" baseline="0" dirty="0" smtClean="0"/>
              <a:t> </a:t>
            </a:r>
            <a:r>
              <a:rPr lang="zh-CN" altLang="en-US" baseline="0" dirty="0" smtClean="0"/>
              <a:t>第二点</a:t>
            </a:r>
            <a:endParaRPr lang="en-US" dirty="0"/>
          </a:p>
        </p:txBody>
      </p:sp>
      <p:sp>
        <p:nvSpPr>
          <p:cNvPr id="4" name="灯片编号占位符 3"/>
          <p:cNvSpPr>
            <a:spLocks noGrp="1"/>
          </p:cNvSpPr>
          <p:nvPr>
            <p:ph type="sldNum" sz="quarter" idx="10"/>
          </p:nvPr>
        </p:nvSpPr>
        <p:spPr/>
        <p:txBody>
          <a:bodyPr/>
          <a:lstStyle/>
          <a:p>
            <a:fld id="{92765929-A1D2-4013-827C-782F472B436B}" type="slidenum">
              <a:rPr lang="en-US" smtClean="0"/>
              <a:t>19</a:t>
            </a:fld>
            <a:endParaRPr lang="en-US"/>
          </a:p>
        </p:txBody>
      </p:sp>
    </p:spTree>
    <p:extLst>
      <p:ext uri="{BB962C8B-B14F-4D97-AF65-F5344CB8AC3E}">
        <p14:creationId xmlns:p14="http://schemas.microsoft.com/office/powerpoint/2010/main" val="1686037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90570">
              <a:defRPr/>
            </a:pPr>
            <a:r>
              <a:rPr lang="en-US" altLang="zh-CN" dirty="0" smtClean="0"/>
              <a:t>This is the ATE machine, Advantest T2000GS. Which located in the VLSI</a:t>
            </a:r>
            <a:r>
              <a:rPr lang="en-US" altLang="zh-CN" baseline="0" dirty="0" smtClean="0"/>
              <a:t> test lab. </a:t>
            </a:r>
          </a:p>
          <a:p>
            <a:pPr defTabSz="990570">
              <a:defRPr/>
            </a:pPr>
            <a:r>
              <a:rPr lang="en-US" dirty="0" smtClean="0"/>
              <a:t>The OPENSTAR architecture is a standardized infrastructure definition used for combining instrumentation from multiple suppliers into a common platform. </a:t>
            </a:r>
            <a:r>
              <a:rPr lang="en-US" dirty="0" err="1" smtClean="0"/>
              <a:t>Comminication</a:t>
            </a:r>
            <a:r>
              <a:rPr lang="en-US" dirty="0" smtClean="0"/>
              <a:t>, Test / Tester Control and a Module Standard.</a:t>
            </a:r>
          </a:p>
          <a:p>
            <a:endParaRPr lang="en-US" dirty="0" smtClean="0"/>
          </a:p>
          <a:p>
            <a:r>
              <a:rPr lang="en-US" dirty="0" smtClean="0"/>
              <a:t>Basic look at the </a:t>
            </a:r>
            <a:r>
              <a:rPr lang="en-US" dirty="0" err="1" smtClean="0"/>
              <a:t>OpenStar</a:t>
            </a:r>
            <a:r>
              <a:rPr lang="en-US" dirty="0" smtClean="0"/>
              <a:t> Architecture Standard</a:t>
            </a:r>
          </a:p>
          <a:p>
            <a:r>
              <a:rPr lang="en-US" altLang="zh-CN" dirty="0" smtClean="0"/>
              <a:t>We</a:t>
            </a:r>
            <a:r>
              <a:rPr lang="en-US" dirty="0" smtClean="0"/>
              <a:t> have a Test CPU (</a:t>
            </a:r>
            <a:r>
              <a:rPr lang="en-US" dirty="0" err="1" smtClean="0"/>
              <a:t>SiteC</a:t>
            </a:r>
            <a:r>
              <a:rPr lang="en-US" dirty="0" smtClean="0"/>
              <a:t>) interfaced with a Bus Distributor (Bus Switch Matrix) that uses standardized protocol to communicate to the Test Modules over the OPENSTAR Bus.</a:t>
            </a:r>
          </a:p>
          <a:p>
            <a:r>
              <a:rPr lang="en-US" dirty="0" smtClean="0"/>
              <a:t>Sync Gen and Sync Matrix coordinate and synchronize all operations between the Test Modules.</a:t>
            </a:r>
          </a:p>
          <a:p>
            <a:endParaRPr lang="en-US" dirty="0"/>
          </a:p>
        </p:txBody>
      </p:sp>
      <p:sp>
        <p:nvSpPr>
          <p:cNvPr id="4" name="灯片编号占位符 3"/>
          <p:cNvSpPr>
            <a:spLocks noGrp="1"/>
          </p:cNvSpPr>
          <p:nvPr>
            <p:ph type="sldNum" sz="quarter" idx="10"/>
          </p:nvPr>
        </p:nvSpPr>
        <p:spPr/>
        <p:txBody>
          <a:bodyPr/>
          <a:lstStyle/>
          <a:p>
            <a:fld id="{92765929-A1D2-4013-827C-782F472B436B}" type="slidenum">
              <a:rPr lang="en-US" smtClean="0"/>
              <a:t>2</a:t>
            </a:fld>
            <a:endParaRPr lang="en-US"/>
          </a:p>
        </p:txBody>
      </p:sp>
    </p:spTree>
    <p:extLst>
      <p:ext uri="{BB962C8B-B14F-4D97-AF65-F5344CB8AC3E}">
        <p14:creationId xmlns:p14="http://schemas.microsoft.com/office/powerpoint/2010/main" val="2649300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Rot="1" noChangeAspect="1" noChangeArrowheads="1" noTextEdit="1"/>
          </p:cNvSpPr>
          <p:nvPr>
            <p:ph type="sldImg"/>
          </p:nvPr>
        </p:nvSpPr>
        <p:spPr>
          <a:xfrm>
            <a:off x="2759075" y="538163"/>
            <a:ext cx="4714875" cy="2652712"/>
          </a:xfrm>
          <a:ln/>
        </p:spPr>
      </p:sp>
      <p:sp>
        <p:nvSpPr>
          <p:cNvPr id="482307" name="Rectangle 3"/>
          <p:cNvSpPr>
            <a:spLocks noGrp="1" noChangeArrowheads="1"/>
          </p:cNvSpPr>
          <p:nvPr>
            <p:ph type="body" idx="1"/>
          </p:nvPr>
        </p:nvSpPr>
        <p:spPr/>
        <p:txBody>
          <a:bodyPr/>
          <a:lstStyle/>
          <a:p>
            <a:r>
              <a:rPr lang="en-US" altLang="zh-CN" dirty="0" smtClean="0"/>
              <a:t>Let’s have a conclusion of what</a:t>
            </a:r>
            <a:r>
              <a:rPr lang="en-US" altLang="zh-CN" baseline="0" dirty="0" smtClean="0"/>
              <a:t> the </a:t>
            </a:r>
            <a:r>
              <a:rPr lang="en-US" altLang="zh-CN" baseline="0" dirty="0" err="1" smtClean="0"/>
              <a:t>testplan</a:t>
            </a:r>
            <a:r>
              <a:rPr lang="en-US" altLang="zh-CN" baseline="0" dirty="0" smtClean="0"/>
              <a:t> is </a:t>
            </a:r>
            <a:r>
              <a:rPr lang="zh-CN" altLang="en-US" baseline="0" dirty="0" smtClean="0"/>
              <a:t>读</a:t>
            </a:r>
            <a:r>
              <a:rPr lang="en-US" altLang="zh-CN" baseline="0" dirty="0" err="1" smtClean="0"/>
              <a:t>ppt</a:t>
            </a:r>
            <a:endParaRPr lang="en-US" dirty="0"/>
          </a:p>
        </p:txBody>
      </p:sp>
    </p:spTree>
    <p:extLst>
      <p:ext uri="{BB962C8B-B14F-4D97-AF65-F5344CB8AC3E}">
        <p14:creationId xmlns:p14="http://schemas.microsoft.com/office/powerpoint/2010/main" val="886801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 is just a small part which I</a:t>
            </a:r>
            <a:r>
              <a:rPr lang="en-US" altLang="zh-CN" baseline="0" dirty="0" smtClean="0"/>
              <a:t> use to make the diagnostic tree in the </a:t>
            </a:r>
            <a:r>
              <a:rPr lang="en-US" altLang="zh-CN" baseline="0" dirty="0" err="1" smtClean="0"/>
              <a:t>testplan</a:t>
            </a:r>
            <a:r>
              <a:rPr lang="en-US" altLang="zh-CN" baseline="0" dirty="0" smtClean="0"/>
              <a:t>. </a:t>
            </a:r>
            <a:r>
              <a:rPr lang="zh-CN" altLang="en-US" baseline="0" dirty="0" smtClean="0"/>
              <a:t>介绍右上角 </a:t>
            </a:r>
            <a:r>
              <a:rPr lang="en-US" altLang="zh-CN" baseline="0" dirty="0" err="1" smtClean="0"/>
              <a:t>Goto</a:t>
            </a:r>
            <a:endParaRPr lang="en-US" dirty="0"/>
          </a:p>
        </p:txBody>
      </p:sp>
      <p:sp>
        <p:nvSpPr>
          <p:cNvPr id="4" name="灯片编号占位符 3"/>
          <p:cNvSpPr>
            <a:spLocks noGrp="1"/>
          </p:cNvSpPr>
          <p:nvPr>
            <p:ph type="sldNum" sz="quarter" idx="10"/>
          </p:nvPr>
        </p:nvSpPr>
        <p:spPr/>
        <p:txBody>
          <a:bodyPr/>
          <a:lstStyle/>
          <a:p>
            <a:fld id="{92765929-A1D2-4013-827C-782F472B436B}" type="slidenum">
              <a:rPr lang="en-US" smtClean="0"/>
              <a:t>21</a:t>
            </a:fld>
            <a:endParaRPr lang="en-US"/>
          </a:p>
        </p:txBody>
      </p:sp>
    </p:spTree>
    <p:extLst>
      <p:ext uri="{BB962C8B-B14F-4D97-AF65-F5344CB8AC3E}">
        <p14:creationId xmlns:p14="http://schemas.microsoft.com/office/powerpoint/2010/main" val="3762774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90570">
              <a:defRPr/>
            </a:pPr>
            <a:r>
              <a:rPr lang="en-US" altLang="zh-CN" dirty="0" smtClean="0"/>
              <a:t>Even though we have finished</a:t>
            </a:r>
            <a:r>
              <a:rPr lang="en-US" altLang="zh-CN" baseline="0" dirty="0" smtClean="0"/>
              <a:t> the </a:t>
            </a:r>
            <a:r>
              <a:rPr lang="en-US" altLang="zh-CN" baseline="0" dirty="0" err="1" smtClean="0"/>
              <a:t>testplan</a:t>
            </a:r>
            <a:r>
              <a:rPr lang="en-US" altLang="zh-CN" baseline="0" dirty="0" smtClean="0"/>
              <a:t> and can test the circuit, we still need some way to get the name of the fault,  as the diagnostic tree in test-plan can only help you to find out which patterns it failed or not. In this situation, we need the bin tool.</a:t>
            </a:r>
            <a:endParaRPr lang="en-US" dirty="0" smtClean="0"/>
          </a:p>
          <a:p>
            <a:endParaRPr lang="en-US" dirty="0"/>
          </a:p>
        </p:txBody>
      </p:sp>
      <p:sp>
        <p:nvSpPr>
          <p:cNvPr id="4" name="灯片编号占位符 3"/>
          <p:cNvSpPr>
            <a:spLocks noGrp="1"/>
          </p:cNvSpPr>
          <p:nvPr>
            <p:ph type="sldNum" sz="quarter" idx="10"/>
          </p:nvPr>
        </p:nvSpPr>
        <p:spPr/>
        <p:txBody>
          <a:bodyPr/>
          <a:lstStyle/>
          <a:p>
            <a:fld id="{92765929-A1D2-4013-827C-782F472B436B}" type="slidenum">
              <a:rPr lang="en-US" smtClean="0"/>
              <a:t>22</a:t>
            </a:fld>
            <a:endParaRPr lang="en-US"/>
          </a:p>
        </p:txBody>
      </p:sp>
    </p:spTree>
    <p:extLst>
      <p:ext uri="{BB962C8B-B14F-4D97-AF65-F5344CB8AC3E}">
        <p14:creationId xmlns:p14="http://schemas.microsoft.com/office/powerpoint/2010/main" val="665756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Rot="1" noChangeAspect="1" noChangeArrowheads="1" noTextEdit="1"/>
          </p:cNvSpPr>
          <p:nvPr>
            <p:ph type="sldImg"/>
          </p:nvPr>
        </p:nvSpPr>
        <p:spPr>
          <a:xfrm>
            <a:off x="2759075" y="538163"/>
            <a:ext cx="4714875" cy="2652712"/>
          </a:xfrm>
          <a:ln/>
        </p:spPr>
      </p:sp>
      <p:sp>
        <p:nvSpPr>
          <p:cNvPr id="452611" name="Rectangle 3"/>
          <p:cNvSpPr>
            <a:spLocks noGrp="1" noChangeArrowheads="1"/>
          </p:cNvSpPr>
          <p:nvPr>
            <p:ph type="body" idx="1"/>
          </p:nvPr>
        </p:nvSpPr>
        <p:spPr/>
        <p:txBody>
          <a:bodyPr/>
          <a:lstStyle/>
          <a:p>
            <a:r>
              <a:rPr lang="en-US"/>
              <a:t>Here is a general example of how binning would work for various tests.</a:t>
            </a:r>
          </a:p>
          <a:p>
            <a:r>
              <a:rPr lang="en-US"/>
              <a:t>OTPL classifies its binning as a “tree” “leaf” structure.</a:t>
            </a:r>
          </a:p>
        </p:txBody>
      </p:sp>
    </p:spTree>
    <p:extLst>
      <p:ext uri="{BB962C8B-B14F-4D97-AF65-F5344CB8AC3E}">
        <p14:creationId xmlns:p14="http://schemas.microsoft.com/office/powerpoint/2010/main" val="2257333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 is an example which we write the </a:t>
            </a:r>
            <a:r>
              <a:rPr lang="en-US" altLang="zh-CN" dirty="0" err="1" smtClean="0"/>
              <a:t>bining</a:t>
            </a:r>
            <a:r>
              <a:rPr lang="en-US" altLang="zh-CN" dirty="0" smtClean="0"/>
              <a:t>. From the figure, We can see that the </a:t>
            </a:r>
            <a:r>
              <a:rPr lang="en-US" altLang="zh-CN" dirty="0" err="1" smtClean="0"/>
              <a:t>LeafBin</a:t>
            </a:r>
            <a:r>
              <a:rPr lang="en-US" altLang="zh-CN" baseline="0" dirty="0" smtClean="0"/>
              <a:t> is which will use in the test. Here is its Bin name, Bin number and its description and parent bin.</a:t>
            </a:r>
          </a:p>
          <a:p>
            <a:r>
              <a:rPr lang="en-US" baseline="0" dirty="0" smtClean="0"/>
              <a:t>Only after this configuration has been set, we can get the name of the faulty part </a:t>
            </a:r>
            <a:r>
              <a:rPr lang="en-US" altLang="zh-CN" baseline="0" dirty="0" smtClean="0"/>
              <a:t>in ATE</a:t>
            </a:r>
            <a:r>
              <a:rPr lang="en-US" baseline="0" dirty="0" smtClean="0"/>
              <a:t>. </a:t>
            </a:r>
          </a:p>
          <a:p>
            <a:r>
              <a:rPr lang="en-US" baseline="0" dirty="0" smtClean="0"/>
              <a:t>In my project, I will name the fault</a:t>
            </a:r>
            <a:r>
              <a:rPr lang="en-US" altLang="zh-CN" baseline="0" dirty="0" smtClean="0"/>
              <a:t>s</a:t>
            </a:r>
            <a:r>
              <a:rPr lang="en-US" baseline="0" dirty="0" smtClean="0"/>
              <a:t> by the number of the order in the fault dictionary.   </a:t>
            </a:r>
            <a:endParaRPr lang="en-US" dirty="0"/>
          </a:p>
        </p:txBody>
      </p:sp>
      <p:sp>
        <p:nvSpPr>
          <p:cNvPr id="4" name="灯片编号占位符 3"/>
          <p:cNvSpPr>
            <a:spLocks noGrp="1"/>
          </p:cNvSpPr>
          <p:nvPr>
            <p:ph type="sldNum" sz="quarter" idx="10"/>
          </p:nvPr>
        </p:nvSpPr>
        <p:spPr/>
        <p:txBody>
          <a:bodyPr/>
          <a:lstStyle/>
          <a:p>
            <a:fld id="{92765929-A1D2-4013-827C-782F472B436B}" type="slidenum">
              <a:rPr lang="en-US" smtClean="0"/>
              <a:t>24</a:t>
            </a:fld>
            <a:endParaRPr lang="en-US"/>
          </a:p>
        </p:txBody>
      </p:sp>
    </p:spTree>
    <p:extLst>
      <p:ext uri="{BB962C8B-B14F-4D97-AF65-F5344CB8AC3E}">
        <p14:creationId xmlns:p14="http://schemas.microsoft.com/office/powerpoint/2010/main" val="2470023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90570">
              <a:defRPr/>
            </a:pPr>
            <a:r>
              <a:rPr lang="en-US" dirty="0" smtClean="0"/>
              <a:t>After finish</a:t>
            </a:r>
            <a:r>
              <a:rPr lang="en-US" baseline="0" dirty="0" smtClean="0"/>
              <a:t> writing the bin, we can start the testing in the </a:t>
            </a:r>
            <a:r>
              <a:rPr lang="en-US" altLang="zh-CN" baseline="0" dirty="0" smtClean="0"/>
              <a:t>ATE machine </a:t>
            </a:r>
            <a:r>
              <a:rPr lang="en-US" baseline="0" dirty="0" smtClean="0"/>
              <a:t>T2000GS.</a:t>
            </a:r>
            <a:endParaRPr lang="en-US" dirty="0" smtClean="0"/>
          </a:p>
          <a:p>
            <a:endParaRPr lang="en-US" dirty="0"/>
          </a:p>
        </p:txBody>
      </p:sp>
      <p:sp>
        <p:nvSpPr>
          <p:cNvPr id="4" name="灯片编号占位符 3"/>
          <p:cNvSpPr>
            <a:spLocks noGrp="1"/>
          </p:cNvSpPr>
          <p:nvPr>
            <p:ph type="sldNum" sz="quarter" idx="10"/>
          </p:nvPr>
        </p:nvSpPr>
        <p:spPr/>
        <p:txBody>
          <a:bodyPr/>
          <a:lstStyle/>
          <a:p>
            <a:fld id="{92765929-A1D2-4013-827C-782F472B436B}" type="slidenum">
              <a:rPr lang="en-US" smtClean="0"/>
              <a:t>25</a:t>
            </a:fld>
            <a:endParaRPr lang="en-US"/>
          </a:p>
        </p:txBody>
      </p:sp>
    </p:spTree>
    <p:extLst>
      <p:ext uri="{BB962C8B-B14F-4D97-AF65-F5344CB8AC3E}">
        <p14:creationId xmlns:p14="http://schemas.microsoft.com/office/powerpoint/2010/main" val="35611845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90570">
              <a:defRPr/>
            </a:pPr>
            <a:r>
              <a:rPr lang="en-US" altLang="zh-CN" dirty="0" smtClean="0"/>
              <a:t>Here</a:t>
            </a:r>
            <a:r>
              <a:rPr lang="en-US" altLang="zh-CN" baseline="0" dirty="0" smtClean="0"/>
              <a:t> are two main faults which we will diagnose, the single-stuck-at-fault and multiple stuck-at-fault.</a:t>
            </a:r>
            <a:endParaRPr lang="en-US" dirty="0" smtClean="0"/>
          </a:p>
          <a:p>
            <a:r>
              <a:rPr lang="zh-CN" altLang="en-US" dirty="0" smtClean="0"/>
              <a:t>介绍</a:t>
            </a:r>
            <a:r>
              <a:rPr lang="en-US" altLang="zh-CN" dirty="0" err="1" smtClean="0"/>
              <a:t>ppt</a:t>
            </a:r>
            <a:r>
              <a:rPr lang="en-US" altLang="zh-CN" dirty="0" smtClean="0"/>
              <a:t> </a:t>
            </a:r>
            <a:r>
              <a:rPr lang="zh-CN" altLang="en-US" dirty="0" smtClean="0"/>
              <a:t>的内容， 在哪里设置了</a:t>
            </a:r>
            <a:r>
              <a:rPr lang="en-US" altLang="zh-CN" dirty="0" smtClean="0"/>
              <a:t>fault.</a:t>
            </a:r>
            <a:r>
              <a:rPr lang="en-US" altLang="zh-CN" baseline="0" dirty="0" smtClean="0"/>
              <a:t> </a:t>
            </a:r>
            <a:r>
              <a:rPr lang="en-US" altLang="zh-CN" dirty="0" smtClean="0"/>
              <a:t> Even though the main idea of the project is for the</a:t>
            </a:r>
            <a:r>
              <a:rPr lang="en-US" altLang="zh-CN" baseline="0" dirty="0" smtClean="0"/>
              <a:t> single stuck at fault, we still need to try more faults and see if it can work well. As we know , in real life, there can’t only be the single stuck at fault. </a:t>
            </a:r>
            <a:endParaRPr lang="en-US" dirty="0"/>
          </a:p>
        </p:txBody>
      </p:sp>
      <p:sp>
        <p:nvSpPr>
          <p:cNvPr id="4" name="灯片编号占位符 3"/>
          <p:cNvSpPr>
            <a:spLocks noGrp="1"/>
          </p:cNvSpPr>
          <p:nvPr>
            <p:ph type="sldNum" sz="quarter" idx="10"/>
          </p:nvPr>
        </p:nvSpPr>
        <p:spPr/>
        <p:txBody>
          <a:bodyPr/>
          <a:lstStyle/>
          <a:p>
            <a:fld id="{92765929-A1D2-4013-827C-782F472B436B}" type="slidenum">
              <a:rPr lang="en-US" smtClean="0"/>
              <a:t>26</a:t>
            </a:fld>
            <a:endParaRPr lang="en-US"/>
          </a:p>
        </p:txBody>
      </p:sp>
    </p:spTree>
    <p:extLst>
      <p:ext uri="{BB962C8B-B14F-4D97-AF65-F5344CB8AC3E}">
        <p14:creationId xmlns:p14="http://schemas.microsoft.com/office/powerpoint/2010/main" val="947252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300" dirty="0"/>
              <a:t>I put the benchmark circuit</a:t>
            </a:r>
            <a:r>
              <a:rPr lang="en-US" altLang="zh-CN" sz="1300" dirty="0"/>
              <a:t>s</a:t>
            </a:r>
            <a:r>
              <a:rPr lang="en-US" sz="1300" dirty="0"/>
              <a:t> with fault free. </a:t>
            </a:r>
          </a:p>
          <a:p>
            <a:r>
              <a:rPr lang="en-US" sz="1300" dirty="0"/>
              <a:t>This is the result. </a:t>
            </a:r>
          </a:p>
          <a:p>
            <a:r>
              <a:rPr lang="en-US" sz="1300" dirty="0"/>
              <a:t>The first one is the configuration vector for the test. And we can see that we only need nine vectors to test whether it is a fault free circuit</a:t>
            </a:r>
            <a:r>
              <a:rPr lang="en-US" sz="1300" dirty="0" smtClean="0"/>
              <a:t>. </a:t>
            </a:r>
            <a:r>
              <a:rPr lang="en-US" altLang="zh-CN" sz="1300" dirty="0" smtClean="0"/>
              <a:t>And we can also</a:t>
            </a:r>
            <a:r>
              <a:rPr lang="en-US" altLang="zh-CN" sz="1300" baseline="0" dirty="0" smtClean="0"/>
              <a:t> see the yellow part, its will show the name of fault when I click a button. </a:t>
            </a:r>
            <a:endParaRPr lang="en-US" dirty="0" smtClean="0"/>
          </a:p>
          <a:p>
            <a:endParaRPr lang="en-US" dirty="0"/>
          </a:p>
        </p:txBody>
      </p:sp>
      <p:sp>
        <p:nvSpPr>
          <p:cNvPr id="4" name="灯片编号占位符 3"/>
          <p:cNvSpPr>
            <a:spLocks noGrp="1"/>
          </p:cNvSpPr>
          <p:nvPr>
            <p:ph type="sldNum" sz="quarter" idx="10"/>
          </p:nvPr>
        </p:nvSpPr>
        <p:spPr/>
        <p:txBody>
          <a:bodyPr/>
          <a:lstStyle/>
          <a:p>
            <a:fld id="{92765929-A1D2-4013-827C-782F472B436B}" type="slidenum">
              <a:rPr lang="en-US" smtClean="0"/>
              <a:t>27</a:t>
            </a:fld>
            <a:endParaRPr lang="en-US"/>
          </a:p>
        </p:txBody>
      </p:sp>
    </p:spTree>
    <p:extLst>
      <p:ext uri="{BB962C8B-B14F-4D97-AF65-F5344CB8AC3E}">
        <p14:creationId xmlns:p14="http://schemas.microsoft.com/office/powerpoint/2010/main" val="37175144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90570">
              <a:defRPr/>
            </a:pPr>
            <a:r>
              <a:rPr lang="en-US" dirty="0" smtClean="0"/>
              <a:t>This is the result</a:t>
            </a:r>
            <a:r>
              <a:rPr lang="en-US" baseline="0" dirty="0" smtClean="0"/>
              <a:t> of single stuck at fault. The above figure is the traditional way , which use eleven vectors. The figure below is the diagnostic tree to test the circuit with single stuck at fault. We can see that it only use four vectors to test it and get the answer which we expected, the same result as the traditional way. This is the picture without the bin. </a:t>
            </a:r>
            <a:endParaRPr lang="en-US" dirty="0" smtClean="0"/>
          </a:p>
          <a:p>
            <a:endParaRPr lang="en-US" dirty="0"/>
          </a:p>
        </p:txBody>
      </p:sp>
      <p:sp>
        <p:nvSpPr>
          <p:cNvPr id="4" name="灯片编号占位符 3"/>
          <p:cNvSpPr>
            <a:spLocks noGrp="1"/>
          </p:cNvSpPr>
          <p:nvPr>
            <p:ph type="sldNum" sz="quarter" idx="10"/>
          </p:nvPr>
        </p:nvSpPr>
        <p:spPr/>
        <p:txBody>
          <a:bodyPr/>
          <a:lstStyle/>
          <a:p>
            <a:fld id="{92765929-A1D2-4013-827C-782F472B436B}" type="slidenum">
              <a:rPr lang="en-US" smtClean="0"/>
              <a:t>28</a:t>
            </a:fld>
            <a:endParaRPr lang="en-US"/>
          </a:p>
        </p:txBody>
      </p:sp>
    </p:spTree>
    <p:extLst>
      <p:ext uri="{BB962C8B-B14F-4D97-AF65-F5344CB8AC3E}">
        <p14:creationId xmlns:p14="http://schemas.microsoft.com/office/powerpoint/2010/main" val="3214453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This is the fault for multiple stuck at fault , PB[0]PB[3]_stuck_1_result_24</a:t>
            </a:r>
          </a:p>
          <a:p>
            <a:endParaRPr lang="en-US" dirty="0" smtClean="0"/>
          </a:p>
          <a:p>
            <a:r>
              <a:rPr lang="en-US" sz="1300" dirty="0"/>
              <a:t>Actually I tried some multiple stuck-at-fault, many of them go to the fault No.24,   /CNY stuck-at-0. </a:t>
            </a:r>
          </a:p>
          <a:p>
            <a:endParaRPr lang="en-US" sz="1300" dirty="0"/>
          </a:p>
          <a:p>
            <a:r>
              <a:rPr lang="en-US" sz="1300" dirty="0"/>
              <a:t>I think the main reason is that the No.24 fault are the fault which all the vectors failed on the diagnostic tree.</a:t>
            </a:r>
            <a:endParaRPr lang="en-US" dirty="0" smtClean="0"/>
          </a:p>
          <a:p>
            <a:endParaRPr lang="en-US" dirty="0"/>
          </a:p>
        </p:txBody>
      </p:sp>
      <p:sp>
        <p:nvSpPr>
          <p:cNvPr id="4" name="灯片编号占位符 3"/>
          <p:cNvSpPr>
            <a:spLocks noGrp="1"/>
          </p:cNvSpPr>
          <p:nvPr>
            <p:ph type="sldNum" sz="quarter" idx="10"/>
          </p:nvPr>
        </p:nvSpPr>
        <p:spPr/>
        <p:txBody>
          <a:bodyPr/>
          <a:lstStyle/>
          <a:p>
            <a:fld id="{92765929-A1D2-4013-827C-782F472B436B}" type="slidenum">
              <a:rPr lang="en-US" smtClean="0"/>
              <a:t>31</a:t>
            </a:fld>
            <a:endParaRPr lang="en-US"/>
          </a:p>
        </p:txBody>
      </p:sp>
    </p:spTree>
    <p:extLst>
      <p:ext uri="{BB962C8B-B14F-4D97-AF65-F5344CB8AC3E}">
        <p14:creationId xmlns:p14="http://schemas.microsoft.com/office/powerpoint/2010/main" val="1485876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90570">
              <a:defRPr/>
            </a:pPr>
            <a:r>
              <a:rPr lang="en-US" dirty="0" smtClean="0"/>
              <a:t>There are two types of device under test. </a:t>
            </a:r>
          </a:p>
          <a:p>
            <a:pPr defTabSz="990570">
              <a:defRPr/>
            </a:pPr>
            <a:endParaRPr lang="en-US" dirty="0" smtClean="0"/>
          </a:p>
          <a:p>
            <a:r>
              <a:rPr lang="en-US" sz="1300" dirty="0"/>
              <a:t>Combinational logic circuits implement Boolean functions. Boolean functions are mappings of input </a:t>
            </a:r>
            <a:r>
              <a:rPr lang="en-US" sz="1300" dirty="0" smtClean="0"/>
              <a:t>bit strings </a:t>
            </a:r>
            <a:r>
              <a:rPr lang="en-US" sz="1300" dirty="0"/>
              <a:t>to output </a:t>
            </a:r>
            <a:r>
              <a:rPr lang="en-US" sz="1300" dirty="0" smtClean="0"/>
              <a:t>bit strings</a:t>
            </a:r>
            <a:r>
              <a:rPr lang="en-US" sz="1300" dirty="0"/>
              <a:t>. These circuits are functions of input </a:t>
            </a:r>
            <a:r>
              <a:rPr lang="en-US" sz="1300" dirty="0" err="1"/>
              <a:t>only.What</a:t>
            </a:r>
            <a:r>
              <a:rPr lang="en-US" sz="1300" dirty="0"/>
              <a:t> does that mean? It means that if you feed in an input to a circuit, say, 000, then look at its output, and discover it is, say, 10, then the output will always be 10 for that circuit, if 000 is the input. 000 is mapped to 10.</a:t>
            </a:r>
          </a:p>
          <a:p>
            <a:pPr defTabSz="990570">
              <a:defRPr/>
            </a:pPr>
            <a:endParaRPr lang="en-US" dirty="0" smtClean="0"/>
          </a:p>
          <a:p>
            <a:pPr defTabSz="990570">
              <a:defRPr/>
            </a:pPr>
            <a:r>
              <a:rPr lang="en-US" sz="1300" dirty="0"/>
              <a:t>A sequential circuit uses flip flops. Unlike combinational logic, sequential circuits have state, which means basically, sequential circuits have memory.</a:t>
            </a:r>
            <a:endParaRPr lang="en-US" dirty="0" smtClean="0"/>
          </a:p>
          <a:p>
            <a:endParaRPr lang="en-US" dirty="0"/>
          </a:p>
        </p:txBody>
      </p:sp>
      <p:sp>
        <p:nvSpPr>
          <p:cNvPr id="4" name="灯片编号占位符 3"/>
          <p:cNvSpPr>
            <a:spLocks noGrp="1"/>
          </p:cNvSpPr>
          <p:nvPr>
            <p:ph type="sldNum" sz="quarter" idx="10"/>
          </p:nvPr>
        </p:nvSpPr>
        <p:spPr/>
        <p:txBody>
          <a:bodyPr/>
          <a:lstStyle/>
          <a:p>
            <a:fld id="{92765929-A1D2-4013-827C-782F472B436B}" type="slidenum">
              <a:rPr lang="en-US" smtClean="0"/>
              <a:t>3</a:t>
            </a:fld>
            <a:endParaRPr lang="en-US"/>
          </a:p>
        </p:txBody>
      </p:sp>
    </p:spTree>
    <p:extLst>
      <p:ext uri="{BB962C8B-B14F-4D97-AF65-F5344CB8AC3E}">
        <p14:creationId xmlns:p14="http://schemas.microsoft.com/office/powerpoint/2010/main" val="2664161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90570">
              <a:defRPr/>
            </a:pPr>
            <a:r>
              <a:rPr lang="en-US" dirty="0" smtClean="0"/>
              <a:t>The benchmark</a:t>
            </a:r>
            <a:r>
              <a:rPr lang="en-US" baseline="0" dirty="0" smtClean="0"/>
              <a:t> circuit, </a:t>
            </a:r>
            <a:r>
              <a:rPr lang="en-US" dirty="0" smtClean="0"/>
              <a:t>74182 is a carry look-ahead</a:t>
            </a:r>
            <a:r>
              <a:rPr lang="en-US" baseline="0" dirty="0" smtClean="0"/>
              <a:t> circuit , This is a </a:t>
            </a:r>
            <a:r>
              <a:rPr lang="en-US" sz="1300" dirty="0"/>
              <a:t>9 inputs; 4 output; 19 gates circuit. </a:t>
            </a:r>
            <a:endParaRPr lang="en-US" dirty="0" smtClean="0"/>
          </a:p>
          <a:p>
            <a:r>
              <a:rPr lang="en-US" altLang="zh-CN" baseline="0" dirty="0" smtClean="0"/>
              <a:t>I</a:t>
            </a:r>
            <a:r>
              <a:rPr lang="en-US" baseline="0" dirty="0" smtClean="0"/>
              <a:t> use this circuit for the project to test.  </a:t>
            </a:r>
          </a:p>
          <a:p>
            <a:r>
              <a:rPr lang="zh-CN" altLang="en-US" baseline="0" dirty="0" smtClean="0"/>
              <a:t>介绍幻灯片</a:t>
            </a:r>
            <a:endParaRPr lang="en-US" baseline="0" dirty="0" smtClean="0"/>
          </a:p>
          <a:p>
            <a:r>
              <a:rPr lang="en-US" baseline="0" dirty="0" smtClean="0"/>
              <a:t>To make a diagnostic test, the first thing we should do is make a test module, then we can set this fault into every port and net. </a:t>
            </a:r>
          </a:p>
          <a:p>
            <a:r>
              <a:rPr lang="en-US" baseline="0" dirty="0" smtClean="0"/>
              <a:t>For this project, I will use the stuck-at-fault.</a:t>
            </a:r>
            <a:endParaRPr lang="en-US" dirty="0" smtClean="0"/>
          </a:p>
          <a:p>
            <a:endParaRPr lang="en-US" dirty="0"/>
          </a:p>
        </p:txBody>
      </p:sp>
      <p:sp>
        <p:nvSpPr>
          <p:cNvPr id="4" name="灯片编号占位符 3"/>
          <p:cNvSpPr>
            <a:spLocks noGrp="1"/>
          </p:cNvSpPr>
          <p:nvPr>
            <p:ph type="sldNum" sz="quarter" idx="10"/>
          </p:nvPr>
        </p:nvSpPr>
        <p:spPr/>
        <p:txBody>
          <a:bodyPr/>
          <a:lstStyle/>
          <a:p>
            <a:fld id="{92765929-A1D2-4013-827C-782F472B436B}" type="slidenum">
              <a:rPr lang="en-US" smtClean="0"/>
              <a:t>4</a:t>
            </a:fld>
            <a:endParaRPr lang="en-US"/>
          </a:p>
        </p:txBody>
      </p:sp>
    </p:spTree>
    <p:extLst>
      <p:ext uri="{BB962C8B-B14F-4D97-AF65-F5344CB8AC3E}">
        <p14:creationId xmlns:p14="http://schemas.microsoft.com/office/powerpoint/2010/main" val="1994608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90570">
              <a:defRPr/>
            </a:pPr>
            <a:r>
              <a:rPr lang="en-US" sz="1300" dirty="0"/>
              <a:t>This fault model applies to gate level circuits, or a block of a sequential circuit which can be separated from the storage elements. Ideally a gate-level circuit would be completely tested by applying all possible inputs and checking that they gave the right outputs, but this is completely impractical: an adder to add two 32-bit numbers would require 2</a:t>
            </a:r>
            <a:r>
              <a:rPr lang="en-US" sz="1300" baseline="30000" dirty="0"/>
              <a:t>64</a:t>
            </a:r>
            <a:r>
              <a:rPr lang="en-US" sz="1300" dirty="0"/>
              <a:t> = 1.8*10</a:t>
            </a:r>
            <a:r>
              <a:rPr lang="en-US" sz="1300" baseline="30000" dirty="0"/>
              <a:t>19</a:t>
            </a:r>
            <a:r>
              <a:rPr lang="en-US" sz="1300" dirty="0"/>
              <a:t> tests, taking 58 years at 0.1 ns/test. </a:t>
            </a:r>
            <a:r>
              <a:rPr lang="en-US" sz="1300" dirty="0" smtClean="0"/>
              <a:t> In</a:t>
            </a:r>
            <a:r>
              <a:rPr lang="en-US" sz="1300" baseline="0" dirty="0" smtClean="0"/>
              <a:t> this way, the model in the project we used, t</a:t>
            </a:r>
            <a:r>
              <a:rPr lang="en-US" sz="1300" dirty="0" smtClean="0"/>
              <a:t>he</a:t>
            </a:r>
            <a:r>
              <a:rPr lang="en-US" sz="1300" dirty="0"/>
              <a:t> </a:t>
            </a:r>
            <a:r>
              <a:rPr lang="en-US" sz="1300" i="1" dirty="0"/>
              <a:t>stuck at</a:t>
            </a:r>
            <a:r>
              <a:rPr lang="en-US" sz="1300" dirty="0"/>
              <a:t> fault </a:t>
            </a:r>
            <a:r>
              <a:rPr lang="en-US" sz="1300" dirty="0" smtClean="0"/>
              <a:t>model, may assumes </a:t>
            </a:r>
            <a:r>
              <a:rPr lang="en-US" sz="1300" dirty="0"/>
              <a:t>that only one input on one gate will be faulty at a time, assuming that if more are faulty, a test that can detect any single fault, should easily find multiple faults</a:t>
            </a:r>
            <a:r>
              <a:rPr lang="en-US" sz="1300" dirty="0" smtClean="0"/>
              <a:t>. </a:t>
            </a:r>
            <a:r>
              <a:rPr lang="zh-CN" altLang="en-US" sz="1300" dirty="0" smtClean="0"/>
              <a:t>念</a:t>
            </a:r>
            <a:r>
              <a:rPr lang="en-US" altLang="zh-CN" sz="1300" dirty="0" err="1" smtClean="0"/>
              <a:t>PPt</a:t>
            </a:r>
            <a:r>
              <a:rPr lang="en-US" altLang="zh-CN" sz="1300" dirty="0" smtClean="0"/>
              <a:t> </a:t>
            </a:r>
            <a:r>
              <a:rPr lang="zh-CN" altLang="en-US" sz="1300" dirty="0" smtClean="0"/>
              <a:t>的文字</a:t>
            </a:r>
            <a:endParaRPr lang="en-US" dirty="0" smtClean="0"/>
          </a:p>
          <a:p>
            <a:endParaRPr lang="en-US" dirty="0"/>
          </a:p>
        </p:txBody>
      </p:sp>
      <p:sp>
        <p:nvSpPr>
          <p:cNvPr id="4" name="灯片编号占位符 3"/>
          <p:cNvSpPr>
            <a:spLocks noGrp="1"/>
          </p:cNvSpPr>
          <p:nvPr>
            <p:ph type="sldNum" sz="quarter" idx="10"/>
          </p:nvPr>
        </p:nvSpPr>
        <p:spPr/>
        <p:txBody>
          <a:bodyPr/>
          <a:lstStyle/>
          <a:p>
            <a:fld id="{92765929-A1D2-4013-827C-782F472B436B}" type="slidenum">
              <a:rPr lang="en-US" smtClean="0"/>
              <a:t>5</a:t>
            </a:fld>
            <a:endParaRPr lang="en-US"/>
          </a:p>
        </p:txBody>
      </p:sp>
    </p:spTree>
    <p:extLst>
      <p:ext uri="{BB962C8B-B14F-4D97-AF65-F5344CB8AC3E}">
        <p14:creationId xmlns:p14="http://schemas.microsoft.com/office/powerpoint/2010/main" val="2644340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This is the traditional way to simulate a stuck-at-fault. As we can see,</a:t>
            </a:r>
            <a:r>
              <a:rPr lang="en-US" baseline="0" dirty="0" smtClean="0"/>
              <a:t> we will add a ‘nor’ gate and a ‘and ‘ gate to the port which we assume to be a stuck-at-1 fault.</a:t>
            </a:r>
          </a:p>
          <a:p>
            <a:r>
              <a:rPr lang="en-US" baseline="0" dirty="0" smtClean="0"/>
              <a:t>In a normal test, this may be an effective </a:t>
            </a:r>
            <a:r>
              <a:rPr lang="en-US" altLang="zh-CN" baseline="0" dirty="0" smtClean="0"/>
              <a:t>and easy</a:t>
            </a:r>
            <a:r>
              <a:rPr lang="en-US" baseline="0" dirty="0" smtClean="0"/>
              <a:t> way for testing. However, in this project, I may use another way to simulate. Because the algorithm which I used may need to test different ports. If we need to reload the circuit in the FPGA</a:t>
            </a:r>
            <a:r>
              <a:rPr lang="zh-CN" altLang="en-US" baseline="0" dirty="0" smtClean="0"/>
              <a:t> </a:t>
            </a:r>
            <a:r>
              <a:rPr lang="en-US" altLang="zh-CN" baseline="0" dirty="0" smtClean="0"/>
              <a:t>board every time when we need to try another port, it will waste a lot of time. </a:t>
            </a:r>
            <a:endParaRPr lang="en-US" dirty="0" smtClean="0"/>
          </a:p>
          <a:p>
            <a:endParaRPr lang="en-US" dirty="0"/>
          </a:p>
        </p:txBody>
      </p:sp>
      <p:sp>
        <p:nvSpPr>
          <p:cNvPr id="4" name="灯片编号占位符 3"/>
          <p:cNvSpPr>
            <a:spLocks noGrp="1"/>
          </p:cNvSpPr>
          <p:nvPr>
            <p:ph type="sldNum" sz="quarter" idx="10"/>
          </p:nvPr>
        </p:nvSpPr>
        <p:spPr/>
        <p:txBody>
          <a:bodyPr/>
          <a:lstStyle/>
          <a:p>
            <a:fld id="{92765929-A1D2-4013-827C-782F472B436B}" type="slidenum">
              <a:rPr lang="en-US" smtClean="0"/>
              <a:t>6</a:t>
            </a:fld>
            <a:endParaRPr lang="en-US"/>
          </a:p>
        </p:txBody>
      </p:sp>
    </p:spTree>
    <p:extLst>
      <p:ext uri="{BB962C8B-B14F-4D97-AF65-F5344CB8AC3E}">
        <p14:creationId xmlns:p14="http://schemas.microsoft.com/office/powerpoint/2010/main" val="3120727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In my</a:t>
            </a:r>
            <a:r>
              <a:rPr lang="en-US" altLang="zh-CN" baseline="0" dirty="0" smtClean="0"/>
              <a:t> project</a:t>
            </a:r>
            <a:r>
              <a:rPr lang="en-US" altLang="zh-CN" dirty="0" smtClean="0"/>
              <a:t>, I will set</a:t>
            </a:r>
            <a:r>
              <a:rPr lang="en-US" altLang="zh-CN" baseline="0" dirty="0" smtClean="0"/>
              <a:t> the line in stuck-at-fault just by multiplexer, I will changing the signal which I give to the multiplexer and make the output stuck at 1 or 0.  This will save a lot of time in downloading the circuit and test the diagnostic tree.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Here is the multiplexer which I use.  </a:t>
            </a:r>
            <a:r>
              <a:rPr lang="zh-CN" altLang="en-US" baseline="0" dirty="0" smtClean="0"/>
              <a:t>介绍</a:t>
            </a:r>
            <a:r>
              <a:rPr lang="en-US" altLang="zh-CN" baseline="0" dirty="0" smtClean="0"/>
              <a:t>multiplexer,</a:t>
            </a:r>
            <a:r>
              <a:rPr lang="zh-CN" altLang="en-US" baseline="0" dirty="0" smtClean="0"/>
              <a:t>（念</a:t>
            </a:r>
            <a:r>
              <a:rPr lang="en-US" altLang="zh-CN" baseline="0" dirty="0" err="1" smtClean="0"/>
              <a:t>PPt</a:t>
            </a:r>
            <a:r>
              <a:rPr lang="zh-CN" altLang="en-US" baseline="0" dirty="0" smtClean="0"/>
              <a:t>文字）</a:t>
            </a:r>
            <a:endParaRPr lang="en-US" altLang="zh-CN" baseline="0" dirty="0" smtClean="0"/>
          </a:p>
          <a:p>
            <a:r>
              <a:rPr lang="en-US" altLang="zh-CN" dirty="0" smtClean="0"/>
              <a:t>From</a:t>
            </a:r>
            <a:r>
              <a:rPr lang="en-US" altLang="zh-CN" baseline="0" dirty="0" smtClean="0"/>
              <a:t> the from in Model-</a:t>
            </a:r>
            <a:r>
              <a:rPr lang="en-US" altLang="zh-CN" baseline="0" dirty="0" err="1" smtClean="0"/>
              <a:t>Sim</a:t>
            </a:r>
            <a:r>
              <a:rPr lang="en-US" altLang="zh-CN" baseline="0" dirty="0" smtClean="0"/>
              <a:t> simulation , we can see that:</a:t>
            </a:r>
          </a:p>
          <a:p>
            <a:r>
              <a:rPr lang="en-US" altLang="zh-CN" baseline="0" dirty="0" smtClean="0"/>
              <a:t>	the signal Pbo_0, which used to be the same as  the original signal ‘</a:t>
            </a:r>
            <a:r>
              <a:rPr lang="en-US" altLang="zh-CN" baseline="0" dirty="0" err="1" smtClean="0"/>
              <a:t>Pbo</a:t>
            </a:r>
            <a:r>
              <a:rPr lang="en-US" altLang="zh-CN" baseline="0" dirty="0" smtClean="0"/>
              <a:t>’, were keep in high when the signal ‘</a:t>
            </a:r>
            <a:r>
              <a:rPr lang="en-US" altLang="zh-CN" baseline="0" dirty="0" err="1" smtClean="0"/>
              <a:t>errsig</a:t>
            </a:r>
            <a:r>
              <a:rPr lang="en-US" altLang="zh-CN" baseline="0" dirty="0" smtClean="0"/>
              <a:t>’ turns to zero.  Just like the stuck-at-fault.</a:t>
            </a:r>
            <a:endParaRPr lang="en-US" altLang="zh-CN" dirty="0" smtClean="0"/>
          </a:p>
          <a:p>
            <a:endParaRPr lang="en-US" altLang="zh-CN" dirty="0" smtClean="0"/>
          </a:p>
          <a:p>
            <a:endParaRPr lang="en-US" dirty="0"/>
          </a:p>
        </p:txBody>
      </p:sp>
      <p:sp>
        <p:nvSpPr>
          <p:cNvPr id="4" name="灯片编号占位符 3"/>
          <p:cNvSpPr>
            <a:spLocks noGrp="1"/>
          </p:cNvSpPr>
          <p:nvPr>
            <p:ph type="sldNum" sz="quarter" idx="10"/>
          </p:nvPr>
        </p:nvSpPr>
        <p:spPr/>
        <p:txBody>
          <a:bodyPr/>
          <a:lstStyle/>
          <a:p>
            <a:fld id="{92765929-A1D2-4013-827C-782F472B436B}" type="slidenum">
              <a:rPr lang="en-US" smtClean="0"/>
              <a:t>7</a:t>
            </a:fld>
            <a:endParaRPr lang="en-US"/>
          </a:p>
        </p:txBody>
      </p:sp>
    </p:spTree>
    <p:extLst>
      <p:ext uri="{BB962C8B-B14F-4D97-AF65-F5344CB8AC3E}">
        <p14:creationId xmlns:p14="http://schemas.microsoft.com/office/powerpoint/2010/main" val="4093357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Application of a test simply tells us whether or not the system under test is</a:t>
            </a:r>
            <a:r>
              <a:rPr lang="en-US" baseline="0" dirty="0" smtClean="0"/>
              <a:t> </a:t>
            </a:r>
            <a:r>
              <a:rPr lang="en-US" dirty="0" smtClean="0"/>
              <a:t>faulty. We must further analyze the test result to determine the nature of the</a:t>
            </a:r>
            <a:r>
              <a:rPr lang="en-US" baseline="0" dirty="0" smtClean="0"/>
              <a:t> </a:t>
            </a:r>
            <a:r>
              <a:rPr lang="en-US" dirty="0" smtClean="0"/>
              <a:t>fault, so that it can be fixed. A fault dictionary contains the set of test symptoms</a:t>
            </a:r>
            <a:r>
              <a:rPr lang="en-US" baseline="0" dirty="0" smtClean="0"/>
              <a:t> </a:t>
            </a:r>
            <a:r>
              <a:rPr lang="en-US" dirty="0" smtClean="0"/>
              <a:t>associated with each modeled fault. The following example of gate-level diagnosis</a:t>
            </a:r>
            <a:r>
              <a:rPr lang="en-US" baseline="0" dirty="0" smtClean="0"/>
              <a:t> </a:t>
            </a:r>
            <a:r>
              <a:rPr lang="en-US" dirty="0" smtClean="0"/>
              <a:t>illustrates the concept.</a:t>
            </a:r>
            <a:r>
              <a:rPr lang="en-US" baseline="0" dirty="0" smtClean="0"/>
              <a:t> </a:t>
            </a:r>
            <a:r>
              <a:rPr lang="en-US" altLang="zh-CN" sz="1300" dirty="0" smtClean="0"/>
              <a:t>Let’s c</a:t>
            </a:r>
            <a:r>
              <a:rPr lang="en-US" sz="1300" dirty="0" smtClean="0"/>
              <a:t>onsider a test set that detects all single stuck-at faults in the circuit . </a:t>
            </a:r>
            <a:r>
              <a:rPr lang="en-US" altLang="zh-CN" sz="1300" dirty="0" smtClean="0"/>
              <a:t>I will  take this circuit as an example. It is just a small circuit, with </a:t>
            </a:r>
            <a:r>
              <a:rPr lang="en-US" altLang="zh-CN" sz="1300" dirty="0" err="1" smtClean="0"/>
              <a:t>a,b,c</a:t>
            </a:r>
            <a:r>
              <a:rPr lang="en-US" altLang="zh-CN" sz="1300" dirty="0" smtClean="0"/>
              <a:t> input and</a:t>
            </a:r>
            <a:r>
              <a:rPr lang="en-US" altLang="zh-CN" sz="1300" baseline="0" dirty="0" smtClean="0"/>
              <a:t>  e output.</a:t>
            </a:r>
            <a:endParaRPr lang="en-US" sz="1300" dirty="0" smtClean="0"/>
          </a:p>
          <a:p>
            <a:pPr>
              <a:lnSpc>
                <a:spcPct val="130000"/>
              </a:lnSpc>
            </a:pPr>
            <a:r>
              <a:rPr lang="en-US" sz="1300" dirty="0" smtClean="0"/>
              <a:t>The dictionary</a:t>
            </a:r>
            <a:r>
              <a:rPr lang="en-US" sz="1300" baseline="0" dirty="0" smtClean="0"/>
              <a:t> of this circuit will </a:t>
            </a:r>
            <a:r>
              <a:rPr lang="en-US" sz="1300" dirty="0" smtClean="0"/>
              <a:t> </a:t>
            </a:r>
            <a:r>
              <a:rPr lang="en-US" sz="1300" dirty="0"/>
              <a:t>contains four vectors,</a:t>
            </a:r>
            <a:r>
              <a:rPr lang="en-US" sz="1300" dirty="0">
                <a:latin typeface="Arial" panose="020B0604020202020204" pitchFamily="34" charset="0"/>
                <a:ea typeface="微软雅黑" panose="020B0503020204020204" pitchFamily="34" charset="-122"/>
              </a:rPr>
              <a:t> T1 = (010) T2 = (011) T3 = (100)  T4 = (110</a:t>
            </a:r>
            <a:r>
              <a:rPr lang="en-US" sz="1300" dirty="0" smtClean="0">
                <a:latin typeface="Arial" panose="020B0604020202020204" pitchFamily="34" charset="0"/>
                <a:ea typeface="微软雅黑" panose="020B0503020204020204" pitchFamily="34" charset="-122"/>
              </a:rPr>
              <a:t>),</a:t>
            </a:r>
            <a:r>
              <a:rPr lang="en-US" sz="1200" dirty="0" smtClean="0">
                <a:latin typeface="Arial" panose="020B0604020202020204" pitchFamily="34" charset="0"/>
                <a:ea typeface="微软雅黑" panose="020B0503020204020204" pitchFamily="34" charset="-122"/>
              </a:rPr>
              <a:t> 1 under T1 indicates that T1 detect the fault,</a:t>
            </a:r>
            <a:r>
              <a:rPr lang="en-US" sz="1200" baseline="0" dirty="0" smtClean="0">
                <a:latin typeface="Arial" panose="020B0604020202020204" pitchFamily="34" charset="0"/>
                <a:ea typeface="微软雅黑" panose="020B0503020204020204" pitchFamily="34" charset="-122"/>
              </a:rPr>
              <a:t>  </a:t>
            </a:r>
            <a:r>
              <a:rPr lang="en-US" sz="1200" dirty="0" smtClean="0">
                <a:latin typeface="Arial" panose="020B0604020202020204" pitchFamily="34" charset="0"/>
                <a:ea typeface="微软雅黑" panose="020B0503020204020204" pitchFamily="34" charset="-122"/>
              </a:rPr>
              <a:t>0 under T1 indicates that T1 do not detect the fault</a:t>
            </a:r>
            <a:r>
              <a:rPr lang="en-US" sz="1300" dirty="0" smtClean="0">
                <a:latin typeface="+mn-lt"/>
                <a:ea typeface="+mn-ea"/>
              </a:rPr>
              <a:t>.</a:t>
            </a:r>
            <a:r>
              <a:rPr lang="en-US" sz="1300" baseline="0" dirty="0" smtClean="0">
                <a:latin typeface="+mn-lt"/>
                <a:ea typeface="+mn-ea"/>
              </a:rPr>
              <a:t> </a:t>
            </a:r>
            <a:r>
              <a:rPr lang="en-US" sz="1300" dirty="0" smtClean="0"/>
              <a:t>For </a:t>
            </a:r>
            <a:r>
              <a:rPr lang="en-US" sz="1300" dirty="0"/>
              <a:t>diagnosis, we simulate faults without </a:t>
            </a:r>
            <a:r>
              <a:rPr lang="en-US" sz="1300" i="1" dirty="0"/>
              <a:t>fault dropping. </a:t>
            </a:r>
            <a:r>
              <a:rPr lang="en-US" sz="1300" dirty="0"/>
              <a:t>The simulation result is shown in the fault </a:t>
            </a:r>
            <a:r>
              <a:rPr lang="en-US" sz="1300" dirty="0" smtClean="0"/>
              <a:t>dictionary</a:t>
            </a:r>
            <a:r>
              <a:rPr lang="en-US" sz="1300" dirty="0"/>
              <a:t/>
            </a:r>
            <a:br>
              <a:rPr lang="en-US" sz="1300" dirty="0"/>
            </a:br>
            <a:endParaRPr lang="en-US" dirty="0"/>
          </a:p>
        </p:txBody>
      </p:sp>
      <p:sp>
        <p:nvSpPr>
          <p:cNvPr id="4" name="灯片编号占位符 3"/>
          <p:cNvSpPr>
            <a:spLocks noGrp="1"/>
          </p:cNvSpPr>
          <p:nvPr>
            <p:ph type="sldNum" sz="quarter" idx="10"/>
          </p:nvPr>
        </p:nvSpPr>
        <p:spPr/>
        <p:txBody>
          <a:bodyPr/>
          <a:lstStyle/>
          <a:p>
            <a:fld id="{92765929-A1D2-4013-827C-782F472B436B}" type="slidenum">
              <a:rPr lang="en-US" smtClean="0"/>
              <a:t>8</a:t>
            </a:fld>
            <a:endParaRPr lang="en-US"/>
          </a:p>
        </p:txBody>
      </p:sp>
    </p:spTree>
    <p:extLst>
      <p:ext uri="{BB962C8B-B14F-4D97-AF65-F5344CB8AC3E}">
        <p14:creationId xmlns:p14="http://schemas.microsoft.com/office/powerpoint/2010/main" val="2377202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 Let’s turn to the big circuit which we use in project. </a:t>
            </a:r>
            <a:r>
              <a:rPr lang="en-US" dirty="0" smtClean="0"/>
              <a:t>For the benchmark</a:t>
            </a:r>
            <a:r>
              <a:rPr lang="en-US" baseline="0" dirty="0" smtClean="0"/>
              <a:t> circuit 74182, the vector which we need may be hard for us to generate just by looking at it and write out by hand. In this way , the test patterns which we use, were generated by fast-Scan.  </a:t>
            </a:r>
          </a:p>
          <a:p>
            <a:r>
              <a:rPr lang="en-US" baseline="0" dirty="0" smtClean="0"/>
              <a:t>The figure on the left is the eleven patterns .</a:t>
            </a:r>
          </a:p>
          <a:p>
            <a:pPr defTabSz="990570">
              <a:defRPr/>
            </a:pPr>
            <a:r>
              <a:rPr lang="en-US" altLang="zh-CN" baseline="0" dirty="0" smtClean="0"/>
              <a:t>In order to make the fault dictionary, I should know which vector can detect which fault. So</a:t>
            </a:r>
            <a:r>
              <a:rPr lang="en-US" baseline="0" dirty="0" smtClean="0"/>
              <a:t> I </a:t>
            </a:r>
            <a:r>
              <a:rPr lang="en-US" sz="1300" dirty="0"/>
              <a:t>reload each </a:t>
            </a:r>
            <a:r>
              <a:rPr lang="en-US" altLang="zh-CN" sz="1300" dirty="0" smtClean="0"/>
              <a:t>vector</a:t>
            </a:r>
            <a:r>
              <a:rPr lang="en-US" sz="1300" dirty="0" smtClean="0"/>
              <a:t> </a:t>
            </a:r>
            <a:r>
              <a:rPr lang="en-US" sz="1300" dirty="0"/>
              <a:t>into the fast-Scan to find out the faulty parts which each pattern detects. I just got a file like the figure on the right</a:t>
            </a:r>
            <a:r>
              <a:rPr lang="en-US" sz="1300" dirty="0" smtClean="0"/>
              <a:t>.</a:t>
            </a:r>
            <a:endParaRPr lang="en-US" sz="1300" dirty="0">
              <a:latin typeface="Arial" panose="020B0604020202020204" pitchFamily="34" charset="0"/>
              <a:ea typeface="微软雅黑" panose="020B0503020204020204" pitchFamily="34" charset="-122"/>
            </a:endParaRPr>
          </a:p>
          <a:p>
            <a:r>
              <a:rPr lang="en-US" altLang="zh-CN" dirty="0" smtClean="0"/>
              <a:t>From the figure</a:t>
            </a:r>
            <a:r>
              <a:rPr lang="en-US" altLang="zh-CN" baseline="0" dirty="0" smtClean="0"/>
              <a:t> we can see, the code, </a:t>
            </a:r>
            <a:r>
              <a:rPr lang="en-US" dirty="0" smtClean="0"/>
              <a:t>DS – fault detected in simulation  RE – redundant fault  UO – unobserved fault  UC – uncontrolled fault </a:t>
            </a:r>
            <a:r>
              <a:rPr lang="en-US" baseline="0" dirty="0" smtClean="0"/>
              <a:t> </a:t>
            </a:r>
            <a:r>
              <a:rPr lang="en-US" dirty="0" smtClean="0"/>
              <a:t>UT – untestable fault</a:t>
            </a:r>
          </a:p>
          <a:p>
            <a:endParaRPr lang="en-US" dirty="0"/>
          </a:p>
        </p:txBody>
      </p:sp>
      <p:sp>
        <p:nvSpPr>
          <p:cNvPr id="4" name="灯片编号占位符 3"/>
          <p:cNvSpPr>
            <a:spLocks noGrp="1"/>
          </p:cNvSpPr>
          <p:nvPr>
            <p:ph type="sldNum" sz="quarter" idx="10"/>
          </p:nvPr>
        </p:nvSpPr>
        <p:spPr/>
        <p:txBody>
          <a:bodyPr/>
          <a:lstStyle/>
          <a:p>
            <a:fld id="{92765929-A1D2-4013-827C-782F472B436B}" type="slidenum">
              <a:rPr lang="en-US" smtClean="0"/>
              <a:t>9</a:t>
            </a:fld>
            <a:endParaRPr lang="en-US"/>
          </a:p>
        </p:txBody>
      </p:sp>
    </p:spTree>
    <p:extLst>
      <p:ext uri="{BB962C8B-B14F-4D97-AF65-F5344CB8AC3E}">
        <p14:creationId xmlns:p14="http://schemas.microsoft.com/office/powerpoint/2010/main" val="16979097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grpSp>
        <p:nvGrpSpPr>
          <p:cNvPr id="10" name="组合 9"/>
          <p:cNvGrpSpPr/>
          <p:nvPr/>
        </p:nvGrpSpPr>
        <p:grpSpPr>
          <a:xfrm>
            <a:off x="0" y="0"/>
            <a:ext cx="12192000" cy="6858000"/>
            <a:chOff x="0" y="0"/>
            <a:chExt cx="9144000" cy="6858000"/>
          </a:xfrm>
        </p:grpSpPr>
        <p:pic>
          <p:nvPicPr>
            <p:cNvPr id="8" name="Picture 4" descr="幻灯片1"/>
            <p:cNvPicPr>
              <a:picLocks noChangeAspect="1" noChangeArrowheads="1"/>
            </p:cNvPicPr>
            <p:nvPr userDrawn="1"/>
          </p:nvPicPr>
          <p:blipFill rotWithShape="1">
            <a:blip r:embed="rId2"/>
            <a:srcRect t="42562" b="9125"/>
            <a:stretch/>
          </p:blipFill>
          <p:spPr bwMode="auto">
            <a:xfrm>
              <a:off x="0" y="0"/>
              <a:ext cx="9144000" cy="4550702"/>
            </a:xfrm>
            <a:prstGeom prst="rect">
              <a:avLst/>
            </a:prstGeom>
            <a:noFill/>
          </p:spPr>
        </p:pic>
        <p:sp>
          <p:nvSpPr>
            <p:cNvPr id="9" name="矩形 8"/>
            <p:cNvSpPr/>
            <p:nvPr userDrawn="1"/>
          </p:nvSpPr>
          <p:spPr>
            <a:xfrm>
              <a:off x="0" y="3580344"/>
              <a:ext cx="9144000" cy="3277656"/>
            </a:xfrm>
            <a:prstGeom prst="rect">
              <a:avLst/>
            </a:prstGeom>
            <a:gradFill flip="none" rotWithShape="1">
              <a:gsLst>
                <a:gs pos="80000">
                  <a:srgbClr val="342424"/>
                </a:gs>
                <a:gs pos="100000">
                  <a:srgbClr val="342424">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4" name="KSO_FD"/>
          <p:cNvSpPr>
            <a:spLocks noGrp="1"/>
          </p:cNvSpPr>
          <p:nvPr>
            <p:ph type="dt" sz="half" idx="10"/>
          </p:nvPr>
        </p:nvSpPr>
        <p:spPr/>
        <p:txBody>
          <a:bodyPr/>
          <a:lstStyle/>
          <a:p>
            <a:r>
              <a:rPr lang="en-US" smtClean="0"/>
              <a:t>6/3/2015</a:t>
            </a:r>
            <a:endParaRPr lang="en-US"/>
          </a:p>
        </p:txBody>
      </p:sp>
      <p:sp>
        <p:nvSpPr>
          <p:cNvPr id="5" name="KSO_FT"/>
          <p:cNvSpPr>
            <a:spLocks noGrp="1"/>
          </p:cNvSpPr>
          <p:nvPr>
            <p:ph type="ftr" sz="quarter" idx="11"/>
          </p:nvPr>
        </p:nvSpPr>
        <p:spPr/>
        <p:txBody>
          <a:bodyPr/>
          <a:lstStyle/>
          <a:p>
            <a:r>
              <a:rPr lang="en-US" smtClean="0"/>
              <a:t>Heng MEE Project</a:t>
            </a:r>
            <a:endParaRPr lang="en-US"/>
          </a:p>
        </p:txBody>
      </p:sp>
      <p:sp>
        <p:nvSpPr>
          <p:cNvPr id="6" name="KSO_FN"/>
          <p:cNvSpPr>
            <a:spLocks noGrp="1"/>
          </p:cNvSpPr>
          <p:nvPr>
            <p:ph type="sldNum" sz="quarter" idx="12"/>
          </p:nvPr>
        </p:nvSpPr>
        <p:spPr/>
        <p:txBody>
          <a:bodyPr/>
          <a:lstStyle/>
          <a:p>
            <a:fld id="{23884A04-6085-4CE7-807C-B17EAB5DBA3E}" type="slidenum">
              <a:rPr lang="en-US" smtClean="0"/>
              <a:t>‹#›</a:t>
            </a:fld>
            <a:endParaRPr lang="en-US"/>
          </a:p>
        </p:txBody>
      </p:sp>
      <p:sp>
        <p:nvSpPr>
          <p:cNvPr id="3" name="KSO_CT2"/>
          <p:cNvSpPr>
            <a:spLocks noGrp="1"/>
          </p:cNvSpPr>
          <p:nvPr>
            <p:ph type="subTitle" idx="1" hasCustomPrompt="1"/>
          </p:nvPr>
        </p:nvSpPr>
        <p:spPr>
          <a:xfrm>
            <a:off x="3587938" y="5018572"/>
            <a:ext cx="7791268" cy="467211"/>
          </a:xfrm>
          <a:noFill/>
        </p:spPr>
        <p:txBody>
          <a:bodyPr>
            <a:noAutofit/>
          </a:bodyPr>
          <a:lstStyle>
            <a:lvl1pPr marL="0" indent="0" algn="r">
              <a:buNone/>
              <a:defRPr sz="1800">
                <a:solidFill>
                  <a:srgbClr val="FFFFFF"/>
                </a:solidFill>
                <a:effectLst/>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单击此处添加您的副标题</a:t>
            </a:r>
          </a:p>
        </p:txBody>
      </p:sp>
      <p:sp>
        <p:nvSpPr>
          <p:cNvPr id="7" name="KSO_CT1"/>
          <p:cNvSpPr>
            <a:spLocks noGrp="1"/>
          </p:cNvSpPr>
          <p:nvPr>
            <p:ph type="title" hasCustomPrompt="1"/>
          </p:nvPr>
        </p:nvSpPr>
        <p:spPr>
          <a:xfrm>
            <a:off x="3587937" y="3646576"/>
            <a:ext cx="7791268" cy="1274116"/>
          </a:xfrm>
        </p:spPr>
        <p:txBody>
          <a:bodyPr>
            <a:noAutofit/>
          </a:bodyPr>
          <a:lstStyle>
            <a:lvl1pPr algn="r">
              <a:lnSpc>
                <a:spcPct val="110000"/>
              </a:lnSpc>
              <a:defRPr sz="3200" b="0" baseline="0">
                <a:solidFill>
                  <a:schemeClr val="bg1"/>
                </a:solidFill>
                <a:effectLst/>
                <a:latin typeface="+mj-ea"/>
                <a:ea typeface="+mj-ea"/>
              </a:defRPr>
            </a:lvl1pPr>
          </a:lstStyle>
          <a:p>
            <a:r>
              <a:rPr lang="zh-CN" altLang="en-US" dirty="0" smtClean="0"/>
              <a:t>单击此处添加您的标题文字</a:t>
            </a:r>
            <a:endParaRPr lang="zh-CN" altLang="en-US" dirty="0"/>
          </a:p>
        </p:txBody>
      </p:sp>
    </p:spTree>
    <p:extLst>
      <p:ext uri="{BB962C8B-B14F-4D97-AF65-F5344CB8AC3E}">
        <p14:creationId xmlns:p14="http://schemas.microsoft.com/office/powerpoint/2010/main" val="214530541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967">
          <p15:clr>
            <a:srgbClr val="FBAE40"/>
          </p15:clr>
        </p15:guide>
        <p15:guide id="2" orient="horz" pos="2160">
          <p15:clr>
            <a:srgbClr val="FBAE40"/>
          </p15:clr>
        </p15:guide>
        <p15:guide id="3" pos="662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r>
              <a:rPr lang="en-US" smtClean="0"/>
              <a:t>6/3/2015</a:t>
            </a:r>
            <a:endParaRPr lang="en-US"/>
          </a:p>
        </p:txBody>
      </p:sp>
      <p:sp>
        <p:nvSpPr>
          <p:cNvPr id="5" name="KSO_FT"/>
          <p:cNvSpPr>
            <a:spLocks noGrp="1"/>
          </p:cNvSpPr>
          <p:nvPr>
            <p:ph type="ftr" sz="quarter" idx="11"/>
          </p:nvPr>
        </p:nvSpPr>
        <p:spPr/>
        <p:txBody>
          <a:bodyPr/>
          <a:lstStyle/>
          <a:p>
            <a:r>
              <a:rPr lang="en-US" smtClean="0"/>
              <a:t>Heng MEE Project</a:t>
            </a:r>
            <a:endParaRPr lang="en-US"/>
          </a:p>
        </p:txBody>
      </p:sp>
      <p:sp>
        <p:nvSpPr>
          <p:cNvPr id="6" name="KSO_FN"/>
          <p:cNvSpPr>
            <a:spLocks noGrp="1"/>
          </p:cNvSpPr>
          <p:nvPr>
            <p:ph type="sldNum" sz="quarter" idx="12"/>
          </p:nvPr>
        </p:nvSpPr>
        <p:spPr/>
        <p:txBody>
          <a:bodyPr/>
          <a:lstStyle/>
          <a:p>
            <a:fld id="{23884A04-6085-4CE7-807C-B17EAB5DBA3E}" type="slidenum">
              <a:rPr lang="en-US" smtClean="0"/>
              <a:t>‹#›</a:t>
            </a:fld>
            <a:endParaRPr lang="en-US"/>
          </a:p>
        </p:txBody>
      </p:sp>
    </p:spTree>
    <p:extLst>
      <p:ext uri="{BB962C8B-B14F-4D97-AF65-F5344CB8AC3E}">
        <p14:creationId xmlns:p14="http://schemas.microsoft.com/office/powerpoint/2010/main" val="2855573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171290" y="365125"/>
            <a:ext cx="1182511" cy="5811838"/>
          </a:xfr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2113842" y="365125"/>
            <a:ext cx="7933269" cy="5811838"/>
          </a:xfrm>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r>
              <a:rPr lang="en-US" smtClean="0"/>
              <a:t>6/3/2015</a:t>
            </a:r>
            <a:endParaRPr lang="en-US"/>
          </a:p>
        </p:txBody>
      </p:sp>
      <p:sp>
        <p:nvSpPr>
          <p:cNvPr id="5" name="KSO_FT"/>
          <p:cNvSpPr>
            <a:spLocks noGrp="1"/>
          </p:cNvSpPr>
          <p:nvPr>
            <p:ph type="ftr" sz="quarter" idx="11"/>
          </p:nvPr>
        </p:nvSpPr>
        <p:spPr/>
        <p:txBody>
          <a:bodyPr/>
          <a:lstStyle/>
          <a:p>
            <a:r>
              <a:rPr lang="en-US" smtClean="0"/>
              <a:t>Heng MEE Project</a:t>
            </a:r>
            <a:endParaRPr lang="en-US"/>
          </a:p>
        </p:txBody>
      </p:sp>
      <p:sp>
        <p:nvSpPr>
          <p:cNvPr id="6" name="KSO_FN"/>
          <p:cNvSpPr>
            <a:spLocks noGrp="1"/>
          </p:cNvSpPr>
          <p:nvPr>
            <p:ph type="sldNum" sz="quarter" idx="12"/>
          </p:nvPr>
        </p:nvSpPr>
        <p:spPr/>
        <p:txBody>
          <a:bodyPr/>
          <a:lstStyle/>
          <a:p>
            <a:fld id="{23884A04-6085-4CE7-807C-B17EAB5DBA3E}" type="slidenum">
              <a:rPr lang="en-US" smtClean="0"/>
              <a:t>‹#›</a:t>
            </a:fld>
            <a:endParaRPr lang="en-US"/>
          </a:p>
        </p:txBody>
      </p:sp>
    </p:spTree>
    <p:extLst>
      <p:ext uri="{BB962C8B-B14F-4D97-AF65-F5344CB8AC3E}">
        <p14:creationId xmlns:p14="http://schemas.microsoft.com/office/powerpoint/2010/main" val="1717242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1524000" y="914400"/>
            <a:ext cx="9855200" cy="5334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3" name="日期占位符 2"/>
          <p:cNvSpPr>
            <a:spLocks noGrp="1"/>
          </p:cNvSpPr>
          <p:nvPr>
            <p:ph type="dt" sz="half" idx="10"/>
          </p:nvPr>
        </p:nvSpPr>
        <p:spPr>
          <a:xfrm>
            <a:off x="10261600" y="6553200"/>
            <a:ext cx="1727200" cy="304800"/>
          </a:xfrm>
        </p:spPr>
        <p:txBody>
          <a:bodyPr/>
          <a:lstStyle>
            <a:lvl1pPr>
              <a:defRPr/>
            </a:lvl1pPr>
          </a:lstStyle>
          <a:p>
            <a:r>
              <a:rPr lang="en-US" altLang="ja-JP" smtClean="0"/>
              <a:t>6/3/2015</a:t>
            </a:r>
            <a:endParaRPr lang="en-US" altLang="ja-JP"/>
          </a:p>
        </p:txBody>
      </p:sp>
      <p:sp>
        <p:nvSpPr>
          <p:cNvPr id="4" name="页脚占位符 3"/>
          <p:cNvSpPr>
            <a:spLocks noGrp="1"/>
          </p:cNvSpPr>
          <p:nvPr>
            <p:ph type="ftr" sz="quarter" idx="11"/>
          </p:nvPr>
        </p:nvSpPr>
        <p:spPr>
          <a:xfrm>
            <a:off x="1828800" y="6553200"/>
            <a:ext cx="9144000" cy="304800"/>
          </a:xfrm>
        </p:spPr>
        <p:txBody>
          <a:bodyPr/>
          <a:lstStyle>
            <a:lvl1pPr>
              <a:defRPr/>
            </a:lvl1pPr>
          </a:lstStyle>
          <a:p>
            <a:r>
              <a:rPr lang="en-US" altLang="ja-JP" smtClean="0"/>
              <a:t>Heng MEE Project</a:t>
            </a:r>
            <a:endParaRPr lang="en-US" altLang="ja-JP"/>
          </a:p>
        </p:txBody>
      </p:sp>
      <p:sp>
        <p:nvSpPr>
          <p:cNvPr id="5" name="灯片编号占位符 4"/>
          <p:cNvSpPr>
            <a:spLocks noGrp="1"/>
          </p:cNvSpPr>
          <p:nvPr>
            <p:ph type="sldNum" sz="quarter" idx="12"/>
          </p:nvPr>
        </p:nvSpPr>
        <p:spPr>
          <a:xfrm>
            <a:off x="0" y="6553200"/>
            <a:ext cx="914400" cy="304800"/>
          </a:xfrm>
        </p:spPr>
        <p:txBody>
          <a:bodyPr/>
          <a:lstStyle>
            <a:lvl1pPr>
              <a:defRPr/>
            </a:lvl1pPr>
          </a:lstStyle>
          <a:p>
            <a:fld id="{716A7F00-C943-4794-A264-64D0DFB20E10}" type="slidenum">
              <a:rPr lang="ja-JP" altLang="en-US"/>
              <a:pPr/>
              <a:t>‹#›</a:t>
            </a:fld>
            <a:endParaRPr lang="en-US" altLang="ja-JP"/>
          </a:p>
        </p:txBody>
      </p:sp>
    </p:spTree>
    <p:extLst>
      <p:ext uri="{BB962C8B-B14F-4D97-AF65-F5344CB8AC3E}">
        <p14:creationId xmlns:p14="http://schemas.microsoft.com/office/powerpoint/2010/main" val="4218178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idx="1"/>
          </p:nvPr>
        </p:nvSpPr>
        <p:spPr/>
        <p:txBody>
          <a:bodyPr/>
          <a:lstStyle>
            <a:lvl1pPr>
              <a:defRPr>
                <a:solidFill>
                  <a:schemeClr val="accent2">
                    <a:lumMod val="75000"/>
                  </a:schemeClr>
                </a:solidFill>
              </a:defRPr>
            </a:lvl1pPr>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r>
              <a:rPr lang="en-US" smtClean="0"/>
              <a:t>6/3/2015</a:t>
            </a:r>
            <a:endParaRPr lang="en-US"/>
          </a:p>
        </p:txBody>
      </p:sp>
      <p:sp>
        <p:nvSpPr>
          <p:cNvPr id="5" name="KSO_FT"/>
          <p:cNvSpPr>
            <a:spLocks noGrp="1"/>
          </p:cNvSpPr>
          <p:nvPr>
            <p:ph type="ftr" sz="quarter" idx="11"/>
          </p:nvPr>
        </p:nvSpPr>
        <p:spPr/>
        <p:txBody>
          <a:bodyPr/>
          <a:lstStyle/>
          <a:p>
            <a:r>
              <a:rPr lang="en-US" smtClean="0"/>
              <a:t>Heng MEE Project</a:t>
            </a:r>
            <a:endParaRPr lang="en-US"/>
          </a:p>
        </p:txBody>
      </p:sp>
      <p:sp>
        <p:nvSpPr>
          <p:cNvPr id="6" name="KSO_FN"/>
          <p:cNvSpPr>
            <a:spLocks noGrp="1"/>
          </p:cNvSpPr>
          <p:nvPr>
            <p:ph type="sldNum" sz="quarter" idx="12"/>
          </p:nvPr>
        </p:nvSpPr>
        <p:spPr/>
        <p:txBody>
          <a:bodyPr/>
          <a:lstStyle/>
          <a:p>
            <a:fld id="{23884A04-6085-4CE7-807C-B17EAB5DBA3E}" type="slidenum">
              <a:rPr lang="en-US" smtClean="0"/>
              <a:t>‹#›</a:t>
            </a:fld>
            <a:endParaRPr lang="en-US"/>
          </a:p>
        </p:txBody>
      </p:sp>
    </p:spTree>
    <p:extLst>
      <p:ext uri="{BB962C8B-B14F-4D97-AF65-F5344CB8AC3E}">
        <p14:creationId xmlns:p14="http://schemas.microsoft.com/office/powerpoint/2010/main" val="2047243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2098675" y="2108200"/>
            <a:ext cx="7994651" cy="1235075"/>
          </a:xfrm>
        </p:spPr>
        <p:txBody>
          <a:bodyPr anchor="b">
            <a:normAutofit/>
          </a:bodyPr>
          <a:lstStyle>
            <a:lvl1pPr algn="ctr">
              <a:defRPr sz="3600">
                <a:solidFill>
                  <a:schemeClr val="tx2"/>
                </a:solidFill>
                <a:effectLst/>
              </a:defRPr>
            </a:lvl1pPr>
          </a:lstStyle>
          <a:p>
            <a:r>
              <a:rPr lang="zh-CN" altLang="en-US" dirty="0" smtClean="0"/>
              <a:t>此处添加您的标题</a:t>
            </a:r>
            <a:endParaRPr lang="en-US" dirty="0"/>
          </a:p>
        </p:txBody>
      </p:sp>
      <p:sp>
        <p:nvSpPr>
          <p:cNvPr id="3" name="KSO_ST2"/>
          <p:cNvSpPr>
            <a:spLocks noGrp="1"/>
          </p:cNvSpPr>
          <p:nvPr>
            <p:ph type="body" idx="1" hasCustomPrompt="1"/>
          </p:nvPr>
        </p:nvSpPr>
        <p:spPr>
          <a:xfrm>
            <a:off x="4050893" y="3400425"/>
            <a:ext cx="4090217" cy="357478"/>
          </a:xfrm>
          <a:prstGeom prst="roundRect">
            <a:avLst>
              <a:gd name="adj" fmla="val 50000"/>
            </a:avLst>
          </a:prstGeom>
          <a:solidFill>
            <a:schemeClr val="tx2">
              <a:lumMod val="40000"/>
              <a:lumOff val="60000"/>
            </a:schemeClr>
          </a:solidFill>
        </p:spPr>
        <p:txBody>
          <a:bodyPr anchor="ctr">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zh-CN" altLang="en-US" dirty="0" smtClean="0"/>
              <a:t>单击此处添加您的副标题</a:t>
            </a:r>
            <a:endParaRPr lang="en-US" altLang="zh-CN" dirty="0"/>
          </a:p>
        </p:txBody>
      </p:sp>
      <p:sp>
        <p:nvSpPr>
          <p:cNvPr id="4" name="KSO_FD"/>
          <p:cNvSpPr>
            <a:spLocks noGrp="1"/>
          </p:cNvSpPr>
          <p:nvPr>
            <p:ph type="dt" sz="half" idx="10"/>
          </p:nvPr>
        </p:nvSpPr>
        <p:spPr/>
        <p:txBody>
          <a:bodyPr/>
          <a:lstStyle/>
          <a:p>
            <a:r>
              <a:rPr lang="en-US" smtClean="0"/>
              <a:t>6/3/2015</a:t>
            </a:r>
            <a:endParaRPr lang="en-US"/>
          </a:p>
        </p:txBody>
      </p:sp>
      <p:sp>
        <p:nvSpPr>
          <p:cNvPr id="5" name="KSO_FT"/>
          <p:cNvSpPr>
            <a:spLocks noGrp="1"/>
          </p:cNvSpPr>
          <p:nvPr>
            <p:ph type="ftr" sz="quarter" idx="11"/>
          </p:nvPr>
        </p:nvSpPr>
        <p:spPr/>
        <p:txBody>
          <a:bodyPr/>
          <a:lstStyle/>
          <a:p>
            <a:r>
              <a:rPr lang="en-US" smtClean="0"/>
              <a:t>Heng MEE Project</a:t>
            </a:r>
            <a:endParaRPr lang="en-US"/>
          </a:p>
        </p:txBody>
      </p:sp>
      <p:sp>
        <p:nvSpPr>
          <p:cNvPr id="6" name="KSO_FN"/>
          <p:cNvSpPr>
            <a:spLocks noGrp="1"/>
          </p:cNvSpPr>
          <p:nvPr>
            <p:ph type="sldNum" sz="quarter" idx="12"/>
          </p:nvPr>
        </p:nvSpPr>
        <p:spPr/>
        <p:txBody>
          <a:bodyPr/>
          <a:lstStyle/>
          <a:p>
            <a:fld id="{23884A04-6085-4CE7-807C-B17EAB5DBA3E}" type="slidenum">
              <a:rPr lang="en-US" smtClean="0"/>
              <a:t>‹#›</a:t>
            </a:fld>
            <a:endParaRPr lang="en-US"/>
          </a:p>
        </p:txBody>
      </p:sp>
    </p:spTree>
    <p:extLst>
      <p:ext uri="{BB962C8B-B14F-4D97-AF65-F5344CB8AC3E}">
        <p14:creationId xmlns:p14="http://schemas.microsoft.com/office/powerpoint/2010/main" val="3191376792"/>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1399823" y="1244601"/>
            <a:ext cx="5080000" cy="4932363"/>
          </a:xfrm>
        </p:spPr>
        <p:txBody>
          <a:bodyPr/>
          <a:lstStyle/>
          <a:p>
            <a:pPr lvl="0"/>
            <a:r>
              <a:rPr lang="zh-CN" altLang="en-US" smtClean="0"/>
              <a:t>单击此处编辑母版文本样式</a:t>
            </a:r>
          </a:p>
          <a:p>
            <a:pPr lvl="1"/>
            <a:r>
              <a:rPr lang="zh-CN" altLang="en-US" smtClean="0"/>
              <a:t>第二级</a:t>
            </a:r>
          </a:p>
        </p:txBody>
      </p:sp>
      <p:sp>
        <p:nvSpPr>
          <p:cNvPr id="4" name="KSO_BC2"/>
          <p:cNvSpPr>
            <a:spLocks noGrp="1"/>
          </p:cNvSpPr>
          <p:nvPr>
            <p:ph sz="half" idx="2"/>
          </p:nvPr>
        </p:nvSpPr>
        <p:spPr>
          <a:xfrm>
            <a:off x="6519333" y="1244601"/>
            <a:ext cx="5094116" cy="4932363"/>
          </a:xfrm>
        </p:spPr>
        <p:txBody>
          <a:bodyPr/>
          <a:lstStyle/>
          <a:p>
            <a:pPr lvl="0"/>
            <a:r>
              <a:rPr lang="zh-CN" altLang="en-US" smtClean="0"/>
              <a:t>单击此处编辑母版文本样式</a:t>
            </a:r>
          </a:p>
          <a:p>
            <a:pPr lvl="1"/>
            <a:r>
              <a:rPr lang="zh-CN" altLang="en-US" smtClean="0"/>
              <a:t>第二级</a:t>
            </a:r>
          </a:p>
        </p:txBody>
      </p:sp>
      <p:sp>
        <p:nvSpPr>
          <p:cNvPr id="5" name="KSO_FD"/>
          <p:cNvSpPr>
            <a:spLocks noGrp="1"/>
          </p:cNvSpPr>
          <p:nvPr>
            <p:ph type="dt" sz="half" idx="10"/>
          </p:nvPr>
        </p:nvSpPr>
        <p:spPr/>
        <p:txBody>
          <a:bodyPr/>
          <a:lstStyle/>
          <a:p>
            <a:r>
              <a:rPr lang="en-US" smtClean="0"/>
              <a:t>6/3/2015</a:t>
            </a:r>
            <a:endParaRPr lang="en-US"/>
          </a:p>
        </p:txBody>
      </p:sp>
      <p:sp>
        <p:nvSpPr>
          <p:cNvPr id="6" name="KSO_FT"/>
          <p:cNvSpPr>
            <a:spLocks noGrp="1"/>
          </p:cNvSpPr>
          <p:nvPr>
            <p:ph type="ftr" sz="quarter" idx="11"/>
          </p:nvPr>
        </p:nvSpPr>
        <p:spPr/>
        <p:txBody>
          <a:bodyPr/>
          <a:lstStyle/>
          <a:p>
            <a:r>
              <a:rPr lang="en-US" smtClean="0"/>
              <a:t>Heng MEE Project</a:t>
            </a:r>
            <a:endParaRPr lang="en-US"/>
          </a:p>
        </p:txBody>
      </p:sp>
      <p:sp>
        <p:nvSpPr>
          <p:cNvPr id="7" name="KSO_FN"/>
          <p:cNvSpPr>
            <a:spLocks noGrp="1"/>
          </p:cNvSpPr>
          <p:nvPr>
            <p:ph type="sldNum" sz="quarter" idx="12"/>
          </p:nvPr>
        </p:nvSpPr>
        <p:spPr/>
        <p:txBody>
          <a:bodyPr/>
          <a:lstStyle/>
          <a:p>
            <a:fld id="{23884A04-6085-4CE7-807C-B17EAB5DBA3E}" type="slidenum">
              <a:rPr lang="en-US" smtClean="0"/>
              <a:t>‹#›</a:t>
            </a:fld>
            <a:endParaRPr lang="en-US"/>
          </a:p>
        </p:txBody>
      </p:sp>
    </p:spTree>
    <p:extLst>
      <p:ext uri="{BB962C8B-B14F-4D97-AF65-F5344CB8AC3E}">
        <p14:creationId xmlns:p14="http://schemas.microsoft.com/office/powerpoint/2010/main" val="250484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2302932" y="118532"/>
            <a:ext cx="9312101" cy="71702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99435" y="1376362"/>
            <a:ext cx="5157787"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KSO_BC1"/>
          <p:cNvSpPr>
            <a:spLocks noGrp="1"/>
          </p:cNvSpPr>
          <p:nvPr>
            <p:ph sz="half" idx="2"/>
          </p:nvPr>
        </p:nvSpPr>
        <p:spPr>
          <a:xfrm>
            <a:off x="1099435" y="2200274"/>
            <a:ext cx="5157787" cy="3684588"/>
          </a:xfrm>
        </p:spPr>
        <p:txBody>
          <a:bodyPr/>
          <a:lstStyle/>
          <a:p>
            <a:pPr lvl="0"/>
            <a:r>
              <a:rPr lang="zh-CN" altLang="en-US" smtClean="0"/>
              <a:t>单击此处编辑母版文本样式</a:t>
            </a:r>
          </a:p>
          <a:p>
            <a:pPr lvl="1"/>
            <a:r>
              <a:rPr lang="zh-CN" altLang="en-US" smtClean="0"/>
              <a:t>第二级</a:t>
            </a:r>
          </a:p>
        </p:txBody>
      </p:sp>
      <p:sp>
        <p:nvSpPr>
          <p:cNvPr id="5" name="Text Placeholder 4"/>
          <p:cNvSpPr>
            <a:spLocks noGrp="1"/>
          </p:cNvSpPr>
          <p:nvPr>
            <p:ph type="body" sz="quarter" idx="3"/>
          </p:nvPr>
        </p:nvSpPr>
        <p:spPr>
          <a:xfrm>
            <a:off x="6431846" y="1376362"/>
            <a:ext cx="5183188"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KSO_BC2"/>
          <p:cNvSpPr>
            <a:spLocks noGrp="1"/>
          </p:cNvSpPr>
          <p:nvPr>
            <p:ph sz="quarter" idx="4"/>
          </p:nvPr>
        </p:nvSpPr>
        <p:spPr>
          <a:xfrm>
            <a:off x="6431846" y="2200274"/>
            <a:ext cx="5183188" cy="3684588"/>
          </a:xfrm>
        </p:spPr>
        <p:txBody>
          <a:bodyPr/>
          <a:lstStyle/>
          <a:p>
            <a:pPr lvl="0"/>
            <a:r>
              <a:rPr lang="zh-CN" altLang="en-US" smtClean="0"/>
              <a:t>单击此处编辑母版文本样式</a:t>
            </a:r>
          </a:p>
          <a:p>
            <a:pPr lvl="1"/>
            <a:r>
              <a:rPr lang="zh-CN" altLang="en-US" smtClean="0"/>
              <a:t>第二级</a:t>
            </a:r>
          </a:p>
        </p:txBody>
      </p:sp>
      <p:sp>
        <p:nvSpPr>
          <p:cNvPr id="7" name="KSO_FD"/>
          <p:cNvSpPr>
            <a:spLocks noGrp="1"/>
          </p:cNvSpPr>
          <p:nvPr>
            <p:ph type="dt" sz="half" idx="10"/>
          </p:nvPr>
        </p:nvSpPr>
        <p:spPr/>
        <p:txBody>
          <a:bodyPr/>
          <a:lstStyle/>
          <a:p>
            <a:r>
              <a:rPr lang="en-US" smtClean="0"/>
              <a:t>6/3/2015</a:t>
            </a:r>
            <a:endParaRPr lang="en-US"/>
          </a:p>
        </p:txBody>
      </p:sp>
      <p:sp>
        <p:nvSpPr>
          <p:cNvPr id="8" name="KSO_FT"/>
          <p:cNvSpPr>
            <a:spLocks noGrp="1"/>
          </p:cNvSpPr>
          <p:nvPr>
            <p:ph type="ftr" sz="quarter" idx="11"/>
          </p:nvPr>
        </p:nvSpPr>
        <p:spPr/>
        <p:txBody>
          <a:bodyPr/>
          <a:lstStyle/>
          <a:p>
            <a:r>
              <a:rPr lang="en-US" smtClean="0"/>
              <a:t>Heng MEE Project</a:t>
            </a:r>
            <a:endParaRPr lang="en-US"/>
          </a:p>
        </p:txBody>
      </p:sp>
      <p:sp>
        <p:nvSpPr>
          <p:cNvPr id="9" name="KSO_FN"/>
          <p:cNvSpPr>
            <a:spLocks noGrp="1"/>
          </p:cNvSpPr>
          <p:nvPr>
            <p:ph type="sldNum" sz="quarter" idx="12"/>
          </p:nvPr>
        </p:nvSpPr>
        <p:spPr/>
        <p:txBody>
          <a:bodyPr/>
          <a:lstStyle/>
          <a:p>
            <a:fld id="{23884A04-6085-4CE7-807C-B17EAB5DBA3E}" type="slidenum">
              <a:rPr lang="en-US" smtClean="0"/>
              <a:t>‹#›</a:t>
            </a:fld>
            <a:endParaRPr lang="en-US"/>
          </a:p>
        </p:txBody>
      </p:sp>
    </p:spTree>
    <p:extLst>
      <p:ext uri="{BB962C8B-B14F-4D97-AF65-F5344CB8AC3E}">
        <p14:creationId xmlns:p14="http://schemas.microsoft.com/office/powerpoint/2010/main" val="808627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FD"/>
          <p:cNvSpPr>
            <a:spLocks noGrp="1"/>
          </p:cNvSpPr>
          <p:nvPr>
            <p:ph type="dt" sz="half" idx="10"/>
          </p:nvPr>
        </p:nvSpPr>
        <p:spPr/>
        <p:txBody>
          <a:bodyPr/>
          <a:lstStyle/>
          <a:p>
            <a:r>
              <a:rPr lang="en-US" smtClean="0"/>
              <a:t>6/3/2015</a:t>
            </a:r>
            <a:endParaRPr lang="en-US"/>
          </a:p>
        </p:txBody>
      </p:sp>
      <p:sp>
        <p:nvSpPr>
          <p:cNvPr id="4" name="KSO_FT"/>
          <p:cNvSpPr>
            <a:spLocks noGrp="1"/>
          </p:cNvSpPr>
          <p:nvPr>
            <p:ph type="ftr" sz="quarter" idx="11"/>
          </p:nvPr>
        </p:nvSpPr>
        <p:spPr/>
        <p:txBody>
          <a:bodyPr/>
          <a:lstStyle/>
          <a:p>
            <a:r>
              <a:rPr lang="en-US" smtClean="0"/>
              <a:t>Heng MEE Project</a:t>
            </a:r>
            <a:endParaRPr lang="en-US"/>
          </a:p>
        </p:txBody>
      </p:sp>
      <p:sp>
        <p:nvSpPr>
          <p:cNvPr id="5" name="KSO_FN"/>
          <p:cNvSpPr>
            <a:spLocks noGrp="1"/>
          </p:cNvSpPr>
          <p:nvPr>
            <p:ph type="sldNum" sz="quarter" idx="12"/>
          </p:nvPr>
        </p:nvSpPr>
        <p:spPr/>
        <p:txBody>
          <a:bodyPr/>
          <a:lstStyle/>
          <a:p>
            <a:fld id="{23884A04-6085-4CE7-807C-B17EAB5DBA3E}" type="slidenum">
              <a:rPr lang="en-US" smtClean="0"/>
              <a:t>‹#›</a:t>
            </a:fld>
            <a:endParaRPr lang="en-US"/>
          </a:p>
        </p:txBody>
      </p:sp>
    </p:spTree>
    <p:extLst>
      <p:ext uri="{BB962C8B-B14F-4D97-AF65-F5344CB8AC3E}">
        <p14:creationId xmlns:p14="http://schemas.microsoft.com/office/powerpoint/2010/main" val="3944735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r>
              <a:rPr lang="en-US" smtClean="0"/>
              <a:t>6/3/2015</a:t>
            </a:r>
            <a:endParaRPr lang="en-US"/>
          </a:p>
        </p:txBody>
      </p:sp>
      <p:sp>
        <p:nvSpPr>
          <p:cNvPr id="3" name="KSO_FT"/>
          <p:cNvSpPr>
            <a:spLocks noGrp="1"/>
          </p:cNvSpPr>
          <p:nvPr>
            <p:ph type="ftr" sz="quarter" idx="11"/>
          </p:nvPr>
        </p:nvSpPr>
        <p:spPr/>
        <p:txBody>
          <a:bodyPr/>
          <a:lstStyle/>
          <a:p>
            <a:r>
              <a:rPr lang="en-US" smtClean="0"/>
              <a:t>Heng MEE Project</a:t>
            </a:r>
            <a:endParaRPr lang="en-US"/>
          </a:p>
        </p:txBody>
      </p:sp>
      <p:sp>
        <p:nvSpPr>
          <p:cNvPr id="4" name="KSO_FN"/>
          <p:cNvSpPr>
            <a:spLocks noGrp="1"/>
          </p:cNvSpPr>
          <p:nvPr>
            <p:ph type="sldNum" sz="quarter" idx="12"/>
          </p:nvPr>
        </p:nvSpPr>
        <p:spPr/>
        <p:txBody>
          <a:bodyPr/>
          <a:lstStyle/>
          <a:p>
            <a:fld id="{23884A04-6085-4CE7-807C-B17EAB5DBA3E}" type="slidenum">
              <a:rPr lang="en-US" smtClean="0"/>
              <a:t>‹#›</a:t>
            </a:fld>
            <a:endParaRPr lang="en-US"/>
          </a:p>
        </p:txBody>
      </p:sp>
    </p:spTree>
    <p:extLst>
      <p:ext uri="{BB962C8B-B14F-4D97-AF65-F5344CB8AC3E}">
        <p14:creationId xmlns:p14="http://schemas.microsoft.com/office/powerpoint/2010/main" val="2382122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1144590" y="533402"/>
            <a:ext cx="3932237" cy="1600200"/>
          </a:xfrm>
        </p:spPr>
        <p:txBody>
          <a:bodyPr anchor="b"/>
          <a:lstStyle>
            <a:lvl1pPr>
              <a:defRPr sz="3200"/>
            </a:lvl1pPr>
          </a:lstStyle>
          <a:p>
            <a:r>
              <a:rPr lang="zh-CN" altLang="en-US" smtClean="0"/>
              <a:t>单击此处编辑母版标题样式</a:t>
            </a:r>
            <a:endParaRPr lang="en-US" dirty="0"/>
          </a:p>
        </p:txBody>
      </p:sp>
      <p:sp>
        <p:nvSpPr>
          <p:cNvPr id="3" name="KSO_BC1"/>
          <p:cNvSpPr>
            <a:spLocks noGrp="1"/>
          </p:cNvSpPr>
          <p:nvPr>
            <p:ph idx="1"/>
          </p:nvPr>
        </p:nvSpPr>
        <p:spPr>
          <a:xfrm>
            <a:off x="5487989" y="1063629"/>
            <a:ext cx="617220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p:txBody>
      </p:sp>
      <p:sp>
        <p:nvSpPr>
          <p:cNvPr id="4" name="KSO_BC2"/>
          <p:cNvSpPr>
            <a:spLocks noGrp="1"/>
          </p:cNvSpPr>
          <p:nvPr>
            <p:ph type="body" sz="half" idx="2"/>
          </p:nvPr>
        </p:nvSpPr>
        <p:spPr>
          <a:xfrm>
            <a:off x="1144590" y="213360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p>
            <a:r>
              <a:rPr lang="en-US" smtClean="0"/>
              <a:t>6/3/2015</a:t>
            </a:r>
            <a:endParaRPr lang="en-US"/>
          </a:p>
        </p:txBody>
      </p:sp>
      <p:sp>
        <p:nvSpPr>
          <p:cNvPr id="6" name="KSO_FT"/>
          <p:cNvSpPr>
            <a:spLocks noGrp="1"/>
          </p:cNvSpPr>
          <p:nvPr>
            <p:ph type="ftr" sz="quarter" idx="11"/>
          </p:nvPr>
        </p:nvSpPr>
        <p:spPr/>
        <p:txBody>
          <a:bodyPr/>
          <a:lstStyle/>
          <a:p>
            <a:r>
              <a:rPr lang="en-US" smtClean="0"/>
              <a:t>Heng MEE Project</a:t>
            </a:r>
            <a:endParaRPr lang="en-US"/>
          </a:p>
        </p:txBody>
      </p:sp>
      <p:sp>
        <p:nvSpPr>
          <p:cNvPr id="7" name="KSO_FN"/>
          <p:cNvSpPr>
            <a:spLocks noGrp="1"/>
          </p:cNvSpPr>
          <p:nvPr>
            <p:ph type="sldNum" sz="quarter" idx="12"/>
          </p:nvPr>
        </p:nvSpPr>
        <p:spPr/>
        <p:txBody>
          <a:bodyPr/>
          <a:lstStyle/>
          <a:p>
            <a:fld id="{23884A04-6085-4CE7-807C-B17EAB5DBA3E}" type="slidenum">
              <a:rPr lang="en-US" smtClean="0"/>
              <a:t>‹#›</a:t>
            </a:fld>
            <a:endParaRPr lang="en-US"/>
          </a:p>
        </p:txBody>
      </p:sp>
    </p:spTree>
    <p:extLst>
      <p:ext uri="{BB962C8B-B14F-4D97-AF65-F5344CB8AC3E}">
        <p14:creationId xmlns:p14="http://schemas.microsoft.com/office/powerpoint/2010/main" val="3395557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246192" y="457200"/>
            <a:ext cx="3932237" cy="1600200"/>
          </a:xfrm>
        </p:spPr>
        <p:txBody>
          <a:bodyPr anchor="b"/>
          <a:lstStyle>
            <a:lvl1pPr>
              <a:defRPr sz="32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5442833"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KSO_BC2"/>
          <p:cNvSpPr>
            <a:spLocks noGrp="1"/>
          </p:cNvSpPr>
          <p:nvPr>
            <p:ph type="body" sz="half" idx="2"/>
          </p:nvPr>
        </p:nvSpPr>
        <p:spPr>
          <a:xfrm>
            <a:off x="1246192"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p>
            <a:r>
              <a:rPr lang="en-US" smtClean="0"/>
              <a:t>6/3/2015</a:t>
            </a:r>
            <a:endParaRPr lang="en-US"/>
          </a:p>
        </p:txBody>
      </p:sp>
      <p:sp>
        <p:nvSpPr>
          <p:cNvPr id="6" name="KSO_FT"/>
          <p:cNvSpPr>
            <a:spLocks noGrp="1"/>
          </p:cNvSpPr>
          <p:nvPr>
            <p:ph type="ftr" sz="quarter" idx="11"/>
          </p:nvPr>
        </p:nvSpPr>
        <p:spPr/>
        <p:txBody>
          <a:bodyPr/>
          <a:lstStyle/>
          <a:p>
            <a:r>
              <a:rPr lang="en-US" smtClean="0"/>
              <a:t>Heng MEE Project</a:t>
            </a:r>
            <a:endParaRPr lang="en-US"/>
          </a:p>
        </p:txBody>
      </p:sp>
      <p:sp>
        <p:nvSpPr>
          <p:cNvPr id="7" name="KSO_FN"/>
          <p:cNvSpPr>
            <a:spLocks noGrp="1"/>
          </p:cNvSpPr>
          <p:nvPr>
            <p:ph type="sldNum" sz="quarter" idx="12"/>
          </p:nvPr>
        </p:nvSpPr>
        <p:spPr/>
        <p:txBody>
          <a:bodyPr/>
          <a:lstStyle/>
          <a:p>
            <a:fld id="{23884A04-6085-4CE7-807C-B17EAB5DBA3E}" type="slidenum">
              <a:rPr lang="en-US" smtClean="0"/>
              <a:t>‹#›</a:t>
            </a:fld>
            <a:endParaRPr lang="en-US"/>
          </a:p>
        </p:txBody>
      </p:sp>
    </p:spTree>
    <p:extLst>
      <p:ext uri="{BB962C8B-B14F-4D97-AF65-F5344CB8AC3E}">
        <p14:creationId xmlns:p14="http://schemas.microsoft.com/office/powerpoint/2010/main" val="1845821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4">
            <a:extLst>
              <a:ext uri="{28A0092B-C50C-407E-A947-70E740481C1C}">
                <a14:useLocalDpi xmlns:a14="http://schemas.microsoft.com/office/drawing/2010/main" val="0"/>
              </a:ext>
            </a:extLst>
          </a:blip>
          <a:srcRect t="25824"/>
          <a:stretch/>
        </p:blipFill>
        <p:spPr>
          <a:xfrm>
            <a:off x="0" y="0"/>
            <a:ext cx="12192000" cy="6858000"/>
          </a:xfrm>
          <a:prstGeom prst="rect">
            <a:avLst/>
          </a:prstGeom>
        </p:spPr>
      </p:pic>
      <p:sp>
        <p:nvSpPr>
          <p:cNvPr id="12" name="矩形 11"/>
          <p:cNvSpPr/>
          <p:nvPr/>
        </p:nvSpPr>
        <p:spPr>
          <a:xfrm>
            <a:off x="0" y="0"/>
            <a:ext cx="12192000" cy="68580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KSO_FD"/>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6/3/2015</a:t>
            </a:r>
            <a:endParaRPr lang="en-US"/>
          </a:p>
        </p:txBody>
      </p:sp>
      <p:sp>
        <p:nvSpPr>
          <p:cNvPr id="5" name="KSO_FT"/>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Heng MEE Project</a:t>
            </a:r>
            <a:endParaRPr lang="en-US"/>
          </a:p>
        </p:txBody>
      </p:sp>
      <p:sp>
        <p:nvSpPr>
          <p:cNvPr id="6" name="KSO_FN"/>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884A04-6085-4CE7-807C-B17EAB5DBA3E}" type="slidenum">
              <a:rPr lang="en-US" smtClean="0"/>
              <a:t>‹#›</a:t>
            </a:fld>
            <a:endParaRPr lang="en-US"/>
          </a:p>
        </p:txBody>
      </p:sp>
      <p:sp>
        <p:nvSpPr>
          <p:cNvPr id="2" name="KSO_BT1"/>
          <p:cNvSpPr>
            <a:spLocks noGrp="1"/>
          </p:cNvSpPr>
          <p:nvPr>
            <p:ph type="title"/>
          </p:nvPr>
        </p:nvSpPr>
        <p:spPr>
          <a:xfrm>
            <a:off x="558798" y="162557"/>
            <a:ext cx="11056060" cy="815618"/>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3" name="KSO_BC1"/>
          <p:cNvSpPr>
            <a:spLocks noGrp="1"/>
          </p:cNvSpPr>
          <p:nvPr>
            <p:ph type="body" idx="1"/>
          </p:nvPr>
        </p:nvSpPr>
        <p:spPr>
          <a:xfrm>
            <a:off x="558798" y="1114698"/>
            <a:ext cx="11056060" cy="5354869"/>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p:txBody>
      </p:sp>
    </p:spTree>
    <p:extLst>
      <p:ext uri="{BB962C8B-B14F-4D97-AF65-F5344CB8AC3E}">
        <p14:creationId xmlns:p14="http://schemas.microsoft.com/office/powerpoint/2010/main" val="2588520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defTabSz="914400" rtl="0" eaLnBrk="1" latinLnBrk="0" hangingPunct="1">
        <a:lnSpc>
          <a:spcPct val="90000"/>
        </a:lnSpc>
        <a:spcBef>
          <a:spcPct val="0"/>
        </a:spcBef>
        <a:buNone/>
        <a:defRPr sz="3200" b="0" i="0" kern="1200" baseline="0">
          <a:solidFill>
            <a:schemeClr val="accent1">
              <a:lumMod val="75000"/>
            </a:schemeClr>
          </a:solidFill>
          <a:effectLst/>
          <a:latin typeface="+mj-ea"/>
          <a:ea typeface="+mj-ea"/>
          <a:cs typeface="+mj-cs"/>
        </a:defRPr>
      </a:lvl1pPr>
    </p:titleStyle>
    <p:bodyStyle>
      <a:lvl1pPr marL="357188" indent="-357188" algn="just" defTabSz="914400" rtl="0" eaLnBrk="1" latinLnBrk="0" hangingPunct="1">
        <a:lnSpc>
          <a:spcPct val="110000"/>
        </a:lnSpc>
        <a:spcBef>
          <a:spcPts val="800"/>
        </a:spcBef>
        <a:spcAft>
          <a:spcPts val="0"/>
        </a:spcAft>
        <a:buClr>
          <a:schemeClr val="accent1"/>
        </a:buClr>
        <a:buSzPct val="100000"/>
        <a:buFont typeface="Webdings" panose="05030102010509060703" pitchFamily="18" charset="2"/>
        <a:buChar char=""/>
        <a:defRPr lang="zh-CN" altLang="en-US" sz="2600" kern="1200" baseline="0" dirty="0" smtClean="0">
          <a:solidFill>
            <a:schemeClr val="accent2">
              <a:lumMod val="75000"/>
            </a:schemeClr>
          </a:solidFill>
          <a:latin typeface="+mn-ea"/>
          <a:ea typeface="+mn-ea"/>
          <a:cs typeface="+mn-cs"/>
        </a:defRPr>
      </a:lvl1pPr>
      <a:lvl2pPr marL="357188" indent="-357188" algn="just" defTabSz="914400" rtl="0" eaLnBrk="1" latinLnBrk="0" hangingPunct="1">
        <a:lnSpc>
          <a:spcPct val="120000"/>
        </a:lnSpc>
        <a:spcBef>
          <a:spcPts val="0"/>
        </a:spcBef>
        <a:spcAft>
          <a:spcPts val="600"/>
        </a:spcAft>
        <a:buClr>
          <a:schemeClr val="accent2">
            <a:lumMod val="60000"/>
            <a:lumOff val="40000"/>
          </a:schemeClr>
        </a:buClr>
        <a:buFont typeface="幼圆" panose="02010509060101010101" pitchFamily="49" charset="-122"/>
        <a:buChar char=" "/>
        <a:defRPr sz="1800" kern="1200" baseline="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914441" y="3156426"/>
            <a:ext cx="3636335" cy="369332"/>
          </a:xfrm>
          <a:prstGeom prst="rect">
            <a:avLst/>
          </a:prstGeom>
          <a:noFill/>
        </p:spPr>
        <p:txBody>
          <a:bodyPr wrap="square" rtlCol="0">
            <a:spAutoFit/>
          </a:bodyPr>
          <a:lstStyle/>
          <a:p>
            <a:r>
              <a:rPr lang="en-US" altLang="zh-CN" b="1" dirty="0" smtClean="0">
                <a:ln w="22225">
                  <a:solidFill>
                    <a:schemeClr val="accent2"/>
                  </a:solidFill>
                  <a:prstDash val="solid"/>
                </a:ln>
                <a:solidFill>
                  <a:schemeClr val="accent2">
                    <a:lumMod val="40000"/>
                    <a:lumOff val="60000"/>
                  </a:schemeClr>
                </a:solidFill>
              </a:rPr>
              <a:t>MEE project defense</a:t>
            </a:r>
            <a:endParaRPr lang="en-US" b="1" dirty="0">
              <a:ln w="22225">
                <a:solidFill>
                  <a:schemeClr val="accent2"/>
                </a:solidFill>
                <a:prstDash val="solid"/>
              </a:ln>
              <a:solidFill>
                <a:schemeClr val="accent2">
                  <a:lumMod val="40000"/>
                  <a:lumOff val="60000"/>
                </a:schemeClr>
              </a:solidFill>
            </a:endParaRPr>
          </a:p>
        </p:txBody>
      </p:sp>
      <p:sp>
        <p:nvSpPr>
          <p:cNvPr id="6" name="文本框 5"/>
          <p:cNvSpPr txBox="1"/>
          <p:nvPr/>
        </p:nvSpPr>
        <p:spPr>
          <a:xfrm>
            <a:off x="4914441" y="3663122"/>
            <a:ext cx="2565931" cy="584775"/>
          </a:xfrm>
          <a:prstGeom prst="rect">
            <a:avLst/>
          </a:prstGeom>
          <a:noFill/>
        </p:spPr>
        <p:txBody>
          <a:bodyPr wrap="square" rtlCol="0">
            <a:spAutoFit/>
          </a:bodyPr>
          <a:lstStyle/>
          <a:p>
            <a:r>
              <a:rPr lang="en-US" sz="3200" b="1" dirty="0" smtClean="0">
                <a:ln w="22225">
                  <a:solidFill>
                    <a:schemeClr val="accent2"/>
                  </a:solidFill>
                  <a:prstDash val="solid"/>
                </a:ln>
                <a:solidFill>
                  <a:schemeClr val="accent2">
                    <a:lumMod val="40000"/>
                    <a:lumOff val="60000"/>
                  </a:schemeClr>
                </a:solidFill>
              </a:rPr>
              <a:t>Heng Zhao</a:t>
            </a:r>
            <a:endParaRPr lang="en-US" sz="3200" b="1" dirty="0">
              <a:ln w="22225">
                <a:solidFill>
                  <a:schemeClr val="accent2"/>
                </a:solidFill>
                <a:prstDash val="solid"/>
              </a:ln>
              <a:solidFill>
                <a:schemeClr val="accent2">
                  <a:lumMod val="40000"/>
                  <a:lumOff val="60000"/>
                </a:schemeClr>
              </a:solidFill>
            </a:endParaRPr>
          </a:p>
        </p:txBody>
      </p:sp>
      <p:sp>
        <p:nvSpPr>
          <p:cNvPr id="8" name="文本框 7"/>
          <p:cNvSpPr txBox="1"/>
          <p:nvPr/>
        </p:nvSpPr>
        <p:spPr>
          <a:xfrm>
            <a:off x="7825563" y="5293202"/>
            <a:ext cx="4115899" cy="1477328"/>
          </a:xfrm>
          <a:prstGeom prst="rect">
            <a:avLst/>
          </a:prstGeom>
          <a:noFill/>
        </p:spPr>
        <p:txBody>
          <a:bodyPr wrap="square" rtlCol="0">
            <a:spAutoFit/>
          </a:bodyPr>
          <a:lstStyle/>
          <a:p>
            <a:pPr algn="ctr"/>
            <a:r>
              <a:rPr lang="en-US" sz="3000" b="1" dirty="0">
                <a:ln w="22225">
                  <a:solidFill>
                    <a:srgbClr val="B99179"/>
                  </a:solidFill>
                  <a:prstDash val="solid"/>
                </a:ln>
                <a:solidFill>
                  <a:srgbClr val="B99179">
                    <a:lumMod val="40000"/>
                    <a:lumOff val="60000"/>
                  </a:srgbClr>
                </a:solidFill>
              </a:rPr>
              <a:t>Committee Members:</a:t>
            </a:r>
          </a:p>
          <a:p>
            <a:pPr algn="ctr"/>
            <a:r>
              <a:rPr lang="en-US" sz="3000" b="1" dirty="0">
                <a:ln w="22225">
                  <a:solidFill>
                    <a:srgbClr val="B99179"/>
                  </a:solidFill>
                  <a:prstDash val="solid"/>
                </a:ln>
                <a:solidFill>
                  <a:srgbClr val="B99179">
                    <a:lumMod val="40000"/>
                    <a:lumOff val="60000"/>
                  </a:srgbClr>
                </a:solidFill>
              </a:rPr>
              <a:t>Dr. Victor P. </a:t>
            </a:r>
            <a:r>
              <a:rPr lang="en-US" sz="3000" b="1" dirty="0" smtClean="0">
                <a:ln w="22225">
                  <a:solidFill>
                    <a:srgbClr val="B99179"/>
                  </a:solidFill>
                  <a:prstDash val="solid"/>
                </a:ln>
                <a:solidFill>
                  <a:srgbClr val="B99179">
                    <a:lumMod val="40000"/>
                    <a:lumOff val="60000"/>
                  </a:srgbClr>
                </a:solidFill>
              </a:rPr>
              <a:t>Nelson </a:t>
            </a:r>
            <a:r>
              <a:rPr lang="en-US" sz="3000" b="1" dirty="0">
                <a:ln w="22225">
                  <a:solidFill>
                    <a:srgbClr val="B99179"/>
                  </a:solidFill>
                  <a:prstDash val="solid"/>
                </a:ln>
                <a:solidFill>
                  <a:srgbClr val="B99179">
                    <a:lumMod val="40000"/>
                    <a:lumOff val="60000"/>
                  </a:srgbClr>
                </a:solidFill>
              </a:rPr>
              <a:t>Dr. </a:t>
            </a:r>
            <a:r>
              <a:rPr lang="en-US" sz="3000" b="1" dirty="0" err="1">
                <a:ln w="22225">
                  <a:solidFill>
                    <a:srgbClr val="B99179"/>
                  </a:solidFill>
                  <a:prstDash val="solid"/>
                </a:ln>
                <a:solidFill>
                  <a:srgbClr val="B99179">
                    <a:lumMod val="40000"/>
                    <a:lumOff val="60000"/>
                  </a:srgbClr>
                </a:solidFill>
              </a:rPr>
              <a:t>Adit</a:t>
            </a:r>
            <a:r>
              <a:rPr lang="en-US" sz="3000" b="1" dirty="0">
                <a:ln w="22225">
                  <a:solidFill>
                    <a:srgbClr val="B99179"/>
                  </a:solidFill>
                  <a:prstDash val="solid"/>
                </a:ln>
                <a:solidFill>
                  <a:srgbClr val="B99179">
                    <a:lumMod val="40000"/>
                    <a:lumOff val="60000"/>
                  </a:srgbClr>
                </a:solidFill>
              </a:rPr>
              <a:t> D. Singh </a:t>
            </a:r>
          </a:p>
        </p:txBody>
      </p:sp>
      <p:sp>
        <p:nvSpPr>
          <p:cNvPr id="11" name="矩形 10"/>
          <p:cNvSpPr/>
          <p:nvPr/>
        </p:nvSpPr>
        <p:spPr>
          <a:xfrm>
            <a:off x="-183198" y="4569927"/>
            <a:ext cx="6096000" cy="1446550"/>
          </a:xfrm>
          <a:prstGeom prst="rect">
            <a:avLst/>
          </a:prstGeom>
        </p:spPr>
        <p:txBody>
          <a:bodyPr>
            <a:spAutoFit/>
          </a:bodyPr>
          <a:lstStyle/>
          <a:p>
            <a:pPr lvl="0" algn="ctr"/>
            <a:r>
              <a:rPr lang="en-US" sz="3400" b="1" dirty="0">
                <a:ln w="22225">
                  <a:solidFill>
                    <a:srgbClr val="B99179"/>
                  </a:solidFill>
                  <a:prstDash val="solid"/>
                </a:ln>
                <a:solidFill>
                  <a:srgbClr val="B99179">
                    <a:lumMod val="40000"/>
                    <a:lumOff val="60000"/>
                  </a:srgbClr>
                </a:solidFill>
              </a:rPr>
              <a:t>Advisor:</a:t>
            </a:r>
          </a:p>
          <a:p>
            <a:pPr lvl="0" algn="ctr"/>
            <a:r>
              <a:rPr lang="en-US" sz="3400" b="1" dirty="0">
                <a:ln w="22225">
                  <a:solidFill>
                    <a:srgbClr val="B99179"/>
                  </a:solidFill>
                  <a:prstDash val="solid"/>
                </a:ln>
                <a:solidFill>
                  <a:srgbClr val="B99179">
                    <a:lumMod val="40000"/>
                    <a:lumOff val="60000"/>
                  </a:srgbClr>
                </a:solidFill>
              </a:rPr>
              <a:t>Dr. Vishwani D</a:t>
            </a:r>
            <a:r>
              <a:rPr lang="en-US" sz="3400" b="1" dirty="0" smtClean="0">
                <a:ln w="22225">
                  <a:solidFill>
                    <a:srgbClr val="B99179"/>
                  </a:solidFill>
                  <a:prstDash val="solid"/>
                </a:ln>
                <a:solidFill>
                  <a:srgbClr val="B99179">
                    <a:lumMod val="40000"/>
                    <a:lumOff val="60000"/>
                  </a:srgbClr>
                </a:solidFill>
              </a:rPr>
              <a:t>. Agrawal</a:t>
            </a:r>
            <a:r>
              <a:rPr lang="en-US" sz="5400" b="1" dirty="0" smtClean="0">
                <a:ln w="22225">
                  <a:solidFill>
                    <a:srgbClr val="B99179"/>
                  </a:solidFill>
                  <a:prstDash val="solid"/>
                </a:ln>
                <a:solidFill>
                  <a:srgbClr val="B99179">
                    <a:lumMod val="40000"/>
                    <a:lumOff val="60000"/>
                  </a:srgbClr>
                </a:solidFill>
              </a:rPr>
              <a:t> </a:t>
            </a:r>
            <a:endParaRPr lang="en-US" sz="5400" b="1" dirty="0">
              <a:ln w="22225">
                <a:solidFill>
                  <a:srgbClr val="B99179"/>
                </a:solidFill>
                <a:prstDash val="solid"/>
              </a:ln>
              <a:solidFill>
                <a:srgbClr val="B99179">
                  <a:lumMod val="40000"/>
                  <a:lumOff val="60000"/>
                </a:srgbClr>
              </a:solidFill>
            </a:endParaRPr>
          </a:p>
        </p:txBody>
      </p:sp>
      <p:sp>
        <p:nvSpPr>
          <p:cNvPr id="3" name="灯片编号占位符 2"/>
          <p:cNvSpPr>
            <a:spLocks noGrp="1"/>
          </p:cNvSpPr>
          <p:nvPr>
            <p:ph type="sldNum" sz="quarter" idx="12"/>
          </p:nvPr>
        </p:nvSpPr>
        <p:spPr/>
        <p:txBody>
          <a:bodyPr/>
          <a:lstStyle/>
          <a:p>
            <a:fld id="{23884A04-6085-4CE7-807C-B17EAB5DBA3E}" type="slidenum">
              <a:rPr lang="en-US" smtClean="0"/>
              <a:t>1</a:t>
            </a:fld>
            <a:endParaRPr lang="en-US"/>
          </a:p>
        </p:txBody>
      </p:sp>
      <p:sp>
        <p:nvSpPr>
          <p:cNvPr id="7" name="日期占位符 6"/>
          <p:cNvSpPr>
            <a:spLocks noGrp="1"/>
          </p:cNvSpPr>
          <p:nvPr>
            <p:ph type="dt" sz="half" idx="10"/>
          </p:nvPr>
        </p:nvSpPr>
        <p:spPr/>
        <p:txBody>
          <a:bodyPr/>
          <a:lstStyle/>
          <a:p>
            <a:r>
              <a:rPr lang="en-US" smtClean="0"/>
              <a:t>6/3/2015</a:t>
            </a:r>
            <a:endParaRPr lang="en-US"/>
          </a:p>
        </p:txBody>
      </p:sp>
      <p:sp>
        <p:nvSpPr>
          <p:cNvPr id="9" name="页脚占位符 8"/>
          <p:cNvSpPr>
            <a:spLocks noGrp="1"/>
          </p:cNvSpPr>
          <p:nvPr>
            <p:ph type="ftr" sz="quarter" idx="11"/>
          </p:nvPr>
        </p:nvSpPr>
        <p:spPr/>
        <p:txBody>
          <a:bodyPr/>
          <a:lstStyle/>
          <a:p>
            <a:r>
              <a:rPr lang="en-US" smtClean="0"/>
              <a:t>Heng MEE Project</a:t>
            </a:r>
            <a:endParaRPr lang="en-US"/>
          </a:p>
        </p:txBody>
      </p:sp>
      <p:sp>
        <p:nvSpPr>
          <p:cNvPr id="12" name="矩形 11"/>
          <p:cNvSpPr/>
          <p:nvPr/>
        </p:nvSpPr>
        <p:spPr>
          <a:xfrm>
            <a:off x="2596293" y="325832"/>
            <a:ext cx="7988854" cy="584775"/>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cap="none" spc="0" dirty="0" smtClean="0">
                <a:ln w="22225">
                  <a:solidFill>
                    <a:schemeClr val="accent2"/>
                  </a:solidFill>
                  <a:prstDash val="solid"/>
                </a:ln>
                <a:solidFill>
                  <a:schemeClr val="accent2">
                    <a:lumMod val="40000"/>
                    <a:lumOff val="60000"/>
                  </a:schemeClr>
                </a:solidFill>
                <a:effectLst/>
              </a:rPr>
              <a:t>Test Programming an ATE for Diagnosis</a:t>
            </a:r>
            <a:endParaRPr lang="en-US" sz="32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391764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68270" y="21993"/>
            <a:ext cx="11056060" cy="815618"/>
          </a:xfrm>
        </p:spPr>
        <p:txBody>
          <a:bodyPr/>
          <a:lstStyle/>
          <a:p>
            <a:r>
              <a:rPr lang="en-US" dirty="0" err="1" smtClean="0"/>
              <a:t>FastScan</a:t>
            </a:r>
            <a:r>
              <a:rPr lang="en-US" dirty="0" smtClean="0"/>
              <a:t> to generate 74182 circuit </a:t>
            </a:r>
            <a:r>
              <a:rPr lang="en-US" dirty="0"/>
              <a:t>fault dictionary</a:t>
            </a:r>
          </a:p>
        </p:txBody>
      </p:sp>
      <p:pic>
        <p:nvPicPr>
          <p:cNvPr id="4" name="图片 3"/>
          <p:cNvPicPr>
            <a:picLocks noChangeAspect="1"/>
          </p:cNvPicPr>
          <p:nvPr/>
        </p:nvPicPr>
        <p:blipFill>
          <a:blip r:embed="rId3"/>
          <a:stretch>
            <a:fillRect/>
          </a:stretch>
        </p:blipFill>
        <p:spPr>
          <a:xfrm>
            <a:off x="8960071" y="1203067"/>
            <a:ext cx="2044261" cy="2211954"/>
          </a:xfrm>
          <a:prstGeom prst="rect">
            <a:avLst/>
          </a:prstGeom>
        </p:spPr>
      </p:pic>
      <p:pic>
        <p:nvPicPr>
          <p:cNvPr id="5" name="图片 4"/>
          <p:cNvPicPr>
            <a:picLocks noChangeAspect="1"/>
          </p:cNvPicPr>
          <p:nvPr/>
        </p:nvPicPr>
        <p:blipFill>
          <a:blip r:embed="rId4"/>
          <a:stretch>
            <a:fillRect/>
          </a:stretch>
        </p:blipFill>
        <p:spPr>
          <a:xfrm>
            <a:off x="8957442" y="3547241"/>
            <a:ext cx="2348664" cy="2017986"/>
          </a:xfrm>
          <a:prstGeom prst="rect">
            <a:avLst/>
          </a:prstGeom>
        </p:spPr>
      </p:pic>
      <p:pic>
        <p:nvPicPr>
          <p:cNvPr id="6" name="图片 5"/>
          <p:cNvPicPr>
            <a:picLocks noChangeAspect="1"/>
          </p:cNvPicPr>
          <p:nvPr/>
        </p:nvPicPr>
        <p:blipFill>
          <a:blip r:embed="rId5"/>
          <a:stretch>
            <a:fillRect/>
          </a:stretch>
        </p:blipFill>
        <p:spPr>
          <a:xfrm>
            <a:off x="1429899" y="1061873"/>
            <a:ext cx="2143125" cy="5591175"/>
          </a:xfrm>
          <a:prstGeom prst="rect">
            <a:avLst/>
          </a:prstGeom>
        </p:spPr>
      </p:pic>
      <p:sp>
        <p:nvSpPr>
          <p:cNvPr id="7" name="右箭头 6"/>
          <p:cNvSpPr/>
          <p:nvPr/>
        </p:nvSpPr>
        <p:spPr>
          <a:xfrm>
            <a:off x="3894082" y="2358187"/>
            <a:ext cx="4713889" cy="47960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右箭头 7"/>
          <p:cNvSpPr/>
          <p:nvPr/>
        </p:nvSpPr>
        <p:spPr>
          <a:xfrm>
            <a:off x="3733307" y="5565227"/>
            <a:ext cx="5063852" cy="42566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文本框 8"/>
          <p:cNvSpPr txBox="1"/>
          <p:nvPr/>
        </p:nvSpPr>
        <p:spPr>
          <a:xfrm>
            <a:off x="4405371" y="1481976"/>
            <a:ext cx="3362914" cy="372410"/>
          </a:xfrm>
          <a:prstGeom prst="rect">
            <a:avLst/>
          </a:prstGeom>
          <a:noFill/>
        </p:spPr>
        <p:txBody>
          <a:bodyPr wrap="square" rtlCol="0">
            <a:spAutoFit/>
          </a:bodyPr>
          <a:lstStyle/>
          <a:p>
            <a:pPr>
              <a:lnSpc>
                <a:spcPct val="130000"/>
              </a:lnSpc>
            </a:pPr>
            <a:r>
              <a:rPr lang="en-US" sz="1400" dirty="0" smtClean="0">
                <a:latin typeface="Arial" panose="020B0604020202020204" pitchFamily="34" charset="0"/>
                <a:ea typeface="微软雅黑" panose="020B0503020204020204" pitchFamily="34" charset="-122"/>
              </a:rPr>
              <a:t>DS means the fault can be detected</a:t>
            </a:r>
          </a:p>
        </p:txBody>
      </p:sp>
      <p:sp>
        <p:nvSpPr>
          <p:cNvPr id="10" name="文本框 9"/>
          <p:cNvSpPr txBox="1"/>
          <p:nvPr/>
        </p:nvSpPr>
        <p:spPr>
          <a:xfrm>
            <a:off x="9769167" y="5440408"/>
            <a:ext cx="725213" cy="1212640"/>
          </a:xfrm>
          <a:prstGeom prst="rect">
            <a:avLst/>
          </a:prstGeom>
          <a:noFill/>
        </p:spPr>
        <p:txBody>
          <a:bodyPr wrap="square" rtlCol="0">
            <a:spAutoFit/>
          </a:bodyPr>
          <a:lstStyle/>
          <a:p>
            <a:pPr>
              <a:lnSpc>
                <a:spcPct val="130000"/>
              </a:lnSpc>
            </a:pPr>
            <a:r>
              <a:rPr lang="en-US" sz="1400" dirty="0" smtClean="0">
                <a:latin typeface="Arial" panose="020B0604020202020204" pitchFamily="34" charset="0"/>
                <a:ea typeface="微软雅黑" panose="020B0503020204020204" pitchFamily="34" charset="-122"/>
              </a:rPr>
              <a:t>.</a:t>
            </a:r>
          </a:p>
          <a:p>
            <a:pPr>
              <a:lnSpc>
                <a:spcPct val="130000"/>
              </a:lnSpc>
            </a:pPr>
            <a:r>
              <a:rPr lang="en-US" sz="1400" dirty="0" smtClean="0">
                <a:latin typeface="Arial" panose="020B0604020202020204" pitchFamily="34" charset="0"/>
                <a:ea typeface="微软雅黑" panose="020B0503020204020204" pitchFamily="34" charset="-122"/>
              </a:rPr>
              <a:t>.</a:t>
            </a:r>
          </a:p>
          <a:p>
            <a:pPr>
              <a:lnSpc>
                <a:spcPct val="130000"/>
              </a:lnSpc>
            </a:pPr>
            <a:r>
              <a:rPr lang="en-US" sz="1400" dirty="0" smtClean="0">
                <a:latin typeface="Arial" panose="020B0604020202020204" pitchFamily="34" charset="0"/>
                <a:ea typeface="微软雅黑" panose="020B0503020204020204" pitchFamily="34" charset="-122"/>
              </a:rPr>
              <a:t>.</a:t>
            </a:r>
          </a:p>
          <a:p>
            <a:pPr>
              <a:lnSpc>
                <a:spcPct val="130000"/>
              </a:lnSpc>
            </a:pPr>
            <a:endParaRPr lang="en-US" sz="1400" dirty="0" smtClean="0">
              <a:latin typeface="Arial" panose="020B0604020202020204" pitchFamily="34" charset="0"/>
              <a:ea typeface="微软雅黑" panose="020B0503020204020204" pitchFamily="34" charset="-122"/>
            </a:endParaRPr>
          </a:p>
        </p:txBody>
      </p:sp>
      <p:sp>
        <p:nvSpPr>
          <p:cNvPr id="11" name="文本框 10"/>
          <p:cNvSpPr txBox="1"/>
          <p:nvPr/>
        </p:nvSpPr>
        <p:spPr>
          <a:xfrm>
            <a:off x="9175531" y="6306207"/>
            <a:ext cx="2758966" cy="652486"/>
          </a:xfrm>
          <a:prstGeom prst="rect">
            <a:avLst/>
          </a:prstGeom>
          <a:noFill/>
        </p:spPr>
        <p:txBody>
          <a:bodyPr wrap="square" rtlCol="0">
            <a:spAutoFit/>
          </a:bodyPr>
          <a:lstStyle/>
          <a:p>
            <a:pPr>
              <a:lnSpc>
                <a:spcPct val="130000"/>
              </a:lnSpc>
            </a:pPr>
            <a:r>
              <a:rPr lang="en-US" sz="1400" dirty="0" smtClean="0">
                <a:latin typeface="Arial" panose="020B0604020202020204" pitchFamily="34" charset="0"/>
                <a:ea typeface="微软雅黑" panose="020B0503020204020204" pitchFamily="34" charset="-122"/>
              </a:rPr>
              <a:t>eleven vectors have eleven files. (T1, T2…T10) </a:t>
            </a:r>
          </a:p>
        </p:txBody>
      </p:sp>
      <p:sp>
        <p:nvSpPr>
          <p:cNvPr id="3" name="灯片编号占位符 2"/>
          <p:cNvSpPr>
            <a:spLocks noGrp="1"/>
          </p:cNvSpPr>
          <p:nvPr>
            <p:ph type="sldNum" sz="quarter" idx="12"/>
          </p:nvPr>
        </p:nvSpPr>
        <p:spPr/>
        <p:txBody>
          <a:bodyPr/>
          <a:lstStyle/>
          <a:p>
            <a:fld id="{23884A04-6085-4CE7-807C-B17EAB5DBA3E}" type="slidenum">
              <a:rPr lang="en-US" smtClean="0"/>
              <a:t>10</a:t>
            </a:fld>
            <a:endParaRPr lang="en-US"/>
          </a:p>
        </p:txBody>
      </p:sp>
      <p:sp>
        <p:nvSpPr>
          <p:cNvPr id="13" name="日期占位符 12"/>
          <p:cNvSpPr>
            <a:spLocks noGrp="1"/>
          </p:cNvSpPr>
          <p:nvPr>
            <p:ph type="dt" sz="half" idx="10"/>
          </p:nvPr>
        </p:nvSpPr>
        <p:spPr/>
        <p:txBody>
          <a:bodyPr/>
          <a:lstStyle/>
          <a:p>
            <a:r>
              <a:rPr lang="en-US" smtClean="0"/>
              <a:t>6/3/2015</a:t>
            </a:r>
            <a:endParaRPr lang="en-US"/>
          </a:p>
        </p:txBody>
      </p:sp>
      <p:sp>
        <p:nvSpPr>
          <p:cNvPr id="14" name="页脚占位符 13"/>
          <p:cNvSpPr>
            <a:spLocks noGrp="1"/>
          </p:cNvSpPr>
          <p:nvPr>
            <p:ph type="ftr" sz="quarter" idx="11"/>
          </p:nvPr>
        </p:nvSpPr>
        <p:spPr/>
        <p:txBody>
          <a:bodyPr/>
          <a:lstStyle/>
          <a:p>
            <a:r>
              <a:rPr lang="en-US" smtClean="0"/>
              <a:t>Heng MEE Project</a:t>
            </a:r>
            <a:endParaRPr lang="en-US"/>
          </a:p>
        </p:txBody>
      </p:sp>
    </p:spTree>
    <p:extLst>
      <p:ext uri="{BB962C8B-B14F-4D97-AF65-F5344CB8AC3E}">
        <p14:creationId xmlns:p14="http://schemas.microsoft.com/office/powerpoint/2010/main" val="3104485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45708" y="2212074"/>
            <a:ext cx="2137105" cy="815618"/>
          </a:xfrm>
        </p:spPr>
        <p:txBody>
          <a:bodyPr>
            <a:normAutofit fontScale="90000"/>
          </a:bodyPr>
          <a:lstStyle/>
          <a:p>
            <a:r>
              <a:rPr lang="en-US" dirty="0" smtClean="0"/>
              <a:t>Final version of fault </a:t>
            </a:r>
            <a:r>
              <a:rPr lang="en-US" dirty="0"/>
              <a:t>dictionary</a:t>
            </a:r>
          </a:p>
        </p:txBody>
      </p:sp>
      <p:pic>
        <p:nvPicPr>
          <p:cNvPr id="4" name="图片 3"/>
          <p:cNvPicPr/>
          <p:nvPr/>
        </p:nvPicPr>
        <p:blipFill>
          <a:blip r:embed="rId3"/>
          <a:stretch>
            <a:fillRect/>
          </a:stretch>
        </p:blipFill>
        <p:spPr>
          <a:xfrm>
            <a:off x="6115648" y="288681"/>
            <a:ext cx="4600575" cy="6248400"/>
          </a:xfrm>
          <a:prstGeom prst="rect">
            <a:avLst/>
          </a:prstGeom>
        </p:spPr>
      </p:pic>
      <p:sp>
        <p:nvSpPr>
          <p:cNvPr id="5" name="右箭头 4"/>
          <p:cNvSpPr/>
          <p:nvPr/>
        </p:nvSpPr>
        <p:spPr>
          <a:xfrm>
            <a:off x="1056290" y="3436883"/>
            <a:ext cx="4840013" cy="50449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灯片编号占位符 2"/>
          <p:cNvSpPr>
            <a:spLocks noGrp="1"/>
          </p:cNvSpPr>
          <p:nvPr>
            <p:ph type="sldNum" sz="quarter" idx="12"/>
          </p:nvPr>
        </p:nvSpPr>
        <p:spPr/>
        <p:txBody>
          <a:bodyPr/>
          <a:lstStyle/>
          <a:p>
            <a:fld id="{23884A04-6085-4CE7-807C-B17EAB5DBA3E}" type="slidenum">
              <a:rPr lang="en-US" smtClean="0"/>
              <a:t>11</a:t>
            </a:fld>
            <a:endParaRPr lang="en-US"/>
          </a:p>
        </p:txBody>
      </p:sp>
      <p:sp>
        <p:nvSpPr>
          <p:cNvPr id="7" name="日期占位符 6"/>
          <p:cNvSpPr>
            <a:spLocks noGrp="1"/>
          </p:cNvSpPr>
          <p:nvPr>
            <p:ph type="dt" sz="half" idx="10"/>
          </p:nvPr>
        </p:nvSpPr>
        <p:spPr/>
        <p:txBody>
          <a:bodyPr/>
          <a:lstStyle/>
          <a:p>
            <a:r>
              <a:rPr lang="en-US" smtClean="0"/>
              <a:t>6/3/2015</a:t>
            </a:r>
            <a:endParaRPr lang="en-US"/>
          </a:p>
        </p:txBody>
      </p:sp>
      <p:sp>
        <p:nvSpPr>
          <p:cNvPr id="8" name="页脚占位符 7"/>
          <p:cNvSpPr>
            <a:spLocks noGrp="1"/>
          </p:cNvSpPr>
          <p:nvPr>
            <p:ph type="ftr" sz="quarter" idx="11"/>
          </p:nvPr>
        </p:nvSpPr>
        <p:spPr/>
        <p:txBody>
          <a:bodyPr/>
          <a:lstStyle/>
          <a:p>
            <a:r>
              <a:rPr lang="en-US" smtClean="0"/>
              <a:t>Heng MEE Project</a:t>
            </a:r>
            <a:endParaRPr lang="en-US"/>
          </a:p>
        </p:txBody>
      </p:sp>
    </p:spTree>
    <p:extLst>
      <p:ext uri="{BB962C8B-B14F-4D97-AF65-F5344CB8AC3E}">
        <p14:creationId xmlns:p14="http://schemas.microsoft.com/office/powerpoint/2010/main" val="4156052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834759" y="261091"/>
            <a:ext cx="4477407" cy="88094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4400" b="1" i="1" dirty="0" smtClean="0">
                <a:ln w="9525">
                  <a:solidFill>
                    <a:schemeClr val="bg1"/>
                  </a:solidFill>
                  <a:prstDash val="solid"/>
                </a:ln>
                <a:effectLst>
                  <a:outerShdw blurRad="12700" dist="38100" dir="2700000" algn="tl" rotWithShape="0">
                    <a:schemeClr val="bg1">
                      <a:lumMod val="50000"/>
                    </a:schemeClr>
                  </a:outerShdw>
                </a:effectLst>
              </a:rPr>
              <a:t>A</a:t>
            </a:r>
            <a:r>
              <a:rPr lang="en-US" sz="4400" b="1" i="1" dirty="0" smtClean="0">
                <a:ln w="9525">
                  <a:solidFill>
                    <a:schemeClr val="bg1"/>
                  </a:solidFill>
                  <a:prstDash val="solid"/>
                </a:ln>
                <a:effectLst>
                  <a:outerShdw blurRad="12700" dist="38100" dir="2700000" algn="tl" rotWithShape="0">
                    <a:schemeClr val="bg1">
                      <a:lumMod val="50000"/>
                    </a:schemeClr>
                  </a:outerShdw>
                </a:effectLst>
              </a:rPr>
              <a:t>lgorithms</a:t>
            </a:r>
            <a:endParaRPr lang="en-US" sz="4400" b="1" i="1" dirty="0">
              <a:ln w="9525">
                <a:solidFill>
                  <a:schemeClr val="bg1"/>
                </a:solidFill>
                <a:prstDash val="solid"/>
              </a:ln>
              <a:effectLst>
                <a:outerShdw blurRad="12700" dist="38100" dir="2700000" algn="tl" rotWithShape="0">
                  <a:schemeClr val="bg1">
                    <a:lumMod val="50000"/>
                  </a:schemeClr>
                </a:outerShdw>
              </a:effectLst>
            </a:endParaRPr>
          </a:p>
        </p:txBody>
      </p:sp>
      <p:sp>
        <p:nvSpPr>
          <p:cNvPr id="5" name="文本框 4"/>
          <p:cNvSpPr txBox="1"/>
          <p:nvPr/>
        </p:nvSpPr>
        <p:spPr>
          <a:xfrm>
            <a:off x="2601311" y="1390852"/>
            <a:ext cx="8056179" cy="1212640"/>
          </a:xfrm>
          <a:prstGeom prst="rect">
            <a:avLst/>
          </a:prstGeom>
          <a:noFill/>
        </p:spPr>
        <p:txBody>
          <a:bodyPr wrap="square" rtlCol="0">
            <a:spAutoFit/>
          </a:bodyPr>
          <a:lstStyle/>
          <a:p>
            <a:pPr algn="ctr">
              <a:lnSpc>
                <a:spcPct val="130000"/>
              </a:lnSpc>
            </a:pPr>
            <a:r>
              <a:rPr lang="en-US" sz="1400" dirty="0" smtClean="0">
                <a:latin typeface="Arial" panose="020B0604020202020204" pitchFamily="34" charset="0"/>
                <a:ea typeface="微软雅黑" panose="020B0503020204020204" pitchFamily="34" charset="-122"/>
              </a:rPr>
              <a:t>Diagnostic test:  </a:t>
            </a:r>
            <a:r>
              <a:rPr lang="en-US" sz="1400" dirty="0"/>
              <a:t>The diagnostic test is applied after a system has failed. The aim of this test</a:t>
            </a:r>
            <a:br>
              <a:rPr lang="en-US" sz="1400" dirty="0"/>
            </a:br>
            <a:r>
              <a:rPr lang="en-US" sz="1400" dirty="0"/>
              <a:t>is to identify the faulty part that should be replaced.</a:t>
            </a:r>
            <a:br>
              <a:rPr lang="en-US" sz="1400" dirty="0"/>
            </a:br>
            <a:r>
              <a:rPr lang="en-US" sz="1400" dirty="0"/>
              <a:t/>
            </a:r>
            <a:br>
              <a:rPr lang="en-US" sz="1400" dirty="0"/>
            </a:br>
            <a:endParaRPr lang="en-US" sz="1400" dirty="0" smtClean="0">
              <a:latin typeface="Arial" panose="020B0604020202020204" pitchFamily="34" charset="0"/>
              <a:ea typeface="微软雅黑" panose="020B0503020204020204" pitchFamily="34" charset="-122"/>
            </a:endParaRPr>
          </a:p>
        </p:txBody>
      </p:sp>
      <p:sp>
        <p:nvSpPr>
          <p:cNvPr id="6" name="文本框 5"/>
          <p:cNvSpPr txBox="1"/>
          <p:nvPr/>
        </p:nvSpPr>
        <p:spPr>
          <a:xfrm>
            <a:off x="5644056" y="3090376"/>
            <a:ext cx="2601310" cy="343235"/>
          </a:xfrm>
          <a:prstGeom prst="rect">
            <a:avLst/>
          </a:prstGeom>
          <a:noFill/>
        </p:spPr>
        <p:txBody>
          <a:bodyPr wrap="square" rtlCol="0">
            <a:spAutoFit/>
          </a:bodyPr>
          <a:lstStyle/>
          <a:p>
            <a:pPr>
              <a:lnSpc>
                <a:spcPct val="130000"/>
              </a:lnSpc>
            </a:pPr>
            <a:r>
              <a:rPr lang="en-US" sz="1400" dirty="0" smtClean="0">
                <a:latin typeface="Arial" panose="020B0604020202020204" pitchFamily="34" charset="0"/>
                <a:ea typeface="微软雅黑" panose="020B0503020204020204" pitchFamily="34" charset="-122"/>
              </a:rPr>
              <a:t>Diagnostic tree</a:t>
            </a:r>
          </a:p>
        </p:txBody>
      </p:sp>
      <p:sp>
        <p:nvSpPr>
          <p:cNvPr id="7" name="文本框 6"/>
          <p:cNvSpPr txBox="1"/>
          <p:nvPr/>
        </p:nvSpPr>
        <p:spPr>
          <a:xfrm>
            <a:off x="3815255" y="3610303"/>
            <a:ext cx="5628289" cy="1492716"/>
          </a:xfrm>
          <a:prstGeom prst="rect">
            <a:avLst/>
          </a:prstGeom>
          <a:noFill/>
        </p:spPr>
        <p:txBody>
          <a:bodyPr wrap="square" rtlCol="0">
            <a:spAutoFit/>
          </a:bodyPr>
          <a:lstStyle/>
          <a:p>
            <a:pPr>
              <a:lnSpc>
                <a:spcPct val="130000"/>
              </a:lnSpc>
            </a:pPr>
            <a:r>
              <a:rPr lang="en-US" sz="1400" dirty="0"/>
              <a:t>It is a top down, deductive failure analysis </a:t>
            </a:r>
            <a:r>
              <a:rPr lang="en-US" sz="1400" dirty="0" smtClean="0"/>
              <a:t>of the </a:t>
            </a:r>
            <a:r>
              <a:rPr lang="en-US" sz="1400" dirty="0"/>
              <a:t>state of system, with </a:t>
            </a:r>
            <a:r>
              <a:rPr lang="en-US" sz="1400" dirty="0" err="1" smtClean="0"/>
              <a:t>boolean</a:t>
            </a:r>
            <a:r>
              <a:rPr lang="en-US" sz="1400" dirty="0" smtClean="0"/>
              <a:t> </a:t>
            </a:r>
            <a:r>
              <a:rPr lang="en-US" sz="1400" dirty="0"/>
              <a:t>logic to </a:t>
            </a:r>
            <a:r>
              <a:rPr lang="en-US" sz="1400" dirty="0" smtClean="0"/>
              <a:t>apply </a:t>
            </a:r>
            <a:r>
              <a:rPr lang="en-US" sz="1400" dirty="0"/>
              <a:t>a series of vectors. The tests are applied one at a time, after the application of the partial test diagnosis is obtained, the diagnostic tree will help the </a:t>
            </a:r>
            <a:r>
              <a:rPr lang="en-US" sz="1400" dirty="0" smtClean="0"/>
              <a:t>program </a:t>
            </a:r>
            <a:r>
              <a:rPr lang="en-US" sz="1400" dirty="0"/>
              <a:t>to choose </a:t>
            </a:r>
            <a:r>
              <a:rPr lang="en-US" sz="1400" dirty="0" smtClean="0"/>
              <a:t>the next </a:t>
            </a:r>
            <a:r>
              <a:rPr lang="en-US" sz="1400" dirty="0"/>
              <a:t>vector </a:t>
            </a:r>
            <a:r>
              <a:rPr lang="en-US" sz="1400" dirty="0" smtClean="0"/>
              <a:t>to be applied </a:t>
            </a:r>
            <a:r>
              <a:rPr lang="en-US" sz="1400" dirty="0"/>
              <a:t>based on the outcome of the previous test. </a:t>
            </a:r>
            <a:endParaRPr lang="en-US" sz="1400" dirty="0" smtClean="0">
              <a:latin typeface="Arial" panose="020B0604020202020204" pitchFamily="34" charset="0"/>
              <a:ea typeface="微软雅黑" panose="020B0503020204020204" pitchFamily="34" charset="-122"/>
            </a:endParaRPr>
          </a:p>
        </p:txBody>
      </p:sp>
      <p:sp>
        <p:nvSpPr>
          <p:cNvPr id="2" name="灯片编号占位符 1"/>
          <p:cNvSpPr>
            <a:spLocks noGrp="1"/>
          </p:cNvSpPr>
          <p:nvPr>
            <p:ph type="sldNum" sz="quarter" idx="12"/>
          </p:nvPr>
        </p:nvSpPr>
        <p:spPr/>
        <p:txBody>
          <a:bodyPr/>
          <a:lstStyle/>
          <a:p>
            <a:fld id="{23884A04-6085-4CE7-807C-B17EAB5DBA3E}" type="slidenum">
              <a:rPr lang="en-US" smtClean="0"/>
              <a:t>12</a:t>
            </a:fld>
            <a:endParaRPr lang="en-US"/>
          </a:p>
        </p:txBody>
      </p:sp>
      <p:sp>
        <p:nvSpPr>
          <p:cNvPr id="8" name="日期占位符 7"/>
          <p:cNvSpPr>
            <a:spLocks noGrp="1"/>
          </p:cNvSpPr>
          <p:nvPr>
            <p:ph type="dt" sz="half" idx="10"/>
          </p:nvPr>
        </p:nvSpPr>
        <p:spPr/>
        <p:txBody>
          <a:bodyPr/>
          <a:lstStyle/>
          <a:p>
            <a:r>
              <a:rPr lang="en-US" smtClean="0"/>
              <a:t>6/3/2015</a:t>
            </a:r>
            <a:endParaRPr lang="en-US"/>
          </a:p>
        </p:txBody>
      </p:sp>
      <p:sp>
        <p:nvSpPr>
          <p:cNvPr id="9" name="页脚占位符 8"/>
          <p:cNvSpPr>
            <a:spLocks noGrp="1"/>
          </p:cNvSpPr>
          <p:nvPr>
            <p:ph type="ftr" sz="quarter" idx="11"/>
          </p:nvPr>
        </p:nvSpPr>
        <p:spPr/>
        <p:txBody>
          <a:bodyPr/>
          <a:lstStyle/>
          <a:p>
            <a:r>
              <a:rPr lang="en-US" smtClean="0"/>
              <a:t>Heng MEE Project</a:t>
            </a:r>
            <a:endParaRPr lang="en-US"/>
          </a:p>
        </p:txBody>
      </p:sp>
    </p:spTree>
    <p:extLst>
      <p:ext uri="{BB962C8B-B14F-4D97-AF65-F5344CB8AC3E}">
        <p14:creationId xmlns:p14="http://schemas.microsoft.com/office/powerpoint/2010/main" val="1076943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25159" y="567559"/>
            <a:ext cx="4477407" cy="880947"/>
          </a:xfrm>
          <a:prstGeom prst="rect">
            <a:avLst/>
          </a:prstGeom>
          <a:noFill/>
        </p:spPr>
        <p:txBody>
          <a:bodyPr wrap="square" rtlCol="0">
            <a:spAutoFit/>
          </a:bodyPr>
          <a:lstStyle/>
          <a:p>
            <a:pPr>
              <a:lnSpc>
                <a:spcPct val="130000"/>
              </a:lnSpc>
            </a:pPr>
            <a:r>
              <a:rPr lang="en-US" sz="4400" b="1" i="1" dirty="0" smtClean="0">
                <a:ln w="9525">
                  <a:solidFill>
                    <a:schemeClr val="bg1"/>
                  </a:solidFill>
                  <a:prstDash val="solid"/>
                </a:ln>
                <a:effectLst>
                  <a:outerShdw blurRad="12700" dist="38100" dir="2700000" algn="tl" rotWithShape="0">
                    <a:schemeClr val="bg1">
                      <a:lumMod val="50000"/>
                    </a:schemeClr>
                  </a:outerShdw>
                </a:effectLst>
              </a:rPr>
              <a:t>Algorithms</a:t>
            </a:r>
            <a:endParaRPr lang="en-US" sz="4400" b="1" i="1" dirty="0">
              <a:ln w="9525">
                <a:solidFill>
                  <a:schemeClr val="bg1"/>
                </a:solidFill>
                <a:prstDash val="solid"/>
              </a:ln>
              <a:effectLst>
                <a:outerShdw blurRad="12700" dist="38100" dir="2700000" algn="tl" rotWithShape="0">
                  <a:schemeClr val="bg1">
                    <a:lumMod val="50000"/>
                  </a:schemeClr>
                </a:outerShdw>
              </a:effectLst>
            </a:endParaRPr>
          </a:p>
        </p:txBody>
      </p:sp>
      <p:sp>
        <p:nvSpPr>
          <p:cNvPr id="5" name="文本框 4"/>
          <p:cNvSpPr txBox="1"/>
          <p:nvPr/>
        </p:nvSpPr>
        <p:spPr>
          <a:xfrm>
            <a:off x="1860331" y="1860331"/>
            <a:ext cx="5312980" cy="343235"/>
          </a:xfrm>
          <a:prstGeom prst="rect">
            <a:avLst/>
          </a:prstGeom>
          <a:noFill/>
        </p:spPr>
        <p:txBody>
          <a:bodyPr wrap="squar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Diagnostic tree</a:t>
            </a:r>
            <a:endParaRPr lang="en-US" sz="1400" dirty="0" smtClean="0">
              <a:latin typeface="Arial" panose="020B0604020202020204" pitchFamily="34" charset="0"/>
              <a:ea typeface="微软雅黑" panose="020B0503020204020204" pitchFamily="34" charset="-122"/>
            </a:endParaRPr>
          </a:p>
        </p:txBody>
      </p:sp>
      <p:pic>
        <p:nvPicPr>
          <p:cNvPr id="6" name="图片 5"/>
          <p:cNvPicPr/>
          <p:nvPr/>
        </p:nvPicPr>
        <p:blipFill>
          <a:blip r:embed="rId3">
            <a:extLst>
              <a:ext uri="{28A0092B-C50C-407E-A947-70E740481C1C}">
                <a14:useLocalDpi xmlns:a14="http://schemas.microsoft.com/office/drawing/2010/main" val="0"/>
              </a:ext>
            </a:extLst>
          </a:blip>
          <a:srcRect/>
          <a:stretch>
            <a:fillRect/>
          </a:stretch>
        </p:blipFill>
        <p:spPr bwMode="auto">
          <a:xfrm>
            <a:off x="1297452" y="2432158"/>
            <a:ext cx="2565400" cy="1962150"/>
          </a:xfrm>
          <a:prstGeom prst="rect">
            <a:avLst/>
          </a:prstGeom>
          <a:noFill/>
          <a:ln>
            <a:noFill/>
          </a:ln>
        </p:spPr>
      </p:pic>
      <p:sp>
        <p:nvSpPr>
          <p:cNvPr id="2" name="文本框 1"/>
          <p:cNvSpPr txBox="1"/>
          <p:nvPr/>
        </p:nvSpPr>
        <p:spPr>
          <a:xfrm>
            <a:off x="5281448" y="1702676"/>
            <a:ext cx="5407573" cy="343235"/>
          </a:xfrm>
          <a:prstGeom prst="rect">
            <a:avLst/>
          </a:prstGeom>
          <a:noFill/>
        </p:spPr>
        <p:txBody>
          <a:bodyPr wrap="square" rtlCol="0">
            <a:spAutoFit/>
          </a:bodyPr>
          <a:lstStyle/>
          <a:p>
            <a:pPr>
              <a:lnSpc>
                <a:spcPct val="130000"/>
              </a:lnSpc>
            </a:pPr>
            <a:r>
              <a:rPr lang="en-US" sz="1400" dirty="0" smtClean="0">
                <a:latin typeface="Arial" panose="020B0604020202020204" pitchFamily="34" charset="0"/>
                <a:ea typeface="微软雅黑" panose="020B0503020204020204" pitchFamily="34" charset="-122"/>
              </a:rPr>
              <a:t>With the </a:t>
            </a:r>
            <a:r>
              <a:rPr lang="en-US" sz="1400" dirty="0"/>
              <a:t>fault </a:t>
            </a:r>
            <a:r>
              <a:rPr lang="en-US" sz="1400" dirty="0" smtClean="0"/>
              <a:t>dictionary, we can make a </a:t>
            </a:r>
            <a:r>
              <a:rPr lang="en-US" sz="1400" dirty="0" smtClean="0">
                <a:latin typeface="Arial" panose="020B0604020202020204" pitchFamily="34" charset="0"/>
                <a:ea typeface="微软雅黑" panose="020B0503020204020204" pitchFamily="34" charset="-122"/>
              </a:rPr>
              <a:t>diagnostic tree</a:t>
            </a:r>
          </a:p>
        </p:txBody>
      </p:sp>
      <p:pic>
        <p:nvPicPr>
          <p:cNvPr id="3" name="图片 2"/>
          <p:cNvPicPr>
            <a:picLocks noChangeAspect="1"/>
          </p:cNvPicPr>
          <p:nvPr/>
        </p:nvPicPr>
        <p:blipFill>
          <a:blip r:embed="rId4"/>
          <a:stretch>
            <a:fillRect/>
          </a:stretch>
        </p:blipFill>
        <p:spPr>
          <a:xfrm>
            <a:off x="5770671" y="2203566"/>
            <a:ext cx="4429125" cy="2724150"/>
          </a:xfrm>
          <a:prstGeom prst="rect">
            <a:avLst/>
          </a:prstGeom>
        </p:spPr>
      </p:pic>
      <p:sp>
        <p:nvSpPr>
          <p:cNvPr id="7" name="灯片编号占位符 6"/>
          <p:cNvSpPr>
            <a:spLocks noGrp="1"/>
          </p:cNvSpPr>
          <p:nvPr>
            <p:ph type="sldNum" sz="quarter" idx="12"/>
          </p:nvPr>
        </p:nvSpPr>
        <p:spPr/>
        <p:txBody>
          <a:bodyPr/>
          <a:lstStyle/>
          <a:p>
            <a:fld id="{23884A04-6085-4CE7-807C-B17EAB5DBA3E}" type="slidenum">
              <a:rPr lang="en-US" smtClean="0"/>
              <a:t>13</a:t>
            </a:fld>
            <a:endParaRPr lang="en-US"/>
          </a:p>
        </p:txBody>
      </p:sp>
      <p:sp>
        <p:nvSpPr>
          <p:cNvPr id="9" name="日期占位符 8"/>
          <p:cNvSpPr>
            <a:spLocks noGrp="1"/>
          </p:cNvSpPr>
          <p:nvPr>
            <p:ph type="dt" sz="half" idx="10"/>
          </p:nvPr>
        </p:nvSpPr>
        <p:spPr/>
        <p:txBody>
          <a:bodyPr/>
          <a:lstStyle/>
          <a:p>
            <a:r>
              <a:rPr lang="en-US" smtClean="0"/>
              <a:t>6/3/2015</a:t>
            </a:r>
            <a:endParaRPr lang="en-US"/>
          </a:p>
        </p:txBody>
      </p:sp>
      <p:sp>
        <p:nvSpPr>
          <p:cNvPr id="10" name="页脚占位符 9"/>
          <p:cNvSpPr>
            <a:spLocks noGrp="1"/>
          </p:cNvSpPr>
          <p:nvPr>
            <p:ph type="ftr" sz="quarter" idx="11"/>
          </p:nvPr>
        </p:nvSpPr>
        <p:spPr/>
        <p:txBody>
          <a:bodyPr/>
          <a:lstStyle/>
          <a:p>
            <a:r>
              <a:rPr lang="en-US" smtClean="0"/>
              <a:t>Heng MEE Project</a:t>
            </a:r>
            <a:endParaRPr lang="en-US"/>
          </a:p>
        </p:txBody>
      </p:sp>
    </p:spTree>
    <p:extLst>
      <p:ext uri="{BB962C8B-B14F-4D97-AF65-F5344CB8AC3E}">
        <p14:creationId xmlns:p14="http://schemas.microsoft.com/office/powerpoint/2010/main" val="2143531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026979" y="551793"/>
            <a:ext cx="7165533" cy="892552"/>
          </a:xfrm>
          <a:prstGeom prst="rect">
            <a:avLst/>
          </a:prstGeom>
          <a:noFill/>
        </p:spPr>
        <p:txBody>
          <a:bodyPr wrap="square" rtlCol="0">
            <a:spAutoFit/>
          </a:bodyPr>
          <a:lstStyle/>
          <a:p>
            <a:pPr>
              <a:lnSpc>
                <a:spcPct val="130000"/>
              </a:lnSpc>
            </a:pPr>
            <a:r>
              <a:rPr lang="en-US" altLang="zh-CN" sz="4000" b="1" dirty="0" smtClean="0">
                <a:ln w="22225">
                  <a:solidFill>
                    <a:schemeClr val="accent2"/>
                  </a:solidFill>
                  <a:prstDash val="solid"/>
                </a:ln>
                <a:solidFill>
                  <a:schemeClr val="accent2">
                    <a:lumMod val="40000"/>
                    <a:lumOff val="60000"/>
                  </a:schemeClr>
                </a:solidFill>
                <a:latin typeface="Arial" panose="020B0604020202020204" pitchFamily="34" charset="0"/>
                <a:ea typeface="微软雅黑" panose="020B0503020204020204" pitchFamily="34" charset="-122"/>
              </a:rPr>
              <a:t>Optimize the diagnostic tree</a:t>
            </a:r>
            <a:endParaRPr lang="en-US" sz="4000" b="1" dirty="0" smtClean="0">
              <a:ln w="22225">
                <a:solidFill>
                  <a:schemeClr val="accent2"/>
                </a:solidFill>
                <a:prstDash val="solid"/>
              </a:ln>
              <a:solidFill>
                <a:schemeClr val="accent2">
                  <a:lumMod val="40000"/>
                  <a:lumOff val="60000"/>
                </a:schemeClr>
              </a:solidFill>
              <a:latin typeface="Arial" panose="020B0604020202020204" pitchFamily="34" charset="0"/>
              <a:ea typeface="微软雅黑" panose="020B0503020204020204" pitchFamily="34" charset="-122"/>
            </a:endParaRPr>
          </a:p>
        </p:txBody>
      </p:sp>
      <p:sp>
        <p:nvSpPr>
          <p:cNvPr id="5" name="文本框 4"/>
          <p:cNvSpPr txBox="1"/>
          <p:nvPr/>
        </p:nvSpPr>
        <p:spPr>
          <a:xfrm>
            <a:off x="6416567" y="1697545"/>
            <a:ext cx="5959365" cy="1212640"/>
          </a:xfrm>
          <a:prstGeom prst="rect">
            <a:avLst/>
          </a:prstGeom>
          <a:noFill/>
        </p:spPr>
        <p:txBody>
          <a:bodyPr wrap="square" rtlCol="0">
            <a:spAutoFit/>
          </a:bodyPr>
          <a:lstStyle/>
          <a:p>
            <a:pPr>
              <a:lnSpc>
                <a:spcPct val="130000"/>
              </a:lnSpc>
            </a:pPr>
            <a:r>
              <a:rPr lang="en-US" sz="1400" dirty="0"/>
              <a:t>As we know, the diagnostic tree can be arranged in several ways. One approach is to reduce the depth. The </a:t>
            </a:r>
            <a:r>
              <a:rPr lang="en-US" sz="1400" dirty="0" smtClean="0"/>
              <a:t>depth </a:t>
            </a:r>
            <a:r>
              <a:rPr lang="en-US" sz="1400" dirty="0"/>
              <a:t>can be reduced by dividing the fault set into equal halves by each test.</a:t>
            </a:r>
          </a:p>
          <a:p>
            <a:pPr>
              <a:lnSpc>
                <a:spcPct val="130000"/>
              </a:lnSpc>
            </a:pPr>
            <a:endParaRPr lang="en-US" sz="1400" dirty="0" smtClean="0">
              <a:latin typeface="Arial" panose="020B0604020202020204" pitchFamily="34" charset="0"/>
              <a:ea typeface="微软雅黑" panose="020B0503020204020204" pitchFamily="34" charset="-122"/>
            </a:endParaRPr>
          </a:p>
        </p:txBody>
      </p:sp>
      <p:pic>
        <p:nvPicPr>
          <p:cNvPr id="6" name="图片 5"/>
          <p:cNvPicPr>
            <a:picLocks noChangeAspect="1"/>
          </p:cNvPicPr>
          <p:nvPr/>
        </p:nvPicPr>
        <p:blipFill>
          <a:blip r:embed="rId3"/>
          <a:stretch>
            <a:fillRect/>
          </a:stretch>
        </p:blipFill>
        <p:spPr>
          <a:xfrm>
            <a:off x="7464973" y="3405376"/>
            <a:ext cx="3413234" cy="2513098"/>
          </a:xfrm>
          <a:prstGeom prst="rect">
            <a:avLst/>
          </a:prstGeom>
        </p:spPr>
      </p:pic>
      <p:sp>
        <p:nvSpPr>
          <p:cNvPr id="7" name="文本框 6"/>
          <p:cNvSpPr txBox="1"/>
          <p:nvPr/>
        </p:nvSpPr>
        <p:spPr>
          <a:xfrm>
            <a:off x="346842" y="2609055"/>
            <a:ext cx="5738648" cy="2052870"/>
          </a:xfrm>
          <a:prstGeom prst="rect">
            <a:avLst/>
          </a:prstGeom>
          <a:noFill/>
        </p:spPr>
        <p:txBody>
          <a:bodyPr wrap="square" rtlCol="0">
            <a:spAutoFit/>
          </a:bodyPr>
          <a:lstStyle/>
          <a:p>
            <a:pPr>
              <a:lnSpc>
                <a:spcPct val="130000"/>
              </a:lnSpc>
            </a:pPr>
            <a:r>
              <a:rPr lang="en-US" sz="1400" dirty="0" smtClean="0"/>
              <a:t>A</a:t>
            </a:r>
            <a:r>
              <a:rPr lang="en-US" sz="1400" dirty="0"/>
              <a:t> binary tree is a tree data structure in which each node has at most two children, which are referred to as the left child and the </a:t>
            </a:r>
            <a:r>
              <a:rPr lang="en-US" sz="1400" dirty="0" smtClean="0"/>
              <a:t>right child</a:t>
            </a:r>
            <a:r>
              <a:rPr lang="en-US" sz="1400" dirty="0"/>
              <a:t>. </a:t>
            </a:r>
          </a:p>
          <a:p>
            <a:pPr>
              <a:lnSpc>
                <a:spcPct val="130000"/>
              </a:lnSpc>
            </a:pPr>
            <a:endParaRPr lang="en-US" sz="1400" dirty="0" smtClean="0"/>
          </a:p>
          <a:p>
            <a:pPr>
              <a:lnSpc>
                <a:spcPct val="130000"/>
              </a:lnSpc>
            </a:pPr>
            <a:r>
              <a:rPr lang="en-US" sz="1400" dirty="0" smtClean="0"/>
              <a:t>A</a:t>
            </a:r>
            <a:r>
              <a:rPr lang="en-US" sz="1400" dirty="0"/>
              <a:t> self-balancing (or height-balanced) binary search tree is any node-based binary search tree that automatically keeps its height (maximal number of levels below the root) small in the face of arbitrary item insertions and </a:t>
            </a:r>
            <a:r>
              <a:rPr lang="en-US" sz="1400" dirty="0" smtClean="0"/>
              <a:t>deletions</a:t>
            </a:r>
            <a:endParaRPr lang="en-US" sz="1400" dirty="0"/>
          </a:p>
        </p:txBody>
      </p:sp>
      <p:sp>
        <p:nvSpPr>
          <p:cNvPr id="2" name="灯片编号占位符 1"/>
          <p:cNvSpPr>
            <a:spLocks noGrp="1"/>
          </p:cNvSpPr>
          <p:nvPr>
            <p:ph type="sldNum" sz="quarter" idx="12"/>
          </p:nvPr>
        </p:nvSpPr>
        <p:spPr/>
        <p:txBody>
          <a:bodyPr/>
          <a:lstStyle/>
          <a:p>
            <a:fld id="{23884A04-6085-4CE7-807C-B17EAB5DBA3E}" type="slidenum">
              <a:rPr lang="en-US" smtClean="0"/>
              <a:t>14</a:t>
            </a:fld>
            <a:endParaRPr lang="en-US"/>
          </a:p>
        </p:txBody>
      </p:sp>
      <p:sp>
        <p:nvSpPr>
          <p:cNvPr id="8" name="日期占位符 7"/>
          <p:cNvSpPr>
            <a:spLocks noGrp="1"/>
          </p:cNvSpPr>
          <p:nvPr>
            <p:ph type="dt" sz="half" idx="10"/>
          </p:nvPr>
        </p:nvSpPr>
        <p:spPr/>
        <p:txBody>
          <a:bodyPr/>
          <a:lstStyle/>
          <a:p>
            <a:r>
              <a:rPr lang="en-US" smtClean="0"/>
              <a:t>6/3/2015</a:t>
            </a:r>
            <a:endParaRPr lang="en-US"/>
          </a:p>
        </p:txBody>
      </p:sp>
      <p:sp>
        <p:nvSpPr>
          <p:cNvPr id="9" name="页脚占位符 8"/>
          <p:cNvSpPr>
            <a:spLocks noGrp="1"/>
          </p:cNvSpPr>
          <p:nvPr>
            <p:ph type="ftr" sz="quarter" idx="11"/>
          </p:nvPr>
        </p:nvSpPr>
        <p:spPr/>
        <p:txBody>
          <a:bodyPr/>
          <a:lstStyle/>
          <a:p>
            <a:r>
              <a:rPr lang="en-US" smtClean="0"/>
              <a:t>Heng MEE Project</a:t>
            </a:r>
            <a:endParaRPr lang="en-US"/>
          </a:p>
        </p:txBody>
      </p:sp>
    </p:spTree>
    <p:extLst>
      <p:ext uri="{BB962C8B-B14F-4D97-AF65-F5344CB8AC3E}">
        <p14:creationId xmlns:p14="http://schemas.microsoft.com/office/powerpoint/2010/main" val="3261929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017987" y="0"/>
            <a:ext cx="7409793" cy="652486"/>
          </a:xfrm>
          <a:prstGeom prst="rect">
            <a:avLst/>
          </a:prstGeom>
          <a:noFill/>
        </p:spPr>
        <p:txBody>
          <a:bodyPr wrap="square" rtlCol="0">
            <a:spAutoFit/>
          </a:bodyPr>
          <a:lstStyle/>
          <a:p>
            <a:pPr>
              <a:lnSpc>
                <a:spcPct val="130000"/>
              </a:lnSpc>
            </a:pPr>
            <a:r>
              <a:rPr lang="en-US" sz="2800" dirty="0" smtClean="0">
                <a:latin typeface="Arial" panose="020B0604020202020204" pitchFamily="34" charset="0"/>
                <a:ea typeface="微软雅黑" panose="020B0503020204020204" pitchFamily="34" charset="-122"/>
              </a:rPr>
              <a:t>The final version of  diagnostic tree for 74182 </a:t>
            </a:r>
          </a:p>
        </p:txBody>
      </p:sp>
      <p:pic>
        <p:nvPicPr>
          <p:cNvPr id="5" name="图片 4"/>
          <p:cNvPicPr/>
          <p:nvPr/>
        </p:nvPicPr>
        <p:blipFill>
          <a:blip r:embed="rId3"/>
          <a:stretch>
            <a:fillRect/>
          </a:stretch>
        </p:blipFill>
        <p:spPr>
          <a:xfrm>
            <a:off x="692225" y="515429"/>
            <a:ext cx="10785071" cy="6342571"/>
          </a:xfrm>
          <a:prstGeom prst="rect">
            <a:avLst/>
          </a:prstGeom>
        </p:spPr>
      </p:pic>
      <p:sp>
        <p:nvSpPr>
          <p:cNvPr id="2" name="灯片编号占位符 1"/>
          <p:cNvSpPr>
            <a:spLocks noGrp="1"/>
          </p:cNvSpPr>
          <p:nvPr>
            <p:ph type="sldNum" sz="quarter" idx="12"/>
          </p:nvPr>
        </p:nvSpPr>
        <p:spPr/>
        <p:txBody>
          <a:bodyPr/>
          <a:lstStyle/>
          <a:p>
            <a:fld id="{23884A04-6085-4CE7-807C-B17EAB5DBA3E}" type="slidenum">
              <a:rPr lang="en-US" smtClean="0"/>
              <a:t>15</a:t>
            </a:fld>
            <a:endParaRPr lang="en-US"/>
          </a:p>
        </p:txBody>
      </p:sp>
      <p:sp>
        <p:nvSpPr>
          <p:cNvPr id="6" name="日期占位符 5"/>
          <p:cNvSpPr>
            <a:spLocks noGrp="1"/>
          </p:cNvSpPr>
          <p:nvPr>
            <p:ph type="dt" sz="half" idx="10"/>
          </p:nvPr>
        </p:nvSpPr>
        <p:spPr/>
        <p:txBody>
          <a:bodyPr/>
          <a:lstStyle/>
          <a:p>
            <a:r>
              <a:rPr lang="en-US" smtClean="0"/>
              <a:t>6/3/2015</a:t>
            </a:r>
            <a:endParaRPr lang="en-US"/>
          </a:p>
        </p:txBody>
      </p:sp>
      <p:sp>
        <p:nvSpPr>
          <p:cNvPr id="7" name="页脚占位符 6"/>
          <p:cNvSpPr>
            <a:spLocks noGrp="1"/>
          </p:cNvSpPr>
          <p:nvPr>
            <p:ph type="ftr" sz="quarter" idx="11"/>
          </p:nvPr>
        </p:nvSpPr>
        <p:spPr/>
        <p:txBody>
          <a:bodyPr/>
          <a:lstStyle/>
          <a:p>
            <a:r>
              <a:rPr lang="en-US" smtClean="0"/>
              <a:t>Heng MEE Project</a:t>
            </a:r>
            <a:endParaRPr lang="en-US"/>
          </a:p>
        </p:txBody>
      </p:sp>
      <p:pic>
        <p:nvPicPr>
          <p:cNvPr id="8" name="图片 7"/>
          <p:cNvPicPr/>
          <p:nvPr/>
        </p:nvPicPr>
        <p:blipFill>
          <a:blip r:embed="rId4"/>
          <a:stretch>
            <a:fillRect/>
          </a:stretch>
        </p:blipFill>
        <p:spPr>
          <a:xfrm>
            <a:off x="7166741" y="838269"/>
            <a:ext cx="4187059" cy="3526467"/>
          </a:xfrm>
          <a:prstGeom prst="rect">
            <a:avLst/>
          </a:prstGeom>
        </p:spPr>
      </p:pic>
    </p:spTree>
    <p:extLst>
      <p:ext uri="{BB962C8B-B14F-4D97-AF65-F5344CB8AC3E}">
        <p14:creationId xmlns:p14="http://schemas.microsoft.com/office/powerpoint/2010/main" val="1027181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50999" y="126794"/>
            <a:ext cx="11056060" cy="815618"/>
          </a:xfrm>
        </p:spPr>
        <p:txBody>
          <a:bodyPr>
            <a:normAutofit/>
          </a:bodyPr>
          <a:lstStyle/>
          <a:p>
            <a:r>
              <a:rPr lang="en-US" altLang="zh-CN" dirty="0" smtClean="0"/>
              <a:t>Old way to implement 74182 on FPGA using ATE</a:t>
            </a:r>
            <a:endParaRPr lang="en-US" dirty="0"/>
          </a:p>
        </p:txBody>
      </p:sp>
      <p:sp>
        <p:nvSpPr>
          <p:cNvPr id="4" name="文本框 3"/>
          <p:cNvSpPr txBox="1"/>
          <p:nvPr/>
        </p:nvSpPr>
        <p:spPr>
          <a:xfrm>
            <a:off x="558798" y="1324303"/>
            <a:ext cx="2184402" cy="450829"/>
          </a:xfrm>
          <a:prstGeom prst="rect">
            <a:avLst/>
          </a:prstGeom>
          <a:noFill/>
        </p:spPr>
        <p:txBody>
          <a:bodyPr wrap="square" rtlCol="0">
            <a:spAutoFit/>
          </a:bodyPr>
          <a:lstStyle/>
          <a:p>
            <a:pPr>
              <a:lnSpc>
                <a:spcPct val="130000"/>
              </a:lnSpc>
            </a:pPr>
            <a:r>
              <a:rPr lang="en-US" sz="2000" dirty="0" smtClean="0">
                <a:latin typeface="Arial" panose="020B0604020202020204" pitchFamily="34" charset="0"/>
                <a:ea typeface="微软雅黑" panose="020B0503020204020204" pitchFamily="34" charset="-122"/>
              </a:rPr>
              <a:t>The old way</a:t>
            </a:r>
            <a:r>
              <a:rPr lang="en-US" sz="1400" dirty="0" smtClean="0">
                <a:latin typeface="Arial" panose="020B0604020202020204" pitchFamily="34" charset="0"/>
                <a:ea typeface="微软雅黑" panose="020B0503020204020204" pitchFamily="34" charset="-122"/>
              </a:rPr>
              <a:t>:</a:t>
            </a:r>
          </a:p>
        </p:txBody>
      </p:sp>
      <p:sp>
        <p:nvSpPr>
          <p:cNvPr id="5" name="文本框 4"/>
          <p:cNvSpPr txBox="1"/>
          <p:nvPr/>
        </p:nvSpPr>
        <p:spPr>
          <a:xfrm>
            <a:off x="819807" y="1986455"/>
            <a:ext cx="3389586" cy="652486"/>
          </a:xfrm>
          <a:prstGeom prst="rect">
            <a:avLst/>
          </a:prstGeom>
          <a:noFill/>
        </p:spPr>
        <p:txBody>
          <a:bodyPr wrap="square" rtlCol="0">
            <a:spAutoFit/>
          </a:bodyPr>
          <a:lstStyle/>
          <a:p>
            <a:pPr>
              <a:lnSpc>
                <a:spcPct val="130000"/>
              </a:lnSpc>
            </a:pPr>
            <a:r>
              <a:rPr lang="en-US" sz="1400" dirty="0" smtClean="0">
                <a:latin typeface="Arial" panose="020B0604020202020204" pitchFamily="34" charset="0"/>
                <a:ea typeface="微软雅黑" panose="020B0503020204020204" pitchFamily="34" charset="-122"/>
              </a:rPr>
              <a:t>In the software ISE Project Navigator,  we transfer the Verilog file to </a:t>
            </a:r>
            <a:r>
              <a:rPr lang="en-US" sz="1400" dirty="0" err="1" smtClean="0">
                <a:latin typeface="Arial" panose="020B0604020202020204" pitchFamily="34" charset="0"/>
                <a:ea typeface="微软雅黑" panose="020B0503020204020204" pitchFamily="34" charset="-122"/>
              </a:rPr>
              <a:t>rbt</a:t>
            </a:r>
            <a:r>
              <a:rPr lang="en-US" sz="1400" dirty="0" smtClean="0">
                <a:latin typeface="Arial" panose="020B0604020202020204" pitchFamily="34" charset="0"/>
                <a:ea typeface="微软雅黑" panose="020B0503020204020204" pitchFamily="34" charset="-122"/>
              </a:rPr>
              <a:t> file </a:t>
            </a:r>
          </a:p>
        </p:txBody>
      </p:sp>
      <p:pic>
        <p:nvPicPr>
          <p:cNvPr id="6" name="图片 5"/>
          <p:cNvPicPr>
            <a:picLocks noChangeAspect="1"/>
          </p:cNvPicPr>
          <p:nvPr/>
        </p:nvPicPr>
        <p:blipFill>
          <a:blip r:embed="rId3"/>
          <a:stretch>
            <a:fillRect/>
          </a:stretch>
        </p:blipFill>
        <p:spPr>
          <a:xfrm>
            <a:off x="819807" y="2989372"/>
            <a:ext cx="3752850" cy="2676525"/>
          </a:xfrm>
          <a:prstGeom prst="rect">
            <a:avLst/>
          </a:prstGeom>
        </p:spPr>
      </p:pic>
      <p:sp>
        <p:nvSpPr>
          <p:cNvPr id="7" name="文本框 6"/>
          <p:cNvSpPr txBox="1"/>
          <p:nvPr/>
        </p:nvSpPr>
        <p:spPr>
          <a:xfrm>
            <a:off x="7504386" y="1986455"/>
            <a:ext cx="2207173" cy="343235"/>
          </a:xfrm>
          <a:prstGeom prst="rect">
            <a:avLst/>
          </a:prstGeom>
          <a:noFill/>
        </p:spPr>
        <p:txBody>
          <a:bodyPr wrap="square" rtlCol="0">
            <a:spAutoFit/>
          </a:bodyPr>
          <a:lstStyle/>
          <a:p>
            <a:pPr>
              <a:lnSpc>
                <a:spcPct val="130000"/>
              </a:lnSpc>
            </a:pPr>
            <a:r>
              <a:rPr lang="en-US" sz="1400" dirty="0" smtClean="0">
                <a:latin typeface="Arial" panose="020B0604020202020204" pitchFamily="34" charset="0"/>
                <a:ea typeface="微软雅黑" panose="020B0503020204020204" pitchFamily="34" charset="-122"/>
              </a:rPr>
              <a:t>The  pattern file:</a:t>
            </a:r>
          </a:p>
        </p:txBody>
      </p:sp>
      <p:pic>
        <p:nvPicPr>
          <p:cNvPr id="9" name="图片 8"/>
          <p:cNvPicPr>
            <a:picLocks noChangeAspect="1"/>
          </p:cNvPicPr>
          <p:nvPr/>
        </p:nvPicPr>
        <p:blipFill>
          <a:blip r:embed="rId4"/>
          <a:stretch>
            <a:fillRect/>
          </a:stretch>
        </p:blipFill>
        <p:spPr>
          <a:xfrm>
            <a:off x="6854715" y="2989372"/>
            <a:ext cx="4914900" cy="2609850"/>
          </a:xfrm>
          <a:prstGeom prst="rect">
            <a:avLst/>
          </a:prstGeom>
        </p:spPr>
      </p:pic>
      <p:sp>
        <p:nvSpPr>
          <p:cNvPr id="10" name="右箭头 9"/>
          <p:cNvSpPr/>
          <p:nvPr/>
        </p:nvSpPr>
        <p:spPr>
          <a:xfrm>
            <a:off x="4414345" y="4294297"/>
            <a:ext cx="2440370" cy="48265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文本框 10"/>
          <p:cNvSpPr txBox="1"/>
          <p:nvPr/>
        </p:nvSpPr>
        <p:spPr>
          <a:xfrm>
            <a:off x="4752153" y="3315592"/>
            <a:ext cx="1923065" cy="652486"/>
          </a:xfrm>
          <a:prstGeom prst="rect">
            <a:avLst/>
          </a:prstGeom>
          <a:noFill/>
        </p:spPr>
        <p:txBody>
          <a:bodyPr wrap="square" rtlCol="0">
            <a:spAutoFit/>
          </a:bodyPr>
          <a:lstStyle/>
          <a:p>
            <a:pPr>
              <a:lnSpc>
                <a:spcPct val="130000"/>
              </a:lnSpc>
            </a:pPr>
            <a:r>
              <a:rPr lang="en-US" sz="1400" dirty="0" smtClean="0">
                <a:latin typeface="Arial" panose="020B0604020202020204" pitchFamily="34" charset="0"/>
                <a:ea typeface="微软雅黑" panose="020B0503020204020204" pitchFamily="34" charset="-122"/>
              </a:rPr>
              <a:t>Using the script language : </a:t>
            </a:r>
            <a:r>
              <a:rPr lang="en-US" sz="1400" dirty="0" err="1" smtClean="0">
                <a:latin typeface="Arial" panose="020B0604020202020204" pitchFamily="34" charset="0"/>
                <a:ea typeface="微软雅黑" panose="020B0503020204020204" pitchFamily="34" charset="-122"/>
              </a:rPr>
              <a:t>perl</a:t>
            </a:r>
            <a:r>
              <a:rPr lang="en-US" sz="1400" dirty="0" smtClean="0">
                <a:latin typeface="Arial" panose="020B0604020202020204" pitchFamily="34" charset="0"/>
                <a:ea typeface="微软雅黑" panose="020B0503020204020204" pitchFamily="34" charset="-122"/>
              </a:rPr>
              <a:t> </a:t>
            </a:r>
          </a:p>
        </p:txBody>
      </p:sp>
      <p:sp>
        <p:nvSpPr>
          <p:cNvPr id="3" name="灯片编号占位符 2"/>
          <p:cNvSpPr>
            <a:spLocks noGrp="1"/>
          </p:cNvSpPr>
          <p:nvPr>
            <p:ph type="sldNum" sz="quarter" idx="12"/>
          </p:nvPr>
        </p:nvSpPr>
        <p:spPr/>
        <p:txBody>
          <a:bodyPr/>
          <a:lstStyle/>
          <a:p>
            <a:fld id="{23884A04-6085-4CE7-807C-B17EAB5DBA3E}" type="slidenum">
              <a:rPr lang="en-US" smtClean="0"/>
              <a:t>16</a:t>
            </a:fld>
            <a:endParaRPr lang="en-US"/>
          </a:p>
        </p:txBody>
      </p:sp>
      <p:sp>
        <p:nvSpPr>
          <p:cNvPr id="12" name="日期占位符 11"/>
          <p:cNvSpPr>
            <a:spLocks noGrp="1"/>
          </p:cNvSpPr>
          <p:nvPr>
            <p:ph type="dt" sz="half" idx="10"/>
          </p:nvPr>
        </p:nvSpPr>
        <p:spPr/>
        <p:txBody>
          <a:bodyPr/>
          <a:lstStyle/>
          <a:p>
            <a:r>
              <a:rPr lang="en-US" smtClean="0"/>
              <a:t>6/3/2015</a:t>
            </a:r>
            <a:endParaRPr lang="en-US"/>
          </a:p>
        </p:txBody>
      </p:sp>
      <p:sp>
        <p:nvSpPr>
          <p:cNvPr id="13" name="页脚占位符 12"/>
          <p:cNvSpPr>
            <a:spLocks noGrp="1"/>
          </p:cNvSpPr>
          <p:nvPr>
            <p:ph type="ftr" sz="quarter" idx="11"/>
          </p:nvPr>
        </p:nvSpPr>
        <p:spPr/>
        <p:txBody>
          <a:bodyPr/>
          <a:lstStyle/>
          <a:p>
            <a:r>
              <a:rPr lang="en-US" smtClean="0"/>
              <a:t>Heng MEE Project</a:t>
            </a:r>
            <a:endParaRPr lang="en-US"/>
          </a:p>
        </p:txBody>
      </p:sp>
    </p:spTree>
    <p:extLst>
      <p:ext uri="{BB962C8B-B14F-4D97-AF65-F5344CB8AC3E}">
        <p14:creationId xmlns:p14="http://schemas.microsoft.com/office/powerpoint/2010/main" val="3769865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322064" y="163428"/>
            <a:ext cx="9906768" cy="812530"/>
          </a:xfrm>
          <a:prstGeom prst="rect">
            <a:avLst/>
          </a:prstGeom>
          <a:noFill/>
        </p:spPr>
        <p:txBody>
          <a:bodyPr wrap="square" rtlCol="0">
            <a:spAutoFit/>
          </a:bodyPr>
          <a:lstStyle/>
          <a:p>
            <a:pPr>
              <a:lnSpc>
                <a:spcPct val="130000"/>
              </a:lnSpc>
            </a:pPr>
            <a:r>
              <a:rPr lang="en-US" sz="3600" dirty="0" smtClean="0">
                <a:latin typeface="Arial" panose="020B0604020202020204" pitchFamily="34" charset="0"/>
                <a:ea typeface="微软雅黑" panose="020B0503020204020204" pitchFamily="34" charset="-122"/>
              </a:rPr>
              <a:t>74182 CUT implemented on Spartan-3A FPGA </a:t>
            </a:r>
          </a:p>
        </p:txBody>
      </p:sp>
      <p:pic>
        <p:nvPicPr>
          <p:cNvPr id="5" name="图片 4"/>
          <p:cNvPicPr>
            <a:picLocks noChangeAspect="1"/>
          </p:cNvPicPr>
          <p:nvPr/>
        </p:nvPicPr>
        <p:blipFill>
          <a:blip r:embed="rId3"/>
          <a:stretch>
            <a:fillRect/>
          </a:stretch>
        </p:blipFill>
        <p:spPr>
          <a:xfrm>
            <a:off x="951843" y="1305582"/>
            <a:ext cx="3896256" cy="2746156"/>
          </a:xfrm>
          <a:prstGeom prst="rect">
            <a:avLst/>
          </a:prstGeom>
        </p:spPr>
      </p:pic>
      <p:pic>
        <p:nvPicPr>
          <p:cNvPr id="6" name="图片 5"/>
          <p:cNvPicPr>
            <a:picLocks noChangeAspect="1"/>
          </p:cNvPicPr>
          <p:nvPr/>
        </p:nvPicPr>
        <p:blipFill>
          <a:blip r:embed="rId4"/>
          <a:stretch>
            <a:fillRect/>
          </a:stretch>
        </p:blipFill>
        <p:spPr>
          <a:xfrm>
            <a:off x="6254641" y="1036918"/>
            <a:ext cx="5522200" cy="5451804"/>
          </a:xfrm>
          <a:prstGeom prst="rect">
            <a:avLst/>
          </a:prstGeom>
        </p:spPr>
      </p:pic>
      <p:sp>
        <p:nvSpPr>
          <p:cNvPr id="7" name="文本框 6"/>
          <p:cNvSpPr txBox="1"/>
          <p:nvPr/>
        </p:nvSpPr>
        <p:spPr>
          <a:xfrm>
            <a:off x="951843" y="4162097"/>
            <a:ext cx="4566088" cy="932563"/>
          </a:xfrm>
          <a:prstGeom prst="rect">
            <a:avLst/>
          </a:prstGeom>
          <a:noFill/>
        </p:spPr>
        <p:txBody>
          <a:bodyPr wrap="square" rtlCol="0">
            <a:spAutoFit/>
          </a:bodyPr>
          <a:lstStyle/>
          <a:p>
            <a:pPr>
              <a:lnSpc>
                <a:spcPct val="130000"/>
              </a:lnSpc>
            </a:pPr>
            <a:r>
              <a:rPr lang="en-US" sz="1400" dirty="0" smtClean="0">
                <a:latin typeface="Arial" panose="020B0604020202020204" pitchFamily="34" charset="0"/>
                <a:ea typeface="微软雅黑" panose="020B0503020204020204" pitchFamily="34" charset="-122"/>
              </a:rPr>
              <a:t>In this board, I just use the ISE to generate a bit file. Using the download tool mercury and download the bit file to the FPGA</a:t>
            </a:r>
            <a:r>
              <a:rPr lang="zh-CN" altLang="en-US" sz="1400" dirty="0">
                <a:latin typeface="Arial" panose="020B0604020202020204" pitchFamily="34" charset="0"/>
                <a:ea typeface="微软雅黑" panose="020B0503020204020204" pitchFamily="34" charset="-122"/>
              </a:rPr>
              <a:t> </a:t>
            </a:r>
            <a:r>
              <a:rPr lang="en-US" altLang="zh-CN" sz="1400" dirty="0" smtClean="0">
                <a:latin typeface="Arial" panose="020B0604020202020204" pitchFamily="34" charset="0"/>
                <a:ea typeface="微软雅黑" panose="020B0503020204020204" pitchFamily="34" charset="-122"/>
              </a:rPr>
              <a:t>board.</a:t>
            </a:r>
            <a:endParaRPr lang="en-US" sz="1400" dirty="0" smtClean="0">
              <a:latin typeface="Arial" panose="020B0604020202020204" pitchFamily="34" charset="0"/>
              <a:ea typeface="微软雅黑" panose="020B0503020204020204" pitchFamily="34" charset="-122"/>
            </a:endParaRPr>
          </a:p>
        </p:txBody>
      </p:sp>
      <p:sp>
        <p:nvSpPr>
          <p:cNvPr id="2" name="灯片编号占位符 1"/>
          <p:cNvSpPr>
            <a:spLocks noGrp="1"/>
          </p:cNvSpPr>
          <p:nvPr>
            <p:ph type="sldNum" sz="quarter" idx="12"/>
          </p:nvPr>
        </p:nvSpPr>
        <p:spPr/>
        <p:txBody>
          <a:bodyPr/>
          <a:lstStyle/>
          <a:p>
            <a:fld id="{23884A04-6085-4CE7-807C-B17EAB5DBA3E}" type="slidenum">
              <a:rPr lang="en-US" smtClean="0"/>
              <a:t>17</a:t>
            </a:fld>
            <a:endParaRPr lang="en-US"/>
          </a:p>
        </p:txBody>
      </p:sp>
      <p:sp>
        <p:nvSpPr>
          <p:cNvPr id="8" name="日期占位符 7"/>
          <p:cNvSpPr>
            <a:spLocks noGrp="1"/>
          </p:cNvSpPr>
          <p:nvPr>
            <p:ph type="dt" sz="half" idx="10"/>
          </p:nvPr>
        </p:nvSpPr>
        <p:spPr/>
        <p:txBody>
          <a:bodyPr/>
          <a:lstStyle/>
          <a:p>
            <a:r>
              <a:rPr lang="en-US" smtClean="0"/>
              <a:t>6/3/2015</a:t>
            </a:r>
            <a:endParaRPr lang="en-US"/>
          </a:p>
        </p:txBody>
      </p:sp>
      <p:sp>
        <p:nvSpPr>
          <p:cNvPr id="9" name="页脚占位符 8"/>
          <p:cNvSpPr>
            <a:spLocks noGrp="1"/>
          </p:cNvSpPr>
          <p:nvPr>
            <p:ph type="ftr" sz="quarter" idx="11"/>
          </p:nvPr>
        </p:nvSpPr>
        <p:spPr/>
        <p:txBody>
          <a:bodyPr/>
          <a:lstStyle/>
          <a:p>
            <a:r>
              <a:rPr lang="en-US" smtClean="0"/>
              <a:t>Heng MEE Project</a:t>
            </a:r>
            <a:endParaRPr lang="en-US"/>
          </a:p>
        </p:txBody>
      </p:sp>
    </p:spTree>
    <p:extLst>
      <p:ext uri="{BB962C8B-B14F-4D97-AF65-F5344CB8AC3E}">
        <p14:creationId xmlns:p14="http://schemas.microsoft.com/office/powerpoint/2010/main" val="1480207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921327" y="495444"/>
            <a:ext cx="4502150" cy="5918200"/>
            <a:chOff x="1392" y="496"/>
            <a:chExt cx="2836" cy="3728"/>
          </a:xfrm>
        </p:grpSpPr>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 y="524"/>
              <a:ext cx="2836" cy="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6"/>
            <p:cNvSpPr>
              <a:spLocks noChangeArrowheads="1"/>
            </p:cNvSpPr>
            <p:nvPr/>
          </p:nvSpPr>
          <p:spPr bwMode="auto">
            <a:xfrm>
              <a:off x="1680" y="496"/>
              <a:ext cx="1488" cy="80"/>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 name="Text Box 10"/>
          <p:cNvSpPr txBox="1">
            <a:spLocks noChangeArrowheads="1"/>
          </p:cNvSpPr>
          <p:nvPr/>
        </p:nvSpPr>
        <p:spPr bwMode="auto">
          <a:xfrm>
            <a:off x="5562599" y="3200400"/>
            <a:ext cx="3799609" cy="175432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u="none" dirty="0">
                <a:solidFill>
                  <a:schemeClr val="tx1"/>
                </a:solidFill>
                <a:latin typeface="Tahoma" panose="020B0604030504040204" pitchFamily="34" charset="0"/>
              </a:rPr>
              <a:t>Test Plan resides here along with the Test Classes needed for device test.  Interfaces to specific Framework Classes ultimately with </a:t>
            </a:r>
            <a:r>
              <a:rPr lang="en-US" u="none" dirty="0" smtClean="0">
                <a:solidFill>
                  <a:schemeClr val="tx1"/>
                </a:solidFill>
                <a:latin typeface="Tahoma" panose="020B0604030504040204" pitchFamily="34" charset="0"/>
              </a:rPr>
              <a:t>Stand</a:t>
            </a:r>
            <a:r>
              <a:rPr lang="en-US" dirty="0" smtClean="0">
                <a:latin typeface="Tahoma" panose="020B0604030504040204" pitchFamily="34" charset="0"/>
              </a:rPr>
              <a:t>ard</a:t>
            </a:r>
            <a:r>
              <a:rPr lang="en-US" u="none" dirty="0" smtClean="0">
                <a:solidFill>
                  <a:schemeClr val="tx1"/>
                </a:solidFill>
                <a:latin typeface="Tahoma" panose="020B0604030504040204" pitchFamily="34" charset="0"/>
              </a:rPr>
              <a:t> </a:t>
            </a:r>
            <a:r>
              <a:rPr lang="en-US" u="none" dirty="0">
                <a:solidFill>
                  <a:schemeClr val="tx1"/>
                </a:solidFill>
                <a:latin typeface="Tahoma" panose="020B0604030504040204" pitchFamily="34" charset="0"/>
              </a:rPr>
              <a:t>Interfaces that translate to module-specific commands.</a:t>
            </a:r>
          </a:p>
        </p:txBody>
      </p:sp>
      <p:sp>
        <p:nvSpPr>
          <p:cNvPr id="6" name="Line 15"/>
          <p:cNvSpPr>
            <a:spLocks noChangeShapeType="1"/>
          </p:cNvSpPr>
          <p:nvPr/>
        </p:nvSpPr>
        <p:spPr bwMode="auto">
          <a:xfrm flipH="1">
            <a:off x="5102225" y="3810000"/>
            <a:ext cx="4572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灯片编号占位符 6"/>
          <p:cNvSpPr>
            <a:spLocks noGrp="1"/>
          </p:cNvSpPr>
          <p:nvPr>
            <p:ph type="sldNum" sz="quarter" idx="12"/>
          </p:nvPr>
        </p:nvSpPr>
        <p:spPr/>
        <p:txBody>
          <a:bodyPr/>
          <a:lstStyle/>
          <a:p>
            <a:fld id="{23884A04-6085-4CE7-807C-B17EAB5DBA3E}" type="slidenum">
              <a:rPr lang="en-US" smtClean="0"/>
              <a:t>18</a:t>
            </a:fld>
            <a:endParaRPr lang="en-US"/>
          </a:p>
        </p:txBody>
      </p:sp>
      <p:sp>
        <p:nvSpPr>
          <p:cNvPr id="9" name="日期占位符 8"/>
          <p:cNvSpPr>
            <a:spLocks noGrp="1"/>
          </p:cNvSpPr>
          <p:nvPr>
            <p:ph type="dt" sz="half" idx="10"/>
          </p:nvPr>
        </p:nvSpPr>
        <p:spPr/>
        <p:txBody>
          <a:bodyPr/>
          <a:lstStyle/>
          <a:p>
            <a:r>
              <a:rPr lang="en-US" smtClean="0"/>
              <a:t>6/3/2015</a:t>
            </a:r>
            <a:endParaRPr lang="en-US"/>
          </a:p>
        </p:txBody>
      </p:sp>
      <p:sp>
        <p:nvSpPr>
          <p:cNvPr id="10" name="页脚占位符 9"/>
          <p:cNvSpPr>
            <a:spLocks noGrp="1"/>
          </p:cNvSpPr>
          <p:nvPr>
            <p:ph type="ftr" sz="quarter" idx="11"/>
          </p:nvPr>
        </p:nvSpPr>
        <p:spPr/>
        <p:txBody>
          <a:bodyPr/>
          <a:lstStyle/>
          <a:p>
            <a:r>
              <a:rPr lang="en-US" smtClean="0"/>
              <a:t>Heng MEE Project</a:t>
            </a:r>
            <a:endParaRPr lang="en-US"/>
          </a:p>
        </p:txBody>
      </p:sp>
    </p:spTree>
    <p:extLst>
      <p:ext uri="{BB962C8B-B14F-4D97-AF65-F5344CB8AC3E}">
        <p14:creationId xmlns:p14="http://schemas.microsoft.com/office/powerpoint/2010/main" val="41609727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65909" y="1013982"/>
            <a:ext cx="6096000" cy="2031325"/>
          </a:xfrm>
          <a:prstGeom prst="rect">
            <a:avLst/>
          </a:prstGeom>
        </p:spPr>
        <p:txBody>
          <a:bodyPr>
            <a:spAutoFit/>
          </a:bodyPr>
          <a:lstStyle/>
          <a:p>
            <a:r>
              <a:rPr lang="en-US" dirty="0">
                <a:latin typeface="Tahoma" panose="020B0604030504040204" pitchFamily="34" charset="0"/>
              </a:rPr>
              <a:t>Test </a:t>
            </a:r>
            <a:r>
              <a:rPr lang="en-US" dirty="0" smtClean="0">
                <a:latin typeface="Tahoma" panose="020B0604030504040204" pitchFamily="34" charset="0"/>
              </a:rPr>
              <a:t>Plan</a:t>
            </a:r>
          </a:p>
          <a:p>
            <a:pPr lvl="1">
              <a:buFontTx/>
              <a:buChar char="•"/>
            </a:pPr>
            <a:r>
              <a:rPr lang="en-US" dirty="0" smtClean="0">
                <a:latin typeface="Tahoma" panose="020B0604030504040204" pitchFamily="34" charset="0"/>
              </a:rPr>
              <a:t> A </a:t>
            </a:r>
            <a:r>
              <a:rPr lang="en-US" dirty="0">
                <a:latin typeface="Tahoma" panose="020B0604030504040204" pitchFamily="34" charset="0"/>
              </a:rPr>
              <a:t>test program written by the test </a:t>
            </a:r>
            <a:r>
              <a:rPr lang="en-US" dirty="0" smtClean="0">
                <a:latin typeface="Tahoma" panose="020B0604030504040204" pitchFamily="34" charset="0"/>
              </a:rPr>
              <a:t>engineer.</a:t>
            </a:r>
          </a:p>
          <a:p>
            <a:pPr lvl="1">
              <a:buFontTx/>
              <a:buChar char="•"/>
            </a:pPr>
            <a:r>
              <a:rPr lang="en-US" dirty="0" smtClean="0"/>
              <a:t> The </a:t>
            </a:r>
            <a:r>
              <a:rPr lang="en-US" dirty="0"/>
              <a:t>test plan creates the tests by using the </a:t>
            </a:r>
            <a:r>
              <a:rPr lang="en-US" dirty="0" smtClean="0"/>
              <a:t>	framework </a:t>
            </a:r>
            <a:r>
              <a:rPr lang="en-US" dirty="0"/>
              <a:t>classes and/or standard or user 	</a:t>
            </a:r>
            <a:r>
              <a:rPr lang="en-US" dirty="0" smtClean="0"/>
              <a:t>supplied </a:t>
            </a:r>
            <a:r>
              <a:rPr lang="en-US" dirty="0"/>
              <a:t>test classes, configures the hardware </a:t>
            </a:r>
            <a:r>
              <a:rPr lang="en-US" dirty="0" smtClean="0"/>
              <a:t>	using </a:t>
            </a:r>
            <a:r>
              <a:rPr lang="en-US" dirty="0"/>
              <a:t>the standard interfaces, and defines the </a:t>
            </a:r>
            <a:r>
              <a:rPr lang="en-US" dirty="0" smtClean="0"/>
              <a:t>	test </a:t>
            </a:r>
            <a:r>
              <a:rPr lang="en-US" dirty="0"/>
              <a:t>plan flow.</a:t>
            </a:r>
            <a:endParaRPr lang="en-US" dirty="0">
              <a:latin typeface="Tahoma" panose="020B0604030504040204" pitchFamily="34" charset="0"/>
            </a:endParaRPr>
          </a:p>
        </p:txBody>
      </p:sp>
      <p:pic>
        <p:nvPicPr>
          <p:cNvPr id="5" name="图片 4"/>
          <p:cNvPicPr>
            <a:picLocks noChangeAspect="1"/>
          </p:cNvPicPr>
          <p:nvPr/>
        </p:nvPicPr>
        <p:blipFill>
          <a:blip r:embed="rId3"/>
          <a:stretch>
            <a:fillRect/>
          </a:stretch>
        </p:blipFill>
        <p:spPr>
          <a:xfrm>
            <a:off x="6961909" y="3820121"/>
            <a:ext cx="4638794" cy="2492174"/>
          </a:xfrm>
          <a:prstGeom prst="rect">
            <a:avLst/>
          </a:prstGeom>
        </p:spPr>
      </p:pic>
      <p:sp>
        <p:nvSpPr>
          <p:cNvPr id="2" name="灯片编号占位符 1"/>
          <p:cNvSpPr>
            <a:spLocks noGrp="1"/>
          </p:cNvSpPr>
          <p:nvPr>
            <p:ph type="sldNum" sz="quarter" idx="12"/>
          </p:nvPr>
        </p:nvSpPr>
        <p:spPr/>
        <p:txBody>
          <a:bodyPr/>
          <a:lstStyle/>
          <a:p>
            <a:fld id="{23884A04-6085-4CE7-807C-B17EAB5DBA3E}" type="slidenum">
              <a:rPr lang="en-US" smtClean="0"/>
              <a:t>19</a:t>
            </a:fld>
            <a:endParaRPr lang="en-US"/>
          </a:p>
        </p:txBody>
      </p:sp>
      <p:sp>
        <p:nvSpPr>
          <p:cNvPr id="6" name="日期占位符 5"/>
          <p:cNvSpPr>
            <a:spLocks noGrp="1"/>
          </p:cNvSpPr>
          <p:nvPr>
            <p:ph type="dt" sz="half" idx="10"/>
          </p:nvPr>
        </p:nvSpPr>
        <p:spPr/>
        <p:txBody>
          <a:bodyPr/>
          <a:lstStyle/>
          <a:p>
            <a:r>
              <a:rPr lang="en-US" smtClean="0"/>
              <a:t>6/3/2015</a:t>
            </a:r>
            <a:endParaRPr lang="en-US"/>
          </a:p>
        </p:txBody>
      </p:sp>
      <p:sp>
        <p:nvSpPr>
          <p:cNvPr id="7" name="页脚占位符 6"/>
          <p:cNvSpPr>
            <a:spLocks noGrp="1"/>
          </p:cNvSpPr>
          <p:nvPr>
            <p:ph type="ftr" sz="quarter" idx="11"/>
          </p:nvPr>
        </p:nvSpPr>
        <p:spPr/>
        <p:txBody>
          <a:bodyPr/>
          <a:lstStyle/>
          <a:p>
            <a:r>
              <a:rPr lang="en-US" smtClean="0"/>
              <a:t>Heng MEE Project</a:t>
            </a:r>
            <a:endParaRPr lang="en-US"/>
          </a:p>
        </p:txBody>
      </p:sp>
    </p:spTree>
    <p:extLst>
      <p:ext uri="{BB962C8B-B14F-4D97-AF65-F5344CB8AC3E}">
        <p14:creationId xmlns:p14="http://schemas.microsoft.com/office/powerpoint/2010/main" val="482212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16438" y="264577"/>
            <a:ext cx="5381540" cy="523220"/>
          </a:xfrm>
          <a:prstGeom prst="rect">
            <a:avLst/>
          </a:prstGeom>
          <a:noFill/>
        </p:spPr>
        <p:txBody>
          <a:bodyPr wrap="square" rtlCol="0">
            <a:spAutoFit/>
          </a:bodyPr>
          <a:lstStyle/>
          <a:p>
            <a:r>
              <a:rPr lang="en-US" sz="2800" dirty="0" smtClean="0"/>
              <a:t>ATE: Automatic </a:t>
            </a:r>
            <a:r>
              <a:rPr lang="en-US" sz="2800" dirty="0"/>
              <a:t>Test Equipment</a:t>
            </a:r>
          </a:p>
        </p:txBody>
      </p:sp>
      <p:sp>
        <p:nvSpPr>
          <p:cNvPr id="5" name="文本框 4"/>
          <p:cNvSpPr txBox="1"/>
          <p:nvPr/>
        </p:nvSpPr>
        <p:spPr>
          <a:xfrm>
            <a:off x="8097978" y="1807481"/>
            <a:ext cx="2389047" cy="369332"/>
          </a:xfrm>
          <a:prstGeom prst="rect">
            <a:avLst/>
          </a:prstGeom>
          <a:noFill/>
        </p:spPr>
        <p:txBody>
          <a:bodyPr wrap="square" rtlCol="0">
            <a:spAutoFit/>
          </a:bodyPr>
          <a:lstStyle/>
          <a:p>
            <a:r>
              <a:rPr lang="en-US" dirty="0"/>
              <a:t>Advantest </a:t>
            </a:r>
            <a:r>
              <a:rPr lang="en-US" dirty="0" smtClean="0"/>
              <a:t>T2000GS</a:t>
            </a:r>
            <a:endParaRPr lang="en-US" dirty="0"/>
          </a:p>
        </p:txBody>
      </p:sp>
      <p:pic>
        <p:nvPicPr>
          <p:cNvPr id="2" name="图片 1"/>
          <p:cNvPicPr>
            <a:picLocks noChangeAspect="1"/>
          </p:cNvPicPr>
          <p:nvPr/>
        </p:nvPicPr>
        <p:blipFill>
          <a:blip r:embed="rId3"/>
          <a:stretch>
            <a:fillRect/>
          </a:stretch>
        </p:blipFill>
        <p:spPr>
          <a:xfrm>
            <a:off x="6267450" y="2400300"/>
            <a:ext cx="5924550" cy="4457700"/>
          </a:xfrm>
          <a:prstGeom prst="rect">
            <a:avLst/>
          </a:prstGeom>
        </p:spPr>
      </p:pic>
      <p:pic>
        <p:nvPicPr>
          <p:cNvPr id="3" name="图片 2"/>
          <p:cNvPicPr>
            <a:picLocks noChangeAspect="1"/>
          </p:cNvPicPr>
          <p:nvPr/>
        </p:nvPicPr>
        <p:blipFill>
          <a:blip r:embed="rId4"/>
          <a:stretch>
            <a:fillRect/>
          </a:stretch>
        </p:blipFill>
        <p:spPr>
          <a:xfrm>
            <a:off x="1" y="2400300"/>
            <a:ext cx="6132786" cy="3927059"/>
          </a:xfrm>
          <a:prstGeom prst="rect">
            <a:avLst/>
          </a:prstGeom>
        </p:spPr>
      </p:pic>
      <p:sp>
        <p:nvSpPr>
          <p:cNvPr id="6" name="灯片编号占位符 5"/>
          <p:cNvSpPr>
            <a:spLocks noGrp="1"/>
          </p:cNvSpPr>
          <p:nvPr>
            <p:ph type="sldNum" sz="quarter" idx="12"/>
          </p:nvPr>
        </p:nvSpPr>
        <p:spPr/>
        <p:txBody>
          <a:bodyPr/>
          <a:lstStyle/>
          <a:p>
            <a:fld id="{23884A04-6085-4CE7-807C-B17EAB5DBA3E}" type="slidenum">
              <a:rPr lang="en-US" smtClean="0"/>
              <a:t>2</a:t>
            </a:fld>
            <a:endParaRPr lang="en-US"/>
          </a:p>
        </p:txBody>
      </p:sp>
      <p:sp>
        <p:nvSpPr>
          <p:cNvPr id="8" name="日期占位符 7"/>
          <p:cNvSpPr>
            <a:spLocks noGrp="1"/>
          </p:cNvSpPr>
          <p:nvPr>
            <p:ph type="dt" sz="half" idx="10"/>
          </p:nvPr>
        </p:nvSpPr>
        <p:spPr/>
        <p:txBody>
          <a:bodyPr/>
          <a:lstStyle/>
          <a:p>
            <a:r>
              <a:rPr lang="en-US" smtClean="0"/>
              <a:t>6/3/2015</a:t>
            </a:r>
            <a:endParaRPr lang="en-US"/>
          </a:p>
        </p:txBody>
      </p:sp>
      <p:sp>
        <p:nvSpPr>
          <p:cNvPr id="9" name="页脚占位符 8"/>
          <p:cNvSpPr>
            <a:spLocks noGrp="1"/>
          </p:cNvSpPr>
          <p:nvPr>
            <p:ph type="ftr" sz="quarter" idx="11"/>
          </p:nvPr>
        </p:nvSpPr>
        <p:spPr/>
        <p:txBody>
          <a:bodyPr/>
          <a:lstStyle/>
          <a:p>
            <a:r>
              <a:rPr lang="en-US" smtClean="0"/>
              <a:t>Heng MEE Project</a:t>
            </a:r>
            <a:endParaRPr lang="en-US"/>
          </a:p>
        </p:txBody>
      </p:sp>
    </p:spTree>
    <p:extLst>
      <p:ext uri="{BB962C8B-B14F-4D97-AF65-F5344CB8AC3E}">
        <p14:creationId xmlns:p14="http://schemas.microsoft.com/office/powerpoint/2010/main" val="36177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1" name="Rectangle 3"/>
          <p:cNvSpPr>
            <a:spLocks noChangeArrowheads="1"/>
          </p:cNvSpPr>
          <p:nvPr/>
        </p:nvSpPr>
        <p:spPr bwMode="auto">
          <a:xfrm>
            <a:off x="4991100" y="545427"/>
            <a:ext cx="2209800" cy="47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a:spcBef>
                <a:spcPct val="10000"/>
              </a:spcBef>
              <a:buChar char="•"/>
              <a:defRPr sz="2000">
                <a:solidFill>
                  <a:schemeClr val="bg2"/>
                </a:solidFill>
                <a:latin typeface="Arial" panose="020B0604020202020204" pitchFamily="34" charset="0"/>
              </a:defRPr>
            </a:lvl1pPr>
            <a:lvl2pPr marL="349250" indent="-165100">
              <a:spcBef>
                <a:spcPct val="10000"/>
              </a:spcBef>
              <a:buFont typeface="Times" panose="02020603050405020304" pitchFamily="18" charset="0"/>
              <a:buChar char="-"/>
              <a:defRPr sz="2000">
                <a:solidFill>
                  <a:schemeClr val="bg2"/>
                </a:solidFill>
                <a:latin typeface="Arial" panose="020B0604020202020204" pitchFamily="34" charset="0"/>
              </a:defRPr>
            </a:lvl2pPr>
            <a:lvl3pPr marL="1071563" indent="-177800">
              <a:spcBef>
                <a:spcPct val="10000"/>
              </a:spcBef>
              <a:buChar char="•"/>
              <a:defRPr sz="2000">
                <a:solidFill>
                  <a:schemeClr val="bg2"/>
                </a:solidFill>
                <a:latin typeface="Arial" panose="020B0604020202020204" pitchFamily="34" charset="0"/>
              </a:defRPr>
            </a:lvl3pPr>
            <a:lvl4pPr marL="1244600" indent="-171450">
              <a:spcBef>
                <a:spcPct val="10000"/>
              </a:spcBef>
              <a:buFont typeface="Times" panose="02020603050405020304" pitchFamily="18" charset="0"/>
              <a:buChar char="-"/>
              <a:defRPr sz="2000">
                <a:solidFill>
                  <a:schemeClr val="bg2"/>
                </a:solidFill>
                <a:latin typeface="Arial" panose="020B0604020202020204" pitchFamily="34" charset="0"/>
              </a:defRPr>
            </a:lvl4pPr>
            <a:lvl5pPr marL="1765300" indent="-209550">
              <a:spcBef>
                <a:spcPct val="10000"/>
              </a:spcBef>
              <a:buChar char="»"/>
              <a:defRPr sz="2000">
                <a:solidFill>
                  <a:schemeClr val="bg2"/>
                </a:solidFill>
                <a:latin typeface="Arial" panose="020B0604020202020204" pitchFamily="34" charset="0"/>
              </a:defRPr>
            </a:lvl5pPr>
            <a:lvl6pPr marL="2222500" indent="-209550" fontAlgn="base">
              <a:spcBef>
                <a:spcPct val="10000"/>
              </a:spcBef>
              <a:spcAft>
                <a:spcPct val="0"/>
              </a:spcAft>
              <a:buChar char="»"/>
              <a:defRPr sz="2000">
                <a:solidFill>
                  <a:schemeClr val="bg2"/>
                </a:solidFill>
                <a:latin typeface="Arial" panose="020B0604020202020204" pitchFamily="34" charset="0"/>
              </a:defRPr>
            </a:lvl6pPr>
            <a:lvl7pPr marL="2679700" indent="-209550" fontAlgn="base">
              <a:spcBef>
                <a:spcPct val="10000"/>
              </a:spcBef>
              <a:spcAft>
                <a:spcPct val="0"/>
              </a:spcAft>
              <a:buChar char="»"/>
              <a:defRPr sz="2000">
                <a:solidFill>
                  <a:schemeClr val="bg2"/>
                </a:solidFill>
                <a:latin typeface="Arial" panose="020B0604020202020204" pitchFamily="34" charset="0"/>
              </a:defRPr>
            </a:lvl7pPr>
            <a:lvl8pPr marL="3136900" indent="-209550" fontAlgn="base">
              <a:spcBef>
                <a:spcPct val="10000"/>
              </a:spcBef>
              <a:spcAft>
                <a:spcPct val="0"/>
              </a:spcAft>
              <a:buChar char="»"/>
              <a:defRPr sz="2000">
                <a:solidFill>
                  <a:schemeClr val="bg2"/>
                </a:solidFill>
                <a:latin typeface="Arial" panose="020B0604020202020204" pitchFamily="34" charset="0"/>
              </a:defRPr>
            </a:lvl8pPr>
            <a:lvl9pPr marL="3594100" indent="-209550" fontAlgn="base">
              <a:spcBef>
                <a:spcPct val="10000"/>
              </a:spcBef>
              <a:spcAft>
                <a:spcPct val="0"/>
              </a:spcAft>
              <a:buChar char="»"/>
              <a:defRPr sz="2000">
                <a:solidFill>
                  <a:schemeClr val="bg2"/>
                </a:solidFill>
                <a:latin typeface="Arial" panose="020B0604020202020204" pitchFamily="34" charset="0"/>
              </a:defRPr>
            </a:lvl9pPr>
          </a:lstStyle>
          <a:p>
            <a:pPr eaLnBrk="1" hangingPunct="1">
              <a:buFont typeface="Monotype Sorts" charset="2"/>
              <a:buNone/>
            </a:pPr>
            <a:r>
              <a:rPr lang="en-US" b="1" dirty="0" smtClean="0">
                <a:solidFill>
                  <a:schemeClr val="tx1"/>
                </a:solidFill>
                <a:latin typeface="Tahoma" panose="020B0604030504040204" pitchFamily="34" charset="0"/>
              </a:rPr>
              <a:t>The test plan</a:t>
            </a:r>
            <a:endParaRPr lang="en-US" b="1" dirty="0">
              <a:solidFill>
                <a:schemeClr val="tx1"/>
              </a:solidFill>
              <a:latin typeface="Tahoma" panose="020B0604030504040204" pitchFamily="34" charset="0"/>
            </a:endParaRPr>
          </a:p>
        </p:txBody>
      </p:sp>
      <p:sp>
        <p:nvSpPr>
          <p:cNvPr id="2" name="矩形 1"/>
          <p:cNvSpPr/>
          <p:nvPr/>
        </p:nvSpPr>
        <p:spPr>
          <a:xfrm>
            <a:off x="488730" y="1979869"/>
            <a:ext cx="10689021" cy="3139321"/>
          </a:xfrm>
          <a:prstGeom prst="rect">
            <a:avLst/>
          </a:prstGeom>
        </p:spPr>
        <p:txBody>
          <a:bodyPr wrap="square">
            <a:spAutoFit/>
          </a:bodyPr>
          <a:lstStyle/>
          <a:p>
            <a:r>
              <a:rPr lang="en-US" dirty="0">
                <a:latin typeface="Tahoma" panose="020B0604030504040204" pitchFamily="34" charset="0"/>
              </a:rPr>
              <a:t>A test program written by the test engineer</a:t>
            </a:r>
          </a:p>
          <a:p>
            <a:endParaRPr lang="en-US" dirty="0">
              <a:latin typeface="Tahoma" panose="020B0604030504040204" pitchFamily="34" charset="0"/>
            </a:endParaRPr>
          </a:p>
          <a:p>
            <a:r>
              <a:rPr lang="en-US" dirty="0">
                <a:latin typeface="Tahoma" panose="020B0604030504040204" pitchFamily="34" charset="0"/>
              </a:rPr>
              <a:t>It is written in OTPL (Open Architecture Test Programming Language)</a:t>
            </a:r>
          </a:p>
          <a:p>
            <a:endParaRPr lang="en-US" dirty="0">
              <a:latin typeface="Tahoma" panose="020B0604030504040204" pitchFamily="34" charset="0"/>
            </a:endParaRPr>
          </a:p>
          <a:p>
            <a:r>
              <a:rPr lang="en-US" dirty="0">
                <a:latin typeface="Tahoma" panose="020B0604030504040204" pitchFamily="34" charset="0"/>
              </a:rPr>
              <a:t>Uses Framework Classes (Test, Level, </a:t>
            </a:r>
            <a:r>
              <a:rPr lang="en-US" dirty="0" smtClean="0">
                <a:latin typeface="Tahoma" panose="020B0604030504040204" pitchFamily="34" charset="0"/>
              </a:rPr>
              <a:t>DC </a:t>
            </a:r>
            <a:r>
              <a:rPr lang="en-US" dirty="0" err="1" smtClean="0">
                <a:latin typeface="Tahoma" panose="020B0604030504040204" pitchFamily="34" charset="0"/>
              </a:rPr>
              <a:t>Parameterics</a:t>
            </a:r>
            <a:r>
              <a:rPr lang="en-US" dirty="0">
                <a:latin typeface="Tahoma" panose="020B0604030504040204" pitchFamily="34" charset="0"/>
              </a:rPr>
              <a:t>, Timing)</a:t>
            </a:r>
          </a:p>
          <a:p>
            <a:endParaRPr lang="en-US" dirty="0">
              <a:latin typeface="Tahoma" panose="020B0604030504040204" pitchFamily="34" charset="0"/>
            </a:endParaRPr>
          </a:p>
          <a:p>
            <a:r>
              <a:rPr lang="en-US" dirty="0">
                <a:latin typeface="Tahoma" panose="020B0604030504040204" pitchFamily="34" charset="0"/>
              </a:rPr>
              <a:t>The code is used to control the modules to test the device</a:t>
            </a:r>
          </a:p>
          <a:p>
            <a:endParaRPr lang="en-US" dirty="0">
              <a:latin typeface="Tahoma" panose="020B0604030504040204" pitchFamily="34" charset="0"/>
            </a:endParaRPr>
          </a:p>
          <a:p>
            <a:r>
              <a:rPr lang="en-US" dirty="0">
                <a:latin typeface="Tahoma" panose="020B0604030504040204" pitchFamily="34" charset="0"/>
              </a:rPr>
              <a:t>Executes on each Site Controller</a:t>
            </a:r>
          </a:p>
          <a:p>
            <a:endParaRPr lang="en-US" dirty="0">
              <a:latin typeface="Tahoma" panose="020B0604030504040204" pitchFamily="34" charset="0"/>
            </a:endParaRPr>
          </a:p>
          <a:p>
            <a:r>
              <a:rPr lang="en-US" dirty="0">
                <a:latin typeface="Tahoma" panose="020B0604030504040204" pitchFamily="34" charset="0"/>
              </a:rPr>
              <a:t>Uses a standard interface library to communicate with any kind of module installed in the test head</a:t>
            </a:r>
          </a:p>
        </p:txBody>
      </p:sp>
      <p:sp>
        <p:nvSpPr>
          <p:cNvPr id="3" name="灯片编号占位符 2"/>
          <p:cNvSpPr>
            <a:spLocks noGrp="1"/>
          </p:cNvSpPr>
          <p:nvPr>
            <p:ph type="sldNum" sz="quarter" idx="12"/>
          </p:nvPr>
        </p:nvSpPr>
        <p:spPr/>
        <p:txBody>
          <a:bodyPr/>
          <a:lstStyle/>
          <a:p>
            <a:fld id="{23884A04-6085-4CE7-807C-B17EAB5DBA3E}" type="slidenum">
              <a:rPr lang="en-US" smtClean="0"/>
              <a:t>20</a:t>
            </a:fld>
            <a:endParaRPr lang="en-US"/>
          </a:p>
        </p:txBody>
      </p:sp>
      <p:sp>
        <p:nvSpPr>
          <p:cNvPr id="5" name="日期占位符 4"/>
          <p:cNvSpPr>
            <a:spLocks noGrp="1"/>
          </p:cNvSpPr>
          <p:nvPr>
            <p:ph type="dt" sz="half" idx="10"/>
          </p:nvPr>
        </p:nvSpPr>
        <p:spPr/>
        <p:txBody>
          <a:bodyPr/>
          <a:lstStyle/>
          <a:p>
            <a:r>
              <a:rPr lang="en-US" smtClean="0"/>
              <a:t>6/3/2015</a:t>
            </a:r>
            <a:endParaRPr lang="en-US"/>
          </a:p>
        </p:txBody>
      </p:sp>
      <p:sp>
        <p:nvSpPr>
          <p:cNvPr id="6" name="页脚占位符 5"/>
          <p:cNvSpPr>
            <a:spLocks noGrp="1"/>
          </p:cNvSpPr>
          <p:nvPr>
            <p:ph type="ftr" sz="quarter" idx="11"/>
          </p:nvPr>
        </p:nvSpPr>
        <p:spPr/>
        <p:txBody>
          <a:bodyPr/>
          <a:lstStyle/>
          <a:p>
            <a:r>
              <a:rPr lang="en-US" smtClean="0"/>
              <a:t>Heng MEE Project</a:t>
            </a:r>
            <a:endParaRPr lang="en-US"/>
          </a:p>
        </p:txBody>
      </p:sp>
    </p:spTree>
    <p:extLst>
      <p:ext uri="{BB962C8B-B14F-4D97-AF65-F5344CB8AC3E}">
        <p14:creationId xmlns:p14="http://schemas.microsoft.com/office/powerpoint/2010/main" val="270654361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1435" y="3247697"/>
            <a:ext cx="7866993" cy="3427220"/>
          </a:xfrm>
          <a:prstGeom prst="rect">
            <a:avLst/>
          </a:prstGeom>
        </p:spPr>
        <p:txBody>
          <a:bodyPr wrap="square">
            <a:spAutoFit/>
          </a:bodyPr>
          <a:lstStyle/>
          <a:p>
            <a:pPr marL="6350" indent="457200" algn="just">
              <a:lnSpc>
                <a:spcPct val="172000"/>
              </a:lnSpc>
              <a:spcAft>
                <a:spcPts val="20"/>
              </a:spcAft>
            </a:pPr>
            <a:r>
              <a:rPr lang="en-US" dirty="0">
                <a:solidFill>
                  <a:srgbClr val="000000"/>
                </a:solidFill>
                <a:latin typeface="Cambria" panose="02040503050406030204" pitchFamily="18" charset="0"/>
                <a:ea typeface="Cambria" panose="02040503050406030204" pitchFamily="18" charset="0"/>
                <a:cs typeface="Cambria" panose="02040503050406030204" pitchFamily="18" charset="0"/>
              </a:rPr>
              <a:t>An OTPL test plan is made up of several files that specify the conditions and execution sequence of a set of tests to be applied to a DUT. These conditions can include setting </a:t>
            </a:r>
            <a:r>
              <a:rPr lang="en-US" dirty="0" smtClean="0">
                <a:solidFill>
                  <a:srgbClr val="000000"/>
                </a:solidFill>
                <a:latin typeface="Cambria" panose="02040503050406030204" pitchFamily="18" charset="0"/>
                <a:ea typeface="Cambria" panose="02040503050406030204" pitchFamily="18" charset="0"/>
                <a:cs typeface="Cambria" panose="02040503050406030204" pitchFamily="18" charset="0"/>
              </a:rPr>
              <a:t>i</a:t>
            </a:r>
            <a:r>
              <a:rPr lang="en-US" altLang="zh-CN" dirty="0" smtClean="0">
                <a:solidFill>
                  <a:srgbClr val="000000"/>
                </a:solidFill>
                <a:latin typeface="Cambria" panose="02040503050406030204" pitchFamily="18" charset="0"/>
                <a:ea typeface="Cambria" panose="02040503050406030204" pitchFamily="18" charset="0"/>
                <a:cs typeface="Cambria" panose="02040503050406030204" pitchFamily="18" charset="0"/>
              </a:rPr>
              <a:t>n</a:t>
            </a:r>
            <a:r>
              <a:rPr lang="en-US" dirty="0" smtClean="0">
                <a:solidFill>
                  <a:srgbClr val="000000"/>
                </a:solidFill>
                <a:latin typeface="Cambria" panose="02040503050406030204" pitchFamily="18" charset="0"/>
                <a:ea typeface="Cambria" panose="02040503050406030204" pitchFamily="18" charset="0"/>
                <a:cs typeface="Cambria" panose="02040503050406030204" pitchFamily="18" charset="0"/>
              </a:rPr>
              <a:t> </a:t>
            </a:r>
            <a:r>
              <a:rPr lang="en-US" dirty="0">
                <a:solidFill>
                  <a:srgbClr val="000000"/>
                </a:solidFill>
                <a:latin typeface="Cambria" panose="02040503050406030204" pitchFamily="18" charset="0"/>
                <a:ea typeface="Cambria" panose="02040503050406030204" pitchFamily="18" charset="0"/>
                <a:cs typeface="Cambria" panose="02040503050406030204" pitchFamily="18" charset="0"/>
              </a:rPr>
              <a:t>the levels and timing for the DUT pins, and the vectors to be applied as part of the functional pattern. The eleven vectors are putted into eleven pat files. Each time, the circuit fails in a </a:t>
            </a:r>
            <a:r>
              <a:rPr lang="en-US" dirty="0" smtClean="0">
                <a:solidFill>
                  <a:srgbClr val="000000"/>
                </a:solidFill>
                <a:latin typeface="Cambria" panose="02040503050406030204" pitchFamily="18" charset="0"/>
                <a:ea typeface="Cambria" panose="02040503050406030204" pitchFamily="18" charset="0"/>
                <a:cs typeface="Cambria" panose="02040503050406030204" pitchFamily="18" charset="0"/>
              </a:rPr>
              <a:t>pat</a:t>
            </a:r>
            <a:r>
              <a:rPr lang="en-US" altLang="zh-CN" dirty="0" smtClean="0">
                <a:solidFill>
                  <a:srgbClr val="000000"/>
                </a:solidFill>
                <a:latin typeface="Cambria" panose="02040503050406030204" pitchFamily="18" charset="0"/>
                <a:ea typeface="Cambria" panose="02040503050406030204" pitchFamily="18" charset="0"/>
                <a:cs typeface="Cambria" panose="02040503050406030204" pitchFamily="18" charset="0"/>
              </a:rPr>
              <a:t>tern</a:t>
            </a:r>
            <a:r>
              <a:rPr lang="en-US" dirty="0" smtClean="0">
                <a:solidFill>
                  <a:srgbClr val="000000"/>
                </a:solidFill>
                <a:latin typeface="Cambria" panose="02040503050406030204" pitchFamily="18" charset="0"/>
                <a:ea typeface="Cambria" panose="02040503050406030204" pitchFamily="18" charset="0"/>
                <a:cs typeface="Cambria" panose="02040503050406030204" pitchFamily="18" charset="0"/>
              </a:rPr>
              <a:t>, </a:t>
            </a:r>
            <a:r>
              <a:rPr lang="en-US" dirty="0">
                <a:solidFill>
                  <a:srgbClr val="000000"/>
                </a:solidFill>
                <a:latin typeface="Cambria" panose="02040503050406030204" pitchFamily="18" charset="0"/>
                <a:ea typeface="Cambria" panose="02040503050406030204" pitchFamily="18" charset="0"/>
                <a:cs typeface="Cambria" panose="02040503050406030204" pitchFamily="18" charset="0"/>
              </a:rPr>
              <a:t>it will go to another </a:t>
            </a:r>
            <a:r>
              <a:rPr lang="en-US" dirty="0" smtClean="0">
                <a:solidFill>
                  <a:srgbClr val="000000"/>
                </a:solidFill>
                <a:latin typeface="Cambria" panose="02040503050406030204" pitchFamily="18" charset="0"/>
                <a:ea typeface="Cambria" panose="02040503050406030204" pitchFamily="18" charset="0"/>
                <a:cs typeface="Cambria" panose="02040503050406030204" pitchFamily="18" charset="0"/>
              </a:rPr>
              <a:t>pattern. </a:t>
            </a:r>
            <a:r>
              <a:rPr lang="en-US" dirty="0">
                <a:solidFill>
                  <a:srgbClr val="000000"/>
                </a:solidFill>
                <a:latin typeface="Cambria" panose="02040503050406030204" pitchFamily="18" charset="0"/>
                <a:ea typeface="Cambria" panose="02040503050406030204" pitchFamily="18" charset="0"/>
                <a:cs typeface="Cambria" panose="02040503050406030204" pitchFamily="18" charset="0"/>
              </a:rPr>
              <a:t>However, if it pass, it will go to another one. In the end, the bin tool will tell you which faulty part it will be. </a:t>
            </a:r>
            <a:endParaRPr lang="en-US"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pic>
        <p:nvPicPr>
          <p:cNvPr id="5" name="图片 4"/>
          <p:cNvPicPr>
            <a:picLocks noChangeAspect="1"/>
          </p:cNvPicPr>
          <p:nvPr/>
        </p:nvPicPr>
        <p:blipFill>
          <a:blip r:embed="rId3"/>
          <a:stretch>
            <a:fillRect/>
          </a:stretch>
        </p:blipFill>
        <p:spPr>
          <a:xfrm>
            <a:off x="4579882" y="684321"/>
            <a:ext cx="5809593" cy="2450922"/>
          </a:xfrm>
          <a:prstGeom prst="rect">
            <a:avLst/>
          </a:prstGeom>
        </p:spPr>
      </p:pic>
      <p:sp>
        <p:nvSpPr>
          <p:cNvPr id="2" name="灯片编号占位符 1"/>
          <p:cNvSpPr>
            <a:spLocks noGrp="1"/>
          </p:cNvSpPr>
          <p:nvPr>
            <p:ph type="sldNum" sz="quarter" idx="12"/>
          </p:nvPr>
        </p:nvSpPr>
        <p:spPr/>
        <p:txBody>
          <a:bodyPr/>
          <a:lstStyle/>
          <a:p>
            <a:fld id="{23884A04-6085-4CE7-807C-B17EAB5DBA3E}" type="slidenum">
              <a:rPr lang="en-US" smtClean="0"/>
              <a:t>21</a:t>
            </a:fld>
            <a:endParaRPr lang="en-US"/>
          </a:p>
        </p:txBody>
      </p:sp>
      <p:sp>
        <p:nvSpPr>
          <p:cNvPr id="6" name="日期占位符 5"/>
          <p:cNvSpPr>
            <a:spLocks noGrp="1"/>
          </p:cNvSpPr>
          <p:nvPr>
            <p:ph type="dt" sz="half" idx="10"/>
          </p:nvPr>
        </p:nvSpPr>
        <p:spPr/>
        <p:txBody>
          <a:bodyPr/>
          <a:lstStyle/>
          <a:p>
            <a:r>
              <a:rPr lang="en-US" smtClean="0"/>
              <a:t>6/3/2015</a:t>
            </a:r>
            <a:endParaRPr lang="en-US"/>
          </a:p>
        </p:txBody>
      </p:sp>
      <p:sp>
        <p:nvSpPr>
          <p:cNvPr id="7" name="页脚占位符 6"/>
          <p:cNvSpPr>
            <a:spLocks noGrp="1"/>
          </p:cNvSpPr>
          <p:nvPr>
            <p:ph type="ftr" sz="quarter" idx="11"/>
          </p:nvPr>
        </p:nvSpPr>
        <p:spPr/>
        <p:txBody>
          <a:bodyPr/>
          <a:lstStyle/>
          <a:p>
            <a:r>
              <a:rPr lang="en-US" smtClean="0"/>
              <a:t>Heng MEE Project</a:t>
            </a:r>
            <a:endParaRPr lang="en-US"/>
          </a:p>
        </p:txBody>
      </p:sp>
    </p:spTree>
    <p:extLst>
      <p:ext uri="{BB962C8B-B14F-4D97-AF65-F5344CB8AC3E}">
        <p14:creationId xmlns:p14="http://schemas.microsoft.com/office/powerpoint/2010/main" val="3915162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62071" y="936668"/>
            <a:ext cx="8071945" cy="3477875"/>
          </a:xfrm>
          <a:prstGeom prst="rect">
            <a:avLst/>
          </a:prstGeom>
        </p:spPr>
        <p:txBody>
          <a:bodyPr wrap="square">
            <a:spAutoFit/>
          </a:bodyPr>
          <a:lstStyle/>
          <a:p>
            <a:r>
              <a:rPr lang="en-US" sz="2000" dirty="0">
                <a:latin typeface="Tahoma" panose="020B0604030504040204" pitchFamily="34" charset="0"/>
              </a:rPr>
              <a:t>One requirement of any </a:t>
            </a:r>
            <a:r>
              <a:rPr lang="en-US" sz="2000" dirty="0" err="1">
                <a:latin typeface="Tahoma" panose="020B0604030504040204" pitchFamily="34" charset="0"/>
              </a:rPr>
              <a:t>testplan</a:t>
            </a:r>
            <a:r>
              <a:rPr lang="en-US" sz="2000" dirty="0">
                <a:latin typeface="Tahoma" panose="020B0604030504040204" pitchFamily="34" charset="0"/>
              </a:rPr>
              <a:t> is that there </a:t>
            </a:r>
            <a:r>
              <a:rPr lang="en-US" sz="2000" dirty="0" smtClean="0">
                <a:latin typeface="Tahoma" panose="020B0604030504040204" pitchFamily="34" charset="0"/>
              </a:rPr>
              <a:t>must be </a:t>
            </a:r>
            <a:r>
              <a:rPr lang="en-US" sz="2000" dirty="0">
                <a:latin typeface="Tahoma" panose="020B0604030504040204" pitchFamily="34" charset="0"/>
              </a:rPr>
              <a:t>a way of tracking failures, and of sorting the failed DUTs by the handler.</a:t>
            </a:r>
          </a:p>
          <a:p>
            <a:endParaRPr lang="en-US" sz="2000" dirty="0">
              <a:latin typeface="Tahoma" panose="020B0604030504040204" pitchFamily="34" charset="0"/>
            </a:endParaRPr>
          </a:p>
          <a:p>
            <a:r>
              <a:rPr lang="en-US" sz="2000" dirty="0">
                <a:latin typeface="Tahoma" panose="020B0604030504040204" pitchFamily="34" charset="0"/>
              </a:rPr>
              <a:t>OTPL provides two support classes for Hard and Soft binning. </a:t>
            </a:r>
          </a:p>
          <a:p>
            <a:r>
              <a:rPr lang="en-US" sz="2000" dirty="0">
                <a:latin typeface="Tahoma" panose="020B0604030504040204" pitchFamily="34" charset="0"/>
              </a:rPr>
              <a:t> </a:t>
            </a:r>
          </a:p>
          <a:p>
            <a:pPr lvl="1">
              <a:buFontTx/>
              <a:buChar char="•"/>
            </a:pPr>
            <a:r>
              <a:rPr lang="en-US" sz="2000" dirty="0">
                <a:latin typeface="Tahoma" panose="020B0604030504040204" pitchFamily="34" charset="0"/>
              </a:rPr>
              <a:t> Hard binning, the number of DUTs sent to a specific handler bin are counted.</a:t>
            </a:r>
          </a:p>
          <a:p>
            <a:endParaRPr lang="en-US" sz="2000" dirty="0">
              <a:latin typeface="Tahoma" panose="020B0604030504040204" pitchFamily="34" charset="0"/>
            </a:endParaRPr>
          </a:p>
          <a:p>
            <a:pPr lvl="1">
              <a:buFontTx/>
              <a:buChar char="•"/>
            </a:pPr>
            <a:r>
              <a:rPr lang="en-US" sz="2000" dirty="0">
                <a:latin typeface="Tahoma" panose="020B0604030504040204" pitchFamily="34" charset="0"/>
              </a:rPr>
              <a:t> Soft binning, which compensates for the limited number of hardware bins, counts the number of DUT failures based on “software” failure types (counters).</a:t>
            </a:r>
          </a:p>
        </p:txBody>
      </p:sp>
      <p:sp>
        <p:nvSpPr>
          <p:cNvPr id="2" name="灯片编号占位符 1"/>
          <p:cNvSpPr>
            <a:spLocks noGrp="1"/>
          </p:cNvSpPr>
          <p:nvPr>
            <p:ph type="sldNum" sz="quarter" idx="12"/>
          </p:nvPr>
        </p:nvSpPr>
        <p:spPr/>
        <p:txBody>
          <a:bodyPr/>
          <a:lstStyle/>
          <a:p>
            <a:fld id="{23884A04-6085-4CE7-807C-B17EAB5DBA3E}" type="slidenum">
              <a:rPr lang="en-US" smtClean="0"/>
              <a:t>22</a:t>
            </a:fld>
            <a:endParaRPr lang="en-US"/>
          </a:p>
        </p:txBody>
      </p:sp>
      <p:sp>
        <p:nvSpPr>
          <p:cNvPr id="5" name="日期占位符 4"/>
          <p:cNvSpPr>
            <a:spLocks noGrp="1"/>
          </p:cNvSpPr>
          <p:nvPr>
            <p:ph type="dt" sz="half" idx="10"/>
          </p:nvPr>
        </p:nvSpPr>
        <p:spPr/>
        <p:txBody>
          <a:bodyPr/>
          <a:lstStyle/>
          <a:p>
            <a:r>
              <a:rPr lang="en-US" smtClean="0"/>
              <a:t>6/3/2015</a:t>
            </a:r>
            <a:endParaRPr lang="en-US"/>
          </a:p>
        </p:txBody>
      </p:sp>
      <p:sp>
        <p:nvSpPr>
          <p:cNvPr id="6" name="页脚占位符 5"/>
          <p:cNvSpPr>
            <a:spLocks noGrp="1"/>
          </p:cNvSpPr>
          <p:nvPr>
            <p:ph type="ftr" sz="quarter" idx="11"/>
          </p:nvPr>
        </p:nvSpPr>
        <p:spPr/>
        <p:txBody>
          <a:bodyPr/>
          <a:lstStyle/>
          <a:p>
            <a:r>
              <a:rPr lang="en-US" smtClean="0"/>
              <a:t>Heng MEE Project</a:t>
            </a:r>
            <a:endParaRPr lang="en-US"/>
          </a:p>
        </p:txBody>
      </p:sp>
    </p:spTree>
    <p:extLst>
      <p:ext uri="{BB962C8B-B14F-4D97-AF65-F5344CB8AC3E}">
        <p14:creationId xmlns:p14="http://schemas.microsoft.com/office/powerpoint/2010/main" val="35660760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5205" name="Picture 3077"/>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511550" y="762000"/>
            <a:ext cx="5480050" cy="3232150"/>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 name="矩形 1"/>
          <p:cNvSpPr/>
          <p:nvPr/>
        </p:nvSpPr>
        <p:spPr>
          <a:xfrm>
            <a:off x="2680138" y="4397276"/>
            <a:ext cx="7961586" cy="2308324"/>
          </a:xfrm>
          <a:prstGeom prst="rect">
            <a:avLst/>
          </a:prstGeom>
        </p:spPr>
        <p:txBody>
          <a:bodyPr wrap="square">
            <a:spAutoFit/>
          </a:bodyPr>
          <a:lstStyle/>
          <a:p>
            <a:r>
              <a:rPr lang="en-US" dirty="0">
                <a:latin typeface="Verdana" panose="020B0604030504040204" pitchFamily="34" charset="0"/>
              </a:rPr>
              <a:t>In OTPL, binning is based on a “tree” and “leaf” structure.</a:t>
            </a:r>
          </a:p>
          <a:p>
            <a:endParaRPr lang="en-US" dirty="0">
              <a:latin typeface="Verdana" panose="020B0604030504040204" pitchFamily="34" charset="0"/>
            </a:endParaRPr>
          </a:p>
          <a:p>
            <a:r>
              <a:rPr lang="en-US" dirty="0">
                <a:latin typeface="Verdana" panose="020B0604030504040204" pitchFamily="34" charset="0"/>
              </a:rPr>
              <a:t>- In this example, the two primary bins are “Pass” and “Fail”. </a:t>
            </a:r>
          </a:p>
          <a:p>
            <a:pPr>
              <a:buFontTx/>
              <a:buChar char="-"/>
            </a:pPr>
            <a:r>
              <a:rPr lang="en-US" dirty="0">
                <a:latin typeface="Verdana" panose="020B0604030504040204" pitchFamily="34" charset="0"/>
              </a:rPr>
              <a:t> All other subdivisions are based on these two bins. </a:t>
            </a:r>
          </a:p>
          <a:p>
            <a:r>
              <a:rPr lang="en-US" dirty="0" smtClean="0">
                <a:latin typeface="Verdana" panose="020B0604030504040204" pitchFamily="34" charset="0"/>
              </a:rPr>
              <a:t>Whenever </a:t>
            </a:r>
            <a:r>
              <a:rPr lang="en-US" dirty="0">
                <a:latin typeface="Verdana" panose="020B0604030504040204" pitchFamily="34" charset="0"/>
              </a:rPr>
              <a:t>a DUT Fails: </a:t>
            </a:r>
          </a:p>
          <a:p>
            <a:pPr>
              <a:buFontTx/>
              <a:buChar char="-"/>
            </a:pPr>
            <a:r>
              <a:rPr lang="en-US" dirty="0">
                <a:latin typeface="Verdana" panose="020B0604030504040204" pitchFamily="34" charset="0"/>
              </a:rPr>
              <a:t> The specific bin counter for the failure gets incremented </a:t>
            </a:r>
          </a:p>
          <a:p>
            <a:pPr>
              <a:buFontTx/>
              <a:buChar char="-"/>
            </a:pPr>
            <a:r>
              <a:rPr lang="en-US" dirty="0">
                <a:latin typeface="Verdana" panose="020B0604030504040204" pitchFamily="34" charset="0"/>
              </a:rPr>
              <a:t> All of the superseding bin counters increment as well</a:t>
            </a:r>
          </a:p>
          <a:p>
            <a:pPr>
              <a:buFontTx/>
              <a:buChar char="-"/>
            </a:pPr>
            <a:endParaRPr lang="en-US" dirty="0">
              <a:latin typeface="Verdana" panose="020B0604030504040204" pitchFamily="34" charset="0"/>
            </a:endParaRPr>
          </a:p>
        </p:txBody>
      </p:sp>
      <p:sp>
        <p:nvSpPr>
          <p:cNvPr id="3" name="灯片编号占位符 2"/>
          <p:cNvSpPr>
            <a:spLocks noGrp="1"/>
          </p:cNvSpPr>
          <p:nvPr>
            <p:ph type="sldNum" sz="quarter" idx="12"/>
          </p:nvPr>
        </p:nvSpPr>
        <p:spPr/>
        <p:txBody>
          <a:bodyPr/>
          <a:lstStyle/>
          <a:p>
            <a:fld id="{716A7F00-C943-4794-A264-64D0DFB20E10}" type="slidenum">
              <a:rPr lang="ja-JP" altLang="en-US" smtClean="0"/>
              <a:pPr/>
              <a:t>23</a:t>
            </a:fld>
            <a:endParaRPr lang="en-US" altLang="ja-JP"/>
          </a:p>
        </p:txBody>
      </p:sp>
      <p:sp>
        <p:nvSpPr>
          <p:cNvPr id="5" name="日期占位符 4"/>
          <p:cNvSpPr>
            <a:spLocks noGrp="1"/>
          </p:cNvSpPr>
          <p:nvPr>
            <p:ph type="dt" sz="half" idx="10"/>
          </p:nvPr>
        </p:nvSpPr>
        <p:spPr/>
        <p:txBody>
          <a:bodyPr/>
          <a:lstStyle/>
          <a:p>
            <a:r>
              <a:rPr lang="en-US" altLang="ja-JP" smtClean="0"/>
              <a:t>6/3/2015</a:t>
            </a:r>
            <a:endParaRPr lang="en-US" altLang="ja-JP"/>
          </a:p>
        </p:txBody>
      </p:sp>
      <p:sp>
        <p:nvSpPr>
          <p:cNvPr id="7" name="页脚占位符 6"/>
          <p:cNvSpPr>
            <a:spLocks noGrp="1"/>
          </p:cNvSpPr>
          <p:nvPr>
            <p:ph type="ftr" sz="quarter" idx="11"/>
          </p:nvPr>
        </p:nvSpPr>
        <p:spPr/>
        <p:txBody>
          <a:bodyPr/>
          <a:lstStyle/>
          <a:p>
            <a:r>
              <a:rPr lang="en-US" altLang="ja-JP" smtClean="0"/>
              <a:t>Heng MEE Project</a:t>
            </a:r>
            <a:endParaRPr lang="en-US" altLang="ja-JP"/>
          </a:p>
        </p:txBody>
      </p:sp>
    </p:spTree>
    <p:extLst>
      <p:ext uri="{BB962C8B-B14F-4D97-AF65-F5344CB8AC3E}">
        <p14:creationId xmlns:p14="http://schemas.microsoft.com/office/powerpoint/2010/main" val="202390521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r>
              <a:rPr lang="en-US" altLang="ja-JP" smtClean="0"/>
              <a:t>6/3/2015</a:t>
            </a:r>
            <a:endParaRPr lang="en-US" altLang="ja-JP"/>
          </a:p>
        </p:txBody>
      </p:sp>
      <p:sp>
        <p:nvSpPr>
          <p:cNvPr id="4" name="页脚占位符 3"/>
          <p:cNvSpPr>
            <a:spLocks noGrp="1"/>
          </p:cNvSpPr>
          <p:nvPr>
            <p:ph type="ftr" sz="quarter" idx="11"/>
          </p:nvPr>
        </p:nvSpPr>
        <p:spPr/>
        <p:txBody>
          <a:bodyPr/>
          <a:lstStyle/>
          <a:p>
            <a:r>
              <a:rPr lang="en-US" altLang="ja-JP" smtClean="0"/>
              <a:t>Heng MEE Project</a:t>
            </a:r>
            <a:endParaRPr lang="en-US" altLang="ja-JP"/>
          </a:p>
        </p:txBody>
      </p:sp>
      <p:sp>
        <p:nvSpPr>
          <p:cNvPr id="5" name="灯片编号占位符 4"/>
          <p:cNvSpPr>
            <a:spLocks noGrp="1"/>
          </p:cNvSpPr>
          <p:nvPr>
            <p:ph type="sldNum" sz="quarter" idx="12"/>
          </p:nvPr>
        </p:nvSpPr>
        <p:spPr/>
        <p:txBody>
          <a:bodyPr/>
          <a:lstStyle/>
          <a:p>
            <a:fld id="{716A7F00-C943-4794-A264-64D0DFB20E10}" type="slidenum">
              <a:rPr lang="ja-JP" altLang="en-US" smtClean="0"/>
              <a:pPr/>
              <a:t>24</a:t>
            </a:fld>
            <a:endParaRPr lang="en-US" altLang="ja-JP"/>
          </a:p>
        </p:txBody>
      </p:sp>
      <p:sp>
        <p:nvSpPr>
          <p:cNvPr id="6" name="Text Box 4098"/>
          <p:cNvSpPr txBox="1">
            <a:spLocks noChangeArrowheads="1"/>
          </p:cNvSpPr>
          <p:nvPr/>
        </p:nvSpPr>
        <p:spPr bwMode="auto">
          <a:xfrm>
            <a:off x="1018032" y="0"/>
            <a:ext cx="5930900" cy="6546850"/>
          </a:xfrm>
          <a:prstGeom prst="rect">
            <a:avLst/>
          </a:prstGeom>
          <a:solidFill>
            <a:schemeClr val="accent1"/>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5425" algn="l"/>
                <a:tab pos="463550" algn="l"/>
                <a:tab pos="687388" algn="l"/>
                <a:tab pos="1376363" algn="l"/>
                <a:tab pos="2222500" algn="l"/>
                <a:tab pos="4060825" algn="l"/>
                <a:tab pos="4511675" algn="l"/>
              </a:tabLst>
              <a:defRPr sz="2400">
                <a:solidFill>
                  <a:schemeClr val="tx1"/>
                </a:solidFill>
                <a:latin typeface="Times" panose="02020603050405020304" pitchFamily="18" charset="0"/>
              </a:defRPr>
            </a:lvl1pPr>
            <a:lvl2pPr>
              <a:tabLst>
                <a:tab pos="225425" algn="l"/>
                <a:tab pos="463550" algn="l"/>
                <a:tab pos="687388" algn="l"/>
                <a:tab pos="1376363" algn="l"/>
                <a:tab pos="2222500" algn="l"/>
                <a:tab pos="4060825" algn="l"/>
                <a:tab pos="4511675" algn="l"/>
              </a:tabLst>
              <a:defRPr sz="2400">
                <a:solidFill>
                  <a:schemeClr val="tx1"/>
                </a:solidFill>
                <a:latin typeface="Times" panose="02020603050405020304" pitchFamily="18" charset="0"/>
              </a:defRPr>
            </a:lvl2pPr>
            <a:lvl3pPr>
              <a:tabLst>
                <a:tab pos="225425" algn="l"/>
                <a:tab pos="463550" algn="l"/>
                <a:tab pos="687388" algn="l"/>
                <a:tab pos="1376363" algn="l"/>
                <a:tab pos="2222500" algn="l"/>
                <a:tab pos="4060825" algn="l"/>
                <a:tab pos="4511675" algn="l"/>
              </a:tabLst>
              <a:defRPr sz="2400">
                <a:solidFill>
                  <a:schemeClr val="tx1"/>
                </a:solidFill>
                <a:latin typeface="Times" panose="02020603050405020304" pitchFamily="18" charset="0"/>
              </a:defRPr>
            </a:lvl3pPr>
            <a:lvl4pPr>
              <a:tabLst>
                <a:tab pos="225425" algn="l"/>
                <a:tab pos="463550" algn="l"/>
                <a:tab pos="687388" algn="l"/>
                <a:tab pos="1376363" algn="l"/>
                <a:tab pos="2222500" algn="l"/>
                <a:tab pos="4060825" algn="l"/>
                <a:tab pos="4511675" algn="l"/>
              </a:tabLst>
              <a:defRPr sz="2400">
                <a:solidFill>
                  <a:schemeClr val="tx1"/>
                </a:solidFill>
                <a:latin typeface="Times" panose="02020603050405020304" pitchFamily="18" charset="0"/>
              </a:defRPr>
            </a:lvl4pPr>
            <a:lvl5pPr>
              <a:tabLst>
                <a:tab pos="225425" algn="l"/>
                <a:tab pos="463550" algn="l"/>
                <a:tab pos="687388" algn="l"/>
                <a:tab pos="1376363" algn="l"/>
                <a:tab pos="2222500" algn="l"/>
                <a:tab pos="4060825" algn="l"/>
                <a:tab pos="4511675" algn="l"/>
              </a:tabLst>
              <a:defRPr sz="2400">
                <a:solidFill>
                  <a:schemeClr val="tx1"/>
                </a:solidFill>
                <a:latin typeface="Times" panose="02020603050405020304" pitchFamily="18" charset="0"/>
              </a:defRPr>
            </a:lvl5pPr>
            <a:lvl6pPr eaLnBrk="0" fontAlgn="base" hangingPunct="0">
              <a:spcBef>
                <a:spcPct val="0"/>
              </a:spcBef>
              <a:spcAft>
                <a:spcPct val="0"/>
              </a:spcAft>
              <a:tabLst>
                <a:tab pos="225425" algn="l"/>
                <a:tab pos="463550" algn="l"/>
                <a:tab pos="687388" algn="l"/>
                <a:tab pos="1376363" algn="l"/>
                <a:tab pos="2222500" algn="l"/>
                <a:tab pos="4060825" algn="l"/>
                <a:tab pos="4511675" algn="l"/>
              </a:tabLst>
              <a:defRPr sz="2400">
                <a:solidFill>
                  <a:schemeClr val="tx1"/>
                </a:solidFill>
                <a:latin typeface="Times" panose="02020603050405020304" pitchFamily="18" charset="0"/>
              </a:defRPr>
            </a:lvl6pPr>
            <a:lvl7pPr eaLnBrk="0" fontAlgn="base" hangingPunct="0">
              <a:spcBef>
                <a:spcPct val="0"/>
              </a:spcBef>
              <a:spcAft>
                <a:spcPct val="0"/>
              </a:spcAft>
              <a:tabLst>
                <a:tab pos="225425" algn="l"/>
                <a:tab pos="463550" algn="l"/>
                <a:tab pos="687388" algn="l"/>
                <a:tab pos="1376363" algn="l"/>
                <a:tab pos="2222500" algn="l"/>
                <a:tab pos="4060825" algn="l"/>
                <a:tab pos="4511675" algn="l"/>
              </a:tabLst>
              <a:defRPr sz="2400">
                <a:solidFill>
                  <a:schemeClr val="tx1"/>
                </a:solidFill>
                <a:latin typeface="Times" panose="02020603050405020304" pitchFamily="18" charset="0"/>
              </a:defRPr>
            </a:lvl7pPr>
            <a:lvl8pPr eaLnBrk="0" fontAlgn="base" hangingPunct="0">
              <a:spcBef>
                <a:spcPct val="0"/>
              </a:spcBef>
              <a:spcAft>
                <a:spcPct val="0"/>
              </a:spcAft>
              <a:tabLst>
                <a:tab pos="225425" algn="l"/>
                <a:tab pos="463550" algn="l"/>
                <a:tab pos="687388" algn="l"/>
                <a:tab pos="1376363" algn="l"/>
                <a:tab pos="2222500" algn="l"/>
                <a:tab pos="4060825" algn="l"/>
                <a:tab pos="4511675" algn="l"/>
              </a:tabLst>
              <a:defRPr sz="2400">
                <a:solidFill>
                  <a:schemeClr val="tx1"/>
                </a:solidFill>
                <a:latin typeface="Times" panose="02020603050405020304" pitchFamily="18" charset="0"/>
              </a:defRPr>
            </a:lvl8pPr>
            <a:lvl9pPr eaLnBrk="0" fontAlgn="base" hangingPunct="0">
              <a:spcBef>
                <a:spcPct val="0"/>
              </a:spcBef>
              <a:spcAft>
                <a:spcPct val="0"/>
              </a:spcAft>
              <a:tabLst>
                <a:tab pos="225425" algn="l"/>
                <a:tab pos="463550" algn="l"/>
                <a:tab pos="687388" algn="l"/>
                <a:tab pos="1376363" algn="l"/>
                <a:tab pos="2222500" algn="l"/>
                <a:tab pos="4060825" algn="l"/>
                <a:tab pos="4511675" algn="l"/>
              </a:tabLst>
              <a:defRPr sz="2400">
                <a:solidFill>
                  <a:schemeClr val="tx1"/>
                </a:solidFill>
                <a:latin typeface="Times" panose="02020603050405020304" pitchFamily="18" charset="0"/>
              </a:defRPr>
            </a:lvl9pPr>
          </a:lstStyle>
          <a:p>
            <a:r>
              <a:rPr lang="en-US" sz="1400" b="1" u="none" dirty="0">
                <a:solidFill>
                  <a:schemeClr val="bg1"/>
                </a:solidFill>
                <a:latin typeface="Times New Roman" panose="02020603050405020304" pitchFamily="18" charset="0"/>
              </a:rPr>
              <a:t>Version 1.0;</a:t>
            </a:r>
          </a:p>
          <a:p>
            <a:r>
              <a:rPr lang="en-US" sz="1400" b="1" u="none" dirty="0" err="1">
                <a:solidFill>
                  <a:schemeClr val="bg1"/>
                </a:solidFill>
                <a:latin typeface="Times New Roman" panose="02020603050405020304" pitchFamily="18" charset="0"/>
              </a:rPr>
              <a:t>BinDefs</a:t>
            </a:r>
            <a:r>
              <a:rPr lang="en-US" sz="1400" b="1" u="none" dirty="0">
                <a:solidFill>
                  <a:schemeClr val="bg1"/>
                </a:solidFill>
                <a:latin typeface="Times New Roman" panose="02020603050405020304" pitchFamily="18" charset="0"/>
              </a:rPr>
              <a:t> {</a:t>
            </a:r>
          </a:p>
          <a:p>
            <a:r>
              <a:rPr lang="en-US" sz="1600" b="1" u="none" dirty="0">
                <a:solidFill>
                  <a:schemeClr val="bg1"/>
                </a:solidFill>
                <a:latin typeface="Times New Roman" panose="02020603050405020304" pitchFamily="18" charset="0"/>
              </a:rPr>
              <a:t>	</a:t>
            </a:r>
            <a:r>
              <a:rPr lang="en-US" sz="1600" b="1" u="none" dirty="0" err="1">
                <a:solidFill>
                  <a:schemeClr val="bg1"/>
                </a:solidFill>
                <a:latin typeface="Times New Roman" panose="02020603050405020304" pitchFamily="18" charset="0"/>
              </a:rPr>
              <a:t>BinGroup</a:t>
            </a:r>
            <a:r>
              <a:rPr lang="en-US" sz="1600" b="1" u="none" dirty="0">
                <a:solidFill>
                  <a:schemeClr val="bg1"/>
                </a:solidFill>
                <a:latin typeface="Times New Roman" panose="02020603050405020304" pitchFamily="18" charset="0"/>
              </a:rPr>
              <a:t> </a:t>
            </a:r>
            <a:r>
              <a:rPr lang="en-US" sz="1600" b="1" u="none" dirty="0" err="1">
                <a:solidFill>
                  <a:schemeClr val="bg1"/>
                </a:solidFill>
                <a:latin typeface="Times New Roman" panose="02020603050405020304" pitchFamily="18" charset="0"/>
              </a:rPr>
              <a:t>PassFailBins</a:t>
            </a:r>
            <a:r>
              <a:rPr lang="en-US" sz="1600" b="1" u="none" dirty="0">
                <a:solidFill>
                  <a:schemeClr val="bg1"/>
                </a:solidFill>
                <a:latin typeface="Times New Roman" panose="02020603050405020304" pitchFamily="18" charset="0"/>
              </a:rPr>
              <a:t> {</a:t>
            </a:r>
          </a:p>
          <a:p>
            <a:r>
              <a:rPr lang="en-US" sz="1600" b="1" u="none" dirty="0">
                <a:solidFill>
                  <a:schemeClr val="bg1"/>
                </a:solidFill>
                <a:latin typeface="Times New Roman" panose="02020603050405020304" pitchFamily="18" charset="0"/>
              </a:rPr>
              <a:t>#               Bin name  Bin #                 Description</a:t>
            </a:r>
          </a:p>
          <a:p>
            <a:r>
              <a:rPr lang="en-US" sz="1600" b="1" u="none" dirty="0">
                <a:solidFill>
                  <a:schemeClr val="bg1"/>
                </a:solidFill>
                <a:latin typeface="Times New Roman" panose="02020603050405020304" pitchFamily="18" charset="0"/>
              </a:rPr>
              <a:t>		Bin Pass	          0:             “Total passing DUTS.”;</a:t>
            </a:r>
          </a:p>
          <a:p>
            <a:r>
              <a:rPr lang="en-US" sz="1600" b="1" u="none" dirty="0">
                <a:solidFill>
                  <a:schemeClr val="bg1"/>
                </a:solidFill>
                <a:latin typeface="Times New Roman" panose="02020603050405020304" pitchFamily="18" charset="0"/>
              </a:rPr>
              <a:t>		Bin Fail	          1:             “Total failing DUTS.”;</a:t>
            </a:r>
          </a:p>
          <a:p>
            <a:r>
              <a:rPr lang="en-US" sz="1400" b="1" u="none" dirty="0">
                <a:solidFill>
                  <a:schemeClr val="bg1"/>
                </a:solidFill>
                <a:latin typeface="Times New Roman" panose="02020603050405020304" pitchFamily="18" charset="0"/>
              </a:rPr>
              <a:t>	}</a:t>
            </a:r>
          </a:p>
          <a:p>
            <a:r>
              <a:rPr lang="en-US" sz="1600" b="1" u="none" dirty="0">
                <a:solidFill>
                  <a:schemeClr val="bg1"/>
                </a:solidFill>
                <a:latin typeface="Times New Roman" panose="02020603050405020304" pitchFamily="18" charset="0"/>
              </a:rPr>
              <a:t>	</a:t>
            </a:r>
            <a:r>
              <a:rPr lang="en-US" sz="1600" b="1" u="none" dirty="0" err="1">
                <a:solidFill>
                  <a:schemeClr val="bg1"/>
                </a:solidFill>
                <a:latin typeface="Times New Roman" panose="02020603050405020304" pitchFamily="18" charset="0"/>
              </a:rPr>
              <a:t>BinGroup</a:t>
            </a:r>
            <a:r>
              <a:rPr lang="en-US" sz="1600" b="1" u="none" dirty="0">
                <a:solidFill>
                  <a:schemeClr val="bg1"/>
                </a:solidFill>
                <a:latin typeface="Times New Roman" panose="02020603050405020304" pitchFamily="18" charset="0"/>
              </a:rPr>
              <a:t> </a:t>
            </a:r>
            <a:r>
              <a:rPr lang="en-US" sz="1600" b="1" u="none" dirty="0" err="1">
                <a:solidFill>
                  <a:schemeClr val="bg1"/>
                </a:solidFill>
                <a:latin typeface="Times New Roman" panose="02020603050405020304" pitchFamily="18" charset="0"/>
              </a:rPr>
              <a:t>HardBins</a:t>
            </a:r>
            <a:r>
              <a:rPr lang="en-US" sz="1600" b="1" u="none" dirty="0">
                <a:solidFill>
                  <a:schemeClr val="bg1"/>
                </a:solidFill>
                <a:latin typeface="Times New Roman" panose="02020603050405020304" pitchFamily="18" charset="0"/>
              </a:rPr>
              <a:t> {</a:t>
            </a:r>
          </a:p>
          <a:p>
            <a:r>
              <a:rPr lang="en-US" sz="1600" b="1" u="none" dirty="0">
                <a:solidFill>
                  <a:schemeClr val="bg1"/>
                </a:solidFill>
                <a:latin typeface="Times New Roman" panose="02020603050405020304" pitchFamily="18" charset="0"/>
              </a:rPr>
              <a:t>#               Bin name       Bin #  Description              Parent bin</a:t>
            </a:r>
          </a:p>
          <a:p>
            <a:r>
              <a:rPr lang="en-US" sz="1600" b="1" u="none" dirty="0">
                <a:solidFill>
                  <a:schemeClr val="bg1"/>
                </a:solidFill>
                <a:latin typeface="Times New Roman" panose="02020603050405020304" pitchFamily="18" charset="0"/>
              </a:rPr>
              <a:t>		Bin </a:t>
            </a:r>
            <a:r>
              <a:rPr lang="en-US" sz="1600" b="1" u="none" dirty="0" err="1">
                <a:solidFill>
                  <a:schemeClr val="bg1"/>
                </a:solidFill>
                <a:latin typeface="Times New Roman" panose="02020603050405020304" pitchFamily="18" charset="0"/>
              </a:rPr>
              <a:t>PassGood</a:t>
            </a:r>
            <a:r>
              <a:rPr lang="en-US" sz="1600" b="1" u="none" dirty="0">
                <a:solidFill>
                  <a:schemeClr val="bg1"/>
                </a:solidFill>
                <a:latin typeface="Times New Roman" panose="02020603050405020304" pitchFamily="18" charset="0"/>
              </a:rPr>
              <a:t>	1:   ”DUTs pass”, 		   Pass;</a:t>
            </a:r>
          </a:p>
          <a:p>
            <a:r>
              <a:rPr lang="en-US" sz="1600" b="1" u="none" dirty="0">
                <a:solidFill>
                  <a:schemeClr val="bg1"/>
                </a:solidFill>
                <a:latin typeface="Times New Roman" panose="02020603050405020304" pitchFamily="18" charset="0"/>
              </a:rPr>
              <a:t>		Bin </a:t>
            </a:r>
            <a:r>
              <a:rPr lang="en-US" sz="1600" b="1" u="none" dirty="0" err="1">
                <a:solidFill>
                  <a:schemeClr val="bg1"/>
                </a:solidFill>
                <a:latin typeface="Times New Roman" panose="02020603050405020304" pitchFamily="18" charset="0"/>
              </a:rPr>
              <a:t>FailContact</a:t>
            </a:r>
            <a:r>
              <a:rPr lang="en-US" sz="1600" b="1" u="none" dirty="0">
                <a:solidFill>
                  <a:schemeClr val="bg1"/>
                </a:solidFill>
                <a:latin typeface="Times New Roman" panose="02020603050405020304" pitchFamily="18" charset="0"/>
              </a:rPr>
              <a:t>	2:   ”DUTs failing contact”,  Fail;</a:t>
            </a:r>
          </a:p>
          <a:p>
            <a:r>
              <a:rPr lang="en-US" sz="1600" b="1" u="none" dirty="0">
                <a:solidFill>
                  <a:schemeClr val="bg1"/>
                </a:solidFill>
                <a:latin typeface="Times New Roman" panose="02020603050405020304" pitchFamily="18" charset="0"/>
              </a:rPr>
              <a:t>		Bin </a:t>
            </a:r>
            <a:r>
              <a:rPr lang="en-US" sz="1600" b="1" u="none" dirty="0" err="1">
                <a:solidFill>
                  <a:schemeClr val="bg1"/>
                </a:solidFill>
                <a:latin typeface="Times New Roman" panose="02020603050405020304" pitchFamily="18" charset="0"/>
              </a:rPr>
              <a:t>FailICC</a:t>
            </a:r>
            <a:r>
              <a:rPr lang="en-US" sz="1600" b="1" u="none" dirty="0">
                <a:solidFill>
                  <a:schemeClr val="bg1"/>
                </a:solidFill>
                <a:latin typeface="Times New Roman" panose="02020603050405020304" pitchFamily="18" charset="0"/>
              </a:rPr>
              <a:t>	3:   ”DUTs failing ICC”,	    Fail;</a:t>
            </a:r>
          </a:p>
          <a:p>
            <a:r>
              <a:rPr lang="en-US" sz="1600" b="1" u="none" dirty="0">
                <a:solidFill>
                  <a:schemeClr val="bg1"/>
                </a:solidFill>
                <a:latin typeface="Times New Roman" panose="02020603050405020304" pitchFamily="18" charset="0"/>
              </a:rPr>
              <a:t>		Bin </a:t>
            </a:r>
            <a:r>
              <a:rPr lang="en-US" sz="1600" b="1" u="none" dirty="0" err="1">
                <a:solidFill>
                  <a:schemeClr val="bg1"/>
                </a:solidFill>
                <a:latin typeface="Times New Roman" panose="02020603050405020304" pitchFamily="18" charset="0"/>
              </a:rPr>
              <a:t>FailLeakage</a:t>
            </a:r>
            <a:r>
              <a:rPr lang="en-US" sz="1600" b="1" u="none" dirty="0">
                <a:solidFill>
                  <a:schemeClr val="bg1"/>
                </a:solidFill>
                <a:latin typeface="Times New Roman" panose="02020603050405020304" pitchFamily="18" charset="0"/>
              </a:rPr>
              <a:t>	4:   ”DUTs failing leakage”,  Fail;</a:t>
            </a:r>
          </a:p>
          <a:p>
            <a:r>
              <a:rPr lang="en-US" sz="1600" b="1" u="none" dirty="0">
                <a:solidFill>
                  <a:schemeClr val="bg1"/>
                </a:solidFill>
                <a:latin typeface="Times New Roman" panose="02020603050405020304" pitchFamily="18" charset="0"/>
              </a:rPr>
              <a:t>	</a:t>
            </a:r>
            <a:r>
              <a:rPr lang="en-US" sz="1400" b="1" u="none" dirty="0">
                <a:solidFill>
                  <a:schemeClr val="bg1"/>
                </a:solidFill>
                <a:latin typeface="Times New Roman" panose="02020603050405020304" pitchFamily="18" charset="0"/>
              </a:rPr>
              <a:t>}</a:t>
            </a:r>
          </a:p>
          <a:p>
            <a:r>
              <a:rPr lang="en-US" sz="1600" b="1" u="none" dirty="0">
                <a:solidFill>
                  <a:schemeClr val="bg1"/>
                </a:solidFill>
                <a:latin typeface="Times New Roman" panose="02020603050405020304" pitchFamily="18" charset="0"/>
              </a:rPr>
              <a:t>	</a:t>
            </a:r>
            <a:r>
              <a:rPr lang="en-US" sz="1600" b="1" u="none" dirty="0" err="1">
                <a:solidFill>
                  <a:schemeClr val="bg1"/>
                </a:solidFill>
                <a:latin typeface="Times New Roman" panose="02020603050405020304" pitchFamily="18" charset="0"/>
              </a:rPr>
              <a:t>BinGroup</a:t>
            </a:r>
            <a:r>
              <a:rPr lang="en-US" sz="1600" b="1" u="none" dirty="0">
                <a:solidFill>
                  <a:schemeClr val="bg1"/>
                </a:solidFill>
                <a:latin typeface="Times New Roman" panose="02020603050405020304" pitchFamily="18" charset="0"/>
              </a:rPr>
              <a:t> </a:t>
            </a:r>
            <a:r>
              <a:rPr lang="en-US" sz="1600" b="1" u="none" dirty="0" err="1">
                <a:solidFill>
                  <a:schemeClr val="bg1"/>
                </a:solidFill>
                <a:latin typeface="Times New Roman" panose="02020603050405020304" pitchFamily="18" charset="0"/>
              </a:rPr>
              <a:t>SoftBins</a:t>
            </a:r>
            <a:r>
              <a:rPr lang="en-US" sz="1600" b="1" u="none" dirty="0">
                <a:solidFill>
                  <a:schemeClr val="bg1"/>
                </a:solidFill>
                <a:latin typeface="Times New Roman" panose="02020603050405020304" pitchFamily="18" charset="0"/>
              </a:rPr>
              <a:t> </a:t>
            </a:r>
          </a:p>
          <a:p>
            <a:r>
              <a:rPr lang="en-US" sz="1600" b="1" u="none" dirty="0">
                <a:solidFill>
                  <a:schemeClr val="bg1"/>
                </a:solidFill>
                <a:latin typeface="Times New Roman" panose="02020603050405020304" pitchFamily="18" charset="0"/>
              </a:rPr>
              <a:t>#                    Bin name    Bin #     Description              Parent bin</a:t>
            </a:r>
          </a:p>
          <a:p>
            <a:r>
              <a:rPr lang="en-US" sz="1600" b="1" u="none" dirty="0">
                <a:solidFill>
                  <a:schemeClr val="bg1"/>
                </a:solidFill>
                <a:latin typeface="Times New Roman" panose="02020603050405020304" pitchFamily="18" charset="0"/>
              </a:rPr>
              <a:t>		</a:t>
            </a:r>
            <a:r>
              <a:rPr lang="en-US" sz="1600" b="1" u="none" dirty="0" err="1">
                <a:solidFill>
                  <a:schemeClr val="bg1"/>
                </a:solidFill>
                <a:latin typeface="Times New Roman" panose="02020603050405020304" pitchFamily="18" charset="0"/>
              </a:rPr>
              <a:t>LeafBin</a:t>
            </a:r>
            <a:r>
              <a:rPr lang="en-US" sz="1600" b="1" u="none" dirty="0">
                <a:solidFill>
                  <a:schemeClr val="bg1"/>
                </a:solidFill>
                <a:latin typeface="Times New Roman" panose="02020603050405020304" pitchFamily="18" charset="0"/>
              </a:rPr>
              <a:t> </a:t>
            </a:r>
            <a:r>
              <a:rPr lang="en-US" sz="1600" b="1" u="none" dirty="0" err="1">
                <a:solidFill>
                  <a:schemeClr val="bg1"/>
                </a:solidFill>
                <a:latin typeface="Times New Roman" panose="02020603050405020304" pitchFamily="18" charset="0"/>
              </a:rPr>
              <a:t>PassAll</a:t>
            </a:r>
            <a:r>
              <a:rPr lang="en-US" sz="1600" b="1" u="none" dirty="0">
                <a:solidFill>
                  <a:schemeClr val="bg1"/>
                </a:solidFill>
                <a:latin typeface="Times New Roman" panose="02020603050405020304" pitchFamily="18" charset="0"/>
              </a:rPr>
              <a:t>	1:     ”DUTs pass all tests”, </a:t>
            </a:r>
            <a:r>
              <a:rPr lang="en-US" sz="1600" b="1" u="none" dirty="0" err="1">
                <a:solidFill>
                  <a:schemeClr val="bg1"/>
                </a:solidFill>
                <a:latin typeface="Times New Roman" panose="02020603050405020304" pitchFamily="18" charset="0"/>
              </a:rPr>
              <a:t>PassGood</a:t>
            </a:r>
            <a:r>
              <a:rPr lang="en-US" sz="1600" b="1" u="none" dirty="0">
                <a:solidFill>
                  <a:schemeClr val="bg1"/>
                </a:solidFill>
                <a:latin typeface="Times New Roman" panose="02020603050405020304" pitchFamily="18" charset="0"/>
              </a:rPr>
              <a:t>;</a:t>
            </a:r>
          </a:p>
          <a:p>
            <a:r>
              <a:rPr lang="en-US" sz="1600" b="1" u="none" dirty="0">
                <a:solidFill>
                  <a:schemeClr val="bg1"/>
                </a:solidFill>
                <a:latin typeface="Times New Roman" panose="02020603050405020304" pitchFamily="18" charset="0"/>
              </a:rPr>
              <a:t>		</a:t>
            </a:r>
            <a:r>
              <a:rPr lang="en-US" sz="1600" b="1" u="none" dirty="0" err="1">
                <a:solidFill>
                  <a:schemeClr val="bg1"/>
                </a:solidFill>
                <a:latin typeface="Times New Roman" panose="02020603050405020304" pitchFamily="18" charset="0"/>
              </a:rPr>
              <a:t>LeafBin</a:t>
            </a:r>
            <a:r>
              <a:rPr lang="en-US" sz="1600" b="1" u="none" dirty="0">
                <a:solidFill>
                  <a:schemeClr val="bg1"/>
                </a:solidFill>
                <a:latin typeface="Times New Roman" panose="02020603050405020304" pitchFamily="18" charset="0"/>
              </a:rPr>
              <a:t> </a:t>
            </a:r>
            <a:r>
              <a:rPr lang="en-US" sz="1600" b="1" u="none" dirty="0" err="1">
                <a:solidFill>
                  <a:schemeClr val="bg1"/>
                </a:solidFill>
                <a:latin typeface="Times New Roman" panose="02020603050405020304" pitchFamily="18" charset="0"/>
              </a:rPr>
              <a:t>FailOpens</a:t>
            </a:r>
            <a:r>
              <a:rPr lang="en-US" sz="1600" b="1" u="none" dirty="0">
                <a:solidFill>
                  <a:schemeClr val="bg1"/>
                </a:solidFill>
                <a:latin typeface="Times New Roman" panose="02020603050405020304" pitchFamily="18" charset="0"/>
              </a:rPr>
              <a:t> 	2:     ”Fail Opens”,	          </a:t>
            </a:r>
            <a:r>
              <a:rPr lang="en-US" sz="1600" b="1" u="none" dirty="0" err="1">
                <a:solidFill>
                  <a:schemeClr val="bg1"/>
                </a:solidFill>
                <a:latin typeface="Times New Roman" panose="02020603050405020304" pitchFamily="18" charset="0"/>
              </a:rPr>
              <a:t>FailContact</a:t>
            </a:r>
            <a:r>
              <a:rPr lang="en-US" sz="1600" b="1" u="none" dirty="0">
                <a:solidFill>
                  <a:schemeClr val="bg1"/>
                </a:solidFill>
                <a:latin typeface="Times New Roman" panose="02020603050405020304" pitchFamily="18" charset="0"/>
              </a:rPr>
              <a:t>;</a:t>
            </a:r>
          </a:p>
          <a:p>
            <a:r>
              <a:rPr lang="en-US" sz="1600" b="1" u="none" dirty="0">
                <a:solidFill>
                  <a:schemeClr val="bg1"/>
                </a:solidFill>
                <a:latin typeface="Times New Roman" panose="02020603050405020304" pitchFamily="18" charset="0"/>
              </a:rPr>
              <a:t>		</a:t>
            </a:r>
            <a:r>
              <a:rPr lang="en-US" sz="1600" b="1" u="none" dirty="0" err="1">
                <a:solidFill>
                  <a:schemeClr val="bg1"/>
                </a:solidFill>
                <a:latin typeface="Times New Roman" panose="02020603050405020304" pitchFamily="18" charset="0"/>
              </a:rPr>
              <a:t>LeafBin</a:t>
            </a:r>
            <a:r>
              <a:rPr lang="en-US" sz="1600" b="1" u="none" dirty="0">
                <a:solidFill>
                  <a:schemeClr val="bg1"/>
                </a:solidFill>
                <a:latin typeface="Times New Roman" panose="02020603050405020304" pitchFamily="18" charset="0"/>
              </a:rPr>
              <a:t> </a:t>
            </a:r>
            <a:r>
              <a:rPr lang="en-US" sz="1600" b="1" u="none" dirty="0" err="1">
                <a:solidFill>
                  <a:schemeClr val="bg1"/>
                </a:solidFill>
                <a:latin typeface="Times New Roman" panose="02020603050405020304" pitchFamily="18" charset="0"/>
              </a:rPr>
              <a:t>FailShorts</a:t>
            </a:r>
            <a:r>
              <a:rPr lang="en-US" sz="1600" b="1" u="none" dirty="0">
                <a:solidFill>
                  <a:schemeClr val="bg1"/>
                </a:solidFill>
                <a:latin typeface="Times New Roman" panose="02020603050405020304" pitchFamily="18" charset="0"/>
              </a:rPr>
              <a:t>	3:     ”Fail Shorts”,	          </a:t>
            </a:r>
            <a:r>
              <a:rPr lang="en-US" sz="1600" b="1" u="none" dirty="0" err="1">
                <a:solidFill>
                  <a:schemeClr val="bg1"/>
                </a:solidFill>
                <a:latin typeface="Times New Roman" panose="02020603050405020304" pitchFamily="18" charset="0"/>
              </a:rPr>
              <a:t>FailContact</a:t>
            </a:r>
            <a:r>
              <a:rPr lang="en-US" sz="1600" b="1" u="none" dirty="0">
                <a:solidFill>
                  <a:schemeClr val="bg1"/>
                </a:solidFill>
                <a:latin typeface="Times New Roman" panose="02020603050405020304" pitchFamily="18" charset="0"/>
              </a:rPr>
              <a:t>;</a:t>
            </a:r>
          </a:p>
          <a:p>
            <a:r>
              <a:rPr lang="en-US" sz="1600" b="1" u="none" dirty="0">
                <a:solidFill>
                  <a:schemeClr val="bg1"/>
                </a:solidFill>
                <a:latin typeface="Times New Roman" panose="02020603050405020304" pitchFamily="18" charset="0"/>
              </a:rPr>
              <a:t>		</a:t>
            </a:r>
            <a:r>
              <a:rPr lang="en-US" sz="1600" b="1" u="none" dirty="0" err="1">
                <a:solidFill>
                  <a:schemeClr val="bg1"/>
                </a:solidFill>
                <a:latin typeface="Times New Roman" panose="02020603050405020304" pitchFamily="18" charset="0"/>
              </a:rPr>
              <a:t>LeafBin</a:t>
            </a:r>
            <a:r>
              <a:rPr lang="en-US" sz="1600" b="1" u="none" dirty="0">
                <a:solidFill>
                  <a:schemeClr val="bg1"/>
                </a:solidFill>
                <a:latin typeface="Times New Roman" panose="02020603050405020304" pitchFamily="18" charset="0"/>
              </a:rPr>
              <a:t> </a:t>
            </a:r>
            <a:r>
              <a:rPr lang="en-US" sz="1600" b="1" u="none" dirty="0" err="1">
                <a:solidFill>
                  <a:schemeClr val="bg1"/>
                </a:solidFill>
                <a:latin typeface="Times New Roman" panose="02020603050405020304" pitchFamily="18" charset="0"/>
              </a:rPr>
              <a:t>FailICCL</a:t>
            </a:r>
            <a:r>
              <a:rPr lang="en-US" sz="1600" b="1" u="none" dirty="0">
                <a:solidFill>
                  <a:schemeClr val="bg1"/>
                </a:solidFill>
                <a:latin typeface="Times New Roman" panose="02020603050405020304" pitchFamily="18" charset="0"/>
              </a:rPr>
              <a:t> 	4:     ”Fail ICC, Low”,	 </a:t>
            </a:r>
            <a:r>
              <a:rPr lang="en-US" sz="1600" b="1" u="none" dirty="0" err="1">
                <a:solidFill>
                  <a:schemeClr val="bg1"/>
                </a:solidFill>
                <a:latin typeface="Times New Roman" panose="02020603050405020304" pitchFamily="18" charset="0"/>
              </a:rPr>
              <a:t>FailICC</a:t>
            </a:r>
            <a:r>
              <a:rPr lang="en-US" sz="1600" b="1" u="none" dirty="0">
                <a:solidFill>
                  <a:schemeClr val="bg1"/>
                </a:solidFill>
                <a:latin typeface="Times New Roman" panose="02020603050405020304" pitchFamily="18" charset="0"/>
              </a:rPr>
              <a:t>;</a:t>
            </a:r>
          </a:p>
          <a:p>
            <a:r>
              <a:rPr lang="en-US" sz="1600" b="1" u="none" dirty="0">
                <a:solidFill>
                  <a:schemeClr val="bg1"/>
                </a:solidFill>
                <a:latin typeface="Times New Roman" panose="02020603050405020304" pitchFamily="18" charset="0"/>
              </a:rPr>
              <a:t>		</a:t>
            </a:r>
            <a:r>
              <a:rPr lang="en-US" sz="1600" b="1" u="none" dirty="0" err="1">
                <a:solidFill>
                  <a:schemeClr val="bg1"/>
                </a:solidFill>
                <a:latin typeface="Times New Roman" panose="02020603050405020304" pitchFamily="18" charset="0"/>
              </a:rPr>
              <a:t>LeafBin</a:t>
            </a:r>
            <a:r>
              <a:rPr lang="en-US" sz="1600" b="1" u="none" dirty="0">
                <a:solidFill>
                  <a:schemeClr val="bg1"/>
                </a:solidFill>
                <a:latin typeface="Times New Roman" panose="02020603050405020304" pitchFamily="18" charset="0"/>
              </a:rPr>
              <a:t> </a:t>
            </a:r>
            <a:r>
              <a:rPr lang="en-US" sz="1600" b="1" u="none" dirty="0" err="1">
                <a:solidFill>
                  <a:schemeClr val="bg1"/>
                </a:solidFill>
                <a:latin typeface="Times New Roman" panose="02020603050405020304" pitchFamily="18" charset="0"/>
              </a:rPr>
              <a:t>FailICCH</a:t>
            </a:r>
            <a:r>
              <a:rPr lang="en-US" sz="1600" b="1" u="none" dirty="0">
                <a:solidFill>
                  <a:schemeClr val="bg1"/>
                </a:solidFill>
                <a:latin typeface="Times New Roman" panose="02020603050405020304" pitchFamily="18" charset="0"/>
              </a:rPr>
              <a:t> 	6:     ”Fail ICC, High”,	 </a:t>
            </a:r>
            <a:r>
              <a:rPr lang="en-US" sz="1600" b="1" u="none" dirty="0" err="1">
                <a:solidFill>
                  <a:schemeClr val="bg1"/>
                </a:solidFill>
                <a:latin typeface="Times New Roman" panose="02020603050405020304" pitchFamily="18" charset="0"/>
              </a:rPr>
              <a:t>FailICC</a:t>
            </a:r>
            <a:r>
              <a:rPr lang="en-US" sz="1600" b="1" u="none" dirty="0">
                <a:solidFill>
                  <a:schemeClr val="bg1"/>
                </a:solidFill>
                <a:latin typeface="Times New Roman" panose="02020603050405020304" pitchFamily="18" charset="0"/>
              </a:rPr>
              <a:t>;</a:t>
            </a:r>
          </a:p>
          <a:p>
            <a:r>
              <a:rPr lang="en-US" sz="1600" b="1" u="none" dirty="0">
                <a:solidFill>
                  <a:schemeClr val="bg1"/>
                </a:solidFill>
                <a:latin typeface="Times New Roman" panose="02020603050405020304" pitchFamily="18" charset="0"/>
              </a:rPr>
              <a:t>		</a:t>
            </a:r>
            <a:r>
              <a:rPr lang="en-US" sz="1600" b="1" u="none" dirty="0" err="1">
                <a:solidFill>
                  <a:schemeClr val="bg1"/>
                </a:solidFill>
                <a:latin typeface="Times New Roman" panose="02020603050405020304" pitchFamily="18" charset="0"/>
              </a:rPr>
              <a:t>LeafBin</a:t>
            </a:r>
            <a:r>
              <a:rPr lang="en-US" sz="1600" b="1" u="none" dirty="0">
                <a:solidFill>
                  <a:schemeClr val="bg1"/>
                </a:solidFill>
                <a:latin typeface="Times New Roman" panose="02020603050405020304" pitchFamily="18" charset="0"/>
              </a:rPr>
              <a:t> </a:t>
            </a:r>
            <a:r>
              <a:rPr lang="en-US" sz="1600" b="1" u="none" dirty="0" err="1">
                <a:solidFill>
                  <a:schemeClr val="bg1"/>
                </a:solidFill>
                <a:latin typeface="Times New Roman" panose="02020603050405020304" pitchFamily="18" charset="0"/>
              </a:rPr>
              <a:t>FailICCZ</a:t>
            </a:r>
            <a:r>
              <a:rPr lang="en-US" sz="1600" b="1" u="none" dirty="0">
                <a:solidFill>
                  <a:schemeClr val="bg1"/>
                </a:solidFill>
                <a:latin typeface="Times New Roman" panose="02020603050405020304" pitchFamily="18" charset="0"/>
              </a:rPr>
              <a:t> 	7:     ”Fail ICC, Hi-Z”,	 </a:t>
            </a:r>
            <a:r>
              <a:rPr lang="en-US" sz="1600" b="1" u="none" dirty="0" err="1">
                <a:solidFill>
                  <a:schemeClr val="bg1"/>
                </a:solidFill>
                <a:latin typeface="Times New Roman" panose="02020603050405020304" pitchFamily="18" charset="0"/>
              </a:rPr>
              <a:t>FailICC</a:t>
            </a:r>
            <a:r>
              <a:rPr lang="en-US" sz="1600" b="1" u="none" dirty="0">
                <a:solidFill>
                  <a:schemeClr val="bg1"/>
                </a:solidFill>
                <a:latin typeface="Times New Roman" panose="02020603050405020304" pitchFamily="18" charset="0"/>
              </a:rPr>
              <a:t>;</a:t>
            </a:r>
          </a:p>
          <a:p>
            <a:r>
              <a:rPr lang="en-US" sz="1600" b="1" u="none" dirty="0">
                <a:solidFill>
                  <a:schemeClr val="bg1"/>
                </a:solidFill>
                <a:latin typeface="Times New Roman" panose="02020603050405020304" pitchFamily="18" charset="0"/>
              </a:rPr>
              <a:t>		</a:t>
            </a:r>
            <a:r>
              <a:rPr lang="en-US" sz="1600" b="1" u="none" dirty="0" err="1">
                <a:solidFill>
                  <a:schemeClr val="bg1"/>
                </a:solidFill>
                <a:latin typeface="Times New Roman" panose="02020603050405020304" pitchFamily="18" charset="0"/>
              </a:rPr>
              <a:t>LeafBin</a:t>
            </a:r>
            <a:r>
              <a:rPr lang="en-US" sz="1600" b="1" u="none" dirty="0">
                <a:solidFill>
                  <a:schemeClr val="bg1"/>
                </a:solidFill>
                <a:latin typeface="Times New Roman" panose="02020603050405020304" pitchFamily="18" charset="0"/>
              </a:rPr>
              <a:t> </a:t>
            </a:r>
            <a:r>
              <a:rPr lang="en-US" sz="1600" b="1" u="none" dirty="0" err="1">
                <a:solidFill>
                  <a:schemeClr val="bg1"/>
                </a:solidFill>
                <a:latin typeface="Times New Roman" panose="02020603050405020304" pitchFamily="18" charset="0"/>
              </a:rPr>
              <a:t>FailIIL</a:t>
            </a:r>
            <a:r>
              <a:rPr lang="en-US" sz="1600" b="1" u="none" dirty="0">
                <a:solidFill>
                  <a:schemeClr val="bg1"/>
                </a:solidFill>
                <a:latin typeface="Times New Roman" panose="02020603050405020304" pitchFamily="18" charset="0"/>
              </a:rPr>
              <a:t> 	8:     ”Fail IIL”,	          </a:t>
            </a:r>
            <a:r>
              <a:rPr lang="en-US" sz="1600" b="1" u="none" dirty="0" err="1">
                <a:solidFill>
                  <a:schemeClr val="bg1"/>
                </a:solidFill>
                <a:latin typeface="Times New Roman" panose="02020603050405020304" pitchFamily="18" charset="0"/>
              </a:rPr>
              <a:t>FailLeakage</a:t>
            </a:r>
            <a:r>
              <a:rPr lang="en-US" sz="1600" b="1" u="none" dirty="0">
                <a:solidFill>
                  <a:schemeClr val="bg1"/>
                </a:solidFill>
                <a:latin typeface="Times New Roman" panose="02020603050405020304" pitchFamily="18" charset="0"/>
              </a:rPr>
              <a:t>;</a:t>
            </a:r>
          </a:p>
          <a:p>
            <a:r>
              <a:rPr lang="en-US" sz="1600" b="1" u="none" dirty="0">
                <a:solidFill>
                  <a:schemeClr val="bg1"/>
                </a:solidFill>
                <a:latin typeface="Times New Roman" panose="02020603050405020304" pitchFamily="18" charset="0"/>
              </a:rPr>
              <a:t>		</a:t>
            </a:r>
            <a:r>
              <a:rPr lang="en-US" sz="1600" b="1" u="none" dirty="0" err="1">
                <a:solidFill>
                  <a:schemeClr val="bg1"/>
                </a:solidFill>
                <a:latin typeface="Times New Roman" panose="02020603050405020304" pitchFamily="18" charset="0"/>
              </a:rPr>
              <a:t>LeafBin</a:t>
            </a:r>
            <a:r>
              <a:rPr lang="en-US" sz="1600" b="1" u="none" dirty="0">
                <a:solidFill>
                  <a:schemeClr val="bg1"/>
                </a:solidFill>
                <a:latin typeface="Times New Roman" panose="02020603050405020304" pitchFamily="18" charset="0"/>
              </a:rPr>
              <a:t> </a:t>
            </a:r>
            <a:r>
              <a:rPr lang="en-US" sz="1600" b="1" u="none" dirty="0" err="1">
                <a:solidFill>
                  <a:schemeClr val="bg1"/>
                </a:solidFill>
                <a:latin typeface="Times New Roman" panose="02020603050405020304" pitchFamily="18" charset="0"/>
              </a:rPr>
              <a:t>FailIIH</a:t>
            </a:r>
            <a:r>
              <a:rPr lang="en-US" sz="1600" b="1" u="none" dirty="0">
                <a:solidFill>
                  <a:schemeClr val="bg1"/>
                </a:solidFill>
                <a:latin typeface="Times New Roman" panose="02020603050405020304" pitchFamily="18" charset="0"/>
              </a:rPr>
              <a:t> 	9:     ”Fail IIH”,	          </a:t>
            </a:r>
            <a:r>
              <a:rPr lang="en-US" sz="1600" b="1" u="none" dirty="0" err="1">
                <a:solidFill>
                  <a:schemeClr val="bg1"/>
                </a:solidFill>
                <a:latin typeface="Times New Roman" panose="02020603050405020304" pitchFamily="18" charset="0"/>
              </a:rPr>
              <a:t>FailLeakage</a:t>
            </a:r>
            <a:r>
              <a:rPr lang="en-US" sz="1600" b="1" u="none" dirty="0">
                <a:solidFill>
                  <a:schemeClr val="bg1"/>
                </a:solidFill>
                <a:latin typeface="Times New Roman" panose="02020603050405020304" pitchFamily="18" charset="0"/>
              </a:rPr>
              <a:t>;</a:t>
            </a:r>
          </a:p>
          <a:p>
            <a:r>
              <a:rPr lang="en-US" sz="1600" b="1" u="none" dirty="0">
                <a:solidFill>
                  <a:schemeClr val="bg1"/>
                </a:solidFill>
                <a:latin typeface="Times New Roman" panose="02020603050405020304" pitchFamily="18" charset="0"/>
              </a:rPr>
              <a:t>	</a:t>
            </a:r>
            <a:r>
              <a:rPr lang="en-US" sz="1400" b="1" u="none" dirty="0">
                <a:solidFill>
                  <a:schemeClr val="bg1"/>
                </a:solidFill>
                <a:latin typeface="Times New Roman" panose="02020603050405020304" pitchFamily="18" charset="0"/>
              </a:rPr>
              <a:t>}</a:t>
            </a:r>
          </a:p>
          <a:p>
            <a:r>
              <a:rPr lang="en-US" sz="1400" b="1" u="none" dirty="0">
                <a:solidFill>
                  <a:schemeClr val="bg1"/>
                </a:solidFill>
                <a:latin typeface="Times New Roman" panose="02020603050405020304" pitchFamily="18" charset="0"/>
              </a:rPr>
              <a:t>	</a:t>
            </a:r>
            <a:r>
              <a:rPr lang="en-US" sz="1400" b="1" u="none" dirty="0" err="1">
                <a:solidFill>
                  <a:schemeClr val="bg1"/>
                </a:solidFill>
                <a:latin typeface="Times New Roman" panose="02020603050405020304" pitchFamily="18" charset="0"/>
              </a:rPr>
              <a:t>SortBinGroup</a:t>
            </a:r>
            <a:r>
              <a:rPr lang="en-US" sz="1400" b="1" u="none" dirty="0">
                <a:solidFill>
                  <a:schemeClr val="bg1"/>
                </a:solidFill>
                <a:latin typeface="Times New Roman" panose="02020603050405020304" pitchFamily="18" charset="0"/>
              </a:rPr>
              <a:t> = </a:t>
            </a:r>
            <a:r>
              <a:rPr lang="en-US" sz="1400" b="1" u="none" dirty="0" err="1">
                <a:solidFill>
                  <a:schemeClr val="bg1"/>
                </a:solidFill>
                <a:latin typeface="Times New Roman" panose="02020603050405020304" pitchFamily="18" charset="0"/>
              </a:rPr>
              <a:t>HardBins</a:t>
            </a:r>
            <a:r>
              <a:rPr lang="en-US" sz="1400" b="1" u="none" dirty="0">
                <a:solidFill>
                  <a:schemeClr val="bg1"/>
                </a:solidFill>
                <a:latin typeface="Times New Roman" panose="02020603050405020304" pitchFamily="18" charset="0"/>
              </a:rPr>
              <a:t>;</a:t>
            </a:r>
          </a:p>
          <a:p>
            <a:r>
              <a:rPr lang="en-US" sz="1400" b="1" u="none" dirty="0">
                <a:solidFill>
                  <a:schemeClr val="bg1"/>
                </a:solidFill>
                <a:latin typeface="Times New Roman" panose="02020603050405020304" pitchFamily="18" charset="0"/>
              </a:rPr>
              <a:t>}</a:t>
            </a:r>
          </a:p>
        </p:txBody>
      </p:sp>
      <p:pic>
        <p:nvPicPr>
          <p:cNvPr id="7" name="Picture 4101"/>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8053388" y="1092993"/>
            <a:ext cx="2919412" cy="4360863"/>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spTree>
    <p:extLst>
      <p:ext uri="{BB962C8B-B14F-4D97-AF65-F5344CB8AC3E}">
        <p14:creationId xmlns:p14="http://schemas.microsoft.com/office/powerpoint/2010/main" val="2110913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2454610" y="1754406"/>
            <a:ext cx="7527263" cy="4441442"/>
          </a:xfrm>
          <a:prstGeom prst="rect">
            <a:avLst/>
          </a:prstGeom>
        </p:spPr>
      </p:pic>
      <p:sp>
        <p:nvSpPr>
          <p:cNvPr id="5" name="文本框 4"/>
          <p:cNvSpPr txBox="1"/>
          <p:nvPr/>
        </p:nvSpPr>
        <p:spPr>
          <a:xfrm>
            <a:off x="3231931" y="488731"/>
            <a:ext cx="6117021" cy="812530"/>
          </a:xfrm>
          <a:prstGeom prst="rect">
            <a:avLst/>
          </a:prstGeom>
          <a:noFill/>
        </p:spPr>
        <p:txBody>
          <a:bodyPr wrap="square" rtlCol="0">
            <a:spAutoFit/>
          </a:bodyPr>
          <a:lstStyle/>
          <a:p>
            <a:pPr>
              <a:lnSpc>
                <a:spcPct val="130000"/>
              </a:lnSpc>
            </a:pPr>
            <a:r>
              <a:rPr lang="en-US" sz="3600" b="1" dirty="0" smtClean="0">
                <a:ln w="22225">
                  <a:solidFill>
                    <a:schemeClr val="accent2"/>
                  </a:solidFill>
                  <a:prstDash val="solid"/>
                </a:ln>
                <a:solidFill>
                  <a:schemeClr val="accent2">
                    <a:lumMod val="40000"/>
                    <a:lumOff val="60000"/>
                  </a:schemeClr>
                </a:solidFill>
                <a:latin typeface="Arial" panose="020B0604020202020204" pitchFamily="34" charset="0"/>
                <a:ea typeface="微软雅黑" panose="020B0503020204020204" pitchFamily="34" charset="-122"/>
              </a:rPr>
              <a:t>Start testing the circuit</a:t>
            </a:r>
          </a:p>
        </p:txBody>
      </p:sp>
      <p:sp>
        <p:nvSpPr>
          <p:cNvPr id="2" name="灯片编号占位符 1"/>
          <p:cNvSpPr>
            <a:spLocks noGrp="1"/>
          </p:cNvSpPr>
          <p:nvPr>
            <p:ph type="sldNum" sz="quarter" idx="12"/>
          </p:nvPr>
        </p:nvSpPr>
        <p:spPr/>
        <p:txBody>
          <a:bodyPr/>
          <a:lstStyle/>
          <a:p>
            <a:fld id="{23884A04-6085-4CE7-807C-B17EAB5DBA3E}" type="slidenum">
              <a:rPr lang="en-US" smtClean="0"/>
              <a:t>25</a:t>
            </a:fld>
            <a:endParaRPr lang="en-US"/>
          </a:p>
        </p:txBody>
      </p:sp>
      <p:sp>
        <p:nvSpPr>
          <p:cNvPr id="6" name="日期占位符 5"/>
          <p:cNvSpPr>
            <a:spLocks noGrp="1"/>
          </p:cNvSpPr>
          <p:nvPr>
            <p:ph type="dt" sz="half" idx="10"/>
          </p:nvPr>
        </p:nvSpPr>
        <p:spPr/>
        <p:txBody>
          <a:bodyPr/>
          <a:lstStyle/>
          <a:p>
            <a:r>
              <a:rPr lang="en-US" smtClean="0"/>
              <a:t>6/3/2015</a:t>
            </a:r>
            <a:endParaRPr lang="en-US"/>
          </a:p>
        </p:txBody>
      </p:sp>
      <p:sp>
        <p:nvSpPr>
          <p:cNvPr id="7" name="页脚占位符 6"/>
          <p:cNvSpPr>
            <a:spLocks noGrp="1"/>
          </p:cNvSpPr>
          <p:nvPr>
            <p:ph type="ftr" sz="quarter" idx="11"/>
          </p:nvPr>
        </p:nvSpPr>
        <p:spPr/>
        <p:txBody>
          <a:bodyPr/>
          <a:lstStyle/>
          <a:p>
            <a:r>
              <a:rPr lang="en-US" smtClean="0"/>
              <a:t>Heng MEE Project</a:t>
            </a:r>
            <a:endParaRPr lang="en-US"/>
          </a:p>
        </p:txBody>
      </p:sp>
    </p:spTree>
    <p:extLst>
      <p:ext uri="{BB962C8B-B14F-4D97-AF65-F5344CB8AC3E}">
        <p14:creationId xmlns:p14="http://schemas.microsoft.com/office/powerpoint/2010/main" val="28476551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7915275" y="1586959"/>
            <a:ext cx="3438525" cy="4800600"/>
          </a:xfrm>
          <a:prstGeom prst="rect">
            <a:avLst/>
          </a:prstGeom>
        </p:spPr>
      </p:pic>
      <p:sp>
        <p:nvSpPr>
          <p:cNvPr id="2" name="Title 1"/>
          <p:cNvSpPr>
            <a:spLocks noGrp="1"/>
          </p:cNvSpPr>
          <p:nvPr>
            <p:ph type="title"/>
          </p:nvPr>
        </p:nvSpPr>
        <p:spPr>
          <a:xfrm>
            <a:off x="2517598" y="144961"/>
            <a:ext cx="6007859" cy="815618"/>
          </a:xfrm>
        </p:spPr>
        <p:txBody>
          <a:bodyPr/>
          <a:lstStyle/>
          <a:p>
            <a:r>
              <a:rPr lang="en-US" dirty="0" smtClean="0"/>
              <a:t>Some f</a:t>
            </a:r>
            <a:r>
              <a:rPr lang="en-US" dirty="0" smtClean="0"/>
              <a:t>aults </a:t>
            </a:r>
            <a:r>
              <a:rPr lang="en-US" dirty="0" smtClean="0"/>
              <a:t>to be diagnosed</a:t>
            </a:r>
            <a:endParaRPr lang="en-US" dirty="0"/>
          </a:p>
        </p:txBody>
      </p:sp>
      <p:sp>
        <p:nvSpPr>
          <p:cNvPr id="3" name="Date Placeholder 2"/>
          <p:cNvSpPr>
            <a:spLocks noGrp="1"/>
          </p:cNvSpPr>
          <p:nvPr>
            <p:ph type="dt" sz="half" idx="10"/>
          </p:nvPr>
        </p:nvSpPr>
        <p:spPr/>
        <p:txBody>
          <a:bodyPr/>
          <a:lstStyle/>
          <a:p>
            <a:r>
              <a:rPr lang="en-US" smtClean="0"/>
              <a:t>6/3/2015</a:t>
            </a:r>
            <a:endParaRPr lang="en-US"/>
          </a:p>
        </p:txBody>
      </p:sp>
      <p:sp>
        <p:nvSpPr>
          <p:cNvPr id="4" name="Footer Placeholder 3"/>
          <p:cNvSpPr>
            <a:spLocks noGrp="1"/>
          </p:cNvSpPr>
          <p:nvPr>
            <p:ph type="ftr" sz="quarter" idx="11"/>
          </p:nvPr>
        </p:nvSpPr>
        <p:spPr/>
        <p:txBody>
          <a:bodyPr/>
          <a:lstStyle/>
          <a:p>
            <a:r>
              <a:rPr lang="en-US" smtClean="0"/>
              <a:t>Heng MEE Project</a:t>
            </a:r>
            <a:endParaRPr lang="en-US"/>
          </a:p>
        </p:txBody>
      </p:sp>
      <p:sp>
        <p:nvSpPr>
          <p:cNvPr id="5" name="Slide Number Placeholder 4"/>
          <p:cNvSpPr>
            <a:spLocks noGrp="1"/>
          </p:cNvSpPr>
          <p:nvPr>
            <p:ph type="sldNum" sz="quarter" idx="12"/>
          </p:nvPr>
        </p:nvSpPr>
        <p:spPr/>
        <p:txBody>
          <a:bodyPr/>
          <a:lstStyle/>
          <a:p>
            <a:fld id="{23884A04-6085-4CE7-807C-B17EAB5DBA3E}" type="slidenum">
              <a:rPr lang="en-US" smtClean="0"/>
              <a:t>26</a:t>
            </a:fld>
            <a:endParaRPr lang="en-US"/>
          </a:p>
        </p:txBody>
      </p:sp>
      <p:sp>
        <p:nvSpPr>
          <p:cNvPr id="10" name="TextBox 9"/>
          <p:cNvSpPr txBox="1"/>
          <p:nvPr/>
        </p:nvSpPr>
        <p:spPr>
          <a:xfrm>
            <a:off x="1240304" y="1042865"/>
            <a:ext cx="2420856" cy="450829"/>
          </a:xfrm>
          <a:prstGeom prst="rect">
            <a:avLst/>
          </a:prstGeom>
          <a:noFill/>
        </p:spPr>
        <p:txBody>
          <a:bodyPr wrap="none" rtlCol="0">
            <a:spAutoFit/>
          </a:bodyPr>
          <a:lstStyle/>
          <a:p>
            <a:pPr>
              <a:lnSpc>
                <a:spcPct val="130000"/>
              </a:lnSpc>
            </a:pPr>
            <a:r>
              <a:rPr lang="en-US" sz="2000" dirty="0" smtClean="0">
                <a:latin typeface="Arial" panose="020B0604020202020204" pitchFamily="34" charset="0"/>
                <a:ea typeface="微软雅黑" panose="020B0503020204020204" pitchFamily="34" charset="-122"/>
              </a:rPr>
              <a:t>Single stuck-at fault</a:t>
            </a:r>
          </a:p>
        </p:txBody>
      </p:sp>
      <p:sp>
        <p:nvSpPr>
          <p:cNvPr id="11" name="TextBox 10"/>
          <p:cNvSpPr txBox="1"/>
          <p:nvPr/>
        </p:nvSpPr>
        <p:spPr>
          <a:xfrm>
            <a:off x="8151457" y="1053844"/>
            <a:ext cx="2590774" cy="450829"/>
          </a:xfrm>
          <a:prstGeom prst="rect">
            <a:avLst/>
          </a:prstGeom>
          <a:noFill/>
        </p:spPr>
        <p:txBody>
          <a:bodyPr wrap="none" rtlCol="0">
            <a:spAutoFit/>
          </a:bodyPr>
          <a:lstStyle/>
          <a:p>
            <a:pPr>
              <a:lnSpc>
                <a:spcPct val="130000"/>
              </a:lnSpc>
            </a:pPr>
            <a:r>
              <a:rPr lang="en-US" sz="2000" dirty="0" smtClean="0">
                <a:latin typeface="Arial" panose="020B0604020202020204" pitchFamily="34" charset="0"/>
                <a:ea typeface="微软雅黑" panose="020B0503020204020204" pitchFamily="34" charset="-122"/>
              </a:rPr>
              <a:t>Multiple stuck-at fault</a:t>
            </a:r>
          </a:p>
        </p:txBody>
      </p:sp>
      <p:pic>
        <p:nvPicPr>
          <p:cNvPr id="6" name="图片 5"/>
          <p:cNvPicPr>
            <a:picLocks noChangeAspect="1"/>
          </p:cNvPicPr>
          <p:nvPr/>
        </p:nvPicPr>
        <p:blipFill>
          <a:blip r:embed="rId4"/>
          <a:stretch>
            <a:fillRect/>
          </a:stretch>
        </p:blipFill>
        <p:spPr>
          <a:xfrm>
            <a:off x="1662769" y="1558384"/>
            <a:ext cx="3190875" cy="4829175"/>
          </a:xfrm>
          <a:prstGeom prst="rect">
            <a:avLst/>
          </a:prstGeom>
        </p:spPr>
      </p:pic>
      <p:sp>
        <p:nvSpPr>
          <p:cNvPr id="7" name="文本框 6"/>
          <p:cNvSpPr txBox="1"/>
          <p:nvPr/>
        </p:nvSpPr>
        <p:spPr>
          <a:xfrm>
            <a:off x="892886" y="2727435"/>
            <a:ext cx="1516118" cy="372410"/>
          </a:xfrm>
          <a:prstGeom prst="rect">
            <a:avLst/>
          </a:prstGeom>
          <a:noFill/>
        </p:spPr>
        <p:txBody>
          <a:bodyPr wrap="squar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PB[3] stuck at 1</a:t>
            </a:r>
            <a:endParaRPr lang="en-US" sz="1400" dirty="0" smtClean="0">
              <a:latin typeface="Arial" panose="020B0604020202020204" pitchFamily="34" charset="0"/>
              <a:ea typeface="微软雅黑" panose="020B0503020204020204" pitchFamily="34" charset="-122"/>
            </a:endParaRPr>
          </a:p>
        </p:txBody>
      </p:sp>
      <p:sp>
        <p:nvSpPr>
          <p:cNvPr id="14" name="文本框 13"/>
          <p:cNvSpPr txBox="1"/>
          <p:nvPr/>
        </p:nvSpPr>
        <p:spPr>
          <a:xfrm>
            <a:off x="6828415" y="5403733"/>
            <a:ext cx="1516118" cy="372410"/>
          </a:xfrm>
          <a:prstGeom prst="rect">
            <a:avLst/>
          </a:prstGeom>
          <a:noFill/>
        </p:spPr>
        <p:txBody>
          <a:bodyPr wrap="squar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PB[0] stuck at 1</a:t>
            </a:r>
            <a:endParaRPr lang="en-US" sz="1400" dirty="0" smtClean="0">
              <a:latin typeface="Arial" panose="020B0604020202020204" pitchFamily="34" charset="0"/>
              <a:ea typeface="微软雅黑" panose="020B0503020204020204" pitchFamily="34" charset="-122"/>
            </a:endParaRPr>
          </a:p>
        </p:txBody>
      </p:sp>
      <p:sp>
        <p:nvSpPr>
          <p:cNvPr id="13" name="文本框 12"/>
          <p:cNvSpPr txBox="1"/>
          <p:nvPr/>
        </p:nvSpPr>
        <p:spPr>
          <a:xfrm>
            <a:off x="7009339" y="2671171"/>
            <a:ext cx="1516118" cy="372410"/>
          </a:xfrm>
          <a:prstGeom prst="rect">
            <a:avLst/>
          </a:prstGeom>
          <a:noFill/>
        </p:spPr>
        <p:txBody>
          <a:bodyPr wrap="squar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PB[3] stuck at 1</a:t>
            </a:r>
            <a:endParaRPr lang="en-US" sz="1400" dirty="0" smtClean="0">
              <a:latin typeface="Arial" panose="020B0604020202020204" pitchFamily="34" charset="0"/>
              <a:ea typeface="微软雅黑" panose="020B0503020204020204" pitchFamily="34" charset="-122"/>
            </a:endParaRPr>
          </a:p>
        </p:txBody>
      </p:sp>
      <p:sp>
        <p:nvSpPr>
          <p:cNvPr id="9" name="矩形 8"/>
          <p:cNvSpPr/>
          <p:nvPr/>
        </p:nvSpPr>
        <p:spPr>
          <a:xfrm>
            <a:off x="10452063" y="4092800"/>
            <a:ext cx="1803474" cy="452432"/>
          </a:xfrm>
          <a:prstGeom prst="rect">
            <a:avLst/>
          </a:prstGeom>
        </p:spPr>
        <p:txBody>
          <a:bodyPr wrap="square">
            <a:spAutoFit/>
          </a:bodyPr>
          <a:lstStyle/>
          <a:p>
            <a:pPr>
              <a:lnSpc>
                <a:spcPct val="130000"/>
              </a:lnSpc>
            </a:pPr>
            <a:r>
              <a:rPr lang="en-US" dirty="0"/>
              <a:t>CNY stuck-at-0</a:t>
            </a:r>
            <a:endParaRPr lang="en-US" dirty="0">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35703164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3"/>
          <a:stretch>
            <a:fillRect/>
          </a:stretch>
        </p:blipFill>
        <p:spPr>
          <a:xfrm>
            <a:off x="2087342" y="978776"/>
            <a:ext cx="9311126" cy="5879224"/>
          </a:xfrm>
          <a:prstGeom prst="rect">
            <a:avLst/>
          </a:prstGeom>
        </p:spPr>
      </p:pic>
      <p:sp>
        <p:nvSpPr>
          <p:cNvPr id="5" name="矩形 4"/>
          <p:cNvSpPr/>
          <p:nvPr/>
        </p:nvSpPr>
        <p:spPr>
          <a:xfrm>
            <a:off x="4926480" y="375010"/>
            <a:ext cx="3017364" cy="369332"/>
          </a:xfrm>
          <a:prstGeom prst="rect">
            <a:avLst/>
          </a:prstGeom>
        </p:spPr>
        <p:txBody>
          <a:bodyPr wrap="none">
            <a:spAutoFit/>
          </a:bodyPr>
          <a:lstStyle/>
          <a:p>
            <a:r>
              <a:rPr lang="en-US" dirty="0" smtClean="0">
                <a:solidFill>
                  <a:srgbClr val="000000"/>
                </a:solidFill>
                <a:latin typeface="Cambria" panose="02040503050406030204" pitchFamily="18" charset="0"/>
                <a:ea typeface="Cambria" panose="02040503050406030204" pitchFamily="18" charset="0"/>
                <a:cs typeface="Cambria" panose="02040503050406030204" pitchFamily="18" charset="0"/>
              </a:rPr>
              <a:t>Fault </a:t>
            </a:r>
            <a:r>
              <a:rPr lang="en-US" dirty="0">
                <a:solidFill>
                  <a:srgbClr val="000000"/>
                </a:solidFill>
                <a:latin typeface="Cambria" panose="02040503050406030204" pitchFamily="18" charset="0"/>
                <a:ea typeface="Cambria" panose="02040503050406030204" pitchFamily="18" charset="0"/>
                <a:cs typeface="Cambria" panose="02040503050406030204" pitchFamily="18" charset="0"/>
              </a:rPr>
              <a:t>free circuit in Flow edit</a:t>
            </a:r>
            <a:endParaRPr lang="en-US" dirty="0"/>
          </a:p>
        </p:txBody>
      </p:sp>
      <p:sp>
        <p:nvSpPr>
          <p:cNvPr id="2" name="灯片编号占位符 1"/>
          <p:cNvSpPr>
            <a:spLocks noGrp="1"/>
          </p:cNvSpPr>
          <p:nvPr>
            <p:ph type="sldNum" sz="quarter" idx="12"/>
          </p:nvPr>
        </p:nvSpPr>
        <p:spPr/>
        <p:txBody>
          <a:bodyPr/>
          <a:lstStyle/>
          <a:p>
            <a:fld id="{23884A04-6085-4CE7-807C-B17EAB5DBA3E}" type="slidenum">
              <a:rPr lang="en-US" smtClean="0"/>
              <a:t>27</a:t>
            </a:fld>
            <a:endParaRPr lang="en-US"/>
          </a:p>
        </p:txBody>
      </p:sp>
      <p:sp>
        <p:nvSpPr>
          <p:cNvPr id="6" name="日期占位符 5"/>
          <p:cNvSpPr>
            <a:spLocks noGrp="1"/>
          </p:cNvSpPr>
          <p:nvPr>
            <p:ph type="dt" sz="half" idx="10"/>
          </p:nvPr>
        </p:nvSpPr>
        <p:spPr/>
        <p:txBody>
          <a:bodyPr/>
          <a:lstStyle/>
          <a:p>
            <a:r>
              <a:rPr lang="en-US" smtClean="0"/>
              <a:t>6/3/2015</a:t>
            </a:r>
            <a:endParaRPr lang="en-US"/>
          </a:p>
        </p:txBody>
      </p:sp>
      <p:sp>
        <p:nvSpPr>
          <p:cNvPr id="7" name="页脚占位符 6"/>
          <p:cNvSpPr>
            <a:spLocks noGrp="1"/>
          </p:cNvSpPr>
          <p:nvPr>
            <p:ph type="ftr" sz="quarter" idx="11"/>
          </p:nvPr>
        </p:nvSpPr>
        <p:spPr/>
        <p:txBody>
          <a:bodyPr/>
          <a:lstStyle/>
          <a:p>
            <a:r>
              <a:rPr lang="en-US" smtClean="0"/>
              <a:t>Heng MEE Project</a:t>
            </a:r>
            <a:endParaRPr lang="en-US"/>
          </a:p>
        </p:txBody>
      </p:sp>
    </p:spTree>
    <p:extLst>
      <p:ext uri="{BB962C8B-B14F-4D97-AF65-F5344CB8AC3E}">
        <p14:creationId xmlns:p14="http://schemas.microsoft.com/office/powerpoint/2010/main" val="5539382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3"/>
          <a:stretch>
            <a:fillRect/>
          </a:stretch>
        </p:blipFill>
        <p:spPr>
          <a:xfrm>
            <a:off x="1174360" y="1315398"/>
            <a:ext cx="7858125" cy="629570"/>
          </a:xfrm>
          <a:prstGeom prst="rect">
            <a:avLst/>
          </a:prstGeom>
        </p:spPr>
      </p:pic>
      <p:sp>
        <p:nvSpPr>
          <p:cNvPr id="5" name="矩形 4"/>
          <p:cNvSpPr/>
          <p:nvPr/>
        </p:nvSpPr>
        <p:spPr>
          <a:xfrm>
            <a:off x="0" y="694546"/>
            <a:ext cx="3027367" cy="369332"/>
          </a:xfrm>
          <a:prstGeom prst="rect">
            <a:avLst/>
          </a:prstGeom>
        </p:spPr>
        <p:txBody>
          <a:bodyPr wrap="square">
            <a:spAutoFit/>
          </a:bodyPr>
          <a:lstStyle/>
          <a:p>
            <a:r>
              <a:rPr lang="en-US" dirty="0">
                <a:solidFill>
                  <a:srgbClr val="000000"/>
                </a:solidFill>
                <a:latin typeface="Cambria" panose="02040503050406030204" pitchFamily="18" charset="0"/>
                <a:ea typeface="Cambria" panose="02040503050406030204" pitchFamily="18" charset="0"/>
                <a:cs typeface="Cambria" panose="02040503050406030204" pitchFamily="18" charset="0"/>
              </a:rPr>
              <a:t>traditional way to test circuit</a:t>
            </a:r>
            <a:endParaRPr lang="en-US" dirty="0"/>
          </a:p>
        </p:txBody>
      </p:sp>
      <p:pic>
        <p:nvPicPr>
          <p:cNvPr id="6" name="图片 5"/>
          <p:cNvPicPr/>
          <p:nvPr/>
        </p:nvPicPr>
        <p:blipFill>
          <a:blip r:embed="rId4"/>
          <a:stretch>
            <a:fillRect/>
          </a:stretch>
        </p:blipFill>
        <p:spPr>
          <a:xfrm>
            <a:off x="35522" y="2812569"/>
            <a:ext cx="6598002" cy="3884268"/>
          </a:xfrm>
          <a:prstGeom prst="rect">
            <a:avLst/>
          </a:prstGeom>
        </p:spPr>
      </p:pic>
      <p:sp>
        <p:nvSpPr>
          <p:cNvPr id="7" name="矩形 6"/>
          <p:cNvSpPr/>
          <p:nvPr/>
        </p:nvSpPr>
        <p:spPr>
          <a:xfrm>
            <a:off x="35522" y="2096782"/>
            <a:ext cx="2991845" cy="568745"/>
          </a:xfrm>
          <a:prstGeom prst="rect">
            <a:avLst/>
          </a:prstGeom>
        </p:spPr>
        <p:txBody>
          <a:bodyPr wrap="none">
            <a:spAutoFit/>
          </a:bodyPr>
          <a:lstStyle/>
          <a:p>
            <a:pPr marL="6350" indent="-6350" algn="ctr">
              <a:lnSpc>
                <a:spcPct val="172000"/>
              </a:lnSpc>
              <a:spcAft>
                <a:spcPts val="20"/>
              </a:spcAft>
            </a:pPr>
            <a:r>
              <a:rPr lang="en-US" dirty="0">
                <a:solidFill>
                  <a:srgbClr val="000000"/>
                </a:solidFill>
                <a:latin typeface="Cambria" panose="02040503050406030204" pitchFamily="18" charset="0"/>
                <a:ea typeface="Cambria" panose="02040503050406030204" pitchFamily="18" charset="0"/>
                <a:cs typeface="Cambria" panose="02040503050406030204" pitchFamily="18" charset="0"/>
              </a:rPr>
              <a:t>diagnostic tree to test circuit</a:t>
            </a:r>
            <a:endParaRPr lang="en-US"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2" name="灯片编号占位符 1"/>
          <p:cNvSpPr>
            <a:spLocks noGrp="1"/>
          </p:cNvSpPr>
          <p:nvPr>
            <p:ph type="sldNum" sz="quarter" idx="12"/>
          </p:nvPr>
        </p:nvSpPr>
        <p:spPr/>
        <p:txBody>
          <a:bodyPr/>
          <a:lstStyle/>
          <a:p>
            <a:fld id="{23884A04-6085-4CE7-807C-B17EAB5DBA3E}" type="slidenum">
              <a:rPr lang="en-US" smtClean="0"/>
              <a:t>28</a:t>
            </a:fld>
            <a:endParaRPr lang="en-US"/>
          </a:p>
        </p:txBody>
      </p:sp>
      <p:sp>
        <p:nvSpPr>
          <p:cNvPr id="8" name="日期占位符 7"/>
          <p:cNvSpPr>
            <a:spLocks noGrp="1"/>
          </p:cNvSpPr>
          <p:nvPr>
            <p:ph type="dt" sz="half" idx="10"/>
          </p:nvPr>
        </p:nvSpPr>
        <p:spPr/>
        <p:txBody>
          <a:bodyPr/>
          <a:lstStyle/>
          <a:p>
            <a:r>
              <a:rPr lang="en-US" smtClean="0"/>
              <a:t>6/3/2015</a:t>
            </a:r>
            <a:endParaRPr lang="en-US"/>
          </a:p>
        </p:txBody>
      </p:sp>
      <p:sp>
        <p:nvSpPr>
          <p:cNvPr id="9" name="页脚占位符 8"/>
          <p:cNvSpPr>
            <a:spLocks noGrp="1"/>
          </p:cNvSpPr>
          <p:nvPr>
            <p:ph type="ftr" sz="quarter" idx="11"/>
          </p:nvPr>
        </p:nvSpPr>
        <p:spPr/>
        <p:txBody>
          <a:bodyPr/>
          <a:lstStyle/>
          <a:p>
            <a:r>
              <a:rPr lang="en-US" smtClean="0"/>
              <a:t>Heng MEE Project</a:t>
            </a:r>
            <a:endParaRPr lang="en-US"/>
          </a:p>
        </p:txBody>
      </p:sp>
      <p:sp>
        <p:nvSpPr>
          <p:cNvPr id="10" name="文本框 9"/>
          <p:cNvSpPr txBox="1"/>
          <p:nvPr/>
        </p:nvSpPr>
        <p:spPr>
          <a:xfrm>
            <a:off x="6703001" y="2812569"/>
            <a:ext cx="2037587" cy="2332946"/>
          </a:xfrm>
          <a:prstGeom prst="rect">
            <a:avLst/>
          </a:prstGeom>
          <a:noFill/>
        </p:spPr>
        <p:txBody>
          <a:bodyPr wrap="square" rtlCol="0">
            <a:spAutoFit/>
          </a:bodyPr>
          <a:lstStyle/>
          <a:p>
            <a:pPr>
              <a:lnSpc>
                <a:spcPct val="130000"/>
              </a:lnSpc>
            </a:pPr>
            <a:r>
              <a:rPr lang="en-US" sz="1400" dirty="0" smtClean="0"/>
              <a:t>The fault which we set is ‘/</a:t>
            </a:r>
            <a:r>
              <a:rPr lang="en-US" sz="1400" dirty="0"/>
              <a:t>PB[3] stuck-at-1</a:t>
            </a:r>
            <a:r>
              <a:rPr lang="en-US" sz="1400" dirty="0" smtClean="0"/>
              <a:t>’</a:t>
            </a:r>
          </a:p>
          <a:p>
            <a:pPr>
              <a:lnSpc>
                <a:spcPct val="130000"/>
              </a:lnSpc>
            </a:pPr>
            <a:endParaRPr lang="en-US" sz="1400" dirty="0"/>
          </a:p>
          <a:p>
            <a:pPr>
              <a:lnSpc>
                <a:spcPct val="130000"/>
              </a:lnSpc>
            </a:pPr>
            <a:r>
              <a:rPr lang="en-US" sz="1400" dirty="0" smtClean="0"/>
              <a:t> </a:t>
            </a:r>
          </a:p>
          <a:p>
            <a:pPr>
              <a:lnSpc>
                <a:spcPct val="130000"/>
              </a:lnSpc>
            </a:pPr>
            <a:r>
              <a:rPr lang="en-US" sz="1400" dirty="0" smtClean="0"/>
              <a:t>The result which we got from the two ways are both the same, </a:t>
            </a:r>
            <a:r>
              <a:rPr lang="en-US" sz="1400" dirty="0"/>
              <a:t>‘/PB[3] stuck-at-1</a:t>
            </a:r>
            <a:r>
              <a:rPr lang="en-US" sz="1400" dirty="0" smtClean="0"/>
              <a:t>’</a:t>
            </a:r>
            <a:endParaRPr lang="en-US" sz="1400" dirty="0"/>
          </a:p>
        </p:txBody>
      </p:sp>
      <p:sp>
        <p:nvSpPr>
          <p:cNvPr id="11" name="矩形 10"/>
          <p:cNvSpPr/>
          <p:nvPr/>
        </p:nvSpPr>
        <p:spPr>
          <a:xfrm>
            <a:off x="2646979" y="-44118"/>
            <a:ext cx="6898042" cy="923330"/>
          </a:xfrm>
          <a:prstGeom prst="rect">
            <a:avLst/>
          </a:prstGeom>
          <a:noFill/>
        </p:spPr>
        <p:txBody>
          <a:bodyPr wrap="none" lIns="91440" tIns="45720" rIns="91440" bIns="45720">
            <a:spAutoFit/>
          </a:bodyPr>
          <a:lstStyle/>
          <a:p>
            <a:pPr algn="ctr"/>
            <a:r>
              <a:rPr lang="en-US" altLang="zh-CN"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ea typeface="微软雅黑" panose="020B0503020204020204" pitchFamily="34" charset="-122"/>
              </a:rPr>
              <a:t>S</a:t>
            </a:r>
            <a:r>
              <a:rPr lang="en-US"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ea typeface="微软雅黑" panose="020B0503020204020204" pitchFamily="34" charset="-122"/>
              </a:rPr>
              <a:t>ingle </a:t>
            </a: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ea typeface="微软雅黑" panose="020B0503020204020204" pitchFamily="34" charset="-122"/>
              </a:rPr>
              <a:t>stuck-at fault</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12" name="图片 11"/>
          <p:cNvPicPr>
            <a:picLocks noChangeAspect="1"/>
          </p:cNvPicPr>
          <p:nvPr/>
        </p:nvPicPr>
        <p:blipFill>
          <a:blip r:embed="rId5"/>
          <a:stretch>
            <a:fillRect/>
          </a:stretch>
        </p:blipFill>
        <p:spPr>
          <a:xfrm>
            <a:off x="8810065" y="2096782"/>
            <a:ext cx="3190875" cy="4829175"/>
          </a:xfrm>
          <a:prstGeom prst="rect">
            <a:avLst/>
          </a:prstGeom>
        </p:spPr>
      </p:pic>
      <p:sp>
        <p:nvSpPr>
          <p:cNvPr id="13" name="文本框 12"/>
          <p:cNvSpPr txBox="1"/>
          <p:nvPr/>
        </p:nvSpPr>
        <p:spPr>
          <a:xfrm>
            <a:off x="8052006" y="3372894"/>
            <a:ext cx="1516118" cy="372410"/>
          </a:xfrm>
          <a:prstGeom prst="rect">
            <a:avLst/>
          </a:prstGeom>
          <a:noFill/>
        </p:spPr>
        <p:txBody>
          <a:bodyPr wrap="squar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PB[3] stuck at 1</a:t>
            </a:r>
            <a:endParaRPr lang="en-US" sz="1400" dirty="0" smtClean="0">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4776710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smtClean="0"/>
              <a:t>6/3/2015</a:t>
            </a:r>
            <a:endParaRPr lang="en-US"/>
          </a:p>
        </p:txBody>
      </p:sp>
      <p:sp>
        <p:nvSpPr>
          <p:cNvPr id="5" name="页脚占位符 4"/>
          <p:cNvSpPr>
            <a:spLocks noGrp="1"/>
          </p:cNvSpPr>
          <p:nvPr>
            <p:ph type="ftr" sz="quarter" idx="11"/>
          </p:nvPr>
        </p:nvSpPr>
        <p:spPr/>
        <p:txBody>
          <a:bodyPr/>
          <a:lstStyle/>
          <a:p>
            <a:r>
              <a:rPr lang="en-US" smtClean="0"/>
              <a:t>Heng MEE Project</a:t>
            </a:r>
            <a:endParaRPr lang="en-US"/>
          </a:p>
        </p:txBody>
      </p:sp>
      <p:sp>
        <p:nvSpPr>
          <p:cNvPr id="6" name="灯片编号占位符 5"/>
          <p:cNvSpPr>
            <a:spLocks noGrp="1"/>
          </p:cNvSpPr>
          <p:nvPr>
            <p:ph type="sldNum" sz="quarter" idx="12"/>
          </p:nvPr>
        </p:nvSpPr>
        <p:spPr/>
        <p:txBody>
          <a:bodyPr/>
          <a:lstStyle/>
          <a:p>
            <a:fld id="{23884A04-6085-4CE7-807C-B17EAB5DBA3E}" type="slidenum">
              <a:rPr lang="en-US" smtClean="0"/>
              <a:t>29</a:t>
            </a:fld>
            <a:endParaRPr lang="en-US"/>
          </a:p>
        </p:txBody>
      </p:sp>
      <p:pic>
        <p:nvPicPr>
          <p:cNvPr id="7" name="图片 6"/>
          <p:cNvPicPr>
            <a:picLocks noChangeAspect="1"/>
          </p:cNvPicPr>
          <p:nvPr/>
        </p:nvPicPr>
        <p:blipFill>
          <a:blip r:embed="rId2"/>
          <a:stretch>
            <a:fillRect/>
          </a:stretch>
        </p:blipFill>
        <p:spPr>
          <a:xfrm>
            <a:off x="0" y="1584327"/>
            <a:ext cx="6238875" cy="4772025"/>
          </a:xfrm>
          <a:prstGeom prst="rect">
            <a:avLst/>
          </a:prstGeom>
        </p:spPr>
      </p:pic>
      <p:sp>
        <p:nvSpPr>
          <p:cNvPr id="8" name="文本框 7"/>
          <p:cNvSpPr txBox="1"/>
          <p:nvPr/>
        </p:nvSpPr>
        <p:spPr>
          <a:xfrm>
            <a:off x="6427694" y="1584327"/>
            <a:ext cx="2823883" cy="652486"/>
          </a:xfrm>
          <a:prstGeom prst="rect">
            <a:avLst/>
          </a:prstGeom>
          <a:noFill/>
        </p:spPr>
        <p:txBody>
          <a:bodyPr wrap="square" rtlCol="0">
            <a:spAutoFit/>
          </a:bodyPr>
          <a:lstStyle/>
          <a:p>
            <a:pPr>
              <a:lnSpc>
                <a:spcPct val="130000"/>
              </a:lnSpc>
            </a:pPr>
            <a:r>
              <a:rPr lang="en-US" sz="1400" dirty="0" smtClean="0">
                <a:latin typeface="Arial" panose="020B0604020202020204" pitchFamily="34" charset="0"/>
                <a:ea typeface="微软雅黑" panose="020B0503020204020204" pitchFamily="34" charset="-122"/>
              </a:rPr>
              <a:t>Fault set:  </a:t>
            </a:r>
            <a:r>
              <a:rPr lang="en-US" sz="1400" dirty="0" err="1" smtClean="0">
                <a:latin typeface="Arial" panose="020B0604020202020204" pitchFamily="34" charset="0"/>
                <a:ea typeface="微软雅黑" panose="020B0503020204020204" pitchFamily="34" charset="-122"/>
              </a:rPr>
              <a:t>stuck_at</a:t>
            </a:r>
            <a:r>
              <a:rPr lang="en-US" sz="1400" dirty="0">
                <a:latin typeface="Arial" panose="020B0604020202020204" pitchFamily="34" charset="0"/>
                <a:ea typeface="微软雅黑" panose="020B0503020204020204" pitchFamily="34" charset="-122"/>
              </a:rPr>
              <a:t>_ 0_PB[0</a:t>
            </a:r>
            <a:r>
              <a:rPr lang="en-US" sz="1400" dirty="0" smtClean="0">
                <a:latin typeface="Arial" panose="020B0604020202020204" pitchFamily="34" charset="0"/>
                <a:ea typeface="微软雅黑" panose="020B0503020204020204" pitchFamily="34" charset="-122"/>
              </a:rPr>
              <a:t>]</a:t>
            </a:r>
          </a:p>
          <a:p>
            <a:pPr>
              <a:lnSpc>
                <a:spcPct val="130000"/>
              </a:lnSpc>
            </a:pPr>
            <a:r>
              <a:rPr lang="en-US" sz="1400" dirty="0" smtClean="0">
                <a:latin typeface="Arial" panose="020B0604020202020204" pitchFamily="34" charset="0"/>
                <a:ea typeface="微软雅黑" panose="020B0503020204020204" pitchFamily="34" charset="-122"/>
              </a:rPr>
              <a:t>Result _14 :</a:t>
            </a:r>
            <a:r>
              <a:rPr lang="en-US" sz="1400" dirty="0" err="1" smtClean="0">
                <a:latin typeface="Arial" panose="020B0604020202020204" pitchFamily="34" charset="0"/>
                <a:ea typeface="微软雅黑" panose="020B0503020204020204" pitchFamily="34" charset="-122"/>
              </a:rPr>
              <a:t>stuck_at</a:t>
            </a:r>
            <a:r>
              <a:rPr lang="en-US" sz="1400" dirty="0">
                <a:latin typeface="Arial" panose="020B0604020202020204" pitchFamily="34" charset="0"/>
                <a:ea typeface="微软雅黑" panose="020B0503020204020204" pitchFamily="34" charset="-122"/>
              </a:rPr>
              <a:t>_ 0_PB[0</a:t>
            </a:r>
            <a:endParaRPr lang="en-US" sz="1400" dirty="0" smtClean="0">
              <a:latin typeface="Arial" panose="020B0604020202020204" pitchFamily="34" charset="0"/>
              <a:ea typeface="微软雅黑" panose="020B0503020204020204" pitchFamily="34" charset="-122"/>
            </a:endParaRPr>
          </a:p>
        </p:txBody>
      </p:sp>
      <p:pic>
        <p:nvPicPr>
          <p:cNvPr id="10" name="图片 9"/>
          <p:cNvPicPr>
            <a:picLocks noChangeAspect="1"/>
          </p:cNvPicPr>
          <p:nvPr/>
        </p:nvPicPr>
        <p:blipFill>
          <a:blip r:embed="rId3"/>
          <a:stretch>
            <a:fillRect/>
          </a:stretch>
        </p:blipFill>
        <p:spPr>
          <a:xfrm>
            <a:off x="9105900" y="1584327"/>
            <a:ext cx="3086100" cy="4752975"/>
          </a:xfrm>
          <a:prstGeom prst="rect">
            <a:avLst/>
          </a:prstGeom>
        </p:spPr>
      </p:pic>
      <p:sp>
        <p:nvSpPr>
          <p:cNvPr id="11" name="文本框 10"/>
          <p:cNvSpPr txBox="1"/>
          <p:nvPr/>
        </p:nvSpPr>
        <p:spPr>
          <a:xfrm>
            <a:off x="7570694" y="5405718"/>
            <a:ext cx="2057400" cy="372410"/>
          </a:xfrm>
          <a:prstGeom prst="rect">
            <a:avLst/>
          </a:prstGeom>
          <a:noFill/>
        </p:spPr>
        <p:txBody>
          <a:bodyPr wrap="square" rtlCol="0">
            <a:spAutoFit/>
          </a:bodyPr>
          <a:lstStyle/>
          <a:p>
            <a:pPr>
              <a:lnSpc>
                <a:spcPct val="130000"/>
              </a:lnSpc>
            </a:pPr>
            <a:r>
              <a:rPr lang="en-US" sz="1400" dirty="0" smtClean="0">
                <a:latin typeface="Arial" panose="020B0604020202020204" pitchFamily="34" charset="0"/>
                <a:ea typeface="微软雅黑" panose="020B0503020204020204" pitchFamily="34" charset="-122"/>
              </a:rPr>
              <a:t>Stuck-at- 0_PB[0]</a:t>
            </a:r>
            <a:endParaRPr lang="en-US" sz="1400" dirty="0">
              <a:latin typeface="Arial" panose="020B0604020202020204" pitchFamily="34" charset="0"/>
              <a:ea typeface="微软雅黑" panose="020B0503020204020204" pitchFamily="34" charset="-122"/>
            </a:endParaRPr>
          </a:p>
        </p:txBody>
      </p:sp>
      <p:sp>
        <p:nvSpPr>
          <p:cNvPr id="12" name="矩形 11"/>
          <p:cNvSpPr/>
          <p:nvPr/>
        </p:nvSpPr>
        <p:spPr>
          <a:xfrm>
            <a:off x="2646979" y="189807"/>
            <a:ext cx="6898042" cy="923330"/>
          </a:xfrm>
          <a:prstGeom prst="rect">
            <a:avLst/>
          </a:prstGeom>
          <a:noFill/>
        </p:spPr>
        <p:txBody>
          <a:bodyPr wrap="none" lIns="91440" tIns="45720" rIns="91440" bIns="45720">
            <a:spAutoFit/>
          </a:bodyPr>
          <a:lstStyle/>
          <a:p>
            <a:pPr algn="ctr"/>
            <a:r>
              <a:rPr lang="en-US" altLang="zh-CN"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ea typeface="微软雅黑" panose="020B0503020204020204" pitchFamily="34" charset="-122"/>
              </a:rPr>
              <a:t>S</a:t>
            </a:r>
            <a:r>
              <a:rPr lang="en-US"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ea typeface="微软雅黑" panose="020B0503020204020204" pitchFamily="34" charset="-122"/>
              </a:rPr>
              <a:t>ingle </a:t>
            </a: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ea typeface="微软雅黑" panose="020B0503020204020204" pitchFamily="34" charset="-122"/>
              </a:rPr>
              <a:t>stuck-at fault</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144995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6274675" y="2523600"/>
            <a:ext cx="5518752" cy="1664773"/>
          </a:xfrm>
          <a:prstGeom prst="rect">
            <a:avLst/>
          </a:prstGeom>
        </p:spPr>
      </p:pic>
      <p:sp>
        <p:nvSpPr>
          <p:cNvPr id="6" name="文本框 5"/>
          <p:cNvSpPr txBox="1"/>
          <p:nvPr/>
        </p:nvSpPr>
        <p:spPr>
          <a:xfrm>
            <a:off x="7204841" y="4430110"/>
            <a:ext cx="4083269" cy="932563"/>
          </a:xfrm>
          <a:prstGeom prst="rect">
            <a:avLst/>
          </a:prstGeom>
          <a:noFill/>
        </p:spPr>
        <p:txBody>
          <a:bodyPr wrap="square" rtlCol="0">
            <a:spAutoFit/>
          </a:bodyPr>
          <a:lstStyle/>
          <a:p>
            <a:pPr>
              <a:lnSpc>
                <a:spcPct val="130000"/>
              </a:lnSpc>
            </a:pPr>
            <a:r>
              <a:rPr lang="en-US" sz="1400" dirty="0" smtClean="0"/>
              <a:t>A Sequential circuit is </a:t>
            </a:r>
            <a:r>
              <a:rPr lang="en-US" sz="1400" dirty="0"/>
              <a:t>basically </a:t>
            </a:r>
            <a:r>
              <a:rPr lang="en-US" sz="1400" dirty="0" smtClean="0"/>
              <a:t>a combinational circuit with </a:t>
            </a:r>
            <a:r>
              <a:rPr lang="en-US" sz="1400" dirty="0"/>
              <a:t>additional </a:t>
            </a:r>
            <a:r>
              <a:rPr lang="en-US" sz="1400" dirty="0" smtClean="0"/>
              <a:t>capability </a:t>
            </a:r>
            <a:r>
              <a:rPr lang="en-US" sz="1400" dirty="0"/>
              <a:t>of storage (to remember past inputs) and </a:t>
            </a:r>
            <a:r>
              <a:rPr lang="en-US" sz="1400" dirty="0" smtClean="0"/>
              <a:t>contains feedback</a:t>
            </a:r>
            <a:endParaRPr lang="en-US" sz="1400" dirty="0" smtClean="0">
              <a:latin typeface="Arial" panose="020B0604020202020204" pitchFamily="34" charset="0"/>
              <a:ea typeface="微软雅黑" panose="020B0503020204020204" pitchFamily="34" charset="-122"/>
            </a:endParaRPr>
          </a:p>
        </p:txBody>
      </p:sp>
      <p:sp>
        <p:nvSpPr>
          <p:cNvPr id="7" name="矩形 6"/>
          <p:cNvSpPr/>
          <p:nvPr/>
        </p:nvSpPr>
        <p:spPr>
          <a:xfrm>
            <a:off x="6037077" y="1879512"/>
            <a:ext cx="5756350" cy="523220"/>
          </a:xfrm>
          <a:prstGeom prst="rect">
            <a:avLst/>
          </a:prstGeom>
          <a:noFill/>
        </p:spPr>
        <p:txBody>
          <a:bodyPr wrap="square" lIns="91440" tIns="45720" rIns="91440" bIns="45720">
            <a:spAutoFit/>
          </a:bodyPr>
          <a:lstStyle/>
          <a:p>
            <a:pPr algn="ctr"/>
            <a:r>
              <a:rPr lang="en-US" sz="2800" b="0" cap="none" spc="0" dirty="0" smtClean="0">
                <a:ln w="0"/>
                <a:solidFill>
                  <a:schemeClr val="tx1"/>
                </a:solidFill>
                <a:effectLst>
                  <a:outerShdw blurRad="38100" dist="19050" dir="2700000" algn="tl" rotWithShape="0">
                    <a:schemeClr val="dk1">
                      <a:alpha val="40000"/>
                    </a:schemeClr>
                  </a:outerShdw>
                </a:effectLst>
              </a:rPr>
              <a:t>sequential circuit </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2" name="灯片编号占位符 1"/>
          <p:cNvSpPr>
            <a:spLocks noGrp="1"/>
          </p:cNvSpPr>
          <p:nvPr>
            <p:ph type="sldNum" sz="quarter" idx="12"/>
          </p:nvPr>
        </p:nvSpPr>
        <p:spPr/>
        <p:txBody>
          <a:bodyPr/>
          <a:lstStyle/>
          <a:p>
            <a:fld id="{23884A04-6085-4CE7-807C-B17EAB5DBA3E}" type="slidenum">
              <a:rPr lang="en-US" smtClean="0"/>
              <a:t>3</a:t>
            </a:fld>
            <a:endParaRPr lang="en-US"/>
          </a:p>
        </p:txBody>
      </p:sp>
      <p:sp>
        <p:nvSpPr>
          <p:cNvPr id="8" name="日期占位符 7"/>
          <p:cNvSpPr>
            <a:spLocks noGrp="1"/>
          </p:cNvSpPr>
          <p:nvPr>
            <p:ph type="dt" sz="half" idx="10"/>
          </p:nvPr>
        </p:nvSpPr>
        <p:spPr/>
        <p:txBody>
          <a:bodyPr/>
          <a:lstStyle/>
          <a:p>
            <a:r>
              <a:rPr lang="en-US" smtClean="0"/>
              <a:t>6/3/2015</a:t>
            </a:r>
            <a:endParaRPr lang="en-US"/>
          </a:p>
        </p:txBody>
      </p:sp>
      <p:sp>
        <p:nvSpPr>
          <p:cNvPr id="9" name="页脚占位符 8"/>
          <p:cNvSpPr>
            <a:spLocks noGrp="1"/>
          </p:cNvSpPr>
          <p:nvPr>
            <p:ph type="ftr" sz="quarter" idx="11"/>
          </p:nvPr>
        </p:nvSpPr>
        <p:spPr/>
        <p:txBody>
          <a:bodyPr/>
          <a:lstStyle/>
          <a:p>
            <a:r>
              <a:rPr lang="en-US" smtClean="0"/>
              <a:t>Heng MEE Project</a:t>
            </a:r>
            <a:endParaRPr lang="en-US"/>
          </a:p>
        </p:txBody>
      </p:sp>
      <p:pic>
        <p:nvPicPr>
          <p:cNvPr id="3" name="图片 2"/>
          <p:cNvPicPr>
            <a:picLocks noChangeAspect="1"/>
          </p:cNvPicPr>
          <p:nvPr/>
        </p:nvPicPr>
        <p:blipFill>
          <a:blip r:embed="rId4"/>
          <a:stretch>
            <a:fillRect/>
          </a:stretch>
        </p:blipFill>
        <p:spPr>
          <a:xfrm>
            <a:off x="1087183" y="2644333"/>
            <a:ext cx="4200844" cy="1620798"/>
          </a:xfrm>
          <a:prstGeom prst="rect">
            <a:avLst/>
          </a:prstGeom>
        </p:spPr>
      </p:pic>
      <p:sp>
        <p:nvSpPr>
          <p:cNvPr id="10" name="矩形 9"/>
          <p:cNvSpPr/>
          <p:nvPr/>
        </p:nvSpPr>
        <p:spPr>
          <a:xfrm>
            <a:off x="1087183" y="1885884"/>
            <a:ext cx="4464684" cy="523220"/>
          </a:xfrm>
          <a:prstGeom prst="rect">
            <a:avLst/>
          </a:prstGeom>
        </p:spPr>
        <p:txBody>
          <a:bodyPr wrap="none">
            <a:spAutoFit/>
          </a:bodyPr>
          <a:lstStyle/>
          <a:p>
            <a:r>
              <a:rPr lang="en-US" altLang="zh-CN" sz="2800" dirty="0" smtClean="0"/>
              <a:t>c</a:t>
            </a:r>
            <a:r>
              <a:rPr lang="en-US" sz="2800" dirty="0" smtClean="0"/>
              <a:t>ombinational </a:t>
            </a:r>
            <a:r>
              <a:rPr lang="en-US" sz="2800" dirty="0"/>
              <a:t>logic </a:t>
            </a:r>
            <a:r>
              <a:rPr lang="en-US" sz="2800" dirty="0" smtClean="0"/>
              <a:t>circuit </a:t>
            </a:r>
            <a:endParaRPr lang="en-US" sz="2800" dirty="0"/>
          </a:p>
        </p:txBody>
      </p:sp>
    </p:spTree>
    <p:extLst>
      <p:ext uri="{BB962C8B-B14F-4D97-AF65-F5344CB8AC3E}">
        <p14:creationId xmlns:p14="http://schemas.microsoft.com/office/powerpoint/2010/main" val="24877888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smtClean="0"/>
              <a:t>6/3/2015</a:t>
            </a:r>
            <a:endParaRPr lang="en-US"/>
          </a:p>
        </p:txBody>
      </p:sp>
      <p:sp>
        <p:nvSpPr>
          <p:cNvPr id="5" name="页脚占位符 4"/>
          <p:cNvSpPr>
            <a:spLocks noGrp="1"/>
          </p:cNvSpPr>
          <p:nvPr>
            <p:ph type="ftr" sz="quarter" idx="11"/>
          </p:nvPr>
        </p:nvSpPr>
        <p:spPr/>
        <p:txBody>
          <a:bodyPr/>
          <a:lstStyle/>
          <a:p>
            <a:r>
              <a:rPr lang="en-US" smtClean="0"/>
              <a:t>Heng MEE Project</a:t>
            </a:r>
            <a:endParaRPr lang="en-US"/>
          </a:p>
        </p:txBody>
      </p:sp>
      <p:sp>
        <p:nvSpPr>
          <p:cNvPr id="6" name="灯片编号占位符 5"/>
          <p:cNvSpPr>
            <a:spLocks noGrp="1"/>
          </p:cNvSpPr>
          <p:nvPr>
            <p:ph type="sldNum" sz="quarter" idx="12"/>
          </p:nvPr>
        </p:nvSpPr>
        <p:spPr/>
        <p:txBody>
          <a:bodyPr/>
          <a:lstStyle/>
          <a:p>
            <a:fld id="{23884A04-6085-4CE7-807C-B17EAB5DBA3E}" type="slidenum">
              <a:rPr lang="en-US" smtClean="0"/>
              <a:t>30</a:t>
            </a:fld>
            <a:endParaRPr lang="en-US"/>
          </a:p>
        </p:txBody>
      </p:sp>
      <p:pic>
        <p:nvPicPr>
          <p:cNvPr id="7" name="图片 6"/>
          <p:cNvPicPr>
            <a:picLocks noChangeAspect="1"/>
          </p:cNvPicPr>
          <p:nvPr/>
        </p:nvPicPr>
        <p:blipFill>
          <a:blip r:embed="rId2"/>
          <a:stretch>
            <a:fillRect/>
          </a:stretch>
        </p:blipFill>
        <p:spPr>
          <a:xfrm>
            <a:off x="109818" y="1689102"/>
            <a:ext cx="6324600" cy="4667250"/>
          </a:xfrm>
          <a:prstGeom prst="rect">
            <a:avLst/>
          </a:prstGeom>
        </p:spPr>
      </p:pic>
      <p:pic>
        <p:nvPicPr>
          <p:cNvPr id="8" name="图片 7"/>
          <p:cNvPicPr>
            <a:picLocks noChangeAspect="1"/>
          </p:cNvPicPr>
          <p:nvPr/>
        </p:nvPicPr>
        <p:blipFill>
          <a:blip r:embed="rId3"/>
          <a:stretch>
            <a:fillRect/>
          </a:stretch>
        </p:blipFill>
        <p:spPr>
          <a:xfrm>
            <a:off x="8998324" y="1603377"/>
            <a:ext cx="3086100" cy="4752975"/>
          </a:xfrm>
          <a:prstGeom prst="rect">
            <a:avLst/>
          </a:prstGeom>
        </p:spPr>
      </p:pic>
      <p:sp>
        <p:nvSpPr>
          <p:cNvPr id="9" name="文本框 8"/>
          <p:cNvSpPr txBox="1"/>
          <p:nvPr/>
        </p:nvSpPr>
        <p:spPr>
          <a:xfrm>
            <a:off x="7570694" y="5405718"/>
            <a:ext cx="2057400" cy="372410"/>
          </a:xfrm>
          <a:prstGeom prst="rect">
            <a:avLst/>
          </a:prstGeom>
          <a:noFill/>
        </p:spPr>
        <p:txBody>
          <a:bodyPr wrap="square" rtlCol="0">
            <a:spAutoFit/>
          </a:bodyPr>
          <a:lstStyle/>
          <a:p>
            <a:pPr>
              <a:lnSpc>
                <a:spcPct val="130000"/>
              </a:lnSpc>
            </a:pPr>
            <a:r>
              <a:rPr lang="en-US" sz="1400" dirty="0" smtClean="0">
                <a:latin typeface="Arial" panose="020B0604020202020204" pitchFamily="34" charset="0"/>
                <a:ea typeface="微软雅黑" panose="020B0503020204020204" pitchFamily="34" charset="-122"/>
              </a:rPr>
              <a:t>Stuck-at- 1_PB[0]</a:t>
            </a:r>
            <a:endParaRPr lang="en-US" sz="1400" dirty="0">
              <a:latin typeface="Arial" panose="020B0604020202020204" pitchFamily="34" charset="0"/>
              <a:ea typeface="微软雅黑" panose="020B0503020204020204" pitchFamily="34" charset="-122"/>
            </a:endParaRPr>
          </a:p>
        </p:txBody>
      </p:sp>
      <p:sp>
        <p:nvSpPr>
          <p:cNvPr id="10" name="文本框 9"/>
          <p:cNvSpPr txBox="1"/>
          <p:nvPr/>
        </p:nvSpPr>
        <p:spPr>
          <a:xfrm>
            <a:off x="6427694" y="1584327"/>
            <a:ext cx="2823883" cy="652486"/>
          </a:xfrm>
          <a:prstGeom prst="rect">
            <a:avLst/>
          </a:prstGeom>
          <a:noFill/>
        </p:spPr>
        <p:txBody>
          <a:bodyPr wrap="square" rtlCol="0">
            <a:spAutoFit/>
          </a:bodyPr>
          <a:lstStyle/>
          <a:p>
            <a:pPr>
              <a:lnSpc>
                <a:spcPct val="130000"/>
              </a:lnSpc>
            </a:pPr>
            <a:r>
              <a:rPr lang="en-US" sz="1400" dirty="0" smtClean="0">
                <a:latin typeface="Arial" panose="020B0604020202020204" pitchFamily="34" charset="0"/>
                <a:ea typeface="微软雅黑" panose="020B0503020204020204" pitchFamily="34" charset="-122"/>
              </a:rPr>
              <a:t>Fault set:  </a:t>
            </a:r>
            <a:r>
              <a:rPr lang="en-US" sz="1400" dirty="0" err="1" smtClean="0">
                <a:latin typeface="Arial" panose="020B0604020202020204" pitchFamily="34" charset="0"/>
                <a:ea typeface="微软雅黑" panose="020B0503020204020204" pitchFamily="34" charset="-122"/>
              </a:rPr>
              <a:t>stuck_at</a:t>
            </a:r>
            <a:r>
              <a:rPr lang="en-US" sz="1400" dirty="0">
                <a:latin typeface="Arial" panose="020B0604020202020204" pitchFamily="34" charset="0"/>
                <a:ea typeface="微软雅黑" panose="020B0503020204020204" pitchFamily="34" charset="-122"/>
              </a:rPr>
              <a:t>_ </a:t>
            </a:r>
            <a:r>
              <a:rPr lang="en-US" sz="1400" dirty="0" smtClean="0">
                <a:latin typeface="Arial" panose="020B0604020202020204" pitchFamily="34" charset="0"/>
                <a:ea typeface="微软雅黑" panose="020B0503020204020204" pitchFamily="34" charset="-122"/>
              </a:rPr>
              <a:t>1_PB[0]</a:t>
            </a:r>
          </a:p>
          <a:p>
            <a:pPr>
              <a:lnSpc>
                <a:spcPct val="130000"/>
              </a:lnSpc>
            </a:pPr>
            <a:r>
              <a:rPr lang="en-US" sz="1400" dirty="0" smtClean="0">
                <a:latin typeface="Arial" panose="020B0604020202020204" pitchFamily="34" charset="0"/>
                <a:ea typeface="微软雅黑" panose="020B0503020204020204" pitchFamily="34" charset="-122"/>
              </a:rPr>
              <a:t>Result _2 :</a:t>
            </a:r>
            <a:r>
              <a:rPr lang="en-US" sz="1400" dirty="0" err="1" smtClean="0">
                <a:latin typeface="Arial" panose="020B0604020202020204" pitchFamily="34" charset="0"/>
                <a:ea typeface="微软雅黑" panose="020B0503020204020204" pitchFamily="34" charset="-122"/>
              </a:rPr>
              <a:t>stuck_at</a:t>
            </a:r>
            <a:r>
              <a:rPr lang="en-US" sz="1400" dirty="0">
                <a:latin typeface="Arial" panose="020B0604020202020204" pitchFamily="34" charset="0"/>
                <a:ea typeface="微软雅黑" panose="020B0503020204020204" pitchFamily="34" charset="-122"/>
              </a:rPr>
              <a:t>_ </a:t>
            </a:r>
            <a:r>
              <a:rPr lang="en-US" sz="1400" dirty="0" smtClean="0">
                <a:latin typeface="Arial" panose="020B0604020202020204" pitchFamily="34" charset="0"/>
                <a:ea typeface="微软雅黑" panose="020B0503020204020204" pitchFamily="34" charset="-122"/>
              </a:rPr>
              <a:t>1_PB[0]</a:t>
            </a:r>
          </a:p>
        </p:txBody>
      </p:sp>
      <p:sp>
        <p:nvSpPr>
          <p:cNvPr id="11" name="矩形 10"/>
          <p:cNvSpPr/>
          <p:nvPr/>
        </p:nvSpPr>
        <p:spPr>
          <a:xfrm>
            <a:off x="2646979" y="189807"/>
            <a:ext cx="6898042" cy="923330"/>
          </a:xfrm>
          <a:prstGeom prst="rect">
            <a:avLst/>
          </a:prstGeom>
          <a:noFill/>
        </p:spPr>
        <p:txBody>
          <a:bodyPr wrap="none" lIns="91440" tIns="45720" rIns="91440" bIns="45720">
            <a:spAutoFit/>
          </a:bodyPr>
          <a:lstStyle/>
          <a:p>
            <a:pPr algn="ctr"/>
            <a:r>
              <a:rPr lang="en-US" altLang="zh-CN"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ea typeface="微软雅黑" panose="020B0503020204020204" pitchFamily="34" charset="-122"/>
              </a:rPr>
              <a:t>S</a:t>
            </a:r>
            <a:r>
              <a:rPr lang="en-US"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ea typeface="微软雅黑" panose="020B0503020204020204" pitchFamily="34" charset="-122"/>
              </a:rPr>
              <a:t>ingle </a:t>
            </a: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ea typeface="微软雅黑" panose="020B0503020204020204" pitchFamily="34" charset="-122"/>
              </a:rPr>
              <a:t>stuck-at fault</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8359382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p:nvPr/>
        </p:nvPicPr>
        <p:blipFill>
          <a:blip r:embed="rId3"/>
          <a:stretch>
            <a:fillRect/>
          </a:stretch>
        </p:blipFill>
        <p:spPr>
          <a:xfrm>
            <a:off x="86265" y="1755283"/>
            <a:ext cx="7495989" cy="4601069"/>
          </a:xfrm>
          <a:prstGeom prst="rect">
            <a:avLst/>
          </a:prstGeom>
        </p:spPr>
      </p:pic>
      <p:sp>
        <p:nvSpPr>
          <p:cNvPr id="2" name="灯片编号占位符 1"/>
          <p:cNvSpPr>
            <a:spLocks noGrp="1"/>
          </p:cNvSpPr>
          <p:nvPr>
            <p:ph type="sldNum" sz="quarter" idx="12"/>
          </p:nvPr>
        </p:nvSpPr>
        <p:spPr/>
        <p:txBody>
          <a:bodyPr/>
          <a:lstStyle/>
          <a:p>
            <a:fld id="{23884A04-6085-4CE7-807C-B17EAB5DBA3E}" type="slidenum">
              <a:rPr lang="en-US" smtClean="0"/>
              <a:t>31</a:t>
            </a:fld>
            <a:endParaRPr lang="en-US"/>
          </a:p>
        </p:txBody>
      </p:sp>
      <p:sp>
        <p:nvSpPr>
          <p:cNvPr id="4" name="日期占位符 3"/>
          <p:cNvSpPr>
            <a:spLocks noGrp="1"/>
          </p:cNvSpPr>
          <p:nvPr>
            <p:ph type="dt" sz="half" idx="10"/>
          </p:nvPr>
        </p:nvSpPr>
        <p:spPr/>
        <p:txBody>
          <a:bodyPr/>
          <a:lstStyle/>
          <a:p>
            <a:r>
              <a:rPr lang="en-US" smtClean="0"/>
              <a:t>6/3/2015</a:t>
            </a:r>
            <a:endParaRPr lang="en-US"/>
          </a:p>
        </p:txBody>
      </p:sp>
      <p:sp>
        <p:nvSpPr>
          <p:cNvPr id="7" name="页脚占位符 6"/>
          <p:cNvSpPr>
            <a:spLocks noGrp="1"/>
          </p:cNvSpPr>
          <p:nvPr>
            <p:ph type="ftr" sz="quarter" idx="11"/>
          </p:nvPr>
        </p:nvSpPr>
        <p:spPr/>
        <p:txBody>
          <a:bodyPr/>
          <a:lstStyle/>
          <a:p>
            <a:r>
              <a:rPr lang="en-US" smtClean="0"/>
              <a:t>Heng MEE Project</a:t>
            </a:r>
            <a:endParaRPr lang="en-US"/>
          </a:p>
        </p:txBody>
      </p:sp>
      <p:sp>
        <p:nvSpPr>
          <p:cNvPr id="8" name="矩形 7"/>
          <p:cNvSpPr/>
          <p:nvPr/>
        </p:nvSpPr>
        <p:spPr>
          <a:xfrm>
            <a:off x="1925627" y="322295"/>
            <a:ext cx="8340746"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latin typeface="Arial" panose="020B0604020202020204" pitchFamily="34" charset="0"/>
                <a:ea typeface="微软雅黑" panose="020B0503020204020204" pitchFamily="34" charset="-122"/>
              </a:rPr>
              <a:t>M</a:t>
            </a:r>
            <a:r>
              <a:rPr lang="en-US" sz="5400" b="1" cap="none" spc="0" dirty="0" smtClean="0">
                <a:ln w="22225">
                  <a:solidFill>
                    <a:schemeClr val="accent2"/>
                  </a:solidFill>
                  <a:prstDash val="solid"/>
                </a:ln>
                <a:solidFill>
                  <a:schemeClr val="accent2">
                    <a:lumMod val="40000"/>
                    <a:lumOff val="60000"/>
                  </a:schemeClr>
                </a:solidFill>
                <a:effectLst/>
                <a:latin typeface="Arial" panose="020B0604020202020204" pitchFamily="34" charset="0"/>
                <a:ea typeface="微软雅黑" panose="020B0503020204020204" pitchFamily="34" charset="-122"/>
              </a:rPr>
              <a:t>ultiple </a:t>
            </a:r>
            <a:r>
              <a:rPr lang="en-US" sz="5400" b="1" cap="none" spc="0" dirty="0" smtClean="0">
                <a:ln w="22225">
                  <a:solidFill>
                    <a:schemeClr val="accent2"/>
                  </a:solidFill>
                  <a:prstDash val="solid"/>
                </a:ln>
                <a:solidFill>
                  <a:schemeClr val="accent2">
                    <a:lumMod val="40000"/>
                    <a:lumOff val="60000"/>
                  </a:schemeClr>
                </a:solidFill>
                <a:effectLst/>
                <a:latin typeface="Arial" panose="020B0604020202020204" pitchFamily="34" charset="0"/>
                <a:ea typeface="微软雅黑" panose="020B0503020204020204" pitchFamily="34" charset="-122"/>
              </a:rPr>
              <a:t>(2) stuck-at </a:t>
            </a:r>
            <a:r>
              <a:rPr lang="en-US" sz="5400" b="1" cap="none" spc="0" dirty="0" smtClean="0">
                <a:ln w="22225">
                  <a:solidFill>
                    <a:schemeClr val="accent2"/>
                  </a:solidFill>
                  <a:prstDash val="solid"/>
                </a:ln>
                <a:solidFill>
                  <a:schemeClr val="accent2">
                    <a:lumMod val="40000"/>
                    <a:lumOff val="60000"/>
                  </a:schemeClr>
                </a:solidFill>
                <a:effectLst/>
                <a:latin typeface="Arial" panose="020B0604020202020204" pitchFamily="34" charset="0"/>
                <a:ea typeface="微软雅黑" panose="020B0503020204020204" pitchFamily="34" charset="-122"/>
              </a:rPr>
              <a:t>fault</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9" name="文本框 8"/>
          <p:cNvSpPr txBox="1"/>
          <p:nvPr/>
        </p:nvSpPr>
        <p:spPr>
          <a:xfrm>
            <a:off x="7550462" y="1393746"/>
            <a:ext cx="4202267" cy="932563"/>
          </a:xfrm>
          <a:prstGeom prst="rect">
            <a:avLst/>
          </a:prstGeom>
          <a:noFill/>
        </p:spPr>
        <p:txBody>
          <a:bodyPr wrap="square" rtlCol="0">
            <a:spAutoFit/>
          </a:bodyPr>
          <a:lstStyle/>
          <a:p>
            <a:pPr>
              <a:lnSpc>
                <a:spcPct val="130000"/>
              </a:lnSpc>
            </a:pPr>
            <a:r>
              <a:rPr lang="en-US" altLang="zh-CN" sz="1400" dirty="0"/>
              <a:t>Fault set: </a:t>
            </a:r>
            <a:r>
              <a:rPr lang="en-US" altLang="zh-CN" sz="1400" dirty="0" smtClean="0"/>
              <a:t> </a:t>
            </a:r>
            <a:r>
              <a:rPr lang="en-US" sz="1400" dirty="0" smtClean="0"/>
              <a:t>PB[0] stuck-at-1 and </a:t>
            </a:r>
            <a:r>
              <a:rPr lang="en-US" sz="1400" dirty="0"/>
              <a:t>PB[3</a:t>
            </a:r>
            <a:r>
              <a:rPr lang="en-US" sz="1400" dirty="0" smtClean="0"/>
              <a:t>] stuck-at-1</a:t>
            </a:r>
          </a:p>
          <a:p>
            <a:pPr>
              <a:lnSpc>
                <a:spcPct val="130000"/>
              </a:lnSpc>
            </a:pPr>
            <a:endParaRPr lang="en-US" sz="1400" dirty="0" smtClean="0"/>
          </a:p>
          <a:p>
            <a:pPr>
              <a:lnSpc>
                <a:spcPct val="130000"/>
              </a:lnSpc>
            </a:pPr>
            <a:r>
              <a:rPr lang="en-US" sz="1400" dirty="0" smtClean="0"/>
              <a:t>The result_24 :</a:t>
            </a:r>
            <a:r>
              <a:rPr lang="en-US" sz="1400" dirty="0"/>
              <a:t> /CNY stuck-at-0</a:t>
            </a:r>
            <a:endParaRPr lang="en-US" sz="1400" dirty="0" smtClean="0">
              <a:latin typeface="Arial" panose="020B0604020202020204" pitchFamily="34" charset="0"/>
              <a:ea typeface="微软雅黑" panose="020B0503020204020204" pitchFamily="34" charset="-122"/>
            </a:endParaRPr>
          </a:p>
        </p:txBody>
      </p:sp>
      <p:pic>
        <p:nvPicPr>
          <p:cNvPr id="11" name="图片 10"/>
          <p:cNvPicPr>
            <a:picLocks noChangeAspect="1"/>
          </p:cNvPicPr>
          <p:nvPr/>
        </p:nvPicPr>
        <p:blipFill>
          <a:blip r:embed="rId4"/>
          <a:stretch>
            <a:fillRect/>
          </a:stretch>
        </p:blipFill>
        <p:spPr>
          <a:xfrm>
            <a:off x="7776881" y="2622552"/>
            <a:ext cx="3810000" cy="3733800"/>
          </a:xfrm>
          <a:prstGeom prst="rect">
            <a:avLst/>
          </a:prstGeom>
        </p:spPr>
      </p:pic>
    </p:spTree>
    <p:extLst>
      <p:ext uri="{BB962C8B-B14F-4D97-AF65-F5344CB8AC3E}">
        <p14:creationId xmlns:p14="http://schemas.microsoft.com/office/powerpoint/2010/main" val="31788599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smtClean="0"/>
              <a:t>6/3/2015</a:t>
            </a:r>
            <a:endParaRPr lang="en-US"/>
          </a:p>
        </p:txBody>
      </p:sp>
      <p:sp>
        <p:nvSpPr>
          <p:cNvPr id="5" name="页脚占位符 4"/>
          <p:cNvSpPr>
            <a:spLocks noGrp="1"/>
          </p:cNvSpPr>
          <p:nvPr>
            <p:ph type="ftr" sz="quarter" idx="11"/>
          </p:nvPr>
        </p:nvSpPr>
        <p:spPr/>
        <p:txBody>
          <a:bodyPr/>
          <a:lstStyle/>
          <a:p>
            <a:r>
              <a:rPr lang="en-US" smtClean="0"/>
              <a:t>Heng MEE Project</a:t>
            </a:r>
            <a:endParaRPr lang="en-US"/>
          </a:p>
        </p:txBody>
      </p:sp>
      <p:sp>
        <p:nvSpPr>
          <p:cNvPr id="6" name="灯片编号占位符 5"/>
          <p:cNvSpPr>
            <a:spLocks noGrp="1"/>
          </p:cNvSpPr>
          <p:nvPr>
            <p:ph type="sldNum" sz="quarter" idx="12"/>
          </p:nvPr>
        </p:nvSpPr>
        <p:spPr/>
        <p:txBody>
          <a:bodyPr/>
          <a:lstStyle/>
          <a:p>
            <a:fld id="{23884A04-6085-4CE7-807C-B17EAB5DBA3E}" type="slidenum">
              <a:rPr lang="en-US" smtClean="0"/>
              <a:t>32</a:t>
            </a:fld>
            <a:endParaRPr lang="en-US"/>
          </a:p>
        </p:txBody>
      </p:sp>
      <p:pic>
        <p:nvPicPr>
          <p:cNvPr id="7" name="图片 6"/>
          <p:cNvPicPr>
            <a:picLocks noChangeAspect="1"/>
          </p:cNvPicPr>
          <p:nvPr/>
        </p:nvPicPr>
        <p:blipFill>
          <a:blip r:embed="rId2"/>
          <a:stretch>
            <a:fillRect/>
          </a:stretch>
        </p:blipFill>
        <p:spPr>
          <a:xfrm>
            <a:off x="86265" y="1384302"/>
            <a:ext cx="6286500" cy="4972050"/>
          </a:xfrm>
          <a:prstGeom prst="rect">
            <a:avLst/>
          </a:prstGeom>
        </p:spPr>
      </p:pic>
      <p:sp>
        <p:nvSpPr>
          <p:cNvPr id="8" name="文本框 7"/>
          <p:cNvSpPr txBox="1"/>
          <p:nvPr/>
        </p:nvSpPr>
        <p:spPr>
          <a:xfrm>
            <a:off x="6582334" y="918020"/>
            <a:ext cx="5362015" cy="1492716"/>
          </a:xfrm>
          <a:prstGeom prst="rect">
            <a:avLst/>
          </a:prstGeom>
          <a:noFill/>
        </p:spPr>
        <p:txBody>
          <a:bodyPr wrap="square" rtlCol="0">
            <a:spAutoFit/>
          </a:bodyPr>
          <a:lstStyle/>
          <a:p>
            <a:pPr>
              <a:lnSpc>
                <a:spcPct val="130000"/>
              </a:lnSpc>
            </a:pPr>
            <a:r>
              <a:rPr lang="en-US" altLang="zh-CN" sz="1400" dirty="0"/>
              <a:t>Fault set: </a:t>
            </a:r>
            <a:r>
              <a:rPr lang="en-US" altLang="zh-CN" sz="1400" dirty="0" smtClean="0"/>
              <a:t> G</a:t>
            </a:r>
            <a:r>
              <a:rPr lang="en-US" sz="1400" dirty="0" smtClean="0"/>
              <a:t>B[0] stuck-at-1    PB[0] stuck-at-1    PB[3] </a:t>
            </a:r>
            <a:r>
              <a:rPr lang="en-US" sz="1400" dirty="0"/>
              <a:t>stuck-at-1</a:t>
            </a:r>
            <a:endParaRPr lang="en-US" sz="1400" dirty="0" smtClean="0"/>
          </a:p>
          <a:p>
            <a:pPr>
              <a:lnSpc>
                <a:spcPct val="130000"/>
              </a:lnSpc>
            </a:pPr>
            <a:endParaRPr lang="en-US" sz="1400" dirty="0" smtClean="0"/>
          </a:p>
          <a:p>
            <a:pPr>
              <a:lnSpc>
                <a:spcPct val="130000"/>
              </a:lnSpc>
            </a:pPr>
            <a:endParaRPr lang="en-US" sz="1400" dirty="0"/>
          </a:p>
          <a:p>
            <a:pPr>
              <a:lnSpc>
                <a:spcPct val="130000"/>
              </a:lnSpc>
            </a:pPr>
            <a:endParaRPr lang="en-US" sz="1400" dirty="0" smtClean="0"/>
          </a:p>
          <a:p>
            <a:pPr>
              <a:lnSpc>
                <a:spcPct val="130000"/>
              </a:lnSpc>
            </a:pPr>
            <a:r>
              <a:rPr lang="en-US" sz="1400" dirty="0" smtClean="0"/>
              <a:t>The result_24 :</a:t>
            </a:r>
            <a:r>
              <a:rPr lang="en-US" sz="1400" dirty="0"/>
              <a:t> /CNY stuck-at-0</a:t>
            </a:r>
            <a:endParaRPr lang="en-US" sz="1400" dirty="0" smtClean="0">
              <a:latin typeface="Arial" panose="020B0604020202020204" pitchFamily="34" charset="0"/>
              <a:ea typeface="微软雅黑" panose="020B0503020204020204" pitchFamily="34" charset="-122"/>
            </a:endParaRPr>
          </a:p>
        </p:txBody>
      </p:sp>
      <p:pic>
        <p:nvPicPr>
          <p:cNvPr id="9" name="图片 8"/>
          <p:cNvPicPr>
            <a:picLocks noChangeAspect="1"/>
          </p:cNvPicPr>
          <p:nvPr/>
        </p:nvPicPr>
        <p:blipFill>
          <a:blip r:embed="rId3"/>
          <a:stretch>
            <a:fillRect/>
          </a:stretch>
        </p:blipFill>
        <p:spPr>
          <a:xfrm>
            <a:off x="8153400" y="2516644"/>
            <a:ext cx="3790950" cy="3733800"/>
          </a:xfrm>
          <a:prstGeom prst="rect">
            <a:avLst/>
          </a:prstGeom>
        </p:spPr>
      </p:pic>
      <p:sp>
        <p:nvSpPr>
          <p:cNvPr id="10" name="文本框 9"/>
          <p:cNvSpPr txBox="1"/>
          <p:nvPr/>
        </p:nvSpPr>
        <p:spPr>
          <a:xfrm>
            <a:off x="7651376" y="5938051"/>
            <a:ext cx="1331259" cy="312393"/>
          </a:xfrm>
          <a:prstGeom prst="rect">
            <a:avLst/>
          </a:prstGeom>
          <a:noFill/>
        </p:spPr>
        <p:txBody>
          <a:bodyPr wrap="square" rtlCol="0">
            <a:spAutoFit/>
          </a:bodyPr>
          <a:lstStyle/>
          <a:p>
            <a:pPr>
              <a:lnSpc>
                <a:spcPct val="130000"/>
              </a:lnSpc>
            </a:pPr>
            <a:r>
              <a:rPr lang="en-US" altLang="zh-CN" sz="1100" dirty="0" smtClean="0">
                <a:latin typeface="Arial" panose="020B0604020202020204" pitchFamily="34" charset="0"/>
                <a:ea typeface="微软雅黑" panose="020B0503020204020204" pitchFamily="34" charset="-122"/>
              </a:rPr>
              <a:t>GB[0] stuck at 1</a:t>
            </a:r>
            <a:endParaRPr lang="en-US" sz="1100" dirty="0" smtClean="0">
              <a:latin typeface="Arial" panose="020B0604020202020204" pitchFamily="34" charset="0"/>
              <a:ea typeface="微软雅黑" panose="020B0503020204020204" pitchFamily="34" charset="-122"/>
            </a:endParaRPr>
          </a:p>
        </p:txBody>
      </p:sp>
      <p:sp>
        <p:nvSpPr>
          <p:cNvPr id="11" name="矩形 10"/>
          <p:cNvSpPr/>
          <p:nvPr/>
        </p:nvSpPr>
        <p:spPr>
          <a:xfrm>
            <a:off x="1142027" y="0"/>
            <a:ext cx="8340746"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latin typeface="Arial" panose="020B0604020202020204" pitchFamily="34" charset="0"/>
                <a:ea typeface="微软雅黑" panose="020B0503020204020204" pitchFamily="34" charset="-122"/>
              </a:rPr>
              <a:t>M</a:t>
            </a:r>
            <a:r>
              <a:rPr lang="en-US" sz="5400" b="1" cap="none" spc="0" dirty="0" smtClean="0">
                <a:ln w="22225">
                  <a:solidFill>
                    <a:schemeClr val="accent2"/>
                  </a:solidFill>
                  <a:prstDash val="solid"/>
                </a:ln>
                <a:solidFill>
                  <a:schemeClr val="accent2">
                    <a:lumMod val="40000"/>
                    <a:lumOff val="60000"/>
                  </a:schemeClr>
                </a:solidFill>
                <a:effectLst/>
                <a:latin typeface="Arial" panose="020B0604020202020204" pitchFamily="34" charset="0"/>
                <a:ea typeface="微软雅黑" panose="020B0503020204020204" pitchFamily="34" charset="-122"/>
              </a:rPr>
              <a:t>ultiple </a:t>
            </a:r>
            <a:r>
              <a:rPr lang="en-US" sz="5400" b="1" cap="none" spc="0" dirty="0" smtClean="0">
                <a:ln w="22225">
                  <a:solidFill>
                    <a:schemeClr val="accent2"/>
                  </a:solidFill>
                  <a:prstDash val="solid"/>
                </a:ln>
                <a:solidFill>
                  <a:schemeClr val="accent2">
                    <a:lumMod val="40000"/>
                    <a:lumOff val="60000"/>
                  </a:schemeClr>
                </a:solidFill>
                <a:effectLst/>
                <a:latin typeface="Arial" panose="020B0604020202020204" pitchFamily="34" charset="0"/>
                <a:ea typeface="微软雅黑" panose="020B0503020204020204" pitchFamily="34" charset="-122"/>
              </a:rPr>
              <a:t>(3) stuck-at </a:t>
            </a:r>
            <a:r>
              <a:rPr lang="en-US" sz="5400" b="1" cap="none" spc="0" dirty="0" smtClean="0">
                <a:ln w="22225">
                  <a:solidFill>
                    <a:schemeClr val="accent2"/>
                  </a:solidFill>
                  <a:prstDash val="solid"/>
                </a:ln>
                <a:solidFill>
                  <a:schemeClr val="accent2">
                    <a:lumMod val="40000"/>
                    <a:lumOff val="60000"/>
                  </a:schemeClr>
                </a:solidFill>
                <a:effectLst/>
                <a:latin typeface="Arial" panose="020B0604020202020204" pitchFamily="34" charset="0"/>
                <a:ea typeface="微软雅黑" panose="020B0503020204020204" pitchFamily="34" charset="-122"/>
              </a:rPr>
              <a:t>fault</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5111593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smtClean="0"/>
              <a:t>6/3/2015</a:t>
            </a:r>
            <a:endParaRPr lang="en-US"/>
          </a:p>
        </p:txBody>
      </p:sp>
      <p:sp>
        <p:nvSpPr>
          <p:cNvPr id="5" name="页脚占位符 4"/>
          <p:cNvSpPr>
            <a:spLocks noGrp="1"/>
          </p:cNvSpPr>
          <p:nvPr>
            <p:ph type="ftr" sz="quarter" idx="11"/>
          </p:nvPr>
        </p:nvSpPr>
        <p:spPr/>
        <p:txBody>
          <a:bodyPr/>
          <a:lstStyle/>
          <a:p>
            <a:r>
              <a:rPr lang="en-US" smtClean="0"/>
              <a:t>Heng MEE Project</a:t>
            </a:r>
            <a:endParaRPr lang="en-US"/>
          </a:p>
        </p:txBody>
      </p:sp>
      <p:sp>
        <p:nvSpPr>
          <p:cNvPr id="6" name="灯片编号占位符 5"/>
          <p:cNvSpPr>
            <a:spLocks noGrp="1"/>
          </p:cNvSpPr>
          <p:nvPr>
            <p:ph type="sldNum" sz="quarter" idx="12"/>
          </p:nvPr>
        </p:nvSpPr>
        <p:spPr/>
        <p:txBody>
          <a:bodyPr/>
          <a:lstStyle/>
          <a:p>
            <a:fld id="{23884A04-6085-4CE7-807C-B17EAB5DBA3E}" type="slidenum">
              <a:rPr lang="en-US" smtClean="0"/>
              <a:t>33</a:t>
            </a:fld>
            <a:endParaRPr lang="en-US"/>
          </a:p>
        </p:txBody>
      </p:sp>
      <p:pic>
        <p:nvPicPr>
          <p:cNvPr id="7" name="图片 6"/>
          <p:cNvPicPr>
            <a:picLocks noChangeAspect="1"/>
          </p:cNvPicPr>
          <p:nvPr/>
        </p:nvPicPr>
        <p:blipFill>
          <a:blip r:embed="rId2"/>
          <a:stretch>
            <a:fillRect/>
          </a:stretch>
        </p:blipFill>
        <p:spPr>
          <a:xfrm>
            <a:off x="48987" y="1386554"/>
            <a:ext cx="6257925" cy="4981575"/>
          </a:xfrm>
          <a:prstGeom prst="rect">
            <a:avLst/>
          </a:prstGeom>
        </p:spPr>
      </p:pic>
      <p:sp>
        <p:nvSpPr>
          <p:cNvPr id="8" name="文本框 7"/>
          <p:cNvSpPr txBox="1"/>
          <p:nvPr/>
        </p:nvSpPr>
        <p:spPr>
          <a:xfrm>
            <a:off x="6582335" y="918020"/>
            <a:ext cx="5067300" cy="1212640"/>
          </a:xfrm>
          <a:prstGeom prst="rect">
            <a:avLst/>
          </a:prstGeom>
          <a:noFill/>
        </p:spPr>
        <p:txBody>
          <a:bodyPr wrap="square" rtlCol="0">
            <a:spAutoFit/>
          </a:bodyPr>
          <a:lstStyle/>
          <a:p>
            <a:pPr>
              <a:lnSpc>
                <a:spcPct val="130000"/>
              </a:lnSpc>
            </a:pPr>
            <a:r>
              <a:rPr lang="en-US" altLang="zh-CN" sz="1400" dirty="0" smtClean="0"/>
              <a:t>Fault set: G</a:t>
            </a:r>
            <a:r>
              <a:rPr lang="en-US" sz="1400" dirty="0" smtClean="0"/>
              <a:t>B[0] stuck-at-1    PB[0] stuck-at-1</a:t>
            </a:r>
          </a:p>
          <a:p>
            <a:pPr>
              <a:lnSpc>
                <a:spcPct val="130000"/>
              </a:lnSpc>
            </a:pPr>
            <a:endParaRPr lang="en-US" sz="1400" dirty="0"/>
          </a:p>
          <a:p>
            <a:pPr>
              <a:lnSpc>
                <a:spcPct val="130000"/>
              </a:lnSpc>
            </a:pPr>
            <a:endParaRPr lang="en-US" sz="1400" dirty="0" smtClean="0"/>
          </a:p>
          <a:p>
            <a:pPr>
              <a:lnSpc>
                <a:spcPct val="130000"/>
              </a:lnSpc>
            </a:pPr>
            <a:r>
              <a:rPr lang="en-US" sz="1400" dirty="0" smtClean="0"/>
              <a:t>The result_16 :</a:t>
            </a:r>
            <a:r>
              <a:rPr lang="en-US" sz="1400" dirty="0"/>
              <a:t> /</a:t>
            </a:r>
            <a:r>
              <a:rPr lang="en-US" sz="1400" dirty="0" smtClean="0"/>
              <a:t>CNX </a:t>
            </a:r>
            <a:r>
              <a:rPr lang="en-US" sz="1400" dirty="0"/>
              <a:t>stuck-at-0</a:t>
            </a:r>
            <a:endParaRPr lang="en-US" sz="1400" dirty="0" smtClean="0">
              <a:latin typeface="Arial" panose="020B0604020202020204" pitchFamily="34" charset="0"/>
              <a:ea typeface="微软雅黑" panose="020B0503020204020204" pitchFamily="34" charset="-122"/>
            </a:endParaRPr>
          </a:p>
        </p:txBody>
      </p:sp>
      <p:pic>
        <p:nvPicPr>
          <p:cNvPr id="9" name="图片 8"/>
          <p:cNvPicPr>
            <a:picLocks noChangeAspect="1"/>
          </p:cNvPicPr>
          <p:nvPr/>
        </p:nvPicPr>
        <p:blipFill>
          <a:blip r:embed="rId3"/>
          <a:stretch>
            <a:fillRect/>
          </a:stretch>
        </p:blipFill>
        <p:spPr>
          <a:xfrm>
            <a:off x="7819185" y="2259252"/>
            <a:ext cx="2844333" cy="4097100"/>
          </a:xfrm>
          <a:prstGeom prst="rect">
            <a:avLst/>
          </a:prstGeom>
        </p:spPr>
      </p:pic>
      <p:sp>
        <p:nvSpPr>
          <p:cNvPr id="10" name="文本框 9"/>
          <p:cNvSpPr txBox="1"/>
          <p:nvPr/>
        </p:nvSpPr>
        <p:spPr>
          <a:xfrm>
            <a:off x="6475318" y="5537969"/>
            <a:ext cx="1460687" cy="372410"/>
          </a:xfrm>
          <a:prstGeom prst="rect">
            <a:avLst/>
          </a:prstGeom>
          <a:noFill/>
        </p:spPr>
        <p:txBody>
          <a:bodyPr wrap="square" rtlCol="0">
            <a:spAutoFit/>
          </a:bodyPr>
          <a:lstStyle/>
          <a:p>
            <a:pPr>
              <a:lnSpc>
                <a:spcPct val="130000"/>
              </a:lnSpc>
            </a:pPr>
            <a:r>
              <a:rPr lang="en-US" sz="1400" dirty="0"/>
              <a:t>PB[0] stuck-at-1</a:t>
            </a:r>
          </a:p>
        </p:txBody>
      </p:sp>
      <p:sp>
        <p:nvSpPr>
          <p:cNvPr id="11" name="文本框 10"/>
          <p:cNvSpPr txBox="1"/>
          <p:nvPr/>
        </p:nvSpPr>
        <p:spPr>
          <a:xfrm>
            <a:off x="6444623" y="6112534"/>
            <a:ext cx="1571065" cy="372410"/>
          </a:xfrm>
          <a:prstGeom prst="rect">
            <a:avLst/>
          </a:prstGeom>
          <a:noFill/>
        </p:spPr>
        <p:txBody>
          <a:bodyPr wrap="square" rtlCol="0">
            <a:spAutoFit/>
          </a:bodyPr>
          <a:lstStyle/>
          <a:p>
            <a:pPr>
              <a:lnSpc>
                <a:spcPct val="130000"/>
              </a:lnSpc>
            </a:pPr>
            <a:r>
              <a:rPr lang="en-US" altLang="zh-CN" sz="1400" dirty="0"/>
              <a:t>G</a:t>
            </a:r>
            <a:r>
              <a:rPr lang="en-US" sz="1400" dirty="0"/>
              <a:t>B[0] stuck-at-1</a:t>
            </a:r>
            <a:endParaRPr lang="en-US" sz="1400" dirty="0" smtClean="0">
              <a:latin typeface="Arial" panose="020B0604020202020204" pitchFamily="34" charset="0"/>
              <a:ea typeface="微软雅黑" panose="020B0503020204020204" pitchFamily="34" charset="-122"/>
            </a:endParaRPr>
          </a:p>
        </p:txBody>
      </p:sp>
      <p:sp>
        <p:nvSpPr>
          <p:cNvPr id="12" name="文本框 11"/>
          <p:cNvSpPr txBox="1"/>
          <p:nvPr/>
        </p:nvSpPr>
        <p:spPr>
          <a:xfrm>
            <a:off x="10663518" y="5313360"/>
            <a:ext cx="1528482" cy="623312"/>
          </a:xfrm>
          <a:prstGeom prst="rect">
            <a:avLst/>
          </a:prstGeom>
          <a:noFill/>
        </p:spPr>
        <p:txBody>
          <a:bodyPr wrap="square" rtlCol="0">
            <a:spAutoFit/>
          </a:bodyPr>
          <a:lstStyle/>
          <a:p>
            <a:pPr>
              <a:lnSpc>
                <a:spcPct val="130000"/>
              </a:lnSpc>
            </a:pPr>
            <a:r>
              <a:rPr lang="en-US" sz="1400" dirty="0"/>
              <a:t>/CNX stuck-at-0</a:t>
            </a:r>
            <a:endParaRPr lang="en-US" sz="1400" dirty="0">
              <a:latin typeface="Arial" panose="020B0604020202020204" pitchFamily="34" charset="0"/>
              <a:ea typeface="微软雅黑" panose="020B0503020204020204" pitchFamily="34" charset="-122"/>
            </a:endParaRPr>
          </a:p>
          <a:p>
            <a:pPr>
              <a:lnSpc>
                <a:spcPct val="130000"/>
              </a:lnSpc>
            </a:pPr>
            <a:endParaRPr lang="en-US" sz="1400" dirty="0" smtClean="0">
              <a:latin typeface="Arial" panose="020B0604020202020204" pitchFamily="34" charset="0"/>
              <a:ea typeface="微软雅黑" panose="020B0503020204020204" pitchFamily="34" charset="-122"/>
            </a:endParaRPr>
          </a:p>
        </p:txBody>
      </p:sp>
      <p:sp>
        <p:nvSpPr>
          <p:cNvPr id="13" name="矩形 12"/>
          <p:cNvSpPr/>
          <p:nvPr/>
        </p:nvSpPr>
        <p:spPr>
          <a:xfrm>
            <a:off x="1925627" y="-69606"/>
            <a:ext cx="8340746"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latin typeface="Arial" panose="020B0604020202020204" pitchFamily="34" charset="0"/>
                <a:ea typeface="微软雅黑" panose="020B0503020204020204" pitchFamily="34" charset="-122"/>
              </a:rPr>
              <a:t>M</a:t>
            </a:r>
            <a:r>
              <a:rPr lang="en-US" sz="5400" b="1" cap="none" spc="0" dirty="0" smtClean="0">
                <a:ln w="22225">
                  <a:solidFill>
                    <a:schemeClr val="accent2"/>
                  </a:solidFill>
                  <a:prstDash val="solid"/>
                </a:ln>
                <a:solidFill>
                  <a:schemeClr val="accent2">
                    <a:lumMod val="40000"/>
                    <a:lumOff val="60000"/>
                  </a:schemeClr>
                </a:solidFill>
                <a:effectLst/>
                <a:latin typeface="Arial" panose="020B0604020202020204" pitchFamily="34" charset="0"/>
                <a:ea typeface="微软雅黑" panose="020B0503020204020204" pitchFamily="34" charset="-122"/>
              </a:rPr>
              <a:t>ultiple </a:t>
            </a:r>
            <a:r>
              <a:rPr lang="en-US" sz="5400" b="1" cap="none" spc="0" dirty="0" smtClean="0">
                <a:ln w="22225">
                  <a:solidFill>
                    <a:schemeClr val="accent2"/>
                  </a:solidFill>
                  <a:prstDash val="solid"/>
                </a:ln>
                <a:solidFill>
                  <a:schemeClr val="accent2">
                    <a:lumMod val="40000"/>
                    <a:lumOff val="60000"/>
                  </a:schemeClr>
                </a:solidFill>
                <a:effectLst/>
                <a:latin typeface="Arial" panose="020B0604020202020204" pitchFamily="34" charset="0"/>
                <a:ea typeface="微软雅黑" panose="020B0503020204020204" pitchFamily="34" charset="-122"/>
              </a:rPr>
              <a:t>(2) stuck-at </a:t>
            </a:r>
            <a:r>
              <a:rPr lang="en-US" sz="5400" b="1" cap="none" spc="0" dirty="0" smtClean="0">
                <a:ln w="22225">
                  <a:solidFill>
                    <a:schemeClr val="accent2"/>
                  </a:solidFill>
                  <a:prstDash val="solid"/>
                </a:ln>
                <a:solidFill>
                  <a:schemeClr val="accent2">
                    <a:lumMod val="40000"/>
                    <a:lumOff val="60000"/>
                  </a:schemeClr>
                </a:solidFill>
                <a:effectLst/>
                <a:latin typeface="Arial" panose="020B0604020202020204" pitchFamily="34" charset="0"/>
                <a:ea typeface="微软雅黑" panose="020B0503020204020204" pitchFamily="34" charset="-122"/>
              </a:rPr>
              <a:t>fault</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0791636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smtClean="0"/>
              <a:t>6/3/2015</a:t>
            </a:r>
            <a:endParaRPr lang="en-US"/>
          </a:p>
        </p:txBody>
      </p:sp>
      <p:sp>
        <p:nvSpPr>
          <p:cNvPr id="5" name="页脚占位符 4"/>
          <p:cNvSpPr>
            <a:spLocks noGrp="1"/>
          </p:cNvSpPr>
          <p:nvPr>
            <p:ph type="ftr" sz="quarter" idx="11"/>
          </p:nvPr>
        </p:nvSpPr>
        <p:spPr/>
        <p:txBody>
          <a:bodyPr/>
          <a:lstStyle/>
          <a:p>
            <a:r>
              <a:rPr lang="en-US" smtClean="0"/>
              <a:t>Heng MEE Project</a:t>
            </a:r>
            <a:endParaRPr lang="en-US"/>
          </a:p>
        </p:txBody>
      </p:sp>
      <p:sp>
        <p:nvSpPr>
          <p:cNvPr id="6" name="灯片编号占位符 5"/>
          <p:cNvSpPr>
            <a:spLocks noGrp="1"/>
          </p:cNvSpPr>
          <p:nvPr>
            <p:ph type="sldNum" sz="quarter" idx="12"/>
          </p:nvPr>
        </p:nvSpPr>
        <p:spPr/>
        <p:txBody>
          <a:bodyPr/>
          <a:lstStyle/>
          <a:p>
            <a:fld id="{23884A04-6085-4CE7-807C-B17EAB5DBA3E}" type="slidenum">
              <a:rPr lang="en-US" smtClean="0"/>
              <a:t>34</a:t>
            </a:fld>
            <a:endParaRPr lang="en-US"/>
          </a:p>
        </p:txBody>
      </p:sp>
      <p:pic>
        <p:nvPicPr>
          <p:cNvPr id="7" name="图片 6"/>
          <p:cNvPicPr>
            <a:picLocks noChangeAspect="1"/>
          </p:cNvPicPr>
          <p:nvPr/>
        </p:nvPicPr>
        <p:blipFill>
          <a:blip r:embed="rId2"/>
          <a:stretch>
            <a:fillRect/>
          </a:stretch>
        </p:blipFill>
        <p:spPr>
          <a:xfrm>
            <a:off x="65316" y="1403352"/>
            <a:ext cx="6286500" cy="4953000"/>
          </a:xfrm>
          <a:prstGeom prst="rect">
            <a:avLst/>
          </a:prstGeom>
        </p:spPr>
      </p:pic>
      <p:sp>
        <p:nvSpPr>
          <p:cNvPr id="8" name="文本框 7"/>
          <p:cNvSpPr txBox="1"/>
          <p:nvPr/>
        </p:nvSpPr>
        <p:spPr>
          <a:xfrm>
            <a:off x="6286500" y="0"/>
            <a:ext cx="5419165" cy="2332946"/>
          </a:xfrm>
          <a:prstGeom prst="rect">
            <a:avLst/>
          </a:prstGeom>
          <a:noFill/>
        </p:spPr>
        <p:txBody>
          <a:bodyPr wrap="square" rtlCol="0">
            <a:spAutoFit/>
          </a:bodyPr>
          <a:lstStyle/>
          <a:p>
            <a:pPr>
              <a:lnSpc>
                <a:spcPct val="130000"/>
              </a:lnSpc>
            </a:pPr>
            <a:r>
              <a:rPr lang="en-US" sz="1400" dirty="0" smtClean="0">
                <a:latin typeface="Arial" panose="020B0604020202020204" pitchFamily="34" charset="0"/>
                <a:ea typeface="微软雅黑" panose="020B0503020204020204" pitchFamily="34" charset="-122"/>
              </a:rPr>
              <a:t>Fault set:</a:t>
            </a:r>
          </a:p>
          <a:p>
            <a:pPr>
              <a:lnSpc>
                <a:spcPct val="130000"/>
              </a:lnSpc>
            </a:pPr>
            <a:r>
              <a:rPr lang="en-US" sz="1400" dirty="0" smtClean="0">
                <a:latin typeface="Arial" panose="020B0604020202020204" pitchFamily="34" charset="0"/>
                <a:ea typeface="微软雅黑" panose="020B0503020204020204" pitchFamily="34" charset="-122"/>
              </a:rPr>
              <a:t>or  </a:t>
            </a:r>
            <a:r>
              <a:rPr lang="en-US" sz="1400" dirty="0" err="1" smtClean="0">
                <a:latin typeface="Arial" panose="020B0604020202020204" pitchFamily="34" charset="0"/>
                <a:ea typeface="微软雅黑" panose="020B0503020204020204" pitchFamily="34" charset="-122"/>
              </a:rPr>
              <a:t>GBogate</a:t>
            </a:r>
            <a:r>
              <a:rPr lang="en-US" sz="1400" dirty="0" smtClean="0">
                <a:latin typeface="Arial" panose="020B0604020202020204" pitchFamily="34" charset="0"/>
                <a:ea typeface="微软雅黑" panose="020B0503020204020204" pitchFamily="34" charset="-122"/>
              </a:rPr>
              <a:t>(GBo,PB3GB3,PB2GB23,PB1GB123,GB0123);</a:t>
            </a:r>
          </a:p>
          <a:p>
            <a:pPr>
              <a:lnSpc>
                <a:spcPct val="130000"/>
              </a:lnSpc>
            </a:pPr>
            <a:r>
              <a:rPr lang="en-US" sz="1400" dirty="0" smtClean="0">
                <a:latin typeface="Arial" panose="020B0604020202020204" pitchFamily="34" charset="0"/>
                <a:ea typeface="微软雅黑" panose="020B0503020204020204" pitchFamily="34" charset="-122"/>
              </a:rPr>
              <a:t>change to</a:t>
            </a:r>
          </a:p>
          <a:p>
            <a:pPr>
              <a:lnSpc>
                <a:spcPct val="130000"/>
              </a:lnSpc>
            </a:pPr>
            <a:r>
              <a:rPr lang="en-US" sz="1400" dirty="0">
                <a:latin typeface="Arial" panose="020B0604020202020204" pitchFamily="34" charset="0"/>
                <a:ea typeface="微软雅黑" panose="020B0503020204020204" pitchFamily="34" charset="-122"/>
              </a:rPr>
              <a:t>n</a:t>
            </a:r>
            <a:r>
              <a:rPr lang="en-US" sz="1400" dirty="0" smtClean="0">
                <a:latin typeface="Arial" panose="020B0604020202020204" pitchFamily="34" charset="0"/>
                <a:ea typeface="微软雅黑" panose="020B0503020204020204" pitchFamily="34" charset="-122"/>
              </a:rPr>
              <a:t>or </a:t>
            </a:r>
            <a:r>
              <a:rPr lang="en-US" sz="1400" dirty="0" err="1">
                <a:latin typeface="Arial" panose="020B0604020202020204" pitchFamily="34" charset="0"/>
                <a:ea typeface="微软雅黑" panose="020B0503020204020204" pitchFamily="34" charset="-122"/>
              </a:rPr>
              <a:t>GBogate</a:t>
            </a:r>
            <a:r>
              <a:rPr lang="en-US" sz="1400" dirty="0">
                <a:latin typeface="Arial" panose="020B0604020202020204" pitchFamily="34" charset="0"/>
                <a:ea typeface="微软雅黑" panose="020B0503020204020204" pitchFamily="34" charset="-122"/>
              </a:rPr>
              <a:t>(GBo,PB3GB3,PB2GB23,PB1GB123,GB0123</a:t>
            </a:r>
            <a:r>
              <a:rPr lang="en-US" sz="1400" dirty="0" smtClean="0">
                <a:latin typeface="Arial" panose="020B0604020202020204" pitchFamily="34" charset="0"/>
                <a:ea typeface="微软雅黑" panose="020B0503020204020204" pitchFamily="34" charset="-122"/>
              </a:rPr>
              <a:t>);</a:t>
            </a:r>
          </a:p>
          <a:p>
            <a:pPr>
              <a:lnSpc>
                <a:spcPct val="130000"/>
              </a:lnSpc>
            </a:pPr>
            <a:endParaRPr lang="en-US" sz="1400" dirty="0">
              <a:latin typeface="Arial" panose="020B0604020202020204" pitchFamily="34" charset="0"/>
              <a:ea typeface="微软雅黑" panose="020B0503020204020204" pitchFamily="34" charset="-122"/>
            </a:endParaRPr>
          </a:p>
          <a:p>
            <a:pPr>
              <a:lnSpc>
                <a:spcPct val="130000"/>
              </a:lnSpc>
            </a:pPr>
            <a:endParaRPr lang="en-US" sz="1400" dirty="0" smtClean="0">
              <a:latin typeface="Arial" panose="020B0604020202020204" pitchFamily="34" charset="0"/>
              <a:ea typeface="微软雅黑" panose="020B0503020204020204" pitchFamily="34" charset="-122"/>
            </a:endParaRPr>
          </a:p>
          <a:p>
            <a:pPr>
              <a:lnSpc>
                <a:spcPct val="130000"/>
              </a:lnSpc>
            </a:pPr>
            <a:r>
              <a:rPr lang="en-US" sz="1400" dirty="0" smtClean="0">
                <a:latin typeface="Arial" panose="020B0604020202020204" pitchFamily="34" charset="0"/>
                <a:ea typeface="微软雅黑" panose="020B0503020204020204" pitchFamily="34" charset="-122"/>
              </a:rPr>
              <a:t>Result :No.24</a:t>
            </a:r>
          </a:p>
          <a:p>
            <a:pPr>
              <a:lnSpc>
                <a:spcPct val="130000"/>
              </a:lnSpc>
            </a:pPr>
            <a:r>
              <a:rPr lang="en-US" sz="1400" dirty="0">
                <a:latin typeface="Arial" panose="020B0604020202020204" pitchFamily="34" charset="0"/>
                <a:ea typeface="微软雅黑" panose="020B0503020204020204" pitchFamily="34" charset="-122"/>
              </a:rPr>
              <a:t>	</a:t>
            </a:r>
            <a:r>
              <a:rPr lang="en-US" sz="1400" dirty="0"/>
              <a:t>/CNY </a:t>
            </a:r>
            <a:r>
              <a:rPr lang="en-US" sz="1400" dirty="0" smtClean="0"/>
              <a:t>stuck-at-0</a:t>
            </a:r>
            <a:endParaRPr lang="en-US" sz="1400" dirty="0" smtClean="0">
              <a:latin typeface="Arial" panose="020B0604020202020204" pitchFamily="34" charset="0"/>
              <a:ea typeface="微软雅黑" panose="020B0503020204020204" pitchFamily="34" charset="-122"/>
            </a:endParaRPr>
          </a:p>
        </p:txBody>
      </p:sp>
      <p:pic>
        <p:nvPicPr>
          <p:cNvPr id="10" name="图片 9"/>
          <p:cNvPicPr>
            <a:picLocks noChangeAspect="1"/>
          </p:cNvPicPr>
          <p:nvPr/>
        </p:nvPicPr>
        <p:blipFill>
          <a:blip r:embed="rId3"/>
          <a:stretch>
            <a:fillRect/>
          </a:stretch>
        </p:blipFill>
        <p:spPr>
          <a:xfrm>
            <a:off x="6286500" y="2332946"/>
            <a:ext cx="3390900" cy="4467225"/>
          </a:xfrm>
          <a:prstGeom prst="rect">
            <a:avLst/>
          </a:prstGeom>
        </p:spPr>
      </p:pic>
      <p:sp>
        <p:nvSpPr>
          <p:cNvPr id="11" name="文本框 10"/>
          <p:cNvSpPr txBox="1"/>
          <p:nvPr/>
        </p:nvSpPr>
        <p:spPr>
          <a:xfrm>
            <a:off x="9531723" y="2610054"/>
            <a:ext cx="1822077" cy="652486"/>
          </a:xfrm>
          <a:prstGeom prst="rect">
            <a:avLst/>
          </a:prstGeom>
          <a:noFill/>
        </p:spPr>
        <p:txBody>
          <a:bodyPr wrap="square" rtlCol="0">
            <a:spAutoFit/>
          </a:bodyPr>
          <a:lstStyle/>
          <a:p>
            <a:pPr>
              <a:lnSpc>
                <a:spcPct val="130000"/>
              </a:lnSpc>
            </a:pPr>
            <a:r>
              <a:rPr lang="en-US" sz="1400" dirty="0">
                <a:latin typeface="Arial" panose="020B0604020202020204" pitchFamily="34" charset="0"/>
                <a:ea typeface="微软雅黑" panose="020B0503020204020204" pitchFamily="34" charset="-122"/>
              </a:rPr>
              <a:t>o</a:t>
            </a:r>
            <a:r>
              <a:rPr lang="en-US" sz="1400" dirty="0" smtClean="0">
                <a:latin typeface="Arial" panose="020B0604020202020204" pitchFamily="34" charset="0"/>
                <a:ea typeface="微软雅黑" panose="020B0503020204020204" pitchFamily="34" charset="-122"/>
              </a:rPr>
              <a:t>r  gate change to nor gate</a:t>
            </a:r>
          </a:p>
        </p:txBody>
      </p:sp>
      <p:sp>
        <p:nvSpPr>
          <p:cNvPr id="12" name="文本框 11"/>
          <p:cNvSpPr txBox="1"/>
          <p:nvPr/>
        </p:nvSpPr>
        <p:spPr>
          <a:xfrm>
            <a:off x="9602320" y="6395234"/>
            <a:ext cx="1680882" cy="652486"/>
          </a:xfrm>
          <a:prstGeom prst="rect">
            <a:avLst/>
          </a:prstGeom>
          <a:noFill/>
        </p:spPr>
        <p:txBody>
          <a:bodyPr wrap="square" rtlCol="0">
            <a:spAutoFit/>
          </a:bodyPr>
          <a:lstStyle/>
          <a:p>
            <a:pPr>
              <a:lnSpc>
                <a:spcPct val="130000"/>
              </a:lnSpc>
            </a:pPr>
            <a:r>
              <a:rPr lang="en-US" sz="1400" dirty="0"/>
              <a:t>/CNY stuck-at-0</a:t>
            </a:r>
            <a:endParaRPr lang="en-US" sz="1400" dirty="0">
              <a:latin typeface="Arial" panose="020B0604020202020204" pitchFamily="34" charset="0"/>
              <a:ea typeface="微软雅黑" panose="020B0503020204020204" pitchFamily="34" charset="-122"/>
            </a:endParaRPr>
          </a:p>
          <a:p>
            <a:pPr>
              <a:lnSpc>
                <a:spcPct val="130000"/>
              </a:lnSpc>
            </a:pPr>
            <a:endParaRPr lang="en-US" sz="1400" dirty="0" smtClean="0">
              <a:latin typeface="Arial" panose="020B0604020202020204" pitchFamily="34" charset="0"/>
              <a:ea typeface="微软雅黑" panose="020B0503020204020204" pitchFamily="34" charset="-122"/>
            </a:endParaRPr>
          </a:p>
        </p:txBody>
      </p:sp>
      <p:sp>
        <p:nvSpPr>
          <p:cNvPr id="13" name="矩形 12"/>
          <p:cNvSpPr/>
          <p:nvPr/>
        </p:nvSpPr>
        <p:spPr>
          <a:xfrm>
            <a:off x="284136" y="222473"/>
            <a:ext cx="5718233" cy="707886"/>
          </a:xfrm>
          <a:prstGeom prst="rect">
            <a:avLst/>
          </a:prstGeom>
          <a:noFill/>
        </p:spPr>
        <p:txBody>
          <a:bodyPr wrap="none" lIns="91440" tIns="45720" rIns="91440" bIns="45720">
            <a:spAutoFit/>
          </a:bodyPr>
          <a:lstStyle/>
          <a:p>
            <a:pPr algn="ctr"/>
            <a:r>
              <a:rPr lang="en-US" altLang="zh-CN" sz="4000" b="1" cap="none" spc="0" dirty="0" smtClean="0">
                <a:ln w="22225">
                  <a:solidFill>
                    <a:schemeClr val="accent2"/>
                  </a:solidFill>
                  <a:prstDash val="solid"/>
                </a:ln>
                <a:solidFill>
                  <a:schemeClr val="accent2">
                    <a:lumMod val="40000"/>
                    <a:lumOff val="60000"/>
                  </a:schemeClr>
                </a:solidFill>
                <a:effectLst/>
              </a:rPr>
              <a:t>Gate </a:t>
            </a:r>
            <a:r>
              <a:rPr lang="en-US" altLang="zh-CN" sz="4000" b="1" dirty="0" smtClean="0">
                <a:ln w="22225">
                  <a:solidFill>
                    <a:schemeClr val="accent2"/>
                  </a:solidFill>
                  <a:prstDash val="solid"/>
                </a:ln>
                <a:solidFill>
                  <a:schemeClr val="accent2">
                    <a:lumMod val="40000"/>
                    <a:lumOff val="60000"/>
                  </a:schemeClr>
                </a:solidFill>
              </a:rPr>
              <a:t>replacement</a:t>
            </a:r>
            <a:r>
              <a:rPr lang="en-US" altLang="zh-CN" sz="4000" b="1" cap="none" spc="0" dirty="0" smtClean="0">
                <a:ln w="22225">
                  <a:solidFill>
                    <a:schemeClr val="accent2"/>
                  </a:solidFill>
                  <a:prstDash val="solid"/>
                </a:ln>
                <a:solidFill>
                  <a:schemeClr val="accent2">
                    <a:lumMod val="40000"/>
                    <a:lumOff val="60000"/>
                  </a:schemeClr>
                </a:solidFill>
                <a:effectLst/>
              </a:rPr>
              <a:t> </a:t>
            </a:r>
            <a:r>
              <a:rPr lang="en-US" altLang="zh-CN" sz="4000" b="1" cap="none" spc="0" dirty="0" smtClean="0">
                <a:ln w="22225">
                  <a:solidFill>
                    <a:schemeClr val="accent2"/>
                  </a:solidFill>
                  <a:prstDash val="solid"/>
                </a:ln>
                <a:solidFill>
                  <a:schemeClr val="accent2">
                    <a:lumMod val="40000"/>
                    <a:lumOff val="60000"/>
                  </a:schemeClr>
                </a:solidFill>
                <a:effectLst/>
              </a:rPr>
              <a:t>fault</a:t>
            </a:r>
            <a:endParaRPr lang="zh-CN" altLang="en-US" sz="40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7750613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smtClean="0"/>
              <a:t>6/3/2015</a:t>
            </a:r>
            <a:endParaRPr lang="en-US"/>
          </a:p>
        </p:txBody>
      </p:sp>
      <p:sp>
        <p:nvSpPr>
          <p:cNvPr id="5" name="页脚占位符 4"/>
          <p:cNvSpPr>
            <a:spLocks noGrp="1"/>
          </p:cNvSpPr>
          <p:nvPr>
            <p:ph type="ftr" sz="quarter" idx="11"/>
          </p:nvPr>
        </p:nvSpPr>
        <p:spPr/>
        <p:txBody>
          <a:bodyPr/>
          <a:lstStyle/>
          <a:p>
            <a:r>
              <a:rPr lang="en-US" smtClean="0"/>
              <a:t>Heng MEE Project</a:t>
            </a:r>
            <a:endParaRPr lang="en-US"/>
          </a:p>
        </p:txBody>
      </p:sp>
      <p:sp>
        <p:nvSpPr>
          <p:cNvPr id="6" name="灯片编号占位符 5"/>
          <p:cNvSpPr>
            <a:spLocks noGrp="1"/>
          </p:cNvSpPr>
          <p:nvPr>
            <p:ph type="sldNum" sz="quarter" idx="12"/>
          </p:nvPr>
        </p:nvSpPr>
        <p:spPr/>
        <p:txBody>
          <a:bodyPr/>
          <a:lstStyle/>
          <a:p>
            <a:fld id="{23884A04-6085-4CE7-807C-B17EAB5DBA3E}" type="slidenum">
              <a:rPr lang="en-US" smtClean="0"/>
              <a:t>35</a:t>
            </a:fld>
            <a:endParaRPr lang="en-US"/>
          </a:p>
        </p:txBody>
      </p:sp>
      <p:pic>
        <p:nvPicPr>
          <p:cNvPr id="7" name="图片 6"/>
          <p:cNvPicPr>
            <a:picLocks noChangeAspect="1"/>
          </p:cNvPicPr>
          <p:nvPr/>
        </p:nvPicPr>
        <p:blipFill>
          <a:blip r:embed="rId2"/>
          <a:stretch>
            <a:fillRect/>
          </a:stretch>
        </p:blipFill>
        <p:spPr>
          <a:xfrm>
            <a:off x="114303" y="1336677"/>
            <a:ext cx="6286500" cy="5019675"/>
          </a:xfrm>
          <a:prstGeom prst="rect">
            <a:avLst/>
          </a:prstGeom>
        </p:spPr>
      </p:pic>
      <p:sp>
        <p:nvSpPr>
          <p:cNvPr id="8" name="文本框 7"/>
          <p:cNvSpPr txBox="1"/>
          <p:nvPr/>
        </p:nvSpPr>
        <p:spPr>
          <a:xfrm>
            <a:off x="6521824" y="605118"/>
            <a:ext cx="5419165" cy="2332946"/>
          </a:xfrm>
          <a:prstGeom prst="rect">
            <a:avLst/>
          </a:prstGeom>
          <a:noFill/>
        </p:spPr>
        <p:txBody>
          <a:bodyPr wrap="square" rtlCol="0">
            <a:spAutoFit/>
          </a:bodyPr>
          <a:lstStyle/>
          <a:p>
            <a:pPr>
              <a:lnSpc>
                <a:spcPct val="130000"/>
              </a:lnSpc>
            </a:pPr>
            <a:r>
              <a:rPr lang="en-US" sz="1400" dirty="0" smtClean="0">
                <a:latin typeface="Arial" panose="020B0604020202020204" pitchFamily="34" charset="0"/>
                <a:ea typeface="微软雅黑" panose="020B0503020204020204" pitchFamily="34" charset="-122"/>
              </a:rPr>
              <a:t>Fault set:</a:t>
            </a:r>
          </a:p>
          <a:p>
            <a:pPr>
              <a:lnSpc>
                <a:spcPct val="130000"/>
              </a:lnSpc>
            </a:pPr>
            <a:r>
              <a:rPr lang="en-US" sz="1400" dirty="0" smtClean="0">
                <a:latin typeface="Arial" panose="020B0604020202020204" pitchFamily="34" charset="0"/>
                <a:ea typeface="微软雅黑" panose="020B0503020204020204" pitchFamily="34" charset="-122"/>
              </a:rPr>
              <a:t>and </a:t>
            </a:r>
            <a:r>
              <a:rPr lang="en-US" sz="1400" dirty="0">
                <a:latin typeface="Arial" panose="020B0604020202020204" pitchFamily="34" charset="0"/>
                <a:ea typeface="微软雅黑" panose="020B0503020204020204" pitchFamily="34" charset="-122"/>
              </a:rPr>
              <a:t>PB0GB0gate(PB0GB0, PB[0], GB[0</a:t>
            </a:r>
            <a:r>
              <a:rPr lang="en-US" sz="1400" dirty="0" smtClean="0">
                <a:latin typeface="Arial" panose="020B0604020202020204" pitchFamily="34" charset="0"/>
                <a:ea typeface="微软雅黑" panose="020B0503020204020204" pitchFamily="34" charset="-122"/>
              </a:rPr>
              <a:t>]);</a:t>
            </a:r>
          </a:p>
          <a:p>
            <a:pPr>
              <a:lnSpc>
                <a:spcPct val="130000"/>
              </a:lnSpc>
            </a:pPr>
            <a:r>
              <a:rPr lang="en-US" sz="1400" dirty="0" smtClean="0">
                <a:latin typeface="Arial" panose="020B0604020202020204" pitchFamily="34" charset="0"/>
                <a:ea typeface="微软雅黑" panose="020B0503020204020204" pitchFamily="34" charset="-122"/>
              </a:rPr>
              <a:t>change to</a:t>
            </a:r>
          </a:p>
          <a:p>
            <a:pPr>
              <a:lnSpc>
                <a:spcPct val="130000"/>
              </a:lnSpc>
            </a:pPr>
            <a:r>
              <a:rPr lang="en-US" sz="1400" dirty="0" smtClean="0">
                <a:latin typeface="Arial" panose="020B0604020202020204" pitchFamily="34" charset="0"/>
                <a:ea typeface="微软雅黑" panose="020B0503020204020204" pitchFamily="34" charset="-122"/>
              </a:rPr>
              <a:t>or </a:t>
            </a:r>
            <a:r>
              <a:rPr lang="en-US" sz="1400" dirty="0">
                <a:latin typeface="Arial" panose="020B0604020202020204" pitchFamily="34" charset="0"/>
                <a:ea typeface="微软雅黑" panose="020B0503020204020204" pitchFamily="34" charset="-122"/>
              </a:rPr>
              <a:t>PB0GB0gate(PB0GB0, PB[0], GB[0]);</a:t>
            </a:r>
          </a:p>
          <a:p>
            <a:pPr>
              <a:lnSpc>
                <a:spcPct val="130000"/>
              </a:lnSpc>
            </a:pPr>
            <a:endParaRPr lang="en-US" sz="1400" dirty="0">
              <a:latin typeface="Arial" panose="020B0604020202020204" pitchFamily="34" charset="0"/>
              <a:ea typeface="微软雅黑" panose="020B0503020204020204" pitchFamily="34" charset="-122"/>
            </a:endParaRPr>
          </a:p>
          <a:p>
            <a:pPr>
              <a:lnSpc>
                <a:spcPct val="130000"/>
              </a:lnSpc>
            </a:pPr>
            <a:endParaRPr lang="en-US" sz="1400" dirty="0" smtClean="0">
              <a:latin typeface="Arial" panose="020B0604020202020204" pitchFamily="34" charset="0"/>
              <a:ea typeface="微软雅黑" panose="020B0503020204020204" pitchFamily="34" charset="-122"/>
            </a:endParaRPr>
          </a:p>
          <a:p>
            <a:pPr>
              <a:lnSpc>
                <a:spcPct val="130000"/>
              </a:lnSpc>
            </a:pPr>
            <a:r>
              <a:rPr lang="en-US" sz="1400" dirty="0" smtClean="0">
                <a:latin typeface="Arial" panose="020B0604020202020204" pitchFamily="34" charset="0"/>
                <a:ea typeface="微软雅黑" panose="020B0503020204020204" pitchFamily="34" charset="-122"/>
              </a:rPr>
              <a:t>Result :No.24</a:t>
            </a:r>
          </a:p>
          <a:p>
            <a:pPr>
              <a:lnSpc>
                <a:spcPct val="130000"/>
              </a:lnSpc>
            </a:pPr>
            <a:r>
              <a:rPr lang="en-US" sz="1400" dirty="0">
                <a:latin typeface="Arial" panose="020B0604020202020204" pitchFamily="34" charset="0"/>
                <a:ea typeface="微软雅黑" panose="020B0503020204020204" pitchFamily="34" charset="-122"/>
              </a:rPr>
              <a:t>	</a:t>
            </a:r>
            <a:r>
              <a:rPr lang="en-US" sz="1400" dirty="0"/>
              <a:t>/CNY </a:t>
            </a:r>
            <a:r>
              <a:rPr lang="en-US" sz="1400" dirty="0" smtClean="0"/>
              <a:t>stuck-at-0</a:t>
            </a:r>
            <a:endParaRPr lang="en-US" sz="1400" dirty="0" smtClean="0">
              <a:latin typeface="Arial" panose="020B0604020202020204" pitchFamily="34" charset="0"/>
              <a:ea typeface="微软雅黑" panose="020B0503020204020204" pitchFamily="34" charset="-122"/>
            </a:endParaRPr>
          </a:p>
        </p:txBody>
      </p:sp>
      <p:pic>
        <p:nvPicPr>
          <p:cNvPr id="11" name="图片 10"/>
          <p:cNvPicPr>
            <a:picLocks noChangeAspect="1"/>
          </p:cNvPicPr>
          <p:nvPr/>
        </p:nvPicPr>
        <p:blipFill>
          <a:blip r:embed="rId3"/>
          <a:stretch>
            <a:fillRect/>
          </a:stretch>
        </p:blipFill>
        <p:spPr>
          <a:xfrm>
            <a:off x="8896350" y="2117156"/>
            <a:ext cx="2692774" cy="4239196"/>
          </a:xfrm>
          <a:prstGeom prst="rect">
            <a:avLst/>
          </a:prstGeom>
        </p:spPr>
      </p:pic>
      <p:sp>
        <p:nvSpPr>
          <p:cNvPr id="12" name="矩形 11"/>
          <p:cNvSpPr/>
          <p:nvPr/>
        </p:nvSpPr>
        <p:spPr>
          <a:xfrm>
            <a:off x="11056753" y="4945428"/>
            <a:ext cx="1135247" cy="302390"/>
          </a:xfrm>
          <a:prstGeom prst="rect">
            <a:avLst/>
          </a:prstGeom>
        </p:spPr>
        <p:txBody>
          <a:bodyPr wrap="none">
            <a:spAutoFit/>
          </a:bodyPr>
          <a:lstStyle/>
          <a:p>
            <a:pPr>
              <a:lnSpc>
                <a:spcPct val="130000"/>
              </a:lnSpc>
            </a:pPr>
            <a:r>
              <a:rPr lang="en-US" sz="1050" dirty="0"/>
              <a:t>/CNY stuck-at-0</a:t>
            </a:r>
            <a:endParaRPr lang="en-US" sz="1050" dirty="0">
              <a:latin typeface="Arial" panose="020B0604020202020204" pitchFamily="34" charset="0"/>
              <a:ea typeface="微软雅黑" panose="020B0503020204020204" pitchFamily="34" charset="-122"/>
            </a:endParaRPr>
          </a:p>
        </p:txBody>
      </p:sp>
      <p:sp>
        <p:nvSpPr>
          <p:cNvPr id="13" name="文本框 12"/>
          <p:cNvSpPr txBox="1"/>
          <p:nvPr/>
        </p:nvSpPr>
        <p:spPr>
          <a:xfrm>
            <a:off x="8896349" y="6166504"/>
            <a:ext cx="2345391" cy="372410"/>
          </a:xfrm>
          <a:prstGeom prst="rect">
            <a:avLst/>
          </a:prstGeom>
          <a:noFill/>
        </p:spPr>
        <p:txBody>
          <a:bodyPr wrap="squar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and gate change to or gate</a:t>
            </a:r>
            <a:endParaRPr lang="en-US" sz="1400" dirty="0" smtClean="0">
              <a:latin typeface="Arial" panose="020B0604020202020204" pitchFamily="34" charset="0"/>
              <a:ea typeface="微软雅黑" panose="020B0503020204020204" pitchFamily="34" charset="-122"/>
            </a:endParaRPr>
          </a:p>
        </p:txBody>
      </p:sp>
      <p:sp>
        <p:nvSpPr>
          <p:cNvPr id="14" name="矩形 13"/>
          <p:cNvSpPr/>
          <p:nvPr/>
        </p:nvSpPr>
        <p:spPr>
          <a:xfrm>
            <a:off x="-25146" y="250219"/>
            <a:ext cx="5718233" cy="707886"/>
          </a:xfrm>
          <a:prstGeom prst="rect">
            <a:avLst/>
          </a:prstGeom>
          <a:noFill/>
        </p:spPr>
        <p:txBody>
          <a:bodyPr wrap="none" lIns="91440" tIns="45720" rIns="91440" bIns="45720">
            <a:spAutoFit/>
          </a:bodyPr>
          <a:lstStyle/>
          <a:p>
            <a:pPr algn="ctr"/>
            <a:r>
              <a:rPr lang="en-US" altLang="zh-CN" sz="4000" b="1" cap="none" spc="0" dirty="0" smtClean="0">
                <a:ln w="22225">
                  <a:solidFill>
                    <a:schemeClr val="accent2"/>
                  </a:solidFill>
                  <a:prstDash val="solid"/>
                </a:ln>
                <a:solidFill>
                  <a:schemeClr val="accent2">
                    <a:lumMod val="40000"/>
                    <a:lumOff val="60000"/>
                  </a:schemeClr>
                </a:solidFill>
                <a:effectLst/>
              </a:rPr>
              <a:t>Gate </a:t>
            </a:r>
            <a:r>
              <a:rPr lang="en-US" altLang="zh-CN" sz="4000" b="1" dirty="0" smtClean="0">
                <a:ln w="22225">
                  <a:solidFill>
                    <a:schemeClr val="accent2"/>
                  </a:solidFill>
                  <a:prstDash val="solid"/>
                </a:ln>
                <a:solidFill>
                  <a:schemeClr val="accent2">
                    <a:lumMod val="40000"/>
                    <a:lumOff val="60000"/>
                  </a:schemeClr>
                </a:solidFill>
              </a:rPr>
              <a:t>replacement</a:t>
            </a:r>
            <a:r>
              <a:rPr lang="en-US" altLang="zh-CN" sz="4000" b="1" cap="none" spc="0" dirty="0" smtClean="0">
                <a:ln w="22225">
                  <a:solidFill>
                    <a:schemeClr val="accent2"/>
                  </a:solidFill>
                  <a:prstDash val="solid"/>
                </a:ln>
                <a:solidFill>
                  <a:schemeClr val="accent2">
                    <a:lumMod val="40000"/>
                    <a:lumOff val="60000"/>
                  </a:schemeClr>
                </a:solidFill>
                <a:effectLst/>
              </a:rPr>
              <a:t> </a:t>
            </a:r>
            <a:r>
              <a:rPr lang="en-US" altLang="zh-CN" sz="4000" b="1" cap="none" spc="0" dirty="0" smtClean="0">
                <a:ln w="22225">
                  <a:solidFill>
                    <a:schemeClr val="accent2"/>
                  </a:solidFill>
                  <a:prstDash val="solid"/>
                </a:ln>
                <a:solidFill>
                  <a:schemeClr val="accent2">
                    <a:lumMod val="40000"/>
                    <a:lumOff val="60000"/>
                  </a:schemeClr>
                </a:solidFill>
                <a:effectLst/>
              </a:rPr>
              <a:t>fault</a:t>
            </a:r>
            <a:endParaRPr lang="zh-CN" altLang="en-US" sz="40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7486982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a:t>
            </a:r>
            <a:r>
              <a:rPr lang="en-US" dirty="0"/>
              <a:t>d</a:t>
            </a:r>
            <a:r>
              <a:rPr lang="en-US" dirty="0" smtClean="0"/>
              <a:t>iagnostic </a:t>
            </a:r>
            <a:r>
              <a:rPr lang="en-US" dirty="0"/>
              <a:t>p</a:t>
            </a:r>
            <a:r>
              <a:rPr lang="en-US" dirty="0" smtClean="0"/>
              <a:t>rogram results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49694462"/>
              </p:ext>
            </p:extLst>
          </p:nvPr>
        </p:nvGraphicFramePr>
        <p:xfrm>
          <a:off x="509812" y="1277713"/>
          <a:ext cx="11230429" cy="3962400"/>
        </p:xfrm>
        <a:graphic>
          <a:graphicData uri="http://schemas.openxmlformats.org/drawingml/2006/table">
            <a:tbl>
              <a:tblPr firstRow="1" bandRow="1">
                <a:tableStyleId>{5C22544A-7EE6-4342-B048-85BDC9FD1C3A}</a:tableStyleId>
              </a:tblPr>
              <a:tblGrid>
                <a:gridCol w="2807607"/>
                <a:gridCol w="3034394"/>
                <a:gridCol w="1828800"/>
                <a:gridCol w="3559628"/>
              </a:tblGrid>
              <a:tr h="370840">
                <a:tc>
                  <a:txBody>
                    <a:bodyPr/>
                    <a:lstStyle/>
                    <a:p>
                      <a:pPr algn="ctr"/>
                      <a:r>
                        <a:rPr lang="en-US" sz="2000" dirty="0" smtClean="0"/>
                        <a:t>Type</a:t>
                      </a:r>
                      <a:r>
                        <a:rPr lang="en-US" sz="2000" baseline="0" dirty="0" smtClean="0"/>
                        <a:t> of fault</a:t>
                      </a:r>
                      <a:endParaRPr lang="en-US" sz="2000" dirty="0"/>
                    </a:p>
                  </a:txBody>
                  <a:tcPr anchor="ctr"/>
                </a:tc>
                <a:tc>
                  <a:txBody>
                    <a:bodyPr/>
                    <a:lstStyle/>
                    <a:p>
                      <a:pPr algn="ctr"/>
                      <a:r>
                        <a:rPr lang="en-US" sz="2000" dirty="0" smtClean="0"/>
                        <a:t>Actual fault</a:t>
                      </a:r>
                      <a:endParaRPr lang="en-US" sz="2000" dirty="0"/>
                    </a:p>
                  </a:txBody>
                  <a:tcPr anchor="ctr"/>
                </a:tc>
                <a:tc>
                  <a:txBody>
                    <a:bodyPr/>
                    <a:lstStyle/>
                    <a:p>
                      <a:pPr algn="ctr"/>
                      <a:r>
                        <a:rPr lang="en-US" sz="2000" dirty="0" err="1" smtClean="0"/>
                        <a:t>Daignosis</a:t>
                      </a:r>
                      <a:endParaRPr lang="en-US" sz="2000" dirty="0"/>
                    </a:p>
                  </a:txBody>
                  <a:tcPr anchor="ctr"/>
                </a:tc>
                <a:tc>
                  <a:txBody>
                    <a:bodyPr/>
                    <a:lstStyle/>
                    <a:p>
                      <a:pPr algn="ctr"/>
                      <a:r>
                        <a:rPr lang="en-US" sz="2000" dirty="0" smtClean="0"/>
                        <a:t>Remark</a:t>
                      </a:r>
                      <a:endParaRPr lang="en-US" sz="2000" dirty="0"/>
                    </a:p>
                  </a:txBody>
                  <a:tcPr anchor="ctr"/>
                </a:tc>
              </a:tr>
              <a:tr h="370840">
                <a:tc>
                  <a:txBody>
                    <a:bodyPr/>
                    <a:lstStyle/>
                    <a:p>
                      <a:pPr algn="l"/>
                      <a:r>
                        <a:rPr lang="en-US" sz="2000" dirty="0" smtClean="0">
                          <a:solidFill>
                            <a:schemeClr val="bg1"/>
                          </a:solidFill>
                        </a:rPr>
                        <a:t>No fault</a:t>
                      </a:r>
                      <a:endParaRPr lang="en-US" sz="2000" dirty="0">
                        <a:solidFill>
                          <a:schemeClr val="bg1"/>
                        </a:solidFill>
                      </a:endParaRPr>
                    </a:p>
                  </a:txBody>
                  <a:tcPr anchor="ctr">
                    <a:solidFill>
                      <a:srgbClr val="002060"/>
                    </a:solidFill>
                  </a:tcPr>
                </a:tc>
                <a:tc>
                  <a:txBody>
                    <a:bodyPr/>
                    <a:lstStyle/>
                    <a:p>
                      <a:pPr algn="l"/>
                      <a:r>
                        <a:rPr lang="en-US" sz="2000" dirty="0" smtClean="0">
                          <a:solidFill>
                            <a:schemeClr val="bg1"/>
                          </a:solidFill>
                        </a:rPr>
                        <a:t>None</a:t>
                      </a:r>
                      <a:endParaRPr lang="en-US" sz="2000" dirty="0">
                        <a:solidFill>
                          <a:schemeClr val="bg1"/>
                        </a:solidFill>
                      </a:endParaRPr>
                    </a:p>
                  </a:txBody>
                  <a:tcPr anchor="ctr">
                    <a:solidFill>
                      <a:srgbClr val="002060"/>
                    </a:solidFill>
                  </a:tcPr>
                </a:tc>
                <a:tc>
                  <a:txBody>
                    <a:bodyPr/>
                    <a:lstStyle/>
                    <a:p>
                      <a:pPr algn="l"/>
                      <a:r>
                        <a:rPr lang="en-US" sz="2000" dirty="0" smtClean="0">
                          <a:solidFill>
                            <a:schemeClr val="bg1"/>
                          </a:solidFill>
                        </a:rPr>
                        <a:t>No</a:t>
                      </a:r>
                      <a:r>
                        <a:rPr lang="en-US" sz="2000" baseline="0" dirty="0" smtClean="0">
                          <a:solidFill>
                            <a:schemeClr val="bg1"/>
                          </a:solidFill>
                        </a:rPr>
                        <a:t> fault</a:t>
                      </a:r>
                      <a:endParaRPr lang="en-US" sz="2000" dirty="0">
                        <a:solidFill>
                          <a:schemeClr val="bg1"/>
                        </a:solidFill>
                      </a:endParaRPr>
                    </a:p>
                  </a:txBody>
                  <a:tcPr anchor="ctr">
                    <a:solidFill>
                      <a:srgbClr val="002060"/>
                    </a:solidFill>
                  </a:tcPr>
                </a:tc>
                <a:tc>
                  <a:txBody>
                    <a:bodyPr/>
                    <a:lstStyle/>
                    <a:p>
                      <a:pPr algn="l"/>
                      <a:r>
                        <a:rPr lang="en-US" sz="2000" dirty="0" smtClean="0">
                          <a:solidFill>
                            <a:srgbClr val="00B050"/>
                          </a:solidFill>
                        </a:rPr>
                        <a:t>Correct</a:t>
                      </a:r>
                      <a:endParaRPr lang="en-US" sz="2000" dirty="0">
                        <a:solidFill>
                          <a:srgbClr val="00B050"/>
                        </a:solidFill>
                      </a:endParaRPr>
                    </a:p>
                  </a:txBody>
                  <a:tcPr anchor="ctr">
                    <a:solidFill>
                      <a:srgbClr val="002060"/>
                    </a:solidFill>
                  </a:tcPr>
                </a:tc>
              </a:tr>
              <a:tr h="370840">
                <a:tc>
                  <a:txBody>
                    <a:bodyPr/>
                    <a:lstStyle/>
                    <a:p>
                      <a:pPr algn="l"/>
                      <a:r>
                        <a:rPr lang="en-US" sz="2000" dirty="0" smtClean="0">
                          <a:solidFill>
                            <a:schemeClr val="bg1"/>
                          </a:solidFill>
                        </a:rPr>
                        <a:t>Single stuck-at fault</a:t>
                      </a:r>
                      <a:endParaRPr lang="en-US" sz="2000" dirty="0">
                        <a:solidFill>
                          <a:schemeClr val="bg1"/>
                        </a:solidFill>
                      </a:endParaRPr>
                    </a:p>
                  </a:txBody>
                  <a:tcPr anchor="ctr">
                    <a:solidFill>
                      <a:srgbClr val="002060"/>
                    </a:solidFill>
                  </a:tcPr>
                </a:tc>
                <a:tc>
                  <a:txBody>
                    <a:bodyPr/>
                    <a:lstStyle/>
                    <a:p>
                      <a:pPr algn="l"/>
                      <a:r>
                        <a:rPr lang="en-US" sz="2000" dirty="0" smtClean="0">
                          <a:solidFill>
                            <a:schemeClr val="bg1"/>
                          </a:solidFill>
                        </a:rPr>
                        <a:t>P3 s-a-1</a:t>
                      </a:r>
                      <a:endParaRPr lang="en-US" sz="2000" dirty="0">
                        <a:solidFill>
                          <a:schemeClr val="bg1"/>
                        </a:solidFill>
                      </a:endParaRPr>
                    </a:p>
                  </a:txBody>
                  <a:tcPr anchor="ctr">
                    <a:solidFill>
                      <a:srgbClr val="002060"/>
                    </a:solidFill>
                  </a:tcPr>
                </a:tc>
                <a:tc>
                  <a:txBody>
                    <a:bodyPr/>
                    <a:lstStyle/>
                    <a:p>
                      <a:pPr algn="l"/>
                      <a:r>
                        <a:rPr lang="en-US" sz="2000" dirty="0" smtClean="0">
                          <a:solidFill>
                            <a:schemeClr val="bg1"/>
                          </a:solidFill>
                        </a:rPr>
                        <a:t>P3 s-a-1</a:t>
                      </a:r>
                      <a:endParaRPr lang="en-US" sz="2000" dirty="0">
                        <a:solidFill>
                          <a:schemeClr val="bg1"/>
                        </a:solidFill>
                      </a:endParaRPr>
                    </a:p>
                  </a:txBody>
                  <a:tcPr anchor="ctr">
                    <a:solidFill>
                      <a:srgbClr val="002060"/>
                    </a:solidFill>
                  </a:tcPr>
                </a:tc>
                <a:tc>
                  <a:txBody>
                    <a:bodyPr/>
                    <a:lstStyle/>
                    <a:p>
                      <a:pPr algn="l"/>
                      <a:r>
                        <a:rPr lang="en-US" sz="2000" dirty="0" smtClean="0">
                          <a:solidFill>
                            <a:srgbClr val="00B050"/>
                          </a:solidFill>
                        </a:rPr>
                        <a:t>Correct</a:t>
                      </a:r>
                      <a:endParaRPr lang="en-US" sz="2000" dirty="0">
                        <a:solidFill>
                          <a:srgbClr val="00B050"/>
                        </a:solidFill>
                      </a:endParaRPr>
                    </a:p>
                  </a:txBody>
                  <a:tcPr anchor="ctr">
                    <a:solidFill>
                      <a:srgbClr val="002060"/>
                    </a:solidFill>
                  </a:tcPr>
                </a:tc>
              </a:tr>
              <a:tr h="370840">
                <a:tc>
                  <a:txBody>
                    <a:bodyPr/>
                    <a:lstStyle/>
                    <a:p>
                      <a:pPr algn="l"/>
                      <a:r>
                        <a:rPr lang="en-US" sz="2000" dirty="0" smtClean="0">
                          <a:solidFill>
                            <a:schemeClr val="bg1"/>
                          </a:solidFill>
                        </a:rPr>
                        <a:t>Single stuck-at fault</a:t>
                      </a:r>
                      <a:endParaRPr lang="en-US" sz="2000" dirty="0">
                        <a:solidFill>
                          <a:schemeClr val="bg1"/>
                        </a:solidFill>
                      </a:endParaRPr>
                    </a:p>
                  </a:txBody>
                  <a:tcPr anchor="ctr">
                    <a:solidFill>
                      <a:srgbClr val="002060"/>
                    </a:solidFill>
                  </a:tcPr>
                </a:tc>
                <a:tc>
                  <a:txBody>
                    <a:bodyPr/>
                    <a:lstStyle/>
                    <a:p>
                      <a:pPr algn="l"/>
                      <a:r>
                        <a:rPr lang="en-US" sz="2000" dirty="0" smtClean="0">
                          <a:solidFill>
                            <a:schemeClr val="bg1"/>
                          </a:solidFill>
                        </a:rPr>
                        <a:t>PB0 s-a-0</a:t>
                      </a:r>
                      <a:endParaRPr lang="en-US" sz="2000" dirty="0">
                        <a:solidFill>
                          <a:schemeClr val="bg1"/>
                        </a:solidFill>
                      </a:endParaRPr>
                    </a:p>
                  </a:txBody>
                  <a:tcPr anchor="ctr">
                    <a:solidFill>
                      <a:srgbClr val="002060"/>
                    </a:solidFill>
                  </a:tcPr>
                </a:tc>
                <a:tc>
                  <a:txBody>
                    <a:bodyPr/>
                    <a:lstStyle/>
                    <a:p>
                      <a:pPr algn="l"/>
                      <a:r>
                        <a:rPr lang="en-US" sz="2000" dirty="0" smtClean="0">
                          <a:solidFill>
                            <a:schemeClr val="bg1"/>
                          </a:solidFill>
                        </a:rPr>
                        <a:t>PB0 s-a-0</a:t>
                      </a:r>
                      <a:endParaRPr lang="en-US" sz="2000" dirty="0">
                        <a:solidFill>
                          <a:schemeClr val="bg1"/>
                        </a:solidFill>
                      </a:endParaRPr>
                    </a:p>
                  </a:txBody>
                  <a:tcPr anchor="ctr">
                    <a:solidFill>
                      <a:srgbClr val="002060"/>
                    </a:solidFill>
                  </a:tcPr>
                </a:tc>
                <a:tc>
                  <a:txBody>
                    <a:bodyPr/>
                    <a:lstStyle/>
                    <a:p>
                      <a:pPr algn="l"/>
                      <a:r>
                        <a:rPr lang="en-US" sz="2000" dirty="0" smtClean="0">
                          <a:solidFill>
                            <a:srgbClr val="00B050"/>
                          </a:solidFill>
                        </a:rPr>
                        <a:t>Correct</a:t>
                      </a:r>
                      <a:endParaRPr lang="en-US" sz="2000" dirty="0">
                        <a:solidFill>
                          <a:srgbClr val="00B050"/>
                        </a:solidFill>
                      </a:endParaRPr>
                    </a:p>
                  </a:txBody>
                  <a:tcPr anchor="ctr">
                    <a:solidFill>
                      <a:srgbClr val="002060"/>
                    </a:solidFill>
                  </a:tcPr>
                </a:tc>
              </a:tr>
              <a:tr h="370840">
                <a:tc>
                  <a:txBody>
                    <a:bodyPr/>
                    <a:lstStyle/>
                    <a:p>
                      <a:pPr algn="l"/>
                      <a:r>
                        <a:rPr lang="en-US" sz="2000" dirty="0" smtClean="0">
                          <a:solidFill>
                            <a:schemeClr val="bg1"/>
                          </a:solidFill>
                        </a:rPr>
                        <a:t>Single stuck-at fault</a:t>
                      </a:r>
                      <a:endParaRPr lang="en-US" sz="2000" dirty="0">
                        <a:solidFill>
                          <a:schemeClr val="bg1"/>
                        </a:solidFill>
                      </a:endParaRPr>
                    </a:p>
                  </a:txBody>
                  <a:tcPr anchor="ctr">
                    <a:solidFill>
                      <a:srgbClr val="002060"/>
                    </a:solidFill>
                  </a:tcPr>
                </a:tc>
                <a:tc>
                  <a:txBody>
                    <a:bodyPr/>
                    <a:lstStyle/>
                    <a:p>
                      <a:pPr algn="l"/>
                      <a:r>
                        <a:rPr lang="en-US" sz="2000" dirty="0" smtClean="0">
                          <a:solidFill>
                            <a:schemeClr val="bg1"/>
                          </a:solidFill>
                        </a:rPr>
                        <a:t>PB0 s-a-0</a:t>
                      </a:r>
                      <a:endParaRPr lang="en-US" sz="2000" dirty="0">
                        <a:solidFill>
                          <a:schemeClr val="bg1"/>
                        </a:solidFill>
                      </a:endParaRPr>
                    </a:p>
                  </a:txBody>
                  <a:tcPr anchor="ctr">
                    <a:solidFill>
                      <a:srgbClr val="002060"/>
                    </a:solidFill>
                  </a:tcPr>
                </a:tc>
                <a:tc>
                  <a:txBody>
                    <a:bodyPr/>
                    <a:lstStyle/>
                    <a:p>
                      <a:pPr algn="l"/>
                      <a:r>
                        <a:rPr lang="en-US" sz="2000" dirty="0" smtClean="0">
                          <a:solidFill>
                            <a:schemeClr val="bg1"/>
                          </a:solidFill>
                        </a:rPr>
                        <a:t>PB0 s-a-0</a:t>
                      </a:r>
                      <a:endParaRPr lang="en-US" sz="2000" dirty="0">
                        <a:solidFill>
                          <a:schemeClr val="bg1"/>
                        </a:solidFill>
                      </a:endParaRPr>
                    </a:p>
                  </a:txBody>
                  <a:tcPr anchor="ctr">
                    <a:solidFill>
                      <a:srgbClr val="002060"/>
                    </a:solidFill>
                  </a:tcPr>
                </a:tc>
                <a:tc>
                  <a:txBody>
                    <a:bodyPr/>
                    <a:lstStyle/>
                    <a:p>
                      <a:pPr algn="l"/>
                      <a:r>
                        <a:rPr lang="en-US" sz="2000" dirty="0" smtClean="0">
                          <a:solidFill>
                            <a:srgbClr val="00B050"/>
                          </a:solidFill>
                        </a:rPr>
                        <a:t>Correct</a:t>
                      </a:r>
                      <a:endParaRPr lang="en-US" sz="2000" dirty="0">
                        <a:solidFill>
                          <a:srgbClr val="00B050"/>
                        </a:solidFill>
                      </a:endParaRPr>
                    </a:p>
                  </a:txBody>
                  <a:tcPr anchor="ctr">
                    <a:solidFill>
                      <a:srgbClr val="002060"/>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Multiple (2) stuck-</a:t>
                      </a:r>
                      <a:r>
                        <a:rPr lang="en-US" sz="2000" dirty="0" err="1" smtClean="0">
                          <a:solidFill>
                            <a:schemeClr val="bg1"/>
                          </a:solidFill>
                        </a:rPr>
                        <a:t>at’s</a:t>
                      </a:r>
                      <a:endParaRPr lang="en-US" sz="2000" dirty="0" smtClean="0">
                        <a:solidFill>
                          <a:schemeClr val="bg1"/>
                        </a:solidFill>
                      </a:endParaRPr>
                    </a:p>
                  </a:txBody>
                  <a:tcPr anchor="ctr">
                    <a:solidFill>
                      <a:srgbClr val="00206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PB0, PB3 both s-a-1</a:t>
                      </a:r>
                    </a:p>
                  </a:txBody>
                  <a:tcPr anchor="ctr">
                    <a:solidFill>
                      <a:srgbClr val="002060"/>
                    </a:solidFill>
                  </a:tcPr>
                </a:tc>
                <a:tc>
                  <a:txBody>
                    <a:bodyPr/>
                    <a:lstStyle/>
                    <a:p>
                      <a:pPr algn="l"/>
                      <a:r>
                        <a:rPr lang="en-US" sz="2000" dirty="0" smtClean="0">
                          <a:solidFill>
                            <a:schemeClr val="bg1"/>
                          </a:solidFill>
                        </a:rPr>
                        <a:t>PO CNY s-a-0</a:t>
                      </a:r>
                      <a:endParaRPr lang="en-US" sz="2000" dirty="0">
                        <a:solidFill>
                          <a:schemeClr val="bg1"/>
                        </a:solidFill>
                      </a:endParaRPr>
                    </a:p>
                  </a:txBody>
                  <a:tcPr anchor="ctr">
                    <a:solidFill>
                      <a:srgbClr val="002060"/>
                    </a:solidFill>
                  </a:tcPr>
                </a:tc>
                <a:tc>
                  <a:txBody>
                    <a:bodyPr/>
                    <a:lstStyle/>
                    <a:p>
                      <a:pPr algn="l"/>
                      <a:r>
                        <a:rPr lang="en-US" sz="2000" dirty="0" smtClean="0">
                          <a:solidFill>
                            <a:srgbClr val="FFC000"/>
                          </a:solidFill>
                        </a:rPr>
                        <a:t>PO reachable from one fault</a:t>
                      </a:r>
                      <a:endParaRPr lang="en-US" sz="2000" dirty="0">
                        <a:solidFill>
                          <a:srgbClr val="FFC000"/>
                        </a:solidFill>
                      </a:endParaRPr>
                    </a:p>
                  </a:txBody>
                  <a:tcPr anchor="ctr">
                    <a:solidFill>
                      <a:srgbClr val="002060"/>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Multiple (3) stuck-</a:t>
                      </a:r>
                      <a:r>
                        <a:rPr lang="en-US" sz="2000" dirty="0" err="1" smtClean="0">
                          <a:solidFill>
                            <a:schemeClr val="bg1"/>
                          </a:solidFill>
                        </a:rPr>
                        <a:t>at’s</a:t>
                      </a:r>
                      <a:endParaRPr lang="en-US" sz="2000" dirty="0" smtClean="0">
                        <a:solidFill>
                          <a:schemeClr val="bg1"/>
                        </a:solidFill>
                      </a:endParaRPr>
                    </a:p>
                  </a:txBody>
                  <a:tcPr anchor="ctr">
                    <a:solidFill>
                      <a:srgbClr val="002060"/>
                    </a:solidFill>
                  </a:tcPr>
                </a:tc>
                <a:tc>
                  <a:txBody>
                    <a:bodyPr/>
                    <a:lstStyle/>
                    <a:p>
                      <a:pPr algn="l"/>
                      <a:r>
                        <a:rPr lang="en-US" sz="2000" dirty="0" smtClean="0">
                          <a:solidFill>
                            <a:schemeClr val="bg1"/>
                          </a:solidFill>
                        </a:rPr>
                        <a:t>PB3, PB0,</a:t>
                      </a:r>
                      <a:r>
                        <a:rPr lang="en-US" sz="2000" baseline="0" dirty="0" smtClean="0">
                          <a:solidFill>
                            <a:schemeClr val="bg1"/>
                          </a:solidFill>
                        </a:rPr>
                        <a:t> GB0 all s-a-0</a:t>
                      </a:r>
                      <a:endParaRPr lang="en-US" sz="2000" dirty="0">
                        <a:solidFill>
                          <a:schemeClr val="bg1"/>
                        </a:solidFill>
                      </a:endParaRPr>
                    </a:p>
                  </a:txBody>
                  <a:tcPr anchor="ctr">
                    <a:solidFill>
                      <a:srgbClr val="002060"/>
                    </a:solidFill>
                  </a:tcPr>
                </a:tc>
                <a:tc>
                  <a:txBody>
                    <a:bodyPr/>
                    <a:lstStyle/>
                    <a:p>
                      <a:pPr algn="l"/>
                      <a:r>
                        <a:rPr lang="en-US" sz="2000" dirty="0" smtClean="0">
                          <a:solidFill>
                            <a:schemeClr val="bg1"/>
                          </a:solidFill>
                        </a:rPr>
                        <a:t>PO CNY s-a-0</a:t>
                      </a:r>
                      <a:endParaRPr lang="en-US" sz="2000" dirty="0">
                        <a:solidFill>
                          <a:schemeClr val="bg1"/>
                        </a:solidFill>
                      </a:endParaRPr>
                    </a:p>
                  </a:txBody>
                  <a:tcPr anchor="ctr">
                    <a:solidFill>
                      <a:srgbClr val="002060"/>
                    </a:solidFill>
                  </a:tcPr>
                </a:tc>
                <a:tc>
                  <a:txBody>
                    <a:bodyPr/>
                    <a:lstStyle/>
                    <a:p>
                      <a:pPr algn="l"/>
                      <a:r>
                        <a:rPr lang="en-US" sz="2000" dirty="0" smtClean="0">
                          <a:solidFill>
                            <a:srgbClr val="FFC000"/>
                          </a:solidFill>
                        </a:rPr>
                        <a:t>PO reachable from one fault</a:t>
                      </a:r>
                      <a:endParaRPr lang="en-US" sz="2000" dirty="0">
                        <a:solidFill>
                          <a:srgbClr val="FFC000"/>
                        </a:solidFill>
                      </a:endParaRPr>
                    </a:p>
                  </a:txBody>
                  <a:tcPr anchor="ctr">
                    <a:solidFill>
                      <a:srgbClr val="002060"/>
                    </a:solidFill>
                  </a:tcPr>
                </a:tc>
              </a:tr>
              <a:tr h="370840">
                <a:tc>
                  <a:txBody>
                    <a:bodyPr/>
                    <a:lstStyle/>
                    <a:p>
                      <a:pPr algn="l"/>
                      <a:r>
                        <a:rPr lang="en-US" sz="2000" dirty="0" smtClean="0">
                          <a:solidFill>
                            <a:schemeClr val="bg1"/>
                          </a:solidFill>
                        </a:rPr>
                        <a:t>Multiple (2) stuck-</a:t>
                      </a:r>
                      <a:r>
                        <a:rPr lang="en-US" sz="2000" dirty="0" err="1" smtClean="0">
                          <a:solidFill>
                            <a:schemeClr val="bg1"/>
                          </a:solidFill>
                        </a:rPr>
                        <a:t>at</a:t>
                      </a:r>
                      <a:r>
                        <a:rPr lang="en-US" sz="2000" baseline="0" dirty="0" err="1" smtClean="0">
                          <a:solidFill>
                            <a:schemeClr val="bg1"/>
                          </a:solidFill>
                        </a:rPr>
                        <a:t>’s</a:t>
                      </a:r>
                      <a:endParaRPr lang="en-US" sz="2000" dirty="0">
                        <a:solidFill>
                          <a:schemeClr val="bg1"/>
                        </a:solidFill>
                      </a:endParaRPr>
                    </a:p>
                  </a:txBody>
                  <a:tcPr anchor="ctr">
                    <a:solidFill>
                      <a:srgbClr val="002060"/>
                    </a:solidFill>
                  </a:tcPr>
                </a:tc>
                <a:tc>
                  <a:txBody>
                    <a:bodyPr/>
                    <a:lstStyle/>
                    <a:p>
                      <a:pPr algn="l"/>
                      <a:r>
                        <a:rPr lang="en-US" sz="2000" dirty="0" smtClean="0">
                          <a:solidFill>
                            <a:schemeClr val="bg1"/>
                          </a:solidFill>
                        </a:rPr>
                        <a:t>PB0, GB0 both s-a-0</a:t>
                      </a:r>
                      <a:endParaRPr lang="en-US" sz="2000" dirty="0">
                        <a:solidFill>
                          <a:schemeClr val="bg1"/>
                        </a:solidFill>
                      </a:endParaRPr>
                    </a:p>
                  </a:txBody>
                  <a:tcPr anchor="ctr">
                    <a:solidFill>
                      <a:srgbClr val="002060"/>
                    </a:solidFill>
                  </a:tcPr>
                </a:tc>
                <a:tc>
                  <a:txBody>
                    <a:bodyPr/>
                    <a:lstStyle/>
                    <a:p>
                      <a:pPr algn="l"/>
                      <a:r>
                        <a:rPr lang="en-US" sz="2000" dirty="0" smtClean="0">
                          <a:solidFill>
                            <a:schemeClr val="bg1"/>
                          </a:solidFill>
                        </a:rPr>
                        <a:t>PO CNX s-a-0</a:t>
                      </a:r>
                      <a:endParaRPr lang="en-US" sz="2000" dirty="0">
                        <a:solidFill>
                          <a:schemeClr val="bg1"/>
                        </a:solidFill>
                      </a:endParaRPr>
                    </a:p>
                  </a:txBody>
                  <a:tcPr anchor="ctr">
                    <a:solidFill>
                      <a:srgbClr val="002060"/>
                    </a:solidFill>
                  </a:tcPr>
                </a:tc>
                <a:tc>
                  <a:txBody>
                    <a:bodyPr/>
                    <a:lstStyle/>
                    <a:p>
                      <a:pPr algn="l"/>
                      <a:r>
                        <a:rPr lang="en-US" sz="2000" dirty="0" smtClean="0">
                          <a:solidFill>
                            <a:srgbClr val="FFC000"/>
                          </a:solidFill>
                        </a:rPr>
                        <a:t>PO reachable from both faults</a:t>
                      </a:r>
                      <a:endParaRPr lang="en-US" sz="2000" dirty="0">
                        <a:solidFill>
                          <a:srgbClr val="FFC000"/>
                        </a:solidFill>
                      </a:endParaRPr>
                    </a:p>
                  </a:txBody>
                  <a:tcPr anchor="ctr">
                    <a:solidFill>
                      <a:srgbClr val="002060"/>
                    </a:solidFill>
                  </a:tcPr>
                </a:tc>
              </a:tr>
              <a:tr h="370840">
                <a:tc>
                  <a:txBody>
                    <a:bodyPr/>
                    <a:lstStyle/>
                    <a:p>
                      <a:pPr algn="l"/>
                      <a:r>
                        <a:rPr lang="en-US" sz="2000" dirty="0" smtClean="0">
                          <a:solidFill>
                            <a:schemeClr val="bg1"/>
                          </a:solidFill>
                        </a:rPr>
                        <a:t>OR replaced by NOR</a:t>
                      </a:r>
                      <a:endParaRPr lang="en-US" sz="2000" dirty="0">
                        <a:solidFill>
                          <a:schemeClr val="bg1"/>
                        </a:solidFill>
                      </a:endParaRPr>
                    </a:p>
                  </a:txBody>
                  <a:tcPr anchor="ctr">
                    <a:solidFill>
                      <a:srgbClr val="002060"/>
                    </a:solidFill>
                  </a:tcPr>
                </a:tc>
                <a:tc>
                  <a:txBody>
                    <a:bodyPr/>
                    <a:lstStyle/>
                    <a:p>
                      <a:pPr algn="l"/>
                      <a:r>
                        <a:rPr lang="en-US" sz="2000" dirty="0" smtClean="0">
                          <a:solidFill>
                            <a:schemeClr val="bg1"/>
                          </a:solidFill>
                        </a:rPr>
                        <a:t>Gate GB0</a:t>
                      </a:r>
                      <a:endParaRPr lang="en-US" sz="2000" dirty="0">
                        <a:solidFill>
                          <a:schemeClr val="bg1"/>
                        </a:solidFill>
                      </a:endParaRPr>
                    </a:p>
                  </a:txBody>
                  <a:tcPr anchor="ctr">
                    <a:solidFill>
                      <a:srgbClr val="002060"/>
                    </a:solidFill>
                  </a:tcPr>
                </a:tc>
                <a:tc>
                  <a:txBody>
                    <a:bodyPr/>
                    <a:lstStyle/>
                    <a:p>
                      <a:pPr algn="l"/>
                      <a:r>
                        <a:rPr lang="en-US" sz="2000" dirty="0" smtClean="0">
                          <a:solidFill>
                            <a:schemeClr val="bg1"/>
                          </a:solidFill>
                        </a:rPr>
                        <a:t>PO CNX s-a-0</a:t>
                      </a:r>
                      <a:endParaRPr lang="en-US" sz="2000" dirty="0">
                        <a:solidFill>
                          <a:schemeClr val="bg1"/>
                        </a:solidFill>
                      </a:endParaRPr>
                    </a:p>
                  </a:txBody>
                  <a:tcPr anchor="ctr">
                    <a:solidFill>
                      <a:srgbClr val="002060"/>
                    </a:solidFill>
                  </a:tcPr>
                </a:tc>
                <a:tc>
                  <a:txBody>
                    <a:bodyPr/>
                    <a:lstStyle/>
                    <a:p>
                      <a:pPr algn="l"/>
                      <a:r>
                        <a:rPr lang="en-US" sz="2000" dirty="0" smtClean="0">
                          <a:solidFill>
                            <a:srgbClr val="FF0000"/>
                          </a:solidFill>
                        </a:rPr>
                        <a:t>No correlation</a:t>
                      </a:r>
                      <a:endParaRPr lang="en-US" sz="2000" dirty="0">
                        <a:solidFill>
                          <a:srgbClr val="FF0000"/>
                        </a:solidFill>
                      </a:endParaRPr>
                    </a:p>
                  </a:txBody>
                  <a:tcPr anchor="ctr">
                    <a:solidFill>
                      <a:srgbClr val="002060"/>
                    </a:solidFill>
                  </a:tcPr>
                </a:tc>
              </a:tr>
              <a:tr h="370840">
                <a:tc>
                  <a:txBody>
                    <a:bodyPr/>
                    <a:lstStyle/>
                    <a:p>
                      <a:pPr algn="l"/>
                      <a:r>
                        <a:rPr lang="en-US" sz="2000" dirty="0" smtClean="0">
                          <a:solidFill>
                            <a:schemeClr val="bg1"/>
                          </a:solidFill>
                        </a:rPr>
                        <a:t>AND</a:t>
                      </a:r>
                      <a:r>
                        <a:rPr lang="en-US" sz="2000" baseline="0" dirty="0" smtClean="0">
                          <a:solidFill>
                            <a:schemeClr val="bg1"/>
                          </a:solidFill>
                        </a:rPr>
                        <a:t> replaced by OR</a:t>
                      </a:r>
                      <a:endParaRPr lang="en-US" sz="2000" dirty="0">
                        <a:solidFill>
                          <a:schemeClr val="bg1"/>
                        </a:solidFill>
                      </a:endParaRPr>
                    </a:p>
                  </a:txBody>
                  <a:tcPr anchor="ctr">
                    <a:solidFill>
                      <a:srgbClr val="002060"/>
                    </a:solidFill>
                  </a:tcPr>
                </a:tc>
                <a:tc>
                  <a:txBody>
                    <a:bodyPr/>
                    <a:lstStyle/>
                    <a:p>
                      <a:pPr algn="l"/>
                      <a:r>
                        <a:rPr lang="en-US" sz="2000" dirty="0" smtClean="0">
                          <a:solidFill>
                            <a:schemeClr val="bg1"/>
                          </a:solidFill>
                        </a:rPr>
                        <a:t>Gate PB0GB0</a:t>
                      </a:r>
                      <a:endParaRPr lang="en-US" sz="2000" dirty="0">
                        <a:solidFill>
                          <a:schemeClr val="bg1"/>
                        </a:solidFill>
                      </a:endParaRPr>
                    </a:p>
                  </a:txBody>
                  <a:tcPr anchor="ctr">
                    <a:solidFill>
                      <a:srgbClr val="002060"/>
                    </a:solidFill>
                  </a:tcPr>
                </a:tc>
                <a:tc>
                  <a:txBody>
                    <a:bodyPr/>
                    <a:lstStyle/>
                    <a:p>
                      <a:pPr algn="l"/>
                      <a:r>
                        <a:rPr lang="en-US" sz="2000" dirty="0" smtClean="0">
                          <a:solidFill>
                            <a:schemeClr val="bg1"/>
                          </a:solidFill>
                        </a:rPr>
                        <a:t>PO CNX s-a-0</a:t>
                      </a:r>
                      <a:endParaRPr lang="en-US" sz="2000" dirty="0">
                        <a:solidFill>
                          <a:schemeClr val="bg1"/>
                        </a:solidFill>
                      </a:endParaRPr>
                    </a:p>
                  </a:txBody>
                  <a:tcPr anchor="ctr">
                    <a:solidFill>
                      <a:srgbClr val="002060"/>
                    </a:solidFill>
                  </a:tcPr>
                </a:tc>
                <a:tc>
                  <a:txBody>
                    <a:bodyPr/>
                    <a:lstStyle/>
                    <a:p>
                      <a:pPr algn="l"/>
                      <a:r>
                        <a:rPr lang="en-US" sz="2000" dirty="0" smtClean="0">
                          <a:solidFill>
                            <a:srgbClr val="FFC000"/>
                          </a:solidFill>
                        </a:rPr>
                        <a:t>PO reachable from gate</a:t>
                      </a:r>
                      <a:endParaRPr lang="en-US" sz="2000" dirty="0">
                        <a:solidFill>
                          <a:srgbClr val="FFC000"/>
                        </a:solidFill>
                      </a:endParaRPr>
                    </a:p>
                  </a:txBody>
                  <a:tcPr anchor="ctr">
                    <a:solidFill>
                      <a:srgbClr val="002060"/>
                    </a:solidFill>
                  </a:tcPr>
                </a:tc>
              </a:tr>
            </a:tbl>
          </a:graphicData>
        </a:graphic>
      </p:graphicFrame>
      <p:sp>
        <p:nvSpPr>
          <p:cNvPr id="4" name="Date Placeholder 3"/>
          <p:cNvSpPr>
            <a:spLocks noGrp="1"/>
          </p:cNvSpPr>
          <p:nvPr>
            <p:ph type="dt" sz="half" idx="10"/>
          </p:nvPr>
        </p:nvSpPr>
        <p:spPr/>
        <p:txBody>
          <a:bodyPr/>
          <a:lstStyle/>
          <a:p>
            <a:r>
              <a:rPr lang="en-US" smtClean="0"/>
              <a:t>6/3/2015</a:t>
            </a:r>
            <a:endParaRPr lang="en-US"/>
          </a:p>
        </p:txBody>
      </p:sp>
      <p:sp>
        <p:nvSpPr>
          <p:cNvPr id="5" name="Footer Placeholder 4"/>
          <p:cNvSpPr>
            <a:spLocks noGrp="1"/>
          </p:cNvSpPr>
          <p:nvPr>
            <p:ph type="ftr" sz="quarter" idx="11"/>
          </p:nvPr>
        </p:nvSpPr>
        <p:spPr/>
        <p:txBody>
          <a:bodyPr/>
          <a:lstStyle/>
          <a:p>
            <a:r>
              <a:rPr lang="en-US" smtClean="0"/>
              <a:t>Heng MEE Project</a:t>
            </a:r>
            <a:endParaRPr lang="en-US"/>
          </a:p>
        </p:txBody>
      </p:sp>
      <p:sp>
        <p:nvSpPr>
          <p:cNvPr id="6" name="Slide Number Placeholder 5"/>
          <p:cNvSpPr>
            <a:spLocks noGrp="1"/>
          </p:cNvSpPr>
          <p:nvPr>
            <p:ph type="sldNum" sz="quarter" idx="12"/>
          </p:nvPr>
        </p:nvSpPr>
        <p:spPr/>
        <p:txBody>
          <a:bodyPr/>
          <a:lstStyle/>
          <a:p>
            <a:fld id="{23884A04-6085-4CE7-807C-B17EAB5DBA3E}" type="slidenum">
              <a:rPr lang="en-US" smtClean="0"/>
              <a:t>36</a:t>
            </a:fld>
            <a:endParaRPr lang="en-US"/>
          </a:p>
        </p:txBody>
      </p:sp>
    </p:spTree>
    <p:extLst>
      <p:ext uri="{BB962C8B-B14F-4D97-AF65-F5344CB8AC3E}">
        <p14:creationId xmlns:p14="http://schemas.microsoft.com/office/powerpoint/2010/main" val="19902494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83956" y="304446"/>
            <a:ext cx="2342057" cy="846436"/>
          </a:xfrm>
        </p:spPr>
        <p:txBody>
          <a:bodyPr/>
          <a:lstStyle/>
          <a:p>
            <a:r>
              <a:rPr lang="en-US" dirty="0" smtClean="0"/>
              <a:t>Conclusion</a:t>
            </a:r>
            <a:endParaRPr lang="en-US" dirty="0"/>
          </a:p>
        </p:txBody>
      </p:sp>
      <p:sp>
        <p:nvSpPr>
          <p:cNvPr id="4" name="矩形 3"/>
          <p:cNvSpPr/>
          <p:nvPr/>
        </p:nvSpPr>
        <p:spPr>
          <a:xfrm>
            <a:off x="1024759" y="1686910"/>
            <a:ext cx="9317420" cy="3139321"/>
          </a:xfrm>
          <a:prstGeom prst="rect">
            <a:avLst/>
          </a:prstGeom>
        </p:spPr>
        <p:txBody>
          <a:bodyPr wrap="square">
            <a:spAutoFit/>
          </a:bodyPr>
          <a:lstStyle/>
          <a:p>
            <a:r>
              <a:rPr lang="en-US" dirty="0" smtClean="0">
                <a:solidFill>
                  <a:srgbClr val="000000"/>
                </a:solidFill>
                <a:latin typeface="Cambria" panose="02040503050406030204" pitchFamily="18" charset="0"/>
                <a:ea typeface="Cambria" panose="02040503050406030204" pitchFamily="18" charset="0"/>
                <a:cs typeface="Cambria" panose="02040503050406030204" pitchFamily="18" charset="0"/>
              </a:rPr>
              <a:t>The </a:t>
            </a:r>
            <a:r>
              <a:rPr lang="en-US" dirty="0">
                <a:solidFill>
                  <a:srgbClr val="000000"/>
                </a:solidFill>
                <a:latin typeface="Cambria" panose="02040503050406030204" pitchFamily="18" charset="0"/>
                <a:ea typeface="Cambria" panose="02040503050406030204" pitchFamily="18" charset="0"/>
                <a:cs typeface="Cambria" panose="02040503050406030204" pitchFamily="18" charset="0"/>
              </a:rPr>
              <a:t>diagnostic tree </a:t>
            </a:r>
            <a:r>
              <a:rPr lang="en-US" dirty="0" smtClean="0">
                <a:solidFill>
                  <a:srgbClr val="000000"/>
                </a:solidFill>
                <a:latin typeface="Cambria" panose="02040503050406030204" pitchFamily="18" charset="0"/>
                <a:ea typeface="Cambria" panose="02040503050406030204" pitchFamily="18" charset="0"/>
                <a:cs typeface="Cambria" panose="02040503050406030204" pitchFamily="18" charset="0"/>
              </a:rPr>
              <a:t>helps </a:t>
            </a:r>
            <a:r>
              <a:rPr lang="en-US" dirty="0">
                <a:solidFill>
                  <a:srgbClr val="000000"/>
                </a:solidFill>
                <a:latin typeface="Cambria" panose="02040503050406030204" pitchFamily="18" charset="0"/>
                <a:ea typeface="Cambria" panose="02040503050406030204" pitchFamily="18" charset="0"/>
                <a:cs typeface="Cambria" panose="02040503050406030204" pitchFamily="18" charset="0"/>
              </a:rPr>
              <a:t>to save a lot of time in VLSI testing. </a:t>
            </a:r>
            <a:endParaRPr lang="en-US" dirty="0" smtClean="0">
              <a:solidFill>
                <a:srgbClr val="000000"/>
              </a:solidFill>
              <a:latin typeface="Cambria" panose="02040503050406030204" pitchFamily="18" charset="0"/>
              <a:ea typeface="Cambria" panose="02040503050406030204" pitchFamily="18" charset="0"/>
              <a:cs typeface="Cambria" panose="02040503050406030204" pitchFamily="18" charset="0"/>
            </a:endParaRPr>
          </a:p>
          <a:p>
            <a:endParaRPr lang="en-US" dirty="0">
              <a:solidFill>
                <a:srgbClr val="000000"/>
              </a:solidFill>
              <a:latin typeface="Cambria" panose="02040503050406030204" pitchFamily="18" charset="0"/>
              <a:ea typeface="Cambria" panose="02040503050406030204" pitchFamily="18" charset="0"/>
              <a:cs typeface="Cambria" panose="02040503050406030204" pitchFamily="18" charset="0"/>
            </a:endParaRPr>
          </a:p>
          <a:p>
            <a:r>
              <a:rPr lang="en-US" dirty="0" smtClean="0">
                <a:solidFill>
                  <a:srgbClr val="000000"/>
                </a:solidFill>
                <a:latin typeface="Cambria" panose="02040503050406030204" pitchFamily="18" charset="0"/>
                <a:ea typeface="Cambria" panose="02040503050406030204" pitchFamily="18" charset="0"/>
                <a:cs typeface="Cambria" panose="02040503050406030204" pitchFamily="18" charset="0"/>
              </a:rPr>
              <a:t>The </a:t>
            </a:r>
            <a:r>
              <a:rPr lang="en-US" dirty="0">
                <a:solidFill>
                  <a:srgbClr val="000000"/>
                </a:solidFill>
                <a:latin typeface="Cambria" panose="02040503050406030204" pitchFamily="18" charset="0"/>
                <a:ea typeface="Cambria" panose="02040503050406030204" pitchFamily="18" charset="0"/>
                <a:cs typeface="Cambria" panose="02040503050406030204" pitchFamily="18" charset="0"/>
              </a:rPr>
              <a:t>diagnostic tree can be built in many </a:t>
            </a:r>
            <a:r>
              <a:rPr lang="en-US" dirty="0" smtClean="0">
                <a:solidFill>
                  <a:srgbClr val="000000"/>
                </a:solidFill>
                <a:latin typeface="Cambria" panose="02040503050406030204" pitchFamily="18" charset="0"/>
                <a:ea typeface="Cambria" panose="02040503050406030204" pitchFamily="18" charset="0"/>
                <a:cs typeface="Cambria" panose="02040503050406030204" pitchFamily="18" charset="0"/>
              </a:rPr>
              <a:t>ways </a:t>
            </a:r>
            <a:r>
              <a:rPr lang="en-US" dirty="0">
                <a:solidFill>
                  <a:srgbClr val="000000"/>
                </a:solidFill>
                <a:latin typeface="Cambria" panose="02040503050406030204" pitchFamily="18" charset="0"/>
                <a:ea typeface="Cambria" panose="02040503050406030204" pitchFamily="18" charset="0"/>
                <a:cs typeface="Cambria" panose="02040503050406030204" pitchFamily="18" charset="0"/>
              </a:rPr>
              <a:t>and the same circuit may have </a:t>
            </a:r>
            <a:r>
              <a:rPr lang="en-US" dirty="0" smtClean="0">
                <a:solidFill>
                  <a:srgbClr val="000000"/>
                </a:solidFill>
                <a:latin typeface="Cambria" panose="02040503050406030204" pitchFamily="18" charset="0"/>
                <a:ea typeface="Cambria" panose="02040503050406030204" pitchFamily="18" charset="0"/>
                <a:cs typeface="Cambria" panose="02040503050406030204" pitchFamily="18" charset="0"/>
              </a:rPr>
              <a:t>many diagnostic trees. </a:t>
            </a:r>
          </a:p>
          <a:p>
            <a:endParaRPr lang="en-US" dirty="0">
              <a:solidFill>
                <a:srgbClr val="000000"/>
              </a:solidFill>
              <a:latin typeface="Cambria" panose="02040503050406030204" pitchFamily="18" charset="0"/>
              <a:ea typeface="Cambria" panose="02040503050406030204" pitchFamily="18" charset="0"/>
              <a:cs typeface="Cambria" panose="02040503050406030204" pitchFamily="18" charset="0"/>
            </a:endParaRPr>
          </a:p>
          <a:p>
            <a:r>
              <a:rPr lang="en-US" dirty="0" smtClean="0">
                <a:solidFill>
                  <a:srgbClr val="000000"/>
                </a:solidFill>
                <a:latin typeface="Cambria" panose="02040503050406030204" pitchFamily="18" charset="0"/>
                <a:ea typeface="Cambria" panose="02040503050406030204" pitchFamily="18" charset="0"/>
                <a:cs typeface="Cambria" panose="02040503050406030204" pitchFamily="18" charset="0"/>
              </a:rPr>
              <a:t>Making </a:t>
            </a:r>
            <a:r>
              <a:rPr lang="en-US" dirty="0">
                <a:solidFill>
                  <a:srgbClr val="000000"/>
                </a:solidFill>
                <a:latin typeface="Cambria" panose="02040503050406030204" pitchFamily="18" charset="0"/>
                <a:ea typeface="Cambria" panose="02040503050406030204" pitchFamily="18" charset="0"/>
                <a:cs typeface="Cambria" panose="02040503050406030204" pitchFamily="18" charset="0"/>
              </a:rPr>
              <a:t>it as the binary </a:t>
            </a:r>
            <a:r>
              <a:rPr lang="en-US" dirty="0" smtClean="0">
                <a:solidFill>
                  <a:srgbClr val="000000"/>
                </a:solidFill>
                <a:latin typeface="Cambria" panose="02040503050406030204" pitchFamily="18" charset="0"/>
                <a:ea typeface="Cambria" panose="02040503050406030204" pitchFamily="18" charset="0"/>
                <a:cs typeface="Cambria" panose="02040503050406030204" pitchFamily="18" charset="0"/>
              </a:rPr>
              <a:t>tree is </a:t>
            </a:r>
            <a:r>
              <a:rPr lang="en-US" dirty="0">
                <a:solidFill>
                  <a:srgbClr val="000000"/>
                </a:solidFill>
                <a:latin typeface="Cambria" panose="02040503050406030204" pitchFamily="18" charset="0"/>
                <a:ea typeface="Cambria" panose="02040503050406030204" pitchFamily="18" charset="0"/>
                <a:cs typeface="Cambria" panose="02040503050406030204" pitchFamily="18" charset="0"/>
              </a:rPr>
              <a:t>the most </a:t>
            </a:r>
            <a:r>
              <a:rPr lang="en-US" dirty="0" smtClean="0">
                <a:solidFill>
                  <a:srgbClr val="000000"/>
                </a:solidFill>
                <a:latin typeface="Cambria" panose="02040503050406030204" pitchFamily="18" charset="0"/>
                <a:ea typeface="Cambria" panose="02040503050406030204" pitchFamily="18" charset="0"/>
                <a:cs typeface="Cambria" panose="02040503050406030204" pitchFamily="18" charset="0"/>
              </a:rPr>
              <a:t>efficient </a:t>
            </a:r>
            <a:r>
              <a:rPr lang="en-US" dirty="0">
                <a:solidFill>
                  <a:srgbClr val="000000"/>
                </a:solidFill>
                <a:latin typeface="Cambria" panose="02040503050406030204" pitchFamily="18" charset="0"/>
                <a:ea typeface="Cambria" panose="02040503050406030204" pitchFamily="18" charset="0"/>
                <a:cs typeface="Cambria" panose="02040503050406030204" pitchFamily="18" charset="0"/>
              </a:rPr>
              <a:t>way to optimize the </a:t>
            </a:r>
            <a:r>
              <a:rPr lang="en-US" dirty="0" smtClean="0">
                <a:solidFill>
                  <a:srgbClr val="000000"/>
                </a:solidFill>
                <a:latin typeface="Cambria" panose="02040503050406030204" pitchFamily="18" charset="0"/>
                <a:ea typeface="Cambria" panose="02040503050406030204" pitchFamily="18" charset="0"/>
                <a:cs typeface="Cambria" panose="02040503050406030204" pitchFamily="18" charset="0"/>
              </a:rPr>
              <a:t>test. </a:t>
            </a:r>
          </a:p>
          <a:p>
            <a:endParaRPr lang="en-US" dirty="0" smtClean="0">
              <a:solidFill>
                <a:srgbClr val="000000"/>
              </a:solidFill>
              <a:latin typeface="Cambria" panose="02040503050406030204" pitchFamily="18" charset="0"/>
              <a:ea typeface="Cambria" panose="02040503050406030204" pitchFamily="18" charset="0"/>
              <a:cs typeface="Cambria" panose="02040503050406030204" pitchFamily="18" charset="0"/>
            </a:endParaRPr>
          </a:p>
          <a:p>
            <a:r>
              <a:rPr lang="en-US" dirty="0" smtClean="0">
                <a:solidFill>
                  <a:srgbClr val="000000"/>
                </a:solidFill>
                <a:latin typeface="Cambria" panose="02040503050406030204" pitchFamily="18" charset="0"/>
                <a:ea typeface="Cambria" panose="02040503050406030204" pitchFamily="18" charset="0"/>
                <a:cs typeface="Cambria" panose="02040503050406030204" pitchFamily="18" charset="0"/>
              </a:rPr>
              <a:t>With </a:t>
            </a:r>
            <a:r>
              <a:rPr lang="en-US" dirty="0">
                <a:solidFill>
                  <a:srgbClr val="000000"/>
                </a:solidFill>
                <a:latin typeface="Cambria" panose="02040503050406030204" pitchFamily="18" charset="0"/>
                <a:ea typeface="Cambria" panose="02040503050406030204" pitchFamily="18" charset="0"/>
                <a:cs typeface="Cambria" panose="02040503050406030204" pitchFamily="18" charset="0"/>
              </a:rPr>
              <a:t>the mux-select, we can simulate the stuck-at-fault models in the FPGA board. </a:t>
            </a:r>
            <a:endParaRPr lang="en-US" dirty="0" smtClean="0">
              <a:solidFill>
                <a:srgbClr val="000000"/>
              </a:solidFill>
              <a:latin typeface="Cambria" panose="02040503050406030204" pitchFamily="18" charset="0"/>
              <a:ea typeface="Cambria" panose="02040503050406030204" pitchFamily="18" charset="0"/>
              <a:cs typeface="Cambria" panose="02040503050406030204" pitchFamily="18" charset="0"/>
            </a:endParaRPr>
          </a:p>
          <a:p>
            <a:endParaRPr lang="en-US" dirty="0">
              <a:solidFill>
                <a:srgbClr val="000000"/>
              </a:solidFill>
              <a:latin typeface="Cambria" panose="02040503050406030204" pitchFamily="18" charset="0"/>
            </a:endParaRPr>
          </a:p>
          <a:p>
            <a:r>
              <a:rPr lang="en-US" dirty="0" smtClean="0"/>
              <a:t>Diagnostic program on T2000GS makes </a:t>
            </a:r>
            <a:r>
              <a:rPr lang="en-US" dirty="0"/>
              <a:t>the </a:t>
            </a:r>
            <a:r>
              <a:rPr lang="en-US" dirty="0" smtClean="0"/>
              <a:t>diagnosis visual. </a:t>
            </a:r>
            <a:r>
              <a:rPr lang="en-US" dirty="0"/>
              <a:t>We can see how the </a:t>
            </a:r>
            <a:r>
              <a:rPr lang="en-US" dirty="0" smtClean="0"/>
              <a:t>vectors pass </a:t>
            </a:r>
            <a:r>
              <a:rPr lang="en-US" altLang="zh-CN" dirty="0" smtClean="0"/>
              <a:t>or fail</a:t>
            </a:r>
            <a:r>
              <a:rPr lang="en-US" dirty="0" smtClean="0"/>
              <a:t>.</a:t>
            </a:r>
            <a:endParaRPr lang="en-US" dirty="0"/>
          </a:p>
        </p:txBody>
      </p:sp>
      <p:sp>
        <p:nvSpPr>
          <p:cNvPr id="3" name="灯片编号占位符 2"/>
          <p:cNvSpPr>
            <a:spLocks noGrp="1"/>
          </p:cNvSpPr>
          <p:nvPr>
            <p:ph type="sldNum" sz="quarter" idx="12"/>
          </p:nvPr>
        </p:nvSpPr>
        <p:spPr/>
        <p:txBody>
          <a:bodyPr/>
          <a:lstStyle/>
          <a:p>
            <a:fld id="{23884A04-6085-4CE7-807C-B17EAB5DBA3E}" type="slidenum">
              <a:rPr lang="en-US" smtClean="0"/>
              <a:t>37</a:t>
            </a:fld>
            <a:endParaRPr lang="en-US"/>
          </a:p>
        </p:txBody>
      </p:sp>
      <p:sp>
        <p:nvSpPr>
          <p:cNvPr id="6" name="日期占位符 5"/>
          <p:cNvSpPr>
            <a:spLocks noGrp="1"/>
          </p:cNvSpPr>
          <p:nvPr>
            <p:ph type="dt" sz="half" idx="10"/>
          </p:nvPr>
        </p:nvSpPr>
        <p:spPr/>
        <p:txBody>
          <a:bodyPr/>
          <a:lstStyle/>
          <a:p>
            <a:r>
              <a:rPr lang="en-US" smtClean="0"/>
              <a:t>6/3/2015</a:t>
            </a:r>
            <a:endParaRPr lang="en-US"/>
          </a:p>
        </p:txBody>
      </p:sp>
      <p:sp>
        <p:nvSpPr>
          <p:cNvPr id="7" name="页脚占位符 6"/>
          <p:cNvSpPr>
            <a:spLocks noGrp="1"/>
          </p:cNvSpPr>
          <p:nvPr>
            <p:ph type="ftr" sz="quarter" idx="11"/>
          </p:nvPr>
        </p:nvSpPr>
        <p:spPr/>
        <p:txBody>
          <a:bodyPr/>
          <a:lstStyle/>
          <a:p>
            <a:r>
              <a:rPr lang="en-US" smtClean="0"/>
              <a:t>Heng MEE Project</a:t>
            </a:r>
            <a:endParaRPr lang="en-US"/>
          </a:p>
        </p:txBody>
      </p:sp>
    </p:spTree>
    <p:extLst>
      <p:ext uri="{BB962C8B-B14F-4D97-AF65-F5344CB8AC3E}">
        <p14:creationId xmlns:p14="http://schemas.microsoft.com/office/powerpoint/2010/main" val="11430190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36428" y="162557"/>
            <a:ext cx="7878430" cy="688781"/>
          </a:xfrm>
        </p:spPr>
        <p:txBody>
          <a:bodyPr/>
          <a:lstStyle/>
          <a:p>
            <a:r>
              <a:rPr lang="en-US" dirty="0" smtClean="0"/>
              <a:t>Future work</a:t>
            </a:r>
            <a:endParaRPr lang="en-US" dirty="0"/>
          </a:p>
        </p:txBody>
      </p:sp>
      <p:pic>
        <p:nvPicPr>
          <p:cNvPr id="4" name="图片 3" descr="C:\Users\heng\AppData\Roaming\Tencent\Users\30766417\QQ\WinTemp\RichOle\~UZ7IQ9GEBJG%ZOAN){]@CK.png"/>
          <p:cNvPicPr/>
          <p:nvPr/>
        </p:nvPicPr>
        <p:blipFill>
          <a:blip r:embed="rId2">
            <a:extLst>
              <a:ext uri="{28A0092B-C50C-407E-A947-70E740481C1C}">
                <a14:useLocalDpi xmlns:a14="http://schemas.microsoft.com/office/drawing/2010/main" val="0"/>
              </a:ext>
            </a:extLst>
          </a:blip>
          <a:srcRect/>
          <a:stretch>
            <a:fillRect/>
          </a:stretch>
        </p:blipFill>
        <p:spPr bwMode="auto">
          <a:xfrm>
            <a:off x="7203035" y="2197464"/>
            <a:ext cx="4579061" cy="2745664"/>
          </a:xfrm>
          <a:prstGeom prst="rect">
            <a:avLst/>
          </a:prstGeom>
          <a:noFill/>
          <a:ln>
            <a:noFill/>
          </a:ln>
        </p:spPr>
      </p:pic>
      <p:sp>
        <p:nvSpPr>
          <p:cNvPr id="6" name="矩形 5"/>
          <p:cNvSpPr/>
          <p:nvPr/>
        </p:nvSpPr>
        <p:spPr>
          <a:xfrm>
            <a:off x="8114517" y="5239125"/>
            <a:ext cx="3043141" cy="568745"/>
          </a:xfrm>
          <a:prstGeom prst="rect">
            <a:avLst/>
          </a:prstGeom>
        </p:spPr>
        <p:txBody>
          <a:bodyPr wrap="none">
            <a:spAutoFit/>
          </a:bodyPr>
          <a:lstStyle/>
          <a:p>
            <a:pPr marL="6350" indent="-6350" algn="ctr">
              <a:lnSpc>
                <a:spcPct val="172000"/>
              </a:lnSpc>
              <a:spcAft>
                <a:spcPts val="0"/>
              </a:spcAft>
            </a:pPr>
            <a:r>
              <a:rPr lang="en-US" dirty="0">
                <a:solidFill>
                  <a:srgbClr val="000000"/>
                </a:solidFill>
                <a:latin typeface="Cambria" panose="02040503050406030204" pitchFamily="18" charset="0"/>
                <a:ea typeface="Cambria" panose="02040503050406030204" pitchFamily="18" charset="0"/>
                <a:cs typeface="Cambria" panose="02040503050406030204" pitchFamily="18" charset="0"/>
              </a:rPr>
              <a:t>full-response fault dictionary</a:t>
            </a:r>
            <a:endParaRPr lang="en-US"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7" name="矩形 6"/>
          <p:cNvSpPr/>
          <p:nvPr/>
        </p:nvSpPr>
        <p:spPr>
          <a:xfrm>
            <a:off x="557049" y="2958349"/>
            <a:ext cx="6096000" cy="1200329"/>
          </a:xfrm>
          <a:prstGeom prst="rect">
            <a:avLst/>
          </a:prstGeom>
        </p:spPr>
        <p:txBody>
          <a:bodyPr>
            <a:spAutoFit/>
          </a:bodyPr>
          <a:lstStyle/>
          <a:p>
            <a:r>
              <a:rPr lang="en-US" dirty="0">
                <a:solidFill>
                  <a:srgbClr val="000000"/>
                </a:solidFill>
                <a:latin typeface="Cambria" panose="02040503050406030204" pitchFamily="18" charset="0"/>
                <a:ea typeface="Cambria" panose="02040503050406030204" pitchFamily="18" charset="0"/>
                <a:cs typeface="Cambria" panose="02040503050406030204" pitchFamily="18" charset="0"/>
              </a:rPr>
              <a:t>The f1 ~ f8 are the </a:t>
            </a:r>
            <a:r>
              <a:rPr lang="en-US" dirty="0" smtClean="0">
                <a:solidFill>
                  <a:srgbClr val="000000"/>
                </a:solidFill>
                <a:latin typeface="Cambria" panose="02040503050406030204" pitchFamily="18" charset="0"/>
                <a:ea typeface="Cambria" panose="02040503050406030204" pitchFamily="18" charset="0"/>
                <a:cs typeface="Cambria" panose="02040503050406030204" pitchFamily="18" charset="0"/>
              </a:rPr>
              <a:t>faults detected by vectors </a:t>
            </a:r>
            <a:r>
              <a:rPr lang="en-US" dirty="0">
                <a:solidFill>
                  <a:srgbClr val="000000"/>
                </a:solidFill>
                <a:latin typeface="Cambria" panose="02040503050406030204" pitchFamily="18" charset="0"/>
                <a:ea typeface="Cambria" panose="02040503050406030204" pitchFamily="18" charset="0"/>
                <a:cs typeface="Cambria" panose="02040503050406030204" pitchFamily="18" charset="0"/>
              </a:rPr>
              <a:t>t1 ~ t5. A</a:t>
            </a:r>
            <a:r>
              <a:rPr lang="en-US" dirty="0" smtClean="0">
                <a:solidFill>
                  <a:srgbClr val="000000"/>
                </a:solidFill>
                <a:latin typeface="Cambria" panose="02040503050406030204" pitchFamily="18" charset="0"/>
                <a:ea typeface="Cambria" panose="02040503050406030204" pitchFamily="18" charset="0"/>
                <a:cs typeface="Cambria" panose="02040503050406030204" pitchFamily="18" charset="0"/>
              </a:rPr>
              <a:t> </a:t>
            </a:r>
            <a:r>
              <a:rPr lang="en-US" dirty="0">
                <a:solidFill>
                  <a:srgbClr val="000000"/>
                </a:solidFill>
                <a:latin typeface="Cambria" panose="02040503050406030204" pitchFamily="18" charset="0"/>
                <a:ea typeface="Cambria" panose="02040503050406030204" pitchFamily="18" charset="0"/>
                <a:cs typeface="Cambria" panose="02040503050406030204" pitchFamily="18" charset="0"/>
              </a:rPr>
              <a:t>‘1’ for t1 and </a:t>
            </a:r>
            <a:r>
              <a:rPr lang="en-US" dirty="0" smtClean="0">
                <a:solidFill>
                  <a:srgbClr val="000000"/>
                </a:solidFill>
                <a:latin typeface="Cambria" panose="02040503050406030204" pitchFamily="18" charset="0"/>
                <a:ea typeface="Cambria" panose="02040503050406030204" pitchFamily="18" charset="0"/>
                <a:cs typeface="Cambria" panose="02040503050406030204" pitchFamily="18" charset="0"/>
              </a:rPr>
              <a:t>f1 </a:t>
            </a:r>
            <a:r>
              <a:rPr lang="en-US" dirty="0">
                <a:solidFill>
                  <a:srgbClr val="000000"/>
                </a:solidFill>
                <a:latin typeface="Cambria" panose="02040503050406030204" pitchFamily="18" charset="0"/>
                <a:ea typeface="Cambria" panose="02040503050406030204" pitchFamily="18" charset="0"/>
                <a:cs typeface="Cambria" panose="02040503050406030204" pitchFamily="18" charset="0"/>
              </a:rPr>
              <a:t>under </a:t>
            </a:r>
            <a:r>
              <a:rPr lang="en-US" dirty="0" smtClean="0">
                <a:solidFill>
                  <a:srgbClr val="000000"/>
                </a:solidFill>
                <a:latin typeface="Cambria" panose="02040503050406030204" pitchFamily="18" charset="0"/>
                <a:ea typeface="Cambria" panose="02040503050406030204" pitchFamily="18" charset="0"/>
                <a:cs typeface="Cambria" panose="02040503050406030204" pitchFamily="18" charset="0"/>
              </a:rPr>
              <a:t>o1 </a:t>
            </a:r>
            <a:r>
              <a:rPr lang="en-US" dirty="0">
                <a:solidFill>
                  <a:srgbClr val="000000"/>
                </a:solidFill>
                <a:latin typeface="Cambria" panose="02040503050406030204" pitchFamily="18" charset="0"/>
                <a:ea typeface="Cambria" panose="02040503050406030204" pitchFamily="18" charset="0"/>
                <a:cs typeface="Cambria" panose="02040503050406030204" pitchFamily="18" charset="0"/>
              </a:rPr>
              <a:t>means </a:t>
            </a:r>
            <a:r>
              <a:rPr lang="en-US" dirty="0" smtClean="0">
                <a:solidFill>
                  <a:srgbClr val="000000"/>
                </a:solidFill>
                <a:latin typeface="Cambria" panose="02040503050406030204" pitchFamily="18" charset="0"/>
                <a:ea typeface="Cambria" panose="02040503050406030204" pitchFamily="18" charset="0"/>
                <a:cs typeface="Cambria" panose="02040503050406030204" pitchFamily="18" charset="0"/>
              </a:rPr>
              <a:t>that fault </a:t>
            </a:r>
            <a:r>
              <a:rPr lang="en-US" dirty="0">
                <a:solidFill>
                  <a:srgbClr val="000000"/>
                </a:solidFill>
                <a:latin typeface="Cambria" panose="02040503050406030204" pitchFamily="18" charset="0"/>
                <a:ea typeface="Cambria" panose="02040503050406030204" pitchFamily="18" charset="0"/>
                <a:cs typeface="Cambria" panose="02040503050406030204" pitchFamily="18" charset="0"/>
              </a:rPr>
              <a:t>f1 can be detected by t1 at the output </a:t>
            </a:r>
            <a:r>
              <a:rPr lang="en-US" dirty="0" smtClean="0">
                <a:solidFill>
                  <a:srgbClr val="000000"/>
                </a:solidFill>
                <a:latin typeface="Cambria" panose="02040503050406030204" pitchFamily="18" charset="0"/>
                <a:ea typeface="Cambria" panose="02040503050406030204" pitchFamily="18" charset="0"/>
                <a:cs typeface="Cambria" panose="02040503050406030204" pitchFamily="18" charset="0"/>
              </a:rPr>
              <a:t>o1. </a:t>
            </a:r>
            <a:r>
              <a:rPr lang="en-US" dirty="0">
                <a:solidFill>
                  <a:srgbClr val="000000"/>
                </a:solidFill>
                <a:latin typeface="Cambria" panose="02040503050406030204" pitchFamily="18" charset="0"/>
                <a:ea typeface="Cambria" panose="02040503050406030204" pitchFamily="18" charset="0"/>
                <a:cs typeface="Cambria" panose="02040503050406030204" pitchFamily="18" charset="0"/>
              </a:rPr>
              <a:t>The ‘0’ for t1 and </a:t>
            </a:r>
            <a:r>
              <a:rPr lang="en-US" dirty="0" smtClean="0">
                <a:solidFill>
                  <a:srgbClr val="000000"/>
                </a:solidFill>
                <a:latin typeface="Cambria" panose="02040503050406030204" pitchFamily="18" charset="0"/>
                <a:ea typeface="Cambria" panose="02040503050406030204" pitchFamily="18" charset="0"/>
                <a:cs typeface="Cambria" panose="02040503050406030204" pitchFamily="18" charset="0"/>
              </a:rPr>
              <a:t>f1 </a:t>
            </a:r>
            <a:r>
              <a:rPr lang="en-US" dirty="0">
                <a:solidFill>
                  <a:srgbClr val="000000"/>
                </a:solidFill>
                <a:latin typeface="Cambria" panose="02040503050406030204" pitchFamily="18" charset="0"/>
                <a:ea typeface="Cambria" panose="02040503050406030204" pitchFamily="18" charset="0"/>
                <a:cs typeface="Cambria" panose="02040503050406030204" pitchFamily="18" charset="0"/>
              </a:rPr>
              <a:t>under </a:t>
            </a:r>
            <a:r>
              <a:rPr lang="en-US" dirty="0" smtClean="0">
                <a:solidFill>
                  <a:srgbClr val="000000"/>
                </a:solidFill>
                <a:latin typeface="Cambria" panose="02040503050406030204" pitchFamily="18" charset="0"/>
                <a:ea typeface="Cambria" panose="02040503050406030204" pitchFamily="18" charset="0"/>
                <a:cs typeface="Cambria" panose="02040503050406030204" pitchFamily="18" charset="0"/>
              </a:rPr>
              <a:t>o2 </a:t>
            </a:r>
            <a:r>
              <a:rPr lang="en-US" dirty="0">
                <a:solidFill>
                  <a:srgbClr val="000000"/>
                </a:solidFill>
                <a:latin typeface="Cambria" panose="02040503050406030204" pitchFamily="18" charset="0"/>
                <a:ea typeface="Cambria" panose="02040503050406030204" pitchFamily="18" charset="0"/>
                <a:cs typeface="Cambria" panose="02040503050406030204" pitchFamily="18" charset="0"/>
              </a:rPr>
              <a:t>means </a:t>
            </a:r>
            <a:r>
              <a:rPr lang="en-US" dirty="0" smtClean="0">
                <a:solidFill>
                  <a:srgbClr val="000000"/>
                </a:solidFill>
                <a:latin typeface="Cambria" panose="02040503050406030204" pitchFamily="18" charset="0"/>
                <a:ea typeface="Cambria" panose="02040503050406030204" pitchFamily="18" charset="0"/>
                <a:cs typeface="Cambria" panose="02040503050406030204" pitchFamily="18" charset="0"/>
              </a:rPr>
              <a:t>that fault </a:t>
            </a:r>
            <a:r>
              <a:rPr lang="en-US" dirty="0">
                <a:solidFill>
                  <a:srgbClr val="000000"/>
                </a:solidFill>
                <a:latin typeface="Cambria" panose="02040503050406030204" pitchFamily="18" charset="0"/>
                <a:ea typeface="Cambria" panose="02040503050406030204" pitchFamily="18" charset="0"/>
                <a:cs typeface="Cambria" panose="02040503050406030204" pitchFamily="18" charset="0"/>
              </a:rPr>
              <a:t>f1 can’t be detected by t1 at the output o2.</a:t>
            </a:r>
            <a:endParaRPr lang="en-US" dirty="0"/>
          </a:p>
        </p:txBody>
      </p:sp>
      <p:sp>
        <p:nvSpPr>
          <p:cNvPr id="3" name="灯片编号占位符 2"/>
          <p:cNvSpPr>
            <a:spLocks noGrp="1"/>
          </p:cNvSpPr>
          <p:nvPr>
            <p:ph type="sldNum" sz="quarter" idx="12"/>
          </p:nvPr>
        </p:nvSpPr>
        <p:spPr/>
        <p:txBody>
          <a:bodyPr/>
          <a:lstStyle/>
          <a:p>
            <a:fld id="{23884A04-6085-4CE7-807C-B17EAB5DBA3E}" type="slidenum">
              <a:rPr lang="en-US" smtClean="0"/>
              <a:t>38</a:t>
            </a:fld>
            <a:endParaRPr lang="en-US"/>
          </a:p>
        </p:txBody>
      </p:sp>
      <p:sp>
        <p:nvSpPr>
          <p:cNvPr id="8" name="日期占位符 7"/>
          <p:cNvSpPr>
            <a:spLocks noGrp="1"/>
          </p:cNvSpPr>
          <p:nvPr>
            <p:ph type="dt" sz="half" idx="10"/>
          </p:nvPr>
        </p:nvSpPr>
        <p:spPr/>
        <p:txBody>
          <a:bodyPr/>
          <a:lstStyle/>
          <a:p>
            <a:r>
              <a:rPr lang="en-US" smtClean="0"/>
              <a:t>6/3/2015</a:t>
            </a:r>
            <a:endParaRPr lang="en-US"/>
          </a:p>
        </p:txBody>
      </p:sp>
      <p:sp>
        <p:nvSpPr>
          <p:cNvPr id="9" name="页脚占位符 8"/>
          <p:cNvSpPr>
            <a:spLocks noGrp="1"/>
          </p:cNvSpPr>
          <p:nvPr>
            <p:ph type="ftr" sz="quarter" idx="11"/>
          </p:nvPr>
        </p:nvSpPr>
        <p:spPr/>
        <p:txBody>
          <a:bodyPr/>
          <a:lstStyle/>
          <a:p>
            <a:r>
              <a:rPr lang="en-US" smtClean="0"/>
              <a:t>Heng MEE Project</a:t>
            </a:r>
            <a:endParaRPr lang="en-US"/>
          </a:p>
        </p:txBody>
      </p:sp>
    </p:spTree>
    <p:extLst>
      <p:ext uri="{BB962C8B-B14F-4D97-AF65-F5344CB8AC3E}">
        <p14:creationId xmlns:p14="http://schemas.microsoft.com/office/powerpoint/2010/main" val="15539693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99301" y="2967335"/>
            <a:ext cx="3993401" cy="923330"/>
          </a:xfrm>
          <a:prstGeom prst="rect">
            <a:avLst/>
          </a:prstGeom>
          <a:noFill/>
        </p:spPr>
        <p:txBody>
          <a:bodyPr wrap="none" lIns="91440" tIns="45720" rIns="91440" bIns="45720">
            <a:spAutoFit/>
          </a:bodyPr>
          <a:lstStyle/>
          <a:p>
            <a:pPr algn="ctr"/>
            <a:r>
              <a:rPr lang="en-US" altLang="zh-CN"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Questions?</a:t>
            </a:r>
            <a:endParaRPr lang="zh-CN" alt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矩形 4"/>
          <p:cNvSpPr/>
          <p:nvPr/>
        </p:nvSpPr>
        <p:spPr>
          <a:xfrm>
            <a:off x="3733815" y="1233128"/>
            <a:ext cx="4724370" cy="923330"/>
          </a:xfrm>
          <a:prstGeom prst="rect">
            <a:avLst/>
          </a:prstGeom>
          <a:noFill/>
        </p:spPr>
        <p:txBody>
          <a:bodyPr wrap="none" lIns="91440" tIns="45720" rIns="91440" bIns="45720">
            <a:spAutoFit/>
          </a:bodyPr>
          <a:lstStyle/>
          <a:p>
            <a:pPr algn="ctr"/>
            <a:r>
              <a:rPr lang="en-US" altLang="zh-CN" sz="5400" b="1" cap="none" spc="0" dirty="0" smtClean="0">
                <a:ln w="22225">
                  <a:solidFill>
                    <a:schemeClr val="accent2"/>
                  </a:solidFill>
                  <a:prstDash val="solid"/>
                </a:ln>
                <a:solidFill>
                  <a:schemeClr val="accent2">
                    <a:lumMod val="40000"/>
                    <a:lumOff val="60000"/>
                  </a:schemeClr>
                </a:solidFill>
                <a:effectLst/>
              </a:rPr>
              <a:t>Thank you  !!!</a:t>
            </a:r>
            <a:endParaRPr lang="zh-CN" altLang="en-US" sz="5400" b="1" cap="none" spc="0" dirty="0">
              <a:ln w="22225">
                <a:solidFill>
                  <a:schemeClr val="accent2"/>
                </a:solidFill>
                <a:prstDash val="solid"/>
              </a:ln>
              <a:solidFill>
                <a:schemeClr val="accent2">
                  <a:lumMod val="40000"/>
                  <a:lumOff val="60000"/>
                </a:schemeClr>
              </a:solidFill>
              <a:effectLst/>
            </a:endParaRPr>
          </a:p>
        </p:txBody>
      </p:sp>
      <p:sp>
        <p:nvSpPr>
          <p:cNvPr id="2" name="灯片编号占位符 1"/>
          <p:cNvSpPr>
            <a:spLocks noGrp="1"/>
          </p:cNvSpPr>
          <p:nvPr>
            <p:ph type="sldNum" sz="quarter" idx="12"/>
          </p:nvPr>
        </p:nvSpPr>
        <p:spPr/>
        <p:txBody>
          <a:bodyPr/>
          <a:lstStyle/>
          <a:p>
            <a:fld id="{23884A04-6085-4CE7-807C-B17EAB5DBA3E}" type="slidenum">
              <a:rPr lang="en-US" smtClean="0"/>
              <a:t>39</a:t>
            </a:fld>
            <a:endParaRPr lang="en-US"/>
          </a:p>
        </p:txBody>
      </p:sp>
      <p:sp>
        <p:nvSpPr>
          <p:cNvPr id="6" name="日期占位符 5"/>
          <p:cNvSpPr>
            <a:spLocks noGrp="1"/>
          </p:cNvSpPr>
          <p:nvPr>
            <p:ph type="dt" sz="half" idx="10"/>
          </p:nvPr>
        </p:nvSpPr>
        <p:spPr/>
        <p:txBody>
          <a:bodyPr/>
          <a:lstStyle/>
          <a:p>
            <a:r>
              <a:rPr lang="en-US" smtClean="0"/>
              <a:t>6/3/2015</a:t>
            </a:r>
            <a:endParaRPr lang="en-US"/>
          </a:p>
        </p:txBody>
      </p:sp>
      <p:sp>
        <p:nvSpPr>
          <p:cNvPr id="7" name="页脚占位符 6"/>
          <p:cNvSpPr>
            <a:spLocks noGrp="1"/>
          </p:cNvSpPr>
          <p:nvPr>
            <p:ph type="ftr" sz="quarter" idx="11"/>
          </p:nvPr>
        </p:nvSpPr>
        <p:spPr/>
        <p:txBody>
          <a:bodyPr/>
          <a:lstStyle/>
          <a:p>
            <a:r>
              <a:rPr lang="en-US" smtClean="0"/>
              <a:t>Heng MEE Project</a:t>
            </a:r>
            <a:endParaRPr lang="en-US"/>
          </a:p>
        </p:txBody>
      </p:sp>
    </p:spTree>
    <p:extLst>
      <p:ext uri="{BB962C8B-B14F-4D97-AF65-F5344CB8AC3E}">
        <p14:creationId xmlns:p14="http://schemas.microsoft.com/office/powerpoint/2010/main" val="640979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1973988" y="539969"/>
            <a:ext cx="3676650" cy="2409825"/>
          </a:xfrm>
          <a:prstGeom prst="rect">
            <a:avLst/>
          </a:prstGeom>
        </p:spPr>
      </p:pic>
      <p:pic>
        <p:nvPicPr>
          <p:cNvPr id="5" name="图片 4"/>
          <p:cNvPicPr>
            <a:picLocks noChangeAspect="1"/>
          </p:cNvPicPr>
          <p:nvPr/>
        </p:nvPicPr>
        <p:blipFill>
          <a:blip r:embed="rId4"/>
          <a:stretch>
            <a:fillRect/>
          </a:stretch>
        </p:blipFill>
        <p:spPr>
          <a:xfrm>
            <a:off x="7812800" y="539969"/>
            <a:ext cx="3219450" cy="4800600"/>
          </a:xfrm>
          <a:prstGeom prst="rect">
            <a:avLst/>
          </a:prstGeom>
        </p:spPr>
      </p:pic>
      <p:sp>
        <p:nvSpPr>
          <p:cNvPr id="6" name="文本框 5"/>
          <p:cNvSpPr txBox="1"/>
          <p:nvPr/>
        </p:nvSpPr>
        <p:spPr>
          <a:xfrm>
            <a:off x="499241" y="3644567"/>
            <a:ext cx="7078717" cy="1183466"/>
          </a:xfrm>
          <a:prstGeom prst="rect">
            <a:avLst/>
          </a:prstGeom>
          <a:noFill/>
        </p:spPr>
        <p:txBody>
          <a:bodyPr wrap="square" rtlCol="0">
            <a:spAutoFit/>
          </a:bodyPr>
          <a:lstStyle/>
          <a:p>
            <a:pPr>
              <a:lnSpc>
                <a:spcPct val="130000"/>
              </a:lnSpc>
            </a:pPr>
            <a:r>
              <a:rPr lang="en-US" sz="1400" dirty="0" smtClean="0"/>
              <a:t>The </a:t>
            </a:r>
            <a:r>
              <a:rPr lang="en-US" sz="1400" dirty="0"/>
              <a:t>carry look-ahead (CLA) realization of the carry function is used by each of the 74X-series circuits modeled here. Given carry-in (</a:t>
            </a:r>
            <a:r>
              <a:rPr lang="en-US" sz="1400" dirty="0" err="1"/>
              <a:t>C_n</a:t>
            </a:r>
            <a:r>
              <a:rPr lang="en-US" sz="1400" dirty="0"/>
              <a:t>), generate (G) and propagate (P) signals, the circuit produces three carry out signals, plus two P and G signals used to cascade into another CLA block.</a:t>
            </a:r>
            <a:endParaRPr lang="en-US" sz="1400" dirty="0" smtClean="0">
              <a:latin typeface="Arial" panose="020B0604020202020204" pitchFamily="34" charset="0"/>
              <a:ea typeface="微软雅黑" panose="020B0503020204020204" pitchFamily="34" charset="-122"/>
            </a:endParaRPr>
          </a:p>
        </p:txBody>
      </p:sp>
      <p:sp>
        <p:nvSpPr>
          <p:cNvPr id="2" name="灯片编号占位符 1"/>
          <p:cNvSpPr>
            <a:spLocks noGrp="1"/>
          </p:cNvSpPr>
          <p:nvPr>
            <p:ph type="sldNum" sz="quarter" idx="12"/>
          </p:nvPr>
        </p:nvSpPr>
        <p:spPr/>
        <p:txBody>
          <a:bodyPr/>
          <a:lstStyle/>
          <a:p>
            <a:fld id="{23884A04-6085-4CE7-807C-B17EAB5DBA3E}" type="slidenum">
              <a:rPr lang="en-US" smtClean="0"/>
              <a:t>4</a:t>
            </a:fld>
            <a:endParaRPr lang="en-US"/>
          </a:p>
        </p:txBody>
      </p:sp>
      <p:sp>
        <p:nvSpPr>
          <p:cNvPr id="7" name="日期占位符 6"/>
          <p:cNvSpPr>
            <a:spLocks noGrp="1"/>
          </p:cNvSpPr>
          <p:nvPr>
            <p:ph type="dt" sz="half" idx="10"/>
          </p:nvPr>
        </p:nvSpPr>
        <p:spPr/>
        <p:txBody>
          <a:bodyPr/>
          <a:lstStyle/>
          <a:p>
            <a:r>
              <a:rPr lang="en-US" smtClean="0"/>
              <a:t>6/3/2015</a:t>
            </a:r>
            <a:endParaRPr lang="en-US"/>
          </a:p>
        </p:txBody>
      </p:sp>
      <p:sp>
        <p:nvSpPr>
          <p:cNvPr id="8" name="页脚占位符 7"/>
          <p:cNvSpPr>
            <a:spLocks noGrp="1"/>
          </p:cNvSpPr>
          <p:nvPr>
            <p:ph type="ftr" sz="quarter" idx="11"/>
          </p:nvPr>
        </p:nvSpPr>
        <p:spPr/>
        <p:txBody>
          <a:bodyPr/>
          <a:lstStyle/>
          <a:p>
            <a:r>
              <a:rPr lang="en-US" smtClean="0"/>
              <a:t>Heng MEE Project</a:t>
            </a:r>
            <a:endParaRPr lang="en-US"/>
          </a:p>
        </p:txBody>
      </p:sp>
      <p:pic>
        <p:nvPicPr>
          <p:cNvPr id="9" name="图片 4"/>
          <p:cNvPicPr>
            <a:picLocks noChangeAspect="1"/>
          </p:cNvPicPr>
          <p:nvPr/>
        </p:nvPicPr>
        <p:blipFill>
          <a:blip r:embed="rId4"/>
          <a:stretch>
            <a:fillRect/>
          </a:stretch>
        </p:blipFill>
        <p:spPr>
          <a:xfrm>
            <a:off x="7812800" y="520788"/>
            <a:ext cx="3219450" cy="4800600"/>
          </a:xfrm>
          <a:prstGeom prst="rect">
            <a:avLst/>
          </a:prstGeom>
        </p:spPr>
      </p:pic>
    </p:spTree>
    <p:extLst>
      <p:ext uri="{BB962C8B-B14F-4D97-AF65-F5344CB8AC3E}">
        <p14:creationId xmlns:p14="http://schemas.microsoft.com/office/powerpoint/2010/main" val="1638256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3">
            <a:extLst>
              <a:ext uri="{28A0092B-C50C-407E-A947-70E740481C1C}">
                <a14:useLocalDpi xmlns:a14="http://schemas.microsoft.com/office/drawing/2010/main" val="0"/>
              </a:ext>
            </a:extLst>
          </a:blip>
          <a:srcRect/>
          <a:stretch>
            <a:fillRect/>
          </a:stretch>
        </p:blipFill>
        <p:spPr bwMode="auto">
          <a:xfrm>
            <a:off x="1150883" y="1444351"/>
            <a:ext cx="4776951" cy="2102891"/>
          </a:xfrm>
          <a:prstGeom prst="rect">
            <a:avLst/>
          </a:prstGeom>
          <a:noFill/>
          <a:ln>
            <a:noFill/>
          </a:ln>
        </p:spPr>
      </p:pic>
      <p:graphicFrame>
        <p:nvGraphicFramePr>
          <p:cNvPr id="6" name="图示 5"/>
          <p:cNvGraphicFramePr/>
          <p:nvPr>
            <p:extLst>
              <p:ext uri="{D42A27DB-BD31-4B8C-83A1-F6EECF244321}">
                <p14:modId xmlns:p14="http://schemas.microsoft.com/office/powerpoint/2010/main" val="3523500560"/>
              </p:ext>
            </p:extLst>
          </p:nvPr>
        </p:nvGraphicFramePr>
        <p:xfrm>
          <a:off x="4051738" y="3831021"/>
          <a:ext cx="7835462" cy="28062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灯片编号占位符 1"/>
          <p:cNvSpPr>
            <a:spLocks noGrp="1"/>
          </p:cNvSpPr>
          <p:nvPr>
            <p:ph type="sldNum" sz="quarter" idx="12"/>
          </p:nvPr>
        </p:nvSpPr>
        <p:spPr/>
        <p:txBody>
          <a:bodyPr/>
          <a:lstStyle/>
          <a:p>
            <a:fld id="{23884A04-6085-4CE7-807C-B17EAB5DBA3E}" type="slidenum">
              <a:rPr lang="en-US" smtClean="0"/>
              <a:t>5</a:t>
            </a:fld>
            <a:endParaRPr lang="en-US"/>
          </a:p>
        </p:txBody>
      </p:sp>
      <p:sp>
        <p:nvSpPr>
          <p:cNvPr id="5" name="日期占位符 4"/>
          <p:cNvSpPr>
            <a:spLocks noGrp="1"/>
          </p:cNvSpPr>
          <p:nvPr>
            <p:ph type="dt" sz="half" idx="10"/>
          </p:nvPr>
        </p:nvSpPr>
        <p:spPr/>
        <p:txBody>
          <a:bodyPr/>
          <a:lstStyle/>
          <a:p>
            <a:r>
              <a:rPr lang="en-US" smtClean="0"/>
              <a:t>6/3/2015</a:t>
            </a:r>
            <a:endParaRPr lang="en-US"/>
          </a:p>
        </p:txBody>
      </p:sp>
      <p:sp>
        <p:nvSpPr>
          <p:cNvPr id="7" name="页脚占位符 6"/>
          <p:cNvSpPr>
            <a:spLocks noGrp="1"/>
          </p:cNvSpPr>
          <p:nvPr>
            <p:ph type="ftr" sz="quarter" idx="11"/>
          </p:nvPr>
        </p:nvSpPr>
        <p:spPr/>
        <p:txBody>
          <a:bodyPr/>
          <a:lstStyle/>
          <a:p>
            <a:r>
              <a:rPr lang="en-US" smtClean="0"/>
              <a:t>Heng MEE Project</a:t>
            </a:r>
            <a:endParaRPr lang="en-US"/>
          </a:p>
        </p:txBody>
      </p:sp>
    </p:spTree>
    <p:extLst>
      <p:ext uri="{BB962C8B-B14F-4D97-AF65-F5344CB8AC3E}">
        <p14:creationId xmlns:p14="http://schemas.microsoft.com/office/powerpoint/2010/main" val="1499948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3"/>
          <a:stretch>
            <a:fillRect/>
          </a:stretch>
        </p:blipFill>
        <p:spPr>
          <a:xfrm>
            <a:off x="1702676" y="3175272"/>
            <a:ext cx="3498631" cy="1162378"/>
          </a:xfrm>
          <a:prstGeom prst="rect">
            <a:avLst/>
          </a:prstGeom>
        </p:spPr>
      </p:pic>
      <p:sp>
        <p:nvSpPr>
          <p:cNvPr id="5" name="文本框 4"/>
          <p:cNvSpPr txBox="1"/>
          <p:nvPr/>
        </p:nvSpPr>
        <p:spPr>
          <a:xfrm>
            <a:off x="1702676" y="1515570"/>
            <a:ext cx="6053958" cy="522451"/>
          </a:xfrm>
          <a:prstGeom prst="rect">
            <a:avLst/>
          </a:prstGeom>
          <a:noFill/>
        </p:spPr>
        <p:txBody>
          <a:bodyPr wrap="square" rtlCol="0">
            <a:spAutoFit/>
          </a:bodyPr>
          <a:lstStyle/>
          <a:p>
            <a:pPr>
              <a:lnSpc>
                <a:spcPct val="130000"/>
              </a:lnSpc>
            </a:pPr>
            <a:r>
              <a:rPr lang="en-US" sz="2400" dirty="0" smtClean="0">
                <a:latin typeface="Arial" panose="020B0604020202020204" pitchFamily="34" charset="0"/>
                <a:ea typeface="微软雅黑" panose="020B0503020204020204" pitchFamily="34" charset="-122"/>
              </a:rPr>
              <a:t>Traditional way to create stuck-at-0</a:t>
            </a:r>
          </a:p>
        </p:txBody>
      </p:sp>
      <p:sp>
        <p:nvSpPr>
          <p:cNvPr id="6" name="文本框 5"/>
          <p:cNvSpPr txBox="1"/>
          <p:nvPr/>
        </p:nvSpPr>
        <p:spPr>
          <a:xfrm>
            <a:off x="6046076" y="3413226"/>
            <a:ext cx="3011213" cy="343235"/>
          </a:xfrm>
          <a:prstGeom prst="rect">
            <a:avLst/>
          </a:prstGeom>
          <a:noFill/>
        </p:spPr>
        <p:txBody>
          <a:bodyPr wrap="square" rtlCol="0">
            <a:spAutoFit/>
          </a:bodyPr>
          <a:lstStyle/>
          <a:p>
            <a:pPr>
              <a:lnSpc>
                <a:spcPct val="130000"/>
              </a:lnSpc>
            </a:pPr>
            <a:r>
              <a:rPr lang="en-US" sz="1400" dirty="0"/>
              <a:t>(~A*A) = 0</a:t>
            </a:r>
            <a:endParaRPr lang="en-US" sz="1400" dirty="0" smtClean="0">
              <a:latin typeface="Arial" panose="020B0604020202020204" pitchFamily="34" charset="0"/>
              <a:ea typeface="微软雅黑" panose="020B0503020204020204" pitchFamily="34" charset="-122"/>
            </a:endParaRPr>
          </a:p>
        </p:txBody>
      </p:sp>
      <p:sp>
        <p:nvSpPr>
          <p:cNvPr id="7" name="文本框 6"/>
          <p:cNvSpPr txBox="1"/>
          <p:nvPr/>
        </p:nvSpPr>
        <p:spPr>
          <a:xfrm>
            <a:off x="1702676" y="5102491"/>
            <a:ext cx="9443545" cy="372410"/>
          </a:xfrm>
          <a:prstGeom prst="rect">
            <a:avLst/>
          </a:prstGeom>
          <a:noFill/>
        </p:spPr>
        <p:txBody>
          <a:bodyPr wrap="square" rtlCol="0">
            <a:spAutoFit/>
          </a:bodyPr>
          <a:lstStyle/>
          <a:p>
            <a:pPr>
              <a:lnSpc>
                <a:spcPct val="130000"/>
              </a:lnSpc>
            </a:pPr>
            <a:r>
              <a:rPr lang="en-US" sz="1400" dirty="0"/>
              <a:t>The logical way to </a:t>
            </a:r>
            <a:r>
              <a:rPr lang="en-US" sz="1400" dirty="0" smtClean="0"/>
              <a:t>create stuck-at-1 is, </a:t>
            </a:r>
            <a:r>
              <a:rPr lang="en-US" sz="1400" dirty="0"/>
              <a:t>change the ‘and’ gate to ‘or’ gate, then we can have the logic (~A+A) = 1.</a:t>
            </a:r>
            <a:endParaRPr lang="en-US" sz="1400" dirty="0" smtClean="0">
              <a:latin typeface="Arial" panose="020B0604020202020204" pitchFamily="34" charset="0"/>
              <a:ea typeface="微软雅黑" panose="020B0503020204020204" pitchFamily="34" charset="-122"/>
            </a:endParaRPr>
          </a:p>
        </p:txBody>
      </p:sp>
      <p:sp>
        <p:nvSpPr>
          <p:cNvPr id="2" name="灯片编号占位符 1"/>
          <p:cNvSpPr>
            <a:spLocks noGrp="1"/>
          </p:cNvSpPr>
          <p:nvPr>
            <p:ph type="sldNum" sz="quarter" idx="12"/>
          </p:nvPr>
        </p:nvSpPr>
        <p:spPr/>
        <p:txBody>
          <a:bodyPr/>
          <a:lstStyle/>
          <a:p>
            <a:fld id="{23884A04-6085-4CE7-807C-B17EAB5DBA3E}" type="slidenum">
              <a:rPr lang="en-US" smtClean="0"/>
              <a:t>6</a:t>
            </a:fld>
            <a:endParaRPr lang="en-US"/>
          </a:p>
        </p:txBody>
      </p:sp>
      <p:sp>
        <p:nvSpPr>
          <p:cNvPr id="8" name="日期占位符 7"/>
          <p:cNvSpPr>
            <a:spLocks noGrp="1"/>
          </p:cNvSpPr>
          <p:nvPr>
            <p:ph type="dt" sz="half" idx="10"/>
          </p:nvPr>
        </p:nvSpPr>
        <p:spPr/>
        <p:txBody>
          <a:bodyPr/>
          <a:lstStyle/>
          <a:p>
            <a:r>
              <a:rPr lang="en-US" smtClean="0"/>
              <a:t>6/3/2015</a:t>
            </a:r>
            <a:endParaRPr lang="en-US"/>
          </a:p>
        </p:txBody>
      </p:sp>
      <p:sp>
        <p:nvSpPr>
          <p:cNvPr id="9" name="页脚占位符 8"/>
          <p:cNvSpPr>
            <a:spLocks noGrp="1"/>
          </p:cNvSpPr>
          <p:nvPr>
            <p:ph type="ftr" sz="quarter" idx="11"/>
          </p:nvPr>
        </p:nvSpPr>
        <p:spPr/>
        <p:txBody>
          <a:bodyPr/>
          <a:lstStyle/>
          <a:p>
            <a:r>
              <a:rPr lang="en-US" smtClean="0"/>
              <a:t>Heng MEE Project</a:t>
            </a:r>
            <a:endParaRPr lang="en-US"/>
          </a:p>
        </p:txBody>
      </p:sp>
    </p:spTree>
    <p:extLst>
      <p:ext uri="{BB962C8B-B14F-4D97-AF65-F5344CB8AC3E}">
        <p14:creationId xmlns:p14="http://schemas.microsoft.com/office/powerpoint/2010/main" val="1123643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3"/>
          <a:stretch>
            <a:fillRect/>
          </a:stretch>
        </p:blipFill>
        <p:spPr>
          <a:xfrm>
            <a:off x="141890" y="1907629"/>
            <a:ext cx="5328744" cy="2594413"/>
          </a:xfrm>
          <a:prstGeom prst="rect">
            <a:avLst/>
          </a:prstGeom>
        </p:spPr>
      </p:pic>
      <p:sp>
        <p:nvSpPr>
          <p:cNvPr id="5" name="文本框 4"/>
          <p:cNvSpPr txBox="1"/>
          <p:nvPr/>
        </p:nvSpPr>
        <p:spPr>
          <a:xfrm>
            <a:off x="3343356" y="601566"/>
            <a:ext cx="5565228" cy="1372683"/>
          </a:xfrm>
          <a:prstGeom prst="rect">
            <a:avLst/>
          </a:prstGeom>
          <a:noFill/>
        </p:spPr>
        <p:txBody>
          <a:bodyPr wrap="square" rtlCol="0">
            <a:spAutoFit/>
          </a:bodyPr>
          <a:lstStyle/>
          <a:p>
            <a:pPr algn="ctr">
              <a:lnSpc>
                <a:spcPct val="130000"/>
              </a:lnSpc>
            </a:pPr>
            <a:r>
              <a:rPr lang="en-US" altLang="zh-CN" sz="3200" b="1" dirty="0" smtClean="0">
                <a:ln w="22225">
                  <a:solidFill>
                    <a:schemeClr val="accent2"/>
                  </a:solidFill>
                  <a:prstDash val="solid"/>
                </a:ln>
                <a:solidFill>
                  <a:schemeClr val="accent2">
                    <a:lumMod val="40000"/>
                    <a:lumOff val="60000"/>
                  </a:schemeClr>
                </a:solidFill>
              </a:rPr>
              <a:t>U</a:t>
            </a:r>
            <a:r>
              <a:rPr lang="en-US" sz="3200" b="1" dirty="0" smtClean="0">
                <a:ln w="22225">
                  <a:solidFill>
                    <a:schemeClr val="accent2"/>
                  </a:solidFill>
                  <a:prstDash val="solid"/>
                </a:ln>
                <a:solidFill>
                  <a:schemeClr val="accent2">
                    <a:lumMod val="40000"/>
                    <a:lumOff val="60000"/>
                  </a:schemeClr>
                </a:solidFill>
              </a:rPr>
              <a:t>se </a:t>
            </a:r>
            <a:r>
              <a:rPr lang="en-US" sz="3200" b="1" dirty="0">
                <a:ln w="22225">
                  <a:solidFill>
                    <a:schemeClr val="accent2"/>
                  </a:solidFill>
                  <a:prstDash val="solid"/>
                </a:ln>
                <a:solidFill>
                  <a:schemeClr val="accent2">
                    <a:lumMod val="40000"/>
                    <a:lumOff val="60000"/>
                  </a:schemeClr>
                </a:solidFill>
              </a:rPr>
              <a:t>multiplexer to simulate stuck-at-fault</a:t>
            </a:r>
            <a:endParaRPr lang="en-US" sz="3200" b="1" dirty="0" smtClean="0">
              <a:ln w="22225">
                <a:solidFill>
                  <a:schemeClr val="accent2"/>
                </a:solidFill>
                <a:prstDash val="solid"/>
              </a:ln>
              <a:solidFill>
                <a:schemeClr val="accent2">
                  <a:lumMod val="40000"/>
                  <a:lumOff val="60000"/>
                </a:schemeClr>
              </a:solidFill>
              <a:latin typeface="Arial" panose="020B0604020202020204" pitchFamily="34" charset="0"/>
              <a:ea typeface="微软雅黑" panose="020B0503020204020204" pitchFamily="34" charset="-122"/>
            </a:endParaRPr>
          </a:p>
        </p:txBody>
      </p:sp>
      <p:sp>
        <p:nvSpPr>
          <p:cNvPr id="6" name="文本框 5"/>
          <p:cNvSpPr txBox="1"/>
          <p:nvPr/>
        </p:nvSpPr>
        <p:spPr>
          <a:xfrm>
            <a:off x="141890" y="4502042"/>
            <a:ext cx="4650828" cy="1169551"/>
          </a:xfrm>
          <a:prstGeom prst="rect">
            <a:avLst/>
          </a:prstGeom>
          <a:noFill/>
        </p:spPr>
        <p:txBody>
          <a:bodyPr wrap="square" rtlCol="0">
            <a:spAutoFit/>
          </a:bodyPr>
          <a:lstStyle/>
          <a:p>
            <a:r>
              <a:rPr lang="en-US" sz="1400" dirty="0"/>
              <a:t>At the checkpoint a multiplexer is inserted with one input connecting to the original gate connection and the second input connecting to the stuck-at-1 or 0 fault being simulated. The </a:t>
            </a:r>
            <a:r>
              <a:rPr lang="en-US" sz="1400" dirty="0" smtClean="0"/>
              <a:t>mux</a:t>
            </a:r>
            <a:r>
              <a:rPr lang="en-US" altLang="zh-CN" sz="1400" dirty="0" smtClean="0"/>
              <a:t>-</a:t>
            </a:r>
            <a:r>
              <a:rPr lang="en-US" sz="1400" dirty="0" smtClean="0"/>
              <a:t>select </a:t>
            </a:r>
            <a:r>
              <a:rPr lang="en-US" sz="1400" dirty="0"/>
              <a:t>signal is used to choose between the faulty node data and the correct data.</a:t>
            </a:r>
          </a:p>
        </p:txBody>
      </p:sp>
      <p:pic>
        <p:nvPicPr>
          <p:cNvPr id="9" name="图片 8"/>
          <p:cNvPicPr>
            <a:picLocks noChangeAspect="1"/>
          </p:cNvPicPr>
          <p:nvPr/>
        </p:nvPicPr>
        <p:blipFill>
          <a:blip r:embed="rId4"/>
          <a:stretch>
            <a:fillRect/>
          </a:stretch>
        </p:blipFill>
        <p:spPr>
          <a:xfrm>
            <a:off x="6010275" y="1959520"/>
            <a:ext cx="4905375" cy="2219325"/>
          </a:xfrm>
          <a:prstGeom prst="rect">
            <a:avLst/>
          </a:prstGeom>
        </p:spPr>
      </p:pic>
      <p:pic>
        <p:nvPicPr>
          <p:cNvPr id="10" name="图片 9"/>
          <p:cNvPicPr>
            <a:picLocks noChangeAspect="1"/>
          </p:cNvPicPr>
          <p:nvPr/>
        </p:nvPicPr>
        <p:blipFill>
          <a:blip r:embed="rId5"/>
          <a:stretch>
            <a:fillRect/>
          </a:stretch>
        </p:blipFill>
        <p:spPr>
          <a:xfrm>
            <a:off x="6010275" y="4502041"/>
            <a:ext cx="4846382" cy="1970507"/>
          </a:xfrm>
          <a:prstGeom prst="rect">
            <a:avLst/>
          </a:prstGeom>
        </p:spPr>
      </p:pic>
      <p:sp>
        <p:nvSpPr>
          <p:cNvPr id="11" name="文本框 10"/>
          <p:cNvSpPr txBox="1"/>
          <p:nvPr/>
        </p:nvSpPr>
        <p:spPr>
          <a:xfrm>
            <a:off x="6891871" y="6472549"/>
            <a:ext cx="5042625" cy="343235"/>
          </a:xfrm>
          <a:prstGeom prst="rect">
            <a:avLst/>
          </a:prstGeom>
          <a:noFill/>
        </p:spPr>
        <p:txBody>
          <a:bodyPr wrap="square" rtlCol="0">
            <a:spAutoFit/>
          </a:bodyPr>
          <a:lstStyle/>
          <a:p>
            <a:pPr>
              <a:lnSpc>
                <a:spcPct val="130000"/>
              </a:lnSpc>
            </a:pPr>
            <a:r>
              <a:rPr lang="en-US" sz="1400" dirty="0"/>
              <a:t> stuck-at-1 simulation</a:t>
            </a:r>
            <a:endParaRPr lang="en-US" sz="1400" dirty="0" smtClean="0">
              <a:latin typeface="Arial" panose="020B0604020202020204" pitchFamily="34" charset="0"/>
              <a:ea typeface="微软雅黑" panose="020B0503020204020204" pitchFamily="34" charset="-122"/>
            </a:endParaRPr>
          </a:p>
        </p:txBody>
      </p:sp>
      <p:sp>
        <p:nvSpPr>
          <p:cNvPr id="2" name="灯片编号占位符 1"/>
          <p:cNvSpPr>
            <a:spLocks noGrp="1"/>
          </p:cNvSpPr>
          <p:nvPr>
            <p:ph type="sldNum" sz="quarter" idx="12"/>
          </p:nvPr>
        </p:nvSpPr>
        <p:spPr/>
        <p:txBody>
          <a:bodyPr/>
          <a:lstStyle/>
          <a:p>
            <a:fld id="{23884A04-6085-4CE7-807C-B17EAB5DBA3E}" type="slidenum">
              <a:rPr lang="en-US" smtClean="0"/>
              <a:t>7</a:t>
            </a:fld>
            <a:endParaRPr lang="en-US"/>
          </a:p>
        </p:txBody>
      </p:sp>
      <p:sp>
        <p:nvSpPr>
          <p:cNvPr id="7" name="日期占位符 6"/>
          <p:cNvSpPr>
            <a:spLocks noGrp="1"/>
          </p:cNvSpPr>
          <p:nvPr>
            <p:ph type="dt" sz="half" idx="10"/>
          </p:nvPr>
        </p:nvSpPr>
        <p:spPr/>
        <p:txBody>
          <a:bodyPr/>
          <a:lstStyle/>
          <a:p>
            <a:r>
              <a:rPr lang="en-US" smtClean="0"/>
              <a:t>6/3/2015</a:t>
            </a:r>
            <a:endParaRPr lang="en-US"/>
          </a:p>
        </p:txBody>
      </p:sp>
      <p:sp>
        <p:nvSpPr>
          <p:cNvPr id="8" name="页脚占位符 7"/>
          <p:cNvSpPr>
            <a:spLocks noGrp="1"/>
          </p:cNvSpPr>
          <p:nvPr>
            <p:ph type="ftr" sz="quarter" idx="11"/>
          </p:nvPr>
        </p:nvSpPr>
        <p:spPr/>
        <p:txBody>
          <a:bodyPr/>
          <a:lstStyle/>
          <a:p>
            <a:r>
              <a:rPr lang="en-US" smtClean="0"/>
              <a:t>Heng MEE Project</a:t>
            </a:r>
            <a:endParaRPr lang="en-US"/>
          </a:p>
        </p:txBody>
      </p:sp>
    </p:spTree>
    <p:extLst>
      <p:ext uri="{BB962C8B-B14F-4D97-AF65-F5344CB8AC3E}">
        <p14:creationId xmlns:p14="http://schemas.microsoft.com/office/powerpoint/2010/main" val="3876063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1" dirty="0" smtClean="0">
                <a:ln w="22225">
                  <a:solidFill>
                    <a:schemeClr val="accent2"/>
                  </a:solidFill>
                  <a:prstDash val="solid"/>
                </a:ln>
                <a:solidFill>
                  <a:schemeClr val="accent2">
                    <a:lumMod val="40000"/>
                    <a:lumOff val="60000"/>
                  </a:schemeClr>
                </a:solidFill>
              </a:rPr>
              <a:t>F</a:t>
            </a:r>
            <a:r>
              <a:rPr lang="en-US" b="1" dirty="0" smtClean="0">
                <a:ln w="22225">
                  <a:solidFill>
                    <a:schemeClr val="accent2"/>
                  </a:solidFill>
                  <a:prstDash val="solid"/>
                </a:ln>
                <a:solidFill>
                  <a:schemeClr val="accent2">
                    <a:lumMod val="40000"/>
                    <a:lumOff val="60000"/>
                  </a:schemeClr>
                </a:solidFill>
              </a:rPr>
              <a:t>ault </a:t>
            </a:r>
            <a:r>
              <a:rPr lang="en-US" b="1" dirty="0">
                <a:ln w="22225">
                  <a:solidFill>
                    <a:schemeClr val="accent2"/>
                  </a:solidFill>
                  <a:prstDash val="solid"/>
                </a:ln>
                <a:solidFill>
                  <a:schemeClr val="accent2">
                    <a:lumMod val="40000"/>
                    <a:lumOff val="60000"/>
                  </a:schemeClr>
                </a:solidFill>
              </a:rPr>
              <a:t>dictionary</a:t>
            </a:r>
          </a:p>
        </p:txBody>
      </p:sp>
      <p:pic>
        <p:nvPicPr>
          <p:cNvPr id="4" name="图片 3"/>
          <p:cNvPicPr/>
          <p:nvPr/>
        </p:nvPicPr>
        <p:blipFill>
          <a:blip r:embed="rId3">
            <a:extLst>
              <a:ext uri="{28A0092B-C50C-407E-A947-70E740481C1C}">
                <a14:useLocalDpi xmlns:a14="http://schemas.microsoft.com/office/drawing/2010/main" val="0"/>
              </a:ext>
            </a:extLst>
          </a:blip>
          <a:srcRect/>
          <a:stretch>
            <a:fillRect/>
          </a:stretch>
        </p:blipFill>
        <p:spPr bwMode="auto">
          <a:xfrm>
            <a:off x="1076735" y="3362324"/>
            <a:ext cx="2565400" cy="1962150"/>
          </a:xfrm>
          <a:prstGeom prst="rect">
            <a:avLst/>
          </a:prstGeom>
          <a:noFill/>
          <a:ln>
            <a:noFill/>
          </a:ln>
        </p:spPr>
      </p:pic>
      <p:pic>
        <p:nvPicPr>
          <p:cNvPr id="5" name="图片 4"/>
          <p:cNvPicPr>
            <a:picLocks noChangeAspect="1"/>
          </p:cNvPicPr>
          <p:nvPr/>
        </p:nvPicPr>
        <p:blipFill>
          <a:blip r:embed="rId4"/>
          <a:stretch>
            <a:fillRect/>
          </a:stretch>
        </p:blipFill>
        <p:spPr>
          <a:xfrm>
            <a:off x="941221" y="1261103"/>
            <a:ext cx="2836428" cy="1345654"/>
          </a:xfrm>
          <a:prstGeom prst="rect">
            <a:avLst/>
          </a:prstGeom>
        </p:spPr>
      </p:pic>
      <p:sp>
        <p:nvSpPr>
          <p:cNvPr id="6" name="文本框 5"/>
          <p:cNvSpPr txBox="1"/>
          <p:nvPr/>
        </p:nvSpPr>
        <p:spPr>
          <a:xfrm>
            <a:off x="3777649" y="3626069"/>
            <a:ext cx="1072055" cy="1212640"/>
          </a:xfrm>
          <a:prstGeom prst="rect">
            <a:avLst/>
          </a:prstGeom>
          <a:noFill/>
        </p:spPr>
        <p:txBody>
          <a:bodyPr wrap="square" rtlCol="0">
            <a:spAutoFit/>
          </a:bodyPr>
          <a:lstStyle/>
          <a:p>
            <a:pPr>
              <a:lnSpc>
                <a:spcPct val="130000"/>
              </a:lnSpc>
            </a:pPr>
            <a:r>
              <a:rPr lang="en-US" sz="1400" dirty="0" smtClean="0">
                <a:latin typeface="Arial" panose="020B0604020202020204" pitchFamily="34" charset="0"/>
                <a:ea typeface="微软雅黑" panose="020B0503020204020204" pitchFamily="34" charset="-122"/>
              </a:rPr>
              <a:t>T1 = (010)</a:t>
            </a:r>
          </a:p>
          <a:p>
            <a:pPr>
              <a:lnSpc>
                <a:spcPct val="130000"/>
              </a:lnSpc>
            </a:pPr>
            <a:r>
              <a:rPr lang="en-US" sz="1400" dirty="0" smtClean="0">
                <a:latin typeface="Arial" panose="020B0604020202020204" pitchFamily="34" charset="0"/>
                <a:ea typeface="微软雅黑" panose="020B0503020204020204" pitchFamily="34" charset="-122"/>
              </a:rPr>
              <a:t>T2 = (011)</a:t>
            </a:r>
          </a:p>
          <a:p>
            <a:pPr>
              <a:lnSpc>
                <a:spcPct val="130000"/>
              </a:lnSpc>
            </a:pPr>
            <a:r>
              <a:rPr lang="en-US" sz="1400" dirty="0" smtClean="0">
                <a:latin typeface="Arial" panose="020B0604020202020204" pitchFamily="34" charset="0"/>
                <a:ea typeface="微软雅黑" panose="020B0503020204020204" pitchFamily="34" charset="-122"/>
              </a:rPr>
              <a:t>T3 = (100)</a:t>
            </a:r>
          </a:p>
          <a:p>
            <a:pPr>
              <a:lnSpc>
                <a:spcPct val="130000"/>
              </a:lnSpc>
            </a:pPr>
            <a:r>
              <a:rPr lang="en-US" sz="1400" dirty="0" smtClean="0">
                <a:latin typeface="Arial" panose="020B0604020202020204" pitchFamily="34" charset="0"/>
                <a:ea typeface="微软雅黑" panose="020B0503020204020204" pitchFamily="34" charset="-122"/>
              </a:rPr>
              <a:t>T4 = (110)</a:t>
            </a:r>
          </a:p>
        </p:txBody>
      </p:sp>
      <p:sp>
        <p:nvSpPr>
          <p:cNvPr id="7" name="文本框 6"/>
          <p:cNvSpPr txBox="1"/>
          <p:nvPr/>
        </p:nvSpPr>
        <p:spPr>
          <a:xfrm>
            <a:off x="7049813" y="4186223"/>
            <a:ext cx="4303987" cy="652486"/>
          </a:xfrm>
          <a:prstGeom prst="rect">
            <a:avLst/>
          </a:prstGeom>
          <a:noFill/>
        </p:spPr>
        <p:txBody>
          <a:bodyPr wrap="square" rtlCol="0">
            <a:spAutoFit/>
          </a:bodyPr>
          <a:lstStyle/>
          <a:p>
            <a:pPr>
              <a:lnSpc>
                <a:spcPct val="130000"/>
              </a:lnSpc>
            </a:pPr>
            <a:r>
              <a:rPr lang="en-US" sz="1400" dirty="0" smtClean="0">
                <a:latin typeface="Arial" panose="020B0604020202020204" pitchFamily="34" charset="0"/>
                <a:ea typeface="微软雅黑" panose="020B0503020204020204" pitchFamily="34" charset="-122"/>
              </a:rPr>
              <a:t>1 under T1 indicates that T1 detect the fault</a:t>
            </a:r>
          </a:p>
          <a:p>
            <a:pPr>
              <a:lnSpc>
                <a:spcPct val="130000"/>
              </a:lnSpc>
            </a:pPr>
            <a:r>
              <a:rPr lang="en-US" sz="1400" dirty="0" smtClean="0">
                <a:latin typeface="Arial" panose="020B0604020202020204" pitchFamily="34" charset="0"/>
                <a:ea typeface="微软雅黑" panose="020B0503020204020204" pitchFamily="34" charset="-122"/>
              </a:rPr>
              <a:t>0 under T1 indicates that T1 do not detect the fault</a:t>
            </a:r>
          </a:p>
        </p:txBody>
      </p:sp>
      <p:sp>
        <p:nvSpPr>
          <p:cNvPr id="3" name="灯片编号占位符 2"/>
          <p:cNvSpPr>
            <a:spLocks noGrp="1"/>
          </p:cNvSpPr>
          <p:nvPr>
            <p:ph type="sldNum" sz="quarter" idx="12"/>
          </p:nvPr>
        </p:nvSpPr>
        <p:spPr/>
        <p:txBody>
          <a:bodyPr/>
          <a:lstStyle/>
          <a:p>
            <a:fld id="{23884A04-6085-4CE7-807C-B17EAB5DBA3E}" type="slidenum">
              <a:rPr lang="en-US" smtClean="0"/>
              <a:t>8</a:t>
            </a:fld>
            <a:endParaRPr lang="en-US"/>
          </a:p>
        </p:txBody>
      </p:sp>
      <p:sp>
        <p:nvSpPr>
          <p:cNvPr id="9" name="日期占位符 8"/>
          <p:cNvSpPr>
            <a:spLocks noGrp="1"/>
          </p:cNvSpPr>
          <p:nvPr>
            <p:ph type="dt" sz="half" idx="10"/>
          </p:nvPr>
        </p:nvSpPr>
        <p:spPr/>
        <p:txBody>
          <a:bodyPr/>
          <a:lstStyle/>
          <a:p>
            <a:r>
              <a:rPr lang="en-US" smtClean="0"/>
              <a:t>6/3/2015</a:t>
            </a:r>
            <a:endParaRPr lang="en-US"/>
          </a:p>
        </p:txBody>
      </p:sp>
      <p:sp>
        <p:nvSpPr>
          <p:cNvPr id="10" name="页脚占位符 9"/>
          <p:cNvSpPr>
            <a:spLocks noGrp="1"/>
          </p:cNvSpPr>
          <p:nvPr>
            <p:ph type="ftr" sz="quarter" idx="11"/>
          </p:nvPr>
        </p:nvSpPr>
        <p:spPr/>
        <p:txBody>
          <a:bodyPr/>
          <a:lstStyle/>
          <a:p>
            <a:r>
              <a:rPr lang="en-US" smtClean="0"/>
              <a:t>Heng MEE Project</a:t>
            </a:r>
            <a:endParaRPr lang="en-US"/>
          </a:p>
        </p:txBody>
      </p:sp>
    </p:spTree>
    <p:extLst>
      <p:ext uri="{BB962C8B-B14F-4D97-AF65-F5344CB8AC3E}">
        <p14:creationId xmlns:p14="http://schemas.microsoft.com/office/powerpoint/2010/main" val="3685683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574629" y="1478628"/>
            <a:ext cx="4035971" cy="652486"/>
          </a:xfrm>
          <a:prstGeom prst="rect">
            <a:avLst/>
          </a:prstGeom>
          <a:noFill/>
        </p:spPr>
        <p:txBody>
          <a:bodyPr wrap="square" rtlCol="0">
            <a:spAutoFit/>
          </a:bodyPr>
          <a:lstStyle/>
          <a:p>
            <a:pPr>
              <a:lnSpc>
                <a:spcPct val="130000"/>
              </a:lnSpc>
            </a:pPr>
            <a:r>
              <a:rPr lang="en-US" sz="1400" dirty="0" smtClean="0"/>
              <a:t> reload </a:t>
            </a:r>
            <a:r>
              <a:rPr lang="en-US" sz="1400" dirty="0"/>
              <a:t>each pattern </a:t>
            </a:r>
            <a:r>
              <a:rPr lang="en-US" sz="1400" dirty="0" smtClean="0"/>
              <a:t>in Fast</a:t>
            </a:r>
            <a:r>
              <a:rPr lang="en-US" altLang="zh-CN" sz="1400" dirty="0" smtClean="0"/>
              <a:t>-</a:t>
            </a:r>
            <a:r>
              <a:rPr lang="en-US" sz="1400" dirty="0" smtClean="0"/>
              <a:t>Scan </a:t>
            </a:r>
            <a:r>
              <a:rPr lang="en-US" sz="1400" dirty="0"/>
              <a:t>to find out the faulty parts which the pattern </a:t>
            </a:r>
            <a:r>
              <a:rPr lang="en-US" sz="1400" dirty="0" smtClean="0"/>
              <a:t>detects</a:t>
            </a:r>
            <a:endParaRPr lang="en-US" sz="1400" dirty="0" smtClean="0">
              <a:latin typeface="Arial" panose="020B0604020202020204" pitchFamily="34" charset="0"/>
              <a:ea typeface="微软雅黑" panose="020B0503020204020204" pitchFamily="34" charset="-122"/>
            </a:endParaRPr>
          </a:p>
        </p:txBody>
      </p:sp>
      <p:pic>
        <p:nvPicPr>
          <p:cNvPr id="5" name="图片 4"/>
          <p:cNvPicPr>
            <a:picLocks noChangeAspect="1"/>
          </p:cNvPicPr>
          <p:nvPr/>
        </p:nvPicPr>
        <p:blipFill>
          <a:blip r:embed="rId3"/>
          <a:stretch>
            <a:fillRect/>
          </a:stretch>
        </p:blipFill>
        <p:spPr>
          <a:xfrm>
            <a:off x="895018" y="596789"/>
            <a:ext cx="2149120" cy="5784960"/>
          </a:xfrm>
          <a:prstGeom prst="rect">
            <a:avLst/>
          </a:prstGeom>
        </p:spPr>
      </p:pic>
      <p:pic>
        <p:nvPicPr>
          <p:cNvPr id="6" name="图片 5"/>
          <p:cNvPicPr>
            <a:picLocks noChangeAspect="1"/>
          </p:cNvPicPr>
          <p:nvPr/>
        </p:nvPicPr>
        <p:blipFill>
          <a:blip r:embed="rId4"/>
          <a:stretch>
            <a:fillRect/>
          </a:stretch>
        </p:blipFill>
        <p:spPr>
          <a:xfrm>
            <a:off x="9920373" y="596789"/>
            <a:ext cx="2143125" cy="5591175"/>
          </a:xfrm>
          <a:prstGeom prst="rect">
            <a:avLst/>
          </a:prstGeom>
        </p:spPr>
      </p:pic>
      <p:sp>
        <p:nvSpPr>
          <p:cNvPr id="7" name="右箭头 6"/>
          <p:cNvSpPr/>
          <p:nvPr/>
        </p:nvSpPr>
        <p:spPr>
          <a:xfrm>
            <a:off x="3896711" y="2639933"/>
            <a:ext cx="5171089" cy="24387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灯片编号占位符 1"/>
          <p:cNvSpPr>
            <a:spLocks noGrp="1"/>
          </p:cNvSpPr>
          <p:nvPr>
            <p:ph type="sldNum" sz="quarter" idx="12"/>
          </p:nvPr>
        </p:nvSpPr>
        <p:spPr/>
        <p:txBody>
          <a:bodyPr/>
          <a:lstStyle/>
          <a:p>
            <a:fld id="{23884A04-6085-4CE7-807C-B17EAB5DBA3E}" type="slidenum">
              <a:rPr lang="en-US" smtClean="0"/>
              <a:t>9</a:t>
            </a:fld>
            <a:endParaRPr lang="en-US"/>
          </a:p>
        </p:txBody>
      </p:sp>
      <p:sp>
        <p:nvSpPr>
          <p:cNvPr id="8" name="日期占位符 7"/>
          <p:cNvSpPr>
            <a:spLocks noGrp="1"/>
          </p:cNvSpPr>
          <p:nvPr>
            <p:ph type="dt" sz="half" idx="10"/>
          </p:nvPr>
        </p:nvSpPr>
        <p:spPr/>
        <p:txBody>
          <a:bodyPr/>
          <a:lstStyle/>
          <a:p>
            <a:r>
              <a:rPr lang="en-US" smtClean="0"/>
              <a:t>6/3/2015</a:t>
            </a:r>
            <a:endParaRPr lang="en-US"/>
          </a:p>
        </p:txBody>
      </p:sp>
      <p:sp>
        <p:nvSpPr>
          <p:cNvPr id="9" name="页脚占位符 8"/>
          <p:cNvSpPr>
            <a:spLocks noGrp="1"/>
          </p:cNvSpPr>
          <p:nvPr>
            <p:ph type="ftr" sz="quarter" idx="11"/>
          </p:nvPr>
        </p:nvSpPr>
        <p:spPr/>
        <p:txBody>
          <a:bodyPr/>
          <a:lstStyle/>
          <a:p>
            <a:r>
              <a:rPr lang="en-US" smtClean="0"/>
              <a:t>Heng MEE Project</a:t>
            </a:r>
            <a:endParaRPr lang="en-US"/>
          </a:p>
        </p:txBody>
      </p:sp>
      <p:pic>
        <p:nvPicPr>
          <p:cNvPr id="10" name="图片 4"/>
          <p:cNvPicPr>
            <a:picLocks noChangeAspect="1"/>
          </p:cNvPicPr>
          <p:nvPr/>
        </p:nvPicPr>
        <p:blipFill>
          <a:blip r:embed="rId5"/>
          <a:stretch>
            <a:fillRect/>
          </a:stretch>
        </p:blipFill>
        <p:spPr>
          <a:xfrm>
            <a:off x="5236861" y="2956924"/>
            <a:ext cx="2230739" cy="3326309"/>
          </a:xfrm>
          <a:prstGeom prst="rect">
            <a:avLst/>
          </a:prstGeom>
        </p:spPr>
      </p:pic>
    </p:spTree>
    <p:extLst>
      <p:ext uri="{BB962C8B-B14F-4D97-AF65-F5344CB8AC3E}">
        <p14:creationId xmlns:p14="http://schemas.microsoft.com/office/powerpoint/2010/main" val="3208158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A000120140530A99PPBG">
  <a:themeElements>
    <a:clrScheme name="KSO_GREY4">
      <a:dk1>
        <a:srgbClr val="3D3F41"/>
      </a:dk1>
      <a:lt1>
        <a:srgbClr val="FFFFFF"/>
      </a:lt1>
      <a:dk2>
        <a:srgbClr val="454749"/>
      </a:dk2>
      <a:lt2>
        <a:srgbClr val="EAF5FC"/>
      </a:lt2>
      <a:accent1>
        <a:srgbClr val="64606D"/>
      </a:accent1>
      <a:accent2>
        <a:srgbClr val="B99179"/>
      </a:accent2>
      <a:accent3>
        <a:srgbClr val="9994A6"/>
      </a:accent3>
      <a:accent4>
        <a:srgbClr val="CDB7CD"/>
      </a:accent4>
      <a:accent5>
        <a:srgbClr val="B9D9E7"/>
      </a:accent5>
      <a:accent6>
        <a:srgbClr val="FFC000"/>
      </a:accent6>
      <a:hlink>
        <a:srgbClr val="00B0F0"/>
      </a:hlink>
      <a:folHlink>
        <a:srgbClr val="AFB2B4"/>
      </a:folHlink>
    </a:clrScheme>
    <a:fontScheme name="自定义 7">
      <a:majorFont>
        <a:latin typeface="Arial"/>
        <a:ea typeface="微软雅黑"/>
        <a:cs typeface=""/>
      </a:majorFont>
      <a:minorFont>
        <a:latin typeface="Arial"/>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A000120150306A13KPBG</Template>
  <TotalTime>1626</TotalTime>
  <Words>4111</Words>
  <Application>Microsoft Office PowerPoint</Application>
  <PresentationFormat>Widescreen</PresentationFormat>
  <Paragraphs>464</Paragraphs>
  <Slides>39</Slides>
  <Notes>29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微软雅黑</vt:lpstr>
      <vt:lpstr>宋体</vt:lpstr>
      <vt:lpstr>Arial</vt:lpstr>
      <vt:lpstr>Calibri</vt:lpstr>
      <vt:lpstr>Cambria</vt:lpstr>
      <vt:lpstr>Monotype Sorts</vt:lpstr>
      <vt:lpstr>Tahoma</vt:lpstr>
      <vt:lpstr>Times New Roman</vt:lpstr>
      <vt:lpstr>Verdana</vt:lpstr>
      <vt:lpstr>Webdings</vt:lpstr>
      <vt:lpstr>幼圆</vt:lpstr>
      <vt:lpstr>A000120140530A99PPBG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Fault dictionary</vt:lpstr>
      <vt:lpstr>PowerPoint Presentation</vt:lpstr>
      <vt:lpstr>FastScan to generate 74182 circuit fault dictionary</vt:lpstr>
      <vt:lpstr>Final version of fault dictionary</vt:lpstr>
      <vt:lpstr>PowerPoint Presentation</vt:lpstr>
      <vt:lpstr>PowerPoint Presentation</vt:lpstr>
      <vt:lpstr>PowerPoint Presentation</vt:lpstr>
      <vt:lpstr>PowerPoint Presentation</vt:lpstr>
      <vt:lpstr>Old way to implement 74182 on FPGA using 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faults to be diagnosed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diagnostic program results</vt:lpstr>
      <vt:lpstr>Conclusion</vt:lpstr>
      <vt:lpstr>Future work</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heng zhao</dc:creator>
  <cp:lastModifiedBy>agrawvd</cp:lastModifiedBy>
  <cp:revision>106</cp:revision>
  <cp:lastPrinted>2015-06-05T05:21:33Z</cp:lastPrinted>
  <dcterms:created xsi:type="dcterms:W3CDTF">2015-06-02T19:43:57Z</dcterms:created>
  <dcterms:modified xsi:type="dcterms:W3CDTF">2015-06-07T02:46:42Z</dcterms:modified>
</cp:coreProperties>
</file>