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257" r:id="rId3"/>
    <p:sldId id="299" r:id="rId4"/>
    <p:sldId id="300" r:id="rId5"/>
    <p:sldId id="301" r:id="rId6"/>
    <p:sldId id="302" r:id="rId7"/>
    <p:sldId id="303" r:id="rId8"/>
    <p:sldId id="305" r:id="rId9"/>
    <p:sldId id="306" r:id="rId10"/>
    <p:sldId id="307" r:id="rId11"/>
    <p:sldId id="308" r:id="rId12"/>
    <p:sldId id="310" r:id="rId13"/>
    <p:sldId id="311" r:id="rId14"/>
    <p:sldId id="312" r:id="rId15"/>
    <p:sldId id="313" r:id="rId16"/>
    <p:sldId id="317" r:id="rId17"/>
    <p:sldId id="318" r:id="rId18"/>
    <p:sldId id="320" r:id="rId19"/>
    <p:sldId id="322" r:id="rId20"/>
    <p:sldId id="323" r:id="rId21"/>
    <p:sldId id="324" r:id="rId22"/>
    <p:sldId id="319" r:id="rId23"/>
    <p:sldId id="321" r:id="rId24"/>
    <p:sldId id="258" r:id="rId25"/>
    <p:sldId id="298" r:id="rId26"/>
    <p:sldId id="326" r:id="rId27"/>
    <p:sldId id="339" r:id="rId28"/>
    <p:sldId id="283" r:id="rId29"/>
    <p:sldId id="296" r:id="rId30"/>
    <p:sldId id="340" r:id="rId31"/>
    <p:sldId id="286" r:id="rId32"/>
    <p:sldId id="330" r:id="rId33"/>
    <p:sldId id="325" r:id="rId34"/>
    <p:sldId id="327" r:id="rId35"/>
    <p:sldId id="328" r:id="rId36"/>
    <p:sldId id="341" r:id="rId37"/>
    <p:sldId id="329" r:id="rId38"/>
    <p:sldId id="289" r:id="rId39"/>
    <p:sldId id="290" r:id="rId40"/>
    <p:sldId id="291" r:id="rId41"/>
    <p:sldId id="288" r:id="rId42"/>
    <p:sldId id="294" r:id="rId43"/>
    <p:sldId id="331" r:id="rId44"/>
    <p:sldId id="334" r:id="rId45"/>
    <p:sldId id="335" r:id="rId46"/>
    <p:sldId id="336" r:id="rId47"/>
    <p:sldId id="337" r:id="rId48"/>
    <p:sldId id="332" r:id="rId49"/>
    <p:sldId id="309" r:id="rId50"/>
    <p:sldId id="316" r:id="rId51"/>
    <p:sldId id="338" r:id="rId52"/>
  </p:sldIdLst>
  <p:sldSz cx="9144000" cy="6858000" type="screen4x3"/>
  <p:notesSz cx="9945688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1" autoAdjust="0"/>
    <p:restoredTop sz="90620" autoAdjust="0"/>
  </p:normalViewPr>
  <p:slideViewPr>
    <p:cSldViewPr>
      <p:cViewPr>
        <p:scale>
          <a:sx n="75" d="100"/>
          <a:sy n="75" d="100"/>
        </p:scale>
        <p:origin x="-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33588" y="0"/>
            <a:ext cx="4309798" cy="3426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603D87-DE0B-4608-BC0F-A362F04DD13D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33588" y="6514279"/>
            <a:ext cx="4309798" cy="3426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CBCB-2AD4-41D6-94B9-16B2020F2BE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633588" y="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A61CC-61E6-475D-BDF4-83E4E856CE4F}" type="datetimeFigureOut">
              <a:rPr lang="zh-CN" altLang="en-US" smtClean="0"/>
              <a:pPr/>
              <a:t>2015/5/7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257550" y="514350"/>
            <a:ext cx="3430588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94569" y="3257550"/>
            <a:ext cx="79565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633588" y="6513910"/>
            <a:ext cx="4309798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C77E1-BEB2-4C90-B826-9B625406319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33100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8678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71001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So, because</a:t>
            </a:r>
            <a:r>
              <a:rPr lang="en-US" altLang="zh-CN" baseline="0" dirty="0" smtClean="0"/>
              <a:t> of the noise margin reduction and the extra components for MVL signal generation/decoding, we have to concern about the possible errors in MVL transmission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2488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24881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2488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8024881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937100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24881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38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248816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69717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42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91021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43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8024881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47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76910210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48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96898564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49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50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C77E1-BEB2-4C90-B826-9B6254063190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8822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30AF">
                <a:gamma/>
                <a:shade val="60000"/>
                <a:invGamma/>
              </a:srgbClr>
            </a:gs>
            <a:gs pos="100000">
              <a:srgbClr val="0330A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rs.net/Links/2011ITRS/2011Chapters/2011Test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ynopsys.com/Tools/Implementation/RTLSynthesis/CapsuleModule/dftmax_bgr.pdf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CN" sz="40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Digital </a:t>
            </a:r>
            <a:r>
              <a:rPr lang="en-US" altLang="zh-CN" sz="4000" b="1" dirty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Testing with Multivalued Logic </a:t>
            </a:r>
            <a:r>
              <a:rPr lang="en-US" altLang="zh-CN" sz="40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Signals </a:t>
            </a:r>
            <a:endParaRPr lang="zh-CN" altLang="en-US" sz="4000" b="1" dirty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533400" y="2171813"/>
            <a:ext cx="8077200" cy="137129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Final Exam, April 15, 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en-US" sz="2800" b="1" dirty="0" smtClean="0">
                <a:solidFill>
                  <a:schemeClr val="bg1"/>
                </a:solidFill>
              </a:rPr>
              <a:t>B</a:t>
            </a:r>
            <a:r>
              <a:rPr lang="en-US" altLang="zh-CN" sz="2800" b="1" dirty="0" smtClean="0">
                <a:solidFill>
                  <a:schemeClr val="bg1"/>
                </a:solidFill>
              </a:rPr>
              <a:t>aohu Li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203848" y="3730512"/>
            <a:ext cx="5715000" cy="196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9725" indent="-339725" defTabSz="992188">
              <a:spcBef>
                <a:spcPct val="20000"/>
              </a:spcBef>
            </a:pPr>
            <a:r>
              <a:rPr lang="en-US" altLang="zh-CN" sz="2200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</a:t>
            </a:r>
            <a:r>
              <a:rPr lang="en-US" altLang="zh-CN" sz="800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200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Committee Chair:</a:t>
            </a: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Dr. </a:t>
            </a:r>
            <a:r>
              <a:rPr lang="en-US" altLang="zh-CN" sz="2200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Vishwani</a:t>
            </a: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200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Agrawal</a:t>
            </a:r>
            <a:endParaRPr lang="en-US" altLang="zh-CN" sz="220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1600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200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Committee Members: </a:t>
            </a: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Dr. </a:t>
            </a:r>
            <a:r>
              <a:rPr lang="en-US" altLang="zh-CN" sz="2200" dirty="0" err="1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Adit</a:t>
            </a: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Singh</a:t>
            </a:r>
          </a:p>
          <a:p>
            <a:r>
              <a:rPr lang="en-US" altLang="zh-CN" sz="22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	</a:t>
            </a: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	          Dr. Bogdan Wilamowski</a:t>
            </a:r>
          </a:p>
          <a:p>
            <a:r>
              <a:rPr lang="en-US" altLang="zh-CN" sz="2200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	</a:t>
            </a: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	          Dr. Victor Nelson</a:t>
            </a:r>
          </a:p>
          <a:p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      </a:t>
            </a:r>
            <a:r>
              <a:rPr lang="en-US" altLang="zh-CN" sz="2200" i="1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External Reader: </a:t>
            </a:r>
            <a:r>
              <a:rPr lang="en-US" altLang="zh-CN" sz="1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 </a:t>
            </a:r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Dr. Xiao Qin</a:t>
            </a:r>
          </a:p>
          <a:p>
            <a:endParaRPr lang="en-US" altLang="zh-CN" sz="2200" dirty="0" smtClean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  <a:p>
            <a:r>
              <a:rPr lang="en-US" altLang="zh-CN" sz="2200" dirty="0" smtClean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rPr>
              <a:t>	  	</a:t>
            </a:r>
          </a:p>
          <a:p>
            <a:pPr marL="339725" indent="-339725" algn="ctr" defTabSz="992188">
              <a:spcBef>
                <a:spcPct val="20000"/>
              </a:spcBef>
              <a:buFontTx/>
              <a:buChar char="•"/>
            </a:pPr>
            <a:endParaRPr lang="en-US" altLang="zh-CN" sz="2200" dirty="0">
              <a:solidFill>
                <a:schemeClr val="bg1"/>
              </a:solidFill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33400" y="5699125"/>
            <a:ext cx="8096250" cy="953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3" rIns="91165" bIns="45583">
            <a:spAutoFit/>
          </a:bodyPr>
          <a:lstStyle/>
          <a:p>
            <a:pPr algn="ctr" defTabSz="992188"/>
            <a:r>
              <a:rPr lang="en-US" altLang="zh-CN" sz="2800" dirty="0">
                <a:solidFill>
                  <a:srgbClr val="FFFF00"/>
                </a:solidFill>
                <a:ea typeface="宋体" pitchFamily="2" charset="-122"/>
              </a:rPr>
              <a:t>Department of Electrical and Computer Engineering</a:t>
            </a:r>
          </a:p>
          <a:p>
            <a:pPr algn="ctr" defTabSz="992188"/>
            <a:r>
              <a:rPr lang="en-US" altLang="zh-CN" sz="2800" dirty="0">
                <a:solidFill>
                  <a:srgbClr val="FFFF00"/>
                </a:solidFill>
                <a:ea typeface="宋体" pitchFamily="2" charset="-122"/>
              </a:rPr>
              <a:t>Auburn University, AL </a:t>
            </a:r>
            <a:r>
              <a:rPr lang="en-US" altLang="zh-CN" sz="2800" dirty="0" smtClean="0">
                <a:solidFill>
                  <a:srgbClr val="FFFF00"/>
                </a:solidFill>
                <a:ea typeface="宋体" pitchFamily="2" charset="-122"/>
              </a:rPr>
              <a:t>36849 </a:t>
            </a:r>
            <a:r>
              <a:rPr lang="en-US" altLang="zh-CN" sz="2800" dirty="0">
                <a:solidFill>
                  <a:srgbClr val="FFFF00"/>
                </a:solidFill>
                <a:ea typeface="宋体" pitchFamily="2" charset="-122"/>
              </a:rPr>
              <a:t>USA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Multi-site Test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What does multi-site test do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Test multiple devices with fixed ATE resource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564904"/>
            <a:ext cx="7669906" cy="3108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Multi-site Test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Reason for multi-site test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Increase test parallelism and throughput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Better utilize ATE resource, avoid spare channels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Save test cost</a:t>
            </a:r>
          </a:p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Multi-site test considerations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TAM optimization</a:t>
            </a:r>
          </a:p>
          <a:p>
            <a:pPr marL="1257300" lvl="4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Based on ATE resource constraints (number of channels and memory depth, etc. 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Iyengar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2002], 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Goel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2005] and 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Bahuk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. 2009], etc.)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Bandwidth matching ([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Volkerink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2001])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Reduce test pins in device</a:t>
            </a: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Reduce Test Pins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 multi-site test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Decrease test resource requirement per DUT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Increase multi-site test parallelism </a:t>
            </a:r>
          </a:p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Implementations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Enhanced reduced pin-count test ([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Vranken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2001])</a:t>
            </a: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Enhanced Reduced Pin-count Test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13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0" y="1789973"/>
            <a:ext cx="7668344" cy="2719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上箭头 12"/>
          <p:cNvSpPr/>
          <p:nvPr/>
        </p:nvSpPr>
        <p:spPr>
          <a:xfrm>
            <a:off x="6228184" y="4581128"/>
            <a:ext cx="360040" cy="576064"/>
          </a:xfrm>
          <a:prstGeom prst="up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396495" y="5271591"/>
            <a:ext cx="3775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rgbClr val="FFFF00"/>
                </a:solidFill>
              </a:rPr>
              <a:t>Similar to RPCT we call today</a:t>
            </a:r>
            <a:endParaRPr lang="zh-CN" alt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Reduce Test Pins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 multi-site test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Decrease test resource requirement per DUT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Increase multi-site test parallelism </a:t>
            </a:r>
          </a:p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Implementations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Enhanced reduced pin-count test ([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Vranken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2001])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Three-pin test ([Moreau 2009])</a:t>
            </a: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Three-pin Test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340768"/>
            <a:ext cx="6689383" cy="4805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Reduce Test Pins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 multi-site test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Decrease test resource requirement per DUT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Increase multi-site test parallelism </a:t>
            </a:r>
          </a:p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Implementations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Enhanced reduced pin-count test ([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Vranken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2001])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Three-pin test ([Moreau 2009])</a:t>
            </a:r>
          </a:p>
          <a:p>
            <a:pPr marL="800100" lvl="3" indent="-342900"/>
            <a:r>
              <a:rPr lang="en-US" altLang="zh-CN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SmartScan 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([Chakra. 2013])</a:t>
            </a: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SmartScan</a:t>
            </a:r>
            <a:endParaRPr lang="en-US" altLang="zh-CN" sz="3600" b="1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668" y="1458613"/>
            <a:ext cx="8338876" cy="427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Reduce Test Pins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 multi-site test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Decrease test resource requirement per DUT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Increase multi-site test parallelism </a:t>
            </a:r>
          </a:p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Implementations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Enhanced reduced pin-count test ([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Vranken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2001])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Three-pin test ([Moreau 2009])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SmartScan ([Chakra. 2013])</a:t>
            </a: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>
              <a:buBlip>
                <a:blip r:embed="rId3"/>
              </a:buBlip>
            </a:pP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Similarity: all major test pin reduction schemes are based on serialization and deserialization of test data </a:t>
            </a:r>
          </a:p>
          <a:p>
            <a:pPr marL="800100" lvl="3" indent="-342900">
              <a:buBlip>
                <a:blip r:embed="rId3"/>
              </a:buBlip>
            </a:pPr>
            <a:r>
              <a:rPr lang="en-US" altLang="zh-CN" dirty="0" smtClean="0">
                <a:solidFill>
                  <a:schemeClr val="bg1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Approach to combine RPCT with test compression</a:t>
            </a:r>
          </a:p>
          <a:p>
            <a:pPr marL="800100" lvl="3" indent="-342900">
              <a:buBlip>
                <a:blip r:embed="rId3"/>
              </a:buBlip>
            </a:pPr>
            <a:endParaRPr lang="en-US" altLang="zh-CN" dirty="0" smtClean="0">
              <a:solidFill>
                <a:schemeClr val="bg1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Test Compression and RPCT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Trend to combine two techniques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Three-pin test ([Moreau 2009])</a:t>
            </a:r>
          </a:p>
          <a:p>
            <a:pPr marL="800100" lvl="3" indent="-342900"/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SmartScan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([Chakra. 2013])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Pin-limited mode in adaptive scan ([Synopsys 2009])</a:t>
            </a:r>
          </a:p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How RPCT benefit test compression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Details discussed in 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SmartScan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([Chakra. 2013])</a:t>
            </a:r>
          </a:p>
          <a:p>
            <a:pPr marL="1257300" lvl="4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Major reason:</a:t>
            </a:r>
          </a:p>
          <a:p>
            <a:pPr marL="1257300" lvl="4" indent="-342900">
              <a:buNone/>
            </a:pP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		RPCT increases the number of decompressor inputs 	with narrow TAM, which breaks the inputs correlation 	barrier of compression algorithm, improving fault 	coverage.</a:t>
            </a: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Acknowledgment</a:t>
            </a:r>
            <a:endParaRPr lang="zh-CN" alt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204865"/>
            <a:ext cx="8229600" cy="34563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800" dirty="0" smtClean="0">
                <a:solidFill>
                  <a:srgbClr val="FFFF00"/>
                </a:solidFill>
              </a:rPr>
              <a:t>Prof.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Vishwani</a:t>
            </a:r>
            <a:r>
              <a:rPr lang="en-US" altLang="zh-CN" sz="2800" dirty="0" smtClean="0">
                <a:solidFill>
                  <a:srgbClr val="FFFF00"/>
                </a:solidFill>
              </a:rPr>
              <a:t>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Agrawal</a:t>
            </a:r>
            <a:r>
              <a:rPr lang="en-US" altLang="zh-CN" sz="2800" dirty="0" smtClean="0">
                <a:solidFill>
                  <a:srgbClr val="FFFF00"/>
                </a:solidFill>
              </a:rPr>
              <a:t> for his invaluable guidance throughout my research and study,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rgbClr val="FFFF00"/>
                </a:solidFill>
              </a:rPr>
              <a:t>Prof. </a:t>
            </a:r>
            <a:r>
              <a:rPr lang="en-US" altLang="zh-CN" sz="2800" dirty="0" err="1" smtClean="0">
                <a:solidFill>
                  <a:srgbClr val="FFFF00"/>
                </a:solidFill>
              </a:rPr>
              <a:t>Adit</a:t>
            </a:r>
            <a:r>
              <a:rPr lang="en-US" altLang="zh-CN" sz="2800" dirty="0" smtClean="0">
                <a:solidFill>
                  <a:srgbClr val="FFFF00"/>
                </a:solidFill>
              </a:rPr>
              <a:t> Singh, Prof. Bogdan Wilamowski and Prof. Victor Nelson for being my committee members and for their courses,  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rgbClr val="FFFF00"/>
                </a:solidFill>
              </a:rPr>
              <a:t>Prof. Xiao Qin for being my external reader, and</a:t>
            </a:r>
          </a:p>
          <a:p>
            <a:pPr>
              <a:buNone/>
            </a:pPr>
            <a:r>
              <a:rPr lang="en-US" altLang="zh-CN" sz="2800" dirty="0" smtClean="0">
                <a:solidFill>
                  <a:srgbClr val="FFFF00"/>
                </a:solidFill>
              </a:rPr>
              <a:t>My family and friends for their support.</a:t>
            </a: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>
                <a:solidFill>
                  <a:schemeClr val="bg1"/>
                </a:solidFill>
              </a:rPr>
              <a:t>Final Exam - Baohu Li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4/15/2015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Input correlation barrier of compression algorithm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556792"/>
            <a:ext cx="4896544" cy="193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196752"/>
            <a:ext cx="5904656" cy="498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RPCT Benefit to Test Compression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04864"/>
            <a:ext cx="7659314" cy="3028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Problem in RPCT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Sacrifice test speed for TAM reduction</a:t>
            </a: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276872"/>
            <a:ext cx="7899979" cy="261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/>
          <p:nvPr/>
        </p:nvSpPr>
        <p:spPr>
          <a:xfrm>
            <a:off x="467544" y="515719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Assume certain channel speed, the scan speed in RPCT scheme is 1/5 of traditional case to match the bandwidth.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Problem in RPCT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Problem gets worse with multi-core </a:t>
            </a:r>
            <a:r>
              <a:rPr lang="en-US" altLang="zh-CN" sz="2800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SoCs</a:t>
            </a:r>
            <a:endParaRPr lang="en-US" altLang="zh-CN" sz="2800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1257300" lvl="4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pPr marL="800100" lvl="3" indent="-342900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7308304" cy="302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87624" y="5157192"/>
            <a:ext cx="5227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Scan speed:         1/5 of clock f       →      1/20 of clock f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Limited by the data rate of single channel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Problem Statement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How to deal with the growing test volume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Compress test data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Faster tester</a:t>
            </a:r>
          </a:p>
          <a:p>
            <a:pPr marL="1257300" lvl="4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Enhance the capacity (improve the data rate) of test channel (this work)</a:t>
            </a:r>
            <a:endParaRPr lang="en-US" altLang="zh-CN" sz="2400" dirty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How to resolve the mentioned problem in RPCT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Increase the data rate of test channel (same as enhancing test channel capacity)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Solutions to the two problems join together</a:t>
            </a:r>
          </a:p>
          <a:p>
            <a:pPr lvl="2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Multi-Valued </a:t>
            </a:r>
            <a:r>
              <a:rPr lang="en-US" altLang="zh-CN" sz="39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Logic</a:t>
            </a: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 (MVL) Test Channel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图片 11" descr="mvl_overvie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8654592" cy="3888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0" y="972017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2</a:t>
            </a:r>
            <a:r>
              <a:rPr lang="en-US" sz="3200" baseline="30000" dirty="0" smtClean="0">
                <a:solidFill>
                  <a:schemeClr val="bg1"/>
                </a:solidFill>
              </a:rPr>
              <a:t>5</a:t>
            </a:r>
            <a:r>
              <a:rPr lang="en-US" sz="3200" dirty="0" smtClean="0">
                <a:solidFill>
                  <a:schemeClr val="bg1"/>
                </a:solidFill>
              </a:rPr>
              <a:t> = 32 levels</a:t>
            </a:r>
            <a:endParaRPr lang="en-US" sz="3200" dirty="0"/>
          </a:p>
        </p:txBody>
      </p:sp>
      <p:sp>
        <p:nvSpPr>
          <p:cNvPr id="15" name="Arc 14"/>
          <p:cNvSpPr/>
          <p:nvPr/>
        </p:nvSpPr>
        <p:spPr>
          <a:xfrm>
            <a:off x="4572000" y="1340768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>
            <a:off x="3592286" y="1340768"/>
            <a:ext cx="907706" cy="1760038"/>
          </a:xfrm>
          <a:custGeom>
            <a:avLst/>
            <a:gdLst>
              <a:gd name="connsiteX0" fmla="*/ 865414 w 865414"/>
              <a:gd name="connsiteY0" fmla="*/ 0 h 2057400"/>
              <a:gd name="connsiteX1" fmla="*/ 359228 w 865414"/>
              <a:gd name="connsiteY1" fmla="*/ 293914 h 2057400"/>
              <a:gd name="connsiteX2" fmla="*/ 342900 w 865414"/>
              <a:gd name="connsiteY2" fmla="*/ 1306285 h 2057400"/>
              <a:gd name="connsiteX3" fmla="*/ 0 w 865414"/>
              <a:gd name="connsiteY3" fmla="*/ 2057400 h 205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5414" h="2057400">
                <a:moveTo>
                  <a:pt x="865414" y="0"/>
                </a:moveTo>
                <a:cubicBezTo>
                  <a:pt x="655864" y="38100"/>
                  <a:pt x="446314" y="76200"/>
                  <a:pt x="359228" y="293914"/>
                </a:cubicBezTo>
                <a:cubicBezTo>
                  <a:pt x="272142" y="511628"/>
                  <a:pt x="402771" y="1012371"/>
                  <a:pt x="342900" y="1306285"/>
                </a:cubicBezTo>
                <a:cubicBezTo>
                  <a:pt x="283029" y="1600199"/>
                  <a:pt x="141514" y="1828799"/>
                  <a:pt x="0" y="2057400"/>
                </a:cubicBezTo>
              </a:path>
            </a:pathLst>
          </a:custGeom>
          <a:noFill/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987824" y="5805264"/>
            <a:ext cx="2632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Data Rate = clock </a:t>
            </a:r>
            <a:r>
              <a:rPr lang="en-US" altLang="zh-CN" dirty="0" smtClean="0">
                <a:solidFill>
                  <a:srgbClr val="FFFF00"/>
                </a:solidFill>
                <a:latin typeface="Gabriola" pitchFamily="82" charset="0"/>
              </a:rPr>
              <a:t>f</a:t>
            </a:r>
            <a:r>
              <a:rPr lang="en-US" altLang="zh-CN" dirty="0" smtClean="0">
                <a:solidFill>
                  <a:srgbClr val="FFFF00"/>
                </a:solidFill>
              </a:rPr>
              <a:t> x log</a:t>
            </a:r>
            <a:r>
              <a:rPr lang="en-US" altLang="zh-CN" baseline="-25000" dirty="0" smtClean="0">
                <a:solidFill>
                  <a:srgbClr val="FFFF00"/>
                </a:solidFill>
              </a:rPr>
              <a:t>2</a:t>
            </a:r>
            <a:r>
              <a:rPr lang="en-US" altLang="zh-CN" dirty="0" smtClean="0">
                <a:solidFill>
                  <a:srgbClr val="FFFF00"/>
                </a:solidFill>
              </a:rPr>
              <a:t>N</a:t>
            </a:r>
            <a:endParaRPr lang="zh-CN" altLang="en-US" baseline="-25000" dirty="0">
              <a:solidFill>
                <a:srgbClr val="FFFF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932040" y="5733256"/>
            <a:ext cx="648072" cy="50405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/>
          <p:cNvCxnSpPr/>
          <p:nvPr/>
        </p:nvCxnSpPr>
        <p:spPr>
          <a:xfrm flipH="1" flipV="1">
            <a:off x="5580112" y="6093296"/>
            <a:ext cx="288032" cy="72008"/>
          </a:xfrm>
          <a:prstGeom prst="straightConnector1">
            <a:avLst/>
          </a:prstGeom>
          <a:ln w="2222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5796136" y="6021288"/>
            <a:ext cx="1482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Enhancement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5532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MVL Channel for RPCT Scheme </a:t>
            </a:r>
            <a:endParaRPr kumimoji="0" lang="en-US" altLang="zh-CN" sz="36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4572000" y="1340768"/>
            <a:ext cx="45719" cy="72008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20888"/>
            <a:ext cx="7791050" cy="248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How MVL test application resolves test speed sacrifice in RPCT scheme</a:t>
            </a:r>
          </a:p>
          <a:p>
            <a:pPr lvl="2"/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87624" y="5157192"/>
            <a:ext cx="6524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Scan speed:         1/20 of clock f       →      1/5 of clock f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Speed increases by data rate enhancement of MVL channel (log</a:t>
            </a:r>
            <a:r>
              <a:rPr lang="en-US" altLang="zh-CN" baseline="-25000" dirty="0" smtClean="0">
                <a:solidFill>
                  <a:srgbClr val="FFFF00"/>
                </a:solidFill>
              </a:rPr>
              <a:t>2</a:t>
            </a:r>
            <a:r>
              <a:rPr lang="en-US" altLang="zh-CN" dirty="0" smtClean="0">
                <a:solidFill>
                  <a:srgbClr val="FFFF00"/>
                </a:solidFill>
              </a:rPr>
              <a:t>16)</a:t>
            </a:r>
            <a:endParaRPr lang="zh-CN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329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cxnSp>
        <p:nvCxnSpPr>
          <p:cNvPr id="206" name="直接连接符 205"/>
          <p:cNvCxnSpPr>
            <a:cxnSpLocks noChangeAspect="1"/>
          </p:cNvCxnSpPr>
          <p:nvPr/>
        </p:nvCxnSpPr>
        <p:spPr>
          <a:xfrm>
            <a:off x="1505234" y="267946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直接连接符 206"/>
          <p:cNvCxnSpPr>
            <a:cxnSpLocks noChangeAspect="1"/>
          </p:cNvCxnSpPr>
          <p:nvPr/>
        </p:nvCxnSpPr>
        <p:spPr>
          <a:xfrm>
            <a:off x="1721258" y="2465825"/>
            <a:ext cx="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直接连接符 207"/>
          <p:cNvCxnSpPr>
            <a:cxnSpLocks noChangeAspect="1"/>
          </p:cNvCxnSpPr>
          <p:nvPr/>
        </p:nvCxnSpPr>
        <p:spPr>
          <a:xfrm>
            <a:off x="1692686" y="2487033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直接连接符 208"/>
          <p:cNvCxnSpPr>
            <a:cxnSpLocks noChangeAspect="1"/>
          </p:cNvCxnSpPr>
          <p:nvPr/>
        </p:nvCxnSpPr>
        <p:spPr>
          <a:xfrm rot="5400000">
            <a:off x="1597371" y="2580187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直接连接符 209"/>
          <p:cNvCxnSpPr>
            <a:cxnSpLocks noChangeAspect="1"/>
          </p:cNvCxnSpPr>
          <p:nvPr/>
        </p:nvCxnSpPr>
        <p:spPr>
          <a:xfrm>
            <a:off x="1906992" y="247963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直接连接符 210"/>
          <p:cNvCxnSpPr>
            <a:cxnSpLocks noChangeAspect="1"/>
          </p:cNvCxnSpPr>
          <p:nvPr/>
        </p:nvCxnSpPr>
        <p:spPr>
          <a:xfrm rot="5400000">
            <a:off x="2002436" y="258098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直接连接符 211"/>
          <p:cNvCxnSpPr>
            <a:cxnSpLocks noChangeAspect="1"/>
          </p:cNvCxnSpPr>
          <p:nvPr/>
        </p:nvCxnSpPr>
        <p:spPr>
          <a:xfrm>
            <a:off x="2096162" y="267470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直接连接符 212"/>
          <p:cNvCxnSpPr>
            <a:cxnSpLocks noChangeAspect="1"/>
          </p:cNvCxnSpPr>
          <p:nvPr/>
        </p:nvCxnSpPr>
        <p:spPr>
          <a:xfrm>
            <a:off x="2309227" y="267470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直接连接符 213"/>
          <p:cNvCxnSpPr>
            <a:cxnSpLocks noChangeAspect="1"/>
          </p:cNvCxnSpPr>
          <p:nvPr/>
        </p:nvCxnSpPr>
        <p:spPr>
          <a:xfrm>
            <a:off x="2499060" y="248782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直接连接符 214"/>
          <p:cNvCxnSpPr>
            <a:cxnSpLocks noChangeAspect="1"/>
          </p:cNvCxnSpPr>
          <p:nvPr/>
        </p:nvCxnSpPr>
        <p:spPr>
          <a:xfrm rot="5400000">
            <a:off x="2403745" y="258098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直接连接符 215"/>
          <p:cNvCxnSpPr>
            <a:cxnSpLocks noChangeAspect="1"/>
          </p:cNvCxnSpPr>
          <p:nvPr/>
        </p:nvCxnSpPr>
        <p:spPr>
          <a:xfrm rot="5400000">
            <a:off x="2595167" y="258098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直接连接符 216"/>
          <p:cNvCxnSpPr>
            <a:cxnSpLocks noChangeAspect="1"/>
          </p:cNvCxnSpPr>
          <p:nvPr/>
        </p:nvCxnSpPr>
        <p:spPr>
          <a:xfrm>
            <a:off x="2688893" y="267470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extBox 217"/>
          <p:cNvSpPr txBox="1">
            <a:spLocks noChangeAspect="1"/>
          </p:cNvSpPr>
          <p:nvPr/>
        </p:nvSpPr>
        <p:spPr>
          <a:xfrm>
            <a:off x="1476093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219" name="TextBox 218"/>
          <p:cNvSpPr txBox="1">
            <a:spLocks noChangeAspect="1"/>
          </p:cNvSpPr>
          <p:nvPr/>
        </p:nvSpPr>
        <p:spPr>
          <a:xfrm>
            <a:off x="2100350" y="24324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220" name="TextBox 219"/>
          <p:cNvSpPr txBox="1">
            <a:spLocks noChangeAspect="1"/>
          </p:cNvSpPr>
          <p:nvPr/>
        </p:nvSpPr>
        <p:spPr>
          <a:xfrm>
            <a:off x="2291996" y="24324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221" name="TextBox 220"/>
          <p:cNvSpPr txBox="1">
            <a:spLocks noChangeAspect="1"/>
          </p:cNvSpPr>
          <p:nvPr/>
        </p:nvSpPr>
        <p:spPr>
          <a:xfrm>
            <a:off x="2681177" y="24324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222" name="TextBox 221"/>
          <p:cNvSpPr txBox="1">
            <a:spLocks noChangeAspect="1"/>
          </p:cNvSpPr>
          <p:nvPr/>
        </p:nvSpPr>
        <p:spPr>
          <a:xfrm>
            <a:off x="1697443" y="24372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223" name="TextBox 222"/>
          <p:cNvSpPr txBox="1">
            <a:spLocks noChangeAspect="1"/>
          </p:cNvSpPr>
          <p:nvPr/>
        </p:nvSpPr>
        <p:spPr>
          <a:xfrm>
            <a:off x="1889473" y="24368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224" name="TextBox 223"/>
          <p:cNvSpPr txBox="1">
            <a:spLocks noChangeAspect="1"/>
          </p:cNvSpPr>
          <p:nvPr/>
        </p:nvSpPr>
        <p:spPr>
          <a:xfrm>
            <a:off x="2484205" y="24372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225" name="直接连接符 224"/>
          <p:cNvCxnSpPr>
            <a:cxnSpLocks noChangeAspect="1"/>
          </p:cNvCxnSpPr>
          <p:nvPr/>
        </p:nvCxnSpPr>
        <p:spPr>
          <a:xfrm>
            <a:off x="2917491" y="249590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直接连接符 238"/>
          <p:cNvCxnSpPr>
            <a:cxnSpLocks noChangeAspect="1"/>
          </p:cNvCxnSpPr>
          <p:nvPr/>
        </p:nvCxnSpPr>
        <p:spPr>
          <a:xfrm rot="5400000">
            <a:off x="3012935" y="258963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直接连接符 239"/>
          <p:cNvCxnSpPr>
            <a:cxnSpLocks noChangeAspect="1"/>
          </p:cNvCxnSpPr>
          <p:nvPr/>
        </p:nvCxnSpPr>
        <p:spPr>
          <a:xfrm>
            <a:off x="3106661" y="268335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直接连接符 240"/>
          <p:cNvCxnSpPr>
            <a:cxnSpLocks noChangeAspect="1"/>
          </p:cNvCxnSpPr>
          <p:nvPr/>
        </p:nvCxnSpPr>
        <p:spPr>
          <a:xfrm>
            <a:off x="3319726" y="268335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接连接符 242"/>
          <p:cNvCxnSpPr>
            <a:cxnSpLocks noChangeAspect="1"/>
          </p:cNvCxnSpPr>
          <p:nvPr/>
        </p:nvCxnSpPr>
        <p:spPr>
          <a:xfrm>
            <a:off x="3506609" y="249036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直接连接符 243"/>
          <p:cNvCxnSpPr>
            <a:cxnSpLocks noChangeAspect="1"/>
          </p:cNvCxnSpPr>
          <p:nvPr/>
        </p:nvCxnSpPr>
        <p:spPr>
          <a:xfrm rot="5400000">
            <a:off x="3411294" y="258351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直接连接符 244"/>
          <p:cNvCxnSpPr>
            <a:cxnSpLocks noChangeAspect="1"/>
          </p:cNvCxnSpPr>
          <p:nvPr/>
        </p:nvCxnSpPr>
        <p:spPr>
          <a:xfrm>
            <a:off x="3720915" y="2490581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3" name="直接连接符 272"/>
          <p:cNvCxnSpPr>
            <a:cxnSpLocks noChangeAspect="1"/>
          </p:cNvCxnSpPr>
          <p:nvPr/>
        </p:nvCxnSpPr>
        <p:spPr>
          <a:xfrm rot="5400000">
            <a:off x="3816359" y="2584307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直接连接符 273"/>
          <p:cNvCxnSpPr>
            <a:cxnSpLocks noChangeAspect="1"/>
          </p:cNvCxnSpPr>
          <p:nvPr/>
        </p:nvCxnSpPr>
        <p:spPr>
          <a:xfrm>
            <a:off x="3910085" y="2678033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直接连接符 274"/>
          <p:cNvCxnSpPr>
            <a:cxnSpLocks noChangeAspect="1"/>
          </p:cNvCxnSpPr>
          <p:nvPr/>
        </p:nvCxnSpPr>
        <p:spPr>
          <a:xfrm>
            <a:off x="4099120" y="248797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直接连接符 275"/>
          <p:cNvCxnSpPr>
            <a:cxnSpLocks noChangeAspect="1"/>
          </p:cNvCxnSpPr>
          <p:nvPr/>
        </p:nvCxnSpPr>
        <p:spPr>
          <a:xfrm rot="5400000">
            <a:off x="4003805" y="258113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7" name="TextBox 276"/>
          <p:cNvSpPr txBox="1">
            <a:spLocks noChangeAspect="1"/>
          </p:cNvSpPr>
          <p:nvPr/>
        </p:nvSpPr>
        <p:spPr>
          <a:xfrm>
            <a:off x="3108465" y="24381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278" name="TextBox 277"/>
          <p:cNvSpPr txBox="1">
            <a:spLocks noChangeAspect="1"/>
          </p:cNvSpPr>
          <p:nvPr/>
        </p:nvSpPr>
        <p:spPr>
          <a:xfrm>
            <a:off x="3890464" y="24334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280" name="TextBox 279"/>
          <p:cNvSpPr txBox="1">
            <a:spLocks noChangeAspect="1"/>
          </p:cNvSpPr>
          <p:nvPr/>
        </p:nvSpPr>
        <p:spPr>
          <a:xfrm>
            <a:off x="3295348" y="243819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281" name="直接连接符 280"/>
          <p:cNvCxnSpPr>
            <a:cxnSpLocks noChangeAspect="1"/>
          </p:cNvCxnSpPr>
          <p:nvPr/>
        </p:nvCxnSpPr>
        <p:spPr>
          <a:xfrm>
            <a:off x="3549036" y="2471532"/>
            <a:ext cx="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2" name="TextBox 301"/>
          <p:cNvSpPr txBox="1">
            <a:spLocks noChangeAspect="1"/>
          </p:cNvSpPr>
          <p:nvPr/>
        </p:nvSpPr>
        <p:spPr>
          <a:xfrm>
            <a:off x="3506169" y="24429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03" name="TextBox 302"/>
          <p:cNvSpPr txBox="1">
            <a:spLocks noChangeAspect="1"/>
          </p:cNvSpPr>
          <p:nvPr/>
        </p:nvSpPr>
        <p:spPr>
          <a:xfrm>
            <a:off x="3698255" y="24429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04" name="TextBox 303"/>
          <p:cNvSpPr txBox="1">
            <a:spLocks noChangeAspect="1"/>
          </p:cNvSpPr>
          <p:nvPr/>
        </p:nvSpPr>
        <p:spPr>
          <a:xfrm>
            <a:off x="4092762" y="24429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05" name="TextBox 304"/>
          <p:cNvSpPr txBox="1">
            <a:spLocks noChangeAspect="1"/>
          </p:cNvSpPr>
          <p:nvPr/>
        </p:nvSpPr>
        <p:spPr>
          <a:xfrm>
            <a:off x="2892441" y="24429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306" name="直接连接符 305"/>
          <p:cNvCxnSpPr>
            <a:cxnSpLocks noChangeAspect="1"/>
          </p:cNvCxnSpPr>
          <p:nvPr/>
        </p:nvCxnSpPr>
        <p:spPr>
          <a:xfrm>
            <a:off x="4305045" y="2492025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直接连接符 306"/>
          <p:cNvCxnSpPr>
            <a:cxnSpLocks noChangeAspect="1"/>
          </p:cNvCxnSpPr>
          <p:nvPr/>
        </p:nvCxnSpPr>
        <p:spPr>
          <a:xfrm>
            <a:off x="4519351" y="249383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直接连接符 307"/>
          <p:cNvCxnSpPr>
            <a:cxnSpLocks noChangeAspect="1"/>
          </p:cNvCxnSpPr>
          <p:nvPr/>
        </p:nvCxnSpPr>
        <p:spPr>
          <a:xfrm rot="5400000">
            <a:off x="4614795" y="258756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直接连接符 308"/>
          <p:cNvCxnSpPr>
            <a:cxnSpLocks noChangeAspect="1"/>
          </p:cNvCxnSpPr>
          <p:nvPr/>
        </p:nvCxnSpPr>
        <p:spPr>
          <a:xfrm>
            <a:off x="4708521" y="268128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直接连接符 309"/>
          <p:cNvCxnSpPr>
            <a:cxnSpLocks noChangeAspect="1"/>
          </p:cNvCxnSpPr>
          <p:nvPr/>
        </p:nvCxnSpPr>
        <p:spPr>
          <a:xfrm>
            <a:off x="4895970" y="2489645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直接连接符 310"/>
          <p:cNvCxnSpPr>
            <a:cxnSpLocks noChangeAspect="1"/>
          </p:cNvCxnSpPr>
          <p:nvPr/>
        </p:nvCxnSpPr>
        <p:spPr>
          <a:xfrm rot="5400000">
            <a:off x="4800655" y="2582799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直接连接符 311"/>
          <p:cNvCxnSpPr>
            <a:cxnSpLocks noChangeAspect="1"/>
          </p:cNvCxnSpPr>
          <p:nvPr/>
        </p:nvCxnSpPr>
        <p:spPr>
          <a:xfrm>
            <a:off x="5110276" y="248986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312"/>
          <p:cNvCxnSpPr>
            <a:cxnSpLocks noChangeAspect="1"/>
          </p:cNvCxnSpPr>
          <p:nvPr/>
        </p:nvCxnSpPr>
        <p:spPr>
          <a:xfrm>
            <a:off x="5303503" y="248955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接连接符 313"/>
          <p:cNvCxnSpPr>
            <a:cxnSpLocks noChangeAspect="1"/>
          </p:cNvCxnSpPr>
          <p:nvPr/>
        </p:nvCxnSpPr>
        <p:spPr>
          <a:xfrm rot="5400000">
            <a:off x="5398947" y="2582799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接连接符 314"/>
          <p:cNvCxnSpPr>
            <a:cxnSpLocks noChangeAspect="1"/>
          </p:cNvCxnSpPr>
          <p:nvPr/>
        </p:nvCxnSpPr>
        <p:spPr>
          <a:xfrm>
            <a:off x="5492673" y="2676525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>
            <a:spLocks noChangeAspect="1"/>
          </p:cNvSpPr>
          <p:nvPr/>
        </p:nvSpPr>
        <p:spPr>
          <a:xfrm>
            <a:off x="4692078" y="243286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17" name="TextBox 316"/>
          <p:cNvSpPr txBox="1">
            <a:spLocks noChangeAspect="1"/>
          </p:cNvSpPr>
          <p:nvPr/>
        </p:nvSpPr>
        <p:spPr>
          <a:xfrm>
            <a:off x="5484166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318" name="直接连接符 317"/>
          <p:cNvCxnSpPr>
            <a:cxnSpLocks noChangeAspect="1"/>
          </p:cNvCxnSpPr>
          <p:nvPr/>
        </p:nvCxnSpPr>
        <p:spPr>
          <a:xfrm>
            <a:off x="4331598" y="2470025"/>
            <a:ext cx="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TextBox 318"/>
          <p:cNvSpPr txBox="1">
            <a:spLocks noChangeAspect="1"/>
          </p:cNvSpPr>
          <p:nvPr/>
        </p:nvSpPr>
        <p:spPr>
          <a:xfrm>
            <a:off x="4283968" y="24414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20" name="TextBox 319"/>
          <p:cNvSpPr txBox="1">
            <a:spLocks noChangeAspect="1"/>
          </p:cNvSpPr>
          <p:nvPr/>
        </p:nvSpPr>
        <p:spPr>
          <a:xfrm>
            <a:off x="4495106" y="2441447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321" name="直接连接符 320"/>
          <p:cNvCxnSpPr>
            <a:cxnSpLocks noChangeAspect="1"/>
          </p:cNvCxnSpPr>
          <p:nvPr/>
        </p:nvCxnSpPr>
        <p:spPr>
          <a:xfrm>
            <a:off x="4941566" y="2469462"/>
            <a:ext cx="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2" name="TextBox 321"/>
          <p:cNvSpPr txBox="1">
            <a:spLocks noChangeAspect="1"/>
          </p:cNvSpPr>
          <p:nvPr/>
        </p:nvSpPr>
        <p:spPr>
          <a:xfrm>
            <a:off x="4898699" y="24408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23" name="TextBox 322"/>
          <p:cNvSpPr txBox="1">
            <a:spLocks noChangeAspect="1"/>
          </p:cNvSpPr>
          <p:nvPr/>
        </p:nvSpPr>
        <p:spPr>
          <a:xfrm>
            <a:off x="5090785" y="244088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24" name="TextBox 323"/>
          <p:cNvSpPr txBox="1">
            <a:spLocks noChangeAspect="1"/>
          </p:cNvSpPr>
          <p:nvPr/>
        </p:nvSpPr>
        <p:spPr>
          <a:xfrm>
            <a:off x="5287194" y="243629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325" name="直接连接符 324"/>
          <p:cNvCxnSpPr>
            <a:cxnSpLocks noChangeAspect="1"/>
          </p:cNvCxnSpPr>
          <p:nvPr/>
        </p:nvCxnSpPr>
        <p:spPr>
          <a:xfrm>
            <a:off x="5698728" y="267961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接连接符 325"/>
          <p:cNvCxnSpPr>
            <a:cxnSpLocks noChangeAspect="1"/>
          </p:cNvCxnSpPr>
          <p:nvPr/>
        </p:nvCxnSpPr>
        <p:spPr>
          <a:xfrm>
            <a:off x="5895118" y="267961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接连接符 326"/>
          <p:cNvCxnSpPr>
            <a:cxnSpLocks noChangeAspect="1"/>
          </p:cNvCxnSpPr>
          <p:nvPr/>
        </p:nvCxnSpPr>
        <p:spPr>
          <a:xfrm>
            <a:off x="6084951" y="249273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接连接符 327"/>
          <p:cNvCxnSpPr>
            <a:cxnSpLocks noChangeAspect="1"/>
          </p:cNvCxnSpPr>
          <p:nvPr/>
        </p:nvCxnSpPr>
        <p:spPr>
          <a:xfrm rot="5400000">
            <a:off x="5989636" y="2585892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接连接符 328"/>
          <p:cNvCxnSpPr>
            <a:cxnSpLocks noChangeAspect="1"/>
          </p:cNvCxnSpPr>
          <p:nvPr/>
        </p:nvCxnSpPr>
        <p:spPr>
          <a:xfrm rot="5400000">
            <a:off x="6179249" y="2585892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直接连接符 329"/>
          <p:cNvCxnSpPr>
            <a:cxnSpLocks noChangeAspect="1"/>
          </p:cNvCxnSpPr>
          <p:nvPr/>
        </p:nvCxnSpPr>
        <p:spPr>
          <a:xfrm>
            <a:off x="6272975" y="267961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直接连接符 330"/>
          <p:cNvCxnSpPr>
            <a:cxnSpLocks noChangeAspect="1"/>
          </p:cNvCxnSpPr>
          <p:nvPr/>
        </p:nvCxnSpPr>
        <p:spPr>
          <a:xfrm>
            <a:off x="6486040" y="267961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直接连接符 331"/>
          <p:cNvCxnSpPr>
            <a:cxnSpLocks noChangeAspect="1"/>
          </p:cNvCxnSpPr>
          <p:nvPr/>
        </p:nvCxnSpPr>
        <p:spPr>
          <a:xfrm>
            <a:off x="6675873" y="249273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直接连接符 332"/>
          <p:cNvCxnSpPr>
            <a:cxnSpLocks noChangeAspect="1"/>
          </p:cNvCxnSpPr>
          <p:nvPr/>
        </p:nvCxnSpPr>
        <p:spPr>
          <a:xfrm rot="5400000">
            <a:off x="6580558" y="2585892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直接连接符 333"/>
          <p:cNvCxnSpPr>
            <a:cxnSpLocks noChangeAspect="1"/>
          </p:cNvCxnSpPr>
          <p:nvPr/>
        </p:nvCxnSpPr>
        <p:spPr>
          <a:xfrm rot="5400000">
            <a:off x="6771980" y="2585892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接连接符 334"/>
          <p:cNvCxnSpPr>
            <a:cxnSpLocks noChangeAspect="1"/>
          </p:cNvCxnSpPr>
          <p:nvPr/>
        </p:nvCxnSpPr>
        <p:spPr>
          <a:xfrm>
            <a:off x="6865706" y="267961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>
            <a:spLocks noChangeAspect="1"/>
          </p:cNvSpPr>
          <p:nvPr/>
        </p:nvSpPr>
        <p:spPr>
          <a:xfrm>
            <a:off x="6859799" y="243342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37" name="TextBox 336"/>
          <p:cNvSpPr txBox="1">
            <a:spLocks noChangeAspect="1"/>
          </p:cNvSpPr>
          <p:nvPr/>
        </p:nvSpPr>
        <p:spPr>
          <a:xfrm>
            <a:off x="6663390" y="24429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38" name="TextBox 337"/>
          <p:cNvSpPr txBox="1">
            <a:spLocks noChangeAspect="1"/>
          </p:cNvSpPr>
          <p:nvPr/>
        </p:nvSpPr>
        <p:spPr>
          <a:xfrm>
            <a:off x="6062948" y="244295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41" name="TextBox 340"/>
          <p:cNvSpPr txBox="1">
            <a:spLocks noChangeAspect="1"/>
          </p:cNvSpPr>
          <p:nvPr/>
        </p:nvSpPr>
        <p:spPr>
          <a:xfrm>
            <a:off x="5681701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42" name="TextBox 341"/>
          <p:cNvSpPr txBox="1">
            <a:spLocks noChangeAspect="1"/>
          </p:cNvSpPr>
          <p:nvPr/>
        </p:nvSpPr>
        <p:spPr>
          <a:xfrm>
            <a:off x="5880028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43" name="TextBox 342"/>
          <p:cNvSpPr txBox="1">
            <a:spLocks noChangeAspect="1"/>
          </p:cNvSpPr>
          <p:nvPr/>
        </p:nvSpPr>
        <p:spPr>
          <a:xfrm>
            <a:off x="6262880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344" name="TextBox 343"/>
          <p:cNvSpPr txBox="1">
            <a:spLocks noChangeAspect="1"/>
          </p:cNvSpPr>
          <p:nvPr/>
        </p:nvSpPr>
        <p:spPr>
          <a:xfrm>
            <a:off x="6474141" y="243192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345" name="直接连接符 344"/>
          <p:cNvCxnSpPr>
            <a:cxnSpLocks noChangeAspect="1"/>
          </p:cNvCxnSpPr>
          <p:nvPr/>
        </p:nvCxnSpPr>
        <p:spPr>
          <a:xfrm rot="5400000">
            <a:off x="2807804" y="2586541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2843808" y="2852936"/>
            <a:ext cx="328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 binary pin serially send some data at clock f</a:t>
            </a:r>
            <a:endParaRPr lang="zh-CN" altLang="en-US" sz="12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9" name="标题 1"/>
          <p:cNvSpPr txBox="1">
            <a:spLocks/>
          </p:cNvSpPr>
          <p:nvPr/>
        </p:nvSpPr>
        <p:spPr>
          <a:xfrm>
            <a:off x="251520" y="188640"/>
            <a:ext cx="8712968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Advantage of MVL Data Transmission in </a:t>
            </a:r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Power Consumption</a:t>
            </a:r>
            <a:endParaRPr lang="en-US" altLang="zh-CN" sz="3200" b="1" dirty="0" smtClean="0">
              <a:solidFill>
                <a:srgbClr val="FFFF0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cxnSp>
        <p:nvCxnSpPr>
          <p:cNvPr id="32" name="直接连接符 31"/>
          <p:cNvCxnSpPr>
            <a:cxnSpLocks noChangeAspect="1"/>
          </p:cNvCxnSpPr>
          <p:nvPr/>
        </p:nvCxnSpPr>
        <p:spPr>
          <a:xfrm>
            <a:off x="1466273" y="3734282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>
            <a:cxnSpLocks noChangeAspect="1"/>
          </p:cNvCxnSpPr>
          <p:nvPr/>
        </p:nvCxnSpPr>
        <p:spPr>
          <a:xfrm>
            <a:off x="1682297" y="3520639"/>
            <a:ext cx="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>
            <a:cxnSpLocks noChangeAspect="1"/>
          </p:cNvCxnSpPr>
          <p:nvPr/>
        </p:nvCxnSpPr>
        <p:spPr>
          <a:xfrm>
            <a:off x="1653725" y="3541847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>
            <a:cxnSpLocks noChangeAspect="1"/>
          </p:cNvCxnSpPr>
          <p:nvPr/>
        </p:nvCxnSpPr>
        <p:spPr>
          <a:xfrm rot="5400000">
            <a:off x="1558410" y="3635001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>
            <a:cxnSpLocks noChangeAspect="1"/>
          </p:cNvCxnSpPr>
          <p:nvPr/>
        </p:nvCxnSpPr>
        <p:spPr>
          <a:xfrm>
            <a:off x="1868031" y="353444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>
            <a:cxnSpLocks noChangeAspect="1"/>
          </p:cNvCxnSpPr>
          <p:nvPr/>
        </p:nvCxnSpPr>
        <p:spPr>
          <a:xfrm rot="5400000">
            <a:off x="1963475" y="363579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37"/>
          <p:cNvCxnSpPr>
            <a:cxnSpLocks noChangeAspect="1"/>
          </p:cNvCxnSpPr>
          <p:nvPr/>
        </p:nvCxnSpPr>
        <p:spPr>
          <a:xfrm>
            <a:off x="2057201" y="372952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>
            <a:cxnSpLocks noChangeAspect="1"/>
          </p:cNvCxnSpPr>
          <p:nvPr/>
        </p:nvCxnSpPr>
        <p:spPr>
          <a:xfrm>
            <a:off x="2270266" y="372952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>
            <a:cxnSpLocks noChangeAspect="1"/>
          </p:cNvCxnSpPr>
          <p:nvPr/>
        </p:nvCxnSpPr>
        <p:spPr>
          <a:xfrm>
            <a:off x="2460099" y="354264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>
            <a:cxnSpLocks noChangeAspect="1"/>
          </p:cNvCxnSpPr>
          <p:nvPr/>
        </p:nvCxnSpPr>
        <p:spPr>
          <a:xfrm rot="5400000">
            <a:off x="2364784" y="363579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>
            <a:cxnSpLocks noChangeAspect="1"/>
          </p:cNvCxnSpPr>
          <p:nvPr/>
        </p:nvCxnSpPr>
        <p:spPr>
          <a:xfrm rot="5400000">
            <a:off x="2556206" y="363579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>
            <a:cxnSpLocks noChangeAspect="1"/>
          </p:cNvCxnSpPr>
          <p:nvPr/>
        </p:nvCxnSpPr>
        <p:spPr>
          <a:xfrm>
            <a:off x="2649932" y="372952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>
            <a:cxnSpLocks noChangeAspect="1"/>
          </p:cNvCxnSpPr>
          <p:nvPr/>
        </p:nvCxnSpPr>
        <p:spPr>
          <a:xfrm>
            <a:off x="1467508" y="3847332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>
            <a:cxnSpLocks noChangeAspect="1"/>
          </p:cNvCxnSpPr>
          <p:nvPr/>
        </p:nvCxnSpPr>
        <p:spPr>
          <a:xfrm rot="5400000">
            <a:off x="1562952" y="394105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>
            <a:cxnSpLocks noChangeAspect="1"/>
          </p:cNvCxnSpPr>
          <p:nvPr/>
        </p:nvCxnSpPr>
        <p:spPr>
          <a:xfrm>
            <a:off x="1656678" y="403478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>
            <a:cxnSpLocks noChangeAspect="1"/>
          </p:cNvCxnSpPr>
          <p:nvPr/>
        </p:nvCxnSpPr>
        <p:spPr>
          <a:xfrm>
            <a:off x="1869743" y="403478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>
            <a:cxnSpLocks noChangeAspect="1"/>
          </p:cNvCxnSpPr>
          <p:nvPr/>
        </p:nvCxnSpPr>
        <p:spPr>
          <a:xfrm>
            <a:off x="2056626" y="384178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>
            <a:cxnSpLocks noChangeAspect="1"/>
          </p:cNvCxnSpPr>
          <p:nvPr/>
        </p:nvCxnSpPr>
        <p:spPr>
          <a:xfrm rot="5400000">
            <a:off x="1961311" y="3934942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>
            <a:cxnSpLocks noChangeAspect="1"/>
          </p:cNvCxnSpPr>
          <p:nvPr/>
        </p:nvCxnSpPr>
        <p:spPr>
          <a:xfrm>
            <a:off x="2270932" y="3842009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>
            <a:cxnSpLocks noChangeAspect="1"/>
          </p:cNvCxnSpPr>
          <p:nvPr/>
        </p:nvCxnSpPr>
        <p:spPr>
          <a:xfrm rot="5400000">
            <a:off x="2366376" y="3935735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/>
          <p:cNvCxnSpPr>
            <a:cxnSpLocks noChangeAspect="1"/>
          </p:cNvCxnSpPr>
          <p:nvPr/>
        </p:nvCxnSpPr>
        <p:spPr>
          <a:xfrm>
            <a:off x="2460102" y="4029461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>
            <a:cxnSpLocks noChangeAspect="1"/>
          </p:cNvCxnSpPr>
          <p:nvPr/>
        </p:nvCxnSpPr>
        <p:spPr>
          <a:xfrm>
            <a:off x="2649137" y="383940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>
            <a:cxnSpLocks noChangeAspect="1"/>
          </p:cNvCxnSpPr>
          <p:nvPr/>
        </p:nvCxnSpPr>
        <p:spPr>
          <a:xfrm rot="5400000">
            <a:off x="2553822" y="393255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>
            <a:cxnSpLocks noChangeAspect="1"/>
          </p:cNvCxnSpPr>
          <p:nvPr/>
        </p:nvCxnSpPr>
        <p:spPr>
          <a:xfrm>
            <a:off x="1463095" y="412346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>
            <a:cxnSpLocks noChangeAspect="1"/>
          </p:cNvCxnSpPr>
          <p:nvPr/>
        </p:nvCxnSpPr>
        <p:spPr>
          <a:xfrm>
            <a:off x="1677401" y="4125275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>
            <a:cxnSpLocks noChangeAspect="1"/>
          </p:cNvCxnSpPr>
          <p:nvPr/>
        </p:nvCxnSpPr>
        <p:spPr>
          <a:xfrm rot="5400000">
            <a:off x="1772845" y="4219001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>
            <a:cxnSpLocks noChangeAspect="1"/>
          </p:cNvCxnSpPr>
          <p:nvPr/>
        </p:nvCxnSpPr>
        <p:spPr>
          <a:xfrm>
            <a:off x="1866571" y="4312727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>
            <a:cxnSpLocks noChangeAspect="1"/>
          </p:cNvCxnSpPr>
          <p:nvPr/>
        </p:nvCxnSpPr>
        <p:spPr>
          <a:xfrm>
            <a:off x="2054020" y="412108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>
            <a:cxnSpLocks noChangeAspect="1"/>
          </p:cNvCxnSpPr>
          <p:nvPr/>
        </p:nvCxnSpPr>
        <p:spPr>
          <a:xfrm rot="5400000">
            <a:off x="1958705" y="421424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>
            <a:cxnSpLocks noChangeAspect="1"/>
          </p:cNvCxnSpPr>
          <p:nvPr/>
        </p:nvCxnSpPr>
        <p:spPr>
          <a:xfrm>
            <a:off x="2268326" y="4121307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>
            <a:cxnSpLocks noChangeAspect="1"/>
          </p:cNvCxnSpPr>
          <p:nvPr/>
        </p:nvCxnSpPr>
        <p:spPr>
          <a:xfrm>
            <a:off x="2461553" y="4120991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>
            <a:cxnSpLocks noChangeAspect="1"/>
          </p:cNvCxnSpPr>
          <p:nvPr/>
        </p:nvCxnSpPr>
        <p:spPr>
          <a:xfrm rot="5400000">
            <a:off x="2556997" y="421424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>
            <a:cxnSpLocks noChangeAspect="1"/>
          </p:cNvCxnSpPr>
          <p:nvPr/>
        </p:nvCxnSpPr>
        <p:spPr>
          <a:xfrm>
            <a:off x="2650723" y="430796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>
            <a:cxnSpLocks noChangeAspect="1"/>
          </p:cNvCxnSpPr>
          <p:nvPr/>
        </p:nvCxnSpPr>
        <p:spPr>
          <a:xfrm>
            <a:off x="1459707" y="459758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>
            <a:cxnSpLocks noChangeAspect="1"/>
          </p:cNvCxnSpPr>
          <p:nvPr/>
        </p:nvCxnSpPr>
        <p:spPr>
          <a:xfrm>
            <a:off x="1672772" y="459758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>
            <a:cxnSpLocks noChangeAspect="1"/>
          </p:cNvCxnSpPr>
          <p:nvPr/>
        </p:nvCxnSpPr>
        <p:spPr>
          <a:xfrm>
            <a:off x="1862605" y="441070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>
            <a:cxnSpLocks noChangeAspect="1"/>
          </p:cNvCxnSpPr>
          <p:nvPr/>
        </p:nvCxnSpPr>
        <p:spPr>
          <a:xfrm rot="5400000">
            <a:off x="1767290" y="450385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>
            <a:cxnSpLocks noChangeAspect="1"/>
          </p:cNvCxnSpPr>
          <p:nvPr/>
        </p:nvCxnSpPr>
        <p:spPr>
          <a:xfrm rot="5400000">
            <a:off x="1956903" y="450385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接连接符 69"/>
          <p:cNvCxnSpPr>
            <a:cxnSpLocks noChangeAspect="1"/>
          </p:cNvCxnSpPr>
          <p:nvPr/>
        </p:nvCxnSpPr>
        <p:spPr>
          <a:xfrm>
            <a:off x="2050629" y="459758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>
            <a:cxnSpLocks noChangeAspect="1"/>
          </p:cNvCxnSpPr>
          <p:nvPr/>
        </p:nvCxnSpPr>
        <p:spPr>
          <a:xfrm>
            <a:off x="2263694" y="459758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cxnSpLocks noChangeAspect="1"/>
          </p:cNvCxnSpPr>
          <p:nvPr/>
        </p:nvCxnSpPr>
        <p:spPr>
          <a:xfrm>
            <a:off x="2453527" y="441070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>
            <a:cxnSpLocks noChangeAspect="1"/>
          </p:cNvCxnSpPr>
          <p:nvPr/>
        </p:nvCxnSpPr>
        <p:spPr>
          <a:xfrm rot="5400000">
            <a:off x="2358212" y="450385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>
            <a:cxnSpLocks noChangeAspect="1"/>
          </p:cNvCxnSpPr>
          <p:nvPr/>
        </p:nvCxnSpPr>
        <p:spPr>
          <a:xfrm rot="5400000">
            <a:off x="2549634" y="4503858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cxnSpLocks noChangeAspect="1"/>
          </p:cNvCxnSpPr>
          <p:nvPr/>
        </p:nvCxnSpPr>
        <p:spPr>
          <a:xfrm>
            <a:off x="2643360" y="4597584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>
            <a:spLocks noChangeAspect="1"/>
          </p:cNvSpPr>
          <p:nvPr/>
        </p:nvSpPr>
        <p:spPr>
          <a:xfrm>
            <a:off x="1437132" y="348673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77" name="TextBox 76"/>
          <p:cNvSpPr txBox="1">
            <a:spLocks noChangeAspect="1"/>
          </p:cNvSpPr>
          <p:nvPr/>
        </p:nvSpPr>
        <p:spPr>
          <a:xfrm>
            <a:off x="2061389" y="34872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78" name="TextBox 77"/>
          <p:cNvSpPr txBox="1">
            <a:spLocks noChangeAspect="1"/>
          </p:cNvSpPr>
          <p:nvPr/>
        </p:nvSpPr>
        <p:spPr>
          <a:xfrm>
            <a:off x="2253035" y="34872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79" name="TextBox 78"/>
          <p:cNvSpPr txBox="1">
            <a:spLocks noChangeAspect="1"/>
          </p:cNvSpPr>
          <p:nvPr/>
        </p:nvSpPr>
        <p:spPr>
          <a:xfrm>
            <a:off x="2642216" y="348729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0" name="TextBox 79"/>
          <p:cNvSpPr txBox="1">
            <a:spLocks noChangeAspect="1"/>
          </p:cNvSpPr>
          <p:nvPr/>
        </p:nvSpPr>
        <p:spPr>
          <a:xfrm>
            <a:off x="1658482" y="37896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1" name="TextBox 80"/>
          <p:cNvSpPr txBox="1">
            <a:spLocks noChangeAspect="1"/>
          </p:cNvSpPr>
          <p:nvPr/>
        </p:nvSpPr>
        <p:spPr>
          <a:xfrm>
            <a:off x="2243509" y="434606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2" name="TextBox 81"/>
          <p:cNvSpPr txBox="1">
            <a:spLocks noChangeAspect="1"/>
          </p:cNvSpPr>
          <p:nvPr/>
        </p:nvSpPr>
        <p:spPr>
          <a:xfrm>
            <a:off x="2440481" y="378485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3" name="TextBox 82"/>
          <p:cNvSpPr txBox="1">
            <a:spLocks noChangeAspect="1"/>
          </p:cNvSpPr>
          <p:nvPr/>
        </p:nvSpPr>
        <p:spPr>
          <a:xfrm>
            <a:off x="1850128" y="406430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4" name="TextBox 83"/>
          <p:cNvSpPr txBox="1">
            <a:spLocks noChangeAspect="1"/>
          </p:cNvSpPr>
          <p:nvPr/>
        </p:nvSpPr>
        <p:spPr>
          <a:xfrm>
            <a:off x="2642216" y="406336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5" name="TextBox 84"/>
          <p:cNvSpPr txBox="1">
            <a:spLocks noChangeAspect="1"/>
          </p:cNvSpPr>
          <p:nvPr/>
        </p:nvSpPr>
        <p:spPr>
          <a:xfrm>
            <a:off x="1441895" y="4346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6" name="TextBox 85"/>
          <p:cNvSpPr txBox="1">
            <a:spLocks noChangeAspect="1"/>
          </p:cNvSpPr>
          <p:nvPr/>
        </p:nvSpPr>
        <p:spPr>
          <a:xfrm>
            <a:off x="1653156" y="4346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7" name="TextBox 86"/>
          <p:cNvSpPr txBox="1">
            <a:spLocks noChangeAspect="1"/>
          </p:cNvSpPr>
          <p:nvPr/>
        </p:nvSpPr>
        <p:spPr>
          <a:xfrm>
            <a:off x="2051863" y="43466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8" name="TextBox 87"/>
          <p:cNvSpPr txBox="1">
            <a:spLocks noChangeAspect="1"/>
          </p:cNvSpPr>
          <p:nvPr/>
        </p:nvSpPr>
        <p:spPr>
          <a:xfrm>
            <a:off x="1845365" y="3789619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89" name="TextBox 88"/>
          <p:cNvSpPr txBox="1">
            <a:spLocks noChangeAspect="1"/>
          </p:cNvSpPr>
          <p:nvPr/>
        </p:nvSpPr>
        <p:spPr>
          <a:xfrm>
            <a:off x="2637453" y="4351394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0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90" name="TextBox 89"/>
          <p:cNvSpPr txBox="1">
            <a:spLocks noChangeAspect="1"/>
          </p:cNvSpPr>
          <p:nvPr/>
        </p:nvSpPr>
        <p:spPr>
          <a:xfrm>
            <a:off x="1658482" y="34920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>
            <a:spLocks noChangeAspect="1"/>
          </p:cNvSpPr>
          <p:nvPr/>
        </p:nvSpPr>
        <p:spPr>
          <a:xfrm>
            <a:off x="1850512" y="3491676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92" name="TextBox 91"/>
          <p:cNvSpPr txBox="1">
            <a:spLocks noChangeAspect="1"/>
          </p:cNvSpPr>
          <p:nvPr/>
        </p:nvSpPr>
        <p:spPr>
          <a:xfrm>
            <a:off x="2445244" y="349206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93" name="直接连接符 92"/>
          <p:cNvCxnSpPr>
            <a:cxnSpLocks noChangeAspect="1"/>
          </p:cNvCxnSpPr>
          <p:nvPr/>
        </p:nvCxnSpPr>
        <p:spPr>
          <a:xfrm>
            <a:off x="2099053" y="3822960"/>
            <a:ext cx="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>
            <a:spLocks noChangeAspect="1"/>
          </p:cNvSpPr>
          <p:nvPr/>
        </p:nvSpPr>
        <p:spPr>
          <a:xfrm>
            <a:off x="2056186" y="379438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95" name="TextBox 94"/>
          <p:cNvSpPr txBox="1">
            <a:spLocks noChangeAspect="1"/>
          </p:cNvSpPr>
          <p:nvPr/>
        </p:nvSpPr>
        <p:spPr>
          <a:xfrm>
            <a:off x="2248272" y="379438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96" name="直接连接符 95"/>
          <p:cNvCxnSpPr>
            <a:cxnSpLocks noChangeAspect="1"/>
          </p:cNvCxnSpPr>
          <p:nvPr/>
        </p:nvCxnSpPr>
        <p:spPr>
          <a:xfrm>
            <a:off x="1489648" y="4101466"/>
            <a:ext cx="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>
            <a:spLocks noChangeAspect="1"/>
          </p:cNvSpPr>
          <p:nvPr/>
        </p:nvSpPr>
        <p:spPr>
          <a:xfrm>
            <a:off x="1442018" y="40728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98" name="TextBox 97"/>
          <p:cNvSpPr txBox="1">
            <a:spLocks noChangeAspect="1"/>
          </p:cNvSpPr>
          <p:nvPr/>
        </p:nvSpPr>
        <p:spPr>
          <a:xfrm>
            <a:off x="1653156" y="4072888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99" name="直接连接符 98"/>
          <p:cNvCxnSpPr>
            <a:cxnSpLocks noChangeAspect="1"/>
          </p:cNvCxnSpPr>
          <p:nvPr/>
        </p:nvCxnSpPr>
        <p:spPr>
          <a:xfrm>
            <a:off x="2099616" y="4100903"/>
            <a:ext cx="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>
            <a:spLocks noChangeAspect="1"/>
          </p:cNvSpPr>
          <p:nvPr/>
        </p:nvSpPr>
        <p:spPr>
          <a:xfrm>
            <a:off x="2056749" y="40723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101" name="TextBox 100"/>
          <p:cNvSpPr txBox="1">
            <a:spLocks noChangeAspect="1"/>
          </p:cNvSpPr>
          <p:nvPr/>
        </p:nvSpPr>
        <p:spPr>
          <a:xfrm>
            <a:off x="2248835" y="4072325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102" name="TextBox 101"/>
          <p:cNvSpPr txBox="1">
            <a:spLocks noChangeAspect="1"/>
          </p:cNvSpPr>
          <p:nvPr/>
        </p:nvSpPr>
        <p:spPr>
          <a:xfrm>
            <a:off x="2445244" y="406774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103" name="TextBox 102"/>
          <p:cNvSpPr txBox="1">
            <a:spLocks noChangeAspect="1"/>
          </p:cNvSpPr>
          <p:nvPr/>
        </p:nvSpPr>
        <p:spPr>
          <a:xfrm>
            <a:off x="2642779" y="379438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104" name="TextBox 103"/>
          <p:cNvSpPr txBox="1">
            <a:spLocks noChangeAspect="1"/>
          </p:cNvSpPr>
          <p:nvPr/>
        </p:nvSpPr>
        <p:spPr>
          <a:xfrm>
            <a:off x="2441044" y="43609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105" name="TextBox 104"/>
          <p:cNvSpPr txBox="1">
            <a:spLocks noChangeAspect="1"/>
          </p:cNvSpPr>
          <p:nvPr/>
        </p:nvSpPr>
        <p:spPr>
          <a:xfrm>
            <a:off x="1840602" y="4360920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sp>
        <p:nvSpPr>
          <p:cNvPr id="106" name="TextBox 105"/>
          <p:cNvSpPr txBox="1">
            <a:spLocks noChangeAspect="1"/>
          </p:cNvSpPr>
          <p:nvPr/>
        </p:nvSpPr>
        <p:spPr>
          <a:xfrm>
            <a:off x="1442458" y="3794382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</a:rPr>
              <a:t>1</a:t>
            </a:r>
            <a:endParaRPr lang="zh-CN" altLang="en-US" sz="1200" dirty="0">
              <a:solidFill>
                <a:srgbClr val="FFFF00"/>
              </a:solidFill>
            </a:endParaRPr>
          </a:p>
        </p:txBody>
      </p:sp>
      <p:cxnSp>
        <p:nvCxnSpPr>
          <p:cNvPr id="107" name="直接连接符 106"/>
          <p:cNvCxnSpPr>
            <a:cxnSpLocks noChangeAspect="1"/>
          </p:cNvCxnSpPr>
          <p:nvPr/>
        </p:nvCxnSpPr>
        <p:spPr>
          <a:xfrm>
            <a:off x="2661831" y="3361771"/>
            <a:ext cx="0" cy="14041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连接符 107"/>
          <p:cNvCxnSpPr>
            <a:cxnSpLocks noChangeAspect="1"/>
          </p:cNvCxnSpPr>
          <p:nvPr/>
        </p:nvCxnSpPr>
        <p:spPr>
          <a:xfrm>
            <a:off x="2474385" y="3366518"/>
            <a:ext cx="0" cy="14041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接连接符 108"/>
          <p:cNvCxnSpPr>
            <a:cxnSpLocks noChangeAspect="1"/>
          </p:cNvCxnSpPr>
          <p:nvPr/>
        </p:nvCxnSpPr>
        <p:spPr>
          <a:xfrm>
            <a:off x="2287502" y="3356992"/>
            <a:ext cx="0" cy="14041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接连接符 109"/>
          <p:cNvCxnSpPr>
            <a:cxnSpLocks noChangeAspect="1"/>
          </p:cNvCxnSpPr>
          <p:nvPr/>
        </p:nvCxnSpPr>
        <p:spPr>
          <a:xfrm>
            <a:off x="2071478" y="3376044"/>
            <a:ext cx="0" cy="14041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接连接符 110"/>
          <p:cNvCxnSpPr>
            <a:cxnSpLocks noChangeAspect="1"/>
          </p:cNvCxnSpPr>
          <p:nvPr/>
        </p:nvCxnSpPr>
        <p:spPr>
          <a:xfrm>
            <a:off x="1884032" y="3371281"/>
            <a:ext cx="0" cy="14041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接连接符 111"/>
          <p:cNvCxnSpPr>
            <a:cxnSpLocks noChangeAspect="1"/>
          </p:cNvCxnSpPr>
          <p:nvPr/>
        </p:nvCxnSpPr>
        <p:spPr>
          <a:xfrm>
            <a:off x="1672771" y="3361755"/>
            <a:ext cx="0" cy="14041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接连接符 112"/>
          <p:cNvCxnSpPr>
            <a:cxnSpLocks noChangeAspect="1"/>
          </p:cNvCxnSpPr>
          <p:nvPr/>
        </p:nvCxnSpPr>
        <p:spPr>
          <a:xfrm>
            <a:off x="6506016" y="3866967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接连接符 113"/>
          <p:cNvCxnSpPr>
            <a:cxnSpLocks noChangeAspect="1"/>
          </p:cNvCxnSpPr>
          <p:nvPr/>
        </p:nvCxnSpPr>
        <p:spPr>
          <a:xfrm>
            <a:off x="6506016" y="3938975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接连接符 114"/>
          <p:cNvCxnSpPr>
            <a:cxnSpLocks noChangeAspect="1"/>
          </p:cNvCxnSpPr>
          <p:nvPr/>
        </p:nvCxnSpPr>
        <p:spPr>
          <a:xfrm>
            <a:off x="6506016" y="4010983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接连接符 115"/>
          <p:cNvCxnSpPr>
            <a:cxnSpLocks noChangeAspect="1"/>
          </p:cNvCxnSpPr>
          <p:nvPr/>
        </p:nvCxnSpPr>
        <p:spPr>
          <a:xfrm>
            <a:off x="6506016" y="4082991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cxnSpLocks noChangeAspect="1"/>
          </p:cNvCxnSpPr>
          <p:nvPr/>
        </p:nvCxnSpPr>
        <p:spPr>
          <a:xfrm>
            <a:off x="6506016" y="4154999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接连接符 117"/>
          <p:cNvCxnSpPr>
            <a:cxnSpLocks noChangeAspect="1"/>
          </p:cNvCxnSpPr>
          <p:nvPr/>
        </p:nvCxnSpPr>
        <p:spPr>
          <a:xfrm>
            <a:off x="6506016" y="4227007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接连接符 118"/>
          <p:cNvCxnSpPr>
            <a:cxnSpLocks noChangeAspect="1"/>
          </p:cNvCxnSpPr>
          <p:nvPr/>
        </p:nvCxnSpPr>
        <p:spPr>
          <a:xfrm>
            <a:off x="6506000" y="3905071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>
            <a:cxnSpLocks noChangeAspect="1"/>
          </p:cNvCxnSpPr>
          <p:nvPr/>
        </p:nvCxnSpPr>
        <p:spPr>
          <a:xfrm>
            <a:off x="6506000" y="3977079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接连接符 120"/>
          <p:cNvCxnSpPr>
            <a:cxnSpLocks noChangeAspect="1"/>
          </p:cNvCxnSpPr>
          <p:nvPr/>
        </p:nvCxnSpPr>
        <p:spPr>
          <a:xfrm>
            <a:off x="6506000" y="4049087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cxnSpLocks noChangeAspect="1"/>
          </p:cNvCxnSpPr>
          <p:nvPr/>
        </p:nvCxnSpPr>
        <p:spPr>
          <a:xfrm>
            <a:off x="6506000" y="4121095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接连接符 122"/>
          <p:cNvCxnSpPr>
            <a:cxnSpLocks noChangeAspect="1"/>
          </p:cNvCxnSpPr>
          <p:nvPr/>
        </p:nvCxnSpPr>
        <p:spPr>
          <a:xfrm>
            <a:off x="6506000" y="4193103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接连接符 123"/>
          <p:cNvCxnSpPr>
            <a:cxnSpLocks noChangeAspect="1"/>
          </p:cNvCxnSpPr>
          <p:nvPr/>
        </p:nvCxnSpPr>
        <p:spPr>
          <a:xfrm>
            <a:off x="6506000" y="4265111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cxnSpLocks noChangeAspect="1"/>
          </p:cNvCxnSpPr>
          <p:nvPr/>
        </p:nvCxnSpPr>
        <p:spPr>
          <a:xfrm>
            <a:off x="6506032" y="4299015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直接连接符 125"/>
          <p:cNvCxnSpPr>
            <a:cxnSpLocks noChangeAspect="1"/>
          </p:cNvCxnSpPr>
          <p:nvPr/>
        </p:nvCxnSpPr>
        <p:spPr>
          <a:xfrm>
            <a:off x="6506016" y="4337119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>
            <a:cxnSpLocks noChangeAspect="1"/>
          </p:cNvCxnSpPr>
          <p:nvPr/>
        </p:nvCxnSpPr>
        <p:spPr>
          <a:xfrm>
            <a:off x="6738526" y="3993746"/>
            <a:ext cx="0" cy="1728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接连接符 127"/>
          <p:cNvCxnSpPr>
            <a:cxnSpLocks noChangeAspect="1"/>
          </p:cNvCxnSpPr>
          <p:nvPr/>
        </p:nvCxnSpPr>
        <p:spPr>
          <a:xfrm>
            <a:off x="7729968" y="3693826"/>
            <a:ext cx="0" cy="72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接连接符 128"/>
          <p:cNvCxnSpPr>
            <a:cxnSpLocks noChangeAspect="1"/>
          </p:cNvCxnSpPr>
          <p:nvPr/>
        </p:nvCxnSpPr>
        <p:spPr>
          <a:xfrm>
            <a:off x="7542522" y="3698573"/>
            <a:ext cx="0" cy="72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接连接符 129"/>
          <p:cNvCxnSpPr>
            <a:cxnSpLocks noChangeAspect="1"/>
          </p:cNvCxnSpPr>
          <p:nvPr/>
        </p:nvCxnSpPr>
        <p:spPr>
          <a:xfrm>
            <a:off x="7355639" y="3689047"/>
            <a:ext cx="0" cy="72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接连接符 130"/>
          <p:cNvCxnSpPr>
            <a:cxnSpLocks noChangeAspect="1"/>
          </p:cNvCxnSpPr>
          <p:nvPr/>
        </p:nvCxnSpPr>
        <p:spPr>
          <a:xfrm>
            <a:off x="7139615" y="3708099"/>
            <a:ext cx="0" cy="72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连接符 131"/>
          <p:cNvCxnSpPr>
            <a:cxnSpLocks noChangeAspect="1"/>
          </p:cNvCxnSpPr>
          <p:nvPr/>
        </p:nvCxnSpPr>
        <p:spPr>
          <a:xfrm>
            <a:off x="6952169" y="3703336"/>
            <a:ext cx="0" cy="72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直接连接符 132"/>
          <p:cNvCxnSpPr>
            <a:cxnSpLocks noChangeAspect="1"/>
          </p:cNvCxnSpPr>
          <p:nvPr/>
        </p:nvCxnSpPr>
        <p:spPr>
          <a:xfrm>
            <a:off x="6740908" y="3693810"/>
            <a:ext cx="0" cy="72000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直接连接符 133"/>
          <p:cNvCxnSpPr>
            <a:cxnSpLocks noChangeAspect="1"/>
          </p:cNvCxnSpPr>
          <p:nvPr/>
        </p:nvCxnSpPr>
        <p:spPr>
          <a:xfrm>
            <a:off x="6524884" y="4154999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>
            <a:cxnSpLocks noChangeAspect="1"/>
          </p:cNvCxnSpPr>
          <p:nvPr/>
        </p:nvCxnSpPr>
        <p:spPr>
          <a:xfrm>
            <a:off x="6736145" y="4010420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>
            <a:cxnSpLocks noChangeAspect="1"/>
          </p:cNvCxnSpPr>
          <p:nvPr/>
        </p:nvCxnSpPr>
        <p:spPr>
          <a:xfrm>
            <a:off x="6505848" y="3799159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>
            <a:cxnSpLocks noChangeAspect="1"/>
          </p:cNvCxnSpPr>
          <p:nvPr/>
        </p:nvCxnSpPr>
        <p:spPr>
          <a:xfrm>
            <a:off x="6505832" y="3837263"/>
            <a:ext cx="1440000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>
            <a:cxnSpLocks noChangeAspect="1"/>
          </p:cNvCxnSpPr>
          <p:nvPr/>
        </p:nvCxnSpPr>
        <p:spPr>
          <a:xfrm>
            <a:off x="6937880" y="4049087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直接连接符 138"/>
          <p:cNvCxnSpPr>
            <a:cxnSpLocks noChangeAspect="1"/>
          </p:cNvCxnSpPr>
          <p:nvPr/>
        </p:nvCxnSpPr>
        <p:spPr>
          <a:xfrm>
            <a:off x="7139615" y="4154999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直接连接符 139"/>
          <p:cNvCxnSpPr>
            <a:cxnSpLocks noChangeAspect="1"/>
          </p:cNvCxnSpPr>
          <p:nvPr/>
        </p:nvCxnSpPr>
        <p:spPr>
          <a:xfrm>
            <a:off x="7331261" y="4154436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直接连接符 140"/>
          <p:cNvCxnSpPr>
            <a:cxnSpLocks noChangeAspect="1"/>
          </p:cNvCxnSpPr>
          <p:nvPr/>
        </p:nvCxnSpPr>
        <p:spPr>
          <a:xfrm>
            <a:off x="7528233" y="3977079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>
            <a:cxnSpLocks noChangeAspect="1"/>
          </p:cNvCxnSpPr>
          <p:nvPr/>
        </p:nvCxnSpPr>
        <p:spPr>
          <a:xfrm>
            <a:off x="7729968" y="4221681"/>
            <a:ext cx="216024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直接连接符 142"/>
          <p:cNvCxnSpPr>
            <a:cxnSpLocks noChangeAspect="1"/>
          </p:cNvCxnSpPr>
          <p:nvPr/>
        </p:nvCxnSpPr>
        <p:spPr>
          <a:xfrm flipV="1">
            <a:off x="6952166" y="3993746"/>
            <a:ext cx="0" cy="684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直接连接符 143"/>
          <p:cNvCxnSpPr>
            <a:cxnSpLocks noChangeAspect="1"/>
          </p:cNvCxnSpPr>
          <p:nvPr/>
        </p:nvCxnSpPr>
        <p:spPr>
          <a:xfrm>
            <a:off x="7144380" y="4032420"/>
            <a:ext cx="0" cy="13680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直接连接符 144"/>
          <p:cNvCxnSpPr>
            <a:cxnSpLocks noChangeAspect="1"/>
          </p:cNvCxnSpPr>
          <p:nvPr/>
        </p:nvCxnSpPr>
        <p:spPr>
          <a:xfrm rot="5400000">
            <a:off x="7442875" y="4065393"/>
            <a:ext cx="2052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直接连接符 145"/>
          <p:cNvCxnSpPr>
            <a:cxnSpLocks noChangeAspect="1"/>
          </p:cNvCxnSpPr>
          <p:nvPr/>
        </p:nvCxnSpPr>
        <p:spPr>
          <a:xfrm rot="5400000">
            <a:off x="7602168" y="4104879"/>
            <a:ext cx="2556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467544" y="4761532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4 binary pins parallel</a:t>
            </a:r>
            <a:r>
              <a:rPr lang="zh-CN" altLang="en-US" sz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send same data at clock f</a:t>
            </a:r>
            <a:endParaRPr lang="zh-CN" altLang="en-US" sz="12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073824" y="4769167"/>
            <a:ext cx="2549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16 lvls MVL pin send same data </a:t>
            </a:r>
          </a:p>
          <a:p>
            <a:pPr algn="ctr"/>
            <a:r>
              <a:rPr lang="en-US" altLang="zh-CN" sz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at clock f</a:t>
            </a:r>
            <a:endParaRPr lang="zh-CN" altLang="en-US" sz="12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cxnSp>
        <p:nvCxnSpPr>
          <p:cNvPr id="168" name="直接连接符 167"/>
          <p:cNvCxnSpPr>
            <a:cxnSpLocks noChangeAspect="1"/>
          </p:cNvCxnSpPr>
          <p:nvPr/>
        </p:nvCxnSpPr>
        <p:spPr>
          <a:xfrm>
            <a:off x="3822528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接连接符 168"/>
          <p:cNvCxnSpPr>
            <a:cxnSpLocks noChangeAspect="1"/>
          </p:cNvCxnSpPr>
          <p:nvPr/>
        </p:nvCxnSpPr>
        <p:spPr>
          <a:xfrm>
            <a:off x="3875484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直接连接符 169"/>
          <p:cNvCxnSpPr>
            <a:cxnSpLocks noChangeAspect="1"/>
          </p:cNvCxnSpPr>
          <p:nvPr/>
        </p:nvCxnSpPr>
        <p:spPr>
          <a:xfrm>
            <a:off x="3932636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>
            <a:cxnSpLocks noChangeAspect="1"/>
          </p:cNvCxnSpPr>
          <p:nvPr/>
        </p:nvCxnSpPr>
        <p:spPr>
          <a:xfrm>
            <a:off x="3985592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直接连接符 173"/>
          <p:cNvCxnSpPr>
            <a:cxnSpLocks noChangeAspect="1"/>
          </p:cNvCxnSpPr>
          <p:nvPr/>
        </p:nvCxnSpPr>
        <p:spPr>
          <a:xfrm>
            <a:off x="4038552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直接连接符 174"/>
          <p:cNvCxnSpPr>
            <a:cxnSpLocks noChangeAspect="1"/>
          </p:cNvCxnSpPr>
          <p:nvPr/>
        </p:nvCxnSpPr>
        <p:spPr>
          <a:xfrm>
            <a:off x="4091508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直接连接符 175"/>
          <p:cNvCxnSpPr>
            <a:cxnSpLocks noChangeAspect="1"/>
          </p:cNvCxnSpPr>
          <p:nvPr/>
        </p:nvCxnSpPr>
        <p:spPr>
          <a:xfrm>
            <a:off x="4148660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直接连接符 176"/>
          <p:cNvCxnSpPr>
            <a:cxnSpLocks noChangeAspect="1"/>
          </p:cNvCxnSpPr>
          <p:nvPr/>
        </p:nvCxnSpPr>
        <p:spPr>
          <a:xfrm>
            <a:off x="4201616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直接连接符 177"/>
          <p:cNvCxnSpPr>
            <a:cxnSpLocks noChangeAspect="1"/>
          </p:cNvCxnSpPr>
          <p:nvPr/>
        </p:nvCxnSpPr>
        <p:spPr>
          <a:xfrm>
            <a:off x="4254576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连接符 178"/>
          <p:cNvCxnSpPr>
            <a:cxnSpLocks noChangeAspect="1"/>
          </p:cNvCxnSpPr>
          <p:nvPr/>
        </p:nvCxnSpPr>
        <p:spPr>
          <a:xfrm>
            <a:off x="4307532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直接连接符 179"/>
          <p:cNvCxnSpPr>
            <a:cxnSpLocks noChangeAspect="1"/>
          </p:cNvCxnSpPr>
          <p:nvPr/>
        </p:nvCxnSpPr>
        <p:spPr>
          <a:xfrm>
            <a:off x="4364684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直接连接符 180"/>
          <p:cNvCxnSpPr>
            <a:cxnSpLocks noChangeAspect="1"/>
          </p:cNvCxnSpPr>
          <p:nvPr/>
        </p:nvCxnSpPr>
        <p:spPr>
          <a:xfrm>
            <a:off x="4417640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直接连接符 181"/>
          <p:cNvCxnSpPr>
            <a:cxnSpLocks noChangeAspect="1"/>
          </p:cNvCxnSpPr>
          <p:nvPr/>
        </p:nvCxnSpPr>
        <p:spPr>
          <a:xfrm>
            <a:off x="4470600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接连接符 182"/>
          <p:cNvCxnSpPr>
            <a:cxnSpLocks noChangeAspect="1"/>
          </p:cNvCxnSpPr>
          <p:nvPr/>
        </p:nvCxnSpPr>
        <p:spPr>
          <a:xfrm>
            <a:off x="4523556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直接连接符 183"/>
          <p:cNvCxnSpPr>
            <a:cxnSpLocks noChangeAspect="1"/>
          </p:cNvCxnSpPr>
          <p:nvPr/>
        </p:nvCxnSpPr>
        <p:spPr>
          <a:xfrm>
            <a:off x="4580708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直接连接符 184"/>
          <p:cNvCxnSpPr>
            <a:cxnSpLocks noChangeAspect="1"/>
          </p:cNvCxnSpPr>
          <p:nvPr/>
        </p:nvCxnSpPr>
        <p:spPr>
          <a:xfrm>
            <a:off x="4633664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接连接符 225"/>
          <p:cNvCxnSpPr>
            <a:cxnSpLocks noChangeAspect="1"/>
          </p:cNvCxnSpPr>
          <p:nvPr/>
        </p:nvCxnSpPr>
        <p:spPr>
          <a:xfrm>
            <a:off x="4686624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接连接符 226"/>
          <p:cNvCxnSpPr>
            <a:cxnSpLocks noChangeAspect="1"/>
          </p:cNvCxnSpPr>
          <p:nvPr/>
        </p:nvCxnSpPr>
        <p:spPr>
          <a:xfrm>
            <a:off x="4739580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直接连接符 227"/>
          <p:cNvCxnSpPr>
            <a:cxnSpLocks noChangeAspect="1"/>
          </p:cNvCxnSpPr>
          <p:nvPr/>
        </p:nvCxnSpPr>
        <p:spPr>
          <a:xfrm>
            <a:off x="4796732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接连接符 228"/>
          <p:cNvCxnSpPr>
            <a:cxnSpLocks noChangeAspect="1"/>
          </p:cNvCxnSpPr>
          <p:nvPr/>
        </p:nvCxnSpPr>
        <p:spPr>
          <a:xfrm>
            <a:off x="4849688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直接连接符 229"/>
          <p:cNvCxnSpPr>
            <a:cxnSpLocks noChangeAspect="1"/>
          </p:cNvCxnSpPr>
          <p:nvPr/>
        </p:nvCxnSpPr>
        <p:spPr>
          <a:xfrm>
            <a:off x="4902648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直接连接符 230"/>
          <p:cNvCxnSpPr>
            <a:cxnSpLocks noChangeAspect="1"/>
          </p:cNvCxnSpPr>
          <p:nvPr/>
        </p:nvCxnSpPr>
        <p:spPr>
          <a:xfrm>
            <a:off x="4955604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直接连接符 231"/>
          <p:cNvCxnSpPr>
            <a:cxnSpLocks noChangeAspect="1"/>
          </p:cNvCxnSpPr>
          <p:nvPr/>
        </p:nvCxnSpPr>
        <p:spPr>
          <a:xfrm>
            <a:off x="5012756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直接连接符 232"/>
          <p:cNvCxnSpPr>
            <a:cxnSpLocks noChangeAspect="1"/>
          </p:cNvCxnSpPr>
          <p:nvPr/>
        </p:nvCxnSpPr>
        <p:spPr>
          <a:xfrm>
            <a:off x="5065712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接连接符 233"/>
          <p:cNvCxnSpPr>
            <a:cxnSpLocks noChangeAspect="1"/>
          </p:cNvCxnSpPr>
          <p:nvPr/>
        </p:nvCxnSpPr>
        <p:spPr>
          <a:xfrm>
            <a:off x="5118672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接连接符 234"/>
          <p:cNvCxnSpPr>
            <a:cxnSpLocks noChangeAspect="1"/>
          </p:cNvCxnSpPr>
          <p:nvPr/>
        </p:nvCxnSpPr>
        <p:spPr>
          <a:xfrm>
            <a:off x="5171628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直接连接符 235"/>
          <p:cNvCxnSpPr>
            <a:cxnSpLocks noChangeAspect="1"/>
          </p:cNvCxnSpPr>
          <p:nvPr/>
        </p:nvCxnSpPr>
        <p:spPr>
          <a:xfrm>
            <a:off x="5228780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直接连接符 236"/>
          <p:cNvCxnSpPr>
            <a:cxnSpLocks noChangeAspect="1"/>
          </p:cNvCxnSpPr>
          <p:nvPr/>
        </p:nvCxnSpPr>
        <p:spPr>
          <a:xfrm>
            <a:off x="5281736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直接连接符 237"/>
          <p:cNvCxnSpPr>
            <a:cxnSpLocks noChangeAspect="1"/>
          </p:cNvCxnSpPr>
          <p:nvPr/>
        </p:nvCxnSpPr>
        <p:spPr>
          <a:xfrm>
            <a:off x="5334696" y="3767442"/>
            <a:ext cx="0" cy="54006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接连接符 241"/>
          <p:cNvCxnSpPr>
            <a:cxnSpLocks noChangeAspect="1"/>
          </p:cNvCxnSpPr>
          <p:nvPr/>
        </p:nvCxnSpPr>
        <p:spPr>
          <a:xfrm>
            <a:off x="3822524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直接连接符 245"/>
          <p:cNvCxnSpPr>
            <a:cxnSpLocks noChangeAspect="1"/>
          </p:cNvCxnSpPr>
          <p:nvPr/>
        </p:nvCxnSpPr>
        <p:spPr>
          <a:xfrm>
            <a:off x="3876251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接连接符 246"/>
          <p:cNvCxnSpPr>
            <a:cxnSpLocks noChangeAspect="1"/>
          </p:cNvCxnSpPr>
          <p:nvPr/>
        </p:nvCxnSpPr>
        <p:spPr>
          <a:xfrm>
            <a:off x="3933973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直接连接符 247"/>
          <p:cNvCxnSpPr>
            <a:cxnSpLocks noChangeAspect="1"/>
          </p:cNvCxnSpPr>
          <p:nvPr/>
        </p:nvCxnSpPr>
        <p:spPr>
          <a:xfrm>
            <a:off x="3982067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接连接符 248"/>
          <p:cNvCxnSpPr>
            <a:cxnSpLocks noChangeAspect="1"/>
          </p:cNvCxnSpPr>
          <p:nvPr/>
        </p:nvCxnSpPr>
        <p:spPr>
          <a:xfrm>
            <a:off x="4036934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直接连接符 249"/>
          <p:cNvCxnSpPr>
            <a:cxnSpLocks noChangeAspect="1"/>
          </p:cNvCxnSpPr>
          <p:nvPr/>
        </p:nvCxnSpPr>
        <p:spPr>
          <a:xfrm>
            <a:off x="4093315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直接连接符 250"/>
          <p:cNvCxnSpPr>
            <a:cxnSpLocks noChangeAspect="1"/>
          </p:cNvCxnSpPr>
          <p:nvPr/>
        </p:nvCxnSpPr>
        <p:spPr>
          <a:xfrm>
            <a:off x="4147616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2" name="直接连接符 251"/>
          <p:cNvCxnSpPr>
            <a:cxnSpLocks noChangeAspect="1"/>
          </p:cNvCxnSpPr>
          <p:nvPr/>
        </p:nvCxnSpPr>
        <p:spPr>
          <a:xfrm>
            <a:off x="4200576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3" name="直接连接符 252"/>
          <p:cNvCxnSpPr>
            <a:cxnSpLocks noChangeAspect="1"/>
          </p:cNvCxnSpPr>
          <p:nvPr/>
        </p:nvCxnSpPr>
        <p:spPr>
          <a:xfrm>
            <a:off x="4251155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直接连接符 253"/>
          <p:cNvCxnSpPr>
            <a:cxnSpLocks noChangeAspect="1"/>
          </p:cNvCxnSpPr>
          <p:nvPr/>
        </p:nvCxnSpPr>
        <p:spPr>
          <a:xfrm>
            <a:off x="4305918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接连接符 254"/>
          <p:cNvCxnSpPr>
            <a:cxnSpLocks noChangeAspect="1"/>
          </p:cNvCxnSpPr>
          <p:nvPr/>
        </p:nvCxnSpPr>
        <p:spPr>
          <a:xfrm>
            <a:off x="4366021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直接连接符 255"/>
          <p:cNvCxnSpPr>
            <a:cxnSpLocks noChangeAspect="1"/>
          </p:cNvCxnSpPr>
          <p:nvPr/>
        </p:nvCxnSpPr>
        <p:spPr>
          <a:xfrm>
            <a:off x="4416600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直接连接符 256"/>
          <p:cNvCxnSpPr>
            <a:cxnSpLocks noChangeAspect="1"/>
          </p:cNvCxnSpPr>
          <p:nvPr/>
        </p:nvCxnSpPr>
        <p:spPr>
          <a:xfrm>
            <a:off x="4469560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直接连接符 257"/>
          <p:cNvCxnSpPr>
            <a:cxnSpLocks noChangeAspect="1"/>
          </p:cNvCxnSpPr>
          <p:nvPr/>
        </p:nvCxnSpPr>
        <p:spPr>
          <a:xfrm>
            <a:off x="4524901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直接连接符 258"/>
          <p:cNvCxnSpPr>
            <a:cxnSpLocks noChangeAspect="1"/>
          </p:cNvCxnSpPr>
          <p:nvPr/>
        </p:nvCxnSpPr>
        <p:spPr>
          <a:xfrm>
            <a:off x="4579664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直接连接符 259"/>
          <p:cNvCxnSpPr>
            <a:cxnSpLocks noChangeAspect="1"/>
          </p:cNvCxnSpPr>
          <p:nvPr/>
        </p:nvCxnSpPr>
        <p:spPr>
          <a:xfrm>
            <a:off x="4632624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直接连接符 260"/>
          <p:cNvCxnSpPr>
            <a:cxnSpLocks noChangeAspect="1"/>
          </p:cNvCxnSpPr>
          <p:nvPr/>
        </p:nvCxnSpPr>
        <p:spPr>
          <a:xfrm>
            <a:off x="4686624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直接连接符 261"/>
          <p:cNvCxnSpPr>
            <a:cxnSpLocks noChangeAspect="1"/>
          </p:cNvCxnSpPr>
          <p:nvPr/>
        </p:nvCxnSpPr>
        <p:spPr>
          <a:xfrm>
            <a:off x="4741387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直接连接符 262"/>
          <p:cNvCxnSpPr>
            <a:cxnSpLocks noChangeAspect="1"/>
          </p:cNvCxnSpPr>
          <p:nvPr/>
        </p:nvCxnSpPr>
        <p:spPr>
          <a:xfrm>
            <a:off x="4795688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直接连接符 263"/>
          <p:cNvCxnSpPr>
            <a:cxnSpLocks noChangeAspect="1"/>
          </p:cNvCxnSpPr>
          <p:nvPr/>
        </p:nvCxnSpPr>
        <p:spPr>
          <a:xfrm>
            <a:off x="4847307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直接连接符 264"/>
          <p:cNvCxnSpPr>
            <a:cxnSpLocks noChangeAspect="1"/>
          </p:cNvCxnSpPr>
          <p:nvPr/>
        </p:nvCxnSpPr>
        <p:spPr>
          <a:xfrm>
            <a:off x="4900267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直接连接符 265"/>
          <p:cNvCxnSpPr>
            <a:cxnSpLocks noChangeAspect="1"/>
          </p:cNvCxnSpPr>
          <p:nvPr/>
        </p:nvCxnSpPr>
        <p:spPr>
          <a:xfrm>
            <a:off x="4956371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直接连接符 266"/>
          <p:cNvCxnSpPr>
            <a:cxnSpLocks noChangeAspect="1"/>
          </p:cNvCxnSpPr>
          <p:nvPr/>
        </p:nvCxnSpPr>
        <p:spPr>
          <a:xfrm>
            <a:off x="5011712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直接连接符 267"/>
          <p:cNvCxnSpPr>
            <a:cxnSpLocks noChangeAspect="1"/>
          </p:cNvCxnSpPr>
          <p:nvPr/>
        </p:nvCxnSpPr>
        <p:spPr>
          <a:xfrm>
            <a:off x="5065712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直接连接符 268"/>
          <p:cNvCxnSpPr>
            <a:cxnSpLocks noChangeAspect="1"/>
          </p:cNvCxnSpPr>
          <p:nvPr/>
        </p:nvCxnSpPr>
        <p:spPr>
          <a:xfrm>
            <a:off x="5118672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直接连接符 269"/>
          <p:cNvCxnSpPr>
            <a:cxnSpLocks noChangeAspect="1"/>
          </p:cNvCxnSpPr>
          <p:nvPr/>
        </p:nvCxnSpPr>
        <p:spPr>
          <a:xfrm>
            <a:off x="5171054" y="3875454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直接连接符 270"/>
          <p:cNvCxnSpPr>
            <a:cxnSpLocks noChangeAspect="1"/>
          </p:cNvCxnSpPr>
          <p:nvPr/>
        </p:nvCxnSpPr>
        <p:spPr>
          <a:xfrm>
            <a:off x="5227736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2" name="直接连接符 271"/>
          <p:cNvCxnSpPr>
            <a:cxnSpLocks noChangeAspect="1"/>
          </p:cNvCxnSpPr>
          <p:nvPr/>
        </p:nvCxnSpPr>
        <p:spPr>
          <a:xfrm>
            <a:off x="5281736" y="4163486"/>
            <a:ext cx="54000" cy="0"/>
          </a:xfrm>
          <a:prstGeom prst="line">
            <a:avLst/>
          </a:prstGeom>
          <a:ln w="317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接连接符 278"/>
          <p:cNvCxnSpPr>
            <a:cxnSpLocks noChangeAspect="1"/>
          </p:cNvCxnSpPr>
          <p:nvPr/>
        </p:nvCxnSpPr>
        <p:spPr>
          <a:xfrm>
            <a:off x="3874910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直接连接符 281"/>
          <p:cNvCxnSpPr>
            <a:cxnSpLocks noChangeAspect="1"/>
          </p:cNvCxnSpPr>
          <p:nvPr/>
        </p:nvCxnSpPr>
        <p:spPr>
          <a:xfrm>
            <a:off x="3985592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3" name="直接连接符 282"/>
          <p:cNvCxnSpPr>
            <a:cxnSpLocks noChangeAspect="1"/>
          </p:cNvCxnSpPr>
          <p:nvPr/>
        </p:nvCxnSpPr>
        <p:spPr>
          <a:xfrm>
            <a:off x="4038552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4" name="直接连接符 283"/>
          <p:cNvCxnSpPr>
            <a:cxnSpLocks noChangeAspect="1"/>
          </p:cNvCxnSpPr>
          <p:nvPr/>
        </p:nvCxnSpPr>
        <p:spPr>
          <a:xfrm>
            <a:off x="4091512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直接连接符 284"/>
          <p:cNvCxnSpPr>
            <a:cxnSpLocks noChangeAspect="1"/>
          </p:cNvCxnSpPr>
          <p:nvPr/>
        </p:nvCxnSpPr>
        <p:spPr>
          <a:xfrm>
            <a:off x="4201616" y="3875486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直接连接符 285"/>
          <p:cNvCxnSpPr>
            <a:cxnSpLocks noChangeAspect="1"/>
          </p:cNvCxnSpPr>
          <p:nvPr/>
        </p:nvCxnSpPr>
        <p:spPr>
          <a:xfrm>
            <a:off x="4148656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直接连接符 286"/>
          <p:cNvCxnSpPr>
            <a:cxnSpLocks noChangeAspect="1"/>
          </p:cNvCxnSpPr>
          <p:nvPr/>
        </p:nvCxnSpPr>
        <p:spPr>
          <a:xfrm>
            <a:off x="4254576" y="3875486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直接连接符 287"/>
          <p:cNvCxnSpPr>
            <a:cxnSpLocks noChangeAspect="1"/>
          </p:cNvCxnSpPr>
          <p:nvPr/>
        </p:nvCxnSpPr>
        <p:spPr>
          <a:xfrm>
            <a:off x="4307536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直接连接符 288"/>
          <p:cNvCxnSpPr>
            <a:cxnSpLocks noChangeAspect="1"/>
          </p:cNvCxnSpPr>
          <p:nvPr/>
        </p:nvCxnSpPr>
        <p:spPr>
          <a:xfrm>
            <a:off x="4417640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直接连接符 289"/>
          <p:cNvCxnSpPr>
            <a:cxnSpLocks noChangeAspect="1"/>
          </p:cNvCxnSpPr>
          <p:nvPr/>
        </p:nvCxnSpPr>
        <p:spPr>
          <a:xfrm>
            <a:off x="4470600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直接连接符 290"/>
          <p:cNvCxnSpPr>
            <a:cxnSpLocks noChangeAspect="1"/>
          </p:cNvCxnSpPr>
          <p:nvPr/>
        </p:nvCxnSpPr>
        <p:spPr>
          <a:xfrm>
            <a:off x="4523560" y="3875486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直接连接符 291"/>
          <p:cNvCxnSpPr>
            <a:cxnSpLocks noChangeAspect="1"/>
          </p:cNvCxnSpPr>
          <p:nvPr/>
        </p:nvCxnSpPr>
        <p:spPr>
          <a:xfrm>
            <a:off x="4633664" y="3875486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直接连接符 292"/>
          <p:cNvCxnSpPr>
            <a:cxnSpLocks noChangeAspect="1"/>
          </p:cNvCxnSpPr>
          <p:nvPr/>
        </p:nvCxnSpPr>
        <p:spPr>
          <a:xfrm>
            <a:off x="4739584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直接连接符 293"/>
          <p:cNvCxnSpPr>
            <a:cxnSpLocks noChangeAspect="1"/>
          </p:cNvCxnSpPr>
          <p:nvPr/>
        </p:nvCxnSpPr>
        <p:spPr>
          <a:xfrm>
            <a:off x="4849688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直接连接符 294"/>
          <p:cNvCxnSpPr>
            <a:cxnSpLocks noChangeAspect="1"/>
          </p:cNvCxnSpPr>
          <p:nvPr/>
        </p:nvCxnSpPr>
        <p:spPr>
          <a:xfrm>
            <a:off x="4902648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直接连接符 295"/>
          <p:cNvCxnSpPr>
            <a:cxnSpLocks noChangeAspect="1"/>
          </p:cNvCxnSpPr>
          <p:nvPr/>
        </p:nvCxnSpPr>
        <p:spPr>
          <a:xfrm>
            <a:off x="4955608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直接连接符 296"/>
          <p:cNvCxnSpPr>
            <a:cxnSpLocks noChangeAspect="1"/>
          </p:cNvCxnSpPr>
          <p:nvPr/>
        </p:nvCxnSpPr>
        <p:spPr>
          <a:xfrm>
            <a:off x="5012752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直接连接符 297"/>
          <p:cNvCxnSpPr>
            <a:cxnSpLocks noChangeAspect="1"/>
          </p:cNvCxnSpPr>
          <p:nvPr/>
        </p:nvCxnSpPr>
        <p:spPr>
          <a:xfrm>
            <a:off x="5118672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直接连接符 298"/>
          <p:cNvCxnSpPr>
            <a:cxnSpLocks noChangeAspect="1"/>
          </p:cNvCxnSpPr>
          <p:nvPr/>
        </p:nvCxnSpPr>
        <p:spPr>
          <a:xfrm>
            <a:off x="5171054" y="3875486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直接连接符 299"/>
          <p:cNvCxnSpPr>
            <a:cxnSpLocks noChangeAspect="1"/>
          </p:cNvCxnSpPr>
          <p:nvPr/>
        </p:nvCxnSpPr>
        <p:spPr>
          <a:xfrm>
            <a:off x="5228776" y="3875454"/>
            <a:ext cx="0" cy="288000"/>
          </a:xfrm>
          <a:prstGeom prst="line">
            <a:avLst/>
          </a:prstGeom>
          <a:ln w="952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1" name="TextBox 300"/>
          <p:cNvSpPr txBox="1"/>
          <p:nvPr/>
        </p:nvSpPr>
        <p:spPr>
          <a:xfrm>
            <a:off x="3563888" y="4667542"/>
            <a:ext cx="2231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1 binary pin send same data </a:t>
            </a:r>
          </a:p>
          <a:p>
            <a:pPr algn="ctr"/>
            <a:r>
              <a:rPr lang="en-US" altLang="zh-CN" sz="1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with 4x clock frequency (4f)</a:t>
            </a:r>
            <a:endParaRPr lang="zh-CN" altLang="en-US" sz="12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6" name="Picture 2" descr="C:\Users\TigerLi\Desktop\PSD_4fi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8784640" cy="46519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743108" y="1599985"/>
            <a:ext cx="324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One binary channel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44616" y="2706445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Four </a:t>
            </a:r>
            <a:r>
              <a:rPr lang="en-US" sz="2800" dirty="0">
                <a:solidFill>
                  <a:srgbClr val="FF0000"/>
                </a:solidFill>
              </a:rPr>
              <a:t>binary </a:t>
            </a:r>
            <a:r>
              <a:rPr lang="en-US" sz="2800" dirty="0" smtClean="0">
                <a:solidFill>
                  <a:srgbClr val="FF0000"/>
                </a:solidFill>
              </a:rPr>
              <a:t>channels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5544616" y="3861048"/>
            <a:ext cx="3419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4x SerDes channel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8265" y="4986940"/>
            <a:ext cx="3313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16-level MVL channel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53" name="直接连接符 352"/>
          <p:cNvCxnSpPr>
            <a:cxnSpLocks noChangeAspect="1"/>
          </p:cNvCxnSpPr>
          <p:nvPr/>
        </p:nvCxnSpPr>
        <p:spPr>
          <a:xfrm>
            <a:off x="2699792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接连接符 353"/>
          <p:cNvCxnSpPr>
            <a:cxnSpLocks noChangeAspect="1"/>
          </p:cNvCxnSpPr>
          <p:nvPr/>
        </p:nvCxnSpPr>
        <p:spPr>
          <a:xfrm>
            <a:off x="2512346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直接连接符 354"/>
          <p:cNvCxnSpPr>
            <a:cxnSpLocks noChangeAspect="1"/>
          </p:cNvCxnSpPr>
          <p:nvPr/>
        </p:nvCxnSpPr>
        <p:spPr>
          <a:xfrm>
            <a:off x="2325463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直接连接符 355"/>
          <p:cNvCxnSpPr>
            <a:cxnSpLocks noChangeAspect="1"/>
          </p:cNvCxnSpPr>
          <p:nvPr/>
        </p:nvCxnSpPr>
        <p:spPr>
          <a:xfrm>
            <a:off x="2109439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直接连接符 356"/>
          <p:cNvCxnSpPr>
            <a:cxnSpLocks noChangeAspect="1"/>
          </p:cNvCxnSpPr>
          <p:nvPr/>
        </p:nvCxnSpPr>
        <p:spPr>
          <a:xfrm>
            <a:off x="1921993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直接连接符 357"/>
          <p:cNvCxnSpPr>
            <a:cxnSpLocks noChangeAspect="1"/>
          </p:cNvCxnSpPr>
          <p:nvPr/>
        </p:nvCxnSpPr>
        <p:spPr>
          <a:xfrm>
            <a:off x="1710732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直接连接符 436"/>
          <p:cNvCxnSpPr>
            <a:cxnSpLocks noChangeAspect="1"/>
          </p:cNvCxnSpPr>
          <p:nvPr/>
        </p:nvCxnSpPr>
        <p:spPr>
          <a:xfrm>
            <a:off x="3908053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8" name="直接连接符 437"/>
          <p:cNvCxnSpPr>
            <a:cxnSpLocks noChangeAspect="1"/>
          </p:cNvCxnSpPr>
          <p:nvPr/>
        </p:nvCxnSpPr>
        <p:spPr>
          <a:xfrm>
            <a:off x="3720607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9" name="直接连接符 438"/>
          <p:cNvCxnSpPr>
            <a:cxnSpLocks noChangeAspect="1"/>
          </p:cNvCxnSpPr>
          <p:nvPr/>
        </p:nvCxnSpPr>
        <p:spPr>
          <a:xfrm>
            <a:off x="3533724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0" name="直接连接符 439"/>
          <p:cNvCxnSpPr>
            <a:cxnSpLocks noChangeAspect="1"/>
          </p:cNvCxnSpPr>
          <p:nvPr/>
        </p:nvCxnSpPr>
        <p:spPr>
          <a:xfrm>
            <a:off x="3317700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1" name="直接连接符 440"/>
          <p:cNvCxnSpPr>
            <a:cxnSpLocks noChangeAspect="1"/>
          </p:cNvCxnSpPr>
          <p:nvPr/>
        </p:nvCxnSpPr>
        <p:spPr>
          <a:xfrm>
            <a:off x="3130254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2" name="直接连接符 441"/>
          <p:cNvCxnSpPr>
            <a:cxnSpLocks noChangeAspect="1"/>
          </p:cNvCxnSpPr>
          <p:nvPr/>
        </p:nvCxnSpPr>
        <p:spPr>
          <a:xfrm>
            <a:off x="2918993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3" name="直接连接符 442"/>
          <p:cNvCxnSpPr>
            <a:cxnSpLocks noChangeAspect="1"/>
          </p:cNvCxnSpPr>
          <p:nvPr/>
        </p:nvCxnSpPr>
        <p:spPr>
          <a:xfrm>
            <a:off x="5101456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直接连接符 443"/>
          <p:cNvCxnSpPr>
            <a:cxnSpLocks noChangeAspect="1"/>
          </p:cNvCxnSpPr>
          <p:nvPr/>
        </p:nvCxnSpPr>
        <p:spPr>
          <a:xfrm>
            <a:off x="4914010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5" name="直接连接符 444"/>
          <p:cNvCxnSpPr>
            <a:cxnSpLocks noChangeAspect="1"/>
          </p:cNvCxnSpPr>
          <p:nvPr/>
        </p:nvCxnSpPr>
        <p:spPr>
          <a:xfrm>
            <a:off x="4727127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6" name="直接连接符 445"/>
          <p:cNvCxnSpPr>
            <a:cxnSpLocks noChangeAspect="1"/>
          </p:cNvCxnSpPr>
          <p:nvPr/>
        </p:nvCxnSpPr>
        <p:spPr>
          <a:xfrm>
            <a:off x="4511103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7" name="直接连接符 446"/>
          <p:cNvCxnSpPr>
            <a:cxnSpLocks noChangeAspect="1"/>
          </p:cNvCxnSpPr>
          <p:nvPr/>
        </p:nvCxnSpPr>
        <p:spPr>
          <a:xfrm>
            <a:off x="4323657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8" name="直接连接符 447"/>
          <p:cNvCxnSpPr>
            <a:cxnSpLocks noChangeAspect="1"/>
          </p:cNvCxnSpPr>
          <p:nvPr/>
        </p:nvCxnSpPr>
        <p:spPr>
          <a:xfrm>
            <a:off x="4112396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直接连接符 454"/>
          <p:cNvCxnSpPr>
            <a:cxnSpLocks noChangeAspect="1"/>
          </p:cNvCxnSpPr>
          <p:nvPr/>
        </p:nvCxnSpPr>
        <p:spPr>
          <a:xfrm>
            <a:off x="6281142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6" name="直接连接符 455"/>
          <p:cNvCxnSpPr>
            <a:cxnSpLocks noChangeAspect="1"/>
          </p:cNvCxnSpPr>
          <p:nvPr/>
        </p:nvCxnSpPr>
        <p:spPr>
          <a:xfrm>
            <a:off x="6093696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7" name="直接连接符 456"/>
          <p:cNvCxnSpPr>
            <a:cxnSpLocks noChangeAspect="1"/>
          </p:cNvCxnSpPr>
          <p:nvPr/>
        </p:nvCxnSpPr>
        <p:spPr>
          <a:xfrm>
            <a:off x="5906813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8" name="直接连接符 457"/>
          <p:cNvCxnSpPr>
            <a:cxnSpLocks noChangeAspect="1"/>
          </p:cNvCxnSpPr>
          <p:nvPr/>
        </p:nvCxnSpPr>
        <p:spPr>
          <a:xfrm>
            <a:off x="5690789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9" name="直接连接符 458"/>
          <p:cNvCxnSpPr>
            <a:cxnSpLocks noChangeAspect="1"/>
          </p:cNvCxnSpPr>
          <p:nvPr/>
        </p:nvCxnSpPr>
        <p:spPr>
          <a:xfrm>
            <a:off x="5503343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接连接符 459"/>
          <p:cNvCxnSpPr>
            <a:cxnSpLocks noChangeAspect="1"/>
          </p:cNvCxnSpPr>
          <p:nvPr/>
        </p:nvCxnSpPr>
        <p:spPr>
          <a:xfrm>
            <a:off x="5292082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4" name="直接连接符 463"/>
          <p:cNvCxnSpPr>
            <a:cxnSpLocks noChangeAspect="1"/>
          </p:cNvCxnSpPr>
          <p:nvPr/>
        </p:nvCxnSpPr>
        <p:spPr>
          <a:xfrm>
            <a:off x="6874667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5" name="直接连接符 464"/>
          <p:cNvCxnSpPr>
            <a:cxnSpLocks noChangeAspect="1"/>
          </p:cNvCxnSpPr>
          <p:nvPr/>
        </p:nvCxnSpPr>
        <p:spPr>
          <a:xfrm>
            <a:off x="6687221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6" name="直接连接符 465"/>
          <p:cNvCxnSpPr>
            <a:cxnSpLocks noChangeAspect="1"/>
          </p:cNvCxnSpPr>
          <p:nvPr/>
        </p:nvCxnSpPr>
        <p:spPr>
          <a:xfrm>
            <a:off x="6475960" y="2348880"/>
            <a:ext cx="0" cy="504056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7"/>
            <a:ext cx="8229600" cy="538070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altLang="zh-CN" sz="3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3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3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34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3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3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the ideal situation, every code is correctly encoded and decoded with maximum noise margin.</a:t>
            </a:r>
          </a:p>
          <a:p>
            <a:r>
              <a:rPr lang="en-US" altLang="zh-CN" sz="34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</a:t>
            </a:r>
            <a:r>
              <a:rPr lang="en-US" altLang="zh-CN" sz="3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ompared to binary signal, the noise margin is shrunk for MVL.</a:t>
            </a:r>
          </a:p>
          <a:p>
            <a:pPr lvl="3"/>
            <a:endParaRPr lang="en-US" altLang="zh-CN" sz="16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3">
              <a:buNone/>
            </a:pP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Ideal MVL Signal Transmission</a:t>
            </a:r>
          </a:p>
        </p:txBody>
      </p:sp>
      <p:pic>
        <p:nvPicPr>
          <p:cNvPr id="1026" name="Picture 2" descr="C:\Users\TigerLi\Desktop\Fig_transfer_2bit_ide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412776"/>
            <a:ext cx="6120680" cy="3145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70484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converter errors</a:t>
            </a:r>
            <a:endParaRPr lang="en-US" altLang="zh-CN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en-US" altLang="zh-CN" sz="2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Nonlinearity in DAC: DAC cannot convert a digital pattern into an analog voltage level exactly.</a:t>
            </a:r>
          </a:p>
          <a:p>
            <a:pPr lvl="1"/>
            <a:r>
              <a:rPr lang="en-US" altLang="zh-CN" sz="2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Nonlinearity in ADC: The ranges of ADC codes are not ideal.</a:t>
            </a:r>
            <a:endParaRPr lang="en-US" altLang="zh-CN" sz="24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en-US" altLang="zh-CN" sz="2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Mismatch between DAC and ADC.</a:t>
            </a:r>
            <a:endParaRPr lang="en-US" altLang="zh-CN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Noise in channel</a:t>
            </a:r>
            <a:endParaRPr lang="en-US" altLang="zh-CN" sz="24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en-US" altLang="zh-CN" sz="2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Data converters have dynamic noise.</a:t>
            </a:r>
          </a:p>
          <a:p>
            <a:pPr lvl="1"/>
            <a:r>
              <a:rPr lang="en-US" altLang="zh-CN" sz="2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Digital switching noise, power supply and ground noise, EMI.</a:t>
            </a:r>
          </a:p>
          <a:p>
            <a:pPr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0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29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Error Sources of MVL Channel</a:t>
            </a:r>
            <a:endParaRPr lang="en-US" altLang="zh-CN" sz="3600" b="1" dirty="0" smtClean="0">
              <a:solidFill>
                <a:srgbClr val="FFFF00"/>
              </a:solidFill>
            </a:endParaRPr>
          </a:p>
        </p:txBody>
      </p:sp>
      <p:pic>
        <p:nvPicPr>
          <p:cNvPr id="7" name="Picture 2" descr="C:\Users\TigerLi\Desktop\Fig_transfer_2bit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96016" cy="3761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Outline</a:t>
            </a:r>
            <a:endParaRPr lang="zh-CN" altLang="en-US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8688" y="1988840"/>
            <a:ext cx="8229600" cy="3456384"/>
          </a:xfrm>
        </p:spPr>
        <p:txBody>
          <a:bodyPr>
            <a:normAutofit lnSpcReduction="10000"/>
          </a:bodyPr>
          <a:lstStyle/>
          <a:p>
            <a:pP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</a:rPr>
              <a:t>Introduction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</a:rPr>
              <a:t>Problem Statement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</a:rPr>
              <a:t>Multi-valued logic (MVL) test application and its error protection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</a:rPr>
              <a:t>Hardware design for MVL channel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</a:rPr>
              <a:t>Experimental setup and results</a:t>
            </a:r>
          </a:p>
          <a:p>
            <a:pPr>
              <a:buSzPct val="80000"/>
              <a:buFont typeface="Wingdings" pitchFamily="2" charset="2"/>
              <a:buChar char="Ø"/>
            </a:pPr>
            <a:r>
              <a:rPr lang="en-US" altLang="zh-CN" sz="2800" dirty="0" smtClean="0">
                <a:solidFill>
                  <a:srgbClr val="FFFF00"/>
                </a:solidFill>
              </a:rPr>
              <a:t>Conclusion</a:t>
            </a:r>
            <a:endParaRPr lang="zh-CN" altLang="en-US" sz="2800" dirty="0">
              <a:solidFill>
                <a:srgbClr val="FFFF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>
                <a:solidFill>
                  <a:schemeClr val="bg1"/>
                </a:solidFill>
              </a:rPr>
              <a:t>Final Exam - Baohu Li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>
                <a:solidFill>
                  <a:schemeClr val="bg1"/>
                </a:solidFill>
              </a:rPr>
              <a:t>4/15/2015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057" y="1218456"/>
            <a:ext cx="8229600" cy="4853136"/>
          </a:xfrm>
        </p:spPr>
        <p:txBody>
          <a:bodyPr>
            <a:normAutofit/>
          </a:bodyPr>
          <a:lstStyle/>
          <a:p>
            <a:pPr lvl="1"/>
            <a:r>
              <a:rPr lang="en-US" altLang="zh-CN" sz="2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DAC in ATE is assumed calibrated.</a:t>
            </a:r>
          </a:p>
          <a:p>
            <a:pPr lvl="1"/>
            <a:r>
              <a:rPr lang="en-US" altLang="zh-CN" sz="2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ADC </a:t>
            </a:r>
            <a:r>
              <a:rPr lang="en-US" altLang="zh-CN" sz="22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DUT </a:t>
            </a:r>
            <a:r>
              <a:rPr lang="en-US" altLang="zh-CN" sz="2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is </a:t>
            </a:r>
            <a:r>
              <a:rPr lang="en-US" altLang="zh-CN" sz="22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hard to modify after </a:t>
            </a:r>
            <a:r>
              <a:rPr lang="en-US" altLang="zh-CN" sz="2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fabrication.</a:t>
            </a:r>
          </a:p>
          <a:p>
            <a:pPr lvl="1">
              <a:buFont typeface="Wingdings" pitchFamily="2" charset="2"/>
              <a:buChar char="Ø"/>
            </a:pPr>
            <a:r>
              <a:rPr lang="en-US" altLang="zh-CN" sz="2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ADC </a:t>
            </a:r>
            <a:r>
              <a:rPr lang="en-US" altLang="zh-CN" sz="22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nonlinearity </a:t>
            </a:r>
            <a:r>
              <a:rPr lang="en-US" altLang="zh-CN" sz="2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must be calibrated.</a:t>
            </a:r>
          </a:p>
          <a:p>
            <a:pPr lvl="1"/>
            <a:r>
              <a:rPr lang="en-US" altLang="zh-CN" sz="22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Method:</a:t>
            </a:r>
          </a:p>
          <a:p>
            <a:pPr lvl="2"/>
            <a:r>
              <a:rPr lang="en-US" altLang="zh-CN" sz="1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calibrate ADC nonlinearity by adjusting DAC output (use finer resolution DAC)</a:t>
            </a:r>
            <a:endParaRPr lang="en-US" altLang="zh-CN" sz="1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r>
              <a:rPr lang="en-US" altLang="zh-CN" sz="1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Sweep all DAC input codes and capture the decoded codes from ADC</a:t>
            </a:r>
          </a:p>
          <a:p>
            <a:pPr lvl="2"/>
            <a:r>
              <a:rPr lang="en-US" altLang="zh-CN" sz="1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Pick the code, which is median among which are decoded as the same code, to be the DAC output for this ADC code</a:t>
            </a:r>
          </a:p>
          <a:p>
            <a:pPr lvl="2"/>
            <a:r>
              <a:rPr lang="en-US" altLang="zh-CN" sz="1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For devices cannot be calibrated, they are marked as MVL-incompatible to be tested with binary channel</a:t>
            </a:r>
          </a:p>
          <a:p>
            <a:pPr lvl="3">
              <a:buNone/>
            </a:pP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30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Calibration of ADC nonlinearity</a:t>
            </a:r>
          </a:p>
        </p:txBody>
      </p:sp>
      <p:pic>
        <p:nvPicPr>
          <p:cNvPr id="1027" name="Picture 3" descr="C:\Users\TigerLi\Desktop\Fig_transfer_2bit_c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0"/>
            <a:ext cx="8464144" cy="336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864" y="1124744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 error control technique: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Noise is the major factor causing erroneous test data application after nonlinearity calibration.</a:t>
            </a:r>
          </a:p>
          <a:p>
            <a:pPr lvl="2"/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Solution: detect any error during test application; if error occurs, conduct retest.</a:t>
            </a:r>
            <a:endParaRPr lang="en-US" altLang="zh-CN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r>
              <a:rPr lang="en-US" altLang="zh-CN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</a:t>
            </a: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 compact all decoded patterns into the Applied Test Signature (ATS) to be examined at the end of test.</a:t>
            </a:r>
          </a:p>
          <a:p>
            <a:pPr lvl="2"/>
            <a:r>
              <a:rPr lang="en-US" altLang="zh-CN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</a:t>
            </a: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evices failing the maximum repetition of retests are marked as MVL-incompatible, to be tested with binary channel.</a:t>
            </a:r>
          </a:p>
          <a:p>
            <a:pPr lvl="3">
              <a:buNone/>
            </a:pP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Error Detection and Retest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328592"/>
          </a:xfrm>
        </p:spPr>
        <p:txBody>
          <a:bodyPr>
            <a:noAutofit/>
          </a:bodyPr>
          <a:lstStyle/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 Flow Design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268760"/>
            <a:ext cx="50387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MVL channel Implementation</a:t>
            </a:r>
            <a:endParaRPr lang="en-US" altLang="zh-CN" sz="2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Requirements</a:t>
            </a:r>
          </a:p>
          <a:p>
            <a:pPr lvl="1">
              <a:buNone/>
            </a:pP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Able to generate MVL signal</a:t>
            </a:r>
          </a:p>
          <a:p>
            <a:pPr lvl="1">
              <a:buNone/>
            </a:pP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Able to conduct calibration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Major components</a:t>
            </a:r>
          </a:p>
          <a:p>
            <a:pPr lvl="1">
              <a:buNone/>
            </a:pP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MVL generator (DAC)</a:t>
            </a:r>
          </a:p>
          <a:p>
            <a:pPr lvl="1">
              <a:buNone/>
            </a:pP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Calibration circuitry</a:t>
            </a:r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>
              <a:buNone/>
            </a:pPr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Design for MVL Channel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RTL 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Design of 4-bit MVL Channel with 8-bit DAC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28117"/>
            <a:ext cx="5832648" cy="4309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Simulation result of calibration procedure</a:t>
            </a: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16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r>
              <a:rPr lang="en-US" altLang="zh-CN" sz="16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Dout</a:t>
            </a: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 the ramp-up DAC inputs for calibration;</a:t>
            </a:r>
          </a:p>
          <a:p>
            <a:pPr lvl="2"/>
            <a:r>
              <a:rPr lang="en-US" altLang="zh-CN" sz="16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Vre</a:t>
            </a: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is the captured ADC output, corresponding to </a:t>
            </a:r>
            <a:r>
              <a:rPr lang="en-US" altLang="zh-CN" sz="16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Dout</a:t>
            </a:r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;</a:t>
            </a:r>
          </a:p>
          <a:p>
            <a:pPr lvl="2"/>
            <a:r>
              <a:rPr lang="en-US" altLang="zh-CN" sz="16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R1-R14 store the calibrated result.  </a:t>
            </a: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Design of 4-bit MVL Channel with 8-bit DAC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535538" cy="3083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MVL-compatible DUT Implementation</a:t>
            </a:r>
            <a:endParaRPr lang="en-US" altLang="zh-CN" sz="24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Requirement</a:t>
            </a:r>
          </a:p>
          <a:p>
            <a:pPr lvl="1">
              <a:buNone/>
            </a:pP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Able to decode MVL signal</a:t>
            </a:r>
          </a:p>
          <a:p>
            <a:pPr lvl="1">
              <a:buNone/>
            </a:pP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Able to generate ATS</a:t>
            </a:r>
          </a:p>
          <a:p>
            <a:pPr lvl="1">
              <a:buNone/>
            </a:pP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Able to be tested with binary signal</a:t>
            </a:r>
          </a:p>
          <a:p>
            <a:pPr lvl="1">
              <a:buFont typeface="Arial" pitchFamily="34" charset="0"/>
              <a:buChar char="•"/>
            </a:pP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Major components</a:t>
            </a:r>
          </a:p>
          <a:p>
            <a:pPr lvl="1">
              <a:buNone/>
            </a:pPr>
            <a:r>
              <a:rPr lang="en-US" altLang="zh-CN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</a:t>
            </a: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MVL decoder (ADC)</a:t>
            </a:r>
          </a:p>
          <a:p>
            <a:pPr lvl="1">
              <a:buNone/>
            </a:pP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MISR for ATS compaction</a:t>
            </a:r>
          </a:p>
          <a:p>
            <a:pPr lvl="1">
              <a:buNone/>
            </a:pPr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	Multiplexers to switch between different modes</a:t>
            </a:r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>
              <a:buNone/>
            </a:pPr>
            <a:endParaRPr lang="en-US" altLang="zh-CN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Design for MVL-compatible Device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RTL diagram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395536" y="274638"/>
            <a:ext cx="836327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Hardware Design of MVL-Compatible DUT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5406525" cy="4151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83570" y="4122614"/>
          <a:ext cx="2967825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0"/>
                <a:gridCol w="546465"/>
                <a:gridCol w="353313"/>
                <a:gridCol w="423974"/>
                <a:gridCol w="635963"/>
              </a:tblGrid>
              <a:tr h="216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Mode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Test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Cal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Bypass</a:t>
                      </a:r>
                      <a:endParaRPr lang="zh-CN" altLang="en-US" sz="1200" dirty="0"/>
                    </a:p>
                  </a:txBody>
                  <a:tcPr/>
                </a:tc>
              </a:tr>
              <a:tr h="50614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ADC Nonlinearity</a:t>
                      </a:r>
                      <a:r>
                        <a:rPr lang="en-US" altLang="zh-CN" sz="1200" baseline="0" dirty="0" smtClean="0"/>
                        <a:t> Calibration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zh-CN" sz="1200" dirty="0" smtClean="0"/>
                    </a:p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</a:tr>
              <a:tr h="216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MVL Test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</a:tr>
              <a:tr h="36153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ATS Capture</a:t>
                      </a:r>
                    </a:p>
                    <a:p>
                      <a:pPr algn="ctr"/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</a:t>
                      </a:r>
                      <a:endParaRPr lang="zh-CN" altLang="en-US" sz="1200" dirty="0"/>
                    </a:p>
                  </a:txBody>
                  <a:tcPr/>
                </a:tc>
              </a:tr>
              <a:tr h="21691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Binary Test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0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X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/>
                        <a:t>1</a:t>
                      </a:r>
                      <a:endParaRPr lang="zh-CN" altLang="en-US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Setup of ELVIS system based experiment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 DAC AD557 and ADC AD7822 to imitate the MVL generator and decoder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 NI ELVIS II+ system as the platform to send and receive test data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DE2 FPGA board is used to imitate the core logic under test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Experimental items conducted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Reliability Measurement: measure the SER (Symbol Error Rate) of the converter pair in terms of noise margin with/without FPGA load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Verify the nonlinearity calibration scheme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Apply scan test with MVL signal</a:t>
            </a: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38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Setup and Results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39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Setup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124744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Hardware setup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noProof="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Hardware system without FPGA load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1" name="图片 10" descr="newpic_elvi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0205" y="2204864"/>
            <a:ext cx="5628099" cy="413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Introduction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How to test a device</a:t>
            </a:r>
          </a:p>
          <a:p>
            <a:pPr lvl="2">
              <a:buNone/>
            </a:pPr>
            <a:endParaRPr lang="en-US" altLang="zh-CN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068960"/>
            <a:ext cx="8188969" cy="151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40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Setup</a:t>
            </a: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124744"/>
            <a:ext cx="8229600" cy="5328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Hardware setup</a:t>
            </a:r>
          </a:p>
          <a:p>
            <a:pPr marL="1257300" lvl="2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zh-CN" sz="2000" noProof="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Hardware system with FPGA load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2" name="图片 11" descr="newpic_elv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43230"/>
            <a:ext cx="4104456" cy="42718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75621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Reliability (SER) measurement</a:t>
            </a: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1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We used voltage divider on the output of DAC to change the full scale voltage in which case the noise margin was controlled.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41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Result </a:t>
            </a:r>
          </a:p>
        </p:txBody>
      </p:sp>
      <p:pic>
        <p:nvPicPr>
          <p:cNvPr id="9" name="图片 8" descr="ser_m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1532271"/>
            <a:ext cx="4032448" cy="4294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56184"/>
            <a:ext cx="8712968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National Instruments ELVIS system and AD577 DAC serve as an ATE.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AD7822 ADC and DE2 FPGA board implementing benchmark s298 serve as DUT.</a:t>
            </a:r>
            <a:endParaRPr lang="en-US" altLang="zh-CN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Five inputs, G0, G1, G2, scan_in1 and </a:t>
            </a:r>
            <a:r>
              <a:rPr lang="en-US" altLang="zh-CN" sz="2800" dirty="0" err="1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scan_en</a:t>
            </a: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, are sent in MVL format, clock and reset remain binary.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Test channels are reduced from </a:t>
            </a:r>
            <a:r>
              <a:rPr lang="en-US" altLang="zh-CN" sz="28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7</a:t>
            </a: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to 3.</a:t>
            </a:r>
            <a:endParaRPr lang="en-US" altLang="zh-CN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MVL test feasibility is established by obtaining test result identical to the case with 7 binary input pins. </a:t>
            </a:r>
          </a:p>
          <a:p>
            <a:pPr lvl="2">
              <a:buNone/>
            </a:pPr>
            <a:endParaRPr lang="en-US" altLang="zh-CN" sz="16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42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Scan Test Result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13979"/>
            <a:ext cx="8229600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Setup of ATE based experiment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 T2000GS tester to build MVL test channel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Use ADC and DE2 FPGA board to build MVL-compatible DUT with RPCT interface and test compression decompressor.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Experimental items conducted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Apply scan test with compressed test data through RPCT interface using MVL signal</a:t>
            </a:r>
          </a:p>
          <a:p>
            <a:pPr lvl="2"/>
            <a:r>
              <a:rPr lang="en-US" altLang="zh-CN" sz="20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Justify the test speed improvement with MVL channel</a:t>
            </a: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43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Setup and Results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44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Setup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124744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Build MVL channel with Advantest T2000GS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72816"/>
            <a:ext cx="5976664" cy="448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45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Setup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124744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zh-CN" sz="24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Build MVL-compatible device with RPCT and decompressor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323879" cy="3786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46</a:t>
            </a:fld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Experimental </a:t>
            </a: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Setup</a:t>
            </a:r>
            <a:endParaRPr lang="en-US" altLang="zh-CN" sz="3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>
              <a:buNone/>
            </a:pPr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lvl="2"/>
            <a:endParaRPr lang="en-US" altLang="zh-CN" sz="20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en-US" altLang="zh-CN" sz="28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457200" y="1124744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Hardware setup</a:t>
            </a: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altLang="zh-CN" sz="20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772816"/>
            <a:ext cx="3816424" cy="458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456184"/>
            <a:ext cx="8712968" cy="4853136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20 inputs, including EDT channel inputs and other primary inputs, are sent in 4-bit MVL format; clocks and reset remain binary.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Test channels are reduced from 23 to 4.</a:t>
            </a:r>
            <a:endParaRPr lang="en-US" altLang="zh-CN" sz="2800" dirty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MVL test feasibility is established by obtaining test result identical to the case uses binary channel and a 1-to-20 RPCT interface.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Test time with MVL channel is 30.88ms, compared to 123.51ms with binary channel. (clock f = 2MHz)</a:t>
            </a:r>
          </a:p>
          <a:p>
            <a:pPr lvl="2">
              <a:buNone/>
            </a:pPr>
            <a:endParaRPr lang="en-US" altLang="zh-CN" sz="1600" dirty="0" smtClean="0">
              <a:solidFill>
                <a:srgbClr val="FFFF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47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Test Result and Speed Improvement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196752"/>
            <a:ext cx="9036496" cy="4846589"/>
          </a:xfrm>
        </p:spPr>
        <p:txBody>
          <a:bodyPr>
            <a:noAutofit/>
          </a:bodyPr>
          <a:lstStyle/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This is the first work to apply test data in MVL format.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Application of MVL test channel on RPCT with test compression is proposed.</a:t>
            </a:r>
          </a:p>
          <a:p>
            <a:r>
              <a:rPr lang="en-US" altLang="zh-CN" sz="28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R</a:t>
            </a: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eliability issues </a:t>
            </a:r>
            <a:r>
              <a:rPr lang="en-US" altLang="zh-CN" sz="28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and proposed solutions </a:t>
            </a: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are discussed</a:t>
            </a:r>
            <a:r>
              <a:rPr lang="en-US" altLang="zh-CN" sz="2800" dirty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in the dissertation.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 prototype experiment proves the feasibility and verifies proposed error control solutions.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ATE-based experiment shows notable test speed improvement with RPCT.</a:t>
            </a:r>
          </a:p>
          <a:p>
            <a:r>
              <a:rPr lang="en-US" altLang="zh-CN" sz="2800" dirty="0" smtClean="0">
                <a:solidFill>
                  <a:srgbClr val="FFFF00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Overhead remains an issue but will be helped as data converter techniques evolve.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48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4400" y="1686817"/>
            <a:ext cx="5513784" cy="216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References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5198" y="1047963"/>
            <a:ext cx="8558608" cy="5231606"/>
          </a:xfrm>
        </p:spPr>
        <p:txBody>
          <a:bodyPr>
            <a:normAutofit/>
          </a:bodyPr>
          <a:lstStyle/>
          <a:p>
            <a:r>
              <a:rPr lang="en-US" altLang="zh-CN" sz="1800" dirty="0" smtClean="0">
                <a:solidFill>
                  <a:srgbClr val="FFFF00"/>
                </a:solidFill>
              </a:rPr>
              <a:t>[ITRS2011] “Test and Test Equipment,” </a:t>
            </a:r>
            <a:r>
              <a:rPr lang="en-US" altLang="zh-CN" sz="1800" i="1" dirty="0" smtClean="0">
                <a:solidFill>
                  <a:srgbClr val="FFFF00"/>
                </a:solidFill>
              </a:rPr>
              <a:t>International Technology Roadmap for Semiconductors,</a:t>
            </a:r>
            <a:r>
              <a:rPr lang="en-US" altLang="zh-CN" sz="1800" dirty="0" smtClean="0">
                <a:solidFill>
                  <a:srgbClr val="FFFF00"/>
                </a:solidFill>
              </a:rPr>
              <a:t> 2011 Edition,  </a:t>
            </a:r>
            <a:r>
              <a:rPr lang="en-US" altLang="zh-CN" sz="1800" dirty="0" smtClean="0">
                <a:solidFill>
                  <a:srgbClr val="FFFF00"/>
                </a:solidFill>
                <a:hlinkClick r:id="rId3"/>
              </a:rPr>
              <a:t>www.itrs.net/Links/2011ITRS/2011Chapters/2011Test.pdf</a:t>
            </a:r>
            <a:r>
              <a:rPr lang="en-US" altLang="zh-CN" sz="18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[Jas 2003]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A. Jas et al., “An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E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fficient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T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est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V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ector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C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ompression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S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cheme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sing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S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elective Huffman Coding,” 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IEEE Trans. Computer-Aided Des</a:t>
            </a:r>
            <a:r>
              <a:rPr lang="en-US" altLang="zh-CN" sz="1800" i="1" dirty="0">
                <a:solidFill>
                  <a:srgbClr val="FFFF00"/>
                </a:solidFill>
                <a:latin typeface="+mj-lt"/>
              </a:rPr>
              <a:t>.,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vol.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22, no. 6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,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pp.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797–806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, 2003.</a:t>
            </a:r>
            <a:endParaRPr lang="en-US" altLang="zh-CN" sz="1800" dirty="0" smtClean="0">
              <a:solidFill>
                <a:srgbClr val="FFFF00"/>
              </a:solidFill>
              <a:latin typeface="+mj-lt"/>
            </a:endParaRPr>
          </a:p>
          <a:p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[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Chandra 2003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]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A. Chandra et al., “Test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D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ata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C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ompression and Test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R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esource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P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artitioning for System-on-a-Chip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U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sing Frequency-Directed Run-Length (FDR) Codes,” 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IEEE Trans. Computers,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vol. 52, no. 8, pp. 1076–1088, 2003.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[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Rajski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2004]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J. 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</a:rPr>
              <a:t>Rajski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 et al., “Embedded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D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eterministic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T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est,” </a:t>
            </a:r>
            <a:r>
              <a:rPr lang="fr-FR" altLang="zh-CN" sz="1800" i="1" dirty="0" smtClean="0">
                <a:solidFill>
                  <a:srgbClr val="FFFF00"/>
                </a:solidFill>
                <a:latin typeface="+mj-lt"/>
              </a:rPr>
              <a:t>IEEE Trans. Comput.-Aided Des., </a:t>
            </a:r>
            <a:r>
              <a:rPr lang="fr-FR" altLang="zh-CN" sz="1800" dirty="0" smtClean="0">
                <a:solidFill>
                  <a:srgbClr val="FFFF00"/>
                </a:solidFill>
                <a:latin typeface="+mj-lt"/>
              </a:rPr>
              <a:t>vol. 23, no. 5, pp. 776–792, 2004.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[Keller 2005] B. Keller, “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Encounter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T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est OPMISR</a:t>
            </a:r>
            <a:r>
              <a:rPr lang="en-US" altLang="zh-CN" sz="1800" baseline="30000" dirty="0" smtClean="0">
                <a:solidFill>
                  <a:srgbClr val="FFFF00"/>
                </a:solidFill>
                <a:latin typeface="+mj-lt"/>
              </a:rPr>
              <a:t>+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 On-Chip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C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ompression,  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Proc. International Test Conference,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Panel 5.2, 2005.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[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  <a:cs typeface="Arial" pitchFamily="34" charset="0"/>
              </a:rPr>
              <a:t>Sitchinava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 2004]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N. 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</a:rPr>
              <a:t>Sitchinava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 et al., “Changing the Scan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E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nable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D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uring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S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hift,” 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Proc. IEEE VLSI Test </a:t>
            </a:r>
            <a:r>
              <a:rPr lang="en-US" altLang="zh-CN" sz="1800" i="1" dirty="0" err="1" smtClean="0">
                <a:solidFill>
                  <a:srgbClr val="FFFF00"/>
                </a:solidFill>
                <a:latin typeface="+mj-lt"/>
              </a:rPr>
              <a:t>Symp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.,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April 2004, pp. 73–78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[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Iyengar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 2002]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V. Iyengar et al., “Test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R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esource Optimization for Multi-Site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T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esting of SOCs Under ATE Memory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D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epth </a:t>
            </a:r>
            <a:r>
              <a:rPr lang="en-US" altLang="zh-CN" sz="1800" dirty="0">
                <a:solidFill>
                  <a:srgbClr val="FFFF00"/>
                </a:solidFill>
                <a:latin typeface="+mj-lt"/>
              </a:rPr>
              <a:t>C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onstraints,” 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Proc. International Test Conf.,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2002, pp. 1159-1168.</a:t>
            </a:r>
            <a:endParaRPr lang="en-US" altLang="zh-CN" sz="1600" dirty="0" smtClean="0">
              <a:solidFill>
                <a:srgbClr val="FFFF00"/>
              </a:solidFill>
              <a:latin typeface="+mj-lt"/>
            </a:endParaRPr>
          </a:p>
          <a:p>
            <a:endParaRPr lang="en-US" altLang="zh-CN" sz="1600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49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418654"/>
            <a:ext cx="8229600" cy="850106"/>
          </a:xfrm>
        </p:spPr>
        <p:txBody>
          <a:bodyPr>
            <a:normAutofit/>
          </a:bodyPr>
          <a:lstStyle/>
          <a:p>
            <a:pPr lvl="2" algn="ctr" rtl="0">
              <a:spcBef>
                <a:spcPct val="0"/>
              </a:spcBef>
            </a:pPr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ATE (Automatic Test Equipment)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060848"/>
            <a:ext cx="58388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1560" y="5949279"/>
            <a:ext cx="8136904" cy="2160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References, Continued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124744"/>
            <a:ext cx="8424936" cy="5231606"/>
          </a:xfrm>
        </p:spPr>
        <p:txBody>
          <a:bodyPr>
            <a:normAutofit lnSpcReduction="10000"/>
          </a:bodyPr>
          <a:lstStyle/>
          <a:p>
            <a:r>
              <a:rPr lang="en-US" altLang="zh-CN" sz="1800" dirty="0">
                <a:solidFill>
                  <a:srgbClr val="FFFF00"/>
                </a:solidFill>
                <a:ea typeface="Arial Unicode MS" pitchFamily="34" charset="-122"/>
                <a:cs typeface="Arial" pitchFamily="34" charset="0"/>
              </a:rPr>
              <a:t>[</a:t>
            </a:r>
            <a:r>
              <a:rPr lang="en-US" altLang="zh-CN" sz="1800" dirty="0" err="1">
                <a:solidFill>
                  <a:srgbClr val="FFFF00"/>
                </a:solidFill>
                <a:ea typeface="Arial Unicode MS" pitchFamily="34" charset="-122"/>
                <a:cs typeface="Arial" pitchFamily="34" charset="0"/>
              </a:rPr>
              <a:t>Goel</a:t>
            </a:r>
            <a:r>
              <a:rPr lang="en-US" altLang="zh-CN" sz="1800" dirty="0">
                <a:solidFill>
                  <a:srgbClr val="FFFF00"/>
                </a:solidFill>
                <a:ea typeface="Arial Unicode MS" pitchFamily="34" charset="-122"/>
                <a:cs typeface="Arial" pitchFamily="34" charset="0"/>
              </a:rPr>
              <a:t> 2005] </a:t>
            </a:r>
            <a:r>
              <a:rPr lang="en-US" altLang="zh-CN" sz="1800" dirty="0">
                <a:solidFill>
                  <a:srgbClr val="FFFF00"/>
                </a:solidFill>
              </a:rPr>
              <a:t>S. </a:t>
            </a:r>
            <a:r>
              <a:rPr lang="en-US" altLang="zh-CN" sz="1800" dirty="0" err="1">
                <a:solidFill>
                  <a:srgbClr val="FFFF00"/>
                </a:solidFill>
              </a:rPr>
              <a:t>Goel</a:t>
            </a:r>
            <a:r>
              <a:rPr lang="en-US" altLang="zh-CN" sz="1800" dirty="0">
                <a:solidFill>
                  <a:srgbClr val="FFFF00"/>
                </a:solidFill>
              </a:rPr>
              <a:t> and E. </a:t>
            </a:r>
            <a:r>
              <a:rPr lang="en-US" altLang="zh-CN" sz="1800" dirty="0" smtClean="0">
                <a:solidFill>
                  <a:srgbClr val="FFFF00"/>
                </a:solidFill>
              </a:rPr>
              <a:t>J. </a:t>
            </a:r>
            <a:r>
              <a:rPr lang="en-US" altLang="zh-CN" sz="1800" dirty="0" err="1" smtClean="0">
                <a:solidFill>
                  <a:srgbClr val="FFFF00"/>
                </a:solidFill>
              </a:rPr>
              <a:t>Marinissen</a:t>
            </a:r>
            <a:r>
              <a:rPr lang="en-US" altLang="zh-CN" sz="1800" dirty="0">
                <a:solidFill>
                  <a:srgbClr val="FFFF00"/>
                </a:solidFill>
              </a:rPr>
              <a:t>, </a:t>
            </a:r>
            <a:r>
              <a:rPr lang="en-US" altLang="zh-CN" sz="1800" dirty="0" smtClean="0">
                <a:solidFill>
                  <a:srgbClr val="FFFF00"/>
                </a:solidFill>
              </a:rPr>
              <a:t>“</a:t>
            </a:r>
            <a:r>
              <a:rPr lang="en-US" altLang="zh-CN" sz="1800" dirty="0" err="1" smtClean="0">
                <a:solidFill>
                  <a:srgbClr val="FFFF00"/>
                </a:solidFill>
              </a:rPr>
              <a:t>Optimisation</a:t>
            </a:r>
            <a:r>
              <a:rPr lang="en-US" altLang="zh-CN" sz="1800" dirty="0" smtClean="0">
                <a:solidFill>
                  <a:srgbClr val="FFFF00"/>
                </a:solidFill>
              </a:rPr>
              <a:t> </a:t>
            </a:r>
            <a:r>
              <a:rPr lang="en-US" altLang="zh-CN" sz="1800" dirty="0">
                <a:solidFill>
                  <a:srgbClr val="FFFF00"/>
                </a:solidFill>
              </a:rPr>
              <a:t>of </a:t>
            </a:r>
            <a:r>
              <a:rPr lang="en-US" altLang="zh-CN" sz="1800" dirty="0" smtClean="0">
                <a:solidFill>
                  <a:srgbClr val="FFFF00"/>
                </a:solidFill>
              </a:rPr>
              <a:t>On-Chip Design-for-Test </a:t>
            </a:r>
            <a:r>
              <a:rPr lang="en-US" altLang="zh-CN" sz="1800" dirty="0">
                <a:solidFill>
                  <a:srgbClr val="FFFF00"/>
                </a:solidFill>
              </a:rPr>
              <a:t>I</a:t>
            </a:r>
            <a:r>
              <a:rPr lang="en-US" altLang="zh-CN" sz="1800" dirty="0" smtClean="0">
                <a:solidFill>
                  <a:srgbClr val="FFFF00"/>
                </a:solidFill>
              </a:rPr>
              <a:t>nfrastructure </a:t>
            </a:r>
            <a:r>
              <a:rPr lang="en-US" altLang="zh-CN" sz="1800" dirty="0">
                <a:solidFill>
                  <a:srgbClr val="FFFF00"/>
                </a:solidFill>
              </a:rPr>
              <a:t>for </a:t>
            </a:r>
            <a:r>
              <a:rPr lang="en-US" altLang="zh-CN" sz="1800" dirty="0" smtClean="0">
                <a:solidFill>
                  <a:srgbClr val="FFFF00"/>
                </a:solidFill>
              </a:rPr>
              <a:t>Maximal Multi-Site </a:t>
            </a:r>
            <a:r>
              <a:rPr lang="en-US" altLang="zh-CN" sz="1800" dirty="0">
                <a:solidFill>
                  <a:srgbClr val="FFFF00"/>
                </a:solidFill>
              </a:rPr>
              <a:t>T</a:t>
            </a:r>
            <a:r>
              <a:rPr lang="en-US" altLang="zh-CN" sz="1800" dirty="0" smtClean="0">
                <a:solidFill>
                  <a:srgbClr val="FFFF00"/>
                </a:solidFill>
              </a:rPr>
              <a:t>est </a:t>
            </a:r>
            <a:r>
              <a:rPr lang="en-US" altLang="zh-CN" sz="1800" dirty="0">
                <a:solidFill>
                  <a:srgbClr val="FFFF00"/>
                </a:solidFill>
              </a:rPr>
              <a:t>T</a:t>
            </a:r>
            <a:r>
              <a:rPr lang="en-US" altLang="zh-CN" sz="1800" dirty="0" smtClean="0">
                <a:solidFill>
                  <a:srgbClr val="FFFF00"/>
                </a:solidFill>
              </a:rPr>
              <a:t>hroughput,” </a:t>
            </a:r>
            <a:r>
              <a:rPr lang="en-US" altLang="zh-CN" sz="1800" i="1" dirty="0">
                <a:solidFill>
                  <a:srgbClr val="FFFF00"/>
                </a:solidFill>
              </a:rPr>
              <a:t>Proc. Computers and Digital Techs., </a:t>
            </a:r>
            <a:r>
              <a:rPr lang="en-US" altLang="zh-CN" sz="1800" dirty="0">
                <a:solidFill>
                  <a:srgbClr val="FFFF00"/>
                </a:solidFill>
              </a:rPr>
              <a:t>2005, pp. 442-456.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  <a:ea typeface="Arial Unicode MS" pitchFamily="34" charset="-122"/>
                <a:cs typeface="Arial" pitchFamily="34" charset="0"/>
              </a:rPr>
              <a:t>[</a:t>
            </a:r>
            <a:r>
              <a:rPr lang="en-US" altLang="zh-CN" sz="1800" dirty="0" err="1">
                <a:solidFill>
                  <a:srgbClr val="FFFF00"/>
                </a:solidFill>
                <a:ea typeface="Arial Unicode MS" pitchFamily="34" charset="-122"/>
                <a:cs typeface="Arial" pitchFamily="34" charset="0"/>
              </a:rPr>
              <a:t>Bahuk</a:t>
            </a:r>
            <a:r>
              <a:rPr lang="en-US" altLang="zh-CN" sz="1800" dirty="0">
                <a:solidFill>
                  <a:srgbClr val="FFFF00"/>
                </a:solidFill>
                <a:ea typeface="Arial Unicode MS" pitchFamily="34" charset="-122"/>
                <a:cs typeface="Arial" pitchFamily="34" charset="0"/>
              </a:rPr>
              <a:t>. 2009] S</a:t>
            </a:r>
            <a:r>
              <a:rPr lang="en-US" altLang="zh-CN" sz="1800" dirty="0">
                <a:solidFill>
                  <a:srgbClr val="FFFF00"/>
                </a:solidFill>
              </a:rPr>
              <a:t>. </a:t>
            </a:r>
            <a:r>
              <a:rPr lang="en-US" altLang="zh-CN" sz="1800" dirty="0" err="1" smtClean="0">
                <a:solidFill>
                  <a:srgbClr val="FFFF00"/>
                </a:solidFill>
              </a:rPr>
              <a:t>Bahukudumbi</a:t>
            </a:r>
            <a:r>
              <a:rPr lang="en-US" altLang="zh-CN" sz="1800" dirty="0" smtClean="0">
                <a:solidFill>
                  <a:srgbClr val="FFFF00"/>
                </a:solidFill>
              </a:rPr>
              <a:t> </a:t>
            </a:r>
            <a:r>
              <a:rPr lang="en-US" altLang="zh-CN" sz="1800" dirty="0">
                <a:solidFill>
                  <a:srgbClr val="FFFF00"/>
                </a:solidFill>
              </a:rPr>
              <a:t>and K. Chakrabarty, </a:t>
            </a:r>
            <a:r>
              <a:rPr lang="en-US" altLang="zh-CN" sz="1800" dirty="0" smtClean="0">
                <a:solidFill>
                  <a:srgbClr val="FFFF00"/>
                </a:solidFill>
              </a:rPr>
              <a:t>“Test-Length </a:t>
            </a:r>
            <a:r>
              <a:rPr lang="en-US" altLang="zh-CN" sz="1800" dirty="0">
                <a:solidFill>
                  <a:srgbClr val="FFFF00"/>
                </a:solidFill>
              </a:rPr>
              <a:t>and TAM Optimization for Wafer-Level Reduced Pin-Count Testing of Core-Based </a:t>
            </a:r>
            <a:r>
              <a:rPr lang="en-US" altLang="zh-CN" sz="1800" dirty="0" err="1">
                <a:solidFill>
                  <a:srgbClr val="FFFF00"/>
                </a:solidFill>
              </a:rPr>
              <a:t>SoCs</a:t>
            </a:r>
            <a:r>
              <a:rPr lang="en-US" altLang="zh-CN" sz="1800" dirty="0" smtClean="0">
                <a:solidFill>
                  <a:srgbClr val="FFFF00"/>
                </a:solidFill>
              </a:rPr>
              <a:t>,”</a:t>
            </a:r>
            <a:r>
              <a:rPr lang="en-US" altLang="zh-CN" sz="1800" i="1" dirty="0" smtClean="0">
                <a:solidFill>
                  <a:srgbClr val="FFFF00"/>
                </a:solidFill>
              </a:rPr>
              <a:t> </a:t>
            </a:r>
            <a:r>
              <a:rPr lang="en-US" altLang="zh-CN" sz="1800" i="1" dirty="0">
                <a:solidFill>
                  <a:srgbClr val="FFFF00"/>
                </a:solidFill>
              </a:rPr>
              <a:t>IEEE Trans. Computer-Aided Design of Integrated Circuits and Systems, </a:t>
            </a:r>
            <a:r>
              <a:rPr lang="en-US" altLang="zh-CN" sz="1800" dirty="0">
                <a:solidFill>
                  <a:srgbClr val="FFFF00"/>
                </a:solidFill>
              </a:rPr>
              <a:t>vol. 28, no. 1, pp. 111-120, 2009.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</a:rPr>
              <a:t>[</a:t>
            </a:r>
            <a:r>
              <a:rPr lang="en-US" altLang="zh-CN" sz="1800" dirty="0" err="1" smtClean="0">
                <a:solidFill>
                  <a:srgbClr val="FFFF00"/>
                </a:solidFill>
              </a:rPr>
              <a:t>Volkerink</a:t>
            </a:r>
            <a:r>
              <a:rPr lang="en-US" altLang="zh-CN" sz="1800" dirty="0" smtClean="0">
                <a:solidFill>
                  <a:srgbClr val="FFFF00"/>
                </a:solidFill>
              </a:rPr>
              <a:t> 2001] E. </a:t>
            </a:r>
            <a:r>
              <a:rPr lang="en-US" altLang="zh-CN" sz="1800" dirty="0" err="1" smtClean="0">
                <a:solidFill>
                  <a:srgbClr val="FFFF00"/>
                </a:solidFill>
              </a:rPr>
              <a:t>Volkerink</a:t>
            </a:r>
            <a:r>
              <a:rPr lang="en-US" altLang="zh-CN" sz="1800" dirty="0" smtClean="0">
                <a:solidFill>
                  <a:srgbClr val="FFFF00"/>
                </a:solidFill>
              </a:rPr>
              <a:t>, A. </a:t>
            </a:r>
            <a:r>
              <a:rPr lang="en-US" altLang="zh-CN" sz="1800" dirty="0" err="1" smtClean="0">
                <a:solidFill>
                  <a:srgbClr val="FFFF00"/>
                </a:solidFill>
              </a:rPr>
              <a:t>Khoche</a:t>
            </a:r>
            <a:r>
              <a:rPr lang="en-US" altLang="zh-CN" sz="1800" dirty="0" smtClean="0">
                <a:solidFill>
                  <a:srgbClr val="FFFF00"/>
                </a:solidFill>
              </a:rPr>
              <a:t>, J. </a:t>
            </a:r>
            <a:r>
              <a:rPr lang="en-US" altLang="zh-CN" sz="1800" dirty="0" err="1" smtClean="0">
                <a:solidFill>
                  <a:srgbClr val="FFFF00"/>
                </a:solidFill>
              </a:rPr>
              <a:t>Rivoir</a:t>
            </a:r>
            <a:r>
              <a:rPr lang="en-US" altLang="zh-CN" sz="1800" dirty="0" smtClean="0">
                <a:solidFill>
                  <a:srgbClr val="FFFF00"/>
                </a:solidFill>
              </a:rPr>
              <a:t>, and K. </a:t>
            </a:r>
            <a:r>
              <a:rPr lang="en-US" altLang="zh-CN" sz="1800" dirty="0" err="1" smtClean="0">
                <a:solidFill>
                  <a:srgbClr val="FFFF00"/>
                </a:solidFill>
              </a:rPr>
              <a:t>Hilliges</a:t>
            </a:r>
            <a:r>
              <a:rPr lang="en-US" altLang="zh-CN" sz="1800" dirty="0" smtClean="0">
                <a:solidFill>
                  <a:srgbClr val="FFFF00"/>
                </a:solidFill>
              </a:rPr>
              <a:t>, “Enhanced </a:t>
            </a:r>
            <a:r>
              <a:rPr lang="en-US" altLang="zh-CN" sz="1800" dirty="0">
                <a:solidFill>
                  <a:srgbClr val="FFFF00"/>
                </a:solidFill>
              </a:rPr>
              <a:t>R</a:t>
            </a:r>
            <a:r>
              <a:rPr lang="en-US" altLang="zh-CN" sz="1800" dirty="0" smtClean="0">
                <a:solidFill>
                  <a:srgbClr val="FFFF00"/>
                </a:solidFill>
              </a:rPr>
              <a:t>educed Pin-Count </a:t>
            </a:r>
            <a:r>
              <a:rPr lang="en-US" altLang="zh-CN" sz="1800" dirty="0">
                <a:solidFill>
                  <a:srgbClr val="FFFF00"/>
                </a:solidFill>
              </a:rPr>
              <a:t>T</a:t>
            </a:r>
            <a:r>
              <a:rPr lang="en-US" altLang="zh-CN" sz="1800" dirty="0" smtClean="0">
                <a:solidFill>
                  <a:srgbClr val="FFFF00"/>
                </a:solidFill>
              </a:rPr>
              <a:t>est for Full-Scan </a:t>
            </a:r>
            <a:r>
              <a:rPr lang="en-US" altLang="zh-CN" sz="1800" dirty="0">
                <a:solidFill>
                  <a:srgbClr val="FFFF00"/>
                </a:solidFill>
              </a:rPr>
              <a:t>D</a:t>
            </a:r>
            <a:r>
              <a:rPr lang="en-US" altLang="zh-CN" sz="1800" dirty="0" smtClean="0">
                <a:solidFill>
                  <a:srgbClr val="FFFF00"/>
                </a:solidFill>
              </a:rPr>
              <a:t>esign,” </a:t>
            </a:r>
            <a:r>
              <a:rPr lang="en-US" altLang="zh-CN" sz="1800" i="1" dirty="0" smtClean="0">
                <a:solidFill>
                  <a:srgbClr val="FFFF00"/>
                </a:solidFill>
              </a:rPr>
              <a:t>Proc. IEEE VLSI Test </a:t>
            </a:r>
            <a:r>
              <a:rPr lang="en-US" altLang="zh-CN" sz="1800" i="1" dirty="0" err="1" smtClean="0">
                <a:solidFill>
                  <a:srgbClr val="FFFF00"/>
                </a:solidFill>
              </a:rPr>
              <a:t>Symp</a:t>
            </a:r>
            <a:r>
              <a:rPr lang="en-US" altLang="zh-CN" sz="1800" i="1" dirty="0" smtClean="0">
                <a:solidFill>
                  <a:srgbClr val="FFFF00"/>
                </a:solidFill>
              </a:rPr>
              <a:t>., </a:t>
            </a:r>
            <a:r>
              <a:rPr lang="en-US" altLang="zh-CN" sz="1800" dirty="0" smtClean="0">
                <a:solidFill>
                  <a:srgbClr val="FFFF00"/>
                </a:solidFill>
              </a:rPr>
              <a:t>2002, pp. 411-416</a:t>
            </a:r>
            <a:r>
              <a:rPr lang="en-US" altLang="zh-CN" sz="1800" i="1" dirty="0" smtClean="0">
                <a:solidFill>
                  <a:srgbClr val="FFFF00"/>
                </a:solidFill>
              </a:rPr>
              <a:t>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[Moreau 2009]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J. Moreau et al.,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“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 Unicode MS" pitchFamily="34" charset="-122"/>
              </a:rPr>
              <a:t>Running scan test on three pins: yes we can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 Unicode MS" pitchFamily="34" charset="-122"/>
              </a:rPr>
              <a:t>!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,” 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Proc. International Test Conf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., 2009, pp. 1-10.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[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Sanghani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  <a:ea typeface="Arial Unicode MS" pitchFamily="34" charset="-122"/>
                <a:cs typeface="Arial" pitchFamily="34" charset="0"/>
              </a:rPr>
              <a:t> 2011]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A. 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</a:rPr>
              <a:t>Sanghani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 et al., “Design and Implementation of A Time-Division Multiplexing Scan Architecture Using 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</a:rPr>
              <a:t>Serializer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 and 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</a:rPr>
              <a:t>Deserializer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 in GPU Chips,” Proc. 29th IEEE VLSI Test 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</a:rPr>
              <a:t>Symp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., 2011, pp. 219-224.</a:t>
            </a:r>
          </a:p>
          <a:p>
            <a:r>
              <a:rPr lang="en-US" altLang="zh-CN" sz="1800" dirty="0" smtClean="0">
                <a:solidFill>
                  <a:srgbClr val="FFFF00"/>
                </a:solidFill>
                <a:latin typeface="+mj-lt"/>
                <a:cs typeface="Arial" pitchFamily="34" charset="0"/>
              </a:rPr>
              <a:t>[Chakra. 2013] 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K. Chakravadhanula, et al., “</a:t>
            </a:r>
            <a:r>
              <a:rPr lang="en-US" altLang="zh-CN" sz="1800" dirty="0" err="1" smtClean="0">
                <a:solidFill>
                  <a:srgbClr val="FFFF00"/>
                </a:solidFill>
                <a:latin typeface="+mj-lt"/>
              </a:rPr>
              <a:t>SmartScan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 - Hierarchical Test Compression for Pin-limited Low Power Designs,” </a:t>
            </a:r>
            <a:r>
              <a:rPr lang="en-US" altLang="zh-CN" sz="1800" i="1" dirty="0" smtClean="0">
                <a:solidFill>
                  <a:srgbClr val="FFFF00"/>
                </a:solidFill>
                <a:latin typeface="+mj-lt"/>
              </a:rPr>
              <a:t>Proc. International Test Conf</a:t>
            </a:r>
            <a:r>
              <a:rPr lang="en-US" altLang="zh-CN" sz="1800" dirty="0" smtClean="0">
                <a:solidFill>
                  <a:srgbClr val="FFFF00"/>
                </a:solidFill>
                <a:latin typeface="+mj-lt"/>
              </a:rPr>
              <a:t>., 2013. Paper 4.2.</a:t>
            </a:r>
            <a:endParaRPr lang="en-US" altLang="zh-CN" sz="1800" dirty="0" smtClean="0">
              <a:solidFill>
                <a:srgbClr val="FFFF00"/>
              </a:solidFill>
              <a:latin typeface="+mj-lt"/>
              <a:cs typeface="Arial" pitchFamily="34" charset="0"/>
            </a:endParaRPr>
          </a:p>
          <a:p>
            <a:r>
              <a:rPr lang="en-US" altLang="zh-CN" sz="1800" dirty="0" smtClean="0">
                <a:solidFill>
                  <a:srgbClr val="FFFF00"/>
                </a:solidFill>
              </a:rPr>
              <a:t>[Synopsys 2009] DFTMAX</a:t>
            </a:r>
            <a:r>
              <a:rPr lang="en-US" altLang="zh-CN" sz="1800" baseline="30000" dirty="0" smtClean="0">
                <a:solidFill>
                  <a:srgbClr val="FFFF00"/>
                </a:solidFill>
              </a:rPr>
              <a:t>TM</a:t>
            </a:r>
            <a:r>
              <a:rPr lang="en-US" altLang="zh-CN" sz="1800" dirty="0" smtClean="0">
                <a:solidFill>
                  <a:srgbClr val="FFFF00"/>
                </a:solidFill>
              </a:rPr>
              <a:t> Compression Backgrounder, Synopsys, 2009, </a:t>
            </a:r>
            <a:r>
              <a:rPr lang="en-US" altLang="zh-CN" sz="1600" dirty="0" smtClean="0">
                <a:solidFill>
                  <a:srgbClr val="FFFF00"/>
                </a:solidFill>
                <a:hlinkClick r:id="rId3"/>
              </a:rPr>
              <a:t>http://www.synopsys.com/Tools/Implementation/RTLSynthesis/CapsuleModule/dftmax_bgr.pdf</a:t>
            </a:r>
            <a:r>
              <a:rPr lang="en-US" altLang="zh-CN" sz="1600" dirty="0" smtClean="0">
                <a:solidFill>
                  <a:srgbClr val="FFFF00"/>
                </a:solidFill>
              </a:rPr>
              <a:t>.</a:t>
            </a:r>
          </a:p>
          <a:p>
            <a:endParaRPr lang="en-US" altLang="zh-CN" sz="1600" dirty="0" smtClean="0">
              <a:solidFill>
                <a:srgbClr val="FFFF00"/>
              </a:solidFill>
              <a:latin typeface="+mj-lt"/>
            </a:endParaRPr>
          </a:p>
          <a:p>
            <a:endParaRPr lang="en-US" altLang="zh-CN" sz="1600" dirty="0" smtClean="0">
              <a:solidFill>
                <a:srgbClr val="FFFF00"/>
              </a:solidFill>
              <a:latin typeface="Arial" pitchFamily="34" charset="0"/>
              <a:ea typeface="Arial Unicode MS" pitchFamily="34" charset="-122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50</a:t>
            </a:fld>
            <a:endParaRPr lang="zh-CN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229600" cy="1143000"/>
          </a:xfrm>
        </p:spPr>
        <p:txBody>
          <a:bodyPr>
            <a:noAutofit/>
          </a:bodyPr>
          <a:lstStyle/>
          <a:p>
            <a:r>
              <a:rPr lang="en-US" altLang="zh-CN" sz="8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zh-CN" altLang="en-US" sz="8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smtClean="0"/>
              <a:t>Final Exam - Baohu Li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51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1494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8864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Our ATE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424936" cy="5087590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Advantest T2000GS ATE System</a:t>
            </a:r>
          </a:p>
          <a:p>
            <a:pPr marL="800100" lvl="3" indent="-342900"/>
            <a:r>
              <a:rPr lang="en-US" altLang="zh-CN" dirty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H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oused in the ECE department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35" y="2276872"/>
            <a:ext cx="5452669" cy="4079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Advantest T2000GS System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58613"/>
            <a:ext cx="8424936" cy="4563868"/>
          </a:xfrm>
        </p:spPr>
        <p:txBody>
          <a:bodyPr>
            <a:normAutofit lnSpcReduction="10000"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Components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Main frame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Test head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User interface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Manipulator (optional)</a:t>
            </a:r>
          </a:p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Properties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Expensive in capital and running costs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Speed cap 125MHz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Limited channels (128) and memory depth (64MW/CH)</a:t>
            </a:r>
          </a:p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Major modules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250MHz DM (Digital Module) and 500mA DPS (Device Power Supply)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Test Mission and Technologies in Trend 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196752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Enormous and growing test size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4/15/2015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8181" y="1844824"/>
            <a:ext cx="5894139" cy="4335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156176" y="6169580"/>
            <a:ext cx="14627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[ITRS 2011]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Test Compression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1864" y="1458613"/>
            <a:ext cx="8424936" cy="4563868"/>
          </a:xfrm>
        </p:spPr>
        <p:txBody>
          <a:bodyPr>
            <a:normAutofit/>
          </a:bodyPr>
          <a:lstStyle/>
          <a:p>
            <a:pPr marL="342900" lvl="2" indent="-342900"/>
            <a:r>
              <a:rPr lang="en-US" altLang="zh-CN" sz="2800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What does test compression do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Reduce test volume as to reduce test time and cost</a:t>
            </a:r>
          </a:p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Test compression technology types: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Code based schemes (Huffman code [Jas 2003] and 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Golomb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 code [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Chandra 2003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], etc.) 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Linear-decompression based schemes (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EDT (Embedded Deterministic Test) from Mentor Graphics 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Rajski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2004], etc.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)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Broad-scan based schemes (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OPMISR+ from Cadence [Keller 2005] and adaptive scan from Synopsys [</a:t>
            </a:r>
            <a:r>
              <a:rPr lang="en-US" altLang="zh-CN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Sitchinava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2004], etc.</a:t>
            </a:r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)</a:t>
            </a:r>
          </a:p>
          <a:p>
            <a:pPr marL="342900" lvl="2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Performance</a:t>
            </a:r>
          </a:p>
          <a:p>
            <a:pPr marL="800100" lvl="3" indent="-342900"/>
            <a:r>
              <a:rPr lang="en-US" altLang="zh-CN" dirty="0" smtClean="0">
                <a:solidFill>
                  <a:srgbClr val="FFFF00"/>
                </a:solidFill>
                <a:latin typeface="Arial" pitchFamily="34" charset="0"/>
                <a:ea typeface="Arial Unicode MS" pitchFamily="34" charset="-122"/>
                <a:cs typeface="Arial" pitchFamily="34" charset="0"/>
              </a:rPr>
              <a:t>Reduce test size by up to 100x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altLang="zh-CN" dirty="0" smtClean="0"/>
              <a:t>Final Exam - Baohu Li</a:t>
            </a:r>
            <a:endParaRPr lang="zh-CN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 smtClean="0"/>
              <a:t>4/15/2015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10115</TotalTime>
  <Words>2682</Words>
  <Application>Microsoft Office PowerPoint</Application>
  <PresentationFormat>全屏显示(4:3)</PresentationFormat>
  <Paragraphs>653</Paragraphs>
  <Slides>51</Slides>
  <Notes>38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2" baseType="lpstr">
      <vt:lpstr>Office 主题</vt:lpstr>
      <vt:lpstr>Digital Testing with Multivalued Logic Signals </vt:lpstr>
      <vt:lpstr>Acknowledgment</vt:lpstr>
      <vt:lpstr>Outline</vt:lpstr>
      <vt:lpstr>Introduction</vt:lpstr>
      <vt:lpstr>ATE (Automatic Test Equipment)</vt:lpstr>
      <vt:lpstr>Our ATE</vt:lpstr>
      <vt:lpstr>Advantest T2000GS System </vt:lpstr>
      <vt:lpstr>Test Mission and Technologies in Trend </vt:lpstr>
      <vt:lpstr>Test Compression</vt:lpstr>
      <vt:lpstr>Multi-site Test</vt:lpstr>
      <vt:lpstr>Multi-site Test</vt:lpstr>
      <vt:lpstr>Reduce Test Pins</vt:lpstr>
      <vt:lpstr>Enhanced Reduced Pin-count Test</vt:lpstr>
      <vt:lpstr>Reduce Test Pins</vt:lpstr>
      <vt:lpstr>Three-pin Test</vt:lpstr>
      <vt:lpstr>Reduce Test Pins</vt:lpstr>
      <vt:lpstr>SmartScan</vt:lpstr>
      <vt:lpstr>Reduce Test Pins</vt:lpstr>
      <vt:lpstr>Test Compression and RPCT</vt:lpstr>
      <vt:lpstr> Input correlation barrier of compression algorithm</vt:lpstr>
      <vt:lpstr>RPCT Benefit to Test Compression</vt:lpstr>
      <vt:lpstr> Problem in RPCT</vt:lpstr>
      <vt:lpstr> Problem in RPCT</vt:lpstr>
      <vt:lpstr>Problem Statement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References</vt:lpstr>
      <vt:lpstr>References, Continued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MVL (Multi-Valued Logic) Signal in Test Application</dc:title>
  <dc:creator>TigerLi</dc:creator>
  <cp:lastModifiedBy>TigerLi</cp:lastModifiedBy>
  <cp:revision>607</cp:revision>
  <dcterms:created xsi:type="dcterms:W3CDTF">2014-03-20T02:41:17Z</dcterms:created>
  <dcterms:modified xsi:type="dcterms:W3CDTF">2015-05-07T18:51:13Z</dcterms:modified>
</cp:coreProperties>
</file>