
<file path=[Content_Types].xml><?xml version="1.0" encoding="utf-8"?>
<Types xmlns="http://schemas.openxmlformats.org/package/2006/content-types">
  <Default Extension="png" ContentType="image/png"/>
  <Default Extension="emf" ContentType="image/x-emf"/>
  <Default Extension="xls" ContentType="application/vnd.ms-exce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9" r:id="rId4"/>
    <p:sldId id="258" r:id="rId5"/>
    <p:sldId id="260" r:id="rId6"/>
    <p:sldId id="284" r:id="rId7"/>
    <p:sldId id="285" r:id="rId8"/>
    <p:sldId id="286" r:id="rId9"/>
    <p:sldId id="287" r:id="rId10"/>
    <p:sldId id="288" r:id="rId11"/>
    <p:sldId id="289" r:id="rId12"/>
    <p:sldId id="294" r:id="rId13"/>
    <p:sldId id="300" r:id="rId14"/>
    <p:sldId id="298" r:id="rId15"/>
    <p:sldId id="299" r:id="rId16"/>
    <p:sldId id="293" r:id="rId17"/>
    <p:sldId id="291" r:id="rId18"/>
    <p:sldId id="292" r:id="rId19"/>
    <p:sldId id="265" r:id="rId20"/>
    <p:sldId id="267" r:id="rId21"/>
    <p:sldId id="262" r:id="rId22"/>
    <p:sldId id="263" r:id="rId23"/>
    <p:sldId id="264" r:id="rId24"/>
    <p:sldId id="266" r:id="rId25"/>
    <p:sldId id="268" r:id="rId26"/>
    <p:sldId id="269" r:id="rId27"/>
    <p:sldId id="270" r:id="rId28"/>
    <p:sldId id="283" r:id="rId29"/>
    <p:sldId id="282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80" r:id="rId39"/>
    <p:sldId id="290" r:id="rId40"/>
    <p:sldId id="295" r:id="rId41"/>
    <p:sldId id="297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341D8-3CFB-401B-BD53-E7E2ED99C406}" type="datetimeFigureOut">
              <a:rPr lang="en-US" smtClean="0"/>
              <a:t>10/4/2012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BEE47-FE45-49BF-80E4-F0ED06BD4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43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6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28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38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January 9, 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Conference History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7F39A-E060-4FA2-B64E-08CC46744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8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81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91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42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89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0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34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78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70702-1D79-412F-88AA-406FE0C8C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7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vlsi-india.org/vsi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vlsi-india.org/vsi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anurag.seth@gmail.com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b="1" i="1" dirty="0" smtClean="0"/>
              <a:t>Keynote: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>A </a:t>
            </a:r>
            <a:r>
              <a:rPr lang="en-US" sz="4800" b="1" dirty="0"/>
              <a:t>History of the VLSI Design </a:t>
            </a:r>
            <a:r>
              <a:rPr lang="en-US" sz="4800" b="1" dirty="0" smtClean="0"/>
              <a:t>Conference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657600"/>
            <a:ext cx="7543800" cy="2362200"/>
          </a:xfrm>
        </p:spPr>
        <p:txBody>
          <a:bodyPr>
            <a:normAutofit fontScale="77500" lnSpcReduction="20000"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Vishwani D. Agrawal</a:t>
            </a:r>
            <a:endParaRPr lang="en-US" sz="3600" dirty="0">
              <a:solidFill>
                <a:schemeClr val="tx1"/>
              </a:solidFill>
            </a:endParaRPr>
          </a:p>
          <a:p>
            <a:r>
              <a:rPr lang="en-US" i="1" dirty="0">
                <a:solidFill>
                  <a:schemeClr val="tx1"/>
                </a:solidFill>
              </a:rPr>
              <a:t>James J. Danaher </a:t>
            </a:r>
            <a:r>
              <a:rPr lang="en-US" i="1" dirty="0" smtClean="0">
                <a:solidFill>
                  <a:schemeClr val="tx1"/>
                </a:solidFill>
              </a:rPr>
              <a:t>Professor</a:t>
            </a:r>
          </a:p>
          <a:p>
            <a:r>
              <a:rPr lang="en-US" i="1" dirty="0" smtClean="0">
                <a:solidFill>
                  <a:schemeClr val="tx1"/>
                </a:solidFill>
              </a:rPr>
              <a:t>Electrical </a:t>
            </a:r>
            <a:r>
              <a:rPr lang="en-US" i="1" dirty="0">
                <a:solidFill>
                  <a:schemeClr val="tx1"/>
                </a:solidFill>
              </a:rPr>
              <a:t>and Computer Engineering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i="1" dirty="0">
                <a:solidFill>
                  <a:schemeClr val="tx1"/>
                </a:solidFill>
              </a:rPr>
              <a:t>Auburn University, </a:t>
            </a:r>
            <a:r>
              <a:rPr lang="en-US" i="1" dirty="0" smtClean="0">
                <a:solidFill>
                  <a:schemeClr val="tx1"/>
                </a:solidFill>
              </a:rPr>
              <a:t>USA</a:t>
            </a:r>
          </a:p>
          <a:p>
            <a:endParaRPr lang="en-US" i="1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Hyderabad, India, January 9, 2012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Conference Cities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1295400" y="1600200"/>
            <a:ext cx="73914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Bangalore (8)</a:t>
            </a:r>
          </a:p>
          <a:p>
            <a:pPr eaLnBrk="1" hangingPunct="1"/>
            <a:r>
              <a:rPr lang="en-US" dirty="0" smtClean="0"/>
              <a:t>Chennai (3)</a:t>
            </a:r>
          </a:p>
          <a:p>
            <a:pPr eaLnBrk="1" hangingPunct="1"/>
            <a:r>
              <a:rPr lang="en-US" dirty="0" smtClean="0"/>
              <a:t>Delhi (4)</a:t>
            </a:r>
          </a:p>
          <a:p>
            <a:pPr eaLnBrk="1" hangingPunct="1"/>
            <a:r>
              <a:rPr lang="en-US" dirty="0" smtClean="0"/>
              <a:t>Goa (1)</a:t>
            </a:r>
          </a:p>
          <a:p>
            <a:pPr eaLnBrk="1" hangingPunct="1"/>
            <a:r>
              <a:rPr lang="en-US" dirty="0" smtClean="0"/>
              <a:t>Hyderabad (4)</a:t>
            </a:r>
          </a:p>
          <a:p>
            <a:pPr eaLnBrk="1" hangingPunct="1"/>
            <a:r>
              <a:rPr lang="en-US" dirty="0" smtClean="0"/>
              <a:t>Kolkata (3)</a:t>
            </a:r>
          </a:p>
          <a:p>
            <a:pPr eaLnBrk="1" hangingPunct="1"/>
            <a:r>
              <a:rPr lang="en-US" dirty="0" smtClean="0"/>
              <a:t>Mumbai (2)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6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smtClean="0"/>
              <a:t>Some Highlights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54102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400" dirty="0" smtClean="0"/>
              <a:t>25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meetings since 1985 in Chennai.</a:t>
            </a:r>
          </a:p>
          <a:p>
            <a:r>
              <a:rPr lang="en-US" sz="2400" dirty="0" smtClean="0"/>
              <a:t>Creation of VLSI Society of India (</a:t>
            </a:r>
            <a:r>
              <a:rPr lang="en-US" sz="2400" dirty="0"/>
              <a:t>VSI), </a:t>
            </a:r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vlsi-india.org/vsi/</a:t>
            </a:r>
            <a:r>
              <a:rPr lang="en-US" sz="2400" dirty="0" smtClean="0"/>
              <a:t> </a:t>
            </a:r>
          </a:p>
          <a:p>
            <a:pPr eaLnBrk="1" hangingPunct="1"/>
            <a:r>
              <a:rPr lang="en-US" sz="2400" dirty="0" smtClean="0"/>
              <a:t>Joint meetings:</a:t>
            </a:r>
          </a:p>
          <a:p>
            <a:pPr lvl="2" eaLnBrk="1" hangingPunct="1"/>
            <a:r>
              <a:rPr lang="en-US" sz="2000" dirty="0" smtClean="0"/>
              <a:t>With ASP-DAC, Bangalore 2002.</a:t>
            </a:r>
          </a:p>
          <a:p>
            <a:pPr lvl="2" eaLnBrk="1" hangingPunct="1"/>
            <a:r>
              <a:rPr lang="en-US" sz="2000" dirty="0" smtClean="0"/>
              <a:t>With Embedded Systems Conference since 2003.</a:t>
            </a:r>
          </a:p>
          <a:p>
            <a:pPr eaLnBrk="1" hangingPunct="1"/>
            <a:r>
              <a:rPr lang="en-US" sz="2400" dirty="0" smtClean="0"/>
              <a:t>Spin-off meetings</a:t>
            </a:r>
          </a:p>
          <a:p>
            <a:pPr lvl="2" eaLnBrk="1" hangingPunct="1"/>
            <a:r>
              <a:rPr lang="en-US" sz="2000" dirty="0" smtClean="0"/>
              <a:t>VLSI Design &amp; Test (VDAT) Symposium started as a workshop at Chennai in January 1998.</a:t>
            </a:r>
          </a:p>
          <a:p>
            <a:pPr lvl="2" eaLnBrk="1" hangingPunct="1"/>
            <a:r>
              <a:rPr lang="en-US" sz="2000" dirty="0" smtClean="0"/>
              <a:t>IEEE International Workshop on Reliability Aware System Design and Test (RASDAT) started at Bangalore in January 2010.</a:t>
            </a:r>
          </a:p>
          <a:p>
            <a:pPr eaLnBrk="1" hangingPunct="1"/>
            <a:r>
              <a:rPr lang="en-US" sz="2400" dirty="0" smtClean="0"/>
              <a:t>All VLSI Design Conference papers since 1990 are available through IEEE </a:t>
            </a:r>
            <a:r>
              <a:rPr lang="en-US" sz="2400" dirty="0" err="1" smtClean="0"/>
              <a:t>Xplore</a:t>
            </a:r>
            <a:r>
              <a:rPr lang="en-US" sz="2400" dirty="0" smtClean="0"/>
              <a:t>.</a:t>
            </a:r>
          </a:p>
          <a:p>
            <a:pPr eaLnBrk="1" hangingPunct="1"/>
            <a:r>
              <a:rPr lang="en-US" sz="2400" dirty="0" smtClean="0"/>
              <a:t>Industry forum (started in 2000) and exhibits.</a:t>
            </a:r>
          </a:p>
          <a:p>
            <a:pPr eaLnBrk="1" hangingPunct="1"/>
            <a:r>
              <a:rPr lang="en-US" sz="2400" dirty="0" smtClean="0"/>
              <a:t>Student programs.</a:t>
            </a:r>
          </a:p>
          <a:p>
            <a:pPr eaLnBrk="1" hangingPunct="1"/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2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Sister Conferences: Mutual relationship with the </a:t>
            </a:r>
            <a:r>
              <a:rPr lang="en-US" i="1" dirty="0" smtClean="0"/>
              <a:t>Design Automation Conference</a:t>
            </a:r>
            <a:r>
              <a:rPr lang="en-US" dirty="0" smtClean="0"/>
              <a:t>.</a:t>
            </a:r>
          </a:p>
          <a:p>
            <a:r>
              <a:rPr lang="en-US" dirty="0" smtClean="0"/>
              <a:t>Sponsors:</a:t>
            </a:r>
          </a:p>
          <a:p>
            <a:pPr lvl="2"/>
            <a:r>
              <a:rPr lang="en-US" dirty="0" smtClean="0"/>
              <a:t>VSI</a:t>
            </a:r>
          </a:p>
          <a:p>
            <a:pPr lvl="2"/>
            <a:r>
              <a:rPr lang="en-US" dirty="0" smtClean="0"/>
              <a:t>IEEE Circuits and Systems Society (CAS)</a:t>
            </a:r>
          </a:p>
          <a:p>
            <a:pPr lvl="2"/>
            <a:r>
              <a:rPr lang="en-US" dirty="0" smtClean="0"/>
              <a:t>IEEE Solid State Circuits Society (SSCS)</a:t>
            </a:r>
          </a:p>
          <a:p>
            <a:pPr lvl="2"/>
            <a:r>
              <a:rPr lang="en-US" dirty="0" smtClean="0"/>
              <a:t>IEEE Electron Device Society (ED)</a:t>
            </a:r>
          </a:p>
          <a:p>
            <a:pPr lvl="2"/>
            <a:r>
              <a:rPr lang="en-US" dirty="0" smtClean="0"/>
              <a:t>IEEE Computer Society (CS)</a:t>
            </a:r>
          </a:p>
          <a:p>
            <a:pPr lvl="2"/>
            <a:r>
              <a:rPr lang="en-US" dirty="0" smtClean="0"/>
              <a:t>Government of India</a:t>
            </a:r>
          </a:p>
          <a:p>
            <a:pPr lvl="2"/>
            <a:r>
              <a:rPr lang="en-US" dirty="0" smtClean="0"/>
              <a:t>Many educational institutions</a:t>
            </a:r>
          </a:p>
          <a:p>
            <a:pPr lvl="2"/>
            <a:r>
              <a:rPr lang="en-US" dirty="0" smtClean="0"/>
              <a:t>Companies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9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Arun</a:t>
            </a:r>
            <a:r>
              <a:rPr lang="en-US" dirty="0" smtClean="0"/>
              <a:t> Kumar </a:t>
            </a:r>
            <a:r>
              <a:rPr lang="en-US" dirty="0" err="1" smtClean="0"/>
              <a:t>Chaudhuri</a:t>
            </a:r>
            <a:r>
              <a:rPr lang="en-US" dirty="0" smtClean="0"/>
              <a:t> Best Paper Award.</a:t>
            </a:r>
          </a:p>
          <a:p>
            <a:r>
              <a:rPr lang="en-US" dirty="0" err="1" smtClean="0"/>
              <a:t>Nripendra</a:t>
            </a:r>
            <a:r>
              <a:rPr lang="en-US" dirty="0" smtClean="0"/>
              <a:t> </a:t>
            </a:r>
            <a:r>
              <a:rPr lang="en-US" dirty="0" err="1" smtClean="0"/>
              <a:t>Nath</a:t>
            </a:r>
            <a:r>
              <a:rPr lang="en-US" dirty="0" smtClean="0"/>
              <a:t> </a:t>
            </a:r>
            <a:r>
              <a:rPr lang="en-US" dirty="0" err="1" smtClean="0"/>
              <a:t>Biswas</a:t>
            </a:r>
            <a:r>
              <a:rPr lang="en-US" dirty="0" smtClean="0"/>
              <a:t> Best Student Paper Award.</a:t>
            </a:r>
          </a:p>
          <a:p>
            <a:r>
              <a:rPr lang="en-US" dirty="0"/>
              <a:t>Design Contest Award</a:t>
            </a:r>
            <a:r>
              <a:rPr lang="en-US" dirty="0" smtClean="0"/>
              <a:t>.</a:t>
            </a:r>
          </a:p>
          <a:p>
            <a:r>
              <a:rPr lang="en-US" dirty="0" smtClean="0"/>
              <a:t>Honorable Mention Paper Awards.</a:t>
            </a:r>
          </a:p>
          <a:p>
            <a:r>
              <a:rPr lang="en-US" dirty="0" smtClean="0"/>
              <a:t>All awards given annually since 1991.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4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Fellowship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original concept initiated in Kolkata (1994).</a:t>
            </a:r>
          </a:p>
          <a:p>
            <a:r>
              <a:rPr lang="en-US" dirty="0" smtClean="0"/>
              <a:t>Enables a student or faculty to learn about VLSI and possibly pursue a career in this area.</a:t>
            </a:r>
          </a:p>
          <a:p>
            <a:r>
              <a:rPr lang="en-US" dirty="0" smtClean="0"/>
              <a:t>Includes travel support, local expenses and conference and tutorial registration.</a:t>
            </a:r>
          </a:p>
          <a:p>
            <a:r>
              <a:rPr lang="en-US" dirty="0" smtClean="0"/>
              <a:t>Funded through support from VSI and industry sponsors.</a:t>
            </a:r>
          </a:p>
          <a:p>
            <a:r>
              <a:rPr lang="en-US" dirty="0" smtClean="0"/>
              <a:t>100+ fellowships awarded in 2012.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6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Conference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/>
          <a:lstStyle/>
          <a:p>
            <a:r>
              <a:rPr lang="en-US" dirty="0" smtClean="0"/>
              <a:t>Initiated in Hyderabad (2008).</a:t>
            </a:r>
          </a:p>
          <a:p>
            <a:r>
              <a:rPr lang="en-US" dirty="0" smtClean="0"/>
              <a:t>Program designed for local students.</a:t>
            </a:r>
          </a:p>
          <a:p>
            <a:r>
              <a:rPr lang="en-US" dirty="0" smtClean="0"/>
              <a:t>Introductory lectures organized in VLSI design.</a:t>
            </a:r>
          </a:p>
          <a:p>
            <a:r>
              <a:rPr lang="en-US" dirty="0" smtClean="0"/>
              <a:t>Students can </a:t>
            </a:r>
            <a:r>
              <a:rPr lang="en-US" dirty="0" smtClean="0"/>
              <a:t>attend </a:t>
            </a:r>
            <a:r>
              <a:rPr lang="en-US" dirty="0" smtClean="0"/>
              <a:t>conference keynote and invited talks by experts.</a:t>
            </a:r>
          </a:p>
          <a:p>
            <a:r>
              <a:rPr lang="en-US" dirty="0" smtClean="0"/>
              <a:t>Student Project Contest (2012): Projects to be displayed in Student Pavilion.</a:t>
            </a:r>
          </a:p>
          <a:p>
            <a:r>
              <a:rPr lang="en-US" dirty="0" smtClean="0"/>
              <a:t>Organizer: </a:t>
            </a:r>
            <a:r>
              <a:rPr lang="en-US" dirty="0" err="1" smtClean="0"/>
              <a:t>Subbarangaiah</a:t>
            </a:r>
            <a:r>
              <a:rPr lang="en-US" dirty="0"/>
              <a:t> </a:t>
            </a:r>
            <a:r>
              <a:rPr lang="en-US" dirty="0" err="1" smtClean="0"/>
              <a:t>Kopparapu</a:t>
            </a:r>
            <a:endParaRPr lang="en-US" dirty="0" smtClean="0"/>
          </a:p>
          <a:p>
            <a:r>
              <a:rPr lang="en-US" dirty="0" smtClean="0"/>
              <a:t>1200 students registered in 2012.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3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VLSI Society of India (VSI)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Founded in 1990</a:t>
            </a:r>
          </a:p>
          <a:p>
            <a:r>
              <a:rPr lang="en-US" dirty="0" smtClean="0"/>
              <a:t>Sponsor of many conferences, symposia and workshops</a:t>
            </a:r>
          </a:p>
          <a:p>
            <a:r>
              <a:rPr lang="en-US" dirty="0" smtClean="0"/>
              <a:t>Mission:</a:t>
            </a:r>
          </a:p>
          <a:p>
            <a:pPr lvl="2"/>
            <a:r>
              <a:rPr lang="en-US" b="1" i="1" dirty="0"/>
              <a:t>To make India a significant force in the VLSI field</a:t>
            </a:r>
          </a:p>
          <a:p>
            <a:pPr lvl="2"/>
            <a:r>
              <a:rPr lang="en-US" b="1" i="1" dirty="0" smtClean="0"/>
              <a:t>To </a:t>
            </a:r>
            <a:r>
              <a:rPr lang="en-US" b="1" i="1" dirty="0"/>
              <a:t>promote applications and research related </a:t>
            </a:r>
            <a:r>
              <a:rPr lang="en-US" b="1" i="1" dirty="0" smtClean="0"/>
              <a:t>to all aspects </a:t>
            </a:r>
            <a:r>
              <a:rPr lang="en-US" b="1" i="1" dirty="0"/>
              <a:t>of VLSI in </a:t>
            </a:r>
            <a:r>
              <a:rPr lang="en-US" b="1" i="1" dirty="0" smtClean="0"/>
              <a:t>India</a:t>
            </a:r>
          </a:p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vlsi-india.org/vsi/</a:t>
            </a:r>
            <a:endParaRPr lang="en-US" dirty="0" smtClean="0"/>
          </a:p>
          <a:p>
            <a:r>
              <a:rPr lang="en-US" dirty="0" smtClean="0"/>
              <a:t>Organizers:</a:t>
            </a:r>
          </a:p>
          <a:p>
            <a:pPr lvl="2"/>
            <a:r>
              <a:rPr lang="en-US" b="1" dirty="0" smtClean="0"/>
              <a:t>President: Jaswinder </a:t>
            </a:r>
            <a:r>
              <a:rPr lang="en-US" b="1" dirty="0"/>
              <a:t>Ahuja, Cadence Design Systems </a:t>
            </a:r>
          </a:p>
          <a:p>
            <a:pPr lvl="2"/>
            <a:r>
              <a:rPr lang="en-US" b="1" dirty="0" smtClean="0"/>
              <a:t>Secretary: Jayanta </a:t>
            </a:r>
            <a:r>
              <a:rPr lang="en-US" b="1" dirty="0"/>
              <a:t>Lahiri, ARM </a:t>
            </a:r>
            <a:r>
              <a:rPr lang="en-US" b="1" dirty="0" smtClean="0"/>
              <a:t>India</a:t>
            </a:r>
            <a:endParaRPr lang="en-US" b="1" dirty="0"/>
          </a:p>
          <a:p>
            <a:pPr lvl="2"/>
            <a:r>
              <a:rPr lang="en-US" b="1" dirty="0" smtClean="0"/>
              <a:t>Treasurer: </a:t>
            </a:r>
            <a:r>
              <a:rPr lang="en-US" b="1" dirty="0" err="1" smtClean="0"/>
              <a:t>Sathya</a:t>
            </a:r>
            <a:r>
              <a:rPr lang="en-US" b="1" dirty="0" smtClean="0"/>
              <a:t> </a:t>
            </a:r>
            <a:r>
              <a:rPr lang="en-US" b="1" dirty="0" err="1"/>
              <a:t>Sargunesan</a:t>
            </a:r>
            <a:r>
              <a:rPr lang="en-US" b="1" dirty="0"/>
              <a:t>, ARM India </a:t>
            </a:r>
            <a:endParaRPr lang="en-US" b="1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4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14AFC-EA18-4C2E-8C36-E957216A9F50}" type="slidenum">
              <a:rPr lang="en-US"/>
              <a:pPr/>
              <a:t>17</a:t>
            </a:fld>
            <a:endParaRPr lang="en-US"/>
          </a:p>
        </p:txBody>
      </p:sp>
      <p:sp>
        <p:nvSpPr>
          <p:cNvPr id="16620" name="Rectangle 236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884238"/>
          </a:xfrm>
        </p:spPr>
        <p:txBody>
          <a:bodyPr/>
          <a:lstStyle/>
          <a:p>
            <a:r>
              <a:rPr lang="en-US" sz="4000" dirty="0"/>
              <a:t>VLSI Design &amp; Test </a:t>
            </a:r>
            <a:r>
              <a:rPr lang="en-US" sz="4000" dirty="0" err="1" smtClean="0"/>
              <a:t>Symposum</a:t>
            </a:r>
            <a:r>
              <a:rPr lang="en-US" sz="4000" dirty="0" smtClean="0"/>
              <a:t> </a:t>
            </a:r>
            <a:r>
              <a:rPr lang="en-US" sz="4000" dirty="0"/>
              <a:t>(VDAT)</a:t>
            </a:r>
          </a:p>
        </p:txBody>
      </p:sp>
      <p:graphicFrame>
        <p:nvGraphicFramePr>
          <p:cNvPr id="16657" name="Group 27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4477409"/>
              </p:ext>
            </p:extLst>
          </p:nvPr>
        </p:nvGraphicFramePr>
        <p:xfrm>
          <a:off x="457200" y="1066800"/>
          <a:ext cx="8229600" cy="5214942"/>
        </p:xfrm>
        <a:graphic>
          <a:graphicData uri="http://schemas.openxmlformats.org/drawingml/2006/table">
            <a:tbl>
              <a:tblPr/>
              <a:tblGrid>
                <a:gridCol w="2003425"/>
                <a:gridCol w="1822450"/>
                <a:gridCol w="2581275"/>
                <a:gridCol w="1822450"/>
              </a:tblGrid>
              <a:tr h="7477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Event Title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Venue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Date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Participants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VDAT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Chennai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January 7, 1998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 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nd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VDAT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New Delhi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August 6-7, 1998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70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rd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VDAT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New Delhi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August 20-21, 1999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120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VDAT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New Delhi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August 25-26, 2000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150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VDAT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Bangalore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August 16-18, 2001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220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VDAT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Bangalore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August 29-31, 2002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300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VDAT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Bangalore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August 28-30, 2003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300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VDAT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Mysore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August 26-28, 2004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250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VDAT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Bangalore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August 10-13, 2005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300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VDAT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Goa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August 9-12, 2006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220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Conference History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8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14AFC-EA18-4C2E-8C36-E957216A9F50}" type="slidenum">
              <a:rPr lang="en-US"/>
              <a:pPr/>
              <a:t>18</a:t>
            </a:fld>
            <a:endParaRPr lang="en-US"/>
          </a:p>
        </p:txBody>
      </p:sp>
      <p:sp>
        <p:nvSpPr>
          <p:cNvPr id="16620" name="Rectangle 236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884238"/>
          </a:xfrm>
        </p:spPr>
        <p:txBody>
          <a:bodyPr/>
          <a:lstStyle/>
          <a:p>
            <a:r>
              <a:rPr lang="en-US" sz="4000"/>
              <a:t>VLSI Design &amp; Test Symp. (VDAT)</a:t>
            </a:r>
          </a:p>
        </p:txBody>
      </p:sp>
      <p:graphicFrame>
        <p:nvGraphicFramePr>
          <p:cNvPr id="16657" name="Group 27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8538628"/>
              </p:ext>
            </p:extLst>
          </p:nvPr>
        </p:nvGraphicFramePr>
        <p:xfrm>
          <a:off x="457200" y="1066800"/>
          <a:ext cx="8229600" cy="3429003"/>
        </p:xfrm>
        <a:graphic>
          <a:graphicData uri="http://schemas.openxmlformats.org/drawingml/2006/table">
            <a:tbl>
              <a:tblPr/>
              <a:tblGrid>
                <a:gridCol w="2003425"/>
                <a:gridCol w="1822450"/>
                <a:gridCol w="2581275"/>
                <a:gridCol w="1822450"/>
              </a:tblGrid>
              <a:tr h="7477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Event Title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Venue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Date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Participants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VDAT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Kolkata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August 8-11, 2007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250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VDAT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Bangalore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July 23-26, 2008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VDAT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Bangalore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July 8-10, 2009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VDAT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Chandigarh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July 7-9, 2010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VDAT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Pune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July 7-9, 2011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150</a:t>
                      </a: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th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VDAT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Shibpur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July 1-4, 2012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Conference History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8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Conference Scenes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2514600"/>
            <a:ext cx="83058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16th International Conference on VLSI Design</a:t>
            </a:r>
          </a:p>
          <a:p>
            <a:pPr algn="ctr"/>
            <a:r>
              <a:rPr lang="en-US" sz="2800" dirty="0" smtClean="0"/>
              <a:t>&amp;</a:t>
            </a:r>
          </a:p>
          <a:p>
            <a:pPr algn="ctr"/>
            <a:r>
              <a:rPr lang="en-US" sz="2800" dirty="0" smtClean="0"/>
              <a:t>2nd </a:t>
            </a:r>
            <a:r>
              <a:rPr lang="en-US" sz="2800" dirty="0"/>
              <a:t>International Conference on Embedded Systems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New </a:t>
            </a:r>
            <a:r>
              <a:rPr lang="en-US" sz="3200" dirty="0"/>
              <a:t>Delhi, January 4-8, 2003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December 26-28, 1985, Chennai</a:t>
            </a:r>
            <a:r>
              <a:rPr lang="en-US" dirty="0"/>
              <a:t>,</a:t>
            </a:r>
            <a:r>
              <a:rPr lang="en-US" dirty="0" smtClean="0"/>
              <a:t> IIT Campus</a:t>
            </a:r>
          </a:p>
          <a:p>
            <a:r>
              <a:rPr lang="en-US" dirty="0" smtClean="0"/>
              <a:t>Organizers: H. N. </a:t>
            </a:r>
            <a:r>
              <a:rPr lang="en-US" dirty="0" err="1" smtClean="0"/>
              <a:t>Mahabala</a:t>
            </a:r>
            <a:r>
              <a:rPr lang="en-US" dirty="0" smtClean="0"/>
              <a:t>, Vishwani Agrawal</a:t>
            </a:r>
          </a:p>
          <a:p>
            <a:r>
              <a:rPr lang="en-US" dirty="0" smtClean="0"/>
              <a:t>Sponsors: Computer Society of India, IEEE India Council</a:t>
            </a:r>
          </a:p>
          <a:p>
            <a:r>
              <a:rPr lang="en-US" dirty="0" smtClean="0"/>
              <a:t>Some delegates</a:t>
            </a:r>
          </a:p>
          <a:p>
            <a:pPr lvl="2"/>
            <a:r>
              <a:rPr lang="en-US" dirty="0" smtClean="0"/>
              <a:t>H. N. </a:t>
            </a:r>
            <a:r>
              <a:rPr lang="en-US" dirty="0" err="1" smtClean="0"/>
              <a:t>Mahabala</a:t>
            </a:r>
            <a:r>
              <a:rPr lang="en-US" dirty="0" smtClean="0"/>
              <a:t>, IITM</a:t>
            </a:r>
          </a:p>
          <a:p>
            <a:pPr lvl="2"/>
            <a:r>
              <a:rPr lang="en-US" dirty="0" smtClean="0"/>
              <a:t>Hank </a:t>
            </a:r>
            <a:r>
              <a:rPr lang="en-US" dirty="0" err="1" smtClean="0"/>
              <a:t>Hulsoor</a:t>
            </a:r>
            <a:r>
              <a:rPr lang="en-US" dirty="0" smtClean="0"/>
              <a:t>, DEC</a:t>
            </a:r>
          </a:p>
          <a:p>
            <a:pPr lvl="2"/>
            <a:r>
              <a:rPr lang="en-US" dirty="0" smtClean="0"/>
              <a:t>A. </a:t>
            </a:r>
            <a:r>
              <a:rPr lang="en-US" dirty="0" err="1" smtClean="0"/>
              <a:t>Prabhakar</a:t>
            </a:r>
            <a:r>
              <a:rPr lang="en-US" dirty="0" smtClean="0"/>
              <a:t>, ITI</a:t>
            </a:r>
          </a:p>
          <a:p>
            <a:pPr lvl="2"/>
            <a:r>
              <a:rPr lang="en-US" dirty="0" err="1" smtClean="0"/>
              <a:t>Dhiraj</a:t>
            </a:r>
            <a:r>
              <a:rPr lang="en-US" dirty="0" smtClean="0"/>
              <a:t> </a:t>
            </a:r>
            <a:r>
              <a:rPr lang="en-US" dirty="0" err="1" smtClean="0"/>
              <a:t>Pradhan</a:t>
            </a:r>
            <a:r>
              <a:rPr lang="en-US" dirty="0" smtClean="0"/>
              <a:t>, UMASS</a:t>
            </a:r>
          </a:p>
          <a:p>
            <a:pPr lvl="2"/>
            <a:r>
              <a:rPr lang="en-US" dirty="0" smtClean="0"/>
              <a:t>Jacob Abraham, UIUC</a:t>
            </a:r>
          </a:p>
          <a:p>
            <a:pPr lvl="2"/>
            <a:r>
              <a:rPr lang="en-US" dirty="0" smtClean="0"/>
              <a:t>Vinod </a:t>
            </a:r>
            <a:r>
              <a:rPr lang="en-US" dirty="0" err="1" smtClean="0"/>
              <a:t>Agarwal</a:t>
            </a:r>
            <a:r>
              <a:rPr lang="en-US" dirty="0" smtClean="0"/>
              <a:t>, McGill U</a:t>
            </a:r>
          </a:p>
          <a:p>
            <a:pPr lvl="2"/>
            <a:r>
              <a:rPr lang="en-US" dirty="0" smtClean="0"/>
              <a:t>Dr. </a:t>
            </a:r>
            <a:r>
              <a:rPr lang="en-US" dirty="0" err="1" smtClean="0"/>
              <a:t>Zarabi</a:t>
            </a:r>
            <a:r>
              <a:rPr lang="en-US" dirty="0" smtClean="0"/>
              <a:t>, SCL</a:t>
            </a:r>
          </a:p>
          <a:p>
            <a:pPr lvl="2"/>
            <a:r>
              <a:rPr lang="en-US" dirty="0" smtClean="0"/>
              <a:t>Prathima Agrawal, Bell Labs</a:t>
            </a:r>
          </a:p>
          <a:p>
            <a:pPr lvl="2"/>
            <a:r>
              <a:rPr lang="en-US" dirty="0" smtClean="0"/>
              <a:t>L. S. </a:t>
            </a:r>
            <a:r>
              <a:rPr lang="en-US" dirty="0" err="1" smtClean="0"/>
              <a:t>Srinath</a:t>
            </a:r>
            <a:r>
              <a:rPr lang="en-US" dirty="0" smtClean="0"/>
              <a:t>, Director, IITM</a:t>
            </a:r>
          </a:p>
          <a:p>
            <a:pPr lvl="2"/>
            <a:r>
              <a:rPr lang="en-US" dirty="0" err="1" smtClean="0"/>
              <a:t>Jank</a:t>
            </a:r>
            <a:r>
              <a:rPr lang="en-US" dirty="0" smtClean="0"/>
              <a:t> Patel, UIUC</a:t>
            </a:r>
          </a:p>
          <a:p>
            <a:pPr lvl="2"/>
            <a:r>
              <a:rPr lang="en-US" dirty="0" err="1" smtClean="0"/>
              <a:t>Sudhakar</a:t>
            </a:r>
            <a:r>
              <a:rPr lang="en-US" dirty="0" smtClean="0"/>
              <a:t> Reddy, U Iowa</a:t>
            </a:r>
          </a:p>
          <a:p>
            <a:pPr lvl="2"/>
            <a:r>
              <a:rPr lang="en-US" dirty="0" smtClean="0"/>
              <a:t>A. B. Bhattacharya, IITD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7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2003: Rajiv </a:t>
            </a:r>
            <a:r>
              <a:rPr lang="en-US" dirty="0" err="1" smtClean="0"/>
              <a:t>Modi</a:t>
            </a:r>
            <a:r>
              <a:rPr lang="en-US" dirty="0" smtClean="0"/>
              <a:t>, </a:t>
            </a:r>
            <a:r>
              <a:rPr lang="en-US" dirty="0" err="1" smtClean="0"/>
              <a:t>Sasken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Inauguration</a:t>
            </a:r>
            <a:endParaRPr lang="en-US" sz="4000" dirty="0"/>
          </a:p>
        </p:txBody>
      </p:sp>
      <p:pic>
        <p:nvPicPr>
          <p:cNvPr id="3074" name="Picture 2" descr="C:\Users\agrawvd\MY_DIR\My Pictures\VLSI_DESIGN\VD03\inau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1676400"/>
            <a:ext cx="6245225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3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2003: Rajeev </a:t>
            </a:r>
            <a:r>
              <a:rPr lang="en-US" dirty="0" err="1" smtClean="0"/>
              <a:t>Madhavan</a:t>
            </a:r>
            <a:r>
              <a:rPr lang="en-US" dirty="0" smtClean="0"/>
              <a:t>, Magma</a:t>
            </a:r>
            <a:br>
              <a:rPr lang="en-US" dirty="0" smtClean="0"/>
            </a:br>
            <a:r>
              <a:rPr lang="en-US" sz="4000" dirty="0" smtClean="0"/>
              <a:t>India Building the Tall, Thin VLSI Engineer</a:t>
            </a:r>
            <a:endParaRPr lang="en-U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524000"/>
            <a:ext cx="6551081" cy="467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2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2003: Tutorial by </a:t>
            </a:r>
            <a:r>
              <a:rPr lang="en-US" dirty="0" err="1" smtClean="0"/>
              <a:t>Kaushik</a:t>
            </a:r>
            <a:r>
              <a:rPr lang="en-US" dirty="0" smtClean="0"/>
              <a:t> Roy</a:t>
            </a:r>
            <a:br>
              <a:rPr lang="en-US" dirty="0" smtClean="0"/>
            </a:br>
            <a:r>
              <a:rPr lang="en-US" sz="4000" dirty="0" smtClean="0"/>
              <a:t>Design of Deep Sub-Micron VLSI Circuits</a:t>
            </a:r>
            <a:endParaRPr 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705600" cy="481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705600" cy="481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7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2003: Gene Franz, Texas Instruments</a:t>
            </a:r>
            <a:br>
              <a:rPr lang="en-US" dirty="0" smtClean="0"/>
            </a:br>
            <a:r>
              <a:rPr lang="en-US" sz="3600" dirty="0" smtClean="0"/>
              <a:t>Personal and Portable: The Evolving Definition</a:t>
            </a:r>
            <a:endParaRPr lang="en-US" sz="3600" dirty="0"/>
          </a:p>
        </p:txBody>
      </p:sp>
      <p:pic>
        <p:nvPicPr>
          <p:cNvPr id="3075" name="Picture 3" descr="C:\Users\agrawvd\MY_DIR\My Pictures\VLSI_DESIGN\VD03\ke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245225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7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2003: Exhibition</a:t>
            </a:r>
            <a:endParaRPr lang="en-US" sz="4000" dirty="0"/>
          </a:p>
        </p:txBody>
      </p:sp>
      <p:pic>
        <p:nvPicPr>
          <p:cNvPr id="4098" name="Picture 2" descr="C:\Users\agrawvd\MY_DIR\My Pictures\VLSI_DESIGN\VD03\exhi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1196975"/>
            <a:ext cx="6245225" cy="446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5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2003: Ted </a:t>
            </a:r>
            <a:r>
              <a:rPr lang="en-US" dirty="0" err="1" smtClean="0"/>
              <a:t>Vucurevich</a:t>
            </a:r>
            <a:r>
              <a:rPr lang="en-US" dirty="0" smtClean="0"/>
              <a:t>, Cadence</a:t>
            </a:r>
            <a:br>
              <a:rPr lang="en-US" dirty="0" smtClean="0"/>
            </a:br>
            <a:r>
              <a:rPr lang="en-US" sz="3600" dirty="0" smtClean="0"/>
              <a:t>Living at the Edge</a:t>
            </a:r>
            <a:endParaRPr lang="en-US" sz="3600" dirty="0"/>
          </a:p>
        </p:txBody>
      </p:sp>
      <p:pic>
        <p:nvPicPr>
          <p:cNvPr id="6147" name="Picture 3" descr="C:\Users\agrawvd\MY_DIR\My Pictures\VLSI_DESIGN\VD03\key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1524000"/>
            <a:ext cx="6245225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6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2003: A. </a:t>
            </a:r>
            <a:r>
              <a:rPr lang="en-US" dirty="0" err="1" smtClean="0"/>
              <a:t>Vasudevan</a:t>
            </a:r>
            <a:r>
              <a:rPr lang="en-US" dirty="0" smtClean="0"/>
              <a:t>, Wipro</a:t>
            </a:r>
            <a:br>
              <a:rPr lang="en-US" dirty="0" smtClean="0"/>
            </a:br>
            <a:r>
              <a:rPr lang="en-US" sz="2700" dirty="0" smtClean="0"/>
              <a:t>Advances in VLSI Design and Product Development Challenges</a:t>
            </a:r>
            <a:endParaRPr lang="en-US" sz="2700" dirty="0"/>
          </a:p>
        </p:txBody>
      </p:sp>
      <p:pic>
        <p:nvPicPr>
          <p:cNvPr id="5122" name="Picture 2" descr="C:\Users\agrawvd\MY_DIR\My Pictures\VLSI_DESIGN\VD03\key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1524000"/>
            <a:ext cx="6245225" cy="44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6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A439A-6A2E-4F83-83D1-91F8149C52B3}" type="slidenum">
              <a:rPr lang="en-US"/>
              <a:pPr/>
              <a:t>27</a:t>
            </a:fld>
            <a:endParaRPr lang="en-US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957262"/>
            <a:ext cx="8610600" cy="547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4184" y="23812"/>
            <a:ext cx="76840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/>
              <a:t>A Widely-Recognized Proceedings Cover</a:t>
            </a:r>
          </a:p>
          <a:p>
            <a:pPr algn="ctr"/>
            <a:r>
              <a:rPr lang="en-US" sz="3600" dirty="0"/>
              <a:t>b</a:t>
            </a:r>
            <a:r>
              <a:rPr lang="en-US" sz="3600" dirty="0" smtClean="0"/>
              <a:t>y IEEE Computer Society Press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7047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grawvd\MY_DIR\My Pictures\VLSI_DESIGN\VD08\VD08_Pr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192" y="457201"/>
            <a:ext cx="5841408" cy="589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6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grawvd\MY_DIR\My Pictures\VLSI_DESIGN\VD08\VD08_HY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19150"/>
            <a:ext cx="74676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29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3508" y="0"/>
            <a:ext cx="81769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/>
              <a:t>Agrawal, Bushnell and </a:t>
            </a:r>
            <a:r>
              <a:rPr lang="en-US" sz="2400" b="1" dirty="0" err="1" smtClean="0"/>
              <a:t>Chakradhar</a:t>
            </a:r>
            <a:r>
              <a:rPr lang="en-US" sz="2400" b="1" dirty="0" smtClean="0"/>
              <a:t> with Three Iranian Students</a:t>
            </a:r>
          </a:p>
          <a:p>
            <a:pPr algn="ctr"/>
            <a:r>
              <a:rPr lang="en-US" sz="2400" b="1" dirty="0"/>
              <a:t>a</a:t>
            </a:r>
            <a:r>
              <a:rPr lang="en-US" sz="2400" b="1" dirty="0" smtClean="0"/>
              <a:t>t 2008 Conference in Hyderabad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6503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Second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December 15-18, 1988, Bangalore</a:t>
            </a:r>
          </a:p>
          <a:p>
            <a:r>
              <a:rPr lang="en-US" dirty="0" smtClean="0"/>
              <a:t>Organizers: L. M. </a:t>
            </a:r>
            <a:r>
              <a:rPr lang="en-US" dirty="0" err="1" smtClean="0"/>
              <a:t>Patnaik</a:t>
            </a:r>
            <a:r>
              <a:rPr lang="en-US" dirty="0" smtClean="0"/>
              <a:t>, Adit Singh</a:t>
            </a:r>
          </a:p>
          <a:p>
            <a:r>
              <a:rPr lang="en-US" dirty="0" smtClean="0"/>
              <a:t>Sponsors: CSI, DOE</a:t>
            </a:r>
          </a:p>
          <a:p>
            <a:r>
              <a:rPr lang="en-US" dirty="0" smtClean="0"/>
              <a:t>Some delegates</a:t>
            </a:r>
          </a:p>
          <a:p>
            <a:pPr lvl="2"/>
            <a:r>
              <a:rPr lang="en-US" dirty="0" smtClean="0"/>
              <a:t>H. N. </a:t>
            </a:r>
            <a:r>
              <a:rPr lang="en-US" dirty="0" err="1" smtClean="0"/>
              <a:t>Mahabala</a:t>
            </a:r>
            <a:r>
              <a:rPr lang="en-US" dirty="0" smtClean="0"/>
              <a:t>, IITM</a:t>
            </a:r>
          </a:p>
          <a:p>
            <a:pPr lvl="2"/>
            <a:r>
              <a:rPr lang="en-US" dirty="0" smtClean="0"/>
              <a:t>P. Pal </a:t>
            </a:r>
            <a:r>
              <a:rPr lang="en-US" dirty="0" err="1" smtClean="0"/>
              <a:t>Chaudhuri</a:t>
            </a:r>
            <a:r>
              <a:rPr lang="en-US" dirty="0" smtClean="0"/>
              <a:t>, </a:t>
            </a:r>
            <a:r>
              <a:rPr lang="en-US" dirty="0" err="1" smtClean="0"/>
              <a:t>IITKh</a:t>
            </a:r>
            <a:endParaRPr lang="en-US" dirty="0" smtClean="0"/>
          </a:p>
          <a:p>
            <a:pPr lvl="2"/>
            <a:r>
              <a:rPr lang="en-US" dirty="0" smtClean="0"/>
              <a:t>A. </a:t>
            </a:r>
            <a:r>
              <a:rPr lang="en-US" dirty="0" err="1" smtClean="0"/>
              <a:t>Prabhakar</a:t>
            </a:r>
            <a:r>
              <a:rPr lang="en-US" dirty="0" smtClean="0"/>
              <a:t>, ITI</a:t>
            </a:r>
          </a:p>
          <a:p>
            <a:pPr lvl="2"/>
            <a:r>
              <a:rPr lang="en-US" dirty="0" smtClean="0"/>
              <a:t>Chandra </a:t>
            </a:r>
            <a:r>
              <a:rPr lang="en-US" dirty="0" err="1" smtClean="0"/>
              <a:t>Sekhar</a:t>
            </a:r>
            <a:r>
              <a:rPr lang="en-US" dirty="0" smtClean="0"/>
              <a:t>, CEERI</a:t>
            </a:r>
          </a:p>
          <a:p>
            <a:pPr lvl="2"/>
            <a:r>
              <a:rPr lang="en-US" dirty="0" err="1" smtClean="0"/>
              <a:t>Avin</a:t>
            </a:r>
            <a:r>
              <a:rPr lang="en-US" dirty="0" smtClean="0"/>
              <a:t> </a:t>
            </a:r>
            <a:r>
              <a:rPr lang="en-US" dirty="0" err="1" smtClean="0"/>
              <a:t>Despain</a:t>
            </a:r>
            <a:r>
              <a:rPr lang="en-US" dirty="0" smtClean="0"/>
              <a:t>, UC Berkeley</a:t>
            </a:r>
          </a:p>
          <a:p>
            <a:pPr lvl="2"/>
            <a:r>
              <a:rPr lang="en-US" dirty="0" smtClean="0"/>
              <a:t>Anshul Kumar, IITD</a:t>
            </a:r>
          </a:p>
          <a:p>
            <a:pPr lvl="2"/>
            <a:r>
              <a:rPr lang="en-US" dirty="0" smtClean="0"/>
              <a:t>A. V. </a:t>
            </a:r>
            <a:r>
              <a:rPr lang="en-US" dirty="0" err="1" smtClean="0"/>
              <a:t>ferris-Prabhu</a:t>
            </a:r>
            <a:r>
              <a:rPr lang="en-US" dirty="0" smtClean="0"/>
              <a:t>, IBM</a:t>
            </a:r>
          </a:p>
          <a:p>
            <a:pPr lvl="2"/>
            <a:r>
              <a:rPr lang="en-US" dirty="0" smtClean="0"/>
              <a:t>Prathima Agrawal, Bell Labs</a:t>
            </a:r>
          </a:p>
          <a:p>
            <a:pPr lvl="2"/>
            <a:r>
              <a:rPr lang="en-US" dirty="0" smtClean="0"/>
              <a:t>S. D. </a:t>
            </a:r>
            <a:r>
              <a:rPr lang="en-US" dirty="0" err="1" smtClean="0"/>
              <a:t>Sherlekar</a:t>
            </a:r>
            <a:r>
              <a:rPr lang="en-US" dirty="0" smtClean="0"/>
              <a:t>, IITB</a:t>
            </a:r>
          </a:p>
          <a:p>
            <a:pPr lvl="2"/>
            <a:r>
              <a:rPr lang="en-US" dirty="0" smtClean="0"/>
              <a:t>C. P. </a:t>
            </a:r>
            <a:r>
              <a:rPr lang="en-US" dirty="0" err="1" smtClean="0"/>
              <a:t>Ravikumar</a:t>
            </a:r>
            <a:r>
              <a:rPr lang="en-US" dirty="0" smtClean="0"/>
              <a:t>, IITD</a:t>
            </a:r>
          </a:p>
          <a:p>
            <a:pPr lvl="2"/>
            <a:r>
              <a:rPr lang="en-US" dirty="0" err="1"/>
              <a:t>S</a:t>
            </a:r>
            <a:r>
              <a:rPr lang="en-US" dirty="0" err="1" smtClean="0"/>
              <a:t>harad</a:t>
            </a:r>
            <a:r>
              <a:rPr lang="en-US" dirty="0" smtClean="0"/>
              <a:t> Seth, U Nebraska</a:t>
            </a:r>
          </a:p>
          <a:p>
            <a:pPr lvl="2"/>
            <a:r>
              <a:rPr lang="en-US" dirty="0" smtClean="0"/>
              <a:t>M. M. </a:t>
            </a:r>
            <a:r>
              <a:rPr lang="en-US" dirty="0" err="1" smtClean="0"/>
              <a:t>Hasan</a:t>
            </a:r>
            <a:r>
              <a:rPr lang="en-US" dirty="0" smtClean="0"/>
              <a:t>, IITK</a:t>
            </a:r>
          </a:p>
          <a:p>
            <a:pPr lvl="2"/>
            <a:r>
              <a:rPr lang="en-US" dirty="0" smtClean="0"/>
              <a:t>A. B. Bhattacharya, IITD</a:t>
            </a:r>
          </a:p>
          <a:p>
            <a:pPr lvl="2"/>
            <a:r>
              <a:rPr lang="en-US" dirty="0" smtClean="0"/>
              <a:t>S. S. S. P. Rao, IITB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0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Scenes From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2514600"/>
            <a:ext cx="8305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22nd </a:t>
            </a:r>
            <a:r>
              <a:rPr lang="en-US" sz="3200" dirty="0"/>
              <a:t>International Conference on VLSI Design</a:t>
            </a:r>
          </a:p>
          <a:p>
            <a:pPr algn="ctr"/>
            <a:r>
              <a:rPr lang="en-US" sz="2800" dirty="0" smtClean="0"/>
              <a:t>&amp;</a:t>
            </a:r>
          </a:p>
          <a:p>
            <a:pPr algn="ctr"/>
            <a:r>
              <a:rPr lang="en-US" sz="2800" dirty="0" smtClean="0"/>
              <a:t>8th </a:t>
            </a:r>
            <a:r>
              <a:rPr lang="en-US" sz="2800" dirty="0"/>
              <a:t>International Conference on Embedded Systems</a:t>
            </a:r>
          </a:p>
          <a:p>
            <a:pPr algn="ctr"/>
            <a:r>
              <a:rPr lang="en-US" sz="3200" dirty="0"/>
              <a:t>New Delhi, January 5</a:t>
            </a:r>
            <a:r>
              <a:rPr lang="en-US" sz="3200" dirty="0" smtClean="0"/>
              <a:t>-9, 2009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9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grawvd\MY_DIR\My Pictures\VLSI_DESIGN\VD09\IMG_01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382000" cy="558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31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71394" y="54114"/>
            <a:ext cx="70012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P. V. </a:t>
            </a:r>
            <a:r>
              <a:rPr lang="en-US" sz="4000" dirty="0" err="1" smtClean="0"/>
              <a:t>Indiresan</a:t>
            </a:r>
            <a:r>
              <a:rPr lang="en-US" sz="4000" dirty="0" smtClean="0"/>
              <a:t> – Keynote Speaker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208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grawvd\MY_DIR\My Pictures\VLSI_DESIGN\VD09\DSC_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00113"/>
            <a:ext cx="76200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32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5800" y="152400"/>
            <a:ext cx="7848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/>
              <a:t>Rob Aitken, ARM Computers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6189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grawvd\MY_DIR\My Pictures\VLSI_DESIGN\VD09\DSC_0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838200"/>
            <a:ext cx="8475277" cy="562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33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812" y="122939"/>
            <a:ext cx="9097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Kewal Saluja – University of Wisconsin-Madison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3710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grawvd\MY_DIR\My Pictures\VLSI_DESIGN\VD09\DSC_00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16" y="990600"/>
            <a:ext cx="8265761" cy="54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1" y="378542"/>
            <a:ext cx="87940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/>
              <a:t>Ajoy</a:t>
            </a:r>
            <a:r>
              <a:rPr lang="en-US" sz="3200" dirty="0" smtClean="0"/>
              <a:t> Bose – Founder and CEO, </a:t>
            </a:r>
            <a:r>
              <a:rPr lang="en-US" sz="3200" dirty="0" err="1" smtClean="0"/>
              <a:t>Atrenta</a:t>
            </a:r>
            <a:r>
              <a:rPr lang="en-US" sz="3200" dirty="0" smtClean="0"/>
              <a:t>, San Jose, CA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9359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grawvd\MY_DIR\My Pictures\VLSI_DESIGN\VD09\DSC_01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20" y="762000"/>
            <a:ext cx="8056680" cy="534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35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6541" y="224492"/>
            <a:ext cx="8531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Jaswinder Ahuja, Cadence and Jacob Abraham, UT-Austin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557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grawvd\MY_DIR\My Pictures\VLSI_DESIGN\VD09\DSC_01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18" y="990600"/>
            <a:ext cx="8171482" cy="542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36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8100" y="363794"/>
            <a:ext cx="87280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Tom Williams – IBM – Synopsys – Retired in Canada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1754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grawvd\MY_DIR\My Pictures\VLSI_DESIGN\VD09\DSC_01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8" y="1066800"/>
            <a:ext cx="8150961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37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3918" y="112693"/>
            <a:ext cx="804835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/>
              <a:t>Surendra</a:t>
            </a:r>
            <a:r>
              <a:rPr lang="en-US" sz="2800" b="1" dirty="0" smtClean="0"/>
              <a:t> Prasad – Director, IITD, </a:t>
            </a:r>
            <a:r>
              <a:rPr lang="en-US" sz="2800" b="1" dirty="0" err="1" smtClean="0"/>
              <a:t>Nilanjan</a:t>
            </a:r>
            <a:r>
              <a:rPr lang="en-US" sz="2800" b="1" dirty="0" smtClean="0"/>
              <a:t> Mukherjee</a:t>
            </a:r>
          </a:p>
          <a:p>
            <a:pPr algn="ctr"/>
            <a:r>
              <a:rPr lang="en-US" sz="2800" b="1" dirty="0" smtClean="0"/>
              <a:t>and </a:t>
            </a:r>
            <a:r>
              <a:rPr lang="en-US" sz="2800" b="1" dirty="0" err="1" smtClean="0"/>
              <a:t>Janusz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Rajski</a:t>
            </a:r>
            <a:r>
              <a:rPr lang="en-US" sz="2800" b="1" dirty="0"/>
              <a:t> </a:t>
            </a:r>
            <a:r>
              <a:rPr lang="en-US" sz="2800" b="1" dirty="0" smtClean="0"/>
              <a:t>– Mentor Graphics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8352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grawvd\MY_DIR\My Pictures\VLSI_DESIGN\VD09\DSC_00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599"/>
            <a:ext cx="8171482" cy="542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38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6292" y="304799"/>
            <a:ext cx="8533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New Delhi: Who says there is fog in January?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8352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Where Are We Going?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26</a:t>
            </a:r>
            <a:r>
              <a:rPr lang="en-US" baseline="30000" dirty="0" smtClean="0"/>
              <a:t>th</a:t>
            </a:r>
            <a:r>
              <a:rPr lang="en-US" dirty="0" smtClean="0"/>
              <a:t> VLSI Design Conference, Pune, January 5-9, 2013.</a:t>
            </a:r>
          </a:p>
          <a:p>
            <a:pPr eaLnBrk="1" hangingPunct="1"/>
            <a:r>
              <a:rPr lang="en-US" dirty="0" smtClean="0"/>
              <a:t>16</a:t>
            </a:r>
            <a:r>
              <a:rPr lang="en-US" baseline="30000" dirty="0" smtClean="0"/>
              <a:t>th</a:t>
            </a:r>
            <a:r>
              <a:rPr lang="en-US" dirty="0" smtClean="0"/>
              <a:t> IEEE VLSI Design &amp; Test Symposium, </a:t>
            </a:r>
            <a:r>
              <a:rPr lang="en-US" dirty="0" err="1" smtClean="0"/>
              <a:t>Shibpur</a:t>
            </a:r>
            <a:r>
              <a:rPr lang="en-US" dirty="0" smtClean="0"/>
              <a:t>, July </a:t>
            </a:r>
            <a:r>
              <a:rPr lang="en-US" dirty="0"/>
              <a:t>1</a:t>
            </a:r>
            <a:r>
              <a:rPr lang="en-US" dirty="0" smtClean="0"/>
              <a:t>-4, 2012.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7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Third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January 6-9, 1990, Bangalore</a:t>
            </a:r>
          </a:p>
          <a:p>
            <a:r>
              <a:rPr lang="en-US" dirty="0" smtClean="0"/>
              <a:t>Organizers: L. M. </a:t>
            </a:r>
            <a:r>
              <a:rPr lang="en-US" dirty="0" err="1" smtClean="0"/>
              <a:t>Patnaik</a:t>
            </a:r>
            <a:r>
              <a:rPr lang="en-US" dirty="0" smtClean="0"/>
              <a:t>, Adit Singh</a:t>
            </a:r>
          </a:p>
          <a:p>
            <a:r>
              <a:rPr lang="en-US" dirty="0" smtClean="0"/>
              <a:t>Sponsors: </a:t>
            </a:r>
            <a:r>
              <a:rPr lang="en-US" dirty="0" err="1" smtClean="0"/>
              <a:t>IISc</a:t>
            </a:r>
            <a:r>
              <a:rPr lang="en-US" dirty="0" smtClean="0"/>
              <a:t>, DOE</a:t>
            </a:r>
          </a:p>
          <a:p>
            <a:r>
              <a:rPr lang="en-US" dirty="0" smtClean="0"/>
              <a:t>Some delegates</a:t>
            </a:r>
          </a:p>
          <a:p>
            <a:pPr lvl="2"/>
            <a:r>
              <a:rPr lang="en-US" dirty="0" smtClean="0"/>
              <a:t>H. N. </a:t>
            </a:r>
            <a:r>
              <a:rPr lang="en-US" dirty="0" err="1" smtClean="0"/>
              <a:t>Mahabala</a:t>
            </a:r>
            <a:r>
              <a:rPr lang="en-US" dirty="0" smtClean="0"/>
              <a:t>, IITM</a:t>
            </a:r>
          </a:p>
          <a:p>
            <a:pPr lvl="2"/>
            <a:r>
              <a:rPr lang="en-US" dirty="0" smtClean="0"/>
              <a:t>P. Pal </a:t>
            </a:r>
            <a:r>
              <a:rPr lang="en-US" dirty="0" err="1" smtClean="0"/>
              <a:t>Chaudhuri</a:t>
            </a:r>
            <a:r>
              <a:rPr lang="en-US" dirty="0" smtClean="0"/>
              <a:t>, </a:t>
            </a:r>
            <a:r>
              <a:rPr lang="en-US" dirty="0" err="1" smtClean="0"/>
              <a:t>IITKgp</a:t>
            </a:r>
            <a:endParaRPr lang="en-US" dirty="0" smtClean="0"/>
          </a:p>
          <a:p>
            <a:pPr lvl="2"/>
            <a:r>
              <a:rPr lang="en-US" dirty="0" smtClean="0"/>
              <a:t>A. </a:t>
            </a:r>
            <a:r>
              <a:rPr lang="en-US" dirty="0" err="1" smtClean="0"/>
              <a:t>Prabhakar</a:t>
            </a:r>
            <a:r>
              <a:rPr lang="en-US" dirty="0" smtClean="0"/>
              <a:t>, ITI</a:t>
            </a:r>
          </a:p>
          <a:p>
            <a:pPr lvl="2"/>
            <a:r>
              <a:rPr lang="en-US" dirty="0" err="1" smtClean="0"/>
              <a:t>Prith</a:t>
            </a:r>
            <a:r>
              <a:rPr lang="en-US" dirty="0" smtClean="0"/>
              <a:t> Banerjee, UIUC</a:t>
            </a:r>
          </a:p>
          <a:p>
            <a:pPr lvl="2"/>
            <a:r>
              <a:rPr lang="en-US" dirty="0" smtClean="0"/>
              <a:t>M. Balakrishnan, IITD</a:t>
            </a:r>
          </a:p>
          <a:p>
            <a:pPr lvl="2"/>
            <a:r>
              <a:rPr lang="en-US" dirty="0" smtClean="0"/>
              <a:t>Anshul Kumar, IITD</a:t>
            </a:r>
          </a:p>
          <a:p>
            <a:pPr lvl="2"/>
            <a:r>
              <a:rPr lang="en-US" dirty="0" err="1" smtClean="0"/>
              <a:t>Yashwant</a:t>
            </a:r>
            <a:r>
              <a:rPr lang="en-US" dirty="0" smtClean="0"/>
              <a:t> </a:t>
            </a:r>
            <a:r>
              <a:rPr lang="en-US" dirty="0" err="1" smtClean="0"/>
              <a:t>Malaiya</a:t>
            </a:r>
            <a:r>
              <a:rPr lang="en-US" dirty="0" smtClean="0"/>
              <a:t>, Colorado St. U</a:t>
            </a:r>
          </a:p>
          <a:p>
            <a:pPr lvl="2"/>
            <a:r>
              <a:rPr lang="en-US" dirty="0" smtClean="0"/>
              <a:t>Prathima Agrawal, Bell Labs</a:t>
            </a:r>
          </a:p>
          <a:p>
            <a:pPr lvl="2"/>
            <a:r>
              <a:rPr lang="en-US" dirty="0" smtClean="0"/>
              <a:t>James Jacob, </a:t>
            </a:r>
            <a:r>
              <a:rPr lang="en-US" dirty="0" err="1" smtClean="0"/>
              <a:t>IISc</a:t>
            </a:r>
            <a:endParaRPr lang="en-US" dirty="0" smtClean="0"/>
          </a:p>
          <a:p>
            <a:pPr lvl="2"/>
            <a:r>
              <a:rPr lang="en-US" dirty="0" smtClean="0"/>
              <a:t>A. J. </a:t>
            </a:r>
            <a:r>
              <a:rPr lang="en-US" dirty="0" err="1" smtClean="0"/>
              <a:t>Paulraj</a:t>
            </a:r>
            <a:r>
              <a:rPr lang="en-US" dirty="0" smtClean="0"/>
              <a:t>, BEL</a:t>
            </a:r>
          </a:p>
          <a:p>
            <a:pPr lvl="2"/>
            <a:r>
              <a:rPr lang="en-US" dirty="0" smtClean="0"/>
              <a:t>Bernard </a:t>
            </a:r>
            <a:r>
              <a:rPr lang="en-US" dirty="0" err="1" smtClean="0"/>
              <a:t>Courtois</a:t>
            </a:r>
            <a:r>
              <a:rPr lang="en-US" dirty="0" smtClean="0"/>
              <a:t>, France</a:t>
            </a:r>
          </a:p>
          <a:p>
            <a:pPr lvl="2"/>
            <a:r>
              <a:rPr lang="en-US" dirty="0" smtClean="0"/>
              <a:t>M. M. </a:t>
            </a:r>
            <a:r>
              <a:rPr lang="en-US" dirty="0" err="1" smtClean="0"/>
              <a:t>Hasan</a:t>
            </a:r>
            <a:r>
              <a:rPr lang="en-US" dirty="0" smtClean="0"/>
              <a:t>, IITK</a:t>
            </a:r>
          </a:p>
          <a:p>
            <a:pPr lvl="2"/>
            <a:r>
              <a:rPr lang="en-US" dirty="0" smtClean="0"/>
              <a:t>A. B. Bhattacharya, IITD</a:t>
            </a:r>
          </a:p>
          <a:p>
            <a:pPr lvl="2"/>
            <a:r>
              <a:rPr lang="en-US" dirty="0" smtClean="0"/>
              <a:t>S. S. S. P. Rao, IITB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5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VLSI Design </a:t>
            </a:r>
            <a:r>
              <a:rPr lang="en-US" dirty="0" smtClean="0"/>
              <a:t>Conference </a:t>
            </a:r>
            <a:r>
              <a:rPr lang="en-US" dirty="0"/>
              <a:t>Steering </a:t>
            </a:r>
            <a:r>
              <a:rPr lang="en-US" dirty="0" smtClean="0"/>
              <a:t>Committee (2012)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Vishwani D. Agrawal, </a:t>
            </a:r>
            <a:r>
              <a:rPr lang="en-US" b="1" dirty="0" smtClean="0"/>
              <a:t>Chair, </a:t>
            </a:r>
            <a:r>
              <a:rPr lang="en-US" b="1" dirty="0"/>
              <a:t>Auburn University, USA</a:t>
            </a:r>
            <a:endParaRPr lang="en-US" dirty="0"/>
          </a:p>
          <a:p>
            <a:r>
              <a:rPr lang="en-US" b="1" dirty="0"/>
              <a:t>Jaswinder </a:t>
            </a:r>
            <a:r>
              <a:rPr lang="en-US" b="1" dirty="0" smtClean="0"/>
              <a:t>Ahuja, </a:t>
            </a:r>
            <a:r>
              <a:rPr lang="en-US" b="1" dirty="0"/>
              <a:t>Cadence, </a:t>
            </a:r>
            <a:r>
              <a:rPr lang="en-US" b="1" dirty="0" smtClean="0"/>
              <a:t>India</a:t>
            </a:r>
            <a:endParaRPr lang="en-US" dirty="0"/>
          </a:p>
          <a:p>
            <a:r>
              <a:rPr lang="en-US" b="1" dirty="0"/>
              <a:t>M. Balakrishnan (Embedded Systems), IIT Delhi, India</a:t>
            </a:r>
            <a:endParaRPr lang="en-US" dirty="0"/>
          </a:p>
          <a:p>
            <a:r>
              <a:rPr lang="en-US" b="1" dirty="0" err="1"/>
              <a:t>Srimat</a:t>
            </a:r>
            <a:r>
              <a:rPr lang="en-US" b="1" dirty="0"/>
              <a:t> T. </a:t>
            </a:r>
            <a:r>
              <a:rPr lang="en-US" b="1" dirty="0" err="1" smtClean="0"/>
              <a:t>Chakradhar</a:t>
            </a:r>
            <a:r>
              <a:rPr lang="en-US" b="1" dirty="0" smtClean="0"/>
              <a:t>, </a:t>
            </a:r>
            <a:r>
              <a:rPr lang="en-US" b="1" dirty="0"/>
              <a:t>NEC, USA</a:t>
            </a:r>
            <a:endParaRPr lang="en-US" dirty="0"/>
          </a:p>
          <a:p>
            <a:r>
              <a:rPr lang="en-US" b="1" dirty="0"/>
              <a:t>Dasaradha </a:t>
            </a:r>
            <a:r>
              <a:rPr lang="en-US" b="1" dirty="0" smtClean="0"/>
              <a:t>Gude, </a:t>
            </a:r>
            <a:r>
              <a:rPr lang="en-US" b="1" dirty="0" err="1" smtClean="0"/>
              <a:t>SoCtronics</a:t>
            </a:r>
            <a:r>
              <a:rPr lang="en-US" b="1" dirty="0" smtClean="0"/>
              <a:t> Technologies Pvt. Ltd., </a:t>
            </a:r>
            <a:r>
              <a:rPr lang="en-US" b="1" dirty="0"/>
              <a:t>India </a:t>
            </a:r>
            <a:endParaRPr lang="en-US" b="1" dirty="0" smtClean="0"/>
          </a:p>
          <a:p>
            <a:r>
              <a:rPr lang="en-US" b="1" dirty="0" smtClean="0"/>
              <a:t>V. </a:t>
            </a:r>
            <a:r>
              <a:rPr lang="en-US" b="1" dirty="0" err="1" smtClean="0"/>
              <a:t>Kamakoti</a:t>
            </a:r>
            <a:r>
              <a:rPr lang="en-US" b="1" dirty="0" smtClean="0"/>
              <a:t>, IIT Madras, India</a:t>
            </a:r>
            <a:endParaRPr lang="en-US" dirty="0"/>
          </a:p>
          <a:p>
            <a:r>
              <a:rPr lang="en-US" b="1" dirty="0"/>
              <a:t>Anshul </a:t>
            </a:r>
            <a:r>
              <a:rPr lang="en-US" b="1" dirty="0" smtClean="0"/>
              <a:t>Kumar, </a:t>
            </a:r>
            <a:r>
              <a:rPr lang="en-US" b="1" dirty="0"/>
              <a:t>IIT Delhi, </a:t>
            </a:r>
            <a:r>
              <a:rPr lang="en-US" b="1" dirty="0" smtClean="0"/>
              <a:t>India</a:t>
            </a:r>
          </a:p>
          <a:p>
            <a:r>
              <a:rPr lang="en-US" b="1" dirty="0" smtClean="0"/>
              <a:t>Jayanta Lahiri, ARM, India</a:t>
            </a:r>
            <a:endParaRPr lang="en-US" dirty="0"/>
          </a:p>
          <a:p>
            <a:r>
              <a:rPr lang="en-US" b="1" dirty="0" smtClean="0"/>
              <a:t>N</a:t>
            </a:r>
            <a:r>
              <a:rPr lang="en-US" b="1" dirty="0"/>
              <a:t>. </a:t>
            </a:r>
            <a:r>
              <a:rPr lang="en-US" b="1" dirty="0" err="1"/>
              <a:t>Ranganathan</a:t>
            </a:r>
            <a:r>
              <a:rPr lang="en-US" b="1" dirty="0"/>
              <a:t> (IEEE), Univ. of South Florida, USA</a:t>
            </a:r>
            <a:endParaRPr lang="en-US" dirty="0"/>
          </a:p>
          <a:p>
            <a:r>
              <a:rPr lang="en-US" b="1" dirty="0" smtClean="0"/>
              <a:t>Anurag Seth, </a:t>
            </a:r>
            <a:r>
              <a:rPr lang="en-US" u="sng" dirty="0">
                <a:hlinkClick r:id="rId2"/>
              </a:rPr>
              <a:t>anurag.seth@gmail.com</a:t>
            </a:r>
            <a:r>
              <a:rPr lang="en-US" b="1" dirty="0" smtClean="0"/>
              <a:t>, </a:t>
            </a:r>
            <a:r>
              <a:rPr lang="en-US" b="1" dirty="0"/>
              <a:t>India 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2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Vote of Thanks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Anand </a:t>
            </a:r>
            <a:r>
              <a:rPr lang="en-US" dirty="0" err="1"/>
              <a:t>Baria</a:t>
            </a:r>
            <a:endParaRPr lang="en-US" dirty="0"/>
          </a:p>
          <a:p>
            <a:r>
              <a:rPr lang="en-US" dirty="0" err="1"/>
              <a:t>Bhargab</a:t>
            </a:r>
            <a:r>
              <a:rPr lang="en-US" dirty="0"/>
              <a:t> </a:t>
            </a:r>
            <a:r>
              <a:rPr lang="en-US" dirty="0" smtClean="0"/>
              <a:t>Bhattacharya</a:t>
            </a:r>
          </a:p>
          <a:p>
            <a:r>
              <a:rPr lang="en-US" dirty="0" err="1" smtClean="0"/>
              <a:t>Debashis</a:t>
            </a:r>
            <a:r>
              <a:rPr lang="en-US" dirty="0" smtClean="0"/>
              <a:t> Bhattacharya</a:t>
            </a:r>
            <a:endParaRPr lang="en-US" dirty="0"/>
          </a:p>
          <a:p>
            <a:r>
              <a:rPr lang="en-US" dirty="0" err="1"/>
              <a:t>Arun</a:t>
            </a:r>
            <a:r>
              <a:rPr lang="en-US" dirty="0"/>
              <a:t> </a:t>
            </a:r>
            <a:r>
              <a:rPr lang="en-US" dirty="0" err="1" smtClean="0"/>
              <a:t>Chandorkar</a:t>
            </a:r>
            <a:endParaRPr lang="en-US" dirty="0" smtClean="0"/>
          </a:p>
          <a:p>
            <a:r>
              <a:rPr lang="en-US" dirty="0" smtClean="0"/>
              <a:t>J. A. </a:t>
            </a:r>
            <a:r>
              <a:rPr lang="en-US" dirty="0" err="1" smtClean="0"/>
              <a:t>Choudary</a:t>
            </a:r>
            <a:endParaRPr lang="en-US" dirty="0" smtClean="0"/>
          </a:p>
          <a:p>
            <a:r>
              <a:rPr lang="en-US" dirty="0" smtClean="0"/>
              <a:t>P. P. Das</a:t>
            </a:r>
            <a:endParaRPr lang="en-US" dirty="0"/>
          </a:p>
          <a:p>
            <a:r>
              <a:rPr lang="en-US" dirty="0" err="1" smtClean="0"/>
              <a:t>Apurva</a:t>
            </a:r>
            <a:r>
              <a:rPr lang="en-US" dirty="0" smtClean="0"/>
              <a:t> </a:t>
            </a:r>
            <a:r>
              <a:rPr lang="en-US" dirty="0" err="1"/>
              <a:t>Kalia</a:t>
            </a:r>
            <a:endParaRPr lang="en-US" dirty="0"/>
          </a:p>
          <a:p>
            <a:r>
              <a:rPr lang="en-US" dirty="0" err="1"/>
              <a:t>Asoke</a:t>
            </a:r>
            <a:r>
              <a:rPr lang="en-US" dirty="0"/>
              <a:t> </a:t>
            </a:r>
            <a:r>
              <a:rPr lang="en-US" dirty="0" err="1"/>
              <a:t>Laha</a:t>
            </a:r>
            <a:endParaRPr lang="en-US" dirty="0"/>
          </a:p>
          <a:p>
            <a:r>
              <a:rPr lang="en-US" dirty="0"/>
              <a:t>H. N. </a:t>
            </a:r>
            <a:r>
              <a:rPr lang="en-US" dirty="0" err="1"/>
              <a:t>Mahabala</a:t>
            </a:r>
            <a:endParaRPr lang="en-US" dirty="0"/>
          </a:p>
          <a:p>
            <a:r>
              <a:rPr lang="en-US" dirty="0"/>
              <a:t>Bobby </a:t>
            </a:r>
            <a:r>
              <a:rPr lang="en-US" dirty="0" smtClean="0"/>
              <a:t>Mitra</a:t>
            </a:r>
          </a:p>
          <a:p>
            <a:r>
              <a:rPr lang="en-US" dirty="0" err="1" smtClean="0"/>
              <a:t>Naresh</a:t>
            </a:r>
            <a:r>
              <a:rPr lang="en-US" dirty="0" smtClean="0"/>
              <a:t> </a:t>
            </a:r>
            <a:r>
              <a:rPr lang="en-US" dirty="0" err="1" smtClean="0"/>
              <a:t>Malipeddi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P. </a:t>
            </a:r>
            <a:r>
              <a:rPr lang="en-US" dirty="0" err="1" smtClean="0"/>
              <a:t>Palchaudhuri</a:t>
            </a:r>
            <a:endParaRPr lang="en-US" dirty="0" smtClean="0"/>
          </a:p>
          <a:p>
            <a:r>
              <a:rPr lang="en-US" dirty="0"/>
              <a:t>L. M. </a:t>
            </a:r>
            <a:r>
              <a:rPr lang="en-US" dirty="0" err="1" smtClean="0"/>
              <a:t>Patnaik</a:t>
            </a:r>
            <a:endParaRPr lang="en-US" dirty="0" smtClean="0"/>
          </a:p>
          <a:p>
            <a:r>
              <a:rPr lang="en-US" dirty="0" smtClean="0"/>
              <a:t>A</a:t>
            </a:r>
            <a:r>
              <a:rPr lang="en-US" dirty="0"/>
              <a:t>. </a:t>
            </a:r>
            <a:r>
              <a:rPr lang="en-US" dirty="0" err="1"/>
              <a:t>Prabhakar</a:t>
            </a:r>
            <a:endParaRPr lang="en-US" dirty="0"/>
          </a:p>
          <a:p>
            <a:r>
              <a:rPr lang="en-US" dirty="0"/>
              <a:t>S. </a:t>
            </a:r>
            <a:r>
              <a:rPr lang="en-US" dirty="0" err="1"/>
              <a:t>Ramadoorai</a:t>
            </a:r>
            <a:endParaRPr lang="en-US" dirty="0"/>
          </a:p>
          <a:p>
            <a:r>
              <a:rPr lang="en-US" dirty="0"/>
              <a:t>Srivaths Ravi</a:t>
            </a:r>
          </a:p>
          <a:p>
            <a:r>
              <a:rPr lang="en-US" dirty="0"/>
              <a:t>C. P. Ravikumar</a:t>
            </a:r>
          </a:p>
          <a:p>
            <a:r>
              <a:rPr lang="en-US" dirty="0"/>
              <a:t>Sunil </a:t>
            </a:r>
            <a:r>
              <a:rPr lang="en-US" dirty="0" err="1"/>
              <a:t>Sherlekar</a:t>
            </a:r>
            <a:endParaRPr lang="en-US" dirty="0"/>
          </a:p>
          <a:p>
            <a:r>
              <a:rPr lang="en-US" dirty="0" err="1" smtClean="0"/>
              <a:t>Naveed</a:t>
            </a:r>
            <a:r>
              <a:rPr lang="en-US" dirty="0" smtClean="0"/>
              <a:t> </a:t>
            </a:r>
            <a:r>
              <a:rPr lang="en-US" dirty="0" err="1"/>
              <a:t>Sherwani</a:t>
            </a:r>
            <a:endParaRPr lang="en-US" dirty="0"/>
          </a:p>
          <a:p>
            <a:r>
              <a:rPr lang="en-US" dirty="0"/>
              <a:t>Adit Singh</a:t>
            </a:r>
          </a:p>
          <a:p>
            <a:r>
              <a:rPr lang="en-US" dirty="0"/>
              <a:t>N. </a:t>
            </a:r>
            <a:r>
              <a:rPr lang="en-US" dirty="0" err="1" smtClean="0"/>
              <a:t>Venkateswaran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9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VLSI Design </a:t>
            </a:r>
            <a:r>
              <a:rPr lang="en-US" dirty="0" smtClean="0"/>
              <a:t>Conference continues </a:t>
            </a:r>
            <a:r>
              <a:rPr lang="en-US" dirty="0" smtClean="0"/>
              <a:t>to serve the interest of individuals and organizations.</a:t>
            </a:r>
          </a:p>
          <a:p>
            <a:r>
              <a:rPr lang="en-US" dirty="0" smtClean="0"/>
              <a:t>Every year it is organized around a timely theme, keeping in line with advances in VLSI.</a:t>
            </a:r>
          </a:p>
          <a:p>
            <a:r>
              <a:rPr lang="en-US" dirty="0" smtClean="0"/>
              <a:t>It contributes to VLSI education and research.</a:t>
            </a:r>
          </a:p>
          <a:p>
            <a:r>
              <a:rPr lang="en-US" dirty="0" smtClean="0"/>
              <a:t>It contributes to VLSI industry.</a:t>
            </a:r>
          </a:p>
          <a:p>
            <a:r>
              <a:rPr lang="en-US" dirty="0" smtClean="0"/>
              <a:t>It creates professional networking.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4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Scenes From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2514600"/>
            <a:ext cx="83058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25th </a:t>
            </a:r>
            <a:r>
              <a:rPr lang="en-US" sz="3200" dirty="0"/>
              <a:t>International Conference on VLSI Design</a:t>
            </a:r>
          </a:p>
          <a:p>
            <a:pPr algn="ctr"/>
            <a:r>
              <a:rPr lang="en-US" sz="2800" dirty="0" smtClean="0"/>
              <a:t>&amp;</a:t>
            </a:r>
          </a:p>
          <a:p>
            <a:pPr algn="ctr"/>
            <a:r>
              <a:rPr lang="en-US" sz="2800" dirty="0" smtClean="0"/>
              <a:t>11th </a:t>
            </a:r>
            <a:r>
              <a:rPr lang="en-US" sz="2800" dirty="0"/>
              <a:t>International Conference on Embedded Systems</a:t>
            </a:r>
          </a:p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Hyderabad, </a:t>
            </a:r>
            <a:r>
              <a:rPr lang="en-US" sz="3200" dirty="0"/>
              <a:t>January </a:t>
            </a:r>
            <a:r>
              <a:rPr lang="en-US" sz="3200" dirty="0" smtClean="0"/>
              <a:t>7-11, 2012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5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44</a:t>
            </a:fld>
            <a:endParaRPr lang="en-US"/>
          </a:p>
        </p:txBody>
      </p:sp>
      <p:pic>
        <p:nvPicPr>
          <p:cNvPr id="18434" name="Picture 2" descr="C:\Users\agrawvd\MY_DIR\My Pictures\2011_Dec_India\HYDERABAD\IMG_1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" y="381000"/>
            <a:ext cx="7843837" cy="588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6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45</a:t>
            </a:fld>
            <a:endParaRPr lang="en-US"/>
          </a:p>
        </p:txBody>
      </p:sp>
      <p:pic>
        <p:nvPicPr>
          <p:cNvPr id="19458" name="Picture 2" descr="C:\Users\agrawvd\MY_DIR\My Pictures\2011_Dec_India\HYDERABAD\IMG_12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01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46</a:t>
            </a:fld>
            <a:endParaRPr lang="en-US"/>
          </a:p>
        </p:txBody>
      </p:sp>
      <p:pic>
        <p:nvPicPr>
          <p:cNvPr id="20482" name="Picture 2" descr="C:\Users\agrawvd\MY_DIR\My Pictures\2011_Dec_India\HYDERABAD\IMG_12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296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67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47</a:t>
            </a:fld>
            <a:endParaRPr lang="en-US"/>
          </a:p>
        </p:txBody>
      </p:sp>
      <p:pic>
        <p:nvPicPr>
          <p:cNvPr id="21506" name="Picture 2" descr="C:\Users\agrawvd\MY_DIR\My Pictures\2011_Dec_India\HYDERABAD\IMG_12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2874"/>
            <a:ext cx="8217696" cy="616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20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48</a:t>
            </a:fld>
            <a:endParaRPr lang="en-US"/>
          </a:p>
        </p:txBody>
      </p:sp>
      <p:pic>
        <p:nvPicPr>
          <p:cNvPr id="22530" name="Picture 2" descr="C:\Users\agrawvd\MY_DIR\My Pictures\2011_Dec_India\HYDERABAD\IMG_1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23823"/>
            <a:ext cx="8362950" cy="62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40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49</a:t>
            </a:fld>
            <a:endParaRPr lang="en-US"/>
          </a:p>
        </p:txBody>
      </p:sp>
      <p:pic>
        <p:nvPicPr>
          <p:cNvPr id="23554" name="Picture 2" descr="C:\Users\agrawvd\MY_DIR\My Pictures\2011_Dec_India\HYDERABAD\IMG_12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2296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34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Fourth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791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January 4-8, 1991, New Delhi</a:t>
            </a:r>
          </a:p>
          <a:p>
            <a:r>
              <a:rPr lang="en-US" dirty="0" smtClean="0"/>
              <a:t>Organizers: Vishwani Agrawal, A. </a:t>
            </a:r>
            <a:r>
              <a:rPr lang="en-US" dirty="0" err="1" smtClean="0"/>
              <a:t>Prabhakar</a:t>
            </a:r>
            <a:endParaRPr lang="en-US" dirty="0" smtClean="0"/>
          </a:p>
          <a:p>
            <a:r>
              <a:rPr lang="en-US" dirty="0" smtClean="0"/>
              <a:t>Sponsors: CSI, DOE; In cooperation with: IEEE-CS (DATC, VLSI), CAS</a:t>
            </a:r>
          </a:p>
          <a:p>
            <a:r>
              <a:rPr lang="en-US" dirty="0" smtClean="0"/>
              <a:t>Some delegates</a:t>
            </a:r>
          </a:p>
          <a:p>
            <a:pPr lvl="2"/>
            <a:r>
              <a:rPr lang="en-US" dirty="0" smtClean="0"/>
              <a:t>H. N. </a:t>
            </a:r>
            <a:r>
              <a:rPr lang="en-US" dirty="0" err="1" smtClean="0"/>
              <a:t>Mahabala</a:t>
            </a:r>
            <a:r>
              <a:rPr lang="en-US" dirty="0" smtClean="0"/>
              <a:t>, IITM</a:t>
            </a:r>
          </a:p>
          <a:p>
            <a:pPr lvl="2"/>
            <a:r>
              <a:rPr lang="en-US" dirty="0" smtClean="0"/>
              <a:t>L. M. </a:t>
            </a:r>
            <a:r>
              <a:rPr lang="en-US" dirty="0" err="1" smtClean="0"/>
              <a:t>Patnaik</a:t>
            </a:r>
            <a:r>
              <a:rPr lang="en-US" dirty="0" smtClean="0"/>
              <a:t>, </a:t>
            </a:r>
            <a:r>
              <a:rPr lang="en-US" dirty="0" err="1" smtClean="0"/>
              <a:t>IISc</a:t>
            </a:r>
            <a:endParaRPr lang="en-US" dirty="0" smtClean="0"/>
          </a:p>
          <a:p>
            <a:pPr lvl="2"/>
            <a:r>
              <a:rPr lang="en-US" dirty="0" smtClean="0"/>
              <a:t>Adit Singh, UMASS</a:t>
            </a:r>
          </a:p>
          <a:p>
            <a:pPr lvl="2"/>
            <a:r>
              <a:rPr lang="en-US" dirty="0" smtClean="0"/>
              <a:t>P. Pal </a:t>
            </a:r>
            <a:r>
              <a:rPr lang="en-US" dirty="0" err="1" smtClean="0"/>
              <a:t>Chaudhuri</a:t>
            </a:r>
            <a:r>
              <a:rPr lang="en-US" dirty="0" smtClean="0"/>
              <a:t>, </a:t>
            </a:r>
            <a:r>
              <a:rPr lang="en-US" dirty="0" err="1" smtClean="0"/>
              <a:t>IITKh</a:t>
            </a:r>
            <a:endParaRPr lang="en-US" dirty="0" smtClean="0"/>
          </a:p>
          <a:p>
            <a:pPr lvl="2"/>
            <a:r>
              <a:rPr lang="en-US" dirty="0" smtClean="0"/>
              <a:t>A. </a:t>
            </a:r>
            <a:r>
              <a:rPr lang="en-US" dirty="0" err="1" smtClean="0"/>
              <a:t>Prabhakar</a:t>
            </a:r>
            <a:r>
              <a:rPr lang="en-US" dirty="0" smtClean="0"/>
              <a:t>, ITI</a:t>
            </a:r>
          </a:p>
          <a:p>
            <a:pPr lvl="2"/>
            <a:r>
              <a:rPr lang="en-US" dirty="0" err="1" smtClean="0"/>
              <a:t>Prith</a:t>
            </a:r>
            <a:r>
              <a:rPr lang="en-US" dirty="0" smtClean="0"/>
              <a:t> Banerjee, UIUC</a:t>
            </a:r>
          </a:p>
          <a:p>
            <a:pPr lvl="2"/>
            <a:r>
              <a:rPr lang="en-US" dirty="0" smtClean="0"/>
              <a:t>M. Balakrishnan, IITD</a:t>
            </a:r>
          </a:p>
          <a:p>
            <a:pPr lvl="2"/>
            <a:r>
              <a:rPr lang="en-US" dirty="0" smtClean="0"/>
              <a:t>Anshul Kumar, IITD</a:t>
            </a:r>
          </a:p>
          <a:p>
            <a:pPr lvl="2"/>
            <a:r>
              <a:rPr lang="en-US" dirty="0" err="1" smtClean="0"/>
              <a:t>Yashwant</a:t>
            </a:r>
            <a:r>
              <a:rPr lang="en-US" dirty="0" smtClean="0"/>
              <a:t> </a:t>
            </a:r>
            <a:r>
              <a:rPr lang="en-US" dirty="0" err="1" smtClean="0"/>
              <a:t>Malaiya</a:t>
            </a:r>
            <a:r>
              <a:rPr lang="en-US" dirty="0" smtClean="0"/>
              <a:t>, Colorado St. U</a:t>
            </a:r>
          </a:p>
          <a:p>
            <a:pPr lvl="2"/>
            <a:r>
              <a:rPr lang="en-US" dirty="0" smtClean="0"/>
              <a:t>Prathima Agrawal, Bell Labs</a:t>
            </a:r>
          </a:p>
          <a:p>
            <a:pPr lvl="2"/>
            <a:r>
              <a:rPr lang="en-US" dirty="0" smtClean="0"/>
              <a:t>James Jacob, </a:t>
            </a:r>
            <a:r>
              <a:rPr lang="en-US" dirty="0" err="1" smtClean="0"/>
              <a:t>IISc</a:t>
            </a:r>
            <a:endParaRPr lang="en-US" dirty="0" smtClean="0"/>
          </a:p>
          <a:p>
            <a:pPr lvl="2"/>
            <a:r>
              <a:rPr lang="en-US" dirty="0" smtClean="0"/>
              <a:t>Rubin Parekhji, IITB</a:t>
            </a:r>
          </a:p>
          <a:p>
            <a:pPr lvl="2"/>
            <a:r>
              <a:rPr lang="en-US" dirty="0" smtClean="0"/>
              <a:t>Bernard </a:t>
            </a:r>
            <a:r>
              <a:rPr lang="en-US" dirty="0" err="1" smtClean="0"/>
              <a:t>Courtois</a:t>
            </a:r>
            <a:r>
              <a:rPr lang="en-US" dirty="0" smtClean="0"/>
              <a:t>, </a:t>
            </a:r>
          </a:p>
          <a:p>
            <a:pPr lvl="2"/>
            <a:r>
              <a:rPr lang="en-US" dirty="0" smtClean="0"/>
              <a:t>M. M. </a:t>
            </a:r>
            <a:r>
              <a:rPr lang="en-US" dirty="0" err="1" smtClean="0"/>
              <a:t>Hasan</a:t>
            </a:r>
            <a:r>
              <a:rPr lang="en-US" dirty="0" smtClean="0"/>
              <a:t>, IITK</a:t>
            </a:r>
          </a:p>
          <a:p>
            <a:pPr lvl="2"/>
            <a:r>
              <a:rPr lang="en-US" dirty="0" smtClean="0"/>
              <a:t>A. B. Bhattacharya, IITD</a:t>
            </a:r>
          </a:p>
          <a:p>
            <a:pPr lvl="2"/>
            <a:r>
              <a:rPr lang="en-US" dirty="0" smtClean="0"/>
              <a:t>S. S. S. P. Rao, IITB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2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50</a:t>
            </a:fld>
            <a:endParaRPr lang="en-US"/>
          </a:p>
        </p:txBody>
      </p:sp>
      <p:pic>
        <p:nvPicPr>
          <p:cNvPr id="24578" name="Picture 2" descr="C:\Users\agrawvd\MY_DIR\My Pictures\2011_Dec_India\HYDERABAD\IMG_12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76200"/>
            <a:ext cx="8407400" cy="63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30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51</a:t>
            </a:fld>
            <a:endParaRPr lang="en-US"/>
          </a:p>
        </p:txBody>
      </p:sp>
      <p:pic>
        <p:nvPicPr>
          <p:cNvPr id="25602" name="Picture 2" descr="C:\Users\agrawvd\MY_DIR\My Pictures\2011_Dec_India\HYDERABAD\IMG_12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"/>
            <a:ext cx="83820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08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/>
          <a:lstStyle/>
          <a:p>
            <a:pPr eaLnBrk="1" hangingPunct="1"/>
            <a:r>
              <a:rPr lang="en-US" sz="3200" smtClean="0"/>
              <a:t>International Conference on VLSI Design</a:t>
            </a:r>
          </a:p>
        </p:txBody>
      </p:sp>
      <p:graphicFrame>
        <p:nvGraphicFramePr>
          <p:cNvPr id="5281" name="Group 16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192904171"/>
              </p:ext>
            </p:extLst>
          </p:nvPr>
        </p:nvGraphicFramePr>
        <p:xfrm>
          <a:off x="152400" y="838200"/>
          <a:ext cx="8839200" cy="4835529"/>
        </p:xfrm>
        <a:graphic>
          <a:graphicData uri="http://schemas.openxmlformats.org/drawingml/2006/table">
            <a:tbl>
              <a:tblPr/>
              <a:tblGrid>
                <a:gridCol w="762000"/>
                <a:gridCol w="914400"/>
                <a:gridCol w="2667000"/>
                <a:gridCol w="1219200"/>
                <a:gridCol w="1600200"/>
                <a:gridCol w="1676400"/>
              </a:tblGrid>
              <a:tr h="7619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Year*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Place and Dates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Papers/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Tutorials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Proceedings Pages**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Approx. Attendance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Chennai, Dec 26-28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29/1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nd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Bangalore, Dec 15-18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26/4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rd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Bangalore, Jan 6-9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30/4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New Delhi, Jan 4-8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45/9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Bangalore, Jan 4-7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57/4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Mumbai, Jan 3-6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70/6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Kolkata, Jan 5-8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87/6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New Delhi, Jan 4-7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77/6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Bangalore, Jan 3-6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75/6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4179" name="Text Box 153"/>
          <p:cNvSpPr txBox="1">
            <a:spLocks noChangeArrowheads="1"/>
          </p:cNvSpPr>
          <p:nvPr/>
        </p:nvSpPr>
        <p:spPr bwMode="auto">
          <a:xfrm>
            <a:off x="304800" y="5638800"/>
            <a:ext cx="85629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dirty="0"/>
              <a:t> </a:t>
            </a:r>
            <a:r>
              <a:rPr lang="en-US" sz="1200" dirty="0" smtClean="0"/>
              <a:t>  *  </a:t>
            </a:r>
            <a:r>
              <a:rPr lang="en-US" sz="1600" b="1" dirty="0" smtClean="0"/>
              <a:t>All </a:t>
            </a:r>
            <a:r>
              <a:rPr lang="en-US" sz="1600" b="1" dirty="0"/>
              <a:t>meetings sponsored by the </a:t>
            </a:r>
            <a:r>
              <a:rPr lang="en-US" sz="1600" b="1" i="1" dirty="0"/>
              <a:t>VLSI Society of India</a:t>
            </a:r>
            <a:r>
              <a:rPr lang="en-US" sz="1600" b="1" dirty="0"/>
              <a:t> (VSI) and in cooperation with </a:t>
            </a:r>
            <a:r>
              <a:rPr lang="en-US" sz="1600" b="1" dirty="0" smtClean="0"/>
              <a:t>   	</a:t>
            </a:r>
            <a:r>
              <a:rPr lang="en-US" sz="1600" b="1" i="1" dirty="0" smtClean="0"/>
              <a:t>ACM </a:t>
            </a:r>
            <a:r>
              <a:rPr lang="en-US" sz="1600" b="1" i="1" dirty="0"/>
              <a:t>SIGDA, IEEE</a:t>
            </a:r>
            <a:r>
              <a:rPr lang="en-US" sz="1600" b="1" dirty="0"/>
              <a:t> 	local chapters and several </a:t>
            </a:r>
            <a:r>
              <a:rPr lang="en-US" sz="1600" b="1" i="1" dirty="0"/>
              <a:t>IEEE </a:t>
            </a:r>
            <a:r>
              <a:rPr lang="en-US" sz="1600" b="1" dirty="0"/>
              <a:t>societies.</a:t>
            </a:r>
            <a:endParaRPr lang="en-US" sz="1600" b="1" i="1" dirty="0"/>
          </a:p>
        </p:txBody>
      </p:sp>
      <p:sp>
        <p:nvSpPr>
          <p:cNvPr id="4180" name="Text Box 154"/>
          <p:cNvSpPr txBox="1">
            <a:spLocks noChangeArrowheads="1"/>
          </p:cNvSpPr>
          <p:nvPr/>
        </p:nvSpPr>
        <p:spPr bwMode="auto">
          <a:xfrm>
            <a:off x="4572000" y="6673850"/>
            <a:ext cx="358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4181" name="Text Box 158"/>
          <p:cNvSpPr txBox="1">
            <a:spLocks noChangeArrowheads="1"/>
          </p:cNvSpPr>
          <p:nvPr/>
        </p:nvSpPr>
        <p:spPr bwMode="auto">
          <a:xfrm>
            <a:off x="304800" y="6222414"/>
            <a:ext cx="85629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dirty="0" smtClean="0"/>
              <a:t>   </a:t>
            </a:r>
            <a:r>
              <a:rPr lang="en-US" sz="1600" dirty="0"/>
              <a:t>** </a:t>
            </a:r>
            <a:r>
              <a:rPr lang="en-US" sz="1600" b="1" dirty="0" smtClean="0"/>
              <a:t>1991 </a:t>
            </a:r>
            <a:r>
              <a:rPr lang="en-US" sz="1600" b="1" dirty="0"/>
              <a:t>onwards all proceedings published by the IEEE Computer Society Press.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17F39A-E060-4FA2-B64E-08CC467448F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1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4873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smtClean="0"/>
              <a:t>International Conference on VLSI Design</a:t>
            </a:r>
          </a:p>
        </p:txBody>
      </p:sp>
      <p:graphicFrame>
        <p:nvGraphicFramePr>
          <p:cNvPr id="7307" name="Group 13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58545467"/>
              </p:ext>
            </p:extLst>
          </p:nvPr>
        </p:nvGraphicFramePr>
        <p:xfrm>
          <a:off x="228600" y="685800"/>
          <a:ext cx="8726487" cy="5213349"/>
        </p:xfrm>
        <a:graphic>
          <a:graphicData uri="http://schemas.openxmlformats.org/drawingml/2006/table">
            <a:tbl>
              <a:tblPr/>
              <a:tblGrid>
                <a:gridCol w="685808"/>
                <a:gridCol w="990612"/>
                <a:gridCol w="2589244"/>
                <a:gridCol w="1297003"/>
                <a:gridCol w="1573232"/>
                <a:gridCol w="1590588"/>
              </a:tblGrid>
              <a:tr h="6949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No.</a:t>
                      </a: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Year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Place and Dates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Papers/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Tutorials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Proceedings Pages*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Approx. Attendance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400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1997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Hyderabad, Jan 4-7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84/6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608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550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8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1998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Chennai, Jan 4-7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98/6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624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600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00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1999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Goa, Jan 7-10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103/6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682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600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16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2000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Kolkata, Jan 3-7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93/6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590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700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032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2001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Bangalore, Jan 3-7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77/9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592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750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0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2002†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Bangalore, Jan 7-11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109/8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834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1,000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98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2003‡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New Delhi, Jan 4-8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84/6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622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800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0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2004‡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Mumbai, Jan 5-9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120/8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1,132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800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57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2005‡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Kolkata, Jan 3-7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113/9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922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850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88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2006‡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Hyderabad , Jan 3-7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136/11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880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1,000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000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2007‡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Bangalore, Jan 6-10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147/15</a:t>
                      </a:r>
                    </a:p>
                  </a:txBody>
                  <a:tcPr marL="91441" marR="91441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990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800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1" marR="91441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5219" name="Text Box 88"/>
          <p:cNvSpPr txBox="1">
            <a:spLocks noChangeArrowheads="1"/>
          </p:cNvSpPr>
          <p:nvPr/>
        </p:nvSpPr>
        <p:spPr bwMode="auto">
          <a:xfrm>
            <a:off x="304800" y="5894388"/>
            <a:ext cx="7924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 dirty="0"/>
              <a:t>† 2002 Conference held jointly with </a:t>
            </a:r>
            <a:r>
              <a:rPr lang="en-US" sz="1600" b="1" i="1" dirty="0"/>
              <a:t>ASPDAC</a:t>
            </a:r>
            <a:r>
              <a:rPr lang="en-US" sz="1600" b="1" dirty="0"/>
              <a:t>.</a:t>
            </a:r>
          </a:p>
          <a:p>
            <a:pPr eaLnBrk="1" hangingPunct="1"/>
            <a:r>
              <a:rPr lang="en-US" sz="1600" b="1" dirty="0"/>
              <a:t>‡ Held jointly with </a:t>
            </a:r>
            <a:r>
              <a:rPr lang="en-US" sz="1600" b="1" i="1" dirty="0"/>
              <a:t>Embedded Systems Conference</a:t>
            </a:r>
            <a:r>
              <a:rPr lang="en-US" sz="1600" b="1" dirty="0"/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17F39A-E060-4FA2-B64E-08CC467448F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4873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smtClean="0"/>
              <a:t>International Conference on VLSI Design</a:t>
            </a:r>
          </a:p>
        </p:txBody>
      </p:sp>
      <p:graphicFrame>
        <p:nvGraphicFramePr>
          <p:cNvPr id="7307" name="Group 13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457450930"/>
              </p:ext>
            </p:extLst>
          </p:nvPr>
        </p:nvGraphicFramePr>
        <p:xfrm>
          <a:off x="228600" y="685800"/>
          <a:ext cx="8726382" cy="3095680"/>
        </p:xfrm>
        <a:graphic>
          <a:graphicData uri="http://schemas.openxmlformats.org/drawingml/2006/table">
            <a:tbl>
              <a:tblPr/>
              <a:tblGrid>
                <a:gridCol w="696913"/>
                <a:gridCol w="979487"/>
                <a:gridCol w="2589213"/>
                <a:gridCol w="1287462"/>
                <a:gridCol w="1582738"/>
                <a:gridCol w="1590569"/>
              </a:tblGrid>
              <a:tr h="6950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No.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Year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Place and Dates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Papers/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Tutorials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Proceedings Pages*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Approx. Attendance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4001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2008‡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Hyderabad, Jan 4-8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108/10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780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1700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3985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nd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2009‡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New Delhi, Jan 5-9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79/9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632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001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rd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2010‡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Bangalore, Jan 3-7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70/8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461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16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2011‡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Chennai, Jan 3-7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66/8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391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630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001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2012‡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Hyderabad, Jan 7-11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69/14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358</a:t>
                      </a:r>
                      <a:endParaRPr lang="en-US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itchFamily="34" charset="0"/>
                          <a:cs typeface="Arial" pitchFamily="34" charset="0"/>
                        </a:rPr>
                        <a:t>~1800</a:t>
                      </a:r>
                      <a:endParaRPr lang="en-US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4001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26th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2013‡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Pune, Jan 5-9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FFFF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6197" name="Text Box 88"/>
          <p:cNvSpPr txBox="1">
            <a:spLocks noChangeArrowheads="1"/>
          </p:cNvSpPr>
          <p:nvPr/>
        </p:nvSpPr>
        <p:spPr bwMode="auto">
          <a:xfrm>
            <a:off x="304800" y="5894388"/>
            <a:ext cx="51812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 dirty="0" smtClean="0"/>
              <a:t>‡ </a:t>
            </a:r>
            <a:r>
              <a:rPr lang="en-US" sz="1600" b="1" dirty="0"/>
              <a:t>Held jointly with </a:t>
            </a:r>
            <a:r>
              <a:rPr lang="en-US" sz="1600" b="1" i="1" dirty="0"/>
              <a:t>Embedded Systems Conference</a:t>
            </a:r>
            <a:r>
              <a:rPr lang="en-US" sz="1600" b="1" dirty="0"/>
              <a:t>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17F39A-E060-4FA2-B64E-08CC467448F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5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Accepted Papers</a:t>
            </a:r>
          </a:p>
        </p:txBody>
      </p:sp>
      <p:graphicFrame>
        <p:nvGraphicFramePr>
          <p:cNvPr id="1026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6540981"/>
              </p:ext>
            </p:extLst>
          </p:nvPr>
        </p:nvGraphicFramePr>
        <p:xfrm>
          <a:off x="500063" y="1295400"/>
          <a:ext cx="8186737" cy="488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5" name="Chart" r:id="rId3" imgW="8143824" imgH="4695757" progId="Excel.Chart.8">
                  <p:embed/>
                </p:oleObj>
              </mc:Choice>
              <mc:Fallback>
                <p:oleObj name="Chart" r:id="rId3" imgW="8143824" imgH="4695757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1295400"/>
                        <a:ext cx="8186737" cy="488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9,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Conference History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70702-1D79-412F-88AA-406FE0C8C0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6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2190</Words>
  <Application>Microsoft Office PowerPoint</Application>
  <PresentationFormat>On-screen Show (4:3)</PresentationFormat>
  <Paragraphs>628</Paragraphs>
  <Slides>51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Office Theme</vt:lpstr>
      <vt:lpstr>Chart</vt:lpstr>
      <vt:lpstr>Keynote: A History of the VLSI Design Conference</vt:lpstr>
      <vt:lpstr>First</vt:lpstr>
      <vt:lpstr>Second</vt:lpstr>
      <vt:lpstr>Third</vt:lpstr>
      <vt:lpstr>Fourth</vt:lpstr>
      <vt:lpstr>International Conference on VLSI Design</vt:lpstr>
      <vt:lpstr>International Conference on VLSI Design</vt:lpstr>
      <vt:lpstr>International Conference on VLSI Design</vt:lpstr>
      <vt:lpstr>Accepted Papers</vt:lpstr>
      <vt:lpstr>Conference Cities</vt:lpstr>
      <vt:lpstr>Some Highlights</vt:lpstr>
      <vt:lpstr>Highlights (Cont.)</vt:lpstr>
      <vt:lpstr>Awards</vt:lpstr>
      <vt:lpstr>Fellowship Program</vt:lpstr>
      <vt:lpstr>Student Conference</vt:lpstr>
      <vt:lpstr>VLSI Society of India (VSI)</vt:lpstr>
      <vt:lpstr>VLSI Design &amp; Test Symposum (VDAT)</vt:lpstr>
      <vt:lpstr>VLSI Design &amp; Test Symp. (VDAT)</vt:lpstr>
      <vt:lpstr>Conference Scenes</vt:lpstr>
      <vt:lpstr>2003: Rajiv Modi, Sasken Inauguration</vt:lpstr>
      <vt:lpstr>2003: Rajeev Madhavan, Magma India Building the Tall, Thin VLSI Engineer</vt:lpstr>
      <vt:lpstr>2003: Tutorial by Kaushik Roy Design of Deep Sub-Micron VLSI Circuits</vt:lpstr>
      <vt:lpstr>2003: Gene Franz, Texas Instruments Personal and Portable: The Evolving Definition</vt:lpstr>
      <vt:lpstr>2003: Exhibition</vt:lpstr>
      <vt:lpstr>2003: Ted Vucurevich, Cadence Living at the Edge</vt:lpstr>
      <vt:lpstr>2003: A. Vasudevan, Wipro Advances in VLSI Design and Product Development Challenges</vt:lpstr>
      <vt:lpstr>PowerPoint Presentation</vt:lpstr>
      <vt:lpstr>PowerPoint Presentation</vt:lpstr>
      <vt:lpstr>PowerPoint Presentation</vt:lpstr>
      <vt:lpstr>Scenes From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Are We Going?</vt:lpstr>
      <vt:lpstr>VLSI Design Conference Steering Committee (2012)</vt:lpstr>
      <vt:lpstr>A Vote of Thanks</vt:lpstr>
      <vt:lpstr>Conclusion</vt:lpstr>
      <vt:lpstr>Scenes From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Vishwani Agrawal</dc:creator>
  <cp:lastModifiedBy>Vishwani Agrawal</cp:lastModifiedBy>
  <cp:revision>69</cp:revision>
  <dcterms:created xsi:type="dcterms:W3CDTF">2011-12-05T19:17:51Z</dcterms:created>
  <dcterms:modified xsi:type="dcterms:W3CDTF">2012-10-04T20:06:11Z</dcterms:modified>
</cp:coreProperties>
</file>