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70" r:id="rId3"/>
    <p:sldId id="306" r:id="rId4"/>
    <p:sldId id="307" r:id="rId5"/>
    <p:sldId id="310" r:id="rId6"/>
    <p:sldId id="317" r:id="rId7"/>
    <p:sldId id="318" r:id="rId8"/>
    <p:sldId id="319" r:id="rId9"/>
    <p:sldId id="312" r:id="rId10"/>
    <p:sldId id="314" r:id="rId11"/>
    <p:sldId id="313" r:id="rId12"/>
    <p:sldId id="287" r:id="rId13"/>
    <p:sldId id="304" r:id="rId14"/>
    <p:sldId id="288" r:id="rId15"/>
  </p:sldIdLst>
  <p:sldSz cx="9144000" cy="6858000" type="screen4x3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242"/>
    <a:srgbClr val="FFCC00"/>
    <a:srgbClr val="FF3701"/>
    <a:srgbClr val="6600FF"/>
    <a:srgbClr val="FFFFFF"/>
    <a:srgbClr val="00FF00"/>
    <a:srgbClr val="FFFF00"/>
    <a:srgbClr val="FFFF99"/>
    <a:srgbClr val="FFFF66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014400" cy="390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5797DCD1-471B-42D8-A3FA-8BA154D44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5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7850"/>
            <a:ext cx="54864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46FB1D05-7F6F-420E-A573-0D0A1A83D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5571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B1D05-7F6F-420E-A573-0D0A1A83D0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6010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B1D05-7F6F-420E-A573-0D0A1A83D0F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ICIT-SSST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C011A-2ABD-40B4-BB54-FFE986B8D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8469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ICIT-SSST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EB0D1-36E3-44B3-9827-0A48F768B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042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ICIT-SSST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B7FC-79C7-4A5C-B646-CB554E0F8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0498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ICIT-SSST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0F04D-CE89-484F-BA79-F708EC876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1902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14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ICIT-SSST 2011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4D608-8250-4244-9B88-3292EAB0E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1398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ICIT-SSST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E41DF-3F8D-4DC6-AECD-C854CE608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364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ICIT-SSST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C011A-2ABD-40B4-BB54-FFE986B8D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8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ICIT-SSST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89FC2-1080-426B-88D2-1D4BA4517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9576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ICIT-SSST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196FC-8F9C-4B49-B616-AE20F5975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954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ICIT-SSST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0363F-2948-4B0A-8990-0DE87BD00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442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ICIT-SSST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DBA1A-CA20-43C9-B248-AFD52C77D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4214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ICIT-SSST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BC1C0-E85B-4F98-AB64-1E92CE786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617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ICIT-SSST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F485A-27FF-4D95-B8EE-5D0CD466C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288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ICIT-SSST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F081D-9806-425F-8C11-1E0F5545C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751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chemeClr val="accent2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 smtClean="0"/>
            </a:lvl1pPr>
          </a:lstStyle>
          <a:p>
            <a:pPr>
              <a:defRPr/>
            </a:pPr>
            <a:r>
              <a:rPr lang="en-US" smtClean="0"/>
              <a:t>March 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22988" y="62626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 smtClean="0"/>
            </a:lvl1pPr>
          </a:lstStyle>
          <a:p>
            <a:pPr>
              <a:defRPr/>
            </a:pPr>
            <a:r>
              <a:rPr lang="en-US" smtClean="0"/>
              <a:t>ICIT-SSST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4928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baseline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>
              <a:defRPr/>
            </a:pPr>
            <a:fld id="{DB6C011A-2ABD-40B4-BB54-FFE986B8D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863" y="444500"/>
            <a:ext cx="8804275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Dual Voltage Design for Minimum Energy Using Gate Slack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3929063"/>
            <a:ext cx="7724775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2400" b="1" baseline="0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Kyungseok</a:t>
            </a:r>
            <a:r>
              <a:rPr lang="en-US" altLang="zh-CN" sz="2400" b="1" baseline="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 Kim and </a:t>
            </a:r>
            <a:r>
              <a:rPr lang="en-US" altLang="zh-CN" sz="2400" b="1" baseline="0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Vishwani</a:t>
            </a:r>
            <a:r>
              <a:rPr lang="en-US" altLang="zh-CN" sz="2400" b="1" baseline="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 D. </a:t>
            </a:r>
            <a:r>
              <a:rPr lang="en-US" altLang="zh-CN" sz="2400" b="1" baseline="0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Agrawal</a:t>
            </a:r>
            <a:endParaRPr lang="en-US" altLang="zh-CN" sz="2400" b="1" i="1" baseline="0" dirty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2" charset="0"/>
              <a:ea typeface="Mincho" charset="-128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2000" b="1" baseline="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ECE Dept. Auburn University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2000" b="1" baseline="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Auburn, AL 36849, USA</a:t>
            </a:r>
          </a:p>
          <a:p>
            <a:pPr marL="342900" indent="-342900" algn="ctr" eaLnBrk="0" hangingPunct="0">
              <a:spcBef>
                <a:spcPct val="20000"/>
              </a:spcBef>
            </a:pPr>
            <a:endParaRPr lang="en-US" altLang="zh-CN" sz="2000" b="1" baseline="0" dirty="0">
              <a:solidFill>
                <a:schemeClr val="accent1"/>
              </a:solidFill>
              <a:latin typeface="Helvetica" pitchFamily="2" charset="0"/>
              <a:ea typeface="宋体" pitchFamily="2" charset="-122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2000" b="1" baseline="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IEEE ICIT-SSST Conference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2000" b="1" baseline="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Auburn, March 14, 2011</a:t>
            </a:r>
          </a:p>
          <a:p>
            <a:pPr marL="342900" indent="-342900" algn="ctr" eaLnBrk="0" hangingPunct="0">
              <a:spcBef>
                <a:spcPct val="20000"/>
              </a:spcBef>
            </a:pPr>
            <a:endParaRPr lang="zh-CN" altLang="en-US" sz="2400" b="1" baseline="0" dirty="0">
              <a:solidFill>
                <a:schemeClr val="bg1"/>
              </a:solidFill>
              <a:latin typeface="Helvetica" pitchFamily="2" charset="0"/>
              <a:ea typeface="宋体" pitchFamily="2" charset="-122"/>
            </a:endParaRPr>
          </a:p>
        </p:txBody>
      </p:sp>
      <p:pic>
        <p:nvPicPr>
          <p:cNvPr id="2052" name="Picture 9" descr="AUSealColor_transparent2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7789" y="2338388"/>
            <a:ext cx="1465876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823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7184722"/>
              </p:ext>
            </p:extLst>
          </p:nvPr>
        </p:nvGraphicFramePr>
        <p:xfrm>
          <a:off x="241161" y="1515211"/>
          <a:ext cx="8656016" cy="406069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850220"/>
                <a:gridCol w="670243"/>
                <a:gridCol w="834013"/>
                <a:gridCol w="654367"/>
                <a:gridCol w="773723"/>
                <a:gridCol w="844061"/>
                <a:gridCol w="924449"/>
                <a:gridCol w="622997"/>
                <a:gridCol w="773723"/>
                <a:gridCol w="844062"/>
                <a:gridCol w="864158"/>
              </a:tblGrid>
              <a:tr h="324959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Circuit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Single</a:t>
                      </a: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MILP [5]</a:t>
                      </a: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Slack-time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Algorithm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892161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kumimoji="0" lang="en-US" sz="16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DDH</a:t>
                      </a:r>
                      <a:endParaRPr kumimoji="0" 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(V)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kumimoji="0" lang="en-US" sz="1600" b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sing</a:t>
                      </a:r>
                      <a:r>
                        <a:rPr kumimoji="0" lang="en-US" sz="16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kumimoji="0" 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fJ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kumimoji="0" lang="en-US" sz="16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DDL</a:t>
                      </a:r>
                      <a:endParaRPr kumimoji="0" 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(V)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kumimoji="0" lang="en-US" sz="16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DDL</a:t>
                      </a:r>
                      <a:endParaRPr kumimoji="0" 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gates 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kumimoji="0" lang="en-US" sz="1600" b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dual</a:t>
                      </a:r>
                      <a:endParaRPr kumimoji="0" 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reduc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CPU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(s)**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kumimoji="0" lang="en-US" sz="16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DDL</a:t>
                      </a:r>
                      <a:endParaRPr kumimoji="0" 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(V)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kumimoji="0" lang="en-US" sz="1600" b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DDL</a:t>
                      </a:r>
                      <a:endParaRPr kumimoji="0" 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gates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kumimoji="0" lang="en-US" sz="1600" b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dual</a:t>
                      </a:r>
                      <a:endParaRPr kumimoji="0" 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reduc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CPU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(s)**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C432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1.2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160.1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0.75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5.2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3.9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0.6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0.75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5.2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3.9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15.8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C499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1.2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460.6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0.79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19.5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5.9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403.8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0.79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19.5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5.9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itchFamily="2" charset="0"/>
                          <a:cs typeface="Arial" pitchFamily="34" charset="0"/>
                        </a:rPr>
                        <a:t>194.4</a:t>
                      </a: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C880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1.2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277.6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0.59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rgbClr val="FF37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56.9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rgbClr val="FF37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455.0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0.60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rgbClr val="FF37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57.5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50.8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rgbClr val="FF37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62.1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C1355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1.2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453.0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0.69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13.6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4.3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340.2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0.69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13.6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4.3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132.0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C1908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1.2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496.5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0.67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26.9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2146.9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0.67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26.9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247.8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08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C2670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1.2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647.6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0.69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57.9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47.8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20848.9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0.69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57.9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47.8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480.7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rgbClr val="00B050"/>
                    </a:solidFill>
                  </a:tcPr>
                </a:tc>
              </a:tr>
              <a:tr h="391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C3540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1.2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1844.0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0.70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11.6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9.6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601.0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0.70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11.6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9.6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1243.5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C6288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1.2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3066.0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1.18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rgbClr val="FF37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53.1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rgbClr val="FF37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10523.7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0.47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rgbClr val="FF37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2.9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rgbClr val="FF37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6128.0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itchFamily="2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ICIT-SSST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DADBC1C0-E85B-4F98-AB64-1E92CE786698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57200" y="1088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 smtClean="0">
                <a:solidFill>
                  <a:srgbClr val="FFFF00"/>
                </a:solidFill>
                <a:latin typeface="Helvetica" pitchFamily="2" charset="0"/>
              </a:rPr>
              <a:t>Selected ISCAS’85 (Nominal)</a:t>
            </a:r>
            <a:endParaRPr lang="en-US" sz="3600" b="1" baseline="0" dirty="0">
              <a:solidFill>
                <a:srgbClr val="FFFF00"/>
              </a:solidFill>
              <a:latin typeface="Helvetica" pitchFamily="2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1766" y="5554915"/>
            <a:ext cx="57265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baseline="0" dirty="0">
                <a:solidFill>
                  <a:srgbClr val="FFCC00"/>
                </a:solidFill>
                <a:latin typeface="Helvetica" pitchFamily="2" charset="0"/>
              </a:rPr>
              <a:t>** </a:t>
            </a:r>
            <a:r>
              <a:rPr lang="en-US" b="1" baseline="0" dirty="0" smtClean="0">
                <a:solidFill>
                  <a:srgbClr val="FFCC00"/>
                </a:solidFill>
                <a:latin typeface="Helvetica" pitchFamily="2" charset="0"/>
              </a:rPr>
              <a:t>Intel Core 2 Duo 3.06GHz, 4GB RAM </a:t>
            </a:r>
            <a:endParaRPr lang="en-US" b="1" baseline="0" dirty="0">
              <a:solidFill>
                <a:srgbClr val="FFCC00"/>
              </a:solidFill>
              <a:latin typeface="Helvetic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6" name="Picture 16" descr="c1908sla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4082" y="1364671"/>
            <a:ext cx="3714750" cy="227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379" name="Picture 19" descr="c6288s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4082" y="3787096"/>
            <a:ext cx="3714750" cy="235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378" name="Picture 18" descr="c2670slac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7357" y="3787096"/>
            <a:ext cx="3748088" cy="237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375" name="Picture 15" descr="c880slac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7357" y="1340758"/>
            <a:ext cx="3748088" cy="230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FF00"/>
                </a:solidFill>
                <a:latin typeface="Helvetica" pitchFamily="2" charset="0"/>
              </a:rPr>
              <a:t>Gate Slack Distribution </a:t>
            </a:r>
            <a:r>
              <a:rPr lang="en-US" sz="3600" b="1" baseline="0" dirty="0" smtClean="0">
                <a:solidFill>
                  <a:srgbClr val="FFFF00"/>
                </a:solidFill>
                <a:latin typeface="Helvetica" pitchFamily="2" charset="0"/>
              </a:rPr>
              <a:t>(Nominal)</a:t>
            </a:r>
            <a:endParaRPr lang="en-US" sz="3600" b="1" baseline="0" dirty="0">
              <a:solidFill>
                <a:srgbClr val="FFFF00"/>
              </a:solidFill>
              <a:latin typeface="Helvetica" pitchFamily="2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885495" y="1345521"/>
            <a:ext cx="922047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baseline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C</a:t>
            </a:r>
            <a:r>
              <a:rPr lang="en-US" sz="2400" b="1" baseline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880</a:t>
            </a:r>
            <a:endParaRPr lang="en-US" sz="2400" b="1" baseline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6309860" y="1329413"/>
            <a:ext cx="10935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 baseline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C</a:t>
            </a:r>
            <a:r>
              <a:rPr lang="en-US" sz="2400" b="1" baseline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1908</a:t>
            </a:r>
            <a:endParaRPr lang="en-US" sz="2400" b="1" baseline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6315981" y="3759198"/>
            <a:ext cx="10935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baseline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C</a:t>
            </a:r>
            <a:r>
              <a:rPr lang="en-US" sz="2400" b="1" baseline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6288</a:t>
            </a:r>
            <a:endParaRPr lang="en-US" sz="2400" b="1" baseline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872338" y="3776661"/>
            <a:ext cx="1093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 baseline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C</a:t>
            </a:r>
            <a:r>
              <a:rPr lang="en-US" sz="2400" b="1" baseline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2670</a:t>
            </a:r>
            <a:endParaRPr lang="en-US" sz="2400" b="1" baseline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ICIT-SSST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DADBC1C0-E85B-4F98-AB64-1E92CE786698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70C0"/>
              </a:solidFill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822902" y="2586431"/>
            <a:ext cx="1300356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baseline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O</a:t>
            </a:r>
            <a:r>
              <a:rPr lang="en-US" b="1" baseline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ptimized</a:t>
            </a:r>
            <a:endParaRPr lang="en-US" b="1" baseline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6288789" y="5064003"/>
            <a:ext cx="13003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baseline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O</a:t>
            </a:r>
            <a:r>
              <a:rPr lang="en-US" b="1" baseline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ptimized</a:t>
            </a:r>
            <a:endParaRPr lang="en-US" b="1" baseline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812488" y="5068373"/>
            <a:ext cx="13003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baseline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O</a:t>
            </a:r>
            <a:r>
              <a:rPr lang="en-US" b="1" baseline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ptimized</a:t>
            </a:r>
            <a:endParaRPr lang="en-US" b="1" baseline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6253395" y="2598097"/>
            <a:ext cx="13003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baseline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O</a:t>
            </a:r>
            <a:r>
              <a:rPr lang="en-US" b="1" baseline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ptimized</a:t>
            </a:r>
            <a:endParaRPr lang="en-US" b="1" baseline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0"/>
            <a:ext cx="7000875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Conclusion </a:t>
            </a:r>
            <a:r>
              <a:rPr lang="en-US" dirty="0" smtClean="0">
                <a:solidFill>
                  <a:srgbClr val="FFFF00"/>
                </a:solidFill>
              </a:rPr>
              <a:t>and </a:t>
            </a:r>
            <a:r>
              <a:rPr lang="en-US" dirty="0" smtClean="0">
                <a:solidFill>
                  <a:srgbClr val="FFFF00"/>
                </a:solidFill>
              </a:rPr>
              <a:t>Future Work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30633" y="1241433"/>
            <a:ext cx="890451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 P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roposed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slack analysis classifies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all gates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into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V</a:t>
            </a:r>
            <a:r>
              <a:rPr lang="en-US" sz="2400" b="1" dirty="0" smtClean="0">
                <a:solidFill>
                  <a:srgbClr val="FFFF00"/>
                </a:solidFill>
                <a:latin typeface="Helvetica" pitchFamily="2" charset="0"/>
              </a:rPr>
              <a:t>DDL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,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possible V</a:t>
            </a:r>
            <a:r>
              <a:rPr lang="en-US" sz="2400" b="1" dirty="0" smtClean="0">
                <a:solidFill>
                  <a:srgbClr val="FFFF00"/>
                </a:solidFill>
                <a:latin typeface="Helvetica" pitchFamily="2" charset="0"/>
              </a:rPr>
              <a:t>DDL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, and V</a:t>
            </a:r>
            <a:r>
              <a:rPr lang="en-US" sz="2400" b="1" dirty="0" smtClean="0">
                <a:solidFill>
                  <a:srgbClr val="FFFF00"/>
                </a:solidFill>
                <a:latin typeface="Helvetica" pitchFamily="2" charset="0"/>
              </a:rPr>
              <a:t>DDH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gates.</a:t>
            </a:r>
            <a:endParaRPr lang="en-US" sz="2400" b="1" baseline="0" dirty="0">
              <a:solidFill>
                <a:srgbClr val="FFFF00"/>
              </a:solidFill>
              <a:latin typeface="Helvetica" pitchFamily="2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baseline="0" dirty="0">
                <a:solidFill>
                  <a:srgbClr val="FFFF00"/>
                </a:solidFill>
                <a:latin typeface="Helvetica" pitchFamily="2" charset="0"/>
              </a:rPr>
              <a:t>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New slack-based algorithm for dual-</a:t>
            </a:r>
            <a:r>
              <a:rPr lang="en-US" sz="2400" b="1" baseline="0" dirty="0" err="1" smtClean="0">
                <a:solidFill>
                  <a:srgbClr val="FFFF00"/>
                </a:solidFill>
                <a:latin typeface="Helvetica" pitchFamily="2" charset="0"/>
              </a:rPr>
              <a:t>V</a:t>
            </a:r>
            <a:r>
              <a:rPr lang="en-US" sz="2400" b="1" dirty="0" err="1" smtClean="0">
                <a:solidFill>
                  <a:srgbClr val="FFFF00"/>
                </a:solidFill>
                <a:latin typeface="Helvetica" pitchFamily="2" charset="0"/>
              </a:rPr>
              <a:t>dd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 has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a linear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time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complexity,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O(n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),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for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 n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gates in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the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circuit.</a:t>
            </a:r>
            <a:endParaRPr lang="en-US" sz="2400" b="1" baseline="0" dirty="0">
              <a:solidFill>
                <a:srgbClr val="FFFF00"/>
              </a:solidFill>
              <a:latin typeface="Helvetica" pitchFamily="2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baseline="0" dirty="0">
                <a:solidFill>
                  <a:srgbClr val="FFFF00"/>
                </a:solidFill>
                <a:latin typeface="Helvetica" pitchFamily="2" charset="0"/>
              </a:rPr>
              <a:t>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The methodology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of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slack classification can be applied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to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other power optimization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disciplines, such as dual-</a:t>
            </a:r>
            <a:r>
              <a:rPr lang="en-US" sz="2400" b="1" baseline="0" dirty="0" err="1" smtClean="0">
                <a:solidFill>
                  <a:srgbClr val="FFFF00"/>
                </a:solidFill>
                <a:latin typeface="Helvetica" pitchFamily="2" charset="0"/>
              </a:rPr>
              <a:t>V</a:t>
            </a:r>
            <a:r>
              <a:rPr lang="en-US" sz="2400" b="1" dirty="0" err="1" smtClean="0">
                <a:solidFill>
                  <a:srgbClr val="FFFF00"/>
                </a:solidFill>
                <a:latin typeface="Helvetica" pitchFamily="2" charset="0"/>
              </a:rPr>
              <a:t>th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.</a:t>
            </a:r>
            <a:endParaRPr lang="en-US" sz="2400" b="1" baseline="0" dirty="0" smtClean="0">
              <a:solidFill>
                <a:srgbClr val="FFFF00"/>
              </a:solidFill>
              <a:latin typeface="Helvetica" pitchFamily="2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A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hybrid (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MILP + slack analysis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) algorithm for dual-</a:t>
            </a:r>
            <a:r>
              <a:rPr lang="en-US" sz="2400" b="1" baseline="0" dirty="0" err="1" smtClean="0">
                <a:solidFill>
                  <a:srgbClr val="FFFF00"/>
                </a:solidFill>
                <a:latin typeface="Helvetica" pitchFamily="2" charset="0"/>
              </a:rPr>
              <a:t>V</a:t>
            </a:r>
            <a:r>
              <a:rPr lang="en-US" sz="2400" b="1" dirty="0" err="1" smtClean="0">
                <a:solidFill>
                  <a:srgbClr val="FFFF00"/>
                </a:solidFill>
                <a:latin typeface="Helvetica" pitchFamily="2" charset="0"/>
              </a:rPr>
              <a:t>dd</a:t>
            </a:r>
            <a:r>
              <a:rPr lang="en-US" sz="2400" b="1" dirty="0" smtClean="0">
                <a:solidFill>
                  <a:srgbClr val="FFFF00"/>
                </a:solidFill>
                <a:latin typeface="Helvetica" pitchFamily="2" charset="0"/>
              </a:rPr>
              <a:t>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design (ECVS)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is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 being </a:t>
            </a:r>
            <a:r>
              <a:rPr lang="en-US" sz="2400" b="1" baseline="0" dirty="0" smtClean="0">
                <a:solidFill>
                  <a:srgbClr val="FFFF00"/>
                </a:solidFill>
                <a:latin typeface="Helvetica" pitchFamily="2" charset="0"/>
              </a:rPr>
              <a:t>investigated to achieve both fast run-time and best optimal solution. </a:t>
            </a:r>
            <a:endParaRPr lang="en-US" sz="2400" b="1" baseline="0" dirty="0">
              <a:solidFill>
                <a:srgbClr val="FFFF00"/>
              </a:solidFill>
              <a:latin typeface="Helvetica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ICIT-SSST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C12752E9-E9D7-4A89-B944-2903E4E75D06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61"/>
          <p:cNvSpPr txBox="1">
            <a:spLocks noChangeArrowheads="1"/>
          </p:cNvSpPr>
          <p:nvPr/>
        </p:nvSpPr>
        <p:spPr bwMode="auto">
          <a:xfrm>
            <a:off x="176981" y="1190026"/>
            <a:ext cx="8753919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633413" indent="-396875" eaLnBrk="1" hangingPunct="1">
              <a:tabLst>
                <a:tab pos="693738" algn="l"/>
                <a:tab pos="1195388" algn="l"/>
              </a:tabLst>
            </a:pP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[1]	K. </a:t>
            </a:r>
            <a:r>
              <a:rPr lang="en-US" baseline="0" dirty="0" err="1" smtClean="0">
                <a:solidFill>
                  <a:schemeClr val="bg1"/>
                </a:solidFill>
                <a:latin typeface="+mj-lt"/>
              </a:rPr>
              <a:t>Usami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 and M. Horowitz, “Clustered Voltage Scaling Technique for Low-	Power Design,” </a:t>
            </a:r>
            <a:r>
              <a:rPr lang="en-US" i="1" baseline="0" dirty="0" smtClean="0">
                <a:solidFill>
                  <a:schemeClr val="bg1"/>
                </a:solidFill>
                <a:latin typeface="+mj-lt"/>
              </a:rPr>
              <a:t>Proc. International Symposium on Low Power Design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, 	1995, pp. 3–8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.</a:t>
            </a:r>
            <a:endParaRPr lang="en-US" baseline="0" dirty="0" smtClean="0">
              <a:solidFill>
                <a:schemeClr val="bg1"/>
              </a:solidFill>
              <a:latin typeface="+mj-lt"/>
            </a:endParaRPr>
          </a:p>
          <a:p>
            <a:pPr marL="633413" indent="-396875" eaLnBrk="1" hangingPunct="1">
              <a:tabLst>
                <a:tab pos="693738" algn="l"/>
                <a:tab pos="1195388" algn="l"/>
              </a:tabLst>
            </a:pP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[2] 	K. </a:t>
            </a:r>
            <a:r>
              <a:rPr lang="en-US" baseline="0" dirty="0" err="1" smtClean="0">
                <a:solidFill>
                  <a:schemeClr val="bg1"/>
                </a:solidFill>
                <a:latin typeface="+mj-lt"/>
              </a:rPr>
              <a:t>Usami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, M. Igarashi, F. Minami, T. Ishikawa, M. </a:t>
            </a:r>
            <a:r>
              <a:rPr lang="en-US" baseline="0" dirty="0" err="1" smtClean="0">
                <a:solidFill>
                  <a:schemeClr val="bg1"/>
                </a:solidFill>
                <a:latin typeface="+mj-lt"/>
              </a:rPr>
              <a:t>Kanzawa,M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. Ichida and K. 	</a:t>
            </a:r>
            <a:r>
              <a:rPr lang="en-US" baseline="0" dirty="0" err="1" smtClean="0">
                <a:solidFill>
                  <a:schemeClr val="bg1"/>
                </a:solidFill>
                <a:latin typeface="+mj-lt"/>
              </a:rPr>
              <a:t>Nogami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, “Automated Low-Power Technique Exploiting Multiple Supply 	Voltages Applied to a Media Processor,” </a:t>
            </a:r>
            <a:r>
              <a:rPr lang="en-US" i="1" baseline="0" dirty="0" smtClean="0">
                <a:solidFill>
                  <a:schemeClr val="bg1"/>
                </a:solidFill>
                <a:latin typeface="+mj-lt"/>
              </a:rPr>
              <a:t>IEEE Journal of Solid-State 	Circuits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, vol. 33, no. 3, pp. 463–472, 1998.</a:t>
            </a:r>
          </a:p>
          <a:p>
            <a:pPr marL="633413" indent="-396875">
              <a:tabLst>
                <a:tab pos="693738" algn="l"/>
                <a:tab pos="1195388" algn="l"/>
              </a:tabLst>
            </a:pP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[3] 	D. </a:t>
            </a:r>
            <a:r>
              <a:rPr lang="en-US" baseline="0" dirty="0" err="1" smtClean="0">
                <a:solidFill>
                  <a:schemeClr val="bg1"/>
                </a:solidFill>
                <a:latin typeface="+mj-lt"/>
              </a:rPr>
              <a:t>Chinnery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 and K. </a:t>
            </a:r>
            <a:r>
              <a:rPr lang="en-US" baseline="0" dirty="0" err="1" smtClean="0">
                <a:solidFill>
                  <a:schemeClr val="bg1"/>
                </a:solidFill>
                <a:latin typeface="+mj-lt"/>
              </a:rPr>
              <a:t>Keutzer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i="1" baseline="0" dirty="0" smtClean="0">
                <a:solidFill>
                  <a:schemeClr val="bg1"/>
                </a:solidFill>
                <a:latin typeface="+mj-lt"/>
              </a:rPr>
              <a:t>Closing the Power Gap Between ASIC &amp; 	Custom: Tools and Techniques for Low Power Design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. Springer, 2007.</a:t>
            </a:r>
          </a:p>
          <a:p>
            <a:pPr marL="633413" indent="-396875" eaLnBrk="1" hangingPunct="1">
              <a:tabLst>
                <a:tab pos="693738" algn="l"/>
                <a:tab pos="1195388" algn="l"/>
              </a:tabLst>
            </a:pP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[4] 	A. K. </a:t>
            </a:r>
            <a:r>
              <a:rPr lang="en-US" baseline="0" dirty="0" err="1" smtClean="0">
                <a:solidFill>
                  <a:schemeClr val="bg1"/>
                </a:solidFill>
                <a:latin typeface="+mj-lt"/>
              </a:rPr>
              <a:t>Majhi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 , V. D. </a:t>
            </a:r>
            <a:r>
              <a:rPr lang="en-US" baseline="0" dirty="0" err="1" smtClean="0">
                <a:solidFill>
                  <a:schemeClr val="bg1"/>
                </a:solidFill>
                <a:latin typeface="+mj-lt"/>
              </a:rPr>
              <a:t>Agrawal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,  J. Jacob and L. M. </a:t>
            </a:r>
            <a:r>
              <a:rPr lang="en-US" baseline="0" dirty="0" err="1" smtClean="0">
                <a:solidFill>
                  <a:schemeClr val="bg1"/>
                </a:solidFill>
                <a:latin typeface="+mj-lt"/>
              </a:rPr>
              <a:t>Patnaik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, “Line Coverage of 	Path Delay Faults,” </a:t>
            </a:r>
            <a:r>
              <a:rPr lang="en-US" i="1" baseline="0" dirty="0" smtClean="0">
                <a:solidFill>
                  <a:schemeClr val="bg1"/>
                </a:solidFill>
                <a:latin typeface="+mj-lt"/>
              </a:rPr>
              <a:t>IEEE Trans. VLSI Systems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, vol. 8, no. 5, pp. 610–614.</a:t>
            </a:r>
          </a:p>
          <a:p>
            <a:pPr marL="633413" indent="-396875">
              <a:tabLst>
                <a:tab pos="693738" algn="l"/>
                <a:tab pos="1195388" algn="l"/>
              </a:tabLst>
            </a:pP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[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5] 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	K</a:t>
            </a:r>
            <a:r>
              <a:rPr lang="en-US" baseline="0" dirty="0">
                <a:solidFill>
                  <a:schemeClr val="bg1"/>
                </a:solidFill>
                <a:latin typeface="+mj-lt"/>
              </a:rPr>
              <a:t>. Kim and V. D. </a:t>
            </a:r>
            <a:r>
              <a:rPr lang="en-US" baseline="0" dirty="0" err="1">
                <a:solidFill>
                  <a:schemeClr val="bg1"/>
                </a:solidFill>
                <a:latin typeface="+mj-lt"/>
              </a:rPr>
              <a:t>Agrawal</a:t>
            </a:r>
            <a:r>
              <a:rPr lang="en-US" baseline="0" dirty="0">
                <a:solidFill>
                  <a:schemeClr val="bg1"/>
                </a:solidFill>
                <a:latin typeface="+mj-lt"/>
              </a:rPr>
              <a:t>, “True Minimum Energy 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Design Using </a:t>
            </a:r>
            <a:r>
              <a:rPr lang="en-US" baseline="0" dirty="0">
                <a:solidFill>
                  <a:schemeClr val="bg1"/>
                </a:solidFill>
                <a:latin typeface="+mj-lt"/>
              </a:rPr>
              <a:t>Dual 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	Below-Threshold </a:t>
            </a:r>
            <a:r>
              <a:rPr lang="en-US" baseline="0" dirty="0">
                <a:solidFill>
                  <a:schemeClr val="bg1"/>
                </a:solidFill>
                <a:latin typeface="+mj-lt"/>
              </a:rPr>
              <a:t>Supply Voltages,” </a:t>
            </a:r>
            <a:r>
              <a:rPr lang="en-US" i="1" baseline="0" dirty="0" smtClean="0">
                <a:solidFill>
                  <a:schemeClr val="bg1"/>
                </a:solidFill>
                <a:latin typeface="+mj-lt"/>
              </a:rPr>
              <a:t>Proc. 24th </a:t>
            </a:r>
            <a:r>
              <a:rPr lang="en-US" i="1" baseline="0" dirty="0">
                <a:solidFill>
                  <a:schemeClr val="bg1"/>
                </a:solidFill>
                <a:latin typeface="+mj-lt"/>
              </a:rPr>
              <a:t>International Conference on </a:t>
            </a:r>
            <a:r>
              <a:rPr lang="en-US" i="1" baseline="0" dirty="0" smtClean="0">
                <a:solidFill>
                  <a:schemeClr val="bg1"/>
                </a:solidFill>
                <a:latin typeface="+mj-lt"/>
              </a:rPr>
              <a:t>	VLSI </a:t>
            </a:r>
            <a:r>
              <a:rPr lang="en-US" i="1" baseline="0" dirty="0">
                <a:solidFill>
                  <a:schemeClr val="bg1"/>
                </a:solidFill>
                <a:latin typeface="+mj-lt"/>
              </a:rPr>
              <a:t>Design</a:t>
            </a:r>
            <a:r>
              <a:rPr lang="en-US" baseline="0" dirty="0">
                <a:solidFill>
                  <a:schemeClr val="bg1"/>
                </a:solidFill>
                <a:latin typeface="+mj-lt"/>
              </a:rPr>
              <a:t>, Jan. 2011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633413" indent="-396875">
              <a:tabLst>
                <a:tab pos="693738" algn="l"/>
                <a:tab pos="1195388" algn="l"/>
              </a:tabLst>
            </a:pP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[6] </a:t>
            </a:r>
            <a:r>
              <a:rPr lang="en-US" baseline="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baseline="0" dirty="0" smtClean="0">
                <a:solidFill>
                  <a:schemeClr val="bg1"/>
                </a:solidFill>
              </a:rPr>
              <a:t>K</a:t>
            </a:r>
            <a:r>
              <a:rPr lang="en-US" baseline="0" dirty="0" smtClean="0">
                <a:solidFill>
                  <a:schemeClr val="bg1"/>
                </a:solidFill>
              </a:rPr>
              <a:t>. Kim and V. D. </a:t>
            </a:r>
            <a:r>
              <a:rPr lang="en-US" baseline="0" dirty="0" err="1" smtClean="0">
                <a:solidFill>
                  <a:schemeClr val="bg1"/>
                </a:solidFill>
              </a:rPr>
              <a:t>Agrawal</a:t>
            </a:r>
            <a:r>
              <a:rPr lang="en-US" baseline="0" dirty="0" smtClean="0">
                <a:solidFill>
                  <a:schemeClr val="bg1"/>
                </a:solidFill>
              </a:rPr>
              <a:t>, “Minimum Energy CMOS </a:t>
            </a:r>
            <a:r>
              <a:rPr lang="en-US" baseline="0" dirty="0" smtClean="0">
                <a:solidFill>
                  <a:schemeClr val="bg1"/>
                </a:solidFill>
              </a:rPr>
              <a:t>Design with Dual 	</a:t>
            </a:r>
            <a:r>
              <a:rPr lang="en-US" baseline="0" dirty="0" err="1" smtClean="0">
                <a:solidFill>
                  <a:schemeClr val="bg1"/>
                </a:solidFill>
              </a:rPr>
              <a:t>Subthreshold</a:t>
            </a:r>
            <a:r>
              <a:rPr lang="en-US" baseline="0" dirty="0" smtClean="0">
                <a:solidFill>
                  <a:schemeClr val="bg1"/>
                </a:solidFill>
              </a:rPr>
              <a:t> </a:t>
            </a:r>
            <a:r>
              <a:rPr lang="en-US" baseline="0" dirty="0" smtClean="0">
                <a:solidFill>
                  <a:schemeClr val="bg1"/>
                </a:solidFill>
              </a:rPr>
              <a:t>Supply and Multiple </a:t>
            </a:r>
            <a:r>
              <a:rPr lang="en-US" baseline="0" dirty="0" smtClean="0">
                <a:solidFill>
                  <a:schemeClr val="bg1"/>
                </a:solidFill>
              </a:rPr>
              <a:t>Logic-Level Gates</a:t>
            </a:r>
            <a:r>
              <a:rPr lang="en-US" baseline="0" dirty="0" smtClean="0">
                <a:solidFill>
                  <a:schemeClr val="bg1"/>
                </a:solidFill>
              </a:rPr>
              <a:t>,” </a:t>
            </a:r>
            <a:r>
              <a:rPr lang="en-US" i="1" baseline="0" dirty="0" smtClean="0">
                <a:solidFill>
                  <a:schemeClr val="bg1"/>
                </a:solidFill>
              </a:rPr>
              <a:t>Proc.12th 	International </a:t>
            </a:r>
            <a:r>
              <a:rPr lang="en-US" i="1" baseline="0" dirty="0" smtClean="0">
                <a:solidFill>
                  <a:schemeClr val="bg1"/>
                </a:solidFill>
              </a:rPr>
              <a:t>Symposium on Quality </a:t>
            </a:r>
            <a:r>
              <a:rPr lang="en-US" i="1" baseline="0" dirty="0" smtClean="0">
                <a:solidFill>
                  <a:schemeClr val="bg1"/>
                </a:solidFill>
              </a:rPr>
              <a:t>Electronic Design</a:t>
            </a:r>
            <a:r>
              <a:rPr lang="en-US" i="1" baseline="0" dirty="0" smtClean="0">
                <a:solidFill>
                  <a:schemeClr val="bg1"/>
                </a:solidFill>
              </a:rPr>
              <a:t>, </a:t>
            </a:r>
            <a:r>
              <a:rPr lang="en-US" baseline="0" dirty="0" smtClean="0">
                <a:solidFill>
                  <a:schemeClr val="bg1"/>
                </a:solidFill>
              </a:rPr>
              <a:t>Mar. 2011</a:t>
            </a:r>
            <a:r>
              <a:rPr lang="en-US" i="1" baseline="0" dirty="0" smtClean="0">
                <a:solidFill>
                  <a:schemeClr val="bg1"/>
                </a:solidFill>
              </a:rPr>
              <a:t>.</a:t>
            </a:r>
            <a:endParaRPr lang="en-US" baseline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37306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>
                <a:solidFill>
                  <a:srgbClr val="FFFF00"/>
                </a:solidFill>
                <a:latin typeface="Helvetica" pitchFamily="2" charset="0"/>
              </a:rPr>
              <a:t>References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ICIT-SSST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C12752E9-E9D7-4A89-B944-2903E4E75D06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284163" y="1250950"/>
            <a:ext cx="6137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2164556" y="1663700"/>
            <a:ext cx="4814888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perspectiveAbove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cap="all" baseline="0" dirty="0" smtClean="0">
                <a:ln w="0"/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2700" stA="50000" endPos="50000" dist="5000" dir="5400000" sy="-100000" rotWithShape="0"/>
                </a:effectLst>
                <a:latin typeface="Helvetica" pitchFamily="2" charset="0"/>
              </a:rPr>
              <a:t>Thank you</a:t>
            </a:r>
            <a:r>
              <a:rPr lang="en-US" sz="4400" b="1" cap="all" baseline="0" dirty="0" smtClean="0">
                <a:ln w="0"/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elvetica" pitchFamily="2" charset="0"/>
              </a:rPr>
              <a:t>!!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cap="all" baseline="0" dirty="0" smtClean="0">
                <a:ln w="0"/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2700" stA="50000" endPos="50000" dist="5000" dir="5400000" sy="-100000" rotWithShape="0"/>
                </a:effectLst>
                <a:latin typeface="Helvetica" pitchFamily="2" charset="0"/>
              </a:rPr>
              <a:t>&amp;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cap="all" baseline="0" dirty="0" smtClean="0">
                <a:ln w="0"/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2700" stA="50000" endPos="50000" dist="5000" dir="5400000" sy="-100000" rotWithShape="0"/>
                </a:effectLst>
                <a:latin typeface="Helvetica" pitchFamily="2" charset="0"/>
              </a:rPr>
              <a:t>Questions?</a:t>
            </a:r>
            <a:endParaRPr lang="en-US" sz="4400" b="1" cap="all" dirty="0">
              <a:ln w="0"/>
              <a:solidFill>
                <a:srgbClr val="FFFF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12700" stA="50000" endPos="50000" dist="5000" dir="5400000" sy="-100000" rotWithShape="0"/>
              </a:effectLst>
              <a:latin typeface="Helvetica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ICIT-SSST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C12752E9-E9D7-4A89-B944-2903E4E75D06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Low Power Design Using Dual-</a:t>
            </a:r>
            <a:r>
              <a:rPr lang="en-US" dirty="0" err="1" smtClean="0">
                <a:solidFill>
                  <a:srgbClr val="FFFF00"/>
                </a:solidFill>
              </a:rPr>
              <a:t>V</a:t>
            </a:r>
            <a:r>
              <a:rPr lang="en-US" baseline="-25000" dirty="0" err="1" smtClean="0">
                <a:solidFill>
                  <a:srgbClr val="FFFF00"/>
                </a:solidFill>
              </a:rPr>
              <a:t>dd</a:t>
            </a:r>
            <a:r>
              <a:rPr lang="en-US" baseline="-25000" dirty="0" smtClean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02323" y="1118370"/>
            <a:ext cx="8109857" cy="2447169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5"/>
                </a:solidFill>
              </a:rPr>
              <a:t>Apply V</a:t>
            </a:r>
            <a:r>
              <a:rPr lang="en-US" sz="2400" baseline="-25000" dirty="0" smtClean="0">
                <a:solidFill>
                  <a:schemeClr val="accent5"/>
                </a:solidFill>
              </a:rPr>
              <a:t>DDH </a:t>
            </a:r>
            <a:r>
              <a:rPr lang="en-US" sz="2400" dirty="0" smtClean="0">
                <a:solidFill>
                  <a:schemeClr val="accent5"/>
                </a:solidFill>
              </a:rPr>
              <a:t>to gates on critical paths to maintain performance, while V</a:t>
            </a:r>
            <a:r>
              <a:rPr lang="en-US" sz="2400" baseline="-25000" dirty="0" smtClean="0">
                <a:solidFill>
                  <a:schemeClr val="accent5"/>
                </a:solidFill>
              </a:rPr>
              <a:t>DDL </a:t>
            </a:r>
            <a:r>
              <a:rPr lang="en-US" sz="2400" dirty="0" smtClean="0">
                <a:solidFill>
                  <a:schemeClr val="accent5"/>
                </a:solidFill>
              </a:rPr>
              <a:t>to gates on non-critical paths to reduce power</a:t>
            </a:r>
            <a:r>
              <a:rPr lang="en-US" sz="2400" dirty="0">
                <a:solidFill>
                  <a:schemeClr val="accent5"/>
                </a:solidFill>
              </a:rPr>
              <a:t>:</a:t>
            </a:r>
            <a:endParaRPr lang="en-US" sz="2400" dirty="0" smtClean="0">
              <a:solidFill>
                <a:schemeClr val="accent5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5"/>
                </a:solidFill>
              </a:rPr>
              <a:t>Clustered Voltage Scaling (CVS) [1] 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5"/>
                </a:solidFill>
              </a:rPr>
              <a:t>Extended Clustered Voltage Scaling (ECVS) [2]</a:t>
            </a:r>
            <a:endParaRPr lang="en-US" sz="1800" dirty="0" smtClean="0">
              <a:solidFill>
                <a:schemeClr val="accent5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5"/>
                </a:solidFill>
              </a:rPr>
              <a:t>Time complexity of two </a:t>
            </a:r>
            <a:r>
              <a:rPr lang="en-US" sz="2400" dirty="0">
                <a:solidFill>
                  <a:schemeClr val="accent5"/>
                </a:solidFill>
              </a:rPr>
              <a:t>h</a:t>
            </a:r>
            <a:r>
              <a:rPr lang="en-US" sz="2400" dirty="0" smtClean="0">
                <a:solidFill>
                  <a:schemeClr val="accent5"/>
                </a:solidFill>
              </a:rPr>
              <a:t>euristic algorithms </a:t>
            </a:r>
            <a:r>
              <a:rPr lang="en-US" sz="2000" dirty="0" smtClean="0">
                <a:solidFill>
                  <a:schemeClr val="accent5"/>
                </a:solidFill>
              </a:rPr>
              <a:t>[3]</a:t>
            </a:r>
            <a:r>
              <a:rPr lang="en-US" sz="2400" dirty="0" smtClean="0">
                <a:solidFill>
                  <a:schemeClr val="accent5"/>
                </a:solidFill>
              </a:rPr>
              <a:t>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5"/>
                </a:solidFill>
              </a:rPr>
              <a:t>Worst case O(n</a:t>
            </a:r>
            <a:r>
              <a:rPr lang="en-US" sz="2000" baseline="30000" dirty="0" smtClean="0">
                <a:solidFill>
                  <a:schemeClr val="accent5"/>
                </a:solidFill>
              </a:rPr>
              <a:t>2</a:t>
            </a:r>
            <a:r>
              <a:rPr lang="en-US" sz="2000" dirty="0" smtClean="0">
                <a:solidFill>
                  <a:schemeClr val="accent5"/>
                </a:solidFill>
              </a:rPr>
              <a:t>), </a:t>
            </a:r>
            <a:r>
              <a:rPr lang="en-US" sz="2000" dirty="0" smtClean="0">
                <a:solidFill>
                  <a:schemeClr val="accent5"/>
                </a:solidFill>
              </a:rPr>
              <a:t>n is total number of gates in a circuit</a:t>
            </a:r>
            <a:endParaRPr lang="en-US" sz="2000" dirty="0">
              <a:solidFill>
                <a:schemeClr val="accent5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>
              <a:solidFill>
                <a:schemeClr val="accent5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           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March 14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ICIT-SSST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C12752E9-E9D7-4A89-B944-2903E4E75D06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3596" y="5782518"/>
            <a:ext cx="1589314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CVS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67375" y="5782518"/>
            <a:ext cx="1589314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ECVS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0599" y="3614795"/>
            <a:ext cx="611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0" dirty="0" smtClean="0">
                <a:solidFill>
                  <a:srgbClr val="FF0000"/>
                </a:solidFill>
                <a:latin typeface="+mj-lt"/>
              </a:rPr>
              <a:t>LC</a:t>
            </a:r>
            <a:endParaRPr lang="en-US" sz="2000" b="1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4712692" y="4004328"/>
            <a:ext cx="4431308" cy="1687504"/>
            <a:chOff x="150741" y="4102219"/>
            <a:chExt cx="4431308" cy="1687504"/>
          </a:xfrm>
        </p:grpSpPr>
        <p:sp>
          <p:nvSpPr>
            <p:cNvPr id="11" name="TextBox 10"/>
            <p:cNvSpPr txBox="1"/>
            <p:nvPr/>
          </p:nvSpPr>
          <p:spPr>
            <a:xfrm>
              <a:off x="227242" y="4589473"/>
              <a:ext cx="530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baseline="0" dirty="0" smtClean="0">
                  <a:solidFill>
                    <a:srgbClr val="FFC000"/>
                  </a:solidFill>
                  <a:latin typeface="+mj-lt"/>
                </a:rPr>
                <a:t>FF</a:t>
              </a:r>
              <a:endParaRPr lang="en-US" sz="2000" b="1" dirty="0">
                <a:solidFill>
                  <a:srgbClr val="FFC000"/>
                </a:solidFill>
                <a:latin typeface="+mj-lt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081784" y="4850140"/>
              <a:ext cx="673100" cy="493962"/>
              <a:chOff x="1724797" y="4500070"/>
              <a:chExt cx="673100" cy="493962"/>
            </a:xfrm>
          </p:grpSpPr>
          <p:sp>
            <p:nvSpPr>
              <p:cNvPr id="16" name="AutoShape 3"/>
              <p:cNvSpPr>
                <a:spLocks noChangeArrowheads="1"/>
              </p:cNvSpPr>
              <p:nvPr/>
            </p:nvSpPr>
            <p:spPr bwMode="auto">
              <a:xfrm>
                <a:off x="1724797" y="4500070"/>
                <a:ext cx="548313" cy="493962"/>
              </a:xfrm>
              <a:prstGeom prst="flowChartDelay">
                <a:avLst/>
              </a:prstGeom>
              <a:noFill/>
              <a:ln w="38100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n>
                    <a:solidFill>
                      <a:srgbClr val="FFFF00"/>
                    </a:solidFill>
                  </a:ln>
                </a:endParaRPr>
              </a:p>
            </p:txBody>
          </p:sp>
          <p:sp>
            <p:nvSpPr>
              <p:cNvPr id="18" name="Oval 20"/>
              <p:cNvSpPr>
                <a:spLocks noChangeArrowheads="1"/>
              </p:cNvSpPr>
              <p:nvPr/>
            </p:nvSpPr>
            <p:spPr bwMode="auto">
              <a:xfrm>
                <a:off x="2273110" y="4683157"/>
                <a:ext cx="124787" cy="127786"/>
              </a:xfrm>
              <a:prstGeom prst="ellipse">
                <a:avLst/>
              </a:prstGeom>
              <a:noFill/>
              <a:ln w="38100">
                <a:solidFill>
                  <a:srgbClr val="FFC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334239" y="5344102"/>
              <a:ext cx="469577" cy="445621"/>
              <a:chOff x="4544669" y="4548413"/>
              <a:chExt cx="469577" cy="445621"/>
            </a:xfrm>
            <a:solidFill>
              <a:srgbClr val="FFCC00"/>
            </a:solidFill>
          </p:grpSpPr>
          <p:sp>
            <p:nvSpPr>
              <p:cNvPr id="19" name="Oval 20"/>
              <p:cNvSpPr>
                <a:spLocks noChangeArrowheads="1"/>
              </p:cNvSpPr>
              <p:nvPr/>
            </p:nvSpPr>
            <p:spPr bwMode="auto">
              <a:xfrm>
                <a:off x="4889459" y="4706181"/>
                <a:ext cx="124787" cy="127786"/>
              </a:xfrm>
              <a:prstGeom prst="ellipse">
                <a:avLst/>
              </a:prstGeom>
              <a:grpFill/>
              <a:ln w="38100">
                <a:solidFill>
                  <a:srgbClr val="FFC000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" name="Isosceles Triangle 6"/>
              <p:cNvSpPr/>
              <p:nvPr/>
            </p:nvSpPr>
            <p:spPr bwMode="auto">
              <a:xfrm rot="5400000">
                <a:off x="4496297" y="4596785"/>
                <a:ext cx="445621" cy="348878"/>
              </a:xfrm>
              <a:prstGeom prst="triangle">
                <a:avLst/>
              </a:prstGeom>
              <a:grpFill/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 bwMode="auto">
            <a:xfrm>
              <a:off x="150741" y="4156214"/>
              <a:ext cx="703372" cy="1310090"/>
            </a:xfrm>
            <a:prstGeom prst="rect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2068607" y="4741292"/>
              <a:ext cx="673100" cy="493962"/>
              <a:chOff x="1724797" y="4500070"/>
              <a:chExt cx="673100" cy="493962"/>
            </a:xfrm>
          </p:grpSpPr>
          <p:sp>
            <p:nvSpPr>
              <p:cNvPr id="25" name="AutoShape 3"/>
              <p:cNvSpPr>
                <a:spLocks noChangeArrowheads="1"/>
              </p:cNvSpPr>
              <p:nvPr/>
            </p:nvSpPr>
            <p:spPr bwMode="auto">
              <a:xfrm>
                <a:off x="1724797" y="4500070"/>
                <a:ext cx="548313" cy="493962"/>
              </a:xfrm>
              <a:prstGeom prst="flowChartDelay">
                <a:avLst/>
              </a:prstGeom>
              <a:noFill/>
              <a:ln w="38100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n>
                    <a:solidFill>
                      <a:srgbClr val="FFFF00"/>
                    </a:solidFill>
                  </a:ln>
                </a:endParaRPr>
              </a:p>
            </p:txBody>
          </p:sp>
          <p:sp>
            <p:nvSpPr>
              <p:cNvPr id="26" name="Oval 20"/>
              <p:cNvSpPr>
                <a:spLocks noChangeArrowheads="1"/>
              </p:cNvSpPr>
              <p:nvPr/>
            </p:nvSpPr>
            <p:spPr bwMode="auto">
              <a:xfrm>
                <a:off x="2273110" y="4683157"/>
                <a:ext cx="124787" cy="127786"/>
              </a:xfrm>
              <a:prstGeom prst="ellipse">
                <a:avLst/>
              </a:prstGeom>
              <a:noFill/>
              <a:ln w="38100">
                <a:solidFill>
                  <a:srgbClr val="FFC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" name="Rectangle 26"/>
            <p:cNvSpPr/>
            <p:nvPr/>
          </p:nvSpPr>
          <p:spPr bwMode="auto">
            <a:xfrm>
              <a:off x="3789816" y="4173702"/>
              <a:ext cx="703372" cy="1310090"/>
            </a:xfrm>
            <a:prstGeom prst="rect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2974168" y="4606071"/>
              <a:ext cx="673100" cy="493962"/>
              <a:chOff x="2954072" y="4174007"/>
              <a:chExt cx="673100" cy="493962"/>
            </a:xfrm>
          </p:grpSpPr>
          <p:sp>
            <p:nvSpPr>
              <p:cNvPr id="29" name="AutoShape 3"/>
              <p:cNvSpPr>
                <a:spLocks noChangeArrowheads="1"/>
              </p:cNvSpPr>
              <p:nvPr/>
            </p:nvSpPr>
            <p:spPr bwMode="auto">
              <a:xfrm>
                <a:off x="2954072" y="4174007"/>
                <a:ext cx="548313" cy="493962"/>
              </a:xfrm>
              <a:prstGeom prst="flowChartDelay">
                <a:avLst/>
              </a:prstGeom>
              <a:noFill/>
              <a:ln w="38100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n>
                    <a:solidFill>
                      <a:srgbClr val="FFFF00"/>
                    </a:solidFill>
                  </a:ln>
                </a:endParaRPr>
              </a:p>
            </p:txBody>
          </p:sp>
          <p:sp>
            <p:nvSpPr>
              <p:cNvPr id="30" name="Oval 20"/>
              <p:cNvSpPr>
                <a:spLocks noChangeArrowheads="1"/>
              </p:cNvSpPr>
              <p:nvPr/>
            </p:nvSpPr>
            <p:spPr bwMode="auto">
              <a:xfrm>
                <a:off x="3502385" y="4357094"/>
                <a:ext cx="124787" cy="127786"/>
              </a:xfrm>
              <a:prstGeom prst="ellipse">
                <a:avLst/>
              </a:prstGeom>
              <a:noFill/>
              <a:ln w="38100">
                <a:solidFill>
                  <a:srgbClr val="FFC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1" name="Straight Connector 20"/>
            <p:cNvCxnSpPr>
              <a:stCxn id="18" idx="6"/>
            </p:cNvCxnSpPr>
            <p:nvPr/>
          </p:nvCxnSpPr>
          <p:spPr bwMode="auto">
            <a:xfrm>
              <a:off x="1754884" y="5097120"/>
              <a:ext cx="324241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Elbow Connector 22"/>
            <p:cNvCxnSpPr/>
            <p:nvPr/>
          </p:nvCxnSpPr>
          <p:spPr bwMode="auto">
            <a:xfrm>
              <a:off x="854113" y="4664058"/>
              <a:ext cx="1204007" cy="188994"/>
            </a:xfrm>
            <a:prstGeom prst="bentConnector3">
              <a:avLst>
                <a:gd name="adj1" fmla="val 85052"/>
              </a:avLst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6" name="Group 35"/>
            <p:cNvGrpSpPr/>
            <p:nvPr/>
          </p:nvGrpSpPr>
          <p:grpSpPr>
            <a:xfrm>
              <a:off x="1723823" y="4102219"/>
              <a:ext cx="469577" cy="445621"/>
              <a:chOff x="4544669" y="4548413"/>
              <a:chExt cx="469577" cy="445621"/>
            </a:xfrm>
          </p:grpSpPr>
          <p:sp>
            <p:nvSpPr>
              <p:cNvPr id="37" name="Oval 20"/>
              <p:cNvSpPr>
                <a:spLocks noChangeArrowheads="1"/>
              </p:cNvSpPr>
              <p:nvPr/>
            </p:nvSpPr>
            <p:spPr bwMode="auto">
              <a:xfrm>
                <a:off x="4889459" y="4706181"/>
                <a:ext cx="124787" cy="127786"/>
              </a:xfrm>
              <a:prstGeom prst="ellipse">
                <a:avLst/>
              </a:prstGeom>
              <a:solidFill>
                <a:srgbClr val="FFCC00"/>
              </a:solidFill>
              <a:ln w="38100">
                <a:solidFill>
                  <a:srgbClr val="FFC000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Isosceles Triangle 37"/>
              <p:cNvSpPr/>
              <p:nvPr/>
            </p:nvSpPr>
            <p:spPr bwMode="auto">
              <a:xfrm rot="5400000">
                <a:off x="4496297" y="4596785"/>
                <a:ext cx="445621" cy="348878"/>
              </a:xfrm>
              <a:prstGeom prst="triangle">
                <a:avLst/>
              </a:prstGeom>
              <a:solidFill>
                <a:srgbClr val="FFC000"/>
              </a:solidFill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7172" name="Straight Connector 7171"/>
            <p:cNvCxnSpPr>
              <a:endCxn id="38" idx="3"/>
            </p:cNvCxnSpPr>
            <p:nvPr/>
          </p:nvCxnSpPr>
          <p:spPr bwMode="auto">
            <a:xfrm>
              <a:off x="854113" y="4325030"/>
              <a:ext cx="869710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3655602" y="4838797"/>
              <a:ext cx="113835" cy="420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2741707" y="4978224"/>
              <a:ext cx="22767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Elbow Connector 51"/>
            <p:cNvCxnSpPr>
              <a:stCxn id="37" idx="6"/>
            </p:cNvCxnSpPr>
            <p:nvPr/>
          </p:nvCxnSpPr>
          <p:spPr bwMode="auto">
            <a:xfrm>
              <a:off x="2193400" y="4323880"/>
              <a:ext cx="775978" cy="407364"/>
            </a:xfrm>
            <a:prstGeom prst="bentConnector3">
              <a:avLst>
                <a:gd name="adj1" fmla="val 78488"/>
              </a:avLst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854113" y="4994408"/>
              <a:ext cx="22767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865841" y="5217144"/>
              <a:ext cx="22767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Elbow Connector 106"/>
            <p:cNvCxnSpPr>
              <a:endCxn id="7" idx="3"/>
            </p:cNvCxnSpPr>
            <p:nvPr/>
          </p:nvCxnSpPr>
          <p:spPr bwMode="auto">
            <a:xfrm rot="16200000" flipH="1">
              <a:off x="1882809" y="5115484"/>
              <a:ext cx="466882" cy="435977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Elbow Connector 109"/>
            <p:cNvCxnSpPr>
              <a:stCxn id="19" idx="6"/>
            </p:cNvCxnSpPr>
            <p:nvPr/>
          </p:nvCxnSpPr>
          <p:spPr bwMode="auto">
            <a:xfrm flipV="1">
              <a:off x="2803816" y="5344102"/>
              <a:ext cx="986000" cy="22166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3719480" y="4588500"/>
              <a:ext cx="8625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baseline="0" dirty="0" smtClean="0">
                  <a:solidFill>
                    <a:srgbClr val="FFC000"/>
                  </a:solidFill>
                  <a:latin typeface="+mj-lt"/>
                </a:rPr>
                <a:t>LCFF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42373" y="4006008"/>
            <a:ext cx="4431308" cy="1687504"/>
            <a:chOff x="150741" y="4102219"/>
            <a:chExt cx="4431308" cy="1687504"/>
          </a:xfrm>
        </p:grpSpPr>
        <p:sp>
          <p:nvSpPr>
            <p:cNvPr id="118" name="TextBox 117"/>
            <p:cNvSpPr txBox="1"/>
            <p:nvPr/>
          </p:nvSpPr>
          <p:spPr>
            <a:xfrm>
              <a:off x="227242" y="4589473"/>
              <a:ext cx="530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baseline="0" dirty="0" smtClean="0">
                  <a:solidFill>
                    <a:srgbClr val="FFC000"/>
                  </a:solidFill>
                  <a:latin typeface="+mj-lt"/>
                </a:rPr>
                <a:t>FF</a:t>
              </a:r>
              <a:endParaRPr lang="en-US" sz="2000" b="1" dirty="0">
                <a:solidFill>
                  <a:srgbClr val="FFC000"/>
                </a:solidFill>
                <a:latin typeface="+mj-lt"/>
              </a:endParaRPr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1081784" y="4850140"/>
              <a:ext cx="673100" cy="493962"/>
              <a:chOff x="1724797" y="4500070"/>
              <a:chExt cx="673100" cy="493962"/>
            </a:xfrm>
          </p:grpSpPr>
          <p:sp>
            <p:nvSpPr>
              <p:cNvPr id="145" name="AutoShape 3"/>
              <p:cNvSpPr>
                <a:spLocks noChangeArrowheads="1"/>
              </p:cNvSpPr>
              <p:nvPr/>
            </p:nvSpPr>
            <p:spPr bwMode="auto">
              <a:xfrm>
                <a:off x="1724797" y="4500070"/>
                <a:ext cx="548313" cy="493962"/>
              </a:xfrm>
              <a:prstGeom prst="flowChartDelay">
                <a:avLst/>
              </a:prstGeom>
              <a:noFill/>
              <a:ln w="38100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n>
                    <a:solidFill>
                      <a:srgbClr val="FFFF00"/>
                    </a:solidFill>
                  </a:ln>
                </a:endParaRPr>
              </a:p>
            </p:txBody>
          </p:sp>
          <p:sp>
            <p:nvSpPr>
              <p:cNvPr id="146" name="Oval 20"/>
              <p:cNvSpPr>
                <a:spLocks noChangeArrowheads="1"/>
              </p:cNvSpPr>
              <p:nvPr/>
            </p:nvSpPr>
            <p:spPr bwMode="auto">
              <a:xfrm>
                <a:off x="2273110" y="4683157"/>
                <a:ext cx="124787" cy="127786"/>
              </a:xfrm>
              <a:prstGeom prst="ellipse">
                <a:avLst/>
              </a:prstGeom>
              <a:noFill/>
              <a:ln w="38100">
                <a:solidFill>
                  <a:srgbClr val="FFC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2334239" y="5344102"/>
              <a:ext cx="469577" cy="445621"/>
              <a:chOff x="4544669" y="4548413"/>
              <a:chExt cx="469577" cy="445621"/>
            </a:xfrm>
            <a:solidFill>
              <a:srgbClr val="FFCC00"/>
            </a:solidFill>
          </p:grpSpPr>
          <p:sp>
            <p:nvSpPr>
              <p:cNvPr id="143" name="Oval 20"/>
              <p:cNvSpPr>
                <a:spLocks noChangeArrowheads="1"/>
              </p:cNvSpPr>
              <p:nvPr/>
            </p:nvSpPr>
            <p:spPr bwMode="auto">
              <a:xfrm>
                <a:off x="4889459" y="4706181"/>
                <a:ext cx="124787" cy="127786"/>
              </a:xfrm>
              <a:prstGeom prst="ellipse">
                <a:avLst/>
              </a:prstGeom>
              <a:grpFill/>
              <a:ln w="38100">
                <a:solidFill>
                  <a:srgbClr val="FFC000"/>
                </a:solidFill>
                <a:round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Isosceles Triangle 143"/>
              <p:cNvSpPr/>
              <p:nvPr/>
            </p:nvSpPr>
            <p:spPr bwMode="auto">
              <a:xfrm rot="5400000">
                <a:off x="4496297" y="4596785"/>
                <a:ext cx="445621" cy="348878"/>
              </a:xfrm>
              <a:prstGeom prst="triangle">
                <a:avLst/>
              </a:prstGeom>
              <a:grpFill/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21" name="Rectangle 120"/>
            <p:cNvSpPr/>
            <p:nvPr/>
          </p:nvSpPr>
          <p:spPr bwMode="auto">
            <a:xfrm>
              <a:off x="150741" y="4156214"/>
              <a:ext cx="703372" cy="1310090"/>
            </a:xfrm>
            <a:prstGeom prst="rect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122" name="Group 121"/>
            <p:cNvGrpSpPr/>
            <p:nvPr/>
          </p:nvGrpSpPr>
          <p:grpSpPr>
            <a:xfrm>
              <a:off x="2068607" y="4741292"/>
              <a:ext cx="673100" cy="493962"/>
              <a:chOff x="1724797" y="4500070"/>
              <a:chExt cx="673100" cy="493962"/>
            </a:xfrm>
          </p:grpSpPr>
          <p:sp>
            <p:nvSpPr>
              <p:cNvPr id="141" name="AutoShape 3"/>
              <p:cNvSpPr>
                <a:spLocks noChangeArrowheads="1"/>
              </p:cNvSpPr>
              <p:nvPr/>
            </p:nvSpPr>
            <p:spPr bwMode="auto">
              <a:xfrm>
                <a:off x="1724797" y="4500070"/>
                <a:ext cx="548313" cy="493962"/>
              </a:xfrm>
              <a:prstGeom prst="flowChartDelay">
                <a:avLst/>
              </a:prstGeom>
              <a:noFill/>
              <a:ln w="38100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n>
                    <a:solidFill>
                      <a:srgbClr val="FFFF00"/>
                    </a:solidFill>
                  </a:ln>
                </a:endParaRPr>
              </a:p>
            </p:txBody>
          </p:sp>
          <p:sp>
            <p:nvSpPr>
              <p:cNvPr id="142" name="Oval 20"/>
              <p:cNvSpPr>
                <a:spLocks noChangeArrowheads="1"/>
              </p:cNvSpPr>
              <p:nvPr/>
            </p:nvSpPr>
            <p:spPr bwMode="auto">
              <a:xfrm>
                <a:off x="2273110" y="4683157"/>
                <a:ext cx="124787" cy="127786"/>
              </a:xfrm>
              <a:prstGeom prst="ellipse">
                <a:avLst/>
              </a:prstGeom>
              <a:noFill/>
              <a:ln w="38100">
                <a:solidFill>
                  <a:srgbClr val="FFC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" name="Rectangle 122"/>
            <p:cNvSpPr/>
            <p:nvPr/>
          </p:nvSpPr>
          <p:spPr bwMode="auto">
            <a:xfrm>
              <a:off x="3789816" y="4173702"/>
              <a:ext cx="703372" cy="1310090"/>
            </a:xfrm>
            <a:prstGeom prst="rect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124" name="Group 123"/>
            <p:cNvGrpSpPr/>
            <p:nvPr/>
          </p:nvGrpSpPr>
          <p:grpSpPr>
            <a:xfrm>
              <a:off x="2974168" y="4606071"/>
              <a:ext cx="673100" cy="493962"/>
              <a:chOff x="2954072" y="4174007"/>
              <a:chExt cx="673100" cy="493962"/>
            </a:xfrm>
          </p:grpSpPr>
          <p:sp>
            <p:nvSpPr>
              <p:cNvPr id="139" name="AutoShape 3"/>
              <p:cNvSpPr>
                <a:spLocks noChangeArrowheads="1"/>
              </p:cNvSpPr>
              <p:nvPr/>
            </p:nvSpPr>
            <p:spPr bwMode="auto">
              <a:xfrm>
                <a:off x="2954072" y="4174007"/>
                <a:ext cx="548313" cy="493962"/>
              </a:xfrm>
              <a:prstGeom prst="flowChartDelay">
                <a:avLst/>
              </a:prstGeom>
              <a:noFill/>
              <a:ln w="38100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n>
                    <a:solidFill>
                      <a:srgbClr val="FFFF00"/>
                    </a:solidFill>
                  </a:ln>
                </a:endParaRPr>
              </a:p>
            </p:txBody>
          </p:sp>
          <p:sp>
            <p:nvSpPr>
              <p:cNvPr id="140" name="Oval 20"/>
              <p:cNvSpPr>
                <a:spLocks noChangeArrowheads="1"/>
              </p:cNvSpPr>
              <p:nvPr/>
            </p:nvSpPr>
            <p:spPr bwMode="auto">
              <a:xfrm>
                <a:off x="3502385" y="4357094"/>
                <a:ext cx="124787" cy="127786"/>
              </a:xfrm>
              <a:prstGeom prst="ellipse">
                <a:avLst/>
              </a:prstGeom>
              <a:noFill/>
              <a:ln w="38100">
                <a:solidFill>
                  <a:srgbClr val="FFC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125" name="Straight Connector 124"/>
            <p:cNvCxnSpPr>
              <a:stCxn id="146" idx="6"/>
            </p:cNvCxnSpPr>
            <p:nvPr/>
          </p:nvCxnSpPr>
          <p:spPr bwMode="auto">
            <a:xfrm>
              <a:off x="1754884" y="5097120"/>
              <a:ext cx="324241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Elbow Connector 125"/>
            <p:cNvCxnSpPr/>
            <p:nvPr/>
          </p:nvCxnSpPr>
          <p:spPr bwMode="auto">
            <a:xfrm>
              <a:off x="854113" y="4664058"/>
              <a:ext cx="1204007" cy="188994"/>
            </a:xfrm>
            <a:prstGeom prst="bentConnector3">
              <a:avLst>
                <a:gd name="adj1" fmla="val 85052"/>
              </a:avLst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27" name="Group 126"/>
            <p:cNvGrpSpPr/>
            <p:nvPr/>
          </p:nvGrpSpPr>
          <p:grpSpPr>
            <a:xfrm>
              <a:off x="1723823" y="4102219"/>
              <a:ext cx="469577" cy="445621"/>
              <a:chOff x="4544669" y="4548413"/>
              <a:chExt cx="469577" cy="445621"/>
            </a:xfrm>
          </p:grpSpPr>
          <p:sp>
            <p:nvSpPr>
              <p:cNvPr id="137" name="Oval 20"/>
              <p:cNvSpPr>
                <a:spLocks noChangeArrowheads="1"/>
              </p:cNvSpPr>
              <p:nvPr/>
            </p:nvSpPr>
            <p:spPr bwMode="auto">
              <a:xfrm>
                <a:off x="4889459" y="4706181"/>
                <a:ext cx="124787" cy="127786"/>
              </a:xfrm>
              <a:prstGeom prst="ellipse">
                <a:avLst/>
              </a:prstGeom>
              <a:noFill/>
              <a:ln w="38100">
                <a:solidFill>
                  <a:srgbClr val="FFC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Isosceles Triangle 137"/>
              <p:cNvSpPr/>
              <p:nvPr/>
            </p:nvSpPr>
            <p:spPr bwMode="auto">
              <a:xfrm rot="5400000">
                <a:off x="4496297" y="4596785"/>
                <a:ext cx="445621" cy="348878"/>
              </a:xfrm>
              <a:prstGeom prst="triangle">
                <a:avLst/>
              </a:prstGeom>
              <a:noFill/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28" name="Straight Connector 127"/>
            <p:cNvCxnSpPr>
              <a:endCxn id="138" idx="3"/>
            </p:cNvCxnSpPr>
            <p:nvPr/>
          </p:nvCxnSpPr>
          <p:spPr bwMode="auto">
            <a:xfrm>
              <a:off x="854113" y="4325030"/>
              <a:ext cx="869710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>
              <a:off x="3655602" y="4838797"/>
              <a:ext cx="113835" cy="420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>
              <a:off x="2741707" y="4978224"/>
              <a:ext cx="22767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Elbow Connector 130"/>
            <p:cNvCxnSpPr>
              <a:stCxn id="137" idx="6"/>
            </p:cNvCxnSpPr>
            <p:nvPr/>
          </p:nvCxnSpPr>
          <p:spPr bwMode="auto">
            <a:xfrm>
              <a:off x="2193400" y="4323880"/>
              <a:ext cx="775978" cy="407364"/>
            </a:xfrm>
            <a:prstGeom prst="bentConnector3">
              <a:avLst>
                <a:gd name="adj1" fmla="val 78488"/>
              </a:avLst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/>
            <p:nvPr/>
          </p:nvCxnSpPr>
          <p:spPr bwMode="auto">
            <a:xfrm>
              <a:off x="854113" y="4994408"/>
              <a:ext cx="22767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>
              <a:off x="865841" y="5217144"/>
              <a:ext cx="22767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Elbow Connector 133"/>
            <p:cNvCxnSpPr>
              <a:endCxn id="144" idx="3"/>
            </p:cNvCxnSpPr>
            <p:nvPr/>
          </p:nvCxnSpPr>
          <p:spPr bwMode="auto">
            <a:xfrm rot="16200000" flipH="1">
              <a:off x="1882809" y="5115484"/>
              <a:ext cx="466882" cy="435977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Elbow Connector 134"/>
            <p:cNvCxnSpPr>
              <a:stCxn id="143" idx="6"/>
            </p:cNvCxnSpPr>
            <p:nvPr/>
          </p:nvCxnSpPr>
          <p:spPr bwMode="auto">
            <a:xfrm flipV="1">
              <a:off x="2803816" y="5344102"/>
              <a:ext cx="986000" cy="22166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6" name="TextBox 135"/>
            <p:cNvSpPr txBox="1"/>
            <p:nvPr/>
          </p:nvSpPr>
          <p:spPr>
            <a:xfrm>
              <a:off x="3719480" y="4588500"/>
              <a:ext cx="8625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baseline="0" dirty="0" smtClean="0">
                  <a:solidFill>
                    <a:srgbClr val="FFC000"/>
                  </a:solidFill>
                  <a:latin typeface="+mj-lt"/>
                </a:rPr>
                <a:t>LCFF</a:t>
              </a:r>
            </a:p>
          </p:txBody>
        </p:sp>
      </p:grpSp>
      <p:sp>
        <p:nvSpPr>
          <p:cNvPr id="147" name="Flowchart: Connector 146"/>
          <p:cNvSpPr/>
          <p:nvPr/>
        </p:nvSpPr>
        <p:spPr>
          <a:xfrm>
            <a:off x="1818261" y="4949177"/>
            <a:ext cx="123623" cy="114300"/>
          </a:xfrm>
          <a:prstGeom prst="flowChartConnector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8" name="Flowchart: Connector 147"/>
          <p:cNvSpPr/>
          <p:nvPr/>
        </p:nvSpPr>
        <p:spPr>
          <a:xfrm>
            <a:off x="6401829" y="4950857"/>
            <a:ext cx="123623" cy="114300"/>
          </a:xfrm>
          <a:prstGeom prst="flowChartConnector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962032" y="3975618"/>
            <a:ext cx="277128" cy="51246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888694" y="5711488"/>
            <a:ext cx="582805" cy="210314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560365" y="5616590"/>
            <a:ext cx="1029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0" dirty="0" smtClean="0">
                <a:solidFill>
                  <a:srgbClr val="FFCC00"/>
                </a:solidFill>
                <a:latin typeface="+mj-lt"/>
              </a:rPr>
              <a:t>VDDH</a:t>
            </a:r>
            <a:endParaRPr lang="en-US" sz="2000" b="1" dirty="0">
              <a:solidFill>
                <a:srgbClr val="FFCC00"/>
              </a:solidFill>
              <a:latin typeface="+mj-lt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3890374" y="6084944"/>
            <a:ext cx="582805" cy="210314"/>
          </a:xfrm>
          <a:prstGeom prst="rect">
            <a:avLst/>
          </a:prstGeom>
          <a:solidFill>
            <a:srgbClr val="FFCC00"/>
          </a:solidFill>
          <a:ln w="38100" cap="flat" cmpd="sng" algn="ctr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572093" y="5969950"/>
            <a:ext cx="1029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0" dirty="0" smtClean="0">
                <a:solidFill>
                  <a:srgbClr val="FFCC00"/>
                </a:solidFill>
                <a:latin typeface="+mj-lt"/>
              </a:rPr>
              <a:t>VDDL</a:t>
            </a:r>
            <a:endParaRPr lang="en-US" sz="2000" b="1" dirty="0">
              <a:solidFill>
                <a:srgbClr val="FFCC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>
                <a:solidFill>
                  <a:srgbClr val="FFFF00"/>
                </a:solidFill>
                <a:latin typeface="Helvetica" pitchFamily="2" charset="0"/>
              </a:rPr>
              <a:t>Motivation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91728" y="1485906"/>
            <a:ext cx="871629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5"/>
                </a:solidFill>
                <a:latin typeface="+mj-lt"/>
              </a:rPr>
              <a:t> </a:t>
            </a:r>
            <a:r>
              <a:rPr lang="en-US" sz="2400" b="1" baseline="0" dirty="0">
                <a:solidFill>
                  <a:schemeClr val="accent5"/>
                </a:solidFill>
                <a:latin typeface="+mj-lt"/>
              </a:rPr>
              <a:t>MILP (Mixed Integer Linear Program) algorithms for dual-</a:t>
            </a:r>
            <a:r>
              <a:rPr lang="en-US" sz="2400" b="1" baseline="0" dirty="0" err="1">
                <a:solidFill>
                  <a:schemeClr val="accent5"/>
                </a:solidFill>
                <a:latin typeface="+mj-lt"/>
              </a:rPr>
              <a:t>V</a:t>
            </a:r>
            <a:r>
              <a:rPr lang="en-US" sz="2400" b="1" dirty="0" err="1">
                <a:solidFill>
                  <a:schemeClr val="accent5"/>
                </a:solidFill>
                <a:latin typeface="+mj-lt"/>
              </a:rPr>
              <a:t>dd</a:t>
            </a:r>
            <a:r>
              <a:rPr lang="en-US" sz="2400" b="1" baseline="0" dirty="0">
                <a:solidFill>
                  <a:schemeClr val="accent5"/>
                </a:solidFill>
                <a:latin typeface="+mj-lt"/>
              </a:rPr>
              <a:t> design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give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a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 </a:t>
            </a:r>
            <a:r>
              <a:rPr lang="en-US" sz="2400" b="1" baseline="0" dirty="0">
                <a:solidFill>
                  <a:schemeClr val="accent5"/>
                </a:solidFill>
                <a:latin typeface="+mj-lt"/>
              </a:rPr>
              <a:t>global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optimal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solution, </a:t>
            </a:r>
            <a:r>
              <a:rPr lang="en-US" sz="2400" b="1" baseline="0" dirty="0">
                <a:solidFill>
                  <a:schemeClr val="accent5"/>
                </a:solidFill>
                <a:latin typeface="+mj-lt"/>
              </a:rPr>
              <a:t>but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they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 cannot </a:t>
            </a:r>
            <a:r>
              <a:rPr lang="en-US" sz="2400" b="1" baseline="0" dirty="0">
                <a:solidFill>
                  <a:schemeClr val="accent5"/>
                </a:solidFill>
                <a:latin typeface="+mj-lt"/>
              </a:rPr>
              <a:t>be applied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to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 </a:t>
            </a:r>
            <a:r>
              <a:rPr lang="en-US" sz="2400" b="1" baseline="0" dirty="0">
                <a:solidFill>
                  <a:schemeClr val="accent5"/>
                </a:solidFill>
                <a:latin typeface="+mj-lt"/>
              </a:rPr>
              <a:t>very large circuits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due to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 </a:t>
            </a:r>
            <a:r>
              <a:rPr lang="en-US" sz="2400" b="1" baseline="0" dirty="0">
                <a:solidFill>
                  <a:schemeClr val="accent5"/>
                </a:solidFill>
                <a:latin typeface="+mj-lt"/>
              </a:rPr>
              <a:t>huge run-time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cost [5,6]. </a:t>
            </a:r>
            <a:endParaRPr lang="en-US" sz="2400" b="1" baseline="0" dirty="0">
              <a:solidFill>
                <a:schemeClr val="accent5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baseline="0" dirty="0">
                <a:solidFill>
                  <a:schemeClr val="accent5"/>
                </a:solidFill>
                <a:latin typeface="+mj-lt"/>
              </a:rPr>
              <a:t>Time complexity O(n</a:t>
            </a:r>
            <a:r>
              <a:rPr lang="en-US" sz="2400" b="1" baseline="30000" dirty="0">
                <a:solidFill>
                  <a:schemeClr val="accent5"/>
                </a:solidFill>
                <a:latin typeface="+mj-lt"/>
              </a:rPr>
              <a:t>2</a:t>
            </a:r>
            <a:r>
              <a:rPr lang="en-US" sz="2400" b="1" baseline="0" dirty="0">
                <a:solidFill>
                  <a:schemeClr val="accent5"/>
                </a:solidFill>
                <a:latin typeface="+mj-lt"/>
              </a:rPr>
              <a:t>) </a:t>
            </a:r>
            <a:r>
              <a:rPr lang="en-US" sz="2400" dirty="0">
                <a:solidFill>
                  <a:schemeClr val="accent5"/>
                </a:solidFill>
                <a:latin typeface="+mj-lt"/>
              </a:rPr>
              <a:t> </a:t>
            </a:r>
            <a:r>
              <a:rPr lang="en-US" sz="2400" b="1" baseline="0" dirty="0">
                <a:solidFill>
                  <a:schemeClr val="accent5"/>
                </a:solidFill>
                <a:latin typeface="+mj-lt"/>
              </a:rPr>
              <a:t>of  the published heuristic algorithms for dual-</a:t>
            </a:r>
            <a:r>
              <a:rPr lang="en-US" sz="2400" b="1" baseline="0" dirty="0" err="1">
                <a:solidFill>
                  <a:schemeClr val="accent5"/>
                </a:solidFill>
                <a:latin typeface="+mj-lt"/>
              </a:rPr>
              <a:t>V</a:t>
            </a:r>
            <a:r>
              <a:rPr lang="en-US" sz="2400" b="1" dirty="0" err="1">
                <a:solidFill>
                  <a:schemeClr val="accent5"/>
                </a:solidFill>
                <a:latin typeface="+mj-lt"/>
              </a:rPr>
              <a:t>dd</a:t>
            </a:r>
            <a:r>
              <a:rPr lang="en-US" sz="2400" b="1" dirty="0">
                <a:solidFill>
                  <a:schemeClr val="accent5"/>
                </a:solidFill>
                <a:latin typeface="+mj-lt"/>
              </a:rPr>
              <a:t> </a:t>
            </a:r>
            <a:r>
              <a:rPr lang="en-US" sz="2400" b="1" baseline="0" dirty="0">
                <a:solidFill>
                  <a:schemeClr val="accent5"/>
                </a:solidFill>
                <a:latin typeface="+mj-lt"/>
              </a:rPr>
              <a:t>design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also may </a:t>
            </a:r>
            <a:r>
              <a:rPr lang="en-US" sz="2400" b="1" baseline="0" dirty="0">
                <a:solidFill>
                  <a:schemeClr val="accent5"/>
                </a:solidFill>
                <a:latin typeface="+mj-lt"/>
              </a:rPr>
              <a:t>not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have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 </a:t>
            </a:r>
            <a:r>
              <a:rPr lang="en-US" sz="2400" b="1" baseline="0" dirty="0">
                <a:solidFill>
                  <a:schemeClr val="accent5"/>
                </a:solidFill>
                <a:latin typeface="+mj-lt"/>
              </a:rPr>
              <a:t>affordable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run-time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for very large modern </a:t>
            </a:r>
            <a:r>
              <a:rPr lang="en-US" sz="2400" b="1" baseline="0" dirty="0" err="1" smtClean="0">
                <a:solidFill>
                  <a:schemeClr val="accent5"/>
                </a:solidFill>
                <a:latin typeface="+mj-lt"/>
              </a:rPr>
              <a:t>SoC.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chemeClr val="accent5"/>
                </a:solidFill>
                <a:latin typeface="+mj-lt"/>
              </a:rPr>
              <a:t>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 </a:t>
            </a:r>
            <a:endParaRPr lang="en-US" sz="2400" b="1" baseline="0" dirty="0">
              <a:solidFill>
                <a:schemeClr val="accent5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baseline="0" dirty="0">
                <a:solidFill>
                  <a:schemeClr val="accent5"/>
                </a:solidFill>
                <a:latin typeface="+mj-lt"/>
              </a:rPr>
              <a:t>G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ate </a:t>
            </a:r>
            <a:r>
              <a:rPr lang="en-US" sz="2400" b="1" baseline="0" dirty="0">
                <a:solidFill>
                  <a:schemeClr val="accent5"/>
                </a:solidFill>
                <a:latin typeface="+mj-lt"/>
              </a:rPr>
              <a:t>slack analysis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has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 linear time complexity in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number of gates in a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circuit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; </a:t>
            </a:r>
            <a:r>
              <a:rPr lang="en-US" sz="2400" b="1" i="1" baseline="0" dirty="0" smtClean="0">
                <a:solidFill>
                  <a:schemeClr val="accent5"/>
                </a:solidFill>
                <a:latin typeface="+mj-lt"/>
              </a:rPr>
              <a:t>this is different from the all-</a:t>
            </a:r>
            <a:r>
              <a:rPr lang="en-US" sz="2400" b="1" i="1" baseline="0" dirty="0" smtClean="0">
                <a:solidFill>
                  <a:schemeClr val="accent5"/>
                </a:solidFill>
              </a:rPr>
              <a:t>path </a:t>
            </a:r>
            <a:r>
              <a:rPr lang="en-US" sz="2400" b="1" i="1" baseline="0" dirty="0">
                <a:solidFill>
                  <a:schemeClr val="accent5"/>
                </a:solidFill>
              </a:rPr>
              <a:t>slack analysis </a:t>
            </a:r>
            <a:r>
              <a:rPr lang="en-US" sz="2400" b="1" i="1" baseline="0" dirty="0" smtClean="0">
                <a:solidFill>
                  <a:schemeClr val="accent5"/>
                </a:solidFill>
              </a:rPr>
              <a:t>that can </a:t>
            </a:r>
            <a:r>
              <a:rPr lang="en-US" sz="2400" b="1" i="1" baseline="0" dirty="0" smtClean="0">
                <a:solidFill>
                  <a:schemeClr val="accent5"/>
                </a:solidFill>
              </a:rPr>
              <a:t>be </a:t>
            </a:r>
            <a:r>
              <a:rPr lang="en-US" sz="2400" b="1" i="1" baseline="0" dirty="0">
                <a:solidFill>
                  <a:schemeClr val="accent5"/>
                </a:solidFill>
              </a:rPr>
              <a:t>exponential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.</a:t>
            </a:r>
            <a:endParaRPr lang="en-US" sz="2400" b="1" baseline="0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ICIT-SSST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DADBC1C0-E85B-4F98-AB64-1E92CE786698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>
                <a:solidFill>
                  <a:srgbClr val="FFFF00"/>
                </a:solidFill>
                <a:latin typeface="Helvetica" pitchFamily="2" charset="0"/>
              </a:rPr>
              <a:t>Gate Slack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1226" y="4351345"/>
            <a:ext cx="669960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baseline="0" dirty="0">
                <a:solidFill>
                  <a:schemeClr val="accent5"/>
                </a:solidFill>
                <a:latin typeface="+mn-lt"/>
              </a:rPr>
              <a:t>D</a:t>
            </a:r>
            <a:r>
              <a:rPr lang="en-US" sz="2400" b="1" baseline="0" dirty="0" smtClean="0">
                <a:solidFill>
                  <a:schemeClr val="accent5"/>
                </a:solidFill>
                <a:latin typeface="+mn-lt"/>
              </a:rPr>
              <a:t>elay of the longest path through gate i [4]: </a:t>
            </a:r>
          </a:p>
          <a:p>
            <a:pPr>
              <a:spcBef>
                <a:spcPct val="50000"/>
              </a:spcBef>
            </a:pPr>
            <a:r>
              <a:rPr lang="en-US" sz="2400" b="1" baseline="0" dirty="0" smtClean="0">
                <a:solidFill>
                  <a:schemeClr val="accent5"/>
                </a:solidFill>
                <a:latin typeface="+mn-lt"/>
              </a:rPr>
              <a:t>                   </a:t>
            </a:r>
            <a:r>
              <a:rPr lang="en-US" sz="2400" b="1" baseline="0" dirty="0" err="1" smtClean="0">
                <a:solidFill>
                  <a:srgbClr val="FFCC00"/>
                </a:solidFill>
                <a:latin typeface="+mn-lt"/>
              </a:rPr>
              <a:t>D</a:t>
            </a:r>
            <a:r>
              <a:rPr lang="en-US" sz="2400" b="1" dirty="0" err="1" smtClean="0">
                <a:solidFill>
                  <a:srgbClr val="FFCC00"/>
                </a:solidFill>
                <a:latin typeface="+mn-lt"/>
              </a:rPr>
              <a:t>p,i</a:t>
            </a:r>
            <a:r>
              <a:rPr lang="en-US" sz="2400" b="1" baseline="0" dirty="0" smtClean="0">
                <a:solidFill>
                  <a:srgbClr val="FFCC00"/>
                </a:solidFill>
                <a:latin typeface="+mn-lt"/>
              </a:rPr>
              <a:t> = T</a:t>
            </a:r>
            <a:r>
              <a:rPr lang="en-US" sz="2400" b="1" dirty="0" smtClean="0">
                <a:solidFill>
                  <a:srgbClr val="FFCC00"/>
                </a:solidFill>
                <a:latin typeface="+mn-lt"/>
              </a:rPr>
              <a:t>PI</a:t>
            </a:r>
            <a:r>
              <a:rPr lang="en-US" sz="2400" b="1" baseline="0" dirty="0" smtClean="0">
                <a:solidFill>
                  <a:srgbClr val="FFCC00"/>
                </a:solidFill>
                <a:latin typeface="+mn-lt"/>
              </a:rPr>
              <a:t>(i)</a:t>
            </a:r>
            <a:r>
              <a:rPr lang="en-US" sz="2400" b="1" baseline="0" dirty="0" smtClean="0">
                <a:solidFill>
                  <a:srgbClr val="FFCC00"/>
                </a:solidFill>
              </a:rPr>
              <a:t> + T</a:t>
            </a:r>
            <a:r>
              <a:rPr lang="en-US" sz="2400" b="1" dirty="0" smtClean="0">
                <a:solidFill>
                  <a:srgbClr val="FFCC00"/>
                </a:solidFill>
              </a:rPr>
              <a:t>PO</a:t>
            </a:r>
            <a:r>
              <a:rPr lang="en-US" sz="2400" b="1" baseline="0" dirty="0" smtClean="0">
                <a:solidFill>
                  <a:srgbClr val="FFCC00"/>
                </a:solidFill>
              </a:rPr>
              <a:t>(i)</a:t>
            </a:r>
            <a:endParaRPr lang="en-US" sz="2400" b="1" baseline="0" dirty="0">
              <a:solidFill>
                <a:srgbClr val="FFCC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ICIT-SSST 2011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DADBC1C0-E85B-4F98-AB64-1E92CE786698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70C0"/>
              </a:solidFill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2771125" y="1427808"/>
            <a:ext cx="673100" cy="595313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6" name="Oval 20"/>
          <p:cNvSpPr>
            <a:spLocks noChangeArrowheads="1"/>
          </p:cNvSpPr>
          <p:nvPr/>
        </p:nvSpPr>
        <p:spPr bwMode="auto">
          <a:xfrm>
            <a:off x="3444225" y="1648461"/>
            <a:ext cx="153186" cy="154005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2773239" y="2665577"/>
            <a:ext cx="826286" cy="595313"/>
            <a:chOff x="2316683" y="2682299"/>
            <a:chExt cx="826286" cy="595313"/>
          </a:xfrm>
        </p:grpSpPr>
        <p:sp>
          <p:nvSpPr>
            <p:cNvPr id="29" name="AutoShape 3"/>
            <p:cNvSpPr>
              <a:spLocks noChangeArrowheads="1"/>
            </p:cNvSpPr>
            <p:nvPr/>
          </p:nvSpPr>
          <p:spPr bwMode="auto">
            <a:xfrm>
              <a:off x="2316683" y="2682299"/>
              <a:ext cx="673100" cy="595313"/>
            </a:xfrm>
            <a:prstGeom prst="flowChartDelay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n>
                  <a:solidFill>
                    <a:srgbClr val="FFFF00"/>
                  </a:solidFill>
                </a:ln>
              </a:endParaRPr>
            </a:p>
          </p:txBody>
        </p:sp>
        <p:sp>
          <p:nvSpPr>
            <p:cNvPr id="30" name="Oval 20"/>
            <p:cNvSpPr>
              <a:spLocks noChangeArrowheads="1"/>
            </p:cNvSpPr>
            <p:nvPr/>
          </p:nvSpPr>
          <p:spPr bwMode="auto">
            <a:xfrm>
              <a:off x="2989783" y="2902952"/>
              <a:ext cx="153186" cy="154005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5875226" y="2651073"/>
            <a:ext cx="673100" cy="595313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33" name="Oval 20"/>
          <p:cNvSpPr>
            <a:spLocks noChangeArrowheads="1"/>
          </p:cNvSpPr>
          <p:nvPr/>
        </p:nvSpPr>
        <p:spPr bwMode="auto">
          <a:xfrm>
            <a:off x="6548326" y="2871726"/>
            <a:ext cx="153186" cy="154005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7162816" y="2861197"/>
            <a:ext cx="673100" cy="595313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36" name="Oval 20"/>
          <p:cNvSpPr>
            <a:spLocks noChangeArrowheads="1"/>
          </p:cNvSpPr>
          <p:nvPr/>
        </p:nvSpPr>
        <p:spPr bwMode="auto">
          <a:xfrm>
            <a:off x="7835916" y="3081850"/>
            <a:ext cx="153186" cy="154005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876644" y="1430283"/>
            <a:ext cx="826286" cy="595313"/>
            <a:chOff x="2316683" y="2682299"/>
            <a:chExt cx="826286" cy="595313"/>
          </a:xfrm>
        </p:grpSpPr>
        <p:sp>
          <p:nvSpPr>
            <p:cNvPr id="38" name="AutoShape 3"/>
            <p:cNvSpPr>
              <a:spLocks noChangeArrowheads="1"/>
            </p:cNvSpPr>
            <p:nvPr/>
          </p:nvSpPr>
          <p:spPr bwMode="auto">
            <a:xfrm>
              <a:off x="2316683" y="2682299"/>
              <a:ext cx="673100" cy="595313"/>
            </a:xfrm>
            <a:prstGeom prst="flowChartDelay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n>
                  <a:solidFill>
                    <a:srgbClr val="FFFF00"/>
                  </a:solidFill>
                </a:ln>
              </a:endParaRPr>
            </a:p>
          </p:txBody>
        </p:sp>
        <p:sp>
          <p:nvSpPr>
            <p:cNvPr id="39" name="Oval 20"/>
            <p:cNvSpPr>
              <a:spLocks noChangeArrowheads="1"/>
            </p:cNvSpPr>
            <p:nvPr/>
          </p:nvSpPr>
          <p:spPr bwMode="auto">
            <a:xfrm>
              <a:off x="2989783" y="2902952"/>
              <a:ext cx="153186" cy="154005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8" name="Elbow Connector 7"/>
          <p:cNvCxnSpPr>
            <a:stCxn id="16" idx="6"/>
          </p:cNvCxnSpPr>
          <p:nvPr/>
        </p:nvCxnSpPr>
        <p:spPr bwMode="auto">
          <a:xfrm>
            <a:off x="3597411" y="1725464"/>
            <a:ext cx="826547" cy="419021"/>
          </a:xfrm>
          <a:prstGeom prst="bentConnector3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Elbow Connector 9"/>
          <p:cNvCxnSpPr>
            <a:stCxn id="30" idx="6"/>
          </p:cNvCxnSpPr>
          <p:nvPr/>
        </p:nvCxnSpPr>
        <p:spPr bwMode="auto">
          <a:xfrm flipV="1">
            <a:off x="3599525" y="2397779"/>
            <a:ext cx="824433" cy="565454"/>
          </a:xfrm>
          <a:prstGeom prst="bentConnector3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 bwMode="auto">
          <a:xfrm>
            <a:off x="4011741" y="2963233"/>
            <a:ext cx="1863485" cy="182738"/>
          </a:xfrm>
          <a:prstGeom prst="bentConnector3">
            <a:avLst>
              <a:gd name="adj1" fmla="val -238"/>
            </a:avLst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Elbow Connector 45"/>
          <p:cNvCxnSpPr/>
          <p:nvPr/>
        </p:nvCxnSpPr>
        <p:spPr bwMode="auto">
          <a:xfrm rot="5400000" flipH="1" flipV="1">
            <a:off x="5509425" y="1964278"/>
            <a:ext cx="391166" cy="321830"/>
          </a:xfrm>
          <a:prstGeom prst="bentConnector3">
            <a:avLst>
              <a:gd name="adj1" fmla="val 108441"/>
            </a:avLst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95" name="Straight Connector 8194"/>
          <p:cNvCxnSpPr/>
          <p:nvPr/>
        </p:nvCxnSpPr>
        <p:spPr bwMode="auto">
          <a:xfrm>
            <a:off x="8001908" y="3147966"/>
            <a:ext cx="31479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97" name="Elbow Connector 8196"/>
          <p:cNvCxnSpPr/>
          <p:nvPr/>
        </p:nvCxnSpPr>
        <p:spPr bwMode="auto">
          <a:xfrm flipV="1">
            <a:off x="4041759" y="1550584"/>
            <a:ext cx="1814789" cy="180493"/>
          </a:xfrm>
          <a:prstGeom prst="bentConnector3">
            <a:avLst>
              <a:gd name="adj1" fmla="val -1493"/>
            </a:avLst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AutoShape 3"/>
          <p:cNvSpPr>
            <a:spLocks noChangeArrowheads="1"/>
          </p:cNvSpPr>
          <p:nvPr/>
        </p:nvSpPr>
        <p:spPr bwMode="auto">
          <a:xfrm>
            <a:off x="1479399" y="1787014"/>
            <a:ext cx="673100" cy="595313"/>
          </a:xfrm>
          <a:prstGeom prst="flowChartDelay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91" name="Oval 20"/>
          <p:cNvSpPr>
            <a:spLocks noChangeArrowheads="1"/>
          </p:cNvSpPr>
          <p:nvPr/>
        </p:nvSpPr>
        <p:spPr bwMode="auto">
          <a:xfrm>
            <a:off x="2152499" y="2007667"/>
            <a:ext cx="153186" cy="154005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15" name="Elbow Connector 8214"/>
          <p:cNvCxnSpPr/>
          <p:nvPr/>
        </p:nvCxnSpPr>
        <p:spPr bwMode="auto">
          <a:xfrm flipV="1">
            <a:off x="2307799" y="1929610"/>
            <a:ext cx="455392" cy="148746"/>
          </a:xfrm>
          <a:prstGeom prst="bentConnector3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17" name="Straight Connector 8216"/>
          <p:cNvCxnSpPr/>
          <p:nvPr/>
        </p:nvCxnSpPr>
        <p:spPr bwMode="auto">
          <a:xfrm>
            <a:off x="1023272" y="1954853"/>
            <a:ext cx="45612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19" name="Straight Connector 8218"/>
          <p:cNvCxnSpPr/>
          <p:nvPr/>
        </p:nvCxnSpPr>
        <p:spPr bwMode="auto">
          <a:xfrm>
            <a:off x="1023272" y="2243774"/>
            <a:ext cx="45612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21" name="Elbow Connector 8220"/>
          <p:cNvCxnSpPr/>
          <p:nvPr/>
        </p:nvCxnSpPr>
        <p:spPr bwMode="auto">
          <a:xfrm>
            <a:off x="1251335" y="2243774"/>
            <a:ext cx="1519790" cy="553854"/>
          </a:xfrm>
          <a:prstGeom prst="bentConnector3">
            <a:avLst>
              <a:gd name="adj1" fmla="val -3004"/>
            </a:avLst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1023272" y="3126197"/>
            <a:ext cx="174785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>
            <a:off x="1025386" y="1558654"/>
            <a:ext cx="174785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Elbow Connector 67"/>
          <p:cNvCxnSpPr>
            <a:stCxn id="33" idx="6"/>
          </p:cNvCxnSpPr>
          <p:nvPr/>
        </p:nvCxnSpPr>
        <p:spPr bwMode="auto">
          <a:xfrm flipV="1">
            <a:off x="6701512" y="2948728"/>
            <a:ext cx="461304" cy="1"/>
          </a:xfrm>
          <a:prstGeom prst="bentConnector3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Elbow Connector 71"/>
          <p:cNvCxnSpPr/>
          <p:nvPr/>
        </p:nvCxnSpPr>
        <p:spPr bwMode="auto">
          <a:xfrm>
            <a:off x="5219169" y="3158853"/>
            <a:ext cx="1943647" cy="215718"/>
          </a:xfrm>
          <a:prstGeom prst="bentConnector3">
            <a:avLst>
              <a:gd name="adj1" fmla="val -406"/>
            </a:avLst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39" idx="6"/>
          </p:cNvCxnSpPr>
          <p:nvPr/>
        </p:nvCxnSpPr>
        <p:spPr bwMode="auto">
          <a:xfrm>
            <a:off x="6702930" y="1727939"/>
            <a:ext cx="163386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4" name="Flowchart: Connector 123"/>
          <p:cNvSpPr/>
          <p:nvPr/>
        </p:nvSpPr>
        <p:spPr>
          <a:xfrm>
            <a:off x="5151879" y="3090816"/>
            <a:ext cx="123623" cy="1143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5" name="Flowchart: Connector 124"/>
          <p:cNvSpPr/>
          <p:nvPr/>
        </p:nvSpPr>
        <p:spPr>
          <a:xfrm>
            <a:off x="1145979" y="2183314"/>
            <a:ext cx="123623" cy="1143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6" name="Flowchart: Connector 125"/>
          <p:cNvSpPr/>
          <p:nvPr/>
        </p:nvSpPr>
        <p:spPr>
          <a:xfrm>
            <a:off x="3928776" y="2911012"/>
            <a:ext cx="123623" cy="1143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7" name="Flowchart: Connector 126"/>
          <p:cNvSpPr/>
          <p:nvPr/>
        </p:nvSpPr>
        <p:spPr>
          <a:xfrm>
            <a:off x="3937985" y="1670788"/>
            <a:ext cx="123623" cy="1143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75350" y="1544316"/>
            <a:ext cx="1061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0" dirty="0" smtClean="0">
                <a:solidFill>
                  <a:srgbClr val="FFC000"/>
                </a:solidFill>
                <a:latin typeface="+mj-lt"/>
              </a:rPr>
              <a:t>gate i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80219" y="3433958"/>
            <a:ext cx="865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0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PI </a:t>
            </a:r>
            <a:r>
              <a:rPr lang="en-US" sz="2400" b="1" baseline="0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2400" b="1" baseline="0" dirty="0" err="1" smtClean="0">
                <a:solidFill>
                  <a:srgbClr val="FF0000"/>
                </a:solidFill>
                <a:latin typeface="+mj-lt"/>
              </a:rPr>
              <a:t>i</a:t>
            </a:r>
            <a:r>
              <a:rPr lang="en-US" sz="2400" b="1" baseline="0" dirty="0" smtClean="0">
                <a:solidFill>
                  <a:srgbClr val="FF0000"/>
                </a:solidFill>
                <a:latin typeface="+mj-lt"/>
              </a:rPr>
              <a:t>)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: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longest time for an event to arrive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at gate </a:t>
            </a:r>
            <a:r>
              <a:rPr lang="en-US" sz="2400" b="1" baseline="0" dirty="0" err="1" smtClean="0">
                <a:solidFill>
                  <a:schemeClr val="accent5"/>
                </a:solidFill>
                <a:latin typeface="+mj-lt"/>
              </a:rPr>
              <a:t>i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 from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PI </a:t>
            </a:r>
            <a:endParaRPr lang="en-US" sz="24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705255" y="82200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0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PI </a:t>
            </a:r>
            <a:r>
              <a:rPr lang="en-US" sz="2400" b="1" baseline="0" dirty="0" smtClean="0">
                <a:solidFill>
                  <a:srgbClr val="FF0000"/>
                </a:solidFill>
                <a:latin typeface="+mj-lt"/>
              </a:rPr>
              <a:t>(i) 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82" name="Straight Connector 81"/>
          <p:cNvCxnSpPr/>
          <p:nvPr/>
        </p:nvCxnSpPr>
        <p:spPr bwMode="auto">
          <a:xfrm flipV="1">
            <a:off x="5243630" y="2289736"/>
            <a:ext cx="305747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Elbow Connector 92"/>
          <p:cNvCxnSpPr>
            <a:stCxn id="115" idx="4"/>
          </p:cNvCxnSpPr>
          <p:nvPr/>
        </p:nvCxnSpPr>
        <p:spPr bwMode="auto">
          <a:xfrm rot="16200000" flipH="1">
            <a:off x="5484234" y="2405218"/>
            <a:ext cx="439554" cy="305073"/>
          </a:xfrm>
          <a:prstGeom prst="bentConnector3">
            <a:avLst>
              <a:gd name="adj1" fmla="val 93243"/>
            </a:avLst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7" name="TextBox 146"/>
          <p:cNvSpPr txBox="1"/>
          <p:nvPr/>
        </p:nvSpPr>
        <p:spPr>
          <a:xfrm>
            <a:off x="6459410" y="825471"/>
            <a:ext cx="1161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0" dirty="0" smtClean="0">
                <a:solidFill>
                  <a:srgbClr val="00FF00"/>
                </a:solidFill>
                <a:latin typeface="+mj-lt"/>
              </a:rPr>
              <a:t>T</a:t>
            </a:r>
            <a:r>
              <a:rPr lang="en-US" sz="2400" b="1" dirty="0" smtClean="0">
                <a:solidFill>
                  <a:srgbClr val="00FF00"/>
                </a:solidFill>
                <a:latin typeface="+mj-lt"/>
              </a:rPr>
              <a:t>PO </a:t>
            </a:r>
            <a:r>
              <a:rPr lang="en-US" sz="2400" b="1" baseline="0" dirty="0" smtClean="0">
                <a:solidFill>
                  <a:srgbClr val="00FF00"/>
                </a:solidFill>
                <a:latin typeface="+mj-lt"/>
              </a:rPr>
              <a:t>(i) </a:t>
            </a:r>
            <a:endParaRPr lang="en-US" sz="2400" b="1" dirty="0">
              <a:solidFill>
                <a:srgbClr val="00FF00"/>
              </a:solidFill>
              <a:latin typeface="+mj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294968" y="3869394"/>
            <a:ext cx="8478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0" dirty="0" smtClean="0">
                <a:solidFill>
                  <a:srgbClr val="00FF00"/>
                </a:solidFill>
                <a:latin typeface="+mj-lt"/>
              </a:rPr>
              <a:t>T</a:t>
            </a:r>
            <a:r>
              <a:rPr lang="en-US" sz="2400" b="1" dirty="0" smtClean="0">
                <a:solidFill>
                  <a:srgbClr val="00FF00"/>
                </a:solidFill>
                <a:latin typeface="+mj-lt"/>
              </a:rPr>
              <a:t>PO </a:t>
            </a:r>
            <a:r>
              <a:rPr lang="en-US" sz="2400" b="1" baseline="0" dirty="0" smtClean="0">
                <a:solidFill>
                  <a:srgbClr val="00FF00"/>
                </a:solidFill>
                <a:latin typeface="+mj-lt"/>
              </a:rPr>
              <a:t>(</a:t>
            </a:r>
            <a:r>
              <a:rPr lang="en-US" sz="2400" b="1" baseline="0" dirty="0" err="1" smtClean="0">
                <a:solidFill>
                  <a:srgbClr val="00FF00"/>
                </a:solidFill>
                <a:latin typeface="+mj-lt"/>
              </a:rPr>
              <a:t>i</a:t>
            </a:r>
            <a:r>
              <a:rPr lang="en-US" sz="2400" b="1" baseline="0" dirty="0" smtClean="0">
                <a:solidFill>
                  <a:srgbClr val="00FF00"/>
                </a:solidFill>
                <a:latin typeface="+mj-lt"/>
              </a:rPr>
              <a:t>)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: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longest time for an event 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from gate </a:t>
            </a:r>
            <a:r>
              <a:rPr lang="en-US" sz="2400" b="1" baseline="0" dirty="0" err="1" smtClean="0">
                <a:solidFill>
                  <a:schemeClr val="accent5"/>
                </a:solidFill>
                <a:latin typeface="+mj-lt"/>
              </a:rPr>
              <a:t>i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 to reach PO</a:t>
            </a:r>
            <a:endParaRPr lang="en-US" sz="24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150" name="Text Box 11"/>
          <p:cNvSpPr txBox="1">
            <a:spLocks noChangeArrowheads="1"/>
          </p:cNvSpPr>
          <p:nvPr/>
        </p:nvSpPr>
        <p:spPr bwMode="auto">
          <a:xfrm>
            <a:off x="202861" y="5399890"/>
            <a:ext cx="873827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baseline="0" dirty="0" smtClean="0">
                <a:solidFill>
                  <a:srgbClr val="FFFF00"/>
                </a:solidFill>
                <a:latin typeface="+mn-lt"/>
              </a:rPr>
              <a:t>Slack time for gate i: </a:t>
            </a:r>
            <a:r>
              <a:rPr lang="en-US" sz="2400" b="1" baseline="0" dirty="0" smtClean="0">
                <a:solidFill>
                  <a:srgbClr val="FFCC00"/>
                </a:solidFill>
                <a:latin typeface="+mn-lt"/>
              </a:rPr>
              <a:t>S</a:t>
            </a:r>
            <a:r>
              <a:rPr lang="en-US" sz="2400" b="1" dirty="0" smtClean="0">
                <a:solidFill>
                  <a:srgbClr val="FFCC00"/>
                </a:solidFill>
                <a:latin typeface="+mn-lt"/>
              </a:rPr>
              <a:t>i</a:t>
            </a:r>
            <a:r>
              <a:rPr lang="en-US" sz="2400" b="1" baseline="0" dirty="0" smtClean="0">
                <a:solidFill>
                  <a:srgbClr val="FFCC00"/>
                </a:solidFill>
                <a:latin typeface="+mn-lt"/>
              </a:rPr>
              <a:t> </a:t>
            </a:r>
            <a:r>
              <a:rPr lang="en-US" sz="2400" b="1" baseline="0" dirty="0">
                <a:solidFill>
                  <a:srgbClr val="FFCC00"/>
                </a:solidFill>
                <a:latin typeface="+mn-lt"/>
              </a:rPr>
              <a:t>= </a:t>
            </a:r>
            <a:r>
              <a:rPr lang="en-US" sz="2400" b="1" baseline="0" dirty="0" err="1" smtClean="0">
                <a:solidFill>
                  <a:srgbClr val="FFCC00"/>
                </a:solidFill>
                <a:latin typeface="+mn-lt"/>
              </a:rPr>
              <a:t>T</a:t>
            </a:r>
            <a:r>
              <a:rPr lang="en-US" sz="2400" b="1" dirty="0" err="1">
                <a:solidFill>
                  <a:srgbClr val="FFCC00"/>
                </a:solidFill>
                <a:latin typeface="+mn-lt"/>
              </a:rPr>
              <a:t>c</a:t>
            </a:r>
            <a:r>
              <a:rPr lang="en-US" sz="2400" b="1" baseline="0" dirty="0" smtClean="0">
                <a:solidFill>
                  <a:srgbClr val="FFCC00"/>
                </a:solidFill>
              </a:rPr>
              <a:t> </a:t>
            </a:r>
            <a:r>
              <a:rPr lang="en-US" sz="2400" b="1" baseline="0" dirty="0">
                <a:solidFill>
                  <a:srgbClr val="FFC000"/>
                </a:solidFill>
              </a:rPr>
              <a:t>– </a:t>
            </a:r>
            <a:r>
              <a:rPr lang="en-US" sz="2400" b="1" baseline="0" dirty="0" err="1" smtClean="0">
                <a:solidFill>
                  <a:srgbClr val="FFCC00"/>
                </a:solidFill>
              </a:rPr>
              <a:t>D</a:t>
            </a:r>
            <a:r>
              <a:rPr lang="en-US" sz="2400" b="1" dirty="0" err="1" smtClean="0">
                <a:solidFill>
                  <a:srgbClr val="FFCC00"/>
                </a:solidFill>
              </a:rPr>
              <a:t>p,i</a:t>
            </a:r>
            <a:r>
              <a:rPr lang="en-US" sz="2400" b="1" dirty="0" smtClean="0">
                <a:solidFill>
                  <a:srgbClr val="FFCC00"/>
                </a:solidFill>
              </a:rPr>
              <a:t>    </a:t>
            </a:r>
            <a:endParaRPr lang="en-US" sz="2400" b="1" baseline="0" dirty="0" smtClean="0">
              <a:solidFill>
                <a:srgbClr val="FFCC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b="1" baseline="0" dirty="0" smtClean="0">
                <a:solidFill>
                  <a:srgbClr val="FFCC00"/>
                </a:solidFill>
              </a:rPr>
              <a:t>                                     where </a:t>
            </a:r>
            <a:r>
              <a:rPr lang="en-US" sz="2400" b="1" baseline="0" dirty="0" err="1" smtClean="0">
                <a:solidFill>
                  <a:srgbClr val="FFCC00"/>
                </a:solidFill>
              </a:rPr>
              <a:t>T</a:t>
            </a:r>
            <a:r>
              <a:rPr lang="en-US" sz="2400" b="1" dirty="0" err="1" smtClean="0">
                <a:solidFill>
                  <a:srgbClr val="FFCC00"/>
                </a:solidFill>
              </a:rPr>
              <a:t>c</a:t>
            </a:r>
            <a:r>
              <a:rPr lang="en-US" sz="2400" b="1" dirty="0" smtClean="0">
                <a:solidFill>
                  <a:srgbClr val="FFCC00"/>
                </a:solidFill>
              </a:rPr>
              <a:t> </a:t>
            </a:r>
            <a:r>
              <a:rPr lang="en-US" sz="2400" b="1" baseline="0" dirty="0" smtClean="0">
                <a:solidFill>
                  <a:srgbClr val="FFCC00"/>
                </a:solidFill>
              </a:rPr>
              <a:t>=  Max</a:t>
            </a:r>
            <a:r>
              <a:rPr lang="en-US" sz="2400" b="1" dirty="0" smtClean="0">
                <a:solidFill>
                  <a:srgbClr val="FFCC00"/>
                </a:solidFill>
              </a:rPr>
              <a:t>i</a:t>
            </a:r>
            <a:r>
              <a:rPr lang="en-US" sz="2400" b="1" baseline="0" dirty="0" smtClean="0">
                <a:solidFill>
                  <a:srgbClr val="FFCC00"/>
                </a:solidFill>
              </a:rPr>
              <a:t> </a:t>
            </a:r>
            <a:r>
              <a:rPr lang="en-US" sz="2400" b="1" baseline="0" dirty="0" smtClean="0">
                <a:solidFill>
                  <a:srgbClr val="FFCC00"/>
                </a:solidFill>
              </a:rPr>
              <a:t>{ </a:t>
            </a:r>
            <a:r>
              <a:rPr lang="en-US" sz="2400" b="1" baseline="0" dirty="0" err="1" smtClean="0">
                <a:solidFill>
                  <a:srgbClr val="FFCC00"/>
                </a:solidFill>
              </a:rPr>
              <a:t>D</a:t>
            </a:r>
            <a:r>
              <a:rPr lang="en-US" sz="2400" b="1" dirty="0" err="1" smtClean="0">
                <a:solidFill>
                  <a:srgbClr val="FFCC00"/>
                </a:solidFill>
              </a:rPr>
              <a:t>p,i</a:t>
            </a:r>
            <a:r>
              <a:rPr lang="en-US" sz="2400" b="1" dirty="0" smtClean="0">
                <a:solidFill>
                  <a:srgbClr val="FFCC00"/>
                </a:solidFill>
              </a:rPr>
              <a:t> </a:t>
            </a:r>
            <a:r>
              <a:rPr lang="en-US" sz="2400" b="1" baseline="0" dirty="0" smtClean="0">
                <a:solidFill>
                  <a:srgbClr val="FFCC00"/>
                </a:solidFill>
              </a:rPr>
              <a:t>}   </a:t>
            </a:r>
            <a:r>
              <a:rPr lang="en-US" sz="2400" b="1" baseline="0" dirty="0" smtClean="0">
                <a:solidFill>
                  <a:srgbClr val="FFCC00"/>
                </a:solidFill>
              </a:rPr>
              <a:t>for all </a:t>
            </a:r>
            <a:r>
              <a:rPr lang="en-US" sz="2400" b="1" baseline="0" dirty="0" err="1" smtClean="0">
                <a:solidFill>
                  <a:srgbClr val="FFCC00"/>
                </a:solidFill>
              </a:rPr>
              <a:t>i</a:t>
            </a:r>
            <a:r>
              <a:rPr lang="en-US" sz="2400" b="1" baseline="0" dirty="0" smtClean="0">
                <a:solidFill>
                  <a:srgbClr val="FFCC00"/>
                </a:solidFill>
              </a:rPr>
              <a:t> </a:t>
            </a:r>
            <a:endParaRPr lang="en-US" sz="2400" b="1" baseline="0" dirty="0">
              <a:solidFill>
                <a:srgbClr val="FFCC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423958" y="1992977"/>
            <a:ext cx="826286" cy="595313"/>
            <a:chOff x="2316683" y="2682299"/>
            <a:chExt cx="826286" cy="595313"/>
          </a:xfrm>
        </p:grpSpPr>
        <p:sp>
          <p:nvSpPr>
            <p:cNvPr id="26" name="AutoShape 3"/>
            <p:cNvSpPr>
              <a:spLocks noChangeArrowheads="1"/>
            </p:cNvSpPr>
            <p:nvPr/>
          </p:nvSpPr>
          <p:spPr bwMode="auto">
            <a:xfrm>
              <a:off x="2316683" y="2682299"/>
              <a:ext cx="673100" cy="595313"/>
            </a:xfrm>
            <a:prstGeom prst="flowChartDelay">
              <a:avLst/>
            </a:prstGeom>
            <a:solidFill>
              <a:srgbClr val="FFC000"/>
            </a:solidFill>
            <a:ln w="381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n>
                  <a:solidFill>
                    <a:srgbClr val="FFFF00"/>
                  </a:solidFill>
                </a:ln>
              </a:endParaRPr>
            </a:p>
          </p:txBody>
        </p:sp>
        <p:sp>
          <p:nvSpPr>
            <p:cNvPr id="27" name="Oval 20"/>
            <p:cNvSpPr>
              <a:spLocks noChangeArrowheads="1"/>
            </p:cNvSpPr>
            <p:nvPr/>
          </p:nvSpPr>
          <p:spPr bwMode="auto">
            <a:xfrm>
              <a:off x="2989783" y="2902952"/>
              <a:ext cx="153186" cy="154005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rgbClr val="FFC0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" name="Flowchart: Connector 114"/>
          <p:cNvSpPr/>
          <p:nvPr/>
        </p:nvSpPr>
        <p:spPr>
          <a:xfrm>
            <a:off x="5489663" y="2223678"/>
            <a:ext cx="123623" cy="1143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025386" y="1303768"/>
            <a:ext cx="452608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5551213" y="1293720"/>
            <a:ext cx="2785583" cy="10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FF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/>
      <p:bldP spid="15" grpId="0" animBg="1"/>
      <p:bldP spid="16" grpId="0" animBg="1"/>
      <p:bldP spid="32" grpId="0" animBg="1"/>
      <p:bldP spid="33" grpId="0" animBg="1"/>
      <p:bldP spid="35" grpId="0" animBg="1"/>
      <p:bldP spid="36" grpId="0" animBg="1"/>
      <p:bldP spid="90" grpId="0" animBg="1"/>
      <p:bldP spid="91" grpId="0" animBg="1"/>
      <p:bldP spid="131" grpId="0"/>
      <p:bldP spid="132" grpId="0"/>
      <p:bldP spid="147" grpId="1"/>
      <p:bldP spid="149" grpId="0"/>
      <p:bldP spid="1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 smtClean="0">
                <a:solidFill>
                  <a:srgbClr val="FFFF00"/>
                </a:solidFill>
                <a:latin typeface="Helvetica" pitchFamily="2" charset="0"/>
              </a:rPr>
              <a:t>Gate Slack Distribution (C2670) </a:t>
            </a:r>
            <a:endParaRPr lang="en-US" sz="3600" b="1" baseline="0" dirty="0">
              <a:solidFill>
                <a:srgbClr val="FFFF00"/>
              </a:solidFill>
              <a:latin typeface="Helvetica" pitchFamily="2" charset="0"/>
            </a:endParaRPr>
          </a:p>
        </p:txBody>
      </p:sp>
      <p:pic>
        <p:nvPicPr>
          <p:cNvPr id="12307" name="Picture 19" descr="c2670sla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7295" y="931089"/>
            <a:ext cx="6989411" cy="416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ICIT-SSST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DADBC1C0-E85B-4F98-AB64-1E92CE786698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18557" y="5167552"/>
            <a:ext cx="6106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Total number of gates = 901</a:t>
            </a:r>
          </a:p>
          <a:p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Nominal </a:t>
            </a:r>
            <a:r>
              <a:rPr lang="en-US" sz="2400" b="1" baseline="0" dirty="0" err="1" smtClean="0">
                <a:solidFill>
                  <a:schemeClr val="accent5"/>
                </a:solidFill>
                <a:latin typeface="+mj-lt"/>
              </a:rPr>
              <a:t>V</a:t>
            </a:r>
            <a:r>
              <a:rPr lang="en-US" sz="2400" b="1" dirty="0" err="1" smtClean="0">
                <a:solidFill>
                  <a:schemeClr val="accent5"/>
                </a:solidFill>
                <a:latin typeface="+mj-lt"/>
              </a:rPr>
              <a:t>dd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 = 1.2V for PTM 90nm CMOS</a:t>
            </a:r>
          </a:p>
          <a:p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Critical path delay </a:t>
            </a:r>
            <a:r>
              <a:rPr lang="en-US" sz="2400" b="1" baseline="0" dirty="0" err="1" smtClean="0">
                <a:solidFill>
                  <a:schemeClr val="accent5"/>
                </a:solidFill>
                <a:latin typeface="+mj-lt"/>
              </a:rPr>
              <a:t>T</a:t>
            </a:r>
            <a:r>
              <a:rPr lang="en-US" sz="2400" b="1" dirty="0" err="1" smtClean="0">
                <a:solidFill>
                  <a:schemeClr val="accent5"/>
                </a:solidFill>
                <a:latin typeface="+mj-lt"/>
              </a:rPr>
              <a:t>c</a:t>
            </a:r>
            <a:r>
              <a:rPr lang="en-US" sz="2400" b="1" baseline="0" dirty="0" smtClean="0">
                <a:solidFill>
                  <a:schemeClr val="accent5"/>
                </a:solidFill>
                <a:latin typeface="+mj-lt"/>
              </a:rPr>
              <a:t> = 564.2 </a:t>
            </a:r>
            <a:r>
              <a:rPr lang="en-US" sz="2400" b="1" baseline="0" dirty="0" err="1" smtClean="0">
                <a:solidFill>
                  <a:schemeClr val="accent5"/>
                </a:solidFill>
                <a:latin typeface="+mj-lt"/>
              </a:rPr>
              <a:t>ps</a:t>
            </a:r>
            <a:endParaRPr lang="en-US" sz="2400" b="1" baseline="0" dirty="0" smtClean="0">
              <a:solidFill>
                <a:schemeClr val="accent5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FF00"/>
                </a:solidFill>
                <a:latin typeface="Helvetica" pitchFamily="2" charset="0"/>
              </a:rPr>
              <a:t>Upper Slack Time (S</a:t>
            </a:r>
            <a:r>
              <a:rPr lang="en-US" sz="3600" b="1" dirty="0">
                <a:solidFill>
                  <a:srgbClr val="FFFF00"/>
                </a:solidFill>
                <a:latin typeface="Helvetica" pitchFamily="2" charset="0"/>
              </a:rPr>
              <a:t>u</a:t>
            </a:r>
            <a:r>
              <a:rPr lang="en-US" sz="3600" b="1" baseline="0" dirty="0">
                <a:solidFill>
                  <a:srgbClr val="FFFF00"/>
                </a:solidFill>
                <a:latin typeface="Helvetica" pitchFamily="2" charset="0"/>
              </a:rPr>
              <a:t>) </a:t>
            </a:r>
          </a:p>
        </p:txBody>
      </p:sp>
      <p:pic>
        <p:nvPicPr>
          <p:cNvPr id="12307" name="Picture 19" descr="c2670sla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1425" y="2708541"/>
            <a:ext cx="6281150" cy="374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ICIT-SSST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DADBC1C0-E85B-4F98-AB64-1E92CE786698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457192" y="1164777"/>
                <a:ext cx="8244671" cy="1513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baseline="0" dirty="0" smtClean="0">
                    <a:solidFill>
                      <a:srgbClr val="FFC000"/>
                    </a:solidFill>
                    <a:latin typeface="+mn-lt"/>
                  </a:rPr>
                  <a:t>S</a:t>
                </a:r>
                <a:r>
                  <a:rPr lang="en-US" sz="2400" b="1" dirty="0" smtClean="0">
                    <a:solidFill>
                      <a:srgbClr val="FFC000"/>
                    </a:solidFill>
                    <a:latin typeface="+mn-lt"/>
                  </a:rPr>
                  <a:t>u</a:t>
                </a:r>
                <a:r>
                  <a:rPr lang="en-US" sz="2400" b="1" baseline="0" dirty="0" smtClean="0">
                    <a:solidFill>
                      <a:srgbClr val="FFC000"/>
                    </a:solidFill>
                    <a:latin typeface="+mn-lt"/>
                  </a:rPr>
                  <a:t> is minimum slack of a gate such that it can tolerate V</a:t>
                </a:r>
                <a:r>
                  <a:rPr lang="en-US" sz="2400" b="1" dirty="0" smtClean="0">
                    <a:solidFill>
                      <a:srgbClr val="FFC000"/>
                    </a:solidFill>
                    <a:latin typeface="+mn-lt"/>
                  </a:rPr>
                  <a:t>DDL</a:t>
                </a:r>
                <a:r>
                  <a:rPr lang="en-US" sz="2400" b="1" baseline="0" dirty="0">
                    <a:solidFill>
                      <a:srgbClr val="FFC000"/>
                    </a:solidFill>
                    <a:latin typeface="+mn-lt"/>
                  </a:rPr>
                  <a:t> </a:t>
                </a:r>
                <a:r>
                  <a:rPr lang="en-US" sz="2400" b="1" baseline="0" dirty="0" smtClean="0">
                    <a:solidFill>
                      <a:srgbClr val="FFC000"/>
                    </a:solidFill>
                    <a:latin typeface="+mn-lt"/>
                  </a:rPr>
                  <a:t>assignment</a:t>
                </a:r>
                <a:r>
                  <a:rPr lang="en-US" sz="2400" b="1" baseline="0" dirty="0" smtClean="0">
                    <a:solidFill>
                      <a:srgbClr val="FFC000"/>
                    </a:solidFill>
                    <a:latin typeface="+mn-lt"/>
                  </a:rPr>
                  <a:t>:</a:t>
                </a:r>
                <a:endParaRPr lang="en-US" sz="2400" b="1" baseline="0" dirty="0" smtClean="0">
                  <a:solidFill>
                    <a:srgbClr val="FFC000"/>
                  </a:solidFill>
                  <a:latin typeface="+mn-lt"/>
                </a:endParaRPr>
              </a:p>
              <a:p>
                <a:r>
                  <a:rPr lang="en-US" sz="2800" b="1" baseline="0" dirty="0" smtClean="0">
                    <a:solidFill>
                      <a:schemeClr val="accent5"/>
                    </a:solidFill>
                    <a:latin typeface="+mn-lt"/>
                  </a:rPr>
                  <a:t> </a:t>
                </a:r>
                <a:r>
                  <a:rPr lang="en-US" sz="2800" b="1" baseline="0" dirty="0" smtClean="0">
                    <a:solidFill>
                      <a:schemeClr val="accent5"/>
                    </a:solidFill>
                    <a:latin typeface="+mn-lt"/>
                  </a:rPr>
                  <a:t>                   </a:t>
                </a:r>
                <a:r>
                  <a:rPr lang="en-US" sz="2800" b="1" baseline="0" dirty="0" smtClean="0">
                    <a:solidFill>
                      <a:srgbClr val="FFFF00"/>
                    </a:solidFill>
                    <a:latin typeface="+mn-lt"/>
                  </a:rPr>
                  <a:t>S</a:t>
                </a:r>
                <a:r>
                  <a:rPr lang="en-US" sz="2800" b="1" dirty="0" smtClean="0">
                    <a:solidFill>
                      <a:srgbClr val="FFFF00"/>
                    </a:solidFill>
                    <a:latin typeface="+mn-lt"/>
                  </a:rPr>
                  <a:t>u</a:t>
                </a:r>
                <a:r>
                  <a:rPr lang="en-US" sz="2800" b="1" baseline="0" dirty="0" smtClean="0">
                    <a:solidFill>
                      <a:srgbClr val="FFFF00"/>
                    </a:solidFill>
                    <a:latin typeface="+mn-lt"/>
                  </a:rPr>
                  <a:t> </a:t>
                </a:r>
                <a:r>
                  <a:rPr lang="en-US" sz="2800" b="1" baseline="0" dirty="0">
                    <a:solidFill>
                      <a:srgbClr val="FFFF00"/>
                    </a:solidFill>
                    <a:latin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baseline="0" smtClean="0">
                            <a:solidFill>
                              <a:srgbClr val="FFFF00"/>
                            </a:solidFill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800" b="1" i="1" baseline="0" smtClean="0">
                            <a:solidFill>
                              <a:srgbClr val="FFFF00"/>
                            </a:solidFill>
                            <a:latin typeface="+mn-lt"/>
                          </a:rPr>
                          <m:t>β</m:t>
                        </m:r>
                        <m:r>
                          <a:rPr lang="en-US" sz="2800" b="1" i="1" baseline="0" smtClean="0">
                            <a:solidFill>
                              <a:srgbClr val="FFFF00"/>
                            </a:solidFill>
                            <a:latin typeface="+mn-lt"/>
                          </a:rPr>
                          <m:t>−</m:t>
                        </m:r>
                        <m:r>
                          <a:rPr lang="en-US" sz="2800" b="1" i="1" baseline="0" smtClean="0">
                            <a:solidFill>
                              <a:srgbClr val="FFFF00"/>
                            </a:solidFill>
                            <a:latin typeface="+mn-lt"/>
                          </a:rPr>
                          <m:t>𝟏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2800" b="1" i="1" baseline="0" smtClean="0">
                            <a:solidFill>
                              <a:srgbClr val="FFFF00"/>
                            </a:solidFill>
                            <a:latin typeface="+mn-lt"/>
                          </a:rPr>
                          <m:t>β</m:t>
                        </m:r>
                      </m:den>
                    </m:f>
                    <m:r>
                      <a:rPr lang="en-US" sz="2800" b="1" i="1" baseline="0">
                        <a:solidFill>
                          <a:srgbClr val="FFFF00"/>
                        </a:solidFill>
                        <a:latin typeface="+mn-lt"/>
                      </a:rPr>
                      <m:t>∙</m:t>
                    </m:r>
                  </m:oMath>
                </a14:m>
                <a:r>
                  <a:rPr lang="en-US" sz="2800" b="1" baseline="0" dirty="0" err="1" smtClean="0">
                    <a:solidFill>
                      <a:srgbClr val="FFFF00"/>
                    </a:solidFill>
                    <a:latin typeface="+mn-lt"/>
                  </a:rPr>
                  <a:t>T</a:t>
                </a:r>
                <a:r>
                  <a:rPr lang="en-US" sz="2800" b="1" dirty="0" err="1" smtClean="0">
                    <a:solidFill>
                      <a:srgbClr val="FFFF00"/>
                    </a:solidFill>
                    <a:latin typeface="+mn-lt"/>
                  </a:rPr>
                  <a:t>c</a:t>
                </a:r>
                <a:r>
                  <a:rPr lang="en-US" sz="2800" b="1" dirty="0" smtClean="0">
                    <a:solidFill>
                      <a:srgbClr val="FFFF00"/>
                    </a:solidFill>
                    <a:latin typeface="+mn-lt"/>
                  </a:rPr>
                  <a:t>    </a:t>
                </a:r>
                <a:r>
                  <a:rPr lang="en-US" sz="2800" b="1" baseline="0" dirty="0">
                    <a:solidFill>
                      <a:srgbClr val="FFFF00"/>
                    </a:solidFill>
                    <a:latin typeface="+mn-lt"/>
                  </a:rPr>
                  <a:t> </a:t>
                </a:r>
                <a:r>
                  <a:rPr lang="en-US" sz="2800" b="1" baseline="0" dirty="0">
                    <a:solidFill>
                      <a:srgbClr val="FFC000"/>
                    </a:solidFill>
                    <a:latin typeface="+mn-lt"/>
                  </a:rPr>
                  <a:t> </a:t>
                </a:r>
                <a:r>
                  <a:rPr lang="en-US" sz="2800" b="1" baseline="0" dirty="0" smtClean="0">
                    <a:solidFill>
                      <a:srgbClr val="FFC000"/>
                    </a:solidFill>
                    <a:latin typeface="+mn-lt"/>
                  </a:rPr>
                  <a:t>  </a:t>
                </a:r>
                <a:r>
                  <a:rPr lang="en-US" sz="2400" b="1" baseline="0" dirty="0" smtClean="0">
                    <a:solidFill>
                      <a:srgbClr val="FFC000"/>
                    </a:solidFill>
                    <a:latin typeface="+mn-lt"/>
                  </a:rPr>
                  <a:t>where </a:t>
                </a:r>
                <a:r>
                  <a:rPr lang="el-GR" sz="2400" b="1" baseline="0" dirty="0" smtClean="0">
                    <a:solidFill>
                      <a:srgbClr val="FFC000"/>
                    </a:solidFill>
                    <a:latin typeface="+mn-lt"/>
                  </a:rPr>
                  <a:t>β</a:t>
                </a:r>
                <a:r>
                  <a:rPr lang="en-US" sz="2400" b="1" baseline="0" dirty="0" smtClean="0">
                    <a:solidFill>
                      <a:srgbClr val="FFC000"/>
                    </a:solidFill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baseline="0" smtClean="0">
                            <a:solidFill>
                              <a:srgbClr val="FFC000"/>
                            </a:solidFill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baseline="0" dirty="0">
                            <a:solidFill>
                              <a:srgbClr val="FFC000"/>
                            </a:solidFill>
                            <a:latin typeface="+mn-lt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400" b="1" baseline="0" dirty="0">
                            <a:solidFill>
                              <a:srgbClr val="FFC000"/>
                            </a:solidFill>
                            <a:latin typeface="+mn-lt"/>
                          </a:rPr>
                          <m:t>’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FFC000"/>
                            </a:solidFill>
                            <a:latin typeface="+mn-lt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FFC000"/>
                            </a:solidFill>
                            <a:latin typeface="+mn-lt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FFC000"/>
                            </a:solidFill>
                            <a:latin typeface="+mn-lt"/>
                          </a:rPr>
                          <m:t>i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baseline="0" dirty="0">
                            <a:solidFill>
                              <a:srgbClr val="FFC000"/>
                            </a:solidFill>
                            <a:latin typeface="+mn-lt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FFC000"/>
                            </a:solidFill>
                            <a:latin typeface="+mn-lt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FFC000"/>
                            </a:solidFill>
                            <a:latin typeface="+mn-lt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FFC000"/>
                            </a:solidFill>
                            <a:latin typeface="+mn-lt"/>
                          </a:rPr>
                          <m:t>i</m:t>
                        </m:r>
                      </m:den>
                    </m:f>
                  </m:oMath>
                </a14:m>
                <a:r>
                  <a:rPr lang="en-US" sz="2400" b="1" baseline="0" dirty="0" smtClean="0">
                    <a:solidFill>
                      <a:srgbClr val="FFC000"/>
                    </a:solidFill>
                    <a:latin typeface="+mn-lt"/>
                  </a:rPr>
                  <a:t> </a:t>
                </a:r>
                <a:r>
                  <a:rPr lang="en-US" sz="2400" b="1" baseline="0" dirty="0" smtClean="0">
                    <a:solidFill>
                      <a:srgbClr val="FFC000"/>
                    </a:solidFill>
                    <a:latin typeface="+mn-lt"/>
                  </a:rPr>
                  <a:t>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baseline="0" smtClean="0">
                            <a:solidFill>
                              <a:srgbClr val="FFC000"/>
                            </a:solidFill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baseline="0" dirty="0">
                            <a:solidFill>
                              <a:srgbClr val="FFC000"/>
                            </a:solidFill>
                            <a:latin typeface="+mn-lt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400" b="1" baseline="0" dirty="0">
                            <a:solidFill>
                              <a:srgbClr val="FFC000"/>
                            </a:solidFill>
                            <a:latin typeface="+mn-lt"/>
                          </a:rPr>
                          <m:t>’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FFC000"/>
                            </a:solidFill>
                            <a:latin typeface="+mn-lt"/>
                          </a:rPr>
                          <m:t>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baseline="0" dirty="0">
                            <a:solidFill>
                              <a:srgbClr val="FFC000"/>
                            </a:solidFill>
                            <a:latin typeface="+mn-lt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FFC000"/>
                            </a:solidFill>
                            <a:latin typeface="+mn-lt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400" b="1" baseline="0" dirty="0">
                            <a:solidFill>
                              <a:srgbClr val="FFC000"/>
                            </a:solidFill>
                            <a:latin typeface="+mn-lt"/>
                          </a:rPr>
                          <m:t> </m:t>
                        </m:r>
                      </m:den>
                    </m:f>
                    <m:r>
                      <a:rPr lang="en-US" sz="2400" b="1" i="0" baseline="0" smtClean="0">
                        <a:solidFill>
                          <a:srgbClr val="FFFF00"/>
                        </a:solidFill>
                        <a:latin typeface="Cambria Math"/>
                      </a:rPr>
                      <m:t>   </m:t>
                    </m:r>
                  </m:oMath>
                </a14:m>
                <a:endParaRPr lang="en-US" sz="2400" b="1" baseline="0" dirty="0" smtClean="0">
                  <a:solidFill>
                    <a:schemeClr val="accent5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2" y="1164777"/>
                <a:ext cx="8244671" cy="151361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183" t="-2823" b="-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 bwMode="auto">
          <a:xfrm>
            <a:off x="4259586" y="2944167"/>
            <a:ext cx="0" cy="308484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272070" y="3694461"/>
            <a:ext cx="26411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272071" y="2946719"/>
            <a:ext cx="1414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0" dirty="0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u</a:t>
            </a:r>
            <a:r>
              <a:rPr lang="en-US" sz="2000" b="1" baseline="0" dirty="0" smtClean="0">
                <a:solidFill>
                  <a:srgbClr val="FF0000"/>
                </a:solidFill>
                <a:latin typeface="+mj-lt"/>
              </a:rPr>
              <a:t>=239ps    </a:t>
            </a:r>
            <a:endParaRPr lang="en-US" sz="2000" b="1" baseline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72124" y="3701187"/>
            <a:ext cx="1828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0" dirty="0" smtClean="0">
                <a:solidFill>
                  <a:srgbClr val="6600FF"/>
                </a:solidFill>
                <a:latin typeface="+mj-lt"/>
              </a:rPr>
              <a:t>V</a:t>
            </a:r>
            <a:r>
              <a:rPr lang="en-US" sz="2000" b="1" dirty="0" smtClean="0">
                <a:solidFill>
                  <a:srgbClr val="6600FF"/>
                </a:solidFill>
                <a:latin typeface="+mj-lt"/>
              </a:rPr>
              <a:t>DDL</a:t>
            </a:r>
            <a:r>
              <a:rPr lang="en-US" sz="2000" b="1" baseline="0" dirty="0" smtClean="0">
                <a:solidFill>
                  <a:srgbClr val="6600FF"/>
                </a:solidFill>
                <a:latin typeface="+mj-lt"/>
              </a:rPr>
              <a:t> Gates</a:t>
            </a:r>
            <a:endParaRPr lang="en-US" sz="2000" b="1" baseline="0" dirty="0">
              <a:solidFill>
                <a:srgbClr val="6600FF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2030" y="3127761"/>
            <a:ext cx="959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0" dirty="0" err="1" smtClean="0">
                <a:solidFill>
                  <a:srgbClr val="6600FF"/>
                </a:solidFill>
                <a:latin typeface="+mj-lt"/>
              </a:rPr>
              <a:t>S’</a:t>
            </a:r>
            <a:r>
              <a:rPr lang="en-US" sz="2000" b="1" dirty="0" err="1" smtClean="0">
                <a:solidFill>
                  <a:srgbClr val="6600FF"/>
                </a:solidFill>
                <a:latin typeface="+mj-lt"/>
              </a:rPr>
              <a:t>u</a:t>
            </a:r>
            <a:r>
              <a:rPr lang="en-US" sz="2000" b="1" baseline="0" dirty="0" smtClean="0">
                <a:solidFill>
                  <a:srgbClr val="6600FF"/>
                </a:solidFill>
                <a:latin typeface="+mj-lt"/>
              </a:rPr>
              <a:t>=0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57692" y="2876412"/>
            <a:ext cx="1511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0" dirty="0" smtClean="0">
                <a:solidFill>
                  <a:srgbClr val="6600FF"/>
                </a:solidFill>
              </a:rPr>
              <a:t>V</a:t>
            </a:r>
            <a:r>
              <a:rPr lang="en-US" sz="2000" b="1" dirty="0" smtClean="0">
                <a:solidFill>
                  <a:srgbClr val="6600FF"/>
                </a:solidFill>
              </a:rPr>
              <a:t>DDH</a:t>
            </a:r>
            <a:r>
              <a:rPr lang="en-US" sz="2000" b="1" baseline="0" dirty="0" smtClean="0">
                <a:solidFill>
                  <a:srgbClr val="6600FF"/>
                </a:solidFill>
              </a:rPr>
              <a:t>=1.2V</a:t>
            </a:r>
          </a:p>
          <a:p>
            <a:r>
              <a:rPr lang="en-US" sz="2000" b="1" baseline="0" dirty="0" smtClean="0">
                <a:solidFill>
                  <a:srgbClr val="6600FF"/>
                </a:solidFill>
              </a:rPr>
              <a:t>V</a:t>
            </a:r>
            <a:r>
              <a:rPr lang="en-US" sz="2000" b="1" dirty="0" smtClean="0">
                <a:solidFill>
                  <a:srgbClr val="6600FF"/>
                </a:solidFill>
              </a:rPr>
              <a:t>DDL</a:t>
            </a:r>
            <a:r>
              <a:rPr lang="en-US" sz="2000" b="1" baseline="0" dirty="0" smtClean="0">
                <a:solidFill>
                  <a:srgbClr val="6600FF"/>
                </a:solidFill>
              </a:rPr>
              <a:t>=0.69V</a:t>
            </a:r>
            <a:r>
              <a:rPr lang="en-US" sz="2000" b="1" baseline="0" dirty="0" smtClean="0">
                <a:solidFill>
                  <a:srgbClr val="6600FF"/>
                </a:solidFill>
                <a:latin typeface="+mj-lt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60890" y="2020529"/>
            <a:ext cx="562975" cy="420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C00"/>
                </a:solidFill>
              </a:rPr>
              <a:t>≥ 1</a:t>
            </a:r>
            <a:endParaRPr lang="en-US" sz="3200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949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15" grpId="0"/>
      <p:bldP spid="15" grpId="1"/>
      <p:bldP spid="21" grpId="0"/>
      <p:bldP spid="2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9" descr="c2670sla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6108" y="2477730"/>
            <a:ext cx="6651435" cy="3963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 smtClean="0">
                <a:solidFill>
                  <a:srgbClr val="FFFF00"/>
                </a:solidFill>
                <a:latin typeface="Helvetica" pitchFamily="2" charset="0"/>
              </a:rPr>
              <a:t>Lower </a:t>
            </a:r>
            <a:r>
              <a:rPr lang="en-US" sz="3600" b="1" baseline="0" dirty="0">
                <a:solidFill>
                  <a:srgbClr val="FFFF00"/>
                </a:solidFill>
                <a:latin typeface="Helvetica" pitchFamily="2" charset="0"/>
              </a:rPr>
              <a:t>Slack Time (</a:t>
            </a:r>
            <a:r>
              <a:rPr lang="en-US" sz="3600" b="1" baseline="0" dirty="0" err="1" smtClean="0">
                <a:solidFill>
                  <a:srgbClr val="FFFF00"/>
                </a:solidFill>
                <a:latin typeface="Helvetica" pitchFamily="2" charset="0"/>
              </a:rPr>
              <a:t>S</a:t>
            </a:r>
            <a:r>
              <a:rPr lang="en-US" sz="3600" b="1" dirty="0" err="1">
                <a:solidFill>
                  <a:srgbClr val="FFFF00"/>
                </a:solidFill>
                <a:latin typeface="Helvetica" pitchFamily="2" charset="0"/>
              </a:rPr>
              <a:t>l</a:t>
            </a:r>
            <a:r>
              <a:rPr lang="en-US" sz="3600" b="1" baseline="0" dirty="0" smtClean="0">
                <a:solidFill>
                  <a:srgbClr val="FFFF00"/>
                </a:solidFill>
                <a:latin typeface="Helvetica" pitchFamily="2" charset="0"/>
              </a:rPr>
              <a:t>) </a:t>
            </a:r>
            <a:endParaRPr lang="en-US" sz="3600" b="1" baseline="0" dirty="0">
              <a:solidFill>
                <a:srgbClr val="FFFF00"/>
              </a:solidFill>
              <a:latin typeface="Helvetica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ICIT-SSST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DADBC1C0-E85B-4F98-AB64-1E92CE786698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2515" y="1164777"/>
            <a:ext cx="8098971" cy="1110304"/>
          </a:xfrm>
          <a:prstGeom prst="rect">
            <a:avLst/>
          </a:prstGeom>
          <a:blipFill rotWithShape="1">
            <a:blip r:embed="rId3" cstate="print"/>
            <a:stretch>
              <a:fillRect l="-1205" t="-3846" r="-226" b="-1648"/>
            </a:stretch>
          </a:blipFill>
        </p:spPr>
        <p:txBody>
          <a:bodyPr/>
          <a:lstStyle/>
          <a:p>
            <a:r>
              <a:rPr lang="en-US" dirty="0">
                <a:noFill/>
              </a:rPr>
              <a:t> </a:t>
            </a:r>
            <a:r>
              <a:rPr lang="en-US" dirty="0" smtClean="0">
                <a:noFill/>
              </a:rPr>
              <a:t> </a:t>
            </a:r>
            <a:endParaRPr lang="en-US" dirty="0">
              <a:noFill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00106" y="2865174"/>
            <a:ext cx="1237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0" dirty="0" err="1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l</a:t>
            </a:r>
            <a:r>
              <a:rPr lang="en-US" sz="2000" b="1" baseline="0" dirty="0" smtClean="0">
                <a:solidFill>
                  <a:srgbClr val="FF0000"/>
                </a:solidFill>
                <a:latin typeface="+mj-lt"/>
              </a:rPr>
              <a:t>=7ps</a:t>
            </a:r>
            <a:endParaRPr lang="en-US" sz="2000" b="1" baseline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59833" y="3238949"/>
            <a:ext cx="1014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0" dirty="0" smtClean="0">
                <a:solidFill>
                  <a:srgbClr val="6600FF"/>
                </a:solidFill>
                <a:latin typeface="+mj-lt"/>
              </a:rPr>
              <a:t>V</a:t>
            </a:r>
            <a:r>
              <a:rPr lang="en-US" sz="2000" b="1" dirty="0" smtClean="0">
                <a:solidFill>
                  <a:srgbClr val="6600FF"/>
                </a:solidFill>
                <a:latin typeface="+mj-lt"/>
              </a:rPr>
              <a:t>DDH</a:t>
            </a:r>
            <a:r>
              <a:rPr lang="en-US" sz="2000" b="1" baseline="0" dirty="0" smtClean="0">
                <a:solidFill>
                  <a:srgbClr val="6600FF"/>
                </a:solidFill>
                <a:latin typeface="+mj-lt"/>
              </a:rPr>
              <a:t> </a:t>
            </a:r>
            <a:endParaRPr lang="en-US" sz="2000" b="1" baseline="0" dirty="0" smtClean="0">
              <a:solidFill>
                <a:srgbClr val="6600FF"/>
              </a:solidFill>
              <a:latin typeface="+mj-lt"/>
            </a:endParaRPr>
          </a:p>
          <a:p>
            <a:r>
              <a:rPr lang="en-US" sz="2000" b="1" baseline="0" dirty="0" smtClean="0">
                <a:solidFill>
                  <a:srgbClr val="6600FF"/>
                </a:solidFill>
                <a:latin typeface="+mj-lt"/>
              </a:rPr>
              <a:t>Gates</a:t>
            </a:r>
            <a:endParaRPr lang="en-US" sz="2000" b="1" baseline="0" dirty="0" smtClean="0">
              <a:solidFill>
                <a:srgbClr val="6600FF"/>
              </a:solidFill>
              <a:latin typeface="+mj-lt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255861" y="2950732"/>
            <a:ext cx="0" cy="30789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707360" y="2911341"/>
            <a:ext cx="1596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0" dirty="0" smtClean="0">
                <a:solidFill>
                  <a:srgbClr val="6600FF"/>
                </a:solidFill>
                <a:latin typeface="+mj-lt"/>
              </a:rPr>
              <a:t>V</a:t>
            </a:r>
            <a:r>
              <a:rPr lang="en-US" sz="2000" b="1" dirty="0" smtClean="0">
                <a:solidFill>
                  <a:srgbClr val="6600FF"/>
                </a:solidFill>
                <a:latin typeface="+mj-lt"/>
              </a:rPr>
              <a:t>DDH</a:t>
            </a:r>
            <a:r>
              <a:rPr lang="en-US" sz="2000" b="1" baseline="0" dirty="0" smtClean="0">
                <a:solidFill>
                  <a:srgbClr val="6600FF"/>
                </a:solidFill>
                <a:latin typeface="+mj-lt"/>
              </a:rPr>
              <a:t>=1.2V</a:t>
            </a:r>
          </a:p>
          <a:p>
            <a:r>
              <a:rPr lang="en-US" sz="2000" b="1" baseline="0" dirty="0" smtClean="0">
                <a:solidFill>
                  <a:srgbClr val="6600FF"/>
                </a:solidFill>
              </a:rPr>
              <a:t>V</a:t>
            </a:r>
            <a:r>
              <a:rPr lang="en-US" sz="2000" b="1" dirty="0" smtClean="0">
                <a:solidFill>
                  <a:srgbClr val="6600FF"/>
                </a:solidFill>
              </a:rPr>
              <a:t>DDL</a:t>
            </a:r>
            <a:r>
              <a:rPr lang="en-US" sz="2000" b="1" baseline="0" dirty="0" smtClean="0">
                <a:solidFill>
                  <a:srgbClr val="6600FF"/>
                </a:solidFill>
              </a:rPr>
              <a:t>=0.69V</a:t>
            </a:r>
            <a:endParaRPr lang="en-US" sz="2000" b="1" baseline="0" dirty="0">
              <a:solidFill>
                <a:srgbClr val="6600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25635" y="1638682"/>
            <a:ext cx="514885" cy="379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CC00"/>
                </a:solidFill>
              </a:rPr>
              <a:t>≥ 1</a:t>
            </a:r>
            <a:endParaRPr lang="en-US" sz="2800" b="1" dirty="0">
              <a:solidFill>
                <a:srgbClr val="FFCC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10800000" flipV="1">
            <a:off x="2036013" y="3465871"/>
            <a:ext cx="220491" cy="458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406085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 smtClean="0">
                <a:solidFill>
                  <a:srgbClr val="FFFF00"/>
                </a:solidFill>
                <a:latin typeface="Helvetica" pitchFamily="2" charset="0"/>
              </a:rPr>
              <a:t>Classification for Positive Slack (C2670) </a:t>
            </a:r>
            <a:endParaRPr lang="en-US" sz="3600" b="1" baseline="0" dirty="0">
              <a:solidFill>
                <a:srgbClr val="FFFF00"/>
              </a:solidFill>
              <a:latin typeface="Helvetica" pitchFamily="2" charset="0"/>
            </a:endParaRPr>
          </a:p>
        </p:txBody>
      </p:sp>
      <p:pic>
        <p:nvPicPr>
          <p:cNvPr id="12307" name="Picture 19" descr="c2670s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9881" y="2155398"/>
            <a:ext cx="5499204" cy="327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ICIT-SSST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DADBC1C0-E85B-4F98-AB64-1E92CE786698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70C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2536216" y="1436914"/>
            <a:ext cx="10886" cy="43216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267045" y="1436914"/>
            <a:ext cx="0" cy="43433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097328" y="5773986"/>
            <a:ext cx="1828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0" dirty="0" err="1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l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baseline="0" dirty="0" smtClean="0">
                <a:solidFill>
                  <a:srgbClr val="FF0000"/>
                </a:solidFill>
                <a:latin typeface="+mj-lt"/>
              </a:rPr>
              <a:t>= 7ps</a:t>
            </a:r>
            <a:endParaRPr lang="en-US" sz="2400" b="1" baseline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09561" y="5771045"/>
            <a:ext cx="1828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0" dirty="0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u </a:t>
            </a:r>
            <a:r>
              <a:rPr lang="en-US" sz="2400" b="1" baseline="0" dirty="0" smtClean="0">
                <a:solidFill>
                  <a:srgbClr val="FF0000"/>
                </a:solidFill>
                <a:latin typeface="+mj-lt"/>
              </a:rPr>
              <a:t>= 239ps</a:t>
            </a:r>
            <a:endParaRPr lang="en-US" sz="2400" b="1" baseline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6568" y="1336013"/>
            <a:ext cx="1828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0" dirty="0" smtClean="0">
                <a:solidFill>
                  <a:srgbClr val="FFC000"/>
                </a:solidFill>
                <a:latin typeface="+mj-lt"/>
              </a:rPr>
              <a:t>V</a:t>
            </a:r>
            <a:r>
              <a:rPr lang="en-US" sz="2400" b="1" dirty="0" smtClean="0">
                <a:solidFill>
                  <a:srgbClr val="FFC000"/>
                </a:solidFill>
                <a:latin typeface="+mj-lt"/>
              </a:rPr>
              <a:t>DDH</a:t>
            </a:r>
            <a:r>
              <a:rPr lang="en-US" sz="2400" b="1" baseline="0" dirty="0" smtClean="0">
                <a:solidFill>
                  <a:srgbClr val="FFC000"/>
                </a:solidFill>
                <a:latin typeface="+mj-lt"/>
              </a:rPr>
              <a:t> Gates</a:t>
            </a:r>
          </a:p>
          <a:p>
            <a:r>
              <a:rPr lang="en-US" sz="2400" b="1" baseline="0" dirty="0" smtClean="0">
                <a:solidFill>
                  <a:srgbClr val="FFC000"/>
                </a:solidFill>
                <a:latin typeface="+mj-lt"/>
              </a:rPr>
              <a:t>V</a:t>
            </a:r>
            <a:r>
              <a:rPr lang="en-US" sz="2400" b="1" dirty="0" smtClean="0">
                <a:solidFill>
                  <a:srgbClr val="FFC000"/>
                </a:solidFill>
                <a:latin typeface="+mj-lt"/>
              </a:rPr>
              <a:t>DDH </a:t>
            </a:r>
            <a:r>
              <a:rPr lang="en-US" sz="2400" b="1" baseline="0" dirty="0" smtClean="0">
                <a:solidFill>
                  <a:srgbClr val="FFC000"/>
                </a:solidFill>
                <a:latin typeface="+mj-lt"/>
              </a:rPr>
              <a:t>= 1.2V</a:t>
            </a:r>
            <a:endParaRPr lang="en-US" sz="2400" b="1" baseline="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1779" y="1347040"/>
            <a:ext cx="1961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0" dirty="0" smtClean="0">
                <a:solidFill>
                  <a:srgbClr val="FFC000"/>
                </a:solidFill>
                <a:latin typeface="+mj-lt"/>
              </a:rPr>
              <a:t>V</a:t>
            </a:r>
            <a:r>
              <a:rPr lang="en-US" sz="2400" b="1" dirty="0" smtClean="0">
                <a:solidFill>
                  <a:srgbClr val="FFC000"/>
                </a:solidFill>
                <a:latin typeface="+mj-lt"/>
              </a:rPr>
              <a:t>DDL</a:t>
            </a:r>
            <a:r>
              <a:rPr lang="en-US" sz="2400" b="1" baseline="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2400" b="1" baseline="0" dirty="0" smtClean="0">
                <a:solidFill>
                  <a:srgbClr val="FFC000"/>
                </a:solidFill>
                <a:latin typeface="+mj-lt"/>
              </a:rPr>
              <a:t>Gates</a:t>
            </a:r>
          </a:p>
          <a:p>
            <a:r>
              <a:rPr lang="en-US" sz="2400" b="1" baseline="0" dirty="0" smtClean="0">
                <a:solidFill>
                  <a:srgbClr val="FFC000"/>
                </a:solidFill>
                <a:latin typeface="+mj-lt"/>
              </a:rPr>
              <a:t>V</a:t>
            </a:r>
            <a:r>
              <a:rPr lang="en-US" sz="2400" b="1" dirty="0" smtClean="0">
                <a:solidFill>
                  <a:srgbClr val="FFC000"/>
                </a:solidFill>
                <a:latin typeface="+mj-lt"/>
              </a:rPr>
              <a:t>DDL</a:t>
            </a:r>
            <a:r>
              <a:rPr lang="en-US" sz="2400" b="1" baseline="0" dirty="0" smtClean="0">
                <a:solidFill>
                  <a:srgbClr val="FFC000"/>
                </a:solidFill>
                <a:latin typeface="+mj-lt"/>
              </a:rPr>
              <a:t>= 0.69V</a:t>
            </a:r>
            <a:endParaRPr lang="en-US" sz="2400" b="1" baseline="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32353" y="1342782"/>
            <a:ext cx="1828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0" dirty="0" smtClean="0">
                <a:solidFill>
                  <a:srgbClr val="FFFF00"/>
                </a:solidFill>
                <a:latin typeface="+mj-lt"/>
              </a:rPr>
              <a:t>Possible</a:t>
            </a:r>
          </a:p>
          <a:p>
            <a:r>
              <a:rPr lang="en-US" sz="2400" b="1" baseline="0" dirty="0" smtClean="0">
                <a:solidFill>
                  <a:srgbClr val="FFFF00"/>
                </a:solidFill>
              </a:rPr>
              <a:t>V</a:t>
            </a:r>
            <a:r>
              <a:rPr lang="en-US" sz="2400" b="1" dirty="0" smtClean="0">
                <a:solidFill>
                  <a:srgbClr val="FFFF00"/>
                </a:solidFill>
              </a:rPr>
              <a:t>DDL</a:t>
            </a:r>
            <a:r>
              <a:rPr lang="en-US" sz="2400" b="1" baseline="0" dirty="0" smtClean="0">
                <a:solidFill>
                  <a:srgbClr val="FFFF00"/>
                </a:solidFill>
              </a:rPr>
              <a:t> </a:t>
            </a:r>
            <a:r>
              <a:rPr lang="en-US" sz="2400" b="1" baseline="0" dirty="0" smtClean="0">
                <a:solidFill>
                  <a:srgbClr val="FFFF00"/>
                </a:solidFill>
              </a:rPr>
              <a:t>Gates</a:t>
            </a:r>
          </a:p>
          <a:p>
            <a:endParaRPr lang="en-US" sz="2400" b="1" baseline="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356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baseline="0" dirty="0">
                <a:solidFill>
                  <a:srgbClr val="FFFF00"/>
                </a:solidFill>
                <a:latin typeface="Helvetica" pitchFamily="2" charset="0"/>
              </a:rPr>
              <a:t>ISCAS’85 </a:t>
            </a:r>
            <a:r>
              <a:rPr lang="en-US" sz="3600" b="1" baseline="0" dirty="0" smtClean="0">
                <a:solidFill>
                  <a:srgbClr val="FFFF00"/>
                </a:solidFill>
                <a:latin typeface="Helvetica" pitchFamily="2" charset="0"/>
              </a:rPr>
              <a:t>Benchmark (</a:t>
            </a:r>
            <a:r>
              <a:rPr lang="en-US" sz="3600" b="1" baseline="0" dirty="0" err="1" smtClean="0">
                <a:solidFill>
                  <a:srgbClr val="FFFF00"/>
                </a:solidFill>
                <a:latin typeface="Helvetica" pitchFamily="2" charset="0"/>
              </a:rPr>
              <a:t>Subtheshold</a:t>
            </a:r>
            <a:r>
              <a:rPr lang="en-US" sz="3600" b="1" baseline="0" dirty="0" smtClean="0">
                <a:solidFill>
                  <a:srgbClr val="FFFF00"/>
                </a:solidFill>
                <a:latin typeface="Helvetica" pitchFamily="2" charset="0"/>
              </a:rPr>
              <a:t>)</a:t>
            </a:r>
            <a:endParaRPr lang="en-US" sz="3600" b="1" baseline="0" dirty="0">
              <a:solidFill>
                <a:srgbClr val="FFFF00"/>
              </a:solidFill>
              <a:latin typeface="Helvetica" pitchFamily="2" charset="0"/>
            </a:endParaRPr>
          </a:p>
        </p:txBody>
      </p:sp>
      <p:graphicFrame>
        <p:nvGraphicFramePr>
          <p:cNvPr id="68730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8112189"/>
              </p:ext>
            </p:extLst>
          </p:nvPr>
        </p:nvGraphicFramePr>
        <p:xfrm>
          <a:off x="132443" y="1632870"/>
          <a:ext cx="8939984" cy="398068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914692"/>
                <a:gridCol w="655663"/>
                <a:gridCol w="925286"/>
                <a:gridCol w="647933"/>
                <a:gridCol w="625695"/>
                <a:gridCol w="1121229"/>
                <a:gridCol w="707571"/>
                <a:gridCol w="696686"/>
                <a:gridCol w="870857"/>
                <a:gridCol w="925286"/>
                <a:gridCol w="849086"/>
              </a:tblGrid>
              <a:tr h="4979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Circuit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Total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gate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Activity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α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DDH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(V)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DDL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(V)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DDL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gates 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r>
                        <a:rPr kumimoji="0" lang="en-US" sz="160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sing</a:t>
                      </a:r>
                      <a:r>
                        <a:rPr kumimoji="0" lang="en-US" sz="160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.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(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fJ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r>
                        <a:rPr kumimoji="0" lang="en-US" sz="160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dual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(</a:t>
                      </a: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fJ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)</a:t>
                      </a:r>
                      <a:endParaRPr kumimoji="0" 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Reduc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MILP[5]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(s)**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Slack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(s)**</a:t>
                      </a:r>
                    </a:p>
                  </a:txBody>
                  <a:tcPr horzOverflow="overflow"/>
                </a:tc>
              </a:tr>
              <a:tr h="2963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C432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154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0.19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0.25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0.23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5.2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7.9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7.8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1.1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0.3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2.5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</a:tr>
              <a:tr h="2963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C499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493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0.21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0.22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0.18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9.7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20.2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19.8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2.0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0.3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19.2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</a:tr>
              <a:tr h="2963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C880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360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0.18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0.24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0.18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46.4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14.4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11.2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22.2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5.8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17.9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</a:tr>
              <a:tr h="2963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C1355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469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0.21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0.21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0.18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10.2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19.5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19.0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2.5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13.3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</a:tr>
              <a:tr h="2963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C1908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584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0.20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0.24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0.21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24.3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26.5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25.0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5.8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3.2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47.6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</a:tr>
              <a:tr h="2963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C2670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901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0.16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0.25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0.21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46.4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32.8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28.0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14.8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35.9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134.4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</a:tr>
              <a:tr h="2963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C3540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1270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0.33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0.23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0.14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7.0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88.0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84.6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3.8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3.2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256.5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</a:tr>
              <a:tr h="2963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C5315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2077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0.26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0.24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0.19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47.1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116.8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98.0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16.1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852.3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692.0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</a:tr>
              <a:tr h="2963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C6288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2407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0.28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0.29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0.18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2.7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165.4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162.0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2.1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2.6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1293.7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</a:tr>
              <a:tr h="2963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C7552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2823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0.20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0.21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42.3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131.7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117.1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11.1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1452.2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Helvetica" pitchFamily="34" charset="0"/>
                      </a:endParaRP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Helvetica" pitchFamily="34" charset="0"/>
                        </a:rPr>
                        <a:t>1408.3</a:t>
                      </a:r>
                    </a:p>
                  </a:txBody>
                  <a:tcPr horzOverflow="overflow">
                    <a:solidFill>
                      <a:srgbClr val="009242"/>
                    </a:solidFill>
                  </a:tcPr>
                </a:tc>
              </a:tr>
            </a:tbl>
          </a:graphicData>
        </a:graphic>
      </p:graphicFrame>
      <p:sp>
        <p:nvSpPr>
          <p:cNvPr id="14344" name="TextBox 4"/>
          <p:cNvSpPr txBox="1">
            <a:spLocks noChangeArrowheads="1"/>
          </p:cNvSpPr>
          <p:nvPr/>
        </p:nvSpPr>
        <p:spPr bwMode="auto">
          <a:xfrm>
            <a:off x="97288" y="5615203"/>
            <a:ext cx="57265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baseline="0" dirty="0">
                <a:solidFill>
                  <a:srgbClr val="FFCC00"/>
                </a:solidFill>
                <a:latin typeface="Helvetica" pitchFamily="2" charset="0"/>
              </a:rPr>
              <a:t>** </a:t>
            </a:r>
            <a:r>
              <a:rPr lang="en-US" b="1" baseline="0" dirty="0" smtClean="0">
                <a:solidFill>
                  <a:srgbClr val="FFCC00"/>
                </a:solidFill>
                <a:latin typeface="Helvetica" pitchFamily="2" charset="0"/>
              </a:rPr>
              <a:t>CPU Time : Intel Core 2 Duo 3.06GHz, 4GB RAM </a:t>
            </a:r>
            <a:endParaRPr lang="en-US" b="1" baseline="0" dirty="0">
              <a:solidFill>
                <a:srgbClr val="FFCC00"/>
              </a:solidFill>
              <a:latin typeface="Helvetica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March 14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22988" y="6492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70C0"/>
                </a:solidFill>
              </a:rPr>
              <a:t>ICIT-SSST 2011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2500" y="6492875"/>
            <a:ext cx="2133600" cy="476250"/>
          </a:xfrm>
        </p:spPr>
        <p:txBody>
          <a:bodyPr/>
          <a:lstStyle/>
          <a:p>
            <a:pPr>
              <a:defRPr/>
            </a:pPr>
            <a:fld id="{DADBC1C0-E85B-4F98-AB64-1E92CE786698}" type="slidenum">
              <a:rPr lang="en-US" smtClean="0">
                <a:solidFill>
                  <a:srgbClr val="0070C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2425</TotalTime>
  <Words>862</Words>
  <Application>Microsoft Office PowerPoint</Application>
  <PresentationFormat>On-screen Show (4:3)</PresentationFormat>
  <Paragraphs>385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Dual Voltage Design for Minimum Energy Using Gate Slack</vt:lpstr>
      <vt:lpstr>Low Power Design Using Dual-Vdd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Conclusion and Future Work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Voltage Design for Minimum Energy Using Gate Slack</dc:title>
  <cp:lastModifiedBy>agrawvd</cp:lastModifiedBy>
  <cp:revision>140</cp:revision>
  <dcterms:modified xsi:type="dcterms:W3CDTF">2011-03-02T04:18:56Z</dcterms:modified>
</cp:coreProperties>
</file>