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2" r:id="rId5"/>
    <p:sldId id="263" r:id="rId6"/>
    <p:sldId id="293" r:id="rId7"/>
    <p:sldId id="295" r:id="rId8"/>
    <p:sldId id="296" r:id="rId9"/>
    <p:sldId id="273" r:id="rId10"/>
    <p:sldId id="274" r:id="rId11"/>
    <p:sldId id="275" r:id="rId12"/>
    <p:sldId id="276" r:id="rId13"/>
    <p:sldId id="298" r:id="rId14"/>
    <p:sldId id="29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DDDD"/>
    <a:srgbClr val="FF58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cads\research\plo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1"/>
          <c:order val="0"/>
          <c:tx>
            <c:strRef>
              <c:f>Sheet3!$C$2</c:f>
              <c:strCache>
                <c:ptCount val="1"/>
                <c:pt idx="0">
                  <c:v>Uniform clock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/>
          </c:spPr>
          <c:val>
            <c:numRef>
              <c:f>Sheet3!$C$4:$C$23</c:f>
              <c:numCache>
                <c:formatCode>0.00E+00</c:formatCode>
                <c:ptCount val="20"/>
                <c:pt idx="0">
                  <c:v>1.6700000000000003E-2</c:v>
                </c:pt>
                <c:pt idx="1">
                  <c:v>1.6799999999999999E-2</c:v>
                </c:pt>
                <c:pt idx="2">
                  <c:v>1.5200000000000003E-2</c:v>
                </c:pt>
                <c:pt idx="3">
                  <c:v>1.5900000000000004E-2</c:v>
                </c:pt>
                <c:pt idx="4">
                  <c:v>1.4300000000000002E-2</c:v>
                </c:pt>
                <c:pt idx="5">
                  <c:v>1.4500000000000002E-2</c:v>
                </c:pt>
                <c:pt idx="6">
                  <c:v>1.3100000000000002E-2</c:v>
                </c:pt>
                <c:pt idx="7">
                  <c:v>1.3100000000000002E-2</c:v>
                </c:pt>
                <c:pt idx="8">
                  <c:v>1.2400000000000003E-2</c:v>
                </c:pt>
                <c:pt idx="9">
                  <c:v>1.1299999999999999E-2</c:v>
                </c:pt>
                <c:pt idx="10">
                  <c:v>1.0500000000000002E-2</c:v>
                </c:pt>
                <c:pt idx="11">
                  <c:v>9.6400000000000027E-3</c:v>
                </c:pt>
                <c:pt idx="12">
                  <c:v>8.1600000000000023E-3</c:v>
                </c:pt>
                <c:pt idx="13">
                  <c:v>6.2700000000000021E-3</c:v>
                </c:pt>
                <c:pt idx="14">
                  <c:v>6.4100000000000016E-3</c:v>
                </c:pt>
                <c:pt idx="15">
                  <c:v>7.8400000000000015E-3</c:v>
                </c:pt>
                <c:pt idx="16">
                  <c:v>7.8400000000000015E-3</c:v>
                </c:pt>
                <c:pt idx="17">
                  <c:v>6.0000000000000019E-3</c:v>
                </c:pt>
                <c:pt idx="18">
                  <c:v>5.4400000000000013E-3</c:v>
                </c:pt>
                <c:pt idx="19">
                  <c:v>4.5659999999999997E-3</c:v>
                </c:pt>
              </c:numCache>
            </c:numRef>
          </c:val>
        </c:ser>
        <c:ser>
          <c:idx val="2"/>
          <c:order val="1"/>
          <c:tx>
            <c:strRef>
              <c:f>Sheet3!$D$2</c:f>
              <c:strCache>
                <c:ptCount val="1"/>
                <c:pt idx="0">
                  <c:v>Dynamic clock</c:v>
                </c:pt>
              </c:strCache>
            </c:strRef>
          </c:tx>
          <c:spPr>
            <a:solidFill>
              <a:schemeClr val="tx1"/>
            </a:solidFill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c:spPr>
          <c:val>
            <c:numRef>
              <c:f>Sheet3!$D$4:$D$23</c:f>
              <c:numCache>
                <c:formatCode>0.00E+00</c:formatCode>
                <c:ptCount val="20"/>
                <c:pt idx="0">
                  <c:v>1.6700000000000003E-2</c:v>
                </c:pt>
                <c:pt idx="1">
                  <c:v>1.6799999999999999E-2</c:v>
                </c:pt>
                <c:pt idx="2">
                  <c:v>1.5200000000000003E-2</c:v>
                </c:pt>
                <c:pt idx="3">
                  <c:v>1.5900000000000004E-2</c:v>
                </c:pt>
                <c:pt idx="4">
                  <c:v>1.4300000000000002E-2</c:v>
                </c:pt>
                <c:pt idx="5">
                  <c:v>1.4500000000000002E-2</c:v>
                </c:pt>
                <c:pt idx="6">
                  <c:v>1.3100000000000002E-2</c:v>
                </c:pt>
                <c:pt idx="7">
                  <c:v>1.7400000000000002E-2</c:v>
                </c:pt>
                <c:pt idx="8">
                  <c:v>1.6500000000000004E-2</c:v>
                </c:pt>
                <c:pt idx="9">
                  <c:v>1.4999999999999998E-2</c:v>
                </c:pt>
                <c:pt idx="10">
                  <c:v>1.4000000000000002E-2</c:v>
                </c:pt>
                <c:pt idx="11">
                  <c:v>1.2900000000000003E-2</c:v>
                </c:pt>
                <c:pt idx="12">
                  <c:v>1.0900000000000003E-2</c:v>
                </c:pt>
                <c:pt idx="13">
                  <c:v>8.3600000000000046E-3</c:v>
                </c:pt>
                <c:pt idx="14">
                  <c:v>7.2600000000000017E-3</c:v>
                </c:pt>
                <c:pt idx="15">
                  <c:v>1.5699999999999999E-2</c:v>
                </c:pt>
                <c:pt idx="16">
                  <c:v>1.5699999999999999E-2</c:v>
                </c:pt>
                <c:pt idx="17">
                  <c:v>1.2000000000000002E-2</c:v>
                </c:pt>
                <c:pt idx="18">
                  <c:v>1.0900000000000003E-2</c:v>
                </c:pt>
                <c:pt idx="19">
                  <c:v>9.1330000000000005E-3</c:v>
                </c:pt>
              </c:numCache>
            </c:numRef>
          </c:val>
        </c:ser>
        <c:dLbls/>
        <c:overlap val="-53"/>
        <c:axId val="54033024"/>
        <c:axId val="54051584"/>
      </c:barChart>
      <c:lineChart>
        <c:grouping val="standard"/>
        <c:ser>
          <c:idx val="0"/>
          <c:order val="2"/>
          <c:tx>
            <c:strRef>
              <c:f>Sheet3!$B$2</c:f>
              <c:strCache>
                <c:ptCount val="1"/>
                <c:pt idx="0">
                  <c:v>Peak limit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Sheet3!$B$4:$B$23</c:f>
              <c:numCache>
                <c:formatCode>0.00E+00</c:formatCode>
                <c:ptCount val="20"/>
                <c:pt idx="0">
                  <c:v>1.7400000000000002E-2</c:v>
                </c:pt>
                <c:pt idx="1">
                  <c:v>1.7400000000000002E-2</c:v>
                </c:pt>
                <c:pt idx="2">
                  <c:v>1.7400000000000002E-2</c:v>
                </c:pt>
                <c:pt idx="3">
                  <c:v>1.7400000000000002E-2</c:v>
                </c:pt>
                <c:pt idx="4">
                  <c:v>1.7400000000000002E-2</c:v>
                </c:pt>
                <c:pt idx="5">
                  <c:v>1.7400000000000002E-2</c:v>
                </c:pt>
                <c:pt idx="6">
                  <c:v>1.7400000000000002E-2</c:v>
                </c:pt>
                <c:pt idx="7">
                  <c:v>1.7400000000000002E-2</c:v>
                </c:pt>
                <c:pt idx="8">
                  <c:v>1.7400000000000002E-2</c:v>
                </c:pt>
                <c:pt idx="9">
                  <c:v>1.7400000000000002E-2</c:v>
                </c:pt>
                <c:pt idx="10">
                  <c:v>1.7400000000000002E-2</c:v>
                </c:pt>
                <c:pt idx="11">
                  <c:v>1.7400000000000002E-2</c:v>
                </c:pt>
                <c:pt idx="12">
                  <c:v>1.7400000000000002E-2</c:v>
                </c:pt>
                <c:pt idx="13">
                  <c:v>1.7400000000000002E-2</c:v>
                </c:pt>
                <c:pt idx="14">
                  <c:v>1.7400000000000002E-2</c:v>
                </c:pt>
                <c:pt idx="15">
                  <c:v>1.7400000000000002E-2</c:v>
                </c:pt>
                <c:pt idx="16">
                  <c:v>1.7400000000000002E-2</c:v>
                </c:pt>
                <c:pt idx="17">
                  <c:v>1.7400000000000002E-2</c:v>
                </c:pt>
                <c:pt idx="18">
                  <c:v>1.7400000000000002E-2</c:v>
                </c:pt>
                <c:pt idx="19">
                  <c:v>1.7400000000000002E-2</c:v>
                </c:pt>
              </c:numCache>
            </c:numRef>
          </c:val>
        </c:ser>
        <c:dLbls/>
        <c:marker val="1"/>
        <c:axId val="54033024"/>
        <c:axId val="54051584"/>
      </c:lineChart>
      <c:catAx>
        <c:axId val="540330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>
                    <a:latin typeface="Trebuchet MS" pitchFamily="34" charset="0"/>
                  </a:rPr>
                  <a:t>Clock Cycle</a:t>
                </a:r>
              </a:p>
            </c:rich>
          </c:tx>
          <c:layout/>
        </c:title>
        <c:tickLblPos val="nextTo"/>
        <c:crossAx val="54051584"/>
        <c:crosses val="autoZero"/>
        <c:auto val="1"/>
        <c:lblAlgn val="ctr"/>
        <c:lblOffset val="100"/>
        <c:tickLblSkip val="1"/>
      </c:catAx>
      <c:valAx>
        <c:axId val="540515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rebuchet MS" pitchFamily="34" charset="0"/>
                  </a:defRPr>
                </a:pPr>
                <a:r>
                  <a:rPr lang="en-US" sz="1200">
                    <a:latin typeface="Trebuchet MS" pitchFamily="34" charset="0"/>
                  </a:rPr>
                  <a:t>Activity per unit time (1/s)</a:t>
                </a:r>
              </a:p>
            </c:rich>
          </c:tx>
          <c:layout/>
        </c:title>
        <c:numFmt formatCode="0.00E+00" sourceLinked="1"/>
        <c:tickLblPos val="nextTo"/>
        <c:crossAx val="54033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25487675274074"/>
          <c:y val="7.9129611101665775E-2"/>
          <c:w val="0.20884462919964841"/>
          <c:h val="0.25467524948113718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Sheet1!$A$2:$A$9</c:f>
              <c:strCache>
                <c:ptCount val="8"/>
                <c:pt idx="0">
                  <c:v>0.46-0.47</c:v>
                </c:pt>
                <c:pt idx="1">
                  <c:v>0.47-0.48</c:v>
                </c:pt>
                <c:pt idx="2">
                  <c:v>0.48-0.49</c:v>
                </c:pt>
                <c:pt idx="3">
                  <c:v>0.49-0.5</c:v>
                </c:pt>
                <c:pt idx="4">
                  <c:v>0.5-0.51</c:v>
                </c:pt>
                <c:pt idx="5">
                  <c:v>0.51-0.52</c:v>
                </c:pt>
                <c:pt idx="6">
                  <c:v>0.52-0.53</c:v>
                </c:pt>
                <c:pt idx="7">
                  <c:v>0.53-0.54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9</c:v>
                </c:pt>
                <c:pt idx="1">
                  <c:v>63</c:v>
                </c:pt>
                <c:pt idx="2">
                  <c:v>175</c:v>
                </c:pt>
                <c:pt idx="3">
                  <c:v>259</c:v>
                </c:pt>
                <c:pt idx="4">
                  <c:v>239</c:v>
                </c:pt>
                <c:pt idx="5">
                  <c:v>154</c:v>
                </c:pt>
                <c:pt idx="6">
                  <c:v>52</c:v>
                </c:pt>
                <c:pt idx="7">
                  <c:v>10</c:v>
                </c:pt>
              </c:numCache>
            </c:numRef>
          </c:val>
        </c:ser>
        <c:dLbls/>
        <c:shape val="box"/>
        <c:axId val="81018880"/>
        <c:axId val="81020800"/>
        <c:axId val="0"/>
      </c:bar3DChart>
      <c:catAx>
        <c:axId val="810188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>
                    <a:latin typeface="Trebuchet MS" pitchFamily="34" charset="0"/>
                  </a:rPr>
                  <a:t>Activity Factor</a:t>
                </a:r>
                <a:endParaRPr lang="en-US" sz="1200" dirty="0">
                  <a:latin typeface="Trebuchet MS" pitchFamily="34" charset="0"/>
                </a:endParaRPr>
              </a:p>
            </c:rich>
          </c:tx>
          <c:layout/>
        </c:title>
        <c:tickLblPos val="nextTo"/>
        <c:crossAx val="81020800"/>
        <c:crosses val="autoZero"/>
        <c:auto val="1"/>
        <c:lblAlgn val="ctr"/>
        <c:lblOffset val="100"/>
      </c:catAx>
      <c:valAx>
        <c:axId val="8102080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200">
                    <a:latin typeface="Trebuchet MS" pitchFamily="34" charset="0"/>
                  </a:defRPr>
                </a:pPr>
                <a:r>
                  <a:rPr lang="en-US" sz="1200" dirty="0" smtClean="0">
                    <a:latin typeface="Trebuchet MS" pitchFamily="34" charset="0"/>
                  </a:rPr>
                  <a:t>Number of vectors</a:t>
                </a:r>
                <a:endParaRPr lang="en-US" sz="1200" dirty="0">
                  <a:latin typeface="Trebuchet MS" pitchFamily="34" charset="0"/>
                </a:endParaRPr>
              </a:p>
            </c:rich>
          </c:tx>
          <c:layout/>
        </c:title>
        <c:numFmt formatCode="General" sourceLinked="1"/>
        <c:tickLblPos val="nextTo"/>
        <c:crossAx val="81018880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Sheet2!$B$1</c:f>
              <c:strCache>
                <c:ptCount val="1"/>
                <c:pt idx="0">
                  <c:v>Number of vectors</c:v>
                </c:pt>
              </c:strCache>
            </c:strRef>
          </c:tx>
          <c:cat>
            <c:strRef>
              <c:f>Sheet2!$A$2:$A$11</c:f>
              <c:strCache>
                <c:ptCount val="10"/>
                <c:pt idx="0">
                  <c:v>0-0.01</c:v>
                </c:pt>
                <c:pt idx="1">
                  <c:v>0.01-0.02</c:v>
                </c:pt>
                <c:pt idx="2">
                  <c:v>0.02-0.03</c:v>
                </c:pt>
                <c:pt idx="3">
                  <c:v>0.03-0.04</c:v>
                </c:pt>
                <c:pt idx="4">
                  <c:v>0.04-0.05</c:v>
                </c:pt>
                <c:pt idx="5">
                  <c:v>0.05-0.06</c:v>
                </c:pt>
                <c:pt idx="6">
                  <c:v>0.06-0.07</c:v>
                </c:pt>
                <c:pt idx="7">
                  <c:v>0.07-0.08</c:v>
                </c:pt>
                <c:pt idx="8">
                  <c:v>0.08-0.09</c:v>
                </c:pt>
                <c:pt idx="9">
                  <c:v>0.09-0.1</c:v>
                </c:pt>
              </c:strCache>
            </c:strRef>
          </c:cat>
          <c:val>
            <c:numRef>
              <c:f>Sheet2!$B$2:$B$11</c:f>
              <c:numCache>
                <c:formatCode>General</c:formatCode>
                <c:ptCount val="10"/>
                <c:pt idx="0">
                  <c:v>9202</c:v>
                </c:pt>
                <c:pt idx="1">
                  <c:v>4774</c:v>
                </c:pt>
                <c:pt idx="2">
                  <c:v>170</c:v>
                </c:pt>
                <c:pt idx="3">
                  <c:v>43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/>
        <c:shape val="box"/>
        <c:axId val="81078144"/>
        <c:axId val="81084416"/>
        <c:axId val="0"/>
      </c:bar3DChart>
      <c:catAx>
        <c:axId val="810781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>
                    <a:latin typeface="Trebuchet MS" pitchFamily="34" charset="0"/>
                  </a:defRPr>
                </a:pPr>
                <a:r>
                  <a:rPr lang="en-US" sz="1200" dirty="0">
                    <a:latin typeface="Trebuchet MS" pitchFamily="34" charset="0"/>
                  </a:rPr>
                  <a:t>Activity Factor</a:t>
                </a:r>
              </a:p>
            </c:rich>
          </c:tx>
          <c:layout/>
        </c:title>
        <c:tickLblPos val="nextTo"/>
        <c:crossAx val="81084416"/>
        <c:crosses val="autoZero"/>
        <c:auto val="1"/>
        <c:lblAlgn val="ctr"/>
        <c:lblOffset val="100"/>
      </c:catAx>
      <c:valAx>
        <c:axId val="8108441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200">
                    <a:latin typeface="Trebuchet MS" pitchFamily="34" charset="0"/>
                  </a:defRPr>
                </a:pPr>
                <a:r>
                  <a:rPr lang="en-US" sz="1200" dirty="0">
                    <a:latin typeface="Trebuchet MS" pitchFamily="34" charset="0"/>
                  </a:rPr>
                  <a:t>Number of vectors</a:t>
                </a:r>
              </a:p>
            </c:rich>
          </c:tx>
          <c:layout/>
        </c:title>
        <c:numFmt formatCode="General" sourceLinked="1"/>
        <c:tickLblPos val="nextTo"/>
        <c:crossAx val="81078144"/>
        <c:crosses val="autoZero"/>
        <c:crossBetween val="between"/>
      </c:valAx>
    </c:plotArea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DFAD5-5129-49BA-BAE3-3E9D9BA3672C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FAF4A-2ED1-465C-B20F-738DDB9C3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4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924800" cy="1470025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886200" y="2895600"/>
            <a:ext cx="4724400" cy="1752600"/>
          </a:xfrm>
        </p:spPr>
        <p:txBody>
          <a:bodyPr/>
          <a:lstStyle>
            <a:lvl1pPr marL="0" indent="0" algn="l">
              <a:buFontTx/>
              <a:buNone/>
              <a:defRPr sz="2800" baseline="0">
                <a:latin typeface="Bookman Old Style" pitchFamily="18" charset="0"/>
              </a:defRPr>
            </a:lvl1pPr>
          </a:lstStyle>
          <a:p>
            <a:pPr lvl="0"/>
            <a:r>
              <a:rPr lang="en-US" noProof="0" dirty="0" err="1" smtClean="0"/>
              <a:t>Priyadharshini</a:t>
            </a:r>
            <a:r>
              <a:rPr lang="en-US" noProof="0" dirty="0" smtClean="0"/>
              <a:t> S.</a:t>
            </a:r>
          </a:p>
          <a:p>
            <a:pPr lvl="0"/>
            <a:r>
              <a:rPr lang="en-US" noProof="0" dirty="0" err="1" smtClean="0"/>
              <a:t>Vishwani</a:t>
            </a:r>
            <a:r>
              <a:rPr lang="en-US" noProof="0" dirty="0" smtClean="0"/>
              <a:t> D. </a:t>
            </a:r>
            <a:r>
              <a:rPr lang="en-US" noProof="0" dirty="0" err="1" smtClean="0"/>
              <a:t>Agrawal</a:t>
            </a:r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08D0CC-FD92-415A-94FD-C7067ED74B6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0" name="Picture 8" descr="SGCOE V 158 28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3810000" cy="307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E8E21-BA0C-42C2-A3A3-FC6C13A0B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04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04CB9-D47D-4275-8832-B7E7C4EC6A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980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>
            <a:lvl1pPr algn="l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3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C6CC1C-6F1D-4346-B8F9-6B9EAA6A7B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176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06CB5-F9B8-483D-BD5D-C117BE5958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79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>
            <a:lvl1pPr algn="l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5562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3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562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3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946F2A-D0C6-4353-B244-13E57BEE9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770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47049-AFD6-42FD-83A0-577B085F9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380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04E00-3F46-4CCE-A9A1-6DAB1288C7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56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81987-F42F-4575-8B36-E85473793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839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8CB5-D5D2-4E33-A3FC-21254006A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584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F61CD-A7CD-4D53-B49F-9DCC77D4C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111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SGCOE V 158 289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791200"/>
            <a:ext cx="11430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96F604-5218-4114-A6D2-F744DAB626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3200">
          <a:solidFill>
            <a:srgbClr val="00068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800">
          <a:solidFill>
            <a:srgbClr val="00068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2400">
          <a:solidFill>
            <a:srgbClr val="00068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000">
          <a:solidFill>
            <a:srgbClr val="00068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924800" cy="1470025"/>
          </a:xfrm>
        </p:spPr>
        <p:txBody>
          <a:bodyPr/>
          <a:lstStyle/>
          <a:p>
            <a:r>
              <a:rPr lang="en-US" b="1" dirty="0" smtClean="0">
                <a:effectLst/>
              </a:rPr>
              <a:t>Dynamic SCAN Clock control</a:t>
            </a:r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In BIST Circuits</a:t>
            </a:r>
            <a:endParaRPr lang="en-US" b="1" dirty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2514600"/>
            <a:ext cx="6705600" cy="1752600"/>
          </a:xfrm>
        </p:spPr>
        <p:txBody>
          <a:bodyPr/>
          <a:lstStyle/>
          <a:p>
            <a:pPr algn="ctr"/>
            <a:r>
              <a:rPr lang="en-US" dirty="0" err="1" smtClean="0"/>
              <a:t>Priyadharshini</a:t>
            </a:r>
            <a:r>
              <a:rPr lang="en-US" dirty="0" smtClean="0"/>
              <a:t> </a:t>
            </a:r>
            <a:r>
              <a:rPr lang="en-US" dirty="0" err="1" smtClean="0"/>
              <a:t>Shanmugasundaram</a:t>
            </a:r>
            <a:endParaRPr lang="en-US" dirty="0" smtClean="0"/>
          </a:p>
          <a:p>
            <a:pPr algn="ctr"/>
            <a:r>
              <a:rPr lang="en-US" dirty="0" err="1" smtClean="0"/>
              <a:t>Vishwani</a:t>
            </a:r>
            <a:r>
              <a:rPr lang="en-US" dirty="0" smtClean="0"/>
              <a:t> D. </a:t>
            </a:r>
            <a:r>
              <a:rPr lang="en-US" dirty="0" err="1" smtClean="0"/>
              <a:t>Agrawal</a:t>
            </a:r>
            <a:endParaRPr lang="en-US" dirty="0" smtClean="0"/>
          </a:p>
          <a:p>
            <a:pPr algn="ctr"/>
            <a:r>
              <a:rPr lang="en-US" i="1" dirty="0" smtClean="0"/>
              <a:t>vagrawal@eng.auburn.edu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itle 7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Experimental </a:t>
                </a:r>
                <a:r>
                  <a:rPr lang="en-US" dirty="0" smtClean="0"/>
                  <a:t>Results - </a:t>
                </a:r>
                <a14:m>
                  <m:oMath xmlns:m="http://schemas.openxmlformats.org/officeDocument/2006/math">
                    <m:r>
                      <a:rPr lang="el-GR" i="1" dirty="0">
                        <a:latin typeface="Cambria Math"/>
                      </a:rPr>
                      <m:t>𝛼</m:t>
                    </m:r>
                    <m:r>
                      <a:rPr lang="en-US" i="1" baseline="-25000" dirty="0">
                        <a:latin typeface="Cambria Math"/>
                      </a:rPr>
                      <m:t>𝑝𝑒𝑎𝑘</m:t>
                    </m:r>
                    <m:r>
                      <a:rPr lang="en-US" i="1" dirty="0">
                        <a:latin typeface="Cambria Math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it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 cstate="print"/>
                <a:stretch>
                  <a:fillRect l="-1852" b="-19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RASDAT '11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228600" y="4419600"/>
            <a:ext cx="8376306" cy="167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17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700" dirty="0"/>
          </a:p>
        </p:txBody>
      </p:sp>
      <p:sp>
        <p:nvSpPr>
          <p:cNvPr id="13" name="Content Placeholder 12"/>
          <p:cNvSpPr txBox="1">
            <a:spLocks/>
          </p:cNvSpPr>
          <p:nvPr/>
        </p:nvSpPr>
        <p:spPr>
          <a:xfrm>
            <a:off x="4495800" y="5410200"/>
            <a:ext cx="4470400" cy="46024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Test-per-scan BIST </a:t>
            </a:r>
            <a:r>
              <a:rPr lang="en-US" sz="2000" dirty="0" smtClean="0">
                <a:solidFill>
                  <a:srgbClr val="FF0000"/>
                </a:solidFill>
              </a:rPr>
              <a:t>model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41910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Flip-flops added at primary inputs and outputs of Test-per-scan BIST model and chained together</a:t>
            </a:r>
          </a:p>
          <a:p>
            <a:pPr lvl="1"/>
            <a:r>
              <a:rPr lang="en-US" sz="1700" dirty="0" smtClean="0"/>
              <a:t>Total number of scan flip-flops = Number of primary inputs + Number of D-type flip-flops + Number of primary outputs</a:t>
            </a:r>
          </a:p>
          <a:p>
            <a:r>
              <a:rPr lang="en-US" sz="2000" dirty="0"/>
              <a:t>Circuits built with and without Dynamic Scan Clock Control</a:t>
            </a:r>
          </a:p>
          <a:p>
            <a:pPr lvl="1"/>
            <a:r>
              <a:rPr lang="en-US" sz="1700" dirty="0" err="1"/>
              <a:t>MentorGraphics</a:t>
            </a:r>
            <a:r>
              <a:rPr lang="en-US" sz="1700" dirty="0"/>
              <a:t> </a:t>
            </a:r>
            <a:r>
              <a:rPr lang="en-US" sz="1700" dirty="0" err="1"/>
              <a:t>ModelSim</a:t>
            </a:r>
            <a:r>
              <a:rPr lang="en-US" sz="1700" dirty="0"/>
              <a:t> used to find testing time in both cases</a:t>
            </a:r>
          </a:p>
          <a:p>
            <a:pPr lvl="1"/>
            <a:r>
              <a:rPr lang="en-US" sz="1700" dirty="0"/>
              <a:t>Synopsys </a:t>
            </a:r>
            <a:r>
              <a:rPr lang="en-US" sz="1700" dirty="0" err="1"/>
              <a:t>DesignCompiler</a:t>
            </a:r>
            <a:r>
              <a:rPr lang="en-US" sz="1700" dirty="0"/>
              <a:t> used to estimate area</a:t>
            </a:r>
          </a:p>
          <a:p>
            <a:pPr lvl="1"/>
            <a:r>
              <a:rPr lang="en-US" sz="1700" dirty="0"/>
              <a:t>Synopsys </a:t>
            </a:r>
            <a:r>
              <a:rPr lang="en-US" sz="1700" dirty="0" err="1"/>
              <a:t>PrimeTime</a:t>
            </a:r>
            <a:r>
              <a:rPr lang="en-US" sz="1700" dirty="0"/>
              <a:t> PX used for power (activity per unit time) analysis</a:t>
            </a:r>
          </a:p>
          <a:p>
            <a:pPr lvl="1"/>
            <a:endParaRPr lang="en-US" sz="1700" dirty="0" smtClean="0"/>
          </a:p>
        </p:txBody>
      </p:sp>
      <p:pic>
        <p:nvPicPr>
          <p:cNvPr id="11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1" y="1066800"/>
            <a:ext cx="487679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12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Experimental Results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𝑝𝑒𝑎𝑘</m:t>
                        </m:r>
                      </m:sub>
                    </m:sSub>
                    <m:r>
                      <a:rPr lang="en-US" sz="2800" i="1" dirty="0" smtClean="0">
                        <a:latin typeface="Cambria Math"/>
                      </a:rPr>
                      <m:t> = 1 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 cstate="print"/>
                <a:stretch>
                  <a:fillRect l="-1852" b="-17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RASDAT '11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64309312"/>
              </p:ext>
            </p:extLst>
          </p:nvPr>
        </p:nvGraphicFramePr>
        <p:xfrm>
          <a:off x="228601" y="990600"/>
          <a:ext cx="8610600" cy="2270760"/>
        </p:xfrm>
        <a:graphic>
          <a:graphicData uri="http://schemas.openxmlformats.org/drawingml/2006/table">
            <a:tbl>
              <a:tblPr/>
              <a:tblGrid>
                <a:gridCol w="893552"/>
                <a:gridCol w="2193266"/>
                <a:gridCol w="1949570"/>
                <a:gridCol w="1868338"/>
                <a:gridCol w="1705874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Circuit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Number of scan flip-flops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Number of frequencies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Reduction in time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Increase in area (%)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s386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s5378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s13207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s35932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s38584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609600"/>
            <a:ext cx="8610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solidFill>
                  <a:srgbClr val="FF0000"/>
                </a:solidFill>
                <a:latin typeface="Trebuchet MS"/>
              </a:rPr>
              <a:t>Reduction in test time in ISCAS89 benchmark circuits – single scan chain, self tested</a:t>
            </a:r>
            <a:endParaRPr lang="en-US" sz="17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5557483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Trebuchet MS"/>
              </a:rPr>
              <a:t>Activity per unit time analysis (Synopsys </a:t>
            </a:r>
            <a:r>
              <a:rPr lang="en-US" sz="2000" dirty="0" err="1" smtClean="0">
                <a:solidFill>
                  <a:srgbClr val="FF0000"/>
                </a:solidFill>
                <a:latin typeface="Trebuchet MS"/>
              </a:rPr>
              <a:t>PrimeTime</a:t>
            </a:r>
            <a:r>
              <a:rPr lang="en-US" sz="2000" dirty="0" smtClean="0">
                <a:solidFill>
                  <a:srgbClr val="FF0000"/>
                </a:solidFill>
                <a:latin typeface="Trebuchet MS"/>
              </a:rPr>
              <a:t> PX) – s386 circuit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5791200" y="3979369"/>
            <a:ext cx="3200400" cy="2286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17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581D"/>
              </a:buClr>
              <a:buSzPct val="100000"/>
              <a:buFont typeface="Arial" pitchFamily="34" charset="0"/>
              <a:buChar char="•"/>
            </a:pPr>
            <a:r>
              <a:rPr lang="en-US" sz="1800" dirty="0" smtClean="0"/>
              <a:t>Test </a:t>
            </a:r>
            <a:r>
              <a:rPr lang="en-US" sz="1800" dirty="0"/>
              <a:t>time reduction </a:t>
            </a:r>
          </a:p>
          <a:p>
            <a:pPr lvl="1">
              <a:buClr>
                <a:srgbClr val="FF581D"/>
              </a:buClr>
              <a:buSzPct val="100000"/>
              <a:buFont typeface="Trebuchet MS" pitchFamily="34" charset="0"/>
              <a:buChar char="–"/>
            </a:pPr>
            <a:r>
              <a:rPr lang="en-US" sz="1600" dirty="0"/>
              <a:t>22.5%</a:t>
            </a:r>
          </a:p>
          <a:p>
            <a:pPr>
              <a:buClr>
                <a:srgbClr val="FF581D"/>
              </a:buClr>
              <a:buSzPct val="100000"/>
              <a:buFont typeface="Arial" pitchFamily="34" charset="0"/>
              <a:buChar char="•"/>
            </a:pPr>
            <a:r>
              <a:rPr lang="en-US" sz="1800" dirty="0" smtClean="0"/>
              <a:t>Activity per unit time closer to peak limit using dynamic scan clock technique</a:t>
            </a:r>
          </a:p>
          <a:p>
            <a:pPr lvl="1">
              <a:buClr>
                <a:srgbClr val="FF581D"/>
              </a:buClr>
              <a:buSzPct val="100000"/>
              <a:buFont typeface="Trebuchet MS" pitchFamily="34" charset="0"/>
              <a:buChar char="–"/>
            </a:pPr>
            <a:r>
              <a:rPr lang="en-US" sz="1600" dirty="0" smtClean="0"/>
              <a:t>Peak limit never exceeded</a:t>
            </a:r>
            <a:endParaRPr lang="en-US" sz="1600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62202377"/>
              </p:ext>
            </p:extLst>
          </p:nvPr>
        </p:nvGraphicFramePr>
        <p:xfrm>
          <a:off x="21771" y="3200400"/>
          <a:ext cx="6934200" cy="2552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Content Placeholder 3"/>
          <p:cNvSpPr txBox="1">
            <a:spLocks/>
          </p:cNvSpPr>
          <p:nvPr/>
        </p:nvSpPr>
        <p:spPr>
          <a:xfrm>
            <a:off x="6629400" y="3581400"/>
            <a:ext cx="2362200" cy="144780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17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Content Placeholder 3"/>
              <p:cNvSpPr txBox="1">
                <a:spLocks/>
              </p:cNvSpPr>
              <p:nvPr/>
            </p:nvSpPr>
            <p:spPr>
              <a:xfrm>
                <a:off x="6629400" y="3352800"/>
                <a:ext cx="2362200" cy="727567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/>
                  <a:buChar char=""/>
                  <a:defRPr kumimoji="0" sz="23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/>
                  <a:buChar char=""/>
                  <a:defRPr kumimoji="0" sz="2000" kern="1200">
                    <a:solidFill>
                      <a:schemeClr val="tx2"/>
                    </a:solidFill>
                    <a:latin typeface="Trebuchet MS" pitchFamily="34" charset="0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500"/>
                  </a:spcBef>
                  <a:buClr>
                    <a:schemeClr val="bg1">
                      <a:shade val="50000"/>
                    </a:schemeClr>
                  </a:buClr>
                  <a:buSzPct val="76000"/>
                  <a:buFont typeface="Wingdings 3"/>
                  <a:buChar char=""/>
                  <a:defRPr kumimoji="0" sz="17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400"/>
                  </a:spcBef>
                  <a:buClr>
                    <a:schemeClr val="accent2">
                      <a:shade val="75000"/>
                    </a:schemeClr>
                  </a:buClr>
                  <a:buSzPct val="70000"/>
                  <a:buFont typeface="Wingdings"/>
                  <a:buChar char=""/>
                  <a:defRPr kumimoji="0" sz="15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/>
                  <a:buChar char=""/>
                  <a:defRPr kumimoji="0" sz="13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FF581D"/>
                  </a:buClr>
                  <a:buSzPct val="100000"/>
                  <a:buFont typeface="Arial" pitchFamily="34" charset="0"/>
                  <a:buChar char="•"/>
                </a:pPr>
                <a:r>
                  <a:rPr lang="en-US" sz="1800" dirty="0">
                    <a:ea typeface="Cambria Math"/>
                  </a:rPr>
                  <a:t>Single scan vector</a:t>
                </a:r>
              </a:p>
              <a:p>
                <a:pPr lvl="1">
                  <a:buClr>
                    <a:srgbClr val="FF581D"/>
                  </a:buClr>
                  <a:buSzPct val="100000"/>
                  <a:buFont typeface="Cambria Math" pitchFamily="18" charset="0"/>
                  <a:buChar char="–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𝑖𝑛</m:t>
                        </m:r>
                      </m:sub>
                    </m:sSub>
                    <m:r>
                      <a:rPr lang="en-US" sz="1600" i="1">
                        <a:latin typeface="Cambria Math"/>
                        <a:ea typeface="Cambria Math"/>
                      </a:rPr>
                      <m:t>=0.25</m:t>
                    </m:r>
                  </m:oMath>
                </a14:m>
                <a:endParaRPr lang="en-US" sz="1600" dirty="0"/>
              </a:p>
            </p:txBody>
          </p:sp>
        </mc:Choice>
        <mc:Fallback>
          <p:sp>
            <p:nvSpPr>
              <p:cNvPr id="1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352800"/>
                <a:ext cx="2362200" cy="72756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809" t="-5042" r="-258" b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604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Experimental </a:t>
                </a:r>
                <a:r>
                  <a:rPr lang="en-US" dirty="0"/>
                  <a:t>Results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𝑝𝑒𝑎𝑘</m:t>
                        </m:r>
                      </m:sub>
                    </m:sSub>
                    <m:r>
                      <a:rPr lang="en-US" sz="2800" i="1" dirty="0">
                        <a:latin typeface="Cambria Math"/>
                      </a:rPr>
                      <m:t> = 1 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 cstate="print"/>
                <a:stretch>
                  <a:fillRect l="-1852" b="-17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RASDAT '11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3713347282"/>
                  </p:ext>
                </p:extLst>
              </p:nvPr>
            </p:nvGraphicFramePr>
            <p:xfrm>
              <a:off x="1295400" y="933510"/>
              <a:ext cx="6477000" cy="2306003"/>
            </p:xfrm>
            <a:graphic>
              <a:graphicData uri="http://schemas.openxmlformats.org/drawingml/2006/table">
                <a:tbl>
                  <a:tblPr/>
                  <a:tblGrid>
                    <a:gridCol w="914401"/>
                    <a:gridCol w="1523999"/>
                    <a:gridCol w="1295400"/>
                    <a:gridCol w="838200"/>
                    <a:gridCol w="1066800"/>
                    <a:gridCol w="838200"/>
                  </a:tblGrid>
                  <a:tr h="279083">
                    <a:tc rowSpan="2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Circuit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Number of scan flip-flops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Number of frequencies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Test time reduction (%) 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8319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600" b="1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600" b="1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en-US" sz="1600" b="1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𝒊𝒏</m:t>
                                    </m:r>
                                  </m:sub>
                                </m:sSub>
                                <m:r>
                                  <a:rPr lang="el-GR" sz="1600" b="1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 ≈ </m:t>
                                </m:r>
                                <m:r>
                                  <a:rPr lang="el-GR" sz="1600" b="1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l-GR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600" b="1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600" b="1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en-US" sz="1600" b="1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𝒊𝒏</m:t>
                                    </m:r>
                                  </m:sub>
                                </m:sSub>
                                <m:r>
                                  <a:rPr lang="el-GR" sz="1600" b="1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 = </m:t>
                                </m:r>
                                <m:r>
                                  <a:rPr lang="el-GR" sz="1600" b="1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el-GR" sz="1600" b="1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.</m:t>
                                </m:r>
                                <m:r>
                                  <a:rPr lang="el-GR" sz="1600" b="1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l-GR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600" b="1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600" b="1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en-US" sz="1600" b="1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𝒊𝒏</m:t>
                                    </m:r>
                                  </m:sub>
                                </m:sSub>
                                <m:r>
                                  <a:rPr lang="el-GR" sz="1600" b="1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 ≈ </m:t>
                                </m:r>
                                <m:r>
                                  <a:rPr lang="el-GR" sz="1600" b="1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l-GR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u226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1416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8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46.68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18.75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d281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3813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16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46.74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21.81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d695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8229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32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48.28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23.36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f2126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15593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64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49.15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24.18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q12710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26158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128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49.45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24.53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p93791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96916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512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49.72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24.81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a586710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41411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256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49.73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24.77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xmlns="" val="3713347282"/>
                  </p:ext>
                </p:extLst>
              </p:nvPr>
            </p:nvGraphicFramePr>
            <p:xfrm>
              <a:off x="1295400" y="933510"/>
              <a:ext cx="6477000" cy="2336483"/>
            </p:xfrm>
            <a:graphic>
              <a:graphicData uri="http://schemas.openxmlformats.org/drawingml/2006/table">
                <a:tbl>
                  <a:tblPr/>
                  <a:tblGrid>
                    <a:gridCol w="914401"/>
                    <a:gridCol w="1523999"/>
                    <a:gridCol w="1295400"/>
                    <a:gridCol w="838200"/>
                    <a:gridCol w="1066800"/>
                    <a:gridCol w="838200"/>
                  </a:tblGrid>
                  <a:tr h="279083">
                    <a:tc rowSpan="2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Circuit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Number of scan flip-flops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Number of frequencies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Test time reduction (%) 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53365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44203" t="-131707" r="-226087" b="-7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29143" t="-131707" r="-78286" b="-7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75912" t="-131707" b="-760976"/>
                          </a:stretch>
                        </a:blip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u226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1416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8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46.68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18.75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d281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3813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16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46.74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21.81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d695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8229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32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48.28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23.36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f2126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15593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64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49.15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24.18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q12710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26158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128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49.45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24.53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p93791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96916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512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49.72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24.81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a586710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41411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256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49.73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24.77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/>
                            </a:rPr>
                            <a:t>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9694377"/>
              </p:ext>
            </p:extLst>
          </p:nvPr>
        </p:nvGraphicFramePr>
        <p:xfrm>
          <a:off x="381000" y="3200400"/>
          <a:ext cx="4041775" cy="2633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4471343"/>
              </p:ext>
            </p:extLst>
          </p:nvPr>
        </p:nvGraphicFramePr>
        <p:xfrm>
          <a:off x="4632325" y="3200400"/>
          <a:ext cx="4041775" cy="2633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1000" y="5334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Trebuchet MS"/>
              </a:rPr>
              <a:t>Reduction in test time in ITC02 benchmark circuits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5909846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rebuchet MS"/>
              </a:rPr>
              <a:t>Distribution </a:t>
            </a:r>
            <a:r>
              <a:rPr lang="en-US" dirty="0">
                <a:solidFill>
                  <a:srgbClr val="FF0000"/>
                </a:solidFill>
                <a:latin typeface="Trebuchet MS"/>
              </a:rPr>
              <a:t>of activity factor for test vectors of s38584 </a:t>
            </a:r>
            <a:r>
              <a:rPr lang="en-US" dirty="0" smtClean="0">
                <a:solidFill>
                  <a:srgbClr val="FF0000"/>
                </a:solidFill>
                <a:latin typeface="Trebuchet MS"/>
              </a:rPr>
              <a:t>circuit </a:t>
            </a:r>
            <a:endParaRPr lang="en-US" dirty="0">
              <a:solidFill>
                <a:srgbClr val="FF0000"/>
              </a:solidFill>
              <a:latin typeface="Trebuchet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563880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rebuchet MS"/>
              </a:rPr>
              <a:t>a) without don’t care bits (961 vectors)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563880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Trebuchet MS"/>
              </a:rPr>
              <a:t>b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rebuchet MS"/>
              </a:rPr>
              <a:t>) with don’t care bits (14196 vectors)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8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Dynamic Clock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4E00-3F46-4CCE-A9A1-6DAB1288C7E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295400"/>
            <a:ext cx="7589947" cy="46919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868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Dynamic control of scan clock frequency </a:t>
            </a:r>
            <a:r>
              <a:rPr lang="en-US" dirty="0" smtClean="0"/>
              <a:t>is proposed</a:t>
            </a:r>
            <a:endParaRPr lang="en-US" dirty="0" smtClean="0"/>
          </a:p>
          <a:p>
            <a:pPr lvl="2"/>
            <a:r>
              <a:rPr lang="en-US" dirty="0" smtClean="0"/>
              <a:t>Reduces testing time without exceeding power budget</a:t>
            </a:r>
          </a:p>
          <a:p>
            <a:pPr lvl="2"/>
            <a:r>
              <a:rPr lang="en-US" dirty="0" smtClean="0"/>
              <a:t>On-chip activity monitor for self testing circuits to keep track of activity in scan chain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Vectors with low </a:t>
            </a:r>
            <a:r>
              <a:rPr lang="en-US" i="1" dirty="0" smtClean="0"/>
              <a:t>average</a:t>
            </a:r>
            <a:r>
              <a:rPr lang="en-US" dirty="0" smtClean="0"/>
              <a:t> scan-in </a:t>
            </a:r>
            <a:r>
              <a:rPr lang="en-US" dirty="0" smtClean="0"/>
              <a:t>activity and </a:t>
            </a:r>
            <a:r>
              <a:rPr lang="en-US" dirty="0" smtClean="0"/>
              <a:t>much higher </a:t>
            </a:r>
            <a:r>
              <a:rPr lang="en-US" i="1" dirty="0" smtClean="0"/>
              <a:t>peak</a:t>
            </a:r>
            <a:r>
              <a:rPr lang="en-US" dirty="0" smtClean="0"/>
              <a:t> </a:t>
            </a:r>
            <a:r>
              <a:rPr lang="en-US" dirty="0" smtClean="0"/>
              <a:t>activity give </a:t>
            </a:r>
            <a:r>
              <a:rPr lang="en-US" dirty="0" smtClean="0"/>
              <a:t>high reduction in test </a:t>
            </a:r>
            <a:r>
              <a:rPr lang="en-US" dirty="0" smtClean="0"/>
              <a:t>time.</a:t>
            </a:r>
            <a:endParaRPr lang="en-US" dirty="0" smtClean="0"/>
          </a:p>
          <a:p>
            <a:r>
              <a:rPr lang="en-US" dirty="0" smtClean="0"/>
              <a:t>Up </a:t>
            </a:r>
            <a:r>
              <a:rPr lang="en-US" dirty="0"/>
              <a:t>to 50% reduction in test time </a:t>
            </a:r>
            <a:r>
              <a:rPr lang="en-US" dirty="0" smtClean="0"/>
              <a:t>may be possible.</a:t>
            </a:r>
          </a:p>
          <a:p>
            <a:r>
              <a:rPr lang="en-US" dirty="0" smtClean="0"/>
              <a:t>Other references:</a:t>
            </a:r>
          </a:p>
          <a:p>
            <a:pPr lvl="2"/>
            <a:r>
              <a:rPr lang="en-US" sz="2200" dirty="0" smtClean="0"/>
              <a:t>P. </a:t>
            </a:r>
            <a:r>
              <a:rPr lang="en-US" sz="2200" dirty="0" err="1" smtClean="0"/>
              <a:t>Shanmugasundaram</a:t>
            </a:r>
            <a:r>
              <a:rPr lang="en-US" sz="2200" dirty="0" smtClean="0"/>
              <a:t>, </a:t>
            </a:r>
            <a:r>
              <a:rPr lang="en-US" sz="2200" i="1" dirty="0" smtClean="0"/>
              <a:t>Test Time Optimization in Scan Circuits</a:t>
            </a:r>
            <a:r>
              <a:rPr lang="en-US" sz="2200" dirty="0" smtClean="0"/>
              <a:t>, Master’s Thesis, Department of ECE, Auburn University, Auburn, Alabama, December 2010.</a:t>
            </a:r>
          </a:p>
          <a:p>
            <a:pPr lvl="2"/>
            <a:r>
              <a:rPr lang="en-US" sz="2200" dirty="0" smtClean="0"/>
              <a:t>P. </a:t>
            </a:r>
            <a:r>
              <a:rPr lang="en-US" sz="2200" dirty="0" err="1" smtClean="0"/>
              <a:t>Shanmugasundaram</a:t>
            </a:r>
            <a:r>
              <a:rPr lang="en-US" sz="2200" dirty="0" smtClean="0"/>
              <a:t> and V. D. </a:t>
            </a:r>
            <a:r>
              <a:rPr lang="en-US" sz="2200" dirty="0" err="1" smtClean="0"/>
              <a:t>Agrawal</a:t>
            </a:r>
            <a:r>
              <a:rPr lang="en-US" sz="2200" dirty="0" smtClean="0"/>
              <a:t>, “Dynamic Scan Clock Control for Test </a:t>
            </a:r>
            <a:r>
              <a:rPr lang="en-US" sz="2200" dirty="0" smtClean="0"/>
              <a:t>Time Reduction </a:t>
            </a:r>
            <a:r>
              <a:rPr lang="en-US" sz="2200" dirty="0" smtClean="0"/>
              <a:t>Maintaining Peak Power Limit,” </a:t>
            </a:r>
            <a:r>
              <a:rPr lang="en-US" sz="2200" i="1" dirty="0" smtClean="0"/>
              <a:t>Proc.</a:t>
            </a:r>
            <a:r>
              <a:rPr lang="en-US" sz="2200" dirty="0" smtClean="0"/>
              <a:t> </a:t>
            </a:r>
            <a:r>
              <a:rPr lang="en-US" sz="2200" i="1" dirty="0" smtClean="0"/>
              <a:t>VLSI </a:t>
            </a:r>
            <a:r>
              <a:rPr lang="en-US" sz="2200" i="1" dirty="0" smtClean="0"/>
              <a:t>Test Symposium, </a:t>
            </a:r>
            <a:r>
              <a:rPr lang="en-US" sz="2200" dirty="0" smtClean="0"/>
              <a:t>May 2011</a:t>
            </a:r>
            <a:r>
              <a:rPr lang="en-US" sz="2200" i="1" dirty="0" smtClean="0"/>
              <a:t>.</a:t>
            </a:r>
          </a:p>
          <a:p>
            <a:pPr lvl="2"/>
            <a:r>
              <a:rPr lang="en-US" sz="2200" dirty="0" smtClean="0"/>
              <a:t>P</a:t>
            </a:r>
            <a:r>
              <a:rPr lang="en-US" sz="2200" dirty="0" smtClean="0"/>
              <a:t>. </a:t>
            </a:r>
            <a:r>
              <a:rPr lang="en-US" sz="2200" dirty="0" err="1" smtClean="0"/>
              <a:t>Shanmugasundaram</a:t>
            </a:r>
            <a:r>
              <a:rPr lang="en-US" sz="2200" dirty="0" smtClean="0"/>
              <a:t> and V. D. </a:t>
            </a:r>
            <a:r>
              <a:rPr lang="en-US" sz="2200" dirty="0" err="1" smtClean="0"/>
              <a:t>Agrawal</a:t>
            </a:r>
            <a:r>
              <a:rPr lang="en-US" sz="2200" dirty="0" smtClean="0"/>
              <a:t>, “Dynamic Scan Clock Control in BIST Circuits</a:t>
            </a:r>
            <a:r>
              <a:rPr lang="en-US" sz="2200" dirty="0" smtClean="0"/>
              <a:t>,” </a:t>
            </a:r>
            <a:r>
              <a:rPr lang="en-US" sz="2200" i="1" dirty="0" smtClean="0"/>
              <a:t>Proc.</a:t>
            </a:r>
            <a:r>
              <a:rPr lang="en-US" sz="2200" dirty="0" smtClean="0"/>
              <a:t> </a:t>
            </a:r>
            <a:r>
              <a:rPr lang="en-US" sz="2200" i="1" dirty="0" smtClean="0"/>
              <a:t>International </a:t>
            </a:r>
            <a:r>
              <a:rPr lang="en-US" sz="2200" i="1" dirty="0" smtClean="0"/>
              <a:t>Conference on Industrial Electronics, </a:t>
            </a:r>
            <a:r>
              <a:rPr lang="en-US" sz="2200" dirty="0" smtClean="0"/>
              <a:t>Mar 2011</a:t>
            </a:r>
            <a:r>
              <a:rPr lang="en-US" sz="2200" i="1" dirty="0" smtClean="0"/>
              <a:t>.</a:t>
            </a:r>
            <a:endParaRPr lang="en-US" sz="2200" dirty="0" smtClean="0"/>
          </a:p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RASDAT '11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14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rebuchet MS" pitchFamily="34" charset="0"/>
              </a:rPr>
              <a:t>Reduce test time without exceeding power budget</a:t>
            </a: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Test power and test time are known problems</a:t>
            </a:r>
          </a:p>
          <a:p>
            <a:pPr lvl="2"/>
            <a:r>
              <a:rPr lang="en-US" sz="2800" dirty="0" smtClean="0"/>
              <a:t>Increasing test frequency increases test power - undesirable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latin typeface="Trebuchet MS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RASDAT '11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06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Built-In Self-Test (BIST) Architecture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RASDAT '11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4" name="Content Placeholder 12"/>
          <p:cNvSpPr txBox="1">
            <a:spLocks/>
          </p:cNvSpPr>
          <p:nvPr/>
        </p:nvSpPr>
        <p:spPr>
          <a:xfrm>
            <a:off x="3721100" y="5270481"/>
            <a:ext cx="5257800" cy="4602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25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2821" y="761999"/>
            <a:ext cx="6248400" cy="546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Power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Circuit activity increases during testing and leads to high test power dissipation</a:t>
            </a:r>
            <a:endParaRPr lang="en-US" dirty="0" smtClean="0">
              <a:latin typeface="Trebuchet MS" pitchFamily="34" charset="0"/>
            </a:endParaRPr>
          </a:p>
          <a:p>
            <a:pPr lvl="1"/>
            <a:r>
              <a:rPr lang="en-US" dirty="0" smtClean="0"/>
              <a:t>Drop in power supply voltage due to IR drop</a:t>
            </a:r>
          </a:p>
          <a:p>
            <a:pPr lvl="2"/>
            <a:r>
              <a:rPr lang="en-US" dirty="0" smtClean="0"/>
              <a:t>Drop </a:t>
            </a:r>
            <a:r>
              <a:rPr lang="en-US" dirty="0"/>
              <a:t>in voltage lowers </a:t>
            </a:r>
            <a:r>
              <a:rPr lang="en-US" dirty="0" smtClean="0"/>
              <a:t>current flowing through transistor</a:t>
            </a:r>
            <a:endParaRPr lang="en-US" dirty="0"/>
          </a:p>
          <a:p>
            <a:pPr lvl="2"/>
            <a:r>
              <a:rPr lang="en-US" dirty="0"/>
              <a:t>Time taken to charge load capacitor </a:t>
            </a:r>
            <a:r>
              <a:rPr lang="en-US" dirty="0" smtClean="0"/>
              <a:t>increases</a:t>
            </a:r>
          </a:p>
          <a:p>
            <a:pPr lvl="3"/>
            <a:r>
              <a:rPr lang="en-US" dirty="0" smtClean="0"/>
              <a:t>Causes stuck and delay faults</a:t>
            </a:r>
          </a:p>
          <a:p>
            <a:pPr lvl="1"/>
            <a:r>
              <a:rPr lang="en-US" dirty="0" smtClean="0"/>
              <a:t>Ground bounce </a:t>
            </a:r>
          </a:p>
          <a:p>
            <a:pPr lvl="2"/>
            <a:r>
              <a:rPr lang="en-US" dirty="0" smtClean="0"/>
              <a:t>Increase in ground voltage</a:t>
            </a:r>
          </a:p>
          <a:p>
            <a:pPr lvl="2"/>
            <a:r>
              <a:rPr lang="en-US" dirty="0" smtClean="0"/>
              <a:t>Incorrect operation of transistors</a:t>
            </a:r>
          </a:p>
          <a:p>
            <a:pPr lvl="3"/>
            <a:r>
              <a:rPr lang="en-US" dirty="0" smtClean="0"/>
              <a:t>Causes stuck and delay faults</a:t>
            </a:r>
          </a:p>
          <a:p>
            <a:pPr lvl="1"/>
            <a:r>
              <a:rPr lang="en-US" dirty="0" smtClean="0"/>
              <a:t>Excessive heating</a:t>
            </a:r>
          </a:p>
          <a:p>
            <a:pPr lvl="2"/>
            <a:r>
              <a:rPr lang="en-US" dirty="0" smtClean="0"/>
              <a:t>Permanent damage in circuit</a:t>
            </a:r>
          </a:p>
          <a:p>
            <a:pPr lvl="1"/>
            <a:r>
              <a:rPr lang="en-US" dirty="0" smtClean="0"/>
              <a:t>Good chip labeled bad 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  <a:cs typeface="Arial"/>
              </a:rPr>
              <a:t>→</a:t>
            </a:r>
            <a:r>
              <a:rPr lang="en-US" dirty="0" smtClean="0"/>
              <a:t> </a:t>
            </a:r>
            <a:r>
              <a:rPr lang="en-US" dirty="0" smtClean="0"/>
              <a:t>yield loss</a:t>
            </a:r>
          </a:p>
          <a:p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Test clock frequency lowered </a:t>
            </a:r>
            <a:r>
              <a:rPr lang="en-US" dirty="0" smtClean="0">
                <a:latin typeface="Trebuchet MS" pitchFamily="34" charset="0"/>
              </a:rPr>
              <a:t>to reduce power dissipation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RASDAT '11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0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RASDAT '11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2133600" cy="476250"/>
          </a:xfrm>
        </p:spPr>
        <p:txBody>
          <a:bodyPr/>
          <a:lstStyle/>
          <a:p>
            <a:fld id="{B964B497-1D6D-4B7B-AB71-82736050F8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Content Placeholder 12"/>
          <p:cNvSpPr txBox="1">
            <a:spLocks/>
          </p:cNvSpPr>
          <p:nvPr/>
        </p:nvSpPr>
        <p:spPr>
          <a:xfrm>
            <a:off x="304800" y="5911524"/>
            <a:ext cx="4419600" cy="46024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 txBox="1">
            <a:spLocks/>
          </p:cNvSpPr>
          <p:nvPr/>
        </p:nvSpPr>
        <p:spPr>
          <a:xfrm>
            <a:off x="4572000" y="5900638"/>
            <a:ext cx="4419600" cy="46024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rebuchet MS" pitchFamily="34" charset="0"/>
              </a:rPr>
              <a:t>Different test vector bits consume different amounts of power</a:t>
            </a:r>
          </a:p>
          <a:p>
            <a:r>
              <a:rPr lang="en-US" sz="2800" dirty="0" smtClean="0"/>
              <a:t>Test frequency chosen based on peak test power consumption</a:t>
            </a:r>
          </a:p>
          <a:p>
            <a:pPr lvl="2"/>
            <a:r>
              <a:rPr lang="en-US" sz="2500" dirty="0" smtClean="0">
                <a:latin typeface="Trebuchet MS" pitchFamily="34" charset="0"/>
              </a:rPr>
              <a:t>All test vector bits applied at same frequency</a:t>
            </a:r>
          </a:p>
          <a:p>
            <a:r>
              <a:rPr lang="en-US" sz="2800" dirty="0" smtClean="0"/>
              <a:t>Test vector bits consuming lower power can be applied at higher frequencies without exceeding power budget of </a:t>
            </a:r>
            <a:r>
              <a:rPr lang="en-US" sz="2800" dirty="0" smtClean="0"/>
              <a:t>the chip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5271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Up Scan Clock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762000" y="1447800"/>
            <a:ext cx="7441470" cy="2381310"/>
            <a:chOff x="914400" y="1676400"/>
            <a:chExt cx="7441470" cy="2381310"/>
          </a:xfrm>
        </p:grpSpPr>
        <p:sp>
          <p:nvSpPr>
            <p:cNvPr id="6" name="Rectangle 5"/>
            <p:cNvSpPr/>
            <p:nvPr/>
          </p:nvSpPr>
          <p:spPr>
            <a:xfrm>
              <a:off x="1371600" y="1828800"/>
              <a:ext cx="59436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71600" y="3352800"/>
              <a:ext cx="4572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288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4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29200" y="3048000"/>
              <a:ext cx="457200" cy="6096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0" y="3505200"/>
              <a:ext cx="457200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148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57600" y="2209800"/>
              <a:ext cx="457200" cy="1447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004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43200" y="3048000"/>
              <a:ext cx="457200" cy="6096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860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580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00800" y="2057400"/>
              <a:ext cx="457200" cy="1600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436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1371600" y="1981200"/>
              <a:ext cx="5105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0" y="2057400"/>
              <a:ext cx="5943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581400" y="3657600"/>
              <a:ext cx="1739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Clock periods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315999" y="2503401"/>
              <a:ext cx="15969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Cycle power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15200" y="1676400"/>
              <a:ext cx="10406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Power</a:t>
              </a:r>
            </a:p>
            <a:p>
              <a:r>
                <a:rPr lang="en-US" sz="2000" b="1" i="1" dirty="0" smtClean="0">
                  <a:solidFill>
                    <a:srgbClr val="FF0000"/>
                  </a:solidFill>
                </a:rPr>
                <a:t>budget</a:t>
              </a:r>
              <a:endParaRPr lang="en-US" sz="2000" b="1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219200" y="3962400"/>
            <a:ext cx="5943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219200" y="4191000"/>
            <a:ext cx="762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2954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981200" y="4191000"/>
            <a:ext cx="3810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124200" y="4191000"/>
            <a:ext cx="4572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1219200" y="4114800"/>
            <a:ext cx="5105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429000" y="5791200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Clock periods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163599" y="4637001"/>
            <a:ext cx="1596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Cycle power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7162800" y="3810000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Power</a:t>
            </a:r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budget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600200" y="4191000"/>
            <a:ext cx="2286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4478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8288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3622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514600" y="4191000"/>
            <a:ext cx="762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590800" y="4191000"/>
            <a:ext cx="2286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5814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9718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8194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1219200" y="4191000"/>
            <a:ext cx="5943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Dynamic Scan Architecture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RASDAT '11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1493373"/>
            <a:ext cx="7022986" cy="4526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Control of Scan Clock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RASDAT '11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4188" b="1"/>
          <a:stretch/>
        </p:blipFill>
        <p:spPr>
          <a:xfrm>
            <a:off x="304800" y="2133600"/>
            <a:ext cx="5257800" cy="1091009"/>
          </a:xfrm>
        </p:spPr>
      </p:pic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57200" y="685800"/>
            <a:ext cx="8216646" cy="1828800"/>
          </a:xfrm>
        </p:spPr>
        <p:txBody>
          <a:bodyPr/>
          <a:lstStyle/>
          <a:p>
            <a:r>
              <a:rPr lang="en-US" sz="2000" dirty="0" smtClean="0"/>
              <a:t>Monitor number of transitions in scan chain</a:t>
            </a:r>
          </a:p>
          <a:p>
            <a:r>
              <a:rPr lang="en-US" sz="2000" dirty="0" smtClean="0"/>
              <a:t>Speed-up scan clock when activity in scan chain is low or slow-down scan clock when activity in scan chain is high</a:t>
            </a:r>
          </a:p>
          <a:p>
            <a:endParaRPr lang="en-US" dirty="0"/>
          </a:p>
        </p:txBody>
      </p:sp>
      <p:sp>
        <p:nvSpPr>
          <p:cNvPr id="14" name="Content Placeholder 12"/>
          <p:cNvSpPr txBox="1">
            <a:spLocks/>
          </p:cNvSpPr>
          <p:nvPr/>
        </p:nvSpPr>
        <p:spPr>
          <a:xfrm>
            <a:off x="609600" y="4800600"/>
            <a:ext cx="5257800" cy="4602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Example: Dynamic control of scan clock</a:t>
            </a:r>
          </a:p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381000" y="5551133"/>
            <a:ext cx="8229600" cy="45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Non-transition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Present bit in scan chain identical to previous bit (00 or 11)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Content Placeholder 12"/>
              <p:cNvSpPr txBox="1">
                <a:spLocks/>
              </p:cNvSpPr>
              <p:nvPr/>
            </p:nvSpPr>
            <p:spPr>
              <a:xfrm>
                <a:off x="5486400" y="2209800"/>
                <a:ext cx="3483429" cy="2971800"/>
              </a:xfrm>
              <a:prstGeom prst="rect">
                <a:avLst/>
              </a:prstGeom>
            </p:spPr>
            <p:txBody>
              <a:bodyPr vert="horz">
                <a:normAutofit fontScale="47500" lnSpcReduction="20000"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/>
                  <a:buChar char=""/>
                  <a:defRPr kumimoji="0" sz="23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/>
                  <a:buChar char=""/>
                  <a:defRPr kumimoji="0" sz="2000" kern="1200">
                    <a:solidFill>
                      <a:schemeClr val="tx2"/>
                    </a:solidFill>
                    <a:latin typeface="Trebuchet MS" pitchFamily="34" charset="0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500"/>
                  </a:spcBef>
                  <a:buClr>
                    <a:schemeClr val="bg1">
                      <a:shade val="50000"/>
                    </a:schemeClr>
                  </a:buClr>
                  <a:buSzPct val="76000"/>
                  <a:buFont typeface="Wingdings 3"/>
                  <a:buChar char=""/>
                  <a:defRPr kumimoji="0" sz="17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400"/>
                  </a:spcBef>
                  <a:buClr>
                    <a:schemeClr val="accent2">
                      <a:shade val="75000"/>
                    </a:schemeClr>
                  </a:buClr>
                  <a:buSzPct val="70000"/>
                  <a:buFont typeface="Wingdings"/>
                  <a:buChar char=""/>
                  <a:defRPr kumimoji="0" sz="15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/>
                  <a:buChar char=""/>
                  <a:defRPr kumimoji="0" sz="13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rgbClr val="FF581D"/>
                  </a:buClr>
                  <a:buSzPct val="100000"/>
                  <a:buFont typeface="Arial" pitchFamily="34" charset="0"/>
                  <a:buChar char="•"/>
                </a:pPr>
                <a:r>
                  <a:rPr lang="en-US" sz="4200" dirty="0"/>
                  <a:t>Scan-in time</a:t>
                </a:r>
              </a:p>
              <a:p>
                <a:pPr lvl="1">
                  <a:spcBef>
                    <a:spcPct val="20000"/>
                  </a:spcBef>
                  <a:buClr>
                    <a:srgbClr val="FF581D"/>
                  </a:buClr>
                  <a:buSzPct val="100000"/>
                  <a:buFont typeface="Trebuchet MS" pitchFamily="34" charset="0"/>
                  <a:buChar char="–"/>
                </a:pPr>
                <a:r>
                  <a:rPr lang="en-US" sz="3800" dirty="0">
                    <a:solidFill>
                      <a:schemeClr val="tx1"/>
                    </a:solidFill>
                  </a:rPr>
                  <a:t>Without dynamic control</a:t>
                </a:r>
              </a:p>
              <a:p>
                <a:pPr lvl="2">
                  <a:spcBef>
                    <a:spcPct val="20000"/>
                  </a:spcBef>
                  <a:buClr>
                    <a:srgbClr val="FF581D"/>
                  </a:buClr>
                  <a:buSzPct val="100000"/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400" dirty="0"/>
                      <m:t>4</m:t>
                    </m:r>
                    <m:r>
                      <a:rPr lang="en-US" sz="3400" dirty="0"/>
                      <m:t>𝑇</m:t>
                    </m:r>
                    <m:r>
                      <a:rPr lang="en-US" sz="3400" dirty="0"/>
                      <m:t>∗8 = 32</m:t>
                    </m:r>
                    <m:r>
                      <a:rPr lang="en-US" sz="3400" dirty="0"/>
                      <m:t>𝑇</m:t>
                    </m:r>
                  </m:oMath>
                </a14:m>
                <a:endParaRPr lang="en-US" sz="3400" dirty="0"/>
              </a:p>
              <a:p>
                <a:pPr lvl="1">
                  <a:spcBef>
                    <a:spcPct val="20000"/>
                  </a:spcBef>
                  <a:buClr>
                    <a:srgbClr val="FF581D"/>
                  </a:buClr>
                  <a:buSzPct val="100000"/>
                  <a:buFont typeface="Trebuchet MS" pitchFamily="34" charset="0"/>
                  <a:buChar char="–"/>
                </a:pPr>
                <a:r>
                  <a:rPr lang="en-US" sz="3700" dirty="0">
                    <a:solidFill>
                      <a:schemeClr val="tx1"/>
                    </a:solidFill>
                  </a:rPr>
                  <a:t>With dynamic control</a:t>
                </a:r>
              </a:p>
              <a:p>
                <a:pPr lvl="2">
                  <a:spcBef>
                    <a:spcPct val="20000"/>
                  </a:spcBef>
                  <a:buClr>
                    <a:srgbClr val="FF581D"/>
                  </a:buClr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400"/>
                      <m:t>4</m:t>
                    </m:r>
                    <m:r>
                      <a:rPr lang="en-US" sz="3400"/>
                      <m:t>𝑇</m:t>
                    </m:r>
                    <m:r>
                      <a:rPr lang="en-US" sz="3400"/>
                      <m:t>∗4+3</m:t>
                    </m:r>
                    <m:r>
                      <a:rPr lang="en-US" sz="3400"/>
                      <m:t>𝑇</m:t>
                    </m:r>
                    <m:r>
                      <a:rPr lang="en-US" sz="3400"/>
                      <m:t>∗2+2</m:t>
                    </m:r>
                    <m:r>
                      <a:rPr lang="en-US" sz="3400"/>
                      <m:t>𝑇</m:t>
                    </m:r>
                    <m:r>
                      <a:rPr lang="en-US" sz="3400"/>
                      <m:t>∗2=26</m:t>
                    </m:r>
                    <m:r>
                      <a:rPr lang="en-US" sz="3400"/>
                      <m:t>𝑇</m:t>
                    </m:r>
                  </m:oMath>
                </a14:m>
                <a:endParaRPr lang="en-US" sz="3400" dirty="0"/>
              </a:p>
              <a:p>
                <a:pPr lvl="1">
                  <a:spcBef>
                    <a:spcPct val="20000"/>
                  </a:spcBef>
                  <a:buClr>
                    <a:srgbClr val="FF581D"/>
                  </a:buClr>
                  <a:buSzPct val="100000"/>
                  <a:buFont typeface="Trebuchet MS" pitchFamily="34" charset="0"/>
                  <a:buChar char="–"/>
                </a:pPr>
                <a:r>
                  <a:rPr lang="en-US" sz="3700" dirty="0">
                    <a:solidFill>
                      <a:schemeClr val="tx1"/>
                    </a:solidFill>
                  </a:rPr>
                  <a:t>Reduction</a:t>
                </a:r>
              </a:p>
              <a:p>
                <a:pPr lvl="2">
                  <a:spcBef>
                    <a:spcPct val="20000"/>
                  </a:spcBef>
                  <a:buClr>
                    <a:srgbClr val="FF581D"/>
                  </a:buClr>
                  <a:buFont typeface="Arial" pitchFamily="34" charset="0"/>
                  <a:buChar char="•"/>
                </a:pPr>
                <a:r>
                  <a:rPr lang="en-US" sz="37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/>
                        </m:ctrlPr>
                      </m:fPr>
                      <m:num>
                        <m:r>
                          <a:rPr lang="en-US" sz="3400"/>
                          <m:t>(32</m:t>
                        </m:r>
                        <m:r>
                          <a:rPr lang="en-US" sz="3400"/>
                          <m:t>𝑇</m:t>
                        </m:r>
                        <m:r>
                          <a:rPr lang="en-US" sz="3400"/>
                          <m:t>−26</m:t>
                        </m:r>
                        <m:r>
                          <a:rPr lang="en-US" sz="3400"/>
                          <m:t>𝑇</m:t>
                        </m:r>
                        <m:r>
                          <a:rPr lang="en-US" sz="3400"/>
                          <m:t>)</m:t>
                        </m:r>
                      </m:num>
                      <m:den>
                        <m:r>
                          <a:rPr lang="en-US" sz="3400"/>
                          <m:t>32</m:t>
                        </m:r>
                        <m:r>
                          <a:rPr lang="en-US" sz="3400"/>
                          <m:t>𝑇</m:t>
                        </m:r>
                      </m:den>
                    </m:f>
                    <m:r>
                      <a:rPr lang="en-US" sz="3400"/>
                      <m:t>∗100=18.75%</m:t>
                    </m:r>
                  </m:oMath>
                </a14:m>
                <a:endParaRPr lang="en-US" sz="3400" dirty="0"/>
              </a:p>
              <a:p>
                <a:pPr lvl="1"/>
                <a:endParaRPr lang="en-US" sz="170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12" name="Content Placeholder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209800"/>
                <a:ext cx="3483429" cy="297180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401" t="-3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580" b="33767"/>
          <a:stretch/>
        </p:blipFill>
        <p:spPr>
          <a:xfrm>
            <a:off x="304800" y="3200400"/>
            <a:ext cx="5257800" cy="157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73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Mathematical Analysis - </a:t>
                </a:r>
                <a14:m>
                  <m:oMath xmlns:m="http://schemas.openxmlformats.org/officeDocument/2006/math">
                    <m:r>
                      <a:rPr lang="el-GR" i="1" dirty="0">
                        <a:latin typeface="Cambria Math"/>
                      </a:rPr>
                      <m:t>𝛼</m:t>
                    </m:r>
                    <m:r>
                      <a:rPr lang="en-US" i="1" baseline="-25000" dirty="0">
                        <a:latin typeface="Cambria Math"/>
                      </a:rPr>
                      <m:t>𝑝𝑒𝑎𝑘</m:t>
                    </m:r>
                    <m:r>
                      <a:rPr lang="en-US" i="1" dirty="0">
                        <a:latin typeface="Cambria Math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 cstate="print"/>
                <a:stretch>
                  <a:fillRect l="-1852" b="-19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RASDAT '11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685800"/>
                <a:ext cx="8763000" cy="1143000"/>
              </a:xfrm>
            </p:spPr>
            <p:txBody>
              <a:bodyPr/>
              <a:lstStyle/>
              <a:p>
                <a:r>
                  <a:rPr lang="en-US" dirty="0" smtClean="0"/>
                  <a:t>Verified with simulations</a:t>
                </a:r>
              </a:p>
              <a:p>
                <a:pPr lvl="1"/>
                <a:r>
                  <a:rPr lang="en-US" dirty="0" smtClean="0"/>
                  <a:t>C </a:t>
                </a:r>
                <a:r>
                  <a:rPr lang="en-US" dirty="0"/>
                  <a:t>program to generate random </a:t>
                </a:r>
                <a:r>
                  <a:rPr lang="en-US" dirty="0" smtClean="0"/>
                  <a:t>vectors, N=1000,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𝑝𝑒𝑎𝑘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=1  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685800"/>
                <a:ext cx="8763000" cy="1143000"/>
              </a:xfrm>
              <a:blipFill rotWithShape="1">
                <a:blip r:embed="rId3" cstate="print"/>
                <a:stretch>
                  <a:fillRect l="-1113" t="-4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0970441"/>
                  </p:ext>
                </p:extLst>
              </p:nvPr>
            </p:nvGraphicFramePr>
            <p:xfrm>
              <a:off x="609600" y="2381241"/>
              <a:ext cx="3657600" cy="2550651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609600"/>
                    <a:gridCol w="1447800"/>
                    <a:gridCol w="1600200"/>
                  </a:tblGrid>
                  <a:tr h="270366">
                    <a:tc rowSpan="2"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𝒗</m:t>
                                </m:r>
                              </m:oMath>
                            </m:oMathPara>
                          </a14:m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Reduction in Scan-In Time (%)</a:t>
                          </a:r>
                        </a:p>
                      </a:txBody>
                      <a:tcPr marL="9525" marR="9525" marT="9525" marB="0" anchor="ctr"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24935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Simulation</a:t>
                          </a:r>
                        </a:p>
                      </a:txBody>
                      <a:tcPr marL="9525" marR="9525" marT="9525" marB="0" anchor="ctr"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Equation</a:t>
                          </a:r>
                        </a:p>
                      </a:txBody>
                      <a:tcPr marL="9525" marR="9525" marT="9525" marB="0" anchor="ctr"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</a:tr>
                  <a:tr h="249359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0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0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49359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0.34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0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49359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4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12.64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12.5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49359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8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18.78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18.75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49359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16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22.03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21.88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49359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32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23.56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23.44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49359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64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25.17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24.22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49359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128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27.41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24.61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930970441"/>
                  </p:ext>
                </p:extLst>
              </p:nvPr>
            </p:nvGraphicFramePr>
            <p:xfrm>
              <a:off x="609600" y="2381241"/>
              <a:ext cx="3657600" cy="2550651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609600"/>
                    <a:gridCol w="1447800"/>
                    <a:gridCol w="1600200"/>
                  </a:tblGrid>
                  <a:tr h="270366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blipFill rotWithShape="1">
                          <a:blip r:embed="rId4"/>
                          <a:stretch>
                            <a:fillRect t="-9302" r="-500000" b="-410465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Reduction in Scan-In Time (%)</a:t>
                          </a:r>
                        </a:p>
                      </a:txBody>
                      <a:tcPr marL="9525" marR="9525" marT="9525" marB="0" anchor="ctr"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253365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Simulation</a:t>
                          </a:r>
                        </a:p>
                      </a:txBody>
                      <a:tcPr marL="9525" marR="9525" marT="9525" marB="0" anchor="ctr"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Equation</a:t>
                          </a:r>
                        </a:p>
                      </a:txBody>
                      <a:tcPr marL="9525" marR="9525" marT="9525" marB="0" anchor="ctr"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0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0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0.34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0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4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12.64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12.5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8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18.78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18.75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16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22.03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21.88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32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23.56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23.44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64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25.17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24.22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128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27.41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rebuchet MS"/>
                            </a:rPr>
                            <a:t>24.61</a:t>
                          </a:r>
                        </a:p>
                      </a:txBody>
                      <a:tcPr marL="9525" marR="9525" marT="9525" marB="0"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Content Placeholder 5"/>
              <p:cNvSpPr txBox="1">
                <a:spLocks/>
              </p:cNvSpPr>
              <p:nvPr/>
            </p:nvSpPr>
            <p:spPr>
              <a:xfrm>
                <a:off x="457200" y="5791200"/>
                <a:ext cx="8229600" cy="5715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/>
                  <a:buChar char=""/>
                  <a:defRPr kumimoji="0" sz="26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/>
                  <a:buChar char=""/>
                  <a:defRPr kumimoji="0" sz="2300" kern="1200">
                    <a:solidFill>
                      <a:schemeClr val="tx2"/>
                    </a:solidFill>
                    <a:latin typeface="Trebuchet MS" pitchFamily="34" charset="0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500"/>
                  </a:spcBef>
                  <a:buClr>
                    <a:schemeClr val="bg1">
                      <a:shade val="50000"/>
                    </a:schemeClr>
                  </a:buClr>
                  <a:buSzPct val="76000"/>
                  <a:buFont typeface="Wingdings 3"/>
                  <a:buChar char=""/>
                  <a:defRPr kumimoji="0" sz="20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400"/>
                  </a:spcBef>
                  <a:buClr>
                    <a:schemeClr val="accent2">
                      <a:shade val="75000"/>
                    </a:schemeClr>
                  </a:buClr>
                  <a:buSzPct val="70000"/>
                  <a:buFont typeface="Wingdings"/>
                  <a:buChar char=""/>
                  <a:defRPr kumimoji="0" sz="18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/>
                  <a:buChar char=""/>
                  <a:defRPr kumimoji="0" sz="16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300" dirty="0" smtClean="0"/>
                  <a:t>Reduction in scan-in time higher for lower </a:t>
                </a:r>
                <a14:m>
                  <m:oMath xmlns:m="http://schemas.openxmlformats.org/officeDocument/2006/math">
                    <m:r>
                      <a:rPr lang="el-GR" sz="2300" i="1" dirty="0" smtClean="0">
                        <a:latin typeface="Cambria Math"/>
                      </a:rPr>
                      <m:t>𝛼</m:t>
                    </m:r>
                    <m:r>
                      <a:rPr lang="en-US" sz="2300" i="1" baseline="-25000" dirty="0" smtClean="0">
                        <a:latin typeface="Cambria Math"/>
                      </a:rPr>
                      <m:t>𝑖𝑛</m:t>
                    </m:r>
                  </m:oMath>
                </a14:m>
                <a:endParaRPr lang="en-US" sz="23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2" name="Content Placeholder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791200"/>
                <a:ext cx="8229600" cy="57150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370" t="-7447" b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152400" y="1676400"/>
                <a:ext cx="455801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  <a:latin typeface="+mj-lt"/>
                  </a:rPr>
                  <a:t>Reduction in scan-in time vs.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𝑣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(</m:t>
                    </m:r>
                    <m:sSub>
                      <m:sSubPr>
                        <m:ctrlP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𝑖𝑛</m:t>
                        </m:r>
                      </m:sub>
                    </m:sSub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= 0.5)</m:t>
                    </m:r>
                  </m:oMath>
                </a14:m>
                <a:endParaRPr lang="en-US" sz="2000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76400"/>
                <a:ext cx="4558018" cy="707886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t="-3448" b="-9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Content Placeholder 12"/>
              <p:cNvSpPr txBox="1">
                <a:spLocks/>
              </p:cNvSpPr>
              <p:nvPr/>
            </p:nvSpPr>
            <p:spPr>
              <a:xfrm>
                <a:off x="4267200" y="5254752"/>
                <a:ext cx="4481284" cy="65074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/>
                  <a:buChar char=""/>
                  <a:defRPr kumimoji="0" sz="26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/>
                  <a:buChar char=""/>
                  <a:defRPr kumimoji="0" sz="2300" kern="1200">
                    <a:solidFill>
                      <a:schemeClr val="tx2"/>
                    </a:solidFill>
                    <a:latin typeface="Trebuchet MS" pitchFamily="34" charset="0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500"/>
                  </a:spcBef>
                  <a:buClr>
                    <a:schemeClr val="bg1">
                      <a:shade val="50000"/>
                    </a:schemeClr>
                  </a:buClr>
                  <a:buSzPct val="76000"/>
                  <a:buFont typeface="Wingdings 3"/>
                  <a:buChar char=""/>
                  <a:defRPr kumimoji="0" sz="20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400"/>
                  </a:spcBef>
                  <a:buClr>
                    <a:schemeClr val="accent2">
                      <a:shade val="75000"/>
                    </a:schemeClr>
                  </a:buClr>
                  <a:buSzPct val="70000"/>
                  <a:buFont typeface="Wingdings"/>
                  <a:buChar char=""/>
                  <a:defRPr kumimoji="0" sz="18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/>
                  <a:buChar char=""/>
                  <a:defRPr kumimoji="0" sz="16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000" dirty="0" smtClean="0">
                    <a:solidFill>
                      <a:srgbClr val="FF0000"/>
                    </a:solidFill>
                    <a:latin typeface="+mj-lt"/>
                  </a:rPr>
                  <a:t>Variation of scan-in time reduction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𝑣</m:t>
                    </m:r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  <a:latin typeface="+mj-lt"/>
                  </a:rPr>
                  <a:t> for different values of </a:t>
                </a:r>
                <a14:m>
                  <m:oMath xmlns:m="http://schemas.openxmlformats.org/officeDocument/2006/math">
                    <m:r>
                      <a:rPr lang="el-GR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𝛼</m:t>
                    </m:r>
                  </m:oMath>
                </a14:m>
                <a:endParaRPr lang="en-US" sz="2000" dirty="0" smtClean="0">
                  <a:solidFill>
                    <a:srgbClr val="FF0000"/>
                  </a:solidFill>
                  <a:latin typeface="+mj-lt"/>
                </a:endParaRPr>
              </a:p>
              <a:p>
                <a:pPr algn="ctr"/>
                <a:endParaRPr lang="en-US" sz="2000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14" name="Content Placeholder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254752"/>
                <a:ext cx="4481284" cy="650748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t="-3738" b="-25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9750" y="1752600"/>
            <a:ext cx="4565650" cy="364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8880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774</Words>
  <Application>Microsoft Office PowerPoint</Application>
  <PresentationFormat>On-screen Show (4:3)</PresentationFormat>
  <Paragraphs>239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Dynamic SCAN Clock control In BIST Circuits</vt:lpstr>
      <vt:lpstr>Problem Statement</vt:lpstr>
      <vt:lpstr>A Built-In Self-Test (BIST) Architecture</vt:lpstr>
      <vt:lpstr>Test Power Considerations</vt:lpstr>
      <vt:lpstr>Main Idea</vt:lpstr>
      <vt:lpstr>Speeding Up Scan Clock</vt:lpstr>
      <vt:lpstr>A Dynamic Scan Architecture</vt:lpstr>
      <vt:lpstr>Dynamic Control of Scan Clock</vt:lpstr>
      <vt:lpstr> </vt:lpstr>
      <vt:lpstr> </vt:lpstr>
      <vt:lpstr> </vt:lpstr>
      <vt:lpstr> </vt:lpstr>
      <vt:lpstr>Improved Dynamic Clock</vt:lpstr>
      <vt:lpstr>Conclusion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Aileen Broaddus</dc:creator>
  <cp:lastModifiedBy>agrawvd</cp:lastModifiedBy>
  <cp:revision>27</cp:revision>
  <dcterms:created xsi:type="dcterms:W3CDTF">2007-03-16T13:06:47Z</dcterms:created>
  <dcterms:modified xsi:type="dcterms:W3CDTF">2011-01-06T19:35:40Z</dcterms:modified>
</cp:coreProperties>
</file>