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2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3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319" r:id="rId3"/>
    <p:sldId id="321" r:id="rId4"/>
    <p:sldId id="309" r:id="rId5"/>
    <p:sldId id="311" r:id="rId6"/>
    <p:sldId id="323" r:id="rId7"/>
    <p:sldId id="324" r:id="rId8"/>
    <p:sldId id="289" r:id="rId9"/>
    <p:sldId id="313" r:id="rId10"/>
    <p:sldId id="329" r:id="rId11"/>
    <p:sldId id="330" r:id="rId12"/>
    <p:sldId id="314" r:id="rId13"/>
    <p:sldId id="299" r:id="rId14"/>
    <p:sldId id="273" r:id="rId15"/>
    <p:sldId id="306" r:id="rId16"/>
    <p:sldId id="275" r:id="rId17"/>
    <p:sldId id="317" r:id="rId18"/>
    <p:sldId id="259" r:id="rId19"/>
    <p:sldId id="260" r:id="rId20"/>
    <p:sldId id="261" r:id="rId21"/>
    <p:sldId id="331" r:id="rId22"/>
    <p:sldId id="332" r:id="rId23"/>
    <p:sldId id="285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F58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4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63F0F9-793E-41AD-A928-260342F4FA1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8807B2B-1830-44C8-830E-0CCBF9F78371}">
      <dgm:prSet custT="1"/>
      <dgm:spPr>
        <a:solidFill>
          <a:srgbClr val="002060"/>
        </a:solidFill>
      </dgm:spPr>
      <dgm:t>
        <a:bodyPr/>
        <a:lstStyle/>
        <a:p>
          <a:pPr algn="ctr" rtl="0"/>
          <a:r>
            <a:rPr lang="en-US" sz="3600" b="1" dirty="0" smtClean="0">
              <a:solidFill>
                <a:schemeClr val="bg1"/>
              </a:solidFill>
              <a:latin typeface="Cambria" pitchFamily="18" charset="0"/>
            </a:rPr>
            <a:t>    Experimental Setup	</a:t>
          </a:r>
          <a:endParaRPr lang="en-US" sz="3600" b="1" dirty="0">
            <a:solidFill>
              <a:schemeClr val="bg1"/>
            </a:solidFill>
            <a:latin typeface="Cambria" pitchFamily="18" charset="0"/>
          </a:endParaRPr>
        </a:p>
      </dgm:t>
    </dgm:pt>
    <dgm:pt modelId="{5F72518F-A604-4C00-8065-A440C255048D}" type="parTrans" cxnId="{39A5F5DF-EB9C-4498-8EF8-840E8ECDE513}">
      <dgm:prSet/>
      <dgm:spPr/>
      <dgm:t>
        <a:bodyPr/>
        <a:lstStyle/>
        <a:p>
          <a:endParaRPr lang="en-US"/>
        </a:p>
      </dgm:t>
    </dgm:pt>
    <dgm:pt modelId="{A6A0ED57-043D-48E3-B323-A1DBF7FB1842}" type="sibTrans" cxnId="{39A5F5DF-EB9C-4498-8EF8-840E8ECDE513}">
      <dgm:prSet/>
      <dgm:spPr/>
      <dgm:t>
        <a:bodyPr/>
        <a:lstStyle/>
        <a:p>
          <a:endParaRPr lang="en-US"/>
        </a:p>
      </dgm:t>
    </dgm:pt>
    <dgm:pt modelId="{3387502E-6251-4EDC-BEE6-C8F4C59D7221}" type="pres">
      <dgm:prSet presAssocID="{D463F0F9-793E-41AD-A928-260342F4FA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2AC23C-06D7-41CF-89B2-9B9FD8B96D62}" type="pres">
      <dgm:prSet presAssocID="{68807B2B-1830-44C8-830E-0CCBF9F78371}" presName="parentText" presStyleLbl="node1" presStyleIdx="0" presStyleCnt="1" custLinFactNeighborX="-2778" custLinFactNeighborY="180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A5F5DF-EB9C-4498-8EF8-840E8ECDE513}" srcId="{D463F0F9-793E-41AD-A928-260342F4FA1B}" destId="{68807B2B-1830-44C8-830E-0CCBF9F78371}" srcOrd="0" destOrd="0" parTransId="{5F72518F-A604-4C00-8065-A440C255048D}" sibTransId="{A6A0ED57-043D-48E3-B323-A1DBF7FB1842}"/>
    <dgm:cxn modelId="{2DB67204-078C-43F3-8538-41BD54C5693C}" type="presOf" srcId="{D463F0F9-793E-41AD-A928-260342F4FA1B}" destId="{3387502E-6251-4EDC-BEE6-C8F4C59D7221}" srcOrd="0" destOrd="0" presId="urn:microsoft.com/office/officeart/2005/8/layout/vList2"/>
    <dgm:cxn modelId="{81225FF1-2AAB-4375-99E6-8968E06F69EE}" type="presOf" srcId="{68807B2B-1830-44C8-830E-0CCBF9F78371}" destId="{6F2AC23C-06D7-41CF-89B2-9B9FD8B96D62}" srcOrd="0" destOrd="0" presId="urn:microsoft.com/office/officeart/2005/8/layout/vList2"/>
    <dgm:cxn modelId="{FB5587F9-731F-4DF6-B77D-ADD1774ED691}" type="presParOf" srcId="{3387502E-6251-4EDC-BEE6-C8F4C59D7221}" destId="{6F2AC23C-06D7-41CF-89B2-9B9FD8B96D6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63F0F9-793E-41AD-A928-260342F4FA1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387502E-6251-4EDC-BEE6-C8F4C59D7221}" type="pres">
      <dgm:prSet presAssocID="{D463F0F9-793E-41AD-A928-260342F4FA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F3753CC9-670B-4A63-B343-C444DDCA4A5E}" type="presOf" srcId="{D463F0F9-793E-41AD-A928-260342F4FA1B}" destId="{3387502E-6251-4EDC-BEE6-C8F4C59D722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63F0F9-793E-41AD-A928-260342F4FA1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387502E-6251-4EDC-BEE6-C8F4C59D7221}" type="pres">
      <dgm:prSet presAssocID="{D463F0F9-793E-41AD-A928-260342F4FA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6BD32152-BA4C-4760-828A-1DA508DA2A3F}" type="presOf" srcId="{D463F0F9-793E-41AD-A928-260342F4FA1B}" destId="{3387502E-6251-4EDC-BEE6-C8F4C59D722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63F0F9-793E-41AD-A928-260342F4FA1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387502E-6251-4EDC-BEE6-C8F4C59D7221}" type="pres">
      <dgm:prSet presAssocID="{D463F0F9-793E-41AD-A928-260342F4FA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F6BDA21B-8C13-499E-BC67-085911F3E7A4}" type="presOf" srcId="{D463F0F9-793E-41AD-A928-260342F4FA1B}" destId="{3387502E-6251-4EDC-BEE6-C8F4C59D722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463F0F9-793E-41AD-A928-260342F4FA1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86EF110-6854-432C-AFBA-48A06D2B440E}">
      <dgm:prSet custT="1"/>
      <dgm:spPr>
        <a:solidFill>
          <a:srgbClr val="002060"/>
        </a:solidFill>
      </dgm:spPr>
      <dgm:t>
        <a:bodyPr/>
        <a:lstStyle/>
        <a:p>
          <a:pPr algn="ctr" rtl="0"/>
          <a:r>
            <a:rPr lang="en-US" sz="3600" b="1" dirty="0" smtClean="0">
              <a:latin typeface="Cambria" pitchFamily="18" charset="0"/>
            </a:rPr>
            <a:t>Conclusion</a:t>
          </a:r>
          <a:endParaRPr lang="en-US" sz="3600" b="1" dirty="0">
            <a:latin typeface="Cambria" pitchFamily="18" charset="0"/>
          </a:endParaRPr>
        </a:p>
      </dgm:t>
    </dgm:pt>
    <dgm:pt modelId="{DFAB451B-A058-44DD-9EFC-AAE2776140AF}" type="sibTrans" cxnId="{BA7B3A9B-9980-49FD-B391-2AFF64C07EE8}">
      <dgm:prSet/>
      <dgm:spPr/>
      <dgm:t>
        <a:bodyPr/>
        <a:lstStyle/>
        <a:p>
          <a:endParaRPr lang="en-US"/>
        </a:p>
      </dgm:t>
    </dgm:pt>
    <dgm:pt modelId="{F3B35492-22D9-4565-B858-B3400CDE147F}" type="parTrans" cxnId="{BA7B3A9B-9980-49FD-B391-2AFF64C07EE8}">
      <dgm:prSet/>
      <dgm:spPr/>
      <dgm:t>
        <a:bodyPr/>
        <a:lstStyle/>
        <a:p>
          <a:endParaRPr lang="en-US"/>
        </a:p>
      </dgm:t>
    </dgm:pt>
    <dgm:pt modelId="{3387502E-6251-4EDC-BEE6-C8F4C59D7221}" type="pres">
      <dgm:prSet presAssocID="{D463F0F9-793E-41AD-A928-260342F4FA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97EDA4-4D2F-4207-B904-C6F14FA58E82}" type="pres">
      <dgm:prSet presAssocID="{286EF110-6854-432C-AFBA-48A06D2B440E}" presName="parentText" presStyleLbl="node1" presStyleIdx="0" presStyleCnt="1" custScaleY="111104" custLinFactNeighborY="-367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7B3A9B-9980-49FD-B391-2AFF64C07EE8}" srcId="{D463F0F9-793E-41AD-A928-260342F4FA1B}" destId="{286EF110-6854-432C-AFBA-48A06D2B440E}" srcOrd="0" destOrd="0" parTransId="{F3B35492-22D9-4565-B858-B3400CDE147F}" sibTransId="{DFAB451B-A058-44DD-9EFC-AAE2776140AF}"/>
    <dgm:cxn modelId="{25C4942C-7F96-41C7-A114-3A4D5E2BF929}" type="presOf" srcId="{D463F0F9-793E-41AD-A928-260342F4FA1B}" destId="{3387502E-6251-4EDC-BEE6-C8F4C59D7221}" srcOrd="0" destOrd="0" presId="urn:microsoft.com/office/officeart/2005/8/layout/vList2"/>
    <dgm:cxn modelId="{43719BC9-B8E3-470F-BB9B-9020E43AD977}" type="presOf" srcId="{286EF110-6854-432C-AFBA-48A06D2B440E}" destId="{9197EDA4-4D2F-4207-B904-C6F14FA58E82}" srcOrd="0" destOrd="0" presId="urn:microsoft.com/office/officeart/2005/8/layout/vList2"/>
    <dgm:cxn modelId="{C3855348-634F-4833-960A-AAE4DC426AC2}" type="presParOf" srcId="{3387502E-6251-4EDC-BEE6-C8F4C59D7221}" destId="{9197EDA4-4D2F-4207-B904-C6F14FA58E8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463F0F9-793E-41AD-A928-260342F4FA1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8807B2B-1830-44C8-830E-0CCBF9F78371}">
      <dgm:prSet custT="1"/>
      <dgm:spPr>
        <a:solidFill>
          <a:srgbClr val="002060"/>
        </a:solidFill>
      </dgm:spPr>
      <dgm:t>
        <a:bodyPr/>
        <a:lstStyle/>
        <a:p>
          <a:pPr algn="ctr" rtl="0"/>
          <a:r>
            <a:rPr lang="en-US" sz="3600" b="1" dirty="0" smtClean="0">
              <a:latin typeface="Cambria" pitchFamily="18" charset="0"/>
            </a:rPr>
            <a:t>References</a:t>
          </a:r>
          <a:endParaRPr lang="en-US" sz="3600" b="1" dirty="0">
            <a:latin typeface="Cambria" pitchFamily="18" charset="0"/>
          </a:endParaRPr>
        </a:p>
      </dgm:t>
    </dgm:pt>
    <dgm:pt modelId="{5F72518F-A604-4C00-8065-A440C255048D}" type="parTrans" cxnId="{39A5F5DF-EB9C-4498-8EF8-840E8ECDE513}">
      <dgm:prSet/>
      <dgm:spPr/>
      <dgm:t>
        <a:bodyPr/>
        <a:lstStyle/>
        <a:p>
          <a:endParaRPr lang="en-US"/>
        </a:p>
      </dgm:t>
    </dgm:pt>
    <dgm:pt modelId="{A6A0ED57-043D-48E3-B323-A1DBF7FB1842}" type="sibTrans" cxnId="{39A5F5DF-EB9C-4498-8EF8-840E8ECDE513}">
      <dgm:prSet/>
      <dgm:spPr/>
      <dgm:t>
        <a:bodyPr/>
        <a:lstStyle/>
        <a:p>
          <a:endParaRPr lang="en-US"/>
        </a:p>
      </dgm:t>
    </dgm:pt>
    <dgm:pt modelId="{3387502E-6251-4EDC-BEE6-C8F4C59D7221}" type="pres">
      <dgm:prSet presAssocID="{D463F0F9-793E-41AD-A928-260342F4FA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2AC23C-06D7-41CF-89B2-9B9FD8B96D62}" type="pres">
      <dgm:prSet presAssocID="{68807B2B-1830-44C8-830E-0CCBF9F78371}" presName="parentText" presStyleLbl="node1" presStyleIdx="0" presStyleCnt="1" custLinFactNeighborY="180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A5F5DF-EB9C-4498-8EF8-840E8ECDE513}" srcId="{D463F0F9-793E-41AD-A928-260342F4FA1B}" destId="{68807B2B-1830-44C8-830E-0CCBF9F78371}" srcOrd="0" destOrd="0" parTransId="{5F72518F-A604-4C00-8065-A440C255048D}" sibTransId="{A6A0ED57-043D-48E3-B323-A1DBF7FB1842}"/>
    <dgm:cxn modelId="{BA3D5A6E-EDB2-409E-8045-9FAA48BEF676}" type="presOf" srcId="{68807B2B-1830-44C8-830E-0CCBF9F78371}" destId="{6F2AC23C-06D7-41CF-89B2-9B9FD8B96D62}" srcOrd="0" destOrd="0" presId="urn:microsoft.com/office/officeart/2005/8/layout/vList2"/>
    <dgm:cxn modelId="{7225935B-3CCB-447E-8BF7-5D2DAF37ECAF}" type="presOf" srcId="{D463F0F9-793E-41AD-A928-260342F4FA1B}" destId="{3387502E-6251-4EDC-BEE6-C8F4C59D7221}" srcOrd="0" destOrd="0" presId="urn:microsoft.com/office/officeart/2005/8/layout/vList2"/>
    <dgm:cxn modelId="{7A38F8DF-1A8B-4FAB-A00A-A3270352CB50}" type="presParOf" srcId="{3387502E-6251-4EDC-BEE6-C8F4C59D7221}" destId="{6F2AC23C-06D7-41CF-89B2-9B9FD8B96D6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AC23C-06D7-41CF-89B2-9B9FD8B96D62}">
      <dsp:nvSpPr>
        <dsp:cNvPr id="0" name=""/>
        <dsp:cNvSpPr/>
      </dsp:nvSpPr>
      <dsp:spPr>
        <a:xfrm>
          <a:off x="0" y="8562"/>
          <a:ext cx="8229600" cy="936000"/>
        </a:xfrm>
        <a:prstGeom prst="roundRect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bg1"/>
              </a:solidFill>
              <a:latin typeface="Cambria" pitchFamily="18" charset="0"/>
            </a:rPr>
            <a:t>    Experimental Setup	</a:t>
          </a:r>
          <a:endParaRPr lang="en-US" sz="3600" b="1" kern="1200" dirty="0">
            <a:solidFill>
              <a:schemeClr val="bg1"/>
            </a:solidFill>
            <a:latin typeface="Cambria" pitchFamily="18" charset="0"/>
          </a:endParaRPr>
        </a:p>
      </dsp:txBody>
      <dsp:txXfrm>
        <a:off x="45692" y="54254"/>
        <a:ext cx="8138216" cy="8446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97EDA4-4D2F-4207-B904-C6F14FA58E82}">
      <dsp:nvSpPr>
        <dsp:cNvPr id="0" name=""/>
        <dsp:cNvSpPr/>
      </dsp:nvSpPr>
      <dsp:spPr>
        <a:xfrm>
          <a:off x="0" y="0"/>
          <a:ext cx="8229600" cy="959338"/>
        </a:xfrm>
        <a:prstGeom prst="roundRect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latin typeface="Cambria" pitchFamily="18" charset="0"/>
            </a:rPr>
            <a:t>Conclusion</a:t>
          </a:r>
          <a:endParaRPr lang="en-US" sz="3600" b="1" kern="1200" dirty="0">
            <a:latin typeface="Cambria" pitchFamily="18" charset="0"/>
          </a:endParaRPr>
        </a:p>
      </dsp:txBody>
      <dsp:txXfrm>
        <a:off x="46831" y="46831"/>
        <a:ext cx="8135938" cy="86567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AC23C-06D7-41CF-89B2-9B9FD8B96D62}">
      <dsp:nvSpPr>
        <dsp:cNvPr id="0" name=""/>
        <dsp:cNvSpPr/>
      </dsp:nvSpPr>
      <dsp:spPr>
        <a:xfrm>
          <a:off x="0" y="8562"/>
          <a:ext cx="8229600" cy="936000"/>
        </a:xfrm>
        <a:prstGeom prst="roundRect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latin typeface="Cambria" pitchFamily="18" charset="0"/>
            </a:rPr>
            <a:t>References</a:t>
          </a:r>
          <a:endParaRPr lang="en-US" sz="3600" b="1" kern="1200" dirty="0">
            <a:latin typeface="Cambria" pitchFamily="18" charset="0"/>
          </a:endParaRPr>
        </a:p>
      </dsp:txBody>
      <dsp:txXfrm>
        <a:off x="45692" y="54254"/>
        <a:ext cx="8138216" cy="8446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27EAF-BFAC-4F8D-95BA-240EAFFAD2FD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B91C3A-A176-43ED-94CB-EBE424B4C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44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91C3A-A176-43ED-94CB-EBE424B4C9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24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91C3A-A176-43ED-94CB-EBE424B4C94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9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91C3A-A176-43ED-94CB-EBE424B4C94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108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143000"/>
            <a:ext cx="7924800" cy="1470025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6200" y="2895600"/>
            <a:ext cx="472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28, 2013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632585D-CA7B-45AD-9ADE-89E1F8A24315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80" name="Picture 8" descr="SGCOE V 158 28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95600"/>
            <a:ext cx="3810000" cy="307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8CF8D-E996-475F-B235-A2ECF341E5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5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138AD-5748-4838-9C8D-03BDF59397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347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3083D-6E58-43E8-AB17-D4A0FE57C1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22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01CE4-6675-4714-9093-2EA77AFD8B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05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28,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618F9-2BE3-4D24-B795-0A57FE3A6C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881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28,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8DFEB-D711-41BB-BAE8-64DB1DF3DF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7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28,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32BDD-5886-4908-9E34-794EDF13B0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04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28,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F9518-4545-41A9-8A9C-AF74A799D4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68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28,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EDAA3-BA13-4AFA-AABB-4E789174E5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715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28,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4B3E1-A74B-4C8B-8901-1E9E9AF226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69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SGCOE V 158 289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791200"/>
            <a:ext cx="1143000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June 28, 2013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5E17EE4-5601-46BF-B4DB-1E0F0C17986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581D"/>
        </a:buClr>
        <a:buChar char="•"/>
        <a:defRPr sz="3200">
          <a:solidFill>
            <a:srgbClr val="00068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581D"/>
        </a:buClr>
        <a:buChar char="–"/>
        <a:defRPr sz="2800">
          <a:solidFill>
            <a:srgbClr val="00068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581D"/>
        </a:buClr>
        <a:buChar char="•"/>
        <a:defRPr sz="2400">
          <a:solidFill>
            <a:srgbClr val="00068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581D"/>
        </a:buClr>
        <a:buChar char="–"/>
        <a:defRPr sz="2000">
          <a:solidFill>
            <a:srgbClr val="00068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581D"/>
        </a:buClr>
        <a:buChar char="»"/>
        <a:defRPr sz="2000">
          <a:solidFill>
            <a:srgbClr val="00068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581D"/>
        </a:buClr>
        <a:buChar char="»"/>
        <a:defRPr sz="2000">
          <a:solidFill>
            <a:srgbClr val="00068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581D"/>
        </a:buClr>
        <a:buChar char="»"/>
        <a:defRPr sz="2000">
          <a:solidFill>
            <a:srgbClr val="00068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581D"/>
        </a:buClr>
        <a:buChar char="»"/>
        <a:defRPr sz="2000">
          <a:solidFill>
            <a:srgbClr val="00068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581D"/>
        </a:buClr>
        <a:buChar char="»"/>
        <a:defRPr sz="2000">
          <a:solidFill>
            <a:srgbClr val="00068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notesSlide" Target="../notesSlides/notesSlide3.xml"/><Relationship Id="rId7" Type="http://schemas.openxmlformats.org/officeDocument/2006/relationships/diagramColors" Target="../diagrams/colors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Relationship Id="rId9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xtra.research.philips.com/itc02socbenchm" TargetMode="External"/><Relationship Id="rId3" Type="http://schemas.openxmlformats.org/officeDocument/2006/relationships/diagramLayout" Target="../diagrams/layout6.xml"/><Relationship Id="rId7" Type="http://schemas.openxmlformats.org/officeDocument/2006/relationships/hyperlink" Target="http://3dsocbench.ece.wisc.edu/" TargetMode="Externa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82575"/>
            <a:ext cx="7924800" cy="1470025"/>
          </a:xfrm>
        </p:spPr>
        <p:txBody>
          <a:bodyPr/>
          <a:lstStyle/>
          <a:p>
            <a:r>
              <a:rPr lang="en-US" sz="4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SoC</a:t>
            </a:r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TAM Design to Minimize Test Application Time</a:t>
            </a:r>
            <a:endParaRPr lang="en-US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3276600"/>
            <a:ext cx="4495800" cy="1066800"/>
          </a:xfrm>
        </p:spPr>
        <p:txBody>
          <a:bodyPr/>
          <a:lstStyle/>
          <a:p>
            <a:pPr algn="r"/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          </a:t>
            </a:r>
            <a:r>
              <a:rPr lang="en-US" altLang="zh-CN" sz="2200" b="1" dirty="0" smtClean="0">
                <a:solidFill>
                  <a:srgbClr val="002060"/>
                </a:solidFill>
                <a:latin typeface="Cambria" pitchFamily="18" charset="0"/>
              </a:rPr>
              <a:t>Huiting Zhang</a:t>
            </a:r>
            <a:endParaRPr lang="en-US" altLang="zh-CN" sz="2200" b="1" dirty="0">
              <a:solidFill>
                <a:srgbClr val="002060"/>
              </a:solidFill>
              <a:latin typeface="Cambria" pitchFamily="18" charset="0"/>
            </a:endParaRPr>
          </a:p>
          <a:p>
            <a:pPr algn="r"/>
            <a:r>
              <a:rPr lang="en-US" sz="2200" b="1" dirty="0" smtClean="0">
                <a:solidFill>
                  <a:srgbClr val="002060"/>
                </a:solidFill>
                <a:latin typeface="Cambria" pitchFamily="18" charset="0"/>
              </a:rPr>
              <a:t>Vishwani D. Agrawal</a:t>
            </a:r>
            <a:endParaRPr lang="en-US" altLang="zh-CN" sz="2200" b="1" dirty="0">
              <a:solidFill>
                <a:srgbClr val="002060"/>
              </a:solidFill>
              <a:latin typeface="Cambria" pitchFamily="18" charset="0"/>
            </a:endParaRPr>
          </a:p>
          <a:p>
            <a:pPr algn="r"/>
            <a:r>
              <a:rPr lang="en-US" altLang="zh-CN" sz="2200" dirty="0">
                <a:solidFill>
                  <a:srgbClr val="002060"/>
                </a:solidFill>
                <a:latin typeface="Cambria" pitchFamily="18" charset="0"/>
              </a:rPr>
              <a:t>  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6400800"/>
            <a:ext cx="100059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100" dirty="0" smtClean="0">
                <a:solidFill>
                  <a:srgbClr val="002060"/>
                </a:solidFill>
                <a:latin typeface="Cambria" pitchFamily="18" charset="0"/>
              </a:rPr>
              <a:t>May 12, 2015</a:t>
            </a:r>
            <a:endParaRPr lang="en-US" sz="1100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638300" y="1943100"/>
            <a:ext cx="57150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FF581D"/>
              </a:buClr>
              <a:buFontTx/>
              <a:buNone/>
              <a:defRPr sz="3200">
                <a:solidFill>
                  <a:srgbClr val="00068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FF581D"/>
              </a:buClr>
              <a:buChar char="–"/>
              <a:defRPr sz="2800">
                <a:solidFill>
                  <a:srgbClr val="00068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581D"/>
              </a:buClr>
              <a:buChar char="•"/>
              <a:defRPr sz="2400">
                <a:solidFill>
                  <a:srgbClr val="00068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581D"/>
              </a:buClr>
              <a:buChar char="–"/>
              <a:defRPr sz="2000">
                <a:solidFill>
                  <a:srgbClr val="00068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581D"/>
              </a:buClr>
              <a:buChar char="»"/>
              <a:defRPr sz="2000">
                <a:solidFill>
                  <a:srgbClr val="00068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581D"/>
              </a:buClr>
              <a:buChar char="»"/>
              <a:defRPr sz="2000">
                <a:solidFill>
                  <a:srgbClr val="00068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581D"/>
              </a:buClr>
              <a:buChar char="»"/>
              <a:defRPr sz="2000">
                <a:solidFill>
                  <a:srgbClr val="00068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581D"/>
              </a:buClr>
              <a:buChar char="»"/>
              <a:defRPr sz="2000">
                <a:solidFill>
                  <a:srgbClr val="00068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581D"/>
              </a:buClr>
              <a:buChar char="»"/>
              <a:defRPr sz="2000">
                <a:solidFill>
                  <a:srgbClr val="000681"/>
                </a:solidFill>
                <a:latin typeface="+mn-lt"/>
              </a:defRPr>
            </a:lvl9pPr>
          </a:lstStyle>
          <a:p>
            <a:r>
              <a:rPr 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2015 </a:t>
            </a:r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North Atlantic Test </a:t>
            </a:r>
            <a:r>
              <a:rPr 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Workshop</a:t>
            </a:r>
            <a:endParaRPr lang="en-US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9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380999" y="1523999"/>
            <a:ext cx="13303741" cy="47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5" name="Rectangle 11"/>
          <p:cNvSpPr>
            <a:spLocks noChangeArrowheads="1"/>
          </p:cNvSpPr>
          <p:nvPr/>
        </p:nvSpPr>
        <p:spPr bwMode="auto">
          <a:xfrm>
            <a:off x="685799" y="1447799"/>
            <a:ext cx="1442603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47" name="Group 46"/>
          <p:cNvGrpSpPr/>
          <p:nvPr/>
        </p:nvGrpSpPr>
        <p:grpSpPr>
          <a:xfrm>
            <a:off x="428625" y="152400"/>
            <a:ext cx="8229600" cy="936000"/>
            <a:chOff x="-32004" y="-3263101"/>
            <a:chExt cx="8229600" cy="936000"/>
          </a:xfrm>
        </p:grpSpPr>
        <p:sp>
          <p:nvSpPr>
            <p:cNvPr id="48" name="Rounded Rectangle 47"/>
            <p:cNvSpPr/>
            <p:nvPr/>
          </p:nvSpPr>
          <p:spPr>
            <a:xfrm>
              <a:off x="-32004" y="-3263101"/>
              <a:ext cx="8229600" cy="936000"/>
            </a:xfrm>
            <a:prstGeom prst="roundRect">
              <a:avLst/>
            </a:prstGeom>
            <a:solidFill>
              <a:srgbClr val="00206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9" name="Rounded Rectangle 4"/>
            <p:cNvSpPr/>
            <p:nvPr/>
          </p:nvSpPr>
          <p:spPr>
            <a:xfrm>
              <a:off x="13688" y="-3217409"/>
              <a:ext cx="8138216" cy="8446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dirty="0" smtClean="0">
                  <a:solidFill>
                    <a:schemeClr val="bg1"/>
                  </a:solidFill>
                  <a:latin typeface="Cambria" pitchFamily="18" charset="0"/>
                </a:rPr>
                <a:t>Session-less Formulation</a:t>
              </a:r>
            </a:p>
          </p:txBody>
        </p:sp>
      </p:grpSp>
      <p:sp>
        <p:nvSpPr>
          <p:cNvPr id="50" name="Rectangle 49"/>
          <p:cNvSpPr/>
          <p:nvPr/>
        </p:nvSpPr>
        <p:spPr>
          <a:xfrm>
            <a:off x="621745" y="5247424"/>
            <a:ext cx="830580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zh-CN" dirty="0" smtClean="0">
                <a:solidFill>
                  <a:srgbClr val="002060"/>
                </a:solidFill>
                <a:latin typeface="Cambria" pitchFamily="18" charset="0"/>
              </a:rPr>
              <a:t>This formulation is only partly shown.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zh-CN" dirty="0" smtClean="0">
                <a:solidFill>
                  <a:srgbClr val="002060"/>
                </a:solidFill>
                <a:latin typeface="Cambria" pitchFamily="18" charset="0"/>
              </a:rPr>
              <a:t>Need formulation for hardware and power constraints, and TAM bounds</a:t>
            </a:r>
            <a:endParaRPr lang="en-US" altLang="zh-CN" sz="2400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4" name="Rectangle 24"/>
          <p:cNvSpPr>
            <a:spLocks noChangeArrowheads="1"/>
          </p:cNvSpPr>
          <p:nvPr/>
        </p:nvSpPr>
        <p:spPr bwMode="auto">
          <a:xfrm>
            <a:off x="914400" y="1187568"/>
            <a:ext cx="1069701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5626189"/>
              </p:ext>
            </p:extLst>
          </p:nvPr>
        </p:nvGraphicFramePr>
        <p:xfrm>
          <a:off x="906785" y="1294014"/>
          <a:ext cx="6659842" cy="3583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2" name="Equation" r:id="rId3" imgW="4165600" imgH="2133600" progId="Equation.DSMT4">
                  <p:embed/>
                </p:oleObj>
              </mc:Choice>
              <mc:Fallback>
                <p:oleObj name="Equation" r:id="rId3" imgW="4165600" imgH="2133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785" y="1294014"/>
                        <a:ext cx="6659842" cy="35837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3200400" y="1453442"/>
            <a:ext cx="6096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82103" y="6356392"/>
            <a:ext cx="96372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May 12,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8" name="TextBox 5"/>
          <p:cNvSpPr txBox="1"/>
          <p:nvPr/>
        </p:nvSpPr>
        <p:spPr>
          <a:xfrm>
            <a:off x="3870123" y="1273066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2060"/>
                </a:solidFill>
                <a:latin typeface="Cambria" pitchFamily="18" charset="0"/>
              </a:rPr>
              <a:t>MILP Objective is to minimize TAT</a:t>
            </a:r>
            <a:endParaRPr lang="zh-CN" alt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20" name="TextBox 5"/>
          <p:cNvSpPr txBox="1"/>
          <p:nvPr/>
        </p:nvSpPr>
        <p:spPr>
          <a:xfrm>
            <a:off x="850017" y="4796276"/>
            <a:ext cx="7079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err="1" smtClean="0">
                <a:solidFill>
                  <a:srgbClr val="002060"/>
                </a:solidFill>
                <a:latin typeface="Cambria" pitchFamily="18" charset="0"/>
              </a:rPr>
              <a:t>Lt,n,pin</a:t>
            </a:r>
            <a:r>
              <a:rPr lang="en-US" altLang="zh-CN" dirty="0" smtClean="0">
                <a:solidFill>
                  <a:srgbClr val="002060"/>
                </a:solidFill>
                <a:latin typeface="Cambria" pitchFamily="18" charset="0"/>
              </a:rPr>
              <a:t> is the test time of t with nth v/f pair and assigned TAM choice</a:t>
            </a:r>
            <a:endParaRPr lang="zh-CN" altLang="en-US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44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28625" y="152400"/>
            <a:ext cx="8229600" cy="936000"/>
            <a:chOff x="-32004" y="-3263101"/>
            <a:chExt cx="8229600" cy="936000"/>
          </a:xfrm>
        </p:grpSpPr>
        <p:sp>
          <p:nvSpPr>
            <p:cNvPr id="7" name="Rounded Rectangle 6"/>
            <p:cNvSpPr/>
            <p:nvPr/>
          </p:nvSpPr>
          <p:spPr>
            <a:xfrm>
              <a:off x="-32004" y="-3263101"/>
              <a:ext cx="8229600" cy="936000"/>
            </a:xfrm>
            <a:prstGeom prst="roundRect">
              <a:avLst/>
            </a:prstGeom>
            <a:solidFill>
              <a:srgbClr val="00206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13688" y="-3217409"/>
              <a:ext cx="8138216" cy="8446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dirty="0" smtClean="0">
                  <a:solidFill>
                    <a:schemeClr val="bg1"/>
                  </a:solidFill>
                  <a:latin typeface="Cambria" pitchFamily="18" charset="0"/>
                </a:rPr>
                <a:t>Session-less Formulation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685800" y="2428726"/>
            <a:ext cx="6172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231F20"/>
                </a:solidFill>
                <a:latin typeface="CMR10"/>
              </a:rPr>
              <a:t/>
            </a:r>
            <a:br>
              <a:rPr lang="en-US" altLang="zh-CN" dirty="0">
                <a:solidFill>
                  <a:srgbClr val="231F20"/>
                </a:solidFill>
                <a:latin typeface="CMR10"/>
              </a:rPr>
            </a:br>
            <a:r>
              <a:rPr lang="en-US" altLang="zh-CN" dirty="0">
                <a:solidFill>
                  <a:srgbClr val="231F20"/>
                </a:solidFill>
                <a:latin typeface="CMR10"/>
              </a:rPr>
              <a:t/>
            </a:r>
            <a:br>
              <a:rPr lang="en-US" altLang="zh-CN" dirty="0">
                <a:solidFill>
                  <a:srgbClr val="231F20"/>
                </a:solidFill>
                <a:latin typeface="CMR10"/>
              </a:rPr>
            </a:br>
            <a:endParaRPr lang="zh-CN" altLang="en-US" dirty="0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228600" y="1612125"/>
            <a:ext cx="2138037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1208673"/>
            <a:ext cx="3931567" cy="2549533"/>
          </a:xfrm>
          <a:prstGeom prst="rect">
            <a:avLst/>
          </a:prstGeom>
        </p:spPr>
      </p:pic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710681" y="4822948"/>
            <a:ext cx="22037379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8" name="Slide Number Placeholder 2"/>
          <p:cNvSpPr txBox="1">
            <a:spLocks/>
          </p:cNvSpPr>
          <p:nvPr/>
        </p:nvSpPr>
        <p:spPr bwMode="auto">
          <a:xfrm>
            <a:off x="3505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10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-179865" y="4538630"/>
            <a:ext cx="1466563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7" name="Rectangle 16"/>
          <p:cNvSpPr/>
          <p:nvPr/>
        </p:nvSpPr>
        <p:spPr>
          <a:xfrm>
            <a:off x="482103" y="6356392"/>
            <a:ext cx="96372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May 12,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4" name="Rectangle 49"/>
          <p:cNvSpPr/>
          <p:nvPr/>
        </p:nvSpPr>
        <p:spPr>
          <a:xfrm>
            <a:off x="428625" y="3646020"/>
            <a:ext cx="39578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zh-CN" dirty="0" smtClean="0">
                <a:solidFill>
                  <a:srgbClr val="002060"/>
                </a:solidFill>
                <a:latin typeface="Cambria" pitchFamily="18" charset="0"/>
              </a:rPr>
              <a:t>Example of voltage island constraint</a:t>
            </a:r>
            <a:endParaRPr lang="en-US" altLang="zh-CN" sz="2400" dirty="0">
              <a:solidFill>
                <a:srgbClr val="002060"/>
              </a:solidFill>
              <a:latin typeface="Cambria" pitchFamily="18" charset="0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792819"/>
              </p:ext>
            </p:extLst>
          </p:nvPr>
        </p:nvGraphicFramePr>
        <p:xfrm>
          <a:off x="496214" y="4273235"/>
          <a:ext cx="8380579" cy="1047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3" r:id="rId4" imgW="8685297" imgH="1327420" progId="">
                  <p:embed/>
                </p:oleObj>
              </mc:Choice>
              <mc:Fallback>
                <p:oleObj r:id="rId4" imgW="8685297" imgH="132742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6214" y="4273235"/>
                        <a:ext cx="8380579" cy="10478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5"/>
          <p:cNvSpPr txBox="1"/>
          <p:nvPr/>
        </p:nvSpPr>
        <p:spPr>
          <a:xfrm>
            <a:off x="409777" y="5293463"/>
            <a:ext cx="8467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>
                <a:solidFill>
                  <a:srgbClr val="002060"/>
                </a:solidFill>
                <a:latin typeface="Cambria" pitchFamily="18" charset="0"/>
              </a:rPr>
              <a:t>For example, when t1 and t2, which correspond to the test of  c1,c2, are to be scheduled in overlap, then they must be assigned with same v/f pairs</a:t>
            </a:r>
            <a:endParaRPr lang="zh-CN" altLang="en-US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75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28625" y="152400"/>
            <a:ext cx="8229600" cy="936000"/>
            <a:chOff x="-32004" y="-3263101"/>
            <a:chExt cx="8229600" cy="936000"/>
          </a:xfrm>
        </p:grpSpPr>
        <p:sp>
          <p:nvSpPr>
            <p:cNvPr id="7" name="Rounded Rectangle 6"/>
            <p:cNvSpPr/>
            <p:nvPr/>
          </p:nvSpPr>
          <p:spPr>
            <a:xfrm>
              <a:off x="-32004" y="-3263101"/>
              <a:ext cx="8229600" cy="936000"/>
            </a:xfrm>
            <a:prstGeom prst="roundRect">
              <a:avLst/>
            </a:prstGeom>
            <a:solidFill>
              <a:srgbClr val="00206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13688" y="-3217409"/>
              <a:ext cx="8138216" cy="8446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dirty="0" smtClean="0">
                  <a:solidFill>
                    <a:schemeClr val="bg1"/>
                  </a:solidFill>
                  <a:latin typeface="Cambria" pitchFamily="18" charset="0"/>
                </a:rPr>
                <a:t>Session-based Formulation</a:t>
              </a:r>
            </a:p>
          </p:txBody>
        </p:sp>
      </p:grp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482103" y="1870307"/>
            <a:ext cx="208483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Slide Number Placeholder 2"/>
          <p:cNvSpPr txBox="1">
            <a:spLocks/>
          </p:cNvSpPr>
          <p:nvPr/>
        </p:nvSpPr>
        <p:spPr bwMode="auto">
          <a:xfrm>
            <a:off x="3505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11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17197" y="4670740"/>
            <a:ext cx="8505825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zh-CN" dirty="0">
                <a:solidFill>
                  <a:srgbClr val="002060"/>
                </a:solidFill>
                <a:latin typeface="Cambria" pitchFamily="18" charset="0"/>
              </a:rPr>
              <a:t>The decision variable ‘final’ contains 4 variables, which makes the session-based Test scheduling a very slow process</a:t>
            </a:r>
            <a:r>
              <a:rPr lang="en-US" altLang="zh-CN" dirty="0" smtClean="0">
                <a:solidFill>
                  <a:srgbClr val="002060"/>
                </a:solidFill>
                <a:latin typeface="Cambria" pitchFamily="18" charset="0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zh-CN" dirty="0" smtClean="0">
                <a:solidFill>
                  <a:srgbClr val="002060"/>
                </a:solidFill>
                <a:latin typeface="Cambria" pitchFamily="18" charset="0"/>
              </a:rPr>
              <a:t>This formulation is only partly shown</a:t>
            </a:r>
            <a:endParaRPr lang="en-US" altLang="zh-CN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2103" y="6356392"/>
            <a:ext cx="96372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May 12,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4540" y="1927203"/>
            <a:ext cx="6636638" cy="192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59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070148557"/>
              </p:ext>
            </p:extLst>
          </p:nvPr>
        </p:nvGraphicFramePr>
        <p:xfrm>
          <a:off x="457200" y="274638"/>
          <a:ext cx="8229600" cy="944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12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293758"/>
            <a:ext cx="8077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581D"/>
              </a:buClr>
            </a:pPr>
            <a:r>
              <a:rPr lang="en-US" sz="2200" b="1" dirty="0" smtClean="0">
                <a:solidFill>
                  <a:srgbClr val="002060"/>
                </a:solidFill>
                <a:latin typeface="Cambria" pitchFamily="18" charset="0"/>
              </a:rPr>
              <a:t>  </a:t>
            </a:r>
            <a:endParaRPr lang="en-US" sz="22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43000" y="1724644"/>
            <a:ext cx="6936949" cy="372822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82103" y="6356392"/>
            <a:ext cx="96372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May 12,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219200" y="5452872"/>
            <a:ext cx="7467600" cy="958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zh-CN" sz="20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benchmark used in this work is from ITC’02 benchmark set</a:t>
            </a:r>
          </a:p>
        </p:txBody>
      </p:sp>
    </p:spTree>
    <p:extLst>
      <p:ext uri="{BB962C8B-B14F-4D97-AF65-F5344CB8AC3E}">
        <p14:creationId xmlns:p14="http://schemas.microsoft.com/office/powerpoint/2010/main" val="193647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13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304800" y="152400"/>
            <a:ext cx="8491537" cy="936000"/>
            <a:chOff x="0" y="8562"/>
            <a:chExt cx="8229600" cy="936000"/>
          </a:xfrm>
        </p:grpSpPr>
        <p:sp>
          <p:nvSpPr>
            <p:cNvPr id="19" name="Rounded Rectangle 18"/>
            <p:cNvSpPr/>
            <p:nvPr/>
          </p:nvSpPr>
          <p:spPr>
            <a:xfrm>
              <a:off x="0" y="8562"/>
              <a:ext cx="8229600" cy="936000"/>
            </a:xfrm>
            <a:prstGeom prst="roundRect">
              <a:avLst/>
            </a:prstGeom>
            <a:solidFill>
              <a:srgbClr val="00206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/>
            <p:cNvSpPr/>
            <p:nvPr/>
          </p:nvSpPr>
          <p:spPr>
            <a:xfrm>
              <a:off x="45692" y="54254"/>
              <a:ext cx="8138216" cy="8446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3600" b="1" kern="1200" dirty="0" smtClean="0">
                  <a:solidFill>
                    <a:schemeClr val="bg1"/>
                  </a:solidFill>
                  <a:latin typeface="Cambria" pitchFamily="18" charset="0"/>
                </a:rPr>
                <a:t>      Result </a:t>
              </a:r>
              <a:r>
                <a:rPr lang="en-US" sz="3600" b="1" dirty="0">
                  <a:solidFill>
                    <a:schemeClr val="bg1"/>
                  </a:solidFill>
                  <a:latin typeface="Cambria" pitchFamily="18" charset="0"/>
                </a:rPr>
                <a:t>1: No </a:t>
              </a:r>
              <a:r>
                <a:rPr lang="en-US" sz="3600" b="1" dirty="0" smtClean="0">
                  <a:solidFill>
                    <a:schemeClr val="bg1"/>
                  </a:solidFill>
                  <a:latin typeface="Cambria" pitchFamily="18" charset="0"/>
                </a:rPr>
                <a:t>DVFS, </a:t>
              </a:r>
              <a:r>
                <a:rPr lang="en-US" sz="3600" b="1" dirty="0">
                  <a:solidFill>
                    <a:schemeClr val="bg1"/>
                  </a:solidFill>
                  <a:latin typeface="Cambria" pitchFamily="18" charset="0"/>
                </a:rPr>
                <a:t>No TAM </a:t>
              </a:r>
              <a:r>
                <a:rPr lang="en-US" sz="3600" b="1" dirty="0" smtClean="0">
                  <a:solidFill>
                    <a:schemeClr val="bg1"/>
                  </a:solidFill>
                  <a:latin typeface="Cambria" pitchFamily="18" charset="0"/>
                </a:rPr>
                <a:t>Design </a:t>
              </a:r>
              <a:r>
                <a:rPr lang="en-US" sz="3600" b="1" kern="1200" dirty="0" smtClean="0">
                  <a:solidFill>
                    <a:schemeClr val="bg1"/>
                  </a:solidFill>
                  <a:latin typeface="Cambria" pitchFamily="18" charset="0"/>
                </a:rPr>
                <a:t>	</a:t>
              </a:r>
              <a:endParaRPr lang="en-US" sz="3600" b="1" kern="1200" dirty="0">
                <a:solidFill>
                  <a:schemeClr val="bg1"/>
                </a:solidFill>
                <a:latin typeface="Cambria" pitchFamily="18" charset="0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795336" y="4841029"/>
            <a:ext cx="7510463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zh-CN" sz="20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Up to 69% of reduction in TAT is achieved with TAM design and DVFS</a:t>
            </a:r>
          </a:p>
          <a:p>
            <a:pPr lvl="2">
              <a:lnSpc>
                <a:spcPct val="150000"/>
              </a:lnSpc>
            </a:pPr>
            <a:r>
              <a:rPr lang="en-US" altLang="zh-CN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en-US" altLang="zh-CN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altLang="zh-CN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en-US" altLang="zh-CN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en-US" altLang="zh-CN" dirty="0">
              <a:solidFill>
                <a:schemeClr val="accent6">
                  <a:lumMod val="60000"/>
                  <a:lumOff val="40000"/>
                </a:schemeClr>
              </a:solidFill>
              <a:latin typeface="Cambria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295400"/>
            <a:ext cx="6061316" cy="354746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82103" y="6356392"/>
            <a:ext cx="96372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May 12,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348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934336485"/>
              </p:ext>
            </p:extLst>
          </p:nvPr>
        </p:nvGraphicFramePr>
        <p:xfrm>
          <a:off x="457200" y="274638"/>
          <a:ext cx="8229600" cy="944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342965"/>
            <a:ext cx="2133600" cy="37851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14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293758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581D"/>
              </a:buClr>
            </a:pPr>
            <a:endParaRPr lang="en-US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buClr>
                <a:srgbClr val="FF581D"/>
              </a:buClr>
            </a:pPr>
            <a:endParaRPr lang="en-US" sz="24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800" y="914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469403" y="298813"/>
            <a:ext cx="8610600" cy="936000"/>
            <a:chOff x="0" y="8562"/>
            <a:chExt cx="8229600" cy="936000"/>
          </a:xfrm>
        </p:grpSpPr>
        <p:sp>
          <p:nvSpPr>
            <p:cNvPr id="18" name="Rounded Rectangle 17"/>
            <p:cNvSpPr/>
            <p:nvPr/>
          </p:nvSpPr>
          <p:spPr>
            <a:xfrm>
              <a:off x="0" y="8562"/>
              <a:ext cx="8229600" cy="936000"/>
            </a:xfrm>
            <a:prstGeom prst="roundRect">
              <a:avLst/>
            </a:prstGeom>
            <a:solidFill>
              <a:srgbClr val="00206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/>
            <p:cNvSpPr/>
            <p:nvPr/>
          </p:nvSpPr>
          <p:spPr>
            <a:xfrm>
              <a:off x="45693" y="54254"/>
              <a:ext cx="7967340" cy="8446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3600" b="1" kern="1200" dirty="0" smtClean="0">
                  <a:solidFill>
                    <a:schemeClr val="bg1"/>
                  </a:solidFill>
                  <a:latin typeface="Cambria" pitchFamily="18" charset="0"/>
                </a:rPr>
                <a:t>Result </a:t>
              </a:r>
              <a:r>
                <a:rPr lang="en-US" altLang="zh-CN" sz="3600" b="1" dirty="0" smtClean="0">
                  <a:solidFill>
                    <a:schemeClr val="bg1"/>
                  </a:solidFill>
                  <a:latin typeface="Cambria" pitchFamily="18" charset="0"/>
                </a:rPr>
                <a:t>2: </a:t>
              </a:r>
              <a:r>
                <a:rPr lang="en-US" sz="3600" b="1" dirty="0">
                  <a:solidFill>
                    <a:schemeClr val="bg1"/>
                  </a:solidFill>
                  <a:latin typeface="Cambria" pitchFamily="18" charset="0"/>
                </a:rPr>
                <a:t>No DVFS </a:t>
              </a:r>
              <a:r>
                <a:rPr lang="en-US" sz="3600" b="1" dirty="0" smtClean="0">
                  <a:solidFill>
                    <a:schemeClr val="bg1"/>
                  </a:solidFill>
                  <a:latin typeface="Cambria" pitchFamily="18" charset="0"/>
                </a:rPr>
                <a:t>, W</a:t>
              </a:r>
              <a:r>
                <a:rPr lang="en-US" altLang="zh-CN" sz="3600" b="1" dirty="0" smtClean="0">
                  <a:solidFill>
                    <a:schemeClr val="bg1"/>
                  </a:solidFill>
                  <a:latin typeface="Cambria" pitchFamily="18" charset="0"/>
                </a:rPr>
                <a:t>ith TAM Design</a:t>
              </a:r>
              <a:r>
                <a:rPr lang="en-US" sz="3600" b="1" kern="1200" dirty="0" smtClean="0">
                  <a:solidFill>
                    <a:schemeClr val="bg1"/>
                  </a:solidFill>
                  <a:latin typeface="Cambria" pitchFamily="18" charset="0"/>
                </a:rPr>
                <a:t>	</a:t>
              </a:r>
              <a:endParaRPr lang="en-US" sz="3600" b="1" kern="1200" dirty="0">
                <a:solidFill>
                  <a:schemeClr val="bg1"/>
                </a:solidFill>
                <a:latin typeface="Cambria" pitchFamily="18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24000" y="1351279"/>
            <a:ext cx="6096000" cy="358371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82103" y="6356392"/>
            <a:ext cx="96372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May 12,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1" name="Rectangle 4"/>
          <p:cNvSpPr/>
          <p:nvPr/>
        </p:nvSpPr>
        <p:spPr>
          <a:xfrm>
            <a:off x="544299" y="5036539"/>
            <a:ext cx="7510463" cy="958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zh-CN" sz="20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Only up to 10% of variance between with and without DVFS</a:t>
            </a:r>
          </a:p>
        </p:txBody>
      </p:sp>
    </p:spTree>
    <p:extLst>
      <p:ext uri="{BB962C8B-B14F-4D97-AF65-F5344CB8AC3E}">
        <p14:creationId xmlns:p14="http://schemas.microsoft.com/office/powerpoint/2010/main" val="440255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129310996"/>
              </p:ext>
            </p:extLst>
          </p:nvPr>
        </p:nvGraphicFramePr>
        <p:xfrm>
          <a:off x="457200" y="228600"/>
          <a:ext cx="82296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15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52400" y="362575"/>
            <a:ext cx="8763000" cy="936000"/>
            <a:chOff x="0" y="8562"/>
            <a:chExt cx="8229600" cy="936000"/>
          </a:xfrm>
        </p:grpSpPr>
        <p:sp>
          <p:nvSpPr>
            <p:cNvPr id="12" name="Rounded Rectangle 11"/>
            <p:cNvSpPr/>
            <p:nvPr/>
          </p:nvSpPr>
          <p:spPr>
            <a:xfrm>
              <a:off x="0" y="8562"/>
              <a:ext cx="8229600" cy="936000"/>
            </a:xfrm>
            <a:prstGeom prst="roundRect">
              <a:avLst/>
            </a:prstGeom>
            <a:solidFill>
              <a:srgbClr val="00206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45692" y="54254"/>
              <a:ext cx="8138216" cy="8446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3600" b="1" kern="1200" dirty="0" smtClean="0">
                  <a:solidFill>
                    <a:schemeClr val="bg1"/>
                  </a:solidFill>
                  <a:latin typeface="Cambria" pitchFamily="18" charset="0"/>
                </a:rPr>
                <a:t>      Result </a:t>
              </a:r>
              <a:r>
                <a:rPr lang="en-US" altLang="zh-CN" sz="3600" b="1" dirty="0" smtClean="0">
                  <a:solidFill>
                    <a:schemeClr val="bg1"/>
                  </a:solidFill>
                  <a:latin typeface="Cambria" pitchFamily="18" charset="0"/>
                </a:rPr>
                <a:t>3: With DVFS, No TAM Design</a:t>
              </a:r>
              <a:endParaRPr lang="en-US" sz="3600" b="1" kern="1200" dirty="0">
                <a:solidFill>
                  <a:schemeClr val="bg1"/>
                </a:solidFill>
                <a:latin typeface="Cambria" pitchFamily="18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38300" y="1549820"/>
            <a:ext cx="5791200" cy="348212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82103" y="6356392"/>
            <a:ext cx="96372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May 12,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9" name="Rectangle 4"/>
          <p:cNvSpPr/>
          <p:nvPr/>
        </p:nvSpPr>
        <p:spPr>
          <a:xfrm>
            <a:off x="482103" y="4950756"/>
            <a:ext cx="7510463" cy="1420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zh-CN" sz="20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Up to 61% of variance between with and without TAM Design, which signify the effectiveness of TAM Design in TAT reduction</a:t>
            </a:r>
          </a:p>
        </p:txBody>
      </p:sp>
    </p:spTree>
    <p:extLst>
      <p:ext uri="{BB962C8B-B14F-4D97-AF65-F5344CB8AC3E}">
        <p14:creationId xmlns:p14="http://schemas.microsoft.com/office/powerpoint/2010/main" val="3677375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04800" y="362575"/>
            <a:ext cx="8610600" cy="936000"/>
            <a:chOff x="0" y="8562"/>
            <a:chExt cx="8229600" cy="936000"/>
          </a:xfrm>
        </p:grpSpPr>
        <p:sp>
          <p:nvSpPr>
            <p:cNvPr id="7" name="Rounded Rectangle 6"/>
            <p:cNvSpPr/>
            <p:nvPr/>
          </p:nvSpPr>
          <p:spPr>
            <a:xfrm>
              <a:off x="0" y="8562"/>
              <a:ext cx="8229600" cy="936000"/>
            </a:xfrm>
            <a:prstGeom prst="roundRect">
              <a:avLst/>
            </a:prstGeom>
            <a:solidFill>
              <a:srgbClr val="00206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45692" y="54254"/>
              <a:ext cx="8138216" cy="8446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3600" b="1" kern="1200" dirty="0" smtClean="0">
                  <a:solidFill>
                    <a:schemeClr val="bg1"/>
                  </a:solidFill>
                  <a:latin typeface="Cambria" pitchFamily="18" charset="0"/>
                </a:rPr>
                <a:t>      Result </a:t>
              </a:r>
              <a:r>
                <a:rPr lang="en-US" altLang="zh-CN" sz="3600" b="1" dirty="0" smtClean="0">
                  <a:solidFill>
                    <a:schemeClr val="bg1"/>
                  </a:solidFill>
                  <a:latin typeface="Cambria" pitchFamily="18" charset="0"/>
                </a:rPr>
                <a:t>4: TAT Saving by TAM Design</a:t>
              </a:r>
              <a:r>
                <a:rPr lang="en-US" sz="3600" b="1" kern="1200" dirty="0" smtClean="0">
                  <a:solidFill>
                    <a:schemeClr val="bg1"/>
                  </a:solidFill>
                  <a:latin typeface="Cambria" pitchFamily="18" charset="0"/>
                </a:rPr>
                <a:t>	</a:t>
              </a:r>
              <a:endParaRPr lang="en-US" sz="3600" b="1" kern="1200" dirty="0">
                <a:solidFill>
                  <a:schemeClr val="bg1"/>
                </a:solidFill>
                <a:latin typeface="Cambria" pitchFamily="18" charset="0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561451" y="4934754"/>
            <a:ext cx="8021098" cy="958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zh-CN" sz="20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Reference work doesn’t consider hardware compatibility, Voltage Island and TAM </a:t>
            </a:r>
            <a:r>
              <a:rPr lang="en-US" altLang="zh-CN" sz="20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bounds!</a:t>
            </a:r>
            <a:endParaRPr lang="en-US" altLang="zh-CN" sz="2000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Slide Number Placeholder 2"/>
          <p:cNvSpPr txBox="1">
            <a:spLocks/>
          </p:cNvSpPr>
          <p:nvPr/>
        </p:nvSpPr>
        <p:spPr bwMode="auto">
          <a:xfrm>
            <a:off x="3505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16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9431" y="1640024"/>
            <a:ext cx="6667351" cy="3326627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82103" y="6356392"/>
            <a:ext cx="96372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May 12,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4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311585203"/>
              </p:ext>
            </p:extLst>
          </p:nvPr>
        </p:nvGraphicFramePr>
        <p:xfrm>
          <a:off x="457200" y="260990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17</a:t>
            </a:r>
            <a:endParaRPr lang="en-US" dirty="0">
              <a:solidFill>
                <a:srgbClr val="00206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52400" y="362575"/>
            <a:ext cx="8915400" cy="936000"/>
            <a:chOff x="-91440" y="8562"/>
            <a:chExt cx="8321040" cy="936000"/>
          </a:xfrm>
        </p:grpSpPr>
        <p:sp>
          <p:nvSpPr>
            <p:cNvPr id="10" name="Rounded Rectangle 9"/>
            <p:cNvSpPr/>
            <p:nvPr/>
          </p:nvSpPr>
          <p:spPr>
            <a:xfrm>
              <a:off x="0" y="8562"/>
              <a:ext cx="8229600" cy="936000"/>
            </a:xfrm>
            <a:prstGeom prst="roundRect">
              <a:avLst/>
            </a:prstGeom>
            <a:solidFill>
              <a:srgbClr val="00206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-91440" y="54254"/>
              <a:ext cx="8275348" cy="8446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3600" b="1" kern="1200" dirty="0" smtClean="0">
                  <a:solidFill>
                    <a:schemeClr val="bg1"/>
                  </a:solidFill>
                  <a:latin typeface="Cambria" pitchFamily="18" charset="0"/>
                </a:rPr>
                <a:t>  Result </a:t>
              </a:r>
              <a:r>
                <a:rPr lang="en-US" altLang="zh-CN" sz="3600" b="1" dirty="0" smtClean="0">
                  <a:solidFill>
                    <a:schemeClr val="bg1"/>
                  </a:solidFill>
                  <a:latin typeface="Cambria" pitchFamily="18" charset="0"/>
                </a:rPr>
                <a:t>5: </a:t>
              </a:r>
              <a:r>
                <a:rPr lang="en-US" altLang="zh-CN" sz="3600" b="1" dirty="0" err="1" smtClean="0">
                  <a:solidFill>
                    <a:schemeClr val="bg1"/>
                  </a:solidFill>
                  <a:latin typeface="Cambria" pitchFamily="18" charset="0"/>
                </a:rPr>
                <a:t>Sessionless</a:t>
              </a:r>
              <a:r>
                <a:rPr lang="en-US" altLang="zh-CN" sz="3600" b="1" dirty="0" smtClean="0">
                  <a:solidFill>
                    <a:schemeClr val="bg1"/>
                  </a:solidFill>
                  <a:latin typeface="Cambria" pitchFamily="18" charset="0"/>
                </a:rPr>
                <a:t> vs. Session-Based Scheduling</a:t>
              </a:r>
              <a:r>
                <a:rPr lang="en-US" sz="3600" b="1" kern="1200" dirty="0" smtClean="0">
                  <a:solidFill>
                    <a:schemeClr val="bg1"/>
                  </a:solidFill>
                  <a:latin typeface="Cambria" pitchFamily="18" charset="0"/>
                </a:rPr>
                <a:t>	</a:t>
              </a:r>
              <a:endParaRPr lang="en-US" sz="3600" b="1" kern="1200" dirty="0">
                <a:solidFill>
                  <a:schemeClr val="bg1"/>
                </a:solidFill>
                <a:latin typeface="Cambria" pitchFamily="18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95400" y="1697037"/>
            <a:ext cx="6809013" cy="3723679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82103" y="6356392"/>
            <a:ext cx="96372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May 12,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2" name="Rectangle 9"/>
          <p:cNvSpPr/>
          <p:nvPr/>
        </p:nvSpPr>
        <p:spPr>
          <a:xfrm>
            <a:off x="689357" y="5432018"/>
            <a:ext cx="8021098" cy="958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zh-CN" sz="20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Pre-defined hardware compatibility partition test into sessions.</a:t>
            </a:r>
            <a:endParaRPr lang="en-US" altLang="zh-CN" sz="2000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7726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17307421"/>
              </p:ext>
            </p:extLst>
          </p:nvPr>
        </p:nvGraphicFramePr>
        <p:xfrm>
          <a:off x="457200" y="247342"/>
          <a:ext cx="8229600" cy="971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799"/>
            <a:ext cx="8229600" cy="4495801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2000" dirty="0"/>
              <a:t>The proposed TAM </a:t>
            </a:r>
            <a:r>
              <a:rPr lang="en-US" altLang="zh-CN" sz="2000" dirty="0" smtClean="0"/>
              <a:t>design leads </a:t>
            </a:r>
            <a:r>
              <a:rPr lang="en-US" altLang="zh-CN" sz="2000" dirty="0"/>
              <a:t>to noticeable improvement in the test scheduling. </a:t>
            </a:r>
            <a:r>
              <a:rPr lang="en-US" altLang="zh-CN" sz="2000" dirty="0" smtClean="0"/>
              <a:t>The novel </a:t>
            </a:r>
            <a:r>
              <a:rPr lang="en-US" altLang="zh-CN" sz="2000" dirty="0"/>
              <a:t>idea of this paper is to allow flexibility </a:t>
            </a:r>
            <a:r>
              <a:rPr lang="en-US" altLang="zh-CN" sz="2000" dirty="0" smtClean="0"/>
              <a:t>in </a:t>
            </a:r>
            <a:r>
              <a:rPr lang="en-US" altLang="zh-CN" sz="2000" dirty="0"/>
              <a:t>scan </a:t>
            </a:r>
            <a:r>
              <a:rPr lang="en-US" altLang="zh-CN" sz="2000" dirty="0" smtClean="0"/>
              <a:t>chain organization </a:t>
            </a:r>
            <a:r>
              <a:rPr lang="en-US" altLang="zh-CN" sz="2000" dirty="0"/>
              <a:t>and core arrangement by incorporating </a:t>
            </a:r>
            <a:r>
              <a:rPr lang="en-US" altLang="zh-CN" sz="2000" dirty="0" smtClean="0"/>
              <a:t>TAM design </a:t>
            </a:r>
            <a:r>
              <a:rPr lang="en-US" altLang="zh-CN" sz="2000" dirty="0"/>
              <a:t>as part of the </a:t>
            </a:r>
            <a:r>
              <a:rPr lang="en-US" altLang="zh-CN" sz="2000" dirty="0" err="1"/>
              <a:t>SoC</a:t>
            </a:r>
            <a:r>
              <a:rPr lang="en-US" altLang="zh-CN" sz="2000" dirty="0"/>
              <a:t> design process. In this way, </a:t>
            </a:r>
            <a:r>
              <a:rPr lang="en-US" altLang="zh-CN" sz="2000" dirty="0" err="1" smtClean="0"/>
              <a:t>SoC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resources </a:t>
            </a:r>
            <a:r>
              <a:rPr lang="en-US" altLang="zh-CN" sz="2000" dirty="0"/>
              <a:t>are effectively used and the TAT is </a:t>
            </a:r>
            <a:r>
              <a:rPr lang="en-US" altLang="zh-CN" sz="2000" dirty="0" smtClean="0"/>
              <a:t>reduced.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en-US" altLang="zh-CN" sz="20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2000" dirty="0" smtClean="0"/>
              <a:t>This is an attempt at complete modeling of </a:t>
            </a:r>
            <a:r>
              <a:rPr lang="en-US" altLang="zh-CN" sz="2000" dirty="0" err="1"/>
              <a:t>SoC</a:t>
            </a:r>
            <a:r>
              <a:rPr lang="en-US" altLang="zh-CN" sz="2000" dirty="0"/>
              <a:t> testing </a:t>
            </a:r>
            <a:r>
              <a:rPr lang="en-US" altLang="zh-CN" sz="2000" dirty="0" smtClean="0"/>
              <a:t>under hardware </a:t>
            </a:r>
            <a:r>
              <a:rPr lang="en-US" altLang="zh-CN" sz="2000" dirty="0"/>
              <a:t>and power constraints, which </a:t>
            </a:r>
            <a:r>
              <a:rPr lang="en-US" altLang="zh-CN" sz="2000" dirty="0" smtClean="0"/>
              <a:t>have not been</a:t>
            </a:r>
            <a:r>
              <a:rPr lang="en-US" altLang="zh-CN" sz="2000" dirty="0"/>
              <a:t> addressed together all at once </a:t>
            </a:r>
            <a:r>
              <a:rPr lang="en-US" altLang="zh-CN" sz="2000" dirty="0" smtClean="0"/>
              <a:t>in </a:t>
            </a:r>
            <a:r>
              <a:rPr lang="en-US" altLang="zh-CN" sz="2000" dirty="0"/>
              <a:t>the previous </a:t>
            </a:r>
            <a:r>
              <a:rPr lang="en-US" altLang="zh-CN" sz="2000" dirty="0" smtClean="0"/>
              <a:t>work.</a:t>
            </a:r>
            <a:r>
              <a:rPr lang="en-US" altLang="zh-CN" sz="2000" dirty="0"/>
              <a:t/>
            </a:r>
            <a:br>
              <a:rPr lang="en-US" altLang="zh-CN" sz="2000" dirty="0"/>
            </a:br>
            <a:r>
              <a:rPr lang="en-US" altLang="zh-CN" sz="2000" dirty="0"/>
              <a:t/>
            </a:r>
            <a:br>
              <a:rPr lang="en-US" altLang="zh-CN" sz="2000" dirty="0"/>
            </a:br>
            <a:r>
              <a:rPr lang="en-US" altLang="zh-CN" sz="2000" dirty="0"/>
              <a:t/>
            </a:r>
            <a:br>
              <a:rPr lang="en-US" altLang="zh-CN" sz="2000" dirty="0"/>
            </a:br>
            <a:endParaRPr lang="en-US" sz="2000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18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2103" y="6356392"/>
            <a:ext cx="96372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May 12,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1139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19100" y="302481"/>
            <a:ext cx="8234838" cy="936000"/>
            <a:chOff x="-38100" y="-2658519"/>
            <a:chExt cx="8234838" cy="936000"/>
          </a:xfrm>
        </p:grpSpPr>
        <p:sp>
          <p:nvSpPr>
            <p:cNvPr id="7" name="Rounded Rectangle 6"/>
            <p:cNvSpPr/>
            <p:nvPr/>
          </p:nvSpPr>
          <p:spPr>
            <a:xfrm>
              <a:off x="-38100" y="-2658519"/>
              <a:ext cx="8229600" cy="936000"/>
            </a:xfrm>
            <a:prstGeom prst="roundRect">
              <a:avLst/>
            </a:prstGeom>
            <a:solidFill>
              <a:srgbClr val="00206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58522" y="-2620630"/>
              <a:ext cx="8138216" cy="8446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dirty="0" smtClean="0">
                  <a:solidFill>
                    <a:schemeClr val="bg1"/>
                  </a:solidFill>
                  <a:latin typeface="Cambria" pitchFamily="18" charset="0"/>
                </a:rPr>
                <a:t>Motivation</a:t>
              </a:r>
              <a:endParaRPr lang="en-US" sz="3600" b="1" kern="1200" dirty="0">
                <a:solidFill>
                  <a:schemeClr val="bg1"/>
                </a:solidFill>
                <a:latin typeface="Cambria" pitchFamily="18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515723" y="1447800"/>
            <a:ext cx="813297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Cambria" pitchFamily="18" charset="0"/>
              </a:rPr>
              <a:t>With </a:t>
            </a:r>
            <a:r>
              <a:rPr lang="en-US" altLang="zh-CN" sz="2800" dirty="0" smtClean="0">
                <a:solidFill>
                  <a:srgbClr val="002060"/>
                </a:solidFill>
                <a:latin typeface="Cambria" pitchFamily="18" charset="0"/>
              </a:rPr>
              <a:t>rapid growth </a:t>
            </a:r>
            <a:r>
              <a:rPr lang="en-US" altLang="zh-CN" sz="2800" dirty="0">
                <a:solidFill>
                  <a:srgbClr val="002060"/>
                </a:solidFill>
                <a:latin typeface="Cambria" pitchFamily="18" charset="0"/>
              </a:rPr>
              <a:t>of </a:t>
            </a:r>
            <a:r>
              <a:rPr lang="en-US" altLang="zh-CN" sz="2800" i="1" dirty="0" smtClean="0">
                <a:solidFill>
                  <a:srgbClr val="002060"/>
                </a:solidFill>
                <a:latin typeface="Cambria" pitchFamily="18" charset="0"/>
              </a:rPr>
              <a:t>system-on-chip</a:t>
            </a:r>
            <a:r>
              <a:rPr lang="en-US" altLang="zh-CN" sz="2800" dirty="0" smtClean="0">
                <a:solidFill>
                  <a:srgbClr val="002060"/>
                </a:solidFill>
                <a:latin typeface="Cambria" pitchFamily="18" charset="0"/>
              </a:rPr>
              <a:t> (</a:t>
            </a:r>
            <a:r>
              <a:rPr lang="en-US" altLang="zh-CN" sz="2800" dirty="0" err="1" smtClean="0">
                <a:solidFill>
                  <a:srgbClr val="002060"/>
                </a:solidFill>
                <a:latin typeface="Cambria" pitchFamily="18" charset="0"/>
              </a:rPr>
              <a:t>SoC</a:t>
            </a:r>
            <a:r>
              <a:rPr lang="en-US" altLang="zh-CN" sz="2800" dirty="0" smtClean="0">
                <a:solidFill>
                  <a:srgbClr val="002060"/>
                </a:solidFill>
                <a:latin typeface="Cambria" pitchFamily="18" charset="0"/>
              </a:rPr>
              <a:t>) </a:t>
            </a:r>
            <a:r>
              <a:rPr lang="en-US" altLang="zh-CN" sz="2800" dirty="0">
                <a:solidFill>
                  <a:srgbClr val="002060"/>
                </a:solidFill>
                <a:latin typeface="Cambria" pitchFamily="18" charset="0"/>
              </a:rPr>
              <a:t>size, there has been an </a:t>
            </a:r>
            <a:r>
              <a:rPr lang="en-US" altLang="zh-CN" sz="2800" dirty="0" smtClean="0">
                <a:solidFill>
                  <a:srgbClr val="002060"/>
                </a:solidFill>
                <a:latin typeface="Cambria" pitchFamily="18" charset="0"/>
              </a:rPr>
              <a:t> enormous increase </a:t>
            </a:r>
            <a:r>
              <a:rPr lang="en-US" altLang="zh-CN" sz="2800" dirty="0">
                <a:solidFill>
                  <a:srgbClr val="002060"/>
                </a:solidFill>
                <a:latin typeface="Cambria" pitchFamily="18" charset="0"/>
              </a:rPr>
              <a:t>in </a:t>
            </a:r>
            <a:r>
              <a:rPr lang="en-US" altLang="zh-CN" sz="2800" i="1" dirty="0">
                <a:solidFill>
                  <a:srgbClr val="002060"/>
                </a:solidFill>
                <a:latin typeface="Cambria" pitchFamily="18" charset="0"/>
              </a:rPr>
              <a:t>test </a:t>
            </a:r>
            <a:r>
              <a:rPr lang="en-US" altLang="zh-CN" sz="2800" i="1" dirty="0" smtClean="0">
                <a:solidFill>
                  <a:srgbClr val="002060"/>
                </a:solidFill>
                <a:latin typeface="Cambria" pitchFamily="18" charset="0"/>
              </a:rPr>
              <a:t>application time </a:t>
            </a:r>
            <a:r>
              <a:rPr lang="en-US" altLang="zh-CN" sz="2800" dirty="0" smtClean="0">
                <a:solidFill>
                  <a:srgbClr val="002060"/>
                </a:solidFill>
                <a:latin typeface="Cambria" pitchFamily="18" charset="0"/>
              </a:rPr>
              <a:t>(TAT). </a:t>
            </a:r>
          </a:p>
          <a:p>
            <a:pPr>
              <a:lnSpc>
                <a:spcPct val="150000"/>
              </a:lnSpc>
            </a:pPr>
            <a:endParaRPr lang="en-US" altLang="zh-CN" sz="2800" dirty="0">
              <a:solidFill>
                <a:srgbClr val="002060"/>
              </a:solidFill>
              <a:latin typeface="Cambria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zh-CN" sz="2800" dirty="0" smtClean="0">
                <a:solidFill>
                  <a:srgbClr val="002060"/>
                </a:solidFill>
                <a:latin typeface="Cambria" pitchFamily="18" charset="0"/>
              </a:rPr>
              <a:t> Current </a:t>
            </a:r>
            <a:r>
              <a:rPr lang="en-US" altLang="zh-CN" sz="2800" dirty="0" err="1" smtClean="0">
                <a:solidFill>
                  <a:srgbClr val="002060"/>
                </a:solidFill>
                <a:latin typeface="Cambria" pitchFamily="18" charset="0"/>
              </a:rPr>
              <a:t>SoC</a:t>
            </a:r>
            <a:r>
              <a:rPr lang="en-US" altLang="zh-CN" sz="2800" dirty="0" smtClean="0">
                <a:solidFill>
                  <a:srgbClr val="002060"/>
                </a:solidFill>
                <a:latin typeface="Cambria" pitchFamily="18" charset="0"/>
              </a:rPr>
              <a:t> test scheduling fails to incorporate various hardware and power constraints introduced in this paper</a:t>
            </a:r>
            <a:r>
              <a:rPr lang="en-US" altLang="zh-CN" sz="2800" dirty="0" smtClean="0">
                <a:solidFill>
                  <a:srgbClr val="002060"/>
                </a:solidFill>
                <a:latin typeface="Cambria" pitchFamily="18" charset="0"/>
              </a:rPr>
              <a:t>.</a:t>
            </a:r>
            <a:endParaRPr lang="en-US" altLang="zh-CN" sz="2800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2103" y="6356392"/>
            <a:ext cx="96372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May 12,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  <a:latin typeface="Cambria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61218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1910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Cambria" panose="02040503050406030204" pitchFamily="18" charset="0"/>
              </a:rPr>
              <a:t>In this work, </a:t>
            </a:r>
            <a:r>
              <a:rPr lang="en-US" sz="2000" dirty="0" err="1" smtClean="0">
                <a:latin typeface="Cambria" panose="02040503050406030204" pitchFamily="18" charset="0"/>
              </a:rPr>
              <a:t>SoC</a:t>
            </a:r>
            <a:r>
              <a:rPr lang="en-US" sz="2000" dirty="0" smtClean="0">
                <a:latin typeface="Cambria" panose="02040503050406030204" pitchFamily="18" charset="0"/>
              </a:rPr>
              <a:t> hierarchy is not considered. In real </a:t>
            </a:r>
            <a:r>
              <a:rPr lang="en-US" sz="2000" dirty="0" err="1" smtClean="0">
                <a:latin typeface="Cambria" panose="02040503050406030204" pitchFamily="18" charset="0"/>
              </a:rPr>
              <a:t>SoC</a:t>
            </a:r>
            <a:r>
              <a:rPr lang="en-US" sz="2000" dirty="0" smtClean="0">
                <a:latin typeface="Cambria" panose="02040503050406030204" pitchFamily="18" charset="0"/>
              </a:rPr>
              <a:t>, TAM allocation between parent cell and children </a:t>
            </a:r>
            <a:r>
              <a:rPr lang="en-US" sz="2000" dirty="0" smtClean="0">
                <a:latin typeface="Cambria" panose="02040503050406030204" pitchFamily="18" charset="0"/>
              </a:rPr>
              <a:t>cells </a:t>
            </a:r>
            <a:r>
              <a:rPr lang="en-US" sz="2000" dirty="0" smtClean="0">
                <a:latin typeface="Cambria" panose="02040503050406030204" pitchFamily="18" charset="0"/>
              </a:rPr>
              <a:t>are more difficult.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latin typeface="Cambria" panose="02040503050406030204" pitchFamily="18" charset="0"/>
              </a:rPr>
              <a:t>ITC’02, the </a:t>
            </a:r>
            <a:r>
              <a:rPr lang="en-US" sz="2000" dirty="0" smtClean="0">
                <a:latin typeface="Cambria" panose="02040503050406030204" pitchFamily="18" charset="0"/>
              </a:rPr>
              <a:t>most </a:t>
            </a:r>
            <a:r>
              <a:rPr lang="en-US" sz="2000" dirty="0">
                <a:latin typeface="Cambria" panose="02040503050406030204" pitchFamily="18" charset="0"/>
              </a:rPr>
              <a:t>adopted </a:t>
            </a:r>
            <a:r>
              <a:rPr lang="en-US" sz="2000" dirty="0" err="1">
                <a:latin typeface="Cambria" panose="02040503050406030204" pitchFamily="18" charset="0"/>
              </a:rPr>
              <a:t>SoC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smtClean="0">
                <a:latin typeface="Cambria" panose="02040503050406030204" pitchFamily="18" charset="0"/>
              </a:rPr>
              <a:t>benchmarks so far </a:t>
            </a:r>
            <a:r>
              <a:rPr lang="en-US" sz="2000" dirty="0" smtClean="0">
                <a:latin typeface="Cambria" panose="02040503050406030204" pitchFamily="18" charset="0"/>
              </a:rPr>
              <a:t>are</a:t>
            </a:r>
            <a:r>
              <a:rPr lang="en-US" sz="2000" dirty="0" smtClean="0">
                <a:latin typeface="Cambria" panose="02040503050406030204" pitchFamily="18" charset="0"/>
              </a:rPr>
              <a:t> </a:t>
            </a:r>
            <a:r>
              <a:rPr lang="en-US" sz="2000" dirty="0">
                <a:latin typeface="Cambria" panose="02040503050406030204" pitchFamily="18" charset="0"/>
              </a:rPr>
              <a:t>incomplete. </a:t>
            </a:r>
            <a:r>
              <a:rPr lang="en-US" sz="2000" dirty="0" smtClean="0">
                <a:latin typeface="Cambria" panose="02040503050406030204" pitchFamily="18" charset="0"/>
              </a:rPr>
              <a:t>For accurate </a:t>
            </a:r>
            <a:r>
              <a:rPr lang="en-US" sz="2000" dirty="0">
                <a:latin typeface="Cambria" panose="02040503050406030204" pitchFamily="18" charset="0"/>
              </a:rPr>
              <a:t>test scheduling result, more details are needed.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latin typeface="Cambria" panose="02040503050406030204" pitchFamily="18" charset="0"/>
              </a:rPr>
              <a:t>Some faults are only detectable at certain voltage</a:t>
            </a:r>
            <a:r>
              <a:rPr lang="en-US" sz="2000" dirty="0" smtClean="0">
                <a:latin typeface="Cambria" panose="02040503050406030204" pitchFamily="18" charset="0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Cambria" panose="02040503050406030204" pitchFamily="18" charset="0"/>
              </a:rPr>
              <a:t>The flexibility of modification on core arrangement and scan chain redesign may not be allowed for some cores in </a:t>
            </a:r>
            <a:r>
              <a:rPr lang="en-US" sz="2000" dirty="0" err="1" smtClean="0">
                <a:latin typeface="Cambria" panose="02040503050406030204" pitchFamily="18" charset="0"/>
              </a:rPr>
              <a:t>SoC.</a:t>
            </a:r>
            <a:endParaRPr lang="en-US" sz="20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2800" b="1" dirty="0">
              <a:latin typeface="Cambria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57200" y="304800"/>
            <a:ext cx="8229599" cy="951884"/>
            <a:chOff x="0" y="68877"/>
            <a:chExt cx="8229599" cy="951884"/>
          </a:xfrm>
        </p:grpSpPr>
        <p:sp>
          <p:nvSpPr>
            <p:cNvPr id="8" name="Rounded Rectangle 7"/>
            <p:cNvSpPr/>
            <p:nvPr/>
          </p:nvSpPr>
          <p:spPr>
            <a:xfrm>
              <a:off x="0" y="68877"/>
              <a:ext cx="8229599" cy="951884"/>
            </a:xfrm>
            <a:prstGeom prst="roundRect">
              <a:avLst/>
            </a:prstGeom>
            <a:solidFill>
              <a:srgbClr val="00206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46467" y="115344"/>
              <a:ext cx="8136665" cy="8589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lvl="0" algn="ctr" defTabSz="1377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kern="1200" dirty="0" smtClean="0">
                  <a:latin typeface="Cambria" pitchFamily="18" charset="0"/>
                </a:rPr>
                <a:t>Limitation </a:t>
              </a:r>
              <a:endParaRPr lang="en-US" sz="3600" b="1" kern="1200" dirty="0">
                <a:latin typeface="Cambria" pitchFamily="18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482103" y="6356392"/>
            <a:ext cx="96372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May 12,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19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7811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/>
          </p:nvPr>
        </p:nvGraphicFramePr>
        <p:xfrm>
          <a:off x="457200" y="274638"/>
          <a:ext cx="8229600" cy="944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534400" cy="4984792"/>
          </a:xfrm>
        </p:spPr>
        <p:txBody>
          <a:bodyPr/>
          <a:lstStyle/>
          <a:p>
            <a:pPr lvl="0">
              <a:buClrTx/>
              <a:buFont typeface="+mj-lt"/>
              <a:buAutoNum type="arabicPeriod"/>
            </a:pPr>
            <a:r>
              <a:rPr lang="en-US" altLang="zh-CN" sz="1600" dirty="0" smtClean="0">
                <a:solidFill>
                  <a:schemeClr val="tx1"/>
                </a:solidFill>
              </a:rPr>
              <a:t>S. </a:t>
            </a:r>
            <a:r>
              <a:rPr lang="en-US" altLang="zh-CN" sz="1600" dirty="0" err="1" smtClean="0">
                <a:solidFill>
                  <a:schemeClr val="tx1"/>
                </a:solidFill>
              </a:rPr>
              <a:t>Millican</a:t>
            </a:r>
            <a:r>
              <a:rPr lang="en-US" altLang="zh-CN" sz="1600" dirty="0" smtClean="0">
                <a:solidFill>
                  <a:schemeClr val="tx1"/>
                </a:solidFill>
              </a:rPr>
              <a:t> and K. K. Saluja, “Optimal Test Scheduling of Stacked Circuits under Various Hardware and Power Constraints,” </a:t>
            </a:r>
            <a:r>
              <a:rPr lang="en-US" altLang="zh-CN" sz="1600" i="1" dirty="0" smtClean="0">
                <a:solidFill>
                  <a:schemeClr val="tx1"/>
                </a:solidFill>
              </a:rPr>
              <a:t>Proc. 28</a:t>
            </a:r>
            <a:r>
              <a:rPr lang="en-US" altLang="zh-CN" sz="1600" i="1" baseline="30000" dirty="0" smtClean="0">
                <a:solidFill>
                  <a:schemeClr val="tx1"/>
                </a:solidFill>
              </a:rPr>
              <a:t>th</a:t>
            </a:r>
            <a:r>
              <a:rPr lang="en-US" altLang="zh-CN" sz="1600" dirty="0" smtClean="0">
                <a:solidFill>
                  <a:schemeClr val="tx1"/>
                </a:solidFill>
              </a:rPr>
              <a:t> </a:t>
            </a:r>
            <a:r>
              <a:rPr lang="en-US" altLang="zh-CN" sz="1600" i="1" dirty="0" smtClean="0">
                <a:solidFill>
                  <a:schemeClr val="tx1"/>
                </a:solidFill>
              </a:rPr>
              <a:t>International Conference on VLSI Design</a:t>
            </a:r>
            <a:r>
              <a:rPr lang="en-US" altLang="zh-CN" sz="1600" dirty="0" smtClean="0">
                <a:solidFill>
                  <a:schemeClr val="tx1"/>
                </a:solidFill>
              </a:rPr>
              <a:t>, pp. 487-492, Jan. 2015.</a:t>
            </a:r>
          </a:p>
          <a:p>
            <a:pPr lvl="0">
              <a:buClrTx/>
              <a:buFont typeface="+mj-lt"/>
              <a:buAutoNum type="arabicPeriod"/>
            </a:pPr>
            <a:r>
              <a:rPr lang="en-US" altLang="zh-CN" sz="1600" dirty="0" smtClean="0">
                <a:solidFill>
                  <a:schemeClr val="tx1"/>
                </a:solidFill>
              </a:rPr>
              <a:t>3DIC </a:t>
            </a:r>
            <a:r>
              <a:rPr lang="en-US" altLang="zh-CN" sz="1600" dirty="0" err="1" smtClean="0">
                <a:solidFill>
                  <a:schemeClr val="tx1"/>
                </a:solidFill>
              </a:rPr>
              <a:t>SoC</a:t>
            </a:r>
            <a:r>
              <a:rPr lang="en-US" altLang="zh-CN" sz="1600" dirty="0" smtClean="0">
                <a:solidFill>
                  <a:schemeClr val="tx1"/>
                </a:solidFill>
              </a:rPr>
              <a:t> Test Benchmarks, </a:t>
            </a:r>
            <a:r>
              <a:rPr lang="en-US" altLang="zh-CN" sz="1600" dirty="0" smtClean="0">
                <a:solidFill>
                  <a:schemeClr val="tx1"/>
                </a:solidFill>
                <a:hlinkClick r:id="rId7"/>
              </a:rPr>
              <a:t>url:http://3dsocbench.ece.wisc.edu/</a:t>
            </a:r>
            <a:endParaRPr lang="en-US" altLang="zh-CN" sz="1600" dirty="0" smtClean="0">
              <a:solidFill>
                <a:schemeClr val="tx1"/>
              </a:solidFill>
            </a:endParaRPr>
          </a:p>
          <a:p>
            <a:pPr lvl="0">
              <a:buClrTx/>
              <a:buFont typeface="+mj-lt"/>
              <a:buAutoNum type="arabicPeriod"/>
            </a:pPr>
            <a:r>
              <a:rPr lang="en-US" altLang="zh-CN" sz="1600" dirty="0" smtClean="0">
                <a:solidFill>
                  <a:schemeClr val="tx1"/>
                </a:solidFill>
              </a:rPr>
              <a:t>V</a:t>
            </a:r>
            <a:r>
              <a:rPr lang="en-US" altLang="zh-CN" sz="1600" dirty="0" smtClean="0">
                <a:solidFill>
                  <a:schemeClr val="tx1"/>
                </a:solidFill>
              </a:rPr>
              <a:t>. </a:t>
            </a:r>
            <a:r>
              <a:rPr lang="en-US" altLang="zh-CN" sz="1600" dirty="0" err="1" smtClean="0">
                <a:solidFill>
                  <a:schemeClr val="tx1"/>
                </a:solidFill>
              </a:rPr>
              <a:t>Iyengar</a:t>
            </a:r>
            <a:r>
              <a:rPr lang="en-US" altLang="zh-CN" sz="1600" dirty="0" smtClean="0">
                <a:solidFill>
                  <a:schemeClr val="tx1"/>
                </a:solidFill>
              </a:rPr>
              <a:t>, K. </a:t>
            </a:r>
            <a:r>
              <a:rPr lang="en-US" altLang="zh-CN" sz="1600" dirty="0" err="1" smtClean="0">
                <a:solidFill>
                  <a:schemeClr val="tx1"/>
                </a:solidFill>
              </a:rPr>
              <a:t>Chakrabarty</a:t>
            </a:r>
            <a:r>
              <a:rPr lang="en-US" altLang="zh-CN" sz="1600" dirty="0" smtClean="0">
                <a:solidFill>
                  <a:schemeClr val="tx1"/>
                </a:solidFill>
              </a:rPr>
              <a:t>, and E. J. </a:t>
            </a:r>
            <a:r>
              <a:rPr lang="en-US" altLang="zh-CN" sz="1600" dirty="0" err="1" smtClean="0">
                <a:solidFill>
                  <a:schemeClr val="tx1"/>
                </a:solidFill>
              </a:rPr>
              <a:t>Marinissen</a:t>
            </a:r>
            <a:r>
              <a:rPr lang="en-US" altLang="zh-CN" sz="1600" dirty="0" smtClean="0">
                <a:solidFill>
                  <a:schemeClr val="tx1"/>
                </a:solidFill>
              </a:rPr>
              <a:t>, “Test Access Mechanism Optimization, Test Scheduling, and Tester Data Volume Reduction for System-on-Chip,” </a:t>
            </a:r>
            <a:r>
              <a:rPr lang="en-US" altLang="zh-CN" sz="1600" i="1" dirty="0" smtClean="0">
                <a:solidFill>
                  <a:schemeClr val="tx1"/>
                </a:solidFill>
              </a:rPr>
              <a:t>IEEE Transactions on Computers</a:t>
            </a:r>
            <a:r>
              <a:rPr lang="en-US" altLang="zh-CN" sz="1600" dirty="0" smtClean="0">
                <a:solidFill>
                  <a:schemeClr val="tx1"/>
                </a:solidFill>
              </a:rPr>
              <a:t>, vol. 52, no. 12, pp. 1619-1631, Dec. 2003.</a:t>
            </a:r>
          </a:p>
          <a:p>
            <a:pPr lvl="0">
              <a:buClrTx/>
              <a:buFont typeface="+mj-lt"/>
              <a:buAutoNum type="arabicPeriod"/>
            </a:pPr>
            <a:r>
              <a:rPr lang="en-US" altLang="zh-CN" sz="1600" dirty="0" smtClean="0">
                <a:solidFill>
                  <a:schemeClr val="tx1"/>
                </a:solidFill>
              </a:rPr>
              <a:t>ITC2002 </a:t>
            </a:r>
            <a:r>
              <a:rPr lang="en-US" altLang="zh-CN" sz="1600" dirty="0">
                <a:solidFill>
                  <a:schemeClr val="tx1"/>
                </a:solidFill>
              </a:rPr>
              <a:t>SOC Benchmarking Initiative. Duke </a:t>
            </a:r>
            <a:r>
              <a:rPr lang="en-US" altLang="zh-CN" sz="1600" dirty="0" smtClean="0">
                <a:solidFill>
                  <a:schemeClr val="tx1"/>
                </a:solidFill>
              </a:rPr>
              <a:t>University. </a:t>
            </a:r>
            <a:r>
              <a:rPr lang="en-US" altLang="zh-CN" sz="1600" dirty="0" smtClean="0">
                <a:solidFill>
                  <a:schemeClr val="tx1"/>
                </a:solidFill>
                <a:hlinkClick r:id="rId8"/>
              </a:rPr>
              <a:t>http://www.extra.research.philips.com/itc02socbenchm</a:t>
            </a:r>
            <a:endParaRPr lang="en-US" altLang="zh-CN" sz="1600" dirty="0" smtClean="0">
              <a:solidFill>
                <a:schemeClr val="tx1"/>
              </a:solidFill>
            </a:endParaRPr>
          </a:p>
          <a:p>
            <a:pPr lvl="0">
              <a:buClrTx/>
              <a:buFont typeface="+mj-lt"/>
              <a:buAutoNum type="arabicPeriod"/>
            </a:pPr>
            <a:r>
              <a:rPr lang="en-US" altLang="zh-CN" sz="1600" dirty="0" smtClean="0">
                <a:solidFill>
                  <a:schemeClr val="tx1"/>
                </a:solidFill>
              </a:rPr>
              <a:t>V</a:t>
            </a:r>
            <a:r>
              <a:rPr lang="en-US" altLang="zh-CN" sz="1600" dirty="0" smtClean="0">
                <a:solidFill>
                  <a:schemeClr val="tx1"/>
                </a:solidFill>
              </a:rPr>
              <a:t>. </a:t>
            </a:r>
            <a:r>
              <a:rPr lang="en-US" altLang="zh-CN" sz="1600" dirty="0" err="1" smtClean="0">
                <a:solidFill>
                  <a:schemeClr val="tx1"/>
                </a:solidFill>
              </a:rPr>
              <a:t>Sheshadri</a:t>
            </a:r>
            <a:r>
              <a:rPr lang="en-US" altLang="zh-CN" sz="1600" dirty="0" smtClean="0">
                <a:solidFill>
                  <a:schemeClr val="tx1"/>
                </a:solidFill>
              </a:rPr>
              <a:t>, V. D. Agrawal, and P. Agrawal, “Power Aware </a:t>
            </a:r>
            <a:r>
              <a:rPr lang="en-US" altLang="zh-CN" sz="1600" dirty="0" err="1" smtClean="0">
                <a:solidFill>
                  <a:schemeClr val="tx1"/>
                </a:solidFill>
              </a:rPr>
              <a:t>SoC</a:t>
            </a:r>
            <a:r>
              <a:rPr lang="en-US" altLang="zh-CN" sz="1600" dirty="0">
                <a:solidFill>
                  <a:schemeClr val="tx1"/>
                </a:solidFill>
              </a:rPr>
              <a:t> </a:t>
            </a:r>
            <a:r>
              <a:rPr lang="en-US" altLang="zh-CN" sz="1600" dirty="0" smtClean="0">
                <a:solidFill>
                  <a:schemeClr val="tx1"/>
                </a:solidFill>
              </a:rPr>
              <a:t>Test Optimization Through Dynamic Voltage and Frequency Scaling,” </a:t>
            </a:r>
            <a:r>
              <a:rPr lang="en-US" altLang="zh-CN" sz="1600" i="1" dirty="0" smtClean="0">
                <a:solidFill>
                  <a:schemeClr val="tx1"/>
                </a:solidFill>
              </a:rPr>
              <a:t>Proc. 21st International Conference on VLSI-</a:t>
            </a:r>
            <a:r>
              <a:rPr lang="en-US" altLang="zh-CN" sz="1600" i="1" dirty="0" err="1" smtClean="0">
                <a:solidFill>
                  <a:schemeClr val="tx1"/>
                </a:solidFill>
              </a:rPr>
              <a:t>SoC</a:t>
            </a:r>
            <a:r>
              <a:rPr lang="en-US" altLang="zh-CN" sz="1600" dirty="0" smtClean="0">
                <a:solidFill>
                  <a:schemeClr val="tx1"/>
                </a:solidFill>
              </a:rPr>
              <a:t>, pp. 102- 107, Oct. 2013.</a:t>
            </a:r>
          </a:p>
          <a:p>
            <a:pPr lvl="0">
              <a:buClrTx/>
              <a:buFont typeface="+mj-lt"/>
              <a:buAutoNum type="arabicPeriod"/>
            </a:pPr>
            <a:r>
              <a:rPr lang="en-US" altLang="zh-CN" sz="1600" dirty="0" smtClean="0">
                <a:solidFill>
                  <a:schemeClr val="tx1"/>
                </a:solidFill>
              </a:rPr>
              <a:t>V</a:t>
            </a:r>
            <a:r>
              <a:rPr lang="en-US" altLang="zh-CN" sz="1600" dirty="0" smtClean="0">
                <a:solidFill>
                  <a:schemeClr val="tx1"/>
                </a:solidFill>
              </a:rPr>
              <a:t>. </a:t>
            </a:r>
            <a:r>
              <a:rPr lang="en-US" altLang="zh-CN" sz="1600" dirty="0" err="1" smtClean="0">
                <a:solidFill>
                  <a:schemeClr val="tx1"/>
                </a:solidFill>
              </a:rPr>
              <a:t>Sheshadri</a:t>
            </a:r>
            <a:r>
              <a:rPr lang="en-US" altLang="zh-CN" sz="1600" dirty="0" smtClean="0">
                <a:solidFill>
                  <a:schemeClr val="tx1"/>
                </a:solidFill>
              </a:rPr>
              <a:t>, V. D. Agrawal, and P. Agrawal, “Optimum Test Schedule for </a:t>
            </a:r>
            <a:r>
              <a:rPr lang="en-US" altLang="zh-CN" sz="1600" dirty="0" err="1" smtClean="0">
                <a:solidFill>
                  <a:schemeClr val="tx1"/>
                </a:solidFill>
              </a:rPr>
              <a:t>SoC</a:t>
            </a:r>
            <a:r>
              <a:rPr lang="en-US" altLang="zh-CN" sz="1600" dirty="0" smtClean="0">
                <a:solidFill>
                  <a:schemeClr val="tx1"/>
                </a:solidFill>
              </a:rPr>
              <a:t> with Specified Clock Frequencies and Supply Voltages,” </a:t>
            </a:r>
            <a:r>
              <a:rPr lang="en-US" altLang="zh-CN" sz="1600" i="1" dirty="0" smtClean="0">
                <a:solidFill>
                  <a:schemeClr val="tx1"/>
                </a:solidFill>
              </a:rPr>
              <a:t>Proc. 26th International Conference on VLSI Design and</a:t>
            </a:r>
            <a:r>
              <a:rPr lang="en-US" altLang="zh-CN" sz="1600" dirty="0" smtClean="0">
                <a:solidFill>
                  <a:schemeClr val="tx1"/>
                </a:solidFill>
              </a:rPr>
              <a:t> </a:t>
            </a:r>
            <a:r>
              <a:rPr lang="en-US" altLang="zh-CN" sz="1600" i="1" dirty="0" smtClean="0">
                <a:solidFill>
                  <a:schemeClr val="tx1"/>
                </a:solidFill>
              </a:rPr>
              <a:t>International Conference on Embedded Systems</a:t>
            </a:r>
            <a:r>
              <a:rPr lang="en-US" altLang="zh-CN" sz="1600" dirty="0" smtClean="0">
                <a:solidFill>
                  <a:schemeClr val="tx1"/>
                </a:solidFill>
              </a:rPr>
              <a:t>, </a:t>
            </a:r>
            <a:r>
              <a:rPr lang="en-US" altLang="zh-CN" sz="1600" dirty="0" smtClean="0">
                <a:solidFill>
                  <a:schemeClr val="tx1"/>
                </a:solidFill>
              </a:rPr>
              <a:t>pp. </a:t>
            </a:r>
            <a:r>
              <a:rPr lang="en-US" altLang="zh-CN" sz="1600" dirty="0" smtClean="0">
                <a:solidFill>
                  <a:schemeClr val="tx1"/>
                </a:solidFill>
              </a:rPr>
              <a:t>267-272 , Jan. 2013</a:t>
            </a:r>
            <a:r>
              <a:rPr lang="en-US" altLang="zh-CN" sz="1600" dirty="0" smtClean="0">
                <a:solidFill>
                  <a:schemeClr val="tx1"/>
                </a:solidFill>
              </a:rPr>
              <a:t>.</a:t>
            </a:r>
          </a:p>
          <a:p>
            <a:pPr>
              <a:buClrTx/>
              <a:buFont typeface="+mj-lt"/>
              <a:buAutoNum type="arabicPeriod"/>
            </a:pPr>
            <a:r>
              <a:rPr lang="en-US" altLang="zh-CN" sz="1600" dirty="0">
                <a:solidFill>
                  <a:schemeClr val="tx1"/>
                </a:solidFill>
              </a:rPr>
              <a:t>C. R. </a:t>
            </a:r>
            <a:r>
              <a:rPr lang="en-US" altLang="zh-CN" sz="1600" dirty="0" err="1">
                <a:solidFill>
                  <a:schemeClr val="tx1"/>
                </a:solidFill>
              </a:rPr>
              <a:t>Kime</a:t>
            </a:r>
            <a:r>
              <a:rPr lang="en-US" altLang="zh-CN" sz="1600" dirty="0">
                <a:solidFill>
                  <a:schemeClr val="tx1"/>
                </a:solidFill>
              </a:rPr>
              <a:t> and K. K. Saluja, “Test </a:t>
            </a:r>
            <a:r>
              <a:rPr lang="en-US" altLang="zh-CN" sz="1600" dirty="0" err="1">
                <a:solidFill>
                  <a:schemeClr val="tx1"/>
                </a:solidFill>
              </a:rPr>
              <a:t>Schduling</a:t>
            </a:r>
            <a:r>
              <a:rPr lang="en-US" altLang="zh-CN" sz="1600" dirty="0">
                <a:solidFill>
                  <a:schemeClr val="tx1"/>
                </a:solidFill>
              </a:rPr>
              <a:t> in Testable VLSI Circuits,” </a:t>
            </a:r>
            <a:r>
              <a:rPr lang="en-US" altLang="zh-CN" sz="1600" i="1" dirty="0">
                <a:solidFill>
                  <a:schemeClr val="tx1"/>
                </a:solidFill>
              </a:rPr>
              <a:t>Proc. 25th IEEE International Symposium on Fault</a:t>
            </a:r>
            <a:r>
              <a:rPr lang="en-US" altLang="zh-CN" sz="1600" dirty="0">
                <a:solidFill>
                  <a:schemeClr val="tx1"/>
                </a:solidFill>
              </a:rPr>
              <a:t> </a:t>
            </a:r>
            <a:r>
              <a:rPr lang="en-US" altLang="zh-CN" sz="1600" i="1" dirty="0">
                <a:solidFill>
                  <a:schemeClr val="tx1"/>
                </a:solidFill>
              </a:rPr>
              <a:t>Tolerant Computing</a:t>
            </a:r>
            <a:r>
              <a:rPr lang="en-US" altLang="zh-CN" sz="1600" dirty="0">
                <a:solidFill>
                  <a:schemeClr val="tx1"/>
                </a:solidFill>
              </a:rPr>
              <a:t>, Santa Monica, </a:t>
            </a:r>
            <a:r>
              <a:rPr lang="en-US" altLang="zh-CN" sz="1600" dirty="0" smtClean="0">
                <a:solidFill>
                  <a:schemeClr val="tx1"/>
                </a:solidFill>
              </a:rPr>
              <a:t>pp. </a:t>
            </a:r>
            <a:r>
              <a:rPr lang="en-US" altLang="zh-CN" sz="1600" dirty="0">
                <a:solidFill>
                  <a:schemeClr val="tx1"/>
                </a:solidFill>
              </a:rPr>
              <a:t>406-412, 1982.</a:t>
            </a:r>
          </a:p>
          <a:p>
            <a:pPr marL="0" lvl="0" indent="0">
              <a:buClrTx/>
              <a:buNone/>
            </a:pPr>
            <a:r>
              <a:rPr lang="en-US" altLang="zh-CN" sz="1600" dirty="0" smtClean="0">
                <a:solidFill>
                  <a:schemeClr val="tx1"/>
                </a:solidFill>
              </a:rPr>
              <a:t/>
            </a:r>
            <a:br>
              <a:rPr lang="en-US" altLang="zh-CN" sz="1600" dirty="0" smtClean="0">
                <a:solidFill>
                  <a:schemeClr val="tx1"/>
                </a:solidFill>
              </a:rPr>
            </a:br>
            <a:r>
              <a:rPr lang="en-US" altLang="zh-CN" sz="1600" dirty="0" smtClean="0"/>
              <a:t/>
            </a:r>
            <a:br>
              <a:rPr lang="en-US" altLang="zh-CN" sz="1600" dirty="0" smtClean="0"/>
            </a:br>
            <a:endParaRPr lang="en-US" altLang="zh-CN" sz="1600" dirty="0" smtClean="0"/>
          </a:p>
          <a:p>
            <a:pPr lvl="0"/>
            <a:endParaRPr lang="en-US" altLang="zh-CN" sz="1600" dirty="0" smtClean="0"/>
          </a:p>
          <a:p>
            <a:pPr marL="0" lvl="0" indent="0" algn="just">
              <a:buNone/>
            </a:pPr>
            <a:r>
              <a:rPr lang="en-US" altLang="zh-CN" sz="1600" dirty="0" smtClean="0"/>
              <a:t/>
            </a:r>
            <a:br>
              <a:rPr lang="en-US" altLang="zh-CN" sz="1600" dirty="0" smtClean="0"/>
            </a:br>
            <a:r>
              <a:rPr lang="en-US" altLang="zh-CN" sz="1600" dirty="0" smtClean="0"/>
              <a:t/>
            </a:r>
            <a:br>
              <a:rPr lang="en-US" altLang="zh-CN" sz="1600" dirty="0" smtClean="0"/>
            </a:br>
            <a:endParaRPr lang="zh-CN" altLang="zh-CN" sz="16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endParaRPr lang="en-US" sz="16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endParaRPr lang="en-US" sz="16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endParaRPr lang="en-US" sz="16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endParaRPr lang="en-US" sz="16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endParaRPr lang="en-US" sz="16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>
              <a:buFont typeface="Wingdings" pitchFamily="2" charset="2"/>
              <a:buChar char="•"/>
            </a:pPr>
            <a:endParaRPr lang="en-US" sz="16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fld id="{0643083D-6E58-43E8-AB17-D4A0FE57C16F}" type="slidenum">
              <a:rPr lang="en-US" smtClean="0">
                <a:solidFill>
                  <a:srgbClr val="002060"/>
                </a:solidFill>
                <a:latin typeface="Cambria" pitchFamily="18" charset="0"/>
              </a:rPr>
              <a:pPr algn="ctr"/>
              <a:t>21</a:t>
            </a:fld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2103" y="6356392"/>
            <a:ext cx="96372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May 12,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109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fld id="{0643083D-6E58-43E8-AB17-D4A0FE57C16F}" type="slidenum">
              <a:rPr lang="en-US" smtClean="0">
                <a:solidFill>
                  <a:srgbClr val="002060"/>
                </a:solidFill>
                <a:latin typeface="Cambria" pitchFamily="18" charset="0"/>
              </a:rPr>
              <a:pPr algn="ctr"/>
              <a:t>22</a:t>
            </a:fld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23672" y="304800"/>
            <a:ext cx="8229600" cy="936000"/>
            <a:chOff x="0" y="8562"/>
            <a:chExt cx="8229600" cy="936000"/>
          </a:xfrm>
        </p:grpSpPr>
        <p:sp>
          <p:nvSpPr>
            <p:cNvPr id="8" name="Rounded Rectangle 7"/>
            <p:cNvSpPr/>
            <p:nvPr/>
          </p:nvSpPr>
          <p:spPr>
            <a:xfrm>
              <a:off x="0" y="8562"/>
              <a:ext cx="8229600" cy="936000"/>
            </a:xfrm>
            <a:prstGeom prst="roundRect">
              <a:avLst/>
            </a:prstGeom>
            <a:solidFill>
              <a:srgbClr val="00206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45692" y="54254"/>
              <a:ext cx="8138216" cy="8446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kern="1200" dirty="0" smtClean="0">
                  <a:latin typeface="Cambria" pitchFamily="18" charset="0"/>
                </a:rPr>
                <a:t>References</a:t>
              </a:r>
              <a:endParaRPr lang="en-US" sz="3600" b="1" kern="1200" dirty="0">
                <a:latin typeface="Cambria" pitchFamily="18" charset="0"/>
              </a:endParaRPr>
            </a:p>
          </p:txBody>
        </p:sp>
      </p:grp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04800" y="1295400"/>
            <a:ext cx="8686800" cy="4862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FF581D"/>
              </a:buClr>
              <a:buChar char="•"/>
              <a:defRPr sz="3200">
                <a:solidFill>
                  <a:srgbClr val="00068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FF581D"/>
              </a:buClr>
              <a:buChar char="–"/>
              <a:defRPr sz="2800">
                <a:solidFill>
                  <a:srgbClr val="00068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581D"/>
              </a:buClr>
              <a:buChar char="•"/>
              <a:defRPr sz="2400">
                <a:solidFill>
                  <a:srgbClr val="00068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581D"/>
              </a:buClr>
              <a:buChar char="–"/>
              <a:defRPr sz="2000">
                <a:solidFill>
                  <a:srgbClr val="00068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581D"/>
              </a:buClr>
              <a:buChar char="»"/>
              <a:defRPr sz="2000">
                <a:solidFill>
                  <a:srgbClr val="00068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581D"/>
              </a:buClr>
              <a:buChar char="»"/>
              <a:defRPr sz="2000">
                <a:solidFill>
                  <a:srgbClr val="00068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581D"/>
              </a:buClr>
              <a:buChar char="»"/>
              <a:defRPr sz="2000">
                <a:solidFill>
                  <a:srgbClr val="00068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581D"/>
              </a:buClr>
              <a:buChar char="»"/>
              <a:defRPr sz="2000">
                <a:solidFill>
                  <a:srgbClr val="00068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581D"/>
              </a:buClr>
              <a:buChar char="»"/>
              <a:defRPr sz="2000">
                <a:solidFill>
                  <a:srgbClr val="000681"/>
                </a:solidFill>
                <a:latin typeface="+mn-lt"/>
              </a:defRPr>
            </a:lvl9pPr>
          </a:lstStyle>
          <a:p>
            <a:pPr>
              <a:buClrTx/>
              <a:buFont typeface="+mj-lt"/>
              <a:buAutoNum type="arabicPeriod" startAt="8"/>
            </a:pPr>
            <a:r>
              <a:rPr lang="en-US" altLang="zh-CN" sz="1600" dirty="0" smtClean="0">
                <a:solidFill>
                  <a:schemeClr val="tx1"/>
                </a:solidFill>
              </a:rPr>
              <a:t>K</a:t>
            </a:r>
            <a:r>
              <a:rPr lang="en-US" altLang="zh-CN" sz="1600" dirty="0">
                <a:solidFill>
                  <a:schemeClr val="tx1"/>
                </a:solidFill>
              </a:rPr>
              <a:t>. </a:t>
            </a:r>
            <a:r>
              <a:rPr lang="en-US" altLang="zh-CN" sz="1600" dirty="0" err="1">
                <a:solidFill>
                  <a:schemeClr val="tx1"/>
                </a:solidFill>
              </a:rPr>
              <a:t>Chakrabarty</a:t>
            </a:r>
            <a:r>
              <a:rPr lang="en-US" altLang="zh-CN" sz="1600" dirty="0">
                <a:solidFill>
                  <a:schemeClr val="tx1"/>
                </a:solidFill>
              </a:rPr>
              <a:t>, “Test Scheduling for Core-Based Systems </a:t>
            </a:r>
            <a:r>
              <a:rPr lang="en-US" altLang="zh-CN" sz="1600" dirty="0" smtClean="0">
                <a:solidFill>
                  <a:schemeClr val="tx1"/>
                </a:solidFill>
              </a:rPr>
              <a:t>Using Mixed-Integer </a:t>
            </a:r>
            <a:r>
              <a:rPr lang="en-US" altLang="zh-CN" sz="1600" dirty="0">
                <a:solidFill>
                  <a:schemeClr val="tx1"/>
                </a:solidFill>
              </a:rPr>
              <a:t>Linear Programming,” </a:t>
            </a:r>
            <a:r>
              <a:rPr lang="en-US" altLang="zh-CN" sz="1600" i="1" dirty="0">
                <a:solidFill>
                  <a:schemeClr val="tx1"/>
                </a:solidFill>
              </a:rPr>
              <a:t>IEEE Trans </a:t>
            </a:r>
            <a:r>
              <a:rPr lang="en-US" altLang="zh-CN" sz="1600" i="1" dirty="0" err="1" smtClean="0">
                <a:solidFill>
                  <a:schemeClr val="tx1"/>
                </a:solidFill>
              </a:rPr>
              <a:t>ComputerAided</a:t>
            </a:r>
            <a:r>
              <a:rPr lang="en-US" altLang="zh-CN" sz="1600" dirty="0">
                <a:solidFill>
                  <a:schemeClr val="tx1"/>
                </a:solidFill>
              </a:rPr>
              <a:t> </a:t>
            </a:r>
            <a:r>
              <a:rPr lang="en-US" altLang="zh-CN" sz="1600" i="1" dirty="0" smtClean="0">
                <a:solidFill>
                  <a:schemeClr val="tx1"/>
                </a:solidFill>
              </a:rPr>
              <a:t>Des </a:t>
            </a:r>
            <a:r>
              <a:rPr lang="en-US" altLang="zh-CN" sz="1600" i="1" dirty="0">
                <a:solidFill>
                  <a:schemeClr val="tx1"/>
                </a:solidFill>
              </a:rPr>
              <a:t>of </a:t>
            </a:r>
            <a:r>
              <a:rPr lang="en-US" altLang="zh-CN" sz="1600" i="1" dirty="0" err="1">
                <a:solidFill>
                  <a:schemeClr val="tx1"/>
                </a:solidFill>
              </a:rPr>
              <a:t>Integr</a:t>
            </a:r>
            <a:r>
              <a:rPr lang="en-US" altLang="zh-CN" sz="1600" i="1" dirty="0">
                <a:solidFill>
                  <a:schemeClr val="tx1"/>
                </a:solidFill>
              </a:rPr>
              <a:t> Circ. and Sys</a:t>
            </a:r>
            <a:r>
              <a:rPr lang="en-US" altLang="zh-CN" sz="1600" dirty="0">
                <a:solidFill>
                  <a:schemeClr val="tx1"/>
                </a:solidFill>
              </a:rPr>
              <a:t>t., vol. 19, no. 10, pp. 1163-1174, </a:t>
            </a:r>
            <a:r>
              <a:rPr lang="en-US" altLang="zh-CN" sz="1600" dirty="0" smtClean="0">
                <a:solidFill>
                  <a:schemeClr val="tx1"/>
                </a:solidFill>
              </a:rPr>
              <a:t>Oct. 2000.</a:t>
            </a:r>
          </a:p>
          <a:p>
            <a:pPr>
              <a:buClrTx/>
              <a:buFont typeface="+mj-lt"/>
              <a:buAutoNum type="arabicPeriod" startAt="8"/>
            </a:pPr>
            <a:r>
              <a:rPr lang="en-US" altLang="zh-CN" sz="1600" dirty="0" smtClean="0">
                <a:solidFill>
                  <a:schemeClr val="tx1"/>
                </a:solidFill>
              </a:rPr>
              <a:t>R</a:t>
            </a:r>
            <a:r>
              <a:rPr lang="en-US" altLang="zh-CN" sz="1600" dirty="0">
                <a:solidFill>
                  <a:schemeClr val="tx1"/>
                </a:solidFill>
              </a:rPr>
              <a:t>. M. Chou, K. K. </a:t>
            </a:r>
            <a:r>
              <a:rPr lang="en-US" altLang="zh-CN" sz="1600" dirty="0" err="1">
                <a:solidFill>
                  <a:schemeClr val="tx1"/>
                </a:solidFill>
              </a:rPr>
              <a:t>Saluja</a:t>
            </a:r>
            <a:r>
              <a:rPr lang="en-US" altLang="zh-CN" sz="1600" dirty="0">
                <a:solidFill>
                  <a:schemeClr val="tx1"/>
                </a:solidFill>
              </a:rPr>
              <a:t>, and V. D. Agrawal, “Scheduling </a:t>
            </a:r>
            <a:r>
              <a:rPr lang="en-US" altLang="zh-CN" sz="1600" dirty="0" smtClean="0">
                <a:solidFill>
                  <a:schemeClr val="tx1"/>
                </a:solidFill>
              </a:rPr>
              <a:t>Tests for </a:t>
            </a:r>
            <a:r>
              <a:rPr lang="en-US" altLang="zh-CN" sz="1600" dirty="0">
                <a:solidFill>
                  <a:schemeClr val="tx1"/>
                </a:solidFill>
              </a:rPr>
              <a:t>VLSI Systems Under Power Constraints,” </a:t>
            </a:r>
            <a:r>
              <a:rPr lang="en-US" altLang="zh-CN" sz="1600" i="1" dirty="0">
                <a:solidFill>
                  <a:schemeClr val="tx1"/>
                </a:solidFill>
              </a:rPr>
              <a:t>IEEE Trans. </a:t>
            </a:r>
            <a:r>
              <a:rPr lang="en-US" altLang="zh-CN" sz="1600" i="1" dirty="0" smtClean="0">
                <a:solidFill>
                  <a:schemeClr val="tx1"/>
                </a:solidFill>
              </a:rPr>
              <a:t>VLSI</a:t>
            </a:r>
            <a:r>
              <a:rPr lang="en-US" altLang="zh-CN" sz="1600" dirty="0">
                <a:solidFill>
                  <a:schemeClr val="tx1"/>
                </a:solidFill>
              </a:rPr>
              <a:t> </a:t>
            </a:r>
            <a:r>
              <a:rPr lang="en-US" altLang="zh-CN" sz="1600" i="1" dirty="0" smtClean="0">
                <a:solidFill>
                  <a:schemeClr val="tx1"/>
                </a:solidFill>
              </a:rPr>
              <a:t>Systems</a:t>
            </a:r>
            <a:r>
              <a:rPr lang="en-US" altLang="zh-CN" sz="1600" dirty="0">
                <a:solidFill>
                  <a:schemeClr val="tx1"/>
                </a:solidFill>
              </a:rPr>
              <a:t>, vol. 5, no. 2, pp. 175-185, June 1997</a:t>
            </a:r>
            <a:r>
              <a:rPr lang="en-US" altLang="zh-CN" sz="1600" dirty="0" smtClean="0">
                <a:solidFill>
                  <a:schemeClr val="tx1"/>
                </a:solidFill>
              </a:rPr>
              <a:t>.</a:t>
            </a:r>
          </a:p>
          <a:p>
            <a:pPr>
              <a:buClrTx/>
              <a:buFont typeface="+mj-lt"/>
              <a:buAutoNum type="arabicPeriod" startAt="8"/>
            </a:pPr>
            <a:r>
              <a:rPr lang="en-US" altLang="zh-CN" sz="1600" dirty="0" smtClean="0">
                <a:solidFill>
                  <a:schemeClr val="tx1"/>
                </a:solidFill>
              </a:rPr>
              <a:t>T</a:t>
            </a:r>
            <a:r>
              <a:rPr lang="en-US" altLang="zh-CN" sz="1600" dirty="0">
                <a:solidFill>
                  <a:schemeClr val="tx1"/>
                </a:solidFill>
              </a:rPr>
              <a:t>. Sakurai, “Alpha Power-Law Model</a:t>
            </a:r>
            <a:r>
              <a:rPr lang="en-US" altLang="zh-CN" sz="1600" i="1" dirty="0">
                <a:solidFill>
                  <a:schemeClr val="tx1"/>
                </a:solidFill>
              </a:rPr>
              <a:t>,” IEEE Solid-State </a:t>
            </a:r>
            <a:r>
              <a:rPr lang="en-US" altLang="zh-CN" sz="1600" i="1" dirty="0" smtClean="0">
                <a:solidFill>
                  <a:schemeClr val="tx1"/>
                </a:solidFill>
              </a:rPr>
              <a:t>Circuits</a:t>
            </a:r>
            <a:r>
              <a:rPr lang="en-US" altLang="zh-CN" sz="1600" dirty="0">
                <a:solidFill>
                  <a:schemeClr val="tx1"/>
                </a:solidFill>
              </a:rPr>
              <a:t> </a:t>
            </a:r>
            <a:r>
              <a:rPr lang="en-US" altLang="zh-CN" sz="1600" i="1" dirty="0" smtClean="0">
                <a:solidFill>
                  <a:schemeClr val="tx1"/>
                </a:solidFill>
              </a:rPr>
              <a:t>Society </a:t>
            </a:r>
            <a:r>
              <a:rPr lang="en-US" altLang="zh-CN" sz="1600" i="1" dirty="0">
                <a:solidFill>
                  <a:schemeClr val="tx1"/>
                </a:solidFill>
              </a:rPr>
              <a:t>Newsletter</a:t>
            </a:r>
            <a:r>
              <a:rPr lang="en-US" altLang="zh-CN" sz="1600" dirty="0">
                <a:solidFill>
                  <a:schemeClr val="tx1"/>
                </a:solidFill>
              </a:rPr>
              <a:t>, vol. 9, no. 4, pp. 4-5, Oct. 2004</a:t>
            </a:r>
            <a:r>
              <a:rPr lang="en-US" altLang="zh-CN" sz="1600" dirty="0" smtClean="0">
                <a:solidFill>
                  <a:schemeClr val="tx1"/>
                </a:solidFill>
              </a:rPr>
              <a:t>.</a:t>
            </a:r>
          </a:p>
          <a:p>
            <a:pPr>
              <a:buClrTx/>
              <a:buFont typeface="+mj-lt"/>
              <a:buAutoNum type="arabicPeriod" startAt="8"/>
            </a:pPr>
            <a:r>
              <a:rPr lang="en-US" altLang="zh-CN" sz="1600" dirty="0" smtClean="0">
                <a:solidFill>
                  <a:schemeClr val="tx1"/>
                </a:solidFill>
              </a:rPr>
              <a:t>S</a:t>
            </a:r>
            <a:r>
              <a:rPr lang="en-US" altLang="zh-CN" sz="1600" dirty="0">
                <a:solidFill>
                  <a:schemeClr val="tx1"/>
                </a:solidFill>
              </a:rPr>
              <a:t>. </a:t>
            </a:r>
            <a:r>
              <a:rPr lang="en-US" altLang="zh-CN" sz="1600" dirty="0" err="1">
                <a:solidFill>
                  <a:schemeClr val="tx1"/>
                </a:solidFill>
              </a:rPr>
              <a:t>Millican</a:t>
            </a:r>
            <a:r>
              <a:rPr lang="en-US" altLang="zh-CN" sz="1600" dirty="0">
                <a:solidFill>
                  <a:schemeClr val="tx1"/>
                </a:solidFill>
              </a:rPr>
              <a:t> and K. K. </a:t>
            </a:r>
            <a:r>
              <a:rPr lang="en-US" altLang="zh-CN" sz="1600" dirty="0" err="1">
                <a:solidFill>
                  <a:schemeClr val="tx1"/>
                </a:solidFill>
              </a:rPr>
              <a:t>Saluja</a:t>
            </a:r>
            <a:r>
              <a:rPr lang="en-US" altLang="zh-CN" sz="1600" dirty="0">
                <a:solidFill>
                  <a:schemeClr val="tx1"/>
                </a:solidFill>
              </a:rPr>
              <a:t> "Formulating Optimal Test </a:t>
            </a:r>
            <a:r>
              <a:rPr lang="en-US" altLang="zh-CN" sz="1600" dirty="0" smtClean="0">
                <a:solidFill>
                  <a:schemeClr val="tx1"/>
                </a:solidFill>
              </a:rPr>
              <a:t>Scheduling Problem </a:t>
            </a:r>
            <a:r>
              <a:rPr lang="en-US" altLang="zh-CN" sz="1600" dirty="0">
                <a:solidFill>
                  <a:schemeClr val="tx1"/>
                </a:solidFill>
              </a:rPr>
              <a:t>with Dynamic Voltage and Frequency Scaling," </a:t>
            </a:r>
            <a:r>
              <a:rPr lang="en-US" altLang="zh-CN" sz="1600" i="1" dirty="0">
                <a:solidFill>
                  <a:schemeClr val="tx1"/>
                </a:solidFill>
              </a:rPr>
              <a:t>Proc. </a:t>
            </a:r>
            <a:r>
              <a:rPr lang="en-US" altLang="zh-CN" sz="1600" i="1" dirty="0" smtClean="0">
                <a:solidFill>
                  <a:schemeClr val="tx1"/>
                </a:solidFill>
              </a:rPr>
              <a:t>22</a:t>
            </a:r>
            <a:r>
              <a:rPr lang="en-US" altLang="zh-CN" sz="1600" i="1" baseline="30000" dirty="0" smtClean="0">
                <a:solidFill>
                  <a:schemeClr val="tx1"/>
                </a:solidFill>
              </a:rPr>
              <a:t>nd</a:t>
            </a:r>
            <a:r>
              <a:rPr lang="en-US" altLang="zh-CN" sz="1600" dirty="0">
                <a:solidFill>
                  <a:schemeClr val="tx1"/>
                </a:solidFill>
              </a:rPr>
              <a:t> </a:t>
            </a:r>
            <a:r>
              <a:rPr lang="en-US" altLang="zh-CN" sz="1600" i="1" dirty="0" smtClean="0">
                <a:solidFill>
                  <a:schemeClr val="tx1"/>
                </a:solidFill>
              </a:rPr>
              <a:t>Asian </a:t>
            </a:r>
            <a:r>
              <a:rPr lang="en-US" altLang="zh-CN" sz="1600" i="1" dirty="0">
                <a:solidFill>
                  <a:schemeClr val="tx1"/>
                </a:solidFill>
              </a:rPr>
              <a:t>Test Symposium</a:t>
            </a:r>
            <a:r>
              <a:rPr lang="en-US" altLang="zh-CN" sz="1600" dirty="0">
                <a:solidFill>
                  <a:schemeClr val="tx1"/>
                </a:solidFill>
              </a:rPr>
              <a:t>, pp. 165-170, Nov. 2013</a:t>
            </a:r>
            <a:r>
              <a:rPr lang="en-US" altLang="zh-CN" sz="1600" dirty="0" smtClean="0">
                <a:solidFill>
                  <a:schemeClr val="tx1"/>
                </a:solidFill>
              </a:rPr>
              <a:t>.</a:t>
            </a:r>
          </a:p>
          <a:p>
            <a:pPr>
              <a:buClrTx/>
              <a:buFont typeface="+mj-lt"/>
              <a:buAutoNum type="arabicPeriod" startAt="8"/>
            </a:pPr>
            <a:r>
              <a:rPr lang="en-US" altLang="zh-CN" sz="1600" dirty="0" smtClean="0">
                <a:solidFill>
                  <a:schemeClr val="tx1"/>
                </a:solidFill>
              </a:rPr>
              <a:t>E</a:t>
            </a:r>
            <a:r>
              <a:rPr lang="en-US" altLang="zh-CN" sz="1600" dirty="0">
                <a:solidFill>
                  <a:schemeClr val="tx1"/>
                </a:solidFill>
              </a:rPr>
              <a:t>. Larsson and H. Fujiwara, “Power Constrained Preemptive </a:t>
            </a:r>
            <a:r>
              <a:rPr lang="en-US" altLang="zh-CN" sz="1600" dirty="0" smtClean="0">
                <a:solidFill>
                  <a:schemeClr val="tx1"/>
                </a:solidFill>
              </a:rPr>
              <a:t>TAM Scheduling</a:t>
            </a:r>
            <a:r>
              <a:rPr lang="en-US" altLang="zh-CN" sz="1600" dirty="0">
                <a:solidFill>
                  <a:schemeClr val="tx1"/>
                </a:solidFill>
              </a:rPr>
              <a:t>” </a:t>
            </a:r>
            <a:r>
              <a:rPr lang="en-US" altLang="zh-CN" sz="1600" i="1" dirty="0">
                <a:solidFill>
                  <a:schemeClr val="tx1"/>
                </a:solidFill>
              </a:rPr>
              <a:t>Proc. Seventh IEEE European Test Workshop</a:t>
            </a:r>
            <a:r>
              <a:rPr lang="en-US" altLang="zh-CN" sz="1600" dirty="0">
                <a:solidFill>
                  <a:schemeClr val="tx1"/>
                </a:solidFill>
              </a:rPr>
              <a:t>, </a:t>
            </a:r>
            <a:r>
              <a:rPr lang="en-US" altLang="zh-CN" sz="1600" dirty="0" smtClean="0">
                <a:solidFill>
                  <a:schemeClr val="tx1"/>
                </a:solidFill>
              </a:rPr>
              <a:t>pp.119- 126</a:t>
            </a:r>
            <a:r>
              <a:rPr lang="en-US" altLang="zh-CN" sz="1600" dirty="0">
                <a:solidFill>
                  <a:schemeClr val="tx1"/>
                </a:solidFill>
              </a:rPr>
              <a:t>, Nov. 2002</a:t>
            </a:r>
            <a:r>
              <a:rPr lang="en-US" altLang="zh-CN" sz="16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ClrTx/>
              <a:buFont typeface="+mj-lt"/>
              <a:buAutoNum type="arabicPeriod" startAt="13"/>
            </a:pPr>
            <a:r>
              <a:rPr lang="en-US" altLang="zh-CN" sz="1600" dirty="0">
                <a:solidFill>
                  <a:schemeClr val="tx1"/>
                </a:solidFill>
              </a:rPr>
              <a:t>V. Iyengar, K. Chakrabarty, and E. J. </a:t>
            </a:r>
            <a:r>
              <a:rPr lang="en-US" altLang="zh-CN" sz="1600" dirty="0" err="1">
                <a:solidFill>
                  <a:schemeClr val="tx1"/>
                </a:solidFill>
              </a:rPr>
              <a:t>Marinissen</a:t>
            </a:r>
            <a:r>
              <a:rPr lang="en-US" altLang="zh-CN" sz="1600" dirty="0">
                <a:solidFill>
                  <a:schemeClr val="tx1"/>
                </a:solidFill>
              </a:rPr>
              <a:t>. “Test Wrapper and Test Access Mechanism Co-Optimization for </a:t>
            </a:r>
            <a:r>
              <a:rPr lang="en-US" altLang="zh-CN" sz="1600" dirty="0" err="1">
                <a:solidFill>
                  <a:schemeClr val="tx1"/>
                </a:solidFill>
              </a:rPr>
              <a:t>SoC</a:t>
            </a:r>
            <a:r>
              <a:rPr lang="en-US" altLang="zh-CN" sz="1600" dirty="0">
                <a:solidFill>
                  <a:schemeClr val="tx1"/>
                </a:solidFill>
              </a:rPr>
              <a:t>,” </a:t>
            </a:r>
            <a:r>
              <a:rPr lang="en-US" altLang="zh-CN" sz="1600" i="1" dirty="0">
                <a:solidFill>
                  <a:schemeClr val="tx1"/>
                </a:solidFill>
              </a:rPr>
              <a:t>Proc.</a:t>
            </a:r>
            <a:r>
              <a:rPr lang="en-US" altLang="zh-CN" sz="1600" dirty="0">
                <a:solidFill>
                  <a:schemeClr val="tx1"/>
                </a:solidFill>
              </a:rPr>
              <a:t> </a:t>
            </a:r>
            <a:r>
              <a:rPr lang="en-US" altLang="zh-CN" sz="1600" i="1" dirty="0">
                <a:solidFill>
                  <a:schemeClr val="tx1"/>
                </a:solidFill>
              </a:rPr>
              <a:t>International Test Conference.</a:t>
            </a:r>
            <a:r>
              <a:rPr lang="en-US" altLang="zh-CN" sz="1600" dirty="0">
                <a:solidFill>
                  <a:schemeClr val="tx1"/>
                </a:solidFill>
              </a:rPr>
              <a:t>, pp. 1023-1032, Oct. 2001.</a:t>
            </a:r>
          </a:p>
          <a:p>
            <a:pPr>
              <a:buClrTx/>
              <a:buFont typeface="+mj-lt"/>
              <a:buAutoNum type="arabicPeriod" startAt="13"/>
            </a:pPr>
            <a:r>
              <a:rPr lang="en-US" altLang="zh-CN" sz="1600" dirty="0">
                <a:solidFill>
                  <a:schemeClr val="tx1"/>
                </a:solidFill>
              </a:rPr>
              <a:t>D. R. </a:t>
            </a:r>
            <a:r>
              <a:rPr lang="en-US" altLang="zh-CN" sz="1600" dirty="0" err="1">
                <a:solidFill>
                  <a:schemeClr val="tx1"/>
                </a:solidFill>
              </a:rPr>
              <a:t>Bild</a:t>
            </a:r>
            <a:r>
              <a:rPr lang="en-US" altLang="zh-CN" sz="1600" dirty="0">
                <a:solidFill>
                  <a:schemeClr val="tx1"/>
                </a:solidFill>
              </a:rPr>
              <a:t>, S. Misra, T. </a:t>
            </a:r>
            <a:r>
              <a:rPr lang="en-US" altLang="zh-CN" sz="1600" dirty="0" err="1">
                <a:solidFill>
                  <a:schemeClr val="tx1"/>
                </a:solidFill>
              </a:rPr>
              <a:t>Chantemy</a:t>
            </a:r>
            <a:r>
              <a:rPr lang="en-US" altLang="zh-CN" sz="1600" dirty="0">
                <a:solidFill>
                  <a:schemeClr val="tx1"/>
                </a:solidFill>
              </a:rPr>
              <a:t>, P. Kumar, R. P. Dick, X. S. Hu, L. Shang, and A. </a:t>
            </a:r>
            <a:r>
              <a:rPr lang="en-US" altLang="zh-CN" sz="1600" dirty="0" err="1">
                <a:solidFill>
                  <a:schemeClr val="tx1"/>
                </a:solidFill>
              </a:rPr>
              <a:t>Choudhary</a:t>
            </a:r>
            <a:r>
              <a:rPr lang="en-US" altLang="zh-CN" sz="1600" dirty="0">
                <a:solidFill>
                  <a:schemeClr val="tx1"/>
                </a:solidFill>
              </a:rPr>
              <a:t>, “Temperature-Aware Test Scheduling for Multiprocessor Systems-on Chip,” </a:t>
            </a:r>
            <a:r>
              <a:rPr lang="en-US" altLang="zh-CN" sz="1600" i="1" dirty="0">
                <a:solidFill>
                  <a:schemeClr val="tx1"/>
                </a:solidFill>
              </a:rPr>
              <a:t>Proc. IEEE/ACM International</a:t>
            </a:r>
            <a:r>
              <a:rPr lang="en-US" altLang="zh-CN" sz="1600" dirty="0">
                <a:solidFill>
                  <a:schemeClr val="tx1"/>
                </a:solidFill>
              </a:rPr>
              <a:t> </a:t>
            </a:r>
            <a:r>
              <a:rPr lang="en-US" altLang="zh-CN" sz="1600" i="1" dirty="0">
                <a:solidFill>
                  <a:schemeClr val="tx1"/>
                </a:solidFill>
              </a:rPr>
              <a:t>Conference on Computer-Aided Design</a:t>
            </a:r>
            <a:r>
              <a:rPr lang="en-US" altLang="zh-CN" sz="1600" dirty="0">
                <a:solidFill>
                  <a:schemeClr val="tx1"/>
                </a:solidFill>
              </a:rPr>
              <a:t>, pp. 59 66, Nov. 2008.</a:t>
            </a:r>
            <a:br>
              <a:rPr lang="en-US" altLang="zh-CN" sz="1600" dirty="0">
                <a:solidFill>
                  <a:schemeClr val="tx1"/>
                </a:solidFill>
              </a:rPr>
            </a:br>
            <a:r>
              <a:rPr lang="en-US" altLang="zh-CN" sz="1600" dirty="0">
                <a:solidFill>
                  <a:schemeClr val="tx1"/>
                </a:solidFill>
              </a:rPr>
              <a:t/>
            </a:r>
            <a:br>
              <a:rPr lang="en-US" altLang="zh-CN" sz="1600" dirty="0">
                <a:solidFill>
                  <a:schemeClr val="tx1"/>
                </a:solidFill>
              </a:rPr>
            </a:br>
            <a:r>
              <a:rPr lang="en-US" altLang="zh-CN" sz="1600" dirty="0">
                <a:solidFill>
                  <a:schemeClr val="tx1"/>
                </a:solidFill>
              </a:rPr>
              <a:t/>
            </a:r>
            <a:br>
              <a:rPr lang="en-US" altLang="zh-CN" sz="1600" dirty="0">
                <a:solidFill>
                  <a:schemeClr val="tx1"/>
                </a:solidFill>
              </a:rPr>
            </a:br>
            <a:r>
              <a:rPr lang="en-US" altLang="zh-CN" sz="1600" dirty="0"/>
              <a:t/>
            </a:r>
            <a:br>
              <a:rPr lang="en-US" altLang="zh-CN" sz="1600" dirty="0"/>
            </a:br>
            <a:r>
              <a:rPr lang="en-US" altLang="zh-CN" sz="1600" dirty="0"/>
              <a:t/>
            </a:r>
            <a:br>
              <a:rPr lang="en-US" altLang="zh-CN" sz="1600" dirty="0"/>
            </a:br>
            <a:r>
              <a:rPr lang="en-US" altLang="zh-CN" sz="1600" dirty="0"/>
              <a:t/>
            </a:r>
            <a:br>
              <a:rPr lang="en-US" altLang="zh-CN" sz="1600" dirty="0"/>
            </a:br>
            <a:r>
              <a:rPr lang="en-US" altLang="zh-CN" sz="1600" dirty="0"/>
              <a:t/>
            </a:r>
            <a:br>
              <a:rPr lang="en-US" altLang="zh-CN" sz="1600" dirty="0"/>
            </a:br>
            <a:r>
              <a:rPr lang="en-US" altLang="zh-CN" sz="1600" dirty="0"/>
              <a:t/>
            </a:r>
            <a:br>
              <a:rPr lang="en-US" altLang="zh-CN" sz="1600" dirty="0"/>
            </a:br>
            <a:r>
              <a:rPr lang="en-US" altLang="zh-CN" sz="1600" dirty="0"/>
              <a:t/>
            </a:r>
            <a:br>
              <a:rPr lang="en-US" altLang="zh-CN" sz="1600" dirty="0"/>
            </a:br>
            <a:r>
              <a:rPr lang="en-US" altLang="zh-CN" sz="1600" kern="0" dirty="0" smtClean="0"/>
              <a:t/>
            </a:r>
            <a:br>
              <a:rPr lang="en-US" altLang="zh-CN" sz="1600" kern="0" dirty="0" smtClean="0"/>
            </a:br>
            <a:endParaRPr lang="en-US" altLang="zh-CN" sz="1600" kern="0" dirty="0" smtClean="0"/>
          </a:p>
          <a:p>
            <a:pPr algn="just"/>
            <a:endParaRPr lang="en-US" altLang="zh-CN" sz="1600" kern="0" dirty="0" smtClean="0"/>
          </a:p>
          <a:p>
            <a:pPr marL="0" indent="0" algn="just">
              <a:buFontTx/>
              <a:buNone/>
            </a:pPr>
            <a:r>
              <a:rPr lang="en-US" altLang="zh-CN" sz="1600" kern="0" dirty="0" smtClean="0"/>
              <a:t/>
            </a:r>
            <a:br>
              <a:rPr lang="en-US" altLang="zh-CN" sz="1600" kern="0" dirty="0" smtClean="0"/>
            </a:br>
            <a:r>
              <a:rPr lang="en-US" altLang="zh-CN" sz="1600" kern="0" dirty="0" smtClean="0"/>
              <a:t/>
            </a:r>
            <a:br>
              <a:rPr lang="en-US" altLang="zh-CN" sz="1600" kern="0" dirty="0" smtClean="0"/>
            </a:br>
            <a:endParaRPr lang="zh-CN" altLang="zh-CN" sz="1600" kern="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algn="just"/>
            <a:endParaRPr lang="en-US" sz="1600" kern="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algn="just"/>
            <a:endParaRPr lang="en-US" sz="1600" kern="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algn="just"/>
            <a:endParaRPr lang="en-US" sz="1600" kern="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algn="just"/>
            <a:endParaRPr lang="en-US" sz="1600" kern="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algn="just"/>
            <a:endParaRPr lang="en-US" sz="1600" kern="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algn="just">
              <a:buFont typeface="Wingdings" pitchFamily="2" charset="2"/>
              <a:buChar char="•"/>
            </a:pPr>
            <a:endParaRPr lang="en-US" sz="1600" kern="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2103" y="6356392"/>
            <a:ext cx="96372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May 12,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81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12976" y="3018199"/>
            <a:ext cx="5669280" cy="830997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Questions?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endParaRPr lang="en-US" sz="48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1981200"/>
            <a:ext cx="5257800" cy="1015663"/>
          </a:xfrm>
          <a:prstGeom prst="rect">
            <a:avLst/>
          </a:prstGeom>
          <a:noFill/>
          <a:effectLst>
            <a:glow rad="139700">
              <a:schemeClr val="accent3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en-US" altLang="zh-CN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THANK YOU</a:t>
            </a:r>
            <a:endParaRPr lang="zh-CN" altLang="en-US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2103" y="6356392"/>
            <a:ext cx="96372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May 12,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638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19100" y="302481"/>
            <a:ext cx="8234838" cy="936000"/>
            <a:chOff x="-38100" y="-2658519"/>
            <a:chExt cx="8234838" cy="936000"/>
          </a:xfrm>
        </p:grpSpPr>
        <p:sp>
          <p:nvSpPr>
            <p:cNvPr id="7" name="Rounded Rectangle 6"/>
            <p:cNvSpPr/>
            <p:nvPr/>
          </p:nvSpPr>
          <p:spPr>
            <a:xfrm>
              <a:off x="-38100" y="-2658519"/>
              <a:ext cx="8229600" cy="936000"/>
            </a:xfrm>
            <a:prstGeom prst="roundRect">
              <a:avLst/>
            </a:prstGeom>
            <a:solidFill>
              <a:srgbClr val="00206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58522" y="-2620630"/>
              <a:ext cx="8138216" cy="8446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dirty="0" smtClean="0">
                  <a:solidFill>
                    <a:schemeClr val="bg1"/>
                  </a:solidFill>
                  <a:latin typeface="Cambria" pitchFamily="18" charset="0"/>
                </a:rPr>
                <a:t>Proposed Work</a:t>
              </a:r>
              <a:endParaRPr lang="en-US" sz="3600" b="1" kern="1200" dirty="0">
                <a:solidFill>
                  <a:schemeClr val="bg1"/>
                </a:solidFill>
                <a:latin typeface="Cambria" pitchFamily="18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419100" y="1447800"/>
            <a:ext cx="83438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altLang="zh-CN" sz="2200" dirty="0">
                <a:solidFill>
                  <a:srgbClr val="002060"/>
                </a:solidFill>
                <a:latin typeface="Cambria" pitchFamily="18" charset="0"/>
              </a:rPr>
              <a:t>The first part is </a:t>
            </a:r>
            <a:r>
              <a:rPr lang="en-US" altLang="zh-CN" sz="2200" i="1" dirty="0">
                <a:solidFill>
                  <a:srgbClr val="002060"/>
                </a:solidFill>
                <a:latin typeface="Cambria" pitchFamily="18" charset="0"/>
              </a:rPr>
              <a:t>test access mechanism </a:t>
            </a:r>
            <a:r>
              <a:rPr lang="en-US" altLang="zh-CN" sz="2200" dirty="0">
                <a:solidFill>
                  <a:srgbClr val="002060"/>
                </a:solidFill>
                <a:latin typeface="Cambria" pitchFamily="18" charset="0"/>
              </a:rPr>
              <a:t>(</a:t>
            </a: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TAM)</a:t>
            </a:r>
            <a:r>
              <a:rPr lang="en-US" altLang="zh-CN" sz="2200" dirty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design</a:t>
            </a:r>
          </a:p>
          <a:p>
            <a:pPr>
              <a:lnSpc>
                <a:spcPct val="150000"/>
              </a:lnSpc>
            </a:pP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     - </a:t>
            </a: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Make </a:t>
            </a: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effective use of </a:t>
            </a:r>
            <a:r>
              <a:rPr lang="en-US" altLang="zh-CN" sz="2200" dirty="0" err="1" smtClean="0">
                <a:solidFill>
                  <a:srgbClr val="002060"/>
                </a:solidFill>
                <a:latin typeface="Cambria" pitchFamily="18" charset="0"/>
              </a:rPr>
              <a:t>SoC</a:t>
            </a: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 testing </a:t>
            </a: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resources.</a:t>
            </a:r>
            <a:endParaRPr lang="en-US" altLang="zh-CN" sz="2200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     - Minimize wiring complexity of previous </a:t>
            </a:r>
            <a:r>
              <a:rPr lang="en-US" altLang="zh-CN" sz="2200" i="1" dirty="0" smtClean="0">
                <a:solidFill>
                  <a:srgbClr val="002060"/>
                </a:solidFill>
                <a:latin typeface="Cambria" pitchFamily="18" charset="0"/>
              </a:rPr>
              <a:t>fork </a:t>
            </a:r>
            <a:r>
              <a:rPr lang="en-US" altLang="zh-CN" sz="2200" i="1" dirty="0" smtClean="0">
                <a:solidFill>
                  <a:srgbClr val="002060"/>
                </a:solidFill>
                <a:latin typeface="Cambria" pitchFamily="18" charset="0"/>
              </a:rPr>
              <a:t>and merge </a:t>
            </a: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method.</a:t>
            </a:r>
          </a:p>
          <a:p>
            <a:pPr>
              <a:lnSpc>
                <a:spcPct val="150000"/>
              </a:lnSpc>
            </a:pPr>
            <a:endParaRPr lang="en-US" altLang="zh-CN" sz="2200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 The </a:t>
            </a:r>
            <a:r>
              <a:rPr lang="en-US" altLang="zh-CN" sz="2200" dirty="0">
                <a:solidFill>
                  <a:srgbClr val="002060"/>
                </a:solidFill>
                <a:latin typeface="Cambria" pitchFamily="18" charset="0"/>
              </a:rPr>
              <a:t>second part is test </a:t>
            </a: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scheduling</a:t>
            </a:r>
          </a:p>
          <a:p>
            <a:pPr>
              <a:lnSpc>
                <a:spcPct val="150000"/>
              </a:lnSpc>
            </a:pPr>
            <a:r>
              <a:rPr lang="en-US" altLang="zh-CN" sz="2200" dirty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    - Include various hardware constraints in </a:t>
            </a:r>
            <a:r>
              <a:rPr lang="en-US" altLang="zh-CN" sz="2200" dirty="0" err="1" smtClean="0">
                <a:solidFill>
                  <a:srgbClr val="002060"/>
                </a:solidFill>
                <a:latin typeface="Cambria" pitchFamily="18" charset="0"/>
              </a:rPr>
              <a:t>SoC</a:t>
            </a: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 test </a:t>
            </a: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scheduling.</a:t>
            </a:r>
            <a:endParaRPr lang="en-US" altLang="zh-CN" sz="2200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     - Dynamic voltage and frequency scaling is adopted to reduce </a:t>
            </a: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TAT.</a:t>
            </a:r>
            <a:endParaRPr lang="en-US" altLang="zh-CN" sz="2200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2103" y="6356392"/>
            <a:ext cx="96372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May 12,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1" name="Slide Number Placeholder 2"/>
          <p:cNvSpPr txBox="1">
            <a:spLocks/>
          </p:cNvSpPr>
          <p:nvPr/>
        </p:nvSpPr>
        <p:spPr bwMode="auto">
          <a:xfrm>
            <a:off x="3505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2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17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3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85799" y="1219199"/>
            <a:ext cx="128762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228600" y="381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" name="Rectangle 22"/>
          <p:cNvSpPr/>
          <p:nvPr/>
        </p:nvSpPr>
        <p:spPr>
          <a:xfrm>
            <a:off x="952499" y="4352399"/>
            <a:ext cx="7696201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Components </a:t>
            </a: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of </a:t>
            </a:r>
            <a:r>
              <a:rPr lang="en-US" altLang="zh-CN" sz="2200" dirty="0" err="1" smtClean="0">
                <a:solidFill>
                  <a:srgbClr val="002060"/>
                </a:solidFill>
                <a:latin typeface="Cambria" pitchFamily="18" charset="0"/>
              </a:rPr>
              <a:t>SoC</a:t>
            </a: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 test:</a:t>
            </a:r>
            <a:endParaRPr lang="en-US" altLang="zh-CN" sz="2200" dirty="0">
              <a:solidFill>
                <a:srgbClr val="002060"/>
              </a:solidFill>
              <a:latin typeface="Cambria" pitchFamily="18" charset="0"/>
            </a:endParaRPr>
          </a:p>
          <a:p>
            <a:pPr lvl="1"/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Source </a:t>
            </a:r>
            <a:r>
              <a:rPr lang="en-US" altLang="zh-CN" sz="2200" dirty="0">
                <a:solidFill>
                  <a:srgbClr val="002060"/>
                </a:solidFill>
                <a:latin typeface="Cambria" pitchFamily="18" charset="0"/>
              </a:rPr>
              <a:t>– to apply test stimuli</a:t>
            </a:r>
          </a:p>
          <a:p>
            <a:pPr lvl="1"/>
            <a:r>
              <a:rPr lang="en-US" altLang="zh-CN" sz="2200" dirty="0">
                <a:solidFill>
                  <a:srgbClr val="002060"/>
                </a:solidFill>
                <a:latin typeface="Cambria" pitchFamily="18" charset="0"/>
              </a:rPr>
              <a:t>Sink – to capture test results</a:t>
            </a:r>
          </a:p>
          <a:p>
            <a:pPr lvl="1"/>
            <a:r>
              <a:rPr lang="en-US" altLang="zh-CN" sz="2200" dirty="0">
                <a:solidFill>
                  <a:srgbClr val="002060"/>
                </a:solidFill>
                <a:latin typeface="Cambria" pitchFamily="18" charset="0"/>
              </a:rPr>
              <a:t>TAM </a:t>
            </a: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– to </a:t>
            </a:r>
            <a:r>
              <a:rPr lang="en-US" altLang="zh-CN" sz="2200" dirty="0">
                <a:solidFill>
                  <a:srgbClr val="002060"/>
                </a:solidFill>
                <a:latin typeface="Cambria" pitchFamily="18" charset="0"/>
              </a:rPr>
              <a:t>transport </a:t>
            </a: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test patterns and test response</a:t>
            </a:r>
          </a:p>
          <a:p>
            <a:pPr lvl="1"/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Wrapper – Interface between TAM and cores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1762" y="1442705"/>
            <a:ext cx="6060476" cy="2768629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419100" y="302481"/>
            <a:ext cx="8234838" cy="936000"/>
            <a:chOff x="-38100" y="-2658519"/>
            <a:chExt cx="8234838" cy="936000"/>
          </a:xfrm>
        </p:grpSpPr>
        <p:sp>
          <p:nvSpPr>
            <p:cNvPr id="29" name="Rounded Rectangle 28"/>
            <p:cNvSpPr/>
            <p:nvPr/>
          </p:nvSpPr>
          <p:spPr>
            <a:xfrm>
              <a:off x="-38100" y="-2658519"/>
              <a:ext cx="8229600" cy="936000"/>
            </a:xfrm>
            <a:prstGeom prst="roundRect">
              <a:avLst/>
            </a:prstGeom>
            <a:solidFill>
              <a:srgbClr val="00206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ounded Rectangle 4"/>
            <p:cNvSpPr/>
            <p:nvPr/>
          </p:nvSpPr>
          <p:spPr>
            <a:xfrm>
              <a:off x="58522" y="-2620630"/>
              <a:ext cx="8138216" cy="8446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dirty="0" smtClean="0">
                  <a:solidFill>
                    <a:schemeClr val="bg1"/>
                  </a:solidFill>
                  <a:latin typeface="Cambria" pitchFamily="18" charset="0"/>
                </a:rPr>
                <a:t>Testing of </a:t>
              </a:r>
              <a:r>
                <a:rPr lang="en-US" sz="3600" b="1" dirty="0" err="1" smtClean="0">
                  <a:solidFill>
                    <a:schemeClr val="bg1"/>
                  </a:solidFill>
                  <a:latin typeface="Cambria" pitchFamily="18" charset="0"/>
                </a:rPr>
                <a:t>SoC</a:t>
              </a:r>
              <a:endParaRPr lang="en-US" sz="3600" b="1" kern="1200" dirty="0">
                <a:solidFill>
                  <a:schemeClr val="bg1"/>
                </a:solidFill>
                <a:latin typeface="Cambria" pitchFamily="18" charset="0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482103" y="6356392"/>
            <a:ext cx="96372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May 12,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180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295400"/>
            <a:ext cx="4542931" cy="2692886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428625" y="152400"/>
            <a:ext cx="8229600" cy="936000"/>
            <a:chOff x="-32004" y="-3263101"/>
            <a:chExt cx="8229600" cy="936000"/>
          </a:xfrm>
        </p:grpSpPr>
        <p:sp>
          <p:nvSpPr>
            <p:cNvPr id="8" name="Rounded Rectangle 7"/>
            <p:cNvSpPr/>
            <p:nvPr/>
          </p:nvSpPr>
          <p:spPr>
            <a:xfrm>
              <a:off x="-32004" y="-3263101"/>
              <a:ext cx="8229600" cy="936000"/>
            </a:xfrm>
            <a:prstGeom prst="roundRect">
              <a:avLst/>
            </a:prstGeom>
            <a:solidFill>
              <a:srgbClr val="00206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13688" y="-3217409"/>
              <a:ext cx="8138216" cy="8446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dirty="0" smtClean="0">
                  <a:solidFill>
                    <a:schemeClr val="bg1"/>
                  </a:solidFill>
                  <a:latin typeface="Cambria" pitchFamily="18" charset="0"/>
                </a:rPr>
                <a:t>Fixed-Width TAM Architecture</a:t>
              </a:r>
              <a:endParaRPr lang="en-US" sz="3600" b="1" kern="1200" dirty="0">
                <a:solidFill>
                  <a:schemeClr val="bg1"/>
                </a:solidFill>
                <a:latin typeface="Cambria" pitchFamily="18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8200" y="4054926"/>
            <a:ext cx="80772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 Disadvantage: TAM assignment cannot be explicitly tailored to each core’s needs. </a:t>
            </a:r>
            <a:endParaRPr lang="en-US" altLang="zh-CN" sz="2200" dirty="0">
              <a:solidFill>
                <a:srgbClr val="002060"/>
              </a:solidFill>
              <a:latin typeface="Cambria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altLang="zh-CN" sz="2200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Advantage: The wiring of TAM buses is </a:t>
            </a: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simpler. </a:t>
            </a:r>
            <a:endParaRPr lang="en-US" altLang="zh-CN" sz="2200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4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2103" y="6324600"/>
            <a:ext cx="96372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May 12,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75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28625" y="152400"/>
            <a:ext cx="8229600" cy="936000"/>
            <a:chOff x="-32004" y="-3263101"/>
            <a:chExt cx="8229600" cy="936000"/>
          </a:xfrm>
        </p:grpSpPr>
        <p:sp>
          <p:nvSpPr>
            <p:cNvPr id="7" name="Rounded Rectangle 6"/>
            <p:cNvSpPr/>
            <p:nvPr/>
          </p:nvSpPr>
          <p:spPr>
            <a:xfrm>
              <a:off x="-32004" y="-3263101"/>
              <a:ext cx="8229600" cy="936000"/>
            </a:xfrm>
            <a:prstGeom prst="roundRect">
              <a:avLst/>
            </a:prstGeom>
            <a:solidFill>
              <a:srgbClr val="00206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13688" y="-3217409"/>
              <a:ext cx="8138216" cy="8446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dirty="0" smtClean="0">
                  <a:solidFill>
                    <a:schemeClr val="bg1"/>
                  </a:solidFill>
                  <a:latin typeface="Cambria" pitchFamily="18" charset="0"/>
                </a:rPr>
                <a:t>Flexible-Width TAM Architecture</a:t>
              </a:r>
              <a:endParaRPr lang="en-US" sz="3600" b="1" kern="1200" dirty="0">
                <a:solidFill>
                  <a:schemeClr val="bg1"/>
                </a:solidFill>
                <a:latin typeface="Cambria" pitchFamily="18" charset="0"/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219200"/>
            <a:ext cx="4267200" cy="259080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02892" y="3741983"/>
            <a:ext cx="8155333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Advantage: </a:t>
            </a: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A </a:t>
            </a:r>
            <a:r>
              <a:rPr lang="en-US" altLang="zh-CN" sz="2200" i="1" dirty="0" smtClean="0">
                <a:solidFill>
                  <a:srgbClr val="002060"/>
                </a:solidFill>
                <a:latin typeface="Cambria" pitchFamily="18" charset="0"/>
              </a:rPr>
              <a:t>fork and merge </a:t>
            </a: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method </a:t>
            </a: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can</a:t>
            </a: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increase utilization of TAM wires.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Disadvantages:</a:t>
            </a:r>
            <a:endParaRPr lang="en-US" altLang="zh-CN" sz="2200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altLang="zh-CN" sz="2200" dirty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   - increases wiring complexity of TAM, especially for large </a:t>
            </a:r>
            <a:r>
              <a:rPr lang="en-US" altLang="zh-CN" sz="2200" dirty="0" err="1" smtClean="0">
                <a:solidFill>
                  <a:srgbClr val="002060"/>
                </a:solidFill>
                <a:latin typeface="Cambria" pitchFamily="18" charset="0"/>
              </a:rPr>
              <a:t>SoC.</a:t>
            </a:r>
            <a:endParaRPr lang="en-US" altLang="zh-CN" sz="2200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200" dirty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    - Staircase function between TAM width and test time.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2103" y="6356392"/>
            <a:ext cx="96372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May 12,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5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87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37741" y="304800"/>
            <a:ext cx="8229600" cy="936000"/>
            <a:chOff x="-32004" y="-3263101"/>
            <a:chExt cx="8229600" cy="936000"/>
          </a:xfrm>
        </p:grpSpPr>
        <p:sp>
          <p:nvSpPr>
            <p:cNvPr id="7" name="Rounded Rectangle 6"/>
            <p:cNvSpPr/>
            <p:nvPr/>
          </p:nvSpPr>
          <p:spPr>
            <a:xfrm>
              <a:off x="-32004" y="-3263101"/>
              <a:ext cx="8229600" cy="936000"/>
            </a:xfrm>
            <a:prstGeom prst="roundRect">
              <a:avLst/>
            </a:prstGeom>
            <a:solidFill>
              <a:srgbClr val="00206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13688" y="-3171717"/>
              <a:ext cx="8138216" cy="8446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dirty="0" smtClean="0">
                  <a:solidFill>
                    <a:schemeClr val="bg1"/>
                  </a:solidFill>
                  <a:latin typeface="Cambria" pitchFamily="18" charset="0"/>
                </a:rPr>
                <a:t>Proposed TAM Design</a:t>
              </a:r>
              <a:endParaRPr lang="en-US" sz="3600" b="1" kern="1200" dirty="0">
                <a:solidFill>
                  <a:schemeClr val="bg1"/>
                </a:solidFill>
                <a:latin typeface="Cambria" pitchFamily="18" charset="0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482103" y="1447800"/>
            <a:ext cx="8204697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zh-CN" sz="2200" dirty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Allows flexibility on internal </a:t>
            </a:r>
            <a:r>
              <a:rPr lang="en-US" altLang="zh-CN" sz="2200" dirty="0">
                <a:solidFill>
                  <a:srgbClr val="002060"/>
                </a:solidFill>
                <a:latin typeface="Cambria" pitchFamily="18" charset="0"/>
              </a:rPr>
              <a:t>scan </a:t>
            </a: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chain </a:t>
            </a: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redesign </a:t>
            </a:r>
            <a:r>
              <a:rPr lang="en-US" altLang="zh-CN" sz="2200" dirty="0">
                <a:solidFill>
                  <a:srgbClr val="002060"/>
                </a:solidFill>
                <a:latin typeface="Cambria" pitchFamily="18" charset="0"/>
              </a:rPr>
              <a:t>and layout arrangement of </a:t>
            </a: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cores. </a:t>
            </a:r>
            <a:endParaRPr lang="en-US" altLang="zh-CN" sz="2200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altLang="zh-CN" sz="2200" dirty="0">
              <a:solidFill>
                <a:srgbClr val="002060"/>
              </a:solidFill>
              <a:latin typeface="Cambria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 Optimal core arrangement allows easy wiring of </a:t>
            </a: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TAM.</a:t>
            </a:r>
            <a:endParaRPr lang="en-US" altLang="zh-CN" sz="2200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altLang="zh-CN" sz="2200" dirty="0">
              <a:solidFill>
                <a:srgbClr val="002060"/>
              </a:solidFill>
              <a:latin typeface="Cambria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 Test time drops linearly with increasing TAM </a:t>
            </a: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through</a:t>
            </a: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internal scan chain redesign</a:t>
            </a:r>
            <a:r>
              <a:rPr lang="en-US" altLang="zh-CN" sz="2200" dirty="0" smtClean="0"/>
              <a:t>.</a:t>
            </a:r>
            <a:endParaRPr lang="en-US" altLang="zh-CN" sz="2200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2103" y="6356392"/>
            <a:ext cx="96372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May 12,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6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98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911" y="1752600"/>
            <a:ext cx="7650178" cy="3505200"/>
          </a:xfrm>
          <a:prstGeom prst="rect">
            <a:avLst/>
          </a:prstGeom>
        </p:spPr>
      </p:pic>
      <p:grpSp>
        <p:nvGrpSpPr>
          <p:cNvPr id="38" name="Group 37"/>
          <p:cNvGrpSpPr/>
          <p:nvPr/>
        </p:nvGrpSpPr>
        <p:grpSpPr>
          <a:xfrm>
            <a:off x="428625" y="152400"/>
            <a:ext cx="8229600" cy="936000"/>
            <a:chOff x="-32004" y="-3263101"/>
            <a:chExt cx="8229600" cy="936000"/>
          </a:xfrm>
        </p:grpSpPr>
        <p:sp>
          <p:nvSpPr>
            <p:cNvPr id="39" name="Rounded Rectangle 38"/>
            <p:cNvSpPr/>
            <p:nvPr/>
          </p:nvSpPr>
          <p:spPr>
            <a:xfrm>
              <a:off x="-32004" y="-3263101"/>
              <a:ext cx="8229600" cy="936000"/>
            </a:xfrm>
            <a:prstGeom prst="roundRect">
              <a:avLst/>
            </a:prstGeom>
            <a:solidFill>
              <a:srgbClr val="00206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2" name="Rounded Rectangle 4"/>
            <p:cNvSpPr/>
            <p:nvPr/>
          </p:nvSpPr>
          <p:spPr>
            <a:xfrm>
              <a:off x="13688" y="-3217409"/>
              <a:ext cx="8138216" cy="8446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dirty="0" smtClean="0">
                  <a:solidFill>
                    <a:schemeClr val="bg1"/>
                  </a:solidFill>
                  <a:latin typeface="Cambria" pitchFamily="18" charset="0"/>
                </a:rPr>
                <a:t>Test Scheduling</a:t>
              </a:r>
            </a:p>
          </p:txBody>
        </p:sp>
      </p:grp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7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2103" y="6356392"/>
            <a:ext cx="96372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May 12,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923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28625" y="152400"/>
            <a:ext cx="8229600" cy="936000"/>
            <a:chOff x="-32004" y="-3263101"/>
            <a:chExt cx="8229600" cy="936000"/>
          </a:xfrm>
        </p:grpSpPr>
        <p:sp>
          <p:nvSpPr>
            <p:cNvPr id="7" name="Rounded Rectangle 6"/>
            <p:cNvSpPr/>
            <p:nvPr/>
          </p:nvSpPr>
          <p:spPr>
            <a:xfrm>
              <a:off x="-32004" y="-3263101"/>
              <a:ext cx="8229600" cy="936000"/>
            </a:xfrm>
            <a:prstGeom prst="roundRect">
              <a:avLst/>
            </a:prstGeom>
            <a:solidFill>
              <a:srgbClr val="00206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13688" y="-3217409"/>
              <a:ext cx="8138216" cy="8446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dirty="0" smtClean="0">
                  <a:solidFill>
                    <a:schemeClr val="bg1"/>
                  </a:solidFill>
                  <a:latin typeface="Cambria" pitchFamily="18" charset="0"/>
                </a:rPr>
                <a:t>Hardware Constraint of </a:t>
              </a:r>
              <a:r>
                <a:rPr lang="en-US" sz="3600" b="1" dirty="0" err="1" smtClean="0">
                  <a:solidFill>
                    <a:schemeClr val="bg1"/>
                  </a:solidFill>
                  <a:latin typeface="Cambria" pitchFamily="18" charset="0"/>
                </a:rPr>
                <a:t>SoC</a:t>
              </a:r>
              <a:r>
                <a:rPr lang="en-US" sz="3600" b="1" dirty="0" smtClean="0">
                  <a:solidFill>
                    <a:schemeClr val="bg1"/>
                  </a:solidFill>
                  <a:latin typeface="Cambria" pitchFamily="18" charset="0"/>
                </a:rPr>
                <a:t> Testing</a:t>
              </a:r>
              <a:endParaRPr lang="en-US" sz="3600" b="1" kern="1200" dirty="0">
                <a:solidFill>
                  <a:schemeClr val="bg1"/>
                </a:solidFill>
                <a:latin typeface="Cambria" pitchFamily="18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555376" y="1187489"/>
            <a:ext cx="8102849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zh-CN" sz="2200" dirty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Hardware compatibility </a:t>
            </a: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among cores </a:t>
            </a: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(e.g., shared BIST)</a:t>
            </a:r>
            <a:endParaRPr lang="en-US" altLang="zh-CN" sz="2200" dirty="0">
              <a:solidFill>
                <a:srgbClr val="002060"/>
              </a:solidFill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2200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altLang="zh-CN" sz="2200" dirty="0">
                <a:solidFill>
                  <a:srgbClr val="002060"/>
                </a:solidFill>
                <a:latin typeface="Cambria" pitchFamily="18" charset="0"/>
              </a:rPr>
              <a:t>C</a:t>
            </a: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ores </a:t>
            </a: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in the same voltage island to be scheduled in parallel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6160" y="3124669"/>
            <a:ext cx="3494530" cy="2819400"/>
          </a:xfrm>
          <a:prstGeom prst="rect">
            <a:avLst/>
          </a:prstGeom>
        </p:spPr>
      </p:pic>
      <p:sp>
        <p:nvSpPr>
          <p:cNvPr id="12" name="Slide Number Placeholder 2"/>
          <p:cNvSpPr txBox="1">
            <a:spLocks/>
          </p:cNvSpPr>
          <p:nvPr/>
        </p:nvSpPr>
        <p:spPr bwMode="auto">
          <a:xfrm>
            <a:off x="3505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8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2103" y="6356392"/>
            <a:ext cx="96372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May 12,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94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9577</TotalTime>
  <Words>1391</Words>
  <Application>Microsoft Office PowerPoint</Application>
  <PresentationFormat>On-screen Show (4:3)</PresentationFormat>
  <Paragraphs>157</Paragraphs>
  <Slides>23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Cambria</vt:lpstr>
      <vt:lpstr>CMR10</vt:lpstr>
      <vt:lpstr>Wingdings</vt:lpstr>
      <vt:lpstr>Default Design</vt:lpstr>
      <vt:lpstr>Equation</vt:lpstr>
      <vt:lpstr>SoC TAM Design to Minimize Test Application Time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Auburn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Aileen Broaddus</dc:creator>
  <cp:lastModifiedBy>agrawvd</cp:lastModifiedBy>
  <cp:revision>333</cp:revision>
  <dcterms:created xsi:type="dcterms:W3CDTF">2007-03-16T13:06:47Z</dcterms:created>
  <dcterms:modified xsi:type="dcterms:W3CDTF">2015-05-08T04:32:20Z</dcterms:modified>
</cp:coreProperties>
</file>