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80" r:id="rId5"/>
    <p:sldId id="281" r:id="rId6"/>
    <p:sldId id="298" r:id="rId7"/>
    <p:sldId id="263" r:id="rId8"/>
    <p:sldId id="283" r:id="rId9"/>
    <p:sldId id="299" r:id="rId10"/>
    <p:sldId id="311" r:id="rId11"/>
    <p:sldId id="300" r:id="rId12"/>
    <p:sldId id="301" r:id="rId13"/>
    <p:sldId id="302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2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79" autoAdjust="0"/>
    <p:restoredTop sz="91356" autoAdjust="0"/>
  </p:normalViewPr>
  <p:slideViewPr>
    <p:cSldViewPr>
      <p:cViewPr varScale="1">
        <p:scale>
          <a:sx n="50" d="100"/>
          <a:sy n="50" d="100"/>
        </p:scale>
        <p:origin x="-108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A61CC-61E6-475D-BDF4-83E4E856CE4F}" type="datetimeFigureOut">
              <a:rPr lang="zh-CN" altLang="en-US" smtClean="0"/>
              <a:pPr/>
              <a:t>2015/5/7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C77E1-BEB2-4C90-B826-9B62540631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33100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77E1-BEB2-4C90-B826-9B6254063190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8678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77E1-BEB2-4C90-B826-9B6254063190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68985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77E1-BEB2-4C90-B826-9B6254063190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68985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77E1-BEB2-4C90-B826-9B6254063190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68985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77E1-BEB2-4C90-B826-9B625406319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37100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77E1-BEB2-4C90-B826-9B625406319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88221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77E1-BEB2-4C90-B826-9B625406319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13432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77E1-BEB2-4C90-B826-9B625406319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02488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77E1-BEB2-4C90-B826-9B625406319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02488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77E1-BEB2-4C90-B826-9B625406319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02488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77E1-BEB2-4C90-B826-9B6254063190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02488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77E1-BEB2-4C90-B826-9B6254063190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69102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5/12/2015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/>
              <a:t>NATW 2015: Li et al.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5/12/2015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/>
              <a:t>NATW 2015: Li et al.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5/12/2015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/>
              <a:t>NATW 2015: Li et al.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5/12/2015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/>
              <a:t>NATW 2015: Li et al.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5/12/2015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/>
              <a:t>NATW 2015: Li et al.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5/12/2015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/>
              <a:t>NATW 2015: Li et al.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5/12/2015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/>
              <a:t>NATW 2015: Li et al.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5/12/2015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/>
              <a:t>NATW 2015: Li et al.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5/12/2015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/>
              <a:t>NATW 2015: Li et al.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5/12/2015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/>
              <a:t>NATW 2015: Li et al.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5/12/2015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/>
              <a:t>NATW 2015: Li et al.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30AF">
                <a:gamma/>
                <a:shade val="60000"/>
                <a:invGamma/>
              </a:srgbClr>
            </a:gs>
            <a:gs pos="100000">
              <a:srgbClr val="0330A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5/12/2015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altLang="zh-CN" smtClean="0"/>
              <a:t>NATW 2015: Li et al.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1520" y="1166887"/>
            <a:ext cx="8640960" cy="1470025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Multivalued Logic for Reduced</a:t>
            </a:r>
            <a:br>
              <a:rPr lang="en-US" altLang="zh-CN" sz="4000" b="1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en-US" altLang="zh-CN" sz="4000" b="1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Pin Count and Multi-Site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SoC</a:t>
            </a:r>
            <a:r>
              <a:rPr lang="en-US" altLang="zh-CN" sz="4000" b="1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Testing</a:t>
            </a:r>
            <a:endParaRPr lang="zh-CN" altLang="en-US" sz="4000" b="1" dirty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5800" y="3933056"/>
            <a:ext cx="7772400" cy="2160240"/>
          </a:xfrm>
        </p:spPr>
        <p:txBody>
          <a:bodyPr>
            <a:normAutofit lnSpcReduction="10000"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Baohu Li and Vishwani D. Agrawal</a:t>
            </a:r>
          </a:p>
          <a:p>
            <a:r>
              <a:rPr lang="en-US" altLang="zh-CN" sz="2400" b="1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Auburn University, ECE Dept., Auburn, AL 36849, USA</a:t>
            </a:r>
          </a:p>
          <a:p>
            <a:endParaRPr lang="en-US" altLang="zh-CN" sz="2400" b="1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sz="2400" b="1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24th </a:t>
            </a:r>
            <a:r>
              <a:rPr lang="en-US" altLang="zh-CN" sz="2400" b="1" i="1" dirty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IEEE </a:t>
            </a:r>
            <a:r>
              <a:rPr lang="en-US" altLang="zh-CN" sz="2400" b="1" i="1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North Atlantic Test Workshop</a:t>
            </a:r>
            <a:endParaRPr lang="en-US" altLang="zh-CN" sz="2400" b="1" dirty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sz="2400" b="1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Johnson City, NY, May 11-13, </a:t>
            </a:r>
            <a:r>
              <a:rPr lang="en-US" altLang="zh-CN" sz="2400" b="1" dirty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2015</a:t>
            </a:r>
            <a:endParaRPr lang="zh-CN" altLang="en-US" sz="2400" b="1" dirty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/>
              <a:t>NATW 2015: Li et al.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5/12/2015</a:t>
            </a:r>
            <a:endParaRPr lang="zh-CN" altLang="en-US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zh-CN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Test Flow</a:t>
            </a:r>
            <a:endParaRPr lang="en-US" altLang="zh-CN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261864" y="1458613"/>
            <a:ext cx="8424936" cy="4563868"/>
          </a:xfrm>
        </p:spPr>
        <p:txBody>
          <a:bodyPr>
            <a:normAutofit/>
          </a:bodyPr>
          <a:lstStyle/>
          <a:p>
            <a:pPr marL="342900" lvl="2" indent="-342900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Requirements on MVL-compatible test flow</a:t>
            </a:r>
          </a:p>
          <a:p>
            <a:pPr marL="800100" lvl="3" indent="-342900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Calibration procedure</a:t>
            </a:r>
          </a:p>
          <a:p>
            <a:pPr marL="800100" lvl="3" indent="-342900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Applied t</a:t>
            </a:r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est data verification</a:t>
            </a:r>
          </a:p>
          <a:p>
            <a:pPr marL="800100" lvl="3" indent="-342900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Retest mechanism</a:t>
            </a:r>
          </a:p>
          <a:p>
            <a:pPr marL="800100" lvl="3" indent="-342900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MVL-bypass mode test</a:t>
            </a:r>
            <a:endParaRPr lang="en-US" altLang="zh-CN" dirty="0" smtClean="0">
              <a:solidFill>
                <a:srgbClr val="FFFF0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 lvl="2"/>
            <a:endParaRPr lang="en-US" altLang="zh-CN" dirty="0" smtClean="0">
              <a:solidFill>
                <a:srgbClr val="FFFF0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24744"/>
            <a:ext cx="503872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13979"/>
            <a:ext cx="8229600" cy="485313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RTL diagram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/>
              <a:t>NATW 2015: Li et al.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5/12/2015</a:t>
            </a:r>
            <a:endParaRPr lang="zh-CN" altLang="en-US" dirty="0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zh-CN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Hardware Design of 4-bit MVL Channel with 8-bit DAC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28117"/>
            <a:ext cx="5832648" cy="430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444208" y="2420888"/>
            <a:ext cx="2544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Be able to:</a:t>
            </a:r>
          </a:p>
          <a:p>
            <a:r>
              <a:rPr lang="en-US" altLang="zh-CN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Generate MVL signal;</a:t>
            </a:r>
          </a:p>
          <a:p>
            <a:r>
              <a:rPr lang="en-US" altLang="zh-CN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Run ADC calibration.</a:t>
            </a:r>
            <a:endParaRPr lang="zh-CN" altLang="en-US" dirty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13979"/>
            <a:ext cx="8229600" cy="485313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Simulation result of calibration procedure</a:t>
            </a:r>
          </a:p>
          <a:p>
            <a:endParaRPr lang="en-US" altLang="zh-CN" sz="28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sz="28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sz="28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sz="28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sz="28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sz="24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/>
            <a:endParaRPr lang="en-US" altLang="zh-CN" sz="16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/>
            <a:r>
              <a:rPr lang="en-US" altLang="zh-CN" sz="1600" dirty="0" err="1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Dout</a:t>
            </a:r>
            <a:r>
              <a:rPr lang="en-US" altLang="zh-CN" sz="16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is the ramp-up DAC inputs for calibration;</a:t>
            </a:r>
          </a:p>
          <a:p>
            <a:pPr lvl="2"/>
            <a:r>
              <a:rPr lang="en-US" altLang="zh-CN" sz="1600" dirty="0" err="1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Vre</a:t>
            </a:r>
            <a:r>
              <a:rPr lang="en-US" altLang="zh-CN" sz="16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is the captured ADC output, corresponding to </a:t>
            </a:r>
            <a:r>
              <a:rPr lang="en-US" altLang="zh-CN" sz="1600" dirty="0" err="1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Dout</a:t>
            </a:r>
            <a:r>
              <a:rPr lang="en-US" altLang="zh-CN" sz="16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;</a:t>
            </a:r>
          </a:p>
          <a:p>
            <a:pPr lvl="2"/>
            <a:r>
              <a:rPr lang="en-US" altLang="zh-CN" sz="16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R1-R14 store the calibrated result.  </a:t>
            </a:r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sz="28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/>
              <a:t>NATW 2015: Li et al.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5/12/2015</a:t>
            </a:r>
            <a:endParaRPr lang="zh-CN" altLang="en-US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zh-CN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Hardware Design of 4-bit MVL Channel with 8-bit DAC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8535538" cy="308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13979"/>
            <a:ext cx="8229600" cy="485313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RTL diagram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/>
              <a:t>NATW 2015: Li et al.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5/12/2015</a:t>
            </a:r>
            <a:endParaRPr lang="zh-CN" altLang="en-US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395536" y="274638"/>
            <a:ext cx="8363272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zh-CN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Hardware Design of MVL-Compatible DUT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556792"/>
            <a:ext cx="5406525" cy="4151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683570" y="4122614"/>
          <a:ext cx="2967825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0"/>
                <a:gridCol w="546465"/>
                <a:gridCol w="353313"/>
                <a:gridCol w="423974"/>
                <a:gridCol w="635963"/>
              </a:tblGrid>
              <a:tr h="21691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Mode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Test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BL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Cal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Bypass</a:t>
                      </a:r>
                      <a:endParaRPr lang="zh-CN" altLang="en-US" sz="1200" dirty="0"/>
                    </a:p>
                  </a:txBody>
                  <a:tcPr/>
                </a:tc>
              </a:tr>
              <a:tr h="5061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ADC Nonlinearity</a:t>
                      </a:r>
                      <a:r>
                        <a:rPr lang="en-US" altLang="zh-CN" sz="1200" baseline="0" dirty="0" smtClean="0"/>
                        <a:t> Calibration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1200" dirty="0" smtClean="0"/>
                    </a:p>
                    <a:p>
                      <a:pPr algn="ctr"/>
                      <a:r>
                        <a:rPr lang="en-US" altLang="zh-CN" sz="1200" dirty="0" smtClean="0"/>
                        <a:t>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1200" dirty="0" smtClean="0"/>
                    </a:p>
                    <a:p>
                      <a:pPr algn="ctr"/>
                      <a:r>
                        <a:rPr lang="en-US" altLang="zh-CN" sz="1200" dirty="0" smtClean="0"/>
                        <a:t>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1200" dirty="0" smtClean="0"/>
                    </a:p>
                    <a:p>
                      <a:pPr algn="ctr"/>
                      <a:r>
                        <a:rPr lang="en-US" altLang="zh-CN" sz="1200" dirty="0" smtClean="0"/>
                        <a:t>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1200" dirty="0" smtClean="0"/>
                    </a:p>
                    <a:p>
                      <a:pPr algn="ctr"/>
                      <a:r>
                        <a:rPr lang="en-US" altLang="zh-CN" sz="1200" dirty="0" smtClean="0"/>
                        <a:t>0</a:t>
                      </a:r>
                      <a:endParaRPr lang="zh-CN" altLang="en-US" sz="1200" dirty="0"/>
                    </a:p>
                  </a:txBody>
                  <a:tcPr/>
                </a:tc>
              </a:tr>
              <a:tr h="21691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MVL Test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X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</a:t>
                      </a:r>
                      <a:endParaRPr lang="zh-CN" altLang="en-US" sz="1200" dirty="0"/>
                    </a:p>
                  </a:txBody>
                  <a:tcPr/>
                </a:tc>
              </a:tr>
              <a:tr h="3615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ATS Capture</a:t>
                      </a:r>
                    </a:p>
                    <a:p>
                      <a:pPr algn="ctr"/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X</a:t>
                      </a:r>
                      <a:endParaRPr lang="zh-CN" altLang="en-US" sz="1200" dirty="0"/>
                    </a:p>
                  </a:txBody>
                  <a:tcPr/>
                </a:tc>
              </a:tr>
              <a:tr h="21691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Binary Test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X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</a:t>
                      </a:r>
                      <a:endParaRPr lang="zh-CN" alt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1520" y="1844824"/>
            <a:ext cx="292900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Be able to:</a:t>
            </a:r>
          </a:p>
          <a:p>
            <a:r>
              <a:rPr lang="en-US" altLang="zh-CN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Decode MVL signal;</a:t>
            </a:r>
          </a:p>
          <a:p>
            <a:r>
              <a:rPr lang="en-US" altLang="zh-CN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Generate ATS for applied</a:t>
            </a:r>
          </a:p>
          <a:p>
            <a:r>
              <a:rPr lang="en-US" altLang="zh-CN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test data verification;</a:t>
            </a:r>
          </a:p>
          <a:p>
            <a:r>
              <a:rPr lang="en-US" altLang="zh-CN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Switch between MVL test</a:t>
            </a:r>
          </a:p>
          <a:p>
            <a:r>
              <a:rPr lang="en-US" altLang="zh-CN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and MVL-bypass mode.</a:t>
            </a:r>
            <a:endParaRPr lang="zh-CN" altLang="en-US" dirty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13979"/>
            <a:ext cx="8229600" cy="485313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Setup of ATE based experiment</a:t>
            </a:r>
          </a:p>
          <a:p>
            <a:pPr lvl="2"/>
            <a:r>
              <a:rPr lang="en-US" altLang="zh-CN" sz="2000" dirty="0" err="1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Advanrest</a:t>
            </a:r>
            <a:r>
              <a:rPr lang="en-US" altLang="zh-CN" sz="20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T2000GS tester builds MVL test channel</a:t>
            </a:r>
          </a:p>
          <a:p>
            <a:pPr lvl="2"/>
            <a:r>
              <a:rPr lang="en-US" altLang="zh-CN" sz="20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An ADC and a DE2 FPGA board build MVL-compatible DUT with RPCT interface and test </a:t>
            </a:r>
            <a:r>
              <a:rPr lang="en-US" altLang="zh-CN" sz="2000" dirty="0" err="1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decompresser</a:t>
            </a:r>
            <a:r>
              <a:rPr lang="en-US" altLang="zh-CN" sz="20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.</a:t>
            </a:r>
          </a:p>
          <a:p>
            <a:r>
              <a:rPr lang="en-US" altLang="zh-CN" sz="28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Experiments conducted</a:t>
            </a:r>
          </a:p>
          <a:p>
            <a:pPr lvl="2"/>
            <a:r>
              <a:rPr lang="en-US" altLang="zh-CN" sz="20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Apply scan test with compressed test data through RPCT interface using MVL signal</a:t>
            </a:r>
          </a:p>
          <a:p>
            <a:pPr lvl="2"/>
            <a:r>
              <a:rPr lang="en-US" altLang="zh-CN" sz="20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Justify the test speed improvement with MVL channel</a:t>
            </a:r>
          </a:p>
          <a:p>
            <a:pPr lvl="2"/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/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/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>
              <a:buNone/>
            </a:pPr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/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None/>
            </a:pPr>
            <a:endParaRPr lang="en-US" altLang="zh-CN" sz="28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None/>
            </a:pPr>
            <a:endParaRPr lang="zh-CN" altLang="en-US" sz="2800" dirty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/>
              <a:t>NATW 2015: Li et al.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5/12/2015</a:t>
            </a:r>
            <a:endParaRPr lang="zh-CN" altLang="en-US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zh-CN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Experimental Setup and Results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5/12/2015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/>
              <a:t>NATW 2015: Li et al.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zh-CN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Experimental </a:t>
            </a:r>
            <a:r>
              <a:rPr lang="en-US" altLang="zh-CN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Setup</a:t>
            </a:r>
            <a:endParaRPr lang="en-US" altLang="zh-CN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2">
              <a:buNone/>
            </a:pPr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/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/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>
              <a:buNone/>
            </a:pPr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/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None/>
            </a:pPr>
            <a:endParaRPr lang="en-US" altLang="zh-CN" sz="28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None/>
            </a:pPr>
            <a:endParaRPr lang="zh-CN" altLang="en-US" sz="2800" dirty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457200" y="1124744"/>
            <a:ext cx="8229600" cy="4853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CN" sz="28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Build MVL channel with Advantest T2000GS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zh-CN" sz="28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5976664" cy="448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5/12/2015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/>
              <a:t>NATW 2015: Li et al.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zh-CN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Experimental </a:t>
            </a:r>
            <a:r>
              <a:rPr lang="en-US" altLang="zh-CN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Setup</a:t>
            </a:r>
            <a:endParaRPr lang="en-US" altLang="zh-CN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2">
              <a:buNone/>
            </a:pPr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/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/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>
              <a:buNone/>
            </a:pPr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/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None/>
            </a:pPr>
            <a:endParaRPr lang="en-US" altLang="zh-CN" sz="28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None/>
            </a:pPr>
            <a:endParaRPr lang="zh-CN" altLang="en-US" sz="2800" dirty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457200" y="1124744"/>
            <a:ext cx="8229600" cy="4853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CN" sz="24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Build MVL-compatible device with RPCT and </a:t>
            </a:r>
            <a:r>
              <a:rPr lang="en-US" altLang="zh-CN" sz="2400" dirty="0" err="1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decompresser</a:t>
            </a:r>
            <a:endParaRPr lang="en-US" altLang="zh-CN" sz="24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zh-CN" sz="28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04864"/>
            <a:ext cx="5323879" cy="3786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5/12/2015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/>
              <a:t>NATW 2015: Li et al.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zh-CN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Experimental </a:t>
            </a:r>
            <a:r>
              <a:rPr lang="en-US" altLang="zh-CN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Setup</a:t>
            </a:r>
            <a:endParaRPr lang="en-US" altLang="zh-CN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2">
              <a:buNone/>
            </a:pPr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/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/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>
              <a:buNone/>
            </a:pPr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/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None/>
            </a:pPr>
            <a:endParaRPr lang="en-US" altLang="zh-CN" sz="28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None/>
            </a:pPr>
            <a:endParaRPr lang="zh-CN" altLang="en-US" sz="2800" dirty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457200" y="1124744"/>
            <a:ext cx="8229600" cy="4853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28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Hardware setup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72816"/>
            <a:ext cx="3816424" cy="458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456184"/>
            <a:ext cx="8712968" cy="485313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20 inputs, including EDT channel inputs and other primary inputs, are sent in 4-bit MVL format; clocks and reset remain binary.</a:t>
            </a:r>
          </a:p>
          <a:p>
            <a:r>
              <a:rPr lang="en-US" altLang="zh-CN" sz="28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Test channels are reduced from 23 to 4.</a:t>
            </a:r>
            <a:endParaRPr lang="en-US" altLang="zh-CN" sz="2800" dirty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sz="28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MVL test feasibility is established by obtaining test result identical to another test case using binary channel and a 1-to-20 RPCT interface.</a:t>
            </a:r>
          </a:p>
          <a:p>
            <a:r>
              <a:rPr lang="en-US" altLang="zh-CN" sz="28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Test time with MVL channel is 30.88ms, compared to 123.51ms with binary channel (clock f = 2MHz).</a:t>
            </a:r>
          </a:p>
          <a:p>
            <a:pPr lvl="2">
              <a:buNone/>
            </a:pPr>
            <a:endParaRPr lang="en-US" altLang="zh-CN" sz="16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/>
              <a:t>NATW 2015: Li et al.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5/12/2015</a:t>
            </a:r>
            <a:endParaRPr lang="zh-CN" altLang="en-US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zh-CN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Test Result and Speed Improvement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496" y="1196752"/>
            <a:ext cx="9036496" cy="4846589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Application of MVL test channel on RPCT with test compression is proposed.</a:t>
            </a:r>
          </a:p>
          <a:p>
            <a:r>
              <a:rPr lang="en-US" altLang="zh-CN" sz="2800" dirty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</a:t>
            </a:r>
            <a:r>
              <a:rPr lang="en-US" altLang="zh-CN" sz="28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eliability issues </a:t>
            </a:r>
            <a:r>
              <a:rPr lang="en-US" altLang="zh-CN" sz="2800" dirty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and proposed solutions </a:t>
            </a:r>
            <a:r>
              <a:rPr lang="en-US" altLang="zh-CN" sz="28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are discussed</a:t>
            </a:r>
            <a:r>
              <a:rPr lang="en-US" altLang="zh-CN" sz="2800" dirty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8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in previous work [LATS 15]; Hardware and a test flow are proposed in this work.</a:t>
            </a:r>
          </a:p>
          <a:p>
            <a:r>
              <a:rPr lang="en-US" altLang="zh-CN" sz="28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ATE-based experiments show notable test speed improvement with RPCT.</a:t>
            </a:r>
          </a:p>
          <a:p>
            <a:r>
              <a:rPr lang="en-US" altLang="zh-CN" sz="28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Overhead remains an issue but will be helped as data converter techniques evolve.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/>
              <a:t>NATW 2015: Li et al.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5/12/2015</a:t>
            </a:r>
            <a:endParaRPr lang="zh-CN" altLang="en-US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zh-CN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2880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3600" b="1" dirty="0" smtClean="0">
                <a:solidFill>
                  <a:srgbClr val="FFFF00"/>
                </a:solidFill>
              </a:rPr>
              <a:t>Outline</a:t>
            </a:r>
            <a:endParaRPr lang="zh-CN" alt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204865"/>
            <a:ext cx="8229600" cy="3456384"/>
          </a:xfrm>
        </p:spPr>
        <p:txBody>
          <a:bodyPr>
            <a:normAutofit lnSpcReduction="10000"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</a:rPr>
              <a:t>Problem statement and motivation</a:t>
            </a:r>
          </a:p>
          <a:p>
            <a:r>
              <a:rPr lang="en-US" altLang="zh-CN" sz="2800" dirty="0" smtClean="0">
                <a:solidFill>
                  <a:srgbClr val="FFFF00"/>
                </a:solidFill>
              </a:rPr>
              <a:t>Background</a:t>
            </a:r>
          </a:p>
          <a:p>
            <a:r>
              <a:rPr lang="en-US" altLang="zh-CN" sz="2800" dirty="0" smtClean="0">
                <a:solidFill>
                  <a:srgbClr val="FFFF00"/>
                </a:solidFill>
              </a:rPr>
              <a:t>MVL test channel for reduced pin-count </a:t>
            </a:r>
            <a:r>
              <a:rPr lang="en-US" altLang="zh-CN" sz="2800" dirty="0" err="1" smtClean="0">
                <a:solidFill>
                  <a:srgbClr val="FFFF00"/>
                </a:solidFill>
              </a:rPr>
              <a:t>SoCs</a:t>
            </a:r>
            <a:endParaRPr lang="en-US" altLang="zh-CN" sz="2800" dirty="0" smtClean="0">
              <a:solidFill>
                <a:srgbClr val="FFFF00"/>
              </a:solidFill>
            </a:endParaRPr>
          </a:p>
          <a:p>
            <a:r>
              <a:rPr lang="en-US" altLang="zh-CN" sz="2800" dirty="0" smtClean="0">
                <a:solidFill>
                  <a:srgbClr val="FFFF00"/>
                </a:solidFill>
              </a:rPr>
              <a:t>Hardware and test flow design for MVL test data application</a:t>
            </a:r>
          </a:p>
          <a:p>
            <a:r>
              <a:rPr lang="en-US" altLang="zh-CN" sz="2800" dirty="0" smtClean="0">
                <a:solidFill>
                  <a:srgbClr val="FFFF00"/>
                </a:solidFill>
              </a:rPr>
              <a:t>Experimental setup and results</a:t>
            </a:r>
          </a:p>
          <a:p>
            <a:r>
              <a:rPr lang="en-US" altLang="zh-CN" sz="2800" dirty="0" smtClean="0">
                <a:solidFill>
                  <a:srgbClr val="FFFF00"/>
                </a:solidFill>
              </a:rPr>
              <a:t>Conclusion and future work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>
                <a:solidFill>
                  <a:schemeClr val="bg1"/>
                </a:solidFill>
              </a:rPr>
              <a:t>NATW 2015: Li et al.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schemeClr val="bg1"/>
                </a:solidFill>
              </a:rPr>
              <a:t>5/12/2015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496" y="1196752"/>
            <a:ext cx="9036496" cy="4846589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Device with </a:t>
            </a:r>
            <a:r>
              <a:rPr lang="en-US" altLang="zh-CN" sz="2800" dirty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integrated ADC should </a:t>
            </a:r>
            <a:r>
              <a:rPr lang="en-US" altLang="zh-CN" sz="28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be tested for feasibility.</a:t>
            </a:r>
          </a:p>
          <a:p>
            <a:r>
              <a:rPr lang="en-US" altLang="zh-CN" sz="28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An experiment to validate ADC calibration scheme should be conducted.</a:t>
            </a:r>
          </a:p>
          <a:p>
            <a:r>
              <a:rPr lang="en-US" altLang="zh-CN" sz="28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Test flow should be examined with experiments.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/>
              <a:t>NATW 2015: Li et al.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5/12/2015</a:t>
            </a:r>
            <a:endParaRPr lang="zh-CN" altLang="en-US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zh-CN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Future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496" y="1196752"/>
            <a:ext cx="9036496" cy="4846589"/>
          </a:xfrm>
        </p:spPr>
        <p:txBody>
          <a:bodyPr>
            <a:noAutofit/>
          </a:bodyPr>
          <a:lstStyle/>
          <a:p>
            <a:r>
              <a:rPr lang="en-US" altLang="zh-CN" sz="2400" dirty="0" smtClean="0">
                <a:solidFill>
                  <a:srgbClr val="FFFF00"/>
                </a:solidFill>
                <a:ea typeface="Arial Unicode MS" pitchFamily="34" charset="-122"/>
                <a:cs typeface="Arial" pitchFamily="34" charset="0"/>
              </a:rPr>
              <a:t>[VTS 11] </a:t>
            </a:r>
            <a:r>
              <a:rPr lang="en-US" altLang="zh-CN" sz="2400" dirty="0" smtClean="0">
                <a:solidFill>
                  <a:srgbClr val="FFFF00"/>
                </a:solidFill>
              </a:rPr>
              <a:t>A. </a:t>
            </a:r>
            <a:r>
              <a:rPr lang="en-US" altLang="zh-CN" sz="2400" dirty="0" err="1" smtClean="0">
                <a:solidFill>
                  <a:srgbClr val="FFFF00"/>
                </a:solidFill>
              </a:rPr>
              <a:t>Sanghani</a:t>
            </a:r>
            <a:r>
              <a:rPr lang="en-US" altLang="zh-CN" sz="2400" dirty="0" smtClean="0">
                <a:solidFill>
                  <a:srgbClr val="FFFF00"/>
                </a:solidFill>
              </a:rPr>
              <a:t> et al., “Design and Implementation of A Time-Division Multiplexing Scan Architecture Using </a:t>
            </a:r>
            <a:r>
              <a:rPr lang="en-US" altLang="zh-CN" sz="2400" dirty="0" err="1" smtClean="0">
                <a:solidFill>
                  <a:srgbClr val="FFFF00"/>
                </a:solidFill>
              </a:rPr>
              <a:t>Serializer</a:t>
            </a:r>
            <a:r>
              <a:rPr lang="en-US" altLang="zh-CN" sz="2400" dirty="0" smtClean="0">
                <a:solidFill>
                  <a:srgbClr val="FFFF00"/>
                </a:solidFill>
              </a:rPr>
              <a:t> </a:t>
            </a:r>
            <a:r>
              <a:rPr lang="en-US" altLang="zh-CN" sz="2400" dirty="0" smtClean="0">
                <a:solidFill>
                  <a:srgbClr val="FFFF00"/>
                </a:solidFill>
              </a:rPr>
              <a:t>and </a:t>
            </a:r>
            <a:r>
              <a:rPr lang="en-US" altLang="zh-CN" sz="2400" dirty="0" err="1" smtClean="0">
                <a:solidFill>
                  <a:srgbClr val="FFFF00"/>
                </a:solidFill>
              </a:rPr>
              <a:t>Deserializer</a:t>
            </a:r>
            <a:r>
              <a:rPr lang="en-US" altLang="zh-CN" sz="2400" dirty="0" smtClean="0">
                <a:solidFill>
                  <a:srgbClr val="FFFF00"/>
                </a:solidFill>
              </a:rPr>
              <a:t> </a:t>
            </a:r>
            <a:r>
              <a:rPr lang="en-US" altLang="zh-CN" sz="2400" dirty="0" smtClean="0">
                <a:solidFill>
                  <a:srgbClr val="FFFF00"/>
                </a:solidFill>
              </a:rPr>
              <a:t>in GPU Chips,” </a:t>
            </a:r>
            <a:r>
              <a:rPr lang="en-US" altLang="zh-CN" sz="2400" i="1" dirty="0" smtClean="0">
                <a:solidFill>
                  <a:srgbClr val="FFFF00"/>
                </a:solidFill>
              </a:rPr>
              <a:t>Proc. 29th IEEE VLSI Test </a:t>
            </a:r>
            <a:r>
              <a:rPr lang="en-US" altLang="zh-CN" sz="2400" i="1" dirty="0" err="1" smtClean="0">
                <a:solidFill>
                  <a:srgbClr val="FFFF00"/>
                </a:solidFill>
              </a:rPr>
              <a:t>Symp</a:t>
            </a:r>
            <a:r>
              <a:rPr lang="en-US" altLang="zh-CN" sz="2400" i="1" dirty="0" smtClean="0">
                <a:solidFill>
                  <a:srgbClr val="FFFF00"/>
                </a:solidFill>
              </a:rPr>
              <a:t>.</a:t>
            </a:r>
            <a:r>
              <a:rPr lang="en-US" altLang="zh-CN" sz="2400" dirty="0" smtClean="0">
                <a:solidFill>
                  <a:srgbClr val="FFFF00"/>
                </a:solidFill>
              </a:rPr>
              <a:t>, 2011, pp. 219-224.</a:t>
            </a:r>
          </a:p>
          <a:p>
            <a:r>
              <a:rPr lang="en-US" altLang="zh-CN" sz="2400" dirty="0" smtClean="0">
                <a:solidFill>
                  <a:srgbClr val="FFFF00"/>
                </a:solidFill>
                <a:cs typeface="Arial" pitchFamily="34" charset="0"/>
              </a:rPr>
              <a:t>[ITC 13</a:t>
            </a:r>
            <a:r>
              <a:rPr lang="en-US" altLang="zh-CN" sz="2400" dirty="0" smtClean="0">
                <a:solidFill>
                  <a:srgbClr val="FFFF00"/>
                </a:solidFill>
                <a:cs typeface="Arial" pitchFamily="34" charset="0"/>
              </a:rPr>
              <a:t>] </a:t>
            </a:r>
            <a:r>
              <a:rPr lang="en-US" altLang="zh-CN" sz="2400" dirty="0" smtClean="0">
                <a:solidFill>
                  <a:srgbClr val="FFFF00"/>
                </a:solidFill>
              </a:rPr>
              <a:t>K. </a:t>
            </a:r>
            <a:r>
              <a:rPr lang="en-US" altLang="zh-CN" sz="2400" dirty="0" err="1" smtClean="0">
                <a:solidFill>
                  <a:srgbClr val="FFFF00"/>
                </a:solidFill>
              </a:rPr>
              <a:t>Chakravadhanula</a:t>
            </a:r>
            <a:r>
              <a:rPr lang="en-US" altLang="zh-CN" sz="2400" dirty="0" smtClean="0">
                <a:solidFill>
                  <a:srgbClr val="FFFF00"/>
                </a:solidFill>
              </a:rPr>
              <a:t>, et al., “SmartScan - Hierarchical Test Compression for Pin-limited Low Power Designs,” </a:t>
            </a:r>
            <a:r>
              <a:rPr lang="en-US" altLang="zh-CN" sz="2400" i="1" dirty="0" smtClean="0">
                <a:solidFill>
                  <a:srgbClr val="FFFF00"/>
                </a:solidFill>
              </a:rPr>
              <a:t>Proc. International Test Conf</a:t>
            </a:r>
            <a:r>
              <a:rPr lang="en-US" altLang="zh-CN" sz="2400" dirty="0" smtClean="0">
                <a:solidFill>
                  <a:srgbClr val="FFFF00"/>
                </a:solidFill>
              </a:rPr>
              <a:t>., 2013. Paper 4.2.</a:t>
            </a:r>
            <a:endParaRPr lang="en-US" altLang="zh-CN" sz="2400" dirty="0" smtClean="0">
              <a:solidFill>
                <a:srgbClr val="FFFF00"/>
              </a:solidFill>
              <a:cs typeface="Arial" pitchFamily="34" charset="0"/>
            </a:endParaRPr>
          </a:p>
          <a:p>
            <a:r>
              <a:rPr lang="en-US" altLang="zh-CN" sz="2400" dirty="0" smtClean="0">
                <a:solidFill>
                  <a:srgbClr val="FFFF00"/>
                </a:solidFill>
                <a:ea typeface="Arial Unicode MS" pitchFamily="34" charset="-122"/>
                <a:cs typeface="Arial" pitchFamily="34" charset="0"/>
              </a:rPr>
              <a:t>[ITC 09</a:t>
            </a:r>
            <a:r>
              <a:rPr lang="en-US" altLang="zh-CN" sz="2400" dirty="0" smtClean="0">
                <a:solidFill>
                  <a:srgbClr val="FFFF00"/>
                </a:solidFill>
                <a:ea typeface="Arial Unicode MS" pitchFamily="34" charset="-122"/>
                <a:cs typeface="Arial" pitchFamily="34" charset="0"/>
              </a:rPr>
              <a:t>] </a:t>
            </a:r>
            <a:r>
              <a:rPr lang="en-US" altLang="zh-CN" sz="2400" dirty="0" smtClean="0">
                <a:solidFill>
                  <a:srgbClr val="FFFF00"/>
                </a:solidFill>
                <a:cs typeface="Arial" pitchFamily="34" charset="0"/>
              </a:rPr>
              <a:t>J. Moreau et al., “</a:t>
            </a:r>
            <a:r>
              <a:rPr lang="en-US" altLang="zh-CN" sz="2400" dirty="0" smtClean="0">
                <a:solidFill>
                  <a:srgbClr val="FFFF00"/>
                </a:solidFill>
                <a:ea typeface="Arial Unicode MS" pitchFamily="34" charset="-122"/>
                <a:cs typeface="Arial Unicode MS" pitchFamily="34" charset="-122"/>
              </a:rPr>
              <a:t>Running scan test on three pins: yes we can!</a:t>
            </a:r>
            <a:r>
              <a:rPr lang="en-US" altLang="zh-CN" sz="2400" dirty="0" smtClean="0">
                <a:solidFill>
                  <a:srgbClr val="FFFF00"/>
                </a:solidFill>
                <a:cs typeface="Arial" pitchFamily="34" charset="0"/>
              </a:rPr>
              <a:t>,” </a:t>
            </a:r>
            <a:r>
              <a:rPr lang="en-US" altLang="zh-CN" sz="2400" i="1" dirty="0" smtClean="0">
                <a:solidFill>
                  <a:srgbClr val="FFFF00"/>
                </a:solidFill>
                <a:cs typeface="Arial" pitchFamily="34" charset="0"/>
              </a:rPr>
              <a:t>Proc. International Test Conf</a:t>
            </a:r>
            <a:r>
              <a:rPr lang="en-US" altLang="zh-CN" sz="2400" dirty="0" smtClean="0">
                <a:solidFill>
                  <a:srgbClr val="FFFF00"/>
                </a:solidFill>
                <a:cs typeface="Arial" pitchFamily="34" charset="0"/>
              </a:rPr>
              <a:t>., 2009, pp. 1-10</a:t>
            </a:r>
            <a:r>
              <a:rPr lang="en-US" altLang="zh-CN" sz="2400" dirty="0" smtClean="0">
                <a:solidFill>
                  <a:srgbClr val="FFFF00"/>
                </a:solidFill>
                <a:cs typeface="Arial" pitchFamily="34" charset="0"/>
              </a:rPr>
              <a:t>.</a:t>
            </a:r>
          </a:p>
          <a:p>
            <a:r>
              <a:rPr lang="en-US" altLang="zh-CN" sz="2400" dirty="0" smtClean="0">
                <a:solidFill>
                  <a:srgbClr val="FFFF00"/>
                </a:solidFill>
              </a:rPr>
              <a:t>[LATS 15] B</a:t>
            </a:r>
            <a:r>
              <a:rPr lang="en-US" altLang="zh-CN" sz="2400" dirty="0" smtClean="0">
                <a:solidFill>
                  <a:srgbClr val="FFFF00"/>
                </a:solidFill>
              </a:rPr>
              <a:t>. </a:t>
            </a:r>
            <a:r>
              <a:rPr lang="en-US" altLang="zh-CN" sz="2400" dirty="0" smtClean="0">
                <a:solidFill>
                  <a:srgbClr val="FFFF00"/>
                </a:solidFill>
              </a:rPr>
              <a:t>Li et al., Adopting </a:t>
            </a:r>
            <a:r>
              <a:rPr lang="en-US" altLang="zh-CN" sz="2400" dirty="0" smtClean="0">
                <a:solidFill>
                  <a:srgbClr val="FFFF00"/>
                </a:solidFill>
              </a:rPr>
              <a:t>Multi-Valued Logic for </a:t>
            </a:r>
            <a:r>
              <a:rPr lang="en-US" altLang="zh-CN" sz="2400" dirty="0" smtClean="0">
                <a:solidFill>
                  <a:srgbClr val="FFFF00"/>
                </a:solidFill>
              </a:rPr>
              <a:t>Reduced Pin-Count </a:t>
            </a:r>
            <a:r>
              <a:rPr lang="en-US" altLang="zh-CN" sz="2400" dirty="0" smtClean="0">
                <a:solidFill>
                  <a:srgbClr val="FFFF00"/>
                </a:solidFill>
              </a:rPr>
              <a:t>Testing," </a:t>
            </a:r>
            <a:r>
              <a:rPr lang="en-US" altLang="zh-CN" sz="2400" i="1" dirty="0" smtClean="0">
                <a:solidFill>
                  <a:srgbClr val="FFFF00"/>
                </a:solidFill>
              </a:rPr>
              <a:t>Proc</a:t>
            </a:r>
            <a:r>
              <a:rPr lang="en-US" altLang="zh-CN" sz="2400" i="1" dirty="0" smtClean="0">
                <a:solidFill>
                  <a:srgbClr val="FFFF00"/>
                </a:solidFill>
              </a:rPr>
              <a:t>. 16th Latin-American Test Symposium</a:t>
            </a:r>
            <a:r>
              <a:rPr lang="en-US" altLang="zh-CN" sz="2400" dirty="0" smtClean="0">
                <a:solidFill>
                  <a:srgbClr val="FFFF00"/>
                </a:solidFill>
              </a:rPr>
              <a:t>, 2015.</a:t>
            </a:r>
            <a:endParaRPr lang="en-US" altLang="zh-CN" sz="2400" dirty="0" smtClean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/>
              <a:t>NATW 2015: Li et al.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5/12/2015</a:t>
            </a:r>
            <a:endParaRPr lang="zh-CN" altLang="en-US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zh-CN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Reference</a:t>
            </a:r>
            <a:endParaRPr lang="en-US" altLang="zh-CN" sz="36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Problem Statement and Motivation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1864" y="1458613"/>
            <a:ext cx="8424936" cy="4563868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Problem statement</a:t>
            </a:r>
          </a:p>
          <a:p>
            <a:pPr lvl="2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Multi-site test has a high demand on pin reduction for DUTs;</a:t>
            </a:r>
          </a:p>
          <a:p>
            <a:pPr lvl="2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Serialization/deserialization of test data is </a:t>
            </a:r>
            <a:r>
              <a:rPr lang="en-US" altLang="zh-CN" dirty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a</a:t>
            </a:r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 popular pin reduction technique but it sacrifices test speed.</a:t>
            </a:r>
          </a:p>
          <a:p>
            <a:pPr lvl="2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The reduction in test speed for such schemes gets worse for multi-core </a:t>
            </a:r>
            <a:r>
              <a:rPr lang="en-US" altLang="zh-CN" dirty="0" err="1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SoCs</a:t>
            </a:r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.</a:t>
            </a:r>
          </a:p>
          <a:p>
            <a:pPr marL="342900" lvl="2" indent="-342900"/>
            <a:r>
              <a:rPr lang="en-US" altLang="zh-CN" sz="2800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Motivation</a:t>
            </a:r>
          </a:p>
          <a:p>
            <a:pPr lvl="2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To find a way to send test data with fewer test pins for </a:t>
            </a:r>
            <a:r>
              <a:rPr lang="en-US" altLang="zh-CN" dirty="0" err="1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SoCs</a:t>
            </a:r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 without compromising test speed.</a:t>
            </a:r>
          </a:p>
          <a:p>
            <a:pPr lvl="2"/>
            <a:endParaRPr lang="en-US" altLang="zh-CN" dirty="0" smtClean="0">
              <a:solidFill>
                <a:srgbClr val="FFFF0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/>
              <a:t>NATW 2015: Li et al.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5/12/2015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3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Multi-site testing and pin reduction</a:t>
            </a:r>
          </a:p>
          <a:p>
            <a:pPr lvl="2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Multi-site testing aims at best utilizing the ATE resources to test many DUTs at the same time.</a:t>
            </a:r>
          </a:p>
          <a:p>
            <a:pPr lvl="2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Reduction of test pins uses fewer ATE resources to test a DUT, helping solve bandwidth mismatch problem and increase parallelism in multi-site testing.</a:t>
            </a:r>
          </a:p>
          <a:p>
            <a:r>
              <a:rPr lang="en-US" altLang="zh-CN" sz="3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Serialization/</a:t>
            </a:r>
            <a:r>
              <a:rPr lang="en-US" altLang="zh-CN" sz="3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deserialization</a:t>
            </a:r>
            <a:r>
              <a:rPr lang="en-US" altLang="zh-CN" sz="3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of test data</a:t>
            </a:r>
          </a:p>
          <a:p>
            <a:pPr lvl="2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commonly implemented scheme to reduce test pins</a:t>
            </a:r>
          </a:p>
          <a:p>
            <a:pPr lvl="3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Scan test with three pins, J. Moreau et al., </a:t>
            </a:r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[ITC 09] </a:t>
            </a:r>
            <a:endParaRPr lang="en-US" altLang="zh-CN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3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Scan architecture using SerDes in GPU chips, A. Sang. et al., </a:t>
            </a:r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[VTS11]</a:t>
            </a:r>
            <a:endParaRPr lang="en-US" altLang="zh-CN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3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SmartScan, K. </a:t>
            </a:r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Chakravadhanula et al., </a:t>
            </a:r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[ITC13]</a:t>
            </a:r>
            <a:endParaRPr lang="en-US" altLang="zh-CN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Test Data are serially sent by ATE with fewer test channels and deserialized in DUTs.</a:t>
            </a:r>
            <a:endParaRPr lang="en-US" altLang="zh-CN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dirty="0" smtClean="0"/>
              <a:t>NATW 2015: Li et al.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5/12/2015</a:t>
            </a:r>
            <a:endParaRPr lang="zh-CN" altLang="en-US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Background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Serialization/</a:t>
            </a:r>
            <a:r>
              <a:rPr lang="en-US" altLang="zh-CN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deserialization</a:t>
            </a:r>
            <a:r>
              <a:rPr lang="en-US" altLang="zh-CN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of test data</a:t>
            </a:r>
          </a:p>
          <a:p>
            <a:endParaRPr lang="en-US" altLang="zh-CN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altLang="zh-CN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altLang="zh-CN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altLang="zh-CN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altLang="zh-CN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altLang="zh-CN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altLang="zh-CN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In this example, to send 5 bits of test data, the </a:t>
            </a:r>
            <a:r>
              <a:rPr lang="en-US" altLang="zh-CN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SerDes</a:t>
            </a:r>
            <a:r>
              <a:rPr lang="en-US" altLang="zh-CN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using a single wire needs 5 cycles, compared to 1 cycle in the traditional 5-wire case (sacrifice test speed).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/>
              <a:t>NATW 2015: Li et al.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5/12/2015</a:t>
            </a:r>
            <a:endParaRPr lang="zh-CN" altLang="en-US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Background</a:t>
            </a:r>
          </a:p>
        </p:txBody>
      </p:sp>
      <p:pic>
        <p:nvPicPr>
          <p:cNvPr id="9" name="图片 8" descr="base_serdes_level_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260836"/>
            <a:ext cx="3602736" cy="2464308"/>
          </a:xfrm>
          <a:prstGeom prst="rect">
            <a:avLst/>
          </a:prstGeom>
        </p:spPr>
      </p:pic>
      <p:pic>
        <p:nvPicPr>
          <p:cNvPr id="10" name="图片 9" descr="base_serdes_level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276872"/>
            <a:ext cx="4032504" cy="2464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Problem gets worse with multi-core </a:t>
            </a:r>
            <a:r>
              <a:rPr lang="en-US" altLang="zh-CN" sz="2800" dirty="0" err="1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SoCs</a:t>
            </a:r>
            <a:endParaRPr lang="en-US" altLang="zh-CN" sz="2800" dirty="0" smtClean="0">
              <a:solidFill>
                <a:srgbClr val="FFFF0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endParaRPr lang="en-US" altLang="zh-CN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altLang="zh-CN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altLang="zh-CN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altLang="zh-CN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altLang="zh-CN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altLang="zh-CN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altLang="zh-CN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altLang="zh-CN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altLang="zh-CN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/>
              <a:t>NATW 2015: Li et al.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5/12/2015</a:t>
            </a:r>
            <a:endParaRPr lang="zh-CN" altLang="en-US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Background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7308304" cy="302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288823" y="5301208"/>
            <a:ext cx="5227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Scan speed:         1/5 of clock f       →      1/20 of clock f</a:t>
            </a:r>
          </a:p>
          <a:p>
            <a:r>
              <a:rPr lang="en-US" altLang="zh-CN" dirty="0" smtClean="0">
                <a:solidFill>
                  <a:srgbClr val="FFFF00"/>
                </a:solidFill>
              </a:rPr>
              <a:t>Limited by the data rate of single channel</a:t>
            </a:r>
            <a:endParaRPr lang="zh-CN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Testing with MVL channel is proposed in our recent work:</a:t>
            </a:r>
          </a:p>
          <a:p>
            <a:pPr>
              <a:buNone/>
            </a:pPr>
            <a:r>
              <a:rPr lang="en-US" altLang="zh-CN" sz="20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- MVL test application [LATS 15]</a:t>
            </a:r>
          </a:p>
          <a:p>
            <a:endParaRPr lang="en-US" altLang="zh-CN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/>
            <a:endParaRPr lang="en-US" altLang="zh-CN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None/>
            </a:pPr>
            <a:endParaRPr lang="zh-CN" altLang="en-US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>
              <a:buNone/>
            </a:pPr>
            <a:endParaRPr lang="zh-CN" altLang="en-US" dirty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/>
              <a:t>NATW 2015: Li et al.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5/12/2015</a:t>
            </a:r>
            <a:endParaRPr lang="zh-CN" altLang="en-US" dirty="0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 smtClean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Previous Work: Adopting MVL Signal to Increase Test Channel Capacity </a:t>
            </a: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2" name="图片 11" descr="mvl_over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2162" y="2727409"/>
            <a:ext cx="6690198" cy="30058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20072" y="2223353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2</a:t>
            </a:r>
            <a:r>
              <a:rPr lang="en-US" sz="3200" baseline="30000" dirty="0" smtClean="0">
                <a:solidFill>
                  <a:schemeClr val="bg1"/>
                </a:solidFill>
              </a:rPr>
              <a:t>5</a:t>
            </a:r>
            <a:r>
              <a:rPr lang="en-US" sz="3200" dirty="0" smtClean="0">
                <a:solidFill>
                  <a:schemeClr val="bg1"/>
                </a:solidFill>
              </a:rPr>
              <a:t> = 32 levels</a:t>
            </a:r>
            <a:endParaRPr lang="en-US" sz="3200" dirty="0"/>
          </a:p>
        </p:txBody>
      </p:sp>
      <p:sp>
        <p:nvSpPr>
          <p:cNvPr id="10" name="Freeform 18"/>
          <p:cNvSpPr/>
          <p:nvPr/>
        </p:nvSpPr>
        <p:spPr>
          <a:xfrm>
            <a:off x="4067944" y="2583393"/>
            <a:ext cx="1224136" cy="1224136"/>
          </a:xfrm>
          <a:custGeom>
            <a:avLst/>
            <a:gdLst>
              <a:gd name="connsiteX0" fmla="*/ 865414 w 865414"/>
              <a:gd name="connsiteY0" fmla="*/ 0 h 2057400"/>
              <a:gd name="connsiteX1" fmla="*/ 359228 w 865414"/>
              <a:gd name="connsiteY1" fmla="*/ 293914 h 2057400"/>
              <a:gd name="connsiteX2" fmla="*/ 342900 w 865414"/>
              <a:gd name="connsiteY2" fmla="*/ 1306285 h 2057400"/>
              <a:gd name="connsiteX3" fmla="*/ 0 w 865414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414" h="2057400">
                <a:moveTo>
                  <a:pt x="865414" y="0"/>
                </a:moveTo>
                <a:cubicBezTo>
                  <a:pt x="655864" y="38100"/>
                  <a:pt x="446314" y="76200"/>
                  <a:pt x="359228" y="293914"/>
                </a:cubicBezTo>
                <a:cubicBezTo>
                  <a:pt x="272142" y="511628"/>
                  <a:pt x="402771" y="1012371"/>
                  <a:pt x="342900" y="1306285"/>
                </a:cubicBezTo>
                <a:cubicBezTo>
                  <a:pt x="283029" y="1600199"/>
                  <a:pt x="141514" y="1828799"/>
                  <a:pt x="0" y="2057400"/>
                </a:cubicBezTo>
              </a:path>
            </a:pathLst>
          </a:custGeom>
          <a:noFill/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987824" y="5867980"/>
            <a:ext cx="263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Data Rate = clock </a:t>
            </a:r>
            <a:r>
              <a:rPr lang="en-US" altLang="zh-CN" dirty="0" smtClean="0">
                <a:solidFill>
                  <a:srgbClr val="FFFF00"/>
                </a:solidFill>
                <a:latin typeface="Gabriola" pitchFamily="82" charset="0"/>
              </a:rPr>
              <a:t>f</a:t>
            </a:r>
            <a:r>
              <a:rPr lang="en-US" altLang="zh-CN" dirty="0" smtClean="0">
                <a:solidFill>
                  <a:srgbClr val="FFFF00"/>
                </a:solidFill>
              </a:rPr>
              <a:t> x log</a:t>
            </a:r>
            <a:r>
              <a:rPr lang="en-US" altLang="zh-CN" baseline="-25000" dirty="0" smtClean="0">
                <a:solidFill>
                  <a:srgbClr val="FFFF00"/>
                </a:solidFill>
              </a:rPr>
              <a:t>2</a:t>
            </a:r>
            <a:r>
              <a:rPr lang="en-US" altLang="zh-CN" dirty="0" smtClean="0">
                <a:solidFill>
                  <a:srgbClr val="FFFF00"/>
                </a:solidFill>
              </a:rPr>
              <a:t>N</a:t>
            </a:r>
            <a:endParaRPr lang="zh-CN" altLang="en-US" baseline="-25000" dirty="0">
              <a:solidFill>
                <a:srgbClr val="FFFF00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932040" y="5795972"/>
            <a:ext cx="648072" cy="50405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箭头连接符 14"/>
          <p:cNvCxnSpPr/>
          <p:nvPr/>
        </p:nvCxnSpPr>
        <p:spPr>
          <a:xfrm flipH="1" flipV="1">
            <a:off x="5580112" y="6156012"/>
            <a:ext cx="288032" cy="72008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5796136" y="6084004"/>
            <a:ext cx="1482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Enhancement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92500"/>
          </a:bodyPr>
          <a:lstStyle/>
          <a:p>
            <a:r>
              <a:rPr lang="en-US" altLang="zh-CN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Two potential error sources for MVL test application</a:t>
            </a:r>
          </a:p>
          <a:p>
            <a:pPr lvl="1"/>
            <a:r>
              <a:rPr lang="en-US" altLang="zh-CN" sz="26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ADC nonlinearities;</a:t>
            </a:r>
          </a:p>
          <a:p>
            <a:pPr lvl="1"/>
            <a:r>
              <a:rPr lang="en-US" altLang="zh-CN" sz="26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Noise effect.</a:t>
            </a:r>
          </a:p>
          <a:p>
            <a:r>
              <a:rPr lang="en-US" altLang="zh-CN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Solutions</a:t>
            </a:r>
          </a:p>
          <a:p>
            <a:pPr lvl="1"/>
            <a:r>
              <a:rPr lang="en-US" altLang="zh-CN" sz="26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Calibration of ADC nonlinearities (use higher resolution DAC to generate  calibrated MVL signal)</a:t>
            </a:r>
          </a:p>
          <a:p>
            <a:pPr lvl="1"/>
            <a:r>
              <a:rPr lang="en-US" altLang="zh-CN" sz="26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Error detection and test data reapply. (Error detection circuitry and test flow with repeated test)</a:t>
            </a:r>
          </a:p>
          <a:p>
            <a:pPr lvl="1"/>
            <a:endParaRPr lang="en-US" altLang="zh-CN" sz="26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/>
            <a:r>
              <a:rPr lang="en-US" altLang="zh-CN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Proposed in MVL test application [LATS 15]</a:t>
            </a:r>
          </a:p>
          <a:p>
            <a:pPr>
              <a:buNone/>
            </a:pPr>
            <a:endParaRPr lang="en-US" altLang="zh-CN" sz="28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None/>
            </a:pPr>
            <a:endParaRPr lang="en-US" altLang="zh-CN" sz="28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None/>
            </a:pPr>
            <a:endParaRPr lang="zh-CN" altLang="en-US" sz="2800" dirty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dirty="0" smtClean="0"/>
              <a:t>NATW 2015: Li et al.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5/12/2015</a:t>
            </a:r>
            <a:endParaRPr lang="zh-CN" altLang="en-US" dirty="0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zh-CN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 Work: Assuring Error-Free MVL Test </a:t>
            </a:r>
            <a:r>
              <a:rPr lang="en-US" altLang="zh-CN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zh-CN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 </a:t>
            </a:r>
            <a:r>
              <a:rPr lang="en-US" altLang="zh-CN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pplication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8468990" cy="399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12776"/>
            <a:ext cx="7527982" cy="376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1628800"/>
            <a:ext cx="910745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dirty="0" smtClean="0"/>
              <a:t>NATW 2015: Li et al.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5/12/2015</a:t>
            </a:r>
            <a:endParaRPr lang="zh-CN" altLang="en-US" dirty="0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107504" y="274638"/>
            <a:ext cx="8928992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3600" b="1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MVL </a:t>
            </a:r>
            <a:r>
              <a:rPr lang="en-US" altLang="zh-CN" sz="3600" b="1" dirty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</a:t>
            </a:r>
            <a:r>
              <a:rPr lang="en-US" altLang="zh-CN" sz="3600" b="1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est </a:t>
            </a:r>
            <a:r>
              <a:rPr lang="en-US" altLang="zh-CN" sz="3600" b="1" dirty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</a:t>
            </a:r>
            <a:r>
              <a:rPr lang="en-US" altLang="zh-CN" sz="3600" b="1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hannel for Reduced Pin-Count </a:t>
            </a:r>
            <a:r>
              <a:rPr lang="en-US" altLang="zh-CN" sz="3600" b="1" dirty="0" err="1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SoCs</a:t>
            </a:r>
            <a:r>
              <a:rPr lang="en-US" altLang="zh-CN" sz="3600" b="1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5" name="Arc 14"/>
          <p:cNvSpPr/>
          <p:nvPr/>
        </p:nvSpPr>
        <p:spPr>
          <a:xfrm>
            <a:off x="4572000" y="1340768"/>
            <a:ext cx="45719" cy="7200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7791050" cy="248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内容占位符 2"/>
          <p:cNvSpPr>
            <a:spLocks noGrp="1"/>
          </p:cNvSpPr>
          <p:nvPr>
            <p:ph idx="1"/>
          </p:nvPr>
        </p:nvSpPr>
        <p:spPr>
          <a:xfrm>
            <a:off x="261864" y="1458613"/>
            <a:ext cx="8424936" cy="4563868"/>
          </a:xfrm>
        </p:spPr>
        <p:txBody>
          <a:bodyPr>
            <a:normAutofit/>
          </a:bodyPr>
          <a:lstStyle/>
          <a:p>
            <a:pPr marL="342900" lvl="2" indent="-342900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How MVL test application resolves test speed sacrifice in RPCT scheme</a:t>
            </a:r>
          </a:p>
          <a:p>
            <a:pPr lvl="2"/>
            <a:endParaRPr lang="en-US" altLang="zh-CN" dirty="0" smtClean="0">
              <a:solidFill>
                <a:srgbClr val="FFFF0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87624" y="5157192"/>
            <a:ext cx="6524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Scan speed:         1/20 of clock f       →      1/5 of clock f</a:t>
            </a:r>
          </a:p>
          <a:p>
            <a:r>
              <a:rPr lang="en-US" altLang="zh-CN" dirty="0" smtClean="0">
                <a:solidFill>
                  <a:srgbClr val="FFFF00"/>
                </a:solidFill>
              </a:rPr>
              <a:t>Speed increases by data rate enhancement of MVL channel (log</a:t>
            </a:r>
            <a:r>
              <a:rPr lang="en-US" altLang="zh-CN" baseline="-25000" dirty="0" smtClean="0">
                <a:solidFill>
                  <a:srgbClr val="FFFF00"/>
                </a:solidFill>
              </a:rPr>
              <a:t>2</a:t>
            </a:r>
            <a:r>
              <a:rPr lang="en-US" altLang="zh-CN" dirty="0" smtClean="0">
                <a:solidFill>
                  <a:srgbClr val="FFFF00"/>
                </a:solidFill>
              </a:rPr>
              <a:t>16)</a:t>
            </a:r>
            <a:endParaRPr lang="zh-CN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329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7340</TotalTime>
  <Words>1203</Words>
  <Application>Microsoft Office PowerPoint</Application>
  <PresentationFormat>全屏显示(4:3)</PresentationFormat>
  <Paragraphs>278</Paragraphs>
  <Slides>21</Slides>
  <Notes>12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</vt:lpstr>
      <vt:lpstr>Multivalued Logic for Reduced Pin Count and Multi-Site SoC Testing</vt:lpstr>
      <vt:lpstr>Outline</vt:lpstr>
      <vt:lpstr>Problem Statement and Motivation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MVL (Multi-Valued Logic) Signal in Test Application</dc:title>
  <dc:creator>TigerLi</dc:creator>
  <cp:lastModifiedBy>TigerLi</cp:lastModifiedBy>
  <cp:revision>427</cp:revision>
  <dcterms:created xsi:type="dcterms:W3CDTF">2014-03-20T02:41:17Z</dcterms:created>
  <dcterms:modified xsi:type="dcterms:W3CDTF">2015-05-07T18:51:04Z</dcterms:modified>
</cp:coreProperties>
</file>