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75" r:id="rId4"/>
    <p:sldId id="276" r:id="rId5"/>
    <p:sldId id="278" r:id="rId6"/>
    <p:sldId id="289" r:id="rId7"/>
    <p:sldId id="285" r:id="rId8"/>
    <p:sldId id="284" r:id="rId9"/>
    <p:sldId id="286" r:id="rId10"/>
    <p:sldId id="287" r:id="rId11"/>
    <p:sldId id="267" r:id="rId12"/>
    <p:sldId id="277" r:id="rId13"/>
    <p:sldId id="288" r:id="rId14"/>
    <p:sldId id="290" r:id="rId15"/>
    <p:sldId id="283" r:id="rId16"/>
    <p:sldId id="279" r:id="rId17"/>
    <p:sldId id="280" r:id="rId18"/>
    <p:sldId id="28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58" d="100"/>
          <a:sy n="58" d="100"/>
        </p:scale>
        <p:origin x="8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C06A-FB6B-4D2E-9D41-D3E82A2F08DC}" type="datetimeFigureOut">
              <a:rPr lang="en-US" smtClean="0"/>
              <a:t>3/15/2014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4339E-B08C-4994-8E1C-828D6F71DC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12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6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 smtClean="0"/>
                  <a:t>In the figure</a:t>
                </a:r>
                <a:r>
                  <a:rPr lang="en-US" sz="1200" baseline="0" dirty="0" smtClean="0"/>
                  <a:t> the </a:t>
                </a:r>
                <a:r>
                  <a:rPr lang="en-US" sz="1200" dirty="0" smtClean="0"/>
                  <a:t>Y axis shows the minimum test time for the supply voltage on the X axis. The </a:t>
                </a:r>
                <a:r>
                  <a:rPr lang="en-US" sz="1200" dirty="0" smtClean="0"/>
                  <a:t>curve N x </a:t>
                </a:r>
                <a:r>
                  <a:rPr lang="en-US" sz="1200" dirty="0" err="1" smtClean="0"/>
                  <a:t>Tstructure</a:t>
                </a:r>
                <a:r>
                  <a:rPr lang="en-US" sz="1200" dirty="0" smtClean="0"/>
                  <a:t> shows test time at each voltage if the circuit is run at its functional </a:t>
                </a:r>
                <a:r>
                  <a:rPr lang="en-US" sz="1200" dirty="0" smtClean="0"/>
                  <a:t>speed.</a:t>
                </a:r>
                <a:r>
                  <a:rPr lang="en-US" sz="1200" baseline="0" dirty="0" smtClean="0"/>
                  <a:t> </a:t>
                </a:r>
                <a:r>
                  <a:rPr lang="en-US" sz="1200" dirty="0" smtClean="0"/>
                  <a:t>The </a:t>
                </a:r>
                <a:r>
                  <a:rPr lang="en-US" sz="1200" dirty="0" smtClean="0"/>
                  <a:t>curve </a:t>
                </a:r>
                <a:r>
                  <a:rPr lang="en-US" sz="1200" b="0" i="0" smtClean="0">
                    <a:latin typeface="Cambria Math"/>
                  </a:rPr>
                  <a:t>𝑁</a:t>
                </a:r>
                <a:r>
                  <a:rPr lang="en-US" sz="1200" b="0" i="0" smtClean="0">
                    <a:latin typeface="Cambria Math"/>
                    <a:ea typeface="Cambria Math"/>
                  </a:rPr>
                  <a:t>×𝐸𝑀𝐴𝑋𝑡𝑒𝑠𝑡/𝑃𝑀𝐴𝑋𝑓𝑢𝑛𝑐</a:t>
                </a:r>
                <a:r>
                  <a:rPr lang="en-US" sz="1200" dirty="0" smtClean="0"/>
                  <a:t> shows test time using the test clock period </a:t>
                </a:r>
                <a:r>
                  <a:rPr lang="en-US" sz="1200" dirty="0" smtClean="0"/>
                  <a:t>. </a:t>
                </a:r>
                <a:endParaRPr lang="en-US" sz="1200" dirty="0" smtClean="0"/>
              </a:p>
              <a:p>
                <a:r>
                  <a:rPr lang="en-US" sz="1200" dirty="0" smtClean="0"/>
                  <a:t>As </a:t>
                </a:r>
                <a:r>
                  <a:rPr lang="en-US" sz="1200" dirty="0"/>
                  <a:t>voltage reduces 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test power </a:t>
                </a:r>
                <a:r>
                  <a:rPr lang="en-US" sz="1200" dirty="0" smtClean="0"/>
                  <a:t>decreases, hence test </a:t>
                </a:r>
                <a:r>
                  <a:rPr lang="en-US" sz="1200" dirty="0"/>
                  <a:t>frequency </a:t>
                </a:r>
                <a:r>
                  <a:rPr lang="en-US" sz="1200" dirty="0" smtClean="0"/>
                  <a:t>can be </a:t>
                </a:r>
                <a:r>
                  <a:rPr lang="en-US" sz="1200" dirty="0" smtClean="0"/>
                  <a:t>increased. On</a:t>
                </a:r>
                <a:r>
                  <a:rPr lang="en-US" sz="1200" baseline="0" dirty="0" smtClean="0"/>
                  <a:t> t</a:t>
                </a:r>
                <a:r>
                  <a:rPr lang="en-US" sz="1200" dirty="0" smtClean="0"/>
                  <a:t>he right side, the</a:t>
                </a:r>
                <a:r>
                  <a:rPr lang="en-US" sz="1200" baseline="0" dirty="0" smtClean="0"/>
                  <a:t> test time is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limited </a:t>
                </a:r>
                <a:r>
                  <a:rPr lang="en-US" sz="1200" dirty="0" smtClean="0"/>
                  <a:t>only by </a:t>
                </a:r>
                <a:r>
                  <a:rPr lang="en-US" sz="1200" dirty="0"/>
                  <a:t>the test power, hence </a:t>
                </a:r>
                <a:r>
                  <a:rPr lang="en-US" sz="1200" dirty="0" smtClean="0"/>
                  <a:t>it is power </a:t>
                </a:r>
                <a:r>
                  <a:rPr lang="en-US" sz="1200" dirty="0" smtClean="0"/>
                  <a:t>constrained. However as voltage reduces </a:t>
                </a:r>
                <a:r>
                  <a:rPr lang="en-US" sz="1200" dirty="0" err="1" smtClean="0"/>
                  <a:t>beyon</a:t>
                </a:r>
                <a:r>
                  <a:rPr lang="en-US" sz="1200" dirty="0" smtClean="0"/>
                  <a:t> a certain value the test time is </a:t>
                </a:r>
                <a:r>
                  <a:rPr lang="en-US" sz="1200" dirty="0" smtClean="0"/>
                  <a:t>limited </a:t>
                </a:r>
                <a:r>
                  <a:rPr lang="en-US" sz="1200" dirty="0"/>
                  <a:t>by the structural delay, hence structure </a:t>
                </a:r>
                <a:r>
                  <a:rPr lang="en-US" sz="1200" dirty="0" smtClean="0"/>
                  <a:t>constrained. Optimum </a:t>
                </a:r>
                <a:r>
                  <a:rPr lang="en-US" sz="1200" dirty="0"/>
                  <a:t>voltage </a:t>
                </a:r>
                <a:r>
                  <a:rPr lang="en-US" sz="1200" dirty="0" err="1"/>
                  <a:t>Vsynch</a:t>
                </a:r>
                <a:r>
                  <a:rPr lang="en-US" sz="1200" dirty="0"/>
                  <a:t> </a:t>
                </a:r>
                <a:r>
                  <a:rPr lang="en-US" sz="1200" dirty="0" smtClean="0"/>
                  <a:t>is </a:t>
                </a:r>
                <a:r>
                  <a:rPr lang="en-US" sz="1200" dirty="0"/>
                  <a:t>the point at which the cycle period start to become structurally </a:t>
                </a:r>
                <a:r>
                  <a:rPr lang="en-US" sz="1200" dirty="0" smtClean="0"/>
                  <a:t>constrained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7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85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55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0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36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1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39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23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8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8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1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78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1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82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74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0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7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1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8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8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3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9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s0063@aubur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agrawal@eng.auburn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rs.net/Links/2009ITRS/Home2009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Specification Test Minimization for Given Defect Level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84425"/>
            <a:ext cx="7391400" cy="4244975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3800" b="1" dirty="0" smtClean="0">
                <a:solidFill>
                  <a:schemeClr val="bg2">
                    <a:lumMod val="10000"/>
                  </a:schemeClr>
                </a:solidFill>
              </a:rPr>
              <a:t>Suraj </a:t>
            </a:r>
            <a:r>
              <a:rPr lang="en-US" sz="3800" b="1" dirty="0" err="1" smtClean="0">
                <a:solidFill>
                  <a:schemeClr val="bg2">
                    <a:lumMod val="10000"/>
                  </a:schemeClr>
                </a:solidFill>
              </a:rPr>
              <a:t>Sindia</a:t>
            </a:r>
            <a:endParaRPr lang="en-US" sz="3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Intel Corporation, Hillsboro, OR 97124, USA</a:t>
            </a:r>
          </a:p>
          <a:p>
            <a:pPr algn="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szs0063@auburn.edu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sz="3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en-US" sz="3800" b="1" dirty="0" smtClean="0">
                <a:solidFill>
                  <a:schemeClr val="bg2">
                    <a:lumMod val="10000"/>
                  </a:schemeClr>
                </a:solidFill>
              </a:rPr>
              <a:t>Vishwani D. Agrawal</a:t>
            </a:r>
          </a:p>
          <a:p>
            <a:pPr algn="r"/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Auburn University, Auburn, AL 36849, USA</a:t>
            </a:r>
          </a:p>
          <a:p>
            <a:pPr algn="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vagrawal@eng.auburn.edu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15</a:t>
            </a:r>
            <a:r>
              <a:rPr lang="en-US" sz="3600" baseline="30000" dirty="0" smtClean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IEEE Latin-American Test Workshop</a:t>
            </a:r>
          </a:p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Fortaleza, Brazil</a:t>
            </a:r>
          </a:p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March 13, 2014</a:t>
            </a:r>
            <a:endParaRPr lang="en-US" sz="3600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Linear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26075"/>
          </a:xfrm>
        </p:spPr>
        <p:txBody>
          <a:bodyPr>
            <a:normAutofit/>
          </a:bodyPr>
          <a:lstStyle/>
          <a:p>
            <a:r>
              <a:rPr lang="en-US" dirty="0" smtClean="0"/>
              <a:t>We derive k linear constraint relations for variables x</a:t>
            </a:r>
            <a:r>
              <a:rPr lang="en-US" baseline="-25000" dirty="0" smtClean="0"/>
              <a:t>i</a:t>
            </a:r>
            <a:r>
              <a:rPr lang="en-US" dirty="0" smtClean="0"/>
              <a:t> and constant dl: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			 	 </a:t>
            </a:r>
            <a:r>
              <a:rPr lang="en-US" dirty="0" smtClean="0"/>
              <a:t>k</a:t>
            </a: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 smtClean="0"/>
              <a:t>	(1 </a:t>
            </a:r>
            <a:r>
              <a:rPr lang="en-US" dirty="0"/>
              <a:t>– dl)</a:t>
            </a:r>
            <a:r>
              <a:rPr lang="en-US" baseline="30000" dirty="0"/>
              <a:t>1/k </a:t>
            </a:r>
            <a:r>
              <a:rPr lang="en-US" dirty="0"/>
              <a:t> </a:t>
            </a:r>
            <a:r>
              <a:rPr lang="en-US" dirty="0" smtClean="0"/>
              <a:t>≤  </a:t>
            </a:r>
            <a:r>
              <a:rPr lang="en-US" dirty="0"/>
              <a:t>1 –  ∏ (1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r>
              <a:rPr lang="en-US" dirty="0" smtClean="0"/>
              <a:t>)</a:t>
            </a:r>
            <a:r>
              <a:rPr lang="en-US" sz="4400" baseline="28000" dirty="0" smtClean="0"/>
              <a:t>x</a:t>
            </a:r>
            <a:r>
              <a:rPr lang="en-US" sz="4400" baseline="8000" dirty="0" smtClean="0"/>
              <a:t>i</a:t>
            </a:r>
            <a:r>
              <a:rPr lang="en-US" dirty="0" smtClean="0"/>
              <a:t>,</a:t>
            </a:r>
            <a:r>
              <a:rPr lang="en-US" sz="4400" baseline="8000" dirty="0" smtClean="0"/>
              <a:t> </a:t>
            </a:r>
            <a:r>
              <a:rPr lang="en-US" dirty="0" smtClean="0"/>
              <a:t>j </a:t>
            </a:r>
            <a:r>
              <a:rPr lang="en-US" dirty="0"/>
              <a:t>= 1, 2, </a:t>
            </a:r>
            <a:r>
              <a:rPr lang="en-US" sz="2400" dirty="0" smtClean="0"/>
              <a:t>● </a:t>
            </a:r>
            <a:r>
              <a:rPr lang="en-US" sz="2400" dirty="0"/>
              <a:t>● </a:t>
            </a:r>
            <a:r>
              <a:rPr lang="en-US" sz="2400" dirty="0" smtClean="0"/>
              <a:t>● </a:t>
            </a:r>
            <a:r>
              <a:rPr lang="en-US" dirty="0"/>
              <a:t>, k </a:t>
            </a:r>
            <a:endParaRPr lang="en-US" baseline="80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		</a:t>
            </a:r>
            <a:r>
              <a:rPr lang="en-US" sz="4400" baseline="8000" dirty="0" smtClean="0"/>
              <a:t>	</a:t>
            </a:r>
            <a:r>
              <a:rPr lang="en-US" sz="4400" baseline="8000" dirty="0" err="1" smtClean="0"/>
              <a:t>i</a:t>
            </a:r>
            <a:r>
              <a:rPr lang="en-US" sz="4400" baseline="8000" dirty="0" smtClean="0"/>
              <a:t>=1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endParaRPr lang="en-US" sz="4400" baseline="80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 smtClean="0"/>
              <a:t>	Therefore,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endParaRPr lang="en-US" sz="4400" baseline="80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 smtClean="0"/>
              <a:t>	k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</a:t>
            </a:r>
            <a:r>
              <a:rPr lang="en-US" sz="4800" baseline="8000" dirty="0" smtClean="0"/>
              <a:t>∑</a:t>
            </a:r>
            <a:r>
              <a:rPr lang="en-US" sz="4400" baseline="8000" dirty="0" smtClean="0"/>
              <a:t> x</a:t>
            </a:r>
            <a:r>
              <a:rPr lang="en-US" sz="4400" baseline="-25000" dirty="0" smtClean="0"/>
              <a:t>i</a:t>
            </a:r>
            <a:r>
              <a:rPr lang="en-US" sz="4400" baseline="8000" dirty="0" smtClean="0"/>
              <a:t> </a:t>
            </a:r>
            <a:r>
              <a:rPr lang="en-US" sz="4400" baseline="8000" dirty="0" err="1" smtClean="0"/>
              <a:t>ln</a:t>
            </a:r>
            <a:r>
              <a:rPr lang="en-US" dirty="0" smtClean="0"/>
              <a:t>(1 </a:t>
            </a:r>
            <a:r>
              <a:rPr lang="en-US" dirty="0"/>
              <a:t>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 smtClean="0"/>
              <a:t>) ≤ </a:t>
            </a:r>
            <a:r>
              <a:rPr lang="en-US" dirty="0" err="1" smtClean="0"/>
              <a:t>ln</a:t>
            </a:r>
            <a:r>
              <a:rPr lang="en-US" dirty="0" smtClean="0"/>
              <a:t>[1 – (1 – dl)</a:t>
            </a:r>
            <a:r>
              <a:rPr lang="en-US" baseline="30000" dirty="0" smtClean="0"/>
              <a:t>1/k</a:t>
            </a:r>
            <a:r>
              <a:rPr lang="en-US" dirty="0" smtClean="0"/>
              <a:t>],</a:t>
            </a:r>
            <a:r>
              <a:rPr lang="en-US" sz="4400" baseline="8000" dirty="0" smtClean="0"/>
              <a:t> </a:t>
            </a:r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</a:t>
            </a:r>
            <a:r>
              <a:rPr lang="en-US" dirty="0"/>
              <a:t>=1					 </a:t>
            </a:r>
            <a:r>
              <a:rPr lang="en-US" dirty="0" smtClean="0"/>
              <a:t>  j </a:t>
            </a:r>
            <a:r>
              <a:rPr lang="en-US" dirty="0"/>
              <a:t>= 1, 2, </a:t>
            </a:r>
            <a:r>
              <a:rPr lang="en-US" sz="2400" dirty="0"/>
              <a:t>● ● ● </a:t>
            </a:r>
            <a:r>
              <a:rPr lang="en-US" dirty="0"/>
              <a:t>, </a:t>
            </a:r>
            <a:r>
              <a:rPr lang="en-US" dirty="0" smtClean="0"/>
              <a:t>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8153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Operational Amplifier: TI LM741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60" y="1524000"/>
            <a:ext cx="6800240" cy="4525963"/>
          </a:xfrm>
        </p:spPr>
      </p:pic>
    </p:spTree>
    <p:extLst>
      <p:ext uri="{BB962C8B-B14F-4D97-AF65-F5344CB8AC3E}">
        <p14:creationId xmlns:p14="http://schemas.microsoft.com/office/powerpoint/2010/main" val="2853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LM741 Specifications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724136"/>
              </p:ext>
            </p:extLst>
          </p:nvPr>
        </p:nvGraphicFramePr>
        <p:xfrm>
          <a:off x="228600" y="1295400"/>
          <a:ext cx="8686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4140200"/>
                <a:gridCol w="838200"/>
                <a:gridCol w="914400"/>
                <a:gridCol w="944034"/>
                <a:gridCol w="884766"/>
              </a:tblGrid>
              <a:tr h="8457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Specification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Values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45708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Min.</a:t>
                      </a:r>
                      <a:endParaRPr lang="en-US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Nom.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Max.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4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DC</a:t>
                      </a:r>
                      <a:r>
                        <a:rPr lang="en-US" sz="2400" baseline="0" dirty="0" smtClean="0"/>
                        <a:t> gain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V/mV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3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Slew rate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V/</a:t>
                      </a:r>
                      <a:r>
                        <a:rPr lang="el-GR" sz="2400" dirty="0" smtClean="0"/>
                        <a:t>μ</a:t>
                      </a:r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6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3-dB bandwidth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MHz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6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Input referred offset voltage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Vrinda" panose="020B0502040204020203" pitchFamily="34" charset="0"/>
                          <a:cs typeface="Vrinda" panose="020B0502040204020203" pitchFamily="34" charset="0"/>
                        </a:rPr>
                        <a:t>±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Vrinda" panose="020B0502040204020203" pitchFamily="34" charset="0"/>
                        </a:rPr>
                        <a:t>10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rinda" panose="020B0502040204020203" pitchFamily="34" charset="0"/>
                          <a:cs typeface="Vrinda" panose="020B0502040204020203" pitchFamily="34" charset="0"/>
                        </a:rPr>
                        <a:t>±</a:t>
                      </a:r>
                      <a:r>
                        <a:rPr lang="en-US" sz="2400" dirty="0" smtClean="0">
                          <a:latin typeface="+mj-lt"/>
                          <a:cs typeface="Vrinda" panose="020B0502040204020203" pitchFamily="34" charset="0"/>
                        </a:rPr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mV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5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Power supply rejection ratio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dB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525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T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Common mode rejection ratio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dB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5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Input bias current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Monte Carlo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Simulate sample circuits for tests T</a:t>
            </a:r>
            <a:r>
              <a:rPr lang="en-US" baseline="-25000" dirty="0" smtClean="0"/>
              <a:t>1</a:t>
            </a:r>
            <a:r>
              <a:rPr lang="en-US" dirty="0" smtClean="0"/>
              <a:t> through T</a:t>
            </a:r>
            <a:r>
              <a:rPr lang="en-US" baseline="-25000" dirty="0" smtClean="0"/>
              <a:t>7</a:t>
            </a:r>
            <a:r>
              <a:rPr lang="en-US" dirty="0" smtClean="0"/>
              <a:t> using spice.</a:t>
            </a:r>
          </a:p>
          <a:p>
            <a:r>
              <a:rPr lang="en-US" dirty="0" smtClean="0"/>
              <a:t>5,000 circuit samples generated:</a:t>
            </a:r>
          </a:p>
          <a:p>
            <a:pPr lvl="2"/>
            <a:r>
              <a:rPr lang="en-US" sz="2800" dirty="0" smtClean="0"/>
              <a:t>5% random deviation around nominal value of each components (12 resistors and 1 capacitor)</a:t>
            </a:r>
          </a:p>
          <a:p>
            <a:pPr lvl="2"/>
            <a:r>
              <a:rPr lang="en-US" sz="2800" dirty="0" smtClean="0"/>
              <a:t>10% random deviation in DC gain of each BJT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93A-069A-4FE3-BF6D-A3DB85A29D91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Compute probabilities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3650"/>
            <a:ext cx="8763000" cy="5213350"/>
          </a:xfrm>
        </p:spPr>
        <p:txBody>
          <a:bodyPr>
            <a:normAutofit/>
          </a:bodyPr>
          <a:lstStyle/>
          <a:p>
            <a:r>
              <a:rPr lang="en-US" dirty="0" smtClean="0"/>
              <a:t>X = circuits failing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Y = circuits failing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Z = circuits failing </a:t>
            </a:r>
            <a:r>
              <a:rPr lang="en-US" dirty="0"/>
              <a:t>both T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Prob</a:t>
            </a:r>
            <a:r>
              <a:rPr lang="en-US" dirty="0" smtClean="0"/>
              <a:t>{Test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fails | spec S</a:t>
            </a:r>
            <a:r>
              <a:rPr lang="en-US" baseline="-25000" dirty="0" smtClean="0"/>
              <a:t>i</a:t>
            </a:r>
            <a:r>
              <a:rPr lang="en-US" dirty="0" smtClean="0"/>
              <a:t> is faulty} = Z/Y</a:t>
            </a:r>
          </a:p>
          <a:p>
            <a:r>
              <a:rPr lang="en-US" dirty="0" smtClean="0"/>
              <a:t>Example:</a:t>
            </a:r>
          </a:p>
          <a:p>
            <a:pPr lvl="2"/>
            <a:r>
              <a:rPr lang="en-US" sz="2800" dirty="0" smtClean="0"/>
              <a:t>45 circuits had spec. S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failure, detected by T</a:t>
            </a:r>
            <a:r>
              <a:rPr lang="en-US" sz="2800" baseline="-25000" dirty="0" smtClean="0"/>
              <a:t>1</a:t>
            </a:r>
          </a:p>
          <a:p>
            <a:pPr lvl="2"/>
            <a:r>
              <a:rPr lang="en-US" sz="2800" dirty="0" smtClean="0"/>
              <a:t>81 </a:t>
            </a:r>
            <a:r>
              <a:rPr lang="en-US" sz="2800" dirty="0"/>
              <a:t>circuits had spec.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failure, </a:t>
            </a:r>
            <a:r>
              <a:rPr lang="en-US" sz="2800" dirty="0"/>
              <a:t>detected by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</a:p>
          <a:p>
            <a:pPr lvl="2"/>
            <a:r>
              <a:rPr lang="en-US" sz="2800" dirty="0" smtClean="0"/>
              <a:t>17 circuits had both failures</a:t>
            </a:r>
          </a:p>
          <a:p>
            <a:pPr lvl="2"/>
            <a:r>
              <a:rPr lang="en-US" sz="2800" dirty="0" smtClean="0"/>
              <a:t>p</a:t>
            </a:r>
            <a:r>
              <a:rPr lang="en-US" sz="2800" baseline="-25000" dirty="0" smtClean="0"/>
              <a:t>12 </a:t>
            </a:r>
            <a:r>
              <a:rPr lang="en-US" sz="2800" dirty="0" smtClean="0"/>
              <a:t>= 17/81 = 0.21, p</a:t>
            </a:r>
            <a:r>
              <a:rPr lang="en-US" sz="2800" baseline="-25000" dirty="0"/>
              <a:t>2</a:t>
            </a:r>
            <a:r>
              <a:rPr lang="en-US" sz="2800" baseline="-25000" dirty="0" smtClean="0"/>
              <a:t>1 </a:t>
            </a:r>
            <a:r>
              <a:rPr lang="en-US" sz="2800" dirty="0"/>
              <a:t>= </a:t>
            </a:r>
            <a:r>
              <a:rPr lang="en-US" sz="2800" dirty="0" smtClean="0"/>
              <a:t>17/45 </a:t>
            </a:r>
            <a:r>
              <a:rPr lang="en-US" sz="2800" dirty="0"/>
              <a:t>= </a:t>
            </a:r>
            <a:r>
              <a:rPr lang="en-US" sz="2800" dirty="0" smtClean="0"/>
              <a:t>0.38, p</a:t>
            </a:r>
            <a:r>
              <a:rPr lang="en-US" sz="2800" baseline="-25000" dirty="0" smtClean="0"/>
              <a:t>11 </a:t>
            </a:r>
            <a:r>
              <a:rPr lang="en-US" sz="2800" dirty="0"/>
              <a:t>=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22 </a:t>
            </a:r>
            <a:r>
              <a:rPr lang="en-US" sz="2800" dirty="0"/>
              <a:t>= </a:t>
            </a:r>
            <a:r>
              <a:rPr lang="en-US" sz="2800" dirty="0" smtClean="0"/>
              <a:t>1.0</a:t>
            </a:r>
            <a:endParaRPr lang="en-US" sz="2800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93A-069A-4FE3-BF6D-A3DB85A29D91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Spice Simulation of 5,000 Samples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15686"/>
            <a:ext cx="5685762" cy="5023226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2677" y="2362200"/>
            <a:ext cx="2100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 =	17/81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= 0.21</a:t>
            </a:r>
            <a:endParaRPr lang="en-US" sz="3200" dirty="0"/>
          </a:p>
        </p:txBody>
      </p:sp>
      <p:sp>
        <p:nvSpPr>
          <p:cNvPr id="8" name="Freeform 7"/>
          <p:cNvSpPr/>
          <p:nvPr/>
        </p:nvSpPr>
        <p:spPr>
          <a:xfrm>
            <a:off x="1295400" y="1905000"/>
            <a:ext cx="3276600" cy="612716"/>
          </a:xfrm>
          <a:custGeom>
            <a:avLst/>
            <a:gdLst>
              <a:gd name="connsiteX0" fmla="*/ 3923608 w 3923608"/>
              <a:gd name="connsiteY0" fmla="*/ 479712 h 612716"/>
              <a:gd name="connsiteX1" fmla="*/ 2011680 w 3923608"/>
              <a:gd name="connsiteY1" fmla="*/ 80701 h 612716"/>
              <a:gd name="connsiteX2" fmla="*/ 565266 w 3923608"/>
              <a:gd name="connsiteY2" fmla="*/ 47451 h 612716"/>
              <a:gd name="connsiteX3" fmla="*/ 0 w 3923608"/>
              <a:gd name="connsiteY3" fmla="*/ 612716 h 61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3608" h="612716">
                <a:moveTo>
                  <a:pt x="3923608" y="479712"/>
                </a:moveTo>
                <a:cubicBezTo>
                  <a:pt x="3247506" y="316228"/>
                  <a:pt x="2571404" y="152744"/>
                  <a:pt x="2011680" y="80701"/>
                </a:cubicBezTo>
                <a:cubicBezTo>
                  <a:pt x="1451956" y="8657"/>
                  <a:pt x="900546" y="-41218"/>
                  <a:pt x="565266" y="47451"/>
                </a:cubicBezTo>
                <a:cubicBezTo>
                  <a:pt x="229986" y="136120"/>
                  <a:pt x="114993" y="374418"/>
                  <a:pt x="0" y="61271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9616" y="4631259"/>
            <a:ext cx="20329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21 </a:t>
            </a:r>
            <a:r>
              <a:rPr lang="en-US" sz="3200" dirty="0"/>
              <a:t>= </a:t>
            </a:r>
            <a:r>
              <a:rPr lang="en-US" sz="3200" dirty="0" smtClean="0"/>
              <a:t>17/45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= 0.38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943600" y="1295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Samples failing T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1655112"/>
            <a:ext cx="685800" cy="4022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094807" y="2793076"/>
            <a:ext cx="1762298" cy="465513"/>
          </a:xfrm>
          <a:custGeom>
            <a:avLst/>
            <a:gdLst>
              <a:gd name="connsiteX0" fmla="*/ 1762298 w 1762298"/>
              <a:gd name="connsiteY0" fmla="*/ 465513 h 465513"/>
              <a:gd name="connsiteX1" fmla="*/ 748146 w 1762298"/>
              <a:gd name="connsiteY1" fmla="*/ 365760 h 465513"/>
              <a:gd name="connsiteX2" fmla="*/ 0 w 1762298"/>
              <a:gd name="connsiteY2" fmla="*/ 0 h 4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2298" h="465513">
                <a:moveTo>
                  <a:pt x="1762298" y="465513"/>
                </a:moveTo>
                <a:cubicBezTo>
                  <a:pt x="1402080" y="454429"/>
                  <a:pt x="1041862" y="443345"/>
                  <a:pt x="748146" y="365760"/>
                </a:cubicBezTo>
                <a:cubicBezTo>
                  <a:pt x="454430" y="288174"/>
                  <a:pt x="227215" y="144087"/>
                  <a:pt x="0" y="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prstClr val="black"/>
                </a:solidFill>
              </a:rPr>
              <a:t>Probabilities </a:t>
            </a:r>
            <a:r>
              <a:rPr lang="en-US" dirty="0" err="1" smtClean="0">
                <a:solidFill>
                  <a:prstClr val="black"/>
                </a:solidFill>
              </a:rPr>
              <a:t>p</a:t>
            </a:r>
            <a:r>
              <a:rPr lang="en-US" baseline="-25000" dirty="0" err="1" smtClean="0">
                <a:solidFill>
                  <a:prstClr val="black"/>
                </a:solidFill>
              </a:rPr>
              <a:t>ij</a:t>
            </a:r>
            <a:r>
              <a:rPr lang="en-US" dirty="0" smtClean="0">
                <a:solidFill>
                  <a:prstClr val="black"/>
                </a:solidFill>
              </a:rPr>
              <a:t> for LM741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750265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p</a:t>
                      </a:r>
                      <a:r>
                        <a:rPr lang="en-US" sz="2800" b="1" baseline="-25000" dirty="0" err="1" smtClean="0"/>
                        <a:t>ij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2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4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5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6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  <a:r>
                        <a:rPr lang="en-US" sz="2800" b="1" baseline="-25000" dirty="0" smtClean="0"/>
                        <a:t>7</a:t>
                      </a:r>
                      <a:endParaRPr lang="en-US" sz="2800" b="1" baseline="-25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1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0.78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0.76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0.98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2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0.75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0.27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0.19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0.38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4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0.64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0.48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0.84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0.76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5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0.84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6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0.80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0.62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0.42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0.87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r>
                        <a:rPr lang="en-US" sz="2800" b="1" baseline="-25000" dirty="0" smtClean="0"/>
                        <a:t>7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0.61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0.35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0.43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0.63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1.00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2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/>
              <a:t>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Define 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 [0,1], such that </a:t>
            </a:r>
            <a:r>
              <a:rPr lang="en-US" dirty="0" smtClean="0"/>
              <a:t>x</a:t>
            </a:r>
            <a:r>
              <a:rPr lang="en-US" baseline="-25000" dirty="0" smtClean="0"/>
              <a:t>i </a:t>
            </a:r>
            <a:r>
              <a:rPr lang="en-US" dirty="0" smtClean="0"/>
              <a:t>= 0 </a:t>
            </a:r>
            <a:r>
              <a:rPr lang="en-US" dirty="0" smtClean="0">
                <a:sym typeface="Symbol" panose="05050102010706020507" pitchFamily="18" charset="2"/>
              </a:rPr>
              <a:t> discard T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Objective function: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1200" baseline="8000" dirty="0"/>
              <a:t>		</a:t>
            </a:r>
            <a:r>
              <a:rPr lang="en-US" baseline="8000" dirty="0"/>
              <a:t>  			  </a:t>
            </a:r>
            <a:r>
              <a:rPr lang="en-US" sz="4000" baseline="8000" dirty="0"/>
              <a:t>7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000" baseline="8000" dirty="0"/>
              <a:t>			</a:t>
            </a:r>
            <a:r>
              <a:rPr lang="en-US" sz="4800" baseline="8000" dirty="0"/>
              <a:t>minimize 	 ∑  x</a:t>
            </a:r>
            <a:r>
              <a:rPr lang="en-US" sz="4800" baseline="-25000" dirty="0"/>
              <a:t>i</a:t>
            </a:r>
            <a:r>
              <a:rPr lang="en-US" sz="4800" baseline="8000" dirty="0"/>
              <a:t> </a:t>
            </a:r>
            <a:endParaRPr lang="en-US" sz="48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000" dirty="0"/>
              <a:t>        				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r>
              <a:rPr lang="en-US" dirty="0" smtClean="0"/>
              <a:t>Subject to: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</a:t>
            </a:r>
            <a:r>
              <a:rPr lang="en-US" sz="4400" baseline="8000" dirty="0" smtClean="0"/>
              <a:t>7</a:t>
            </a:r>
            <a:endParaRPr lang="en-US" sz="4400" baseline="80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</a:t>
            </a:r>
            <a:r>
              <a:rPr lang="en-US" sz="4800" baseline="8000" dirty="0"/>
              <a:t>∑</a:t>
            </a:r>
            <a:r>
              <a:rPr lang="en-US" sz="4400" baseline="8000" dirty="0"/>
              <a:t> x</a:t>
            </a:r>
            <a:r>
              <a:rPr lang="en-US" sz="4400" baseline="-25000" dirty="0"/>
              <a:t>i</a:t>
            </a:r>
            <a:r>
              <a:rPr lang="en-US" sz="4400" baseline="8000" dirty="0"/>
              <a:t> </a:t>
            </a:r>
            <a:r>
              <a:rPr lang="en-US" sz="4400" baseline="8000" dirty="0" err="1"/>
              <a:t>ln</a:t>
            </a:r>
            <a:r>
              <a:rPr lang="en-US" dirty="0"/>
              <a:t>(1 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) ≤ </a:t>
            </a:r>
            <a:r>
              <a:rPr lang="en-US" dirty="0" err="1"/>
              <a:t>ln</a:t>
            </a:r>
            <a:r>
              <a:rPr lang="en-US" dirty="0"/>
              <a:t>[1 – (1 – </a:t>
            </a:r>
            <a:r>
              <a:rPr lang="en-US" dirty="0" smtClean="0"/>
              <a:t>dl)</a:t>
            </a:r>
            <a:r>
              <a:rPr lang="en-US" baseline="30000" dirty="0" smtClean="0"/>
              <a:t>1/7</a:t>
            </a:r>
            <a:r>
              <a:rPr lang="en-US" dirty="0" smtClean="0"/>
              <a:t>],</a:t>
            </a:r>
            <a:r>
              <a:rPr lang="en-US" sz="4400" baseline="8000" dirty="0" smtClean="0"/>
              <a:t> </a:t>
            </a: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i</a:t>
            </a:r>
            <a:r>
              <a:rPr lang="en-US" dirty="0"/>
              <a:t>=1					   j = 1, 2, </a:t>
            </a:r>
            <a:r>
              <a:rPr lang="en-US" sz="2400" dirty="0"/>
              <a:t>● ● ● </a:t>
            </a:r>
            <a:r>
              <a:rPr lang="en-US" dirty="0"/>
              <a:t>, </a:t>
            </a:r>
            <a:r>
              <a:rPr lang="en-US" dirty="0" smtClean="0"/>
              <a:t>7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 smtClean="0"/>
              <a:t>	where dl = defect level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Test Minimization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825794"/>
              </p:ext>
            </p:extLst>
          </p:nvPr>
        </p:nvGraphicFramePr>
        <p:xfrm>
          <a:off x="152398" y="1600200"/>
          <a:ext cx="876300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2"/>
                <a:gridCol w="533400"/>
                <a:gridCol w="609600"/>
                <a:gridCol w="609600"/>
                <a:gridCol w="609600"/>
                <a:gridCol w="609600"/>
                <a:gridCol w="685800"/>
                <a:gridCol w="685800"/>
                <a:gridCol w="1447800"/>
                <a:gridCol w="1676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DL</a:t>
                      </a:r>
                    </a:p>
                    <a:p>
                      <a:pPr algn="ctr"/>
                      <a:r>
                        <a:rPr lang="en-US" sz="2800" dirty="0" smtClean="0"/>
                        <a:t>PPM</a:t>
                      </a:r>
                      <a:endParaRPr lang="en-US" sz="280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ILP solution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Tests selected</a:t>
                      </a:r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Test size</a:t>
                      </a:r>
                      <a:r>
                        <a:rPr lang="en-US" sz="2800" baseline="0" dirty="0" smtClean="0"/>
                        <a:t> reduction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4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ILP provides an effective tradeoff between test cost (test time) and quality (defect level).</a:t>
            </a:r>
          </a:p>
          <a:p>
            <a:r>
              <a:rPr lang="en-US" dirty="0" smtClean="0"/>
              <a:t>Test time may further reduce if shorter tests are favored in the cost function. </a:t>
            </a:r>
          </a:p>
          <a:p>
            <a:r>
              <a:rPr lang="en-US" dirty="0" smtClean="0"/>
              <a:t>The assumption of equal weight for each specification can be removed by adding weight to critical specifications.</a:t>
            </a:r>
          </a:p>
          <a:p>
            <a:r>
              <a:rPr lang="en-US" dirty="0" smtClean="0"/>
              <a:t>Defect introduction in Monte Carlo samples need careful examination.</a:t>
            </a:r>
          </a:p>
          <a:p>
            <a:r>
              <a:rPr lang="en-US" dirty="0" smtClean="0"/>
              <a:t>Diagnostic tests may need to preserve diagnostic resolution rather than defect level.</a:t>
            </a:r>
          </a:p>
          <a:p>
            <a:r>
              <a:rPr lang="en-US" dirty="0" smtClean="0"/>
              <a:t>Applications to alternate test could be a useful extension.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complete specification-based tests for an analog or RF circuit, and</a:t>
            </a:r>
          </a:p>
          <a:p>
            <a:r>
              <a:rPr lang="en-US" dirty="0" smtClean="0"/>
              <a:t>An acceptable defect level (DL),</a:t>
            </a:r>
          </a:p>
          <a:p>
            <a:r>
              <a:rPr lang="en-US" dirty="0" smtClean="0"/>
              <a:t>Find the smallest set of tests that should be used.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7691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International Technology Roadmap for Semiconductors (</a:t>
            </a:r>
            <a:r>
              <a:rPr lang="en-US" sz="2000" dirty="0" smtClean="0"/>
              <a:t>ITRS) 2009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www.itrs.net/Links/2009ITRS/Home2009.htm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84" y="1204560"/>
            <a:ext cx="6166816" cy="451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Defect Level?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80411" y="1622297"/>
            <a:ext cx="2674945" cy="3796893"/>
          </a:xfrm>
          <a:custGeom>
            <a:avLst/>
            <a:gdLst>
              <a:gd name="connsiteX0" fmla="*/ 1080996 w 2674945"/>
              <a:gd name="connsiteY0" fmla="*/ 19148 h 3796893"/>
              <a:gd name="connsiteX1" fmla="*/ 2361156 w 2674945"/>
              <a:gd name="connsiteY1" fmla="*/ 401534 h 3796893"/>
              <a:gd name="connsiteX2" fmla="*/ 2643789 w 2674945"/>
              <a:gd name="connsiteY2" fmla="*/ 2030828 h 3796893"/>
              <a:gd name="connsiteX3" fmla="*/ 2544036 w 2674945"/>
              <a:gd name="connsiteY3" fmla="*/ 3244486 h 3796893"/>
              <a:gd name="connsiteX4" fmla="*/ 1546509 w 2674945"/>
              <a:gd name="connsiteY4" fmla="*/ 3759875 h 3796893"/>
              <a:gd name="connsiteX5" fmla="*/ 366102 w 2674945"/>
              <a:gd name="connsiteY5" fmla="*/ 3510494 h 3796893"/>
              <a:gd name="connsiteX6" fmla="*/ 342 w 2674945"/>
              <a:gd name="connsiteY6" fmla="*/ 1565315 h 3796893"/>
              <a:gd name="connsiteX7" fmla="*/ 316225 w 2674945"/>
              <a:gd name="connsiteY7" fmla="*/ 218654 h 3796893"/>
              <a:gd name="connsiteX8" fmla="*/ 1080996 w 2674945"/>
              <a:gd name="connsiteY8" fmla="*/ 19148 h 379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4945" h="3796893">
                <a:moveTo>
                  <a:pt x="1080996" y="19148"/>
                </a:moveTo>
                <a:cubicBezTo>
                  <a:pt x="1421818" y="49628"/>
                  <a:pt x="2100691" y="66254"/>
                  <a:pt x="2361156" y="401534"/>
                </a:cubicBezTo>
                <a:cubicBezTo>
                  <a:pt x="2621621" y="736814"/>
                  <a:pt x="2613309" y="1557003"/>
                  <a:pt x="2643789" y="2030828"/>
                </a:cubicBezTo>
                <a:cubicBezTo>
                  <a:pt x="2674269" y="2504653"/>
                  <a:pt x="2726916" y="2956312"/>
                  <a:pt x="2544036" y="3244486"/>
                </a:cubicBezTo>
                <a:cubicBezTo>
                  <a:pt x="2361156" y="3532661"/>
                  <a:pt x="1909498" y="3715540"/>
                  <a:pt x="1546509" y="3759875"/>
                </a:cubicBezTo>
                <a:cubicBezTo>
                  <a:pt x="1183520" y="3804210"/>
                  <a:pt x="623796" y="3876254"/>
                  <a:pt x="366102" y="3510494"/>
                </a:cubicBezTo>
                <a:cubicBezTo>
                  <a:pt x="108408" y="3144734"/>
                  <a:pt x="8655" y="2113955"/>
                  <a:pt x="342" y="1565315"/>
                </a:cubicBezTo>
                <a:cubicBezTo>
                  <a:pt x="-7971" y="1016675"/>
                  <a:pt x="136116" y="476349"/>
                  <a:pt x="316225" y="218654"/>
                </a:cubicBezTo>
                <a:cubicBezTo>
                  <a:pt x="496334" y="-39041"/>
                  <a:pt x="740174" y="-11332"/>
                  <a:pt x="1080996" y="191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89828" y="195742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1969922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37379" y="2424227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99484" y="211137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90700" y="241113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78380" y="256353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9608" y="2805297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37379" y="2824693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01258" y="2840626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75313" y="284547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38285" y="301569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5506" y="235564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07245" y="433120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61335" y="424663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75313" y="401803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01258" y="3739598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52585" y="354230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3315767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212273" y="3792168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8739" y="384346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37828" y="327004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19200" y="331576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8739" y="330087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00200" y="482758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02053" y="2127047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8568" y="477171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58679" y="451781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13010" y="474828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232714" y="4368803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975845" y="1600200"/>
            <a:ext cx="2263155" cy="2243265"/>
          </a:xfrm>
          <a:custGeom>
            <a:avLst/>
            <a:gdLst>
              <a:gd name="connsiteX0" fmla="*/ 1080996 w 2674945"/>
              <a:gd name="connsiteY0" fmla="*/ 19148 h 3796893"/>
              <a:gd name="connsiteX1" fmla="*/ 2361156 w 2674945"/>
              <a:gd name="connsiteY1" fmla="*/ 401534 h 3796893"/>
              <a:gd name="connsiteX2" fmla="*/ 2643789 w 2674945"/>
              <a:gd name="connsiteY2" fmla="*/ 2030828 h 3796893"/>
              <a:gd name="connsiteX3" fmla="*/ 2544036 w 2674945"/>
              <a:gd name="connsiteY3" fmla="*/ 3244486 h 3796893"/>
              <a:gd name="connsiteX4" fmla="*/ 1546509 w 2674945"/>
              <a:gd name="connsiteY4" fmla="*/ 3759875 h 3796893"/>
              <a:gd name="connsiteX5" fmla="*/ 366102 w 2674945"/>
              <a:gd name="connsiteY5" fmla="*/ 3510494 h 3796893"/>
              <a:gd name="connsiteX6" fmla="*/ 342 w 2674945"/>
              <a:gd name="connsiteY6" fmla="*/ 1565315 h 3796893"/>
              <a:gd name="connsiteX7" fmla="*/ 316225 w 2674945"/>
              <a:gd name="connsiteY7" fmla="*/ 218654 h 3796893"/>
              <a:gd name="connsiteX8" fmla="*/ 1080996 w 2674945"/>
              <a:gd name="connsiteY8" fmla="*/ 19148 h 379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4945" h="3796893">
                <a:moveTo>
                  <a:pt x="1080996" y="19148"/>
                </a:moveTo>
                <a:cubicBezTo>
                  <a:pt x="1421818" y="49628"/>
                  <a:pt x="2100691" y="66254"/>
                  <a:pt x="2361156" y="401534"/>
                </a:cubicBezTo>
                <a:cubicBezTo>
                  <a:pt x="2621621" y="736814"/>
                  <a:pt x="2613309" y="1557003"/>
                  <a:pt x="2643789" y="2030828"/>
                </a:cubicBezTo>
                <a:cubicBezTo>
                  <a:pt x="2674269" y="2504653"/>
                  <a:pt x="2726916" y="2956312"/>
                  <a:pt x="2544036" y="3244486"/>
                </a:cubicBezTo>
                <a:cubicBezTo>
                  <a:pt x="2361156" y="3532661"/>
                  <a:pt x="1909498" y="3715540"/>
                  <a:pt x="1546509" y="3759875"/>
                </a:cubicBezTo>
                <a:cubicBezTo>
                  <a:pt x="1183520" y="3804210"/>
                  <a:pt x="623796" y="3876254"/>
                  <a:pt x="366102" y="3510494"/>
                </a:cubicBezTo>
                <a:cubicBezTo>
                  <a:pt x="108408" y="3144734"/>
                  <a:pt x="8655" y="2113955"/>
                  <a:pt x="342" y="1565315"/>
                </a:cubicBezTo>
                <a:cubicBezTo>
                  <a:pt x="-7971" y="1016675"/>
                  <a:pt x="136116" y="476349"/>
                  <a:pt x="316225" y="218654"/>
                </a:cubicBezTo>
                <a:cubicBezTo>
                  <a:pt x="496334" y="-39041"/>
                  <a:pt x="740174" y="-11332"/>
                  <a:pt x="1080996" y="191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1980" y="4094383"/>
            <a:ext cx="1792453" cy="1466398"/>
          </a:xfrm>
          <a:custGeom>
            <a:avLst/>
            <a:gdLst>
              <a:gd name="connsiteX0" fmla="*/ 1080996 w 2674945"/>
              <a:gd name="connsiteY0" fmla="*/ 19148 h 3796893"/>
              <a:gd name="connsiteX1" fmla="*/ 2361156 w 2674945"/>
              <a:gd name="connsiteY1" fmla="*/ 401534 h 3796893"/>
              <a:gd name="connsiteX2" fmla="*/ 2643789 w 2674945"/>
              <a:gd name="connsiteY2" fmla="*/ 2030828 h 3796893"/>
              <a:gd name="connsiteX3" fmla="*/ 2544036 w 2674945"/>
              <a:gd name="connsiteY3" fmla="*/ 3244486 h 3796893"/>
              <a:gd name="connsiteX4" fmla="*/ 1546509 w 2674945"/>
              <a:gd name="connsiteY4" fmla="*/ 3759875 h 3796893"/>
              <a:gd name="connsiteX5" fmla="*/ 366102 w 2674945"/>
              <a:gd name="connsiteY5" fmla="*/ 3510494 h 3796893"/>
              <a:gd name="connsiteX6" fmla="*/ 342 w 2674945"/>
              <a:gd name="connsiteY6" fmla="*/ 1565315 h 3796893"/>
              <a:gd name="connsiteX7" fmla="*/ 316225 w 2674945"/>
              <a:gd name="connsiteY7" fmla="*/ 218654 h 3796893"/>
              <a:gd name="connsiteX8" fmla="*/ 1080996 w 2674945"/>
              <a:gd name="connsiteY8" fmla="*/ 19148 h 379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4945" h="3796893">
                <a:moveTo>
                  <a:pt x="1080996" y="19148"/>
                </a:moveTo>
                <a:cubicBezTo>
                  <a:pt x="1421818" y="49628"/>
                  <a:pt x="2100691" y="66254"/>
                  <a:pt x="2361156" y="401534"/>
                </a:cubicBezTo>
                <a:cubicBezTo>
                  <a:pt x="2621621" y="736814"/>
                  <a:pt x="2613309" y="1557003"/>
                  <a:pt x="2643789" y="2030828"/>
                </a:cubicBezTo>
                <a:cubicBezTo>
                  <a:pt x="2674269" y="2504653"/>
                  <a:pt x="2726916" y="2956312"/>
                  <a:pt x="2544036" y="3244486"/>
                </a:cubicBezTo>
                <a:cubicBezTo>
                  <a:pt x="2361156" y="3532661"/>
                  <a:pt x="1909498" y="3715540"/>
                  <a:pt x="1546509" y="3759875"/>
                </a:cubicBezTo>
                <a:cubicBezTo>
                  <a:pt x="1183520" y="3804210"/>
                  <a:pt x="623796" y="3876254"/>
                  <a:pt x="366102" y="3510494"/>
                </a:cubicBezTo>
                <a:cubicBezTo>
                  <a:pt x="108408" y="3144734"/>
                  <a:pt x="8655" y="2113955"/>
                  <a:pt x="342" y="1565315"/>
                </a:cubicBezTo>
                <a:cubicBezTo>
                  <a:pt x="-7971" y="1016675"/>
                  <a:pt x="136116" y="476349"/>
                  <a:pt x="316225" y="218654"/>
                </a:cubicBezTo>
                <a:cubicBezTo>
                  <a:pt x="496334" y="-39041"/>
                  <a:pt x="740174" y="-11332"/>
                  <a:pt x="1080996" y="191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0952" y="2251038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324600" y="2896670"/>
            <a:ext cx="255783" cy="2333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69033" y="5156024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86724" y="5135850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85957" y="2705668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32783" y="4652692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94089" y="4445506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513250" y="4658074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32945" y="4549703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13250" y="4191785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74435" y="484242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85343" y="179975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4507" y="2164968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60365" y="1734208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08666" y="212288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45021" y="237732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174507" y="2616626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19800" y="201038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38416" y="179902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330183" y="3060593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829926" y="303707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24992" y="285446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168352" y="262586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687576" y="248127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759966" y="206755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604142" y="3406443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053906" y="335610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24824" y="3270047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812958" y="3244295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3155356" y="2721832"/>
            <a:ext cx="1820489" cy="3612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191251" y="3901096"/>
            <a:ext cx="2080729" cy="6587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-660000" flipH="1">
            <a:off x="3175444" y="2397470"/>
            <a:ext cx="1701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Tested good</a:t>
            </a:r>
            <a:endParaRPr lang="en-US" sz="2400" b="1" dirty="0"/>
          </a:p>
        </p:txBody>
      </p:sp>
      <p:sp>
        <p:nvSpPr>
          <p:cNvPr id="77" name="Rectangle 76"/>
          <p:cNvSpPr/>
          <p:nvPr/>
        </p:nvSpPr>
        <p:spPr>
          <a:xfrm rot="1020000">
            <a:off x="3511330" y="3754924"/>
            <a:ext cx="1561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Tested </a:t>
            </a:r>
            <a:r>
              <a:rPr lang="en-US" sz="2400" b="1" dirty="0" smtClean="0"/>
              <a:t>bad</a:t>
            </a:r>
            <a:endParaRPr lang="en-US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528158"/>
            <a:ext cx="3144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All fabricated chips</a:t>
            </a:r>
            <a:endParaRPr lang="en-US" sz="2800" b="1" dirty="0"/>
          </a:p>
        </p:txBody>
      </p:sp>
      <p:sp>
        <p:nvSpPr>
          <p:cNvPr id="79" name="Rectangle 78"/>
          <p:cNvSpPr/>
          <p:nvPr/>
        </p:nvSpPr>
        <p:spPr>
          <a:xfrm>
            <a:off x="3285076" y="1283398"/>
            <a:ext cx="1478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Good chip</a:t>
            </a:r>
          </a:p>
          <a:p>
            <a:r>
              <a:rPr lang="en-US" sz="2400" b="1" dirty="0" smtClean="0"/>
              <a:t>Bad chip</a:t>
            </a:r>
            <a:endParaRPr lang="en-US" sz="2400" b="1" dirty="0"/>
          </a:p>
        </p:txBody>
      </p:sp>
      <p:cxnSp>
        <p:nvCxnSpPr>
          <p:cNvPr id="81" name="Straight Arrow Connector 80"/>
          <p:cNvCxnSpPr>
            <a:endCxn id="12" idx="7"/>
          </p:cNvCxnSpPr>
          <p:nvPr/>
        </p:nvCxnSpPr>
        <p:spPr>
          <a:xfrm flipH="1">
            <a:off x="2394606" y="1600200"/>
            <a:ext cx="890470" cy="5446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2843772" y="1951657"/>
            <a:ext cx="444641" cy="2267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239000" y="2480608"/>
            <a:ext cx="18296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Defect level:</a:t>
            </a:r>
          </a:p>
          <a:p>
            <a:r>
              <a:rPr lang="en-US" sz="2400" b="1" dirty="0" smtClean="0"/>
              <a:t>DL = 2/21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Yield loss:</a:t>
            </a:r>
          </a:p>
          <a:p>
            <a:r>
              <a:rPr lang="en-US" sz="2400" b="1" dirty="0" smtClean="0"/>
              <a:t>YL = 1/30</a:t>
            </a:r>
          </a:p>
        </p:txBody>
      </p:sp>
      <p:sp>
        <p:nvSpPr>
          <p:cNvPr id="85" name="Oval 84"/>
          <p:cNvSpPr/>
          <p:nvPr/>
        </p:nvSpPr>
        <p:spPr>
          <a:xfrm>
            <a:off x="2124345" y="398649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962241" y="4189429"/>
            <a:ext cx="255783" cy="233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32592" y="4783028"/>
            <a:ext cx="1714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True yield:</a:t>
            </a:r>
          </a:p>
          <a:p>
            <a:r>
              <a:rPr lang="en-US" sz="2400" b="1" dirty="0"/>
              <a:t>Y = 20/30</a:t>
            </a:r>
          </a:p>
        </p:txBody>
      </p:sp>
    </p:spTree>
    <p:extLst>
      <p:ext uri="{BB962C8B-B14F-4D97-AF65-F5344CB8AC3E}">
        <p14:creationId xmlns:p14="http://schemas.microsoft.com/office/powerpoint/2010/main" val="2805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Definitions and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7085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Specification S</a:t>
            </a:r>
            <a:r>
              <a:rPr lang="en-US" baseline="-25000" dirty="0" smtClean="0"/>
              <a:t>i </a:t>
            </a:r>
            <a:r>
              <a:rPr lang="en-US" dirty="0" smtClean="0"/>
              <a:t>is tested by test T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Probability of testing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by T</a:t>
            </a:r>
            <a:r>
              <a:rPr lang="en-US" baseline="-25000" dirty="0" smtClean="0"/>
              <a:t>i</a:t>
            </a:r>
            <a:r>
              <a:rPr lang="en-US" dirty="0" smtClean="0"/>
              <a:t> Is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Assume that </a:t>
            </a:r>
            <a:r>
              <a:rPr lang="en-US" dirty="0"/>
              <a:t>s</a:t>
            </a:r>
            <a:r>
              <a:rPr lang="en-US" dirty="0" smtClean="0"/>
              <a:t>pecification tests have zero defect level:</a:t>
            </a:r>
          </a:p>
          <a:p>
            <a:pPr lvl="2"/>
            <a:r>
              <a:rPr lang="en-US" sz="3200" dirty="0" smtClean="0"/>
              <a:t>p</a:t>
            </a:r>
            <a:r>
              <a:rPr lang="en-US" sz="3200" baseline="-25000" dirty="0" smtClean="0"/>
              <a:t>11</a:t>
            </a:r>
            <a:r>
              <a:rPr lang="en-US" sz="3200" dirty="0" smtClean="0"/>
              <a:t> = p</a:t>
            </a:r>
            <a:r>
              <a:rPr lang="en-US" sz="3200" baseline="-25000" dirty="0" smtClean="0"/>
              <a:t>22</a:t>
            </a:r>
            <a:r>
              <a:rPr lang="en-US" sz="3200" dirty="0" smtClean="0"/>
              <a:t> =  </a:t>
            </a:r>
            <a:r>
              <a:rPr lang="en-US" dirty="0" smtClean="0"/>
              <a:t>●  ●  ●</a:t>
            </a:r>
            <a:r>
              <a:rPr lang="en-US" sz="2800" dirty="0" smtClean="0"/>
              <a:t>  </a:t>
            </a:r>
            <a:r>
              <a:rPr lang="en-US" sz="3200" dirty="0" smtClean="0"/>
              <a:t>= 1.0</a:t>
            </a:r>
          </a:p>
          <a:p>
            <a:r>
              <a:rPr lang="en-US" dirty="0" smtClean="0"/>
              <a:t>This is perhaps the reason why the users and manufacturers of VLSI have more confidence in specification tests than in alternate tests.</a:t>
            </a:r>
          </a:p>
          <a:p>
            <a:r>
              <a:rPr lang="en-US" dirty="0" smtClean="0"/>
              <a:t>This assumption can be relaxed in the future work.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Bipartite Graph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96883" y="2065188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4794849" y="2092505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1414732" y="2065188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6553200" y="2092505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1414732" y="437533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3105509" y="4373743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4794849" y="437533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6553200" y="441960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cxnSp>
        <p:nvCxnSpPr>
          <p:cNvPr id="17" name="Straight Arrow Connector 16"/>
          <p:cNvCxnSpPr>
            <a:stCxn id="10" idx="4"/>
            <a:endCxn id="12" idx="0"/>
          </p:cNvCxnSpPr>
          <p:nvPr/>
        </p:nvCxnSpPr>
        <p:spPr>
          <a:xfrm>
            <a:off x="2024332" y="3208188"/>
            <a:ext cx="0" cy="11671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3" idx="0"/>
          </p:cNvCxnSpPr>
          <p:nvPr/>
        </p:nvCxnSpPr>
        <p:spPr>
          <a:xfrm>
            <a:off x="3706483" y="3208188"/>
            <a:ext cx="8626" cy="11655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4"/>
            <a:endCxn id="14" idx="0"/>
          </p:cNvCxnSpPr>
          <p:nvPr/>
        </p:nvCxnSpPr>
        <p:spPr>
          <a:xfrm>
            <a:off x="5404449" y="3235505"/>
            <a:ext cx="0" cy="1139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5" idx="0"/>
          </p:cNvCxnSpPr>
          <p:nvPr/>
        </p:nvCxnSpPr>
        <p:spPr>
          <a:xfrm>
            <a:off x="7162800" y="3235505"/>
            <a:ext cx="0" cy="11840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69372" y="349055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7332" y="3496301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22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43" y="3197405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7964" y="349055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44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10" idx="5"/>
            <a:endCxn id="13" idx="1"/>
          </p:cNvCxnSpPr>
          <p:nvPr/>
        </p:nvCxnSpPr>
        <p:spPr>
          <a:xfrm>
            <a:off x="2455384" y="3040800"/>
            <a:ext cx="828673" cy="15003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6"/>
            <a:endCxn id="14" idx="1"/>
          </p:cNvCxnSpPr>
          <p:nvPr/>
        </p:nvCxnSpPr>
        <p:spPr>
          <a:xfrm>
            <a:off x="2633932" y="2636688"/>
            <a:ext cx="2339465" cy="19060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12" idx="7"/>
          </p:cNvCxnSpPr>
          <p:nvPr/>
        </p:nvCxnSpPr>
        <p:spPr>
          <a:xfrm flipH="1">
            <a:off x="2455384" y="3040800"/>
            <a:ext cx="820047" cy="15019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5"/>
          </p:cNvCxnSpPr>
          <p:nvPr/>
        </p:nvCxnSpPr>
        <p:spPr>
          <a:xfrm>
            <a:off x="5835501" y="3068117"/>
            <a:ext cx="1069943" cy="1473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3"/>
            <a:endCxn id="13" idx="7"/>
          </p:cNvCxnSpPr>
          <p:nvPr/>
        </p:nvCxnSpPr>
        <p:spPr>
          <a:xfrm flipH="1">
            <a:off x="4146161" y="3068117"/>
            <a:ext cx="2585587" cy="1473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62932" y="3849427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34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5607172" y="3525471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156350" y="316447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12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189279" y="3711609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982533" y="3365887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13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146161" y="1396425"/>
            <a:ext cx="1112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Tests</a:t>
            </a:r>
            <a:endParaRPr lang="en-US" sz="32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76600" y="5715000"/>
            <a:ext cx="2520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Specifications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344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An Integer Linear Program (ILP)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k </a:t>
            </a:r>
            <a:r>
              <a:rPr lang="en-US" dirty="0"/>
              <a:t>specifications and k tests.</a:t>
            </a:r>
            <a:endParaRPr lang="en-US" baseline="8000" dirty="0"/>
          </a:p>
          <a:p>
            <a:r>
              <a:rPr lang="en-US" dirty="0" smtClean="0"/>
              <a:t>Define k integer [0,1] variables {x</a:t>
            </a:r>
            <a:r>
              <a:rPr lang="en-US" baseline="-25000" dirty="0" smtClean="0"/>
              <a:t>i</a:t>
            </a:r>
            <a:r>
              <a:rPr lang="en-US" dirty="0" smtClean="0"/>
              <a:t>} for tests {T</a:t>
            </a:r>
            <a:r>
              <a:rPr lang="en-US" baseline="-25000" dirty="0" smtClean="0"/>
              <a:t>i </a:t>
            </a:r>
            <a:r>
              <a:rPr lang="en-US" dirty="0" smtClean="0"/>
              <a:t>}:</a:t>
            </a:r>
          </a:p>
          <a:p>
            <a:pPr lvl="2"/>
            <a:r>
              <a:rPr lang="en-US" sz="3200" dirty="0" smtClean="0"/>
              <a:t>Discard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if x</a:t>
            </a:r>
            <a:r>
              <a:rPr lang="en-US" sz="3200" baseline="-25000" dirty="0"/>
              <a:t>i</a:t>
            </a:r>
            <a:r>
              <a:rPr lang="en-US" sz="3200" dirty="0"/>
              <a:t> </a:t>
            </a:r>
            <a:r>
              <a:rPr lang="en-US" sz="3200" dirty="0" smtClean="0"/>
              <a:t>= 0, else retain </a:t>
            </a:r>
            <a:r>
              <a:rPr lang="en-US" sz="3200" dirty="0"/>
              <a:t>T</a:t>
            </a:r>
            <a:r>
              <a:rPr lang="en-US" sz="3200" baseline="-25000" dirty="0"/>
              <a:t>i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dirty="0" smtClean="0"/>
              <a:t>Define objective function:</a:t>
            </a:r>
          </a:p>
          <a:p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</a:t>
            </a:r>
            <a:r>
              <a:rPr lang="en-US" sz="4400" baseline="8000" dirty="0" smtClean="0"/>
              <a:t>				  k</a:t>
            </a:r>
            <a:endParaRPr lang="en-US" sz="4400" baseline="80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</a:t>
            </a:r>
            <a:r>
              <a:rPr lang="en-US" sz="4400" baseline="8000" dirty="0" smtClean="0"/>
              <a:t>		</a:t>
            </a:r>
            <a:r>
              <a:rPr lang="en-US" sz="5200" baseline="8000" dirty="0" smtClean="0"/>
              <a:t>minimize 	 ∑  x</a:t>
            </a:r>
            <a:r>
              <a:rPr lang="en-US" sz="5200" baseline="-25000" dirty="0" smtClean="0"/>
              <a:t>i</a:t>
            </a:r>
            <a:r>
              <a:rPr lang="en-US" sz="5200" baseline="8000" dirty="0" smtClean="0"/>
              <a:t> </a:t>
            </a:r>
            <a:endParaRPr lang="en-US" sz="52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				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endParaRPr lang="en-US" dirty="0" smtClean="0"/>
          </a:p>
          <a:p>
            <a:r>
              <a:rPr lang="en-US" dirty="0" smtClean="0"/>
              <a:t>Next, need linear constraints to stay within given defect level.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3429000"/>
            <a:ext cx="3200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Defect Level: A Faulty Device 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609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Defect level is probability of a faulty device passing all tests, i.e.,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Prob</a:t>
            </a:r>
            <a:r>
              <a:rPr lang="en-US" dirty="0" smtClean="0"/>
              <a:t>{All tests pass | device is faulty}</a:t>
            </a:r>
          </a:p>
          <a:p>
            <a:r>
              <a:rPr lang="en-US" dirty="0" smtClean="0"/>
              <a:t>For given defect level (dl), this conditional probability should not exceed dl, i.e.,</a:t>
            </a:r>
          </a:p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		  k</a:t>
            </a:r>
            <a:endParaRPr lang="en-US" dirty="0"/>
          </a:p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  	1   </a:t>
            </a:r>
            <a:r>
              <a:rPr lang="en-US" dirty="0"/>
              <a:t>–  </a:t>
            </a:r>
            <a:r>
              <a:rPr lang="en-US" dirty="0" smtClean="0"/>
              <a:t>	 ∏ </a:t>
            </a:r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 smtClean="0"/>
              <a:t>) ≤ dl</a:t>
            </a:r>
            <a:endParaRPr lang="en-US" sz="4400" baseline="8000" dirty="0"/>
          </a:p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en-US" sz="4400" baseline="8000" dirty="0"/>
              <a:t>			</a:t>
            </a:r>
            <a:r>
              <a:rPr lang="en-US" sz="4400" baseline="8000" dirty="0" smtClean="0"/>
              <a:t>	 j=1</a:t>
            </a:r>
            <a:endParaRPr lang="en-US" sz="4400" baseline="8000" dirty="0"/>
          </a:p>
          <a:p>
            <a:r>
              <a:rPr lang="en-US" dirty="0" smtClean="0"/>
              <a:t>Where, </a:t>
            </a:r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 smtClean="0"/>
              <a:t>) = Probability </a:t>
            </a:r>
            <a:r>
              <a:rPr lang="en-US" dirty="0"/>
              <a:t>of testing specification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en-US" dirty="0"/>
              <a:t>			 </a:t>
            </a:r>
            <a:r>
              <a:rPr lang="en-US" dirty="0" smtClean="0"/>
              <a:t>       k</a:t>
            </a:r>
            <a:endParaRPr lang="en-US" dirty="0"/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    =  </a:t>
            </a:r>
            <a:r>
              <a:rPr lang="en-US" dirty="0"/>
              <a:t>1 –  ∏ (1 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)</a:t>
            </a:r>
            <a:r>
              <a:rPr lang="en-US" sz="4400" baseline="28000" dirty="0"/>
              <a:t>x</a:t>
            </a:r>
            <a:r>
              <a:rPr lang="en-US" sz="4400" baseline="8000" dirty="0"/>
              <a:t>i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en-US" sz="4400" baseline="8000" dirty="0"/>
              <a:t>			</a:t>
            </a:r>
            <a:r>
              <a:rPr lang="en-US" sz="4400" baseline="8000" dirty="0" smtClean="0"/>
              <a:t> </a:t>
            </a:r>
            <a:r>
              <a:rPr lang="en-US" sz="4400" dirty="0" smtClean="0"/>
              <a:t>    </a:t>
            </a:r>
            <a:r>
              <a:rPr lang="en-US" sz="4400" baseline="8000" dirty="0" err="1" smtClean="0"/>
              <a:t>i</a:t>
            </a:r>
            <a:r>
              <a:rPr lang="en-US" sz="4400" baseline="8000" dirty="0" smtClean="0"/>
              <a:t>=1</a:t>
            </a:r>
            <a:endParaRPr lang="en-US" sz="4400" baseline="80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Giving Equal Weight per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260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that each specification weighs equally in determining defect level,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	P(S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P(S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 </a:t>
            </a:r>
            <a:r>
              <a:rPr lang="en-US" sz="2800" dirty="0"/>
              <a:t>●  ●  ● </a:t>
            </a:r>
            <a:r>
              <a:rPr lang="en-US" sz="2800" dirty="0" smtClean="0"/>
              <a:t> </a:t>
            </a:r>
            <a:r>
              <a:rPr lang="en-US" dirty="0" smtClean="0"/>
              <a:t>=</a:t>
            </a:r>
            <a:r>
              <a:rPr lang="en-US" sz="2800" dirty="0" smtClean="0"/>
              <a:t> </a:t>
            </a:r>
            <a:r>
              <a:rPr lang="en-US" dirty="0" smtClean="0"/>
              <a:t>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 </a:t>
            </a:r>
          </a:p>
          <a:p>
            <a:pPr marL="0" indent="0">
              <a:buNone/>
            </a:pPr>
            <a:r>
              <a:rPr lang="en-US" dirty="0" smtClean="0"/>
              <a:t>	or	  	1   –  [P(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)]</a:t>
            </a:r>
            <a:r>
              <a:rPr lang="en-US" baseline="30000" dirty="0" smtClean="0"/>
              <a:t>k</a:t>
            </a:r>
            <a:r>
              <a:rPr lang="en-US" dirty="0" smtClean="0"/>
              <a:t> ≤ dl</a:t>
            </a:r>
            <a:r>
              <a:rPr lang="en-US" sz="4400" baseline="8000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or	(1 – dl)</a:t>
            </a:r>
            <a:r>
              <a:rPr lang="en-US" baseline="30000" dirty="0" smtClean="0"/>
              <a:t>1/k </a:t>
            </a:r>
            <a:r>
              <a:rPr lang="en-US" dirty="0" smtClean="0"/>
              <a:t> ≤ </a:t>
            </a:r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 smtClean="0"/>
              <a:t>), j = 1, 2, </a:t>
            </a:r>
            <a:r>
              <a:rPr lang="en-US" sz="2400" dirty="0"/>
              <a:t>●  ●  </a:t>
            </a:r>
            <a:r>
              <a:rPr lang="en-US" sz="2400" dirty="0" smtClean="0"/>
              <a:t>● </a:t>
            </a:r>
            <a:r>
              <a:rPr lang="en-US" dirty="0" smtClean="0"/>
              <a:t>, k </a:t>
            </a:r>
            <a:endParaRPr lang="en-US" dirty="0"/>
          </a:p>
          <a:p>
            <a:pPr marL="0" indent="0">
              <a:lnSpc>
                <a:spcPts val="3200"/>
              </a:lnSpc>
              <a:spcBef>
                <a:spcPts val="600"/>
              </a:spcBef>
              <a:buNone/>
            </a:pPr>
            <a:r>
              <a:rPr lang="en-US" dirty="0"/>
              <a:t>			 	 </a:t>
            </a:r>
            <a:r>
              <a:rPr lang="en-US" dirty="0" smtClean="0"/>
              <a:t>	       	   k</a:t>
            </a: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or 	  (1 </a:t>
            </a:r>
            <a:r>
              <a:rPr lang="en-US" dirty="0"/>
              <a:t>– dl)</a:t>
            </a:r>
            <a:r>
              <a:rPr lang="en-US" baseline="30000" dirty="0"/>
              <a:t>1/k </a:t>
            </a:r>
            <a:r>
              <a:rPr lang="en-US" dirty="0"/>
              <a:t> ≤ </a:t>
            </a:r>
            <a:r>
              <a:rPr lang="en-US" dirty="0" smtClean="0"/>
              <a:t>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/>
              <a:t>)  =  1 –  ∏ (1 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)</a:t>
            </a:r>
            <a:r>
              <a:rPr lang="en-US" sz="4400" baseline="28000" dirty="0"/>
              <a:t>x</a:t>
            </a:r>
            <a:r>
              <a:rPr lang="en-US" sz="4400" baseline="8000" dirty="0"/>
              <a:t>i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4400" baseline="8000" dirty="0"/>
              <a:t>				</a:t>
            </a:r>
            <a:r>
              <a:rPr lang="en-US" sz="4400" baseline="8000" dirty="0" smtClean="0"/>
              <a:t>	      	  </a:t>
            </a:r>
            <a:r>
              <a:rPr lang="en-US" sz="4400" baseline="8000" dirty="0" err="1" smtClean="0"/>
              <a:t>i</a:t>
            </a:r>
            <a:r>
              <a:rPr lang="en-US" sz="4400" baseline="8000" dirty="0" smtClean="0"/>
              <a:t>=1</a:t>
            </a:r>
            <a:endParaRPr lang="en-US" sz="4400" baseline="8000" dirty="0"/>
          </a:p>
          <a:p>
            <a:pPr marL="0" indent="0">
              <a:buNone/>
            </a:pPr>
            <a:r>
              <a:rPr lang="en-US" dirty="0"/>
              <a:t>						 j = 1, 2, </a:t>
            </a:r>
            <a:r>
              <a:rPr lang="en-US" sz="2400" dirty="0"/>
              <a:t>●  ●  ● </a:t>
            </a:r>
            <a:r>
              <a:rPr lang="en-US" dirty="0"/>
              <a:t>, k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8896</TotalTime>
  <Words>955</Words>
  <Application>Microsoft Office PowerPoint</Application>
  <PresentationFormat>On-screen Show (4:3)</PresentationFormat>
  <Paragraphs>390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Vrinda</vt:lpstr>
      <vt:lpstr>Office Theme</vt:lpstr>
      <vt:lpstr>Specification Test Minimization for Given Defect Level</vt:lpstr>
      <vt:lpstr>Problem Statement</vt:lpstr>
      <vt:lpstr>Motivation</vt:lpstr>
      <vt:lpstr>What is Defect Level?</vt:lpstr>
      <vt:lpstr>Definitions and Assumption</vt:lpstr>
      <vt:lpstr>A Bipartite Graph </vt:lpstr>
      <vt:lpstr>An Integer Linear Program (ILP)</vt:lpstr>
      <vt:lpstr>Defect Level: A Faulty Device Passes</vt:lpstr>
      <vt:lpstr>Giving Equal Weight per Specification</vt:lpstr>
      <vt:lpstr>Linear Constraints</vt:lpstr>
      <vt:lpstr>Operational Amplifier: TI LM741</vt:lpstr>
      <vt:lpstr>LM741 Specifications</vt:lpstr>
      <vt:lpstr>Monte Carlo Simulation</vt:lpstr>
      <vt:lpstr>Compute probabilities pij</vt:lpstr>
      <vt:lpstr>Spice Simulation of 5,000 Samples</vt:lpstr>
      <vt:lpstr>Probabilities pij for LM741</vt:lpstr>
      <vt:lpstr>ILP</vt:lpstr>
      <vt:lpstr>Test Minimization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Time Theorem And Applications</dc:title>
  <dc:creator>Praveen</dc:creator>
  <cp:lastModifiedBy>agrawvd</cp:lastModifiedBy>
  <cp:revision>138</cp:revision>
  <dcterms:created xsi:type="dcterms:W3CDTF">2013-03-30T12:43:43Z</dcterms:created>
  <dcterms:modified xsi:type="dcterms:W3CDTF">2014-03-15T13:03:49Z</dcterms:modified>
</cp:coreProperties>
</file>