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6801"/>
    <a:srgbClr val="000099"/>
    <a:srgbClr val="002D46"/>
    <a:srgbClr val="E46C0A"/>
    <a:srgbClr val="A50021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9" autoAdjust="0"/>
    <p:restoredTop sz="98285" autoAdjust="0"/>
  </p:normalViewPr>
  <p:slideViewPr>
    <p:cSldViewPr>
      <p:cViewPr>
        <p:scale>
          <a:sx n="17" d="100"/>
          <a:sy n="17" d="100"/>
        </p:scale>
        <p:origin x="-1458" y="-7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33D6FC5-C42F-4D0A-B93F-723043A0B7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81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2E86CB5-8F1C-48E7-8544-4343672E286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93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8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6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5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3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2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055E-1BEC-4023-A817-BE2589F27C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7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A68A-A54E-46DA-8C64-7DBC2907D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6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74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74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0EF4-3818-4566-877B-49D408A3B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5FC5-1950-4B7E-A301-47D8D6C54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4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906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812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71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624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531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43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234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1249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6ACA-B77A-4F87-B89B-33123E3A5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4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7"/>
            <a:ext cx="1938528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7"/>
            <a:ext cx="1938528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052-C42F-4FA7-B7E5-CA475B4F09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1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066" indent="0">
              <a:buNone/>
              <a:defRPr sz="9100" b="1"/>
            </a:lvl2pPr>
            <a:lvl3pPr marL="4178122" indent="0">
              <a:buNone/>
              <a:defRPr sz="8200" b="1"/>
            </a:lvl3pPr>
            <a:lvl4pPr marL="6267188" indent="0">
              <a:buNone/>
              <a:defRPr sz="7300" b="1"/>
            </a:lvl4pPr>
            <a:lvl5pPr marL="8356249" indent="0">
              <a:buNone/>
              <a:defRPr sz="7300" b="1"/>
            </a:lvl5pPr>
            <a:lvl6pPr marL="10445311" indent="0">
              <a:buNone/>
              <a:defRPr sz="7300" b="1"/>
            </a:lvl6pPr>
            <a:lvl7pPr marL="12534377" indent="0">
              <a:buNone/>
              <a:defRPr sz="7300" b="1"/>
            </a:lvl7pPr>
            <a:lvl8pPr marL="14623442" indent="0">
              <a:buNone/>
              <a:defRPr sz="7300" b="1"/>
            </a:lvl8pPr>
            <a:lvl9pPr marL="16712499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066" indent="0">
              <a:buNone/>
              <a:defRPr sz="9100" b="1"/>
            </a:lvl2pPr>
            <a:lvl3pPr marL="4178122" indent="0">
              <a:buNone/>
              <a:defRPr sz="8200" b="1"/>
            </a:lvl3pPr>
            <a:lvl4pPr marL="6267188" indent="0">
              <a:buNone/>
              <a:defRPr sz="7300" b="1"/>
            </a:lvl4pPr>
            <a:lvl5pPr marL="8356249" indent="0">
              <a:buNone/>
              <a:defRPr sz="7300" b="1"/>
            </a:lvl5pPr>
            <a:lvl6pPr marL="10445311" indent="0">
              <a:buNone/>
              <a:defRPr sz="7300" b="1"/>
            </a:lvl6pPr>
            <a:lvl7pPr marL="12534377" indent="0">
              <a:buNone/>
              <a:defRPr sz="7300" b="1"/>
            </a:lvl7pPr>
            <a:lvl8pPr marL="14623442" indent="0">
              <a:buNone/>
              <a:defRPr sz="7300" b="1"/>
            </a:lvl8pPr>
            <a:lvl9pPr marL="16712499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DF7-A5B7-4065-873C-59FE60E434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6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477-0A92-4D8F-AEFD-B2728A9089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9C6C-8D18-404B-AC24-96D70FC709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73" y="1310640"/>
            <a:ext cx="14439902" cy="557784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73" y="6888487"/>
            <a:ext cx="14439902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89066" indent="0">
              <a:buNone/>
              <a:defRPr sz="5500"/>
            </a:lvl2pPr>
            <a:lvl3pPr marL="4178122" indent="0">
              <a:buNone/>
              <a:defRPr sz="4600"/>
            </a:lvl3pPr>
            <a:lvl4pPr marL="6267188" indent="0">
              <a:buNone/>
              <a:defRPr sz="4100"/>
            </a:lvl4pPr>
            <a:lvl5pPr marL="8356249" indent="0">
              <a:buNone/>
              <a:defRPr sz="4100"/>
            </a:lvl5pPr>
            <a:lvl6pPr marL="10445311" indent="0">
              <a:buNone/>
              <a:defRPr sz="4100"/>
            </a:lvl6pPr>
            <a:lvl7pPr marL="12534377" indent="0">
              <a:buNone/>
              <a:defRPr sz="4100"/>
            </a:lvl7pPr>
            <a:lvl8pPr marL="14623442" indent="0">
              <a:buNone/>
              <a:defRPr sz="4100"/>
            </a:lvl8pPr>
            <a:lvl9pPr marL="16712499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7D82-7B32-4F08-9587-153807EA4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9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4600"/>
            </a:lvl1pPr>
            <a:lvl2pPr marL="2089066" indent="0">
              <a:buNone/>
              <a:defRPr sz="12800"/>
            </a:lvl2pPr>
            <a:lvl3pPr marL="4178122" indent="0">
              <a:buNone/>
              <a:defRPr sz="11000"/>
            </a:lvl3pPr>
            <a:lvl4pPr marL="6267188" indent="0">
              <a:buNone/>
              <a:defRPr sz="9100"/>
            </a:lvl4pPr>
            <a:lvl5pPr marL="8356249" indent="0">
              <a:buNone/>
              <a:defRPr sz="9100"/>
            </a:lvl5pPr>
            <a:lvl6pPr marL="10445311" indent="0">
              <a:buNone/>
              <a:defRPr sz="9100"/>
            </a:lvl6pPr>
            <a:lvl7pPr marL="12534377" indent="0">
              <a:buNone/>
              <a:defRPr sz="9100"/>
            </a:lvl7pPr>
            <a:lvl8pPr marL="14623442" indent="0">
              <a:buNone/>
              <a:defRPr sz="9100"/>
            </a:lvl8pPr>
            <a:lvl9pPr marL="16712499" indent="0">
              <a:buNone/>
              <a:defRPr sz="9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400"/>
            </a:lvl1pPr>
            <a:lvl2pPr marL="2089066" indent="0">
              <a:buNone/>
              <a:defRPr sz="5500"/>
            </a:lvl2pPr>
            <a:lvl3pPr marL="4178122" indent="0">
              <a:buNone/>
              <a:defRPr sz="4600"/>
            </a:lvl3pPr>
            <a:lvl4pPr marL="6267188" indent="0">
              <a:buNone/>
              <a:defRPr sz="4100"/>
            </a:lvl4pPr>
            <a:lvl5pPr marL="8356249" indent="0">
              <a:buNone/>
              <a:defRPr sz="4100"/>
            </a:lvl5pPr>
            <a:lvl6pPr marL="10445311" indent="0">
              <a:buNone/>
              <a:defRPr sz="4100"/>
            </a:lvl6pPr>
            <a:lvl7pPr marL="12534377" indent="0">
              <a:buNone/>
              <a:defRPr sz="4100"/>
            </a:lvl7pPr>
            <a:lvl8pPr marL="14623442" indent="0">
              <a:buNone/>
              <a:defRPr sz="4100"/>
            </a:lvl8pPr>
            <a:lvl9pPr marL="16712499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B12F-D7E7-46CE-AFC3-421FF61F23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0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17817" tIns="208904" rIns="417817" bIns="2089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417817" tIns="208904" rIns="417817" bIns="2089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17817" tIns="208904" rIns="417817" bIns="20890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17817" tIns="208904" rIns="417817" bIns="20890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17817" tIns="208904" rIns="417817" bIns="20890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375A-B93F-4830-8EC4-87D5C4179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5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78122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797" indent="-1566797" algn="l" defTabSz="4178122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731" indent="-1305665" algn="l" defTabSz="4178122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2660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1717" indent="-1044528" algn="l" defTabSz="4178122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0782" indent="-1044528" algn="l" defTabSz="4178122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9844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8905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7971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57036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066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8122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7188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6249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5311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4377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3442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2499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237018" y="433388"/>
            <a:ext cx="33050018" cy="4644060"/>
          </a:xfrm>
          <a:prstGeom prst="roundRect">
            <a:avLst/>
          </a:prstGeom>
          <a:solidFill>
            <a:srgbClr val="00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Reducing ATE Time for Power Constrained Scan Test by Asynchronous Clocking</a:t>
            </a:r>
          </a:p>
          <a:p>
            <a:pPr algn="ctr" defTabSz="908050"/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Praveen Venkataramani and Vishwani D. Agrawal</a:t>
            </a:r>
          </a:p>
          <a:p>
            <a:pPr algn="ctr" defTabSz="908050"/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Electrical and Computer </a:t>
            </a:r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Engineering, Auburn University,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Auburn, </a:t>
            </a:r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36849</a:t>
            </a: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38100" y="4413250"/>
            <a:ext cx="0" cy="28505150"/>
          </a:xfrm>
          <a:prstGeom prst="line">
            <a:avLst/>
          </a:prstGeom>
          <a:noFill/>
          <a:ln w="9525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8600" y="4883872"/>
            <a:ext cx="14280573" cy="566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19070" bIns="45267">
            <a:spAutoFit/>
          </a:bodyPr>
          <a:lstStyle/>
          <a:p>
            <a:pPr defTabSz="908050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Abstract</a:t>
            </a:r>
          </a:p>
          <a:p>
            <a:pPr defTabSz="908050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Advanced CMOS VLSI technologies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low power applications mandate power constrained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time and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ATE (Automated Test Equipment) costs. W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 a new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methodology in which the test clock rate is dynamically varied  based on the per cycle energy dissipation to optimally reduce the test time.  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4509173" y="19029363"/>
            <a:ext cx="18184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26" tIns="45267" rIns="90526" bIns="45267">
            <a:spAutoFit/>
          </a:bodyPr>
          <a:lstStyle/>
          <a:p>
            <a:pPr defTabSz="908050"/>
            <a:endParaRPr lang="en-US" sz="4900" dirty="0"/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15212291" y="15967522"/>
            <a:ext cx="14048509" cy="1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57200" bIns="45267">
            <a:spAutoFit/>
          </a:bodyPr>
          <a:lstStyle/>
          <a:p>
            <a:pPr defTabSz="908050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Scan Test of s298, 180nm CMOS,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0.139mW,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= 0.09mW, T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SYNC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 40ns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5" name="Text Box 237"/>
          <p:cNvSpPr txBox="1">
            <a:spLocks noChangeArrowheads="1"/>
          </p:cNvSpPr>
          <p:nvPr/>
        </p:nvSpPr>
        <p:spPr bwMode="auto">
          <a:xfrm>
            <a:off x="29593310" y="21183600"/>
            <a:ext cx="14172710" cy="59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57200" bIns="45267">
            <a:spAutoFit/>
          </a:bodyPr>
          <a:lstStyle/>
          <a:p>
            <a:pPr algn="just" defTabSz="908050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defTabSz="908050">
              <a:spcBef>
                <a:spcPts val="2538"/>
              </a:spcBef>
            </a:pP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is possible to reduce test time by dynamically customizing the test clock period based on cycle by cycle power dissipation.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new test time is reduced by the ratio of average power to the peak power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dissipated in a test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cycle. The work on implementing the proposed method on an ATE is in progress at Auburn University. 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6" name="Text Box 238"/>
          <p:cNvSpPr txBox="1">
            <a:spLocks noChangeArrowheads="1"/>
          </p:cNvSpPr>
          <p:nvPr/>
        </p:nvSpPr>
        <p:spPr bwMode="auto">
          <a:xfrm>
            <a:off x="29593310" y="27279600"/>
            <a:ext cx="13916892" cy="415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57200" bIns="45267">
            <a:spAutoFit/>
          </a:bodyPr>
          <a:lstStyle/>
          <a:p>
            <a:pPr marL="877888" indent="-877888" defTabSz="908050"/>
            <a:r>
              <a:rPr lang="en-US" dirty="0" smtClean="0"/>
              <a:t>References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L. Bushnell and V. D. Agrawal, </a:t>
            </a:r>
            <a:r>
              <a:rPr lang="en-US" sz="32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Essentials of Electronic Testing </a:t>
            </a:r>
            <a:r>
              <a:rPr lang="en-US" sz="3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Digital</a:t>
            </a:r>
            <a:r>
              <a:rPr lang="en-US" sz="32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Memory and Mixed-Signal VLSI Circuits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Boston: 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Springer,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Shanmugasundaram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V. 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Agrawal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“Dynamic 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Clock Control for Test Time Reduction Maintaining Peak Power Limit,” </a:t>
            </a:r>
            <a:r>
              <a:rPr lang="en-US" sz="32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Proc. 29th </a:t>
            </a:r>
            <a:r>
              <a:rPr lang="en-US" sz="3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IEEE VLSI Test Symposium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May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2011, pp. 248 –253.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D. Agrawal, “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Pre-Computed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synchronous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(Invited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alk),” 13th </a:t>
            </a:r>
            <a:r>
              <a:rPr lang="en-US" sz="3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IEEE Latin </a:t>
            </a:r>
            <a:r>
              <a:rPr lang="en-US" sz="32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American Test Workshop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Quito, Ecuador, April 2012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287" name="Text Box 239"/>
          <p:cNvSpPr txBox="1">
            <a:spLocks noChangeArrowheads="1"/>
          </p:cNvSpPr>
          <p:nvPr/>
        </p:nvSpPr>
        <p:spPr bwMode="auto">
          <a:xfrm>
            <a:off x="15378546" y="5077448"/>
            <a:ext cx="14034653" cy="276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57200" bIns="45267">
            <a:spAutoFit/>
          </a:bodyPr>
          <a:lstStyle/>
          <a:p>
            <a:pPr algn="just" defTabSz="908050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Theorem 1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minimum power-constrained (power ≤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test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synchronous test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ratio of total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 consumed during the entire test to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average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for all test cycles.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22" descr="V_158-289_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8927" y="274638"/>
            <a:ext cx="4156364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22" descr="V_158-289_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1" y="198438"/>
            <a:ext cx="4156364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773400" y="8153400"/>
                <a:ext cx="5996000" cy="124348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𝐓𝐓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𝐒</m:t>
                          </m:r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𝐲𝐧𝐜</m:t>
                          </m:r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.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𝑬</m:t>
                          </m:r>
                          <m:r>
                            <a:rPr lang="en-US" i="1" baseline="-2500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𝑻𝑶𝑻𝑨𝑳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𝑷</m:t>
                          </m:r>
                          <m:r>
                            <a:rPr lang="en-US" i="1" baseline="-2500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𝑨</m:t>
                          </m:r>
                          <m:r>
                            <a:rPr lang="en-US" b="1" i="1" baseline="-2500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𝑽𝑮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3400" y="8153400"/>
                <a:ext cx="5996000" cy="1243482"/>
              </a:xfrm>
              <a:prstGeom prst="rect">
                <a:avLst/>
              </a:prstGeom>
              <a:blipFill rotWithShape="1">
                <a:blip r:embed="rId3"/>
                <a:stretch>
                  <a:fillRect b="-5911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239"/>
          <p:cNvSpPr txBox="1">
            <a:spLocks noChangeArrowheads="1"/>
          </p:cNvSpPr>
          <p:nvPr/>
        </p:nvSpPr>
        <p:spPr bwMode="auto">
          <a:xfrm>
            <a:off x="15506699" y="10571253"/>
            <a:ext cx="13754100" cy="255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0" tIns="45267" rIns="457200" bIns="45267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possible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power-constrained (power ≤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test time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ratio of total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 consumed during the entire test to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peak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of any test cycle.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test time is achievable by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asynchronous clock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9348862" y="13437859"/>
                <a:ext cx="5619626" cy="124078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𝐓𝐓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𝐀𝐬𝐲𝐧𝐜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.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𝑬</m:t>
                          </m:r>
                          <m:r>
                            <a:rPr lang="en-US" b="1" i="1" baseline="-2500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𝑻𝑶𝑻𝑨𝑳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𝑷</m:t>
                          </m:r>
                          <m:r>
                            <a:rPr lang="en-US" b="1" i="1" baseline="-2500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𝑴𝑨𝑿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8862" y="13437859"/>
                <a:ext cx="5619626" cy="1240789"/>
              </a:xfrm>
              <a:prstGeom prst="rect">
                <a:avLst/>
              </a:prstGeom>
              <a:blipFill rotWithShape="1">
                <a:blip r:embed="rId4"/>
                <a:stretch>
                  <a:fillRect b="-5392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8354" y="10743415"/>
            <a:ext cx="1376968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Overview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test time (Number of scan test clock cycles × clock period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[1]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N×T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Where,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= total test clock cycles = (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+ 2)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sff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number of combinational vectors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sff	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number scan flip-flops in the longest scan chain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= scan clock period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74" y="18281708"/>
            <a:ext cx="13219768" cy="54235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163782" y="31325272"/>
                <a:ext cx="11554691" cy="1593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𝐓</m:t>
                    </m:r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𝐢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𝑬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𝒊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𝑷</m:t>
                        </m:r>
                        <m:r>
                          <a:rPr lang="en-US" i="1" baseline="-2500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𝑴𝑨𝑿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, 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TT(async.)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𝑬</m:t>
                        </m:r>
                        <m:r>
                          <a:rPr lang="en-US" i="1" baseline="-2500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𝑻𝑶𝑻𝑨𝑳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𝑷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𝒎𝒂𝒙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 ≤ TT(sync.)</a:t>
                </a: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782" y="31325272"/>
                <a:ext cx="11554691" cy="15931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2" y="26219873"/>
            <a:ext cx="13212616" cy="52180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6173" y="25178185"/>
            <a:ext cx="13354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Asynchronous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Clock Testing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(Proposed)</a:t>
            </a:r>
            <a:endParaRPr lang="en-US" sz="5400" dirty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837184" y="23540165"/>
                <a:ext cx="8977745" cy="1593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𝐓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𝑬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𝑴𝑨𝑿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𝑷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𝑴𝑨𝑿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, TT(sync.)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𝑬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𝑻𝑶𝑻𝑨𝑳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𝑷</m:t>
                        </m:r>
                        <m:r>
                          <a:rPr lang="en-US" i="1" baseline="-2500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𝑨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𝑽𝑮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184" y="23540165"/>
                <a:ext cx="8977745" cy="159312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16173" y="17282386"/>
            <a:ext cx="14246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ynchronous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lock Testing (Conventional)</a:t>
            </a:r>
            <a:endParaRPr lang="en-US" sz="5400" dirty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089" y="17297400"/>
            <a:ext cx="8811168" cy="6400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8317" y="26331364"/>
            <a:ext cx="8671593" cy="62966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60270" y="18520043"/>
            <a:ext cx="1898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E/T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227128" y="26238330"/>
            <a:ext cx="2031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 = </a:t>
            </a:r>
            <a:r>
              <a:rPr lang="en-US" dirty="0" smtClean="0"/>
              <a:t>E/Ti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830229" y="9725648"/>
            <a:ext cx="33845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908050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Theorem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378546" y="24654965"/>
            <a:ext cx="126214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Scan Test of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s713, 180nm CMOS ,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0.23mW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= 0.13mW, T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SYNC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 40ns</a:t>
            </a:r>
            <a:endParaRPr lang="en-US" sz="4400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645718"/>
              </p:ext>
            </p:extLst>
          </p:nvPr>
        </p:nvGraphicFramePr>
        <p:xfrm>
          <a:off x="30175200" y="6781800"/>
          <a:ext cx="12586856" cy="542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0759"/>
                <a:gridCol w="2823984"/>
                <a:gridCol w="2517371"/>
                <a:gridCol w="2517371"/>
                <a:gridCol w="2517371"/>
              </a:tblGrid>
              <a:tr h="699832"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Circuit Name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 Cycle Peak Power </a:t>
                      </a:r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4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lang="en-US" sz="4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4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mW</a:t>
                      </a:r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Test Time 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6784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Sync</a:t>
                      </a:r>
                      <a:r>
                        <a:rPr lang="en-US" sz="4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Clock</a:t>
                      </a:r>
                    </a:p>
                    <a:p>
                      <a:pPr algn="ctr"/>
                      <a:r>
                        <a:rPr lang="en-US" sz="4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(µs)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Async</a:t>
                      </a:r>
                      <a:r>
                        <a:rPr lang="en-US" sz="4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Clock </a:t>
                      </a:r>
                    </a:p>
                    <a:p>
                      <a:pPr algn="ctr"/>
                      <a:r>
                        <a:rPr lang="en-US" sz="4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(µs)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Reduction</a:t>
                      </a:r>
                    </a:p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</a:tr>
              <a:tr h="61278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s298</a:t>
                      </a: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0.139</a:t>
                      </a: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19.17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12.98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</a:tr>
              <a:tr h="61278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s713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0.230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32.37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20.37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</a:tr>
              <a:tr h="61278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s13207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2.112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2220.0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1353.5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</a:tr>
              <a:tr h="61278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s38584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7.220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7422.6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5924.7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753" marR="99753"/>
                </a:tc>
              </a:tr>
            </a:tbl>
          </a:graphicData>
        </a:graphic>
      </p:graphicFrame>
      <p:sp>
        <p:nvSpPr>
          <p:cNvPr id="37" name="Text Box 88"/>
          <p:cNvSpPr txBox="1">
            <a:spLocks noChangeArrowheads="1"/>
          </p:cNvSpPr>
          <p:nvPr/>
        </p:nvSpPr>
        <p:spPr bwMode="auto">
          <a:xfrm>
            <a:off x="29821908" y="5479873"/>
            <a:ext cx="13916892" cy="76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57200" bIns="45267">
            <a:spAutoFit/>
          </a:bodyPr>
          <a:lstStyle/>
          <a:p>
            <a:pPr defTabSz="908050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Time for ISCAS’89 Circuits using TSMC 180nm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192834" y="8388207"/>
                <a:ext cx="462658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where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i="1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AVG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≤ 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i="1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MAX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2834" y="8388207"/>
                <a:ext cx="4626588" cy="132343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3991" y="15103361"/>
            <a:ext cx="8403230" cy="6308839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93310" y="13124884"/>
            <a:ext cx="1262149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Example for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&gt;&gt;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s713 at 350nm CMOS ,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1.3mW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= 0.56mW, T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SYNC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 40ns,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Test time reduction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~ 50%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10754</TotalTime>
  <Words>539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Mechanical Engineering VT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Vishwani Agrawal</cp:lastModifiedBy>
  <cp:revision>183</cp:revision>
  <cp:lastPrinted>2012-05-24T04:09:51Z</cp:lastPrinted>
  <dcterms:created xsi:type="dcterms:W3CDTF">2003-04-11T15:30:44Z</dcterms:created>
  <dcterms:modified xsi:type="dcterms:W3CDTF">2012-11-02T03:10:48Z</dcterms:modified>
</cp:coreProperties>
</file>