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20" r:id="rId2"/>
    <p:sldId id="270" r:id="rId3"/>
    <p:sldId id="306" r:id="rId4"/>
    <p:sldId id="328" r:id="rId5"/>
    <p:sldId id="331" r:id="rId6"/>
    <p:sldId id="330" r:id="rId7"/>
    <p:sldId id="329" r:id="rId8"/>
    <p:sldId id="321" r:id="rId9"/>
    <p:sldId id="322" r:id="rId10"/>
    <p:sldId id="323" r:id="rId11"/>
    <p:sldId id="324" r:id="rId12"/>
    <p:sldId id="325" r:id="rId13"/>
    <p:sldId id="326" r:id="rId14"/>
    <p:sldId id="327" r:id="rId15"/>
    <p:sldId id="287" r:id="rId16"/>
    <p:sldId id="304" r:id="rId17"/>
    <p:sldId id="288" r:id="rId18"/>
  </p:sldIdLst>
  <p:sldSz cx="9144000" cy="6858000" type="screen4x3"/>
  <p:notesSz cx="68580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6600FF"/>
    <a:srgbClr val="00FF00"/>
    <a:srgbClr val="FFFF00"/>
    <a:srgbClr val="FF0000"/>
    <a:srgbClr val="FFFFFF"/>
    <a:srgbClr val="FFFF99"/>
    <a:srgbClr val="FFFF66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660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9014400" cy="390144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"/>
  <c:chart>
    <c:autoTitleDeleted val="1"/>
    <c:view3D>
      <c:perspective val="0"/>
    </c:view3D>
    <c:floor>
      <c:sp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</c:spPr>
    </c:floor>
    <c:plotArea>
      <c:layout/>
      <c:bar3DChart>
        <c:barDir val="col"/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No level converters [7]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</c:spPr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C432</c:v>
                </c:pt>
                <c:pt idx="1">
                  <c:v>C499</c:v>
                </c:pt>
                <c:pt idx="2">
                  <c:v>C880</c:v>
                </c:pt>
                <c:pt idx="3">
                  <c:v>C1355</c:v>
                </c:pt>
                <c:pt idx="4">
                  <c:v>C1908</c:v>
                </c:pt>
                <c:pt idx="5">
                  <c:v>C2670</c:v>
                </c:pt>
                <c:pt idx="6">
                  <c:v>C3540</c:v>
                </c:pt>
                <c:pt idx="7">
                  <c:v>C5315</c:v>
                </c:pt>
                <c:pt idx="8">
                  <c:v>C6288</c:v>
                </c:pt>
                <c:pt idx="9">
                  <c:v>C7552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1.1000000000000001</c:v>
                </c:pt>
                <c:pt idx="1">
                  <c:v>2</c:v>
                </c:pt>
                <c:pt idx="2">
                  <c:v>22.2</c:v>
                </c:pt>
                <c:pt idx="3">
                  <c:v>2.5</c:v>
                </c:pt>
                <c:pt idx="4">
                  <c:v>5.8</c:v>
                </c:pt>
                <c:pt idx="5">
                  <c:v>14.8</c:v>
                </c:pt>
                <c:pt idx="6">
                  <c:v>3.8</c:v>
                </c:pt>
                <c:pt idx="7">
                  <c:v>16.100000000000001</c:v>
                </c:pt>
                <c:pt idx="8">
                  <c:v>2.1</c:v>
                </c:pt>
                <c:pt idx="9">
                  <c:v>11.1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Multiple logic-level gates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C00"/>
              </a:solidFill>
            </a:ln>
          </c:spPr>
          <c:dLbls>
            <c:txPr>
              <a:bodyPr/>
              <a:lstStyle/>
              <a:p>
                <a:pPr>
                  <a:defRPr b="1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C432</c:v>
                </c:pt>
                <c:pt idx="1">
                  <c:v>C499</c:v>
                </c:pt>
                <c:pt idx="2">
                  <c:v>C880</c:v>
                </c:pt>
                <c:pt idx="3">
                  <c:v>C1355</c:v>
                </c:pt>
                <c:pt idx="4">
                  <c:v>C1908</c:v>
                </c:pt>
                <c:pt idx="5">
                  <c:v>C2670</c:v>
                </c:pt>
                <c:pt idx="6">
                  <c:v>C3540</c:v>
                </c:pt>
                <c:pt idx="7">
                  <c:v>C5315</c:v>
                </c:pt>
                <c:pt idx="8">
                  <c:v>C6288</c:v>
                </c:pt>
                <c:pt idx="9">
                  <c:v>C7552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1.1000000000000001</c:v>
                </c:pt>
                <c:pt idx="1">
                  <c:v>2</c:v>
                </c:pt>
                <c:pt idx="2">
                  <c:v>24.5</c:v>
                </c:pt>
                <c:pt idx="3">
                  <c:v>2.5</c:v>
                </c:pt>
                <c:pt idx="4">
                  <c:v>12.4</c:v>
                </c:pt>
                <c:pt idx="5">
                  <c:v>18.100000000000001</c:v>
                </c:pt>
                <c:pt idx="6">
                  <c:v>19.5</c:v>
                </c:pt>
                <c:pt idx="7">
                  <c:v>21.1</c:v>
                </c:pt>
                <c:pt idx="8">
                  <c:v>3.8</c:v>
                </c:pt>
                <c:pt idx="9">
                  <c:v>14.9</c:v>
                </c:pt>
              </c:numCache>
            </c:numRef>
          </c:val>
        </c:ser>
        <c:dLbls>
          <c:showVal val="1"/>
        </c:dLbls>
        <c:shape val="box"/>
        <c:axId val="83070336"/>
        <c:axId val="83428480"/>
        <c:axId val="72594752"/>
      </c:bar3DChart>
      <c:catAx>
        <c:axId val="8307033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1">
                <a:solidFill>
                  <a:srgbClr val="FFFF00"/>
                </a:solidFill>
              </a:defRPr>
            </a:pPr>
            <a:endParaRPr lang="en-US"/>
          </a:p>
        </c:txPr>
        <c:crossAx val="83428480"/>
        <c:crosses val="autoZero"/>
        <c:auto val="1"/>
        <c:lblAlgn val="ctr"/>
        <c:lblOffset val="100"/>
      </c:catAx>
      <c:valAx>
        <c:axId val="8342848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3070336"/>
        <c:crosses val="autoZero"/>
        <c:crossBetween val="between"/>
      </c:valAx>
      <c:serAx>
        <c:axId val="72594752"/>
        <c:scaling>
          <c:orientation val="minMax"/>
        </c:scaling>
        <c:delete val="1"/>
        <c:axPos val="b"/>
        <c:tickLblPos val="none"/>
        <c:crossAx val="83428480"/>
        <c:crosses val="autoZero"/>
      </c:serAx>
    </c:plotArea>
    <c:legend>
      <c:legendPos val="t"/>
      <c:legendEntry>
        <c:idx val="0"/>
        <c:txPr>
          <a:bodyPr/>
          <a:lstStyle/>
          <a:p>
            <a:pPr>
              <a:defRPr sz="2400" b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4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</c:legendEntry>
      <c:layout>
        <c:manualLayout>
          <c:xMode val="edge"/>
          <c:yMode val="edge"/>
          <c:x val="6.0060945771609059E-2"/>
          <c:y val="1.4065637426261542E-2"/>
          <c:w val="0.87987810845678216"/>
          <c:h val="7.6287070430449119E-2"/>
        </c:manualLayout>
      </c:layout>
      <c:txPr>
        <a:bodyPr/>
        <a:lstStyle/>
        <a:p>
          <a:pPr>
            <a:defRPr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C4415B-A2ED-4057-B112-B9FF8F57692F}" type="doc">
      <dgm:prSet loTypeId="urn:microsoft.com/office/officeart/2005/8/layout/cycle8" loCatId="cycle" qsTypeId="urn:microsoft.com/office/officeart/2005/8/quickstyle/3d3" qsCatId="3D" csTypeId="urn:microsoft.com/office/officeart/2005/8/colors/accent1_2" csCatId="accent1" phldr="1"/>
      <dgm:spPr/>
    </dgm:pt>
    <dgm:pt modelId="{D9B64B91-37AA-4E39-A2A7-0C3F31ED5E9E}">
      <dgm:prSet phldrT="[Text]"/>
      <dgm:spPr>
        <a:solidFill>
          <a:srgbClr val="00B050"/>
        </a:solidFill>
      </dgm:spPr>
      <dgm:t>
        <a:bodyPr/>
        <a:lstStyle/>
        <a:p>
          <a:endParaRPr lang="en-US" dirty="0"/>
        </a:p>
      </dgm:t>
    </dgm:pt>
    <dgm:pt modelId="{163CF652-70C3-4911-87DF-72B4F980D803}" type="parTrans" cxnId="{40D8ACA7-074D-42AC-BDC8-D529A596DF9F}">
      <dgm:prSet/>
      <dgm:spPr/>
      <dgm:t>
        <a:bodyPr/>
        <a:lstStyle/>
        <a:p>
          <a:endParaRPr lang="en-US"/>
        </a:p>
      </dgm:t>
    </dgm:pt>
    <dgm:pt modelId="{DD22C43E-E634-4529-8718-D863E2C15EDC}" type="sibTrans" cxnId="{40D8ACA7-074D-42AC-BDC8-D529A596DF9F}">
      <dgm:prSet/>
      <dgm:spPr/>
      <dgm:t>
        <a:bodyPr/>
        <a:lstStyle/>
        <a:p>
          <a:endParaRPr lang="en-US"/>
        </a:p>
      </dgm:t>
    </dgm:pt>
    <dgm:pt modelId="{5C2740C3-7AF6-4013-8E47-70DF131D6F4C}">
      <dgm:prSet phldrT="[Text]"/>
      <dgm:spPr>
        <a:solidFill>
          <a:srgbClr val="7030A0"/>
        </a:solidFill>
      </dgm:spPr>
      <dgm:t>
        <a:bodyPr/>
        <a:lstStyle/>
        <a:p>
          <a:endParaRPr lang="en-US" dirty="0"/>
        </a:p>
      </dgm:t>
    </dgm:pt>
    <dgm:pt modelId="{4C9B02D0-A40D-462C-AD35-940642C473E6}" type="parTrans" cxnId="{68A875AA-CF2D-4A6B-B937-70D6069624E5}">
      <dgm:prSet/>
      <dgm:spPr/>
      <dgm:t>
        <a:bodyPr/>
        <a:lstStyle/>
        <a:p>
          <a:endParaRPr lang="en-US"/>
        </a:p>
      </dgm:t>
    </dgm:pt>
    <dgm:pt modelId="{FF1864EA-4AEC-4213-BE4F-AFE6B459DAD0}" type="sibTrans" cxnId="{68A875AA-CF2D-4A6B-B937-70D6069624E5}">
      <dgm:prSet/>
      <dgm:spPr/>
      <dgm:t>
        <a:bodyPr/>
        <a:lstStyle/>
        <a:p>
          <a:endParaRPr lang="en-US"/>
        </a:p>
      </dgm:t>
    </dgm:pt>
    <dgm:pt modelId="{07B54581-16BA-4B8C-9D8E-305200932D09}">
      <dgm:prSet phldrT="[Text]"/>
      <dgm:spPr>
        <a:solidFill>
          <a:srgbClr val="0070C0"/>
        </a:solidFill>
      </dgm:spPr>
      <dgm:t>
        <a:bodyPr/>
        <a:lstStyle/>
        <a:p>
          <a:endParaRPr lang="en-US" dirty="0" smtClean="0"/>
        </a:p>
      </dgm:t>
    </dgm:pt>
    <dgm:pt modelId="{E5B1AACC-4B67-4862-AFFD-99D3DE4A18EC}" type="parTrans" cxnId="{847315EC-DE42-4B3D-BC4E-14842F96DB11}">
      <dgm:prSet/>
      <dgm:spPr/>
      <dgm:t>
        <a:bodyPr/>
        <a:lstStyle/>
        <a:p>
          <a:endParaRPr lang="en-US"/>
        </a:p>
      </dgm:t>
    </dgm:pt>
    <dgm:pt modelId="{1FB28D44-BAFC-4AA7-8565-C3C442510E9A}" type="sibTrans" cxnId="{847315EC-DE42-4B3D-BC4E-14842F96DB11}">
      <dgm:prSet/>
      <dgm:spPr/>
      <dgm:t>
        <a:bodyPr/>
        <a:lstStyle/>
        <a:p>
          <a:endParaRPr lang="en-US"/>
        </a:p>
      </dgm:t>
    </dgm:pt>
    <dgm:pt modelId="{FC967CC0-3031-4920-8380-74C978A4F438}" type="pres">
      <dgm:prSet presAssocID="{5DC4415B-A2ED-4057-B112-B9FF8F57692F}" presName="compositeShape" presStyleCnt="0">
        <dgm:presLayoutVars>
          <dgm:chMax val="7"/>
          <dgm:dir/>
          <dgm:resizeHandles val="exact"/>
        </dgm:presLayoutVars>
      </dgm:prSet>
      <dgm:spPr/>
    </dgm:pt>
    <dgm:pt modelId="{D9A59B2C-D08A-46DF-BB6C-84B2E72DDAA5}" type="pres">
      <dgm:prSet presAssocID="{5DC4415B-A2ED-4057-B112-B9FF8F57692F}" presName="wedge1" presStyleLbl="node1" presStyleIdx="0" presStyleCnt="3"/>
      <dgm:spPr/>
      <dgm:t>
        <a:bodyPr/>
        <a:lstStyle/>
        <a:p>
          <a:endParaRPr lang="en-US"/>
        </a:p>
      </dgm:t>
    </dgm:pt>
    <dgm:pt modelId="{C8067D1D-960E-43AD-B879-74E020A1C39A}" type="pres">
      <dgm:prSet presAssocID="{5DC4415B-A2ED-4057-B112-B9FF8F57692F}" presName="dummy1a" presStyleCnt="0"/>
      <dgm:spPr/>
    </dgm:pt>
    <dgm:pt modelId="{E4D5D654-4E38-4F6C-9B5D-A1449CE8148F}" type="pres">
      <dgm:prSet presAssocID="{5DC4415B-A2ED-4057-B112-B9FF8F57692F}" presName="dummy1b" presStyleCnt="0"/>
      <dgm:spPr/>
    </dgm:pt>
    <dgm:pt modelId="{BB5F70C3-219D-4C07-A6AB-33E4FD8BC28E}" type="pres">
      <dgm:prSet presAssocID="{5DC4415B-A2ED-4057-B112-B9FF8F57692F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CAB59A-B276-45F8-9BAF-CBF928B27983}" type="pres">
      <dgm:prSet presAssocID="{5DC4415B-A2ED-4057-B112-B9FF8F57692F}" presName="wedge2" presStyleLbl="node1" presStyleIdx="1" presStyleCnt="3"/>
      <dgm:spPr/>
      <dgm:t>
        <a:bodyPr/>
        <a:lstStyle/>
        <a:p>
          <a:endParaRPr lang="en-US"/>
        </a:p>
      </dgm:t>
    </dgm:pt>
    <dgm:pt modelId="{3EBB026B-0BA2-47B0-AB84-2289F66DEE2C}" type="pres">
      <dgm:prSet presAssocID="{5DC4415B-A2ED-4057-B112-B9FF8F57692F}" presName="dummy2a" presStyleCnt="0"/>
      <dgm:spPr/>
    </dgm:pt>
    <dgm:pt modelId="{DFF839F1-F68C-4A2C-B720-0C740C9062D7}" type="pres">
      <dgm:prSet presAssocID="{5DC4415B-A2ED-4057-B112-B9FF8F57692F}" presName="dummy2b" presStyleCnt="0"/>
      <dgm:spPr/>
    </dgm:pt>
    <dgm:pt modelId="{CCDCA7F3-9833-4B8E-BAAB-BEA54D50FECD}" type="pres">
      <dgm:prSet presAssocID="{5DC4415B-A2ED-4057-B112-B9FF8F57692F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F6C39B-A1C5-42B9-A57C-53090AC3D10B}" type="pres">
      <dgm:prSet presAssocID="{5DC4415B-A2ED-4057-B112-B9FF8F57692F}" presName="wedge3" presStyleLbl="node1" presStyleIdx="2" presStyleCnt="3"/>
      <dgm:spPr/>
      <dgm:t>
        <a:bodyPr/>
        <a:lstStyle/>
        <a:p>
          <a:endParaRPr lang="en-US"/>
        </a:p>
      </dgm:t>
    </dgm:pt>
    <dgm:pt modelId="{4B407080-77A5-453B-975A-ED8CDF6DDF7F}" type="pres">
      <dgm:prSet presAssocID="{5DC4415B-A2ED-4057-B112-B9FF8F57692F}" presName="dummy3a" presStyleCnt="0"/>
      <dgm:spPr/>
    </dgm:pt>
    <dgm:pt modelId="{BC1E57D8-B73F-4E06-AD78-9FE0BA71B324}" type="pres">
      <dgm:prSet presAssocID="{5DC4415B-A2ED-4057-B112-B9FF8F57692F}" presName="dummy3b" presStyleCnt="0"/>
      <dgm:spPr/>
    </dgm:pt>
    <dgm:pt modelId="{FD8E8D17-FA64-44C3-AA13-90DBCCC15D46}" type="pres">
      <dgm:prSet presAssocID="{5DC4415B-A2ED-4057-B112-B9FF8F57692F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A7C803-5C24-4B0E-90F1-FC5AF48A3861}" type="pres">
      <dgm:prSet presAssocID="{DD22C43E-E634-4529-8718-D863E2C15EDC}" presName="arrowWedge1" presStyleLbl="fgSibTrans2D1" presStyleIdx="0" presStyleCnt="3"/>
      <dgm:spPr/>
    </dgm:pt>
    <dgm:pt modelId="{C4C5B4EB-A3E0-4E89-BB22-8AB4527AAF70}" type="pres">
      <dgm:prSet presAssocID="{FF1864EA-4AEC-4213-BE4F-AFE6B459DAD0}" presName="arrowWedge2" presStyleLbl="fgSibTrans2D1" presStyleIdx="1" presStyleCnt="3"/>
      <dgm:spPr/>
    </dgm:pt>
    <dgm:pt modelId="{4ED3B803-380E-49C5-BD0E-0FD95E3CA205}" type="pres">
      <dgm:prSet presAssocID="{1FB28D44-BAFC-4AA7-8565-C3C442510E9A}" presName="arrowWedge3" presStyleLbl="fgSibTrans2D1" presStyleIdx="2" presStyleCnt="3"/>
      <dgm:spPr/>
    </dgm:pt>
  </dgm:ptLst>
  <dgm:cxnLst>
    <dgm:cxn modelId="{68A875AA-CF2D-4A6B-B937-70D6069624E5}" srcId="{5DC4415B-A2ED-4057-B112-B9FF8F57692F}" destId="{5C2740C3-7AF6-4013-8E47-70DF131D6F4C}" srcOrd="1" destOrd="0" parTransId="{4C9B02D0-A40D-462C-AD35-940642C473E6}" sibTransId="{FF1864EA-4AEC-4213-BE4F-AFE6B459DAD0}"/>
    <dgm:cxn modelId="{0E345A53-4140-4A46-86B0-9CFBB6716F3F}" type="presOf" srcId="{07B54581-16BA-4B8C-9D8E-305200932D09}" destId="{FD8E8D17-FA64-44C3-AA13-90DBCCC15D46}" srcOrd="1" destOrd="0" presId="urn:microsoft.com/office/officeart/2005/8/layout/cycle8"/>
    <dgm:cxn modelId="{29932DED-D16B-4B21-B4B9-BCF8AE316A74}" type="presOf" srcId="{07B54581-16BA-4B8C-9D8E-305200932D09}" destId="{B8F6C39B-A1C5-42B9-A57C-53090AC3D10B}" srcOrd="0" destOrd="0" presId="urn:microsoft.com/office/officeart/2005/8/layout/cycle8"/>
    <dgm:cxn modelId="{3D290F4D-3F16-42CB-92B1-54B280BFBDDA}" type="presOf" srcId="{5DC4415B-A2ED-4057-B112-B9FF8F57692F}" destId="{FC967CC0-3031-4920-8380-74C978A4F438}" srcOrd="0" destOrd="0" presId="urn:microsoft.com/office/officeart/2005/8/layout/cycle8"/>
    <dgm:cxn modelId="{80153F50-5108-4B88-A04C-32C5A7E8BDDE}" type="presOf" srcId="{D9B64B91-37AA-4E39-A2A7-0C3F31ED5E9E}" destId="{D9A59B2C-D08A-46DF-BB6C-84B2E72DDAA5}" srcOrd="0" destOrd="0" presId="urn:microsoft.com/office/officeart/2005/8/layout/cycle8"/>
    <dgm:cxn modelId="{2504857B-09A9-476A-A94C-8CBF530328FC}" type="presOf" srcId="{5C2740C3-7AF6-4013-8E47-70DF131D6F4C}" destId="{CCDCA7F3-9833-4B8E-BAAB-BEA54D50FECD}" srcOrd="1" destOrd="0" presId="urn:microsoft.com/office/officeart/2005/8/layout/cycle8"/>
    <dgm:cxn modelId="{F296E757-2E10-442F-A793-5B16AA434741}" type="presOf" srcId="{5C2740C3-7AF6-4013-8E47-70DF131D6F4C}" destId="{88CAB59A-B276-45F8-9BAF-CBF928B27983}" srcOrd="0" destOrd="0" presId="urn:microsoft.com/office/officeart/2005/8/layout/cycle8"/>
    <dgm:cxn modelId="{40D8ACA7-074D-42AC-BDC8-D529A596DF9F}" srcId="{5DC4415B-A2ED-4057-B112-B9FF8F57692F}" destId="{D9B64B91-37AA-4E39-A2A7-0C3F31ED5E9E}" srcOrd="0" destOrd="0" parTransId="{163CF652-70C3-4911-87DF-72B4F980D803}" sibTransId="{DD22C43E-E634-4529-8718-D863E2C15EDC}"/>
    <dgm:cxn modelId="{54BBB19C-F263-4F89-AB9C-8DF5AAA63A72}" type="presOf" srcId="{D9B64B91-37AA-4E39-A2A7-0C3F31ED5E9E}" destId="{BB5F70C3-219D-4C07-A6AB-33E4FD8BC28E}" srcOrd="1" destOrd="0" presId="urn:microsoft.com/office/officeart/2005/8/layout/cycle8"/>
    <dgm:cxn modelId="{847315EC-DE42-4B3D-BC4E-14842F96DB11}" srcId="{5DC4415B-A2ED-4057-B112-B9FF8F57692F}" destId="{07B54581-16BA-4B8C-9D8E-305200932D09}" srcOrd="2" destOrd="0" parTransId="{E5B1AACC-4B67-4862-AFFD-99D3DE4A18EC}" sibTransId="{1FB28D44-BAFC-4AA7-8565-C3C442510E9A}"/>
    <dgm:cxn modelId="{C066FCF9-109F-4851-9738-7CEC5003E2CD}" type="presParOf" srcId="{FC967CC0-3031-4920-8380-74C978A4F438}" destId="{D9A59B2C-D08A-46DF-BB6C-84B2E72DDAA5}" srcOrd="0" destOrd="0" presId="urn:microsoft.com/office/officeart/2005/8/layout/cycle8"/>
    <dgm:cxn modelId="{46872BE7-E357-4019-BEB6-C215EBC827EF}" type="presParOf" srcId="{FC967CC0-3031-4920-8380-74C978A4F438}" destId="{C8067D1D-960E-43AD-B879-74E020A1C39A}" srcOrd="1" destOrd="0" presId="urn:microsoft.com/office/officeart/2005/8/layout/cycle8"/>
    <dgm:cxn modelId="{FC782305-AFCB-4A71-9AC7-9CF32C5E50C6}" type="presParOf" srcId="{FC967CC0-3031-4920-8380-74C978A4F438}" destId="{E4D5D654-4E38-4F6C-9B5D-A1449CE8148F}" srcOrd="2" destOrd="0" presId="urn:microsoft.com/office/officeart/2005/8/layout/cycle8"/>
    <dgm:cxn modelId="{7867E57D-F0F6-4473-A14C-FB1999DA4D59}" type="presParOf" srcId="{FC967CC0-3031-4920-8380-74C978A4F438}" destId="{BB5F70C3-219D-4C07-A6AB-33E4FD8BC28E}" srcOrd="3" destOrd="0" presId="urn:microsoft.com/office/officeart/2005/8/layout/cycle8"/>
    <dgm:cxn modelId="{BA3FE127-3BC3-4EF5-A6E7-C179C7639669}" type="presParOf" srcId="{FC967CC0-3031-4920-8380-74C978A4F438}" destId="{88CAB59A-B276-45F8-9BAF-CBF928B27983}" srcOrd="4" destOrd="0" presId="urn:microsoft.com/office/officeart/2005/8/layout/cycle8"/>
    <dgm:cxn modelId="{FA1DA92F-BF39-4029-98A3-DFEDA2DA2C85}" type="presParOf" srcId="{FC967CC0-3031-4920-8380-74C978A4F438}" destId="{3EBB026B-0BA2-47B0-AB84-2289F66DEE2C}" srcOrd="5" destOrd="0" presId="urn:microsoft.com/office/officeart/2005/8/layout/cycle8"/>
    <dgm:cxn modelId="{202145F2-3524-48D7-91BA-F812033C675A}" type="presParOf" srcId="{FC967CC0-3031-4920-8380-74C978A4F438}" destId="{DFF839F1-F68C-4A2C-B720-0C740C9062D7}" srcOrd="6" destOrd="0" presId="urn:microsoft.com/office/officeart/2005/8/layout/cycle8"/>
    <dgm:cxn modelId="{CC91CA79-22D3-4433-9087-8D02D438E3BF}" type="presParOf" srcId="{FC967CC0-3031-4920-8380-74C978A4F438}" destId="{CCDCA7F3-9833-4B8E-BAAB-BEA54D50FECD}" srcOrd="7" destOrd="0" presId="urn:microsoft.com/office/officeart/2005/8/layout/cycle8"/>
    <dgm:cxn modelId="{CDECD942-C2F6-4386-9EEC-22DC31247880}" type="presParOf" srcId="{FC967CC0-3031-4920-8380-74C978A4F438}" destId="{B8F6C39B-A1C5-42B9-A57C-53090AC3D10B}" srcOrd="8" destOrd="0" presId="urn:microsoft.com/office/officeart/2005/8/layout/cycle8"/>
    <dgm:cxn modelId="{5A57D7D6-4C53-4EDE-B00E-AF2E91B90CCD}" type="presParOf" srcId="{FC967CC0-3031-4920-8380-74C978A4F438}" destId="{4B407080-77A5-453B-975A-ED8CDF6DDF7F}" srcOrd="9" destOrd="0" presId="urn:microsoft.com/office/officeart/2005/8/layout/cycle8"/>
    <dgm:cxn modelId="{B8ED6464-9594-44BC-B246-C42ACFFEA337}" type="presParOf" srcId="{FC967CC0-3031-4920-8380-74C978A4F438}" destId="{BC1E57D8-B73F-4E06-AD78-9FE0BA71B324}" srcOrd="10" destOrd="0" presId="urn:microsoft.com/office/officeart/2005/8/layout/cycle8"/>
    <dgm:cxn modelId="{EB9C0197-4AE9-4FED-9B01-56A2FB55ED53}" type="presParOf" srcId="{FC967CC0-3031-4920-8380-74C978A4F438}" destId="{FD8E8D17-FA64-44C3-AA13-90DBCCC15D46}" srcOrd="11" destOrd="0" presId="urn:microsoft.com/office/officeart/2005/8/layout/cycle8"/>
    <dgm:cxn modelId="{542CB820-0D01-4EEB-B495-18E82A5A4C19}" type="presParOf" srcId="{FC967CC0-3031-4920-8380-74C978A4F438}" destId="{DAA7C803-5C24-4B0E-90F1-FC5AF48A3861}" srcOrd="12" destOrd="0" presId="urn:microsoft.com/office/officeart/2005/8/layout/cycle8"/>
    <dgm:cxn modelId="{90B30298-F76F-4E6B-BF53-D0C2190DCB50}" type="presParOf" srcId="{FC967CC0-3031-4920-8380-74C978A4F438}" destId="{C4C5B4EB-A3E0-4E89-BB22-8AB4527AAF70}" srcOrd="13" destOrd="0" presId="urn:microsoft.com/office/officeart/2005/8/layout/cycle8"/>
    <dgm:cxn modelId="{D36808EB-B7E8-4498-A580-0F01BF0BB89D}" type="presParOf" srcId="{FC967CC0-3031-4920-8380-74C978A4F438}" destId="{4ED3B803-380E-49C5-BD0E-0FD95E3CA205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A59B2C-D08A-46DF-BB6C-84B2E72DDAA5}">
      <dsp:nvSpPr>
        <dsp:cNvPr id="0" name=""/>
        <dsp:cNvSpPr/>
      </dsp:nvSpPr>
      <dsp:spPr>
        <a:xfrm>
          <a:off x="1289280" y="234677"/>
          <a:ext cx="3032759" cy="3032759"/>
        </a:xfrm>
        <a:prstGeom prst="pie">
          <a:avLst>
            <a:gd name="adj1" fmla="val 16200000"/>
            <a:gd name="adj2" fmla="val 180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700" kern="1200" dirty="0"/>
        </a:p>
      </dsp:txBody>
      <dsp:txXfrm>
        <a:off x="2887616" y="877334"/>
        <a:ext cx="1083128" cy="902607"/>
      </dsp:txXfrm>
    </dsp:sp>
    <dsp:sp modelId="{88CAB59A-B276-45F8-9BAF-CBF928B27983}">
      <dsp:nvSpPr>
        <dsp:cNvPr id="0" name=""/>
        <dsp:cNvSpPr/>
      </dsp:nvSpPr>
      <dsp:spPr>
        <a:xfrm>
          <a:off x="1226819" y="342990"/>
          <a:ext cx="3032759" cy="3032759"/>
        </a:xfrm>
        <a:prstGeom prst="pie">
          <a:avLst>
            <a:gd name="adj1" fmla="val 1800000"/>
            <a:gd name="adj2" fmla="val 9000000"/>
          </a:avLst>
        </a:prstGeom>
        <a:solidFill>
          <a:srgbClr val="7030A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0" kern="1200" dirty="0"/>
        </a:p>
      </dsp:txBody>
      <dsp:txXfrm>
        <a:off x="1948905" y="2310673"/>
        <a:ext cx="1624692" cy="794294"/>
      </dsp:txXfrm>
    </dsp:sp>
    <dsp:sp modelId="{B8F6C39B-A1C5-42B9-A57C-53090AC3D10B}">
      <dsp:nvSpPr>
        <dsp:cNvPr id="0" name=""/>
        <dsp:cNvSpPr/>
      </dsp:nvSpPr>
      <dsp:spPr>
        <a:xfrm>
          <a:off x="1164359" y="234677"/>
          <a:ext cx="3032759" cy="3032759"/>
        </a:xfrm>
        <a:prstGeom prst="pie">
          <a:avLst>
            <a:gd name="adj1" fmla="val 9000000"/>
            <a:gd name="adj2" fmla="val 16200000"/>
          </a:avLst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700" kern="1200" dirty="0" smtClean="0"/>
        </a:p>
      </dsp:txBody>
      <dsp:txXfrm>
        <a:off x="1515653" y="877334"/>
        <a:ext cx="1083128" cy="902607"/>
      </dsp:txXfrm>
    </dsp:sp>
    <dsp:sp modelId="{DAA7C803-5C24-4B0E-90F1-FC5AF48A3861}">
      <dsp:nvSpPr>
        <dsp:cNvPr id="0" name=""/>
        <dsp:cNvSpPr/>
      </dsp:nvSpPr>
      <dsp:spPr>
        <a:xfrm>
          <a:off x="1101788" y="46935"/>
          <a:ext cx="3408244" cy="3408244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C5B4EB-A3E0-4E89-BB22-8AB4527AAF70}">
      <dsp:nvSpPr>
        <dsp:cNvPr id="0" name=""/>
        <dsp:cNvSpPr/>
      </dsp:nvSpPr>
      <dsp:spPr>
        <a:xfrm>
          <a:off x="1039077" y="155056"/>
          <a:ext cx="3408244" cy="3408244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D3B803-380E-49C5-BD0E-0FD95E3CA205}">
      <dsp:nvSpPr>
        <dsp:cNvPr id="0" name=""/>
        <dsp:cNvSpPr/>
      </dsp:nvSpPr>
      <dsp:spPr>
        <a:xfrm>
          <a:off x="976366" y="46935"/>
          <a:ext cx="3408244" cy="3408244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72525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fld id="{5797DCD1-471B-42D8-A3FA-8BA154D44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5593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0775" y="692150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87850"/>
            <a:ext cx="548640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72525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fld id="{46FB1D05-7F6F-420E-A573-0D0A1A83D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55717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FB1D05-7F6F-420E-A573-0D0A1A83D0F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6010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FB1D05-7F6F-420E-A573-0D0A1A83D0F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6010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ISQED 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6C011A-2ABD-40B4-BB54-FFE986B8D4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8469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ISQED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EB0D1-36E3-44B3-9827-0A48F768B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0425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ISQED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FB7FC-79C7-4A5C-B646-CB554E0F8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0498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ISQED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0F04D-CE89-484F-BA79-F708EC876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19025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16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ISQED 2011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4D608-8250-4244-9B88-3292EAB0EE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13985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ISQED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E41DF-3F8D-4DC6-AECD-C854CE6087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3647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ISQED 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6C011A-2ABD-40B4-BB54-FFE986B8D4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8136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ISQED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89FC2-1080-426B-88D2-1D4BA4517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9576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ISQED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196FC-8F9C-4B49-B616-AE20F59750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954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16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ISQED 2011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0363F-2948-4B0A-8990-0DE87BD003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4421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16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ISQED 2011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DBA1A-CA20-43C9-B248-AFD52C77DA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4214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16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ISQED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BC1C0-E85B-4F98-AB64-1E92CE7866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6171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ISQED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F485A-27FF-4D95-B8EE-5D0CD466CA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8288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ISQED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F081D-9806-425F-8C11-1E0F5545C1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7513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50000">
              <a:schemeClr val="accent2"/>
            </a:gs>
            <a:gs pos="100000">
              <a:srgbClr val="00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 smtClean="0"/>
            </a:lvl1pPr>
          </a:lstStyle>
          <a:p>
            <a:pPr>
              <a:defRPr/>
            </a:pPr>
            <a:r>
              <a:rPr lang="en-US" smtClean="0"/>
              <a:t>March 16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22988" y="6262688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 smtClean="0"/>
            </a:lvl1pPr>
          </a:lstStyle>
          <a:p>
            <a:pPr>
              <a:defRPr/>
            </a:pPr>
            <a:r>
              <a:rPr lang="en-US" smtClean="0"/>
              <a:t>ISQED 2011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92500" y="64928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 baseline="0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pPr>
              <a:defRPr/>
            </a:pPr>
            <a:fld id="{DB6C011A-2ABD-40B4-BB54-FFE986B8D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  <p:sldLayoutId id="2147483649" r:id="rId1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2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2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2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2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2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2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2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2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4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863" y="444500"/>
            <a:ext cx="8804275" cy="14700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Minimum Energy CMOS Design with Dual 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Subthrehold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Supply and Multiple Logic-Level Gates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3929063"/>
            <a:ext cx="7724775" cy="259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altLang="zh-CN" sz="2400" b="1" baseline="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Kyungseok</a:t>
            </a:r>
            <a:r>
              <a:rPr lang="en-US" altLang="zh-CN" sz="2400" b="1" baseline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 Kim and </a:t>
            </a:r>
            <a:r>
              <a:rPr lang="en-US" altLang="zh-CN" sz="2400" b="1" baseline="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Vishwani</a:t>
            </a:r>
            <a:r>
              <a:rPr lang="en-US" altLang="zh-CN" sz="2400" b="1" baseline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 D. </a:t>
            </a:r>
            <a:r>
              <a:rPr lang="en-US" altLang="zh-CN" sz="2400" b="1" baseline="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Agrawal</a:t>
            </a:r>
            <a:endParaRPr lang="en-US" altLang="zh-CN" sz="2400" b="1" i="1" baseline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" pitchFamily="2" charset="0"/>
              <a:ea typeface="Mincho" charset="-128"/>
              <a:cs typeface="Times New Roman" pitchFamily="18" charset="0"/>
            </a:endParaRPr>
          </a:p>
          <a:p>
            <a:pPr marL="342900" indent="-342900" algn="ctr" eaLnBrk="0" hangingPunct="0">
              <a:spcBef>
                <a:spcPct val="20000"/>
              </a:spcBef>
            </a:pPr>
            <a:r>
              <a:rPr lang="en-US" altLang="zh-CN" sz="2000" b="1" baseline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ECE Dept. Auburn University</a:t>
            </a:r>
          </a:p>
          <a:p>
            <a:pPr marL="342900" indent="-342900" algn="ctr" eaLnBrk="0" hangingPunct="0">
              <a:spcBef>
                <a:spcPct val="20000"/>
              </a:spcBef>
            </a:pPr>
            <a:r>
              <a:rPr lang="en-US" altLang="zh-CN" sz="2000" b="1" baseline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Auburn, AL 36849, USA</a:t>
            </a:r>
          </a:p>
          <a:p>
            <a:pPr marL="342900" indent="-342900" algn="ctr" eaLnBrk="0" hangingPunct="0">
              <a:spcBef>
                <a:spcPct val="20000"/>
              </a:spcBef>
            </a:pPr>
            <a:endParaRPr lang="en-US" altLang="zh-CN" sz="2000" b="1" baseline="0" dirty="0">
              <a:solidFill>
                <a:schemeClr val="accent1"/>
              </a:solidFill>
              <a:latin typeface="Helvetica" pitchFamily="2" charset="0"/>
              <a:ea typeface="宋体" pitchFamily="2" charset="-122"/>
              <a:cs typeface="Times New Roman" pitchFamily="18" charset="0"/>
            </a:endParaRPr>
          </a:p>
          <a:p>
            <a:pPr marL="342900" indent="-342900" algn="ctr" eaLnBrk="0" hangingPunct="0">
              <a:spcBef>
                <a:spcPct val="20000"/>
              </a:spcBef>
            </a:pPr>
            <a:r>
              <a:rPr lang="en-US" altLang="zh-CN" sz="2000" b="1" baseline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ISQED 2011, </a:t>
            </a:r>
            <a:r>
              <a:rPr lang="en-US" altLang="zh-CN" sz="20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Santa </a:t>
            </a:r>
            <a:r>
              <a:rPr lang="en-US" altLang="zh-CN" sz="2000" b="1" baseline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Clara, CA, </a:t>
            </a:r>
            <a:r>
              <a:rPr lang="en-US" altLang="zh-CN" sz="20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USA </a:t>
            </a:r>
          </a:p>
          <a:p>
            <a:pPr marL="342900" indent="-342900" algn="ctr" eaLnBrk="0" hangingPunct="0">
              <a:spcBef>
                <a:spcPct val="20000"/>
              </a:spcBef>
            </a:pPr>
            <a:r>
              <a:rPr lang="en-US" altLang="zh-CN" sz="20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March </a:t>
            </a:r>
            <a:r>
              <a:rPr lang="en-US" altLang="zh-CN" sz="2000" b="1" baseline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16, 2011</a:t>
            </a:r>
          </a:p>
          <a:p>
            <a:pPr marL="342900" indent="-342900" algn="ctr" eaLnBrk="0" hangingPunct="0">
              <a:spcBef>
                <a:spcPct val="20000"/>
              </a:spcBef>
            </a:pPr>
            <a:endParaRPr lang="en-US" altLang="zh-CN" sz="2000" b="1" baseline="0" dirty="0">
              <a:solidFill>
                <a:srgbClr val="00B0F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" pitchFamily="2" charset="0"/>
              <a:ea typeface="宋体" pitchFamily="2" charset="-122"/>
              <a:cs typeface="Times New Roman" pitchFamily="18" charset="0"/>
            </a:endParaRPr>
          </a:p>
          <a:p>
            <a:pPr marL="342900" indent="-342900" algn="ctr" eaLnBrk="0" hangingPunct="0">
              <a:spcBef>
                <a:spcPct val="20000"/>
              </a:spcBef>
            </a:pPr>
            <a:endParaRPr lang="en-US" altLang="zh-CN" sz="2000" b="1" baseline="0" dirty="0">
              <a:solidFill>
                <a:srgbClr val="00B0F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" pitchFamily="2" charset="0"/>
              <a:ea typeface="宋体" pitchFamily="2" charset="-122"/>
              <a:cs typeface="Times New Roman" pitchFamily="18" charset="0"/>
            </a:endParaRPr>
          </a:p>
          <a:p>
            <a:pPr marL="342900" indent="-342900" algn="ctr" eaLnBrk="0" hangingPunct="0">
              <a:spcBef>
                <a:spcPct val="20000"/>
              </a:spcBef>
            </a:pPr>
            <a:endParaRPr lang="zh-CN" altLang="en-US" sz="2400" b="1" baseline="0" dirty="0">
              <a:solidFill>
                <a:schemeClr val="bg1"/>
              </a:solidFill>
              <a:latin typeface="Helvetica" pitchFamily="2" charset="0"/>
              <a:ea typeface="宋体" pitchFamily="2" charset="-122"/>
            </a:endParaRPr>
          </a:p>
        </p:txBody>
      </p:sp>
      <p:pic>
        <p:nvPicPr>
          <p:cNvPr id="2052" name="Picture 9" descr="AUSealColor_transparent2"/>
          <p:cNvPicPr>
            <a:picLocks noGrp="1"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46090" y="2271251"/>
            <a:ext cx="1510123" cy="148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4589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600" b="1" baseline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</a:rPr>
              <a:t>Penalty Constraints</a:t>
            </a:r>
            <a:endParaRPr lang="en-US" sz="3600" b="1" baseline="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2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476250"/>
          </a:xfrm>
        </p:spPr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March 16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122988" y="6492875"/>
            <a:ext cx="2895600" cy="476250"/>
          </a:xfrm>
        </p:spPr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ISQED 2011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492500" y="6492875"/>
            <a:ext cx="2133600" cy="476250"/>
          </a:xfrm>
        </p:spPr>
        <p:txBody>
          <a:bodyPr/>
          <a:lstStyle/>
          <a:p>
            <a:fld id="{0E30EEDD-29FC-4D26-A50E-264D4EF41FCE}" type="slidenum">
              <a:rPr lang="en-US" smtClean="0">
                <a:solidFill>
                  <a:srgbClr val="0070C0"/>
                </a:solidFill>
              </a:rPr>
              <a:pPr/>
              <a:t>10</a:t>
            </a:fld>
            <a:endParaRPr lang="en-US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163291" y="2313477"/>
                <a:ext cx="7511138" cy="1978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400" b="1" i="1" baseline="0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 pitchFamily="18" charset="0"/>
                            </a:rPr>
                          </m:ctrlPr>
                        </m:naryPr>
                        <m:sub>
                          <m:r>
                            <a:rPr lang="en-US" sz="2400" b="1" i="1" baseline="0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 pitchFamily="18" charset="0"/>
                            </a:rPr>
                            <m:t>𝒋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400" b="1" i="1" baseline="0" smtClean="0">
                                  <a:solidFill>
                                    <a:srgbClr val="FFCC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 baseline="0" smtClean="0">
                                  <a:solidFill>
                                    <a:srgbClr val="FFCC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𝑿</m:t>
                              </m:r>
                            </m:e>
                            <m:sub>
                              <m:r>
                                <a:rPr lang="en-US" sz="2400" b="1" i="1" baseline="0" smtClean="0">
                                  <a:solidFill>
                                    <a:srgbClr val="FFCC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𝒋</m:t>
                              </m:r>
                              <m:r>
                                <a:rPr lang="en-US" sz="2400" b="1" i="1" baseline="0" smtClean="0">
                                  <a:solidFill>
                                    <a:srgbClr val="FFCC00"/>
                                  </a:solidFill>
                                  <a:latin typeface="Cambria Math" pitchFamily="18" charset="0"/>
                                  <a:ea typeface="Cambria Math" pitchFamily="18" charset="0"/>
                                </a:rPr>
                                <m:t>,</m:t>
                              </m:r>
                              <m:r>
                                <a:rPr lang="en-US" sz="2400" b="1" i="1" baseline="0" smtClean="0">
                                  <a:solidFill>
                                    <a:srgbClr val="FFCC00"/>
                                  </a:solidFill>
                                  <a:latin typeface="Cambria Math" pitchFamily="18" charset="0"/>
                                  <a:ea typeface="Cambria Math" pitchFamily="18" charset="0"/>
                                </a:rPr>
                                <m:t>𝒗</m:t>
                              </m:r>
                            </m:sub>
                          </m:sSub>
                        </m:e>
                      </m:nary>
                      <m:r>
                        <a:rPr lang="en-US" sz="2400" b="1" i="1" baseline="0">
                          <a:solidFill>
                            <a:srgbClr val="FFFF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2400" b="1" i="1" baseline="0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 pitchFamily="18" charset="0"/>
                            </a:rPr>
                          </m:ctrlPr>
                        </m:sSubPr>
                        <m:e>
                          <m:r>
                            <a:rPr lang="en-US" sz="2400" b="1" i="1" baseline="0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en-US" sz="2400" b="1" i="1" baseline="0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 pitchFamily="18" charset="0"/>
                            </a:rPr>
                            <m:t>𝒊</m:t>
                          </m:r>
                        </m:sub>
                      </m:sSub>
                      <m:r>
                        <a:rPr lang="en-US" sz="2400" b="1" i="1" baseline="0" smtClean="0">
                          <a:solidFill>
                            <a:srgbClr val="FFFF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sz="2400" b="1" i="1" baseline="0" smtClean="0">
                              <a:solidFill>
                                <a:srgbClr val="FFCC00"/>
                              </a:solidFill>
                              <a:latin typeface="Cambria Math"/>
                              <a:ea typeface="Cambria Math" pitchFamily="18" charset="0"/>
                            </a:rPr>
                          </m:ctrlPr>
                        </m:sSubPr>
                        <m:e>
                          <m:r>
                            <a:rPr lang="en-US" sz="2400" b="1" i="1" baseline="0" smtClean="0">
                              <a:solidFill>
                                <a:srgbClr val="FFCC00"/>
                              </a:solidFill>
                              <a:latin typeface="Cambria Math"/>
                              <a:ea typeface="Cambria Math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sz="2400" b="1" i="1" baseline="0" smtClean="0">
                              <a:solidFill>
                                <a:srgbClr val="FFCC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𝒊</m:t>
                          </m:r>
                          <m:r>
                            <a:rPr lang="en-US" sz="2400" b="1" i="1" baseline="0" smtClean="0">
                              <a:solidFill>
                                <a:srgbClr val="FFCC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,</m:t>
                          </m:r>
                          <m:r>
                            <a:rPr lang="en-US" sz="2400" b="1" i="1" baseline="0" smtClean="0">
                              <a:solidFill>
                                <a:srgbClr val="FFCC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𝒗</m:t>
                          </m:r>
                        </m:sub>
                      </m:sSub>
                      <m:r>
                        <a:rPr lang="en-US" sz="2400" b="1" i="1" baseline="0" smtClean="0">
                          <a:solidFill>
                            <a:srgbClr val="FFFF00"/>
                          </a:solidFill>
                          <a:latin typeface="Cambria Math"/>
                          <a:ea typeface="Cambria Math" pitchFamily="18" charset="0"/>
                        </a:rPr>
                        <m:t>                              </m:t>
                      </m:r>
                      <m:r>
                        <a:rPr lang="en-US" b="1" i="1" baseline="0" smtClean="0">
                          <a:solidFill>
                            <a:srgbClr val="FFFF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∀</m:t>
                      </m:r>
                      <m:r>
                        <a:rPr lang="en-US" b="1" i="1" baseline="0" smtClean="0">
                          <a:solidFill>
                            <a:srgbClr val="FFFF00"/>
                          </a:solidFill>
                          <a:latin typeface="Cambria Math"/>
                          <a:ea typeface="Cambria Math" pitchFamily="18" charset="0"/>
                        </a:rPr>
                        <m:t>𝒋</m:t>
                      </m:r>
                      <m:r>
                        <a:rPr lang="en-US" b="1" i="1" baseline="0" smtClean="0">
                          <a:solidFill>
                            <a:srgbClr val="FFFF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 ∈</m:t>
                      </m:r>
                      <m:r>
                        <a:rPr lang="en-US" b="1" i="1" baseline="0" smtClean="0">
                          <a:solidFill>
                            <a:srgbClr val="FFFF00"/>
                          </a:solidFill>
                          <a:latin typeface="Cambria Math"/>
                          <a:ea typeface="Cambria Math" pitchFamily="18" charset="0"/>
                        </a:rPr>
                        <m:t>𝒇𝒂𝒏𝒊𝒏</m:t>
                      </m:r>
                      <m:r>
                        <a:rPr lang="en-US" b="1" i="1" baseline="0" smtClean="0">
                          <a:solidFill>
                            <a:srgbClr val="FFFF00"/>
                          </a:solidFill>
                          <a:latin typeface="Cambria Math"/>
                          <a:ea typeface="Cambria Math" pitchFamily="18" charset="0"/>
                        </a:rPr>
                        <m:t> </m:t>
                      </m:r>
                      <m:r>
                        <a:rPr lang="en-US" b="1" i="1" baseline="0" smtClean="0">
                          <a:solidFill>
                            <a:srgbClr val="FFFF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𝒈𝒂𝒕𝒆𝒔</m:t>
                      </m:r>
                      <m:r>
                        <a:rPr lang="en-US" b="1" i="1" baseline="0" smtClean="0">
                          <a:solidFill>
                            <a:srgbClr val="FFFF00"/>
                          </a:solidFill>
                          <a:latin typeface="Cambria Math"/>
                          <a:ea typeface="Cambria Math" pitchFamily="18" charset="0"/>
                        </a:rPr>
                        <m:t> </m:t>
                      </m:r>
                      <m:r>
                        <a:rPr lang="en-US" b="1" i="1" baseline="0" smtClean="0">
                          <a:solidFill>
                            <a:srgbClr val="FFFF00"/>
                          </a:solidFill>
                          <a:latin typeface="Cambria Math"/>
                          <a:ea typeface="Cambria Math" pitchFamily="18" charset="0"/>
                        </a:rPr>
                        <m:t>𝒐𝒇</m:t>
                      </m:r>
                      <m:r>
                        <a:rPr lang="en-US" b="1" i="1" baseline="0" smtClean="0">
                          <a:solidFill>
                            <a:srgbClr val="FFFF00"/>
                          </a:solidFill>
                          <a:latin typeface="Cambria Math"/>
                          <a:ea typeface="Cambria Math" pitchFamily="18" charset="0"/>
                        </a:rPr>
                        <m:t> </m:t>
                      </m:r>
                      <m:r>
                        <a:rPr lang="en-US" b="1" i="1" baseline="0" smtClean="0">
                          <a:solidFill>
                            <a:srgbClr val="FFFF00"/>
                          </a:solidFill>
                          <a:latin typeface="Cambria Math"/>
                          <a:ea typeface="Cambria Math" pitchFamily="18" charset="0"/>
                        </a:rPr>
                        <m:t>𝒈𝒂𝒕𝒆</m:t>
                      </m:r>
                      <m:r>
                        <a:rPr lang="en-US" b="1" i="1" baseline="0" smtClean="0">
                          <a:solidFill>
                            <a:srgbClr val="FFFF00"/>
                          </a:solidFill>
                          <a:latin typeface="Cambria Math"/>
                          <a:ea typeface="Cambria Math" pitchFamily="18" charset="0"/>
                        </a:rPr>
                        <m:t> </m:t>
                      </m:r>
                      <m:r>
                        <a:rPr lang="en-US" b="1" i="1" baseline="0" smtClean="0">
                          <a:solidFill>
                            <a:srgbClr val="FFFF00"/>
                          </a:solidFill>
                          <a:latin typeface="Cambria Math"/>
                          <a:ea typeface="Cambria Math" pitchFamily="18" charset="0"/>
                        </a:rPr>
                        <m:t>𝒊</m:t>
                      </m:r>
                    </m:oMath>
                  </m:oMathPara>
                </a14:m>
                <a:endParaRPr lang="en-US" sz="2400" b="1" i="1" baseline="0" dirty="0" smtClean="0">
                  <a:solidFill>
                    <a:srgbClr val="FFFF00"/>
                  </a:solidFill>
                  <a:latin typeface="Cambria Math"/>
                  <a:ea typeface="Cambria Math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400" b="1" i="1" baseline="0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400" b="1" i="1" baseline="0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 pitchFamily="18" charset="0"/>
                            </a:rPr>
                            <m:t>𝒋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400" b="1" i="1" baseline="0" smtClean="0">
                                  <a:solidFill>
                                    <a:srgbClr val="FFCC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 baseline="0" smtClean="0">
                                  <a:solidFill>
                                    <a:srgbClr val="FFCC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𝑿</m:t>
                              </m:r>
                            </m:e>
                            <m:sub>
                              <m:r>
                                <a:rPr lang="en-US" sz="2400" b="1" i="1" baseline="0" smtClean="0">
                                  <a:solidFill>
                                    <a:srgbClr val="FFCC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𝒋</m:t>
                              </m:r>
                              <m:r>
                                <a:rPr lang="en-US" sz="2400" b="1" i="1" baseline="0" smtClean="0">
                                  <a:solidFill>
                                    <a:srgbClr val="FFCC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,</m:t>
                              </m:r>
                              <m:r>
                                <a:rPr lang="en-US" sz="2400" b="1" i="1" baseline="0" smtClean="0">
                                  <a:solidFill>
                                    <a:srgbClr val="FFCC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𝒗</m:t>
                              </m:r>
                            </m:sub>
                          </m:sSub>
                        </m:e>
                      </m:nary>
                      <m:r>
                        <a:rPr lang="en-US" sz="2400" b="1" i="1" baseline="0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≥</m:t>
                      </m:r>
                      <m:sSub>
                        <m:sSubPr>
                          <m:ctrlPr>
                            <a:rPr lang="en-US" sz="2400" b="1" i="1" baseline="0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1" i="1" baseline="0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𝑵</m:t>
                          </m:r>
                        </m:e>
                        <m:sub>
                          <m:r>
                            <a:rPr lang="en-US" sz="2400" b="1" i="1" baseline="0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400" b="1" i="1" baseline="0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en-US" sz="2400" b="1" i="1" baseline="0" smtClean="0">
                              <a:solidFill>
                                <a:srgbClr val="FFCC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1" i="1" baseline="0" smtClean="0">
                              <a:solidFill>
                                <a:srgbClr val="FFCC00"/>
                              </a:solidFill>
                              <a:latin typeface="Cambria Math"/>
                              <a:ea typeface="Cambria Math"/>
                            </a:rPr>
                            <m:t>𝑭</m:t>
                          </m:r>
                        </m:e>
                        <m:sub>
                          <m:r>
                            <a:rPr lang="en-US" sz="2400" b="1" i="1" baseline="0" smtClean="0">
                              <a:solidFill>
                                <a:srgbClr val="FFCC00"/>
                              </a:solidFill>
                              <a:latin typeface="Cambria Math"/>
                              <a:ea typeface="Cambria Math"/>
                            </a:rPr>
                            <m:t>𝒊</m:t>
                          </m:r>
                          <m:r>
                            <a:rPr lang="en-US" sz="2400" b="1" i="1" baseline="0" smtClean="0">
                              <a:solidFill>
                                <a:srgbClr val="FFCC00"/>
                              </a:solidFill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400" b="1" i="1" baseline="0" smtClean="0">
                              <a:solidFill>
                                <a:srgbClr val="FFCC00"/>
                              </a:solidFill>
                              <a:latin typeface="Cambria Math"/>
                              <a:ea typeface="Cambria Math"/>
                            </a:rPr>
                            <m:t>𝒗</m:t>
                          </m:r>
                        </m:sub>
                      </m:sSub>
                      <m:r>
                        <a:rPr lang="en-US" sz="2400" b="1" i="1" baseline="0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d>
                        <m:dPr>
                          <m:ctrlPr>
                            <a:rPr lang="en-US" sz="2400" b="1" i="1" baseline="0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1" i="1" baseline="0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1" i="1" baseline="0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𝑵</m:t>
                              </m:r>
                            </m:e>
                            <m:sub>
                              <m:r>
                                <a:rPr lang="en-US" sz="2400" b="1" i="1" baseline="0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𝒊</m:t>
                              </m:r>
                            </m:sub>
                          </m:sSub>
                          <m:r>
                            <a:rPr lang="en-US" sz="2400" b="1" i="1" baseline="0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2400" b="1" i="1" baseline="0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</m:e>
                      </m:d>
                      <m:r>
                        <a:rPr lang="en-US" sz="2400" b="1" i="1" baseline="0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        </m:t>
                      </m:r>
                      <m:r>
                        <a:rPr lang="en-US" b="1" i="1" baseline="0">
                          <a:solidFill>
                            <a:srgbClr val="FFFF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∀</m:t>
                      </m:r>
                      <m:r>
                        <a:rPr lang="en-US" b="1" i="1" baseline="0" smtClean="0">
                          <a:solidFill>
                            <a:srgbClr val="FFFF00"/>
                          </a:solidFill>
                          <a:latin typeface="Cambria Math"/>
                          <a:ea typeface="Cambria Math" pitchFamily="18" charset="0"/>
                        </a:rPr>
                        <m:t>𝒊</m:t>
                      </m:r>
                      <m:r>
                        <a:rPr lang="en-US" b="1" i="1" baseline="0">
                          <a:solidFill>
                            <a:srgbClr val="FFFF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 ∈</m:t>
                      </m:r>
                      <m:r>
                        <a:rPr lang="en-US" b="1" i="1" baseline="0" smtClean="0">
                          <a:solidFill>
                            <a:srgbClr val="FFFF00"/>
                          </a:solidFill>
                          <a:latin typeface="Cambria Math"/>
                          <a:ea typeface="Cambria Math" pitchFamily="18" charset="0"/>
                        </a:rPr>
                        <m:t>𝒂𝒍𝒍</m:t>
                      </m:r>
                      <m:r>
                        <a:rPr lang="en-US" b="1" i="1" baseline="0">
                          <a:solidFill>
                            <a:srgbClr val="FFFF00"/>
                          </a:solidFill>
                          <a:latin typeface="Cambria Math"/>
                          <a:ea typeface="Cambria Math" pitchFamily="18" charset="0"/>
                        </a:rPr>
                        <m:t> </m:t>
                      </m:r>
                      <m:r>
                        <a:rPr lang="en-US" b="1" i="1" baseline="0">
                          <a:solidFill>
                            <a:srgbClr val="FFFF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𝒈𝒂𝒕𝒆𝒔</m:t>
                      </m:r>
                      <m:r>
                        <a:rPr lang="en-US" b="1" i="1" baseline="0">
                          <a:solidFill>
                            <a:srgbClr val="FFFF00"/>
                          </a:solidFill>
                          <a:latin typeface="Cambria Math"/>
                          <a:ea typeface="Cambria Math" pitchFamily="18" charset="0"/>
                        </a:rPr>
                        <m:t> </m:t>
                      </m:r>
                      <m:r>
                        <a:rPr lang="en-US" b="1" i="1" baseline="0" smtClean="0">
                          <a:solidFill>
                            <a:srgbClr val="FFFF00"/>
                          </a:solidFill>
                          <a:latin typeface="Cambria Math"/>
                          <a:ea typeface="Cambria Math" pitchFamily="18" charset="0"/>
                        </a:rPr>
                        <m:t>,  </m:t>
                      </m:r>
                      <m:r>
                        <a:rPr lang="en-US" b="1" i="1" baseline="0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∀</m:t>
                      </m:r>
                      <m:r>
                        <a:rPr lang="en-US" b="1" i="1" baseline="0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𝒗</m:t>
                      </m:r>
                      <m:r>
                        <a:rPr lang="en-US" b="1" i="1" baseline="0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∈</m:t>
                      </m:r>
                      <m:sSub>
                        <m:sSubPr>
                          <m:ctrlPr>
                            <a:rPr lang="en-US" b="1" i="1" baseline="0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1" i="1" baseline="0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𝑽</m:t>
                          </m:r>
                        </m:e>
                        <m:sub>
                          <m:r>
                            <a:rPr lang="en-US" b="1" i="1" baseline="0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𝑳</m:t>
                          </m:r>
                        </m:sub>
                      </m:sSub>
                      <m:r>
                        <a:rPr lang="en-US" b="1" i="1" baseline="0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en-US" sz="2000" b="1" i="1" baseline="0" dirty="0">
                  <a:solidFill>
                    <a:srgbClr val="FFFF00"/>
                  </a:solidFill>
                  <a:latin typeface="Cambria Math"/>
                  <a:ea typeface="Cambria Math" pitchFamily="18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291" y="2313477"/>
                <a:ext cx="7511138" cy="1978875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5" name="TextBox 34"/>
              <p:cNvSpPr txBox="1"/>
              <p:nvPr/>
            </p:nvSpPr>
            <p:spPr>
              <a:xfrm>
                <a:off x="163291" y="1108643"/>
                <a:ext cx="6226623" cy="863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baseline="0" smtClean="0">
                              <a:solidFill>
                                <a:srgbClr val="FFCC00"/>
                              </a:solidFill>
                              <a:latin typeface="Cambria Math"/>
                              <a:ea typeface="Cambria Math" pitchFamily="18" charset="0"/>
                            </a:rPr>
                          </m:ctrlPr>
                        </m:sSubPr>
                        <m:e>
                          <m:r>
                            <a:rPr lang="en-US" sz="2400" b="1" i="1" baseline="0" smtClean="0">
                              <a:solidFill>
                                <a:srgbClr val="FFCC00"/>
                              </a:solidFill>
                              <a:latin typeface="Cambria Math"/>
                              <a:ea typeface="Cambria Math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sz="2400" b="1" i="1" baseline="0" smtClean="0">
                              <a:solidFill>
                                <a:srgbClr val="FFCC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𝒊</m:t>
                          </m:r>
                          <m:r>
                            <a:rPr lang="en-US" sz="2400" b="1" i="1" baseline="0" smtClean="0">
                              <a:solidFill>
                                <a:srgbClr val="FFCC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,</m:t>
                          </m:r>
                          <m:r>
                            <a:rPr lang="en-US" sz="2400" b="1" i="1" baseline="0" smtClean="0">
                              <a:solidFill>
                                <a:srgbClr val="FFCC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𝒗</m:t>
                          </m:r>
                        </m:sub>
                      </m:sSub>
                      <m:r>
                        <a:rPr lang="en-US" sz="2400" b="1" i="1" baseline="0" smtClean="0">
                          <a:solidFill>
                            <a:srgbClr val="FFFF00"/>
                          </a:solidFill>
                          <a:latin typeface="Cambria Math"/>
                          <a:ea typeface="Cambria Math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1" i="1" baseline="0" smtClean="0">
                              <a:solidFill>
                                <a:srgbClr val="FFCC00"/>
                              </a:solidFill>
                              <a:latin typeface="Cambria Math"/>
                              <a:ea typeface="Cambria Math" pitchFamily="18" charset="0"/>
                            </a:rPr>
                          </m:ctrlPr>
                        </m:sSubPr>
                        <m:e>
                          <m:r>
                            <a:rPr lang="en-US" sz="2400" b="1" i="1" baseline="0" smtClean="0">
                              <a:solidFill>
                                <a:srgbClr val="FFCC00"/>
                              </a:solidFill>
                              <a:latin typeface="Cambria Math"/>
                              <a:ea typeface="Cambria Math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en-US" sz="2400" b="1" i="1" baseline="0" smtClean="0">
                              <a:solidFill>
                                <a:srgbClr val="FFCC00"/>
                              </a:solidFill>
                              <a:latin typeface="Cambria Math"/>
                              <a:ea typeface="Cambria Math" pitchFamily="18" charset="0"/>
                            </a:rPr>
                            <m:t>𝒊</m:t>
                          </m:r>
                          <m:r>
                            <a:rPr lang="en-US" sz="2400" b="1" i="1" baseline="0" smtClean="0">
                              <a:solidFill>
                                <a:srgbClr val="FFCC00"/>
                              </a:solidFill>
                              <a:latin typeface="Cambria Math"/>
                              <a:ea typeface="Cambria Math" pitchFamily="18" charset="0"/>
                            </a:rPr>
                            <m:t>,</m:t>
                          </m:r>
                          <m:r>
                            <a:rPr lang="en-US" sz="2400" b="1" i="1" baseline="0" smtClean="0">
                              <a:solidFill>
                                <a:srgbClr val="FFCC00"/>
                              </a:solidFill>
                              <a:latin typeface="Cambria Math"/>
                              <a:ea typeface="Cambria Math" pitchFamily="18" charset="0"/>
                            </a:rPr>
                            <m:t>𝑽𝑫𝑫𝑯</m:t>
                          </m:r>
                        </m:sub>
                      </m:sSub>
                      <m:r>
                        <a:rPr lang="en-US" sz="2400" b="1" i="1" baseline="0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en-US" sz="2400" b="1" i="1" baseline="0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n-US" sz="2400" b="1" i="1" baseline="0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en-US" sz="2400" b="1" i="1" baseline="0" smtClean="0">
                              <a:solidFill>
                                <a:srgbClr val="FFCC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1" i="1" baseline="0" smtClean="0">
                              <a:solidFill>
                                <a:srgbClr val="FFCC00"/>
                              </a:solidFill>
                              <a:latin typeface="Cambria Math"/>
                              <a:ea typeface="Cambria Math"/>
                            </a:rPr>
                            <m:t>𝑷</m:t>
                          </m:r>
                        </m:e>
                        <m:sub>
                          <m:r>
                            <a:rPr lang="en-US" sz="2400" b="1" i="1" baseline="0" smtClean="0">
                              <a:solidFill>
                                <a:srgbClr val="FFCC00"/>
                              </a:solidFill>
                              <a:latin typeface="Cambria Math"/>
                              <a:ea typeface="Cambria Math"/>
                            </a:rPr>
                            <m:t>𝒊</m:t>
                          </m:r>
                          <m:r>
                            <a:rPr lang="en-US" sz="2400" b="1" i="1" baseline="0" smtClean="0">
                              <a:solidFill>
                                <a:srgbClr val="FFCC00"/>
                              </a:solidFill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400" b="1" i="1" baseline="0" smtClean="0">
                              <a:solidFill>
                                <a:srgbClr val="FFCC00"/>
                              </a:solidFill>
                              <a:latin typeface="Cambria Math"/>
                              <a:ea typeface="Cambria Math"/>
                            </a:rPr>
                            <m:t>𝒗</m:t>
                          </m:r>
                        </m:sub>
                      </m:sSub>
                      <m:r>
                        <a:rPr lang="en-US" sz="2400" b="1" i="1" baseline="0" smtClean="0">
                          <a:solidFill>
                            <a:srgbClr val="FFFF00"/>
                          </a:solidFill>
                          <a:latin typeface="Cambria Math"/>
                          <a:ea typeface="Cambria Math" pitchFamily="18" charset="0"/>
                        </a:rPr>
                        <m:t>                  </m:t>
                      </m:r>
                      <m:r>
                        <a:rPr lang="en-US" b="1" i="1" baseline="0" smtClean="0">
                          <a:solidFill>
                            <a:srgbClr val="FFFF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∀</m:t>
                      </m:r>
                      <m:r>
                        <a:rPr lang="en-US" b="1" i="1" baseline="0" smtClean="0">
                          <a:solidFill>
                            <a:srgbClr val="FFFF00"/>
                          </a:solidFill>
                          <a:latin typeface="Cambria Math"/>
                          <a:ea typeface="Cambria Math" pitchFamily="18" charset="0"/>
                        </a:rPr>
                        <m:t>𝒊</m:t>
                      </m:r>
                      <m:r>
                        <a:rPr lang="en-US" b="1" i="1" baseline="0" smtClean="0">
                          <a:solidFill>
                            <a:srgbClr val="FFFF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 ∈</m:t>
                      </m:r>
                      <m:r>
                        <a:rPr lang="en-US" b="1" i="1" baseline="0" smtClean="0">
                          <a:solidFill>
                            <a:srgbClr val="FFFF00"/>
                          </a:solidFill>
                          <a:latin typeface="Cambria Math"/>
                          <a:ea typeface="Cambria Math" pitchFamily="18" charset="0"/>
                        </a:rPr>
                        <m:t>𝒂𝒍𝒍</m:t>
                      </m:r>
                      <m:r>
                        <a:rPr lang="en-US" b="1" i="1" baseline="0" smtClean="0">
                          <a:solidFill>
                            <a:srgbClr val="FFFF00"/>
                          </a:solidFill>
                          <a:latin typeface="Cambria Math"/>
                          <a:ea typeface="Cambria Math" pitchFamily="18" charset="0"/>
                        </a:rPr>
                        <m:t> </m:t>
                      </m:r>
                      <m:r>
                        <a:rPr lang="en-US" b="1" i="1" baseline="0" smtClean="0">
                          <a:solidFill>
                            <a:srgbClr val="FFFF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𝒈𝒂𝒕𝒆𝒔</m:t>
                      </m:r>
                    </m:oMath>
                  </m:oMathPara>
                </a14:m>
                <a:endParaRPr lang="en-US" sz="2400" b="1" i="1" baseline="0" dirty="0" smtClean="0">
                  <a:solidFill>
                    <a:srgbClr val="FFFF00"/>
                  </a:solidFill>
                  <a:latin typeface="Cambria Math"/>
                  <a:ea typeface="Cambria Math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baseline="0" smtClean="0">
                            <a:solidFill>
                              <a:srgbClr val="FFCC00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sSubPr>
                      <m:e>
                        <m:r>
                          <a:rPr lang="en-US" sz="2400" b="1" i="1" baseline="0">
                            <a:solidFill>
                              <a:srgbClr val="FFCC00"/>
                            </a:solidFill>
                            <a:latin typeface="Cambria Math"/>
                            <a:ea typeface="Cambria Math" pitchFamily="18" charset="0"/>
                          </a:rPr>
                          <m:t>𝑭</m:t>
                        </m:r>
                      </m:e>
                      <m:sub>
                        <m:r>
                          <a:rPr lang="en-US" sz="2400" b="1" i="1" baseline="0">
                            <a:solidFill>
                              <a:srgbClr val="FFCC0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𝒊</m:t>
                        </m:r>
                        <m:r>
                          <a:rPr lang="en-US" sz="2400" b="1" i="1" baseline="0">
                            <a:solidFill>
                              <a:srgbClr val="FFCC0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,</m:t>
                        </m:r>
                        <m:r>
                          <a:rPr lang="en-US" sz="2400" b="1" i="1" baseline="0">
                            <a:solidFill>
                              <a:srgbClr val="FFCC0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𝒗</m:t>
                        </m:r>
                      </m:sub>
                    </m:sSub>
                    <m:r>
                      <a:rPr lang="en-US" sz="2400" b="1" i="1" baseline="0">
                        <a:solidFill>
                          <a:srgbClr val="FFFF00"/>
                        </a:solidFill>
                        <a:latin typeface="Cambria Math"/>
                        <a:ea typeface="Cambria Math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1" i="1" baseline="0" smtClean="0">
                            <a:solidFill>
                              <a:srgbClr val="FFCC00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sSubPr>
                      <m:e>
                        <m:r>
                          <a:rPr lang="en-US" sz="2400" b="1" i="1" baseline="0">
                            <a:solidFill>
                              <a:srgbClr val="FFCC00"/>
                            </a:solidFill>
                            <a:latin typeface="Cambria Math"/>
                            <a:ea typeface="Cambria Math" pitchFamily="18" charset="0"/>
                          </a:rPr>
                          <m:t>𝑿</m:t>
                        </m:r>
                      </m:e>
                      <m:sub>
                        <m:r>
                          <a:rPr lang="en-US" sz="2400" b="1" i="1" baseline="0">
                            <a:solidFill>
                              <a:srgbClr val="FFCC00"/>
                            </a:solidFill>
                            <a:latin typeface="Cambria Math"/>
                            <a:ea typeface="Cambria Math" pitchFamily="18" charset="0"/>
                          </a:rPr>
                          <m:t>𝒊</m:t>
                        </m:r>
                        <m:r>
                          <a:rPr lang="en-US" sz="2400" b="1" i="1" baseline="0">
                            <a:solidFill>
                              <a:srgbClr val="FFCC00"/>
                            </a:solidFill>
                            <a:latin typeface="Cambria Math"/>
                            <a:ea typeface="Cambria Math" pitchFamily="18" charset="0"/>
                          </a:rPr>
                          <m:t>,</m:t>
                        </m:r>
                        <m:r>
                          <a:rPr lang="en-US" sz="2400" b="1" i="1" baseline="0">
                            <a:solidFill>
                              <a:srgbClr val="FFCC00"/>
                            </a:solidFill>
                            <a:latin typeface="Cambria Math"/>
                            <a:ea typeface="Cambria Math" pitchFamily="18" charset="0"/>
                          </a:rPr>
                          <m:t>𝑽𝑫𝑫𝑯</m:t>
                        </m:r>
                      </m:sub>
                    </m:sSub>
                    <m:r>
                      <a:rPr lang="en-US" sz="2400" b="1" i="1" baseline="0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sz="2400" b="1" i="1" baseline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𝟐</m:t>
                    </m:r>
                    <m:r>
                      <a:rPr lang="en-US" sz="2400" b="1" i="1" baseline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∙</m:t>
                    </m:r>
                    <m:sSub>
                      <m:sSubPr>
                        <m:ctrlPr>
                          <a:rPr lang="en-US" sz="2400" b="1" i="1" baseline="0" smtClean="0">
                            <a:solidFill>
                              <a:srgbClr val="FFCC0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1" i="1" baseline="0">
                            <a:solidFill>
                              <a:srgbClr val="FFCC00"/>
                            </a:solidFill>
                            <a:latin typeface="Cambria Math"/>
                            <a:ea typeface="Cambria Math"/>
                          </a:rPr>
                          <m:t>𝑷</m:t>
                        </m:r>
                      </m:e>
                      <m:sub>
                        <m:r>
                          <a:rPr lang="en-US" sz="2400" b="1" i="1" baseline="0">
                            <a:solidFill>
                              <a:srgbClr val="FFCC00"/>
                            </a:solidFill>
                            <a:latin typeface="Cambria Math"/>
                            <a:ea typeface="Cambria Math"/>
                          </a:rPr>
                          <m:t>𝒊</m:t>
                        </m:r>
                        <m:r>
                          <a:rPr lang="en-US" sz="2400" b="1" i="1" baseline="0">
                            <a:solidFill>
                              <a:srgbClr val="FFCC00"/>
                            </a:solidFill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400" b="1" i="1" baseline="0">
                            <a:solidFill>
                              <a:srgbClr val="FFCC00"/>
                            </a:solidFill>
                            <a:latin typeface="Cambria Math"/>
                            <a:ea typeface="Cambria Math"/>
                          </a:rPr>
                          <m:t>𝒗</m:t>
                        </m:r>
                      </m:sub>
                    </m:sSub>
                    <m:r>
                      <a:rPr lang="en-US" sz="2400" b="1" i="1" baseline="0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400" b="1" i="1" baseline="0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𝟏</m:t>
                    </m:r>
                    <m:r>
                      <a:rPr lang="en-US" sz="2400" b="1" i="1" baseline="0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   </m:t>
                    </m:r>
                  </m:oMath>
                </a14:m>
                <a:r>
                  <a:rPr lang="en-US" sz="2000" b="1" i="1" baseline="0" dirty="0" smtClean="0">
                    <a:solidFill>
                      <a:srgbClr val="FFFF00"/>
                    </a:solidFill>
                    <a:latin typeface="Cambria Math"/>
                    <a:ea typeface="Cambria Math" pitchFamily="18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US" sz="2000" b="1" i="1" baseline="0" dirty="0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∀</m:t>
                    </m:r>
                    <m:r>
                      <a:rPr lang="en-US" sz="2000" b="1" i="1" baseline="0" dirty="0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𝒗</m:t>
                    </m:r>
                    <m:r>
                      <a:rPr lang="en-US" sz="2000" b="1" i="1" baseline="0" dirty="0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∈ </m:t>
                    </m:r>
                    <m:sSub>
                      <m:sSubPr>
                        <m:ctrlPr>
                          <a:rPr lang="en-US" sz="2000" b="1" i="1" baseline="0" dirty="0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1" i="1" baseline="0" dirty="0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𝑽</m:t>
                        </m:r>
                      </m:e>
                      <m:sub>
                        <m:r>
                          <a:rPr lang="en-US" sz="2000" b="1" i="1" baseline="0" dirty="0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𝑳</m:t>
                        </m:r>
                      </m:sub>
                    </m:sSub>
                  </m:oMath>
                </a14:m>
                <a:endParaRPr lang="en-US" sz="2000" b="1" i="1" baseline="0" dirty="0">
                  <a:solidFill>
                    <a:srgbClr val="FFFF00"/>
                  </a:solidFill>
                  <a:latin typeface="Cambria Math"/>
                  <a:ea typeface="Cambria Math" pitchFamily="18" charset="0"/>
                </a:endParaRPr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291" y="1108643"/>
                <a:ext cx="6226623" cy="863441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6" name="TextBox 35"/>
              <p:cNvSpPr txBox="1"/>
              <p:nvPr/>
            </p:nvSpPr>
            <p:spPr>
              <a:xfrm>
                <a:off x="174177" y="4596360"/>
                <a:ext cx="8610600" cy="140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400" b="1" i="1" baseline="0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 pitchFamily="18" charset="0"/>
                            </a:rPr>
                          </m:ctrlPr>
                        </m:naryPr>
                        <m:sub>
                          <m:r>
                            <a:rPr lang="en-US" sz="2400" b="1" i="1" baseline="0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 pitchFamily="18" charset="0"/>
                            </a:rPr>
                            <m:t>𝒗</m:t>
                          </m:r>
                          <m:r>
                            <a:rPr lang="en-US" sz="2400" b="1" i="1" baseline="0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a:rPr lang="en-US" sz="2400" b="1" i="1" baseline="0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𝑽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400" b="1" i="1" baseline="0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 baseline="0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sz="2400" b="1" i="1" baseline="0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𝒅𝒅</m:t>
                              </m:r>
                              <m:r>
                                <a:rPr lang="en-US" sz="2400" b="1" i="1" baseline="0" smtClean="0">
                                  <a:solidFill>
                                    <a:srgbClr val="FFFF00"/>
                                  </a:solidFill>
                                  <a:latin typeface="Cambria Math" pitchFamily="18" charset="0"/>
                                  <a:ea typeface="Cambria Math" pitchFamily="18" charset="0"/>
                                </a:rPr>
                                <m:t>,</m:t>
                              </m:r>
                              <m:r>
                                <a:rPr lang="en-US" sz="2400" b="1" i="1" baseline="0" smtClean="0">
                                  <a:solidFill>
                                    <a:srgbClr val="FFFF00"/>
                                  </a:solidFill>
                                  <a:latin typeface="Cambria Math" pitchFamily="18" charset="0"/>
                                  <a:ea typeface="Cambria Math" pitchFamily="18" charset="0"/>
                                </a:rPr>
                                <m:t>𝒗</m:t>
                              </m:r>
                            </m:sub>
                          </m:sSub>
                        </m:e>
                      </m:nary>
                      <m:r>
                        <a:rPr lang="en-US" sz="2400" b="1" i="1" baseline="0" smtClean="0">
                          <a:solidFill>
                            <a:srgbClr val="FFFF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sz="2400" b="1" i="1" baseline="0" smtClean="0">
                              <a:solidFill>
                                <a:srgbClr val="FFCC00"/>
                              </a:solidFill>
                              <a:latin typeface="Cambria Math"/>
                              <a:ea typeface="Cambria Math" pitchFamily="18" charset="0"/>
                            </a:rPr>
                          </m:ctrlPr>
                        </m:sSubPr>
                        <m:e>
                          <m:r>
                            <a:rPr lang="en-US" sz="2400" b="1" i="1" baseline="0" smtClean="0">
                              <a:solidFill>
                                <a:srgbClr val="FFCC00"/>
                              </a:solidFill>
                              <a:latin typeface="Cambria Math"/>
                              <a:ea typeface="Cambria Math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en-US" sz="2400" b="1" i="1" baseline="0" smtClean="0">
                              <a:solidFill>
                                <a:srgbClr val="FFCC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𝒊</m:t>
                          </m:r>
                          <m:r>
                            <a:rPr lang="en-US" sz="2400" b="1" i="1" baseline="0" smtClean="0">
                              <a:solidFill>
                                <a:srgbClr val="FFCC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,</m:t>
                          </m:r>
                          <m:r>
                            <a:rPr lang="en-US" sz="2400" b="1" i="1" baseline="0" smtClean="0">
                              <a:solidFill>
                                <a:srgbClr val="FFCC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𝒗</m:t>
                          </m:r>
                        </m:sub>
                      </m:sSub>
                      <m:r>
                        <a:rPr lang="en-US" sz="2400" b="1" i="1" baseline="0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≤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400" b="1" i="1" baseline="0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400" b="1" i="1" baseline="0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𝒗</m:t>
                          </m:r>
                          <m:r>
                            <a:rPr lang="en-US" sz="2400" b="1" i="1" baseline="0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a:rPr lang="en-US" sz="2400" b="1" i="1" baseline="0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𝑽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400" b="1" i="1" baseline="0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1" i="1" baseline="0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sz="2400" b="1" i="1" baseline="0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𝒅𝒅</m:t>
                              </m:r>
                              <m:r>
                                <a:rPr lang="en-US" sz="2400" b="1" i="1" baseline="0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r>
                                <a:rPr lang="en-US" sz="2400" b="1" i="1" baseline="0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𝒗</m:t>
                              </m:r>
                            </m:sub>
                          </m:sSub>
                        </m:e>
                      </m:nary>
                      <m:r>
                        <a:rPr lang="en-US" sz="2400" b="1" i="1" baseline="0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en-US" sz="2400" b="1" i="1" baseline="0" smtClean="0">
                              <a:solidFill>
                                <a:srgbClr val="FFCC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1" i="1" baseline="0" smtClean="0">
                              <a:solidFill>
                                <a:srgbClr val="FFCC00"/>
                              </a:solidFill>
                              <a:latin typeface="Cambria Math"/>
                              <a:ea typeface="Cambria Math"/>
                            </a:rPr>
                            <m:t>𝑿</m:t>
                          </m:r>
                        </m:e>
                        <m:sub>
                          <m:r>
                            <a:rPr lang="en-US" sz="2400" b="1" i="1" baseline="0" smtClean="0">
                              <a:solidFill>
                                <a:srgbClr val="FFCC00"/>
                              </a:solidFill>
                              <a:latin typeface="Cambria Math"/>
                              <a:ea typeface="Cambria Math"/>
                            </a:rPr>
                            <m:t>𝒋</m:t>
                          </m:r>
                          <m:r>
                            <a:rPr lang="en-US" sz="2400" b="1" i="1" baseline="0" smtClean="0">
                              <a:solidFill>
                                <a:srgbClr val="FFCC00"/>
                              </a:solidFill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400" b="1" i="1" baseline="0" smtClean="0">
                              <a:solidFill>
                                <a:srgbClr val="FFCC00"/>
                              </a:solidFill>
                              <a:latin typeface="Cambria Math"/>
                              <a:ea typeface="Cambria Math"/>
                            </a:rPr>
                            <m:t>𝒗</m:t>
                          </m:r>
                        </m:sub>
                      </m:sSub>
                      <m:r>
                        <a:rPr lang="en-US" sz="2400" b="1" i="1" baseline="0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400" b="1" i="1" baseline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400" b="1" i="1" baseline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𝒗</m:t>
                          </m:r>
                          <m:r>
                            <a:rPr lang="en-US" sz="2400" b="1" i="1" baseline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∈</m:t>
                          </m:r>
                          <m:sSub>
                            <m:sSubPr>
                              <m:ctrlPr>
                                <a:rPr lang="en-US" sz="2400" b="1" i="1" baseline="0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1" i="1" baseline="0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sz="2400" b="1" i="1" baseline="0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𝑳</m:t>
                              </m:r>
                            </m:sub>
                          </m:sSub>
                        </m:sub>
                        <m:sup/>
                        <m:e>
                          <m:sSub>
                            <m:sSubPr>
                              <m:ctrlPr>
                                <a:rPr lang="en-US" sz="2400" b="1" i="1" baseline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1" i="1" baseline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sz="2400" b="1" i="1" baseline="0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𝒏𝒐𝒎</m:t>
                              </m:r>
                            </m:sub>
                          </m:sSub>
                        </m:e>
                      </m:nary>
                      <m:r>
                        <a:rPr lang="en-US" sz="2400" b="1" i="1" baseline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en-US" sz="2400" b="1" i="1" baseline="0" smtClean="0">
                              <a:solidFill>
                                <a:srgbClr val="FFCC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1" i="1" baseline="0" smtClean="0">
                              <a:solidFill>
                                <a:srgbClr val="FFCC00"/>
                              </a:solidFill>
                              <a:latin typeface="Cambria Math"/>
                              <a:ea typeface="Cambria Math"/>
                            </a:rPr>
                            <m:t>𝑷</m:t>
                          </m:r>
                        </m:e>
                        <m:sub>
                          <m:r>
                            <a:rPr lang="en-US" sz="2400" b="1" i="1" baseline="0" smtClean="0">
                              <a:solidFill>
                                <a:srgbClr val="FFCC00"/>
                              </a:solidFill>
                              <a:latin typeface="Cambria Math"/>
                              <a:ea typeface="Cambria Math"/>
                            </a:rPr>
                            <m:t>𝒊</m:t>
                          </m:r>
                          <m:r>
                            <a:rPr lang="en-US" sz="2400" b="1" i="1" baseline="0">
                              <a:solidFill>
                                <a:srgbClr val="FFCC00"/>
                              </a:solidFill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400" b="1" i="1" baseline="0">
                              <a:solidFill>
                                <a:srgbClr val="FFCC00"/>
                              </a:solidFill>
                              <a:latin typeface="Cambria Math"/>
                              <a:ea typeface="Cambria Math"/>
                            </a:rPr>
                            <m:t>𝒗</m:t>
                          </m:r>
                        </m:sub>
                      </m:sSub>
                    </m:oMath>
                  </m:oMathPara>
                </a14:m>
                <a:endParaRPr lang="en-US" sz="2400" b="1" i="1" baseline="0" dirty="0" smtClean="0">
                  <a:solidFill>
                    <a:srgbClr val="FFFF00"/>
                  </a:solidFill>
                  <a:latin typeface="Cambria Math"/>
                  <a:ea typeface="Cambria Math"/>
                </a:endParaRPr>
              </a:p>
              <a:p>
                <a:r>
                  <a:rPr lang="en-US" sz="2400" b="1" baseline="0" dirty="0" smtClean="0">
                    <a:solidFill>
                      <a:srgbClr val="FFFF00"/>
                    </a:solidFill>
                    <a:ea typeface="Cambria Math" pitchFamily="18" charset="0"/>
                  </a:rPr>
                  <a:t>                                                             </a:t>
                </a:r>
                <a14:m>
                  <m:oMath xmlns:m="http://schemas.openxmlformats.org/officeDocument/2006/math">
                    <m:r>
                      <a:rPr lang="en-US" sz="2000" b="1" i="1" baseline="0" smtClean="0">
                        <a:solidFill>
                          <a:srgbClr val="FFFF00"/>
                        </a:solidFill>
                        <a:latin typeface="Cambria Math" pitchFamily="18" charset="0"/>
                        <a:ea typeface="Cambria Math" pitchFamily="18" charset="0"/>
                      </a:rPr>
                      <m:t>∀</m:t>
                    </m:r>
                    <m:r>
                      <a:rPr lang="en-US" sz="2000" b="1" i="1" baseline="0" smtClean="0">
                        <a:solidFill>
                          <a:srgbClr val="FFFF00"/>
                        </a:solidFill>
                        <a:latin typeface="Cambria Math"/>
                        <a:ea typeface="Cambria Math" pitchFamily="18" charset="0"/>
                      </a:rPr>
                      <m:t>𝒋</m:t>
                    </m:r>
                    <m:r>
                      <a:rPr lang="en-US" sz="2000" b="1" i="1" baseline="0" smtClean="0">
                        <a:solidFill>
                          <a:srgbClr val="FFFF00"/>
                        </a:solidFill>
                        <a:latin typeface="Cambria Math" pitchFamily="18" charset="0"/>
                        <a:ea typeface="Cambria Math" pitchFamily="18" charset="0"/>
                      </a:rPr>
                      <m:t> ∈</m:t>
                    </m:r>
                    <m:r>
                      <a:rPr lang="en-US" sz="2000" b="1" i="1" baseline="0" smtClean="0">
                        <a:solidFill>
                          <a:srgbClr val="FFFF00"/>
                        </a:solidFill>
                        <a:latin typeface="Cambria Math"/>
                        <a:ea typeface="Cambria Math" pitchFamily="18" charset="0"/>
                      </a:rPr>
                      <m:t>𝒇𝒂𝒏𝒊𝒏</m:t>
                    </m:r>
                    <m:r>
                      <a:rPr lang="en-US" sz="2000" b="1" i="1" baseline="0" smtClean="0">
                        <a:solidFill>
                          <a:srgbClr val="FFFF00"/>
                        </a:solidFill>
                        <a:latin typeface="Cambria Math"/>
                        <a:ea typeface="Cambria Math" pitchFamily="18" charset="0"/>
                      </a:rPr>
                      <m:t> </m:t>
                    </m:r>
                    <m:r>
                      <a:rPr lang="en-US" sz="2000" b="1" i="1" baseline="0" smtClean="0">
                        <a:solidFill>
                          <a:srgbClr val="FFFF00"/>
                        </a:solidFill>
                        <a:latin typeface="Cambria Math" pitchFamily="18" charset="0"/>
                        <a:ea typeface="Cambria Math" pitchFamily="18" charset="0"/>
                      </a:rPr>
                      <m:t>𝒈𝒂𝒕𝒆𝒔</m:t>
                    </m:r>
                    <m:r>
                      <a:rPr lang="en-US" sz="2000" b="1" i="1" baseline="0" smtClean="0">
                        <a:solidFill>
                          <a:srgbClr val="FFFF00"/>
                        </a:solidFill>
                        <a:latin typeface="Cambria Math"/>
                        <a:ea typeface="Cambria Math" pitchFamily="18" charset="0"/>
                      </a:rPr>
                      <m:t> </m:t>
                    </m:r>
                    <m:r>
                      <a:rPr lang="en-US" sz="2000" b="1" i="1" baseline="0" smtClean="0">
                        <a:solidFill>
                          <a:srgbClr val="FFFF00"/>
                        </a:solidFill>
                        <a:latin typeface="Cambria Math"/>
                        <a:ea typeface="Cambria Math" pitchFamily="18" charset="0"/>
                      </a:rPr>
                      <m:t>𝒐𝒇</m:t>
                    </m:r>
                    <m:r>
                      <a:rPr lang="en-US" sz="2000" b="1" i="1" baseline="0" smtClean="0">
                        <a:solidFill>
                          <a:srgbClr val="FFFF00"/>
                        </a:solidFill>
                        <a:latin typeface="Cambria Math"/>
                        <a:ea typeface="Cambria Math" pitchFamily="18" charset="0"/>
                      </a:rPr>
                      <m:t> </m:t>
                    </m:r>
                    <m:r>
                      <a:rPr lang="en-US" sz="2000" b="1" i="1" baseline="0" smtClean="0">
                        <a:solidFill>
                          <a:srgbClr val="FFFF00"/>
                        </a:solidFill>
                        <a:latin typeface="Cambria Math"/>
                        <a:ea typeface="Cambria Math" pitchFamily="18" charset="0"/>
                      </a:rPr>
                      <m:t>𝒈𝒂𝒕𝒆</m:t>
                    </m:r>
                    <m:r>
                      <a:rPr lang="en-US" sz="2000" b="1" i="1" baseline="0" smtClean="0">
                        <a:solidFill>
                          <a:srgbClr val="FFFF00"/>
                        </a:solidFill>
                        <a:latin typeface="Cambria Math"/>
                        <a:ea typeface="Cambria Math" pitchFamily="18" charset="0"/>
                      </a:rPr>
                      <m:t> </m:t>
                    </m:r>
                    <m:r>
                      <a:rPr lang="en-US" sz="2000" b="1" i="1" baseline="0" smtClean="0">
                        <a:solidFill>
                          <a:srgbClr val="FFFF00"/>
                        </a:solidFill>
                        <a:latin typeface="Cambria Math"/>
                        <a:ea typeface="Cambria Math" pitchFamily="18" charset="0"/>
                      </a:rPr>
                      <m:t>𝒊</m:t>
                    </m:r>
                  </m:oMath>
                </a14:m>
                <a:endParaRPr lang="en-US" b="1" i="1" baseline="0" dirty="0" smtClean="0">
                  <a:solidFill>
                    <a:srgbClr val="FFFF00"/>
                  </a:solidFill>
                  <a:latin typeface="Cambria Math"/>
                  <a:ea typeface="Cambria Math" pitchFamily="18" charset="0"/>
                </a:endParaRPr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177" y="4596360"/>
                <a:ext cx="8610600" cy="1401666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b="-3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6672943" y="1254445"/>
            <a:ext cx="35155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baseline="0" dirty="0" smtClean="0">
                <a:solidFill>
                  <a:srgbClr val="00FF00"/>
                </a:solidFill>
                <a:latin typeface="+mj-lt"/>
                <a:cs typeface="Helvetica" pitchFamily="34" charset="0"/>
              </a:rPr>
              <a:t>Boolean AND</a:t>
            </a:r>
            <a:endParaRPr lang="en-US" sz="2400" b="1" baseline="0" dirty="0">
              <a:solidFill>
                <a:srgbClr val="00FF00"/>
              </a:solidFill>
              <a:latin typeface="+mj-lt"/>
              <a:cs typeface="Helvetica" pitchFamily="34" charset="0"/>
            </a:endParaRPr>
          </a:p>
        </p:txBody>
      </p:sp>
      <p:sp>
        <p:nvSpPr>
          <p:cNvPr id="10" name="Text Box 20"/>
          <p:cNvSpPr txBox="1">
            <a:spLocks noChangeArrowheads="1"/>
          </p:cNvSpPr>
          <p:nvPr/>
        </p:nvSpPr>
        <p:spPr bwMode="auto">
          <a:xfrm>
            <a:off x="6749550" y="3900330"/>
            <a:ext cx="22968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baseline="0" dirty="0" smtClean="0">
                <a:solidFill>
                  <a:srgbClr val="00FF00"/>
                </a:solidFill>
                <a:latin typeface="+mj-lt"/>
                <a:cs typeface="Helvetica" pitchFamily="34" charset="0"/>
              </a:rPr>
              <a:t>Boolean OR</a:t>
            </a:r>
            <a:endParaRPr lang="en-US" sz="2400" b="1" baseline="0" dirty="0">
              <a:solidFill>
                <a:srgbClr val="00FF00"/>
              </a:solidFill>
              <a:latin typeface="+mj-lt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396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6" grpId="0" animBg="1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600" b="1" baseline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</a:rPr>
              <a:t>Dual Supply Voltages Selection</a:t>
            </a:r>
            <a:endParaRPr lang="en-US" sz="3600" b="1" baseline="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2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476250"/>
          </a:xfrm>
        </p:spPr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March 16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122988" y="6492875"/>
            <a:ext cx="2895600" cy="476250"/>
          </a:xfrm>
        </p:spPr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ISQED 2011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492500" y="6492875"/>
            <a:ext cx="2133600" cy="476250"/>
          </a:xfrm>
        </p:spPr>
        <p:txBody>
          <a:bodyPr/>
          <a:lstStyle/>
          <a:p>
            <a:fld id="{0E30EEDD-29FC-4D26-A50E-264D4EF41FCE}" type="slidenum">
              <a:rPr lang="en-US" smtClean="0">
                <a:solidFill>
                  <a:srgbClr val="0070C0"/>
                </a:solidFill>
              </a:rPr>
              <a:pPr/>
              <a:t>11</a:t>
            </a:fld>
            <a:endParaRPr lang="en-US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1839691" y="1469537"/>
                <a:ext cx="5257797" cy="1137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b="1" i="1" baseline="0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1" i="1" baseline="0" smtClean="0">
                              <a:solidFill>
                                <a:srgbClr val="FFFF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𝒗</m:t>
                          </m:r>
                          <m:r>
                            <a:rPr lang="en-US" sz="2800" b="1" i="1" baseline="0" smtClean="0">
                              <a:solidFill>
                                <a:srgbClr val="FFFF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∈</m:t>
                          </m:r>
                          <m:r>
                            <a:rPr lang="en-US" sz="2800" b="1" i="1" baseline="0" smtClean="0">
                              <a:solidFill>
                                <a:srgbClr val="FFFF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𝑽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800" b="1" i="1" baseline="0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baseline="0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sz="2800" b="1" i="1" baseline="0" smtClean="0">
                                  <a:solidFill>
                                    <a:srgbClr val="FFFF00"/>
                                  </a:solidFill>
                                  <a:latin typeface="Cambria Math" pitchFamily="18" charset="0"/>
                                  <a:ea typeface="Cambria Math" pitchFamily="18" charset="0"/>
                                </a:rPr>
                                <m:t>𝒗</m:t>
                              </m:r>
                            </m:sub>
                          </m:sSub>
                        </m:e>
                      </m:nary>
                      <m:r>
                        <a:rPr lang="en-US" sz="2800" b="1" i="1" baseline="0" smtClean="0">
                          <a:solidFill>
                            <a:srgbClr val="FFFF00"/>
                          </a:solidFill>
                          <a:latin typeface="Cambria Math"/>
                          <a:ea typeface="Cambria Math" pitchFamily="18" charset="0"/>
                        </a:rPr>
                        <m:t>=</m:t>
                      </m:r>
                      <m:r>
                        <a:rPr lang="en-US" sz="2800" b="1" i="1" baseline="0" smtClean="0">
                          <a:solidFill>
                            <a:srgbClr val="FFFF00"/>
                          </a:solidFill>
                          <a:latin typeface="Cambria Math"/>
                          <a:ea typeface="Cambria Math" pitchFamily="18" charset="0"/>
                        </a:rPr>
                        <m:t>𝟐</m:t>
                      </m:r>
                      <m:r>
                        <a:rPr lang="en-US" sz="2800" b="1" i="0" baseline="0" smtClean="0">
                          <a:solidFill>
                            <a:srgbClr val="FFFF00"/>
                          </a:solidFill>
                          <a:latin typeface="Cambria Math"/>
                          <a:ea typeface="Cambria Math" pitchFamily="18" charset="0"/>
                        </a:rPr>
                        <m:t>                    </m:t>
                      </m:r>
                      <m:r>
                        <a:rPr lang="en-US" sz="2800" b="1" i="1" baseline="0" smtClean="0">
                          <a:solidFill>
                            <a:srgbClr val="FFFF00"/>
                          </a:solidFill>
                          <a:latin typeface="Cambria Math"/>
                          <a:ea typeface="Cambria Math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800" b="1" i="1" baseline="0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 pitchFamily="18" charset="0"/>
                            </a:rPr>
                          </m:ctrlPr>
                        </m:sSubPr>
                        <m:e>
                          <m:r>
                            <a:rPr lang="en-US" sz="2800" b="1" i="1" baseline="0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2800" b="1" i="1" baseline="0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 pitchFamily="18" charset="0"/>
                            </a:rPr>
                            <m:t>𝑽𝑫𝑫𝑯</m:t>
                          </m:r>
                        </m:sub>
                      </m:sSub>
                      <m:r>
                        <a:rPr lang="en-US" sz="2800" b="1" i="1" baseline="0" smtClean="0">
                          <a:solidFill>
                            <a:srgbClr val="FFFF00"/>
                          </a:solidFill>
                          <a:latin typeface="Cambria Math"/>
                          <a:ea typeface="Cambria Math" pitchFamily="18" charset="0"/>
                        </a:rPr>
                        <m:t>=</m:t>
                      </m:r>
                      <m:r>
                        <a:rPr lang="en-US" sz="2800" b="1" i="1" baseline="0" smtClean="0">
                          <a:solidFill>
                            <a:srgbClr val="FFFF00"/>
                          </a:solidFill>
                          <a:latin typeface="Cambria Math"/>
                          <a:ea typeface="Cambria Math" pitchFamily="18" charset="0"/>
                        </a:rPr>
                        <m:t>𝟏</m:t>
                      </m:r>
                    </m:oMath>
                  </m:oMathPara>
                </a14:m>
                <a:endParaRPr lang="en-US" sz="2400" b="1" i="1" baseline="0" dirty="0" smtClean="0">
                  <a:solidFill>
                    <a:srgbClr val="FFFF00"/>
                  </a:solidFill>
                  <a:latin typeface="Cambria Math"/>
                  <a:ea typeface="Cambria Math" pitchFamily="18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9691" y="1469537"/>
                <a:ext cx="5257797" cy="1137619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Rectangle 4"/>
              <p:cNvSpPr/>
              <p:nvPr/>
            </p:nvSpPr>
            <p:spPr>
              <a:xfrm>
                <a:off x="1828810" y="2950302"/>
                <a:ext cx="7010395" cy="21829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b="1" i="1" baseline="0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1" i="1" baseline="0">
                              <a:solidFill>
                                <a:srgbClr val="FFFF00"/>
                              </a:solidFill>
                              <a:latin typeface="Cambria Math"/>
                              <a:ea typeface="Cambria Math" pitchFamily="18" charset="0"/>
                            </a:rPr>
                            <m:t>𝒗</m:t>
                          </m:r>
                          <m:r>
                            <a:rPr lang="en-US" sz="2800" b="1" i="1" baseline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a:rPr lang="en-US" sz="2800" b="1" i="1" baseline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𝑽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800" b="1" i="1" baseline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baseline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𝑿</m:t>
                              </m:r>
                            </m:e>
                            <m:sub>
                              <m:r>
                                <a:rPr lang="en-US" sz="2800" b="1" i="1" baseline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𝒊</m:t>
                              </m:r>
                              <m:r>
                                <a:rPr lang="en-US" sz="2800" b="1" i="1" baseline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,</m:t>
                              </m:r>
                              <m:r>
                                <a:rPr lang="en-US" sz="2800" b="1" i="1" baseline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𝒗</m:t>
                              </m:r>
                            </m:sub>
                          </m:sSub>
                        </m:e>
                      </m:nary>
                      <m:r>
                        <a:rPr lang="en-US" sz="2800" b="1" i="1" baseline="0">
                          <a:solidFill>
                            <a:srgbClr val="FFFF00"/>
                          </a:solidFill>
                          <a:latin typeface="Cambria Math"/>
                          <a:ea typeface="Cambria Math" pitchFamily="18" charset="0"/>
                        </a:rPr>
                        <m:t>=</m:t>
                      </m:r>
                      <m:r>
                        <a:rPr lang="en-US" sz="2800" b="1" i="1" baseline="0">
                          <a:solidFill>
                            <a:srgbClr val="FFFF00"/>
                          </a:solidFill>
                          <a:latin typeface="Cambria Math"/>
                          <a:ea typeface="Cambria Math" pitchFamily="18" charset="0"/>
                        </a:rPr>
                        <m:t>𝟏</m:t>
                      </m:r>
                      <m:r>
                        <a:rPr lang="en-US" sz="2800" b="1" i="0" baseline="0" smtClean="0">
                          <a:solidFill>
                            <a:srgbClr val="FFFF00"/>
                          </a:solidFill>
                          <a:latin typeface="Cambria Math"/>
                          <a:ea typeface="Cambria Math" pitchFamily="18" charset="0"/>
                        </a:rPr>
                        <m:t>                </m:t>
                      </m:r>
                      <m:r>
                        <a:rPr lang="en-US" sz="2000" b="1" i="1" baseline="0">
                          <a:solidFill>
                            <a:srgbClr val="FFFF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∀</m:t>
                      </m:r>
                      <m:r>
                        <a:rPr lang="en-US" sz="2000" b="1" i="1" baseline="0">
                          <a:solidFill>
                            <a:srgbClr val="FFFF00"/>
                          </a:solidFill>
                          <a:latin typeface="Cambria Math"/>
                          <a:ea typeface="Cambria Math" pitchFamily="18" charset="0"/>
                        </a:rPr>
                        <m:t>𝒊</m:t>
                      </m:r>
                      <m:r>
                        <a:rPr lang="en-US" sz="2000" b="1" i="1" baseline="0">
                          <a:solidFill>
                            <a:srgbClr val="FFFF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 ∈</m:t>
                      </m:r>
                      <m:r>
                        <a:rPr lang="en-US" sz="2000" b="1" i="1" baseline="0">
                          <a:solidFill>
                            <a:srgbClr val="FFFF00"/>
                          </a:solidFill>
                          <a:latin typeface="Cambria Math"/>
                          <a:ea typeface="Cambria Math" pitchFamily="18" charset="0"/>
                        </a:rPr>
                        <m:t>𝒂𝒍𝒍</m:t>
                      </m:r>
                      <m:r>
                        <a:rPr lang="en-US" sz="2000" b="1" i="1" baseline="0">
                          <a:solidFill>
                            <a:srgbClr val="FFFF00"/>
                          </a:solidFill>
                          <a:latin typeface="Cambria Math"/>
                          <a:ea typeface="Cambria Math" pitchFamily="18" charset="0"/>
                        </a:rPr>
                        <m:t> </m:t>
                      </m:r>
                      <m:r>
                        <a:rPr lang="en-US" sz="2000" b="1" i="1" baseline="0">
                          <a:solidFill>
                            <a:srgbClr val="FFFF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𝒈𝒂𝒕𝒆𝒔</m:t>
                      </m:r>
                      <m:r>
                        <a:rPr lang="en-US" sz="2000" b="1" i="1" baseline="0">
                          <a:solidFill>
                            <a:srgbClr val="FFFF00"/>
                          </a:solidFill>
                          <a:latin typeface="Cambria Math"/>
                          <a:ea typeface="Cambria Math" pitchFamily="18" charset="0"/>
                        </a:rPr>
                        <m:t> , </m:t>
                      </m:r>
                      <m:r>
                        <a:rPr lang="en-US" sz="2000" b="1" i="1" baseline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∀</m:t>
                      </m:r>
                      <m:r>
                        <a:rPr lang="en-US" sz="2000" b="1" i="1" baseline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𝒗</m:t>
                      </m:r>
                      <m:r>
                        <a:rPr lang="en-US" sz="2000" b="1" i="1" baseline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∈</m:t>
                      </m:r>
                      <m:sSub>
                        <m:sSubPr>
                          <m:ctrlPr>
                            <a:rPr lang="en-US" sz="2000" b="1" i="1" baseline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000" b="1" i="1" baseline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𝑽</m:t>
                          </m:r>
                        </m:e>
                        <m:sub>
                          <m:r>
                            <a:rPr lang="en-US" sz="2000" b="1" i="1" baseline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𝑳</m:t>
                          </m:r>
                        </m:sub>
                      </m:sSub>
                    </m:oMath>
                  </m:oMathPara>
                </a14:m>
                <a:endParaRPr lang="en-US" sz="2400" b="1" baseline="0" dirty="0">
                  <a:solidFill>
                    <a:srgbClr val="FFFF00"/>
                  </a:solidFill>
                  <a:latin typeface="Cambria Math" pitchFamily="18" charset="0"/>
                  <a:ea typeface="Cambria Math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b="1" i="1" baseline="0">
                              <a:solidFill>
                                <a:srgbClr val="FFFF00"/>
                              </a:solidFill>
                              <a:latin typeface="Cambria Math"/>
                              <a:ea typeface="Cambria Math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1" i="1" baseline="0">
                              <a:solidFill>
                                <a:srgbClr val="FFFF00"/>
                              </a:solidFill>
                              <a:latin typeface="Cambria Math"/>
                              <a:ea typeface="Cambria Math" pitchFamily="18" charset="0"/>
                            </a:rPr>
                            <m:t>𝒊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800" b="1" i="1" baseline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baseline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𝑿</m:t>
                              </m:r>
                            </m:e>
                            <m:sub>
                              <m:r>
                                <a:rPr lang="en-US" sz="2800" b="1" i="1" baseline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𝒊</m:t>
                              </m:r>
                              <m:r>
                                <a:rPr lang="en-US" sz="2800" b="1" i="1" baseline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,</m:t>
                              </m:r>
                              <m:r>
                                <a:rPr lang="en-US" sz="2800" b="1" i="1" baseline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𝒗</m:t>
                              </m:r>
                            </m:sub>
                          </m:sSub>
                        </m:e>
                      </m:nary>
                      <m:r>
                        <a:rPr lang="en-US" sz="2800" b="1" i="1" baseline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≤</m:t>
                      </m:r>
                      <m:sSub>
                        <m:sSubPr>
                          <m:ctrlPr>
                            <a:rPr lang="en-US" sz="2800" b="1" i="1" baseline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1" i="1" baseline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𝑮</m:t>
                          </m:r>
                        </m:e>
                        <m:sub>
                          <m:r>
                            <a:rPr lang="en-US" sz="2800" b="1" i="1" baseline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𝒕𝒐𝒕</m:t>
                          </m:r>
                        </m:sub>
                      </m:sSub>
                      <m:r>
                        <a:rPr lang="en-US" sz="2800" b="1" i="1" baseline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en-US" sz="2800" b="1" i="1" baseline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1" i="1" baseline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𝑽</m:t>
                          </m:r>
                        </m:e>
                        <m:sub>
                          <m:r>
                            <a:rPr lang="en-US" sz="2800" b="1" i="1" baseline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𝒗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10" y="2950302"/>
                <a:ext cx="7010395" cy="2182905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5334007" y="4219824"/>
            <a:ext cx="27105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baseline="0" dirty="0" smtClean="0">
                <a:solidFill>
                  <a:srgbClr val="00FF00"/>
                </a:solidFill>
                <a:latin typeface="+mj-lt"/>
                <a:cs typeface="Helvetica" pitchFamily="34" charset="0"/>
              </a:rPr>
              <a:t>Bin-packing [6]</a:t>
            </a:r>
            <a:endParaRPr lang="en-US" sz="2400" b="1" baseline="0" dirty="0">
              <a:solidFill>
                <a:srgbClr val="00FF00"/>
              </a:solidFill>
              <a:latin typeface="+mj-lt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424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600" b="1" baseline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</a:rPr>
              <a:t>ISCAS’85 </a:t>
            </a:r>
            <a:r>
              <a:rPr lang="en-US" sz="3600" b="1" baseline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</a:rPr>
              <a:t>Benchmark </a:t>
            </a:r>
            <a:endParaRPr lang="en-US" sz="3600" b="1" baseline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2" charset="0"/>
            </a:endParaRPr>
          </a:p>
        </p:txBody>
      </p:sp>
      <p:graphicFrame>
        <p:nvGraphicFramePr>
          <p:cNvPr id="68730" name="Group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52967469"/>
              </p:ext>
            </p:extLst>
          </p:nvPr>
        </p:nvGraphicFramePr>
        <p:xfrm>
          <a:off x="424542" y="1076634"/>
          <a:ext cx="8196943" cy="4896461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823686"/>
                <a:gridCol w="685800"/>
                <a:gridCol w="925286"/>
                <a:gridCol w="631371"/>
                <a:gridCol w="642257"/>
                <a:gridCol w="796471"/>
                <a:gridCol w="1199243"/>
                <a:gridCol w="762000"/>
                <a:gridCol w="783772"/>
                <a:gridCol w="947057"/>
              </a:tblGrid>
              <a:tr h="10547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Bench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mark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Total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gate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Activity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α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</a:t>
                      </a:r>
                      <a:r>
                        <a:rPr kumimoji="0" lang="en-US" sz="160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DDH</a:t>
                      </a:r>
                      <a:endParaRPr kumimoji="0" lang="en-US" sz="160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(V)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</a:t>
                      </a:r>
                      <a:r>
                        <a:rPr kumimoji="0" lang="en-US" sz="160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DDL</a:t>
                      </a:r>
                      <a:endParaRPr kumimoji="0" lang="en-US" sz="160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(V)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</a:t>
                      </a:r>
                      <a:r>
                        <a:rPr kumimoji="0" lang="en-US" sz="160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DDL</a:t>
                      </a:r>
                      <a:endParaRPr kumimoji="0" lang="en-US" sz="160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gates (%)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Multiple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logic-level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gates(#)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kumimoji="0" lang="en-US" sz="160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sing</a:t>
                      </a:r>
                      <a:r>
                        <a:rPr kumimoji="0" lang="en-US" sz="160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  <a:endParaRPr kumimoji="0" lang="en-US" sz="160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fJ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kumimoji="0" lang="en-US" sz="160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dual</a:t>
                      </a:r>
                      <a:endParaRPr kumimoji="0" lang="en-US" sz="160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fJ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kumimoji="0" lang="en-US" sz="1600" b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Freq.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(MHz)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/>
                </a:tc>
              </a:tr>
              <a:tr h="3841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C432</a:t>
                      </a: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154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0.19</a:t>
                      </a: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0.25</a:t>
                      </a: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0.23</a:t>
                      </a: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5.2</a:t>
                      </a: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7.9</a:t>
                      </a: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7.8</a:t>
                      </a: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14.4</a:t>
                      </a: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</a:tr>
              <a:tr h="3841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C499</a:t>
                      </a: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493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0.21</a:t>
                      </a: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0.22</a:t>
                      </a: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0.18</a:t>
                      </a: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9.7</a:t>
                      </a: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20.2</a:t>
                      </a: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19.8</a:t>
                      </a: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11.9</a:t>
                      </a: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</a:tr>
              <a:tr h="3841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C880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360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0.18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0.24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0.19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56.7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23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14.4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10.9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13.6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</a:tr>
              <a:tr h="3841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C1355</a:t>
                      </a: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469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0.21</a:t>
                      </a: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0.21</a:t>
                      </a: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0.18</a:t>
                      </a: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10.2</a:t>
                      </a: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19.5</a:t>
                      </a: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19.0</a:t>
                      </a: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9.8</a:t>
                      </a: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</a:tr>
              <a:tr h="3841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C1908</a:t>
                      </a: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584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0.20</a:t>
                      </a: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0.24</a:t>
                      </a: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0.21</a:t>
                      </a: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27.6</a:t>
                      </a: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71</a:t>
                      </a: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26.5</a:t>
                      </a: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23.2</a:t>
                      </a: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11.8</a:t>
                      </a: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</a:tr>
              <a:tr h="3841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C2670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901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0.16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0.25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0.19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40.2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41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32.8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26.9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17.4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</a:tr>
              <a:tr h="3841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C3540</a:t>
                      </a: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1270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0.33</a:t>
                      </a: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0.23</a:t>
                      </a: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0.16</a:t>
                      </a: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40.8</a:t>
                      </a: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69</a:t>
                      </a: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88.0</a:t>
                      </a: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70.8</a:t>
                      </a: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7.2</a:t>
                      </a: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</a:tr>
              <a:tr h="3841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C5315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2077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0.26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0.24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0.19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60.5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62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116.8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92.2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9.8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</a:tr>
              <a:tr h="3841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C6288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2407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0.28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0.29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0.19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4.7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20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165.4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159.1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9.4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</a:tr>
              <a:tr h="3841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C7552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2823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0.20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0.25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0.21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51.6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201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131.7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112.1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13.6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14344" name="TextBox 4"/>
          <p:cNvSpPr txBox="1">
            <a:spLocks noChangeArrowheads="1"/>
          </p:cNvSpPr>
          <p:nvPr/>
        </p:nvSpPr>
        <p:spPr bwMode="auto">
          <a:xfrm>
            <a:off x="402096" y="5993239"/>
            <a:ext cx="24717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="1" baseline="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</a:rPr>
              <a:t>** </a:t>
            </a:r>
            <a:r>
              <a:rPr lang="en-US" b="1" baseline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</a:rPr>
              <a:t>PTM 90nm CMOS</a:t>
            </a:r>
            <a:endParaRPr lang="en-US" b="1" baseline="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70C0"/>
                </a:solidFill>
              </a:rPr>
              <a:t>March 16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22988" y="6492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70C0"/>
                </a:solidFill>
              </a:rPr>
              <a:t>ISQED 2011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492500" y="6492875"/>
            <a:ext cx="2133600" cy="476250"/>
          </a:xfrm>
        </p:spPr>
        <p:txBody>
          <a:bodyPr/>
          <a:lstStyle/>
          <a:p>
            <a:pPr>
              <a:defRPr/>
            </a:pPr>
            <a:fld id="{DADBC1C0-E85B-4F98-AB64-1E92CE786698}" type="slidenum">
              <a:rPr lang="en-US" smtClean="0">
                <a:solidFill>
                  <a:srgbClr val="0070C0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947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600" b="1" baseline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</a:rPr>
              <a:t>Total Energy Saving (%)</a:t>
            </a:r>
            <a:endParaRPr lang="en-US" sz="3600" b="1" baseline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70C0"/>
                </a:solidFill>
              </a:rPr>
              <a:t>March 16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22988" y="6492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70C0"/>
                </a:solidFill>
              </a:rPr>
              <a:t>ISQED 2011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492500" y="6492875"/>
            <a:ext cx="2133600" cy="476250"/>
          </a:xfrm>
        </p:spPr>
        <p:txBody>
          <a:bodyPr/>
          <a:lstStyle/>
          <a:p>
            <a:pPr>
              <a:defRPr/>
            </a:pPr>
            <a:fld id="{DADBC1C0-E85B-4F98-AB64-1E92CE786698}" type="slidenum">
              <a:rPr lang="en-US" smtClean="0">
                <a:solidFill>
                  <a:srgbClr val="0070C0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0070C0"/>
              </a:solidFill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xmlns="" val="684626067"/>
              </p:ext>
            </p:extLst>
          </p:nvPr>
        </p:nvGraphicFramePr>
        <p:xfrm>
          <a:off x="0" y="1229501"/>
          <a:ext cx="8991600" cy="5200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62868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5" name="Picture 17" descr="c755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29151" y="3685267"/>
            <a:ext cx="4204984" cy="2493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600" b="1" baseline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Gate Slack Distribution</a:t>
            </a:r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6330950" y="3667801"/>
            <a:ext cx="10414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baseline="0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c7552</a:t>
            </a:r>
          </a:p>
        </p:txBody>
      </p:sp>
      <p:sp>
        <p:nvSpPr>
          <p:cNvPr id="1229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49287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aseline="0" smtClean="0">
                <a:solidFill>
                  <a:srgbClr val="0070C0"/>
                </a:solidFill>
              </a:rPr>
              <a:t>March 16</a:t>
            </a:r>
            <a:endParaRPr lang="en-US" baseline="0">
              <a:solidFill>
                <a:srgbClr val="0070C0"/>
              </a:solidFill>
            </a:endParaRPr>
          </a:p>
        </p:txBody>
      </p:sp>
      <p:sp>
        <p:nvSpPr>
          <p:cNvPr id="1230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122988" y="6492875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aseline="0" smtClean="0">
                <a:solidFill>
                  <a:srgbClr val="0070C0"/>
                </a:solidFill>
              </a:rPr>
              <a:t>ISQED 2011</a:t>
            </a:r>
            <a:endParaRPr lang="en-US" baseline="0">
              <a:solidFill>
                <a:srgbClr val="0070C0"/>
              </a:solidFill>
            </a:endParaRPr>
          </a:p>
        </p:txBody>
      </p:sp>
      <p:sp>
        <p:nvSpPr>
          <p:cNvPr id="1230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139EE41-2385-4448-A566-C1013E5BE75E}" type="slidenum">
              <a:rPr lang="en-US" baseline="0" smtClean="0">
                <a:solidFill>
                  <a:srgbClr val="0070C0"/>
                </a:solidFill>
                <a:latin typeface="Helvetica" pitchFamily="34" charset="0"/>
              </a:rPr>
              <a:pPr eaLnBrk="1" hangingPunct="1"/>
              <a:t>14</a:t>
            </a:fld>
            <a:endParaRPr lang="en-US" baseline="0" smtClean="0">
              <a:solidFill>
                <a:srgbClr val="0070C0"/>
              </a:solidFill>
              <a:latin typeface="Helvetica" pitchFamily="34" charset="0"/>
            </a:endParaRPr>
          </a:p>
        </p:txBody>
      </p:sp>
      <p:pic>
        <p:nvPicPr>
          <p:cNvPr id="12302" name="Picture 14" descr="c88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417" y="996950"/>
            <a:ext cx="4175125" cy="252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2024063" y="980165"/>
            <a:ext cx="8715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baseline="0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c880</a:t>
            </a:r>
          </a:p>
        </p:txBody>
      </p:sp>
      <p:pic>
        <p:nvPicPr>
          <p:cNvPr id="12303" name="Picture 15" descr="c531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29151" y="1017587"/>
            <a:ext cx="4204984" cy="2506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6288088" y="991959"/>
            <a:ext cx="104298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baseline="0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c5315</a:t>
            </a:r>
          </a:p>
        </p:txBody>
      </p:sp>
      <p:pic>
        <p:nvPicPr>
          <p:cNvPr id="12304" name="Picture 16" descr="c628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417" y="3685266"/>
            <a:ext cx="4175125" cy="2493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1905000" y="3678687"/>
            <a:ext cx="10414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baseline="0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c6288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775522" y="4959513"/>
            <a:ext cx="1422184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baseline="0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O</a:t>
            </a:r>
            <a:r>
              <a:rPr lang="en-US" sz="2000" b="1" baseline="0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ptimized</a:t>
            </a:r>
            <a:endParaRPr lang="en-US" sz="2000" b="1" baseline="0" dirty="0">
              <a:solidFill>
                <a:srgbClr val="66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6232977" y="4937737"/>
            <a:ext cx="1422184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baseline="0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O</a:t>
            </a:r>
            <a:r>
              <a:rPr lang="en-US" sz="2000" b="1" baseline="0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ptimized</a:t>
            </a:r>
            <a:endParaRPr lang="en-US" sz="2000" b="1" baseline="0" dirty="0">
              <a:solidFill>
                <a:srgbClr val="66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6232977" y="2270734"/>
            <a:ext cx="1422184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baseline="0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O</a:t>
            </a:r>
            <a:r>
              <a:rPr lang="en-US" sz="2000" b="1" baseline="0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ptimized</a:t>
            </a:r>
            <a:endParaRPr lang="en-US" sz="2000" b="1" baseline="0" dirty="0">
              <a:solidFill>
                <a:srgbClr val="66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1722545" y="2266537"/>
            <a:ext cx="1422184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baseline="0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O</a:t>
            </a:r>
            <a:r>
              <a:rPr lang="en-US" sz="2000" b="1" baseline="0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ptimized</a:t>
            </a:r>
            <a:endParaRPr lang="en-US" sz="2000" b="1" baseline="0" dirty="0">
              <a:solidFill>
                <a:srgbClr val="66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669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63" y="0"/>
            <a:ext cx="7000875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 &amp; Future Work</a:t>
            </a:r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87088" y="1143921"/>
            <a:ext cx="9144000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4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 Dual </a:t>
            </a:r>
            <a:r>
              <a:rPr lang="en-US" sz="2400" b="1" baseline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V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dd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 </a:t>
            </a:r>
            <a:r>
              <a:rPr lang="en-US" sz="2400" b="1" baseline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design is valid for energy reduction below the minimum energy </a:t>
            </a:r>
            <a:r>
              <a:rPr lang="en-US" sz="24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point </a:t>
            </a:r>
            <a:r>
              <a:rPr lang="en-US" sz="2400" b="1" baseline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in a single </a:t>
            </a:r>
            <a:r>
              <a:rPr lang="en-US" sz="2400" b="1" baseline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V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dd</a:t>
            </a:r>
            <a:r>
              <a:rPr lang="en-US" sz="2400" b="1" baseline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 as well as for substantial speed-up within </a:t>
            </a:r>
            <a:r>
              <a:rPr lang="en-US" sz="24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tight energy </a:t>
            </a:r>
            <a:r>
              <a:rPr lang="en-US" sz="2400" b="1" baseline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budget of a bulk CMOS </a:t>
            </a:r>
            <a:r>
              <a:rPr lang="en-US" sz="2400" b="1" baseline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subthreshold</a:t>
            </a:r>
            <a:r>
              <a:rPr lang="en-US" sz="2400" b="1" baseline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 circuit.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4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 Use </a:t>
            </a:r>
            <a:r>
              <a:rPr lang="en-US" sz="2400" b="1" baseline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of a conventional level converter is not affordable by huge </a:t>
            </a:r>
            <a:r>
              <a:rPr lang="en-US" sz="24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delay penalty for </a:t>
            </a:r>
            <a:r>
              <a:rPr lang="en-US" sz="2400" b="1" baseline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dual-</a:t>
            </a:r>
            <a:r>
              <a:rPr lang="en-US" sz="2400" b="1" baseline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V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dd</a:t>
            </a:r>
            <a:r>
              <a:rPr lang="en-US" sz="2400" b="1" baseline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 </a:t>
            </a:r>
            <a:r>
              <a:rPr lang="en-US" sz="24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design in </a:t>
            </a:r>
            <a:r>
              <a:rPr lang="en-US" sz="2400" b="1" baseline="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subthreshold</a:t>
            </a:r>
            <a:r>
              <a:rPr lang="en-US" sz="24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 regime.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400" b="1" baseline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 Delay of a </a:t>
            </a:r>
            <a:r>
              <a:rPr lang="en-US" sz="2400" b="1" baseline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subthreshold</a:t>
            </a:r>
            <a:r>
              <a:rPr lang="en-US" sz="2400" b="1" baseline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 circuit is susceptible to process variation and </a:t>
            </a:r>
            <a:r>
              <a:rPr lang="en-US" sz="24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accounting for that aspect </a:t>
            </a:r>
            <a:r>
              <a:rPr lang="en-US" sz="2400" b="1" baseline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is </a:t>
            </a:r>
            <a:r>
              <a:rPr lang="en-US" sz="24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needed.</a:t>
            </a:r>
            <a:endParaRPr lang="en-US" sz="2400" b="1" baseline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2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4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</a:rPr>
              <a:t> Runtime of MILP is too expensive and gate slack analysis can reduce the exponential time complexity of MILP to linear.  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70C0"/>
                </a:solidFill>
              </a:rPr>
              <a:t>March 16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22988" y="6492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70C0"/>
                </a:solidFill>
              </a:rPr>
              <a:t>ISQED 2011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492500" y="6492875"/>
            <a:ext cx="2133600" cy="476250"/>
          </a:xfrm>
        </p:spPr>
        <p:txBody>
          <a:bodyPr/>
          <a:lstStyle/>
          <a:p>
            <a:pPr>
              <a:defRPr/>
            </a:pPr>
            <a:fld id="{C12752E9-E9D7-4A89-B944-2903E4E75D06}" type="slidenum">
              <a:rPr lang="en-US" smtClean="0">
                <a:solidFill>
                  <a:srgbClr val="0070C0"/>
                </a:solidFill>
              </a:rPr>
              <a:pPr>
                <a:defRPr/>
              </a:pPr>
              <a:t>15</a:t>
            </a:fld>
            <a:endParaRPr lang="en-US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61"/>
          <p:cNvSpPr txBox="1">
            <a:spLocks noChangeArrowheads="1"/>
          </p:cNvSpPr>
          <p:nvPr/>
        </p:nvSpPr>
        <p:spPr bwMode="auto">
          <a:xfrm>
            <a:off x="261919" y="928419"/>
            <a:ext cx="8753919" cy="5586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365760" eaLnBrk="1" hangingPunct="1">
              <a:tabLst>
                <a:tab pos="365760" algn="l"/>
              </a:tabLst>
            </a:pPr>
            <a:r>
              <a:rPr lang="en-US" sz="1700" baseline="0" dirty="0" smtClean="0">
                <a:solidFill>
                  <a:srgbClr val="FFFF00"/>
                </a:solidFill>
                <a:latin typeface="+mj-lt"/>
              </a:rPr>
              <a:t>[1] </a:t>
            </a:r>
            <a:r>
              <a:rPr lang="en-US" sz="1700" baseline="0" dirty="0" err="1">
                <a:solidFill>
                  <a:srgbClr val="FFFF00"/>
                </a:solidFill>
                <a:latin typeface="+mj-lt"/>
              </a:rPr>
              <a:t>A.Wang</a:t>
            </a:r>
            <a:r>
              <a:rPr lang="en-US" sz="1700" baseline="0" dirty="0">
                <a:solidFill>
                  <a:srgbClr val="FFFF00"/>
                </a:solidFill>
                <a:latin typeface="+mj-lt"/>
              </a:rPr>
              <a:t>, B. H. Calhoun, and A. P. </a:t>
            </a:r>
            <a:r>
              <a:rPr lang="en-US" sz="1700" baseline="0" dirty="0" err="1">
                <a:solidFill>
                  <a:srgbClr val="FFFF00"/>
                </a:solidFill>
                <a:latin typeface="+mj-lt"/>
              </a:rPr>
              <a:t>Chandrakasan</a:t>
            </a:r>
            <a:r>
              <a:rPr lang="en-US" sz="1700" baseline="0" dirty="0">
                <a:solidFill>
                  <a:srgbClr val="FFFF00"/>
                </a:solidFill>
                <a:latin typeface="+mj-lt"/>
              </a:rPr>
              <a:t>, </a:t>
            </a:r>
            <a:r>
              <a:rPr lang="en-US" sz="1700" i="1" baseline="0" dirty="0">
                <a:solidFill>
                  <a:srgbClr val="FFFF00"/>
                </a:solidFill>
                <a:latin typeface="+mj-lt"/>
              </a:rPr>
              <a:t>Sub-Threshold Design for Ultra Low-Power Systems</a:t>
            </a:r>
            <a:r>
              <a:rPr lang="en-US" sz="1700" baseline="0" dirty="0">
                <a:solidFill>
                  <a:srgbClr val="FFFF00"/>
                </a:solidFill>
                <a:latin typeface="+mj-lt"/>
              </a:rPr>
              <a:t>. Springer, 2006</a:t>
            </a:r>
            <a:r>
              <a:rPr lang="en-US" sz="1700" baseline="0" dirty="0" smtClean="0">
                <a:solidFill>
                  <a:srgbClr val="FFFF00"/>
                </a:solidFill>
                <a:latin typeface="+mj-lt"/>
              </a:rPr>
              <a:t>..</a:t>
            </a:r>
          </a:p>
          <a:p>
            <a:r>
              <a:rPr lang="en-US" sz="1700" baseline="0" dirty="0" smtClean="0">
                <a:solidFill>
                  <a:srgbClr val="FFFF00"/>
                </a:solidFill>
                <a:latin typeface="+mj-lt"/>
              </a:rPr>
              <a:t>[2] D</a:t>
            </a:r>
            <a:r>
              <a:rPr lang="en-US" sz="1700" baseline="0" dirty="0">
                <a:solidFill>
                  <a:srgbClr val="FFFF00"/>
                </a:solidFill>
                <a:latin typeface="+mj-lt"/>
              </a:rPr>
              <a:t>. </a:t>
            </a:r>
            <a:r>
              <a:rPr lang="en-US" sz="1700" baseline="0" dirty="0" err="1">
                <a:solidFill>
                  <a:srgbClr val="FFFF00"/>
                </a:solidFill>
                <a:latin typeface="+mj-lt"/>
              </a:rPr>
              <a:t>Bol</a:t>
            </a:r>
            <a:r>
              <a:rPr lang="en-US" sz="1700" baseline="0" dirty="0">
                <a:solidFill>
                  <a:srgbClr val="FFFF00"/>
                </a:solidFill>
                <a:latin typeface="+mj-lt"/>
              </a:rPr>
              <a:t>, D. </a:t>
            </a:r>
            <a:r>
              <a:rPr lang="en-US" sz="1700" baseline="0" dirty="0" err="1">
                <a:solidFill>
                  <a:srgbClr val="FFFF00"/>
                </a:solidFill>
                <a:latin typeface="+mj-lt"/>
              </a:rPr>
              <a:t>Flandre</a:t>
            </a:r>
            <a:r>
              <a:rPr lang="en-US" sz="1700" baseline="0" dirty="0">
                <a:solidFill>
                  <a:srgbClr val="FFFF00"/>
                </a:solidFill>
                <a:latin typeface="+mj-lt"/>
              </a:rPr>
              <a:t>, and J.-D. </a:t>
            </a:r>
            <a:r>
              <a:rPr lang="en-US" sz="1700" baseline="0" dirty="0" err="1">
                <a:solidFill>
                  <a:srgbClr val="FFFF00"/>
                </a:solidFill>
                <a:latin typeface="+mj-lt"/>
              </a:rPr>
              <a:t>Legat</a:t>
            </a:r>
            <a:r>
              <a:rPr lang="en-US" sz="1700" baseline="0" dirty="0">
                <a:solidFill>
                  <a:srgbClr val="FFFF00"/>
                </a:solidFill>
                <a:latin typeface="+mj-lt"/>
              </a:rPr>
              <a:t>, “Technology Flavor Selection and </a:t>
            </a:r>
            <a:r>
              <a:rPr lang="en-US" sz="1700" baseline="0" dirty="0" smtClean="0">
                <a:solidFill>
                  <a:srgbClr val="FFFF00"/>
                </a:solidFill>
                <a:latin typeface="+mj-lt"/>
              </a:rPr>
              <a:t>Adaptive Techniques for </a:t>
            </a:r>
            <a:r>
              <a:rPr lang="en-US" sz="1700" baseline="0" dirty="0">
                <a:solidFill>
                  <a:srgbClr val="FFFF00"/>
                </a:solidFill>
                <a:latin typeface="+mj-lt"/>
              </a:rPr>
              <a:t>Timing-Constrained 45nm </a:t>
            </a:r>
            <a:r>
              <a:rPr lang="en-US" sz="1700" baseline="0" dirty="0" err="1">
                <a:solidFill>
                  <a:srgbClr val="FFFF00"/>
                </a:solidFill>
                <a:latin typeface="+mj-lt"/>
              </a:rPr>
              <a:t>Subthreshold</a:t>
            </a:r>
            <a:r>
              <a:rPr lang="en-US" sz="1700" baseline="0" dirty="0">
                <a:solidFill>
                  <a:srgbClr val="FFFF00"/>
                </a:solidFill>
                <a:latin typeface="+mj-lt"/>
              </a:rPr>
              <a:t> Circuits,” in </a:t>
            </a:r>
            <a:r>
              <a:rPr lang="en-US" sz="1700" i="1" baseline="0" dirty="0">
                <a:solidFill>
                  <a:srgbClr val="FFFF00"/>
                </a:solidFill>
                <a:latin typeface="+mj-lt"/>
              </a:rPr>
              <a:t>Proceedings of the 14th </a:t>
            </a:r>
            <a:r>
              <a:rPr lang="en-US" sz="1700" i="1" baseline="0" dirty="0" smtClean="0">
                <a:solidFill>
                  <a:srgbClr val="FFFF00"/>
                </a:solidFill>
                <a:latin typeface="+mj-lt"/>
              </a:rPr>
              <a:t>ACM/IEEE International </a:t>
            </a:r>
            <a:r>
              <a:rPr lang="en-US" sz="1700" i="1" baseline="0" dirty="0">
                <a:solidFill>
                  <a:srgbClr val="FFFF00"/>
                </a:solidFill>
                <a:latin typeface="+mj-lt"/>
              </a:rPr>
              <a:t>Symposium on Low Power Electronics and Design</a:t>
            </a:r>
            <a:r>
              <a:rPr lang="en-US" sz="1700" baseline="0" dirty="0">
                <a:solidFill>
                  <a:srgbClr val="FFFF00"/>
                </a:solidFill>
                <a:latin typeface="+mj-lt"/>
              </a:rPr>
              <a:t>, 2009, pp. 21–26.</a:t>
            </a:r>
          </a:p>
          <a:p>
            <a:pPr defTabSz="365760" eaLnBrk="1" hangingPunct="1">
              <a:tabLst>
                <a:tab pos="365760" algn="l"/>
              </a:tabLst>
            </a:pPr>
            <a:r>
              <a:rPr lang="en-US" sz="1700" baseline="0" dirty="0" smtClean="0">
                <a:solidFill>
                  <a:srgbClr val="FFFF00"/>
                </a:solidFill>
                <a:latin typeface="+mj-lt"/>
              </a:rPr>
              <a:t>[3]	K</a:t>
            </a:r>
            <a:r>
              <a:rPr lang="en-US" sz="1700" baseline="0" dirty="0">
                <a:solidFill>
                  <a:srgbClr val="FFFF00"/>
                </a:solidFill>
                <a:latin typeface="+mj-lt"/>
              </a:rPr>
              <a:t>. </a:t>
            </a:r>
            <a:r>
              <a:rPr lang="en-US" sz="1700" baseline="0" dirty="0" err="1">
                <a:solidFill>
                  <a:srgbClr val="FFFF00"/>
                </a:solidFill>
                <a:latin typeface="+mj-lt"/>
              </a:rPr>
              <a:t>Usami</a:t>
            </a:r>
            <a:r>
              <a:rPr lang="en-US" sz="1700" baseline="0" dirty="0">
                <a:solidFill>
                  <a:srgbClr val="FFFF00"/>
                </a:solidFill>
                <a:latin typeface="+mj-lt"/>
              </a:rPr>
              <a:t> and M. Horowitz, “Clustered Voltage Scaling Technique </a:t>
            </a:r>
            <a:r>
              <a:rPr lang="en-US" sz="1700" baseline="0" dirty="0" smtClean="0">
                <a:solidFill>
                  <a:srgbClr val="FFFF00"/>
                </a:solidFill>
                <a:latin typeface="+mj-lt"/>
              </a:rPr>
              <a:t>for Low-Power </a:t>
            </a:r>
            <a:r>
              <a:rPr lang="en-US" sz="1700" baseline="0" dirty="0">
                <a:solidFill>
                  <a:srgbClr val="FFFF00"/>
                </a:solidFill>
                <a:latin typeface="+mj-lt"/>
              </a:rPr>
              <a:t>Design,” in </a:t>
            </a:r>
            <a:r>
              <a:rPr lang="en-US" sz="1700" i="1" baseline="0" dirty="0" smtClean="0">
                <a:solidFill>
                  <a:srgbClr val="FFFF00"/>
                </a:solidFill>
                <a:latin typeface="+mj-lt"/>
              </a:rPr>
              <a:t>Proc. </a:t>
            </a:r>
            <a:r>
              <a:rPr lang="en-US" sz="1700" i="1" baseline="0" dirty="0">
                <a:solidFill>
                  <a:srgbClr val="FFFF00"/>
                </a:solidFill>
                <a:latin typeface="+mj-lt"/>
              </a:rPr>
              <a:t>International Symposium </a:t>
            </a:r>
            <a:r>
              <a:rPr lang="en-US" sz="1700" i="1" baseline="0" dirty="0" smtClean="0">
                <a:solidFill>
                  <a:srgbClr val="FFFF00"/>
                </a:solidFill>
                <a:latin typeface="+mj-lt"/>
              </a:rPr>
              <a:t>on Low </a:t>
            </a:r>
            <a:r>
              <a:rPr lang="en-US" sz="1700" i="1" baseline="0" dirty="0">
                <a:solidFill>
                  <a:srgbClr val="FFFF00"/>
                </a:solidFill>
                <a:latin typeface="+mj-lt"/>
              </a:rPr>
              <a:t>Power </a:t>
            </a:r>
            <a:r>
              <a:rPr lang="en-US" sz="1700" i="1" baseline="0" dirty="0" smtClean="0">
                <a:solidFill>
                  <a:srgbClr val="FFFF00"/>
                </a:solidFill>
                <a:latin typeface="+mj-lt"/>
              </a:rPr>
              <a:t>	Design</a:t>
            </a:r>
            <a:r>
              <a:rPr lang="en-US" sz="1700" baseline="0" dirty="0">
                <a:solidFill>
                  <a:srgbClr val="FFFF00"/>
                </a:solidFill>
                <a:latin typeface="+mj-lt"/>
              </a:rPr>
              <a:t>, 1995, pp. </a:t>
            </a:r>
            <a:r>
              <a:rPr lang="en-US" sz="1700" baseline="0" dirty="0" smtClean="0">
                <a:solidFill>
                  <a:srgbClr val="FFFF00"/>
                </a:solidFill>
                <a:latin typeface="+mj-lt"/>
              </a:rPr>
              <a:t>3–8</a:t>
            </a:r>
            <a:r>
              <a:rPr lang="en-US" sz="1700" baseline="0" dirty="0">
                <a:solidFill>
                  <a:srgbClr val="FFFF00"/>
                </a:solidFill>
                <a:latin typeface="+mj-lt"/>
              </a:rPr>
              <a:t>.</a:t>
            </a:r>
          </a:p>
          <a:p>
            <a:pPr defTabSz="365760" eaLnBrk="1" hangingPunct="1">
              <a:tabLst>
                <a:tab pos="365760" algn="l"/>
              </a:tabLst>
            </a:pPr>
            <a:r>
              <a:rPr lang="en-US" sz="1700" baseline="0" dirty="0" smtClean="0">
                <a:solidFill>
                  <a:srgbClr val="FFFF00"/>
                </a:solidFill>
                <a:latin typeface="+mj-lt"/>
              </a:rPr>
              <a:t>[4]	K</a:t>
            </a:r>
            <a:r>
              <a:rPr lang="en-US" sz="1700" baseline="0" dirty="0">
                <a:solidFill>
                  <a:srgbClr val="FFFF00"/>
                </a:solidFill>
                <a:latin typeface="+mj-lt"/>
              </a:rPr>
              <a:t>. </a:t>
            </a:r>
            <a:r>
              <a:rPr lang="en-US" sz="1700" baseline="0" dirty="0" err="1">
                <a:solidFill>
                  <a:srgbClr val="FFFF00"/>
                </a:solidFill>
                <a:latin typeface="+mj-lt"/>
              </a:rPr>
              <a:t>Usami</a:t>
            </a:r>
            <a:r>
              <a:rPr lang="en-US" sz="1700" baseline="0" dirty="0">
                <a:solidFill>
                  <a:srgbClr val="FFFF00"/>
                </a:solidFill>
                <a:latin typeface="+mj-lt"/>
              </a:rPr>
              <a:t>, M. Igarashi, F. Minami, T. Ishikawa, M. </a:t>
            </a:r>
            <a:r>
              <a:rPr lang="en-US" sz="1700" baseline="0" dirty="0" err="1" smtClean="0">
                <a:solidFill>
                  <a:srgbClr val="FFFF00"/>
                </a:solidFill>
                <a:latin typeface="+mj-lt"/>
              </a:rPr>
              <a:t>Kanzawa,M</a:t>
            </a:r>
            <a:r>
              <a:rPr lang="en-US" sz="1700" baseline="0" dirty="0" smtClean="0">
                <a:solidFill>
                  <a:srgbClr val="FFFF00"/>
                </a:solidFill>
                <a:latin typeface="+mj-lt"/>
              </a:rPr>
              <a:t>. Ichida</a:t>
            </a:r>
            <a:r>
              <a:rPr lang="en-US" sz="1700" baseline="0" dirty="0">
                <a:solidFill>
                  <a:srgbClr val="FFFF00"/>
                </a:solidFill>
                <a:latin typeface="+mj-lt"/>
              </a:rPr>
              <a:t>, </a:t>
            </a:r>
            <a:r>
              <a:rPr lang="en-US" sz="1700" baseline="0" dirty="0" smtClean="0">
                <a:solidFill>
                  <a:srgbClr val="FFFF00"/>
                </a:solidFill>
                <a:latin typeface="+mj-lt"/>
              </a:rPr>
              <a:t>and K. </a:t>
            </a:r>
            <a:r>
              <a:rPr lang="en-US" sz="1700" baseline="0" dirty="0" err="1" smtClean="0">
                <a:solidFill>
                  <a:srgbClr val="FFFF00"/>
                </a:solidFill>
                <a:latin typeface="+mj-lt"/>
              </a:rPr>
              <a:t>Nogami</a:t>
            </a:r>
            <a:r>
              <a:rPr lang="en-US" sz="1700" baseline="0" dirty="0">
                <a:solidFill>
                  <a:srgbClr val="FFFF00"/>
                </a:solidFill>
                <a:latin typeface="+mj-lt"/>
              </a:rPr>
              <a:t>, “Automated Low-Power Technique  </a:t>
            </a:r>
            <a:r>
              <a:rPr lang="en-US" sz="1700" baseline="0" dirty="0" smtClean="0">
                <a:solidFill>
                  <a:srgbClr val="FFFF00"/>
                </a:solidFill>
                <a:latin typeface="+mj-lt"/>
              </a:rPr>
              <a:t>Exploiting </a:t>
            </a:r>
            <a:r>
              <a:rPr lang="en-US" sz="1700" baseline="0" dirty="0">
                <a:solidFill>
                  <a:srgbClr val="FFFF00"/>
                </a:solidFill>
                <a:latin typeface="+mj-lt"/>
              </a:rPr>
              <a:t>Multiple  </a:t>
            </a:r>
            <a:r>
              <a:rPr lang="en-US" sz="1700" baseline="0" dirty="0" smtClean="0">
                <a:solidFill>
                  <a:srgbClr val="FFFF00"/>
                </a:solidFill>
                <a:latin typeface="+mj-lt"/>
              </a:rPr>
              <a:t>Supply Voltages Applied </a:t>
            </a:r>
            <a:r>
              <a:rPr lang="en-US" sz="1700" baseline="0" dirty="0">
                <a:solidFill>
                  <a:srgbClr val="FFFF00"/>
                </a:solidFill>
                <a:latin typeface="+mj-lt"/>
              </a:rPr>
              <a:t>to a Media Processor,” </a:t>
            </a:r>
            <a:r>
              <a:rPr lang="en-US" sz="1700" baseline="0" dirty="0" smtClean="0">
                <a:solidFill>
                  <a:srgbClr val="FFFF00"/>
                </a:solidFill>
                <a:latin typeface="+mj-lt"/>
              </a:rPr>
              <a:t>	</a:t>
            </a:r>
            <a:r>
              <a:rPr lang="en-US" sz="1700" i="1" baseline="0" dirty="0" smtClean="0">
                <a:solidFill>
                  <a:srgbClr val="FFFF00"/>
                </a:solidFill>
                <a:latin typeface="+mj-lt"/>
              </a:rPr>
              <a:t>IEEE </a:t>
            </a:r>
            <a:r>
              <a:rPr lang="en-US" sz="1700" i="1" baseline="0" dirty="0">
                <a:solidFill>
                  <a:srgbClr val="FFFF00"/>
                </a:solidFill>
                <a:latin typeface="+mj-lt"/>
              </a:rPr>
              <a:t>Journal of </a:t>
            </a:r>
            <a:r>
              <a:rPr lang="en-US" sz="1700" i="1" baseline="0" dirty="0" smtClean="0">
                <a:solidFill>
                  <a:srgbClr val="FFFF00"/>
                </a:solidFill>
                <a:latin typeface="+mj-lt"/>
              </a:rPr>
              <a:t>Solid-State </a:t>
            </a:r>
            <a:r>
              <a:rPr lang="en-US" sz="1700" i="1" baseline="0" dirty="0">
                <a:solidFill>
                  <a:srgbClr val="FFFF00"/>
                </a:solidFill>
                <a:latin typeface="+mj-lt"/>
              </a:rPr>
              <a:t>Circuits</a:t>
            </a:r>
            <a:r>
              <a:rPr lang="en-US" sz="1700" baseline="0" dirty="0">
                <a:solidFill>
                  <a:srgbClr val="FFFF00"/>
                </a:solidFill>
                <a:latin typeface="+mj-lt"/>
              </a:rPr>
              <a:t>, vol. 33, no. </a:t>
            </a:r>
            <a:r>
              <a:rPr lang="en-US" sz="1700" baseline="0" dirty="0" smtClean="0">
                <a:solidFill>
                  <a:srgbClr val="FFFF00"/>
                </a:solidFill>
                <a:latin typeface="+mj-lt"/>
              </a:rPr>
              <a:t>3, pp</a:t>
            </a:r>
            <a:r>
              <a:rPr lang="en-US" sz="1700" baseline="0" dirty="0">
                <a:solidFill>
                  <a:srgbClr val="FFFF00"/>
                </a:solidFill>
                <a:latin typeface="+mj-lt"/>
              </a:rPr>
              <a:t>. 463–472, 1998</a:t>
            </a:r>
            <a:r>
              <a:rPr lang="en-US" sz="1700" baseline="0" dirty="0" smtClean="0">
                <a:solidFill>
                  <a:srgbClr val="FFFF00"/>
                </a:solidFill>
                <a:latin typeface="+mj-lt"/>
              </a:rPr>
              <a:t>.</a:t>
            </a:r>
            <a:endParaRPr lang="en-US" sz="1700" baseline="0" dirty="0">
              <a:solidFill>
                <a:srgbClr val="FFFF00"/>
              </a:solidFill>
              <a:latin typeface="+mj-lt"/>
            </a:endParaRPr>
          </a:p>
          <a:p>
            <a:r>
              <a:rPr lang="en-US" sz="1700" baseline="0" dirty="0" smtClean="0">
                <a:solidFill>
                  <a:srgbClr val="FFFF00"/>
                </a:solidFill>
                <a:latin typeface="+mj-lt"/>
              </a:rPr>
              <a:t>[5]</a:t>
            </a:r>
            <a:r>
              <a:rPr lang="en-US" sz="1700" baseline="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1700" baseline="0" dirty="0" smtClean="0">
                <a:solidFill>
                  <a:srgbClr val="FFFF00"/>
                </a:solidFill>
                <a:latin typeface="+mj-lt"/>
              </a:rPr>
              <a:t>A</a:t>
            </a:r>
            <a:r>
              <a:rPr lang="en-US" sz="1700" baseline="0" dirty="0">
                <a:solidFill>
                  <a:srgbClr val="FFFF00"/>
                </a:solidFill>
                <a:latin typeface="+mj-lt"/>
              </a:rPr>
              <a:t>. U. </a:t>
            </a:r>
            <a:r>
              <a:rPr lang="en-US" sz="1700" baseline="0" dirty="0" err="1">
                <a:solidFill>
                  <a:srgbClr val="FFFF00"/>
                </a:solidFill>
                <a:latin typeface="+mj-lt"/>
              </a:rPr>
              <a:t>Diril</a:t>
            </a:r>
            <a:r>
              <a:rPr lang="en-US" sz="1700" baseline="0" dirty="0">
                <a:solidFill>
                  <a:srgbClr val="FFFF00"/>
                </a:solidFill>
                <a:latin typeface="+mj-lt"/>
              </a:rPr>
              <a:t>, Y. S. </a:t>
            </a:r>
            <a:r>
              <a:rPr lang="en-US" sz="1700" baseline="0" dirty="0" err="1">
                <a:solidFill>
                  <a:srgbClr val="FFFF00"/>
                </a:solidFill>
                <a:latin typeface="+mj-lt"/>
              </a:rPr>
              <a:t>Dhillon</a:t>
            </a:r>
            <a:r>
              <a:rPr lang="en-US" sz="1700" baseline="0" dirty="0">
                <a:solidFill>
                  <a:srgbClr val="FFFF00"/>
                </a:solidFill>
                <a:latin typeface="+mj-lt"/>
              </a:rPr>
              <a:t>, A. </a:t>
            </a:r>
            <a:r>
              <a:rPr lang="en-US" sz="1700" baseline="0" dirty="0" err="1">
                <a:solidFill>
                  <a:srgbClr val="FFFF00"/>
                </a:solidFill>
                <a:latin typeface="+mj-lt"/>
              </a:rPr>
              <a:t>Chatterjee</a:t>
            </a:r>
            <a:r>
              <a:rPr lang="en-US" sz="1700" baseline="0" dirty="0">
                <a:solidFill>
                  <a:srgbClr val="FFFF00"/>
                </a:solidFill>
                <a:latin typeface="+mj-lt"/>
              </a:rPr>
              <a:t>, and A. D. Singh, “</a:t>
            </a:r>
            <a:r>
              <a:rPr lang="en-US" sz="1700" baseline="0" dirty="0" smtClean="0">
                <a:solidFill>
                  <a:srgbClr val="FFFF00"/>
                </a:solidFill>
                <a:latin typeface="+mj-lt"/>
              </a:rPr>
              <a:t>Level-Shifter Free </a:t>
            </a:r>
            <a:r>
              <a:rPr lang="en-US" sz="1700" baseline="0" dirty="0">
                <a:solidFill>
                  <a:srgbClr val="FFFF00"/>
                </a:solidFill>
                <a:latin typeface="+mj-lt"/>
              </a:rPr>
              <a:t>Design of </a:t>
            </a:r>
            <a:r>
              <a:rPr lang="en-US" sz="1700" baseline="0" dirty="0" smtClean="0">
                <a:solidFill>
                  <a:srgbClr val="FFFF00"/>
                </a:solidFill>
                <a:latin typeface="+mj-lt"/>
              </a:rPr>
              <a:t>Low Power </a:t>
            </a:r>
            <a:r>
              <a:rPr lang="en-US" sz="1700" baseline="0" dirty="0">
                <a:solidFill>
                  <a:srgbClr val="FFFF00"/>
                </a:solidFill>
                <a:latin typeface="+mj-lt"/>
              </a:rPr>
              <a:t>Dual Supply Voltage CMOS Circuits Using </a:t>
            </a:r>
            <a:r>
              <a:rPr lang="en-US" sz="1700" baseline="0" dirty="0" smtClean="0">
                <a:solidFill>
                  <a:srgbClr val="FFFF00"/>
                </a:solidFill>
                <a:latin typeface="+mj-lt"/>
              </a:rPr>
              <a:t>Dual Threshold </a:t>
            </a:r>
            <a:r>
              <a:rPr lang="en-US" sz="1700" baseline="0" dirty="0">
                <a:solidFill>
                  <a:srgbClr val="FFFF00"/>
                </a:solidFill>
                <a:latin typeface="+mj-lt"/>
              </a:rPr>
              <a:t>Voltages,” </a:t>
            </a:r>
            <a:r>
              <a:rPr lang="en-US" sz="1700" i="1" baseline="0" dirty="0">
                <a:solidFill>
                  <a:srgbClr val="FFFF00"/>
                </a:solidFill>
                <a:latin typeface="+mj-lt"/>
              </a:rPr>
              <a:t>IEEE Trans. o</a:t>
            </a:r>
            <a:r>
              <a:rPr lang="en-US" sz="1700" i="1" baseline="0" dirty="0" smtClean="0">
                <a:solidFill>
                  <a:srgbClr val="FFFF00"/>
                </a:solidFill>
                <a:latin typeface="+mj-lt"/>
              </a:rPr>
              <a:t>n VLSI </a:t>
            </a:r>
            <a:r>
              <a:rPr lang="en-US" sz="1700" i="1" baseline="0" dirty="0">
                <a:solidFill>
                  <a:srgbClr val="FFFF00"/>
                </a:solidFill>
                <a:latin typeface="+mj-lt"/>
              </a:rPr>
              <a:t>Systems</a:t>
            </a:r>
            <a:r>
              <a:rPr lang="en-US" sz="1700" baseline="0" dirty="0">
                <a:solidFill>
                  <a:srgbClr val="FFFF00"/>
                </a:solidFill>
                <a:latin typeface="+mj-lt"/>
              </a:rPr>
              <a:t>, vol. 13, no. 9, pp. 1103–1107, Sept. 2005.</a:t>
            </a:r>
          </a:p>
          <a:p>
            <a:r>
              <a:rPr lang="en-US" sz="1700" baseline="0" dirty="0" smtClean="0">
                <a:solidFill>
                  <a:srgbClr val="FFFF00"/>
                </a:solidFill>
                <a:latin typeface="+mj-lt"/>
              </a:rPr>
              <a:t>[6] </a:t>
            </a:r>
            <a:r>
              <a:rPr lang="en-US" sz="1700" baseline="0" dirty="0">
                <a:solidFill>
                  <a:srgbClr val="FFFF00"/>
                </a:solidFill>
                <a:latin typeface="+mj-lt"/>
              </a:rPr>
              <a:t>M. </a:t>
            </a:r>
            <a:r>
              <a:rPr lang="en-US" sz="1700" baseline="0" dirty="0" err="1">
                <a:solidFill>
                  <a:srgbClr val="FFFF00"/>
                </a:solidFill>
                <a:latin typeface="+mj-lt"/>
              </a:rPr>
              <a:t>Anis</a:t>
            </a:r>
            <a:r>
              <a:rPr lang="en-US" sz="1700" baseline="0" dirty="0">
                <a:solidFill>
                  <a:srgbClr val="FFFF00"/>
                </a:solidFill>
                <a:latin typeface="+mj-lt"/>
              </a:rPr>
              <a:t>, S. </a:t>
            </a:r>
            <a:r>
              <a:rPr lang="en-US" sz="1700" baseline="0" dirty="0" err="1">
                <a:solidFill>
                  <a:srgbClr val="FFFF00"/>
                </a:solidFill>
                <a:latin typeface="+mj-lt"/>
              </a:rPr>
              <a:t>Areibi</a:t>
            </a:r>
            <a:r>
              <a:rPr lang="en-US" sz="1700" baseline="0" dirty="0">
                <a:solidFill>
                  <a:srgbClr val="FFFF00"/>
                </a:solidFill>
                <a:latin typeface="+mj-lt"/>
              </a:rPr>
              <a:t>, M. Mahmoud, and M. </a:t>
            </a:r>
            <a:r>
              <a:rPr lang="en-US" sz="1700" baseline="0" dirty="0" err="1">
                <a:solidFill>
                  <a:srgbClr val="FFFF00"/>
                </a:solidFill>
                <a:latin typeface="+mj-lt"/>
              </a:rPr>
              <a:t>Elmasry</a:t>
            </a:r>
            <a:r>
              <a:rPr lang="en-US" sz="1700" baseline="0" dirty="0">
                <a:solidFill>
                  <a:srgbClr val="FFFF00"/>
                </a:solidFill>
                <a:latin typeface="+mj-lt"/>
              </a:rPr>
              <a:t>, “Dynamic and Leakage Power </a:t>
            </a:r>
            <a:r>
              <a:rPr lang="en-US" sz="1700" baseline="0" dirty="0" smtClean="0">
                <a:solidFill>
                  <a:srgbClr val="FFFF00"/>
                </a:solidFill>
                <a:latin typeface="+mj-lt"/>
              </a:rPr>
              <a:t>Reduction in </a:t>
            </a:r>
            <a:r>
              <a:rPr lang="en-US" sz="1700" baseline="0" dirty="0">
                <a:solidFill>
                  <a:srgbClr val="FFFF00"/>
                </a:solidFill>
                <a:latin typeface="+mj-lt"/>
              </a:rPr>
              <a:t>MTCMOS Circuits using an Automated Efficient Gate Clustering Technique,” in </a:t>
            </a:r>
            <a:r>
              <a:rPr lang="en-US" sz="1700" i="1" baseline="0" dirty="0">
                <a:solidFill>
                  <a:srgbClr val="FFFF00"/>
                </a:solidFill>
                <a:latin typeface="+mj-lt"/>
              </a:rPr>
              <a:t>Proc. </a:t>
            </a:r>
            <a:r>
              <a:rPr lang="en-US" sz="1700" i="1" baseline="0" dirty="0" smtClean="0">
                <a:solidFill>
                  <a:srgbClr val="FFFF00"/>
                </a:solidFill>
                <a:latin typeface="+mj-lt"/>
              </a:rPr>
              <a:t>39</a:t>
            </a:r>
            <a:r>
              <a:rPr lang="en-US" sz="1700" i="1" baseline="30000" dirty="0" smtClean="0">
                <a:solidFill>
                  <a:srgbClr val="FFFF00"/>
                </a:solidFill>
                <a:latin typeface="+mj-lt"/>
              </a:rPr>
              <a:t>th</a:t>
            </a:r>
            <a:r>
              <a:rPr lang="en-US" sz="1700" i="1" baseline="0" dirty="0" smtClean="0">
                <a:solidFill>
                  <a:srgbClr val="FFFF00"/>
                </a:solidFill>
                <a:latin typeface="+mj-lt"/>
              </a:rPr>
              <a:t> Design </a:t>
            </a:r>
            <a:r>
              <a:rPr lang="en-US" sz="1700" i="1" baseline="0" dirty="0">
                <a:solidFill>
                  <a:srgbClr val="FFFF00"/>
                </a:solidFill>
                <a:latin typeface="+mj-lt"/>
              </a:rPr>
              <a:t>Automation Conf.</a:t>
            </a:r>
            <a:r>
              <a:rPr lang="en-US" sz="1700" baseline="0" dirty="0">
                <a:solidFill>
                  <a:srgbClr val="FFFF00"/>
                </a:solidFill>
                <a:latin typeface="+mj-lt"/>
              </a:rPr>
              <a:t>, 2002, pp. 480–485.</a:t>
            </a:r>
          </a:p>
          <a:p>
            <a:pPr defTabSz="365760">
              <a:tabLst>
                <a:tab pos="365760" algn="l"/>
              </a:tabLst>
            </a:pPr>
            <a:r>
              <a:rPr lang="en-US" sz="1700" baseline="0" dirty="0" smtClean="0">
                <a:solidFill>
                  <a:srgbClr val="FFFF00"/>
                </a:solidFill>
                <a:latin typeface="+mj-lt"/>
              </a:rPr>
              <a:t>[7]	K</a:t>
            </a:r>
            <a:r>
              <a:rPr lang="en-US" sz="1700" baseline="0" dirty="0">
                <a:solidFill>
                  <a:srgbClr val="FFFF00"/>
                </a:solidFill>
                <a:latin typeface="+mj-lt"/>
              </a:rPr>
              <a:t>. Kim and V. D. </a:t>
            </a:r>
            <a:r>
              <a:rPr lang="en-US" sz="1700" baseline="0" dirty="0" err="1">
                <a:solidFill>
                  <a:srgbClr val="FFFF00"/>
                </a:solidFill>
                <a:latin typeface="+mj-lt"/>
              </a:rPr>
              <a:t>Agrawal</a:t>
            </a:r>
            <a:r>
              <a:rPr lang="en-US" sz="1700" baseline="0" dirty="0">
                <a:solidFill>
                  <a:srgbClr val="FFFF00"/>
                </a:solidFill>
                <a:latin typeface="+mj-lt"/>
              </a:rPr>
              <a:t>, “True Minimum Energy </a:t>
            </a:r>
            <a:r>
              <a:rPr lang="en-US" sz="1700" baseline="0" dirty="0" smtClean="0">
                <a:solidFill>
                  <a:srgbClr val="FFFF00"/>
                </a:solidFill>
                <a:latin typeface="+mj-lt"/>
              </a:rPr>
              <a:t>Design Using </a:t>
            </a:r>
            <a:r>
              <a:rPr lang="en-US" sz="1700" baseline="0" dirty="0">
                <a:solidFill>
                  <a:srgbClr val="FFFF00"/>
                </a:solidFill>
                <a:latin typeface="+mj-lt"/>
              </a:rPr>
              <a:t>Dual </a:t>
            </a:r>
            <a:r>
              <a:rPr lang="en-US" sz="1700" baseline="0" dirty="0" smtClean="0">
                <a:solidFill>
                  <a:srgbClr val="FFFF00"/>
                </a:solidFill>
                <a:latin typeface="+mj-lt"/>
              </a:rPr>
              <a:t>	Below-Threshold </a:t>
            </a:r>
            <a:r>
              <a:rPr lang="en-US" sz="1700" baseline="0" dirty="0">
                <a:solidFill>
                  <a:srgbClr val="FFFF00"/>
                </a:solidFill>
                <a:latin typeface="+mj-lt"/>
              </a:rPr>
              <a:t>Supply Voltages,” in </a:t>
            </a:r>
            <a:r>
              <a:rPr lang="en-US" sz="1700" i="1" baseline="0" dirty="0" smtClean="0">
                <a:solidFill>
                  <a:srgbClr val="FFFF00"/>
                </a:solidFill>
                <a:latin typeface="+mj-lt"/>
              </a:rPr>
              <a:t>Proc. </a:t>
            </a:r>
            <a:r>
              <a:rPr lang="en-US" sz="1700" i="1" baseline="0" dirty="0">
                <a:solidFill>
                  <a:srgbClr val="FFFF00"/>
                </a:solidFill>
                <a:latin typeface="+mj-lt"/>
              </a:rPr>
              <a:t>24th International  </a:t>
            </a:r>
            <a:r>
              <a:rPr lang="en-US" sz="1700" i="1" baseline="0" dirty="0" smtClean="0">
                <a:solidFill>
                  <a:srgbClr val="FFFF00"/>
                </a:solidFill>
                <a:latin typeface="+mj-lt"/>
              </a:rPr>
              <a:t>Conference </a:t>
            </a:r>
            <a:r>
              <a:rPr lang="en-US" sz="1700" i="1" baseline="0" dirty="0">
                <a:solidFill>
                  <a:srgbClr val="FFFF00"/>
                </a:solidFill>
                <a:latin typeface="+mj-lt"/>
              </a:rPr>
              <a:t>on VLSI </a:t>
            </a:r>
            <a:r>
              <a:rPr lang="en-US" sz="1700" i="1" baseline="0" dirty="0" smtClean="0">
                <a:solidFill>
                  <a:srgbClr val="FFFF00"/>
                </a:solidFill>
                <a:latin typeface="+mj-lt"/>
              </a:rPr>
              <a:t>Design</a:t>
            </a:r>
            <a:r>
              <a:rPr lang="en-US" sz="1700" baseline="0" dirty="0" smtClean="0">
                <a:solidFill>
                  <a:srgbClr val="FFFF00"/>
                </a:solidFill>
                <a:latin typeface="+mj-lt"/>
              </a:rPr>
              <a:t>, Jan</a:t>
            </a:r>
            <a:r>
              <a:rPr lang="en-US" sz="1700" baseline="0" dirty="0">
                <a:solidFill>
                  <a:srgbClr val="FFFF00"/>
                </a:solidFill>
                <a:latin typeface="+mj-lt"/>
              </a:rPr>
              <a:t>. </a:t>
            </a:r>
            <a:r>
              <a:rPr lang="en-US" sz="1700" baseline="0" dirty="0" smtClean="0">
                <a:solidFill>
                  <a:srgbClr val="FFFF00"/>
                </a:solidFill>
                <a:latin typeface="+mj-lt"/>
              </a:rPr>
              <a:t>2011.</a:t>
            </a:r>
          </a:p>
        </p:txBody>
      </p: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373063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600" b="1" baseline="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</a:rPr>
              <a:t>References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70C0"/>
                </a:solidFill>
              </a:rPr>
              <a:t>March 16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22988" y="6492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70C0"/>
                </a:solidFill>
              </a:rPr>
              <a:t>ISQED 2011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492500" y="6492875"/>
            <a:ext cx="2133600" cy="476250"/>
          </a:xfrm>
        </p:spPr>
        <p:txBody>
          <a:bodyPr/>
          <a:lstStyle/>
          <a:p>
            <a:pPr>
              <a:defRPr/>
            </a:pPr>
            <a:fld id="{C12752E9-E9D7-4A89-B944-2903E4E75D06}" type="slidenum">
              <a:rPr lang="en-US" smtClean="0">
                <a:solidFill>
                  <a:srgbClr val="0070C0"/>
                </a:solidFill>
              </a:rPr>
              <a:pPr>
                <a:defRPr/>
              </a:pPr>
              <a:t>16</a:t>
            </a:fld>
            <a:endParaRPr lang="en-US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284163" y="1250950"/>
            <a:ext cx="61372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34821" name="Text Box 7"/>
          <p:cNvSpPr txBox="1">
            <a:spLocks noChangeArrowheads="1"/>
          </p:cNvSpPr>
          <p:nvPr/>
        </p:nvSpPr>
        <p:spPr bwMode="auto">
          <a:xfrm>
            <a:off x="2164556" y="1663700"/>
            <a:ext cx="4814888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  <a:scene3d>
              <a:camera prst="perspectiveAbove"/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4400" b="1" cap="all" baseline="0" dirty="0" smtClean="0">
                <a:ln w="0"/>
                <a:solidFill>
                  <a:srgbClr val="FFFF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12700" stA="50000" endPos="50000" dist="5000" dir="5400000" sy="-100000" rotWithShape="0"/>
                </a:effectLst>
                <a:latin typeface="Helvetica" pitchFamily="2" charset="0"/>
              </a:rPr>
              <a:t>Thank you</a:t>
            </a:r>
            <a:r>
              <a:rPr lang="en-US" sz="4400" b="1" cap="all" baseline="0" dirty="0" smtClean="0">
                <a:ln w="0"/>
                <a:solidFill>
                  <a:srgbClr val="FFFF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Helvetica" pitchFamily="2" charset="0"/>
              </a:rPr>
              <a:t>!!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4400" b="1" cap="all" baseline="0" dirty="0" smtClean="0">
                <a:ln w="0"/>
                <a:solidFill>
                  <a:srgbClr val="FFFF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12700" stA="50000" endPos="50000" dist="5000" dir="5400000" sy="-100000" rotWithShape="0"/>
                </a:effectLst>
                <a:latin typeface="Helvetica" pitchFamily="2" charset="0"/>
              </a:rPr>
              <a:t>&amp;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4400" b="1" cap="all" baseline="0" dirty="0" smtClean="0">
                <a:ln w="0"/>
                <a:solidFill>
                  <a:srgbClr val="FFFF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12700" stA="50000" endPos="50000" dist="5000" dir="5400000" sy="-100000" rotWithShape="0"/>
                </a:effectLst>
                <a:latin typeface="Helvetica" pitchFamily="2" charset="0"/>
              </a:rPr>
              <a:t>Questions?</a:t>
            </a:r>
            <a:endParaRPr lang="en-US" sz="4400" b="1" cap="all" dirty="0">
              <a:ln w="0"/>
              <a:solidFill>
                <a:srgbClr val="FFFF00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12700" stA="50000" endPos="50000" dist="5000" dir="5400000" sy="-100000" rotWithShape="0"/>
              </a:effectLst>
              <a:latin typeface="Helvetica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70C0"/>
                </a:solidFill>
              </a:rPr>
              <a:t>March 16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22988" y="6492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70C0"/>
                </a:solidFill>
              </a:rPr>
              <a:t>ISQED 2011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492500" y="6492875"/>
            <a:ext cx="2133600" cy="476250"/>
          </a:xfrm>
        </p:spPr>
        <p:txBody>
          <a:bodyPr/>
          <a:lstStyle/>
          <a:p>
            <a:pPr>
              <a:defRPr/>
            </a:pPr>
            <a:fld id="{C12752E9-E9D7-4A89-B944-2903E4E75D06}" type="slidenum">
              <a:rPr lang="en-US" smtClean="0">
                <a:solidFill>
                  <a:srgbClr val="0070C0"/>
                </a:solidFill>
              </a:rPr>
              <a:pPr>
                <a:defRPr/>
              </a:pPr>
              <a:t>17</a:t>
            </a:fld>
            <a:endParaRPr lang="en-US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Subthreshold</a:t>
            </a: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Circuits </a:t>
            </a:r>
            <a:r>
              <a:rPr lang="en-US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70C0"/>
                </a:solidFill>
              </a:rPr>
              <a:t>March 16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22988" y="6492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70C0"/>
                </a:solidFill>
              </a:rPr>
              <a:t>ISQED 2011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492500" y="6492875"/>
            <a:ext cx="2133600" cy="476250"/>
          </a:xfrm>
        </p:spPr>
        <p:txBody>
          <a:bodyPr/>
          <a:lstStyle/>
          <a:p>
            <a:pPr>
              <a:defRPr/>
            </a:pPr>
            <a:fld id="{C12752E9-E9D7-4A89-B944-2903E4E75D06}" type="slidenum">
              <a:rPr lang="en-US" smtClean="0">
                <a:solidFill>
                  <a:srgbClr val="0070C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0070C0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3901567740"/>
              </p:ext>
            </p:extLst>
          </p:nvPr>
        </p:nvGraphicFramePr>
        <p:xfrm>
          <a:off x="1846257" y="809170"/>
          <a:ext cx="5486399" cy="3610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167743" y="1968086"/>
            <a:ext cx="13612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baseline="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</a:t>
            </a:r>
            <a:r>
              <a:rPr lang="en-US" sz="24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dd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400" b="1" baseline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&lt; </a:t>
            </a:r>
            <a:r>
              <a:rPr lang="en-US" sz="2400" b="1" baseline="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</a:t>
            </a:r>
            <a:r>
              <a:rPr lang="en-US" sz="24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</a:t>
            </a:r>
            <a:endParaRPr lang="en-US" sz="2400" b="1" baseline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1399" y="3363536"/>
            <a:ext cx="1847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b="1" baseline="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en-US" sz="2400" b="1" baseline="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42113" y="1968086"/>
            <a:ext cx="75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baseline="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</a:t>
            </a:r>
            <a:r>
              <a:rPr lang="en-US" sz="24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min</a:t>
            </a:r>
            <a:endParaRPr lang="en-US" sz="2400" b="1" baseline="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83881" y="2847696"/>
            <a:ext cx="17219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baseline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Low</a:t>
            </a:r>
          </a:p>
          <a:p>
            <a:pPr algn="ctr"/>
            <a:r>
              <a:rPr lang="en-US" sz="2400" b="1" baseline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to Medium</a:t>
            </a:r>
          </a:p>
          <a:p>
            <a:pPr algn="ctr"/>
            <a:r>
              <a:rPr lang="en-US" sz="2400" b="1" baseline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Speed</a:t>
            </a: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180745" y="4083528"/>
            <a:ext cx="8691109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n-US" sz="2400" b="1" baseline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b="1" baseline="0" dirty="0" smtClean="0">
                <a:solidFill>
                  <a:srgbClr val="FFFF00"/>
                </a:solidFill>
              </a:rPr>
              <a:t> </a:t>
            </a:r>
            <a:r>
              <a:rPr lang="en-US" sz="2000" b="1" baseline="0" dirty="0">
                <a:solidFill>
                  <a:srgbClr val="FFFF00"/>
                </a:solidFill>
              </a:rPr>
              <a:t>Micro-sensor </a:t>
            </a:r>
            <a:r>
              <a:rPr lang="en-US" sz="2000" b="1" baseline="0" dirty="0" smtClean="0">
                <a:solidFill>
                  <a:srgbClr val="FFFF00"/>
                </a:solidFill>
              </a:rPr>
              <a:t>networks, Pacemakers, RFID tags, and Portable </a:t>
            </a:r>
            <a:r>
              <a:rPr lang="en-US" sz="2000" b="1" baseline="0" dirty="0">
                <a:solidFill>
                  <a:srgbClr val="FFFF00"/>
                </a:solidFill>
              </a:rPr>
              <a:t>devices</a:t>
            </a:r>
          </a:p>
          <a:p>
            <a:pPr>
              <a:spcBef>
                <a:spcPct val="50000"/>
              </a:spcBef>
            </a:pPr>
            <a:endParaRPr lang="en-US" sz="2000" baseline="0" dirty="0">
              <a:solidFill>
                <a:srgbClr val="FFFF00"/>
              </a:solidFill>
            </a:endParaRPr>
          </a:p>
        </p:txBody>
      </p:sp>
      <p:pic>
        <p:nvPicPr>
          <p:cNvPr id="12" name="Picture 21" descr="C:\Documents and Settings\kimkyu1\Desktop\imagesCA5U3WIZ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49496" y="5022734"/>
            <a:ext cx="1179037" cy="132363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prstMaterial="matte">
            <a:bevelT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3" descr="C:\Documents and Settings\kimkyu1\Desktop\imagesCAZY3MC5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17731" y="5003170"/>
            <a:ext cx="1217135" cy="132363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4" descr="C:\Documents and Settings\kimkyu1\Desktop\imagesCA2XQU9L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74041" y="5022735"/>
            <a:ext cx="1758059" cy="132363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600" b="1" baseline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</a:rPr>
              <a:t>Motivation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70C0"/>
                </a:solidFill>
              </a:rPr>
              <a:t>March 16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22988" y="6492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70C0"/>
                </a:solidFill>
              </a:rPr>
              <a:t>ISQED 2011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492500" y="6492875"/>
            <a:ext cx="2133600" cy="476250"/>
          </a:xfrm>
        </p:spPr>
        <p:txBody>
          <a:bodyPr/>
          <a:lstStyle/>
          <a:p>
            <a:pPr>
              <a:defRPr/>
            </a:pPr>
            <a:fld id="{DADBC1C0-E85B-4F98-AB64-1E92CE786698}" type="slidenum">
              <a:rPr lang="en-US" smtClean="0">
                <a:solidFill>
                  <a:srgbClr val="0070C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70C0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4430" y="1159350"/>
            <a:ext cx="91440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4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Energy budget is</a:t>
            </a:r>
            <a:r>
              <a:rPr lang="en-US" sz="2400" b="1" baseline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 </a:t>
            </a:r>
            <a:r>
              <a:rPr lang="en-US" sz="24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more </a:t>
            </a:r>
            <a:r>
              <a:rPr lang="en-US" sz="2400" b="1" baseline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stringent for long battery </a:t>
            </a:r>
            <a:r>
              <a:rPr lang="en-US" sz="24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life.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400" b="1" baseline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Minimum energy operation </a:t>
            </a:r>
            <a:r>
              <a:rPr lang="en-US" sz="24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has a </a:t>
            </a:r>
            <a:r>
              <a:rPr lang="en-US" sz="2400" b="1" baseline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huge penalty in system </a:t>
            </a:r>
            <a:r>
              <a:rPr lang="en-US" sz="24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performance</a:t>
            </a:r>
            <a:r>
              <a:rPr lang="en-US" sz="2400" b="1" baseline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,</a:t>
            </a:r>
            <a:r>
              <a:rPr lang="en-US" sz="24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 limiting its applications to niche market.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400" b="1" baseline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Utilizing time slack for low power design is common </a:t>
            </a:r>
            <a:r>
              <a:rPr lang="en-US" sz="24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at above-threshold, but has not been explored in </a:t>
            </a:r>
            <a:r>
              <a:rPr lang="en-US" sz="2400" b="1" baseline="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subthreshold</a:t>
            </a:r>
            <a:r>
              <a:rPr lang="en-US" sz="24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 regime.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400" b="1" baseline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Sizing affects functional </a:t>
            </a:r>
            <a:r>
              <a:rPr lang="en-US" sz="24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failure [1] </a:t>
            </a:r>
            <a:r>
              <a:rPr lang="en-US" sz="2400" b="1" baseline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and </a:t>
            </a:r>
            <a:r>
              <a:rPr lang="en-US" sz="24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multi-</a:t>
            </a:r>
            <a:r>
              <a:rPr lang="en-US" sz="2400" b="1" baseline="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V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th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 </a:t>
            </a:r>
            <a:r>
              <a:rPr lang="en-US" sz="24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 may </a:t>
            </a:r>
            <a:r>
              <a:rPr lang="en-US" sz="2400" b="1" baseline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not  be adequate to utilize time slack in </a:t>
            </a:r>
            <a:r>
              <a:rPr lang="en-US" sz="2400" b="1" baseline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subthreshold</a:t>
            </a:r>
            <a:r>
              <a:rPr lang="en-US" sz="2400" b="1" baseline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 </a:t>
            </a:r>
            <a:r>
              <a:rPr lang="en-US" sz="24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region [2]. 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4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Two </a:t>
            </a:r>
            <a:r>
              <a:rPr lang="en-US" sz="2400" b="1" baseline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supply voltages are manageable and  acceptable in  </a:t>
            </a:r>
            <a:r>
              <a:rPr lang="en-US" sz="24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modern </a:t>
            </a:r>
            <a:r>
              <a:rPr lang="en-US" sz="2400" b="1" baseline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VLSI </a:t>
            </a:r>
            <a:r>
              <a:rPr lang="en-US" sz="24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systems.</a:t>
            </a:r>
            <a:endParaRPr lang="en-US" sz="2400" b="1" baseline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600" b="1" baseline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</a:rPr>
              <a:t>32-bit Ripple Carry Adder* </a:t>
            </a:r>
            <a:endParaRPr lang="en-US" sz="3600" b="1" baseline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70C0"/>
                </a:solidFill>
              </a:rPr>
              <a:t>March 16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22988" y="6492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70C0"/>
                </a:solidFill>
              </a:rPr>
              <a:t>ISQED 2011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492500" y="6492875"/>
            <a:ext cx="2133600" cy="476250"/>
          </a:xfrm>
        </p:spPr>
        <p:txBody>
          <a:bodyPr/>
          <a:lstStyle/>
          <a:p>
            <a:pPr>
              <a:defRPr/>
            </a:pPr>
            <a:fld id="{DADBC1C0-E85B-4F98-AB64-1E92CE786698}" type="slidenum">
              <a:rPr lang="en-US" smtClean="0">
                <a:solidFill>
                  <a:srgbClr val="0070C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70C0"/>
              </a:solidFill>
            </a:endParaRPr>
          </a:p>
        </p:txBody>
      </p:sp>
      <p:pic>
        <p:nvPicPr>
          <p:cNvPr id="8" name="Picture 8" descr="ripple3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3892" y="1325111"/>
            <a:ext cx="7352677" cy="448786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 bwMode="auto">
          <a:xfrm>
            <a:off x="4223657" y="3951514"/>
            <a:ext cx="0" cy="67491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3211298" y="4036365"/>
            <a:ext cx="1110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0.67X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4223657" y="3951514"/>
            <a:ext cx="3004457" cy="1730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5431980" y="3903500"/>
            <a:ext cx="1110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7.17X</a:t>
            </a: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873892" y="5786762"/>
            <a:ext cx="51132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</a:rPr>
              <a:t>* SPICE Simulation of PTM 90nm CMOS</a:t>
            </a:r>
            <a:endParaRPr lang="en-US" b="1" baseline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7628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 Power Design Using Dual-</a:t>
            </a:r>
            <a:r>
              <a:rPr lang="en-US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baseline="-250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dd</a:t>
            </a:r>
            <a:r>
              <a:rPr lang="en-US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70C0"/>
                </a:solidFill>
              </a:rPr>
              <a:t>March 16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22988" y="6492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70C0"/>
                </a:solidFill>
              </a:rPr>
              <a:t>ISQED 2011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492500" y="6492875"/>
            <a:ext cx="2133600" cy="476250"/>
          </a:xfrm>
        </p:spPr>
        <p:txBody>
          <a:bodyPr/>
          <a:lstStyle/>
          <a:p>
            <a:pPr>
              <a:defRPr/>
            </a:pPr>
            <a:fld id="{C12752E9-E9D7-4A89-B944-2903E4E75D06}" type="slidenum">
              <a:rPr lang="en-US" smtClean="0">
                <a:solidFill>
                  <a:srgbClr val="0070C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58567" y="1491262"/>
            <a:ext cx="2566975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CVS Structure [3]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13734" y="3751768"/>
            <a:ext cx="2609780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ECVS Structure [4]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931410" y="1476067"/>
            <a:ext cx="4427276" cy="1687504"/>
            <a:chOff x="142373" y="4006008"/>
            <a:chExt cx="4427276" cy="1687504"/>
          </a:xfrm>
        </p:grpSpPr>
        <p:grpSp>
          <p:nvGrpSpPr>
            <p:cNvPr id="117" name="Group 116"/>
            <p:cNvGrpSpPr/>
            <p:nvPr/>
          </p:nvGrpSpPr>
          <p:grpSpPr>
            <a:xfrm>
              <a:off x="142373" y="4006008"/>
              <a:ext cx="4427276" cy="1687504"/>
              <a:chOff x="150741" y="4102219"/>
              <a:chExt cx="4427276" cy="1687504"/>
            </a:xfrm>
          </p:grpSpPr>
          <p:sp>
            <p:nvSpPr>
              <p:cNvPr id="118" name="TextBox 117"/>
              <p:cNvSpPr txBox="1"/>
              <p:nvPr/>
            </p:nvSpPr>
            <p:spPr>
              <a:xfrm>
                <a:off x="227242" y="4589473"/>
                <a:ext cx="530943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b="1" baseline="0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FF</a:t>
                </a:r>
                <a:endParaRPr 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endParaRPr>
              </a:p>
            </p:txBody>
          </p:sp>
          <p:grpSp>
            <p:nvGrpSpPr>
              <p:cNvPr id="119" name="Group 118"/>
              <p:cNvGrpSpPr/>
              <p:nvPr/>
            </p:nvGrpSpPr>
            <p:grpSpPr>
              <a:xfrm>
                <a:off x="1081784" y="4850140"/>
                <a:ext cx="673100" cy="493962"/>
                <a:chOff x="1724797" y="4500070"/>
                <a:chExt cx="673100" cy="493962"/>
              </a:xfrm>
            </p:grpSpPr>
            <p:sp>
              <p:nvSpPr>
                <p:cNvPr id="145" name="AutoShape 3"/>
                <p:cNvSpPr>
                  <a:spLocks noChangeArrowheads="1"/>
                </p:cNvSpPr>
                <p:nvPr/>
              </p:nvSpPr>
              <p:spPr bwMode="auto">
                <a:xfrm>
                  <a:off x="1724797" y="4500070"/>
                  <a:ext cx="548313" cy="493962"/>
                </a:xfrm>
                <a:prstGeom prst="flowChartDelay">
                  <a:avLst/>
                </a:prstGeom>
                <a:noFill/>
                <a:ln w="38100">
                  <a:solidFill>
                    <a:srgbClr val="FFFF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n>
                      <a:solidFill>
                        <a:srgbClr val="FFFF00"/>
                      </a:solidFill>
                    </a:ln>
                  </a:endParaRPr>
                </a:p>
              </p:txBody>
            </p:sp>
            <p:sp>
              <p:nvSpPr>
                <p:cNvPr id="146" name="Oval 20"/>
                <p:cNvSpPr>
                  <a:spLocks noChangeArrowheads="1"/>
                </p:cNvSpPr>
                <p:nvPr/>
              </p:nvSpPr>
              <p:spPr bwMode="auto">
                <a:xfrm>
                  <a:off x="2273110" y="4683157"/>
                  <a:ext cx="124787" cy="127786"/>
                </a:xfrm>
                <a:prstGeom prst="ellips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0" name="Group 119"/>
              <p:cNvGrpSpPr/>
              <p:nvPr/>
            </p:nvGrpSpPr>
            <p:grpSpPr>
              <a:xfrm>
                <a:off x="2334239" y="5344102"/>
                <a:ext cx="469577" cy="445621"/>
                <a:chOff x="4544669" y="4548413"/>
                <a:chExt cx="469577" cy="445621"/>
              </a:xfrm>
              <a:solidFill>
                <a:srgbClr val="FFCC00"/>
              </a:solidFill>
            </p:grpSpPr>
            <p:sp>
              <p:nvSpPr>
                <p:cNvPr id="143" name="Oval 20"/>
                <p:cNvSpPr>
                  <a:spLocks noChangeArrowheads="1"/>
                </p:cNvSpPr>
                <p:nvPr/>
              </p:nvSpPr>
              <p:spPr bwMode="auto">
                <a:xfrm>
                  <a:off x="4889459" y="4706181"/>
                  <a:ext cx="124787" cy="127786"/>
                </a:xfrm>
                <a:prstGeom prst="ellipse">
                  <a:avLst/>
                </a:prstGeom>
                <a:solidFill>
                  <a:srgbClr val="FFFF00"/>
                </a:solidFill>
                <a:ln w="38100">
                  <a:solidFill>
                    <a:srgbClr val="FFFF00"/>
                  </a:solidFill>
                  <a:round/>
                  <a:headEnd/>
                  <a:tailEnd/>
                </a:ln>
                <a:ex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" name="Isosceles Triangle 143"/>
                <p:cNvSpPr/>
                <p:nvPr/>
              </p:nvSpPr>
              <p:spPr bwMode="auto">
                <a:xfrm rot="5400000">
                  <a:off x="4496297" y="4596785"/>
                  <a:ext cx="445621" cy="348878"/>
                </a:xfrm>
                <a:prstGeom prst="triangle">
                  <a:avLst/>
                </a:prstGeom>
                <a:solidFill>
                  <a:srgbClr val="FFFF00"/>
                </a:solidFill>
                <a:ln w="38100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121" name="Rectangle 120"/>
              <p:cNvSpPr/>
              <p:nvPr/>
            </p:nvSpPr>
            <p:spPr bwMode="auto">
              <a:xfrm>
                <a:off x="150741" y="4156214"/>
                <a:ext cx="703372" cy="1310090"/>
              </a:xfrm>
              <a:prstGeom prst="rect">
                <a:avLst/>
              </a:prstGeom>
              <a:noFill/>
              <a:ln w="381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122" name="Group 121"/>
              <p:cNvGrpSpPr/>
              <p:nvPr/>
            </p:nvGrpSpPr>
            <p:grpSpPr>
              <a:xfrm>
                <a:off x="2068607" y="4741292"/>
                <a:ext cx="673100" cy="493962"/>
                <a:chOff x="1724797" y="4500070"/>
                <a:chExt cx="673100" cy="493962"/>
              </a:xfrm>
            </p:grpSpPr>
            <p:sp>
              <p:nvSpPr>
                <p:cNvPr id="141" name="AutoShape 3"/>
                <p:cNvSpPr>
                  <a:spLocks noChangeArrowheads="1"/>
                </p:cNvSpPr>
                <p:nvPr/>
              </p:nvSpPr>
              <p:spPr bwMode="auto">
                <a:xfrm>
                  <a:off x="1724797" y="4500070"/>
                  <a:ext cx="548313" cy="493962"/>
                </a:xfrm>
                <a:prstGeom prst="flowChartDelay">
                  <a:avLst/>
                </a:prstGeom>
                <a:noFill/>
                <a:ln w="38100">
                  <a:solidFill>
                    <a:srgbClr val="FFFF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n>
                      <a:solidFill>
                        <a:srgbClr val="FFFF00"/>
                      </a:solidFill>
                    </a:ln>
                  </a:endParaRPr>
                </a:p>
              </p:txBody>
            </p:sp>
            <p:sp>
              <p:nvSpPr>
                <p:cNvPr id="142" name="Oval 20"/>
                <p:cNvSpPr>
                  <a:spLocks noChangeArrowheads="1"/>
                </p:cNvSpPr>
                <p:nvPr/>
              </p:nvSpPr>
              <p:spPr bwMode="auto">
                <a:xfrm>
                  <a:off x="2273110" y="4683157"/>
                  <a:ext cx="124787" cy="127786"/>
                </a:xfrm>
                <a:prstGeom prst="ellips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23" name="Rectangle 122"/>
              <p:cNvSpPr/>
              <p:nvPr/>
            </p:nvSpPr>
            <p:spPr bwMode="auto">
              <a:xfrm>
                <a:off x="3789816" y="4173702"/>
                <a:ext cx="703372" cy="1310090"/>
              </a:xfrm>
              <a:prstGeom prst="rect">
                <a:avLst/>
              </a:prstGeom>
              <a:noFill/>
              <a:ln w="381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124" name="Group 123"/>
              <p:cNvGrpSpPr/>
              <p:nvPr/>
            </p:nvGrpSpPr>
            <p:grpSpPr>
              <a:xfrm>
                <a:off x="2974168" y="4606071"/>
                <a:ext cx="673100" cy="493962"/>
                <a:chOff x="2954072" y="4174007"/>
                <a:chExt cx="673100" cy="493962"/>
              </a:xfrm>
            </p:grpSpPr>
            <p:sp>
              <p:nvSpPr>
                <p:cNvPr id="139" name="AutoShape 3"/>
                <p:cNvSpPr>
                  <a:spLocks noChangeArrowheads="1"/>
                </p:cNvSpPr>
                <p:nvPr/>
              </p:nvSpPr>
              <p:spPr bwMode="auto">
                <a:xfrm>
                  <a:off x="2954072" y="4174007"/>
                  <a:ext cx="548313" cy="493962"/>
                </a:xfrm>
                <a:prstGeom prst="flowChartDelay">
                  <a:avLst/>
                </a:prstGeom>
                <a:noFill/>
                <a:ln w="38100">
                  <a:solidFill>
                    <a:srgbClr val="FFFF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n>
                      <a:solidFill>
                        <a:srgbClr val="FFFF00"/>
                      </a:solidFill>
                    </a:ln>
                  </a:endParaRPr>
                </a:p>
              </p:txBody>
            </p:sp>
            <p:sp>
              <p:nvSpPr>
                <p:cNvPr id="140" name="Oval 20"/>
                <p:cNvSpPr>
                  <a:spLocks noChangeArrowheads="1"/>
                </p:cNvSpPr>
                <p:nvPr/>
              </p:nvSpPr>
              <p:spPr bwMode="auto">
                <a:xfrm>
                  <a:off x="3502385" y="4357094"/>
                  <a:ext cx="124787" cy="127786"/>
                </a:xfrm>
                <a:prstGeom prst="ellips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cxnSp>
            <p:nvCxnSpPr>
              <p:cNvPr id="125" name="Straight Connector 124"/>
              <p:cNvCxnSpPr>
                <a:stCxn id="146" idx="6"/>
              </p:cNvCxnSpPr>
              <p:nvPr/>
            </p:nvCxnSpPr>
            <p:spPr bwMode="auto">
              <a:xfrm>
                <a:off x="1754884" y="5097120"/>
                <a:ext cx="324241" cy="1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6" name="Elbow Connector 125"/>
              <p:cNvCxnSpPr/>
              <p:nvPr/>
            </p:nvCxnSpPr>
            <p:spPr bwMode="auto">
              <a:xfrm>
                <a:off x="854113" y="4664058"/>
                <a:ext cx="1204007" cy="188994"/>
              </a:xfrm>
              <a:prstGeom prst="bentConnector3">
                <a:avLst>
                  <a:gd name="adj1" fmla="val 85052"/>
                </a:avLst>
              </a:prstGeom>
              <a:solidFill>
                <a:schemeClr val="accent1"/>
              </a:solidFill>
              <a:ln w="381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127" name="Group 126"/>
              <p:cNvGrpSpPr/>
              <p:nvPr/>
            </p:nvGrpSpPr>
            <p:grpSpPr>
              <a:xfrm>
                <a:off x="1723823" y="4102219"/>
                <a:ext cx="469577" cy="445621"/>
                <a:chOff x="4544669" y="4548413"/>
                <a:chExt cx="469577" cy="445621"/>
              </a:xfrm>
            </p:grpSpPr>
            <p:sp>
              <p:nvSpPr>
                <p:cNvPr id="137" name="Oval 20"/>
                <p:cNvSpPr>
                  <a:spLocks noChangeArrowheads="1"/>
                </p:cNvSpPr>
                <p:nvPr/>
              </p:nvSpPr>
              <p:spPr bwMode="auto">
                <a:xfrm>
                  <a:off x="4889459" y="4706181"/>
                  <a:ext cx="124787" cy="127786"/>
                </a:xfrm>
                <a:prstGeom prst="ellips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8" name="Isosceles Triangle 137"/>
                <p:cNvSpPr/>
                <p:nvPr/>
              </p:nvSpPr>
              <p:spPr bwMode="auto">
                <a:xfrm rot="5400000">
                  <a:off x="4496297" y="4596785"/>
                  <a:ext cx="445621" cy="348878"/>
                </a:xfrm>
                <a:prstGeom prst="triangle">
                  <a:avLst/>
                </a:prstGeom>
                <a:noFill/>
                <a:ln w="38100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</p:grpSp>
          <p:cxnSp>
            <p:nvCxnSpPr>
              <p:cNvPr id="128" name="Straight Connector 127"/>
              <p:cNvCxnSpPr>
                <a:endCxn id="138" idx="3"/>
              </p:cNvCxnSpPr>
              <p:nvPr/>
            </p:nvCxnSpPr>
            <p:spPr bwMode="auto">
              <a:xfrm>
                <a:off x="854113" y="4325030"/>
                <a:ext cx="869710" cy="1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9" name="Straight Connector 128"/>
              <p:cNvCxnSpPr/>
              <p:nvPr/>
            </p:nvCxnSpPr>
            <p:spPr bwMode="auto">
              <a:xfrm>
                <a:off x="3655602" y="4838797"/>
                <a:ext cx="113835" cy="4207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0" name="Straight Connector 129"/>
              <p:cNvCxnSpPr/>
              <p:nvPr/>
            </p:nvCxnSpPr>
            <p:spPr bwMode="auto">
              <a:xfrm>
                <a:off x="2741707" y="4978224"/>
                <a:ext cx="227671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1" name="Elbow Connector 130"/>
              <p:cNvCxnSpPr>
                <a:stCxn id="137" idx="6"/>
              </p:cNvCxnSpPr>
              <p:nvPr/>
            </p:nvCxnSpPr>
            <p:spPr bwMode="auto">
              <a:xfrm>
                <a:off x="2193400" y="4323880"/>
                <a:ext cx="775978" cy="407364"/>
              </a:xfrm>
              <a:prstGeom prst="bentConnector3">
                <a:avLst>
                  <a:gd name="adj1" fmla="val 78488"/>
                </a:avLst>
              </a:prstGeom>
              <a:solidFill>
                <a:schemeClr val="accent1"/>
              </a:solidFill>
              <a:ln w="381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2" name="Straight Connector 131"/>
              <p:cNvCxnSpPr/>
              <p:nvPr/>
            </p:nvCxnSpPr>
            <p:spPr bwMode="auto">
              <a:xfrm>
                <a:off x="854113" y="4994408"/>
                <a:ext cx="227671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3" name="Straight Connector 132"/>
              <p:cNvCxnSpPr/>
              <p:nvPr/>
            </p:nvCxnSpPr>
            <p:spPr bwMode="auto">
              <a:xfrm>
                <a:off x="865841" y="5217144"/>
                <a:ext cx="227671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4" name="Elbow Connector 133"/>
              <p:cNvCxnSpPr>
                <a:endCxn id="144" idx="3"/>
              </p:cNvCxnSpPr>
              <p:nvPr/>
            </p:nvCxnSpPr>
            <p:spPr bwMode="auto">
              <a:xfrm rot="16200000" flipH="1">
                <a:off x="1882809" y="5115484"/>
                <a:ext cx="466882" cy="435977"/>
              </a:xfrm>
              <a:prstGeom prst="bentConnector2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5" name="Elbow Connector 134"/>
              <p:cNvCxnSpPr>
                <a:stCxn id="143" idx="6"/>
              </p:cNvCxnSpPr>
              <p:nvPr/>
            </p:nvCxnSpPr>
            <p:spPr bwMode="auto">
              <a:xfrm flipV="1">
                <a:off x="2803816" y="5344102"/>
                <a:ext cx="986000" cy="221661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381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36" name="TextBox 135"/>
              <p:cNvSpPr txBox="1"/>
              <p:nvPr/>
            </p:nvSpPr>
            <p:spPr>
              <a:xfrm>
                <a:off x="3715448" y="4468617"/>
                <a:ext cx="862569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baseline="0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FF/</a:t>
                </a:r>
                <a:endParaRPr lang="en-US" sz="2000" b="1" baseline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endParaRPr>
              </a:p>
              <a:p>
                <a:pPr algn="ctr"/>
                <a:r>
                  <a:rPr lang="en-US" sz="2000" b="1" baseline="0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LCFF</a:t>
                </a:r>
              </a:p>
            </p:txBody>
          </p:sp>
        </p:grpSp>
        <p:sp>
          <p:nvSpPr>
            <p:cNvPr id="147" name="Flowchart: Connector 146"/>
            <p:cNvSpPr/>
            <p:nvPr/>
          </p:nvSpPr>
          <p:spPr>
            <a:xfrm>
              <a:off x="1818261" y="4949177"/>
              <a:ext cx="123623" cy="11430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21025" y="3394425"/>
            <a:ext cx="4437661" cy="2077037"/>
            <a:chOff x="4712692" y="3614795"/>
            <a:chExt cx="4437661" cy="2077037"/>
          </a:xfrm>
        </p:grpSpPr>
        <p:sp>
          <p:nvSpPr>
            <p:cNvPr id="15" name="TextBox 14"/>
            <p:cNvSpPr txBox="1"/>
            <p:nvPr/>
          </p:nvSpPr>
          <p:spPr>
            <a:xfrm>
              <a:off x="6850599" y="3614795"/>
              <a:ext cx="611292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b="1" baseline="0" dirty="0" smtClean="0"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LC</a:t>
              </a:r>
              <a:endParaRPr lang="en-US" sz="20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4712692" y="4004328"/>
              <a:ext cx="4437661" cy="1687504"/>
              <a:chOff x="150741" y="4102219"/>
              <a:chExt cx="4437661" cy="1687504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227242" y="4589473"/>
                <a:ext cx="530943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b="1" baseline="0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FF</a:t>
                </a:r>
                <a:endParaRPr 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endParaRPr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1081784" y="4850140"/>
                <a:ext cx="673100" cy="493962"/>
                <a:chOff x="1724797" y="4500070"/>
                <a:chExt cx="673100" cy="493962"/>
              </a:xfrm>
            </p:grpSpPr>
            <p:sp>
              <p:nvSpPr>
                <p:cNvPr id="16" name="AutoShape 3"/>
                <p:cNvSpPr>
                  <a:spLocks noChangeArrowheads="1"/>
                </p:cNvSpPr>
                <p:nvPr/>
              </p:nvSpPr>
              <p:spPr bwMode="auto">
                <a:xfrm>
                  <a:off x="1724797" y="4500070"/>
                  <a:ext cx="548313" cy="493962"/>
                </a:xfrm>
                <a:prstGeom prst="flowChartDelay">
                  <a:avLst/>
                </a:prstGeom>
                <a:noFill/>
                <a:ln w="38100">
                  <a:solidFill>
                    <a:srgbClr val="FFFF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n>
                      <a:solidFill>
                        <a:srgbClr val="FFFF00"/>
                      </a:solidFill>
                    </a:ln>
                  </a:endParaRPr>
                </a:p>
              </p:txBody>
            </p:sp>
            <p:sp>
              <p:nvSpPr>
                <p:cNvPr id="18" name="Oval 20"/>
                <p:cNvSpPr>
                  <a:spLocks noChangeArrowheads="1"/>
                </p:cNvSpPr>
                <p:nvPr/>
              </p:nvSpPr>
              <p:spPr bwMode="auto">
                <a:xfrm>
                  <a:off x="2273110" y="4683157"/>
                  <a:ext cx="124787" cy="127786"/>
                </a:xfrm>
                <a:prstGeom prst="ellips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2334239" y="5344102"/>
                <a:ext cx="469577" cy="445621"/>
                <a:chOff x="4544669" y="4548413"/>
                <a:chExt cx="469577" cy="445621"/>
              </a:xfrm>
              <a:solidFill>
                <a:srgbClr val="FFCC00"/>
              </a:solidFill>
            </p:grpSpPr>
            <p:sp>
              <p:nvSpPr>
                <p:cNvPr id="19" name="Oval 20"/>
                <p:cNvSpPr>
                  <a:spLocks noChangeArrowheads="1"/>
                </p:cNvSpPr>
                <p:nvPr/>
              </p:nvSpPr>
              <p:spPr bwMode="auto">
                <a:xfrm>
                  <a:off x="4889459" y="4706181"/>
                  <a:ext cx="124787" cy="127786"/>
                </a:xfrm>
                <a:prstGeom prst="ellipse">
                  <a:avLst/>
                </a:prstGeom>
                <a:solidFill>
                  <a:srgbClr val="FFFF00"/>
                </a:solidFill>
                <a:ln w="38100">
                  <a:solidFill>
                    <a:srgbClr val="FFFF00"/>
                  </a:solidFill>
                  <a:round/>
                  <a:headEnd/>
                  <a:tailEnd/>
                </a:ln>
                <a:ex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" name="Isosceles Triangle 6"/>
                <p:cNvSpPr/>
                <p:nvPr/>
              </p:nvSpPr>
              <p:spPr bwMode="auto">
                <a:xfrm rot="5400000">
                  <a:off x="4496297" y="4596785"/>
                  <a:ext cx="445621" cy="348878"/>
                </a:xfrm>
                <a:prstGeom prst="triangle">
                  <a:avLst/>
                </a:prstGeom>
                <a:solidFill>
                  <a:srgbClr val="FFFF00"/>
                </a:solidFill>
                <a:ln w="38100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10" name="Rectangle 9"/>
              <p:cNvSpPr/>
              <p:nvPr/>
            </p:nvSpPr>
            <p:spPr bwMode="auto">
              <a:xfrm>
                <a:off x="150741" y="4156214"/>
                <a:ext cx="703372" cy="1310090"/>
              </a:xfrm>
              <a:prstGeom prst="rect">
                <a:avLst/>
              </a:prstGeom>
              <a:noFill/>
              <a:ln w="381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2068607" y="4741292"/>
                <a:ext cx="673100" cy="493962"/>
                <a:chOff x="1724797" y="4500070"/>
                <a:chExt cx="673100" cy="493962"/>
              </a:xfrm>
            </p:grpSpPr>
            <p:sp>
              <p:nvSpPr>
                <p:cNvPr id="25" name="AutoShape 3"/>
                <p:cNvSpPr>
                  <a:spLocks noChangeArrowheads="1"/>
                </p:cNvSpPr>
                <p:nvPr/>
              </p:nvSpPr>
              <p:spPr bwMode="auto">
                <a:xfrm>
                  <a:off x="1724797" y="4500070"/>
                  <a:ext cx="548313" cy="493962"/>
                </a:xfrm>
                <a:prstGeom prst="flowChartDelay">
                  <a:avLst/>
                </a:prstGeom>
                <a:noFill/>
                <a:ln w="38100">
                  <a:solidFill>
                    <a:srgbClr val="FFFF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n>
                      <a:solidFill>
                        <a:srgbClr val="FFFF00"/>
                      </a:solidFill>
                    </a:ln>
                  </a:endParaRPr>
                </a:p>
              </p:txBody>
            </p:sp>
            <p:sp>
              <p:nvSpPr>
                <p:cNvPr id="26" name="Oval 20"/>
                <p:cNvSpPr>
                  <a:spLocks noChangeArrowheads="1"/>
                </p:cNvSpPr>
                <p:nvPr/>
              </p:nvSpPr>
              <p:spPr bwMode="auto">
                <a:xfrm>
                  <a:off x="2273110" y="4683157"/>
                  <a:ext cx="124787" cy="127786"/>
                </a:xfrm>
                <a:prstGeom prst="ellips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7" name="Rectangle 26"/>
              <p:cNvSpPr/>
              <p:nvPr/>
            </p:nvSpPr>
            <p:spPr bwMode="auto">
              <a:xfrm>
                <a:off x="3789816" y="4173702"/>
                <a:ext cx="703372" cy="1310090"/>
              </a:xfrm>
              <a:prstGeom prst="rect">
                <a:avLst/>
              </a:prstGeom>
              <a:noFill/>
              <a:ln w="381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47" name="Group 46"/>
              <p:cNvGrpSpPr/>
              <p:nvPr/>
            </p:nvGrpSpPr>
            <p:grpSpPr>
              <a:xfrm>
                <a:off x="2974168" y="4606071"/>
                <a:ext cx="673100" cy="493962"/>
                <a:chOff x="2954072" y="4174007"/>
                <a:chExt cx="673100" cy="493962"/>
              </a:xfrm>
            </p:grpSpPr>
            <p:sp>
              <p:nvSpPr>
                <p:cNvPr id="29" name="AutoShape 3"/>
                <p:cNvSpPr>
                  <a:spLocks noChangeArrowheads="1"/>
                </p:cNvSpPr>
                <p:nvPr/>
              </p:nvSpPr>
              <p:spPr bwMode="auto">
                <a:xfrm>
                  <a:off x="2954072" y="4174007"/>
                  <a:ext cx="548313" cy="493962"/>
                </a:xfrm>
                <a:prstGeom prst="flowChartDelay">
                  <a:avLst/>
                </a:prstGeom>
                <a:noFill/>
                <a:ln w="38100">
                  <a:solidFill>
                    <a:srgbClr val="FFFF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n>
                      <a:solidFill>
                        <a:srgbClr val="FFFF00"/>
                      </a:solidFill>
                    </a:ln>
                  </a:endParaRPr>
                </a:p>
              </p:txBody>
            </p:sp>
            <p:sp>
              <p:nvSpPr>
                <p:cNvPr id="30" name="Oval 20"/>
                <p:cNvSpPr>
                  <a:spLocks noChangeArrowheads="1"/>
                </p:cNvSpPr>
                <p:nvPr/>
              </p:nvSpPr>
              <p:spPr bwMode="auto">
                <a:xfrm>
                  <a:off x="3502385" y="4357094"/>
                  <a:ext cx="124787" cy="127786"/>
                </a:xfrm>
                <a:prstGeom prst="ellips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cxnSp>
            <p:nvCxnSpPr>
              <p:cNvPr id="21" name="Straight Connector 20"/>
              <p:cNvCxnSpPr>
                <a:stCxn id="18" idx="6"/>
              </p:cNvCxnSpPr>
              <p:nvPr/>
            </p:nvCxnSpPr>
            <p:spPr bwMode="auto">
              <a:xfrm>
                <a:off x="1754884" y="5097120"/>
                <a:ext cx="324241" cy="1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" name="Elbow Connector 22"/>
              <p:cNvCxnSpPr/>
              <p:nvPr/>
            </p:nvCxnSpPr>
            <p:spPr bwMode="auto">
              <a:xfrm>
                <a:off x="854113" y="4664058"/>
                <a:ext cx="1204007" cy="188994"/>
              </a:xfrm>
              <a:prstGeom prst="bentConnector3">
                <a:avLst>
                  <a:gd name="adj1" fmla="val 85052"/>
                </a:avLst>
              </a:prstGeom>
              <a:solidFill>
                <a:schemeClr val="accent1"/>
              </a:solidFill>
              <a:ln w="381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36" name="Group 35"/>
              <p:cNvGrpSpPr/>
              <p:nvPr/>
            </p:nvGrpSpPr>
            <p:grpSpPr>
              <a:xfrm>
                <a:off x="1723823" y="4102219"/>
                <a:ext cx="469577" cy="445621"/>
                <a:chOff x="4544669" y="4548413"/>
                <a:chExt cx="469577" cy="445621"/>
              </a:xfrm>
            </p:grpSpPr>
            <p:sp>
              <p:nvSpPr>
                <p:cNvPr id="37" name="Oval 20"/>
                <p:cNvSpPr>
                  <a:spLocks noChangeArrowheads="1"/>
                </p:cNvSpPr>
                <p:nvPr/>
              </p:nvSpPr>
              <p:spPr bwMode="auto">
                <a:xfrm>
                  <a:off x="4889459" y="4706181"/>
                  <a:ext cx="124787" cy="127786"/>
                </a:xfrm>
                <a:prstGeom prst="ellipse">
                  <a:avLst/>
                </a:prstGeom>
                <a:solidFill>
                  <a:srgbClr val="FFFF00"/>
                </a:solidFill>
                <a:ln w="38100">
                  <a:solidFill>
                    <a:srgbClr val="FFFF00"/>
                  </a:solidFill>
                  <a:round/>
                  <a:headEnd/>
                  <a:tailEnd/>
                </a:ln>
                <a:ex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Isosceles Triangle 37"/>
                <p:cNvSpPr/>
                <p:nvPr/>
              </p:nvSpPr>
              <p:spPr bwMode="auto">
                <a:xfrm rot="5400000">
                  <a:off x="4496297" y="4596785"/>
                  <a:ext cx="445621" cy="348878"/>
                </a:xfrm>
                <a:prstGeom prst="triangle">
                  <a:avLst/>
                </a:prstGeom>
                <a:solidFill>
                  <a:srgbClr val="FFFF00"/>
                </a:solidFill>
                <a:ln w="38100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</p:grpSp>
          <p:cxnSp>
            <p:nvCxnSpPr>
              <p:cNvPr id="7172" name="Straight Connector 7171"/>
              <p:cNvCxnSpPr>
                <a:endCxn id="38" idx="3"/>
              </p:cNvCxnSpPr>
              <p:nvPr/>
            </p:nvCxnSpPr>
            <p:spPr bwMode="auto">
              <a:xfrm>
                <a:off x="854113" y="4325030"/>
                <a:ext cx="869710" cy="1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7" name="Straight Connector 66"/>
              <p:cNvCxnSpPr/>
              <p:nvPr/>
            </p:nvCxnSpPr>
            <p:spPr bwMode="auto">
              <a:xfrm>
                <a:off x="3655602" y="4838797"/>
                <a:ext cx="113835" cy="4207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4" name="Straight Connector 83"/>
              <p:cNvCxnSpPr/>
              <p:nvPr/>
            </p:nvCxnSpPr>
            <p:spPr bwMode="auto">
              <a:xfrm>
                <a:off x="2741707" y="4978224"/>
                <a:ext cx="227671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2" name="Elbow Connector 51"/>
              <p:cNvCxnSpPr>
                <a:stCxn id="37" idx="6"/>
              </p:cNvCxnSpPr>
              <p:nvPr/>
            </p:nvCxnSpPr>
            <p:spPr bwMode="auto">
              <a:xfrm>
                <a:off x="2193400" y="4323880"/>
                <a:ext cx="775978" cy="407364"/>
              </a:xfrm>
              <a:prstGeom prst="bentConnector3">
                <a:avLst>
                  <a:gd name="adj1" fmla="val 78488"/>
                </a:avLst>
              </a:prstGeom>
              <a:solidFill>
                <a:schemeClr val="accent1"/>
              </a:solidFill>
              <a:ln w="381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0" name="Straight Connector 89"/>
              <p:cNvCxnSpPr/>
              <p:nvPr/>
            </p:nvCxnSpPr>
            <p:spPr bwMode="auto">
              <a:xfrm>
                <a:off x="854113" y="4994408"/>
                <a:ext cx="227671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1" name="Straight Connector 90"/>
              <p:cNvCxnSpPr/>
              <p:nvPr/>
            </p:nvCxnSpPr>
            <p:spPr bwMode="auto">
              <a:xfrm>
                <a:off x="865841" y="5217144"/>
                <a:ext cx="227671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7" name="Elbow Connector 106"/>
              <p:cNvCxnSpPr>
                <a:endCxn id="7" idx="3"/>
              </p:cNvCxnSpPr>
              <p:nvPr/>
            </p:nvCxnSpPr>
            <p:spPr bwMode="auto">
              <a:xfrm rot="16200000" flipH="1">
                <a:off x="1882809" y="5115484"/>
                <a:ext cx="466882" cy="435977"/>
              </a:xfrm>
              <a:prstGeom prst="bentConnector2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0" name="Elbow Connector 109"/>
              <p:cNvCxnSpPr>
                <a:stCxn id="19" idx="6"/>
              </p:cNvCxnSpPr>
              <p:nvPr/>
            </p:nvCxnSpPr>
            <p:spPr bwMode="auto">
              <a:xfrm flipV="1">
                <a:off x="2803816" y="5344102"/>
                <a:ext cx="986000" cy="221661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381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15" name="TextBox 114"/>
              <p:cNvSpPr txBox="1"/>
              <p:nvPr/>
            </p:nvSpPr>
            <p:spPr>
              <a:xfrm>
                <a:off x="3725833" y="4479088"/>
                <a:ext cx="862569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baseline="0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FF/</a:t>
                </a:r>
              </a:p>
              <a:p>
                <a:pPr algn="ctr"/>
                <a:r>
                  <a:rPr lang="en-US" sz="2000" b="1" baseline="0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LCFF</a:t>
                </a:r>
              </a:p>
            </p:txBody>
          </p:sp>
        </p:grpSp>
        <p:sp>
          <p:nvSpPr>
            <p:cNvPr id="148" name="Flowchart: Connector 147"/>
            <p:cNvSpPr/>
            <p:nvPr/>
          </p:nvSpPr>
          <p:spPr>
            <a:xfrm>
              <a:off x="6401829" y="4950857"/>
              <a:ext cx="123623" cy="11430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6962032" y="3975618"/>
              <a:ext cx="277128" cy="512466"/>
            </a:xfrm>
            <a:prstGeom prst="rect">
              <a:avLst/>
            </a:prstGeom>
            <a:solidFill>
              <a:srgbClr val="FFCC00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156593" y="5333167"/>
            <a:ext cx="1712704" cy="753470"/>
            <a:chOff x="3888694" y="5616590"/>
            <a:chExt cx="1712704" cy="753470"/>
          </a:xfrm>
        </p:grpSpPr>
        <p:sp>
          <p:nvSpPr>
            <p:cNvPr id="78" name="Rectangle 77"/>
            <p:cNvSpPr/>
            <p:nvPr/>
          </p:nvSpPr>
          <p:spPr bwMode="auto">
            <a:xfrm>
              <a:off x="3888694" y="5711488"/>
              <a:ext cx="582805" cy="210314"/>
            </a:xfrm>
            <a:prstGeom prst="rect">
              <a:avLst/>
            </a:prstGeom>
            <a:noFill/>
            <a:ln w="381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4560365" y="5616590"/>
              <a:ext cx="102930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baseline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VDDH</a:t>
              </a:r>
              <a:endPara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3890374" y="6084944"/>
              <a:ext cx="582805" cy="210314"/>
            </a:xfrm>
            <a:prstGeom prst="rect">
              <a:avLst/>
            </a:prstGeom>
            <a:solidFill>
              <a:srgbClr val="FFFF00"/>
            </a:solidFill>
            <a:ln w="381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4572093" y="5969950"/>
              <a:ext cx="102930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baseline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VDDL</a:t>
              </a:r>
              <a:endPara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35498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600" b="1" baseline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</a:rPr>
              <a:t>Multiple Logic-Level Gates (Delay)</a:t>
            </a:r>
            <a:endParaRPr lang="en-US" sz="3600" b="1" baseline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70C0"/>
                </a:solidFill>
              </a:rPr>
              <a:t>March 16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22988" y="6492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70C0"/>
                </a:solidFill>
              </a:rPr>
              <a:t>ISQED 2011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492500" y="6492875"/>
            <a:ext cx="2133600" cy="476250"/>
          </a:xfrm>
        </p:spPr>
        <p:txBody>
          <a:bodyPr/>
          <a:lstStyle/>
          <a:p>
            <a:pPr>
              <a:defRPr/>
            </a:pPr>
            <a:fld id="{DADBC1C0-E85B-4F98-AB64-1E92CE786698}" type="slidenum">
              <a:rPr lang="en-US" smtClean="0">
                <a:solidFill>
                  <a:srgbClr val="0070C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0070C0"/>
              </a:solidFill>
            </a:endParaRPr>
          </a:p>
        </p:txBody>
      </p:sp>
      <p:graphicFrame>
        <p:nvGraphicFramePr>
          <p:cNvPr id="7" name="Group 1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04787750"/>
              </p:ext>
            </p:extLst>
          </p:nvPr>
        </p:nvGraphicFramePr>
        <p:xfrm>
          <a:off x="4766064" y="1345610"/>
          <a:ext cx="4279962" cy="1404493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798914"/>
                <a:gridCol w="1565162"/>
                <a:gridCol w="1915886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ALCs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</a:rPr>
                        <a:t> 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r>
                        <a:rPr kumimoji="0" lang="en-US" sz="160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DDH 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= 300mV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r>
                        <a:rPr kumimoji="0" lang="en-US" sz="160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DDL 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= 230mV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Norm to INV(FO4)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r>
                        <a:rPr kumimoji="0" lang="en-US" sz="160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dd</a:t>
                      </a:r>
                      <a:r>
                        <a:rPr kumimoji="0" lang="en-US" sz="160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= V</a:t>
                      </a:r>
                      <a:r>
                        <a:rPr kumimoji="0" lang="en-US" sz="160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in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 = 300mV</a:t>
                      </a:r>
                    </a:p>
                  </a:txBody>
                  <a:tcPr horzOverflow="overflow"/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DCVS</a:t>
                      </a: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79.1ns</a:t>
                      </a: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60.4</a:t>
                      </a: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PG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37.6ns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28.7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075" y="1330768"/>
            <a:ext cx="2010763" cy="171722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16926" y="1319879"/>
            <a:ext cx="2364698" cy="171722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2099" y="3635830"/>
            <a:ext cx="2001301" cy="196643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19075" y="5624035"/>
            <a:ext cx="40916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Multiple Logic-Level NAND2 [5]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5194" y="3090554"/>
            <a:ext cx="102994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DCVS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25818" y="3057896"/>
            <a:ext cx="60798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PG</a:t>
            </a:r>
          </a:p>
        </p:txBody>
      </p:sp>
      <p:graphicFrame>
        <p:nvGraphicFramePr>
          <p:cNvPr id="14" name="Group 1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82799357"/>
              </p:ext>
            </p:extLst>
          </p:nvPr>
        </p:nvGraphicFramePr>
        <p:xfrm>
          <a:off x="5008195" y="3601250"/>
          <a:ext cx="3722148" cy="2505456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751839"/>
                <a:gridCol w="1970309"/>
              </a:tblGrid>
              <a:tr h="10867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Multiple Logic-Level Gates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  V</a:t>
                      </a:r>
                      <a:r>
                        <a:rPr kumimoji="0" lang="en-US" sz="160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VDDH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 = 300mV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  V</a:t>
                      </a:r>
                      <a:r>
                        <a:rPr kumimoji="0" lang="en-US" sz="160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VDDL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 = 230mV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Norm to INV(FO4)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r>
                        <a:rPr kumimoji="0" lang="en-US" sz="160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dd</a:t>
                      </a:r>
                      <a:r>
                        <a:rPr kumimoji="0" lang="en-US" sz="160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= V</a:t>
                      </a:r>
                      <a:r>
                        <a:rPr kumimoji="0" lang="en-US" sz="160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in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 = 300mV</a:t>
                      </a:r>
                    </a:p>
                  </a:txBody>
                  <a:tcPr horzOverflow="overflow"/>
                </a:tc>
              </a:tr>
              <a:tr h="3129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INV</a:t>
                      </a: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1.3</a:t>
                      </a: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</a:tr>
              <a:tr h="3129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NAND2</a:t>
                      </a: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2.3</a:t>
                      </a: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</a:tr>
              <a:tr h="3129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NAND3</a:t>
                      </a: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3.1</a:t>
                      </a: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</a:tr>
              <a:tr h="3129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NOR2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3.9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5195532" y="2767388"/>
            <a:ext cx="32953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="1" baseline="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</a:rPr>
              <a:t>** </a:t>
            </a:r>
            <a:r>
              <a:rPr lang="en-US" b="1" baseline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</a:rPr>
              <a:t>Optimized Delay by Sizing </a:t>
            </a:r>
          </a:p>
          <a:p>
            <a:pPr eaLnBrk="1" hangingPunct="1"/>
            <a:r>
              <a:rPr lang="en-US" b="1" baseline="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</a:rPr>
              <a:t> </a:t>
            </a:r>
            <a:r>
              <a:rPr lang="en-US" b="1" baseline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</a:rPr>
              <a:t>   with HSPICE</a:t>
            </a:r>
            <a:endParaRPr lang="en-US" b="1" baseline="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2" charset="0"/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2136496" y="6177866"/>
            <a:ext cx="51132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="1" baseline="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</a:rPr>
              <a:t>** </a:t>
            </a:r>
            <a:r>
              <a:rPr lang="en-US" b="1" baseline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</a:rPr>
              <a:t>SPICE Simulation for PTM 90nm CMOS</a:t>
            </a:r>
            <a:endParaRPr lang="en-US" b="1" baseline="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529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600" b="1" baseline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</a:rPr>
              <a:t>Multiple Logic-Level Gates (</a:t>
            </a:r>
            <a:r>
              <a:rPr lang="en-US" sz="3600" b="1" baseline="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</a:rPr>
              <a:t>P</a:t>
            </a:r>
            <a:r>
              <a:rPr lang="en-US" sz="36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</a:rPr>
              <a:t>leak</a:t>
            </a:r>
            <a:r>
              <a:rPr lang="en-US" sz="3600" b="1" baseline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</a:rPr>
              <a:t>)</a:t>
            </a:r>
            <a:endParaRPr lang="en-US" sz="3600" b="1" baseline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70C0"/>
                </a:solidFill>
              </a:rPr>
              <a:t>March 16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22988" y="6492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70C0"/>
                </a:solidFill>
              </a:rPr>
              <a:t>ISQED 2011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492500" y="6492875"/>
            <a:ext cx="2133600" cy="476250"/>
          </a:xfrm>
        </p:spPr>
        <p:txBody>
          <a:bodyPr/>
          <a:lstStyle/>
          <a:p>
            <a:pPr>
              <a:defRPr/>
            </a:pPr>
            <a:fld id="{DADBC1C0-E85B-4F98-AB64-1E92CE786698}" type="slidenum">
              <a:rPr lang="en-US" smtClean="0">
                <a:solidFill>
                  <a:srgbClr val="0070C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0070C0"/>
              </a:solidFill>
            </a:endParaRPr>
          </a:p>
        </p:txBody>
      </p:sp>
      <p:pic>
        <p:nvPicPr>
          <p:cNvPr id="8" name="Picture 9" descr="lea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44452" y="1100133"/>
            <a:ext cx="6636817" cy="413258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2136496" y="6045131"/>
            <a:ext cx="51132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="1" baseline="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</a:rPr>
              <a:t>** </a:t>
            </a:r>
            <a:r>
              <a:rPr lang="en-US" b="1" baseline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</a:rPr>
              <a:t>SPICE Simulation for PTM 90nm CMOS</a:t>
            </a:r>
            <a:endParaRPr lang="en-US" b="1" baseline="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9796" y="1493826"/>
            <a:ext cx="259048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baseline="0" dirty="0" err="1" smtClean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</a:t>
            </a:r>
            <a:r>
              <a:rPr lang="en-US" sz="2000" b="1" dirty="0" err="1" smtClean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dd</a:t>
            </a:r>
            <a:r>
              <a:rPr lang="en-US" sz="2000" b="1" baseline="0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000" b="1" baseline="0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= 300mV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0245" y="5391325"/>
            <a:ext cx="770482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Normalized to a standard INV with </a:t>
            </a:r>
            <a:r>
              <a:rPr lang="en-US" sz="2400" b="1" baseline="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dd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4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= V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 </a:t>
            </a:r>
            <a:r>
              <a:rPr lang="en-US" sz="24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= 300mV</a:t>
            </a:r>
          </a:p>
        </p:txBody>
      </p:sp>
    </p:spTree>
    <p:extLst>
      <p:ext uri="{BB962C8B-B14F-4D97-AF65-F5344CB8AC3E}">
        <p14:creationId xmlns:p14="http://schemas.microsoft.com/office/powerpoint/2010/main" xmlns="" val="321408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600" b="1" baseline="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</a:rPr>
              <a:t>MILP for </a:t>
            </a:r>
            <a:r>
              <a:rPr lang="en-US" sz="3600" b="1" baseline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</a:rPr>
              <a:t>Minimum Energy Design</a:t>
            </a:r>
            <a:endParaRPr lang="en-US" sz="3600" b="1" baseline="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2" charset="0"/>
            </a:endParaRPr>
          </a:p>
        </p:txBody>
      </p:sp>
      <p:sp>
        <p:nvSpPr>
          <p:cNvPr id="62470" name="Text Box 20"/>
          <p:cNvSpPr txBox="1">
            <a:spLocks noChangeArrowheads="1"/>
          </p:cNvSpPr>
          <p:nvPr/>
        </p:nvSpPr>
        <p:spPr bwMode="auto">
          <a:xfrm>
            <a:off x="272710" y="1186541"/>
            <a:ext cx="74009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baseline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</a:rPr>
              <a:t>Objective </a:t>
            </a:r>
            <a:r>
              <a:rPr lang="en-US" sz="28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</a:rPr>
              <a:t>Function:</a:t>
            </a:r>
            <a:endParaRPr lang="en-US" sz="2800" b="1" baseline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2" charset="0"/>
            </a:endParaRPr>
          </a:p>
        </p:txBody>
      </p:sp>
      <p:sp>
        <p:nvSpPr>
          <p:cNvPr id="62471" name="Text Box 20"/>
          <p:cNvSpPr txBox="1">
            <a:spLocks noChangeArrowheads="1"/>
          </p:cNvSpPr>
          <p:nvPr/>
        </p:nvSpPr>
        <p:spPr bwMode="auto">
          <a:xfrm>
            <a:off x="348910" y="5825939"/>
            <a:ext cx="43972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baseline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Helvetica" pitchFamily="34" charset="0"/>
              </a:rPr>
              <a:t>**Integer variable </a:t>
            </a:r>
            <a:r>
              <a:rPr lang="en-US" sz="2400" b="1" baseline="0" dirty="0" err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mbria Math" pitchFamily="18" charset="0"/>
                <a:cs typeface="Helvetica" pitchFamily="34" charset="0"/>
              </a:rPr>
              <a:t>X</a:t>
            </a:r>
            <a:r>
              <a:rPr lang="en-US" sz="2400" b="1" dirty="0" err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mbria Math" pitchFamily="18" charset="0"/>
                <a:cs typeface="Helvetica" pitchFamily="34" charset="0"/>
              </a:rPr>
              <a:t>i,v</a:t>
            </a:r>
            <a:r>
              <a:rPr lang="en-US" sz="2400" b="1" baseline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mbria Math" pitchFamily="18" charset="0"/>
                <a:cs typeface="Helvetica" pitchFamily="34" charset="0"/>
              </a:rPr>
              <a:t> and </a:t>
            </a:r>
            <a:r>
              <a:rPr lang="en-US" sz="2400" b="1" baseline="0" dirty="0" err="1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Helvetica" pitchFamily="34" charset="0"/>
              </a:rPr>
              <a:t>P</a:t>
            </a:r>
            <a:r>
              <a:rPr lang="en-US" sz="2400" b="1" dirty="0" err="1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Helvetica" pitchFamily="34" charset="0"/>
              </a:rPr>
              <a:t>i,v</a:t>
            </a:r>
            <a:r>
              <a:rPr lang="en-US" sz="2400" b="1" i="1" baseline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Helvetica" pitchFamily="34" charset="0"/>
              </a:rPr>
              <a:t> </a:t>
            </a:r>
            <a:endParaRPr lang="en-US" sz="2400" b="1" baseline="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Helvetica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476250"/>
          </a:xfrm>
        </p:spPr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March 16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122988" y="6492875"/>
            <a:ext cx="2895600" cy="476250"/>
          </a:xfrm>
        </p:spPr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ISQED 2011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492500" y="6492875"/>
            <a:ext cx="2133600" cy="476250"/>
          </a:xfrm>
        </p:spPr>
        <p:txBody>
          <a:bodyPr/>
          <a:lstStyle/>
          <a:p>
            <a:fld id="{0E30EEDD-29FC-4D26-A50E-264D4EF41FCE}" type="slidenum">
              <a:rPr lang="en-US" smtClean="0">
                <a:solidFill>
                  <a:srgbClr val="0070C0"/>
                </a:solidFill>
              </a:rPr>
              <a:pPr/>
              <a:t>8</a:t>
            </a:fld>
            <a:endParaRPr lang="en-US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272148" y="1730815"/>
                <a:ext cx="8610600" cy="23274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baseline="0" smtClean="0">
                          <a:solidFill>
                            <a:srgbClr val="FFFF00"/>
                          </a:solidFill>
                          <a:latin typeface="Cambria Math"/>
                          <a:ea typeface="+mj-ea"/>
                        </a:rPr>
                        <m:t>𝑴𝒊𝒏𝒊𝒎𝒊𝒛𝒆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800" i="1" baseline="0" smtClean="0">
                              <a:solidFill>
                                <a:srgbClr val="FFFF00"/>
                              </a:solidFill>
                              <a:latin typeface="Cambria Math"/>
                              <a:ea typeface="+mj-ea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baseline="0" smtClean="0">
                              <a:solidFill>
                                <a:srgbClr val="FFFF00"/>
                              </a:solidFill>
                              <a:latin typeface="Cambria Math"/>
                              <a:ea typeface="+mj-ea"/>
                            </a:rPr>
                            <m:t>𝑖</m:t>
                          </m:r>
                        </m:sub>
                        <m:sup/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800" i="1" baseline="0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+mj-ea"/>
                                </a:rPr>
                              </m:ctrlPr>
                            </m:dPr>
                            <m:e>
                              <m:r>
                                <a:rPr lang="en-US" sz="2800" b="0" i="1" baseline="0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+mj-ea"/>
                                </a:rPr>
                                <m:t> </m:t>
                              </m:r>
                              <m:nary>
                                <m:naryPr>
                                  <m:chr m:val="∑"/>
                                  <m:supHide m:val="on"/>
                                  <m:ctrlPr>
                                    <a:rPr lang="en-US" sz="2800" i="1" baseline="0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  <a:ea typeface="+mj-ea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2800" b="1" i="1" baseline="0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  <a:ea typeface="+mj-ea"/>
                                    </a:rPr>
                                    <m:t>𝒗</m:t>
                                  </m:r>
                                  <m:r>
                                    <a:rPr lang="en-US" sz="2800" b="1" i="1" baseline="0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  <a:ea typeface="+mj-ea"/>
                                    </a:rPr>
                                    <m:t>∈</m:t>
                                  </m:r>
                                  <m:r>
                                    <a:rPr lang="en-US" sz="2800" b="1" i="1" baseline="0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  <a:ea typeface="+mj-ea"/>
                                    </a:rPr>
                                    <m:t>𝑽</m:t>
                                  </m:r>
                                </m:sub>
                                <m:sup/>
                                <m:e>
                                  <m:d>
                                    <m:dPr>
                                      <m:ctrlPr>
                                        <a:rPr lang="en-US" sz="2800" b="1" i="1" baseline="0" smtClean="0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  <a:ea typeface="+mj-ea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800" b="1" i="1" baseline="0">
                                              <a:solidFill>
                                                <a:srgbClr val="FFFF00"/>
                                              </a:solidFill>
                                              <a:latin typeface="Cambria Math"/>
                                              <a:ea typeface="+mj-ea"/>
                                            </a:rPr>
                                          </m:ctrlPr>
                                        </m:sSubPr>
                                        <m:e>
                                          <m:argPr>
                                            <m:argSz m:val="1"/>
                                          </m:argPr>
                                          <m:r>
                                            <a:rPr lang="en-US" sz="2800" b="1" i="1" baseline="0">
                                              <a:solidFill>
                                                <a:srgbClr val="FFFF00"/>
                                              </a:solidFill>
                                              <a:latin typeface="Cambria Math"/>
                                              <a:ea typeface="+mj-ea"/>
                                            </a:rPr>
                                            <m:t>𝜶</m:t>
                                          </m:r>
                                        </m:e>
                                        <m:sub>
                                          <m:r>
                                            <a:rPr lang="en-US" sz="2800" b="1" i="1" baseline="0">
                                              <a:solidFill>
                                                <a:srgbClr val="FFFF00"/>
                                              </a:solidFill>
                                              <a:latin typeface="Cambria Math"/>
                                              <a:ea typeface="+mj-ea"/>
                                            </a:rPr>
                                            <m:t>𝒊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n-US" sz="2800" b="1" i="1" baseline="0">
                                              <a:solidFill>
                                                <a:srgbClr val="FFFF00"/>
                                              </a:solidFill>
                                              <a:latin typeface="Cambria Math"/>
                                              <a:ea typeface="+mj-ea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ko-KR" altLang="en-US" sz="2800" b="1" i="1" baseline="0">
                                              <a:solidFill>
                                                <a:srgbClr val="FFFF00"/>
                                              </a:solidFill>
                                              <a:latin typeface="Cambria Math"/>
                                              <a:ea typeface="+mj-ea"/>
                                            </a:rPr>
                                            <m:t>∙</m:t>
                                          </m:r>
                                          <m:r>
                                            <a:rPr lang="en-US" sz="2800" b="1" i="1" baseline="0">
                                              <a:solidFill>
                                                <a:srgbClr val="FFFF00"/>
                                              </a:solidFill>
                                              <a:latin typeface="Cambria Math"/>
                                              <a:ea typeface="+mj-ea"/>
                                            </a:rPr>
                                            <m:t>𝑪</m:t>
                                          </m:r>
                                        </m:e>
                                        <m:sub>
                                          <m:r>
                                            <a:rPr lang="en-US" sz="2800" b="1" i="1" baseline="0">
                                              <a:solidFill>
                                                <a:srgbClr val="FFFF00"/>
                                              </a:solidFill>
                                              <a:latin typeface="Cambria Math"/>
                                              <a:ea typeface="+mj-ea"/>
                                            </a:rPr>
                                            <m:t>𝒊</m:t>
                                          </m:r>
                                          <m:r>
                                            <a:rPr lang="en-US" sz="2800" b="1" i="1" baseline="0">
                                              <a:solidFill>
                                                <a:srgbClr val="FFFF00"/>
                                              </a:solidFill>
                                              <a:latin typeface="Cambria Math"/>
                                              <a:ea typeface="+mj-ea"/>
                                            </a:rPr>
                                            <m:t>,</m:t>
                                          </m:r>
                                          <m:r>
                                            <a:rPr lang="en-US" sz="2800" b="1" i="1" baseline="0">
                                              <a:solidFill>
                                                <a:srgbClr val="FFFF00"/>
                                              </a:solidFill>
                                              <a:latin typeface="Cambria Math"/>
                                              <a:ea typeface="+mj-ea"/>
                                            </a:rPr>
                                            <m:t>𝒗</m:t>
                                          </m:r>
                                        </m:sub>
                                      </m:sSub>
                                      <m:r>
                                        <a:rPr lang="en-US" sz="2800" b="1" i="1" baseline="0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  <a:ea typeface="+mj-ea"/>
                                        </a:rPr>
                                        <m:t>∙</m:t>
                                      </m:r>
                                      <m:sSubSup>
                                        <m:sSubSupPr>
                                          <m:ctrlPr>
                                            <a:rPr lang="en-US" sz="2800" b="1" i="1" baseline="0">
                                              <a:solidFill>
                                                <a:srgbClr val="FFFF00"/>
                                              </a:solidFill>
                                              <a:latin typeface="Cambria Math"/>
                                              <a:ea typeface="+mj-ea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2800" b="1" i="1" baseline="0">
                                              <a:solidFill>
                                                <a:srgbClr val="FFFF00"/>
                                              </a:solidFill>
                                              <a:latin typeface="Cambria Math"/>
                                              <a:ea typeface="+mj-ea"/>
                                            </a:rPr>
                                            <m:t>𝑽</m:t>
                                          </m:r>
                                        </m:e>
                                        <m:sub>
                                          <m:r>
                                            <a:rPr lang="en-US" sz="2800" b="1" i="1" baseline="0">
                                              <a:solidFill>
                                                <a:srgbClr val="FFFF00"/>
                                              </a:solidFill>
                                              <a:latin typeface="Cambria Math"/>
                                              <a:ea typeface="+mj-ea"/>
                                            </a:rPr>
                                            <m:t>𝒅𝒅</m:t>
                                          </m:r>
                                          <m:r>
                                            <a:rPr lang="en-US" sz="2800" b="1" i="1" baseline="0">
                                              <a:solidFill>
                                                <a:srgbClr val="FFFF00"/>
                                              </a:solidFill>
                                              <a:latin typeface="Cambria Math"/>
                                              <a:ea typeface="+mj-ea"/>
                                            </a:rPr>
                                            <m:t>,</m:t>
                                          </m:r>
                                          <m:r>
                                            <a:rPr lang="en-US" sz="2800" b="1" i="1" baseline="0">
                                              <a:solidFill>
                                                <a:srgbClr val="FFFF00"/>
                                              </a:solidFill>
                                              <a:latin typeface="Cambria Math"/>
                                              <a:ea typeface="+mj-ea"/>
                                            </a:rPr>
                                            <m:t>𝒗</m:t>
                                          </m:r>
                                        </m:sub>
                                        <m:sup>
                                          <m:r>
                                            <a:rPr lang="en-US" sz="2800" b="1" i="1" baseline="0">
                                              <a:solidFill>
                                                <a:srgbClr val="FFFF00"/>
                                              </a:solidFill>
                                              <a:latin typeface="Cambria Math"/>
                                              <a:ea typeface="+mj-ea"/>
                                            </a:rPr>
                                            <m:t>𝟐</m:t>
                                          </m:r>
                                        </m:sup>
                                      </m:sSubSup>
                                      <m:r>
                                        <a:rPr lang="en-US" sz="2800" b="1" i="1" baseline="0" smtClean="0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  <a:ea typeface="+mj-ea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en-US" sz="2800" b="1" i="1" baseline="0" smtClean="0">
                                              <a:solidFill>
                                                <a:srgbClr val="FFFF00"/>
                                              </a:solidFill>
                                              <a:latin typeface="Cambria Math"/>
                                              <a:ea typeface="+mj-ea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800" b="1" i="1" baseline="0" smtClean="0">
                                              <a:solidFill>
                                                <a:srgbClr val="FFFF00"/>
                                              </a:solidFill>
                                              <a:latin typeface="Cambria Math"/>
                                              <a:ea typeface="+mj-ea"/>
                                            </a:rPr>
                                            <m:t>𝑷</m:t>
                                          </m:r>
                                        </m:e>
                                        <m:sub>
                                          <m:r>
                                            <a:rPr lang="en-US" sz="2800" b="1" i="1" baseline="0" smtClean="0">
                                              <a:solidFill>
                                                <a:srgbClr val="FFFF00"/>
                                              </a:solidFill>
                                              <a:latin typeface="Cambria Math"/>
                                              <a:ea typeface="+mj-ea"/>
                                            </a:rPr>
                                            <m:t>𝒍𝒆𝒂𝒌</m:t>
                                          </m:r>
                                          <m:r>
                                            <a:rPr lang="en-US" sz="2800" b="1" i="1" baseline="0" smtClean="0">
                                              <a:solidFill>
                                                <a:srgbClr val="FFFF00"/>
                                              </a:solidFill>
                                              <a:latin typeface="Cambria Math"/>
                                              <a:ea typeface="+mj-ea"/>
                                            </a:rPr>
                                            <m:t>,</m:t>
                                          </m:r>
                                          <m:r>
                                            <a:rPr lang="en-US" sz="2800" b="1" i="1" baseline="0" smtClean="0">
                                              <a:solidFill>
                                                <a:srgbClr val="FFFF00"/>
                                              </a:solidFill>
                                              <a:latin typeface="Cambria Math"/>
                                              <a:ea typeface="+mj-ea"/>
                                            </a:rPr>
                                            <m:t>𝒊</m:t>
                                          </m:r>
                                          <m:r>
                                            <a:rPr lang="en-US" sz="2800" b="1" i="1" baseline="0" smtClean="0">
                                              <a:solidFill>
                                                <a:srgbClr val="FFFF00"/>
                                              </a:solidFill>
                                              <a:latin typeface="Cambria Math"/>
                                              <a:ea typeface="+mj-ea"/>
                                            </a:rPr>
                                            <m:t>,</m:t>
                                          </m:r>
                                          <m:r>
                                            <a:rPr lang="en-US" sz="2800" b="1" i="1" baseline="0" smtClean="0">
                                              <a:solidFill>
                                                <a:srgbClr val="FFFF00"/>
                                              </a:solidFill>
                                              <a:latin typeface="Cambria Math"/>
                                              <a:ea typeface="+mj-ea"/>
                                            </a:rPr>
                                            <m:t>𝒗</m:t>
                                          </m:r>
                                        </m:sub>
                                      </m:sSub>
                                      <m:r>
                                        <a:rPr lang="en-US" sz="2800" b="1" i="1" baseline="0" smtClean="0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  <a:ea typeface="+mj-ea"/>
                                        </a:rPr>
                                        <m:t>∙</m:t>
                                      </m:r>
                                      <m:sSub>
                                        <m:sSubPr>
                                          <m:ctrlPr>
                                            <a:rPr lang="en-US" sz="2800" b="1" i="1" baseline="0" smtClean="0">
                                              <a:solidFill>
                                                <a:srgbClr val="FFFF00"/>
                                              </a:solidFill>
                                              <a:latin typeface="Cambria Math"/>
                                              <a:ea typeface="+mj-ea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800" b="1" i="1" baseline="0" smtClean="0">
                                              <a:solidFill>
                                                <a:srgbClr val="FFFF00"/>
                                              </a:solidFill>
                                              <a:latin typeface="Cambria Math"/>
                                              <a:ea typeface="+mj-ea"/>
                                            </a:rPr>
                                            <m:t>𝑻</m:t>
                                          </m:r>
                                        </m:e>
                                        <m:sub>
                                          <m:r>
                                            <a:rPr lang="en-US" sz="2800" b="1" i="1" baseline="0" smtClean="0">
                                              <a:solidFill>
                                                <a:srgbClr val="FFFF00"/>
                                              </a:solidFill>
                                              <a:latin typeface="Cambria Math"/>
                                              <a:ea typeface="+mj-ea"/>
                                            </a:rPr>
                                            <m:t>𝒄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nary>
                              <m:r>
                                <a:rPr lang="en-US" sz="2800" b="1" i="1" baseline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+mj-ea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en-US" sz="2800" b="1" i="1" baseline="0" smtClean="0">
                                      <a:solidFill>
                                        <a:srgbClr val="FFC000"/>
                                      </a:solidFill>
                                      <a:latin typeface="Cambria Math"/>
                                      <a:ea typeface="+mj-ea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 baseline="0" smtClean="0">
                                      <a:solidFill>
                                        <a:srgbClr val="FFC000"/>
                                      </a:solidFill>
                                      <a:latin typeface="Cambria Math"/>
                                      <a:ea typeface="+mj-ea"/>
                                    </a:rPr>
                                    <m:t>𝑿</m:t>
                                  </m:r>
                                </m:e>
                                <m:sub>
                                  <m:r>
                                    <a:rPr lang="en-US" sz="2800" b="1" i="1" baseline="0" smtClean="0">
                                      <a:solidFill>
                                        <a:srgbClr val="FFC000"/>
                                      </a:solidFill>
                                      <a:latin typeface="Cambria Math"/>
                                      <a:ea typeface="+mj-ea"/>
                                    </a:rPr>
                                    <m:t>𝒊</m:t>
                                  </m:r>
                                  <m:r>
                                    <a:rPr lang="en-US" sz="2800" b="1" i="1" baseline="0" smtClean="0">
                                      <a:solidFill>
                                        <a:srgbClr val="FFC000"/>
                                      </a:solidFill>
                                      <a:latin typeface="Cambria Math"/>
                                      <a:ea typeface="+mj-ea"/>
                                    </a:rPr>
                                    <m:t>,</m:t>
                                  </m:r>
                                  <m:r>
                                    <a:rPr lang="en-US" sz="2800" b="1" i="1" baseline="0" smtClean="0">
                                      <a:solidFill>
                                        <a:srgbClr val="FFC000"/>
                                      </a:solidFill>
                                      <a:latin typeface="Cambria Math"/>
                                      <a:ea typeface="+mj-ea"/>
                                    </a:rPr>
                                    <m:t>𝒗</m:t>
                                  </m:r>
                                </m:sub>
                              </m:sSub>
                              <m:r>
                                <a:rPr lang="en-US" sz="2800" b="1" i="1" baseline="0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+mj-ea"/>
                                </a:rPr>
                                <m:t>+</m:t>
                              </m:r>
                              <m:nary>
                                <m:naryPr>
                                  <m:chr m:val="∑"/>
                                  <m:supHide m:val="on"/>
                                  <m:ctrlPr>
                                    <a:rPr lang="en-US" sz="2800" b="1" i="1" baseline="0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  <a:ea typeface="+mj-ea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2800" b="1" i="1" baseline="0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  <a:ea typeface="+mj-ea"/>
                                    </a:rPr>
                                    <m:t>𝒗</m:t>
                                  </m:r>
                                  <m:r>
                                    <a:rPr lang="ko-KR" altLang="en-US" sz="2800" b="1" i="1" baseline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  <a:ea typeface="+mj-ea"/>
                                    </a:rPr>
                                    <m:t>∈</m:t>
                                  </m:r>
                                  <m:sSub>
                                    <m:sSubPr>
                                      <m:ctrlPr>
                                        <a:rPr lang="en-US" altLang="ko-KR" sz="2800" b="1" i="1" baseline="0" smtClean="0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  <a:ea typeface="+mj-ea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sz="2800" b="1" i="1" baseline="0" smtClean="0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  <a:ea typeface="+mj-ea"/>
                                        </a:rPr>
                                        <m:t>𝑽</m:t>
                                      </m:r>
                                    </m:e>
                                    <m:sub>
                                      <m:r>
                                        <a:rPr lang="en-US" altLang="ko-KR" sz="2800" b="1" i="1" baseline="0" smtClean="0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  <a:ea typeface="+mj-ea"/>
                                        </a:rPr>
                                        <m:t>𝑳</m:t>
                                      </m:r>
                                    </m:sub>
                                  </m:sSub>
                                </m:sub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sz="2800" b="1" i="1" baseline="0" smtClean="0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  <a:ea typeface="+mj-ea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1" i="1" baseline="0" smtClean="0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  <a:ea typeface="+mj-ea"/>
                                        </a:rPr>
                                        <m:t>𝑷</m:t>
                                      </m:r>
                                    </m:e>
                                    <m:sub>
                                      <m:r>
                                        <a:rPr lang="en-US" sz="2800" b="1" i="1" baseline="0" smtClean="0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  <a:ea typeface="+mj-ea"/>
                                        </a:rPr>
                                        <m:t>𝒍𝒆𝒂𝒌𝒐</m:t>
                                      </m:r>
                                      <m:r>
                                        <a:rPr lang="en-US" sz="2800" b="1" i="1" baseline="0" smtClean="0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  <a:ea typeface="+mj-ea"/>
                                        </a:rPr>
                                        <m:t>,</m:t>
                                      </m:r>
                                      <m:r>
                                        <a:rPr lang="en-US" sz="2800" b="1" i="1" baseline="0" smtClean="0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  <a:ea typeface="+mj-ea"/>
                                        </a:rPr>
                                        <m:t>𝒊</m:t>
                                      </m:r>
                                      <m:r>
                                        <a:rPr lang="en-US" sz="2800" b="1" i="1" baseline="0" smtClean="0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  <a:ea typeface="+mj-ea"/>
                                        </a:rPr>
                                        <m:t>,</m:t>
                                      </m:r>
                                      <m:r>
                                        <a:rPr lang="en-US" sz="2800" b="1" i="1" baseline="0" smtClean="0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  <a:ea typeface="+mj-ea"/>
                                        </a:rPr>
                                        <m:t>𝒗</m:t>
                                      </m:r>
                                    </m:sub>
                                  </m:sSub>
                                  <m:r>
                                    <a:rPr lang="en-US" sz="2800" b="1" i="1" baseline="0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  <a:ea typeface="+mj-ea"/>
                                    </a:rPr>
                                    <m:t>∙</m:t>
                                  </m:r>
                                  <m:sSub>
                                    <m:sSubPr>
                                      <m:ctrlPr>
                                        <a:rPr lang="en-US" sz="2800" b="1" i="1" baseline="0" smtClean="0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  <a:ea typeface="+mj-ea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1" i="1" baseline="0" smtClean="0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  <a:ea typeface="+mj-ea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en-US" sz="2800" b="1" i="1" baseline="0" smtClean="0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  <a:ea typeface="+mj-ea"/>
                                        </a:rPr>
                                        <m:t>𝒄</m:t>
                                      </m:r>
                                    </m:sub>
                                  </m:sSub>
                                  <m:r>
                                    <a:rPr lang="en-US" sz="2800" b="1" i="1" baseline="0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  <a:ea typeface="+mj-ea"/>
                                    </a:rPr>
                                    <m:t>∙</m:t>
                                  </m:r>
                                </m:e>
                              </m:nary>
                              <m:sSub>
                                <m:sSubPr>
                                  <m:ctrlPr>
                                    <a:rPr lang="en-US" sz="2800" b="1" i="1" baseline="0" smtClean="0">
                                      <a:solidFill>
                                        <a:srgbClr val="FFC000"/>
                                      </a:solidFill>
                                      <a:latin typeface="Cambria Math"/>
                                      <a:ea typeface="+mj-ea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 baseline="0" smtClean="0">
                                      <a:solidFill>
                                        <a:srgbClr val="FFC000"/>
                                      </a:solidFill>
                                      <a:latin typeface="Cambria Math"/>
                                      <a:ea typeface="+mj-ea"/>
                                    </a:rPr>
                                    <m:t>𝑷</m:t>
                                  </m:r>
                                </m:e>
                                <m:sub>
                                  <m:r>
                                    <a:rPr lang="en-US" sz="2800" b="1" i="1" baseline="0" smtClean="0">
                                      <a:solidFill>
                                        <a:srgbClr val="FFC000"/>
                                      </a:solidFill>
                                      <a:latin typeface="Cambria Math"/>
                                      <a:ea typeface="+mj-ea"/>
                                    </a:rPr>
                                    <m:t>𝒊</m:t>
                                  </m:r>
                                  <m:r>
                                    <a:rPr lang="en-US" sz="2800" b="1" i="1" baseline="0" smtClean="0">
                                      <a:solidFill>
                                        <a:srgbClr val="FFC000"/>
                                      </a:solidFill>
                                      <a:latin typeface="Cambria Math"/>
                                      <a:ea typeface="+mj-ea"/>
                                    </a:rPr>
                                    <m:t>,</m:t>
                                  </m:r>
                                  <m:r>
                                    <a:rPr lang="en-US" sz="2800" b="1" i="1" baseline="0" smtClean="0">
                                      <a:solidFill>
                                        <a:srgbClr val="FFC000"/>
                                      </a:solidFill>
                                      <a:latin typeface="Cambria Math"/>
                                      <a:ea typeface="+mj-ea"/>
                                    </a:rPr>
                                    <m:t>𝒗</m:t>
                                  </m:r>
                                </m:sub>
                              </m:sSub>
                              <m:r>
                                <a:rPr lang="en-US" sz="2800" b="1" i="1" baseline="0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+mj-ea"/>
                                </a:rPr>
                                <m:t> </m:t>
                              </m:r>
                            </m:e>
                          </m:d>
                        </m:e>
                      </m:nary>
                      <m:r>
                        <a:rPr lang="en-US" sz="2800" b="1" i="1" baseline="0" smtClean="0">
                          <a:solidFill>
                            <a:srgbClr val="FFFF00"/>
                          </a:solidFill>
                          <a:latin typeface="Cambria Math"/>
                          <a:ea typeface="+mj-ea"/>
                        </a:rPr>
                        <m:t>,  ∀</m:t>
                      </m:r>
                      <m:r>
                        <a:rPr lang="en-US" sz="2800" b="1" i="1" baseline="0" smtClean="0">
                          <a:solidFill>
                            <a:srgbClr val="FFFF00"/>
                          </a:solidFill>
                          <a:latin typeface="Cambria Math"/>
                          <a:ea typeface="+mj-ea"/>
                        </a:rPr>
                        <m:t>𝒊</m:t>
                      </m:r>
                      <m:r>
                        <a:rPr lang="en-US" sz="2800" b="1" i="1" baseline="0" smtClean="0">
                          <a:solidFill>
                            <a:srgbClr val="FFFF00"/>
                          </a:solidFill>
                          <a:latin typeface="Cambria Math"/>
                          <a:ea typeface="+mj-ea"/>
                        </a:rPr>
                        <m:t> ∈</m:t>
                      </m:r>
                      <m:r>
                        <a:rPr lang="en-US" sz="2800" b="1" i="1" baseline="0" smtClean="0">
                          <a:solidFill>
                            <a:srgbClr val="FFFF00"/>
                          </a:solidFill>
                          <a:latin typeface="Cambria Math"/>
                          <a:ea typeface="+mj-ea"/>
                        </a:rPr>
                        <m:t>𝒂𝒍𝒍</m:t>
                      </m:r>
                      <m:r>
                        <a:rPr lang="en-US" sz="2800" b="1" i="1" baseline="0" smtClean="0">
                          <a:solidFill>
                            <a:srgbClr val="FFFF00"/>
                          </a:solidFill>
                          <a:latin typeface="Cambria Math"/>
                          <a:ea typeface="+mj-ea"/>
                        </a:rPr>
                        <m:t> </m:t>
                      </m:r>
                      <m:r>
                        <a:rPr lang="en-US" sz="2800" b="1" i="1" baseline="0" smtClean="0">
                          <a:solidFill>
                            <a:srgbClr val="FFFF00"/>
                          </a:solidFill>
                          <a:latin typeface="Cambria Math"/>
                          <a:ea typeface="+mj-ea"/>
                        </a:rPr>
                        <m:t>𝒈𝒂𝒕𝒆𝒔</m:t>
                      </m:r>
                    </m:oMath>
                  </m:oMathPara>
                </a14:m>
                <a:endParaRPr lang="en-US" sz="2400" b="1" baseline="0" dirty="0">
                  <a:solidFill>
                    <a:srgbClr val="FFFF00"/>
                  </a:solidFill>
                  <a:latin typeface="+mj-ea"/>
                  <a:ea typeface="+mj-ea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148" y="1730815"/>
                <a:ext cx="8610600" cy="2327432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533396" y="4246777"/>
                <a:ext cx="800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baseline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baseline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2400" b="0" i="1" baseline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𝑚𝑖𝑛</m:t>
                          </m:r>
                        </m:sub>
                      </m:sSub>
                      <m:r>
                        <a:rPr lang="en-US" sz="2400" i="1" baseline="0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US" sz="2400" b="0" i="1" baseline="0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𝑉</m:t>
                      </m:r>
                      <m:r>
                        <a:rPr lang="en-US" sz="2400" b="0" i="1" baseline="0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≤</m:t>
                      </m:r>
                      <m:sSub>
                        <m:sSubPr>
                          <m:ctrlPr>
                            <a:rPr lang="en-US" sz="2400" b="0" i="1" baseline="0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baseline="0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2400" b="0" i="1" baseline="0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𝑉𝐷𝐷𝐻</m:t>
                          </m:r>
                        </m:sub>
                      </m:sSub>
                      <m:r>
                        <a:rPr lang="en-US" sz="2400" b="0" i="1" baseline="0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,  </m:t>
                      </m:r>
                      <m:sSub>
                        <m:sSubPr>
                          <m:ctrlPr>
                            <a:rPr lang="en-US" sz="2400" b="0" i="1" baseline="0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baseline="0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2400" b="0" i="1" baseline="0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𝑙𝑜𝑤</m:t>
                          </m:r>
                        </m:sub>
                      </m:sSub>
                      <m:r>
                        <a:rPr lang="en-US" sz="2400" b="0" i="1" baseline="0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 ≤</m:t>
                      </m:r>
                      <m:sSub>
                        <m:sSubPr>
                          <m:ctrlPr>
                            <a:rPr lang="en-US" sz="2400" b="0" i="1" baseline="0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baseline="0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2400" b="0" i="1" baseline="0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𝐿</m:t>
                          </m:r>
                        </m:sub>
                      </m:sSub>
                      <m:r>
                        <a:rPr lang="en-US" sz="2400" b="0" i="1" baseline="0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≤</m:t>
                      </m:r>
                      <m:sSub>
                        <m:sSubPr>
                          <m:ctrlPr>
                            <a:rPr lang="en-US" sz="2400" b="0" i="1" baseline="0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baseline="0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2400" b="0" i="1" baseline="0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𝐷𝐷𝐻</m:t>
                          </m:r>
                        </m:sub>
                      </m:sSub>
                    </m:oMath>
                  </m:oMathPara>
                </a14:m>
                <a:endParaRPr lang="en-US" sz="2400" baseline="0" dirty="0">
                  <a:solidFill>
                    <a:srgbClr val="FFFF00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396" y="4246777"/>
                <a:ext cx="8001000" cy="461665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b="-5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 Box 20"/>
          <p:cNvSpPr txBox="1">
            <a:spLocks noChangeArrowheads="1"/>
          </p:cNvSpPr>
          <p:nvPr/>
        </p:nvSpPr>
        <p:spPr bwMode="auto">
          <a:xfrm>
            <a:off x="5552282" y="1186541"/>
            <a:ext cx="35155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baseline="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Helvetica" pitchFamily="34" charset="0"/>
              </a:rPr>
              <a:t>Total Energy per cycle</a:t>
            </a:r>
            <a:endParaRPr lang="en-US" sz="2400" b="1" baseline="0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Helvetica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>
            <a:off x="5073316" y="1534886"/>
            <a:ext cx="478966" cy="38098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FF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272710" y="4741097"/>
            <a:ext cx="480060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baseline="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Helvetica" pitchFamily="34" charset="0"/>
              </a:rPr>
              <a:t>Leakage energy penalty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 baseline="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Helvetica" pitchFamily="34" charset="0"/>
              </a:rPr>
              <a:t>from multiple logic-level gates</a:t>
            </a:r>
            <a:endParaRPr lang="en-US" sz="2400" b="1" baseline="0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Helvetica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947627" y="4057386"/>
            <a:ext cx="696115" cy="721441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FF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xmlns="" val="1622850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600" b="1" baseline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</a:rPr>
              <a:t>Timing Constraints</a:t>
            </a:r>
            <a:endParaRPr lang="en-US" sz="3600" b="1" baseline="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2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476250"/>
          </a:xfrm>
        </p:spPr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March 16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122988" y="6492875"/>
            <a:ext cx="2895600" cy="476250"/>
          </a:xfrm>
        </p:spPr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ISQED 2011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492500" y="6492875"/>
            <a:ext cx="2133600" cy="476250"/>
          </a:xfrm>
        </p:spPr>
        <p:txBody>
          <a:bodyPr/>
          <a:lstStyle/>
          <a:p>
            <a:fld id="{0E30EEDD-29FC-4D26-A50E-264D4EF41FCE}" type="slidenum">
              <a:rPr lang="en-US" smtClean="0">
                <a:solidFill>
                  <a:srgbClr val="0070C0"/>
                </a:solidFill>
              </a:rPr>
              <a:pPr/>
              <a:t>9</a:t>
            </a:fld>
            <a:endParaRPr lang="en-US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457200" y="2132521"/>
                <a:ext cx="7266342" cy="26047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baseline="0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 pitchFamily="18" charset="0"/>
                            </a:rPr>
                          </m:ctrlPr>
                        </m:sSubPr>
                        <m:e>
                          <m:r>
                            <a:rPr lang="en-US" sz="2800" b="1" i="1" baseline="0" smtClean="0">
                              <a:solidFill>
                                <a:srgbClr val="FFFF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n-US" sz="2800" b="1" i="1" baseline="0" smtClean="0">
                              <a:solidFill>
                                <a:srgbClr val="FFFF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𝒊</m:t>
                          </m:r>
                        </m:sub>
                      </m:sSub>
                      <m:r>
                        <a:rPr lang="en-US" sz="2800" b="1" i="1" baseline="0" smtClean="0">
                          <a:solidFill>
                            <a:srgbClr val="FFFF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 ≥</m:t>
                      </m:r>
                      <m:sSub>
                        <m:sSubPr>
                          <m:ctrlPr>
                            <a:rPr lang="en-US" sz="2800" b="1" i="1" baseline="0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 pitchFamily="18" charset="0"/>
                            </a:rPr>
                          </m:ctrlPr>
                        </m:sSubPr>
                        <m:e>
                          <m:r>
                            <a:rPr lang="en-US" sz="2800" b="1" i="1" baseline="0" smtClean="0">
                              <a:solidFill>
                                <a:srgbClr val="FFFF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n-US" sz="2800" b="1" i="1" baseline="0" smtClean="0">
                              <a:solidFill>
                                <a:srgbClr val="FFFF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𝒋</m:t>
                          </m:r>
                        </m:sub>
                      </m:sSub>
                      <m:r>
                        <a:rPr lang="en-US" sz="2800" b="1" i="1" baseline="0" smtClean="0">
                          <a:solidFill>
                            <a:srgbClr val="FFFF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800" b="1" i="1" baseline="0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1" i="1" baseline="0" smtClean="0">
                              <a:solidFill>
                                <a:srgbClr val="FFFF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𝒗</m:t>
                          </m:r>
                          <m:r>
                            <a:rPr lang="en-US" sz="2800" b="1" i="1" baseline="0" smtClean="0">
                              <a:solidFill>
                                <a:srgbClr val="FFFF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∈</m:t>
                          </m:r>
                          <m:r>
                            <a:rPr lang="en-US" sz="2800" b="1" i="1" baseline="0" smtClean="0">
                              <a:solidFill>
                                <a:srgbClr val="FFFF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𝑽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800" b="1" i="1" baseline="0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baseline="0" smtClean="0">
                                  <a:solidFill>
                                    <a:srgbClr val="FFFF00"/>
                                  </a:solidFill>
                                  <a:latin typeface="Cambria Math" pitchFamily="18" charset="0"/>
                                  <a:ea typeface="Cambria Math" pitchFamily="18" charset="0"/>
                                </a:rPr>
                                <m:t>𝒕𝒅</m:t>
                              </m:r>
                            </m:e>
                            <m:sub>
                              <m:r>
                                <a:rPr lang="en-US" sz="2800" b="1" i="1" baseline="0" smtClean="0">
                                  <a:solidFill>
                                    <a:srgbClr val="FFFF00"/>
                                  </a:solidFill>
                                  <a:latin typeface="Cambria Math" pitchFamily="18" charset="0"/>
                                  <a:ea typeface="Cambria Math" pitchFamily="18" charset="0"/>
                                </a:rPr>
                                <m:t>𝒊</m:t>
                              </m:r>
                              <m:r>
                                <a:rPr lang="en-US" sz="2800" b="1" i="1" baseline="0" smtClean="0">
                                  <a:solidFill>
                                    <a:srgbClr val="FFFF00"/>
                                  </a:solidFill>
                                  <a:latin typeface="Cambria Math" pitchFamily="18" charset="0"/>
                                  <a:ea typeface="Cambria Math" pitchFamily="18" charset="0"/>
                                </a:rPr>
                                <m:t>,</m:t>
                              </m:r>
                              <m:r>
                                <a:rPr lang="en-US" sz="2800" b="1" i="1" baseline="0" smtClean="0">
                                  <a:solidFill>
                                    <a:srgbClr val="FFFF00"/>
                                  </a:solidFill>
                                  <a:latin typeface="Cambria Math" pitchFamily="18" charset="0"/>
                                  <a:ea typeface="Cambria Math" pitchFamily="18" charset="0"/>
                                </a:rPr>
                                <m:t>𝒗</m:t>
                              </m:r>
                            </m:sub>
                          </m:sSub>
                        </m:e>
                      </m:nary>
                      <m:r>
                        <a:rPr lang="en-US" sz="2800" b="1" i="1" baseline="0" smtClean="0">
                          <a:solidFill>
                            <a:srgbClr val="FFFF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sz="2800" b="1" i="1" baseline="0" smtClean="0">
                              <a:solidFill>
                                <a:srgbClr val="FFCC00"/>
                              </a:solidFill>
                              <a:latin typeface="Cambria Math"/>
                              <a:ea typeface="Cambria Math" pitchFamily="18" charset="0"/>
                            </a:rPr>
                          </m:ctrlPr>
                        </m:sSubPr>
                        <m:e>
                          <m:r>
                            <a:rPr lang="en-US" sz="2800" b="1" i="1" baseline="0" smtClean="0">
                              <a:solidFill>
                                <a:srgbClr val="FFCC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en-US" sz="2800" b="1" i="1" baseline="0" smtClean="0">
                              <a:solidFill>
                                <a:srgbClr val="FFCC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𝒊</m:t>
                          </m:r>
                          <m:r>
                            <a:rPr lang="en-US" sz="2800" b="1" i="1" baseline="0" smtClean="0">
                              <a:solidFill>
                                <a:srgbClr val="FFCC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,</m:t>
                          </m:r>
                          <m:r>
                            <a:rPr lang="en-US" sz="2800" b="1" i="1" baseline="0" smtClean="0">
                              <a:solidFill>
                                <a:srgbClr val="FFCC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𝒗</m:t>
                          </m:r>
                        </m:sub>
                      </m:sSub>
                      <m:r>
                        <a:rPr lang="en-US" sz="2800" b="1" i="1" baseline="0" smtClean="0">
                          <a:solidFill>
                            <a:srgbClr val="FFFF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800" b="1" i="1" baseline="0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1" i="1" baseline="0" smtClean="0">
                              <a:solidFill>
                                <a:srgbClr val="FFFF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𝒗</m:t>
                          </m:r>
                          <m:r>
                            <a:rPr lang="en-US" sz="2800" b="1" i="1" baseline="0" smtClean="0">
                              <a:solidFill>
                                <a:srgbClr val="FFFF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∈</m:t>
                          </m:r>
                          <m:sSub>
                            <m:sSubPr>
                              <m:ctrlPr>
                                <a:rPr lang="en-US" sz="2800" b="1" i="1" baseline="0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baseline="0" smtClean="0">
                                  <a:solidFill>
                                    <a:srgbClr val="FFFF00"/>
                                  </a:solidFill>
                                  <a:latin typeface="Cambria Math" pitchFamily="18" charset="0"/>
                                  <a:ea typeface="Cambria Math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sz="2800" b="1" i="1" baseline="0" smtClean="0">
                                  <a:solidFill>
                                    <a:srgbClr val="FFFF00"/>
                                  </a:solidFill>
                                  <a:latin typeface="Cambria Math" pitchFamily="18" charset="0"/>
                                  <a:ea typeface="Cambria Math" pitchFamily="18" charset="0"/>
                                </a:rPr>
                                <m:t>𝑳</m:t>
                              </m:r>
                            </m:sub>
                          </m:sSub>
                        </m:sub>
                        <m:sup/>
                        <m:e>
                          <m:sSub>
                            <m:sSubPr>
                              <m:ctrlPr>
                                <a:rPr lang="en-US" sz="2800" b="1" i="1" baseline="0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baseline="0" smtClean="0">
                                  <a:solidFill>
                                    <a:srgbClr val="FFFF00"/>
                                  </a:solidFill>
                                  <a:latin typeface="Cambria Math" pitchFamily="18" charset="0"/>
                                  <a:ea typeface="Cambria Math" pitchFamily="18" charset="0"/>
                                </a:rPr>
                                <m:t>𝒕𝒅𝒐</m:t>
                              </m:r>
                            </m:e>
                            <m:sub>
                              <m:r>
                                <a:rPr lang="en-US" sz="2800" b="1" i="1" baseline="0" smtClean="0">
                                  <a:solidFill>
                                    <a:srgbClr val="FFFF00"/>
                                  </a:solidFill>
                                  <a:latin typeface="Cambria Math" pitchFamily="18" charset="0"/>
                                  <a:ea typeface="Cambria Math" pitchFamily="18" charset="0"/>
                                </a:rPr>
                                <m:t>𝒊</m:t>
                              </m:r>
                              <m:r>
                                <a:rPr lang="en-US" sz="2800" b="1" i="1" baseline="0" smtClean="0">
                                  <a:solidFill>
                                    <a:srgbClr val="FFFF00"/>
                                  </a:solidFill>
                                  <a:latin typeface="Cambria Math" pitchFamily="18" charset="0"/>
                                  <a:ea typeface="Cambria Math" pitchFamily="18" charset="0"/>
                                </a:rPr>
                                <m:t>,</m:t>
                              </m:r>
                              <m:r>
                                <a:rPr lang="en-US" sz="2800" b="1" i="1" baseline="0" smtClean="0">
                                  <a:solidFill>
                                    <a:srgbClr val="FFFF00"/>
                                  </a:solidFill>
                                  <a:latin typeface="Cambria Math" pitchFamily="18" charset="0"/>
                                  <a:ea typeface="Cambria Math" pitchFamily="18" charset="0"/>
                                </a:rPr>
                                <m:t>𝒗</m:t>
                              </m:r>
                            </m:sub>
                          </m:sSub>
                        </m:e>
                      </m:nary>
                      <m:r>
                        <a:rPr lang="en-US" sz="2800" b="1" i="1" baseline="0" smtClean="0">
                          <a:solidFill>
                            <a:srgbClr val="FFFF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sz="2800" b="1" i="1" baseline="0" smtClean="0">
                              <a:solidFill>
                                <a:srgbClr val="FFCC00"/>
                              </a:solidFill>
                              <a:latin typeface="Cambria Math"/>
                              <a:ea typeface="Cambria Math" pitchFamily="18" charset="0"/>
                            </a:rPr>
                          </m:ctrlPr>
                        </m:sSubPr>
                        <m:e>
                          <m:r>
                            <a:rPr lang="en-US" sz="2800" b="1" i="1" baseline="0" smtClean="0">
                              <a:solidFill>
                                <a:srgbClr val="FFCC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n-US" sz="2800" b="1" i="1" baseline="0" smtClean="0">
                              <a:solidFill>
                                <a:srgbClr val="FFCC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𝒊</m:t>
                          </m:r>
                          <m:r>
                            <a:rPr lang="en-US" sz="2800" b="1" i="1" baseline="0" smtClean="0">
                              <a:solidFill>
                                <a:srgbClr val="FFCC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,</m:t>
                          </m:r>
                          <m:r>
                            <a:rPr lang="en-US" sz="2800" b="1" i="1" baseline="0" smtClean="0">
                              <a:solidFill>
                                <a:srgbClr val="FFCC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𝒗</m:t>
                          </m:r>
                        </m:sub>
                      </m:sSub>
                    </m:oMath>
                  </m:oMathPara>
                </a14:m>
                <a:endParaRPr lang="en-US" sz="3200" b="1" i="1" baseline="0" dirty="0" smtClean="0">
                  <a:solidFill>
                    <a:srgbClr val="FFFF00"/>
                  </a:solidFill>
                  <a:latin typeface="Cambria Math" pitchFamily="18" charset="0"/>
                  <a:ea typeface="Cambria Math" pitchFamily="18" charset="0"/>
                </a:endParaRPr>
              </a:p>
              <a:p>
                <a:r>
                  <a:rPr lang="en-US" sz="2000" b="1" baseline="0" dirty="0" smtClean="0">
                    <a:solidFill>
                      <a:srgbClr val="FFFF00"/>
                    </a:solidFill>
                    <a:ea typeface="Cambria Math" pitchFamily="18" charset="0"/>
                  </a:rPr>
                  <a:t>                     </a:t>
                </a:r>
                <a14:m>
                  <m:oMath xmlns:m="http://schemas.openxmlformats.org/officeDocument/2006/math">
                    <m:r>
                      <a:rPr lang="en-US" sz="2000" b="1" i="1" baseline="0" smtClean="0">
                        <a:solidFill>
                          <a:srgbClr val="FFFF00"/>
                        </a:solidFill>
                        <a:latin typeface="Cambria Math" pitchFamily="18" charset="0"/>
                        <a:ea typeface="Cambria Math" pitchFamily="18" charset="0"/>
                      </a:rPr>
                      <m:t>∀</m:t>
                    </m:r>
                    <m:r>
                      <a:rPr lang="en-US" sz="2000" b="1" i="1" baseline="0" smtClean="0">
                        <a:solidFill>
                          <a:srgbClr val="FFFF00"/>
                        </a:solidFill>
                        <a:latin typeface="Cambria Math" pitchFamily="18" charset="0"/>
                        <a:ea typeface="Cambria Math" pitchFamily="18" charset="0"/>
                      </a:rPr>
                      <m:t>𝒊</m:t>
                    </m:r>
                    <m:r>
                      <a:rPr lang="en-US" sz="2000" b="1" i="1" baseline="0" smtClean="0">
                        <a:solidFill>
                          <a:srgbClr val="FFFF00"/>
                        </a:solidFill>
                        <a:latin typeface="Cambria Math" pitchFamily="18" charset="0"/>
                        <a:ea typeface="Cambria Math" pitchFamily="18" charset="0"/>
                      </a:rPr>
                      <m:t> ∈</m:t>
                    </m:r>
                    <m:r>
                      <a:rPr lang="en-US" sz="2000" b="1" i="1" baseline="0" smtClean="0">
                        <a:solidFill>
                          <a:srgbClr val="FFFF00"/>
                        </a:solidFill>
                        <a:latin typeface="Cambria Math" pitchFamily="18" charset="0"/>
                        <a:ea typeface="Cambria Math" pitchFamily="18" charset="0"/>
                      </a:rPr>
                      <m:t>𝒂𝒍𝒍</m:t>
                    </m:r>
                    <m:r>
                      <a:rPr lang="en-US" sz="2000" b="1" i="1" baseline="0" smtClean="0">
                        <a:solidFill>
                          <a:srgbClr val="FFFF00"/>
                        </a:solidFill>
                        <a:latin typeface="Cambria Math" pitchFamily="18" charset="0"/>
                        <a:ea typeface="Cambria Math" pitchFamily="18" charset="0"/>
                      </a:rPr>
                      <m:t> </m:t>
                    </m:r>
                    <m:r>
                      <a:rPr lang="en-US" sz="2000" b="1" i="1" baseline="0" smtClean="0">
                        <a:solidFill>
                          <a:srgbClr val="FFFF00"/>
                        </a:solidFill>
                        <a:latin typeface="Cambria Math" pitchFamily="18" charset="0"/>
                        <a:ea typeface="Cambria Math" pitchFamily="18" charset="0"/>
                      </a:rPr>
                      <m:t>𝒈𝒂𝒕𝒆𝒔</m:t>
                    </m:r>
                    <m:r>
                      <a:rPr lang="en-US" sz="2000" b="1" i="1" baseline="0" smtClean="0">
                        <a:solidFill>
                          <a:srgbClr val="FFFF00"/>
                        </a:solidFill>
                        <a:latin typeface="Cambria Math" pitchFamily="18" charset="0"/>
                        <a:ea typeface="Cambria Math" pitchFamily="18" charset="0"/>
                      </a:rPr>
                      <m:t>,  ∀</m:t>
                    </m:r>
                    <m:r>
                      <a:rPr lang="en-US" sz="2000" b="1" i="1" baseline="0" smtClean="0">
                        <a:solidFill>
                          <a:srgbClr val="FFFF00"/>
                        </a:solidFill>
                        <a:latin typeface="Cambria Math" pitchFamily="18" charset="0"/>
                        <a:ea typeface="Cambria Math" pitchFamily="18" charset="0"/>
                      </a:rPr>
                      <m:t>𝒋</m:t>
                    </m:r>
                    <m:r>
                      <a:rPr lang="en-US" sz="2000" b="1" i="1" baseline="0" smtClean="0">
                        <a:solidFill>
                          <a:srgbClr val="FFFF00"/>
                        </a:solidFill>
                        <a:latin typeface="Cambria Math" pitchFamily="18" charset="0"/>
                        <a:ea typeface="Cambria Math" pitchFamily="18" charset="0"/>
                      </a:rPr>
                      <m:t>∈</m:t>
                    </m:r>
                    <m:r>
                      <a:rPr lang="en-US" sz="2000" b="1" i="1" baseline="0" smtClean="0">
                        <a:solidFill>
                          <a:srgbClr val="FFFF00"/>
                        </a:solidFill>
                        <a:latin typeface="Cambria Math" pitchFamily="18" charset="0"/>
                        <a:ea typeface="Cambria Math" pitchFamily="18" charset="0"/>
                      </a:rPr>
                      <m:t>𝒇𝒂𝒏𝒊𝒏</m:t>
                    </m:r>
                    <m:r>
                      <a:rPr lang="en-US" sz="2000" b="1" i="1" baseline="0" smtClean="0">
                        <a:solidFill>
                          <a:srgbClr val="FFFF00"/>
                        </a:solidFill>
                        <a:latin typeface="Cambria Math" pitchFamily="18" charset="0"/>
                        <a:ea typeface="Cambria Math" pitchFamily="18" charset="0"/>
                      </a:rPr>
                      <m:t> </m:t>
                    </m:r>
                    <m:r>
                      <a:rPr lang="en-US" sz="2000" b="1" i="1" baseline="0" smtClean="0">
                        <a:solidFill>
                          <a:srgbClr val="FFFF00"/>
                        </a:solidFill>
                        <a:latin typeface="Cambria Math" pitchFamily="18" charset="0"/>
                        <a:ea typeface="Cambria Math" pitchFamily="18" charset="0"/>
                      </a:rPr>
                      <m:t>𝒈𝒂𝒕𝒆𝒔</m:t>
                    </m:r>
                    <m:r>
                      <a:rPr lang="en-US" sz="2000" b="1" i="1" baseline="0" smtClean="0">
                        <a:solidFill>
                          <a:srgbClr val="FFFF00"/>
                        </a:solidFill>
                        <a:latin typeface="Cambria Math" pitchFamily="18" charset="0"/>
                        <a:ea typeface="Cambria Math" pitchFamily="18" charset="0"/>
                      </a:rPr>
                      <m:t> </m:t>
                    </m:r>
                    <m:r>
                      <a:rPr lang="en-US" sz="2000" b="1" i="1" baseline="0" smtClean="0">
                        <a:solidFill>
                          <a:srgbClr val="FFFF00"/>
                        </a:solidFill>
                        <a:latin typeface="Cambria Math" pitchFamily="18" charset="0"/>
                        <a:ea typeface="Cambria Math" pitchFamily="18" charset="0"/>
                      </a:rPr>
                      <m:t>𝒐𝒇</m:t>
                    </m:r>
                    <m:r>
                      <a:rPr lang="en-US" sz="2000" b="1" i="1" baseline="0" smtClean="0">
                        <a:solidFill>
                          <a:srgbClr val="FFFF00"/>
                        </a:solidFill>
                        <a:latin typeface="Cambria Math" pitchFamily="18" charset="0"/>
                        <a:ea typeface="Cambria Math" pitchFamily="18" charset="0"/>
                      </a:rPr>
                      <m:t> </m:t>
                    </m:r>
                    <m:r>
                      <a:rPr lang="en-US" sz="2000" b="1" i="1" baseline="0" smtClean="0">
                        <a:solidFill>
                          <a:srgbClr val="FFFF00"/>
                        </a:solidFill>
                        <a:latin typeface="Cambria Math" pitchFamily="18" charset="0"/>
                        <a:ea typeface="Cambria Math" pitchFamily="18" charset="0"/>
                      </a:rPr>
                      <m:t>𝒈𝒂𝒕𝒆</m:t>
                    </m:r>
                    <m:r>
                      <a:rPr lang="en-US" sz="2000" b="1" i="1" baseline="0" smtClean="0">
                        <a:solidFill>
                          <a:srgbClr val="FFFF00"/>
                        </a:solidFill>
                        <a:latin typeface="Cambria Math" pitchFamily="18" charset="0"/>
                        <a:ea typeface="Cambria Math" pitchFamily="18" charset="0"/>
                      </a:rPr>
                      <m:t> </m:t>
                    </m:r>
                    <m:r>
                      <a:rPr lang="en-US" sz="2000" b="1" i="1" baseline="0" smtClean="0">
                        <a:solidFill>
                          <a:srgbClr val="FFFF00"/>
                        </a:solidFill>
                        <a:latin typeface="Cambria Math" pitchFamily="18" charset="0"/>
                        <a:ea typeface="Cambria Math" pitchFamily="18" charset="0"/>
                      </a:rPr>
                      <m:t>𝒊</m:t>
                    </m:r>
                    <m:r>
                      <a:rPr lang="en-US" sz="3200" b="1" i="1" baseline="0" smtClean="0">
                        <a:solidFill>
                          <a:srgbClr val="FFFF00"/>
                        </a:solidFill>
                        <a:latin typeface="Cambria Math"/>
                        <a:ea typeface="Cambria Math" pitchFamily="18" charset="0"/>
                      </a:rPr>
                      <m:t>     </m:t>
                    </m:r>
                  </m:oMath>
                </a14:m>
                <a:endParaRPr lang="en-US" sz="3200" b="1" i="1" baseline="0" dirty="0" smtClean="0">
                  <a:solidFill>
                    <a:srgbClr val="FFFF00"/>
                  </a:solidFill>
                  <a:latin typeface="Cambria Math"/>
                  <a:ea typeface="Cambria Math" pitchFamily="18" charset="0"/>
                </a:endParaRPr>
              </a:p>
              <a:p>
                <a:endParaRPr lang="en-US" sz="2800" b="1" i="1" baseline="0" dirty="0" smtClean="0">
                  <a:solidFill>
                    <a:srgbClr val="FFFF00"/>
                  </a:solidFill>
                  <a:latin typeface="Cambria Math"/>
                  <a:ea typeface="Cambria Math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800" b="1" i="1" baseline="0" smtClean="0">
                        <a:solidFill>
                          <a:srgbClr val="FFFF00"/>
                        </a:solidFill>
                        <a:latin typeface="Cambria Math"/>
                        <a:ea typeface="Cambria Math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b="1" i="1" baseline="0" smtClean="0">
                            <a:solidFill>
                              <a:srgbClr val="FFFF00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sSubPr>
                      <m:e>
                        <m:r>
                          <a:rPr lang="en-US" sz="2800" b="1" i="1" baseline="0" smtClean="0">
                            <a:solidFill>
                              <a:srgbClr val="FFFF00"/>
                            </a:solidFill>
                            <a:latin typeface="Cambria Math"/>
                            <a:ea typeface="Cambria Math" pitchFamily="18" charset="0"/>
                          </a:rPr>
                          <m:t>𝑻</m:t>
                        </m:r>
                      </m:e>
                      <m:sub>
                        <m:r>
                          <a:rPr lang="en-US" sz="2800" b="1" i="1" baseline="0" smtClean="0">
                            <a:solidFill>
                              <a:srgbClr val="FFFF00"/>
                            </a:solidFill>
                            <a:latin typeface="Cambria Math"/>
                            <a:ea typeface="Cambria Math" pitchFamily="18" charset="0"/>
                          </a:rPr>
                          <m:t>𝒊</m:t>
                        </m:r>
                      </m:sub>
                    </m:sSub>
                    <m:r>
                      <a:rPr lang="en-US" sz="2800" b="1" i="1" baseline="0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≤</m:t>
                    </m:r>
                    <m:sSub>
                      <m:sSubPr>
                        <m:ctrlPr>
                          <a:rPr lang="en-US" sz="2800" b="1" i="1" baseline="0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b="1" i="1" baseline="0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𝑻</m:t>
                        </m:r>
                      </m:e>
                      <m:sub>
                        <m:r>
                          <a:rPr lang="en-US" sz="2800" b="1" i="1" baseline="0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𝒄</m:t>
                        </m:r>
                      </m:sub>
                    </m:sSub>
                    <m:r>
                      <a:rPr lang="en-US" sz="2800" b="1" i="1" baseline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      </m:t>
                    </m:r>
                  </m:oMath>
                </a14:m>
                <a:r>
                  <a:rPr lang="en-US" sz="3200" b="1" baseline="0" dirty="0" smtClean="0">
                    <a:solidFill>
                      <a:srgbClr val="FFFF00"/>
                    </a:solidFill>
                    <a:latin typeface="Cambria Math" pitchFamily="18" charset="0"/>
                    <a:ea typeface="Cambria Math" pitchFamily="18" charset="0"/>
                  </a:rPr>
                  <a:t>                   </a:t>
                </a:r>
                <a14:m>
                  <m:oMath xmlns:m="http://schemas.openxmlformats.org/officeDocument/2006/math">
                    <m:r>
                      <a:rPr lang="en-US" sz="2000" b="1" i="1" baseline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∀</m:t>
                    </m:r>
                    <m:r>
                      <a:rPr lang="en-US" sz="2000" b="1" i="1" baseline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𝒊</m:t>
                    </m:r>
                    <m:r>
                      <a:rPr lang="en-US" sz="2000" b="1" i="1" baseline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000" b="1" i="1" baseline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𝒂𝒍𝒍</m:t>
                    </m:r>
                    <m:r>
                      <a:rPr lang="en-US" sz="2000" b="1" i="1" baseline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000" b="1" i="1" baseline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𝑷𝑶</m:t>
                    </m:r>
                    <m:r>
                      <a:rPr lang="en-US" sz="2000" b="1" i="1" baseline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000" b="1" i="1" baseline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𝒈𝒂𝒕𝒆𝒔</m:t>
                    </m:r>
                    <m:r>
                      <a:rPr lang="en-US" sz="2000" b="1" i="1" baseline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en-US" sz="3200" b="1" baseline="0" dirty="0">
                  <a:solidFill>
                    <a:srgbClr val="FFFF00"/>
                  </a:solidFill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132521"/>
                <a:ext cx="7266342" cy="2604752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 Box 20"/>
          <p:cNvSpPr txBox="1">
            <a:spLocks noChangeArrowheads="1"/>
          </p:cNvSpPr>
          <p:nvPr/>
        </p:nvSpPr>
        <p:spPr bwMode="auto">
          <a:xfrm>
            <a:off x="5203939" y="1143000"/>
            <a:ext cx="394006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baseline="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Helvetica" pitchFamily="34" charset="0"/>
              </a:rPr>
              <a:t>Delay penalty from multiple logic-level gates</a:t>
            </a:r>
            <a:endParaRPr lang="en-US" sz="2400" b="1" baseline="0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Helvetica" pitchFamily="34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 flipH="1">
            <a:off x="5660570" y="1962032"/>
            <a:ext cx="425111" cy="464403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FF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1034134" y="5307134"/>
            <a:ext cx="7228114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baseline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 </a:t>
            </a:r>
            <a:r>
              <a:rPr lang="en-US" sz="2400" b="1" baseline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is the latest arrival time at the output of gate i </a:t>
            </a:r>
            <a:endParaRPr lang="en-US" sz="2400" b="1" baseline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  <a:p>
            <a:r>
              <a:rPr lang="en-US" sz="24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from </a:t>
            </a:r>
            <a:r>
              <a:rPr lang="en-US" sz="2400" b="1" baseline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PI events </a:t>
            </a:r>
          </a:p>
          <a:p>
            <a:pPr algn="ctr"/>
            <a:endParaRPr lang="en-US" sz="2400" b="1" baseline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347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Helvetica"/>
        <a:ea typeface=""/>
        <a:cs typeface="Arial"/>
      </a:majorFont>
      <a:minorFont>
        <a:latin typeface="Helvetic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4344</TotalTime>
  <Words>790</Words>
  <Application>Microsoft Office PowerPoint</Application>
  <PresentationFormat>On-screen Show (4:3)</PresentationFormat>
  <Paragraphs>295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Minimum Energy CMOS Design with Dual Subthrehold Supply and Multiple Logic-Level Gates</vt:lpstr>
      <vt:lpstr>Subthreshold Circuits  </vt:lpstr>
      <vt:lpstr>Slide 3</vt:lpstr>
      <vt:lpstr>Slide 4</vt:lpstr>
      <vt:lpstr>Low Power Design Using Dual-Vdd 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Conclusion &amp; Future Work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Dual Voltage Design for Minimum Energy Using Gate Slack</dc:title>
  <cp:lastModifiedBy>agrawvd</cp:lastModifiedBy>
  <cp:revision>236</cp:revision>
  <dcterms:modified xsi:type="dcterms:W3CDTF">2011-03-18T14:32:36Z</dcterms:modified>
</cp:coreProperties>
</file>