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22631400" cy="32042100"/>
  <p:notesSz cx="68580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009999"/>
    <a:srgbClr val="DCEBFF"/>
    <a:srgbClr val="33CCFF"/>
    <a:srgbClr val="CCECFF"/>
    <a:srgbClr val="66CCFF"/>
    <a:srgbClr val="33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54" autoAdjust="0"/>
    <p:restoredTop sz="94683" autoAdjust="0"/>
  </p:normalViewPr>
  <p:slideViewPr>
    <p:cSldViewPr>
      <p:cViewPr>
        <p:scale>
          <a:sx n="50" d="100"/>
          <a:sy n="50" d="100"/>
        </p:scale>
        <p:origin x="132" y="3858"/>
      </p:cViewPr>
      <p:guideLst>
        <p:guide orient="horz" pos="10092"/>
        <p:guide pos="7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28" tIns="45315" rIns="90628" bIns="45315" numCol="1" anchor="t" anchorCtr="0" compatLnSpc="1">
            <a:prstTxWarp prst="textNoShape">
              <a:avLst/>
            </a:prstTxWarp>
          </a:bodyPr>
          <a:lstStyle>
            <a:lvl1pPr defTabSz="906463">
              <a:defRPr sz="1200"/>
            </a:lvl1pPr>
          </a:lstStyle>
          <a:p>
            <a:pPr>
              <a:defRPr/>
            </a:pPr>
            <a:endParaRPr lang="zh-CN" alt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28" tIns="45315" rIns="90628" bIns="45315" numCol="1" anchor="t" anchorCtr="0" compatLnSpc="1">
            <a:prstTxWarp prst="textNoShape">
              <a:avLst/>
            </a:prstTxWarp>
          </a:bodyPr>
          <a:lstStyle>
            <a:lvl1pPr algn="r" defTabSz="906463">
              <a:defRPr sz="1200"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28" tIns="45315" rIns="90628" bIns="45315" numCol="1" anchor="b" anchorCtr="0" compatLnSpc="1">
            <a:prstTxWarp prst="textNoShape">
              <a:avLst/>
            </a:prstTxWarp>
          </a:bodyPr>
          <a:lstStyle>
            <a:lvl1pPr defTabSz="906463">
              <a:defRPr sz="1200"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28" tIns="45315" rIns="90628" bIns="45315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/>
            </a:lvl1pPr>
          </a:lstStyle>
          <a:p>
            <a:pPr>
              <a:defRPr/>
            </a:pPr>
            <a:fld id="{842B1D0A-04B1-41CE-B9AA-4543DE727FB6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7038" y="9953625"/>
            <a:ext cx="19237325" cy="68691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94075" y="18157825"/>
            <a:ext cx="15843250" cy="81883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A39FA-B66D-4DAD-BFDC-CE7C8CE65035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21D55-F08C-45A6-8EE0-98054BB84863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125825" y="2847975"/>
            <a:ext cx="4808538" cy="25633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97038" y="2847975"/>
            <a:ext cx="14276387" cy="25633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98DC9-F81A-4D61-810A-512403922892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25DAC-D01C-4C5E-9D90-86D9A03720B7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7525" y="20589875"/>
            <a:ext cx="19237325" cy="63642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7525" y="13581063"/>
            <a:ext cx="19237325" cy="70088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726B2-B0FB-4250-8C61-1C22990EA693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97038" y="9255125"/>
            <a:ext cx="9542462" cy="1922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91900" y="9255125"/>
            <a:ext cx="9542463" cy="1922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9E3FD-E279-450C-A76A-3BCE88A785DE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888" y="1282700"/>
            <a:ext cx="20367625" cy="53403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888" y="7172325"/>
            <a:ext cx="9999662" cy="29892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1888" y="10161588"/>
            <a:ext cx="9999662" cy="184610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496675" y="7172325"/>
            <a:ext cx="10002838" cy="29892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496675" y="10161588"/>
            <a:ext cx="10002838" cy="184610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AF21A-F6D9-417A-9ED1-729279169C5A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1F109-0A88-45DD-A15F-05BAFA7836A2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BA02-00E7-4369-AD6A-24A8B562D7C9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888" y="1276350"/>
            <a:ext cx="7445375" cy="5429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8725" y="1276350"/>
            <a:ext cx="12650788" cy="273462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1888" y="6705600"/>
            <a:ext cx="7445375" cy="21917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BC84D-8CDE-4BF7-8719-BE79A2402A0D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5475" y="22429788"/>
            <a:ext cx="13579475" cy="26479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35475" y="2862263"/>
            <a:ext cx="13579475" cy="192262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35475" y="25077738"/>
            <a:ext cx="13579475" cy="37607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067C5-6A9A-42A3-8BD0-32F5D2B0ED42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97038" y="2847975"/>
            <a:ext cx="19237325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2396" tIns="156197" rIns="312396" bIns="1561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7038" y="9255125"/>
            <a:ext cx="19237325" cy="1922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2396" tIns="156197" rIns="312396" bIns="1561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Master text styles</a:t>
            </a:r>
          </a:p>
          <a:p>
            <a:pPr lvl="1"/>
            <a:r>
              <a:rPr lang="en-GB" altLang="zh-CN" smtClean="0"/>
              <a:t>Second level</a:t>
            </a:r>
          </a:p>
          <a:p>
            <a:pPr lvl="2"/>
            <a:r>
              <a:rPr lang="en-GB" altLang="zh-CN" smtClean="0"/>
              <a:t>Third level</a:t>
            </a:r>
          </a:p>
          <a:p>
            <a:pPr lvl="3"/>
            <a:r>
              <a:rPr lang="en-GB" altLang="zh-CN" smtClean="0"/>
              <a:t>Fourth level</a:t>
            </a:r>
          </a:p>
          <a:p>
            <a:pPr lvl="4"/>
            <a:r>
              <a:rPr lang="en-GB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97038" y="29194125"/>
            <a:ext cx="4714875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12396" tIns="156197" rIns="312396" bIns="156197" numCol="1" anchor="t" anchorCtr="0" compatLnSpc="1">
            <a:prstTxWarp prst="textNoShape">
              <a:avLst/>
            </a:prstTxWarp>
          </a:bodyPr>
          <a:lstStyle>
            <a:lvl1pPr>
              <a:defRPr sz="4800">
                <a:ea typeface="宋体" pitchFamily="2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32713" y="29194125"/>
            <a:ext cx="7165975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12396" tIns="156197" rIns="312396" bIns="156197" numCol="1" anchor="t" anchorCtr="0" compatLnSpc="1">
            <a:prstTxWarp prst="textNoShape">
              <a:avLst/>
            </a:prstTxWarp>
          </a:bodyPr>
          <a:lstStyle>
            <a:lvl1pPr algn="ctr">
              <a:defRPr sz="4800">
                <a:ea typeface="宋体" pitchFamily="2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219488" y="29194125"/>
            <a:ext cx="4714875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12396" tIns="156197" rIns="312396" bIns="156197" numCol="1" anchor="t" anchorCtr="0" compatLnSpc="1">
            <a:prstTxWarp prst="textNoShape">
              <a:avLst/>
            </a:prstTxWarp>
          </a:bodyPr>
          <a:lstStyle>
            <a:lvl1pPr algn="r">
              <a:defRPr sz="4800">
                <a:ea typeface="宋体" pitchFamily="2" charset="-122"/>
              </a:defRPr>
            </a:lvl1pPr>
          </a:lstStyle>
          <a:p>
            <a:pPr>
              <a:defRPr/>
            </a:pPr>
            <a:fld id="{0DF4A6F3-1DE8-426D-BDFC-D7930F47FFBE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24200" rtl="0" eaLnBrk="0" fontAlgn="base" hangingPunct="0">
        <a:spcBef>
          <a:spcPct val="0"/>
        </a:spcBef>
        <a:spcAft>
          <a:spcPct val="0"/>
        </a:spcAft>
        <a:defRPr sz="15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124200" rtl="0" eaLnBrk="0" fontAlgn="base" hangingPunct="0">
        <a:spcBef>
          <a:spcPct val="0"/>
        </a:spcBef>
        <a:spcAft>
          <a:spcPct val="0"/>
        </a:spcAft>
        <a:defRPr sz="15000">
          <a:solidFill>
            <a:schemeClr val="tx2"/>
          </a:solidFill>
          <a:latin typeface="Times New Roman" pitchFamily="18" charset="0"/>
        </a:defRPr>
      </a:lvl2pPr>
      <a:lvl3pPr algn="ctr" defTabSz="3124200" rtl="0" eaLnBrk="0" fontAlgn="base" hangingPunct="0">
        <a:spcBef>
          <a:spcPct val="0"/>
        </a:spcBef>
        <a:spcAft>
          <a:spcPct val="0"/>
        </a:spcAft>
        <a:defRPr sz="15000">
          <a:solidFill>
            <a:schemeClr val="tx2"/>
          </a:solidFill>
          <a:latin typeface="Times New Roman" pitchFamily="18" charset="0"/>
        </a:defRPr>
      </a:lvl3pPr>
      <a:lvl4pPr algn="ctr" defTabSz="3124200" rtl="0" eaLnBrk="0" fontAlgn="base" hangingPunct="0">
        <a:spcBef>
          <a:spcPct val="0"/>
        </a:spcBef>
        <a:spcAft>
          <a:spcPct val="0"/>
        </a:spcAft>
        <a:defRPr sz="15000">
          <a:solidFill>
            <a:schemeClr val="tx2"/>
          </a:solidFill>
          <a:latin typeface="Times New Roman" pitchFamily="18" charset="0"/>
        </a:defRPr>
      </a:lvl4pPr>
      <a:lvl5pPr algn="ctr" defTabSz="3124200" rtl="0" eaLnBrk="0" fontAlgn="base" hangingPunct="0">
        <a:spcBef>
          <a:spcPct val="0"/>
        </a:spcBef>
        <a:spcAft>
          <a:spcPct val="0"/>
        </a:spcAft>
        <a:defRPr sz="15000">
          <a:solidFill>
            <a:schemeClr val="tx2"/>
          </a:solidFill>
          <a:latin typeface="Times New Roman" pitchFamily="18" charset="0"/>
        </a:defRPr>
      </a:lvl5pPr>
      <a:lvl6pPr marL="457200" algn="ctr" defTabSz="3124200" rtl="0" eaLnBrk="0" fontAlgn="base" hangingPunct="0">
        <a:spcBef>
          <a:spcPct val="0"/>
        </a:spcBef>
        <a:spcAft>
          <a:spcPct val="0"/>
        </a:spcAft>
        <a:defRPr sz="15000">
          <a:solidFill>
            <a:schemeClr val="tx2"/>
          </a:solidFill>
          <a:latin typeface="Times New Roman" pitchFamily="18" charset="0"/>
        </a:defRPr>
      </a:lvl6pPr>
      <a:lvl7pPr marL="914400" algn="ctr" defTabSz="3124200" rtl="0" eaLnBrk="0" fontAlgn="base" hangingPunct="0">
        <a:spcBef>
          <a:spcPct val="0"/>
        </a:spcBef>
        <a:spcAft>
          <a:spcPct val="0"/>
        </a:spcAft>
        <a:defRPr sz="15000">
          <a:solidFill>
            <a:schemeClr val="tx2"/>
          </a:solidFill>
          <a:latin typeface="Times New Roman" pitchFamily="18" charset="0"/>
        </a:defRPr>
      </a:lvl7pPr>
      <a:lvl8pPr marL="1371600" algn="ctr" defTabSz="3124200" rtl="0" eaLnBrk="0" fontAlgn="base" hangingPunct="0">
        <a:spcBef>
          <a:spcPct val="0"/>
        </a:spcBef>
        <a:spcAft>
          <a:spcPct val="0"/>
        </a:spcAft>
        <a:defRPr sz="15000">
          <a:solidFill>
            <a:schemeClr val="tx2"/>
          </a:solidFill>
          <a:latin typeface="Times New Roman" pitchFamily="18" charset="0"/>
        </a:defRPr>
      </a:lvl8pPr>
      <a:lvl9pPr marL="1828800" algn="ctr" defTabSz="3124200" rtl="0" eaLnBrk="0" fontAlgn="base" hangingPunct="0">
        <a:spcBef>
          <a:spcPct val="0"/>
        </a:spcBef>
        <a:spcAft>
          <a:spcPct val="0"/>
        </a:spcAft>
        <a:defRPr sz="15000">
          <a:solidFill>
            <a:schemeClr val="tx2"/>
          </a:solidFill>
          <a:latin typeface="Times New Roman" pitchFamily="18" charset="0"/>
        </a:defRPr>
      </a:lvl9pPr>
    </p:titleStyle>
    <p:bodyStyle>
      <a:lvl1pPr marL="1171575" indent="-1171575" algn="l" defTabSz="3124200" rtl="0" eaLnBrk="0" fontAlgn="base" hangingPunct="0">
        <a:spcBef>
          <a:spcPct val="20000"/>
        </a:spcBef>
        <a:spcAft>
          <a:spcPct val="0"/>
        </a:spcAft>
        <a:buChar char="•"/>
        <a:defRPr sz="10900">
          <a:solidFill>
            <a:schemeClr val="tx1"/>
          </a:solidFill>
          <a:latin typeface="+mn-lt"/>
          <a:ea typeface="+mn-ea"/>
          <a:cs typeface="+mn-cs"/>
        </a:defRPr>
      </a:lvl1pPr>
      <a:lvl2pPr marL="2538413" indent="-976313" algn="l" defTabSz="3124200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2pPr>
      <a:lvl3pPr marL="3905250" indent="-781050" algn="l" defTabSz="3124200" rtl="0" eaLnBrk="0" fontAlgn="base" hangingPunct="0">
        <a:spcBef>
          <a:spcPct val="20000"/>
        </a:spcBef>
        <a:spcAft>
          <a:spcPct val="0"/>
        </a:spcAft>
        <a:buChar char="•"/>
        <a:defRPr sz="8200">
          <a:solidFill>
            <a:schemeClr val="tx1"/>
          </a:solidFill>
          <a:latin typeface="+mn-lt"/>
        </a:defRPr>
      </a:lvl3pPr>
      <a:lvl4pPr marL="5467350" indent="-781050" algn="l" defTabSz="3124200" rtl="0" eaLnBrk="0" fontAlgn="base" hangingPunct="0">
        <a:spcBef>
          <a:spcPct val="20000"/>
        </a:spcBef>
        <a:spcAft>
          <a:spcPct val="0"/>
        </a:spcAft>
        <a:buChar char="–"/>
        <a:defRPr sz="6900">
          <a:solidFill>
            <a:schemeClr val="tx1"/>
          </a:solidFill>
          <a:latin typeface="+mn-lt"/>
        </a:defRPr>
      </a:lvl4pPr>
      <a:lvl5pPr marL="7029450" indent="-781050" algn="l" defTabSz="3124200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5pPr>
      <a:lvl6pPr marL="7486650" indent="-781050" algn="l" defTabSz="3124200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6pPr>
      <a:lvl7pPr marL="7943850" indent="-781050" algn="l" defTabSz="3124200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7pPr>
      <a:lvl8pPr marL="8401050" indent="-781050" algn="l" defTabSz="3124200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8pPr>
      <a:lvl9pPr marL="8858250" indent="-781050" algn="l" defTabSz="3124200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5.png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1733550"/>
            <a:ext cx="21888450" cy="1800225"/>
          </a:xfrm>
        </p:spPr>
        <p:txBody>
          <a:bodyPr/>
          <a:lstStyle/>
          <a:p>
            <a:r>
              <a:rPr lang="en-US" altLang="zh-CN" sz="6000" b="1" dirty="0" smtClean="0">
                <a:ea typeface="宋体" pitchFamily="2" charset="-122"/>
              </a:rPr>
              <a:t>A Diagnostic Test Generation System and a Coverage Metric</a:t>
            </a:r>
            <a:endParaRPr lang="en-GB" altLang="zh-CN" sz="4800" b="1" dirty="0" smtClean="0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1032" name="Text Box 378"/>
          <p:cNvSpPr txBox="1">
            <a:spLocks noChangeArrowheads="1"/>
          </p:cNvSpPr>
          <p:nvPr/>
        </p:nvSpPr>
        <p:spPr bwMode="auto">
          <a:xfrm>
            <a:off x="3314644" y="30522964"/>
            <a:ext cx="11644313" cy="557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4730" tIns="32365" rIns="64730" bIns="32365">
            <a:spAutoFit/>
          </a:bodyPr>
          <a:lstStyle/>
          <a:p>
            <a:pPr algn="just" defTabSz="647700"/>
            <a:r>
              <a:rPr lang="en-GB" altLang="zh-CN" sz="3200" b="1" dirty="0">
                <a:ea typeface="宋体" pitchFamily="2" charset="-122"/>
                <a:cs typeface="Arial" pitchFamily="34" charset="0"/>
              </a:rPr>
              <a:t>Contact email: </a:t>
            </a:r>
            <a:r>
              <a:rPr lang="en-US" sz="3200" i="1" dirty="0"/>
              <a:t>yzz0009@auburn.edu, </a:t>
            </a:r>
            <a:r>
              <a:rPr lang="en-US" sz="3200" i="1" dirty="0" smtClean="0"/>
              <a:t>vagrawal@eng.auburn.edu</a:t>
            </a:r>
            <a:endParaRPr lang="en-GB" altLang="zh-CN" sz="3200" b="1" i="1" dirty="0">
              <a:solidFill>
                <a:srgbClr val="0070C0"/>
              </a:solidFill>
              <a:ea typeface="宋体" pitchFamily="2" charset="-122"/>
              <a:cs typeface="Arial" pitchFamily="34" charset="0"/>
            </a:endParaRPr>
          </a:p>
        </p:txBody>
      </p:sp>
      <p:grpSp>
        <p:nvGrpSpPr>
          <p:cNvPr id="1033" name="Group 427"/>
          <p:cNvGrpSpPr>
            <a:grpSpLocks/>
          </p:cNvGrpSpPr>
          <p:nvPr/>
        </p:nvGrpSpPr>
        <p:grpSpPr bwMode="auto">
          <a:xfrm>
            <a:off x="885825" y="5162550"/>
            <a:ext cx="20931188" cy="24758650"/>
            <a:chOff x="327" y="4032"/>
            <a:chExt cx="13601" cy="15008"/>
          </a:xfrm>
        </p:grpSpPr>
        <p:sp>
          <p:nvSpPr>
            <p:cNvPr id="1203" name="Rectangle 386"/>
            <p:cNvSpPr>
              <a:spLocks noChangeArrowheads="1"/>
            </p:cNvSpPr>
            <p:nvPr/>
          </p:nvSpPr>
          <p:spPr bwMode="auto">
            <a:xfrm>
              <a:off x="327" y="4032"/>
              <a:ext cx="13601" cy="4656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4" name="Rectangle 391"/>
            <p:cNvSpPr>
              <a:spLocks noChangeArrowheads="1"/>
            </p:cNvSpPr>
            <p:nvPr/>
          </p:nvSpPr>
          <p:spPr bwMode="auto">
            <a:xfrm>
              <a:off x="790" y="4205"/>
              <a:ext cx="6620" cy="7344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" name="Rectangle 411"/>
            <p:cNvSpPr>
              <a:spLocks noChangeArrowheads="1"/>
            </p:cNvSpPr>
            <p:nvPr/>
          </p:nvSpPr>
          <p:spPr bwMode="auto">
            <a:xfrm>
              <a:off x="7301" y="4032"/>
              <a:ext cx="6615" cy="7344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6" name="Rectangle 414"/>
            <p:cNvSpPr>
              <a:spLocks noChangeArrowheads="1"/>
            </p:cNvSpPr>
            <p:nvPr/>
          </p:nvSpPr>
          <p:spPr bwMode="auto">
            <a:xfrm>
              <a:off x="835" y="11697"/>
              <a:ext cx="6648" cy="7343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" name="Rectangle 415"/>
            <p:cNvSpPr>
              <a:spLocks noChangeArrowheads="1"/>
            </p:cNvSpPr>
            <p:nvPr/>
          </p:nvSpPr>
          <p:spPr bwMode="auto">
            <a:xfrm>
              <a:off x="7315" y="11616"/>
              <a:ext cx="6608" cy="7343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" name="Rectangle 425"/>
            <p:cNvSpPr>
              <a:spLocks noChangeArrowheads="1"/>
            </p:cNvSpPr>
            <p:nvPr/>
          </p:nvSpPr>
          <p:spPr bwMode="auto">
            <a:xfrm>
              <a:off x="327" y="9168"/>
              <a:ext cx="13601" cy="4656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9" name="Rectangle 426"/>
            <p:cNvSpPr>
              <a:spLocks noChangeArrowheads="1"/>
            </p:cNvSpPr>
            <p:nvPr/>
          </p:nvSpPr>
          <p:spPr bwMode="auto">
            <a:xfrm>
              <a:off x="327" y="14304"/>
              <a:ext cx="13601" cy="4656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6" name="Text Box 6243"/>
          <p:cNvSpPr txBox="1">
            <a:spLocks noChangeArrowheads="1"/>
          </p:cNvSpPr>
          <p:nvPr/>
        </p:nvSpPr>
        <p:spPr bwMode="auto">
          <a:xfrm>
            <a:off x="12290425" y="24528463"/>
            <a:ext cx="18415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700">
              <a:ea typeface="宋体" pitchFamily="2" charset="-122"/>
            </a:endParaRPr>
          </a:p>
        </p:txBody>
      </p:sp>
      <p:sp>
        <p:nvSpPr>
          <p:cNvPr id="1038" name="WordArt 7297"/>
          <p:cNvSpPr>
            <a:spLocks noChangeArrowheads="1" noChangeShapeType="1" noTextEdit="1"/>
          </p:cNvSpPr>
          <p:nvPr/>
        </p:nvSpPr>
        <p:spPr bwMode="auto">
          <a:xfrm>
            <a:off x="2603500" y="466725"/>
            <a:ext cx="17713325" cy="923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b="1" dirty="0" smtClean="0"/>
              <a:t>2010 European Test Symposium</a:t>
            </a:r>
            <a:endParaRPr lang="en-US" b="1" dirty="0"/>
          </a:p>
        </p:txBody>
      </p:sp>
      <p:sp>
        <p:nvSpPr>
          <p:cNvPr id="1039" name="WordArt 7298"/>
          <p:cNvSpPr>
            <a:spLocks noChangeArrowheads="1" noChangeShapeType="1" noTextEdit="1"/>
          </p:cNvSpPr>
          <p:nvPr/>
        </p:nvSpPr>
        <p:spPr bwMode="auto">
          <a:xfrm>
            <a:off x="6851650" y="1547813"/>
            <a:ext cx="9145588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Prague, March 24-28, 2010</a:t>
            </a:r>
            <a:endParaRPr lang="en-US" sz="6000" kern="10" dirty="0">
              <a:ln w="9525">
                <a:noFill/>
                <a:round/>
                <a:headEnd/>
                <a:tailEnd/>
              </a:ln>
              <a:solidFill>
                <a:schemeClr val="accent2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62" name="Text Box 7273"/>
          <p:cNvSpPr txBox="1">
            <a:spLocks noChangeArrowheads="1"/>
          </p:cNvSpPr>
          <p:nvPr/>
        </p:nvSpPr>
        <p:spPr bwMode="auto">
          <a:xfrm>
            <a:off x="885825" y="18807113"/>
            <a:ext cx="885825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endParaRPr lang="en-GB" altLang="zh-CN" b="1">
              <a:ea typeface="宋体" pitchFamily="2" charset="-122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GB" altLang="zh-CN">
              <a:ea typeface="宋体" pitchFamily="2" charset="-122"/>
            </a:endParaRPr>
          </a:p>
          <a:p>
            <a:pPr>
              <a:spcAft>
                <a:spcPts val="1200"/>
              </a:spcAft>
            </a:pPr>
            <a:endParaRPr lang="en-GB" altLang="zh-CN">
              <a:ea typeface="宋体" pitchFamily="2" charset="-122"/>
            </a:endParaRPr>
          </a:p>
        </p:txBody>
      </p:sp>
      <p:sp>
        <p:nvSpPr>
          <p:cNvPr id="1107" name="Text Box 7273"/>
          <p:cNvSpPr txBox="1">
            <a:spLocks noChangeArrowheads="1"/>
          </p:cNvSpPr>
          <p:nvPr/>
        </p:nvSpPr>
        <p:spPr bwMode="auto">
          <a:xfrm>
            <a:off x="11958642" y="22736222"/>
            <a:ext cx="792962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GB" altLang="zh-CN" sz="3200" b="1" dirty="0" smtClean="0">
                <a:ea typeface="宋体" pitchFamily="2" charset="-122"/>
              </a:rPr>
              <a:t>6. Results </a:t>
            </a:r>
            <a:r>
              <a:rPr lang="en-GB" altLang="zh-CN" sz="3200" b="1" dirty="0">
                <a:ea typeface="宋体" pitchFamily="2" charset="-122"/>
              </a:rPr>
              <a:t>for </a:t>
            </a:r>
            <a:r>
              <a:rPr lang="en-GB" altLang="zh-CN" sz="3200" b="1" dirty="0" smtClean="0">
                <a:ea typeface="宋体" pitchFamily="2" charset="-122"/>
              </a:rPr>
              <a:t>ISCAS’85 </a:t>
            </a:r>
            <a:r>
              <a:rPr lang="en-GB" altLang="zh-CN" sz="3200" b="1" dirty="0">
                <a:ea typeface="宋体" pitchFamily="2" charset="-122"/>
              </a:rPr>
              <a:t>benchmarks </a:t>
            </a:r>
            <a:endParaRPr lang="en-GB" altLang="zh-CN" b="1" dirty="0">
              <a:ea typeface="宋体" pitchFamily="2" charset="-122"/>
            </a:endParaRPr>
          </a:p>
        </p:txBody>
      </p:sp>
      <p:pic>
        <p:nvPicPr>
          <p:cNvPr id="1201" name="Picture 186" descr="C:\Documents and Settings\agrawvd\My Documents\My Pictures\PASSPORT_SIG_SEALS\seal3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599275" y="29951363"/>
            <a:ext cx="1943100" cy="1928812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sp>
        <p:nvSpPr>
          <p:cNvPr id="1202" name="Rectangle 96"/>
          <p:cNvSpPr>
            <a:spLocks noChangeArrowheads="1"/>
          </p:cNvSpPr>
          <p:nvPr/>
        </p:nvSpPr>
        <p:spPr bwMode="auto">
          <a:xfrm>
            <a:off x="6850825" y="3305086"/>
            <a:ext cx="892975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3124200"/>
            <a:r>
              <a:rPr lang="en-GB" altLang="zh-CN" sz="4400" b="1" dirty="0" smtClean="0">
                <a:ea typeface="宋体" pitchFamily="2" charset="-122"/>
              </a:rPr>
              <a:t>Yu Zhang and </a:t>
            </a:r>
            <a:r>
              <a:rPr lang="en-GB" altLang="zh-CN" sz="4400" b="1" dirty="0" err="1" smtClean="0">
                <a:ea typeface="宋体" pitchFamily="2" charset="-122"/>
              </a:rPr>
              <a:t>Vishwani</a:t>
            </a:r>
            <a:r>
              <a:rPr lang="en-GB" altLang="zh-CN" sz="4400" b="1" dirty="0" smtClean="0">
                <a:ea typeface="宋体" pitchFamily="2" charset="-122"/>
              </a:rPr>
              <a:t> </a:t>
            </a:r>
            <a:r>
              <a:rPr lang="en-GB" altLang="zh-CN" sz="4400" b="1" dirty="0">
                <a:ea typeface="宋体" pitchFamily="2" charset="-122"/>
              </a:rPr>
              <a:t>D. </a:t>
            </a:r>
            <a:r>
              <a:rPr lang="en-GB" altLang="zh-CN" sz="4400" b="1" dirty="0" err="1">
                <a:ea typeface="宋体" pitchFamily="2" charset="-122"/>
              </a:rPr>
              <a:t>Agrawal</a:t>
            </a:r>
            <a:endParaRPr lang="en-GB" altLang="zh-CN" sz="4400" b="1" baseline="30000" dirty="0">
              <a:ea typeface="宋体" pitchFamily="2" charset="-122"/>
            </a:endParaRPr>
          </a:p>
          <a:p>
            <a:pPr algn="ctr" defTabSz="3124200"/>
            <a:r>
              <a:rPr lang="en-GB" altLang="zh-CN" sz="4000" i="1" dirty="0">
                <a:ea typeface="宋体" pitchFamily="2" charset="-122"/>
              </a:rPr>
              <a:t>Auburn University, Dept. of ECE</a:t>
            </a:r>
            <a:endParaRPr lang="en-GB" altLang="zh-CN" sz="4000" i="1" baseline="30000" dirty="0">
              <a:ea typeface="宋体" pitchFamily="2" charset="-122"/>
            </a:endParaRPr>
          </a:p>
          <a:p>
            <a:pPr algn="ctr" defTabSz="3124200"/>
            <a:r>
              <a:rPr lang="en-GB" altLang="zh-CN" sz="4000" i="1" dirty="0">
                <a:ea typeface="宋体" pitchFamily="2" charset="-122"/>
              </a:rPr>
              <a:t>Auburn, AL, 36849, USA</a:t>
            </a:r>
            <a:r>
              <a:rPr lang="en-GB" altLang="zh-CN" sz="4000" dirty="0">
                <a:ea typeface="宋体" pitchFamily="2" charset="-122"/>
              </a:rPr>
              <a:t> </a:t>
            </a:r>
            <a:endParaRPr lang="en-US" altLang="zh-CN" sz="4000" dirty="0">
              <a:ea typeface="宋体" pitchFamily="2" charset="-122"/>
            </a:endParaRPr>
          </a:p>
        </p:txBody>
      </p:sp>
      <p:graphicFrame>
        <p:nvGraphicFramePr>
          <p:cNvPr id="96" name="Object 2"/>
          <p:cNvGraphicFramePr>
            <a:graphicFrameLocks noChangeAspect="1"/>
          </p:cNvGraphicFramePr>
          <p:nvPr/>
        </p:nvGraphicFramePr>
        <p:xfrm>
          <a:off x="1885884" y="7877118"/>
          <a:ext cx="8786874" cy="5413903"/>
        </p:xfrm>
        <a:graphic>
          <a:graphicData uri="http://schemas.openxmlformats.org/presentationml/2006/ole">
            <p:oleObj spid="_x0000_s1210" name="Visio" r:id="rId4" imgW="3148279" imgH="1940052" progId="">
              <p:embed/>
            </p:oleObj>
          </a:graphicData>
        </a:graphic>
      </p:graphicFrame>
      <p:graphicFrame>
        <p:nvGraphicFramePr>
          <p:cNvPr id="97" name="Object 3"/>
          <p:cNvGraphicFramePr>
            <a:graphicFrameLocks noChangeAspect="1"/>
          </p:cNvGraphicFramePr>
          <p:nvPr/>
        </p:nvGraphicFramePr>
        <p:xfrm>
          <a:off x="2814578" y="15378108"/>
          <a:ext cx="7286675" cy="3221237"/>
        </p:xfrm>
        <a:graphic>
          <a:graphicData uri="http://schemas.openxmlformats.org/presentationml/2006/ole">
            <p:oleObj spid="_x0000_s1211" name="Visio" r:id="rId5" imgW="2330501" imgH="1030224" progId="">
              <p:embed/>
            </p:oleObj>
          </a:graphicData>
        </a:graphic>
      </p:graphicFrame>
      <p:graphicFrame>
        <p:nvGraphicFramePr>
          <p:cNvPr id="98" name="Object 4"/>
          <p:cNvGraphicFramePr>
            <a:graphicFrameLocks noChangeAspect="1"/>
          </p:cNvGraphicFramePr>
          <p:nvPr/>
        </p:nvGraphicFramePr>
        <p:xfrm>
          <a:off x="4886280" y="13949348"/>
          <a:ext cx="4357719" cy="1285884"/>
        </p:xfrm>
        <a:graphic>
          <a:graphicData uri="http://schemas.openxmlformats.org/presentationml/2006/ole">
            <p:oleObj spid="_x0000_s1212" name="Equation" r:id="rId6" imgW="1549080" imgH="457200" progId="Equation.3">
              <p:embed/>
            </p:oleObj>
          </a:graphicData>
        </a:graphic>
      </p:graphicFrame>
      <p:sp>
        <p:nvSpPr>
          <p:cNvPr id="99" name="TextBox 98"/>
          <p:cNvSpPr txBox="1"/>
          <p:nvPr/>
        </p:nvSpPr>
        <p:spPr>
          <a:xfrm>
            <a:off x="1671570" y="13806472"/>
            <a:ext cx="278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Simplified:</a:t>
            </a:r>
            <a:endParaRPr lang="en-US" sz="3200" dirty="0"/>
          </a:p>
        </p:txBody>
      </p:sp>
      <p:sp>
        <p:nvSpPr>
          <p:cNvPr id="100" name="TextBox 99"/>
          <p:cNvSpPr txBox="1"/>
          <p:nvPr/>
        </p:nvSpPr>
        <p:spPr>
          <a:xfrm>
            <a:off x="9601188" y="11306142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sa0</a:t>
            </a:r>
            <a:endParaRPr lang="en-US" sz="3200" dirty="0"/>
          </a:p>
        </p:txBody>
      </p:sp>
      <p:sp>
        <p:nvSpPr>
          <p:cNvPr id="101" name="TextBox 100"/>
          <p:cNvSpPr txBox="1"/>
          <p:nvPr/>
        </p:nvSpPr>
        <p:spPr>
          <a:xfrm>
            <a:off x="9243998" y="17878438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sa0</a:t>
            </a:r>
            <a:endParaRPr lang="en-US" sz="3200" dirty="0"/>
          </a:p>
        </p:txBody>
      </p:sp>
      <p:sp>
        <p:nvSpPr>
          <p:cNvPr id="103" name="TextBox 102"/>
          <p:cNvSpPr txBox="1"/>
          <p:nvPr/>
        </p:nvSpPr>
        <p:spPr>
          <a:xfrm>
            <a:off x="1743008" y="6234044"/>
            <a:ext cx="4953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An e</a:t>
            </a:r>
            <a:r>
              <a:rPr lang="en-US" sz="2800" i="1" dirty="0" smtClean="0"/>
              <a:t>xclusive test is a </a:t>
            </a:r>
            <a:r>
              <a:rPr lang="en-US" sz="2800" i="1" dirty="0" smtClean="0"/>
              <a:t>test that </a:t>
            </a:r>
            <a:r>
              <a:rPr lang="en-US" sz="2800" i="1" dirty="0" smtClean="0"/>
              <a:t>detects </a:t>
            </a:r>
            <a:r>
              <a:rPr lang="en-US" sz="2800" i="1" dirty="0" smtClean="0"/>
              <a:t>only one fault from a fault pair.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886544" y="6305482"/>
            <a:ext cx="46434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C0: A fault free circuit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C1: CUT with fault f1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C2: CUT with fault f2</a:t>
            </a:r>
          </a:p>
          <a:p>
            <a:endParaRPr lang="en-US" dirty="0"/>
          </a:p>
        </p:txBody>
      </p:sp>
      <p:pic>
        <p:nvPicPr>
          <p:cNvPr id="203" name="Picture 202" descr="yu9.eps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1958642" y="15735298"/>
            <a:ext cx="9644130" cy="6536833"/>
          </a:xfrm>
          <a:prstGeom prst="rect">
            <a:avLst/>
          </a:prstGeom>
        </p:spPr>
      </p:pic>
      <p:graphicFrame>
        <p:nvGraphicFramePr>
          <p:cNvPr id="204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11672890" y="23379164"/>
          <a:ext cx="10572823" cy="5929351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086925"/>
                <a:gridCol w="984777"/>
                <a:gridCol w="1090263"/>
                <a:gridCol w="1086926"/>
                <a:gridCol w="988114"/>
                <a:gridCol w="988114"/>
                <a:gridCol w="790492"/>
                <a:gridCol w="790492"/>
                <a:gridCol w="889303"/>
                <a:gridCol w="988114"/>
                <a:gridCol w="889303"/>
              </a:tblGrid>
              <a:tr h="50107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Circuit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No. </a:t>
                      </a:r>
                      <a:r>
                        <a:rPr lang="en-US" sz="2400" dirty="0"/>
                        <a:t>of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faults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Detection test Generation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Diagnostic test Generation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526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 smtClean="0"/>
                        <a:t>Detec-tion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/>
                        <a:t>vectors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FC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%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CPU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s*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DC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%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Excl.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 smtClean="0"/>
                        <a:t>vect</a:t>
                      </a:r>
                      <a:r>
                        <a:rPr lang="en-US" sz="2400" dirty="0" smtClean="0"/>
                        <a:t>-ors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 smtClean="0"/>
                        <a:t>Abo-rted</a:t>
                      </a:r>
                      <a:endParaRPr lang="en-US" sz="2400" dirty="0"/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pairs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Equv.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pairs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DC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%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CPU s</a:t>
                      </a:r>
                      <a:r>
                        <a:rPr lang="en-US" sz="2400" dirty="0" smtClean="0"/>
                        <a:t>*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75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c17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22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7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100.00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0.031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95.45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1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0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0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100.00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0.030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75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c432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524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51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99.24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0.032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91.99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18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0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13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100.00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0.031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75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c499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758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53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100.00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0.032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97.36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0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12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0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98.40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0.031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75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c880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942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60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100.00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0.047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92.57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10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0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55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100.00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0.051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75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c1355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1574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85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100.00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0.046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58.90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2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453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287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72.57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0.131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75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c1908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1879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114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99.89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0.047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84.73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20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247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54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88.96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0.066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75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c2670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2747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107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98.84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0.110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79.10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43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397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98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89.62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0.336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75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c3540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3428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145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100.00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0.125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85.18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29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433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111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92.69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0.420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75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c6288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7744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29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99.56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0.220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85.32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108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842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172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86.87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7.599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75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c7552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7550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209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98.25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0.390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85.98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87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904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236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86.85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2.181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99" name="TextBox 298"/>
          <p:cNvSpPr txBox="1"/>
          <p:nvPr/>
        </p:nvSpPr>
        <p:spPr>
          <a:xfrm>
            <a:off x="957190" y="5376788"/>
            <a:ext cx="3143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1. Exclusive test</a:t>
            </a:r>
            <a:endParaRPr lang="en-US" sz="3200" b="1" dirty="0"/>
          </a:p>
        </p:txBody>
      </p:sp>
      <p:sp>
        <p:nvSpPr>
          <p:cNvPr id="301" name="TextBox 300"/>
          <p:cNvSpPr txBox="1"/>
          <p:nvPr/>
        </p:nvSpPr>
        <p:spPr>
          <a:xfrm>
            <a:off x="1028628" y="19307198"/>
            <a:ext cx="7929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2. Exclusive Test Pattern Generation </a:t>
            </a:r>
            <a:endParaRPr lang="en-US" sz="3200" b="1" dirty="0"/>
          </a:p>
        </p:txBody>
      </p:sp>
      <p:grpSp>
        <p:nvGrpSpPr>
          <p:cNvPr id="388" name="Group 387"/>
          <p:cNvGrpSpPr/>
          <p:nvPr/>
        </p:nvGrpSpPr>
        <p:grpSpPr>
          <a:xfrm>
            <a:off x="314248" y="25093677"/>
            <a:ext cx="11715832" cy="4298036"/>
            <a:chOff x="814314" y="25236552"/>
            <a:chExt cx="9653694" cy="3233742"/>
          </a:xfrm>
        </p:grpSpPr>
        <p:sp>
          <p:nvSpPr>
            <p:cNvPr id="302" name="AutoShape 3"/>
            <p:cNvSpPr>
              <a:spLocks noChangeArrowheads="1"/>
            </p:cNvSpPr>
            <p:nvPr/>
          </p:nvSpPr>
          <p:spPr bwMode="auto">
            <a:xfrm>
              <a:off x="3886148" y="25879494"/>
              <a:ext cx="672307" cy="595313"/>
            </a:xfrm>
            <a:prstGeom prst="flowChartDelay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" name="Line 4"/>
            <p:cNvSpPr>
              <a:spLocks noChangeShapeType="1"/>
            </p:cNvSpPr>
            <p:nvPr/>
          </p:nvSpPr>
          <p:spPr bwMode="auto">
            <a:xfrm>
              <a:off x="4724348" y="26184294"/>
              <a:ext cx="5183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4" name="Line 5"/>
            <p:cNvSpPr>
              <a:spLocks noChangeShapeType="1"/>
            </p:cNvSpPr>
            <p:nvPr/>
          </p:nvSpPr>
          <p:spPr bwMode="auto">
            <a:xfrm flipH="1">
              <a:off x="3428948" y="26031894"/>
              <a:ext cx="4802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5" name="Line 6"/>
            <p:cNvSpPr>
              <a:spLocks noChangeShapeType="1"/>
            </p:cNvSpPr>
            <p:nvPr/>
          </p:nvSpPr>
          <p:spPr bwMode="auto">
            <a:xfrm flipH="1">
              <a:off x="3428948" y="26336694"/>
              <a:ext cx="4802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6" name="Oval 20"/>
            <p:cNvSpPr>
              <a:spLocks noChangeArrowheads="1"/>
            </p:cNvSpPr>
            <p:nvPr/>
          </p:nvSpPr>
          <p:spPr bwMode="auto">
            <a:xfrm>
              <a:off x="4571948" y="26108094"/>
              <a:ext cx="153194" cy="1539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" name="AutoShape 3"/>
            <p:cNvSpPr>
              <a:spLocks noChangeArrowheads="1"/>
            </p:cNvSpPr>
            <p:nvPr/>
          </p:nvSpPr>
          <p:spPr bwMode="auto">
            <a:xfrm>
              <a:off x="6324548" y="26641494"/>
              <a:ext cx="672307" cy="595313"/>
            </a:xfrm>
            <a:prstGeom prst="flowChartDelay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" name="Line 4"/>
            <p:cNvSpPr>
              <a:spLocks noChangeShapeType="1"/>
            </p:cNvSpPr>
            <p:nvPr/>
          </p:nvSpPr>
          <p:spPr bwMode="auto">
            <a:xfrm>
              <a:off x="7162748" y="26946294"/>
              <a:ext cx="5183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" name="Line 5"/>
            <p:cNvSpPr>
              <a:spLocks noChangeShapeType="1"/>
            </p:cNvSpPr>
            <p:nvPr/>
          </p:nvSpPr>
          <p:spPr bwMode="auto">
            <a:xfrm flipH="1">
              <a:off x="5867348" y="26793894"/>
              <a:ext cx="4802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" name="Line 6"/>
            <p:cNvSpPr>
              <a:spLocks noChangeShapeType="1"/>
            </p:cNvSpPr>
            <p:nvPr/>
          </p:nvSpPr>
          <p:spPr bwMode="auto">
            <a:xfrm flipH="1">
              <a:off x="5867348" y="27098694"/>
              <a:ext cx="4802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" name="Oval 20"/>
            <p:cNvSpPr>
              <a:spLocks noChangeArrowheads="1"/>
            </p:cNvSpPr>
            <p:nvPr/>
          </p:nvSpPr>
          <p:spPr bwMode="auto">
            <a:xfrm>
              <a:off x="7010348" y="26870094"/>
              <a:ext cx="153194" cy="1539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" name="AutoShape 3"/>
            <p:cNvSpPr>
              <a:spLocks noChangeArrowheads="1"/>
            </p:cNvSpPr>
            <p:nvPr/>
          </p:nvSpPr>
          <p:spPr bwMode="auto">
            <a:xfrm>
              <a:off x="3886148" y="27022494"/>
              <a:ext cx="672307" cy="595313"/>
            </a:xfrm>
            <a:prstGeom prst="flowChartDelay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" name="Line 4"/>
            <p:cNvSpPr>
              <a:spLocks noChangeShapeType="1"/>
            </p:cNvSpPr>
            <p:nvPr/>
          </p:nvSpPr>
          <p:spPr bwMode="auto">
            <a:xfrm>
              <a:off x="4724348" y="27327294"/>
              <a:ext cx="5183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" name="Line 5"/>
            <p:cNvSpPr>
              <a:spLocks noChangeShapeType="1"/>
            </p:cNvSpPr>
            <p:nvPr/>
          </p:nvSpPr>
          <p:spPr bwMode="auto">
            <a:xfrm flipH="1">
              <a:off x="3428948" y="27174894"/>
              <a:ext cx="4802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" name="Line 6"/>
            <p:cNvSpPr>
              <a:spLocks noChangeShapeType="1"/>
            </p:cNvSpPr>
            <p:nvPr/>
          </p:nvSpPr>
          <p:spPr bwMode="auto">
            <a:xfrm flipH="1">
              <a:off x="3428948" y="27479694"/>
              <a:ext cx="4802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" name="Oval 20"/>
            <p:cNvSpPr>
              <a:spLocks noChangeArrowheads="1"/>
            </p:cNvSpPr>
            <p:nvPr/>
          </p:nvSpPr>
          <p:spPr bwMode="auto">
            <a:xfrm>
              <a:off x="4571948" y="27251094"/>
              <a:ext cx="153194" cy="1539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" name="AutoShape 3"/>
            <p:cNvSpPr>
              <a:spLocks noChangeArrowheads="1"/>
            </p:cNvSpPr>
            <p:nvPr/>
          </p:nvSpPr>
          <p:spPr bwMode="auto">
            <a:xfrm>
              <a:off x="6324548" y="27632094"/>
              <a:ext cx="672307" cy="595313"/>
            </a:xfrm>
            <a:prstGeom prst="flowChartDelay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8" name="Line 4"/>
            <p:cNvSpPr>
              <a:spLocks noChangeShapeType="1"/>
            </p:cNvSpPr>
            <p:nvPr/>
          </p:nvSpPr>
          <p:spPr bwMode="auto">
            <a:xfrm flipV="1">
              <a:off x="7171625" y="27923965"/>
              <a:ext cx="15304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" name="Line 5"/>
            <p:cNvSpPr>
              <a:spLocks noChangeShapeType="1"/>
            </p:cNvSpPr>
            <p:nvPr/>
          </p:nvSpPr>
          <p:spPr bwMode="auto">
            <a:xfrm flipH="1">
              <a:off x="5867348" y="27784494"/>
              <a:ext cx="4802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" name="Line 6"/>
            <p:cNvSpPr>
              <a:spLocks noChangeShapeType="1"/>
            </p:cNvSpPr>
            <p:nvPr/>
          </p:nvSpPr>
          <p:spPr bwMode="auto">
            <a:xfrm flipH="1">
              <a:off x="5867348" y="28089294"/>
              <a:ext cx="4802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" name="Oval 20"/>
            <p:cNvSpPr>
              <a:spLocks noChangeArrowheads="1"/>
            </p:cNvSpPr>
            <p:nvPr/>
          </p:nvSpPr>
          <p:spPr bwMode="auto">
            <a:xfrm>
              <a:off x="7010348" y="27860694"/>
              <a:ext cx="153194" cy="1539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" name="AutoShape 3"/>
            <p:cNvSpPr>
              <a:spLocks noChangeArrowheads="1"/>
            </p:cNvSpPr>
            <p:nvPr/>
          </p:nvSpPr>
          <p:spPr bwMode="auto">
            <a:xfrm>
              <a:off x="8610548" y="26031894"/>
              <a:ext cx="672307" cy="595313"/>
            </a:xfrm>
            <a:prstGeom prst="flowChartDelay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3" name="Line 4"/>
            <p:cNvSpPr>
              <a:spLocks noChangeShapeType="1"/>
            </p:cNvSpPr>
            <p:nvPr/>
          </p:nvSpPr>
          <p:spPr bwMode="auto">
            <a:xfrm>
              <a:off x="9448748" y="26336694"/>
              <a:ext cx="5183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" name="Line 5"/>
            <p:cNvSpPr>
              <a:spLocks noChangeShapeType="1"/>
            </p:cNvSpPr>
            <p:nvPr/>
          </p:nvSpPr>
          <p:spPr bwMode="auto">
            <a:xfrm flipH="1">
              <a:off x="8153348" y="26184294"/>
              <a:ext cx="4802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5" name="Line 6"/>
            <p:cNvSpPr>
              <a:spLocks noChangeShapeType="1"/>
            </p:cNvSpPr>
            <p:nvPr/>
          </p:nvSpPr>
          <p:spPr bwMode="auto">
            <a:xfrm flipH="1">
              <a:off x="8153348" y="26489094"/>
              <a:ext cx="4802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6" name="Oval 20"/>
            <p:cNvSpPr>
              <a:spLocks noChangeArrowheads="1"/>
            </p:cNvSpPr>
            <p:nvPr/>
          </p:nvSpPr>
          <p:spPr bwMode="auto">
            <a:xfrm>
              <a:off x="9296348" y="26260494"/>
              <a:ext cx="153194" cy="1539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" name="AutoShape 3"/>
            <p:cNvSpPr>
              <a:spLocks noChangeArrowheads="1"/>
            </p:cNvSpPr>
            <p:nvPr/>
          </p:nvSpPr>
          <p:spPr bwMode="auto">
            <a:xfrm>
              <a:off x="8686748" y="27479694"/>
              <a:ext cx="672307" cy="595313"/>
            </a:xfrm>
            <a:prstGeom prst="flowChartDelay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" name="Line 4"/>
            <p:cNvSpPr>
              <a:spLocks noChangeShapeType="1"/>
            </p:cNvSpPr>
            <p:nvPr/>
          </p:nvSpPr>
          <p:spPr bwMode="auto">
            <a:xfrm>
              <a:off x="9524948" y="27784494"/>
              <a:ext cx="5183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" name="Oval 20"/>
            <p:cNvSpPr>
              <a:spLocks noChangeArrowheads="1"/>
            </p:cNvSpPr>
            <p:nvPr/>
          </p:nvSpPr>
          <p:spPr bwMode="auto">
            <a:xfrm>
              <a:off x="9372548" y="27708294"/>
              <a:ext cx="153194" cy="1539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32" name="Straight Connector 331"/>
            <p:cNvCxnSpPr>
              <a:endCxn id="309" idx="1"/>
            </p:cNvCxnSpPr>
            <p:nvPr/>
          </p:nvCxnSpPr>
          <p:spPr>
            <a:xfrm>
              <a:off x="3124148" y="26793894"/>
              <a:ext cx="27432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Straight Connector 332"/>
            <p:cNvCxnSpPr/>
            <p:nvPr/>
          </p:nvCxnSpPr>
          <p:spPr>
            <a:xfrm rot="5400000" flipH="1" flipV="1">
              <a:off x="4915642" y="27441594"/>
              <a:ext cx="685006" cy="7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Straight Connector 333"/>
            <p:cNvCxnSpPr>
              <a:endCxn id="310" idx="1"/>
            </p:cNvCxnSpPr>
            <p:nvPr/>
          </p:nvCxnSpPr>
          <p:spPr>
            <a:xfrm>
              <a:off x="5257748" y="27098694"/>
              <a:ext cx="609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Straight Connector 334"/>
            <p:cNvCxnSpPr>
              <a:endCxn id="319" idx="1"/>
            </p:cNvCxnSpPr>
            <p:nvPr/>
          </p:nvCxnSpPr>
          <p:spPr>
            <a:xfrm>
              <a:off x="5257748" y="27784494"/>
              <a:ext cx="6096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Straight Connector 335"/>
            <p:cNvCxnSpPr/>
            <p:nvPr/>
          </p:nvCxnSpPr>
          <p:spPr>
            <a:xfrm rot="10800000" flipV="1">
              <a:off x="3051146" y="28138958"/>
              <a:ext cx="1589328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Connector 336"/>
            <p:cNvCxnSpPr>
              <a:stCxn id="304" idx="1"/>
            </p:cNvCxnSpPr>
            <p:nvPr/>
          </p:nvCxnSpPr>
          <p:spPr>
            <a:xfrm rot="16200000" flipV="1">
              <a:off x="3276548" y="25879494"/>
              <a:ext cx="1588" cy="304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/>
            <p:cNvCxnSpPr/>
            <p:nvPr/>
          </p:nvCxnSpPr>
          <p:spPr>
            <a:xfrm rot="10800000">
              <a:off x="3124148" y="27174894"/>
              <a:ext cx="3048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Straight Connector 338"/>
            <p:cNvCxnSpPr>
              <a:stCxn id="315" idx="1"/>
            </p:cNvCxnSpPr>
            <p:nvPr/>
          </p:nvCxnSpPr>
          <p:spPr>
            <a:xfrm rot="16200000" flipV="1">
              <a:off x="3276548" y="27327294"/>
              <a:ext cx="1588" cy="304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Straight Connector 339"/>
            <p:cNvCxnSpPr/>
            <p:nvPr/>
          </p:nvCxnSpPr>
          <p:spPr>
            <a:xfrm flipV="1">
              <a:off x="7696150" y="26183501"/>
              <a:ext cx="457991" cy="79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Straight Connector 340"/>
            <p:cNvCxnSpPr/>
            <p:nvPr/>
          </p:nvCxnSpPr>
          <p:spPr>
            <a:xfrm rot="16200000" flipH="1">
              <a:off x="7143377" y="27043452"/>
              <a:ext cx="1111591" cy="445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Straight Connector 341"/>
            <p:cNvCxnSpPr/>
            <p:nvPr/>
          </p:nvCxnSpPr>
          <p:spPr>
            <a:xfrm>
              <a:off x="7696148" y="26489094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Straight Connector 342"/>
            <p:cNvCxnSpPr/>
            <p:nvPr/>
          </p:nvCxnSpPr>
          <p:spPr>
            <a:xfrm>
              <a:off x="7701401" y="27601476"/>
              <a:ext cx="100068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5" name="TextBox 344"/>
            <p:cNvSpPr txBox="1"/>
            <p:nvPr/>
          </p:nvSpPr>
          <p:spPr>
            <a:xfrm>
              <a:off x="3276548" y="25727094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46" name="TextBox 345"/>
            <p:cNvSpPr txBox="1"/>
            <p:nvPr/>
          </p:nvSpPr>
          <p:spPr>
            <a:xfrm>
              <a:off x="2438348" y="26031894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347" name="TextBox 346"/>
            <p:cNvSpPr txBox="1"/>
            <p:nvPr/>
          </p:nvSpPr>
          <p:spPr>
            <a:xfrm>
              <a:off x="3243206" y="2645099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48" name="TextBox 347"/>
            <p:cNvSpPr txBox="1"/>
            <p:nvPr/>
          </p:nvSpPr>
          <p:spPr>
            <a:xfrm rot="10800000" flipV="1">
              <a:off x="3171768" y="2709394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349" name="TextBox 348"/>
            <p:cNvSpPr txBox="1"/>
            <p:nvPr/>
          </p:nvSpPr>
          <p:spPr>
            <a:xfrm>
              <a:off x="3657548" y="27784494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cxnSp>
          <p:nvCxnSpPr>
            <p:cNvPr id="350" name="Straight Connector 349"/>
            <p:cNvCxnSpPr/>
            <p:nvPr/>
          </p:nvCxnSpPr>
          <p:spPr>
            <a:xfrm rot="10800000">
              <a:off x="2819348" y="26336694"/>
              <a:ext cx="8382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Straight Connector 350"/>
            <p:cNvCxnSpPr/>
            <p:nvPr/>
          </p:nvCxnSpPr>
          <p:spPr>
            <a:xfrm rot="5400000">
              <a:off x="2400248" y="26755794"/>
              <a:ext cx="8382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Straight Connector 351"/>
            <p:cNvCxnSpPr/>
            <p:nvPr/>
          </p:nvCxnSpPr>
          <p:spPr>
            <a:xfrm>
              <a:off x="2819348" y="27174894"/>
              <a:ext cx="3048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Straight Connector 352"/>
            <p:cNvCxnSpPr/>
            <p:nvPr/>
          </p:nvCxnSpPr>
          <p:spPr>
            <a:xfrm rot="10800000">
              <a:off x="2514548" y="26336694"/>
              <a:ext cx="3048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4" name="TextBox 353"/>
            <p:cNvSpPr txBox="1"/>
            <p:nvPr/>
          </p:nvSpPr>
          <p:spPr>
            <a:xfrm>
              <a:off x="5386346" y="25736618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355" name="TextBox 354"/>
            <p:cNvSpPr txBox="1"/>
            <p:nvPr/>
          </p:nvSpPr>
          <p:spPr>
            <a:xfrm>
              <a:off x="7172296" y="26522436"/>
              <a:ext cx="8668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16</a:t>
              </a:r>
              <a:endParaRPr lang="en-US" dirty="0"/>
            </a:p>
          </p:txBody>
        </p:sp>
        <p:sp>
          <p:nvSpPr>
            <p:cNvPr id="356" name="TextBox 355"/>
            <p:cNvSpPr txBox="1"/>
            <p:nvPr/>
          </p:nvSpPr>
          <p:spPr>
            <a:xfrm>
              <a:off x="4743404" y="26951064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11</a:t>
              </a:r>
              <a:endParaRPr lang="en-US" dirty="0"/>
            </a:p>
          </p:txBody>
        </p:sp>
        <p:sp>
          <p:nvSpPr>
            <p:cNvPr id="357" name="TextBox 356"/>
            <p:cNvSpPr txBox="1"/>
            <p:nvPr/>
          </p:nvSpPr>
          <p:spPr>
            <a:xfrm>
              <a:off x="9458312" y="25950932"/>
              <a:ext cx="10096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22</a:t>
              </a:r>
              <a:endParaRPr lang="en-US" dirty="0"/>
            </a:p>
          </p:txBody>
        </p:sp>
        <p:sp>
          <p:nvSpPr>
            <p:cNvPr id="358" name="TextBox 357"/>
            <p:cNvSpPr txBox="1"/>
            <p:nvPr/>
          </p:nvSpPr>
          <p:spPr>
            <a:xfrm>
              <a:off x="9529750" y="27379692"/>
              <a:ext cx="8620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23</a:t>
              </a:r>
              <a:endParaRPr lang="en-US" dirty="0"/>
            </a:p>
          </p:txBody>
        </p:sp>
        <p:sp>
          <p:nvSpPr>
            <p:cNvPr id="359" name="TextBox 358"/>
            <p:cNvSpPr txBox="1"/>
            <p:nvPr/>
          </p:nvSpPr>
          <p:spPr>
            <a:xfrm>
              <a:off x="5386346" y="2673675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14</a:t>
              </a:r>
              <a:endParaRPr lang="en-US" dirty="0"/>
            </a:p>
          </p:txBody>
        </p:sp>
        <p:sp>
          <p:nvSpPr>
            <p:cNvPr id="360" name="TextBox 359"/>
            <p:cNvSpPr txBox="1"/>
            <p:nvPr/>
          </p:nvSpPr>
          <p:spPr>
            <a:xfrm>
              <a:off x="5529222" y="27379692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15</a:t>
              </a:r>
              <a:endParaRPr lang="en-US" dirty="0"/>
            </a:p>
          </p:txBody>
        </p:sp>
        <p:sp>
          <p:nvSpPr>
            <p:cNvPr id="361" name="TextBox 360"/>
            <p:cNvSpPr txBox="1"/>
            <p:nvPr/>
          </p:nvSpPr>
          <p:spPr>
            <a:xfrm>
              <a:off x="7815238" y="26093808"/>
              <a:ext cx="11430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20</a:t>
              </a:r>
              <a:endParaRPr lang="en-US" dirty="0"/>
            </a:p>
          </p:txBody>
        </p:sp>
        <p:sp>
          <p:nvSpPr>
            <p:cNvPr id="362" name="TextBox 361"/>
            <p:cNvSpPr txBox="1"/>
            <p:nvPr/>
          </p:nvSpPr>
          <p:spPr>
            <a:xfrm>
              <a:off x="7815238" y="27236815"/>
              <a:ext cx="415939" cy="3473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21</a:t>
              </a:r>
              <a:endParaRPr lang="en-US" dirty="0"/>
            </a:p>
          </p:txBody>
        </p:sp>
        <p:sp>
          <p:nvSpPr>
            <p:cNvPr id="363" name="TextBox 362"/>
            <p:cNvSpPr txBox="1"/>
            <p:nvPr/>
          </p:nvSpPr>
          <p:spPr>
            <a:xfrm>
              <a:off x="7243734" y="27522567"/>
              <a:ext cx="457666" cy="3473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19</a:t>
              </a:r>
              <a:endParaRPr lang="en-US" dirty="0"/>
            </a:p>
          </p:txBody>
        </p:sp>
        <p:cxnSp>
          <p:nvCxnSpPr>
            <p:cNvPr id="366" name="Straight Connector 365"/>
            <p:cNvCxnSpPr/>
            <p:nvPr/>
          </p:nvCxnSpPr>
          <p:spPr>
            <a:xfrm>
              <a:off x="1142948" y="25727094"/>
              <a:ext cx="5334000" cy="7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" name="Straight Connector 366"/>
            <p:cNvCxnSpPr/>
            <p:nvPr/>
          </p:nvCxnSpPr>
          <p:spPr>
            <a:xfrm>
              <a:off x="7161954" y="25879494"/>
              <a:ext cx="5334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Straight Connector 367"/>
            <p:cNvCxnSpPr/>
            <p:nvPr/>
          </p:nvCxnSpPr>
          <p:spPr>
            <a:xfrm>
              <a:off x="5287977" y="28300203"/>
              <a:ext cx="58864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9" name="Straight Connector 368"/>
            <p:cNvCxnSpPr>
              <a:endCxn id="320" idx="1"/>
            </p:cNvCxnSpPr>
            <p:nvPr/>
          </p:nvCxnSpPr>
          <p:spPr>
            <a:xfrm rot="5400000" flipH="1" flipV="1">
              <a:off x="5753048" y="28203594"/>
              <a:ext cx="228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Straight Connector 369"/>
            <p:cNvCxnSpPr>
              <a:stCxn id="303" idx="1"/>
            </p:cNvCxnSpPr>
            <p:nvPr/>
          </p:nvCxnSpPr>
          <p:spPr>
            <a:xfrm rot="5400000" flipH="1" flipV="1">
              <a:off x="5669307" y="25757654"/>
              <a:ext cx="0" cy="8532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1" name="Straight Connector 370"/>
            <p:cNvCxnSpPr/>
            <p:nvPr/>
          </p:nvCxnSpPr>
          <p:spPr>
            <a:xfrm rot="5400000">
              <a:off x="7543748" y="26031894"/>
              <a:ext cx="304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" name="Straight Connector 371"/>
            <p:cNvCxnSpPr/>
            <p:nvPr/>
          </p:nvCxnSpPr>
          <p:spPr>
            <a:xfrm rot="10800000">
              <a:off x="2209748" y="28470294"/>
              <a:ext cx="2438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3" name="Flowchart: Connector 372"/>
            <p:cNvSpPr/>
            <p:nvPr/>
          </p:nvSpPr>
          <p:spPr>
            <a:xfrm>
              <a:off x="2133548" y="25650894"/>
              <a:ext cx="152400" cy="152400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4" name="Straight Connector 373"/>
            <p:cNvCxnSpPr/>
            <p:nvPr/>
          </p:nvCxnSpPr>
          <p:spPr>
            <a:xfrm rot="16200000" flipH="1">
              <a:off x="1600148" y="25650894"/>
              <a:ext cx="152400" cy="1524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5" name="Straight Connector 374"/>
            <p:cNvCxnSpPr/>
            <p:nvPr/>
          </p:nvCxnSpPr>
          <p:spPr>
            <a:xfrm rot="5400000">
              <a:off x="1600148" y="25650894"/>
              <a:ext cx="152400" cy="1524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6" name="AutoShape 3"/>
            <p:cNvSpPr>
              <a:spLocks noChangeArrowheads="1"/>
            </p:cNvSpPr>
            <p:nvPr/>
          </p:nvSpPr>
          <p:spPr bwMode="auto">
            <a:xfrm>
              <a:off x="6476948" y="25574694"/>
              <a:ext cx="672307" cy="595313"/>
            </a:xfrm>
            <a:prstGeom prst="flowChartDelay">
              <a:avLst/>
            </a:prstGeom>
            <a:solidFill>
              <a:srgbClr val="7030A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77" name="Straight Connector 376"/>
            <p:cNvCxnSpPr/>
            <p:nvPr/>
          </p:nvCxnSpPr>
          <p:spPr>
            <a:xfrm rot="5400000" flipH="1" flipV="1">
              <a:off x="6019748" y="26108094"/>
              <a:ext cx="152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Straight Connector 377"/>
            <p:cNvCxnSpPr/>
            <p:nvPr/>
          </p:nvCxnSpPr>
          <p:spPr>
            <a:xfrm>
              <a:off x="6095948" y="26031894"/>
              <a:ext cx="381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0" name="Straight Connector 379"/>
            <p:cNvCxnSpPr/>
            <p:nvPr/>
          </p:nvCxnSpPr>
          <p:spPr>
            <a:xfrm rot="5400000" flipH="1" flipV="1">
              <a:off x="838148" y="27098694"/>
              <a:ext cx="2743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1" name="Rectangle 380"/>
            <p:cNvSpPr/>
            <p:nvPr/>
          </p:nvSpPr>
          <p:spPr>
            <a:xfrm>
              <a:off x="1314380" y="25236552"/>
              <a:ext cx="115217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Sa0 or Sa1</a:t>
              </a:r>
              <a:endParaRPr lang="en-US" dirty="0"/>
            </a:p>
          </p:txBody>
        </p:sp>
        <p:sp>
          <p:nvSpPr>
            <p:cNvPr id="382" name="TextBox 381"/>
            <p:cNvSpPr txBox="1"/>
            <p:nvPr/>
          </p:nvSpPr>
          <p:spPr>
            <a:xfrm>
              <a:off x="814314" y="25307990"/>
              <a:ext cx="685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y</a:t>
              </a:r>
              <a:endParaRPr lang="en-US" sz="3600" dirty="0"/>
            </a:p>
          </p:txBody>
        </p:sp>
      </p:grpSp>
      <p:grpSp>
        <p:nvGrpSpPr>
          <p:cNvPr id="393" name="Group 392"/>
          <p:cNvGrpSpPr/>
          <p:nvPr/>
        </p:nvGrpSpPr>
        <p:grpSpPr>
          <a:xfrm>
            <a:off x="671438" y="20307330"/>
            <a:ext cx="10572824" cy="4071966"/>
            <a:chOff x="671438" y="20307330"/>
            <a:chExt cx="10572824" cy="4071966"/>
          </a:xfrm>
        </p:grpSpPr>
        <p:grpSp>
          <p:nvGrpSpPr>
            <p:cNvPr id="300" name="Group 299"/>
            <p:cNvGrpSpPr/>
            <p:nvPr/>
          </p:nvGrpSpPr>
          <p:grpSpPr>
            <a:xfrm>
              <a:off x="671438" y="20307330"/>
              <a:ext cx="10572824" cy="4071966"/>
              <a:chOff x="2743140" y="24284040"/>
              <a:chExt cx="8167750" cy="2966047"/>
            </a:xfrm>
          </p:grpSpPr>
          <p:sp>
            <p:nvSpPr>
              <p:cNvPr id="205" name="AutoShape 3"/>
              <p:cNvSpPr>
                <a:spLocks noChangeArrowheads="1"/>
              </p:cNvSpPr>
              <p:nvPr/>
            </p:nvSpPr>
            <p:spPr bwMode="auto">
              <a:xfrm>
                <a:off x="4243338" y="24522172"/>
                <a:ext cx="672307" cy="595313"/>
              </a:xfrm>
              <a:prstGeom prst="flowChartDelay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" name="Line 4"/>
              <p:cNvSpPr>
                <a:spLocks noChangeShapeType="1"/>
              </p:cNvSpPr>
              <p:nvPr/>
            </p:nvSpPr>
            <p:spPr bwMode="auto">
              <a:xfrm>
                <a:off x="5081538" y="24826972"/>
                <a:ext cx="51831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" name="Line 5"/>
              <p:cNvSpPr>
                <a:spLocks noChangeShapeType="1"/>
              </p:cNvSpPr>
              <p:nvPr/>
            </p:nvSpPr>
            <p:spPr bwMode="auto">
              <a:xfrm flipH="1">
                <a:off x="3786138" y="24674572"/>
                <a:ext cx="48021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" name="Line 6"/>
              <p:cNvSpPr>
                <a:spLocks noChangeShapeType="1"/>
              </p:cNvSpPr>
              <p:nvPr/>
            </p:nvSpPr>
            <p:spPr bwMode="auto">
              <a:xfrm flipH="1">
                <a:off x="3786138" y="24979372"/>
                <a:ext cx="48021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" name="Oval 20"/>
              <p:cNvSpPr>
                <a:spLocks noChangeArrowheads="1"/>
              </p:cNvSpPr>
              <p:nvPr/>
            </p:nvSpPr>
            <p:spPr bwMode="auto">
              <a:xfrm>
                <a:off x="4929138" y="24750772"/>
                <a:ext cx="153194" cy="1539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" name="AutoShape 3"/>
              <p:cNvSpPr>
                <a:spLocks noChangeArrowheads="1"/>
              </p:cNvSpPr>
              <p:nvPr/>
            </p:nvSpPr>
            <p:spPr bwMode="auto">
              <a:xfrm>
                <a:off x="6681738" y="25284172"/>
                <a:ext cx="672307" cy="595313"/>
              </a:xfrm>
              <a:prstGeom prst="flowChartDelay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" name="Line 4"/>
              <p:cNvSpPr>
                <a:spLocks noChangeShapeType="1"/>
              </p:cNvSpPr>
              <p:nvPr/>
            </p:nvSpPr>
            <p:spPr bwMode="auto">
              <a:xfrm>
                <a:off x="7519938" y="25588972"/>
                <a:ext cx="51831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" name="Line 5"/>
              <p:cNvSpPr>
                <a:spLocks noChangeShapeType="1"/>
              </p:cNvSpPr>
              <p:nvPr/>
            </p:nvSpPr>
            <p:spPr bwMode="auto">
              <a:xfrm flipH="1">
                <a:off x="6224538" y="25436572"/>
                <a:ext cx="48021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" name="Line 6"/>
              <p:cNvSpPr>
                <a:spLocks noChangeShapeType="1"/>
              </p:cNvSpPr>
              <p:nvPr/>
            </p:nvSpPr>
            <p:spPr bwMode="auto">
              <a:xfrm flipH="1">
                <a:off x="6224538" y="25741372"/>
                <a:ext cx="48021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" name="Oval 20"/>
              <p:cNvSpPr>
                <a:spLocks noChangeArrowheads="1"/>
              </p:cNvSpPr>
              <p:nvPr/>
            </p:nvSpPr>
            <p:spPr bwMode="auto">
              <a:xfrm>
                <a:off x="7367538" y="25512772"/>
                <a:ext cx="153194" cy="1539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" name="AutoShape 3"/>
              <p:cNvSpPr>
                <a:spLocks noChangeArrowheads="1"/>
              </p:cNvSpPr>
              <p:nvPr/>
            </p:nvSpPr>
            <p:spPr bwMode="auto">
              <a:xfrm>
                <a:off x="4243338" y="25665172"/>
                <a:ext cx="672307" cy="595313"/>
              </a:xfrm>
              <a:prstGeom prst="flowChartDelay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" name="Line 4"/>
              <p:cNvSpPr>
                <a:spLocks noChangeShapeType="1"/>
              </p:cNvSpPr>
              <p:nvPr/>
            </p:nvSpPr>
            <p:spPr bwMode="auto">
              <a:xfrm>
                <a:off x="5081538" y="25969972"/>
                <a:ext cx="51831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" name="Line 5"/>
              <p:cNvSpPr>
                <a:spLocks noChangeShapeType="1"/>
              </p:cNvSpPr>
              <p:nvPr/>
            </p:nvSpPr>
            <p:spPr bwMode="auto">
              <a:xfrm flipH="1">
                <a:off x="3786138" y="25817572"/>
                <a:ext cx="48021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" name="Line 6"/>
              <p:cNvSpPr>
                <a:spLocks noChangeShapeType="1"/>
              </p:cNvSpPr>
              <p:nvPr/>
            </p:nvSpPr>
            <p:spPr bwMode="auto">
              <a:xfrm flipH="1">
                <a:off x="3786138" y="26122372"/>
                <a:ext cx="48021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9" name="Oval 20"/>
              <p:cNvSpPr>
                <a:spLocks noChangeArrowheads="1"/>
              </p:cNvSpPr>
              <p:nvPr/>
            </p:nvSpPr>
            <p:spPr bwMode="auto">
              <a:xfrm>
                <a:off x="4929138" y="25893772"/>
                <a:ext cx="153194" cy="1539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0" name="AutoShape 3"/>
              <p:cNvSpPr>
                <a:spLocks noChangeArrowheads="1"/>
              </p:cNvSpPr>
              <p:nvPr/>
            </p:nvSpPr>
            <p:spPr bwMode="auto">
              <a:xfrm>
                <a:off x="6681738" y="26274772"/>
                <a:ext cx="672307" cy="595313"/>
              </a:xfrm>
              <a:prstGeom prst="flowChartDelay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1" name="Line 4"/>
              <p:cNvSpPr>
                <a:spLocks noChangeShapeType="1"/>
              </p:cNvSpPr>
              <p:nvPr/>
            </p:nvSpPr>
            <p:spPr bwMode="auto">
              <a:xfrm>
                <a:off x="7519938" y="26579572"/>
                <a:ext cx="51831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2" name="Line 5"/>
              <p:cNvSpPr>
                <a:spLocks noChangeShapeType="1"/>
              </p:cNvSpPr>
              <p:nvPr/>
            </p:nvSpPr>
            <p:spPr bwMode="auto">
              <a:xfrm flipH="1">
                <a:off x="6224538" y="26427172"/>
                <a:ext cx="48021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3" name="Line 6"/>
              <p:cNvSpPr>
                <a:spLocks noChangeShapeType="1"/>
              </p:cNvSpPr>
              <p:nvPr/>
            </p:nvSpPr>
            <p:spPr bwMode="auto">
              <a:xfrm flipH="1">
                <a:off x="6224538" y="26731972"/>
                <a:ext cx="48021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" name="Oval 20"/>
              <p:cNvSpPr>
                <a:spLocks noChangeArrowheads="1"/>
              </p:cNvSpPr>
              <p:nvPr/>
            </p:nvSpPr>
            <p:spPr bwMode="auto">
              <a:xfrm>
                <a:off x="7367538" y="26503372"/>
                <a:ext cx="153194" cy="1539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" name="AutoShape 3"/>
              <p:cNvSpPr>
                <a:spLocks noChangeArrowheads="1"/>
              </p:cNvSpPr>
              <p:nvPr/>
            </p:nvSpPr>
            <p:spPr bwMode="auto">
              <a:xfrm>
                <a:off x="8967738" y="24674572"/>
                <a:ext cx="672307" cy="595313"/>
              </a:xfrm>
              <a:prstGeom prst="flowChartDelay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" name="Line 4"/>
              <p:cNvSpPr>
                <a:spLocks noChangeShapeType="1"/>
              </p:cNvSpPr>
              <p:nvPr/>
            </p:nvSpPr>
            <p:spPr bwMode="auto">
              <a:xfrm>
                <a:off x="9805938" y="24979372"/>
                <a:ext cx="51831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" name="Line 5"/>
              <p:cNvSpPr>
                <a:spLocks noChangeShapeType="1"/>
              </p:cNvSpPr>
              <p:nvPr/>
            </p:nvSpPr>
            <p:spPr bwMode="auto">
              <a:xfrm flipH="1">
                <a:off x="8510538" y="24826972"/>
                <a:ext cx="48021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" name="Line 6"/>
              <p:cNvSpPr>
                <a:spLocks noChangeShapeType="1"/>
              </p:cNvSpPr>
              <p:nvPr/>
            </p:nvSpPr>
            <p:spPr bwMode="auto">
              <a:xfrm flipH="1">
                <a:off x="8510538" y="25131772"/>
                <a:ext cx="48021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9" name="Oval 20"/>
              <p:cNvSpPr>
                <a:spLocks noChangeArrowheads="1"/>
              </p:cNvSpPr>
              <p:nvPr/>
            </p:nvSpPr>
            <p:spPr bwMode="auto">
              <a:xfrm>
                <a:off x="9653538" y="24903172"/>
                <a:ext cx="153194" cy="1539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" name="AutoShape 3"/>
              <p:cNvSpPr>
                <a:spLocks noChangeArrowheads="1"/>
              </p:cNvSpPr>
              <p:nvPr/>
            </p:nvSpPr>
            <p:spPr bwMode="auto">
              <a:xfrm>
                <a:off x="9043938" y="26122372"/>
                <a:ext cx="672307" cy="595313"/>
              </a:xfrm>
              <a:prstGeom prst="flowChartDelay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" name="Line 4"/>
              <p:cNvSpPr>
                <a:spLocks noChangeShapeType="1"/>
              </p:cNvSpPr>
              <p:nvPr/>
            </p:nvSpPr>
            <p:spPr bwMode="auto">
              <a:xfrm>
                <a:off x="9882138" y="26427172"/>
                <a:ext cx="51831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2" name="Line 5"/>
              <p:cNvSpPr>
                <a:spLocks noChangeShapeType="1"/>
              </p:cNvSpPr>
              <p:nvPr/>
            </p:nvSpPr>
            <p:spPr bwMode="auto">
              <a:xfrm flipH="1">
                <a:off x="8586738" y="26274772"/>
                <a:ext cx="48021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3" name="Line 6"/>
              <p:cNvSpPr>
                <a:spLocks noChangeShapeType="1"/>
              </p:cNvSpPr>
              <p:nvPr/>
            </p:nvSpPr>
            <p:spPr bwMode="auto">
              <a:xfrm flipH="1">
                <a:off x="8586738" y="26579572"/>
                <a:ext cx="48021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4" name="Oval 20"/>
              <p:cNvSpPr>
                <a:spLocks noChangeArrowheads="1"/>
              </p:cNvSpPr>
              <p:nvPr/>
            </p:nvSpPr>
            <p:spPr bwMode="auto">
              <a:xfrm>
                <a:off x="9729738" y="26350972"/>
                <a:ext cx="153194" cy="1539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35" name="Straight Connector 234"/>
              <p:cNvCxnSpPr>
                <a:endCxn id="212" idx="1"/>
              </p:cNvCxnSpPr>
              <p:nvPr/>
            </p:nvCxnSpPr>
            <p:spPr>
              <a:xfrm>
                <a:off x="3481338" y="25436572"/>
                <a:ext cx="27432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/>
              <p:cNvCxnSpPr/>
              <p:nvPr/>
            </p:nvCxnSpPr>
            <p:spPr>
              <a:xfrm rot="5400000" flipH="1" flipV="1">
                <a:off x="5272832" y="26084272"/>
                <a:ext cx="685006" cy="79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/>
              <p:cNvCxnSpPr>
                <a:endCxn id="213" idx="1"/>
              </p:cNvCxnSpPr>
              <p:nvPr/>
            </p:nvCxnSpPr>
            <p:spPr>
              <a:xfrm>
                <a:off x="5614938" y="25741372"/>
                <a:ext cx="6096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/>
              <p:cNvCxnSpPr>
                <a:endCxn id="222" idx="1"/>
              </p:cNvCxnSpPr>
              <p:nvPr/>
            </p:nvCxnSpPr>
            <p:spPr>
              <a:xfrm>
                <a:off x="5614938" y="26427172"/>
                <a:ext cx="6096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/>
              <p:cNvCxnSpPr>
                <a:stCxn id="223" idx="1"/>
              </p:cNvCxnSpPr>
              <p:nvPr/>
            </p:nvCxnSpPr>
            <p:spPr>
              <a:xfrm rot="16200000" flipV="1">
                <a:off x="4852938" y="25360372"/>
                <a:ext cx="794" cy="274240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/>
              <p:cNvCxnSpPr>
                <a:stCxn id="207" idx="1"/>
              </p:cNvCxnSpPr>
              <p:nvPr/>
            </p:nvCxnSpPr>
            <p:spPr>
              <a:xfrm rot="16200000" flipV="1">
                <a:off x="3633738" y="24522172"/>
                <a:ext cx="1588" cy="304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/>
              <p:cNvCxnSpPr/>
              <p:nvPr/>
            </p:nvCxnSpPr>
            <p:spPr>
              <a:xfrm rot="10800000">
                <a:off x="3481338" y="25817572"/>
                <a:ext cx="3048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/>
              <p:cNvCxnSpPr>
                <a:stCxn id="218" idx="1"/>
              </p:cNvCxnSpPr>
              <p:nvPr/>
            </p:nvCxnSpPr>
            <p:spPr>
              <a:xfrm rot="16200000" flipV="1">
                <a:off x="3633738" y="25969972"/>
                <a:ext cx="1588" cy="304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/>
              <p:cNvCxnSpPr/>
              <p:nvPr/>
            </p:nvCxnSpPr>
            <p:spPr>
              <a:xfrm rot="5400000">
                <a:off x="7482632" y="25703272"/>
                <a:ext cx="1142206" cy="79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/>
              <p:cNvCxnSpPr/>
              <p:nvPr/>
            </p:nvCxnSpPr>
            <p:spPr>
              <a:xfrm>
                <a:off x="8053338" y="25131772"/>
                <a:ext cx="4572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/>
              <p:cNvCxnSpPr>
                <a:endCxn id="232" idx="1"/>
              </p:cNvCxnSpPr>
              <p:nvPr/>
            </p:nvCxnSpPr>
            <p:spPr>
              <a:xfrm>
                <a:off x="8053338" y="26274772"/>
                <a:ext cx="5334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/>
              <p:cNvCxnSpPr>
                <a:endCxn id="233" idx="1"/>
              </p:cNvCxnSpPr>
              <p:nvPr/>
            </p:nvCxnSpPr>
            <p:spPr>
              <a:xfrm>
                <a:off x="8053338" y="26579572"/>
                <a:ext cx="5334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8" name="TextBox 247"/>
              <p:cNvSpPr txBox="1"/>
              <p:nvPr/>
            </p:nvSpPr>
            <p:spPr>
              <a:xfrm>
                <a:off x="3609904" y="2428404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249" name="TextBox 248"/>
              <p:cNvSpPr txBox="1"/>
              <p:nvPr/>
            </p:nvSpPr>
            <p:spPr>
              <a:xfrm>
                <a:off x="2743140" y="2459361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250" name="TextBox 249"/>
              <p:cNvSpPr txBox="1"/>
              <p:nvPr/>
            </p:nvSpPr>
            <p:spPr>
              <a:xfrm>
                <a:off x="3609904" y="2506985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251" name="TextBox 250"/>
              <p:cNvSpPr txBox="1"/>
              <p:nvPr/>
            </p:nvSpPr>
            <p:spPr>
              <a:xfrm>
                <a:off x="3681342" y="2578423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6</a:t>
                </a:r>
                <a:endParaRPr lang="en-US" dirty="0"/>
              </a:p>
            </p:txBody>
          </p:sp>
          <p:sp>
            <p:nvSpPr>
              <p:cNvPr id="252" name="TextBox 251"/>
              <p:cNvSpPr txBox="1"/>
              <p:nvPr/>
            </p:nvSpPr>
            <p:spPr>
              <a:xfrm>
                <a:off x="4014738" y="26350972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7</a:t>
                </a:r>
                <a:endParaRPr lang="en-US" dirty="0"/>
              </a:p>
            </p:txBody>
          </p:sp>
          <p:cxnSp>
            <p:nvCxnSpPr>
              <p:cNvPr id="253" name="Straight Connector 252"/>
              <p:cNvCxnSpPr/>
              <p:nvPr/>
            </p:nvCxnSpPr>
            <p:spPr>
              <a:xfrm rot="10800000">
                <a:off x="3176538" y="24979372"/>
                <a:ext cx="8382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/>
              <p:cNvCxnSpPr/>
              <p:nvPr/>
            </p:nvCxnSpPr>
            <p:spPr>
              <a:xfrm rot="5400000">
                <a:off x="2757438" y="25398472"/>
                <a:ext cx="8382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/>
              <p:cNvCxnSpPr/>
              <p:nvPr/>
            </p:nvCxnSpPr>
            <p:spPr>
              <a:xfrm>
                <a:off x="3176538" y="25817572"/>
                <a:ext cx="3048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/>
              <p:cNvCxnSpPr/>
              <p:nvPr/>
            </p:nvCxnSpPr>
            <p:spPr>
              <a:xfrm rot="10800000">
                <a:off x="2871738" y="24979372"/>
                <a:ext cx="3048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7" name="TextBox 256"/>
              <p:cNvSpPr txBox="1"/>
              <p:nvPr/>
            </p:nvSpPr>
            <p:spPr>
              <a:xfrm>
                <a:off x="5888828" y="24492184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10</a:t>
                </a:r>
                <a:endParaRPr lang="en-US" dirty="0"/>
              </a:p>
            </p:txBody>
          </p:sp>
          <p:sp>
            <p:nvSpPr>
              <p:cNvPr id="258" name="TextBox 257"/>
              <p:cNvSpPr txBox="1"/>
              <p:nvPr/>
            </p:nvSpPr>
            <p:spPr>
              <a:xfrm>
                <a:off x="7467556" y="25498486"/>
                <a:ext cx="109062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16</a:t>
                </a:r>
                <a:endParaRPr lang="en-US" dirty="0"/>
              </a:p>
            </p:txBody>
          </p:sp>
          <p:sp>
            <p:nvSpPr>
              <p:cNvPr id="259" name="TextBox 258"/>
              <p:cNvSpPr txBox="1"/>
              <p:nvPr/>
            </p:nvSpPr>
            <p:spPr>
              <a:xfrm>
                <a:off x="5116203" y="25636974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11</a:t>
                </a:r>
                <a:endParaRPr lang="en-US" dirty="0"/>
              </a:p>
            </p:txBody>
          </p:sp>
          <p:sp>
            <p:nvSpPr>
              <p:cNvPr id="260" name="TextBox 259"/>
              <p:cNvSpPr txBox="1"/>
              <p:nvPr/>
            </p:nvSpPr>
            <p:spPr>
              <a:xfrm>
                <a:off x="9815502" y="24593610"/>
                <a:ext cx="7239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22</a:t>
                </a:r>
                <a:endParaRPr lang="en-US" dirty="0"/>
              </a:p>
            </p:txBody>
          </p:sp>
          <p:sp>
            <p:nvSpPr>
              <p:cNvPr id="261" name="TextBox 260"/>
              <p:cNvSpPr txBox="1"/>
              <p:nvPr/>
            </p:nvSpPr>
            <p:spPr>
              <a:xfrm>
                <a:off x="9896448" y="25998552"/>
                <a:ext cx="10144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23</a:t>
                </a:r>
                <a:endParaRPr lang="en-US" dirty="0"/>
              </a:p>
            </p:txBody>
          </p:sp>
          <p:sp>
            <p:nvSpPr>
              <p:cNvPr id="262" name="TextBox 261"/>
              <p:cNvSpPr txBox="1"/>
              <p:nvPr/>
            </p:nvSpPr>
            <p:spPr>
              <a:xfrm>
                <a:off x="6038796" y="25427048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14</a:t>
                </a:r>
                <a:endParaRPr lang="en-US" dirty="0"/>
              </a:p>
            </p:txBody>
          </p:sp>
          <p:sp>
            <p:nvSpPr>
              <p:cNvPr id="263" name="TextBox 262"/>
              <p:cNvSpPr txBox="1"/>
              <p:nvPr/>
            </p:nvSpPr>
            <p:spPr>
              <a:xfrm>
                <a:off x="5723265" y="26105297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15</a:t>
                </a:r>
                <a:endParaRPr lang="en-US" dirty="0"/>
              </a:p>
            </p:txBody>
          </p:sp>
          <p:sp>
            <p:nvSpPr>
              <p:cNvPr id="264" name="TextBox 263"/>
              <p:cNvSpPr txBox="1"/>
              <p:nvPr/>
            </p:nvSpPr>
            <p:spPr>
              <a:xfrm>
                <a:off x="8096328" y="24804399"/>
                <a:ext cx="7143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20</a:t>
                </a:r>
                <a:endParaRPr lang="en-US" dirty="0"/>
              </a:p>
            </p:txBody>
          </p:sp>
          <p:sp>
            <p:nvSpPr>
              <p:cNvPr id="265" name="TextBox 264"/>
              <p:cNvSpPr txBox="1"/>
              <p:nvPr/>
            </p:nvSpPr>
            <p:spPr>
              <a:xfrm>
                <a:off x="8110498" y="25927114"/>
                <a:ext cx="8382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21</a:t>
                </a:r>
                <a:endParaRPr lang="en-US" dirty="0"/>
              </a:p>
            </p:txBody>
          </p:sp>
          <p:sp>
            <p:nvSpPr>
              <p:cNvPr id="266" name="TextBox 265"/>
              <p:cNvSpPr txBox="1"/>
              <p:nvPr/>
            </p:nvSpPr>
            <p:spPr>
              <a:xfrm>
                <a:off x="7610432" y="26498618"/>
                <a:ext cx="72867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19</a:t>
                </a:r>
                <a:endParaRPr lang="en-US" dirty="0"/>
              </a:p>
            </p:txBody>
          </p:sp>
          <p:sp>
            <p:nvSpPr>
              <p:cNvPr id="267" name="Rectangle 266"/>
              <p:cNvSpPr/>
              <p:nvPr/>
            </p:nvSpPr>
            <p:spPr>
              <a:xfrm>
                <a:off x="6992578" y="24388112"/>
                <a:ext cx="1143008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 smtClean="0"/>
                  <a:t>sa0</a:t>
                </a:r>
                <a:endParaRPr lang="en-US" sz="3200" dirty="0"/>
              </a:p>
            </p:txBody>
          </p:sp>
          <p:sp>
            <p:nvSpPr>
              <p:cNvPr id="268" name="Rectangle 267"/>
              <p:cNvSpPr/>
              <p:nvPr/>
            </p:nvSpPr>
            <p:spPr>
              <a:xfrm>
                <a:off x="4814842" y="26665312"/>
                <a:ext cx="785818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 smtClean="0"/>
                  <a:t>sa1</a:t>
                </a:r>
                <a:endParaRPr lang="en-US" sz="3200" dirty="0"/>
              </a:p>
            </p:txBody>
          </p:sp>
          <p:cxnSp>
            <p:nvCxnSpPr>
              <p:cNvPr id="285" name="Straight Connector 284"/>
              <p:cNvCxnSpPr>
                <a:stCxn id="206" idx="1"/>
                <a:endCxn id="227" idx="1"/>
              </p:cNvCxnSpPr>
              <p:nvPr/>
            </p:nvCxnSpPr>
            <p:spPr>
              <a:xfrm rot="5400000" flipH="1" flipV="1">
                <a:off x="7055197" y="23371632"/>
                <a:ext cx="0" cy="291068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4" name="Straight Connector 383"/>
            <p:cNvCxnSpPr/>
            <p:nvPr/>
          </p:nvCxnSpPr>
          <p:spPr>
            <a:xfrm rot="16200000" flipH="1">
              <a:off x="4171900" y="23593478"/>
              <a:ext cx="152400" cy="1524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5" name="Straight Connector 384"/>
            <p:cNvCxnSpPr/>
            <p:nvPr/>
          </p:nvCxnSpPr>
          <p:spPr>
            <a:xfrm rot="5400000">
              <a:off x="4171900" y="23593478"/>
              <a:ext cx="152400" cy="1524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6" name="Straight Connector 385"/>
            <p:cNvCxnSpPr/>
            <p:nvPr/>
          </p:nvCxnSpPr>
          <p:spPr>
            <a:xfrm rot="16200000" flipH="1">
              <a:off x="6386478" y="20950272"/>
              <a:ext cx="152400" cy="1524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Straight Connector 386"/>
            <p:cNvCxnSpPr/>
            <p:nvPr/>
          </p:nvCxnSpPr>
          <p:spPr>
            <a:xfrm rot="5400000">
              <a:off x="6386478" y="20950272"/>
              <a:ext cx="152400" cy="1524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9" name="TextBox 388"/>
          <p:cNvSpPr txBox="1"/>
          <p:nvPr/>
        </p:nvSpPr>
        <p:spPr>
          <a:xfrm>
            <a:off x="11887204" y="5376788"/>
            <a:ext cx="79296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3. Diagnostic fault simulation</a:t>
            </a:r>
          </a:p>
          <a:p>
            <a:r>
              <a:rPr lang="en-US" sz="3200" b="1" dirty="0" smtClean="0"/>
              <a:t>    Example – 8 faults, 4 vectors </a:t>
            </a:r>
            <a:endParaRPr lang="en-US" sz="3200" b="1" dirty="0"/>
          </a:p>
        </p:txBody>
      </p:sp>
      <p:sp>
        <p:nvSpPr>
          <p:cNvPr id="390" name="TextBox 389"/>
          <p:cNvSpPr txBox="1"/>
          <p:nvPr/>
        </p:nvSpPr>
        <p:spPr>
          <a:xfrm>
            <a:off x="11958642" y="14949480"/>
            <a:ext cx="7929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5. </a:t>
            </a:r>
            <a:r>
              <a:rPr lang="en-US" altLang="zh-CN" sz="3200" b="1" dirty="0" smtClean="0">
                <a:ea typeface="宋体" pitchFamily="2" charset="-122"/>
              </a:rPr>
              <a:t>Diagnostic Test Generation System</a:t>
            </a:r>
            <a:endParaRPr lang="en-US" sz="3200" b="1" dirty="0"/>
          </a:p>
        </p:txBody>
      </p:sp>
      <p:graphicFrame>
        <p:nvGraphicFramePr>
          <p:cNvPr id="1213" name="Object 189"/>
          <p:cNvGraphicFramePr>
            <a:graphicFrameLocks noChangeAspect="1"/>
          </p:cNvGraphicFramePr>
          <p:nvPr/>
        </p:nvGraphicFramePr>
        <p:xfrm>
          <a:off x="13458840" y="13663596"/>
          <a:ext cx="6256338" cy="1066800"/>
        </p:xfrm>
        <a:graphic>
          <a:graphicData uri="http://schemas.openxmlformats.org/presentationml/2006/ole">
            <p:oleObj spid="_x0000_s1213" name="Equation" r:id="rId8" imgW="2527200" imgH="431640" progId="Equation.3">
              <p:embed/>
            </p:oleObj>
          </a:graphicData>
        </a:graphic>
      </p:graphicFrame>
      <p:sp>
        <p:nvSpPr>
          <p:cNvPr id="391" name="TextBox 390"/>
          <p:cNvSpPr txBox="1"/>
          <p:nvPr/>
        </p:nvSpPr>
        <p:spPr>
          <a:xfrm>
            <a:off x="11887204" y="12806340"/>
            <a:ext cx="7929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4. </a:t>
            </a:r>
            <a:r>
              <a:rPr lang="en-US" altLang="zh-CN" sz="3200" b="1" dirty="0" smtClean="0">
                <a:ea typeface="宋体" pitchFamily="2" charset="-122"/>
              </a:rPr>
              <a:t>Coverage Metric</a:t>
            </a:r>
            <a:endParaRPr lang="en-US" sz="3200" b="1" dirty="0"/>
          </a:p>
        </p:txBody>
      </p:sp>
      <p:pic>
        <p:nvPicPr>
          <p:cNvPr id="186" name="Picture 185" descr="yu10.eps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2244394" y="6519796"/>
            <a:ext cx="9358378" cy="6286544"/>
          </a:xfrm>
          <a:prstGeom prst="rect">
            <a:avLst/>
          </a:prstGeom>
        </p:spPr>
      </p:pic>
      <p:sp>
        <p:nvSpPr>
          <p:cNvPr id="187" name="Moon 186"/>
          <p:cNvSpPr/>
          <p:nvPr/>
        </p:nvSpPr>
        <p:spPr bwMode="auto">
          <a:xfrm flipH="1">
            <a:off x="4814842" y="28808452"/>
            <a:ext cx="1071570" cy="714380"/>
          </a:xfrm>
          <a:prstGeom prst="moon">
            <a:avLst>
              <a:gd name="adj" fmla="val 82000"/>
            </a:avLst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2" name="Rectangle 201"/>
          <p:cNvSpPr/>
          <p:nvPr/>
        </p:nvSpPr>
        <p:spPr>
          <a:xfrm>
            <a:off x="11672890" y="29379956"/>
            <a:ext cx="52036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/>
              <a:t>*Intel </a:t>
            </a:r>
            <a:r>
              <a:rPr lang="en-US" dirty="0" smtClean="0"/>
              <a:t>Core 2 Duo 2.66GHz, </a:t>
            </a:r>
            <a:r>
              <a:rPr lang="en-US" smtClean="0"/>
              <a:t>3GB </a:t>
            </a:r>
            <a:r>
              <a:rPr lang="en-US" smtClean="0"/>
              <a:t>RAM.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3121</TotalTime>
  <Words>315</Words>
  <Application>Microsoft Office PowerPoint</Application>
  <PresentationFormat>Custom</PresentationFormat>
  <Paragraphs>188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Default Design</vt:lpstr>
      <vt:lpstr>Visio</vt:lpstr>
      <vt:lpstr>Equation</vt:lpstr>
      <vt:lpstr>A Diagnostic Test Generation System and a Coverage Metric</vt:lpstr>
    </vt:vector>
  </TitlesOfParts>
  <Company>IMMPETUS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IMMPETUS: THE FUTURE DIRECTIONS</dc:title>
  <dc:creator>Vanessa Dalton</dc:creator>
  <cp:lastModifiedBy>agrawvd</cp:lastModifiedBy>
  <cp:revision>159</cp:revision>
  <cp:lastPrinted>2000-05-22T15:29:58Z</cp:lastPrinted>
  <dcterms:created xsi:type="dcterms:W3CDTF">2000-03-21T10:33:07Z</dcterms:created>
  <dcterms:modified xsi:type="dcterms:W3CDTF">2010-05-29T17:07:25Z</dcterms:modified>
</cp:coreProperties>
</file>