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1"/>
  </p:notesMasterIdLst>
  <p:sldIdLst>
    <p:sldId id="256" r:id="rId2"/>
    <p:sldId id="257" r:id="rId3"/>
    <p:sldId id="260" r:id="rId4"/>
    <p:sldId id="261" r:id="rId5"/>
    <p:sldId id="259" r:id="rId6"/>
    <p:sldId id="258"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04"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7D3008-C821-4BBA-879B-E499397F3AFE}" type="datetimeFigureOut">
              <a:rPr lang="en-US" smtClean="0"/>
              <a:t>4/11/2016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33F6D4-92C2-4901-873F-3D55E17BAF32}" type="slidenum">
              <a:rPr lang="en-US" smtClean="0"/>
              <a:t>‹#›</a:t>
            </a:fld>
            <a:endParaRPr lang="en-US"/>
          </a:p>
        </p:txBody>
      </p:sp>
    </p:spTree>
    <p:extLst>
      <p:ext uri="{BB962C8B-B14F-4D97-AF65-F5344CB8AC3E}">
        <p14:creationId xmlns:p14="http://schemas.microsoft.com/office/powerpoint/2010/main" val="3168872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33F6D4-92C2-4901-873F-3D55E17BAF32}" type="slidenum">
              <a:rPr lang="en-US" smtClean="0"/>
              <a:t>19</a:t>
            </a:fld>
            <a:endParaRPr lang="en-US"/>
          </a:p>
        </p:txBody>
      </p:sp>
    </p:spTree>
    <p:extLst>
      <p:ext uri="{BB962C8B-B14F-4D97-AF65-F5344CB8AC3E}">
        <p14:creationId xmlns:p14="http://schemas.microsoft.com/office/powerpoint/2010/main" val="2391127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r>
              <a:rPr lang="en-US" smtClean="0"/>
              <a:t>4/13/2016</a:t>
            </a:r>
            <a:endParaRPr lang="en-US"/>
          </a:p>
        </p:txBody>
      </p:sp>
      <p:sp>
        <p:nvSpPr>
          <p:cNvPr id="17" name="Footer Placeholder 16"/>
          <p:cNvSpPr>
            <a:spLocks noGrp="1"/>
          </p:cNvSpPr>
          <p:nvPr>
            <p:ph type="ftr" sz="quarter" idx="11"/>
          </p:nvPr>
        </p:nvSpPr>
        <p:spPr/>
        <p:txBody>
          <a:bodyPr/>
          <a:lstStyle/>
          <a:p>
            <a:r>
              <a:rPr lang="en-US" smtClean="0"/>
              <a:t>Motunde: VLSI D&amp;T Seminar</a:t>
            </a:r>
            <a:endParaRPr lang="en-US"/>
          </a:p>
        </p:txBody>
      </p:sp>
      <p:sp>
        <p:nvSpPr>
          <p:cNvPr id="29" name="Slide Number Placeholder 28"/>
          <p:cNvSpPr>
            <a:spLocks noGrp="1"/>
          </p:cNvSpPr>
          <p:nvPr>
            <p:ph type="sldNum" sz="quarter" idx="12"/>
          </p:nvPr>
        </p:nvSpPr>
        <p:spPr/>
        <p:txBody>
          <a:bodyPr/>
          <a:lstStyle/>
          <a:p>
            <a:fld id="{4FA6BBA0-FE81-4886-A54B-EF362921983D}"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4/13/2016</a:t>
            </a:r>
            <a:endParaRPr lang="en-US"/>
          </a:p>
        </p:txBody>
      </p:sp>
      <p:sp>
        <p:nvSpPr>
          <p:cNvPr id="5" name="Footer Placeholder 4"/>
          <p:cNvSpPr>
            <a:spLocks noGrp="1"/>
          </p:cNvSpPr>
          <p:nvPr>
            <p:ph type="ftr" sz="quarter" idx="11"/>
          </p:nvPr>
        </p:nvSpPr>
        <p:spPr/>
        <p:txBody>
          <a:bodyPr/>
          <a:lstStyle/>
          <a:p>
            <a:r>
              <a:rPr lang="en-US" smtClean="0"/>
              <a:t>Motunde: VLSI D&amp;T Seminar</a:t>
            </a:r>
            <a:endParaRPr lang="en-US"/>
          </a:p>
        </p:txBody>
      </p:sp>
      <p:sp>
        <p:nvSpPr>
          <p:cNvPr id="6" name="Slide Number Placeholder 5"/>
          <p:cNvSpPr>
            <a:spLocks noGrp="1"/>
          </p:cNvSpPr>
          <p:nvPr>
            <p:ph type="sldNum" sz="quarter" idx="12"/>
          </p:nvPr>
        </p:nvSpPr>
        <p:spPr/>
        <p:txBody>
          <a:bodyPr/>
          <a:lstStyle/>
          <a:p>
            <a:fld id="{4FA6BBA0-FE81-4886-A54B-EF362921983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4/13/2016</a:t>
            </a:r>
            <a:endParaRPr lang="en-US"/>
          </a:p>
        </p:txBody>
      </p:sp>
      <p:sp>
        <p:nvSpPr>
          <p:cNvPr id="5" name="Footer Placeholder 4"/>
          <p:cNvSpPr>
            <a:spLocks noGrp="1"/>
          </p:cNvSpPr>
          <p:nvPr>
            <p:ph type="ftr" sz="quarter" idx="11"/>
          </p:nvPr>
        </p:nvSpPr>
        <p:spPr/>
        <p:txBody>
          <a:bodyPr/>
          <a:lstStyle/>
          <a:p>
            <a:r>
              <a:rPr lang="en-US" smtClean="0"/>
              <a:t>Motunde: VLSI D&amp;T Seminar</a:t>
            </a:r>
            <a:endParaRPr lang="en-US"/>
          </a:p>
        </p:txBody>
      </p:sp>
      <p:sp>
        <p:nvSpPr>
          <p:cNvPr id="6" name="Slide Number Placeholder 5"/>
          <p:cNvSpPr>
            <a:spLocks noGrp="1"/>
          </p:cNvSpPr>
          <p:nvPr>
            <p:ph type="sldNum" sz="quarter" idx="12"/>
          </p:nvPr>
        </p:nvSpPr>
        <p:spPr/>
        <p:txBody>
          <a:bodyPr/>
          <a:lstStyle/>
          <a:p>
            <a:fld id="{4FA6BBA0-FE81-4886-A54B-EF362921983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4/13/2016</a:t>
            </a:r>
            <a:endParaRPr lang="en-US"/>
          </a:p>
        </p:txBody>
      </p:sp>
      <p:sp>
        <p:nvSpPr>
          <p:cNvPr id="5" name="Footer Placeholder 4"/>
          <p:cNvSpPr>
            <a:spLocks noGrp="1"/>
          </p:cNvSpPr>
          <p:nvPr>
            <p:ph type="ftr" sz="quarter" idx="11"/>
          </p:nvPr>
        </p:nvSpPr>
        <p:spPr/>
        <p:txBody>
          <a:bodyPr/>
          <a:lstStyle/>
          <a:p>
            <a:r>
              <a:rPr lang="en-US" smtClean="0"/>
              <a:t>Motunde: VLSI D&amp;T Seminar</a:t>
            </a:r>
            <a:endParaRPr lang="en-US"/>
          </a:p>
        </p:txBody>
      </p:sp>
      <p:sp>
        <p:nvSpPr>
          <p:cNvPr id="6" name="Slide Number Placeholder 5"/>
          <p:cNvSpPr>
            <a:spLocks noGrp="1"/>
          </p:cNvSpPr>
          <p:nvPr>
            <p:ph type="sldNum" sz="quarter" idx="12"/>
          </p:nvPr>
        </p:nvSpPr>
        <p:spPr/>
        <p:txBody>
          <a:bodyPr/>
          <a:lstStyle/>
          <a:p>
            <a:fld id="{4FA6BBA0-FE81-4886-A54B-EF362921983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t>4/13/2016</a:t>
            </a:r>
            <a:endParaRPr lang="en-US"/>
          </a:p>
        </p:txBody>
      </p:sp>
      <p:sp>
        <p:nvSpPr>
          <p:cNvPr id="5" name="Footer Placeholder 4"/>
          <p:cNvSpPr>
            <a:spLocks noGrp="1"/>
          </p:cNvSpPr>
          <p:nvPr>
            <p:ph type="ftr" sz="quarter" idx="11"/>
          </p:nvPr>
        </p:nvSpPr>
        <p:spPr/>
        <p:txBody>
          <a:bodyPr/>
          <a:lstStyle/>
          <a:p>
            <a:r>
              <a:rPr lang="en-US" smtClean="0"/>
              <a:t>Motunde: VLSI D&amp;T Seminar</a:t>
            </a:r>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4FA6BBA0-FE81-4886-A54B-EF362921983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4/13/2016</a:t>
            </a:r>
            <a:endParaRPr lang="en-US"/>
          </a:p>
        </p:txBody>
      </p:sp>
      <p:sp>
        <p:nvSpPr>
          <p:cNvPr id="6" name="Footer Placeholder 5"/>
          <p:cNvSpPr>
            <a:spLocks noGrp="1"/>
          </p:cNvSpPr>
          <p:nvPr>
            <p:ph type="ftr" sz="quarter" idx="11"/>
          </p:nvPr>
        </p:nvSpPr>
        <p:spPr/>
        <p:txBody>
          <a:bodyPr/>
          <a:lstStyle/>
          <a:p>
            <a:r>
              <a:rPr lang="en-US" smtClean="0"/>
              <a:t>Motunde: VLSI D&amp;T Seminar</a:t>
            </a:r>
            <a:endParaRPr lang="en-US"/>
          </a:p>
        </p:txBody>
      </p:sp>
      <p:sp>
        <p:nvSpPr>
          <p:cNvPr id="7" name="Slide Number Placeholder 6"/>
          <p:cNvSpPr>
            <a:spLocks noGrp="1"/>
          </p:cNvSpPr>
          <p:nvPr>
            <p:ph type="sldNum" sz="quarter" idx="12"/>
          </p:nvPr>
        </p:nvSpPr>
        <p:spPr/>
        <p:txBody>
          <a:bodyPr/>
          <a:lstStyle/>
          <a:p>
            <a:fld id="{4FA6BBA0-FE81-4886-A54B-EF362921983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smtClean="0"/>
              <a:t>4/13/2016</a:t>
            </a:r>
            <a:endParaRPr lang="en-US"/>
          </a:p>
        </p:txBody>
      </p:sp>
      <p:sp>
        <p:nvSpPr>
          <p:cNvPr id="8" name="Footer Placeholder 7"/>
          <p:cNvSpPr>
            <a:spLocks noGrp="1"/>
          </p:cNvSpPr>
          <p:nvPr>
            <p:ph type="ftr" sz="quarter" idx="11"/>
          </p:nvPr>
        </p:nvSpPr>
        <p:spPr/>
        <p:txBody>
          <a:bodyPr/>
          <a:lstStyle/>
          <a:p>
            <a:r>
              <a:rPr lang="en-US" smtClean="0"/>
              <a:t>Motunde: VLSI D&amp;T Seminar</a:t>
            </a:r>
            <a:endParaRPr lang="en-US"/>
          </a:p>
        </p:txBody>
      </p:sp>
      <p:sp>
        <p:nvSpPr>
          <p:cNvPr id="9" name="Slide Number Placeholder 8"/>
          <p:cNvSpPr>
            <a:spLocks noGrp="1"/>
          </p:cNvSpPr>
          <p:nvPr>
            <p:ph type="sldNum" sz="quarter" idx="12"/>
          </p:nvPr>
        </p:nvSpPr>
        <p:spPr/>
        <p:txBody>
          <a:bodyPr/>
          <a:lstStyle/>
          <a:p>
            <a:fld id="{4FA6BBA0-FE81-4886-A54B-EF362921983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4/13/2016</a:t>
            </a:r>
            <a:endParaRPr lang="en-US"/>
          </a:p>
        </p:txBody>
      </p:sp>
      <p:sp>
        <p:nvSpPr>
          <p:cNvPr id="4" name="Footer Placeholder 3"/>
          <p:cNvSpPr>
            <a:spLocks noGrp="1"/>
          </p:cNvSpPr>
          <p:nvPr>
            <p:ph type="ftr" sz="quarter" idx="11"/>
          </p:nvPr>
        </p:nvSpPr>
        <p:spPr/>
        <p:txBody>
          <a:bodyPr/>
          <a:lstStyle/>
          <a:p>
            <a:r>
              <a:rPr lang="en-US" smtClean="0"/>
              <a:t>Motunde: VLSI D&amp;T Seminar</a:t>
            </a:r>
            <a:endParaRPr lang="en-US"/>
          </a:p>
        </p:txBody>
      </p:sp>
      <p:sp>
        <p:nvSpPr>
          <p:cNvPr id="5" name="Slide Number Placeholder 4"/>
          <p:cNvSpPr>
            <a:spLocks noGrp="1"/>
          </p:cNvSpPr>
          <p:nvPr>
            <p:ph type="sldNum" sz="quarter" idx="12"/>
          </p:nvPr>
        </p:nvSpPr>
        <p:spPr/>
        <p:txBody>
          <a:bodyPr/>
          <a:lstStyle/>
          <a:p>
            <a:fld id="{4FA6BBA0-FE81-4886-A54B-EF362921983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4/13/2016</a:t>
            </a:r>
            <a:endParaRPr lang="en-US"/>
          </a:p>
        </p:txBody>
      </p:sp>
      <p:sp>
        <p:nvSpPr>
          <p:cNvPr id="3" name="Footer Placeholder 2"/>
          <p:cNvSpPr>
            <a:spLocks noGrp="1"/>
          </p:cNvSpPr>
          <p:nvPr>
            <p:ph type="ftr" sz="quarter" idx="11"/>
          </p:nvPr>
        </p:nvSpPr>
        <p:spPr/>
        <p:txBody>
          <a:bodyPr/>
          <a:lstStyle/>
          <a:p>
            <a:r>
              <a:rPr lang="en-US" smtClean="0"/>
              <a:t>Motunde: VLSI D&amp;T Seminar</a:t>
            </a:r>
            <a:endParaRPr lang="en-US"/>
          </a:p>
        </p:txBody>
      </p:sp>
      <p:sp>
        <p:nvSpPr>
          <p:cNvPr id="4" name="Slide Number Placeholder 3"/>
          <p:cNvSpPr>
            <a:spLocks noGrp="1"/>
          </p:cNvSpPr>
          <p:nvPr>
            <p:ph type="sldNum" sz="quarter" idx="12"/>
          </p:nvPr>
        </p:nvSpPr>
        <p:spPr/>
        <p:txBody>
          <a:bodyPr/>
          <a:lstStyle/>
          <a:p>
            <a:fld id="{4FA6BBA0-FE81-4886-A54B-EF362921983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4/13/2016</a:t>
            </a:r>
            <a:endParaRPr lang="en-US"/>
          </a:p>
        </p:txBody>
      </p:sp>
      <p:sp>
        <p:nvSpPr>
          <p:cNvPr id="6" name="Footer Placeholder 5"/>
          <p:cNvSpPr>
            <a:spLocks noGrp="1"/>
          </p:cNvSpPr>
          <p:nvPr>
            <p:ph type="ftr" sz="quarter" idx="11"/>
          </p:nvPr>
        </p:nvSpPr>
        <p:spPr/>
        <p:txBody>
          <a:bodyPr/>
          <a:lstStyle/>
          <a:p>
            <a:r>
              <a:rPr lang="en-US" smtClean="0"/>
              <a:t>Motunde: VLSI D&amp;T Seminar</a:t>
            </a:r>
            <a:endParaRPr lang="en-US"/>
          </a:p>
        </p:txBody>
      </p:sp>
      <p:sp>
        <p:nvSpPr>
          <p:cNvPr id="7" name="Slide Number Placeholder 6"/>
          <p:cNvSpPr>
            <a:spLocks noGrp="1"/>
          </p:cNvSpPr>
          <p:nvPr>
            <p:ph type="sldNum" sz="quarter" idx="12"/>
          </p:nvPr>
        </p:nvSpPr>
        <p:spPr/>
        <p:txBody>
          <a:bodyPr/>
          <a:lstStyle/>
          <a:p>
            <a:fld id="{4FA6BBA0-FE81-4886-A54B-EF362921983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4/13/2016</a:t>
            </a:r>
            <a:endParaRPr lang="en-US"/>
          </a:p>
        </p:txBody>
      </p:sp>
      <p:sp>
        <p:nvSpPr>
          <p:cNvPr id="6" name="Footer Placeholder 5"/>
          <p:cNvSpPr>
            <a:spLocks noGrp="1"/>
          </p:cNvSpPr>
          <p:nvPr>
            <p:ph type="ftr" sz="quarter" idx="11"/>
          </p:nvPr>
        </p:nvSpPr>
        <p:spPr/>
        <p:txBody>
          <a:bodyPr/>
          <a:lstStyle/>
          <a:p>
            <a:r>
              <a:rPr lang="en-US" smtClean="0"/>
              <a:t>Motunde: VLSI D&amp;T Seminar</a:t>
            </a:r>
            <a:endParaRPr lang="en-US"/>
          </a:p>
        </p:txBody>
      </p:sp>
      <p:sp>
        <p:nvSpPr>
          <p:cNvPr id="7" name="Slide Number Placeholder 6"/>
          <p:cNvSpPr>
            <a:spLocks noGrp="1"/>
          </p:cNvSpPr>
          <p:nvPr>
            <p:ph type="sldNum" sz="quarter" idx="12"/>
          </p:nvPr>
        </p:nvSpPr>
        <p:spPr/>
        <p:txBody>
          <a:bodyPr/>
          <a:lstStyle/>
          <a:p>
            <a:fld id="{4FA6BBA0-FE81-4886-A54B-EF362921983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r>
              <a:rPr lang="en-US" smtClean="0"/>
              <a:t>4/13/2016</a:t>
            </a:r>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r>
              <a:rPr lang="en-US" smtClean="0"/>
              <a:t>Motunde: VLSI D&amp;T Seminar</a:t>
            </a: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FA6BBA0-FE81-4886-A54B-EF362921983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solidFill>
                  <a:srgbClr val="FFFF00"/>
                </a:solidFill>
              </a:rPr>
              <a:t>INTEGRATING</a:t>
            </a:r>
            <a:br>
              <a:rPr lang="en-US" dirty="0" smtClean="0">
                <a:solidFill>
                  <a:srgbClr val="FFFF00"/>
                </a:solidFill>
              </a:rPr>
            </a:br>
            <a:r>
              <a:rPr lang="en-US" dirty="0" smtClean="0">
                <a:solidFill>
                  <a:srgbClr val="FFFF00"/>
                </a:solidFill>
              </a:rPr>
              <a:t> PV SYSTEM TO THE POWER GRID OUTSIDE U.S.A. (Nigeria)</a:t>
            </a:r>
            <a:endParaRPr lang="en-US" dirty="0">
              <a:solidFill>
                <a:srgbClr val="FFFF00"/>
              </a:solidFill>
            </a:endParaRPr>
          </a:p>
        </p:txBody>
      </p:sp>
      <p:sp>
        <p:nvSpPr>
          <p:cNvPr id="4" name="Date Placeholder 3"/>
          <p:cNvSpPr>
            <a:spLocks noGrp="1"/>
          </p:cNvSpPr>
          <p:nvPr>
            <p:ph type="dt" sz="half" idx="10"/>
          </p:nvPr>
        </p:nvSpPr>
        <p:spPr/>
        <p:txBody>
          <a:bodyPr/>
          <a:lstStyle/>
          <a:p>
            <a:r>
              <a:rPr lang="en-US" smtClean="0"/>
              <a:t>4/13/2016</a:t>
            </a:r>
            <a:endParaRPr lang="en-US"/>
          </a:p>
        </p:txBody>
      </p:sp>
      <p:sp>
        <p:nvSpPr>
          <p:cNvPr id="5" name="Footer Placeholder 4"/>
          <p:cNvSpPr>
            <a:spLocks noGrp="1"/>
          </p:cNvSpPr>
          <p:nvPr>
            <p:ph type="ftr" sz="quarter" idx="11"/>
          </p:nvPr>
        </p:nvSpPr>
        <p:spPr/>
        <p:txBody>
          <a:bodyPr/>
          <a:lstStyle/>
          <a:p>
            <a:r>
              <a:rPr lang="en-US" smtClean="0"/>
              <a:t>Motunde: VLSI D&amp;T Seminar</a:t>
            </a:r>
            <a:endParaRPr lang="en-US"/>
          </a:p>
        </p:txBody>
      </p:sp>
      <p:sp>
        <p:nvSpPr>
          <p:cNvPr id="6" name="Slide Number Placeholder 5"/>
          <p:cNvSpPr>
            <a:spLocks noGrp="1"/>
          </p:cNvSpPr>
          <p:nvPr>
            <p:ph type="sldNum" sz="quarter" idx="12"/>
          </p:nvPr>
        </p:nvSpPr>
        <p:spPr/>
        <p:txBody>
          <a:bodyPr/>
          <a:lstStyle/>
          <a:p>
            <a:fld id="{4FA6BBA0-FE81-4886-A54B-EF362921983D}" type="slidenum">
              <a:rPr lang="en-US" smtClean="0"/>
              <a:t>1</a:t>
            </a:fld>
            <a:endParaRPr lang="en-US"/>
          </a:p>
        </p:txBody>
      </p:sp>
      <p:sp>
        <p:nvSpPr>
          <p:cNvPr id="3" name="Subtitle 2"/>
          <p:cNvSpPr>
            <a:spLocks noGrp="1"/>
          </p:cNvSpPr>
          <p:nvPr>
            <p:ph type="subTitle" idx="1"/>
          </p:nvPr>
        </p:nvSpPr>
        <p:spPr>
          <a:xfrm>
            <a:off x="1371600" y="3581400"/>
            <a:ext cx="6400800" cy="1752600"/>
          </a:xfrm>
        </p:spPr>
        <p:txBody>
          <a:bodyPr/>
          <a:lstStyle/>
          <a:p>
            <a:r>
              <a:rPr lang="en-US" dirty="0" smtClean="0"/>
              <a:t>By Gabriel </a:t>
            </a:r>
            <a:r>
              <a:rPr lang="en-US" dirty="0" err="1" smtClean="0"/>
              <a:t>Motunde</a:t>
            </a:r>
            <a:endParaRPr lang="en-US" dirty="0"/>
          </a:p>
        </p:txBody>
      </p:sp>
    </p:spTree>
    <p:extLst>
      <p:ext uri="{BB962C8B-B14F-4D97-AF65-F5344CB8AC3E}">
        <p14:creationId xmlns:p14="http://schemas.microsoft.com/office/powerpoint/2010/main" val="32660628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3008313" cy="717550"/>
          </a:xfrm>
        </p:spPr>
        <p:txBody>
          <a:bodyPr>
            <a:noAutofit/>
          </a:bodyPr>
          <a:lstStyle/>
          <a:p>
            <a:r>
              <a:rPr lang="en-US" sz="3600" dirty="0" smtClean="0">
                <a:solidFill>
                  <a:srgbClr val="FFFF00"/>
                </a:solidFill>
              </a:rPr>
              <a:t>PV Panel</a:t>
            </a:r>
            <a:endParaRPr lang="en-US" sz="3600" dirty="0">
              <a:solidFill>
                <a:srgbClr val="FFFF00"/>
              </a:solidFill>
            </a:endParaRPr>
          </a:p>
        </p:txBody>
      </p:sp>
      <p:sp>
        <p:nvSpPr>
          <p:cNvPr id="6" name="Text Placeholder 5"/>
          <p:cNvSpPr>
            <a:spLocks noGrp="1"/>
          </p:cNvSpPr>
          <p:nvPr>
            <p:ph type="body" idx="2"/>
          </p:nvPr>
        </p:nvSpPr>
        <p:spPr>
          <a:xfrm>
            <a:off x="457200" y="1524000"/>
            <a:ext cx="3276600" cy="4602163"/>
          </a:xfrm>
        </p:spPr>
        <p:txBody>
          <a:bodyPr>
            <a:normAutofit fontScale="92500"/>
          </a:bodyPr>
          <a:lstStyle/>
          <a:p>
            <a:pPr marL="342900" lvl="0" indent="-274320">
              <a:buClr>
                <a:srgbClr val="94C600"/>
              </a:buClr>
              <a:buSzPct val="76000"/>
              <a:buFont typeface="Wingdings" pitchFamily="2" charset="2"/>
              <a:buChar char="v"/>
            </a:pPr>
            <a:r>
              <a:rPr lang="en-US" sz="2400" dirty="0">
                <a:latin typeface="Century Gothic"/>
              </a:rPr>
              <a:t>PV Panel is a group of modules that is the basic building block of a PV array.</a:t>
            </a:r>
          </a:p>
          <a:p>
            <a:pPr marL="342900" lvl="0" indent="-274320">
              <a:buClr>
                <a:srgbClr val="94C600"/>
              </a:buClr>
              <a:buSzPct val="76000"/>
              <a:buFont typeface="Wingdings 2" pitchFamily="18" charset="2"/>
              <a:buChar char=""/>
            </a:pPr>
            <a:r>
              <a:rPr lang="en-US" sz="2400" dirty="0">
                <a:latin typeface="Century Gothic"/>
              </a:rPr>
              <a:t>Panel is a term used for a group of modules that can </a:t>
            </a:r>
            <a:r>
              <a:rPr lang="en-US" sz="2400" dirty="0" smtClean="0">
                <a:latin typeface="Century Gothic"/>
              </a:rPr>
              <a:t>be packaged </a:t>
            </a:r>
            <a:r>
              <a:rPr lang="en-US" sz="2400" dirty="0">
                <a:latin typeface="Century Gothic"/>
              </a:rPr>
              <a:t>and pre-wired off-site. The picture of a typical panel can be seen </a:t>
            </a:r>
            <a:r>
              <a:rPr lang="en-US" sz="2400" dirty="0" smtClean="0">
                <a:latin typeface="Century Gothic"/>
              </a:rPr>
              <a:t>below.</a:t>
            </a:r>
          </a:p>
          <a:p>
            <a:endParaRPr lang="en-US"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068474" y="2113605"/>
            <a:ext cx="4124901" cy="2172003"/>
          </a:xfrm>
        </p:spPr>
      </p:pic>
      <p:sp>
        <p:nvSpPr>
          <p:cNvPr id="2" name="Date Placeholder 1"/>
          <p:cNvSpPr>
            <a:spLocks noGrp="1"/>
          </p:cNvSpPr>
          <p:nvPr>
            <p:ph type="dt" sz="half" idx="10"/>
          </p:nvPr>
        </p:nvSpPr>
        <p:spPr/>
        <p:txBody>
          <a:bodyPr/>
          <a:lstStyle/>
          <a:p>
            <a:r>
              <a:rPr lang="en-US" smtClean="0"/>
              <a:t>4/13/2016</a:t>
            </a:r>
            <a:endParaRPr lang="en-US"/>
          </a:p>
        </p:txBody>
      </p:sp>
      <p:sp>
        <p:nvSpPr>
          <p:cNvPr id="3" name="Footer Placeholder 2"/>
          <p:cNvSpPr>
            <a:spLocks noGrp="1"/>
          </p:cNvSpPr>
          <p:nvPr>
            <p:ph type="ftr" sz="quarter" idx="11"/>
          </p:nvPr>
        </p:nvSpPr>
        <p:spPr/>
        <p:txBody>
          <a:bodyPr/>
          <a:lstStyle/>
          <a:p>
            <a:r>
              <a:rPr lang="en-US" smtClean="0"/>
              <a:t>Motunde: VLSI D&amp;T Seminar</a:t>
            </a:r>
            <a:endParaRPr lang="en-US"/>
          </a:p>
        </p:txBody>
      </p:sp>
      <p:sp>
        <p:nvSpPr>
          <p:cNvPr id="5" name="Slide Number Placeholder 4"/>
          <p:cNvSpPr>
            <a:spLocks noGrp="1"/>
          </p:cNvSpPr>
          <p:nvPr>
            <p:ph type="sldNum" sz="quarter" idx="12"/>
          </p:nvPr>
        </p:nvSpPr>
        <p:spPr/>
        <p:txBody>
          <a:bodyPr/>
          <a:lstStyle/>
          <a:p>
            <a:fld id="{4FA6BBA0-FE81-4886-A54B-EF362921983D}" type="slidenum">
              <a:rPr lang="en-US" smtClean="0"/>
              <a:t>10</a:t>
            </a:fld>
            <a:endParaRPr lang="en-US"/>
          </a:p>
        </p:txBody>
      </p:sp>
    </p:spTree>
    <p:extLst>
      <p:ext uri="{BB962C8B-B14F-4D97-AF65-F5344CB8AC3E}">
        <p14:creationId xmlns:p14="http://schemas.microsoft.com/office/powerpoint/2010/main" val="24544650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793750"/>
          </a:xfrm>
        </p:spPr>
        <p:txBody>
          <a:bodyPr>
            <a:normAutofit/>
          </a:bodyPr>
          <a:lstStyle/>
          <a:p>
            <a:r>
              <a:rPr lang="en-US" sz="3600" dirty="0" smtClean="0">
                <a:solidFill>
                  <a:srgbClr val="FFFF00"/>
                </a:solidFill>
              </a:rPr>
              <a:t>Array</a:t>
            </a:r>
            <a:endParaRPr lang="en-US" sz="3600" dirty="0">
              <a:solidFill>
                <a:srgbClr val="FFFF00"/>
              </a:solidFill>
            </a:endParaRPr>
          </a:p>
        </p:txBody>
      </p:sp>
      <p:sp>
        <p:nvSpPr>
          <p:cNvPr id="4" name="Text Placeholder 3"/>
          <p:cNvSpPr>
            <a:spLocks noGrp="1"/>
          </p:cNvSpPr>
          <p:nvPr>
            <p:ph type="body" idx="2"/>
          </p:nvPr>
        </p:nvSpPr>
        <p:spPr>
          <a:xfrm>
            <a:off x="261937" y="1118405"/>
            <a:ext cx="3313113" cy="4602163"/>
          </a:xfrm>
        </p:spPr>
        <p:txBody>
          <a:bodyPr>
            <a:noAutofit/>
          </a:bodyPr>
          <a:lstStyle/>
          <a:p>
            <a:pPr>
              <a:buFont typeface="Wingdings" pitchFamily="2" charset="2"/>
              <a:buChar char="v"/>
            </a:pPr>
            <a:r>
              <a:rPr lang="en-US" sz="2400" dirty="0" smtClean="0"/>
              <a:t>PV Array is a group of panels that comprises the complete PV generating unit.</a:t>
            </a:r>
          </a:p>
          <a:p>
            <a:pPr>
              <a:buFont typeface="Wingdings" pitchFamily="2" charset="2"/>
              <a:buChar char="§"/>
            </a:pPr>
            <a:r>
              <a:rPr lang="en-US" sz="2400" dirty="0" smtClean="0"/>
              <a:t>This array is made up of 8 panels, consisting of 3 modules each, for a total of 24 modules in the array. The typical array on a roof and the courtesy of Auburn University.</a:t>
            </a:r>
          </a:p>
          <a:p>
            <a:endParaRPr lang="en-US" sz="24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575050" y="1593802"/>
            <a:ext cx="5111750" cy="3211609"/>
          </a:xfrm>
        </p:spPr>
      </p:pic>
      <p:sp>
        <p:nvSpPr>
          <p:cNvPr id="3" name="Date Placeholder 2"/>
          <p:cNvSpPr>
            <a:spLocks noGrp="1"/>
          </p:cNvSpPr>
          <p:nvPr>
            <p:ph type="dt" sz="half" idx="10"/>
          </p:nvPr>
        </p:nvSpPr>
        <p:spPr/>
        <p:txBody>
          <a:bodyPr/>
          <a:lstStyle/>
          <a:p>
            <a:r>
              <a:rPr lang="en-US" smtClean="0"/>
              <a:t>4/13/2016</a:t>
            </a:r>
            <a:endParaRPr lang="en-US"/>
          </a:p>
        </p:txBody>
      </p:sp>
      <p:sp>
        <p:nvSpPr>
          <p:cNvPr id="6" name="Footer Placeholder 5"/>
          <p:cNvSpPr>
            <a:spLocks noGrp="1"/>
          </p:cNvSpPr>
          <p:nvPr>
            <p:ph type="ftr" sz="quarter" idx="11"/>
          </p:nvPr>
        </p:nvSpPr>
        <p:spPr/>
        <p:txBody>
          <a:bodyPr/>
          <a:lstStyle/>
          <a:p>
            <a:r>
              <a:rPr lang="en-US" smtClean="0"/>
              <a:t>Motunde: VLSI D&amp;T Seminar</a:t>
            </a:r>
            <a:endParaRPr lang="en-US"/>
          </a:p>
        </p:txBody>
      </p:sp>
      <p:sp>
        <p:nvSpPr>
          <p:cNvPr id="7" name="Slide Number Placeholder 6"/>
          <p:cNvSpPr>
            <a:spLocks noGrp="1"/>
          </p:cNvSpPr>
          <p:nvPr>
            <p:ph type="sldNum" sz="quarter" idx="12"/>
          </p:nvPr>
        </p:nvSpPr>
        <p:spPr/>
        <p:txBody>
          <a:bodyPr/>
          <a:lstStyle/>
          <a:p>
            <a:fld id="{4FA6BBA0-FE81-4886-A54B-EF362921983D}" type="slidenum">
              <a:rPr lang="en-US" smtClean="0"/>
              <a:t>11</a:t>
            </a:fld>
            <a:endParaRPr lang="en-US"/>
          </a:p>
        </p:txBody>
      </p:sp>
    </p:spTree>
    <p:extLst>
      <p:ext uri="{BB962C8B-B14F-4D97-AF65-F5344CB8AC3E}">
        <p14:creationId xmlns:p14="http://schemas.microsoft.com/office/powerpoint/2010/main" val="23846717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PV </a:t>
            </a:r>
            <a:r>
              <a:rPr lang="en-US" dirty="0">
                <a:solidFill>
                  <a:srgbClr val="FFFF00"/>
                </a:solidFill>
              </a:rPr>
              <a:t>T</a:t>
            </a:r>
            <a:r>
              <a:rPr lang="en-US" dirty="0" smtClean="0">
                <a:solidFill>
                  <a:srgbClr val="FFFF00"/>
                </a:solidFill>
              </a:rPr>
              <a:t>echnology</a:t>
            </a:r>
            <a:endParaRPr lang="en-US" dirty="0">
              <a:solidFill>
                <a:srgbClr val="FFFF00"/>
              </a:solidFill>
            </a:endParaRPr>
          </a:p>
        </p:txBody>
      </p:sp>
      <p:sp>
        <p:nvSpPr>
          <p:cNvPr id="3" name="Date Placeholder 2"/>
          <p:cNvSpPr>
            <a:spLocks noGrp="1"/>
          </p:cNvSpPr>
          <p:nvPr>
            <p:ph type="dt" sz="half" idx="10"/>
          </p:nvPr>
        </p:nvSpPr>
        <p:spPr/>
        <p:txBody>
          <a:bodyPr/>
          <a:lstStyle/>
          <a:p>
            <a:r>
              <a:rPr lang="en-US" smtClean="0"/>
              <a:t>4/13/2016</a:t>
            </a:r>
            <a:endParaRPr lang="en-US"/>
          </a:p>
        </p:txBody>
      </p:sp>
      <p:sp>
        <p:nvSpPr>
          <p:cNvPr id="5" name="Footer Placeholder 4"/>
          <p:cNvSpPr>
            <a:spLocks noGrp="1"/>
          </p:cNvSpPr>
          <p:nvPr>
            <p:ph type="ftr" sz="quarter" idx="11"/>
          </p:nvPr>
        </p:nvSpPr>
        <p:spPr/>
        <p:txBody>
          <a:bodyPr/>
          <a:lstStyle/>
          <a:p>
            <a:r>
              <a:rPr lang="en-US" smtClean="0"/>
              <a:t>Motunde: VLSI D&amp;T Seminar</a:t>
            </a:r>
            <a:endParaRPr lang="en-US"/>
          </a:p>
        </p:txBody>
      </p:sp>
      <p:sp>
        <p:nvSpPr>
          <p:cNvPr id="6" name="Slide Number Placeholder 5"/>
          <p:cNvSpPr>
            <a:spLocks noGrp="1"/>
          </p:cNvSpPr>
          <p:nvPr>
            <p:ph type="sldNum" sz="quarter" idx="12"/>
          </p:nvPr>
        </p:nvSpPr>
        <p:spPr/>
        <p:txBody>
          <a:bodyPr/>
          <a:lstStyle/>
          <a:p>
            <a:fld id="{4FA6BBA0-FE81-4886-A54B-EF362921983D}" type="slidenum">
              <a:rPr lang="en-US" smtClean="0"/>
              <a:t>12</a:t>
            </a:fld>
            <a:endParaRPr lang="en-US"/>
          </a:p>
        </p:txBody>
      </p:sp>
      <p:sp>
        <p:nvSpPr>
          <p:cNvPr id="4" name="Text Placeholder 3"/>
          <p:cNvSpPr>
            <a:spLocks noGrp="1"/>
          </p:cNvSpPr>
          <p:nvPr>
            <p:ph type="body" sz="half" idx="4294967295"/>
          </p:nvPr>
        </p:nvSpPr>
        <p:spPr>
          <a:xfrm>
            <a:off x="0" y="1435100"/>
            <a:ext cx="8229600" cy="4691063"/>
          </a:xfrm>
        </p:spPr>
        <p:txBody>
          <a:bodyPr>
            <a:normAutofit fontScale="92500" lnSpcReduction="20000"/>
          </a:bodyPr>
          <a:lstStyle/>
          <a:p>
            <a:pPr>
              <a:buFont typeface="Courier New" pitchFamily="49" charset="0"/>
              <a:buChar char="o"/>
            </a:pPr>
            <a:r>
              <a:rPr lang="en-US" dirty="0" smtClean="0"/>
              <a:t>PV technology is growing and very promising in Nigeria with investors from Europe, America and Asia coming to Nigeria to sell their PV technologies. And when we talk about photovoltaic technology, we are talking about inverter. </a:t>
            </a:r>
          </a:p>
          <a:p>
            <a:pPr>
              <a:buFont typeface="Courier New" pitchFamily="49" charset="0"/>
              <a:buChar char="o"/>
            </a:pPr>
            <a:r>
              <a:rPr lang="en-US" dirty="0" smtClean="0"/>
              <a:t>The PV technology is centered around inverter and I am talking about Grid-Tied Inverter. The system is directly coupled with Electric Distribution Network and does not require battery.</a:t>
            </a:r>
          </a:p>
          <a:p>
            <a:r>
              <a:rPr lang="en-US" dirty="0" smtClean="0"/>
              <a:t>The two types of inverter</a:t>
            </a:r>
          </a:p>
          <a:p>
            <a:pPr>
              <a:buFont typeface="Wingdings" pitchFamily="2" charset="2"/>
              <a:buChar char="Ø"/>
            </a:pPr>
            <a:r>
              <a:rPr lang="en-US" dirty="0" smtClean="0"/>
              <a:t>Stand-Alone </a:t>
            </a:r>
          </a:p>
          <a:p>
            <a:pPr>
              <a:buFont typeface="Wingdings" pitchFamily="2" charset="2"/>
              <a:buChar char="Ø"/>
            </a:pPr>
            <a:r>
              <a:rPr lang="en-US" dirty="0" smtClean="0"/>
              <a:t>Grid-tied                            </a:t>
            </a:r>
          </a:p>
          <a:p>
            <a:pPr marL="68580" lvl="0" indent="0">
              <a:buClr>
                <a:srgbClr val="94C600"/>
              </a:buClr>
              <a:buSzPct val="76000"/>
              <a:buNone/>
            </a:pPr>
            <a:endParaRPr lang="en-US" sz="1900" dirty="0" smtClean="0">
              <a:solidFill>
                <a:srgbClr val="3E3D2D"/>
              </a:solidFill>
              <a:latin typeface="Century Gothic"/>
            </a:endParaRPr>
          </a:p>
        </p:txBody>
      </p:sp>
    </p:spTree>
    <p:extLst>
      <p:ext uri="{BB962C8B-B14F-4D97-AF65-F5344CB8AC3E}">
        <p14:creationId xmlns:p14="http://schemas.microsoft.com/office/powerpoint/2010/main" val="3104302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rgbClr val="FFFF00"/>
                </a:solidFill>
              </a:rPr>
              <a:t>The </a:t>
            </a:r>
            <a:r>
              <a:rPr lang="en-US" dirty="0" smtClean="0">
                <a:solidFill>
                  <a:srgbClr val="FFFF00"/>
                </a:solidFill>
              </a:rPr>
              <a:t>Typical </a:t>
            </a:r>
            <a:r>
              <a:rPr lang="en-US" dirty="0">
                <a:solidFill>
                  <a:srgbClr val="FFFF00"/>
                </a:solidFill>
              </a:rPr>
              <a:t>S</a:t>
            </a:r>
            <a:r>
              <a:rPr lang="en-US" dirty="0" smtClean="0">
                <a:solidFill>
                  <a:srgbClr val="FFFF00"/>
                </a:solidFill>
              </a:rPr>
              <a:t>tand-alone </a:t>
            </a:r>
            <a:r>
              <a:rPr lang="en-US" dirty="0" smtClean="0">
                <a:solidFill>
                  <a:srgbClr val="FFFF00"/>
                </a:solidFill>
              </a:rPr>
              <a:t>PV </a:t>
            </a:r>
            <a:r>
              <a:rPr lang="en-US" dirty="0" smtClean="0">
                <a:solidFill>
                  <a:srgbClr val="FFFF00"/>
                </a:solidFill>
              </a:rPr>
              <a:t>Inverters </a:t>
            </a:r>
            <a:r>
              <a:rPr lang="en-US" dirty="0" smtClean="0">
                <a:solidFill>
                  <a:srgbClr val="FFFF00"/>
                </a:solidFill>
              </a:rPr>
              <a:t>from Nigeria</a:t>
            </a:r>
            <a:endParaRPr lang="en-US" dirty="0">
              <a:solidFill>
                <a:srgbClr val="FFFF00"/>
              </a:solidFill>
            </a:endParaRP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907894"/>
            <a:ext cx="4038600" cy="3910574"/>
          </a:xfrm>
        </p:spPr>
      </p:pic>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215933"/>
            <a:ext cx="4038600" cy="3294497"/>
          </a:xfrm>
        </p:spPr>
      </p:pic>
      <p:sp>
        <p:nvSpPr>
          <p:cNvPr id="2" name="Date Placeholder 1"/>
          <p:cNvSpPr>
            <a:spLocks noGrp="1"/>
          </p:cNvSpPr>
          <p:nvPr>
            <p:ph type="dt" sz="half" idx="10"/>
          </p:nvPr>
        </p:nvSpPr>
        <p:spPr/>
        <p:txBody>
          <a:bodyPr/>
          <a:lstStyle/>
          <a:p>
            <a:r>
              <a:rPr lang="en-US" smtClean="0"/>
              <a:t>4/13/2016</a:t>
            </a:r>
            <a:endParaRPr lang="en-US"/>
          </a:p>
        </p:txBody>
      </p:sp>
      <p:sp>
        <p:nvSpPr>
          <p:cNvPr id="4" name="Footer Placeholder 3"/>
          <p:cNvSpPr>
            <a:spLocks noGrp="1"/>
          </p:cNvSpPr>
          <p:nvPr>
            <p:ph type="ftr" sz="quarter" idx="11"/>
          </p:nvPr>
        </p:nvSpPr>
        <p:spPr/>
        <p:txBody>
          <a:bodyPr/>
          <a:lstStyle/>
          <a:p>
            <a:r>
              <a:rPr lang="en-US" smtClean="0"/>
              <a:t>Motunde: VLSI D&amp;T Seminar</a:t>
            </a:r>
            <a:endParaRPr lang="en-US"/>
          </a:p>
        </p:txBody>
      </p:sp>
      <p:sp>
        <p:nvSpPr>
          <p:cNvPr id="5" name="Slide Number Placeholder 4"/>
          <p:cNvSpPr>
            <a:spLocks noGrp="1"/>
          </p:cNvSpPr>
          <p:nvPr>
            <p:ph type="sldNum" sz="quarter" idx="12"/>
          </p:nvPr>
        </p:nvSpPr>
        <p:spPr/>
        <p:txBody>
          <a:bodyPr/>
          <a:lstStyle/>
          <a:p>
            <a:fld id="{4FA6BBA0-FE81-4886-A54B-EF362921983D}" type="slidenum">
              <a:rPr lang="en-US" smtClean="0"/>
              <a:t>13</a:t>
            </a:fld>
            <a:endParaRPr lang="en-US"/>
          </a:p>
        </p:txBody>
      </p:sp>
    </p:spTree>
    <p:extLst>
      <p:ext uri="{BB962C8B-B14F-4D97-AF65-F5344CB8AC3E}">
        <p14:creationId xmlns:p14="http://schemas.microsoft.com/office/powerpoint/2010/main" val="10922969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FFFF00"/>
                </a:solidFill>
              </a:rPr>
              <a:t>The </a:t>
            </a:r>
            <a:r>
              <a:rPr lang="en-US" dirty="0" smtClean="0">
                <a:solidFill>
                  <a:srgbClr val="FFFF00"/>
                </a:solidFill>
              </a:rPr>
              <a:t>Typical </a:t>
            </a:r>
            <a:r>
              <a:rPr lang="en-US" dirty="0">
                <a:solidFill>
                  <a:srgbClr val="FFFF00"/>
                </a:solidFill>
              </a:rPr>
              <a:t>G</a:t>
            </a:r>
            <a:r>
              <a:rPr lang="en-US" dirty="0" smtClean="0">
                <a:solidFill>
                  <a:srgbClr val="FFFF00"/>
                </a:solidFill>
              </a:rPr>
              <a:t>rid-tied </a:t>
            </a:r>
            <a:r>
              <a:rPr lang="en-US" dirty="0">
                <a:solidFill>
                  <a:srgbClr val="FFFF00"/>
                </a:solidFill>
              </a:rPr>
              <a:t>I</a:t>
            </a:r>
            <a:r>
              <a:rPr lang="en-US" dirty="0" smtClean="0">
                <a:solidFill>
                  <a:srgbClr val="FFFF00"/>
                </a:solidFill>
              </a:rPr>
              <a:t>nverter</a:t>
            </a:r>
            <a:endParaRPr lang="en-US" dirty="0">
              <a:solidFill>
                <a:srgbClr val="FFFF00"/>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0706" y="2001565"/>
            <a:ext cx="6182588" cy="3905795"/>
          </a:xfrm>
        </p:spPr>
      </p:pic>
      <p:sp>
        <p:nvSpPr>
          <p:cNvPr id="2" name="Date Placeholder 1"/>
          <p:cNvSpPr>
            <a:spLocks noGrp="1"/>
          </p:cNvSpPr>
          <p:nvPr>
            <p:ph type="dt" sz="half" idx="10"/>
          </p:nvPr>
        </p:nvSpPr>
        <p:spPr/>
        <p:txBody>
          <a:bodyPr/>
          <a:lstStyle/>
          <a:p>
            <a:r>
              <a:rPr lang="en-US" smtClean="0"/>
              <a:t>4/13/2016</a:t>
            </a:r>
            <a:endParaRPr lang="en-US"/>
          </a:p>
        </p:txBody>
      </p:sp>
      <p:sp>
        <p:nvSpPr>
          <p:cNvPr id="3" name="Footer Placeholder 2"/>
          <p:cNvSpPr>
            <a:spLocks noGrp="1"/>
          </p:cNvSpPr>
          <p:nvPr>
            <p:ph type="ftr" sz="quarter" idx="11"/>
          </p:nvPr>
        </p:nvSpPr>
        <p:spPr/>
        <p:txBody>
          <a:bodyPr/>
          <a:lstStyle/>
          <a:p>
            <a:r>
              <a:rPr lang="en-US" smtClean="0"/>
              <a:t>Motunde: VLSI D&amp;T Seminar</a:t>
            </a:r>
            <a:endParaRPr lang="en-US"/>
          </a:p>
        </p:txBody>
      </p:sp>
      <p:sp>
        <p:nvSpPr>
          <p:cNvPr id="4" name="Slide Number Placeholder 3"/>
          <p:cNvSpPr>
            <a:spLocks noGrp="1"/>
          </p:cNvSpPr>
          <p:nvPr>
            <p:ph type="sldNum" sz="quarter" idx="12"/>
          </p:nvPr>
        </p:nvSpPr>
        <p:spPr/>
        <p:txBody>
          <a:bodyPr/>
          <a:lstStyle/>
          <a:p>
            <a:fld id="{4FA6BBA0-FE81-4886-A54B-EF362921983D}" type="slidenum">
              <a:rPr lang="en-US" smtClean="0"/>
              <a:t>14</a:t>
            </a:fld>
            <a:endParaRPr lang="en-US"/>
          </a:p>
        </p:txBody>
      </p:sp>
    </p:spTree>
    <p:extLst>
      <p:ext uri="{BB962C8B-B14F-4D97-AF65-F5344CB8AC3E}">
        <p14:creationId xmlns:p14="http://schemas.microsoft.com/office/powerpoint/2010/main" val="42405773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3008313" cy="641350"/>
          </a:xfrm>
        </p:spPr>
        <p:txBody>
          <a:bodyPr>
            <a:normAutofit/>
          </a:bodyPr>
          <a:lstStyle/>
          <a:p>
            <a:r>
              <a:rPr lang="en-US" sz="3600" dirty="0" smtClean="0">
                <a:solidFill>
                  <a:srgbClr val="FFFF00"/>
                </a:solidFill>
              </a:rPr>
              <a:t>Inverter</a:t>
            </a:r>
            <a:endParaRPr lang="en-US" sz="3600" dirty="0">
              <a:solidFill>
                <a:srgbClr val="FFFF00"/>
              </a:solidFill>
            </a:endParaRPr>
          </a:p>
        </p:txBody>
      </p:sp>
      <p:sp>
        <p:nvSpPr>
          <p:cNvPr id="5" name="Text Placeholder 4"/>
          <p:cNvSpPr>
            <a:spLocks noGrp="1"/>
          </p:cNvSpPr>
          <p:nvPr>
            <p:ph type="body" idx="2"/>
          </p:nvPr>
        </p:nvSpPr>
        <p:spPr>
          <a:xfrm>
            <a:off x="188913" y="914400"/>
            <a:ext cx="4535487" cy="4602163"/>
          </a:xfrm>
        </p:spPr>
        <p:txBody>
          <a:bodyPr>
            <a:noAutofit/>
          </a:bodyPr>
          <a:lstStyle/>
          <a:p>
            <a:pPr marL="457200" lvl="0" indent="-457200">
              <a:buFont typeface="Wingdings" pitchFamily="2" charset="2"/>
              <a:buChar char="q"/>
            </a:pPr>
            <a:r>
              <a:rPr lang="en-US" sz="2800" dirty="0"/>
              <a:t>What is Inverter? It’s an apparatus that converts direct current </a:t>
            </a:r>
            <a:r>
              <a:rPr lang="en-US" sz="2800" dirty="0" smtClean="0"/>
              <a:t>into alternating current. There are so many Indian made inverters in Nigeria. Like Genus, Luminous and Su-</a:t>
            </a:r>
            <a:r>
              <a:rPr lang="en-US" sz="2800" dirty="0" err="1" smtClean="0"/>
              <a:t>Kam</a:t>
            </a:r>
            <a:r>
              <a:rPr lang="en-US" sz="2800" dirty="0" smtClean="0"/>
              <a:t>.</a:t>
            </a:r>
          </a:p>
          <a:p>
            <a:pPr marL="342900" lvl="0" indent="-342900">
              <a:buFont typeface="Arial" pitchFamily="34" charset="0"/>
              <a:buChar char="•"/>
            </a:pPr>
            <a:r>
              <a:rPr lang="en-US" sz="2800" dirty="0" smtClean="0"/>
              <a:t>There are two types of Grid Inverter</a:t>
            </a:r>
          </a:p>
          <a:p>
            <a:pPr marL="457200" lvl="0" indent="-457200">
              <a:buFont typeface="Wingdings" pitchFamily="2" charset="2"/>
              <a:buChar char="Ø"/>
            </a:pPr>
            <a:r>
              <a:rPr lang="en-US" sz="2800" dirty="0" smtClean="0"/>
              <a:t>The line commutated </a:t>
            </a:r>
          </a:p>
          <a:p>
            <a:pPr marL="457200" lvl="0" indent="-457200">
              <a:buFont typeface="Wingdings" pitchFamily="2" charset="2"/>
              <a:buChar char="Ø"/>
            </a:pPr>
            <a:r>
              <a:rPr lang="en-US" sz="2800" dirty="0" smtClean="0"/>
              <a:t>The self commutated</a:t>
            </a:r>
            <a:endParaRPr lang="en-US" sz="2800" dirty="0"/>
          </a:p>
          <a:p>
            <a:endParaRPr lang="en-US" sz="2800"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1999" y="3874810"/>
            <a:ext cx="4536743" cy="2374228"/>
          </a:xfrm>
        </p:spPr>
      </p:pic>
      <p:sp>
        <p:nvSpPr>
          <p:cNvPr id="2" name="Date Placeholder 1"/>
          <p:cNvSpPr>
            <a:spLocks noGrp="1"/>
          </p:cNvSpPr>
          <p:nvPr>
            <p:ph type="dt" sz="half" idx="10"/>
          </p:nvPr>
        </p:nvSpPr>
        <p:spPr/>
        <p:txBody>
          <a:bodyPr/>
          <a:lstStyle/>
          <a:p>
            <a:r>
              <a:rPr lang="en-US" smtClean="0"/>
              <a:t>4/13/2016</a:t>
            </a:r>
            <a:endParaRPr lang="en-US"/>
          </a:p>
        </p:txBody>
      </p:sp>
      <p:sp>
        <p:nvSpPr>
          <p:cNvPr id="3" name="Footer Placeholder 2"/>
          <p:cNvSpPr>
            <a:spLocks noGrp="1"/>
          </p:cNvSpPr>
          <p:nvPr>
            <p:ph type="ftr" sz="quarter" idx="11"/>
          </p:nvPr>
        </p:nvSpPr>
        <p:spPr/>
        <p:txBody>
          <a:bodyPr/>
          <a:lstStyle/>
          <a:p>
            <a:r>
              <a:rPr lang="en-US" smtClean="0"/>
              <a:t>Motunde: VLSI D&amp;T Seminar</a:t>
            </a:r>
            <a:endParaRPr lang="en-US"/>
          </a:p>
        </p:txBody>
      </p:sp>
      <p:sp>
        <p:nvSpPr>
          <p:cNvPr id="7" name="Slide Number Placeholder 6"/>
          <p:cNvSpPr>
            <a:spLocks noGrp="1"/>
          </p:cNvSpPr>
          <p:nvPr>
            <p:ph type="sldNum" sz="quarter" idx="12"/>
          </p:nvPr>
        </p:nvSpPr>
        <p:spPr/>
        <p:txBody>
          <a:bodyPr/>
          <a:lstStyle/>
          <a:p>
            <a:fld id="{4FA6BBA0-FE81-4886-A54B-EF362921983D}" type="slidenum">
              <a:rPr lang="en-US" smtClean="0"/>
              <a:t>15</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914400"/>
            <a:ext cx="3127277" cy="2491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67634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92162"/>
          </a:xfrm>
        </p:spPr>
        <p:txBody>
          <a:bodyPr/>
          <a:lstStyle/>
          <a:p>
            <a:r>
              <a:rPr lang="en-US" dirty="0" smtClean="0">
                <a:solidFill>
                  <a:srgbClr val="FFFF00"/>
                </a:solidFill>
              </a:rPr>
              <a:t>The </a:t>
            </a:r>
            <a:r>
              <a:rPr lang="en-US" dirty="0" smtClean="0">
                <a:solidFill>
                  <a:srgbClr val="FFFF00"/>
                </a:solidFill>
              </a:rPr>
              <a:t>Economy </a:t>
            </a:r>
            <a:r>
              <a:rPr lang="en-US" dirty="0" smtClean="0">
                <a:solidFill>
                  <a:srgbClr val="FFFF00"/>
                </a:solidFill>
              </a:rPr>
              <a:t>for PV to Grid</a:t>
            </a:r>
            <a:endParaRPr lang="en-US" dirty="0">
              <a:solidFill>
                <a:srgbClr val="FFFF00"/>
              </a:solidFill>
            </a:endParaRPr>
          </a:p>
        </p:txBody>
      </p:sp>
      <p:sp>
        <p:nvSpPr>
          <p:cNvPr id="6" name="Content Placeholder 5"/>
          <p:cNvSpPr>
            <a:spLocks noGrp="1"/>
          </p:cNvSpPr>
          <p:nvPr>
            <p:ph idx="1"/>
          </p:nvPr>
        </p:nvSpPr>
        <p:spPr>
          <a:xfrm>
            <a:off x="0" y="1295400"/>
            <a:ext cx="8915400" cy="4709160"/>
          </a:xfrm>
        </p:spPr>
        <p:txBody>
          <a:bodyPr>
            <a:noAutofit/>
          </a:bodyPr>
          <a:lstStyle/>
          <a:p>
            <a:pPr lvl="0"/>
            <a:r>
              <a:rPr lang="en-US" sz="1800" dirty="0" smtClean="0"/>
              <a:t>Solar power’s role in the global power generation portfolio is growing year over year largely because solar generation increasingly makes economic sense. The epileptic current supply in Nigeria has renewed the populaces interests in PV technologies. There are opportunities for PV integration into the grid in Nigeria. Primary among them is highly distributed PV generation because higher degrees of PV distribution deliver a more stable power supply. Nigeria lies within a high sunshine belt and thus has enormous solar energy potentials. The mean annual average of total solar radiation varies from about 3.5kWhm–2day-1 in the coastal latitudes to about 7kWhm–2day-1 along the semi arid areas in the far North. </a:t>
            </a:r>
          </a:p>
          <a:p>
            <a:pPr lvl="0">
              <a:buFont typeface="Wingdings" pitchFamily="2" charset="2"/>
              <a:buChar char="Ø"/>
            </a:pPr>
            <a:r>
              <a:rPr lang="en-US" sz="1800" dirty="0" smtClean="0"/>
              <a:t> A Study conducted by the Presidential Committee on a 25-year power development  plan, constituted in 2005, came up with a projected electricity demand profile for the nation to be  about 15,000 MW; 30,000 MW; and 190,000 MW in the short, medium and long terms on the basis of a 10% economic growth rate scenario. With these projections, a study by the Energy Commission of Nigeria indicated that renewable electricity is expected to contribute about 14%; 23%; and 36% and that is huge for a nation of 185 million people.</a:t>
            </a:r>
          </a:p>
          <a:p>
            <a:endParaRPr lang="en-US" sz="1800" dirty="0"/>
          </a:p>
        </p:txBody>
      </p:sp>
      <p:sp>
        <p:nvSpPr>
          <p:cNvPr id="2" name="Date Placeholder 1"/>
          <p:cNvSpPr>
            <a:spLocks noGrp="1"/>
          </p:cNvSpPr>
          <p:nvPr>
            <p:ph type="dt" sz="half" idx="10"/>
          </p:nvPr>
        </p:nvSpPr>
        <p:spPr/>
        <p:txBody>
          <a:bodyPr/>
          <a:lstStyle/>
          <a:p>
            <a:r>
              <a:rPr lang="en-US" smtClean="0"/>
              <a:t>4/13/2016</a:t>
            </a:r>
            <a:endParaRPr lang="en-US"/>
          </a:p>
        </p:txBody>
      </p:sp>
      <p:sp>
        <p:nvSpPr>
          <p:cNvPr id="3" name="Footer Placeholder 2"/>
          <p:cNvSpPr>
            <a:spLocks noGrp="1"/>
          </p:cNvSpPr>
          <p:nvPr>
            <p:ph type="ftr" sz="quarter" idx="11"/>
          </p:nvPr>
        </p:nvSpPr>
        <p:spPr/>
        <p:txBody>
          <a:bodyPr/>
          <a:lstStyle/>
          <a:p>
            <a:r>
              <a:rPr lang="en-US" smtClean="0"/>
              <a:t>Motunde: VLSI D&amp;T Seminar</a:t>
            </a:r>
            <a:endParaRPr lang="en-US"/>
          </a:p>
        </p:txBody>
      </p:sp>
      <p:sp>
        <p:nvSpPr>
          <p:cNvPr id="4" name="Slide Number Placeholder 3"/>
          <p:cNvSpPr>
            <a:spLocks noGrp="1"/>
          </p:cNvSpPr>
          <p:nvPr>
            <p:ph type="sldNum" sz="quarter" idx="12"/>
          </p:nvPr>
        </p:nvSpPr>
        <p:spPr/>
        <p:txBody>
          <a:bodyPr/>
          <a:lstStyle/>
          <a:p>
            <a:fld id="{4FA6BBA0-FE81-4886-A54B-EF362921983D}" type="slidenum">
              <a:rPr lang="en-US" smtClean="0"/>
              <a:t>16</a:t>
            </a:fld>
            <a:endParaRPr lang="en-US"/>
          </a:p>
        </p:txBody>
      </p:sp>
    </p:spTree>
    <p:extLst>
      <p:ext uri="{BB962C8B-B14F-4D97-AF65-F5344CB8AC3E}">
        <p14:creationId xmlns:p14="http://schemas.microsoft.com/office/powerpoint/2010/main" val="42216377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solidFill>
                  <a:srgbClr val="FFFF00"/>
                </a:solidFill>
                <a:latin typeface="Century Gothic"/>
              </a:rPr>
              <a:t>The </a:t>
            </a:r>
            <a:r>
              <a:rPr lang="en-US" sz="4000" dirty="0" smtClean="0">
                <a:solidFill>
                  <a:srgbClr val="FFFF00"/>
                </a:solidFill>
                <a:latin typeface="Century Gothic"/>
              </a:rPr>
              <a:t>Cost </a:t>
            </a:r>
            <a:r>
              <a:rPr lang="en-US" sz="4000" dirty="0">
                <a:solidFill>
                  <a:srgbClr val="FFFF00"/>
                </a:solidFill>
                <a:latin typeface="Century Gothic"/>
              </a:rPr>
              <a:t>of </a:t>
            </a:r>
            <a:r>
              <a:rPr lang="en-US" sz="4000" dirty="0" smtClean="0">
                <a:solidFill>
                  <a:srgbClr val="FFFF00"/>
                </a:solidFill>
                <a:latin typeface="Century Gothic"/>
              </a:rPr>
              <a:t>Integrating </a:t>
            </a:r>
            <a:r>
              <a:rPr lang="en-US" sz="4000" dirty="0">
                <a:solidFill>
                  <a:srgbClr val="FFFF00"/>
                </a:solidFill>
                <a:latin typeface="Century Gothic"/>
              </a:rPr>
              <a:t>PV to Grid in Nigeria</a:t>
            </a:r>
            <a:endParaRPr lang="en-US" sz="4000" dirty="0">
              <a:solidFill>
                <a:srgbClr val="FFFF00"/>
              </a:solidFill>
            </a:endParaRPr>
          </a:p>
        </p:txBody>
      </p:sp>
      <p:sp>
        <p:nvSpPr>
          <p:cNvPr id="3" name="Content Placeholder 2"/>
          <p:cNvSpPr>
            <a:spLocks noGrp="1"/>
          </p:cNvSpPr>
          <p:nvPr>
            <p:ph idx="1"/>
          </p:nvPr>
        </p:nvSpPr>
        <p:spPr/>
        <p:txBody>
          <a:bodyPr>
            <a:normAutofit lnSpcReduction="10000"/>
          </a:bodyPr>
          <a:lstStyle/>
          <a:p>
            <a:r>
              <a:rPr lang="en-US" dirty="0" smtClean="0"/>
              <a:t>The cost for integrating PV to the Grid is difficult to predict for Nigeria because there is no local manufacturers and what ever affects the foreign manufacturers and supplemental technologies  to hike the cost of production for PV modules and other smart grid technologies will directly affect the cost of integrating Grid in Nigeria. However, the tax-exemption, import duty waivers and other incentives by the Nigerian government to the foreign investors on PV are geared towards reducing cost.</a:t>
            </a:r>
            <a:endParaRPr lang="en-US" dirty="0"/>
          </a:p>
        </p:txBody>
      </p:sp>
      <p:sp>
        <p:nvSpPr>
          <p:cNvPr id="4" name="Date Placeholder 3"/>
          <p:cNvSpPr>
            <a:spLocks noGrp="1"/>
          </p:cNvSpPr>
          <p:nvPr>
            <p:ph type="dt" sz="half" idx="10"/>
          </p:nvPr>
        </p:nvSpPr>
        <p:spPr/>
        <p:txBody>
          <a:bodyPr/>
          <a:lstStyle/>
          <a:p>
            <a:r>
              <a:rPr lang="en-US" smtClean="0"/>
              <a:t>4/13/2016</a:t>
            </a:r>
            <a:endParaRPr lang="en-US"/>
          </a:p>
        </p:txBody>
      </p:sp>
      <p:sp>
        <p:nvSpPr>
          <p:cNvPr id="5" name="Footer Placeholder 4"/>
          <p:cNvSpPr>
            <a:spLocks noGrp="1"/>
          </p:cNvSpPr>
          <p:nvPr>
            <p:ph type="ftr" sz="quarter" idx="11"/>
          </p:nvPr>
        </p:nvSpPr>
        <p:spPr/>
        <p:txBody>
          <a:bodyPr/>
          <a:lstStyle/>
          <a:p>
            <a:r>
              <a:rPr lang="en-US" smtClean="0"/>
              <a:t>Motunde: VLSI D&amp;T Seminar</a:t>
            </a:r>
            <a:endParaRPr lang="en-US"/>
          </a:p>
        </p:txBody>
      </p:sp>
      <p:sp>
        <p:nvSpPr>
          <p:cNvPr id="6" name="Slide Number Placeholder 5"/>
          <p:cNvSpPr>
            <a:spLocks noGrp="1"/>
          </p:cNvSpPr>
          <p:nvPr>
            <p:ph type="sldNum" sz="quarter" idx="12"/>
          </p:nvPr>
        </p:nvSpPr>
        <p:spPr/>
        <p:txBody>
          <a:bodyPr/>
          <a:lstStyle/>
          <a:p>
            <a:fld id="{4FA6BBA0-FE81-4886-A54B-EF362921983D}" type="slidenum">
              <a:rPr lang="en-US" smtClean="0"/>
              <a:t>17</a:t>
            </a:fld>
            <a:endParaRPr lang="en-US"/>
          </a:p>
        </p:txBody>
      </p:sp>
    </p:spTree>
    <p:extLst>
      <p:ext uri="{BB962C8B-B14F-4D97-AF65-F5344CB8AC3E}">
        <p14:creationId xmlns:p14="http://schemas.microsoft.com/office/powerpoint/2010/main" val="33507654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Distribution</a:t>
            </a:r>
            <a:endParaRPr lang="en-US" dirty="0">
              <a:solidFill>
                <a:srgbClr val="FFFF00"/>
              </a:solidFill>
            </a:endParaRPr>
          </a:p>
        </p:txBody>
      </p:sp>
      <p:sp>
        <p:nvSpPr>
          <p:cNvPr id="3" name="Content Placeholder 2"/>
          <p:cNvSpPr>
            <a:spLocks noGrp="1"/>
          </p:cNvSpPr>
          <p:nvPr>
            <p:ph idx="1"/>
          </p:nvPr>
        </p:nvSpPr>
        <p:spPr>
          <a:xfrm>
            <a:off x="152400" y="1600200"/>
            <a:ext cx="8763000" cy="4709160"/>
          </a:xfrm>
        </p:spPr>
        <p:txBody>
          <a:bodyPr>
            <a:normAutofit fontScale="70000" lnSpcReduction="20000"/>
          </a:bodyPr>
          <a:lstStyle/>
          <a:p>
            <a:pPr>
              <a:buFont typeface="Courier New" pitchFamily="49" charset="0"/>
              <a:buChar char="o"/>
            </a:pPr>
            <a:r>
              <a:rPr lang="en-US" sz="2900" dirty="0" smtClean="0"/>
              <a:t>In most regions in Nigeria, the distribution network is poor, the voltage profile is poor and the billing is inaccurate.  Some challenges identified are, weak and inadequate  overloaded transformers and bad feeder pillars, substandard distribution lines, poor billing system, unwholesome practices by staff and very poor customer relations, inadequate logistic facilities such as tools working vehicles, poor and obsolete communication equipment, low staff morale and lack of regular training, insufficient funds for maintenance activities.</a:t>
            </a:r>
          </a:p>
          <a:p>
            <a:pPr>
              <a:buFont typeface="Wingdings" pitchFamily="2" charset="2"/>
              <a:buChar char="Ø"/>
            </a:pPr>
            <a:r>
              <a:rPr lang="en-US" sz="2900" dirty="0" smtClean="0"/>
              <a:t> For PV-Grid to be effective, smart grid technology should accompany the PV-Grid for check and balance. More sub-stations can reduce the problems of magnitude and the phase angle for distribution for a long distance and Micro-Grid automation can reduce outage and repair time, maintain voltage level and improve asset management.  Advanced distribution automation processes real-time information from sensors and meters for fault location, automatic reconfiguration of feeders, voltage and reactive power optimization, or to control distributed generation. </a:t>
            </a:r>
          </a:p>
          <a:p>
            <a:endParaRPr lang="en-US" dirty="0"/>
          </a:p>
        </p:txBody>
      </p:sp>
      <p:sp>
        <p:nvSpPr>
          <p:cNvPr id="4" name="Date Placeholder 3"/>
          <p:cNvSpPr>
            <a:spLocks noGrp="1"/>
          </p:cNvSpPr>
          <p:nvPr>
            <p:ph type="dt" sz="half" idx="10"/>
          </p:nvPr>
        </p:nvSpPr>
        <p:spPr/>
        <p:txBody>
          <a:bodyPr/>
          <a:lstStyle/>
          <a:p>
            <a:r>
              <a:rPr lang="en-US" smtClean="0"/>
              <a:t>4/13/2016</a:t>
            </a:r>
            <a:endParaRPr lang="en-US"/>
          </a:p>
        </p:txBody>
      </p:sp>
      <p:sp>
        <p:nvSpPr>
          <p:cNvPr id="5" name="Footer Placeholder 4"/>
          <p:cNvSpPr>
            <a:spLocks noGrp="1"/>
          </p:cNvSpPr>
          <p:nvPr>
            <p:ph type="ftr" sz="quarter" idx="11"/>
          </p:nvPr>
        </p:nvSpPr>
        <p:spPr/>
        <p:txBody>
          <a:bodyPr/>
          <a:lstStyle/>
          <a:p>
            <a:r>
              <a:rPr lang="en-US" smtClean="0"/>
              <a:t>Motunde: VLSI D&amp;T Seminar</a:t>
            </a:r>
            <a:endParaRPr lang="en-US"/>
          </a:p>
        </p:txBody>
      </p:sp>
      <p:sp>
        <p:nvSpPr>
          <p:cNvPr id="6" name="Slide Number Placeholder 5"/>
          <p:cNvSpPr>
            <a:spLocks noGrp="1"/>
          </p:cNvSpPr>
          <p:nvPr>
            <p:ph type="sldNum" sz="quarter" idx="12"/>
          </p:nvPr>
        </p:nvSpPr>
        <p:spPr/>
        <p:txBody>
          <a:bodyPr/>
          <a:lstStyle/>
          <a:p>
            <a:fld id="{4FA6BBA0-FE81-4886-A54B-EF362921983D}" type="slidenum">
              <a:rPr lang="en-US" smtClean="0"/>
              <a:t>18</a:t>
            </a:fld>
            <a:endParaRPr lang="en-US"/>
          </a:p>
        </p:txBody>
      </p:sp>
    </p:spTree>
    <p:extLst>
      <p:ext uri="{BB962C8B-B14F-4D97-AF65-F5344CB8AC3E}">
        <p14:creationId xmlns:p14="http://schemas.microsoft.com/office/powerpoint/2010/main" val="28629959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solidFill>
                  <a:srgbClr val="FFFF00"/>
                </a:solidFill>
                <a:latin typeface="Century Gothic"/>
              </a:rPr>
              <a:t>Table for the Renewable Energy Sources in Nigeria</a:t>
            </a:r>
            <a:endParaRPr lang="en-US"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74119144"/>
              </p:ext>
            </p:extLst>
          </p:nvPr>
        </p:nvGraphicFramePr>
        <p:xfrm>
          <a:off x="228600" y="1393436"/>
          <a:ext cx="8686800" cy="4899642"/>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val="20000"/>
                    </a:ext>
                  </a:extLst>
                </a:gridCol>
                <a:gridCol w="4648200">
                  <a:extLst>
                    <a:ext uri="{9D8B030D-6E8A-4147-A177-3AD203B41FA5}">
                      <a16:colId xmlns:a16="http://schemas.microsoft.com/office/drawing/2014/main" val="20001"/>
                    </a:ext>
                  </a:extLst>
                </a:gridCol>
              </a:tblGrid>
              <a:tr h="428117">
                <a:tc>
                  <a:txBody>
                    <a:bodyPr/>
                    <a:lstStyle/>
                    <a:p>
                      <a:r>
                        <a:rPr lang="en-US" sz="2400" dirty="0" smtClean="0">
                          <a:solidFill>
                            <a:schemeClr val="bg1"/>
                          </a:solidFill>
                        </a:rPr>
                        <a:t>Renewable Energy Sources</a:t>
                      </a:r>
                      <a:endParaRPr lang="en-US" sz="2400" dirty="0">
                        <a:solidFill>
                          <a:schemeClr val="bg1"/>
                        </a:solidFill>
                      </a:endParaRPr>
                    </a:p>
                  </a:txBody>
                  <a:tcPr marL="91439" marR="91439"/>
                </a:tc>
                <a:tc>
                  <a:txBody>
                    <a:bodyPr/>
                    <a:lstStyle/>
                    <a:p>
                      <a:r>
                        <a:rPr lang="en-US" sz="2400" dirty="0" smtClean="0">
                          <a:solidFill>
                            <a:schemeClr val="bg1"/>
                          </a:solidFill>
                        </a:rPr>
                        <a:t>Capacities</a:t>
                      </a:r>
                      <a:endParaRPr lang="en-US" sz="2400" dirty="0">
                        <a:solidFill>
                          <a:schemeClr val="bg1"/>
                        </a:solidFill>
                      </a:endParaRPr>
                    </a:p>
                  </a:txBody>
                  <a:tcPr marL="91439" marR="91439"/>
                </a:tc>
                <a:extLst>
                  <a:ext uri="{0D108BD9-81ED-4DB2-BD59-A6C34878D82A}">
                    <a16:rowId xmlns:a16="http://schemas.microsoft.com/office/drawing/2014/main" val="10000"/>
                  </a:ext>
                </a:extLst>
              </a:tr>
              <a:tr h="485199">
                <a:tc>
                  <a:txBody>
                    <a:bodyPr/>
                    <a:lstStyle/>
                    <a:p>
                      <a:r>
                        <a:rPr lang="en-US" sz="2400" dirty="0" smtClean="0"/>
                        <a:t>Small Hydropower</a:t>
                      </a:r>
                      <a:endParaRPr lang="en-US" sz="2400" dirty="0"/>
                    </a:p>
                  </a:txBody>
                  <a:tcPr marL="91439" marR="9143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3,500</a:t>
                      </a:r>
                      <a:r>
                        <a:rPr lang="en-US" sz="2400" baseline="0" dirty="0" smtClean="0"/>
                        <a:t> </a:t>
                      </a:r>
                      <a:r>
                        <a:rPr lang="en-US" sz="2400" baseline="0" dirty="0" smtClean="0"/>
                        <a:t>MW</a:t>
                      </a:r>
                      <a:endParaRPr lang="en-US" sz="2400" dirty="0" smtClean="0"/>
                    </a:p>
                  </a:txBody>
                  <a:tcPr marL="91439" marR="91439"/>
                </a:tc>
                <a:extLst>
                  <a:ext uri="{0D108BD9-81ED-4DB2-BD59-A6C34878D82A}">
                    <a16:rowId xmlns:a16="http://schemas.microsoft.com/office/drawing/2014/main" val="10001"/>
                  </a:ext>
                </a:extLst>
              </a:tr>
              <a:tr h="428117">
                <a:tc>
                  <a:txBody>
                    <a:bodyPr/>
                    <a:lstStyle/>
                    <a:p>
                      <a:r>
                        <a:rPr lang="en-US" sz="2400" dirty="0" smtClean="0"/>
                        <a:t>Large Hydropower</a:t>
                      </a:r>
                      <a:endParaRPr lang="en-US" sz="2400" dirty="0"/>
                    </a:p>
                  </a:txBody>
                  <a:tcPr marL="91439" marR="9143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11,250</a:t>
                      </a:r>
                      <a:r>
                        <a:rPr lang="en-US" sz="2400" baseline="0" dirty="0" smtClean="0"/>
                        <a:t> </a:t>
                      </a:r>
                      <a:r>
                        <a:rPr lang="en-US" sz="2400" baseline="0" dirty="0" smtClean="0"/>
                        <a:t>MW</a:t>
                      </a:r>
                      <a:endParaRPr lang="en-US" sz="2400" dirty="0" smtClean="0"/>
                    </a:p>
                  </a:txBody>
                  <a:tcPr marL="91439" marR="91439"/>
                </a:tc>
                <a:extLst>
                  <a:ext uri="{0D108BD9-81ED-4DB2-BD59-A6C34878D82A}">
                    <a16:rowId xmlns:a16="http://schemas.microsoft.com/office/drawing/2014/main" val="10002"/>
                  </a:ext>
                </a:extLst>
              </a:tr>
              <a:tr h="559765">
                <a:tc>
                  <a:txBody>
                    <a:bodyPr/>
                    <a:lstStyle/>
                    <a:p>
                      <a:r>
                        <a:rPr lang="en-US" sz="2400" dirty="0" smtClean="0"/>
                        <a:t>Wind</a:t>
                      </a:r>
                      <a:endParaRPr lang="en-US" sz="2400" dirty="0"/>
                    </a:p>
                  </a:txBody>
                  <a:tcPr marL="91439" marR="9143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2 - 4 </a:t>
                      </a:r>
                      <a:r>
                        <a:rPr lang="en-US" sz="2400" dirty="0" smtClean="0"/>
                        <a:t>m</a:t>
                      </a:r>
                      <a:r>
                        <a:rPr lang="en-US" sz="2400" baseline="30000" dirty="0" smtClean="0"/>
                        <a:t>2</a:t>
                      </a:r>
                      <a:r>
                        <a:rPr lang="en-US" sz="2400" dirty="0" smtClean="0"/>
                        <a:t> </a:t>
                      </a:r>
                      <a:r>
                        <a:rPr lang="en-US" sz="2400" dirty="0" smtClean="0"/>
                        <a:t>annually at 10 m </a:t>
                      </a:r>
                      <a:r>
                        <a:rPr lang="en-US" sz="2400" dirty="0" smtClean="0"/>
                        <a:t>height</a:t>
                      </a:r>
                      <a:endParaRPr lang="en-US" sz="2400" dirty="0" smtClean="0"/>
                    </a:p>
                  </a:txBody>
                  <a:tcPr marL="91439" marR="91439"/>
                </a:tc>
                <a:extLst>
                  <a:ext uri="{0D108BD9-81ED-4DB2-BD59-A6C34878D82A}">
                    <a16:rowId xmlns:a16="http://schemas.microsoft.com/office/drawing/2014/main" val="10003"/>
                  </a:ext>
                </a:extLst>
              </a:tr>
              <a:tr h="428117">
                <a:tc>
                  <a:txBody>
                    <a:bodyPr/>
                    <a:lstStyle/>
                    <a:p>
                      <a:r>
                        <a:rPr lang="en-US" sz="2400" dirty="0" smtClean="0"/>
                        <a:t>Solar Radiation</a:t>
                      </a:r>
                      <a:endParaRPr lang="en-US" sz="2400" dirty="0"/>
                    </a:p>
                  </a:txBody>
                  <a:tcPr marL="91439" marR="91439"/>
                </a:tc>
                <a:tc>
                  <a:txBody>
                    <a:bodyPr/>
                    <a:lstStyle/>
                    <a:p>
                      <a:r>
                        <a:rPr lang="en-US" sz="2400" dirty="0" smtClean="0"/>
                        <a:t>3.5 - 7.0 </a:t>
                      </a:r>
                      <a:r>
                        <a:rPr lang="en-US" sz="2400" dirty="0" err="1" smtClean="0"/>
                        <a:t>KMh</a:t>
                      </a:r>
                      <a:r>
                        <a:rPr lang="en-US" sz="2400" dirty="0" smtClean="0"/>
                        <a:t>/m2/day</a:t>
                      </a:r>
                      <a:endParaRPr lang="en-US" sz="2400" dirty="0" smtClean="0"/>
                    </a:p>
                  </a:txBody>
                  <a:tcPr marL="91439" marR="91439"/>
                </a:tc>
                <a:extLst>
                  <a:ext uri="{0D108BD9-81ED-4DB2-BD59-A6C34878D82A}">
                    <a16:rowId xmlns:a16="http://schemas.microsoft.com/office/drawing/2014/main" val="10004"/>
                  </a:ext>
                </a:extLst>
              </a:tr>
              <a:tr h="2483078">
                <a:tc>
                  <a:txBody>
                    <a:bodyPr/>
                    <a:lstStyle/>
                    <a:p>
                      <a:r>
                        <a:rPr lang="en-US" sz="2400" dirty="0" smtClean="0"/>
                        <a:t>Fire Wood</a:t>
                      </a:r>
                    </a:p>
                    <a:p>
                      <a:endParaRPr lang="en-US" sz="2400" dirty="0" smtClean="0"/>
                    </a:p>
                    <a:p>
                      <a:endParaRPr lang="en-US" sz="2400" dirty="0" smtClean="0"/>
                    </a:p>
                    <a:p>
                      <a:r>
                        <a:rPr lang="en-US" sz="2400" dirty="0" smtClean="0"/>
                        <a:t>Animal </a:t>
                      </a:r>
                      <a:r>
                        <a:rPr lang="en-US" sz="2400" dirty="0" smtClean="0"/>
                        <a:t>Waste</a:t>
                      </a:r>
                    </a:p>
                    <a:p>
                      <a:endParaRPr lang="en-US" sz="2400" dirty="0" smtClean="0"/>
                    </a:p>
                    <a:p>
                      <a:r>
                        <a:rPr lang="en-US" sz="2400" dirty="0" smtClean="0"/>
                        <a:t>Crop Residue</a:t>
                      </a:r>
                      <a:endParaRPr lang="en-US" sz="2400" dirty="0"/>
                    </a:p>
                  </a:txBody>
                  <a:tcPr marL="91439" marR="9143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13,071,464 hectares of forest and woodland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61 </a:t>
                      </a:r>
                      <a:r>
                        <a:rPr lang="en-US" sz="2400" dirty="0" smtClean="0"/>
                        <a:t>million tons/year</a:t>
                      </a:r>
                    </a:p>
                    <a:p>
                      <a:endParaRPr lang="en-US" sz="2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83 million </a:t>
                      </a:r>
                      <a:r>
                        <a:rPr lang="en-US" sz="2400" dirty="0" smtClean="0"/>
                        <a:t>tons/year</a:t>
                      </a:r>
                      <a:endParaRPr lang="en-US" sz="2400" dirty="0" smtClean="0"/>
                    </a:p>
                  </a:txBody>
                  <a:tcPr marL="91439" marR="91439"/>
                </a:tc>
                <a:extLst>
                  <a:ext uri="{0D108BD9-81ED-4DB2-BD59-A6C34878D82A}">
                    <a16:rowId xmlns:a16="http://schemas.microsoft.com/office/drawing/2014/main" val="10005"/>
                  </a:ext>
                </a:extLst>
              </a:tr>
            </a:tbl>
          </a:graphicData>
        </a:graphic>
      </p:graphicFrame>
      <p:sp>
        <p:nvSpPr>
          <p:cNvPr id="3" name="Date Placeholder 2"/>
          <p:cNvSpPr>
            <a:spLocks noGrp="1"/>
          </p:cNvSpPr>
          <p:nvPr>
            <p:ph type="dt" sz="half" idx="10"/>
          </p:nvPr>
        </p:nvSpPr>
        <p:spPr/>
        <p:txBody>
          <a:bodyPr/>
          <a:lstStyle/>
          <a:p>
            <a:r>
              <a:rPr lang="en-US" smtClean="0"/>
              <a:t>4/13/2016</a:t>
            </a:r>
            <a:endParaRPr lang="en-US"/>
          </a:p>
        </p:txBody>
      </p:sp>
      <p:sp>
        <p:nvSpPr>
          <p:cNvPr id="5" name="Footer Placeholder 4"/>
          <p:cNvSpPr>
            <a:spLocks noGrp="1"/>
          </p:cNvSpPr>
          <p:nvPr>
            <p:ph type="ftr" sz="quarter" idx="11"/>
          </p:nvPr>
        </p:nvSpPr>
        <p:spPr/>
        <p:txBody>
          <a:bodyPr/>
          <a:lstStyle/>
          <a:p>
            <a:r>
              <a:rPr lang="en-US" smtClean="0"/>
              <a:t>Motunde: VLSI D&amp;T Seminar</a:t>
            </a:r>
            <a:endParaRPr lang="en-US"/>
          </a:p>
        </p:txBody>
      </p:sp>
      <p:sp>
        <p:nvSpPr>
          <p:cNvPr id="6" name="Slide Number Placeholder 5"/>
          <p:cNvSpPr>
            <a:spLocks noGrp="1"/>
          </p:cNvSpPr>
          <p:nvPr>
            <p:ph type="sldNum" sz="quarter" idx="12"/>
          </p:nvPr>
        </p:nvSpPr>
        <p:spPr/>
        <p:txBody>
          <a:bodyPr/>
          <a:lstStyle/>
          <a:p>
            <a:fld id="{4FA6BBA0-FE81-4886-A54B-EF362921983D}" type="slidenum">
              <a:rPr lang="en-US" smtClean="0"/>
              <a:t>19</a:t>
            </a:fld>
            <a:endParaRPr lang="en-US"/>
          </a:p>
        </p:txBody>
      </p:sp>
    </p:spTree>
    <p:extLst>
      <p:ext uri="{BB962C8B-B14F-4D97-AF65-F5344CB8AC3E}">
        <p14:creationId xmlns:p14="http://schemas.microsoft.com/office/powerpoint/2010/main" val="39036967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solidFill>
                  <a:srgbClr val="FFFF00"/>
                </a:solidFill>
                <a:latin typeface="Century Gothic"/>
              </a:rPr>
              <a:t>INTEGRATING</a:t>
            </a:r>
            <a:br>
              <a:rPr lang="en-US" sz="3200" dirty="0">
                <a:solidFill>
                  <a:srgbClr val="FFFF00"/>
                </a:solidFill>
                <a:latin typeface="Century Gothic"/>
              </a:rPr>
            </a:br>
            <a:r>
              <a:rPr lang="en-US" sz="3200" dirty="0">
                <a:solidFill>
                  <a:srgbClr val="FFFF00"/>
                </a:solidFill>
                <a:latin typeface="Century Gothic"/>
              </a:rPr>
              <a:t> PV TO THE POWER GRID OUTSIDE </a:t>
            </a:r>
            <a:r>
              <a:rPr lang="en-US" sz="3200" dirty="0" smtClean="0">
                <a:solidFill>
                  <a:srgbClr val="FFFF00"/>
                </a:solidFill>
                <a:latin typeface="Century Gothic"/>
              </a:rPr>
              <a:t>U.S.A. (Nigeria)</a:t>
            </a:r>
            <a:endParaRPr lang="en-US" dirty="0">
              <a:solidFill>
                <a:srgbClr val="FFFF00"/>
              </a:solidFill>
            </a:endParaRPr>
          </a:p>
        </p:txBody>
      </p:sp>
      <p:sp>
        <p:nvSpPr>
          <p:cNvPr id="3" name="Content Placeholder 2"/>
          <p:cNvSpPr>
            <a:spLocks noGrp="1"/>
          </p:cNvSpPr>
          <p:nvPr>
            <p:ph idx="1"/>
          </p:nvPr>
        </p:nvSpPr>
        <p:spPr/>
        <p:txBody>
          <a:bodyPr>
            <a:normAutofit/>
          </a:bodyPr>
          <a:lstStyle/>
          <a:p>
            <a:pPr lvl="0" indent="-274320">
              <a:buClr>
                <a:srgbClr val="94C600"/>
              </a:buClr>
              <a:buSzPct val="76000"/>
              <a:buFont typeface="Wingdings 2" pitchFamily="18" charset="2"/>
              <a:buChar char=""/>
            </a:pPr>
            <a:r>
              <a:rPr lang="en-US" sz="2200" dirty="0">
                <a:latin typeface="Century Gothic"/>
              </a:rPr>
              <a:t>INTRODUCTION</a:t>
            </a:r>
          </a:p>
          <a:p>
            <a:pPr lvl="0" indent="-274320">
              <a:buClr>
                <a:srgbClr val="94C600"/>
              </a:buClr>
              <a:buSzPct val="76000"/>
              <a:buFont typeface="Wingdings" pitchFamily="2" charset="2"/>
              <a:buChar char="Ø"/>
            </a:pPr>
            <a:r>
              <a:rPr lang="en-US" sz="2200" dirty="0">
                <a:latin typeface="Century Gothic"/>
              </a:rPr>
              <a:t>Integrating the PV to the power </a:t>
            </a:r>
            <a:r>
              <a:rPr lang="en-US" sz="2200" dirty="0" smtClean="0">
                <a:latin typeface="Century Gothic"/>
              </a:rPr>
              <a:t>Grid in Nigeria</a:t>
            </a:r>
            <a:endParaRPr lang="en-US" sz="2200" dirty="0">
              <a:latin typeface="Century Gothic"/>
            </a:endParaRPr>
          </a:p>
          <a:p>
            <a:pPr lvl="0" indent="-274320">
              <a:buClr>
                <a:srgbClr val="94C600"/>
              </a:buClr>
              <a:buSzPct val="76000"/>
              <a:buFont typeface="Wingdings" pitchFamily="2" charset="2"/>
              <a:buChar char="Ø"/>
            </a:pPr>
            <a:r>
              <a:rPr lang="en-US" sz="2200" dirty="0">
                <a:latin typeface="Century Gothic"/>
              </a:rPr>
              <a:t>The technology</a:t>
            </a:r>
          </a:p>
          <a:p>
            <a:pPr lvl="0" indent="-274320">
              <a:buClr>
                <a:srgbClr val="94C600"/>
              </a:buClr>
              <a:buSzPct val="76000"/>
              <a:buFont typeface="Wingdings" pitchFamily="2" charset="2"/>
              <a:buChar char="Ø"/>
            </a:pPr>
            <a:r>
              <a:rPr lang="en-US" sz="2200" dirty="0">
                <a:latin typeface="Century Gothic"/>
              </a:rPr>
              <a:t>The economics</a:t>
            </a:r>
          </a:p>
          <a:p>
            <a:pPr lvl="0" indent="-274320">
              <a:buClr>
                <a:srgbClr val="94C600"/>
              </a:buClr>
              <a:buSzPct val="76000"/>
              <a:buFont typeface="Wingdings" pitchFamily="2" charset="2"/>
              <a:buChar char="Ø"/>
            </a:pPr>
            <a:r>
              <a:rPr lang="en-US" sz="2200" dirty="0">
                <a:latin typeface="Century Gothic"/>
              </a:rPr>
              <a:t>The cost</a:t>
            </a:r>
          </a:p>
          <a:p>
            <a:pPr lvl="0" indent="-274320">
              <a:buClr>
                <a:srgbClr val="94C600"/>
              </a:buClr>
              <a:buSzPct val="76000"/>
              <a:buFont typeface="Wingdings" pitchFamily="2" charset="2"/>
              <a:buChar char="Ø"/>
            </a:pPr>
            <a:r>
              <a:rPr lang="en-US" sz="2200" dirty="0">
                <a:latin typeface="Century Gothic"/>
              </a:rPr>
              <a:t>The policies </a:t>
            </a:r>
          </a:p>
          <a:p>
            <a:pPr lvl="0" indent="-274320">
              <a:buClr>
                <a:srgbClr val="94C600"/>
              </a:buClr>
              <a:buSzPct val="76000"/>
              <a:buFont typeface="Wingdings" pitchFamily="2" charset="2"/>
              <a:buChar char="Ø"/>
            </a:pPr>
            <a:r>
              <a:rPr lang="en-US" sz="2200" dirty="0">
                <a:latin typeface="Century Gothic"/>
              </a:rPr>
              <a:t>The barriers</a:t>
            </a:r>
          </a:p>
          <a:p>
            <a:pPr lvl="0" indent="-274320">
              <a:buClr>
                <a:srgbClr val="94C600"/>
              </a:buClr>
              <a:buSzPct val="76000"/>
              <a:buFont typeface="Wingdings" pitchFamily="2" charset="2"/>
              <a:buChar char="Ø"/>
            </a:pPr>
            <a:r>
              <a:rPr lang="en-US" sz="2200" dirty="0">
                <a:latin typeface="Century Gothic"/>
              </a:rPr>
              <a:t>Conclusion </a:t>
            </a:r>
          </a:p>
          <a:p>
            <a:pPr lvl="0" indent="-274320">
              <a:buClr>
                <a:srgbClr val="94C600"/>
              </a:buClr>
              <a:buSzPct val="76000"/>
              <a:buFont typeface="Wingdings" pitchFamily="2" charset="2"/>
              <a:buChar char="Ø"/>
            </a:pPr>
            <a:r>
              <a:rPr lang="en-US" sz="2200" dirty="0">
                <a:latin typeface="Century Gothic"/>
              </a:rPr>
              <a:t>Reference</a:t>
            </a:r>
            <a:r>
              <a:rPr lang="en-US" sz="2200" dirty="0">
                <a:solidFill>
                  <a:srgbClr val="3E3D2D"/>
                </a:solidFill>
                <a:latin typeface="Century Gothic"/>
              </a:rPr>
              <a:t>s</a:t>
            </a:r>
          </a:p>
          <a:p>
            <a:pPr marL="0" indent="0">
              <a:buNone/>
            </a:pPr>
            <a:endParaRPr lang="en-US" dirty="0"/>
          </a:p>
        </p:txBody>
      </p:sp>
      <p:sp>
        <p:nvSpPr>
          <p:cNvPr id="4" name="Date Placeholder 3"/>
          <p:cNvSpPr>
            <a:spLocks noGrp="1"/>
          </p:cNvSpPr>
          <p:nvPr>
            <p:ph type="dt" sz="half" idx="10"/>
          </p:nvPr>
        </p:nvSpPr>
        <p:spPr/>
        <p:txBody>
          <a:bodyPr/>
          <a:lstStyle/>
          <a:p>
            <a:r>
              <a:rPr lang="en-US" smtClean="0"/>
              <a:t>4/13/2016</a:t>
            </a:r>
            <a:endParaRPr lang="en-US"/>
          </a:p>
        </p:txBody>
      </p:sp>
      <p:sp>
        <p:nvSpPr>
          <p:cNvPr id="5" name="Footer Placeholder 4"/>
          <p:cNvSpPr>
            <a:spLocks noGrp="1"/>
          </p:cNvSpPr>
          <p:nvPr>
            <p:ph type="ftr" sz="quarter" idx="11"/>
          </p:nvPr>
        </p:nvSpPr>
        <p:spPr/>
        <p:txBody>
          <a:bodyPr/>
          <a:lstStyle/>
          <a:p>
            <a:r>
              <a:rPr lang="en-US" smtClean="0"/>
              <a:t>Motunde: VLSI D&amp;T Seminar</a:t>
            </a:r>
            <a:endParaRPr lang="en-US"/>
          </a:p>
        </p:txBody>
      </p:sp>
      <p:sp>
        <p:nvSpPr>
          <p:cNvPr id="6" name="Slide Number Placeholder 5"/>
          <p:cNvSpPr>
            <a:spLocks noGrp="1"/>
          </p:cNvSpPr>
          <p:nvPr>
            <p:ph type="sldNum" sz="quarter" idx="12"/>
          </p:nvPr>
        </p:nvSpPr>
        <p:spPr/>
        <p:txBody>
          <a:bodyPr/>
          <a:lstStyle/>
          <a:p>
            <a:fld id="{4FA6BBA0-FE81-4886-A54B-EF362921983D}" type="slidenum">
              <a:rPr lang="en-US" smtClean="0"/>
              <a:t>2</a:t>
            </a:fld>
            <a:endParaRPr lang="en-US"/>
          </a:p>
        </p:txBody>
      </p:sp>
    </p:spTree>
    <p:extLst>
      <p:ext uri="{BB962C8B-B14F-4D97-AF65-F5344CB8AC3E}">
        <p14:creationId xmlns:p14="http://schemas.microsoft.com/office/powerpoint/2010/main" val="39867463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solidFill>
                  <a:srgbClr val="FFFF00"/>
                </a:solidFill>
              </a:rPr>
              <a:t>Diagrams of a </a:t>
            </a:r>
            <a:r>
              <a:rPr lang="en-US" dirty="0" smtClean="0">
                <a:solidFill>
                  <a:srgbClr val="FFFF00"/>
                </a:solidFill>
              </a:rPr>
              <a:t>Typical </a:t>
            </a:r>
            <a:r>
              <a:rPr lang="en-US" dirty="0">
                <a:solidFill>
                  <a:srgbClr val="FFFF00"/>
                </a:solidFill>
              </a:rPr>
              <a:t>S</a:t>
            </a:r>
            <a:r>
              <a:rPr lang="en-US" dirty="0" smtClean="0">
                <a:solidFill>
                  <a:srgbClr val="FFFF00"/>
                </a:solidFill>
              </a:rPr>
              <a:t>mart-grid</a:t>
            </a:r>
            <a:endParaRPr lang="en-US" dirty="0">
              <a:solidFill>
                <a:srgbClr val="FFFF00"/>
              </a:solidFill>
            </a:endParaRP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4800" y="2437608"/>
            <a:ext cx="5167457" cy="2777508"/>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43758" y="2423901"/>
            <a:ext cx="3134163" cy="2791215"/>
          </a:xfrm>
        </p:spPr>
      </p:pic>
      <p:sp>
        <p:nvSpPr>
          <p:cNvPr id="2" name="Date Placeholder 1"/>
          <p:cNvSpPr>
            <a:spLocks noGrp="1"/>
          </p:cNvSpPr>
          <p:nvPr>
            <p:ph type="dt" sz="half" idx="10"/>
          </p:nvPr>
        </p:nvSpPr>
        <p:spPr/>
        <p:txBody>
          <a:bodyPr/>
          <a:lstStyle/>
          <a:p>
            <a:r>
              <a:rPr lang="en-US" smtClean="0"/>
              <a:t>4/13/2016</a:t>
            </a:r>
            <a:endParaRPr lang="en-US"/>
          </a:p>
        </p:txBody>
      </p:sp>
      <p:sp>
        <p:nvSpPr>
          <p:cNvPr id="3" name="Footer Placeholder 2"/>
          <p:cNvSpPr>
            <a:spLocks noGrp="1"/>
          </p:cNvSpPr>
          <p:nvPr>
            <p:ph type="ftr" sz="quarter" idx="11"/>
          </p:nvPr>
        </p:nvSpPr>
        <p:spPr/>
        <p:txBody>
          <a:bodyPr/>
          <a:lstStyle/>
          <a:p>
            <a:r>
              <a:rPr lang="en-US" smtClean="0"/>
              <a:t>Motunde: VLSI D&amp;T Seminar</a:t>
            </a:r>
            <a:endParaRPr lang="en-US"/>
          </a:p>
        </p:txBody>
      </p:sp>
      <p:sp>
        <p:nvSpPr>
          <p:cNvPr id="5" name="Slide Number Placeholder 4"/>
          <p:cNvSpPr>
            <a:spLocks noGrp="1"/>
          </p:cNvSpPr>
          <p:nvPr>
            <p:ph type="sldNum" sz="quarter" idx="12"/>
          </p:nvPr>
        </p:nvSpPr>
        <p:spPr/>
        <p:txBody>
          <a:bodyPr/>
          <a:lstStyle/>
          <a:p>
            <a:fld id="{4FA6BBA0-FE81-4886-A54B-EF362921983D}" type="slidenum">
              <a:rPr lang="en-US" smtClean="0"/>
              <a:t>20</a:t>
            </a:fld>
            <a:endParaRPr lang="en-US"/>
          </a:p>
        </p:txBody>
      </p:sp>
    </p:spTree>
    <p:extLst>
      <p:ext uri="{BB962C8B-B14F-4D97-AF65-F5344CB8AC3E}">
        <p14:creationId xmlns:p14="http://schemas.microsoft.com/office/powerpoint/2010/main" val="38058945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7200" y="836710"/>
            <a:ext cx="8229600" cy="1828800"/>
          </a:xfrm>
        </p:spPr>
        <p:txBody>
          <a:bodyPr>
            <a:normAutofit/>
          </a:bodyPr>
          <a:lstStyle/>
          <a:p>
            <a:r>
              <a:rPr lang="en-US" cap="none" dirty="0" smtClean="0">
                <a:solidFill>
                  <a:srgbClr val="FFFF00"/>
                </a:solidFill>
              </a:rPr>
              <a:t>The Advantages Of Smart-grid</a:t>
            </a:r>
            <a:endParaRPr lang="en-US" cap="none" dirty="0">
              <a:solidFill>
                <a:srgbClr val="FFFF00"/>
              </a:solidFill>
            </a:endParaRPr>
          </a:p>
        </p:txBody>
      </p:sp>
      <p:sp>
        <p:nvSpPr>
          <p:cNvPr id="2" name="Date Placeholder 1"/>
          <p:cNvSpPr>
            <a:spLocks noGrp="1"/>
          </p:cNvSpPr>
          <p:nvPr>
            <p:ph type="dt" sz="half" idx="10"/>
          </p:nvPr>
        </p:nvSpPr>
        <p:spPr/>
        <p:txBody>
          <a:bodyPr/>
          <a:lstStyle/>
          <a:p>
            <a:r>
              <a:rPr lang="en-US" smtClean="0"/>
              <a:t>4/13/2016</a:t>
            </a:r>
            <a:endParaRPr lang="en-US"/>
          </a:p>
        </p:txBody>
      </p:sp>
      <p:sp>
        <p:nvSpPr>
          <p:cNvPr id="3" name="Footer Placeholder 2"/>
          <p:cNvSpPr>
            <a:spLocks noGrp="1"/>
          </p:cNvSpPr>
          <p:nvPr>
            <p:ph type="ftr" sz="quarter" idx="11"/>
          </p:nvPr>
        </p:nvSpPr>
        <p:spPr/>
        <p:txBody>
          <a:bodyPr/>
          <a:lstStyle/>
          <a:p>
            <a:r>
              <a:rPr lang="en-US" smtClean="0"/>
              <a:t>Motunde: VLSI D&amp;T Seminar</a:t>
            </a:r>
            <a:endParaRPr lang="en-US"/>
          </a:p>
        </p:txBody>
      </p:sp>
      <p:sp>
        <p:nvSpPr>
          <p:cNvPr id="4" name="Slide Number Placeholder 3"/>
          <p:cNvSpPr>
            <a:spLocks noGrp="1"/>
          </p:cNvSpPr>
          <p:nvPr>
            <p:ph type="sldNum" sz="quarter" idx="12"/>
          </p:nvPr>
        </p:nvSpPr>
        <p:spPr/>
        <p:txBody>
          <a:bodyPr/>
          <a:lstStyle/>
          <a:p>
            <a:fld id="{4FA6BBA0-FE81-4886-A54B-EF362921983D}" type="slidenum">
              <a:rPr lang="en-US" smtClean="0"/>
              <a:t>21</a:t>
            </a:fld>
            <a:endParaRPr lang="en-US"/>
          </a:p>
        </p:txBody>
      </p:sp>
      <p:sp>
        <p:nvSpPr>
          <p:cNvPr id="6" name="Subtitle 5"/>
          <p:cNvSpPr>
            <a:spLocks noGrp="1"/>
          </p:cNvSpPr>
          <p:nvPr>
            <p:ph type="subTitle" idx="1"/>
          </p:nvPr>
        </p:nvSpPr>
        <p:spPr>
          <a:xfrm>
            <a:off x="609600" y="2819400"/>
            <a:ext cx="8077200" cy="3352800"/>
          </a:xfrm>
        </p:spPr>
        <p:txBody>
          <a:bodyPr>
            <a:normAutofit fontScale="62500" lnSpcReduction="20000"/>
          </a:bodyPr>
          <a:lstStyle/>
          <a:p>
            <a:pPr algn="l"/>
            <a:r>
              <a:rPr lang="en-US" dirty="0" smtClean="0"/>
              <a:t> </a:t>
            </a:r>
            <a:endParaRPr lang="en-US" dirty="0"/>
          </a:p>
          <a:p>
            <a:pPr marL="457200" indent="-457200" algn="l">
              <a:buFont typeface="Courier New" pitchFamily="49" charset="0"/>
              <a:buChar char="o"/>
            </a:pPr>
            <a:r>
              <a:rPr lang="en-US" sz="4500" dirty="0" smtClean="0"/>
              <a:t>Wide </a:t>
            </a:r>
            <a:r>
              <a:rPr lang="en-US" sz="4500" dirty="0" smtClean="0"/>
              <a:t>Area Monitoring and Control</a:t>
            </a:r>
          </a:p>
          <a:p>
            <a:pPr marL="457200" indent="-457200" algn="l">
              <a:buFont typeface="Courier New" pitchFamily="49" charset="0"/>
              <a:buChar char="o"/>
            </a:pPr>
            <a:r>
              <a:rPr lang="en-US" sz="4500" dirty="0" smtClean="0"/>
              <a:t>Information Communication Technology Integration</a:t>
            </a:r>
          </a:p>
          <a:p>
            <a:pPr marL="457200" indent="-457200" algn="l">
              <a:buFont typeface="Courier New" pitchFamily="49" charset="0"/>
              <a:buChar char="o"/>
            </a:pPr>
            <a:r>
              <a:rPr lang="en-US" sz="4500" dirty="0" smtClean="0"/>
              <a:t> Renewable and Distributed Generation</a:t>
            </a:r>
          </a:p>
          <a:p>
            <a:pPr marL="457200" indent="-457200" algn="l">
              <a:buFont typeface="Courier New" pitchFamily="49" charset="0"/>
              <a:buChar char="o"/>
            </a:pPr>
            <a:r>
              <a:rPr lang="en-US" sz="4500" dirty="0" smtClean="0"/>
              <a:t> Transmission and Enhancement Application</a:t>
            </a:r>
          </a:p>
          <a:p>
            <a:pPr marL="457200" indent="-457200" algn="l">
              <a:buFont typeface="Courier New" pitchFamily="49" charset="0"/>
              <a:buChar char="o"/>
            </a:pPr>
            <a:r>
              <a:rPr lang="en-US" sz="4500" dirty="0" smtClean="0"/>
              <a:t>Advance Metering Infrastructure</a:t>
            </a:r>
          </a:p>
          <a:p>
            <a:endParaRPr lang="en-US" dirty="0"/>
          </a:p>
        </p:txBody>
      </p:sp>
    </p:spTree>
    <p:extLst>
      <p:ext uri="{BB962C8B-B14F-4D97-AF65-F5344CB8AC3E}">
        <p14:creationId xmlns:p14="http://schemas.microsoft.com/office/powerpoint/2010/main" val="26873436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Issues with </a:t>
            </a:r>
            <a:r>
              <a:rPr lang="en-US" dirty="0" smtClean="0">
                <a:solidFill>
                  <a:srgbClr val="FFFF00"/>
                </a:solidFill>
              </a:rPr>
              <a:t>Grid-tied </a:t>
            </a:r>
            <a:r>
              <a:rPr lang="en-US" dirty="0">
                <a:solidFill>
                  <a:srgbClr val="FFFF00"/>
                </a:solidFill>
              </a:rPr>
              <a:t>I</a:t>
            </a:r>
            <a:r>
              <a:rPr lang="en-US" dirty="0" smtClean="0">
                <a:solidFill>
                  <a:srgbClr val="FFFF00"/>
                </a:solidFill>
              </a:rPr>
              <a:t>nverters </a:t>
            </a:r>
            <a:r>
              <a:rPr lang="en-US" dirty="0" smtClean="0">
                <a:solidFill>
                  <a:srgbClr val="FFFF00"/>
                </a:solidFill>
              </a:rPr>
              <a:t>during </a:t>
            </a:r>
            <a:r>
              <a:rPr lang="en-US" dirty="0" smtClean="0">
                <a:solidFill>
                  <a:srgbClr val="FFFF00"/>
                </a:solidFill>
              </a:rPr>
              <a:t>Distribution</a:t>
            </a:r>
            <a:endParaRPr lang="en-US" dirty="0">
              <a:solidFill>
                <a:srgbClr val="FFFF00"/>
              </a:solidFill>
            </a:endParaRPr>
          </a:p>
        </p:txBody>
      </p:sp>
      <p:sp>
        <p:nvSpPr>
          <p:cNvPr id="3" name="Content Placeholder 2"/>
          <p:cNvSpPr>
            <a:spLocks noGrp="1"/>
          </p:cNvSpPr>
          <p:nvPr>
            <p:ph idx="1"/>
          </p:nvPr>
        </p:nvSpPr>
        <p:spPr/>
        <p:txBody>
          <a:bodyPr>
            <a:normAutofit fontScale="70000" lnSpcReduction="20000"/>
          </a:bodyPr>
          <a:lstStyle/>
          <a:p>
            <a:pPr>
              <a:buFont typeface="Wingdings" pitchFamily="2" charset="2"/>
              <a:buChar char="Ø"/>
            </a:pPr>
            <a:r>
              <a:rPr lang="en-US" dirty="0" smtClean="0"/>
              <a:t>Harmonics: The parasitic currents and voltages at frequencies different than the fundamental system frequency (example 50Hz in Europe, 60Hz in America or 50-60Hz in Japan) that are commonly created by the bob-linear loads or power electronic equipment such as inverters that used to convert DC currents to AC current in PV Systems.</a:t>
            </a:r>
          </a:p>
          <a:p>
            <a:pPr>
              <a:buFont typeface="Wingdings" pitchFamily="2" charset="2"/>
              <a:buChar char="Ø"/>
            </a:pPr>
            <a:r>
              <a:rPr lang="en-US" dirty="0" smtClean="0"/>
              <a:t>Islanding: This happens when a section of the distribution network is disconnected from the utility network due to abnormal operating conditions, but the DG continues to unintentionally feed current the network.</a:t>
            </a:r>
          </a:p>
          <a:p>
            <a:pPr>
              <a:buFont typeface="Wingdings" pitchFamily="2" charset="2"/>
              <a:buChar char="Ø"/>
            </a:pPr>
            <a:r>
              <a:rPr lang="en-US" dirty="0" smtClean="0"/>
              <a:t>Fault Current Contribution: Some inverters even though the meet the required standards may still contribute fault currents to the distribution network.</a:t>
            </a:r>
          </a:p>
          <a:p>
            <a:pPr>
              <a:buFont typeface="Wingdings" pitchFamily="2" charset="2"/>
              <a:buChar char="Ø"/>
            </a:pPr>
            <a:r>
              <a:rPr lang="en-US" dirty="0" smtClean="0"/>
              <a:t>Synchronization: The Distributed Generation system should not actively regulate the voltage profile as to allow the power factor to be close to 1 as necessary. The DG should act as a current source for the operating voltage to match the grid voltage in Phase and Magnitude.</a:t>
            </a:r>
          </a:p>
          <a:p>
            <a:pPr>
              <a:buFont typeface="Wingdings" pitchFamily="2" charset="2"/>
              <a:buChar char="Ø"/>
            </a:pPr>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4/13/2016</a:t>
            </a:r>
            <a:endParaRPr lang="en-US"/>
          </a:p>
        </p:txBody>
      </p:sp>
      <p:sp>
        <p:nvSpPr>
          <p:cNvPr id="5" name="Footer Placeholder 4"/>
          <p:cNvSpPr>
            <a:spLocks noGrp="1"/>
          </p:cNvSpPr>
          <p:nvPr>
            <p:ph type="ftr" sz="quarter" idx="11"/>
          </p:nvPr>
        </p:nvSpPr>
        <p:spPr/>
        <p:txBody>
          <a:bodyPr/>
          <a:lstStyle/>
          <a:p>
            <a:r>
              <a:rPr lang="en-US" smtClean="0"/>
              <a:t>Motunde: VLSI D&amp;T Seminar</a:t>
            </a:r>
            <a:endParaRPr lang="en-US"/>
          </a:p>
        </p:txBody>
      </p:sp>
      <p:sp>
        <p:nvSpPr>
          <p:cNvPr id="6" name="Slide Number Placeholder 5"/>
          <p:cNvSpPr>
            <a:spLocks noGrp="1"/>
          </p:cNvSpPr>
          <p:nvPr>
            <p:ph type="sldNum" sz="quarter" idx="12"/>
          </p:nvPr>
        </p:nvSpPr>
        <p:spPr/>
        <p:txBody>
          <a:bodyPr/>
          <a:lstStyle/>
          <a:p>
            <a:fld id="{4FA6BBA0-FE81-4886-A54B-EF362921983D}" type="slidenum">
              <a:rPr lang="en-US" smtClean="0"/>
              <a:t>22</a:t>
            </a:fld>
            <a:endParaRPr lang="en-US"/>
          </a:p>
        </p:txBody>
      </p:sp>
    </p:spTree>
    <p:extLst>
      <p:ext uri="{BB962C8B-B14F-4D97-AF65-F5344CB8AC3E}">
        <p14:creationId xmlns:p14="http://schemas.microsoft.com/office/powerpoint/2010/main" val="25040800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sz="3600" dirty="0">
                <a:solidFill>
                  <a:srgbClr val="FFFF00"/>
                </a:solidFill>
                <a:latin typeface="Century Gothic"/>
              </a:rPr>
              <a:t>Policy</a:t>
            </a:r>
            <a:endParaRPr lang="en-US" dirty="0">
              <a:solidFill>
                <a:srgbClr val="FFFF00"/>
              </a:solidFill>
            </a:endParaRPr>
          </a:p>
        </p:txBody>
      </p:sp>
      <p:sp>
        <p:nvSpPr>
          <p:cNvPr id="3" name="Content Placeholder 2"/>
          <p:cNvSpPr>
            <a:spLocks noGrp="1"/>
          </p:cNvSpPr>
          <p:nvPr>
            <p:ph idx="1"/>
          </p:nvPr>
        </p:nvSpPr>
        <p:spPr>
          <a:xfrm>
            <a:off x="0" y="685800"/>
            <a:ext cx="9144000" cy="5578475"/>
          </a:xfrm>
        </p:spPr>
        <p:txBody>
          <a:bodyPr>
            <a:noAutofit/>
          </a:bodyPr>
          <a:lstStyle/>
          <a:p>
            <a:pPr marL="365760"/>
            <a:r>
              <a:rPr lang="en-US" sz="1600" dirty="0" smtClean="0"/>
              <a:t>The Federal Government of Nigeria approved the National Energy Policy (NEP) in 2003 as a desperate measure to encourage “Nigerian Solar Energy Development “ to participate in global PV-Technology research. The NEP articulates the sustainable exploitation and utilization of all viable energy resources, with particular emphasis on solar energy and renewable energy development in general. The policy is hinged on private sector development of the renewable energy sector. The policy provides that the nation shall aggressively pursue the integration of solar energy into the nation’s energy mix. The nation shall keep abreast of worldwide development in solar energy technology. The NEP, and indeed the renewable energy component, has </a:t>
            </a:r>
            <a:r>
              <a:rPr lang="en-US" sz="1600" dirty="0" smtClean="0"/>
              <a:t>among </a:t>
            </a:r>
            <a:r>
              <a:rPr lang="en-US" sz="1600" dirty="0" smtClean="0"/>
              <a:t>other things, the following broad objectives: - To enhance energy security in the nation through diversifying the energy supply </a:t>
            </a:r>
            <a:r>
              <a:rPr lang="en-US" sz="1600" dirty="0" smtClean="0"/>
              <a:t>mix.</a:t>
            </a:r>
          </a:p>
          <a:p>
            <a:pPr marL="365760"/>
            <a:r>
              <a:rPr lang="en-US" sz="1600" dirty="0" smtClean="0"/>
              <a:t>To </a:t>
            </a:r>
            <a:r>
              <a:rPr lang="en-US" sz="1600" dirty="0" smtClean="0"/>
              <a:t>increase energy access especially in the rural and semi-urban areas. To facilitate employment creation and empowerment. To protect the environment and mitigate climate change. To develop the nation’s capability in the utilization of solar energy. To use solar energy as a complementary energy resource in the rural and urban areas. To develop the market for solar energy technologies. To develop solar energy conversion technologies locally </a:t>
            </a:r>
          </a:p>
          <a:p>
            <a:pPr marL="365760"/>
            <a:r>
              <a:rPr lang="en-US" sz="1600" dirty="0" smtClean="0"/>
              <a:t> In 2005, the Electric Power Sector Reform Act, that liberalized the Power Sector and allowed for the active participation of the Private Sector was put in place. </a:t>
            </a:r>
          </a:p>
          <a:p>
            <a:pPr marL="365760"/>
            <a:r>
              <a:rPr lang="en-US" sz="1600" dirty="0" smtClean="0"/>
              <a:t> In 2007, a biofuel policy and incentives which articulates for the use of E10 and B20 as automotive fuel was approved by the government. It is now under review. </a:t>
            </a:r>
          </a:p>
          <a:p>
            <a:pPr marL="365760"/>
            <a:r>
              <a:rPr lang="en-US" sz="1600" dirty="0" smtClean="0"/>
              <a:t>Vision 20:20 envisions that by 2020 Nigeria will be one of the 20 largest economies in the world. In meeting this aspiration, economic planners have predicted that the national economy must grow by 13%. It is however, a fact that development, worldwide is mainly energy driven after political will. Consequently, the policy objectives of V2020 for the</a:t>
            </a:r>
          </a:p>
          <a:p>
            <a:endParaRPr lang="en-US" sz="1600" dirty="0"/>
          </a:p>
        </p:txBody>
      </p:sp>
      <p:sp>
        <p:nvSpPr>
          <p:cNvPr id="4" name="Date Placeholder 3"/>
          <p:cNvSpPr>
            <a:spLocks noGrp="1"/>
          </p:cNvSpPr>
          <p:nvPr>
            <p:ph type="dt" sz="half" idx="10"/>
          </p:nvPr>
        </p:nvSpPr>
        <p:spPr/>
        <p:txBody>
          <a:bodyPr/>
          <a:lstStyle/>
          <a:p>
            <a:r>
              <a:rPr lang="en-US" smtClean="0"/>
              <a:t>4/13/2016</a:t>
            </a:r>
            <a:endParaRPr lang="en-US"/>
          </a:p>
        </p:txBody>
      </p:sp>
      <p:sp>
        <p:nvSpPr>
          <p:cNvPr id="5" name="Footer Placeholder 4"/>
          <p:cNvSpPr>
            <a:spLocks noGrp="1"/>
          </p:cNvSpPr>
          <p:nvPr>
            <p:ph type="ftr" sz="quarter" idx="11"/>
          </p:nvPr>
        </p:nvSpPr>
        <p:spPr/>
        <p:txBody>
          <a:bodyPr/>
          <a:lstStyle/>
          <a:p>
            <a:r>
              <a:rPr lang="en-US" smtClean="0"/>
              <a:t>Motunde: VLSI D&amp;T Seminar</a:t>
            </a:r>
            <a:endParaRPr lang="en-US"/>
          </a:p>
        </p:txBody>
      </p:sp>
      <p:sp>
        <p:nvSpPr>
          <p:cNvPr id="6" name="Slide Number Placeholder 5"/>
          <p:cNvSpPr>
            <a:spLocks noGrp="1"/>
          </p:cNvSpPr>
          <p:nvPr>
            <p:ph type="sldNum" sz="quarter" idx="12"/>
          </p:nvPr>
        </p:nvSpPr>
        <p:spPr/>
        <p:txBody>
          <a:bodyPr/>
          <a:lstStyle/>
          <a:p>
            <a:fld id="{4FA6BBA0-FE81-4886-A54B-EF362921983D}" type="slidenum">
              <a:rPr lang="en-US" smtClean="0"/>
              <a:t>23</a:t>
            </a:fld>
            <a:endParaRPr lang="en-US"/>
          </a:p>
        </p:txBody>
      </p:sp>
    </p:spTree>
    <p:extLst>
      <p:ext uri="{BB962C8B-B14F-4D97-AF65-F5344CB8AC3E}">
        <p14:creationId xmlns:p14="http://schemas.microsoft.com/office/powerpoint/2010/main" val="1612939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NEP </a:t>
            </a:r>
            <a:r>
              <a:rPr lang="en-US" dirty="0" smtClean="0">
                <a:solidFill>
                  <a:srgbClr val="FFFF00"/>
                </a:solidFill>
              </a:rPr>
              <a:t>Objectives</a:t>
            </a:r>
            <a:endParaRPr lang="en-US" dirty="0">
              <a:solidFill>
                <a:srgbClr val="FFFF00"/>
              </a:solidFill>
            </a:endParaRPr>
          </a:p>
        </p:txBody>
      </p:sp>
      <p:sp>
        <p:nvSpPr>
          <p:cNvPr id="3" name="Content Placeholder 2"/>
          <p:cNvSpPr>
            <a:spLocks noGrp="1"/>
          </p:cNvSpPr>
          <p:nvPr>
            <p:ph idx="1"/>
          </p:nvPr>
        </p:nvSpPr>
        <p:spPr/>
        <p:txBody>
          <a:bodyPr>
            <a:normAutofit fontScale="77500" lnSpcReduction="20000"/>
          </a:bodyPr>
          <a:lstStyle/>
          <a:p>
            <a:r>
              <a:rPr lang="en-US" dirty="0" smtClean="0"/>
              <a:t>The NEP, and indeed the renewable energy component, has amongst other things, the following broad objectives</a:t>
            </a:r>
          </a:p>
          <a:p>
            <a:r>
              <a:rPr lang="en-US" dirty="0" smtClean="0"/>
              <a:t>o enhance energy security in the nation through diversifying the energy supply mix</a:t>
            </a:r>
          </a:p>
          <a:p>
            <a:r>
              <a:rPr lang="en-US" dirty="0" smtClean="0"/>
              <a:t>To increase energy access especially in the rural and semi-urban areas</a:t>
            </a:r>
          </a:p>
          <a:p>
            <a:r>
              <a:rPr lang="en-US" dirty="0" smtClean="0"/>
              <a:t> To facilitate employment creation and empowerment</a:t>
            </a:r>
          </a:p>
          <a:p>
            <a:r>
              <a:rPr lang="en-US" dirty="0" smtClean="0"/>
              <a:t>4 - To protect the environment and mitigate climate change </a:t>
            </a:r>
          </a:p>
          <a:p>
            <a:r>
              <a:rPr lang="en-US" dirty="0" smtClean="0"/>
              <a:t>To develop the nation’s capability in the utilization of solar energy</a:t>
            </a:r>
          </a:p>
          <a:p>
            <a:r>
              <a:rPr lang="en-US" dirty="0" smtClean="0"/>
              <a:t> To use solar energy as a complementary energy resource in the rural and urban areas</a:t>
            </a:r>
          </a:p>
          <a:p>
            <a:r>
              <a:rPr lang="en-US" dirty="0" smtClean="0"/>
              <a:t>To develop the market for solar energy technologies</a:t>
            </a:r>
          </a:p>
          <a:p>
            <a:r>
              <a:rPr lang="en-US" dirty="0" smtClean="0"/>
              <a:t>To develop solar energy conversion technologies locally </a:t>
            </a:r>
            <a:endParaRPr lang="en-US" dirty="0"/>
          </a:p>
        </p:txBody>
      </p:sp>
      <p:sp>
        <p:nvSpPr>
          <p:cNvPr id="4" name="Date Placeholder 3"/>
          <p:cNvSpPr>
            <a:spLocks noGrp="1"/>
          </p:cNvSpPr>
          <p:nvPr>
            <p:ph type="dt" sz="half" idx="10"/>
          </p:nvPr>
        </p:nvSpPr>
        <p:spPr/>
        <p:txBody>
          <a:bodyPr/>
          <a:lstStyle/>
          <a:p>
            <a:r>
              <a:rPr lang="en-US" smtClean="0"/>
              <a:t>4/13/2016</a:t>
            </a:r>
            <a:endParaRPr lang="en-US"/>
          </a:p>
        </p:txBody>
      </p:sp>
      <p:sp>
        <p:nvSpPr>
          <p:cNvPr id="5" name="Footer Placeholder 4"/>
          <p:cNvSpPr>
            <a:spLocks noGrp="1"/>
          </p:cNvSpPr>
          <p:nvPr>
            <p:ph type="ftr" sz="quarter" idx="11"/>
          </p:nvPr>
        </p:nvSpPr>
        <p:spPr/>
        <p:txBody>
          <a:bodyPr/>
          <a:lstStyle/>
          <a:p>
            <a:r>
              <a:rPr lang="en-US" smtClean="0"/>
              <a:t>Motunde: VLSI D&amp;T Seminar</a:t>
            </a:r>
            <a:endParaRPr lang="en-US"/>
          </a:p>
        </p:txBody>
      </p:sp>
      <p:sp>
        <p:nvSpPr>
          <p:cNvPr id="6" name="Slide Number Placeholder 5"/>
          <p:cNvSpPr>
            <a:spLocks noGrp="1"/>
          </p:cNvSpPr>
          <p:nvPr>
            <p:ph type="sldNum" sz="quarter" idx="12"/>
          </p:nvPr>
        </p:nvSpPr>
        <p:spPr/>
        <p:txBody>
          <a:bodyPr/>
          <a:lstStyle/>
          <a:p>
            <a:fld id="{4FA6BBA0-FE81-4886-A54B-EF362921983D}" type="slidenum">
              <a:rPr lang="en-US" smtClean="0"/>
              <a:t>24</a:t>
            </a:fld>
            <a:endParaRPr lang="en-US"/>
          </a:p>
        </p:txBody>
      </p:sp>
    </p:spTree>
    <p:extLst>
      <p:ext uri="{BB962C8B-B14F-4D97-AF65-F5344CB8AC3E}">
        <p14:creationId xmlns:p14="http://schemas.microsoft.com/office/powerpoint/2010/main" val="29076486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Example of </a:t>
            </a:r>
            <a:r>
              <a:rPr lang="en-US" dirty="0" smtClean="0">
                <a:solidFill>
                  <a:srgbClr val="FFFF00"/>
                </a:solidFill>
              </a:rPr>
              <a:t>Effective </a:t>
            </a:r>
            <a:r>
              <a:rPr lang="en-US" dirty="0">
                <a:solidFill>
                  <a:srgbClr val="FFFF00"/>
                </a:solidFill>
              </a:rPr>
              <a:t>P</a:t>
            </a:r>
            <a:r>
              <a:rPr lang="en-US" dirty="0" smtClean="0">
                <a:solidFill>
                  <a:srgbClr val="FFFF00"/>
                </a:solidFill>
              </a:rPr>
              <a:t>olicy </a:t>
            </a:r>
            <a:r>
              <a:rPr lang="en-US" dirty="0" smtClean="0">
                <a:solidFill>
                  <a:srgbClr val="FFFF00"/>
                </a:solidFill>
              </a:rPr>
              <a:t>in  Germany</a:t>
            </a:r>
            <a:endParaRPr lang="en-US" dirty="0">
              <a:solidFill>
                <a:srgbClr val="FFFF00"/>
              </a:solidFill>
            </a:endParaRPr>
          </a:p>
        </p:txBody>
      </p:sp>
      <p:sp>
        <p:nvSpPr>
          <p:cNvPr id="3" name="Content Placeholder 2"/>
          <p:cNvSpPr>
            <a:spLocks noGrp="1"/>
          </p:cNvSpPr>
          <p:nvPr>
            <p:ph idx="1"/>
          </p:nvPr>
        </p:nvSpPr>
        <p:spPr/>
        <p:txBody>
          <a:bodyPr>
            <a:normAutofit fontScale="70000" lnSpcReduction="20000"/>
          </a:bodyPr>
          <a:lstStyle/>
          <a:p>
            <a:r>
              <a:rPr lang="en-US" b="1" dirty="0" smtClean="0"/>
              <a:t>During summer time, up to a third of the German electricity demand is supplied by solar power through policy mandate.. Because of this, solar power plants that feed into the medium voltage grid must meet the medium-voltage directive valid for Germany. Among other criteria, the directive requires an active contribution to grid stabilization from the solar plant companies. </a:t>
            </a:r>
          </a:p>
          <a:p>
            <a:pPr>
              <a:buFont typeface="Wingdings" pitchFamily="2" charset="2"/>
              <a:buChar char="Ø"/>
            </a:pPr>
            <a:r>
              <a:rPr lang="en-US" b="1" dirty="0" smtClean="0"/>
              <a:t>As a service to the grid, the power plants must be able to regulate active and reactive power, which serve as stabilizing factors for the grid frequency and voltage during normal operation. PV power plants are required to provide not only static voltage control but also dynamic grid support to guarantee grid stabilization during grid faults and voltage sag events. The security of supplies can be guaranteed only when all power plants, including renewables, react correctly and quickly to the actual situation on the electricity grid.</a:t>
            </a:r>
            <a:endParaRPr lang="en-US" dirty="0" smtClean="0"/>
          </a:p>
          <a:p>
            <a:endParaRPr lang="en-US" dirty="0"/>
          </a:p>
        </p:txBody>
      </p:sp>
      <p:sp>
        <p:nvSpPr>
          <p:cNvPr id="4" name="Date Placeholder 3"/>
          <p:cNvSpPr>
            <a:spLocks noGrp="1"/>
          </p:cNvSpPr>
          <p:nvPr>
            <p:ph type="dt" sz="half" idx="10"/>
          </p:nvPr>
        </p:nvSpPr>
        <p:spPr/>
        <p:txBody>
          <a:bodyPr/>
          <a:lstStyle/>
          <a:p>
            <a:r>
              <a:rPr lang="en-US" smtClean="0"/>
              <a:t>4/13/2016</a:t>
            </a:r>
            <a:endParaRPr lang="en-US"/>
          </a:p>
        </p:txBody>
      </p:sp>
      <p:sp>
        <p:nvSpPr>
          <p:cNvPr id="5" name="Footer Placeholder 4"/>
          <p:cNvSpPr>
            <a:spLocks noGrp="1"/>
          </p:cNvSpPr>
          <p:nvPr>
            <p:ph type="ftr" sz="quarter" idx="11"/>
          </p:nvPr>
        </p:nvSpPr>
        <p:spPr/>
        <p:txBody>
          <a:bodyPr/>
          <a:lstStyle/>
          <a:p>
            <a:r>
              <a:rPr lang="en-US" smtClean="0"/>
              <a:t>Motunde: VLSI D&amp;T Seminar</a:t>
            </a:r>
            <a:endParaRPr lang="en-US"/>
          </a:p>
        </p:txBody>
      </p:sp>
      <p:sp>
        <p:nvSpPr>
          <p:cNvPr id="6" name="Slide Number Placeholder 5"/>
          <p:cNvSpPr>
            <a:spLocks noGrp="1"/>
          </p:cNvSpPr>
          <p:nvPr>
            <p:ph type="sldNum" sz="quarter" idx="12"/>
          </p:nvPr>
        </p:nvSpPr>
        <p:spPr/>
        <p:txBody>
          <a:bodyPr/>
          <a:lstStyle/>
          <a:p>
            <a:fld id="{4FA6BBA0-FE81-4886-A54B-EF362921983D}" type="slidenum">
              <a:rPr lang="en-US" smtClean="0"/>
              <a:t>25</a:t>
            </a:fld>
            <a:endParaRPr lang="en-US"/>
          </a:p>
        </p:txBody>
      </p:sp>
    </p:spTree>
    <p:extLst>
      <p:ext uri="{BB962C8B-B14F-4D97-AF65-F5344CB8AC3E}">
        <p14:creationId xmlns:p14="http://schemas.microsoft.com/office/powerpoint/2010/main" val="25718079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Barriers</a:t>
            </a:r>
            <a:endParaRPr lang="en-US" dirty="0">
              <a:solidFill>
                <a:srgbClr val="FFFF00"/>
              </a:solidFill>
            </a:endParaRPr>
          </a:p>
        </p:txBody>
      </p:sp>
      <p:sp>
        <p:nvSpPr>
          <p:cNvPr id="3" name="Content Placeholder 2"/>
          <p:cNvSpPr>
            <a:spLocks noGrp="1"/>
          </p:cNvSpPr>
          <p:nvPr>
            <p:ph idx="1"/>
          </p:nvPr>
        </p:nvSpPr>
        <p:spPr/>
        <p:txBody>
          <a:bodyPr>
            <a:normAutofit fontScale="77500" lnSpcReduction="20000"/>
          </a:bodyPr>
          <a:lstStyle/>
          <a:p>
            <a:pPr>
              <a:buFont typeface="Wingdings" pitchFamily="2" charset="2"/>
              <a:buChar char="v"/>
            </a:pPr>
            <a:r>
              <a:rPr lang="en-US" dirty="0" smtClean="0"/>
              <a:t>Barriers to the Solar-PV integration to Grid in Nigeria in spite of its suitability, solar-PV is making only very slow inroad into the national energy supply mix due to the following barriers: - Low level of awareness</a:t>
            </a:r>
          </a:p>
          <a:p>
            <a:r>
              <a:rPr lang="en-US" dirty="0" smtClean="0"/>
              <a:t>Sufficient manpower but lack of technical know-how</a:t>
            </a:r>
          </a:p>
          <a:p>
            <a:r>
              <a:rPr lang="en-US" dirty="0" smtClean="0"/>
              <a:t>No domestic manufacturer of PV systems</a:t>
            </a:r>
          </a:p>
          <a:p>
            <a:r>
              <a:rPr lang="en-US" dirty="0" smtClean="0"/>
              <a:t>High import duties on imported components</a:t>
            </a:r>
          </a:p>
          <a:p>
            <a:r>
              <a:rPr lang="en-US" dirty="0" smtClean="0"/>
              <a:t>Lack of Awareness: There is the general lack of awareness of the benefits of RE electricity</a:t>
            </a:r>
          </a:p>
          <a:p>
            <a:r>
              <a:rPr lang="en-US" dirty="0" smtClean="0"/>
              <a:t>Inadequate Resource Assessment</a:t>
            </a:r>
          </a:p>
          <a:p>
            <a:r>
              <a:rPr lang="en-US" dirty="0" smtClean="0"/>
              <a:t> Reliable resource database to assist investment</a:t>
            </a:r>
          </a:p>
          <a:p>
            <a:r>
              <a:rPr lang="en-US" dirty="0" smtClean="0"/>
              <a:t>Inadequate Policy Framework on RE: Having approved the National Energy Policy a major challenge is to get the National Energy Master-plan to also be approved and implemented. </a:t>
            </a:r>
          </a:p>
          <a:p>
            <a:endParaRPr lang="en-US" dirty="0"/>
          </a:p>
        </p:txBody>
      </p:sp>
      <p:sp>
        <p:nvSpPr>
          <p:cNvPr id="4" name="Date Placeholder 3"/>
          <p:cNvSpPr>
            <a:spLocks noGrp="1"/>
          </p:cNvSpPr>
          <p:nvPr>
            <p:ph type="dt" sz="half" idx="10"/>
          </p:nvPr>
        </p:nvSpPr>
        <p:spPr/>
        <p:txBody>
          <a:bodyPr/>
          <a:lstStyle/>
          <a:p>
            <a:r>
              <a:rPr lang="en-US" smtClean="0"/>
              <a:t>4/13/2016</a:t>
            </a:r>
            <a:endParaRPr lang="en-US"/>
          </a:p>
        </p:txBody>
      </p:sp>
      <p:sp>
        <p:nvSpPr>
          <p:cNvPr id="5" name="Footer Placeholder 4"/>
          <p:cNvSpPr>
            <a:spLocks noGrp="1"/>
          </p:cNvSpPr>
          <p:nvPr>
            <p:ph type="ftr" sz="quarter" idx="11"/>
          </p:nvPr>
        </p:nvSpPr>
        <p:spPr/>
        <p:txBody>
          <a:bodyPr/>
          <a:lstStyle/>
          <a:p>
            <a:r>
              <a:rPr lang="en-US" smtClean="0"/>
              <a:t>Motunde: VLSI D&amp;T Seminar</a:t>
            </a:r>
            <a:endParaRPr lang="en-US"/>
          </a:p>
        </p:txBody>
      </p:sp>
      <p:sp>
        <p:nvSpPr>
          <p:cNvPr id="6" name="Slide Number Placeholder 5"/>
          <p:cNvSpPr>
            <a:spLocks noGrp="1"/>
          </p:cNvSpPr>
          <p:nvPr>
            <p:ph type="sldNum" sz="quarter" idx="12"/>
          </p:nvPr>
        </p:nvSpPr>
        <p:spPr/>
        <p:txBody>
          <a:bodyPr/>
          <a:lstStyle/>
          <a:p>
            <a:fld id="{4FA6BBA0-FE81-4886-A54B-EF362921983D}" type="slidenum">
              <a:rPr lang="en-US" smtClean="0"/>
              <a:t>26</a:t>
            </a:fld>
            <a:endParaRPr lang="en-US"/>
          </a:p>
        </p:txBody>
      </p:sp>
    </p:spTree>
    <p:extLst>
      <p:ext uri="{BB962C8B-B14F-4D97-AF65-F5344CB8AC3E}">
        <p14:creationId xmlns:p14="http://schemas.microsoft.com/office/powerpoint/2010/main" val="5222071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Conclusion</a:t>
            </a:r>
            <a:endParaRPr lang="en-US" dirty="0">
              <a:solidFill>
                <a:srgbClr val="FFFF00"/>
              </a:solidFill>
            </a:endParaRPr>
          </a:p>
        </p:txBody>
      </p:sp>
      <p:sp>
        <p:nvSpPr>
          <p:cNvPr id="3" name="Content Placeholder 2"/>
          <p:cNvSpPr>
            <a:spLocks noGrp="1"/>
          </p:cNvSpPr>
          <p:nvPr>
            <p:ph idx="1"/>
          </p:nvPr>
        </p:nvSpPr>
        <p:spPr/>
        <p:txBody>
          <a:bodyPr>
            <a:normAutofit fontScale="77500" lnSpcReduction="20000"/>
          </a:bodyPr>
          <a:lstStyle/>
          <a:p>
            <a:r>
              <a:rPr lang="en-US" dirty="0" smtClean="0"/>
              <a:t>Nigeria is currently struggling in its energy sector with effects visible in the socio-economic life of her populace. The good news however is that potentials are to remedy the situation. Globally, indications are that, renewable are thriving and hoped to eventually replace traditional fossil fuel consumption, hydro, thermal and wind energies as a viable option in all its advantages. The challenges of renewable energy sources have been identified, and solutions are to be worked  on. Research data indicates Nigeria’s renewable resources are vast, but have remained largely untapped. The epileptic current grid, among other barriers, debars  the PV  renewable energy integration to the Grid. Therefore, the concept of the smart grid should become imperative. The benefits of PV renewable energy integration to the Grid cannot be overemphasized, and the smart grid is going to make this possible.</a:t>
            </a:r>
          </a:p>
          <a:p>
            <a:endParaRPr lang="en-US" dirty="0"/>
          </a:p>
        </p:txBody>
      </p:sp>
      <p:sp>
        <p:nvSpPr>
          <p:cNvPr id="4" name="Date Placeholder 3"/>
          <p:cNvSpPr>
            <a:spLocks noGrp="1"/>
          </p:cNvSpPr>
          <p:nvPr>
            <p:ph type="dt" sz="half" idx="10"/>
          </p:nvPr>
        </p:nvSpPr>
        <p:spPr/>
        <p:txBody>
          <a:bodyPr/>
          <a:lstStyle/>
          <a:p>
            <a:r>
              <a:rPr lang="en-US" smtClean="0"/>
              <a:t>4/13/2016</a:t>
            </a:r>
            <a:endParaRPr lang="en-US"/>
          </a:p>
        </p:txBody>
      </p:sp>
      <p:sp>
        <p:nvSpPr>
          <p:cNvPr id="5" name="Footer Placeholder 4"/>
          <p:cNvSpPr>
            <a:spLocks noGrp="1"/>
          </p:cNvSpPr>
          <p:nvPr>
            <p:ph type="ftr" sz="quarter" idx="11"/>
          </p:nvPr>
        </p:nvSpPr>
        <p:spPr/>
        <p:txBody>
          <a:bodyPr/>
          <a:lstStyle/>
          <a:p>
            <a:r>
              <a:rPr lang="en-US" smtClean="0"/>
              <a:t>Motunde: VLSI D&amp;T Seminar</a:t>
            </a:r>
            <a:endParaRPr lang="en-US"/>
          </a:p>
        </p:txBody>
      </p:sp>
      <p:sp>
        <p:nvSpPr>
          <p:cNvPr id="6" name="Slide Number Placeholder 5"/>
          <p:cNvSpPr>
            <a:spLocks noGrp="1"/>
          </p:cNvSpPr>
          <p:nvPr>
            <p:ph type="sldNum" sz="quarter" idx="12"/>
          </p:nvPr>
        </p:nvSpPr>
        <p:spPr/>
        <p:txBody>
          <a:bodyPr/>
          <a:lstStyle/>
          <a:p>
            <a:fld id="{4FA6BBA0-FE81-4886-A54B-EF362921983D}" type="slidenum">
              <a:rPr lang="en-US" smtClean="0"/>
              <a:t>27</a:t>
            </a:fld>
            <a:endParaRPr lang="en-US"/>
          </a:p>
        </p:txBody>
      </p:sp>
    </p:spTree>
    <p:extLst>
      <p:ext uri="{BB962C8B-B14F-4D97-AF65-F5344CB8AC3E}">
        <p14:creationId xmlns:p14="http://schemas.microsoft.com/office/powerpoint/2010/main" val="33675293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References</a:t>
            </a:r>
            <a:endParaRPr lang="en-US" dirty="0">
              <a:solidFill>
                <a:srgbClr val="FFFF00"/>
              </a:solidFill>
            </a:endParaRPr>
          </a:p>
        </p:txBody>
      </p:sp>
      <p:sp>
        <p:nvSpPr>
          <p:cNvPr id="3" name="Content Placeholder 2"/>
          <p:cNvSpPr>
            <a:spLocks noGrp="1"/>
          </p:cNvSpPr>
          <p:nvPr>
            <p:ph idx="1"/>
          </p:nvPr>
        </p:nvSpPr>
        <p:spPr>
          <a:xfrm>
            <a:off x="0" y="1143000"/>
            <a:ext cx="9144000" cy="5166360"/>
          </a:xfrm>
        </p:spPr>
        <p:txBody>
          <a:bodyPr>
            <a:normAutofit fontScale="25000" lnSpcReduction="20000"/>
          </a:bodyPr>
          <a:lstStyle/>
          <a:p>
            <a:pPr marL="68580" indent="0">
              <a:buNone/>
            </a:pPr>
            <a:endParaRPr lang="en-US" dirty="0" smtClean="0"/>
          </a:p>
          <a:p>
            <a:endParaRPr lang="en-US" sz="3400" dirty="0" smtClean="0"/>
          </a:p>
          <a:p>
            <a:r>
              <a:rPr lang="en-US" sz="4200" dirty="0" smtClean="0"/>
              <a:t>Integrating </a:t>
            </a:r>
            <a:r>
              <a:rPr lang="en-US" sz="4200" dirty="0" smtClean="0"/>
              <a:t>Renewable Energy and Smart Grid Technology into the Nigerian Electricity Grid System </a:t>
            </a:r>
            <a:r>
              <a:rPr lang="en-US" sz="4200" dirty="0" err="1" smtClean="0"/>
              <a:t>Emodi</a:t>
            </a:r>
            <a:r>
              <a:rPr lang="en-US" sz="4200" dirty="0" smtClean="0"/>
              <a:t> </a:t>
            </a:r>
            <a:r>
              <a:rPr lang="en-US" sz="4200" dirty="0" err="1" smtClean="0"/>
              <a:t>Nnaemeka</a:t>
            </a:r>
            <a:r>
              <a:rPr lang="en-US" sz="4200" dirty="0" smtClean="0"/>
              <a:t> Vincent, Samson D. Yusuf</a:t>
            </a:r>
          </a:p>
          <a:p>
            <a:r>
              <a:rPr lang="en-US" sz="4200" dirty="0" smtClean="0"/>
              <a:t> </a:t>
            </a:r>
          </a:p>
          <a:p>
            <a:r>
              <a:rPr lang="en-US" sz="4200" dirty="0" err="1" smtClean="0"/>
              <a:t>Koledoye</a:t>
            </a:r>
            <a:r>
              <a:rPr lang="en-US" sz="4200" dirty="0" smtClean="0"/>
              <a:t>, T.O., Abdul-</a:t>
            </a:r>
            <a:r>
              <a:rPr lang="en-US" sz="4200" dirty="0" err="1" smtClean="0"/>
              <a:t>Ganiyu</a:t>
            </a:r>
            <a:r>
              <a:rPr lang="en-US" sz="4200" dirty="0" smtClean="0"/>
              <a:t>. J.A. and Phillips, D.A. (2013) The Current and Future Challenges of Electricity Market in Nigeria in the Face of Deregulation Process.</a:t>
            </a:r>
          </a:p>
          <a:p>
            <a:r>
              <a:rPr lang="en-US" sz="4200" dirty="0" smtClean="0"/>
              <a:t>African </a:t>
            </a:r>
            <a:r>
              <a:rPr lang="en-US" sz="4200" dirty="0" smtClean="0"/>
              <a:t>Journal of Engineering Research, 1, 33-39. [4] KPMG Nigeria: A Guide to the Nigerian Power Sector, December 2013. [5] </a:t>
            </a:r>
            <a:r>
              <a:rPr lang="en-US" sz="4200" dirty="0" err="1" smtClean="0"/>
              <a:t>Sambo</a:t>
            </a:r>
            <a:r>
              <a:rPr lang="en-US" sz="4200" dirty="0" smtClean="0"/>
              <a:t>, A.S., </a:t>
            </a:r>
            <a:r>
              <a:rPr lang="en-US" sz="4200" dirty="0" err="1" smtClean="0"/>
              <a:t>Garba</a:t>
            </a:r>
            <a:r>
              <a:rPr lang="en-US" sz="4200" dirty="0" smtClean="0"/>
              <a:t>, B., Zarma, I.H. and </a:t>
            </a:r>
            <a:r>
              <a:rPr lang="en-US" sz="4200" dirty="0" err="1" smtClean="0"/>
              <a:t>Gaji</a:t>
            </a:r>
            <a:r>
              <a:rPr lang="en-US" sz="4200" dirty="0" smtClean="0"/>
              <a:t>, M.M. (2003) Electricity Generation and the Present Challenges in the Nigerian Power Sector. Energy Resources Review, 4, 7-10. </a:t>
            </a:r>
          </a:p>
          <a:p>
            <a:r>
              <a:rPr lang="en-US" sz="4200" dirty="0" smtClean="0"/>
              <a:t>Patrick</a:t>
            </a:r>
            <a:r>
              <a:rPr lang="en-US" sz="4200" dirty="0" smtClean="0"/>
              <a:t>, O., </a:t>
            </a:r>
            <a:r>
              <a:rPr lang="en-US" sz="4200" dirty="0" err="1" smtClean="0"/>
              <a:t>Tolulolope</a:t>
            </a:r>
            <a:r>
              <a:rPr lang="en-US" sz="4200" dirty="0" smtClean="0"/>
              <a:t>, O. and Sunny, O. (2013) Smart Grid Technology and Its Possible Applications to the Nigeria 330 kV Power System. Smart Grid &amp; Renewable Energy, </a:t>
            </a:r>
          </a:p>
          <a:p>
            <a:r>
              <a:rPr lang="en-US" sz="4200" dirty="0" smtClean="0"/>
              <a:t>4, 391</a:t>
            </a:r>
          </a:p>
          <a:p>
            <a:r>
              <a:rPr lang="en-US" sz="4200" dirty="0" smtClean="0"/>
              <a:t>KPMG Nigeria: A Guide to the Nigerian Power Sector, December 2013.</a:t>
            </a:r>
          </a:p>
          <a:p>
            <a:r>
              <a:rPr lang="en-US" sz="4200" dirty="0" err="1" smtClean="0"/>
              <a:t>Sambo</a:t>
            </a:r>
            <a:r>
              <a:rPr lang="en-US" sz="4200" dirty="0" smtClean="0"/>
              <a:t>, A.S., </a:t>
            </a:r>
            <a:r>
              <a:rPr lang="en-US" sz="4200" dirty="0" err="1" smtClean="0"/>
              <a:t>Garba</a:t>
            </a:r>
            <a:r>
              <a:rPr lang="en-US" sz="4200" dirty="0" smtClean="0"/>
              <a:t>, B., Zarma, I.H. and </a:t>
            </a:r>
            <a:r>
              <a:rPr lang="en-US" sz="4200" dirty="0" err="1" smtClean="0"/>
              <a:t>Gaji</a:t>
            </a:r>
            <a:r>
              <a:rPr lang="en-US" sz="4200" dirty="0" smtClean="0"/>
              <a:t>, M.M. (2003) Electricity Generation and the Present Challenges in the</a:t>
            </a:r>
          </a:p>
          <a:p>
            <a:r>
              <a:rPr lang="en-US" sz="4200" dirty="0" smtClean="0"/>
              <a:t>Nigerian Power Sector. Energy Resources Review, 4, 7-10.</a:t>
            </a:r>
          </a:p>
          <a:p>
            <a:r>
              <a:rPr lang="en-US" sz="4200" dirty="0" smtClean="0"/>
              <a:t>Patrick, O., </a:t>
            </a:r>
            <a:r>
              <a:rPr lang="en-US" sz="4200" dirty="0" err="1" smtClean="0"/>
              <a:t>Tolulolope</a:t>
            </a:r>
            <a:r>
              <a:rPr lang="en-US" sz="4200" dirty="0" smtClean="0"/>
              <a:t>, O. and Sunny, O. (2013) Smart Grid Technology and Its Possible Applications to the Nigeria</a:t>
            </a:r>
          </a:p>
          <a:p>
            <a:r>
              <a:rPr lang="en-US" sz="4200" dirty="0" smtClean="0"/>
              <a:t>330 kV Power System. Smart Grid &amp; Renewable Energy, 4, 391.Sunday, O.O. and Friday, O.O. (2010) Empirical </a:t>
            </a:r>
            <a:r>
              <a:rPr lang="en-US" sz="4200" dirty="0" err="1" smtClean="0"/>
              <a:t>Modelling</a:t>
            </a:r>
            <a:r>
              <a:rPr lang="en-US" sz="4200" dirty="0" smtClean="0"/>
              <a:t> of Power Losses as a Function of Line Loadings and</a:t>
            </a:r>
          </a:p>
          <a:p>
            <a:r>
              <a:rPr lang="en-US" sz="4200" dirty="0" smtClean="0"/>
              <a:t>Lengths in the Nigerian 330 kV Transmission Lines. International Journal of Academic Research, 2, 47-53</a:t>
            </a:r>
            <a:r>
              <a:rPr lang="en-US" sz="4200" dirty="0" smtClean="0"/>
              <a:t>.</a:t>
            </a:r>
            <a:endParaRPr lang="en-US" sz="4200" dirty="0" smtClean="0"/>
          </a:p>
          <a:p>
            <a:r>
              <a:rPr lang="en-US" sz="4200" u="sng" dirty="0" smtClean="0">
                <a:solidFill>
                  <a:srgbClr val="FFFF00"/>
                </a:solidFill>
              </a:rPr>
              <a:t>Grid-connected photovoltaic power system - Wikipedia, the free encyclopedia</a:t>
            </a:r>
            <a:endParaRPr lang="en-US" sz="4200" dirty="0" smtClean="0">
              <a:solidFill>
                <a:srgbClr val="FFFF00"/>
              </a:solidFill>
            </a:endParaRPr>
          </a:p>
          <a:p>
            <a:r>
              <a:rPr lang="en-US" sz="4200" u="sng" dirty="0" smtClean="0">
                <a:solidFill>
                  <a:srgbClr val="FFFF00"/>
                </a:solidFill>
              </a:rPr>
              <a:t>Photovoltaic-grid </a:t>
            </a:r>
            <a:r>
              <a:rPr lang="en-US" sz="4200" u="sng" dirty="0" smtClean="0">
                <a:solidFill>
                  <a:srgbClr val="FFFF00"/>
                </a:solidFill>
              </a:rPr>
              <a:t>integrated </a:t>
            </a:r>
            <a:r>
              <a:rPr lang="en-US" sz="4200" u="sng" dirty="0" smtClean="0">
                <a:solidFill>
                  <a:srgbClr val="FFFF00"/>
                </a:solidFill>
              </a:rPr>
              <a:t>system</a:t>
            </a:r>
            <a:endParaRPr lang="en-US" sz="4200" dirty="0">
              <a:solidFill>
                <a:srgbClr val="FFFF00"/>
              </a:solidFill>
            </a:endParaRPr>
          </a:p>
          <a:p>
            <a:r>
              <a:rPr lang="en-US" sz="4200" u="sng" dirty="0" smtClean="0">
                <a:solidFill>
                  <a:srgbClr val="FFFF00"/>
                </a:solidFill>
              </a:rPr>
              <a:t>http</a:t>
            </a:r>
            <a:r>
              <a:rPr lang="en-US" sz="4200" u="sng" dirty="0" smtClean="0">
                <a:solidFill>
                  <a:srgbClr val="FFFF00"/>
                </a:solidFill>
              </a:rPr>
              <a:t>://web.mit.edu/taalebi/www/scitech/pvtutorial.pdf</a:t>
            </a:r>
            <a:endParaRPr lang="en-US" sz="4200" dirty="0" smtClean="0">
              <a:solidFill>
                <a:srgbClr val="FFFF00"/>
              </a:solidFill>
            </a:endParaRPr>
          </a:p>
          <a:p>
            <a:r>
              <a:rPr lang="en-US" sz="4200" u="sng" dirty="0" smtClean="0">
                <a:solidFill>
                  <a:srgbClr val="FFFF00"/>
                </a:solidFill>
              </a:rPr>
              <a:t>http</a:t>
            </a:r>
            <a:r>
              <a:rPr lang="en-US" sz="4200" u="sng" dirty="0" smtClean="0">
                <a:solidFill>
                  <a:srgbClr val="FFFF00"/>
                </a:solidFill>
              </a:rPr>
              <a:t>://www.elp.com/articles/powergrid_international/print/volume-16/issue-5/features/solutions-for-integrating-pv-into-the-grid.html</a:t>
            </a:r>
            <a:r>
              <a:rPr lang="en-US" sz="4200" dirty="0" smtClean="0">
                <a:solidFill>
                  <a:srgbClr val="FFFF00"/>
                </a:solidFill>
              </a:rPr>
              <a:t> </a:t>
            </a:r>
          </a:p>
          <a:p>
            <a:r>
              <a:rPr lang="en-US" sz="4200" u="sng" dirty="0" smtClean="0">
                <a:solidFill>
                  <a:srgbClr val="FFFF00"/>
                </a:solidFill>
              </a:rPr>
              <a:t>http://www.eng.auburn.edu/~deanron/Lecture_22416.pdf</a:t>
            </a:r>
            <a:endParaRPr lang="en-US" sz="4200" dirty="0" smtClean="0">
              <a:solidFill>
                <a:srgbClr val="FFFF00"/>
              </a:solidFill>
            </a:endParaRPr>
          </a:p>
          <a:p>
            <a:r>
              <a:rPr lang="en-US" sz="4200" dirty="0" smtClean="0">
                <a:solidFill>
                  <a:srgbClr val="FFFF00"/>
                </a:solidFill>
              </a:rPr>
              <a:t>https://www.researchgate.net/publication/262107371_Adoption_of_Solar_Grid-Tied_PV-System_Adopted_in_a_Residential_Building</a:t>
            </a:r>
          </a:p>
          <a:p>
            <a:r>
              <a:rPr lang="en-US" sz="4200" u="sng" dirty="0" smtClean="0">
                <a:solidFill>
                  <a:srgbClr val="FFFF00"/>
                </a:solidFill>
              </a:rPr>
              <a:t>https://www.eiseverywhere.com/file_uploads/a4f0ea9ba5ebe8baf31cba17ff378633_SymmetricalComponents_2013.pdf</a:t>
            </a:r>
            <a:endParaRPr lang="en-US" sz="4200" dirty="0" smtClean="0">
              <a:solidFill>
                <a:srgbClr val="FFFF00"/>
              </a:solidFill>
            </a:endParaRPr>
          </a:p>
          <a:p>
            <a:r>
              <a:rPr lang="en-US" sz="4200" u="sng" dirty="0" smtClean="0">
                <a:solidFill>
                  <a:srgbClr val="FFFF00"/>
                </a:solidFill>
              </a:rPr>
              <a:t>http://www.uprm.edu/aret/docs/Ch_5_PV_systems.pdf</a:t>
            </a:r>
            <a:endParaRPr lang="en-US" sz="4200" dirty="0" smtClean="0">
              <a:solidFill>
                <a:srgbClr val="FFFF00"/>
              </a:solidFill>
            </a:endParaRPr>
          </a:p>
          <a:p>
            <a:r>
              <a:rPr lang="en-US" sz="4200" u="sng" dirty="0" smtClean="0">
                <a:solidFill>
                  <a:srgbClr val="FFFF00"/>
                </a:solidFill>
              </a:rPr>
              <a:t>http://www.pv-nutzen.rwth-aachen.de/wp-content/uploads/2013/05/Struth_IRES13.pdf</a:t>
            </a:r>
            <a:endParaRPr lang="en-US" sz="4200" dirty="0" smtClean="0">
              <a:solidFill>
                <a:srgbClr val="FFFF00"/>
              </a:solidFill>
            </a:endParaRPr>
          </a:p>
          <a:p>
            <a:r>
              <a:rPr lang="en-US" sz="4200" u="sng" dirty="0" smtClean="0">
                <a:solidFill>
                  <a:srgbClr val="FFFF00"/>
                </a:solidFill>
              </a:rPr>
              <a:t>http://www.pv-magazine.com/news/details/beitrag/future-pv-grid-integration-at-modest-cost-possible--report-finds-_100012917/#axzz44AhwCnmw</a:t>
            </a:r>
            <a:endParaRPr lang="en-US" sz="4200" dirty="0" smtClean="0">
              <a:solidFill>
                <a:srgbClr val="FFFF00"/>
              </a:solidFill>
            </a:endParaRPr>
          </a:p>
          <a:p>
            <a:r>
              <a:rPr lang="en-US" sz="4200" dirty="0" smtClean="0">
                <a:solidFill>
                  <a:srgbClr val="FFFF00"/>
                </a:solidFill>
              </a:rPr>
              <a:t>http://</a:t>
            </a:r>
            <a:r>
              <a:rPr lang="en-US" sz="4200" dirty="0" smtClean="0">
                <a:solidFill>
                  <a:srgbClr val="FFFF00"/>
                </a:solidFill>
              </a:rPr>
              <a:t>www.iec.ch/whitepaper/pdf/iecWP-gridintegrationlargecapacity-LR-en.pdf</a:t>
            </a:r>
            <a:endParaRPr lang="en-US" sz="4200" dirty="0" smtClean="0">
              <a:solidFill>
                <a:srgbClr val="FFFF00"/>
              </a:solidFill>
            </a:endParaRPr>
          </a:p>
        </p:txBody>
      </p:sp>
      <p:sp>
        <p:nvSpPr>
          <p:cNvPr id="4" name="Date Placeholder 3"/>
          <p:cNvSpPr>
            <a:spLocks noGrp="1"/>
          </p:cNvSpPr>
          <p:nvPr>
            <p:ph type="dt" sz="half" idx="10"/>
          </p:nvPr>
        </p:nvSpPr>
        <p:spPr/>
        <p:txBody>
          <a:bodyPr/>
          <a:lstStyle/>
          <a:p>
            <a:r>
              <a:rPr lang="en-US" smtClean="0"/>
              <a:t>4/13/2016</a:t>
            </a:r>
            <a:endParaRPr lang="en-US"/>
          </a:p>
        </p:txBody>
      </p:sp>
      <p:sp>
        <p:nvSpPr>
          <p:cNvPr id="5" name="Footer Placeholder 4"/>
          <p:cNvSpPr>
            <a:spLocks noGrp="1"/>
          </p:cNvSpPr>
          <p:nvPr>
            <p:ph type="ftr" sz="quarter" idx="11"/>
          </p:nvPr>
        </p:nvSpPr>
        <p:spPr/>
        <p:txBody>
          <a:bodyPr/>
          <a:lstStyle/>
          <a:p>
            <a:r>
              <a:rPr lang="en-US" smtClean="0"/>
              <a:t>Motunde: VLSI D&amp;T Seminar</a:t>
            </a:r>
            <a:endParaRPr lang="en-US"/>
          </a:p>
        </p:txBody>
      </p:sp>
      <p:sp>
        <p:nvSpPr>
          <p:cNvPr id="6" name="Slide Number Placeholder 5"/>
          <p:cNvSpPr>
            <a:spLocks noGrp="1"/>
          </p:cNvSpPr>
          <p:nvPr>
            <p:ph type="sldNum" sz="quarter" idx="12"/>
          </p:nvPr>
        </p:nvSpPr>
        <p:spPr/>
        <p:txBody>
          <a:bodyPr/>
          <a:lstStyle/>
          <a:p>
            <a:fld id="{4FA6BBA0-FE81-4886-A54B-EF362921983D}" type="slidenum">
              <a:rPr lang="en-US" smtClean="0"/>
              <a:t>28</a:t>
            </a:fld>
            <a:endParaRPr lang="en-US"/>
          </a:p>
        </p:txBody>
      </p:sp>
    </p:spTree>
    <p:extLst>
      <p:ext uri="{BB962C8B-B14F-4D97-AF65-F5344CB8AC3E}">
        <p14:creationId xmlns:p14="http://schemas.microsoft.com/office/powerpoint/2010/main" val="2884835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FF00"/>
                </a:solidFill>
              </a:rPr>
              <a:t>THANK YOU!!!</a:t>
            </a:r>
            <a:endParaRPr lang="en-US" dirty="0">
              <a:solidFill>
                <a:srgbClr val="FFFF00"/>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5260" y="2473118"/>
            <a:ext cx="4153480" cy="2962688"/>
          </a:xfrm>
        </p:spPr>
      </p:pic>
      <p:sp>
        <p:nvSpPr>
          <p:cNvPr id="2" name="Date Placeholder 1"/>
          <p:cNvSpPr>
            <a:spLocks noGrp="1"/>
          </p:cNvSpPr>
          <p:nvPr>
            <p:ph type="dt" sz="half" idx="10"/>
          </p:nvPr>
        </p:nvSpPr>
        <p:spPr/>
        <p:txBody>
          <a:bodyPr/>
          <a:lstStyle/>
          <a:p>
            <a:r>
              <a:rPr lang="en-US" smtClean="0"/>
              <a:t>4/13/2016</a:t>
            </a:r>
            <a:endParaRPr lang="en-US"/>
          </a:p>
        </p:txBody>
      </p:sp>
      <p:sp>
        <p:nvSpPr>
          <p:cNvPr id="3" name="Footer Placeholder 2"/>
          <p:cNvSpPr>
            <a:spLocks noGrp="1"/>
          </p:cNvSpPr>
          <p:nvPr>
            <p:ph type="ftr" sz="quarter" idx="11"/>
          </p:nvPr>
        </p:nvSpPr>
        <p:spPr/>
        <p:txBody>
          <a:bodyPr/>
          <a:lstStyle/>
          <a:p>
            <a:r>
              <a:rPr lang="en-US" smtClean="0"/>
              <a:t>Motunde: VLSI D&amp;T Seminar</a:t>
            </a:r>
            <a:endParaRPr lang="en-US"/>
          </a:p>
        </p:txBody>
      </p:sp>
      <p:sp>
        <p:nvSpPr>
          <p:cNvPr id="5" name="Slide Number Placeholder 4"/>
          <p:cNvSpPr>
            <a:spLocks noGrp="1"/>
          </p:cNvSpPr>
          <p:nvPr>
            <p:ph type="sldNum" sz="quarter" idx="12"/>
          </p:nvPr>
        </p:nvSpPr>
        <p:spPr/>
        <p:txBody>
          <a:bodyPr/>
          <a:lstStyle/>
          <a:p>
            <a:fld id="{4FA6BBA0-FE81-4886-A54B-EF362921983D}" type="slidenum">
              <a:rPr lang="en-US" smtClean="0"/>
              <a:t>29</a:t>
            </a:fld>
            <a:endParaRPr lang="en-US"/>
          </a:p>
        </p:txBody>
      </p:sp>
    </p:spTree>
    <p:extLst>
      <p:ext uri="{BB962C8B-B14F-4D97-AF65-F5344CB8AC3E}">
        <p14:creationId xmlns:p14="http://schemas.microsoft.com/office/powerpoint/2010/main" val="1505044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3008313" cy="717550"/>
          </a:xfrm>
        </p:spPr>
        <p:txBody>
          <a:bodyPr>
            <a:normAutofit/>
          </a:bodyPr>
          <a:lstStyle/>
          <a:p>
            <a:r>
              <a:rPr lang="en-US" sz="3200" dirty="0" smtClean="0">
                <a:solidFill>
                  <a:srgbClr val="FFFF00"/>
                </a:solidFill>
              </a:rPr>
              <a:t>Overview</a:t>
            </a:r>
            <a:endParaRPr lang="en-US" sz="3200" dirty="0">
              <a:solidFill>
                <a:srgbClr val="FFFF00"/>
              </a:solidFill>
            </a:endParaRPr>
          </a:p>
        </p:txBody>
      </p:sp>
      <p:sp>
        <p:nvSpPr>
          <p:cNvPr id="6" name="Text Placeholder 5"/>
          <p:cNvSpPr>
            <a:spLocks noGrp="1"/>
          </p:cNvSpPr>
          <p:nvPr>
            <p:ph type="body" idx="2"/>
          </p:nvPr>
        </p:nvSpPr>
        <p:spPr>
          <a:xfrm>
            <a:off x="76200" y="990600"/>
            <a:ext cx="5334000" cy="4602163"/>
          </a:xfrm>
        </p:spPr>
        <p:txBody>
          <a:bodyPr>
            <a:noAutofit/>
          </a:bodyPr>
          <a:lstStyle/>
          <a:p>
            <a:pPr marL="285750" indent="-285750">
              <a:buFont typeface="Wingdings" pitchFamily="2" charset="2"/>
              <a:buChar char="q"/>
            </a:pPr>
            <a:r>
              <a:rPr lang="en-US" sz="1800" dirty="0" smtClean="0"/>
              <a:t>Nigeria is a country in West Africa. It is centered on geographical coordinates of 10N and 8W with a total landmass of 923768 square kilometers, making it the 14th largest nation in Africa. It borders Benin and Cameroon to its West and East respectively, with Chad and Niger at the North. The population is about 160,2471,000, with an annual growth rate of 3.2%.</a:t>
            </a:r>
          </a:p>
          <a:p>
            <a:pPr marL="285750" indent="-285750">
              <a:buFont typeface="Wingdings" pitchFamily="2" charset="2"/>
              <a:buChar char="q"/>
            </a:pPr>
            <a:r>
              <a:rPr lang="en-US" sz="1800" dirty="0"/>
              <a:t>Renewable Solar energy technologies have an enormous potential in the Nigeria and only if the potentials can be realized at a reasonable </a:t>
            </a:r>
            <a:r>
              <a:rPr lang="en-US" sz="1800" dirty="0" smtClean="0"/>
              <a:t>cost . The total irradiation of 5.5kW-hr/day/ m2 (ECN-UNDP, 2005) of solar radiation in Nigeria is not utilized for PV generation. The integration of Solar PV grid technology into the Nigerian grid systems will provide an attractive environmentally sound technology options for the Nigerian Electricity industry.</a:t>
            </a:r>
            <a:endParaRPr lang="en-US" sz="1800"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257800" y="1143000"/>
            <a:ext cx="3658111" cy="3743848"/>
          </a:xfrm>
        </p:spPr>
      </p:pic>
      <p:sp>
        <p:nvSpPr>
          <p:cNvPr id="2" name="Date Placeholder 1"/>
          <p:cNvSpPr>
            <a:spLocks noGrp="1"/>
          </p:cNvSpPr>
          <p:nvPr>
            <p:ph type="dt" sz="half" idx="10"/>
          </p:nvPr>
        </p:nvSpPr>
        <p:spPr/>
        <p:txBody>
          <a:bodyPr/>
          <a:lstStyle/>
          <a:p>
            <a:r>
              <a:rPr lang="en-US" smtClean="0"/>
              <a:t>4/13/2016</a:t>
            </a:r>
            <a:endParaRPr lang="en-US"/>
          </a:p>
        </p:txBody>
      </p:sp>
      <p:sp>
        <p:nvSpPr>
          <p:cNvPr id="3" name="Footer Placeholder 2"/>
          <p:cNvSpPr>
            <a:spLocks noGrp="1"/>
          </p:cNvSpPr>
          <p:nvPr>
            <p:ph type="ftr" sz="quarter" idx="11"/>
          </p:nvPr>
        </p:nvSpPr>
        <p:spPr/>
        <p:txBody>
          <a:bodyPr/>
          <a:lstStyle/>
          <a:p>
            <a:r>
              <a:rPr lang="en-US" smtClean="0"/>
              <a:t>Motunde: VLSI D&amp;T Seminar</a:t>
            </a:r>
            <a:endParaRPr lang="en-US"/>
          </a:p>
        </p:txBody>
      </p:sp>
      <p:sp>
        <p:nvSpPr>
          <p:cNvPr id="5" name="Slide Number Placeholder 4"/>
          <p:cNvSpPr>
            <a:spLocks noGrp="1"/>
          </p:cNvSpPr>
          <p:nvPr>
            <p:ph type="sldNum" sz="quarter" idx="12"/>
          </p:nvPr>
        </p:nvSpPr>
        <p:spPr/>
        <p:txBody>
          <a:bodyPr/>
          <a:lstStyle/>
          <a:p>
            <a:fld id="{4FA6BBA0-FE81-4886-A54B-EF362921983D}" type="slidenum">
              <a:rPr lang="en-US" smtClean="0"/>
              <a:t>3</a:t>
            </a:fld>
            <a:endParaRPr lang="en-US"/>
          </a:p>
        </p:txBody>
      </p:sp>
    </p:spTree>
    <p:extLst>
      <p:ext uri="{BB962C8B-B14F-4D97-AF65-F5344CB8AC3E}">
        <p14:creationId xmlns:p14="http://schemas.microsoft.com/office/powerpoint/2010/main" val="31393339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normAutofit fontScale="90000"/>
          </a:bodyPr>
          <a:lstStyle/>
          <a:p>
            <a:r>
              <a:rPr lang="en-US" dirty="0" smtClean="0">
                <a:solidFill>
                  <a:srgbClr val="FFFF00"/>
                </a:solidFill>
              </a:rPr>
              <a:t>The </a:t>
            </a:r>
            <a:r>
              <a:rPr lang="en-US" dirty="0" smtClean="0">
                <a:solidFill>
                  <a:srgbClr val="FFFF00"/>
                </a:solidFill>
              </a:rPr>
              <a:t>Urgency </a:t>
            </a:r>
            <a:r>
              <a:rPr lang="en-US" dirty="0" smtClean="0">
                <a:solidFill>
                  <a:srgbClr val="FFFF00"/>
                </a:solidFill>
              </a:rPr>
              <a:t>of PV </a:t>
            </a:r>
            <a:r>
              <a:rPr lang="en-US" dirty="0" smtClean="0">
                <a:solidFill>
                  <a:srgbClr val="FFFF00"/>
                </a:solidFill>
              </a:rPr>
              <a:t>System </a:t>
            </a:r>
            <a:r>
              <a:rPr lang="en-US" dirty="0">
                <a:solidFill>
                  <a:srgbClr val="FFFF00"/>
                </a:solidFill>
              </a:rPr>
              <a:t>I</a:t>
            </a:r>
            <a:r>
              <a:rPr lang="en-US" dirty="0" smtClean="0">
                <a:solidFill>
                  <a:srgbClr val="FFFF00"/>
                </a:solidFill>
              </a:rPr>
              <a:t>ntegration </a:t>
            </a:r>
            <a:r>
              <a:rPr lang="en-US" dirty="0" smtClean="0">
                <a:solidFill>
                  <a:srgbClr val="FFFF00"/>
                </a:solidFill>
              </a:rPr>
              <a:t>in Nigeria</a:t>
            </a:r>
            <a:endParaRPr lang="en-US" dirty="0">
              <a:solidFill>
                <a:srgbClr val="FFFF00"/>
              </a:solidFill>
            </a:endParaRPr>
          </a:p>
        </p:txBody>
      </p:sp>
      <p:sp>
        <p:nvSpPr>
          <p:cNvPr id="15" name="Text Placeholder 14"/>
          <p:cNvSpPr>
            <a:spLocks noGrp="1"/>
          </p:cNvSpPr>
          <p:nvPr>
            <p:ph type="body" idx="1"/>
          </p:nvPr>
        </p:nvSpPr>
        <p:spPr>
          <a:xfrm>
            <a:off x="76200" y="1687513"/>
            <a:ext cx="8839200" cy="750887"/>
          </a:xfrm>
        </p:spPr>
        <p:txBody>
          <a:bodyPr>
            <a:noAutofit/>
          </a:bodyPr>
          <a:lstStyle/>
          <a:p>
            <a:pPr>
              <a:lnSpc>
                <a:spcPct val="115000"/>
              </a:lnSpc>
              <a:spcBef>
                <a:spcPts val="0"/>
              </a:spcBef>
              <a:spcAft>
                <a:spcPts val="1000"/>
              </a:spcAft>
            </a:pPr>
            <a:r>
              <a:rPr lang="en-US" sz="1600" dirty="0" smtClean="0">
                <a:effectLst/>
                <a:latin typeface="Trebuchet MS"/>
                <a:ea typeface="Times New Roman"/>
                <a:cs typeface="Times New Roman"/>
              </a:rPr>
              <a:t>Epileptic current supply has allowed the  businesses to rely solely on </a:t>
            </a:r>
            <a:r>
              <a:rPr lang="en-US" sz="1600" dirty="0" smtClean="0">
                <a:latin typeface="Trebuchet MS"/>
                <a:ea typeface="Times New Roman"/>
                <a:cs typeface="Times New Roman"/>
              </a:rPr>
              <a:t>generators as the alternative source of  power supply.  </a:t>
            </a:r>
            <a:r>
              <a:rPr lang="en-US" sz="1600" dirty="0" smtClean="0">
                <a:effectLst/>
                <a:latin typeface="Trebuchet MS"/>
                <a:ea typeface="Times New Roman"/>
                <a:cs typeface="Times New Roman"/>
              </a:rPr>
              <a:t>Power blackouts are not just an inconvenience; they have a significantly negative impact on the economy and the ability for Nigeria to develop as a nation.</a:t>
            </a:r>
            <a:endParaRPr lang="en-US" sz="1600" dirty="0">
              <a:ea typeface="Calibri"/>
              <a:cs typeface="Times New Roman"/>
            </a:endParaRPr>
          </a:p>
        </p:txBody>
      </p:sp>
      <p:sp>
        <p:nvSpPr>
          <p:cNvPr id="16" name="Text Placeholder 15"/>
          <p:cNvSpPr>
            <a:spLocks noGrp="1"/>
          </p:cNvSpPr>
          <p:nvPr>
            <p:ph type="body" sz="half" idx="3"/>
          </p:nvPr>
        </p:nvSpPr>
        <p:spPr>
          <a:xfrm>
            <a:off x="4645025" y="1535113"/>
            <a:ext cx="4041775" cy="65087"/>
          </a:xfrm>
        </p:spPr>
        <p:txBody>
          <a:bodyPr>
            <a:normAutofit fontScale="25000" lnSpcReduction="20000"/>
          </a:bodyPr>
          <a:lstStyle/>
          <a:p>
            <a:endParaRPr lang="en-US" dirty="0"/>
          </a:p>
        </p:txBody>
      </p:sp>
      <p:pic>
        <p:nvPicPr>
          <p:cNvPr id="12" name="Content Placeholder 11"/>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57200" y="2712104"/>
            <a:ext cx="4040188" cy="3064154"/>
          </a:xfrm>
        </p:spPr>
      </p:pic>
      <p:pic>
        <p:nvPicPr>
          <p:cNvPr id="13" name="Content Placeholder 12"/>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45025" y="2956041"/>
            <a:ext cx="4041775" cy="2576281"/>
          </a:xfrm>
        </p:spPr>
      </p:pic>
      <p:sp>
        <p:nvSpPr>
          <p:cNvPr id="2" name="Date Placeholder 1"/>
          <p:cNvSpPr>
            <a:spLocks noGrp="1"/>
          </p:cNvSpPr>
          <p:nvPr>
            <p:ph type="dt" sz="half" idx="10"/>
          </p:nvPr>
        </p:nvSpPr>
        <p:spPr/>
        <p:txBody>
          <a:bodyPr/>
          <a:lstStyle/>
          <a:p>
            <a:r>
              <a:rPr lang="en-US" smtClean="0"/>
              <a:t>4/13/2016</a:t>
            </a:r>
            <a:endParaRPr lang="en-US"/>
          </a:p>
        </p:txBody>
      </p:sp>
      <p:sp>
        <p:nvSpPr>
          <p:cNvPr id="3" name="Footer Placeholder 2"/>
          <p:cNvSpPr>
            <a:spLocks noGrp="1"/>
          </p:cNvSpPr>
          <p:nvPr>
            <p:ph type="ftr" sz="quarter" idx="11"/>
          </p:nvPr>
        </p:nvSpPr>
        <p:spPr/>
        <p:txBody>
          <a:bodyPr/>
          <a:lstStyle/>
          <a:p>
            <a:r>
              <a:rPr lang="en-US" smtClean="0"/>
              <a:t>Motunde: VLSI D&amp;T Seminar</a:t>
            </a:r>
            <a:endParaRPr lang="en-US"/>
          </a:p>
        </p:txBody>
      </p:sp>
      <p:sp>
        <p:nvSpPr>
          <p:cNvPr id="4" name="Slide Number Placeholder 3"/>
          <p:cNvSpPr>
            <a:spLocks noGrp="1"/>
          </p:cNvSpPr>
          <p:nvPr>
            <p:ph type="sldNum" sz="quarter" idx="12"/>
          </p:nvPr>
        </p:nvSpPr>
        <p:spPr/>
        <p:txBody>
          <a:bodyPr/>
          <a:lstStyle/>
          <a:p>
            <a:fld id="{4FA6BBA0-FE81-4886-A54B-EF362921983D}" type="slidenum">
              <a:rPr lang="en-US" smtClean="0"/>
              <a:t>4</a:t>
            </a:fld>
            <a:endParaRPr lang="en-US"/>
          </a:p>
        </p:txBody>
      </p:sp>
    </p:spTree>
    <p:extLst>
      <p:ext uri="{BB962C8B-B14F-4D97-AF65-F5344CB8AC3E}">
        <p14:creationId xmlns:p14="http://schemas.microsoft.com/office/powerpoint/2010/main" val="6909608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00"/>
                </a:solidFill>
              </a:rPr>
              <a:t>Introduction to </a:t>
            </a:r>
            <a:r>
              <a:rPr lang="en-US" dirty="0" smtClean="0">
                <a:solidFill>
                  <a:srgbClr val="FFFF00"/>
                </a:solidFill>
              </a:rPr>
              <a:t>Photovoltaic</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What is Photovoltaic?</a:t>
            </a:r>
          </a:p>
          <a:p>
            <a:r>
              <a:rPr lang="en-US" dirty="0" smtClean="0"/>
              <a:t>What is PV Cells?</a:t>
            </a:r>
          </a:p>
          <a:p>
            <a:r>
              <a:rPr lang="en-US" dirty="0" smtClean="0"/>
              <a:t>What is PV Modules?</a:t>
            </a:r>
          </a:p>
          <a:p>
            <a:r>
              <a:rPr lang="en-US" dirty="0" smtClean="0"/>
              <a:t>What is PV Encapsulation?</a:t>
            </a:r>
          </a:p>
          <a:p>
            <a:r>
              <a:rPr lang="en-US" dirty="0" smtClean="0"/>
              <a:t>What is PV Panel?</a:t>
            </a:r>
          </a:p>
          <a:p>
            <a:r>
              <a:rPr lang="en-US" dirty="0" smtClean="0"/>
              <a:t>What is PV Array?</a:t>
            </a:r>
          </a:p>
        </p:txBody>
      </p:sp>
      <p:sp>
        <p:nvSpPr>
          <p:cNvPr id="4" name="Date Placeholder 3"/>
          <p:cNvSpPr>
            <a:spLocks noGrp="1"/>
          </p:cNvSpPr>
          <p:nvPr>
            <p:ph type="dt" sz="half" idx="10"/>
          </p:nvPr>
        </p:nvSpPr>
        <p:spPr/>
        <p:txBody>
          <a:bodyPr/>
          <a:lstStyle/>
          <a:p>
            <a:r>
              <a:rPr lang="en-US" smtClean="0"/>
              <a:t>4/13/2016</a:t>
            </a:r>
            <a:endParaRPr lang="en-US"/>
          </a:p>
        </p:txBody>
      </p:sp>
      <p:sp>
        <p:nvSpPr>
          <p:cNvPr id="5" name="Footer Placeholder 4"/>
          <p:cNvSpPr>
            <a:spLocks noGrp="1"/>
          </p:cNvSpPr>
          <p:nvPr>
            <p:ph type="ftr" sz="quarter" idx="11"/>
          </p:nvPr>
        </p:nvSpPr>
        <p:spPr/>
        <p:txBody>
          <a:bodyPr/>
          <a:lstStyle/>
          <a:p>
            <a:r>
              <a:rPr lang="en-US" smtClean="0"/>
              <a:t>Motunde: VLSI D&amp;T Seminar</a:t>
            </a:r>
            <a:endParaRPr lang="en-US"/>
          </a:p>
        </p:txBody>
      </p:sp>
      <p:sp>
        <p:nvSpPr>
          <p:cNvPr id="6" name="Slide Number Placeholder 5"/>
          <p:cNvSpPr>
            <a:spLocks noGrp="1"/>
          </p:cNvSpPr>
          <p:nvPr>
            <p:ph type="sldNum" sz="quarter" idx="12"/>
          </p:nvPr>
        </p:nvSpPr>
        <p:spPr/>
        <p:txBody>
          <a:bodyPr/>
          <a:lstStyle/>
          <a:p>
            <a:fld id="{4FA6BBA0-FE81-4886-A54B-EF362921983D}" type="slidenum">
              <a:rPr lang="en-US" smtClean="0"/>
              <a:t>5</a:t>
            </a:fld>
            <a:endParaRPr lang="en-US"/>
          </a:p>
        </p:txBody>
      </p:sp>
    </p:spTree>
    <p:extLst>
      <p:ext uri="{BB962C8B-B14F-4D97-AF65-F5344CB8AC3E}">
        <p14:creationId xmlns:p14="http://schemas.microsoft.com/office/powerpoint/2010/main" val="29192666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FFFF00"/>
                </a:solidFill>
                <a:latin typeface="Century Gothic"/>
              </a:rPr>
              <a:t>Introduction to Photovoltaic</a:t>
            </a:r>
            <a:endParaRPr lang="en-US" sz="4000" dirty="0">
              <a:solidFill>
                <a:srgbClr val="FFFF00"/>
              </a:solidFill>
            </a:endParaRPr>
          </a:p>
        </p:txBody>
      </p:sp>
      <p:sp>
        <p:nvSpPr>
          <p:cNvPr id="3" name="Content Placeholder 2"/>
          <p:cNvSpPr>
            <a:spLocks noGrp="1"/>
          </p:cNvSpPr>
          <p:nvPr>
            <p:ph idx="1"/>
          </p:nvPr>
        </p:nvSpPr>
        <p:spPr>
          <a:xfrm>
            <a:off x="457200" y="1524000"/>
            <a:ext cx="8229600" cy="4709160"/>
          </a:xfrm>
        </p:spPr>
        <p:txBody>
          <a:bodyPr>
            <a:normAutofit/>
          </a:bodyPr>
          <a:lstStyle/>
          <a:p>
            <a:pPr lvl="0" indent="-274320">
              <a:buClr>
                <a:srgbClr val="94C600"/>
              </a:buClr>
              <a:buSzPct val="76000"/>
              <a:buFont typeface="Wingdings 2" pitchFamily="18" charset="2"/>
              <a:buChar char=""/>
            </a:pPr>
            <a:r>
              <a:rPr lang="en-US" sz="2400" dirty="0">
                <a:latin typeface="Century Gothic"/>
              </a:rPr>
              <a:t>Photovoltaic cell can be easily defined as the production of electric current at the junction of two substances exposed to light. Or as the method of converting radiation into DC electricity.</a:t>
            </a:r>
          </a:p>
          <a:p>
            <a:pPr lvl="0" indent="-274320">
              <a:buClr>
                <a:srgbClr val="94C600"/>
              </a:buClr>
              <a:buSzPct val="76000"/>
              <a:buFont typeface="Wingdings" pitchFamily="2" charset="2"/>
              <a:buChar char="q"/>
            </a:pPr>
            <a:r>
              <a:rPr lang="en-US" sz="2400" dirty="0">
                <a:latin typeface="Century Gothic"/>
              </a:rPr>
              <a:t> THE BENEFIT OF THE SOLAR CELLS</a:t>
            </a:r>
          </a:p>
          <a:p>
            <a:pPr lvl="0" indent="-274320">
              <a:buClr>
                <a:srgbClr val="94C600"/>
              </a:buClr>
              <a:buSzPct val="76000"/>
              <a:buFont typeface="Wingdings" pitchFamily="2" charset="2"/>
              <a:buChar char="ü"/>
            </a:pPr>
            <a:r>
              <a:rPr lang="en-US" sz="2400" dirty="0">
                <a:latin typeface="Century Gothic"/>
              </a:rPr>
              <a:t>Minimal maintenance </a:t>
            </a:r>
          </a:p>
          <a:p>
            <a:pPr lvl="0" indent="-274320">
              <a:buClr>
                <a:srgbClr val="94C600"/>
              </a:buClr>
              <a:buSzPct val="76000"/>
              <a:buFont typeface="Wingdings" pitchFamily="2" charset="2"/>
              <a:buChar char="ü"/>
            </a:pPr>
            <a:r>
              <a:rPr lang="en-US" sz="2400" dirty="0">
                <a:latin typeface="Century Gothic"/>
              </a:rPr>
              <a:t>Energy independence </a:t>
            </a:r>
          </a:p>
          <a:p>
            <a:pPr lvl="0" indent="-274320">
              <a:buClr>
                <a:srgbClr val="94C600"/>
              </a:buClr>
              <a:buSzPct val="76000"/>
              <a:buFont typeface="Wingdings" pitchFamily="2" charset="2"/>
              <a:buChar char="ü"/>
            </a:pPr>
            <a:r>
              <a:rPr lang="en-US" sz="2400" dirty="0">
                <a:latin typeface="Century Gothic"/>
              </a:rPr>
              <a:t>Systems are easy to expand</a:t>
            </a:r>
          </a:p>
          <a:p>
            <a:pPr lvl="0" indent="-274320">
              <a:buClr>
                <a:srgbClr val="94C600"/>
              </a:buClr>
              <a:buSzPct val="76000"/>
              <a:buFont typeface="Wingdings" pitchFamily="2" charset="2"/>
              <a:buChar char="ü"/>
            </a:pPr>
            <a:r>
              <a:rPr lang="en-US" sz="2400" dirty="0">
                <a:latin typeface="Century Gothic"/>
              </a:rPr>
              <a:t>Environmental friendly</a:t>
            </a:r>
          </a:p>
          <a:p>
            <a:pPr lvl="0" indent="-274320">
              <a:buClr>
                <a:srgbClr val="94C600"/>
              </a:buClr>
              <a:buSzPct val="76000"/>
              <a:buFont typeface="Wingdings" pitchFamily="2" charset="2"/>
              <a:buChar char="ü"/>
            </a:pPr>
            <a:r>
              <a:rPr lang="en-US" sz="2400" dirty="0">
                <a:latin typeface="Century Gothic"/>
              </a:rPr>
              <a:t>Maximum Reliability</a:t>
            </a:r>
          </a:p>
          <a:p>
            <a:pPr lvl="0" indent="-274320">
              <a:buClr>
                <a:srgbClr val="94C600"/>
              </a:buClr>
              <a:buSzPct val="76000"/>
              <a:buFont typeface="Wingdings" pitchFamily="2" charset="2"/>
              <a:buChar char="ü"/>
            </a:pPr>
            <a:r>
              <a:rPr lang="en-US" sz="2400" dirty="0">
                <a:latin typeface="Century Gothic"/>
              </a:rPr>
              <a:t>Reduce vulnerability to power loss</a:t>
            </a:r>
          </a:p>
          <a:p>
            <a:pPr marL="0" indent="0">
              <a:buNone/>
            </a:pPr>
            <a:endParaRPr lang="en-US" dirty="0"/>
          </a:p>
        </p:txBody>
      </p:sp>
      <p:sp>
        <p:nvSpPr>
          <p:cNvPr id="4" name="Date Placeholder 3"/>
          <p:cNvSpPr>
            <a:spLocks noGrp="1"/>
          </p:cNvSpPr>
          <p:nvPr>
            <p:ph type="dt" sz="half" idx="10"/>
          </p:nvPr>
        </p:nvSpPr>
        <p:spPr/>
        <p:txBody>
          <a:bodyPr/>
          <a:lstStyle/>
          <a:p>
            <a:r>
              <a:rPr lang="en-US" smtClean="0"/>
              <a:t>4/13/2016</a:t>
            </a:r>
            <a:endParaRPr lang="en-US"/>
          </a:p>
        </p:txBody>
      </p:sp>
      <p:sp>
        <p:nvSpPr>
          <p:cNvPr id="5" name="Footer Placeholder 4"/>
          <p:cNvSpPr>
            <a:spLocks noGrp="1"/>
          </p:cNvSpPr>
          <p:nvPr>
            <p:ph type="ftr" sz="quarter" idx="11"/>
          </p:nvPr>
        </p:nvSpPr>
        <p:spPr/>
        <p:txBody>
          <a:bodyPr/>
          <a:lstStyle/>
          <a:p>
            <a:r>
              <a:rPr lang="en-US" smtClean="0"/>
              <a:t>Motunde: VLSI D&amp;T Seminar</a:t>
            </a:r>
            <a:endParaRPr lang="en-US"/>
          </a:p>
        </p:txBody>
      </p:sp>
      <p:sp>
        <p:nvSpPr>
          <p:cNvPr id="6" name="Slide Number Placeholder 5"/>
          <p:cNvSpPr>
            <a:spLocks noGrp="1"/>
          </p:cNvSpPr>
          <p:nvPr>
            <p:ph type="sldNum" sz="quarter" idx="12"/>
          </p:nvPr>
        </p:nvSpPr>
        <p:spPr/>
        <p:txBody>
          <a:bodyPr/>
          <a:lstStyle/>
          <a:p>
            <a:fld id="{4FA6BBA0-FE81-4886-A54B-EF362921983D}" type="slidenum">
              <a:rPr lang="en-US" smtClean="0"/>
              <a:t>6</a:t>
            </a:fld>
            <a:endParaRPr lang="en-US"/>
          </a:p>
        </p:txBody>
      </p:sp>
    </p:spTree>
    <p:extLst>
      <p:ext uri="{BB962C8B-B14F-4D97-AF65-F5344CB8AC3E}">
        <p14:creationId xmlns:p14="http://schemas.microsoft.com/office/powerpoint/2010/main" val="959076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6172200" cy="1098550"/>
          </a:xfrm>
        </p:spPr>
        <p:txBody>
          <a:bodyPr>
            <a:normAutofit/>
          </a:bodyPr>
          <a:lstStyle/>
          <a:p>
            <a:r>
              <a:rPr lang="en-US" sz="3200" dirty="0" smtClean="0">
                <a:solidFill>
                  <a:srgbClr val="FFFF00"/>
                </a:solidFill>
              </a:rPr>
              <a:t>Introduction to Photovoltaic</a:t>
            </a:r>
            <a:endParaRPr lang="en-US" sz="3200" dirty="0">
              <a:solidFill>
                <a:srgbClr val="FFFF00"/>
              </a:solidFill>
            </a:endParaRPr>
          </a:p>
        </p:txBody>
      </p:sp>
      <p:sp>
        <p:nvSpPr>
          <p:cNvPr id="5" name="Text Placeholder 4"/>
          <p:cNvSpPr>
            <a:spLocks noGrp="1"/>
          </p:cNvSpPr>
          <p:nvPr>
            <p:ph type="body" idx="2"/>
          </p:nvPr>
        </p:nvSpPr>
        <p:spPr>
          <a:xfrm>
            <a:off x="457200" y="1524000"/>
            <a:ext cx="3505200" cy="4602163"/>
          </a:xfrm>
        </p:spPr>
        <p:txBody>
          <a:bodyPr>
            <a:normAutofit fontScale="92500"/>
          </a:bodyPr>
          <a:lstStyle/>
          <a:p>
            <a:pPr marL="342900" lvl="0" indent="-274320">
              <a:buClr>
                <a:srgbClr val="94C600"/>
              </a:buClr>
              <a:buSzPct val="76000"/>
              <a:buFont typeface="Wingdings 2" pitchFamily="18" charset="2"/>
              <a:buChar char=""/>
            </a:pPr>
            <a:r>
              <a:rPr lang="en-US" sz="2400" dirty="0">
                <a:latin typeface="Century Gothic"/>
              </a:rPr>
              <a:t>PV Solar Cell is a specialized semiconductor diode that converts visible light into direct current (DC). Some </a:t>
            </a:r>
            <a:r>
              <a:rPr lang="en-US" sz="2400" b="1" dirty="0">
                <a:latin typeface="Century Gothic"/>
              </a:rPr>
              <a:t>PV cells</a:t>
            </a:r>
            <a:r>
              <a:rPr lang="en-US" sz="2400" dirty="0">
                <a:latin typeface="Century Gothic"/>
              </a:rPr>
              <a:t> can also convert infrared (IR) or ultraviolet (UV) radiation into DC electricity.</a:t>
            </a:r>
          </a:p>
          <a:p>
            <a:pPr marL="342900" lvl="0" indent="-274320">
              <a:buClr>
                <a:srgbClr val="94C600"/>
              </a:buClr>
              <a:buSzPct val="76000"/>
              <a:buFont typeface="Wingdings 2" pitchFamily="18" charset="2"/>
              <a:buChar char=""/>
            </a:pPr>
            <a:r>
              <a:rPr lang="en-US" sz="2400" dirty="0">
                <a:latin typeface="Century Gothic"/>
              </a:rPr>
              <a:t>The two examples of PV cell.</a:t>
            </a: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106580" y="1756367"/>
            <a:ext cx="4048690" cy="2886478"/>
          </a:xfrm>
        </p:spPr>
      </p:pic>
      <p:sp>
        <p:nvSpPr>
          <p:cNvPr id="3" name="Date Placeholder 2"/>
          <p:cNvSpPr>
            <a:spLocks noGrp="1"/>
          </p:cNvSpPr>
          <p:nvPr>
            <p:ph type="dt" sz="half" idx="10"/>
          </p:nvPr>
        </p:nvSpPr>
        <p:spPr/>
        <p:txBody>
          <a:bodyPr/>
          <a:lstStyle/>
          <a:p>
            <a:r>
              <a:rPr lang="en-US" smtClean="0"/>
              <a:t>4/13/2016</a:t>
            </a:r>
            <a:endParaRPr lang="en-US"/>
          </a:p>
        </p:txBody>
      </p:sp>
      <p:sp>
        <p:nvSpPr>
          <p:cNvPr id="4" name="Footer Placeholder 3"/>
          <p:cNvSpPr>
            <a:spLocks noGrp="1"/>
          </p:cNvSpPr>
          <p:nvPr>
            <p:ph type="ftr" sz="quarter" idx="11"/>
          </p:nvPr>
        </p:nvSpPr>
        <p:spPr/>
        <p:txBody>
          <a:bodyPr/>
          <a:lstStyle/>
          <a:p>
            <a:r>
              <a:rPr lang="en-US" smtClean="0"/>
              <a:t>Motunde: VLSI D&amp;T Seminar</a:t>
            </a:r>
            <a:endParaRPr lang="en-US"/>
          </a:p>
        </p:txBody>
      </p:sp>
      <p:sp>
        <p:nvSpPr>
          <p:cNvPr id="7" name="Slide Number Placeholder 6"/>
          <p:cNvSpPr>
            <a:spLocks noGrp="1"/>
          </p:cNvSpPr>
          <p:nvPr>
            <p:ph type="sldNum" sz="quarter" idx="12"/>
          </p:nvPr>
        </p:nvSpPr>
        <p:spPr/>
        <p:txBody>
          <a:bodyPr/>
          <a:lstStyle/>
          <a:p>
            <a:fld id="{4FA6BBA0-FE81-4886-A54B-EF362921983D}" type="slidenum">
              <a:rPr lang="en-US" smtClean="0"/>
              <a:t>7</a:t>
            </a:fld>
            <a:endParaRPr lang="en-US"/>
          </a:p>
        </p:txBody>
      </p:sp>
    </p:spTree>
    <p:extLst>
      <p:ext uri="{BB962C8B-B14F-4D97-AF65-F5344CB8AC3E}">
        <p14:creationId xmlns:p14="http://schemas.microsoft.com/office/powerpoint/2010/main" val="763081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488950"/>
          </a:xfrm>
        </p:spPr>
        <p:txBody>
          <a:bodyPr>
            <a:normAutofit fontScale="90000"/>
          </a:bodyPr>
          <a:lstStyle/>
          <a:p>
            <a:r>
              <a:rPr lang="en-US" sz="3200" dirty="0" smtClean="0">
                <a:solidFill>
                  <a:srgbClr val="FFFF00"/>
                </a:solidFill>
              </a:rPr>
              <a:t>Modules</a:t>
            </a:r>
            <a:endParaRPr lang="en-US" sz="3200" dirty="0">
              <a:solidFill>
                <a:srgbClr val="FFFF00"/>
              </a:solidFill>
            </a:endParaRPr>
          </a:p>
        </p:txBody>
      </p:sp>
      <p:sp>
        <p:nvSpPr>
          <p:cNvPr id="4" name="Text Placeholder 3"/>
          <p:cNvSpPr>
            <a:spLocks noGrp="1"/>
          </p:cNvSpPr>
          <p:nvPr>
            <p:ph type="body" idx="2"/>
          </p:nvPr>
        </p:nvSpPr>
        <p:spPr>
          <a:xfrm>
            <a:off x="11373" y="685800"/>
            <a:ext cx="4713027" cy="5876556"/>
          </a:xfrm>
        </p:spPr>
        <p:txBody>
          <a:bodyPr>
            <a:noAutofit/>
          </a:bodyPr>
          <a:lstStyle/>
          <a:p>
            <a:pPr marL="342900" lvl="0" indent="-274320">
              <a:buClr>
                <a:srgbClr val="94C600"/>
              </a:buClr>
              <a:buSzPct val="76000"/>
              <a:buFont typeface="Wingdings" pitchFamily="2" charset="2"/>
              <a:buChar char="v"/>
            </a:pPr>
            <a:r>
              <a:rPr lang="en-US" sz="1600" dirty="0">
                <a:latin typeface="Century Gothic"/>
              </a:rPr>
              <a:t>PV Modules are a group of PV cells connected in series or parallel or both and encapsulated in an environmentally protective laminate.</a:t>
            </a:r>
          </a:p>
          <a:p>
            <a:pPr marL="342900" lvl="0" indent="-274320">
              <a:buClr>
                <a:srgbClr val="94C600"/>
              </a:buClr>
              <a:buSzPct val="76000"/>
              <a:buFont typeface="Wingdings" pitchFamily="2" charset="2"/>
              <a:buChar char="q"/>
            </a:pPr>
            <a:r>
              <a:rPr lang="en-US" sz="1600" dirty="0">
                <a:latin typeface="Century Gothic"/>
              </a:rPr>
              <a:t>The PV module is the smallest package that produces useful power. The process involved in manufacturing these modules requires high precision and quality control in order to produce a reliable product. It is very difficult, and therefore not practical, to make homemade </a:t>
            </a:r>
            <a:r>
              <a:rPr lang="en-US" sz="1600" dirty="0" smtClean="0">
                <a:latin typeface="Century Gothic"/>
              </a:rPr>
              <a:t>modules</a:t>
            </a:r>
            <a:r>
              <a:rPr lang="en-US" sz="1600" dirty="0">
                <a:latin typeface="Century Gothic"/>
              </a:rPr>
              <a:t> </a:t>
            </a:r>
            <a:r>
              <a:rPr lang="en-US" sz="1600" dirty="0" smtClean="0">
                <a:latin typeface="Century Gothic"/>
              </a:rPr>
              <a:t>in picture.</a:t>
            </a:r>
            <a:endParaRPr lang="en-US" sz="1600" dirty="0">
              <a:latin typeface="Century Gothic"/>
            </a:endParaRPr>
          </a:p>
          <a:p>
            <a:pPr marL="411480" lvl="0" indent="-342900">
              <a:buClr>
                <a:srgbClr val="94C600"/>
              </a:buClr>
              <a:buSzPct val="76000"/>
              <a:buFont typeface="Wingdings" pitchFamily="2" charset="2"/>
              <a:buChar char="§"/>
            </a:pPr>
            <a:r>
              <a:rPr lang="en-US" sz="1600" dirty="0">
                <a:latin typeface="Century Gothic"/>
              </a:rPr>
              <a:t>The typical electrical information usually supplied by the manufacturers are:</a:t>
            </a:r>
          </a:p>
          <a:p>
            <a:pPr marL="411480" lvl="0" indent="-342900">
              <a:buClr>
                <a:srgbClr val="94C600"/>
              </a:buClr>
              <a:buSzPct val="76000"/>
              <a:buFont typeface="Wingdings" pitchFamily="2" charset="2"/>
              <a:buChar char="Ø"/>
            </a:pPr>
            <a:r>
              <a:rPr lang="en-US" sz="1600" dirty="0">
                <a:latin typeface="Century Gothic"/>
              </a:rPr>
              <a:t>Polarity of the output terminals or leads</a:t>
            </a:r>
          </a:p>
          <a:p>
            <a:pPr marL="411480" lvl="0" indent="-342900">
              <a:buClr>
                <a:srgbClr val="94C600"/>
              </a:buClr>
              <a:buSzPct val="76000"/>
              <a:buFont typeface="Wingdings" pitchFamily="2" charset="2"/>
              <a:buChar char="Ø"/>
            </a:pPr>
            <a:r>
              <a:rPr lang="en-US" sz="1600" dirty="0">
                <a:latin typeface="Century Gothic"/>
              </a:rPr>
              <a:t>Maximum series fuse for module protection</a:t>
            </a:r>
          </a:p>
          <a:p>
            <a:pPr marL="411480" lvl="0" indent="-342900">
              <a:buClr>
                <a:srgbClr val="94C600"/>
              </a:buClr>
              <a:buSzPct val="76000"/>
              <a:buFont typeface="Wingdings" pitchFamily="2" charset="2"/>
              <a:buChar char="Ø"/>
            </a:pPr>
            <a:r>
              <a:rPr lang="en-US" sz="1600" dirty="0">
                <a:latin typeface="Century Gothic"/>
              </a:rPr>
              <a:t>Rated open-circuit voltage</a:t>
            </a:r>
          </a:p>
          <a:p>
            <a:pPr marL="411480" lvl="0" indent="-342900">
              <a:buClr>
                <a:srgbClr val="94C600"/>
              </a:buClr>
              <a:buSzPct val="76000"/>
              <a:buFont typeface="Wingdings" pitchFamily="2" charset="2"/>
              <a:buChar char="Ø"/>
            </a:pPr>
            <a:r>
              <a:rPr lang="en-US" sz="1600" dirty="0">
                <a:latin typeface="Century Gothic"/>
              </a:rPr>
              <a:t>Rated operating voltage</a:t>
            </a:r>
          </a:p>
          <a:p>
            <a:pPr marL="411480" lvl="0" indent="-342900">
              <a:buClr>
                <a:srgbClr val="94C600"/>
              </a:buClr>
              <a:buSzPct val="76000"/>
              <a:buFont typeface="Wingdings" pitchFamily="2" charset="2"/>
              <a:buChar char="Ø"/>
            </a:pPr>
            <a:r>
              <a:rPr lang="en-US" sz="1600" dirty="0">
                <a:latin typeface="Century Gothic"/>
              </a:rPr>
              <a:t>Rated operating current</a:t>
            </a:r>
          </a:p>
          <a:p>
            <a:pPr marL="411480" lvl="0" indent="-342900">
              <a:buClr>
                <a:srgbClr val="94C600"/>
              </a:buClr>
              <a:buSzPct val="76000"/>
              <a:buFont typeface="Wingdings" pitchFamily="2" charset="2"/>
              <a:buChar char="Ø"/>
            </a:pPr>
            <a:r>
              <a:rPr lang="en-US" sz="1600" dirty="0">
                <a:latin typeface="Century Gothic"/>
              </a:rPr>
              <a:t>Rated short-circuit current</a:t>
            </a:r>
          </a:p>
          <a:p>
            <a:pPr marL="411480" lvl="0" indent="-342900">
              <a:buClr>
                <a:srgbClr val="94C600"/>
              </a:buClr>
              <a:buSzPct val="76000"/>
              <a:buFont typeface="Wingdings" pitchFamily="2" charset="2"/>
              <a:buChar char="Ø"/>
            </a:pPr>
            <a:r>
              <a:rPr lang="en-US" sz="1600" dirty="0">
                <a:latin typeface="Century Gothic"/>
              </a:rPr>
              <a:t>Rated maximum power</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732331" y="4413990"/>
            <a:ext cx="5111750" cy="2002685"/>
          </a:xfrm>
        </p:spPr>
      </p:pic>
      <p:sp>
        <p:nvSpPr>
          <p:cNvPr id="3" name="Date Placeholder 2"/>
          <p:cNvSpPr>
            <a:spLocks noGrp="1"/>
          </p:cNvSpPr>
          <p:nvPr>
            <p:ph type="dt" sz="half" idx="10"/>
          </p:nvPr>
        </p:nvSpPr>
        <p:spPr/>
        <p:txBody>
          <a:bodyPr/>
          <a:lstStyle/>
          <a:p>
            <a:r>
              <a:rPr lang="en-US" smtClean="0"/>
              <a:t>4/13/2016</a:t>
            </a:r>
            <a:endParaRPr lang="en-US"/>
          </a:p>
        </p:txBody>
      </p:sp>
      <p:sp>
        <p:nvSpPr>
          <p:cNvPr id="6" name="Footer Placeholder 5"/>
          <p:cNvSpPr>
            <a:spLocks noGrp="1"/>
          </p:cNvSpPr>
          <p:nvPr>
            <p:ph type="ftr" sz="quarter" idx="11"/>
          </p:nvPr>
        </p:nvSpPr>
        <p:spPr/>
        <p:txBody>
          <a:bodyPr/>
          <a:lstStyle/>
          <a:p>
            <a:r>
              <a:rPr lang="en-US" smtClean="0"/>
              <a:t>Motunde: VLSI D&amp;T Seminar</a:t>
            </a:r>
            <a:endParaRPr lang="en-US"/>
          </a:p>
        </p:txBody>
      </p:sp>
      <p:sp>
        <p:nvSpPr>
          <p:cNvPr id="7" name="Slide Number Placeholder 6"/>
          <p:cNvSpPr>
            <a:spLocks noGrp="1"/>
          </p:cNvSpPr>
          <p:nvPr>
            <p:ph type="sldNum" sz="quarter" idx="12"/>
          </p:nvPr>
        </p:nvSpPr>
        <p:spPr/>
        <p:txBody>
          <a:bodyPr/>
          <a:lstStyle/>
          <a:p>
            <a:fld id="{4FA6BBA0-FE81-4886-A54B-EF362921983D}" type="slidenum">
              <a:rPr lang="en-US" smtClean="0"/>
              <a:t>8</a:t>
            </a:fld>
            <a:endParaRPr lang="en-US"/>
          </a:p>
        </p:txBody>
      </p:sp>
    </p:spTree>
    <p:extLst>
      <p:ext uri="{BB962C8B-B14F-4D97-AF65-F5344CB8AC3E}">
        <p14:creationId xmlns:p14="http://schemas.microsoft.com/office/powerpoint/2010/main" val="4158464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50376" y="240021"/>
            <a:ext cx="8229600" cy="914400"/>
          </a:xfrm>
        </p:spPr>
        <p:txBody>
          <a:bodyPr/>
          <a:lstStyle/>
          <a:p>
            <a:r>
              <a:rPr lang="en-US" cap="none" dirty="0" smtClean="0">
                <a:solidFill>
                  <a:srgbClr val="FFFF00"/>
                </a:solidFill>
              </a:rPr>
              <a:t>Encapsulation</a:t>
            </a:r>
            <a:endParaRPr lang="en-US" cap="none" dirty="0">
              <a:solidFill>
                <a:srgbClr val="FFFF00"/>
              </a:solidFill>
            </a:endParaRPr>
          </a:p>
        </p:txBody>
      </p:sp>
      <p:sp>
        <p:nvSpPr>
          <p:cNvPr id="2" name="Date Placeholder 1"/>
          <p:cNvSpPr>
            <a:spLocks noGrp="1"/>
          </p:cNvSpPr>
          <p:nvPr>
            <p:ph type="dt" sz="half" idx="10"/>
          </p:nvPr>
        </p:nvSpPr>
        <p:spPr/>
        <p:txBody>
          <a:bodyPr/>
          <a:lstStyle/>
          <a:p>
            <a:r>
              <a:rPr lang="en-US" smtClean="0"/>
              <a:t>4/13/2016</a:t>
            </a:r>
            <a:endParaRPr lang="en-US"/>
          </a:p>
        </p:txBody>
      </p:sp>
      <p:sp>
        <p:nvSpPr>
          <p:cNvPr id="3" name="Footer Placeholder 2"/>
          <p:cNvSpPr>
            <a:spLocks noGrp="1"/>
          </p:cNvSpPr>
          <p:nvPr>
            <p:ph type="ftr" sz="quarter" idx="11"/>
          </p:nvPr>
        </p:nvSpPr>
        <p:spPr/>
        <p:txBody>
          <a:bodyPr/>
          <a:lstStyle/>
          <a:p>
            <a:r>
              <a:rPr lang="en-US" smtClean="0"/>
              <a:t>Motunde: VLSI D&amp;T Seminar</a:t>
            </a:r>
            <a:endParaRPr lang="en-US"/>
          </a:p>
        </p:txBody>
      </p:sp>
      <p:sp>
        <p:nvSpPr>
          <p:cNvPr id="4" name="Slide Number Placeholder 3"/>
          <p:cNvSpPr>
            <a:spLocks noGrp="1"/>
          </p:cNvSpPr>
          <p:nvPr>
            <p:ph type="sldNum" sz="quarter" idx="12"/>
          </p:nvPr>
        </p:nvSpPr>
        <p:spPr/>
        <p:txBody>
          <a:bodyPr/>
          <a:lstStyle/>
          <a:p>
            <a:fld id="{4FA6BBA0-FE81-4886-A54B-EF362921983D}" type="slidenum">
              <a:rPr lang="en-US" smtClean="0"/>
              <a:t>9</a:t>
            </a:fld>
            <a:endParaRPr lang="en-US"/>
          </a:p>
        </p:txBody>
      </p:sp>
      <p:sp>
        <p:nvSpPr>
          <p:cNvPr id="7" name="Subtitle 6"/>
          <p:cNvSpPr>
            <a:spLocks noGrp="1"/>
          </p:cNvSpPr>
          <p:nvPr>
            <p:ph type="subTitle" idx="1"/>
          </p:nvPr>
        </p:nvSpPr>
        <p:spPr>
          <a:xfrm>
            <a:off x="914400" y="1524000"/>
            <a:ext cx="7391400" cy="4419600"/>
          </a:xfrm>
        </p:spPr>
        <p:txBody>
          <a:bodyPr>
            <a:noAutofit/>
          </a:bodyPr>
          <a:lstStyle/>
          <a:p>
            <a:pPr algn="l">
              <a:buFont typeface="Wingdings" pitchFamily="2" charset="2"/>
              <a:buChar char="v"/>
            </a:pPr>
            <a:r>
              <a:rPr lang="en-US" sz="2400" dirty="0" smtClean="0"/>
              <a:t>Encapsulation can be defined as a method in which PV cells are protected from the environment, typically laminated between a glassy </a:t>
            </a:r>
            <a:r>
              <a:rPr lang="en-US" sz="2400" dirty="0" smtClean="0"/>
              <a:t>super-substrate </a:t>
            </a:r>
            <a:r>
              <a:rPr lang="en-US" sz="2400" dirty="0" smtClean="0"/>
              <a:t>and EVA substrate. </a:t>
            </a:r>
          </a:p>
          <a:p>
            <a:pPr algn="l"/>
            <a:r>
              <a:rPr lang="en-US" sz="2400" dirty="0" smtClean="0"/>
              <a:t> Newer light weight flexible laminates use a polymer </a:t>
            </a:r>
            <a:r>
              <a:rPr lang="en-US" sz="2400" dirty="0" smtClean="0"/>
              <a:t>super-substrate </a:t>
            </a:r>
            <a:r>
              <a:rPr lang="en-US" sz="2400" dirty="0" smtClean="0"/>
              <a:t>and a thin aluminum or stainless steel substrate.</a:t>
            </a:r>
          </a:p>
          <a:p>
            <a:pPr algn="l">
              <a:buFont typeface="Wingdings" pitchFamily="2" charset="2"/>
              <a:buChar char="Ø"/>
            </a:pPr>
            <a:r>
              <a:rPr lang="en-US" sz="2400" dirty="0" smtClean="0"/>
              <a:t>This is the most critical part of the module manufacturing process. It keeps out moisture and contaminants that cause PV modules to fail prematurely.</a:t>
            </a:r>
          </a:p>
          <a:p>
            <a:pPr algn="l"/>
            <a:endParaRPr lang="en-US" sz="2400" dirty="0"/>
          </a:p>
        </p:txBody>
      </p:sp>
    </p:spTree>
    <p:extLst>
      <p:ext uri="{BB962C8B-B14F-4D97-AF65-F5344CB8AC3E}">
        <p14:creationId xmlns:p14="http://schemas.microsoft.com/office/powerpoint/2010/main" val="29321232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3201</TotalTime>
  <Words>2596</Words>
  <Application>Microsoft Office PowerPoint</Application>
  <PresentationFormat>On-screen Show (4:3)</PresentationFormat>
  <Paragraphs>259</Paragraphs>
  <Slides>29</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29</vt:i4>
      </vt:variant>
    </vt:vector>
  </HeadingPairs>
  <TitlesOfParts>
    <vt:vector size="41" baseType="lpstr">
      <vt:lpstr>Arial</vt:lpstr>
      <vt:lpstr>Book Antiqua</vt:lpstr>
      <vt:lpstr>Calibri</vt:lpstr>
      <vt:lpstr>Century Gothic</vt:lpstr>
      <vt:lpstr>Courier New</vt:lpstr>
      <vt:lpstr>Lucida Sans</vt:lpstr>
      <vt:lpstr>Times New Roman</vt:lpstr>
      <vt:lpstr>Trebuchet MS</vt:lpstr>
      <vt:lpstr>Wingdings</vt:lpstr>
      <vt:lpstr>Wingdings 2</vt:lpstr>
      <vt:lpstr>Wingdings 3</vt:lpstr>
      <vt:lpstr>Apex</vt:lpstr>
      <vt:lpstr>INTEGRATING  PV SYSTEM TO THE POWER GRID OUTSIDE U.S.A. (Nigeria)</vt:lpstr>
      <vt:lpstr>INTEGRATING  PV TO THE POWER GRID OUTSIDE U.S.A. (Nigeria)</vt:lpstr>
      <vt:lpstr>Overview</vt:lpstr>
      <vt:lpstr>The Urgency of PV System Integration in Nigeria</vt:lpstr>
      <vt:lpstr>Introduction to Photovoltaic</vt:lpstr>
      <vt:lpstr>Introduction to Photovoltaic</vt:lpstr>
      <vt:lpstr>Introduction to Photovoltaic</vt:lpstr>
      <vt:lpstr>Modules</vt:lpstr>
      <vt:lpstr>Encapsulation</vt:lpstr>
      <vt:lpstr>PV Panel</vt:lpstr>
      <vt:lpstr>Array</vt:lpstr>
      <vt:lpstr>PV Technology</vt:lpstr>
      <vt:lpstr>The Typical Stand-alone PV Inverters from Nigeria</vt:lpstr>
      <vt:lpstr>The Typical Grid-tied Inverter</vt:lpstr>
      <vt:lpstr>Inverter</vt:lpstr>
      <vt:lpstr>The Economy for PV to Grid</vt:lpstr>
      <vt:lpstr>The Cost of Integrating PV to Grid in Nigeria</vt:lpstr>
      <vt:lpstr>Distribution</vt:lpstr>
      <vt:lpstr>Table for the Renewable Energy Sources in Nigeria</vt:lpstr>
      <vt:lpstr>Diagrams of a Typical Smart-grid</vt:lpstr>
      <vt:lpstr>The Advantages Of Smart-grid</vt:lpstr>
      <vt:lpstr>Issues with Grid-tied Inverters during Distribution</vt:lpstr>
      <vt:lpstr>Policy</vt:lpstr>
      <vt:lpstr>NEP Objectives</vt:lpstr>
      <vt:lpstr>Example of Effective Policy in  Germany</vt:lpstr>
      <vt:lpstr>Barriers</vt:lpstr>
      <vt:lpstr>Conclusion</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PV TO THE POWER GRID OUTSIDE U.S.A</dc:title>
  <dc:creator>gabrielthegreat</dc:creator>
  <cp:lastModifiedBy>agrawvd</cp:lastModifiedBy>
  <cp:revision>36</cp:revision>
  <dcterms:created xsi:type="dcterms:W3CDTF">2016-04-09T20:09:16Z</dcterms:created>
  <dcterms:modified xsi:type="dcterms:W3CDTF">2016-04-12T03:46:09Z</dcterms:modified>
</cp:coreProperties>
</file>