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iywKsGeia0vIrLXPya6wZBlzcw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53"/>
    <a:srgbClr val="FFC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F27BEE-E2E6-40C6-9744-28A53AED081A}" v="53" dt="2025-02-12T20:48:31.5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71" d="100"/>
          <a:sy n="71" d="100"/>
        </p:scale>
        <p:origin x="207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Buncher" userId="db0b052e-b9ba-4261-bade-745e5164dbd3" providerId="ADAL" clId="{75F27BEE-E2E6-40C6-9744-28A53AED081A}"/>
    <pc:docChg chg="undo custSel addSld delSld modSld">
      <pc:chgData name="Mark Buncher" userId="db0b052e-b9ba-4261-bade-745e5164dbd3" providerId="ADAL" clId="{75F27BEE-E2E6-40C6-9744-28A53AED081A}" dt="2025-02-12T20:48:31.538" v="6999"/>
      <pc:docMkLst>
        <pc:docMk/>
      </pc:docMkLst>
      <pc:sldChg chg="addSp delSp modSp mod">
        <pc:chgData name="Mark Buncher" userId="db0b052e-b9ba-4261-bade-745e5164dbd3" providerId="ADAL" clId="{75F27BEE-E2E6-40C6-9744-28A53AED081A}" dt="2025-02-12T20:48:04.385" v="6995" actId="14100"/>
        <pc:sldMkLst>
          <pc:docMk/>
          <pc:sldMk cId="0" sldId="256"/>
        </pc:sldMkLst>
        <pc:spChg chg="add mod">
          <ac:chgData name="Mark Buncher" userId="db0b052e-b9ba-4261-bade-745e5164dbd3" providerId="ADAL" clId="{75F27BEE-E2E6-40C6-9744-28A53AED081A}" dt="2025-02-12T20:40:06.975" v="6857" actId="6549"/>
          <ac:spMkLst>
            <pc:docMk/>
            <pc:sldMk cId="0" sldId="256"/>
            <ac:spMk id="3" creationId="{AE279670-F6F4-7063-265D-ECD77CE7794B}"/>
          </ac:spMkLst>
        </pc:spChg>
        <pc:spChg chg="del">
          <ac:chgData name="Mark Buncher" userId="db0b052e-b9ba-4261-bade-745e5164dbd3" providerId="ADAL" clId="{75F27BEE-E2E6-40C6-9744-28A53AED081A}" dt="2025-02-11T21:04:46.799" v="2" actId="478"/>
          <ac:spMkLst>
            <pc:docMk/>
            <pc:sldMk cId="0" sldId="256"/>
            <ac:spMk id="5" creationId="{16EB2C3E-5D2D-9B2C-26AC-985292D00D1D}"/>
          </ac:spMkLst>
        </pc:spChg>
        <pc:spChg chg="mod">
          <ac:chgData name="Mark Buncher" userId="db0b052e-b9ba-4261-bade-745e5164dbd3" providerId="ADAL" clId="{75F27BEE-E2E6-40C6-9744-28A53AED081A}" dt="2025-02-12T20:11:01.922" v="5649" actId="403"/>
          <ac:spMkLst>
            <pc:docMk/>
            <pc:sldMk cId="0" sldId="256"/>
            <ac:spMk id="101" creationId="{00000000-0000-0000-0000-000000000000}"/>
          </ac:spMkLst>
        </pc:spChg>
        <pc:spChg chg="del">
          <ac:chgData name="Mark Buncher" userId="db0b052e-b9ba-4261-bade-745e5164dbd3" providerId="ADAL" clId="{75F27BEE-E2E6-40C6-9744-28A53AED081A}" dt="2025-02-11T21:04:44.448" v="1" actId="478"/>
          <ac:spMkLst>
            <pc:docMk/>
            <pc:sldMk cId="0" sldId="256"/>
            <ac:spMk id="102" creationId="{00000000-0000-0000-0000-000000000000}"/>
          </ac:spMkLst>
        </pc:spChg>
        <pc:spChg chg="del mod">
          <ac:chgData name="Mark Buncher" userId="db0b052e-b9ba-4261-bade-745e5164dbd3" providerId="ADAL" clId="{75F27BEE-E2E6-40C6-9744-28A53AED081A}" dt="2025-02-11T21:24:19.314" v="540" actId="478"/>
          <ac:spMkLst>
            <pc:docMk/>
            <pc:sldMk cId="0" sldId="256"/>
            <ac:spMk id="103" creationId="{00000000-0000-0000-0000-000000000000}"/>
          </ac:spMkLst>
        </pc:spChg>
        <pc:spChg chg="mod">
          <ac:chgData name="Mark Buncher" userId="db0b052e-b9ba-4261-bade-745e5164dbd3" providerId="ADAL" clId="{75F27BEE-E2E6-40C6-9744-28A53AED081A}" dt="2025-02-12T20:48:04.385" v="6995" actId="14100"/>
          <ac:spMkLst>
            <pc:docMk/>
            <pc:sldMk cId="0" sldId="256"/>
            <ac:spMk id="104" creationId="{00000000-0000-0000-0000-000000000000}"/>
          </ac:spMkLst>
        </pc:spChg>
        <pc:picChg chg="del">
          <ac:chgData name="Mark Buncher" userId="db0b052e-b9ba-4261-bade-745e5164dbd3" providerId="ADAL" clId="{75F27BEE-E2E6-40C6-9744-28A53AED081A}" dt="2025-02-11T21:04:49.886" v="3" actId="478"/>
          <ac:picMkLst>
            <pc:docMk/>
            <pc:sldMk cId="0" sldId="256"/>
            <ac:picMk id="2" creationId="{00000000-0000-0000-0000-000000000000}"/>
          </ac:picMkLst>
        </pc:picChg>
        <pc:picChg chg="del">
          <ac:chgData name="Mark Buncher" userId="db0b052e-b9ba-4261-bade-745e5164dbd3" providerId="ADAL" clId="{75F27BEE-E2E6-40C6-9744-28A53AED081A}" dt="2025-02-11T21:04:52.695" v="4" actId="478"/>
          <ac:picMkLst>
            <pc:docMk/>
            <pc:sldMk cId="0" sldId="256"/>
            <ac:picMk id="4" creationId="{E8BB5CF3-A653-F541-58B1-9B08FEE2BDFE}"/>
          </ac:picMkLst>
        </pc:picChg>
        <pc:picChg chg="del">
          <ac:chgData name="Mark Buncher" userId="db0b052e-b9ba-4261-bade-745e5164dbd3" providerId="ADAL" clId="{75F27BEE-E2E6-40C6-9744-28A53AED081A}" dt="2025-02-11T21:04:40.112" v="0" actId="478"/>
          <ac:picMkLst>
            <pc:docMk/>
            <pc:sldMk cId="0" sldId="256"/>
            <ac:picMk id="106" creationId="{00000000-0000-0000-0000-000000000000}"/>
          </ac:picMkLst>
        </pc:picChg>
        <pc:picChg chg="add mod">
          <ac:chgData name="Mark Buncher" userId="db0b052e-b9ba-4261-bade-745e5164dbd3" providerId="ADAL" clId="{75F27BEE-E2E6-40C6-9744-28A53AED081A}" dt="2025-02-12T20:34:03.009" v="6699" actId="1076"/>
          <ac:picMkLst>
            <pc:docMk/>
            <pc:sldMk cId="0" sldId="256"/>
            <ac:picMk id="1026" creationId="{98EB5F33-599D-A402-5FFB-D974A675F254}"/>
          </ac:picMkLst>
        </pc:picChg>
      </pc:sldChg>
      <pc:sldChg chg="del">
        <pc:chgData name="Mark Buncher" userId="db0b052e-b9ba-4261-bade-745e5164dbd3" providerId="ADAL" clId="{75F27BEE-E2E6-40C6-9744-28A53AED081A}" dt="2025-02-11T21:21:11.447" v="455" actId="47"/>
        <pc:sldMkLst>
          <pc:docMk/>
          <pc:sldMk cId="0" sldId="257"/>
        </pc:sldMkLst>
      </pc:sldChg>
      <pc:sldChg chg="addSp delSp modSp mod">
        <pc:chgData name="Mark Buncher" userId="db0b052e-b9ba-4261-bade-745e5164dbd3" providerId="ADAL" clId="{75F27BEE-E2E6-40C6-9744-28A53AED081A}" dt="2025-02-12T20:48:23.512" v="6997"/>
        <pc:sldMkLst>
          <pc:docMk/>
          <pc:sldMk cId="3385025568" sldId="257"/>
        </pc:sldMkLst>
        <pc:spChg chg="add mod">
          <ac:chgData name="Mark Buncher" userId="db0b052e-b9ba-4261-bade-745e5164dbd3" providerId="ADAL" clId="{75F27BEE-E2E6-40C6-9744-28A53AED081A}" dt="2025-02-12T20:48:23.512" v="6997"/>
          <ac:spMkLst>
            <pc:docMk/>
            <pc:sldMk cId="3385025568" sldId="257"/>
            <ac:spMk id="2" creationId="{5F254FE1-956F-4D67-5F8D-0C431CF2EFC3}"/>
          </ac:spMkLst>
        </pc:spChg>
        <pc:spChg chg="add del mod">
          <ac:chgData name="Mark Buncher" userId="db0b052e-b9ba-4261-bade-745e5164dbd3" providerId="ADAL" clId="{75F27BEE-E2E6-40C6-9744-28A53AED081A}" dt="2025-02-11T21:53:02.627" v="2286"/>
          <ac:spMkLst>
            <pc:docMk/>
            <pc:sldMk cId="3385025568" sldId="257"/>
            <ac:spMk id="2" creationId="{A5755786-C624-43F0-3735-87B31D0A671B}"/>
          </ac:spMkLst>
        </pc:spChg>
        <pc:spChg chg="add mod ord">
          <ac:chgData name="Mark Buncher" userId="db0b052e-b9ba-4261-bade-745e5164dbd3" providerId="ADAL" clId="{75F27BEE-E2E6-40C6-9744-28A53AED081A}" dt="2025-02-12T20:43:14.364" v="6864" actId="1076"/>
          <ac:spMkLst>
            <pc:docMk/>
            <pc:sldMk cId="3385025568" sldId="257"/>
            <ac:spMk id="3" creationId="{6C240813-43EB-E125-135C-9BB21C362F2F}"/>
          </ac:spMkLst>
        </pc:spChg>
        <pc:spChg chg="mod">
          <ac:chgData name="Mark Buncher" userId="db0b052e-b9ba-4261-bade-745e5164dbd3" providerId="ADAL" clId="{75F27BEE-E2E6-40C6-9744-28A53AED081A}" dt="2025-02-12T20:11:11.874" v="5650" actId="403"/>
          <ac:spMkLst>
            <pc:docMk/>
            <pc:sldMk cId="3385025568" sldId="257"/>
            <ac:spMk id="101" creationId="{50790514-94FD-EA5A-BD84-EBE46C149B68}"/>
          </ac:spMkLst>
        </pc:spChg>
        <pc:spChg chg="del">
          <ac:chgData name="Mark Buncher" userId="db0b052e-b9ba-4261-bade-745e5164dbd3" providerId="ADAL" clId="{75F27BEE-E2E6-40C6-9744-28A53AED081A}" dt="2025-02-12T16:42:23.464" v="2904" actId="478"/>
          <ac:spMkLst>
            <pc:docMk/>
            <pc:sldMk cId="3385025568" sldId="257"/>
            <ac:spMk id="103" creationId="{BF866B5B-70CA-F58C-4A24-341B79FE1DAA}"/>
          </ac:spMkLst>
        </pc:spChg>
        <pc:spChg chg="del">
          <ac:chgData name="Mark Buncher" userId="db0b052e-b9ba-4261-bade-745e5164dbd3" providerId="ADAL" clId="{75F27BEE-E2E6-40C6-9744-28A53AED081A}" dt="2025-02-12T20:48:18.651" v="6996" actId="478"/>
          <ac:spMkLst>
            <pc:docMk/>
            <pc:sldMk cId="3385025568" sldId="257"/>
            <ac:spMk id="104" creationId="{2FF5E0AA-4841-3C44-3E8C-C54053AFF51C}"/>
          </ac:spMkLst>
        </pc:spChg>
        <pc:picChg chg="mod">
          <ac:chgData name="Mark Buncher" userId="db0b052e-b9ba-4261-bade-745e5164dbd3" providerId="ADAL" clId="{75F27BEE-E2E6-40C6-9744-28A53AED081A}" dt="2025-02-12T20:31:40.126" v="6663" actId="1076"/>
          <ac:picMkLst>
            <pc:docMk/>
            <pc:sldMk cId="3385025568" sldId="257"/>
            <ac:picMk id="1026" creationId="{0ADBC5FB-CACF-A82B-47C9-7225FB25A0DB}"/>
          </ac:picMkLst>
        </pc:picChg>
      </pc:sldChg>
      <pc:sldChg chg="addSp delSp modSp mod">
        <pc:chgData name="Mark Buncher" userId="db0b052e-b9ba-4261-bade-745e5164dbd3" providerId="ADAL" clId="{75F27BEE-E2E6-40C6-9744-28A53AED081A}" dt="2025-02-12T20:48:31.538" v="6999"/>
        <pc:sldMkLst>
          <pc:docMk/>
          <pc:sldMk cId="749391070" sldId="258"/>
        </pc:sldMkLst>
        <pc:spChg chg="add mod">
          <ac:chgData name="Mark Buncher" userId="db0b052e-b9ba-4261-bade-745e5164dbd3" providerId="ADAL" clId="{75F27BEE-E2E6-40C6-9744-28A53AED081A}" dt="2025-02-12T20:45:41.791" v="6897" actId="6549"/>
          <ac:spMkLst>
            <pc:docMk/>
            <pc:sldMk cId="749391070" sldId="258"/>
            <ac:spMk id="2" creationId="{388CFD06-AFDD-991E-B977-0364031A9592}"/>
          </ac:spMkLst>
        </pc:spChg>
        <pc:spChg chg="add mod">
          <ac:chgData name="Mark Buncher" userId="db0b052e-b9ba-4261-bade-745e5164dbd3" providerId="ADAL" clId="{75F27BEE-E2E6-40C6-9744-28A53AED081A}" dt="2025-02-12T20:48:31.538" v="6999"/>
          <ac:spMkLst>
            <pc:docMk/>
            <pc:sldMk cId="749391070" sldId="258"/>
            <ac:spMk id="3" creationId="{3E87785A-3EF0-25C7-FA37-084127C05A53}"/>
          </ac:spMkLst>
        </pc:spChg>
        <pc:spChg chg="mod">
          <ac:chgData name="Mark Buncher" userId="db0b052e-b9ba-4261-bade-745e5164dbd3" providerId="ADAL" clId="{75F27BEE-E2E6-40C6-9744-28A53AED081A}" dt="2025-02-12T20:11:18.986" v="5651" actId="403"/>
          <ac:spMkLst>
            <pc:docMk/>
            <pc:sldMk cId="749391070" sldId="258"/>
            <ac:spMk id="101" creationId="{40E35E3B-B453-A31C-125A-CE211BB78611}"/>
          </ac:spMkLst>
        </pc:spChg>
        <pc:spChg chg="del mod">
          <ac:chgData name="Mark Buncher" userId="db0b052e-b9ba-4261-bade-745e5164dbd3" providerId="ADAL" clId="{75F27BEE-E2E6-40C6-9744-28A53AED081A}" dt="2025-02-11T21:25:12.177" v="543" actId="478"/>
          <ac:spMkLst>
            <pc:docMk/>
            <pc:sldMk cId="749391070" sldId="258"/>
            <ac:spMk id="103" creationId="{B1C4AF84-2847-D9B8-8D6A-C67F0989543D}"/>
          </ac:spMkLst>
        </pc:spChg>
        <pc:spChg chg="del">
          <ac:chgData name="Mark Buncher" userId="db0b052e-b9ba-4261-bade-745e5164dbd3" providerId="ADAL" clId="{75F27BEE-E2E6-40C6-9744-28A53AED081A}" dt="2025-02-12T20:48:27.434" v="6998" actId="478"/>
          <ac:spMkLst>
            <pc:docMk/>
            <pc:sldMk cId="749391070" sldId="258"/>
            <ac:spMk id="104" creationId="{53560CB0-E132-ABF1-5DE5-6037BD2FE048}"/>
          </ac:spMkLst>
        </pc:spChg>
        <pc:picChg chg="mod">
          <ac:chgData name="Mark Buncher" userId="db0b052e-b9ba-4261-bade-745e5164dbd3" providerId="ADAL" clId="{75F27BEE-E2E6-40C6-9744-28A53AED081A}" dt="2025-02-12T20:34:50.192" v="6702" actId="1076"/>
          <ac:picMkLst>
            <pc:docMk/>
            <pc:sldMk cId="749391070" sldId="258"/>
            <ac:picMk id="1026" creationId="{BD3A499E-494C-E168-9FA2-EC5DF67671D0}"/>
          </ac:picMkLst>
        </pc:picChg>
      </pc:sldChg>
      <pc:sldChg chg="new del">
        <pc:chgData name="Mark Buncher" userId="db0b052e-b9ba-4261-bade-745e5164dbd3" providerId="ADAL" clId="{75F27BEE-E2E6-40C6-9744-28A53AED081A}" dt="2025-02-11T21:50:12.157" v="2079" actId="47"/>
        <pc:sldMkLst>
          <pc:docMk/>
          <pc:sldMk cId="2862703059" sldId="259"/>
        </pc:sldMkLst>
      </pc:sldChg>
      <pc:sldMasterChg chg="delSldLayout">
        <pc:chgData name="Mark Buncher" userId="db0b052e-b9ba-4261-bade-745e5164dbd3" providerId="ADAL" clId="{75F27BEE-E2E6-40C6-9744-28A53AED081A}" dt="2025-02-11T21:50:12.157" v="2079" actId="47"/>
        <pc:sldMasterMkLst>
          <pc:docMk/>
          <pc:sldMasterMk cId="0" sldId="2147483648"/>
        </pc:sldMasterMkLst>
        <pc:sldLayoutChg chg="del">
          <pc:chgData name="Mark Buncher" userId="db0b052e-b9ba-4261-bade-745e5164dbd3" providerId="ADAL" clId="{75F27BEE-E2E6-40C6-9744-28A53AED081A}" dt="2025-02-11T21:50:12.157" v="2079" actId="47"/>
          <pc:sldLayoutMkLst>
            <pc:docMk/>
            <pc:sldMasterMk cId="0" sldId="2147483648"/>
            <pc:sldLayoutMk cId="0" sldId="214748365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>
          <a:extLst>
            <a:ext uri="{FF2B5EF4-FFF2-40B4-BE49-F238E27FC236}">
              <a16:creationId xmlns:a16="http://schemas.microsoft.com/office/drawing/2014/main" id="{94812574-F602-1BED-BD76-9735F33B05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>
            <a:extLst>
              <a:ext uri="{FF2B5EF4-FFF2-40B4-BE49-F238E27FC236}">
                <a16:creationId xmlns:a16="http://schemas.microsoft.com/office/drawing/2014/main" id="{66D15DAD-C0BA-4DBD-4838-6B74F9A4433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>
            <a:extLst>
              <a:ext uri="{FF2B5EF4-FFF2-40B4-BE49-F238E27FC236}">
                <a16:creationId xmlns:a16="http://schemas.microsoft.com/office/drawing/2014/main" id="{926AE75E-B438-9565-444F-1DAD868E345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5347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>
          <a:extLst>
            <a:ext uri="{FF2B5EF4-FFF2-40B4-BE49-F238E27FC236}">
              <a16:creationId xmlns:a16="http://schemas.microsoft.com/office/drawing/2014/main" id="{8AF8252A-12D9-E5DE-3A74-3482E4C400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>
            <a:extLst>
              <a:ext uri="{FF2B5EF4-FFF2-40B4-BE49-F238E27FC236}">
                <a16:creationId xmlns:a16="http://schemas.microsoft.com/office/drawing/2014/main" id="{762C98EF-FF24-9C35-8AB0-3BC246FC895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>
            <a:extLst>
              <a:ext uri="{FF2B5EF4-FFF2-40B4-BE49-F238E27FC236}">
                <a16:creationId xmlns:a16="http://schemas.microsoft.com/office/drawing/2014/main" id="{FF02CE8E-81FF-2C3D-941C-63461B4D1C2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8904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title"/>
          </p:nvPr>
        </p:nvSpPr>
        <p:spPr>
          <a:xfrm rot="5400000">
            <a:off x="7160640" y="1979039"/>
            <a:ext cx="5757421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body" idx="1"/>
          </p:nvPr>
        </p:nvSpPr>
        <p:spPr>
          <a:xfrm rot="5400000">
            <a:off x="1826639" y="-573661"/>
            <a:ext cx="5757422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8" name="Google Shape;28;p4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6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3" name="Google Shape;43;p6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109727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2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3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4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0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1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8" name="Google Shape;78;p11"/>
          <p:cNvPicPr preferRelativeResize="0">
            <a:picLocks noGrp="1"/>
          </p:cNvPicPr>
          <p:nvPr>
            <p:ph type="pic" idx="2"/>
          </p:nvPr>
        </p:nvPicPr>
        <p:blipFill/>
        <p:spPr>
          <a:xfrm>
            <a:off x="15" y="0"/>
            <a:ext cx="12191985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</p:pic>
      <p:sp>
        <p:nvSpPr>
          <p:cNvPr id="79" name="Google Shape;79;p11"/>
          <p:cNvSpPr txBox="1">
            <a:spLocks noGrp="1"/>
          </p:cNvSpPr>
          <p:nvPr>
            <p:ph type="body" idx="1"/>
          </p:nvPr>
        </p:nvSpPr>
        <p:spPr>
          <a:xfrm>
            <a:off x="1097280" y="5907023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body" idx="1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2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Google Shape;13;p2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/>
          <p:nvPr/>
        </p:nvSpPr>
        <p:spPr>
          <a:xfrm>
            <a:off x="268056" y="24504"/>
            <a:ext cx="8882743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bg2"/>
                </a:solidFill>
                <a:latin typeface="+mj-lt"/>
                <a:ea typeface="Calibri"/>
                <a:cs typeface="Calibri"/>
                <a:sym typeface="Calibri"/>
              </a:rPr>
              <a:t>Longitudinal Joint Best Practices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C00000"/>
                </a:solidFill>
                <a:latin typeface="+mj-lt"/>
                <a:cs typeface="Calibri"/>
                <a:sym typeface="Calibri"/>
              </a:rPr>
              <a:t>Planning and Design Phase</a:t>
            </a:r>
            <a:endParaRPr sz="1200" b="1" dirty="0">
              <a:solidFill>
                <a:srgbClr val="C00000"/>
              </a:solidFill>
              <a:latin typeface="+mj-lt"/>
              <a:cs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186840" y="6401634"/>
            <a:ext cx="12137942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Avenir Next" panose="020B0503020202020204" pitchFamily="34" charset="0"/>
                <a:ea typeface="Calibri"/>
                <a:cs typeface="Calibri"/>
                <a:sym typeface="Calibri"/>
              </a:rPr>
              <a:t>For more details, use QR code to access the full 21-page CAPRI-Brief: “Asphalt Longitudinal Joint Current and Best Practices</a:t>
            </a:r>
            <a:r>
              <a:rPr lang="en-US" sz="1800" i="1" dirty="0">
                <a:solidFill>
                  <a:schemeClr val="dk1"/>
                </a:solidFill>
                <a:latin typeface="Avenir Next" panose="020B0503020202020204" pitchFamily="34" charset="0"/>
                <a:ea typeface="Calibri"/>
                <a:cs typeface="Calibri"/>
                <a:sym typeface="Calibri"/>
              </a:rPr>
              <a:t>, …” </a:t>
            </a:r>
            <a:endParaRPr lang="en-US" sz="2000" i="1" dirty="0">
              <a:latin typeface="Avenir Next" panose="020B0503020202020204" pitchFamily="34" charset="0"/>
            </a:endParaRPr>
          </a:p>
        </p:txBody>
      </p:sp>
      <p:pic>
        <p:nvPicPr>
          <p:cNvPr id="105" name="Google Shape;105;p1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40921" y="117852"/>
            <a:ext cx="2392166" cy="830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8EB5F33-599D-A402-5FFB-D974A675F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735" y="4277237"/>
            <a:ext cx="2076265" cy="207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279670-F6F4-7063-265D-ECD77CE7794B}"/>
              </a:ext>
            </a:extLst>
          </p:cNvPr>
          <p:cNvSpPr txBox="1"/>
          <p:nvPr/>
        </p:nvSpPr>
        <p:spPr>
          <a:xfrm>
            <a:off x="186840" y="1188435"/>
            <a:ext cx="120051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Evaluate traffic control for possibility of echelon paving to reduce cold joints.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For mill and fill projects, consider milling and filling one lane at a time to avoid unconfined edges.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Consider cut-back or milled-back joints to eliminate low density area.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Consider the notched wedge joint when lift thicknesses are between 1.5 – 3 inches.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Offset longitudinal joints between lifts by at least 6 inches.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Ensure lift thickness of at 4x NMAS for coarse mixes, or 3x NMAS for fine mixes.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Pay for tack coat as separate pay item to ensure sufficient application.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Treat cold face for improved durability: good - emulsified tack, better - asphalt, best - joint adhesive. 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Consider warm-mix asphalt (WMA) for late-season paving and as compaction aid.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Select less permeable surface mixes by using smallest appropriate NMAS mix.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Discuss joint-related topics in pre-paving meeting.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Evaluate top-down joint enrichment methods post-construction, such as RPE, others.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Consider bottom-up sealing techniques (LJS / VRAM).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>
          <a:extLst>
            <a:ext uri="{FF2B5EF4-FFF2-40B4-BE49-F238E27FC236}">
              <a16:creationId xmlns:a16="http://schemas.microsoft.com/office/drawing/2014/main" id="{0401DD6E-7A1E-D288-BDC3-D80D13E51C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240813-43EB-E125-135C-9BB21C362F2F}"/>
              </a:ext>
            </a:extLst>
          </p:cNvPr>
          <p:cNvSpPr txBox="1"/>
          <p:nvPr/>
        </p:nvSpPr>
        <p:spPr>
          <a:xfrm>
            <a:off x="268056" y="1077099"/>
            <a:ext cx="119239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Balance paving operations (paver speed, # of trucks, rolling train, plant) to ensure no interruptions.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Extend augers and tunnels within 12-18 inches of the end gate for fresh flow of mix to gate.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Synchronize paver and auger speed for uniform head of material across entire width of paver.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Use a joint matcher on hot side to ensure correct thickness of mat to consistently match cold side.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Never starve hot-side of joint (and thus no compaction) to avoid bridging of roller across cold side.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Target 1-inch overlap when closing a butt or notched wedge joint (½-inch for milled/cutback edge). 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Avoid excessive luting/raking, and do not rake across (removing) roll down material.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Utilize a string line for first-pass straightness.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Avoid mix segregation.  Use MTVs.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Keep vibratory screed on all the time and set end gate flush with surface.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Apply an ample and uniform tack coat.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Compact unconfined edge with 1st pass of vibratory roller being 6 inches over edge, or alternatively 6 inches from edge with 2</a:t>
            </a:r>
            <a:r>
              <a:rPr lang="en-US" sz="2000" baseline="30000" dirty="0"/>
              <a:t>nd</a:t>
            </a:r>
            <a:r>
              <a:rPr lang="en-US" sz="2000" dirty="0"/>
              <a:t> pass extending over edge.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Compact confined edge with 1st pass of vibratory 6 in. from edge, then 2</a:t>
            </a:r>
            <a:r>
              <a:rPr lang="en-US" sz="2000" baseline="30000" dirty="0"/>
              <a:t>nd</a:t>
            </a:r>
            <a:r>
              <a:rPr lang="en-US" sz="2000" dirty="0"/>
              <a:t> pass 4-6 in. onto cold mat.</a:t>
            </a:r>
          </a:p>
        </p:txBody>
      </p:sp>
      <p:sp>
        <p:nvSpPr>
          <p:cNvPr id="101" name="Google Shape;101;p1">
            <a:extLst>
              <a:ext uri="{FF2B5EF4-FFF2-40B4-BE49-F238E27FC236}">
                <a16:creationId xmlns:a16="http://schemas.microsoft.com/office/drawing/2014/main" id="{50790514-94FD-EA5A-BD84-EBE46C149B68}"/>
              </a:ext>
            </a:extLst>
          </p:cNvPr>
          <p:cNvSpPr txBox="1"/>
          <p:nvPr/>
        </p:nvSpPr>
        <p:spPr>
          <a:xfrm>
            <a:off x="268056" y="24504"/>
            <a:ext cx="8882743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bg2"/>
                </a:solidFill>
                <a:latin typeface="+mj-lt"/>
                <a:ea typeface="Calibri"/>
                <a:cs typeface="Calibri"/>
                <a:sym typeface="Calibri"/>
              </a:rPr>
              <a:t>Longitudinal Joint Best Practices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C00000"/>
                </a:solidFill>
                <a:latin typeface="+mj-lt"/>
                <a:cs typeface="Calibri"/>
                <a:sym typeface="Calibri"/>
              </a:rPr>
              <a:t>Placement and Compaction</a:t>
            </a:r>
            <a:endParaRPr sz="1200" b="1" dirty="0">
              <a:solidFill>
                <a:srgbClr val="C00000"/>
              </a:solidFill>
              <a:latin typeface="+mj-lt"/>
              <a:cs typeface="Calibri"/>
            </a:endParaRPr>
          </a:p>
        </p:txBody>
      </p:sp>
      <p:pic>
        <p:nvPicPr>
          <p:cNvPr id="105" name="Google Shape;105;p1">
            <a:extLst>
              <a:ext uri="{FF2B5EF4-FFF2-40B4-BE49-F238E27FC236}">
                <a16:creationId xmlns:a16="http://schemas.microsoft.com/office/drawing/2014/main" id="{9D9470EB-3582-8724-D756-F5B95D60E720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40921" y="117852"/>
            <a:ext cx="2392166" cy="830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ADBC5FB-CACF-A82B-47C9-7225FB25A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9765" y="3429000"/>
            <a:ext cx="1864660" cy="1864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Google Shape;104;p1">
            <a:extLst>
              <a:ext uri="{FF2B5EF4-FFF2-40B4-BE49-F238E27FC236}">
                <a16:creationId xmlns:a16="http://schemas.microsoft.com/office/drawing/2014/main" id="{5F254FE1-956F-4D67-5F8D-0C431CF2EFC3}"/>
              </a:ext>
            </a:extLst>
          </p:cNvPr>
          <p:cNvSpPr txBox="1"/>
          <p:nvPr/>
        </p:nvSpPr>
        <p:spPr>
          <a:xfrm>
            <a:off x="186840" y="6401634"/>
            <a:ext cx="12137942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Avenir Next" panose="020B0503020202020204" pitchFamily="34" charset="0"/>
                <a:ea typeface="Calibri"/>
                <a:cs typeface="Calibri"/>
                <a:sym typeface="Calibri"/>
              </a:rPr>
              <a:t>For more details, use QR code to access the full 21-page CAPRI-Brief: “Asphalt Longitudinal Joint Current and Best Practices</a:t>
            </a:r>
            <a:r>
              <a:rPr lang="en-US" sz="1800" i="1" dirty="0">
                <a:solidFill>
                  <a:schemeClr val="dk1"/>
                </a:solidFill>
                <a:latin typeface="Avenir Next" panose="020B0503020202020204" pitchFamily="34" charset="0"/>
                <a:ea typeface="Calibri"/>
                <a:cs typeface="Calibri"/>
                <a:sym typeface="Calibri"/>
              </a:rPr>
              <a:t>, …” </a:t>
            </a:r>
            <a:endParaRPr lang="en-US" sz="2000" i="1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025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>
          <a:extLst>
            <a:ext uri="{FF2B5EF4-FFF2-40B4-BE49-F238E27FC236}">
              <a16:creationId xmlns:a16="http://schemas.microsoft.com/office/drawing/2014/main" id="{9FD6E69C-4C86-A790-AEF9-B9CD94BDFE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>
            <a:extLst>
              <a:ext uri="{FF2B5EF4-FFF2-40B4-BE49-F238E27FC236}">
                <a16:creationId xmlns:a16="http://schemas.microsoft.com/office/drawing/2014/main" id="{40E35E3B-B453-A31C-125A-CE211BB78611}"/>
              </a:ext>
            </a:extLst>
          </p:cNvPr>
          <p:cNvSpPr txBox="1"/>
          <p:nvPr/>
        </p:nvSpPr>
        <p:spPr>
          <a:xfrm>
            <a:off x="268056" y="24504"/>
            <a:ext cx="8882743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bg2"/>
                </a:solidFill>
                <a:latin typeface="+mj-lt"/>
                <a:ea typeface="Calibri"/>
                <a:cs typeface="Calibri"/>
                <a:sym typeface="Calibri"/>
              </a:rPr>
              <a:t>Longitudinal Joint Best Practices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C00000"/>
                </a:solidFill>
                <a:latin typeface="+mj-lt"/>
                <a:cs typeface="Calibri"/>
                <a:sym typeface="Calibri"/>
              </a:rPr>
              <a:t>Specifications</a:t>
            </a:r>
            <a:endParaRPr sz="1200" b="1" dirty="0">
              <a:solidFill>
                <a:srgbClr val="C00000"/>
              </a:solidFill>
              <a:latin typeface="+mj-lt"/>
              <a:cs typeface="Calibri"/>
            </a:endParaRPr>
          </a:p>
        </p:txBody>
      </p:sp>
      <p:pic>
        <p:nvPicPr>
          <p:cNvPr id="105" name="Google Shape;105;p1">
            <a:extLst>
              <a:ext uri="{FF2B5EF4-FFF2-40B4-BE49-F238E27FC236}">
                <a16:creationId xmlns:a16="http://schemas.microsoft.com/office/drawing/2014/main" id="{071F99D0-F68D-D5F1-F206-4C3C04C46746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40921" y="117852"/>
            <a:ext cx="2392166" cy="830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D3A499E-494C-E168-9FA2-EC5DF6767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147" y="4227197"/>
            <a:ext cx="2076265" cy="207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88CFD06-AFDD-991E-B977-0364031A9592}"/>
              </a:ext>
            </a:extLst>
          </p:cNvPr>
          <p:cNvSpPr txBox="1"/>
          <p:nvPr/>
        </p:nvSpPr>
        <p:spPr>
          <a:xfrm>
            <a:off x="253230" y="1163415"/>
            <a:ext cx="118183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When implementing new joint specifications, be sure to: collaborate with industry, include training, establish baselines, make incremental changes, and have robust evaluation plan.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Ensure requirements are clear regarding joint placement, testing, acceptance, quality control, etc.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Require minimum joint density with regular QA testing. Good starting point is 2% lower than the required mat density, and at least 90% TMD at joint.   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Ensure consistency in density testing locations around the joint. Location (hot side, cold side, distance from the joint) matters!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For density analysis, use 6-inch cores.  Consider the specified location to be centered on visible joint or centered over middle of wedge for notched wedge joints. This approximates 50/50 split between the two mats (lots) to average Rice values.      </a:t>
            </a:r>
          </a:p>
          <a:p>
            <a:pPr marL="2857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Consider incentives/disincentives for joint density.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Include longitudinal joint testing as part of contractor’s QC program.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Require constructing a completed longitudinal joint as part of test strip.     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Allow use of infrared joint heaters and other innovative techniques.</a:t>
            </a:r>
          </a:p>
        </p:txBody>
      </p:sp>
      <p:sp>
        <p:nvSpPr>
          <p:cNvPr id="3" name="Google Shape;104;p1">
            <a:extLst>
              <a:ext uri="{FF2B5EF4-FFF2-40B4-BE49-F238E27FC236}">
                <a16:creationId xmlns:a16="http://schemas.microsoft.com/office/drawing/2014/main" id="{3E87785A-3EF0-25C7-FA37-084127C05A53}"/>
              </a:ext>
            </a:extLst>
          </p:cNvPr>
          <p:cNvSpPr txBox="1"/>
          <p:nvPr/>
        </p:nvSpPr>
        <p:spPr>
          <a:xfrm>
            <a:off x="186840" y="6401634"/>
            <a:ext cx="12137942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Avenir Next" panose="020B0503020202020204" pitchFamily="34" charset="0"/>
                <a:ea typeface="Calibri"/>
                <a:cs typeface="Calibri"/>
                <a:sym typeface="Calibri"/>
              </a:rPr>
              <a:t>For more details, use QR code to access the full 21-page CAPRI-Brief: “Asphalt Longitudinal Joint Current and Best Practices</a:t>
            </a:r>
            <a:r>
              <a:rPr lang="en-US" sz="1800" i="1" dirty="0">
                <a:solidFill>
                  <a:schemeClr val="dk1"/>
                </a:solidFill>
                <a:latin typeface="Avenir Next" panose="020B0503020202020204" pitchFamily="34" charset="0"/>
                <a:ea typeface="Calibri"/>
                <a:cs typeface="Calibri"/>
                <a:sym typeface="Calibri"/>
              </a:rPr>
              <a:t>, …” </a:t>
            </a:r>
            <a:endParaRPr lang="en-US" sz="2000" i="1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3910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HRG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FFCF01"/>
      </a:accent2>
      <a:accent3>
        <a:srgbClr val="E7E200"/>
      </a:accent3>
      <a:accent4>
        <a:srgbClr val="D7BA0B"/>
      </a:accent4>
      <a:accent5>
        <a:srgbClr val="BFBFBF"/>
      </a:accent5>
      <a:accent6>
        <a:srgbClr val="FFFF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c52729b-e37a-46f3-9b7a-94d0ce8eb632}" enabled="0" method="" siteId="{1c52729b-e37a-46f3-9b7a-94d0ce8eb63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681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Avenir Next</vt:lpstr>
      <vt:lpstr>Calibri</vt:lpstr>
      <vt:lpstr>Retrospect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DeCarlo, Katie</dc:creator>
  <cp:lastModifiedBy>Mark Buncher</cp:lastModifiedBy>
  <cp:revision>29</cp:revision>
  <dcterms:created xsi:type="dcterms:W3CDTF">2023-05-08T19:58:09Z</dcterms:created>
  <dcterms:modified xsi:type="dcterms:W3CDTF">2025-02-12T20:48:32Z</dcterms:modified>
</cp:coreProperties>
</file>