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42"/>
  </p:notesMasterIdLst>
  <p:handoutMasterIdLst>
    <p:handoutMasterId r:id="rId43"/>
  </p:handoutMasterIdLst>
  <p:sldIdLst>
    <p:sldId id="302" r:id="rId2"/>
    <p:sldId id="272" r:id="rId3"/>
    <p:sldId id="259" r:id="rId4"/>
    <p:sldId id="260" r:id="rId5"/>
    <p:sldId id="261" r:id="rId6"/>
    <p:sldId id="268" r:id="rId7"/>
    <p:sldId id="270" r:id="rId8"/>
    <p:sldId id="273" r:id="rId9"/>
    <p:sldId id="274" r:id="rId10"/>
    <p:sldId id="275" r:id="rId11"/>
    <p:sldId id="277" r:id="rId12"/>
    <p:sldId id="276" r:id="rId13"/>
    <p:sldId id="279" r:id="rId14"/>
    <p:sldId id="280" r:id="rId15"/>
    <p:sldId id="278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95" r:id="rId24"/>
    <p:sldId id="290" r:id="rId25"/>
    <p:sldId id="291" r:id="rId26"/>
    <p:sldId id="297" r:id="rId27"/>
    <p:sldId id="299" r:id="rId28"/>
    <p:sldId id="298" r:id="rId29"/>
    <p:sldId id="300" r:id="rId30"/>
    <p:sldId id="317" r:id="rId31"/>
    <p:sldId id="301" r:id="rId32"/>
    <p:sldId id="303" r:id="rId33"/>
    <p:sldId id="305" r:id="rId34"/>
    <p:sldId id="306" r:id="rId35"/>
    <p:sldId id="307" r:id="rId36"/>
    <p:sldId id="308" r:id="rId37"/>
    <p:sldId id="318" r:id="rId38"/>
    <p:sldId id="310" r:id="rId39"/>
    <p:sldId id="311" r:id="rId40"/>
    <p:sldId id="312" r:id="rId41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kudzu.eng.auburn.edu\homes\proposal\ilp_results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kudzu.eng.auburn.edu\homes\proposal\ilp_results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kudzu.eng.auburn.edu\homes\pycode\output\result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6"/>
  <c:chart>
    <c:plotArea>
      <c:layout>
        <c:manualLayout>
          <c:layoutTarget val="inner"/>
          <c:xMode val="edge"/>
          <c:yMode val="edge"/>
          <c:x val="0.15857069496747694"/>
          <c:y val="6.5792522885858837E-2"/>
          <c:w val="0.8148592567233448"/>
          <c:h val="0.81037513603482514"/>
        </c:manualLayout>
      </c:layout>
      <c:barChart>
        <c:barDir val="col"/>
        <c:grouping val="clustered"/>
        <c:ser>
          <c:idx val="0"/>
          <c:order val="0"/>
          <c:tx>
            <c:v>Case 1</c:v>
          </c:tx>
          <c:cat>
            <c:strRef>
              <c:f>Sheet2!$L$52:$L$55</c:f>
              <c:strCache>
                <c:ptCount val="4"/>
                <c:pt idx="0">
                  <c:v>ASIC Z</c:v>
                </c:pt>
                <c:pt idx="1">
                  <c:v>System L [1]</c:v>
                </c:pt>
                <c:pt idx="2">
                  <c:v>Muresan[2]</c:v>
                </c:pt>
                <c:pt idx="3">
                  <c:v>D695[3]</c:v>
                </c:pt>
              </c:strCache>
            </c:strRef>
          </c:cat>
          <c:val>
            <c:numRef>
              <c:f>Sheet2!$M$52:$M$55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v>Case 2</c:v>
          </c:tx>
          <c:cat>
            <c:strRef>
              <c:f>Sheet2!$L$52:$L$55</c:f>
              <c:strCache>
                <c:ptCount val="4"/>
                <c:pt idx="0">
                  <c:v>ASIC Z</c:v>
                </c:pt>
                <c:pt idx="1">
                  <c:v>System L [1]</c:v>
                </c:pt>
                <c:pt idx="2">
                  <c:v>Muresan[2]</c:v>
                </c:pt>
                <c:pt idx="3">
                  <c:v>D695[3]</c:v>
                </c:pt>
              </c:strCache>
            </c:strRef>
          </c:cat>
          <c:val>
            <c:numRef>
              <c:f>Sheet2!$N$52:$N$55</c:f>
              <c:numCache>
                <c:formatCode>General</c:formatCode>
                <c:ptCount val="4"/>
                <c:pt idx="0">
                  <c:v>0.89424666666666663</c:v>
                </c:pt>
                <c:pt idx="1">
                  <c:v>0.54585152838427964</c:v>
                </c:pt>
                <c:pt idx="2">
                  <c:v>0.75000000000000022</c:v>
                </c:pt>
                <c:pt idx="3">
                  <c:v>0.83105794041754633</c:v>
                </c:pt>
              </c:numCache>
            </c:numRef>
          </c:val>
        </c:ser>
        <c:ser>
          <c:idx val="2"/>
          <c:order val="2"/>
          <c:tx>
            <c:v>Case 3</c:v>
          </c:tx>
          <c:cat>
            <c:strRef>
              <c:f>Sheet2!$L$52:$L$55</c:f>
              <c:strCache>
                <c:ptCount val="4"/>
                <c:pt idx="0">
                  <c:v>ASIC Z</c:v>
                </c:pt>
                <c:pt idx="1">
                  <c:v>System L [1]</c:v>
                </c:pt>
                <c:pt idx="2">
                  <c:v>Muresan[2]</c:v>
                </c:pt>
                <c:pt idx="3">
                  <c:v>D695[3]</c:v>
                </c:pt>
              </c:strCache>
            </c:strRef>
          </c:cat>
          <c:val>
            <c:numRef>
              <c:f>Sheet2!$O$52:$O$55</c:f>
              <c:numCache>
                <c:formatCode>General</c:formatCode>
                <c:ptCount val="4"/>
                <c:pt idx="0">
                  <c:v>0.49416666666666687</c:v>
                </c:pt>
                <c:pt idx="1">
                  <c:v>0.31261280931586638</c:v>
                </c:pt>
                <c:pt idx="2">
                  <c:v>0.44153846153846177</c:v>
                </c:pt>
                <c:pt idx="3">
                  <c:v>0.50142241379310359</c:v>
                </c:pt>
              </c:numCache>
            </c:numRef>
          </c:val>
        </c:ser>
        <c:axId val="69288320"/>
        <c:axId val="69289856"/>
      </c:barChart>
      <c:catAx>
        <c:axId val="69288320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69289856"/>
        <c:crosses val="autoZero"/>
        <c:auto val="1"/>
        <c:lblAlgn val="ctr"/>
        <c:lblOffset val="100"/>
      </c:catAx>
      <c:valAx>
        <c:axId val="69289856"/>
        <c:scaling>
          <c:orientation val="minMax"/>
          <c:max val="1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Test time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9288320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7966792194453969"/>
          <c:y val="2.0209973753280816E-3"/>
          <c:w val="0.12033202099737533"/>
          <c:h val="0.25115157480314959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6"/>
  <c:chart>
    <c:plotArea>
      <c:layout/>
      <c:barChart>
        <c:barDir val="col"/>
        <c:grouping val="clustered"/>
        <c:ser>
          <c:idx val="0"/>
          <c:order val="0"/>
          <c:tx>
            <c:v>Case 1</c:v>
          </c:tx>
          <c:cat>
            <c:strRef>
              <c:f>Sheet2!$L$52:$L$55</c:f>
              <c:strCache>
                <c:ptCount val="4"/>
                <c:pt idx="0">
                  <c:v>ASIC Z</c:v>
                </c:pt>
                <c:pt idx="1">
                  <c:v>System L [1]</c:v>
                </c:pt>
                <c:pt idx="2">
                  <c:v>Muresan[2]</c:v>
                </c:pt>
                <c:pt idx="3">
                  <c:v>D695[3]</c:v>
                </c:pt>
              </c:strCache>
            </c:strRef>
          </c:cat>
          <c:val>
            <c:numRef>
              <c:f>Sheet2!$S$55:$S$58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v>Case 2</c:v>
          </c:tx>
          <c:cat>
            <c:strRef>
              <c:f>Sheet2!$L$52:$L$55</c:f>
              <c:strCache>
                <c:ptCount val="4"/>
                <c:pt idx="0">
                  <c:v>ASIC Z</c:v>
                </c:pt>
                <c:pt idx="1">
                  <c:v>System L [1]</c:v>
                </c:pt>
                <c:pt idx="2">
                  <c:v>Muresan[2]</c:v>
                </c:pt>
                <c:pt idx="3">
                  <c:v>D695[3]</c:v>
                </c:pt>
              </c:strCache>
            </c:strRef>
          </c:cat>
          <c:val>
            <c:numRef>
              <c:f>Sheet2!$T$55:$T$58</c:f>
              <c:numCache>
                <c:formatCode>General</c:formatCode>
                <c:ptCount val="4"/>
                <c:pt idx="0">
                  <c:v>0.8823099415204676</c:v>
                </c:pt>
                <c:pt idx="1">
                  <c:v>0.6137940320232903</c:v>
                </c:pt>
                <c:pt idx="2">
                  <c:v>0.64730303030303071</c:v>
                </c:pt>
                <c:pt idx="3">
                  <c:v>0.7034401980331102</c:v>
                </c:pt>
              </c:numCache>
            </c:numRef>
          </c:val>
        </c:ser>
        <c:ser>
          <c:idx val="2"/>
          <c:order val="2"/>
          <c:tx>
            <c:v>Case 3</c:v>
          </c:tx>
          <c:cat>
            <c:strRef>
              <c:f>Sheet2!$L$52:$L$55</c:f>
              <c:strCache>
                <c:ptCount val="4"/>
                <c:pt idx="0">
                  <c:v>ASIC Z</c:v>
                </c:pt>
                <c:pt idx="1">
                  <c:v>System L [1]</c:v>
                </c:pt>
                <c:pt idx="2">
                  <c:v>Muresan[2]</c:v>
                </c:pt>
                <c:pt idx="3">
                  <c:v>D695[3]</c:v>
                </c:pt>
              </c:strCache>
            </c:strRef>
          </c:cat>
          <c:val>
            <c:numRef>
              <c:f>Sheet2!$U$55:$U$58</c:f>
              <c:numCache>
                <c:formatCode>General</c:formatCode>
                <c:ptCount val="4"/>
                <c:pt idx="0">
                  <c:v>0.60269005847953283</c:v>
                </c:pt>
                <c:pt idx="1">
                  <c:v>0.35221610363901035</c:v>
                </c:pt>
                <c:pt idx="2">
                  <c:v>0.39282380393858141</c:v>
                </c:pt>
                <c:pt idx="3">
                  <c:v>0.42084356458602901</c:v>
                </c:pt>
              </c:numCache>
            </c:numRef>
          </c:val>
        </c:ser>
        <c:axId val="70978944"/>
        <c:axId val="70997120"/>
      </c:barChart>
      <c:catAx>
        <c:axId val="70978944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70997120"/>
        <c:crosses val="autoZero"/>
        <c:auto val="1"/>
        <c:lblAlgn val="ctr"/>
        <c:lblOffset val="100"/>
      </c:catAx>
      <c:valAx>
        <c:axId val="70997120"/>
        <c:scaling>
          <c:orientation val="minMax"/>
          <c:max val="1"/>
        </c:scaling>
        <c:axPos val="l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Normalized Test time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0978944"/>
        <c:crosses val="autoZero"/>
        <c:crossBetween val="between"/>
        <c:majorUnit val="0.2"/>
      </c:valAx>
    </c:plotArea>
    <c:legend>
      <c:legendPos val="r"/>
      <c:layout>
        <c:manualLayout>
          <c:xMode val="edge"/>
          <c:yMode val="edge"/>
          <c:x val="0.8796679790026245"/>
          <c:y val="5.1011436070491196E-2"/>
          <c:w val="0.12033202099737533"/>
          <c:h val="0.25115157480314959"/>
        </c:manualLayout>
      </c:layout>
      <c:overlay val="1"/>
      <c:txPr>
        <a:bodyPr/>
        <a:lstStyle/>
        <a:p>
          <a:pPr>
            <a:defRPr sz="120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14525476350854372"/>
          <c:y val="5.4545484810838145E-2"/>
          <c:w val="0.7436366029467556"/>
          <c:h val="0.75774254462536073"/>
        </c:manualLayout>
      </c:layout>
      <c:scatterChart>
        <c:scatterStyle val="smoothMarker"/>
        <c:ser>
          <c:idx val="0"/>
          <c:order val="0"/>
          <c:tx>
            <c:strRef>
              <c:f>Sheet2!$C$5</c:f>
              <c:strCache>
                <c:ptCount val="1"/>
                <c:pt idx="0">
                  <c:v>ILP</c:v>
                </c:pt>
              </c:strCache>
            </c:strRef>
          </c:tx>
          <c:spPr>
            <a:ln w="25400">
              <a:solidFill>
                <a:srgbClr val="666699"/>
              </a:solidFill>
              <a:prstDash val="solid"/>
            </a:ln>
          </c:spPr>
          <c:marker>
            <c:spPr>
              <a:solidFill>
                <a:srgbClr val="4F81BD"/>
              </a:solidFill>
              <a:ln>
                <a:solidFill>
                  <a:srgbClr val="666699"/>
                </a:solidFill>
                <a:prstDash val="solid"/>
              </a:ln>
            </c:spPr>
          </c:marker>
          <c:xVal>
            <c:numRef>
              <c:f>Sheet2!$B$6:$B$9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</c:numCache>
            </c:numRef>
          </c:xVal>
          <c:yVal>
            <c:numRef>
              <c:f>Sheet2!$C$6:$C$9</c:f>
              <c:numCache>
                <c:formatCode>General</c:formatCode>
                <c:ptCount val="4"/>
                <c:pt idx="0">
                  <c:v>0.17</c:v>
                </c:pt>
                <c:pt idx="1">
                  <c:v>0.44</c:v>
                </c:pt>
                <c:pt idx="2">
                  <c:v>1.47</c:v>
                </c:pt>
                <c:pt idx="3">
                  <c:v>5.13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Sheet2!$D$5</c:f>
              <c:strCache>
                <c:ptCount val="1"/>
                <c:pt idx="0">
                  <c:v>heur</c:v>
                </c:pt>
              </c:strCache>
            </c:strRef>
          </c:tx>
          <c:spPr>
            <a:ln w="25400">
              <a:solidFill>
                <a:srgbClr val="DD2D32"/>
              </a:solidFill>
              <a:prstDash val="solid"/>
            </a:ln>
          </c:spPr>
          <c:marker>
            <c:spPr>
              <a:solidFill>
                <a:srgbClr val="C0504D"/>
              </a:solidFill>
              <a:ln>
                <a:solidFill>
                  <a:srgbClr val="DD2D32"/>
                </a:solidFill>
                <a:prstDash val="solid"/>
              </a:ln>
            </c:spPr>
          </c:marker>
          <c:xVal>
            <c:numRef>
              <c:f>Sheet2!$B$6:$B$9</c:f>
              <c:numCache>
                <c:formatCode>General</c:formatCode>
                <c:ptCount val="4"/>
                <c:pt idx="0">
                  <c:v>7</c:v>
                </c:pt>
                <c:pt idx="1">
                  <c:v>8</c:v>
                </c:pt>
                <c:pt idx="2">
                  <c:v>9</c:v>
                </c:pt>
                <c:pt idx="3">
                  <c:v>10</c:v>
                </c:pt>
              </c:numCache>
            </c:numRef>
          </c:xVal>
          <c:yVal>
            <c:numRef>
              <c:f>Sheet2!$D$6:$D$9</c:f>
              <c:numCache>
                <c:formatCode>General</c:formatCode>
                <c:ptCount val="4"/>
                <c:pt idx="0">
                  <c:v>0.71000000000000019</c:v>
                </c:pt>
                <c:pt idx="1">
                  <c:v>0.8500000000000002</c:v>
                </c:pt>
                <c:pt idx="2">
                  <c:v>1.08</c:v>
                </c:pt>
                <c:pt idx="3">
                  <c:v>1.3</c:v>
                </c:pt>
              </c:numCache>
            </c:numRef>
          </c:yVal>
          <c:smooth val="1"/>
        </c:ser>
        <c:axId val="69477888"/>
        <c:axId val="69480448"/>
      </c:scatterChart>
      <c:valAx>
        <c:axId val="69477888"/>
        <c:scaling>
          <c:orientation val="minMax"/>
          <c:max val="10"/>
          <c:min val="6"/>
        </c:scaling>
        <c:axPos val="b"/>
        <c:title>
          <c:tx>
            <c:rich>
              <a:bodyPr/>
              <a:lstStyle/>
              <a:p>
                <a:pPr>
                  <a:defRPr sz="1200" b="1"/>
                </a:pPr>
                <a:r>
                  <a:rPr lang="en-US" sz="1200" b="1"/>
                  <a:t># of cores in SoC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9480448"/>
        <c:crosses val="autoZero"/>
        <c:crossBetween val="midCat"/>
        <c:majorUnit val="1"/>
        <c:minorUnit val="0.2"/>
      </c:valAx>
      <c:valAx>
        <c:axId val="69480448"/>
        <c:scaling>
          <c:orientation val="minMax"/>
        </c:scaling>
        <c:axPos val="l"/>
        <c:title>
          <c:tx>
            <c:rich>
              <a:bodyPr rot="-5400000" vert="horz"/>
              <a:lstStyle/>
              <a:p>
                <a:pPr>
                  <a:defRPr sz="1400" b="1"/>
                </a:pPr>
                <a:r>
                  <a:rPr lang="en-US" sz="1400" b="1"/>
                  <a:t>CPU time (in sec)</a:t>
                </a:r>
              </a:p>
            </c:rich>
          </c:tx>
          <c:layout/>
        </c:title>
        <c:numFmt formatCode="General" sourceLinked="1"/>
        <c:tickLblPos val="nextTo"/>
        <c:spPr>
          <a:ln w="3175">
            <a:solidFill>
              <a:srgbClr val="80808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69477888"/>
        <c:crosses val="autoZero"/>
        <c:crossBetween val="midCat"/>
      </c:valAx>
      <c:spPr>
        <a:solidFill>
          <a:srgbClr val="FFFFFF"/>
        </a:solidFill>
        <a:ln w="25400">
          <a:noFill/>
        </a:ln>
      </c:spPr>
    </c:plotArea>
    <c:legend>
      <c:legendPos val="r"/>
      <c:layout>
        <c:manualLayout>
          <c:xMode val="edge"/>
          <c:yMode val="edge"/>
          <c:x val="0.25787663249042531"/>
          <c:y val="0.15632973480124951"/>
          <c:w val="0.20158209831021878"/>
          <c:h val="0.25716511680383825"/>
        </c:manualLayout>
      </c:layout>
      <c:spPr>
        <a:noFill/>
        <a:ln w="25400">
          <a:noFill/>
        </a:ln>
      </c:spPr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808080"/>
      </a:solidFill>
      <a:prstDash val="solid"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r">
              <a:defRPr sz="1300"/>
            </a:lvl1pPr>
          </a:lstStyle>
          <a:p>
            <a:fld id="{B6959144-E1D2-48D6-94C7-861D9D554E87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r">
              <a:defRPr sz="1300"/>
            </a:lvl1pPr>
          </a:lstStyle>
          <a:p>
            <a:fld id="{17E25D92-C0DE-4E34-BD11-F945259F9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/>
          <a:lstStyle>
            <a:lvl1pPr algn="r">
              <a:defRPr sz="1300"/>
            </a:lvl1pPr>
          </a:lstStyle>
          <a:p>
            <a:fld id="{1E169F78-4DF3-4C0E-8665-2123B4DE42F5}" type="datetimeFigureOut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47" tIns="47873" rIns="95747" bIns="4787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5747" tIns="47873" rIns="95747" bIns="4787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5747" tIns="47873" rIns="95747" bIns="47873" rtlCol="0" anchor="b"/>
          <a:lstStyle>
            <a:lvl1pPr algn="r">
              <a:defRPr sz="1300"/>
            </a:lvl1pPr>
          </a:lstStyle>
          <a:p>
            <a:fld id="{BD432E71-4211-41EB-B1B1-40E2F43A3BD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32E71-4211-41EB-B1B1-40E2F43A3BD4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9F8810-473F-4C7E-8E97-8AAF20961041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1C5D8D-FFB0-4988-B887-F0BDB70DCF5B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40B91-2FDA-4472-B0DC-CBD9DA10D935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200">
                <a:solidFill>
                  <a:schemeClr val="tx1"/>
                </a:solidFill>
                <a:effectLst/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974BF-F7D8-4FD4-BE27-D678A5AE78B9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554F3-CE3B-4CD9-84F2-B5B49D6FE96D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95986-A34A-46FC-B1AB-3750365E0491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3933F2-C2AB-4065-AC7F-22F53AF01D02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208DA-3B2F-4579-86B7-05140F794706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2FD77-180E-45A4-B43A-8A7AF292255F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FCC5F-CFC4-409C-BF20-73B787FF9182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68000">
              <a:schemeClr val="bg1">
                <a:tint val="50000"/>
                <a:satMod val="180000"/>
              </a:schemeClr>
            </a:gs>
            <a:gs pos="100000">
              <a:schemeClr val="bg1">
                <a:shade val="45000"/>
                <a:satMod val="12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195159C-0027-4BE6-B163-52382F298A70}" type="datetime1">
              <a:rPr lang="en-US" smtClean="0"/>
              <a:pPr/>
              <a:t>4/23/2013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2BF5D0-DD5D-48DC-827A-B0B1BB9D9C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8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10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5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ubtitle 2"/>
          <p:cNvSpPr>
            <a:spLocks noGrp="1"/>
          </p:cNvSpPr>
          <p:nvPr>
            <p:ph type="subTitle" idx="1"/>
          </p:nvPr>
        </p:nvSpPr>
        <p:spPr>
          <a:xfrm>
            <a:off x="2895600" y="4419600"/>
            <a:ext cx="5334000" cy="10668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000" dirty="0" smtClean="0"/>
              <a:t>Dept. of Electrical and Computer Engineering</a:t>
            </a:r>
          </a:p>
          <a:p>
            <a:pPr eaLnBrk="1" hangingPunct="1"/>
            <a:r>
              <a:rPr lang="en-US" sz="2000" dirty="0" smtClean="0"/>
              <a:t>Auburn University,  AL 36849, USA</a:t>
            </a:r>
          </a:p>
        </p:txBody>
      </p:sp>
      <p:sp>
        <p:nvSpPr>
          <p:cNvPr id="18435" name="Title 1"/>
          <p:cNvSpPr>
            <a:spLocks noGrp="1"/>
          </p:cNvSpPr>
          <p:nvPr>
            <p:ph type="ctrTitle"/>
          </p:nvPr>
        </p:nvSpPr>
        <p:spPr>
          <a:xfrm>
            <a:off x="457200" y="609600"/>
            <a:ext cx="8229600" cy="1371600"/>
          </a:xfrm>
        </p:spPr>
        <p:txBody>
          <a:bodyPr>
            <a:normAutofit/>
          </a:bodyPr>
          <a:lstStyle/>
          <a:p>
            <a:r>
              <a:rPr sz="3800" dirty="0" smtClean="0">
                <a:solidFill>
                  <a:schemeClr val="tx1"/>
                </a:solidFill>
                <a:effectLst/>
              </a:rPr>
              <a:t>Power-</a:t>
            </a:r>
            <a:r>
              <a:rPr lang="en-US" sz="3800" dirty="0" smtClean="0">
                <a:solidFill>
                  <a:schemeClr val="tx1"/>
                </a:solidFill>
                <a:effectLst/>
              </a:rPr>
              <a:t>Aware</a:t>
            </a:r>
            <a:r>
              <a:rPr sz="3800" dirty="0" smtClean="0">
                <a:solidFill>
                  <a:schemeClr val="tx1"/>
                </a:solidFill>
                <a:effectLst/>
              </a:rPr>
              <a:t> System-On-Chip </a:t>
            </a:r>
            <a:r>
              <a:rPr lang="en-US" sz="3800" dirty="0" smtClean="0">
                <a:solidFill>
                  <a:schemeClr val="tx1"/>
                </a:solidFill>
                <a:effectLst/>
              </a:rPr>
              <a:t>Test Optimization</a:t>
            </a:r>
            <a:endParaRPr sz="3800" dirty="0" smtClean="0">
              <a:solidFill>
                <a:schemeClr val="tx1"/>
              </a:solidFill>
              <a:effectLst/>
            </a:endParaRPr>
          </a:p>
        </p:txBody>
      </p:sp>
      <p:pic>
        <p:nvPicPr>
          <p:cNvPr id="18436" name="Picture 5" descr="auburn_university_logo00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3352800"/>
            <a:ext cx="1828800" cy="1670050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609600" y="2057400"/>
            <a:ext cx="8077200" cy="83820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General Exam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Vijay Sheshadri</a:t>
            </a: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2743200" y="3276600"/>
            <a:ext cx="5715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39725" indent="-339725" defTabSz="992188">
              <a:spcBef>
                <a:spcPct val="20000"/>
              </a:spcBef>
            </a:pPr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      Committee Chair: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 Dr. Prathima Agrawal</a:t>
            </a:r>
            <a:endParaRPr lang="en-US" altLang="zh-CN" sz="2200" dirty="0">
              <a:latin typeface="Times New Roman" pitchFamily="18" charset="0"/>
              <a:ea typeface="宋体" pitchFamily="2" charset="-122"/>
            </a:endParaRPr>
          </a:p>
          <a:p>
            <a:r>
              <a:rPr lang="en-US" altLang="zh-CN" sz="2200" i="1" dirty="0" smtClean="0">
                <a:latin typeface="Times New Roman" pitchFamily="18" charset="0"/>
                <a:ea typeface="宋体" pitchFamily="2" charset="-122"/>
              </a:rPr>
              <a:t>Committee Members: 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Dr. Vishwani D. Agrawal</a:t>
            </a:r>
          </a:p>
          <a:p>
            <a:r>
              <a:rPr lang="en-US" altLang="zh-CN" sz="2200" dirty="0">
                <a:latin typeface="Times New Roman" pitchFamily="18" charset="0"/>
                <a:ea typeface="宋体" pitchFamily="2" charset="-122"/>
              </a:rPr>
              <a:t>	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	          Dr. </a:t>
            </a:r>
            <a:r>
              <a:rPr lang="en-US" altLang="zh-CN" sz="2200" dirty="0" err="1" smtClean="0">
                <a:latin typeface="Times New Roman" pitchFamily="18" charset="0"/>
                <a:ea typeface="宋体" pitchFamily="2" charset="-122"/>
              </a:rPr>
              <a:t>Adit</a:t>
            </a:r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 Singh</a:t>
            </a:r>
          </a:p>
          <a:p>
            <a:r>
              <a:rPr lang="en-US" altLang="zh-CN" sz="2200" dirty="0" smtClean="0">
                <a:latin typeface="Times New Roman" pitchFamily="18" charset="0"/>
                <a:ea typeface="宋体" pitchFamily="2" charset="-122"/>
              </a:rPr>
              <a:t>	  	</a:t>
            </a:r>
          </a:p>
          <a:p>
            <a:pPr marL="339725" indent="-339725" algn="ctr" defTabSz="992188">
              <a:spcBef>
                <a:spcPct val="20000"/>
              </a:spcBef>
              <a:buFontTx/>
              <a:buChar char="•"/>
            </a:pPr>
            <a:endParaRPr lang="en-US" altLang="zh-CN" sz="2200" dirty="0">
              <a:latin typeface="Times New Roman" pitchFamily="18" charset="0"/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ILP formulation</a:t>
            </a:r>
            <a:endParaRPr lang="en-US" dirty="0"/>
          </a:p>
        </p:txBody>
      </p:sp>
      <p:sp>
        <p:nvSpPr>
          <p:cNvPr id="4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dirty="0" smtClean="0"/>
              <a:t>Objective:</a:t>
            </a:r>
          </a:p>
          <a:p>
            <a:pPr lvl="3" eaLnBrk="1" hangingPunct="1">
              <a:spcAft>
                <a:spcPts val="600"/>
              </a:spcAft>
              <a:buFont typeface="Wingdings 2" pitchFamily="-103" charset="2"/>
              <a:buNone/>
            </a:pPr>
            <a:r>
              <a:rPr lang="en-US" sz="2400" dirty="0" smtClean="0"/>
              <a:t>Minimize                   , where</a:t>
            </a:r>
          </a:p>
          <a:p>
            <a:pPr lvl="3" eaLnBrk="1" hangingPunct="1">
              <a:spcAft>
                <a:spcPts val="600"/>
              </a:spcAft>
              <a:buFont typeface="Wingdings 2" pitchFamily="-103" charset="2"/>
              <a:buNone/>
            </a:pPr>
            <a:endParaRPr lang="en-US" sz="2400" dirty="0" smtClean="0"/>
          </a:p>
          <a:p>
            <a:pPr eaLnBrk="1" hangingPunct="1"/>
            <a:r>
              <a:rPr lang="en-US" i="1" dirty="0" smtClean="0"/>
              <a:t>Subject to:</a:t>
            </a:r>
          </a:p>
          <a:p>
            <a:pPr lvl="1" eaLnBrk="1" hangingPunct="1"/>
            <a:r>
              <a:rPr lang="en-US" i="1" dirty="0" smtClean="0"/>
              <a:t> </a:t>
            </a:r>
            <a:r>
              <a:rPr lang="en-US" dirty="0" smtClean="0"/>
              <a:t>Power constraint:</a:t>
            </a:r>
            <a:r>
              <a:rPr lang="en-US" i="1" dirty="0" smtClean="0"/>
              <a:t>       </a:t>
            </a:r>
          </a:p>
          <a:p>
            <a:pPr lvl="1" eaLnBrk="1" hangingPunct="1">
              <a:buNone/>
            </a:pPr>
            <a:r>
              <a:rPr lang="en-US" i="1" dirty="0" smtClean="0"/>
              <a:t>					                 </a:t>
            </a:r>
            <a:endParaRPr lang="en-US" dirty="0" smtClean="0"/>
          </a:p>
          <a:p>
            <a:pPr lvl="1" eaLnBrk="1" hangingPunct="1"/>
            <a:r>
              <a:rPr lang="en-US" dirty="0" smtClean="0"/>
              <a:t>Test completeness constraint: </a:t>
            </a:r>
          </a:p>
          <a:p>
            <a:pPr eaLnBrk="1" hangingPunct="1"/>
            <a:endParaRPr lang="en-US" dirty="0" smtClean="0"/>
          </a:p>
          <a:p>
            <a:pPr eaLnBrk="1" hangingPunct="1"/>
            <a:endParaRPr lang="en-US" dirty="0" smtClean="0"/>
          </a:p>
          <a:p>
            <a:pPr lvl="3" eaLnBrk="1" hangingPunct="1">
              <a:buFont typeface="Wingdings 2" pitchFamily="-103" charset="2"/>
              <a:buNone/>
            </a:pPr>
            <a:endParaRPr lang="en-US" sz="2400" dirty="0" smtClean="0"/>
          </a:p>
          <a:p>
            <a:pPr lvl="3" eaLnBrk="1" hangingPunct="1">
              <a:buFont typeface="Wingdings 2" pitchFamily="-103" charset="2"/>
              <a:buNone/>
            </a:pPr>
            <a:endParaRPr lang="en-US" sz="2400" dirty="0" smtClean="0"/>
          </a:p>
          <a:p>
            <a:pPr lvl="2" eaLnBrk="1" hangingPunct="1">
              <a:buFont typeface="Wingdings 2" pitchFamily="-103" charset="2"/>
              <a:buNone/>
            </a:pPr>
            <a:endParaRPr lang="en-US" dirty="0" smtClean="0"/>
          </a:p>
          <a:p>
            <a:pPr lvl="2" eaLnBrk="1" hangingPunct="1">
              <a:buFont typeface="Wingdings 2" pitchFamily="-103" charset="2"/>
              <a:buNone/>
            </a:pPr>
            <a:endParaRPr lang="en-US" dirty="0" smtClean="0"/>
          </a:p>
        </p:txBody>
      </p:sp>
      <p:graphicFrame>
        <p:nvGraphicFramePr>
          <p:cNvPr id="17411" name="Object 2"/>
          <p:cNvGraphicFramePr>
            <a:graphicFrameLocks noChangeAspect="1"/>
          </p:cNvGraphicFramePr>
          <p:nvPr/>
        </p:nvGraphicFramePr>
        <p:xfrm>
          <a:off x="2895600" y="2052638"/>
          <a:ext cx="1452562" cy="766762"/>
        </p:xfrm>
        <a:graphic>
          <a:graphicData uri="http://schemas.openxmlformats.org/presentationml/2006/ole">
            <p:oleObj spid="_x0000_s17411" name="Equation" r:id="rId3" imgW="673100" imgH="355600" progId="Equation.3">
              <p:embed/>
            </p:oleObj>
          </a:graphicData>
        </a:graphic>
      </p:graphicFrame>
      <p:graphicFrame>
        <p:nvGraphicFramePr>
          <p:cNvPr id="17412" name="Object 3"/>
          <p:cNvGraphicFramePr>
            <a:graphicFrameLocks noChangeAspect="1"/>
          </p:cNvGraphicFramePr>
          <p:nvPr/>
        </p:nvGraphicFramePr>
        <p:xfrm>
          <a:off x="5557837" y="1905000"/>
          <a:ext cx="2595563" cy="631825"/>
        </p:xfrm>
        <a:graphic>
          <a:graphicData uri="http://schemas.openxmlformats.org/presentationml/2006/ole">
            <p:oleObj spid="_x0000_s17412" name="Equation" r:id="rId4" imgW="1460500" imgH="355600" progId="Equation.3">
              <p:embed/>
            </p:oleObj>
          </a:graphicData>
        </a:graphic>
      </p:graphicFrame>
      <p:graphicFrame>
        <p:nvGraphicFramePr>
          <p:cNvPr id="17414" name="Object 4"/>
          <p:cNvGraphicFramePr>
            <a:graphicFrameLocks noChangeAspect="1"/>
          </p:cNvGraphicFramePr>
          <p:nvPr/>
        </p:nvGraphicFramePr>
        <p:xfrm>
          <a:off x="4038600" y="3657600"/>
          <a:ext cx="2890838" cy="393700"/>
        </p:xfrm>
        <a:graphic>
          <a:graphicData uri="http://schemas.openxmlformats.org/presentationml/2006/ole">
            <p:oleObj spid="_x0000_s17414" name="Equation" r:id="rId5" imgW="1765300" imgH="241300" progId="Equation.3">
              <p:embed/>
            </p:oleObj>
          </a:graphicData>
        </a:graphic>
      </p:graphicFrame>
      <p:graphicFrame>
        <p:nvGraphicFramePr>
          <p:cNvPr id="17415" name="Object 5"/>
          <p:cNvGraphicFramePr>
            <a:graphicFrameLocks noChangeAspect="1"/>
          </p:cNvGraphicFramePr>
          <p:nvPr/>
        </p:nvGraphicFramePr>
        <p:xfrm>
          <a:off x="3886200" y="5029200"/>
          <a:ext cx="3989387" cy="762000"/>
        </p:xfrm>
        <a:graphic>
          <a:graphicData uri="http://schemas.openxmlformats.org/presentationml/2006/ole">
            <p:oleObj spid="_x0000_s17415" name="Equation" r:id="rId6" imgW="1930400" imgH="368300" progId="Equation.3">
              <p:embed/>
            </p:oleObj>
          </a:graphicData>
        </a:graphic>
      </p:graphicFrame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9A34B-4602-40A9-941F-26E94EACF587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Variable Test Clock Frequency</a:t>
            </a:r>
          </a:p>
        </p:txBody>
      </p:sp>
      <p:sp>
        <p:nvSpPr>
          <p:cNvPr id="2053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B2D053A-EABE-43B2-8624-AE40055B1A1C}" type="datetime1">
              <a:rPr lang="en-US" smtClean="0"/>
              <a:pPr/>
              <a:t>4/23/2013</a:t>
            </a:fld>
            <a:endParaRPr lang="en-US" smtClean="0"/>
          </a:p>
        </p:txBody>
      </p:sp>
      <p:sp>
        <p:nvSpPr>
          <p:cNvPr id="2054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82F1D67-3B19-417D-9ABA-F48269F8CB3E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055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1200"/>
              </a:spcAft>
            </a:pPr>
            <a:r>
              <a:rPr lang="en-US" dirty="0" smtClean="0"/>
              <a:t>Test time and power linearly dependent on test clock rate</a:t>
            </a:r>
          </a:p>
          <a:p>
            <a:pPr eaLnBrk="1" hangingPunct="1">
              <a:spcAft>
                <a:spcPts val="1200"/>
              </a:spcAft>
            </a:pPr>
            <a:r>
              <a:rPr lang="en-US" dirty="0" smtClean="0"/>
              <a:t>Increasing test clock frequency by a factor </a:t>
            </a:r>
            <a:r>
              <a:rPr lang="en-US" i="1" dirty="0" smtClean="0"/>
              <a:t>f =&gt;</a:t>
            </a:r>
            <a:r>
              <a:rPr lang="en-US" dirty="0" smtClean="0"/>
              <a:t>        </a:t>
            </a:r>
            <a:endParaRPr lang="en-US" i="1" dirty="0" smtClean="0"/>
          </a:p>
          <a:p>
            <a:pPr eaLnBrk="1" hangingPunct="1">
              <a:spcAft>
                <a:spcPts val="1800"/>
              </a:spcAft>
              <a:buFont typeface="Arial" charset="0"/>
              <a:buNone/>
            </a:pPr>
            <a:r>
              <a:rPr lang="en-US" i="1" dirty="0" smtClean="0"/>
              <a:t>		Test time,                and Test power,</a:t>
            </a:r>
          </a:p>
          <a:p>
            <a:pPr lvl="0">
              <a:spcBef>
                <a:spcPts val="1200"/>
              </a:spcBef>
              <a:spcAft>
                <a:spcPts val="1200"/>
              </a:spcAft>
              <a:buClr>
                <a:prstClr val="black">
                  <a:shade val="95000"/>
                </a:prstClr>
              </a:buClr>
            </a:pPr>
            <a:r>
              <a:rPr lang="en-US" dirty="0" smtClean="0">
                <a:solidFill>
                  <a:prstClr val="black"/>
                </a:solidFill>
              </a:rPr>
              <a:t>Proper choice </a:t>
            </a:r>
            <a:r>
              <a:rPr lang="en-US" i="1" dirty="0" smtClean="0">
                <a:solidFill>
                  <a:prstClr val="black"/>
                </a:solidFill>
              </a:rPr>
              <a:t>f</a:t>
            </a:r>
            <a:r>
              <a:rPr lang="en-US" dirty="0" smtClean="0">
                <a:solidFill>
                  <a:prstClr val="black"/>
                </a:solidFill>
              </a:rPr>
              <a:t> for each test session can optimize overall test time</a:t>
            </a:r>
            <a:endParaRPr lang="en-US" dirty="0" smtClean="0">
              <a:solidFill>
                <a:srgbClr val="000000"/>
              </a:solidFill>
            </a:endParaRPr>
          </a:p>
          <a:p>
            <a:pPr eaLnBrk="1" hangingPunct="1">
              <a:buFont typeface="Arial" charset="0"/>
              <a:buNone/>
            </a:pPr>
            <a:endParaRPr lang="en-US" dirty="0" smtClean="0"/>
          </a:p>
          <a:p>
            <a:pPr eaLnBrk="1" hangingPunct="1"/>
            <a:endParaRPr lang="en-US" dirty="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971800" y="3276600"/>
          <a:ext cx="1049338" cy="754062"/>
        </p:xfrm>
        <a:graphic>
          <a:graphicData uri="http://schemas.openxmlformats.org/presentationml/2006/ole">
            <p:oleObj spid="_x0000_s18434" name="Equation" r:id="rId3" imgW="495300" imgH="355600" progId="Equation.3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629400" y="3429000"/>
          <a:ext cx="1447800" cy="388938"/>
        </p:xfrm>
        <a:graphic>
          <a:graphicData uri="http://schemas.openxmlformats.org/presentationml/2006/ole">
            <p:oleObj spid="_x0000_s18435" name="Equation" r:id="rId4" imgW="660400" imgH="177800" progId="Equation.3">
              <p:embed/>
            </p:oleObj>
          </a:graphicData>
        </a:graphic>
      </p:graphicFrame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 factor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Scaling factor to vary test clock frequency per session</a:t>
            </a:r>
          </a:p>
          <a:p>
            <a:pPr lvl="1"/>
            <a:r>
              <a:rPr lang="en-US" dirty="0" smtClean="0"/>
              <a:t>Reference/Nominal case: constant clock rate for entire test schedule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Frequency factor limited by:</a:t>
            </a:r>
          </a:p>
          <a:p>
            <a:pPr lvl="1"/>
            <a:r>
              <a:rPr lang="en-US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</a:t>
            </a:r>
            <a:r>
              <a:rPr lang="en-US" dirty="0" smtClean="0"/>
              <a:t>(Power Budget)</a:t>
            </a:r>
            <a:endParaRPr lang="en-US" baseline="-25000" dirty="0" smtClean="0"/>
          </a:p>
          <a:p>
            <a:pPr lvl="1">
              <a:spcAft>
                <a:spcPts val="2400"/>
              </a:spcAft>
            </a:pPr>
            <a:r>
              <a:rPr lang="en-US" dirty="0" smtClean="0"/>
              <a:t>Max. clock rate of individual cores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9E285-3DDF-4296-8D41-8E46B9AECFE2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Frequency Constraints</a:t>
            </a:r>
          </a:p>
        </p:txBody>
      </p:sp>
      <p:sp>
        <p:nvSpPr>
          <p:cNvPr id="512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Each core’s max. clock rate decided by:</a:t>
            </a:r>
          </a:p>
          <a:p>
            <a:pPr lvl="1" eaLnBrk="1" hangingPunct="1"/>
            <a:r>
              <a:rPr lang="en-US" dirty="0" smtClean="0"/>
              <a:t>Max. power limit of core (power constraint)</a:t>
            </a:r>
          </a:p>
          <a:p>
            <a:pPr lvl="1" eaLnBrk="1" hangingPunct="1">
              <a:spcAft>
                <a:spcPts val="1200"/>
              </a:spcAft>
            </a:pPr>
            <a:r>
              <a:rPr lang="en-US" dirty="0" smtClean="0"/>
              <a:t>Critical path delay (structure constraint)</a:t>
            </a:r>
          </a:p>
          <a:p>
            <a:pPr eaLnBrk="1" hangingPunct="1"/>
            <a:r>
              <a:rPr lang="en-US" dirty="0" smtClean="0"/>
              <a:t>  Both constraints also influenced by V</a:t>
            </a:r>
            <a:r>
              <a:rPr lang="en-US" baseline="-25000" dirty="0" smtClean="0"/>
              <a:t>DD</a:t>
            </a:r>
            <a:r>
              <a:rPr lang="en-US" dirty="0" smtClean="0"/>
              <a:t>.</a:t>
            </a:r>
          </a:p>
          <a:p>
            <a:pPr lvl="1" eaLnBrk="1" hangingPunct="1">
              <a:spcAft>
                <a:spcPts val="4200"/>
              </a:spcAft>
            </a:pPr>
            <a:r>
              <a:rPr lang="en-US" dirty="0" smtClean="0"/>
              <a:t>Power Constraint: </a:t>
            </a:r>
          </a:p>
          <a:p>
            <a:pPr lvl="1" eaLnBrk="1" hangingPunct="1"/>
            <a:r>
              <a:rPr lang="en-US" dirty="0" smtClean="0"/>
              <a:t>Structure constraint:  </a:t>
            </a:r>
          </a:p>
          <a:p>
            <a:pPr lvl="1" eaLnBrk="1" hangingPunct="1"/>
            <a:endParaRPr lang="en-US" dirty="0" smtClean="0"/>
          </a:p>
        </p:txBody>
      </p:sp>
      <p:sp>
        <p:nvSpPr>
          <p:cNvPr id="5126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D4C553-87A8-4432-892F-F55544EA943E}" type="datetime1">
              <a:rPr lang="en-US" smtClean="0"/>
              <a:pPr/>
              <a:t>4/23/2013</a:t>
            </a:fld>
            <a:endParaRPr lang="en-US" smtClean="0"/>
          </a:p>
        </p:txBody>
      </p:sp>
      <p:sp>
        <p:nvSpPr>
          <p:cNvPr id="512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581172E-7705-4334-948B-777E99044D99}" type="slidenum">
              <a:rPr lang="en-US" smtClean="0"/>
              <a:pPr/>
              <a:t>13</a:t>
            </a:fld>
            <a:endParaRPr lang="en-US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3378200" y="4065587"/>
          <a:ext cx="2125663" cy="506413"/>
        </p:xfrm>
        <a:graphic>
          <a:graphicData uri="http://schemas.openxmlformats.org/presentationml/2006/ole">
            <p:oleObj spid="_x0000_s19458" name="Equation" r:id="rId3" imgW="800100" imgH="190500" progId="Equation.3">
              <p:embed/>
            </p:oleObj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375025" y="5029200"/>
          <a:ext cx="2490788" cy="812800"/>
        </p:xfrm>
        <a:graphic>
          <a:graphicData uri="http://schemas.openxmlformats.org/presentationml/2006/ole">
            <p:oleObj spid="_x0000_s19459" name="Equation" r:id="rId4" imgW="1168400" imgH="381000" progId="Equation.3">
              <p:embed/>
            </p:oleObj>
          </a:graphicData>
        </a:graphic>
      </p:graphicFrame>
      <p:sp>
        <p:nvSpPr>
          <p:cNvPr id="5129" name="TextBox 10"/>
          <p:cNvSpPr txBox="1">
            <a:spLocks noChangeArrowheads="1"/>
          </p:cNvSpPr>
          <p:nvPr/>
        </p:nvSpPr>
        <p:spPr bwMode="auto">
          <a:xfrm>
            <a:off x="5907088" y="5111750"/>
            <a:ext cx="26717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 dirty="0" smtClean="0">
                <a:latin typeface="Perpetua" pitchFamily="-103" charset="0"/>
              </a:rPr>
              <a:t>(Alpha </a:t>
            </a:r>
            <a:r>
              <a:rPr lang="en-US" sz="2400" dirty="0">
                <a:latin typeface="Perpetua" pitchFamily="-103" charset="0"/>
              </a:rPr>
              <a:t>power </a:t>
            </a:r>
            <a:r>
              <a:rPr lang="en-US" sz="2400" dirty="0" smtClean="0">
                <a:latin typeface="Perpetua" pitchFamily="-103" charset="0"/>
              </a:rPr>
              <a:t>law</a:t>
            </a:r>
            <a:r>
              <a:rPr lang="en-US" sz="2400" baseline="30000" dirty="0" smtClean="0">
                <a:latin typeface="Perpetua" pitchFamily="-103" charset="0"/>
              </a:rPr>
              <a:t>*</a:t>
            </a:r>
            <a:r>
              <a:rPr lang="en-US" sz="2400" dirty="0" smtClean="0">
                <a:latin typeface="Perpetua" pitchFamily="-103" charset="0"/>
              </a:rPr>
              <a:t>)</a:t>
            </a:r>
            <a:endParaRPr lang="en-US" sz="2400" dirty="0">
              <a:latin typeface="Perpetua" pitchFamily="-103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4800" y="60198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</a:t>
            </a:r>
            <a:r>
              <a:rPr lang="en-US" sz="1000" dirty="0"/>
              <a:t> T. Sakurai and A. R. Newton, “Alpha-Power Law </a:t>
            </a:r>
            <a:r>
              <a:rPr lang="en-US" sz="1000" dirty="0" smtClean="0"/>
              <a:t>MOSFET Model </a:t>
            </a:r>
            <a:r>
              <a:rPr lang="en-US" sz="1000" dirty="0"/>
              <a:t>and its Applications to CMOS Inverter Delay and </a:t>
            </a:r>
            <a:r>
              <a:rPr lang="en-US" sz="1000" dirty="0" smtClean="0"/>
              <a:t>Other Formulas</a:t>
            </a:r>
            <a:r>
              <a:rPr lang="en-US" sz="1000" dirty="0"/>
              <a:t>,” </a:t>
            </a:r>
            <a:r>
              <a:rPr lang="en-US" sz="1000" i="1" dirty="0"/>
              <a:t>IEEE Journal of Solid-State Circuits,</a:t>
            </a:r>
            <a:r>
              <a:rPr lang="en-US" sz="1000" dirty="0"/>
              <a:t> vol. 25, no. 2</a:t>
            </a:r>
            <a:r>
              <a:rPr lang="en-US" sz="1000" dirty="0" smtClean="0"/>
              <a:t>, pp</a:t>
            </a:r>
            <a:r>
              <a:rPr lang="en-US" sz="1000" dirty="0"/>
              <a:t>. 584–594, Apr. 1990.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Influence of V</a:t>
            </a:r>
            <a:r>
              <a:rPr lang="en-US" baseline="-25000" smtClean="0"/>
              <a:t>DD</a:t>
            </a:r>
            <a:r>
              <a:rPr lang="en-US" smtClean="0"/>
              <a:t> on Test time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Aft>
                <a:spcPts val="600"/>
              </a:spcAft>
            </a:pPr>
            <a:r>
              <a:rPr lang="en-US" smtClean="0"/>
              <a:t>Power constrained test:</a:t>
            </a:r>
          </a:p>
          <a:p>
            <a:pPr eaLnBrk="1" hangingPunct="1">
              <a:spcAft>
                <a:spcPts val="600"/>
              </a:spcAft>
            </a:pPr>
            <a:endParaRPr lang="en-US" smtClean="0"/>
          </a:p>
          <a:p>
            <a:pPr eaLnBrk="1" hangingPunct="1"/>
            <a:r>
              <a:rPr lang="en-US" smtClean="0"/>
              <a:t>Structure constrained test: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An optimal V</a:t>
            </a:r>
            <a:r>
              <a:rPr lang="en-US" baseline="-25000" smtClean="0"/>
              <a:t>DD</a:t>
            </a:r>
            <a:r>
              <a:rPr lang="en-US" smtClean="0"/>
              <a:t> can balance the two constraints.</a:t>
            </a:r>
          </a:p>
        </p:txBody>
      </p:sp>
      <p:sp>
        <p:nvSpPr>
          <p:cNvPr id="6150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955C091-71ED-4DA1-853A-B37DD28E5324}" type="datetime1">
              <a:rPr lang="en-US" smtClean="0"/>
              <a:pPr/>
              <a:t>4/23/2013</a:t>
            </a:fld>
            <a:endParaRPr lang="en-US" smtClean="0"/>
          </a:p>
        </p:txBody>
      </p:sp>
      <p:sp>
        <p:nvSpPr>
          <p:cNvPr id="615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041891-DDF3-44A1-AE72-88A966E9808F}" type="slidenum">
              <a:rPr lang="en-US" smtClean="0"/>
              <a:pPr/>
              <a:t>14</a:t>
            </a:fld>
            <a:endParaRPr lang="en-US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1600199" y="2128527"/>
          <a:ext cx="5257801" cy="538473"/>
        </p:xfrm>
        <a:graphic>
          <a:graphicData uri="http://schemas.openxmlformats.org/presentationml/2006/ole">
            <p:oleObj spid="_x0000_s21506" name="Equation" r:id="rId3" imgW="2361960" imgH="241200" progId="Equation.3">
              <p:embed/>
            </p:oleObj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1608138" y="3339710"/>
          <a:ext cx="5630862" cy="546490"/>
        </p:xfrm>
        <a:graphic>
          <a:graphicData uri="http://schemas.openxmlformats.org/presentationml/2006/ole">
            <p:oleObj spid="_x0000_s21507" name="Equation" r:id="rId4" imgW="2489040" imgH="241200" progId="Equation.3">
              <p:embed/>
            </p:oleObj>
          </a:graphicData>
        </a:graphic>
      </p:graphicFrame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Optimum V</a:t>
            </a:r>
            <a:r>
              <a:rPr lang="en-US" baseline="-25000" dirty="0" smtClean="0"/>
              <a:t>DD </a:t>
            </a:r>
            <a:r>
              <a:rPr lang="en-US" dirty="0" smtClean="0"/>
              <a:t>point</a:t>
            </a:r>
            <a:endParaRPr lang="en-US" dirty="0"/>
          </a:p>
        </p:txBody>
      </p:sp>
      <p:pic>
        <p:nvPicPr>
          <p:cNvPr id="5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00200" y="1769942"/>
            <a:ext cx="4876800" cy="440593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4800" y="622929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P</a:t>
            </a:r>
            <a:r>
              <a:rPr lang="en-US" sz="1000" dirty="0" smtClean="0"/>
              <a:t>. Venkataramani , S. </a:t>
            </a:r>
            <a:r>
              <a:rPr lang="en-US" sz="1000" dirty="0" err="1" smtClean="0"/>
              <a:t>Sindhia</a:t>
            </a:r>
            <a:r>
              <a:rPr lang="en-US" sz="1000" dirty="0" smtClean="0"/>
              <a:t> and V. D. Agrawal, “A Test Time Theorem and Its Applications,” </a:t>
            </a:r>
            <a:r>
              <a:rPr lang="en-US" sz="1000" i="1" dirty="0" smtClean="0"/>
              <a:t>Proc. </a:t>
            </a:r>
            <a:r>
              <a:rPr lang="en-US" sz="1000" i="1" dirty="0" smtClean="0">
                <a:solidFill>
                  <a:schemeClr val="bg2">
                    <a:lumMod val="10000"/>
                  </a:schemeClr>
                </a:solidFill>
              </a:rPr>
              <a:t>14</a:t>
            </a:r>
            <a:r>
              <a:rPr lang="en-US" sz="1000" i="1" baseline="30000" dirty="0" smtClean="0">
                <a:solidFill>
                  <a:schemeClr val="bg2">
                    <a:lumMod val="10000"/>
                  </a:schemeClr>
                </a:solidFill>
              </a:rPr>
              <a:t>th</a:t>
            </a:r>
            <a:r>
              <a:rPr lang="en-US" sz="1000" i="1" dirty="0" smtClean="0">
                <a:solidFill>
                  <a:schemeClr val="bg2">
                    <a:lumMod val="10000"/>
                  </a:schemeClr>
                </a:solidFill>
              </a:rPr>
              <a:t> IEEE Latin-American Test Workshop, </a:t>
            </a:r>
            <a:r>
              <a:rPr lang="en-US" sz="1000" dirty="0" smtClean="0"/>
              <a:t>Apr</a:t>
            </a:r>
            <a:r>
              <a:rPr lang="en-US" sz="1000" dirty="0"/>
              <a:t>. </a:t>
            </a:r>
            <a:r>
              <a:rPr lang="en-US" sz="1000" dirty="0" smtClean="0"/>
              <a:t>2013.</a:t>
            </a:r>
            <a:endParaRPr lang="en-US" sz="10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F3FEF6-4613-48C5-A777-E042456088F0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Mixed-Integer Linear Program (MILP)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Objective:</a:t>
            </a:r>
          </a:p>
          <a:p>
            <a:pPr lvl="3">
              <a:spcAft>
                <a:spcPts val="600"/>
              </a:spcAft>
              <a:buNone/>
            </a:pPr>
            <a:r>
              <a:rPr lang="en-US" sz="2400" dirty="0" smtClean="0"/>
              <a:t>Minimize                   </a:t>
            </a:r>
          </a:p>
          <a:p>
            <a:pPr lvl="3">
              <a:spcAft>
                <a:spcPts val="600"/>
              </a:spcAft>
              <a:buNone/>
            </a:pPr>
            <a:endParaRPr lang="en-US" sz="2400" dirty="0" smtClean="0"/>
          </a:p>
          <a:p>
            <a:pPr lvl="3">
              <a:spcAft>
                <a:spcPts val="600"/>
              </a:spcAft>
              <a:buNone/>
            </a:pPr>
            <a:r>
              <a:rPr lang="en-US" sz="2400" dirty="0" smtClean="0"/>
              <a:t>, where</a:t>
            </a:r>
          </a:p>
          <a:p>
            <a:pPr lvl="3">
              <a:spcAft>
                <a:spcPts val="600"/>
              </a:spcAft>
              <a:buNone/>
            </a:pPr>
            <a:endParaRPr lang="en-US" sz="2400" dirty="0" smtClean="0"/>
          </a:p>
          <a:p>
            <a:r>
              <a:rPr lang="en-US" dirty="0" smtClean="0"/>
              <a:t>Voltage range divided into small steps</a:t>
            </a:r>
          </a:p>
          <a:p>
            <a:pPr lvl="1"/>
            <a:r>
              <a:rPr lang="en-US" dirty="0" smtClean="0"/>
              <a:t>Binary variable selects voltage </a:t>
            </a:r>
          </a:p>
          <a:p>
            <a:pPr lvl="1"/>
            <a:r>
              <a:rPr lang="en-US" dirty="0" smtClean="0"/>
              <a:t>Real-valued variable for frequency factor</a:t>
            </a:r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3352800" y="1828800"/>
          <a:ext cx="1973263" cy="958850"/>
        </p:xfrm>
        <a:graphic>
          <a:graphicData uri="http://schemas.openxmlformats.org/presentationml/2006/ole">
            <p:oleObj spid="_x0000_s22530" name="Equation" r:id="rId3" imgW="914400" imgH="444240" progId="Equation.3">
              <p:embed/>
            </p:oleObj>
          </a:graphicData>
        </a:graphic>
      </p:graphicFrame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2808287" y="2926080"/>
          <a:ext cx="3638712" cy="731520"/>
        </p:xfrm>
        <a:graphic>
          <a:graphicData uri="http://schemas.openxmlformats.org/presentationml/2006/ole">
            <p:oleObj spid="_x0000_s22531" name="Equation" r:id="rId4" imgW="1892160" imgH="380880" progId="Equation.3">
              <p:embed/>
            </p:oleObj>
          </a:graphicData>
        </a:graphic>
      </p:graphicFrame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3E701-BE65-4407-979B-9BBB54EFF180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Subject to:</a:t>
            </a:r>
          </a:p>
          <a:p>
            <a:pPr lvl="1"/>
            <a:r>
              <a:rPr lang="en-US" dirty="0" smtClean="0"/>
              <a:t>Power Budget Constraint: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Session power pre-calculated for each voltage step</a:t>
            </a:r>
            <a:endParaRPr lang="en-US" dirty="0"/>
          </a:p>
        </p:txBody>
      </p:sp>
      <p:graphicFrame>
        <p:nvGraphicFramePr>
          <p:cNvPr id="23554" name="Object 4"/>
          <p:cNvGraphicFramePr>
            <a:graphicFrameLocks noChangeAspect="1"/>
          </p:cNvGraphicFramePr>
          <p:nvPr/>
        </p:nvGraphicFramePr>
        <p:xfrm>
          <a:off x="2632075" y="2606675"/>
          <a:ext cx="3722688" cy="746125"/>
        </p:xfrm>
        <a:graphic>
          <a:graphicData uri="http://schemas.openxmlformats.org/presentationml/2006/ole">
            <p:oleObj spid="_x0000_s23554" name="Equation" r:id="rId3" imgW="2273040" imgH="457200" progId="Equation.3">
              <p:embed/>
            </p:oleObj>
          </a:graphicData>
        </a:graphic>
      </p:graphicFrame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28CF9-F37F-403A-8E83-F6AEAC2012F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Subject to:</a:t>
            </a:r>
          </a:p>
          <a:p>
            <a:pPr lvl="1">
              <a:spcAft>
                <a:spcPts val="1200"/>
              </a:spcAft>
            </a:pPr>
            <a:r>
              <a:rPr lang="en-US" dirty="0" smtClean="0"/>
              <a:t>Clock Constraint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Power constraint: </a:t>
            </a:r>
          </a:p>
          <a:p>
            <a:pPr lvl="2"/>
            <a:r>
              <a:rPr lang="en-US" dirty="0" smtClean="0"/>
              <a:t>Structure constraint: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F</a:t>
            </a:r>
            <a:r>
              <a:rPr lang="en-US" baseline="-25000" dirty="0" smtClean="0"/>
              <a:t>p </a:t>
            </a:r>
            <a:r>
              <a:rPr lang="en-US" dirty="0" smtClean="0"/>
              <a:t>= limit imposed by core’s max. power limit</a:t>
            </a:r>
          </a:p>
          <a:p>
            <a:pPr lvl="1"/>
            <a:r>
              <a:rPr lang="en-US" dirty="0" smtClean="0"/>
              <a:t>F</a:t>
            </a:r>
            <a:r>
              <a:rPr lang="en-US" baseline="-25000" dirty="0" smtClean="0"/>
              <a:t>s</a:t>
            </a:r>
            <a:r>
              <a:rPr lang="en-US" dirty="0" smtClean="0"/>
              <a:t> = limit imposed by core’s critical path</a:t>
            </a:r>
          </a:p>
          <a:p>
            <a:pPr lvl="1"/>
            <a:endParaRPr lang="en-US" dirty="0" smtClean="0"/>
          </a:p>
        </p:txBody>
      </p:sp>
      <p:graphicFrame>
        <p:nvGraphicFramePr>
          <p:cNvPr id="23554" name="Object 4"/>
          <p:cNvGraphicFramePr>
            <a:graphicFrameLocks noChangeAspect="1"/>
          </p:cNvGraphicFramePr>
          <p:nvPr/>
        </p:nvGraphicFramePr>
        <p:xfrm>
          <a:off x="3949700" y="2560638"/>
          <a:ext cx="2306638" cy="519112"/>
        </p:xfrm>
        <a:graphic>
          <a:graphicData uri="http://schemas.openxmlformats.org/presentationml/2006/ole">
            <p:oleObj spid="_x0000_s24578" name="Equation" r:id="rId3" imgW="1409400" imgH="317160" progId="Equation.3">
              <p:embed/>
            </p:oleObj>
          </a:graphicData>
        </a:graphic>
      </p:graphicFrame>
      <p:graphicFrame>
        <p:nvGraphicFramePr>
          <p:cNvPr id="24579" name="Object 4"/>
          <p:cNvGraphicFramePr>
            <a:graphicFrameLocks noChangeAspect="1"/>
          </p:cNvGraphicFramePr>
          <p:nvPr/>
        </p:nvGraphicFramePr>
        <p:xfrm>
          <a:off x="4352925" y="3144838"/>
          <a:ext cx="2244725" cy="476250"/>
        </p:xfrm>
        <a:graphic>
          <a:graphicData uri="http://schemas.openxmlformats.org/presentationml/2006/ole">
            <p:oleObj spid="_x0000_s24579" name="Equation" r:id="rId4" imgW="1371600" imgH="291960" progId="Equation.3">
              <p:embed/>
            </p:oleObj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E9D2C-892C-4489-B9B8-F9D3E06DF127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US" i="1" dirty="0" smtClean="0"/>
              <a:t>Subject to: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 Other constraints: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 </a:t>
            </a:r>
          </a:p>
          <a:p>
            <a:pPr lvl="2"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Test completeness constraint </a:t>
            </a:r>
          </a:p>
          <a:p>
            <a:pPr lvl="1">
              <a:spcBef>
                <a:spcPts val="0"/>
              </a:spcBef>
              <a:spcAft>
                <a:spcPts val="1200"/>
              </a:spcAft>
            </a:pPr>
            <a:endParaRPr lang="en-US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dirty="0" smtClean="0"/>
              <a:t>Non-linear Model: </a:t>
            </a:r>
            <a:r>
              <a:rPr lang="en-US" dirty="0" err="1" smtClean="0"/>
              <a:t>Linearized</a:t>
            </a:r>
            <a:r>
              <a:rPr lang="en-US" dirty="0" smtClean="0"/>
              <a:t> with simple substitution*.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graphicFrame>
        <p:nvGraphicFramePr>
          <p:cNvPr id="23554" name="Object 4"/>
          <p:cNvGraphicFramePr>
            <a:graphicFrameLocks noChangeAspect="1"/>
          </p:cNvGraphicFramePr>
          <p:nvPr/>
        </p:nvGraphicFramePr>
        <p:xfrm>
          <a:off x="1689100" y="2640013"/>
          <a:ext cx="2120900" cy="560387"/>
        </p:xfrm>
        <a:graphic>
          <a:graphicData uri="http://schemas.openxmlformats.org/presentationml/2006/ole">
            <p:oleObj spid="_x0000_s25602" name="Equation" r:id="rId3" imgW="1295280" imgH="342720" progId="Equation.3">
              <p:embed/>
            </p:oleObj>
          </a:graphicData>
        </a:graphic>
      </p:graphicFrame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0C66F-3E27-42BC-AD8A-16BCDBDE2E09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04800" y="622929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V. Sheshadri, V. D. Agrawal and P. Agrawal, “SoC test time minimization by per-session assignment of  VDD and clock," submitted to ICCAD 2013</a:t>
            </a:r>
            <a:endParaRPr lang="en-US" sz="1000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Problem Statement</a:t>
            </a:r>
          </a:p>
          <a:p>
            <a:r>
              <a:rPr lang="en-US" dirty="0" smtClean="0"/>
              <a:t>ILP-based Optimization</a:t>
            </a:r>
          </a:p>
          <a:p>
            <a:pPr lvl="1"/>
            <a:r>
              <a:rPr lang="en-US" dirty="0" smtClean="0"/>
              <a:t>Results</a:t>
            </a:r>
          </a:p>
          <a:p>
            <a:r>
              <a:rPr lang="en-US" dirty="0" smtClean="0"/>
              <a:t>Heuristic-based Optimization</a:t>
            </a:r>
          </a:p>
          <a:p>
            <a:pPr lvl="1"/>
            <a:r>
              <a:rPr lang="en-US" dirty="0" smtClean="0"/>
              <a:t>Results</a:t>
            </a:r>
          </a:p>
          <a:p>
            <a:r>
              <a:rPr lang="en-US" dirty="0" smtClean="0"/>
              <a:t>Conclusion</a:t>
            </a:r>
          </a:p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482481-F93E-4D14-ABDF-93A203E2F1B9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Results compared:</a:t>
            </a:r>
          </a:p>
          <a:p>
            <a:pPr lvl="1"/>
            <a:r>
              <a:rPr lang="en-US" dirty="0" smtClean="0"/>
              <a:t>Case 1: V</a:t>
            </a:r>
            <a:r>
              <a:rPr lang="en-US" baseline="-25000" dirty="0" smtClean="0"/>
              <a:t>DD </a:t>
            </a:r>
            <a:r>
              <a:rPr lang="en-US" dirty="0" smtClean="0"/>
              <a:t>and test clock fixed at nominal value 		(nominal case)</a:t>
            </a:r>
          </a:p>
          <a:p>
            <a:pPr lvl="1"/>
            <a:r>
              <a:rPr lang="en-US" dirty="0" smtClean="0"/>
              <a:t>Case 2: Nominal V</a:t>
            </a:r>
            <a:r>
              <a:rPr lang="en-US" baseline="-25000" dirty="0" smtClean="0"/>
              <a:t>DD </a:t>
            </a:r>
            <a:r>
              <a:rPr lang="en-US" dirty="0" smtClean="0"/>
              <a:t>; test clock optimized per     		session </a:t>
            </a:r>
          </a:p>
          <a:p>
            <a:pPr lvl="1"/>
            <a:r>
              <a:rPr lang="en-US" dirty="0" smtClean="0"/>
              <a:t>Case 3: V</a:t>
            </a:r>
            <a:r>
              <a:rPr lang="en-US" baseline="-25000" dirty="0" smtClean="0"/>
              <a:t>DD </a:t>
            </a:r>
            <a:r>
              <a:rPr lang="en-US" dirty="0" smtClean="0"/>
              <a:t>and test clock optimized per session 		 	(this work)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Assumptions:</a:t>
            </a:r>
          </a:p>
          <a:p>
            <a:pPr lvl="1"/>
            <a:r>
              <a:rPr lang="en-US" dirty="0" smtClean="0"/>
              <a:t>V</a:t>
            </a:r>
            <a:r>
              <a:rPr lang="en-US" baseline="-25000" dirty="0" smtClean="0"/>
              <a:t>DD </a:t>
            </a:r>
            <a:r>
              <a:rPr lang="en-US" dirty="0" smtClean="0"/>
              <a:t>range  = [1.0V. 0.6V]</a:t>
            </a:r>
          </a:p>
          <a:p>
            <a:pPr lvl="1"/>
            <a:r>
              <a:rPr lang="en-US" dirty="0" smtClean="0"/>
              <a:t>V</a:t>
            </a:r>
            <a:r>
              <a:rPr lang="en-US" baseline="-25000" dirty="0" smtClean="0"/>
              <a:t>TH</a:t>
            </a:r>
            <a:r>
              <a:rPr lang="en-US" dirty="0" smtClean="0"/>
              <a:t> = 0.5V, </a:t>
            </a:r>
            <a:r>
              <a:rPr lang="el-GR" dirty="0" smtClean="0"/>
              <a:t>α</a:t>
            </a:r>
            <a:r>
              <a:rPr lang="en-US" dirty="0" smtClean="0"/>
              <a:t> = 1.0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CDCF-061F-4728-8C99-2AACBEF7F5AC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- Results</a:t>
            </a:r>
          </a:p>
        </p:txBody>
      </p:sp>
      <p:sp>
        <p:nvSpPr>
          <p:cNvPr id="28675" name="Date Placeholder 2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6725B7-1E16-4D3A-8C5C-2BCF3B72601F}" type="datetime1">
              <a:rPr lang="en-US" smtClean="0"/>
              <a:pPr/>
              <a:t>4/23/2013</a:t>
            </a:fld>
            <a:endParaRPr lang="en-US" smtClean="0"/>
          </a:p>
        </p:txBody>
      </p:sp>
      <p:sp>
        <p:nvSpPr>
          <p:cNvPr id="28677" name="Slide Number Placeholder 4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fld id="{049D9409-8B5C-4BD5-AF6B-F62D98E5B292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8678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 benchmark: ASIC Z</a:t>
            </a:r>
            <a:r>
              <a:rPr lang="en-US" baseline="30000" dirty="0" smtClean="0"/>
              <a:t>[1]</a:t>
            </a:r>
          </a:p>
          <a:p>
            <a:pPr lvl="1" eaLnBrk="1" hangingPunct="1"/>
            <a:r>
              <a:rPr lang="en-US" dirty="0" smtClean="0"/>
              <a:t>Previously published optimal test time of 300 units</a:t>
            </a:r>
            <a:r>
              <a:rPr lang="en-US" baseline="30000" dirty="0" smtClean="0"/>
              <a:t>[2]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1828800" y="2895600"/>
            <a:ext cx="4343400" cy="2390775"/>
            <a:chOff x="1143000" y="1905000"/>
            <a:chExt cx="6167437" cy="3457575"/>
          </a:xfrm>
        </p:grpSpPr>
        <p:sp>
          <p:nvSpPr>
            <p:cNvPr id="8" name="Rectangle 2"/>
            <p:cNvSpPr>
              <a:spLocks noChangeArrowheads="1"/>
            </p:cNvSpPr>
            <p:nvPr/>
          </p:nvSpPr>
          <p:spPr bwMode="auto">
            <a:xfrm>
              <a:off x="1143000" y="1905000"/>
              <a:ext cx="6167437" cy="345757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Gill Sans MT" pitchFamily="-103" charset="0"/>
              </a:endParaRPr>
            </a:p>
          </p:txBody>
        </p:sp>
        <p:sp>
          <p:nvSpPr>
            <p:cNvPr id="28684" name="Rectangle 8"/>
            <p:cNvSpPr>
              <a:spLocks noChangeArrowheads="1"/>
            </p:cNvSpPr>
            <p:nvPr/>
          </p:nvSpPr>
          <p:spPr bwMode="auto">
            <a:xfrm>
              <a:off x="1333500" y="2095500"/>
              <a:ext cx="1023937" cy="108108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RAM 2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(61,241)</a:t>
              </a:r>
            </a:p>
          </p:txBody>
        </p:sp>
        <p:sp>
          <p:nvSpPr>
            <p:cNvPr id="28685" name="Rectangle 9"/>
            <p:cNvSpPr>
              <a:spLocks noChangeArrowheads="1"/>
            </p:cNvSpPr>
            <p:nvPr/>
          </p:nvSpPr>
          <p:spPr bwMode="auto">
            <a:xfrm>
              <a:off x="2586037" y="2095500"/>
              <a:ext cx="1024128" cy="1078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RAM 3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(38,213)</a:t>
              </a:r>
            </a:p>
          </p:txBody>
        </p:sp>
        <p:sp>
          <p:nvSpPr>
            <p:cNvPr id="28686" name="Rectangle 10"/>
            <p:cNvSpPr>
              <a:spLocks noChangeArrowheads="1"/>
            </p:cNvSpPr>
            <p:nvPr/>
          </p:nvSpPr>
          <p:spPr bwMode="auto">
            <a:xfrm>
              <a:off x="1333500" y="3748087"/>
              <a:ext cx="1078992" cy="1078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ROM 1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(102,279)</a:t>
              </a:r>
            </a:p>
          </p:txBody>
        </p:sp>
        <p:sp>
          <p:nvSpPr>
            <p:cNvPr id="28687" name="Rectangle 11"/>
            <p:cNvSpPr>
              <a:spLocks noChangeArrowheads="1"/>
            </p:cNvSpPr>
            <p:nvPr/>
          </p:nvSpPr>
          <p:spPr bwMode="auto">
            <a:xfrm>
              <a:off x="2586037" y="3748087"/>
              <a:ext cx="1078992" cy="1078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ROM 2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(102,279)</a:t>
              </a:r>
            </a:p>
          </p:txBody>
        </p:sp>
        <p:sp>
          <p:nvSpPr>
            <p:cNvPr id="28688" name="Rectangle 12"/>
            <p:cNvSpPr>
              <a:spLocks noChangeArrowheads="1"/>
            </p:cNvSpPr>
            <p:nvPr/>
          </p:nvSpPr>
          <p:spPr bwMode="auto">
            <a:xfrm>
              <a:off x="5176837" y="3748087"/>
              <a:ext cx="1024128" cy="1078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RAM 1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(69,282)</a:t>
              </a:r>
            </a:p>
          </p:txBody>
        </p:sp>
        <p:sp>
          <p:nvSpPr>
            <p:cNvPr id="28689" name="Rectangle 13"/>
            <p:cNvSpPr>
              <a:spLocks noChangeArrowheads="1"/>
            </p:cNvSpPr>
            <p:nvPr/>
          </p:nvSpPr>
          <p:spPr bwMode="auto">
            <a:xfrm>
              <a:off x="3924109" y="3748087"/>
              <a:ext cx="1024128" cy="10789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RAM 4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(23,96)</a:t>
              </a:r>
            </a:p>
          </p:txBody>
        </p:sp>
        <p:sp>
          <p:nvSpPr>
            <p:cNvPr id="28690" name="Rectangle 14"/>
            <p:cNvSpPr>
              <a:spLocks noChangeArrowheads="1"/>
            </p:cNvSpPr>
            <p:nvPr/>
          </p:nvSpPr>
          <p:spPr bwMode="auto">
            <a:xfrm>
              <a:off x="6319837" y="3748087"/>
              <a:ext cx="882401" cy="91195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Reg. file</a:t>
              </a:r>
            </a:p>
            <a:p>
              <a:pPr algn="ctr"/>
              <a:r>
                <a:rPr lang="en-US" sz="1200" b="1">
                  <a:latin typeface="Gill Sans MT" pitchFamily="-103" charset="0"/>
                </a:rPr>
                <a:t>(10,95)</a:t>
              </a:r>
            </a:p>
          </p:txBody>
        </p:sp>
        <p:sp>
          <p:nvSpPr>
            <p:cNvPr id="28691" name="Rectangle 15"/>
            <p:cNvSpPr>
              <a:spLocks noChangeArrowheads="1"/>
            </p:cNvSpPr>
            <p:nvPr/>
          </p:nvSpPr>
          <p:spPr bwMode="auto">
            <a:xfrm>
              <a:off x="3881437" y="2135187"/>
              <a:ext cx="3200400" cy="660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Random logic 1 (134, 295)</a:t>
              </a:r>
            </a:p>
          </p:txBody>
        </p:sp>
        <p:sp>
          <p:nvSpPr>
            <p:cNvPr id="28692" name="Rectangle 16"/>
            <p:cNvSpPr>
              <a:spLocks noChangeArrowheads="1"/>
            </p:cNvSpPr>
            <p:nvPr/>
          </p:nvSpPr>
          <p:spPr bwMode="auto">
            <a:xfrm>
              <a:off x="3881437" y="2903537"/>
              <a:ext cx="3200400" cy="65246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 b="1">
                  <a:latin typeface="Gill Sans MT" pitchFamily="-103" charset="0"/>
                </a:rPr>
                <a:t>Random logic 2 (160, 352)</a:t>
              </a:r>
            </a:p>
          </p:txBody>
        </p:sp>
      </p:grpSp>
      <p:sp>
        <p:nvSpPr>
          <p:cNvPr id="28680" name="TextBox 17"/>
          <p:cNvSpPr txBox="1">
            <a:spLocks noChangeArrowheads="1"/>
          </p:cNvSpPr>
          <p:nvPr/>
        </p:nvSpPr>
        <p:spPr bwMode="auto">
          <a:xfrm>
            <a:off x="2286000" y="5334000"/>
            <a:ext cx="1371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 dirty="0" err="1">
                <a:latin typeface="Gill Sans MT" pitchFamily="-103" charset="0"/>
              </a:rPr>
              <a:t>P</a:t>
            </a:r>
            <a:r>
              <a:rPr lang="en-US" b="1" baseline="-25000" dirty="0" err="1">
                <a:latin typeface="Gill Sans MT" pitchFamily="-103" charset="0"/>
              </a:rPr>
              <a:t>max</a:t>
            </a:r>
            <a:r>
              <a:rPr lang="en-US" b="1" dirty="0">
                <a:latin typeface="Gill Sans MT" pitchFamily="-103" charset="0"/>
              </a:rPr>
              <a:t>=  900</a:t>
            </a:r>
          </a:p>
        </p:txBody>
      </p:sp>
      <p:sp>
        <p:nvSpPr>
          <p:cNvPr id="28681" name="Rectangle 18"/>
          <p:cNvSpPr>
            <a:spLocks noChangeArrowheads="1"/>
          </p:cNvSpPr>
          <p:nvPr/>
        </p:nvSpPr>
        <p:spPr bwMode="auto">
          <a:xfrm>
            <a:off x="4572000" y="5334000"/>
            <a:ext cx="1376363" cy="5095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b="1">
                <a:latin typeface="Gill Sans MT" pitchFamily="-103" charset="0"/>
              </a:rPr>
              <a:t>Block</a:t>
            </a:r>
          </a:p>
          <a:p>
            <a:pPr algn="ctr"/>
            <a:r>
              <a:rPr lang="en-US" sz="1200" b="1">
                <a:latin typeface="Gill Sans MT" pitchFamily="-103" charset="0"/>
              </a:rPr>
              <a:t>(test time, power)</a:t>
            </a:r>
          </a:p>
        </p:txBody>
      </p:sp>
      <p:sp>
        <p:nvSpPr>
          <p:cNvPr id="28682" name="TextBox 19"/>
          <p:cNvSpPr txBox="1">
            <a:spLocks noChangeArrowheads="1"/>
          </p:cNvSpPr>
          <p:nvPr/>
        </p:nvSpPr>
        <p:spPr bwMode="auto">
          <a:xfrm>
            <a:off x="6324600" y="3733800"/>
            <a:ext cx="2286000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i="1" dirty="0"/>
              <a:t>Blocks of ASIC Z, and their test time (in </a:t>
            </a:r>
            <a:r>
              <a:rPr lang="en-US" sz="1400" i="1" dirty="0" err="1"/>
              <a:t>a.u</a:t>
            </a:r>
            <a:r>
              <a:rPr lang="en-US" sz="1400" i="1" dirty="0"/>
              <a:t>.) and test power (in </a:t>
            </a:r>
            <a:r>
              <a:rPr lang="en-US" sz="1400" i="1" dirty="0" err="1"/>
              <a:t>mW</a:t>
            </a:r>
            <a:r>
              <a:rPr lang="en-US" sz="1400" i="1" dirty="0"/>
              <a:t>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04800" y="60198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[1] Y. </a:t>
            </a:r>
            <a:r>
              <a:rPr lang="en-US" sz="1000" dirty="0" err="1" smtClean="0"/>
              <a:t>Zorian</a:t>
            </a:r>
            <a:r>
              <a:rPr lang="en-US" sz="1000" dirty="0" smtClean="0"/>
              <a:t>, “A distributed control scheme for complex VLSI devices,” </a:t>
            </a:r>
            <a:r>
              <a:rPr lang="en-US" sz="1000" i="1" dirty="0" smtClean="0"/>
              <a:t>Proc.</a:t>
            </a:r>
            <a:r>
              <a:rPr lang="en-US" sz="1000" dirty="0" smtClean="0"/>
              <a:t> </a:t>
            </a:r>
            <a:r>
              <a:rPr lang="en-US" sz="1000" i="1" dirty="0" smtClean="0"/>
              <a:t>VTS</a:t>
            </a:r>
            <a:r>
              <a:rPr lang="en-US" sz="1000" dirty="0" smtClean="0"/>
              <a:t>, Apr. 1993, pp. 4–9.</a:t>
            </a:r>
          </a:p>
          <a:p>
            <a:r>
              <a:rPr lang="en-US" sz="1000" dirty="0" smtClean="0"/>
              <a:t>[2] E. Larsson and Z. </a:t>
            </a:r>
            <a:r>
              <a:rPr lang="en-US" sz="1000" dirty="0" err="1" smtClean="0"/>
              <a:t>Peng</a:t>
            </a:r>
            <a:r>
              <a:rPr lang="en-US" sz="1000" dirty="0" smtClean="0"/>
              <a:t>, “Test Scheduling and scan-chain division under power constraint,” </a:t>
            </a:r>
            <a:r>
              <a:rPr lang="en-US" sz="1000" i="1" dirty="0" smtClean="0"/>
              <a:t>Proc. ATS</a:t>
            </a:r>
            <a:r>
              <a:rPr lang="en-US" sz="1000" dirty="0" smtClean="0"/>
              <a:t>, Nov. 2001, pp</a:t>
            </a:r>
            <a:r>
              <a:rPr lang="en-US" sz="1000" i="1" dirty="0" smtClean="0"/>
              <a:t> </a:t>
            </a:r>
            <a:r>
              <a:rPr lang="en-US" sz="1000" dirty="0" smtClean="0"/>
              <a:t>259-264</a:t>
            </a:r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ASIC Z:</a:t>
            </a:r>
          </a:p>
          <a:p>
            <a:pPr lvl="1"/>
            <a:r>
              <a:rPr lang="en-US" dirty="0" smtClean="0"/>
              <a:t>Case 1: Nominal case = 300 units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2B3ABA-7661-46D4-8F52-B8DB3338ED90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22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685800" y="2743200"/>
          <a:ext cx="3581400" cy="304946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193800"/>
                <a:gridCol w="1193800"/>
                <a:gridCol w="1193800"/>
              </a:tblGrid>
              <a:tr h="282376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Case 2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05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Session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Freq. factor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Test time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989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RAM1, </a:t>
                      </a:r>
                      <a:r>
                        <a:rPr lang="en-US" sz="1400" u="none" strike="noStrike" dirty="0" smtClean="0"/>
                        <a:t>ROM1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1.5   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68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810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RAM2, RAM3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1.98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30.771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4130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RAM4, RF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4.712 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4.881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5605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 smtClean="0"/>
                        <a:t>ROM2, </a:t>
                      </a:r>
                      <a:r>
                        <a:rPr lang="en-US" sz="1400" u="none" strike="noStrike" dirty="0"/>
                        <a:t>RL1, RL2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0.972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164.622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282376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/>
                        <a:t>Total Test </a:t>
                      </a:r>
                      <a:r>
                        <a:rPr lang="en-US" sz="1600" b="1" u="none" strike="noStrike" dirty="0"/>
                        <a:t>time </a:t>
                      </a:r>
                      <a:r>
                        <a:rPr lang="en-US" sz="1600" b="1" u="none" strike="noStrike" dirty="0" smtClean="0"/>
                        <a:t>=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/>
                        <a:t>268.274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495800" y="2696592"/>
          <a:ext cx="3886200" cy="309460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310718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/>
                        <a:t>Case 3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21437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Session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Freq. factor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VDD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Test time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51564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RF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12.5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0.8V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4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RAM 1,2,3,4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2.56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0.65V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26.95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2143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/>
                        <a:t>ROM 1,2, RL 1,2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1.3278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0.75V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120.5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03934">
                <a:tc gridSpan="3"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/>
                        <a:t>Total Test </a:t>
                      </a:r>
                      <a:r>
                        <a:rPr lang="en-US" sz="1600" b="1" u="none" strike="noStrike" dirty="0"/>
                        <a:t>time =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 smtClean="0"/>
                        <a:t>148.25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times for other benchmarks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>
              <a:spcBef>
                <a:spcPts val="0"/>
              </a:spcBef>
            </a:pPr>
            <a:endParaRPr lang="en-US" dirty="0" smtClean="0"/>
          </a:p>
          <a:p>
            <a:pPr lvl="2">
              <a:spcBef>
                <a:spcPts val="0"/>
              </a:spcBef>
            </a:pPr>
            <a:r>
              <a:rPr lang="en-US" dirty="0" smtClean="0"/>
              <a:t>Test times normalized with respect to Case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8AF3E-E665-45FE-A069-ABC95FBD4CE1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943600"/>
            <a:ext cx="853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[1] E. Larsson , </a:t>
            </a:r>
            <a:r>
              <a:rPr lang="en-US" sz="1000" i="1" dirty="0"/>
              <a:t>Introduction to Advanced System-on-Chip </a:t>
            </a:r>
            <a:r>
              <a:rPr lang="en-US" sz="1000" i="1" dirty="0" smtClean="0"/>
              <a:t>Test Design </a:t>
            </a:r>
            <a:r>
              <a:rPr lang="en-US" sz="1000" i="1" dirty="0"/>
              <a:t>and </a:t>
            </a:r>
            <a:r>
              <a:rPr lang="en-US" sz="1000" i="1" dirty="0" smtClean="0"/>
              <a:t>Optimization,</a:t>
            </a:r>
            <a:r>
              <a:rPr lang="en-US" sz="1000" dirty="0" smtClean="0"/>
              <a:t> </a:t>
            </a:r>
            <a:r>
              <a:rPr lang="en-US" sz="1000" dirty="0"/>
              <a:t>Springer, </a:t>
            </a:r>
            <a:r>
              <a:rPr lang="en-US" sz="1000" dirty="0" smtClean="0"/>
              <a:t>2005</a:t>
            </a:r>
          </a:p>
          <a:p>
            <a:r>
              <a:rPr lang="en-US" sz="1000" dirty="0" smtClean="0"/>
              <a:t>[2] </a:t>
            </a:r>
            <a:r>
              <a:rPr lang="en-US" sz="1000" dirty="0"/>
              <a:t>V. </a:t>
            </a:r>
            <a:r>
              <a:rPr lang="en-US" sz="1000" dirty="0" smtClean="0"/>
              <a:t>Muresan </a:t>
            </a:r>
            <a:r>
              <a:rPr lang="en-US" sz="1000" i="1" dirty="0" smtClean="0"/>
              <a:t>et al</a:t>
            </a:r>
            <a:r>
              <a:rPr lang="en-US" sz="1000" dirty="0" smtClean="0"/>
              <a:t>, </a:t>
            </a:r>
            <a:r>
              <a:rPr lang="en-US" sz="1000" dirty="0"/>
              <a:t>“A Comparison </a:t>
            </a:r>
            <a:r>
              <a:rPr lang="en-US" sz="1000" dirty="0" smtClean="0"/>
              <a:t>of Classical </a:t>
            </a:r>
            <a:r>
              <a:rPr lang="en-US" sz="1000" dirty="0"/>
              <a:t>Scheduling Approaches in Power-Constrained </a:t>
            </a:r>
            <a:r>
              <a:rPr lang="en-US" sz="1000" dirty="0" smtClean="0"/>
              <a:t>Block-Test </a:t>
            </a:r>
            <a:r>
              <a:rPr lang="en-US" sz="1000" dirty="0"/>
              <a:t>Scheduling,” </a:t>
            </a:r>
            <a:r>
              <a:rPr lang="en-US" sz="1000" i="1" dirty="0" smtClean="0"/>
              <a:t>Proc</a:t>
            </a:r>
            <a:r>
              <a:rPr lang="en-US" sz="1000" i="1" dirty="0"/>
              <a:t>. </a:t>
            </a:r>
            <a:r>
              <a:rPr lang="en-US" sz="1000" i="1" dirty="0" smtClean="0"/>
              <a:t>ITC’00, </a:t>
            </a:r>
            <a:r>
              <a:rPr lang="en-US" sz="1000" dirty="0" smtClean="0"/>
              <a:t>pp</a:t>
            </a:r>
            <a:r>
              <a:rPr lang="en-US" sz="1000" dirty="0"/>
              <a:t>. </a:t>
            </a:r>
            <a:r>
              <a:rPr lang="en-US" sz="1000" dirty="0" smtClean="0"/>
              <a:t>882–891</a:t>
            </a:r>
          </a:p>
          <a:p>
            <a:r>
              <a:rPr lang="en-US" sz="1000" dirty="0" smtClean="0"/>
              <a:t>[3]</a:t>
            </a:r>
            <a:r>
              <a:rPr lang="en-US" sz="1000" dirty="0"/>
              <a:t> J. </a:t>
            </a:r>
            <a:r>
              <a:rPr lang="en-US" sz="1000" dirty="0" err="1" smtClean="0"/>
              <a:t>Pouget</a:t>
            </a:r>
            <a:r>
              <a:rPr lang="en-US" sz="1000" dirty="0" smtClean="0"/>
              <a:t> </a:t>
            </a:r>
            <a:r>
              <a:rPr lang="en-US" sz="1000" i="1" dirty="0" smtClean="0"/>
              <a:t>et </a:t>
            </a:r>
            <a:r>
              <a:rPr lang="en-US" sz="1000" i="1" dirty="0" err="1" smtClean="0"/>
              <a:t>al,</a:t>
            </a:r>
            <a:r>
              <a:rPr lang="en-US" sz="1000" dirty="0" err="1" smtClean="0"/>
              <a:t>“</a:t>
            </a:r>
            <a:r>
              <a:rPr lang="en-US" sz="1000" dirty="0" err="1"/>
              <a:t>An</a:t>
            </a:r>
            <a:r>
              <a:rPr lang="en-US" sz="1000" dirty="0"/>
              <a:t> Efficient Approach to SoC Wrapper Design, TAM </a:t>
            </a:r>
            <a:r>
              <a:rPr lang="en-US" sz="1000" dirty="0" smtClean="0"/>
              <a:t>Configuration </a:t>
            </a:r>
            <a:r>
              <a:rPr lang="en-US" sz="1000" dirty="0"/>
              <a:t>and Test Scheduling,” </a:t>
            </a:r>
            <a:r>
              <a:rPr lang="en-US" sz="1000" i="1" dirty="0" smtClean="0"/>
              <a:t>Proc</a:t>
            </a:r>
            <a:r>
              <a:rPr lang="en-US" sz="1000" i="1" dirty="0"/>
              <a:t>. IEEE </a:t>
            </a:r>
            <a:r>
              <a:rPr lang="en-US" sz="1000" i="1" dirty="0" smtClean="0"/>
              <a:t>ETW’03</a:t>
            </a:r>
            <a:r>
              <a:rPr lang="en-US" sz="1000" i="1" dirty="0"/>
              <a:t>,</a:t>
            </a:r>
            <a:r>
              <a:rPr lang="en-US" sz="1000" dirty="0"/>
              <a:t> pp. 51–56.</a:t>
            </a:r>
            <a:endParaRPr lang="en-US" sz="1000" dirty="0" smtClean="0"/>
          </a:p>
        </p:txBody>
      </p:sp>
      <p:graphicFrame>
        <p:nvGraphicFramePr>
          <p:cNvPr id="8" name="Chart 7"/>
          <p:cNvGraphicFramePr/>
          <p:nvPr/>
        </p:nvGraphicFramePr>
        <p:xfrm>
          <a:off x="914400" y="2286000"/>
          <a:ext cx="52578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248400" y="3724126"/>
            <a:ext cx="243840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i="1" dirty="0" smtClean="0"/>
              <a:t>Test time reduction: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 50-70% over Case 1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 40-45% over Case 2</a:t>
            </a:r>
            <a:endParaRPr lang="en-US" i="1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Heterogeneous SoC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Modern SoCs are heterogeneous</a:t>
            </a:r>
          </a:p>
          <a:p>
            <a:pPr lvl="1"/>
            <a:r>
              <a:rPr lang="en-US" dirty="0" smtClean="0"/>
              <a:t>Combination of AMS circuits, memory blocks, logic blocks</a:t>
            </a:r>
          </a:p>
          <a:p>
            <a:pPr lvl="1"/>
            <a:r>
              <a:rPr lang="en-US" dirty="0" smtClean="0"/>
              <a:t>Separate voltage and clock requirements</a:t>
            </a:r>
          </a:p>
          <a:p>
            <a:pPr lvl="1"/>
            <a:r>
              <a:rPr lang="en-US" dirty="0" smtClean="0"/>
              <a:t>Optimizer needs to adapt to individual core’s specification</a:t>
            </a:r>
          </a:p>
          <a:p>
            <a:pPr lvl="1"/>
            <a:r>
              <a:rPr lang="en-US" dirty="0" smtClean="0"/>
              <a:t>To reflect this requirement, dual voltage range assigned</a:t>
            </a:r>
          </a:p>
          <a:p>
            <a:pPr lvl="2"/>
            <a:r>
              <a:rPr lang="en-US" dirty="0" smtClean="0"/>
              <a:t>[1.5V, 1.2V] with nominal VDD = 1.5V</a:t>
            </a:r>
          </a:p>
          <a:p>
            <a:pPr lvl="2"/>
            <a:r>
              <a:rPr lang="en-US" dirty="0" smtClean="0"/>
              <a:t>[1.0V, 0.6V] with nominal VDD = 1.0V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1E973A-78AA-42E5-A3CE-DEA649094F00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time minimization for ASIC 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3351D-71F6-4521-9B96-FEF4D3EC79AE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25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2999" y="2362200"/>
          <a:ext cx="6934203" cy="3276601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990601"/>
                <a:gridCol w="954358"/>
                <a:gridCol w="746520"/>
                <a:gridCol w="848545"/>
                <a:gridCol w="848545"/>
                <a:gridCol w="848545"/>
                <a:gridCol w="851452"/>
                <a:gridCol w="845637"/>
              </a:tblGrid>
              <a:tr h="392037">
                <a:tc gridSpan="2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Case 1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Case 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Case 3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78407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VDD Range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Session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Test time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Freq. Factor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Test time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Freq. Factor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VDD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Test time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</a:tr>
              <a:tr h="3920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[</a:t>
                      </a:r>
                      <a:r>
                        <a:rPr lang="en-US" sz="1400" u="none" strike="noStrike" dirty="0" smtClean="0"/>
                        <a:t>1.0V, 0.6V]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 </a:t>
                      </a:r>
                      <a:r>
                        <a:rPr lang="en-US" sz="1400" u="none" strike="noStrike" dirty="0" smtClean="0"/>
                        <a:t>RAM 3,4</a:t>
                      </a:r>
                      <a:r>
                        <a:rPr lang="en-US" sz="1400" u="none" strike="noStrike" dirty="0"/>
                        <a:t>, 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38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</a:t>
                      </a:r>
                      <a:r>
                        <a:rPr lang="en-US" sz="1400" u="none" strike="noStrike" dirty="0" smtClean="0"/>
                        <a:t>2.91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13.05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5.19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0.7V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7.317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621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 </a:t>
                      </a:r>
                      <a:r>
                        <a:rPr lang="en-US" sz="1400" u="none" strike="noStrike" dirty="0" smtClean="0"/>
                        <a:t>RAM1, ROM2,RL1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134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</a:t>
                      </a:r>
                      <a:r>
                        <a:rPr lang="en-US" sz="1400" u="none" strike="noStrike" dirty="0" smtClean="0"/>
                        <a:t>1.05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127.45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1.72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0.75V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77.83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9203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400" u="none" strike="noStrike" dirty="0"/>
                        <a:t>[</a:t>
                      </a:r>
                      <a:r>
                        <a:rPr lang="en-US" sz="1400" u="none" strike="noStrike" dirty="0" smtClean="0"/>
                        <a:t>1.5V, 1.2V]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 </a:t>
                      </a:r>
                      <a:r>
                        <a:rPr lang="en-US" sz="1400" u="none" strike="noStrike" dirty="0" smtClean="0"/>
                        <a:t>RF,</a:t>
                      </a:r>
                      <a:r>
                        <a:rPr lang="en-US" sz="1400" u="none" strike="noStrike" dirty="0"/>
                        <a:t>   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8.0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1.25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12.5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1.2V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0.8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4621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/>
                        <a:t> </a:t>
                      </a:r>
                      <a:r>
                        <a:rPr lang="en-US" sz="1400" u="none" strike="noStrike" dirty="0" smtClean="0"/>
                        <a:t>RAM2, ROM1,RL2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 1.0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160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1.33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1.3V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120.17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  <a:tr h="392037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1" u="none" strike="noStrike" dirty="0"/>
                        <a:t>Total Test time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342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301.75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u="none" strike="noStrike" dirty="0"/>
                        <a:t>206.117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MILP -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times for other benchmarks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>
              <a:spcBef>
                <a:spcPts val="0"/>
              </a:spcBef>
            </a:pPr>
            <a:endParaRPr lang="en-US" dirty="0" smtClean="0"/>
          </a:p>
          <a:p>
            <a:pPr lvl="2">
              <a:spcBef>
                <a:spcPts val="0"/>
              </a:spcBef>
            </a:pPr>
            <a:r>
              <a:rPr lang="en-US" dirty="0" smtClean="0"/>
              <a:t>Test times normalized with respect to Case 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57049-4794-44BA-9EE4-B7B58A07E0B3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5943600"/>
            <a:ext cx="85344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[1] E. Larsson , </a:t>
            </a:r>
            <a:r>
              <a:rPr lang="en-US" sz="1000" i="1" dirty="0"/>
              <a:t>Introduction to Advanced System-on-Chip </a:t>
            </a:r>
            <a:r>
              <a:rPr lang="en-US" sz="1000" i="1" dirty="0" smtClean="0"/>
              <a:t>Test Design </a:t>
            </a:r>
            <a:r>
              <a:rPr lang="en-US" sz="1000" i="1" dirty="0"/>
              <a:t>and </a:t>
            </a:r>
            <a:r>
              <a:rPr lang="en-US" sz="1000" i="1" dirty="0" smtClean="0"/>
              <a:t>Optimization,</a:t>
            </a:r>
            <a:r>
              <a:rPr lang="en-US" sz="1000" dirty="0" smtClean="0"/>
              <a:t> </a:t>
            </a:r>
            <a:r>
              <a:rPr lang="en-US" sz="1000" dirty="0"/>
              <a:t>Springer, </a:t>
            </a:r>
            <a:r>
              <a:rPr lang="en-US" sz="1000" dirty="0" smtClean="0"/>
              <a:t>2005</a:t>
            </a:r>
          </a:p>
          <a:p>
            <a:r>
              <a:rPr lang="en-US" sz="1000" dirty="0" smtClean="0"/>
              <a:t>[2] </a:t>
            </a:r>
            <a:r>
              <a:rPr lang="en-US" sz="1000" dirty="0"/>
              <a:t>V. </a:t>
            </a:r>
            <a:r>
              <a:rPr lang="en-US" sz="1000" dirty="0" smtClean="0"/>
              <a:t>Muresan </a:t>
            </a:r>
            <a:r>
              <a:rPr lang="en-US" sz="1000" i="1" dirty="0" smtClean="0"/>
              <a:t>et al</a:t>
            </a:r>
            <a:r>
              <a:rPr lang="en-US" sz="1000" dirty="0" smtClean="0"/>
              <a:t>, </a:t>
            </a:r>
            <a:r>
              <a:rPr lang="en-US" sz="1000" dirty="0"/>
              <a:t>“A Comparison </a:t>
            </a:r>
            <a:r>
              <a:rPr lang="en-US" sz="1000" dirty="0" smtClean="0"/>
              <a:t>of Classical </a:t>
            </a:r>
            <a:r>
              <a:rPr lang="en-US" sz="1000" dirty="0"/>
              <a:t>Scheduling Approaches in Power-Constrained </a:t>
            </a:r>
            <a:r>
              <a:rPr lang="en-US" sz="1000" dirty="0" smtClean="0"/>
              <a:t>Block-Test </a:t>
            </a:r>
            <a:r>
              <a:rPr lang="en-US" sz="1000" dirty="0"/>
              <a:t>Scheduling,” </a:t>
            </a:r>
            <a:r>
              <a:rPr lang="en-US" sz="1000" i="1" dirty="0" smtClean="0"/>
              <a:t>Proc</a:t>
            </a:r>
            <a:r>
              <a:rPr lang="en-US" sz="1000" i="1" dirty="0"/>
              <a:t>. </a:t>
            </a:r>
            <a:r>
              <a:rPr lang="en-US" sz="1000" i="1" dirty="0" smtClean="0"/>
              <a:t>ITC’00, </a:t>
            </a:r>
            <a:r>
              <a:rPr lang="en-US" sz="1000" dirty="0" smtClean="0"/>
              <a:t>pp</a:t>
            </a:r>
            <a:r>
              <a:rPr lang="en-US" sz="1000" dirty="0"/>
              <a:t>. </a:t>
            </a:r>
            <a:r>
              <a:rPr lang="en-US" sz="1000" dirty="0" smtClean="0"/>
              <a:t>882–891</a:t>
            </a:r>
          </a:p>
          <a:p>
            <a:r>
              <a:rPr lang="en-US" sz="1000" dirty="0" smtClean="0"/>
              <a:t>[3]</a:t>
            </a:r>
            <a:r>
              <a:rPr lang="en-US" sz="1000" dirty="0"/>
              <a:t> J. </a:t>
            </a:r>
            <a:r>
              <a:rPr lang="en-US" sz="1000" dirty="0" err="1" smtClean="0"/>
              <a:t>Pouget</a:t>
            </a:r>
            <a:r>
              <a:rPr lang="en-US" sz="1000" dirty="0" smtClean="0"/>
              <a:t> </a:t>
            </a:r>
            <a:r>
              <a:rPr lang="en-US" sz="1000" i="1" dirty="0" smtClean="0"/>
              <a:t>et </a:t>
            </a:r>
            <a:r>
              <a:rPr lang="en-US" sz="1000" i="1" dirty="0" err="1" smtClean="0"/>
              <a:t>al,</a:t>
            </a:r>
            <a:r>
              <a:rPr lang="en-US" sz="1000" dirty="0" err="1" smtClean="0"/>
              <a:t>“</a:t>
            </a:r>
            <a:r>
              <a:rPr lang="en-US" sz="1000" dirty="0" err="1"/>
              <a:t>An</a:t>
            </a:r>
            <a:r>
              <a:rPr lang="en-US" sz="1000" dirty="0"/>
              <a:t> Efficient Approach to SoC Wrapper Design, TAM </a:t>
            </a:r>
            <a:r>
              <a:rPr lang="en-US" sz="1000" dirty="0" smtClean="0"/>
              <a:t>Configuration </a:t>
            </a:r>
            <a:r>
              <a:rPr lang="en-US" sz="1000" dirty="0"/>
              <a:t>and Test Scheduling,” </a:t>
            </a:r>
            <a:r>
              <a:rPr lang="en-US" sz="1000" i="1" dirty="0" smtClean="0"/>
              <a:t>Proc</a:t>
            </a:r>
            <a:r>
              <a:rPr lang="en-US" sz="1000" i="1" dirty="0"/>
              <a:t>. IEEE </a:t>
            </a:r>
            <a:r>
              <a:rPr lang="en-US" sz="1000" i="1" dirty="0" smtClean="0"/>
              <a:t>ETW’03</a:t>
            </a:r>
            <a:r>
              <a:rPr lang="en-US" sz="1000" i="1" dirty="0"/>
              <a:t>,</a:t>
            </a:r>
            <a:r>
              <a:rPr lang="en-US" sz="1000" dirty="0"/>
              <a:t> pp. 51–56.</a:t>
            </a:r>
            <a:endParaRPr lang="en-US" sz="1000" dirty="0" smtClean="0"/>
          </a:p>
        </p:txBody>
      </p:sp>
      <p:graphicFrame>
        <p:nvGraphicFramePr>
          <p:cNvPr id="10" name="Chart 9"/>
          <p:cNvGraphicFramePr/>
          <p:nvPr/>
        </p:nvGraphicFramePr>
        <p:xfrm>
          <a:off x="914400" y="2209800"/>
          <a:ext cx="5334000" cy="32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248400" y="3495526"/>
            <a:ext cx="2438400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i="1" dirty="0" smtClean="0"/>
              <a:t>Test time reduction: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 40-65% over Case 1</a:t>
            </a:r>
          </a:p>
          <a:p>
            <a:pPr>
              <a:buFont typeface="Wingdings" pitchFamily="2" charset="2"/>
              <a:buChar char="Ø"/>
            </a:pPr>
            <a:r>
              <a:rPr lang="en-US" i="1" dirty="0" smtClean="0"/>
              <a:t> 30-40% over Case 2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ILP methods are NP-hard*</a:t>
            </a:r>
          </a:p>
          <a:p>
            <a:pPr lvl="1"/>
            <a:r>
              <a:rPr lang="en-US" dirty="0" smtClean="0"/>
              <a:t> Problem size grows quickly with no. of cores</a:t>
            </a:r>
          </a:p>
          <a:p>
            <a:pPr lvl="1"/>
            <a:r>
              <a:rPr lang="en-US" dirty="0" smtClean="0"/>
              <a:t>Large amounts of CPU time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Heuristic methods offer better alternative</a:t>
            </a:r>
          </a:p>
          <a:p>
            <a:pPr lvl="1"/>
            <a:r>
              <a:rPr lang="en-US" dirty="0" smtClean="0"/>
              <a:t>Often based on greedy approach</a:t>
            </a:r>
          </a:p>
          <a:p>
            <a:pPr lvl="1"/>
            <a:r>
              <a:rPr lang="en-US" dirty="0" smtClean="0"/>
              <a:t>Capable of near-optimal solutions</a:t>
            </a:r>
          </a:p>
          <a:p>
            <a:pPr lvl="1"/>
            <a:r>
              <a:rPr lang="en-US" dirty="0" smtClean="0"/>
              <a:t>Less CPU time than ILP method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B0C275-8D6B-4E20-B2FA-EFF375EE6B32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601980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*</a:t>
            </a:r>
            <a:r>
              <a:rPr lang="en-US" sz="1000" dirty="0" smtClean="0"/>
              <a:t> </a:t>
            </a:r>
            <a:r>
              <a:rPr lang="en-US" sz="1000" dirty="0"/>
              <a:t>K. </a:t>
            </a:r>
            <a:r>
              <a:rPr lang="en-US" sz="1000" dirty="0" err="1"/>
              <a:t>Chakrabarty</a:t>
            </a:r>
            <a:r>
              <a:rPr lang="en-US" sz="1000" dirty="0"/>
              <a:t>, “Test Scheduling for Core-Based Systems,” </a:t>
            </a:r>
            <a:r>
              <a:rPr lang="en-US" sz="1000" i="1" dirty="0" smtClean="0"/>
              <a:t>Proc. IEEE/ACM  ICCAD, </a:t>
            </a:r>
            <a:r>
              <a:rPr lang="en-US" sz="1000" dirty="0"/>
              <a:t>Nov. 1999, </a:t>
            </a:r>
            <a:r>
              <a:rPr lang="en-US" sz="1000" dirty="0" smtClean="0"/>
              <a:t>pp.391–394</a:t>
            </a:r>
            <a:r>
              <a:rPr lang="en-US" sz="1000" dirty="0"/>
              <a:t>.</a:t>
            </a:r>
            <a:endParaRPr lang="en-US" sz="1000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General Exam - Vijay Sheshadri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Session-based Testing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F86D2-2B59-4484-9470-7B06D32C6751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3733800" y="1447800"/>
            <a:ext cx="12192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Initialize </a:t>
            </a:r>
            <a:r>
              <a:rPr lang="en-US" sz="1400" b="1" i="1" dirty="0" smtClean="0"/>
              <a:t>list1,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endParaRPr lang="en-US" sz="1400" b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cxnSp>
        <p:nvCxnSpPr>
          <p:cNvPr id="9" name="Straight Arrow Connector 8"/>
          <p:cNvCxnSpPr>
            <a:stCxn id="6" idx="2"/>
          </p:cNvCxnSpPr>
          <p:nvPr/>
        </p:nvCxnSpPr>
        <p:spPr>
          <a:xfrm>
            <a:off x="4343400" y="20574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Decision 9"/>
          <p:cNvSpPr/>
          <p:nvPr/>
        </p:nvSpPr>
        <p:spPr>
          <a:xfrm>
            <a:off x="3581400" y="2362200"/>
            <a:ext cx="1554480" cy="6096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smtClean="0"/>
              <a:t>List1 </a:t>
            </a:r>
            <a:r>
              <a:rPr lang="en-US" sz="1400" b="1" dirty="0" smtClean="0"/>
              <a:t>empty?</a:t>
            </a:r>
            <a:endParaRPr lang="en-US" sz="14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343400" y="29718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343400" y="29688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sp>
        <p:nvSpPr>
          <p:cNvPr id="14" name="Flowchart: Process 13"/>
          <p:cNvSpPr/>
          <p:nvPr/>
        </p:nvSpPr>
        <p:spPr>
          <a:xfrm>
            <a:off x="3581400" y="3200400"/>
            <a:ext cx="1447800" cy="457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Initialize </a:t>
            </a:r>
            <a:r>
              <a:rPr lang="en-US" sz="1400" b="1" i="1" dirty="0"/>
              <a:t>list2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343400" y="36576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ecision 19"/>
          <p:cNvSpPr/>
          <p:nvPr/>
        </p:nvSpPr>
        <p:spPr>
          <a:xfrm>
            <a:off x="3581400" y="3886200"/>
            <a:ext cx="1554480" cy="6096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smtClean="0"/>
              <a:t>P' &lt; </a:t>
            </a:r>
            <a:r>
              <a:rPr lang="en-US" sz="1400" b="1" i="1" dirty="0" err="1" smtClean="0"/>
              <a:t>P</a:t>
            </a:r>
            <a:r>
              <a:rPr lang="en-US" sz="1400" b="1" i="1" baseline="-25000" dirty="0" err="1" smtClean="0"/>
              <a:t>max</a:t>
            </a:r>
            <a:r>
              <a:rPr lang="en-US" sz="1400" b="1" dirty="0" smtClean="0"/>
              <a:t>?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495800" y="44928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  <p:sp>
        <p:nvSpPr>
          <p:cNvPr id="22" name="Flowchart: Process 21"/>
          <p:cNvSpPr/>
          <p:nvPr/>
        </p:nvSpPr>
        <p:spPr>
          <a:xfrm>
            <a:off x="2895600" y="4724400"/>
            <a:ext cx="28194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Randomly select test from </a:t>
            </a:r>
            <a:r>
              <a:rPr lang="en-US" sz="1400" b="1" i="1" dirty="0" smtClean="0"/>
              <a:t>list1</a:t>
            </a:r>
          </a:p>
          <a:p>
            <a:pPr algn="ctr"/>
            <a:r>
              <a:rPr lang="en-US" sz="1400" b="1" i="1" dirty="0" smtClean="0"/>
              <a:t> </a:t>
            </a:r>
            <a:r>
              <a:rPr lang="en-US" sz="1400" b="1" dirty="0" smtClean="0"/>
              <a:t>Add</a:t>
            </a:r>
            <a:r>
              <a:rPr lang="en-US" sz="1400" b="1" i="1" dirty="0" smtClean="0"/>
              <a:t> </a:t>
            </a:r>
            <a:r>
              <a:rPr lang="en-US" sz="1400" b="1" dirty="0" smtClean="0"/>
              <a:t>test to </a:t>
            </a:r>
            <a:r>
              <a:rPr lang="en-US" sz="1400" b="1" i="1" dirty="0" smtClean="0"/>
              <a:t>list2</a:t>
            </a:r>
            <a:endParaRPr lang="en-US" sz="1400" b="1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343400" y="44958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Process 23"/>
          <p:cNvSpPr/>
          <p:nvPr/>
        </p:nvSpPr>
        <p:spPr>
          <a:xfrm>
            <a:off x="2895600" y="5638800"/>
            <a:ext cx="2819400" cy="6858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Update freq. factor(</a:t>
            </a:r>
            <a:r>
              <a:rPr lang="en-US" sz="1400" b="1" i="1" dirty="0" smtClean="0"/>
              <a:t>F</a:t>
            </a:r>
            <a:r>
              <a:rPr lang="en-US" sz="1400" b="1" dirty="0" smtClean="0"/>
              <a:t>), </a:t>
            </a:r>
          </a:p>
          <a:p>
            <a:pPr algn="ctr"/>
            <a:r>
              <a:rPr lang="en-US" sz="1400" b="1" dirty="0" smtClean="0"/>
              <a:t>test power </a:t>
            </a:r>
            <a:r>
              <a:rPr lang="en-US" sz="1400" b="1" i="1" dirty="0" smtClean="0"/>
              <a:t>(P). </a:t>
            </a:r>
          </a:p>
          <a:p>
            <a:pPr algn="ctr"/>
            <a:r>
              <a:rPr lang="en-US" sz="1400" b="1" i="1" dirty="0" smtClean="0"/>
              <a:t>P’ = PF</a:t>
            </a:r>
            <a:endParaRPr lang="en-US" sz="1400" b="1" i="1" dirty="0"/>
          </a:p>
        </p:txBody>
      </p:sp>
      <p:sp>
        <p:nvSpPr>
          <p:cNvPr id="27" name="Flowchart: Process 26"/>
          <p:cNvSpPr/>
          <p:nvPr/>
        </p:nvSpPr>
        <p:spPr>
          <a:xfrm>
            <a:off x="1219200" y="3962400"/>
            <a:ext cx="1752600" cy="457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dirty="0" smtClean="0"/>
              <a:t>=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i="1" dirty="0" smtClean="0"/>
              <a:t>+max{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i</a:t>
            </a:r>
            <a:r>
              <a:rPr lang="en-US" sz="1400" b="1" i="1" dirty="0" smtClean="0"/>
              <a:t>}, </a:t>
            </a:r>
            <a:r>
              <a:rPr lang="en-US" sz="1400" dirty="0" smtClean="0"/>
              <a:t>where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az-Cyrl-AZ" sz="1400" dirty="0" smtClean="0"/>
              <a:t>Є</a:t>
            </a:r>
            <a:r>
              <a:rPr lang="en-US" sz="1400" dirty="0" smtClean="0"/>
              <a:t> </a:t>
            </a:r>
            <a:r>
              <a:rPr lang="en-US" sz="1400" i="1" dirty="0" smtClean="0"/>
              <a:t>list2</a:t>
            </a:r>
            <a:endParaRPr lang="en-US" sz="140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5105400" y="4191000"/>
            <a:ext cx="130759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2" idx="2"/>
            <a:endCxn id="24" idx="0"/>
          </p:cNvCxnSpPr>
          <p:nvPr/>
        </p:nvCxnSpPr>
        <p:spPr>
          <a:xfrm>
            <a:off x="4305300" y="53340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5715000" y="5943600"/>
            <a:ext cx="6858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20" idx="1"/>
          </p:cNvCxnSpPr>
          <p:nvPr/>
        </p:nvCxnSpPr>
        <p:spPr>
          <a:xfrm>
            <a:off x="2971800" y="4191000"/>
            <a:ext cx="609600" cy="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V="1">
            <a:off x="990600" y="2667000"/>
            <a:ext cx="0" cy="152400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990600" y="2667000"/>
            <a:ext cx="263652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048000" y="38832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cxnSp>
        <p:nvCxnSpPr>
          <p:cNvPr id="75" name="Straight Connector 74"/>
          <p:cNvCxnSpPr>
            <a:endCxn id="27" idx="1"/>
          </p:cNvCxnSpPr>
          <p:nvPr/>
        </p:nvCxnSpPr>
        <p:spPr>
          <a:xfrm>
            <a:off x="990600" y="4191000"/>
            <a:ext cx="228600" cy="0"/>
          </a:xfrm>
          <a:prstGeom prst="line">
            <a:avLst/>
          </a:prstGeom>
          <a:ln>
            <a:tailEnd type="non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Flowchart: Alternate Process 82"/>
          <p:cNvSpPr/>
          <p:nvPr/>
        </p:nvSpPr>
        <p:spPr>
          <a:xfrm>
            <a:off x="1463040" y="1524000"/>
            <a:ext cx="1143000" cy="457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Start</a:t>
            </a:r>
          </a:p>
        </p:txBody>
      </p:sp>
      <p:sp>
        <p:nvSpPr>
          <p:cNvPr id="85" name="Flowchart: Alternate Process 84"/>
          <p:cNvSpPr/>
          <p:nvPr/>
        </p:nvSpPr>
        <p:spPr>
          <a:xfrm>
            <a:off x="5882640" y="2438400"/>
            <a:ext cx="1143000" cy="457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Stop</a:t>
            </a:r>
            <a:endParaRPr lang="en-US" sz="1400" b="1" dirty="0"/>
          </a:p>
        </p:txBody>
      </p:sp>
      <p:cxnSp>
        <p:nvCxnSpPr>
          <p:cNvPr id="87" name="Straight Arrow Connector 86"/>
          <p:cNvCxnSpPr>
            <a:stCxn id="83" idx="3"/>
            <a:endCxn id="6" idx="1"/>
          </p:cNvCxnSpPr>
          <p:nvPr/>
        </p:nvCxnSpPr>
        <p:spPr>
          <a:xfrm>
            <a:off x="2606040" y="1752600"/>
            <a:ext cx="112776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10" idx="3"/>
            <a:endCxn id="85" idx="1"/>
          </p:cNvCxnSpPr>
          <p:nvPr/>
        </p:nvCxnSpPr>
        <p:spPr>
          <a:xfrm>
            <a:off x="5135880" y="2667000"/>
            <a:ext cx="74676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334000" y="1295400"/>
            <a:ext cx="3276600" cy="738664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list1 = list of core tests to be scheduled      {initially contains all core tests}</a:t>
            </a:r>
          </a:p>
          <a:p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 </a:t>
            </a:r>
            <a:r>
              <a:rPr lang="en-US" sz="1400" dirty="0" smtClean="0"/>
              <a:t>= test time of the test schedule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334000" y="3200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list2 = list of core tests currently run {initially empty}</a:t>
            </a:r>
          </a:p>
        </p:txBody>
      </p:sp>
      <p:sp>
        <p:nvSpPr>
          <p:cNvPr id="98" name="TextBox 97"/>
          <p:cNvSpPr txBox="1"/>
          <p:nvPr/>
        </p:nvSpPr>
        <p:spPr>
          <a:xfrm>
            <a:off x="609600" y="46482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Test time of longest test  in session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6400800" y="4191000"/>
            <a:ext cx="0" cy="17526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TextBox 102"/>
          <p:cNvSpPr txBox="1"/>
          <p:nvPr/>
        </p:nvSpPr>
        <p:spPr>
          <a:xfrm>
            <a:off x="5181600" y="2286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Session-based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Experiments on ITC02 benchmarks*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29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066800" y="2862262"/>
          <a:ext cx="6553199" cy="2624139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19200"/>
                <a:gridCol w="839824"/>
                <a:gridCol w="893728"/>
                <a:gridCol w="893728"/>
                <a:gridCol w="919263"/>
                <a:gridCol w="893728"/>
                <a:gridCol w="893728"/>
              </a:tblGrid>
              <a:tr h="37487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/>
                        <a:t>Benchmark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 dirty="0"/>
                        <a:t>no. of cores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Test time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/>
                        <a:t>CPU time (secs)</a:t>
                      </a:r>
                      <a:endParaRPr lang="en-US" sz="18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48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ILP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heur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% diff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ILP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u="none" strike="noStrike" dirty="0"/>
                        <a:t>heur</a:t>
                      </a:r>
                      <a:endParaRPr lang="en-US" sz="18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74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a586710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7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13011131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13011131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0.17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0.71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74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h953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8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121715.3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121715.3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0.44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0.85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74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ASIC Z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9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268.274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269.5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-0.457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1.47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1.08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74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d695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/>
                        <a:t>10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12730.74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12939.59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-1.62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5.13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1.3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7487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g1023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14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19888.7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19888.7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/>
                        <a:t>0</a:t>
                      </a:r>
                      <a:endParaRPr lang="en-US" sz="16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1480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/>
                        <a:t>4.53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04800" y="60198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ITC 2002 SOC Benchmarking Initiative: http://www.extra.research.philips.com/itc02socbenchm</a:t>
            </a:r>
          </a:p>
          <a:p>
            <a:r>
              <a:rPr lang="en-US" sz="1000" dirty="0" smtClean="0"/>
              <a:t>Power profile for benchmarks from: S. K. Millican and K. K. </a:t>
            </a:r>
            <a:r>
              <a:rPr lang="en-US" sz="1000" dirty="0" err="1" smtClean="0"/>
              <a:t>Saluja</a:t>
            </a:r>
            <a:r>
              <a:rPr lang="en-US" sz="1000" dirty="0" smtClean="0"/>
              <a:t> (http://homepages.cae.wisc.edu/~millican/bench/)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System-on-Chip?</a:t>
            </a:r>
          </a:p>
          <a:p>
            <a:pPr lvl="1"/>
            <a:r>
              <a:rPr lang="en-US" dirty="0" smtClean="0"/>
              <a:t>A complete system integrated onto a single chip.</a:t>
            </a:r>
            <a:endParaRPr lang="en-US" dirty="0"/>
          </a:p>
        </p:txBody>
      </p:sp>
      <p:pic>
        <p:nvPicPr>
          <p:cNvPr id="1026" name="Picture 2" descr="http://www.xbitlabs.com/images/news/2008-06/nvda_tegra_chip_schem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2895600"/>
            <a:ext cx="3000375" cy="29337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4800" y="601980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*http://www.xbitlabs.com/news/mobile/display/20080603141353_Nvidia_Unleashes_Tegra_System_on_Chip_for_Handheld_Devices.html</a:t>
            </a:r>
            <a:endParaRPr lang="en-US" sz="1000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E8323-CFCE-4DA7-81FA-4B5D7518DD38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Session-based Testing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Runtime comparison of ILP </a:t>
            </a:r>
            <a:r>
              <a:rPr lang="en-US" dirty="0" err="1" smtClean="0"/>
              <a:t>vs</a:t>
            </a:r>
            <a:r>
              <a:rPr lang="en-US" dirty="0" smtClean="0"/>
              <a:t> </a:t>
            </a:r>
            <a:r>
              <a:rPr lang="en-US" dirty="0" smtClean="0"/>
              <a:t>Heuristic*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2"/>
            <a:r>
              <a:rPr lang="en-US" dirty="0" smtClean="0"/>
              <a:t>Simulations performed on a Dell workstation with a 3.4 GHz Intel Pentium processor and 2GB memory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/>
        </p:nvGraphicFramePr>
        <p:xfrm>
          <a:off x="1905000" y="2133600"/>
          <a:ext cx="4800600" cy="3109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04800" y="601980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/>
              <a:t>* V</a:t>
            </a:r>
            <a:r>
              <a:rPr lang="en-US" sz="1000" dirty="0" smtClean="0"/>
              <a:t>. Sheshadri, V. D. Agrawal and P. Agrawal, “Session-Based and Session-Less SoC Test Schedules with Frequency Scaling”, submitted to ITC 2013.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Session-less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Session-less testing:</a:t>
            </a:r>
          </a:p>
          <a:p>
            <a:pPr lvl="1"/>
            <a:r>
              <a:rPr lang="en-US" dirty="0" smtClean="0"/>
              <a:t>New tests scheduled immediately after completion of old tests</a:t>
            </a:r>
          </a:p>
          <a:p>
            <a:pPr lvl="1"/>
            <a:r>
              <a:rPr lang="en-US" dirty="0" smtClean="0"/>
              <a:t>No session boundaries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61442" name="Picture 2" descr="H:\jrnl\testsch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3200400"/>
            <a:ext cx="7391400" cy="316197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Session-less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Session-less testing further divided into:</a:t>
            </a:r>
          </a:p>
          <a:p>
            <a:pPr lvl="1"/>
            <a:r>
              <a:rPr lang="en-US" dirty="0" smtClean="0"/>
              <a:t>Preemptive* – Test can be interrupted or restarted anytime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Non Preemptive – Tests cannot be interrupted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4800" y="6019800"/>
            <a:ext cx="853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 </a:t>
            </a:r>
            <a:r>
              <a:rPr lang="en-US" sz="1000" dirty="0"/>
              <a:t>V. </a:t>
            </a:r>
            <a:r>
              <a:rPr lang="en-US" sz="1000" dirty="0" err="1" smtClean="0"/>
              <a:t>Iyengar</a:t>
            </a:r>
            <a:r>
              <a:rPr lang="en-US" sz="1000" dirty="0" smtClean="0"/>
              <a:t> and K</a:t>
            </a:r>
            <a:r>
              <a:rPr lang="en-US" sz="1000" dirty="0"/>
              <a:t>. </a:t>
            </a:r>
            <a:r>
              <a:rPr lang="en-US" sz="1000" dirty="0" err="1"/>
              <a:t>Chakrabarty</a:t>
            </a:r>
            <a:r>
              <a:rPr lang="en-US" sz="1000" dirty="0" smtClean="0"/>
              <a:t>, ”Precedence-Based, Preemptive and Power Constrained Test Scheduling for System-on-Chip,” </a:t>
            </a:r>
            <a:r>
              <a:rPr lang="en-US" sz="1000" i="1" dirty="0" smtClean="0"/>
              <a:t>Proc. VTS’02, </a:t>
            </a:r>
            <a:r>
              <a:rPr lang="en-US" sz="1000" dirty="0" smtClean="0"/>
              <a:t>pp 253-258</a:t>
            </a:r>
          </a:p>
        </p:txBody>
      </p:sp>
      <p:sp>
        <p:nvSpPr>
          <p:cNvPr id="8" name="Rectangle 7"/>
          <p:cNvSpPr/>
          <p:nvPr/>
        </p:nvSpPr>
        <p:spPr>
          <a:xfrm>
            <a:off x="1066800" y="3135868"/>
            <a:ext cx="256032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‘X’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1066800" y="3897868"/>
            <a:ext cx="2590800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524000" y="39740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Test time = t</a:t>
            </a:r>
            <a:endParaRPr lang="en-US" i="1" dirty="0"/>
          </a:p>
        </p:txBody>
      </p:sp>
      <p:sp>
        <p:nvSpPr>
          <p:cNvPr id="16" name="Rectangle 15"/>
          <p:cNvSpPr/>
          <p:nvPr/>
        </p:nvSpPr>
        <p:spPr>
          <a:xfrm>
            <a:off x="4800600" y="3135868"/>
            <a:ext cx="16764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‘X1’</a:t>
            </a:r>
            <a:endParaRPr lang="en-US" dirty="0"/>
          </a:p>
        </p:txBody>
      </p:sp>
      <p:sp>
        <p:nvSpPr>
          <p:cNvPr id="18" name="Right Arrow 17"/>
          <p:cNvSpPr/>
          <p:nvPr/>
        </p:nvSpPr>
        <p:spPr>
          <a:xfrm>
            <a:off x="3886200" y="3288268"/>
            <a:ext cx="838200" cy="228600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781800" y="3135868"/>
            <a:ext cx="9144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Test ‘X2’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4800600" y="3897868"/>
            <a:ext cx="1752600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6781800" y="3897868"/>
            <a:ext cx="914400" cy="0"/>
          </a:xfrm>
          <a:prstGeom prst="straightConnector1">
            <a:avLst/>
          </a:prstGeom>
          <a:ln w="19050">
            <a:headEnd type="arrow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4876800" y="39740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Test time = t1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7010400" y="3974068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t2</a:t>
            </a:r>
            <a:endParaRPr lang="en-US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4953000" y="4278868"/>
            <a:ext cx="2819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(t1 + t2 = 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Session-less Testing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F86D2-2B59-4484-9470-7B06D32C6751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3870960" y="1447800"/>
            <a:ext cx="12192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Initialize </a:t>
            </a:r>
            <a:r>
              <a:rPr lang="en-US" sz="1400" b="1" i="1" dirty="0" smtClean="0"/>
              <a:t>list1,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endParaRPr lang="en-US" sz="1400" b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cxnSp>
        <p:nvCxnSpPr>
          <p:cNvPr id="9" name="Straight Arrow Connector 8"/>
          <p:cNvCxnSpPr>
            <a:stCxn id="6" idx="2"/>
          </p:cNvCxnSpPr>
          <p:nvPr/>
        </p:nvCxnSpPr>
        <p:spPr>
          <a:xfrm>
            <a:off x="4480560" y="20574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Decision 9"/>
          <p:cNvSpPr/>
          <p:nvPr/>
        </p:nvSpPr>
        <p:spPr>
          <a:xfrm>
            <a:off x="3718560" y="2362200"/>
            <a:ext cx="1554480" cy="6096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smtClean="0"/>
              <a:t>List1 </a:t>
            </a:r>
            <a:r>
              <a:rPr lang="en-US" sz="1400" b="1" dirty="0" smtClean="0"/>
              <a:t>empty?</a:t>
            </a:r>
            <a:endParaRPr lang="en-US" sz="1400" b="1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480560" y="29718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80560" y="29688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sp>
        <p:nvSpPr>
          <p:cNvPr id="14" name="Flowchart: Process 13"/>
          <p:cNvSpPr/>
          <p:nvPr/>
        </p:nvSpPr>
        <p:spPr>
          <a:xfrm>
            <a:off x="3718560" y="3200400"/>
            <a:ext cx="1447800" cy="457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Initialize </a:t>
            </a:r>
            <a:r>
              <a:rPr lang="en-US" sz="1400" b="1" i="1" dirty="0"/>
              <a:t>list2</a:t>
            </a: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480560" y="36576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Decision 19"/>
          <p:cNvSpPr/>
          <p:nvPr/>
        </p:nvSpPr>
        <p:spPr>
          <a:xfrm>
            <a:off x="3718560" y="3886200"/>
            <a:ext cx="1554480" cy="6096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smtClean="0"/>
              <a:t>P' &lt; </a:t>
            </a:r>
            <a:r>
              <a:rPr lang="en-US" sz="1400" b="1" i="1" dirty="0" err="1" smtClean="0"/>
              <a:t>P</a:t>
            </a:r>
            <a:r>
              <a:rPr lang="en-US" sz="1400" b="1" i="1" baseline="-25000" dirty="0" err="1" smtClean="0"/>
              <a:t>max</a:t>
            </a:r>
            <a:r>
              <a:rPr lang="en-US" sz="1400" b="1" dirty="0" smtClean="0"/>
              <a:t>?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632960" y="44928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  <p:sp>
        <p:nvSpPr>
          <p:cNvPr id="22" name="Flowchart: Process 21"/>
          <p:cNvSpPr/>
          <p:nvPr/>
        </p:nvSpPr>
        <p:spPr>
          <a:xfrm>
            <a:off x="3032760" y="4724400"/>
            <a:ext cx="28194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Randomly select test from </a:t>
            </a:r>
            <a:r>
              <a:rPr lang="en-US" sz="1400" b="1" i="1" dirty="0" smtClean="0"/>
              <a:t>list1</a:t>
            </a:r>
          </a:p>
          <a:p>
            <a:pPr algn="ctr"/>
            <a:r>
              <a:rPr lang="en-US" sz="1400" b="1" i="1" dirty="0" smtClean="0"/>
              <a:t> </a:t>
            </a:r>
            <a:r>
              <a:rPr lang="en-US" sz="1400" b="1" dirty="0" smtClean="0"/>
              <a:t>Add</a:t>
            </a:r>
            <a:r>
              <a:rPr lang="en-US" sz="1400" b="1" i="1" dirty="0" smtClean="0"/>
              <a:t> </a:t>
            </a:r>
            <a:r>
              <a:rPr lang="en-US" sz="1400" b="1" dirty="0" smtClean="0"/>
              <a:t>test to </a:t>
            </a:r>
            <a:r>
              <a:rPr lang="en-US" sz="1400" b="1" i="1" dirty="0" smtClean="0"/>
              <a:t>list2</a:t>
            </a:r>
            <a:endParaRPr lang="en-US" sz="1400" b="1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80560" y="44958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Process 23"/>
          <p:cNvSpPr/>
          <p:nvPr/>
        </p:nvSpPr>
        <p:spPr>
          <a:xfrm>
            <a:off x="3032760" y="5638800"/>
            <a:ext cx="2819400" cy="6858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Update freq. factor(</a:t>
            </a:r>
            <a:r>
              <a:rPr lang="en-US" sz="1400" b="1" i="1" dirty="0" smtClean="0"/>
              <a:t>F</a:t>
            </a:r>
            <a:r>
              <a:rPr lang="en-US" sz="1400" b="1" dirty="0" smtClean="0"/>
              <a:t>), </a:t>
            </a:r>
          </a:p>
          <a:p>
            <a:pPr algn="ctr"/>
            <a:r>
              <a:rPr lang="en-US" sz="1400" b="1" dirty="0" smtClean="0"/>
              <a:t>test power </a:t>
            </a:r>
            <a:r>
              <a:rPr lang="en-US" sz="1400" b="1" i="1" dirty="0" smtClean="0"/>
              <a:t>(P). </a:t>
            </a:r>
          </a:p>
          <a:p>
            <a:pPr algn="ctr"/>
            <a:r>
              <a:rPr lang="en-US" sz="1400" b="1" i="1" dirty="0" smtClean="0"/>
              <a:t>P’ = PF</a:t>
            </a:r>
            <a:endParaRPr lang="en-US" sz="1400" b="1" i="1" dirty="0"/>
          </a:p>
        </p:txBody>
      </p:sp>
      <p:sp>
        <p:nvSpPr>
          <p:cNvPr id="27" name="Flowchart: Process 26"/>
          <p:cNvSpPr/>
          <p:nvPr/>
        </p:nvSpPr>
        <p:spPr>
          <a:xfrm>
            <a:off x="914400" y="3962400"/>
            <a:ext cx="1752600" cy="457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dirty="0" smtClean="0"/>
              <a:t>=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i="1" dirty="0" smtClean="0"/>
              <a:t>+min{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i</a:t>
            </a:r>
            <a:r>
              <a:rPr lang="en-US" sz="1400" b="1" i="1" dirty="0" smtClean="0"/>
              <a:t>}, </a:t>
            </a:r>
            <a:r>
              <a:rPr lang="en-US" sz="1400" dirty="0" smtClean="0"/>
              <a:t>where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az-Cyrl-AZ" sz="1400" dirty="0" smtClean="0"/>
              <a:t>Є</a:t>
            </a:r>
            <a:r>
              <a:rPr lang="en-US" sz="1400" dirty="0" smtClean="0"/>
              <a:t> </a:t>
            </a:r>
            <a:r>
              <a:rPr lang="en-US" sz="1400" i="1" dirty="0" smtClean="0"/>
              <a:t>list2</a:t>
            </a:r>
            <a:endParaRPr lang="en-US" sz="140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5242560" y="4191000"/>
            <a:ext cx="130759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2" idx="2"/>
            <a:endCxn id="24" idx="0"/>
          </p:cNvCxnSpPr>
          <p:nvPr/>
        </p:nvCxnSpPr>
        <p:spPr>
          <a:xfrm>
            <a:off x="4442460" y="53340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5852160" y="5943600"/>
            <a:ext cx="6858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7" idx="3"/>
            <a:endCxn id="20" idx="1"/>
          </p:cNvCxnSpPr>
          <p:nvPr/>
        </p:nvCxnSpPr>
        <p:spPr>
          <a:xfrm>
            <a:off x="2667000" y="4191000"/>
            <a:ext cx="1051560" cy="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>
            <a:off x="685800" y="2667000"/>
            <a:ext cx="3078480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185160" y="38832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sp>
        <p:nvSpPr>
          <p:cNvPr id="83" name="Flowchart: Alternate Process 82"/>
          <p:cNvSpPr/>
          <p:nvPr/>
        </p:nvSpPr>
        <p:spPr>
          <a:xfrm>
            <a:off x="1600200" y="1524000"/>
            <a:ext cx="1143000" cy="457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Start</a:t>
            </a:r>
          </a:p>
        </p:txBody>
      </p:sp>
      <p:sp>
        <p:nvSpPr>
          <p:cNvPr id="85" name="Flowchart: Alternate Process 84"/>
          <p:cNvSpPr/>
          <p:nvPr/>
        </p:nvSpPr>
        <p:spPr>
          <a:xfrm>
            <a:off x="6019800" y="2438400"/>
            <a:ext cx="1143000" cy="457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Stop</a:t>
            </a:r>
            <a:endParaRPr lang="en-US" sz="1400" b="1" dirty="0"/>
          </a:p>
        </p:txBody>
      </p:sp>
      <p:cxnSp>
        <p:nvCxnSpPr>
          <p:cNvPr id="87" name="Straight Arrow Connector 86"/>
          <p:cNvCxnSpPr>
            <a:stCxn id="83" idx="3"/>
            <a:endCxn id="6" idx="1"/>
          </p:cNvCxnSpPr>
          <p:nvPr/>
        </p:nvCxnSpPr>
        <p:spPr>
          <a:xfrm>
            <a:off x="2743200" y="1752600"/>
            <a:ext cx="112776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10" idx="3"/>
            <a:endCxn id="85" idx="1"/>
          </p:cNvCxnSpPr>
          <p:nvPr/>
        </p:nvCxnSpPr>
        <p:spPr>
          <a:xfrm>
            <a:off x="5273040" y="2667000"/>
            <a:ext cx="74676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334000" y="1295400"/>
            <a:ext cx="3276600" cy="738664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list1 = list of core tests to be scheduled      {initially contains all core tests}</a:t>
            </a:r>
          </a:p>
          <a:p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 </a:t>
            </a:r>
            <a:r>
              <a:rPr lang="en-US" sz="1400" dirty="0" smtClean="0"/>
              <a:t>= test time of the test schedule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334000" y="32004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list2 = list of core tests currently run {initially empty}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6537960" y="4191000"/>
            <a:ext cx="0" cy="17526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352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Test time of completed test</a:t>
            </a:r>
          </a:p>
        </p:txBody>
      </p:sp>
      <p:sp>
        <p:nvSpPr>
          <p:cNvPr id="39" name="Flowchart: Process 38"/>
          <p:cNvSpPr/>
          <p:nvPr/>
        </p:nvSpPr>
        <p:spPr>
          <a:xfrm>
            <a:off x="914400" y="4724400"/>
            <a:ext cx="1752600" cy="838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Preempt unfinished tests.</a:t>
            </a:r>
          </a:p>
          <a:p>
            <a:pPr algn="ctr"/>
            <a:r>
              <a:rPr lang="en-US" sz="1400" b="1" dirty="0" smtClean="0"/>
              <a:t>Add as new tests to </a:t>
            </a:r>
            <a:r>
              <a:rPr lang="en-US" sz="1400" b="1" i="1" dirty="0" smtClean="0"/>
              <a:t>list1</a:t>
            </a:r>
            <a:endParaRPr lang="en-US" sz="1400" b="1" dirty="0"/>
          </a:p>
        </p:txBody>
      </p:sp>
      <p:cxnSp>
        <p:nvCxnSpPr>
          <p:cNvPr id="41" name="Straight Arrow Connector 40"/>
          <p:cNvCxnSpPr>
            <a:stCxn id="27" idx="2"/>
            <a:endCxn id="39" idx="0"/>
          </p:cNvCxnSpPr>
          <p:nvPr/>
        </p:nvCxnSpPr>
        <p:spPr>
          <a:xfrm>
            <a:off x="1790700" y="44196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85800" y="2667000"/>
            <a:ext cx="0" cy="246888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9" idx="1"/>
          </p:cNvCxnSpPr>
          <p:nvPr/>
        </p:nvCxnSpPr>
        <p:spPr>
          <a:xfrm flipH="1">
            <a:off x="685800" y="5143500"/>
            <a:ext cx="2286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5334000" y="22860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Session-less Testing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F86D2-2B59-4484-9470-7B06D32C6751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6" name="Flowchart: Process 5"/>
          <p:cNvSpPr/>
          <p:nvPr/>
        </p:nvSpPr>
        <p:spPr>
          <a:xfrm>
            <a:off x="3810000" y="1447800"/>
            <a:ext cx="13716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Initialize </a:t>
            </a:r>
          </a:p>
          <a:p>
            <a:pPr algn="ctr"/>
            <a:r>
              <a:rPr lang="en-US" sz="1400" b="1" i="1" dirty="0" smtClean="0"/>
              <a:t>list1, list2,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endParaRPr lang="en-US" sz="1400" b="1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cxnSp>
        <p:nvCxnSpPr>
          <p:cNvPr id="9" name="Straight Arrow Connector 8"/>
          <p:cNvCxnSpPr>
            <a:stCxn id="6" idx="2"/>
            <a:endCxn id="10" idx="0"/>
          </p:cNvCxnSpPr>
          <p:nvPr/>
        </p:nvCxnSpPr>
        <p:spPr>
          <a:xfrm flipH="1">
            <a:off x="4482084" y="2057400"/>
            <a:ext cx="0" cy="18288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owchart: Decision 9"/>
          <p:cNvSpPr/>
          <p:nvPr/>
        </p:nvSpPr>
        <p:spPr>
          <a:xfrm>
            <a:off x="3529584" y="2240280"/>
            <a:ext cx="1905000" cy="9144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/>
              <a:t>l</a:t>
            </a:r>
            <a:r>
              <a:rPr lang="en-US" sz="1400" b="1" i="1" dirty="0" smtClean="0"/>
              <a:t>ist1 &amp; list2 </a:t>
            </a:r>
            <a:r>
              <a:rPr lang="en-US" sz="1400" b="1" dirty="0" smtClean="0"/>
              <a:t>empty?</a:t>
            </a:r>
            <a:endParaRPr lang="en-US" sz="1400" b="1" dirty="0"/>
          </a:p>
        </p:txBody>
      </p:sp>
      <p:cxnSp>
        <p:nvCxnSpPr>
          <p:cNvPr id="12" name="Straight Arrow Connector 11"/>
          <p:cNvCxnSpPr>
            <a:stCxn id="13" idx="1"/>
            <a:endCxn id="20" idx="0"/>
          </p:cNvCxnSpPr>
          <p:nvPr/>
        </p:nvCxnSpPr>
        <p:spPr>
          <a:xfrm>
            <a:off x="4480560" y="3198912"/>
            <a:ext cx="0" cy="306288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80560" y="30450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sp>
        <p:nvSpPr>
          <p:cNvPr id="20" name="Flowchart: Decision 19"/>
          <p:cNvSpPr/>
          <p:nvPr/>
        </p:nvSpPr>
        <p:spPr>
          <a:xfrm>
            <a:off x="3703320" y="3505200"/>
            <a:ext cx="1554480" cy="6096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smtClean="0"/>
              <a:t>P' &lt; </a:t>
            </a:r>
            <a:r>
              <a:rPr lang="en-US" sz="1400" b="1" i="1" dirty="0" err="1" smtClean="0"/>
              <a:t>P</a:t>
            </a:r>
            <a:r>
              <a:rPr lang="en-US" sz="1400" b="1" i="1" baseline="-25000" dirty="0" err="1" smtClean="0"/>
              <a:t>max</a:t>
            </a:r>
            <a:r>
              <a:rPr lang="en-US" sz="1400" b="1" dirty="0" smtClean="0"/>
              <a:t>?</a:t>
            </a:r>
            <a:endParaRPr lang="en-US" sz="1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4632960" y="41118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  <p:sp>
        <p:nvSpPr>
          <p:cNvPr id="22" name="Flowchart: Process 21"/>
          <p:cNvSpPr/>
          <p:nvPr/>
        </p:nvSpPr>
        <p:spPr>
          <a:xfrm>
            <a:off x="3032760" y="4343400"/>
            <a:ext cx="28194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Randomly select test from </a:t>
            </a:r>
            <a:r>
              <a:rPr lang="en-US" sz="1400" b="1" i="1" dirty="0" smtClean="0"/>
              <a:t>list1</a:t>
            </a:r>
          </a:p>
          <a:p>
            <a:pPr algn="ctr"/>
            <a:r>
              <a:rPr lang="en-US" sz="1400" b="1" i="1" dirty="0" smtClean="0"/>
              <a:t> </a:t>
            </a:r>
            <a:r>
              <a:rPr lang="en-US" sz="1400" b="1" dirty="0" smtClean="0"/>
              <a:t>Add</a:t>
            </a:r>
            <a:r>
              <a:rPr lang="en-US" sz="1400" b="1" i="1" dirty="0" smtClean="0"/>
              <a:t> </a:t>
            </a:r>
            <a:r>
              <a:rPr lang="en-US" sz="1400" b="1" dirty="0" smtClean="0"/>
              <a:t>test to </a:t>
            </a:r>
            <a:r>
              <a:rPr lang="en-US" sz="1400" b="1" i="1" dirty="0" smtClean="0"/>
              <a:t>list2</a:t>
            </a:r>
            <a:endParaRPr lang="en-US" sz="1400" b="1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4480560" y="4114800"/>
            <a:ext cx="0" cy="2286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Process 23"/>
          <p:cNvSpPr/>
          <p:nvPr/>
        </p:nvSpPr>
        <p:spPr>
          <a:xfrm>
            <a:off x="3032760" y="5257800"/>
            <a:ext cx="2819400" cy="6858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Update freq. factor(</a:t>
            </a:r>
            <a:r>
              <a:rPr lang="en-US" sz="1400" b="1" i="1" dirty="0" smtClean="0"/>
              <a:t>F</a:t>
            </a:r>
            <a:r>
              <a:rPr lang="en-US" sz="1400" b="1" dirty="0" smtClean="0"/>
              <a:t>), </a:t>
            </a:r>
          </a:p>
          <a:p>
            <a:pPr algn="ctr"/>
            <a:r>
              <a:rPr lang="en-US" sz="1400" b="1" dirty="0" smtClean="0"/>
              <a:t>test power </a:t>
            </a:r>
            <a:r>
              <a:rPr lang="en-US" sz="1400" b="1" i="1" dirty="0" smtClean="0"/>
              <a:t>(P). </a:t>
            </a:r>
          </a:p>
          <a:p>
            <a:pPr algn="ctr"/>
            <a:r>
              <a:rPr lang="en-US" sz="1400" b="1" i="1" dirty="0" smtClean="0"/>
              <a:t>P’ = PF</a:t>
            </a:r>
            <a:endParaRPr lang="en-US" sz="1400" b="1" i="1" dirty="0"/>
          </a:p>
        </p:txBody>
      </p:sp>
      <p:sp>
        <p:nvSpPr>
          <p:cNvPr id="27" name="Flowchart: Process 26"/>
          <p:cNvSpPr/>
          <p:nvPr/>
        </p:nvSpPr>
        <p:spPr>
          <a:xfrm>
            <a:off x="914400" y="3581400"/>
            <a:ext cx="1752600" cy="457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dirty="0" smtClean="0"/>
              <a:t>=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i="1" dirty="0" smtClean="0"/>
              <a:t>+min{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i</a:t>
            </a:r>
            <a:r>
              <a:rPr lang="en-US" sz="1400" b="1" i="1" dirty="0" smtClean="0"/>
              <a:t>}, </a:t>
            </a:r>
            <a:r>
              <a:rPr lang="en-US" sz="1400" dirty="0" smtClean="0"/>
              <a:t>where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az-Cyrl-AZ" sz="1400" dirty="0" smtClean="0"/>
              <a:t>Є</a:t>
            </a:r>
            <a:r>
              <a:rPr lang="en-US" sz="1400" dirty="0" smtClean="0"/>
              <a:t> </a:t>
            </a:r>
            <a:r>
              <a:rPr lang="en-US" sz="1400" i="1" dirty="0" smtClean="0"/>
              <a:t>list2</a:t>
            </a:r>
            <a:endParaRPr lang="en-US" sz="1400" dirty="0"/>
          </a:p>
        </p:txBody>
      </p:sp>
      <p:cxnSp>
        <p:nvCxnSpPr>
          <p:cNvPr id="34" name="Straight Arrow Connector 33"/>
          <p:cNvCxnSpPr/>
          <p:nvPr/>
        </p:nvCxnSpPr>
        <p:spPr>
          <a:xfrm flipH="1">
            <a:off x="5242560" y="3810000"/>
            <a:ext cx="1307592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2" idx="2"/>
            <a:endCxn id="24" idx="0"/>
          </p:cNvCxnSpPr>
          <p:nvPr/>
        </p:nvCxnSpPr>
        <p:spPr>
          <a:xfrm>
            <a:off x="4442460" y="4953000"/>
            <a:ext cx="0" cy="304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5852160" y="5562600"/>
            <a:ext cx="6858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7" idx="3"/>
            <a:endCxn id="20" idx="1"/>
          </p:cNvCxnSpPr>
          <p:nvPr/>
        </p:nvCxnSpPr>
        <p:spPr>
          <a:xfrm>
            <a:off x="2667000" y="3810000"/>
            <a:ext cx="1036320" cy="0"/>
          </a:xfrm>
          <a:prstGeom prst="line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H="1" flipV="1">
            <a:off x="685800" y="2688336"/>
            <a:ext cx="2843784" cy="0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3185160" y="3502223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sp>
        <p:nvSpPr>
          <p:cNvPr id="83" name="Flowchart: Alternate Process 82"/>
          <p:cNvSpPr/>
          <p:nvPr/>
        </p:nvSpPr>
        <p:spPr>
          <a:xfrm>
            <a:off x="1600200" y="1524000"/>
            <a:ext cx="1143000" cy="457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/>
              <a:t>Start</a:t>
            </a:r>
          </a:p>
        </p:txBody>
      </p:sp>
      <p:sp>
        <p:nvSpPr>
          <p:cNvPr id="85" name="Flowchart: Alternate Process 84"/>
          <p:cNvSpPr/>
          <p:nvPr/>
        </p:nvSpPr>
        <p:spPr>
          <a:xfrm>
            <a:off x="6019800" y="2468880"/>
            <a:ext cx="1143000" cy="457200"/>
          </a:xfrm>
          <a:prstGeom prst="flowChartAlternate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Stop</a:t>
            </a:r>
            <a:endParaRPr lang="en-US" sz="1400" b="1" dirty="0"/>
          </a:p>
        </p:txBody>
      </p:sp>
      <p:cxnSp>
        <p:nvCxnSpPr>
          <p:cNvPr id="87" name="Straight Arrow Connector 86"/>
          <p:cNvCxnSpPr>
            <a:stCxn id="83" idx="3"/>
            <a:endCxn id="6" idx="1"/>
          </p:cNvCxnSpPr>
          <p:nvPr/>
        </p:nvCxnSpPr>
        <p:spPr>
          <a:xfrm>
            <a:off x="2743200" y="1752600"/>
            <a:ext cx="106680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stCxn id="10" idx="3"/>
            <a:endCxn id="85" idx="1"/>
          </p:cNvCxnSpPr>
          <p:nvPr/>
        </p:nvCxnSpPr>
        <p:spPr>
          <a:xfrm>
            <a:off x="5434584" y="2697480"/>
            <a:ext cx="585216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334000" y="1295400"/>
            <a:ext cx="3276600" cy="738664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list1 = list of core tests to be scheduled      {initially contains all core tests}</a:t>
            </a:r>
          </a:p>
          <a:p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 </a:t>
            </a:r>
            <a:r>
              <a:rPr lang="en-US" sz="1400" dirty="0" smtClean="0"/>
              <a:t>= test time of the test schedule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334000" y="19812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list2 = list of core tests currently run {initially empty}</a:t>
            </a:r>
          </a:p>
        </p:txBody>
      </p:sp>
      <p:cxnSp>
        <p:nvCxnSpPr>
          <p:cNvPr id="102" name="Straight Connector 101"/>
          <p:cNvCxnSpPr/>
          <p:nvPr/>
        </p:nvCxnSpPr>
        <p:spPr>
          <a:xfrm>
            <a:off x="6537960" y="3810000"/>
            <a:ext cx="0" cy="175260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66800" y="30480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Test time of completed test</a:t>
            </a:r>
          </a:p>
        </p:txBody>
      </p:sp>
      <p:sp>
        <p:nvSpPr>
          <p:cNvPr id="39" name="Flowchart: Process 38"/>
          <p:cNvSpPr/>
          <p:nvPr/>
        </p:nvSpPr>
        <p:spPr>
          <a:xfrm>
            <a:off x="914400" y="4724400"/>
            <a:ext cx="1752600" cy="838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Retain unfinished tests in </a:t>
            </a:r>
            <a:r>
              <a:rPr lang="en-US" sz="1400" b="1" i="1" dirty="0" smtClean="0"/>
              <a:t>list2</a:t>
            </a:r>
            <a:endParaRPr lang="en-US" sz="1400" b="1" dirty="0"/>
          </a:p>
        </p:txBody>
      </p:sp>
      <p:cxnSp>
        <p:nvCxnSpPr>
          <p:cNvPr id="41" name="Straight Arrow Connector 40"/>
          <p:cNvCxnSpPr>
            <a:stCxn id="27" idx="2"/>
            <a:endCxn id="39" idx="0"/>
          </p:cNvCxnSpPr>
          <p:nvPr/>
        </p:nvCxnSpPr>
        <p:spPr>
          <a:xfrm>
            <a:off x="1790700" y="4038600"/>
            <a:ext cx="0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85800" y="2706624"/>
            <a:ext cx="0" cy="2432304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39" idx="1"/>
          </p:cNvCxnSpPr>
          <p:nvPr/>
        </p:nvCxnSpPr>
        <p:spPr>
          <a:xfrm flipH="1">
            <a:off x="685800" y="5143500"/>
            <a:ext cx="2286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334000" y="27432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Heuristic for Session-less 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Test times compared with session-based testing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35</a:t>
            </a:fld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95400" y="2895600"/>
          <a:ext cx="6096000" cy="287997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73728"/>
                <a:gridCol w="1385456"/>
                <a:gridCol w="909204"/>
                <a:gridCol w="909204"/>
                <a:gridCol w="909204"/>
                <a:gridCol w="909204"/>
              </a:tblGrid>
              <a:tr h="365369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Benchmark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Test time for session-based testing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Test time for </a:t>
                      </a:r>
                      <a:r>
                        <a:rPr lang="en-US" sz="1600" u="none" strike="noStrike" dirty="0" smtClean="0"/>
                        <a:t>session-less </a:t>
                      </a:r>
                      <a:r>
                        <a:rPr lang="en-US" sz="1600" u="none" strike="noStrike" dirty="0"/>
                        <a:t>testing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775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Pre-emptive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/>
                        <a:t>%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Non pre-emptive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/>
                        <a:t>%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ctr"/>
                </a:tc>
              </a:tr>
              <a:tr h="3653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a586710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13011130.62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12501982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3.91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12501982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3.91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653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h953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121715.34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96716.29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20.54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96716.29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20.54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653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smtClean="0"/>
                        <a:t>ASIC Z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268.274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238.58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11.07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239.47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/>
                        <a:t>10.74</a:t>
                      </a:r>
                      <a:endParaRPr lang="en-US" sz="1400" b="0" i="0" u="none" strike="noStrike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653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/>
                        <a:t>d695</a:t>
                      </a:r>
                      <a:endParaRPr lang="en-US" sz="16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 smtClean="0"/>
                        <a:t>12730.738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10005.8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21.4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9875.6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/>
                        <a:t>22.43</a:t>
                      </a:r>
                      <a:endParaRPr lang="en-US" sz="1400" b="0" i="0" u="none" strike="noStrike" dirty="0">
                        <a:latin typeface="Verdana"/>
                      </a:endParaRPr>
                    </a:p>
                  </a:txBody>
                  <a:tcPr marL="0" marR="0" marT="0" marB="0" anchor="b"/>
                </a:tc>
              </a:tr>
              <a:tr h="365369"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16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g1023</a:t>
                      </a:r>
                      <a:endParaRPr kumimoji="0" lang="en-US" sz="16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19888.7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14070.95</a:t>
                      </a:r>
                      <a:endParaRPr kumimoji="0" lang="en-US" sz="1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29.25</a:t>
                      </a:r>
                      <a:endParaRPr kumimoji="0" lang="en-US" sz="1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u="none" strike="noStrike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13989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/>
                      <a:r>
                        <a:rPr kumimoji="0" lang="en-US" sz="1400" u="none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29.66</a:t>
                      </a:r>
                      <a:endParaRPr kumimoji="0" lang="en-US" sz="1400" u="none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Ongoing Task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7" name="Flowchart: Process 6"/>
          <p:cNvSpPr/>
          <p:nvPr/>
        </p:nvSpPr>
        <p:spPr>
          <a:xfrm>
            <a:off x="3200400" y="2325624"/>
            <a:ext cx="16002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After populating  </a:t>
            </a:r>
          </a:p>
          <a:p>
            <a:pPr algn="ctr"/>
            <a:r>
              <a:rPr lang="en-US" sz="1400" b="1" i="1" dirty="0" smtClean="0"/>
              <a:t>list2</a:t>
            </a:r>
            <a:endParaRPr lang="en-US" sz="1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105400" y="2325624"/>
            <a:ext cx="2819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 smtClean="0"/>
              <a:t>list2</a:t>
            </a:r>
            <a:r>
              <a:rPr lang="en-US" sz="1400" dirty="0" smtClean="0"/>
              <a:t> = list of currently running core tests</a:t>
            </a:r>
          </a:p>
        </p:txBody>
      </p:sp>
      <p:sp>
        <p:nvSpPr>
          <p:cNvPr id="9" name="Flowchart: Process 8"/>
          <p:cNvSpPr/>
          <p:nvPr/>
        </p:nvSpPr>
        <p:spPr>
          <a:xfrm>
            <a:off x="3200400" y="3316224"/>
            <a:ext cx="1600200" cy="838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Reduce VDD by one step</a:t>
            </a:r>
          </a:p>
          <a:p>
            <a:pPr algn="ctr"/>
            <a:r>
              <a:rPr lang="en-US" sz="1400" b="1" dirty="0" smtClean="0"/>
              <a:t>Update freq. factor (F)</a:t>
            </a:r>
            <a:endParaRPr lang="en-US" sz="1400" b="1" dirty="0"/>
          </a:p>
        </p:txBody>
      </p:sp>
      <p:sp>
        <p:nvSpPr>
          <p:cNvPr id="10" name="Flowchart: Process 9"/>
          <p:cNvSpPr/>
          <p:nvPr/>
        </p:nvSpPr>
        <p:spPr>
          <a:xfrm>
            <a:off x="3200400" y="4535424"/>
            <a:ext cx="1600200" cy="6096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Find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endParaRPr lang="en-US" sz="1400" b="1" dirty="0"/>
          </a:p>
        </p:txBody>
      </p:sp>
      <p:sp>
        <p:nvSpPr>
          <p:cNvPr id="11" name="Flowchart: Decision 10"/>
          <p:cNvSpPr/>
          <p:nvPr/>
        </p:nvSpPr>
        <p:spPr>
          <a:xfrm>
            <a:off x="3200400" y="5526024"/>
            <a:ext cx="1554480" cy="609600"/>
          </a:xfrm>
          <a:prstGeom prst="flowChartDecision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Is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b="1" dirty="0" smtClean="0"/>
              <a:t>lower?</a:t>
            </a:r>
            <a:endParaRPr lang="en-US" sz="1400" b="1" dirty="0"/>
          </a:p>
        </p:txBody>
      </p:sp>
      <p:sp>
        <p:nvSpPr>
          <p:cNvPr id="12" name="Flowchart: Process 11"/>
          <p:cNvSpPr/>
          <p:nvPr/>
        </p:nvSpPr>
        <p:spPr>
          <a:xfrm>
            <a:off x="5638800" y="5410200"/>
            <a:ext cx="1676400" cy="838200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Increase VDD by one step</a:t>
            </a:r>
          </a:p>
          <a:p>
            <a:pPr algn="ctr"/>
            <a:r>
              <a:rPr lang="en-US" sz="1400" b="1" dirty="0" smtClean="0"/>
              <a:t>Update freq. factor (F) and </a:t>
            </a:r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endParaRPr lang="en-US" sz="1400" b="1" dirty="0"/>
          </a:p>
        </p:txBody>
      </p:sp>
      <p:cxnSp>
        <p:nvCxnSpPr>
          <p:cNvPr id="14" name="Straight Arrow Connector 13"/>
          <p:cNvCxnSpPr>
            <a:stCxn id="7" idx="2"/>
            <a:endCxn id="9" idx="0"/>
          </p:cNvCxnSpPr>
          <p:nvPr/>
        </p:nvCxnSpPr>
        <p:spPr>
          <a:xfrm>
            <a:off x="4000500" y="2935224"/>
            <a:ext cx="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2"/>
            <a:endCxn id="10" idx="0"/>
          </p:cNvCxnSpPr>
          <p:nvPr/>
        </p:nvCxnSpPr>
        <p:spPr>
          <a:xfrm>
            <a:off x="4000500" y="4154424"/>
            <a:ext cx="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2"/>
            <a:endCxn id="11" idx="0"/>
          </p:cNvCxnSpPr>
          <p:nvPr/>
        </p:nvCxnSpPr>
        <p:spPr>
          <a:xfrm flipH="1">
            <a:off x="3977640" y="5145024"/>
            <a:ext cx="0" cy="381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12" idx="1"/>
          </p:cNvCxnSpPr>
          <p:nvPr/>
        </p:nvCxnSpPr>
        <p:spPr>
          <a:xfrm flipV="1">
            <a:off x="4754880" y="5829300"/>
            <a:ext cx="883920" cy="1524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1" idx="1"/>
          </p:cNvCxnSpPr>
          <p:nvPr/>
        </p:nvCxnSpPr>
        <p:spPr>
          <a:xfrm flipH="1">
            <a:off x="2590800" y="5830824"/>
            <a:ext cx="6096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590800" y="3736848"/>
            <a:ext cx="0" cy="2093976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590800" y="3718560"/>
            <a:ext cx="609600" cy="0"/>
          </a:xfrm>
          <a:prstGeom prst="straightConnector1">
            <a:avLst/>
          </a:prstGeom>
          <a:ln w="28575"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800600" y="5449824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No</a:t>
            </a:r>
            <a:endParaRPr lang="en-US" sz="1400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2743200" y="5449824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Yes</a:t>
            </a:r>
            <a:endParaRPr lang="en-US" sz="1400" b="1" dirty="0"/>
          </a:p>
        </p:txBody>
      </p:sp>
      <p:sp>
        <p:nvSpPr>
          <p:cNvPr id="37" name="Rectangle 36"/>
          <p:cNvSpPr/>
          <p:nvPr/>
        </p:nvSpPr>
        <p:spPr>
          <a:xfrm>
            <a:off x="5105400" y="4687824"/>
            <a:ext cx="30011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i="1" dirty="0" err="1" smtClean="0"/>
              <a:t>t</a:t>
            </a:r>
            <a:r>
              <a:rPr lang="en-US" sz="1400" b="1" i="1" baseline="-25000" dirty="0" err="1" smtClean="0"/>
              <a:t>sch</a:t>
            </a:r>
            <a:r>
              <a:rPr lang="en-US" sz="1400" b="1" i="1" baseline="-25000" dirty="0" smtClean="0"/>
              <a:t> </a:t>
            </a:r>
            <a:r>
              <a:rPr lang="en-US" sz="1400" dirty="0" smtClean="0"/>
              <a:t>= </a:t>
            </a:r>
            <a:r>
              <a:rPr lang="en-US" sz="1400" dirty="0"/>
              <a:t>test time of the test schedule</a:t>
            </a:r>
          </a:p>
        </p:txBody>
      </p:sp>
      <p:sp>
        <p:nvSpPr>
          <p:cNvPr id="3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60"/>
          </a:xfrm>
        </p:spPr>
        <p:txBody>
          <a:bodyPr/>
          <a:lstStyle/>
          <a:p>
            <a:r>
              <a:rPr lang="en-US" dirty="0" smtClean="0"/>
              <a:t>Heuristic for VDD Optimization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contribution: Optimal selection of V</a:t>
            </a:r>
            <a:r>
              <a:rPr lang="en-US" baseline="-25000" dirty="0" smtClean="0"/>
              <a:t>DD</a:t>
            </a:r>
            <a:r>
              <a:rPr lang="en-US" dirty="0" smtClean="0"/>
              <a:t> and clock rate for power-aware SoC test optimization</a:t>
            </a:r>
          </a:p>
          <a:p>
            <a:pPr lvl="1"/>
            <a:r>
              <a:rPr lang="en-US" dirty="0" smtClean="0"/>
              <a:t>Exact (MILP) and heuristic methods presented</a:t>
            </a:r>
          </a:p>
          <a:p>
            <a:pPr lvl="1"/>
            <a:r>
              <a:rPr lang="en-US" dirty="0" smtClean="0"/>
              <a:t>MILP method: Up to 70% reduction in test time</a:t>
            </a:r>
          </a:p>
          <a:p>
            <a:pPr lvl="1"/>
            <a:r>
              <a:rPr lang="en-US" dirty="0" smtClean="0"/>
              <a:t>Heuristic solutions comparable to ILP</a:t>
            </a:r>
          </a:p>
          <a:p>
            <a:pPr lvl="2"/>
            <a:r>
              <a:rPr lang="en-US" dirty="0" smtClean="0"/>
              <a:t>Large savings on CPU time for higher number of cores</a:t>
            </a:r>
          </a:p>
          <a:p>
            <a:pPr lvl="1"/>
            <a:r>
              <a:rPr lang="en-US" dirty="0" smtClean="0"/>
              <a:t>Heuristics also capable of session-less scheduling</a:t>
            </a:r>
          </a:p>
          <a:p>
            <a:pPr lvl="2"/>
            <a:r>
              <a:rPr lang="en-US" dirty="0" smtClean="0"/>
              <a:t>Up to 30% reduction in test time compared to session-based testing</a:t>
            </a:r>
          </a:p>
          <a:p>
            <a:pPr lvl="2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37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Directed Search based heuristic</a:t>
            </a:r>
          </a:p>
          <a:p>
            <a:pPr lvl="1"/>
            <a:r>
              <a:rPr lang="en-US" dirty="0" smtClean="0"/>
              <a:t>Heuristic based on random search not efficient</a:t>
            </a:r>
          </a:p>
          <a:p>
            <a:pPr lvl="2"/>
            <a:r>
              <a:rPr lang="en-US" dirty="0" smtClean="0"/>
              <a:t>More data points required for better optimization results as SoC size increases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Test scheduling for SoCs with IEEE P1687 interface</a:t>
            </a:r>
          </a:p>
          <a:p>
            <a:pPr lvl="1"/>
            <a:r>
              <a:rPr lang="en-US" dirty="0" smtClean="0"/>
              <a:t>Proposed standard with flexible scan architecture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ILP method for Session-less test scheduling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38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Publications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4360" lvl="1" indent="-457200">
              <a:spcAft>
                <a:spcPts val="60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r>
              <a:rPr lang="en-US" sz="1600" b="1" dirty="0" smtClean="0"/>
              <a:t>V. Sheshadri</a:t>
            </a:r>
            <a:r>
              <a:rPr lang="en-US" sz="1600" dirty="0" smtClean="0"/>
              <a:t>, V. D. Agrawal, and P. Agrawal, “Optimal power-constrained SoC test schedules with customizable clock rates,” </a:t>
            </a:r>
            <a:r>
              <a:rPr lang="en-US" sz="1600" i="1" dirty="0" smtClean="0"/>
              <a:t> Proc. 25</a:t>
            </a:r>
            <a:r>
              <a:rPr lang="en-US" sz="1600" i="1" baseline="30000" dirty="0" smtClean="0"/>
              <a:t>th</a:t>
            </a:r>
            <a:r>
              <a:rPr lang="en-US" sz="1600" i="1" dirty="0" smtClean="0"/>
              <a:t> IEEE System-On-Chip Conf.</a:t>
            </a:r>
            <a:r>
              <a:rPr lang="en-US" sz="1600" dirty="0" smtClean="0"/>
              <a:t>, Sep 2012, pp. 271–276.</a:t>
            </a:r>
          </a:p>
          <a:p>
            <a:pPr marL="594360" lvl="1" indent="-457200">
              <a:spcAft>
                <a:spcPts val="60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r>
              <a:rPr lang="en-US" sz="1600" b="1" dirty="0" smtClean="0"/>
              <a:t>V. Sheshadri</a:t>
            </a:r>
            <a:r>
              <a:rPr lang="en-US" sz="1600" dirty="0" smtClean="0"/>
              <a:t>, V. D. Agrawal and P. Agrawal, “Optimum Test Schedules for SoC with Specified Clock Frequencies and Supply Voltages”, </a:t>
            </a:r>
            <a:r>
              <a:rPr lang="en-US" sz="1600" i="1" dirty="0" smtClean="0"/>
              <a:t>Proc. International Conference on VLSI Design, </a:t>
            </a:r>
            <a:r>
              <a:rPr lang="en-US" sz="1600" dirty="0" smtClean="0"/>
              <a:t>Jan 2013, pp. 267-272.</a:t>
            </a:r>
          </a:p>
          <a:p>
            <a:pPr marL="594360" lvl="1" indent="-457200">
              <a:spcAft>
                <a:spcPts val="60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r>
              <a:rPr lang="en-US" sz="1600" b="1" dirty="0" smtClean="0"/>
              <a:t>V. Sheshadri</a:t>
            </a:r>
            <a:r>
              <a:rPr lang="en-US" sz="1600" dirty="0" smtClean="0"/>
              <a:t>, V. D. Agrawal and P. Agrawal, “Session-Less SoC Test Scheduling with Frequency Scaling”,</a:t>
            </a:r>
            <a:r>
              <a:rPr lang="en-US" sz="1600" i="1" dirty="0" smtClean="0"/>
              <a:t> </a:t>
            </a:r>
            <a:r>
              <a:rPr lang="en-US" sz="1600" dirty="0" smtClean="0"/>
              <a:t>to be presented at NATW</a:t>
            </a:r>
            <a:r>
              <a:rPr lang="en-US" sz="1600" i="1" dirty="0" smtClean="0"/>
              <a:t>, </a:t>
            </a:r>
            <a:r>
              <a:rPr lang="en-US" sz="1600" dirty="0" smtClean="0"/>
              <a:t>May 2013.</a:t>
            </a:r>
          </a:p>
          <a:p>
            <a:pPr marL="594360" lvl="1" indent="-457200">
              <a:spcAft>
                <a:spcPts val="600"/>
              </a:spcAft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r>
              <a:rPr lang="en-US" sz="1600" b="1" dirty="0" smtClean="0"/>
              <a:t>V. Sheshadri</a:t>
            </a:r>
            <a:r>
              <a:rPr lang="en-US" sz="1600" dirty="0" smtClean="0"/>
              <a:t>, V. D. Agrawal and P. Agrawal, “Session-Based and Session-Less SoC Test Schedules with Frequency Scaling”,</a:t>
            </a:r>
            <a:r>
              <a:rPr lang="en-US" sz="1600" i="1" dirty="0" smtClean="0"/>
              <a:t> </a:t>
            </a:r>
            <a:r>
              <a:rPr lang="en-US" sz="1600" dirty="0" smtClean="0"/>
              <a:t>submitted to ITC 2013.</a:t>
            </a:r>
          </a:p>
          <a:p>
            <a:pPr marL="594360" lvl="1" indent="-457200"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r>
              <a:rPr lang="en-US" sz="1600" b="1" dirty="0" smtClean="0"/>
              <a:t>V. Sheshadri</a:t>
            </a:r>
            <a:r>
              <a:rPr lang="en-US" sz="1600" dirty="0" smtClean="0"/>
              <a:t>, V. D. Agrawal and P. Agrawal, “SoC test time minimization by per-session assignment of  VDD and clock”,</a:t>
            </a:r>
            <a:r>
              <a:rPr lang="en-US" sz="1600" i="1" dirty="0" smtClean="0"/>
              <a:t> </a:t>
            </a:r>
            <a:r>
              <a:rPr lang="en-US" sz="1600" dirty="0" smtClean="0"/>
              <a:t>submitted to ICCAD</a:t>
            </a:r>
            <a:r>
              <a:rPr lang="en-US" sz="1600" i="1" dirty="0" smtClean="0"/>
              <a:t> </a:t>
            </a:r>
            <a:r>
              <a:rPr lang="en-US" sz="1600" dirty="0" smtClean="0"/>
              <a:t>2013.</a:t>
            </a:r>
          </a:p>
          <a:p>
            <a:pPr marL="594360" lvl="1" indent="-457200"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endParaRPr lang="en-US" sz="1600" dirty="0" smtClean="0"/>
          </a:p>
          <a:p>
            <a:pPr marL="594360" lvl="1" indent="-457200"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endParaRPr lang="en-US" sz="1600" dirty="0" smtClean="0"/>
          </a:p>
          <a:p>
            <a:pPr marL="594360" lvl="1" indent="-457200">
              <a:buClr>
                <a:schemeClr val="tx1">
                  <a:shade val="95000"/>
                </a:schemeClr>
              </a:buClr>
              <a:buSzPct val="65000"/>
              <a:buFont typeface="+mj-lt"/>
              <a:buAutoNum type="arabicPeriod"/>
            </a:pPr>
            <a:endParaRPr lang="en-US" sz="16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1FBC4-A9B6-483A-B7E2-97F4D800387F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39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ight Arrow 26"/>
          <p:cNvSpPr/>
          <p:nvPr/>
        </p:nvSpPr>
        <p:spPr>
          <a:xfrm>
            <a:off x="838200" y="3657600"/>
            <a:ext cx="77724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 &amp; Smartphone</a:t>
            </a:r>
          </a:p>
          <a:p>
            <a:pPr lvl="1"/>
            <a:r>
              <a:rPr lang="en-US" dirty="0" smtClean="0"/>
              <a:t>SoCs are backbone of Smartphone growth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62000" y="3807023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2004</a:t>
            </a:r>
            <a:endParaRPr lang="en-US" sz="1400" dirty="0"/>
          </a:p>
        </p:txBody>
      </p:sp>
      <p:sp>
        <p:nvSpPr>
          <p:cNvPr id="16" name="TextBox 15"/>
          <p:cNvSpPr txBox="1"/>
          <p:nvPr/>
        </p:nvSpPr>
        <p:spPr>
          <a:xfrm>
            <a:off x="3048000" y="380695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2008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3962400" y="380695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2009</a:t>
            </a:r>
            <a:endParaRPr lang="en-US" sz="1400" dirty="0"/>
          </a:p>
        </p:txBody>
      </p:sp>
      <p:sp>
        <p:nvSpPr>
          <p:cNvPr id="18" name="TextBox 17"/>
          <p:cNvSpPr txBox="1"/>
          <p:nvPr/>
        </p:nvSpPr>
        <p:spPr>
          <a:xfrm>
            <a:off x="4876800" y="380695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2010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5791200" y="380695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2011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6705600" y="380695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2012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7616952" y="380695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/>
              <a:t>2013</a:t>
            </a:r>
            <a:endParaRPr lang="en-US" sz="1400" dirty="0"/>
          </a:p>
        </p:txBody>
      </p:sp>
      <p:sp>
        <p:nvSpPr>
          <p:cNvPr id="24" name="Left Brace 23"/>
          <p:cNvSpPr/>
          <p:nvPr/>
        </p:nvSpPr>
        <p:spPr>
          <a:xfrm rot="16200000">
            <a:off x="2133600" y="3276600"/>
            <a:ext cx="381000" cy="23622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1600200" y="4800600"/>
            <a:ext cx="14478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Single-core, 400-800 MHz</a:t>
            </a:r>
            <a:endParaRPr lang="en-US" sz="12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4191000" y="2819400"/>
            <a:ext cx="9906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Single-core, 1GHz</a:t>
            </a:r>
            <a:endParaRPr lang="en-US" sz="1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5638800" y="4419600"/>
            <a:ext cx="9906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Dual-core, 1–1.5 GHz</a:t>
            </a:r>
            <a:endParaRPr lang="en-US" sz="1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9" name="Left Brace 28"/>
          <p:cNvSpPr/>
          <p:nvPr/>
        </p:nvSpPr>
        <p:spPr>
          <a:xfrm rot="5400000">
            <a:off x="4533900" y="3009900"/>
            <a:ext cx="304800" cy="114300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6477000" y="3048000"/>
            <a:ext cx="9906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Quad-core, 1.5 GHz</a:t>
            </a:r>
            <a:endParaRPr lang="en-US" sz="1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7467600" y="4419600"/>
            <a:ext cx="990600" cy="5334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Octa-core, 1.6 GHz</a:t>
            </a:r>
            <a:endParaRPr lang="en-US" sz="11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04800" y="6019800"/>
            <a:ext cx="8534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*</a:t>
            </a:r>
            <a:r>
              <a:rPr lang="en-US" sz="1000" dirty="0" smtClean="0"/>
              <a:t>Compiled from: http://en.wikipedia.org/wiki/Comparison_of_smartphones#2004</a:t>
            </a:r>
            <a:endParaRPr lang="en-US" sz="1000" dirty="0"/>
          </a:p>
        </p:txBody>
      </p:sp>
      <p:sp>
        <p:nvSpPr>
          <p:cNvPr id="33" name="Date Placeholder 3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118D-E11D-4D74-B835-82AA4AA05685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34" name="Slide Number Placeholder 3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36" name="Footer Placeholder 3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44035" name="Title 1"/>
          <p:cNvSpPr>
            <a:spLocks noGrp="1"/>
          </p:cNvSpPr>
          <p:nvPr>
            <p:ph type="ctrTitle"/>
          </p:nvPr>
        </p:nvSpPr>
        <p:spPr>
          <a:xfrm>
            <a:off x="457200" y="1506538"/>
            <a:ext cx="8229600" cy="1470025"/>
          </a:xfrm>
        </p:spPr>
        <p:txBody>
          <a:bodyPr/>
          <a:lstStyle/>
          <a:p>
            <a:pPr algn="l" eaLnBrk="1" hangingPunct="1"/>
            <a:r>
              <a:rPr sz="4800" dirty="0" smtClean="0">
                <a:solidFill>
                  <a:schemeClr val="tx1"/>
                </a:solidFill>
              </a:rPr>
              <a:t>Thank you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SoC advantages:</a:t>
            </a:r>
          </a:p>
          <a:p>
            <a:pPr lvl="1"/>
            <a:r>
              <a:rPr lang="en-US" dirty="0" smtClean="0"/>
              <a:t>Small area</a:t>
            </a:r>
          </a:p>
          <a:p>
            <a:pPr lvl="1"/>
            <a:r>
              <a:rPr lang="en-US" dirty="0" smtClean="0"/>
              <a:t>Low power </a:t>
            </a:r>
          </a:p>
          <a:p>
            <a:pPr lvl="1"/>
            <a:r>
              <a:rPr lang="en-US" dirty="0" smtClean="0"/>
              <a:t>Modularity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9F53F-4D25-416C-B867-450DD7CEBE63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a SoC</a:t>
            </a:r>
          </a:p>
          <a:p>
            <a:pPr lvl="1"/>
            <a:r>
              <a:rPr lang="en-US" dirty="0" smtClean="0"/>
              <a:t>Modular testing – individual (often independent) 			        core tests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62000" y="4419600"/>
            <a:ext cx="990600" cy="914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rgbClr val="FFFFFF"/>
                </a:solidFill>
                <a:cs typeface="Arial" charset="0"/>
              </a:rPr>
              <a:t>Test Source</a:t>
            </a:r>
          </a:p>
        </p:txBody>
      </p:sp>
      <p:sp>
        <p:nvSpPr>
          <p:cNvPr id="5" name="Rectangle 4"/>
          <p:cNvSpPr/>
          <p:nvPr/>
        </p:nvSpPr>
        <p:spPr>
          <a:xfrm>
            <a:off x="2819400" y="3810000"/>
            <a:ext cx="3352800" cy="1981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7239000" y="4419600"/>
            <a:ext cx="990600" cy="914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>
                <a:solidFill>
                  <a:srgbClr val="FFFFFF"/>
                </a:solidFill>
                <a:cs typeface="Arial" charset="0"/>
              </a:rPr>
              <a:t>Test Sink</a:t>
            </a:r>
          </a:p>
        </p:txBody>
      </p:sp>
      <p:sp>
        <p:nvSpPr>
          <p:cNvPr id="7" name="Rectangle 6"/>
          <p:cNvSpPr/>
          <p:nvPr/>
        </p:nvSpPr>
        <p:spPr>
          <a:xfrm>
            <a:off x="3124200" y="3886200"/>
            <a:ext cx="838200" cy="6858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>
                <a:solidFill>
                  <a:srgbClr val="000000"/>
                </a:solidFill>
                <a:cs typeface="Arial" charset="0"/>
              </a:rPr>
              <a:t>Core ‘A’</a:t>
            </a:r>
          </a:p>
        </p:txBody>
      </p:sp>
      <p:sp>
        <p:nvSpPr>
          <p:cNvPr id="13" name="Rectangle 12"/>
          <p:cNvSpPr/>
          <p:nvPr/>
        </p:nvSpPr>
        <p:spPr bwMode="auto">
          <a:xfrm rot="10800000">
            <a:off x="4784725" y="5162549"/>
            <a:ext cx="777875" cy="5524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6" name="TextBox 36"/>
          <p:cNvSpPr txBox="1">
            <a:spLocks noChangeArrowheads="1"/>
          </p:cNvSpPr>
          <p:nvPr/>
        </p:nvSpPr>
        <p:spPr bwMode="auto">
          <a:xfrm>
            <a:off x="4724400" y="5257800"/>
            <a:ext cx="914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400" dirty="0"/>
              <a:t>Core ‘B’</a:t>
            </a:r>
          </a:p>
        </p:txBody>
      </p:sp>
      <p:sp>
        <p:nvSpPr>
          <p:cNvPr id="27" name="TextBox 37"/>
          <p:cNvSpPr txBox="1">
            <a:spLocks noChangeArrowheads="1"/>
          </p:cNvSpPr>
          <p:nvPr/>
        </p:nvSpPr>
        <p:spPr bwMode="auto">
          <a:xfrm>
            <a:off x="2819400" y="5410200"/>
            <a:ext cx="914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dirty="0"/>
              <a:t>SoC</a:t>
            </a:r>
          </a:p>
        </p:txBody>
      </p:sp>
      <p:sp>
        <p:nvSpPr>
          <p:cNvPr id="11" name="Right Arrow 10"/>
          <p:cNvSpPr/>
          <p:nvPr/>
        </p:nvSpPr>
        <p:spPr>
          <a:xfrm>
            <a:off x="1828800" y="4724400"/>
            <a:ext cx="914400" cy="3810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905000" y="4495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Test</a:t>
            </a:r>
            <a:endParaRPr lang="en-US" sz="1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905000" y="5026223"/>
            <a:ext cx="60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Data</a:t>
            </a:r>
            <a:endParaRPr lang="en-US" sz="1400" b="1" dirty="0"/>
          </a:p>
        </p:txBody>
      </p:sp>
      <p:sp>
        <p:nvSpPr>
          <p:cNvPr id="15" name="Left-Right Arrow 14"/>
          <p:cNvSpPr/>
          <p:nvPr/>
        </p:nvSpPr>
        <p:spPr>
          <a:xfrm>
            <a:off x="2895600" y="4648200"/>
            <a:ext cx="3276600" cy="457200"/>
          </a:xfrm>
          <a:prstGeom prst="leftRightArrow">
            <a:avLst/>
          </a:prstGeom>
          <a:solidFill>
            <a:schemeClr val="tx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FFFFFF"/>
                </a:solidFill>
                <a:cs typeface="Arial" charset="0"/>
              </a:rPr>
              <a:t>Test </a:t>
            </a:r>
            <a:r>
              <a:rPr lang="en-US" sz="1600" dirty="0" smtClean="0">
                <a:solidFill>
                  <a:srgbClr val="FFFFFF"/>
                </a:solidFill>
                <a:cs typeface="Arial" charset="0"/>
              </a:rPr>
              <a:t>Bus</a:t>
            </a:r>
            <a:endParaRPr lang="en-US" sz="1600" dirty="0">
              <a:solidFill>
                <a:srgbClr val="FFFFFF"/>
              </a:solidFill>
              <a:cs typeface="Arial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352800" y="4572000"/>
            <a:ext cx="0" cy="152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TextBox 26"/>
          <p:cNvSpPr txBox="1">
            <a:spLocks noChangeArrowheads="1"/>
          </p:cNvSpPr>
          <p:nvPr/>
        </p:nvSpPr>
        <p:spPr bwMode="auto">
          <a:xfrm>
            <a:off x="3124200" y="4356100"/>
            <a:ext cx="4572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dirty="0" err="1" smtClean="0"/>
              <a:t>T_In</a:t>
            </a:r>
            <a:endParaRPr lang="en-US" sz="800" dirty="0"/>
          </a:p>
        </p:txBody>
      </p:sp>
      <p:sp>
        <p:nvSpPr>
          <p:cNvPr id="21" name="TextBox 26"/>
          <p:cNvSpPr txBox="1">
            <a:spLocks noChangeArrowheads="1"/>
          </p:cNvSpPr>
          <p:nvPr/>
        </p:nvSpPr>
        <p:spPr bwMode="auto">
          <a:xfrm>
            <a:off x="4709160" y="5148072"/>
            <a:ext cx="4572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800" dirty="0" err="1" smtClean="0"/>
              <a:t>T_In</a:t>
            </a:r>
            <a:endParaRPr lang="en-US" sz="800" dirty="0"/>
          </a:p>
        </p:txBody>
      </p:sp>
      <p:cxnSp>
        <p:nvCxnSpPr>
          <p:cNvPr id="23" name="Straight Arrow Connector 22"/>
          <p:cNvCxnSpPr>
            <a:endCxn id="21" idx="0"/>
          </p:cNvCxnSpPr>
          <p:nvPr/>
        </p:nvCxnSpPr>
        <p:spPr>
          <a:xfrm>
            <a:off x="4876800" y="5029200"/>
            <a:ext cx="0" cy="11887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TextBox 26"/>
          <p:cNvSpPr txBox="1">
            <a:spLocks noChangeArrowheads="1"/>
          </p:cNvSpPr>
          <p:nvPr/>
        </p:nvSpPr>
        <p:spPr bwMode="auto">
          <a:xfrm>
            <a:off x="3505200" y="4356100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800" dirty="0" err="1" smtClean="0"/>
              <a:t>T_Out</a:t>
            </a:r>
            <a:endParaRPr lang="en-US" sz="800" dirty="0"/>
          </a:p>
        </p:txBody>
      </p:sp>
      <p:sp>
        <p:nvSpPr>
          <p:cNvPr id="22" name="TextBox 26"/>
          <p:cNvSpPr txBox="1">
            <a:spLocks noChangeArrowheads="1"/>
          </p:cNvSpPr>
          <p:nvPr/>
        </p:nvSpPr>
        <p:spPr bwMode="auto">
          <a:xfrm>
            <a:off x="5105400" y="5148072"/>
            <a:ext cx="533400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800" dirty="0" err="1" smtClean="0"/>
              <a:t>T_Out</a:t>
            </a:r>
            <a:endParaRPr lang="en-US" sz="800" dirty="0"/>
          </a:p>
        </p:txBody>
      </p:sp>
      <p:cxnSp>
        <p:nvCxnSpPr>
          <p:cNvPr id="24" name="Straight Arrow Connector 23"/>
          <p:cNvCxnSpPr/>
          <p:nvPr/>
        </p:nvCxnSpPr>
        <p:spPr>
          <a:xfrm flipV="1">
            <a:off x="5334000" y="4974336"/>
            <a:ext cx="0" cy="1524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3810000" y="4605528"/>
            <a:ext cx="0" cy="11887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Right Arrow 27"/>
          <p:cNvSpPr/>
          <p:nvPr/>
        </p:nvSpPr>
        <p:spPr>
          <a:xfrm>
            <a:off x="6248400" y="4724400"/>
            <a:ext cx="914400" cy="381000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24600" y="44196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Test</a:t>
            </a:r>
            <a:endParaRPr lang="en-US" sz="1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6324600" y="5105400"/>
            <a:ext cx="609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Data</a:t>
            </a:r>
            <a:endParaRPr lang="en-US" sz="1400" b="1" dirty="0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D05D3-950C-4446-8E62-B48421320E47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32" name="Slide Number Placeholder 3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4" name="Footer Placeholder 3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a SoC</a:t>
            </a:r>
          </a:p>
          <a:p>
            <a:pPr lvl="1"/>
            <a:r>
              <a:rPr lang="en-US" dirty="0" smtClean="0"/>
              <a:t>More cores →  larger test data →  longer test time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Test multiple cores simultaneously</a:t>
            </a:r>
          </a:p>
          <a:p>
            <a:pPr lvl="1"/>
            <a:r>
              <a:rPr lang="en-US" dirty="0" smtClean="0"/>
              <a:t>Increased power consumption</a:t>
            </a:r>
            <a:endParaRPr lang="en-US" dirty="0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07CCB-6ED7-4DC8-A0DE-207825917BA8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Statement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an SoC with N core tests and a peak power budget, find a test schedule to:</a:t>
            </a:r>
          </a:p>
          <a:p>
            <a:pPr lvl="1"/>
            <a:r>
              <a:rPr lang="en-US" dirty="0" smtClean="0"/>
              <a:t>Test all cores</a:t>
            </a:r>
          </a:p>
          <a:p>
            <a:pPr lvl="1"/>
            <a:r>
              <a:rPr lang="en-US" dirty="0" smtClean="0"/>
              <a:t>Reduce overall test time</a:t>
            </a:r>
          </a:p>
          <a:p>
            <a:pPr lvl="1"/>
            <a:r>
              <a:rPr lang="en-US" dirty="0" smtClean="0"/>
              <a:t>Conform to SoC test power budget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D4202-5B94-468A-A8D2-B9665C68E637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Integer Linear Program (ILP)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Given:</a:t>
            </a:r>
          </a:p>
          <a:p>
            <a:pPr lvl="1" eaLnBrk="1" hangingPunct="1">
              <a:spcAft>
                <a:spcPts val="600"/>
              </a:spcAft>
            </a:pPr>
            <a:r>
              <a:rPr lang="en-US" dirty="0" smtClean="0"/>
              <a:t>Power budget for SoC,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max</a:t>
            </a:r>
            <a:r>
              <a:rPr lang="en-US" baseline="-25000" dirty="0" smtClean="0"/>
              <a:t>  </a:t>
            </a:r>
            <a:endParaRPr lang="en-US" dirty="0" smtClean="0"/>
          </a:p>
          <a:p>
            <a:pPr lvl="1" eaLnBrk="1" hangingPunct="1"/>
            <a:r>
              <a:rPr lang="en-US" dirty="0" smtClean="0"/>
              <a:t>N core tests for an SoC</a:t>
            </a:r>
          </a:p>
          <a:p>
            <a:pPr lvl="2" eaLnBrk="1" hangingPunct="1">
              <a:spcAft>
                <a:spcPts val="600"/>
              </a:spcAft>
            </a:pPr>
            <a:r>
              <a:rPr lang="en-US" dirty="0" err="1" smtClean="0">
                <a:solidFill>
                  <a:srgbClr val="404040"/>
                </a:solidFill>
              </a:rPr>
              <a:t>t</a:t>
            </a:r>
            <a:r>
              <a:rPr lang="en-US" baseline="-25000" dirty="0" err="1" smtClean="0">
                <a:solidFill>
                  <a:srgbClr val="404040"/>
                </a:solidFill>
              </a:rPr>
              <a:t>i</a:t>
            </a:r>
            <a:r>
              <a:rPr lang="en-US" baseline="-25000" dirty="0" smtClean="0">
                <a:solidFill>
                  <a:srgbClr val="404040"/>
                </a:solidFill>
              </a:rPr>
              <a:t> </a:t>
            </a:r>
            <a:r>
              <a:rPr lang="en-US" dirty="0" smtClean="0">
                <a:solidFill>
                  <a:srgbClr val="404040"/>
                </a:solidFill>
              </a:rPr>
              <a:t>= test time and p</a:t>
            </a:r>
            <a:r>
              <a:rPr lang="en-US" baseline="-25000" dirty="0" smtClean="0">
                <a:solidFill>
                  <a:srgbClr val="404040"/>
                </a:solidFill>
              </a:rPr>
              <a:t>i </a:t>
            </a:r>
            <a:r>
              <a:rPr lang="en-US" dirty="0" smtClean="0">
                <a:solidFill>
                  <a:srgbClr val="404040"/>
                </a:solidFill>
              </a:rPr>
              <a:t>= test power of </a:t>
            </a:r>
            <a:r>
              <a:rPr lang="en-US" dirty="0" err="1" smtClean="0">
                <a:solidFill>
                  <a:srgbClr val="404040"/>
                </a:solidFill>
              </a:rPr>
              <a:t>i</a:t>
            </a:r>
            <a:r>
              <a:rPr lang="en-US" baseline="30000" dirty="0" err="1" smtClean="0">
                <a:solidFill>
                  <a:srgbClr val="404040"/>
                </a:solidFill>
              </a:rPr>
              <a:t>th</a:t>
            </a:r>
            <a:r>
              <a:rPr lang="en-US" dirty="0" smtClean="0">
                <a:solidFill>
                  <a:srgbClr val="404040"/>
                </a:solidFill>
              </a:rPr>
              <a:t> test</a:t>
            </a:r>
          </a:p>
          <a:p>
            <a:pPr lvl="1"/>
            <a:r>
              <a:rPr lang="en-US" dirty="0" smtClean="0"/>
              <a:t>N core tests grouped into K test sessions</a:t>
            </a:r>
          </a:p>
          <a:p>
            <a:pPr lvl="2" eaLnBrk="1" hangingPunct="1"/>
            <a:r>
              <a:rPr lang="en-US" dirty="0" smtClean="0">
                <a:solidFill>
                  <a:srgbClr val="404040"/>
                </a:solidFill>
              </a:rPr>
              <a:t>Test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404040"/>
                </a:solidFill>
              </a:rPr>
              <a:t>time of </a:t>
            </a:r>
            <a:r>
              <a:rPr lang="en-US" dirty="0" err="1" smtClean="0">
                <a:solidFill>
                  <a:srgbClr val="404040"/>
                </a:solidFill>
              </a:rPr>
              <a:t>j</a:t>
            </a:r>
            <a:r>
              <a:rPr lang="en-US" baseline="30000" dirty="0" err="1" smtClean="0">
                <a:solidFill>
                  <a:srgbClr val="404040"/>
                </a:solidFill>
              </a:rPr>
              <a:t>th</a:t>
            </a:r>
            <a:r>
              <a:rPr lang="en-US" dirty="0" smtClean="0">
                <a:solidFill>
                  <a:srgbClr val="404040"/>
                </a:solidFill>
              </a:rPr>
              <a:t> session is, </a:t>
            </a:r>
            <a:r>
              <a:rPr lang="en-US" dirty="0" err="1" smtClean="0">
                <a:solidFill>
                  <a:srgbClr val="404040"/>
                </a:solidFill>
              </a:rPr>
              <a:t>T</a:t>
            </a:r>
            <a:r>
              <a:rPr lang="en-US" baseline="-25000" dirty="0" err="1" smtClean="0">
                <a:solidFill>
                  <a:srgbClr val="404040"/>
                </a:solidFill>
              </a:rPr>
              <a:t>j</a:t>
            </a:r>
            <a:r>
              <a:rPr lang="en-US" dirty="0" smtClean="0">
                <a:solidFill>
                  <a:srgbClr val="404040"/>
                </a:solidFill>
              </a:rPr>
              <a:t> = max{</a:t>
            </a:r>
            <a:r>
              <a:rPr lang="en-US" dirty="0" err="1" smtClean="0">
                <a:solidFill>
                  <a:srgbClr val="404040"/>
                </a:solidFill>
              </a:rPr>
              <a:t>t</a:t>
            </a:r>
            <a:r>
              <a:rPr lang="en-US" baseline="-25000" dirty="0" err="1" smtClean="0">
                <a:solidFill>
                  <a:srgbClr val="404040"/>
                </a:solidFill>
              </a:rPr>
              <a:t>i</a:t>
            </a:r>
            <a:r>
              <a:rPr lang="en-US" dirty="0" smtClean="0">
                <a:solidFill>
                  <a:srgbClr val="404040"/>
                </a:solidFill>
              </a:rPr>
              <a:t>} </a:t>
            </a:r>
          </a:p>
          <a:p>
            <a:pPr lvl="2" eaLnBrk="1" hangingPunct="1"/>
            <a:r>
              <a:rPr lang="en-US" dirty="0" smtClean="0">
                <a:solidFill>
                  <a:srgbClr val="404040"/>
                </a:solidFill>
              </a:rPr>
              <a:t>Test power of </a:t>
            </a:r>
            <a:r>
              <a:rPr lang="en-US" dirty="0" err="1" smtClean="0">
                <a:solidFill>
                  <a:srgbClr val="404040"/>
                </a:solidFill>
              </a:rPr>
              <a:t>j</a:t>
            </a:r>
            <a:r>
              <a:rPr lang="en-US" baseline="30000" dirty="0" err="1" smtClean="0">
                <a:solidFill>
                  <a:srgbClr val="404040"/>
                </a:solidFill>
              </a:rPr>
              <a:t>th</a:t>
            </a:r>
            <a:r>
              <a:rPr lang="en-US" dirty="0" smtClean="0">
                <a:solidFill>
                  <a:srgbClr val="404040"/>
                </a:solidFill>
              </a:rPr>
              <a:t> session is, </a:t>
            </a:r>
            <a:r>
              <a:rPr lang="en-US" dirty="0" err="1" smtClean="0">
                <a:solidFill>
                  <a:srgbClr val="404040"/>
                </a:solidFill>
              </a:rPr>
              <a:t>P</a:t>
            </a:r>
            <a:r>
              <a:rPr lang="en-US" baseline="-25000" dirty="0" err="1" smtClean="0">
                <a:solidFill>
                  <a:srgbClr val="404040"/>
                </a:solidFill>
              </a:rPr>
              <a:t>j</a:t>
            </a:r>
            <a:r>
              <a:rPr lang="en-US" dirty="0" smtClean="0">
                <a:solidFill>
                  <a:srgbClr val="404040"/>
                </a:solidFill>
              </a:rPr>
              <a:t> = ∑ (p</a:t>
            </a:r>
            <a:r>
              <a:rPr lang="en-US" baseline="-25000" dirty="0" smtClean="0">
                <a:solidFill>
                  <a:srgbClr val="404040"/>
                </a:solidFill>
              </a:rPr>
              <a:t>i</a:t>
            </a:r>
            <a:r>
              <a:rPr lang="en-US" dirty="0" smtClean="0">
                <a:solidFill>
                  <a:srgbClr val="404040"/>
                </a:solidFill>
              </a:rPr>
              <a:t>)</a:t>
            </a:r>
          </a:p>
          <a:p>
            <a:endParaRPr lang="en-US" dirty="0" smtClean="0">
              <a:solidFill>
                <a:srgbClr val="404040"/>
              </a:solidFill>
            </a:endParaRPr>
          </a:p>
          <a:p>
            <a:r>
              <a:rPr lang="en-US" dirty="0" smtClean="0">
                <a:solidFill>
                  <a:srgbClr val="404040"/>
                </a:solidFill>
              </a:rPr>
              <a:t>Subset of K sessions form the SoC test schedule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586A8-2F6E-4C50-BE71-EA2F5D3E4A0E}" type="datetime1">
              <a:rPr lang="en-US" smtClean="0"/>
              <a:pPr/>
              <a:t>4/23/2013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BF5D0-DD5D-48DC-827A-B0B1BB9D9C4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General Exam - Vijay Sheshadri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5916</TotalTime>
  <Words>2577</Words>
  <Application>Microsoft Office PowerPoint</Application>
  <PresentationFormat>On-screen Show (4:3)</PresentationFormat>
  <Paragraphs>680</Paragraphs>
  <Slides>40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2" baseType="lpstr">
      <vt:lpstr>Apex</vt:lpstr>
      <vt:lpstr>Equation</vt:lpstr>
      <vt:lpstr>Power-Aware System-On-Chip Test Optimization</vt:lpstr>
      <vt:lpstr>Outline</vt:lpstr>
      <vt:lpstr>Introduction</vt:lpstr>
      <vt:lpstr>Introduction</vt:lpstr>
      <vt:lpstr>Introduction</vt:lpstr>
      <vt:lpstr>Introduction</vt:lpstr>
      <vt:lpstr>Introduction</vt:lpstr>
      <vt:lpstr>Problem Statement</vt:lpstr>
      <vt:lpstr>Integer Linear Program (ILP)</vt:lpstr>
      <vt:lpstr>ILP formulation</vt:lpstr>
      <vt:lpstr>Variable Test Clock Frequency</vt:lpstr>
      <vt:lpstr>Frequency factor</vt:lpstr>
      <vt:lpstr>Core Frequency Constraints</vt:lpstr>
      <vt:lpstr>Influence of VDD on Test time</vt:lpstr>
      <vt:lpstr>Optimum VDD point</vt:lpstr>
      <vt:lpstr>Mixed-Integer Linear Program (MILP)</vt:lpstr>
      <vt:lpstr>MILP Formulation</vt:lpstr>
      <vt:lpstr>MILP Formulation</vt:lpstr>
      <vt:lpstr>MILP Formulation</vt:lpstr>
      <vt:lpstr>MILP - Results</vt:lpstr>
      <vt:lpstr>MILP - Results</vt:lpstr>
      <vt:lpstr>MILP - Results</vt:lpstr>
      <vt:lpstr>MILP - Results</vt:lpstr>
      <vt:lpstr>Heterogeneous SoC</vt:lpstr>
      <vt:lpstr>MILP - Results</vt:lpstr>
      <vt:lpstr>MILP - Results</vt:lpstr>
      <vt:lpstr>Heuristic Algorithms</vt:lpstr>
      <vt:lpstr>Heuristic for Session-based Testing</vt:lpstr>
      <vt:lpstr>Heuristic for Session-based Testing</vt:lpstr>
      <vt:lpstr>Heuristic for Session-based Testing</vt:lpstr>
      <vt:lpstr>Heuristic for Session-less Testing</vt:lpstr>
      <vt:lpstr>Heuristic for Session-less Testing</vt:lpstr>
      <vt:lpstr>Heuristic for Session-less Testing</vt:lpstr>
      <vt:lpstr>Heuristic for Session-less Testing</vt:lpstr>
      <vt:lpstr>Heuristic for Session-less Testing</vt:lpstr>
      <vt:lpstr>Ongoing Task</vt:lpstr>
      <vt:lpstr>Conclusion</vt:lpstr>
      <vt:lpstr>Future work</vt:lpstr>
      <vt:lpstr>Publications</vt:lpstr>
      <vt:lpstr>Thank you</vt:lpstr>
    </vt:vector>
  </TitlesOfParts>
  <Company>Auburn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Vijay Sheshadri</dc:creator>
  <cp:lastModifiedBy>Vijay Sheshadri</cp:lastModifiedBy>
  <cp:revision>261</cp:revision>
  <dcterms:created xsi:type="dcterms:W3CDTF">2013-04-15T14:21:26Z</dcterms:created>
  <dcterms:modified xsi:type="dcterms:W3CDTF">2013-04-23T14:18:20Z</dcterms:modified>
</cp:coreProperties>
</file>