
<file path=[Content_Types].xml><?xml version="1.0" encoding="utf-8"?>
<Types xmlns="http://schemas.openxmlformats.org/package/2006/content-types">
  <Default Extension="png" ContentType="image/png"/>
  <Default Extension="dib"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256" r:id="rId2"/>
    <p:sldId id="257" r:id="rId3"/>
    <p:sldId id="287" r:id="rId4"/>
    <p:sldId id="282" r:id="rId5"/>
    <p:sldId id="286" r:id="rId6"/>
    <p:sldId id="283" r:id="rId7"/>
    <p:sldId id="258" r:id="rId8"/>
    <p:sldId id="260" r:id="rId9"/>
    <p:sldId id="261" r:id="rId10"/>
    <p:sldId id="263" r:id="rId11"/>
    <p:sldId id="285" r:id="rId12"/>
    <p:sldId id="262" r:id="rId13"/>
    <p:sldId id="264"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9" r:id="rId27"/>
    <p:sldId id="280" r:id="rId28"/>
    <p:sldId id="281" r:id="rId29"/>
    <p:sldId id="284" r:id="rId30"/>
    <p:sldId id="288" r:id="rId31"/>
    <p:sldId id="28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4F25"/>
    <a:srgbClr val="FF3E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9" autoAdjust="0"/>
    <p:restoredTop sz="77265" autoAdjust="0"/>
  </p:normalViewPr>
  <p:slideViewPr>
    <p:cSldViewPr>
      <p:cViewPr varScale="1">
        <p:scale>
          <a:sx n="52" d="100"/>
          <a:sy n="52" d="100"/>
        </p:scale>
        <p:origin x="-1998" y="-96"/>
      </p:cViewPr>
      <p:guideLst>
        <p:guide orient="horz" pos="2160"/>
        <p:guide pos="2880"/>
      </p:guideLst>
    </p:cSldViewPr>
  </p:slideViewPr>
  <p:notesTextViewPr>
    <p:cViewPr>
      <p:scale>
        <a:sx n="1" d="1"/>
        <a:sy n="1" d="1"/>
      </p:scale>
      <p:origin x="0" y="0"/>
    </p:cViewPr>
  </p:notesTextViewPr>
  <p:sorterViewPr>
    <p:cViewPr>
      <p:scale>
        <a:sx n="100" d="100"/>
        <a:sy n="100" d="100"/>
      </p:scale>
      <p:origin x="0" y="510"/>
    </p:cViewPr>
  </p:sorterViewPr>
  <p:notesViewPr>
    <p:cSldViewPr>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C0B482E-6B20-4287-BF14-3B9017A02460}" type="datetimeFigureOut">
              <a:rPr lang="en-US" smtClean="0"/>
              <a:t>4/17/2013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A2479D4-96F0-4974-BE94-DF9660EA1912}" type="slidenum">
              <a:rPr lang="en-US" smtClean="0"/>
              <a:t>‹#›</a:t>
            </a:fld>
            <a:endParaRPr lang="en-US"/>
          </a:p>
        </p:txBody>
      </p:sp>
    </p:spTree>
    <p:extLst>
      <p:ext uri="{BB962C8B-B14F-4D97-AF65-F5344CB8AC3E}">
        <p14:creationId xmlns:p14="http://schemas.microsoft.com/office/powerpoint/2010/main" val="2512523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B21DE6-6ED1-4262-A388-BE32D6F899F5}" type="datetimeFigureOut">
              <a:rPr lang="en-US" smtClean="0"/>
              <a:t>4/17/2013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D3A2F0-BA21-4E3A-9CF7-F849BD0895F1}" type="slidenum">
              <a:rPr lang="en-US" smtClean="0"/>
              <a:t>‹#›</a:t>
            </a:fld>
            <a:endParaRPr lang="en-US"/>
          </a:p>
        </p:txBody>
      </p:sp>
    </p:spTree>
    <p:extLst>
      <p:ext uri="{BB962C8B-B14F-4D97-AF65-F5344CB8AC3E}">
        <p14:creationId xmlns:p14="http://schemas.microsoft.com/office/powerpoint/2010/main" val="2522632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going</a:t>
            </a:r>
            <a:r>
              <a:rPr lang="en-US" baseline="0" dirty="0" smtClean="0"/>
              <a:t> to go through </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2</a:t>
            </a:fld>
            <a:endParaRPr lang="en-US"/>
          </a:p>
        </p:txBody>
      </p:sp>
    </p:spTree>
    <p:extLst>
      <p:ext uri="{BB962C8B-B14F-4D97-AF65-F5344CB8AC3E}">
        <p14:creationId xmlns:p14="http://schemas.microsoft.com/office/powerpoint/2010/main" val="300939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Pmax</a:t>
            </a:r>
            <a:r>
              <a:rPr lang="en-US" dirty="0" smtClean="0"/>
              <a:t> is the</a:t>
            </a:r>
            <a:r>
              <a:rPr lang="en-US" baseline="0" dirty="0" smtClean="0"/>
              <a:t> rated power and normally a design specification. In our work we determine this by simulating the circuit in normal mode for 1000 random vectors.</a:t>
            </a:r>
          </a:p>
          <a:p>
            <a:endParaRPr lang="en-US" baseline="0" dirty="0" smtClean="0"/>
          </a:p>
          <a:p>
            <a:r>
              <a:rPr lang="en-US" baseline="0" dirty="0" smtClean="0"/>
              <a:t>Gate level simulations were done using </a:t>
            </a:r>
            <a:r>
              <a:rPr lang="en-US" baseline="0" dirty="0" err="1" smtClean="0"/>
              <a:t>nanosim</a:t>
            </a:r>
            <a:r>
              <a:rPr lang="en-US" baseline="0" dirty="0" smtClean="0"/>
              <a:t> and the energy per cycle is measured. </a:t>
            </a:r>
          </a:p>
          <a:p>
            <a:r>
              <a:rPr lang="en-US" baseline="0" dirty="0" smtClean="0"/>
              <a:t>Results show that when the circuit is run at a lower voltage identified using our method the test time is significantly reduced</a:t>
            </a:r>
          </a:p>
          <a:p>
            <a:r>
              <a:rPr lang="en-US" baseline="0" dirty="0" smtClean="0"/>
              <a:t>In some cases since the power chosen was closer to the test power the reduction is not that vast.</a:t>
            </a:r>
          </a:p>
        </p:txBody>
      </p:sp>
      <p:sp>
        <p:nvSpPr>
          <p:cNvPr id="4" name="Slide Number Placeholder 3"/>
          <p:cNvSpPr>
            <a:spLocks noGrp="1"/>
          </p:cNvSpPr>
          <p:nvPr>
            <p:ph type="sldNum" sz="quarter" idx="10"/>
          </p:nvPr>
        </p:nvSpPr>
        <p:spPr/>
        <p:txBody>
          <a:bodyPr/>
          <a:lstStyle/>
          <a:p>
            <a:fld id="{27D3A2F0-BA21-4E3A-9CF7-F849BD0895F1}" type="slidenum">
              <a:rPr lang="en-US" smtClean="0"/>
              <a:t>16</a:t>
            </a:fld>
            <a:endParaRPr lang="en-US"/>
          </a:p>
        </p:txBody>
      </p:sp>
    </p:spTree>
    <p:extLst>
      <p:ext uri="{BB962C8B-B14F-4D97-AF65-F5344CB8AC3E}">
        <p14:creationId xmlns:p14="http://schemas.microsoft.com/office/powerpoint/2010/main" val="11937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Periods can be varied such that</a:t>
            </a:r>
            <a:r>
              <a:rPr lang="en-US" baseline="0" dirty="0" smtClean="0"/>
              <a:t> the cycles that dissipate lower power can be shrunk to match the rated power, while the cycle that have large power dissipation runs at a wider period.</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17</a:t>
            </a:fld>
            <a:endParaRPr lang="en-US"/>
          </a:p>
        </p:txBody>
      </p:sp>
    </p:spTree>
    <p:extLst>
      <p:ext uri="{BB962C8B-B14F-4D97-AF65-F5344CB8AC3E}">
        <p14:creationId xmlns:p14="http://schemas.microsoft.com/office/powerpoint/2010/main" val="20638689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Synchronous and asynchronous simulation of 450-cycle scan test of ISCAS’89 benchmark circuit s298. Synchronous test clock frequency is 240MHz and test time is </a:t>
            </a:r>
            <a:r>
              <a:rPr lang="en-US" sz="1200" b="0" i="0" u="none" strike="noStrike" kern="1200" baseline="0" dirty="0" smtClean="0">
                <a:solidFill>
                  <a:schemeClr val="tx1"/>
                </a:solidFill>
                <a:latin typeface="+mn-lt"/>
                <a:ea typeface="+mn-ea"/>
                <a:cs typeface="+mn-cs"/>
              </a:rPr>
              <a:t>1.87us</a:t>
            </a:r>
            <a:r>
              <a:rPr lang="en-US" sz="1200" b="0" i="0" u="none" strike="noStrike" kern="1200" baseline="0" dirty="0" smtClean="0">
                <a:solidFill>
                  <a:schemeClr val="tx1"/>
                </a:solidFill>
                <a:latin typeface="+mn-lt"/>
                <a:ea typeface="+mn-ea"/>
                <a:cs typeface="+mn-cs"/>
              </a:rPr>
              <a:t>. Asynchronous test time is </a:t>
            </a:r>
            <a:r>
              <a:rPr lang="en-US" sz="1200" b="0" i="0" u="none" strike="noStrike" kern="1200" baseline="0" dirty="0" smtClean="0">
                <a:solidFill>
                  <a:schemeClr val="tx1"/>
                </a:solidFill>
                <a:latin typeface="+mn-lt"/>
                <a:ea typeface="+mn-ea"/>
                <a:cs typeface="+mn-cs"/>
              </a:rPr>
              <a:t>1.31us</a:t>
            </a:r>
            <a:r>
              <a:rPr lang="en-US" sz="1200" b="0"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19</a:t>
            </a:fld>
            <a:endParaRPr lang="en-US"/>
          </a:p>
        </p:txBody>
      </p:sp>
    </p:spTree>
    <p:extLst>
      <p:ext uri="{BB962C8B-B14F-4D97-AF65-F5344CB8AC3E}">
        <p14:creationId xmlns:p14="http://schemas.microsoft.com/office/powerpoint/2010/main" val="1890879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performed two test on the ATE – first is the synchronous test using the fixed clock frequency</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23</a:t>
            </a:fld>
            <a:endParaRPr lang="en-US"/>
          </a:p>
        </p:txBody>
      </p:sp>
    </p:spTree>
    <p:extLst>
      <p:ext uri="{BB962C8B-B14F-4D97-AF65-F5344CB8AC3E}">
        <p14:creationId xmlns:p14="http://schemas.microsoft.com/office/powerpoint/2010/main" val="2275013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Hence we see that the test time is significantly reduced using asynchronous</a:t>
            </a:r>
            <a:r>
              <a:rPr lang="en-US" baseline="0" dirty="0" smtClean="0"/>
              <a:t> clock  method.</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24</a:t>
            </a:fld>
            <a:endParaRPr lang="en-US"/>
          </a:p>
        </p:txBody>
      </p:sp>
    </p:spTree>
    <p:extLst>
      <p:ext uri="{BB962C8B-B14F-4D97-AF65-F5344CB8AC3E}">
        <p14:creationId xmlns:p14="http://schemas.microsoft.com/office/powerpoint/2010/main" val="2789792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smtClean="0"/>
              <a:t>A minimum optimum voltage can be found for asynchronous test at which the test runs fastest.</a:t>
            </a:r>
          </a:p>
          <a:p>
            <a:r>
              <a:rPr lang="en-US" sz="1700" dirty="0" smtClean="0"/>
              <a:t>As </a:t>
            </a:r>
            <a:r>
              <a:rPr lang="en-US" sz="1700" dirty="0"/>
              <a:t>supply voltage is reduced energies of the cycles reduced and hence their periods can be shrunk</a:t>
            </a:r>
          </a:p>
          <a:p>
            <a:r>
              <a:rPr lang="en-US" sz="1700" dirty="0"/>
              <a:t>At some low voltage some periods of low energy cycles become structure constrained and can no longer be shrunk</a:t>
            </a:r>
          </a:p>
          <a:p>
            <a:r>
              <a:rPr lang="en-US" sz="1700" dirty="0"/>
              <a:t>There would be a mixture of both power and structure constrained cycles.</a:t>
            </a:r>
          </a:p>
          <a:p>
            <a:r>
              <a:rPr lang="en-US" sz="1700" dirty="0"/>
              <a:t>The minimum point at which there are majority of low energy cycles that  have periods less than the power constrained cycles gives the optimum voltage for asynchronous test. </a:t>
            </a:r>
          </a:p>
          <a:p>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25</a:t>
            </a:fld>
            <a:endParaRPr lang="en-US"/>
          </a:p>
        </p:txBody>
      </p:sp>
    </p:spTree>
    <p:extLst>
      <p:ext uri="{BB962C8B-B14F-4D97-AF65-F5344CB8AC3E}">
        <p14:creationId xmlns:p14="http://schemas.microsoft.com/office/powerpoint/2010/main" val="4040927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Figures shows minimum test time at each voltage using synchronous and asynchronous test</a:t>
            </a:r>
            <a:r>
              <a:rPr lang="en-US" sz="1200" kern="1200" baseline="0" dirty="0" smtClean="0">
                <a:solidFill>
                  <a:schemeClr val="tx1"/>
                </a:solidFill>
                <a:latin typeface="+mn-lt"/>
                <a:ea typeface="+mn-ea"/>
                <a:cs typeface="+mn-cs"/>
              </a:rPr>
              <a:t> for s298 benchmark circuit. </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Using </a:t>
            </a:r>
            <a:r>
              <a:rPr lang="en-US" baseline="0" dirty="0" smtClean="0"/>
              <a:t>an optimum voltage in synchronous test</a:t>
            </a:r>
            <a:r>
              <a:rPr lang="en-US" sz="1200" kern="1200" dirty="0" smtClean="0">
                <a:solidFill>
                  <a:schemeClr val="tx1"/>
                </a:solidFill>
                <a:latin typeface="+mn-lt"/>
                <a:ea typeface="+mn-ea"/>
                <a:cs typeface="+mn-cs"/>
              </a:rPr>
              <a:t> at voltage 1.07V completes at 0.971µs which</a:t>
            </a:r>
            <a:r>
              <a:rPr lang="en-US" sz="1200" kern="1200" baseline="0" dirty="0" smtClean="0">
                <a:solidFill>
                  <a:schemeClr val="tx1"/>
                </a:solidFill>
                <a:latin typeface="+mn-lt"/>
                <a:ea typeface="+mn-ea"/>
                <a:cs typeface="+mn-cs"/>
              </a:rPr>
              <a:t> is approximately </a:t>
            </a:r>
            <a:r>
              <a:rPr lang="en-US" sz="1200" kern="1200" dirty="0" smtClean="0">
                <a:solidFill>
                  <a:schemeClr val="tx1"/>
                </a:solidFill>
                <a:latin typeface="+mn-lt"/>
                <a:ea typeface="+mn-ea"/>
                <a:cs typeface="+mn-cs"/>
              </a:rPr>
              <a:t>63% reduction.</a:t>
            </a:r>
            <a:r>
              <a:rPr lang="en-US" sz="1200" kern="1200" baseline="0" dirty="0" smtClean="0">
                <a:solidFill>
                  <a:schemeClr val="tx1"/>
                </a:solidFill>
                <a:latin typeface="+mn-lt"/>
                <a:ea typeface="+mn-ea"/>
                <a:cs typeface="+mn-cs"/>
              </a:rPr>
              <a:t> </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An a</a:t>
            </a:r>
            <a:r>
              <a:rPr lang="en-US" sz="1200" kern="1200" dirty="0" smtClean="0">
                <a:solidFill>
                  <a:schemeClr val="tx1"/>
                </a:solidFill>
                <a:latin typeface="+mn-lt"/>
                <a:ea typeface="+mn-ea"/>
                <a:cs typeface="+mn-cs"/>
              </a:rPr>
              <a:t>synchronous test at nominal voltage of 1.8V completes at 1.5</a:t>
            </a:r>
            <a:r>
              <a:rPr lang="en-US" dirty="0" smtClean="0"/>
              <a:t>µs which</a:t>
            </a:r>
            <a:r>
              <a:rPr lang="en-US" baseline="0" dirty="0" smtClean="0"/>
              <a:t> is approximately </a:t>
            </a:r>
            <a:r>
              <a:rPr lang="en-US" dirty="0" smtClean="0"/>
              <a:t>43.6% reduction.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However </a:t>
            </a:r>
            <a:r>
              <a:rPr lang="en-US" sz="1200" kern="1200" baseline="0" dirty="0" smtClean="0">
                <a:solidFill>
                  <a:schemeClr val="tx1"/>
                </a:solidFill>
                <a:latin typeface="+mn-lt"/>
                <a:ea typeface="+mn-ea"/>
                <a:cs typeface="+mn-cs"/>
              </a:rPr>
              <a:t>if we combine both frequency and voltage scaling using a</a:t>
            </a:r>
            <a:r>
              <a:rPr lang="en-US" sz="1200" kern="1200" dirty="0" smtClean="0">
                <a:solidFill>
                  <a:schemeClr val="tx1"/>
                </a:solidFill>
                <a:latin typeface="+mn-lt"/>
                <a:ea typeface="+mn-ea"/>
                <a:cs typeface="+mn-cs"/>
              </a:rPr>
              <a:t>synchronous test at an optimum voltage 1.25V the</a:t>
            </a:r>
            <a:r>
              <a:rPr lang="en-US" sz="1200" kern="1200" baseline="0" dirty="0" smtClean="0">
                <a:solidFill>
                  <a:schemeClr val="tx1"/>
                </a:solidFill>
                <a:latin typeface="+mn-lt"/>
                <a:ea typeface="+mn-ea"/>
                <a:cs typeface="+mn-cs"/>
              </a:rPr>
              <a:t> test</a:t>
            </a:r>
            <a:r>
              <a:rPr lang="en-US" sz="1200" kern="1200" dirty="0" smtClean="0">
                <a:solidFill>
                  <a:schemeClr val="tx1"/>
                </a:solidFill>
                <a:latin typeface="+mn-lt"/>
                <a:ea typeface="+mn-ea"/>
                <a:cs typeface="+mn-cs"/>
              </a:rPr>
              <a:t> completes at 0.77</a:t>
            </a:r>
            <a:r>
              <a:rPr lang="en-US" dirty="0" smtClean="0"/>
              <a:t>µs which is a </a:t>
            </a:r>
            <a:r>
              <a:rPr lang="en-US" b="1" dirty="0" smtClean="0"/>
              <a:t>71% reduction!</a:t>
            </a:r>
            <a:endParaRPr lang="en-US" sz="1200" b="1"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26</a:t>
            </a:fld>
            <a:endParaRPr lang="en-US"/>
          </a:p>
        </p:txBody>
      </p:sp>
    </p:spTree>
    <p:extLst>
      <p:ext uri="{BB962C8B-B14F-4D97-AF65-F5344CB8AC3E}">
        <p14:creationId xmlns:p14="http://schemas.microsoft.com/office/powerpoint/2010/main" val="1912328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27D3A2F0-BA21-4E3A-9CF7-F849BD0895F1}" type="slidenum">
              <a:rPr lang="en-US" smtClean="0"/>
              <a:t>30</a:t>
            </a:fld>
            <a:endParaRPr lang="en-US"/>
          </a:p>
        </p:txBody>
      </p:sp>
    </p:spTree>
    <p:extLst>
      <p:ext uri="{BB962C8B-B14F-4D97-AF65-F5344CB8AC3E}">
        <p14:creationId xmlns:p14="http://schemas.microsoft.com/office/powerpoint/2010/main" val="1882081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Figure illustrates the basic principle of digital</a:t>
            </a:r>
            <a:r>
              <a:rPr lang="en-US" baseline="0" dirty="0" smtClean="0"/>
              <a:t> testing. The test vectors are applied to the inputs of the circuit.</a:t>
            </a:r>
          </a:p>
          <a:p>
            <a:r>
              <a:rPr lang="en-US" baseline="0" dirty="0" smtClean="0"/>
              <a:t>The response of the circuit is compared with the expected response that is stored in a memory internal or external to the circuit under test</a:t>
            </a:r>
          </a:p>
          <a:p>
            <a:r>
              <a:rPr lang="en-US" baseline="0" dirty="0" smtClean="0"/>
              <a:t>Circuit pass the test if the response match else it fails the test.</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3</a:t>
            </a:fld>
            <a:endParaRPr lang="en-US"/>
          </a:p>
        </p:txBody>
      </p:sp>
    </p:spTree>
    <p:extLst>
      <p:ext uri="{BB962C8B-B14F-4D97-AF65-F5344CB8AC3E}">
        <p14:creationId xmlns:p14="http://schemas.microsoft.com/office/powerpoint/2010/main" val="1842614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a:t>
            </a:r>
            <a:r>
              <a:rPr lang="en-US" baseline="0" dirty="0" smtClean="0"/>
              <a:t> per scan:  the test is applied and verified after each scan cycle = to the length of scan chain.</a:t>
            </a:r>
          </a:p>
          <a:p>
            <a:r>
              <a:rPr lang="en-US" baseline="0" dirty="0" smtClean="0"/>
              <a:t>Test per clock: the test is applied and verified every clock cycle.</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4</a:t>
            </a:fld>
            <a:endParaRPr lang="en-US"/>
          </a:p>
        </p:txBody>
      </p:sp>
    </p:spTree>
    <p:extLst>
      <p:ext uri="{BB962C8B-B14F-4D97-AF65-F5344CB8AC3E}">
        <p14:creationId xmlns:p14="http://schemas.microsoft.com/office/powerpoint/2010/main" val="3278791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Large test time is expensive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Low power devices use large number of test patterns that are modified to dissipate less power during test to achieve high fault coverage.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Clock</a:t>
            </a:r>
            <a:r>
              <a:rPr lang="en-US" baseline="0" dirty="0" smtClean="0"/>
              <a:t> frequency is limited by the power dissipated due to large number signal transitions that normally do not occur in functional operation. </a:t>
            </a:r>
            <a:endParaRPr lang="en-US" dirty="0" smtClean="0"/>
          </a:p>
        </p:txBody>
      </p:sp>
      <p:sp>
        <p:nvSpPr>
          <p:cNvPr id="4" name="Slide Number Placeholder 3"/>
          <p:cNvSpPr>
            <a:spLocks noGrp="1"/>
          </p:cNvSpPr>
          <p:nvPr>
            <p:ph type="sldNum" sz="quarter" idx="10"/>
          </p:nvPr>
        </p:nvSpPr>
        <p:spPr/>
        <p:txBody>
          <a:bodyPr/>
          <a:lstStyle/>
          <a:p>
            <a:fld id="{27D3A2F0-BA21-4E3A-9CF7-F849BD0895F1}" type="slidenum">
              <a:rPr lang="en-US" smtClean="0"/>
              <a:t>7</a:t>
            </a:fld>
            <a:endParaRPr lang="en-US"/>
          </a:p>
        </p:txBody>
      </p:sp>
    </p:spTree>
    <p:extLst>
      <p:ext uri="{BB962C8B-B14F-4D97-AF65-F5344CB8AC3E}">
        <p14:creationId xmlns:p14="http://schemas.microsoft.com/office/powerpoint/2010/main" val="1613918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dirty="0" smtClean="0"/>
              <a:t>Various methods have</a:t>
            </a:r>
            <a:r>
              <a:rPr lang="en-US" baseline="0" dirty="0" smtClean="0"/>
              <a:t> been researched over years and few references are given here that talks about the corresponding methods </a:t>
            </a:r>
            <a:endParaRPr lang="en-US" dirty="0" smtClean="0"/>
          </a:p>
          <a:p>
            <a:pPr rtl="0"/>
            <a:r>
              <a:rPr lang="en-US" dirty="0" smtClean="0"/>
              <a:t>Pattern</a:t>
            </a:r>
            <a:r>
              <a:rPr lang="en-US" baseline="0" dirty="0" smtClean="0"/>
              <a:t> overlapping – </a:t>
            </a:r>
            <a:r>
              <a:rPr lang="en-US" sz="1200" kern="1200" dirty="0" smtClean="0">
                <a:solidFill>
                  <a:schemeClr val="tx1"/>
                </a:solidFill>
                <a:effectLst/>
                <a:latin typeface="+mn-lt"/>
                <a:ea typeface="+mn-ea"/>
                <a:cs typeface="+mn-cs"/>
              </a:rPr>
              <a:t>find a test vector that would share bit values from the test vector start with the scan-chains bit values at the end.</a:t>
            </a:r>
          </a:p>
          <a:p>
            <a:pPr rtl="0"/>
            <a:r>
              <a:rPr lang="en-US" sz="1200" kern="1200" dirty="0" smtClean="0">
                <a:solidFill>
                  <a:schemeClr val="tx1"/>
                </a:solidFill>
                <a:effectLst/>
                <a:latin typeface="+mn-lt"/>
                <a:ea typeface="+mn-ea"/>
                <a:cs typeface="+mn-cs"/>
              </a:rPr>
              <a:t>Reusable scan chains – Simila</a:t>
            </a:r>
            <a:r>
              <a:rPr lang="en-US" sz="1200" kern="1200" baseline="0" dirty="0" smtClean="0">
                <a:solidFill>
                  <a:schemeClr val="tx1"/>
                </a:solidFill>
                <a:effectLst/>
                <a:latin typeface="+mn-lt"/>
                <a:ea typeface="+mn-ea"/>
                <a:cs typeface="+mn-cs"/>
              </a:rPr>
              <a:t>r to pattern overlapping method, in the referenced paper they also use a two phase method where in first phase the circuit is tested as a </a:t>
            </a:r>
            <a:r>
              <a:rPr lang="en-US" sz="1200" kern="1200" baseline="0" dirty="0" err="1" smtClean="0">
                <a:solidFill>
                  <a:schemeClr val="tx1"/>
                </a:solidFill>
                <a:effectLst/>
                <a:latin typeface="+mn-lt"/>
                <a:ea typeface="+mn-ea"/>
                <a:cs typeface="+mn-cs"/>
              </a:rPr>
              <a:t>scanless</a:t>
            </a:r>
            <a:r>
              <a:rPr lang="en-US" sz="1200" kern="1200" baseline="0" dirty="0" smtClean="0">
                <a:solidFill>
                  <a:schemeClr val="tx1"/>
                </a:solidFill>
                <a:effectLst/>
                <a:latin typeface="+mn-lt"/>
                <a:ea typeface="+mn-ea"/>
                <a:cs typeface="+mn-cs"/>
              </a:rPr>
              <a:t> circuit for easy-to-detect faults and in the second phase they use the scan path to detect the hard-to-detect faults.</a:t>
            </a:r>
          </a:p>
          <a:p>
            <a:pPr rtl="0"/>
            <a:r>
              <a:rPr lang="en-US" sz="1200" kern="1200" baseline="0" dirty="0" smtClean="0">
                <a:solidFill>
                  <a:schemeClr val="tx1"/>
                </a:solidFill>
                <a:effectLst/>
                <a:latin typeface="+mn-lt"/>
                <a:ea typeface="+mn-ea"/>
                <a:cs typeface="+mn-cs"/>
              </a:rPr>
              <a:t>Simultaneous testing is becoming prevalent in multicore chips and </a:t>
            </a:r>
            <a:r>
              <a:rPr lang="en-US" sz="1200" kern="1200" baseline="0" dirty="0" err="1" smtClean="0">
                <a:solidFill>
                  <a:schemeClr val="tx1"/>
                </a:solidFill>
                <a:effectLst/>
                <a:latin typeface="+mn-lt"/>
                <a:ea typeface="+mn-ea"/>
                <a:cs typeface="+mn-cs"/>
              </a:rPr>
              <a:t>soc</a:t>
            </a:r>
            <a:r>
              <a:rPr lang="en-US" sz="1200" kern="1200" baseline="0" dirty="0" smtClean="0">
                <a:solidFill>
                  <a:schemeClr val="tx1"/>
                </a:solidFill>
                <a:effectLst/>
                <a:latin typeface="+mn-lt"/>
                <a:ea typeface="+mn-ea"/>
                <a:cs typeface="+mn-cs"/>
              </a:rPr>
              <a:t> where two or more cores are tested together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7D3A2F0-BA21-4E3A-9CF7-F849BD0895F1}" type="slidenum">
              <a:rPr lang="en-US" smtClean="0"/>
              <a:t>8</a:t>
            </a:fld>
            <a:endParaRPr lang="en-US"/>
          </a:p>
        </p:txBody>
      </p:sp>
    </p:spTree>
    <p:extLst>
      <p:ext uri="{BB962C8B-B14F-4D97-AF65-F5344CB8AC3E}">
        <p14:creationId xmlns:p14="http://schemas.microsoft.com/office/powerpoint/2010/main" val="900276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Like</a:t>
            </a:r>
            <a:r>
              <a:rPr lang="en-US" baseline="0" dirty="0" smtClean="0"/>
              <a:t> I mentioned earlier, scan operation consists of both scan shift and scan capture. While the vectors are being shifted or captured by the scan flip flops, flip flops may toggle based on their previous states and hence increases power dissipation during test. </a:t>
            </a:r>
            <a:r>
              <a:rPr lang="en-US" sz="1200" dirty="0" smtClean="0"/>
              <a:t>Test time is affected by the number of patterns, the size of the scan chain and slow test clock frequency. The rated power limits the maximum test clock frequency. It is common that the test power is normally 2-4times the rated power and hence</a:t>
            </a:r>
            <a:r>
              <a:rPr lang="en-US" sz="1200" baseline="0" dirty="0" smtClean="0"/>
              <a:t> the clock frequency during shift might be </a:t>
            </a:r>
            <a:r>
              <a:rPr lang="en-US" sz="1200" baseline="0" dirty="0" err="1" smtClean="0"/>
              <a:t>atleast</a:t>
            </a:r>
            <a:r>
              <a:rPr lang="en-US" sz="1200" baseline="0" dirty="0" smtClean="0"/>
              <a:t> half the frequency during normal operation.</a:t>
            </a:r>
            <a:endParaRPr lang="en-US" sz="1200" dirty="0"/>
          </a:p>
        </p:txBody>
      </p:sp>
      <p:sp>
        <p:nvSpPr>
          <p:cNvPr id="4" name="Slide Number Placeholder 3"/>
          <p:cNvSpPr>
            <a:spLocks noGrp="1"/>
          </p:cNvSpPr>
          <p:nvPr>
            <p:ph type="sldNum" sz="quarter" idx="10"/>
          </p:nvPr>
        </p:nvSpPr>
        <p:spPr/>
        <p:txBody>
          <a:bodyPr/>
          <a:lstStyle/>
          <a:p>
            <a:fld id="{27D3A2F0-BA21-4E3A-9CF7-F849BD0895F1}" type="slidenum">
              <a:rPr lang="en-US" smtClean="0"/>
              <a:t>9</a:t>
            </a:fld>
            <a:endParaRPr lang="en-US"/>
          </a:p>
        </p:txBody>
      </p:sp>
    </p:spTree>
    <p:extLst>
      <p:ext uri="{BB962C8B-B14F-4D97-AF65-F5344CB8AC3E}">
        <p14:creationId xmlns:p14="http://schemas.microsoft.com/office/powerpoint/2010/main" val="3753938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 use this relation for rest of my work which is explained in the following slides.</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10</a:t>
            </a:fld>
            <a:endParaRPr lang="en-US"/>
          </a:p>
        </p:txBody>
      </p:sp>
    </p:spTree>
    <p:extLst>
      <p:ext uri="{BB962C8B-B14F-4D97-AF65-F5344CB8AC3E}">
        <p14:creationId xmlns:p14="http://schemas.microsoft.com/office/powerpoint/2010/main" val="2213030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smtClean="0"/>
                  <a:t>Test power calculation</a:t>
                </a:r>
                <a:r>
                  <a:rPr lang="en-US" baseline="0" dirty="0" smtClean="0"/>
                  <a:t> :</a:t>
                </a:r>
              </a:p>
              <a:p>
                <a:pPr marL="228600" indent="-228600">
                  <a:buAutoNum type="arabicPeriod"/>
                </a:pPr>
                <a:r>
                  <a:rPr lang="en-US" baseline="0" dirty="0" smtClean="0"/>
                  <a:t>Gate level power estimators</a:t>
                </a:r>
              </a:p>
              <a:p>
                <a:pPr marL="228600" indent="-228600">
                  <a:buAutoNum type="arabicPeriod"/>
                </a:pPr>
                <a:r>
                  <a:rPr lang="en-US" baseline="0" dirty="0" smtClean="0"/>
                  <a:t>RTL level power estimators</a:t>
                </a:r>
              </a:p>
              <a:p>
                <a:pPr marL="228600" indent="-228600">
                  <a:buAutoNum type="arabicPeriod"/>
                </a:pPr>
                <a:r>
                  <a:rPr lang="en-US" baseline="0" dirty="0" smtClean="0"/>
                  <a:t>Weighted transition metric  = </a:t>
                </a:r>
                <a14:m>
                  <m:oMath xmlns:m="http://schemas.openxmlformats.org/officeDocument/2006/math">
                    <m:nary>
                      <m:naryPr>
                        <m:chr m:val="∑"/>
                        <m:subHide m:val="on"/>
                        <m:supHide m:val="on"/>
                        <m:ctrlPr>
                          <a:rPr lang="en-US" i="1" baseline="0" smtClean="0">
                            <a:latin typeface="Cambria Math"/>
                          </a:rPr>
                        </m:ctrlPr>
                      </m:naryPr>
                      <m:sub/>
                      <m:sup/>
                      <m:e>
                        <m:r>
                          <a:rPr lang="en-US" b="0" i="1" baseline="0" smtClean="0">
                            <a:latin typeface="Cambria Math"/>
                          </a:rPr>
                          <m:t>(</m:t>
                        </m:r>
                        <m:r>
                          <a:rPr lang="en-US" b="0" i="1" baseline="0" smtClean="0">
                            <a:latin typeface="Cambria Math"/>
                          </a:rPr>
                          <m:t>𝑆𝑐𝑎𝑛</m:t>
                        </m:r>
                        <m:r>
                          <a:rPr lang="en-US" b="0" i="1" baseline="0" smtClean="0">
                            <a:latin typeface="Cambria Math"/>
                          </a:rPr>
                          <m:t> </m:t>
                        </m:r>
                        <m:r>
                          <a:rPr lang="en-US" b="0" i="1" baseline="0" smtClean="0">
                            <a:latin typeface="Cambria Math"/>
                          </a:rPr>
                          <m:t>𝐶h𝑎𝑖𝑛</m:t>
                        </m:r>
                        <m:r>
                          <a:rPr lang="en-US" b="0" i="1" baseline="0" smtClean="0">
                            <a:latin typeface="Cambria Math"/>
                          </a:rPr>
                          <m:t> </m:t>
                        </m:r>
                        <m:r>
                          <a:rPr lang="en-US" b="0" i="1" baseline="0" smtClean="0">
                            <a:latin typeface="Cambria Math"/>
                          </a:rPr>
                          <m:t>𝑙𝑒𝑛𝑔𝑡h</m:t>
                        </m:r>
                        <m:r>
                          <a:rPr lang="en-US" b="0" i="1" baseline="0" smtClean="0">
                            <a:latin typeface="Cambria Math"/>
                          </a:rPr>
                          <m:t> −</m:t>
                        </m:r>
                        <m:r>
                          <a:rPr lang="en-US" b="0" i="1" baseline="0" smtClean="0">
                            <a:latin typeface="Cambria Math"/>
                          </a:rPr>
                          <m:t>𝑇𝑟𝑎𝑛𝑠𝑖𝑡𝑖𝑜𝑛</m:t>
                        </m:r>
                        <m:r>
                          <a:rPr lang="en-US" b="0" i="1" baseline="0" smtClean="0">
                            <a:latin typeface="Cambria Math"/>
                          </a:rPr>
                          <m:t> </m:t>
                        </m:r>
                        <m:r>
                          <a:rPr lang="en-US" b="0" i="1" baseline="0" smtClean="0">
                            <a:latin typeface="Cambria Math"/>
                          </a:rPr>
                          <m:t>𝑃𝑜𝑠𝑖𝑡𝑖𝑜𝑛</m:t>
                        </m:r>
                        <m:r>
                          <a:rPr lang="en-US" b="0" i="1" baseline="0" smtClean="0">
                            <a:latin typeface="Cambria Math"/>
                          </a:rPr>
                          <m:t>)</m:t>
                        </m:r>
                      </m:e>
                    </m:nary>
                  </m:oMath>
                </a14:m>
                <a:endParaRPr lang="en-US" dirty="0"/>
              </a:p>
            </p:txBody>
          </p:sp>
        </mc:Choice>
        <mc:Fallback xmlns="">
          <p:sp>
            <p:nvSpPr>
              <p:cNvPr id="3" name="Notes Placeholder 2"/>
              <p:cNvSpPr>
                <a:spLocks noGrp="1"/>
              </p:cNvSpPr>
              <p:nvPr>
                <p:ph type="body" idx="1"/>
              </p:nvPr>
            </p:nvSpPr>
            <p:spPr/>
            <p:txBody>
              <a:bodyPr/>
              <a:lstStyle/>
              <a:p>
                <a:r>
                  <a:rPr lang="en-US" dirty="0" smtClean="0"/>
                  <a:t>Test power calculation</a:t>
                </a:r>
                <a:r>
                  <a:rPr lang="en-US" baseline="0" dirty="0" smtClean="0"/>
                  <a:t> :</a:t>
                </a:r>
              </a:p>
              <a:p>
                <a:pPr marL="228600" indent="-228600">
                  <a:buAutoNum type="arabicPeriod"/>
                </a:pPr>
                <a:r>
                  <a:rPr lang="en-US" baseline="0" dirty="0" smtClean="0"/>
                  <a:t>Gate level power estimators</a:t>
                </a:r>
              </a:p>
              <a:p>
                <a:pPr marL="228600" indent="-228600">
                  <a:buAutoNum type="arabicPeriod"/>
                </a:pPr>
                <a:r>
                  <a:rPr lang="en-US" baseline="0" dirty="0" smtClean="0"/>
                  <a:t>RTL level power estimators</a:t>
                </a:r>
              </a:p>
              <a:p>
                <a:pPr marL="228600" indent="-228600">
                  <a:buAutoNum type="arabicPeriod"/>
                </a:pPr>
                <a:r>
                  <a:rPr lang="en-US" baseline="0" dirty="0" smtClean="0"/>
                  <a:t>Weighted transition metric  = </a:t>
                </a:r>
                <a:r>
                  <a:rPr lang="en-US" i="0" baseline="0" smtClean="0">
                    <a:latin typeface="Cambria Math"/>
                  </a:rPr>
                  <a:t>∑▒〖</a:t>
                </a:r>
                <a:r>
                  <a:rPr lang="en-US" b="0" i="0" baseline="0" smtClean="0">
                    <a:latin typeface="Cambria Math"/>
                  </a:rPr>
                  <a:t>(𝑆𝑐𝑎𝑛 𝐶ℎ𝑎𝑖𝑛 𝑙𝑒𝑛𝑔𝑡ℎ −𝑇𝑟𝑎𝑛𝑠𝑖𝑡𝑖𝑜𝑛 𝑃𝑜𝑠𝑖𝑡𝑖𝑜𝑛)〗</a:t>
                </a:r>
                <a:endParaRPr lang="en-US" dirty="0"/>
              </a:p>
            </p:txBody>
          </p:sp>
        </mc:Fallback>
      </mc:AlternateContent>
      <p:sp>
        <p:nvSpPr>
          <p:cNvPr id="4" name="Slide Number Placeholder 3"/>
          <p:cNvSpPr>
            <a:spLocks noGrp="1"/>
          </p:cNvSpPr>
          <p:nvPr>
            <p:ph type="sldNum" sz="quarter" idx="10"/>
          </p:nvPr>
        </p:nvSpPr>
        <p:spPr/>
        <p:txBody>
          <a:bodyPr/>
          <a:lstStyle/>
          <a:p>
            <a:fld id="{27D3A2F0-BA21-4E3A-9CF7-F849BD0895F1}" type="slidenum">
              <a:rPr lang="en-US" smtClean="0"/>
              <a:t>11</a:t>
            </a:fld>
            <a:endParaRPr lang="en-US"/>
          </a:p>
        </p:txBody>
      </p:sp>
    </p:spTree>
    <p:extLst>
      <p:ext uri="{BB962C8B-B14F-4D97-AF65-F5344CB8AC3E}">
        <p14:creationId xmlns:p14="http://schemas.microsoft.com/office/powerpoint/2010/main" val="3951984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Illustration</a:t>
            </a:r>
            <a:r>
              <a:rPr lang="en-US" baseline="0" dirty="0" smtClean="0"/>
              <a:t> shows the effect of voltage on test time at different voltage levels. The curve on the right shows the minimum test time, if the test is carried at the fastest structural frequency, while the curve on the right shows the minimum test time at each voltage level when ran using the frequency allowed by the power limit. We observe a point at which the two curves intersect, this will be the optimum voltage at which the test runs fastest. </a:t>
            </a:r>
            <a:endParaRPr lang="en-US" dirty="0"/>
          </a:p>
        </p:txBody>
      </p:sp>
      <p:sp>
        <p:nvSpPr>
          <p:cNvPr id="4" name="Slide Number Placeholder 3"/>
          <p:cNvSpPr>
            <a:spLocks noGrp="1"/>
          </p:cNvSpPr>
          <p:nvPr>
            <p:ph type="sldNum" sz="quarter" idx="10"/>
          </p:nvPr>
        </p:nvSpPr>
        <p:spPr/>
        <p:txBody>
          <a:bodyPr/>
          <a:lstStyle/>
          <a:p>
            <a:fld id="{27D3A2F0-BA21-4E3A-9CF7-F849BD0895F1}" type="slidenum">
              <a:rPr lang="en-US" smtClean="0"/>
              <a:t>15</a:t>
            </a:fld>
            <a:endParaRPr lang="en-US"/>
          </a:p>
        </p:txBody>
      </p:sp>
    </p:spTree>
    <p:extLst>
      <p:ext uri="{BB962C8B-B14F-4D97-AF65-F5344CB8AC3E}">
        <p14:creationId xmlns:p14="http://schemas.microsoft.com/office/powerpoint/2010/main" val="22904017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lvl1pPr algn="l">
              <a:defRPr/>
            </a:lvl1pPr>
          </a:lstStyle>
          <a:p>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a:xfrm>
            <a:off x="609600" y="6340475"/>
            <a:ext cx="1524000" cy="365125"/>
          </a:xfrm>
        </p:spPr>
        <p:txBody>
          <a:bodyPr/>
          <a:lstStyle/>
          <a:p>
            <a:pPr algn="l"/>
            <a:r>
              <a:rPr lang="en-US" smtClean="0"/>
              <a:t>April 17, 2013</a:t>
            </a:r>
            <a:endParaRPr lang="en-US" dirty="0"/>
          </a:p>
        </p:txBody>
      </p:sp>
      <p:sp>
        <p:nvSpPr>
          <p:cNvPr id="5" name="Footer Placeholder 4"/>
          <p:cNvSpPr>
            <a:spLocks noGrp="1"/>
          </p:cNvSpPr>
          <p:nvPr>
            <p:ph type="ftr" sz="quarter" idx="11"/>
          </p:nvPr>
        </p:nvSpPr>
        <p:spPr>
          <a:xfrm>
            <a:off x="3352800" y="6340475"/>
            <a:ext cx="2895600" cy="365125"/>
          </a:xfrm>
        </p:spPr>
        <p:txBody>
          <a:bodyPr/>
          <a:lstStyle>
            <a:lvl1pPr algn="ctr">
              <a:defRPr/>
            </a:lvl1pPr>
          </a:lstStyle>
          <a:p>
            <a:r>
              <a:rPr lang="en-US" smtClean="0"/>
              <a:t>General Oral Exam</a:t>
            </a:r>
            <a:endParaRPr lang="en-US" dirty="0"/>
          </a:p>
        </p:txBody>
      </p:sp>
      <p:sp>
        <p:nvSpPr>
          <p:cNvPr id="6" name="Slide Number Placeholder 5"/>
          <p:cNvSpPr>
            <a:spLocks noGrp="1"/>
          </p:cNvSpPr>
          <p:nvPr>
            <p:ph type="sldNum" sz="quarter" idx="12"/>
          </p:nvPr>
        </p:nvSpPr>
        <p:spPr/>
        <p:txBody>
          <a:bodyPr/>
          <a:lstStyle/>
          <a:p>
            <a:fld id="{E7481621-5D95-4BF8-AA46-36DB17A338AE}"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09600" y="6356350"/>
            <a:ext cx="1524000" cy="365125"/>
          </a:xfrm>
        </p:spPr>
        <p:txBody>
          <a:bodyPr/>
          <a:lstStyle>
            <a:lvl1pPr algn="l">
              <a:defRPr/>
            </a:lvl1pPr>
          </a:lstStyle>
          <a:p>
            <a:r>
              <a:rPr lang="en-US" smtClean="0"/>
              <a:t>April 17, 2013</a:t>
            </a:r>
            <a:endParaRPr lang="en-US"/>
          </a:p>
        </p:txBody>
      </p:sp>
      <p:sp>
        <p:nvSpPr>
          <p:cNvPr id="5" name="Footer Placeholder 4"/>
          <p:cNvSpPr>
            <a:spLocks noGrp="1"/>
          </p:cNvSpPr>
          <p:nvPr>
            <p:ph type="ftr" sz="quarter" idx="11"/>
          </p:nvPr>
        </p:nvSpPr>
        <p:spPr>
          <a:xfrm>
            <a:off x="3352800" y="6356350"/>
            <a:ext cx="2895600" cy="365125"/>
          </a:xfrm>
        </p:spPr>
        <p:txBody>
          <a:bodyPr/>
          <a:lstStyle>
            <a:lvl1pPr algn="ctr">
              <a:defRPr/>
            </a:lvl1p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a:xfrm>
            <a:off x="609600" y="6356350"/>
            <a:ext cx="1524000" cy="365125"/>
          </a:xfrm>
        </p:spPr>
        <p:txBody>
          <a:bodyPr/>
          <a:lstStyle>
            <a:lvl1pPr algn="l">
              <a:defRPr/>
            </a:lvl1pPr>
          </a:lstStyle>
          <a:p>
            <a:r>
              <a:rPr lang="en-US" smtClean="0"/>
              <a:t>April 17, 2013</a:t>
            </a:r>
            <a:endParaRPr lang="en-US" dirty="0"/>
          </a:p>
        </p:txBody>
      </p:sp>
      <p:sp>
        <p:nvSpPr>
          <p:cNvPr id="6" name="Footer Placeholder 5"/>
          <p:cNvSpPr>
            <a:spLocks noGrp="1"/>
          </p:cNvSpPr>
          <p:nvPr>
            <p:ph type="ftr" sz="quarter" idx="11"/>
          </p:nvPr>
        </p:nvSpPr>
        <p:spPr>
          <a:xfrm>
            <a:off x="3352800" y="6356350"/>
            <a:ext cx="2895600" cy="365125"/>
          </a:xfrm>
        </p:spPr>
        <p:txBody>
          <a:bodyPr/>
          <a:lstStyle>
            <a:lvl1pPr algn="ctr">
              <a:defRPr/>
            </a:lvl1pPr>
          </a:lstStyle>
          <a:p>
            <a:r>
              <a:rPr lang="en-US" smtClean="0"/>
              <a:t>General Oral Exam</a:t>
            </a:r>
            <a:endParaRPr lang="en-US" dirty="0"/>
          </a:p>
        </p:txBody>
      </p:sp>
      <p:sp>
        <p:nvSpPr>
          <p:cNvPr id="7" name="Slide Number Placeholder 6"/>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pPr algn="l"/>
            <a:r>
              <a:rPr lang="en-US" smtClean="0"/>
              <a:t>April 17, 2013</a:t>
            </a:r>
            <a:endParaRPr lang="en-US" dirty="0"/>
          </a:p>
        </p:txBody>
      </p:sp>
      <p:sp>
        <p:nvSpPr>
          <p:cNvPr id="8" name="Footer Placeholder 7"/>
          <p:cNvSpPr>
            <a:spLocks noGrp="1"/>
          </p:cNvSpPr>
          <p:nvPr>
            <p:ph type="ftr" sz="quarter" idx="11"/>
          </p:nvPr>
        </p:nvSpPr>
        <p:spPr/>
        <p:txBody>
          <a:bodyPr/>
          <a:lstStyle/>
          <a:p>
            <a:r>
              <a:rPr lang="en-US" smtClean="0"/>
              <a:t>General Oral Exam</a:t>
            </a:r>
            <a:endParaRPr lang="en-US" dirty="0" smtClean="0"/>
          </a:p>
        </p:txBody>
      </p:sp>
      <p:sp>
        <p:nvSpPr>
          <p:cNvPr id="9" name="Slide Number Placeholder 8"/>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lgn="l">
              <a:defRPr/>
            </a:lvl1pPr>
          </a:lstStyle>
          <a:p>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smtClean="0"/>
          </a:p>
        </p:txBody>
      </p:sp>
      <p:sp>
        <p:nvSpPr>
          <p:cNvPr id="5" name="Slide Number Placeholder 4"/>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r>
              <a:rPr lang="en-US" smtClean="0"/>
              <a:t>April 17, 2013</a:t>
            </a:r>
            <a:endParaRPr lang="en-US" dirty="0"/>
          </a:p>
        </p:txBody>
      </p:sp>
      <p:sp>
        <p:nvSpPr>
          <p:cNvPr id="3" name="Footer Placeholder 2"/>
          <p:cNvSpPr>
            <a:spLocks noGrp="1"/>
          </p:cNvSpPr>
          <p:nvPr>
            <p:ph type="ftr" sz="quarter" idx="11"/>
          </p:nvPr>
        </p:nvSpPr>
        <p:spPr/>
        <p:txBody>
          <a:bodyPr/>
          <a:lstStyle/>
          <a:p>
            <a:r>
              <a:rPr lang="en-US" smtClean="0"/>
              <a:t>General Oral Exam</a:t>
            </a:r>
            <a:endParaRPr lang="en-US"/>
          </a:p>
        </p:txBody>
      </p:sp>
      <p:sp>
        <p:nvSpPr>
          <p:cNvPr id="4" name="Slide Number Placeholder 3"/>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lgn="l">
              <a:defRPr/>
            </a:lvl1pPr>
          </a:lstStyle>
          <a:p>
            <a:r>
              <a:rPr lang="en-US" smtClean="0"/>
              <a:t>April 17, 2013</a:t>
            </a:r>
            <a:endParaRPr lang="en-US" dirty="0"/>
          </a:p>
        </p:txBody>
      </p:sp>
      <p:sp>
        <p:nvSpPr>
          <p:cNvPr id="6" name="Footer Placeholder 5"/>
          <p:cNvSpPr>
            <a:spLocks noGrp="1"/>
          </p:cNvSpPr>
          <p:nvPr>
            <p:ph type="ftr" sz="quarter" idx="11"/>
          </p:nvPr>
        </p:nvSpPr>
        <p:spPr/>
        <p:txBody>
          <a:bodyPr/>
          <a:lstStyle/>
          <a:p>
            <a:r>
              <a:rPr lang="en-US" smtClean="0"/>
              <a:t>General Oral Exam</a:t>
            </a:r>
            <a:endParaRPr lang="en-US"/>
          </a:p>
        </p:txBody>
      </p:sp>
      <p:sp>
        <p:nvSpPr>
          <p:cNvPr id="7" name="Slide Number Placeholder 6"/>
          <p:cNvSpPr>
            <a:spLocks noGrp="1"/>
          </p:cNvSpPr>
          <p:nvPr>
            <p:ph type="sldNum" sz="quarter" idx="12"/>
          </p:nvPr>
        </p:nvSpPr>
        <p:spPr/>
        <p:txBody>
          <a:bodyPr/>
          <a:lstStyle/>
          <a:p>
            <a:fld id="{E7481621-5D95-4BF8-AA46-36DB17A338AE}"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90800"/>
            <a:ext cx="2971800" cy="236219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lvl1pPr algn="l">
              <a:defRPr/>
            </a:lvl1pPr>
          </a:lstStyle>
          <a:p>
            <a:r>
              <a:rPr lang="en-US" smtClean="0"/>
              <a:t>April 17, 2013</a:t>
            </a:r>
            <a:endParaRPr lang="en-US" dirty="0"/>
          </a:p>
        </p:txBody>
      </p:sp>
      <p:sp>
        <p:nvSpPr>
          <p:cNvPr id="6" name="Footer Placeholder 5"/>
          <p:cNvSpPr>
            <a:spLocks noGrp="1"/>
          </p:cNvSpPr>
          <p:nvPr>
            <p:ph type="ftr" sz="quarter" idx="11"/>
          </p:nvPr>
        </p:nvSpPr>
        <p:spPr/>
        <p:txBody>
          <a:bodyPr/>
          <a:lstStyle/>
          <a:p>
            <a:r>
              <a:rPr lang="en-US" smtClean="0"/>
              <a:t>General Oral Exam</a:t>
            </a:r>
            <a:endParaRPr lang="en-US"/>
          </a:p>
        </p:txBody>
      </p:sp>
      <p:sp>
        <p:nvSpPr>
          <p:cNvPr id="7" name="Slide Number Placeholder 6"/>
          <p:cNvSpPr>
            <a:spLocks noGrp="1"/>
          </p:cNvSpPr>
          <p:nvPr>
            <p:ph type="sldNum" sz="quarter" idx="12"/>
          </p:nvPr>
        </p:nvSpPr>
        <p:spPr/>
        <p:txBody>
          <a:bodyPr/>
          <a:lstStyle/>
          <a:p>
            <a:fld id="{E7481621-5D95-4BF8-AA46-36DB17A338AE}" type="slidenum">
              <a:rPr lang="en-US" smtClean="0"/>
              <a:t>‹#›</a:t>
            </a:fld>
            <a:endParaRPr lang="en-US"/>
          </a:p>
        </p:txBody>
      </p:sp>
      <p:sp>
        <p:nvSpPr>
          <p:cNvPr id="9" name="Title 1"/>
          <p:cNvSpPr txBox="1">
            <a:spLocks/>
          </p:cNvSpPr>
          <p:nvPr userDrawn="1"/>
        </p:nvSpPr>
        <p:spPr>
          <a:xfrm>
            <a:off x="609600" y="274638"/>
            <a:ext cx="7924800" cy="1143000"/>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3000" kern="1200" cap="all" spc="50" baseline="0">
                <a:solidFill>
                  <a:schemeClr val="tx1"/>
                </a:solidFill>
                <a:latin typeface="Microsoft Sans Serif" pitchFamily="34" charset="0"/>
                <a:ea typeface="+mj-ea"/>
                <a:cs typeface="Microsoft Sans Serif"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6096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pPr algn="l"/>
            <a:r>
              <a:rPr lang="en-US" smtClean="0"/>
              <a:t>April 17, 2013</a:t>
            </a:r>
            <a:endParaRPr lang="en-US" dirty="0"/>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a:defRPr sz="1000" cap="all" spc="60" baseline="0">
                <a:solidFill>
                  <a:schemeClr val="tx1"/>
                </a:solidFill>
              </a:defRPr>
            </a:lvl1pPr>
          </a:lstStyle>
          <a:p>
            <a:r>
              <a:rPr lang="en-US" smtClean="0"/>
              <a:t>General Oral Exam</a:t>
            </a:r>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E7481621-5D95-4BF8-AA46-36DB17A338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l" defTabSz="914400" rtl="0" eaLnBrk="1" latinLnBrk="0" hangingPunct="1">
        <a:spcBef>
          <a:spcPct val="0"/>
        </a:spcBef>
        <a:buNone/>
        <a:defRPr sz="3000" kern="1200" cap="all" spc="50" baseline="0">
          <a:solidFill>
            <a:schemeClr val="tx1"/>
          </a:solidFill>
          <a:latin typeface="Microsoft Sans Serif" pitchFamily="34" charset="0"/>
          <a:ea typeface="+mj-ea"/>
          <a:cs typeface="Microsoft Sans Serif"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2400" kern="1200" spc="30" baseline="0">
          <a:solidFill>
            <a:schemeClr val="tx1"/>
          </a:solidFill>
          <a:latin typeface="Microsoft Sans Serif" pitchFamily="34" charset="0"/>
          <a:ea typeface="+mn-ea"/>
          <a:cs typeface="Microsoft Sans Serif" pitchFamily="34" charset="0"/>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2400" kern="1200" spc="30" baseline="0">
          <a:solidFill>
            <a:schemeClr val="tx1"/>
          </a:solidFill>
          <a:latin typeface="Microsoft Sans Serif" pitchFamily="34" charset="0"/>
          <a:ea typeface="+mn-ea"/>
          <a:cs typeface="Microsoft Sans Serif" pitchFamily="34" charset="0"/>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2400" kern="1200" spc="30" baseline="0">
          <a:solidFill>
            <a:schemeClr val="tx1"/>
          </a:solidFill>
          <a:latin typeface="Microsoft Sans Serif" pitchFamily="34" charset="0"/>
          <a:ea typeface="+mn-ea"/>
          <a:cs typeface="Microsoft Sans Serif" pitchFamily="34" charset="0"/>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2400" kern="1200" spc="30" baseline="0">
          <a:solidFill>
            <a:schemeClr val="tx1"/>
          </a:solidFill>
          <a:latin typeface="Microsoft Sans Serif" pitchFamily="34" charset="0"/>
          <a:ea typeface="+mn-ea"/>
          <a:cs typeface="Microsoft Sans Serif" pitchFamily="34" charset="0"/>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2400" kern="1200" spc="30" baseline="0">
          <a:solidFill>
            <a:schemeClr val="tx1"/>
          </a:solidFill>
          <a:latin typeface="Microsoft Sans Serif" pitchFamily="34" charset="0"/>
          <a:ea typeface="+mn-ea"/>
          <a:cs typeface="Microsoft Sans Serif" pitchFamily="34" charset="0"/>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dib"/><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10000"/>
          </a:bodyPr>
          <a:lstStyle/>
          <a:p>
            <a:pPr algn="r"/>
            <a:r>
              <a:rPr lang="en-US" dirty="0" smtClean="0"/>
              <a:t>By Praveen Venkataramani</a:t>
            </a:r>
          </a:p>
          <a:p>
            <a:pPr algn="l"/>
            <a:r>
              <a:rPr lang="en-US" dirty="0" smtClean="0"/>
              <a:t>Committ</a:t>
            </a:r>
            <a:r>
              <a:rPr lang="en-US" dirty="0"/>
              <a:t>e</a:t>
            </a:r>
            <a:r>
              <a:rPr lang="en-US" dirty="0" smtClean="0"/>
              <a:t>e </a:t>
            </a:r>
          </a:p>
          <a:p>
            <a:pPr marL="457200" indent="-457200" algn="l">
              <a:buFont typeface="Arial" pitchFamily="34" charset="0"/>
              <a:buChar char="•"/>
            </a:pPr>
            <a:r>
              <a:rPr lang="en-US" dirty="0" smtClean="0"/>
              <a:t>Prof. Vishwani D. Agrawal (Advisor)</a:t>
            </a:r>
          </a:p>
          <a:p>
            <a:pPr marL="457200" indent="-457200" algn="l">
              <a:buFont typeface="Arial" pitchFamily="34" charset="0"/>
              <a:buChar char="•"/>
            </a:pPr>
            <a:r>
              <a:rPr lang="en-US" dirty="0" smtClean="0"/>
              <a:t>Prof. Adit D. Singh</a:t>
            </a:r>
          </a:p>
          <a:p>
            <a:pPr marL="457200" indent="-457200" algn="l">
              <a:buFont typeface="Arial" pitchFamily="34" charset="0"/>
              <a:buChar char="•"/>
            </a:pPr>
            <a:r>
              <a:rPr lang="en-US" dirty="0" smtClean="0"/>
              <a:t>Prof. Fa Foster Dai</a:t>
            </a:r>
            <a:endParaRPr lang="en-US" dirty="0"/>
          </a:p>
        </p:txBody>
      </p:sp>
      <p:sp>
        <p:nvSpPr>
          <p:cNvPr id="2" name="Title 1"/>
          <p:cNvSpPr>
            <a:spLocks noGrp="1"/>
          </p:cNvSpPr>
          <p:nvPr>
            <p:ph type="ctrTitle"/>
          </p:nvPr>
        </p:nvSpPr>
        <p:spPr>
          <a:xfrm>
            <a:off x="304800" y="2057400"/>
            <a:ext cx="8458200" cy="1470025"/>
          </a:xfrm>
        </p:spPr>
        <p:txBody>
          <a:bodyPr/>
          <a:lstStyle/>
          <a:p>
            <a:r>
              <a:rPr lang="en-US" dirty="0" smtClean="0"/>
              <a:t>Reducing ATE Test Time BY Voltage and Frequency SCALING</a:t>
            </a:r>
            <a:endParaRPr lang="en-US" dirty="0"/>
          </a:p>
        </p:txBody>
      </p:sp>
      <p:sp>
        <p:nvSpPr>
          <p:cNvPr id="4" name="Date Placeholder 3"/>
          <p:cNvSpPr>
            <a:spLocks noGrp="1"/>
          </p:cNvSpPr>
          <p:nvPr>
            <p:ph type="dt" sz="half" idx="10"/>
          </p:nvPr>
        </p:nvSpPr>
        <p:spPr/>
        <p:txBody>
          <a:bodyPr/>
          <a:lstStyle/>
          <a:p>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1</a:t>
            </a:fld>
            <a:endParaRPr lang="en-US"/>
          </a:p>
        </p:txBody>
      </p:sp>
    </p:spTree>
    <p:extLst>
      <p:ext uri="{BB962C8B-B14F-4D97-AF65-F5344CB8AC3E}">
        <p14:creationId xmlns:p14="http://schemas.microsoft.com/office/powerpoint/2010/main" val="15778514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Time - Theorem</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sz="quarter" idx="13"/>
              </p:nvPr>
            </p:nvSpPr>
            <p:spPr/>
            <p:txBody>
              <a:bodyPr/>
              <a:lstStyle/>
              <a:p>
                <a:r>
                  <a:rPr lang="en-US" i="1" dirty="0" smtClean="0"/>
                  <a:t>The </a:t>
                </a:r>
                <a:r>
                  <a:rPr lang="en-US" i="1" dirty="0"/>
                  <a:t>test time (TT) for a synchronous test is the ratio of total energy dissipated in the entire test to the average power consumption during test.</a:t>
                </a:r>
              </a:p>
              <a:p>
                <a:r>
                  <a:rPr lang="en-US" dirty="0"/>
                  <a:t>Quantitatively this can be written as</a:t>
                </a:r>
              </a:p>
              <a:p>
                <a:pPr marL="0" indent="0">
                  <a:buNone/>
                </a:pPr>
                <a14:m>
                  <m:oMathPara xmlns:m="http://schemas.openxmlformats.org/officeDocument/2006/math">
                    <m:oMathParaPr>
                      <m:jc m:val="centerGroup"/>
                    </m:oMathParaPr>
                    <m:oMath xmlns:m="http://schemas.openxmlformats.org/officeDocument/2006/math">
                      <m:r>
                        <a:rPr lang="en-US" i="1">
                          <a:latin typeface="Cambria Math"/>
                        </a:rPr>
                        <m:t>𝑇𝑇</m:t>
                      </m:r>
                      <m:r>
                        <a:rPr lang="en-US" i="1">
                          <a:latin typeface="Cambria Math"/>
                        </a:rPr>
                        <m:t>= </m:t>
                      </m:r>
                      <m:f>
                        <m:fPr>
                          <m:ctrlPr>
                            <a:rPr lang="en-US" i="1">
                              <a:latin typeface="Cambria Math"/>
                            </a:rPr>
                          </m:ctrlPr>
                        </m:fPr>
                        <m:num>
                          <m:r>
                            <a:rPr lang="en-US" i="1">
                              <a:latin typeface="Cambria Math"/>
                            </a:rPr>
                            <m:t>𝐸</m:t>
                          </m:r>
                          <m:r>
                            <a:rPr lang="en-US" i="1" baseline="-25000">
                              <a:latin typeface="Cambria Math"/>
                            </a:rPr>
                            <m:t>𝑇𝑂𝑇𝐴𝐿</m:t>
                          </m:r>
                        </m:num>
                        <m:den>
                          <m:r>
                            <a:rPr lang="en-US" i="1">
                              <a:latin typeface="Cambria Math"/>
                            </a:rPr>
                            <m:t>𝑃</m:t>
                          </m:r>
                          <m:r>
                            <a:rPr lang="en-US" i="1" baseline="-25000">
                              <a:latin typeface="Cambria Math"/>
                            </a:rPr>
                            <m:t>𝐴𝑉𝐺</m:t>
                          </m:r>
                        </m:den>
                      </m:f>
                    </m:oMath>
                  </m:oMathPara>
                </a14:m>
                <a:endParaRPr lang="en-US" dirty="0"/>
              </a:p>
              <a:p>
                <a:r>
                  <a:rPr lang="en-US" dirty="0"/>
                  <a:t>Where </a:t>
                </a:r>
                <a:r>
                  <a:rPr lang="en-US" i="1" dirty="0"/>
                  <a:t>E</a:t>
                </a:r>
                <a:r>
                  <a:rPr lang="en-US" i="1" baseline="-25000" dirty="0"/>
                  <a:t>TOTAL</a:t>
                </a:r>
                <a:r>
                  <a:rPr lang="en-US" dirty="0"/>
                  <a:t> is the total energy, an invariant of the test, </a:t>
                </a:r>
                <a:r>
                  <a:rPr lang="en-US" i="1" dirty="0"/>
                  <a:t>P</a:t>
                </a:r>
                <a:r>
                  <a:rPr lang="en-US" i="1" baseline="-25000" dirty="0"/>
                  <a:t>AVG</a:t>
                </a:r>
                <a:r>
                  <a:rPr lang="en-US" dirty="0"/>
                  <a:t> is the average power</a:t>
                </a:r>
                <a:r>
                  <a:rPr lang="en-US" dirty="0" smtClean="0"/>
                  <a: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quarter" idx="13"/>
              </p:nvPr>
            </p:nvSpPr>
            <p:spPr>
              <a:blipFill rotWithShape="1">
                <a:blip r:embed="rId3"/>
                <a:stretch>
                  <a:fillRect l="-1000" t="-1185"/>
                </a:stretch>
              </a:blipFill>
            </p:spPr>
            <p:txBody>
              <a:bodyPr/>
              <a:lstStyle/>
              <a:p>
                <a:r>
                  <a:rPr lang="en-US">
                    <a:noFill/>
                  </a:rPr>
                  <a:t> </a:t>
                </a:r>
              </a:p>
            </p:txBody>
          </p:sp>
        </mc:Fallback>
      </mc:AlternateContent>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10</a:t>
            </a:fld>
            <a:endParaRPr lang="en-US"/>
          </a:p>
        </p:txBody>
      </p:sp>
    </p:spTree>
    <p:extLst>
      <p:ext uri="{BB962C8B-B14F-4D97-AF65-F5344CB8AC3E}">
        <p14:creationId xmlns:p14="http://schemas.microsoft.com/office/powerpoint/2010/main" val="1925465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Power Metrics [</a:t>
            </a:r>
            <a:r>
              <a:rPr lang="en-US" cap="none" dirty="0" smtClean="0"/>
              <a:t>Patrick’10]</a:t>
            </a:r>
            <a:endParaRPr lang="en-US" cap="none" dirty="0"/>
          </a:p>
        </p:txBody>
      </p:sp>
      <p:sp>
        <p:nvSpPr>
          <p:cNvPr id="5" name="Date Placeholder 4"/>
          <p:cNvSpPr>
            <a:spLocks noGrp="1"/>
          </p:cNvSpPr>
          <p:nvPr>
            <p:ph type="dt" sz="half" idx="10"/>
          </p:nvPr>
        </p:nvSpPr>
        <p:spPr/>
        <p:txBody>
          <a:bodyPr/>
          <a:lstStyle/>
          <a:p>
            <a:pPr algn="l"/>
            <a:r>
              <a:rPr lang="en-US" smtClean="0"/>
              <a:t>April 17, 2013</a:t>
            </a:r>
            <a:endParaRPr lang="en-US" dirty="0"/>
          </a:p>
        </p:txBody>
      </p:sp>
      <p:sp>
        <p:nvSpPr>
          <p:cNvPr id="6" name="Footer Placeholder 5"/>
          <p:cNvSpPr>
            <a:spLocks noGrp="1"/>
          </p:cNvSpPr>
          <p:nvPr>
            <p:ph type="ftr" sz="quarter" idx="11"/>
          </p:nvPr>
        </p:nvSpPr>
        <p:spPr/>
        <p:txBody>
          <a:bodyPr/>
          <a:lstStyle/>
          <a:p>
            <a:r>
              <a:rPr lang="en-US" smtClean="0"/>
              <a:t>General Oral Exam</a:t>
            </a:r>
            <a:endParaRPr lang="en-US" dirty="0"/>
          </a:p>
        </p:txBody>
      </p:sp>
      <p:sp>
        <p:nvSpPr>
          <p:cNvPr id="7" name="Slide Number Placeholder 6"/>
          <p:cNvSpPr>
            <a:spLocks noGrp="1"/>
          </p:cNvSpPr>
          <p:nvPr>
            <p:ph type="sldNum" sz="quarter" idx="12"/>
          </p:nvPr>
        </p:nvSpPr>
        <p:spPr/>
        <p:txBody>
          <a:bodyPr/>
          <a:lstStyle/>
          <a:p>
            <a:fld id="{E7481621-5D95-4BF8-AA46-36DB17A338AE}" type="slidenum">
              <a:rPr lang="en-US" smtClean="0"/>
              <a:t>11</a:t>
            </a:fld>
            <a:endParaRPr lang="en-US"/>
          </a:p>
        </p:txBody>
      </p:sp>
      <p:sp>
        <p:nvSpPr>
          <p:cNvPr id="9" name="Content Placeholder 8"/>
          <p:cNvSpPr>
            <a:spLocks noGrp="1"/>
          </p:cNvSpPr>
          <p:nvPr>
            <p:ph sz="quarter" idx="13"/>
          </p:nvPr>
        </p:nvSpPr>
        <p:spPr/>
        <p:txBody>
          <a:bodyPr/>
          <a:lstStyle/>
          <a:p>
            <a:r>
              <a:rPr lang="en-US" dirty="0" smtClean="0"/>
              <a:t>Energy: Energy is estimated as the total switching activity generated during test application.</a:t>
            </a:r>
          </a:p>
          <a:p>
            <a:r>
              <a:rPr lang="en-US" dirty="0" smtClean="0"/>
              <a:t>Power: Defined for a clock cycle is the energy dissipated divided by the clock period.</a:t>
            </a:r>
          </a:p>
          <a:p>
            <a:r>
              <a:rPr lang="en-US" dirty="0" smtClean="0"/>
              <a:t>Average Power: It is the average of power over the entire test.</a:t>
            </a:r>
          </a:p>
          <a:p>
            <a:r>
              <a:rPr lang="en-US" dirty="0" smtClean="0"/>
              <a:t>Maximum Power: It is the maximum power dissipated in any clock cycle during the entire test.</a:t>
            </a:r>
            <a:endParaRPr lang="en-US" dirty="0"/>
          </a:p>
        </p:txBody>
      </p:sp>
    </p:spTree>
    <p:extLst>
      <p:ext uri="{BB962C8B-B14F-4D97-AF65-F5344CB8AC3E}">
        <p14:creationId xmlns:p14="http://schemas.microsoft.com/office/powerpoint/2010/main" val="3856666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Observations</a:t>
            </a:r>
            <a:endParaRPr lang="en-US" dirty="0"/>
          </a:p>
        </p:txBody>
      </p:sp>
      <p:sp>
        <p:nvSpPr>
          <p:cNvPr id="6" name="Content Placeholder 5"/>
          <p:cNvSpPr>
            <a:spLocks noGrp="1"/>
          </p:cNvSpPr>
          <p:nvPr>
            <p:ph sz="quarter" idx="13"/>
          </p:nvPr>
        </p:nvSpPr>
        <p:spPr>
          <a:xfrm>
            <a:off x="609600" y="4343400"/>
            <a:ext cx="7924800" cy="1981200"/>
          </a:xfrm>
        </p:spPr>
        <p:txBody>
          <a:bodyPr>
            <a:normAutofit/>
          </a:bodyPr>
          <a:lstStyle/>
          <a:p>
            <a:r>
              <a:rPr lang="en-US" sz="2000" dirty="0" smtClean="0"/>
              <a:t>Dynamic energy is not consumed evenly throughout the entire test.</a:t>
            </a:r>
          </a:p>
          <a:p>
            <a:r>
              <a:rPr lang="en-US" sz="2000" dirty="0" smtClean="0"/>
              <a:t>Reducing the voltage reduces power.</a:t>
            </a:r>
          </a:p>
          <a:p>
            <a:r>
              <a:rPr lang="en-US" sz="2000" dirty="0" smtClean="0"/>
              <a:t>Power </a:t>
            </a:r>
            <a:r>
              <a:rPr lang="en-US" sz="2000" dirty="0"/>
              <a:t>dissipated is dependent on the clock period</a:t>
            </a:r>
            <a:r>
              <a:rPr lang="en-US" sz="2000" dirty="0" smtClean="0"/>
              <a:t>.</a:t>
            </a:r>
            <a:endParaRPr lang="en-US" sz="2000" dirty="0"/>
          </a:p>
        </p:txBody>
      </p:sp>
      <p:sp>
        <p:nvSpPr>
          <p:cNvPr id="7" name="Date Placeholder 6"/>
          <p:cNvSpPr>
            <a:spLocks noGrp="1"/>
          </p:cNvSpPr>
          <p:nvPr>
            <p:ph type="dt" sz="half" idx="10"/>
          </p:nvPr>
        </p:nvSpPr>
        <p:spPr/>
        <p:txBody>
          <a:bodyPr/>
          <a:lstStyle/>
          <a:p>
            <a:pPr algn="l"/>
            <a:r>
              <a:rPr lang="en-US" smtClean="0"/>
              <a:t>April 17, 2013</a:t>
            </a:r>
            <a:endParaRPr lang="en-US" dirty="0"/>
          </a:p>
        </p:txBody>
      </p:sp>
      <p:sp>
        <p:nvSpPr>
          <p:cNvPr id="8" name="Footer Placeholder 7"/>
          <p:cNvSpPr>
            <a:spLocks noGrp="1"/>
          </p:cNvSpPr>
          <p:nvPr>
            <p:ph type="ftr" sz="quarter" idx="11"/>
          </p:nvPr>
        </p:nvSpPr>
        <p:spPr/>
        <p:txBody>
          <a:bodyPr/>
          <a:lstStyle/>
          <a:p>
            <a:r>
              <a:rPr lang="en-US" smtClean="0"/>
              <a:t>General Oral Exam</a:t>
            </a:r>
            <a:endParaRPr lang="en-US"/>
          </a:p>
        </p:txBody>
      </p:sp>
      <p:sp>
        <p:nvSpPr>
          <p:cNvPr id="9" name="Slide Number Placeholder 8"/>
          <p:cNvSpPr>
            <a:spLocks noGrp="1"/>
          </p:cNvSpPr>
          <p:nvPr>
            <p:ph type="sldNum" sz="quarter" idx="12"/>
          </p:nvPr>
        </p:nvSpPr>
        <p:spPr/>
        <p:txBody>
          <a:bodyPr/>
          <a:lstStyle/>
          <a:p>
            <a:fld id="{E7481621-5D95-4BF8-AA46-36DB17A338AE}" type="slidenum">
              <a:rPr lang="en-US" smtClean="0"/>
              <a:t>12</a:t>
            </a:fld>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600200"/>
            <a:ext cx="7391400" cy="2808015"/>
          </a:xfrm>
          <a:prstGeom prst="rect">
            <a:avLst/>
          </a:prstGeom>
        </p:spPr>
      </p:pic>
    </p:spTree>
    <p:extLst>
      <p:ext uri="{BB962C8B-B14F-4D97-AF65-F5344CB8AC3E}">
        <p14:creationId xmlns:p14="http://schemas.microsoft.com/office/powerpoint/2010/main" val="1561435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Time Reduction</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a:t>T</a:t>
            </a:r>
            <a:r>
              <a:rPr lang="en-US" dirty="0" smtClean="0"/>
              <a:t>o reduce test time we can </a:t>
            </a:r>
          </a:p>
          <a:p>
            <a:pPr marL="914400" lvl="1" indent="-457200">
              <a:buFont typeface="+mj-lt"/>
              <a:buAutoNum type="arabicPeriod"/>
            </a:pPr>
            <a:r>
              <a:rPr lang="en-US" dirty="0" smtClean="0"/>
              <a:t>Scale the supply voltage, increase the frequency to maintain the power dissipation.</a:t>
            </a:r>
          </a:p>
          <a:p>
            <a:pPr marL="914400" lvl="1" indent="-457200">
              <a:buFont typeface="+mj-lt"/>
              <a:buAutoNum type="arabicPeriod"/>
            </a:pPr>
            <a:r>
              <a:rPr lang="en-US" dirty="0" smtClean="0"/>
              <a:t>Dissipate the energy at varying rate to maintain the same power dissipation.</a:t>
            </a:r>
          </a:p>
          <a:p>
            <a:pPr marL="914400" lvl="1" indent="-457200">
              <a:buFont typeface="+mj-lt"/>
              <a:buAutoNum type="arabicPeriod"/>
            </a:pPr>
            <a:r>
              <a:rPr lang="en-US" dirty="0" smtClean="0"/>
              <a:t>Implement scaled supply voltage and varying rate.</a:t>
            </a:r>
          </a:p>
          <a:p>
            <a:pPr marL="514350" indent="-457200"/>
            <a:r>
              <a:rPr lang="en-US" dirty="0" smtClean="0"/>
              <a:t>Clock period is constrained </a:t>
            </a:r>
          </a:p>
          <a:p>
            <a:pPr marL="914400" lvl="1" indent="-457200">
              <a:buFont typeface="+mj-lt"/>
              <a:buAutoNum type="arabicPeriod"/>
            </a:pPr>
            <a:r>
              <a:rPr lang="en-US" dirty="0" smtClean="0"/>
              <a:t>Structure: </a:t>
            </a:r>
            <a:r>
              <a:rPr lang="en-US" dirty="0"/>
              <a:t>The period of the clock must not be shorter than the delay of the critical path.</a:t>
            </a:r>
          </a:p>
          <a:p>
            <a:pPr marL="914400" lvl="1" indent="-457200">
              <a:buFont typeface="+mj-lt"/>
              <a:buAutoNum type="arabicPeriod"/>
            </a:pPr>
            <a:r>
              <a:rPr lang="en-US" dirty="0" smtClean="0"/>
              <a:t>Power: </a:t>
            </a:r>
            <a:r>
              <a:rPr lang="en-US" dirty="0"/>
              <a:t>The period of the clock must not let the power dissipation exceed the design specification.</a:t>
            </a:r>
          </a:p>
        </p:txBody>
      </p:sp>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13</a:t>
            </a:fld>
            <a:endParaRPr lang="en-US"/>
          </a:p>
        </p:txBody>
      </p:sp>
    </p:spTree>
    <p:extLst>
      <p:ext uri="{BB962C8B-B14F-4D97-AF65-F5344CB8AC3E}">
        <p14:creationId xmlns:p14="http://schemas.microsoft.com/office/powerpoint/2010/main" val="37481598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Scaling Supply Voltage</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Conventional method to perform test uses </a:t>
            </a:r>
            <a:r>
              <a:rPr lang="en-US" i="1" dirty="0" smtClean="0"/>
              <a:t>synchronous clock</a:t>
            </a:r>
            <a:r>
              <a:rPr lang="en-US" dirty="0" smtClean="0"/>
              <a:t>, i.e., uses fixed clock period</a:t>
            </a:r>
          </a:p>
          <a:p>
            <a:r>
              <a:rPr lang="en-US" dirty="0" smtClean="0"/>
              <a:t>Test produces more signal transitions than functional operation, thus dissipate more power than the circuit is designed for.</a:t>
            </a:r>
          </a:p>
          <a:p>
            <a:r>
              <a:rPr lang="en-US" dirty="0" smtClean="0"/>
              <a:t>The rated power determines the test clock period.</a:t>
            </a:r>
          </a:p>
          <a:p>
            <a:r>
              <a:rPr lang="en-US" dirty="0" smtClean="0"/>
              <a:t>Effects of reducing voltage</a:t>
            </a:r>
          </a:p>
          <a:p>
            <a:pPr marL="914400" lvl="1" indent="-457200">
              <a:buFont typeface="+mj-lt"/>
              <a:buAutoNum type="arabicPeriod"/>
            </a:pPr>
            <a:r>
              <a:rPr lang="en-US" dirty="0" smtClean="0"/>
              <a:t>Test power reduces</a:t>
            </a:r>
          </a:p>
          <a:p>
            <a:pPr marL="914400" lvl="1" indent="-457200">
              <a:buFont typeface="+mj-lt"/>
              <a:buAutoNum type="arabicPeriod"/>
            </a:pPr>
            <a:r>
              <a:rPr lang="en-US" dirty="0" smtClean="0"/>
              <a:t>Critical path slows down</a:t>
            </a:r>
            <a:endParaRPr lang="en-US" dirty="0"/>
          </a:p>
        </p:txBody>
      </p:sp>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14</a:t>
            </a:fld>
            <a:endParaRPr lang="en-US"/>
          </a:p>
        </p:txBody>
      </p:sp>
    </p:spTree>
    <p:extLst>
      <p:ext uri="{BB962C8B-B14F-4D97-AF65-F5344CB8AC3E}">
        <p14:creationId xmlns:p14="http://schemas.microsoft.com/office/powerpoint/2010/main" val="37334855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731838"/>
          </a:xfrm>
        </p:spPr>
        <p:txBody>
          <a:bodyPr/>
          <a:lstStyle/>
          <a:p>
            <a:r>
              <a:rPr lang="en-US" dirty="0"/>
              <a:t>Scaling </a:t>
            </a:r>
            <a:r>
              <a:rPr lang="en-US" dirty="0" smtClean="0"/>
              <a:t>Supply Voltage</a:t>
            </a:r>
            <a:endParaRPr lang="en-US" dirty="0"/>
          </a:p>
        </p:txBody>
      </p:sp>
      <p:pic>
        <p:nvPicPr>
          <p:cNvPr id="7" name="Content Placeholder 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1133156" y="914399"/>
            <a:ext cx="6867844" cy="5478547"/>
          </a:xfrm>
        </p:spPr>
      </p:pic>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15</a:t>
            </a:fld>
            <a:endParaRPr lang="en-US"/>
          </a:p>
        </p:txBody>
      </p:sp>
    </p:spTree>
    <p:extLst>
      <p:ext uri="{BB962C8B-B14F-4D97-AF65-F5344CB8AC3E}">
        <p14:creationId xmlns:p14="http://schemas.microsoft.com/office/powerpoint/2010/main" val="2076762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Scaling </a:t>
            </a:r>
            <a:r>
              <a:rPr lang="en-US" dirty="0" smtClean="0"/>
              <a:t>Supply Voltage - Results</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16</a:t>
            </a:fld>
            <a:endParaRPr lang="en-US"/>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434572393"/>
              </p:ext>
            </p:extLst>
          </p:nvPr>
        </p:nvGraphicFramePr>
        <p:xfrm>
          <a:off x="304800" y="1600200"/>
          <a:ext cx="8458200" cy="4480560"/>
        </p:xfrm>
        <a:graphic>
          <a:graphicData uri="http://schemas.openxmlformats.org/drawingml/2006/table">
            <a:tbl>
              <a:tblPr firstRow="1" bandRow="1">
                <a:tableStyleId>{21E4AEA4-8DFA-4A89-87EB-49C32662AFE0}</a:tableStyleId>
              </a:tblPr>
              <a:tblGrid>
                <a:gridCol w="1409700"/>
                <a:gridCol w="1409700"/>
                <a:gridCol w="1409700"/>
                <a:gridCol w="1409700"/>
                <a:gridCol w="1295400"/>
                <a:gridCol w="1524000"/>
              </a:tblGrid>
              <a:tr h="370840">
                <a:tc>
                  <a:txBody>
                    <a:bodyPr/>
                    <a:lstStyle/>
                    <a:p>
                      <a:pPr algn="ctr"/>
                      <a:r>
                        <a:rPr lang="en-US" sz="2000" dirty="0" smtClean="0">
                          <a:solidFill>
                            <a:schemeClr val="tx1"/>
                          </a:solidFill>
                          <a:latin typeface="Arial" pitchFamily="34" charset="0"/>
                          <a:cs typeface="Arial" pitchFamily="34" charset="0"/>
                        </a:rPr>
                        <a:t>Circuit (180nm CMOS)</a:t>
                      </a:r>
                      <a:endParaRPr lang="en-US" sz="2000" dirty="0">
                        <a:solidFill>
                          <a:schemeClr val="tx1"/>
                        </a:solidFill>
                        <a:latin typeface="Arial" pitchFamily="34" charset="0"/>
                        <a:cs typeface="Arial" pitchFamily="34" charset="0"/>
                      </a:endParaRPr>
                    </a:p>
                  </a:txBody>
                  <a:tcPr anchor="ctr">
                    <a:solidFill>
                      <a:srgbClr val="FF4F25"/>
                    </a:solidFill>
                  </a:tcPr>
                </a:tc>
                <a:tc>
                  <a:txBody>
                    <a:bodyPr/>
                    <a:lstStyle/>
                    <a:p>
                      <a:pPr algn="ctr"/>
                      <a:r>
                        <a:rPr lang="en-US" sz="2000" dirty="0" smtClean="0">
                          <a:solidFill>
                            <a:schemeClr val="tx1"/>
                          </a:solidFill>
                          <a:latin typeface="Arial" pitchFamily="34" charset="0"/>
                          <a:cs typeface="Arial" pitchFamily="34" charset="0"/>
                        </a:rPr>
                        <a:t>PMAX per Cycle </a:t>
                      </a:r>
                    </a:p>
                    <a:p>
                      <a:pPr algn="ctr"/>
                      <a:r>
                        <a:rPr lang="en-US" sz="2000" dirty="0" smtClean="0">
                          <a:solidFill>
                            <a:schemeClr val="tx1"/>
                          </a:solidFill>
                          <a:latin typeface="Arial" pitchFamily="34" charset="0"/>
                          <a:cs typeface="Arial" pitchFamily="34" charset="0"/>
                        </a:rPr>
                        <a:t>(</a:t>
                      </a:r>
                      <a:r>
                        <a:rPr lang="en-US" sz="2000" dirty="0" err="1" smtClean="0">
                          <a:solidFill>
                            <a:schemeClr val="tx1"/>
                          </a:solidFill>
                          <a:latin typeface="Arial" pitchFamily="34" charset="0"/>
                          <a:cs typeface="Arial" pitchFamily="34" charset="0"/>
                        </a:rPr>
                        <a:t>mW</a:t>
                      </a:r>
                      <a:r>
                        <a:rPr lang="en-US" sz="2000" dirty="0" smtClean="0">
                          <a:solidFill>
                            <a:schemeClr val="tx1"/>
                          </a:solidFill>
                          <a:latin typeface="Arial" pitchFamily="34" charset="0"/>
                          <a:cs typeface="Arial" pitchFamily="34" charset="0"/>
                        </a:rPr>
                        <a:t>) </a:t>
                      </a:r>
                      <a:endParaRPr lang="en-US" sz="2000" dirty="0">
                        <a:solidFill>
                          <a:schemeClr val="tx1"/>
                        </a:solidFill>
                        <a:latin typeface="Arial" pitchFamily="34" charset="0"/>
                        <a:cs typeface="Arial" pitchFamily="34" charset="0"/>
                      </a:endParaRPr>
                    </a:p>
                  </a:txBody>
                  <a:tcPr anchor="ctr">
                    <a:solidFill>
                      <a:srgbClr val="FF4F25"/>
                    </a:solidFill>
                  </a:tcPr>
                </a:tc>
                <a:tc>
                  <a:txBody>
                    <a:bodyPr/>
                    <a:lstStyle/>
                    <a:p>
                      <a:pPr algn="ctr"/>
                      <a:r>
                        <a:rPr lang="en-US" sz="2000" dirty="0" smtClean="0">
                          <a:solidFill>
                            <a:schemeClr val="tx1"/>
                          </a:solidFill>
                          <a:latin typeface="Arial" pitchFamily="34" charset="0"/>
                          <a:cs typeface="Arial" pitchFamily="34" charset="0"/>
                        </a:rPr>
                        <a:t>1.8V Test Freq.</a:t>
                      </a:r>
                      <a:r>
                        <a:rPr lang="en-US" sz="2000" baseline="0" dirty="0" smtClean="0">
                          <a:solidFill>
                            <a:schemeClr val="tx1"/>
                          </a:solidFill>
                          <a:latin typeface="Arial" pitchFamily="34" charset="0"/>
                          <a:cs typeface="Arial" pitchFamily="34" charset="0"/>
                        </a:rPr>
                        <a:t> </a:t>
                      </a:r>
                    </a:p>
                    <a:p>
                      <a:pPr algn="ctr"/>
                      <a:r>
                        <a:rPr lang="en-US" sz="2000" baseline="0" dirty="0" smtClean="0">
                          <a:solidFill>
                            <a:schemeClr val="tx1"/>
                          </a:solidFill>
                          <a:latin typeface="Arial" pitchFamily="34" charset="0"/>
                          <a:cs typeface="Arial" pitchFamily="34" charset="0"/>
                        </a:rPr>
                        <a:t>(MHz)</a:t>
                      </a:r>
                      <a:endParaRPr lang="en-US" sz="2000" dirty="0">
                        <a:solidFill>
                          <a:schemeClr val="tx1"/>
                        </a:solidFill>
                        <a:latin typeface="Arial" pitchFamily="34" charset="0"/>
                        <a:cs typeface="Arial" pitchFamily="34" charset="0"/>
                      </a:endParaRPr>
                    </a:p>
                  </a:txBody>
                  <a:tcPr anchor="ctr">
                    <a:solidFill>
                      <a:srgbClr val="FF4F25"/>
                    </a:solidFill>
                  </a:tcPr>
                </a:tc>
                <a:tc>
                  <a:txBody>
                    <a:bodyPr/>
                    <a:lstStyle/>
                    <a:p>
                      <a:pPr algn="ctr"/>
                      <a:r>
                        <a:rPr lang="en-US" sz="2000" dirty="0" smtClean="0">
                          <a:solidFill>
                            <a:schemeClr val="tx1"/>
                          </a:solidFill>
                          <a:latin typeface="Arial" pitchFamily="34" charset="0"/>
                          <a:cs typeface="Arial" pitchFamily="34" charset="0"/>
                        </a:rPr>
                        <a:t>Test Voltage (volts)</a:t>
                      </a:r>
                      <a:endParaRPr lang="en-US" sz="2000" dirty="0">
                        <a:solidFill>
                          <a:schemeClr val="tx1"/>
                        </a:solidFill>
                        <a:latin typeface="Arial" pitchFamily="34" charset="0"/>
                        <a:cs typeface="Arial" pitchFamily="34" charset="0"/>
                      </a:endParaRPr>
                    </a:p>
                  </a:txBody>
                  <a:tcPr anchor="ctr">
                    <a:solidFill>
                      <a:srgbClr val="FF4F25"/>
                    </a:solidFill>
                  </a:tcPr>
                </a:tc>
                <a:tc>
                  <a:txBody>
                    <a:bodyPr/>
                    <a:lstStyle/>
                    <a:p>
                      <a:pPr algn="ctr"/>
                      <a:r>
                        <a:rPr lang="en-US" sz="2000" dirty="0" smtClean="0">
                          <a:solidFill>
                            <a:schemeClr val="tx1"/>
                          </a:solidFill>
                          <a:latin typeface="Arial" pitchFamily="34" charset="0"/>
                          <a:cs typeface="Arial" pitchFamily="34" charset="0"/>
                        </a:rPr>
                        <a:t>Test Clock Freq. </a:t>
                      </a:r>
                    </a:p>
                    <a:p>
                      <a:pPr algn="ctr"/>
                      <a:r>
                        <a:rPr lang="en-US" sz="2000" dirty="0" smtClean="0">
                          <a:solidFill>
                            <a:schemeClr val="tx1"/>
                          </a:solidFill>
                          <a:latin typeface="Arial" pitchFamily="34" charset="0"/>
                          <a:cs typeface="Arial" pitchFamily="34" charset="0"/>
                        </a:rPr>
                        <a:t>(MHz) </a:t>
                      </a:r>
                      <a:endParaRPr lang="en-US" sz="2000" dirty="0">
                        <a:solidFill>
                          <a:schemeClr val="tx1"/>
                        </a:solidFill>
                        <a:latin typeface="Arial" pitchFamily="34" charset="0"/>
                        <a:cs typeface="Arial" pitchFamily="34" charset="0"/>
                      </a:endParaRPr>
                    </a:p>
                  </a:txBody>
                  <a:tcPr anchor="ctr">
                    <a:solidFill>
                      <a:srgbClr val="FF4F25"/>
                    </a:solidFill>
                  </a:tcPr>
                </a:tc>
                <a:tc>
                  <a:txBody>
                    <a:bodyPr/>
                    <a:lstStyle/>
                    <a:p>
                      <a:pPr algn="ctr"/>
                      <a:r>
                        <a:rPr lang="en-US" sz="2000" dirty="0" smtClean="0">
                          <a:solidFill>
                            <a:schemeClr val="tx1"/>
                          </a:solidFill>
                          <a:latin typeface="Arial" pitchFamily="34" charset="0"/>
                          <a:cs typeface="Arial" pitchFamily="34" charset="0"/>
                        </a:rPr>
                        <a:t>Test Time Reduction (%)</a:t>
                      </a:r>
                      <a:endParaRPr lang="en-US" sz="2000" dirty="0">
                        <a:solidFill>
                          <a:schemeClr val="tx1"/>
                        </a:solidFill>
                        <a:latin typeface="Arial" pitchFamily="34" charset="0"/>
                        <a:cs typeface="Arial" pitchFamily="34" charset="0"/>
                      </a:endParaRPr>
                    </a:p>
                  </a:txBody>
                  <a:tcPr anchor="ctr">
                    <a:solidFill>
                      <a:srgbClr val="FF4F25"/>
                    </a:solidFill>
                  </a:tcPr>
                </a:tc>
              </a:tr>
              <a:tr h="370840">
                <a:tc>
                  <a:txBody>
                    <a:bodyPr/>
                    <a:lstStyle/>
                    <a:p>
                      <a:pPr algn="ctr"/>
                      <a:r>
                        <a:rPr lang="en-US" sz="2000" b="1" dirty="0" smtClean="0">
                          <a:latin typeface="Arial" pitchFamily="34" charset="0"/>
                          <a:cs typeface="Arial" pitchFamily="34" charset="0"/>
                        </a:rPr>
                        <a:t>s298</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1.2</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187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1.07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500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63.0</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s382</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2.9</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300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1.35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563</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46.5</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s713</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2.7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136</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1.45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263</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48.0</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s1423</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4.5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141</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1.70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158</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11.0</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s13207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21.3</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110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1.45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165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40.3</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s15850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178.1</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182</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1.65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222</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18.0</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s38417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73.7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122</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1.50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175</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30.5</a:t>
                      </a:r>
                      <a:endParaRPr lang="en-US" sz="2000" b="1" dirty="0">
                        <a:latin typeface="Arial" pitchFamily="34" charset="0"/>
                        <a:cs typeface="Arial" pitchFamily="34" charset="0"/>
                      </a:endParaRPr>
                    </a:p>
                  </a:txBody>
                  <a:tcPr anchor="ctr"/>
                </a:tc>
              </a:tr>
              <a:tr h="370840">
                <a:tc>
                  <a:txBody>
                    <a:bodyPr/>
                    <a:lstStyle/>
                    <a:p>
                      <a:pPr algn="ctr"/>
                      <a:r>
                        <a:rPr lang="en-US" sz="2000" b="1" dirty="0" smtClean="0">
                          <a:latin typeface="Arial" pitchFamily="34" charset="0"/>
                          <a:cs typeface="Arial" pitchFamily="34" charset="0"/>
                        </a:rPr>
                        <a:t>s38584</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110.6</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129</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1.50</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187</a:t>
                      </a:r>
                      <a:endParaRPr lang="en-US" sz="2000" b="1" dirty="0">
                        <a:latin typeface="Arial" pitchFamily="34" charset="0"/>
                        <a:cs typeface="Arial" pitchFamily="34" charset="0"/>
                      </a:endParaRPr>
                    </a:p>
                  </a:txBody>
                  <a:tcPr anchor="ctr"/>
                </a:tc>
                <a:tc>
                  <a:txBody>
                    <a:bodyPr/>
                    <a:lstStyle/>
                    <a:p>
                      <a:pPr algn="ctr"/>
                      <a:r>
                        <a:rPr lang="en-US" sz="2000" b="1" dirty="0" smtClean="0">
                          <a:latin typeface="Arial" pitchFamily="34" charset="0"/>
                          <a:cs typeface="Arial" pitchFamily="34" charset="0"/>
                        </a:rPr>
                        <a:t>31.0</a:t>
                      </a:r>
                      <a:endParaRPr lang="en-US" sz="2000" b="1" dirty="0">
                        <a:latin typeface="Arial" pitchFamily="34" charset="0"/>
                        <a:cs typeface="Arial" pitchFamily="34" charset="0"/>
                      </a:endParaRPr>
                    </a:p>
                  </a:txBody>
                  <a:tcPr anchor="ctr"/>
                </a:tc>
              </a:tr>
            </a:tbl>
          </a:graphicData>
        </a:graphic>
      </p:graphicFrame>
    </p:spTree>
    <p:extLst>
      <p:ext uri="{BB962C8B-B14F-4D97-AF65-F5344CB8AC3E}">
        <p14:creationId xmlns:p14="http://schemas.microsoft.com/office/powerpoint/2010/main" val="14800289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Varying Clock Period</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17</a:t>
            </a:fld>
            <a:endParaRPr lang="en-US"/>
          </a:p>
        </p:txBody>
      </p:sp>
      <p:sp>
        <p:nvSpPr>
          <p:cNvPr id="6" name="Content Placeholder 5"/>
          <p:cNvSpPr>
            <a:spLocks noGrp="1"/>
          </p:cNvSpPr>
          <p:nvPr>
            <p:ph sz="quarter" idx="13"/>
          </p:nvPr>
        </p:nvSpPr>
        <p:spPr/>
        <p:txBody>
          <a:bodyPr>
            <a:normAutofit/>
          </a:bodyPr>
          <a:lstStyle/>
          <a:p>
            <a:r>
              <a:rPr lang="en-US" sz="2800" dirty="0" smtClean="0"/>
              <a:t>In a </a:t>
            </a:r>
            <a:r>
              <a:rPr lang="en-US" sz="2800" dirty="0"/>
              <a:t>s</a:t>
            </a:r>
            <a:r>
              <a:rPr lang="en-US" sz="2800" dirty="0" smtClean="0"/>
              <a:t>ynchronous test each </a:t>
            </a:r>
            <a:r>
              <a:rPr lang="en-US" sz="2800" dirty="0"/>
              <a:t>period depends on the maximum power dissipated. </a:t>
            </a:r>
          </a:p>
          <a:p>
            <a:r>
              <a:rPr lang="en-US" sz="2800" dirty="0"/>
              <a:t>Each period may not dissipate same amount of power.</a:t>
            </a:r>
          </a:p>
          <a:p>
            <a:r>
              <a:rPr lang="en-US" sz="2800" dirty="0"/>
              <a:t>Periods can be varied based on the power dissipated.</a:t>
            </a:r>
          </a:p>
          <a:p>
            <a:r>
              <a:rPr lang="en-US" sz="2800" dirty="0"/>
              <a:t>This is achieved by </a:t>
            </a:r>
            <a:r>
              <a:rPr lang="en-US" sz="2800" i="1" dirty="0"/>
              <a:t>asynchronous test</a:t>
            </a:r>
            <a:r>
              <a:rPr lang="en-US" sz="2800" dirty="0" smtClean="0"/>
              <a:t>.</a:t>
            </a:r>
            <a:endParaRPr lang="en-US" sz="2800" dirty="0"/>
          </a:p>
        </p:txBody>
      </p:sp>
    </p:spTree>
    <p:extLst>
      <p:ext uri="{BB962C8B-B14F-4D97-AF65-F5344CB8AC3E}">
        <p14:creationId xmlns:p14="http://schemas.microsoft.com/office/powerpoint/2010/main" val="18582069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Varying Clock Period</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18</a:t>
            </a:fld>
            <a:endParaRPr lang="en-US"/>
          </a:p>
        </p:txBody>
      </p:sp>
      <mc:AlternateContent xmlns:mc="http://schemas.openxmlformats.org/markup-compatibility/2006" xmlns:a14="http://schemas.microsoft.com/office/drawing/2010/main">
        <mc:Choice Requires="a14">
          <p:sp>
            <p:nvSpPr>
              <p:cNvPr id="6" name="Content Placeholder 5"/>
              <p:cNvSpPr>
                <a:spLocks noGrp="1"/>
              </p:cNvSpPr>
              <p:nvPr>
                <p:ph sz="quarter" idx="13"/>
              </p:nvPr>
            </p:nvSpPr>
            <p:spPr/>
            <p:txBody>
              <a:bodyPr/>
              <a:lstStyle/>
              <a:p>
                <a:r>
                  <a:rPr lang="en-US" dirty="0" smtClean="0"/>
                  <a:t>Each period in an asynchronous test can be either structure constrained or power constrained</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𝑇</m:t>
                      </m:r>
                      <m:r>
                        <a:rPr lang="en-US" b="0" i="1" baseline="-25000" smtClean="0">
                          <a:latin typeface="Cambria Math"/>
                        </a:rPr>
                        <m:t>𝑖</m:t>
                      </m:r>
                      <m:r>
                        <a:rPr lang="en-US" b="0" i="1" smtClean="0">
                          <a:latin typeface="Cambria Math"/>
                        </a:rPr>
                        <m:t>=</m:t>
                      </m:r>
                      <m:func>
                        <m:funcPr>
                          <m:ctrlPr>
                            <a:rPr lang="en-US" b="0" i="1" smtClean="0">
                              <a:latin typeface="Cambria Math"/>
                            </a:rPr>
                          </m:ctrlPr>
                        </m:funcPr>
                        <m:fName>
                          <m:r>
                            <m:rPr>
                              <m:sty m:val="p"/>
                            </m:rPr>
                            <a:rPr lang="en-US" b="0" i="0" smtClean="0">
                              <a:latin typeface="Cambria Math"/>
                            </a:rPr>
                            <m:t>max</m:t>
                          </m:r>
                        </m:fName>
                        <m:e>
                          <m:r>
                            <a:rPr lang="en-US" b="0" i="1" smtClean="0">
                              <a:latin typeface="Cambria Math"/>
                            </a:rPr>
                            <m:t>{</m:t>
                          </m:r>
                          <m:r>
                            <a:rPr lang="en-US" b="0" i="1" smtClean="0">
                              <a:latin typeface="Cambria Math"/>
                            </a:rPr>
                            <m:t>𝑇𝑠𝑡𝑟</m:t>
                          </m:r>
                          <m:r>
                            <a:rPr lang="en-US" b="0" i="1" baseline="-25000" smtClean="0">
                              <a:latin typeface="Cambria Math"/>
                            </a:rPr>
                            <m:t>𝑢𝑐𝑡𝑢𝑟𝑒</m:t>
                          </m:r>
                          <m:r>
                            <a:rPr lang="en-US" b="0" i="1" smtClean="0">
                              <a:latin typeface="Cambria Math"/>
                            </a:rPr>
                            <m:t>, </m:t>
                          </m:r>
                          <m:f>
                            <m:fPr>
                              <m:ctrlPr>
                                <a:rPr lang="en-US" b="0" i="1" smtClean="0">
                                  <a:latin typeface="Cambria Math"/>
                                </a:rPr>
                              </m:ctrlPr>
                            </m:fPr>
                            <m:num>
                              <m:r>
                                <a:rPr lang="en-US" b="0" i="1" smtClean="0">
                                  <a:latin typeface="Cambria Math"/>
                                </a:rPr>
                                <m:t>𝐸</m:t>
                              </m:r>
                              <m:r>
                                <a:rPr lang="en-US" b="0" i="1" baseline="-25000" smtClean="0">
                                  <a:latin typeface="Cambria Math"/>
                                </a:rPr>
                                <m:t>𝑖</m:t>
                              </m:r>
                            </m:num>
                            <m:den>
                              <m:r>
                                <a:rPr lang="en-US" b="0" i="1" smtClean="0">
                                  <a:latin typeface="Cambria Math"/>
                                </a:rPr>
                                <m:t>𝑃</m:t>
                              </m:r>
                              <m:r>
                                <a:rPr lang="en-US" b="0" i="1" baseline="-25000" smtClean="0">
                                  <a:latin typeface="Cambria Math"/>
                                </a:rPr>
                                <m:t>𝑝𝑒𝑎𝑘𝑓𝑢𝑛𝑐</m:t>
                              </m:r>
                            </m:den>
                          </m:f>
                          <m:r>
                            <a:rPr lang="en-US" b="0" i="1" smtClean="0">
                              <a:latin typeface="Cambria Math"/>
                            </a:rPr>
                            <m:t>}</m:t>
                          </m:r>
                        </m:e>
                      </m:func>
                    </m:oMath>
                  </m:oMathPara>
                </a14:m>
                <a:endParaRPr lang="en-US" dirty="0" smtClean="0"/>
              </a:p>
              <a:p>
                <a:pPr marL="0" indent="0" algn="ctr">
                  <a:buNone/>
                </a:pPr>
                <a:r>
                  <a:rPr lang="en-US" dirty="0" smtClean="0"/>
                  <a:t>where </a:t>
                </a:r>
                <a:r>
                  <a:rPr lang="en-US" i="1" dirty="0" smtClean="0"/>
                  <a:t>T</a:t>
                </a:r>
                <a:r>
                  <a:rPr lang="en-US" i="1" baseline="-25000" dirty="0" smtClean="0"/>
                  <a:t>i</a:t>
                </a:r>
                <a:r>
                  <a:rPr lang="en-US" dirty="0" smtClean="0"/>
                  <a:t> is the period of each test cycle</a:t>
                </a:r>
              </a:p>
              <a:p>
                <a:pPr marL="0" indent="0" algn="ctr">
                  <a:buNone/>
                </a:pPr>
                <a:r>
                  <a:rPr lang="en-US" i="1" dirty="0" smtClean="0"/>
                  <a:t>E</a:t>
                </a:r>
                <a:r>
                  <a:rPr lang="en-US" i="1" baseline="-25000" dirty="0" smtClean="0"/>
                  <a:t>i</a:t>
                </a:r>
                <a:r>
                  <a:rPr lang="en-US" dirty="0" smtClean="0"/>
                  <a:t> is the energy dissipated by each cycle</a:t>
                </a:r>
              </a:p>
              <a:p>
                <a:pPr marL="342900" lvl="1" indent="-342900"/>
                <a:r>
                  <a:rPr lang="en-US" dirty="0" smtClean="0"/>
                  <a:t>For </a:t>
                </a:r>
                <a:r>
                  <a:rPr lang="en-US" dirty="0"/>
                  <a:t>any voltage </a:t>
                </a:r>
                <a:r>
                  <a:rPr lang="en-US" dirty="0" smtClean="0"/>
                  <a:t>an asynchronous </a:t>
                </a:r>
                <a:r>
                  <a:rPr lang="en-US" dirty="0"/>
                  <a:t>test can run faster than </a:t>
                </a:r>
                <a:r>
                  <a:rPr lang="en-US" dirty="0" smtClean="0"/>
                  <a:t>the synchronous test </a:t>
                </a:r>
                <a:r>
                  <a:rPr lang="en-US" dirty="0"/>
                  <a:t>at </a:t>
                </a:r>
                <a:r>
                  <a:rPr lang="en-US" dirty="0" smtClean="0"/>
                  <a:t>that voltage</a:t>
                </a:r>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sz="quarter" idx="13"/>
              </p:nvPr>
            </p:nvSpPr>
            <p:spPr>
              <a:blipFill rotWithShape="1">
                <a:blip r:embed="rId2"/>
                <a:stretch>
                  <a:fillRect l="-1000" t="-1185"/>
                </a:stretch>
              </a:blipFill>
            </p:spPr>
            <p:txBody>
              <a:bodyPr/>
              <a:lstStyle/>
              <a:p>
                <a:r>
                  <a:rPr lang="en-US">
                    <a:noFill/>
                  </a:rPr>
                  <a:t> </a:t>
                </a:r>
              </a:p>
            </p:txBody>
          </p:sp>
        </mc:Fallback>
      </mc:AlternateContent>
    </p:spTree>
    <p:extLst>
      <p:ext uri="{BB962C8B-B14F-4D97-AF65-F5344CB8AC3E}">
        <p14:creationId xmlns:p14="http://schemas.microsoft.com/office/powerpoint/2010/main" val="38437343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Clock </a:t>
            </a:r>
            <a:r>
              <a:rPr lang="en-US" dirty="0" smtClean="0"/>
              <a:t>– s298 Example</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19</a:t>
            </a:fld>
            <a:endParaRPr lang="en-US"/>
          </a:p>
        </p:txBody>
      </p:sp>
      <p:pic>
        <p:nvPicPr>
          <p:cNvPr id="10" name="Content Placeholder 9"/>
          <p:cNvPicPr>
            <a:picLocks noGrp="1" noChangeAspect="1"/>
          </p:cNvPicPr>
          <p:nvPr>
            <p:ph sz="quarter" idx="13"/>
          </p:nvPr>
        </p:nvPicPr>
        <p:blipFill>
          <a:blip r:embed="rId3" cstate="print">
            <a:extLst>
              <a:ext uri="{28A0092B-C50C-407E-A947-70E740481C1C}">
                <a14:useLocalDpi xmlns:a14="http://schemas.microsoft.com/office/drawing/2010/main" val="0"/>
              </a:ext>
            </a:extLst>
          </a:blip>
          <a:stretch>
            <a:fillRect/>
          </a:stretch>
        </p:blipFill>
        <p:spPr>
          <a:xfrm>
            <a:off x="1742577" y="1600200"/>
            <a:ext cx="5658845" cy="4114800"/>
          </a:xfrm>
        </p:spPr>
      </p:pic>
    </p:spTree>
    <p:extLst>
      <p:ext uri="{BB962C8B-B14F-4D97-AF65-F5344CB8AC3E}">
        <p14:creationId xmlns:p14="http://schemas.microsoft.com/office/powerpoint/2010/main" val="3351158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Agenda</a:t>
            </a:r>
            <a:endParaRPr lang="en-US" dirty="0"/>
          </a:p>
        </p:txBody>
      </p:sp>
      <p:sp>
        <p:nvSpPr>
          <p:cNvPr id="3" name="Content Placeholder 2"/>
          <p:cNvSpPr>
            <a:spLocks noGrp="1"/>
          </p:cNvSpPr>
          <p:nvPr>
            <p:ph sz="quarter" idx="13"/>
          </p:nvPr>
        </p:nvSpPr>
        <p:spPr/>
        <p:txBody>
          <a:bodyPr>
            <a:normAutofit/>
          </a:bodyPr>
          <a:lstStyle/>
          <a:p>
            <a:r>
              <a:rPr lang="en-US" dirty="0" smtClean="0"/>
              <a:t>Background</a:t>
            </a:r>
          </a:p>
          <a:p>
            <a:r>
              <a:rPr lang="en-US" dirty="0" smtClean="0"/>
              <a:t>Problem </a:t>
            </a:r>
            <a:r>
              <a:rPr lang="en-US" dirty="0" smtClean="0"/>
              <a:t>statement</a:t>
            </a:r>
            <a:endParaRPr lang="en-US" dirty="0" smtClean="0"/>
          </a:p>
          <a:p>
            <a:r>
              <a:rPr lang="en-US" dirty="0" smtClean="0"/>
              <a:t>Prior work</a:t>
            </a:r>
          </a:p>
          <a:p>
            <a:r>
              <a:rPr lang="en-US" dirty="0" smtClean="0"/>
              <a:t>A test time theorem</a:t>
            </a:r>
          </a:p>
          <a:p>
            <a:r>
              <a:rPr lang="en-US" dirty="0" smtClean="0"/>
              <a:t>Test time reduction methods</a:t>
            </a:r>
          </a:p>
          <a:p>
            <a:r>
              <a:rPr lang="en-US" dirty="0" smtClean="0"/>
              <a:t>Summary</a:t>
            </a:r>
          </a:p>
          <a:p>
            <a:r>
              <a:rPr lang="en-US" dirty="0" smtClean="0"/>
              <a:t>Future work</a:t>
            </a:r>
          </a:p>
          <a:p>
            <a:endParaRPr lang="en-US" dirty="0"/>
          </a:p>
        </p:txBody>
      </p:sp>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2</a:t>
            </a:fld>
            <a:endParaRPr lang="en-US"/>
          </a:p>
        </p:txBody>
      </p:sp>
    </p:spTree>
    <p:extLst>
      <p:ext uri="{BB962C8B-B14F-4D97-AF65-F5344CB8AC3E}">
        <p14:creationId xmlns:p14="http://schemas.microsoft.com/office/powerpoint/2010/main" val="2015236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Asynchronous test on ATE</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20</a:t>
            </a:fld>
            <a:endParaRPr lang="en-US"/>
          </a:p>
        </p:txBody>
      </p:sp>
      <p:sp>
        <p:nvSpPr>
          <p:cNvPr id="6" name="Content Placeholder 5"/>
          <p:cNvSpPr>
            <a:spLocks noGrp="1"/>
          </p:cNvSpPr>
          <p:nvPr>
            <p:ph sz="quarter" idx="13"/>
          </p:nvPr>
        </p:nvSpPr>
        <p:spPr/>
        <p:txBody>
          <a:bodyPr>
            <a:normAutofit fontScale="77500" lnSpcReduction="20000"/>
          </a:bodyPr>
          <a:lstStyle/>
          <a:p>
            <a:r>
              <a:rPr lang="en-US" dirty="0"/>
              <a:t>Experimental Setup</a:t>
            </a:r>
          </a:p>
          <a:p>
            <a:pPr lvl="1"/>
            <a:r>
              <a:rPr lang="en-US" dirty="0"/>
              <a:t>The test was implemented on the Advantest T2000GS ATE at Auburn University.</a:t>
            </a:r>
          </a:p>
          <a:p>
            <a:pPr lvl="1"/>
            <a:r>
              <a:rPr lang="en-US" dirty="0"/>
              <a:t>Maximum clock speed of 250 MHz</a:t>
            </a:r>
          </a:p>
          <a:p>
            <a:pPr lvl="1"/>
            <a:r>
              <a:rPr lang="en-US" dirty="0"/>
              <a:t>CUT is an FPGA configured for ISCAS‘89 benchmark circuit.</a:t>
            </a:r>
          </a:p>
          <a:p>
            <a:pPr lvl="1"/>
            <a:r>
              <a:rPr lang="en-US" dirty="0"/>
              <a:t>FPGA is configured on the run using the ATE.</a:t>
            </a:r>
          </a:p>
          <a:p>
            <a:pPr lvl="1"/>
            <a:r>
              <a:rPr lang="en-US" dirty="0"/>
              <a:t>All clock periods for asynchronous test are determined prior to external test based on the amount of energy dissipated during each cycle.</a:t>
            </a:r>
          </a:p>
          <a:p>
            <a:r>
              <a:rPr lang="en-US" dirty="0"/>
              <a:t>Limitations in tester framework sets few margins to the clock periods and the granularity in their variations</a:t>
            </a:r>
          </a:p>
          <a:p>
            <a:pPr lvl="1"/>
            <a:r>
              <a:rPr lang="en-US" dirty="0" smtClean="0"/>
              <a:t>Only </a:t>
            </a:r>
            <a:r>
              <a:rPr lang="en-US" dirty="0"/>
              <a:t>4 unique clock periods can be provided for each test </a:t>
            </a:r>
            <a:r>
              <a:rPr lang="en-US" dirty="0" smtClean="0"/>
              <a:t>flow</a:t>
            </a:r>
            <a:endParaRPr lang="en-US" dirty="0"/>
          </a:p>
        </p:txBody>
      </p:sp>
    </p:spTree>
    <p:extLst>
      <p:ext uri="{BB962C8B-B14F-4D97-AF65-F5344CB8AC3E}">
        <p14:creationId xmlns:p14="http://schemas.microsoft.com/office/powerpoint/2010/main" val="1105766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457200"/>
            <a:ext cx="8001000" cy="868680"/>
          </a:xfrm>
        </p:spPr>
        <p:txBody>
          <a:bodyPr/>
          <a:lstStyle/>
          <a:p>
            <a:r>
              <a:rPr lang="en-US" sz="3000" cap="all" dirty="0" smtClean="0">
                <a:solidFill>
                  <a:schemeClr val="tx1"/>
                </a:solidFill>
              </a:rPr>
              <a:t>Selecting Asynchronous Periods</a:t>
            </a:r>
            <a:endParaRPr lang="en-US" sz="3000" cap="all" dirty="0">
              <a:solidFill>
                <a:schemeClr val="tx1"/>
              </a:solidFill>
            </a:endParaRPr>
          </a:p>
        </p:txBody>
      </p:sp>
      <p:sp>
        <p:nvSpPr>
          <p:cNvPr id="9" name="Content Placeholder 8"/>
          <p:cNvSpPr>
            <a:spLocks noGrp="1"/>
          </p:cNvSpPr>
          <p:nvPr>
            <p:ph type="body" sz="half" idx="2"/>
          </p:nvPr>
        </p:nvSpPr>
        <p:spPr>
          <a:xfrm>
            <a:off x="612648" y="1676401"/>
            <a:ext cx="3349752" cy="4038600"/>
          </a:xfrm>
        </p:spPr>
        <p:txBody>
          <a:bodyPr>
            <a:noAutofit/>
          </a:bodyPr>
          <a:lstStyle/>
          <a:p>
            <a:pPr marL="285750" indent="-285750">
              <a:buFont typeface="Arial" pitchFamily="34" charset="0"/>
              <a:buChar char="•"/>
            </a:pPr>
            <a:r>
              <a:rPr lang="en-US" sz="1800" dirty="0"/>
              <a:t>The clock periods were grouped into 4 sets.</a:t>
            </a:r>
          </a:p>
          <a:p>
            <a:pPr marL="285750" indent="-285750">
              <a:buFont typeface="Arial" pitchFamily="34" charset="0"/>
              <a:buChar char="•"/>
            </a:pPr>
            <a:r>
              <a:rPr lang="en-US" sz="1800" dirty="0"/>
              <a:t>Each set contains patterns of one clock period.</a:t>
            </a:r>
          </a:p>
          <a:p>
            <a:pPr marL="285750" indent="-285750">
              <a:buFont typeface="Arial" pitchFamily="34" charset="0"/>
              <a:buChar char="•"/>
            </a:pPr>
            <a:r>
              <a:rPr lang="en-US" sz="1800" dirty="0"/>
              <a:t>For synchronous test the maximum period is used as the fixed clock period</a:t>
            </a:r>
            <a:r>
              <a:rPr lang="en-US" sz="1800" dirty="0" smtClean="0"/>
              <a:t>.</a:t>
            </a:r>
          </a:p>
          <a:p>
            <a:pPr marL="285750" indent="-285750">
              <a:buFont typeface="Arial" pitchFamily="34" charset="0"/>
              <a:buChar char="•"/>
            </a:pPr>
            <a:r>
              <a:rPr lang="en-US" sz="1800" dirty="0"/>
              <a:t>The figure shows the cycle periods determined for each test cycle.</a:t>
            </a:r>
          </a:p>
          <a:p>
            <a:pPr marL="285750" indent="-285750">
              <a:buFont typeface="Arial" pitchFamily="34" charset="0"/>
              <a:buChar char="•"/>
            </a:pPr>
            <a:r>
              <a:rPr lang="en-US" sz="1800" dirty="0"/>
              <a:t>Test cycle will use the clock (dotted line) just above the </a:t>
            </a:r>
            <a:r>
              <a:rPr lang="en-US" sz="1800" dirty="0" smtClean="0"/>
              <a:t>period</a:t>
            </a:r>
            <a:endParaRPr lang="en-US" sz="1800"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21</a:t>
            </a:fld>
            <a:endParaRPr lang="en-US"/>
          </a:p>
        </p:txBody>
      </p:sp>
      <p:pic>
        <p:nvPicPr>
          <p:cNvPr id="11" name="Content Placeholder 10"/>
          <p:cNvPicPr>
            <a:picLocks noGrp="1" noChangeAspect="1"/>
          </p:cNvPicPr>
          <p:nvPr>
            <p:ph sz="quarter" idx="13"/>
          </p:nvPr>
        </p:nvPicPr>
        <p:blipFill>
          <a:blip r:embed="rId2" cstate="print">
            <a:extLst>
              <a:ext uri="{28A0092B-C50C-407E-A947-70E740481C1C}">
                <a14:useLocalDpi xmlns:a14="http://schemas.microsoft.com/office/drawing/2010/main" val="0"/>
              </a:ext>
            </a:extLst>
          </a:blip>
          <a:stretch>
            <a:fillRect/>
          </a:stretch>
        </p:blipFill>
        <p:spPr>
          <a:xfrm>
            <a:off x="3886200" y="1676400"/>
            <a:ext cx="4953000" cy="3962400"/>
          </a:xfrm>
        </p:spPr>
      </p:pic>
    </p:spTree>
    <p:extLst>
      <p:ext uri="{BB962C8B-B14F-4D97-AF65-F5344CB8AC3E}">
        <p14:creationId xmlns:p14="http://schemas.microsoft.com/office/powerpoint/2010/main" val="28646134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ATE Test Program</a:t>
            </a:r>
            <a:endParaRPr lang="en-US" dirty="0"/>
          </a:p>
        </p:txBody>
      </p:sp>
      <p:sp>
        <p:nvSpPr>
          <p:cNvPr id="5" name="Date Placeholder 4"/>
          <p:cNvSpPr>
            <a:spLocks noGrp="1"/>
          </p:cNvSpPr>
          <p:nvPr>
            <p:ph type="dt" sz="half" idx="10"/>
          </p:nvPr>
        </p:nvSpPr>
        <p:spPr/>
        <p:txBody>
          <a:bodyPr/>
          <a:lstStyle/>
          <a:p>
            <a:pPr algn="l"/>
            <a:r>
              <a:rPr lang="en-US" smtClean="0"/>
              <a:t>April 17, 2013</a:t>
            </a:r>
            <a:endParaRPr lang="en-US" dirty="0"/>
          </a:p>
        </p:txBody>
      </p:sp>
      <p:sp>
        <p:nvSpPr>
          <p:cNvPr id="6" name="Footer Placeholder 5"/>
          <p:cNvSpPr>
            <a:spLocks noGrp="1"/>
          </p:cNvSpPr>
          <p:nvPr>
            <p:ph type="ftr" sz="quarter" idx="11"/>
          </p:nvPr>
        </p:nvSpPr>
        <p:spPr/>
        <p:txBody>
          <a:bodyPr/>
          <a:lstStyle/>
          <a:p>
            <a:r>
              <a:rPr lang="en-US" smtClean="0"/>
              <a:t>General Oral Exam</a:t>
            </a:r>
            <a:endParaRPr lang="en-US"/>
          </a:p>
        </p:txBody>
      </p:sp>
      <p:sp>
        <p:nvSpPr>
          <p:cNvPr id="7" name="Slide Number Placeholder 6"/>
          <p:cNvSpPr>
            <a:spLocks noGrp="1"/>
          </p:cNvSpPr>
          <p:nvPr>
            <p:ph type="sldNum" sz="quarter" idx="12"/>
          </p:nvPr>
        </p:nvSpPr>
        <p:spPr/>
        <p:txBody>
          <a:bodyPr/>
          <a:lstStyle/>
          <a:p>
            <a:fld id="{E7481621-5D95-4BF8-AA46-36DB17A338AE}" type="slidenum">
              <a:rPr lang="en-US" smtClean="0"/>
              <a:t>22</a:t>
            </a:fld>
            <a:endParaRPr lang="en-US"/>
          </a:p>
        </p:txBody>
      </p:sp>
      <p:sp>
        <p:nvSpPr>
          <p:cNvPr id="9" name="Content Placeholder 8"/>
          <p:cNvSpPr>
            <a:spLocks noGrp="1"/>
          </p:cNvSpPr>
          <p:nvPr>
            <p:ph sz="quarter" idx="13"/>
          </p:nvPr>
        </p:nvSpPr>
        <p:spPr/>
        <p:txBody>
          <a:bodyPr>
            <a:normAutofit fontScale="85000" lnSpcReduction="10000"/>
          </a:bodyPr>
          <a:lstStyle/>
          <a:p>
            <a:r>
              <a:rPr lang="en-US" dirty="0"/>
              <a:t>Test plan is programmed using the native Open Test Programming Language (OTPL).</a:t>
            </a:r>
          </a:p>
          <a:p>
            <a:r>
              <a:rPr lang="en-US" dirty="0"/>
              <a:t>Four unique periods and the corresponding information about the signal behavior at each pin is provided in a timing file.</a:t>
            </a:r>
          </a:p>
          <a:p>
            <a:r>
              <a:rPr lang="en-US" dirty="0"/>
              <a:t>For each period, the input waveform of the clock is set to have a 50% duty cycle.</a:t>
            </a:r>
          </a:p>
          <a:p>
            <a:r>
              <a:rPr lang="en-US" dirty="0"/>
              <a:t>The output is probed at the end of each period.</a:t>
            </a:r>
          </a:p>
          <a:p>
            <a:r>
              <a:rPr lang="en-US" dirty="0"/>
              <a:t>Within each period there is a time gap to apply primary inputs (PI) and the clock edge to avoid race condition.</a:t>
            </a:r>
          </a:p>
          <a:p>
            <a:r>
              <a:rPr lang="en-US" dirty="0"/>
              <a:t>Period for each cycle is specified along with patterns.</a:t>
            </a:r>
          </a:p>
          <a:p>
            <a:r>
              <a:rPr lang="en-US" dirty="0"/>
              <a:t>Scan patterns are supplied sequentially bit by bit</a:t>
            </a:r>
            <a:r>
              <a:rPr lang="en-US" dirty="0" smtClean="0"/>
              <a:t>.</a:t>
            </a:r>
            <a:endParaRPr lang="en-US" dirty="0"/>
          </a:p>
        </p:txBody>
      </p:sp>
    </p:spTree>
    <p:extLst>
      <p:ext uri="{BB962C8B-B14F-4D97-AF65-F5344CB8AC3E}">
        <p14:creationId xmlns:p14="http://schemas.microsoft.com/office/powerpoint/2010/main" val="6491095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ATE </a:t>
            </a:r>
            <a:r>
              <a:rPr lang="en-US" smtClean="0"/>
              <a:t>Functional Test Using Synchronous Clock</a:t>
            </a:r>
            <a:endParaRPr lang="en-US" dirty="0"/>
          </a:p>
        </p:txBody>
      </p:sp>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457200" y="1600200"/>
            <a:ext cx="8229600" cy="3220595"/>
          </a:xfrm>
          <a:prstGeom prst="rect">
            <a:avLst/>
          </a:prstGeom>
        </p:spPr>
      </p:pic>
      <p:sp>
        <p:nvSpPr>
          <p:cNvPr id="7" name="TextBox 6"/>
          <p:cNvSpPr txBox="1"/>
          <p:nvPr/>
        </p:nvSpPr>
        <p:spPr>
          <a:xfrm>
            <a:off x="609600" y="4724400"/>
            <a:ext cx="8077200" cy="1200329"/>
          </a:xfrm>
          <a:prstGeom prst="rect">
            <a:avLst/>
          </a:prstGeom>
          <a:noFill/>
        </p:spPr>
        <p:txBody>
          <a:bodyPr wrap="square" rtlCol="0">
            <a:spAutoFit/>
          </a:bodyPr>
          <a:lstStyle/>
          <a:p>
            <a:pPr marL="285750" indent="-285750">
              <a:buFont typeface="Arial" pitchFamily="34" charset="0"/>
              <a:buChar char="•"/>
            </a:pPr>
            <a:r>
              <a:rPr lang="en-US" dirty="0" smtClean="0"/>
              <a:t>Figure shows the waveforms for 33 cycles of the 540 cycles in total test. </a:t>
            </a:r>
          </a:p>
          <a:p>
            <a:pPr marL="285750" indent="-285750">
              <a:buFont typeface="Arial" pitchFamily="34" charset="0"/>
              <a:buChar char="•"/>
            </a:pPr>
            <a:r>
              <a:rPr lang="en-US" dirty="0" smtClean="0"/>
              <a:t>The synchronous clock used is 500ns</a:t>
            </a:r>
          </a:p>
          <a:p>
            <a:pPr marL="285750" indent="-285750">
              <a:buFont typeface="Arial" pitchFamily="34" charset="0"/>
              <a:buChar char="•"/>
            </a:pPr>
            <a:r>
              <a:rPr lang="en-US" dirty="0" smtClean="0"/>
              <a:t>The time frame to accommodate 33 cycles using synchronous clock is 16.5µs</a:t>
            </a:r>
          </a:p>
          <a:p>
            <a:pPr marL="285750" indent="-285750">
              <a:buFont typeface="Arial" pitchFamily="34" charset="0"/>
              <a:buChar char="•"/>
            </a:pPr>
            <a:r>
              <a:rPr lang="en-US" dirty="0" smtClean="0"/>
              <a:t>Total test time for 540 cycles = 540 x .5 µs = 270 µs</a:t>
            </a:r>
          </a:p>
        </p:txBody>
      </p:sp>
      <p:sp>
        <p:nvSpPr>
          <p:cNvPr id="3" name="Date Placeholder 2"/>
          <p:cNvSpPr>
            <a:spLocks noGrp="1"/>
          </p:cNvSpPr>
          <p:nvPr>
            <p:ph type="dt" sz="half" idx="10"/>
          </p:nvPr>
        </p:nvSpPr>
        <p:spPr/>
        <p:txBody>
          <a:bodyPr/>
          <a:lstStyle/>
          <a:p>
            <a:r>
              <a:rPr lang="en-US" smtClean="0"/>
              <a:t>April 17, 2013</a:t>
            </a:r>
            <a:endParaRPr lang="en-US" dirty="0"/>
          </a:p>
        </p:txBody>
      </p:sp>
      <p:sp>
        <p:nvSpPr>
          <p:cNvPr id="5" name="Slide Number Placeholder 4"/>
          <p:cNvSpPr>
            <a:spLocks noGrp="1"/>
          </p:cNvSpPr>
          <p:nvPr>
            <p:ph type="sldNum" sz="quarter" idx="12"/>
          </p:nvPr>
        </p:nvSpPr>
        <p:spPr/>
        <p:txBody>
          <a:bodyPr/>
          <a:lstStyle/>
          <a:p>
            <a:fld id="{59FE293A-069A-4FE3-BF6D-A3DB85A29D91}" type="slidenum">
              <a:rPr lang="en-US" smtClean="0"/>
              <a:t>23</a:t>
            </a:fld>
            <a:endParaRPr lang="en-US" dirty="0"/>
          </a:p>
        </p:txBody>
      </p:sp>
      <p:sp>
        <p:nvSpPr>
          <p:cNvPr id="6" name="Footer Placeholder 5"/>
          <p:cNvSpPr>
            <a:spLocks noGrp="1"/>
          </p:cNvSpPr>
          <p:nvPr>
            <p:ph type="ftr" sz="quarter" idx="11"/>
          </p:nvPr>
        </p:nvSpPr>
        <p:spPr/>
        <p:txBody>
          <a:bodyPr/>
          <a:lstStyle/>
          <a:p>
            <a:r>
              <a:rPr lang="en-US" smtClean="0"/>
              <a:t>General Oral Exam</a:t>
            </a:r>
            <a:endParaRPr lang="en-US" dirty="0"/>
          </a:p>
        </p:txBody>
      </p:sp>
    </p:spTree>
    <p:extLst>
      <p:ext uri="{BB962C8B-B14F-4D97-AF65-F5344CB8AC3E}">
        <p14:creationId xmlns:p14="http://schemas.microsoft.com/office/powerpoint/2010/main" val="16538969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ATE Functional Test Using Asynchronous Clock</a:t>
            </a:r>
            <a:endParaRPr lang="en-US" dirty="0"/>
          </a:p>
        </p:txBody>
      </p:sp>
      <p:pic>
        <p:nvPicPr>
          <p:cNvPr id="4" name="Content Placeholder 3"/>
          <p:cNvPicPr>
            <a:picLocks noGrp="1"/>
          </p:cNvPicPr>
          <p:nvPr>
            <p:ph idx="4294967295"/>
          </p:nvPr>
        </p:nvPicPr>
        <p:blipFill>
          <a:blip r:embed="rId3">
            <a:extLst>
              <a:ext uri="{28A0092B-C50C-407E-A947-70E740481C1C}">
                <a14:useLocalDpi xmlns:a14="http://schemas.microsoft.com/office/drawing/2010/main" val="0"/>
              </a:ext>
            </a:extLst>
          </a:blip>
          <a:stretch>
            <a:fillRect/>
          </a:stretch>
        </p:blipFill>
        <p:spPr>
          <a:xfrm>
            <a:off x="457200" y="1600200"/>
            <a:ext cx="8229600" cy="3200400"/>
          </a:xfrm>
          <a:prstGeom prst="rect">
            <a:avLst/>
          </a:prstGeom>
        </p:spPr>
      </p:pic>
      <mc:AlternateContent xmlns:mc="http://schemas.openxmlformats.org/markup-compatibility/2006" xmlns:a14="http://schemas.microsoft.com/office/drawing/2010/main">
        <mc:Choice Requires="a14">
          <p:sp>
            <p:nvSpPr>
              <p:cNvPr id="5" name="TextBox 4"/>
              <p:cNvSpPr txBox="1"/>
              <p:nvPr/>
            </p:nvSpPr>
            <p:spPr>
              <a:xfrm>
                <a:off x="609600" y="4724400"/>
                <a:ext cx="8077200" cy="2051972"/>
              </a:xfrm>
              <a:prstGeom prst="rect">
                <a:avLst/>
              </a:prstGeom>
              <a:noFill/>
            </p:spPr>
            <p:txBody>
              <a:bodyPr wrap="square" rtlCol="0">
                <a:spAutoFit/>
              </a:bodyPr>
              <a:lstStyle/>
              <a:p>
                <a:pPr marL="285750" indent="-285750">
                  <a:buFont typeface="Arial" pitchFamily="34" charset="0"/>
                  <a:buChar char="•"/>
                </a:pPr>
                <a:r>
                  <a:rPr lang="en-US" dirty="0" smtClean="0"/>
                  <a:t>Figure shows the waveforms for 58 cycles of the 540 cycles in total test. </a:t>
                </a:r>
              </a:p>
              <a:p>
                <a:pPr marL="285750" indent="-285750">
                  <a:buFont typeface="Arial" pitchFamily="34" charset="0"/>
                  <a:buChar char="•"/>
                </a:pPr>
                <a:r>
                  <a:rPr lang="en-US" dirty="0" smtClean="0"/>
                  <a:t>The time frame to accommodate 58 cycles using asynchronous period is 16.5µs</a:t>
                </a:r>
              </a:p>
              <a:p>
                <a:pPr marL="285750" indent="-285750">
                  <a:buFont typeface="Arial" pitchFamily="34" charset="0"/>
                  <a:buChar char="•"/>
                </a:pPr>
                <a:r>
                  <a:rPr lang="en-US" dirty="0" smtClean="0"/>
                  <a:t>The periods selected for asynchronous test are 500ns, 410ns, 300ns, 200ns</a:t>
                </a:r>
              </a:p>
              <a:p>
                <a:pPr marL="285750" indent="-285750">
                  <a:buFont typeface="Arial" pitchFamily="34" charset="0"/>
                  <a:buChar char="•"/>
                </a:pPr>
                <a:r>
                  <a:rPr lang="en-US" dirty="0" smtClean="0"/>
                  <a:t>Total test time for 540 cycles = </a:t>
                </a:r>
                <a14:m>
                  <m:oMath xmlns:m="http://schemas.openxmlformats.org/officeDocument/2006/math">
                    <m:nary>
                      <m:naryPr>
                        <m:chr m:val="∑"/>
                        <m:ctrlPr>
                          <a:rPr lang="en-US" i="1" smtClean="0">
                            <a:latin typeface="Cambria Math"/>
                          </a:rPr>
                        </m:ctrlPr>
                      </m:naryPr>
                      <m:sub>
                        <m:r>
                          <m:rPr>
                            <m:brk m:alnAt="23"/>
                          </m:rPr>
                          <a:rPr lang="en-US" b="0" i="1" smtClean="0">
                            <a:latin typeface="Cambria Math"/>
                          </a:rPr>
                          <m:t>𝑖</m:t>
                        </m:r>
                        <m:r>
                          <a:rPr lang="en-US" b="0" i="1" smtClean="0">
                            <a:latin typeface="Cambria Math"/>
                          </a:rPr>
                          <m:t>=1</m:t>
                        </m:r>
                      </m:sub>
                      <m:sup>
                        <m:r>
                          <a:rPr lang="en-US" b="0" i="1" smtClean="0">
                            <a:latin typeface="Cambria Math"/>
                          </a:rPr>
                          <m:t>540</m:t>
                        </m:r>
                      </m:sup>
                      <m:e>
                        <m:r>
                          <a:rPr lang="en-US" b="0" i="1" smtClean="0">
                            <a:latin typeface="Cambria Math"/>
                          </a:rPr>
                          <m:t>𝑇𝑖</m:t>
                        </m:r>
                        <m:r>
                          <a:rPr lang="en-US" b="0" i="1" smtClean="0">
                            <a:latin typeface="Cambria Math"/>
                          </a:rPr>
                          <m:t> </m:t>
                        </m:r>
                      </m:e>
                    </m:nary>
                  </m:oMath>
                </a14:m>
                <a:r>
                  <a:rPr lang="en-US" dirty="0" smtClean="0"/>
                  <a:t> = 157.7µs</a:t>
                </a:r>
                <a:r>
                  <a:rPr lang="en-US" dirty="0"/>
                  <a:t> </a:t>
                </a:r>
                <a:r>
                  <a:rPr lang="en-US" dirty="0" smtClean="0"/>
                  <a:t>≈ 38% reduction in test time</a:t>
                </a:r>
              </a:p>
            </p:txBody>
          </p:sp>
        </mc:Choice>
        <mc:Fallback xmlns="">
          <p:sp>
            <p:nvSpPr>
              <p:cNvPr id="5" name="TextBox 4"/>
              <p:cNvSpPr txBox="1">
                <a:spLocks noRot="1" noChangeAspect="1" noMove="1" noResize="1" noEditPoints="1" noAdjustHandles="1" noChangeArrowheads="1" noChangeShapeType="1" noTextEdit="1"/>
              </p:cNvSpPr>
              <p:nvPr/>
            </p:nvSpPr>
            <p:spPr>
              <a:xfrm>
                <a:off x="609600" y="4724400"/>
                <a:ext cx="8077200" cy="2051972"/>
              </a:xfrm>
              <a:prstGeom prst="rect">
                <a:avLst/>
              </a:prstGeom>
              <a:blipFill rotWithShape="1">
                <a:blip r:embed="rId4"/>
                <a:stretch>
                  <a:fillRect l="-453" t="-1187"/>
                </a:stretch>
              </a:blipFill>
            </p:spPr>
            <p:txBody>
              <a:bodyPr/>
              <a:lstStyle/>
              <a:p>
                <a:r>
                  <a:rPr lang="en-US">
                    <a:noFill/>
                  </a:rPr>
                  <a:t> </a:t>
                </a:r>
              </a:p>
            </p:txBody>
          </p:sp>
        </mc:Fallback>
      </mc:AlternateContent>
      <p:sp>
        <p:nvSpPr>
          <p:cNvPr id="3" name="Date Placeholder 2"/>
          <p:cNvSpPr>
            <a:spLocks noGrp="1"/>
          </p:cNvSpPr>
          <p:nvPr>
            <p:ph type="dt" sz="half" idx="10"/>
          </p:nvPr>
        </p:nvSpPr>
        <p:spPr/>
        <p:txBody>
          <a:bodyPr/>
          <a:lstStyle/>
          <a:p>
            <a:r>
              <a:rPr lang="en-US" smtClean="0"/>
              <a:t>April 17, 2013</a:t>
            </a:r>
            <a:endParaRPr lang="en-US" dirty="0"/>
          </a:p>
        </p:txBody>
      </p:sp>
      <p:sp>
        <p:nvSpPr>
          <p:cNvPr id="6" name="Slide Number Placeholder 5"/>
          <p:cNvSpPr>
            <a:spLocks noGrp="1"/>
          </p:cNvSpPr>
          <p:nvPr>
            <p:ph type="sldNum" sz="quarter" idx="12"/>
          </p:nvPr>
        </p:nvSpPr>
        <p:spPr/>
        <p:txBody>
          <a:bodyPr/>
          <a:lstStyle/>
          <a:p>
            <a:fld id="{59FE293A-069A-4FE3-BF6D-A3DB85A29D91}" type="slidenum">
              <a:rPr lang="en-US" smtClean="0"/>
              <a:t>24</a:t>
            </a:fld>
            <a:endParaRPr lang="en-US" dirty="0"/>
          </a:p>
        </p:txBody>
      </p:sp>
      <p:sp>
        <p:nvSpPr>
          <p:cNvPr id="7" name="Footer Placeholder 6"/>
          <p:cNvSpPr>
            <a:spLocks noGrp="1"/>
          </p:cNvSpPr>
          <p:nvPr>
            <p:ph type="ftr" sz="quarter" idx="11"/>
          </p:nvPr>
        </p:nvSpPr>
        <p:spPr/>
        <p:txBody>
          <a:bodyPr/>
          <a:lstStyle/>
          <a:p>
            <a:r>
              <a:rPr lang="en-US" smtClean="0"/>
              <a:t>General Oral Exam</a:t>
            </a:r>
            <a:endParaRPr lang="en-US" dirty="0"/>
          </a:p>
        </p:txBody>
      </p:sp>
    </p:spTree>
    <p:extLst>
      <p:ext uri="{BB962C8B-B14F-4D97-AF65-F5344CB8AC3E}">
        <p14:creationId xmlns:p14="http://schemas.microsoft.com/office/powerpoint/2010/main" val="6925218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Scaling Supply voltage</a:t>
            </a:r>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25</a:t>
            </a:fld>
            <a:endParaRPr lang="en-US"/>
          </a:p>
        </p:txBody>
      </p:sp>
      <p:pic>
        <p:nvPicPr>
          <p:cNvPr id="7" name="Content Placeholder 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1043995" y="1331380"/>
            <a:ext cx="7033205" cy="4993220"/>
          </a:xfrm>
        </p:spPr>
      </p:pic>
    </p:spTree>
    <p:extLst>
      <p:ext uri="{BB962C8B-B14F-4D97-AF65-F5344CB8AC3E}">
        <p14:creationId xmlns:p14="http://schemas.microsoft.com/office/powerpoint/2010/main" val="3321558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808038"/>
          </a:xfrm>
        </p:spPr>
        <p:txBody>
          <a:bodyPr/>
          <a:lstStyle/>
          <a:p>
            <a:r>
              <a:rPr lang="en-US" dirty="0" smtClean="0"/>
              <a:t>Scaling Supply Voltage – s298</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26</a:t>
            </a:fld>
            <a:endParaRPr lang="en-US"/>
          </a:p>
        </p:txBody>
      </p:sp>
      <p:pic>
        <p:nvPicPr>
          <p:cNvPr id="7" name="Content Placeholder 6"/>
          <p:cNvPicPr>
            <a:picLocks noGrp="1" noChangeAspect="1"/>
          </p:cNvPicPr>
          <p:nvPr>
            <p:ph sz="quarter" idx="13"/>
          </p:nvPr>
        </p:nvPicPr>
        <p:blipFill>
          <a:blip r:embed="rId3" cstate="print">
            <a:extLst>
              <a:ext uri="{28A0092B-C50C-407E-A947-70E740481C1C}">
                <a14:useLocalDpi xmlns:a14="http://schemas.microsoft.com/office/drawing/2010/main" val="0"/>
              </a:ext>
            </a:extLst>
          </a:blip>
          <a:stretch>
            <a:fillRect/>
          </a:stretch>
        </p:blipFill>
        <p:spPr>
          <a:xfrm>
            <a:off x="999608" y="1066800"/>
            <a:ext cx="7077592" cy="4724400"/>
          </a:xfrm>
        </p:spPr>
      </p:pic>
    </p:spTree>
    <p:extLst>
      <p:ext uri="{BB962C8B-B14F-4D97-AF65-F5344CB8AC3E}">
        <p14:creationId xmlns:p14="http://schemas.microsoft.com/office/powerpoint/2010/main" val="35303100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27</a:t>
            </a:fld>
            <a:endParaRPr lang="en-US"/>
          </a:p>
        </p:txBody>
      </p:sp>
      <p:sp>
        <p:nvSpPr>
          <p:cNvPr id="6" name="Content Placeholder 5"/>
          <p:cNvSpPr>
            <a:spLocks noGrp="1"/>
          </p:cNvSpPr>
          <p:nvPr>
            <p:ph sz="quarter" idx="13"/>
          </p:nvPr>
        </p:nvSpPr>
        <p:spPr/>
        <p:txBody>
          <a:bodyPr/>
          <a:lstStyle/>
          <a:p>
            <a:r>
              <a:rPr lang="en-US" dirty="0" smtClean="0"/>
              <a:t>Synchronous test time is reduced by </a:t>
            </a:r>
          </a:p>
          <a:p>
            <a:pPr lvl="1"/>
            <a:r>
              <a:rPr lang="en-US" dirty="0" smtClean="0"/>
              <a:t>Scaling supply voltage down</a:t>
            </a:r>
          </a:p>
          <a:p>
            <a:pPr lvl="1"/>
            <a:r>
              <a:rPr lang="en-US" dirty="0" smtClean="0"/>
              <a:t>Scaling cycle frequency upward</a:t>
            </a:r>
          </a:p>
          <a:p>
            <a:r>
              <a:rPr lang="en-US" dirty="0"/>
              <a:t>Asynchronous </a:t>
            </a:r>
            <a:r>
              <a:rPr lang="en-US" dirty="0" smtClean="0"/>
              <a:t>test produces </a:t>
            </a:r>
            <a:r>
              <a:rPr lang="en-US" dirty="0"/>
              <a:t>lower test time at </a:t>
            </a:r>
            <a:r>
              <a:rPr lang="en-US" dirty="0" smtClean="0"/>
              <a:t>any </a:t>
            </a:r>
            <a:r>
              <a:rPr lang="en-US" dirty="0"/>
              <a:t>voltage as long as there are some test cycles that are power </a:t>
            </a:r>
            <a:r>
              <a:rPr lang="en-US" dirty="0" smtClean="0"/>
              <a:t>constrained.</a:t>
            </a:r>
          </a:p>
          <a:p>
            <a:r>
              <a:rPr lang="en-US" dirty="0" smtClean="0"/>
              <a:t>According to the test time theorem, asynchronous test time is always less than or equal to the synchronous test time.</a:t>
            </a:r>
            <a:endParaRPr lang="en-US" dirty="0"/>
          </a:p>
        </p:txBody>
      </p:sp>
    </p:spTree>
    <p:extLst>
      <p:ext uri="{BB962C8B-B14F-4D97-AF65-F5344CB8AC3E}">
        <p14:creationId xmlns:p14="http://schemas.microsoft.com/office/powerpoint/2010/main" val="22630605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28</a:t>
            </a:fld>
            <a:endParaRPr lang="en-US"/>
          </a:p>
        </p:txBody>
      </p:sp>
      <p:sp>
        <p:nvSpPr>
          <p:cNvPr id="6" name="Content Placeholder 5"/>
          <p:cNvSpPr>
            <a:spLocks noGrp="1"/>
          </p:cNvSpPr>
          <p:nvPr>
            <p:ph sz="quarter" idx="13"/>
          </p:nvPr>
        </p:nvSpPr>
        <p:spPr/>
        <p:txBody>
          <a:bodyPr/>
          <a:lstStyle/>
          <a:p>
            <a:r>
              <a:rPr lang="en-US" dirty="0" smtClean="0"/>
              <a:t>Consider the effect of supply voltage scaling on leakage power.</a:t>
            </a:r>
          </a:p>
          <a:p>
            <a:r>
              <a:rPr lang="en-US" dirty="0" smtClean="0"/>
              <a:t>Study test time reduction for high leakage technologies. </a:t>
            </a:r>
          </a:p>
          <a:p>
            <a:r>
              <a:rPr lang="en-US" dirty="0" smtClean="0"/>
              <a:t>Examine delay testing.</a:t>
            </a:r>
          </a:p>
        </p:txBody>
      </p:sp>
    </p:spTree>
    <p:extLst>
      <p:ext uri="{BB962C8B-B14F-4D97-AF65-F5344CB8AC3E}">
        <p14:creationId xmlns:p14="http://schemas.microsoft.com/office/powerpoint/2010/main" val="36019344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Conference Submissions</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29</a:t>
            </a:fld>
            <a:endParaRPr lang="en-US"/>
          </a:p>
        </p:txBody>
      </p:sp>
      <p:sp>
        <p:nvSpPr>
          <p:cNvPr id="6" name="Content Placeholder 5"/>
          <p:cNvSpPr>
            <a:spLocks noGrp="1"/>
          </p:cNvSpPr>
          <p:nvPr>
            <p:ph sz="quarter" idx="13"/>
          </p:nvPr>
        </p:nvSpPr>
        <p:spPr/>
        <p:txBody>
          <a:bodyPr>
            <a:noAutofit/>
          </a:bodyPr>
          <a:lstStyle/>
          <a:p>
            <a:pPr algn="just"/>
            <a:r>
              <a:rPr lang="en-US" sz="1400" dirty="0"/>
              <a:t>V. D. Agrawal, “Pre-Computed Asynchronous Scan,” Invited Talk, LATW, April 2012</a:t>
            </a:r>
            <a:r>
              <a:rPr lang="en-US" sz="1400" dirty="0" smtClean="0"/>
              <a:t>.</a:t>
            </a:r>
            <a:endParaRPr lang="en-US" sz="1400" dirty="0" smtClean="0"/>
          </a:p>
          <a:p>
            <a:pPr algn="just"/>
            <a:r>
              <a:rPr lang="en-US" sz="1400" dirty="0" smtClean="0"/>
              <a:t>P</a:t>
            </a:r>
            <a:r>
              <a:rPr lang="en-US" sz="1400" dirty="0"/>
              <a:t>. Venkataramani and V. D. Agrawal, “Test Time Reduction in ATE Using Asynchronous Clocking,” Poster, DFM&amp;Y Workshop, June 2012.</a:t>
            </a:r>
          </a:p>
          <a:p>
            <a:pPr algn="just"/>
            <a:r>
              <a:rPr lang="en-US" sz="1400" dirty="0"/>
              <a:t>V. D. Agrawal, “Reduced Voltage Test Can be Faster,” Elevator Talk, ITC, Nov 2012.</a:t>
            </a:r>
          </a:p>
          <a:p>
            <a:pPr algn="just"/>
            <a:r>
              <a:rPr lang="en-US" sz="1400" dirty="0"/>
              <a:t>P. Venkataramani and V. D. Agrawal, “Reducing ATE Time for Power Constrained Scan Test by Asynchronous Clocking,” Poster, ITC, Nov 2012.</a:t>
            </a:r>
          </a:p>
          <a:p>
            <a:pPr algn="just"/>
            <a:r>
              <a:rPr lang="en-US" sz="1400" dirty="0"/>
              <a:t>P. Venkataramani and V. D. Agrawal, “Reducing Test Time of Power Constrained Test by Optimal Selection of Supply Voltage,” </a:t>
            </a:r>
            <a:r>
              <a:rPr lang="en-US" sz="1400" i="1" dirty="0"/>
              <a:t>Proc. 26th International Conf. VLSI Design</a:t>
            </a:r>
            <a:r>
              <a:rPr lang="en-US" sz="1400" dirty="0"/>
              <a:t>, Jan 2013</a:t>
            </a:r>
            <a:r>
              <a:rPr lang="en-US" sz="1400" dirty="0" smtClean="0"/>
              <a:t>.</a:t>
            </a:r>
          </a:p>
          <a:p>
            <a:pPr algn="just"/>
            <a:r>
              <a:rPr lang="en-US" sz="1400" dirty="0"/>
              <a:t>P. Venkataramani, S. Sindia and V. D. Agrawal, </a:t>
            </a:r>
            <a:r>
              <a:rPr lang="en-US" sz="1400" dirty="0" smtClean="0"/>
              <a:t>“Test Time Theorem and Applications,” </a:t>
            </a:r>
            <a:r>
              <a:rPr lang="en-US" sz="1400" dirty="0"/>
              <a:t>Proc. </a:t>
            </a:r>
            <a:r>
              <a:rPr lang="en-US" sz="1400" dirty="0" smtClean="0"/>
              <a:t>LATW, </a:t>
            </a:r>
            <a:r>
              <a:rPr lang="en-US" sz="1400" dirty="0"/>
              <a:t>Apr 2013</a:t>
            </a:r>
            <a:r>
              <a:rPr lang="en-US" sz="1400" dirty="0" smtClean="0"/>
              <a:t>.</a:t>
            </a:r>
            <a:endParaRPr lang="en-US" sz="1400" dirty="0"/>
          </a:p>
          <a:p>
            <a:pPr algn="just"/>
            <a:r>
              <a:rPr lang="en-US" sz="1400" dirty="0"/>
              <a:t>P. Venkataramani, S. Sindia and V. D. Agrawal, “Finding Best Voltage and Frequency to Shorten Power-Constrained Test Time,” Proc. VTS, Apr 2013.</a:t>
            </a:r>
          </a:p>
          <a:p>
            <a:pPr algn="just"/>
            <a:r>
              <a:rPr lang="en-US" sz="1400" dirty="0"/>
              <a:t>P. Venkataramani and V. D. Agrawal, “Test Programming for Power Constrained Devices,” Proc. NATW, May 2013.</a:t>
            </a:r>
          </a:p>
          <a:p>
            <a:pPr algn="just"/>
            <a:r>
              <a:rPr lang="en-US" sz="1400" dirty="0"/>
              <a:t>P. Venkataramani and V. D. Agrawal, “ATE Test Time Reduction Using Asynchronous Clocking,” submitted to ITC, Sep 2013</a:t>
            </a:r>
            <a:r>
              <a:rPr lang="en-US" sz="1400" dirty="0" smtClean="0"/>
              <a:t>.</a:t>
            </a:r>
            <a:endParaRPr lang="en-US" sz="1400" dirty="0"/>
          </a:p>
        </p:txBody>
      </p:sp>
    </p:spTree>
    <p:extLst>
      <p:ext uri="{BB962C8B-B14F-4D97-AF65-F5344CB8AC3E}">
        <p14:creationId xmlns:p14="http://schemas.microsoft.com/office/powerpoint/2010/main" val="2277364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3</a:t>
            </a:fld>
            <a:endParaRPr lang="en-US"/>
          </a:p>
        </p:txBody>
      </p:sp>
      <p:pic>
        <p:nvPicPr>
          <p:cNvPr id="11" name="Content Placeholder 10"/>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609600" y="1600200"/>
            <a:ext cx="7924800" cy="3810000"/>
          </a:xfrm>
        </p:spPr>
      </p:pic>
    </p:spTree>
    <p:extLst>
      <p:ext uri="{BB962C8B-B14F-4D97-AF65-F5344CB8AC3E}">
        <p14:creationId xmlns:p14="http://schemas.microsoft.com/office/powerpoint/2010/main" val="36552799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30</a:t>
            </a:fld>
            <a:endParaRPr lang="en-US"/>
          </a:p>
        </p:txBody>
      </p:sp>
      <p:sp>
        <p:nvSpPr>
          <p:cNvPr id="6" name="Content Placeholder 5"/>
          <p:cNvSpPr>
            <a:spLocks noGrp="1"/>
          </p:cNvSpPr>
          <p:nvPr>
            <p:ph sz="quarter" idx="13"/>
          </p:nvPr>
        </p:nvSpPr>
        <p:spPr/>
        <p:txBody>
          <a:bodyPr>
            <a:noAutofit/>
          </a:bodyPr>
          <a:lstStyle/>
          <a:p>
            <a:pPr marL="0" indent="0" algn="just">
              <a:buNone/>
            </a:pPr>
            <a:r>
              <a:rPr lang="en-US" sz="1400" b="1" dirty="0" smtClean="0"/>
              <a:t>[Chloupek’12]</a:t>
            </a:r>
            <a:r>
              <a:rPr lang="en-US" sz="1400" dirty="0" smtClean="0"/>
              <a:t> </a:t>
            </a:r>
            <a:r>
              <a:rPr lang="en-US" sz="1400" dirty="0"/>
              <a:t>M. </a:t>
            </a:r>
            <a:r>
              <a:rPr lang="en-US" sz="1400" dirty="0" err="1"/>
              <a:t>Chloupek</a:t>
            </a:r>
            <a:r>
              <a:rPr lang="en-US" sz="1400" dirty="0"/>
              <a:t>, O. Novak, and J. </a:t>
            </a:r>
            <a:r>
              <a:rPr lang="en-US" sz="1400" dirty="0" err="1"/>
              <a:t>Jenicek</a:t>
            </a:r>
            <a:r>
              <a:rPr lang="en-US" sz="1400" dirty="0"/>
              <a:t>, “On Test Time </a:t>
            </a:r>
            <a:r>
              <a:rPr lang="en-US" sz="1400" dirty="0" smtClean="0"/>
              <a:t>Reduction Using </a:t>
            </a:r>
            <a:r>
              <a:rPr lang="en-US" sz="1400" dirty="0"/>
              <a:t>Pattern Overlapping, Broadcasting and </a:t>
            </a:r>
            <a:r>
              <a:rPr lang="en-US" sz="1400" dirty="0" smtClean="0"/>
              <a:t>On-Chip Decompression</a:t>
            </a:r>
            <a:r>
              <a:rPr lang="en-US" sz="1400" dirty="0"/>
              <a:t>,” in Proc. IEEE 15th International </a:t>
            </a:r>
            <a:r>
              <a:rPr lang="en-US" sz="1400" dirty="0" err="1"/>
              <a:t>Symp</a:t>
            </a:r>
            <a:r>
              <a:rPr lang="en-US" sz="1400" dirty="0"/>
              <a:t>. on </a:t>
            </a:r>
            <a:r>
              <a:rPr lang="en-US" sz="1400" dirty="0" smtClean="0"/>
              <a:t>Design and </a:t>
            </a:r>
            <a:r>
              <a:rPr lang="en-US" sz="1400" dirty="0"/>
              <a:t>Diagnostics of Electronic Circuits Systems (DDECS</a:t>
            </a:r>
            <a:r>
              <a:rPr lang="en-US" sz="1400" dirty="0" smtClean="0"/>
              <a:t>), Apr</a:t>
            </a:r>
            <a:r>
              <a:rPr lang="en-US" sz="1400" dirty="0"/>
              <a:t>. 2012, pp. 300–305</a:t>
            </a:r>
            <a:r>
              <a:rPr lang="en-US" sz="1400" dirty="0" smtClean="0"/>
              <a:t>.</a:t>
            </a:r>
          </a:p>
          <a:p>
            <a:pPr marL="0" indent="0" algn="just">
              <a:buNone/>
            </a:pPr>
            <a:r>
              <a:rPr lang="en-US" sz="1400" b="1" dirty="0" smtClean="0"/>
              <a:t>[</a:t>
            </a:r>
            <a:r>
              <a:rPr lang="en-US" sz="1400" b="1" dirty="0"/>
              <a:t>Hashempour’02]</a:t>
            </a:r>
            <a:r>
              <a:rPr lang="en-US" sz="1400" dirty="0"/>
              <a:t> H. </a:t>
            </a:r>
            <a:r>
              <a:rPr lang="en-US" sz="1400" dirty="0" err="1"/>
              <a:t>Hashempour</a:t>
            </a:r>
            <a:r>
              <a:rPr lang="en-US" sz="1400" dirty="0"/>
              <a:t>, F. J. Meyer, and F. Lombardi, “Test Time Reduction in a Manufacturing Environment by Combining BIST and ATE,” in Proc. 17th IEEE International Symposium on Defect and Fault Tolerance in VLSI Systems, 2002, pp. 186– 194.</a:t>
            </a:r>
          </a:p>
          <a:p>
            <a:pPr marL="0" indent="0" algn="just">
              <a:buNone/>
            </a:pPr>
            <a:r>
              <a:rPr lang="en-US" sz="1400" b="1" dirty="0"/>
              <a:t>[Lai’93]</a:t>
            </a:r>
            <a:r>
              <a:rPr lang="en-US" sz="1400" dirty="0"/>
              <a:t> W.-J. Lai, C.-P. Kung, and C.-S. Lin, “Test Time Reduction in Scan Designed Circuits,” in Proc. 4th European Conference on Design Automation, Feb. 1993, pp. 489–493.</a:t>
            </a:r>
          </a:p>
          <a:p>
            <a:pPr marL="0" indent="0" algn="just">
              <a:buNone/>
            </a:pPr>
            <a:r>
              <a:rPr lang="en-US" sz="1400" b="1" dirty="0" smtClean="0"/>
              <a:t>[</a:t>
            </a:r>
            <a:r>
              <a:rPr lang="en-US" sz="1400" b="1" dirty="0"/>
              <a:t>Patrick’10]</a:t>
            </a:r>
            <a:r>
              <a:rPr lang="en-US" sz="1400" dirty="0"/>
              <a:t> </a:t>
            </a:r>
            <a:r>
              <a:rPr lang="en-US" sz="1400" dirty="0" smtClean="0"/>
              <a:t> P</a:t>
            </a:r>
            <a:r>
              <a:rPr lang="en-US" sz="1400" dirty="0"/>
              <a:t>. Girard, N. </a:t>
            </a:r>
            <a:r>
              <a:rPr lang="en-US" sz="1400" dirty="0" err="1"/>
              <a:t>Nicolici</a:t>
            </a:r>
            <a:r>
              <a:rPr lang="en-US" sz="1400" dirty="0"/>
              <a:t>, and X. Wen</a:t>
            </a:r>
            <a:r>
              <a:rPr lang="en-US" sz="1400" dirty="0" smtClean="0"/>
              <a:t>“ </a:t>
            </a:r>
            <a:r>
              <a:rPr lang="en-US" sz="1400" dirty="0"/>
              <a:t>Power Aware Testing and Test Strategies for Low Power Devices” </a:t>
            </a:r>
            <a:r>
              <a:rPr lang="en-US" sz="1400" dirty="0" smtClean="0"/>
              <a:t>Springer Publications 2010, </a:t>
            </a:r>
            <a:r>
              <a:rPr lang="en-US" sz="1400" dirty="0"/>
              <a:t>New York, ISBN-978-1-4419-0927</a:t>
            </a:r>
          </a:p>
          <a:p>
            <a:pPr marL="0" indent="0" algn="just">
              <a:buNone/>
            </a:pPr>
            <a:r>
              <a:rPr lang="en-US" sz="1400" b="1" dirty="0" smtClean="0"/>
              <a:t>[Shanmugasundaram’12]</a:t>
            </a:r>
            <a:r>
              <a:rPr lang="en-US" sz="1400" dirty="0" smtClean="0"/>
              <a:t> P</a:t>
            </a:r>
            <a:r>
              <a:rPr lang="en-US" sz="1400" dirty="0"/>
              <a:t>. </a:t>
            </a:r>
            <a:r>
              <a:rPr lang="en-US" sz="1400" dirty="0" err="1"/>
              <a:t>Shanmugasundaram</a:t>
            </a:r>
            <a:r>
              <a:rPr lang="en-US" sz="1400" dirty="0"/>
              <a:t> and V. D. Agrawal, “Externally </a:t>
            </a:r>
            <a:r>
              <a:rPr lang="en-US" sz="1400" dirty="0" smtClean="0"/>
              <a:t>Tested Scan </a:t>
            </a:r>
            <a:r>
              <a:rPr lang="en-US" sz="1400" dirty="0"/>
              <a:t>Circuit with Built-In Activity Monitor and Adaptive </a:t>
            </a:r>
            <a:r>
              <a:rPr lang="en-US" sz="1400" dirty="0" smtClean="0"/>
              <a:t>Test Clock</a:t>
            </a:r>
            <a:r>
              <a:rPr lang="en-US" sz="1400" dirty="0"/>
              <a:t>,” in Proc. 25th International Conf. </a:t>
            </a:r>
            <a:r>
              <a:rPr lang="en-US" sz="1400" dirty="0" smtClean="0"/>
              <a:t>VLSI </a:t>
            </a:r>
            <a:r>
              <a:rPr lang="en-US" sz="1400" dirty="0"/>
              <a:t>Design, </a:t>
            </a:r>
            <a:r>
              <a:rPr lang="en-US" sz="1400" dirty="0" smtClean="0"/>
              <a:t>Jan. 2012</a:t>
            </a:r>
            <a:r>
              <a:rPr lang="en-US" sz="1400" dirty="0"/>
              <a:t>, pp. 448–453</a:t>
            </a:r>
            <a:r>
              <a:rPr lang="en-US" sz="1400" dirty="0" smtClean="0"/>
              <a:t>.</a:t>
            </a:r>
          </a:p>
          <a:p>
            <a:pPr marL="0" indent="0" algn="just">
              <a:buNone/>
            </a:pPr>
            <a:r>
              <a:rPr lang="en-US" sz="1400" b="1" dirty="0" smtClean="0"/>
              <a:t>[Zhao’03]</a:t>
            </a:r>
            <a:r>
              <a:rPr lang="en-US" sz="1400" dirty="0" smtClean="0"/>
              <a:t>  D. Zhao.; S. </a:t>
            </a:r>
            <a:r>
              <a:rPr lang="en-US" sz="1400" dirty="0" err="1" smtClean="0"/>
              <a:t>Upadhyaya</a:t>
            </a:r>
            <a:r>
              <a:rPr lang="en-US" sz="1400" dirty="0" smtClean="0"/>
              <a:t>., </a:t>
            </a:r>
            <a:r>
              <a:rPr lang="en-US" sz="1400" dirty="0"/>
              <a:t>"Power </a:t>
            </a:r>
            <a:r>
              <a:rPr lang="en-US" sz="1400" dirty="0" smtClean="0"/>
              <a:t>Constrained Test Scheduling with Dynamically Varied </a:t>
            </a:r>
            <a:r>
              <a:rPr lang="en-US" sz="1400" dirty="0"/>
              <a:t>TAM," </a:t>
            </a:r>
            <a:r>
              <a:rPr lang="en-US" sz="1400" i="1" dirty="0"/>
              <a:t>VLSI Test Symposium, 2003. Proceedings. 21st</a:t>
            </a:r>
            <a:r>
              <a:rPr lang="en-US" sz="1400" dirty="0"/>
              <a:t> , vol., no., pp.273,278, 27 April-1 May 2003</a:t>
            </a:r>
            <a:endParaRPr lang="en-US" sz="1400" b="1" dirty="0" smtClean="0"/>
          </a:p>
        </p:txBody>
      </p:sp>
    </p:spTree>
    <p:extLst>
      <p:ext uri="{BB962C8B-B14F-4D97-AF65-F5344CB8AC3E}">
        <p14:creationId xmlns:p14="http://schemas.microsoft.com/office/powerpoint/2010/main" val="11443704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31</a:t>
            </a:fld>
            <a:endParaRPr lang="en-US"/>
          </a:p>
        </p:txBody>
      </p:sp>
      <p:sp>
        <p:nvSpPr>
          <p:cNvPr id="8" name="Subtitle 7"/>
          <p:cNvSpPr>
            <a:spLocks noGrp="1"/>
          </p:cNvSpPr>
          <p:nvPr>
            <p:ph type="subTitle" idx="1"/>
          </p:nvPr>
        </p:nvSpPr>
        <p:spPr/>
        <p:txBody>
          <a:bodyPr/>
          <a:lstStyle/>
          <a:p>
            <a:endParaRPr lang="en-US"/>
          </a:p>
        </p:txBody>
      </p:sp>
      <p:sp>
        <p:nvSpPr>
          <p:cNvPr id="7" name="Title 6"/>
          <p:cNvSpPr>
            <a:spLocks noGrp="1"/>
          </p:cNvSpPr>
          <p:nvPr>
            <p:ph type="ctrTitle"/>
          </p:nvPr>
        </p:nvSpPr>
        <p:spPr/>
        <p:txBody>
          <a:bodyPr/>
          <a:lstStyle/>
          <a:p>
            <a:r>
              <a:rPr lang="en-US" dirty="0" smtClean="0"/>
              <a:t>Thank you</a:t>
            </a:r>
            <a:endParaRPr lang="en-US" dirty="0"/>
          </a:p>
        </p:txBody>
      </p:sp>
    </p:spTree>
    <p:extLst>
      <p:ext uri="{BB962C8B-B14F-4D97-AF65-F5344CB8AC3E}">
        <p14:creationId xmlns:p14="http://schemas.microsoft.com/office/powerpoint/2010/main" val="53952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Background: methods of testing</a:t>
            </a:r>
            <a:endParaRPr lang="en-US" dirty="0"/>
          </a:p>
        </p:txBody>
      </p:sp>
      <p:sp>
        <p:nvSpPr>
          <p:cNvPr id="5" name="Date Placeholder 4"/>
          <p:cNvSpPr>
            <a:spLocks noGrp="1"/>
          </p:cNvSpPr>
          <p:nvPr>
            <p:ph type="dt" sz="half" idx="10"/>
          </p:nvPr>
        </p:nvSpPr>
        <p:spPr/>
        <p:txBody>
          <a:bodyPr/>
          <a:lstStyle/>
          <a:p>
            <a:r>
              <a:rPr lang="en-US" smtClean="0"/>
              <a:t>April 17, 2013</a:t>
            </a:r>
            <a:endParaRPr lang="en-US" dirty="0"/>
          </a:p>
        </p:txBody>
      </p:sp>
      <p:sp>
        <p:nvSpPr>
          <p:cNvPr id="6" name="Footer Placeholder 5"/>
          <p:cNvSpPr>
            <a:spLocks noGrp="1"/>
          </p:cNvSpPr>
          <p:nvPr>
            <p:ph type="ftr" sz="quarter" idx="11"/>
          </p:nvPr>
        </p:nvSpPr>
        <p:spPr/>
        <p:txBody>
          <a:bodyPr/>
          <a:lstStyle/>
          <a:p>
            <a:r>
              <a:rPr lang="en-US" smtClean="0"/>
              <a:t>General Oral Exam</a:t>
            </a:r>
            <a:endParaRPr lang="en-US" dirty="0"/>
          </a:p>
        </p:txBody>
      </p:sp>
      <p:sp>
        <p:nvSpPr>
          <p:cNvPr id="7" name="Slide Number Placeholder 6"/>
          <p:cNvSpPr>
            <a:spLocks noGrp="1"/>
          </p:cNvSpPr>
          <p:nvPr>
            <p:ph type="sldNum" sz="quarter" idx="12"/>
          </p:nvPr>
        </p:nvSpPr>
        <p:spPr/>
        <p:txBody>
          <a:bodyPr/>
          <a:lstStyle/>
          <a:p>
            <a:fld id="{E7481621-5D95-4BF8-AA46-36DB17A338AE}" type="slidenum">
              <a:rPr lang="en-US" smtClean="0"/>
              <a:t>4</a:t>
            </a:fld>
            <a:endParaRPr lang="en-US"/>
          </a:p>
        </p:txBody>
      </p:sp>
      <p:sp>
        <p:nvSpPr>
          <p:cNvPr id="9" name="Content Placeholder 8"/>
          <p:cNvSpPr>
            <a:spLocks noGrp="1"/>
          </p:cNvSpPr>
          <p:nvPr>
            <p:ph sz="quarter" idx="13"/>
          </p:nvPr>
        </p:nvSpPr>
        <p:spPr/>
        <p:txBody>
          <a:bodyPr>
            <a:normAutofit fontScale="85000" lnSpcReduction="10000"/>
          </a:bodyPr>
          <a:lstStyle/>
          <a:p>
            <a:r>
              <a:rPr lang="en-US" dirty="0" smtClean="0"/>
              <a:t>Testing can be perform using </a:t>
            </a:r>
          </a:p>
          <a:p>
            <a:pPr lvl="1"/>
            <a:r>
              <a:rPr lang="en-US" dirty="0" smtClean="0"/>
              <a:t>Built In Self Test (BIST)</a:t>
            </a:r>
          </a:p>
          <a:p>
            <a:pPr lvl="2">
              <a:buFont typeface="Microsoft Sans Serif" pitchFamily="34" charset="0"/>
              <a:buChar char="−"/>
            </a:pPr>
            <a:r>
              <a:rPr lang="en-US" dirty="0" smtClean="0"/>
              <a:t>Circuit tests itself.</a:t>
            </a:r>
          </a:p>
          <a:p>
            <a:pPr lvl="2">
              <a:buFont typeface="Microsoft Sans Serif" pitchFamily="34" charset="0"/>
              <a:buChar char="−"/>
            </a:pPr>
            <a:r>
              <a:rPr lang="en-US" dirty="0" smtClean="0"/>
              <a:t>Contains test pattern generator and output response analyzer.</a:t>
            </a:r>
          </a:p>
          <a:p>
            <a:pPr lvl="2">
              <a:buFont typeface="Microsoft Sans Serif" pitchFamily="34" charset="0"/>
              <a:buChar char="−"/>
            </a:pPr>
            <a:r>
              <a:rPr lang="en-US" dirty="0" smtClean="0"/>
              <a:t>Test per scan or Test per clock</a:t>
            </a:r>
          </a:p>
          <a:p>
            <a:pPr lvl="1"/>
            <a:r>
              <a:rPr lang="en-US" dirty="0" smtClean="0"/>
              <a:t>External Test –  Automated Test Equipment, Bench Test.</a:t>
            </a:r>
          </a:p>
          <a:p>
            <a:pPr lvl="2">
              <a:buFont typeface="Microsoft Sans Serif" pitchFamily="34" charset="0"/>
              <a:buChar char="−"/>
            </a:pPr>
            <a:r>
              <a:rPr lang="en-US" dirty="0" smtClean="0"/>
              <a:t>Patterns are applied externally to the circuit under test.</a:t>
            </a:r>
          </a:p>
          <a:p>
            <a:pPr lvl="2">
              <a:buFont typeface="Microsoft Sans Serif" pitchFamily="34" charset="0"/>
              <a:buChar char="−"/>
            </a:pPr>
            <a:r>
              <a:rPr lang="en-US" dirty="0" smtClean="0"/>
              <a:t>Circuit response is captured and analyzed externally</a:t>
            </a:r>
          </a:p>
          <a:p>
            <a:endParaRPr lang="en-US" dirty="0"/>
          </a:p>
        </p:txBody>
      </p:sp>
    </p:spTree>
    <p:extLst>
      <p:ext uri="{BB962C8B-B14F-4D97-AF65-F5344CB8AC3E}">
        <p14:creationId xmlns:p14="http://schemas.microsoft.com/office/powerpoint/2010/main" val="2240145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4"/>
          </p:nvPr>
        </p:nvSpPr>
        <p:spPr/>
        <p:txBody>
          <a:bodyPr>
            <a:normAutofit/>
          </a:bodyPr>
          <a:lstStyle/>
          <a:p>
            <a:r>
              <a:rPr lang="en-US" dirty="0" smtClean="0"/>
              <a:t>Sequential devices are hard to test.</a:t>
            </a:r>
          </a:p>
          <a:p>
            <a:r>
              <a:rPr lang="en-US" dirty="0" smtClean="0"/>
              <a:t>Sequential devices are tested as combinational circuits by inserting scan flip flops.</a:t>
            </a:r>
          </a:p>
          <a:p>
            <a:r>
              <a:rPr lang="en-US" dirty="0" smtClean="0"/>
              <a:t>Scan test consists of a shift mode and a capture mode.</a:t>
            </a:r>
          </a:p>
        </p:txBody>
      </p:sp>
      <p:sp>
        <p:nvSpPr>
          <p:cNvPr id="2" name="Title 1"/>
          <p:cNvSpPr>
            <a:spLocks noGrp="1"/>
          </p:cNvSpPr>
          <p:nvPr>
            <p:ph type="title"/>
          </p:nvPr>
        </p:nvSpPr>
        <p:spPr/>
        <p:txBody>
          <a:bodyPr/>
          <a:lstStyle/>
          <a:p>
            <a:r>
              <a:rPr lang="en-US" dirty="0" smtClean="0"/>
              <a:t>Background: Scan Test</a:t>
            </a:r>
            <a:endParaRPr lang="en-US" dirty="0"/>
          </a:p>
        </p:txBody>
      </p:sp>
      <p:sp>
        <p:nvSpPr>
          <p:cNvPr id="3" name="Date Placeholder 2"/>
          <p:cNvSpPr>
            <a:spLocks noGrp="1"/>
          </p:cNvSpPr>
          <p:nvPr>
            <p:ph type="dt" sz="half" idx="10"/>
          </p:nvPr>
        </p:nvSpPr>
        <p:spPr/>
        <p:txBody>
          <a:bodyPr/>
          <a:lstStyle/>
          <a:p>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5</a:t>
            </a:fld>
            <a:endParaRPr lang="en-US"/>
          </a:p>
        </p:txBody>
      </p:sp>
      <p:grpSp>
        <p:nvGrpSpPr>
          <p:cNvPr id="72" name="Group 71"/>
          <p:cNvGrpSpPr/>
          <p:nvPr/>
        </p:nvGrpSpPr>
        <p:grpSpPr>
          <a:xfrm>
            <a:off x="381000" y="1663266"/>
            <a:ext cx="4229227" cy="3899334"/>
            <a:chOff x="381000" y="2057400"/>
            <a:chExt cx="4229227" cy="3365934"/>
          </a:xfrm>
        </p:grpSpPr>
        <p:grpSp>
          <p:nvGrpSpPr>
            <p:cNvPr id="73" name="Group 72"/>
            <p:cNvGrpSpPr/>
            <p:nvPr/>
          </p:nvGrpSpPr>
          <p:grpSpPr>
            <a:xfrm>
              <a:off x="381000" y="2057400"/>
              <a:ext cx="4229227" cy="3365934"/>
              <a:chOff x="381000" y="2057400"/>
              <a:chExt cx="4229227" cy="3365934"/>
            </a:xfrm>
          </p:grpSpPr>
          <p:sp>
            <p:nvSpPr>
              <p:cNvPr id="75" name="Rectangle 74"/>
              <p:cNvSpPr/>
              <p:nvPr/>
            </p:nvSpPr>
            <p:spPr>
              <a:xfrm>
                <a:off x="1773635" y="2057400"/>
                <a:ext cx="1731962" cy="138735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rial" pitchFamily="34" charset="0"/>
                    <a:cs typeface="Arial" pitchFamily="34" charset="0"/>
                  </a:rPr>
                  <a:t>Combinational</a:t>
                </a:r>
              </a:p>
              <a:p>
                <a:pPr algn="ctr"/>
                <a:r>
                  <a:rPr lang="en-US" dirty="0" smtClean="0">
                    <a:latin typeface="Arial" pitchFamily="34" charset="0"/>
                    <a:cs typeface="Arial" pitchFamily="34" charset="0"/>
                  </a:rPr>
                  <a:t>logic</a:t>
                </a:r>
                <a:endParaRPr lang="en-US" dirty="0">
                  <a:latin typeface="Arial" pitchFamily="34" charset="0"/>
                  <a:cs typeface="Arial" pitchFamily="34" charset="0"/>
                </a:endParaRPr>
              </a:p>
            </p:txBody>
          </p:sp>
          <p:sp>
            <p:nvSpPr>
              <p:cNvPr id="76" name="Rectangle 75"/>
              <p:cNvSpPr/>
              <p:nvPr/>
            </p:nvSpPr>
            <p:spPr>
              <a:xfrm>
                <a:off x="2362200" y="3686038"/>
                <a:ext cx="563564" cy="54287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DFF</a:t>
                </a:r>
                <a:endParaRPr lang="en-US" dirty="0"/>
              </a:p>
            </p:txBody>
          </p:sp>
          <p:sp>
            <p:nvSpPr>
              <p:cNvPr id="77" name="Rectangle 76"/>
              <p:cNvSpPr/>
              <p:nvPr/>
            </p:nvSpPr>
            <p:spPr>
              <a:xfrm>
                <a:off x="2344937" y="4470197"/>
                <a:ext cx="580827" cy="54287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DFF</a:t>
                </a:r>
                <a:endParaRPr lang="en-US" dirty="0"/>
              </a:p>
            </p:txBody>
          </p:sp>
          <p:cxnSp>
            <p:nvCxnSpPr>
              <p:cNvPr id="78" name="Straight Connector 77"/>
              <p:cNvCxnSpPr/>
              <p:nvPr/>
            </p:nvCxnSpPr>
            <p:spPr>
              <a:xfrm flipH="1">
                <a:off x="1447800" y="3957478"/>
                <a:ext cx="897137"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1447800" y="3143159"/>
                <a:ext cx="0" cy="814319"/>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1447800" y="3143159"/>
                <a:ext cx="380603"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H="1">
                <a:off x="1066800" y="4771797"/>
                <a:ext cx="1223368"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V="1">
                <a:off x="1066800" y="2901879"/>
                <a:ext cx="0" cy="1869918"/>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1066800" y="2901879"/>
                <a:ext cx="706835"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H="1" flipV="1">
                <a:off x="3505597" y="3131358"/>
                <a:ext cx="380603" cy="11801"/>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V="1">
                <a:off x="3865168" y="3158239"/>
                <a:ext cx="0" cy="678599"/>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p:nvPr/>
            </p:nvCxnSpPr>
            <p:spPr>
              <a:xfrm flipH="1">
                <a:off x="3415112" y="3836838"/>
                <a:ext cx="450056" cy="3934"/>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H="1">
                <a:off x="3500635" y="2901879"/>
                <a:ext cx="842765"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4343400" y="2901879"/>
                <a:ext cx="0" cy="1688958"/>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flipH="1">
                <a:off x="3401520" y="4609675"/>
                <a:ext cx="941880"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1295400" y="2178040"/>
                <a:ext cx="489347"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a:off x="1295400" y="2419320"/>
                <a:ext cx="489347"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3475186" y="2178040"/>
                <a:ext cx="563414"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a:off x="3505597" y="2419320"/>
                <a:ext cx="533003"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838200" y="2133600"/>
                <a:ext cx="426720" cy="400110"/>
              </a:xfrm>
              <a:prstGeom prst="rect">
                <a:avLst/>
              </a:prstGeom>
              <a:noFill/>
            </p:spPr>
            <p:txBody>
              <a:bodyPr wrap="none" rtlCol="0">
                <a:spAutoFit/>
              </a:bodyPr>
              <a:lstStyle/>
              <a:p>
                <a:r>
                  <a:rPr lang="en-US" sz="2000" dirty="0" smtClean="0">
                    <a:latin typeface="Arial" pitchFamily="34" charset="0"/>
                    <a:cs typeface="Arial" pitchFamily="34" charset="0"/>
                  </a:rPr>
                  <a:t>PI</a:t>
                </a:r>
                <a:endParaRPr lang="en-US" sz="2000" dirty="0">
                  <a:latin typeface="Arial" pitchFamily="34" charset="0"/>
                  <a:cs typeface="Arial" pitchFamily="34" charset="0"/>
                </a:endParaRPr>
              </a:p>
            </p:txBody>
          </p:sp>
          <p:sp>
            <p:nvSpPr>
              <p:cNvPr id="95" name="TextBox 94"/>
              <p:cNvSpPr txBox="1"/>
              <p:nvPr/>
            </p:nvSpPr>
            <p:spPr>
              <a:xfrm>
                <a:off x="4055267" y="2114490"/>
                <a:ext cx="554960" cy="400110"/>
              </a:xfrm>
              <a:prstGeom prst="rect">
                <a:avLst/>
              </a:prstGeom>
              <a:noFill/>
            </p:spPr>
            <p:txBody>
              <a:bodyPr wrap="none" rtlCol="0">
                <a:spAutoFit/>
              </a:bodyPr>
              <a:lstStyle/>
              <a:p>
                <a:r>
                  <a:rPr lang="en-US" sz="2000" dirty="0" smtClean="0">
                    <a:latin typeface="Arial" pitchFamily="34" charset="0"/>
                    <a:cs typeface="Arial" pitchFamily="34" charset="0"/>
                  </a:rPr>
                  <a:t>PO</a:t>
                </a:r>
                <a:endParaRPr lang="en-US" sz="2000" dirty="0">
                  <a:latin typeface="Arial" pitchFamily="34" charset="0"/>
                  <a:cs typeface="Arial" pitchFamily="34" charset="0"/>
                </a:endParaRPr>
              </a:p>
            </p:txBody>
          </p:sp>
          <p:cxnSp>
            <p:nvCxnSpPr>
              <p:cNvPr id="96" name="Straight Arrow Connector 95"/>
              <p:cNvCxnSpPr/>
              <p:nvPr/>
            </p:nvCxnSpPr>
            <p:spPr>
              <a:xfrm flipH="1">
                <a:off x="3415112" y="4047958"/>
                <a:ext cx="343962" cy="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97" name="Trapezoid 96"/>
              <p:cNvSpPr/>
              <p:nvPr/>
            </p:nvSpPr>
            <p:spPr>
              <a:xfrm rot="16200000">
                <a:off x="3176253" y="3863071"/>
                <a:ext cx="301600" cy="203893"/>
              </a:xfrm>
              <a:prstGeom prst="trapezoid">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Arrow Connector 97"/>
              <p:cNvCxnSpPr>
                <a:stCxn id="97" idx="0"/>
              </p:cNvCxnSpPr>
              <p:nvPr/>
            </p:nvCxnSpPr>
            <p:spPr>
              <a:xfrm flipH="1" flipV="1">
                <a:off x="2925764" y="3961248"/>
                <a:ext cx="299343" cy="377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99" name="Trapezoid 98"/>
              <p:cNvSpPr/>
              <p:nvPr/>
            </p:nvSpPr>
            <p:spPr>
              <a:xfrm rot="16200000">
                <a:off x="3155570" y="4646486"/>
                <a:ext cx="301601" cy="190304"/>
              </a:xfrm>
              <a:prstGeom prst="trapezoid">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Arrow Connector 99"/>
              <p:cNvCxnSpPr/>
              <p:nvPr/>
            </p:nvCxnSpPr>
            <p:spPr>
              <a:xfrm flipH="1">
                <a:off x="3397381" y="4860965"/>
                <a:ext cx="343962" cy="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99" idx="0"/>
                <a:endCxn id="77" idx="3"/>
              </p:cNvCxnSpPr>
              <p:nvPr/>
            </p:nvCxnSpPr>
            <p:spPr>
              <a:xfrm flipH="1" flipV="1">
                <a:off x="2925764" y="4741637"/>
                <a:ext cx="285455" cy="1"/>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flipV="1">
                <a:off x="1828800" y="4409878"/>
                <a:ext cx="0" cy="36192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1828800" y="4409878"/>
                <a:ext cx="1934569" cy="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flipV="1">
                <a:off x="3763369" y="4047958"/>
                <a:ext cx="0" cy="36192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3782906" y="4721968"/>
                <a:ext cx="426720" cy="400110"/>
              </a:xfrm>
              <a:prstGeom prst="rect">
                <a:avLst/>
              </a:prstGeom>
              <a:noFill/>
            </p:spPr>
            <p:txBody>
              <a:bodyPr wrap="none" rtlCol="0">
                <a:spAutoFit/>
              </a:bodyPr>
              <a:lstStyle/>
              <a:p>
                <a:r>
                  <a:rPr lang="en-US" sz="2000" dirty="0" smtClean="0">
                    <a:latin typeface="Arial" pitchFamily="34" charset="0"/>
                    <a:cs typeface="Arial" pitchFamily="34" charset="0"/>
                  </a:rPr>
                  <a:t>SI</a:t>
                </a:r>
                <a:endParaRPr lang="en-US" sz="2000" dirty="0">
                  <a:latin typeface="Arial" pitchFamily="34" charset="0"/>
                  <a:cs typeface="Arial" pitchFamily="34" charset="0"/>
                </a:endParaRPr>
              </a:p>
            </p:txBody>
          </p:sp>
          <p:cxnSp>
            <p:nvCxnSpPr>
              <p:cNvPr id="106" name="Straight Connector 105"/>
              <p:cNvCxnSpPr/>
              <p:nvPr/>
            </p:nvCxnSpPr>
            <p:spPr>
              <a:xfrm flipV="1">
                <a:off x="1857375" y="3565398"/>
                <a:ext cx="0" cy="36192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flipH="1">
                <a:off x="838200" y="3565398"/>
                <a:ext cx="1033067" cy="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381000" y="3384439"/>
                <a:ext cx="554960" cy="400110"/>
              </a:xfrm>
              <a:prstGeom prst="rect">
                <a:avLst/>
              </a:prstGeom>
              <a:noFill/>
            </p:spPr>
            <p:txBody>
              <a:bodyPr wrap="none" rtlCol="0">
                <a:spAutoFit/>
              </a:bodyPr>
              <a:lstStyle/>
              <a:p>
                <a:r>
                  <a:rPr lang="en-US" sz="2000" dirty="0" smtClean="0">
                    <a:latin typeface="Arial" pitchFamily="34" charset="0"/>
                    <a:cs typeface="Arial" pitchFamily="34" charset="0"/>
                  </a:rPr>
                  <a:t>SO</a:t>
                </a:r>
                <a:endParaRPr lang="en-US" sz="2000" dirty="0">
                  <a:latin typeface="Arial" pitchFamily="34" charset="0"/>
                  <a:cs typeface="Arial" pitchFamily="34" charset="0"/>
                </a:endParaRPr>
              </a:p>
            </p:txBody>
          </p:sp>
          <p:sp>
            <p:nvSpPr>
              <p:cNvPr id="109" name="TextBox 108"/>
              <p:cNvSpPr txBox="1"/>
              <p:nvPr/>
            </p:nvSpPr>
            <p:spPr>
              <a:xfrm>
                <a:off x="3102228" y="5023224"/>
                <a:ext cx="527709" cy="400110"/>
              </a:xfrm>
              <a:prstGeom prst="rect">
                <a:avLst/>
              </a:prstGeom>
              <a:noFill/>
            </p:spPr>
            <p:txBody>
              <a:bodyPr wrap="none" rtlCol="0">
                <a:spAutoFit/>
              </a:bodyPr>
              <a:lstStyle/>
              <a:p>
                <a:r>
                  <a:rPr lang="en-US" sz="2000" dirty="0" smtClean="0">
                    <a:latin typeface="Arial" pitchFamily="34" charset="0"/>
                    <a:cs typeface="Arial" pitchFamily="34" charset="0"/>
                  </a:rPr>
                  <a:t>SE</a:t>
                </a:r>
                <a:endParaRPr lang="en-US" sz="2000" dirty="0">
                  <a:latin typeface="Arial" pitchFamily="34" charset="0"/>
                  <a:cs typeface="Arial" pitchFamily="34" charset="0"/>
                </a:endParaRPr>
              </a:p>
            </p:txBody>
          </p:sp>
          <p:cxnSp>
            <p:nvCxnSpPr>
              <p:cNvPr id="110" name="Straight Connector 109"/>
              <p:cNvCxnSpPr/>
              <p:nvPr/>
            </p:nvCxnSpPr>
            <p:spPr>
              <a:xfrm flipH="1">
                <a:off x="3299572" y="4097746"/>
                <a:ext cx="1" cy="209234"/>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cxnSp>
          <p:nvCxnSpPr>
            <p:cNvPr id="74" name="Straight Connector 73"/>
            <p:cNvCxnSpPr/>
            <p:nvPr/>
          </p:nvCxnSpPr>
          <p:spPr>
            <a:xfrm flipH="1">
              <a:off x="3276600" y="4876800"/>
              <a:ext cx="1" cy="209234"/>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95065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305800" cy="1143000"/>
          </a:xfrm>
        </p:spPr>
        <p:txBody>
          <a:bodyPr/>
          <a:lstStyle/>
          <a:p>
            <a:r>
              <a:rPr lang="en-US" dirty="0" smtClean="0"/>
              <a:t>Background: Scan test procedure</a:t>
            </a:r>
            <a:endParaRPr lang="en-US" dirty="0"/>
          </a:p>
        </p:txBody>
      </p:sp>
      <p:sp>
        <p:nvSpPr>
          <p:cNvPr id="3" name="Date Placeholder 2"/>
          <p:cNvSpPr>
            <a:spLocks noGrp="1"/>
          </p:cNvSpPr>
          <p:nvPr>
            <p:ph type="dt" sz="half" idx="10"/>
          </p:nvPr>
        </p:nvSpPr>
        <p:spPr/>
        <p:txBody>
          <a:bodyPr/>
          <a:lstStyle/>
          <a:p>
            <a:pPr algn="l"/>
            <a:r>
              <a:rPr lang="en-US" smtClean="0"/>
              <a:t>April 17, 2013</a:t>
            </a:r>
            <a:endParaRPr lang="en-US" dirty="0"/>
          </a:p>
        </p:txBody>
      </p:sp>
      <p:sp>
        <p:nvSpPr>
          <p:cNvPr id="4" name="Footer Placeholder 3"/>
          <p:cNvSpPr>
            <a:spLocks noGrp="1"/>
          </p:cNvSpPr>
          <p:nvPr>
            <p:ph type="ftr" sz="quarter" idx="11"/>
          </p:nvPr>
        </p:nvSpPr>
        <p:spPr/>
        <p:txBody>
          <a:bodyPr/>
          <a:lstStyle/>
          <a:p>
            <a:r>
              <a:rPr lang="en-US" smtClean="0"/>
              <a:t>General Oral Exam</a:t>
            </a:r>
            <a:endParaRPr lang="en-US" dirty="0"/>
          </a:p>
        </p:txBody>
      </p:sp>
      <p:sp>
        <p:nvSpPr>
          <p:cNvPr id="5" name="Slide Number Placeholder 4"/>
          <p:cNvSpPr>
            <a:spLocks noGrp="1"/>
          </p:cNvSpPr>
          <p:nvPr>
            <p:ph type="sldNum" sz="quarter" idx="12"/>
          </p:nvPr>
        </p:nvSpPr>
        <p:spPr/>
        <p:txBody>
          <a:bodyPr/>
          <a:lstStyle/>
          <a:p>
            <a:fld id="{E7481621-5D95-4BF8-AA46-36DB17A338AE}" type="slidenum">
              <a:rPr lang="en-US" smtClean="0"/>
              <a:t>6</a:t>
            </a:fld>
            <a:endParaRPr lang="en-US"/>
          </a:p>
        </p:txBody>
      </p:sp>
      <p:sp>
        <p:nvSpPr>
          <p:cNvPr id="6" name="Content Placeholder 5"/>
          <p:cNvSpPr>
            <a:spLocks noGrp="1"/>
          </p:cNvSpPr>
          <p:nvPr>
            <p:ph sz="quarter" idx="13"/>
          </p:nvPr>
        </p:nvSpPr>
        <p:spPr/>
        <p:txBody>
          <a:bodyPr>
            <a:normAutofit lnSpcReduction="10000"/>
          </a:bodyPr>
          <a:lstStyle/>
          <a:p>
            <a:r>
              <a:rPr lang="en-US" dirty="0" smtClean="0"/>
              <a:t>Test pattern is shifted serially, setting scan enable (SE) high, through the scan flip flops during scan shift.</a:t>
            </a:r>
          </a:p>
          <a:p>
            <a:r>
              <a:rPr lang="en-US" dirty="0" smtClean="0"/>
              <a:t>Circuit is configured to capture by setting SE to low for one cycle.</a:t>
            </a:r>
          </a:p>
          <a:p>
            <a:r>
              <a:rPr lang="en-US" dirty="0" smtClean="0"/>
              <a:t>Captured response is shifted out in the next cycle</a:t>
            </a:r>
          </a:p>
          <a:p>
            <a:r>
              <a:rPr lang="en-US" dirty="0" smtClean="0"/>
              <a:t>Number of scan shift cycles depends on the length of the scan chain</a:t>
            </a:r>
          </a:p>
          <a:p>
            <a:r>
              <a:rPr lang="en-US" dirty="0" smtClean="0"/>
              <a:t>Each flip flop may toggle during scan shift and capture.</a:t>
            </a:r>
          </a:p>
        </p:txBody>
      </p:sp>
    </p:spTree>
    <p:extLst>
      <p:ext uri="{BB962C8B-B14F-4D97-AF65-F5344CB8AC3E}">
        <p14:creationId xmlns:p14="http://schemas.microsoft.com/office/powerpoint/2010/main" val="3346749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Problem Statement</a:t>
            </a:r>
            <a:endParaRPr lang="en-US" dirty="0"/>
          </a:p>
        </p:txBody>
      </p:sp>
      <p:sp>
        <p:nvSpPr>
          <p:cNvPr id="3" name="Content Placeholder 2"/>
          <p:cNvSpPr>
            <a:spLocks noGrp="1"/>
          </p:cNvSpPr>
          <p:nvPr>
            <p:ph sz="quarter" idx="13"/>
          </p:nvPr>
        </p:nvSpPr>
        <p:spPr/>
        <p:txBody>
          <a:bodyPr>
            <a:normAutofit/>
          </a:bodyPr>
          <a:lstStyle/>
          <a:p>
            <a:r>
              <a:rPr lang="en-US" dirty="0" smtClean="0"/>
              <a:t>Power consumption during test must not exceed the specified budget often implying increased test time.</a:t>
            </a:r>
          </a:p>
          <a:p>
            <a:r>
              <a:rPr lang="en-US" dirty="0" smtClean="0"/>
              <a:t>Long test time increases cost; test time can be very long for scan based testing.</a:t>
            </a:r>
          </a:p>
          <a:p>
            <a:r>
              <a:rPr lang="en-US" dirty="0" smtClean="0"/>
              <a:t>Need to reduce test time without exceeding power budget.</a:t>
            </a:r>
          </a:p>
        </p:txBody>
      </p:sp>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7</a:t>
            </a:fld>
            <a:endParaRPr lang="en-US"/>
          </a:p>
        </p:txBody>
      </p:sp>
    </p:spTree>
    <p:extLst>
      <p:ext uri="{BB962C8B-B14F-4D97-AF65-F5344CB8AC3E}">
        <p14:creationId xmlns:p14="http://schemas.microsoft.com/office/powerpoint/2010/main" val="294412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Prior Work</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smtClean="0"/>
              <a:t>Pattern overlapping - Reduce unwanted scan operations by using similar patterns. [Chloupek’12]</a:t>
            </a:r>
          </a:p>
          <a:p>
            <a:r>
              <a:rPr lang="en-US" dirty="0" smtClean="0"/>
              <a:t>Reusable </a:t>
            </a:r>
            <a:r>
              <a:rPr lang="en-US" dirty="0"/>
              <a:t>scan </a:t>
            </a:r>
            <a:r>
              <a:rPr lang="en-US" dirty="0" smtClean="0"/>
              <a:t>chains - Unwanted scan shifts are avoided</a:t>
            </a:r>
            <a:r>
              <a:rPr lang="en-US" dirty="0" smtClean="0"/>
              <a:t>. [</a:t>
            </a:r>
            <a:r>
              <a:rPr lang="en-US" dirty="0" smtClean="0"/>
              <a:t>Lai’93]</a:t>
            </a:r>
            <a:endParaRPr lang="en-US" dirty="0"/>
          </a:p>
          <a:p>
            <a:r>
              <a:rPr lang="en-US" dirty="0" smtClean="0"/>
              <a:t>Activity monitor in </a:t>
            </a:r>
            <a:r>
              <a:rPr lang="en-US" dirty="0"/>
              <a:t>BIST </a:t>
            </a:r>
            <a:r>
              <a:rPr lang="en-US" dirty="0" smtClean="0"/>
              <a:t>circuits - Monitor the activity in the vector from LFSR to manipulate the clock period dynamically</a:t>
            </a:r>
            <a:r>
              <a:rPr lang="en-US" dirty="0" smtClean="0"/>
              <a:t>. [</a:t>
            </a:r>
            <a:r>
              <a:rPr lang="en-US" dirty="0" smtClean="0"/>
              <a:t>Shanmugasundaram’12]</a:t>
            </a:r>
          </a:p>
          <a:p>
            <a:r>
              <a:rPr lang="en-US" dirty="0" smtClean="0"/>
              <a:t>Employing both BIST and ATE - Use BIST for easy-to-detect faults and then the ATE to identify the hard-to-detect faults. [Hashempour’02]</a:t>
            </a:r>
          </a:p>
          <a:p>
            <a:r>
              <a:rPr lang="en-US" dirty="0" smtClean="0"/>
              <a:t>Simultaneous testing – </a:t>
            </a:r>
            <a:r>
              <a:rPr lang="en-US" dirty="0" smtClean="0"/>
              <a:t>Two</a:t>
            </a:r>
            <a:r>
              <a:rPr lang="en-US" dirty="0" smtClean="0"/>
              <a:t> </a:t>
            </a:r>
            <a:r>
              <a:rPr lang="en-US" dirty="0" smtClean="0"/>
              <a:t>or more cores are tested in parallel. [Zhao’03]</a:t>
            </a:r>
          </a:p>
          <a:p>
            <a:endParaRPr lang="en-US" dirty="0"/>
          </a:p>
        </p:txBody>
      </p:sp>
      <p:sp>
        <p:nvSpPr>
          <p:cNvPr id="4" name="Date Placeholder 3"/>
          <p:cNvSpPr>
            <a:spLocks noGrp="1"/>
          </p:cNvSpPr>
          <p:nvPr>
            <p:ph type="dt" sz="half" idx="10"/>
          </p:nvPr>
        </p:nvSpPr>
        <p:spPr/>
        <p:txBody>
          <a:bodyPr/>
          <a:lstStyle/>
          <a:p>
            <a:pPr algn="l"/>
            <a:r>
              <a:rPr lang="en-US" smtClean="0"/>
              <a:t>April 17, 2013</a:t>
            </a:r>
            <a:endParaRPr lang="en-US" dirty="0"/>
          </a:p>
        </p:txBody>
      </p:sp>
      <p:sp>
        <p:nvSpPr>
          <p:cNvPr id="5" name="Footer Placeholder 4"/>
          <p:cNvSpPr>
            <a:spLocks noGrp="1"/>
          </p:cNvSpPr>
          <p:nvPr>
            <p:ph type="ftr" sz="quarter" idx="11"/>
          </p:nvPr>
        </p:nvSpPr>
        <p:spPr/>
        <p:txBody>
          <a:bodyPr/>
          <a:lstStyle/>
          <a:p>
            <a:r>
              <a:rPr lang="en-US" smtClean="0"/>
              <a:t>General Oral Exam</a:t>
            </a:r>
            <a:endParaRPr lang="en-US"/>
          </a:p>
        </p:txBody>
      </p:sp>
      <p:sp>
        <p:nvSpPr>
          <p:cNvPr id="6" name="Slide Number Placeholder 5"/>
          <p:cNvSpPr>
            <a:spLocks noGrp="1"/>
          </p:cNvSpPr>
          <p:nvPr>
            <p:ph type="sldNum" sz="quarter" idx="12"/>
          </p:nvPr>
        </p:nvSpPr>
        <p:spPr/>
        <p:txBody>
          <a:bodyPr/>
          <a:lstStyle/>
          <a:p>
            <a:fld id="{E7481621-5D95-4BF8-AA46-36DB17A338AE}" type="slidenum">
              <a:rPr lang="en-US" smtClean="0"/>
              <a:t>8</a:t>
            </a:fld>
            <a:endParaRPr lang="en-US"/>
          </a:p>
        </p:txBody>
      </p:sp>
    </p:spTree>
    <p:extLst>
      <p:ext uri="{BB962C8B-B14F-4D97-AF65-F5344CB8AC3E}">
        <p14:creationId xmlns:p14="http://schemas.microsoft.com/office/powerpoint/2010/main" val="1808576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4"/>
          </p:nvPr>
        </p:nvSpPr>
        <p:spPr/>
        <p:txBody>
          <a:bodyPr>
            <a:normAutofit/>
          </a:bodyPr>
          <a:lstStyle/>
          <a:p>
            <a:r>
              <a:rPr lang="en-US" sz="2000" dirty="0" smtClean="0"/>
              <a:t>During scan shift/capture all flip flops may toggle.</a:t>
            </a:r>
          </a:p>
          <a:p>
            <a:r>
              <a:rPr lang="en-US" sz="2000" dirty="0" smtClean="0"/>
              <a:t>Increase power dissipation during test.</a:t>
            </a:r>
          </a:p>
          <a:p>
            <a:r>
              <a:rPr lang="en-US" sz="2000" dirty="0"/>
              <a:t>Test time is affected by the number of patterns, the size of the scan chain and slow test clock </a:t>
            </a:r>
            <a:r>
              <a:rPr lang="en-US" sz="2000" dirty="0" smtClean="0"/>
              <a:t>frequency.</a:t>
            </a:r>
          </a:p>
          <a:p>
            <a:r>
              <a:rPr lang="en-US" sz="2000" dirty="0" smtClean="0"/>
              <a:t>Rated power limits the maximum test clock frequency</a:t>
            </a:r>
            <a:endParaRPr lang="en-US" sz="2000" dirty="0"/>
          </a:p>
        </p:txBody>
      </p:sp>
      <p:sp>
        <p:nvSpPr>
          <p:cNvPr id="2" name="Title 1"/>
          <p:cNvSpPr>
            <a:spLocks noGrp="1"/>
          </p:cNvSpPr>
          <p:nvPr>
            <p:ph type="title"/>
          </p:nvPr>
        </p:nvSpPr>
        <p:spPr/>
        <p:txBody>
          <a:bodyPr/>
          <a:lstStyle/>
          <a:p>
            <a:r>
              <a:rPr lang="en-US" dirty="0" smtClean="0"/>
              <a:t>Test Time</a:t>
            </a:r>
            <a:endParaRPr lang="en-US" dirty="0"/>
          </a:p>
        </p:txBody>
      </p:sp>
      <p:sp>
        <p:nvSpPr>
          <p:cNvPr id="45" name="Date Placeholder 44"/>
          <p:cNvSpPr>
            <a:spLocks noGrp="1"/>
          </p:cNvSpPr>
          <p:nvPr>
            <p:ph type="dt" sz="half" idx="10"/>
          </p:nvPr>
        </p:nvSpPr>
        <p:spPr/>
        <p:txBody>
          <a:bodyPr/>
          <a:lstStyle/>
          <a:p>
            <a:r>
              <a:rPr lang="en-US" smtClean="0"/>
              <a:t>April 17, 2013</a:t>
            </a:r>
            <a:endParaRPr lang="en-US"/>
          </a:p>
        </p:txBody>
      </p:sp>
      <p:sp>
        <p:nvSpPr>
          <p:cNvPr id="46" name="Footer Placeholder 45"/>
          <p:cNvSpPr>
            <a:spLocks noGrp="1"/>
          </p:cNvSpPr>
          <p:nvPr>
            <p:ph type="ftr" sz="quarter" idx="11"/>
          </p:nvPr>
        </p:nvSpPr>
        <p:spPr/>
        <p:txBody>
          <a:bodyPr/>
          <a:lstStyle/>
          <a:p>
            <a:r>
              <a:rPr lang="en-US" smtClean="0"/>
              <a:t>General Oral Exam</a:t>
            </a:r>
            <a:endParaRPr lang="en-US"/>
          </a:p>
        </p:txBody>
      </p:sp>
      <p:sp>
        <p:nvSpPr>
          <p:cNvPr id="47" name="Slide Number Placeholder 46"/>
          <p:cNvSpPr>
            <a:spLocks noGrp="1"/>
          </p:cNvSpPr>
          <p:nvPr>
            <p:ph type="sldNum" sz="quarter" idx="12"/>
          </p:nvPr>
        </p:nvSpPr>
        <p:spPr/>
        <p:txBody>
          <a:bodyPr/>
          <a:lstStyle/>
          <a:p>
            <a:fld id="{E7481621-5D95-4BF8-AA46-36DB17A338AE}" type="slidenum">
              <a:rPr lang="en-US" smtClean="0"/>
              <a:t>9</a:t>
            </a:fld>
            <a:endParaRPr lang="en-US"/>
          </a:p>
        </p:txBody>
      </p:sp>
      <p:grpSp>
        <p:nvGrpSpPr>
          <p:cNvPr id="9" name="Group 8"/>
          <p:cNvGrpSpPr/>
          <p:nvPr/>
        </p:nvGrpSpPr>
        <p:grpSpPr>
          <a:xfrm>
            <a:off x="381000" y="1663266"/>
            <a:ext cx="4229227" cy="3899334"/>
            <a:chOff x="381000" y="2057400"/>
            <a:chExt cx="4229227" cy="3365934"/>
          </a:xfrm>
        </p:grpSpPr>
        <p:grpSp>
          <p:nvGrpSpPr>
            <p:cNvPr id="10" name="Group 9"/>
            <p:cNvGrpSpPr/>
            <p:nvPr/>
          </p:nvGrpSpPr>
          <p:grpSpPr>
            <a:xfrm>
              <a:off x="381000" y="2057400"/>
              <a:ext cx="4229227" cy="3365934"/>
              <a:chOff x="381000" y="2057400"/>
              <a:chExt cx="4229227" cy="3365934"/>
            </a:xfrm>
          </p:grpSpPr>
          <p:sp>
            <p:nvSpPr>
              <p:cNvPr id="12" name="Rectangle 11"/>
              <p:cNvSpPr/>
              <p:nvPr/>
            </p:nvSpPr>
            <p:spPr>
              <a:xfrm>
                <a:off x="1773635" y="2057400"/>
                <a:ext cx="1731962" cy="138735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Arial" pitchFamily="34" charset="0"/>
                    <a:cs typeface="Arial" pitchFamily="34" charset="0"/>
                  </a:rPr>
                  <a:t>Combinational</a:t>
                </a:r>
              </a:p>
              <a:p>
                <a:pPr algn="ctr"/>
                <a:r>
                  <a:rPr lang="en-US" dirty="0" smtClean="0">
                    <a:latin typeface="Arial" pitchFamily="34" charset="0"/>
                    <a:cs typeface="Arial" pitchFamily="34" charset="0"/>
                  </a:rPr>
                  <a:t>logic</a:t>
                </a:r>
                <a:endParaRPr lang="en-US" dirty="0">
                  <a:latin typeface="Arial" pitchFamily="34" charset="0"/>
                  <a:cs typeface="Arial" pitchFamily="34" charset="0"/>
                </a:endParaRPr>
              </a:p>
            </p:txBody>
          </p:sp>
          <p:sp>
            <p:nvSpPr>
              <p:cNvPr id="13" name="Rectangle 12"/>
              <p:cNvSpPr/>
              <p:nvPr/>
            </p:nvSpPr>
            <p:spPr>
              <a:xfrm>
                <a:off x="2362200" y="3686038"/>
                <a:ext cx="563564" cy="54287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DFF</a:t>
                </a:r>
                <a:endParaRPr lang="en-US" dirty="0"/>
              </a:p>
            </p:txBody>
          </p:sp>
          <p:sp>
            <p:nvSpPr>
              <p:cNvPr id="14" name="Rectangle 13"/>
              <p:cNvSpPr/>
              <p:nvPr/>
            </p:nvSpPr>
            <p:spPr>
              <a:xfrm>
                <a:off x="2344937" y="4470197"/>
                <a:ext cx="580827" cy="54287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DFF</a:t>
                </a:r>
                <a:endParaRPr lang="en-US" dirty="0"/>
              </a:p>
            </p:txBody>
          </p:sp>
          <p:cxnSp>
            <p:nvCxnSpPr>
              <p:cNvPr id="15" name="Straight Connector 14"/>
              <p:cNvCxnSpPr/>
              <p:nvPr/>
            </p:nvCxnSpPr>
            <p:spPr>
              <a:xfrm flipH="1">
                <a:off x="1447800" y="3957478"/>
                <a:ext cx="897137"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447800" y="3143159"/>
                <a:ext cx="0" cy="814319"/>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1447800" y="3143159"/>
                <a:ext cx="380603"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1066800" y="4771797"/>
                <a:ext cx="1223368"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1066800" y="2901879"/>
                <a:ext cx="0" cy="1869918"/>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066800" y="2901879"/>
                <a:ext cx="706835"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flipV="1">
                <a:off x="3505597" y="3131358"/>
                <a:ext cx="380603" cy="11801"/>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3865168" y="3158239"/>
                <a:ext cx="0" cy="678599"/>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3415112" y="3836838"/>
                <a:ext cx="450056" cy="3934"/>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3500635" y="2901879"/>
                <a:ext cx="842765" cy="0"/>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4343400" y="2901879"/>
                <a:ext cx="0" cy="1688958"/>
              </a:xfrm>
              <a:prstGeom prst="line">
                <a:avLst/>
              </a:prstGeom>
              <a:ln w="254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3401520" y="4609675"/>
                <a:ext cx="941880"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1295400" y="2178040"/>
                <a:ext cx="489347"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295400" y="2419320"/>
                <a:ext cx="489347"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3475186" y="2178040"/>
                <a:ext cx="563414"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505597" y="2419320"/>
                <a:ext cx="533003" cy="0"/>
              </a:xfrm>
              <a:prstGeom prst="straightConnector1">
                <a:avLst/>
              </a:prstGeom>
              <a:ln w="254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838200" y="2133600"/>
                <a:ext cx="426720" cy="400110"/>
              </a:xfrm>
              <a:prstGeom prst="rect">
                <a:avLst/>
              </a:prstGeom>
              <a:noFill/>
            </p:spPr>
            <p:txBody>
              <a:bodyPr wrap="none" rtlCol="0">
                <a:spAutoFit/>
              </a:bodyPr>
              <a:lstStyle/>
              <a:p>
                <a:r>
                  <a:rPr lang="en-US" sz="2000" dirty="0" smtClean="0">
                    <a:latin typeface="Arial" pitchFamily="34" charset="0"/>
                    <a:cs typeface="Arial" pitchFamily="34" charset="0"/>
                  </a:rPr>
                  <a:t>PI</a:t>
                </a:r>
                <a:endParaRPr lang="en-US" sz="2000" dirty="0">
                  <a:latin typeface="Arial" pitchFamily="34" charset="0"/>
                  <a:cs typeface="Arial" pitchFamily="34" charset="0"/>
                </a:endParaRPr>
              </a:p>
            </p:txBody>
          </p:sp>
          <p:sp>
            <p:nvSpPr>
              <p:cNvPr id="32" name="TextBox 31"/>
              <p:cNvSpPr txBox="1"/>
              <p:nvPr/>
            </p:nvSpPr>
            <p:spPr>
              <a:xfrm>
                <a:off x="4055267" y="2114490"/>
                <a:ext cx="554960" cy="400110"/>
              </a:xfrm>
              <a:prstGeom prst="rect">
                <a:avLst/>
              </a:prstGeom>
              <a:noFill/>
            </p:spPr>
            <p:txBody>
              <a:bodyPr wrap="none" rtlCol="0">
                <a:spAutoFit/>
              </a:bodyPr>
              <a:lstStyle/>
              <a:p>
                <a:r>
                  <a:rPr lang="en-US" sz="2000" dirty="0" smtClean="0">
                    <a:latin typeface="Arial" pitchFamily="34" charset="0"/>
                    <a:cs typeface="Arial" pitchFamily="34" charset="0"/>
                  </a:rPr>
                  <a:t>PO</a:t>
                </a:r>
                <a:endParaRPr lang="en-US" sz="2000" dirty="0">
                  <a:latin typeface="Arial" pitchFamily="34" charset="0"/>
                  <a:cs typeface="Arial" pitchFamily="34" charset="0"/>
                </a:endParaRPr>
              </a:p>
            </p:txBody>
          </p:sp>
          <p:cxnSp>
            <p:nvCxnSpPr>
              <p:cNvPr id="33" name="Straight Arrow Connector 32"/>
              <p:cNvCxnSpPr/>
              <p:nvPr/>
            </p:nvCxnSpPr>
            <p:spPr>
              <a:xfrm flipH="1">
                <a:off x="3415112" y="4047958"/>
                <a:ext cx="343962" cy="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34" name="Trapezoid 33"/>
              <p:cNvSpPr/>
              <p:nvPr/>
            </p:nvSpPr>
            <p:spPr>
              <a:xfrm rot="16200000">
                <a:off x="3176253" y="3863071"/>
                <a:ext cx="301600" cy="203893"/>
              </a:xfrm>
              <a:prstGeom prst="trapezoid">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Arrow Connector 34"/>
              <p:cNvCxnSpPr>
                <a:stCxn id="34" idx="0"/>
              </p:cNvCxnSpPr>
              <p:nvPr/>
            </p:nvCxnSpPr>
            <p:spPr>
              <a:xfrm flipH="1" flipV="1">
                <a:off x="2925764" y="3961248"/>
                <a:ext cx="299343" cy="377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36" name="Trapezoid 35"/>
              <p:cNvSpPr/>
              <p:nvPr/>
            </p:nvSpPr>
            <p:spPr>
              <a:xfrm rot="16200000">
                <a:off x="3155570" y="4646486"/>
                <a:ext cx="301601" cy="190304"/>
              </a:xfrm>
              <a:prstGeom prst="trapezoid">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Arrow Connector 36"/>
              <p:cNvCxnSpPr/>
              <p:nvPr/>
            </p:nvCxnSpPr>
            <p:spPr>
              <a:xfrm flipH="1">
                <a:off x="3397381" y="4860965"/>
                <a:ext cx="343962" cy="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36" idx="0"/>
                <a:endCxn id="14" idx="3"/>
              </p:cNvCxnSpPr>
              <p:nvPr/>
            </p:nvCxnSpPr>
            <p:spPr>
              <a:xfrm flipH="1" flipV="1">
                <a:off x="2925764" y="4741637"/>
                <a:ext cx="285455" cy="1"/>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1828800" y="4409878"/>
                <a:ext cx="0" cy="36192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828800" y="4409878"/>
                <a:ext cx="1934569" cy="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3763369" y="4047958"/>
                <a:ext cx="0" cy="36192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3782906" y="4721968"/>
                <a:ext cx="426720" cy="400110"/>
              </a:xfrm>
              <a:prstGeom prst="rect">
                <a:avLst/>
              </a:prstGeom>
              <a:noFill/>
            </p:spPr>
            <p:txBody>
              <a:bodyPr wrap="none" rtlCol="0">
                <a:spAutoFit/>
              </a:bodyPr>
              <a:lstStyle/>
              <a:p>
                <a:r>
                  <a:rPr lang="en-US" sz="2000" dirty="0" smtClean="0">
                    <a:latin typeface="Arial" pitchFamily="34" charset="0"/>
                    <a:cs typeface="Arial" pitchFamily="34" charset="0"/>
                  </a:rPr>
                  <a:t>SI</a:t>
                </a:r>
                <a:endParaRPr lang="en-US" sz="2000" dirty="0">
                  <a:latin typeface="Arial" pitchFamily="34" charset="0"/>
                  <a:cs typeface="Arial" pitchFamily="34" charset="0"/>
                </a:endParaRPr>
              </a:p>
            </p:txBody>
          </p:sp>
          <p:cxnSp>
            <p:nvCxnSpPr>
              <p:cNvPr id="43" name="Straight Connector 42"/>
              <p:cNvCxnSpPr/>
              <p:nvPr/>
            </p:nvCxnSpPr>
            <p:spPr>
              <a:xfrm flipV="1">
                <a:off x="1857375" y="3565398"/>
                <a:ext cx="0" cy="361920"/>
              </a:xfrm>
              <a:prstGeom prst="line">
                <a:avLst/>
              </a:prstGeom>
              <a:ln w="254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flipH="1">
                <a:off x="838200" y="3565398"/>
                <a:ext cx="1033067" cy="0"/>
              </a:xfrm>
              <a:prstGeom prst="straightConnector1">
                <a:avLst/>
              </a:prstGeom>
              <a:ln w="254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81000" y="3384439"/>
                <a:ext cx="554960" cy="400110"/>
              </a:xfrm>
              <a:prstGeom prst="rect">
                <a:avLst/>
              </a:prstGeom>
              <a:noFill/>
            </p:spPr>
            <p:txBody>
              <a:bodyPr wrap="none" rtlCol="0">
                <a:spAutoFit/>
              </a:bodyPr>
              <a:lstStyle/>
              <a:p>
                <a:r>
                  <a:rPr lang="en-US" sz="2000" dirty="0" smtClean="0">
                    <a:latin typeface="Arial" pitchFamily="34" charset="0"/>
                    <a:cs typeface="Arial" pitchFamily="34" charset="0"/>
                  </a:rPr>
                  <a:t>SO</a:t>
                </a:r>
                <a:endParaRPr lang="en-US" sz="2000" dirty="0">
                  <a:latin typeface="Arial" pitchFamily="34" charset="0"/>
                  <a:cs typeface="Arial" pitchFamily="34" charset="0"/>
                </a:endParaRPr>
              </a:p>
            </p:txBody>
          </p:sp>
          <p:sp>
            <p:nvSpPr>
              <p:cNvPr id="50" name="TextBox 49"/>
              <p:cNvSpPr txBox="1"/>
              <p:nvPr/>
            </p:nvSpPr>
            <p:spPr>
              <a:xfrm>
                <a:off x="3102228" y="5023224"/>
                <a:ext cx="527709" cy="400110"/>
              </a:xfrm>
              <a:prstGeom prst="rect">
                <a:avLst/>
              </a:prstGeom>
              <a:noFill/>
            </p:spPr>
            <p:txBody>
              <a:bodyPr wrap="none" rtlCol="0">
                <a:spAutoFit/>
              </a:bodyPr>
              <a:lstStyle/>
              <a:p>
                <a:r>
                  <a:rPr lang="en-US" sz="2000" dirty="0" smtClean="0">
                    <a:latin typeface="Arial" pitchFamily="34" charset="0"/>
                    <a:cs typeface="Arial" pitchFamily="34" charset="0"/>
                  </a:rPr>
                  <a:t>SE</a:t>
                </a:r>
                <a:endParaRPr lang="en-US" sz="2000" dirty="0">
                  <a:latin typeface="Arial" pitchFamily="34" charset="0"/>
                  <a:cs typeface="Arial" pitchFamily="34" charset="0"/>
                </a:endParaRPr>
              </a:p>
            </p:txBody>
          </p:sp>
          <p:cxnSp>
            <p:nvCxnSpPr>
              <p:cNvPr id="51" name="Straight Connector 50"/>
              <p:cNvCxnSpPr/>
              <p:nvPr/>
            </p:nvCxnSpPr>
            <p:spPr>
              <a:xfrm flipH="1">
                <a:off x="3299572" y="4097746"/>
                <a:ext cx="1" cy="209234"/>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cxnSp>
          <p:nvCxnSpPr>
            <p:cNvPr id="11" name="Straight Connector 10"/>
            <p:cNvCxnSpPr/>
            <p:nvPr/>
          </p:nvCxnSpPr>
          <p:spPr>
            <a:xfrm flipH="1">
              <a:off x="3276600" y="4876800"/>
              <a:ext cx="1" cy="209234"/>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81152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4176</TotalTime>
  <Words>3096</Words>
  <Application>Microsoft Office PowerPoint</Application>
  <PresentationFormat>On-screen Show (4:3)</PresentationFormat>
  <Paragraphs>378</Paragraphs>
  <Slides>31</Slides>
  <Notes>17</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Horizon</vt:lpstr>
      <vt:lpstr>Reducing ATE Test Time BY Voltage and Frequency SCALING</vt:lpstr>
      <vt:lpstr>Agenda</vt:lpstr>
      <vt:lpstr>TEST</vt:lpstr>
      <vt:lpstr>Background: methods of testing</vt:lpstr>
      <vt:lpstr>Background: Scan Test</vt:lpstr>
      <vt:lpstr>Background: Scan test procedure</vt:lpstr>
      <vt:lpstr>Problem Statement</vt:lpstr>
      <vt:lpstr>Prior Work</vt:lpstr>
      <vt:lpstr>Test Time</vt:lpstr>
      <vt:lpstr>Test Time - Theorem</vt:lpstr>
      <vt:lpstr>Power Metrics [Patrick’10]</vt:lpstr>
      <vt:lpstr>Observations</vt:lpstr>
      <vt:lpstr>Test Time Reduction</vt:lpstr>
      <vt:lpstr>Scaling Supply Voltage</vt:lpstr>
      <vt:lpstr>Scaling Supply Voltage</vt:lpstr>
      <vt:lpstr>Scaling Supply Voltage - Results</vt:lpstr>
      <vt:lpstr>Varying Clock Period</vt:lpstr>
      <vt:lpstr>Varying Clock Period</vt:lpstr>
      <vt:lpstr>Asynchronous Clock – s298 Example</vt:lpstr>
      <vt:lpstr>Asynchronous test on ATE</vt:lpstr>
      <vt:lpstr>Selecting Asynchronous Periods</vt:lpstr>
      <vt:lpstr>ATE Test Program</vt:lpstr>
      <vt:lpstr>ATE Functional Test Using Synchronous Clock</vt:lpstr>
      <vt:lpstr>ATE Functional Test Using Asynchronous Clock</vt:lpstr>
      <vt:lpstr>Scaling Supply voltage</vt:lpstr>
      <vt:lpstr>Scaling Supply Voltage – s298</vt:lpstr>
      <vt:lpstr>Summary</vt:lpstr>
      <vt:lpstr>Future Work</vt:lpstr>
      <vt:lpstr>Conference Submissions</vt:lpstr>
      <vt:lpstr>References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Reducing ATE Test Time Using Voltage and Frequency</dc:title>
  <dc:creator>Praveen</dc:creator>
  <cp:lastModifiedBy>Praveen</cp:lastModifiedBy>
  <cp:revision>157</cp:revision>
  <dcterms:created xsi:type="dcterms:W3CDTF">2013-04-13T22:48:08Z</dcterms:created>
  <dcterms:modified xsi:type="dcterms:W3CDTF">2013-04-17T19:36:03Z</dcterms:modified>
</cp:coreProperties>
</file>