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89" r:id="rId4"/>
    <p:sldId id="267" r:id="rId5"/>
    <p:sldId id="281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080" autoAdjust="0"/>
  </p:normalViewPr>
  <p:slideViewPr>
    <p:cSldViewPr>
      <p:cViewPr varScale="1">
        <p:scale>
          <a:sx n="58" d="100"/>
          <a:sy n="58" d="100"/>
        </p:scale>
        <p:origin x="8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C06A-FB6B-4D2E-9D41-D3E82A2F08DC}" type="datetimeFigureOut">
              <a:rPr lang="en-US" smtClean="0"/>
              <a:t>4/13/2014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4339E-B08C-4994-8E1C-828D6F71DC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71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12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854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419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dirty="0" smtClean="0"/>
                  <a:t>In the figure</a:t>
                </a:r>
                <a:r>
                  <a:rPr lang="en-US" sz="1200" baseline="0" dirty="0" smtClean="0"/>
                  <a:t> the </a:t>
                </a:r>
                <a:r>
                  <a:rPr lang="en-US" sz="1200" dirty="0" smtClean="0"/>
                  <a:t>Y axis shows the minimum test time for the supply voltage on the X axis. The </a:t>
                </a:r>
                <a:r>
                  <a:rPr lang="en-US" sz="1200" dirty="0" smtClean="0"/>
                  <a:t>curve N x </a:t>
                </a:r>
                <a:r>
                  <a:rPr lang="en-US" sz="1200" dirty="0" err="1" smtClean="0"/>
                  <a:t>Tstructure</a:t>
                </a:r>
                <a:r>
                  <a:rPr lang="en-US" sz="1200" dirty="0" smtClean="0"/>
                  <a:t> shows test time at each voltage if the circuit is run at its functional </a:t>
                </a:r>
                <a:r>
                  <a:rPr lang="en-US" sz="1200" dirty="0" smtClean="0"/>
                  <a:t>speed.</a:t>
                </a:r>
                <a:r>
                  <a:rPr lang="en-US" sz="1200" baseline="0" dirty="0" smtClean="0"/>
                  <a:t> </a:t>
                </a:r>
                <a:r>
                  <a:rPr lang="en-US" sz="1200" dirty="0" smtClean="0"/>
                  <a:t>The </a:t>
                </a:r>
                <a:r>
                  <a:rPr lang="en-US" sz="1200" dirty="0" smtClean="0"/>
                  <a:t>curve </a:t>
                </a:r>
                <a:r>
                  <a:rPr lang="en-US" sz="1200" b="0" i="0" smtClean="0">
                    <a:latin typeface="Cambria Math"/>
                  </a:rPr>
                  <a:t>𝑁</a:t>
                </a:r>
                <a:r>
                  <a:rPr lang="en-US" sz="1200" b="0" i="0" smtClean="0">
                    <a:latin typeface="Cambria Math"/>
                    <a:ea typeface="Cambria Math"/>
                  </a:rPr>
                  <a:t>×𝐸𝑀𝐴𝑋𝑡𝑒𝑠𝑡/𝑃𝑀𝐴𝑋𝑓𝑢𝑛𝑐</a:t>
                </a:r>
                <a:r>
                  <a:rPr lang="en-US" sz="1200" dirty="0" smtClean="0"/>
                  <a:t> shows test time using the test clock period </a:t>
                </a:r>
                <a:r>
                  <a:rPr lang="en-US" sz="1200" dirty="0" smtClean="0"/>
                  <a:t>. </a:t>
                </a:r>
                <a:endParaRPr lang="en-US" sz="1200" dirty="0" smtClean="0"/>
              </a:p>
              <a:p>
                <a:r>
                  <a:rPr lang="en-US" sz="1200" dirty="0" smtClean="0"/>
                  <a:t>As </a:t>
                </a:r>
                <a:r>
                  <a:rPr lang="en-US" sz="1200" dirty="0"/>
                  <a:t>voltage reduces 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test power </a:t>
                </a:r>
                <a:r>
                  <a:rPr lang="en-US" sz="1200" dirty="0" smtClean="0"/>
                  <a:t>decreases, hence test </a:t>
                </a:r>
                <a:r>
                  <a:rPr lang="en-US" sz="1200" dirty="0"/>
                  <a:t>frequency </a:t>
                </a:r>
                <a:r>
                  <a:rPr lang="en-US" sz="1200" dirty="0" smtClean="0"/>
                  <a:t>can be </a:t>
                </a:r>
                <a:r>
                  <a:rPr lang="en-US" sz="1200" dirty="0" smtClean="0"/>
                  <a:t>increased. On</a:t>
                </a:r>
                <a:r>
                  <a:rPr lang="en-US" sz="1200" baseline="0" dirty="0" smtClean="0"/>
                  <a:t> t</a:t>
                </a:r>
                <a:r>
                  <a:rPr lang="en-US" sz="1200" dirty="0" smtClean="0"/>
                  <a:t>he right side, the</a:t>
                </a:r>
                <a:r>
                  <a:rPr lang="en-US" sz="1200" baseline="0" dirty="0" smtClean="0"/>
                  <a:t> test time is</a:t>
                </a:r>
                <a:r>
                  <a:rPr lang="en-US" sz="1200" dirty="0" smtClean="0"/>
                  <a:t> </a:t>
                </a:r>
                <a:r>
                  <a:rPr lang="en-US" sz="1200" dirty="0"/>
                  <a:t>limited </a:t>
                </a:r>
                <a:r>
                  <a:rPr lang="en-US" sz="1200" dirty="0" smtClean="0"/>
                  <a:t>only by </a:t>
                </a:r>
                <a:r>
                  <a:rPr lang="en-US" sz="1200" dirty="0"/>
                  <a:t>the test power, hence </a:t>
                </a:r>
                <a:r>
                  <a:rPr lang="en-US" sz="1200" dirty="0" smtClean="0"/>
                  <a:t>it is power </a:t>
                </a:r>
                <a:r>
                  <a:rPr lang="en-US" sz="1200" dirty="0" smtClean="0"/>
                  <a:t>constrained. However as voltage reduces </a:t>
                </a:r>
                <a:r>
                  <a:rPr lang="en-US" sz="1200" dirty="0" err="1" smtClean="0"/>
                  <a:t>beyon</a:t>
                </a:r>
                <a:r>
                  <a:rPr lang="en-US" sz="1200" dirty="0" smtClean="0"/>
                  <a:t> a certain value the test time is </a:t>
                </a:r>
                <a:r>
                  <a:rPr lang="en-US" sz="1200" dirty="0" smtClean="0"/>
                  <a:t>limited </a:t>
                </a:r>
                <a:r>
                  <a:rPr lang="en-US" sz="1200" dirty="0"/>
                  <a:t>by the structural delay, hence structure </a:t>
                </a:r>
                <a:r>
                  <a:rPr lang="en-US" sz="1200" dirty="0" smtClean="0"/>
                  <a:t>constrained. Optimum </a:t>
                </a:r>
                <a:r>
                  <a:rPr lang="en-US" sz="1200" dirty="0"/>
                  <a:t>voltage </a:t>
                </a:r>
                <a:r>
                  <a:rPr lang="en-US" sz="1200" dirty="0" err="1"/>
                  <a:t>Vsynch</a:t>
                </a:r>
                <a:r>
                  <a:rPr lang="en-US" sz="1200" dirty="0"/>
                  <a:t> </a:t>
                </a:r>
                <a:r>
                  <a:rPr lang="en-US" sz="1200" dirty="0" smtClean="0"/>
                  <a:t>is </a:t>
                </a:r>
                <a:r>
                  <a:rPr lang="en-US" sz="1200" dirty="0"/>
                  <a:t>the point at which the cycle period start to become structurally </a:t>
                </a:r>
                <a:r>
                  <a:rPr lang="en-US" sz="1200" dirty="0" smtClean="0"/>
                  <a:t>constrained</a:t>
                </a: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7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22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94339E-B08C-4994-8E1C-828D6F71DCE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88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7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9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1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8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8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2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0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3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34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F28C-7B4F-4D33-921D-F01047839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9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grawal@eng.aubur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zs0063@auburn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/>
              <a:t>DPPM for Analog and RF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1"/>
            <a:ext cx="7391400" cy="4800600"/>
          </a:xfrm>
        </p:spPr>
        <p:txBody>
          <a:bodyPr>
            <a:normAutofit fontScale="62500" lnSpcReduction="20000"/>
          </a:bodyPr>
          <a:lstStyle/>
          <a:p>
            <a:pPr algn="r"/>
            <a:endParaRPr lang="en-US" sz="3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</a:rPr>
              <a:t>Vishwani D. Agrawal</a:t>
            </a:r>
          </a:p>
          <a:p>
            <a:pPr algn="r"/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Auburn University, Auburn, AL 36849, USA</a:t>
            </a:r>
          </a:p>
          <a:p>
            <a:pPr algn="r"/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vagrawal@eng.auburn.edu</a:t>
            </a:r>
            <a:endParaRPr lang="en-US" sz="3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en-US" sz="4000" b="1" dirty="0">
                <a:solidFill>
                  <a:schemeClr val="bg2">
                    <a:lumMod val="10000"/>
                  </a:schemeClr>
                </a:solidFill>
              </a:rPr>
              <a:t>Suraj </a:t>
            </a:r>
            <a:r>
              <a:rPr lang="en-US" sz="4000" b="1" dirty="0" err="1">
                <a:solidFill>
                  <a:schemeClr val="bg2">
                    <a:lumMod val="10000"/>
                  </a:schemeClr>
                </a:solidFill>
              </a:rPr>
              <a:t>Sindia</a:t>
            </a:r>
            <a:endParaRPr lang="en-US" sz="4000" b="1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en-US" sz="3800" dirty="0">
                <a:solidFill>
                  <a:schemeClr val="bg2">
                    <a:lumMod val="10000"/>
                  </a:schemeClr>
                </a:solidFill>
              </a:rPr>
              <a:t>Intel Corporation, Hillsboro, OR 97124, USA</a:t>
            </a:r>
          </a:p>
          <a:p>
            <a:pPr algn="r"/>
            <a:r>
              <a:rPr lang="en-US" sz="3800" dirty="0">
                <a:solidFill>
                  <a:schemeClr val="bg2">
                    <a:lumMod val="10000"/>
                  </a:schemeClr>
                </a:solidFill>
                <a:hlinkClick r:id="rId4"/>
              </a:rPr>
              <a:t>szs0063@auburn.edu</a:t>
            </a:r>
            <a:endParaRPr lang="en-US" sz="3800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32nd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IEEE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VLSI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Test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Symposium</a:t>
            </a:r>
            <a:endParaRPr lang="en-US" sz="3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Napa, California</a:t>
            </a:r>
            <a:endParaRPr lang="en-US" sz="3800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April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 14, </a:t>
            </a:r>
            <a:r>
              <a:rPr lang="en-US" sz="3800" dirty="0" smtClean="0">
                <a:solidFill>
                  <a:schemeClr val="bg2">
                    <a:lumMod val="10000"/>
                  </a:schemeClr>
                </a:solidFill>
              </a:rPr>
              <a:t>2014</a:t>
            </a:r>
            <a:endParaRPr lang="en-US" sz="3800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24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Given: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set of complete specification-based tests for an analog or RF circuit, and</a:t>
            </a:r>
          </a:p>
          <a:p>
            <a:pPr lvl="1"/>
            <a:r>
              <a:rPr lang="en-US" dirty="0" smtClean="0"/>
              <a:t>An acceptable defect level (DL),</a:t>
            </a:r>
          </a:p>
          <a:p>
            <a:r>
              <a:rPr lang="en-US" dirty="0" smtClean="0"/>
              <a:t>Find the smallest set of tests that should be used.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 Bipartite Graph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096883" y="2065188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4794849" y="2092505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10" name="Oval 9"/>
          <p:cNvSpPr/>
          <p:nvPr/>
        </p:nvSpPr>
        <p:spPr>
          <a:xfrm>
            <a:off x="1414732" y="2065188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6553200" y="2092505"/>
            <a:ext cx="1219200" cy="1143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sp>
        <p:nvSpPr>
          <p:cNvPr id="12" name="Oval 11"/>
          <p:cNvSpPr/>
          <p:nvPr/>
        </p:nvSpPr>
        <p:spPr>
          <a:xfrm>
            <a:off x="1414732" y="437533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sp>
        <p:nvSpPr>
          <p:cNvPr id="13" name="Oval 12"/>
          <p:cNvSpPr/>
          <p:nvPr/>
        </p:nvSpPr>
        <p:spPr>
          <a:xfrm>
            <a:off x="3105509" y="4373743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2</a:t>
            </a:r>
            <a:endParaRPr lang="en-US" sz="2800" dirty="0"/>
          </a:p>
        </p:txBody>
      </p:sp>
      <p:sp>
        <p:nvSpPr>
          <p:cNvPr id="14" name="Oval 13"/>
          <p:cNvSpPr/>
          <p:nvPr/>
        </p:nvSpPr>
        <p:spPr>
          <a:xfrm>
            <a:off x="4794849" y="437533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  <p:sp>
        <p:nvSpPr>
          <p:cNvPr id="15" name="Oval 14"/>
          <p:cNvSpPr/>
          <p:nvPr/>
        </p:nvSpPr>
        <p:spPr>
          <a:xfrm>
            <a:off x="6553200" y="4419600"/>
            <a:ext cx="1219200" cy="1143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</a:t>
            </a:r>
            <a:r>
              <a:rPr lang="en-US" sz="2800" baseline="-25000" dirty="0" smtClean="0"/>
              <a:t>4</a:t>
            </a:r>
            <a:endParaRPr lang="en-US" sz="2800" dirty="0"/>
          </a:p>
        </p:txBody>
      </p:sp>
      <p:cxnSp>
        <p:nvCxnSpPr>
          <p:cNvPr id="17" name="Straight Arrow Connector 16"/>
          <p:cNvCxnSpPr>
            <a:stCxn id="10" idx="4"/>
            <a:endCxn id="12" idx="0"/>
          </p:cNvCxnSpPr>
          <p:nvPr/>
        </p:nvCxnSpPr>
        <p:spPr>
          <a:xfrm>
            <a:off x="2024332" y="3208188"/>
            <a:ext cx="0" cy="11671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4"/>
            <a:endCxn id="13" idx="0"/>
          </p:cNvCxnSpPr>
          <p:nvPr/>
        </p:nvCxnSpPr>
        <p:spPr>
          <a:xfrm>
            <a:off x="3706483" y="3208188"/>
            <a:ext cx="8626" cy="11655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4"/>
            <a:endCxn id="14" idx="0"/>
          </p:cNvCxnSpPr>
          <p:nvPr/>
        </p:nvCxnSpPr>
        <p:spPr>
          <a:xfrm>
            <a:off x="5404449" y="3235505"/>
            <a:ext cx="0" cy="11398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" idx="4"/>
            <a:endCxn id="15" idx="0"/>
          </p:cNvCxnSpPr>
          <p:nvPr/>
        </p:nvCxnSpPr>
        <p:spPr>
          <a:xfrm>
            <a:off x="7162800" y="3235505"/>
            <a:ext cx="0" cy="11840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69372" y="349055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11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167332" y="3496301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22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43" y="3197405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33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627964" y="349055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44</a:t>
            </a:r>
            <a:endParaRPr lang="en-US" sz="2400" dirty="0"/>
          </a:p>
        </p:txBody>
      </p:sp>
      <p:cxnSp>
        <p:nvCxnSpPr>
          <p:cNvPr id="33" name="Straight Arrow Connector 32"/>
          <p:cNvCxnSpPr>
            <a:stCxn id="10" idx="5"/>
            <a:endCxn id="13" idx="1"/>
          </p:cNvCxnSpPr>
          <p:nvPr/>
        </p:nvCxnSpPr>
        <p:spPr>
          <a:xfrm>
            <a:off x="2455384" y="3040800"/>
            <a:ext cx="828673" cy="150033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0" idx="6"/>
            <a:endCxn id="14" idx="1"/>
          </p:cNvCxnSpPr>
          <p:nvPr/>
        </p:nvCxnSpPr>
        <p:spPr>
          <a:xfrm>
            <a:off x="2633932" y="2636688"/>
            <a:ext cx="2339465" cy="190603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3"/>
            <a:endCxn id="12" idx="7"/>
          </p:cNvCxnSpPr>
          <p:nvPr/>
        </p:nvCxnSpPr>
        <p:spPr>
          <a:xfrm flipH="1">
            <a:off x="2455384" y="3040800"/>
            <a:ext cx="820047" cy="15019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9" idx="5"/>
          </p:cNvCxnSpPr>
          <p:nvPr/>
        </p:nvCxnSpPr>
        <p:spPr>
          <a:xfrm>
            <a:off x="5835501" y="3068117"/>
            <a:ext cx="1069943" cy="1473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3"/>
            <a:endCxn id="13" idx="7"/>
          </p:cNvCxnSpPr>
          <p:nvPr/>
        </p:nvCxnSpPr>
        <p:spPr>
          <a:xfrm flipH="1">
            <a:off x="4146161" y="3068117"/>
            <a:ext cx="2585587" cy="14730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062932" y="3849427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34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5607172" y="3525471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42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156350" y="316447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12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2189279" y="3711609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21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3982533" y="3365887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</a:t>
            </a:r>
            <a:r>
              <a:rPr lang="en-US" sz="2400" baseline="-25000" dirty="0" smtClean="0"/>
              <a:t>13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4146161" y="1396425"/>
            <a:ext cx="11128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Tests</a:t>
            </a:r>
            <a:endParaRPr lang="en-US" sz="3200" i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76600" y="5715000"/>
            <a:ext cx="2520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Specifications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3443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Operational Amplifier: TI LM741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4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60" y="1524000"/>
            <a:ext cx="6800240" cy="4525963"/>
          </a:xfrm>
        </p:spPr>
      </p:pic>
    </p:spTree>
    <p:extLst>
      <p:ext uri="{BB962C8B-B14F-4D97-AF65-F5344CB8AC3E}">
        <p14:creationId xmlns:p14="http://schemas.microsoft.com/office/powerpoint/2010/main" val="2853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Test Minimization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825794"/>
              </p:ext>
            </p:extLst>
          </p:nvPr>
        </p:nvGraphicFramePr>
        <p:xfrm>
          <a:off x="152398" y="1600200"/>
          <a:ext cx="8763002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2"/>
                <a:gridCol w="533400"/>
                <a:gridCol w="609600"/>
                <a:gridCol w="609600"/>
                <a:gridCol w="609600"/>
                <a:gridCol w="609600"/>
                <a:gridCol w="685800"/>
                <a:gridCol w="685800"/>
                <a:gridCol w="1447800"/>
                <a:gridCol w="1676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DL</a:t>
                      </a:r>
                    </a:p>
                    <a:p>
                      <a:pPr algn="ctr"/>
                      <a:r>
                        <a:rPr lang="en-US" sz="2800" dirty="0" smtClean="0"/>
                        <a:t>PPM</a:t>
                      </a:r>
                      <a:endParaRPr lang="en-US" sz="2800" dirty="0"/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ILP solution</a:t>
                      </a:r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Tests selected</a:t>
                      </a:r>
                      <a:endParaRPr lang="en-US" sz="2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Test size</a:t>
                      </a:r>
                      <a:r>
                        <a:rPr lang="en-US" sz="2800" baseline="0" dirty="0" smtClean="0"/>
                        <a:t> reduction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sz="2800" baseline="-2500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28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14%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29%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10,000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43%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4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Specification tests are given.</a:t>
            </a:r>
            <a:endParaRPr lang="en-US" dirty="0" smtClean="0"/>
          </a:p>
          <a:p>
            <a:r>
              <a:rPr lang="en-US" dirty="0" smtClean="0"/>
              <a:t>Monte Carlo spice simulation determines probability,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r>
              <a:rPr lang="en-US" dirty="0" smtClean="0"/>
              <a:t>, of </a:t>
            </a:r>
            <a:r>
              <a:rPr lang="en-US" dirty="0" err="1" smtClean="0"/>
              <a:t>ith</a:t>
            </a:r>
            <a:r>
              <a:rPr lang="en-US" dirty="0" smtClean="0"/>
              <a:t> test checking for </a:t>
            </a:r>
            <a:r>
              <a:rPr lang="en-US" dirty="0" err="1" smtClean="0"/>
              <a:t>jth</a:t>
            </a:r>
            <a:r>
              <a:rPr lang="en-US" dirty="0" smtClean="0"/>
              <a:t> specification.</a:t>
            </a:r>
            <a:endParaRPr lang="en-US" dirty="0" smtClean="0"/>
          </a:p>
          <a:p>
            <a:r>
              <a:rPr lang="en-US" dirty="0" smtClean="0"/>
              <a:t>An integer linear program (ILP) determines the defect level for any number of tests.</a:t>
            </a:r>
            <a:endParaRPr lang="en-US" dirty="0" smtClean="0"/>
          </a:p>
          <a:p>
            <a:r>
              <a:rPr lang="en-US" dirty="0" smtClean="0"/>
              <a:t>References:</a:t>
            </a:r>
          </a:p>
          <a:p>
            <a:pPr lvl="1"/>
            <a:r>
              <a:rPr lang="en-US" dirty="0" smtClean="0"/>
              <a:t>S. </a:t>
            </a:r>
            <a:r>
              <a:rPr lang="en-US" dirty="0" err="1" smtClean="0"/>
              <a:t>Sindia</a:t>
            </a:r>
            <a:r>
              <a:rPr lang="en-US" dirty="0" smtClean="0"/>
              <a:t> and V. D. Agrawal, “Specification Test Minimization for Given Defect Level</a:t>
            </a:r>
            <a:r>
              <a:rPr lang="en-US" dirty="0"/>
              <a:t>,” </a:t>
            </a:r>
            <a:r>
              <a:rPr lang="en-US" i="1" dirty="0"/>
              <a:t>Proc. 15th IEEE Latin-American Test </a:t>
            </a:r>
            <a:r>
              <a:rPr lang="en-US" i="1" dirty="0" smtClean="0"/>
              <a:t>Workshop</a:t>
            </a:r>
            <a:r>
              <a:rPr lang="en-US" dirty="0" smtClean="0"/>
              <a:t>, Fortaleza</a:t>
            </a:r>
            <a:r>
              <a:rPr lang="en-US" dirty="0"/>
              <a:t>, </a:t>
            </a:r>
            <a:r>
              <a:rPr lang="en-US" dirty="0" smtClean="0"/>
              <a:t>Brazil, March </a:t>
            </a:r>
            <a:r>
              <a:rPr lang="en-US" dirty="0"/>
              <a:t>13, </a:t>
            </a:r>
            <a:r>
              <a:rPr lang="en-US" dirty="0" smtClean="0"/>
              <a:t>2014.</a:t>
            </a:r>
          </a:p>
          <a:p>
            <a:pPr lvl="1"/>
            <a:r>
              <a:rPr lang="en-US" dirty="0" smtClean="0"/>
              <a:t>A detailed paper submitted to ITC 2014.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LATW 2014: Spec. Test Minimization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0F28C-7B4F-4D33-921D-F010478393A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</TotalTime>
  <Words>317</Words>
  <Application>Microsoft Office PowerPoint</Application>
  <PresentationFormat>On-screen Show (4:3)</PresentationFormat>
  <Paragraphs>132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DPPM for Analog and RF Circuits</vt:lpstr>
      <vt:lpstr>Problem Statement</vt:lpstr>
      <vt:lpstr>A Bipartite Graph </vt:lpstr>
      <vt:lpstr>Operational Amplifier: TI LM741</vt:lpstr>
      <vt:lpstr>Test Minimization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Time Theorem And Applications</dc:title>
  <dc:creator>Praveen</dc:creator>
  <cp:lastModifiedBy>agrawvd</cp:lastModifiedBy>
  <cp:revision>144</cp:revision>
  <dcterms:created xsi:type="dcterms:W3CDTF">2013-03-30T12:43:43Z</dcterms:created>
  <dcterms:modified xsi:type="dcterms:W3CDTF">2014-04-13T21:08:51Z</dcterms:modified>
</cp:coreProperties>
</file>