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6" r:id="rId2"/>
    <p:sldId id="268" r:id="rId3"/>
    <p:sldId id="271" r:id="rId4"/>
    <p:sldId id="272" r:id="rId5"/>
    <p:sldId id="273" r:id="rId6"/>
    <p:sldId id="274" r:id="rId7"/>
    <p:sldId id="275" r:id="rId8"/>
    <p:sldId id="265" r:id="rId9"/>
    <p:sldId id="256" r:id="rId10"/>
    <p:sldId id="267" r:id="rId11"/>
    <p:sldId id="260" r:id="rId12"/>
    <p:sldId id="269" r:id="rId13"/>
    <p:sldId id="257" r:id="rId14"/>
    <p:sldId id="258" r:id="rId15"/>
    <p:sldId id="259" r:id="rId16"/>
    <p:sldId id="270" r:id="rId17"/>
    <p:sldId id="261" r:id="rId18"/>
    <p:sldId id="262" r:id="rId19"/>
    <p:sldId id="264" r:id="rId20"/>
    <p:sldId id="26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1" autoAdjust="0"/>
    <p:restoredTop sz="94660"/>
  </p:normalViewPr>
  <p:slideViewPr>
    <p:cSldViewPr snapToGrid="0">
      <p:cViewPr varScale="1">
        <p:scale>
          <a:sx n="65" d="100"/>
          <a:sy n="6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\Documents\work\ripple_adder\ripple32_45nm\bat_data_new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\Documents\work\nop_lifetime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951618547681696"/>
          <c:y val="2.8750047548404403E-2"/>
          <c:w val="0.81103587051619253"/>
          <c:h val="0.82893510593784459"/>
        </c:manualLayout>
      </c:layout>
      <c:scatterChart>
        <c:scatterStyle val="smoothMarker"/>
        <c:ser>
          <c:idx val="0"/>
          <c:order val="0"/>
          <c:tx>
            <c:v>Ideal Battery</c:v>
          </c:tx>
          <c:spPr>
            <a:ln w="38100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Sheet1!$A$22:$A$31</c:f>
              <c:numCache>
                <c:formatCode>0.00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xVal>
          <c:yVal>
            <c:numRef>
              <c:f>Sheet1!$I$22:$I$31</c:f>
              <c:numCache>
                <c:formatCode>0.00E+00</c:formatCode>
                <c:ptCount val="10"/>
                <c:pt idx="0">
                  <c:v>479384105563.42383</c:v>
                </c:pt>
                <c:pt idx="1">
                  <c:v>911992704058.36755</c:v>
                </c:pt>
                <c:pt idx="2">
                  <c:v>1516733954181.0925</c:v>
                </c:pt>
                <c:pt idx="3">
                  <c:v>1272570022492.1711</c:v>
                </c:pt>
                <c:pt idx="4">
                  <c:v>869586596978.96436</c:v>
                </c:pt>
                <c:pt idx="5">
                  <c:v>600588576805.26941</c:v>
                </c:pt>
                <c:pt idx="6">
                  <c:v>433851243254.96906</c:v>
                </c:pt>
                <c:pt idx="7">
                  <c:v>325713756891.04315</c:v>
                </c:pt>
                <c:pt idx="8">
                  <c:v>251725518494.63339</c:v>
                </c:pt>
                <c:pt idx="9">
                  <c:v>198685939553.21951</c:v>
                </c:pt>
              </c:numCache>
            </c:numRef>
          </c:yVal>
          <c:smooth val="1"/>
        </c:ser>
        <c:ser>
          <c:idx val="1"/>
          <c:order val="1"/>
          <c:tx>
            <c:v>Simulated Battery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Sheet1!$A$22:$A$31</c:f>
              <c:numCache>
                <c:formatCode>0.00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xVal>
          <c:yVal>
            <c:numRef>
              <c:f>Sheet1!$J$22:$J$31</c:f>
              <c:numCache>
                <c:formatCode>0.00E+00</c:formatCode>
                <c:ptCount val="10"/>
                <c:pt idx="0">
                  <c:v>526686390532.54443</c:v>
                </c:pt>
                <c:pt idx="1">
                  <c:v>986274509803.92151</c:v>
                </c:pt>
                <c:pt idx="2">
                  <c:v>1657578094870.8059</c:v>
                </c:pt>
                <c:pt idx="3">
                  <c:v>1330305817429.2939</c:v>
                </c:pt>
                <c:pt idx="4">
                  <c:v>931574318381.70618</c:v>
                </c:pt>
                <c:pt idx="5">
                  <c:v>619446104801.7533</c:v>
                </c:pt>
                <c:pt idx="6">
                  <c:v>96816114359.974014</c:v>
                </c:pt>
                <c:pt idx="7">
                  <c:v>445831475.70218444</c:v>
                </c:pt>
                <c:pt idx="8">
                  <c:v>556792873.05122542</c:v>
                </c:pt>
                <c:pt idx="9">
                  <c:v>657030223.39027607</c:v>
                </c:pt>
              </c:numCache>
            </c:numRef>
          </c:yVal>
          <c:smooth val="1"/>
        </c:ser>
        <c:axId val="43456768"/>
        <c:axId val="47808512"/>
      </c:scatterChart>
      <c:valAx>
        <c:axId val="4345676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 dirty="0" smtClean="0"/>
                  <a:t>VDD</a:t>
                </a:r>
                <a:r>
                  <a:rPr lang="en-US" sz="1600" b="1" baseline="0" dirty="0" smtClean="0"/>
                  <a:t> (Volts)</a:t>
                </a:r>
                <a:r>
                  <a:rPr lang="en-US" sz="1600" b="1" dirty="0" smtClean="0"/>
                  <a:t> </a:t>
                </a:r>
                <a:endParaRPr lang="en-US" sz="1600" b="1" dirty="0"/>
              </a:p>
            </c:rich>
          </c:tx>
          <c:layout>
            <c:manualLayout>
              <c:xMode val="edge"/>
              <c:yMode val="edge"/>
              <c:x val="0.48781528871391083"/>
              <c:y val="0.91198676252424959"/>
            </c:manualLayout>
          </c:layout>
        </c:title>
        <c:numFmt formatCode="0.00" sourceLinked="1"/>
        <c:tickLblPos val="nextTo"/>
        <c:crossAx val="47808512"/>
        <c:crosses val="autoZero"/>
        <c:crossBetween val="midCat"/>
      </c:valAx>
      <c:valAx>
        <c:axId val="47808512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 b="1"/>
                </a:pPr>
                <a:r>
                  <a:rPr lang="en-US" sz="1600" b="1"/>
                  <a:t>Number</a:t>
                </a:r>
                <a:r>
                  <a:rPr lang="en-US" sz="1600" b="1" baseline="0"/>
                  <a:t> of Cycles per Recharge</a:t>
                </a:r>
                <a:endParaRPr lang="en-US" sz="1600" b="1"/>
              </a:p>
            </c:rich>
          </c:tx>
          <c:layout/>
        </c:title>
        <c:numFmt formatCode="0.00E+00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456768"/>
        <c:crosses val="autoZero"/>
        <c:crossBetween val="midCat"/>
      </c:valAx>
      <c:spPr>
        <a:noFill/>
      </c:spPr>
    </c:plotArea>
    <c:legend>
      <c:legendPos val="r"/>
      <c:layout>
        <c:manualLayout>
          <c:xMode val="edge"/>
          <c:yMode val="edge"/>
          <c:x val="0.73558234908135756"/>
          <c:y val="3.9831108068013703E-2"/>
          <c:w val="0.20740189198404579"/>
          <c:h val="0.16071398683860252"/>
        </c:manualLayout>
      </c:layout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</c:chart>
  <c:spPr>
    <a:noFill/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013112438615163"/>
          <c:y val="4.4321435868421036E-2"/>
          <c:w val="0.85839032256890591"/>
          <c:h val="0.80922784352555055"/>
        </c:manualLayout>
      </c:layout>
      <c:bar3DChart>
        <c:barDir val="col"/>
        <c:grouping val="clustered"/>
        <c:ser>
          <c:idx val="1"/>
          <c:order val="0"/>
          <c:tx>
            <c:v>Energy Used by Circuit </c:v>
          </c:tx>
          <c:cat>
            <c:numRef>
              <c:f>'32nm'!$A$3:$A$7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'32nm'!$I$3:$I$7</c:f>
              <c:numCache>
                <c:formatCode>General</c:formatCode>
                <c:ptCount val="5"/>
                <c:pt idx="0">
                  <c:v>1</c:v>
                </c:pt>
                <c:pt idx="1">
                  <c:v>1.1590122618594183</c:v>
                </c:pt>
                <c:pt idx="2">
                  <c:v>1.3180245237188424</c:v>
                </c:pt>
                <c:pt idx="3">
                  <c:v>1.4770367855782538</c:v>
                </c:pt>
                <c:pt idx="4">
                  <c:v>1.6360490474376719</c:v>
                </c:pt>
              </c:numCache>
            </c:numRef>
          </c:val>
        </c:ser>
        <c:ser>
          <c:idx val="2"/>
          <c:order val="1"/>
          <c:tx>
            <c:v>Battery Lifetime</c:v>
          </c:tx>
          <c:cat>
            <c:numRef>
              <c:f>'32nm'!$A$3:$A$7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'32nm'!$J$3:$J$7</c:f>
              <c:numCache>
                <c:formatCode>General</c:formatCode>
                <c:ptCount val="5"/>
                <c:pt idx="0">
                  <c:v>1</c:v>
                </c:pt>
                <c:pt idx="1">
                  <c:v>1.1764705882353002</c:v>
                </c:pt>
                <c:pt idx="2">
                  <c:v>1.2411764705882353</c:v>
                </c:pt>
                <c:pt idx="3">
                  <c:v>1.1094117647058823</c:v>
                </c:pt>
                <c:pt idx="4">
                  <c:v>1.007294117647048</c:v>
                </c:pt>
              </c:numCache>
            </c:numRef>
          </c:val>
        </c:ser>
        <c:ser>
          <c:idx val="3"/>
          <c:order val="2"/>
          <c:tx>
            <c:v>Task completion time</c:v>
          </c:tx>
          <c:cat>
            <c:numRef>
              <c:f>'32nm'!$A$3:$A$7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'32nm'!$K$3:$K$7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60636160"/>
        <c:axId val="61478016"/>
        <c:axId val="0"/>
      </c:bar3DChart>
      <c:catAx>
        <c:axId val="60636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</a:t>
                </a:r>
                <a:r>
                  <a:rPr lang="en-US" sz="1400" baseline="0"/>
                  <a:t> of SLOPs</a:t>
                </a:r>
                <a:endParaRPr lang="en-US" sz="14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1478016"/>
        <c:crosses val="autoZero"/>
        <c:auto val="1"/>
        <c:lblAlgn val="ctr"/>
        <c:lblOffset val="100"/>
      </c:catAx>
      <c:valAx>
        <c:axId val="614780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Time</a:t>
                </a:r>
                <a:r>
                  <a:rPr lang="en-US" sz="1400" baseline="0"/>
                  <a:t> in Normalized Useful Clock Cycles or Energy</a:t>
                </a:r>
                <a:endParaRPr lang="en-US" sz="14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0636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4298746637252988"/>
          <c:y val="0.14421393433605328"/>
          <c:w val="0.19311979206482724"/>
          <c:h val="0.21656183695601006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B297A-8C52-4602-BAFC-489322A6C37D}" type="doc">
      <dgm:prSet loTypeId="urn:microsoft.com/office/officeart/2005/8/layout/chart3" loCatId="relationship" qsTypeId="urn:microsoft.com/office/officeart/2005/8/quickstyle/simple4" qsCatId="simple" csTypeId="urn:microsoft.com/office/officeart/2005/8/colors/colorful3" csCatId="colorful" phldr="1"/>
      <dgm:spPr/>
    </dgm:pt>
    <dgm:pt modelId="{4739261D-F02F-4539-A8FE-B9EBD096C4E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 smtClean="0">
              <a:solidFill>
                <a:schemeClr val="bg2"/>
              </a:solidFill>
            </a:rPr>
            <a:t>Clock Rate Management </a:t>
          </a:r>
          <a:endParaRPr lang="en-US" sz="1800" dirty="0">
            <a:solidFill>
              <a:schemeClr val="bg2"/>
            </a:solidFill>
          </a:endParaRPr>
        </a:p>
      </dgm:t>
    </dgm:pt>
    <dgm:pt modelId="{A8896E13-D856-44AA-9BA1-9182FA5CC252}" type="parTrans" cxnId="{0D6075A1-6ADE-4DAE-B7DC-747CA5BB85F3}">
      <dgm:prSet/>
      <dgm:spPr/>
      <dgm:t>
        <a:bodyPr/>
        <a:lstStyle/>
        <a:p>
          <a:endParaRPr lang="en-US"/>
        </a:p>
      </dgm:t>
    </dgm:pt>
    <dgm:pt modelId="{D8E538F5-4058-4F7E-ADCF-54A704D2B1BD}" type="sibTrans" cxnId="{0D6075A1-6ADE-4DAE-B7DC-747CA5BB85F3}">
      <dgm:prSet/>
      <dgm:spPr/>
      <dgm:t>
        <a:bodyPr/>
        <a:lstStyle/>
        <a:p>
          <a:endParaRPr lang="en-US"/>
        </a:p>
      </dgm:t>
    </dgm:pt>
    <dgm:pt modelId="{D417E63B-A495-48A2-B3AA-E5EFA3FCEE60}">
      <dgm:prSet phldrT="[Text]" custT="1"/>
      <dgm:spPr>
        <a:solidFill>
          <a:srgbClr val="517E24"/>
        </a:solidFill>
      </dgm:spPr>
      <dgm:t>
        <a:bodyPr/>
        <a:lstStyle/>
        <a:p>
          <a:r>
            <a:rPr lang="en-US" sz="1800" dirty="0" smtClean="0">
              <a:solidFill>
                <a:schemeClr val="bg2"/>
              </a:solidFill>
            </a:rPr>
            <a:t>Functional</a:t>
          </a:r>
          <a:r>
            <a:rPr lang="en-US" sz="2000" dirty="0" smtClean="0">
              <a:solidFill>
                <a:schemeClr val="bg2"/>
              </a:solidFill>
            </a:rPr>
            <a:t> </a:t>
          </a:r>
          <a:r>
            <a:rPr lang="en-US" sz="1800" dirty="0" smtClean="0">
              <a:solidFill>
                <a:schemeClr val="bg2"/>
              </a:solidFill>
            </a:rPr>
            <a:t>Management</a:t>
          </a:r>
          <a:endParaRPr lang="en-US" sz="1800" dirty="0">
            <a:solidFill>
              <a:schemeClr val="bg2"/>
            </a:solidFill>
          </a:endParaRPr>
        </a:p>
      </dgm:t>
    </dgm:pt>
    <dgm:pt modelId="{5237F2B5-4C87-4F25-AB83-264DAA5F1B9D}" type="parTrans" cxnId="{DEA9340F-9A36-4060-905E-C10A2D5C8EC7}">
      <dgm:prSet/>
      <dgm:spPr/>
      <dgm:t>
        <a:bodyPr/>
        <a:lstStyle/>
        <a:p>
          <a:endParaRPr lang="en-US"/>
        </a:p>
      </dgm:t>
    </dgm:pt>
    <dgm:pt modelId="{3EE3E39B-4BB8-4E85-8E04-AC098C8C64C8}" type="sibTrans" cxnId="{DEA9340F-9A36-4060-905E-C10A2D5C8EC7}">
      <dgm:prSet/>
      <dgm:spPr/>
      <dgm:t>
        <a:bodyPr/>
        <a:lstStyle/>
        <a:p>
          <a:endParaRPr lang="en-US"/>
        </a:p>
      </dgm:t>
    </dgm:pt>
    <dgm:pt modelId="{FEEEF5A5-3518-4512-A983-13D518FF7499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Voltage Management</a:t>
          </a:r>
          <a:endParaRPr lang="en-US" dirty="0">
            <a:solidFill>
              <a:schemeClr val="bg2"/>
            </a:solidFill>
          </a:endParaRPr>
        </a:p>
      </dgm:t>
    </dgm:pt>
    <dgm:pt modelId="{78583AFF-15E4-4E59-82F4-E8F6916C5A08}" type="parTrans" cxnId="{ED13E610-4C1B-4D3C-909A-44C4C3A94515}">
      <dgm:prSet/>
      <dgm:spPr/>
      <dgm:t>
        <a:bodyPr/>
        <a:lstStyle/>
        <a:p>
          <a:endParaRPr lang="en-US"/>
        </a:p>
      </dgm:t>
    </dgm:pt>
    <dgm:pt modelId="{652BB01D-A420-4869-8F1F-D0912B42D33C}" type="sibTrans" cxnId="{ED13E610-4C1B-4D3C-909A-44C4C3A94515}">
      <dgm:prSet/>
      <dgm:spPr/>
      <dgm:t>
        <a:bodyPr/>
        <a:lstStyle/>
        <a:p>
          <a:endParaRPr lang="en-US"/>
        </a:p>
      </dgm:t>
    </dgm:pt>
    <dgm:pt modelId="{DC575BF6-F059-4699-8A7A-E20B6A4B8D9A}" type="pres">
      <dgm:prSet presAssocID="{324B297A-8C52-4602-BAFC-489322A6C37D}" presName="compositeShape" presStyleCnt="0">
        <dgm:presLayoutVars>
          <dgm:chMax val="7"/>
          <dgm:dir/>
          <dgm:resizeHandles val="exact"/>
        </dgm:presLayoutVars>
      </dgm:prSet>
      <dgm:spPr/>
    </dgm:pt>
    <dgm:pt modelId="{A3FFAB75-10E5-4F53-83A6-8F91D4231B59}" type="pres">
      <dgm:prSet presAssocID="{324B297A-8C52-4602-BAFC-489322A6C37D}" presName="wedge1" presStyleLbl="node1" presStyleIdx="0" presStyleCnt="3" custLinFactNeighborX="-56" custLinFactNeighborY="-1033"/>
      <dgm:spPr/>
      <dgm:t>
        <a:bodyPr/>
        <a:lstStyle/>
        <a:p>
          <a:endParaRPr lang="en-US"/>
        </a:p>
      </dgm:t>
    </dgm:pt>
    <dgm:pt modelId="{36540066-87B9-43D2-9743-57273030F653}" type="pres">
      <dgm:prSet presAssocID="{324B297A-8C52-4602-BAFC-489322A6C37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49C42-78EA-4B36-885A-CE86424CC9F1}" type="pres">
      <dgm:prSet presAssocID="{324B297A-8C52-4602-BAFC-489322A6C37D}" presName="wedge2" presStyleLbl="node1" presStyleIdx="1" presStyleCnt="3" custLinFactNeighborX="2391" custLinFactNeighborY="1033"/>
      <dgm:spPr/>
      <dgm:t>
        <a:bodyPr/>
        <a:lstStyle/>
        <a:p>
          <a:endParaRPr lang="en-US"/>
        </a:p>
      </dgm:t>
    </dgm:pt>
    <dgm:pt modelId="{84A7E5DC-D041-40BE-A082-355E5F42AD5B}" type="pres">
      <dgm:prSet presAssocID="{324B297A-8C52-4602-BAFC-489322A6C37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4FF27-0421-495C-ABF3-C1AD9B0EAE9B}" type="pres">
      <dgm:prSet presAssocID="{324B297A-8C52-4602-BAFC-489322A6C37D}" presName="wedge3" presStyleLbl="node1" presStyleIdx="2" presStyleCnt="3" custLinFactNeighborX="56" custLinFactNeighborY="-4009"/>
      <dgm:spPr/>
      <dgm:t>
        <a:bodyPr/>
        <a:lstStyle/>
        <a:p>
          <a:endParaRPr lang="en-US"/>
        </a:p>
      </dgm:t>
    </dgm:pt>
    <dgm:pt modelId="{32B52DCB-9A9B-436F-A5BA-E9A40564959E}" type="pres">
      <dgm:prSet presAssocID="{324B297A-8C52-4602-BAFC-489322A6C37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6075A1-6ADE-4DAE-B7DC-747CA5BB85F3}" srcId="{324B297A-8C52-4602-BAFC-489322A6C37D}" destId="{4739261D-F02F-4539-A8FE-B9EBD096C4E0}" srcOrd="0" destOrd="0" parTransId="{A8896E13-D856-44AA-9BA1-9182FA5CC252}" sibTransId="{D8E538F5-4058-4F7E-ADCF-54A704D2B1BD}"/>
    <dgm:cxn modelId="{DEA9340F-9A36-4060-905E-C10A2D5C8EC7}" srcId="{324B297A-8C52-4602-BAFC-489322A6C37D}" destId="{D417E63B-A495-48A2-B3AA-E5EFA3FCEE60}" srcOrd="1" destOrd="0" parTransId="{5237F2B5-4C87-4F25-AB83-264DAA5F1B9D}" sibTransId="{3EE3E39B-4BB8-4E85-8E04-AC098C8C64C8}"/>
    <dgm:cxn modelId="{63CD0B0A-6419-43B0-B3DC-58B3563B0208}" type="presOf" srcId="{4739261D-F02F-4539-A8FE-B9EBD096C4E0}" destId="{36540066-87B9-43D2-9743-57273030F653}" srcOrd="1" destOrd="0" presId="urn:microsoft.com/office/officeart/2005/8/layout/chart3"/>
    <dgm:cxn modelId="{ED13E610-4C1B-4D3C-909A-44C4C3A94515}" srcId="{324B297A-8C52-4602-BAFC-489322A6C37D}" destId="{FEEEF5A5-3518-4512-A983-13D518FF7499}" srcOrd="2" destOrd="0" parTransId="{78583AFF-15E4-4E59-82F4-E8F6916C5A08}" sibTransId="{652BB01D-A420-4869-8F1F-D0912B42D33C}"/>
    <dgm:cxn modelId="{34B1140C-B332-45B8-9A0D-CD1FAD60006C}" type="presOf" srcId="{D417E63B-A495-48A2-B3AA-E5EFA3FCEE60}" destId="{53549C42-78EA-4B36-885A-CE86424CC9F1}" srcOrd="0" destOrd="0" presId="urn:microsoft.com/office/officeart/2005/8/layout/chart3"/>
    <dgm:cxn modelId="{A8DA4A7A-3FF0-41D9-9847-6A1460349B6C}" type="presOf" srcId="{4739261D-F02F-4539-A8FE-B9EBD096C4E0}" destId="{A3FFAB75-10E5-4F53-83A6-8F91D4231B59}" srcOrd="0" destOrd="0" presId="urn:microsoft.com/office/officeart/2005/8/layout/chart3"/>
    <dgm:cxn modelId="{A20F3553-098E-4386-BC97-A05597AD49CC}" type="presOf" srcId="{324B297A-8C52-4602-BAFC-489322A6C37D}" destId="{DC575BF6-F059-4699-8A7A-E20B6A4B8D9A}" srcOrd="0" destOrd="0" presId="urn:microsoft.com/office/officeart/2005/8/layout/chart3"/>
    <dgm:cxn modelId="{84FA055F-8BC8-4B5B-8F73-EEE49A3C8A66}" type="presOf" srcId="{FEEEF5A5-3518-4512-A983-13D518FF7499}" destId="{92B4FF27-0421-495C-ABF3-C1AD9B0EAE9B}" srcOrd="0" destOrd="0" presId="urn:microsoft.com/office/officeart/2005/8/layout/chart3"/>
    <dgm:cxn modelId="{39484ED6-75AF-4016-8AF0-2750E087802B}" type="presOf" srcId="{FEEEF5A5-3518-4512-A983-13D518FF7499}" destId="{32B52DCB-9A9B-436F-A5BA-E9A40564959E}" srcOrd="1" destOrd="0" presId="urn:microsoft.com/office/officeart/2005/8/layout/chart3"/>
    <dgm:cxn modelId="{BBCEF104-4EB7-4115-8ADA-EB58BAC9E832}" type="presOf" srcId="{D417E63B-A495-48A2-B3AA-E5EFA3FCEE60}" destId="{84A7E5DC-D041-40BE-A082-355E5F42AD5B}" srcOrd="1" destOrd="0" presId="urn:microsoft.com/office/officeart/2005/8/layout/chart3"/>
    <dgm:cxn modelId="{3328734A-91AD-4B1C-903C-99C8EB7C6F67}" type="presParOf" srcId="{DC575BF6-F059-4699-8A7A-E20B6A4B8D9A}" destId="{A3FFAB75-10E5-4F53-83A6-8F91D4231B59}" srcOrd="0" destOrd="0" presId="urn:microsoft.com/office/officeart/2005/8/layout/chart3"/>
    <dgm:cxn modelId="{EFB1F22A-9DCB-40EB-99DB-5D90D52B3FC3}" type="presParOf" srcId="{DC575BF6-F059-4699-8A7A-E20B6A4B8D9A}" destId="{36540066-87B9-43D2-9743-57273030F653}" srcOrd="1" destOrd="0" presId="urn:microsoft.com/office/officeart/2005/8/layout/chart3"/>
    <dgm:cxn modelId="{0B1E6C3D-28DC-4087-B37E-D2D8794C596E}" type="presParOf" srcId="{DC575BF6-F059-4699-8A7A-E20B6A4B8D9A}" destId="{53549C42-78EA-4B36-885A-CE86424CC9F1}" srcOrd="2" destOrd="0" presId="urn:microsoft.com/office/officeart/2005/8/layout/chart3"/>
    <dgm:cxn modelId="{0467F401-38B6-44C0-9A33-2D65CE94C8C0}" type="presParOf" srcId="{DC575BF6-F059-4699-8A7A-E20B6A4B8D9A}" destId="{84A7E5DC-D041-40BE-A082-355E5F42AD5B}" srcOrd="3" destOrd="0" presId="urn:microsoft.com/office/officeart/2005/8/layout/chart3"/>
    <dgm:cxn modelId="{06179DB5-4DD7-4C09-B2C3-87604DC74483}" type="presParOf" srcId="{DC575BF6-F059-4699-8A7A-E20B6A4B8D9A}" destId="{92B4FF27-0421-495C-ABF3-C1AD9B0EAE9B}" srcOrd="4" destOrd="0" presId="urn:microsoft.com/office/officeart/2005/8/layout/chart3"/>
    <dgm:cxn modelId="{A4EDD74A-BBB6-4E63-BB16-AF512220F330}" type="presParOf" srcId="{DC575BF6-F059-4699-8A7A-E20B6A4B8D9A}" destId="{32B52DCB-9A9B-436F-A5BA-E9A40564959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4B297A-8C52-4602-BAFC-489322A6C37D}" type="doc">
      <dgm:prSet loTypeId="urn:microsoft.com/office/officeart/2005/8/layout/venn1" loCatId="relationship" qsTypeId="urn:microsoft.com/office/officeart/2005/8/quickstyle/simple4" qsCatId="simple" csTypeId="urn:microsoft.com/office/officeart/2005/8/colors/colorful1" csCatId="colorful" phldr="1"/>
      <dgm:spPr/>
    </dgm:pt>
    <dgm:pt modelId="{4739261D-F02F-4539-A8FE-B9EBD096C4E0}">
      <dgm:prSet phldrT="[Text]" custT="1"/>
      <dgm:spPr/>
      <dgm:t>
        <a:bodyPr/>
        <a:lstStyle/>
        <a:p>
          <a:r>
            <a:rPr lang="en-US" sz="1800" dirty="0" smtClean="0"/>
            <a:t>Clock Rate Management </a:t>
          </a:r>
          <a:endParaRPr lang="en-US" sz="1800" dirty="0"/>
        </a:p>
      </dgm:t>
    </dgm:pt>
    <dgm:pt modelId="{A8896E13-D856-44AA-9BA1-9182FA5CC252}" type="parTrans" cxnId="{0D6075A1-6ADE-4DAE-B7DC-747CA5BB85F3}">
      <dgm:prSet/>
      <dgm:spPr/>
      <dgm:t>
        <a:bodyPr/>
        <a:lstStyle/>
        <a:p>
          <a:endParaRPr lang="en-US"/>
        </a:p>
      </dgm:t>
    </dgm:pt>
    <dgm:pt modelId="{D8E538F5-4058-4F7E-ADCF-54A704D2B1BD}" type="sibTrans" cxnId="{0D6075A1-6ADE-4DAE-B7DC-747CA5BB85F3}">
      <dgm:prSet/>
      <dgm:spPr/>
      <dgm:t>
        <a:bodyPr/>
        <a:lstStyle/>
        <a:p>
          <a:endParaRPr lang="en-US"/>
        </a:p>
      </dgm:t>
    </dgm:pt>
    <dgm:pt modelId="{D417E63B-A495-48A2-B3AA-E5EFA3FCEE60}">
      <dgm:prSet phldrT="[Text]" custT="1"/>
      <dgm:spPr/>
      <dgm:t>
        <a:bodyPr/>
        <a:lstStyle/>
        <a:p>
          <a:r>
            <a:rPr lang="en-US" sz="1800" dirty="0" smtClean="0"/>
            <a:t>Functional</a:t>
          </a:r>
          <a:r>
            <a:rPr lang="en-US" sz="2000" dirty="0" smtClean="0"/>
            <a:t> </a:t>
          </a:r>
          <a:r>
            <a:rPr lang="en-US" sz="1800" dirty="0" smtClean="0"/>
            <a:t>Management</a:t>
          </a:r>
          <a:endParaRPr lang="en-US" sz="1800" dirty="0"/>
        </a:p>
      </dgm:t>
    </dgm:pt>
    <dgm:pt modelId="{5237F2B5-4C87-4F25-AB83-264DAA5F1B9D}" type="parTrans" cxnId="{DEA9340F-9A36-4060-905E-C10A2D5C8EC7}">
      <dgm:prSet/>
      <dgm:spPr/>
      <dgm:t>
        <a:bodyPr/>
        <a:lstStyle/>
        <a:p>
          <a:endParaRPr lang="en-US"/>
        </a:p>
      </dgm:t>
    </dgm:pt>
    <dgm:pt modelId="{3EE3E39B-4BB8-4E85-8E04-AC098C8C64C8}" type="sibTrans" cxnId="{DEA9340F-9A36-4060-905E-C10A2D5C8EC7}">
      <dgm:prSet/>
      <dgm:spPr/>
      <dgm:t>
        <a:bodyPr/>
        <a:lstStyle/>
        <a:p>
          <a:endParaRPr lang="en-US"/>
        </a:p>
      </dgm:t>
    </dgm:pt>
    <dgm:pt modelId="{FEEEF5A5-3518-4512-A983-13D518FF7499}">
      <dgm:prSet phldrT="[Text]"/>
      <dgm:spPr/>
      <dgm:t>
        <a:bodyPr/>
        <a:lstStyle/>
        <a:p>
          <a:r>
            <a:rPr lang="en-US" smtClean="0"/>
            <a:t>Voltage Management</a:t>
          </a:r>
          <a:endParaRPr lang="en-US" dirty="0"/>
        </a:p>
      </dgm:t>
    </dgm:pt>
    <dgm:pt modelId="{78583AFF-15E4-4E59-82F4-E8F6916C5A08}" type="parTrans" cxnId="{ED13E610-4C1B-4D3C-909A-44C4C3A94515}">
      <dgm:prSet/>
      <dgm:spPr/>
      <dgm:t>
        <a:bodyPr/>
        <a:lstStyle/>
        <a:p>
          <a:endParaRPr lang="en-US"/>
        </a:p>
      </dgm:t>
    </dgm:pt>
    <dgm:pt modelId="{652BB01D-A420-4869-8F1F-D0912B42D33C}" type="sibTrans" cxnId="{ED13E610-4C1B-4D3C-909A-44C4C3A94515}">
      <dgm:prSet/>
      <dgm:spPr/>
      <dgm:t>
        <a:bodyPr/>
        <a:lstStyle/>
        <a:p>
          <a:endParaRPr lang="en-US"/>
        </a:p>
      </dgm:t>
    </dgm:pt>
    <dgm:pt modelId="{9C8A59A1-F3FD-4223-A2BC-051E802474FB}" type="pres">
      <dgm:prSet presAssocID="{324B297A-8C52-4602-BAFC-489322A6C37D}" presName="compositeShape" presStyleCnt="0">
        <dgm:presLayoutVars>
          <dgm:chMax val="7"/>
          <dgm:dir/>
          <dgm:resizeHandles val="exact"/>
        </dgm:presLayoutVars>
      </dgm:prSet>
      <dgm:spPr/>
    </dgm:pt>
    <dgm:pt modelId="{0E45D16B-7DE1-4045-96C3-B8136D90D4B8}" type="pres">
      <dgm:prSet presAssocID="{4739261D-F02F-4539-A8FE-B9EBD096C4E0}" presName="circ1" presStyleLbl="vennNode1" presStyleIdx="0" presStyleCnt="3"/>
      <dgm:spPr/>
      <dgm:t>
        <a:bodyPr/>
        <a:lstStyle/>
        <a:p>
          <a:endParaRPr lang="en-US"/>
        </a:p>
      </dgm:t>
    </dgm:pt>
    <dgm:pt modelId="{EC3C1F73-EA16-42A2-B53E-3226B76A2D24}" type="pres">
      <dgm:prSet presAssocID="{4739261D-F02F-4539-A8FE-B9EBD096C4E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629C0-D05F-4DDC-8B97-791F466C6729}" type="pres">
      <dgm:prSet presAssocID="{D417E63B-A495-48A2-B3AA-E5EFA3FCEE60}" presName="circ2" presStyleLbl="vennNode1" presStyleIdx="1" presStyleCnt="3"/>
      <dgm:spPr/>
      <dgm:t>
        <a:bodyPr/>
        <a:lstStyle/>
        <a:p>
          <a:endParaRPr lang="en-US"/>
        </a:p>
      </dgm:t>
    </dgm:pt>
    <dgm:pt modelId="{083FE411-798E-400A-A9A5-AA699011858C}" type="pres">
      <dgm:prSet presAssocID="{D417E63B-A495-48A2-B3AA-E5EFA3FCEE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A68A1-FC8B-4984-AC30-4D5614D7AB65}" type="pres">
      <dgm:prSet presAssocID="{FEEEF5A5-3518-4512-A983-13D518FF7499}" presName="circ3" presStyleLbl="vennNode1" presStyleIdx="2" presStyleCnt="3"/>
      <dgm:spPr/>
      <dgm:t>
        <a:bodyPr/>
        <a:lstStyle/>
        <a:p>
          <a:endParaRPr lang="en-US"/>
        </a:p>
      </dgm:t>
    </dgm:pt>
    <dgm:pt modelId="{387BA959-9C88-43CB-9598-A119223BDB73}" type="pres">
      <dgm:prSet presAssocID="{FEEEF5A5-3518-4512-A983-13D518FF749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F08F2E-B535-48A0-B5AF-CB784A9E9DBA}" type="presOf" srcId="{D417E63B-A495-48A2-B3AA-E5EFA3FCEE60}" destId="{083FE411-798E-400A-A9A5-AA699011858C}" srcOrd="1" destOrd="0" presId="urn:microsoft.com/office/officeart/2005/8/layout/venn1"/>
    <dgm:cxn modelId="{0D6075A1-6ADE-4DAE-B7DC-747CA5BB85F3}" srcId="{324B297A-8C52-4602-BAFC-489322A6C37D}" destId="{4739261D-F02F-4539-A8FE-B9EBD096C4E0}" srcOrd="0" destOrd="0" parTransId="{A8896E13-D856-44AA-9BA1-9182FA5CC252}" sibTransId="{D8E538F5-4058-4F7E-ADCF-54A704D2B1BD}"/>
    <dgm:cxn modelId="{DEA9340F-9A36-4060-905E-C10A2D5C8EC7}" srcId="{324B297A-8C52-4602-BAFC-489322A6C37D}" destId="{D417E63B-A495-48A2-B3AA-E5EFA3FCEE60}" srcOrd="1" destOrd="0" parTransId="{5237F2B5-4C87-4F25-AB83-264DAA5F1B9D}" sibTransId="{3EE3E39B-4BB8-4E85-8E04-AC098C8C64C8}"/>
    <dgm:cxn modelId="{ED13E610-4C1B-4D3C-909A-44C4C3A94515}" srcId="{324B297A-8C52-4602-BAFC-489322A6C37D}" destId="{FEEEF5A5-3518-4512-A983-13D518FF7499}" srcOrd="2" destOrd="0" parTransId="{78583AFF-15E4-4E59-82F4-E8F6916C5A08}" sibTransId="{652BB01D-A420-4869-8F1F-D0912B42D33C}"/>
    <dgm:cxn modelId="{DCA1E843-50B6-4538-99ED-BCF1E9234C03}" type="presOf" srcId="{4739261D-F02F-4539-A8FE-B9EBD096C4E0}" destId="{EC3C1F73-EA16-42A2-B53E-3226B76A2D24}" srcOrd="1" destOrd="0" presId="urn:microsoft.com/office/officeart/2005/8/layout/venn1"/>
    <dgm:cxn modelId="{A1D77AC3-0612-41C1-8A6B-C6B5387BB4F1}" type="presOf" srcId="{4739261D-F02F-4539-A8FE-B9EBD096C4E0}" destId="{0E45D16B-7DE1-4045-96C3-B8136D90D4B8}" srcOrd="0" destOrd="0" presId="urn:microsoft.com/office/officeart/2005/8/layout/venn1"/>
    <dgm:cxn modelId="{B28F13BB-C382-44E7-8FCC-183BD13D6C7C}" type="presOf" srcId="{324B297A-8C52-4602-BAFC-489322A6C37D}" destId="{9C8A59A1-F3FD-4223-A2BC-051E802474FB}" srcOrd="0" destOrd="0" presId="urn:microsoft.com/office/officeart/2005/8/layout/venn1"/>
    <dgm:cxn modelId="{16479948-0863-4E28-9D68-F5BD4FA93690}" type="presOf" srcId="{FEEEF5A5-3518-4512-A983-13D518FF7499}" destId="{95AA68A1-FC8B-4984-AC30-4D5614D7AB65}" srcOrd="0" destOrd="0" presId="urn:microsoft.com/office/officeart/2005/8/layout/venn1"/>
    <dgm:cxn modelId="{BAF8E33F-B24D-499D-977D-60EA35FD0995}" type="presOf" srcId="{D417E63B-A495-48A2-B3AA-E5EFA3FCEE60}" destId="{93C629C0-D05F-4DDC-8B97-791F466C6729}" srcOrd="0" destOrd="0" presId="urn:microsoft.com/office/officeart/2005/8/layout/venn1"/>
    <dgm:cxn modelId="{072DF996-81FE-4624-B96E-A34835412007}" type="presOf" srcId="{FEEEF5A5-3518-4512-A983-13D518FF7499}" destId="{387BA959-9C88-43CB-9598-A119223BDB73}" srcOrd="1" destOrd="0" presId="urn:microsoft.com/office/officeart/2005/8/layout/venn1"/>
    <dgm:cxn modelId="{439D2572-C59E-41FB-ACF9-B2FCA54B641C}" type="presParOf" srcId="{9C8A59A1-F3FD-4223-A2BC-051E802474FB}" destId="{0E45D16B-7DE1-4045-96C3-B8136D90D4B8}" srcOrd="0" destOrd="0" presId="urn:microsoft.com/office/officeart/2005/8/layout/venn1"/>
    <dgm:cxn modelId="{78A99FC7-A6F3-4177-9E5C-9492DB17C4D4}" type="presParOf" srcId="{9C8A59A1-F3FD-4223-A2BC-051E802474FB}" destId="{EC3C1F73-EA16-42A2-B53E-3226B76A2D24}" srcOrd="1" destOrd="0" presId="urn:microsoft.com/office/officeart/2005/8/layout/venn1"/>
    <dgm:cxn modelId="{D87D9F1E-1124-40E8-BE6B-929AFB82B606}" type="presParOf" srcId="{9C8A59A1-F3FD-4223-A2BC-051E802474FB}" destId="{93C629C0-D05F-4DDC-8B97-791F466C6729}" srcOrd="2" destOrd="0" presId="urn:microsoft.com/office/officeart/2005/8/layout/venn1"/>
    <dgm:cxn modelId="{3858662A-3380-4B7B-ABD9-D847F2903C82}" type="presParOf" srcId="{9C8A59A1-F3FD-4223-A2BC-051E802474FB}" destId="{083FE411-798E-400A-A9A5-AA699011858C}" srcOrd="3" destOrd="0" presId="urn:microsoft.com/office/officeart/2005/8/layout/venn1"/>
    <dgm:cxn modelId="{6EE391B8-EF4F-4930-AFF6-ADE6BD140042}" type="presParOf" srcId="{9C8A59A1-F3FD-4223-A2BC-051E802474FB}" destId="{95AA68A1-FC8B-4984-AC30-4D5614D7AB65}" srcOrd="4" destOrd="0" presId="urn:microsoft.com/office/officeart/2005/8/layout/venn1"/>
    <dgm:cxn modelId="{8670821E-41B7-4DE8-8750-35C38E731B9B}" type="presParOf" srcId="{9C8A59A1-F3FD-4223-A2BC-051E802474FB}" destId="{387BA959-9C88-43CB-9598-A119223BDB7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FFAB75-10E5-4F53-83A6-8F91D4231B59}">
      <dsp:nvSpPr>
        <dsp:cNvPr id="0" name=""/>
        <dsp:cNvSpPr/>
      </dsp:nvSpPr>
      <dsp:spPr>
        <a:xfrm>
          <a:off x="1810981" y="288416"/>
          <a:ext cx="4118641" cy="4118641"/>
        </a:xfrm>
        <a:prstGeom prst="pie">
          <a:avLst>
            <a:gd name="adj1" fmla="val 16200000"/>
            <a:gd name="adj2" fmla="val 180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2"/>
              </a:solidFill>
            </a:rPr>
            <a:t>Clock Rate Management </a:t>
          </a:r>
          <a:endParaRPr lang="en-US" sz="1800" kern="1200" dirty="0">
            <a:solidFill>
              <a:schemeClr val="bg2"/>
            </a:solidFill>
          </a:endParaRPr>
        </a:p>
      </dsp:txBody>
      <dsp:txXfrm>
        <a:off x="4050247" y="1048404"/>
        <a:ext cx="1397396" cy="1372880"/>
      </dsp:txXfrm>
    </dsp:sp>
    <dsp:sp modelId="{53549C42-78EA-4B36-885A-CE86424CC9F1}">
      <dsp:nvSpPr>
        <dsp:cNvPr id="0" name=""/>
        <dsp:cNvSpPr/>
      </dsp:nvSpPr>
      <dsp:spPr>
        <a:xfrm>
          <a:off x="1699458" y="496086"/>
          <a:ext cx="4118641" cy="4118641"/>
        </a:xfrm>
        <a:prstGeom prst="pie">
          <a:avLst>
            <a:gd name="adj1" fmla="val 1800000"/>
            <a:gd name="adj2" fmla="val 9000000"/>
          </a:avLst>
        </a:prstGeom>
        <a:solidFill>
          <a:srgbClr val="517E2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2"/>
              </a:solidFill>
            </a:rPr>
            <a:t>Functional</a:t>
          </a:r>
          <a:r>
            <a:rPr lang="en-US" sz="2000" kern="1200" dirty="0" smtClean="0">
              <a:solidFill>
                <a:schemeClr val="bg2"/>
              </a:solidFill>
            </a:rPr>
            <a:t> </a:t>
          </a:r>
          <a:r>
            <a:rPr lang="en-US" sz="1800" kern="1200" dirty="0" smtClean="0">
              <a:solidFill>
                <a:schemeClr val="bg2"/>
              </a:solidFill>
            </a:rPr>
            <a:t>Management</a:t>
          </a:r>
          <a:endParaRPr lang="en-US" sz="1800" kern="1200" dirty="0">
            <a:solidFill>
              <a:schemeClr val="bg2"/>
            </a:solidFill>
          </a:endParaRPr>
        </a:p>
      </dsp:txBody>
      <dsp:txXfrm>
        <a:off x="2827181" y="3094753"/>
        <a:ext cx="1863195" cy="1274817"/>
      </dsp:txXfrm>
    </dsp:sp>
    <dsp:sp modelId="{92B4FF27-0421-495C-ABF3-C1AD9B0EAE9B}">
      <dsp:nvSpPr>
        <dsp:cNvPr id="0" name=""/>
        <dsp:cNvSpPr/>
      </dsp:nvSpPr>
      <dsp:spPr>
        <a:xfrm>
          <a:off x="1603287" y="288424"/>
          <a:ext cx="4118641" cy="4118641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bg2"/>
              </a:solidFill>
            </a:rPr>
            <a:t>Voltage Management</a:t>
          </a:r>
          <a:endParaRPr lang="en-US" sz="1900" kern="1200" dirty="0">
            <a:solidFill>
              <a:schemeClr val="bg2"/>
            </a:solidFill>
          </a:endParaRPr>
        </a:p>
      </dsp:txBody>
      <dsp:txXfrm>
        <a:off x="2044571" y="1097443"/>
        <a:ext cx="1397396" cy="13728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45D16B-7DE1-4045-96C3-B8136D90D4B8}">
      <dsp:nvSpPr>
        <dsp:cNvPr id="0" name=""/>
        <dsp:cNvSpPr/>
      </dsp:nvSpPr>
      <dsp:spPr>
        <a:xfrm>
          <a:off x="1971688" y="53010"/>
          <a:ext cx="2544513" cy="254451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Clock Rate Management </a:t>
          </a:r>
          <a:endParaRPr lang="en-US" sz="1800" kern="1200" dirty="0"/>
        </a:p>
      </dsp:txBody>
      <dsp:txXfrm>
        <a:off x="2310956" y="498300"/>
        <a:ext cx="1865976" cy="1145031"/>
      </dsp:txXfrm>
    </dsp:sp>
    <dsp:sp modelId="{93C629C0-D05F-4DDC-8B97-791F466C6729}">
      <dsp:nvSpPr>
        <dsp:cNvPr id="0" name=""/>
        <dsp:cNvSpPr/>
      </dsp:nvSpPr>
      <dsp:spPr>
        <a:xfrm>
          <a:off x="2889833" y="1643331"/>
          <a:ext cx="2544513" cy="254451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Functional</a:t>
          </a:r>
          <a:r>
            <a:rPr lang="en-US" sz="2000" kern="1200" dirty="0" smtClean="0"/>
            <a:t> </a:t>
          </a:r>
          <a:r>
            <a:rPr lang="en-US" sz="1800" kern="1200" dirty="0" smtClean="0"/>
            <a:t>Management</a:t>
          </a:r>
          <a:endParaRPr lang="en-US" sz="1800" kern="1200" dirty="0"/>
        </a:p>
      </dsp:txBody>
      <dsp:txXfrm>
        <a:off x="3668030" y="2300664"/>
        <a:ext cx="1526708" cy="1399482"/>
      </dsp:txXfrm>
    </dsp:sp>
    <dsp:sp modelId="{95AA68A1-FC8B-4984-AC30-4D5614D7AB65}">
      <dsp:nvSpPr>
        <dsp:cNvPr id="0" name=""/>
        <dsp:cNvSpPr/>
      </dsp:nvSpPr>
      <dsp:spPr>
        <a:xfrm>
          <a:off x="1053542" y="1643331"/>
          <a:ext cx="2544513" cy="254451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Voltage Management</a:t>
          </a:r>
          <a:endParaRPr lang="en-US" sz="2200" kern="1200" dirty="0"/>
        </a:p>
      </dsp:txBody>
      <dsp:txXfrm>
        <a:off x="1293151" y="2300664"/>
        <a:ext cx="1526708" cy="139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C094B7-3763-4BDA-9689-04454B973B43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C3A605-591A-4B9A-B1DE-350C900F3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335DD1-67B0-4E28-B2D5-8822E56C32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9F17F-03DF-4E90-A6DD-231D464A2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CB3BC-A3F0-4FD7-AF01-C8A902897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5E930-64E0-4388-AE0C-C73E41141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8AE22-9A79-4287-AB21-DEA70C41B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A970C-DA40-4885-970D-3D86BDAF5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D3DE-797F-4ED5-B390-A603ACF26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5F6DC-5367-4C5F-B07E-E5F2716F2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C50A-9BB8-4C3D-BBCE-5306B9978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E2E98-883B-4C66-9490-6C5CD32C5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13C0C-E8E2-40C7-BE21-D0A24B025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2CB65-2329-4D28-816B-F749B367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328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447E15-A6B0-4D8D-B5D8-C06AF850E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nopsys.com/Tools/Verification/AMSVerification/CircuitSimulation/HSPICE/Documents/hspice%20ds.pdf" TargetMode="External"/><Relationship Id="rId2" Type="http://schemas.openxmlformats.org/officeDocument/2006/relationships/hyperlink" Target="http://ptm.asu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sz="quarter"/>
          </p:nvPr>
        </p:nvSpPr>
        <p:spPr>
          <a:xfrm>
            <a:off x="228600" y="273050"/>
            <a:ext cx="8686800" cy="170815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70C0"/>
                </a:solidFill>
              </a:rPr>
              <a:t>Architectural Power Management for Battery Lifetime Optimization in Portable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990600" y="5105400"/>
            <a:ext cx="7162800" cy="1044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Department of Electrical and Computer Engineering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F78819"/>
                </a:solidFill>
              </a:rPr>
              <a:t>Auburn University, Auburn, AL 36849, USA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473825"/>
            <a:ext cx="758825" cy="247650"/>
          </a:xfrm>
        </p:spPr>
        <p:txBody>
          <a:bodyPr/>
          <a:lstStyle/>
          <a:p>
            <a:pPr>
              <a:defRPr/>
            </a:pPr>
            <a:fld id="{A190D982-A04E-41A9-84F1-8648889968C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914400" y="3652563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400" kern="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Manish </a:t>
            </a:r>
            <a:r>
              <a:rPr lang="en-US" sz="2400" kern="0" dirty="0" err="1" smtClean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Kulkarni</a:t>
            </a:r>
            <a:r>
              <a:rPr lang="en-US" sz="2400" kern="0" dirty="0" smtClean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</a:t>
            </a:r>
            <a:endParaRPr lang="en-US" sz="2400" kern="0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2400" dirty="0" err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Vishwani</a:t>
            </a:r>
            <a:r>
              <a:rPr lang="en-US" sz="24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D. </a:t>
            </a:r>
            <a:r>
              <a:rPr lang="en-US" sz="2400" dirty="0" err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Agrawal</a:t>
            </a:r>
            <a:endParaRPr lang="en-US" sz="2400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2400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2400" kern="0" dirty="0">
              <a:latin typeface="+mn-lt"/>
            </a:endParaRPr>
          </a:p>
        </p:txBody>
      </p:sp>
      <p:pic>
        <p:nvPicPr>
          <p:cNvPr id="2055" name="Picture 5" descr="AUSealColor_transparent2"/>
          <p:cNvPicPr>
            <a:picLocks noGrp="1"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9442" y="2107356"/>
            <a:ext cx="1477804" cy="148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12124" y="6356350"/>
            <a:ext cx="272952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Manish </a:t>
            </a:r>
            <a:r>
              <a:rPr lang="en-US" dirty="0" err="1" smtClean="0"/>
              <a:t>Kulkarni</a:t>
            </a:r>
            <a:r>
              <a:rPr lang="en-US" dirty="0" smtClean="0"/>
              <a:t> and </a:t>
            </a:r>
            <a:r>
              <a:rPr lang="en-US" dirty="0" err="1"/>
              <a:t>Vishwani</a:t>
            </a:r>
            <a:r>
              <a:rPr lang="en-US" dirty="0"/>
              <a:t> </a:t>
            </a:r>
            <a:r>
              <a:rPr lang="en-US" dirty="0" err="1"/>
              <a:t>Agrawal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87115" y="6356350"/>
            <a:ext cx="2868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smtClean="0">
                <a:solidFill>
                  <a:srgbClr val="0070C0"/>
                </a:solidFill>
              </a:rPr>
              <a:t>Hardware Modes for Power Reduction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371600"/>
            <a:ext cx="5791200" cy="4876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Power gating (PG)</a:t>
            </a:r>
          </a:p>
          <a:p>
            <a:pPr lvl="1">
              <a:defRPr/>
            </a:pPr>
            <a:r>
              <a:rPr lang="en-US" dirty="0" smtClean="0"/>
              <a:t>Used primarily for combinational logic</a:t>
            </a:r>
          </a:p>
          <a:p>
            <a:pPr lvl="1">
              <a:defRPr/>
            </a:pPr>
            <a:r>
              <a:rPr lang="en-US" dirty="0" smtClean="0"/>
              <a:t>Header or footer switches to reduce leakage power </a:t>
            </a:r>
          </a:p>
          <a:p>
            <a:pPr>
              <a:defRPr/>
            </a:pPr>
            <a:r>
              <a:rPr lang="en-US" dirty="0" smtClean="0"/>
              <a:t>Clock gating (CG)</a:t>
            </a:r>
          </a:p>
          <a:p>
            <a:pPr lvl="1">
              <a:defRPr/>
            </a:pPr>
            <a:r>
              <a:rPr lang="en-US" dirty="0" smtClean="0"/>
              <a:t>Used for flip flops and registers</a:t>
            </a:r>
          </a:p>
          <a:p>
            <a:pPr lvl="1">
              <a:defRPr/>
            </a:pPr>
            <a:r>
              <a:rPr lang="en-US" dirty="0" smtClean="0"/>
              <a:t>Reduces switching activity; data is retained </a:t>
            </a:r>
          </a:p>
          <a:p>
            <a:pPr lvl="1">
              <a:defRPr/>
            </a:pPr>
            <a:r>
              <a:rPr lang="en-US" dirty="0" smtClean="0"/>
              <a:t>No need for state retention</a:t>
            </a:r>
          </a:p>
          <a:p>
            <a:pPr>
              <a:defRPr/>
            </a:pPr>
            <a:r>
              <a:rPr lang="en-US" dirty="0" smtClean="0"/>
              <a:t>Drowsy mode</a:t>
            </a:r>
          </a:p>
          <a:p>
            <a:pPr lvl="1">
              <a:defRPr/>
            </a:pPr>
            <a:r>
              <a:rPr lang="en-US" dirty="0" smtClean="0"/>
              <a:t>Used for caches, memories and register files</a:t>
            </a:r>
          </a:p>
          <a:p>
            <a:pPr lvl="1">
              <a:defRPr/>
            </a:pPr>
            <a:r>
              <a:rPr lang="en-US" dirty="0" smtClean="0"/>
              <a:t>Memory cells are put in low voltage mode</a:t>
            </a:r>
          </a:p>
          <a:p>
            <a:pPr lvl="1">
              <a:defRPr/>
            </a:pPr>
            <a:r>
              <a:rPr lang="en-US" dirty="0" smtClean="0"/>
              <a:t>Address decoders and sense amplifiers in power gated mode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9443F-1E42-4D82-BD94-CD48B68E09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8350" y="4357688"/>
            <a:ext cx="29146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6273800" y="4081463"/>
            <a:ext cx="2438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Figure: Power Gating</a:t>
            </a:r>
          </a:p>
        </p:txBody>
      </p:sp>
      <p:sp>
        <p:nvSpPr>
          <p:cNvPr id="6153" name="TextBox 13"/>
          <p:cNvSpPr txBox="1">
            <a:spLocks noChangeArrowheads="1"/>
          </p:cNvSpPr>
          <p:nvPr/>
        </p:nvSpPr>
        <p:spPr bwMode="auto">
          <a:xfrm>
            <a:off x="6259513" y="5921375"/>
            <a:ext cx="2438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Figure: Clock Gating</a:t>
            </a:r>
          </a:p>
        </p:txBody>
      </p:sp>
      <p:grpSp>
        <p:nvGrpSpPr>
          <p:cNvPr id="6154" name="Group 150"/>
          <p:cNvGrpSpPr>
            <a:grpSpLocks/>
          </p:cNvGrpSpPr>
          <p:nvPr/>
        </p:nvGrpSpPr>
        <p:grpSpPr bwMode="auto">
          <a:xfrm>
            <a:off x="5824538" y="839788"/>
            <a:ext cx="3000375" cy="3063875"/>
            <a:chOff x="-214060" y="419100"/>
            <a:chExt cx="5512576" cy="5823049"/>
          </a:xfrm>
        </p:grpSpPr>
        <p:sp>
          <p:nvSpPr>
            <p:cNvPr id="152" name="Rectangle 151"/>
            <p:cNvSpPr/>
            <p:nvPr/>
          </p:nvSpPr>
          <p:spPr>
            <a:xfrm>
              <a:off x="1320128" y="3837500"/>
              <a:ext cx="1843359" cy="18887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156" name="Group 2"/>
            <p:cNvGrpSpPr>
              <a:grpSpLocks/>
            </p:cNvGrpSpPr>
            <p:nvPr/>
          </p:nvGrpSpPr>
          <p:grpSpPr bwMode="auto">
            <a:xfrm>
              <a:off x="2003177" y="5708749"/>
              <a:ext cx="536575" cy="533400"/>
              <a:chOff x="6513513" y="5257800"/>
              <a:chExt cx="536575" cy="533400"/>
            </a:xfrm>
          </p:grpSpPr>
          <p:sp>
            <p:nvSpPr>
              <p:cNvPr id="6184" name="Line 17"/>
              <p:cNvSpPr>
                <a:spLocks noChangeShapeType="1"/>
              </p:cNvSpPr>
              <p:nvPr/>
            </p:nvSpPr>
            <p:spPr bwMode="auto">
              <a:xfrm>
                <a:off x="6781800" y="5257800"/>
                <a:ext cx="0" cy="3841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Line 18"/>
              <p:cNvSpPr>
                <a:spLocks noChangeShapeType="1"/>
              </p:cNvSpPr>
              <p:nvPr/>
            </p:nvSpPr>
            <p:spPr bwMode="auto">
              <a:xfrm>
                <a:off x="6513513" y="5641975"/>
                <a:ext cx="5365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6" name="Line 19"/>
              <p:cNvSpPr>
                <a:spLocks noChangeShapeType="1"/>
              </p:cNvSpPr>
              <p:nvPr/>
            </p:nvSpPr>
            <p:spPr bwMode="auto">
              <a:xfrm>
                <a:off x="6629400" y="5715000"/>
                <a:ext cx="3460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Line 19"/>
              <p:cNvSpPr>
                <a:spLocks noChangeShapeType="1"/>
              </p:cNvSpPr>
              <p:nvPr/>
            </p:nvSpPr>
            <p:spPr bwMode="auto">
              <a:xfrm>
                <a:off x="6705600" y="5791200"/>
                <a:ext cx="1523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54" name="Straight Arrow Connector 153"/>
            <p:cNvCxnSpPr/>
            <p:nvPr/>
          </p:nvCxnSpPr>
          <p:spPr>
            <a:xfrm>
              <a:off x="211779" y="4090939"/>
              <a:ext cx="1108349" cy="30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>
              <a:off x="211779" y="4347395"/>
              <a:ext cx="110834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>
            <a:xfrm>
              <a:off x="211779" y="4615918"/>
              <a:ext cx="1108349" cy="30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/>
            <p:nvPr/>
          </p:nvCxnSpPr>
          <p:spPr>
            <a:xfrm>
              <a:off x="240946" y="5246498"/>
              <a:ext cx="1108349" cy="30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/>
            <p:nvPr/>
          </p:nvCxnSpPr>
          <p:spPr>
            <a:xfrm>
              <a:off x="240946" y="5530108"/>
              <a:ext cx="1108349" cy="30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>
              <a:off x="3148902" y="4075854"/>
              <a:ext cx="1108349" cy="30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>
              <a:off x="3148902" y="4332309"/>
              <a:ext cx="110834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3148902" y="4600834"/>
              <a:ext cx="1108349" cy="30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>
              <a:off x="3178069" y="5231412"/>
              <a:ext cx="1111266" cy="30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/>
            <p:nvPr/>
          </p:nvCxnSpPr>
          <p:spPr>
            <a:xfrm>
              <a:off x="3178069" y="5515021"/>
              <a:ext cx="1111266" cy="30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ectangle 163"/>
            <p:cNvSpPr/>
            <p:nvPr/>
          </p:nvSpPr>
          <p:spPr>
            <a:xfrm>
              <a:off x="1334710" y="1185449"/>
              <a:ext cx="1843359" cy="18887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65" name="Straight Connector 164"/>
            <p:cNvCxnSpPr/>
            <p:nvPr/>
          </p:nvCxnSpPr>
          <p:spPr>
            <a:xfrm>
              <a:off x="1868469" y="1825080"/>
              <a:ext cx="4112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1650732" y="2072484"/>
              <a:ext cx="46463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1883051" y="2292733"/>
              <a:ext cx="39667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5400000">
              <a:off x="1560315" y="2063433"/>
              <a:ext cx="46463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1661382" y="2003089"/>
              <a:ext cx="122502" cy="12370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rot="5400000" flipH="1" flipV="1">
              <a:off x="1700938" y="1257860"/>
              <a:ext cx="112840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1500300" y="3066626"/>
              <a:ext cx="152968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0800000">
              <a:off x="322614" y="2069466"/>
              <a:ext cx="131835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6" name="TextBox 172"/>
            <p:cNvSpPr txBox="1">
              <a:spLocks noChangeArrowheads="1"/>
            </p:cNvSpPr>
            <p:nvPr/>
          </p:nvSpPr>
          <p:spPr bwMode="auto">
            <a:xfrm>
              <a:off x="1537057" y="4191001"/>
              <a:ext cx="1502071" cy="1152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Logic</a:t>
              </a:r>
            </a:p>
            <a:p>
              <a:pPr algn="ctr"/>
              <a:r>
                <a:rPr lang="en-US" sz="1600" b="1"/>
                <a:t>Block</a:t>
              </a:r>
            </a:p>
          </p:txBody>
        </p:sp>
        <p:sp>
          <p:nvSpPr>
            <p:cNvPr id="174" name="Isosceles Triangle 173"/>
            <p:cNvSpPr/>
            <p:nvPr/>
          </p:nvSpPr>
          <p:spPr>
            <a:xfrm>
              <a:off x="2087221" y="419100"/>
              <a:ext cx="367505" cy="265507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78" name="TextBox 174"/>
            <p:cNvSpPr txBox="1">
              <a:spLocks noChangeArrowheads="1"/>
            </p:cNvSpPr>
            <p:nvPr/>
          </p:nvSpPr>
          <p:spPr bwMode="auto">
            <a:xfrm>
              <a:off x="3877154" y="1063103"/>
              <a:ext cx="1421362" cy="1030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Header Switch</a:t>
              </a:r>
            </a:p>
          </p:txBody>
        </p:sp>
        <p:sp>
          <p:nvSpPr>
            <p:cNvPr id="6179" name="TextBox 175"/>
            <p:cNvSpPr txBox="1">
              <a:spLocks noChangeArrowheads="1"/>
            </p:cNvSpPr>
            <p:nvPr/>
          </p:nvSpPr>
          <p:spPr bwMode="auto">
            <a:xfrm>
              <a:off x="-214060" y="1585685"/>
              <a:ext cx="1451396" cy="606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Sleep</a:t>
              </a:r>
            </a:p>
          </p:txBody>
        </p:sp>
        <p:sp>
          <p:nvSpPr>
            <p:cNvPr id="177" name="Right Brace 176"/>
            <p:cNvSpPr/>
            <p:nvPr/>
          </p:nvSpPr>
          <p:spPr>
            <a:xfrm>
              <a:off x="3469740" y="1206568"/>
              <a:ext cx="332505" cy="1828377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81" name="TextBox 177"/>
            <p:cNvSpPr txBox="1">
              <a:spLocks noChangeArrowheads="1"/>
            </p:cNvSpPr>
            <p:nvPr/>
          </p:nvSpPr>
          <p:spPr bwMode="auto">
            <a:xfrm>
              <a:off x="3819957" y="2892304"/>
              <a:ext cx="1449961" cy="1030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Virtual Supply</a:t>
              </a:r>
            </a:p>
          </p:txBody>
        </p:sp>
        <p:cxnSp>
          <p:nvCxnSpPr>
            <p:cNvPr id="179" name="Straight Arrow Connector 178"/>
            <p:cNvCxnSpPr/>
            <p:nvPr/>
          </p:nvCxnSpPr>
          <p:spPr>
            <a:xfrm>
              <a:off x="2270974" y="3418121"/>
              <a:ext cx="147876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/>
            <p:nvPr/>
          </p:nvSpPr>
          <p:spPr>
            <a:xfrm>
              <a:off x="2203889" y="3366829"/>
              <a:ext cx="128335" cy="126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7695" y="6356350"/>
            <a:ext cx="327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DFD5F-A321-4946-9D4A-8687054B1A0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9575" y="7938"/>
            <a:ext cx="8229600" cy="8493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Example of Power Gating</a:t>
            </a:r>
          </a:p>
        </p:txBody>
      </p:sp>
      <p:grpSp>
        <p:nvGrpSpPr>
          <p:cNvPr id="7174" name="Group 5"/>
          <p:cNvGrpSpPr>
            <a:grpSpLocks/>
          </p:cNvGrpSpPr>
          <p:nvPr/>
        </p:nvGrpSpPr>
        <p:grpSpPr bwMode="auto">
          <a:xfrm>
            <a:off x="152400" y="685800"/>
            <a:ext cx="5421313" cy="4248150"/>
            <a:chOff x="576520" y="990600"/>
            <a:chExt cx="7447044" cy="5791200"/>
          </a:xfrm>
        </p:grpSpPr>
        <p:sp>
          <p:nvSpPr>
            <p:cNvPr id="7" name="Rectangle 6"/>
            <p:cNvSpPr/>
            <p:nvPr/>
          </p:nvSpPr>
          <p:spPr>
            <a:xfrm>
              <a:off x="2970913" y="1752372"/>
              <a:ext cx="2895951" cy="259045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ight Arrow 7"/>
            <p:cNvSpPr>
              <a:spLocks noChangeArrowheads="1"/>
            </p:cNvSpPr>
            <p:nvPr/>
          </p:nvSpPr>
          <p:spPr bwMode="auto">
            <a:xfrm flipV="1">
              <a:off x="1200196" y="2133258"/>
              <a:ext cx="1751092" cy="229397"/>
            </a:xfrm>
            <a:prstGeom prst="rightArrow">
              <a:avLst>
                <a:gd name="adj1" fmla="val 50000"/>
                <a:gd name="adj2" fmla="val 50011"/>
              </a:avLst>
            </a:prstGeom>
            <a:solidFill>
              <a:schemeClr val="tx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9" name="Right Arrow 8"/>
            <p:cNvSpPr>
              <a:spLocks noChangeArrowheads="1"/>
            </p:cNvSpPr>
            <p:nvPr/>
          </p:nvSpPr>
          <p:spPr bwMode="auto">
            <a:xfrm flipV="1">
              <a:off x="1200196" y="2895030"/>
              <a:ext cx="1751092" cy="229397"/>
            </a:xfrm>
            <a:prstGeom prst="rightArrow">
              <a:avLst>
                <a:gd name="adj1" fmla="val 50000"/>
                <a:gd name="adj2" fmla="val 50011"/>
              </a:avLst>
            </a:prstGeom>
            <a:solidFill>
              <a:schemeClr val="tx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219823" y="3810456"/>
              <a:ext cx="1751090" cy="21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>
              <a:spLocks noChangeArrowheads="1"/>
            </p:cNvSpPr>
            <p:nvPr/>
          </p:nvSpPr>
          <p:spPr bwMode="auto">
            <a:xfrm flipV="1">
              <a:off x="5886492" y="2970776"/>
              <a:ext cx="1753272" cy="229397"/>
            </a:xfrm>
            <a:prstGeom prst="rightArrow">
              <a:avLst>
                <a:gd name="adj1" fmla="val 50000"/>
                <a:gd name="adj2" fmla="val 50011"/>
              </a:avLst>
            </a:prstGeom>
            <a:solidFill>
              <a:schemeClr val="tx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cxnSp>
          <p:nvCxnSpPr>
            <p:cNvPr id="12" name="Straight Connector 11"/>
            <p:cNvCxnSpPr>
              <a:endCxn id="7" idx="0"/>
            </p:cNvCxnSpPr>
            <p:nvPr/>
          </p:nvCxnSpPr>
          <p:spPr>
            <a:xfrm rot="5400000">
              <a:off x="4191665" y="1522967"/>
              <a:ext cx="456630" cy="21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408819" y="2171633"/>
              <a:ext cx="380886" cy="152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333585" y="2934496"/>
              <a:ext cx="380886" cy="1504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895426" y="3009149"/>
              <a:ext cx="380886" cy="152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17" name="TextBox 15"/>
            <p:cNvSpPr txBox="1">
              <a:spLocks noChangeArrowheads="1"/>
            </p:cNvSpPr>
            <p:nvPr/>
          </p:nvSpPr>
          <p:spPr bwMode="auto">
            <a:xfrm>
              <a:off x="596146" y="1828117"/>
              <a:ext cx="1598443" cy="458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Data 1</a:t>
              </a:r>
            </a:p>
          </p:txBody>
        </p:sp>
        <p:sp>
          <p:nvSpPr>
            <p:cNvPr id="7218" name="TextBox 16"/>
            <p:cNvSpPr txBox="1">
              <a:spLocks noChangeArrowheads="1"/>
            </p:cNvSpPr>
            <p:nvPr/>
          </p:nvSpPr>
          <p:spPr bwMode="auto">
            <a:xfrm>
              <a:off x="576520" y="2589889"/>
              <a:ext cx="1600624" cy="458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Data 2</a:t>
              </a:r>
            </a:p>
          </p:txBody>
        </p:sp>
        <p:sp>
          <p:nvSpPr>
            <p:cNvPr id="7219" name="TextBox 17"/>
            <p:cNvSpPr txBox="1">
              <a:spLocks noChangeArrowheads="1"/>
            </p:cNvSpPr>
            <p:nvPr/>
          </p:nvSpPr>
          <p:spPr bwMode="auto">
            <a:xfrm>
              <a:off x="576520" y="3429570"/>
              <a:ext cx="1600624" cy="458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Add / Sub</a:t>
              </a:r>
            </a:p>
          </p:txBody>
        </p:sp>
        <p:sp>
          <p:nvSpPr>
            <p:cNvPr id="7220" name="TextBox 18"/>
            <p:cNvSpPr txBox="1">
              <a:spLocks noChangeArrowheads="1"/>
            </p:cNvSpPr>
            <p:nvPr/>
          </p:nvSpPr>
          <p:spPr bwMode="auto">
            <a:xfrm>
              <a:off x="6422940" y="2553099"/>
              <a:ext cx="1600624" cy="458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Data Out</a:t>
              </a:r>
            </a:p>
          </p:txBody>
        </p:sp>
        <p:sp>
          <p:nvSpPr>
            <p:cNvPr id="7221" name="TextBox 19"/>
            <p:cNvSpPr txBox="1">
              <a:spLocks noChangeArrowheads="1"/>
            </p:cNvSpPr>
            <p:nvPr/>
          </p:nvSpPr>
          <p:spPr bwMode="auto">
            <a:xfrm>
              <a:off x="1522938" y="2286911"/>
              <a:ext cx="519003" cy="377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32</a:t>
              </a:r>
            </a:p>
          </p:txBody>
        </p:sp>
        <p:sp>
          <p:nvSpPr>
            <p:cNvPr id="7222" name="TextBox 20"/>
            <p:cNvSpPr txBox="1">
              <a:spLocks noChangeArrowheads="1"/>
            </p:cNvSpPr>
            <p:nvPr/>
          </p:nvSpPr>
          <p:spPr bwMode="auto">
            <a:xfrm>
              <a:off x="1522938" y="3048683"/>
              <a:ext cx="623676" cy="377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32</a:t>
              </a:r>
            </a:p>
          </p:txBody>
        </p:sp>
        <p:sp>
          <p:nvSpPr>
            <p:cNvPr id="7223" name="TextBox 21"/>
            <p:cNvSpPr txBox="1">
              <a:spLocks noChangeArrowheads="1"/>
            </p:cNvSpPr>
            <p:nvPr/>
          </p:nvSpPr>
          <p:spPr bwMode="auto">
            <a:xfrm>
              <a:off x="7009546" y="3124428"/>
              <a:ext cx="580061" cy="377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32</a:t>
              </a:r>
            </a:p>
          </p:txBody>
        </p:sp>
        <p:sp>
          <p:nvSpPr>
            <p:cNvPr id="7224" name="TextBox 22"/>
            <p:cNvSpPr txBox="1">
              <a:spLocks noChangeArrowheads="1"/>
            </p:cNvSpPr>
            <p:nvPr/>
          </p:nvSpPr>
          <p:spPr bwMode="auto">
            <a:xfrm>
              <a:off x="3298017" y="1994754"/>
              <a:ext cx="2352960" cy="2369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Calibri" pitchFamily="34" charset="0"/>
                </a:rPr>
                <a:t>32 - bit</a:t>
              </a:r>
            </a:p>
            <a:p>
              <a:pPr algn="ctr"/>
              <a:r>
                <a:rPr lang="en-US" sz="2800">
                  <a:latin typeface="Calibri" pitchFamily="34" charset="0"/>
                </a:rPr>
                <a:t>ALU</a:t>
              </a:r>
            </a:p>
            <a:p>
              <a:pPr algn="ctr"/>
              <a:r>
                <a:rPr lang="en-US" sz="2400">
                  <a:latin typeface="Calibri" pitchFamily="34" charset="0"/>
                </a:rPr>
                <a:t>(Low V</a:t>
              </a:r>
              <a:r>
                <a:rPr lang="en-US" sz="2400" baseline="-25000">
                  <a:latin typeface="Calibri" pitchFamily="34" charset="0"/>
                </a:rPr>
                <a:t>t</a:t>
              </a:r>
              <a:r>
                <a:rPr lang="en-US" sz="2400">
                  <a:latin typeface="Calibri" pitchFamily="34" charset="0"/>
                </a:rPr>
                <a:t>)</a:t>
              </a:r>
            </a:p>
            <a:p>
              <a:pPr algn="ctr"/>
              <a:endParaRPr lang="en-US" sz="2800">
                <a:latin typeface="Calibri" pitchFamily="34" charset="0"/>
              </a:endParaRPr>
            </a:p>
          </p:txBody>
        </p:sp>
        <p:grpSp>
          <p:nvGrpSpPr>
            <p:cNvPr id="7225" name="Group 23"/>
            <p:cNvGrpSpPr>
              <a:grpSpLocks/>
            </p:cNvGrpSpPr>
            <p:nvPr/>
          </p:nvGrpSpPr>
          <p:grpSpPr bwMode="auto">
            <a:xfrm>
              <a:off x="3581400" y="4800600"/>
              <a:ext cx="1752600" cy="1447800"/>
              <a:chOff x="3581400" y="4953000"/>
              <a:chExt cx="1752600" cy="14478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581506" y="4954025"/>
                <a:ext cx="1753272" cy="144779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241" name="TextBox 39"/>
              <p:cNvSpPr txBox="1">
                <a:spLocks noChangeArrowheads="1"/>
              </p:cNvSpPr>
              <p:nvPr/>
            </p:nvSpPr>
            <p:spPr bwMode="auto">
              <a:xfrm>
                <a:off x="3657695" y="5028744"/>
                <a:ext cx="1600010" cy="1285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latin typeface="Calibri" pitchFamily="34" charset="0"/>
                  </a:rPr>
                  <a:t>Sleep Transistor Network</a:t>
                </a:r>
              </a:p>
              <a:p>
                <a:pPr algn="ctr"/>
                <a:r>
                  <a:rPr lang="en-US" sz="1400">
                    <a:latin typeface="Calibri" pitchFamily="34" charset="0"/>
                  </a:rPr>
                  <a:t>(High V</a:t>
                </a:r>
                <a:r>
                  <a:rPr lang="en-US" sz="1400" baseline="-25000">
                    <a:latin typeface="Calibri" pitchFamily="34" charset="0"/>
                  </a:rPr>
                  <a:t>t</a:t>
                </a:r>
                <a:r>
                  <a:rPr lang="en-US" sz="1400">
                    <a:latin typeface="Calibri" pitchFamily="34" charset="0"/>
                  </a:rPr>
                  <a:t>)</a:t>
                </a:r>
              </a:p>
            </p:txBody>
          </p:sp>
        </p:grpSp>
        <p:cxnSp>
          <p:nvCxnSpPr>
            <p:cNvPr id="25" name="Straight Connector 24"/>
            <p:cNvCxnSpPr>
              <a:stCxn id="7" idx="2"/>
            </p:cNvCxnSpPr>
            <p:nvPr/>
          </p:nvCxnSpPr>
          <p:spPr>
            <a:xfrm rot="5400000">
              <a:off x="4191663" y="4572220"/>
              <a:ext cx="456631" cy="21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4191665" y="1522967"/>
              <a:ext cx="456630" cy="21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28" name="TextBox 26"/>
            <p:cNvSpPr txBox="1">
              <a:spLocks noChangeArrowheads="1"/>
            </p:cNvSpPr>
            <p:nvPr/>
          </p:nvSpPr>
          <p:spPr bwMode="auto">
            <a:xfrm>
              <a:off x="4647861" y="990600"/>
              <a:ext cx="1600624" cy="499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VDD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115774" y="1295742"/>
              <a:ext cx="608411" cy="21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828234" y="5485489"/>
              <a:ext cx="1753272" cy="21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418889" y="4572228"/>
              <a:ext cx="2743303" cy="21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32" name="TextBox 30"/>
            <p:cNvSpPr txBox="1">
              <a:spLocks noChangeArrowheads="1"/>
            </p:cNvSpPr>
            <p:nvPr/>
          </p:nvSpPr>
          <p:spPr bwMode="auto">
            <a:xfrm>
              <a:off x="1675586" y="5104603"/>
              <a:ext cx="1600624" cy="458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Sleep</a:t>
              </a:r>
            </a:p>
          </p:txBody>
        </p:sp>
        <p:sp>
          <p:nvSpPr>
            <p:cNvPr id="7233" name="TextBox 31"/>
            <p:cNvSpPr txBox="1">
              <a:spLocks noChangeArrowheads="1"/>
            </p:cNvSpPr>
            <p:nvPr/>
          </p:nvSpPr>
          <p:spPr bwMode="auto">
            <a:xfrm>
              <a:off x="6128548" y="4091792"/>
              <a:ext cx="1600623" cy="458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GND_V</a:t>
              </a: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 flipV="1">
              <a:off x="4342566" y="4496483"/>
              <a:ext cx="163551" cy="186115"/>
            </a:xfrm>
            <a:prstGeom prst="ellipse">
              <a:avLst/>
            </a:prstGeom>
            <a:solidFill>
              <a:schemeClr val="tx1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grpSp>
          <p:nvGrpSpPr>
            <p:cNvPr id="7235" name="Group 33"/>
            <p:cNvGrpSpPr>
              <a:grpSpLocks/>
            </p:cNvGrpSpPr>
            <p:nvPr/>
          </p:nvGrpSpPr>
          <p:grpSpPr bwMode="auto">
            <a:xfrm>
              <a:off x="4191000" y="6248400"/>
              <a:ext cx="536575" cy="533400"/>
              <a:chOff x="6513513" y="5257800"/>
              <a:chExt cx="536575" cy="533400"/>
            </a:xfrm>
          </p:grpSpPr>
          <p:sp>
            <p:nvSpPr>
              <p:cNvPr id="7236" name="Line 17"/>
              <p:cNvSpPr>
                <a:spLocks noChangeShapeType="1"/>
              </p:cNvSpPr>
              <p:nvPr/>
            </p:nvSpPr>
            <p:spPr bwMode="auto">
              <a:xfrm>
                <a:off x="6781800" y="5257800"/>
                <a:ext cx="0" cy="3841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7" name="Line 18"/>
              <p:cNvSpPr>
                <a:spLocks noChangeShapeType="1"/>
              </p:cNvSpPr>
              <p:nvPr/>
            </p:nvSpPr>
            <p:spPr bwMode="auto">
              <a:xfrm>
                <a:off x="6513513" y="5641975"/>
                <a:ext cx="5365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8" name="Line 19"/>
              <p:cNvSpPr>
                <a:spLocks noChangeShapeType="1"/>
              </p:cNvSpPr>
              <p:nvPr/>
            </p:nvSpPr>
            <p:spPr bwMode="auto">
              <a:xfrm>
                <a:off x="6629400" y="5715000"/>
                <a:ext cx="3460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Line 19"/>
              <p:cNvSpPr>
                <a:spLocks noChangeShapeType="1"/>
              </p:cNvSpPr>
              <p:nvPr/>
            </p:nvSpPr>
            <p:spPr bwMode="auto">
              <a:xfrm>
                <a:off x="6705600" y="5791200"/>
                <a:ext cx="1523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4992688" y="3103563"/>
          <a:ext cx="4078513" cy="3118431"/>
        </p:xfrm>
        <a:graphic>
          <a:graphicData uri="http://schemas.openxmlformats.org/drawingml/2006/table">
            <a:tbl>
              <a:tblPr firstRow="1" bandRow="1"/>
              <a:tblGrid>
                <a:gridCol w="1500579"/>
                <a:gridCol w="859589"/>
                <a:gridCol w="815128"/>
                <a:gridCol w="903217"/>
              </a:tblGrid>
              <a:tr h="99136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Normal</a:t>
                      </a:r>
                    </a:p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Mode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X 10 </a:t>
                      </a:r>
                      <a:r>
                        <a:rPr lang="en-US" sz="1200" baseline="30000" dirty="0" smtClean="0">
                          <a:latin typeface="Calibri" pitchFamily="34" charset="0"/>
                        </a:rPr>
                        <a:t>-6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(W) 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Sleep</a:t>
                      </a:r>
                    </a:p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Mode </a:t>
                      </a:r>
                    </a:p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X 10 </a:t>
                      </a:r>
                      <a:r>
                        <a:rPr lang="en-US" sz="1200" baseline="30000" dirty="0" smtClean="0">
                          <a:latin typeface="Calibri" pitchFamily="34" charset="0"/>
                        </a:rPr>
                        <a:t>-6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(W)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Power </a:t>
                      </a:r>
                    </a:p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Saving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r>
                        <a:rPr lang="en-US" sz="1600" baseline="0" dirty="0" smtClean="0">
                          <a:latin typeface="Calibri" pitchFamily="34" charset="0"/>
                        </a:rPr>
                        <a:t>(%)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/>
                    </a:solidFill>
                  </a:tcPr>
                </a:tc>
              </a:tr>
              <a:tr h="57844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Avg. Dynamic Power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660.0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0.322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99.95 %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40000"/>
                      </a:srgbClr>
                    </a:solidFill>
                  </a:tcPr>
                </a:tc>
              </a:tr>
              <a:tr h="57844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Avg. Leakage Power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34.01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0.241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99.29 %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20000"/>
                      </a:srgbClr>
                    </a:solidFill>
                  </a:tcPr>
                </a:tc>
              </a:tr>
              <a:tr h="38970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baseline="0" dirty="0" smtClean="0">
                          <a:latin typeface="Calibri" pitchFamily="34" charset="0"/>
                        </a:rPr>
                        <a:t>Peak Power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5040.5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1.361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99.79 %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40000"/>
                      </a:srgbClr>
                    </a:solidFill>
                  </a:tcPr>
                </a:tc>
              </a:tr>
              <a:tr h="57844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Minimum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Power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29.254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127.4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99.56 %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207" name="Rectangle 114"/>
          <p:cNvSpPr>
            <a:spLocks noChangeArrowheads="1"/>
          </p:cNvSpPr>
          <p:nvPr/>
        </p:nvSpPr>
        <p:spPr bwMode="auto">
          <a:xfrm>
            <a:off x="271463" y="5757863"/>
            <a:ext cx="4503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400">
                <a:latin typeface="Calibri" pitchFamily="34" charset="0"/>
                <a:cs typeface="Arial" charset="0"/>
                <a:sym typeface="Symbol" pitchFamily="18" charset="2"/>
              </a:rPr>
              <a:t>Results obtained by Simulation of a 32-bit, ALU using HSPICE [5] with PTM bulk CMOS models [4] </a:t>
            </a:r>
          </a:p>
        </p:txBody>
      </p:sp>
      <p:sp>
        <p:nvSpPr>
          <p:cNvPr id="4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4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5853" y="6356350"/>
            <a:ext cx="293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57945"/>
            <a:ext cx="2133600" cy="365125"/>
          </a:xfrm>
        </p:spPr>
        <p:txBody>
          <a:bodyPr/>
          <a:lstStyle/>
          <a:p>
            <a:pPr>
              <a:defRPr/>
            </a:pPr>
            <a:fld id="{4C110F2A-A56A-4E2B-86E8-217D422D778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838200"/>
          <a:ext cx="8153401" cy="5098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6962"/>
                <a:gridCol w="2339606"/>
                <a:gridCol w="1662881"/>
                <a:gridCol w="1433952"/>
              </a:tblGrid>
              <a:tr h="48254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Hardware block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 mode</a:t>
                      </a:r>
                      <a:r>
                        <a:rPr lang="en-US" baseline="0" dirty="0" smtClean="0"/>
                        <a:t> during SLOP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 consumed (%)*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Static</a:t>
                      </a:r>
                      <a:endParaRPr lang="en-US" dirty="0"/>
                    </a:p>
                  </a:txBody>
                  <a:tcPr/>
                </a:tc>
              </a:tr>
              <a:tr h="489244">
                <a:tc>
                  <a:txBody>
                    <a:bodyPr/>
                    <a:lstStyle/>
                    <a:p>
                      <a:r>
                        <a:rPr lang="en-US" dirty="0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89244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r>
                        <a:rPr lang="en-US" baseline="0" dirty="0" smtClean="0"/>
                        <a:t> and Data cache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Drowsy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489244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89244">
                <a:tc>
                  <a:txBody>
                    <a:bodyPr/>
                    <a:lstStyle/>
                    <a:p>
                      <a:r>
                        <a:rPr lang="en-US" dirty="0" smtClean="0"/>
                        <a:t>Forwarding,</a:t>
                      </a:r>
                      <a:r>
                        <a:rPr lang="en-US" baseline="0" dirty="0" smtClean="0"/>
                        <a:t> hazard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≈0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≈0</a:t>
                      </a:r>
                      <a:endParaRPr lang="en-US" dirty="0"/>
                    </a:p>
                  </a:txBody>
                  <a:tcPr/>
                </a:tc>
              </a:tr>
              <a:tr h="605637">
                <a:tc>
                  <a:txBody>
                    <a:bodyPr/>
                    <a:lstStyle/>
                    <a:p>
                      <a:r>
                        <a:rPr lang="en-US" dirty="0" smtClean="0"/>
                        <a:t>ALU,</a:t>
                      </a:r>
                      <a:r>
                        <a:rPr lang="en-US" baseline="0" dirty="0" smtClean="0"/>
                        <a:t>  FPU, comparators, branch decoders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≈0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≈0</a:t>
                      </a:r>
                      <a:endParaRPr lang="en-US" dirty="0"/>
                    </a:p>
                  </a:txBody>
                  <a:tcPr/>
                </a:tc>
              </a:tr>
              <a:tr h="489244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89244">
                <a:tc>
                  <a:txBody>
                    <a:bodyPr/>
                    <a:lstStyle/>
                    <a:p>
                      <a:r>
                        <a:rPr lang="en-US" dirty="0" smtClean="0"/>
                        <a:t>Pipeline</a:t>
                      </a:r>
                      <a:r>
                        <a:rPr lang="en-US" baseline="0" dirty="0" smtClean="0"/>
                        <a:t> 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605637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Multiplexers,</a:t>
                      </a:r>
                      <a:r>
                        <a:rPr lang="en-US" baseline="0" dirty="0" smtClean="0"/>
                        <a:t> other adders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≈0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≈0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54" name="TextBox 5"/>
          <p:cNvSpPr txBox="1">
            <a:spLocks noChangeArrowheads="1"/>
          </p:cNvSpPr>
          <p:nvPr/>
        </p:nvSpPr>
        <p:spPr bwMode="auto">
          <a:xfrm>
            <a:off x="533400" y="6019800"/>
            <a:ext cx="815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*Normal mode power consumption  for each block is 100%</a:t>
            </a:r>
          </a:p>
          <a:p>
            <a:r>
              <a:rPr lang="en-US" sz="1200"/>
              <a:t>PG – Power gating, CG – Clock gating</a:t>
            </a:r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Power </a:t>
            </a:r>
            <a:r>
              <a:rPr lang="en-US" sz="40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Savings </a:t>
            </a:r>
            <a:r>
              <a:rPr lang="en-US" sz="4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in </a:t>
            </a:r>
            <a:r>
              <a:rPr lang="en-US" sz="40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Processor </a:t>
            </a:r>
            <a:r>
              <a:rPr lang="en-US" sz="4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</a:t>
            </a:r>
            <a:r>
              <a:rPr lang="en-US" sz="40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locks</a:t>
            </a:r>
            <a:endParaRPr lang="en-US" sz="40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14600" y="645013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93330" y="6434500"/>
            <a:ext cx="3056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B4797-6B21-401C-B801-94E6910ADC3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1711325" y="1371600"/>
            <a:ext cx="677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CC1</a:t>
            </a: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2773363" y="1371600"/>
            <a:ext cx="677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CC2</a:t>
            </a:r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3878263" y="1385888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CC3</a:t>
            </a:r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4940300" y="1385888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CC4</a:t>
            </a:r>
          </a:p>
        </p:txBody>
      </p:sp>
      <p:sp>
        <p:nvSpPr>
          <p:cNvPr id="9225" name="TextBox 12"/>
          <p:cNvSpPr txBox="1">
            <a:spLocks noChangeArrowheads="1"/>
          </p:cNvSpPr>
          <p:nvPr/>
        </p:nvSpPr>
        <p:spPr bwMode="auto">
          <a:xfrm>
            <a:off x="6091238" y="1385888"/>
            <a:ext cx="677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CC5</a:t>
            </a:r>
          </a:p>
        </p:txBody>
      </p:sp>
      <p:sp>
        <p:nvSpPr>
          <p:cNvPr id="9226" name="TextBox 13"/>
          <p:cNvSpPr txBox="1">
            <a:spLocks noChangeArrowheads="1"/>
          </p:cNvSpPr>
          <p:nvPr/>
        </p:nvSpPr>
        <p:spPr bwMode="auto">
          <a:xfrm>
            <a:off x="7242175" y="1385888"/>
            <a:ext cx="677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CC6</a:t>
            </a:r>
          </a:p>
        </p:txBody>
      </p:sp>
      <p:sp>
        <p:nvSpPr>
          <p:cNvPr id="9227" name="TextBox 14"/>
          <p:cNvSpPr txBox="1">
            <a:spLocks noChangeArrowheads="1"/>
          </p:cNvSpPr>
          <p:nvPr/>
        </p:nvSpPr>
        <p:spPr bwMode="auto">
          <a:xfrm>
            <a:off x="8332788" y="1385888"/>
            <a:ext cx="677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CC7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09575" y="109538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Normal Mode Operation</a:t>
            </a:r>
          </a:p>
        </p:txBody>
      </p:sp>
      <p:pic>
        <p:nvPicPr>
          <p:cNvPr id="9229" name="Object 3"/>
          <p:cNvPicPr>
            <a:picLocks noChangeArrowheads="1"/>
          </p:cNvPicPr>
          <p:nvPr/>
        </p:nvPicPr>
        <p:blipFill>
          <a:blip r:embed="rId2" cstate="print"/>
          <a:srcRect l="13254" t="32445" r="29189" b="43066"/>
          <a:stretch>
            <a:fillRect/>
          </a:stretch>
        </p:blipFill>
        <p:spPr bwMode="auto">
          <a:xfrm>
            <a:off x="1541463" y="1903413"/>
            <a:ext cx="53467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Object 3"/>
          <p:cNvPicPr>
            <a:picLocks noChangeArrowheads="1"/>
          </p:cNvPicPr>
          <p:nvPr/>
        </p:nvPicPr>
        <p:blipFill>
          <a:blip r:embed="rId2" cstate="print"/>
          <a:srcRect l="13254" t="32445" r="29189" b="43066"/>
          <a:stretch>
            <a:fillRect/>
          </a:stretch>
        </p:blipFill>
        <p:spPr bwMode="auto">
          <a:xfrm>
            <a:off x="2595563" y="3465513"/>
            <a:ext cx="53467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Object 3"/>
          <p:cNvPicPr>
            <a:picLocks noChangeArrowheads="1"/>
          </p:cNvPicPr>
          <p:nvPr/>
        </p:nvPicPr>
        <p:blipFill>
          <a:blip r:embed="rId2" cstate="print"/>
          <a:srcRect l="13254" t="32445" r="29189" b="43066"/>
          <a:stretch>
            <a:fillRect/>
          </a:stretch>
        </p:blipFill>
        <p:spPr bwMode="auto">
          <a:xfrm>
            <a:off x="3738563" y="5040313"/>
            <a:ext cx="53467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TextBox 20"/>
          <p:cNvSpPr txBox="1">
            <a:spLocks noChangeArrowheads="1"/>
          </p:cNvSpPr>
          <p:nvPr/>
        </p:nvSpPr>
        <p:spPr bwMode="auto">
          <a:xfrm>
            <a:off x="0" y="2300288"/>
            <a:ext cx="17986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 LW  $8, 0($7)</a:t>
            </a:r>
          </a:p>
        </p:txBody>
      </p:sp>
      <p:sp>
        <p:nvSpPr>
          <p:cNvPr id="9233" name="TextBox 21"/>
          <p:cNvSpPr txBox="1">
            <a:spLocks noChangeArrowheads="1"/>
          </p:cNvSpPr>
          <p:nvPr/>
        </p:nvSpPr>
        <p:spPr bwMode="auto">
          <a:xfrm>
            <a:off x="0" y="3938588"/>
            <a:ext cx="17986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 ADD  $9, $8, $2</a:t>
            </a:r>
          </a:p>
        </p:txBody>
      </p:sp>
      <p:sp>
        <p:nvSpPr>
          <p:cNvPr id="9234" name="TextBox 22"/>
          <p:cNvSpPr txBox="1">
            <a:spLocks noChangeArrowheads="1"/>
          </p:cNvSpPr>
          <p:nvPr/>
        </p:nvSpPr>
        <p:spPr bwMode="auto">
          <a:xfrm>
            <a:off x="0" y="5516563"/>
            <a:ext cx="17986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SW  $9, 0($7)</a:t>
            </a:r>
          </a:p>
        </p:txBody>
      </p:sp>
      <p:sp>
        <p:nvSpPr>
          <p:cNvPr id="1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90277" y="6356350"/>
            <a:ext cx="2563446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71484" y="6356350"/>
            <a:ext cx="2899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AF913-1247-43B6-999A-4EA65E4DC63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9575" y="123825"/>
            <a:ext cx="8229600" cy="8493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Operation </a:t>
            </a:r>
            <a:r>
              <a:rPr lang="en-US" sz="40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With </a:t>
            </a:r>
            <a:r>
              <a:rPr lang="en-US" sz="4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One SLOP </a:t>
            </a:r>
          </a:p>
        </p:txBody>
      </p:sp>
      <p:pic>
        <p:nvPicPr>
          <p:cNvPr id="10246" name="Object 3"/>
          <p:cNvPicPr>
            <a:picLocks noChangeArrowheads="1"/>
          </p:cNvPicPr>
          <p:nvPr/>
        </p:nvPicPr>
        <p:blipFill>
          <a:blip r:embed="rId2" cstate="print"/>
          <a:srcRect l="13254" t="32445" r="29189" b="43066"/>
          <a:stretch>
            <a:fillRect/>
          </a:stretch>
        </p:blipFill>
        <p:spPr bwMode="auto">
          <a:xfrm>
            <a:off x="958850" y="1430338"/>
            <a:ext cx="44831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954088" y="1017588"/>
            <a:ext cx="677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CC1</a:t>
            </a:r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1920875" y="1017588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CC2</a:t>
            </a:r>
          </a:p>
        </p:txBody>
      </p:sp>
      <p:sp>
        <p:nvSpPr>
          <p:cNvPr id="10249" name="TextBox 8"/>
          <p:cNvSpPr txBox="1">
            <a:spLocks noChangeArrowheads="1"/>
          </p:cNvSpPr>
          <p:nvPr/>
        </p:nvSpPr>
        <p:spPr bwMode="auto">
          <a:xfrm>
            <a:off x="2870200" y="1031875"/>
            <a:ext cx="677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CC3</a:t>
            </a:r>
          </a:p>
        </p:txBody>
      </p:sp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3789363" y="1031875"/>
            <a:ext cx="679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CC4</a:t>
            </a:r>
          </a:p>
        </p:txBody>
      </p:sp>
      <p:sp>
        <p:nvSpPr>
          <p:cNvPr id="10251" name="TextBox 10"/>
          <p:cNvSpPr txBox="1">
            <a:spLocks noChangeArrowheads="1"/>
          </p:cNvSpPr>
          <p:nvPr/>
        </p:nvSpPr>
        <p:spPr bwMode="auto">
          <a:xfrm>
            <a:off x="4735513" y="1031875"/>
            <a:ext cx="677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CC5</a:t>
            </a:r>
          </a:p>
        </p:txBody>
      </p:sp>
      <p:sp>
        <p:nvSpPr>
          <p:cNvPr id="10252" name="TextBox 11"/>
          <p:cNvSpPr txBox="1">
            <a:spLocks noChangeArrowheads="1"/>
          </p:cNvSpPr>
          <p:nvPr/>
        </p:nvSpPr>
        <p:spPr bwMode="auto">
          <a:xfrm>
            <a:off x="5634038" y="1031875"/>
            <a:ext cx="677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CC6</a:t>
            </a:r>
          </a:p>
        </p:txBody>
      </p:sp>
      <p:sp>
        <p:nvSpPr>
          <p:cNvPr id="10253" name="TextBox 12"/>
          <p:cNvSpPr txBox="1">
            <a:spLocks noChangeArrowheads="1"/>
          </p:cNvSpPr>
          <p:nvPr/>
        </p:nvSpPr>
        <p:spPr bwMode="auto">
          <a:xfrm>
            <a:off x="6629400" y="1031875"/>
            <a:ext cx="679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CC7</a:t>
            </a:r>
          </a:p>
        </p:txBody>
      </p:sp>
      <p:pic>
        <p:nvPicPr>
          <p:cNvPr id="10254" name="Object 3"/>
          <p:cNvPicPr>
            <a:picLocks noChangeArrowheads="1"/>
          </p:cNvPicPr>
          <p:nvPr/>
        </p:nvPicPr>
        <p:blipFill>
          <a:blip r:embed="rId2" cstate="print"/>
          <a:srcRect l="13254" t="32445" r="29189" b="43066"/>
          <a:stretch>
            <a:fillRect/>
          </a:stretch>
        </p:blipFill>
        <p:spPr bwMode="auto">
          <a:xfrm>
            <a:off x="2820988" y="3421063"/>
            <a:ext cx="4484687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Object 3"/>
          <p:cNvPicPr>
            <a:picLocks noChangeArrowheads="1"/>
          </p:cNvPicPr>
          <p:nvPr/>
        </p:nvPicPr>
        <p:blipFill>
          <a:blip r:embed="rId2" cstate="print"/>
          <a:srcRect l="13254" t="32445" r="29189" b="43066"/>
          <a:stretch>
            <a:fillRect/>
          </a:stretch>
        </p:blipFill>
        <p:spPr bwMode="auto">
          <a:xfrm>
            <a:off x="4645025" y="5338763"/>
            <a:ext cx="44846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loud 17"/>
          <p:cNvSpPr/>
          <p:nvPr/>
        </p:nvSpPr>
        <p:spPr bwMode="auto">
          <a:xfrm>
            <a:off x="1822450" y="2708275"/>
            <a:ext cx="736600" cy="5588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9" name="Cloud 18"/>
          <p:cNvSpPr/>
          <p:nvPr/>
        </p:nvSpPr>
        <p:spPr bwMode="auto">
          <a:xfrm>
            <a:off x="2765425" y="2686050"/>
            <a:ext cx="736600" cy="5588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" name="Cloud 19"/>
          <p:cNvSpPr/>
          <p:nvPr/>
        </p:nvSpPr>
        <p:spPr bwMode="auto">
          <a:xfrm>
            <a:off x="3740150" y="2686050"/>
            <a:ext cx="736600" cy="5588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1" name="Cloud 20"/>
          <p:cNvSpPr/>
          <p:nvPr/>
        </p:nvSpPr>
        <p:spPr bwMode="auto">
          <a:xfrm>
            <a:off x="4692650" y="2686050"/>
            <a:ext cx="736600" cy="5588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2" name="Cloud 21"/>
          <p:cNvSpPr/>
          <p:nvPr/>
        </p:nvSpPr>
        <p:spPr bwMode="auto">
          <a:xfrm>
            <a:off x="5568950" y="2686050"/>
            <a:ext cx="736600" cy="5588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3" name="Cloud 22"/>
          <p:cNvSpPr/>
          <p:nvPr/>
        </p:nvSpPr>
        <p:spPr bwMode="auto">
          <a:xfrm>
            <a:off x="3727450" y="4705350"/>
            <a:ext cx="736600" cy="5588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4" name="Cloud 23"/>
          <p:cNvSpPr/>
          <p:nvPr/>
        </p:nvSpPr>
        <p:spPr bwMode="auto">
          <a:xfrm>
            <a:off x="4641850" y="4654550"/>
            <a:ext cx="736600" cy="5588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5" name="Cloud 24"/>
          <p:cNvSpPr/>
          <p:nvPr/>
        </p:nvSpPr>
        <p:spPr bwMode="auto">
          <a:xfrm>
            <a:off x="5645150" y="4654550"/>
            <a:ext cx="736600" cy="5588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6" name="Cloud 25"/>
          <p:cNvSpPr/>
          <p:nvPr/>
        </p:nvSpPr>
        <p:spPr bwMode="auto">
          <a:xfrm>
            <a:off x="6597650" y="4654550"/>
            <a:ext cx="736600" cy="5588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7" name="Cloud 26"/>
          <p:cNvSpPr/>
          <p:nvPr/>
        </p:nvSpPr>
        <p:spPr bwMode="auto">
          <a:xfrm>
            <a:off x="7473950" y="4654550"/>
            <a:ext cx="736600" cy="5588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66" name="TextBox 27"/>
          <p:cNvSpPr txBox="1">
            <a:spLocks noChangeArrowheads="1"/>
          </p:cNvSpPr>
          <p:nvPr/>
        </p:nvSpPr>
        <p:spPr bwMode="auto">
          <a:xfrm>
            <a:off x="-76200" y="1868488"/>
            <a:ext cx="1371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alibri" pitchFamily="34" charset="0"/>
              </a:rPr>
              <a:t> LW  $8, 0($7)</a:t>
            </a:r>
          </a:p>
        </p:txBody>
      </p:sp>
      <p:sp>
        <p:nvSpPr>
          <p:cNvPr id="10267" name="TextBox 28"/>
          <p:cNvSpPr txBox="1">
            <a:spLocks noChangeArrowheads="1"/>
          </p:cNvSpPr>
          <p:nvPr/>
        </p:nvSpPr>
        <p:spPr bwMode="auto">
          <a:xfrm>
            <a:off x="0" y="3870325"/>
            <a:ext cx="1371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alibri" pitchFamily="34" charset="0"/>
              </a:rPr>
              <a:t> ADD  $9, $8, $2</a:t>
            </a:r>
          </a:p>
        </p:txBody>
      </p:sp>
      <p:sp>
        <p:nvSpPr>
          <p:cNvPr id="10268" name="TextBox 29"/>
          <p:cNvSpPr txBox="1">
            <a:spLocks noChangeArrowheads="1"/>
          </p:cNvSpPr>
          <p:nvPr/>
        </p:nvSpPr>
        <p:spPr bwMode="auto">
          <a:xfrm>
            <a:off x="0" y="5795963"/>
            <a:ext cx="137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alibri" pitchFamily="34" charset="0"/>
              </a:rPr>
              <a:t>SW  $9, 0($7)</a:t>
            </a:r>
          </a:p>
        </p:txBody>
      </p:sp>
      <p:sp>
        <p:nvSpPr>
          <p:cNvPr id="10269" name="TextBox 30"/>
          <p:cNvSpPr txBox="1">
            <a:spLocks noChangeArrowheads="1"/>
          </p:cNvSpPr>
          <p:nvPr/>
        </p:nvSpPr>
        <p:spPr bwMode="auto">
          <a:xfrm>
            <a:off x="0" y="2909888"/>
            <a:ext cx="1371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alibri" pitchFamily="34" charset="0"/>
              </a:rPr>
              <a:t> SLOP</a:t>
            </a:r>
          </a:p>
        </p:txBody>
      </p:sp>
      <p:sp>
        <p:nvSpPr>
          <p:cNvPr id="10270" name="TextBox 31"/>
          <p:cNvSpPr txBox="1">
            <a:spLocks noChangeArrowheads="1"/>
          </p:cNvSpPr>
          <p:nvPr/>
        </p:nvSpPr>
        <p:spPr bwMode="auto">
          <a:xfrm>
            <a:off x="0" y="4878388"/>
            <a:ext cx="1371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alibri" pitchFamily="34" charset="0"/>
              </a:rPr>
              <a:t> SLOP</a:t>
            </a:r>
          </a:p>
        </p:txBody>
      </p:sp>
      <p:sp>
        <p:nvSpPr>
          <p:cNvPr id="10271" name="TextBox 32"/>
          <p:cNvSpPr txBox="1">
            <a:spLocks noChangeArrowheads="1"/>
          </p:cNvSpPr>
          <p:nvPr/>
        </p:nvSpPr>
        <p:spPr bwMode="auto">
          <a:xfrm>
            <a:off x="7546975" y="1027113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CC8 </a:t>
            </a:r>
          </a:p>
        </p:txBody>
      </p:sp>
      <p:sp>
        <p:nvSpPr>
          <p:cNvPr id="10272" name="TextBox 33"/>
          <p:cNvSpPr txBox="1">
            <a:spLocks noChangeArrowheads="1"/>
          </p:cNvSpPr>
          <p:nvPr/>
        </p:nvSpPr>
        <p:spPr bwMode="auto">
          <a:xfrm>
            <a:off x="8466138" y="1027113"/>
            <a:ext cx="677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CC9</a:t>
            </a:r>
          </a:p>
        </p:txBody>
      </p:sp>
      <p:sp>
        <p:nvSpPr>
          <p:cNvPr id="3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35569" y="6356350"/>
            <a:ext cx="2672862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24592" y="6356350"/>
            <a:ext cx="2993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D656F-6C10-4DAD-BD9B-1B0A4D47C24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"/>
            <a:ext cx="9144000" cy="56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0" y="0"/>
            <a:ext cx="1901825" cy="6400800"/>
            <a:chOff x="0" y="0"/>
            <a:chExt cx="1901371" cy="6400800"/>
          </a:xfrm>
        </p:grpSpPr>
        <p:sp>
          <p:nvSpPr>
            <p:cNvPr id="11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901371" cy="640080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1294" name="TextBox 6"/>
            <p:cNvSpPr txBox="1">
              <a:spLocks noChangeArrowheads="1"/>
            </p:cNvSpPr>
            <p:nvPr/>
          </p:nvSpPr>
          <p:spPr bwMode="auto">
            <a:xfrm>
              <a:off x="702071" y="190314"/>
              <a:ext cx="4880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IF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0300" y="3976688"/>
              <a:ext cx="907833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CG</a:t>
              </a:r>
            </a:p>
          </p:txBody>
        </p:sp>
        <p:sp>
          <p:nvSpPr>
            <p:cNvPr id="11296" name="TextBox 8"/>
            <p:cNvSpPr txBox="1">
              <a:spLocks noChangeArrowheads="1"/>
            </p:cNvSpPr>
            <p:nvPr/>
          </p:nvSpPr>
          <p:spPr bwMode="auto">
            <a:xfrm>
              <a:off x="856338" y="2583534"/>
              <a:ext cx="9090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Calibri" pitchFamily="34" charset="0"/>
                </a:rPr>
                <a:t>PG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72455" y="3570514"/>
              <a:ext cx="553998" cy="1320802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Drowsy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887538" y="0"/>
            <a:ext cx="2098675" cy="6400800"/>
            <a:chOff x="1886857" y="0"/>
            <a:chExt cx="2099179" cy="6400800"/>
          </a:xfrm>
        </p:grpSpPr>
        <p:sp>
          <p:nvSpPr>
            <p:cNvPr id="11289" name="Rectangle 14"/>
            <p:cNvSpPr>
              <a:spLocks noChangeArrowheads="1"/>
            </p:cNvSpPr>
            <p:nvPr/>
          </p:nvSpPr>
          <p:spPr bwMode="auto">
            <a:xfrm>
              <a:off x="1886857" y="0"/>
              <a:ext cx="2017486" cy="640080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1290" name="TextBox 15"/>
            <p:cNvSpPr txBox="1">
              <a:spLocks noChangeArrowheads="1"/>
            </p:cNvSpPr>
            <p:nvPr/>
          </p:nvSpPr>
          <p:spPr bwMode="auto">
            <a:xfrm>
              <a:off x="2617957" y="175800"/>
              <a:ext cx="4880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ID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71270" y="3440113"/>
              <a:ext cx="908268" cy="522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CG</a:t>
              </a:r>
            </a:p>
          </p:txBody>
        </p:sp>
        <p:sp>
          <p:nvSpPr>
            <p:cNvPr id="11292" name="TextBox 17"/>
            <p:cNvSpPr txBox="1">
              <a:spLocks noChangeArrowheads="1"/>
            </p:cNvSpPr>
            <p:nvPr/>
          </p:nvSpPr>
          <p:spPr bwMode="auto">
            <a:xfrm>
              <a:off x="3077022" y="4528448"/>
              <a:ext cx="9090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Calibri" pitchFamily="34" charset="0"/>
                </a:rPr>
                <a:t>PG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6372225" y="0"/>
            <a:ext cx="1857375" cy="6400800"/>
            <a:chOff x="6371772" y="0"/>
            <a:chExt cx="1857828" cy="6400800"/>
          </a:xfrm>
        </p:grpSpPr>
        <p:sp>
          <p:nvSpPr>
            <p:cNvPr id="11285" name="Rectangle 23"/>
            <p:cNvSpPr>
              <a:spLocks noChangeArrowheads="1"/>
            </p:cNvSpPr>
            <p:nvPr/>
          </p:nvSpPr>
          <p:spPr bwMode="auto">
            <a:xfrm>
              <a:off x="6371772" y="0"/>
              <a:ext cx="1857828" cy="640080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1286" name="TextBox 24"/>
            <p:cNvSpPr txBox="1">
              <a:spLocks noChangeArrowheads="1"/>
            </p:cNvSpPr>
            <p:nvPr/>
          </p:nvSpPr>
          <p:spPr bwMode="auto">
            <a:xfrm>
              <a:off x="7001272" y="190314"/>
              <a:ext cx="575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DM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00684" y="3526971"/>
              <a:ext cx="553998" cy="1335318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Drowsy</a:t>
              </a:r>
            </a:p>
          </p:txBody>
        </p:sp>
        <p:sp>
          <p:nvSpPr>
            <p:cNvPr id="11288" name="TextBox 28"/>
            <p:cNvSpPr txBox="1">
              <a:spLocks noChangeArrowheads="1"/>
            </p:cNvSpPr>
            <p:nvPr/>
          </p:nvSpPr>
          <p:spPr bwMode="auto">
            <a:xfrm>
              <a:off x="7126505" y="2569020"/>
              <a:ext cx="8128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Calibri" pitchFamily="34" charset="0"/>
                </a:rPr>
                <a:t>PG</a:t>
              </a: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3889375" y="0"/>
            <a:ext cx="2490788" cy="6400800"/>
            <a:chOff x="3889829" y="0"/>
            <a:chExt cx="2491061" cy="6400800"/>
          </a:xfrm>
        </p:grpSpPr>
        <p:sp>
          <p:nvSpPr>
            <p:cNvPr id="11278" name="Rectangle 18"/>
            <p:cNvSpPr>
              <a:spLocks noChangeArrowheads="1"/>
            </p:cNvSpPr>
            <p:nvPr/>
          </p:nvSpPr>
          <p:spPr bwMode="auto">
            <a:xfrm>
              <a:off x="3889829" y="0"/>
              <a:ext cx="2481942" cy="640080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1279" name="TextBox 19"/>
            <p:cNvSpPr txBox="1">
              <a:spLocks noChangeArrowheads="1"/>
            </p:cNvSpPr>
            <p:nvPr/>
          </p:nvSpPr>
          <p:spPr bwMode="auto">
            <a:xfrm>
              <a:off x="5442848" y="3585020"/>
              <a:ext cx="9090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Calibri" pitchFamily="34" charset="0"/>
                </a:rPr>
                <a:t>PG</a:t>
              </a:r>
            </a:p>
          </p:txBody>
        </p:sp>
        <p:sp>
          <p:nvSpPr>
            <p:cNvPr id="11280" name="TextBox 20"/>
            <p:cNvSpPr txBox="1">
              <a:spLocks noChangeArrowheads="1"/>
            </p:cNvSpPr>
            <p:nvPr/>
          </p:nvSpPr>
          <p:spPr bwMode="auto">
            <a:xfrm>
              <a:off x="5442847" y="4354277"/>
              <a:ext cx="9090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Calibri" pitchFamily="34" charset="0"/>
                </a:rPr>
                <a:t>PG</a:t>
              </a:r>
            </a:p>
          </p:txBody>
        </p:sp>
        <p:sp>
          <p:nvSpPr>
            <p:cNvPr id="11281" name="TextBox 21"/>
            <p:cNvSpPr txBox="1">
              <a:spLocks noChangeArrowheads="1"/>
            </p:cNvSpPr>
            <p:nvPr/>
          </p:nvSpPr>
          <p:spPr bwMode="auto">
            <a:xfrm>
              <a:off x="5471876" y="2438393"/>
              <a:ext cx="9090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Calibri" pitchFamily="34" charset="0"/>
                </a:rPr>
                <a:t>PG</a:t>
              </a:r>
            </a:p>
          </p:txBody>
        </p:sp>
        <p:sp>
          <p:nvSpPr>
            <p:cNvPr id="11282" name="TextBox 22"/>
            <p:cNvSpPr txBox="1">
              <a:spLocks noChangeArrowheads="1"/>
            </p:cNvSpPr>
            <p:nvPr/>
          </p:nvSpPr>
          <p:spPr bwMode="auto">
            <a:xfrm>
              <a:off x="4911215" y="190314"/>
              <a:ext cx="4880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EX</a:t>
              </a:r>
            </a:p>
          </p:txBody>
        </p:sp>
        <p:sp>
          <p:nvSpPr>
            <p:cNvPr id="11283" name="TextBox 29"/>
            <p:cNvSpPr txBox="1">
              <a:spLocks noChangeArrowheads="1"/>
            </p:cNvSpPr>
            <p:nvPr/>
          </p:nvSpPr>
          <p:spPr bwMode="auto">
            <a:xfrm>
              <a:off x="4949362" y="3962391"/>
              <a:ext cx="6096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PG</a:t>
              </a:r>
            </a:p>
          </p:txBody>
        </p:sp>
        <p:sp>
          <p:nvSpPr>
            <p:cNvPr id="11284" name="TextBox 30"/>
            <p:cNvSpPr txBox="1">
              <a:spLocks noChangeArrowheads="1"/>
            </p:cNvSpPr>
            <p:nvPr/>
          </p:nvSpPr>
          <p:spPr bwMode="auto">
            <a:xfrm>
              <a:off x="4717133" y="5138049"/>
              <a:ext cx="6096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PG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8243888" y="0"/>
            <a:ext cx="900112" cy="6400800"/>
            <a:chOff x="8244114" y="0"/>
            <a:chExt cx="899886" cy="6400800"/>
          </a:xfrm>
        </p:grpSpPr>
        <p:sp>
          <p:nvSpPr>
            <p:cNvPr id="11275" name="Rectangle 25"/>
            <p:cNvSpPr>
              <a:spLocks noChangeArrowheads="1"/>
            </p:cNvSpPr>
            <p:nvPr/>
          </p:nvSpPr>
          <p:spPr bwMode="auto">
            <a:xfrm>
              <a:off x="8244114" y="0"/>
              <a:ext cx="899886" cy="640080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1276" name="TextBox 26"/>
            <p:cNvSpPr txBox="1">
              <a:spLocks noChangeArrowheads="1"/>
            </p:cNvSpPr>
            <p:nvPr/>
          </p:nvSpPr>
          <p:spPr bwMode="auto">
            <a:xfrm>
              <a:off x="8394643" y="204827"/>
              <a:ext cx="575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WB</a:t>
              </a:r>
            </a:p>
          </p:txBody>
        </p:sp>
        <p:sp>
          <p:nvSpPr>
            <p:cNvPr id="11277" name="TextBox 35"/>
            <p:cNvSpPr txBox="1">
              <a:spLocks noChangeArrowheads="1"/>
            </p:cNvSpPr>
            <p:nvPr/>
          </p:nvSpPr>
          <p:spPr bwMode="auto">
            <a:xfrm>
              <a:off x="8534391" y="3178620"/>
              <a:ext cx="6096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PG</a:t>
              </a:r>
            </a:p>
          </p:txBody>
        </p:sp>
      </p:grpSp>
      <p:sp>
        <p:nvSpPr>
          <p:cNvPr id="3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43385" y="6356350"/>
            <a:ext cx="265723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93330" y="6356350"/>
            <a:ext cx="3056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6120580"/>
            <a:ext cx="3021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Ref. Patterson and Hennessey.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72463" y="6472238"/>
            <a:ext cx="414337" cy="365125"/>
          </a:xfrm>
        </p:spPr>
        <p:txBody>
          <a:bodyPr/>
          <a:lstStyle/>
          <a:p>
            <a:pPr>
              <a:defRPr/>
            </a:pPr>
            <a:fld id="{8A7C2F8F-028F-40C3-829B-F2A190077E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68363" y="2170113"/>
            <a:ext cx="7783512" cy="79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8363" y="4210050"/>
            <a:ext cx="77835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68363" y="6110288"/>
            <a:ext cx="7821612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0" y="3324225"/>
            <a:ext cx="5715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490913" y="3286125"/>
            <a:ext cx="5715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-158750" y="3324225"/>
            <a:ext cx="5715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685925" y="3324225"/>
            <a:ext cx="5715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860425" y="366713"/>
            <a:ext cx="1647825" cy="1290637"/>
          </a:xfrm>
          <a:custGeom>
            <a:avLst/>
            <a:gdLst>
              <a:gd name="connsiteX0" fmla="*/ 1619250 w 1646792"/>
              <a:gd name="connsiteY0" fmla="*/ 1246400 h 1277926"/>
              <a:gd name="connsiteX1" fmla="*/ 1619250 w 1646792"/>
              <a:gd name="connsiteY1" fmla="*/ 1246400 h 1277926"/>
              <a:gd name="connsiteX2" fmla="*/ 1301750 w 1646792"/>
              <a:gd name="connsiteY2" fmla="*/ 1259100 h 1277926"/>
              <a:gd name="connsiteX3" fmla="*/ 6350 w 1646792"/>
              <a:gd name="connsiteY3" fmla="*/ 1259100 h 1277926"/>
              <a:gd name="connsiteX4" fmla="*/ 0 w 1646792"/>
              <a:gd name="connsiteY4" fmla="*/ 8150 h 1277926"/>
              <a:gd name="connsiteX5" fmla="*/ 25400 w 1646792"/>
              <a:gd name="connsiteY5" fmla="*/ 20850 h 1277926"/>
              <a:gd name="connsiteX6" fmla="*/ 76200 w 1646792"/>
              <a:gd name="connsiteY6" fmla="*/ 1800 h 1277926"/>
              <a:gd name="connsiteX7" fmla="*/ 88900 w 1646792"/>
              <a:gd name="connsiteY7" fmla="*/ 27200 h 1277926"/>
              <a:gd name="connsiteX8" fmla="*/ 101600 w 1646792"/>
              <a:gd name="connsiteY8" fmla="*/ 65300 h 1277926"/>
              <a:gd name="connsiteX9" fmla="*/ 107950 w 1646792"/>
              <a:gd name="connsiteY9" fmla="*/ 116100 h 1277926"/>
              <a:gd name="connsiteX10" fmla="*/ 114300 w 1646792"/>
              <a:gd name="connsiteY10" fmla="*/ 141500 h 1277926"/>
              <a:gd name="connsiteX11" fmla="*/ 133350 w 1646792"/>
              <a:gd name="connsiteY11" fmla="*/ 154200 h 1277926"/>
              <a:gd name="connsiteX12" fmla="*/ 184150 w 1646792"/>
              <a:gd name="connsiteY12" fmla="*/ 147850 h 1277926"/>
              <a:gd name="connsiteX13" fmla="*/ 215900 w 1646792"/>
              <a:gd name="connsiteY13" fmla="*/ 103400 h 1277926"/>
              <a:gd name="connsiteX14" fmla="*/ 241300 w 1646792"/>
              <a:gd name="connsiteY14" fmla="*/ 243100 h 1277926"/>
              <a:gd name="connsiteX15" fmla="*/ 260350 w 1646792"/>
              <a:gd name="connsiteY15" fmla="*/ 230400 h 1277926"/>
              <a:gd name="connsiteX16" fmla="*/ 298450 w 1646792"/>
              <a:gd name="connsiteY16" fmla="*/ 217700 h 1277926"/>
              <a:gd name="connsiteX17" fmla="*/ 311150 w 1646792"/>
              <a:gd name="connsiteY17" fmla="*/ 268500 h 1277926"/>
              <a:gd name="connsiteX18" fmla="*/ 317500 w 1646792"/>
              <a:gd name="connsiteY18" fmla="*/ 287550 h 1277926"/>
              <a:gd name="connsiteX19" fmla="*/ 336550 w 1646792"/>
              <a:gd name="connsiteY19" fmla="*/ 300250 h 1277926"/>
              <a:gd name="connsiteX20" fmla="*/ 381000 w 1646792"/>
              <a:gd name="connsiteY20" fmla="*/ 287550 h 1277926"/>
              <a:gd name="connsiteX21" fmla="*/ 400050 w 1646792"/>
              <a:gd name="connsiteY21" fmla="*/ 274850 h 1277926"/>
              <a:gd name="connsiteX22" fmla="*/ 412750 w 1646792"/>
              <a:gd name="connsiteY22" fmla="*/ 357400 h 1277926"/>
              <a:gd name="connsiteX23" fmla="*/ 425450 w 1646792"/>
              <a:gd name="connsiteY23" fmla="*/ 395500 h 1277926"/>
              <a:gd name="connsiteX24" fmla="*/ 444500 w 1646792"/>
              <a:gd name="connsiteY24" fmla="*/ 408200 h 1277926"/>
              <a:gd name="connsiteX25" fmla="*/ 463550 w 1646792"/>
              <a:gd name="connsiteY25" fmla="*/ 395500 h 1277926"/>
              <a:gd name="connsiteX26" fmla="*/ 501650 w 1646792"/>
              <a:gd name="connsiteY26" fmla="*/ 427250 h 1277926"/>
              <a:gd name="connsiteX27" fmla="*/ 520700 w 1646792"/>
              <a:gd name="connsiteY27" fmla="*/ 439950 h 1277926"/>
              <a:gd name="connsiteX28" fmla="*/ 571500 w 1646792"/>
              <a:gd name="connsiteY28" fmla="*/ 427250 h 1277926"/>
              <a:gd name="connsiteX29" fmla="*/ 584200 w 1646792"/>
              <a:gd name="connsiteY29" fmla="*/ 408200 h 1277926"/>
              <a:gd name="connsiteX30" fmla="*/ 603250 w 1646792"/>
              <a:gd name="connsiteY30" fmla="*/ 395500 h 1277926"/>
              <a:gd name="connsiteX31" fmla="*/ 635000 w 1646792"/>
              <a:gd name="connsiteY31" fmla="*/ 401850 h 1277926"/>
              <a:gd name="connsiteX32" fmla="*/ 641350 w 1646792"/>
              <a:gd name="connsiteY32" fmla="*/ 459000 h 1277926"/>
              <a:gd name="connsiteX33" fmla="*/ 647700 w 1646792"/>
              <a:gd name="connsiteY33" fmla="*/ 478050 h 1277926"/>
              <a:gd name="connsiteX34" fmla="*/ 654050 w 1646792"/>
              <a:gd name="connsiteY34" fmla="*/ 516150 h 1277926"/>
              <a:gd name="connsiteX35" fmla="*/ 666750 w 1646792"/>
              <a:gd name="connsiteY35" fmla="*/ 554250 h 1277926"/>
              <a:gd name="connsiteX36" fmla="*/ 673100 w 1646792"/>
              <a:gd name="connsiteY36" fmla="*/ 573300 h 1277926"/>
              <a:gd name="connsiteX37" fmla="*/ 717550 w 1646792"/>
              <a:gd name="connsiteY37" fmla="*/ 566950 h 1277926"/>
              <a:gd name="connsiteX38" fmla="*/ 736600 w 1646792"/>
              <a:gd name="connsiteY38" fmla="*/ 554250 h 1277926"/>
              <a:gd name="connsiteX39" fmla="*/ 781050 w 1646792"/>
              <a:gd name="connsiteY39" fmla="*/ 522500 h 1277926"/>
              <a:gd name="connsiteX40" fmla="*/ 806450 w 1646792"/>
              <a:gd name="connsiteY40" fmla="*/ 560600 h 1277926"/>
              <a:gd name="connsiteX41" fmla="*/ 819150 w 1646792"/>
              <a:gd name="connsiteY41" fmla="*/ 605050 h 1277926"/>
              <a:gd name="connsiteX42" fmla="*/ 831850 w 1646792"/>
              <a:gd name="connsiteY42" fmla="*/ 643150 h 1277926"/>
              <a:gd name="connsiteX43" fmla="*/ 838200 w 1646792"/>
              <a:gd name="connsiteY43" fmla="*/ 662200 h 1277926"/>
              <a:gd name="connsiteX44" fmla="*/ 850900 w 1646792"/>
              <a:gd name="connsiteY44" fmla="*/ 681250 h 1277926"/>
              <a:gd name="connsiteX45" fmla="*/ 863600 w 1646792"/>
              <a:gd name="connsiteY45" fmla="*/ 725700 h 1277926"/>
              <a:gd name="connsiteX46" fmla="*/ 882650 w 1646792"/>
              <a:gd name="connsiteY46" fmla="*/ 744750 h 1277926"/>
              <a:gd name="connsiteX47" fmla="*/ 914400 w 1646792"/>
              <a:gd name="connsiteY47" fmla="*/ 789200 h 1277926"/>
              <a:gd name="connsiteX48" fmla="*/ 933450 w 1646792"/>
              <a:gd name="connsiteY48" fmla="*/ 795550 h 1277926"/>
              <a:gd name="connsiteX49" fmla="*/ 952500 w 1646792"/>
              <a:gd name="connsiteY49" fmla="*/ 789200 h 1277926"/>
              <a:gd name="connsiteX50" fmla="*/ 990600 w 1646792"/>
              <a:gd name="connsiteY50" fmla="*/ 770150 h 1277926"/>
              <a:gd name="connsiteX51" fmla="*/ 1009650 w 1646792"/>
              <a:gd name="connsiteY51" fmla="*/ 833650 h 1277926"/>
              <a:gd name="connsiteX52" fmla="*/ 1016000 w 1646792"/>
              <a:gd name="connsiteY52" fmla="*/ 871750 h 1277926"/>
              <a:gd name="connsiteX53" fmla="*/ 1022350 w 1646792"/>
              <a:gd name="connsiteY53" fmla="*/ 890800 h 1277926"/>
              <a:gd name="connsiteX54" fmla="*/ 1028700 w 1646792"/>
              <a:gd name="connsiteY54" fmla="*/ 928900 h 1277926"/>
              <a:gd name="connsiteX55" fmla="*/ 1035050 w 1646792"/>
              <a:gd name="connsiteY55" fmla="*/ 954300 h 1277926"/>
              <a:gd name="connsiteX56" fmla="*/ 1054100 w 1646792"/>
              <a:gd name="connsiteY56" fmla="*/ 960650 h 1277926"/>
              <a:gd name="connsiteX57" fmla="*/ 1079500 w 1646792"/>
              <a:gd name="connsiteY57" fmla="*/ 954300 h 1277926"/>
              <a:gd name="connsiteX58" fmla="*/ 1111250 w 1646792"/>
              <a:gd name="connsiteY58" fmla="*/ 916200 h 1277926"/>
              <a:gd name="connsiteX59" fmla="*/ 1149350 w 1646792"/>
              <a:gd name="connsiteY59" fmla="*/ 878100 h 1277926"/>
              <a:gd name="connsiteX60" fmla="*/ 1174750 w 1646792"/>
              <a:gd name="connsiteY60" fmla="*/ 916200 h 1277926"/>
              <a:gd name="connsiteX61" fmla="*/ 1181100 w 1646792"/>
              <a:gd name="connsiteY61" fmla="*/ 947950 h 1277926"/>
              <a:gd name="connsiteX62" fmla="*/ 1193800 w 1646792"/>
              <a:gd name="connsiteY62" fmla="*/ 973350 h 1277926"/>
              <a:gd name="connsiteX63" fmla="*/ 1212850 w 1646792"/>
              <a:gd name="connsiteY63" fmla="*/ 1043200 h 1277926"/>
              <a:gd name="connsiteX64" fmla="*/ 1225550 w 1646792"/>
              <a:gd name="connsiteY64" fmla="*/ 1062250 h 1277926"/>
              <a:gd name="connsiteX65" fmla="*/ 1244600 w 1646792"/>
              <a:gd name="connsiteY65" fmla="*/ 1074950 h 1277926"/>
              <a:gd name="connsiteX66" fmla="*/ 1282700 w 1646792"/>
              <a:gd name="connsiteY66" fmla="*/ 1049550 h 1277926"/>
              <a:gd name="connsiteX67" fmla="*/ 1301750 w 1646792"/>
              <a:gd name="connsiteY67" fmla="*/ 1036850 h 1277926"/>
              <a:gd name="connsiteX68" fmla="*/ 1320800 w 1646792"/>
              <a:gd name="connsiteY68" fmla="*/ 1074950 h 1277926"/>
              <a:gd name="connsiteX69" fmla="*/ 1333500 w 1646792"/>
              <a:gd name="connsiteY69" fmla="*/ 1094000 h 1277926"/>
              <a:gd name="connsiteX70" fmla="*/ 1352550 w 1646792"/>
              <a:gd name="connsiteY70" fmla="*/ 1138450 h 1277926"/>
              <a:gd name="connsiteX71" fmla="*/ 1371600 w 1646792"/>
              <a:gd name="connsiteY71" fmla="*/ 1151150 h 1277926"/>
              <a:gd name="connsiteX72" fmla="*/ 1390650 w 1646792"/>
              <a:gd name="connsiteY72" fmla="*/ 1189250 h 1277926"/>
              <a:gd name="connsiteX73" fmla="*/ 1409700 w 1646792"/>
              <a:gd name="connsiteY73" fmla="*/ 1201950 h 1277926"/>
              <a:gd name="connsiteX74" fmla="*/ 1447800 w 1646792"/>
              <a:gd name="connsiteY74" fmla="*/ 1195600 h 1277926"/>
              <a:gd name="connsiteX75" fmla="*/ 1473200 w 1646792"/>
              <a:gd name="connsiteY75" fmla="*/ 1182900 h 1277926"/>
              <a:gd name="connsiteX76" fmla="*/ 1492250 w 1646792"/>
              <a:gd name="connsiteY76" fmla="*/ 1176550 h 1277926"/>
              <a:gd name="connsiteX77" fmla="*/ 1524000 w 1646792"/>
              <a:gd name="connsiteY77" fmla="*/ 1201950 h 1277926"/>
              <a:gd name="connsiteX78" fmla="*/ 1549400 w 1646792"/>
              <a:gd name="connsiteY78" fmla="*/ 1214650 h 1277926"/>
              <a:gd name="connsiteX79" fmla="*/ 1625600 w 1646792"/>
              <a:gd name="connsiteY79" fmla="*/ 1227350 h 1277926"/>
              <a:gd name="connsiteX80" fmla="*/ 1619250 w 1646792"/>
              <a:gd name="connsiteY80" fmla="*/ 1252750 h 1277926"/>
              <a:gd name="connsiteX81" fmla="*/ 1619250 w 1646792"/>
              <a:gd name="connsiteY81" fmla="*/ 1246400 h 127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646792" h="1277926">
                <a:moveTo>
                  <a:pt x="1619250" y="1246400"/>
                </a:moveTo>
                <a:lnTo>
                  <a:pt x="1619250" y="1246400"/>
                </a:lnTo>
                <a:cubicBezTo>
                  <a:pt x="1477383" y="1277926"/>
                  <a:pt x="1581615" y="1259100"/>
                  <a:pt x="1301750" y="1259100"/>
                </a:cubicBezTo>
                <a:lnTo>
                  <a:pt x="6350" y="1259100"/>
                </a:lnTo>
                <a:cubicBezTo>
                  <a:pt x="4233" y="842117"/>
                  <a:pt x="2117" y="425133"/>
                  <a:pt x="0" y="8150"/>
                </a:cubicBezTo>
                <a:lnTo>
                  <a:pt x="25400" y="20850"/>
                </a:lnTo>
                <a:cubicBezTo>
                  <a:pt x="42333" y="14500"/>
                  <a:pt x="58205" y="0"/>
                  <a:pt x="76200" y="1800"/>
                </a:cubicBezTo>
                <a:cubicBezTo>
                  <a:pt x="85619" y="2742"/>
                  <a:pt x="85384" y="18411"/>
                  <a:pt x="88900" y="27200"/>
                </a:cubicBezTo>
                <a:cubicBezTo>
                  <a:pt x="93872" y="39629"/>
                  <a:pt x="101600" y="65300"/>
                  <a:pt x="101600" y="65300"/>
                </a:cubicBezTo>
                <a:cubicBezTo>
                  <a:pt x="103717" y="82233"/>
                  <a:pt x="105145" y="99267"/>
                  <a:pt x="107950" y="116100"/>
                </a:cubicBezTo>
                <a:cubicBezTo>
                  <a:pt x="109385" y="124708"/>
                  <a:pt x="109459" y="134238"/>
                  <a:pt x="114300" y="141500"/>
                </a:cubicBezTo>
                <a:cubicBezTo>
                  <a:pt x="118533" y="147850"/>
                  <a:pt x="127000" y="149967"/>
                  <a:pt x="133350" y="154200"/>
                </a:cubicBezTo>
                <a:cubicBezTo>
                  <a:pt x="150283" y="152083"/>
                  <a:pt x="168112" y="153682"/>
                  <a:pt x="184150" y="147850"/>
                </a:cubicBezTo>
                <a:cubicBezTo>
                  <a:pt x="199882" y="142129"/>
                  <a:pt x="209737" y="115726"/>
                  <a:pt x="215900" y="103400"/>
                </a:cubicBezTo>
                <a:cubicBezTo>
                  <a:pt x="219170" y="178616"/>
                  <a:pt x="176484" y="275508"/>
                  <a:pt x="241300" y="243100"/>
                </a:cubicBezTo>
                <a:cubicBezTo>
                  <a:pt x="248126" y="239687"/>
                  <a:pt x="254000" y="234633"/>
                  <a:pt x="260350" y="230400"/>
                </a:cubicBezTo>
                <a:cubicBezTo>
                  <a:pt x="265938" y="222017"/>
                  <a:pt x="279314" y="188997"/>
                  <a:pt x="298450" y="217700"/>
                </a:cubicBezTo>
                <a:cubicBezTo>
                  <a:pt x="308132" y="232223"/>
                  <a:pt x="306917" y="251567"/>
                  <a:pt x="311150" y="268500"/>
                </a:cubicBezTo>
                <a:cubicBezTo>
                  <a:pt x="312773" y="274994"/>
                  <a:pt x="313319" y="282323"/>
                  <a:pt x="317500" y="287550"/>
                </a:cubicBezTo>
                <a:cubicBezTo>
                  <a:pt x="322268" y="293509"/>
                  <a:pt x="330200" y="296017"/>
                  <a:pt x="336550" y="300250"/>
                </a:cubicBezTo>
                <a:cubicBezTo>
                  <a:pt x="344688" y="298215"/>
                  <a:pt x="371890" y="292105"/>
                  <a:pt x="381000" y="287550"/>
                </a:cubicBezTo>
                <a:cubicBezTo>
                  <a:pt x="387826" y="284137"/>
                  <a:pt x="393700" y="279083"/>
                  <a:pt x="400050" y="274850"/>
                </a:cubicBezTo>
                <a:cubicBezTo>
                  <a:pt x="417542" y="327327"/>
                  <a:pt x="391702" y="245144"/>
                  <a:pt x="412750" y="357400"/>
                </a:cubicBezTo>
                <a:cubicBezTo>
                  <a:pt x="415217" y="370558"/>
                  <a:pt x="421217" y="382800"/>
                  <a:pt x="425450" y="395500"/>
                </a:cubicBezTo>
                <a:cubicBezTo>
                  <a:pt x="427863" y="402740"/>
                  <a:pt x="438150" y="403967"/>
                  <a:pt x="444500" y="408200"/>
                </a:cubicBezTo>
                <a:cubicBezTo>
                  <a:pt x="450850" y="403967"/>
                  <a:pt x="455918" y="395500"/>
                  <a:pt x="463550" y="395500"/>
                </a:cubicBezTo>
                <a:cubicBezTo>
                  <a:pt x="490796" y="395500"/>
                  <a:pt x="487715" y="413315"/>
                  <a:pt x="501650" y="427250"/>
                </a:cubicBezTo>
                <a:cubicBezTo>
                  <a:pt x="507046" y="432646"/>
                  <a:pt x="514350" y="435717"/>
                  <a:pt x="520700" y="439950"/>
                </a:cubicBezTo>
                <a:cubicBezTo>
                  <a:pt x="522281" y="439634"/>
                  <a:pt x="564991" y="432457"/>
                  <a:pt x="571500" y="427250"/>
                </a:cubicBezTo>
                <a:cubicBezTo>
                  <a:pt x="577459" y="422482"/>
                  <a:pt x="578804" y="413596"/>
                  <a:pt x="584200" y="408200"/>
                </a:cubicBezTo>
                <a:cubicBezTo>
                  <a:pt x="589596" y="402804"/>
                  <a:pt x="596900" y="399733"/>
                  <a:pt x="603250" y="395500"/>
                </a:cubicBezTo>
                <a:cubicBezTo>
                  <a:pt x="613833" y="397617"/>
                  <a:pt x="629447" y="392595"/>
                  <a:pt x="635000" y="401850"/>
                </a:cubicBezTo>
                <a:cubicBezTo>
                  <a:pt x="644861" y="418286"/>
                  <a:pt x="638199" y="440094"/>
                  <a:pt x="641350" y="459000"/>
                </a:cubicBezTo>
                <a:cubicBezTo>
                  <a:pt x="642450" y="465602"/>
                  <a:pt x="646248" y="471516"/>
                  <a:pt x="647700" y="478050"/>
                </a:cubicBezTo>
                <a:cubicBezTo>
                  <a:pt x="650493" y="490619"/>
                  <a:pt x="650927" y="503659"/>
                  <a:pt x="654050" y="516150"/>
                </a:cubicBezTo>
                <a:cubicBezTo>
                  <a:pt x="657297" y="529137"/>
                  <a:pt x="662517" y="541550"/>
                  <a:pt x="666750" y="554250"/>
                </a:cubicBezTo>
                <a:lnTo>
                  <a:pt x="673100" y="573300"/>
                </a:lnTo>
                <a:cubicBezTo>
                  <a:pt x="687917" y="571183"/>
                  <a:pt x="703214" y="571251"/>
                  <a:pt x="717550" y="566950"/>
                </a:cubicBezTo>
                <a:cubicBezTo>
                  <a:pt x="724860" y="564757"/>
                  <a:pt x="730390" y="558686"/>
                  <a:pt x="736600" y="554250"/>
                </a:cubicBezTo>
                <a:cubicBezTo>
                  <a:pt x="791734" y="514868"/>
                  <a:pt x="736155" y="552430"/>
                  <a:pt x="781050" y="522500"/>
                </a:cubicBezTo>
                <a:lnTo>
                  <a:pt x="806450" y="560600"/>
                </a:lnTo>
                <a:cubicBezTo>
                  <a:pt x="810330" y="566420"/>
                  <a:pt x="817995" y="601201"/>
                  <a:pt x="819150" y="605050"/>
                </a:cubicBezTo>
                <a:cubicBezTo>
                  <a:pt x="822997" y="617872"/>
                  <a:pt x="827617" y="630450"/>
                  <a:pt x="831850" y="643150"/>
                </a:cubicBezTo>
                <a:cubicBezTo>
                  <a:pt x="833967" y="649500"/>
                  <a:pt x="834487" y="656631"/>
                  <a:pt x="838200" y="662200"/>
                </a:cubicBezTo>
                <a:lnTo>
                  <a:pt x="850900" y="681250"/>
                </a:lnTo>
                <a:cubicBezTo>
                  <a:pt x="851747" y="684637"/>
                  <a:pt x="859956" y="720234"/>
                  <a:pt x="863600" y="725700"/>
                </a:cubicBezTo>
                <a:cubicBezTo>
                  <a:pt x="868581" y="733172"/>
                  <a:pt x="877430" y="737442"/>
                  <a:pt x="882650" y="744750"/>
                </a:cubicBezTo>
                <a:cubicBezTo>
                  <a:pt x="900708" y="770032"/>
                  <a:pt x="887383" y="771189"/>
                  <a:pt x="914400" y="789200"/>
                </a:cubicBezTo>
                <a:cubicBezTo>
                  <a:pt x="919969" y="792913"/>
                  <a:pt x="927100" y="793433"/>
                  <a:pt x="933450" y="795550"/>
                </a:cubicBezTo>
                <a:cubicBezTo>
                  <a:pt x="939800" y="793433"/>
                  <a:pt x="946513" y="792193"/>
                  <a:pt x="952500" y="789200"/>
                </a:cubicBezTo>
                <a:cubicBezTo>
                  <a:pt x="1001739" y="764581"/>
                  <a:pt x="942717" y="786111"/>
                  <a:pt x="990600" y="770150"/>
                </a:cubicBezTo>
                <a:cubicBezTo>
                  <a:pt x="1000197" y="808537"/>
                  <a:pt x="994190" y="787271"/>
                  <a:pt x="1009650" y="833650"/>
                </a:cubicBezTo>
                <a:cubicBezTo>
                  <a:pt x="1013721" y="845864"/>
                  <a:pt x="1013207" y="859181"/>
                  <a:pt x="1016000" y="871750"/>
                </a:cubicBezTo>
                <a:cubicBezTo>
                  <a:pt x="1017452" y="878284"/>
                  <a:pt x="1020898" y="884266"/>
                  <a:pt x="1022350" y="890800"/>
                </a:cubicBezTo>
                <a:cubicBezTo>
                  <a:pt x="1025143" y="903369"/>
                  <a:pt x="1026175" y="916275"/>
                  <a:pt x="1028700" y="928900"/>
                </a:cubicBezTo>
                <a:cubicBezTo>
                  <a:pt x="1030412" y="937458"/>
                  <a:pt x="1029598" y="947485"/>
                  <a:pt x="1035050" y="954300"/>
                </a:cubicBezTo>
                <a:cubicBezTo>
                  <a:pt x="1039231" y="959527"/>
                  <a:pt x="1047750" y="958533"/>
                  <a:pt x="1054100" y="960650"/>
                </a:cubicBezTo>
                <a:cubicBezTo>
                  <a:pt x="1062567" y="958533"/>
                  <a:pt x="1071923" y="958630"/>
                  <a:pt x="1079500" y="954300"/>
                </a:cubicBezTo>
                <a:cubicBezTo>
                  <a:pt x="1099114" y="943092"/>
                  <a:pt x="1097675" y="931472"/>
                  <a:pt x="1111250" y="916200"/>
                </a:cubicBezTo>
                <a:cubicBezTo>
                  <a:pt x="1123182" y="902776"/>
                  <a:pt x="1149350" y="878100"/>
                  <a:pt x="1149350" y="878100"/>
                </a:cubicBezTo>
                <a:lnTo>
                  <a:pt x="1174750" y="916200"/>
                </a:lnTo>
                <a:cubicBezTo>
                  <a:pt x="1180737" y="925180"/>
                  <a:pt x="1177687" y="937711"/>
                  <a:pt x="1181100" y="947950"/>
                </a:cubicBezTo>
                <a:cubicBezTo>
                  <a:pt x="1184093" y="956930"/>
                  <a:pt x="1189567" y="964883"/>
                  <a:pt x="1193800" y="973350"/>
                </a:cubicBezTo>
                <a:cubicBezTo>
                  <a:pt x="1197208" y="990390"/>
                  <a:pt x="1203643" y="1029389"/>
                  <a:pt x="1212850" y="1043200"/>
                </a:cubicBezTo>
                <a:cubicBezTo>
                  <a:pt x="1217083" y="1049550"/>
                  <a:pt x="1220154" y="1056854"/>
                  <a:pt x="1225550" y="1062250"/>
                </a:cubicBezTo>
                <a:cubicBezTo>
                  <a:pt x="1230946" y="1067646"/>
                  <a:pt x="1238250" y="1070717"/>
                  <a:pt x="1244600" y="1074950"/>
                </a:cubicBezTo>
                <a:lnTo>
                  <a:pt x="1282700" y="1049550"/>
                </a:lnTo>
                <a:lnTo>
                  <a:pt x="1301750" y="1036850"/>
                </a:lnTo>
                <a:cubicBezTo>
                  <a:pt x="1338146" y="1091445"/>
                  <a:pt x="1294510" y="1022370"/>
                  <a:pt x="1320800" y="1074950"/>
                </a:cubicBezTo>
                <a:cubicBezTo>
                  <a:pt x="1324213" y="1081776"/>
                  <a:pt x="1330087" y="1087174"/>
                  <a:pt x="1333500" y="1094000"/>
                </a:cubicBezTo>
                <a:cubicBezTo>
                  <a:pt x="1343426" y="1113852"/>
                  <a:pt x="1336033" y="1118630"/>
                  <a:pt x="1352550" y="1138450"/>
                </a:cubicBezTo>
                <a:cubicBezTo>
                  <a:pt x="1357436" y="1144313"/>
                  <a:pt x="1365250" y="1146917"/>
                  <a:pt x="1371600" y="1151150"/>
                </a:cubicBezTo>
                <a:cubicBezTo>
                  <a:pt x="1376765" y="1166644"/>
                  <a:pt x="1378340" y="1176940"/>
                  <a:pt x="1390650" y="1189250"/>
                </a:cubicBezTo>
                <a:cubicBezTo>
                  <a:pt x="1396046" y="1194646"/>
                  <a:pt x="1403350" y="1197717"/>
                  <a:pt x="1409700" y="1201950"/>
                </a:cubicBezTo>
                <a:cubicBezTo>
                  <a:pt x="1422400" y="1199833"/>
                  <a:pt x="1435468" y="1199300"/>
                  <a:pt x="1447800" y="1195600"/>
                </a:cubicBezTo>
                <a:cubicBezTo>
                  <a:pt x="1456867" y="1192880"/>
                  <a:pt x="1464499" y="1186629"/>
                  <a:pt x="1473200" y="1182900"/>
                </a:cubicBezTo>
                <a:cubicBezTo>
                  <a:pt x="1479352" y="1180263"/>
                  <a:pt x="1485900" y="1178667"/>
                  <a:pt x="1492250" y="1176550"/>
                </a:cubicBezTo>
                <a:cubicBezTo>
                  <a:pt x="1537734" y="1191711"/>
                  <a:pt x="1485703" y="1170036"/>
                  <a:pt x="1524000" y="1201950"/>
                </a:cubicBezTo>
                <a:cubicBezTo>
                  <a:pt x="1531272" y="1208010"/>
                  <a:pt x="1540699" y="1210921"/>
                  <a:pt x="1549400" y="1214650"/>
                </a:cubicBezTo>
                <a:cubicBezTo>
                  <a:pt x="1575464" y="1225820"/>
                  <a:pt x="1593784" y="1223815"/>
                  <a:pt x="1625600" y="1227350"/>
                </a:cubicBezTo>
                <a:cubicBezTo>
                  <a:pt x="1640585" y="1249828"/>
                  <a:pt x="1646792" y="1245864"/>
                  <a:pt x="1619250" y="1252750"/>
                </a:cubicBezTo>
                <a:cubicBezTo>
                  <a:pt x="1617197" y="1253263"/>
                  <a:pt x="1619250" y="1247458"/>
                  <a:pt x="1619250" y="1246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698750" y="530225"/>
            <a:ext cx="1447800" cy="1241425"/>
          </a:xfrm>
          <a:custGeom>
            <a:avLst/>
            <a:gdLst>
              <a:gd name="connsiteX0" fmla="*/ 1447800 w 1447800"/>
              <a:gd name="connsiteY0" fmla="*/ 1242060 h 1242060"/>
              <a:gd name="connsiteX1" fmla="*/ 0 w 1447800"/>
              <a:gd name="connsiteY1" fmla="*/ 1242060 h 1242060"/>
              <a:gd name="connsiteX2" fmla="*/ 0 w 1447800"/>
              <a:gd name="connsiteY2" fmla="*/ 0 h 1242060"/>
              <a:gd name="connsiteX3" fmla="*/ 0 w 1447800"/>
              <a:gd name="connsiteY3" fmla="*/ 236220 h 1242060"/>
              <a:gd name="connsiteX4" fmla="*/ 53340 w 1447800"/>
              <a:gd name="connsiteY4" fmla="*/ 198120 h 1242060"/>
              <a:gd name="connsiteX5" fmla="*/ 60960 w 1447800"/>
              <a:gd name="connsiteY5" fmla="*/ 175260 h 1242060"/>
              <a:gd name="connsiteX6" fmla="*/ 114300 w 1447800"/>
              <a:gd name="connsiteY6" fmla="*/ 190500 h 1242060"/>
              <a:gd name="connsiteX7" fmla="*/ 152400 w 1447800"/>
              <a:gd name="connsiteY7" fmla="*/ 182880 h 1242060"/>
              <a:gd name="connsiteX8" fmla="*/ 160020 w 1447800"/>
              <a:gd name="connsiteY8" fmla="*/ 144780 h 1242060"/>
              <a:gd name="connsiteX9" fmla="*/ 167640 w 1447800"/>
              <a:gd name="connsiteY9" fmla="*/ 121920 h 1242060"/>
              <a:gd name="connsiteX10" fmla="*/ 190500 w 1447800"/>
              <a:gd name="connsiteY10" fmla="*/ 129540 h 1242060"/>
              <a:gd name="connsiteX11" fmla="*/ 213360 w 1447800"/>
              <a:gd name="connsiteY11" fmla="*/ 144780 h 1242060"/>
              <a:gd name="connsiteX12" fmla="*/ 259080 w 1447800"/>
              <a:gd name="connsiteY12" fmla="*/ 76200 h 1242060"/>
              <a:gd name="connsiteX13" fmla="*/ 281940 w 1447800"/>
              <a:gd name="connsiteY13" fmla="*/ 68580 h 1242060"/>
              <a:gd name="connsiteX14" fmla="*/ 304800 w 1447800"/>
              <a:gd name="connsiteY14" fmla="*/ 83820 h 1242060"/>
              <a:gd name="connsiteX15" fmla="*/ 342900 w 1447800"/>
              <a:gd name="connsiteY15" fmla="*/ 76200 h 1242060"/>
              <a:gd name="connsiteX16" fmla="*/ 396240 w 1447800"/>
              <a:gd name="connsiteY16" fmla="*/ 30480 h 1242060"/>
              <a:gd name="connsiteX17" fmla="*/ 419100 w 1447800"/>
              <a:gd name="connsiteY17" fmla="*/ 38100 h 1242060"/>
              <a:gd name="connsiteX18" fmla="*/ 434340 w 1447800"/>
              <a:gd name="connsiteY18" fmla="*/ 83820 h 1242060"/>
              <a:gd name="connsiteX19" fmla="*/ 449580 w 1447800"/>
              <a:gd name="connsiteY19" fmla="*/ 129540 h 1242060"/>
              <a:gd name="connsiteX20" fmla="*/ 472440 w 1447800"/>
              <a:gd name="connsiteY20" fmla="*/ 144780 h 1242060"/>
              <a:gd name="connsiteX21" fmla="*/ 571500 w 1447800"/>
              <a:gd name="connsiteY21" fmla="*/ 144780 h 1242060"/>
              <a:gd name="connsiteX22" fmla="*/ 594360 w 1447800"/>
              <a:gd name="connsiteY22" fmla="*/ 167640 h 1242060"/>
              <a:gd name="connsiteX23" fmla="*/ 624840 w 1447800"/>
              <a:gd name="connsiteY23" fmla="*/ 213360 h 1242060"/>
              <a:gd name="connsiteX24" fmla="*/ 632460 w 1447800"/>
              <a:gd name="connsiteY24" fmla="*/ 281940 h 1242060"/>
              <a:gd name="connsiteX25" fmla="*/ 617220 w 1447800"/>
              <a:gd name="connsiteY25" fmla="*/ 350520 h 1242060"/>
              <a:gd name="connsiteX26" fmla="*/ 640080 w 1447800"/>
              <a:gd name="connsiteY26" fmla="*/ 373380 h 1242060"/>
              <a:gd name="connsiteX27" fmla="*/ 693420 w 1447800"/>
              <a:gd name="connsiteY27" fmla="*/ 403860 h 1242060"/>
              <a:gd name="connsiteX28" fmla="*/ 701040 w 1447800"/>
              <a:gd name="connsiteY28" fmla="*/ 495300 h 1242060"/>
              <a:gd name="connsiteX29" fmla="*/ 708660 w 1447800"/>
              <a:gd name="connsiteY29" fmla="*/ 518160 h 1242060"/>
              <a:gd name="connsiteX30" fmla="*/ 731520 w 1447800"/>
              <a:gd name="connsiteY30" fmla="*/ 541020 h 1242060"/>
              <a:gd name="connsiteX31" fmla="*/ 754380 w 1447800"/>
              <a:gd name="connsiteY31" fmla="*/ 548640 h 1242060"/>
              <a:gd name="connsiteX32" fmla="*/ 815340 w 1447800"/>
              <a:gd name="connsiteY32" fmla="*/ 541020 h 1242060"/>
              <a:gd name="connsiteX33" fmla="*/ 822960 w 1447800"/>
              <a:gd name="connsiteY33" fmla="*/ 518160 h 1242060"/>
              <a:gd name="connsiteX34" fmla="*/ 845820 w 1447800"/>
              <a:gd name="connsiteY34" fmla="*/ 510540 h 1242060"/>
              <a:gd name="connsiteX35" fmla="*/ 868680 w 1447800"/>
              <a:gd name="connsiteY35" fmla="*/ 518160 h 1242060"/>
              <a:gd name="connsiteX36" fmla="*/ 883920 w 1447800"/>
              <a:gd name="connsiteY36" fmla="*/ 563880 h 1242060"/>
              <a:gd name="connsiteX37" fmla="*/ 891540 w 1447800"/>
              <a:gd name="connsiteY37" fmla="*/ 586740 h 1242060"/>
              <a:gd name="connsiteX38" fmla="*/ 929640 w 1447800"/>
              <a:gd name="connsiteY38" fmla="*/ 632460 h 1242060"/>
              <a:gd name="connsiteX39" fmla="*/ 944880 w 1447800"/>
              <a:gd name="connsiteY39" fmla="*/ 655320 h 1242060"/>
              <a:gd name="connsiteX40" fmla="*/ 975360 w 1447800"/>
              <a:gd name="connsiteY40" fmla="*/ 746760 h 1242060"/>
              <a:gd name="connsiteX41" fmla="*/ 1005840 w 1447800"/>
              <a:gd name="connsiteY41" fmla="*/ 739140 h 1242060"/>
              <a:gd name="connsiteX42" fmla="*/ 1089660 w 1447800"/>
              <a:gd name="connsiteY42" fmla="*/ 716280 h 1242060"/>
              <a:gd name="connsiteX43" fmla="*/ 1112520 w 1447800"/>
              <a:gd name="connsiteY43" fmla="*/ 693420 h 1242060"/>
              <a:gd name="connsiteX44" fmla="*/ 1120140 w 1447800"/>
              <a:gd name="connsiteY44" fmla="*/ 670560 h 1242060"/>
              <a:gd name="connsiteX45" fmla="*/ 1150620 w 1447800"/>
              <a:gd name="connsiteY45" fmla="*/ 624840 h 1242060"/>
              <a:gd name="connsiteX46" fmla="*/ 1173480 w 1447800"/>
              <a:gd name="connsiteY46" fmla="*/ 647700 h 1242060"/>
              <a:gd name="connsiteX47" fmla="*/ 1181100 w 1447800"/>
              <a:gd name="connsiteY47" fmla="*/ 670560 h 1242060"/>
              <a:gd name="connsiteX48" fmla="*/ 1188720 w 1447800"/>
              <a:gd name="connsiteY48" fmla="*/ 762000 h 1242060"/>
              <a:gd name="connsiteX49" fmla="*/ 1196340 w 1447800"/>
              <a:gd name="connsiteY49" fmla="*/ 784860 h 1242060"/>
              <a:gd name="connsiteX50" fmla="*/ 1203960 w 1447800"/>
              <a:gd name="connsiteY50" fmla="*/ 815340 h 1242060"/>
              <a:gd name="connsiteX51" fmla="*/ 1226820 w 1447800"/>
              <a:gd name="connsiteY51" fmla="*/ 899160 h 1242060"/>
              <a:gd name="connsiteX52" fmla="*/ 1249680 w 1447800"/>
              <a:gd name="connsiteY52" fmla="*/ 906780 h 1242060"/>
              <a:gd name="connsiteX53" fmla="*/ 1287780 w 1447800"/>
              <a:gd name="connsiteY53" fmla="*/ 899160 h 1242060"/>
              <a:gd name="connsiteX54" fmla="*/ 1303020 w 1447800"/>
              <a:gd name="connsiteY54" fmla="*/ 922020 h 1242060"/>
              <a:gd name="connsiteX55" fmla="*/ 1318260 w 1447800"/>
              <a:gd name="connsiteY55" fmla="*/ 990600 h 1242060"/>
              <a:gd name="connsiteX56" fmla="*/ 1341120 w 1447800"/>
              <a:gd name="connsiteY56" fmla="*/ 1013460 h 1242060"/>
              <a:gd name="connsiteX57" fmla="*/ 1348740 w 1447800"/>
              <a:gd name="connsiteY57" fmla="*/ 1036320 h 1242060"/>
              <a:gd name="connsiteX58" fmla="*/ 1363980 w 1447800"/>
              <a:gd name="connsiteY58" fmla="*/ 1066800 h 1242060"/>
              <a:gd name="connsiteX59" fmla="*/ 1371600 w 1447800"/>
              <a:gd name="connsiteY59" fmla="*/ 1112520 h 1242060"/>
              <a:gd name="connsiteX60" fmla="*/ 1409700 w 1447800"/>
              <a:gd name="connsiteY60" fmla="*/ 1158240 h 1242060"/>
              <a:gd name="connsiteX61" fmla="*/ 1440180 w 1447800"/>
              <a:gd name="connsiteY61" fmla="*/ 1226820 h 1242060"/>
              <a:gd name="connsiteX62" fmla="*/ 1447800 w 1447800"/>
              <a:gd name="connsiteY62" fmla="*/ 1242060 h 124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447800" h="1242060">
                <a:moveTo>
                  <a:pt x="1447800" y="1242060"/>
                </a:moveTo>
                <a:lnTo>
                  <a:pt x="0" y="1242060"/>
                </a:lnTo>
                <a:lnTo>
                  <a:pt x="0" y="0"/>
                </a:lnTo>
                <a:lnTo>
                  <a:pt x="0" y="236220"/>
                </a:lnTo>
                <a:cubicBezTo>
                  <a:pt x="17780" y="223520"/>
                  <a:pt x="37890" y="213570"/>
                  <a:pt x="53340" y="198120"/>
                </a:cubicBezTo>
                <a:cubicBezTo>
                  <a:pt x="59020" y="192440"/>
                  <a:pt x="53502" y="178243"/>
                  <a:pt x="60960" y="175260"/>
                </a:cubicBezTo>
                <a:cubicBezTo>
                  <a:pt x="65309" y="173520"/>
                  <a:pt x="107523" y="188241"/>
                  <a:pt x="114300" y="190500"/>
                </a:cubicBezTo>
                <a:cubicBezTo>
                  <a:pt x="127000" y="187960"/>
                  <a:pt x="143242" y="192038"/>
                  <a:pt x="152400" y="182880"/>
                </a:cubicBezTo>
                <a:cubicBezTo>
                  <a:pt x="161558" y="173722"/>
                  <a:pt x="156879" y="157345"/>
                  <a:pt x="160020" y="144780"/>
                </a:cubicBezTo>
                <a:cubicBezTo>
                  <a:pt x="161968" y="136988"/>
                  <a:pt x="165100" y="129540"/>
                  <a:pt x="167640" y="121920"/>
                </a:cubicBezTo>
                <a:cubicBezTo>
                  <a:pt x="175260" y="124460"/>
                  <a:pt x="183316" y="125948"/>
                  <a:pt x="190500" y="129540"/>
                </a:cubicBezTo>
                <a:cubicBezTo>
                  <a:pt x="198691" y="133636"/>
                  <a:pt x="205409" y="149324"/>
                  <a:pt x="213360" y="144780"/>
                </a:cubicBezTo>
                <a:lnTo>
                  <a:pt x="259080" y="76200"/>
                </a:lnTo>
                <a:cubicBezTo>
                  <a:pt x="263535" y="69517"/>
                  <a:pt x="274320" y="71120"/>
                  <a:pt x="281940" y="68580"/>
                </a:cubicBezTo>
                <a:cubicBezTo>
                  <a:pt x="289560" y="73660"/>
                  <a:pt x="295713" y="82684"/>
                  <a:pt x="304800" y="83820"/>
                </a:cubicBezTo>
                <a:cubicBezTo>
                  <a:pt x="317651" y="85426"/>
                  <a:pt x="331065" y="81460"/>
                  <a:pt x="342900" y="76200"/>
                </a:cubicBezTo>
                <a:cubicBezTo>
                  <a:pt x="360495" y="68380"/>
                  <a:pt x="382648" y="44072"/>
                  <a:pt x="396240" y="30480"/>
                </a:cubicBezTo>
                <a:cubicBezTo>
                  <a:pt x="403860" y="33020"/>
                  <a:pt x="414431" y="31564"/>
                  <a:pt x="419100" y="38100"/>
                </a:cubicBezTo>
                <a:cubicBezTo>
                  <a:pt x="428437" y="51172"/>
                  <a:pt x="429260" y="68580"/>
                  <a:pt x="434340" y="83820"/>
                </a:cubicBezTo>
                <a:lnTo>
                  <a:pt x="449580" y="129540"/>
                </a:lnTo>
                <a:cubicBezTo>
                  <a:pt x="452476" y="138228"/>
                  <a:pt x="464820" y="139700"/>
                  <a:pt x="472440" y="144780"/>
                </a:cubicBezTo>
                <a:cubicBezTo>
                  <a:pt x="527851" y="132466"/>
                  <a:pt x="531841" y="116452"/>
                  <a:pt x="571500" y="144780"/>
                </a:cubicBezTo>
                <a:cubicBezTo>
                  <a:pt x="580269" y="151044"/>
                  <a:pt x="587744" y="159134"/>
                  <a:pt x="594360" y="167640"/>
                </a:cubicBezTo>
                <a:cubicBezTo>
                  <a:pt x="605605" y="182098"/>
                  <a:pt x="624840" y="213360"/>
                  <a:pt x="624840" y="213360"/>
                </a:cubicBezTo>
                <a:cubicBezTo>
                  <a:pt x="627380" y="236220"/>
                  <a:pt x="632460" y="258939"/>
                  <a:pt x="632460" y="281940"/>
                </a:cubicBezTo>
                <a:cubicBezTo>
                  <a:pt x="632460" y="308761"/>
                  <a:pt x="625078" y="326946"/>
                  <a:pt x="617220" y="350520"/>
                </a:cubicBezTo>
                <a:cubicBezTo>
                  <a:pt x="624840" y="358140"/>
                  <a:pt x="630441" y="368561"/>
                  <a:pt x="640080" y="373380"/>
                </a:cubicBezTo>
                <a:cubicBezTo>
                  <a:pt x="701284" y="403982"/>
                  <a:pt x="661009" y="355243"/>
                  <a:pt x="693420" y="403860"/>
                </a:cubicBezTo>
                <a:cubicBezTo>
                  <a:pt x="695960" y="434340"/>
                  <a:pt x="696998" y="464983"/>
                  <a:pt x="701040" y="495300"/>
                </a:cubicBezTo>
                <a:cubicBezTo>
                  <a:pt x="702102" y="503262"/>
                  <a:pt x="704205" y="511477"/>
                  <a:pt x="708660" y="518160"/>
                </a:cubicBezTo>
                <a:cubicBezTo>
                  <a:pt x="714638" y="527126"/>
                  <a:pt x="722554" y="535042"/>
                  <a:pt x="731520" y="541020"/>
                </a:cubicBezTo>
                <a:cubicBezTo>
                  <a:pt x="738203" y="545475"/>
                  <a:pt x="746760" y="546100"/>
                  <a:pt x="754380" y="548640"/>
                </a:cubicBezTo>
                <a:cubicBezTo>
                  <a:pt x="774700" y="546100"/>
                  <a:pt x="796627" y="549337"/>
                  <a:pt x="815340" y="541020"/>
                </a:cubicBezTo>
                <a:cubicBezTo>
                  <a:pt x="822680" y="537758"/>
                  <a:pt x="817280" y="523840"/>
                  <a:pt x="822960" y="518160"/>
                </a:cubicBezTo>
                <a:cubicBezTo>
                  <a:pt x="828640" y="512480"/>
                  <a:pt x="838200" y="513080"/>
                  <a:pt x="845820" y="510540"/>
                </a:cubicBezTo>
                <a:cubicBezTo>
                  <a:pt x="853440" y="513080"/>
                  <a:pt x="864011" y="511624"/>
                  <a:pt x="868680" y="518160"/>
                </a:cubicBezTo>
                <a:cubicBezTo>
                  <a:pt x="878017" y="531232"/>
                  <a:pt x="878840" y="548640"/>
                  <a:pt x="883920" y="563880"/>
                </a:cubicBezTo>
                <a:lnTo>
                  <a:pt x="891540" y="586740"/>
                </a:lnTo>
                <a:cubicBezTo>
                  <a:pt x="897846" y="605659"/>
                  <a:pt x="917850" y="618312"/>
                  <a:pt x="929640" y="632460"/>
                </a:cubicBezTo>
                <a:cubicBezTo>
                  <a:pt x="935503" y="639495"/>
                  <a:pt x="939800" y="647700"/>
                  <a:pt x="944880" y="655320"/>
                </a:cubicBezTo>
                <a:cubicBezTo>
                  <a:pt x="946879" y="675313"/>
                  <a:pt x="933604" y="740795"/>
                  <a:pt x="975360" y="746760"/>
                </a:cubicBezTo>
                <a:cubicBezTo>
                  <a:pt x="985727" y="748241"/>
                  <a:pt x="995680" y="741680"/>
                  <a:pt x="1005840" y="739140"/>
                </a:cubicBezTo>
                <a:cubicBezTo>
                  <a:pt x="1070408" y="696095"/>
                  <a:pt x="964450" y="761811"/>
                  <a:pt x="1089660" y="716280"/>
                </a:cubicBezTo>
                <a:cubicBezTo>
                  <a:pt x="1099788" y="712597"/>
                  <a:pt x="1104900" y="701040"/>
                  <a:pt x="1112520" y="693420"/>
                </a:cubicBezTo>
                <a:cubicBezTo>
                  <a:pt x="1115060" y="685800"/>
                  <a:pt x="1115685" y="677243"/>
                  <a:pt x="1120140" y="670560"/>
                </a:cubicBezTo>
                <a:cubicBezTo>
                  <a:pt x="1158193" y="613481"/>
                  <a:pt x="1132502" y="679195"/>
                  <a:pt x="1150620" y="624840"/>
                </a:cubicBezTo>
                <a:cubicBezTo>
                  <a:pt x="1158240" y="632460"/>
                  <a:pt x="1167502" y="638734"/>
                  <a:pt x="1173480" y="647700"/>
                </a:cubicBezTo>
                <a:cubicBezTo>
                  <a:pt x="1177935" y="654383"/>
                  <a:pt x="1180038" y="662598"/>
                  <a:pt x="1181100" y="670560"/>
                </a:cubicBezTo>
                <a:cubicBezTo>
                  <a:pt x="1185142" y="700877"/>
                  <a:pt x="1184678" y="731683"/>
                  <a:pt x="1188720" y="762000"/>
                </a:cubicBezTo>
                <a:cubicBezTo>
                  <a:pt x="1189782" y="769962"/>
                  <a:pt x="1194133" y="777137"/>
                  <a:pt x="1196340" y="784860"/>
                </a:cubicBezTo>
                <a:cubicBezTo>
                  <a:pt x="1199217" y="794930"/>
                  <a:pt x="1201688" y="805117"/>
                  <a:pt x="1203960" y="815340"/>
                </a:cubicBezTo>
                <a:cubicBezTo>
                  <a:pt x="1206046" y="824727"/>
                  <a:pt x="1218256" y="896305"/>
                  <a:pt x="1226820" y="899160"/>
                </a:cubicBezTo>
                <a:lnTo>
                  <a:pt x="1249680" y="906780"/>
                </a:lnTo>
                <a:cubicBezTo>
                  <a:pt x="1262380" y="904240"/>
                  <a:pt x="1275327" y="895602"/>
                  <a:pt x="1287780" y="899160"/>
                </a:cubicBezTo>
                <a:cubicBezTo>
                  <a:pt x="1296586" y="901676"/>
                  <a:pt x="1300124" y="913332"/>
                  <a:pt x="1303020" y="922020"/>
                </a:cubicBezTo>
                <a:cubicBezTo>
                  <a:pt x="1305786" y="930318"/>
                  <a:pt x="1308964" y="976656"/>
                  <a:pt x="1318260" y="990600"/>
                </a:cubicBezTo>
                <a:cubicBezTo>
                  <a:pt x="1324238" y="999566"/>
                  <a:pt x="1333500" y="1005840"/>
                  <a:pt x="1341120" y="1013460"/>
                </a:cubicBezTo>
                <a:cubicBezTo>
                  <a:pt x="1343660" y="1021080"/>
                  <a:pt x="1345576" y="1028937"/>
                  <a:pt x="1348740" y="1036320"/>
                </a:cubicBezTo>
                <a:cubicBezTo>
                  <a:pt x="1353215" y="1046761"/>
                  <a:pt x="1360716" y="1055920"/>
                  <a:pt x="1363980" y="1066800"/>
                </a:cubicBezTo>
                <a:cubicBezTo>
                  <a:pt x="1368420" y="1081599"/>
                  <a:pt x="1366714" y="1097863"/>
                  <a:pt x="1371600" y="1112520"/>
                </a:cubicBezTo>
                <a:cubicBezTo>
                  <a:pt x="1377906" y="1131439"/>
                  <a:pt x="1397910" y="1144092"/>
                  <a:pt x="1409700" y="1158240"/>
                </a:cubicBezTo>
                <a:cubicBezTo>
                  <a:pt x="1423512" y="1174814"/>
                  <a:pt x="1440180" y="1206884"/>
                  <a:pt x="1440180" y="1226820"/>
                </a:cubicBezTo>
                <a:lnTo>
                  <a:pt x="1447800" y="12420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549775" y="207963"/>
            <a:ext cx="1662113" cy="1230312"/>
          </a:xfrm>
          <a:custGeom>
            <a:avLst/>
            <a:gdLst>
              <a:gd name="connsiteX0" fmla="*/ 1661160 w 1662156"/>
              <a:gd name="connsiteY0" fmla="*/ 1226820 h 1229360"/>
              <a:gd name="connsiteX1" fmla="*/ 0 w 1662156"/>
              <a:gd name="connsiteY1" fmla="*/ 1226820 h 1229360"/>
              <a:gd name="connsiteX2" fmla="*/ 0 w 1662156"/>
              <a:gd name="connsiteY2" fmla="*/ 0 h 1229360"/>
              <a:gd name="connsiteX3" fmla="*/ 7620 w 1662156"/>
              <a:gd name="connsiteY3" fmla="*/ 0 h 1229360"/>
              <a:gd name="connsiteX4" fmla="*/ 68580 w 1662156"/>
              <a:gd name="connsiteY4" fmla="*/ 30480 h 1229360"/>
              <a:gd name="connsiteX5" fmla="*/ 91440 w 1662156"/>
              <a:gd name="connsiteY5" fmla="*/ 83820 h 1229360"/>
              <a:gd name="connsiteX6" fmla="*/ 114300 w 1662156"/>
              <a:gd name="connsiteY6" fmla="*/ 182880 h 1229360"/>
              <a:gd name="connsiteX7" fmla="*/ 160020 w 1662156"/>
              <a:gd name="connsiteY7" fmla="*/ 175260 h 1229360"/>
              <a:gd name="connsiteX8" fmla="*/ 182880 w 1662156"/>
              <a:gd name="connsiteY8" fmla="*/ 167640 h 1229360"/>
              <a:gd name="connsiteX9" fmla="*/ 198120 w 1662156"/>
              <a:gd name="connsiteY9" fmla="*/ 205740 h 1229360"/>
              <a:gd name="connsiteX10" fmla="*/ 205740 w 1662156"/>
              <a:gd name="connsiteY10" fmla="*/ 281940 h 1229360"/>
              <a:gd name="connsiteX11" fmla="*/ 228600 w 1662156"/>
              <a:gd name="connsiteY11" fmla="*/ 289560 h 1229360"/>
              <a:gd name="connsiteX12" fmla="*/ 259080 w 1662156"/>
              <a:gd name="connsiteY12" fmla="*/ 266700 h 1229360"/>
              <a:gd name="connsiteX13" fmla="*/ 281940 w 1662156"/>
              <a:gd name="connsiteY13" fmla="*/ 251460 h 1229360"/>
              <a:gd name="connsiteX14" fmla="*/ 304800 w 1662156"/>
              <a:gd name="connsiteY14" fmla="*/ 228600 h 1229360"/>
              <a:gd name="connsiteX15" fmla="*/ 327660 w 1662156"/>
              <a:gd name="connsiteY15" fmla="*/ 220980 h 1229360"/>
              <a:gd name="connsiteX16" fmla="*/ 365760 w 1662156"/>
              <a:gd name="connsiteY16" fmla="*/ 281940 h 1229360"/>
              <a:gd name="connsiteX17" fmla="*/ 373380 w 1662156"/>
              <a:gd name="connsiteY17" fmla="*/ 304800 h 1229360"/>
              <a:gd name="connsiteX18" fmla="*/ 419100 w 1662156"/>
              <a:gd name="connsiteY18" fmla="*/ 297180 h 1229360"/>
              <a:gd name="connsiteX19" fmla="*/ 434340 w 1662156"/>
              <a:gd name="connsiteY19" fmla="*/ 251460 h 1229360"/>
              <a:gd name="connsiteX20" fmla="*/ 487680 w 1662156"/>
              <a:gd name="connsiteY20" fmla="*/ 167640 h 1229360"/>
              <a:gd name="connsiteX21" fmla="*/ 533400 w 1662156"/>
              <a:gd name="connsiteY21" fmla="*/ 175260 h 1229360"/>
              <a:gd name="connsiteX22" fmla="*/ 541020 w 1662156"/>
              <a:gd name="connsiteY22" fmla="*/ 266700 h 1229360"/>
              <a:gd name="connsiteX23" fmla="*/ 548640 w 1662156"/>
              <a:gd name="connsiteY23" fmla="*/ 388620 h 1229360"/>
              <a:gd name="connsiteX24" fmla="*/ 594360 w 1662156"/>
              <a:gd name="connsiteY24" fmla="*/ 419100 h 1229360"/>
              <a:gd name="connsiteX25" fmla="*/ 617220 w 1662156"/>
              <a:gd name="connsiteY25" fmla="*/ 464820 h 1229360"/>
              <a:gd name="connsiteX26" fmla="*/ 640080 w 1662156"/>
              <a:gd name="connsiteY26" fmla="*/ 609600 h 1229360"/>
              <a:gd name="connsiteX27" fmla="*/ 662940 w 1662156"/>
              <a:gd name="connsiteY27" fmla="*/ 617220 h 1229360"/>
              <a:gd name="connsiteX28" fmla="*/ 716280 w 1662156"/>
              <a:gd name="connsiteY28" fmla="*/ 632460 h 1229360"/>
              <a:gd name="connsiteX29" fmla="*/ 723900 w 1662156"/>
              <a:gd name="connsiteY29" fmla="*/ 670560 h 1229360"/>
              <a:gd name="connsiteX30" fmla="*/ 731520 w 1662156"/>
              <a:gd name="connsiteY30" fmla="*/ 701040 h 1229360"/>
              <a:gd name="connsiteX31" fmla="*/ 739140 w 1662156"/>
              <a:gd name="connsiteY31" fmla="*/ 746760 h 1229360"/>
              <a:gd name="connsiteX32" fmla="*/ 746760 w 1662156"/>
              <a:gd name="connsiteY32" fmla="*/ 769620 h 1229360"/>
              <a:gd name="connsiteX33" fmla="*/ 800100 w 1662156"/>
              <a:gd name="connsiteY33" fmla="*/ 784860 h 1229360"/>
              <a:gd name="connsiteX34" fmla="*/ 822960 w 1662156"/>
              <a:gd name="connsiteY34" fmla="*/ 769620 h 1229360"/>
              <a:gd name="connsiteX35" fmla="*/ 853440 w 1662156"/>
              <a:gd name="connsiteY35" fmla="*/ 754380 h 1229360"/>
              <a:gd name="connsiteX36" fmla="*/ 876300 w 1662156"/>
              <a:gd name="connsiteY36" fmla="*/ 731520 h 1229360"/>
              <a:gd name="connsiteX37" fmla="*/ 899160 w 1662156"/>
              <a:gd name="connsiteY37" fmla="*/ 716280 h 1229360"/>
              <a:gd name="connsiteX38" fmla="*/ 914400 w 1662156"/>
              <a:gd name="connsiteY38" fmla="*/ 693420 h 1229360"/>
              <a:gd name="connsiteX39" fmla="*/ 922020 w 1662156"/>
              <a:gd name="connsiteY39" fmla="*/ 716280 h 1229360"/>
              <a:gd name="connsiteX40" fmla="*/ 929640 w 1662156"/>
              <a:gd name="connsiteY40" fmla="*/ 807720 h 1229360"/>
              <a:gd name="connsiteX41" fmla="*/ 952500 w 1662156"/>
              <a:gd name="connsiteY41" fmla="*/ 853440 h 1229360"/>
              <a:gd name="connsiteX42" fmla="*/ 975360 w 1662156"/>
              <a:gd name="connsiteY42" fmla="*/ 868680 h 1229360"/>
              <a:gd name="connsiteX43" fmla="*/ 1021080 w 1662156"/>
              <a:gd name="connsiteY43" fmla="*/ 861060 h 1229360"/>
              <a:gd name="connsiteX44" fmla="*/ 1059180 w 1662156"/>
              <a:gd name="connsiteY44" fmla="*/ 845820 h 1229360"/>
              <a:gd name="connsiteX45" fmla="*/ 1097280 w 1662156"/>
              <a:gd name="connsiteY45" fmla="*/ 914400 h 1229360"/>
              <a:gd name="connsiteX46" fmla="*/ 1120140 w 1662156"/>
              <a:gd name="connsiteY46" fmla="*/ 929640 h 1229360"/>
              <a:gd name="connsiteX47" fmla="*/ 1196340 w 1662156"/>
              <a:gd name="connsiteY47" fmla="*/ 922020 h 1229360"/>
              <a:gd name="connsiteX48" fmla="*/ 1249680 w 1662156"/>
              <a:gd name="connsiteY48" fmla="*/ 906780 h 1229360"/>
              <a:gd name="connsiteX49" fmla="*/ 1264920 w 1662156"/>
              <a:gd name="connsiteY49" fmla="*/ 952500 h 1229360"/>
              <a:gd name="connsiteX50" fmla="*/ 1280160 w 1662156"/>
              <a:gd name="connsiteY50" fmla="*/ 975360 h 1229360"/>
              <a:gd name="connsiteX51" fmla="*/ 1287780 w 1662156"/>
              <a:gd name="connsiteY51" fmla="*/ 998220 h 1229360"/>
              <a:gd name="connsiteX52" fmla="*/ 1310640 w 1662156"/>
              <a:gd name="connsiteY52" fmla="*/ 1021080 h 1229360"/>
              <a:gd name="connsiteX53" fmla="*/ 1371600 w 1662156"/>
              <a:gd name="connsiteY53" fmla="*/ 1021080 h 1229360"/>
              <a:gd name="connsiteX54" fmla="*/ 1379220 w 1662156"/>
              <a:gd name="connsiteY54" fmla="*/ 1043940 h 1229360"/>
              <a:gd name="connsiteX55" fmla="*/ 1417320 w 1662156"/>
              <a:gd name="connsiteY55" fmla="*/ 1036320 h 1229360"/>
              <a:gd name="connsiteX56" fmla="*/ 1493520 w 1662156"/>
              <a:gd name="connsiteY56" fmla="*/ 1089660 h 1229360"/>
              <a:gd name="connsiteX57" fmla="*/ 1524000 w 1662156"/>
              <a:gd name="connsiteY57" fmla="*/ 1097280 h 1229360"/>
              <a:gd name="connsiteX58" fmla="*/ 1569720 w 1662156"/>
              <a:gd name="connsiteY58" fmla="*/ 1104900 h 1229360"/>
              <a:gd name="connsiteX59" fmla="*/ 1584960 w 1662156"/>
              <a:gd name="connsiteY59" fmla="*/ 1135380 h 1229360"/>
              <a:gd name="connsiteX60" fmla="*/ 1592580 w 1662156"/>
              <a:gd name="connsiteY60" fmla="*/ 1158240 h 1229360"/>
              <a:gd name="connsiteX61" fmla="*/ 1638300 w 1662156"/>
              <a:gd name="connsiteY61" fmla="*/ 1173480 h 1229360"/>
              <a:gd name="connsiteX62" fmla="*/ 1661160 w 1662156"/>
              <a:gd name="connsiteY62" fmla="*/ 1219200 h 1229360"/>
              <a:gd name="connsiteX63" fmla="*/ 1661160 w 1662156"/>
              <a:gd name="connsiteY63" fmla="*/ 1226820 h 122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62156" h="1229360">
                <a:moveTo>
                  <a:pt x="1661160" y="1226820"/>
                </a:moveTo>
                <a:lnTo>
                  <a:pt x="0" y="1226820"/>
                </a:lnTo>
                <a:lnTo>
                  <a:pt x="0" y="0"/>
                </a:lnTo>
                <a:lnTo>
                  <a:pt x="7620" y="0"/>
                </a:lnTo>
                <a:cubicBezTo>
                  <a:pt x="27940" y="10160"/>
                  <a:pt x="49968" y="17452"/>
                  <a:pt x="68580" y="30480"/>
                </a:cubicBezTo>
                <a:cubicBezTo>
                  <a:pt x="84065" y="41320"/>
                  <a:pt x="87961" y="68166"/>
                  <a:pt x="91440" y="83820"/>
                </a:cubicBezTo>
                <a:cubicBezTo>
                  <a:pt x="114895" y="189370"/>
                  <a:pt x="76953" y="33490"/>
                  <a:pt x="114300" y="182880"/>
                </a:cubicBezTo>
                <a:cubicBezTo>
                  <a:pt x="129540" y="180340"/>
                  <a:pt x="144938" y="178612"/>
                  <a:pt x="160020" y="175260"/>
                </a:cubicBezTo>
                <a:cubicBezTo>
                  <a:pt x="167861" y="173518"/>
                  <a:pt x="176608" y="162622"/>
                  <a:pt x="182880" y="167640"/>
                </a:cubicBezTo>
                <a:cubicBezTo>
                  <a:pt x="193561" y="176185"/>
                  <a:pt x="193040" y="193040"/>
                  <a:pt x="198120" y="205740"/>
                </a:cubicBezTo>
                <a:cubicBezTo>
                  <a:pt x="200660" y="231140"/>
                  <a:pt x="197016" y="257950"/>
                  <a:pt x="205740" y="281940"/>
                </a:cubicBezTo>
                <a:cubicBezTo>
                  <a:pt x="208485" y="289489"/>
                  <a:pt x="220877" y="291767"/>
                  <a:pt x="228600" y="289560"/>
                </a:cubicBezTo>
                <a:cubicBezTo>
                  <a:pt x="240811" y="286071"/>
                  <a:pt x="248746" y="274082"/>
                  <a:pt x="259080" y="266700"/>
                </a:cubicBezTo>
                <a:cubicBezTo>
                  <a:pt x="266532" y="261377"/>
                  <a:pt x="274905" y="257323"/>
                  <a:pt x="281940" y="251460"/>
                </a:cubicBezTo>
                <a:cubicBezTo>
                  <a:pt x="290219" y="244561"/>
                  <a:pt x="295834" y="234578"/>
                  <a:pt x="304800" y="228600"/>
                </a:cubicBezTo>
                <a:cubicBezTo>
                  <a:pt x="311483" y="224145"/>
                  <a:pt x="320040" y="223520"/>
                  <a:pt x="327660" y="220980"/>
                </a:cubicBezTo>
                <a:cubicBezTo>
                  <a:pt x="363886" y="245131"/>
                  <a:pt x="347624" y="227532"/>
                  <a:pt x="365760" y="281940"/>
                </a:cubicBezTo>
                <a:lnTo>
                  <a:pt x="373380" y="304800"/>
                </a:lnTo>
                <a:cubicBezTo>
                  <a:pt x="388620" y="302260"/>
                  <a:pt x="407473" y="307354"/>
                  <a:pt x="419100" y="297180"/>
                </a:cubicBezTo>
                <a:cubicBezTo>
                  <a:pt x="431190" y="286602"/>
                  <a:pt x="427156" y="265828"/>
                  <a:pt x="434340" y="251460"/>
                </a:cubicBezTo>
                <a:cubicBezTo>
                  <a:pt x="469639" y="180861"/>
                  <a:pt x="448756" y="206564"/>
                  <a:pt x="487680" y="167640"/>
                </a:cubicBezTo>
                <a:cubicBezTo>
                  <a:pt x="502920" y="170180"/>
                  <a:pt x="526075" y="161657"/>
                  <a:pt x="533400" y="175260"/>
                </a:cubicBezTo>
                <a:cubicBezTo>
                  <a:pt x="547901" y="202190"/>
                  <a:pt x="538841" y="236192"/>
                  <a:pt x="541020" y="266700"/>
                </a:cubicBezTo>
                <a:cubicBezTo>
                  <a:pt x="543921" y="307316"/>
                  <a:pt x="535188" y="350187"/>
                  <a:pt x="548640" y="388620"/>
                </a:cubicBezTo>
                <a:cubicBezTo>
                  <a:pt x="554691" y="405908"/>
                  <a:pt x="594360" y="419100"/>
                  <a:pt x="594360" y="419100"/>
                </a:cubicBezTo>
                <a:cubicBezTo>
                  <a:pt x="604313" y="434030"/>
                  <a:pt x="615248" y="446088"/>
                  <a:pt x="617220" y="464820"/>
                </a:cubicBezTo>
                <a:cubicBezTo>
                  <a:pt x="617999" y="472218"/>
                  <a:pt x="603920" y="580672"/>
                  <a:pt x="640080" y="609600"/>
                </a:cubicBezTo>
                <a:cubicBezTo>
                  <a:pt x="646352" y="614618"/>
                  <a:pt x="655247" y="614912"/>
                  <a:pt x="662940" y="617220"/>
                </a:cubicBezTo>
                <a:cubicBezTo>
                  <a:pt x="680652" y="622533"/>
                  <a:pt x="698500" y="627380"/>
                  <a:pt x="716280" y="632460"/>
                </a:cubicBezTo>
                <a:cubicBezTo>
                  <a:pt x="718820" y="645160"/>
                  <a:pt x="721090" y="657917"/>
                  <a:pt x="723900" y="670560"/>
                </a:cubicBezTo>
                <a:cubicBezTo>
                  <a:pt x="726172" y="680783"/>
                  <a:pt x="729466" y="690771"/>
                  <a:pt x="731520" y="701040"/>
                </a:cubicBezTo>
                <a:cubicBezTo>
                  <a:pt x="734550" y="716190"/>
                  <a:pt x="735788" y="731678"/>
                  <a:pt x="739140" y="746760"/>
                </a:cubicBezTo>
                <a:cubicBezTo>
                  <a:pt x="740882" y="754601"/>
                  <a:pt x="741080" y="763940"/>
                  <a:pt x="746760" y="769620"/>
                </a:cubicBezTo>
                <a:cubicBezTo>
                  <a:pt x="750404" y="773264"/>
                  <a:pt x="799836" y="784794"/>
                  <a:pt x="800100" y="784860"/>
                </a:cubicBezTo>
                <a:cubicBezTo>
                  <a:pt x="807720" y="779780"/>
                  <a:pt x="815009" y="774164"/>
                  <a:pt x="822960" y="769620"/>
                </a:cubicBezTo>
                <a:cubicBezTo>
                  <a:pt x="832823" y="763984"/>
                  <a:pt x="844197" y="760982"/>
                  <a:pt x="853440" y="754380"/>
                </a:cubicBezTo>
                <a:cubicBezTo>
                  <a:pt x="862209" y="748116"/>
                  <a:pt x="868021" y="738419"/>
                  <a:pt x="876300" y="731520"/>
                </a:cubicBezTo>
                <a:cubicBezTo>
                  <a:pt x="883335" y="725657"/>
                  <a:pt x="891540" y="721360"/>
                  <a:pt x="899160" y="716280"/>
                </a:cubicBezTo>
                <a:cubicBezTo>
                  <a:pt x="904240" y="708660"/>
                  <a:pt x="905242" y="693420"/>
                  <a:pt x="914400" y="693420"/>
                </a:cubicBezTo>
                <a:cubicBezTo>
                  <a:pt x="922432" y="693420"/>
                  <a:pt x="920958" y="708318"/>
                  <a:pt x="922020" y="716280"/>
                </a:cubicBezTo>
                <a:cubicBezTo>
                  <a:pt x="926062" y="746597"/>
                  <a:pt x="925598" y="777403"/>
                  <a:pt x="929640" y="807720"/>
                </a:cubicBezTo>
                <a:cubicBezTo>
                  <a:pt x="931547" y="822022"/>
                  <a:pt x="942620" y="843560"/>
                  <a:pt x="952500" y="853440"/>
                </a:cubicBezTo>
                <a:cubicBezTo>
                  <a:pt x="958976" y="859916"/>
                  <a:pt x="967740" y="863600"/>
                  <a:pt x="975360" y="868680"/>
                </a:cubicBezTo>
                <a:cubicBezTo>
                  <a:pt x="990600" y="866140"/>
                  <a:pt x="1007261" y="867970"/>
                  <a:pt x="1021080" y="861060"/>
                </a:cubicBezTo>
                <a:cubicBezTo>
                  <a:pt x="1064410" y="839395"/>
                  <a:pt x="1006903" y="828394"/>
                  <a:pt x="1059180" y="845820"/>
                </a:cubicBezTo>
                <a:cubicBezTo>
                  <a:pt x="1073904" y="889992"/>
                  <a:pt x="1065693" y="888078"/>
                  <a:pt x="1097280" y="914400"/>
                </a:cubicBezTo>
                <a:cubicBezTo>
                  <a:pt x="1104315" y="920263"/>
                  <a:pt x="1112520" y="924560"/>
                  <a:pt x="1120140" y="929640"/>
                </a:cubicBezTo>
                <a:cubicBezTo>
                  <a:pt x="1145540" y="927100"/>
                  <a:pt x="1171070" y="925630"/>
                  <a:pt x="1196340" y="922020"/>
                </a:cubicBezTo>
                <a:cubicBezTo>
                  <a:pt x="1213084" y="919628"/>
                  <a:pt x="1233396" y="912208"/>
                  <a:pt x="1249680" y="906780"/>
                </a:cubicBezTo>
                <a:cubicBezTo>
                  <a:pt x="1254760" y="922020"/>
                  <a:pt x="1256009" y="939134"/>
                  <a:pt x="1264920" y="952500"/>
                </a:cubicBezTo>
                <a:cubicBezTo>
                  <a:pt x="1270000" y="960120"/>
                  <a:pt x="1276064" y="967169"/>
                  <a:pt x="1280160" y="975360"/>
                </a:cubicBezTo>
                <a:cubicBezTo>
                  <a:pt x="1283752" y="982544"/>
                  <a:pt x="1283325" y="991537"/>
                  <a:pt x="1287780" y="998220"/>
                </a:cubicBezTo>
                <a:cubicBezTo>
                  <a:pt x="1293758" y="1007186"/>
                  <a:pt x="1303020" y="1013460"/>
                  <a:pt x="1310640" y="1021080"/>
                </a:cubicBezTo>
                <a:cubicBezTo>
                  <a:pt x="1325131" y="1018182"/>
                  <a:pt x="1355979" y="1005459"/>
                  <a:pt x="1371600" y="1021080"/>
                </a:cubicBezTo>
                <a:cubicBezTo>
                  <a:pt x="1377280" y="1026760"/>
                  <a:pt x="1376680" y="1036320"/>
                  <a:pt x="1379220" y="1043940"/>
                </a:cubicBezTo>
                <a:cubicBezTo>
                  <a:pt x="1391920" y="1041400"/>
                  <a:pt x="1404368" y="1036320"/>
                  <a:pt x="1417320" y="1036320"/>
                </a:cubicBezTo>
                <a:cubicBezTo>
                  <a:pt x="1455862" y="1036320"/>
                  <a:pt x="1466834" y="1062974"/>
                  <a:pt x="1493520" y="1089660"/>
                </a:cubicBezTo>
                <a:cubicBezTo>
                  <a:pt x="1500925" y="1097065"/>
                  <a:pt x="1513731" y="1095226"/>
                  <a:pt x="1524000" y="1097280"/>
                </a:cubicBezTo>
                <a:cubicBezTo>
                  <a:pt x="1539150" y="1100310"/>
                  <a:pt x="1554480" y="1102360"/>
                  <a:pt x="1569720" y="1104900"/>
                </a:cubicBezTo>
                <a:cubicBezTo>
                  <a:pt x="1574800" y="1115060"/>
                  <a:pt x="1580485" y="1124939"/>
                  <a:pt x="1584960" y="1135380"/>
                </a:cubicBezTo>
                <a:cubicBezTo>
                  <a:pt x="1588124" y="1142763"/>
                  <a:pt x="1586044" y="1153571"/>
                  <a:pt x="1592580" y="1158240"/>
                </a:cubicBezTo>
                <a:cubicBezTo>
                  <a:pt x="1605652" y="1167577"/>
                  <a:pt x="1638300" y="1173480"/>
                  <a:pt x="1638300" y="1173480"/>
                </a:cubicBezTo>
                <a:cubicBezTo>
                  <a:pt x="1651144" y="1192746"/>
                  <a:pt x="1656653" y="1196666"/>
                  <a:pt x="1661160" y="1219200"/>
                </a:cubicBezTo>
                <a:cubicBezTo>
                  <a:pt x="1662156" y="1224181"/>
                  <a:pt x="1661160" y="1229360"/>
                  <a:pt x="1661160" y="1226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348413" y="601663"/>
            <a:ext cx="1524000" cy="1082675"/>
          </a:xfrm>
          <a:custGeom>
            <a:avLst/>
            <a:gdLst>
              <a:gd name="connsiteX0" fmla="*/ 1524000 w 1524000"/>
              <a:gd name="connsiteY0" fmla="*/ 1082040 h 1082040"/>
              <a:gd name="connsiteX1" fmla="*/ 0 w 1524000"/>
              <a:gd name="connsiteY1" fmla="*/ 1082040 h 1082040"/>
              <a:gd name="connsiteX2" fmla="*/ 0 w 1524000"/>
              <a:gd name="connsiteY2" fmla="*/ 220980 h 1082040"/>
              <a:gd name="connsiteX3" fmla="*/ 0 w 1524000"/>
              <a:gd name="connsiteY3" fmla="*/ 220980 h 1082040"/>
              <a:gd name="connsiteX4" fmla="*/ 68580 w 1524000"/>
              <a:gd name="connsiteY4" fmla="*/ 236220 h 1082040"/>
              <a:gd name="connsiteX5" fmla="*/ 99060 w 1524000"/>
              <a:gd name="connsiteY5" fmla="*/ 190500 h 1082040"/>
              <a:gd name="connsiteX6" fmla="*/ 137160 w 1524000"/>
              <a:gd name="connsiteY6" fmla="*/ 205740 h 1082040"/>
              <a:gd name="connsiteX7" fmla="*/ 160020 w 1524000"/>
              <a:gd name="connsiteY7" fmla="*/ 213360 h 1082040"/>
              <a:gd name="connsiteX8" fmla="*/ 167640 w 1524000"/>
              <a:gd name="connsiteY8" fmla="*/ 190500 h 1082040"/>
              <a:gd name="connsiteX9" fmla="*/ 182880 w 1524000"/>
              <a:gd name="connsiteY9" fmla="*/ 129540 h 1082040"/>
              <a:gd name="connsiteX10" fmla="*/ 213360 w 1524000"/>
              <a:gd name="connsiteY10" fmla="*/ 114300 h 1082040"/>
              <a:gd name="connsiteX11" fmla="*/ 228600 w 1524000"/>
              <a:gd name="connsiteY11" fmla="*/ 137160 h 1082040"/>
              <a:gd name="connsiteX12" fmla="*/ 243840 w 1524000"/>
              <a:gd name="connsiteY12" fmla="*/ 167640 h 1082040"/>
              <a:gd name="connsiteX13" fmla="*/ 266700 w 1524000"/>
              <a:gd name="connsiteY13" fmla="*/ 175260 h 1082040"/>
              <a:gd name="connsiteX14" fmla="*/ 289560 w 1524000"/>
              <a:gd name="connsiteY14" fmla="*/ 167640 h 1082040"/>
              <a:gd name="connsiteX15" fmla="*/ 327660 w 1524000"/>
              <a:gd name="connsiteY15" fmla="*/ 99060 h 1082040"/>
              <a:gd name="connsiteX16" fmla="*/ 373380 w 1524000"/>
              <a:gd name="connsiteY16" fmla="*/ 76200 h 1082040"/>
              <a:gd name="connsiteX17" fmla="*/ 388620 w 1524000"/>
              <a:gd name="connsiteY17" fmla="*/ 45720 h 1082040"/>
              <a:gd name="connsiteX18" fmla="*/ 403860 w 1524000"/>
              <a:gd name="connsiteY18" fmla="*/ 0 h 1082040"/>
              <a:gd name="connsiteX19" fmla="*/ 426720 w 1524000"/>
              <a:gd name="connsiteY19" fmla="*/ 7620 h 1082040"/>
              <a:gd name="connsiteX20" fmla="*/ 434340 w 1524000"/>
              <a:gd name="connsiteY20" fmla="*/ 38100 h 1082040"/>
              <a:gd name="connsiteX21" fmla="*/ 441960 w 1524000"/>
              <a:gd name="connsiteY21" fmla="*/ 167640 h 1082040"/>
              <a:gd name="connsiteX22" fmla="*/ 487680 w 1524000"/>
              <a:gd name="connsiteY22" fmla="*/ 137160 h 1082040"/>
              <a:gd name="connsiteX23" fmla="*/ 495300 w 1524000"/>
              <a:gd name="connsiteY23" fmla="*/ 114300 h 1082040"/>
              <a:gd name="connsiteX24" fmla="*/ 518160 w 1524000"/>
              <a:gd name="connsiteY24" fmla="*/ 129540 h 1082040"/>
              <a:gd name="connsiteX25" fmla="*/ 525780 w 1524000"/>
              <a:gd name="connsiteY25" fmla="*/ 243840 h 1082040"/>
              <a:gd name="connsiteX26" fmla="*/ 533400 w 1524000"/>
              <a:gd name="connsiteY26" fmla="*/ 266700 h 1082040"/>
              <a:gd name="connsiteX27" fmla="*/ 556260 w 1524000"/>
              <a:gd name="connsiteY27" fmla="*/ 274320 h 1082040"/>
              <a:gd name="connsiteX28" fmla="*/ 594360 w 1524000"/>
              <a:gd name="connsiteY28" fmla="*/ 266700 h 1082040"/>
              <a:gd name="connsiteX29" fmla="*/ 617220 w 1524000"/>
              <a:gd name="connsiteY29" fmla="*/ 220980 h 1082040"/>
              <a:gd name="connsiteX30" fmla="*/ 647700 w 1524000"/>
              <a:gd name="connsiteY30" fmla="*/ 335280 h 1082040"/>
              <a:gd name="connsiteX31" fmla="*/ 662940 w 1524000"/>
              <a:gd name="connsiteY31" fmla="*/ 396240 h 1082040"/>
              <a:gd name="connsiteX32" fmla="*/ 678180 w 1524000"/>
              <a:gd name="connsiteY32" fmla="*/ 426720 h 1082040"/>
              <a:gd name="connsiteX33" fmla="*/ 685800 w 1524000"/>
              <a:gd name="connsiteY33" fmla="*/ 449580 h 1082040"/>
              <a:gd name="connsiteX34" fmla="*/ 716280 w 1524000"/>
              <a:gd name="connsiteY34" fmla="*/ 495300 h 1082040"/>
              <a:gd name="connsiteX35" fmla="*/ 746760 w 1524000"/>
              <a:gd name="connsiteY35" fmla="*/ 487680 h 1082040"/>
              <a:gd name="connsiteX36" fmla="*/ 777240 w 1524000"/>
              <a:gd name="connsiteY36" fmla="*/ 419100 h 1082040"/>
              <a:gd name="connsiteX37" fmla="*/ 784860 w 1524000"/>
              <a:gd name="connsiteY37" fmla="*/ 396240 h 1082040"/>
              <a:gd name="connsiteX38" fmla="*/ 792480 w 1524000"/>
              <a:gd name="connsiteY38" fmla="*/ 365760 h 1082040"/>
              <a:gd name="connsiteX39" fmla="*/ 815340 w 1524000"/>
              <a:gd name="connsiteY39" fmla="*/ 243840 h 1082040"/>
              <a:gd name="connsiteX40" fmla="*/ 853440 w 1524000"/>
              <a:gd name="connsiteY40" fmla="*/ 297180 h 1082040"/>
              <a:gd name="connsiteX41" fmla="*/ 861060 w 1524000"/>
              <a:gd name="connsiteY41" fmla="*/ 320040 h 1082040"/>
              <a:gd name="connsiteX42" fmla="*/ 891540 w 1524000"/>
              <a:gd name="connsiteY42" fmla="*/ 426720 h 1082040"/>
              <a:gd name="connsiteX43" fmla="*/ 914400 w 1524000"/>
              <a:gd name="connsiteY43" fmla="*/ 411480 h 1082040"/>
              <a:gd name="connsiteX44" fmla="*/ 937260 w 1524000"/>
              <a:gd name="connsiteY44" fmla="*/ 563880 h 1082040"/>
              <a:gd name="connsiteX45" fmla="*/ 960120 w 1524000"/>
              <a:gd name="connsiteY45" fmla="*/ 571500 h 1082040"/>
              <a:gd name="connsiteX46" fmla="*/ 998220 w 1524000"/>
              <a:gd name="connsiteY46" fmla="*/ 563880 h 1082040"/>
              <a:gd name="connsiteX47" fmla="*/ 1021080 w 1524000"/>
              <a:gd name="connsiteY47" fmla="*/ 541020 h 1082040"/>
              <a:gd name="connsiteX48" fmla="*/ 1043940 w 1524000"/>
              <a:gd name="connsiteY48" fmla="*/ 533400 h 1082040"/>
              <a:gd name="connsiteX49" fmla="*/ 1059180 w 1524000"/>
              <a:gd name="connsiteY49" fmla="*/ 617220 h 1082040"/>
              <a:gd name="connsiteX50" fmla="*/ 1074420 w 1524000"/>
              <a:gd name="connsiteY50" fmla="*/ 662940 h 1082040"/>
              <a:gd name="connsiteX51" fmla="*/ 1082040 w 1524000"/>
              <a:gd name="connsiteY51" fmla="*/ 701040 h 1082040"/>
              <a:gd name="connsiteX52" fmla="*/ 1097280 w 1524000"/>
              <a:gd name="connsiteY52" fmla="*/ 754380 h 1082040"/>
              <a:gd name="connsiteX53" fmla="*/ 1112520 w 1524000"/>
              <a:gd name="connsiteY53" fmla="*/ 777240 h 1082040"/>
              <a:gd name="connsiteX54" fmla="*/ 1143000 w 1524000"/>
              <a:gd name="connsiteY54" fmla="*/ 845820 h 1082040"/>
              <a:gd name="connsiteX55" fmla="*/ 1165860 w 1524000"/>
              <a:gd name="connsiteY55" fmla="*/ 868680 h 1082040"/>
              <a:gd name="connsiteX56" fmla="*/ 1234440 w 1524000"/>
              <a:gd name="connsiteY56" fmla="*/ 861060 h 1082040"/>
              <a:gd name="connsiteX57" fmla="*/ 1280160 w 1524000"/>
              <a:gd name="connsiteY57" fmla="*/ 845820 h 1082040"/>
              <a:gd name="connsiteX58" fmla="*/ 1318260 w 1524000"/>
              <a:gd name="connsiteY58" fmla="*/ 853440 h 1082040"/>
              <a:gd name="connsiteX59" fmla="*/ 1325880 w 1524000"/>
              <a:gd name="connsiteY59" fmla="*/ 899160 h 1082040"/>
              <a:gd name="connsiteX60" fmla="*/ 1348740 w 1524000"/>
              <a:gd name="connsiteY60" fmla="*/ 944880 h 1082040"/>
              <a:gd name="connsiteX61" fmla="*/ 1379220 w 1524000"/>
              <a:gd name="connsiteY61" fmla="*/ 967740 h 1082040"/>
              <a:gd name="connsiteX62" fmla="*/ 1402080 w 1524000"/>
              <a:gd name="connsiteY62" fmla="*/ 975360 h 1082040"/>
              <a:gd name="connsiteX63" fmla="*/ 1440180 w 1524000"/>
              <a:gd name="connsiteY63" fmla="*/ 967740 h 1082040"/>
              <a:gd name="connsiteX64" fmla="*/ 1463040 w 1524000"/>
              <a:gd name="connsiteY64" fmla="*/ 1013460 h 1082040"/>
              <a:gd name="connsiteX65" fmla="*/ 1485900 w 1524000"/>
              <a:gd name="connsiteY65" fmla="*/ 1021080 h 1082040"/>
              <a:gd name="connsiteX66" fmla="*/ 1508760 w 1524000"/>
              <a:gd name="connsiteY66" fmla="*/ 1066800 h 1082040"/>
              <a:gd name="connsiteX67" fmla="*/ 1524000 w 1524000"/>
              <a:gd name="connsiteY67" fmla="*/ 1082040 h 10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524000" h="1082040">
                <a:moveTo>
                  <a:pt x="1524000" y="1082040"/>
                </a:moveTo>
                <a:lnTo>
                  <a:pt x="0" y="1082040"/>
                </a:lnTo>
                <a:lnTo>
                  <a:pt x="0" y="220980"/>
                </a:lnTo>
                <a:lnTo>
                  <a:pt x="0" y="220980"/>
                </a:lnTo>
                <a:cubicBezTo>
                  <a:pt x="22860" y="226060"/>
                  <a:pt x="46198" y="243107"/>
                  <a:pt x="68580" y="236220"/>
                </a:cubicBezTo>
                <a:cubicBezTo>
                  <a:pt x="86086" y="230833"/>
                  <a:pt x="99060" y="190500"/>
                  <a:pt x="99060" y="190500"/>
                </a:cubicBezTo>
                <a:cubicBezTo>
                  <a:pt x="116709" y="119905"/>
                  <a:pt x="91101" y="190387"/>
                  <a:pt x="137160" y="205740"/>
                </a:cubicBezTo>
                <a:lnTo>
                  <a:pt x="160020" y="213360"/>
                </a:lnTo>
                <a:cubicBezTo>
                  <a:pt x="162560" y="205740"/>
                  <a:pt x="165527" y="198249"/>
                  <a:pt x="167640" y="190500"/>
                </a:cubicBezTo>
                <a:cubicBezTo>
                  <a:pt x="173151" y="170293"/>
                  <a:pt x="172104" y="147501"/>
                  <a:pt x="182880" y="129540"/>
                </a:cubicBezTo>
                <a:cubicBezTo>
                  <a:pt x="188724" y="119800"/>
                  <a:pt x="203200" y="119380"/>
                  <a:pt x="213360" y="114300"/>
                </a:cubicBezTo>
                <a:cubicBezTo>
                  <a:pt x="218440" y="121920"/>
                  <a:pt x="224056" y="129209"/>
                  <a:pt x="228600" y="137160"/>
                </a:cubicBezTo>
                <a:cubicBezTo>
                  <a:pt x="234236" y="147023"/>
                  <a:pt x="235808" y="159608"/>
                  <a:pt x="243840" y="167640"/>
                </a:cubicBezTo>
                <a:cubicBezTo>
                  <a:pt x="249520" y="173320"/>
                  <a:pt x="259080" y="172720"/>
                  <a:pt x="266700" y="175260"/>
                </a:cubicBezTo>
                <a:cubicBezTo>
                  <a:pt x="274320" y="172720"/>
                  <a:pt x="282877" y="172095"/>
                  <a:pt x="289560" y="167640"/>
                </a:cubicBezTo>
                <a:cubicBezTo>
                  <a:pt x="318891" y="148086"/>
                  <a:pt x="316300" y="133141"/>
                  <a:pt x="327660" y="99060"/>
                </a:cubicBezTo>
                <a:cubicBezTo>
                  <a:pt x="331353" y="87981"/>
                  <a:pt x="364504" y="79159"/>
                  <a:pt x="373380" y="76200"/>
                </a:cubicBezTo>
                <a:cubicBezTo>
                  <a:pt x="378460" y="66040"/>
                  <a:pt x="384401" y="56267"/>
                  <a:pt x="388620" y="45720"/>
                </a:cubicBezTo>
                <a:cubicBezTo>
                  <a:pt x="394586" y="30805"/>
                  <a:pt x="403860" y="0"/>
                  <a:pt x="403860" y="0"/>
                </a:cubicBezTo>
                <a:cubicBezTo>
                  <a:pt x="411480" y="2540"/>
                  <a:pt x="421702" y="1348"/>
                  <a:pt x="426720" y="7620"/>
                </a:cubicBezTo>
                <a:cubicBezTo>
                  <a:pt x="433262" y="15798"/>
                  <a:pt x="433347" y="27674"/>
                  <a:pt x="434340" y="38100"/>
                </a:cubicBezTo>
                <a:cubicBezTo>
                  <a:pt x="438441" y="81160"/>
                  <a:pt x="439420" y="124460"/>
                  <a:pt x="441960" y="167640"/>
                </a:cubicBezTo>
                <a:cubicBezTo>
                  <a:pt x="465927" y="159651"/>
                  <a:pt x="471372" y="161623"/>
                  <a:pt x="487680" y="137160"/>
                </a:cubicBezTo>
                <a:cubicBezTo>
                  <a:pt x="492135" y="130477"/>
                  <a:pt x="492760" y="121920"/>
                  <a:pt x="495300" y="114300"/>
                </a:cubicBezTo>
                <a:cubicBezTo>
                  <a:pt x="502920" y="119380"/>
                  <a:pt x="516062" y="120625"/>
                  <a:pt x="518160" y="129540"/>
                </a:cubicBezTo>
                <a:cubicBezTo>
                  <a:pt x="526906" y="166710"/>
                  <a:pt x="521563" y="205889"/>
                  <a:pt x="525780" y="243840"/>
                </a:cubicBezTo>
                <a:cubicBezTo>
                  <a:pt x="526667" y="251823"/>
                  <a:pt x="527720" y="261020"/>
                  <a:pt x="533400" y="266700"/>
                </a:cubicBezTo>
                <a:cubicBezTo>
                  <a:pt x="539080" y="272380"/>
                  <a:pt x="548640" y="271780"/>
                  <a:pt x="556260" y="274320"/>
                </a:cubicBezTo>
                <a:cubicBezTo>
                  <a:pt x="568960" y="271780"/>
                  <a:pt x="583115" y="273126"/>
                  <a:pt x="594360" y="266700"/>
                </a:cubicBezTo>
                <a:cubicBezTo>
                  <a:pt x="606525" y="259749"/>
                  <a:pt x="613309" y="232714"/>
                  <a:pt x="617220" y="220980"/>
                </a:cubicBezTo>
                <a:cubicBezTo>
                  <a:pt x="675659" y="240460"/>
                  <a:pt x="631706" y="217988"/>
                  <a:pt x="647700" y="335280"/>
                </a:cubicBezTo>
                <a:cubicBezTo>
                  <a:pt x="650530" y="356033"/>
                  <a:pt x="653573" y="377506"/>
                  <a:pt x="662940" y="396240"/>
                </a:cubicBezTo>
                <a:cubicBezTo>
                  <a:pt x="668020" y="406400"/>
                  <a:pt x="673705" y="416279"/>
                  <a:pt x="678180" y="426720"/>
                </a:cubicBezTo>
                <a:cubicBezTo>
                  <a:pt x="681344" y="434103"/>
                  <a:pt x="681899" y="442559"/>
                  <a:pt x="685800" y="449580"/>
                </a:cubicBezTo>
                <a:cubicBezTo>
                  <a:pt x="694695" y="465591"/>
                  <a:pt x="716280" y="495300"/>
                  <a:pt x="716280" y="495300"/>
                </a:cubicBezTo>
                <a:cubicBezTo>
                  <a:pt x="726440" y="492760"/>
                  <a:pt x="738046" y="493489"/>
                  <a:pt x="746760" y="487680"/>
                </a:cubicBezTo>
                <a:cubicBezTo>
                  <a:pt x="762286" y="477330"/>
                  <a:pt x="774234" y="428119"/>
                  <a:pt x="777240" y="419100"/>
                </a:cubicBezTo>
                <a:cubicBezTo>
                  <a:pt x="779780" y="411480"/>
                  <a:pt x="782912" y="404032"/>
                  <a:pt x="784860" y="396240"/>
                </a:cubicBezTo>
                <a:cubicBezTo>
                  <a:pt x="787400" y="386080"/>
                  <a:pt x="790286" y="376000"/>
                  <a:pt x="792480" y="365760"/>
                </a:cubicBezTo>
                <a:cubicBezTo>
                  <a:pt x="806183" y="301815"/>
                  <a:pt x="806186" y="298764"/>
                  <a:pt x="815340" y="243840"/>
                </a:cubicBezTo>
                <a:cubicBezTo>
                  <a:pt x="853440" y="256540"/>
                  <a:pt x="835660" y="243840"/>
                  <a:pt x="853440" y="297180"/>
                </a:cubicBezTo>
                <a:lnTo>
                  <a:pt x="861060" y="320040"/>
                </a:lnTo>
                <a:cubicBezTo>
                  <a:pt x="866194" y="397050"/>
                  <a:pt x="833090" y="455945"/>
                  <a:pt x="891540" y="426720"/>
                </a:cubicBezTo>
                <a:cubicBezTo>
                  <a:pt x="899731" y="422624"/>
                  <a:pt x="906780" y="416560"/>
                  <a:pt x="914400" y="411480"/>
                </a:cubicBezTo>
                <a:cubicBezTo>
                  <a:pt x="914735" y="416835"/>
                  <a:pt x="906040" y="532660"/>
                  <a:pt x="937260" y="563880"/>
                </a:cubicBezTo>
                <a:cubicBezTo>
                  <a:pt x="942940" y="569560"/>
                  <a:pt x="952500" y="568960"/>
                  <a:pt x="960120" y="571500"/>
                </a:cubicBezTo>
                <a:cubicBezTo>
                  <a:pt x="972820" y="568960"/>
                  <a:pt x="986636" y="569672"/>
                  <a:pt x="998220" y="563880"/>
                </a:cubicBezTo>
                <a:cubicBezTo>
                  <a:pt x="1007859" y="559061"/>
                  <a:pt x="1012114" y="546998"/>
                  <a:pt x="1021080" y="541020"/>
                </a:cubicBezTo>
                <a:cubicBezTo>
                  <a:pt x="1027763" y="536565"/>
                  <a:pt x="1036320" y="535940"/>
                  <a:pt x="1043940" y="533400"/>
                </a:cubicBezTo>
                <a:cubicBezTo>
                  <a:pt x="1064795" y="595965"/>
                  <a:pt x="1033331" y="496592"/>
                  <a:pt x="1059180" y="617220"/>
                </a:cubicBezTo>
                <a:cubicBezTo>
                  <a:pt x="1062546" y="632928"/>
                  <a:pt x="1069340" y="647700"/>
                  <a:pt x="1074420" y="662940"/>
                </a:cubicBezTo>
                <a:cubicBezTo>
                  <a:pt x="1078516" y="675227"/>
                  <a:pt x="1079230" y="688397"/>
                  <a:pt x="1082040" y="701040"/>
                </a:cubicBezTo>
                <a:cubicBezTo>
                  <a:pt x="1083993" y="709829"/>
                  <a:pt x="1092189" y="744197"/>
                  <a:pt x="1097280" y="754380"/>
                </a:cubicBezTo>
                <a:cubicBezTo>
                  <a:pt x="1101376" y="762571"/>
                  <a:pt x="1108424" y="769049"/>
                  <a:pt x="1112520" y="777240"/>
                </a:cubicBezTo>
                <a:cubicBezTo>
                  <a:pt x="1122477" y="797154"/>
                  <a:pt x="1129534" y="826967"/>
                  <a:pt x="1143000" y="845820"/>
                </a:cubicBezTo>
                <a:cubicBezTo>
                  <a:pt x="1149264" y="854589"/>
                  <a:pt x="1158240" y="861060"/>
                  <a:pt x="1165860" y="868680"/>
                </a:cubicBezTo>
                <a:cubicBezTo>
                  <a:pt x="1188720" y="866140"/>
                  <a:pt x="1211886" y="865571"/>
                  <a:pt x="1234440" y="861060"/>
                </a:cubicBezTo>
                <a:cubicBezTo>
                  <a:pt x="1250192" y="857910"/>
                  <a:pt x="1280160" y="845820"/>
                  <a:pt x="1280160" y="845820"/>
                </a:cubicBezTo>
                <a:cubicBezTo>
                  <a:pt x="1292860" y="848360"/>
                  <a:pt x="1309831" y="843606"/>
                  <a:pt x="1318260" y="853440"/>
                </a:cubicBezTo>
                <a:cubicBezTo>
                  <a:pt x="1328315" y="865171"/>
                  <a:pt x="1322528" y="884078"/>
                  <a:pt x="1325880" y="899160"/>
                </a:cubicBezTo>
                <a:cubicBezTo>
                  <a:pt x="1329421" y="915097"/>
                  <a:pt x="1336997" y="933137"/>
                  <a:pt x="1348740" y="944880"/>
                </a:cubicBezTo>
                <a:cubicBezTo>
                  <a:pt x="1357720" y="953860"/>
                  <a:pt x="1368193" y="961439"/>
                  <a:pt x="1379220" y="967740"/>
                </a:cubicBezTo>
                <a:cubicBezTo>
                  <a:pt x="1386194" y="971725"/>
                  <a:pt x="1394460" y="972820"/>
                  <a:pt x="1402080" y="975360"/>
                </a:cubicBezTo>
                <a:cubicBezTo>
                  <a:pt x="1414780" y="972820"/>
                  <a:pt x="1427727" y="964182"/>
                  <a:pt x="1440180" y="967740"/>
                </a:cubicBezTo>
                <a:cubicBezTo>
                  <a:pt x="1459966" y="973393"/>
                  <a:pt x="1452445" y="1002865"/>
                  <a:pt x="1463040" y="1013460"/>
                </a:cubicBezTo>
                <a:cubicBezTo>
                  <a:pt x="1468720" y="1019140"/>
                  <a:pt x="1478280" y="1018540"/>
                  <a:pt x="1485900" y="1021080"/>
                </a:cubicBezTo>
                <a:cubicBezTo>
                  <a:pt x="1498744" y="1040346"/>
                  <a:pt x="1504253" y="1044266"/>
                  <a:pt x="1508760" y="1066800"/>
                </a:cubicBezTo>
                <a:cubicBezTo>
                  <a:pt x="1509756" y="1071781"/>
                  <a:pt x="1508760" y="1076960"/>
                  <a:pt x="1524000" y="1082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884238" y="3671888"/>
            <a:ext cx="3687762" cy="536575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73125" y="2395538"/>
            <a:ext cx="1655763" cy="1292225"/>
          </a:xfrm>
          <a:custGeom>
            <a:avLst/>
            <a:gdLst>
              <a:gd name="connsiteX0" fmla="*/ 1619250 w 1646792"/>
              <a:gd name="connsiteY0" fmla="*/ 1246400 h 1277926"/>
              <a:gd name="connsiteX1" fmla="*/ 1619250 w 1646792"/>
              <a:gd name="connsiteY1" fmla="*/ 1246400 h 1277926"/>
              <a:gd name="connsiteX2" fmla="*/ 1301750 w 1646792"/>
              <a:gd name="connsiteY2" fmla="*/ 1259100 h 1277926"/>
              <a:gd name="connsiteX3" fmla="*/ 6350 w 1646792"/>
              <a:gd name="connsiteY3" fmla="*/ 1259100 h 1277926"/>
              <a:gd name="connsiteX4" fmla="*/ 0 w 1646792"/>
              <a:gd name="connsiteY4" fmla="*/ 8150 h 1277926"/>
              <a:gd name="connsiteX5" fmla="*/ 25400 w 1646792"/>
              <a:gd name="connsiteY5" fmla="*/ 20850 h 1277926"/>
              <a:gd name="connsiteX6" fmla="*/ 76200 w 1646792"/>
              <a:gd name="connsiteY6" fmla="*/ 1800 h 1277926"/>
              <a:gd name="connsiteX7" fmla="*/ 88900 w 1646792"/>
              <a:gd name="connsiteY7" fmla="*/ 27200 h 1277926"/>
              <a:gd name="connsiteX8" fmla="*/ 101600 w 1646792"/>
              <a:gd name="connsiteY8" fmla="*/ 65300 h 1277926"/>
              <a:gd name="connsiteX9" fmla="*/ 107950 w 1646792"/>
              <a:gd name="connsiteY9" fmla="*/ 116100 h 1277926"/>
              <a:gd name="connsiteX10" fmla="*/ 114300 w 1646792"/>
              <a:gd name="connsiteY10" fmla="*/ 141500 h 1277926"/>
              <a:gd name="connsiteX11" fmla="*/ 133350 w 1646792"/>
              <a:gd name="connsiteY11" fmla="*/ 154200 h 1277926"/>
              <a:gd name="connsiteX12" fmla="*/ 184150 w 1646792"/>
              <a:gd name="connsiteY12" fmla="*/ 147850 h 1277926"/>
              <a:gd name="connsiteX13" fmla="*/ 215900 w 1646792"/>
              <a:gd name="connsiteY13" fmla="*/ 103400 h 1277926"/>
              <a:gd name="connsiteX14" fmla="*/ 241300 w 1646792"/>
              <a:gd name="connsiteY14" fmla="*/ 243100 h 1277926"/>
              <a:gd name="connsiteX15" fmla="*/ 260350 w 1646792"/>
              <a:gd name="connsiteY15" fmla="*/ 230400 h 1277926"/>
              <a:gd name="connsiteX16" fmla="*/ 298450 w 1646792"/>
              <a:gd name="connsiteY16" fmla="*/ 217700 h 1277926"/>
              <a:gd name="connsiteX17" fmla="*/ 311150 w 1646792"/>
              <a:gd name="connsiteY17" fmla="*/ 268500 h 1277926"/>
              <a:gd name="connsiteX18" fmla="*/ 317500 w 1646792"/>
              <a:gd name="connsiteY18" fmla="*/ 287550 h 1277926"/>
              <a:gd name="connsiteX19" fmla="*/ 336550 w 1646792"/>
              <a:gd name="connsiteY19" fmla="*/ 300250 h 1277926"/>
              <a:gd name="connsiteX20" fmla="*/ 381000 w 1646792"/>
              <a:gd name="connsiteY20" fmla="*/ 287550 h 1277926"/>
              <a:gd name="connsiteX21" fmla="*/ 400050 w 1646792"/>
              <a:gd name="connsiteY21" fmla="*/ 274850 h 1277926"/>
              <a:gd name="connsiteX22" fmla="*/ 412750 w 1646792"/>
              <a:gd name="connsiteY22" fmla="*/ 357400 h 1277926"/>
              <a:gd name="connsiteX23" fmla="*/ 425450 w 1646792"/>
              <a:gd name="connsiteY23" fmla="*/ 395500 h 1277926"/>
              <a:gd name="connsiteX24" fmla="*/ 444500 w 1646792"/>
              <a:gd name="connsiteY24" fmla="*/ 408200 h 1277926"/>
              <a:gd name="connsiteX25" fmla="*/ 463550 w 1646792"/>
              <a:gd name="connsiteY25" fmla="*/ 395500 h 1277926"/>
              <a:gd name="connsiteX26" fmla="*/ 501650 w 1646792"/>
              <a:gd name="connsiteY26" fmla="*/ 427250 h 1277926"/>
              <a:gd name="connsiteX27" fmla="*/ 520700 w 1646792"/>
              <a:gd name="connsiteY27" fmla="*/ 439950 h 1277926"/>
              <a:gd name="connsiteX28" fmla="*/ 571500 w 1646792"/>
              <a:gd name="connsiteY28" fmla="*/ 427250 h 1277926"/>
              <a:gd name="connsiteX29" fmla="*/ 584200 w 1646792"/>
              <a:gd name="connsiteY29" fmla="*/ 408200 h 1277926"/>
              <a:gd name="connsiteX30" fmla="*/ 603250 w 1646792"/>
              <a:gd name="connsiteY30" fmla="*/ 395500 h 1277926"/>
              <a:gd name="connsiteX31" fmla="*/ 635000 w 1646792"/>
              <a:gd name="connsiteY31" fmla="*/ 401850 h 1277926"/>
              <a:gd name="connsiteX32" fmla="*/ 641350 w 1646792"/>
              <a:gd name="connsiteY32" fmla="*/ 459000 h 1277926"/>
              <a:gd name="connsiteX33" fmla="*/ 647700 w 1646792"/>
              <a:gd name="connsiteY33" fmla="*/ 478050 h 1277926"/>
              <a:gd name="connsiteX34" fmla="*/ 654050 w 1646792"/>
              <a:gd name="connsiteY34" fmla="*/ 516150 h 1277926"/>
              <a:gd name="connsiteX35" fmla="*/ 666750 w 1646792"/>
              <a:gd name="connsiteY35" fmla="*/ 554250 h 1277926"/>
              <a:gd name="connsiteX36" fmla="*/ 673100 w 1646792"/>
              <a:gd name="connsiteY36" fmla="*/ 573300 h 1277926"/>
              <a:gd name="connsiteX37" fmla="*/ 717550 w 1646792"/>
              <a:gd name="connsiteY37" fmla="*/ 566950 h 1277926"/>
              <a:gd name="connsiteX38" fmla="*/ 736600 w 1646792"/>
              <a:gd name="connsiteY38" fmla="*/ 554250 h 1277926"/>
              <a:gd name="connsiteX39" fmla="*/ 781050 w 1646792"/>
              <a:gd name="connsiteY39" fmla="*/ 522500 h 1277926"/>
              <a:gd name="connsiteX40" fmla="*/ 806450 w 1646792"/>
              <a:gd name="connsiteY40" fmla="*/ 560600 h 1277926"/>
              <a:gd name="connsiteX41" fmla="*/ 819150 w 1646792"/>
              <a:gd name="connsiteY41" fmla="*/ 605050 h 1277926"/>
              <a:gd name="connsiteX42" fmla="*/ 831850 w 1646792"/>
              <a:gd name="connsiteY42" fmla="*/ 643150 h 1277926"/>
              <a:gd name="connsiteX43" fmla="*/ 838200 w 1646792"/>
              <a:gd name="connsiteY43" fmla="*/ 662200 h 1277926"/>
              <a:gd name="connsiteX44" fmla="*/ 850900 w 1646792"/>
              <a:gd name="connsiteY44" fmla="*/ 681250 h 1277926"/>
              <a:gd name="connsiteX45" fmla="*/ 863600 w 1646792"/>
              <a:gd name="connsiteY45" fmla="*/ 725700 h 1277926"/>
              <a:gd name="connsiteX46" fmla="*/ 882650 w 1646792"/>
              <a:gd name="connsiteY46" fmla="*/ 744750 h 1277926"/>
              <a:gd name="connsiteX47" fmla="*/ 914400 w 1646792"/>
              <a:gd name="connsiteY47" fmla="*/ 789200 h 1277926"/>
              <a:gd name="connsiteX48" fmla="*/ 933450 w 1646792"/>
              <a:gd name="connsiteY48" fmla="*/ 795550 h 1277926"/>
              <a:gd name="connsiteX49" fmla="*/ 952500 w 1646792"/>
              <a:gd name="connsiteY49" fmla="*/ 789200 h 1277926"/>
              <a:gd name="connsiteX50" fmla="*/ 990600 w 1646792"/>
              <a:gd name="connsiteY50" fmla="*/ 770150 h 1277926"/>
              <a:gd name="connsiteX51" fmla="*/ 1009650 w 1646792"/>
              <a:gd name="connsiteY51" fmla="*/ 833650 h 1277926"/>
              <a:gd name="connsiteX52" fmla="*/ 1016000 w 1646792"/>
              <a:gd name="connsiteY52" fmla="*/ 871750 h 1277926"/>
              <a:gd name="connsiteX53" fmla="*/ 1022350 w 1646792"/>
              <a:gd name="connsiteY53" fmla="*/ 890800 h 1277926"/>
              <a:gd name="connsiteX54" fmla="*/ 1028700 w 1646792"/>
              <a:gd name="connsiteY54" fmla="*/ 928900 h 1277926"/>
              <a:gd name="connsiteX55" fmla="*/ 1035050 w 1646792"/>
              <a:gd name="connsiteY55" fmla="*/ 954300 h 1277926"/>
              <a:gd name="connsiteX56" fmla="*/ 1054100 w 1646792"/>
              <a:gd name="connsiteY56" fmla="*/ 960650 h 1277926"/>
              <a:gd name="connsiteX57" fmla="*/ 1079500 w 1646792"/>
              <a:gd name="connsiteY57" fmla="*/ 954300 h 1277926"/>
              <a:gd name="connsiteX58" fmla="*/ 1111250 w 1646792"/>
              <a:gd name="connsiteY58" fmla="*/ 916200 h 1277926"/>
              <a:gd name="connsiteX59" fmla="*/ 1149350 w 1646792"/>
              <a:gd name="connsiteY59" fmla="*/ 878100 h 1277926"/>
              <a:gd name="connsiteX60" fmla="*/ 1174750 w 1646792"/>
              <a:gd name="connsiteY60" fmla="*/ 916200 h 1277926"/>
              <a:gd name="connsiteX61" fmla="*/ 1181100 w 1646792"/>
              <a:gd name="connsiteY61" fmla="*/ 947950 h 1277926"/>
              <a:gd name="connsiteX62" fmla="*/ 1193800 w 1646792"/>
              <a:gd name="connsiteY62" fmla="*/ 973350 h 1277926"/>
              <a:gd name="connsiteX63" fmla="*/ 1212850 w 1646792"/>
              <a:gd name="connsiteY63" fmla="*/ 1043200 h 1277926"/>
              <a:gd name="connsiteX64" fmla="*/ 1225550 w 1646792"/>
              <a:gd name="connsiteY64" fmla="*/ 1062250 h 1277926"/>
              <a:gd name="connsiteX65" fmla="*/ 1244600 w 1646792"/>
              <a:gd name="connsiteY65" fmla="*/ 1074950 h 1277926"/>
              <a:gd name="connsiteX66" fmla="*/ 1282700 w 1646792"/>
              <a:gd name="connsiteY66" fmla="*/ 1049550 h 1277926"/>
              <a:gd name="connsiteX67" fmla="*/ 1301750 w 1646792"/>
              <a:gd name="connsiteY67" fmla="*/ 1036850 h 1277926"/>
              <a:gd name="connsiteX68" fmla="*/ 1320800 w 1646792"/>
              <a:gd name="connsiteY68" fmla="*/ 1074950 h 1277926"/>
              <a:gd name="connsiteX69" fmla="*/ 1333500 w 1646792"/>
              <a:gd name="connsiteY69" fmla="*/ 1094000 h 1277926"/>
              <a:gd name="connsiteX70" fmla="*/ 1352550 w 1646792"/>
              <a:gd name="connsiteY70" fmla="*/ 1138450 h 1277926"/>
              <a:gd name="connsiteX71" fmla="*/ 1371600 w 1646792"/>
              <a:gd name="connsiteY71" fmla="*/ 1151150 h 1277926"/>
              <a:gd name="connsiteX72" fmla="*/ 1390650 w 1646792"/>
              <a:gd name="connsiteY72" fmla="*/ 1189250 h 1277926"/>
              <a:gd name="connsiteX73" fmla="*/ 1409700 w 1646792"/>
              <a:gd name="connsiteY73" fmla="*/ 1201950 h 1277926"/>
              <a:gd name="connsiteX74" fmla="*/ 1447800 w 1646792"/>
              <a:gd name="connsiteY74" fmla="*/ 1195600 h 1277926"/>
              <a:gd name="connsiteX75" fmla="*/ 1473200 w 1646792"/>
              <a:gd name="connsiteY75" fmla="*/ 1182900 h 1277926"/>
              <a:gd name="connsiteX76" fmla="*/ 1492250 w 1646792"/>
              <a:gd name="connsiteY76" fmla="*/ 1176550 h 1277926"/>
              <a:gd name="connsiteX77" fmla="*/ 1524000 w 1646792"/>
              <a:gd name="connsiteY77" fmla="*/ 1201950 h 1277926"/>
              <a:gd name="connsiteX78" fmla="*/ 1549400 w 1646792"/>
              <a:gd name="connsiteY78" fmla="*/ 1214650 h 1277926"/>
              <a:gd name="connsiteX79" fmla="*/ 1625600 w 1646792"/>
              <a:gd name="connsiteY79" fmla="*/ 1227350 h 1277926"/>
              <a:gd name="connsiteX80" fmla="*/ 1619250 w 1646792"/>
              <a:gd name="connsiteY80" fmla="*/ 1252750 h 1277926"/>
              <a:gd name="connsiteX81" fmla="*/ 1619250 w 1646792"/>
              <a:gd name="connsiteY81" fmla="*/ 1246400 h 1277926"/>
              <a:gd name="connsiteX0" fmla="*/ 1621632 w 1646792"/>
              <a:gd name="connsiteY0" fmla="*/ 1262888 h 1277926"/>
              <a:gd name="connsiteX1" fmla="*/ 1619250 w 1646792"/>
              <a:gd name="connsiteY1" fmla="*/ 1246400 h 1277926"/>
              <a:gd name="connsiteX2" fmla="*/ 1301750 w 1646792"/>
              <a:gd name="connsiteY2" fmla="*/ 1259100 h 1277926"/>
              <a:gd name="connsiteX3" fmla="*/ 6350 w 1646792"/>
              <a:gd name="connsiteY3" fmla="*/ 1259100 h 1277926"/>
              <a:gd name="connsiteX4" fmla="*/ 0 w 1646792"/>
              <a:gd name="connsiteY4" fmla="*/ 8150 h 1277926"/>
              <a:gd name="connsiteX5" fmla="*/ 25400 w 1646792"/>
              <a:gd name="connsiteY5" fmla="*/ 20850 h 1277926"/>
              <a:gd name="connsiteX6" fmla="*/ 76200 w 1646792"/>
              <a:gd name="connsiteY6" fmla="*/ 1800 h 1277926"/>
              <a:gd name="connsiteX7" fmla="*/ 88900 w 1646792"/>
              <a:gd name="connsiteY7" fmla="*/ 27200 h 1277926"/>
              <a:gd name="connsiteX8" fmla="*/ 101600 w 1646792"/>
              <a:gd name="connsiteY8" fmla="*/ 65300 h 1277926"/>
              <a:gd name="connsiteX9" fmla="*/ 107950 w 1646792"/>
              <a:gd name="connsiteY9" fmla="*/ 116100 h 1277926"/>
              <a:gd name="connsiteX10" fmla="*/ 114300 w 1646792"/>
              <a:gd name="connsiteY10" fmla="*/ 141500 h 1277926"/>
              <a:gd name="connsiteX11" fmla="*/ 133350 w 1646792"/>
              <a:gd name="connsiteY11" fmla="*/ 154200 h 1277926"/>
              <a:gd name="connsiteX12" fmla="*/ 184150 w 1646792"/>
              <a:gd name="connsiteY12" fmla="*/ 147850 h 1277926"/>
              <a:gd name="connsiteX13" fmla="*/ 215900 w 1646792"/>
              <a:gd name="connsiteY13" fmla="*/ 103400 h 1277926"/>
              <a:gd name="connsiteX14" fmla="*/ 241300 w 1646792"/>
              <a:gd name="connsiteY14" fmla="*/ 243100 h 1277926"/>
              <a:gd name="connsiteX15" fmla="*/ 260350 w 1646792"/>
              <a:gd name="connsiteY15" fmla="*/ 230400 h 1277926"/>
              <a:gd name="connsiteX16" fmla="*/ 298450 w 1646792"/>
              <a:gd name="connsiteY16" fmla="*/ 217700 h 1277926"/>
              <a:gd name="connsiteX17" fmla="*/ 311150 w 1646792"/>
              <a:gd name="connsiteY17" fmla="*/ 268500 h 1277926"/>
              <a:gd name="connsiteX18" fmla="*/ 317500 w 1646792"/>
              <a:gd name="connsiteY18" fmla="*/ 287550 h 1277926"/>
              <a:gd name="connsiteX19" fmla="*/ 336550 w 1646792"/>
              <a:gd name="connsiteY19" fmla="*/ 300250 h 1277926"/>
              <a:gd name="connsiteX20" fmla="*/ 381000 w 1646792"/>
              <a:gd name="connsiteY20" fmla="*/ 287550 h 1277926"/>
              <a:gd name="connsiteX21" fmla="*/ 400050 w 1646792"/>
              <a:gd name="connsiteY21" fmla="*/ 274850 h 1277926"/>
              <a:gd name="connsiteX22" fmla="*/ 412750 w 1646792"/>
              <a:gd name="connsiteY22" fmla="*/ 357400 h 1277926"/>
              <a:gd name="connsiteX23" fmla="*/ 425450 w 1646792"/>
              <a:gd name="connsiteY23" fmla="*/ 395500 h 1277926"/>
              <a:gd name="connsiteX24" fmla="*/ 444500 w 1646792"/>
              <a:gd name="connsiteY24" fmla="*/ 408200 h 1277926"/>
              <a:gd name="connsiteX25" fmla="*/ 463550 w 1646792"/>
              <a:gd name="connsiteY25" fmla="*/ 395500 h 1277926"/>
              <a:gd name="connsiteX26" fmla="*/ 501650 w 1646792"/>
              <a:gd name="connsiteY26" fmla="*/ 427250 h 1277926"/>
              <a:gd name="connsiteX27" fmla="*/ 520700 w 1646792"/>
              <a:gd name="connsiteY27" fmla="*/ 439950 h 1277926"/>
              <a:gd name="connsiteX28" fmla="*/ 571500 w 1646792"/>
              <a:gd name="connsiteY28" fmla="*/ 427250 h 1277926"/>
              <a:gd name="connsiteX29" fmla="*/ 584200 w 1646792"/>
              <a:gd name="connsiteY29" fmla="*/ 408200 h 1277926"/>
              <a:gd name="connsiteX30" fmla="*/ 603250 w 1646792"/>
              <a:gd name="connsiteY30" fmla="*/ 395500 h 1277926"/>
              <a:gd name="connsiteX31" fmla="*/ 635000 w 1646792"/>
              <a:gd name="connsiteY31" fmla="*/ 401850 h 1277926"/>
              <a:gd name="connsiteX32" fmla="*/ 641350 w 1646792"/>
              <a:gd name="connsiteY32" fmla="*/ 459000 h 1277926"/>
              <a:gd name="connsiteX33" fmla="*/ 647700 w 1646792"/>
              <a:gd name="connsiteY33" fmla="*/ 478050 h 1277926"/>
              <a:gd name="connsiteX34" fmla="*/ 654050 w 1646792"/>
              <a:gd name="connsiteY34" fmla="*/ 516150 h 1277926"/>
              <a:gd name="connsiteX35" fmla="*/ 666750 w 1646792"/>
              <a:gd name="connsiteY35" fmla="*/ 554250 h 1277926"/>
              <a:gd name="connsiteX36" fmla="*/ 673100 w 1646792"/>
              <a:gd name="connsiteY36" fmla="*/ 573300 h 1277926"/>
              <a:gd name="connsiteX37" fmla="*/ 717550 w 1646792"/>
              <a:gd name="connsiteY37" fmla="*/ 566950 h 1277926"/>
              <a:gd name="connsiteX38" fmla="*/ 736600 w 1646792"/>
              <a:gd name="connsiteY38" fmla="*/ 554250 h 1277926"/>
              <a:gd name="connsiteX39" fmla="*/ 781050 w 1646792"/>
              <a:gd name="connsiteY39" fmla="*/ 522500 h 1277926"/>
              <a:gd name="connsiteX40" fmla="*/ 806450 w 1646792"/>
              <a:gd name="connsiteY40" fmla="*/ 560600 h 1277926"/>
              <a:gd name="connsiteX41" fmla="*/ 819150 w 1646792"/>
              <a:gd name="connsiteY41" fmla="*/ 605050 h 1277926"/>
              <a:gd name="connsiteX42" fmla="*/ 831850 w 1646792"/>
              <a:gd name="connsiteY42" fmla="*/ 643150 h 1277926"/>
              <a:gd name="connsiteX43" fmla="*/ 838200 w 1646792"/>
              <a:gd name="connsiteY43" fmla="*/ 662200 h 1277926"/>
              <a:gd name="connsiteX44" fmla="*/ 850900 w 1646792"/>
              <a:gd name="connsiteY44" fmla="*/ 681250 h 1277926"/>
              <a:gd name="connsiteX45" fmla="*/ 863600 w 1646792"/>
              <a:gd name="connsiteY45" fmla="*/ 725700 h 1277926"/>
              <a:gd name="connsiteX46" fmla="*/ 882650 w 1646792"/>
              <a:gd name="connsiteY46" fmla="*/ 744750 h 1277926"/>
              <a:gd name="connsiteX47" fmla="*/ 914400 w 1646792"/>
              <a:gd name="connsiteY47" fmla="*/ 789200 h 1277926"/>
              <a:gd name="connsiteX48" fmla="*/ 933450 w 1646792"/>
              <a:gd name="connsiteY48" fmla="*/ 795550 h 1277926"/>
              <a:gd name="connsiteX49" fmla="*/ 952500 w 1646792"/>
              <a:gd name="connsiteY49" fmla="*/ 789200 h 1277926"/>
              <a:gd name="connsiteX50" fmla="*/ 990600 w 1646792"/>
              <a:gd name="connsiteY50" fmla="*/ 770150 h 1277926"/>
              <a:gd name="connsiteX51" fmla="*/ 1009650 w 1646792"/>
              <a:gd name="connsiteY51" fmla="*/ 833650 h 1277926"/>
              <a:gd name="connsiteX52" fmla="*/ 1016000 w 1646792"/>
              <a:gd name="connsiteY52" fmla="*/ 871750 h 1277926"/>
              <a:gd name="connsiteX53" fmla="*/ 1022350 w 1646792"/>
              <a:gd name="connsiteY53" fmla="*/ 890800 h 1277926"/>
              <a:gd name="connsiteX54" fmla="*/ 1028700 w 1646792"/>
              <a:gd name="connsiteY54" fmla="*/ 928900 h 1277926"/>
              <a:gd name="connsiteX55" fmla="*/ 1035050 w 1646792"/>
              <a:gd name="connsiteY55" fmla="*/ 954300 h 1277926"/>
              <a:gd name="connsiteX56" fmla="*/ 1054100 w 1646792"/>
              <a:gd name="connsiteY56" fmla="*/ 960650 h 1277926"/>
              <a:gd name="connsiteX57" fmla="*/ 1079500 w 1646792"/>
              <a:gd name="connsiteY57" fmla="*/ 954300 h 1277926"/>
              <a:gd name="connsiteX58" fmla="*/ 1111250 w 1646792"/>
              <a:gd name="connsiteY58" fmla="*/ 916200 h 1277926"/>
              <a:gd name="connsiteX59" fmla="*/ 1149350 w 1646792"/>
              <a:gd name="connsiteY59" fmla="*/ 878100 h 1277926"/>
              <a:gd name="connsiteX60" fmla="*/ 1174750 w 1646792"/>
              <a:gd name="connsiteY60" fmla="*/ 916200 h 1277926"/>
              <a:gd name="connsiteX61" fmla="*/ 1181100 w 1646792"/>
              <a:gd name="connsiteY61" fmla="*/ 947950 h 1277926"/>
              <a:gd name="connsiteX62" fmla="*/ 1193800 w 1646792"/>
              <a:gd name="connsiteY62" fmla="*/ 973350 h 1277926"/>
              <a:gd name="connsiteX63" fmla="*/ 1212850 w 1646792"/>
              <a:gd name="connsiteY63" fmla="*/ 1043200 h 1277926"/>
              <a:gd name="connsiteX64" fmla="*/ 1225550 w 1646792"/>
              <a:gd name="connsiteY64" fmla="*/ 1062250 h 1277926"/>
              <a:gd name="connsiteX65" fmla="*/ 1244600 w 1646792"/>
              <a:gd name="connsiteY65" fmla="*/ 1074950 h 1277926"/>
              <a:gd name="connsiteX66" fmla="*/ 1282700 w 1646792"/>
              <a:gd name="connsiteY66" fmla="*/ 1049550 h 1277926"/>
              <a:gd name="connsiteX67" fmla="*/ 1301750 w 1646792"/>
              <a:gd name="connsiteY67" fmla="*/ 1036850 h 1277926"/>
              <a:gd name="connsiteX68" fmla="*/ 1320800 w 1646792"/>
              <a:gd name="connsiteY68" fmla="*/ 1074950 h 1277926"/>
              <a:gd name="connsiteX69" fmla="*/ 1333500 w 1646792"/>
              <a:gd name="connsiteY69" fmla="*/ 1094000 h 1277926"/>
              <a:gd name="connsiteX70" fmla="*/ 1352550 w 1646792"/>
              <a:gd name="connsiteY70" fmla="*/ 1138450 h 1277926"/>
              <a:gd name="connsiteX71" fmla="*/ 1371600 w 1646792"/>
              <a:gd name="connsiteY71" fmla="*/ 1151150 h 1277926"/>
              <a:gd name="connsiteX72" fmla="*/ 1390650 w 1646792"/>
              <a:gd name="connsiteY72" fmla="*/ 1189250 h 1277926"/>
              <a:gd name="connsiteX73" fmla="*/ 1409700 w 1646792"/>
              <a:gd name="connsiteY73" fmla="*/ 1201950 h 1277926"/>
              <a:gd name="connsiteX74" fmla="*/ 1447800 w 1646792"/>
              <a:gd name="connsiteY74" fmla="*/ 1195600 h 1277926"/>
              <a:gd name="connsiteX75" fmla="*/ 1473200 w 1646792"/>
              <a:gd name="connsiteY75" fmla="*/ 1182900 h 1277926"/>
              <a:gd name="connsiteX76" fmla="*/ 1492250 w 1646792"/>
              <a:gd name="connsiteY76" fmla="*/ 1176550 h 1277926"/>
              <a:gd name="connsiteX77" fmla="*/ 1524000 w 1646792"/>
              <a:gd name="connsiteY77" fmla="*/ 1201950 h 1277926"/>
              <a:gd name="connsiteX78" fmla="*/ 1549400 w 1646792"/>
              <a:gd name="connsiteY78" fmla="*/ 1214650 h 1277926"/>
              <a:gd name="connsiteX79" fmla="*/ 1625600 w 1646792"/>
              <a:gd name="connsiteY79" fmla="*/ 1227350 h 1277926"/>
              <a:gd name="connsiteX80" fmla="*/ 1619250 w 1646792"/>
              <a:gd name="connsiteY80" fmla="*/ 1252750 h 1277926"/>
              <a:gd name="connsiteX81" fmla="*/ 1621632 w 1646792"/>
              <a:gd name="connsiteY81" fmla="*/ 1262888 h 1277926"/>
              <a:gd name="connsiteX0" fmla="*/ 1621632 w 1654873"/>
              <a:gd name="connsiteY0" fmla="*/ 1262888 h 1277926"/>
              <a:gd name="connsiteX1" fmla="*/ 1619250 w 1654873"/>
              <a:gd name="connsiteY1" fmla="*/ 1246400 h 1277926"/>
              <a:gd name="connsiteX2" fmla="*/ 1301750 w 1654873"/>
              <a:gd name="connsiteY2" fmla="*/ 1259100 h 1277926"/>
              <a:gd name="connsiteX3" fmla="*/ 6350 w 1654873"/>
              <a:gd name="connsiteY3" fmla="*/ 1259100 h 1277926"/>
              <a:gd name="connsiteX4" fmla="*/ 0 w 1654873"/>
              <a:gd name="connsiteY4" fmla="*/ 8150 h 1277926"/>
              <a:gd name="connsiteX5" fmla="*/ 25400 w 1654873"/>
              <a:gd name="connsiteY5" fmla="*/ 20850 h 1277926"/>
              <a:gd name="connsiteX6" fmla="*/ 76200 w 1654873"/>
              <a:gd name="connsiteY6" fmla="*/ 1800 h 1277926"/>
              <a:gd name="connsiteX7" fmla="*/ 88900 w 1654873"/>
              <a:gd name="connsiteY7" fmla="*/ 27200 h 1277926"/>
              <a:gd name="connsiteX8" fmla="*/ 101600 w 1654873"/>
              <a:gd name="connsiteY8" fmla="*/ 65300 h 1277926"/>
              <a:gd name="connsiteX9" fmla="*/ 107950 w 1654873"/>
              <a:gd name="connsiteY9" fmla="*/ 116100 h 1277926"/>
              <a:gd name="connsiteX10" fmla="*/ 114300 w 1654873"/>
              <a:gd name="connsiteY10" fmla="*/ 141500 h 1277926"/>
              <a:gd name="connsiteX11" fmla="*/ 133350 w 1654873"/>
              <a:gd name="connsiteY11" fmla="*/ 154200 h 1277926"/>
              <a:gd name="connsiteX12" fmla="*/ 184150 w 1654873"/>
              <a:gd name="connsiteY12" fmla="*/ 147850 h 1277926"/>
              <a:gd name="connsiteX13" fmla="*/ 215900 w 1654873"/>
              <a:gd name="connsiteY13" fmla="*/ 103400 h 1277926"/>
              <a:gd name="connsiteX14" fmla="*/ 241300 w 1654873"/>
              <a:gd name="connsiteY14" fmla="*/ 243100 h 1277926"/>
              <a:gd name="connsiteX15" fmla="*/ 260350 w 1654873"/>
              <a:gd name="connsiteY15" fmla="*/ 230400 h 1277926"/>
              <a:gd name="connsiteX16" fmla="*/ 298450 w 1654873"/>
              <a:gd name="connsiteY16" fmla="*/ 217700 h 1277926"/>
              <a:gd name="connsiteX17" fmla="*/ 311150 w 1654873"/>
              <a:gd name="connsiteY17" fmla="*/ 268500 h 1277926"/>
              <a:gd name="connsiteX18" fmla="*/ 317500 w 1654873"/>
              <a:gd name="connsiteY18" fmla="*/ 287550 h 1277926"/>
              <a:gd name="connsiteX19" fmla="*/ 336550 w 1654873"/>
              <a:gd name="connsiteY19" fmla="*/ 300250 h 1277926"/>
              <a:gd name="connsiteX20" fmla="*/ 381000 w 1654873"/>
              <a:gd name="connsiteY20" fmla="*/ 287550 h 1277926"/>
              <a:gd name="connsiteX21" fmla="*/ 400050 w 1654873"/>
              <a:gd name="connsiteY21" fmla="*/ 274850 h 1277926"/>
              <a:gd name="connsiteX22" fmla="*/ 412750 w 1654873"/>
              <a:gd name="connsiteY22" fmla="*/ 357400 h 1277926"/>
              <a:gd name="connsiteX23" fmla="*/ 425450 w 1654873"/>
              <a:gd name="connsiteY23" fmla="*/ 395500 h 1277926"/>
              <a:gd name="connsiteX24" fmla="*/ 444500 w 1654873"/>
              <a:gd name="connsiteY24" fmla="*/ 408200 h 1277926"/>
              <a:gd name="connsiteX25" fmla="*/ 463550 w 1654873"/>
              <a:gd name="connsiteY25" fmla="*/ 395500 h 1277926"/>
              <a:gd name="connsiteX26" fmla="*/ 501650 w 1654873"/>
              <a:gd name="connsiteY26" fmla="*/ 427250 h 1277926"/>
              <a:gd name="connsiteX27" fmla="*/ 520700 w 1654873"/>
              <a:gd name="connsiteY27" fmla="*/ 439950 h 1277926"/>
              <a:gd name="connsiteX28" fmla="*/ 571500 w 1654873"/>
              <a:gd name="connsiteY28" fmla="*/ 427250 h 1277926"/>
              <a:gd name="connsiteX29" fmla="*/ 584200 w 1654873"/>
              <a:gd name="connsiteY29" fmla="*/ 408200 h 1277926"/>
              <a:gd name="connsiteX30" fmla="*/ 603250 w 1654873"/>
              <a:gd name="connsiteY30" fmla="*/ 395500 h 1277926"/>
              <a:gd name="connsiteX31" fmla="*/ 635000 w 1654873"/>
              <a:gd name="connsiteY31" fmla="*/ 401850 h 1277926"/>
              <a:gd name="connsiteX32" fmla="*/ 641350 w 1654873"/>
              <a:gd name="connsiteY32" fmla="*/ 459000 h 1277926"/>
              <a:gd name="connsiteX33" fmla="*/ 647700 w 1654873"/>
              <a:gd name="connsiteY33" fmla="*/ 478050 h 1277926"/>
              <a:gd name="connsiteX34" fmla="*/ 654050 w 1654873"/>
              <a:gd name="connsiteY34" fmla="*/ 516150 h 1277926"/>
              <a:gd name="connsiteX35" fmla="*/ 666750 w 1654873"/>
              <a:gd name="connsiteY35" fmla="*/ 554250 h 1277926"/>
              <a:gd name="connsiteX36" fmla="*/ 673100 w 1654873"/>
              <a:gd name="connsiteY36" fmla="*/ 573300 h 1277926"/>
              <a:gd name="connsiteX37" fmla="*/ 717550 w 1654873"/>
              <a:gd name="connsiteY37" fmla="*/ 566950 h 1277926"/>
              <a:gd name="connsiteX38" fmla="*/ 736600 w 1654873"/>
              <a:gd name="connsiteY38" fmla="*/ 554250 h 1277926"/>
              <a:gd name="connsiteX39" fmla="*/ 781050 w 1654873"/>
              <a:gd name="connsiteY39" fmla="*/ 522500 h 1277926"/>
              <a:gd name="connsiteX40" fmla="*/ 806450 w 1654873"/>
              <a:gd name="connsiteY40" fmla="*/ 560600 h 1277926"/>
              <a:gd name="connsiteX41" fmla="*/ 819150 w 1654873"/>
              <a:gd name="connsiteY41" fmla="*/ 605050 h 1277926"/>
              <a:gd name="connsiteX42" fmla="*/ 831850 w 1654873"/>
              <a:gd name="connsiteY42" fmla="*/ 643150 h 1277926"/>
              <a:gd name="connsiteX43" fmla="*/ 838200 w 1654873"/>
              <a:gd name="connsiteY43" fmla="*/ 662200 h 1277926"/>
              <a:gd name="connsiteX44" fmla="*/ 850900 w 1654873"/>
              <a:gd name="connsiteY44" fmla="*/ 681250 h 1277926"/>
              <a:gd name="connsiteX45" fmla="*/ 863600 w 1654873"/>
              <a:gd name="connsiteY45" fmla="*/ 725700 h 1277926"/>
              <a:gd name="connsiteX46" fmla="*/ 882650 w 1654873"/>
              <a:gd name="connsiteY46" fmla="*/ 744750 h 1277926"/>
              <a:gd name="connsiteX47" fmla="*/ 914400 w 1654873"/>
              <a:gd name="connsiteY47" fmla="*/ 789200 h 1277926"/>
              <a:gd name="connsiteX48" fmla="*/ 933450 w 1654873"/>
              <a:gd name="connsiteY48" fmla="*/ 795550 h 1277926"/>
              <a:gd name="connsiteX49" fmla="*/ 952500 w 1654873"/>
              <a:gd name="connsiteY49" fmla="*/ 789200 h 1277926"/>
              <a:gd name="connsiteX50" fmla="*/ 990600 w 1654873"/>
              <a:gd name="connsiteY50" fmla="*/ 770150 h 1277926"/>
              <a:gd name="connsiteX51" fmla="*/ 1009650 w 1654873"/>
              <a:gd name="connsiteY51" fmla="*/ 833650 h 1277926"/>
              <a:gd name="connsiteX52" fmla="*/ 1016000 w 1654873"/>
              <a:gd name="connsiteY52" fmla="*/ 871750 h 1277926"/>
              <a:gd name="connsiteX53" fmla="*/ 1022350 w 1654873"/>
              <a:gd name="connsiteY53" fmla="*/ 890800 h 1277926"/>
              <a:gd name="connsiteX54" fmla="*/ 1028700 w 1654873"/>
              <a:gd name="connsiteY54" fmla="*/ 928900 h 1277926"/>
              <a:gd name="connsiteX55" fmla="*/ 1035050 w 1654873"/>
              <a:gd name="connsiteY55" fmla="*/ 954300 h 1277926"/>
              <a:gd name="connsiteX56" fmla="*/ 1054100 w 1654873"/>
              <a:gd name="connsiteY56" fmla="*/ 960650 h 1277926"/>
              <a:gd name="connsiteX57" fmla="*/ 1079500 w 1654873"/>
              <a:gd name="connsiteY57" fmla="*/ 954300 h 1277926"/>
              <a:gd name="connsiteX58" fmla="*/ 1111250 w 1654873"/>
              <a:gd name="connsiteY58" fmla="*/ 916200 h 1277926"/>
              <a:gd name="connsiteX59" fmla="*/ 1149350 w 1654873"/>
              <a:gd name="connsiteY59" fmla="*/ 878100 h 1277926"/>
              <a:gd name="connsiteX60" fmla="*/ 1174750 w 1654873"/>
              <a:gd name="connsiteY60" fmla="*/ 916200 h 1277926"/>
              <a:gd name="connsiteX61" fmla="*/ 1181100 w 1654873"/>
              <a:gd name="connsiteY61" fmla="*/ 947950 h 1277926"/>
              <a:gd name="connsiteX62" fmla="*/ 1193800 w 1654873"/>
              <a:gd name="connsiteY62" fmla="*/ 973350 h 1277926"/>
              <a:gd name="connsiteX63" fmla="*/ 1212850 w 1654873"/>
              <a:gd name="connsiteY63" fmla="*/ 1043200 h 1277926"/>
              <a:gd name="connsiteX64" fmla="*/ 1225550 w 1654873"/>
              <a:gd name="connsiteY64" fmla="*/ 1062250 h 1277926"/>
              <a:gd name="connsiteX65" fmla="*/ 1244600 w 1654873"/>
              <a:gd name="connsiteY65" fmla="*/ 1074950 h 1277926"/>
              <a:gd name="connsiteX66" fmla="*/ 1282700 w 1654873"/>
              <a:gd name="connsiteY66" fmla="*/ 1049550 h 1277926"/>
              <a:gd name="connsiteX67" fmla="*/ 1301750 w 1654873"/>
              <a:gd name="connsiteY67" fmla="*/ 1036850 h 1277926"/>
              <a:gd name="connsiteX68" fmla="*/ 1320800 w 1654873"/>
              <a:gd name="connsiteY68" fmla="*/ 1074950 h 1277926"/>
              <a:gd name="connsiteX69" fmla="*/ 1333500 w 1654873"/>
              <a:gd name="connsiteY69" fmla="*/ 1094000 h 1277926"/>
              <a:gd name="connsiteX70" fmla="*/ 1352550 w 1654873"/>
              <a:gd name="connsiteY70" fmla="*/ 1138450 h 1277926"/>
              <a:gd name="connsiteX71" fmla="*/ 1371600 w 1654873"/>
              <a:gd name="connsiteY71" fmla="*/ 1151150 h 1277926"/>
              <a:gd name="connsiteX72" fmla="*/ 1390650 w 1654873"/>
              <a:gd name="connsiteY72" fmla="*/ 1189250 h 1277926"/>
              <a:gd name="connsiteX73" fmla="*/ 1409700 w 1654873"/>
              <a:gd name="connsiteY73" fmla="*/ 1201950 h 1277926"/>
              <a:gd name="connsiteX74" fmla="*/ 1447800 w 1654873"/>
              <a:gd name="connsiteY74" fmla="*/ 1195600 h 1277926"/>
              <a:gd name="connsiteX75" fmla="*/ 1473200 w 1654873"/>
              <a:gd name="connsiteY75" fmla="*/ 1182900 h 1277926"/>
              <a:gd name="connsiteX76" fmla="*/ 1492250 w 1654873"/>
              <a:gd name="connsiteY76" fmla="*/ 1176550 h 1277926"/>
              <a:gd name="connsiteX77" fmla="*/ 1524000 w 1654873"/>
              <a:gd name="connsiteY77" fmla="*/ 1201950 h 1277926"/>
              <a:gd name="connsiteX78" fmla="*/ 1549400 w 1654873"/>
              <a:gd name="connsiteY78" fmla="*/ 1214650 h 1277926"/>
              <a:gd name="connsiteX79" fmla="*/ 1639888 w 1654873"/>
              <a:gd name="connsiteY79" fmla="*/ 1253259 h 1277926"/>
              <a:gd name="connsiteX80" fmla="*/ 1619250 w 1654873"/>
              <a:gd name="connsiteY80" fmla="*/ 1252750 h 1277926"/>
              <a:gd name="connsiteX81" fmla="*/ 1621632 w 1654873"/>
              <a:gd name="connsiteY81" fmla="*/ 1262888 h 1277926"/>
              <a:gd name="connsiteX0" fmla="*/ 1614489 w 1654873"/>
              <a:gd name="connsiteY0" fmla="*/ 1269955 h 1277926"/>
              <a:gd name="connsiteX1" fmla="*/ 1619250 w 1654873"/>
              <a:gd name="connsiteY1" fmla="*/ 1246400 h 1277926"/>
              <a:gd name="connsiteX2" fmla="*/ 1301750 w 1654873"/>
              <a:gd name="connsiteY2" fmla="*/ 1259100 h 1277926"/>
              <a:gd name="connsiteX3" fmla="*/ 6350 w 1654873"/>
              <a:gd name="connsiteY3" fmla="*/ 1259100 h 1277926"/>
              <a:gd name="connsiteX4" fmla="*/ 0 w 1654873"/>
              <a:gd name="connsiteY4" fmla="*/ 8150 h 1277926"/>
              <a:gd name="connsiteX5" fmla="*/ 25400 w 1654873"/>
              <a:gd name="connsiteY5" fmla="*/ 20850 h 1277926"/>
              <a:gd name="connsiteX6" fmla="*/ 76200 w 1654873"/>
              <a:gd name="connsiteY6" fmla="*/ 1800 h 1277926"/>
              <a:gd name="connsiteX7" fmla="*/ 88900 w 1654873"/>
              <a:gd name="connsiteY7" fmla="*/ 27200 h 1277926"/>
              <a:gd name="connsiteX8" fmla="*/ 101600 w 1654873"/>
              <a:gd name="connsiteY8" fmla="*/ 65300 h 1277926"/>
              <a:gd name="connsiteX9" fmla="*/ 107950 w 1654873"/>
              <a:gd name="connsiteY9" fmla="*/ 116100 h 1277926"/>
              <a:gd name="connsiteX10" fmla="*/ 114300 w 1654873"/>
              <a:gd name="connsiteY10" fmla="*/ 141500 h 1277926"/>
              <a:gd name="connsiteX11" fmla="*/ 133350 w 1654873"/>
              <a:gd name="connsiteY11" fmla="*/ 154200 h 1277926"/>
              <a:gd name="connsiteX12" fmla="*/ 184150 w 1654873"/>
              <a:gd name="connsiteY12" fmla="*/ 147850 h 1277926"/>
              <a:gd name="connsiteX13" fmla="*/ 215900 w 1654873"/>
              <a:gd name="connsiteY13" fmla="*/ 103400 h 1277926"/>
              <a:gd name="connsiteX14" fmla="*/ 241300 w 1654873"/>
              <a:gd name="connsiteY14" fmla="*/ 243100 h 1277926"/>
              <a:gd name="connsiteX15" fmla="*/ 260350 w 1654873"/>
              <a:gd name="connsiteY15" fmla="*/ 230400 h 1277926"/>
              <a:gd name="connsiteX16" fmla="*/ 298450 w 1654873"/>
              <a:gd name="connsiteY16" fmla="*/ 217700 h 1277926"/>
              <a:gd name="connsiteX17" fmla="*/ 311150 w 1654873"/>
              <a:gd name="connsiteY17" fmla="*/ 268500 h 1277926"/>
              <a:gd name="connsiteX18" fmla="*/ 317500 w 1654873"/>
              <a:gd name="connsiteY18" fmla="*/ 287550 h 1277926"/>
              <a:gd name="connsiteX19" fmla="*/ 336550 w 1654873"/>
              <a:gd name="connsiteY19" fmla="*/ 300250 h 1277926"/>
              <a:gd name="connsiteX20" fmla="*/ 381000 w 1654873"/>
              <a:gd name="connsiteY20" fmla="*/ 287550 h 1277926"/>
              <a:gd name="connsiteX21" fmla="*/ 400050 w 1654873"/>
              <a:gd name="connsiteY21" fmla="*/ 274850 h 1277926"/>
              <a:gd name="connsiteX22" fmla="*/ 412750 w 1654873"/>
              <a:gd name="connsiteY22" fmla="*/ 357400 h 1277926"/>
              <a:gd name="connsiteX23" fmla="*/ 425450 w 1654873"/>
              <a:gd name="connsiteY23" fmla="*/ 395500 h 1277926"/>
              <a:gd name="connsiteX24" fmla="*/ 444500 w 1654873"/>
              <a:gd name="connsiteY24" fmla="*/ 408200 h 1277926"/>
              <a:gd name="connsiteX25" fmla="*/ 463550 w 1654873"/>
              <a:gd name="connsiteY25" fmla="*/ 395500 h 1277926"/>
              <a:gd name="connsiteX26" fmla="*/ 501650 w 1654873"/>
              <a:gd name="connsiteY26" fmla="*/ 427250 h 1277926"/>
              <a:gd name="connsiteX27" fmla="*/ 520700 w 1654873"/>
              <a:gd name="connsiteY27" fmla="*/ 439950 h 1277926"/>
              <a:gd name="connsiteX28" fmla="*/ 571500 w 1654873"/>
              <a:gd name="connsiteY28" fmla="*/ 427250 h 1277926"/>
              <a:gd name="connsiteX29" fmla="*/ 584200 w 1654873"/>
              <a:gd name="connsiteY29" fmla="*/ 408200 h 1277926"/>
              <a:gd name="connsiteX30" fmla="*/ 603250 w 1654873"/>
              <a:gd name="connsiteY30" fmla="*/ 395500 h 1277926"/>
              <a:gd name="connsiteX31" fmla="*/ 635000 w 1654873"/>
              <a:gd name="connsiteY31" fmla="*/ 401850 h 1277926"/>
              <a:gd name="connsiteX32" fmla="*/ 641350 w 1654873"/>
              <a:gd name="connsiteY32" fmla="*/ 459000 h 1277926"/>
              <a:gd name="connsiteX33" fmla="*/ 647700 w 1654873"/>
              <a:gd name="connsiteY33" fmla="*/ 478050 h 1277926"/>
              <a:gd name="connsiteX34" fmla="*/ 654050 w 1654873"/>
              <a:gd name="connsiteY34" fmla="*/ 516150 h 1277926"/>
              <a:gd name="connsiteX35" fmla="*/ 666750 w 1654873"/>
              <a:gd name="connsiteY35" fmla="*/ 554250 h 1277926"/>
              <a:gd name="connsiteX36" fmla="*/ 673100 w 1654873"/>
              <a:gd name="connsiteY36" fmla="*/ 573300 h 1277926"/>
              <a:gd name="connsiteX37" fmla="*/ 717550 w 1654873"/>
              <a:gd name="connsiteY37" fmla="*/ 566950 h 1277926"/>
              <a:gd name="connsiteX38" fmla="*/ 736600 w 1654873"/>
              <a:gd name="connsiteY38" fmla="*/ 554250 h 1277926"/>
              <a:gd name="connsiteX39" fmla="*/ 781050 w 1654873"/>
              <a:gd name="connsiteY39" fmla="*/ 522500 h 1277926"/>
              <a:gd name="connsiteX40" fmla="*/ 806450 w 1654873"/>
              <a:gd name="connsiteY40" fmla="*/ 560600 h 1277926"/>
              <a:gd name="connsiteX41" fmla="*/ 819150 w 1654873"/>
              <a:gd name="connsiteY41" fmla="*/ 605050 h 1277926"/>
              <a:gd name="connsiteX42" fmla="*/ 831850 w 1654873"/>
              <a:gd name="connsiteY42" fmla="*/ 643150 h 1277926"/>
              <a:gd name="connsiteX43" fmla="*/ 838200 w 1654873"/>
              <a:gd name="connsiteY43" fmla="*/ 662200 h 1277926"/>
              <a:gd name="connsiteX44" fmla="*/ 850900 w 1654873"/>
              <a:gd name="connsiteY44" fmla="*/ 681250 h 1277926"/>
              <a:gd name="connsiteX45" fmla="*/ 863600 w 1654873"/>
              <a:gd name="connsiteY45" fmla="*/ 725700 h 1277926"/>
              <a:gd name="connsiteX46" fmla="*/ 882650 w 1654873"/>
              <a:gd name="connsiteY46" fmla="*/ 744750 h 1277926"/>
              <a:gd name="connsiteX47" fmla="*/ 914400 w 1654873"/>
              <a:gd name="connsiteY47" fmla="*/ 789200 h 1277926"/>
              <a:gd name="connsiteX48" fmla="*/ 933450 w 1654873"/>
              <a:gd name="connsiteY48" fmla="*/ 795550 h 1277926"/>
              <a:gd name="connsiteX49" fmla="*/ 952500 w 1654873"/>
              <a:gd name="connsiteY49" fmla="*/ 789200 h 1277926"/>
              <a:gd name="connsiteX50" fmla="*/ 990600 w 1654873"/>
              <a:gd name="connsiteY50" fmla="*/ 770150 h 1277926"/>
              <a:gd name="connsiteX51" fmla="*/ 1009650 w 1654873"/>
              <a:gd name="connsiteY51" fmla="*/ 833650 h 1277926"/>
              <a:gd name="connsiteX52" fmla="*/ 1016000 w 1654873"/>
              <a:gd name="connsiteY52" fmla="*/ 871750 h 1277926"/>
              <a:gd name="connsiteX53" fmla="*/ 1022350 w 1654873"/>
              <a:gd name="connsiteY53" fmla="*/ 890800 h 1277926"/>
              <a:gd name="connsiteX54" fmla="*/ 1028700 w 1654873"/>
              <a:gd name="connsiteY54" fmla="*/ 928900 h 1277926"/>
              <a:gd name="connsiteX55" fmla="*/ 1035050 w 1654873"/>
              <a:gd name="connsiteY55" fmla="*/ 954300 h 1277926"/>
              <a:gd name="connsiteX56" fmla="*/ 1054100 w 1654873"/>
              <a:gd name="connsiteY56" fmla="*/ 960650 h 1277926"/>
              <a:gd name="connsiteX57" fmla="*/ 1079500 w 1654873"/>
              <a:gd name="connsiteY57" fmla="*/ 954300 h 1277926"/>
              <a:gd name="connsiteX58" fmla="*/ 1111250 w 1654873"/>
              <a:gd name="connsiteY58" fmla="*/ 916200 h 1277926"/>
              <a:gd name="connsiteX59" fmla="*/ 1149350 w 1654873"/>
              <a:gd name="connsiteY59" fmla="*/ 878100 h 1277926"/>
              <a:gd name="connsiteX60" fmla="*/ 1174750 w 1654873"/>
              <a:gd name="connsiteY60" fmla="*/ 916200 h 1277926"/>
              <a:gd name="connsiteX61" fmla="*/ 1181100 w 1654873"/>
              <a:gd name="connsiteY61" fmla="*/ 947950 h 1277926"/>
              <a:gd name="connsiteX62" fmla="*/ 1193800 w 1654873"/>
              <a:gd name="connsiteY62" fmla="*/ 973350 h 1277926"/>
              <a:gd name="connsiteX63" fmla="*/ 1212850 w 1654873"/>
              <a:gd name="connsiteY63" fmla="*/ 1043200 h 1277926"/>
              <a:gd name="connsiteX64" fmla="*/ 1225550 w 1654873"/>
              <a:gd name="connsiteY64" fmla="*/ 1062250 h 1277926"/>
              <a:gd name="connsiteX65" fmla="*/ 1244600 w 1654873"/>
              <a:gd name="connsiteY65" fmla="*/ 1074950 h 1277926"/>
              <a:gd name="connsiteX66" fmla="*/ 1282700 w 1654873"/>
              <a:gd name="connsiteY66" fmla="*/ 1049550 h 1277926"/>
              <a:gd name="connsiteX67" fmla="*/ 1301750 w 1654873"/>
              <a:gd name="connsiteY67" fmla="*/ 1036850 h 1277926"/>
              <a:gd name="connsiteX68" fmla="*/ 1320800 w 1654873"/>
              <a:gd name="connsiteY68" fmla="*/ 1074950 h 1277926"/>
              <a:gd name="connsiteX69" fmla="*/ 1333500 w 1654873"/>
              <a:gd name="connsiteY69" fmla="*/ 1094000 h 1277926"/>
              <a:gd name="connsiteX70" fmla="*/ 1352550 w 1654873"/>
              <a:gd name="connsiteY70" fmla="*/ 1138450 h 1277926"/>
              <a:gd name="connsiteX71" fmla="*/ 1371600 w 1654873"/>
              <a:gd name="connsiteY71" fmla="*/ 1151150 h 1277926"/>
              <a:gd name="connsiteX72" fmla="*/ 1390650 w 1654873"/>
              <a:gd name="connsiteY72" fmla="*/ 1189250 h 1277926"/>
              <a:gd name="connsiteX73" fmla="*/ 1409700 w 1654873"/>
              <a:gd name="connsiteY73" fmla="*/ 1201950 h 1277926"/>
              <a:gd name="connsiteX74" fmla="*/ 1447800 w 1654873"/>
              <a:gd name="connsiteY74" fmla="*/ 1195600 h 1277926"/>
              <a:gd name="connsiteX75" fmla="*/ 1473200 w 1654873"/>
              <a:gd name="connsiteY75" fmla="*/ 1182900 h 1277926"/>
              <a:gd name="connsiteX76" fmla="*/ 1492250 w 1654873"/>
              <a:gd name="connsiteY76" fmla="*/ 1176550 h 1277926"/>
              <a:gd name="connsiteX77" fmla="*/ 1524000 w 1654873"/>
              <a:gd name="connsiteY77" fmla="*/ 1201950 h 1277926"/>
              <a:gd name="connsiteX78" fmla="*/ 1549400 w 1654873"/>
              <a:gd name="connsiteY78" fmla="*/ 1214650 h 1277926"/>
              <a:gd name="connsiteX79" fmla="*/ 1639888 w 1654873"/>
              <a:gd name="connsiteY79" fmla="*/ 1253259 h 1277926"/>
              <a:gd name="connsiteX80" fmla="*/ 1619250 w 1654873"/>
              <a:gd name="connsiteY80" fmla="*/ 1252750 h 1277926"/>
              <a:gd name="connsiteX81" fmla="*/ 1614489 w 1654873"/>
              <a:gd name="connsiteY81" fmla="*/ 1269955 h 1277926"/>
              <a:gd name="connsiteX0" fmla="*/ 1571627 w 1654873"/>
              <a:gd name="connsiteY0" fmla="*/ 1262889 h 1277926"/>
              <a:gd name="connsiteX1" fmla="*/ 1619250 w 1654873"/>
              <a:gd name="connsiteY1" fmla="*/ 1246400 h 1277926"/>
              <a:gd name="connsiteX2" fmla="*/ 1301750 w 1654873"/>
              <a:gd name="connsiteY2" fmla="*/ 1259100 h 1277926"/>
              <a:gd name="connsiteX3" fmla="*/ 6350 w 1654873"/>
              <a:gd name="connsiteY3" fmla="*/ 1259100 h 1277926"/>
              <a:gd name="connsiteX4" fmla="*/ 0 w 1654873"/>
              <a:gd name="connsiteY4" fmla="*/ 8150 h 1277926"/>
              <a:gd name="connsiteX5" fmla="*/ 25400 w 1654873"/>
              <a:gd name="connsiteY5" fmla="*/ 20850 h 1277926"/>
              <a:gd name="connsiteX6" fmla="*/ 76200 w 1654873"/>
              <a:gd name="connsiteY6" fmla="*/ 1800 h 1277926"/>
              <a:gd name="connsiteX7" fmla="*/ 88900 w 1654873"/>
              <a:gd name="connsiteY7" fmla="*/ 27200 h 1277926"/>
              <a:gd name="connsiteX8" fmla="*/ 101600 w 1654873"/>
              <a:gd name="connsiteY8" fmla="*/ 65300 h 1277926"/>
              <a:gd name="connsiteX9" fmla="*/ 107950 w 1654873"/>
              <a:gd name="connsiteY9" fmla="*/ 116100 h 1277926"/>
              <a:gd name="connsiteX10" fmla="*/ 114300 w 1654873"/>
              <a:gd name="connsiteY10" fmla="*/ 141500 h 1277926"/>
              <a:gd name="connsiteX11" fmla="*/ 133350 w 1654873"/>
              <a:gd name="connsiteY11" fmla="*/ 154200 h 1277926"/>
              <a:gd name="connsiteX12" fmla="*/ 184150 w 1654873"/>
              <a:gd name="connsiteY12" fmla="*/ 147850 h 1277926"/>
              <a:gd name="connsiteX13" fmla="*/ 215900 w 1654873"/>
              <a:gd name="connsiteY13" fmla="*/ 103400 h 1277926"/>
              <a:gd name="connsiteX14" fmla="*/ 241300 w 1654873"/>
              <a:gd name="connsiteY14" fmla="*/ 243100 h 1277926"/>
              <a:gd name="connsiteX15" fmla="*/ 260350 w 1654873"/>
              <a:gd name="connsiteY15" fmla="*/ 230400 h 1277926"/>
              <a:gd name="connsiteX16" fmla="*/ 298450 w 1654873"/>
              <a:gd name="connsiteY16" fmla="*/ 217700 h 1277926"/>
              <a:gd name="connsiteX17" fmla="*/ 311150 w 1654873"/>
              <a:gd name="connsiteY17" fmla="*/ 268500 h 1277926"/>
              <a:gd name="connsiteX18" fmla="*/ 317500 w 1654873"/>
              <a:gd name="connsiteY18" fmla="*/ 287550 h 1277926"/>
              <a:gd name="connsiteX19" fmla="*/ 336550 w 1654873"/>
              <a:gd name="connsiteY19" fmla="*/ 300250 h 1277926"/>
              <a:gd name="connsiteX20" fmla="*/ 381000 w 1654873"/>
              <a:gd name="connsiteY20" fmla="*/ 287550 h 1277926"/>
              <a:gd name="connsiteX21" fmla="*/ 400050 w 1654873"/>
              <a:gd name="connsiteY21" fmla="*/ 274850 h 1277926"/>
              <a:gd name="connsiteX22" fmla="*/ 412750 w 1654873"/>
              <a:gd name="connsiteY22" fmla="*/ 357400 h 1277926"/>
              <a:gd name="connsiteX23" fmla="*/ 425450 w 1654873"/>
              <a:gd name="connsiteY23" fmla="*/ 395500 h 1277926"/>
              <a:gd name="connsiteX24" fmla="*/ 444500 w 1654873"/>
              <a:gd name="connsiteY24" fmla="*/ 408200 h 1277926"/>
              <a:gd name="connsiteX25" fmla="*/ 463550 w 1654873"/>
              <a:gd name="connsiteY25" fmla="*/ 395500 h 1277926"/>
              <a:gd name="connsiteX26" fmla="*/ 501650 w 1654873"/>
              <a:gd name="connsiteY26" fmla="*/ 427250 h 1277926"/>
              <a:gd name="connsiteX27" fmla="*/ 520700 w 1654873"/>
              <a:gd name="connsiteY27" fmla="*/ 439950 h 1277926"/>
              <a:gd name="connsiteX28" fmla="*/ 571500 w 1654873"/>
              <a:gd name="connsiteY28" fmla="*/ 427250 h 1277926"/>
              <a:gd name="connsiteX29" fmla="*/ 584200 w 1654873"/>
              <a:gd name="connsiteY29" fmla="*/ 408200 h 1277926"/>
              <a:gd name="connsiteX30" fmla="*/ 603250 w 1654873"/>
              <a:gd name="connsiteY30" fmla="*/ 395500 h 1277926"/>
              <a:gd name="connsiteX31" fmla="*/ 635000 w 1654873"/>
              <a:gd name="connsiteY31" fmla="*/ 401850 h 1277926"/>
              <a:gd name="connsiteX32" fmla="*/ 641350 w 1654873"/>
              <a:gd name="connsiteY32" fmla="*/ 459000 h 1277926"/>
              <a:gd name="connsiteX33" fmla="*/ 647700 w 1654873"/>
              <a:gd name="connsiteY33" fmla="*/ 478050 h 1277926"/>
              <a:gd name="connsiteX34" fmla="*/ 654050 w 1654873"/>
              <a:gd name="connsiteY34" fmla="*/ 516150 h 1277926"/>
              <a:gd name="connsiteX35" fmla="*/ 666750 w 1654873"/>
              <a:gd name="connsiteY35" fmla="*/ 554250 h 1277926"/>
              <a:gd name="connsiteX36" fmla="*/ 673100 w 1654873"/>
              <a:gd name="connsiteY36" fmla="*/ 573300 h 1277926"/>
              <a:gd name="connsiteX37" fmla="*/ 717550 w 1654873"/>
              <a:gd name="connsiteY37" fmla="*/ 566950 h 1277926"/>
              <a:gd name="connsiteX38" fmla="*/ 736600 w 1654873"/>
              <a:gd name="connsiteY38" fmla="*/ 554250 h 1277926"/>
              <a:gd name="connsiteX39" fmla="*/ 781050 w 1654873"/>
              <a:gd name="connsiteY39" fmla="*/ 522500 h 1277926"/>
              <a:gd name="connsiteX40" fmla="*/ 806450 w 1654873"/>
              <a:gd name="connsiteY40" fmla="*/ 560600 h 1277926"/>
              <a:gd name="connsiteX41" fmla="*/ 819150 w 1654873"/>
              <a:gd name="connsiteY41" fmla="*/ 605050 h 1277926"/>
              <a:gd name="connsiteX42" fmla="*/ 831850 w 1654873"/>
              <a:gd name="connsiteY42" fmla="*/ 643150 h 1277926"/>
              <a:gd name="connsiteX43" fmla="*/ 838200 w 1654873"/>
              <a:gd name="connsiteY43" fmla="*/ 662200 h 1277926"/>
              <a:gd name="connsiteX44" fmla="*/ 850900 w 1654873"/>
              <a:gd name="connsiteY44" fmla="*/ 681250 h 1277926"/>
              <a:gd name="connsiteX45" fmla="*/ 863600 w 1654873"/>
              <a:gd name="connsiteY45" fmla="*/ 725700 h 1277926"/>
              <a:gd name="connsiteX46" fmla="*/ 882650 w 1654873"/>
              <a:gd name="connsiteY46" fmla="*/ 744750 h 1277926"/>
              <a:gd name="connsiteX47" fmla="*/ 914400 w 1654873"/>
              <a:gd name="connsiteY47" fmla="*/ 789200 h 1277926"/>
              <a:gd name="connsiteX48" fmla="*/ 933450 w 1654873"/>
              <a:gd name="connsiteY48" fmla="*/ 795550 h 1277926"/>
              <a:gd name="connsiteX49" fmla="*/ 952500 w 1654873"/>
              <a:gd name="connsiteY49" fmla="*/ 789200 h 1277926"/>
              <a:gd name="connsiteX50" fmla="*/ 990600 w 1654873"/>
              <a:gd name="connsiteY50" fmla="*/ 770150 h 1277926"/>
              <a:gd name="connsiteX51" fmla="*/ 1009650 w 1654873"/>
              <a:gd name="connsiteY51" fmla="*/ 833650 h 1277926"/>
              <a:gd name="connsiteX52" fmla="*/ 1016000 w 1654873"/>
              <a:gd name="connsiteY52" fmla="*/ 871750 h 1277926"/>
              <a:gd name="connsiteX53" fmla="*/ 1022350 w 1654873"/>
              <a:gd name="connsiteY53" fmla="*/ 890800 h 1277926"/>
              <a:gd name="connsiteX54" fmla="*/ 1028700 w 1654873"/>
              <a:gd name="connsiteY54" fmla="*/ 928900 h 1277926"/>
              <a:gd name="connsiteX55" fmla="*/ 1035050 w 1654873"/>
              <a:gd name="connsiteY55" fmla="*/ 954300 h 1277926"/>
              <a:gd name="connsiteX56" fmla="*/ 1054100 w 1654873"/>
              <a:gd name="connsiteY56" fmla="*/ 960650 h 1277926"/>
              <a:gd name="connsiteX57" fmla="*/ 1079500 w 1654873"/>
              <a:gd name="connsiteY57" fmla="*/ 954300 h 1277926"/>
              <a:gd name="connsiteX58" fmla="*/ 1111250 w 1654873"/>
              <a:gd name="connsiteY58" fmla="*/ 916200 h 1277926"/>
              <a:gd name="connsiteX59" fmla="*/ 1149350 w 1654873"/>
              <a:gd name="connsiteY59" fmla="*/ 878100 h 1277926"/>
              <a:gd name="connsiteX60" fmla="*/ 1174750 w 1654873"/>
              <a:gd name="connsiteY60" fmla="*/ 916200 h 1277926"/>
              <a:gd name="connsiteX61" fmla="*/ 1181100 w 1654873"/>
              <a:gd name="connsiteY61" fmla="*/ 947950 h 1277926"/>
              <a:gd name="connsiteX62" fmla="*/ 1193800 w 1654873"/>
              <a:gd name="connsiteY62" fmla="*/ 973350 h 1277926"/>
              <a:gd name="connsiteX63" fmla="*/ 1212850 w 1654873"/>
              <a:gd name="connsiteY63" fmla="*/ 1043200 h 1277926"/>
              <a:gd name="connsiteX64" fmla="*/ 1225550 w 1654873"/>
              <a:gd name="connsiteY64" fmla="*/ 1062250 h 1277926"/>
              <a:gd name="connsiteX65" fmla="*/ 1244600 w 1654873"/>
              <a:gd name="connsiteY65" fmla="*/ 1074950 h 1277926"/>
              <a:gd name="connsiteX66" fmla="*/ 1282700 w 1654873"/>
              <a:gd name="connsiteY66" fmla="*/ 1049550 h 1277926"/>
              <a:gd name="connsiteX67" fmla="*/ 1301750 w 1654873"/>
              <a:gd name="connsiteY67" fmla="*/ 1036850 h 1277926"/>
              <a:gd name="connsiteX68" fmla="*/ 1320800 w 1654873"/>
              <a:gd name="connsiteY68" fmla="*/ 1074950 h 1277926"/>
              <a:gd name="connsiteX69" fmla="*/ 1333500 w 1654873"/>
              <a:gd name="connsiteY69" fmla="*/ 1094000 h 1277926"/>
              <a:gd name="connsiteX70" fmla="*/ 1352550 w 1654873"/>
              <a:gd name="connsiteY70" fmla="*/ 1138450 h 1277926"/>
              <a:gd name="connsiteX71" fmla="*/ 1371600 w 1654873"/>
              <a:gd name="connsiteY71" fmla="*/ 1151150 h 1277926"/>
              <a:gd name="connsiteX72" fmla="*/ 1390650 w 1654873"/>
              <a:gd name="connsiteY72" fmla="*/ 1189250 h 1277926"/>
              <a:gd name="connsiteX73" fmla="*/ 1409700 w 1654873"/>
              <a:gd name="connsiteY73" fmla="*/ 1201950 h 1277926"/>
              <a:gd name="connsiteX74" fmla="*/ 1447800 w 1654873"/>
              <a:gd name="connsiteY74" fmla="*/ 1195600 h 1277926"/>
              <a:gd name="connsiteX75" fmla="*/ 1473200 w 1654873"/>
              <a:gd name="connsiteY75" fmla="*/ 1182900 h 1277926"/>
              <a:gd name="connsiteX76" fmla="*/ 1492250 w 1654873"/>
              <a:gd name="connsiteY76" fmla="*/ 1176550 h 1277926"/>
              <a:gd name="connsiteX77" fmla="*/ 1524000 w 1654873"/>
              <a:gd name="connsiteY77" fmla="*/ 1201950 h 1277926"/>
              <a:gd name="connsiteX78" fmla="*/ 1549400 w 1654873"/>
              <a:gd name="connsiteY78" fmla="*/ 1214650 h 1277926"/>
              <a:gd name="connsiteX79" fmla="*/ 1639888 w 1654873"/>
              <a:gd name="connsiteY79" fmla="*/ 1253259 h 1277926"/>
              <a:gd name="connsiteX80" fmla="*/ 1619250 w 1654873"/>
              <a:gd name="connsiteY80" fmla="*/ 1252750 h 1277926"/>
              <a:gd name="connsiteX81" fmla="*/ 1571627 w 1654873"/>
              <a:gd name="connsiteY81" fmla="*/ 1262889 h 1277926"/>
              <a:gd name="connsiteX0" fmla="*/ 1571627 w 1654873"/>
              <a:gd name="connsiteY0" fmla="*/ 1262889 h 1277926"/>
              <a:gd name="connsiteX1" fmla="*/ 1619250 w 1654873"/>
              <a:gd name="connsiteY1" fmla="*/ 1246400 h 1277926"/>
              <a:gd name="connsiteX2" fmla="*/ 1301750 w 1654873"/>
              <a:gd name="connsiteY2" fmla="*/ 1259100 h 1277926"/>
              <a:gd name="connsiteX3" fmla="*/ 6350 w 1654873"/>
              <a:gd name="connsiteY3" fmla="*/ 1259100 h 1277926"/>
              <a:gd name="connsiteX4" fmla="*/ 0 w 1654873"/>
              <a:gd name="connsiteY4" fmla="*/ 8150 h 1277926"/>
              <a:gd name="connsiteX5" fmla="*/ 25400 w 1654873"/>
              <a:gd name="connsiteY5" fmla="*/ 20850 h 1277926"/>
              <a:gd name="connsiteX6" fmla="*/ 76200 w 1654873"/>
              <a:gd name="connsiteY6" fmla="*/ 1800 h 1277926"/>
              <a:gd name="connsiteX7" fmla="*/ 88900 w 1654873"/>
              <a:gd name="connsiteY7" fmla="*/ 27200 h 1277926"/>
              <a:gd name="connsiteX8" fmla="*/ 101600 w 1654873"/>
              <a:gd name="connsiteY8" fmla="*/ 65300 h 1277926"/>
              <a:gd name="connsiteX9" fmla="*/ 107950 w 1654873"/>
              <a:gd name="connsiteY9" fmla="*/ 116100 h 1277926"/>
              <a:gd name="connsiteX10" fmla="*/ 114300 w 1654873"/>
              <a:gd name="connsiteY10" fmla="*/ 141500 h 1277926"/>
              <a:gd name="connsiteX11" fmla="*/ 133350 w 1654873"/>
              <a:gd name="connsiteY11" fmla="*/ 154200 h 1277926"/>
              <a:gd name="connsiteX12" fmla="*/ 184150 w 1654873"/>
              <a:gd name="connsiteY12" fmla="*/ 147850 h 1277926"/>
              <a:gd name="connsiteX13" fmla="*/ 215900 w 1654873"/>
              <a:gd name="connsiteY13" fmla="*/ 103400 h 1277926"/>
              <a:gd name="connsiteX14" fmla="*/ 241300 w 1654873"/>
              <a:gd name="connsiteY14" fmla="*/ 243100 h 1277926"/>
              <a:gd name="connsiteX15" fmla="*/ 260350 w 1654873"/>
              <a:gd name="connsiteY15" fmla="*/ 230400 h 1277926"/>
              <a:gd name="connsiteX16" fmla="*/ 298450 w 1654873"/>
              <a:gd name="connsiteY16" fmla="*/ 217700 h 1277926"/>
              <a:gd name="connsiteX17" fmla="*/ 311150 w 1654873"/>
              <a:gd name="connsiteY17" fmla="*/ 268500 h 1277926"/>
              <a:gd name="connsiteX18" fmla="*/ 317500 w 1654873"/>
              <a:gd name="connsiteY18" fmla="*/ 287550 h 1277926"/>
              <a:gd name="connsiteX19" fmla="*/ 336550 w 1654873"/>
              <a:gd name="connsiteY19" fmla="*/ 300250 h 1277926"/>
              <a:gd name="connsiteX20" fmla="*/ 381000 w 1654873"/>
              <a:gd name="connsiteY20" fmla="*/ 287550 h 1277926"/>
              <a:gd name="connsiteX21" fmla="*/ 400050 w 1654873"/>
              <a:gd name="connsiteY21" fmla="*/ 274850 h 1277926"/>
              <a:gd name="connsiteX22" fmla="*/ 412750 w 1654873"/>
              <a:gd name="connsiteY22" fmla="*/ 357400 h 1277926"/>
              <a:gd name="connsiteX23" fmla="*/ 425450 w 1654873"/>
              <a:gd name="connsiteY23" fmla="*/ 395500 h 1277926"/>
              <a:gd name="connsiteX24" fmla="*/ 444500 w 1654873"/>
              <a:gd name="connsiteY24" fmla="*/ 408200 h 1277926"/>
              <a:gd name="connsiteX25" fmla="*/ 463550 w 1654873"/>
              <a:gd name="connsiteY25" fmla="*/ 395500 h 1277926"/>
              <a:gd name="connsiteX26" fmla="*/ 501650 w 1654873"/>
              <a:gd name="connsiteY26" fmla="*/ 427250 h 1277926"/>
              <a:gd name="connsiteX27" fmla="*/ 520700 w 1654873"/>
              <a:gd name="connsiteY27" fmla="*/ 439950 h 1277926"/>
              <a:gd name="connsiteX28" fmla="*/ 571500 w 1654873"/>
              <a:gd name="connsiteY28" fmla="*/ 427250 h 1277926"/>
              <a:gd name="connsiteX29" fmla="*/ 584200 w 1654873"/>
              <a:gd name="connsiteY29" fmla="*/ 408200 h 1277926"/>
              <a:gd name="connsiteX30" fmla="*/ 603250 w 1654873"/>
              <a:gd name="connsiteY30" fmla="*/ 395500 h 1277926"/>
              <a:gd name="connsiteX31" fmla="*/ 635000 w 1654873"/>
              <a:gd name="connsiteY31" fmla="*/ 401850 h 1277926"/>
              <a:gd name="connsiteX32" fmla="*/ 641350 w 1654873"/>
              <a:gd name="connsiteY32" fmla="*/ 459000 h 1277926"/>
              <a:gd name="connsiteX33" fmla="*/ 647700 w 1654873"/>
              <a:gd name="connsiteY33" fmla="*/ 478050 h 1277926"/>
              <a:gd name="connsiteX34" fmla="*/ 654050 w 1654873"/>
              <a:gd name="connsiteY34" fmla="*/ 516150 h 1277926"/>
              <a:gd name="connsiteX35" fmla="*/ 666750 w 1654873"/>
              <a:gd name="connsiteY35" fmla="*/ 554250 h 1277926"/>
              <a:gd name="connsiteX36" fmla="*/ 673100 w 1654873"/>
              <a:gd name="connsiteY36" fmla="*/ 573300 h 1277926"/>
              <a:gd name="connsiteX37" fmla="*/ 717550 w 1654873"/>
              <a:gd name="connsiteY37" fmla="*/ 566950 h 1277926"/>
              <a:gd name="connsiteX38" fmla="*/ 736600 w 1654873"/>
              <a:gd name="connsiteY38" fmla="*/ 554250 h 1277926"/>
              <a:gd name="connsiteX39" fmla="*/ 781050 w 1654873"/>
              <a:gd name="connsiteY39" fmla="*/ 522500 h 1277926"/>
              <a:gd name="connsiteX40" fmla="*/ 806450 w 1654873"/>
              <a:gd name="connsiteY40" fmla="*/ 560600 h 1277926"/>
              <a:gd name="connsiteX41" fmla="*/ 819150 w 1654873"/>
              <a:gd name="connsiteY41" fmla="*/ 605050 h 1277926"/>
              <a:gd name="connsiteX42" fmla="*/ 831850 w 1654873"/>
              <a:gd name="connsiteY42" fmla="*/ 643150 h 1277926"/>
              <a:gd name="connsiteX43" fmla="*/ 838200 w 1654873"/>
              <a:gd name="connsiteY43" fmla="*/ 662200 h 1277926"/>
              <a:gd name="connsiteX44" fmla="*/ 850900 w 1654873"/>
              <a:gd name="connsiteY44" fmla="*/ 681250 h 1277926"/>
              <a:gd name="connsiteX45" fmla="*/ 863600 w 1654873"/>
              <a:gd name="connsiteY45" fmla="*/ 725700 h 1277926"/>
              <a:gd name="connsiteX46" fmla="*/ 882650 w 1654873"/>
              <a:gd name="connsiteY46" fmla="*/ 744750 h 1277926"/>
              <a:gd name="connsiteX47" fmla="*/ 914400 w 1654873"/>
              <a:gd name="connsiteY47" fmla="*/ 789200 h 1277926"/>
              <a:gd name="connsiteX48" fmla="*/ 933450 w 1654873"/>
              <a:gd name="connsiteY48" fmla="*/ 795550 h 1277926"/>
              <a:gd name="connsiteX49" fmla="*/ 952500 w 1654873"/>
              <a:gd name="connsiteY49" fmla="*/ 789200 h 1277926"/>
              <a:gd name="connsiteX50" fmla="*/ 990600 w 1654873"/>
              <a:gd name="connsiteY50" fmla="*/ 770150 h 1277926"/>
              <a:gd name="connsiteX51" fmla="*/ 1009650 w 1654873"/>
              <a:gd name="connsiteY51" fmla="*/ 833650 h 1277926"/>
              <a:gd name="connsiteX52" fmla="*/ 1016000 w 1654873"/>
              <a:gd name="connsiteY52" fmla="*/ 871750 h 1277926"/>
              <a:gd name="connsiteX53" fmla="*/ 1022350 w 1654873"/>
              <a:gd name="connsiteY53" fmla="*/ 890800 h 1277926"/>
              <a:gd name="connsiteX54" fmla="*/ 1028700 w 1654873"/>
              <a:gd name="connsiteY54" fmla="*/ 928900 h 1277926"/>
              <a:gd name="connsiteX55" fmla="*/ 1035050 w 1654873"/>
              <a:gd name="connsiteY55" fmla="*/ 954300 h 1277926"/>
              <a:gd name="connsiteX56" fmla="*/ 1054100 w 1654873"/>
              <a:gd name="connsiteY56" fmla="*/ 960650 h 1277926"/>
              <a:gd name="connsiteX57" fmla="*/ 1079500 w 1654873"/>
              <a:gd name="connsiteY57" fmla="*/ 954300 h 1277926"/>
              <a:gd name="connsiteX58" fmla="*/ 1111250 w 1654873"/>
              <a:gd name="connsiteY58" fmla="*/ 916200 h 1277926"/>
              <a:gd name="connsiteX59" fmla="*/ 1149350 w 1654873"/>
              <a:gd name="connsiteY59" fmla="*/ 878100 h 1277926"/>
              <a:gd name="connsiteX60" fmla="*/ 1174750 w 1654873"/>
              <a:gd name="connsiteY60" fmla="*/ 916200 h 1277926"/>
              <a:gd name="connsiteX61" fmla="*/ 1181100 w 1654873"/>
              <a:gd name="connsiteY61" fmla="*/ 947950 h 1277926"/>
              <a:gd name="connsiteX62" fmla="*/ 1193800 w 1654873"/>
              <a:gd name="connsiteY62" fmla="*/ 973350 h 1277926"/>
              <a:gd name="connsiteX63" fmla="*/ 1212850 w 1654873"/>
              <a:gd name="connsiteY63" fmla="*/ 1043200 h 1277926"/>
              <a:gd name="connsiteX64" fmla="*/ 1225550 w 1654873"/>
              <a:gd name="connsiteY64" fmla="*/ 1062250 h 1277926"/>
              <a:gd name="connsiteX65" fmla="*/ 1244600 w 1654873"/>
              <a:gd name="connsiteY65" fmla="*/ 1074950 h 1277926"/>
              <a:gd name="connsiteX66" fmla="*/ 1282700 w 1654873"/>
              <a:gd name="connsiteY66" fmla="*/ 1049550 h 1277926"/>
              <a:gd name="connsiteX67" fmla="*/ 1301750 w 1654873"/>
              <a:gd name="connsiteY67" fmla="*/ 1036850 h 1277926"/>
              <a:gd name="connsiteX68" fmla="*/ 1320800 w 1654873"/>
              <a:gd name="connsiteY68" fmla="*/ 1074950 h 1277926"/>
              <a:gd name="connsiteX69" fmla="*/ 1333500 w 1654873"/>
              <a:gd name="connsiteY69" fmla="*/ 1094000 h 1277926"/>
              <a:gd name="connsiteX70" fmla="*/ 1352550 w 1654873"/>
              <a:gd name="connsiteY70" fmla="*/ 1138450 h 1277926"/>
              <a:gd name="connsiteX71" fmla="*/ 1371600 w 1654873"/>
              <a:gd name="connsiteY71" fmla="*/ 1151150 h 1277926"/>
              <a:gd name="connsiteX72" fmla="*/ 1390650 w 1654873"/>
              <a:gd name="connsiteY72" fmla="*/ 1189250 h 1277926"/>
              <a:gd name="connsiteX73" fmla="*/ 1409700 w 1654873"/>
              <a:gd name="connsiteY73" fmla="*/ 1201950 h 1277926"/>
              <a:gd name="connsiteX74" fmla="*/ 1447800 w 1654873"/>
              <a:gd name="connsiteY74" fmla="*/ 1195600 h 1277926"/>
              <a:gd name="connsiteX75" fmla="*/ 1473200 w 1654873"/>
              <a:gd name="connsiteY75" fmla="*/ 1182900 h 1277926"/>
              <a:gd name="connsiteX76" fmla="*/ 1492250 w 1654873"/>
              <a:gd name="connsiteY76" fmla="*/ 1176550 h 1277926"/>
              <a:gd name="connsiteX77" fmla="*/ 1524000 w 1654873"/>
              <a:gd name="connsiteY77" fmla="*/ 1201950 h 1277926"/>
              <a:gd name="connsiteX78" fmla="*/ 1549400 w 1654873"/>
              <a:gd name="connsiteY78" fmla="*/ 1214650 h 1277926"/>
              <a:gd name="connsiteX79" fmla="*/ 1639888 w 1654873"/>
              <a:gd name="connsiteY79" fmla="*/ 1253259 h 1277926"/>
              <a:gd name="connsiteX80" fmla="*/ 1626394 w 1654873"/>
              <a:gd name="connsiteY80" fmla="*/ 1262172 h 1277926"/>
              <a:gd name="connsiteX81" fmla="*/ 1571627 w 1654873"/>
              <a:gd name="connsiteY81" fmla="*/ 1262889 h 1277926"/>
              <a:gd name="connsiteX0" fmla="*/ 1554958 w 1654873"/>
              <a:gd name="connsiteY0" fmla="*/ 1258179 h 1277926"/>
              <a:gd name="connsiteX1" fmla="*/ 1619250 w 1654873"/>
              <a:gd name="connsiteY1" fmla="*/ 1246400 h 1277926"/>
              <a:gd name="connsiteX2" fmla="*/ 1301750 w 1654873"/>
              <a:gd name="connsiteY2" fmla="*/ 1259100 h 1277926"/>
              <a:gd name="connsiteX3" fmla="*/ 6350 w 1654873"/>
              <a:gd name="connsiteY3" fmla="*/ 1259100 h 1277926"/>
              <a:gd name="connsiteX4" fmla="*/ 0 w 1654873"/>
              <a:gd name="connsiteY4" fmla="*/ 8150 h 1277926"/>
              <a:gd name="connsiteX5" fmla="*/ 25400 w 1654873"/>
              <a:gd name="connsiteY5" fmla="*/ 20850 h 1277926"/>
              <a:gd name="connsiteX6" fmla="*/ 76200 w 1654873"/>
              <a:gd name="connsiteY6" fmla="*/ 1800 h 1277926"/>
              <a:gd name="connsiteX7" fmla="*/ 88900 w 1654873"/>
              <a:gd name="connsiteY7" fmla="*/ 27200 h 1277926"/>
              <a:gd name="connsiteX8" fmla="*/ 101600 w 1654873"/>
              <a:gd name="connsiteY8" fmla="*/ 65300 h 1277926"/>
              <a:gd name="connsiteX9" fmla="*/ 107950 w 1654873"/>
              <a:gd name="connsiteY9" fmla="*/ 116100 h 1277926"/>
              <a:gd name="connsiteX10" fmla="*/ 114300 w 1654873"/>
              <a:gd name="connsiteY10" fmla="*/ 141500 h 1277926"/>
              <a:gd name="connsiteX11" fmla="*/ 133350 w 1654873"/>
              <a:gd name="connsiteY11" fmla="*/ 154200 h 1277926"/>
              <a:gd name="connsiteX12" fmla="*/ 184150 w 1654873"/>
              <a:gd name="connsiteY12" fmla="*/ 147850 h 1277926"/>
              <a:gd name="connsiteX13" fmla="*/ 215900 w 1654873"/>
              <a:gd name="connsiteY13" fmla="*/ 103400 h 1277926"/>
              <a:gd name="connsiteX14" fmla="*/ 241300 w 1654873"/>
              <a:gd name="connsiteY14" fmla="*/ 243100 h 1277926"/>
              <a:gd name="connsiteX15" fmla="*/ 260350 w 1654873"/>
              <a:gd name="connsiteY15" fmla="*/ 230400 h 1277926"/>
              <a:gd name="connsiteX16" fmla="*/ 298450 w 1654873"/>
              <a:gd name="connsiteY16" fmla="*/ 217700 h 1277926"/>
              <a:gd name="connsiteX17" fmla="*/ 311150 w 1654873"/>
              <a:gd name="connsiteY17" fmla="*/ 268500 h 1277926"/>
              <a:gd name="connsiteX18" fmla="*/ 317500 w 1654873"/>
              <a:gd name="connsiteY18" fmla="*/ 287550 h 1277926"/>
              <a:gd name="connsiteX19" fmla="*/ 336550 w 1654873"/>
              <a:gd name="connsiteY19" fmla="*/ 300250 h 1277926"/>
              <a:gd name="connsiteX20" fmla="*/ 381000 w 1654873"/>
              <a:gd name="connsiteY20" fmla="*/ 287550 h 1277926"/>
              <a:gd name="connsiteX21" fmla="*/ 400050 w 1654873"/>
              <a:gd name="connsiteY21" fmla="*/ 274850 h 1277926"/>
              <a:gd name="connsiteX22" fmla="*/ 412750 w 1654873"/>
              <a:gd name="connsiteY22" fmla="*/ 357400 h 1277926"/>
              <a:gd name="connsiteX23" fmla="*/ 425450 w 1654873"/>
              <a:gd name="connsiteY23" fmla="*/ 395500 h 1277926"/>
              <a:gd name="connsiteX24" fmla="*/ 444500 w 1654873"/>
              <a:gd name="connsiteY24" fmla="*/ 408200 h 1277926"/>
              <a:gd name="connsiteX25" fmla="*/ 463550 w 1654873"/>
              <a:gd name="connsiteY25" fmla="*/ 395500 h 1277926"/>
              <a:gd name="connsiteX26" fmla="*/ 501650 w 1654873"/>
              <a:gd name="connsiteY26" fmla="*/ 427250 h 1277926"/>
              <a:gd name="connsiteX27" fmla="*/ 520700 w 1654873"/>
              <a:gd name="connsiteY27" fmla="*/ 439950 h 1277926"/>
              <a:gd name="connsiteX28" fmla="*/ 571500 w 1654873"/>
              <a:gd name="connsiteY28" fmla="*/ 427250 h 1277926"/>
              <a:gd name="connsiteX29" fmla="*/ 584200 w 1654873"/>
              <a:gd name="connsiteY29" fmla="*/ 408200 h 1277926"/>
              <a:gd name="connsiteX30" fmla="*/ 603250 w 1654873"/>
              <a:gd name="connsiteY30" fmla="*/ 395500 h 1277926"/>
              <a:gd name="connsiteX31" fmla="*/ 635000 w 1654873"/>
              <a:gd name="connsiteY31" fmla="*/ 401850 h 1277926"/>
              <a:gd name="connsiteX32" fmla="*/ 641350 w 1654873"/>
              <a:gd name="connsiteY32" fmla="*/ 459000 h 1277926"/>
              <a:gd name="connsiteX33" fmla="*/ 647700 w 1654873"/>
              <a:gd name="connsiteY33" fmla="*/ 478050 h 1277926"/>
              <a:gd name="connsiteX34" fmla="*/ 654050 w 1654873"/>
              <a:gd name="connsiteY34" fmla="*/ 516150 h 1277926"/>
              <a:gd name="connsiteX35" fmla="*/ 666750 w 1654873"/>
              <a:gd name="connsiteY35" fmla="*/ 554250 h 1277926"/>
              <a:gd name="connsiteX36" fmla="*/ 673100 w 1654873"/>
              <a:gd name="connsiteY36" fmla="*/ 573300 h 1277926"/>
              <a:gd name="connsiteX37" fmla="*/ 717550 w 1654873"/>
              <a:gd name="connsiteY37" fmla="*/ 566950 h 1277926"/>
              <a:gd name="connsiteX38" fmla="*/ 736600 w 1654873"/>
              <a:gd name="connsiteY38" fmla="*/ 554250 h 1277926"/>
              <a:gd name="connsiteX39" fmla="*/ 781050 w 1654873"/>
              <a:gd name="connsiteY39" fmla="*/ 522500 h 1277926"/>
              <a:gd name="connsiteX40" fmla="*/ 806450 w 1654873"/>
              <a:gd name="connsiteY40" fmla="*/ 560600 h 1277926"/>
              <a:gd name="connsiteX41" fmla="*/ 819150 w 1654873"/>
              <a:gd name="connsiteY41" fmla="*/ 605050 h 1277926"/>
              <a:gd name="connsiteX42" fmla="*/ 831850 w 1654873"/>
              <a:gd name="connsiteY42" fmla="*/ 643150 h 1277926"/>
              <a:gd name="connsiteX43" fmla="*/ 838200 w 1654873"/>
              <a:gd name="connsiteY43" fmla="*/ 662200 h 1277926"/>
              <a:gd name="connsiteX44" fmla="*/ 850900 w 1654873"/>
              <a:gd name="connsiteY44" fmla="*/ 681250 h 1277926"/>
              <a:gd name="connsiteX45" fmla="*/ 863600 w 1654873"/>
              <a:gd name="connsiteY45" fmla="*/ 725700 h 1277926"/>
              <a:gd name="connsiteX46" fmla="*/ 882650 w 1654873"/>
              <a:gd name="connsiteY46" fmla="*/ 744750 h 1277926"/>
              <a:gd name="connsiteX47" fmla="*/ 914400 w 1654873"/>
              <a:gd name="connsiteY47" fmla="*/ 789200 h 1277926"/>
              <a:gd name="connsiteX48" fmla="*/ 933450 w 1654873"/>
              <a:gd name="connsiteY48" fmla="*/ 795550 h 1277926"/>
              <a:gd name="connsiteX49" fmla="*/ 952500 w 1654873"/>
              <a:gd name="connsiteY49" fmla="*/ 789200 h 1277926"/>
              <a:gd name="connsiteX50" fmla="*/ 990600 w 1654873"/>
              <a:gd name="connsiteY50" fmla="*/ 770150 h 1277926"/>
              <a:gd name="connsiteX51" fmla="*/ 1009650 w 1654873"/>
              <a:gd name="connsiteY51" fmla="*/ 833650 h 1277926"/>
              <a:gd name="connsiteX52" fmla="*/ 1016000 w 1654873"/>
              <a:gd name="connsiteY52" fmla="*/ 871750 h 1277926"/>
              <a:gd name="connsiteX53" fmla="*/ 1022350 w 1654873"/>
              <a:gd name="connsiteY53" fmla="*/ 890800 h 1277926"/>
              <a:gd name="connsiteX54" fmla="*/ 1028700 w 1654873"/>
              <a:gd name="connsiteY54" fmla="*/ 928900 h 1277926"/>
              <a:gd name="connsiteX55" fmla="*/ 1035050 w 1654873"/>
              <a:gd name="connsiteY55" fmla="*/ 954300 h 1277926"/>
              <a:gd name="connsiteX56" fmla="*/ 1054100 w 1654873"/>
              <a:gd name="connsiteY56" fmla="*/ 960650 h 1277926"/>
              <a:gd name="connsiteX57" fmla="*/ 1079500 w 1654873"/>
              <a:gd name="connsiteY57" fmla="*/ 954300 h 1277926"/>
              <a:gd name="connsiteX58" fmla="*/ 1111250 w 1654873"/>
              <a:gd name="connsiteY58" fmla="*/ 916200 h 1277926"/>
              <a:gd name="connsiteX59" fmla="*/ 1149350 w 1654873"/>
              <a:gd name="connsiteY59" fmla="*/ 878100 h 1277926"/>
              <a:gd name="connsiteX60" fmla="*/ 1174750 w 1654873"/>
              <a:gd name="connsiteY60" fmla="*/ 916200 h 1277926"/>
              <a:gd name="connsiteX61" fmla="*/ 1181100 w 1654873"/>
              <a:gd name="connsiteY61" fmla="*/ 947950 h 1277926"/>
              <a:gd name="connsiteX62" fmla="*/ 1193800 w 1654873"/>
              <a:gd name="connsiteY62" fmla="*/ 973350 h 1277926"/>
              <a:gd name="connsiteX63" fmla="*/ 1212850 w 1654873"/>
              <a:gd name="connsiteY63" fmla="*/ 1043200 h 1277926"/>
              <a:gd name="connsiteX64" fmla="*/ 1225550 w 1654873"/>
              <a:gd name="connsiteY64" fmla="*/ 1062250 h 1277926"/>
              <a:gd name="connsiteX65" fmla="*/ 1244600 w 1654873"/>
              <a:gd name="connsiteY65" fmla="*/ 1074950 h 1277926"/>
              <a:gd name="connsiteX66" fmla="*/ 1282700 w 1654873"/>
              <a:gd name="connsiteY66" fmla="*/ 1049550 h 1277926"/>
              <a:gd name="connsiteX67" fmla="*/ 1301750 w 1654873"/>
              <a:gd name="connsiteY67" fmla="*/ 1036850 h 1277926"/>
              <a:gd name="connsiteX68" fmla="*/ 1320800 w 1654873"/>
              <a:gd name="connsiteY68" fmla="*/ 1074950 h 1277926"/>
              <a:gd name="connsiteX69" fmla="*/ 1333500 w 1654873"/>
              <a:gd name="connsiteY69" fmla="*/ 1094000 h 1277926"/>
              <a:gd name="connsiteX70" fmla="*/ 1352550 w 1654873"/>
              <a:gd name="connsiteY70" fmla="*/ 1138450 h 1277926"/>
              <a:gd name="connsiteX71" fmla="*/ 1371600 w 1654873"/>
              <a:gd name="connsiteY71" fmla="*/ 1151150 h 1277926"/>
              <a:gd name="connsiteX72" fmla="*/ 1390650 w 1654873"/>
              <a:gd name="connsiteY72" fmla="*/ 1189250 h 1277926"/>
              <a:gd name="connsiteX73" fmla="*/ 1409700 w 1654873"/>
              <a:gd name="connsiteY73" fmla="*/ 1201950 h 1277926"/>
              <a:gd name="connsiteX74" fmla="*/ 1447800 w 1654873"/>
              <a:gd name="connsiteY74" fmla="*/ 1195600 h 1277926"/>
              <a:gd name="connsiteX75" fmla="*/ 1473200 w 1654873"/>
              <a:gd name="connsiteY75" fmla="*/ 1182900 h 1277926"/>
              <a:gd name="connsiteX76" fmla="*/ 1492250 w 1654873"/>
              <a:gd name="connsiteY76" fmla="*/ 1176550 h 1277926"/>
              <a:gd name="connsiteX77" fmla="*/ 1524000 w 1654873"/>
              <a:gd name="connsiteY77" fmla="*/ 1201950 h 1277926"/>
              <a:gd name="connsiteX78" fmla="*/ 1549400 w 1654873"/>
              <a:gd name="connsiteY78" fmla="*/ 1214650 h 1277926"/>
              <a:gd name="connsiteX79" fmla="*/ 1639888 w 1654873"/>
              <a:gd name="connsiteY79" fmla="*/ 1253259 h 1277926"/>
              <a:gd name="connsiteX80" fmla="*/ 1626394 w 1654873"/>
              <a:gd name="connsiteY80" fmla="*/ 1262172 h 1277926"/>
              <a:gd name="connsiteX81" fmla="*/ 1554958 w 1654873"/>
              <a:gd name="connsiteY81" fmla="*/ 1258179 h 127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654873" h="1277926">
                <a:moveTo>
                  <a:pt x="1554958" y="1258179"/>
                </a:moveTo>
                <a:lnTo>
                  <a:pt x="1619250" y="1246400"/>
                </a:lnTo>
                <a:cubicBezTo>
                  <a:pt x="1477383" y="1277926"/>
                  <a:pt x="1581615" y="1259100"/>
                  <a:pt x="1301750" y="1259100"/>
                </a:cubicBezTo>
                <a:lnTo>
                  <a:pt x="6350" y="1259100"/>
                </a:lnTo>
                <a:cubicBezTo>
                  <a:pt x="4233" y="842117"/>
                  <a:pt x="2117" y="425133"/>
                  <a:pt x="0" y="8150"/>
                </a:cubicBezTo>
                <a:lnTo>
                  <a:pt x="25400" y="20850"/>
                </a:lnTo>
                <a:cubicBezTo>
                  <a:pt x="42333" y="14500"/>
                  <a:pt x="58205" y="0"/>
                  <a:pt x="76200" y="1800"/>
                </a:cubicBezTo>
                <a:cubicBezTo>
                  <a:pt x="85619" y="2742"/>
                  <a:pt x="85384" y="18411"/>
                  <a:pt x="88900" y="27200"/>
                </a:cubicBezTo>
                <a:cubicBezTo>
                  <a:pt x="93872" y="39629"/>
                  <a:pt x="101600" y="65300"/>
                  <a:pt x="101600" y="65300"/>
                </a:cubicBezTo>
                <a:cubicBezTo>
                  <a:pt x="103717" y="82233"/>
                  <a:pt x="105145" y="99267"/>
                  <a:pt x="107950" y="116100"/>
                </a:cubicBezTo>
                <a:cubicBezTo>
                  <a:pt x="109385" y="124708"/>
                  <a:pt x="109459" y="134238"/>
                  <a:pt x="114300" y="141500"/>
                </a:cubicBezTo>
                <a:cubicBezTo>
                  <a:pt x="118533" y="147850"/>
                  <a:pt x="127000" y="149967"/>
                  <a:pt x="133350" y="154200"/>
                </a:cubicBezTo>
                <a:cubicBezTo>
                  <a:pt x="150283" y="152083"/>
                  <a:pt x="168112" y="153682"/>
                  <a:pt x="184150" y="147850"/>
                </a:cubicBezTo>
                <a:cubicBezTo>
                  <a:pt x="199882" y="142129"/>
                  <a:pt x="209737" y="115726"/>
                  <a:pt x="215900" y="103400"/>
                </a:cubicBezTo>
                <a:cubicBezTo>
                  <a:pt x="219170" y="178616"/>
                  <a:pt x="176484" y="275508"/>
                  <a:pt x="241300" y="243100"/>
                </a:cubicBezTo>
                <a:cubicBezTo>
                  <a:pt x="248126" y="239687"/>
                  <a:pt x="254000" y="234633"/>
                  <a:pt x="260350" y="230400"/>
                </a:cubicBezTo>
                <a:cubicBezTo>
                  <a:pt x="265938" y="222017"/>
                  <a:pt x="279314" y="188997"/>
                  <a:pt x="298450" y="217700"/>
                </a:cubicBezTo>
                <a:cubicBezTo>
                  <a:pt x="308132" y="232223"/>
                  <a:pt x="306917" y="251567"/>
                  <a:pt x="311150" y="268500"/>
                </a:cubicBezTo>
                <a:cubicBezTo>
                  <a:pt x="312773" y="274994"/>
                  <a:pt x="313319" y="282323"/>
                  <a:pt x="317500" y="287550"/>
                </a:cubicBezTo>
                <a:cubicBezTo>
                  <a:pt x="322268" y="293509"/>
                  <a:pt x="330200" y="296017"/>
                  <a:pt x="336550" y="300250"/>
                </a:cubicBezTo>
                <a:cubicBezTo>
                  <a:pt x="344688" y="298215"/>
                  <a:pt x="371890" y="292105"/>
                  <a:pt x="381000" y="287550"/>
                </a:cubicBezTo>
                <a:cubicBezTo>
                  <a:pt x="387826" y="284137"/>
                  <a:pt x="393700" y="279083"/>
                  <a:pt x="400050" y="274850"/>
                </a:cubicBezTo>
                <a:cubicBezTo>
                  <a:pt x="417542" y="327327"/>
                  <a:pt x="391702" y="245144"/>
                  <a:pt x="412750" y="357400"/>
                </a:cubicBezTo>
                <a:cubicBezTo>
                  <a:pt x="415217" y="370558"/>
                  <a:pt x="421217" y="382800"/>
                  <a:pt x="425450" y="395500"/>
                </a:cubicBezTo>
                <a:cubicBezTo>
                  <a:pt x="427863" y="402740"/>
                  <a:pt x="438150" y="403967"/>
                  <a:pt x="444500" y="408200"/>
                </a:cubicBezTo>
                <a:cubicBezTo>
                  <a:pt x="450850" y="403967"/>
                  <a:pt x="455918" y="395500"/>
                  <a:pt x="463550" y="395500"/>
                </a:cubicBezTo>
                <a:cubicBezTo>
                  <a:pt x="490796" y="395500"/>
                  <a:pt x="487715" y="413315"/>
                  <a:pt x="501650" y="427250"/>
                </a:cubicBezTo>
                <a:cubicBezTo>
                  <a:pt x="507046" y="432646"/>
                  <a:pt x="514350" y="435717"/>
                  <a:pt x="520700" y="439950"/>
                </a:cubicBezTo>
                <a:cubicBezTo>
                  <a:pt x="522281" y="439634"/>
                  <a:pt x="564991" y="432457"/>
                  <a:pt x="571500" y="427250"/>
                </a:cubicBezTo>
                <a:cubicBezTo>
                  <a:pt x="577459" y="422482"/>
                  <a:pt x="578804" y="413596"/>
                  <a:pt x="584200" y="408200"/>
                </a:cubicBezTo>
                <a:cubicBezTo>
                  <a:pt x="589596" y="402804"/>
                  <a:pt x="596900" y="399733"/>
                  <a:pt x="603250" y="395500"/>
                </a:cubicBezTo>
                <a:cubicBezTo>
                  <a:pt x="613833" y="397617"/>
                  <a:pt x="629447" y="392595"/>
                  <a:pt x="635000" y="401850"/>
                </a:cubicBezTo>
                <a:cubicBezTo>
                  <a:pt x="644861" y="418286"/>
                  <a:pt x="638199" y="440094"/>
                  <a:pt x="641350" y="459000"/>
                </a:cubicBezTo>
                <a:cubicBezTo>
                  <a:pt x="642450" y="465602"/>
                  <a:pt x="646248" y="471516"/>
                  <a:pt x="647700" y="478050"/>
                </a:cubicBezTo>
                <a:cubicBezTo>
                  <a:pt x="650493" y="490619"/>
                  <a:pt x="650927" y="503659"/>
                  <a:pt x="654050" y="516150"/>
                </a:cubicBezTo>
                <a:cubicBezTo>
                  <a:pt x="657297" y="529137"/>
                  <a:pt x="662517" y="541550"/>
                  <a:pt x="666750" y="554250"/>
                </a:cubicBezTo>
                <a:lnTo>
                  <a:pt x="673100" y="573300"/>
                </a:lnTo>
                <a:cubicBezTo>
                  <a:pt x="687917" y="571183"/>
                  <a:pt x="703214" y="571251"/>
                  <a:pt x="717550" y="566950"/>
                </a:cubicBezTo>
                <a:cubicBezTo>
                  <a:pt x="724860" y="564757"/>
                  <a:pt x="730390" y="558686"/>
                  <a:pt x="736600" y="554250"/>
                </a:cubicBezTo>
                <a:cubicBezTo>
                  <a:pt x="791734" y="514868"/>
                  <a:pt x="736155" y="552430"/>
                  <a:pt x="781050" y="522500"/>
                </a:cubicBezTo>
                <a:lnTo>
                  <a:pt x="806450" y="560600"/>
                </a:lnTo>
                <a:cubicBezTo>
                  <a:pt x="810330" y="566420"/>
                  <a:pt x="817995" y="601201"/>
                  <a:pt x="819150" y="605050"/>
                </a:cubicBezTo>
                <a:cubicBezTo>
                  <a:pt x="822997" y="617872"/>
                  <a:pt x="827617" y="630450"/>
                  <a:pt x="831850" y="643150"/>
                </a:cubicBezTo>
                <a:cubicBezTo>
                  <a:pt x="833967" y="649500"/>
                  <a:pt x="834487" y="656631"/>
                  <a:pt x="838200" y="662200"/>
                </a:cubicBezTo>
                <a:lnTo>
                  <a:pt x="850900" y="681250"/>
                </a:lnTo>
                <a:cubicBezTo>
                  <a:pt x="851747" y="684637"/>
                  <a:pt x="859956" y="720234"/>
                  <a:pt x="863600" y="725700"/>
                </a:cubicBezTo>
                <a:cubicBezTo>
                  <a:pt x="868581" y="733172"/>
                  <a:pt x="877430" y="737442"/>
                  <a:pt x="882650" y="744750"/>
                </a:cubicBezTo>
                <a:cubicBezTo>
                  <a:pt x="900708" y="770032"/>
                  <a:pt x="887383" y="771189"/>
                  <a:pt x="914400" y="789200"/>
                </a:cubicBezTo>
                <a:cubicBezTo>
                  <a:pt x="919969" y="792913"/>
                  <a:pt x="927100" y="793433"/>
                  <a:pt x="933450" y="795550"/>
                </a:cubicBezTo>
                <a:cubicBezTo>
                  <a:pt x="939800" y="793433"/>
                  <a:pt x="946513" y="792193"/>
                  <a:pt x="952500" y="789200"/>
                </a:cubicBezTo>
                <a:cubicBezTo>
                  <a:pt x="1001739" y="764581"/>
                  <a:pt x="942717" y="786111"/>
                  <a:pt x="990600" y="770150"/>
                </a:cubicBezTo>
                <a:cubicBezTo>
                  <a:pt x="1000197" y="808537"/>
                  <a:pt x="994190" y="787271"/>
                  <a:pt x="1009650" y="833650"/>
                </a:cubicBezTo>
                <a:cubicBezTo>
                  <a:pt x="1013721" y="845864"/>
                  <a:pt x="1013207" y="859181"/>
                  <a:pt x="1016000" y="871750"/>
                </a:cubicBezTo>
                <a:cubicBezTo>
                  <a:pt x="1017452" y="878284"/>
                  <a:pt x="1020898" y="884266"/>
                  <a:pt x="1022350" y="890800"/>
                </a:cubicBezTo>
                <a:cubicBezTo>
                  <a:pt x="1025143" y="903369"/>
                  <a:pt x="1026175" y="916275"/>
                  <a:pt x="1028700" y="928900"/>
                </a:cubicBezTo>
                <a:cubicBezTo>
                  <a:pt x="1030412" y="937458"/>
                  <a:pt x="1029598" y="947485"/>
                  <a:pt x="1035050" y="954300"/>
                </a:cubicBezTo>
                <a:cubicBezTo>
                  <a:pt x="1039231" y="959527"/>
                  <a:pt x="1047750" y="958533"/>
                  <a:pt x="1054100" y="960650"/>
                </a:cubicBezTo>
                <a:cubicBezTo>
                  <a:pt x="1062567" y="958533"/>
                  <a:pt x="1071923" y="958630"/>
                  <a:pt x="1079500" y="954300"/>
                </a:cubicBezTo>
                <a:cubicBezTo>
                  <a:pt x="1099114" y="943092"/>
                  <a:pt x="1097675" y="931472"/>
                  <a:pt x="1111250" y="916200"/>
                </a:cubicBezTo>
                <a:cubicBezTo>
                  <a:pt x="1123182" y="902776"/>
                  <a:pt x="1149350" y="878100"/>
                  <a:pt x="1149350" y="878100"/>
                </a:cubicBezTo>
                <a:lnTo>
                  <a:pt x="1174750" y="916200"/>
                </a:lnTo>
                <a:cubicBezTo>
                  <a:pt x="1180737" y="925180"/>
                  <a:pt x="1177687" y="937711"/>
                  <a:pt x="1181100" y="947950"/>
                </a:cubicBezTo>
                <a:cubicBezTo>
                  <a:pt x="1184093" y="956930"/>
                  <a:pt x="1189567" y="964883"/>
                  <a:pt x="1193800" y="973350"/>
                </a:cubicBezTo>
                <a:cubicBezTo>
                  <a:pt x="1197208" y="990390"/>
                  <a:pt x="1203643" y="1029389"/>
                  <a:pt x="1212850" y="1043200"/>
                </a:cubicBezTo>
                <a:cubicBezTo>
                  <a:pt x="1217083" y="1049550"/>
                  <a:pt x="1220154" y="1056854"/>
                  <a:pt x="1225550" y="1062250"/>
                </a:cubicBezTo>
                <a:cubicBezTo>
                  <a:pt x="1230946" y="1067646"/>
                  <a:pt x="1238250" y="1070717"/>
                  <a:pt x="1244600" y="1074950"/>
                </a:cubicBezTo>
                <a:lnTo>
                  <a:pt x="1282700" y="1049550"/>
                </a:lnTo>
                <a:lnTo>
                  <a:pt x="1301750" y="1036850"/>
                </a:lnTo>
                <a:cubicBezTo>
                  <a:pt x="1338146" y="1091445"/>
                  <a:pt x="1294510" y="1022370"/>
                  <a:pt x="1320800" y="1074950"/>
                </a:cubicBezTo>
                <a:cubicBezTo>
                  <a:pt x="1324213" y="1081776"/>
                  <a:pt x="1330087" y="1087174"/>
                  <a:pt x="1333500" y="1094000"/>
                </a:cubicBezTo>
                <a:cubicBezTo>
                  <a:pt x="1343426" y="1113852"/>
                  <a:pt x="1336033" y="1118630"/>
                  <a:pt x="1352550" y="1138450"/>
                </a:cubicBezTo>
                <a:cubicBezTo>
                  <a:pt x="1357436" y="1144313"/>
                  <a:pt x="1365250" y="1146917"/>
                  <a:pt x="1371600" y="1151150"/>
                </a:cubicBezTo>
                <a:cubicBezTo>
                  <a:pt x="1376765" y="1166644"/>
                  <a:pt x="1378340" y="1176940"/>
                  <a:pt x="1390650" y="1189250"/>
                </a:cubicBezTo>
                <a:cubicBezTo>
                  <a:pt x="1396046" y="1194646"/>
                  <a:pt x="1403350" y="1197717"/>
                  <a:pt x="1409700" y="1201950"/>
                </a:cubicBezTo>
                <a:cubicBezTo>
                  <a:pt x="1422400" y="1199833"/>
                  <a:pt x="1435468" y="1199300"/>
                  <a:pt x="1447800" y="1195600"/>
                </a:cubicBezTo>
                <a:cubicBezTo>
                  <a:pt x="1456867" y="1192880"/>
                  <a:pt x="1464499" y="1186629"/>
                  <a:pt x="1473200" y="1182900"/>
                </a:cubicBezTo>
                <a:cubicBezTo>
                  <a:pt x="1479352" y="1180263"/>
                  <a:pt x="1485900" y="1178667"/>
                  <a:pt x="1492250" y="1176550"/>
                </a:cubicBezTo>
                <a:cubicBezTo>
                  <a:pt x="1537734" y="1191711"/>
                  <a:pt x="1485703" y="1170036"/>
                  <a:pt x="1524000" y="1201950"/>
                </a:cubicBezTo>
                <a:cubicBezTo>
                  <a:pt x="1531272" y="1208010"/>
                  <a:pt x="1540699" y="1210921"/>
                  <a:pt x="1549400" y="1214650"/>
                </a:cubicBezTo>
                <a:cubicBezTo>
                  <a:pt x="1575464" y="1225820"/>
                  <a:pt x="1608072" y="1249724"/>
                  <a:pt x="1639888" y="1253259"/>
                </a:cubicBezTo>
                <a:cubicBezTo>
                  <a:pt x="1654873" y="1275737"/>
                  <a:pt x="1653936" y="1255286"/>
                  <a:pt x="1626394" y="1262172"/>
                </a:cubicBezTo>
                <a:cubicBezTo>
                  <a:pt x="1624341" y="1262685"/>
                  <a:pt x="1554958" y="1259237"/>
                  <a:pt x="1554958" y="1258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545135" y="2574925"/>
            <a:ext cx="1447800" cy="1241425"/>
          </a:xfrm>
          <a:custGeom>
            <a:avLst/>
            <a:gdLst>
              <a:gd name="connsiteX0" fmla="*/ 1447800 w 1447800"/>
              <a:gd name="connsiteY0" fmla="*/ 1242060 h 1242060"/>
              <a:gd name="connsiteX1" fmla="*/ 0 w 1447800"/>
              <a:gd name="connsiteY1" fmla="*/ 1242060 h 1242060"/>
              <a:gd name="connsiteX2" fmla="*/ 0 w 1447800"/>
              <a:gd name="connsiteY2" fmla="*/ 0 h 1242060"/>
              <a:gd name="connsiteX3" fmla="*/ 0 w 1447800"/>
              <a:gd name="connsiteY3" fmla="*/ 236220 h 1242060"/>
              <a:gd name="connsiteX4" fmla="*/ 53340 w 1447800"/>
              <a:gd name="connsiteY4" fmla="*/ 198120 h 1242060"/>
              <a:gd name="connsiteX5" fmla="*/ 60960 w 1447800"/>
              <a:gd name="connsiteY5" fmla="*/ 175260 h 1242060"/>
              <a:gd name="connsiteX6" fmla="*/ 114300 w 1447800"/>
              <a:gd name="connsiteY6" fmla="*/ 190500 h 1242060"/>
              <a:gd name="connsiteX7" fmla="*/ 152400 w 1447800"/>
              <a:gd name="connsiteY7" fmla="*/ 182880 h 1242060"/>
              <a:gd name="connsiteX8" fmla="*/ 160020 w 1447800"/>
              <a:gd name="connsiteY8" fmla="*/ 144780 h 1242060"/>
              <a:gd name="connsiteX9" fmla="*/ 167640 w 1447800"/>
              <a:gd name="connsiteY9" fmla="*/ 121920 h 1242060"/>
              <a:gd name="connsiteX10" fmla="*/ 190500 w 1447800"/>
              <a:gd name="connsiteY10" fmla="*/ 129540 h 1242060"/>
              <a:gd name="connsiteX11" fmla="*/ 213360 w 1447800"/>
              <a:gd name="connsiteY11" fmla="*/ 144780 h 1242060"/>
              <a:gd name="connsiteX12" fmla="*/ 259080 w 1447800"/>
              <a:gd name="connsiteY12" fmla="*/ 76200 h 1242060"/>
              <a:gd name="connsiteX13" fmla="*/ 281940 w 1447800"/>
              <a:gd name="connsiteY13" fmla="*/ 68580 h 1242060"/>
              <a:gd name="connsiteX14" fmla="*/ 304800 w 1447800"/>
              <a:gd name="connsiteY14" fmla="*/ 83820 h 1242060"/>
              <a:gd name="connsiteX15" fmla="*/ 342900 w 1447800"/>
              <a:gd name="connsiteY15" fmla="*/ 76200 h 1242060"/>
              <a:gd name="connsiteX16" fmla="*/ 396240 w 1447800"/>
              <a:gd name="connsiteY16" fmla="*/ 30480 h 1242060"/>
              <a:gd name="connsiteX17" fmla="*/ 419100 w 1447800"/>
              <a:gd name="connsiteY17" fmla="*/ 38100 h 1242060"/>
              <a:gd name="connsiteX18" fmla="*/ 434340 w 1447800"/>
              <a:gd name="connsiteY18" fmla="*/ 83820 h 1242060"/>
              <a:gd name="connsiteX19" fmla="*/ 449580 w 1447800"/>
              <a:gd name="connsiteY19" fmla="*/ 129540 h 1242060"/>
              <a:gd name="connsiteX20" fmla="*/ 472440 w 1447800"/>
              <a:gd name="connsiteY20" fmla="*/ 144780 h 1242060"/>
              <a:gd name="connsiteX21" fmla="*/ 571500 w 1447800"/>
              <a:gd name="connsiteY21" fmla="*/ 144780 h 1242060"/>
              <a:gd name="connsiteX22" fmla="*/ 594360 w 1447800"/>
              <a:gd name="connsiteY22" fmla="*/ 167640 h 1242060"/>
              <a:gd name="connsiteX23" fmla="*/ 624840 w 1447800"/>
              <a:gd name="connsiteY23" fmla="*/ 213360 h 1242060"/>
              <a:gd name="connsiteX24" fmla="*/ 632460 w 1447800"/>
              <a:gd name="connsiteY24" fmla="*/ 281940 h 1242060"/>
              <a:gd name="connsiteX25" fmla="*/ 617220 w 1447800"/>
              <a:gd name="connsiteY25" fmla="*/ 350520 h 1242060"/>
              <a:gd name="connsiteX26" fmla="*/ 640080 w 1447800"/>
              <a:gd name="connsiteY26" fmla="*/ 373380 h 1242060"/>
              <a:gd name="connsiteX27" fmla="*/ 693420 w 1447800"/>
              <a:gd name="connsiteY27" fmla="*/ 403860 h 1242060"/>
              <a:gd name="connsiteX28" fmla="*/ 701040 w 1447800"/>
              <a:gd name="connsiteY28" fmla="*/ 495300 h 1242060"/>
              <a:gd name="connsiteX29" fmla="*/ 708660 w 1447800"/>
              <a:gd name="connsiteY29" fmla="*/ 518160 h 1242060"/>
              <a:gd name="connsiteX30" fmla="*/ 731520 w 1447800"/>
              <a:gd name="connsiteY30" fmla="*/ 541020 h 1242060"/>
              <a:gd name="connsiteX31" fmla="*/ 754380 w 1447800"/>
              <a:gd name="connsiteY31" fmla="*/ 548640 h 1242060"/>
              <a:gd name="connsiteX32" fmla="*/ 815340 w 1447800"/>
              <a:gd name="connsiteY32" fmla="*/ 541020 h 1242060"/>
              <a:gd name="connsiteX33" fmla="*/ 822960 w 1447800"/>
              <a:gd name="connsiteY33" fmla="*/ 518160 h 1242060"/>
              <a:gd name="connsiteX34" fmla="*/ 845820 w 1447800"/>
              <a:gd name="connsiteY34" fmla="*/ 510540 h 1242060"/>
              <a:gd name="connsiteX35" fmla="*/ 868680 w 1447800"/>
              <a:gd name="connsiteY35" fmla="*/ 518160 h 1242060"/>
              <a:gd name="connsiteX36" fmla="*/ 883920 w 1447800"/>
              <a:gd name="connsiteY36" fmla="*/ 563880 h 1242060"/>
              <a:gd name="connsiteX37" fmla="*/ 891540 w 1447800"/>
              <a:gd name="connsiteY37" fmla="*/ 586740 h 1242060"/>
              <a:gd name="connsiteX38" fmla="*/ 929640 w 1447800"/>
              <a:gd name="connsiteY38" fmla="*/ 632460 h 1242060"/>
              <a:gd name="connsiteX39" fmla="*/ 944880 w 1447800"/>
              <a:gd name="connsiteY39" fmla="*/ 655320 h 1242060"/>
              <a:gd name="connsiteX40" fmla="*/ 975360 w 1447800"/>
              <a:gd name="connsiteY40" fmla="*/ 746760 h 1242060"/>
              <a:gd name="connsiteX41" fmla="*/ 1005840 w 1447800"/>
              <a:gd name="connsiteY41" fmla="*/ 739140 h 1242060"/>
              <a:gd name="connsiteX42" fmla="*/ 1089660 w 1447800"/>
              <a:gd name="connsiteY42" fmla="*/ 716280 h 1242060"/>
              <a:gd name="connsiteX43" fmla="*/ 1112520 w 1447800"/>
              <a:gd name="connsiteY43" fmla="*/ 693420 h 1242060"/>
              <a:gd name="connsiteX44" fmla="*/ 1120140 w 1447800"/>
              <a:gd name="connsiteY44" fmla="*/ 670560 h 1242060"/>
              <a:gd name="connsiteX45" fmla="*/ 1150620 w 1447800"/>
              <a:gd name="connsiteY45" fmla="*/ 624840 h 1242060"/>
              <a:gd name="connsiteX46" fmla="*/ 1173480 w 1447800"/>
              <a:gd name="connsiteY46" fmla="*/ 647700 h 1242060"/>
              <a:gd name="connsiteX47" fmla="*/ 1181100 w 1447800"/>
              <a:gd name="connsiteY47" fmla="*/ 670560 h 1242060"/>
              <a:gd name="connsiteX48" fmla="*/ 1188720 w 1447800"/>
              <a:gd name="connsiteY48" fmla="*/ 762000 h 1242060"/>
              <a:gd name="connsiteX49" fmla="*/ 1196340 w 1447800"/>
              <a:gd name="connsiteY49" fmla="*/ 784860 h 1242060"/>
              <a:gd name="connsiteX50" fmla="*/ 1203960 w 1447800"/>
              <a:gd name="connsiteY50" fmla="*/ 815340 h 1242060"/>
              <a:gd name="connsiteX51" fmla="*/ 1226820 w 1447800"/>
              <a:gd name="connsiteY51" fmla="*/ 899160 h 1242060"/>
              <a:gd name="connsiteX52" fmla="*/ 1249680 w 1447800"/>
              <a:gd name="connsiteY52" fmla="*/ 906780 h 1242060"/>
              <a:gd name="connsiteX53" fmla="*/ 1287780 w 1447800"/>
              <a:gd name="connsiteY53" fmla="*/ 899160 h 1242060"/>
              <a:gd name="connsiteX54" fmla="*/ 1303020 w 1447800"/>
              <a:gd name="connsiteY54" fmla="*/ 922020 h 1242060"/>
              <a:gd name="connsiteX55" fmla="*/ 1318260 w 1447800"/>
              <a:gd name="connsiteY55" fmla="*/ 990600 h 1242060"/>
              <a:gd name="connsiteX56" fmla="*/ 1341120 w 1447800"/>
              <a:gd name="connsiteY56" fmla="*/ 1013460 h 1242060"/>
              <a:gd name="connsiteX57" fmla="*/ 1348740 w 1447800"/>
              <a:gd name="connsiteY57" fmla="*/ 1036320 h 1242060"/>
              <a:gd name="connsiteX58" fmla="*/ 1363980 w 1447800"/>
              <a:gd name="connsiteY58" fmla="*/ 1066800 h 1242060"/>
              <a:gd name="connsiteX59" fmla="*/ 1371600 w 1447800"/>
              <a:gd name="connsiteY59" fmla="*/ 1112520 h 1242060"/>
              <a:gd name="connsiteX60" fmla="*/ 1409700 w 1447800"/>
              <a:gd name="connsiteY60" fmla="*/ 1158240 h 1242060"/>
              <a:gd name="connsiteX61" fmla="*/ 1440180 w 1447800"/>
              <a:gd name="connsiteY61" fmla="*/ 1226820 h 1242060"/>
              <a:gd name="connsiteX62" fmla="*/ 1447800 w 1447800"/>
              <a:gd name="connsiteY62" fmla="*/ 1242060 h 124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447800" h="1242060">
                <a:moveTo>
                  <a:pt x="1447800" y="1242060"/>
                </a:moveTo>
                <a:lnTo>
                  <a:pt x="0" y="1242060"/>
                </a:lnTo>
                <a:lnTo>
                  <a:pt x="0" y="0"/>
                </a:lnTo>
                <a:lnTo>
                  <a:pt x="0" y="236220"/>
                </a:lnTo>
                <a:cubicBezTo>
                  <a:pt x="17780" y="223520"/>
                  <a:pt x="37890" y="213570"/>
                  <a:pt x="53340" y="198120"/>
                </a:cubicBezTo>
                <a:cubicBezTo>
                  <a:pt x="59020" y="192440"/>
                  <a:pt x="53502" y="178243"/>
                  <a:pt x="60960" y="175260"/>
                </a:cubicBezTo>
                <a:cubicBezTo>
                  <a:pt x="65309" y="173520"/>
                  <a:pt x="107523" y="188241"/>
                  <a:pt x="114300" y="190500"/>
                </a:cubicBezTo>
                <a:cubicBezTo>
                  <a:pt x="127000" y="187960"/>
                  <a:pt x="143242" y="192038"/>
                  <a:pt x="152400" y="182880"/>
                </a:cubicBezTo>
                <a:cubicBezTo>
                  <a:pt x="161558" y="173722"/>
                  <a:pt x="156879" y="157345"/>
                  <a:pt x="160020" y="144780"/>
                </a:cubicBezTo>
                <a:cubicBezTo>
                  <a:pt x="161968" y="136988"/>
                  <a:pt x="165100" y="129540"/>
                  <a:pt x="167640" y="121920"/>
                </a:cubicBezTo>
                <a:cubicBezTo>
                  <a:pt x="175260" y="124460"/>
                  <a:pt x="183316" y="125948"/>
                  <a:pt x="190500" y="129540"/>
                </a:cubicBezTo>
                <a:cubicBezTo>
                  <a:pt x="198691" y="133636"/>
                  <a:pt x="205409" y="149324"/>
                  <a:pt x="213360" y="144780"/>
                </a:cubicBezTo>
                <a:lnTo>
                  <a:pt x="259080" y="76200"/>
                </a:lnTo>
                <a:cubicBezTo>
                  <a:pt x="263535" y="69517"/>
                  <a:pt x="274320" y="71120"/>
                  <a:pt x="281940" y="68580"/>
                </a:cubicBezTo>
                <a:cubicBezTo>
                  <a:pt x="289560" y="73660"/>
                  <a:pt x="295713" y="82684"/>
                  <a:pt x="304800" y="83820"/>
                </a:cubicBezTo>
                <a:cubicBezTo>
                  <a:pt x="317651" y="85426"/>
                  <a:pt x="331065" y="81460"/>
                  <a:pt x="342900" y="76200"/>
                </a:cubicBezTo>
                <a:cubicBezTo>
                  <a:pt x="360495" y="68380"/>
                  <a:pt x="382648" y="44072"/>
                  <a:pt x="396240" y="30480"/>
                </a:cubicBezTo>
                <a:cubicBezTo>
                  <a:pt x="403860" y="33020"/>
                  <a:pt x="414431" y="31564"/>
                  <a:pt x="419100" y="38100"/>
                </a:cubicBezTo>
                <a:cubicBezTo>
                  <a:pt x="428437" y="51172"/>
                  <a:pt x="429260" y="68580"/>
                  <a:pt x="434340" y="83820"/>
                </a:cubicBezTo>
                <a:lnTo>
                  <a:pt x="449580" y="129540"/>
                </a:lnTo>
                <a:cubicBezTo>
                  <a:pt x="452476" y="138228"/>
                  <a:pt x="464820" y="139700"/>
                  <a:pt x="472440" y="144780"/>
                </a:cubicBezTo>
                <a:cubicBezTo>
                  <a:pt x="527851" y="132466"/>
                  <a:pt x="531841" y="116452"/>
                  <a:pt x="571500" y="144780"/>
                </a:cubicBezTo>
                <a:cubicBezTo>
                  <a:pt x="580269" y="151044"/>
                  <a:pt x="587744" y="159134"/>
                  <a:pt x="594360" y="167640"/>
                </a:cubicBezTo>
                <a:cubicBezTo>
                  <a:pt x="605605" y="182098"/>
                  <a:pt x="624840" y="213360"/>
                  <a:pt x="624840" y="213360"/>
                </a:cubicBezTo>
                <a:cubicBezTo>
                  <a:pt x="627380" y="236220"/>
                  <a:pt x="632460" y="258939"/>
                  <a:pt x="632460" y="281940"/>
                </a:cubicBezTo>
                <a:cubicBezTo>
                  <a:pt x="632460" y="308761"/>
                  <a:pt x="625078" y="326946"/>
                  <a:pt x="617220" y="350520"/>
                </a:cubicBezTo>
                <a:cubicBezTo>
                  <a:pt x="624840" y="358140"/>
                  <a:pt x="630441" y="368561"/>
                  <a:pt x="640080" y="373380"/>
                </a:cubicBezTo>
                <a:cubicBezTo>
                  <a:pt x="701284" y="403982"/>
                  <a:pt x="661009" y="355243"/>
                  <a:pt x="693420" y="403860"/>
                </a:cubicBezTo>
                <a:cubicBezTo>
                  <a:pt x="695960" y="434340"/>
                  <a:pt x="696998" y="464983"/>
                  <a:pt x="701040" y="495300"/>
                </a:cubicBezTo>
                <a:cubicBezTo>
                  <a:pt x="702102" y="503262"/>
                  <a:pt x="704205" y="511477"/>
                  <a:pt x="708660" y="518160"/>
                </a:cubicBezTo>
                <a:cubicBezTo>
                  <a:pt x="714638" y="527126"/>
                  <a:pt x="722554" y="535042"/>
                  <a:pt x="731520" y="541020"/>
                </a:cubicBezTo>
                <a:cubicBezTo>
                  <a:pt x="738203" y="545475"/>
                  <a:pt x="746760" y="546100"/>
                  <a:pt x="754380" y="548640"/>
                </a:cubicBezTo>
                <a:cubicBezTo>
                  <a:pt x="774700" y="546100"/>
                  <a:pt x="796627" y="549337"/>
                  <a:pt x="815340" y="541020"/>
                </a:cubicBezTo>
                <a:cubicBezTo>
                  <a:pt x="822680" y="537758"/>
                  <a:pt x="817280" y="523840"/>
                  <a:pt x="822960" y="518160"/>
                </a:cubicBezTo>
                <a:cubicBezTo>
                  <a:pt x="828640" y="512480"/>
                  <a:pt x="838200" y="513080"/>
                  <a:pt x="845820" y="510540"/>
                </a:cubicBezTo>
                <a:cubicBezTo>
                  <a:pt x="853440" y="513080"/>
                  <a:pt x="864011" y="511624"/>
                  <a:pt x="868680" y="518160"/>
                </a:cubicBezTo>
                <a:cubicBezTo>
                  <a:pt x="878017" y="531232"/>
                  <a:pt x="878840" y="548640"/>
                  <a:pt x="883920" y="563880"/>
                </a:cubicBezTo>
                <a:lnTo>
                  <a:pt x="891540" y="586740"/>
                </a:lnTo>
                <a:cubicBezTo>
                  <a:pt x="897846" y="605659"/>
                  <a:pt x="917850" y="618312"/>
                  <a:pt x="929640" y="632460"/>
                </a:cubicBezTo>
                <a:cubicBezTo>
                  <a:pt x="935503" y="639495"/>
                  <a:pt x="939800" y="647700"/>
                  <a:pt x="944880" y="655320"/>
                </a:cubicBezTo>
                <a:cubicBezTo>
                  <a:pt x="946879" y="675313"/>
                  <a:pt x="933604" y="740795"/>
                  <a:pt x="975360" y="746760"/>
                </a:cubicBezTo>
                <a:cubicBezTo>
                  <a:pt x="985727" y="748241"/>
                  <a:pt x="995680" y="741680"/>
                  <a:pt x="1005840" y="739140"/>
                </a:cubicBezTo>
                <a:cubicBezTo>
                  <a:pt x="1070408" y="696095"/>
                  <a:pt x="964450" y="761811"/>
                  <a:pt x="1089660" y="716280"/>
                </a:cubicBezTo>
                <a:cubicBezTo>
                  <a:pt x="1099788" y="712597"/>
                  <a:pt x="1104900" y="701040"/>
                  <a:pt x="1112520" y="693420"/>
                </a:cubicBezTo>
                <a:cubicBezTo>
                  <a:pt x="1115060" y="685800"/>
                  <a:pt x="1115685" y="677243"/>
                  <a:pt x="1120140" y="670560"/>
                </a:cubicBezTo>
                <a:cubicBezTo>
                  <a:pt x="1158193" y="613481"/>
                  <a:pt x="1132502" y="679195"/>
                  <a:pt x="1150620" y="624840"/>
                </a:cubicBezTo>
                <a:cubicBezTo>
                  <a:pt x="1158240" y="632460"/>
                  <a:pt x="1167502" y="638734"/>
                  <a:pt x="1173480" y="647700"/>
                </a:cubicBezTo>
                <a:cubicBezTo>
                  <a:pt x="1177935" y="654383"/>
                  <a:pt x="1180038" y="662598"/>
                  <a:pt x="1181100" y="670560"/>
                </a:cubicBezTo>
                <a:cubicBezTo>
                  <a:pt x="1185142" y="700877"/>
                  <a:pt x="1184678" y="731683"/>
                  <a:pt x="1188720" y="762000"/>
                </a:cubicBezTo>
                <a:cubicBezTo>
                  <a:pt x="1189782" y="769962"/>
                  <a:pt x="1194133" y="777137"/>
                  <a:pt x="1196340" y="784860"/>
                </a:cubicBezTo>
                <a:cubicBezTo>
                  <a:pt x="1199217" y="794930"/>
                  <a:pt x="1201688" y="805117"/>
                  <a:pt x="1203960" y="815340"/>
                </a:cubicBezTo>
                <a:cubicBezTo>
                  <a:pt x="1206046" y="824727"/>
                  <a:pt x="1218256" y="896305"/>
                  <a:pt x="1226820" y="899160"/>
                </a:cubicBezTo>
                <a:lnTo>
                  <a:pt x="1249680" y="906780"/>
                </a:lnTo>
                <a:cubicBezTo>
                  <a:pt x="1262380" y="904240"/>
                  <a:pt x="1275327" y="895602"/>
                  <a:pt x="1287780" y="899160"/>
                </a:cubicBezTo>
                <a:cubicBezTo>
                  <a:pt x="1296586" y="901676"/>
                  <a:pt x="1300124" y="913332"/>
                  <a:pt x="1303020" y="922020"/>
                </a:cubicBezTo>
                <a:cubicBezTo>
                  <a:pt x="1305786" y="930318"/>
                  <a:pt x="1308964" y="976656"/>
                  <a:pt x="1318260" y="990600"/>
                </a:cubicBezTo>
                <a:cubicBezTo>
                  <a:pt x="1324238" y="999566"/>
                  <a:pt x="1333500" y="1005840"/>
                  <a:pt x="1341120" y="1013460"/>
                </a:cubicBezTo>
                <a:cubicBezTo>
                  <a:pt x="1343660" y="1021080"/>
                  <a:pt x="1345576" y="1028937"/>
                  <a:pt x="1348740" y="1036320"/>
                </a:cubicBezTo>
                <a:cubicBezTo>
                  <a:pt x="1353215" y="1046761"/>
                  <a:pt x="1360716" y="1055920"/>
                  <a:pt x="1363980" y="1066800"/>
                </a:cubicBezTo>
                <a:cubicBezTo>
                  <a:pt x="1368420" y="1081599"/>
                  <a:pt x="1366714" y="1097863"/>
                  <a:pt x="1371600" y="1112520"/>
                </a:cubicBezTo>
                <a:cubicBezTo>
                  <a:pt x="1377906" y="1131439"/>
                  <a:pt x="1397910" y="1144092"/>
                  <a:pt x="1409700" y="1158240"/>
                </a:cubicBezTo>
                <a:cubicBezTo>
                  <a:pt x="1423512" y="1174814"/>
                  <a:pt x="1440180" y="1206884"/>
                  <a:pt x="1440180" y="1226820"/>
                </a:cubicBezTo>
                <a:lnTo>
                  <a:pt x="1447800" y="12420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858838" y="3657600"/>
            <a:ext cx="1839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884238" y="5570538"/>
            <a:ext cx="1817687" cy="538162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543425" y="5570538"/>
            <a:ext cx="1809750" cy="538162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701925" y="6037263"/>
            <a:ext cx="1844675" cy="71437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353175" y="6029325"/>
            <a:ext cx="1835150" cy="79375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73125" y="4297363"/>
            <a:ext cx="1655763" cy="1292225"/>
          </a:xfrm>
          <a:custGeom>
            <a:avLst/>
            <a:gdLst>
              <a:gd name="connsiteX0" fmla="*/ 1619250 w 1646792"/>
              <a:gd name="connsiteY0" fmla="*/ 1246400 h 1277926"/>
              <a:gd name="connsiteX1" fmla="*/ 1619250 w 1646792"/>
              <a:gd name="connsiteY1" fmla="*/ 1246400 h 1277926"/>
              <a:gd name="connsiteX2" fmla="*/ 1301750 w 1646792"/>
              <a:gd name="connsiteY2" fmla="*/ 1259100 h 1277926"/>
              <a:gd name="connsiteX3" fmla="*/ 6350 w 1646792"/>
              <a:gd name="connsiteY3" fmla="*/ 1259100 h 1277926"/>
              <a:gd name="connsiteX4" fmla="*/ 0 w 1646792"/>
              <a:gd name="connsiteY4" fmla="*/ 8150 h 1277926"/>
              <a:gd name="connsiteX5" fmla="*/ 25400 w 1646792"/>
              <a:gd name="connsiteY5" fmla="*/ 20850 h 1277926"/>
              <a:gd name="connsiteX6" fmla="*/ 76200 w 1646792"/>
              <a:gd name="connsiteY6" fmla="*/ 1800 h 1277926"/>
              <a:gd name="connsiteX7" fmla="*/ 88900 w 1646792"/>
              <a:gd name="connsiteY7" fmla="*/ 27200 h 1277926"/>
              <a:gd name="connsiteX8" fmla="*/ 101600 w 1646792"/>
              <a:gd name="connsiteY8" fmla="*/ 65300 h 1277926"/>
              <a:gd name="connsiteX9" fmla="*/ 107950 w 1646792"/>
              <a:gd name="connsiteY9" fmla="*/ 116100 h 1277926"/>
              <a:gd name="connsiteX10" fmla="*/ 114300 w 1646792"/>
              <a:gd name="connsiteY10" fmla="*/ 141500 h 1277926"/>
              <a:gd name="connsiteX11" fmla="*/ 133350 w 1646792"/>
              <a:gd name="connsiteY11" fmla="*/ 154200 h 1277926"/>
              <a:gd name="connsiteX12" fmla="*/ 184150 w 1646792"/>
              <a:gd name="connsiteY12" fmla="*/ 147850 h 1277926"/>
              <a:gd name="connsiteX13" fmla="*/ 215900 w 1646792"/>
              <a:gd name="connsiteY13" fmla="*/ 103400 h 1277926"/>
              <a:gd name="connsiteX14" fmla="*/ 241300 w 1646792"/>
              <a:gd name="connsiteY14" fmla="*/ 243100 h 1277926"/>
              <a:gd name="connsiteX15" fmla="*/ 260350 w 1646792"/>
              <a:gd name="connsiteY15" fmla="*/ 230400 h 1277926"/>
              <a:gd name="connsiteX16" fmla="*/ 298450 w 1646792"/>
              <a:gd name="connsiteY16" fmla="*/ 217700 h 1277926"/>
              <a:gd name="connsiteX17" fmla="*/ 311150 w 1646792"/>
              <a:gd name="connsiteY17" fmla="*/ 268500 h 1277926"/>
              <a:gd name="connsiteX18" fmla="*/ 317500 w 1646792"/>
              <a:gd name="connsiteY18" fmla="*/ 287550 h 1277926"/>
              <a:gd name="connsiteX19" fmla="*/ 336550 w 1646792"/>
              <a:gd name="connsiteY19" fmla="*/ 300250 h 1277926"/>
              <a:gd name="connsiteX20" fmla="*/ 381000 w 1646792"/>
              <a:gd name="connsiteY20" fmla="*/ 287550 h 1277926"/>
              <a:gd name="connsiteX21" fmla="*/ 400050 w 1646792"/>
              <a:gd name="connsiteY21" fmla="*/ 274850 h 1277926"/>
              <a:gd name="connsiteX22" fmla="*/ 412750 w 1646792"/>
              <a:gd name="connsiteY22" fmla="*/ 357400 h 1277926"/>
              <a:gd name="connsiteX23" fmla="*/ 425450 w 1646792"/>
              <a:gd name="connsiteY23" fmla="*/ 395500 h 1277926"/>
              <a:gd name="connsiteX24" fmla="*/ 444500 w 1646792"/>
              <a:gd name="connsiteY24" fmla="*/ 408200 h 1277926"/>
              <a:gd name="connsiteX25" fmla="*/ 463550 w 1646792"/>
              <a:gd name="connsiteY25" fmla="*/ 395500 h 1277926"/>
              <a:gd name="connsiteX26" fmla="*/ 501650 w 1646792"/>
              <a:gd name="connsiteY26" fmla="*/ 427250 h 1277926"/>
              <a:gd name="connsiteX27" fmla="*/ 520700 w 1646792"/>
              <a:gd name="connsiteY27" fmla="*/ 439950 h 1277926"/>
              <a:gd name="connsiteX28" fmla="*/ 571500 w 1646792"/>
              <a:gd name="connsiteY28" fmla="*/ 427250 h 1277926"/>
              <a:gd name="connsiteX29" fmla="*/ 584200 w 1646792"/>
              <a:gd name="connsiteY29" fmla="*/ 408200 h 1277926"/>
              <a:gd name="connsiteX30" fmla="*/ 603250 w 1646792"/>
              <a:gd name="connsiteY30" fmla="*/ 395500 h 1277926"/>
              <a:gd name="connsiteX31" fmla="*/ 635000 w 1646792"/>
              <a:gd name="connsiteY31" fmla="*/ 401850 h 1277926"/>
              <a:gd name="connsiteX32" fmla="*/ 641350 w 1646792"/>
              <a:gd name="connsiteY32" fmla="*/ 459000 h 1277926"/>
              <a:gd name="connsiteX33" fmla="*/ 647700 w 1646792"/>
              <a:gd name="connsiteY33" fmla="*/ 478050 h 1277926"/>
              <a:gd name="connsiteX34" fmla="*/ 654050 w 1646792"/>
              <a:gd name="connsiteY34" fmla="*/ 516150 h 1277926"/>
              <a:gd name="connsiteX35" fmla="*/ 666750 w 1646792"/>
              <a:gd name="connsiteY35" fmla="*/ 554250 h 1277926"/>
              <a:gd name="connsiteX36" fmla="*/ 673100 w 1646792"/>
              <a:gd name="connsiteY36" fmla="*/ 573300 h 1277926"/>
              <a:gd name="connsiteX37" fmla="*/ 717550 w 1646792"/>
              <a:gd name="connsiteY37" fmla="*/ 566950 h 1277926"/>
              <a:gd name="connsiteX38" fmla="*/ 736600 w 1646792"/>
              <a:gd name="connsiteY38" fmla="*/ 554250 h 1277926"/>
              <a:gd name="connsiteX39" fmla="*/ 781050 w 1646792"/>
              <a:gd name="connsiteY39" fmla="*/ 522500 h 1277926"/>
              <a:gd name="connsiteX40" fmla="*/ 806450 w 1646792"/>
              <a:gd name="connsiteY40" fmla="*/ 560600 h 1277926"/>
              <a:gd name="connsiteX41" fmla="*/ 819150 w 1646792"/>
              <a:gd name="connsiteY41" fmla="*/ 605050 h 1277926"/>
              <a:gd name="connsiteX42" fmla="*/ 831850 w 1646792"/>
              <a:gd name="connsiteY42" fmla="*/ 643150 h 1277926"/>
              <a:gd name="connsiteX43" fmla="*/ 838200 w 1646792"/>
              <a:gd name="connsiteY43" fmla="*/ 662200 h 1277926"/>
              <a:gd name="connsiteX44" fmla="*/ 850900 w 1646792"/>
              <a:gd name="connsiteY44" fmla="*/ 681250 h 1277926"/>
              <a:gd name="connsiteX45" fmla="*/ 863600 w 1646792"/>
              <a:gd name="connsiteY45" fmla="*/ 725700 h 1277926"/>
              <a:gd name="connsiteX46" fmla="*/ 882650 w 1646792"/>
              <a:gd name="connsiteY46" fmla="*/ 744750 h 1277926"/>
              <a:gd name="connsiteX47" fmla="*/ 914400 w 1646792"/>
              <a:gd name="connsiteY47" fmla="*/ 789200 h 1277926"/>
              <a:gd name="connsiteX48" fmla="*/ 933450 w 1646792"/>
              <a:gd name="connsiteY48" fmla="*/ 795550 h 1277926"/>
              <a:gd name="connsiteX49" fmla="*/ 952500 w 1646792"/>
              <a:gd name="connsiteY49" fmla="*/ 789200 h 1277926"/>
              <a:gd name="connsiteX50" fmla="*/ 990600 w 1646792"/>
              <a:gd name="connsiteY50" fmla="*/ 770150 h 1277926"/>
              <a:gd name="connsiteX51" fmla="*/ 1009650 w 1646792"/>
              <a:gd name="connsiteY51" fmla="*/ 833650 h 1277926"/>
              <a:gd name="connsiteX52" fmla="*/ 1016000 w 1646792"/>
              <a:gd name="connsiteY52" fmla="*/ 871750 h 1277926"/>
              <a:gd name="connsiteX53" fmla="*/ 1022350 w 1646792"/>
              <a:gd name="connsiteY53" fmla="*/ 890800 h 1277926"/>
              <a:gd name="connsiteX54" fmla="*/ 1028700 w 1646792"/>
              <a:gd name="connsiteY54" fmla="*/ 928900 h 1277926"/>
              <a:gd name="connsiteX55" fmla="*/ 1035050 w 1646792"/>
              <a:gd name="connsiteY55" fmla="*/ 954300 h 1277926"/>
              <a:gd name="connsiteX56" fmla="*/ 1054100 w 1646792"/>
              <a:gd name="connsiteY56" fmla="*/ 960650 h 1277926"/>
              <a:gd name="connsiteX57" fmla="*/ 1079500 w 1646792"/>
              <a:gd name="connsiteY57" fmla="*/ 954300 h 1277926"/>
              <a:gd name="connsiteX58" fmla="*/ 1111250 w 1646792"/>
              <a:gd name="connsiteY58" fmla="*/ 916200 h 1277926"/>
              <a:gd name="connsiteX59" fmla="*/ 1149350 w 1646792"/>
              <a:gd name="connsiteY59" fmla="*/ 878100 h 1277926"/>
              <a:gd name="connsiteX60" fmla="*/ 1174750 w 1646792"/>
              <a:gd name="connsiteY60" fmla="*/ 916200 h 1277926"/>
              <a:gd name="connsiteX61" fmla="*/ 1181100 w 1646792"/>
              <a:gd name="connsiteY61" fmla="*/ 947950 h 1277926"/>
              <a:gd name="connsiteX62" fmla="*/ 1193800 w 1646792"/>
              <a:gd name="connsiteY62" fmla="*/ 973350 h 1277926"/>
              <a:gd name="connsiteX63" fmla="*/ 1212850 w 1646792"/>
              <a:gd name="connsiteY63" fmla="*/ 1043200 h 1277926"/>
              <a:gd name="connsiteX64" fmla="*/ 1225550 w 1646792"/>
              <a:gd name="connsiteY64" fmla="*/ 1062250 h 1277926"/>
              <a:gd name="connsiteX65" fmla="*/ 1244600 w 1646792"/>
              <a:gd name="connsiteY65" fmla="*/ 1074950 h 1277926"/>
              <a:gd name="connsiteX66" fmla="*/ 1282700 w 1646792"/>
              <a:gd name="connsiteY66" fmla="*/ 1049550 h 1277926"/>
              <a:gd name="connsiteX67" fmla="*/ 1301750 w 1646792"/>
              <a:gd name="connsiteY67" fmla="*/ 1036850 h 1277926"/>
              <a:gd name="connsiteX68" fmla="*/ 1320800 w 1646792"/>
              <a:gd name="connsiteY68" fmla="*/ 1074950 h 1277926"/>
              <a:gd name="connsiteX69" fmla="*/ 1333500 w 1646792"/>
              <a:gd name="connsiteY69" fmla="*/ 1094000 h 1277926"/>
              <a:gd name="connsiteX70" fmla="*/ 1352550 w 1646792"/>
              <a:gd name="connsiteY70" fmla="*/ 1138450 h 1277926"/>
              <a:gd name="connsiteX71" fmla="*/ 1371600 w 1646792"/>
              <a:gd name="connsiteY71" fmla="*/ 1151150 h 1277926"/>
              <a:gd name="connsiteX72" fmla="*/ 1390650 w 1646792"/>
              <a:gd name="connsiteY72" fmla="*/ 1189250 h 1277926"/>
              <a:gd name="connsiteX73" fmla="*/ 1409700 w 1646792"/>
              <a:gd name="connsiteY73" fmla="*/ 1201950 h 1277926"/>
              <a:gd name="connsiteX74" fmla="*/ 1447800 w 1646792"/>
              <a:gd name="connsiteY74" fmla="*/ 1195600 h 1277926"/>
              <a:gd name="connsiteX75" fmla="*/ 1473200 w 1646792"/>
              <a:gd name="connsiteY75" fmla="*/ 1182900 h 1277926"/>
              <a:gd name="connsiteX76" fmla="*/ 1492250 w 1646792"/>
              <a:gd name="connsiteY76" fmla="*/ 1176550 h 1277926"/>
              <a:gd name="connsiteX77" fmla="*/ 1524000 w 1646792"/>
              <a:gd name="connsiteY77" fmla="*/ 1201950 h 1277926"/>
              <a:gd name="connsiteX78" fmla="*/ 1549400 w 1646792"/>
              <a:gd name="connsiteY78" fmla="*/ 1214650 h 1277926"/>
              <a:gd name="connsiteX79" fmla="*/ 1625600 w 1646792"/>
              <a:gd name="connsiteY79" fmla="*/ 1227350 h 1277926"/>
              <a:gd name="connsiteX80" fmla="*/ 1619250 w 1646792"/>
              <a:gd name="connsiteY80" fmla="*/ 1252750 h 1277926"/>
              <a:gd name="connsiteX81" fmla="*/ 1619250 w 1646792"/>
              <a:gd name="connsiteY81" fmla="*/ 1246400 h 1277926"/>
              <a:gd name="connsiteX0" fmla="*/ 1621632 w 1646792"/>
              <a:gd name="connsiteY0" fmla="*/ 1262888 h 1277926"/>
              <a:gd name="connsiteX1" fmla="*/ 1619250 w 1646792"/>
              <a:gd name="connsiteY1" fmla="*/ 1246400 h 1277926"/>
              <a:gd name="connsiteX2" fmla="*/ 1301750 w 1646792"/>
              <a:gd name="connsiteY2" fmla="*/ 1259100 h 1277926"/>
              <a:gd name="connsiteX3" fmla="*/ 6350 w 1646792"/>
              <a:gd name="connsiteY3" fmla="*/ 1259100 h 1277926"/>
              <a:gd name="connsiteX4" fmla="*/ 0 w 1646792"/>
              <a:gd name="connsiteY4" fmla="*/ 8150 h 1277926"/>
              <a:gd name="connsiteX5" fmla="*/ 25400 w 1646792"/>
              <a:gd name="connsiteY5" fmla="*/ 20850 h 1277926"/>
              <a:gd name="connsiteX6" fmla="*/ 76200 w 1646792"/>
              <a:gd name="connsiteY6" fmla="*/ 1800 h 1277926"/>
              <a:gd name="connsiteX7" fmla="*/ 88900 w 1646792"/>
              <a:gd name="connsiteY7" fmla="*/ 27200 h 1277926"/>
              <a:gd name="connsiteX8" fmla="*/ 101600 w 1646792"/>
              <a:gd name="connsiteY8" fmla="*/ 65300 h 1277926"/>
              <a:gd name="connsiteX9" fmla="*/ 107950 w 1646792"/>
              <a:gd name="connsiteY9" fmla="*/ 116100 h 1277926"/>
              <a:gd name="connsiteX10" fmla="*/ 114300 w 1646792"/>
              <a:gd name="connsiteY10" fmla="*/ 141500 h 1277926"/>
              <a:gd name="connsiteX11" fmla="*/ 133350 w 1646792"/>
              <a:gd name="connsiteY11" fmla="*/ 154200 h 1277926"/>
              <a:gd name="connsiteX12" fmla="*/ 184150 w 1646792"/>
              <a:gd name="connsiteY12" fmla="*/ 147850 h 1277926"/>
              <a:gd name="connsiteX13" fmla="*/ 215900 w 1646792"/>
              <a:gd name="connsiteY13" fmla="*/ 103400 h 1277926"/>
              <a:gd name="connsiteX14" fmla="*/ 241300 w 1646792"/>
              <a:gd name="connsiteY14" fmla="*/ 243100 h 1277926"/>
              <a:gd name="connsiteX15" fmla="*/ 260350 w 1646792"/>
              <a:gd name="connsiteY15" fmla="*/ 230400 h 1277926"/>
              <a:gd name="connsiteX16" fmla="*/ 298450 w 1646792"/>
              <a:gd name="connsiteY16" fmla="*/ 217700 h 1277926"/>
              <a:gd name="connsiteX17" fmla="*/ 311150 w 1646792"/>
              <a:gd name="connsiteY17" fmla="*/ 268500 h 1277926"/>
              <a:gd name="connsiteX18" fmla="*/ 317500 w 1646792"/>
              <a:gd name="connsiteY18" fmla="*/ 287550 h 1277926"/>
              <a:gd name="connsiteX19" fmla="*/ 336550 w 1646792"/>
              <a:gd name="connsiteY19" fmla="*/ 300250 h 1277926"/>
              <a:gd name="connsiteX20" fmla="*/ 381000 w 1646792"/>
              <a:gd name="connsiteY20" fmla="*/ 287550 h 1277926"/>
              <a:gd name="connsiteX21" fmla="*/ 400050 w 1646792"/>
              <a:gd name="connsiteY21" fmla="*/ 274850 h 1277926"/>
              <a:gd name="connsiteX22" fmla="*/ 412750 w 1646792"/>
              <a:gd name="connsiteY22" fmla="*/ 357400 h 1277926"/>
              <a:gd name="connsiteX23" fmla="*/ 425450 w 1646792"/>
              <a:gd name="connsiteY23" fmla="*/ 395500 h 1277926"/>
              <a:gd name="connsiteX24" fmla="*/ 444500 w 1646792"/>
              <a:gd name="connsiteY24" fmla="*/ 408200 h 1277926"/>
              <a:gd name="connsiteX25" fmla="*/ 463550 w 1646792"/>
              <a:gd name="connsiteY25" fmla="*/ 395500 h 1277926"/>
              <a:gd name="connsiteX26" fmla="*/ 501650 w 1646792"/>
              <a:gd name="connsiteY26" fmla="*/ 427250 h 1277926"/>
              <a:gd name="connsiteX27" fmla="*/ 520700 w 1646792"/>
              <a:gd name="connsiteY27" fmla="*/ 439950 h 1277926"/>
              <a:gd name="connsiteX28" fmla="*/ 571500 w 1646792"/>
              <a:gd name="connsiteY28" fmla="*/ 427250 h 1277926"/>
              <a:gd name="connsiteX29" fmla="*/ 584200 w 1646792"/>
              <a:gd name="connsiteY29" fmla="*/ 408200 h 1277926"/>
              <a:gd name="connsiteX30" fmla="*/ 603250 w 1646792"/>
              <a:gd name="connsiteY30" fmla="*/ 395500 h 1277926"/>
              <a:gd name="connsiteX31" fmla="*/ 635000 w 1646792"/>
              <a:gd name="connsiteY31" fmla="*/ 401850 h 1277926"/>
              <a:gd name="connsiteX32" fmla="*/ 641350 w 1646792"/>
              <a:gd name="connsiteY32" fmla="*/ 459000 h 1277926"/>
              <a:gd name="connsiteX33" fmla="*/ 647700 w 1646792"/>
              <a:gd name="connsiteY33" fmla="*/ 478050 h 1277926"/>
              <a:gd name="connsiteX34" fmla="*/ 654050 w 1646792"/>
              <a:gd name="connsiteY34" fmla="*/ 516150 h 1277926"/>
              <a:gd name="connsiteX35" fmla="*/ 666750 w 1646792"/>
              <a:gd name="connsiteY35" fmla="*/ 554250 h 1277926"/>
              <a:gd name="connsiteX36" fmla="*/ 673100 w 1646792"/>
              <a:gd name="connsiteY36" fmla="*/ 573300 h 1277926"/>
              <a:gd name="connsiteX37" fmla="*/ 717550 w 1646792"/>
              <a:gd name="connsiteY37" fmla="*/ 566950 h 1277926"/>
              <a:gd name="connsiteX38" fmla="*/ 736600 w 1646792"/>
              <a:gd name="connsiteY38" fmla="*/ 554250 h 1277926"/>
              <a:gd name="connsiteX39" fmla="*/ 781050 w 1646792"/>
              <a:gd name="connsiteY39" fmla="*/ 522500 h 1277926"/>
              <a:gd name="connsiteX40" fmla="*/ 806450 w 1646792"/>
              <a:gd name="connsiteY40" fmla="*/ 560600 h 1277926"/>
              <a:gd name="connsiteX41" fmla="*/ 819150 w 1646792"/>
              <a:gd name="connsiteY41" fmla="*/ 605050 h 1277926"/>
              <a:gd name="connsiteX42" fmla="*/ 831850 w 1646792"/>
              <a:gd name="connsiteY42" fmla="*/ 643150 h 1277926"/>
              <a:gd name="connsiteX43" fmla="*/ 838200 w 1646792"/>
              <a:gd name="connsiteY43" fmla="*/ 662200 h 1277926"/>
              <a:gd name="connsiteX44" fmla="*/ 850900 w 1646792"/>
              <a:gd name="connsiteY44" fmla="*/ 681250 h 1277926"/>
              <a:gd name="connsiteX45" fmla="*/ 863600 w 1646792"/>
              <a:gd name="connsiteY45" fmla="*/ 725700 h 1277926"/>
              <a:gd name="connsiteX46" fmla="*/ 882650 w 1646792"/>
              <a:gd name="connsiteY46" fmla="*/ 744750 h 1277926"/>
              <a:gd name="connsiteX47" fmla="*/ 914400 w 1646792"/>
              <a:gd name="connsiteY47" fmla="*/ 789200 h 1277926"/>
              <a:gd name="connsiteX48" fmla="*/ 933450 w 1646792"/>
              <a:gd name="connsiteY48" fmla="*/ 795550 h 1277926"/>
              <a:gd name="connsiteX49" fmla="*/ 952500 w 1646792"/>
              <a:gd name="connsiteY49" fmla="*/ 789200 h 1277926"/>
              <a:gd name="connsiteX50" fmla="*/ 990600 w 1646792"/>
              <a:gd name="connsiteY50" fmla="*/ 770150 h 1277926"/>
              <a:gd name="connsiteX51" fmla="*/ 1009650 w 1646792"/>
              <a:gd name="connsiteY51" fmla="*/ 833650 h 1277926"/>
              <a:gd name="connsiteX52" fmla="*/ 1016000 w 1646792"/>
              <a:gd name="connsiteY52" fmla="*/ 871750 h 1277926"/>
              <a:gd name="connsiteX53" fmla="*/ 1022350 w 1646792"/>
              <a:gd name="connsiteY53" fmla="*/ 890800 h 1277926"/>
              <a:gd name="connsiteX54" fmla="*/ 1028700 w 1646792"/>
              <a:gd name="connsiteY54" fmla="*/ 928900 h 1277926"/>
              <a:gd name="connsiteX55" fmla="*/ 1035050 w 1646792"/>
              <a:gd name="connsiteY55" fmla="*/ 954300 h 1277926"/>
              <a:gd name="connsiteX56" fmla="*/ 1054100 w 1646792"/>
              <a:gd name="connsiteY56" fmla="*/ 960650 h 1277926"/>
              <a:gd name="connsiteX57" fmla="*/ 1079500 w 1646792"/>
              <a:gd name="connsiteY57" fmla="*/ 954300 h 1277926"/>
              <a:gd name="connsiteX58" fmla="*/ 1111250 w 1646792"/>
              <a:gd name="connsiteY58" fmla="*/ 916200 h 1277926"/>
              <a:gd name="connsiteX59" fmla="*/ 1149350 w 1646792"/>
              <a:gd name="connsiteY59" fmla="*/ 878100 h 1277926"/>
              <a:gd name="connsiteX60" fmla="*/ 1174750 w 1646792"/>
              <a:gd name="connsiteY60" fmla="*/ 916200 h 1277926"/>
              <a:gd name="connsiteX61" fmla="*/ 1181100 w 1646792"/>
              <a:gd name="connsiteY61" fmla="*/ 947950 h 1277926"/>
              <a:gd name="connsiteX62" fmla="*/ 1193800 w 1646792"/>
              <a:gd name="connsiteY62" fmla="*/ 973350 h 1277926"/>
              <a:gd name="connsiteX63" fmla="*/ 1212850 w 1646792"/>
              <a:gd name="connsiteY63" fmla="*/ 1043200 h 1277926"/>
              <a:gd name="connsiteX64" fmla="*/ 1225550 w 1646792"/>
              <a:gd name="connsiteY64" fmla="*/ 1062250 h 1277926"/>
              <a:gd name="connsiteX65" fmla="*/ 1244600 w 1646792"/>
              <a:gd name="connsiteY65" fmla="*/ 1074950 h 1277926"/>
              <a:gd name="connsiteX66" fmla="*/ 1282700 w 1646792"/>
              <a:gd name="connsiteY66" fmla="*/ 1049550 h 1277926"/>
              <a:gd name="connsiteX67" fmla="*/ 1301750 w 1646792"/>
              <a:gd name="connsiteY67" fmla="*/ 1036850 h 1277926"/>
              <a:gd name="connsiteX68" fmla="*/ 1320800 w 1646792"/>
              <a:gd name="connsiteY68" fmla="*/ 1074950 h 1277926"/>
              <a:gd name="connsiteX69" fmla="*/ 1333500 w 1646792"/>
              <a:gd name="connsiteY69" fmla="*/ 1094000 h 1277926"/>
              <a:gd name="connsiteX70" fmla="*/ 1352550 w 1646792"/>
              <a:gd name="connsiteY70" fmla="*/ 1138450 h 1277926"/>
              <a:gd name="connsiteX71" fmla="*/ 1371600 w 1646792"/>
              <a:gd name="connsiteY71" fmla="*/ 1151150 h 1277926"/>
              <a:gd name="connsiteX72" fmla="*/ 1390650 w 1646792"/>
              <a:gd name="connsiteY72" fmla="*/ 1189250 h 1277926"/>
              <a:gd name="connsiteX73" fmla="*/ 1409700 w 1646792"/>
              <a:gd name="connsiteY73" fmla="*/ 1201950 h 1277926"/>
              <a:gd name="connsiteX74" fmla="*/ 1447800 w 1646792"/>
              <a:gd name="connsiteY74" fmla="*/ 1195600 h 1277926"/>
              <a:gd name="connsiteX75" fmla="*/ 1473200 w 1646792"/>
              <a:gd name="connsiteY75" fmla="*/ 1182900 h 1277926"/>
              <a:gd name="connsiteX76" fmla="*/ 1492250 w 1646792"/>
              <a:gd name="connsiteY76" fmla="*/ 1176550 h 1277926"/>
              <a:gd name="connsiteX77" fmla="*/ 1524000 w 1646792"/>
              <a:gd name="connsiteY77" fmla="*/ 1201950 h 1277926"/>
              <a:gd name="connsiteX78" fmla="*/ 1549400 w 1646792"/>
              <a:gd name="connsiteY78" fmla="*/ 1214650 h 1277926"/>
              <a:gd name="connsiteX79" fmla="*/ 1625600 w 1646792"/>
              <a:gd name="connsiteY79" fmla="*/ 1227350 h 1277926"/>
              <a:gd name="connsiteX80" fmla="*/ 1619250 w 1646792"/>
              <a:gd name="connsiteY80" fmla="*/ 1252750 h 1277926"/>
              <a:gd name="connsiteX81" fmla="*/ 1621632 w 1646792"/>
              <a:gd name="connsiteY81" fmla="*/ 1262888 h 1277926"/>
              <a:gd name="connsiteX0" fmla="*/ 1621632 w 1654873"/>
              <a:gd name="connsiteY0" fmla="*/ 1262888 h 1277926"/>
              <a:gd name="connsiteX1" fmla="*/ 1619250 w 1654873"/>
              <a:gd name="connsiteY1" fmla="*/ 1246400 h 1277926"/>
              <a:gd name="connsiteX2" fmla="*/ 1301750 w 1654873"/>
              <a:gd name="connsiteY2" fmla="*/ 1259100 h 1277926"/>
              <a:gd name="connsiteX3" fmla="*/ 6350 w 1654873"/>
              <a:gd name="connsiteY3" fmla="*/ 1259100 h 1277926"/>
              <a:gd name="connsiteX4" fmla="*/ 0 w 1654873"/>
              <a:gd name="connsiteY4" fmla="*/ 8150 h 1277926"/>
              <a:gd name="connsiteX5" fmla="*/ 25400 w 1654873"/>
              <a:gd name="connsiteY5" fmla="*/ 20850 h 1277926"/>
              <a:gd name="connsiteX6" fmla="*/ 76200 w 1654873"/>
              <a:gd name="connsiteY6" fmla="*/ 1800 h 1277926"/>
              <a:gd name="connsiteX7" fmla="*/ 88900 w 1654873"/>
              <a:gd name="connsiteY7" fmla="*/ 27200 h 1277926"/>
              <a:gd name="connsiteX8" fmla="*/ 101600 w 1654873"/>
              <a:gd name="connsiteY8" fmla="*/ 65300 h 1277926"/>
              <a:gd name="connsiteX9" fmla="*/ 107950 w 1654873"/>
              <a:gd name="connsiteY9" fmla="*/ 116100 h 1277926"/>
              <a:gd name="connsiteX10" fmla="*/ 114300 w 1654873"/>
              <a:gd name="connsiteY10" fmla="*/ 141500 h 1277926"/>
              <a:gd name="connsiteX11" fmla="*/ 133350 w 1654873"/>
              <a:gd name="connsiteY11" fmla="*/ 154200 h 1277926"/>
              <a:gd name="connsiteX12" fmla="*/ 184150 w 1654873"/>
              <a:gd name="connsiteY12" fmla="*/ 147850 h 1277926"/>
              <a:gd name="connsiteX13" fmla="*/ 215900 w 1654873"/>
              <a:gd name="connsiteY13" fmla="*/ 103400 h 1277926"/>
              <a:gd name="connsiteX14" fmla="*/ 241300 w 1654873"/>
              <a:gd name="connsiteY14" fmla="*/ 243100 h 1277926"/>
              <a:gd name="connsiteX15" fmla="*/ 260350 w 1654873"/>
              <a:gd name="connsiteY15" fmla="*/ 230400 h 1277926"/>
              <a:gd name="connsiteX16" fmla="*/ 298450 w 1654873"/>
              <a:gd name="connsiteY16" fmla="*/ 217700 h 1277926"/>
              <a:gd name="connsiteX17" fmla="*/ 311150 w 1654873"/>
              <a:gd name="connsiteY17" fmla="*/ 268500 h 1277926"/>
              <a:gd name="connsiteX18" fmla="*/ 317500 w 1654873"/>
              <a:gd name="connsiteY18" fmla="*/ 287550 h 1277926"/>
              <a:gd name="connsiteX19" fmla="*/ 336550 w 1654873"/>
              <a:gd name="connsiteY19" fmla="*/ 300250 h 1277926"/>
              <a:gd name="connsiteX20" fmla="*/ 381000 w 1654873"/>
              <a:gd name="connsiteY20" fmla="*/ 287550 h 1277926"/>
              <a:gd name="connsiteX21" fmla="*/ 400050 w 1654873"/>
              <a:gd name="connsiteY21" fmla="*/ 274850 h 1277926"/>
              <a:gd name="connsiteX22" fmla="*/ 412750 w 1654873"/>
              <a:gd name="connsiteY22" fmla="*/ 357400 h 1277926"/>
              <a:gd name="connsiteX23" fmla="*/ 425450 w 1654873"/>
              <a:gd name="connsiteY23" fmla="*/ 395500 h 1277926"/>
              <a:gd name="connsiteX24" fmla="*/ 444500 w 1654873"/>
              <a:gd name="connsiteY24" fmla="*/ 408200 h 1277926"/>
              <a:gd name="connsiteX25" fmla="*/ 463550 w 1654873"/>
              <a:gd name="connsiteY25" fmla="*/ 395500 h 1277926"/>
              <a:gd name="connsiteX26" fmla="*/ 501650 w 1654873"/>
              <a:gd name="connsiteY26" fmla="*/ 427250 h 1277926"/>
              <a:gd name="connsiteX27" fmla="*/ 520700 w 1654873"/>
              <a:gd name="connsiteY27" fmla="*/ 439950 h 1277926"/>
              <a:gd name="connsiteX28" fmla="*/ 571500 w 1654873"/>
              <a:gd name="connsiteY28" fmla="*/ 427250 h 1277926"/>
              <a:gd name="connsiteX29" fmla="*/ 584200 w 1654873"/>
              <a:gd name="connsiteY29" fmla="*/ 408200 h 1277926"/>
              <a:gd name="connsiteX30" fmla="*/ 603250 w 1654873"/>
              <a:gd name="connsiteY30" fmla="*/ 395500 h 1277926"/>
              <a:gd name="connsiteX31" fmla="*/ 635000 w 1654873"/>
              <a:gd name="connsiteY31" fmla="*/ 401850 h 1277926"/>
              <a:gd name="connsiteX32" fmla="*/ 641350 w 1654873"/>
              <a:gd name="connsiteY32" fmla="*/ 459000 h 1277926"/>
              <a:gd name="connsiteX33" fmla="*/ 647700 w 1654873"/>
              <a:gd name="connsiteY33" fmla="*/ 478050 h 1277926"/>
              <a:gd name="connsiteX34" fmla="*/ 654050 w 1654873"/>
              <a:gd name="connsiteY34" fmla="*/ 516150 h 1277926"/>
              <a:gd name="connsiteX35" fmla="*/ 666750 w 1654873"/>
              <a:gd name="connsiteY35" fmla="*/ 554250 h 1277926"/>
              <a:gd name="connsiteX36" fmla="*/ 673100 w 1654873"/>
              <a:gd name="connsiteY36" fmla="*/ 573300 h 1277926"/>
              <a:gd name="connsiteX37" fmla="*/ 717550 w 1654873"/>
              <a:gd name="connsiteY37" fmla="*/ 566950 h 1277926"/>
              <a:gd name="connsiteX38" fmla="*/ 736600 w 1654873"/>
              <a:gd name="connsiteY38" fmla="*/ 554250 h 1277926"/>
              <a:gd name="connsiteX39" fmla="*/ 781050 w 1654873"/>
              <a:gd name="connsiteY39" fmla="*/ 522500 h 1277926"/>
              <a:gd name="connsiteX40" fmla="*/ 806450 w 1654873"/>
              <a:gd name="connsiteY40" fmla="*/ 560600 h 1277926"/>
              <a:gd name="connsiteX41" fmla="*/ 819150 w 1654873"/>
              <a:gd name="connsiteY41" fmla="*/ 605050 h 1277926"/>
              <a:gd name="connsiteX42" fmla="*/ 831850 w 1654873"/>
              <a:gd name="connsiteY42" fmla="*/ 643150 h 1277926"/>
              <a:gd name="connsiteX43" fmla="*/ 838200 w 1654873"/>
              <a:gd name="connsiteY43" fmla="*/ 662200 h 1277926"/>
              <a:gd name="connsiteX44" fmla="*/ 850900 w 1654873"/>
              <a:gd name="connsiteY44" fmla="*/ 681250 h 1277926"/>
              <a:gd name="connsiteX45" fmla="*/ 863600 w 1654873"/>
              <a:gd name="connsiteY45" fmla="*/ 725700 h 1277926"/>
              <a:gd name="connsiteX46" fmla="*/ 882650 w 1654873"/>
              <a:gd name="connsiteY46" fmla="*/ 744750 h 1277926"/>
              <a:gd name="connsiteX47" fmla="*/ 914400 w 1654873"/>
              <a:gd name="connsiteY47" fmla="*/ 789200 h 1277926"/>
              <a:gd name="connsiteX48" fmla="*/ 933450 w 1654873"/>
              <a:gd name="connsiteY48" fmla="*/ 795550 h 1277926"/>
              <a:gd name="connsiteX49" fmla="*/ 952500 w 1654873"/>
              <a:gd name="connsiteY49" fmla="*/ 789200 h 1277926"/>
              <a:gd name="connsiteX50" fmla="*/ 990600 w 1654873"/>
              <a:gd name="connsiteY50" fmla="*/ 770150 h 1277926"/>
              <a:gd name="connsiteX51" fmla="*/ 1009650 w 1654873"/>
              <a:gd name="connsiteY51" fmla="*/ 833650 h 1277926"/>
              <a:gd name="connsiteX52" fmla="*/ 1016000 w 1654873"/>
              <a:gd name="connsiteY52" fmla="*/ 871750 h 1277926"/>
              <a:gd name="connsiteX53" fmla="*/ 1022350 w 1654873"/>
              <a:gd name="connsiteY53" fmla="*/ 890800 h 1277926"/>
              <a:gd name="connsiteX54" fmla="*/ 1028700 w 1654873"/>
              <a:gd name="connsiteY54" fmla="*/ 928900 h 1277926"/>
              <a:gd name="connsiteX55" fmla="*/ 1035050 w 1654873"/>
              <a:gd name="connsiteY55" fmla="*/ 954300 h 1277926"/>
              <a:gd name="connsiteX56" fmla="*/ 1054100 w 1654873"/>
              <a:gd name="connsiteY56" fmla="*/ 960650 h 1277926"/>
              <a:gd name="connsiteX57" fmla="*/ 1079500 w 1654873"/>
              <a:gd name="connsiteY57" fmla="*/ 954300 h 1277926"/>
              <a:gd name="connsiteX58" fmla="*/ 1111250 w 1654873"/>
              <a:gd name="connsiteY58" fmla="*/ 916200 h 1277926"/>
              <a:gd name="connsiteX59" fmla="*/ 1149350 w 1654873"/>
              <a:gd name="connsiteY59" fmla="*/ 878100 h 1277926"/>
              <a:gd name="connsiteX60" fmla="*/ 1174750 w 1654873"/>
              <a:gd name="connsiteY60" fmla="*/ 916200 h 1277926"/>
              <a:gd name="connsiteX61" fmla="*/ 1181100 w 1654873"/>
              <a:gd name="connsiteY61" fmla="*/ 947950 h 1277926"/>
              <a:gd name="connsiteX62" fmla="*/ 1193800 w 1654873"/>
              <a:gd name="connsiteY62" fmla="*/ 973350 h 1277926"/>
              <a:gd name="connsiteX63" fmla="*/ 1212850 w 1654873"/>
              <a:gd name="connsiteY63" fmla="*/ 1043200 h 1277926"/>
              <a:gd name="connsiteX64" fmla="*/ 1225550 w 1654873"/>
              <a:gd name="connsiteY64" fmla="*/ 1062250 h 1277926"/>
              <a:gd name="connsiteX65" fmla="*/ 1244600 w 1654873"/>
              <a:gd name="connsiteY65" fmla="*/ 1074950 h 1277926"/>
              <a:gd name="connsiteX66" fmla="*/ 1282700 w 1654873"/>
              <a:gd name="connsiteY66" fmla="*/ 1049550 h 1277926"/>
              <a:gd name="connsiteX67" fmla="*/ 1301750 w 1654873"/>
              <a:gd name="connsiteY67" fmla="*/ 1036850 h 1277926"/>
              <a:gd name="connsiteX68" fmla="*/ 1320800 w 1654873"/>
              <a:gd name="connsiteY68" fmla="*/ 1074950 h 1277926"/>
              <a:gd name="connsiteX69" fmla="*/ 1333500 w 1654873"/>
              <a:gd name="connsiteY69" fmla="*/ 1094000 h 1277926"/>
              <a:gd name="connsiteX70" fmla="*/ 1352550 w 1654873"/>
              <a:gd name="connsiteY70" fmla="*/ 1138450 h 1277926"/>
              <a:gd name="connsiteX71" fmla="*/ 1371600 w 1654873"/>
              <a:gd name="connsiteY71" fmla="*/ 1151150 h 1277926"/>
              <a:gd name="connsiteX72" fmla="*/ 1390650 w 1654873"/>
              <a:gd name="connsiteY72" fmla="*/ 1189250 h 1277926"/>
              <a:gd name="connsiteX73" fmla="*/ 1409700 w 1654873"/>
              <a:gd name="connsiteY73" fmla="*/ 1201950 h 1277926"/>
              <a:gd name="connsiteX74" fmla="*/ 1447800 w 1654873"/>
              <a:gd name="connsiteY74" fmla="*/ 1195600 h 1277926"/>
              <a:gd name="connsiteX75" fmla="*/ 1473200 w 1654873"/>
              <a:gd name="connsiteY75" fmla="*/ 1182900 h 1277926"/>
              <a:gd name="connsiteX76" fmla="*/ 1492250 w 1654873"/>
              <a:gd name="connsiteY76" fmla="*/ 1176550 h 1277926"/>
              <a:gd name="connsiteX77" fmla="*/ 1524000 w 1654873"/>
              <a:gd name="connsiteY77" fmla="*/ 1201950 h 1277926"/>
              <a:gd name="connsiteX78" fmla="*/ 1549400 w 1654873"/>
              <a:gd name="connsiteY78" fmla="*/ 1214650 h 1277926"/>
              <a:gd name="connsiteX79" fmla="*/ 1639888 w 1654873"/>
              <a:gd name="connsiteY79" fmla="*/ 1253259 h 1277926"/>
              <a:gd name="connsiteX80" fmla="*/ 1619250 w 1654873"/>
              <a:gd name="connsiteY80" fmla="*/ 1252750 h 1277926"/>
              <a:gd name="connsiteX81" fmla="*/ 1621632 w 1654873"/>
              <a:gd name="connsiteY81" fmla="*/ 1262888 h 1277926"/>
              <a:gd name="connsiteX0" fmla="*/ 1614489 w 1654873"/>
              <a:gd name="connsiteY0" fmla="*/ 1269955 h 1277926"/>
              <a:gd name="connsiteX1" fmla="*/ 1619250 w 1654873"/>
              <a:gd name="connsiteY1" fmla="*/ 1246400 h 1277926"/>
              <a:gd name="connsiteX2" fmla="*/ 1301750 w 1654873"/>
              <a:gd name="connsiteY2" fmla="*/ 1259100 h 1277926"/>
              <a:gd name="connsiteX3" fmla="*/ 6350 w 1654873"/>
              <a:gd name="connsiteY3" fmla="*/ 1259100 h 1277926"/>
              <a:gd name="connsiteX4" fmla="*/ 0 w 1654873"/>
              <a:gd name="connsiteY4" fmla="*/ 8150 h 1277926"/>
              <a:gd name="connsiteX5" fmla="*/ 25400 w 1654873"/>
              <a:gd name="connsiteY5" fmla="*/ 20850 h 1277926"/>
              <a:gd name="connsiteX6" fmla="*/ 76200 w 1654873"/>
              <a:gd name="connsiteY6" fmla="*/ 1800 h 1277926"/>
              <a:gd name="connsiteX7" fmla="*/ 88900 w 1654873"/>
              <a:gd name="connsiteY7" fmla="*/ 27200 h 1277926"/>
              <a:gd name="connsiteX8" fmla="*/ 101600 w 1654873"/>
              <a:gd name="connsiteY8" fmla="*/ 65300 h 1277926"/>
              <a:gd name="connsiteX9" fmla="*/ 107950 w 1654873"/>
              <a:gd name="connsiteY9" fmla="*/ 116100 h 1277926"/>
              <a:gd name="connsiteX10" fmla="*/ 114300 w 1654873"/>
              <a:gd name="connsiteY10" fmla="*/ 141500 h 1277926"/>
              <a:gd name="connsiteX11" fmla="*/ 133350 w 1654873"/>
              <a:gd name="connsiteY11" fmla="*/ 154200 h 1277926"/>
              <a:gd name="connsiteX12" fmla="*/ 184150 w 1654873"/>
              <a:gd name="connsiteY12" fmla="*/ 147850 h 1277926"/>
              <a:gd name="connsiteX13" fmla="*/ 215900 w 1654873"/>
              <a:gd name="connsiteY13" fmla="*/ 103400 h 1277926"/>
              <a:gd name="connsiteX14" fmla="*/ 241300 w 1654873"/>
              <a:gd name="connsiteY14" fmla="*/ 243100 h 1277926"/>
              <a:gd name="connsiteX15" fmla="*/ 260350 w 1654873"/>
              <a:gd name="connsiteY15" fmla="*/ 230400 h 1277926"/>
              <a:gd name="connsiteX16" fmla="*/ 298450 w 1654873"/>
              <a:gd name="connsiteY16" fmla="*/ 217700 h 1277926"/>
              <a:gd name="connsiteX17" fmla="*/ 311150 w 1654873"/>
              <a:gd name="connsiteY17" fmla="*/ 268500 h 1277926"/>
              <a:gd name="connsiteX18" fmla="*/ 317500 w 1654873"/>
              <a:gd name="connsiteY18" fmla="*/ 287550 h 1277926"/>
              <a:gd name="connsiteX19" fmla="*/ 336550 w 1654873"/>
              <a:gd name="connsiteY19" fmla="*/ 300250 h 1277926"/>
              <a:gd name="connsiteX20" fmla="*/ 381000 w 1654873"/>
              <a:gd name="connsiteY20" fmla="*/ 287550 h 1277926"/>
              <a:gd name="connsiteX21" fmla="*/ 400050 w 1654873"/>
              <a:gd name="connsiteY21" fmla="*/ 274850 h 1277926"/>
              <a:gd name="connsiteX22" fmla="*/ 412750 w 1654873"/>
              <a:gd name="connsiteY22" fmla="*/ 357400 h 1277926"/>
              <a:gd name="connsiteX23" fmla="*/ 425450 w 1654873"/>
              <a:gd name="connsiteY23" fmla="*/ 395500 h 1277926"/>
              <a:gd name="connsiteX24" fmla="*/ 444500 w 1654873"/>
              <a:gd name="connsiteY24" fmla="*/ 408200 h 1277926"/>
              <a:gd name="connsiteX25" fmla="*/ 463550 w 1654873"/>
              <a:gd name="connsiteY25" fmla="*/ 395500 h 1277926"/>
              <a:gd name="connsiteX26" fmla="*/ 501650 w 1654873"/>
              <a:gd name="connsiteY26" fmla="*/ 427250 h 1277926"/>
              <a:gd name="connsiteX27" fmla="*/ 520700 w 1654873"/>
              <a:gd name="connsiteY27" fmla="*/ 439950 h 1277926"/>
              <a:gd name="connsiteX28" fmla="*/ 571500 w 1654873"/>
              <a:gd name="connsiteY28" fmla="*/ 427250 h 1277926"/>
              <a:gd name="connsiteX29" fmla="*/ 584200 w 1654873"/>
              <a:gd name="connsiteY29" fmla="*/ 408200 h 1277926"/>
              <a:gd name="connsiteX30" fmla="*/ 603250 w 1654873"/>
              <a:gd name="connsiteY30" fmla="*/ 395500 h 1277926"/>
              <a:gd name="connsiteX31" fmla="*/ 635000 w 1654873"/>
              <a:gd name="connsiteY31" fmla="*/ 401850 h 1277926"/>
              <a:gd name="connsiteX32" fmla="*/ 641350 w 1654873"/>
              <a:gd name="connsiteY32" fmla="*/ 459000 h 1277926"/>
              <a:gd name="connsiteX33" fmla="*/ 647700 w 1654873"/>
              <a:gd name="connsiteY33" fmla="*/ 478050 h 1277926"/>
              <a:gd name="connsiteX34" fmla="*/ 654050 w 1654873"/>
              <a:gd name="connsiteY34" fmla="*/ 516150 h 1277926"/>
              <a:gd name="connsiteX35" fmla="*/ 666750 w 1654873"/>
              <a:gd name="connsiteY35" fmla="*/ 554250 h 1277926"/>
              <a:gd name="connsiteX36" fmla="*/ 673100 w 1654873"/>
              <a:gd name="connsiteY36" fmla="*/ 573300 h 1277926"/>
              <a:gd name="connsiteX37" fmla="*/ 717550 w 1654873"/>
              <a:gd name="connsiteY37" fmla="*/ 566950 h 1277926"/>
              <a:gd name="connsiteX38" fmla="*/ 736600 w 1654873"/>
              <a:gd name="connsiteY38" fmla="*/ 554250 h 1277926"/>
              <a:gd name="connsiteX39" fmla="*/ 781050 w 1654873"/>
              <a:gd name="connsiteY39" fmla="*/ 522500 h 1277926"/>
              <a:gd name="connsiteX40" fmla="*/ 806450 w 1654873"/>
              <a:gd name="connsiteY40" fmla="*/ 560600 h 1277926"/>
              <a:gd name="connsiteX41" fmla="*/ 819150 w 1654873"/>
              <a:gd name="connsiteY41" fmla="*/ 605050 h 1277926"/>
              <a:gd name="connsiteX42" fmla="*/ 831850 w 1654873"/>
              <a:gd name="connsiteY42" fmla="*/ 643150 h 1277926"/>
              <a:gd name="connsiteX43" fmla="*/ 838200 w 1654873"/>
              <a:gd name="connsiteY43" fmla="*/ 662200 h 1277926"/>
              <a:gd name="connsiteX44" fmla="*/ 850900 w 1654873"/>
              <a:gd name="connsiteY44" fmla="*/ 681250 h 1277926"/>
              <a:gd name="connsiteX45" fmla="*/ 863600 w 1654873"/>
              <a:gd name="connsiteY45" fmla="*/ 725700 h 1277926"/>
              <a:gd name="connsiteX46" fmla="*/ 882650 w 1654873"/>
              <a:gd name="connsiteY46" fmla="*/ 744750 h 1277926"/>
              <a:gd name="connsiteX47" fmla="*/ 914400 w 1654873"/>
              <a:gd name="connsiteY47" fmla="*/ 789200 h 1277926"/>
              <a:gd name="connsiteX48" fmla="*/ 933450 w 1654873"/>
              <a:gd name="connsiteY48" fmla="*/ 795550 h 1277926"/>
              <a:gd name="connsiteX49" fmla="*/ 952500 w 1654873"/>
              <a:gd name="connsiteY49" fmla="*/ 789200 h 1277926"/>
              <a:gd name="connsiteX50" fmla="*/ 990600 w 1654873"/>
              <a:gd name="connsiteY50" fmla="*/ 770150 h 1277926"/>
              <a:gd name="connsiteX51" fmla="*/ 1009650 w 1654873"/>
              <a:gd name="connsiteY51" fmla="*/ 833650 h 1277926"/>
              <a:gd name="connsiteX52" fmla="*/ 1016000 w 1654873"/>
              <a:gd name="connsiteY52" fmla="*/ 871750 h 1277926"/>
              <a:gd name="connsiteX53" fmla="*/ 1022350 w 1654873"/>
              <a:gd name="connsiteY53" fmla="*/ 890800 h 1277926"/>
              <a:gd name="connsiteX54" fmla="*/ 1028700 w 1654873"/>
              <a:gd name="connsiteY54" fmla="*/ 928900 h 1277926"/>
              <a:gd name="connsiteX55" fmla="*/ 1035050 w 1654873"/>
              <a:gd name="connsiteY55" fmla="*/ 954300 h 1277926"/>
              <a:gd name="connsiteX56" fmla="*/ 1054100 w 1654873"/>
              <a:gd name="connsiteY56" fmla="*/ 960650 h 1277926"/>
              <a:gd name="connsiteX57" fmla="*/ 1079500 w 1654873"/>
              <a:gd name="connsiteY57" fmla="*/ 954300 h 1277926"/>
              <a:gd name="connsiteX58" fmla="*/ 1111250 w 1654873"/>
              <a:gd name="connsiteY58" fmla="*/ 916200 h 1277926"/>
              <a:gd name="connsiteX59" fmla="*/ 1149350 w 1654873"/>
              <a:gd name="connsiteY59" fmla="*/ 878100 h 1277926"/>
              <a:gd name="connsiteX60" fmla="*/ 1174750 w 1654873"/>
              <a:gd name="connsiteY60" fmla="*/ 916200 h 1277926"/>
              <a:gd name="connsiteX61" fmla="*/ 1181100 w 1654873"/>
              <a:gd name="connsiteY61" fmla="*/ 947950 h 1277926"/>
              <a:gd name="connsiteX62" fmla="*/ 1193800 w 1654873"/>
              <a:gd name="connsiteY62" fmla="*/ 973350 h 1277926"/>
              <a:gd name="connsiteX63" fmla="*/ 1212850 w 1654873"/>
              <a:gd name="connsiteY63" fmla="*/ 1043200 h 1277926"/>
              <a:gd name="connsiteX64" fmla="*/ 1225550 w 1654873"/>
              <a:gd name="connsiteY64" fmla="*/ 1062250 h 1277926"/>
              <a:gd name="connsiteX65" fmla="*/ 1244600 w 1654873"/>
              <a:gd name="connsiteY65" fmla="*/ 1074950 h 1277926"/>
              <a:gd name="connsiteX66" fmla="*/ 1282700 w 1654873"/>
              <a:gd name="connsiteY66" fmla="*/ 1049550 h 1277926"/>
              <a:gd name="connsiteX67" fmla="*/ 1301750 w 1654873"/>
              <a:gd name="connsiteY67" fmla="*/ 1036850 h 1277926"/>
              <a:gd name="connsiteX68" fmla="*/ 1320800 w 1654873"/>
              <a:gd name="connsiteY68" fmla="*/ 1074950 h 1277926"/>
              <a:gd name="connsiteX69" fmla="*/ 1333500 w 1654873"/>
              <a:gd name="connsiteY69" fmla="*/ 1094000 h 1277926"/>
              <a:gd name="connsiteX70" fmla="*/ 1352550 w 1654873"/>
              <a:gd name="connsiteY70" fmla="*/ 1138450 h 1277926"/>
              <a:gd name="connsiteX71" fmla="*/ 1371600 w 1654873"/>
              <a:gd name="connsiteY71" fmla="*/ 1151150 h 1277926"/>
              <a:gd name="connsiteX72" fmla="*/ 1390650 w 1654873"/>
              <a:gd name="connsiteY72" fmla="*/ 1189250 h 1277926"/>
              <a:gd name="connsiteX73" fmla="*/ 1409700 w 1654873"/>
              <a:gd name="connsiteY73" fmla="*/ 1201950 h 1277926"/>
              <a:gd name="connsiteX74" fmla="*/ 1447800 w 1654873"/>
              <a:gd name="connsiteY74" fmla="*/ 1195600 h 1277926"/>
              <a:gd name="connsiteX75" fmla="*/ 1473200 w 1654873"/>
              <a:gd name="connsiteY75" fmla="*/ 1182900 h 1277926"/>
              <a:gd name="connsiteX76" fmla="*/ 1492250 w 1654873"/>
              <a:gd name="connsiteY76" fmla="*/ 1176550 h 1277926"/>
              <a:gd name="connsiteX77" fmla="*/ 1524000 w 1654873"/>
              <a:gd name="connsiteY77" fmla="*/ 1201950 h 1277926"/>
              <a:gd name="connsiteX78" fmla="*/ 1549400 w 1654873"/>
              <a:gd name="connsiteY78" fmla="*/ 1214650 h 1277926"/>
              <a:gd name="connsiteX79" fmla="*/ 1639888 w 1654873"/>
              <a:gd name="connsiteY79" fmla="*/ 1253259 h 1277926"/>
              <a:gd name="connsiteX80" fmla="*/ 1619250 w 1654873"/>
              <a:gd name="connsiteY80" fmla="*/ 1252750 h 1277926"/>
              <a:gd name="connsiteX81" fmla="*/ 1614489 w 1654873"/>
              <a:gd name="connsiteY81" fmla="*/ 1269955 h 1277926"/>
              <a:gd name="connsiteX0" fmla="*/ 1571627 w 1654873"/>
              <a:gd name="connsiteY0" fmla="*/ 1262889 h 1277926"/>
              <a:gd name="connsiteX1" fmla="*/ 1619250 w 1654873"/>
              <a:gd name="connsiteY1" fmla="*/ 1246400 h 1277926"/>
              <a:gd name="connsiteX2" fmla="*/ 1301750 w 1654873"/>
              <a:gd name="connsiteY2" fmla="*/ 1259100 h 1277926"/>
              <a:gd name="connsiteX3" fmla="*/ 6350 w 1654873"/>
              <a:gd name="connsiteY3" fmla="*/ 1259100 h 1277926"/>
              <a:gd name="connsiteX4" fmla="*/ 0 w 1654873"/>
              <a:gd name="connsiteY4" fmla="*/ 8150 h 1277926"/>
              <a:gd name="connsiteX5" fmla="*/ 25400 w 1654873"/>
              <a:gd name="connsiteY5" fmla="*/ 20850 h 1277926"/>
              <a:gd name="connsiteX6" fmla="*/ 76200 w 1654873"/>
              <a:gd name="connsiteY6" fmla="*/ 1800 h 1277926"/>
              <a:gd name="connsiteX7" fmla="*/ 88900 w 1654873"/>
              <a:gd name="connsiteY7" fmla="*/ 27200 h 1277926"/>
              <a:gd name="connsiteX8" fmla="*/ 101600 w 1654873"/>
              <a:gd name="connsiteY8" fmla="*/ 65300 h 1277926"/>
              <a:gd name="connsiteX9" fmla="*/ 107950 w 1654873"/>
              <a:gd name="connsiteY9" fmla="*/ 116100 h 1277926"/>
              <a:gd name="connsiteX10" fmla="*/ 114300 w 1654873"/>
              <a:gd name="connsiteY10" fmla="*/ 141500 h 1277926"/>
              <a:gd name="connsiteX11" fmla="*/ 133350 w 1654873"/>
              <a:gd name="connsiteY11" fmla="*/ 154200 h 1277926"/>
              <a:gd name="connsiteX12" fmla="*/ 184150 w 1654873"/>
              <a:gd name="connsiteY12" fmla="*/ 147850 h 1277926"/>
              <a:gd name="connsiteX13" fmla="*/ 215900 w 1654873"/>
              <a:gd name="connsiteY13" fmla="*/ 103400 h 1277926"/>
              <a:gd name="connsiteX14" fmla="*/ 241300 w 1654873"/>
              <a:gd name="connsiteY14" fmla="*/ 243100 h 1277926"/>
              <a:gd name="connsiteX15" fmla="*/ 260350 w 1654873"/>
              <a:gd name="connsiteY15" fmla="*/ 230400 h 1277926"/>
              <a:gd name="connsiteX16" fmla="*/ 298450 w 1654873"/>
              <a:gd name="connsiteY16" fmla="*/ 217700 h 1277926"/>
              <a:gd name="connsiteX17" fmla="*/ 311150 w 1654873"/>
              <a:gd name="connsiteY17" fmla="*/ 268500 h 1277926"/>
              <a:gd name="connsiteX18" fmla="*/ 317500 w 1654873"/>
              <a:gd name="connsiteY18" fmla="*/ 287550 h 1277926"/>
              <a:gd name="connsiteX19" fmla="*/ 336550 w 1654873"/>
              <a:gd name="connsiteY19" fmla="*/ 300250 h 1277926"/>
              <a:gd name="connsiteX20" fmla="*/ 381000 w 1654873"/>
              <a:gd name="connsiteY20" fmla="*/ 287550 h 1277926"/>
              <a:gd name="connsiteX21" fmla="*/ 400050 w 1654873"/>
              <a:gd name="connsiteY21" fmla="*/ 274850 h 1277926"/>
              <a:gd name="connsiteX22" fmla="*/ 412750 w 1654873"/>
              <a:gd name="connsiteY22" fmla="*/ 357400 h 1277926"/>
              <a:gd name="connsiteX23" fmla="*/ 425450 w 1654873"/>
              <a:gd name="connsiteY23" fmla="*/ 395500 h 1277926"/>
              <a:gd name="connsiteX24" fmla="*/ 444500 w 1654873"/>
              <a:gd name="connsiteY24" fmla="*/ 408200 h 1277926"/>
              <a:gd name="connsiteX25" fmla="*/ 463550 w 1654873"/>
              <a:gd name="connsiteY25" fmla="*/ 395500 h 1277926"/>
              <a:gd name="connsiteX26" fmla="*/ 501650 w 1654873"/>
              <a:gd name="connsiteY26" fmla="*/ 427250 h 1277926"/>
              <a:gd name="connsiteX27" fmla="*/ 520700 w 1654873"/>
              <a:gd name="connsiteY27" fmla="*/ 439950 h 1277926"/>
              <a:gd name="connsiteX28" fmla="*/ 571500 w 1654873"/>
              <a:gd name="connsiteY28" fmla="*/ 427250 h 1277926"/>
              <a:gd name="connsiteX29" fmla="*/ 584200 w 1654873"/>
              <a:gd name="connsiteY29" fmla="*/ 408200 h 1277926"/>
              <a:gd name="connsiteX30" fmla="*/ 603250 w 1654873"/>
              <a:gd name="connsiteY30" fmla="*/ 395500 h 1277926"/>
              <a:gd name="connsiteX31" fmla="*/ 635000 w 1654873"/>
              <a:gd name="connsiteY31" fmla="*/ 401850 h 1277926"/>
              <a:gd name="connsiteX32" fmla="*/ 641350 w 1654873"/>
              <a:gd name="connsiteY32" fmla="*/ 459000 h 1277926"/>
              <a:gd name="connsiteX33" fmla="*/ 647700 w 1654873"/>
              <a:gd name="connsiteY33" fmla="*/ 478050 h 1277926"/>
              <a:gd name="connsiteX34" fmla="*/ 654050 w 1654873"/>
              <a:gd name="connsiteY34" fmla="*/ 516150 h 1277926"/>
              <a:gd name="connsiteX35" fmla="*/ 666750 w 1654873"/>
              <a:gd name="connsiteY35" fmla="*/ 554250 h 1277926"/>
              <a:gd name="connsiteX36" fmla="*/ 673100 w 1654873"/>
              <a:gd name="connsiteY36" fmla="*/ 573300 h 1277926"/>
              <a:gd name="connsiteX37" fmla="*/ 717550 w 1654873"/>
              <a:gd name="connsiteY37" fmla="*/ 566950 h 1277926"/>
              <a:gd name="connsiteX38" fmla="*/ 736600 w 1654873"/>
              <a:gd name="connsiteY38" fmla="*/ 554250 h 1277926"/>
              <a:gd name="connsiteX39" fmla="*/ 781050 w 1654873"/>
              <a:gd name="connsiteY39" fmla="*/ 522500 h 1277926"/>
              <a:gd name="connsiteX40" fmla="*/ 806450 w 1654873"/>
              <a:gd name="connsiteY40" fmla="*/ 560600 h 1277926"/>
              <a:gd name="connsiteX41" fmla="*/ 819150 w 1654873"/>
              <a:gd name="connsiteY41" fmla="*/ 605050 h 1277926"/>
              <a:gd name="connsiteX42" fmla="*/ 831850 w 1654873"/>
              <a:gd name="connsiteY42" fmla="*/ 643150 h 1277926"/>
              <a:gd name="connsiteX43" fmla="*/ 838200 w 1654873"/>
              <a:gd name="connsiteY43" fmla="*/ 662200 h 1277926"/>
              <a:gd name="connsiteX44" fmla="*/ 850900 w 1654873"/>
              <a:gd name="connsiteY44" fmla="*/ 681250 h 1277926"/>
              <a:gd name="connsiteX45" fmla="*/ 863600 w 1654873"/>
              <a:gd name="connsiteY45" fmla="*/ 725700 h 1277926"/>
              <a:gd name="connsiteX46" fmla="*/ 882650 w 1654873"/>
              <a:gd name="connsiteY46" fmla="*/ 744750 h 1277926"/>
              <a:gd name="connsiteX47" fmla="*/ 914400 w 1654873"/>
              <a:gd name="connsiteY47" fmla="*/ 789200 h 1277926"/>
              <a:gd name="connsiteX48" fmla="*/ 933450 w 1654873"/>
              <a:gd name="connsiteY48" fmla="*/ 795550 h 1277926"/>
              <a:gd name="connsiteX49" fmla="*/ 952500 w 1654873"/>
              <a:gd name="connsiteY49" fmla="*/ 789200 h 1277926"/>
              <a:gd name="connsiteX50" fmla="*/ 990600 w 1654873"/>
              <a:gd name="connsiteY50" fmla="*/ 770150 h 1277926"/>
              <a:gd name="connsiteX51" fmla="*/ 1009650 w 1654873"/>
              <a:gd name="connsiteY51" fmla="*/ 833650 h 1277926"/>
              <a:gd name="connsiteX52" fmla="*/ 1016000 w 1654873"/>
              <a:gd name="connsiteY52" fmla="*/ 871750 h 1277926"/>
              <a:gd name="connsiteX53" fmla="*/ 1022350 w 1654873"/>
              <a:gd name="connsiteY53" fmla="*/ 890800 h 1277926"/>
              <a:gd name="connsiteX54" fmla="*/ 1028700 w 1654873"/>
              <a:gd name="connsiteY54" fmla="*/ 928900 h 1277926"/>
              <a:gd name="connsiteX55" fmla="*/ 1035050 w 1654873"/>
              <a:gd name="connsiteY55" fmla="*/ 954300 h 1277926"/>
              <a:gd name="connsiteX56" fmla="*/ 1054100 w 1654873"/>
              <a:gd name="connsiteY56" fmla="*/ 960650 h 1277926"/>
              <a:gd name="connsiteX57" fmla="*/ 1079500 w 1654873"/>
              <a:gd name="connsiteY57" fmla="*/ 954300 h 1277926"/>
              <a:gd name="connsiteX58" fmla="*/ 1111250 w 1654873"/>
              <a:gd name="connsiteY58" fmla="*/ 916200 h 1277926"/>
              <a:gd name="connsiteX59" fmla="*/ 1149350 w 1654873"/>
              <a:gd name="connsiteY59" fmla="*/ 878100 h 1277926"/>
              <a:gd name="connsiteX60" fmla="*/ 1174750 w 1654873"/>
              <a:gd name="connsiteY60" fmla="*/ 916200 h 1277926"/>
              <a:gd name="connsiteX61" fmla="*/ 1181100 w 1654873"/>
              <a:gd name="connsiteY61" fmla="*/ 947950 h 1277926"/>
              <a:gd name="connsiteX62" fmla="*/ 1193800 w 1654873"/>
              <a:gd name="connsiteY62" fmla="*/ 973350 h 1277926"/>
              <a:gd name="connsiteX63" fmla="*/ 1212850 w 1654873"/>
              <a:gd name="connsiteY63" fmla="*/ 1043200 h 1277926"/>
              <a:gd name="connsiteX64" fmla="*/ 1225550 w 1654873"/>
              <a:gd name="connsiteY64" fmla="*/ 1062250 h 1277926"/>
              <a:gd name="connsiteX65" fmla="*/ 1244600 w 1654873"/>
              <a:gd name="connsiteY65" fmla="*/ 1074950 h 1277926"/>
              <a:gd name="connsiteX66" fmla="*/ 1282700 w 1654873"/>
              <a:gd name="connsiteY66" fmla="*/ 1049550 h 1277926"/>
              <a:gd name="connsiteX67" fmla="*/ 1301750 w 1654873"/>
              <a:gd name="connsiteY67" fmla="*/ 1036850 h 1277926"/>
              <a:gd name="connsiteX68" fmla="*/ 1320800 w 1654873"/>
              <a:gd name="connsiteY68" fmla="*/ 1074950 h 1277926"/>
              <a:gd name="connsiteX69" fmla="*/ 1333500 w 1654873"/>
              <a:gd name="connsiteY69" fmla="*/ 1094000 h 1277926"/>
              <a:gd name="connsiteX70" fmla="*/ 1352550 w 1654873"/>
              <a:gd name="connsiteY70" fmla="*/ 1138450 h 1277926"/>
              <a:gd name="connsiteX71" fmla="*/ 1371600 w 1654873"/>
              <a:gd name="connsiteY71" fmla="*/ 1151150 h 1277926"/>
              <a:gd name="connsiteX72" fmla="*/ 1390650 w 1654873"/>
              <a:gd name="connsiteY72" fmla="*/ 1189250 h 1277926"/>
              <a:gd name="connsiteX73" fmla="*/ 1409700 w 1654873"/>
              <a:gd name="connsiteY73" fmla="*/ 1201950 h 1277926"/>
              <a:gd name="connsiteX74" fmla="*/ 1447800 w 1654873"/>
              <a:gd name="connsiteY74" fmla="*/ 1195600 h 1277926"/>
              <a:gd name="connsiteX75" fmla="*/ 1473200 w 1654873"/>
              <a:gd name="connsiteY75" fmla="*/ 1182900 h 1277926"/>
              <a:gd name="connsiteX76" fmla="*/ 1492250 w 1654873"/>
              <a:gd name="connsiteY76" fmla="*/ 1176550 h 1277926"/>
              <a:gd name="connsiteX77" fmla="*/ 1524000 w 1654873"/>
              <a:gd name="connsiteY77" fmla="*/ 1201950 h 1277926"/>
              <a:gd name="connsiteX78" fmla="*/ 1549400 w 1654873"/>
              <a:gd name="connsiteY78" fmla="*/ 1214650 h 1277926"/>
              <a:gd name="connsiteX79" fmla="*/ 1639888 w 1654873"/>
              <a:gd name="connsiteY79" fmla="*/ 1253259 h 1277926"/>
              <a:gd name="connsiteX80" fmla="*/ 1619250 w 1654873"/>
              <a:gd name="connsiteY80" fmla="*/ 1252750 h 1277926"/>
              <a:gd name="connsiteX81" fmla="*/ 1571627 w 1654873"/>
              <a:gd name="connsiteY81" fmla="*/ 1262889 h 1277926"/>
              <a:gd name="connsiteX0" fmla="*/ 1571627 w 1654873"/>
              <a:gd name="connsiteY0" fmla="*/ 1262889 h 1277926"/>
              <a:gd name="connsiteX1" fmla="*/ 1619250 w 1654873"/>
              <a:gd name="connsiteY1" fmla="*/ 1246400 h 1277926"/>
              <a:gd name="connsiteX2" fmla="*/ 1301750 w 1654873"/>
              <a:gd name="connsiteY2" fmla="*/ 1259100 h 1277926"/>
              <a:gd name="connsiteX3" fmla="*/ 6350 w 1654873"/>
              <a:gd name="connsiteY3" fmla="*/ 1259100 h 1277926"/>
              <a:gd name="connsiteX4" fmla="*/ 0 w 1654873"/>
              <a:gd name="connsiteY4" fmla="*/ 8150 h 1277926"/>
              <a:gd name="connsiteX5" fmla="*/ 25400 w 1654873"/>
              <a:gd name="connsiteY5" fmla="*/ 20850 h 1277926"/>
              <a:gd name="connsiteX6" fmla="*/ 76200 w 1654873"/>
              <a:gd name="connsiteY6" fmla="*/ 1800 h 1277926"/>
              <a:gd name="connsiteX7" fmla="*/ 88900 w 1654873"/>
              <a:gd name="connsiteY7" fmla="*/ 27200 h 1277926"/>
              <a:gd name="connsiteX8" fmla="*/ 101600 w 1654873"/>
              <a:gd name="connsiteY8" fmla="*/ 65300 h 1277926"/>
              <a:gd name="connsiteX9" fmla="*/ 107950 w 1654873"/>
              <a:gd name="connsiteY9" fmla="*/ 116100 h 1277926"/>
              <a:gd name="connsiteX10" fmla="*/ 114300 w 1654873"/>
              <a:gd name="connsiteY10" fmla="*/ 141500 h 1277926"/>
              <a:gd name="connsiteX11" fmla="*/ 133350 w 1654873"/>
              <a:gd name="connsiteY11" fmla="*/ 154200 h 1277926"/>
              <a:gd name="connsiteX12" fmla="*/ 184150 w 1654873"/>
              <a:gd name="connsiteY12" fmla="*/ 147850 h 1277926"/>
              <a:gd name="connsiteX13" fmla="*/ 215900 w 1654873"/>
              <a:gd name="connsiteY13" fmla="*/ 103400 h 1277926"/>
              <a:gd name="connsiteX14" fmla="*/ 241300 w 1654873"/>
              <a:gd name="connsiteY14" fmla="*/ 243100 h 1277926"/>
              <a:gd name="connsiteX15" fmla="*/ 260350 w 1654873"/>
              <a:gd name="connsiteY15" fmla="*/ 230400 h 1277926"/>
              <a:gd name="connsiteX16" fmla="*/ 298450 w 1654873"/>
              <a:gd name="connsiteY16" fmla="*/ 217700 h 1277926"/>
              <a:gd name="connsiteX17" fmla="*/ 311150 w 1654873"/>
              <a:gd name="connsiteY17" fmla="*/ 268500 h 1277926"/>
              <a:gd name="connsiteX18" fmla="*/ 317500 w 1654873"/>
              <a:gd name="connsiteY18" fmla="*/ 287550 h 1277926"/>
              <a:gd name="connsiteX19" fmla="*/ 336550 w 1654873"/>
              <a:gd name="connsiteY19" fmla="*/ 300250 h 1277926"/>
              <a:gd name="connsiteX20" fmla="*/ 381000 w 1654873"/>
              <a:gd name="connsiteY20" fmla="*/ 287550 h 1277926"/>
              <a:gd name="connsiteX21" fmla="*/ 400050 w 1654873"/>
              <a:gd name="connsiteY21" fmla="*/ 274850 h 1277926"/>
              <a:gd name="connsiteX22" fmla="*/ 412750 w 1654873"/>
              <a:gd name="connsiteY22" fmla="*/ 357400 h 1277926"/>
              <a:gd name="connsiteX23" fmla="*/ 425450 w 1654873"/>
              <a:gd name="connsiteY23" fmla="*/ 395500 h 1277926"/>
              <a:gd name="connsiteX24" fmla="*/ 444500 w 1654873"/>
              <a:gd name="connsiteY24" fmla="*/ 408200 h 1277926"/>
              <a:gd name="connsiteX25" fmla="*/ 463550 w 1654873"/>
              <a:gd name="connsiteY25" fmla="*/ 395500 h 1277926"/>
              <a:gd name="connsiteX26" fmla="*/ 501650 w 1654873"/>
              <a:gd name="connsiteY26" fmla="*/ 427250 h 1277926"/>
              <a:gd name="connsiteX27" fmla="*/ 520700 w 1654873"/>
              <a:gd name="connsiteY27" fmla="*/ 439950 h 1277926"/>
              <a:gd name="connsiteX28" fmla="*/ 571500 w 1654873"/>
              <a:gd name="connsiteY28" fmla="*/ 427250 h 1277926"/>
              <a:gd name="connsiteX29" fmla="*/ 584200 w 1654873"/>
              <a:gd name="connsiteY29" fmla="*/ 408200 h 1277926"/>
              <a:gd name="connsiteX30" fmla="*/ 603250 w 1654873"/>
              <a:gd name="connsiteY30" fmla="*/ 395500 h 1277926"/>
              <a:gd name="connsiteX31" fmla="*/ 635000 w 1654873"/>
              <a:gd name="connsiteY31" fmla="*/ 401850 h 1277926"/>
              <a:gd name="connsiteX32" fmla="*/ 641350 w 1654873"/>
              <a:gd name="connsiteY32" fmla="*/ 459000 h 1277926"/>
              <a:gd name="connsiteX33" fmla="*/ 647700 w 1654873"/>
              <a:gd name="connsiteY33" fmla="*/ 478050 h 1277926"/>
              <a:gd name="connsiteX34" fmla="*/ 654050 w 1654873"/>
              <a:gd name="connsiteY34" fmla="*/ 516150 h 1277926"/>
              <a:gd name="connsiteX35" fmla="*/ 666750 w 1654873"/>
              <a:gd name="connsiteY35" fmla="*/ 554250 h 1277926"/>
              <a:gd name="connsiteX36" fmla="*/ 673100 w 1654873"/>
              <a:gd name="connsiteY36" fmla="*/ 573300 h 1277926"/>
              <a:gd name="connsiteX37" fmla="*/ 717550 w 1654873"/>
              <a:gd name="connsiteY37" fmla="*/ 566950 h 1277926"/>
              <a:gd name="connsiteX38" fmla="*/ 736600 w 1654873"/>
              <a:gd name="connsiteY38" fmla="*/ 554250 h 1277926"/>
              <a:gd name="connsiteX39" fmla="*/ 781050 w 1654873"/>
              <a:gd name="connsiteY39" fmla="*/ 522500 h 1277926"/>
              <a:gd name="connsiteX40" fmla="*/ 806450 w 1654873"/>
              <a:gd name="connsiteY40" fmla="*/ 560600 h 1277926"/>
              <a:gd name="connsiteX41" fmla="*/ 819150 w 1654873"/>
              <a:gd name="connsiteY41" fmla="*/ 605050 h 1277926"/>
              <a:gd name="connsiteX42" fmla="*/ 831850 w 1654873"/>
              <a:gd name="connsiteY42" fmla="*/ 643150 h 1277926"/>
              <a:gd name="connsiteX43" fmla="*/ 838200 w 1654873"/>
              <a:gd name="connsiteY43" fmla="*/ 662200 h 1277926"/>
              <a:gd name="connsiteX44" fmla="*/ 850900 w 1654873"/>
              <a:gd name="connsiteY44" fmla="*/ 681250 h 1277926"/>
              <a:gd name="connsiteX45" fmla="*/ 863600 w 1654873"/>
              <a:gd name="connsiteY45" fmla="*/ 725700 h 1277926"/>
              <a:gd name="connsiteX46" fmla="*/ 882650 w 1654873"/>
              <a:gd name="connsiteY46" fmla="*/ 744750 h 1277926"/>
              <a:gd name="connsiteX47" fmla="*/ 914400 w 1654873"/>
              <a:gd name="connsiteY47" fmla="*/ 789200 h 1277926"/>
              <a:gd name="connsiteX48" fmla="*/ 933450 w 1654873"/>
              <a:gd name="connsiteY48" fmla="*/ 795550 h 1277926"/>
              <a:gd name="connsiteX49" fmla="*/ 952500 w 1654873"/>
              <a:gd name="connsiteY49" fmla="*/ 789200 h 1277926"/>
              <a:gd name="connsiteX50" fmla="*/ 990600 w 1654873"/>
              <a:gd name="connsiteY50" fmla="*/ 770150 h 1277926"/>
              <a:gd name="connsiteX51" fmla="*/ 1009650 w 1654873"/>
              <a:gd name="connsiteY51" fmla="*/ 833650 h 1277926"/>
              <a:gd name="connsiteX52" fmla="*/ 1016000 w 1654873"/>
              <a:gd name="connsiteY52" fmla="*/ 871750 h 1277926"/>
              <a:gd name="connsiteX53" fmla="*/ 1022350 w 1654873"/>
              <a:gd name="connsiteY53" fmla="*/ 890800 h 1277926"/>
              <a:gd name="connsiteX54" fmla="*/ 1028700 w 1654873"/>
              <a:gd name="connsiteY54" fmla="*/ 928900 h 1277926"/>
              <a:gd name="connsiteX55" fmla="*/ 1035050 w 1654873"/>
              <a:gd name="connsiteY55" fmla="*/ 954300 h 1277926"/>
              <a:gd name="connsiteX56" fmla="*/ 1054100 w 1654873"/>
              <a:gd name="connsiteY56" fmla="*/ 960650 h 1277926"/>
              <a:gd name="connsiteX57" fmla="*/ 1079500 w 1654873"/>
              <a:gd name="connsiteY57" fmla="*/ 954300 h 1277926"/>
              <a:gd name="connsiteX58" fmla="*/ 1111250 w 1654873"/>
              <a:gd name="connsiteY58" fmla="*/ 916200 h 1277926"/>
              <a:gd name="connsiteX59" fmla="*/ 1149350 w 1654873"/>
              <a:gd name="connsiteY59" fmla="*/ 878100 h 1277926"/>
              <a:gd name="connsiteX60" fmla="*/ 1174750 w 1654873"/>
              <a:gd name="connsiteY60" fmla="*/ 916200 h 1277926"/>
              <a:gd name="connsiteX61" fmla="*/ 1181100 w 1654873"/>
              <a:gd name="connsiteY61" fmla="*/ 947950 h 1277926"/>
              <a:gd name="connsiteX62" fmla="*/ 1193800 w 1654873"/>
              <a:gd name="connsiteY62" fmla="*/ 973350 h 1277926"/>
              <a:gd name="connsiteX63" fmla="*/ 1212850 w 1654873"/>
              <a:gd name="connsiteY63" fmla="*/ 1043200 h 1277926"/>
              <a:gd name="connsiteX64" fmla="*/ 1225550 w 1654873"/>
              <a:gd name="connsiteY64" fmla="*/ 1062250 h 1277926"/>
              <a:gd name="connsiteX65" fmla="*/ 1244600 w 1654873"/>
              <a:gd name="connsiteY65" fmla="*/ 1074950 h 1277926"/>
              <a:gd name="connsiteX66" fmla="*/ 1282700 w 1654873"/>
              <a:gd name="connsiteY66" fmla="*/ 1049550 h 1277926"/>
              <a:gd name="connsiteX67" fmla="*/ 1301750 w 1654873"/>
              <a:gd name="connsiteY67" fmla="*/ 1036850 h 1277926"/>
              <a:gd name="connsiteX68" fmla="*/ 1320800 w 1654873"/>
              <a:gd name="connsiteY68" fmla="*/ 1074950 h 1277926"/>
              <a:gd name="connsiteX69" fmla="*/ 1333500 w 1654873"/>
              <a:gd name="connsiteY69" fmla="*/ 1094000 h 1277926"/>
              <a:gd name="connsiteX70" fmla="*/ 1352550 w 1654873"/>
              <a:gd name="connsiteY70" fmla="*/ 1138450 h 1277926"/>
              <a:gd name="connsiteX71" fmla="*/ 1371600 w 1654873"/>
              <a:gd name="connsiteY71" fmla="*/ 1151150 h 1277926"/>
              <a:gd name="connsiteX72" fmla="*/ 1390650 w 1654873"/>
              <a:gd name="connsiteY72" fmla="*/ 1189250 h 1277926"/>
              <a:gd name="connsiteX73" fmla="*/ 1409700 w 1654873"/>
              <a:gd name="connsiteY73" fmla="*/ 1201950 h 1277926"/>
              <a:gd name="connsiteX74" fmla="*/ 1447800 w 1654873"/>
              <a:gd name="connsiteY74" fmla="*/ 1195600 h 1277926"/>
              <a:gd name="connsiteX75" fmla="*/ 1473200 w 1654873"/>
              <a:gd name="connsiteY75" fmla="*/ 1182900 h 1277926"/>
              <a:gd name="connsiteX76" fmla="*/ 1492250 w 1654873"/>
              <a:gd name="connsiteY76" fmla="*/ 1176550 h 1277926"/>
              <a:gd name="connsiteX77" fmla="*/ 1524000 w 1654873"/>
              <a:gd name="connsiteY77" fmla="*/ 1201950 h 1277926"/>
              <a:gd name="connsiteX78" fmla="*/ 1549400 w 1654873"/>
              <a:gd name="connsiteY78" fmla="*/ 1214650 h 1277926"/>
              <a:gd name="connsiteX79" fmla="*/ 1639888 w 1654873"/>
              <a:gd name="connsiteY79" fmla="*/ 1253259 h 1277926"/>
              <a:gd name="connsiteX80" fmla="*/ 1626394 w 1654873"/>
              <a:gd name="connsiteY80" fmla="*/ 1262172 h 1277926"/>
              <a:gd name="connsiteX81" fmla="*/ 1571627 w 1654873"/>
              <a:gd name="connsiteY81" fmla="*/ 1262889 h 1277926"/>
              <a:gd name="connsiteX0" fmla="*/ 1554958 w 1654873"/>
              <a:gd name="connsiteY0" fmla="*/ 1258179 h 1277926"/>
              <a:gd name="connsiteX1" fmla="*/ 1619250 w 1654873"/>
              <a:gd name="connsiteY1" fmla="*/ 1246400 h 1277926"/>
              <a:gd name="connsiteX2" fmla="*/ 1301750 w 1654873"/>
              <a:gd name="connsiteY2" fmla="*/ 1259100 h 1277926"/>
              <a:gd name="connsiteX3" fmla="*/ 6350 w 1654873"/>
              <a:gd name="connsiteY3" fmla="*/ 1259100 h 1277926"/>
              <a:gd name="connsiteX4" fmla="*/ 0 w 1654873"/>
              <a:gd name="connsiteY4" fmla="*/ 8150 h 1277926"/>
              <a:gd name="connsiteX5" fmla="*/ 25400 w 1654873"/>
              <a:gd name="connsiteY5" fmla="*/ 20850 h 1277926"/>
              <a:gd name="connsiteX6" fmla="*/ 76200 w 1654873"/>
              <a:gd name="connsiteY6" fmla="*/ 1800 h 1277926"/>
              <a:gd name="connsiteX7" fmla="*/ 88900 w 1654873"/>
              <a:gd name="connsiteY7" fmla="*/ 27200 h 1277926"/>
              <a:gd name="connsiteX8" fmla="*/ 101600 w 1654873"/>
              <a:gd name="connsiteY8" fmla="*/ 65300 h 1277926"/>
              <a:gd name="connsiteX9" fmla="*/ 107950 w 1654873"/>
              <a:gd name="connsiteY9" fmla="*/ 116100 h 1277926"/>
              <a:gd name="connsiteX10" fmla="*/ 114300 w 1654873"/>
              <a:gd name="connsiteY10" fmla="*/ 141500 h 1277926"/>
              <a:gd name="connsiteX11" fmla="*/ 133350 w 1654873"/>
              <a:gd name="connsiteY11" fmla="*/ 154200 h 1277926"/>
              <a:gd name="connsiteX12" fmla="*/ 184150 w 1654873"/>
              <a:gd name="connsiteY12" fmla="*/ 147850 h 1277926"/>
              <a:gd name="connsiteX13" fmla="*/ 215900 w 1654873"/>
              <a:gd name="connsiteY13" fmla="*/ 103400 h 1277926"/>
              <a:gd name="connsiteX14" fmla="*/ 241300 w 1654873"/>
              <a:gd name="connsiteY14" fmla="*/ 243100 h 1277926"/>
              <a:gd name="connsiteX15" fmla="*/ 260350 w 1654873"/>
              <a:gd name="connsiteY15" fmla="*/ 230400 h 1277926"/>
              <a:gd name="connsiteX16" fmla="*/ 298450 w 1654873"/>
              <a:gd name="connsiteY16" fmla="*/ 217700 h 1277926"/>
              <a:gd name="connsiteX17" fmla="*/ 311150 w 1654873"/>
              <a:gd name="connsiteY17" fmla="*/ 268500 h 1277926"/>
              <a:gd name="connsiteX18" fmla="*/ 317500 w 1654873"/>
              <a:gd name="connsiteY18" fmla="*/ 287550 h 1277926"/>
              <a:gd name="connsiteX19" fmla="*/ 336550 w 1654873"/>
              <a:gd name="connsiteY19" fmla="*/ 300250 h 1277926"/>
              <a:gd name="connsiteX20" fmla="*/ 381000 w 1654873"/>
              <a:gd name="connsiteY20" fmla="*/ 287550 h 1277926"/>
              <a:gd name="connsiteX21" fmla="*/ 400050 w 1654873"/>
              <a:gd name="connsiteY21" fmla="*/ 274850 h 1277926"/>
              <a:gd name="connsiteX22" fmla="*/ 412750 w 1654873"/>
              <a:gd name="connsiteY22" fmla="*/ 357400 h 1277926"/>
              <a:gd name="connsiteX23" fmla="*/ 425450 w 1654873"/>
              <a:gd name="connsiteY23" fmla="*/ 395500 h 1277926"/>
              <a:gd name="connsiteX24" fmla="*/ 444500 w 1654873"/>
              <a:gd name="connsiteY24" fmla="*/ 408200 h 1277926"/>
              <a:gd name="connsiteX25" fmla="*/ 463550 w 1654873"/>
              <a:gd name="connsiteY25" fmla="*/ 395500 h 1277926"/>
              <a:gd name="connsiteX26" fmla="*/ 501650 w 1654873"/>
              <a:gd name="connsiteY26" fmla="*/ 427250 h 1277926"/>
              <a:gd name="connsiteX27" fmla="*/ 520700 w 1654873"/>
              <a:gd name="connsiteY27" fmla="*/ 439950 h 1277926"/>
              <a:gd name="connsiteX28" fmla="*/ 571500 w 1654873"/>
              <a:gd name="connsiteY28" fmla="*/ 427250 h 1277926"/>
              <a:gd name="connsiteX29" fmla="*/ 584200 w 1654873"/>
              <a:gd name="connsiteY29" fmla="*/ 408200 h 1277926"/>
              <a:gd name="connsiteX30" fmla="*/ 603250 w 1654873"/>
              <a:gd name="connsiteY30" fmla="*/ 395500 h 1277926"/>
              <a:gd name="connsiteX31" fmla="*/ 635000 w 1654873"/>
              <a:gd name="connsiteY31" fmla="*/ 401850 h 1277926"/>
              <a:gd name="connsiteX32" fmla="*/ 641350 w 1654873"/>
              <a:gd name="connsiteY32" fmla="*/ 459000 h 1277926"/>
              <a:gd name="connsiteX33" fmla="*/ 647700 w 1654873"/>
              <a:gd name="connsiteY33" fmla="*/ 478050 h 1277926"/>
              <a:gd name="connsiteX34" fmla="*/ 654050 w 1654873"/>
              <a:gd name="connsiteY34" fmla="*/ 516150 h 1277926"/>
              <a:gd name="connsiteX35" fmla="*/ 666750 w 1654873"/>
              <a:gd name="connsiteY35" fmla="*/ 554250 h 1277926"/>
              <a:gd name="connsiteX36" fmla="*/ 673100 w 1654873"/>
              <a:gd name="connsiteY36" fmla="*/ 573300 h 1277926"/>
              <a:gd name="connsiteX37" fmla="*/ 717550 w 1654873"/>
              <a:gd name="connsiteY37" fmla="*/ 566950 h 1277926"/>
              <a:gd name="connsiteX38" fmla="*/ 736600 w 1654873"/>
              <a:gd name="connsiteY38" fmla="*/ 554250 h 1277926"/>
              <a:gd name="connsiteX39" fmla="*/ 781050 w 1654873"/>
              <a:gd name="connsiteY39" fmla="*/ 522500 h 1277926"/>
              <a:gd name="connsiteX40" fmla="*/ 806450 w 1654873"/>
              <a:gd name="connsiteY40" fmla="*/ 560600 h 1277926"/>
              <a:gd name="connsiteX41" fmla="*/ 819150 w 1654873"/>
              <a:gd name="connsiteY41" fmla="*/ 605050 h 1277926"/>
              <a:gd name="connsiteX42" fmla="*/ 831850 w 1654873"/>
              <a:gd name="connsiteY42" fmla="*/ 643150 h 1277926"/>
              <a:gd name="connsiteX43" fmla="*/ 838200 w 1654873"/>
              <a:gd name="connsiteY43" fmla="*/ 662200 h 1277926"/>
              <a:gd name="connsiteX44" fmla="*/ 850900 w 1654873"/>
              <a:gd name="connsiteY44" fmla="*/ 681250 h 1277926"/>
              <a:gd name="connsiteX45" fmla="*/ 863600 w 1654873"/>
              <a:gd name="connsiteY45" fmla="*/ 725700 h 1277926"/>
              <a:gd name="connsiteX46" fmla="*/ 882650 w 1654873"/>
              <a:gd name="connsiteY46" fmla="*/ 744750 h 1277926"/>
              <a:gd name="connsiteX47" fmla="*/ 914400 w 1654873"/>
              <a:gd name="connsiteY47" fmla="*/ 789200 h 1277926"/>
              <a:gd name="connsiteX48" fmla="*/ 933450 w 1654873"/>
              <a:gd name="connsiteY48" fmla="*/ 795550 h 1277926"/>
              <a:gd name="connsiteX49" fmla="*/ 952500 w 1654873"/>
              <a:gd name="connsiteY49" fmla="*/ 789200 h 1277926"/>
              <a:gd name="connsiteX50" fmla="*/ 990600 w 1654873"/>
              <a:gd name="connsiteY50" fmla="*/ 770150 h 1277926"/>
              <a:gd name="connsiteX51" fmla="*/ 1009650 w 1654873"/>
              <a:gd name="connsiteY51" fmla="*/ 833650 h 1277926"/>
              <a:gd name="connsiteX52" fmla="*/ 1016000 w 1654873"/>
              <a:gd name="connsiteY52" fmla="*/ 871750 h 1277926"/>
              <a:gd name="connsiteX53" fmla="*/ 1022350 w 1654873"/>
              <a:gd name="connsiteY53" fmla="*/ 890800 h 1277926"/>
              <a:gd name="connsiteX54" fmla="*/ 1028700 w 1654873"/>
              <a:gd name="connsiteY54" fmla="*/ 928900 h 1277926"/>
              <a:gd name="connsiteX55" fmla="*/ 1035050 w 1654873"/>
              <a:gd name="connsiteY55" fmla="*/ 954300 h 1277926"/>
              <a:gd name="connsiteX56" fmla="*/ 1054100 w 1654873"/>
              <a:gd name="connsiteY56" fmla="*/ 960650 h 1277926"/>
              <a:gd name="connsiteX57" fmla="*/ 1079500 w 1654873"/>
              <a:gd name="connsiteY57" fmla="*/ 954300 h 1277926"/>
              <a:gd name="connsiteX58" fmla="*/ 1111250 w 1654873"/>
              <a:gd name="connsiteY58" fmla="*/ 916200 h 1277926"/>
              <a:gd name="connsiteX59" fmla="*/ 1149350 w 1654873"/>
              <a:gd name="connsiteY59" fmla="*/ 878100 h 1277926"/>
              <a:gd name="connsiteX60" fmla="*/ 1174750 w 1654873"/>
              <a:gd name="connsiteY60" fmla="*/ 916200 h 1277926"/>
              <a:gd name="connsiteX61" fmla="*/ 1181100 w 1654873"/>
              <a:gd name="connsiteY61" fmla="*/ 947950 h 1277926"/>
              <a:gd name="connsiteX62" fmla="*/ 1193800 w 1654873"/>
              <a:gd name="connsiteY62" fmla="*/ 973350 h 1277926"/>
              <a:gd name="connsiteX63" fmla="*/ 1212850 w 1654873"/>
              <a:gd name="connsiteY63" fmla="*/ 1043200 h 1277926"/>
              <a:gd name="connsiteX64" fmla="*/ 1225550 w 1654873"/>
              <a:gd name="connsiteY64" fmla="*/ 1062250 h 1277926"/>
              <a:gd name="connsiteX65" fmla="*/ 1244600 w 1654873"/>
              <a:gd name="connsiteY65" fmla="*/ 1074950 h 1277926"/>
              <a:gd name="connsiteX66" fmla="*/ 1282700 w 1654873"/>
              <a:gd name="connsiteY66" fmla="*/ 1049550 h 1277926"/>
              <a:gd name="connsiteX67" fmla="*/ 1301750 w 1654873"/>
              <a:gd name="connsiteY67" fmla="*/ 1036850 h 1277926"/>
              <a:gd name="connsiteX68" fmla="*/ 1320800 w 1654873"/>
              <a:gd name="connsiteY68" fmla="*/ 1074950 h 1277926"/>
              <a:gd name="connsiteX69" fmla="*/ 1333500 w 1654873"/>
              <a:gd name="connsiteY69" fmla="*/ 1094000 h 1277926"/>
              <a:gd name="connsiteX70" fmla="*/ 1352550 w 1654873"/>
              <a:gd name="connsiteY70" fmla="*/ 1138450 h 1277926"/>
              <a:gd name="connsiteX71" fmla="*/ 1371600 w 1654873"/>
              <a:gd name="connsiteY71" fmla="*/ 1151150 h 1277926"/>
              <a:gd name="connsiteX72" fmla="*/ 1390650 w 1654873"/>
              <a:gd name="connsiteY72" fmla="*/ 1189250 h 1277926"/>
              <a:gd name="connsiteX73" fmla="*/ 1409700 w 1654873"/>
              <a:gd name="connsiteY73" fmla="*/ 1201950 h 1277926"/>
              <a:gd name="connsiteX74" fmla="*/ 1447800 w 1654873"/>
              <a:gd name="connsiteY74" fmla="*/ 1195600 h 1277926"/>
              <a:gd name="connsiteX75" fmla="*/ 1473200 w 1654873"/>
              <a:gd name="connsiteY75" fmla="*/ 1182900 h 1277926"/>
              <a:gd name="connsiteX76" fmla="*/ 1492250 w 1654873"/>
              <a:gd name="connsiteY76" fmla="*/ 1176550 h 1277926"/>
              <a:gd name="connsiteX77" fmla="*/ 1524000 w 1654873"/>
              <a:gd name="connsiteY77" fmla="*/ 1201950 h 1277926"/>
              <a:gd name="connsiteX78" fmla="*/ 1549400 w 1654873"/>
              <a:gd name="connsiteY78" fmla="*/ 1214650 h 1277926"/>
              <a:gd name="connsiteX79" fmla="*/ 1639888 w 1654873"/>
              <a:gd name="connsiteY79" fmla="*/ 1253259 h 1277926"/>
              <a:gd name="connsiteX80" fmla="*/ 1626394 w 1654873"/>
              <a:gd name="connsiteY80" fmla="*/ 1262172 h 1277926"/>
              <a:gd name="connsiteX81" fmla="*/ 1554958 w 1654873"/>
              <a:gd name="connsiteY81" fmla="*/ 1258179 h 127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654873" h="1277926">
                <a:moveTo>
                  <a:pt x="1554958" y="1258179"/>
                </a:moveTo>
                <a:lnTo>
                  <a:pt x="1619250" y="1246400"/>
                </a:lnTo>
                <a:cubicBezTo>
                  <a:pt x="1477383" y="1277926"/>
                  <a:pt x="1581615" y="1259100"/>
                  <a:pt x="1301750" y="1259100"/>
                </a:cubicBezTo>
                <a:lnTo>
                  <a:pt x="6350" y="1259100"/>
                </a:lnTo>
                <a:cubicBezTo>
                  <a:pt x="4233" y="842117"/>
                  <a:pt x="2117" y="425133"/>
                  <a:pt x="0" y="8150"/>
                </a:cubicBezTo>
                <a:lnTo>
                  <a:pt x="25400" y="20850"/>
                </a:lnTo>
                <a:cubicBezTo>
                  <a:pt x="42333" y="14500"/>
                  <a:pt x="58205" y="0"/>
                  <a:pt x="76200" y="1800"/>
                </a:cubicBezTo>
                <a:cubicBezTo>
                  <a:pt x="85619" y="2742"/>
                  <a:pt x="85384" y="18411"/>
                  <a:pt x="88900" y="27200"/>
                </a:cubicBezTo>
                <a:cubicBezTo>
                  <a:pt x="93872" y="39629"/>
                  <a:pt x="101600" y="65300"/>
                  <a:pt x="101600" y="65300"/>
                </a:cubicBezTo>
                <a:cubicBezTo>
                  <a:pt x="103717" y="82233"/>
                  <a:pt x="105145" y="99267"/>
                  <a:pt x="107950" y="116100"/>
                </a:cubicBezTo>
                <a:cubicBezTo>
                  <a:pt x="109385" y="124708"/>
                  <a:pt x="109459" y="134238"/>
                  <a:pt x="114300" y="141500"/>
                </a:cubicBezTo>
                <a:cubicBezTo>
                  <a:pt x="118533" y="147850"/>
                  <a:pt x="127000" y="149967"/>
                  <a:pt x="133350" y="154200"/>
                </a:cubicBezTo>
                <a:cubicBezTo>
                  <a:pt x="150283" y="152083"/>
                  <a:pt x="168112" y="153682"/>
                  <a:pt x="184150" y="147850"/>
                </a:cubicBezTo>
                <a:cubicBezTo>
                  <a:pt x="199882" y="142129"/>
                  <a:pt x="209737" y="115726"/>
                  <a:pt x="215900" y="103400"/>
                </a:cubicBezTo>
                <a:cubicBezTo>
                  <a:pt x="219170" y="178616"/>
                  <a:pt x="176484" y="275508"/>
                  <a:pt x="241300" y="243100"/>
                </a:cubicBezTo>
                <a:cubicBezTo>
                  <a:pt x="248126" y="239687"/>
                  <a:pt x="254000" y="234633"/>
                  <a:pt x="260350" y="230400"/>
                </a:cubicBezTo>
                <a:cubicBezTo>
                  <a:pt x="265938" y="222017"/>
                  <a:pt x="279314" y="188997"/>
                  <a:pt x="298450" y="217700"/>
                </a:cubicBezTo>
                <a:cubicBezTo>
                  <a:pt x="308132" y="232223"/>
                  <a:pt x="306917" y="251567"/>
                  <a:pt x="311150" y="268500"/>
                </a:cubicBezTo>
                <a:cubicBezTo>
                  <a:pt x="312773" y="274994"/>
                  <a:pt x="313319" y="282323"/>
                  <a:pt x="317500" y="287550"/>
                </a:cubicBezTo>
                <a:cubicBezTo>
                  <a:pt x="322268" y="293509"/>
                  <a:pt x="330200" y="296017"/>
                  <a:pt x="336550" y="300250"/>
                </a:cubicBezTo>
                <a:cubicBezTo>
                  <a:pt x="344688" y="298215"/>
                  <a:pt x="371890" y="292105"/>
                  <a:pt x="381000" y="287550"/>
                </a:cubicBezTo>
                <a:cubicBezTo>
                  <a:pt x="387826" y="284137"/>
                  <a:pt x="393700" y="279083"/>
                  <a:pt x="400050" y="274850"/>
                </a:cubicBezTo>
                <a:cubicBezTo>
                  <a:pt x="417542" y="327327"/>
                  <a:pt x="391702" y="245144"/>
                  <a:pt x="412750" y="357400"/>
                </a:cubicBezTo>
                <a:cubicBezTo>
                  <a:pt x="415217" y="370558"/>
                  <a:pt x="421217" y="382800"/>
                  <a:pt x="425450" y="395500"/>
                </a:cubicBezTo>
                <a:cubicBezTo>
                  <a:pt x="427863" y="402740"/>
                  <a:pt x="438150" y="403967"/>
                  <a:pt x="444500" y="408200"/>
                </a:cubicBezTo>
                <a:cubicBezTo>
                  <a:pt x="450850" y="403967"/>
                  <a:pt x="455918" y="395500"/>
                  <a:pt x="463550" y="395500"/>
                </a:cubicBezTo>
                <a:cubicBezTo>
                  <a:pt x="490796" y="395500"/>
                  <a:pt x="487715" y="413315"/>
                  <a:pt x="501650" y="427250"/>
                </a:cubicBezTo>
                <a:cubicBezTo>
                  <a:pt x="507046" y="432646"/>
                  <a:pt x="514350" y="435717"/>
                  <a:pt x="520700" y="439950"/>
                </a:cubicBezTo>
                <a:cubicBezTo>
                  <a:pt x="522281" y="439634"/>
                  <a:pt x="564991" y="432457"/>
                  <a:pt x="571500" y="427250"/>
                </a:cubicBezTo>
                <a:cubicBezTo>
                  <a:pt x="577459" y="422482"/>
                  <a:pt x="578804" y="413596"/>
                  <a:pt x="584200" y="408200"/>
                </a:cubicBezTo>
                <a:cubicBezTo>
                  <a:pt x="589596" y="402804"/>
                  <a:pt x="596900" y="399733"/>
                  <a:pt x="603250" y="395500"/>
                </a:cubicBezTo>
                <a:cubicBezTo>
                  <a:pt x="613833" y="397617"/>
                  <a:pt x="629447" y="392595"/>
                  <a:pt x="635000" y="401850"/>
                </a:cubicBezTo>
                <a:cubicBezTo>
                  <a:pt x="644861" y="418286"/>
                  <a:pt x="638199" y="440094"/>
                  <a:pt x="641350" y="459000"/>
                </a:cubicBezTo>
                <a:cubicBezTo>
                  <a:pt x="642450" y="465602"/>
                  <a:pt x="646248" y="471516"/>
                  <a:pt x="647700" y="478050"/>
                </a:cubicBezTo>
                <a:cubicBezTo>
                  <a:pt x="650493" y="490619"/>
                  <a:pt x="650927" y="503659"/>
                  <a:pt x="654050" y="516150"/>
                </a:cubicBezTo>
                <a:cubicBezTo>
                  <a:pt x="657297" y="529137"/>
                  <a:pt x="662517" y="541550"/>
                  <a:pt x="666750" y="554250"/>
                </a:cubicBezTo>
                <a:lnTo>
                  <a:pt x="673100" y="573300"/>
                </a:lnTo>
                <a:cubicBezTo>
                  <a:pt x="687917" y="571183"/>
                  <a:pt x="703214" y="571251"/>
                  <a:pt x="717550" y="566950"/>
                </a:cubicBezTo>
                <a:cubicBezTo>
                  <a:pt x="724860" y="564757"/>
                  <a:pt x="730390" y="558686"/>
                  <a:pt x="736600" y="554250"/>
                </a:cubicBezTo>
                <a:cubicBezTo>
                  <a:pt x="791734" y="514868"/>
                  <a:pt x="736155" y="552430"/>
                  <a:pt x="781050" y="522500"/>
                </a:cubicBezTo>
                <a:lnTo>
                  <a:pt x="806450" y="560600"/>
                </a:lnTo>
                <a:cubicBezTo>
                  <a:pt x="810330" y="566420"/>
                  <a:pt x="817995" y="601201"/>
                  <a:pt x="819150" y="605050"/>
                </a:cubicBezTo>
                <a:cubicBezTo>
                  <a:pt x="822997" y="617872"/>
                  <a:pt x="827617" y="630450"/>
                  <a:pt x="831850" y="643150"/>
                </a:cubicBezTo>
                <a:cubicBezTo>
                  <a:pt x="833967" y="649500"/>
                  <a:pt x="834487" y="656631"/>
                  <a:pt x="838200" y="662200"/>
                </a:cubicBezTo>
                <a:lnTo>
                  <a:pt x="850900" y="681250"/>
                </a:lnTo>
                <a:cubicBezTo>
                  <a:pt x="851747" y="684637"/>
                  <a:pt x="859956" y="720234"/>
                  <a:pt x="863600" y="725700"/>
                </a:cubicBezTo>
                <a:cubicBezTo>
                  <a:pt x="868581" y="733172"/>
                  <a:pt x="877430" y="737442"/>
                  <a:pt x="882650" y="744750"/>
                </a:cubicBezTo>
                <a:cubicBezTo>
                  <a:pt x="900708" y="770032"/>
                  <a:pt x="887383" y="771189"/>
                  <a:pt x="914400" y="789200"/>
                </a:cubicBezTo>
                <a:cubicBezTo>
                  <a:pt x="919969" y="792913"/>
                  <a:pt x="927100" y="793433"/>
                  <a:pt x="933450" y="795550"/>
                </a:cubicBezTo>
                <a:cubicBezTo>
                  <a:pt x="939800" y="793433"/>
                  <a:pt x="946513" y="792193"/>
                  <a:pt x="952500" y="789200"/>
                </a:cubicBezTo>
                <a:cubicBezTo>
                  <a:pt x="1001739" y="764581"/>
                  <a:pt x="942717" y="786111"/>
                  <a:pt x="990600" y="770150"/>
                </a:cubicBezTo>
                <a:cubicBezTo>
                  <a:pt x="1000197" y="808537"/>
                  <a:pt x="994190" y="787271"/>
                  <a:pt x="1009650" y="833650"/>
                </a:cubicBezTo>
                <a:cubicBezTo>
                  <a:pt x="1013721" y="845864"/>
                  <a:pt x="1013207" y="859181"/>
                  <a:pt x="1016000" y="871750"/>
                </a:cubicBezTo>
                <a:cubicBezTo>
                  <a:pt x="1017452" y="878284"/>
                  <a:pt x="1020898" y="884266"/>
                  <a:pt x="1022350" y="890800"/>
                </a:cubicBezTo>
                <a:cubicBezTo>
                  <a:pt x="1025143" y="903369"/>
                  <a:pt x="1026175" y="916275"/>
                  <a:pt x="1028700" y="928900"/>
                </a:cubicBezTo>
                <a:cubicBezTo>
                  <a:pt x="1030412" y="937458"/>
                  <a:pt x="1029598" y="947485"/>
                  <a:pt x="1035050" y="954300"/>
                </a:cubicBezTo>
                <a:cubicBezTo>
                  <a:pt x="1039231" y="959527"/>
                  <a:pt x="1047750" y="958533"/>
                  <a:pt x="1054100" y="960650"/>
                </a:cubicBezTo>
                <a:cubicBezTo>
                  <a:pt x="1062567" y="958533"/>
                  <a:pt x="1071923" y="958630"/>
                  <a:pt x="1079500" y="954300"/>
                </a:cubicBezTo>
                <a:cubicBezTo>
                  <a:pt x="1099114" y="943092"/>
                  <a:pt x="1097675" y="931472"/>
                  <a:pt x="1111250" y="916200"/>
                </a:cubicBezTo>
                <a:cubicBezTo>
                  <a:pt x="1123182" y="902776"/>
                  <a:pt x="1149350" y="878100"/>
                  <a:pt x="1149350" y="878100"/>
                </a:cubicBezTo>
                <a:lnTo>
                  <a:pt x="1174750" y="916200"/>
                </a:lnTo>
                <a:cubicBezTo>
                  <a:pt x="1180737" y="925180"/>
                  <a:pt x="1177687" y="937711"/>
                  <a:pt x="1181100" y="947950"/>
                </a:cubicBezTo>
                <a:cubicBezTo>
                  <a:pt x="1184093" y="956930"/>
                  <a:pt x="1189567" y="964883"/>
                  <a:pt x="1193800" y="973350"/>
                </a:cubicBezTo>
                <a:cubicBezTo>
                  <a:pt x="1197208" y="990390"/>
                  <a:pt x="1203643" y="1029389"/>
                  <a:pt x="1212850" y="1043200"/>
                </a:cubicBezTo>
                <a:cubicBezTo>
                  <a:pt x="1217083" y="1049550"/>
                  <a:pt x="1220154" y="1056854"/>
                  <a:pt x="1225550" y="1062250"/>
                </a:cubicBezTo>
                <a:cubicBezTo>
                  <a:pt x="1230946" y="1067646"/>
                  <a:pt x="1238250" y="1070717"/>
                  <a:pt x="1244600" y="1074950"/>
                </a:cubicBezTo>
                <a:lnTo>
                  <a:pt x="1282700" y="1049550"/>
                </a:lnTo>
                <a:lnTo>
                  <a:pt x="1301750" y="1036850"/>
                </a:lnTo>
                <a:cubicBezTo>
                  <a:pt x="1338146" y="1091445"/>
                  <a:pt x="1294510" y="1022370"/>
                  <a:pt x="1320800" y="1074950"/>
                </a:cubicBezTo>
                <a:cubicBezTo>
                  <a:pt x="1324213" y="1081776"/>
                  <a:pt x="1330087" y="1087174"/>
                  <a:pt x="1333500" y="1094000"/>
                </a:cubicBezTo>
                <a:cubicBezTo>
                  <a:pt x="1343426" y="1113852"/>
                  <a:pt x="1336033" y="1118630"/>
                  <a:pt x="1352550" y="1138450"/>
                </a:cubicBezTo>
                <a:cubicBezTo>
                  <a:pt x="1357436" y="1144313"/>
                  <a:pt x="1365250" y="1146917"/>
                  <a:pt x="1371600" y="1151150"/>
                </a:cubicBezTo>
                <a:cubicBezTo>
                  <a:pt x="1376765" y="1166644"/>
                  <a:pt x="1378340" y="1176940"/>
                  <a:pt x="1390650" y="1189250"/>
                </a:cubicBezTo>
                <a:cubicBezTo>
                  <a:pt x="1396046" y="1194646"/>
                  <a:pt x="1403350" y="1197717"/>
                  <a:pt x="1409700" y="1201950"/>
                </a:cubicBezTo>
                <a:cubicBezTo>
                  <a:pt x="1422400" y="1199833"/>
                  <a:pt x="1435468" y="1199300"/>
                  <a:pt x="1447800" y="1195600"/>
                </a:cubicBezTo>
                <a:cubicBezTo>
                  <a:pt x="1456867" y="1192880"/>
                  <a:pt x="1464499" y="1186629"/>
                  <a:pt x="1473200" y="1182900"/>
                </a:cubicBezTo>
                <a:cubicBezTo>
                  <a:pt x="1479352" y="1180263"/>
                  <a:pt x="1485900" y="1178667"/>
                  <a:pt x="1492250" y="1176550"/>
                </a:cubicBezTo>
                <a:cubicBezTo>
                  <a:pt x="1537734" y="1191711"/>
                  <a:pt x="1485703" y="1170036"/>
                  <a:pt x="1524000" y="1201950"/>
                </a:cubicBezTo>
                <a:cubicBezTo>
                  <a:pt x="1531272" y="1208010"/>
                  <a:pt x="1540699" y="1210921"/>
                  <a:pt x="1549400" y="1214650"/>
                </a:cubicBezTo>
                <a:cubicBezTo>
                  <a:pt x="1575464" y="1225820"/>
                  <a:pt x="1608072" y="1249724"/>
                  <a:pt x="1639888" y="1253259"/>
                </a:cubicBezTo>
                <a:cubicBezTo>
                  <a:pt x="1654873" y="1275737"/>
                  <a:pt x="1653936" y="1255286"/>
                  <a:pt x="1626394" y="1262172"/>
                </a:cubicBezTo>
                <a:cubicBezTo>
                  <a:pt x="1624341" y="1262685"/>
                  <a:pt x="1554958" y="1259237"/>
                  <a:pt x="1554958" y="1258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551363" y="4330700"/>
            <a:ext cx="1447800" cy="1241425"/>
          </a:xfrm>
          <a:custGeom>
            <a:avLst/>
            <a:gdLst>
              <a:gd name="connsiteX0" fmla="*/ 1447800 w 1447800"/>
              <a:gd name="connsiteY0" fmla="*/ 1242060 h 1242060"/>
              <a:gd name="connsiteX1" fmla="*/ 0 w 1447800"/>
              <a:gd name="connsiteY1" fmla="*/ 1242060 h 1242060"/>
              <a:gd name="connsiteX2" fmla="*/ 0 w 1447800"/>
              <a:gd name="connsiteY2" fmla="*/ 0 h 1242060"/>
              <a:gd name="connsiteX3" fmla="*/ 0 w 1447800"/>
              <a:gd name="connsiteY3" fmla="*/ 236220 h 1242060"/>
              <a:gd name="connsiteX4" fmla="*/ 53340 w 1447800"/>
              <a:gd name="connsiteY4" fmla="*/ 198120 h 1242060"/>
              <a:gd name="connsiteX5" fmla="*/ 60960 w 1447800"/>
              <a:gd name="connsiteY5" fmla="*/ 175260 h 1242060"/>
              <a:gd name="connsiteX6" fmla="*/ 114300 w 1447800"/>
              <a:gd name="connsiteY6" fmla="*/ 190500 h 1242060"/>
              <a:gd name="connsiteX7" fmla="*/ 152400 w 1447800"/>
              <a:gd name="connsiteY7" fmla="*/ 182880 h 1242060"/>
              <a:gd name="connsiteX8" fmla="*/ 160020 w 1447800"/>
              <a:gd name="connsiteY8" fmla="*/ 144780 h 1242060"/>
              <a:gd name="connsiteX9" fmla="*/ 167640 w 1447800"/>
              <a:gd name="connsiteY9" fmla="*/ 121920 h 1242060"/>
              <a:gd name="connsiteX10" fmla="*/ 190500 w 1447800"/>
              <a:gd name="connsiteY10" fmla="*/ 129540 h 1242060"/>
              <a:gd name="connsiteX11" fmla="*/ 213360 w 1447800"/>
              <a:gd name="connsiteY11" fmla="*/ 144780 h 1242060"/>
              <a:gd name="connsiteX12" fmla="*/ 259080 w 1447800"/>
              <a:gd name="connsiteY12" fmla="*/ 76200 h 1242060"/>
              <a:gd name="connsiteX13" fmla="*/ 281940 w 1447800"/>
              <a:gd name="connsiteY13" fmla="*/ 68580 h 1242060"/>
              <a:gd name="connsiteX14" fmla="*/ 304800 w 1447800"/>
              <a:gd name="connsiteY14" fmla="*/ 83820 h 1242060"/>
              <a:gd name="connsiteX15" fmla="*/ 342900 w 1447800"/>
              <a:gd name="connsiteY15" fmla="*/ 76200 h 1242060"/>
              <a:gd name="connsiteX16" fmla="*/ 396240 w 1447800"/>
              <a:gd name="connsiteY16" fmla="*/ 30480 h 1242060"/>
              <a:gd name="connsiteX17" fmla="*/ 419100 w 1447800"/>
              <a:gd name="connsiteY17" fmla="*/ 38100 h 1242060"/>
              <a:gd name="connsiteX18" fmla="*/ 434340 w 1447800"/>
              <a:gd name="connsiteY18" fmla="*/ 83820 h 1242060"/>
              <a:gd name="connsiteX19" fmla="*/ 449580 w 1447800"/>
              <a:gd name="connsiteY19" fmla="*/ 129540 h 1242060"/>
              <a:gd name="connsiteX20" fmla="*/ 472440 w 1447800"/>
              <a:gd name="connsiteY20" fmla="*/ 144780 h 1242060"/>
              <a:gd name="connsiteX21" fmla="*/ 571500 w 1447800"/>
              <a:gd name="connsiteY21" fmla="*/ 144780 h 1242060"/>
              <a:gd name="connsiteX22" fmla="*/ 594360 w 1447800"/>
              <a:gd name="connsiteY22" fmla="*/ 167640 h 1242060"/>
              <a:gd name="connsiteX23" fmla="*/ 624840 w 1447800"/>
              <a:gd name="connsiteY23" fmla="*/ 213360 h 1242060"/>
              <a:gd name="connsiteX24" fmla="*/ 632460 w 1447800"/>
              <a:gd name="connsiteY24" fmla="*/ 281940 h 1242060"/>
              <a:gd name="connsiteX25" fmla="*/ 617220 w 1447800"/>
              <a:gd name="connsiteY25" fmla="*/ 350520 h 1242060"/>
              <a:gd name="connsiteX26" fmla="*/ 640080 w 1447800"/>
              <a:gd name="connsiteY26" fmla="*/ 373380 h 1242060"/>
              <a:gd name="connsiteX27" fmla="*/ 693420 w 1447800"/>
              <a:gd name="connsiteY27" fmla="*/ 403860 h 1242060"/>
              <a:gd name="connsiteX28" fmla="*/ 701040 w 1447800"/>
              <a:gd name="connsiteY28" fmla="*/ 495300 h 1242060"/>
              <a:gd name="connsiteX29" fmla="*/ 708660 w 1447800"/>
              <a:gd name="connsiteY29" fmla="*/ 518160 h 1242060"/>
              <a:gd name="connsiteX30" fmla="*/ 731520 w 1447800"/>
              <a:gd name="connsiteY30" fmla="*/ 541020 h 1242060"/>
              <a:gd name="connsiteX31" fmla="*/ 754380 w 1447800"/>
              <a:gd name="connsiteY31" fmla="*/ 548640 h 1242060"/>
              <a:gd name="connsiteX32" fmla="*/ 815340 w 1447800"/>
              <a:gd name="connsiteY32" fmla="*/ 541020 h 1242060"/>
              <a:gd name="connsiteX33" fmla="*/ 822960 w 1447800"/>
              <a:gd name="connsiteY33" fmla="*/ 518160 h 1242060"/>
              <a:gd name="connsiteX34" fmla="*/ 845820 w 1447800"/>
              <a:gd name="connsiteY34" fmla="*/ 510540 h 1242060"/>
              <a:gd name="connsiteX35" fmla="*/ 868680 w 1447800"/>
              <a:gd name="connsiteY35" fmla="*/ 518160 h 1242060"/>
              <a:gd name="connsiteX36" fmla="*/ 883920 w 1447800"/>
              <a:gd name="connsiteY36" fmla="*/ 563880 h 1242060"/>
              <a:gd name="connsiteX37" fmla="*/ 891540 w 1447800"/>
              <a:gd name="connsiteY37" fmla="*/ 586740 h 1242060"/>
              <a:gd name="connsiteX38" fmla="*/ 929640 w 1447800"/>
              <a:gd name="connsiteY38" fmla="*/ 632460 h 1242060"/>
              <a:gd name="connsiteX39" fmla="*/ 944880 w 1447800"/>
              <a:gd name="connsiteY39" fmla="*/ 655320 h 1242060"/>
              <a:gd name="connsiteX40" fmla="*/ 975360 w 1447800"/>
              <a:gd name="connsiteY40" fmla="*/ 746760 h 1242060"/>
              <a:gd name="connsiteX41" fmla="*/ 1005840 w 1447800"/>
              <a:gd name="connsiteY41" fmla="*/ 739140 h 1242060"/>
              <a:gd name="connsiteX42" fmla="*/ 1089660 w 1447800"/>
              <a:gd name="connsiteY42" fmla="*/ 716280 h 1242060"/>
              <a:gd name="connsiteX43" fmla="*/ 1112520 w 1447800"/>
              <a:gd name="connsiteY43" fmla="*/ 693420 h 1242060"/>
              <a:gd name="connsiteX44" fmla="*/ 1120140 w 1447800"/>
              <a:gd name="connsiteY44" fmla="*/ 670560 h 1242060"/>
              <a:gd name="connsiteX45" fmla="*/ 1150620 w 1447800"/>
              <a:gd name="connsiteY45" fmla="*/ 624840 h 1242060"/>
              <a:gd name="connsiteX46" fmla="*/ 1173480 w 1447800"/>
              <a:gd name="connsiteY46" fmla="*/ 647700 h 1242060"/>
              <a:gd name="connsiteX47" fmla="*/ 1181100 w 1447800"/>
              <a:gd name="connsiteY47" fmla="*/ 670560 h 1242060"/>
              <a:gd name="connsiteX48" fmla="*/ 1188720 w 1447800"/>
              <a:gd name="connsiteY48" fmla="*/ 762000 h 1242060"/>
              <a:gd name="connsiteX49" fmla="*/ 1196340 w 1447800"/>
              <a:gd name="connsiteY49" fmla="*/ 784860 h 1242060"/>
              <a:gd name="connsiteX50" fmla="*/ 1203960 w 1447800"/>
              <a:gd name="connsiteY50" fmla="*/ 815340 h 1242060"/>
              <a:gd name="connsiteX51" fmla="*/ 1226820 w 1447800"/>
              <a:gd name="connsiteY51" fmla="*/ 899160 h 1242060"/>
              <a:gd name="connsiteX52" fmla="*/ 1249680 w 1447800"/>
              <a:gd name="connsiteY52" fmla="*/ 906780 h 1242060"/>
              <a:gd name="connsiteX53" fmla="*/ 1287780 w 1447800"/>
              <a:gd name="connsiteY53" fmla="*/ 899160 h 1242060"/>
              <a:gd name="connsiteX54" fmla="*/ 1303020 w 1447800"/>
              <a:gd name="connsiteY54" fmla="*/ 922020 h 1242060"/>
              <a:gd name="connsiteX55" fmla="*/ 1318260 w 1447800"/>
              <a:gd name="connsiteY55" fmla="*/ 990600 h 1242060"/>
              <a:gd name="connsiteX56" fmla="*/ 1341120 w 1447800"/>
              <a:gd name="connsiteY56" fmla="*/ 1013460 h 1242060"/>
              <a:gd name="connsiteX57" fmla="*/ 1348740 w 1447800"/>
              <a:gd name="connsiteY57" fmla="*/ 1036320 h 1242060"/>
              <a:gd name="connsiteX58" fmla="*/ 1363980 w 1447800"/>
              <a:gd name="connsiteY58" fmla="*/ 1066800 h 1242060"/>
              <a:gd name="connsiteX59" fmla="*/ 1371600 w 1447800"/>
              <a:gd name="connsiteY59" fmla="*/ 1112520 h 1242060"/>
              <a:gd name="connsiteX60" fmla="*/ 1409700 w 1447800"/>
              <a:gd name="connsiteY60" fmla="*/ 1158240 h 1242060"/>
              <a:gd name="connsiteX61" fmla="*/ 1440180 w 1447800"/>
              <a:gd name="connsiteY61" fmla="*/ 1226820 h 1242060"/>
              <a:gd name="connsiteX62" fmla="*/ 1447800 w 1447800"/>
              <a:gd name="connsiteY62" fmla="*/ 1242060 h 124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447800" h="1242060">
                <a:moveTo>
                  <a:pt x="1447800" y="1242060"/>
                </a:moveTo>
                <a:lnTo>
                  <a:pt x="0" y="1242060"/>
                </a:lnTo>
                <a:lnTo>
                  <a:pt x="0" y="0"/>
                </a:lnTo>
                <a:lnTo>
                  <a:pt x="0" y="236220"/>
                </a:lnTo>
                <a:cubicBezTo>
                  <a:pt x="17780" y="223520"/>
                  <a:pt x="37890" y="213570"/>
                  <a:pt x="53340" y="198120"/>
                </a:cubicBezTo>
                <a:cubicBezTo>
                  <a:pt x="59020" y="192440"/>
                  <a:pt x="53502" y="178243"/>
                  <a:pt x="60960" y="175260"/>
                </a:cubicBezTo>
                <a:cubicBezTo>
                  <a:pt x="65309" y="173520"/>
                  <a:pt x="107523" y="188241"/>
                  <a:pt x="114300" y="190500"/>
                </a:cubicBezTo>
                <a:cubicBezTo>
                  <a:pt x="127000" y="187960"/>
                  <a:pt x="143242" y="192038"/>
                  <a:pt x="152400" y="182880"/>
                </a:cubicBezTo>
                <a:cubicBezTo>
                  <a:pt x="161558" y="173722"/>
                  <a:pt x="156879" y="157345"/>
                  <a:pt x="160020" y="144780"/>
                </a:cubicBezTo>
                <a:cubicBezTo>
                  <a:pt x="161968" y="136988"/>
                  <a:pt x="165100" y="129540"/>
                  <a:pt x="167640" y="121920"/>
                </a:cubicBezTo>
                <a:cubicBezTo>
                  <a:pt x="175260" y="124460"/>
                  <a:pt x="183316" y="125948"/>
                  <a:pt x="190500" y="129540"/>
                </a:cubicBezTo>
                <a:cubicBezTo>
                  <a:pt x="198691" y="133636"/>
                  <a:pt x="205409" y="149324"/>
                  <a:pt x="213360" y="144780"/>
                </a:cubicBezTo>
                <a:lnTo>
                  <a:pt x="259080" y="76200"/>
                </a:lnTo>
                <a:cubicBezTo>
                  <a:pt x="263535" y="69517"/>
                  <a:pt x="274320" y="71120"/>
                  <a:pt x="281940" y="68580"/>
                </a:cubicBezTo>
                <a:cubicBezTo>
                  <a:pt x="289560" y="73660"/>
                  <a:pt x="295713" y="82684"/>
                  <a:pt x="304800" y="83820"/>
                </a:cubicBezTo>
                <a:cubicBezTo>
                  <a:pt x="317651" y="85426"/>
                  <a:pt x="331065" y="81460"/>
                  <a:pt x="342900" y="76200"/>
                </a:cubicBezTo>
                <a:cubicBezTo>
                  <a:pt x="360495" y="68380"/>
                  <a:pt x="382648" y="44072"/>
                  <a:pt x="396240" y="30480"/>
                </a:cubicBezTo>
                <a:cubicBezTo>
                  <a:pt x="403860" y="33020"/>
                  <a:pt x="414431" y="31564"/>
                  <a:pt x="419100" y="38100"/>
                </a:cubicBezTo>
                <a:cubicBezTo>
                  <a:pt x="428437" y="51172"/>
                  <a:pt x="429260" y="68580"/>
                  <a:pt x="434340" y="83820"/>
                </a:cubicBezTo>
                <a:lnTo>
                  <a:pt x="449580" y="129540"/>
                </a:lnTo>
                <a:cubicBezTo>
                  <a:pt x="452476" y="138228"/>
                  <a:pt x="464820" y="139700"/>
                  <a:pt x="472440" y="144780"/>
                </a:cubicBezTo>
                <a:cubicBezTo>
                  <a:pt x="527851" y="132466"/>
                  <a:pt x="531841" y="116452"/>
                  <a:pt x="571500" y="144780"/>
                </a:cubicBezTo>
                <a:cubicBezTo>
                  <a:pt x="580269" y="151044"/>
                  <a:pt x="587744" y="159134"/>
                  <a:pt x="594360" y="167640"/>
                </a:cubicBezTo>
                <a:cubicBezTo>
                  <a:pt x="605605" y="182098"/>
                  <a:pt x="624840" y="213360"/>
                  <a:pt x="624840" y="213360"/>
                </a:cubicBezTo>
                <a:cubicBezTo>
                  <a:pt x="627380" y="236220"/>
                  <a:pt x="632460" y="258939"/>
                  <a:pt x="632460" y="281940"/>
                </a:cubicBezTo>
                <a:cubicBezTo>
                  <a:pt x="632460" y="308761"/>
                  <a:pt x="625078" y="326946"/>
                  <a:pt x="617220" y="350520"/>
                </a:cubicBezTo>
                <a:cubicBezTo>
                  <a:pt x="624840" y="358140"/>
                  <a:pt x="630441" y="368561"/>
                  <a:pt x="640080" y="373380"/>
                </a:cubicBezTo>
                <a:cubicBezTo>
                  <a:pt x="701284" y="403982"/>
                  <a:pt x="661009" y="355243"/>
                  <a:pt x="693420" y="403860"/>
                </a:cubicBezTo>
                <a:cubicBezTo>
                  <a:pt x="695960" y="434340"/>
                  <a:pt x="696998" y="464983"/>
                  <a:pt x="701040" y="495300"/>
                </a:cubicBezTo>
                <a:cubicBezTo>
                  <a:pt x="702102" y="503262"/>
                  <a:pt x="704205" y="511477"/>
                  <a:pt x="708660" y="518160"/>
                </a:cubicBezTo>
                <a:cubicBezTo>
                  <a:pt x="714638" y="527126"/>
                  <a:pt x="722554" y="535042"/>
                  <a:pt x="731520" y="541020"/>
                </a:cubicBezTo>
                <a:cubicBezTo>
                  <a:pt x="738203" y="545475"/>
                  <a:pt x="746760" y="546100"/>
                  <a:pt x="754380" y="548640"/>
                </a:cubicBezTo>
                <a:cubicBezTo>
                  <a:pt x="774700" y="546100"/>
                  <a:pt x="796627" y="549337"/>
                  <a:pt x="815340" y="541020"/>
                </a:cubicBezTo>
                <a:cubicBezTo>
                  <a:pt x="822680" y="537758"/>
                  <a:pt x="817280" y="523840"/>
                  <a:pt x="822960" y="518160"/>
                </a:cubicBezTo>
                <a:cubicBezTo>
                  <a:pt x="828640" y="512480"/>
                  <a:pt x="838200" y="513080"/>
                  <a:pt x="845820" y="510540"/>
                </a:cubicBezTo>
                <a:cubicBezTo>
                  <a:pt x="853440" y="513080"/>
                  <a:pt x="864011" y="511624"/>
                  <a:pt x="868680" y="518160"/>
                </a:cubicBezTo>
                <a:cubicBezTo>
                  <a:pt x="878017" y="531232"/>
                  <a:pt x="878840" y="548640"/>
                  <a:pt x="883920" y="563880"/>
                </a:cubicBezTo>
                <a:lnTo>
                  <a:pt x="891540" y="586740"/>
                </a:lnTo>
                <a:cubicBezTo>
                  <a:pt x="897846" y="605659"/>
                  <a:pt x="917850" y="618312"/>
                  <a:pt x="929640" y="632460"/>
                </a:cubicBezTo>
                <a:cubicBezTo>
                  <a:pt x="935503" y="639495"/>
                  <a:pt x="939800" y="647700"/>
                  <a:pt x="944880" y="655320"/>
                </a:cubicBezTo>
                <a:cubicBezTo>
                  <a:pt x="946879" y="675313"/>
                  <a:pt x="933604" y="740795"/>
                  <a:pt x="975360" y="746760"/>
                </a:cubicBezTo>
                <a:cubicBezTo>
                  <a:pt x="985727" y="748241"/>
                  <a:pt x="995680" y="741680"/>
                  <a:pt x="1005840" y="739140"/>
                </a:cubicBezTo>
                <a:cubicBezTo>
                  <a:pt x="1070408" y="696095"/>
                  <a:pt x="964450" y="761811"/>
                  <a:pt x="1089660" y="716280"/>
                </a:cubicBezTo>
                <a:cubicBezTo>
                  <a:pt x="1099788" y="712597"/>
                  <a:pt x="1104900" y="701040"/>
                  <a:pt x="1112520" y="693420"/>
                </a:cubicBezTo>
                <a:cubicBezTo>
                  <a:pt x="1115060" y="685800"/>
                  <a:pt x="1115685" y="677243"/>
                  <a:pt x="1120140" y="670560"/>
                </a:cubicBezTo>
                <a:cubicBezTo>
                  <a:pt x="1158193" y="613481"/>
                  <a:pt x="1132502" y="679195"/>
                  <a:pt x="1150620" y="624840"/>
                </a:cubicBezTo>
                <a:cubicBezTo>
                  <a:pt x="1158240" y="632460"/>
                  <a:pt x="1167502" y="638734"/>
                  <a:pt x="1173480" y="647700"/>
                </a:cubicBezTo>
                <a:cubicBezTo>
                  <a:pt x="1177935" y="654383"/>
                  <a:pt x="1180038" y="662598"/>
                  <a:pt x="1181100" y="670560"/>
                </a:cubicBezTo>
                <a:cubicBezTo>
                  <a:pt x="1185142" y="700877"/>
                  <a:pt x="1184678" y="731683"/>
                  <a:pt x="1188720" y="762000"/>
                </a:cubicBezTo>
                <a:cubicBezTo>
                  <a:pt x="1189782" y="769962"/>
                  <a:pt x="1194133" y="777137"/>
                  <a:pt x="1196340" y="784860"/>
                </a:cubicBezTo>
                <a:cubicBezTo>
                  <a:pt x="1199217" y="794930"/>
                  <a:pt x="1201688" y="805117"/>
                  <a:pt x="1203960" y="815340"/>
                </a:cubicBezTo>
                <a:cubicBezTo>
                  <a:pt x="1206046" y="824727"/>
                  <a:pt x="1218256" y="896305"/>
                  <a:pt x="1226820" y="899160"/>
                </a:cubicBezTo>
                <a:lnTo>
                  <a:pt x="1249680" y="906780"/>
                </a:lnTo>
                <a:cubicBezTo>
                  <a:pt x="1262380" y="904240"/>
                  <a:pt x="1275327" y="895602"/>
                  <a:pt x="1287780" y="899160"/>
                </a:cubicBezTo>
                <a:cubicBezTo>
                  <a:pt x="1296586" y="901676"/>
                  <a:pt x="1300124" y="913332"/>
                  <a:pt x="1303020" y="922020"/>
                </a:cubicBezTo>
                <a:cubicBezTo>
                  <a:pt x="1305786" y="930318"/>
                  <a:pt x="1308964" y="976656"/>
                  <a:pt x="1318260" y="990600"/>
                </a:cubicBezTo>
                <a:cubicBezTo>
                  <a:pt x="1324238" y="999566"/>
                  <a:pt x="1333500" y="1005840"/>
                  <a:pt x="1341120" y="1013460"/>
                </a:cubicBezTo>
                <a:cubicBezTo>
                  <a:pt x="1343660" y="1021080"/>
                  <a:pt x="1345576" y="1028937"/>
                  <a:pt x="1348740" y="1036320"/>
                </a:cubicBezTo>
                <a:cubicBezTo>
                  <a:pt x="1353215" y="1046761"/>
                  <a:pt x="1360716" y="1055920"/>
                  <a:pt x="1363980" y="1066800"/>
                </a:cubicBezTo>
                <a:cubicBezTo>
                  <a:pt x="1368420" y="1081599"/>
                  <a:pt x="1366714" y="1097863"/>
                  <a:pt x="1371600" y="1112520"/>
                </a:cubicBezTo>
                <a:cubicBezTo>
                  <a:pt x="1377906" y="1131439"/>
                  <a:pt x="1397910" y="1144092"/>
                  <a:pt x="1409700" y="1158240"/>
                </a:cubicBezTo>
                <a:cubicBezTo>
                  <a:pt x="1423512" y="1174814"/>
                  <a:pt x="1440180" y="1206884"/>
                  <a:pt x="1440180" y="1226820"/>
                </a:cubicBezTo>
                <a:lnTo>
                  <a:pt x="1447800" y="12420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3" name="TextBox 82"/>
          <p:cNvSpPr txBox="1">
            <a:spLocks noChangeArrowheads="1"/>
          </p:cNvSpPr>
          <p:nvPr/>
        </p:nvSpPr>
        <p:spPr bwMode="auto">
          <a:xfrm>
            <a:off x="8678863" y="1989138"/>
            <a:ext cx="436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</a:t>
            </a:r>
          </a:p>
        </p:txBody>
      </p:sp>
      <p:sp>
        <p:nvSpPr>
          <p:cNvPr id="12314" name="TextBox 83"/>
          <p:cNvSpPr txBox="1">
            <a:spLocks noChangeArrowheads="1"/>
          </p:cNvSpPr>
          <p:nvPr/>
        </p:nvSpPr>
        <p:spPr bwMode="auto">
          <a:xfrm>
            <a:off x="8709025" y="4049713"/>
            <a:ext cx="434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</a:t>
            </a:r>
          </a:p>
        </p:txBody>
      </p:sp>
      <p:sp>
        <p:nvSpPr>
          <p:cNvPr id="12315" name="TextBox 84"/>
          <p:cNvSpPr txBox="1">
            <a:spLocks noChangeArrowheads="1"/>
          </p:cNvSpPr>
          <p:nvPr/>
        </p:nvSpPr>
        <p:spPr bwMode="auto">
          <a:xfrm>
            <a:off x="8723313" y="5907088"/>
            <a:ext cx="392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</a:t>
            </a:r>
          </a:p>
        </p:txBody>
      </p:sp>
      <p:sp>
        <p:nvSpPr>
          <p:cNvPr id="12316" name="TextBox 85"/>
          <p:cNvSpPr txBox="1">
            <a:spLocks noChangeArrowheads="1"/>
          </p:cNvSpPr>
          <p:nvPr/>
        </p:nvSpPr>
        <p:spPr bwMode="auto">
          <a:xfrm>
            <a:off x="609600" y="2119313"/>
            <a:ext cx="392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12317" name="TextBox 87"/>
          <p:cNvSpPr txBox="1">
            <a:spLocks noChangeArrowheads="1"/>
          </p:cNvSpPr>
          <p:nvPr/>
        </p:nvSpPr>
        <p:spPr bwMode="auto">
          <a:xfrm>
            <a:off x="2452688" y="2133600"/>
            <a:ext cx="3921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2318" name="TextBox 88"/>
          <p:cNvSpPr txBox="1">
            <a:spLocks noChangeArrowheads="1"/>
          </p:cNvSpPr>
          <p:nvPr/>
        </p:nvSpPr>
        <p:spPr bwMode="auto">
          <a:xfrm>
            <a:off x="4295775" y="2147888"/>
            <a:ext cx="392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2319" name="TextBox 89"/>
          <p:cNvSpPr txBox="1">
            <a:spLocks noChangeArrowheads="1"/>
          </p:cNvSpPr>
          <p:nvPr/>
        </p:nvSpPr>
        <p:spPr bwMode="auto">
          <a:xfrm>
            <a:off x="6096000" y="2133600"/>
            <a:ext cx="3921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12320" name="TextBox 90"/>
          <p:cNvSpPr txBox="1">
            <a:spLocks noChangeArrowheads="1"/>
          </p:cNvSpPr>
          <p:nvPr/>
        </p:nvSpPr>
        <p:spPr bwMode="auto">
          <a:xfrm>
            <a:off x="7939088" y="2133600"/>
            <a:ext cx="3921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45140" y="1538515"/>
            <a:ext cx="492443" cy="303348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000" b="1" dirty="0"/>
              <a:t>Instantaneous Power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-2179638" y="3079751"/>
            <a:ext cx="6099175" cy="127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3" name="TextBox 102"/>
          <p:cNvSpPr txBox="1">
            <a:spLocks noChangeArrowheads="1"/>
          </p:cNvSpPr>
          <p:nvPr/>
        </p:nvSpPr>
        <p:spPr bwMode="auto">
          <a:xfrm>
            <a:off x="609600" y="4137025"/>
            <a:ext cx="3921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12324" name="TextBox 103"/>
          <p:cNvSpPr txBox="1">
            <a:spLocks noChangeArrowheads="1"/>
          </p:cNvSpPr>
          <p:nvPr/>
        </p:nvSpPr>
        <p:spPr bwMode="auto">
          <a:xfrm>
            <a:off x="2452688" y="4151313"/>
            <a:ext cx="3921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2325" name="TextBox 104"/>
          <p:cNvSpPr txBox="1">
            <a:spLocks noChangeArrowheads="1"/>
          </p:cNvSpPr>
          <p:nvPr/>
        </p:nvSpPr>
        <p:spPr bwMode="auto">
          <a:xfrm>
            <a:off x="4295775" y="4165600"/>
            <a:ext cx="3921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2326" name="TextBox 105"/>
          <p:cNvSpPr txBox="1">
            <a:spLocks noChangeArrowheads="1"/>
          </p:cNvSpPr>
          <p:nvPr/>
        </p:nvSpPr>
        <p:spPr bwMode="auto">
          <a:xfrm>
            <a:off x="6096000" y="4151313"/>
            <a:ext cx="392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12327" name="TextBox 106"/>
          <p:cNvSpPr txBox="1">
            <a:spLocks noChangeArrowheads="1"/>
          </p:cNvSpPr>
          <p:nvPr/>
        </p:nvSpPr>
        <p:spPr bwMode="auto">
          <a:xfrm>
            <a:off x="7939088" y="4151313"/>
            <a:ext cx="3921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12328" name="TextBox 107"/>
          <p:cNvSpPr txBox="1">
            <a:spLocks noChangeArrowheads="1"/>
          </p:cNvSpPr>
          <p:nvPr/>
        </p:nvSpPr>
        <p:spPr bwMode="auto">
          <a:xfrm>
            <a:off x="609600" y="6081713"/>
            <a:ext cx="392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12329" name="TextBox 108"/>
          <p:cNvSpPr txBox="1">
            <a:spLocks noChangeArrowheads="1"/>
          </p:cNvSpPr>
          <p:nvPr/>
        </p:nvSpPr>
        <p:spPr bwMode="auto">
          <a:xfrm>
            <a:off x="2452688" y="6096000"/>
            <a:ext cx="3921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2330" name="TextBox 109"/>
          <p:cNvSpPr txBox="1">
            <a:spLocks noChangeArrowheads="1"/>
          </p:cNvSpPr>
          <p:nvPr/>
        </p:nvSpPr>
        <p:spPr bwMode="auto">
          <a:xfrm>
            <a:off x="4295775" y="6110288"/>
            <a:ext cx="392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2331" name="TextBox 110"/>
          <p:cNvSpPr txBox="1">
            <a:spLocks noChangeArrowheads="1"/>
          </p:cNvSpPr>
          <p:nvPr/>
        </p:nvSpPr>
        <p:spPr bwMode="auto">
          <a:xfrm>
            <a:off x="6096000" y="6096000"/>
            <a:ext cx="3921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12332" name="TextBox 111"/>
          <p:cNvSpPr txBox="1">
            <a:spLocks noChangeArrowheads="1"/>
          </p:cNvSpPr>
          <p:nvPr/>
        </p:nvSpPr>
        <p:spPr bwMode="auto">
          <a:xfrm>
            <a:off x="7939088" y="6096000"/>
            <a:ext cx="3921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12333" name="TextBox 112"/>
          <p:cNvSpPr txBox="1">
            <a:spLocks noChangeArrowheads="1"/>
          </p:cNvSpPr>
          <p:nvPr/>
        </p:nvSpPr>
        <p:spPr bwMode="auto">
          <a:xfrm>
            <a:off x="3251200" y="5588000"/>
            <a:ext cx="827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</a:rPr>
              <a:t>SLOP</a:t>
            </a:r>
          </a:p>
        </p:txBody>
      </p:sp>
      <p:sp>
        <p:nvSpPr>
          <p:cNvPr id="12334" name="TextBox 113"/>
          <p:cNvSpPr txBox="1">
            <a:spLocks noChangeArrowheads="1"/>
          </p:cNvSpPr>
          <p:nvPr/>
        </p:nvSpPr>
        <p:spPr bwMode="auto">
          <a:xfrm>
            <a:off x="1888050" y="2509581"/>
            <a:ext cx="21923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Freq. Scaling</a:t>
            </a:r>
          </a:p>
          <a:p>
            <a:r>
              <a:rPr lang="en-US" b="1" dirty="0">
                <a:solidFill>
                  <a:srgbClr val="92D050"/>
                </a:solidFill>
              </a:rPr>
              <a:t>(Clock Slowdown)</a:t>
            </a:r>
          </a:p>
        </p:txBody>
      </p:sp>
      <p:sp>
        <p:nvSpPr>
          <p:cNvPr id="12335" name="TextBox 114"/>
          <p:cNvSpPr txBox="1">
            <a:spLocks noChangeArrowheads="1"/>
          </p:cNvSpPr>
          <p:nvPr/>
        </p:nvSpPr>
        <p:spPr bwMode="auto">
          <a:xfrm>
            <a:off x="1947044" y="4468762"/>
            <a:ext cx="2639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Instruction </a:t>
            </a:r>
            <a:r>
              <a:rPr lang="en-US" b="1" dirty="0" smtClean="0">
                <a:solidFill>
                  <a:srgbClr val="92D050"/>
                </a:solidFill>
              </a:rPr>
              <a:t>Slowdown</a:t>
            </a:r>
            <a:endParaRPr lang="en-US" b="1" dirty="0">
              <a:solidFill>
                <a:srgbClr val="92D050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4545013" y="5573713"/>
            <a:ext cx="18018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01700" y="5557838"/>
            <a:ext cx="17938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6457694" y="236436"/>
            <a:ext cx="290512" cy="276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39" name="TextBox 121"/>
          <p:cNvSpPr txBox="1">
            <a:spLocks noChangeArrowheads="1"/>
          </p:cNvSpPr>
          <p:nvPr/>
        </p:nvSpPr>
        <p:spPr bwMode="auto">
          <a:xfrm>
            <a:off x="6761574" y="177442"/>
            <a:ext cx="1984221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Dynamic </a:t>
            </a:r>
            <a:r>
              <a:rPr lang="en-US" dirty="0"/>
              <a:t>Power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6459334" y="2713448"/>
            <a:ext cx="290512" cy="274637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41" name="TextBox 123"/>
          <p:cNvSpPr txBox="1">
            <a:spLocks noChangeArrowheads="1"/>
          </p:cNvSpPr>
          <p:nvPr/>
        </p:nvSpPr>
        <p:spPr bwMode="auto">
          <a:xfrm>
            <a:off x="6764339" y="2698954"/>
            <a:ext cx="206994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Leakage </a:t>
            </a:r>
            <a:r>
              <a:rPr lang="en-US" dirty="0"/>
              <a:t>Power</a:t>
            </a:r>
          </a:p>
        </p:txBody>
      </p:sp>
      <p:sp>
        <p:nvSpPr>
          <p:cNvPr id="12342" name="TextBox 124"/>
          <p:cNvSpPr txBox="1">
            <a:spLocks noChangeArrowheads="1"/>
          </p:cNvSpPr>
          <p:nvPr/>
        </p:nvSpPr>
        <p:spPr bwMode="auto">
          <a:xfrm>
            <a:off x="6894513" y="5602288"/>
            <a:ext cx="827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</a:rPr>
              <a:t>SLOP</a:t>
            </a:r>
          </a:p>
        </p:txBody>
      </p:sp>
      <p:sp>
        <p:nvSpPr>
          <p:cNvPr id="12343" name="TextBox 125"/>
          <p:cNvSpPr txBox="1">
            <a:spLocks noChangeArrowheads="1"/>
          </p:cNvSpPr>
          <p:nvPr/>
        </p:nvSpPr>
        <p:spPr bwMode="auto">
          <a:xfrm>
            <a:off x="1401353" y="277404"/>
            <a:ext cx="113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Normal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869950" y="1636713"/>
            <a:ext cx="1830388" cy="538162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572000" y="3817938"/>
            <a:ext cx="3629025" cy="403225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873125" y="1625600"/>
            <a:ext cx="182721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716213" y="1755775"/>
            <a:ext cx="18272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4549775" y="1422400"/>
            <a:ext cx="1803400" cy="73818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6348413" y="1684338"/>
            <a:ext cx="1852612" cy="490537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698750" y="1770063"/>
            <a:ext cx="1858963" cy="404812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4559300" y="1422400"/>
            <a:ext cx="182721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46723" y="3811588"/>
            <a:ext cx="18018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6200000" flipH="1">
            <a:off x="4110893" y="1445847"/>
            <a:ext cx="1211382" cy="1180123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Date Placeholder 64"/>
          <p:cNvSpPr>
            <a:spLocks noGrp="1"/>
          </p:cNvSpPr>
          <p:nvPr>
            <p:ph type="dt" sz="half" idx="10"/>
          </p:nvPr>
        </p:nvSpPr>
        <p:spPr>
          <a:xfrm>
            <a:off x="221224" y="6371303"/>
            <a:ext cx="3067666" cy="27643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VLSI Design and Test Symposium, July 2011</a:t>
            </a:r>
            <a:endParaRPr lang="en-US" dirty="0"/>
          </a:p>
        </p:txBody>
      </p:sp>
      <p:sp>
        <p:nvSpPr>
          <p:cNvPr id="66" name="Footer Placeholder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Manish </a:t>
            </a:r>
            <a:r>
              <a:rPr lang="en-US" dirty="0" err="1" smtClean="0"/>
              <a:t>Kulkarni</a:t>
            </a:r>
            <a:r>
              <a:rPr lang="en-US" dirty="0" smtClean="0"/>
              <a:t> and </a:t>
            </a:r>
            <a:r>
              <a:rPr lang="en-US" dirty="0" err="1" smtClean="0"/>
              <a:t>Vishwani</a:t>
            </a:r>
            <a:r>
              <a:rPr lang="en-US" dirty="0" smtClean="0"/>
              <a:t> </a:t>
            </a:r>
            <a:r>
              <a:rPr lang="en-US" dirty="0" err="1" smtClean="0"/>
              <a:t>Agrawal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BA6C2-539E-4DFB-ABDA-E6C399F020B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9575" y="7938"/>
            <a:ext cx="8229600" cy="8493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Power, </a:t>
            </a:r>
            <a:r>
              <a:rPr lang="en-US" sz="4000" kern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Energy </a:t>
            </a:r>
            <a:r>
              <a:rPr lang="en-US" sz="40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and </a:t>
            </a:r>
            <a:r>
              <a:rPr lang="en-US" sz="4000" kern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Lifetime </a:t>
            </a:r>
            <a:r>
              <a:rPr lang="en-US" sz="40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R</a:t>
            </a:r>
            <a:r>
              <a:rPr lang="en-US" sz="4000" kern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atios</a:t>
            </a:r>
            <a:endParaRPr lang="en-US" sz="4000" kern="0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318" name="Rectangle 114"/>
          <p:cNvSpPr>
            <a:spLocks noChangeArrowheads="1"/>
          </p:cNvSpPr>
          <p:nvPr/>
        </p:nvSpPr>
        <p:spPr bwMode="auto">
          <a:xfrm>
            <a:off x="417513" y="736600"/>
            <a:ext cx="8464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  <a:cs typeface="Arial" charset="0"/>
                <a:sym typeface="Symbol" pitchFamily="18" charset="2"/>
              </a:rPr>
              <a:t> For 32 nm bulk CMOS models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  <a:cs typeface="Arial" charset="0"/>
                <a:sym typeface="Symbol" pitchFamily="18" charset="2"/>
              </a:rPr>
              <a:t> </a:t>
            </a:r>
            <a:r>
              <a:rPr lang="en-US" sz="2000" b="1">
                <a:latin typeface="Calibri" pitchFamily="34" charset="0"/>
                <a:cs typeface="Arial" charset="0"/>
                <a:sym typeface="Symbol" pitchFamily="18" charset="2"/>
              </a:rPr>
              <a:t>Ideal Battery </a:t>
            </a:r>
            <a:r>
              <a:rPr lang="en-US" sz="2000">
                <a:latin typeface="Calibri" pitchFamily="34" charset="0"/>
                <a:cs typeface="Arial" charset="0"/>
                <a:sym typeface="Symbol" pitchFamily="18" charset="2"/>
              </a:rPr>
              <a:t>of 800 mAh Capacity</a:t>
            </a:r>
          </a:p>
        </p:txBody>
      </p:sp>
      <p:pic>
        <p:nvPicPr>
          <p:cNvPr id="13319" name="Picture 7" descr="PLE_ratio.jpg"/>
          <p:cNvPicPr>
            <a:picLocks noChangeAspect="1"/>
          </p:cNvPicPr>
          <p:nvPr/>
        </p:nvPicPr>
        <p:blipFill>
          <a:blip r:embed="rId2" cstate="print"/>
          <a:srcRect l="5814" t="4590" r="8141" b="3604"/>
          <a:stretch>
            <a:fillRect/>
          </a:stretch>
        </p:blipFill>
        <p:spPr bwMode="auto">
          <a:xfrm>
            <a:off x="609600" y="1447800"/>
            <a:ext cx="60960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6904703" y="2898775"/>
            <a:ext cx="1981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Power, energy and lifetimes are normalized to their values with zero SLOPs </a:t>
            </a:r>
            <a:r>
              <a:rPr lang="en-US" sz="1600" dirty="0" smtClean="0"/>
              <a:t>inserted, i.e., normal </a:t>
            </a:r>
            <a:r>
              <a:rPr lang="en-US" sz="1600" dirty="0"/>
              <a:t>mode of operation</a:t>
            </a:r>
            <a:r>
              <a:rPr lang="en-US" sz="1200" dirty="0"/>
              <a:t>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88677" y="6356350"/>
            <a:ext cx="2766646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93330" y="6356350"/>
            <a:ext cx="3056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33F23-FBCD-4508-9026-33A549AEF78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9575" y="0"/>
            <a:ext cx="8229600" cy="8493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Battery Lifetime Improvement </a:t>
            </a:r>
          </a:p>
        </p:txBody>
      </p:sp>
      <p:sp>
        <p:nvSpPr>
          <p:cNvPr id="14342" name="Rectangle 114"/>
          <p:cNvSpPr>
            <a:spLocks noChangeArrowheads="1"/>
          </p:cNvSpPr>
          <p:nvPr/>
        </p:nvSpPr>
        <p:spPr bwMode="auto">
          <a:xfrm>
            <a:off x="200025" y="736600"/>
            <a:ext cx="84645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Arial" charset="0"/>
                <a:sym typeface="Symbol" pitchFamily="18" charset="2"/>
              </a:rPr>
              <a:t> For 32 nm bulk CMOS models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Arial" charset="0"/>
                <a:sym typeface="Symbol" pitchFamily="18" charset="2"/>
              </a:rPr>
              <a:t> Battery of 800 mAh Capacity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0" y="1759497"/>
          <a:ext cx="9100214" cy="421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51200" y="6356350"/>
            <a:ext cx="2641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24592" y="6356350"/>
            <a:ext cx="2993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6"/>
          <p:cNvSpPr>
            <a:spLocks noGrp="1"/>
          </p:cNvSpPr>
          <p:nvPr>
            <p:ph idx="1"/>
          </p:nvPr>
        </p:nvSpPr>
        <p:spPr>
          <a:xfrm>
            <a:off x="425450" y="709613"/>
            <a:ext cx="8467725" cy="5686425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endParaRPr lang="en-US" sz="260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600" smtClean="0"/>
              <a:t>The proposed architectural power management method is demonstrated to be beneficial towards power optimization and energy source efficiency in high leakage technologies.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600" smtClean="0"/>
              <a:t>SLOP insertion method offers a unique opportunity in hardware and software management for energy efficiency. SLOPs may additionally eliminate pipeline hazards.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600" smtClean="0"/>
              <a:t>Use of SLOPs in superscalers and out-of-order processors can be further studied and analyzed.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z="2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3F3B5-C796-4A3F-8919-7E9CB9B21D6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9575" y="141288"/>
            <a:ext cx="8229600" cy="8493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5853" y="6356350"/>
            <a:ext cx="293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smtClean="0"/>
              <a:t>Recent</a:t>
            </a:r>
            <a:r>
              <a:rPr lang="en-US" sz="2800" dirty="0" smtClean="0"/>
              <a:t> </a:t>
            </a:r>
            <a:r>
              <a:rPr lang="en-US" sz="2800" dirty="0" smtClean="0"/>
              <a:t>work and publications</a:t>
            </a:r>
          </a:p>
          <a:p>
            <a:pPr eaLnBrk="1" hangingPunct="1"/>
            <a:r>
              <a:rPr lang="en-US" sz="2800" dirty="0" smtClean="0"/>
              <a:t>Summary of tutorial on battery modeling and efficiency (VDAT’10)</a:t>
            </a:r>
          </a:p>
          <a:p>
            <a:pPr eaLnBrk="1" hangingPunct="1"/>
            <a:r>
              <a:rPr lang="en-US" sz="2800" dirty="0" smtClean="0"/>
              <a:t>Energy source optimization methods</a:t>
            </a:r>
          </a:p>
          <a:p>
            <a:pPr eaLnBrk="1" hangingPunct="1"/>
            <a:r>
              <a:rPr lang="en-US" sz="2800" dirty="0" smtClean="0"/>
              <a:t>Functional management</a:t>
            </a:r>
          </a:p>
          <a:p>
            <a:pPr eaLnBrk="1" hangingPunct="1"/>
            <a:r>
              <a:rPr lang="en-US" sz="2800" dirty="0" smtClean="0"/>
              <a:t>Hardware modes for power reduction</a:t>
            </a:r>
          </a:p>
          <a:p>
            <a:pPr eaLnBrk="1" hangingPunct="1"/>
            <a:r>
              <a:rPr lang="en-US" sz="2800" dirty="0" smtClean="0"/>
              <a:t>Power gating example</a:t>
            </a:r>
          </a:p>
          <a:p>
            <a:pPr eaLnBrk="1" hangingPunct="1"/>
            <a:r>
              <a:rPr lang="en-US" sz="2800" dirty="0" smtClean="0"/>
              <a:t>Power savings in components of a processor</a:t>
            </a:r>
          </a:p>
          <a:p>
            <a:pPr eaLnBrk="1" hangingPunct="1"/>
            <a:r>
              <a:rPr lang="en-US" sz="2800" dirty="0" smtClean="0"/>
              <a:t>SLOP implementation in a pipeline</a:t>
            </a:r>
          </a:p>
          <a:p>
            <a:pPr eaLnBrk="1" hangingPunct="1"/>
            <a:r>
              <a:rPr lang="en-US" sz="2800" dirty="0" smtClean="0"/>
              <a:t>Power and energy savings</a:t>
            </a:r>
          </a:p>
          <a:p>
            <a:pPr eaLnBrk="1" hangingPunct="1"/>
            <a:r>
              <a:rPr lang="en-US" sz="2800" dirty="0" smtClean="0"/>
              <a:t>Conclusion </a:t>
            </a:r>
          </a:p>
          <a:p>
            <a:pPr eaLnBrk="1" hangingPunct="1"/>
            <a:r>
              <a:rPr lang="en-US" sz="2800" dirty="0" smtClean="0"/>
              <a:t>References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1B59B-BCA7-433E-A0DB-A2CE10518A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6831" y="6356350"/>
            <a:ext cx="261033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7699" y="6356350"/>
            <a:ext cx="3087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39825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accent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21" y="837893"/>
            <a:ext cx="8734425" cy="5629275"/>
          </a:xfrm>
        </p:spPr>
        <p:txBody>
          <a:bodyPr rtlCol="0">
            <a:normAutofit fontScale="70000" lnSpcReduction="20000"/>
          </a:bodyPr>
          <a:lstStyle/>
          <a:p>
            <a:pPr marL="460375" indent="-460375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100" dirty="0" smtClean="0"/>
              <a:t>M. </a:t>
            </a:r>
            <a:r>
              <a:rPr lang="en-US" sz="2100" dirty="0" err="1" smtClean="0"/>
              <a:t>Pedram</a:t>
            </a:r>
            <a:r>
              <a:rPr lang="en-US" sz="2100" dirty="0" smtClean="0"/>
              <a:t> and Q. Wu, “Design Considerations for Battery-Powered Electronics,” </a:t>
            </a:r>
            <a:r>
              <a:rPr lang="en-US" sz="2100" i="1" dirty="0" smtClean="0"/>
              <a:t>Proc. 36th Design Automation Conference</a:t>
            </a:r>
            <a:r>
              <a:rPr lang="en-US" sz="2100" dirty="0" smtClean="0"/>
              <a:t>, June 1999, pp. 861–866.</a:t>
            </a:r>
          </a:p>
          <a:p>
            <a:pPr marL="460375" indent="-460375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100" dirty="0" smtClean="0"/>
              <a:t>L. </a:t>
            </a:r>
            <a:r>
              <a:rPr lang="en-US" sz="2100" dirty="0" err="1" smtClean="0"/>
              <a:t>Benini</a:t>
            </a:r>
            <a:r>
              <a:rPr lang="en-US" sz="2100" dirty="0" smtClean="0"/>
              <a:t>, G. </a:t>
            </a:r>
            <a:r>
              <a:rPr lang="en-US" sz="2100" dirty="0" err="1" smtClean="0"/>
              <a:t>Castelli</a:t>
            </a:r>
            <a:r>
              <a:rPr lang="en-US" sz="2100" dirty="0" smtClean="0"/>
              <a:t>, A. </a:t>
            </a:r>
            <a:r>
              <a:rPr lang="en-US" sz="2100" dirty="0" err="1" smtClean="0"/>
              <a:t>Macii</a:t>
            </a:r>
            <a:r>
              <a:rPr lang="en-US" sz="2100" dirty="0" smtClean="0"/>
              <a:t>, E. </a:t>
            </a:r>
            <a:r>
              <a:rPr lang="en-US" sz="2100" dirty="0" err="1" smtClean="0"/>
              <a:t>Macii</a:t>
            </a:r>
            <a:r>
              <a:rPr lang="en-US" sz="2100" dirty="0" smtClean="0"/>
              <a:t>, M. </a:t>
            </a:r>
            <a:r>
              <a:rPr lang="en-US" sz="2100" dirty="0" err="1" smtClean="0"/>
              <a:t>Poncino</a:t>
            </a:r>
            <a:r>
              <a:rPr lang="en-US" sz="2100" dirty="0" smtClean="0"/>
              <a:t>, and R. </a:t>
            </a:r>
            <a:r>
              <a:rPr lang="en-US" sz="2100" dirty="0" err="1" smtClean="0"/>
              <a:t>Scarsi</a:t>
            </a:r>
            <a:r>
              <a:rPr lang="en-US" sz="2100" dirty="0" smtClean="0"/>
              <a:t>, “A Discrete-Time Battery Model for High-Level Power Estimation,” </a:t>
            </a:r>
            <a:r>
              <a:rPr lang="en-US" sz="2100" i="1" dirty="0" smtClean="0"/>
              <a:t>Proc. Conference on Design, Automation and Test in Europe</a:t>
            </a:r>
            <a:r>
              <a:rPr lang="en-US" sz="2100" dirty="0" smtClean="0"/>
              <a:t>, Mar. 2000, pp. 35–41.</a:t>
            </a:r>
          </a:p>
          <a:p>
            <a:pPr marL="460375" indent="-460375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100" dirty="0" smtClean="0"/>
              <a:t>M. Chen and G. A. </a:t>
            </a:r>
            <a:r>
              <a:rPr lang="en-US" sz="2100" dirty="0" err="1" smtClean="0"/>
              <a:t>Rinc</a:t>
            </a:r>
            <a:r>
              <a:rPr lang="en-US" sz="2100" dirty="0" err="1" smtClean="0">
                <a:cs typeface="Arial" charset="0"/>
              </a:rPr>
              <a:t>ó</a:t>
            </a:r>
            <a:r>
              <a:rPr lang="en-US" sz="2100" dirty="0" err="1" smtClean="0"/>
              <a:t>n</a:t>
            </a:r>
            <a:r>
              <a:rPr lang="en-US" sz="2100" dirty="0" smtClean="0"/>
              <a:t>-Mora, “Accurate Electrical Battery Model Capable of Predicting Runtime and I-V Performance,” </a:t>
            </a:r>
            <a:r>
              <a:rPr lang="en-US" sz="2100" i="1" dirty="0" smtClean="0"/>
              <a:t>IEEE Transactions on </a:t>
            </a:r>
            <a:r>
              <a:rPr lang="es-ES" sz="2100" i="1" dirty="0" err="1" smtClean="0"/>
              <a:t>Energy</a:t>
            </a:r>
            <a:r>
              <a:rPr lang="es-ES" sz="2100" i="1" dirty="0" smtClean="0"/>
              <a:t> </a:t>
            </a:r>
            <a:r>
              <a:rPr lang="es-ES" sz="2100" i="1" dirty="0" err="1" smtClean="0"/>
              <a:t>Conversion</a:t>
            </a:r>
            <a:r>
              <a:rPr lang="es-ES" sz="2100" dirty="0" smtClean="0"/>
              <a:t>, vol. 21, no. 2, pp. 504–511, June 2006.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300" dirty="0" smtClean="0"/>
              <a:t> Simulation model: 45nm bulk CMOS, predictive technology model (PTM),  </a:t>
            </a:r>
            <a:r>
              <a:rPr lang="en-US" sz="2300" dirty="0" smtClean="0">
                <a:hlinkClick r:id="rId2"/>
              </a:rPr>
              <a:t>http://ptm.asu.edu/</a:t>
            </a:r>
            <a:r>
              <a:rPr lang="en-US" sz="2300" dirty="0" smtClean="0"/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100" dirty="0" smtClean="0"/>
              <a:t> </a:t>
            </a:r>
            <a:r>
              <a:rPr lang="en-US" sz="2300" dirty="0" smtClean="0"/>
              <a:t>Simulator: Synopsys HSPICE,  </a:t>
            </a:r>
            <a:r>
              <a:rPr lang="en-US" sz="2000" dirty="0" smtClean="0">
                <a:hlinkClick r:id="rId3"/>
              </a:rPr>
              <a:t>www.synopsys.com/Tools/Verification/AMSVerification/CircuitSimulation/HSPICE/Documents/hspice ds.pdf</a:t>
            </a:r>
            <a:r>
              <a:rPr lang="en-US" sz="2000" dirty="0" smtClean="0"/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2300" dirty="0" smtClean="0"/>
              <a:t>M. </a:t>
            </a:r>
            <a:r>
              <a:rPr lang="en-US" sz="2300" dirty="0" err="1" smtClean="0"/>
              <a:t>Kulkarni</a:t>
            </a:r>
            <a:r>
              <a:rPr lang="en-US" sz="2300" dirty="0" smtClean="0"/>
              <a:t> and V. D.  </a:t>
            </a:r>
            <a:r>
              <a:rPr lang="en-US" sz="2300" dirty="0" err="1" smtClean="0"/>
              <a:t>Agrawal</a:t>
            </a:r>
            <a:r>
              <a:rPr lang="en-US" sz="2300" dirty="0" smtClean="0"/>
              <a:t>, “Matching Power Source to Electronic System: A Tutorial on Battery Simulation,” Proc. </a:t>
            </a:r>
            <a:r>
              <a:rPr lang="en-US" sz="2300" i="1" dirty="0" smtClean="0"/>
              <a:t>VLSI Design and Test</a:t>
            </a:r>
            <a:r>
              <a:rPr lang="en-US" sz="2300" dirty="0" smtClean="0"/>
              <a:t> </a:t>
            </a:r>
            <a:r>
              <a:rPr lang="en-US" sz="2300" i="1" dirty="0" smtClean="0"/>
              <a:t>Symposium, </a:t>
            </a:r>
            <a:r>
              <a:rPr lang="en-US" sz="2300" dirty="0" smtClean="0"/>
              <a:t>July 2010</a:t>
            </a:r>
            <a:r>
              <a:rPr lang="en-US" sz="2300" i="1" dirty="0" smtClean="0"/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2300" dirty="0" smtClean="0"/>
              <a:t>K. </a:t>
            </a:r>
            <a:r>
              <a:rPr lang="en-US" sz="2300" dirty="0" err="1" smtClean="0"/>
              <a:t>Sheth</a:t>
            </a:r>
            <a:r>
              <a:rPr lang="en-US" sz="2300" dirty="0" smtClean="0"/>
              <a:t>, “A Hardware-Software Processor Architecture using Pipeline Stalls for Leakage Power Management,” Master’s Thesis, Auburn University, ECE Dept., Dec. 2008.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2300" dirty="0" smtClean="0"/>
              <a:t>M. </a:t>
            </a:r>
            <a:r>
              <a:rPr lang="en-US" sz="2300" dirty="0" err="1" smtClean="0"/>
              <a:t>Kulkarni</a:t>
            </a:r>
            <a:r>
              <a:rPr lang="en-US" sz="2300" dirty="0" smtClean="0"/>
              <a:t>, “Energy Source Lifetime Optimization for a Digital System through Power Management,” Master’s Thesis, Auburn University, ECE Dept., Dec. 2010.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2300" dirty="0" smtClean="0"/>
              <a:t>M. </a:t>
            </a:r>
            <a:r>
              <a:rPr lang="en-US" sz="2300" dirty="0" err="1" smtClean="0"/>
              <a:t>Kulkarni</a:t>
            </a:r>
            <a:r>
              <a:rPr lang="en-US" sz="2300" dirty="0" smtClean="0"/>
              <a:t> and V. D. </a:t>
            </a:r>
            <a:r>
              <a:rPr lang="en-US" sz="2300" dirty="0" err="1" smtClean="0"/>
              <a:t>Agrawal</a:t>
            </a:r>
            <a:r>
              <a:rPr lang="en-US" sz="2300" dirty="0" smtClean="0"/>
              <a:t>, “Energy Source Lifetime Optimization for a Digital System through Power Management,” </a:t>
            </a:r>
            <a:r>
              <a:rPr lang="en-US" sz="2300" i="1" dirty="0" smtClean="0"/>
              <a:t>Proc. 43rd IEEE Southeastern </a:t>
            </a:r>
            <a:r>
              <a:rPr lang="en-US" sz="2300" i="1" dirty="0" err="1" smtClean="0"/>
              <a:t>Symp</a:t>
            </a:r>
            <a:r>
              <a:rPr lang="en-US" sz="2300" i="1" dirty="0" smtClean="0"/>
              <a:t>. System Theory</a:t>
            </a:r>
            <a:r>
              <a:rPr lang="en-US" sz="2300" dirty="0" smtClean="0"/>
              <a:t>, Mar. 2011, pp. 75–80.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2300" dirty="0" smtClean="0"/>
              <a:t>M. </a:t>
            </a:r>
            <a:r>
              <a:rPr lang="en-US" sz="2300" dirty="0" err="1" smtClean="0"/>
              <a:t>Kulkarni</a:t>
            </a:r>
            <a:r>
              <a:rPr lang="en-US" sz="2300" dirty="0" smtClean="0"/>
              <a:t>, K. </a:t>
            </a:r>
            <a:r>
              <a:rPr lang="en-US" sz="2300" dirty="0" err="1" smtClean="0"/>
              <a:t>Sheth</a:t>
            </a:r>
            <a:r>
              <a:rPr lang="en-US" sz="2300" dirty="0" smtClean="0"/>
              <a:t>, and V. D. </a:t>
            </a:r>
            <a:r>
              <a:rPr lang="en-US" sz="2300" dirty="0" err="1" smtClean="0"/>
              <a:t>Agrawal</a:t>
            </a:r>
            <a:r>
              <a:rPr lang="en-US" sz="2300" dirty="0" smtClean="0"/>
              <a:t>, “Architectural Power Management for High Leakage Technologies,” </a:t>
            </a:r>
            <a:r>
              <a:rPr lang="en-US" sz="2300" i="1" dirty="0" smtClean="0"/>
              <a:t>Proc. 43rd IEEE Southeastern </a:t>
            </a:r>
            <a:r>
              <a:rPr lang="en-US" sz="2300" i="1" dirty="0" err="1" smtClean="0"/>
              <a:t>Symp</a:t>
            </a:r>
            <a:r>
              <a:rPr lang="en-US" sz="2300" i="1" dirty="0" smtClean="0"/>
              <a:t>. System Theory</a:t>
            </a:r>
            <a:r>
              <a:rPr lang="en-US" sz="2300" dirty="0" smtClean="0"/>
              <a:t>, Mar. 2011, pp. 69–74.</a:t>
            </a:r>
          </a:p>
          <a:p>
            <a:pPr marL="460375" indent="-460375" eaLnBrk="1" hangingPunct="1">
              <a:buFont typeface="Calibri" pitchFamily="34" charset="0"/>
              <a:buAutoNum type="arabicPeriod" startAt="7"/>
              <a:defRPr/>
            </a:pPr>
            <a:r>
              <a:rPr lang="en-US" sz="2300" dirty="0" smtClean="0"/>
              <a:t>S. Hanson, B. </a:t>
            </a:r>
            <a:r>
              <a:rPr lang="en-US" sz="2300" dirty="0" err="1" smtClean="0"/>
              <a:t>Zhai</a:t>
            </a:r>
            <a:r>
              <a:rPr lang="en-US" sz="2300" dirty="0" smtClean="0"/>
              <a:t>, M. </a:t>
            </a:r>
            <a:r>
              <a:rPr lang="en-US" sz="2300" dirty="0" err="1" smtClean="0"/>
              <a:t>Seok</a:t>
            </a:r>
            <a:r>
              <a:rPr lang="en-US" sz="2300" dirty="0" smtClean="0"/>
              <a:t>, B. Cline, K. Zhou, M. </a:t>
            </a:r>
            <a:r>
              <a:rPr lang="en-US" sz="2300" dirty="0" err="1" smtClean="0"/>
              <a:t>Singhal</a:t>
            </a:r>
            <a:r>
              <a:rPr lang="en-US" sz="2300" dirty="0" smtClean="0"/>
              <a:t>, M. </a:t>
            </a:r>
            <a:r>
              <a:rPr lang="en-US" sz="2300" dirty="0" err="1" smtClean="0"/>
              <a:t>Minuth</a:t>
            </a:r>
            <a:r>
              <a:rPr lang="en-US" sz="2300" dirty="0" smtClean="0"/>
              <a:t>, J. Olson, L. </a:t>
            </a:r>
            <a:r>
              <a:rPr lang="en-US" sz="2300" dirty="0" err="1" smtClean="0"/>
              <a:t>Nazhandali</a:t>
            </a:r>
            <a:r>
              <a:rPr lang="en-US" sz="2300" dirty="0" smtClean="0"/>
              <a:t>, T. Austin, D. Sylvester, and D. S. </a:t>
            </a:r>
            <a:r>
              <a:rPr lang="en-US" sz="2300" dirty="0" err="1" smtClean="0"/>
              <a:t>Blaauw</a:t>
            </a:r>
            <a:r>
              <a:rPr lang="en-US" sz="2300" dirty="0" smtClean="0"/>
              <a:t>, “Performance and variability optimization strategies in a sub-200 mV, 3.5 </a:t>
            </a:r>
            <a:r>
              <a:rPr lang="en-US" sz="2300" dirty="0" err="1" smtClean="0"/>
              <a:t>pJ</a:t>
            </a:r>
            <a:r>
              <a:rPr lang="en-US" sz="2300" dirty="0" smtClean="0"/>
              <a:t>/inst, 11 </a:t>
            </a:r>
            <a:r>
              <a:rPr lang="en-US" sz="2300" dirty="0" err="1" smtClean="0"/>
              <a:t>nW</a:t>
            </a:r>
            <a:r>
              <a:rPr lang="en-US" sz="2300" dirty="0" smtClean="0"/>
              <a:t> </a:t>
            </a:r>
            <a:r>
              <a:rPr lang="en-US" sz="2300" dirty="0" err="1" smtClean="0"/>
              <a:t>subthreshold</a:t>
            </a:r>
            <a:r>
              <a:rPr lang="en-US" sz="2300" dirty="0" smtClean="0"/>
              <a:t> processor,”  </a:t>
            </a:r>
            <a:r>
              <a:rPr lang="en-US" sz="2300" i="1" dirty="0" err="1" smtClean="0"/>
              <a:t>Symp</a:t>
            </a:r>
            <a:r>
              <a:rPr lang="en-US" sz="2300" i="1" dirty="0" smtClean="0"/>
              <a:t>. </a:t>
            </a:r>
            <a:r>
              <a:rPr lang="fr-FR" sz="2300" i="1" dirty="0" smtClean="0"/>
              <a:t>VLSI Circuits Digest, </a:t>
            </a:r>
            <a:r>
              <a:rPr lang="fr-FR" sz="2300" dirty="0" smtClean="0"/>
              <a:t>Jun. 2007, pp. 152–153</a:t>
            </a:r>
            <a:r>
              <a:rPr lang="fr-FR" sz="2300" i="1" dirty="0" smtClean="0"/>
              <a:t>.</a:t>
            </a:r>
          </a:p>
          <a:p>
            <a:pPr marL="460375" indent="-460375" eaLnBrk="1" hangingPunct="1">
              <a:buFont typeface="Calibri" pitchFamily="34" charset="0"/>
              <a:buAutoNum type="arabicPeriod" startAt="7"/>
              <a:defRPr/>
            </a:pPr>
            <a:r>
              <a:rPr lang="en-US" sz="2300" dirty="0" smtClean="0"/>
              <a:t>B. </a:t>
            </a:r>
            <a:r>
              <a:rPr lang="en-US" sz="2300" dirty="0" err="1" smtClean="0"/>
              <a:t>Zhai</a:t>
            </a:r>
            <a:r>
              <a:rPr lang="en-US" sz="2300" dirty="0" smtClean="0"/>
              <a:t>, S. Hanson, D. </a:t>
            </a:r>
            <a:r>
              <a:rPr lang="en-US" sz="2300" dirty="0" err="1" smtClean="0"/>
              <a:t>Blaauw</a:t>
            </a:r>
            <a:r>
              <a:rPr lang="en-US" sz="2300" dirty="0" smtClean="0"/>
              <a:t>, and D. Sylvester, “A Variation-Tolerant Sub-200mV 6-T </a:t>
            </a:r>
            <a:r>
              <a:rPr lang="en-US" sz="2300" dirty="0" err="1" smtClean="0"/>
              <a:t>Subthreshold</a:t>
            </a:r>
            <a:r>
              <a:rPr lang="en-US" sz="2300" dirty="0" smtClean="0"/>
              <a:t> SRAM,”</a:t>
            </a:r>
            <a:r>
              <a:rPr lang="en-US" sz="2300" i="1" dirty="0" smtClean="0"/>
              <a:t> IEEE Journal of Solid-State Circuits</a:t>
            </a:r>
            <a:r>
              <a:rPr lang="en-US" sz="2300" dirty="0" smtClean="0"/>
              <a:t>, vol. 43, no. 10. pp. 2338-2348, Oct. 2008.</a:t>
            </a:r>
            <a:endParaRPr lang="en-US" sz="2300" dirty="0" smtClean="0">
              <a:cs typeface="Arial" charset="0"/>
            </a:endParaRP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cs typeface="Arial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1800" dirty="0" smtClean="0">
              <a:cs typeface="Arial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4FB03-12D6-44E4-B0E7-E1174E72CBE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71484" y="6356350"/>
            <a:ext cx="2899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Recent Work and Publications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36431"/>
            <a:ext cx="8229600" cy="4775199"/>
          </a:xfrm>
        </p:spPr>
        <p:txBody>
          <a:bodyPr>
            <a:normAutofit fontScale="77500" lnSpcReduction="20000"/>
          </a:bodyPr>
          <a:lstStyle/>
          <a:p>
            <a:pPr marL="460375" indent="-460375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 smtClean="0"/>
              <a:t>Khushaboo</a:t>
            </a:r>
            <a:r>
              <a:rPr lang="en-US" sz="2800" dirty="0" smtClean="0"/>
              <a:t> </a:t>
            </a:r>
            <a:r>
              <a:rPr lang="en-US" sz="2800" dirty="0" err="1" smtClean="0"/>
              <a:t>Sheth</a:t>
            </a:r>
            <a:r>
              <a:rPr lang="en-US" sz="2800" dirty="0" smtClean="0"/>
              <a:t>, “A Hardware-Software Processor Architecture using Pipeline Stalls for Leakage Power Management,” Master’s Thesis, Auburn University, ECE </a:t>
            </a:r>
            <a:r>
              <a:rPr lang="en-US" sz="2800" dirty="0" err="1" smtClean="0"/>
              <a:t>Dept.,Dec</a:t>
            </a:r>
            <a:r>
              <a:rPr lang="en-US" sz="2800" dirty="0" smtClean="0"/>
              <a:t>. 2008.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/>
              <a:t>M. </a:t>
            </a:r>
            <a:r>
              <a:rPr lang="en-US" sz="2800" dirty="0" err="1" smtClean="0"/>
              <a:t>Kulkarni</a:t>
            </a:r>
            <a:r>
              <a:rPr lang="en-US" sz="2800" dirty="0" smtClean="0"/>
              <a:t> and V. D. </a:t>
            </a:r>
            <a:r>
              <a:rPr lang="en-US" sz="2800" dirty="0" err="1" smtClean="0"/>
              <a:t>Agrawal</a:t>
            </a:r>
            <a:r>
              <a:rPr lang="en-US" sz="2800" dirty="0" smtClean="0"/>
              <a:t>, “Matching Power Source to Electronic System: A Tutorial on Battery Simulation,” </a:t>
            </a:r>
            <a:r>
              <a:rPr lang="en-US" sz="2800" i="1" dirty="0" smtClean="0"/>
              <a:t>Proc.</a:t>
            </a:r>
            <a:r>
              <a:rPr lang="en-US" sz="2800" dirty="0" smtClean="0"/>
              <a:t> </a:t>
            </a:r>
            <a:r>
              <a:rPr lang="en-US" sz="2800" i="1" dirty="0" smtClean="0"/>
              <a:t>VLSI Design and Test</a:t>
            </a:r>
            <a:r>
              <a:rPr lang="en-US" sz="2800" dirty="0" smtClean="0"/>
              <a:t> </a:t>
            </a:r>
            <a:r>
              <a:rPr lang="en-US" sz="2800" i="1" dirty="0" smtClean="0"/>
              <a:t>Symposium, </a:t>
            </a:r>
            <a:r>
              <a:rPr lang="en-US" sz="2800" dirty="0" smtClean="0"/>
              <a:t>July 2010.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/>
              <a:t>M. </a:t>
            </a:r>
            <a:r>
              <a:rPr lang="en-US" sz="2800" dirty="0" err="1" smtClean="0"/>
              <a:t>Kulkarni</a:t>
            </a:r>
            <a:r>
              <a:rPr lang="en-US" sz="2800" dirty="0" smtClean="0"/>
              <a:t>, “Energy Source Lifetime Optimization for a Digital System through Power Management,” Master’s Thesis, Auburn University, ECE Dept., Dec. 2010.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/>
              <a:t>M. </a:t>
            </a:r>
            <a:r>
              <a:rPr lang="en-US" sz="2800" dirty="0" err="1" smtClean="0"/>
              <a:t>Kulkarni</a:t>
            </a:r>
            <a:r>
              <a:rPr lang="en-US" sz="2800" dirty="0" smtClean="0"/>
              <a:t> and V. D. </a:t>
            </a:r>
            <a:r>
              <a:rPr lang="en-US" sz="2800" dirty="0" err="1" smtClean="0"/>
              <a:t>Agrawal</a:t>
            </a:r>
            <a:r>
              <a:rPr lang="en-US" sz="2800" dirty="0" smtClean="0"/>
              <a:t>, “Energy Source Lifetime Optimization for a Digital System through Power Management,” </a:t>
            </a:r>
            <a:r>
              <a:rPr lang="en-US" sz="2800" i="1" dirty="0" smtClean="0"/>
              <a:t>Proc. 43rd IEEE Southeastern </a:t>
            </a:r>
            <a:r>
              <a:rPr lang="en-US" sz="2800" i="1" dirty="0" err="1" smtClean="0"/>
              <a:t>Symp</a:t>
            </a:r>
            <a:r>
              <a:rPr lang="en-US" sz="2800" i="1" dirty="0" smtClean="0"/>
              <a:t>. System Theory</a:t>
            </a:r>
            <a:r>
              <a:rPr lang="en-US" sz="2800" dirty="0" smtClean="0"/>
              <a:t>, Mar. 2011, pp. 75–80.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/>
              <a:t>M. </a:t>
            </a:r>
            <a:r>
              <a:rPr lang="en-US" sz="2800" dirty="0" err="1" smtClean="0"/>
              <a:t>Kulkarni</a:t>
            </a:r>
            <a:r>
              <a:rPr lang="en-US" sz="2800" dirty="0" smtClean="0"/>
              <a:t>, K. </a:t>
            </a:r>
            <a:r>
              <a:rPr lang="en-US" sz="2800" dirty="0" err="1" smtClean="0"/>
              <a:t>Sheth</a:t>
            </a:r>
            <a:r>
              <a:rPr lang="en-US" sz="2800" dirty="0" smtClean="0"/>
              <a:t>, and V. D. </a:t>
            </a:r>
            <a:r>
              <a:rPr lang="en-US" sz="2800" dirty="0" err="1" smtClean="0"/>
              <a:t>Agrawal</a:t>
            </a:r>
            <a:r>
              <a:rPr lang="en-US" sz="2800" dirty="0" smtClean="0"/>
              <a:t>, “Architectural Power Management for High Leakage Technologies,” </a:t>
            </a:r>
            <a:r>
              <a:rPr lang="en-US" sz="2800" i="1" dirty="0" smtClean="0"/>
              <a:t>Proc. 43rd IEEE Southeastern </a:t>
            </a:r>
            <a:r>
              <a:rPr lang="en-US" sz="2800" i="1" dirty="0" err="1" smtClean="0"/>
              <a:t>Symp</a:t>
            </a:r>
            <a:r>
              <a:rPr lang="en-US" sz="2800" i="1" dirty="0" smtClean="0"/>
              <a:t>. System Theory</a:t>
            </a:r>
            <a:r>
              <a:rPr lang="en-US" sz="2800" dirty="0" smtClean="0"/>
              <a:t>, Mar. 2011, pp. 69–74.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 smtClean="0">
              <a:cs typeface="Arial" pitchFamily="34" charset="0"/>
            </a:endParaRPr>
          </a:p>
          <a:p>
            <a:pPr eaLnBrk="1" hangingPunct="1"/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1B59B-BCA7-433E-A0DB-A2CE10518A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41785" y="6356350"/>
            <a:ext cx="286043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94929" y="6356350"/>
            <a:ext cx="29624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70C0"/>
                </a:solidFill>
              </a:rPr>
              <a:t>An Electronic System Model for 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Dynamic Voltage and Frequency Scaling (DVFS)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32407" y="6356350"/>
            <a:ext cx="2978116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27754" y="6356350"/>
            <a:ext cx="2688492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58A5-83BD-4F8E-B3DA-31C178E25C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39713" y="1317625"/>
            <a:ext cx="8305800" cy="3036888"/>
            <a:chOff x="166914" y="1317970"/>
            <a:chExt cx="8305800" cy="3036332"/>
          </a:xfrm>
        </p:grpSpPr>
        <p:sp>
          <p:nvSpPr>
            <p:cNvPr id="4104" name="Rectangle 7"/>
            <p:cNvSpPr>
              <a:spLocks noChangeArrowheads="1"/>
            </p:cNvSpPr>
            <p:nvPr/>
          </p:nvSpPr>
          <p:spPr bwMode="auto">
            <a:xfrm>
              <a:off x="471714" y="1471954"/>
              <a:ext cx="1600200" cy="182880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105" name="Rectangle 8"/>
            <p:cNvSpPr>
              <a:spLocks noChangeArrowheads="1"/>
            </p:cNvSpPr>
            <p:nvPr/>
          </p:nvSpPr>
          <p:spPr bwMode="auto">
            <a:xfrm>
              <a:off x="6872514" y="1471954"/>
              <a:ext cx="1600200" cy="182880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106" name="Rounded Rectangle 9"/>
            <p:cNvSpPr>
              <a:spLocks noChangeArrowheads="1"/>
            </p:cNvSpPr>
            <p:nvPr/>
          </p:nvSpPr>
          <p:spPr bwMode="auto">
            <a:xfrm>
              <a:off x="3443514" y="1395754"/>
              <a:ext cx="1676400" cy="1967948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107" name="TextBox 10"/>
            <p:cNvSpPr txBox="1">
              <a:spLocks noChangeArrowheads="1"/>
            </p:cNvSpPr>
            <p:nvPr/>
          </p:nvSpPr>
          <p:spPr bwMode="auto">
            <a:xfrm>
              <a:off x="3672114" y="1915902"/>
              <a:ext cx="1219200" cy="12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DC – DC</a:t>
              </a:r>
            </a:p>
            <a:p>
              <a:pPr algn="ctr"/>
              <a:r>
                <a:rPr lang="en-US"/>
                <a:t>Voltage Converter [9]</a:t>
              </a:r>
            </a:p>
          </p:txBody>
        </p:sp>
        <p:sp>
          <p:nvSpPr>
            <p:cNvPr id="4108" name="TextBox 11"/>
            <p:cNvSpPr txBox="1">
              <a:spLocks noChangeArrowheads="1"/>
            </p:cNvSpPr>
            <p:nvPr/>
          </p:nvSpPr>
          <p:spPr bwMode="auto">
            <a:xfrm>
              <a:off x="7024914" y="2107771"/>
              <a:ext cx="1295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Electronic </a:t>
              </a:r>
            </a:p>
            <a:p>
              <a:pPr algn="ctr"/>
              <a:r>
                <a:rPr lang="en-US"/>
                <a:t>System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944256" y="4049502"/>
              <a:ext cx="685800" cy="304800"/>
              <a:chOff x="3962400" y="5105400"/>
              <a:chExt cx="685800" cy="304800"/>
            </a:xfrm>
          </p:grpSpPr>
          <p:cxnSp>
            <p:nvCxnSpPr>
              <p:cNvPr id="4128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3962400" y="5105400"/>
                <a:ext cx="6858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129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4038600" y="5181600"/>
                <a:ext cx="533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130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4114800" y="5257800"/>
                <a:ext cx="381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131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4191000" y="53340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132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4267200" y="5410200"/>
                <a:ext cx="762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4110" name="Straight Connector 18"/>
            <p:cNvCxnSpPr>
              <a:cxnSpLocks noChangeShapeType="1"/>
            </p:cNvCxnSpPr>
            <p:nvPr/>
          </p:nvCxnSpPr>
          <p:spPr bwMode="auto">
            <a:xfrm>
              <a:off x="2071914" y="1763502"/>
              <a:ext cx="13716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1" name="Straight Connector 19"/>
            <p:cNvCxnSpPr>
              <a:cxnSpLocks noChangeShapeType="1"/>
            </p:cNvCxnSpPr>
            <p:nvPr/>
          </p:nvCxnSpPr>
          <p:spPr bwMode="auto">
            <a:xfrm>
              <a:off x="5119914" y="1763502"/>
              <a:ext cx="17526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2" name="Straight Connector 20"/>
            <p:cNvCxnSpPr>
              <a:cxnSpLocks noChangeShapeType="1"/>
            </p:cNvCxnSpPr>
            <p:nvPr/>
          </p:nvCxnSpPr>
          <p:spPr bwMode="auto">
            <a:xfrm>
              <a:off x="1233714" y="3744702"/>
              <a:ext cx="65532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3" name="Straight Connector 21"/>
            <p:cNvCxnSpPr>
              <a:cxnSpLocks noChangeShapeType="1"/>
            </p:cNvCxnSpPr>
            <p:nvPr/>
          </p:nvCxnSpPr>
          <p:spPr bwMode="auto">
            <a:xfrm rot="5400000">
              <a:off x="1005114" y="3516102"/>
              <a:ext cx="4572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4" name="Straight Connector 22"/>
            <p:cNvCxnSpPr>
              <a:cxnSpLocks noChangeShapeType="1"/>
            </p:cNvCxnSpPr>
            <p:nvPr/>
          </p:nvCxnSpPr>
          <p:spPr bwMode="auto">
            <a:xfrm rot="5400000">
              <a:off x="4091214" y="3554202"/>
              <a:ext cx="3810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5" name="Straight Connector 23"/>
            <p:cNvCxnSpPr>
              <a:cxnSpLocks noChangeShapeType="1"/>
            </p:cNvCxnSpPr>
            <p:nvPr/>
          </p:nvCxnSpPr>
          <p:spPr bwMode="auto">
            <a:xfrm rot="5400000">
              <a:off x="7558314" y="3516102"/>
              <a:ext cx="4572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116" name="TextBox 24"/>
            <p:cNvSpPr txBox="1">
              <a:spLocks noChangeArrowheads="1"/>
            </p:cNvSpPr>
            <p:nvPr/>
          </p:nvSpPr>
          <p:spPr bwMode="auto">
            <a:xfrm>
              <a:off x="166914" y="1906972"/>
              <a:ext cx="22098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4.2 V to 3.5 V Lithium- ion </a:t>
              </a:r>
            </a:p>
            <a:p>
              <a:pPr algn="ctr"/>
              <a:r>
                <a:rPr lang="en-US"/>
                <a:t>Battery</a:t>
              </a:r>
            </a:p>
          </p:txBody>
        </p:sp>
        <p:cxnSp>
          <p:nvCxnSpPr>
            <p:cNvPr id="4117" name="Straight Connector 25"/>
            <p:cNvCxnSpPr>
              <a:cxnSpLocks noChangeShapeType="1"/>
            </p:cNvCxnSpPr>
            <p:nvPr/>
          </p:nvCxnSpPr>
          <p:spPr bwMode="auto">
            <a:xfrm rot="5400000">
              <a:off x="4091214" y="3935202"/>
              <a:ext cx="3810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118" name="Oval 26"/>
            <p:cNvSpPr>
              <a:spLocks noChangeArrowheads="1"/>
            </p:cNvSpPr>
            <p:nvPr/>
          </p:nvSpPr>
          <p:spPr bwMode="auto">
            <a:xfrm>
              <a:off x="4205514" y="3668502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4119" name="Straight Connector 27"/>
            <p:cNvCxnSpPr>
              <a:cxnSpLocks noChangeShapeType="1"/>
            </p:cNvCxnSpPr>
            <p:nvPr/>
          </p:nvCxnSpPr>
          <p:spPr bwMode="auto">
            <a:xfrm>
              <a:off x="6262914" y="2754102"/>
              <a:ext cx="304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20" name="Straight Connector 28"/>
            <p:cNvCxnSpPr>
              <a:cxnSpLocks noChangeShapeType="1"/>
            </p:cNvCxnSpPr>
            <p:nvPr/>
          </p:nvCxnSpPr>
          <p:spPr bwMode="auto">
            <a:xfrm>
              <a:off x="6262914" y="2601702"/>
              <a:ext cx="304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21" name="Straight Connector 29"/>
            <p:cNvCxnSpPr>
              <a:cxnSpLocks noChangeShapeType="1"/>
            </p:cNvCxnSpPr>
            <p:nvPr/>
          </p:nvCxnSpPr>
          <p:spPr bwMode="auto">
            <a:xfrm rot="5400000">
              <a:off x="5996214" y="2182602"/>
              <a:ext cx="8382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22" name="Straight Connector 30"/>
            <p:cNvCxnSpPr>
              <a:cxnSpLocks noChangeShapeType="1"/>
            </p:cNvCxnSpPr>
            <p:nvPr/>
          </p:nvCxnSpPr>
          <p:spPr bwMode="auto">
            <a:xfrm rot="5400000">
              <a:off x="5920014" y="3249402"/>
              <a:ext cx="9906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123" name="TextBox 31"/>
            <p:cNvSpPr txBox="1">
              <a:spLocks noChangeArrowheads="1"/>
            </p:cNvSpPr>
            <p:nvPr/>
          </p:nvSpPr>
          <p:spPr bwMode="auto">
            <a:xfrm>
              <a:off x="5119914" y="2245527"/>
              <a:ext cx="13716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Decoupling Capacitor</a:t>
              </a:r>
            </a:p>
          </p:txBody>
        </p:sp>
        <p:sp>
          <p:nvSpPr>
            <p:cNvPr id="4124" name="Oval 32"/>
            <p:cNvSpPr>
              <a:spLocks noChangeArrowheads="1"/>
            </p:cNvSpPr>
            <p:nvPr/>
          </p:nvSpPr>
          <p:spPr bwMode="auto">
            <a:xfrm>
              <a:off x="6339114" y="3668502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125" name="Oval 33"/>
            <p:cNvSpPr>
              <a:spLocks noChangeArrowheads="1"/>
            </p:cNvSpPr>
            <p:nvPr/>
          </p:nvSpPr>
          <p:spPr bwMode="auto">
            <a:xfrm>
              <a:off x="6339114" y="1687302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126" name="TextBox 34"/>
            <p:cNvSpPr txBox="1">
              <a:spLocks noChangeArrowheads="1"/>
            </p:cNvSpPr>
            <p:nvPr/>
          </p:nvSpPr>
          <p:spPr bwMode="auto">
            <a:xfrm>
              <a:off x="5729514" y="1317970"/>
              <a:ext cx="76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VDD</a:t>
              </a:r>
            </a:p>
          </p:txBody>
        </p:sp>
        <p:sp>
          <p:nvSpPr>
            <p:cNvPr id="4127" name="TextBox 35"/>
            <p:cNvSpPr txBox="1">
              <a:spLocks noChangeArrowheads="1"/>
            </p:cNvSpPr>
            <p:nvPr/>
          </p:nvSpPr>
          <p:spPr bwMode="auto">
            <a:xfrm>
              <a:off x="4738914" y="3973302"/>
              <a:ext cx="76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GND</a:t>
              </a:r>
            </a:p>
          </p:txBody>
        </p: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381000" y="4513263"/>
            <a:ext cx="8763000" cy="1768475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</a:rPr>
              <a:t>Electronic systems are not always required to be in highest performance mode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</a:rPr>
              <a:t>Frequency and voltage can be varied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</a:rPr>
              <a:t>Multi-voltage domains can  be created which can use DVFS or power shutdown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latin typeface="+mn-lt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48038" y="6356350"/>
            <a:ext cx="294685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7F432-7B79-471F-8B09-CD2C3D7E9BA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4" name="Title 1"/>
          <p:cNvSpPr>
            <a:spLocks noGrp="1"/>
          </p:cNvSpPr>
          <p:nvPr>
            <p:ph type="title" idx="4294967295"/>
          </p:nvPr>
        </p:nvSpPr>
        <p:spPr>
          <a:xfrm>
            <a:off x="457200" y="-50800"/>
            <a:ext cx="8229600" cy="1139825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70C0"/>
                </a:solidFill>
              </a:rPr>
              <a:t>Battery Simulation Model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762000" y="990600"/>
            <a:ext cx="6904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Lithium-ion battery, unit cell capacity: N = 1 (400mAh)</a:t>
            </a:r>
          </a:p>
          <a:p>
            <a:r>
              <a:rPr lang="en-US" sz="2400">
                <a:latin typeface="Calibri" pitchFamily="34" charset="0"/>
              </a:rPr>
              <a:t>Battery sizes, N = 2 (800mAh), N = 3 (1.2Ah), etc.</a:t>
            </a: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457200" y="5410200"/>
            <a:ext cx="8305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[3] M</a:t>
            </a:r>
            <a:r>
              <a:rPr lang="en-US" dirty="0">
                <a:latin typeface="Calibri" pitchFamily="34" charset="0"/>
              </a:rPr>
              <a:t>. Chen and G. A. </a:t>
            </a:r>
            <a:r>
              <a:rPr lang="en-US" dirty="0" err="1">
                <a:latin typeface="Calibri" pitchFamily="34" charset="0"/>
              </a:rPr>
              <a:t>Rinc</a:t>
            </a:r>
            <a:r>
              <a:rPr lang="en-US" dirty="0" err="1">
                <a:latin typeface="Calibri" pitchFamily="34" charset="0"/>
                <a:cs typeface="Arial" charset="0"/>
              </a:rPr>
              <a:t>ó</a:t>
            </a:r>
            <a:r>
              <a:rPr lang="en-US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-Mora, “Accurate Electrical Battery Model Capable of Predicting Runtime and I-V Performance,” </a:t>
            </a:r>
            <a:r>
              <a:rPr lang="en-US" i="1" dirty="0">
                <a:latin typeface="Calibri" pitchFamily="34" charset="0"/>
              </a:rPr>
              <a:t>IEEE Transactions on </a:t>
            </a:r>
            <a:r>
              <a:rPr lang="es-ES" i="1" dirty="0" err="1">
                <a:latin typeface="Calibri" pitchFamily="34" charset="0"/>
              </a:rPr>
              <a:t>Energy</a:t>
            </a:r>
            <a:r>
              <a:rPr lang="es-ES" i="1" dirty="0">
                <a:latin typeface="Calibri" pitchFamily="34" charset="0"/>
              </a:rPr>
              <a:t> </a:t>
            </a:r>
            <a:r>
              <a:rPr lang="es-ES" i="1" dirty="0" err="1">
                <a:latin typeface="Calibri" pitchFamily="34" charset="0"/>
              </a:rPr>
              <a:t>Conversion</a:t>
            </a:r>
            <a:r>
              <a:rPr lang="es-ES" dirty="0">
                <a:latin typeface="Calibri" pitchFamily="34" charset="0"/>
              </a:rPr>
              <a:t>, vol. 21, no. 2, pp. 504–511, June 2006.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1" name="Picture 10" descr="mo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51038"/>
            <a:ext cx="8772525" cy="3382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98091" y="6356350"/>
            <a:ext cx="2851985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Manish </a:t>
            </a:r>
            <a:r>
              <a:rPr lang="en-US" dirty="0" err="1" smtClean="0"/>
              <a:t>Kulkarni</a:t>
            </a:r>
            <a:r>
              <a:rPr lang="en-US" dirty="0" smtClean="0"/>
              <a:t> and </a:t>
            </a:r>
            <a:r>
              <a:rPr lang="en-US" dirty="0" err="1" smtClean="0"/>
              <a:t>Vishwani</a:t>
            </a:r>
            <a:r>
              <a:rPr lang="en-US" dirty="0" smtClean="0"/>
              <a:t> </a:t>
            </a:r>
            <a:r>
              <a:rPr lang="en-US" dirty="0" err="1" smtClean="0"/>
              <a:t>Agrawal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0" y="1081314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00400" y="1233488"/>
            <a:ext cx="1781175" cy="43434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39077" y="6366610"/>
            <a:ext cx="2969846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3500"/>
            <a:ext cx="2133600" cy="457200"/>
          </a:xfrm>
        </p:spPr>
        <p:txBody>
          <a:bodyPr/>
          <a:lstStyle/>
          <a:p>
            <a:pPr>
              <a:defRPr/>
            </a:pPr>
            <a:fld id="{A589857A-0423-428C-8F84-CB0320C338CE}" type="slidenum">
              <a:rPr lang="en-US"/>
              <a:pPr>
                <a:defRPr/>
              </a:pPr>
              <a:t>6</a:t>
            </a:fld>
            <a:endParaRPr lang="en-US"/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5400000">
            <a:off x="2811463" y="3389313"/>
            <a:ext cx="4343400" cy="0"/>
          </a:xfrm>
          <a:prstGeom prst="line">
            <a:avLst/>
          </a:prstGeom>
          <a:noFill/>
          <a:ln w="28575" algn="ctr">
            <a:solidFill>
              <a:srgbClr val="FFFF00"/>
            </a:solidFill>
            <a:prstDash val="dash"/>
            <a:round/>
            <a:headEnd/>
            <a:tailEnd/>
          </a:ln>
        </p:spPr>
      </p:cxnSp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562600" y="3443288"/>
            <a:ext cx="1524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>
              <a:alpha val="79999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86400" y="2757488"/>
            <a:ext cx="2819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Higher Circuit Speed,</a:t>
            </a:r>
          </a:p>
          <a:p>
            <a:r>
              <a:rPr lang="en-US">
                <a:latin typeface="Calibri" pitchFamily="34" charset="0"/>
              </a:rPr>
              <a:t>Lower Battery Efficiency</a:t>
            </a:r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 flipH="1">
            <a:off x="3282950" y="4445000"/>
            <a:ext cx="1524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>
              <a:alpha val="79999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1028700" y="3405188"/>
            <a:ext cx="4343400" cy="0"/>
          </a:xfrm>
          <a:prstGeom prst="line">
            <a:avLst/>
          </a:prstGeom>
          <a:noFill/>
          <a:ln w="28575" algn="ctr">
            <a:solidFill>
              <a:srgbClr val="FFFF00"/>
            </a:solidFill>
            <a:prstDash val="dash"/>
            <a:round/>
            <a:headEnd/>
            <a:tailEnd/>
          </a:ln>
        </p:spPr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851400" y="3979863"/>
            <a:ext cx="304800" cy="304800"/>
          </a:xfrm>
          <a:prstGeom prst="ellipse">
            <a:avLst/>
          </a:prstGeom>
          <a:noFill/>
          <a:ln w="28575" algn="ctr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06477" y="0"/>
            <a:ext cx="8657304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kern="0" dirty="0">
                <a:solidFill>
                  <a:srgbClr val="0070C0"/>
                </a:solidFill>
                <a:latin typeface="+mn-lt"/>
              </a:rPr>
              <a:t>Simulation of </a:t>
            </a:r>
            <a:r>
              <a:rPr lang="en-US" sz="3200" kern="0" dirty="0" smtClean="0">
                <a:solidFill>
                  <a:srgbClr val="0070C0"/>
                </a:solidFill>
                <a:latin typeface="+mn-lt"/>
              </a:rPr>
              <a:t>70-Million Gate SOC With 400mAh </a:t>
            </a:r>
            <a:r>
              <a:rPr lang="en-US" sz="3200" kern="0" dirty="0">
                <a:solidFill>
                  <a:srgbClr val="0070C0"/>
                </a:solidFill>
                <a:latin typeface="+mn-lt"/>
              </a:rPr>
              <a:t>Battery</a:t>
            </a:r>
            <a:endParaRPr lang="en-US" sz="3200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350" name="TextBox 19"/>
          <p:cNvSpPr txBox="1">
            <a:spLocks noChangeArrowheads="1"/>
          </p:cNvSpPr>
          <p:nvPr/>
        </p:nvSpPr>
        <p:spPr bwMode="auto">
          <a:xfrm>
            <a:off x="1509713" y="6209071"/>
            <a:ext cx="7199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  0.098      0.560      3.860    23.00      88.00      199.0     325.0     446.0      557.0      657.0         (MHz)</a:t>
            </a:r>
          </a:p>
          <a:p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 </a:t>
            </a:r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337169" y="6426685"/>
            <a:ext cx="279816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Manish </a:t>
            </a:r>
            <a:r>
              <a:rPr lang="en-US" dirty="0" err="1" smtClean="0"/>
              <a:t>Kulkarni</a:t>
            </a:r>
            <a:r>
              <a:rPr lang="en-US" dirty="0" smtClean="0"/>
              <a:t> and </a:t>
            </a:r>
            <a:r>
              <a:rPr lang="en-US" dirty="0" err="1" smtClean="0"/>
              <a:t>Vishwani</a:t>
            </a:r>
            <a:r>
              <a:rPr lang="en-US" dirty="0" smtClean="0"/>
              <a:t> </a:t>
            </a:r>
            <a:r>
              <a:rPr lang="en-US" dirty="0" err="1" smtClean="0"/>
              <a:t>Agrawal</a:t>
            </a:r>
            <a:endParaRPr lang="en-US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02038" y="1449388"/>
            <a:ext cx="1068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2D050"/>
                </a:solidFill>
              </a:rPr>
              <a:t>DVFS</a:t>
            </a:r>
          </a:p>
        </p:txBody>
      </p:sp>
      <p:sp>
        <p:nvSpPr>
          <p:cNvPr id="20" name="Line Callout 1 19"/>
          <p:cNvSpPr>
            <a:spLocks/>
          </p:cNvSpPr>
          <p:nvPr/>
        </p:nvSpPr>
        <p:spPr bwMode="auto">
          <a:xfrm>
            <a:off x="6429375" y="4003675"/>
            <a:ext cx="2192338" cy="728663"/>
          </a:xfrm>
          <a:prstGeom prst="borderCallout1">
            <a:avLst>
              <a:gd name="adj1" fmla="val 52134"/>
              <a:gd name="adj2" fmla="val 861"/>
              <a:gd name="adj3" fmla="val 15264"/>
              <a:gd name="adj4" fmla="val -6414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54775" y="4019550"/>
            <a:ext cx="20955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619 Giga Cycles</a:t>
            </a:r>
          </a:p>
          <a:p>
            <a:pPr algn="ctr"/>
            <a:r>
              <a:rPr lang="en-US" sz="1400" b="1">
                <a:latin typeface="Calibri" pitchFamily="34" charset="0"/>
              </a:rPr>
              <a:t>or</a:t>
            </a:r>
          </a:p>
          <a:p>
            <a:pPr algn="ctr"/>
            <a:r>
              <a:rPr lang="en-US" sz="1400" b="1">
                <a:latin typeface="Calibri" pitchFamily="34" charset="0"/>
              </a:rPr>
              <a:t>50 minutes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19313" y="4770438"/>
            <a:ext cx="2819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alibri" pitchFamily="34" charset="0"/>
              </a:rPr>
              <a:t>Higher Battery Lifetime,</a:t>
            </a:r>
          </a:p>
          <a:p>
            <a:pPr algn="r"/>
            <a:r>
              <a:rPr lang="en-US">
                <a:latin typeface="Calibri" pitchFamily="34" charset="0"/>
              </a:rPr>
              <a:t>Lower Circuit Speed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9" grpId="1" animBg="1"/>
      <p:bldP spid="10" grpId="0"/>
      <p:bldP spid="10" grpId="1"/>
      <p:bldP spid="12" grpId="0" animBg="1"/>
      <p:bldP spid="12" grpId="1" animBg="1"/>
      <p:bldP spid="16" grpId="0" animBg="1"/>
      <p:bldP spid="16" grpId="1" animBg="1"/>
      <p:bldP spid="19" grpId="0"/>
      <p:bldP spid="20" grpId="0" animBg="1"/>
      <p:bldP spid="20" grpId="1" animBg="1"/>
      <p:bldP spid="22" grpId="0"/>
      <p:bldP spid="22" grpId="1"/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70C0"/>
                </a:solidFill>
              </a:rPr>
              <a:t>Summary of Battery Tutorial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092200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066800"/>
                <a:gridCol w="914400"/>
                <a:gridCol w="1219200"/>
                <a:gridCol w="1143000"/>
                <a:gridCol w="914400"/>
                <a:gridCol w="1219200"/>
                <a:gridCol w="114300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Battery size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VDD = 0.6V, 200MHz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VDD = 0.3V*, 3.86MHz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Effici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Lifetime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Effici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Lifetime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mAh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x10</a:t>
                      </a:r>
                      <a:r>
                        <a:rPr lang="en-US" sz="2000" baseline="30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seconds</a:t>
                      </a:r>
                      <a:endParaRPr lang="en-US" sz="200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X10 </a:t>
                      </a:r>
                      <a:r>
                        <a:rPr lang="en-US" sz="2000" baseline="300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cycles 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x10</a:t>
                      </a:r>
                      <a:r>
                        <a:rPr lang="en-US" sz="2000" baseline="30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seconds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X10 </a:t>
                      </a:r>
                      <a:r>
                        <a:rPr lang="en-US" sz="2000" baseline="300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cycles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100+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1660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100+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100+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6630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5853" y="6418870"/>
            <a:ext cx="293122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8870"/>
            <a:ext cx="2133600" cy="365125"/>
          </a:xfrm>
        </p:spPr>
        <p:txBody>
          <a:bodyPr/>
          <a:lstStyle/>
          <a:p>
            <a:pPr>
              <a:defRPr/>
            </a:pPr>
            <a:fld id="{587C17B8-10FB-4785-B48D-89B9329389B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8486" name="TextBox 7"/>
          <p:cNvSpPr txBox="1">
            <a:spLocks noChangeArrowheads="1"/>
          </p:cNvSpPr>
          <p:nvPr/>
        </p:nvSpPr>
        <p:spPr bwMode="auto">
          <a:xfrm>
            <a:off x="5791200" y="33909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&gt; two-times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4724400" y="3403600"/>
            <a:ext cx="3309938" cy="381000"/>
          </a:xfrm>
          <a:custGeom>
            <a:avLst/>
            <a:gdLst>
              <a:gd name="connsiteX0" fmla="*/ 0 w 3309257"/>
              <a:gd name="connsiteY0" fmla="*/ 0 h 708781"/>
              <a:gd name="connsiteX1" fmla="*/ 566057 w 3309257"/>
              <a:gd name="connsiteY1" fmla="*/ 566057 h 708781"/>
              <a:gd name="connsiteX2" fmla="*/ 1698171 w 3309257"/>
              <a:gd name="connsiteY2" fmla="*/ 682171 h 708781"/>
              <a:gd name="connsiteX3" fmla="*/ 2743200 w 3309257"/>
              <a:gd name="connsiteY3" fmla="*/ 595086 h 708781"/>
              <a:gd name="connsiteX4" fmla="*/ 3309257 w 3309257"/>
              <a:gd name="connsiteY4" fmla="*/ 0 h 7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9257" h="708781">
                <a:moveTo>
                  <a:pt x="0" y="0"/>
                </a:moveTo>
                <a:cubicBezTo>
                  <a:pt x="141514" y="226181"/>
                  <a:pt x="283029" y="452362"/>
                  <a:pt x="566057" y="566057"/>
                </a:cubicBezTo>
                <a:cubicBezTo>
                  <a:pt x="849085" y="679752"/>
                  <a:pt x="1335314" y="677333"/>
                  <a:pt x="1698171" y="682171"/>
                </a:cubicBezTo>
                <a:cubicBezTo>
                  <a:pt x="2061028" y="687009"/>
                  <a:pt x="2474686" y="708781"/>
                  <a:pt x="2743200" y="595086"/>
                </a:cubicBezTo>
                <a:cubicBezTo>
                  <a:pt x="3011714" y="481391"/>
                  <a:pt x="3160485" y="240695"/>
                  <a:pt x="3309257" y="0"/>
                </a:cubicBezTo>
              </a:path>
            </a:pathLst>
          </a:cu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8488" name="TextBox 8"/>
          <p:cNvSpPr txBox="1">
            <a:spLocks noChangeArrowheads="1"/>
          </p:cNvSpPr>
          <p:nvPr/>
        </p:nvSpPr>
        <p:spPr bwMode="auto">
          <a:xfrm>
            <a:off x="304800" y="3786188"/>
            <a:ext cx="85486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sz="2200" dirty="0">
                <a:latin typeface="Calibri" pitchFamily="34" charset="0"/>
              </a:rPr>
              <a:t>Battery size should match the current need and satisfy the lifetime requirement of the system:</a:t>
            </a:r>
          </a:p>
          <a:p>
            <a:pPr marL="914400" lvl="1" indent="-457200">
              <a:buFont typeface="Calibri" pitchFamily="34" charset="0"/>
              <a:buAutoNum type="alphaLcParenR"/>
            </a:pPr>
            <a:r>
              <a:rPr lang="en-US" sz="2200" dirty="0">
                <a:latin typeface="Calibri" pitchFamily="34" charset="0"/>
              </a:rPr>
              <a:t>Undersize battery has poor efficiency.</a:t>
            </a:r>
          </a:p>
          <a:p>
            <a:pPr marL="914400" lvl="1" indent="-457200">
              <a:buFont typeface="Calibri" pitchFamily="34" charset="0"/>
              <a:buAutoNum type="alphaLcParenR"/>
            </a:pPr>
            <a:r>
              <a:rPr lang="en-US" sz="2200" dirty="0">
                <a:latin typeface="Calibri" pitchFamily="34" charset="0"/>
              </a:rPr>
              <a:t>Oversize battery is bulky and expensive. 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200" dirty="0">
                <a:latin typeface="Calibri" pitchFamily="34" charset="0"/>
              </a:rPr>
              <a:t>Minimum energy mode can significantly increase battery lifetime.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200" dirty="0" smtClean="0">
                <a:latin typeface="Calibri" pitchFamily="34" charset="0"/>
              </a:rPr>
              <a:t>A practical case </a:t>
            </a:r>
            <a:r>
              <a:rPr lang="en-US" sz="2200" dirty="0">
                <a:latin typeface="Calibri" pitchFamily="34" charset="0"/>
              </a:rPr>
              <a:t>of </a:t>
            </a:r>
            <a:r>
              <a:rPr lang="en-US" sz="2200" dirty="0" smtClean="0">
                <a:latin typeface="Calibri" pitchFamily="34" charset="0"/>
              </a:rPr>
              <a:t>application where </a:t>
            </a:r>
            <a:r>
              <a:rPr lang="en-US" sz="2200" dirty="0">
                <a:latin typeface="Calibri" pitchFamily="34" charset="0"/>
              </a:rPr>
              <a:t>a miniature (undersized) battery </a:t>
            </a:r>
            <a:r>
              <a:rPr lang="en-US" sz="2200" dirty="0" smtClean="0">
                <a:latin typeface="Calibri" pitchFamily="34" charset="0"/>
              </a:rPr>
              <a:t>is required is </a:t>
            </a:r>
            <a:r>
              <a:rPr lang="en-US" sz="2200" dirty="0">
                <a:latin typeface="Calibri" pitchFamily="34" charset="0"/>
              </a:rPr>
              <a:t>discussed in </a:t>
            </a:r>
            <a:r>
              <a:rPr lang="en-US" sz="2200" dirty="0" smtClean="0">
                <a:latin typeface="Calibri" pitchFamily="34" charset="0"/>
              </a:rPr>
              <a:t>[9].</a:t>
            </a:r>
            <a:endParaRPr lang="en-US" sz="2200" dirty="0">
              <a:latin typeface="Calibri" pitchFamily="34" charset="0"/>
            </a:endParaRPr>
          </a:p>
          <a:p>
            <a:pPr marL="457200" indent="-457200"/>
            <a:r>
              <a:rPr lang="en-US" sz="1400" dirty="0">
                <a:latin typeface="Calibri" pitchFamily="34" charset="0"/>
              </a:rPr>
              <a:t>* Operation of circuits in sub-threshold voltage range (below 200 mV) have been verified [</a:t>
            </a:r>
            <a:r>
              <a:rPr lang="en-US" sz="1400" dirty="0" smtClean="0">
                <a:latin typeface="Calibri" pitchFamily="34" charset="0"/>
              </a:rPr>
              <a:t>12][13]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42668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130C-3367-4F53-A363-2BAA3D3B1D3B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-1523998" y="1440544"/>
          <a:ext cx="7532911" cy="4903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7"/>
          <p:cNvSpPr txBox="1">
            <a:spLocks/>
          </p:cNvSpPr>
          <p:nvPr/>
        </p:nvSpPr>
        <p:spPr>
          <a:xfrm>
            <a:off x="457200" y="231775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6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Energy Source Optimization Methods</a:t>
            </a:r>
          </a:p>
        </p:txBody>
      </p:sp>
      <p:sp>
        <p:nvSpPr>
          <p:cNvPr id="4103" name="Rounded Rectangle 8"/>
          <p:cNvSpPr>
            <a:spLocks noChangeArrowheads="1"/>
          </p:cNvSpPr>
          <p:nvPr/>
        </p:nvSpPr>
        <p:spPr bwMode="auto">
          <a:xfrm>
            <a:off x="4560888" y="1219200"/>
            <a:ext cx="4495800" cy="838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4713288" y="12954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solidFill>
                  <a:schemeClr val="bg2"/>
                </a:solidFill>
                <a:latin typeface="Calibri" pitchFamily="34" charset="0"/>
              </a:rPr>
              <a:t> Dynamic Voltage Management 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2"/>
                </a:solidFill>
                <a:latin typeface="Calibri" pitchFamily="34" charset="0"/>
              </a:rPr>
              <a:t> Multi-Voltage design</a:t>
            </a:r>
          </a:p>
        </p:txBody>
      </p:sp>
      <p:sp>
        <p:nvSpPr>
          <p:cNvPr id="4105" name="Rounded Rectangle 11"/>
          <p:cNvSpPr>
            <a:spLocks noChangeArrowheads="1"/>
          </p:cNvSpPr>
          <p:nvPr/>
        </p:nvSpPr>
        <p:spPr bwMode="auto">
          <a:xfrm>
            <a:off x="4560888" y="2843213"/>
            <a:ext cx="4495800" cy="838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106" name="TextBox 12"/>
          <p:cNvSpPr txBox="1">
            <a:spLocks noChangeArrowheads="1"/>
          </p:cNvSpPr>
          <p:nvPr/>
        </p:nvSpPr>
        <p:spPr bwMode="auto">
          <a:xfrm>
            <a:off x="4713288" y="2919413"/>
            <a:ext cx="43434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solidFill>
                  <a:schemeClr val="bg2"/>
                </a:solidFill>
                <a:latin typeface="Calibri" pitchFamily="34" charset="0"/>
              </a:rPr>
              <a:t> Dynamic Frequency Management 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2"/>
                </a:solidFill>
                <a:latin typeface="Calibri" pitchFamily="34" charset="0"/>
              </a:rPr>
              <a:t> Retiming</a:t>
            </a:r>
          </a:p>
          <a:p>
            <a:endParaRPr lang="en-US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4107" name="Rounded Rectangle 14"/>
          <p:cNvSpPr>
            <a:spLocks noChangeArrowheads="1"/>
          </p:cNvSpPr>
          <p:nvPr/>
        </p:nvSpPr>
        <p:spPr bwMode="auto">
          <a:xfrm>
            <a:off x="4548188" y="3833813"/>
            <a:ext cx="4495800" cy="1917700"/>
          </a:xfrm>
          <a:prstGeom prst="roundRect">
            <a:avLst>
              <a:gd name="adj" fmla="val 16667"/>
            </a:avLst>
          </a:prstGeom>
          <a:solidFill>
            <a:srgbClr val="517E24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108" name="TextBox 15"/>
          <p:cNvSpPr txBox="1">
            <a:spLocks noChangeArrowheads="1"/>
          </p:cNvSpPr>
          <p:nvPr/>
        </p:nvSpPr>
        <p:spPr bwMode="auto">
          <a:xfrm>
            <a:off x="4700588" y="3998913"/>
            <a:ext cx="426402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solidFill>
                  <a:schemeClr val="bg2"/>
                </a:solidFill>
                <a:latin typeface="Calibri" pitchFamily="34" charset="0"/>
              </a:rPr>
              <a:t> Fetch Throttling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2"/>
                </a:solidFill>
                <a:latin typeface="Calibri" pitchFamily="34" charset="0"/>
              </a:rPr>
              <a:t> Dynamic Task Scheduling 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2"/>
                </a:solidFill>
                <a:latin typeface="Calibri" pitchFamily="34" charset="0"/>
              </a:rPr>
              <a:t> Instruction Slowdown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2"/>
                </a:solidFill>
                <a:latin typeface="Calibri" pitchFamily="34" charset="0"/>
              </a:rPr>
              <a:t> Low Power solutions to common operations e.g. Low Power FSMs, Bus Encoding etc</a:t>
            </a:r>
          </a:p>
          <a:p>
            <a:endParaRPr lang="en-US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4109" name="TextBox 17"/>
          <p:cNvSpPr txBox="1">
            <a:spLocks noChangeArrowheads="1"/>
          </p:cNvSpPr>
          <p:nvPr/>
        </p:nvSpPr>
        <p:spPr bwMode="auto">
          <a:xfrm>
            <a:off x="4713288" y="2171700"/>
            <a:ext cx="452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Dynamic Voltage and Frequency </a:t>
            </a:r>
          </a:p>
          <a:p>
            <a:r>
              <a:rPr lang="en-US">
                <a:latin typeface="Calibri" pitchFamily="34" charset="0"/>
              </a:rPr>
              <a:t>  Scaling (DVFS)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-990600" y="1524000"/>
          <a:ext cx="6487890" cy="4240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111" name="TextBox 17"/>
          <p:cNvSpPr txBox="1">
            <a:spLocks noChangeArrowheads="1"/>
          </p:cNvSpPr>
          <p:nvPr/>
        </p:nvSpPr>
        <p:spPr bwMode="auto">
          <a:xfrm>
            <a:off x="4699000" y="5867400"/>
            <a:ext cx="452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Parallel and Multi-core Architectures</a:t>
            </a:r>
          </a:p>
        </p:txBody>
      </p:sp>
      <p:sp>
        <p:nvSpPr>
          <p:cNvPr id="1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36181" y="6356350"/>
            <a:ext cx="267163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7824" y="6356350"/>
            <a:ext cx="2927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1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6"/>
          <p:cNvSpPr>
            <a:spLocks noGrp="1"/>
          </p:cNvSpPr>
          <p:nvPr>
            <p:ph idx="1"/>
          </p:nvPr>
        </p:nvSpPr>
        <p:spPr>
          <a:xfrm>
            <a:off x="457200" y="984250"/>
            <a:ext cx="8469313" cy="561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Low Power Design Techniques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Dynamic voltage and frequency scaling (DVFS)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Scale Voltage and Frequency depending on throughput requirement.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Use of multi-voltage domains and multiple clocks.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Frequency scaling at constant voltage (Clock Slowdown)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Increase in leakage energy in high leakage technologies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Voltage scaling has a limit. 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/>
              <a:t>	 22nm bulk CMOS, </a:t>
            </a:r>
            <a:r>
              <a:rPr lang="en-US" sz="2000" dirty="0" err="1" smtClean="0"/>
              <a:t>Vnom</a:t>
            </a:r>
            <a:r>
              <a:rPr lang="en-US" sz="2000" dirty="0" smtClean="0"/>
              <a:t> = 0.8 V, </a:t>
            </a:r>
            <a:r>
              <a:rPr lang="en-US" sz="2000" dirty="0" err="1" smtClean="0"/>
              <a:t>Vth</a:t>
            </a:r>
            <a:r>
              <a:rPr lang="en-US" sz="2000" dirty="0" smtClean="0"/>
              <a:t> = 0.32 V [4]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High power delivered at low voltages causes higher IR drops in power rails in chips.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Proposed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Instruction slowdown [8]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Voltage and Frequency are kept constant.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Specialized instructions called Slowdown for </a:t>
            </a:r>
            <a:r>
              <a:rPr lang="en-US" sz="2000" dirty="0" err="1" smtClean="0"/>
              <a:t>LOw</a:t>
            </a:r>
            <a:r>
              <a:rPr lang="en-US" sz="2000" dirty="0" smtClean="0"/>
              <a:t> Power (SLOP) are inserted in the pipeline.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Additional control is provided in the data path to execute Clock Gating (CG) or Power Gating (PG) of idle units in the pipeline.</a:t>
            </a:r>
          </a:p>
          <a:p>
            <a:pPr lvl="2"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7FFF6-B105-4FB1-BDAC-8288CDC744D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06363"/>
            <a:ext cx="8229600" cy="8842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Functional Management 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96492" y="6356350"/>
            <a:ext cx="2751016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Manish Kulkarni and Vishwani Agrawal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176" y="6356350"/>
            <a:ext cx="3212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VLSI Design and Test Symposium,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2011</Words>
  <Application>Microsoft Office PowerPoint</Application>
  <PresentationFormat>On-screen Show (4:3)</PresentationFormat>
  <Paragraphs>387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Architectural Power Management for Battery Lifetime Optimization in Portable Systems</vt:lpstr>
      <vt:lpstr>Outline</vt:lpstr>
      <vt:lpstr>Recent Work and Publications</vt:lpstr>
      <vt:lpstr>An Electronic System Model for  Dynamic Voltage and Frequency Scaling (DVFS)</vt:lpstr>
      <vt:lpstr>Battery Simulation Model</vt:lpstr>
      <vt:lpstr>Slide 6</vt:lpstr>
      <vt:lpstr>Summary of Battery Tutorial </vt:lpstr>
      <vt:lpstr>Slide 8</vt:lpstr>
      <vt:lpstr>Slide 9</vt:lpstr>
      <vt:lpstr>Hardware Modes for Power Reduction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Manish</dc:creator>
  <cp:lastModifiedBy>agrawvd</cp:lastModifiedBy>
  <cp:revision>80</cp:revision>
  <dcterms:created xsi:type="dcterms:W3CDTF">2006-08-16T00:00:00Z</dcterms:created>
  <dcterms:modified xsi:type="dcterms:W3CDTF">2011-06-10T19:11:24Z</dcterms:modified>
</cp:coreProperties>
</file>