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embeddings/Microsoft_Equation1.bin" ContentType="application/vnd.openxmlformats-officedocument.oleObject"/>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embeddings/Microsoft_Equation2.bin" ContentType="application/vnd.openxmlformats-officedocument.oleObject"/>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6" r:id="rId2"/>
    <p:sldId id="300" r:id="rId3"/>
    <p:sldId id="310" r:id="rId4"/>
    <p:sldId id="311" r:id="rId5"/>
    <p:sldId id="312" r:id="rId6"/>
    <p:sldId id="324" r:id="rId7"/>
    <p:sldId id="313" r:id="rId8"/>
    <p:sldId id="314" r:id="rId9"/>
    <p:sldId id="315" r:id="rId10"/>
    <p:sldId id="325" r:id="rId11"/>
    <p:sldId id="322" r:id="rId12"/>
    <p:sldId id="323" r:id="rId13"/>
    <p:sldId id="316" r:id="rId14"/>
    <p:sldId id="317" r:id="rId15"/>
    <p:sldId id="318" r:id="rId16"/>
    <p:sldId id="319" r:id="rId17"/>
    <p:sldId id="320" r:id="rId18"/>
    <p:sldId id="321" r:id="rId19"/>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8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8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8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800" b="1" kern="1200">
        <a:solidFill>
          <a:schemeClr val="tx1"/>
        </a:solidFill>
        <a:latin typeface="Arial" pitchFamily="34" charset="0"/>
        <a:ea typeface="+mn-ea"/>
        <a:cs typeface="Arial" pitchFamily="34" charset="0"/>
      </a:defRPr>
    </a:lvl5pPr>
    <a:lvl6pPr marL="2286000" algn="l" defTabSz="914400" rtl="0" eaLnBrk="1" latinLnBrk="0" hangingPunct="1">
      <a:defRPr sz="2800" b="1" kern="1200">
        <a:solidFill>
          <a:schemeClr val="tx1"/>
        </a:solidFill>
        <a:latin typeface="Arial" pitchFamily="34" charset="0"/>
        <a:ea typeface="+mn-ea"/>
        <a:cs typeface="Arial" pitchFamily="34" charset="0"/>
      </a:defRPr>
    </a:lvl6pPr>
    <a:lvl7pPr marL="2743200" algn="l" defTabSz="914400" rtl="0" eaLnBrk="1" latinLnBrk="0" hangingPunct="1">
      <a:defRPr sz="2800" b="1" kern="1200">
        <a:solidFill>
          <a:schemeClr val="tx1"/>
        </a:solidFill>
        <a:latin typeface="Arial" pitchFamily="34" charset="0"/>
        <a:ea typeface="+mn-ea"/>
        <a:cs typeface="Arial" pitchFamily="34" charset="0"/>
      </a:defRPr>
    </a:lvl7pPr>
    <a:lvl8pPr marL="3200400" algn="l" defTabSz="914400" rtl="0" eaLnBrk="1" latinLnBrk="0" hangingPunct="1">
      <a:defRPr sz="2800" b="1" kern="1200">
        <a:solidFill>
          <a:schemeClr val="tx1"/>
        </a:solidFill>
        <a:latin typeface="Arial" pitchFamily="34" charset="0"/>
        <a:ea typeface="+mn-ea"/>
        <a:cs typeface="Arial" pitchFamily="34" charset="0"/>
      </a:defRPr>
    </a:lvl8pPr>
    <a:lvl9pPr marL="3657600" algn="l" defTabSz="914400" rtl="0" eaLnBrk="1" latinLnBrk="0" hangingPunct="1">
      <a:defRPr sz="2800" b="1"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bg1"/>
    </p:penClr>
  </p:showPr>
  <p:clrMru>
    <a:srgbClr val="828200"/>
    <a:srgbClr val="FF5008"/>
    <a:srgbClr val="FFFFFF"/>
    <a:srgbClr val="2E5C00"/>
    <a:srgbClr val="1F3E00"/>
    <a:srgbClr val="336600"/>
    <a:srgbClr val="580000"/>
    <a:srgbClr val="005A00"/>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73" autoAdjust="0"/>
    <p:restoredTop sz="93945" autoAdjust="0"/>
  </p:normalViewPr>
  <p:slideViewPr>
    <p:cSldViewPr snapToGrid="0">
      <p:cViewPr varScale="1">
        <p:scale>
          <a:sx n="96" d="100"/>
          <a:sy n="96" d="100"/>
        </p:scale>
        <p:origin x="-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6"/>
    </p:cViewPr>
  </p:sorterViewPr>
  <p:notesViewPr>
    <p:cSldViewPr snapToGrid="0">
      <p:cViewPr>
        <p:scale>
          <a:sx n="75" d="100"/>
          <a:sy n="75" d="100"/>
        </p:scale>
        <p:origin x="-2172" y="-24"/>
      </p:cViewPr>
      <p:guideLst>
        <p:guide orient="horz" pos="2897"/>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Arial" charset="0"/>
                <a:cs typeface="+mn-cs"/>
              </a:defRPr>
            </a:lvl1pPr>
          </a:lstStyle>
          <a:p>
            <a:pPr>
              <a:defRPr/>
            </a:pPr>
            <a:fld id="{B0B4B98C-C8D3-431D-8C17-A0168243236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Arial" charset="0"/>
                <a:cs typeface="+mn-cs"/>
              </a:defRPr>
            </a:lvl1pPr>
          </a:lstStyle>
          <a:p>
            <a:pPr>
              <a:defRPr/>
            </a:pPr>
            <a:fld id="{84F78A3F-2814-4852-AE7F-B3B2E1F44480}"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1"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p:txBody>
          <a:bodyPr/>
          <a:lstStyle/>
          <a:p>
            <a:pPr>
              <a:defRPr/>
            </a:pPr>
            <a:fld id="{A7BFDED5-29BA-45B0-B463-B90199850AB5}" type="slidenum">
              <a:rPr lang="en-US" smtClean="0">
                <a:latin typeface="Arial" pitchFamily="34" charset="0"/>
              </a:rPr>
              <a:pPr>
                <a:defRPr/>
              </a:pPr>
              <a:t>1</a:t>
            </a:fld>
            <a:endParaRPr lang="en-US" smtClean="0">
              <a:latin typeface="Arial" pitchFamily="34" charset="0"/>
            </a:endParaRPr>
          </a:p>
        </p:txBody>
      </p:sp>
      <p:sp>
        <p:nvSpPr>
          <p:cNvPr id="37891" name="Rectangle 2"/>
          <p:cNvSpPr>
            <a:spLocks noGrp="1" noRot="1" noChangeAspect="1" noChangeArrowheads="1" noTextEdit="1"/>
          </p:cNvSpPr>
          <p:nvPr>
            <p:ph type="sldImg"/>
          </p:nvPr>
        </p:nvSpPr>
        <p:spPr>
          <a:ln cap="flat"/>
        </p:spPr>
      </p:sp>
      <p:sp>
        <p:nvSpPr>
          <p:cNvPr id="37892" name="Rectangle 3"/>
          <p:cNvSpPr>
            <a:spLocks noGrp="1" noChangeArrowheads="1"/>
          </p:cNvSpPr>
          <p:nvPr>
            <p:ph type="body" idx="1"/>
          </p:nvPr>
        </p:nvSpPr>
        <p:spPr>
          <a:noFill/>
          <a:ln/>
        </p:spPr>
        <p:txBody>
          <a:bodyPr/>
          <a:lstStyle/>
          <a:p>
            <a:r>
              <a:rPr lang="en-US" dirty="0" smtClean="0">
                <a:latin typeface="Arial" pitchFamily="34" charset="0"/>
              </a:rPr>
              <a:t>The slide guide is available in the following file:</a:t>
            </a:r>
          </a:p>
          <a:p>
            <a:endParaRPr lang="en-US" dirty="0" smtClean="0">
              <a:latin typeface="Arial" pitchFamily="34" charset="0"/>
            </a:endParaRPr>
          </a:p>
          <a:p>
            <a:r>
              <a:rPr lang="en-US" dirty="0" smtClean="0">
                <a:latin typeface="Arial" pitchFamily="34" charset="0"/>
              </a:rPr>
              <a:t>slidesV16.2.ppt:	PowerPoint, version 2003 format. </a:t>
            </a:r>
          </a:p>
          <a:p>
            <a:endParaRPr lang="en-US" dirty="0" smtClean="0">
              <a:latin typeface="Arial" pitchFamily="34" charset="0"/>
            </a:endParaRPr>
          </a:p>
          <a:p>
            <a:r>
              <a:rPr lang="en-US" dirty="0" smtClean="0">
                <a:latin typeface="Arial" pitchFamily="34" charset="0"/>
              </a:rPr>
              <a:t>Note:  We have saved this presentation in the older 2003 format, because PowerPoint 2003, 2007 and 2010 can read it.</a:t>
            </a:r>
          </a:p>
          <a:p>
            <a:r>
              <a:rPr lang="en-US" b="1" dirty="0" smtClean="0">
                <a:solidFill>
                  <a:srgbClr val="FF0000"/>
                </a:solidFill>
                <a:latin typeface="Arial" pitchFamily="34" charset="0"/>
              </a:rPr>
              <a:t>For this year’s test conference we will use PowerPoint 2007 in our projection computers.</a:t>
            </a:r>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p:txBody>
          <a:bodyPr/>
          <a:lstStyle/>
          <a:p>
            <a:pPr>
              <a:defRPr/>
            </a:pPr>
            <a:fld id="{A285AB03-AAEC-4FCA-8D1F-22A8A084656E}" type="slidenum">
              <a:rPr lang="en-US" smtClean="0">
                <a:latin typeface="Arial" pitchFamily="34" charset="0"/>
              </a:rPr>
              <a:pPr>
                <a:defRPr/>
              </a:pPr>
              <a:t>2</a:t>
            </a:fld>
            <a:endParaRPr lang="en-US" smtClean="0">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b="1" dirty="0" smtClean="0">
                <a:latin typeface="Arial" pitchFamily="34" charset="0"/>
              </a:rPr>
              <a:t>View it</a:t>
            </a:r>
            <a:r>
              <a:rPr lang="en-US" dirty="0" smtClean="0">
                <a:latin typeface="Arial" pitchFamily="34" charset="0"/>
              </a:rPr>
              <a:t> as a slide show first.  It will highlight important aspects of your presentation, and give you an example of a presentation that lives up to ITC presentation standards and guidelines.</a:t>
            </a:r>
          </a:p>
          <a:p>
            <a:pPr eaLnBrk="1" hangingPunct="1"/>
            <a:r>
              <a:rPr lang="en-US" b="1" dirty="0" smtClean="0">
                <a:latin typeface="Arial" pitchFamily="34" charset="0"/>
              </a:rPr>
              <a:t>Virus checker</a:t>
            </a:r>
            <a:r>
              <a:rPr lang="en-US" dirty="0" smtClean="0">
                <a:latin typeface="Arial" pitchFamily="34" charset="0"/>
              </a:rPr>
              <a:t>:  When we created this presentation guide it contained no known viruses.  This file was checked by current anti-virus software before being distributed to authors.  You should use a good, up to date virus checker on </a:t>
            </a:r>
            <a:r>
              <a:rPr lang="en-US" dirty="0" smtClean="0">
                <a:solidFill>
                  <a:schemeClr val="hlink"/>
                </a:solidFill>
                <a:latin typeface="Arial" pitchFamily="34" charset="0"/>
              </a:rPr>
              <a:t>this file</a:t>
            </a:r>
            <a:r>
              <a:rPr lang="en-US" dirty="0" smtClean="0">
                <a:latin typeface="Arial" pitchFamily="34" charset="0"/>
              </a:rPr>
              <a:t>, and any other file you import from an outside source.  Make sure your virus checker’s data files are up to date, too.  </a:t>
            </a:r>
            <a:r>
              <a:rPr lang="en-US" dirty="0" smtClean="0">
                <a:solidFill>
                  <a:schemeClr val="hlink"/>
                </a:solidFill>
                <a:latin typeface="Arial" pitchFamily="34" charset="0"/>
              </a:rPr>
              <a:t>Keep in mind:  </a:t>
            </a:r>
            <a:r>
              <a:rPr lang="en-US" b="1" dirty="0" smtClean="0">
                <a:solidFill>
                  <a:schemeClr val="hlink"/>
                </a:solidFill>
                <a:latin typeface="Arial" pitchFamily="34" charset="0"/>
              </a:rPr>
              <a:t>the version of this file you are reading may be different from the version we checked!</a:t>
            </a:r>
          </a:p>
          <a:p>
            <a:pPr eaLnBrk="1" hangingPunct="1"/>
            <a:r>
              <a:rPr lang="en-US" b="1" dirty="0" smtClean="0">
                <a:latin typeface="Arial" pitchFamily="34" charset="0"/>
              </a:rPr>
              <a:t>Confidentiality:</a:t>
            </a:r>
            <a:r>
              <a:rPr lang="en-US" dirty="0" smtClean="0">
                <a:latin typeface="Arial" pitchFamily="34" charset="0"/>
              </a:rPr>
              <a:t> We respect your copyright, and do not distribute your presentation before the conference.  However, we cannot promise strict confidentiality of your presentation before the conference, because others have read access to our FTP sites.  Do not include confidential information in your presentation.</a:t>
            </a:r>
          </a:p>
          <a:p>
            <a:pPr eaLnBrk="1" hangingPunct="1"/>
            <a:r>
              <a:rPr lang="en-US" b="1" dirty="0" smtClean="0">
                <a:latin typeface="Arial" pitchFamily="34" charset="0"/>
              </a:rPr>
              <a:t>Test Slide:</a:t>
            </a:r>
            <a:r>
              <a:rPr lang="en-US" dirty="0" smtClean="0">
                <a:latin typeface="Arial" pitchFamily="34" charset="0"/>
              </a:rPr>
              <a:t>  A test slide is included as a “hidden slide” after the end of this presentation.  If you want to do a trial projection, ensure that your projector projects the entire slide, and that aspect ratios are correct.  We will use the same test slide at the conference for setup of our projection equipment.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more formally *read*</a:t>
            </a:r>
            <a:endParaRPr lang="en-US" dirty="0"/>
          </a:p>
        </p:txBody>
      </p:sp>
      <p:sp>
        <p:nvSpPr>
          <p:cNvPr id="4" name="Slide Number Placeholder 3"/>
          <p:cNvSpPr>
            <a:spLocks noGrp="1"/>
          </p:cNvSpPr>
          <p:nvPr>
            <p:ph type="sldNum" sz="quarter" idx="10"/>
          </p:nvPr>
        </p:nvSpPr>
        <p:spPr/>
        <p:txBody>
          <a:bodyPr/>
          <a:lstStyle/>
          <a:p>
            <a:fld id="{BD432E71-4211-41EB-B1B1-40E2F43A3BD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1B8BA344-919F-4397-A292-ECC82C53812A}" type="datetime1">
              <a:rPr lang="en-US" smtClean="0"/>
              <a:pPr>
                <a:defRPr/>
              </a:pPr>
              <a:t>5/8/13</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9469D17-07E1-4E20-BB42-EFB0EBD248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592E2A4F-BED1-467A-BD48-EE1AD67F477B}" type="datetime1">
              <a:rPr lang="en-US" smtClean="0"/>
              <a:pPr>
                <a:defRPr/>
              </a:pPr>
              <a:t>5/8/13</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C0CDC18-DC66-4E11-BBF4-70D08F55DB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19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EF9E0915-A9C0-4DD9-B126-27BB1F091736}" type="datetime1">
              <a:rPr lang="en-US" smtClean="0"/>
              <a:pPr>
                <a:defRPr/>
              </a:pPr>
              <a:t>5/8/13</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43702F97-8B11-457F-952F-1AFBBAD0F7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fld id="{AB57F703-4DC1-4B09-9CAC-2D679FD19621}" type="datetime1">
              <a:rPr lang="en-US" smtClean="0"/>
              <a:pPr>
                <a:defRPr/>
              </a:pPr>
              <a:t>5/8/13</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8E38A40-BC41-47D9-9145-D5EEC1F274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4913BE0C-8407-4AF2-AC3C-C3C5D3866752}" type="datetime1">
              <a:rPr lang="en-US" smtClean="0"/>
              <a:pPr>
                <a:defRPr/>
              </a:pPr>
              <a:t>5/8/13</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7FF51DD-A632-458B-AE88-4375ADD7F1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60FB325D-7B77-4F47-AB78-167C62AC815B}" type="datetime1">
              <a:rPr lang="en-US" smtClean="0"/>
              <a:pPr>
                <a:defRPr/>
              </a:pPr>
              <a:t>5/8/13</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95D78DF-86DA-47E2-9D8B-BC9D7D2A4A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6BE9E282-B7BE-4125-ADCC-85E7B7162465}" type="datetime1">
              <a:rPr lang="en-US" smtClean="0"/>
              <a:pPr>
                <a:defRPr/>
              </a:pPr>
              <a:t>5/8/13</a:t>
            </a:fld>
            <a:endParaRPr lang="en-US"/>
          </a:p>
        </p:txBody>
      </p:sp>
      <p:sp>
        <p:nvSpPr>
          <p:cNvPr id="8"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14DF84F4-4C49-462E-8004-86228D4463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6876DD9A-2ECC-4791-B6DD-F7A710D2FE3F}" type="datetime1">
              <a:rPr lang="en-US" smtClean="0"/>
              <a:pPr>
                <a:defRPr/>
              </a:pPr>
              <a:t>5/8/13</a:t>
            </a:fld>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706A3B05-C63C-428B-AE21-0486EAA4CB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B4F1C92C-D72F-4ACD-967B-7F4068750129}" type="datetime1">
              <a:rPr lang="en-US" smtClean="0"/>
              <a:pPr>
                <a:defRPr/>
              </a:pPr>
              <a:t>5/8/13</a:t>
            </a:fld>
            <a:endParaRPr lang="en-US"/>
          </a:p>
        </p:txBody>
      </p:sp>
      <p:sp>
        <p:nvSpPr>
          <p:cNvPr id="3"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F60A0F4F-DB59-4A51-9BBD-8DF0074379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F11746AC-54A7-44C2-ABE4-DE13649C41DC}" type="datetime1">
              <a:rPr lang="en-US" smtClean="0"/>
              <a:pPr>
                <a:defRPr/>
              </a:pPr>
              <a:t>5/8/13</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6B1E847-BE38-488D-A489-9CC5371054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7F3BFC19-BF1A-4FFE-BC46-A4F23CB7B2DD}" type="datetime1">
              <a:rPr lang="en-US" smtClean="0"/>
              <a:pPr>
                <a:defRPr/>
              </a:pPr>
              <a:t>5/8/13</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smtClean="0"/>
              <a:t>NATW 2013</a:t>
            </a: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749EA650-859F-48EA-9BFB-A1716E226F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010E34"/>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latin typeface="Arial" charset="0"/>
                <a:cs typeface="+mn-cs"/>
              </a:defRPr>
            </a:lvl1pPr>
          </a:lstStyle>
          <a:p>
            <a:pPr>
              <a:defRPr/>
            </a:pPr>
            <a:fld id="{63BB457A-2709-40EB-9122-7301F31D272A}" type="datetime1">
              <a:rPr lang="en-US" smtClean="0"/>
              <a:pPr>
                <a:defRPr/>
              </a:pPr>
              <a:t>5/8/13</a:t>
            </a:fld>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latin typeface="Arial" charset="0"/>
                <a:cs typeface="+mn-cs"/>
              </a:defRPr>
            </a:lvl1pPr>
          </a:lstStyle>
          <a:p>
            <a:pPr>
              <a:defRPr/>
            </a:pPr>
            <a:r>
              <a:rPr lang="en-US" smtClean="0"/>
              <a:t>NATW 2013</a:t>
            </a: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latin typeface="Arial" charset="0"/>
                <a:cs typeface="+mn-cs"/>
              </a:defRPr>
            </a:lvl1pPr>
          </a:lstStyle>
          <a:p>
            <a:pPr>
              <a:defRPr/>
            </a:pPr>
            <a:fld id="{647B4D25-A1D7-4107-9CEC-7A96D2687327}" type="slidenum">
              <a:rPr lang="en-US"/>
              <a:pPr>
                <a:defRPr/>
              </a:pPr>
              <a:t>‹#›</a:t>
            </a:fld>
            <a:endParaRPr lang="en-US"/>
          </a:p>
        </p:txBody>
      </p:sp>
      <p:sp>
        <p:nvSpPr>
          <p:cNvPr id="2053"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T</a:t>
            </a:r>
          </a:p>
        </p:txBody>
      </p:sp>
      <p:sp>
        <p:nvSpPr>
          <p:cNvPr id="2054"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0" fontAlgn="base" hangingPunct="0">
        <a:spcBef>
          <a:spcPct val="0"/>
        </a:spcBef>
        <a:spcAft>
          <a:spcPct val="0"/>
        </a:spcAft>
        <a:defRPr sz="3600" b="1">
          <a:solidFill>
            <a:srgbClr val="FAFD00"/>
          </a:solidFill>
          <a:latin typeface="+mj-lt"/>
          <a:ea typeface="+mj-ea"/>
          <a:cs typeface="+mj-cs"/>
        </a:defRPr>
      </a:lvl1pPr>
      <a:lvl2pPr algn="l" rtl="0" eaLnBrk="0" fontAlgn="base" hangingPunct="0">
        <a:spcBef>
          <a:spcPct val="0"/>
        </a:spcBef>
        <a:spcAft>
          <a:spcPct val="0"/>
        </a:spcAft>
        <a:defRPr sz="3600" b="1">
          <a:solidFill>
            <a:srgbClr val="FAFD00"/>
          </a:solidFill>
          <a:latin typeface="Arial" charset="0"/>
        </a:defRPr>
      </a:lvl2pPr>
      <a:lvl3pPr algn="l" rtl="0" eaLnBrk="0" fontAlgn="base" hangingPunct="0">
        <a:spcBef>
          <a:spcPct val="0"/>
        </a:spcBef>
        <a:spcAft>
          <a:spcPct val="0"/>
        </a:spcAft>
        <a:defRPr sz="3600" b="1">
          <a:solidFill>
            <a:srgbClr val="FAFD00"/>
          </a:solidFill>
          <a:latin typeface="Arial" charset="0"/>
        </a:defRPr>
      </a:lvl3pPr>
      <a:lvl4pPr algn="l" rtl="0" eaLnBrk="0" fontAlgn="base" hangingPunct="0">
        <a:spcBef>
          <a:spcPct val="0"/>
        </a:spcBef>
        <a:spcAft>
          <a:spcPct val="0"/>
        </a:spcAft>
        <a:defRPr sz="3600" b="1">
          <a:solidFill>
            <a:srgbClr val="FAFD00"/>
          </a:solidFill>
          <a:latin typeface="Arial" charset="0"/>
        </a:defRPr>
      </a:lvl4pPr>
      <a:lvl5pPr algn="l" rtl="0" eaLnBrk="0" fontAlgn="base" hangingPunct="0">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eaLnBrk="0" fontAlgn="base" hangingPunct="0">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eaLnBrk="0" fontAlgn="base" hangingPunct="0">
        <a:spcBef>
          <a:spcPct val="20000"/>
        </a:spcBef>
        <a:spcAft>
          <a:spcPct val="0"/>
        </a:spcAft>
        <a:buClr>
          <a:srgbClr val="FAFD00"/>
        </a:buClr>
        <a:buChar char="–"/>
        <a:defRPr sz="2800">
          <a:solidFill>
            <a:srgbClr val="FAFD00"/>
          </a:solidFill>
          <a:latin typeface="+mn-lt"/>
        </a:defRPr>
      </a:lvl2pPr>
      <a:lvl3pPr marL="1143000" indent="-228600" algn="l" rtl="0" eaLnBrk="0" fontAlgn="base" hangingPunct="0">
        <a:spcBef>
          <a:spcPct val="20000"/>
        </a:spcBef>
        <a:spcAft>
          <a:spcPct val="0"/>
        </a:spcAft>
        <a:buClr>
          <a:srgbClr val="FAFD00"/>
        </a:buClr>
        <a:buChar char="•"/>
        <a:defRPr sz="2400">
          <a:solidFill>
            <a:srgbClr val="FAFD00"/>
          </a:solidFill>
          <a:latin typeface="+mn-lt"/>
        </a:defRPr>
      </a:lvl3pPr>
      <a:lvl4pPr marL="1600200" indent="-228600" algn="l" rtl="0" eaLnBrk="0" fontAlgn="base" hangingPunct="0">
        <a:spcBef>
          <a:spcPct val="20000"/>
        </a:spcBef>
        <a:spcAft>
          <a:spcPct val="0"/>
        </a:spcAft>
        <a:buClr>
          <a:srgbClr val="FAFD00"/>
        </a:buClr>
        <a:buChar char="–"/>
        <a:defRPr sz="2000">
          <a:solidFill>
            <a:srgbClr val="FAFD00"/>
          </a:solidFill>
          <a:latin typeface="+mn-lt"/>
        </a:defRPr>
      </a:lvl4pPr>
      <a:lvl5pPr marL="2057400" indent="-228600" algn="l" rtl="0" eaLnBrk="0" fontAlgn="base" hangingPunct="0">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algn="ctr"/>
            <a:r>
              <a:rPr lang="en-US" sz="4400" dirty="0" smtClean="0"/>
              <a:t>Sessionless SoC Test Scheduling With Frequency</a:t>
            </a:r>
            <a:br>
              <a:rPr lang="en-US" sz="4400" dirty="0" smtClean="0"/>
            </a:br>
            <a:r>
              <a:rPr lang="en-US" sz="4400" dirty="0" smtClean="0"/>
              <a:t>Scaling</a:t>
            </a:r>
          </a:p>
        </p:txBody>
      </p:sp>
      <p:sp>
        <p:nvSpPr>
          <p:cNvPr id="5" name="Subtitle 2"/>
          <p:cNvSpPr txBox="1">
            <a:spLocks/>
          </p:cNvSpPr>
          <p:nvPr/>
        </p:nvSpPr>
        <p:spPr bwMode="auto">
          <a:xfrm>
            <a:off x="2895600" y="3657600"/>
            <a:ext cx="5715000" cy="2209800"/>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marR="0" lvl="0" algn="ctr" defTabSz="914400" eaLnBrk="0" latinLnBrk="0" hangingPunct="0">
              <a:lnSpc>
                <a:spcPct val="125000"/>
              </a:lnSpc>
              <a:spcBef>
                <a:spcPct val="20000"/>
              </a:spcBef>
              <a:buClr>
                <a:srgbClr val="FAFD00"/>
              </a:buClr>
              <a:buSzTx/>
              <a:tabLst/>
              <a:defRPr/>
            </a:pPr>
            <a:r>
              <a:rPr lang="en-US" sz="2200" dirty="0" smtClean="0">
                <a:solidFill>
                  <a:srgbClr val="FFFFFF"/>
                </a:solidFill>
                <a:latin typeface="+mn-lt"/>
                <a:cs typeface="+mn-cs"/>
              </a:rPr>
              <a:t>Vijay Sheshadri</a:t>
            </a:r>
            <a:r>
              <a:rPr lang="en-US" sz="2200" dirty="0" smtClean="0">
                <a:solidFill>
                  <a:srgbClr val="FFFFFF"/>
                </a:solidFill>
              </a:rPr>
              <a:t> , Vishwani D. Agrawal, Prathima Agrawal</a:t>
            </a:r>
            <a:endParaRPr lang="en-US" sz="2200" dirty="0" smtClean="0">
              <a:solidFill>
                <a:srgbClr val="FFFFFF"/>
              </a:solidFill>
              <a:latin typeface="+mn-lt"/>
              <a:cs typeface="+mn-cs"/>
            </a:endParaRPr>
          </a:p>
          <a:p>
            <a:pPr marR="0" lvl="0" algn="ctr" defTabSz="914400" eaLnBrk="0" latinLnBrk="0" hangingPunct="0">
              <a:lnSpc>
                <a:spcPct val="125000"/>
              </a:lnSpc>
              <a:spcBef>
                <a:spcPct val="20000"/>
              </a:spcBef>
              <a:buClr>
                <a:srgbClr val="FAFD00"/>
              </a:buClr>
              <a:buSzTx/>
              <a:tabLst/>
              <a:defRPr/>
            </a:pPr>
            <a:r>
              <a:rPr lang="en-US" sz="2200" dirty="0" smtClean="0">
                <a:solidFill>
                  <a:srgbClr val="FFFFFF"/>
                </a:solidFill>
                <a:latin typeface="+mn-lt"/>
                <a:cs typeface="+mn-cs"/>
              </a:rPr>
              <a:t>Dept. of Electrical and Computer Engineering</a:t>
            </a:r>
          </a:p>
          <a:p>
            <a:pPr marR="0" lvl="0" algn="ctr" defTabSz="914400" eaLnBrk="0" latinLnBrk="0" hangingPunct="0">
              <a:lnSpc>
                <a:spcPct val="125000"/>
              </a:lnSpc>
              <a:spcBef>
                <a:spcPct val="20000"/>
              </a:spcBef>
              <a:buClr>
                <a:srgbClr val="FAFD00"/>
              </a:buClr>
              <a:buSzTx/>
              <a:tabLst/>
              <a:defRPr/>
            </a:pPr>
            <a:r>
              <a:rPr lang="en-US" sz="2200" dirty="0" smtClean="0">
                <a:solidFill>
                  <a:srgbClr val="FFFFFF"/>
                </a:solidFill>
                <a:latin typeface="+mn-lt"/>
                <a:cs typeface="+mn-cs"/>
              </a:rPr>
              <a:t>Auburn University,  AL 36849, USA</a:t>
            </a:r>
          </a:p>
        </p:txBody>
      </p:sp>
      <p:pic>
        <p:nvPicPr>
          <p:cNvPr id="6" name="Picture 5" descr="auburn_university_logo001.jpg"/>
          <p:cNvPicPr>
            <a:picLocks noChangeAspect="1"/>
          </p:cNvPicPr>
          <p:nvPr/>
        </p:nvPicPr>
        <p:blipFill>
          <a:blip r:embed="rId3" cstate="print"/>
          <a:srcRect/>
          <a:stretch>
            <a:fillRect/>
          </a:stretch>
        </p:blipFill>
        <p:spPr bwMode="auto">
          <a:xfrm>
            <a:off x="838200" y="3657600"/>
            <a:ext cx="1828800" cy="16700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103" charset="0"/>
                <a:ea typeface="Verdana" pitchFamily="-103" charset="0"/>
                <a:cs typeface="Verdana" pitchFamily="-103" charset="0"/>
              </a:rPr>
              <a:t>Test Scheduling</a:t>
            </a:r>
            <a:endParaRPr lang="en-US" dirty="0"/>
          </a:p>
        </p:txBody>
      </p:sp>
      <p:sp>
        <p:nvSpPr>
          <p:cNvPr id="3" name="Content Placeholder 2"/>
          <p:cNvSpPr>
            <a:spLocks noGrp="1"/>
          </p:cNvSpPr>
          <p:nvPr>
            <p:ph idx="1"/>
          </p:nvPr>
        </p:nvSpPr>
        <p:spPr/>
        <p:txBody>
          <a:bodyPr/>
          <a:lstStyle/>
          <a:p>
            <a:r>
              <a:rPr lang="en-US" dirty="0" smtClean="0"/>
              <a:t>This work:</a:t>
            </a:r>
          </a:p>
          <a:p>
            <a:pPr lvl="1"/>
            <a:r>
              <a:rPr lang="en-US" dirty="0" smtClean="0"/>
              <a:t>Heuristic method for preemptive and non preemptive test scheduling.</a:t>
            </a:r>
          </a:p>
          <a:p>
            <a:pPr lvl="1"/>
            <a:r>
              <a:rPr lang="en-US" dirty="0" smtClean="0"/>
              <a:t>Tests randomly selected for scheduling.</a:t>
            </a:r>
          </a:p>
          <a:p>
            <a:pPr lvl="1"/>
            <a:r>
              <a:rPr lang="en-US" dirty="0" smtClean="0"/>
              <a:t>Dynamic frequency scaling to lower test time.</a:t>
            </a:r>
          </a:p>
          <a:p>
            <a:pPr lvl="1"/>
            <a:endParaRPr lang="en-US" dirty="0"/>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bwMode="auto">
          <a:xfrm>
            <a:off x="6550925" y="3029803"/>
            <a:ext cx="1569493" cy="518615"/>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3125337" y="2906975"/>
            <a:ext cx="1146399" cy="846161"/>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2052" name="Title 1"/>
          <p:cNvSpPr>
            <a:spLocks noGrp="1"/>
          </p:cNvSpPr>
          <p:nvPr>
            <p:ph type="title"/>
          </p:nvPr>
        </p:nvSpPr>
        <p:spPr/>
        <p:txBody>
          <a:bodyPr/>
          <a:lstStyle/>
          <a:p>
            <a:pPr eaLnBrk="1" hangingPunct="1"/>
            <a:r>
              <a:rPr lang="en-US" dirty="0" smtClean="0"/>
              <a:t>Dynamic Frequency Scaling</a:t>
            </a:r>
          </a:p>
        </p:txBody>
      </p:sp>
      <p:sp>
        <p:nvSpPr>
          <p:cNvPr id="2053" name="Date Placeholder 3"/>
          <p:cNvSpPr>
            <a:spLocks noGrp="1"/>
          </p:cNvSpPr>
          <p:nvPr>
            <p:ph type="dt" sz="quarter" idx="10"/>
          </p:nvPr>
        </p:nvSpPr>
        <p:spPr bwMode="auto">
          <a:noFill/>
          <a:ln>
            <a:miter lim="800000"/>
            <a:headEnd/>
            <a:tailEnd/>
          </a:ln>
        </p:spPr>
        <p:txBody>
          <a:bodyPr/>
          <a:lstStyle/>
          <a:p>
            <a:fld id="{FB2D053A-EABE-43B2-8624-AE40055B1A1C}" type="datetime1">
              <a:rPr lang="en-US" smtClean="0"/>
              <a:pPr/>
              <a:t>5/8/13</a:t>
            </a:fld>
            <a:endParaRPr lang="en-US" smtClean="0"/>
          </a:p>
        </p:txBody>
      </p:sp>
      <p:sp>
        <p:nvSpPr>
          <p:cNvPr id="2054" name="Slide Number Placeholder 5"/>
          <p:cNvSpPr>
            <a:spLocks noGrp="1"/>
          </p:cNvSpPr>
          <p:nvPr>
            <p:ph type="sldNum" sz="quarter" idx="12"/>
          </p:nvPr>
        </p:nvSpPr>
        <p:spPr bwMode="auto">
          <a:noFill/>
          <a:ln>
            <a:miter lim="800000"/>
            <a:headEnd/>
            <a:tailEnd/>
          </a:ln>
        </p:spPr>
        <p:txBody>
          <a:bodyPr/>
          <a:lstStyle/>
          <a:p>
            <a:fld id="{182F1D67-3B19-417D-9ABA-F48269F8CB3E}" type="slidenum">
              <a:rPr lang="en-US" smtClean="0"/>
              <a:pPr/>
              <a:t>11</a:t>
            </a:fld>
            <a:endParaRPr lang="en-US" smtClean="0"/>
          </a:p>
        </p:txBody>
      </p:sp>
      <p:sp>
        <p:nvSpPr>
          <p:cNvPr id="2055" name="Content Placeholder 8"/>
          <p:cNvSpPr>
            <a:spLocks noGrp="1"/>
          </p:cNvSpPr>
          <p:nvPr>
            <p:ph idx="1"/>
          </p:nvPr>
        </p:nvSpPr>
        <p:spPr/>
        <p:txBody>
          <a:bodyPr/>
          <a:lstStyle/>
          <a:p>
            <a:pPr eaLnBrk="1" hangingPunct="1">
              <a:spcAft>
                <a:spcPts val="1200"/>
              </a:spcAft>
            </a:pPr>
            <a:r>
              <a:rPr lang="en-US" dirty="0" smtClean="0"/>
              <a:t>Test time and power linearly dependent on test clock rate</a:t>
            </a:r>
          </a:p>
          <a:p>
            <a:pPr eaLnBrk="1" hangingPunct="1">
              <a:spcAft>
                <a:spcPts val="1200"/>
              </a:spcAft>
            </a:pPr>
            <a:r>
              <a:rPr lang="en-US" dirty="0" smtClean="0"/>
              <a:t>Increasing test clock frequency by a factor </a:t>
            </a:r>
            <a:r>
              <a:rPr lang="en-US" i="1" dirty="0" smtClean="0"/>
              <a:t>f </a:t>
            </a:r>
            <a:r>
              <a:rPr lang="en-US" sz="2400" i="1" dirty="0" smtClean="0"/>
              <a:t>=&gt;</a:t>
            </a:r>
            <a:r>
              <a:rPr lang="en-US" sz="2400" dirty="0" smtClean="0"/>
              <a:t> </a:t>
            </a:r>
            <a:r>
              <a:rPr lang="en-US" sz="2400" i="1" dirty="0" smtClean="0"/>
              <a:t>Test time,               and Test power,</a:t>
            </a:r>
            <a:endParaRPr lang="en-US" i="1" dirty="0" smtClean="0"/>
          </a:p>
          <a:p>
            <a:pPr lvl="0" eaLnBrk="1" hangingPunct="1">
              <a:spcAft>
                <a:spcPts val="1200"/>
              </a:spcAft>
            </a:pPr>
            <a:r>
              <a:rPr lang="en-US" dirty="0" smtClean="0"/>
              <a:t>Proper choice of ‘</a:t>
            </a:r>
            <a:r>
              <a:rPr lang="en-US" i="1" dirty="0" smtClean="0"/>
              <a:t>f’ </a:t>
            </a:r>
            <a:r>
              <a:rPr lang="en-US" dirty="0" smtClean="0"/>
              <a:t>for each test session can optimize overall test time</a:t>
            </a:r>
          </a:p>
          <a:p>
            <a:pPr eaLnBrk="1" hangingPunct="1">
              <a:buFont typeface="Arial" charset="0"/>
              <a:buNone/>
            </a:pPr>
            <a:endParaRPr lang="en-US" dirty="0" smtClean="0"/>
          </a:p>
          <a:p>
            <a:pPr eaLnBrk="1" hangingPunct="1"/>
            <a:endParaRPr lang="en-US" dirty="0" smtClean="0"/>
          </a:p>
        </p:txBody>
      </p:sp>
      <p:graphicFrame>
        <p:nvGraphicFramePr>
          <p:cNvPr id="2050" name="Object 2"/>
          <p:cNvGraphicFramePr>
            <a:graphicFrameLocks noChangeAspect="1"/>
          </p:cNvGraphicFramePr>
          <p:nvPr/>
        </p:nvGraphicFramePr>
        <p:xfrm>
          <a:off x="3149626" y="3034946"/>
          <a:ext cx="1004032" cy="721505"/>
        </p:xfrm>
        <a:graphic>
          <a:graphicData uri="http://schemas.openxmlformats.org/presentationml/2006/ole">
            <p:oleObj spid="_x0000_s60418" name="Equation" r:id="rId3" imgW="495300" imgH="355600" progId="Equation.3">
              <p:embed/>
            </p:oleObj>
          </a:graphicData>
        </a:graphic>
      </p:graphicFrame>
      <p:graphicFrame>
        <p:nvGraphicFramePr>
          <p:cNvPr id="2051" name="Object 3"/>
          <p:cNvGraphicFramePr>
            <a:graphicFrameLocks noChangeAspect="1"/>
          </p:cNvGraphicFramePr>
          <p:nvPr/>
        </p:nvGraphicFramePr>
        <p:xfrm>
          <a:off x="6553200" y="3101448"/>
          <a:ext cx="1524000" cy="409408"/>
        </p:xfrm>
        <a:graphic>
          <a:graphicData uri="http://schemas.openxmlformats.org/presentationml/2006/ole">
            <p:oleObj spid="_x0000_s60419" name="Equation" r:id="rId4" imgW="660400" imgH="177800" progId="Equation.3">
              <p:embed/>
            </p:oleObj>
          </a:graphicData>
        </a:graphic>
      </p:graphicFrame>
      <p:sp>
        <p:nvSpPr>
          <p:cNvPr id="9" name="Footer Placeholder 8"/>
          <p:cNvSpPr>
            <a:spLocks noGrp="1"/>
          </p:cNvSpPr>
          <p:nvPr>
            <p:ph type="ftr" sz="quarter" idx="11"/>
          </p:nvPr>
        </p:nvSpPr>
        <p:spPr/>
        <p:txBody>
          <a:bodyPr/>
          <a:lstStyle/>
          <a:p>
            <a:pPr>
              <a:defRPr/>
            </a:pPr>
            <a:r>
              <a:rPr lang="en-US" dirty="0" smtClean="0"/>
              <a:t>NATW 2013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factor</a:t>
            </a:r>
            <a:endParaRPr lang="en-US" dirty="0"/>
          </a:p>
        </p:txBody>
      </p:sp>
      <p:sp>
        <p:nvSpPr>
          <p:cNvPr id="3" name="Content Placeholder 2"/>
          <p:cNvSpPr>
            <a:spLocks noGrp="1"/>
          </p:cNvSpPr>
          <p:nvPr>
            <p:ph idx="1"/>
          </p:nvPr>
        </p:nvSpPr>
        <p:spPr/>
        <p:txBody>
          <a:bodyPr/>
          <a:lstStyle/>
          <a:p>
            <a:r>
              <a:rPr lang="en-US" dirty="0" smtClean="0"/>
              <a:t>Scaling factor to vary test clock frequency per session</a:t>
            </a:r>
          </a:p>
          <a:p>
            <a:pPr lvl="1"/>
            <a:r>
              <a:rPr lang="en-US" dirty="0" smtClean="0"/>
              <a:t>Reference/Nominal case: constant clock rate for entire test schedule</a:t>
            </a:r>
          </a:p>
          <a:p>
            <a:pPr lvl="1"/>
            <a:endParaRPr lang="en-US" dirty="0" smtClean="0"/>
          </a:p>
          <a:p>
            <a:r>
              <a:rPr lang="en-US" dirty="0" smtClean="0"/>
              <a:t>Frequency factor limited by:</a:t>
            </a:r>
          </a:p>
          <a:p>
            <a:pPr lvl="1"/>
            <a:r>
              <a:rPr lang="en-US" dirty="0" err="1" smtClean="0"/>
              <a:t>P</a:t>
            </a:r>
            <a:r>
              <a:rPr lang="en-US" baseline="-25000" dirty="0" err="1" smtClean="0"/>
              <a:t>max</a:t>
            </a:r>
            <a:r>
              <a:rPr lang="en-US" baseline="-25000" dirty="0" smtClean="0"/>
              <a:t> </a:t>
            </a:r>
            <a:r>
              <a:rPr lang="en-US" dirty="0" smtClean="0"/>
              <a:t>(Power Budget)</a:t>
            </a:r>
            <a:endParaRPr lang="en-US" baseline="-25000" dirty="0" smtClean="0"/>
          </a:p>
          <a:p>
            <a:pPr lvl="1">
              <a:spcAft>
                <a:spcPts val="2400"/>
              </a:spcAft>
            </a:pPr>
            <a:r>
              <a:rPr lang="en-US" dirty="0" smtClean="0"/>
              <a:t>Max. clock rate of individual cores</a:t>
            </a:r>
          </a:p>
          <a:p>
            <a:endParaRPr lang="en-US" dirty="0"/>
          </a:p>
        </p:txBody>
      </p:sp>
      <p:sp>
        <p:nvSpPr>
          <p:cNvPr id="4" name="Date Placeholder 3"/>
          <p:cNvSpPr>
            <a:spLocks noGrp="1"/>
          </p:cNvSpPr>
          <p:nvPr>
            <p:ph type="dt" sz="half" idx="10"/>
          </p:nvPr>
        </p:nvSpPr>
        <p:spPr/>
        <p:txBody>
          <a:bodyPr/>
          <a:lstStyle/>
          <a:p>
            <a:fld id="{2C19E285-3DDF-4296-8D41-8E46B9AECFE2}" type="datetime1">
              <a:rPr lang="en-US" smtClean="0"/>
              <a:pPr/>
              <a:t>5/8/13</a:t>
            </a:fld>
            <a:endParaRPr lang="en-US" dirty="0"/>
          </a:p>
        </p:txBody>
      </p:sp>
      <p:sp>
        <p:nvSpPr>
          <p:cNvPr id="5" name="Slide Number Placeholder 4"/>
          <p:cNvSpPr>
            <a:spLocks noGrp="1"/>
          </p:cNvSpPr>
          <p:nvPr>
            <p:ph type="sldNum" sz="quarter" idx="12"/>
          </p:nvPr>
        </p:nvSpPr>
        <p:spPr/>
        <p:txBody>
          <a:bodyPr/>
          <a:lstStyle/>
          <a:p>
            <a:fld id="{9F2BF5D0-DD5D-48DC-827A-B0B1BB9D9C43}" type="slidenum">
              <a:rPr lang="en-US" smtClean="0"/>
              <a:pPr/>
              <a:t>12</a:t>
            </a:fld>
            <a:endParaRPr lang="en-US" dirty="0"/>
          </a:p>
        </p:txBody>
      </p:sp>
      <p:sp>
        <p:nvSpPr>
          <p:cNvPr id="7" name="Footer Placeholder 6"/>
          <p:cNvSpPr>
            <a:spLocks noGrp="1"/>
          </p:cNvSpPr>
          <p:nvPr>
            <p:ph type="ftr" sz="quarter" idx="11"/>
          </p:nvPr>
        </p:nvSpPr>
        <p:spPr/>
        <p:txBody>
          <a:bodyPr/>
          <a:lstStyle/>
          <a:p>
            <a:pPr>
              <a:defRPr/>
            </a:pPr>
            <a:r>
              <a:rPr lang="en-US" dirty="0" smtClean="0"/>
              <a:t>NATW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for Preemptive Testing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13</a:t>
            </a:fld>
            <a:endParaRPr lang="en-US"/>
          </a:p>
        </p:txBody>
      </p:sp>
      <p:pic>
        <p:nvPicPr>
          <p:cNvPr id="57346" name="Picture 2"/>
          <p:cNvPicPr>
            <a:picLocks noChangeAspect="1" noChangeArrowheads="1"/>
          </p:cNvPicPr>
          <p:nvPr/>
        </p:nvPicPr>
        <p:blipFill>
          <a:blip r:embed="rId2" cstate="print"/>
          <a:srcRect/>
          <a:stretch>
            <a:fillRect/>
          </a:stretch>
        </p:blipFill>
        <p:spPr bwMode="auto">
          <a:xfrm>
            <a:off x="655094" y="1208153"/>
            <a:ext cx="7928042" cy="51237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599"/>
            <a:ext cx="7772400" cy="1067938"/>
          </a:xfrm>
        </p:spPr>
        <p:txBody>
          <a:bodyPr/>
          <a:lstStyle/>
          <a:p>
            <a:r>
              <a:rPr lang="en-US" dirty="0" smtClean="0"/>
              <a:t>Heuristic for Non Preemptive Testing</a:t>
            </a:r>
            <a:endParaRPr lang="en-US" dirty="0"/>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14</a:t>
            </a:fld>
            <a:endParaRPr lang="en-US"/>
          </a:p>
        </p:txBody>
      </p:sp>
      <p:pic>
        <p:nvPicPr>
          <p:cNvPr id="58370" name="Picture 2"/>
          <p:cNvPicPr>
            <a:picLocks noChangeAspect="1" noChangeArrowheads="1"/>
          </p:cNvPicPr>
          <p:nvPr/>
        </p:nvPicPr>
        <p:blipFill>
          <a:blip r:embed="rId2" cstate="print"/>
          <a:srcRect/>
          <a:stretch>
            <a:fillRect/>
          </a:stretch>
        </p:blipFill>
        <p:spPr bwMode="auto">
          <a:xfrm>
            <a:off x="696037" y="1351127"/>
            <a:ext cx="7909494" cy="48586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for Session-less Testing</a:t>
            </a:r>
            <a:endParaRPr lang="en-US" dirty="0"/>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15</a:t>
            </a:fld>
            <a:endParaRPr lang="en-US"/>
          </a:p>
        </p:txBody>
      </p:sp>
      <p:sp>
        <p:nvSpPr>
          <p:cNvPr id="8" name="Content Placeholder 7"/>
          <p:cNvSpPr>
            <a:spLocks noGrp="1"/>
          </p:cNvSpPr>
          <p:nvPr>
            <p:ph idx="1"/>
          </p:nvPr>
        </p:nvSpPr>
        <p:spPr/>
        <p:txBody>
          <a:bodyPr/>
          <a:lstStyle/>
          <a:p>
            <a:r>
              <a:rPr lang="en-US" dirty="0" smtClean="0"/>
              <a:t>Results</a:t>
            </a:r>
          </a:p>
          <a:p>
            <a:pPr lvl="1"/>
            <a:r>
              <a:rPr lang="en-US" dirty="0" smtClean="0"/>
              <a:t>Experiments on ITC02 benchmarks*.</a:t>
            </a:r>
          </a:p>
          <a:p>
            <a:pPr lvl="1"/>
            <a:r>
              <a:rPr lang="en-US" dirty="0" smtClean="0"/>
              <a:t>Stop criteria: No improvement on best soln. for 5000 consecutive runs.</a:t>
            </a:r>
          </a:p>
          <a:p>
            <a:pPr lvl="1"/>
            <a:r>
              <a:rPr lang="en-US" dirty="0" smtClean="0"/>
              <a:t>Test times compared with session-based testing (ILP) .</a:t>
            </a:r>
          </a:p>
          <a:p>
            <a:pPr lvl="1"/>
            <a:r>
              <a:rPr lang="en-US" dirty="0" smtClean="0"/>
              <a:t>Simulations performed on a Dell workstation with a 3.4 GHz Intel Pentium processor and 2GB memory.</a:t>
            </a:r>
          </a:p>
          <a:p>
            <a:pPr lvl="1"/>
            <a:endParaRPr lang="en-US" dirty="0" smtClean="0"/>
          </a:p>
          <a:p>
            <a:pPr lvl="1"/>
            <a:endParaRPr lang="en-US" dirty="0" smtClean="0"/>
          </a:p>
          <a:p>
            <a:endParaRPr lang="en-US" dirty="0"/>
          </a:p>
        </p:txBody>
      </p:sp>
      <p:sp>
        <p:nvSpPr>
          <p:cNvPr id="9" name="TextBox 8"/>
          <p:cNvSpPr txBox="1"/>
          <p:nvPr/>
        </p:nvSpPr>
        <p:spPr>
          <a:xfrm>
            <a:off x="304800" y="6019800"/>
            <a:ext cx="8534400" cy="400110"/>
          </a:xfrm>
          <a:prstGeom prst="rect">
            <a:avLst/>
          </a:prstGeom>
          <a:noFill/>
        </p:spPr>
        <p:txBody>
          <a:bodyPr wrap="square" rtlCol="0">
            <a:spAutoFit/>
          </a:bodyPr>
          <a:lstStyle/>
          <a:p>
            <a:r>
              <a:rPr lang="en-US" sz="1000" dirty="0" smtClean="0"/>
              <a:t>* ITC 2002 SOC Benchmarking Initiative: http://www.extra.research.philips.com/itc02socbenchm</a:t>
            </a:r>
          </a:p>
          <a:p>
            <a:r>
              <a:rPr lang="en-US" sz="1000" dirty="0" smtClean="0"/>
              <a:t>Power profile for benchmarks from: S. K. Millican and K. K. </a:t>
            </a:r>
            <a:r>
              <a:rPr lang="en-US" sz="1000" dirty="0" err="1" smtClean="0"/>
              <a:t>Saluja</a:t>
            </a:r>
            <a:r>
              <a:rPr lang="en-US" sz="1000" dirty="0" smtClean="0"/>
              <a:t> (http://homepages.cae.wisc.edu/~millican/bench/)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for Session-less Testing</a:t>
            </a:r>
            <a:endParaRPr lang="en-US" dirty="0"/>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16</a:t>
            </a:fld>
            <a:endParaRPr lang="en-US"/>
          </a:p>
        </p:txBody>
      </p:sp>
      <p:sp>
        <p:nvSpPr>
          <p:cNvPr id="8" name="Content Placeholder 7"/>
          <p:cNvSpPr>
            <a:spLocks noGrp="1"/>
          </p:cNvSpPr>
          <p:nvPr>
            <p:ph idx="1"/>
          </p:nvPr>
        </p:nvSpPr>
        <p:spPr>
          <a:xfrm>
            <a:off x="685799" y="1219200"/>
            <a:ext cx="2521425" cy="2424752"/>
          </a:xfrm>
        </p:spPr>
        <p:txBody>
          <a:bodyPr/>
          <a:lstStyle/>
          <a:p>
            <a:r>
              <a:rPr lang="en-US" dirty="0" smtClean="0"/>
              <a:t>Results</a:t>
            </a:r>
          </a:p>
          <a:p>
            <a:endParaRPr lang="en-US" dirty="0" smtClean="0"/>
          </a:p>
          <a:p>
            <a:pPr lvl="1"/>
            <a:endParaRPr lang="en-US" dirty="0" smtClean="0"/>
          </a:p>
          <a:p>
            <a:pPr lvl="1"/>
            <a:endParaRPr lang="en-US" dirty="0" smtClean="0"/>
          </a:p>
          <a:p>
            <a:endParaRPr lang="en-US" dirty="0"/>
          </a:p>
        </p:txBody>
      </p:sp>
      <p:graphicFrame>
        <p:nvGraphicFramePr>
          <p:cNvPr id="10" name="Table 9"/>
          <p:cNvGraphicFramePr>
            <a:graphicFrameLocks noGrp="1"/>
          </p:cNvGraphicFramePr>
          <p:nvPr/>
        </p:nvGraphicFramePr>
        <p:xfrm>
          <a:off x="1064526" y="2497542"/>
          <a:ext cx="6769288" cy="3278029"/>
        </p:xfrm>
        <a:graphic>
          <a:graphicData uri="http://schemas.openxmlformats.org/drawingml/2006/table">
            <a:tbl>
              <a:tblPr>
                <a:tableStyleId>{35758FB7-9AC5-4552-8A53-C91805E547FA}</a:tableStyleId>
              </a:tblPr>
              <a:tblGrid>
                <a:gridCol w="1192319"/>
                <a:gridCol w="1538477"/>
                <a:gridCol w="1009623"/>
                <a:gridCol w="1009623"/>
                <a:gridCol w="1009623"/>
                <a:gridCol w="1009623"/>
              </a:tblGrid>
              <a:tr h="415869">
                <a:tc rowSpan="2">
                  <a:txBody>
                    <a:bodyPr/>
                    <a:lstStyle/>
                    <a:p>
                      <a:pPr algn="ctr" fontAlgn="b"/>
                      <a:r>
                        <a:rPr lang="en-US" sz="1600" b="1" u="none" strike="noStrike" dirty="0"/>
                        <a:t>Benchmark</a:t>
                      </a:r>
                      <a:endParaRPr lang="en-US" sz="1600" b="1" i="0" u="none" strike="noStrike" dirty="0">
                        <a:latin typeface="Verdana"/>
                      </a:endParaRPr>
                    </a:p>
                  </a:txBody>
                  <a:tcPr marL="0" marR="0" marT="0" marB="0" anchor="ctr"/>
                </a:tc>
                <a:tc rowSpan="2">
                  <a:txBody>
                    <a:bodyPr/>
                    <a:lstStyle/>
                    <a:p>
                      <a:pPr algn="ctr" fontAlgn="b"/>
                      <a:r>
                        <a:rPr lang="en-US" sz="1600" b="1" u="none" strike="noStrike" dirty="0"/>
                        <a:t>Test time for session-based testing</a:t>
                      </a:r>
                      <a:endParaRPr lang="en-US" sz="1600" b="1" i="0" u="none" strike="noStrike" dirty="0">
                        <a:latin typeface="Verdana"/>
                      </a:endParaRPr>
                    </a:p>
                  </a:txBody>
                  <a:tcPr marL="0" marR="0" marT="0" marB="0" anchor="ctr"/>
                </a:tc>
                <a:tc gridSpan="4">
                  <a:txBody>
                    <a:bodyPr/>
                    <a:lstStyle/>
                    <a:p>
                      <a:pPr algn="ctr" fontAlgn="b"/>
                      <a:r>
                        <a:rPr lang="en-US" sz="1600" b="1" u="none" strike="noStrike" dirty="0"/>
                        <a:t>Test time for </a:t>
                      </a:r>
                      <a:r>
                        <a:rPr lang="en-US" sz="1600" b="1" u="none" strike="noStrike" dirty="0" smtClean="0"/>
                        <a:t>session-less </a:t>
                      </a:r>
                      <a:r>
                        <a:rPr lang="en-US" sz="1600" b="1" u="none" strike="noStrike" dirty="0"/>
                        <a:t>testing</a:t>
                      </a:r>
                      <a:endParaRPr lang="en-US" sz="1600" b="1" i="0" u="none" strike="noStrike" dirty="0">
                        <a:latin typeface="Verdana"/>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782815">
                <a:tc vMerge="1">
                  <a:txBody>
                    <a:bodyPr/>
                    <a:lstStyle/>
                    <a:p>
                      <a:endParaRPr lang="en-US"/>
                    </a:p>
                  </a:txBody>
                  <a:tcPr/>
                </a:tc>
                <a:tc vMerge="1">
                  <a:txBody>
                    <a:bodyPr/>
                    <a:lstStyle/>
                    <a:p>
                      <a:endParaRPr lang="en-US"/>
                    </a:p>
                  </a:txBody>
                  <a:tcPr/>
                </a:tc>
                <a:tc>
                  <a:txBody>
                    <a:bodyPr/>
                    <a:lstStyle/>
                    <a:p>
                      <a:pPr algn="ctr" fontAlgn="b"/>
                      <a:r>
                        <a:rPr lang="en-US" sz="1600" b="1" u="none" strike="noStrike" dirty="0"/>
                        <a:t>Pre-emptive</a:t>
                      </a:r>
                      <a:endParaRPr lang="en-US" sz="1600" b="1" i="0" u="none" strike="noStrike" dirty="0">
                        <a:latin typeface="Verdana"/>
                      </a:endParaRPr>
                    </a:p>
                  </a:txBody>
                  <a:tcPr marL="0" marR="0" marT="0" marB="0" anchor="b"/>
                </a:tc>
                <a:tc>
                  <a:txBody>
                    <a:bodyPr/>
                    <a:lstStyle/>
                    <a:p>
                      <a:pPr algn="ctr" fontAlgn="ctr"/>
                      <a:r>
                        <a:rPr lang="en-US" sz="1600" b="1" u="none" strike="noStrike" dirty="0"/>
                        <a:t>%</a:t>
                      </a:r>
                      <a:endParaRPr lang="en-US" sz="1600" b="1" i="0" u="none" strike="noStrike" dirty="0">
                        <a:latin typeface="Verdana"/>
                      </a:endParaRPr>
                    </a:p>
                  </a:txBody>
                  <a:tcPr marL="0" marR="0" marT="0" marB="0" anchor="ctr"/>
                </a:tc>
                <a:tc>
                  <a:txBody>
                    <a:bodyPr/>
                    <a:lstStyle/>
                    <a:p>
                      <a:pPr algn="ctr" fontAlgn="b"/>
                      <a:r>
                        <a:rPr lang="en-US" sz="1600" b="1" u="none" strike="noStrike" dirty="0"/>
                        <a:t>Non pre-emptive</a:t>
                      </a:r>
                      <a:endParaRPr lang="en-US" sz="1600" b="1" i="0" u="none" strike="noStrike" dirty="0">
                        <a:latin typeface="Verdana"/>
                      </a:endParaRPr>
                    </a:p>
                  </a:txBody>
                  <a:tcPr marL="0" marR="0" marT="0" marB="0" anchor="b"/>
                </a:tc>
                <a:tc>
                  <a:txBody>
                    <a:bodyPr/>
                    <a:lstStyle/>
                    <a:p>
                      <a:pPr algn="ctr" fontAlgn="ctr"/>
                      <a:r>
                        <a:rPr lang="en-US" sz="1600" b="1" u="none" strike="noStrike" dirty="0"/>
                        <a:t>%</a:t>
                      </a:r>
                      <a:endParaRPr lang="en-US" sz="1600" b="1" i="0" u="none" strike="noStrike" dirty="0">
                        <a:latin typeface="Verdana"/>
                      </a:endParaRPr>
                    </a:p>
                  </a:txBody>
                  <a:tcPr marL="0" marR="0" marT="0" marB="0" anchor="ctr"/>
                </a:tc>
              </a:tr>
              <a:tr h="415869">
                <a:tc>
                  <a:txBody>
                    <a:bodyPr/>
                    <a:lstStyle/>
                    <a:p>
                      <a:pPr algn="ctr" fontAlgn="b"/>
                      <a:r>
                        <a:rPr lang="en-US" sz="1600" u="none" strike="noStrike" dirty="0"/>
                        <a:t>a586710</a:t>
                      </a:r>
                      <a:endParaRPr lang="en-US" sz="1600" b="0" i="0" u="none" strike="noStrike" dirty="0">
                        <a:latin typeface="Verdana"/>
                      </a:endParaRPr>
                    </a:p>
                  </a:txBody>
                  <a:tcPr marL="0" marR="0" marT="0" marB="0" anchor="b"/>
                </a:tc>
                <a:tc>
                  <a:txBody>
                    <a:bodyPr/>
                    <a:lstStyle/>
                    <a:p>
                      <a:pPr algn="r" fontAlgn="b"/>
                      <a:r>
                        <a:rPr lang="en-US" sz="1600" u="none" strike="noStrike" dirty="0"/>
                        <a:t>13011130.62</a:t>
                      </a:r>
                      <a:endParaRPr lang="en-US" sz="1600" b="0" i="0" u="none" strike="noStrike" dirty="0">
                        <a:latin typeface="Verdana"/>
                      </a:endParaRPr>
                    </a:p>
                  </a:txBody>
                  <a:tcPr marL="0" marR="0" marT="0" marB="0" anchor="b"/>
                </a:tc>
                <a:tc>
                  <a:txBody>
                    <a:bodyPr/>
                    <a:lstStyle/>
                    <a:p>
                      <a:pPr algn="r" fontAlgn="b"/>
                      <a:r>
                        <a:rPr lang="en-US" sz="1600" u="none" strike="noStrike"/>
                        <a:t>12501982</a:t>
                      </a:r>
                      <a:endParaRPr lang="en-US" sz="1600" b="0" i="0" u="none" strike="noStrike">
                        <a:latin typeface="Verdana"/>
                      </a:endParaRPr>
                    </a:p>
                  </a:txBody>
                  <a:tcPr marL="0" marR="0" marT="0" marB="0" anchor="b"/>
                </a:tc>
                <a:tc>
                  <a:txBody>
                    <a:bodyPr/>
                    <a:lstStyle/>
                    <a:p>
                      <a:pPr algn="r" fontAlgn="b"/>
                      <a:r>
                        <a:rPr lang="en-US" sz="1600" u="none" strike="noStrike" dirty="0"/>
                        <a:t>3.91</a:t>
                      </a:r>
                      <a:endParaRPr lang="en-US" sz="1600" b="0" i="0" u="none" strike="noStrike" dirty="0">
                        <a:latin typeface="Verdana"/>
                      </a:endParaRPr>
                    </a:p>
                  </a:txBody>
                  <a:tcPr marL="0" marR="0" marT="0" marB="0" anchor="b"/>
                </a:tc>
                <a:tc>
                  <a:txBody>
                    <a:bodyPr/>
                    <a:lstStyle/>
                    <a:p>
                      <a:pPr algn="r" fontAlgn="b"/>
                      <a:r>
                        <a:rPr lang="en-US" sz="1600" u="none" strike="noStrike"/>
                        <a:t>12501982</a:t>
                      </a:r>
                      <a:endParaRPr lang="en-US" sz="1600" b="0" i="0" u="none" strike="noStrike">
                        <a:latin typeface="Verdana"/>
                      </a:endParaRPr>
                    </a:p>
                  </a:txBody>
                  <a:tcPr marL="0" marR="0" marT="0" marB="0" anchor="b"/>
                </a:tc>
                <a:tc>
                  <a:txBody>
                    <a:bodyPr/>
                    <a:lstStyle/>
                    <a:p>
                      <a:pPr algn="r" fontAlgn="b"/>
                      <a:r>
                        <a:rPr lang="en-US" sz="1600" u="none" strike="noStrike" dirty="0"/>
                        <a:t>3.91</a:t>
                      </a:r>
                      <a:endParaRPr lang="en-US" sz="1600" b="0" i="0" u="none" strike="noStrike" dirty="0">
                        <a:latin typeface="Verdana"/>
                      </a:endParaRPr>
                    </a:p>
                  </a:txBody>
                  <a:tcPr marL="0" marR="0" marT="0" marB="0" anchor="b"/>
                </a:tc>
              </a:tr>
              <a:tr h="415869">
                <a:tc>
                  <a:txBody>
                    <a:bodyPr/>
                    <a:lstStyle/>
                    <a:p>
                      <a:pPr algn="ctr" fontAlgn="b"/>
                      <a:r>
                        <a:rPr lang="en-US" sz="1600" u="none" strike="noStrike" dirty="0"/>
                        <a:t>h953</a:t>
                      </a:r>
                      <a:endParaRPr lang="en-US" sz="1600" b="0" i="0" u="none" strike="noStrike" dirty="0">
                        <a:latin typeface="Verdana"/>
                      </a:endParaRPr>
                    </a:p>
                  </a:txBody>
                  <a:tcPr marL="0" marR="0" marT="0" marB="0" anchor="b"/>
                </a:tc>
                <a:tc>
                  <a:txBody>
                    <a:bodyPr/>
                    <a:lstStyle/>
                    <a:p>
                      <a:pPr algn="r" fontAlgn="b"/>
                      <a:r>
                        <a:rPr lang="en-US" sz="1600" u="none" strike="noStrike" dirty="0" smtClean="0"/>
                        <a:t>121715.34</a:t>
                      </a:r>
                      <a:endParaRPr lang="en-US" sz="1600" b="0" i="0" u="none" strike="noStrike" dirty="0">
                        <a:latin typeface="Verdana"/>
                      </a:endParaRPr>
                    </a:p>
                  </a:txBody>
                  <a:tcPr marL="0" marR="0" marT="0" marB="0" anchor="b"/>
                </a:tc>
                <a:tc>
                  <a:txBody>
                    <a:bodyPr/>
                    <a:lstStyle/>
                    <a:p>
                      <a:pPr algn="r" fontAlgn="b"/>
                      <a:r>
                        <a:rPr lang="en-US" sz="1600" u="none" strike="noStrike" dirty="0"/>
                        <a:t>96716.29</a:t>
                      </a:r>
                      <a:endParaRPr lang="en-US" sz="1600" b="0" i="0" u="none" strike="noStrike" dirty="0">
                        <a:latin typeface="Verdana"/>
                      </a:endParaRPr>
                    </a:p>
                  </a:txBody>
                  <a:tcPr marL="0" marR="0" marT="0" marB="0" anchor="b"/>
                </a:tc>
                <a:tc>
                  <a:txBody>
                    <a:bodyPr/>
                    <a:lstStyle/>
                    <a:p>
                      <a:pPr algn="r" fontAlgn="b"/>
                      <a:r>
                        <a:rPr lang="en-US" sz="1600" u="none" strike="noStrike" dirty="0"/>
                        <a:t>20.54</a:t>
                      </a:r>
                      <a:endParaRPr lang="en-US" sz="1600" b="0" i="0" u="none" strike="noStrike" dirty="0">
                        <a:latin typeface="Verdana"/>
                      </a:endParaRPr>
                    </a:p>
                  </a:txBody>
                  <a:tcPr marL="0" marR="0" marT="0" marB="0" anchor="b"/>
                </a:tc>
                <a:tc>
                  <a:txBody>
                    <a:bodyPr/>
                    <a:lstStyle/>
                    <a:p>
                      <a:pPr algn="r" fontAlgn="b"/>
                      <a:r>
                        <a:rPr lang="en-US" sz="1600" u="none" strike="noStrike"/>
                        <a:t>96716.29</a:t>
                      </a:r>
                      <a:endParaRPr lang="en-US" sz="1600" b="0" i="0" u="none" strike="noStrike">
                        <a:latin typeface="Verdana"/>
                      </a:endParaRPr>
                    </a:p>
                  </a:txBody>
                  <a:tcPr marL="0" marR="0" marT="0" marB="0" anchor="b"/>
                </a:tc>
                <a:tc>
                  <a:txBody>
                    <a:bodyPr/>
                    <a:lstStyle/>
                    <a:p>
                      <a:pPr algn="r" fontAlgn="b"/>
                      <a:r>
                        <a:rPr lang="en-US" sz="1600" u="none" strike="noStrike"/>
                        <a:t>20.54</a:t>
                      </a:r>
                      <a:endParaRPr lang="en-US" sz="1600" b="0" i="0" u="none" strike="noStrike">
                        <a:latin typeface="Verdana"/>
                      </a:endParaRPr>
                    </a:p>
                  </a:txBody>
                  <a:tcPr marL="0" marR="0" marT="0" marB="0" anchor="b"/>
                </a:tc>
              </a:tr>
              <a:tr h="415869">
                <a:tc>
                  <a:txBody>
                    <a:bodyPr/>
                    <a:lstStyle/>
                    <a:p>
                      <a:pPr algn="ctr" fontAlgn="b"/>
                      <a:r>
                        <a:rPr lang="en-US" sz="1600" u="none" strike="noStrike" dirty="0" smtClean="0"/>
                        <a:t>ASIC Z</a:t>
                      </a:r>
                      <a:endParaRPr lang="en-US" sz="1600" b="0" i="0" u="none" strike="noStrike" dirty="0">
                        <a:latin typeface="Verdana"/>
                      </a:endParaRPr>
                    </a:p>
                  </a:txBody>
                  <a:tcPr marL="0" marR="0" marT="0" marB="0" anchor="b"/>
                </a:tc>
                <a:tc>
                  <a:txBody>
                    <a:bodyPr/>
                    <a:lstStyle/>
                    <a:p>
                      <a:pPr algn="r" fontAlgn="b"/>
                      <a:r>
                        <a:rPr lang="en-US" sz="1600" u="none" strike="noStrike" dirty="0"/>
                        <a:t>268.274</a:t>
                      </a:r>
                      <a:endParaRPr lang="en-US" sz="1600" b="0" i="0" u="none" strike="noStrike" dirty="0">
                        <a:latin typeface="Verdana"/>
                      </a:endParaRPr>
                    </a:p>
                  </a:txBody>
                  <a:tcPr marL="0" marR="0" marT="0" marB="0" anchor="b"/>
                </a:tc>
                <a:tc>
                  <a:txBody>
                    <a:bodyPr/>
                    <a:lstStyle/>
                    <a:p>
                      <a:pPr algn="r" fontAlgn="b"/>
                      <a:r>
                        <a:rPr lang="en-US" sz="1600" u="none" strike="noStrike" dirty="0"/>
                        <a:t>238.58</a:t>
                      </a:r>
                      <a:endParaRPr lang="en-US" sz="1600" b="0" i="0" u="none" strike="noStrike" dirty="0">
                        <a:latin typeface="Verdana"/>
                      </a:endParaRPr>
                    </a:p>
                  </a:txBody>
                  <a:tcPr marL="0" marR="0" marT="0" marB="0" anchor="b"/>
                </a:tc>
                <a:tc>
                  <a:txBody>
                    <a:bodyPr/>
                    <a:lstStyle/>
                    <a:p>
                      <a:pPr algn="r" fontAlgn="b"/>
                      <a:r>
                        <a:rPr lang="en-US" sz="1600" u="none" strike="noStrike" dirty="0"/>
                        <a:t>11.07</a:t>
                      </a:r>
                      <a:endParaRPr lang="en-US" sz="1600" b="0" i="0" u="none" strike="noStrike" dirty="0">
                        <a:latin typeface="Verdana"/>
                      </a:endParaRPr>
                    </a:p>
                  </a:txBody>
                  <a:tcPr marL="0" marR="0" marT="0" marB="0" anchor="b"/>
                </a:tc>
                <a:tc>
                  <a:txBody>
                    <a:bodyPr/>
                    <a:lstStyle/>
                    <a:p>
                      <a:pPr algn="r" fontAlgn="b"/>
                      <a:r>
                        <a:rPr lang="en-US" sz="1600" u="none" strike="noStrike" dirty="0"/>
                        <a:t>239.47</a:t>
                      </a:r>
                      <a:endParaRPr lang="en-US" sz="1600" b="0" i="0" u="none" strike="noStrike" dirty="0">
                        <a:latin typeface="Verdana"/>
                      </a:endParaRPr>
                    </a:p>
                  </a:txBody>
                  <a:tcPr marL="0" marR="0" marT="0" marB="0" anchor="b"/>
                </a:tc>
                <a:tc>
                  <a:txBody>
                    <a:bodyPr/>
                    <a:lstStyle/>
                    <a:p>
                      <a:pPr algn="r" fontAlgn="b"/>
                      <a:r>
                        <a:rPr lang="en-US" sz="1600" u="none" strike="noStrike" dirty="0"/>
                        <a:t>10.74</a:t>
                      </a:r>
                      <a:endParaRPr lang="en-US" sz="1600" b="0" i="0" u="none" strike="noStrike" dirty="0">
                        <a:latin typeface="Verdana"/>
                      </a:endParaRPr>
                    </a:p>
                  </a:txBody>
                  <a:tcPr marL="0" marR="0" marT="0" marB="0" anchor="b"/>
                </a:tc>
              </a:tr>
              <a:tr h="415869">
                <a:tc>
                  <a:txBody>
                    <a:bodyPr/>
                    <a:lstStyle/>
                    <a:p>
                      <a:pPr algn="ctr" fontAlgn="b"/>
                      <a:r>
                        <a:rPr lang="en-US" sz="1600" u="none" strike="noStrike" dirty="0"/>
                        <a:t>d695</a:t>
                      </a:r>
                      <a:endParaRPr lang="en-US" sz="1600" b="0" i="0" u="none" strike="noStrike" dirty="0">
                        <a:latin typeface="Verdana"/>
                      </a:endParaRPr>
                    </a:p>
                  </a:txBody>
                  <a:tcPr marL="0" marR="0" marT="0" marB="0" anchor="b"/>
                </a:tc>
                <a:tc>
                  <a:txBody>
                    <a:bodyPr/>
                    <a:lstStyle/>
                    <a:p>
                      <a:pPr algn="r" fontAlgn="b"/>
                      <a:r>
                        <a:rPr lang="en-US" sz="1600" u="none" strike="noStrike" dirty="0" smtClean="0"/>
                        <a:t>12730.738</a:t>
                      </a:r>
                      <a:endParaRPr lang="en-US" sz="1600" b="0" i="0" u="none" strike="noStrike" dirty="0">
                        <a:latin typeface="Verdana"/>
                      </a:endParaRPr>
                    </a:p>
                  </a:txBody>
                  <a:tcPr marL="0" marR="0" marT="0" marB="0" anchor="b"/>
                </a:tc>
                <a:tc>
                  <a:txBody>
                    <a:bodyPr/>
                    <a:lstStyle/>
                    <a:p>
                      <a:pPr algn="r" fontAlgn="b"/>
                      <a:r>
                        <a:rPr lang="en-US" sz="1600" u="none" strike="noStrike" dirty="0"/>
                        <a:t>10005.8</a:t>
                      </a:r>
                      <a:endParaRPr lang="en-US" sz="1600" b="0" i="0" u="none" strike="noStrike" dirty="0">
                        <a:latin typeface="Verdana"/>
                      </a:endParaRPr>
                    </a:p>
                  </a:txBody>
                  <a:tcPr marL="0" marR="0" marT="0" marB="0" anchor="b"/>
                </a:tc>
                <a:tc>
                  <a:txBody>
                    <a:bodyPr/>
                    <a:lstStyle/>
                    <a:p>
                      <a:pPr algn="r" fontAlgn="b"/>
                      <a:r>
                        <a:rPr lang="en-US" sz="1600" u="none" strike="noStrike" dirty="0"/>
                        <a:t>21.4</a:t>
                      </a:r>
                      <a:endParaRPr lang="en-US" sz="1600" b="0" i="0" u="none" strike="noStrike" dirty="0">
                        <a:latin typeface="Verdana"/>
                      </a:endParaRPr>
                    </a:p>
                  </a:txBody>
                  <a:tcPr marL="0" marR="0" marT="0" marB="0" anchor="b"/>
                </a:tc>
                <a:tc>
                  <a:txBody>
                    <a:bodyPr/>
                    <a:lstStyle/>
                    <a:p>
                      <a:pPr algn="r" fontAlgn="b"/>
                      <a:r>
                        <a:rPr lang="en-US" sz="1600" u="none" strike="noStrike" dirty="0"/>
                        <a:t>9875.6</a:t>
                      </a:r>
                      <a:endParaRPr lang="en-US" sz="1600" b="0" i="0" u="none" strike="noStrike" dirty="0">
                        <a:latin typeface="Verdana"/>
                      </a:endParaRPr>
                    </a:p>
                  </a:txBody>
                  <a:tcPr marL="0" marR="0" marT="0" marB="0" anchor="b"/>
                </a:tc>
                <a:tc>
                  <a:txBody>
                    <a:bodyPr/>
                    <a:lstStyle/>
                    <a:p>
                      <a:pPr algn="r" fontAlgn="b"/>
                      <a:r>
                        <a:rPr lang="en-US" sz="1600" u="none" strike="noStrike" dirty="0"/>
                        <a:t>22.43</a:t>
                      </a:r>
                      <a:endParaRPr lang="en-US" sz="1600" b="0" i="0" u="none" strike="noStrike" dirty="0">
                        <a:latin typeface="Verdana"/>
                      </a:endParaRPr>
                    </a:p>
                  </a:txBody>
                  <a:tcPr marL="0" marR="0" marT="0" marB="0" anchor="b"/>
                </a:tc>
              </a:tr>
              <a:tr h="415869">
                <a:tc>
                  <a:txBody>
                    <a:bodyPr/>
                    <a:lstStyle/>
                    <a:p>
                      <a:pPr algn="ctr" fontAlgn="b"/>
                      <a:r>
                        <a:rPr kumimoji="0" lang="en-US" sz="1600" u="none" strike="noStrike" kern="1200" dirty="0" smtClean="0"/>
                        <a:t>g1023</a:t>
                      </a:r>
                      <a:endParaRPr kumimoji="0" lang="en-US" sz="1600" u="none" strike="noStrike" kern="1200" dirty="0">
                        <a:solidFill>
                          <a:schemeClr val="dk1"/>
                        </a:solidFill>
                        <a:latin typeface="+mn-lt"/>
                        <a:ea typeface="+mn-ea"/>
                        <a:cs typeface="+mn-cs"/>
                      </a:endParaRPr>
                    </a:p>
                  </a:txBody>
                  <a:tcPr marL="0" marR="0" marT="0" marB="0" anchor="b"/>
                </a:tc>
                <a:tc>
                  <a:txBody>
                    <a:bodyPr/>
                    <a:lstStyle/>
                    <a:p>
                      <a:pPr marL="0" algn="r" rtl="0" eaLnBrk="1" fontAlgn="b" latinLnBrk="0" hangingPunct="1"/>
                      <a:r>
                        <a:rPr kumimoji="0" lang="en-US" sz="1600" u="none" strike="noStrike" kern="1200" dirty="0" smtClean="0"/>
                        <a:t>19888.7</a:t>
                      </a:r>
                      <a:endParaRPr kumimoji="0" lang="en-US" sz="1600" u="none" strike="noStrike" kern="1200" dirty="0" smtClean="0">
                        <a:solidFill>
                          <a:schemeClr val="dk1"/>
                        </a:solidFill>
                        <a:latin typeface="+mn-lt"/>
                        <a:ea typeface="+mn-ea"/>
                        <a:cs typeface="+mn-cs"/>
                      </a:endParaRPr>
                    </a:p>
                  </a:txBody>
                  <a:tcPr marL="9525" marR="9525" marT="9525" marB="0" anchor="b"/>
                </a:tc>
                <a:tc>
                  <a:txBody>
                    <a:bodyPr/>
                    <a:lstStyle/>
                    <a:p>
                      <a:pPr marL="0" algn="r" rtl="0" eaLnBrk="1" fontAlgn="b" latinLnBrk="0" hangingPunct="1"/>
                      <a:r>
                        <a:rPr kumimoji="0" lang="en-US" sz="1600" u="none" strike="noStrike" kern="1200" dirty="0" smtClean="0"/>
                        <a:t>14070.95</a:t>
                      </a:r>
                      <a:endParaRPr kumimoji="0" lang="en-US" sz="1600" u="none" strike="noStrike" kern="1200" dirty="0">
                        <a:solidFill>
                          <a:schemeClr val="dk1"/>
                        </a:solidFill>
                        <a:latin typeface="+mn-lt"/>
                        <a:ea typeface="+mn-ea"/>
                        <a:cs typeface="+mn-cs"/>
                      </a:endParaRPr>
                    </a:p>
                  </a:txBody>
                  <a:tcPr marL="9525" marR="9525" marT="9525" marB="0" anchor="b"/>
                </a:tc>
                <a:tc>
                  <a:txBody>
                    <a:bodyPr/>
                    <a:lstStyle/>
                    <a:p>
                      <a:pPr marL="0" algn="r" rtl="0" eaLnBrk="1" fontAlgn="b" latinLnBrk="0" hangingPunct="1"/>
                      <a:r>
                        <a:rPr kumimoji="0" lang="en-US" sz="1600" u="none" strike="noStrike" kern="1200" dirty="0" smtClean="0"/>
                        <a:t>29.25</a:t>
                      </a:r>
                      <a:endParaRPr kumimoji="0" lang="en-US" sz="1600" u="none" strike="noStrike" kern="1200" dirty="0">
                        <a:solidFill>
                          <a:schemeClr val="dk1"/>
                        </a:solidFill>
                        <a:latin typeface="+mn-lt"/>
                        <a:ea typeface="+mn-ea"/>
                        <a:cs typeface="+mn-cs"/>
                      </a:endParaRPr>
                    </a:p>
                  </a:txBody>
                  <a:tcPr marL="9525" marR="9525" marT="9525" marB="0" anchor="b"/>
                </a:tc>
                <a:tc>
                  <a:txBody>
                    <a:bodyPr/>
                    <a:lstStyle/>
                    <a:p>
                      <a:pPr marL="0" algn="r" rtl="0" eaLnBrk="1" fontAlgn="b" latinLnBrk="0" hangingPunct="1"/>
                      <a:r>
                        <a:rPr kumimoji="0" lang="en-US" sz="1600" u="none" strike="noStrike" kern="1200" dirty="0"/>
                        <a:t>13989</a:t>
                      </a:r>
                      <a:endParaRPr kumimoji="0" lang="en-US" sz="1600" u="none" strike="noStrike" kern="1200" dirty="0">
                        <a:solidFill>
                          <a:schemeClr val="dk1"/>
                        </a:solidFill>
                        <a:latin typeface="+mn-lt"/>
                        <a:ea typeface="+mn-ea"/>
                        <a:cs typeface="+mn-cs"/>
                      </a:endParaRPr>
                    </a:p>
                  </a:txBody>
                  <a:tcPr marL="9525" marR="9525" marT="9525" marB="0" anchor="b"/>
                </a:tc>
                <a:tc>
                  <a:txBody>
                    <a:bodyPr/>
                    <a:lstStyle/>
                    <a:p>
                      <a:pPr marL="0" algn="r" rtl="0" eaLnBrk="1" fontAlgn="b" latinLnBrk="0" hangingPunct="1"/>
                      <a:r>
                        <a:rPr kumimoji="0" lang="en-US" sz="1600" u="none" strike="noStrike" kern="1200" dirty="0" smtClean="0"/>
                        <a:t>29.66</a:t>
                      </a:r>
                      <a:endParaRPr kumimoji="0" lang="en-US" sz="1600" u="none" strike="noStrike" kern="1200" dirty="0">
                        <a:solidFill>
                          <a:schemeClr val="dk1"/>
                        </a:solidFill>
                        <a:latin typeface="+mn-lt"/>
                        <a:ea typeface="+mn-ea"/>
                        <a:cs typeface="+mn-cs"/>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Heuristic methods for </a:t>
            </a:r>
            <a:r>
              <a:rPr lang="en-US" dirty="0" err="1" smtClean="0"/>
              <a:t>sessionless</a:t>
            </a:r>
            <a:r>
              <a:rPr lang="en-US" dirty="0" smtClean="0"/>
              <a:t> test scheduling presented.</a:t>
            </a:r>
          </a:p>
          <a:p>
            <a:pPr lvl="1"/>
            <a:r>
              <a:rPr lang="en-US" dirty="0" smtClean="0"/>
              <a:t>Employs dynamic frequency scaling to reduce test time.</a:t>
            </a:r>
          </a:p>
          <a:p>
            <a:pPr lvl="1"/>
            <a:r>
              <a:rPr lang="en-US" dirty="0" smtClean="0"/>
              <a:t>Heuristic for preemptive and non preemptive testing.</a:t>
            </a:r>
          </a:p>
          <a:p>
            <a:pPr lvl="1"/>
            <a:r>
              <a:rPr lang="en-US" dirty="0" smtClean="0"/>
              <a:t>Up to 30% reduction in test time compared to session-based testing.</a:t>
            </a:r>
          </a:p>
          <a:p>
            <a:r>
              <a:rPr lang="en-US" dirty="0" smtClean="0"/>
              <a:t>Current research investigating dynamic voltage and frequency scaling.</a:t>
            </a:r>
          </a:p>
        </p:txBody>
      </p:sp>
      <p:sp>
        <p:nvSpPr>
          <p:cNvPr id="4" name="Date Placeholder 3"/>
          <p:cNvSpPr>
            <a:spLocks noGrp="1"/>
          </p:cNvSpPr>
          <p:nvPr>
            <p:ph type="dt" sz="half" idx="10"/>
          </p:nvPr>
        </p:nvSpPr>
        <p:spPr/>
        <p:txBody>
          <a:bodyPr/>
          <a:lstStyle/>
          <a:p>
            <a:pPr>
              <a:defRPr/>
            </a:pPr>
            <a:fld id="{AB57F703-4DC1-4B09-9CAC-2D679FD19621}" type="datetime1">
              <a:rPr lang="en-US" smtClean="0"/>
              <a:pPr>
                <a:defRPr/>
              </a:pPr>
              <a:t>5/8/13</a:t>
            </a:fld>
            <a:endParaRPr lang="en-US"/>
          </a:p>
        </p:txBody>
      </p:sp>
      <p:sp>
        <p:nvSpPr>
          <p:cNvPr id="5" name="Footer Placeholder 4"/>
          <p:cNvSpPr>
            <a:spLocks noGrp="1"/>
          </p:cNvSpPr>
          <p:nvPr>
            <p:ph type="ftr" sz="quarter" idx="11"/>
          </p:nvPr>
        </p:nvSpPr>
        <p:spPr/>
        <p:txBody>
          <a:bodyPr/>
          <a:lstStyle/>
          <a:p>
            <a:pPr>
              <a:defRPr/>
            </a:pPr>
            <a:r>
              <a:rPr lang="en-US" smtClean="0"/>
              <a:t>NATW 2013</a:t>
            </a:r>
            <a:endParaRPr lang="en-US"/>
          </a:p>
        </p:txBody>
      </p:sp>
      <p:sp>
        <p:nvSpPr>
          <p:cNvPr id="6" name="Slide Number Placeholder 5"/>
          <p:cNvSpPr>
            <a:spLocks noGrp="1"/>
          </p:cNvSpPr>
          <p:nvPr>
            <p:ph type="sldNum" sz="quarter" idx="12"/>
          </p:nvPr>
        </p:nvSpPr>
        <p:spPr/>
        <p:txBody>
          <a:bodyPr/>
          <a:lstStyle/>
          <a:p>
            <a:pPr>
              <a:defRPr/>
            </a:pPr>
            <a:fld id="{18E38A40-BC41-47D9-9145-D5EEC1F274E9}"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ubtitle 4"/>
          <p:cNvSpPr>
            <a:spLocks noGrp="1"/>
          </p:cNvSpPr>
          <p:nvPr>
            <p:ph type="subTitle" idx="1"/>
          </p:nvPr>
        </p:nvSpPr>
        <p:spPr/>
        <p:txBody>
          <a:bodyPr/>
          <a:lstStyle/>
          <a:p>
            <a:pPr eaLnBrk="1" hangingPunct="1"/>
            <a:endParaRPr lang="en-US" dirty="0" smtClean="0"/>
          </a:p>
        </p:txBody>
      </p:sp>
      <p:sp>
        <p:nvSpPr>
          <p:cNvPr id="44035" name="Title 1"/>
          <p:cNvSpPr>
            <a:spLocks noGrp="1"/>
          </p:cNvSpPr>
          <p:nvPr>
            <p:ph type="ctrTitle"/>
          </p:nvPr>
        </p:nvSpPr>
        <p:spPr>
          <a:xfrm>
            <a:off x="457200" y="1506538"/>
            <a:ext cx="8229600" cy="1470025"/>
          </a:xfrm>
        </p:spPr>
        <p:txBody>
          <a:bodyPr/>
          <a:lstStyle/>
          <a:p>
            <a:pPr algn="ctr" eaLnBrk="1" hangingPunct="1"/>
            <a:r>
              <a:rPr sz="4800" dirty="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sp>
        <p:nvSpPr>
          <p:cNvPr id="4099" name="Rectangle 3"/>
          <p:cNvSpPr>
            <a:spLocks noGrp="1" noChangeArrowheads="1"/>
          </p:cNvSpPr>
          <p:nvPr>
            <p:ph type="body" idx="1"/>
          </p:nvPr>
        </p:nvSpPr>
        <p:spPr>
          <a:xfrm>
            <a:off x="777922" y="1246495"/>
            <a:ext cx="5827594" cy="4929188"/>
          </a:xfrm>
        </p:spPr>
        <p:txBody>
          <a:bodyPr/>
          <a:lstStyle/>
          <a:p>
            <a:r>
              <a:rPr lang="en-US" dirty="0" smtClean="0"/>
              <a:t>Introduction</a:t>
            </a:r>
          </a:p>
          <a:p>
            <a:r>
              <a:rPr lang="en-US" dirty="0" smtClean="0"/>
              <a:t>Problem Statement</a:t>
            </a:r>
          </a:p>
          <a:p>
            <a:r>
              <a:rPr lang="en-US" dirty="0" smtClean="0"/>
              <a:t>Heuristic-based Optimization</a:t>
            </a:r>
          </a:p>
          <a:p>
            <a:pPr lvl="1"/>
            <a:r>
              <a:rPr lang="en-US" dirty="0" smtClean="0"/>
              <a:t>Preemptive test scheduling</a:t>
            </a:r>
          </a:p>
          <a:p>
            <a:pPr lvl="1"/>
            <a:r>
              <a:rPr lang="en-US" dirty="0" smtClean="0"/>
              <a:t>Non Preemptive test scheduling</a:t>
            </a:r>
          </a:p>
          <a:p>
            <a:r>
              <a:rPr lang="en-US" dirty="0" smtClean="0"/>
              <a:t>Results</a:t>
            </a:r>
          </a:p>
          <a:p>
            <a:r>
              <a:rPr lang="en-US" dirty="0" smtClean="0"/>
              <a:t>Conclusion</a:t>
            </a:r>
          </a:p>
          <a:p>
            <a:pPr eaLnBrk="1" hangingPunct="1"/>
            <a:endParaRPr lang="en-US" dirty="0" smtClean="0"/>
          </a:p>
        </p:txBody>
      </p:sp>
      <p:sp>
        <p:nvSpPr>
          <p:cNvPr id="4" name="Date Placeholder 3"/>
          <p:cNvSpPr>
            <a:spLocks noGrp="1"/>
          </p:cNvSpPr>
          <p:nvPr>
            <p:ph type="dt" sz="half" idx="10"/>
          </p:nvPr>
        </p:nvSpPr>
        <p:spPr/>
        <p:txBody>
          <a:bodyPr/>
          <a:lstStyle/>
          <a:p>
            <a:pPr>
              <a:defRPr/>
            </a:pPr>
            <a:fld id="{C5D91B5E-E8EA-42F0-9AD1-B9FFE8AC114D}" type="datetime1">
              <a:rPr lang="en-US" smtClean="0"/>
              <a:pPr>
                <a:defRPr/>
              </a:pPr>
              <a:t>5/8/13</a:t>
            </a:fld>
            <a:endParaRPr lang="en-US" dirty="0"/>
          </a:p>
        </p:txBody>
      </p:sp>
      <p:sp>
        <p:nvSpPr>
          <p:cNvPr id="5" name="Slide Number Placeholder 4"/>
          <p:cNvSpPr>
            <a:spLocks noGrp="1"/>
          </p:cNvSpPr>
          <p:nvPr>
            <p:ph type="sldNum" sz="quarter" idx="12"/>
          </p:nvPr>
        </p:nvSpPr>
        <p:spPr/>
        <p:txBody>
          <a:bodyPr/>
          <a:lstStyle/>
          <a:p>
            <a:pPr>
              <a:defRPr/>
            </a:pPr>
            <a:fld id="{18E38A40-BC41-47D9-9145-D5EEC1F274E9}"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dirty="0" smtClean="0"/>
              <a:t>NATW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smtClean="0">
                <a:latin typeface="Verdana" pitchFamily="-103" charset="0"/>
                <a:ea typeface="Verdana" pitchFamily="-103" charset="0"/>
                <a:cs typeface="Verdana" pitchFamily="-103" charset="0"/>
              </a:rPr>
              <a:t>Introduction</a:t>
            </a:r>
          </a:p>
        </p:txBody>
      </p:sp>
      <p:sp>
        <p:nvSpPr>
          <p:cNvPr id="17411" name="Content Placeholder 2"/>
          <p:cNvSpPr>
            <a:spLocks noGrp="1"/>
          </p:cNvSpPr>
          <p:nvPr>
            <p:ph idx="1"/>
          </p:nvPr>
        </p:nvSpPr>
        <p:spPr/>
        <p:txBody>
          <a:bodyPr/>
          <a:lstStyle/>
          <a:p>
            <a:pPr eaLnBrk="1" hangingPunct="1"/>
            <a:r>
              <a:rPr lang="en-US" smtClean="0"/>
              <a:t>Technology scaling has led to more cores and increased complexity in SoC devices.</a:t>
            </a:r>
          </a:p>
          <a:p>
            <a:pPr lvl="1" eaLnBrk="1" hangingPunct="1"/>
            <a:r>
              <a:rPr smtClean="0"/>
              <a:t>This has resulted in high test data volumes and longer test times.</a:t>
            </a:r>
          </a:p>
          <a:p>
            <a:pPr lvl="1" eaLnBrk="1" hangingPunct="1"/>
            <a:r>
              <a:rPr smtClean="0"/>
              <a:t>Reducing test time is one of the major objectives in SoC testing</a:t>
            </a:r>
          </a:p>
          <a:p>
            <a:pPr eaLnBrk="1" hangingPunct="1">
              <a:buFont typeface="Arial" charset="0"/>
              <a:buNone/>
            </a:pPr>
            <a:endParaRPr lang="en-US" smtClean="0"/>
          </a:p>
        </p:txBody>
      </p:sp>
      <p:sp>
        <p:nvSpPr>
          <p:cNvPr id="17412" name="Date Placeholder 3"/>
          <p:cNvSpPr>
            <a:spLocks noGrp="1"/>
          </p:cNvSpPr>
          <p:nvPr>
            <p:ph type="dt" sz="quarter" idx="10"/>
          </p:nvPr>
        </p:nvSpPr>
        <p:spPr bwMode="auto">
          <a:noFill/>
          <a:ln>
            <a:miter lim="800000"/>
            <a:headEnd/>
            <a:tailEnd/>
          </a:ln>
        </p:spPr>
        <p:txBody>
          <a:bodyPr/>
          <a:lstStyle/>
          <a:p>
            <a:fld id="{208B5E04-1ECF-4D87-8EF0-95C53719C6F3}" type="datetime1">
              <a:rPr lang="en-US"/>
              <a:pPr/>
              <a:t>5/8/13</a:t>
            </a:fld>
            <a:endParaRPr lang="en-US"/>
          </a:p>
        </p:txBody>
      </p:sp>
      <p:sp>
        <p:nvSpPr>
          <p:cNvPr id="17413" name="Footer Placeholder 4"/>
          <p:cNvSpPr>
            <a:spLocks noGrp="1"/>
          </p:cNvSpPr>
          <p:nvPr>
            <p:ph type="ftr" sz="quarter" idx="11"/>
          </p:nvPr>
        </p:nvSpPr>
        <p:spPr bwMode="auto">
          <a:noFill/>
          <a:ln>
            <a:miter lim="800000"/>
            <a:headEnd/>
            <a:tailEnd/>
          </a:ln>
        </p:spPr>
        <p:txBody>
          <a:bodyPr/>
          <a:lstStyle/>
          <a:p>
            <a:pPr>
              <a:defRPr/>
            </a:pPr>
            <a:r>
              <a:rPr lang="en-US" dirty="0" smtClean="0"/>
              <a:t>NATW 2013</a:t>
            </a:r>
            <a:endParaRPr lang="en-US" dirty="0"/>
          </a:p>
        </p:txBody>
      </p:sp>
      <p:sp>
        <p:nvSpPr>
          <p:cNvPr id="17414" name="Slide Number Placeholder 5"/>
          <p:cNvSpPr>
            <a:spLocks noGrp="1"/>
          </p:cNvSpPr>
          <p:nvPr>
            <p:ph type="sldNum" sz="quarter" idx="12"/>
          </p:nvPr>
        </p:nvSpPr>
        <p:spPr bwMode="auto">
          <a:noFill/>
          <a:ln>
            <a:miter lim="800000"/>
            <a:headEnd/>
            <a:tailEnd/>
          </a:ln>
        </p:spPr>
        <p:txBody>
          <a:bodyPr/>
          <a:lstStyle/>
          <a:p>
            <a:fld id="{FFB2AF77-4A19-4313-AFF4-1957933BF9C9}"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smtClean="0">
                <a:latin typeface="Verdana" pitchFamily="-103" charset="0"/>
                <a:ea typeface="Verdana" pitchFamily="-103" charset="0"/>
                <a:cs typeface="Verdana" pitchFamily="-103" charset="0"/>
              </a:rPr>
              <a:t>Introduction</a:t>
            </a:r>
          </a:p>
        </p:txBody>
      </p:sp>
      <p:sp>
        <p:nvSpPr>
          <p:cNvPr id="17411" name="Content Placeholder 2"/>
          <p:cNvSpPr>
            <a:spLocks noGrp="1"/>
          </p:cNvSpPr>
          <p:nvPr>
            <p:ph idx="1"/>
          </p:nvPr>
        </p:nvSpPr>
        <p:spPr>
          <a:xfrm>
            <a:off x="685800" y="1219200"/>
            <a:ext cx="7772400" cy="4321791"/>
          </a:xfrm>
        </p:spPr>
        <p:txBody>
          <a:bodyPr/>
          <a:lstStyle/>
          <a:p>
            <a:pPr eaLnBrk="1" hangingPunct="1"/>
            <a:r>
              <a:rPr lang="en-US" dirty="0" smtClean="0"/>
              <a:t>Test multiple cores simultaneously</a:t>
            </a:r>
          </a:p>
          <a:p>
            <a:pPr lvl="1" eaLnBrk="1" hangingPunct="1"/>
            <a:r>
              <a:rPr lang="en-US" dirty="0" smtClean="0"/>
              <a:t>Results in high power consumption</a:t>
            </a:r>
          </a:p>
          <a:p>
            <a:pPr lvl="1" eaLnBrk="1" hangingPunct="1"/>
            <a:r>
              <a:rPr lang="en-US" dirty="0" smtClean="0"/>
              <a:t>Power consumption in test mode higher than system mode </a:t>
            </a:r>
          </a:p>
          <a:p>
            <a:pPr lvl="1" eaLnBrk="1" hangingPunct="1"/>
            <a:r>
              <a:rPr lang="en-US" dirty="0" smtClean="0"/>
              <a:t>Power aware test strategies needed for efficient power management</a:t>
            </a:r>
          </a:p>
        </p:txBody>
      </p:sp>
      <p:sp>
        <p:nvSpPr>
          <p:cNvPr id="17412" name="Date Placeholder 3"/>
          <p:cNvSpPr>
            <a:spLocks noGrp="1"/>
          </p:cNvSpPr>
          <p:nvPr>
            <p:ph type="dt" sz="quarter" idx="10"/>
          </p:nvPr>
        </p:nvSpPr>
        <p:spPr bwMode="auto">
          <a:noFill/>
          <a:ln>
            <a:miter lim="800000"/>
            <a:headEnd/>
            <a:tailEnd/>
          </a:ln>
        </p:spPr>
        <p:txBody>
          <a:bodyPr/>
          <a:lstStyle/>
          <a:p>
            <a:fld id="{208B5E04-1ECF-4D87-8EF0-95C53719C6F3}" type="datetime1">
              <a:rPr lang="en-US"/>
              <a:pPr/>
              <a:t>5/8/13</a:t>
            </a:fld>
            <a:endParaRPr lang="en-US"/>
          </a:p>
        </p:txBody>
      </p:sp>
      <p:sp>
        <p:nvSpPr>
          <p:cNvPr id="17413" name="Footer Placeholder 4"/>
          <p:cNvSpPr>
            <a:spLocks noGrp="1"/>
          </p:cNvSpPr>
          <p:nvPr>
            <p:ph type="ftr" sz="quarter" idx="11"/>
          </p:nvPr>
        </p:nvSpPr>
        <p:spPr bwMode="auto">
          <a:noFill/>
          <a:ln>
            <a:miter lim="800000"/>
            <a:headEnd/>
            <a:tailEnd/>
          </a:ln>
        </p:spPr>
        <p:txBody>
          <a:bodyPr/>
          <a:lstStyle/>
          <a:p>
            <a:pPr>
              <a:defRPr/>
            </a:pPr>
            <a:r>
              <a:rPr lang="en-US" dirty="0" smtClean="0"/>
              <a:t>NATW 2013</a:t>
            </a:r>
            <a:endParaRPr lang="en-US" dirty="0"/>
          </a:p>
        </p:txBody>
      </p:sp>
      <p:sp>
        <p:nvSpPr>
          <p:cNvPr id="17414" name="Slide Number Placeholder 5"/>
          <p:cNvSpPr>
            <a:spLocks noGrp="1"/>
          </p:cNvSpPr>
          <p:nvPr>
            <p:ph type="sldNum" sz="quarter" idx="12"/>
          </p:nvPr>
        </p:nvSpPr>
        <p:spPr bwMode="auto">
          <a:noFill/>
          <a:ln>
            <a:miter lim="800000"/>
            <a:headEnd/>
            <a:tailEnd/>
          </a:ln>
        </p:spPr>
        <p:txBody>
          <a:bodyPr/>
          <a:lstStyle/>
          <a:p>
            <a:fld id="{FFB2AF77-4A19-4313-AFF4-1957933BF9C9}"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smtClean="0">
                <a:latin typeface="Verdana" pitchFamily="-103" charset="0"/>
                <a:ea typeface="Verdana" pitchFamily="-103" charset="0"/>
                <a:cs typeface="Verdana" pitchFamily="-103" charset="0"/>
              </a:rPr>
              <a:t>Introduction</a:t>
            </a:r>
          </a:p>
        </p:txBody>
      </p:sp>
      <p:sp>
        <p:nvSpPr>
          <p:cNvPr id="17411" name="Content Placeholder 2"/>
          <p:cNvSpPr>
            <a:spLocks noGrp="1"/>
          </p:cNvSpPr>
          <p:nvPr>
            <p:ph idx="1"/>
          </p:nvPr>
        </p:nvSpPr>
        <p:spPr/>
        <p:txBody>
          <a:bodyPr/>
          <a:lstStyle/>
          <a:p>
            <a:pPr eaLnBrk="1" hangingPunct="1"/>
            <a:r>
              <a:rPr lang="en-US" dirty="0" smtClean="0"/>
              <a:t>Testing SoC – schedule core tests such that:</a:t>
            </a:r>
          </a:p>
          <a:p>
            <a:pPr lvl="1" eaLnBrk="1" hangingPunct="1"/>
            <a:r>
              <a:rPr lang="en-US" dirty="0" smtClean="0"/>
              <a:t>No resource conflict among tests sharing resources.</a:t>
            </a:r>
          </a:p>
          <a:p>
            <a:pPr lvl="1" eaLnBrk="1" hangingPunct="1"/>
            <a:r>
              <a:rPr lang="en-US" dirty="0" smtClean="0"/>
              <a:t>Power consumption does not exceed test power budget.</a:t>
            </a:r>
          </a:p>
          <a:p>
            <a:pPr eaLnBrk="1" hangingPunct="1"/>
            <a:r>
              <a:rPr lang="en-US" dirty="0" smtClean="0"/>
              <a:t>Test schedule can be optimized for better power and resource management and a quicker overall test time.</a:t>
            </a:r>
          </a:p>
          <a:p>
            <a:pPr eaLnBrk="1" hangingPunct="1"/>
            <a:endParaRPr lang="en-US" dirty="0" smtClean="0"/>
          </a:p>
        </p:txBody>
      </p:sp>
      <p:sp>
        <p:nvSpPr>
          <p:cNvPr id="17412" name="Date Placeholder 3"/>
          <p:cNvSpPr>
            <a:spLocks noGrp="1"/>
          </p:cNvSpPr>
          <p:nvPr>
            <p:ph type="dt" sz="quarter" idx="10"/>
          </p:nvPr>
        </p:nvSpPr>
        <p:spPr bwMode="auto">
          <a:noFill/>
          <a:ln>
            <a:miter lim="800000"/>
            <a:headEnd/>
            <a:tailEnd/>
          </a:ln>
        </p:spPr>
        <p:txBody>
          <a:bodyPr/>
          <a:lstStyle/>
          <a:p>
            <a:fld id="{208B5E04-1ECF-4D87-8EF0-95C53719C6F3}" type="datetime1">
              <a:rPr lang="en-US"/>
              <a:pPr/>
              <a:t>5/8/13</a:t>
            </a:fld>
            <a:endParaRPr lang="en-US"/>
          </a:p>
        </p:txBody>
      </p:sp>
      <p:sp>
        <p:nvSpPr>
          <p:cNvPr id="17413" name="Footer Placeholder 4"/>
          <p:cNvSpPr>
            <a:spLocks noGrp="1"/>
          </p:cNvSpPr>
          <p:nvPr>
            <p:ph type="ftr" sz="quarter" idx="11"/>
          </p:nvPr>
        </p:nvSpPr>
        <p:spPr bwMode="auto">
          <a:noFill/>
          <a:ln>
            <a:miter lim="800000"/>
            <a:headEnd/>
            <a:tailEnd/>
          </a:ln>
        </p:spPr>
        <p:txBody>
          <a:bodyPr/>
          <a:lstStyle/>
          <a:p>
            <a:pPr>
              <a:defRPr/>
            </a:pPr>
            <a:r>
              <a:rPr lang="en-US" dirty="0" smtClean="0"/>
              <a:t>NATW 2013</a:t>
            </a:r>
            <a:endParaRPr lang="en-US" dirty="0"/>
          </a:p>
        </p:txBody>
      </p:sp>
      <p:sp>
        <p:nvSpPr>
          <p:cNvPr id="17414" name="Slide Number Placeholder 5"/>
          <p:cNvSpPr>
            <a:spLocks noGrp="1"/>
          </p:cNvSpPr>
          <p:nvPr>
            <p:ph type="sldNum" sz="quarter" idx="12"/>
          </p:nvPr>
        </p:nvSpPr>
        <p:spPr bwMode="auto">
          <a:noFill/>
          <a:ln>
            <a:miter lim="800000"/>
            <a:headEnd/>
            <a:tailEnd/>
          </a:ln>
        </p:spPr>
        <p:txBody>
          <a:bodyPr/>
          <a:lstStyle/>
          <a:p>
            <a:fld id="{FFB2AF77-4A19-4313-AFF4-1957933BF9C9}"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dirty="0" smtClean="0"/>
              <a:t>Given an SoC with N core tests and a peak power budget, find a test schedule to:</a:t>
            </a:r>
          </a:p>
          <a:p>
            <a:pPr lvl="1"/>
            <a:r>
              <a:rPr lang="en-US" dirty="0" smtClean="0"/>
              <a:t>Test all cores</a:t>
            </a:r>
          </a:p>
          <a:p>
            <a:pPr lvl="1"/>
            <a:r>
              <a:rPr lang="en-US" dirty="0" smtClean="0"/>
              <a:t>Reduce overall test time</a:t>
            </a:r>
          </a:p>
          <a:p>
            <a:pPr lvl="1"/>
            <a:r>
              <a:rPr lang="en-US" dirty="0" smtClean="0"/>
              <a:t>Conform to SoC test power budget</a:t>
            </a:r>
          </a:p>
          <a:p>
            <a:pPr lvl="1"/>
            <a:endParaRPr lang="en-US" dirty="0" smtClean="0"/>
          </a:p>
          <a:p>
            <a:endParaRPr lang="en-US" dirty="0"/>
          </a:p>
        </p:txBody>
      </p:sp>
      <p:sp>
        <p:nvSpPr>
          <p:cNvPr id="4" name="Date Placeholder 3"/>
          <p:cNvSpPr>
            <a:spLocks noGrp="1"/>
          </p:cNvSpPr>
          <p:nvPr>
            <p:ph type="dt" sz="half" idx="10"/>
          </p:nvPr>
        </p:nvSpPr>
        <p:spPr/>
        <p:txBody>
          <a:bodyPr/>
          <a:lstStyle/>
          <a:p>
            <a:fld id="{336D4202-5B94-468A-A8D2-B9665C68E637}" type="datetime1">
              <a:rPr lang="en-US" smtClean="0"/>
              <a:pPr/>
              <a:t>5/8/13</a:t>
            </a:fld>
            <a:endParaRPr lang="en-US" dirty="0"/>
          </a:p>
        </p:txBody>
      </p:sp>
      <p:sp>
        <p:nvSpPr>
          <p:cNvPr id="5" name="Slide Number Placeholder 4"/>
          <p:cNvSpPr>
            <a:spLocks noGrp="1"/>
          </p:cNvSpPr>
          <p:nvPr>
            <p:ph type="sldNum" sz="quarter" idx="12"/>
          </p:nvPr>
        </p:nvSpPr>
        <p:spPr/>
        <p:txBody>
          <a:bodyPr/>
          <a:lstStyle/>
          <a:p>
            <a:fld id="{9F2BF5D0-DD5D-48DC-827A-B0B1BB9D9C43}" type="slidenum">
              <a:rPr lang="en-US" smtClean="0"/>
              <a:pPr/>
              <a:t>6</a:t>
            </a:fld>
            <a:endParaRPr lang="en-US" dirty="0"/>
          </a:p>
        </p:txBody>
      </p:sp>
      <p:sp>
        <p:nvSpPr>
          <p:cNvPr id="7" name="Footer Placeholder 6"/>
          <p:cNvSpPr>
            <a:spLocks noGrp="1"/>
          </p:cNvSpPr>
          <p:nvPr>
            <p:ph type="ftr" sz="quarter" idx="11"/>
          </p:nvPr>
        </p:nvSpPr>
        <p:spPr/>
        <p:txBody>
          <a:bodyPr/>
          <a:lstStyle/>
          <a:p>
            <a:pPr>
              <a:defRPr/>
            </a:pPr>
            <a:r>
              <a:rPr lang="en-US" dirty="0" smtClean="0"/>
              <a:t>NATW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latin typeface="Verdana" pitchFamily="-103" charset="0"/>
                <a:ea typeface="Verdana" pitchFamily="-103" charset="0"/>
                <a:cs typeface="Verdana" pitchFamily="-103" charset="0"/>
              </a:rPr>
              <a:t>Test Scheduling</a:t>
            </a:r>
            <a:endParaRPr dirty="0" smtClean="0">
              <a:latin typeface="Verdana" pitchFamily="-103" charset="0"/>
              <a:ea typeface="Verdana" pitchFamily="-103" charset="0"/>
              <a:cs typeface="Verdana" pitchFamily="-103" charset="0"/>
            </a:endParaRPr>
          </a:p>
        </p:txBody>
      </p:sp>
      <p:sp>
        <p:nvSpPr>
          <p:cNvPr id="17411" name="Content Placeholder 2"/>
          <p:cNvSpPr>
            <a:spLocks noGrp="1"/>
          </p:cNvSpPr>
          <p:nvPr>
            <p:ph idx="1"/>
          </p:nvPr>
        </p:nvSpPr>
        <p:spPr>
          <a:xfrm>
            <a:off x="685801" y="1501254"/>
            <a:ext cx="5933363" cy="1555845"/>
          </a:xfrm>
        </p:spPr>
        <p:txBody>
          <a:bodyPr/>
          <a:lstStyle/>
          <a:p>
            <a:pPr eaLnBrk="1" hangingPunct="1"/>
            <a:r>
              <a:rPr lang="en-US" dirty="0" smtClean="0"/>
              <a:t>Session-based test scheduling :</a:t>
            </a:r>
          </a:p>
          <a:p>
            <a:pPr lvl="1" eaLnBrk="1" hangingPunct="1"/>
            <a:r>
              <a:rPr lang="en-US" dirty="0" smtClean="0"/>
              <a:t>Tests grouped into Test sessions.</a:t>
            </a:r>
          </a:p>
          <a:p>
            <a:pPr eaLnBrk="1" hangingPunct="1"/>
            <a:endParaRPr lang="en-US" dirty="0" smtClean="0"/>
          </a:p>
        </p:txBody>
      </p:sp>
      <p:sp>
        <p:nvSpPr>
          <p:cNvPr id="17412" name="Date Placeholder 3"/>
          <p:cNvSpPr>
            <a:spLocks noGrp="1"/>
          </p:cNvSpPr>
          <p:nvPr>
            <p:ph type="dt" sz="quarter" idx="10"/>
          </p:nvPr>
        </p:nvSpPr>
        <p:spPr bwMode="auto">
          <a:noFill/>
          <a:ln>
            <a:miter lim="800000"/>
            <a:headEnd/>
            <a:tailEnd/>
          </a:ln>
        </p:spPr>
        <p:txBody>
          <a:bodyPr/>
          <a:lstStyle/>
          <a:p>
            <a:fld id="{208B5E04-1ECF-4D87-8EF0-95C53719C6F3}" type="datetime1">
              <a:rPr lang="en-US"/>
              <a:pPr/>
              <a:t>5/8/13</a:t>
            </a:fld>
            <a:endParaRPr lang="en-US"/>
          </a:p>
        </p:txBody>
      </p:sp>
      <p:sp>
        <p:nvSpPr>
          <p:cNvPr id="17413" name="Footer Placeholder 4"/>
          <p:cNvSpPr>
            <a:spLocks noGrp="1"/>
          </p:cNvSpPr>
          <p:nvPr>
            <p:ph type="ftr" sz="quarter" idx="11"/>
          </p:nvPr>
        </p:nvSpPr>
        <p:spPr bwMode="auto">
          <a:noFill/>
          <a:ln>
            <a:miter lim="800000"/>
            <a:headEnd/>
            <a:tailEnd/>
          </a:ln>
        </p:spPr>
        <p:txBody>
          <a:bodyPr/>
          <a:lstStyle/>
          <a:p>
            <a:pPr>
              <a:defRPr/>
            </a:pPr>
            <a:r>
              <a:rPr lang="en-US" dirty="0" smtClean="0"/>
              <a:t>NATW 2013</a:t>
            </a:r>
            <a:endParaRPr lang="en-US" dirty="0"/>
          </a:p>
        </p:txBody>
      </p:sp>
      <p:sp>
        <p:nvSpPr>
          <p:cNvPr id="17414" name="Slide Number Placeholder 5"/>
          <p:cNvSpPr>
            <a:spLocks noGrp="1"/>
          </p:cNvSpPr>
          <p:nvPr>
            <p:ph type="sldNum" sz="quarter" idx="12"/>
          </p:nvPr>
        </p:nvSpPr>
        <p:spPr bwMode="auto">
          <a:noFill/>
          <a:ln>
            <a:miter lim="800000"/>
            <a:headEnd/>
            <a:tailEnd/>
          </a:ln>
        </p:spPr>
        <p:txBody>
          <a:bodyPr/>
          <a:lstStyle/>
          <a:p>
            <a:fld id="{FFB2AF77-4A19-4313-AFF4-1957933BF9C9}" type="slidenum">
              <a:rPr lang="en-US"/>
              <a:pPr/>
              <a:t>7</a:t>
            </a:fld>
            <a:endParaRPr lang="en-US"/>
          </a:p>
        </p:txBody>
      </p:sp>
      <p:sp>
        <p:nvSpPr>
          <p:cNvPr id="200" name="TextBox 199"/>
          <p:cNvSpPr txBox="1"/>
          <p:nvPr/>
        </p:nvSpPr>
        <p:spPr>
          <a:xfrm>
            <a:off x="5131558" y="3507643"/>
            <a:ext cx="3062785" cy="1015663"/>
          </a:xfrm>
          <a:prstGeom prst="rect">
            <a:avLst/>
          </a:prstGeom>
          <a:noFill/>
        </p:spPr>
        <p:txBody>
          <a:bodyPr wrap="square" rtlCol="0">
            <a:spAutoFit/>
          </a:bodyPr>
          <a:lstStyle/>
          <a:p>
            <a:pPr algn="ctr"/>
            <a:r>
              <a:rPr lang="en-US" sz="2000" b="0" dirty="0" smtClean="0"/>
              <a:t>Each block represents a core-test, with test time, </a:t>
            </a:r>
            <a:r>
              <a:rPr lang="en-US" sz="2000" b="0" dirty="0" err="1" smtClean="0"/>
              <a:t>t</a:t>
            </a:r>
            <a:r>
              <a:rPr lang="en-US" sz="2000" b="0" baseline="-25000" dirty="0" err="1" smtClean="0"/>
              <a:t>i</a:t>
            </a:r>
            <a:r>
              <a:rPr lang="en-US" sz="2000" b="0" dirty="0" smtClean="0"/>
              <a:t> and test power, p</a:t>
            </a:r>
            <a:r>
              <a:rPr lang="en-US" sz="2000" b="0" baseline="-25000" dirty="0" smtClean="0"/>
              <a:t>i</a:t>
            </a:r>
            <a:r>
              <a:rPr lang="en-US" sz="2000" b="0" dirty="0" smtClean="0"/>
              <a:t> </a:t>
            </a:r>
            <a:endParaRPr lang="en-US" sz="2000" b="0" dirty="0"/>
          </a:p>
        </p:txBody>
      </p:sp>
      <p:pic>
        <p:nvPicPr>
          <p:cNvPr id="56322" name="Picture 2"/>
          <p:cNvPicPr>
            <a:picLocks noChangeAspect="1" noChangeArrowheads="1"/>
          </p:cNvPicPr>
          <p:nvPr/>
        </p:nvPicPr>
        <p:blipFill>
          <a:blip r:embed="rId2" cstate="print"/>
          <a:srcRect/>
          <a:stretch>
            <a:fillRect/>
          </a:stretch>
        </p:blipFill>
        <p:spPr bwMode="auto">
          <a:xfrm>
            <a:off x="1101904" y="3264526"/>
            <a:ext cx="3770350" cy="2822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103" charset="0"/>
                <a:ea typeface="Verdana" pitchFamily="-103" charset="0"/>
                <a:cs typeface="Verdana" pitchFamily="-103" charset="0"/>
              </a:rPr>
              <a:t>Test Scheduling</a:t>
            </a:r>
            <a:endParaRPr lang="en-US" dirty="0"/>
          </a:p>
        </p:txBody>
      </p:sp>
      <p:sp>
        <p:nvSpPr>
          <p:cNvPr id="3" name="Content Placeholder 2"/>
          <p:cNvSpPr>
            <a:spLocks noGrp="1"/>
          </p:cNvSpPr>
          <p:nvPr>
            <p:ph idx="1"/>
          </p:nvPr>
        </p:nvSpPr>
        <p:spPr>
          <a:xfrm>
            <a:off x="685800" y="1219200"/>
            <a:ext cx="7772400" cy="2042615"/>
          </a:xfrm>
        </p:spPr>
        <p:txBody>
          <a:bodyPr/>
          <a:lstStyle/>
          <a:p>
            <a:r>
              <a:rPr lang="en-US" dirty="0" smtClean="0"/>
              <a:t>Session-less testing:</a:t>
            </a:r>
          </a:p>
          <a:p>
            <a:pPr lvl="1"/>
            <a:r>
              <a:rPr lang="en-US" dirty="0" smtClean="0"/>
              <a:t>New tests scheduled immediately after completion of old tests.</a:t>
            </a:r>
          </a:p>
          <a:p>
            <a:pPr lvl="1"/>
            <a:r>
              <a:rPr lang="en-US" dirty="0" smtClean="0"/>
              <a:t>No session boundaries.</a:t>
            </a:r>
            <a:endParaRPr lang="en-US" dirty="0"/>
          </a:p>
        </p:txBody>
      </p:sp>
      <p:sp>
        <p:nvSpPr>
          <p:cNvPr id="4" name="Date Placeholder 3"/>
          <p:cNvSpPr>
            <a:spLocks noGrp="1"/>
          </p:cNvSpPr>
          <p:nvPr>
            <p:ph type="dt" sz="half" idx="10"/>
          </p:nvPr>
        </p:nvSpPr>
        <p:spPr/>
        <p:txBody>
          <a:bodyPr/>
          <a:lstStyle/>
          <a:p>
            <a:fld id="{B361FBC4-A9B6-483A-B7E2-97F4D800387F}" type="datetime1">
              <a:rPr lang="en-US" smtClean="0"/>
              <a:pPr/>
              <a:t>5/8/13</a:t>
            </a:fld>
            <a:endParaRPr lang="en-US" dirty="0"/>
          </a:p>
        </p:txBody>
      </p:sp>
      <p:sp>
        <p:nvSpPr>
          <p:cNvPr id="5" name="Footer Placeholder 4"/>
          <p:cNvSpPr>
            <a:spLocks noGrp="1"/>
          </p:cNvSpPr>
          <p:nvPr>
            <p:ph type="ftr" sz="quarter" idx="11"/>
          </p:nvPr>
        </p:nvSpPr>
        <p:spPr/>
        <p:txBody>
          <a:bodyPr/>
          <a:lstStyle/>
          <a:p>
            <a:pPr>
              <a:defRPr/>
            </a:pPr>
            <a:r>
              <a:rPr lang="en-US" dirty="0" smtClean="0"/>
              <a:t>NATW 2013</a:t>
            </a:r>
            <a:endParaRPr lang="en-US" dirty="0"/>
          </a:p>
        </p:txBody>
      </p:sp>
      <p:sp>
        <p:nvSpPr>
          <p:cNvPr id="6" name="Slide Number Placeholder 5"/>
          <p:cNvSpPr>
            <a:spLocks noGrp="1"/>
          </p:cNvSpPr>
          <p:nvPr>
            <p:ph type="sldNum" sz="quarter" idx="12"/>
          </p:nvPr>
        </p:nvSpPr>
        <p:spPr/>
        <p:txBody>
          <a:bodyPr/>
          <a:lstStyle/>
          <a:p>
            <a:fld id="{9F2BF5D0-DD5D-48DC-827A-B0B1BB9D9C43}" type="slidenum">
              <a:rPr lang="en-US" smtClean="0"/>
              <a:pPr/>
              <a:t>8</a:t>
            </a:fld>
            <a:endParaRPr lang="en-US" dirty="0"/>
          </a:p>
        </p:txBody>
      </p:sp>
      <p:pic>
        <p:nvPicPr>
          <p:cNvPr id="61442" name="Picture 2" descr="H:\jrnl\testsch.png"/>
          <p:cNvPicPr>
            <a:picLocks noChangeAspect="1" noChangeArrowheads="1"/>
          </p:cNvPicPr>
          <p:nvPr/>
        </p:nvPicPr>
        <p:blipFill>
          <a:blip r:embed="rId2" cstate="print"/>
          <a:srcRect/>
          <a:stretch>
            <a:fillRect/>
          </a:stretch>
        </p:blipFill>
        <p:spPr bwMode="auto">
          <a:xfrm>
            <a:off x="838200" y="3200400"/>
            <a:ext cx="7391400" cy="31619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103" charset="0"/>
                <a:ea typeface="Verdana" pitchFamily="-103" charset="0"/>
                <a:cs typeface="Verdana" pitchFamily="-103" charset="0"/>
              </a:rPr>
              <a:t>Test Scheduling</a:t>
            </a:r>
            <a:endParaRPr lang="en-US" dirty="0"/>
          </a:p>
        </p:txBody>
      </p:sp>
      <p:sp>
        <p:nvSpPr>
          <p:cNvPr id="3" name="Content Placeholder 2"/>
          <p:cNvSpPr>
            <a:spLocks noGrp="1"/>
          </p:cNvSpPr>
          <p:nvPr>
            <p:ph idx="1"/>
          </p:nvPr>
        </p:nvSpPr>
        <p:spPr/>
        <p:txBody>
          <a:bodyPr/>
          <a:lstStyle/>
          <a:p>
            <a:r>
              <a:rPr lang="en-US" dirty="0" smtClean="0"/>
              <a:t>Session-less testing further divided into:</a:t>
            </a:r>
          </a:p>
          <a:p>
            <a:pPr lvl="1"/>
            <a:r>
              <a:rPr lang="en-US" dirty="0" smtClean="0"/>
              <a:t>Preemptive* – Test can be interrupted or restarted anytime.</a:t>
            </a:r>
          </a:p>
          <a:p>
            <a:pPr lvl="1"/>
            <a:endParaRPr lang="en-US" dirty="0" smtClean="0"/>
          </a:p>
          <a:p>
            <a:pPr lvl="1"/>
            <a:endParaRPr lang="en-US" dirty="0" smtClean="0"/>
          </a:p>
          <a:p>
            <a:pPr lvl="1"/>
            <a:endParaRPr lang="en-US" dirty="0" smtClean="0"/>
          </a:p>
          <a:p>
            <a:pPr lvl="1"/>
            <a:endParaRPr lang="en-US" dirty="0" smtClean="0"/>
          </a:p>
          <a:p>
            <a:pPr lvl="1"/>
            <a:r>
              <a:rPr lang="en-US" dirty="0" smtClean="0"/>
              <a:t>Non Preemptive – Tests cannot be interrupted.</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B361FBC4-A9B6-483A-B7E2-97F4D800387F}" type="datetime1">
              <a:rPr lang="en-US" smtClean="0"/>
              <a:pPr/>
              <a:t>5/8/13</a:t>
            </a:fld>
            <a:endParaRPr lang="en-US" dirty="0"/>
          </a:p>
        </p:txBody>
      </p:sp>
      <p:sp>
        <p:nvSpPr>
          <p:cNvPr id="5" name="Footer Placeholder 4"/>
          <p:cNvSpPr>
            <a:spLocks noGrp="1"/>
          </p:cNvSpPr>
          <p:nvPr>
            <p:ph type="ftr" sz="quarter" idx="11"/>
          </p:nvPr>
        </p:nvSpPr>
        <p:spPr/>
        <p:txBody>
          <a:bodyPr/>
          <a:lstStyle/>
          <a:p>
            <a:pPr>
              <a:defRPr/>
            </a:pPr>
            <a:r>
              <a:rPr lang="en-US" dirty="0" smtClean="0"/>
              <a:t>NATW 2013</a:t>
            </a:r>
            <a:endParaRPr lang="en-US" dirty="0"/>
          </a:p>
        </p:txBody>
      </p:sp>
      <p:sp>
        <p:nvSpPr>
          <p:cNvPr id="6" name="Slide Number Placeholder 5"/>
          <p:cNvSpPr>
            <a:spLocks noGrp="1"/>
          </p:cNvSpPr>
          <p:nvPr>
            <p:ph type="sldNum" sz="quarter" idx="12"/>
          </p:nvPr>
        </p:nvSpPr>
        <p:spPr/>
        <p:txBody>
          <a:bodyPr/>
          <a:lstStyle/>
          <a:p>
            <a:fld id="{9F2BF5D0-DD5D-48DC-827A-B0B1BB9D9C43}" type="slidenum">
              <a:rPr lang="en-US" smtClean="0"/>
              <a:pPr/>
              <a:t>9</a:t>
            </a:fld>
            <a:endParaRPr lang="en-US" dirty="0"/>
          </a:p>
        </p:txBody>
      </p:sp>
      <p:sp>
        <p:nvSpPr>
          <p:cNvPr id="7" name="TextBox 6"/>
          <p:cNvSpPr txBox="1"/>
          <p:nvPr/>
        </p:nvSpPr>
        <p:spPr>
          <a:xfrm>
            <a:off x="304800" y="6019800"/>
            <a:ext cx="8534400" cy="400110"/>
          </a:xfrm>
          <a:prstGeom prst="rect">
            <a:avLst/>
          </a:prstGeom>
          <a:noFill/>
        </p:spPr>
        <p:txBody>
          <a:bodyPr wrap="square" rtlCol="0">
            <a:spAutoFit/>
          </a:bodyPr>
          <a:lstStyle/>
          <a:p>
            <a:r>
              <a:rPr lang="en-US" sz="1000" dirty="0" smtClean="0"/>
              <a:t>* </a:t>
            </a:r>
            <a:r>
              <a:rPr lang="en-US" sz="1000" dirty="0"/>
              <a:t>V. </a:t>
            </a:r>
            <a:r>
              <a:rPr lang="en-US" sz="1000" dirty="0" err="1" smtClean="0"/>
              <a:t>Iyengar</a:t>
            </a:r>
            <a:r>
              <a:rPr lang="en-US" sz="1000" dirty="0" smtClean="0"/>
              <a:t> and K</a:t>
            </a:r>
            <a:r>
              <a:rPr lang="en-US" sz="1000" dirty="0"/>
              <a:t>. </a:t>
            </a:r>
            <a:r>
              <a:rPr lang="en-US" sz="1000" dirty="0" err="1"/>
              <a:t>Chakrabarty</a:t>
            </a:r>
            <a:r>
              <a:rPr lang="en-US" sz="1000" dirty="0" smtClean="0"/>
              <a:t>, ”Precedence-Based, Preemptive and Power Constrained Test Scheduling for System-on-Chip,” </a:t>
            </a:r>
            <a:r>
              <a:rPr lang="en-US" sz="1000" i="1" dirty="0" smtClean="0"/>
              <a:t>Proc. VTS’02, </a:t>
            </a:r>
            <a:r>
              <a:rPr lang="en-US" sz="1000" dirty="0" smtClean="0"/>
              <a:t>pp 253-258</a:t>
            </a:r>
          </a:p>
        </p:txBody>
      </p:sp>
      <p:sp>
        <p:nvSpPr>
          <p:cNvPr id="8" name="Rectangle 7"/>
          <p:cNvSpPr/>
          <p:nvPr/>
        </p:nvSpPr>
        <p:spPr>
          <a:xfrm>
            <a:off x="1066800" y="3135868"/>
            <a:ext cx="256032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Test ‘X’</a:t>
            </a:r>
            <a:endParaRPr lang="en-US" sz="2000" dirty="0"/>
          </a:p>
        </p:txBody>
      </p:sp>
      <p:cxnSp>
        <p:nvCxnSpPr>
          <p:cNvPr id="10" name="Straight Arrow Connector 9"/>
          <p:cNvCxnSpPr/>
          <p:nvPr/>
        </p:nvCxnSpPr>
        <p:spPr>
          <a:xfrm flipH="1">
            <a:off x="1066800" y="3897868"/>
            <a:ext cx="2590800" cy="0"/>
          </a:xfrm>
          <a:prstGeom prst="straightConnector1">
            <a:avLst/>
          </a:prstGeom>
          <a:ln w="19050">
            <a:solidFill>
              <a:schemeClr val="tx1"/>
            </a:solidFill>
            <a:headEnd type="arrow"/>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1524000" y="3974068"/>
            <a:ext cx="1600200" cy="400110"/>
          </a:xfrm>
          <a:prstGeom prst="rect">
            <a:avLst/>
          </a:prstGeom>
          <a:noFill/>
        </p:spPr>
        <p:txBody>
          <a:bodyPr wrap="square" rtlCol="0">
            <a:spAutoFit/>
          </a:bodyPr>
          <a:lstStyle/>
          <a:p>
            <a:r>
              <a:rPr lang="en-US" sz="2000" b="0" i="1" dirty="0" smtClean="0"/>
              <a:t>Test time = t</a:t>
            </a:r>
            <a:endParaRPr lang="en-US" sz="2000" b="0" i="1" dirty="0"/>
          </a:p>
        </p:txBody>
      </p:sp>
      <p:sp>
        <p:nvSpPr>
          <p:cNvPr id="16" name="Rectangle 15"/>
          <p:cNvSpPr/>
          <p:nvPr/>
        </p:nvSpPr>
        <p:spPr>
          <a:xfrm>
            <a:off x="4800600" y="3135868"/>
            <a:ext cx="16764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Test ‘X1’</a:t>
            </a:r>
            <a:endParaRPr lang="en-US" sz="2000" dirty="0"/>
          </a:p>
        </p:txBody>
      </p:sp>
      <p:sp>
        <p:nvSpPr>
          <p:cNvPr id="18" name="Right Arrow 17"/>
          <p:cNvSpPr/>
          <p:nvPr/>
        </p:nvSpPr>
        <p:spPr>
          <a:xfrm>
            <a:off x="3886200" y="3288268"/>
            <a:ext cx="838200" cy="228600"/>
          </a:xfrm>
          <a:prstGeom prst="right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Rectangle 18"/>
          <p:cNvSpPr/>
          <p:nvPr/>
        </p:nvSpPr>
        <p:spPr>
          <a:xfrm>
            <a:off x="6781800" y="3135868"/>
            <a:ext cx="9144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Test ‘X2’</a:t>
            </a:r>
            <a:endParaRPr lang="en-US" sz="2000" dirty="0"/>
          </a:p>
        </p:txBody>
      </p:sp>
      <p:cxnSp>
        <p:nvCxnSpPr>
          <p:cNvPr id="21" name="Straight Arrow Connector 20"/>
          <p:cNvCxnSpPr/>
          <p:nvPr/>
        </p:nvCxnSpPr>
        <p:spPr>
          <a:xfrm>
            <a:off x="4800600" y="3897868"/>
            <a:ext cx="1752600" cy="0"/>
          </a:xfrm>
          <a:prstGeom prst="straightConnector1">
            <a:avLst/>
          </a:prstGeom>
          <a:ln w="19050">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781800" y="3897868"/>
            <a:ext cx="914400" cy="0"/>
          </a:xfrm>
          <a:prstGeom prst="straightConnector1">
            <a:avLst/>
          </a:prstGeom>
          <a:ln w="19050">
            <a:solidFill>
              <a:schemeClr val="tx1"/>
            </a:solidFill>
            <a:headEnd type="arrow"/>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876799" y="3974068"/>
            <a:ext cx="1796955" cy="400110"/>
          </a:xfrm>
          <a:prstGeom prst="rect">
            <a:avLst/>
          </a:prstGeom>
          <a:noFill/>
        </p:spPr>
        <p:txBody>
          <a:bodyPr wrap="square" rtlCol="0">
            <a:spAutoFit/>
          </a:bodyPr>
          <a:lstStyle/>
          <a:p>
            <a:r>
              <a:rPr lang="en-US" sz="2000" b="0" i="1" dirty="0" smtClean="0"/>
              <a:t>Test time = t1</a:t>
            </a:r>
            <a:endParaRPr lang="en-US" sz="2000" b="0" i="1" dirty="0"/>
          </a:p>
        </p:txBody>
      </p:sp>
      <p:sp>
        <p:nvSpPr>
          <p:cNvPr id="25" name="TextBox 24"/>
          <p:cNvSpPr txBox="1"/>
          <p:nvPr/>
        </p:nvSpPr>
        <p:spPr>
          <a:xfrm>
            <a:off x="7010400" y="3974068"/>
            <a:ext cx="457200" cy="400110"/>
          </a:xfrm>
          <a:prstGeom prst="rect">
            <a:avLst/>
          </a:prstGeom>
          <a:noFill/>
        </p:spPr>
        <p:txBody>
          <a:bodyPr wrap="square" rtlCol="0">
            <a:spAutoFit/>
          </a:bodyPr>
          <a:lstStyle/>
          <a:p>
            <a:r>
              <a:rPr lang="en-US" sz="2000" b="0" i="1" dirty="0" smtClean="0"/>
              <a:t>t2</a:t>
            </a:r>
            <a:endParaRPr lang="en-US" sz="2000" b="0" i="1" dirty="0"/>
          </a:p>
        </p:txBody>
      </p:sp>
      <p:sp>
        <p:nvSpPr>
          <p:cNvPr id="26" name="TextBox 25"/>
          <p:cNvSpPr txBox="1"/>
          <p:nvPr/>
        </p:nvSpPr>
        <p:spPr>
          <a:xfrm>
            <a:off x="4953000" y="4278868"/>
            <a:ext cx="2819400" cy="400110"/>
          </a:xfrm>
          <a:prstGeom prst="rect">
            <a:avLst/>
          </a:prstGeom>
          <a:noFill/>
        </p:spPr>
        <p:txBody>
          <a:bodyPr wrap="square" rtlCol="0">
            <a:spAutoFit/>
          </a:bodyPr>
          <a:lstStyle/>
          <a:p>
            <a:pPr algn="ctr"/>
            <a:r>
              <a:rPr lang="en-US" sz="2000" b="0" i="1" dirty="0"/>
              <a:t>(t1 + t2 = 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5068</TotalTime>
  <Pages>2</Pages>
  <Words>1054</Words>
  <Application>Microsoft Office PowerPoint</Application>
  <PresentationFormat>On-screen Show (4:3)</PresentationFormat>
  <Paragraphs>192</Paragraphs>
  <Slides>18</Slides>
  <Notes>3</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Powerpoint Template</vt:lpstr>
      <vt:lpstr>Microsoft Equation</vt:lpstr>
      <vt:lpstr>Equation</vt:lpstr>
      <vt:lpstr>Sessionless SoC Test Scheduling With Frequency Scaling</vt:lpstr>
      <vt:lpstr>Outline</vt:lpstr>
      <vt:lpstr>Introduction</vt:lpstr>
      <vt:lpstr>Introduction</vt:lpstr>
      <vt:lpstr>Introduction</vt:lpstr>
      <vt:lpstr>Problem Statement</vt:lpstr>
      <vt:lpstr>Test Scheduling</vt:lpstr>
      <vt:lpstr>Test Scheduling</vt:lpstr>
      <vt:lpstr>Test Scheduling</vt:lpstr>
      <vt:lpstr>Test Scheduling</vt:lpstr>
      <vt:lpstr>Dynamic Frequency Scaling</vt:lpstr>
      <vt:lpstr>Frequency factor</vt:lpstr>
      <vt:lpstr>Heuristic for Preemptive Testing</vt:lpstr>
      <vt:lpstr>Heuristic for Non Preemptive Testing</vt:lpstr>
      <vt:lpstr>Heuristic for Session-less Testing</vt:lpstr>
      <vt:lpstr>Heuristic for Session-less Testing</vt:lpstr>
      <vt:lpstr>Conclusion</vt:lpstr>
      <vt:lpstr>Thank you</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dc:title>
  <dc:subject>ITC '08 Electronic presentation guide/template</dc:subject>
  <dc:creator>Art Downey</dc:creator>
  <dc:description>V6.0 4/28/03 1st 2003 version_x000d_
V7.0 2/25/03 1st 2004 version_x000d_
V7.2 8/9/03 XP version for 2004_x000d_
V8.0 7/12/05 New info for ITC 2005_x000d_
V9.1 08/16/06 New conf + fix typos_x000d_
V11.0 6/19/08 New conf</dc:description>
  <cp:lastModifiedBy>V Benakanakeresheshadr</cp:lastModifiedBy>
  <cp:revision>415</cp:revision>
  <cp:lastPrinted>1998-05-12T14:00:08Z</cp:lastPrinted>
  <dcterms:created xsi:type="dcterms:W3CDTF">2013-05-09T02:04:51Z</dcterms:created>
  <dcterms:modified xsi:type="dcterms:W3CDTF">2013-05-09T11:55:17Z</dcterms:modified>
</cp:coreProperties>
</file>