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sldIdLst>
    <p:sldId id="256" r:id="rId2"/>
    <p:sldId id="290" r:id="rId3"/>
    <p:sldId id="319" r:id="rId4"/>
    <p:sldId id="321" r:id="rId5"/>
    <p:sldId id="322" r:id="rId6"/>
    <p:sldId id="323" r:id="rId7"/>
    <p:sldId id="325" r:id="rId8"/>
    <p:sldId id="326" r:id="rId9"/>
    <p:sldId id="324" r:id="rId10"/>
    <p:sldId id="289" r:id="rId11"/>
    <p:sldId id="30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BE0E3"/>
    <a:srgbClr val="33CCCC"/>
    <a:srgbClr val="00CC99"/>
    <a:srgbClr val="66FFCC"/>
    <a:srgbClr val="4DC3A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326" autoAdjust="0"/>
  </p:normalViewPr>
  <p:slideViewPr>
    <p:cSldViewPr>
      <p:cViewPr varScale="1">
        <p:scale>
          <a:sx n="56" d="100"/>
          <a:sy n="56" d="100"/>
        </p:scale>
        <p:origin x="-13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DAB36-99EF-46FA-A697-0BF926F1B940}" type="datetimeFigureOut">
              <a:rPr lang="en-US" smtClean="0"/>
              <a:pPr/>
              <a:t>5/11/2010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EE20C-3ABF-415A-B4B5-DE181B46C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c432 all undistinguished fault pairs</a:t>
            </a:r>
            <a:r>
              <a:rPr lang="en-US" baseline="0" dirty="0" smtClean="0"/>
              <a:t> are identified as equivalent pairs.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EE20C-3ABF-415A-B4B5-DE181B46C2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5/13/2010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 10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NATW 10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NATW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5/13/2010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 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5/13/2010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5/13/2010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NATW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5/13/2010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NATW 10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.auburn.edu/~vagrawal/TALKS/vts02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Yu Zhang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Vishwani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D.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Agrawal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Auburn University, Auburn, Alabama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36849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5/13/2010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Diagnostic Test Generation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133600"/>
            <a:ext cx="4648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31700" y="2133600"/>
            <a:ext cx="4512300" cy="370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5/13/2010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NATW 10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10" name="TextBox 9"/>
          <p:cNvSpPr txBox="1"/>
          <p:nvPr/>
        </p:nvSpPr>
        <p:spPr>
          <a:xfrm>
            <a:off x="457200" y="14478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Simulation results for c432: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ISCAS85 Benchmark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5/13/2010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228602" y="1386628"/>
          <a:ext cx="8686799" cy="472439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93035"/>
                <a:gridCol w="893036"/>
                <a:gridCol w="811850"/>
                <a:gridCol w="893036"/>
                <a:gridCol w="811850"/>
                <a:gridCol w="811850"/>
                <a:gridCol w="649480"/>
                <a:gridCol w="649480"/>
                <a:gridCol w="730666"/>
                <a:gridCol w="811850"/>
                <a:gridCol w="730666"/>
              </a:tblGrid>
              <a:tr h="399244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Circuit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faults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Detection test Generation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Diagnostic test Generation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8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ATPGvect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FC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CPU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s*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DC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Excl.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Vec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test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pairs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Arial" pitchFamily="34" charset="0"/>
                          <a:cs typeface="Arial" pitchFamily="34" charset="0"/>
                        </a:rPr>
                        <a:t>Equv</a:t>
                      </a: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pairs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DC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CPU s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27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c17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100.00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0.031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95.45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100.0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0.030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27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c432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524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99.24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0.032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91.99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100.0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0.031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27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c499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758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100.00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0.032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97.36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98.40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0.031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27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c880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942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100.00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0.047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92.57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100.0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0.051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27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c1355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1574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100.00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0.046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58.90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453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287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72.57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0.131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27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c1908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1879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114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99.89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0.047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84.73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247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88.96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0.066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27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c2670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2747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107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98.84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0.110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79.10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397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89.62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0.336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27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c3540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3428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145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100.00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0.125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85.18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433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92.69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0.420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27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c6288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7744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99.56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0.220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85.32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108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842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172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86.87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7.599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27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c7552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7550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209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98.25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0.390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85.98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904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236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86.85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2.181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0" y="6172200"/>
            <a:ext cx="416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* Intel Core 2 Duo 2.66GHz, 3GB RAM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5/13/2010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NATW 10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EC50-0A91-4F7E-80DC-A3DC0FEBA1CC}" type="slidenum">
              <a:rPr lang="en-US" altLang="zh-CN" smtClean="0"/>
              <a:pPr/>
              <a:t>12</a:t>
            </a:fld>
            <a:endParaRPr lang="en-US" altLang="zh-C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7772400" cy="4191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 diagnostic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coverage metric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is defined.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Diagnostic fault simulation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uses conventional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simulation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and incorporates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fault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dropping.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Diagnostic test generation is no more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complex than ATPG for single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fault.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Need efficient fault equivalence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checking; similar to redundancy checking by single fault detection ATPG.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5/13/2010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NATW 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Introduction: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Diagnostic ATPG 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roblem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Define diagnostic coverage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 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iagnostic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ATPG system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Exclusive test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Diagnostic fault simulation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Experimental results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Conclusion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ATPG Problem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5/13/2010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Given a combinational circuit and a fault model, find: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Test vectors to distinguish between all, or most, fault-pairs.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Measure diagnostic coverage of vectors.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Present contributions: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Define a diagnostic coverage metric.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 diagnostic ATPG system using conventional fault-detection tools.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noFill/>
            <a:prstDash val="dash"/>
          </a:ln>
        </p:spPr>
        <p:txBody>
          <a:bodyPr/>
          <a:lstStyle/>
          <a:p>
            <a:r>
              <a:rPr lang="en-US" dirty="0" smtClean="0"/>
              <a:t>Fault Detection and Diagnosis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5/13/2010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"/>
          </p:nvPr>
        </p:nvSpPr>
        <p:spPr>
          <a:xfrm>
            <a:off x="838200" y="4114800"/>
            <a:ext cx="7772400" cy="2057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Fault detection: Need at least one vector that detects a target fault.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Fault diagnosis: Need at least one vector that produced different responses for every pair of faults.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1447800"/>
            <a:ext cx="2667000" cy="2438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CUT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10800000">
            <a:off x="2362200" y="1676400"/>
            <a:ext cx="10668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2362200" y="2667000"/>
            <a:ext cx="10668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2362200" y="3657600"/>
            <a:ext cx="10668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6096000" y="3124200"/>
            <a:ext cx="10668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6096000" y="2209800"/>
            <a:ext cx="10668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81200" y="1524000"/>
            <a:ext cx="32733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39000" y="1981200"/>
            <a:ext cx="3706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953000" y="19812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198533" y="2079977"/>
            <a:ext cx="897467" cy="1052690"/>
          </a:xfrm>
          <a:custGeom>
            <a:avLst/>
            <a:gdLst>
              <a:gd name="connsiteX0" fmla="*/ 0 w 897467"/>
              <a:gd name="connsiteY0" fmla="*/ 19756 h 1052690"/>
              <a:gd name="connsiteX1" fmla="*/ 203200 w 897467"/>
              <a:gd name="connsiteY1" fmla="*/ 19756 h 1052690"/>
              <a:gd name="connsiteX2" fmla="*/ 440267 w 897467"/>
              <a:gd name="connsiteY2" fmla="*/ 138290 h 1052690"/>
              <a:gd name="connsiteX3" fmla="*/ 541867 w 897467"/>
              <a:gd name="connsiteY3" fmla="*/ 629356 h 1052690"/>
              <a:gd name="connsiteX4" fmla="*/ 575734 w 897467"/>
              <a:gd name="connsiteY4" fmla="*/ 866423 h 1052690"/>
              <a:gd name="connsiteX5" fmla="*/ 711200 w 897467"/>
              <a:gd name="connsiteY5" fmla="*/ 1018823 h 1052690"/>
              <a:gd name="connsiteX6" fmla="*/ 897467 w 897467"/>
              <a:gd name="connsiteY6" fmla="*/ 1052690 h 105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7467" h="1052690">
                <a:moveTo>
                  <a:pt x="0" y="19756"/>
                </a:moveTo>
                <a:cubicBezTo>
                  <a:pt x="64911" y="9878"/>
                  <a:pt x="129822" y="0"/>
                  <a:pt x="203200" y="19756"/>
                </a:cubicBezTo>
                <a:cubicBezTo>
                  <a:pt x="276578" y="39512"/>
                  <a:pt x="383823" y="36690"/>
                  <a:pt x="440267" y="138290"/>
                </a:cubicBezTo>
                <a:cubicBezTo>
                  <a:pt x="496711" y="239890"/>
                  <a:pt x="519289" y="508001"/>
                  <a:pt x="541867" y="629356"/>
                </a:cubicBezTo>
                <a:cubicBezTo>
                  <a:pt x="564445" y="750711"/>
                  <a:pt x="547512" y="801512"/>
                  <a:pt x="575734" y="866423"/>
                </a:cubicBezTo>
                <a:cubicBezTo>
                  <a:pt x="603956" y="931334"/>
                  <a:pt x="657578" y="987779"/>
                  <a:pt x="711200" y="1018823"/>
                </a:cubicBezTo>
                <a:cubicBezTo>
                  <a:pt x="764822" y="1049867"/>
                  <a:pt x="831144" y="1051278"/>
                  <a:pt x="897467" y="1052690"/>
                </a:cubicBezTo>
              </a:path>
            </a:pathLst>
          </a:cu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648200" y="1600200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Fault</a:t>
            </a:r>
            <a:endParaRPr lang="en-US" sz="2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33800" y="3048000"/>
            <a:ext cx="7970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Fault</a:t>
            </a:r>
            <a:endParaRPr lang="en-US" sz="20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4495800" y="32004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724400" y="2218267"/>
            <a:ext cx="1388533" cy="1100666"/>
          </a:xfrm>
          <a:custGeom>
            <a:avLst/>
            <a:gdLst>
              <a:gd name="connsiteX0" fmla="*/ 0 w 1388533"/>
              <a:gd name="connsiteY0" fmla="*/ 1100666 h 1100666"/>
              <a:gd name="connsiteX1" fmla="*/ 558800 w 1388533"/>
              <a:gd name="connsiteY1" fmla="*/ 897466 h 1100666"/>
              <a:gd name="connsiteX2" fmla="*/ 795867 w 1388533"/>
              <a:gd name="connsiteY2" fmla="*/ 423333 h 1100666"/>
              <a:gd name="connsiteX3" fmla="*/ 965200 w 1388533"/>
              <a:gd name="connsiteY3" fmla="*/ 169333 h 1100666"/>
              <a:gd name="connsiteX4" fmla="*/ 1388533 w 1388533"/>
              <a:gd name="connsiteY4" fmla="*/ 0 h 110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8533" h="1100666">
                <a:moveTo>
                  <a:pt x="0" y="1100666"/>
                </a:moveTo>
                <a:cubicBezTo>
                  <a:pt x="213078" y="1055510"/>
                  <a:pt x="426156" y="1010355"/>
                  <a:pt x="558800" y="897466"/>
                </a:cubicBezTo>
                <a:cubicBezTo>
                  <a:pt x="691445" y="784577"/>
                  <a:pt x="728134" y="544689"/>
                  <a:pt x="795867" y="423333"/>
                </a:cubicBezTo>
                <a:cubicBezTo>
                  <a:pt x="863600" y="301978"/>
                  <a:pt x="866422" y="239889"/>
                  <a:pt x="965200" y="169333"/>
                </a:cubicBezTo>
                <a:cubicBezTo>
                  <a:pt x="1063978" y="98778"/>
                  <a:pt x="1226255" y="49389"/>
                  <a:pt x="1388533" y="0"/>
                </a:cubicBezTo>
              </a:path>
            </a:pathLst>
          </a:cu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5/13/2010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3058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Fault coverage: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Number of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etected faults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FC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  =	────────────────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 Number of total faults</a:t>
            </a:r>
          </a:p>
          <a:p>
            <a:pPr>
              <a:spcBef>
                <a:spcPts val="0"/>
              </a:spcBef>
              <a:buNone/>
            </a:pP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Diagnostic coverage: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Number of groups of detected faults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DC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  =	───────────────────────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Number of total faults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Where faults in a group produce the same test outputs.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85005"/>
            <a:ext cx="7620000" cy="5168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114800" y="3581400"/>
            <a:ext cx="1981200" cy="685800"/>
          </a:xfrm>
          <a:prstGeom prst="rect">
            <a:avLst/>
          </a:prstGeom>
          <a:solidFill>
            <a:srgbClr val="FFFF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>
                  <a:alpha val="44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Diagnostic </a:t>
            </a:r>
            <a:r>
              <a:rPr lang="en-US" dirty="0" smtClean="0"/>
              <a:t>Test Generation System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5/13/2010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67200" y="4800600"/>
            <a:ext cx="1752600" cy="1066800"/>
          </a:xfrm>
          <a:prstGeom prst="rect">
            <a:avLst/>
          </a:prstGeom>
          <a:solidFill>
            <a:srgbClr val="FFFF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Exclusive Test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5/13/2010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Given a fault pair, find a vector that either detects only one fault or detects them both at different outputs.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Previous work: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T.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Grüning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Mahlstedt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and H.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Koopmeiners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“DIATEST: A Fast Diagnostic Test Pattern Generator for Combinational Circuits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,”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Proc. IEEE/ACM Intl. Conf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Computer-Aided Design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pp. 194-197, Nov. 1991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V. D.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Agrawal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K. K.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Saluja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“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Antitest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Exclusive Test and Concurrent Test,” Unpublished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2002 manuscript, </a:t>
            </a:r>
            <a:r>
              <a:rPr lang="en-US" sz="1600" dirty="0" smtClean="0">
                <a:latin typeface="Arial" pitchFamily="34" charset="0"/>
                <a:cs typeface="Arial" pitchFamily="34" charset="0"/>
                <a:hlinkClick r:id="rId2"/>
              </a:rPr>
              <a:t>www.eng.auburn.edu/~</a:t>
            </a:r>
            <a:r>
              <a:rPr lang="en-US" sz="1600" dirty="0" smtClean="0">
                <a:latin typeface="Arial" pitchFamily="34" charset="0"/>
                <a:cs typeface="Arial" pitchFamily="34" charset="0"/>
                <a:hlinkClick r:id="rId2"/>
              </a:rPr>
              <a:t>vagrawal/TALKS/vts02.pdf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V. D.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Agrawal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D. H.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Y. C. Kim, and K. K.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Saluja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 “Exclusive Test and its Applications to Fault Diagnosis,”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Proc. 16th International Conf. VLSI Design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Jan. 2003, pp. 143–148.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A.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Veneris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R. Chang, M. S.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Abadir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and M.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Amiri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“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Fault Equivalence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Diagnostic Test Generation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using ATPG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,”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Proc. Int. </a:t>
            </a:r>
            <a:r>
              <a:rPr lang="en-US" sz="1600" i="1" dirty="0" err="1" smtClean="0">
                <a:latin typeface="Arial" pitchFamily="34" charset="0"/>
                <a:cs typeface="Arial" pitchFamily="34" charset="0"/>
              </a:rPr>
              <a:t>Symp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. Circuits and Systems,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2004, pp.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221–224.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Other papers.</a:t>
            </a:r>
          </a:p>
          <a:p>
            <a:pPr lvl="1"/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Exclusive Test ATPG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5/13/2010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Use conventional single-fault ATPG and an ATPG model derived from Boolean difference analysis.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test for a single stuck-at fault on this line is an exclusive test for the fault pair.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2667000"/>
            <a:ext cx="2667000" cy="2438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CUT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10800000">
            <a:off x="457200" y="2895600"/>
            <a:ext cx="3048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457200" y="3886200"/>
            <a:ext cx="3048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457200" y="4876800"/>
            <a:ext cx="3048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3352800" y="4343400"/>
            <a:ext cx="3048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3352800" y="3429000"/>
            <a:ext cx="3048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209800" y="3200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905000" y="2819400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S-a-1</a:t>
            </a:r>
            <a:endParaRPr lang="en-US" sz="2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0" y="4648200"/>
            <a:ext cx="8114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S-a-0</a:t>
            </a:r>
            <a:endParaRPr lang="en-US" sz="20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752600" y="44196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905000" y="3352800"/>
            <a:ext cx="914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447800" y="4572000"/>
            <a:ext cx="9144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867400" y="2667000"/>
            <a:ext cx="2667000" cy="2438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CUT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10800000">
            <a:off x="5638800" y="2895600"/>
            <a:ext cx="3048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5638800" y="3886200"/>
            <a:ext cx="3048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>
            <a:off x="5638800" y="4876800"/>
            <a:ext cx="3048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8534400" y="4343400"/>
            <a:ext cx="3048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8534400" y="3429000"/>
            <a:ext cx="3048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7010400" y="32004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477000" y="4267200"/>
            <a:ext cx="228600" cy="228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7848600" y="3200400"/>
            <a:ext cx="457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543800" y="4572000"/>
            <a:ext cx="5334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Moon 44"/>
          <p:cNvSpPr/>
          <p:nvPr/>
        </p:nvSpPr>
        <p:spPr>
          <a:xfrm flipH="1">
            <a:off x="7086600" y="2895600"/>
            <a:ext cx="762000" cy="609600"/>
          </a:xfrm>
          <a:prstGeom prst="moon">
            <a:avLst>
              <a:gd name="adj" fmla="val 8209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>
            <a:off x="6705600" y="2971800"/>
            <a:ext cx="457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791200" y="4114800"/>
            <a:ext cx="457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Delay 48"/>
          <p:cNvSpPr/>
          <p:nvPr/>
        </p:nvSpPr>
        <p:spPr>
          <a:xfrm>
            <a:off x="6705600" y="4267200"/>
            <a:ext cx="838200" cy="609600"/>
          </a:xfrm>
          <a:prstGeom prst="flowChartDelay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>
            <a:off x="6096000" y="4724400"/>
            <a:ext cx="6858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37" idx="2"/>
            <a:endCxn id="40" idx="2"/>
          </p:cNvCxnSpPr>
          <p:nvPr/>
        </p:nvCxnSpPr>
        <p:spPr>
          <a:xfrm rot="10800000" flipV="1">
            <a:off x="6477000" y="3314700"/>
            <a:ext cx="533400" cy="1066800"/>
          </a:xfrm>
          <a:prstGeom prst="bentConnector3">
            <a:avLst>
              <a:gd name="adj1" fmla="val 142857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724400" y="4114800"/>
            <a:ext cx="1143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 flipH="1" flipV="1">
            <a:off x="4457700" y="4610100"/>
            <a:ext cx="1066800" cy="7620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b="10606"/>
          <a:stretch>
            <a:fillRect/>
          </a:stretch>
        </p:blipFill>
        <p:spPr bwMode="auto">
          <a:xfrm>
            <a:off x="1152040" y="990601"/>
            <a:ext cx="6772759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808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Diagnostic Fault </a:t>
            </a:r>
            <a:r>
              <a:rPr lang="en-US" dirty="0" smtClean="0"/>
              <a:t>Simulator (</a:t>
            </a:r>
            <a:r>
              <a:rPr lang="en-US" dirty="0" smtClean="0"/>
              <a:t>E</a:t>
            </a:r>
            <a:r>
              <a:rPr lang="en-US" dirty="0" smtClean="0"/>
              <a:t>xample)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5/13/2010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5486400"/>
            <a:ext cx="7930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Y. Zhang and V. D.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Agrawal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“Diagnostic Fault Simulation,”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Proc. 11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th</a:t>
            </a:r>
            <a:endParaRPr lang="en-US" sz="20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IEEE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Latin American Test Workshop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March 28-31, 2010.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3091</TotalTime>
  <Words>666</Words>
  <Application>Microsoft Office PowerPoint</Application>
  <PresentationFormat>On-screen Show (4:3)</PresentationFormat>
  <Paragraphs>251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A Diagnostic Test Generation System</vt:lpstr>
      <vt:lpstr>Outline </vt:lpstr>
      <vt:lpstr>Diagnostic ATPG Problem</vt:lpstr>
      <vt:lpstr>Fault Detection and Diagnosis</vt:lpstr>
      <vt:lpstr>Coverage</vt:lpstr>
      <vt:lpstr>A Diagnostic Test Generation System</vt:lpstr>
      <vt:lpstr>Exclusive Test</vt:lpstr>
      <vt:lpstr>Exclusive Test ATPG</vt:lpstr>
      <vt:lpstr>Diagnostic Fault Simulator (Example)</vt:lpstr>
      <vt:lpstr>Experiment results</vt:lpstr>
      <vt:lpstr>ISCAS85 Benchmark Results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Test Generation System</dc:title>
  <dc:creator>wing</dc:creator>
  <cp:lastModifiedBy>agrawvd</cp:lastModifiedBy>
  <cp:revision>294</cp:revision>
  <dcterms:created xsi:type="dcterms:W3CDTF">2006-08-16T00:00:00Z</dcterms:created>
  <dcterms:modified xsi:type="dcterms:W3CDTF">2010-05-12T06:12:05Z</dcterms:modified>
</cp:coreProperties>
</file>