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01" r:id="rId3"/>
    <p:sldId id="302" r:id="rId4"/>
    <p:sldId id="30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1D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DFAD5-5129-49BA-BAE3-3E9D9BA3672C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FAF4A-2ED1-465C-B20F-738DDB9C35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924800" cy="1470025"/>
          </a:xfrm>
        </p:spPr>
        <p:txBody>
          <a:bodyPr/>
          <a:lstStyle>
            <a:lvl1pPr>
              <a:defRPr sz="3200"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886200" y="2895600"/>
            <a:ext cx="4724400" cy="1752600"/>
          </a:xfrm>
        </p:spPr>
        <p:txBody>
          <a:bodyPr/>
          <a:lstStyle>
            <a:lvl1pPr marL="0" indent="0" algn="l">
              <a:buFontTx/>
              <a:buNone/>
              <a:defRPr sz="2800" baseline="0">
                <a:latin typeface="Bookman Old Style" pitchFamily="18" charset="0"/>
              </a:defRPr>
            </a:lvl1pPr>
          </a:lstStyle>
          <a:p>
            <a:pPr lvl="0"/>
            <a:r>
              <a:rPr lang="en-US" noProof="0" dirty="0" err="1" smtClean="0"/>
              <a:t>Priyadharshini</a:t>
            </a:r>
            <a:r>
              <a:rPr lang="en-US" noProof="0" dirty="0" smtClean="0"/>
              <a:t> S.</a:t>
            </a:r>
          </a:p>
          <a:p>
            <a:pPr lvl="0"/>
            <a:r>
              <a:rPr lang="en-US" noProof="0" dirty="0" err="1" smtClean="0"/>
              <a:t>Vishwani</a:t>
            </a:r>
            <a:r>
              <a:rPr lang="en-US" noProof="0" dirty="0" smtClean="0"/>
              <a:t> D. </a:t>
            </a:r>
            <a:r>
              <a:rPr lang="en-US" noProof="0" dirty="0" err="1" smtClean="0"/>
              <a:t>Agrawal</a:t>
            </a:r>
            <a:endParaRPr lang="en-US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08D0CC-FD92-415A-94FD-C7067ED74B6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80" name="Picture 8" descr="SGCOE V 158 28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3810000" cy="307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E8E21-BA0C-42C2-A3A3-FC6C13A0B7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6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04CB9-D47D-4275-8832-B7E7C4EC6A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0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>
            <a:lvl1pPr algn="l">
              <a:defRPr sz="3200">
                <a:solidFill>
                  <a:schemeClr val="tx1"/>
                </a:solidFill>
                <a:latin typeface="Bookman Old Style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defRPr sz="230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Trebuchet MS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9C6CC1C-6F1D-4346-B8F9-6B9EAA6A7B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6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06CB5-F9B8-483D-BD5D-C117BE5958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9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>
            <a:lvl1pPr algn="l">
              <a:defRPr sz="3200">
                <a:solidFill>
                  <a:schemeClr val="tx1"/>
                </a:solidFill>
                <a:latin typeface="Bookman Old Style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85800"/>
            <a:ext cx="4038600" cy="5562600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defRPr sz="230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Trebuchet MS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Trebuchet M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038600" cy="5562600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>
              <a:defRPr sz="230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Trebuchet MS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Trebuchet M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946F2A-D0C6-4353-B244-13E57BEE94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0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47049-AFD6-42FD-83A0-577B085F99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0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04E00-3F46-4CCE-A9A1-6DAB1288C7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81987-F42F-4575-8B36-E854737934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9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38CB5-D5D2-4E33-A3FC-21254006A7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4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F61CD-A7CD-4D53-B49F-9DCC77D4C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SGCOE V 158 289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791200"/>
            <a:ext cx="11430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96F604-5218-4114-A6D2-F744DAB626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068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68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68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68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68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68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68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68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68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581D"/>
        </a:buClr>
        <a:buChar char="•"/>
        <a:defRPr sz="3200">
          <a:solidFill>
            <a:srgbClr val="00068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581D"/>
        </a:buClr>
        <a:buChar char="–"/>
        <a:defRPr sz="2800">
          <a:solidFill>
            <a:srgbClr val="00068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581D"/>
        </a:buClr>
        <a:buChar char="•"/>
        <a:defRPr sz="2400">
          <a:solidFill>
            <a:srgbClr val="00068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581D"/>
        </a:buClr>
        <a:buChar char="–"/>
        <a:defRPr sz="2000">
          <a:solidFill>
            <a:srgbClr val="00068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581D"/>
        </a:buClr>
        <a:buChar char="»"/>
        <a:defRPr sz="2000">
          <a:solidFill>
            <a:srgbClr val="00068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581D"/>
        </a:buClr>
        <a:buChar char="»"/>
        <a:defRPr sz="2000">
          <a:solidFill>
            <a:srgbClr val="00068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581D"/>
        </a:buClr>
        <a:buChar char="»"/>
        <a:defRPr sz="2000">
          <a:solidFill>
            <a:srgbClr val="00068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581D"/>
        </a:buClr>
        <a:buChar char="»"/>
        <a:defRPr sz="2000">
          <a:solidFill>
            <a:srgbClr val="00068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581D"/>
        </a:buClr>
        <a:buChar char="»"/>
        <a:defRPr sz="2000">
          <a:solidFill>
            <a:srgbClr val="00068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1470025"/>
          </a:xfrm>
        </p:spPr>
        <p:txBody>
          <a:bodyPr/>
          <a:lstStyle/>
          <a:p>
            <a:r>
              <a:rPr lang="en-US" b="1" dirty="0" smtClean="0">
                <a:effectLst/>
              </a:rPr>
              <a:t>Reduced Voltage Test Can be Faster!</a:t>
            </a:r>
            <a:endParaRPr lang="en-US" b="1" dirty="0"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2514600"/>
            <a:ext cx="6705600" cy="1752600"/>
          </a:xfrm>
        </p:spPr>
        <p:txBody>
          <a:bodyPr/>
          <a:lstStyle/>
          <a:p>
            <a:pPr algn="ctr"/>
            <a:r>
              <a:rPr lang="en-US" dirty="0" err="1" smtClean="0"/>
              <a:t>Vishwani</a:t>
            </a:r>
            <a:r>
              <a:rPr lang="en-US" dirty="0" smtClean="0"/>
              <a:t> D. </a:t>
            </a:r>
            <a:r>
              <a:rPr lang="en-US" dirty="0" err="1" smtClean="0"/>
              <a:t>Agrawal</a:t>
            </a:r>
            <a:endParaRPr lang="en-US" dirty="0" smtClean="0"/>
          </a:p>
          <a:p>
            <a:pPr algn="ctr"/>
            <a:r>
              <a:rPr lang="en-US" i="1" dirty="0" smtClean="0"/>
              <a:t>vagrawal@eng.auburn.edu</a:t>
            </a:r>
            <a:endParaRPr lang="en-US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108D0CC-FD92-415A-94FD-C7067ED74B6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00600" y="57150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Support from NSF Grant 1116213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Reducing Supply Voltage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Critical path slows down.</a:t>
            </a:r>
          </a:p>
          <a:p>
            <a:r>
              <a:rPr lang="en-US" dirty="0" smtClean="0"/>
              <a:t>Power reduces as V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Test produces more than functional activity; consumes more power that the circuit is designed for.</a:t>
            </a:r>
          </a:p>
          <a:p>
            <a:r>
              <a:rPr lang="en-US" dirty="0" smtClean="0"/>
              <a:t>Test clock is slower due to power constrain.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CC1C-6F1D-4346-B8F9-6B9EAA6A7BF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3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Frequency vs. Voltage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CC1C-6F1D-4346-B8F9-6B9EAA6A7B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52600" y="1143000"/>
            <a:ext cx="5410200" cy="441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53415" y="5791200"/>
            <a:ext cx="1948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Voltage VDD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607720" y="2958399"/>
            <a:ext cx="3265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Max. </a:t>
            </a:r>
            <a:r>
              <a:rPr lang="en-US" sz="2400" dirty="0"/>
              <a:t>c</a:t>
            </a:r>
            <a:r>
              <a:rPr lang="en-US" sz="2400" dirty="0" smtClean="0"/>
              <a:t>lock frequency</a:t>
            </a:r>
          </a:p>
          <a:p>
            <a:pPr algn="ctr"/>
            <a:r>
              <a:rPr lang="en-US" sz="2400" dirty="0" smtClean="0"/>
              <a:t>(structure constrained)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5826505" y="3143064"/>
            <a:ext cx="4121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Peak power/cycle during test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738859" y="2338466"/>
            <a:ext cx="5423941" cy="3057993"/>
          </a:xfrm>
          <a:custGeom>
            <a:avLst/>
            <a:gdLst>
              <a:gd name="connsiteX0" fmla="*/ 0 w 5447199"/>
              <a:gd name="connsiteY0" fmla="*/ 3057993 h 3057993"/>
              <a:gd name="connsiteX1" fmla="*/ 3102964 w 5447199"/>
              <a:gd name="connsiteY1" fmla="*/ 1798819 h 3057993"/>
              <a:gd name="connsiteX2" fmla="*/ 5081666 w 5447199"/>
              <a:gd name="connsiteY2" fmla="*/ 374754 h 3057993"/>
              <a:gd name="connsiteX3" fmla="*/ 5441430 w 5447199"/>
              <a:gd name="connsiteY3" fmla="*/ 0 h 305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7199" h="3057993">
                <a:moveTo>
                  <a:pt x="0" y="3057993"/>
                </a:moveTo>
                <a:cubicBezTo>
                  <a:pt x="1128010" y="2652009"/>
                  <a:pt x="2256020" y="2246025"/>
                  <a:pt x="3102964" y="1798819"/>
                </a:cubicBezTo>
                <a:cubicBezTo>
                  <a:pt x="3949908" y="1351612"/>
                  <a:pt x="4691922" y="674557"/>
                  <a:pt x="5081666" y="374754"/>
                </a:cubicBezTo>
                <a:cubicBezTo>
                  <a:pt x="5471410" y="74951"/>
                  <a:pt x="5456420" y="37475"/>
                  <a:pt x="5441430" y="0"/>
                </a:cubicBezTo>
              </a:path>
            </a:pathLst>
          </a:custGeom>
          <a:noFill/>
          <a:ln w="38100">
            <a:solidFill>
              <a:srgbClr val="FF58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752600" y="4419600"/>
            <a:ext cx="5423941" cy="76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248400" y="1143000"/>
            <a:ext cx="0" cy="44196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4216775" y="3657600"/>
            <a:ext cx="2933534" cy="1304145"/>
          </a:xfrm>
          <a:custGeom>
            <a:avLst/>
            <a:gdLst>
              <a:gd name="connsiteX0" fmla="*/ 0 w 3013023"/>
              <a:gd name="connsiteY0" fmla="*/ 0 h 1154243"/>
              <a:gd name="connsiteX1" fmla="*/ 1274164 w 3013023"/>
              <a:gd name="connsiteY1" fmla="*/ 194872 h 1154243"/>
              <a:gd name="connsiteX2" fmla="*/ 2278504 w 3013023"/>
              <a:gd name="connsiteY2" fmla="*/ 539646 h 1154243"/>
              <a:gd name="connsiteX3" fmla="*/ 3013023 w 3013023"/>
              <a:gd name="connsiteY3" fmla="*/ 1154243 h 1154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3023" h="1154243">
                <a:moveTo>
                  <a:pt x="0" y="0"/>
                </a:moveTo>
                <a:cubicBezTo>
                  <a:pt x="447206" y="52465"/>
                  <a:pt x="894413" y="104931"/>
                  <a:pt x="1274164" y="194872"/>
                </a:cubicBezTo>
                <a:cubicBezTo>
                  <a:pt x="1653915" y="284813"/>
                  <a:pt x="1988694" y="379751"/>
                  <a:pt x="2278504" y="539646"/>
                </a:cubicBezTo>
                <a:cubicBezTo>
                  <a:pt x="2568314" y="699541"/>
                  <a:pt x="2790668" y="926892"/>
                  <a:pt x="3013023" y="1154243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450829" y="4415135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B050"/>
                </a:solidFill>
              </a:rPr>
              <a:t>PMAXfunc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1752600" y="2156575"/>
            <a:ext cx="5397708" cy="3089981"/>
          </a:xfrm>
          <a:custGeom>
            <a:avLst/>
            <a:gdLst>
              <a:gd name="connsiteX0" fmla="*/ 5426662 w 5426662"/>
              <a:gd name="connsiteY0" fmla="*/ 0 h 3117954"/>
              <a:gd name="connsiteX1" fmla="*/ 3373010 w 5426662"/>
              <a:gd name="connsiteY1" fmla="*/ 989351 h 3117954"/>
              <a:gd name="connsiteX2" fmla="*/ 509888 w 5426662"/>
              <a:gd name="connsiteY2" fmla="*/ 2758190 h 3117954"/>
              <a:gd name="connsiteX3" fmla="*/ 15213 w 5426662"/>
              <a:gd name="connsiteY3" fmla="*/ 3117954 h 311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6662" h="3117954">
                <a:moveTo>
                  <a:pt x="5426662" y="0"/>
                </a:moveTo>
                <a:cubicBezTo>
                  <a:pt x="4809567" y="264826"/>
                  <a:pt x="4192472" y="529653"/>
                  <a:pt x="3373010" y="989351"/>
                </a:cubicBezTo>
                <a:cubicBezTo>
                  <a:pt x="2553548" y="1449049"/>
                  <a:pt x="1069521" y="2403423"/>
                  <a:pt x="509888" y="2758190"/>
                </a:cubicBezTo>
                <a:cubicBezTo>
                  <a:pt x="-49745" y="3112957"/>
                  <a:pt x="-17266" y="3115455"/>
                  <a:pt x="15213" y="3117954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4212236" y="1143000"/>
            <a:ext cx="0" cy="44196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32874" y="5547609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Nominal</a:t>
            </a:r>
          </a:p>
          <a:p>
            <a:pPr algn="ctr"/>
            <a:r>
              <a:rPr lang="en-US" dirty="0" smtClean="0"/>
              <a:t>voltage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861549" y="55361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Vtest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305453" y="1325579"/>
            <a:ext cx="273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Power constrained</a:t>
            </a:r>
          </a:p>
          <a:p>
            <a:pPr algn="ctr"/>
            <a:r>
              <a:rPr lang="en-US" sz="2400" i="1" dirty="0"/>
              <a:t>t</a:t>
            </a:r>
            <a:r>
              <a:rPr lang="en-US" sz="2400" i="1" dirty="0" smtClean="0"/>
              <a:t>est</a:t>
            </a:r>
            <a:endParaRPr lang="en-US" sz="24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127099" y="1325579"/>
            <a:ext cx="17780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/>
              <a:t>Structure</a:t>
            </a:r>
          </a:p>
          <a:p>
            <a:pPr algn="ctr"/>
            <a:r>
              <a:rPr lang="en-US" sz="2400" i="1" dirty="0" smtClean="0"/>
              <a:t>constrained</a:t>
            </a:r>
          </a:p>
          <a:p>
            <a:pPr algn="ctr"/>
            <a:r>
              <a:rPr lang="en-US" sz="2400" i="1" dirty="0" smtClean="0"/>
              <a:t>test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3049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Voltage Test 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839031"/>
              </p:ext>
            </p:extLst>
          </p:nvPr>
        </p:nvGraphicFramePr>
        <p:xfrm>
          <a:off x="457200" y="6096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295400"/>
                <a:gridCol w="1295400"/>
                <a:gridCol w="1295400"/>
                <a:gridCol w="1600200"/>
              </a:tblGrid>
              <a:tr h="16914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Circuit (180nm CMOS)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PMAX per cycle (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1.8V test freq.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(MHz)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Test voltage (volts)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Test clock freq. (MHz)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Test time reduction (%)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808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s298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1.08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62.5</a:t>
                      </a:r>
                      <a:endParaRPr lang="en-US" sz="2400" dirty="0"/>
                    </a:p>
                  </a:txBody>
                  <a:tcPr anchor="ctr"/>
                </a:tc>
              </a:tr>
              <a:tr h="7353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s13207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1.45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40.3</a:t>
                      </a:r>
                      <a:endParaRPr lang="en-US" sz="2400" dirty="0"/>
                    </a:p>
                  </a:txBody>
                  <a:tcPr anchor="ctr"/>
                </a:tc>
              </a:tr>
              <a:tr h="87904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s38584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110.6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1.50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31.0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ITC '12: Elevator Talk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CC1C-6F1D-4346-B8F9-6B9EAA6A7B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5029200"/>
            <a:ext cx="83756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P. Venkataramani and V. D. Agrawal, “</a:t>
            </a:r>
            <a:r>
              <a:rPr lang="en-US" dirty="0"/>
              <a:t>Reducing Test </a:t>
            </a:r>
            <a:r>
              <a:rPr lang="en-US" dirty="0" smtClean="0"/>
              <a:t>Time of </a:t>
            </a:r>
            <a:r>
              <a:rPr lang="en-US" dirty="0"/>
              <a:t>Power </a:t>
            </a:r>
            <a:r>
              <a:rPr lang="en-US" dirty="0" smtClean="0"/>
              <a:t>Constrained</a:t>
            </a:r>
          </a:p>
          <a:p>
            <a:r>
              <a:rPr lang="en-US" dirty="0" smtClean="0"/>
              <a:t>Test </a:t>
            </a:r>
            <a:r>
              <a:rPr lang="en-US" dirty="0"/>
              <a:t>by Optimal </a:t>
            </a:r>
            <a:r>
              <a:rPr lang="en-US" dirty="0" smtClean="0"/>
              <a:t>Selection </a:t>
            </a:r>
            <a:r>
              <a:rPr lang="en-US" dirty="0"/>
              <a:t>of </a:t>
            </a:r>
            <a:r>
              <a:rPr lang="en-US" dirty="0" smtClean="0"/>
              <a:t>Supply Voltage,” </a:t>
            </a:r>
            <a:r>
              <a:rPr lang="en-US" i="1" dirty="0"/>
              <a:t>Proc. 26th International </a:t>
            </a:r>
            <a:r>
              <a:rPr lang="en-US" i="1" dirty="0" smtClean="0"/>
              <a:t>Conf.</a:t>
            </a:r>
          </a:p>
          <a:p>
            <a:r>
              <a:rPr lang="en-US" i="1" dirty="0" smtClean="0"/>
              <a:t>VLSI </a:t>
            </a:r>
            <a:r>
              <a:rPr lang="en-US" i="1" dirty="0"/>
              <a:t>Design</a:t>
            </a:r>
            <a:r>
              <a:rPr lang="en-US" dirty="0"/>
              <a:t>, </a:t>
            </a:r>
            <a:r>
              <a:rPr lang="en-US" dirty="0" smtClean="0"/>
              <a:t>January 2013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414428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209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Bookman Old Style</vt:lpstr>
      <vt:lpstr>Calibri</vt:lpstr>
      <vt:lpstr>Trebuchet MS</vt:lpstr>
      <vt:lpstr>Default Design</vt:lpstr>
      <vt:lpstr>Reduced Voltage Test Can be Faster!</vt:lpstr>
      <vt:lpstr>Effects of Reducing Supply Voltage</vt:lpstr>
      <vt:lpstr>Power and Frequency vs. Voltage</vt:lpstr>
      <vt:lpstr>Reduced Voltage Test Results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Aileen Broaddus</dc:creator>
  <cp:lastModifiedBy>agrawvd</cp:lastModifiedBy>
  <cp:revision>50</cp:revision>
  <dcterms:created xsi:type="dcterms:W3CDTF">2007-03-16T13:06:47Z</dcterms:created>
  <dcterms:modified xsi:type="dcterms:W3CDTF">2014-10-26T21:59:56Z</dcterms:modified>
</cp:coreProperties>
</file>