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8"/>
  </p:notesMasterIdLst>
  <p:handoutMasterIdLst>
    <p:handoutMasterId r:id="rId29"/>
  </p:handoutMasterIdLst>
  <p:sldIdLst>
    <p:sldId id="256" r:id="rId2"/>
    <p:sldId id="321" r:id="rId3"/>
    <p:sldId id="290" r:id="rId4"/>
    <p:sldId id="332" r:id="rId5"/>
    <p:sldId id="258" r:id="rId6"/>
    <p:sldId id="311" r:id="rId7"/>
    <p:sldId id="348" r:id="rId8"/>
    <p:sldId id="350" r:id="rId9"/>
    <p:sldId id="351" r:id="rId10"/>
    <p:sldId id="353" r:id="rId11"/>
    <p:sldId id="357" r:id="rId12"/>
    <p:sldId id="356" r:id="rId13"/>
    <p:sldId id="359" r:id="rId14"/>
    <p:sldId id="355" r:id="rId15"/>
    <p:sldId id="338" r:id="rId16"/>
    <p:sldId id="323" r:id="rId17"/>
    <p:sldId id="358" r:id="rId18"/>
    <p:sldId id="302" r:id="rId19"/>
    <p:sldId id="334" r:id="rId20"/>
    <p:sldId id="341" r:id="rId21"/>
    <p:sldId id="314" r:id="rId22"/>
    <p:sldId id="360" r:id="rId23"/>
    <p:sldId id="325" r:id="rId24"/>
    <p:sldId id="344" r:id="rId25"/>
    <p:sldId id="266" r:id="rId26"/>
    <p:sldId id="281" r:id="rId2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CCCC"/>
    <a:srgbClr val="4DC3AD"/>
    <a:srgbClr val="BBE0E3"/>
    <a:srgbClr val="00CC99"/>
    <a:srgbClr val="66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208" autoAdjust="0"/>
  </p:normalViewPr>
  <p:slideViewPr>
    <p:cSldViewPr>
      <p:cViewPr varScale="1">
        <p:scale>
          <a:sx n="63" d="100"/>
          <a:sy n="63" d="100"/>
        </p:scale>
        <p:origin x="-10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347" y="-77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wing\Desktop\ITC10_presentation\c43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2800" dirty="0">
                <a:solidFill>
                  <a:srgbClr val="FFFF00"/>
                </a:solidFill>
              </a:rPr>
              <a:t>Diagnostic</a:t>
            </a:r>
            <a:r>
              <a:rPr lang="en-US" sz="2800" baseline="0" dirty="0">
                <a:solidFill>
                  <a:srgbClr val="FFFF00"/>
                </a:solidFill>
              </a:rPr>
              <a:t> Coverage</a:t>
            </a:r>
            <a:endParaRPr lang="en-US" sz="2800" dirty="0">
              <a:solidFill>
                <a:srgbClr val="FFFF00"/>
              </a:solidFill>
            </a:endParaRPr>
          </a:p>
        </c:rich>
      </c:tx>
      <c:layout>
        <c:manualLayout>
          <c:xMode val="edge"/>
          <c:yMode val="edge"/>
          <c:x val="0.25784201411298996"/>
          <c:y val="1.4801612636258307E-2"/>
        </c:manualLayout>
      </c:layout>
    </c:title>
    <c:plotArea>
      <c:layout>
        <c:manualLayout>
          <c:layoutTarget val="inner"/>
          <c:xMode val="edge"/>
          <c:yMode val="edge"/>
          <c:x val="0.16925142010309943"/>
          <c:y val="0.12932320959880014"/>
          <c:w val="0.60445190252857883"/>
          <c:h val="0.66969878765154489"/>
        </c:manualLayout>
      </c:layout>
      <c:lineChart>
        <c:grouping val="standard"/>
        <c:ser>
          <c:idx val="0"/>
          <c:order val="0"/>
          <c:tx>
            <c:v>DC</c:v>
          </c:tx>
          <c:spPr>
            <a:ln w="44450">
              <a:solidFill>
                <a:srgbClr val="FFFF00"/>
              </a:solidFill>
            </a:ln>
          </c:spPr>
          <c:marker>
            <c:symbol val="none"/>
          </c:marker>
          <c:val>
            <c:numRef>
              <c:f>'[c432.xlsx]Sheet1'!$A$1:$A$69</c:f>
              <c:numCache>
                <c:formatCode>General</c:formatCode>
                <c:ptCount val="69"/>
                <c:pt idx="0">
                  <c:v>2.9589744000000005E-2</c:v>
                </c:pt>
                <c:pt idx="1">
                  <c:v>8.2841026000000026E-2</c:v>
                </c:pt>
                <c:pt idx="2">
                  <c:v>0.13017435899999993</c:v>
                </c:pt>
                <c:pt idx="3">
                  <c:v>0.15779487200000006</c:v>
                </c:pt>
                <c:pt idx="4">
                  <c:v>0.1716</c:v>
                </c:pt>
                <c:pt idx="5">
                  <c:v>0.18737435899999999</c:v>
                </c:pt>
                <c:pt idx="6">
                  <c:v>0.19724102600000004</c:v>
                </c:pt>
                <c:pt idx="7">
                  <c:v>0.23471794900000006</c:v>
                </c:pt>
                <c:pt idx="8">
                  <c:v>0.24457435899999999</c:v>
                </c:pt>
                <c:pt idx="9">
                  <c:v>0.26232820500000015</c:v>
                </c:pt>
                <c:pt idx="10">
                  <c:v>0.29782564100000014</c:v>
                </c:pt>
                <c:pt idx="11">
                  <c:v>0.32544615400000015</c:v>
                </c:pt>
                <c:pt idx="12">
                  <c:v>0.34122051300000017</c:v>
                </c:pt>
                <c:pt idx="13">
                  <c:v>0.37277948700000013</c:v>
                </c:pt>
                <c:pt idx="14">
                  <c:v>0.41222564099999998</c:v>
                </c:pt>
                <c:pt idx="15">
                  <c:v>0.4161743590000001</c:v>
                </c:pt>
                <c:pt idx="16">
                  <c:v>0.44576410300000008</c:v>
                </c:pt>
                <c:pt idx="17">
                  <c:v>0.46350769200000008</c:v>
                </c:pt>
                <c:pt idx="18">
                  <c:v>0.49704615400000002</c:v>
                </c:pt>
                <c:pt idx="19">
                  <c:v>0.50887179500000002</c:v>
                </c:pt>
                <c:pt idx="20">
                  <c:v>0.53846153799999996</c:v>
                </c:pt>
                <c:pt idx="21">
                  <c:v>0.54634871800000018</c:v>
                </c:pt>
                <c:pt idx="22">
                  <c:v>0.56410256399999981</c:v>
                </c:pt>
                <c:pt idx="23">
                  <c:v>0.57987692300000004</c:v>
                </c:pt>
                <c:pt idx="24">
                  <c:v>0.5976307689999999</c:v>
                </c:pt>
                <c:pt idx="25">
                  <c:v>0.61538461500000019</c:v>
                </c:pt>
                <c:pt idx="26">
                  <c:v>0.61735384599999998</c:v>
                </c:pt>
                <c:pt idx="27">
                  <c:v>0.64102564100000026</c:v>
                </c:pt>
                <c:pt idx="28">
                  <c:v>0.67061538499999995</c:v>
                </c:pt>
                <c:pt idx="29">
                  <c:v>0.68638974400000008</c:v>
                </c:pt>
                <c:pt idx="30">
                  <c:v>0.6942769230000001</c:v>
                </c:pt>
                <c:pt idx="31">
                  <c:v>0.7001948720000003</c:v>
                </c:pt>
                <c:pt idx="32">
                  <c:v>0.71991794899999972</c:v>
                </c:pt>
                <c:pt idx="33">
                  <c:v>0.74950769200000023</c:v>
                </c:pt>
                <c:pt idx="34">
                  <c:v>0.75147692300000002</c:v>
                </c:pt>
                <c:pt idx="35">
                  <c:v>0.77909743600000037</c:v>
                </c:pt>
                <c:pt idx="36">
                  <c:v>0.79684102599999995</c:v>
                </c:pt>
                <c:pt idx="37">
                  <c:v>0.80275897400000018</c:v>
                </c:pt>
                <c:pt idx="38">
                  <c:v>0.80473846199999999</c:v>
                </c:pt>
                <c:pt idx="39">
                  <c:v>0.81064615399999995</c:v>
                </c:pt>
                <c:pt idx="40">
                  <c:v>0.83628717899999983</c:v>
                </c:pt>
                <c:pt idx="41">
                  <c:v>0.84023589700000023</c:v>
                </c:pt>
                <c:pt idx="42">
                  <c:v>0.85798974400000005</c:v>
                </c:pt>
                <c:pt idx="43">
                  <c:v>0.85995897400000021</c:v>
                </c:pt>
                <c:pt idx="44">
                  <c:v>0.87179487200000061</c:v>
                </c:pt>
                <c:pt idx="45">
                  <c:v>0.90532307700000003</c:v>
                </c:pt>
                <c:pt idx="46">
                  <c:v>0.91124102600000023</c:v>
                </c:pt>
                <c:pt idx="47">
                  <c:v>0.91715897400000002</c:v>
                </c:pt>
                <c:pt idx="48">
                  <c:v>0.9289948720000003</c:v>
                </c:pt>
                <c:pt idx="49">
                  <c:v>0.93688205099999999</c:v>
                </c:pt>
                <c:pt idx="50">
                  <c:v>0.95068717899999999</c:v>
                </c:pt>
                <c:pt idx="51">
                  <c:v>0.96055384600000004</c:v>
                </c:pt>
                <c:pt idx="52">
                  <c:v>0.96252307699999995</c:v>
                </c:pt>
                <c:pt idx="53">
                  <c:v>0.96449230799999996</c:v>
                </c:pt>
                <c:pt idx="54">
                  <c:v>0.96647179500000002</c:v>
                </c:pt>
                <c:pt idx="55">
                  <c:v>0.96844102600000026</c:v>
                </c:pt>
                <c:pt idx="56">
                  <c:v>0.97041025599999986</c:v>
                </c:pt>
                <c:pt idx="57">
                  <c:v>0.97238974399999989</c:v>
                </c:pt>
                <c:pt idx="58">
                  <c:v>0.97632820499999984</c:v>
                </c:pt>
                <c:pt idx="59">
                  <c:v>0.97830769200000012</c:v>
                </c:pt>
                <c:pt idx="60">
                  <c:v>0.9802769229999998</c:v>
                </c:pt>
                <c:pt idx="61">
                  <c:v>0.98422564099999998</c:v>
                </c:pt>
                <c:pt idx="62">
                  <c:v>0.98619487200000022</c:v>
                </c:pt>
                <c:pt idx="63">
                  <c:v>0.98816410299999979</c:v>
                </c:pt>
                <c:pt idx="64">
                  <c:v>0.99013333299999973</c:v>
                </c:pt>
                <c:pt idx="65">
                  <c:v>0.99211282099999976</c:v>
                </c:pt>
                <c:pt idx="66">
                  <c:v>0.9940820509999998</c:v>
                </c:pt>
                <c:pt idx="67">
                  <c:v>0.99605128200000004</c:v>
                </c:pt>
                <c:pt idx="68">
                  <c:v>1</c:v>
                </c:pt>
              </c:numCache>
            </c:numRef>
          </c:val>
        </c:ser>
        <c:ser>
          <c:idx val="1"/>
          <c:order val="1"/>
          <c:tx>
            <c:v>Distin. FP/Total FP</c:v>
          </c:tx>
          <c:spPr>
            <a:ln w="44450">
              <a:solidFill>
                <a:srgbClr val="92D050"/>
              </a:solidFill>
            </a:ln>
          </c:spPr>
          <c:marker>
            <c:symbol val="none"/>
          </c:marker>
          <c:val>
            <c:numRef>
              <c:f>'[c432.xlsx]Sheet1'!$B$1:$B$69</c:f>
              <c:numCache>
                <c:formatCode>General</c:formatCode>
                <c:ptCount val="69"/>
                <c:pt idx="0">
                  <c:v>0.16709000000000002</c:v>
                </c:pt>
                <c:pt idx="1">
                  <c:v>0.4500900000000001</c:v>
                </c:pt>
                <c:pt idx="2">
                  <c:v>0.55535999999999996</c:v>
                </c:pt>
                <c:pt idx="3">
                  <c:v>0.59763000000000011</c:v>
                </c:pt>
                <c:pt idx="4">
                  <c:v>0.60761000000000021</c:v>
                </c:pt>
                <c:pt idx="5">
                  <c:v>0.65767000000000031</c:v>
                </c:pt>
                <c:pt idx="6">
                  <c:v>0.69413000000000014</c:v>
                </c:pt>
                <c:pt idx="7">
                  <c:v>0.75729000000000024</c:v>
                </c:pt>
                <c:pt idx="8">
                  <c:v>0.76474000000000031</c:v>
                </c:pt>
                <c:pt idx="9">
                  <c:v>0.80623</c:v>
                </c:pt>
                <c:pt idx="10">
                  <c:v>0.82789000000000024</c:v>
                </c:pt>
                <c:pt idx="11">
                  <c:v>0.86173999999999995</c:v>
                </c:pt>
                <c:pt idx="12">
                  <c:v>0.8779800000000002</c:v>
                </c:pt>
                <c:pt idx="13">
                  <c:v>0.89954000000000012</c:v>
                </c:pt>
                <c:pt idx="14">
                  <c:v>0.92308999999999997</c:v>
                </c:pt>
                <c:pt idx="15">
                  <c:v>0.92417000000000005</c:v>
                </c:pt>
                <c:pt idx="16">
                  <c:v>0.93818999999999997</c:v>
                </c:pt>
                <c:pt idx="17">
                  <c:v>0.94042999999999999</c:v>
                </c:pt>
                <c:pt idx="18">
                  <c:v>0.94542999999999999</c:v>
                </c:pt>
                <c:pt idx="19">
                  <c:v>0.94894000000000023</c:v>
                </c:pt>
                <c:pt idx="20">
                  <c:v>0.95642000000000005</c:v>
                </c:pt>
                <c:pt idx="21">
                  <c:v>0.95726</c:v>
                </c:pt>
                <c:pt idx="22">
                  <c:v>0.97097999999999984</c:v>
                </c:pt>
                <c:pt idx="23">
                  <c:v>0.97354999999999992</c:v>
                </c:pt>
                <c:pt idx="24">
                  <c:v>0.97663999999999984</c:v>
                </c:pt>
                <c:pt idx="25">
                  <c:v>0.97890999999999984</c:v>
                </c:pt>
                <c:pt idx="26">
                  <c:v>0.97942999999999991</c:v>
                </c:pt>
                <c:pt idx="27">
                  <c:v>0.98112999999999972</c:v>
                </c:pt>
                <c:pt idx="28">
                  <c:v>0.98468</c:v>
                </c:pt>
                <c:pt idx="29">
                  <c:v>0.98567000000000005</c:v>
                </c:pt>
                <c:pt idx="30">
                  <c:v>0.98653999999999975</c:v>
                </c:pt>
                <c:pt idx="31">
                  <c:v>0.98700999999999983</c:v>
                </c:pt>
                <c:pt idx="32">
                  <c:v>0.9883099999999998</c:v>
                </c:pt>
                <c:pt idx="33">
                  <c:v>0.99046999999999963</c:v>
                </c:pt>
                <c:pt idx="34">
                  <c:v>0.99082000000000003</c:v>
                </c:pt>
                <c:pt idx="35">
                  <c:v>0.99256999999999951</c:v>
                </c:pt>
                <c:pt idx="36">
                  <c:v>0.99434999999999996</c:v>
                </c:pt>
                <c:pt idx="37">
                  <c:v>0.99463999999999997</c:v>
                </c:pt>
                <c:pt idx="38">
                  <c:v>0.99489000000000005</c:v>
                </c:pt>
                <c:pt idx="39">
                  <c:v>0.99514999999999998</c:v>
                </c:pt>
                <c:pt idx="40">
                  <c:v>0.99617999999999973</c:v>
                </c:pt>
                <c:pt idx="41">
                  <c:v>0.99639999999999973</c:v>
                </c:pt>
                <c:pt idx="42">
                  <c:v>0.99687000000000003</c:v>
                </c:pt>
                <c:pt idx="43">
                  <c:v>0.99705999999999972</c:v>
                </c:pt>
                <c:pt idx="44">
                  <c:v>0.99744999999999973</c:v>
                </c:pt>
                <c:pt idx="45">
                  <c:v>0.99844999999999973</c:v>
                </c:pt>
                <c:pt idx="46">
                  <c:v>0.99858999999999976</c:v>
                </c:pt>
                <c:pt idx="47">
                  <c:v>0.99872000000000005</c:v>
                </c:pt>
                <c:pt idx="48">
                  <c:v>0.99899000000000004</c:v>
                </c:pt>
                <c:pt idx="49">
                  <c:v>0.99914000000000003</c:v>
                </c:pt>
                <c:pt idx="50">
                  <c:v>0.99961</c:v>
                </c:pt>
                <c:pt idx="51">
                  <c:v>0.99968000000000001</c:v>
                </c:pt>
                <c:pt idx="52">
                  <c:v>0.99970000000000003</c:v>
                </c:pt>
                <c:pt idx="53">
                  <c:v>0.99972000000000005</c:v>
                </c:pt>
                <c:pt idx="54">
                  <c:v>0.99972000000000005</c:v>
                </c:pt>
                <c:pt idx="55">
                  <c:v>0.99973999999999996</c:v>
                </c:pt>
                <c:pt idx="56">
                  <c:v>0.99973999999999996</c:v>
                </c:pt>
                <c:pt idx="57">
                  <c:v>0.99975000000000003</c:v>
                </c:pt>
                <c:pt idx="58">
                  <c:v>0.99977000000000005</c:v>
                </c:pt>
                <c:pt idx="59">
                  <c:v>0.99977000000000005</c:v>
                </c:pt>
                <c:pt idx="60">
                  <c:v>0.99978</c:v>
                </c:pt>
                <c:pt idx="61">
                  <c:v>0.99980000000000002</c:v>
                </c:pt>
                <c:pt idx="62">
                  <c:v>0.99980000000000002</c:v>
                </c:pt>
                <c:pt idx="63">
                  <c:v>0.99980999999999998</c:v>
                </c:pt>
                <c:pt idx="64">
                  <c:v>0.99982000000000004</c:v>
                </c:pt>
                <c:pt idx="65">
                  <c:v>0.99982000000000004</c:v>
                </c:pt>
                <c:pt idx="66">
                  <c:v>0.99983</c:v>
                </c:pt>
                <c:pt idx="67">
                  <c:v>0.99983999999999973</c:v>
                </c:pt>
                <c:pt idx="68">
                  <c:v>0.99985999999999997</c:v>
                </c:pt>
              </c:numCache>
            </c:numRef>
          </c:val>
        </c:ser>
        <c:marker val="1"/>
        <c:axId val="61784832"/>
        <c:axId val="61786752"/>
      </c:lineChart>
      <c:lineChart>
        <c:grouping val="standard"/>
        <c:ser>
          <c:idx val="2"/>
          <c:order val="2"/>
          <c:tx>
            <c:v>No. of Un. FP</c:v>
          </c:tx>
          <c:spPr>
            <a:ln w="44450">
              <a:solidFill>
                <a:srgbClr val="FFFFFF"/>
              </a:solidFill>
            </a:ln>
          </c:spPr>
          <c:marker>
            <c:symbol val="none"/>
          </c:marker>
          <c:val>
            <c:numRef>
              <c:f>'[c432.xlsx]Sheet1'!$D$1:$D$69</c:f>
              <c:numCache>
                <c:formatCode>General</c:formatCode>
                <c:ptCount val="69"/>
                <c:pt idx="0">
                  <c:v>114111</c:v>
                </c:pt>
                <c:pt idx="1">
                  <c:v>75333</c:v>
                </c:pt>
                <c:pt idx="2">
                  <c:v>60908</c:v>
                </c:pt>
                <c:pt idx="3">
                  <c:v>55116</c:v>
                </c:pt>
                <c:pt idx="4">
                  <c:v>53749</c:v>
                </c:pt>
                <c:pt idx="5">
                  <c:v>46889</c:v>
                </c:pt>
                <c:pt idx="6">
                  <c:v>41893</c:v>
                </c:pt>
                <c:pt idx="7">
                  <c:v>33239</c:v>
                </c:pt>
                <c:pt idx="8">
                  <c:v>32218</c:v>
                </c:pt>
                <c:pt idx="9">
                  <c:v>26533</c:v>
                </c:pt>
                <c:pt idx="10">
                  <c:v>23565</c:v>
                </c:pt>
                <c:pt idx="11">
                  <c:v>18926</c:v>
                </c:pt>
                <c:pt idx="12">
                  <c:v>16701</c:v>
                </c:pt>
                <c:pt idx="13">
                  <c:v>13747</c:v>
                </c:pt>
                <c:pt idx="14">
                  <c:v>10519</c:v>
                </c:pt>
                <c:pt idx="15">
                  <c:v>10372</c:v>
                </c:pt>
                <c:pt idx="16">
                  <c:v>8450</c:v>
                </c:pt>
                <c:pt idx="17">
                  <c:v>8143</c:v>
                </c:pt>
                <c:pt idx="18">
                  <c:v>7458</c:v>
                </c:pt>
                <c:pt idx="19">
                  <c:v>6978</c:v>
                </c:pt>
                <c:pt idx="20">
                  <c:v>5953</c:v>
                </c:pt>
                <c:pt idx="21">
                  <c:v>5838</c:v>
                </c:pt>
                <c:pt idx="22">
                  <c:v>3957</c:v>
                </c:pt>
                <c:pt idx="23">
                  <c:v>3605</c:v>
                </c:pt>
                <c:pt idx="24">
                  <c:v>3182</c:v>
                </c:pt>
                <c:pt idx="25">
                  <c:v>2871</c:v>
                </c:pt>
                <c:pt idx="26">
                  <c:v>2799</c:v>
                </c:pt>
                <c:pt idx="27">
                  <c:v>2566</c:v>
                </c:pt>
                <c:pt idx="28">
                  <c:v>2080</c:v>
                </c:pt>
                <c:pt idx="29">
                  <c:v>1945</c:v>
                </c:pt>
                <c:pt idx="30">
                  <c:v>1825</c:v>
                </c:pt>
                <c:pt idx="31">
                  <c:v>1761</c:v>
                </c:pt>
                <c:pt idx="32">
                  <c:v>1583</c:v>
                </c:pt>
                <c:pt idx="33">
                  <c:v>1287</c:v>
                </c:pt>
                <c:pt idx="34">
                  <c:v>1239</c:v>
                </c:pt>
                <c:pt idx="35">
                  <c:v>999</c:v>
                </c:pt>
                <c:pt idx="36">
                  <c:v>755</c:v>
                </c:pt>
                <c:pt idx="37">
                  <c:v>716</c:v>
                </c:pt>
                <c:pt idx="38">
                  <c:v>681</c:v>
                </c:pt>
                <c:pt idx="39">
                  <c:v>645</c:v>
                </c:pt>
                <c:pt idx="40">
                  <c:v>504</c:v>
                </c:pt>
                <c:pt idx="41">
                  <c:v>474</c:v>
                </c:pt>
                <c:pt idx="42">
                  <c:v>410</c:v>
                </c:pt>
                <c:pt idx="43">
                  <c:v>384</c:v>
                </c:pt>
                <c:pt idx="44">
                  <c:v>330</c:v>
                </c:pt>
                <c:pt idx="45">
                  <c:v>194</c:v>
                </c:pt>
                <c:pt idx="46">
                  <c:v>174</c:v>
                </c:pt>
                <c:pt idx="47">
                  <c:v>156</c:v>
                </c:pt>
                <c:pt idx="48">
                  <c:v>120</c:v>
                </c:pt>
                <c:pt idx="49">
                  <c:v>99</c:v>
                </c:pt>
                <c:pt idx="50">
                  <c:v>35</c:v>
                </c:pt>
                <c:pt idx="51">
                  <c:v>25</c:v>
                </c:pt>
                <c:pt idx="52">
                  <c:v>22</c:v>
                </c:pt>
                <c:pt idx="53">
                  <c:v>20</c:v>
                </c:pt>
                <c:pt idx="54">
                  <c:v>19</c:v>
                </c:pt>
                <c:pt idx="55">
                  <c:v>17</c:v>
                </c:pt>
                <c:pt idx="56">
                  <c:v>16</c:v>
                </c:pt>
                <c:pt idx="57">
                  <c:v>15</c:v>
                </c:pt>
                <c:pt idx="58">
                  <c:v>13</c:v>
                </c:pt>
                <c:pt idx="59">
                  <c:v>12</c:v>
                </c:pt>
                <c:pt idx="60">
                  <c:v>11</c:v>
                </c:pt>
                <c:pt idx="61">
                  <c:v>9</c:v>
                </c:pt>
                <c:pt idx="62">
                  <c:v>8</c:v>
                </c:pt>
                <c:pt idx="63">
                  <c:v>7</c:v>
                </c:pt>
                <c:pt idx="64">
                  <c:v>6</c:v>
                </c:pt>
                <c:pt idx="65">
                  <c:v>5</c:v>
                </c:pt>
                <c:pt idx="66">
                  <c:v>4</c:v>
                </c:pt>
                <c:pt idx="67">
                  <c:v>3</c:v>
                </c:pt>
                <c:pt idx="68">
                  <c:v>0</c:v>
                </c:pt>
              </c:numCache>
            </c:numRef>
          </c:val>
        </c:ser>
        <c:marker val="1"/>
        <c:axId val="61811328"/>
        <c:axId val="61809408"/>
      </c:lineChart>
      <c:catAx>
        <c:axId val="617848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400">
                    <a:solidFill>
                      <a:srgbClr val="FFFF00"/>
                    </a:solidFill>
                  </a:rPr>
                  <a:t>Number of ATPG Vectors</a:t>
                </a:r>
              </a:p>
            </c:rich>
          </c:tx>
          <c:layout>
            <c:manualLayout>
              <c:xMode val="edge"/>
              <c:yMode val="edge"/>
              <c:x val="0.25510219009509055"/>
              <c:y val="0.90230304545265105"/>
            </c:manualLayout>
          </c:layout>
        </c:title>
        <c:tickLblPos val="nextTo"/>
        <c:txPr>
          <a:bodyPr/>
          <a:lstStyle/>
          <a:p>
            <a:pPr>
              <a:defRPr sz="1800" baseline="0">
                <a:solidFill>
                  <a:srgbClr val="FFFF00"/>
                </a:solidFill>
              </a:defRPr>
            </a:pPr>
            <a:endParaRPr lang="en-US"/>
          </a:p>
        </c:txPr>
        <c:crossAx val="61786752"/>
        <c:crosses val="autoZero"/>
        <c:auto val="1"/>
        <c:lblAlgn val="ctr"/>
        <c:lblOffset val="100"/>
        <c:tickLblSkip val="10"/>
        <c:tickMarkSkip val="10"/>
      </c:catAx>
      <c:valAx>
        <c:axId val="61786752"/>
        <c:scaling>
          <c:orientation val="minMax"/>
          <c:max val="1.1000000000000001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400">
                    <a:solidFill>
                      <a:srgbClr val="FFFF00"/>
                    </a:solidFill>
                  </a:rPr>
                  <a:t>Coverage as fraction</a:t>
                </a:r>
              </a:p>
            </c:rich>
          </c:tx>
          <c:layout>
            <c:manualLayout>
              <c:xMode val="edge"/>
              <c:yMode val="edge"/>
              <c:x val="3.6075610740965089E-2"/>
              <c:y val="0.14817247844019499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800" baseline="0">
                <a:solidFill>
                  <a:srgbClr val="FFFF00"/>
                </a:solidFill>
              </a:defRPr>
            </a:pPr>
            <a:endParaRPr lang="en-US"/>
          </a:p>
        </c:txPr>
        <c:crossAx val="61784832"/>
        <c:crosses val="autoZero"/>
        <c:crossBetween val="between"/>
        <c:majorUnit val="0.1"/>
      </c:valAx>
      <c:valAx>
        <c:axId val="61809408"/>
        <c:scaling>
          <c:orientation val="minMax"/>
          <c:max val="1000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400" dirty="0">
                    <a:solidFill>
                      <a:srgbClr val="FFFF00"/>
                    </a:solidFill>
                  </a:rPr>
                  <a:t>Number of </a:t>
                </a:r>
                <a:r>
                  <a:rPr lang="en-US" sz="2400" dirty="0" smtClean="0">
                    <a:solidFill>
                      <a:srgbClr val="FFFF00"/>
                    </a:solidFill>
                  </a:rPr>
                  <a:t>Undistinguished</a:t>
                </a:r>
                <a:r>
                  <a:rPr lang="en-US" sz="2400" baseline="0" dirty="0" smtClean="0">
                    <a:solidFill>
                      <a:srgbClr val="FFFF00"/>
                    </a:solidFill>
                  </a:rPr>
                  <a:t> </a:t>
                </a:r>
                <a:r>
                  <a:rPr lang="en-US" sz="2400" baseline="0" dirty="0">
                    <a:solidFill>
                      <a:srgbClr val="FFFF00"/>
                    </a:solidFill>
                  </a:rPr>
                  <a:t>Fault Pairs</a:t>
                </a:r>
                <a:endParaRPr lang="en-US" sz="2400" dirty="0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87535403489522812"/>
              <c:y val="8.9283180818613903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800" baseline="0">
                <a:solidFill>
                  <a:srgbClr val="FFFF00"/>
                </a:solidFill>
              </a:defRPr>
            </a:pPr>
            <a:endParaRPr lang="en-US"/>
          </a:p>
        </c:txPr>
        <c:crossAx val="61811328"/>
        <c:crosses val="max"/>
        <c:crossBetween val="between"/>
      </c:valAx>
      <c:catAx>
        <c:axId val="61811328"/>
        <c:scaling>
          <c:orientation val="minMax"/>
        </c:scaling>
        <c:delete val="1"/>
        <c:axPos val="b"/>
        <c:tickLblPos val="none"/>
        <c:crossAx val="61809408"/>
        <c:crosses val="autoZero"/>
        <c:auto val="1"/>
        <c:lblAlgn val="ctr"/>
        <c:lblOffset val="100"/>
      </c:catAx>
    </c:plotArea>
    <c:legend>
      <c:legendPos val="r"/>
      <c:legendEntry>
        <c:idx val="0"/>
        <c:txPr>
          <a:bodyPr/>
          <a:lstStyle/>
          <a:p>
            <a:pPr>
              <a:defRPr sz="1600" baseline="0">
                <a:solidFill>
                  <a:srgbClr val="FFFF00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 baseline="0">
                <a:solidFill>
                  <a:srgbClr val="92D050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600" baseline="0">
                <a:solidFill>
                  <a:srgbClr val="FFFFFF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24177342842390601"/>
          <c:y val="0.60677094417251909"/>
          <c:w val="0.40847337766524816"/>
          <c:h val="0.19916254837514685"/>
        </c:manualLayout>
      </c:layout>
    </c:legend>
    <c:plotVisOnly val="1"/>
  </c:chart>
  <c:spPr>
    <a:ln w="12700"/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565EB-2C8A-45A6-9B64-7C4390DDD95D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E58C4-BA38-48E0-ADA0-DAB25CCF1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DAB36-99EF-46FA-A697-0BF926F1B940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EE20C-3ABF-415A-B4B5-DE181B46C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EE20C-3ABF-415A-B4B5-DE181B46C26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Prior work: the condition for distinguishing</a:t>
            </a:r>
            <a:r>
              <a:rPr lang="en-US" baseline="0" dirty="0" smtClean="0"/>
              <a:t> pattern are that either one of the two faults is excited or both faults are excited.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Our</a:t>
            </a:r>
            <a:r>
              <a:rPr lang="en-US" baseline="0" dirty="0" smtClean="0"/>
              <a:t> method: </a:t>
            </a:r>
            <a:r>
              <a:rPr lang="en-US" dirty="0" smtClean="0"/>
              <a:t>Set</a:t>
            </a:r>
            <a:r>
              <a:rPr lang="en-US" baseline="0" dirty="0" smtClean="0"/>
              <a:t> line2 permanently to 1 to mimic fault2.</a:t>
            </a:r>
          </a:p>
          <a:p>
            <a:r>
              <a:rPr lang="en-US" baseline="0" dirty="0" smtClean="0"/>
              <a:t>Use this modified circuit as fault free circuit</a:t>
            </a:r>
          </a:p>
          <a:p>
            <a:r>
              <a:rPr lang="en-US" baseline="0" dirty="0" smtClean="0"/>
              <a:t>Use conventional </a:t>
            </a:r>
            <a:r>
              <a:rPr lang="en-US" baseline="0" dirty="0" err="1" smtClean="0"/>
              <a:t>atpg</a:t>
            </a:r>
            <a:r>
              <a:rPr lang="en-US" baseline="0" dirty="0" smtClean="0"/>
              <a:t> targeting only fault1</a:t>
            </a:r>
          </a:p>
          <a:p>
            <a:r>
              <a:rPr lang="en-US" baseline="0" dirty="0" smtClean="0"/>
              <a:t>If a test is found then we get an exclusive test to distinguish fault1 and fault2.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EE20C-3ABF-415A-B4B5-DE181B46C26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 on the value</a:t>
            </a:r>
            <a:r>
              <a:rPr lang="en-US" baseline="0" dirty="0" smtClean="0"/>
              <a:t> of a and b, the </a:t>
            </a:r>
            <a:r>
              <a:rPr lang="en-US" baseline="0" dirty="0" err="1" smtClean="0"/>
              <a:t>mux</a:t>
            </a:r>
            <a:r>
              <a:rPr lang="en-US" baseline="0" dirty="0" smtClean="0"/>
              <a:t> can be further simplified to 2 primitive gates.</a:t>
            </a:r>
          </a:p>
          <a:p>
            <a:r>
              <a:rPr lang="en-US" baseline="0" dirty="0" smtClean="0"/>
              <a:t>After diagnostic fault simulation with detection test vectors we found that sa0 and sa1 in the CUT cannot be distinguished.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EE20C-3ABF-415A-B4B5-DE181B46C26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Implication  find common gate(s)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EE20C-3ABF-415A-B4B5-DE181B46C26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Functional evaluation</a:t>
            </a:r>
            <a:r>
              <a:rPr lang="en-US" baseline="0" dirty="0" smtClean="0"/>
              <a:t>   find dominator gate.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EE20C-3ABF-415A-B4B5-DE181B46C26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Existing</a:t>
            </a:r>
            <a:r>
              <a:rPr lang="en-US" baseline="0" dirty="0" smtClean="0"/>
              <a:t> problems: DATPG  diagnostic fault simulation equivalence checking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EE20C-3ABF-415A-B4B5-DE181B46C2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definition of exclusive 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EE20C-3ABF-415A-B4B5-DE181B46C2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The</a:t>
            </a:r>
            <a:r>
              <a:rPr lang="en-US" sz="1200" baseline="0" dirty="0" smtClean="0"/>
              <a:t> reason to use fault groups for DC is that if we use fault pairs to calculate DC the results are overly optimistic. </a:t>
            </a:r>
          </a:p>
          <a:p>
            <a:r>
              <a:rPr lang="en-US" sz="1200" baseline="0" dirty="0" smtClean="0"/>
              <a:t>E.g. 99.96% for DC just using Detection test vectors. Even higher than FC which is 99.24%</a:t>
            </a: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EE20C-3ABF-415A-B4B5-DE181B46C26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E.g. 8 faults.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EE20C-3ABF-415A-B4B5-DE181B46C26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next slide</a:t>
            </a:r>
            <a:r>
              <a:rPr lang="en-US" baseline="0" dirty="0" smtClean="0"/>
              <a:t> </a:t>
            </a:r>
            <a:r>
              <a:rPr lang="en-US" dirty="0" smtClean="0"/>
              <a:t>I will explain</a:t>
            </a:r>
            <a:r>
              <a:rPr lang="en-US" baseline="0" dirty="0" smtClean="0"/>
              <a:t> why using the proposed coverage metric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EE20C-3ABF-415A-B4B5-DE181B46C26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other bench</a:t>
            </a:r>
            <a:r>
              <a:rPr lang="en-US" baseline="0" dirty="0" smtClean="0"/>
              <a:t>mark circuits have similar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EE20C-3ABF-415A-B4B5-DE181B46C26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Recall from</a:t>
            </a:r>
            <a:r>
              <a:rPr lang="en-US" baseline="0" dirty="0" smtClean="0"/>
              <a:t> introduction that exclusive test is defined as: detect only one fault but not the other from a fault pair.</a:t>
            </a:r>
          </a:p>
          <a:p>
            <a:r>
              <a:rPr lang="en-US" baseline="0" dirty="0" smtClean="0"/>
              <a:t>For multiple outputs circuit, exclusive test detects only one fault on at least one primary output.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EE20C-3ABF-415A-B4B5-DE181B46C26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function G can be expressed as </a:t>
            </a:r>
            <a:r>
              <a:rPr lang="en-US" dirty="0" err="1" smtClean="0"/>
              <a:t>Shannon‟s</a:t>
            </a:r>
            <a:r>
              <a:rPr lang="en-US" dirty="0" smtClean="0"/>
              <a:t> expansion [5] about y with cofactors C1 and C2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is the starting point</a:t>
            </a:r>
            <a:r>
              <a:rPr lang="en-US" baseline="0" dirty="0" smtClean="0"/>
              <a:t> for our exclusive test generation process.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line y sa0 or sa1 can function exactly the same with the output sa0 in slide 6.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This transfer has significant use. I’ll explain it in the next slide.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EE20C-3ABF-415A-B4B5-DE181B46C26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Nov.  3rd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ITC 2010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530E284-0764-4DDD-9867-70A962737A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Nov.  3rd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ITC 2010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8E22BC8-0FC4-48E7-85E8-FF0A8603D8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9197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9197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Nov.  3rd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ITC 2010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33603BD-88F8-4816-B732-005D14FB15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Nov.  3rd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ITC 2010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551DFC1-2DE9-466C-B296-661A7F7832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Nov.  3rd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ITC 2010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0A0246E-D9AA-4653-B850-F551AE9970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Nov.  3rd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ITC 2010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DFCE794-754A-4D49-93C0-3A90E2AE8A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Nov.  3rd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ITC 2010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3F23180-0551-4800-90B5-AA5CB6FED2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Nov.  3rd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ITC 2010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A200C81-0010-4324-B977-3E90467927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Nov.  3rd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ITC 2010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3FAC1D5-F5EF-427E-A65B-FBCFD718AC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Nov.  3rd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ITC 2010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55B5D5A-8B6D-4780-920D-10CAA7B52B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Nov.  3rd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ITC 2010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0834567-3FDF-435F-B644-1A02F7547F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10E34"/>
            </a:gs>
            <a:gs pos="100000">
              <a:srgbClr val="0330A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Nov.  3rd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ITC 2010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F88A1E-A4D0-4A8D-BAC4-A0592CA8799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FAFD00"/>
        </a:buClr>
        <a:buChar char="•"/>
        <a:defRPr sz="2800">
          <a:solidFill>
            <a:srgbClr val="FAFD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Char char="–"/>
        <a:defRPr sz="2800">
          <a:solidFill>
            <a:srgbClr val="FAFD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Char char="•"/>
        <a:defRPr sz="2400">
          <a:solidFill>
            <a:srgbClr val="FAFD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Char char="–"/>
        <a:defRPr sz="2000">
          <a:solidFill>
            <a:srgbClr val="FAFD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Char char="•"/>
        <a:defRPr sz="2000">
          <a:solidFill>
            <a:srgbClr val="FAFD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AFD00"/>
        </a:buClr>
        <a:buChar char="•"/>
        <a:defRPr sz="2000">
          <a:solidFill>
            <a:srgbClr val="FAFD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AFD00"/>
        </a:buClr>
        <a:buChar char="•"/>
        <a:defRPr sz="2000">
          <a:solidFill>
            <a:srgbClr val="FAFD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AFD00"/>
        </a:buClr>
        <a:buChar char="•"/>
        <a:defRPr sz="2000">
          <a:solidFill>
            <a:srgbClr val="FAFD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AFD00"/>
        </a:buClr>
        <a:buChar char="•"/>
        <a:defRPr sz="2000">
          <a:solidFill>
            <a:srgbClr val="FAFD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0"/>
            <a:ext cx="14287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8610600" cy="1470025"/>
          </a:xfrm>
        </p:spPr>
        <p:txBody>
          <a:bodyPr/>
          <a:lstStyle/>
          <a:p>
            <a:r>
              <a:rPr lang="en-US" dirty="0" smtClean="0"/>
              <a:t>A Diagnostic Test Generation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Yu Zhang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Vishwani</a:t>
            </a:r>
            <a:r>
              <a:rPr lang="en-US" dirty="0" smtClean="0">
                <a:solidFill>
                  <a:srgbClr val="FFFFFF"/>
                </a:solidFill>
              </a:rPr>
              <a:t> D. </a:t>
            </a:r>
            <a:r>
              <a:rPr lang="en-US" dirty="0" err="1" smtClean="0">
                <a:solidFill>
                  <a:srgbClr val="FFFFFF"/>
                </a:solidFill>
              </a:rPr>
              <a:t>Agrawal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Auburn University, Auburn, Alabama 36849 USA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Nov.  3rd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ITC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228600" y="5181601"/>
            <a:ext cx="220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Simulate </a:t>
            </a:r>
            <a:r>
              <a:rPr lang="en-US" sz="2800" dirty="0" err="1" smtClean="0">
                <a:solidFill>
                  <a:srgbClr val="FFFFFF"/>
                </a:solidFill>
              </a:rPr>
              <a:t>tn</a:t>
            </a:r>
            <a:endParaRPr lang="en-US" sz="2800" dirty="0" smtClean="0">
              <a:solidFill>
                <a:srgbClr val="FFFFFF"/>
              </a:solidFill>
            </a:endParaRPr>
          </a:p>
          <a:p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Fault Simulator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Nov.  3rd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ITC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29000" y="1524000"/>
            <a:ext cx="2819400" cy="914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Original fault set</a:t>
            </a:r>
            <a:endParaRPr lang="en-US" sz="2400" b="1" dirty="0">
              <a:solidFill>
                <a:srgbClr val="FFFFFF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3276600" y="2514600"/>
            <a:ext cx="457200" cy="304800"/>
          </a:xfrm>
          <a:prstGeom prst="straightConnector1">
            <a:avLst/>
          </a:prstGeom>
          <a:ln w="254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4267200" y="2743200"/>
            <a:ext cx="381000" cy="76200"/>
          </a:xfrm>
          <a:prstGeom prst="straightConnector1">
            <a:avLst/>
          </a:prstGeom>
          <a:ln w="254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2400" y="25146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Simulate  t1</a:t>
            </a:r>
            <a:endParaRPr lang="en-US" sz="2800" dirty="0">
              <a:solidFill>
                <a:srgbClr val="FFFFFF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>
            <a:off x="5028406" y="2743994"/>
            <a:ext cx="381000" cy="74612"/>
          </a:xfrm>
          <a:prstGeom prst="straightConnector1">
            <a:avLst/>
          </a:prstGeom>
          <a:ln w="254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6057900" y="2476500"/>
            <a:ext cx="457200" cy="381000"/>
          </a:xfrm>
          <a:prstGeom prst="straightConnector1">
            <a:avLst/>
          </a:prstGeom>
          <a:ln w="254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057400" y="2895600"/>
            <a:ext cx="1600200" cy="533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G</a:t>
            </a:r>
            <a:r>
              <a:rPr lang="en-US" b="1" baseline="-25000" dirty="0" smtClean="0">
                <a:solidFill>
                  <a:srgbClr val="FFFFFF"/>
                </a:solidFill>
              </a:rPr>
              <a:t>0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038600" y="3048000"/>
            <a:ext cx="533400" cy="533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FFFF"/>
                </a:solidFill>
              </a:rPr>
              <a:t>fa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800600" y="2971800"/>
            <a:ext cx="1219200" cy="533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G</a:t>
            </a:r>
            <a:r>
              <a:rPr lang="en-US" b="1" baseline="-25000" dirty="0" smtClean="0">
                <a:solidFill>
                  <a:srgbClr val="FFFFFF"/>
                </a:solidFill>
              </a:rPr>
              <a:t>2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172200" y="2895600"/>
            <a:ext cx="1524000" cy="6096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G</a:t>
            </a:r>
            <a:r>
              <a:rPr lang="en-US" b="1" baseline="-25000" dirty="0" smtClean="0">
                <a:solidFill>
                  <a:srgbClr val="FFFFFF"/>
                </a:solidFill>
              </a:rPr>
              <a:t>3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3505200"/>
            <a:ext cx="182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Simulate  t2</a:t>
            </a:r>
            <a:endParaRPr lang="en-US" sz="2800" dirty="0">
              <a:solidFill>
                <a:srgbClr val="FFFFFF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2209800" y="3581400"/>
            <a:ext cx="304800" cy="152400"/>
          </a:xfrm>
          <a:prstGeom prst="straightConnector1">
            <a:avLst/>
          </a:prstGeom>
          <a:ln w="254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3086100" y="3619500"/>
            <a:ext cx="304800" cy="76200"/>
          </a:xfrm>
          <a:prstGeom prst="straightConnector1">
            <a:avLst/>
          </a:prstGeom>
          <a:ln w="254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6286500" y="3619500"/>
            <a:ext cx="381000" cy="152400"/>
          </a:xfrm>
          <a:prstGeom prst="straightConnector1">
            <a:avLst/>
          </a:prstGeom>
          <a:ln w="254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7467600" y="3581400"/>
            <a:ext cx="381000" cy="228600"/>
          </a:xfrm>
          <a:prstGeom prst="straightConnector1">
            <a:avLst/>
          </a:prstGeom>
          <a:ln w="254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6896894" y="3696494"/>
            <a:ext cx="304800" cy="74612"/>
          </a:xfrm>
          <a:prstGeom prst="straightConnector1">
            <a:avLst/>
          </a:prstGeom>
          <a:ln w="254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934200" y="3962400"/>
            <a:ext cx="533400" cy="533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FFFF"/>
                </a:solidFill>
              </a:rPr>
              <a:t>fb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620000" y="3886200"/>
            <a:ext cx="990600" cy="533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G</a:t>
            </a:r>
            <a:r>
              <a:rPr lang="en-US" b="1" baseline="-25000" dirty="0" smtClean="0">
                <a:solidFill>
                  <a:srgbClr val="FFFFFF"/>
                </a:solidFill>
              </a:rPr>
              <a:t>7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5943600" y="3962400"/>
            <a:ext cx="838200" cy="533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G</a:t>
            </a:r>
            <a:r>
              <a:rPr lang="en-US" b="1" baseline="-25000" dirty="0" smtClean="0">
                <a:solidFill>
                  <a:srgbClr val="FFFFFF"/>
                </a:solidFill>
              </a:rPr>
              <a:t>5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46482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Simulate t3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124200" y="3886200"/>
            <a:ext cx="1066800" cy="533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G</a:t>
            </a:r>
            <a:r>
              <a:rPr lang="en-US" b="1" baseline="-25000" dirty="0" smtClean="0">
                <a:solidFill>
                  <a:srgbClr val="FFFFFF"/>
                </a:solidFill>
              </a:rPr>
              <a:t>4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1828800" y="3886200"/>
            <a:ext cx="1143000" cy="533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G</a:t>
            </a:r>
            <a:r>
              <a:rPr lang="en-US" b="1" baseline="-25000" dirty="0" smtClean="0">
                <a:solidFill>
                  <a:srgbClr val="FFFFFF"/>
                </a:solidFill>
              </a:rPr>
              <a:t>0</a:t>
            </a:r>
            <a:endParaRPr lang="en-US" b="1" dirty="0">
              <a:solidFill>
                <a:srgbClr val="FFFFFF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rot="5400000">
            <a:off x="5181600" y="3733800"/>
            <a:ext cx="381000" cy="76200"/>
          </a:xfrm>
          <a:prstGeom prst="straightConnector1">
            <a:avLst/>
          </a:prstGeom>
          <a:ln w="254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572000" y="3962400"/>
            <a:ext cx="1219200" cy="533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G</a:t>
            </a:r>
            <a:r>
              <a:rPr lang="en-US" b="1" baseline="-25000" dirty="0" smtClean="0">
                <a:solidFill>
                  <a:srgbClr val="FFFFFF"/>
                </a:solidFill>
              </a:rPr>
              <a:t>2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1" name="Flowchart: Connector 30"/>
          <p:cNvSpPr/>
          <p:nvPr/>
        </p:nvSpPr>
        <p:spPr>
          <a:xfrm>
            <a:off x="2895600" y="4876800"/>
            <a:ext cx="152400" cy="152400"/>
          </a:xfrm>
          <a:prstGeom prst="flowChartConnector">
            <a:avLst/>
          </a:prstGeom>
          <a:solidFill>
            <a:srgbClr val="FFFF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Connector 31"/>
          <p:cNvSpPr/>
          <p:nvPr/>
        </p:nvSpPr>
        <p:spPr>
          <a:xfrm>
            <a:off x="3657600" y="4876800"/>
            <a:ext cx="152400" cy="152400"/>
          </a:xfrm>
          <a:prstGeom prst="flowChartConnector">
            <a:avLst/>
          </a:prstGeom>
          <a:solidFill>
            <a:srgbClr val="FFFF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/>
          <p:cNvSpPr/>
          <p:nvPr/>
        </p:nvSpPr>
        <p:spPr>
          <a:xfrm>
            <a:off x="3276600" y="4876800"/>
            <a:ext cx="152400" cy="152400"/>
          </a:xfrm>
          <a:prstGeom prst="flowChartConnector">
            <a:avLst/>
          </a:prstGeom>
          <a:solidFill>
            <a:srgbClr val="FFFF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Connector 33"/>
          <p:cNvSpPr/>
          <p:nvPr/>
        </p:nvSpPr>
        <p:spPr>
          <a:xfrm>
            <a:off x="4648200" y="4876800"/>
            <a:ext cx="152400" cy="152400"/>
          </a:xfrm>
          <a:prstGeom prst="flowChartConnector">
            <a:avLst/>
          </a:prstGeom>
          <a:solidFill>
            <a:srgbClr val="FFFF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34"/>
          <p:cNvSpPr/>
          <p:nvPr/>
        </p:nvSpPr>
        <p:spPr>
          <a:xfrm>
            <a:off x="5410200" y="4876800"/>
            <a:ext cx="152400" cy="152400"/>
          </a:xfrm>
          <a:prstGeom prst="flowChartConnector">
            <a:avLst/>
          </a:prstGeom>
          <a:solidFill>
            <a:srgbClr val="FFFF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Connector 35"/>
          <p:cNvSpPr/>
          <p:nvPr/>
        </p:nvSpPr>
        <p:spPr>
          <a:xfrm>
            <a:off x="5029200" y="4876800"/>
            <a:ext cx="152400" cy="152400"/>
          </a:xfrm>
          <a:prstGeom prst="flowChartConnector">
            <a:avLst/>
          </a:prstGeom>
          <a:solidFill>
            <a:srgbClr val="FFFF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715000" y="5715000"/>
            <a:ext cx="838200" cy="533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G</a:t>
            </a:r>
            <a:r>
              <a:rPr lang="en-US" b="1" baseline="-25000" dirty="0" smtClean="0">
                <a:solidFill>
                  <a:srgbClr val="FFFFFF"/>
                </a:solidFill>
              </a:rPr>
              <a:t>5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4953000" y="5715000"/>
            <a:ext cx="533400" cy="533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FFFF"/>
                </a:solidFill>
              </a:rPr>
              <a:t>fe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2514600" y="5715000"/>
            <a:ext cx="533400" cy="533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FFFF"/>
                </a:solidFill>
              </a:rPr>
              <a:t>fc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3276600" y="5715000"/>
            <a:ext cx="533400" cy="533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FFFF"/>
                </a:solidFill>
              </a:rPr>
              <a:t>fd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1" name="Flowchart: Connector 40"/>
          <p:cNvSpPr/>
          <p:nvPr/>
        </p:nvSpPr>
        <p:spPr>
          <a:xfrm>
            <a:off x="7620000" y="5943600"/>
            <a:ext cx="152400" cy="152400"/>
          </a:xfrm>
          <a:prstGeom prst="flowChartConnector">
            <a:avLst/>
          </a:prstGeom>
          <a:solidFill>
            <a:srgbClr val="FFFF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Connector 41"/>
          <p:cNvSpPr/>
          <p:nvPr/>
        </p:nvSpPr>
        <p:spPr>
          <a:xfrm>
            <a:off x="8382000" y="5943600"/>
            <a:ext cx="152400" cy="152400"/>
          </a:xfrm>
          <a:prstGeom prst="flowChartConnector">
            <a:avLst/>
          </a:prstGeom>
          <a:solidFill>
            <a:srgbClr val="FFFF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Connector 42"/>
          <p:cNvSpPr/>
          <p:nvPr/>
        </p:nvSpPr>
        <p:spPr>
          <a:xfrm>
            <a:off x="8001000" y="5943600"/>
            <a:ext cx="152400" cy="152400"/>
          </a:xfrm>
          <a:prstGeom prst="flowChartConnector">
            <a:avLst/>
          </a:prstGeom>
          <a:solidFill>
            <a:srgbClr val="FFFF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0.38889 " pathEditMode="relative" ptsTypes="AA"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5 0.25556 " pathEditMode="relative" ptsTypes="AA">
                                      <p:cBhvr>
                                        <p:cTn id="8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000"/>
                            </p:stCondLst>
                            <p:childTnLst>
                              <p:par>
                                <p:cTn id="1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10" grpId="0"/>
      <p:bldP spid="13" grpId="0" animBg="1"/>
      <p:bldP spid="14" grpId="0" animBg="1"/>
      <p:bldP spid="14" grpId="1" animBg="1"/>
      <p:bldP spid="15" grpId="0" animBg="1"/>
      <p:bldP spid="16" grpId="0" animBg="1"/>
      <p:bldP spid="17" grpId="0"/>
      <p:bldP spid="23" grpId="0" animBg="1"/>
      <p:bldP spid="23" grpId="1" animBg="1"/>
      <p:bldP spid="24" grpId="0" animBg="1"/>
      <p:bldP spid="25" grpId="0" animBg="1"/>
      <p:bldP spid="26" grpId="0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Dropping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492918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Each group contains faults that are not distinguished from others within that group, but are distinguished from those in other groups.</a:t>
            </a:r>
          </a:p>
          <a:p>
            <a:r>
              <a:rPr lang="en-US" sz="2800" dirty="0" smtClean="0"/>
              <a:t>During simulation once a fault is placed alone in a single-fault group, it </a:t>
            </a:r>
            <a:r>
              <a:rPr lang="en-US" dirty="0" smtClean="0"/>
              <a:t>is</a:t>
            </a:r>
            <a:r>
              <a:rPr lang="en-US" sz="2800" dirty="0" smtClean="0"/>
              <a:t> dropped from further simulation.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Nov.  3rd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ITC 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Fault Coverage (DC)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Nov.  3rd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ITC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1DFC1-2DE9-466C-B296-661A7F7832F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66800" y="54864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* Yu Zhang, V. D. </a:t>
            </a:r>
            <a:r>
              <a:rPr lang="en-US" dirty="0" err="1" smtClean="0">
                <a:solidFill>
                  <a:srgbClr val="FFFF00"/>
                </a:solidFill>
              </a:rPr>
              <a:t>Agrawal</a:t>
            </a:r>
            <a:r>
              <a:rPr lang="en-US" dirty="0" smtClean="0">
                <a:solidFill>
                  <a:srgbClr val="FFFF00"/>
                </a:solidFill>
              </a:rPr>
              <a:t>, “A Diagnostic Test Generation System and a Coverage Metric,” </a:t>
            </a:r>
            <a:r>
              <a:rPr lang="en-US" i="1" dirty="0" smtClean="0">
                <a:solidFill>
                  <a:srgbClr val="FFFF00"/>
                </a:solidFill>
              </a:rPr>
              <a:t>15th IEEE European Test </a:t>
            </a:r>
            <a:r>
              <a:rPr lang="en-US" i="1" dirty="0" err="1" smtClean="0">
                <a:solidFill>
                  <a:srgbClr val="FFFF00"/>
                </a:solidFill>
              </a:rPr>
              <a:t>Symp</a:t>
            </a:r>
            <a:r>
              <a:rPr lang="en-US" dirty="0" smtClean="0">
                <a:solidFill>
                  <a:srgbClr val="FFFF00"/>
                </a:solidFill>
              </a:rPr>
              <a:t>., May 2010.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6781800" cy="5562600"/>
          </a:xfrm>
        </p:spPr>
        <p:txBody>
          <a:bodyPr/>
          <a:lstStyle/>
          <a:p>
            <a:pPr marL="393700" indent="-393700"/>
            <a:r>
              <a:rPr lang="en-US" dirty="0" smtClean="0">
                <a:solidFill>
                  <a:srgbClr val="FFFF00"/>
                </a:solidFill>
              </a:rPr>
              <a:t>Diagnostic coverage (new),</a:t>
            </a:r>
          </a:p>
          <a:p>
            <a:pPr marL="393700" indent="-393700"/>
            <a:endParaRPr lang="en-US" dirty="0" smtClean="0">
              <a:solidFill>
                <a:srgbClr val="FFFF00"/>
              </a:solidFill>
            </a:endParaRPr>
          </a:p>
          <a:p>
            <a:pPr marL="393700" indent="-393700"/>
            <a:endParaRPr lang="en-US" dirty="0" smtClean="0">
              <a:solidFill>
                <a:srgbClr val="FFFF00"/>
              </a:solidFill>
            </a:endParaRPr>
          </a:p>
          <a:p>
            <a:pPr marL="393700" indent="-393700"/>
            <a:r>
              <a:rPr lang="en-US" dirty="0" smtClean="0"/>
              <a:t>Fault coverage (conventional),</a:t>
            </a:r>
          </a:p>
          <a:p>
            <a:pPr marL="393700" indent="-393700"/>
            <a:endParaRPr lang="en-US" dirty="0" smtClean="0"/>
          </a:p>
          <a:p>
            <a:pPr marL="393700" indent="-393700"/>
            <a:endParaRPr lang="en-US" dirty="0" smtClean="0"/>
          </a:p>
          <a:p>
            <a:pPr marL="393700" indent="-393700">
              <a:buNone/>
            </a:pPr>
            <a:r>
              <a:rPr lang="en-US" dirty="0" smtClean="0"/>
              <a:t>Where </a:t>
            </a:r>
            <a:r>
              <a:rPr lang="en-US" i="1" dirty="0" smtClean="0"/>
              <a:t>g</a:t>
            </a:r>
            <a:r>
              <a:rPr lang="en-US" baseline="-25000" dirty="0" smtClean="0"/>
              <a:t>0</a:t>
            </a:r>
            <a:r>
              <a:rPr lang="en-US" dirty="0" smtClean="0"/>
              <a:t> is the set of undetected faults.</a:t>
            </a:r>
          </a:p>
          <a:p>
            <a:pPr marL="393700" indent="-393700"/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67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675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675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675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675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6759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6758" name="Picture 2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/>
          </a:blip>
          <a:srcRect/>
          <a:stretch>
            <a:fillRect/>
          </a:stretch>
        </p:blipFill>
        <p:spPr bwMode="auto">
          <a:xfrm>
            <a:off x="990600" y="1752600"/>
            <a:ext cx="6414412" cy="960438"/>
          </a:xfrm>
          <a:prstGeom prst="rect">
            <a:avLst/>
          </a:prstGeom>
          <a:noFill/>
        </p:spPr>
      </p:pic>
      <p:sp>
        <p:nvSpPr>
          <p:cNvPr id="116761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6760" name="Picture 2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/>
          </a:blip>
          <a:srcRect/>
          <a:stretch>
            <a:fillRect/>
          </a:stretch>
        </p:blipFill>
        <p:spPr bwMode="auto">
          <a:xfrm>
            <a:off x="7543800" y="1828800"/>
            <a:ext cx="648533" cy="808038"/>
          </a:xfrm>
          <a:prstGeom prst="rect">
            <a:avLst/>
          </a:prstGeom>
          <a:noFill/>
        </p:spPr>
      </p:pic>
      <p:sp>
        <p:nvSpPr>
          <p:cNvPr id="1167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676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6764" name="Picture 2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/>
          </a:blip>
          <a:srcRect/>
          <a:stretch>
            <a:fillRect/>
          </a:stretch>
        </p:blipFill>
        <p:spPr bwMode="auto">
          <a:xfrm>
            <a:off x="1066800" y="3733800"/>
            <a:ext cx="5265738" cy="944563"/>
          </a:xfrm>
          <a:prstGeom prst="rect">
            <a:avLst/>
          </a:prstGeom>
          <a:noFill/>
        </p:spPr>
      </p:pic>
      <p:sp>
        <p:nvSpPr>
          <p:cNvPr id="11676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6766" name="Picture 3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/>
          </a:blip>
          <a:srcRect/>
          <a:stretch>
            <a:fillRect/>
          </a:stretch>
        </p:blipFill>
        <p:spPr bwMode="auto">
          <a:xfrm>
            <a:off x="6400800" y="3733800"/>
            <a:ext cx="1646238" cy="868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153400" cy="609600"/>
          </a:xfrm>
        </p:spPr>
        <p:txBody>
          <a:bodyPr/>
          <a:lstStyle/>
          <a:p>
            <a:r>
              <a:rPr lang="en-US" dirty="0" smtClean="0"/>
              <a:t> DC vs. Fault-Pair Coverage – C432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Nov.  3rd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ITC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1DFC1-2DE9-466C-B296-661A7F7832F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69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69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69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692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Chart 20"/>
          <p:cNvGraphicFramePr/>
          <p:nvPr/>
        </p:nvGraphicFramePr>
        <p:xfrm>
          <a:off x="685800" y="914400"/>
          <a:ext cx="8077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Exclusive Test* Generation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572000"/>
          </a:xfrm>
        </p:spPr>
        <p:txBody>
          <a:bodyPr>
            <a:normAutofit fontScale="47500" lnSpcReduction="20000"/>
          </a:bodyPr>
          <a:lstStyle/>
          <a:p>
            <a:r>
              <a:rPr lang="en-US" sz="5900" dirty="0" smtClean="0"/>
              <a:t>An exclusive test for fault-pair (f1, f2) distinguishes between the two faults.</a:t>
            </a:r>
          </a:p>
          <a:p>
            <a:r>
              <a:rPr lang="en-US" sz="5900" dirty="0" smtClean="0"/>
              <a:t>If no exclusive test exists, then the two faults cannot be distinguished from each other and form an equivalent fault-pair</a:t>
            </a:r>
          </a:p>
          <a:p>
            <a:pPr lvl="0"/>
            <a:endParaRPr lang="en-US" dirty="0" smtClean="0"/>
          </a:p>
          <a:p>
            <a:pPr lvl="0">
              <a:buNone/>
            </a:pPr>
            <a:r>
              <a:rPr lang="en-US" sz="4500" dirty="0" smtClean="0"/>
              <a:t>      * V. D. </a:t>
            </a:r>
            <a:r>
              <a:rPr lang="en-US" sz="4500" dirty="0" err="1" smtClean="0"/>
              <a:t>Agrawal</a:t>
            </a:r>
            <a:r>
              <a:rPr lang="en-US" sz="4500" dirty="0" smtClean="0"/>
              <a:t>, D. H. </a:t>
            </a:r>
            <a:r>
              <a:rPr lang="en-US" sz="4500" dirty="0" err="1" smtClean="0"/>
              <a:t>Baik</a:t>
            </a:r>
            <a:r>
              <a:rPr lang="en-US" sz="4500" dirty="0" smtClean="0"/>
              <a:t>, Y. C. Kim, and K. K. </a:t>
            </a:r>
            <a:r>
              <a:rPr lang="en-US" sz="4500" dirty="0" err="1" smtClean="0"/>
              <a:t>Saluja</a:t>
            </a:r>
            <a:r>
              <a:rPr lang="en-US" sz="4500" dirty="0" smtClean="0"/>
              <a:t>,  “Exclusive Test and its Applications to Fault Diagnosis,” </a:t>
            </a:r>
            <a:r>
              <a:rPr lang="en-US" sz="4500" i="1" dirty="0" smtClean="0"/>
              <a:t>Proc. 16th International Conf. VLSI Design</a:t>
            </a:r>
            <a:r>
              <a:rPr lang="en-US" sz="4500" dirty="0" smtClean="0"/>
              <a:t>, Jan. 2003, pp. 143–148.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Nov.  3rd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ITC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Exclusive Test Generation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Nov.  3rd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ITC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1DFC1-2DE9-466C-B296-661A7F7832F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1066800" y="2819400"/>
          <a:ext cx="6548565" cy="3662838"/>
        </p:xfrm>
        <a:graphic>
          <a:graphicData uri="http://schemas.openxmlformats.org/presentationml/2006/ole">
            <p:oleObj spid="_x0000_s140294" name="Visio" r:id="rId4" imgW="2191512" imgH="1222553" progId="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16002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New model: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0" y="5410200"/>
            <a:ext cx="1725152" cy="461665"/>
          </a:xfrm>
          <a:prstGeom prst="rect">
            <a:avLst/>
          </a:prstGeom>
          <a:ln w="38100">
            <a:noFill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Sa0 or Sa1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02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0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03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0299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  <a:lum bright="100000"/>
          </a:blip>
          <a:srcRect/>
          <a:stretch>
            <a:fillRect/>
          </a:stretch>
        </p:blipFill>
        <p:spPr bwMode="auto">
          <a:xfrm>
            <a:off x="3429000" y="1905000"/>
            <a:ext cx="5287963" cy="944563"/>
          </a:xfrm>
          <a:prstGeom prst="rect">
            <a:avLst/>
          </a:prstGeom>
          <a:noFill/>
        </p:spPr>
      </p:pic>
      <p:sp>
        <p:nvSpPr>
          <p:cNvPr id="1403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0301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/>
          </a:blip>
          <a:srcRect/>
          <a:stretch>
            <a:fillRect/>
          </a:stretch>
        </p:blipFill>
        <p:spPr bwMode="auto">
          <a:xfrm>
            <a:off x="4191000" y="1371600"/>
            <a:ext cx="3428999" cy="530371"/>
          </a:xfrm>
          <a:prstGeom prst="rect">
            <a:avLst/>
          </a:prstGeom>
          <a:noFill/>
        </p:spPr>
      </p:pic>
      <p:sp>
        <p:nvSpPr>
          <p:cNvPr id="1403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057400" y="37338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FF"/>
                </a:solidFill>
              </a:rPr>
              <a:t>X</a:t>
            </a:r>
            <a:endParaRPr lang="en-US" sz="2400" i="1" dirty="0">
              <a:solidFill>
                <a:srgbClr val="FF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43800" y="4267200"/>
            <a:ext cx="1072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FF"/>
                </a:solidFill>
              </a:rPr>
              <a:t>G(</a:t>
            </a:r>
            <a:r>
              <a:rPr lang="en-US" sz="2400" i="1" dirty="0" err="1" smtClean="0">
                <a:solidFill>
                  <a:srgbClr val="FFFFFF"/>
                </a:solidFill>
              </a:rPr>
              <a:t>X,y</a:t>
            </a:r>
            <a:r>
              <a:rPr lang="en-US" sz="2400" i="1" dirty="0" smtClean="0">
                <a:solidFill>
                  <a:srgbClr val="FFFFFF"/>
                </a:solidFill>
              </a:rPr>
              <a:t>)</a:t>
            </a:r>
            <a:endParaRPr lang="en-US" sz="2400" i="1" dirty="0">
              <a:solidFill>
                <a:srgbClr val="FFFFFF"/>
              </a:solidFill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7391400" y="1981200"/>
            <a:ext cx="1447800" cy="762000"/>
          </a:xfrm>
          <a:prstGeom prst="roundRect">
            <a:avLst/>
          </a:prstGeom>
          <a:noFill/>
          <a:ln w="31750" cap="flat" cmpd="sng" algn="ctr">
            <a:solidFill>
              <a:srgbClr val="FFFF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40295" name="Object 7"/>
          <p:cNvGraphicFramePr>
            <a:graphicFrameLocks noChangeAspect="1"/>
          </p:cNvGraphicFramePr>
          <p:nvPr/>
        </p:nvGraphicFramePr>
        <p:xfrm>
          <a:off x="609600" y="2514600"/>
          <a:ext cx="7772400" cy="3436938"/>
        </p:xfrm>
        <a:graphic>
          <a:graphicData uri="http://schemas.openxmlformats.org/presentationml/2006/ole">
            <p:oleObj spid="_x0000_s140295" name="Visio" r:id="rId7" imgW="2330501" imgH="1030224" progId="">
              <p:embed/>
            </p:oleObj>
          </a:graphicData>
        </a:graphic>
      </p:graphicFrame>
      <p:sp>
        <p:nvSpPr>
          <p:cNvPr id="20" name="Rectangle 19"/>
          <p:cNvSpPr/>
          <p:nvPr/>
        </p:nvSpPr>
        <p:spPr>
          <a:xfrm>
            <a:off x="4876800" y="1676400"/>
            <a:ext cx="259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sz="3200" baseline="-250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320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</a:t>
            </a:r>
            <a:r>
              <a:rPr lang="en-US" sz="3200" baseline="-250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320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C</a:t>
            </a:r>
            <a:r>
              <a:rPr lang="en-US" sz="3200" baseline="-250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2</a:t>
            </a:r>
            <a:r>
              <a:rPr lang="en-US" sz="320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=</a:t>
            </a:r>
            <a:r>
              <a:rPr lang="en-US" sz="320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1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1066800" y="16764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Previous model: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0" y="838200"/>
            <a:ext cx="4854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Need two copies of circuit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7" grpId="0"/>
      <p:bldP spid="18" grpId="0" animBg="1"/>
      <p:bldP spid="20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Exclusive Test Generation</a:t>
            </a:r>
            <a:endParaRPr lang="en-US" dirty="0"/>
          </a:p>
        </p:txBody>
      </p:sp>
      <p:sp>
        <p:nvSpPr>
          <p:cNvPr id="35" name="Date Placeholder 3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Nov.  3rd</a:t>
            </a:r>
            <a:endParaRPr lang="en-US" dirty="0"/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ITC 2010</a:t>
            </a:r>
            <a:endParaRPr lang="en-US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EC50-0A91-4F7E-80DC-A3DC0FEBA1CC}" type="slidenum">
              <a:rPr lang="en-US" altLang="zh-CN" smtClean="0"/>
              <a:pPr/>
              <a:t>16</a:t>
            </a:fld>
            <a:endParaRPr lang="en-US" altLang="zh-CN"/>
          </a:p>
        </p:txBody>
      </p:sp>
      <p:sp>
        <p:nvSpPr>
          <p:cNvPr id="14" name="Rectangle 13"/>
          <p:cNvSpPr/>
          <p:nvPr/>
        </p:nvSpPr>
        <p:spPr>
          <a:xfrm>
            <a:off x="1905000" y="2057400"/>
            <a:ext cx="5410200" cy="419100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971800" y="4191000"/>
            <a:ext cx="1524000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line x</a:t>
            </a:r>
            <a:r>
              <a:rPr lang="en-US" sz="3200" baseline="-25000" dirty="0" smtClean="0">
                <a:solidFill>
                  <a:srgbClr val="FFFFFF"/>
                </a:solidFill>
              </a:rPr>
              <a:t>2</a:t>
            </a:r>
            <a:endParaRPr lang="en-US" sz="3200" dirty="0">
              <a:solidFill>
                <a:srgbClr val="FFFFFF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66800" y="2667000"/>
            <a:ext cx="838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09600" y="1905000"/>
            <a:ext cx="6858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PI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733800" y="4800600"/>
            <a:ext cx="1600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391400" y="18288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PO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1066800" y="2971800"/>
            <a:ext cx="838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066800" y="4495800"/>
            <a:ext cx="838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Connector 44"/>
          <p:cNvSpPr/>
          <p:nvPr/>
        </p:nvSpPr>
        <p:spPr>
          <a:xfrm>
            <a:off x="1447800" y="3200400"/>
            <a:ext cx="152400" cy="152400"/>
          </a:xfrm>
          <a:prstGeom prst="flowChartConnector">
            <a:avLst/>
          </a:prstGeom>
          <a:solidFill>
            <a:srgbClr val="FFFFFF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Connector 45"/>
          <p:cNvSpPr/>
          <p:nvPr/>
        </p:nvSpPr>
        <p:spPr>
          <a:xfrm>
            <a:off x="1447800" y="3505200"/>
            <a:ext cx="152400" cy="152400"/>
          </a:xfrm>
          <a:prstGeom prst="flowChartConnector">
            <a:avLst/>
          </a:prstGeom>
          <a:solidFill>
            <a:srgbClr val="FFFFFF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Connector 46"/>
          <p:cNvSpPr/>
          <p:nvPr/>
        </p:nvSpPr>
        <p:spPr>
          <a:xfrm>
            <a:off x="1447800" y="3810000"/>
            <a:ext cx="152400" cy="152400"/>
          </a:xfrm>
          <a:prstGeom prst="flowChartConnector">
            <a:avLst/>
          </a:prstGeom>
          <a:solidFill>
            <a:srgbClr val="FFFFFF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>
            <a:off x="7315200" y="2590800"/>
            <a:ext cx="838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315200" y="2895600"/>
            <a:ext cx="838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315200" y="4419600"/>
            <a:ext cx="838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lowchart: Connector 52"/>
          <p:cNvSpPr/>
          <p:nvPr/>
        </p:nvSpPr>
        <p:spPr>
          <a:xfrm>
            <a:off x="7543800" y="3200400"/>
            <a:ext cx="152400" cy="152400"/>
          </a:xfrm>
          <a:prstGeom prst="flowChartConnector">
            <a:avLst/>
          </a:prstGeom>
          <a:solidFill>
            <a:srgbClr val="FFFFFF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Connector 53"/>
          <p:cNvSpPr/>
          <p:nvPr/>
        </p:nvSpPr>
        <p:spPr>
          <a:xfrm>
            <a:off x="7543800" y="3505200"/>
            <a:ext cx="152400" cy="152400"/>
          </a:xfrm>
          <a:prstGeom prst="flowChartConnector">
            <a:avLst/>
          </a:prstGeom>
          <a:solidFill>
            <a:srgbClr val="FFFFFF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lowchart: Connector 54"/>
          <p:cNvSpPr/>
          <p:nvPr/>
        </p:nvSpPr>
        <p:spPr>
          <a:xfrm>
            <a:off x="7543800" y="3810000"/>
            <a:ext cx="152400" cy="152400"/>
          </a:xfrm>
          <a:prstGeom prst="flowChartConnector">
            <a:avLst/>
          </a:prstGeom>
          <a:solidFill>
            <a:srgbClr val="FFFFFF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457200" y="9144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Single circuit copy ATPG:</a:t>
            </a:r>
            <a:r>
              <a:rPr lang="en-US" sz="2400" dirty="0" smtClean="0">
                <a:solidFill>
                  <a:srgbClr val="FFFF00"/>
                </a:solidFill>
              </a:rPr>
              <a:t> find a test vector to distinguish fault f1 (line x</a:t>
            </a:r>
            <a:r>
              <a:rPr lang="en-US" sz="2400" baseline="-25000" dirty="0" smtClean="0">
                <a:solidFill>
                  <a:srgbClr val="FFFF00"/>
                </a:solidFill>
              </a:rPr>
              <a:t>1</a:t>
            </a:r>
            <a:r>
              <a:rPr lang="en-US" sz="2400" dirty="0" smtClean="0">
                <a:solidFill>
                  <a:srgbClr val="FFFF00"/>
                </a:solidFill>
              </a:rPr>
              <a:t> s-a-a) from fault f2 (line x</a:t>
            </a:r>
            <a:r>
              <a:rPr lang="en-US" sz="2400" baseline="-25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s-a-b)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029200" y="4267200"/>
            <a:ext cx="1066800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s-a-b</a:t>
            </a:r>
            <a:endParaRPr lang="en-US" sz="2800" dirty="0">
              <a:solidFill>
                <a:srgbClr val="FFFFFF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3505200" y="3581400"/>
            <a:ext cx="1828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743200" y="2971800"/>
            <a:ext cx="1295400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line x</a:t>
            </a:r>
            <a:r>
              <a:rPr lang="en-US" sz="3200" baseline="-25000" dirty="0" smtClean="0">
                <a:solidFill>
                  <a:srgbClr val="FFFFFF"/>
                </a:solidFill>
              </a:rPr>
              <a:t>1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572000" y="2971800"/>
            <a:ext cx="1066800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s-a-a</a:t>
            </a:r>
            <a:endParaRPr lang="en-US" sz="2800" dirty="0">
              <a:solidFill>
                <a:srgbClr val="FFFFFF"/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 rot="5400000">
            <a:off x="4343400" y="3505200"/>
            <a:ext cx="152400" cy="1524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6200000" flipH="1">
            <a:off x="4343400" y="3505200"/>
            <a:ext cx="152400" cy="1524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>
            <a:off x="4572000" y="4724400"/>
            <a:ext cx="152400" cy="1524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16200000" flipH="1">
            <a:off x="4572000" y="4724400"/>
            <a:ext cx="152400" cy="1524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Diagnostic ATPG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Nov.  3rd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ITC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1DFC1-2DE9-466C-B296-661A7F7832F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1066800"/>
            <a:ext cx="6553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Two-copy ATPG </a:t>
            </a:r>
            <a:r>
              <a:rPr lang="en-US" sz="2800" dirty="0" smtClean="0">
                <a:solidFill>
                  <a:srgbClr val="FFFF00"/>
                </a:solidFill>
              </a:rPr>
              <a:t>model with </a:t>
            </a:r>
            <a:r>
              <a:rPr lang="en-US" sz="2800" i="1" dirty="0" smtClean="0">
                <a:solidFill>
                  <a:srgbClr val="FFFF00"/>
                </a:solidFill>
              </a:rPr>
              <a:t>C</a:t>
            </a:r>
            <a:r>
              <a:rPr lang="en-US" sz="2800" baseline="-25000" dirty="0" smtClean="0">
                <a:solidFill>
                  <a:srgbClr val="FFFF00"/>
                </a:solidFill>
              </a:rPr>
              <a:t>1 </a:t>
            </a:r>
            <a:r>
              <a:rPr lang="en-US" sz="2800" dirty="0" smtClean="0">
                <a:solidFill>
                  <a:srgbClr val="FFFF00"/>
                </a:solidFill>
              </a:rPr>
              <a:t>and </a:t>
            </a:r>
            <a:r>
              <a:rPr lang="en-US" sz="2800" i="1" dirty="0" smtClean="0">
                <a:solidFill>
                  <a:srgbClr val="FFFF00"/>
                </a:solidFill>
              </a:rPr>
              <a:t>C</a:t>
            </a:r>
            <a:r>
              <a:rPr lang="en-US" sz="2800" baseline="-25000" dirty="0" smtClean="0">
                <a:solidFill>
                  <a:srgbClr val="FFFF00"/>
                </a:solidFill>
              </a:rPr>
              <a:t>2</a:t>
            </a:r>
            <a:r>
              <a:rPr lang="en-US" sz="2800" dirty="0" smtClean="0">
                <a:solidFill>
                  <a:srgbClr val="FFFF00"/>
                </a:solidFill>
              </a:rPr>
              <a:t>: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284163" indent="-284163"/>
            <a:endParaRPr lang="en-US" sz="3600" dirty="0" smtClean="0">
              <a:solidFill>
                <a:srgbClr val="FFFFFF"/>
              </a:solidFill>
            </a:endParaRPr>
          </a:p>
          <a:p>
            <a:pPr marL="284163" indent="-284163">
              <a:buFont typeface="Arial" pitchFamily="34" charset="0"/>
              <a:buChar char="•"/>
            </a:pPr>
            <a:endParaRPr lang="en-US" sz="3600" dirty="0" smtClean="0">
              <a:solidFill>
                <a:srgbClr val="FFFFFF"/>
              </a:solidFill>
            </a:endParaRPr>
          </a:p>
          <a:p>
            <a:pPr marL="284163" indent="-284163"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FFFF00"/>
                </a:solidFill>
              </a:rPr>
              <a:t>Substitue</a:t>
            </a:r>
            <a:r>
              <a:rPr lang="en-US" sz="2800" dirty="0" smtClean="0">
                <a:solidFill>
                  <a:srgbClr val="FFFF00"/>
                </a:solidFill>
              </a:rPr>
              <a:t>:</a:t>
            </a:r>
          </a:p>
          <a:p>
            <a:pPr marL="284163" indent="-284163"/>
            <a:endParaRPr lang="en-US" sz="3600" dirty="0" smtClean="0">
              <a:solidFill>
                <a:srgbClr val="FFFFFF"/>
              </a:solidFill>
            </a:endParaRPr>
          </a:p>
          <a:p>
            <a:pPr marL="284163" indent="-284163"/>
            <a:endParaRPr lang="en-US" sz="3600" dirty="0" smtClean="0">
              <a:solidFill>
                <a:srgbClr val="FFFFFF"/>
              </a:solidFill>
            </a:endParaRPr>
          </a:p>
          <a:p>
            <a:pPr marL="284163" indent="-284163">
              <a:buFont typeface="Arial" pitchFamily="34" charset="0"/>
              <a:buChar char="•"/>
            </a:pPr>
            <a:endParaRPr lang="en-US" sz="3600" dirty="0" smtClean="0">
              <a:solidFill>
                <a:srgbClr val="FFFFFF"/>
              </a:solidFill>
            </a:endParaRPr>
          </a:p>
          <a:p>
            <a:pPr marL="284163" indent="-284163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Single-copy ATPG </a:t>
            </a:r>
            <a:r>
              <a:rPr lang="en-US" sz="2800" dirty="0" smtClean="0">
                <a:solidFill>
                  <a:srgbClr val="FFFF00"/>
                </a:solidFill>
              </a:rPr>
              <a:t>model with </a:t>
            </a:r>
            <a:r>
              <a:rPr lang="en-US" sz="2800" i="1" dirty="0" smtClean="0">
                <a:solidFill>
                  <a:srgbClr val="FFFF00"/>
                </a:solidFill>
              </a:rPr>
              <a:t>C</a:t>
            </a:r>
            <a:r>
              <a:rPr lang="en-US" sz="2800" dirty="0" smtClean="0">
                <a:solidFill>
                  <a:srgbClr val="FFFF00"/>
                </a:solidFill>
              </a:rPr>
              <a:t>: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8" name="Picture 1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/>
          </a:blip>
          <a:srcRect/>
          <a:stretch>
            <a:fillRect/>
          </a:stretch>
        </p:blipFill>
        <p:spPr bwMode="auto">
          <a:xfrm>
            <a:off x="2819400" y="1828800"/>
            <a:ext cx="3810000" cy="589301"/>
          </a:xfrm>
          <a:prstGeom prst="rect">
            <a:avLst/>
          </a:prstGeom>
          <a:noFill/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/>
          </a:blip>
          <a:srcRect/>
          <a:stretch>
            <a:fillRect/>
          </a:stretch>
        </p:blipFill>
        <p:spPr bwMode="auto">
          <a:xfrm>
            <a:off x="3200400" y="3048000"/>
            <a:ext cx="2811463" cy="617538"/>
          </a:xfrm>
          <a:prstGeom prst="rect">
            <a:avLst/>
          </a:prstGeom>
          <a:noFill/>
        </p:spPr>
      </p:pic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/>
          </a:blip>
          <a:srcRect/>
          <a:stretch>
            <a:fillRect/>
          </a:stretch>
        </p:blipFill>
        <p:spPr bwMode="auto">
          <a:xfrm>
            <a:off x="3200400" y="3657600"/>
            <a:ext cx="2811463" cy="617538"/>
          </a:xfrm>
          <a:prstGeom prst="rect">
            <a:avLst/>
          </a:prstGeom>
          <a:noFill/>
        </p:spPr>
      </p:pic>
      <p:pic>
        <p:nvPicPr>
          <p:cNvPr id="11" name="Picture 1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/>
          </a:blip>
          <a:srcRect/>
          <a:stretch>
            <a:fillRect/>
          </a:stretch>
        </p:blipFill>
        <p:spPr bwMode="auto">
          <a:xfrm>
            <a:off x="2819400" y="5257800"/>
            <a:ext cx="4038600" cy="589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609600"/>
          </a:xfrm>
        </p:spPr>
        <p:txBody>
          <a:bodyPr/>
          <a:lstStyle/>
          <a:p>
            <a:r>
              <a:rPr lang="en-US" dirty="0" smtClean="0"/>
              <a:t>Single Copy Exclusive Test Generation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ln w="38100"/>
        </p:spPr>
        <p:txBody>
          <a:bodyPr/>
          <a:lstStyle/>
          <a:p>
            <a:r>
              <a:rPr lang="en-US" dirty="0" smtClean="0"/>
              <a:t>Nov.  3rd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ln w="38100"/>
        </p:spPr>
        <p:txBody>
          <a:bodyPr/>
          <a:lstStyle/>
          <a:p>
            <a:r>
              <a:rPr lang="en-US" dirty="0" smtClean="0"/>
              <a:t>ITC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ln w="38100"/>
        </p:spPr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3600" y="1676400"/>
            <a:ext cx="5410200" cy="457200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95400" y="2286001"/>
            <a:ext cx="838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5800" y="3048000"/>
            <a:ext cx="685800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PI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0" y="1447801"/>
            <a:ext cx="990600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PO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295400" y="2590801"/>
            <a:ext cx="838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95400" y="4114801"/>
            <a:ext cx="838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Connector 14"/>
          <p:cNvSpPr/>
          <p:nvPr/>
        </p:nvSpPr>
        <p:spPr>
          <a:xfrm>
            <a:off x="1676400" y="2819401"/>
            <a:ext cx="152400" cy="152400"/>
          </a:xfrm>
          <a:prstGeom prst="flowChartConnector">
            <a:avLst/>
          </a:prstGeom>
          <a:solidFill>
            <a:srgbClr val="FFFFFF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1676400" y="3124201"/>
            <a:ext cx="152400" cy="152400"/>
          </a:xfrm>
          <a:prstGeom prst="flowChartConnector">
            <a:avLst/>
          </a:prstGeom>
          <a:solidFill>
            <a:srgbClr val="FFFFFF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/>
          <p:cNvSpPr/>
          <p:nvPr/>
        </p:nvSpPr>
        <p:spPr>
          <a:xfrm>
            <a:off x="1676400" y="3429001"/>
            <a:ext cx="152400" cy="152400"/>
          </a:xfrm>
          <a:prstGeom prst="flowChartConnector">
            <a:avLst/>
          </a:prstGeom>
          <a:solidFill>
            <a:srgbClr val="FFFFFF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7543800" y="2209801"/>
            <a:ext cx="838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543800" y="2514601"/>
            <a:ext cx="838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543800" y="4038601"/>
            <a:ext cx="838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Connector 20"/>
          <p:cNvSpPr/>
          <p:nvPr/>
        </p:nvSpPr>
        <p:spPr>
          <a:xfrm>
            <a:off x="7772400" y="2819401"/>
            <a:ext cx="152400" cy="152400"/>
          </a:xfrm>
          <a:prstGeom prst="flowChartConnector">
            <a:avLst/>
          </a:prstGeom>
          <a:solidFill>
            <a:srgbClr val="FFFFFF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Connector 21"/>
          <p:cNvSpPr/>
          <p:nvPr/>
        </p:nvSpPr>
        <p:spPr>
          <a:xfrm>
            <a:off x="7772400" y="3124201"/>
            <a:ext cx="152400" cy="152400"/>
          </a:xfrm>
          <a:prstGeom prst="flowChartConnector">
            <a:avLst/>
          </a:prstGeom>
          <a:solidFill>
            <a:srgbClr val="FFFFFF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/>
          <p:cNvSpPr/>
          <p:nvPr/>
        </p:nvSpPr>
        <p:spPr>
          <a:xfrm>
            <a:off x="7772400" y="3429001"/>
            <a:ext cx="152400" cy="152400"/>
          </a:xfrm>
          <a:prstGeom prst="flowChartConnector">
            <a:avLst/>
          </a:prstGeom>
          <a:solidFill>
            <a:srgbClr val="FFFFFF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1066800" y="1828800"/>
            <a:ext cx="1066800" cy="1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H="1">
            <a:off x="1447800" y="1752600"/>
            <a:ext cx="152400" cy="1524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1447800" y="1752600"/>
            <a:ext cx="152400" cy="1524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304800" y="914400"/>
            <a:ext cx="7733207" cy="523220"/>
          </a:xfrm>
          <a:prstGeom prst="rect">
            <a:avLst/>
          </a:prstGeom>
          <a:ln w="38100">
            <a:noFill/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Consider exclusive test for x</a:t>
            </a:r>
            <a:r>
              <a:rPr lang="en-US" sz="2800" baseline="-25000" dirty="0" smtClean="0">
                <a:solidFill>
                  <a:srgbClr val="FFFFFF"/>
                </a:solidFill>
              </a:rPr>
              <a:t>1</a:t>
            </a:r>
            <a:r>
              <a:rPr lang="en-US" sz="2800" dirty="0" smtClean="0">
                <a:solidFill>
                  <a:srgbClr val="FFFFFF"/>
                </a:solidFill>
              </a:rPr>
              <a:t> s-a-a and x</a:t>
            </a:r>
            <a:r>
              <a:rPr lang="en-US" sz="2800" baseline="-25000" dirty="0" smtClean="0">
                <a:solidFill>
                  <a:srgbClr val="FFFFFF"/>
                </a:solidFill>
              </a:rPr>
              <a:t>2 </a:t>
            </a:r>
            <a:r>
              <a:rPr lang="en-US" sz="2800" dirty="0" smtClean="0">
                <a:solidFill>
                  <a:srgbClr val="FFFFFF"/>
                </a:solidFill>
              </a:rPr>
              <a:t>s-a-b</a:t>
            </a:r>
            <a:endParaRPr lang="en-US" sz="2800" dirty="0">
              <a:solidFill>
                <a:srgbClr val="FFFFFF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rot="5400000" flipH="1" flipV="1">
            <a:off x="1562100" y="3314700"/>
            <a:ext cx="2971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526471" y="1840466"/>
            <a:ext cx="1521529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57200" y="1447800"/>
            <a:ext cx="457200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y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54" name="AutoShape 3"/>
          <p:cNvSpPr>
            <a:spLocks noChangeArrowheads="1"/>
          </p:cNvSpPr>
          <p:nvPr/>
        </p:nvSpPr>
        <p:spPr bwMode="auto">
          <a:xfrm>
            <a:off x="4648200" y="2209800"/>
            <a:ext cx="609600" cy="609600"/>
          </a:xfrm>
          <a:prstGeom prst="flowChartDelay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3733800" y="2362200"/>
            <a:ext cx="9144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Flowchart: Connector 77"/>
          <p:cNvSpPr/>
          <p:nvPr/>
        </p:nvSpPr>
        <p:spPr>
          <a:xfrm>
            <a:off x="4114800" y="2590800"/>
            <a:ext cx="152400" cy="152400"/>
          </a:xfrm>
          <a:prstGeom prst="flowChartConnector">
            <a:avLst/>
          </a:prstGeom>
          <a:solidFill>
            <a:srgbClr val="FFFF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>
            <a:off x="4191000" y="3276600"/>
            <a:ext cx="304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257800" y="2514600"/>
            <a:ext cx="228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200400" y="1828800"/>
            <a:ext cx="685800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x</a:t>
            </a:r>
            <a:r>
              <a:rPr lang="en-US" sz="3600" baseline="-25000" dirty="0" smtClean="0">
                <a:solidFill>
                  <a:srgbClr val="FFFFFF"/>
                </a:solidFill>
              </a:rPr>
              <a:t>1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49" name="AutoShape 3"/>
          <p:cNvSpPr>
            <a:spLocks noChangeArrowheads="1"/>
          </p:cNvSpPr>
          <p:nvPr/>
        </p:nvSpPr>
        <p:spPr bwMode="auto">
          <a:xfrm>
            <a:off x="4648201" y="3124200"/>
            <a:ext cx="609600" cy="609600"/>
          </a:xfrm>
          <a:prstGeom prst="flowChartDelay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20"/>
          <p:cNvSpPr>
            <a:spLocks noChangeArrowheads="1"/>
          </p:cNvSpPr>
          <p:nvPr/>
        </p:nvSpPr>
        <p:spPr bwMode="auto">
          <a:xfrm>
            <a:off x="4495800" y="3200400"/>
            <a:ext cx="153194" cy="153988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>
            <a:off x="4343400" y="3581400"/>
            <a:ext cx="304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382000" y="2895600"/>
            <a:ext cx="762000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FFFF"/>
                </a:solidFill>
              </a:rPr>
              <a:t>G</a:t>
            </a:r>
            <a:endParaRPr lang="en-US" sz="3600" i="1" dirty="0">
              <a:solidFill>
                <a:srgbClr val="FFFFFF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7200" y="5410200"/>
            <a:ext cx="1600200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CUT </a:t>
            </a:r>
            <a:r>
              <a:rPr lang="en-US" sz="3600" i="1" dirty="0" smtClean="0">
                <a:solidFill>
                  <a:srgbClr val="FFFFFF"/>
                </a:solidFill>
              </a:rPr>
              <a:t>C</a:t>
            </a:r>
            <a:endParaRPr lang="en-US" sz="3600" i="1" dirty="0">
              <a:solidFill>
                <a:srgbClr val="FFFFFF"/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3048000" y="2667000"/>
            <a:ext cx="1600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 flipH="1" flipV="1">
            <a:off x="3886200" y="2971800"/>
            <a:ext cx="609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Moon 68"/>
          <p:cNvSpPr/>
          <p:nvPr/>
        </p:nvSpPr>
        <p:spPr bwMode="auto">
          <a:xfrm flipH="1">
            <a:off x="5791200" y="2667000"/>
            <a:ext cx="762000" cy="609600"/>
          </a:xfrm>
          <a:prstGeom prst="moon">
            <a:avLst>
              <a:gd name="adj" fmla="val 84426"/>
            </a:avLst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rot="5400000" flipH="1" flipV="1">
            <a:off x="5334000" y="2667000"/>
            <a:ext cx="304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486400" y="2819400"/>
            <a:ext cx="381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257800" y="3429000"/>
            <a:ext cx="228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 flipH="1" flipV="1">
            <a:off x="5334000" y="3276600"/>
            <a:ext cx="304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486400" y="3124200"/>
            <a:ext cx="381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553200" y="2971800"/>
            <a:ext cx="228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 bwMode="auto">
          <a:xfrm>
            <a:off x="3886200" y="2057400"/>
            <a:ext cx="2819400" cy="1828800"/>
          </a:xfrm>
          <a:prstGeom prst="rect">
            <a:avLst/>
          </a:prstGeom>
          <a:noFill/>
          <a:ln w="25400" cap="flat" cmpd="sng" algn="ctr">
            <a:solidFill>
              <a:srgbClr val="FFFF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858000" y="2209800"/>
            <a:ext cx="914400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x</a:t>
            </a:r>
            <a:r>
              <a:rPr lang="en-US" sz="3600" baseline="-25000" dirty="0" smtClean="0">
                <a:solidFill>
                  <a:srgbClr val="FFFFFF"/>
                </a:solidFill>
              </a:rPr>
              <a:t>1</a:t>
            </a:r>
            <a:r>
              <a:rPr lang="en-US" sz="3600" dirty="0" smtClean="0">
                <a:solidFill>
                  <a:srgbClr val="FFFFFF"/>
                </a:solidFill>
              </a:rPr>
              <a:t>’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962400" y="3200400"/>
            <a:ext cx="381000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a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91" name="Flowchart: Connector 90"/>
          <p:cNvSpPr/>
          <p:nvPr/>
        </p:nvSpPr>
        <p:spPr>
          <a:xfrm>
            <a:off x="2971800" y="2590800"/>
            <a:ext cx="152400" cy="152400"/>
          </a:xfrm>
          <a:prstGeom prst="flowChartConnector">
            <a:avLst/>
          </a:prstGeom>
          <a:solidFill>
            <a:srgbClr val="FFFF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4419600" y="4343400"/>
            <a:ext cx="609600" cy="609600"/>
          </a:xfrm>
          <a:prstGeom prst="flowChartDelay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4" name="Straight Connector 93"/>
          <p:cNvCxnSpPr/>
          <p:nvPr/>
        </p:nvCxnSpPr>
        <p:spPr>
          <a:xfrm>
            <a:off x="3505200" y="4495800"/>
            <a:ext cx="9144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Flowchart: Connector 94"/>
          <p:cNvSpPr/>
          <p:nvPr/>
        </p:nvSpPr>
        <p:spPr>
          <a:xfrm>
            <a:off x="3886200" y="4724400"/>
            <a:ext cx="152400" cy="152400"/>
          </a:xfrm>
          <a:prstGeom prst="flowChartConnector">
            <a:avLst/>
          </a:prstGeom>
          <a:solidFill>
            <a:srgbClr val="FFFF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/>
          <p:nvPr/>
        </p:nvCxnSpPr>
        <p:spPr>
          <a:xfrm>
            <a:off x="3962400" y="5410200"/>
            <a:ext cx="304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5029200" y="4648200"/>
            <a:ext cx="228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3048000" y="3810000"/>
            <a:ext cx="685800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x</a:t>
            </a:r>
            <a:r>
              <a:rPr lang="en-US" sz="3600" baseline="-25000" dirty="0" smtClean="0">
                <a:solidFill>
                  <a:srgbClr val="FFFFFF"/>
                </a:solidFill>
              </a:rPr>
              <a:t>2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99" name="AutoShape 3"/>
          <p:cNvSpPr>
            <a:spLocks noChangeArrowheads="1"/>
          </p:cNvSpPr>
          <p:nvPr/>
        </p:nvSpPr>
        <p:spPr bwMode="auto">
          <a:xfrm>
            <a:off x="4419601" y="5257800"/>
            <a:ext cx="609600" cy="609600"/>
          </a:xfrm>
          <a:prstGeom prst="flowChartDelay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Oval 20"/>
          <p:cNvSpPr>
            <a:spLocks noChangeArrowheads="1"/>
          </p:cNvSpPr>
          <p:nvPr/>
        </p:nvSpPr>
        <p:spPr bwMode="auto">
          <a:xfrm>
            <a:off x="4267200" y="5334000"/>
            <a:ext cx="153194" cy="153988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4114800" y="5715000"/>
            <a:ext cx="304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5400000" flipH="1" flipV="1">
            <a:off x="3657600" y="5105400"/>
            <a:ext cx="609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Moon 102"/>
          <p:cNvSpPr/>
          <p:nvPr/>
        </p:nvSpPr>
        <p:spPr bwMode="auto">
          <a:xfrm flipH="1">
            <a:off x="5562600" y="4800600"/>
            <a:ext cx="762000" cy="609600"/>
          </a:xfrm>
          <a:prstGeom prst="moon">
            <a:avLst>
              <a:gd name="adj" fmla="val 84426"/>
            </a:avLst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4" name="Straight Connector 103"/>
          <p:cNvCxnSpPr/>
          <p:nvPr/>
        </p:nvCxnSpPr>
        <p:spPr>
          <a:xfrm rot="5400000" flipH="1" flipV="1">
            <a:off x="5105400" y="4800600"/>
            <a:ext cx="304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5257800" y="4953000"/>
            <a:ext cx="381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5029200" y="5562600"/>
            <a:ext cx="228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5400000" flipH="1" flipV="1">
            <a:off x="5105400" y="5410200"/>
            <a:ext cx="304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257800" y="5257800"/>
            <a:ext cx="381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324600" y="5105400"/>
            <a:ext cx="381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 bwMode="auto">
          <a:xfrm>
            <a:off x="3657600" y="4191000"/>
            <a:ext cx="2819400" cy="1828800"/>
          </a:xfrm>
          <a:prstGeom prst="rect">
            <a:avLst/>
          </a:prstGeom>
          <a:noFill/>
          <a:ln w="25400" cap="flat" cmpd="sng" algn="ctr">
            <a:solidFill>
              <a:srgbClr val="FFFF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733800" y="5334000"/>
            <a:ext cx="381000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b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2" name="Straight Connector 111"/>
          <p:cNvCxnSpPr/>
          <p:nvPr/>
        </p:nvCxnSpPr>
        <p:spPr>
          <a:xfrm>
            <a:off x="3048000" y="4800600"/>
            <a:ext cx="1371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629400" y="4343400"/>
            <a:ext cx="914400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x</a:t>
            </a:r>
            <a:r>
              <a:rPr lang="en-US" sz="3600" baseline="-25000" dirty="0" smtClean="0">
                <a:solidFill>
                  <a:srgbClr val="FFFFFF"/>
                </a:solidFill>
              </a:rPr>
              <a:t>2</a:t>
            </a:r>
            <a:r>
              <a:rPr lang="en-US" sz="3600" dirty="0" smtClean="0">
                <a:solidFill>
                  <a:srgbClr val="FFFFFF"/>
                </a:solidFill>
              </a:rPr>
              <a:t>’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>
            <a:off x="6705600" y="5105400"/>
            <a:ext cx="609600" cy="0"/>
          </a:xfrm>
          <a:prstGeom prst="line">
            <a:avLst/>
          </a:prstGeom>
          <a:ln w="381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781800" y="2971800"/>
            <a:ext cx="609600" cy="0"/>
          </a:xfrm>
          <a:prstGeom prst="line">
            <a:avLst/>
          </a:prstGeom>
          <a:ln w="381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153400" cy="609600"/>
          </a:xfrm>
        </p:spPr>
        <p:txBody>
          <a:bodyPr/>
          <a:lstStyle/>
          <a:p>
            <a:r>
              <a:rPr lang="en-US" dirty="0" smtClean="0"/>
              <a:t>Exclusive Test Generation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Nov.  3rd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ITC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1DFC1-2DE9-466C-B296-661A7F7832F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ISCAS85 c17 benchmark circuit: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04800" y="4876800"/>
            <a:ext cx="381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  t1: 00000 00</a:t>
            </a:r>
          </a:p>
          <a:p>
            <a:r>
              <a:rPr lang="en-US" sz="28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  t2: 10110 10</a:t>
            </a:r>
          </a:p>
          <a:p>
            <a:endParaRPr lang="en-US" sz="2800" b="1" dirty="0" smtClean="0">
              <a:solidFill>
                <a:srgbClr val="FFFF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4" name="Flowchart: Connector 73"/>
          <p:cNvSpPr/>
          <p:nvPr/>
        </p:nvSpPr>
        <p:spPr bwMode="auto">
          <a:xfrm>
            <a:off x="1143000" y="5867400"/>
            <a:ext cx="152400" cy="152400"/>
          </a:xfrm>
          <a:prstGeom prst="flowChartConnector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Flowchart: Connector 74"/>
          <p:cNvSpPr/>
          <p:nvPr/>
        </p:nvSpPr>
        <p:spPr bwMode="auto">
          <a:xfrm>
            <a:off x="1524000" y="5867400"/>
            <a:ext cx="152400" cy="152400"/>
          </a:xfrm>
          <a:prstGeom prst="flowChartConnector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Flowchart: Connector 75"/>
          <p:cNvSpPr/>
          <p:nvPr/>
        </p:nvSpPr>
        <p:spPr bwMode="auto">
          <a:xfrm>
            <a:off x="1905000" y="5867400"/>
            <a:ext cx="152400" cy="152400"/>
          </a:xfrm>
          <a:prstGeom prst="flowChartConnector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419600" y="4648200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Seven test vectors generated by </a:t>
            </a:r>
            <a:r>
              <a:rPr lang="en-US" sz="2400" dirty="0" smtClean="0">
                <a:solidFill>
                  <a:srgbClr val="FFFFFF"/>
                </a:solidFill>
              </a:rPr>
              <a:t>ATPG; </a:t>
            </a:r>
            <a:r>
              <a:rPr lang="en-US" sz="2400" dirty="0" smtClean="0">
                <a:solidFill>
                  <a:srgbClr val="FFFFFF"/>
                </a:solidFill>
              </a:rPr>
              <a:t>100% fault </a:t>
            </a:r>
            <a:r>
              <a:rPr lang="en-US" sz="2400" dirty="0" smtClean="0">
                <a:solidFill>
                  <a:srgbClr val="FFFFFF"/>
                </a:solidFill>
              </a:rPr>
              <a:t>coverage but some fault-pairs not </a:t>
            </a:r>
            <a:r>
              <a:rPr lang="en-US" sz="2400" dirty="0" err="1" smtClean="0">
                <a:solidFill>
                  <a:srgbClr val="FFFFFF"/>
                </a:solidFill>
              </a:rPr>
              <a:t>distinduished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81" name="AutoShape 3"/>
          <p:cNvSpPr>
            <a:spLocks noChangeArrowheads="1"/>
          </p:cNvSpPr>
          <p:nvPr/>
        </p:nvSpPr>
        <p:spPr bwMode="auto">
          <a:xfrm>
            <a:off x="3200400" y="2057400"/>
            <a:ext cx="672307" cy="595313"/>
          </a:xfrm>
          <a:prstGeom prst="flowChartDelay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Line 5"/>
          <p:cNvSpPr>
            <a:spLocks noChangeShapeType="1"/>
          </p:cNvSpPr>
          <p:nvPr/>
        </p:nvSpPr>
        <p:spPr bwMode="auto">
          <a:xfrm flipH="1">
            <a:off x="1219994" y="2209800"/>
            <a:ext cx="2003424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" name="Line 6"/>
          <p:cNvSpPr>
            <a:spLocks noChangeShapeType="1"/>
          </p:cNvSpPr>
          <p:nvPr/>
        </p:nvSpPr>
        <p:spPr bwMode="auto">
          <a:xfrm flipH="1">
            <a:off x="1219994" y="2514600"/>
            <a:ext cx="2003424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" name="Oval 20"/>
          <p:cNvSpPr>
            <a:spLocks noChangeArrowheads="1"/>
          </p:cNvSpPr>
          <p:nvPr/>
        </p:nvSpPr>
        <p:spPr bwMode="auto">
          <a:xfrm>
            <a:off x="3886200" y="2286000"/>
            <a:ext cx="153194" cy="153988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AutoShape 3"/>
          <p:cNvSpPr>
            <a:spLocks noChangeArrowheads="1"/>
          </p:cNvSpPr>
          <p:nvPr/>
        </p:nvSpPr>
        <p:spPr bwMode="auto">
          <a:xfrm>
            <a:off x="5029200" y="2819400"/>
            <a:ext cx="672307" cy="595313"/>
          </a:xfrm>
          <a:prstGeom prst="flowChartDelay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4"/>
          <p:cNvSpPr>
            <a:spLocks noChangeShapeType="1"/>
          </p:cNvSpPr>
          <p:nvPr/>
        </p:nvSpPr>
        <p:spPr bwMode="auto">
          <a:xfrm>
            <a:off x="5867400" y="3124200"/>
            <a:ext cx="304799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" name="Line 6"/>
          <p:cNvSpPr>
            <a:spLocks noChangeShapeType="1"/>
          </p:cNvSpPr>
          <p:nvPr/>
        </p:nvSpPr>
        <p:spPr bwMode="auto">
          <a:xfrm flipH="1">
            <a:off x="4343398" y="3276600"/>
            <a:ext cx="685801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" name="Oval 20"/>
          <p:cNvSpPr>
            <a:spLocks noChangeArrowheads="1"/>
          </p:cNvSpPr>
          <p:nvPr/>
        </p:nvSpPr>
        <p:spPr bwMode="auto">
          <a:xfrm>
            <a:off x="5715000" y="3048000"/>
            <a:ext cx="153194" cy="153988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AutoShape 3"/>
          <p:cNvSpPr>
            <a:spLocks noChangeArrowheads="1"/>
          </p:cNvSpPr>
          <p:nvPr/>
        </p:nvSpPr>
        <p:spPr bwMode="auto">
          <a:xfrm>
            <a:off x="3200400" y="3200400"/>
            <a:ext cx="672307" cy="595313"/>
          </a:xfrm>
          <a:prstGeom prst="flowChartDelay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Line 4"/>
          <p:cNvSpPr>
            <a:spLocks noChangeShapeType="1"/>
          </p:cNvSpPr>
          <p:nvPr/>
        </p:nvSpPr>
        <p:spPr bwMode="auto">
          <a:xfrm>
            <a:off x="4038601" y="3505200"/>
            <a:ext cx="3048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" name="Line 5"/>
          <p:cNvSpPr>
            <a:spLocks noChangeShapeType="1"/>
          </p:cNvSpPr>
          <p:nvPr/>
        </p:nvSpPr>
        <p:spPr bwMode="auto">
          <a:xfrm flipH="1">
            <a:off x="2362993" y="3352800"/>
            <a:ext cx="860424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" name="Line 6"/>
          <p:cNvSpPr>
            <a:spLocks noChangeShapeType="1"/>
          </p:cNvSpPr>
          <p:nvPr/>
        </p:nvSpPr>
        <p:spPr bwMode="auto">
          <a:xfrm flipH="1">
            <a:off x="1219994" y="3657600"/>
            <a:ext cx="2003424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" name="Oval 92"/>
          <p:cNvSpPr>
            <a:spLocks noChangeArrowheads="1"/>
          </p:cNvSpPr>
          <p:nvPr/>
        </p:nvSpPr>
        <p:spPr bwMode="auto">
          <a:xfrm>
            <a:off x="3886200" y="3429000"/>
            <a:ext cx="153194" cy="153988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AutoShape 3"/>
          <p:cNvSpPr>
            <a:spLocks noChangeArrowheads="1"/>
          </p:cNvSpPr>
          <p:nvPr/>
        </p:nvSpPr>
        <p:spPr bwMode="auto">
          <a:xfrm>
            <a:off x="5029200" y="3810000"/>
            <a:ext cx="672307" cy="595313"/>
          </a:xfrm>
          <a:prstGeom prst="flowChartDelay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Line 4"/>
          <p:cNvSpPr>
            <a:spLocks noChangeShapeType="1"/>
          </p:cNvSpPr>
          <p:nvPr/>
        </p:nvSpPr>
        <p:spPr bwMode="auto">
          <a:xfrm>
            <a:off x="5867400" y="4114800"/>
            <a:ext cx="9906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" name="Line 5"/>
          <p:cNvSpPr>
            <a:spLocks noChangeShapeType="1"/>
          </p:cNvSpPr>
          <p:nvPr/>
        </p:nvSpPr>
        <p:spPr bwMode="auto">
          <a:xfrm flipH="1">
            <a:off x="4343398" y="3962400"/>
            <a:ext cx="685801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" name="Line 6"/>
          <p:cNvSpPr>
            <a:spLocks noChangeShapeType="1"/>
          </p:cNvSpPr>
          <p:nvPr/>
        </p:nvSpPr>
        <p:spPr bwMode="auto">
          <a:xfrm flipH="1">
            <a:off x="1219994" y="4267200"/>
            <a:ext cx="3809206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" name="Oval 20"/>
          <p:cNvSpPr>
            <a:spLocks noChangeArrowheads="1"/>
          </p:cNvSpPr>
          <p:nvPr/>
        </p:nvSpPr>
        <p:spPr bwMode="auto">
          <a:xfrm>
            <a:off x="5715000" y="4038600"/>
            <a:ext cx="153194" cy="153988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AutoShape 3"/>
          <p:cNvSpPr>
            <a:spLocks noChangeArrowheads="1"/>
          </p:cNvSpPr>
          <p:nvPr/>
        </p:nvSpPr>
        <p:spPr bwMode="auto">
          <a:xfrm>
            <a:off x="6781800" y="2209800"/>
            <a:ext cx="672307" cy="595313"/>
          </a:xfrm>
          <a:prstGeom prst="flowChartDelay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Line 4"/>
          <p:cNvSpPr>
            <a:spLocks noChangeShapeType="1"/>
          </p:cNvSpPr>
          <p:nvPr/>
        </p:nvSpPr>
        <p:spPr bwMode="auto">
          <a:xfrm>
            <a:off x="7620000" y="2514600"/>
            <a:ext cx="518319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" name="Line 6"/>
          <p:cNvSpPr>
            <a:spLocks noChangeShapeType="1"/>
          </p:cNvSpPr>
          <p:nvPr/>
        </p:nvSpPr>
        <p:spPr bwMode="auto">
          <a:xfrm flipH="1">
            <a:off x="6172198" y="2667000"/>
            <a:ext cx="609601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" name="Oval 20"/>
          <p:cNvSpPr>
            <a:spLocks noChangeArrowheads="1"/>
          </p:cNvSpPr>
          <p:nvPr/>
        </p:nvSpPr>
        <p:spPr bwMode="auto">
          <a:xfrm>
            <a:off x="7467600" y="2438400"/>
            <a:ext cx="153194" cy="153988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AutoShape 3"/>
          <p:cNvSpPr>
            <a:spLocks noChangeArrowheads="1"/>
          </p:cNvSpPr>
          <p:nvPr/>
        </p:nvSpPr>
        <p:spPr bwMode="auto">
          <a:xfrm>
            <a:off x="6858000" y="3657600"/>
            <a:ext cx="672307" cy="595313"/>
          </a:xfrm>
          <a:prstGeom prst="flowChartDelay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Line 4"/>
          <p:cNvSpPr>
            <a:spLocks noChangeShapeType="1"/>
          </p:cNvSpPr>
          <p:nvPr/>
        </p:nvSpPr>
        <p:spPr bwMode="auto">
          <a:xfrm>
            <a:off x="7696200" y="3962400"/>
            <a:ext cx="518319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" name="Line 5"/>
          <p:cNvSpPr>
            <a:spLocks noChangeShapeType="1"/>
          </p:cNvSpPr>
          <p:nvPr/>
        </p:nvSpPr>
        <p:spPr bwMode="auto">
          <a:xfrm flipH="1">
            <a:off x="6172198" y="3810000"/>
            <a:ext cx="685801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" name="Oval 20"/>
          <p:cNvSpPr>
            <a:spLocks noChangeArrowheads="1"/>
          </p:cNvSpPr>
          <p:nvPr/>
        </p:nvSpPr>
        <p:spPr bwMode="auto">
          <a:xfrm>
            <a:off x="7543800" y="3886200"/>
            <a:ext cx="153194" cy="153988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7" name="Straight Connector 106"/>
          <p:cNvCxnSpPr/>
          <p:nvPr/>
        </p:nvCxnSpPr>
        <p:spPr>
          <a:xfrm>
            <a:off x="1219994" y="2971800"/>
            <a:ext cx="3809206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 flipH="1" flipV="1">
            <a:off x="4001294" y="3619500"/>
            <a:ext cx="685006" cy="79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84" idx="6"/>
          </p:cNvCxnSpPr>
          <p:nvPr/>
        </p:nvCxnSpPr>
        <p:spPr>
          <a:xfrm>
            <a:off x="4039394" y="2362994"/>
            <a:ext cx="2742406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>
            <a:off x="5601494" y="3238500"/>
            <a:ext cx="1142206" cy="79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1447800" y="1828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447800" y="220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3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447800" y="2590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447800" y="3276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6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447800" y="3886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7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 rot="5400000">
            <a:off x="1944688" y="2932906"/>
            <a:ext cx="838200" cy="15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4419600" y="2057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10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7150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16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3962400" y="3200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620000" y="220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22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7696200" y="3581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23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495800" y="2971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14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495800" y="3657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15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6248400" y="2362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20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6248400" y="3505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21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943600" y="3810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19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5257800" y="1752600"/>
            <a:ext cx="7649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sa0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2819400" y="4267200"/>
            <a:ext cx="7649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sa1</a:t>
            </a:r>
            <a:endParaRPr lang="en-US" sz="2800" dirty="0">
              <a:solidFill>
                <a:srgbClr val="FFFFFF"/>
              </a:solidFill>
            </a:endParaRPr>
          </a:p>
        </p:txBody>
      </p:sp>
      <p:cxnSp>
        <p:nvCxnSpPr>
          <p:cNvPr id="129" name="Straight Connector 128"/>
          <p:cNvCxnSpPr/>
          <p:nvPr/>
        </p:nvCxnSpPr>
        <p:spPr>
          <a:xfrm rot="16200000" flipH="1">
            <a:off x="5562600" y="2286000"/>
            <a:ext cx="152400" cy="1524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5400000">
            <a:off x="5562600" y="2286000"/>
            <a:ext cx="152400" cy="1524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16200000" flipH="1">
            <a:off x="3124200" y="4191000"/>
            <a:ext cx="152400" cy="1524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5400000">
            <a:off x="3124200" y="4191000"/>
            <a:ext cx="152400" cy="1524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2743994" y="3048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5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6" name="Flowchart: Connector 135"/>
          <p:cNvSpPr/>
          <p:nvPr/>
        </p:nvSpPr>
        <p:spPr>
          <a:xfrm>
            <a:off x="2286000" y="2438400"/>
            <a:ext cx="152400" cy="152400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lowchart: Connector 136"/>
          <p:cNvSpPr/>
          <p:nvPr/>
        </p:nvSpPr>
        <p:spPr>
          <a:xfrm>
            <a:off x="4267200" y="3429000"/>
            <a:ext cx="152400" cy="152400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lowchart: Connector 137"/>
          <p:cNvSpPr/>
          <p:nvPr/>
        </p:nvSpPr>
        <p:spPr>
          <a:xfrm>
            <a:off x="6096000" y="3048000"/>
            <a:ext cx="152400" cy="152400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/>
      <p:bldP spid="1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Nov.  3rd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ITC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1DFC1-2DE9-466C-B296-661A7F7832F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43000" y="1598712"/>
            <a:ext cx="6858000" cy="39241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39725" indent="-33972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Identification of fault is useful in the characterization phase of design.</a:t>
            </a:r>
          </a:p>
          <a:p>
            <a:pPr marL="339725" indent="-33972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Present ATPG tools emphasize fault detection.</a:t>
            </a:r>
          </a:p>
          <a:p>
            <a:pPr marL="339725" indent="-33972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There is an accepted measure for fault detection coverage but not for diagnostic coverage.</a:t>
            </a:r>
          </a:p>
          <a:p>
            <a:endParaRPr lang="en-US"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Exclusive Test Generation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Nov.  3rd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ITC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1DFC1-2DE9-466C-B296-661A7F7832F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 rot="16200000" flipH="1">
            <a:off x="1066800" y="4876800"/>
            <a:ext cx="152400" cy="1524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>
            <a:off x="1066800" y="4876800"/>
            <a:ext cx="152400" cy="1524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AutoShape 3"/>
          <p:cNvSpPr>
            <a:spLocks noChangeArrowheads="1"/>
          </p:cNvSpPr>
          <p:nvPr/>
        </p:nvSpPr>
        <p:spPr bwMode="auto">
          <a:xfrm>
            <a:off x="5257800" y="1447800"/>
            <a:ext cx="672307" cy="595313"/>
          </a:xfrm>
          <a:prstGeom prst="flowChartDelay">
            <a:avLst/>
          </a:prstGeom>
          <a:solidFill>
            <a:srgbClr val="92D050"/>
          </a:solidFill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5" name="Straight Connector 84"/>
          <p:cNvCxnSpPr/>
          <p:nvPr/>
        </p:nvCxnSpPr>
        <p:spPr>
          <a:xfrm rot="5400000" flipH="1" flipV="1">
            <a:off x="228600" y="3276600"/>
            <a:ext cx="3352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609600" y="5181600"/>
            <a:ext cx="1983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Sa0 or Sa1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28600" y="46482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y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88" name="Moon 87"/>
          <p:cNvSpPr/>
          <p:nvPr/>
        </p:nvSpPr>
        <p:spPr bwMode="auto">
          <a:xfrm flipH="1">
            <a:off x="3048000" y="4495800"/>
            <a:ext cx="762000" cy="609600"/>
          </a:xfrm>
          <a:prstGeom prst="moon">
            <a:avLst>
              <a:gd name="adj" fmla="val 84426"/>
            </a:avLst>
          </a:prstGeom>
          <a:solidFill>
            <a:srgbClr val="92D050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3048000" y="2057400"/>
            <a:ext cx="672307" cy="595313"/>
          </a:xfrm>
          <a:prstGeom prst="flowChartDelay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Line 5"/>
          <p:cNvSpPr>
            <a:spLocks noChangeShapeType="1"/>
          </p:cNvSpPr>
          <p:nvPr/>
        </p:nvSpPr>
        <p:spPr bwMode="auto">
          <a:xfrm flipH="1">
            <a:off x="1067594" y="2209800"/>
            <a:ext cx="2003424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" name="Line 6"/>
          <p:cNvSpPr>
            <a:spLocks noChangeShapeType="1"/>
          </p:cNvSpPr>
          <p:nvPr/>
        </p:nvSpPr>
        <p:spPr bwMode="auto">
          <a:xfrm flipH="1">
            <a:off x="1067594" y="2514600"/>
            <a:ext cx="2003424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" name="Oval 20"/>
          <p:cNvSpPr>
            <a:spLocks noChangeArrowheads="1"/>
          </p:cNvSpPr>
          <p:nvPr/>
        </p:nvSpPr>
        <p:spPr bwMode="auto">
          <a:xfrm>
            <a:off x="3733800" y="2286000"/>
            <a:ext cx="153194" cy="153988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AutoShape 3"/>
          <p:cNvSpPr>
            <a:spLocks noChangeArrowheads="1"/>
          </p:cNvSpPr>
          <p:nvPr/>
        </p:nvSpPr>
        <p:spPr bwMode="auto">
          <a:xfrm>
            <a:off x="5105400" y="2819400"/>
            <a:ext cx="672307" cy="595313"/>
          </a:xfrm>
          <a:prstGeom prst="flowChartDelay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Line 4"/>
          <p:cNvSpPr>
            <a:spLocks noChangeShapeType="1"/>
          </p:cNvSpPr>
          <p:nvPr/>
        </p:nvSpPr>
        <p:spPr bwMode="auto">
          <a:xfrm>
            <a:off x="5943600" y="3124200"/>
            <a:ext cx="4572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" name="Line 6"/>
          <p:cNvSpPr>
            <a:spLocks noChangeShapeType="1"/>
          </p:cNvSpPr>
          <p:nvPr/>
        </p:nvSpPr>
        <p:spPr bwMode="auto">
          <a:xfrm flipH="1">
            <a:off x="4267199" y="3276600"/>
            <a:ext cx="8382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" name="Oval 20"/>
          <p:cNvSpPr>
            <a:spLocks noChangeArrowheads="1"/>
          </p:cNvSpPr>
          <p:nvPr/>
        </p:nvSpPr>
        <p:spPr bwMode="auto">
          <a:xfrm>
            <a:off x="5791200" y="3048000"/>
            <a:ext cx="153194" cy="153988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AutoShape 3"/>
          <p:cNvSpPr>
            <a:spLocks noChangeArrowheads="1"/>
          </p:cNvSpPr>
          <p:nvPr/>
        </p:nvSpPr>
        <p:spPr bwMode="auto">
          <a:xfrm>
            <a:off x="3048000" y="3200400"/>
            <a:ext cx="672307" cy="595313"/>
          </a:xfrm>
          <a:prstGeom prst="flowChartDelay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Line 4"/>
          <p:cNvSpPr>
            <a:spLocks noChangeShapeType="1"/>
          </p:cNvSpPr>
          <p:nvPr/>
        </p:nvSpPr>
        <p:spPr bwMode="auto">
          <a:xfrm>
            <a:off x="3886201" y="3505200"/>
            <a:ext cx="3048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" name="Line 5"/>
          <p:cNvSpPr>
            <a:spLocks noChangeShapeType="1"/>
          </p:cNvSpPr>
          <p:nvPr/>
        </p:nvSpPr>
        <p:spPr bwMode="auto">
          <a:xfrm flipH="1">
            <a:off x="2438399" y="3352800"/>
            <a:ext cx="632617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" name="Line 6"/>
          <p:cNvSpPr>
            <a:spLocks noChangeShapeType="1"/>
          </p:cNvSpPr>
          <p:nvPr/>
        </p:nvSpPr>
        <p:spPr bwMode="auto">
          <a:xfrm flipH="1">
            <a:off x="1067594" y="3657600"/>
            <a:ext cx="2003424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" name="Oval 104"/>
          <p:cNvSpPr>
            <a:spLocks noChangeArrowheads="1"/>
          </p:cNvSpPr>
          <p:nvPr/>
        </p:nvSpPr>
        <p:spPr bwMode="auto">
          <a:xfrm>
            <a:off x="3733800" y="3429000"/>
            <a:ext cx="153194" cy="153988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AutoShape 3"/>
          <p:cNvSpPr>
            <a:spLocks noChangeArrowheads="1"/>
          </p:cNvSpPr>
          <p:nvPr/>
        </p:nvSpPr>
        <p:spPr bwMode="auto">
          <a:xfrm>
            <a:off x="5105400" y="3810000"/>
            <a:ext cx="672307" cy="595313"/>
          </a:xfrm>
          <a:prstGeom prst="flowChartDelay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Line 4"/>
          <p:cNvSpPr>
            <a:spLocks noChangeShapeType="1"/>
          </p:cNvSpPr>
          <p:nvPr/>
        </p:nvSpPr>
        <p:spPr bwMode="auto">
          <a:xfrm>
            <a:off x="5943600" y="4114800"/>
            <a:ext cx="11430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" name="Line 5"/>
          <p:cNvSpPr>
            <a:spLocks noChangeShapeType="1"/>
          </p:cNvSpPr>
          <p:nvPr/>
        </p:nvSpPr>
        <p:spPr bwMode="auto">
          <a:xfrm flipH="1">
            <a:off x="4267199" y="3962400"/>
            <a:ext cx="8382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" name="Line 6"/>
          <p:cNvSpPr>
            <a:spLocks noChangeShapeType="1"/>
          </p:cNvSpPr>
          <p:nvPr/>
        </p:nvSpPr>
        <p:spPr bwMode="auto">
          <a:xfrm flipH="1">
            <a:off x="1066800" y="4648200"/>
            <a:ext cx="2057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" name="Oval 20"/>
          <p:cNvSpPr>
            <a:spLocks noChangeArrowheads="1"/>
          </p:cNvSpPr>
          <p:nvPr/>
        </p:nvSpPr>
        <p:spPr bwMode="auto">
          <a:xfrm>
            <a:off x="5791200" y="4038600"/>
            <a:ext cx="153194" cy="153988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AutoShape 3"/>
          <p:cNvSpPr>
            <a:spLocks noChangeArrowheads="1"/>
          </p:cNvSpPr>
          <p:nvPr/>
        </p:nvSpPr>
        <p:spPr bwMode="auto">
          <a:xfrm>
            <a:off x="7010400" y="2209800"/>
            <a:ext cx="672307" cy="595313"/>
          </a:xfrm>
          <a:prstGeom prst="flowChartDelay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Line 4"/>
          <p:cNvSpPr>
            <a:spLocks noChangeShapeType="1"/>
          </p:cNvSpPr>
          <p:nvPr/>
        </p:nvSpPr>
        <p:spPr bwMode="auto">
          <a:xfrm>
            <a:off x="7848600" y="2514600"/>
            <a:ext cx="518319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" name="Line 6"/>
          <p:cNvSpPr>
            <a:spLocks noChangeShapeType="1"/>
          </p:cNvSpPr>
          <p:nvPr/>
        </p:nvSpPr>
        <p:spPr bwMode="auto">
          <a:xfrm flipH="1">
            <a:off x="6400799" y="2667000"/>
            <a:ext cx="609599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" name="Oval 20"/>
          <p:cNvSpPr>
            <a:spLocks noChangeArrowheads="1"/>
          </p:cNvSpPr>
          <p:nvPr/>
        </p:nvSpPr>
        <p:spPr bwMode="auto">
          <a:xfrm>
            <a:off x="7696200" y="2438400"/>
            <a:ext cx="153194" cy="153988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AutoShape 3"/>
          <p:cNvSpPr>
            <a:spLocks noChangeArrowheads="1"/>
          </p:cNvSpPr>
          <p:nvPr/>
        </p:nvSpPr>
        <p:spPr bwMode="auto">
          <a:xfrm>
            <a:off x="7086600" y="3657600"/>
            <a:ext cx="672307" cy="595313"/>
          </a:xfrm>
          <a:prstGeom prst="flowChartDelay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Line 4"/>
          <p:cNvSpPr>
            <a:spLocks noChangeShapeType="1"/>
          </p:cNvSpPr>
          <p:nvPr/>
        </p:nvSpPr>
        <p:spPr bwMode="auto">
          <a:xfrm>
            <a:off x="7924800" y="3962400"/>
            <a:ext cx="518319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" name="Line 5"/>
          <p:cNvSpPr>
            <a:spLocks noChangeShapeType="1"/>
          </p:cNvSpPr>
          <p:nvPr/>
        </p:nvSpPr>
        <p:spPr bwMode="auto">
          <a:xfrm flipH="1">
            <a:off x="6400799" y="3810000"/>
            <a:ext cx="685799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" name="Oval 20"/>
          <p:cNvSpPr>
            <a:spLocks noChangeArrowheads="1"/>
          </p:cNvSpPr>
          <p:nvPr/>
        </p:nvSpPr>
        <p:spPr bwMode="auto">
          <a:xfrm>
            <a:off x="7772400" y="3886200"/>
            <a:ext cx="153194" cy="153988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1067594" y="2971800"/>
            <a:ext cx="4037806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5400000" flipH="1" flipV="1">
            <a:off x="3925094" y="3618706"/>
            <a:ext cx="685006" cy="79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3886200" y="2362200"/>
            <a:ext cx="990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5400000">
            <a:off x="5830094" y="3237706"/>
            <a:ext cx="1142206" cy="79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1295400" y="1828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295400" y="220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3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295400" y="2667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295400" y="3352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6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295400" y="4267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7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28" name="Straight Connector 127"/>
          <p:cNvCxnSpPr/>
          <p:nvPr/>
        </p:nvCxnSpPr>
        <p:spPr>
          <a:xfrm rot="5400000">
            <a:off x="2020094" y="2932906"/>
            <a:ext cx="838200" cy="15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4191000" y="1981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10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7912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16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3810000" y="3200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848600" y="220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22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7924800" y="3657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23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419600" y="2971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14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419600" y="3657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15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477000" y="2362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20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6477000" y="3505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21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6019800" y="3810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19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4572000" y="5105400"/>
            <a:ext cx="426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  t8: 10010 00</a:t>
            </a:r>
          </a:p>
        </p:txBody>
      </p:sp>
      <p:cxnSp>
        <p:nvCxnSpPr>
          <p:cNvPr id="151" name="Straight Connector 150"/>
          <p:cNvCxnSpPr/>
          <p:nvPr/>
        </p:nvCxnSpPr>
        <p:spPr>
          <a:xfrm>
            <a:off x="5942806" y="1752600"/>
            <a:ext cx="533400" cy="15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rot="5400000">
            <a:off x="6172200" y="2057400"/>
            <a:ext cx="609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rot="5400000" flipH="1" flipV="1">
            <a:off x="4648200" y="2133600"/>
            <a:ext cx="457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4876800" y="1905000"/>
            <a:ext cx="381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6477000" y="2362200"/>
            <a:ext cx="5334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3810000" y="4800600"/>
            <a:ext cx="609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rot="5400000" flipH="1" flipV="1">
            <a:off x="4152900" y="4533900"/>
            <a:ext cx="5334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4419600" y="4267200"/>
            <a:ext cx="685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Line 5"/>
          <p:cNvSpPr>
            <a:spLocks noChangeShapeType="1"/>
          </p:cNvSpPr>
          <p:nvPr/>
        </p:nvSpPr>
        <p:spPr bwMode="auto">
          <a:xfrm flipH="1">
            <a:off x="1905000" y="1600200"/>
            <a:ext cx="33528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" name="Line 6"/>
          <p:cNvSpPr>
            <a:spLocks noChangeShapeType="1"/>
          </p:cNvSpPr>
          <p:nvPr/>
        </p:nvSpPr>
        <p:spPr bwMode="auto">
          <a:xfrm flipH="1">
            <a:off x="685800" y="4953000"/>
            <a:ext cx="2438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5" name="Flowchart: Connector 174"/>
          <p:cNvSpPr/>
          <p:nvPr/>
        </p:nvSpPr>
        <p:spPr>
          <a:xfrm>
            <a:off x="2362200" y="2438400"/>
            <a:ext cx="152400" cy="152400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lowchart: Connector 175"/>
          <p:cNvSpPr/>
          <p:nvPr/>
        </p:nvSpPr>
        <p:spPr>
          <a:xfrm>
            <a:off x="4191000" y="3429000"/>
            <a:ext cx="152400" cy="152400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lowchart: Connector 181"/>
          <p:cNvSpPr/>
          <p:nvPr/>
        </p:nvSpPr>
        <p:spPr>
          <a:xfrm>
            <a:off x="1828800" y="4876800"/>
            <a:ext cx="152400" cy="152400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lowchart: Connector 182"/>
          <p:cNvSpPr/>
          <p:nvPr/>
        </p:nvSpPr>
        <p:spPr>
          <a:xfrm>
            <a:off x="6324600" y="3048000"/>
            <a:ext cx="152400" cy="152400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TextBox 183"/>
          <p:cNvSpPr txBox="1"/>
          <p:nvPr/>
        </p:nvSpPr>
        <p:spPr>
          <a:xfrm>
            <a:off x="533400" y="1905000"/>
            <a:ext cx="381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</a:rPr>
              <a:t>1</a:t>
            </a:r>
          </a:p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FFFFFF"/>
                </a:solidFill>
              </a:rPr>
              <a:t>0</a:t>
            </a:r>
          </a:p>
          <a:p>
            <a:pPr>
              <a:spcAft>
                <a:spcPts val="2400"/>
              </a:spcAft>
            </a:pPr>
            <a:r>
              <a:rPr lang="en-US" sz="2400" b="1" dirty="0" smtClean="0">
                <a:solidFill>
                  <a:srgbClr val="FFFFFF"/>
                </a:solidFill>
              </a:rPr>
              <a:t>0</a:t>
            </a:r>
          </a:p>
          <a:p>
            <a:pPr>
              <a:spcAft>
                <a:spcPts val="1800"/>
              </a:spcAft>
            </a:pPr>
            <a:r>
              <a:rPr lang="en-US" sz="2400" b="1" dirty="0" smtClean="0">
                <a:solidFill>
                  <a:srgbClr val="FFFFFF"/>
                </a:solidFill>
              </a:rPr>
              <a:t>1</a:t>
            </a:r>
          </a:p>
          <a:p>
            <a:endParaRPr lang="en-US" sz="2400" b="1" dirty="0" smtClean="0">
              <a:solidFill>
                <a:srgbClr val="FFFFFF"/>
              </a:solidFill>
            </a:endParaRPr>
          </a:p>
          <a:p>
            <a:pPr>
              <a:spcAft>
                <a:spcPts val="1000"/>
              </a:spcAft>
            </a:pPr>
            <a:r>
              <a:rPr lang="en-US" sz="2400" b="1" dirty="0" smtClean="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8382000" y="2286000"/>
            <a:ext cx="60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1</a:t>
            </a:r>
            <a:r>
              <a:rPr lang="en-US" sz="2400" b="1" dirty="0" smtClean="0">
                <a:solidFill>
                  <a:srgbClr val="FFFFFF"/>
                </a:solidFill>
              </a:rPr>
              <a:t>/0</a:t>
            </a:r>
          </a:p>
          <a:p>
            <a:endParaRPr lang="en-US" sz="2400" b="1" dirty="0" smtClean="0">
              <a:solidFill>
                <a:srgbClr val="FFFFFF"/>
              </a:solidFill>
            </a:endParaRPr>
          </a:p>
          <a:p>
            <a:endParaRPr lang="en-US" sz="2400" b="1" dirty="0" smtClean="0">
              <a:solidFill>
                <a:srgbClr val="FFFFFF"/>
              </a:solidFill>
            </a:endParaRPr>
          </a:p>
          <a:p>
            <a:endParaRPr lang="en-US" sz="2400" b="1" dirty="0" smtClean="0">
              <a:solidFill>
                <a:srgbClr val="FFFFFF"/>
              </a:solidFill>
            </a:endParaRPr>
          </a:p>
          <a:p>
            <a:r>
              <a:rPr lang="en-US" sz="2400" b="1" dirty="0" smtClean="0">
                <a:solidFill>
                  <a:srgbClr val="FFFFFF"/>
                </a:solidFill>
              </a:rPr>
              <a:t>0/</a:t>
            </a:r>
            <a:r>
              <a:rPr lang="en-US" sz="2400" b="1" dirty="0" smtClean="0">
                <a:solidFill>
                  <a:srgbClr val="FFFF00"/>
                </a:solidFill>
              </a:rPr>
              <a:t>1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" grpId="0"/>
      <p:bldP spid="18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609600"/>
          </a:xfrm>
        </p:spPr>
        <p:txBody>
          <a:bodyPr/>
          <a:lstStyle/>
          <a:p>
            <a:r>
              <a:rPr lang="en-US" dirty="0" smtClean="0"/>
              <a:t>Advantages of Exclusive Test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Reduced complexity: Single-copy ATPG model is no more complex than a single fault ATPG.</a:t>
            </a:r>
            <a:endParaRPr lang="en-US" dirty="0" smtClean="0"/>
          </a:p>
          <a:p>
            <a:r>
              <a:rPr lang="en-US" sz="2800" dirty="0" smtClean="0"/>
              <a:t>No need for especially designed diagnostic ATPG tools </a:t>
            </a:r>
            <a:r>
              <a:rPr lang="en-US" dirty="0" smtClean="0"/>
              <a:t>that</a:t>
            </a:r>
            <a:r>
              <a:rPr lang="en-US" sz="2800" dirty="0" smtClean="0"/>
              <a:t> try to propagate different logic values of two faults to </a:t>
            </a:r>
            <a:r>
              <a:rPr lang="en-US" sz="2800" dirty="0" err="1" smtClean="0"/>
              <a:t>POs.</a:t>
            </a:r>
            <a:endParaRPr lang="en-US" sz="2800" dirty="0" smtClean="0"/>
          </a:p>
          <a:p>
            <a:r>
              <a:rPr lang="en-US" sz="2800" dirty="0" smtClean="0"/>
              <a:t>Can take advantage of various existing fault detection ATPG algorithms.</a:t>
            </a:r>
          </a:p>
          <a:p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  3rd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ITC 2010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EC50-0A91-4F7E-80DC-A3DC0FEBA1CC}" type="slidenum">
              <a:rPr lang="en-US" altLang="zh-CN" smtClean="0"/>
              <a:pPr/>
              <a:t>21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2400" y="838200"/>
          <a:ext cx="8839200" cy="5181600"/>
        </p:xfrm>
        <a:graphic>
          <a:graphicData uri="http://schemas.openxmlformats.org/drawingml/2006/table">
            <a:tbl>
              <a:tblPr>
                <a:tableStyleId>{E269D01E-BC32-4049-B463-5C60D7B0CCD2}</a:tableStyleId>
              </a:tblPr>
              <a:tblGrid>
                <a:gridCol w="908703"/>
                <a:gridCol w="908704"/>
                <a:gridCol w="773393"/>
                <a:gridCol w="9144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464683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Circuit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No. </a:t>
                      </a: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of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faults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Detection test Generation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Diagnostic test Generation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45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Det. </a:t>
                      </a:r>
                      <a:r>
                        <a:rPr lang="en-US" sz="1800" b="1" dirty="0" err="1" smtClean="0">
                          <a:solidFill>
                            <a:srgbClr val="FFFFFF"/>
                          </a:solidFill>
                        </a:rPr>
                        <a:t>Vect</a:t>
                      </a: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.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FC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%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CPU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s*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DC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%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Excl.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solidFill>
                            <a:srgbClr val="FFFFFF"/>
                          </a:solidFill>
                        </a:rPr>
                        <a:t>Vect</a:t>
                      </a: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.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Abort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pairs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FFFFFF"/>
                          </a:solidFill>
                        </a:rPr>
                        <a:t>Equv</a:t>
                      </a: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pairs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DC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%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CPU s</a:t>
                      </a: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*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872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c17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22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7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100.0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0.03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95.5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+mn-lt"/>
                        </a:rPr>
                        <a:t>0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100.0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0.03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</a:tr>
              <a:tr h="3872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c432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524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51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99.2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0.03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92.0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</a:rPr>
                        <a:t>18</a:t>
                      </a:r>
                      <a:endParaRPr lang="en-US" sz="1800" b="1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+mn-lt"/>
                        </a:rPr>
                        <a:t>13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100.0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0.03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</a:tr>
              <a:tr h="3872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c499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</a:rPr>
                        <a:t>758</a:t>
                      </a:r>
                      <a:endParaRPr lang="en-US" sz="1800" b="1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53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100.0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0.03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97.4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0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100.0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0.03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</a:tr>
              <a:tr h="3872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</a:rPr>
                        <a:t>c880</a:t>
                      </a:r>
                      <a:endParaRPr lang="en-US" sz="1800" b="1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942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60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100.0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0.05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92.6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</a:rPr>
                        <a:t>10</a:t>
                      </a:r>
                      <a:endParaRPr lang="en-US" sz="1800" b="1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+mn-lt"/>
                        </a:rPr>
                        <a:t>55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100.0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0.05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</a:tr>
              <a:tr h="3872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00"/>
                          </a:solidFill>
                        </a:rPr>
                        <a:t>c1355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00"/>
                          </a:solidFill>
                        </a:rPr>
                        <a:t>1574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00"/>
                          </a:solidFill>
                        </a:rPr>
                        <a:t>85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100.0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0.05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58.9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740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740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100.0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0.13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</a:tr>
              <a:tr h="3872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</a:rPr>
                        <a:t>c1908</a:t>
                      </a:r>
                      <a:endParaRPr lang="en-US" sz="1800" b="1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</a:rPr>
                        <a:t>1879</a:t>
                      </a:r>
                      <a:endParaRPr lang="en-US" sz="1800" b="1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114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99.9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0.05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84.7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20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300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+mn-lt"/>
                        </a:rPr>
                        <a:t>277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98.8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0.07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</a:tr>
              <a:tr h="3872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</a:rPr>
                        <a:t>c2670</a:t>
                      </a:r>
                      <a:endParaRPr lang="en-US" sz="1800" b="1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</a:rPr>
                        <a:t>2747</a:t>
                      </a:r>
                      <a:endParaRPr lang="en-US" sz="1800" b="1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107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98.8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0.11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79.1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43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494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+mn-lt"/>
                        </a:rPr>
                        <a:t>466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98.9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0.34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</a:tr>
              <a:tr h="3872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</a:rPr>
                        <a:t>c3540</a:t>
                      </a:r>
                      <a:endParaRPr lang="en-US" sz="1800" b="1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</a:rPr>
                        <a:t>3428</a:t>
                      </a:r>
                      <a:endParaRPr lang="en-US" sz="1800" b="1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145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100.0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0.13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85.2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29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541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+mn-lt"/>
                        </a:rPr>
                        <a:t>486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97.2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0.42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</a:tr>
              <a:tr h="3872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00"/>
                          </a:solidFill>
                        </a:rPr>
                        <a:t>c6288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00"/>
                          </a:solidFill>
                        </a:rPr>
                        <a:t>7744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00"/>
                          </a:solidFill>
                        </a:rPr>
                        <a:t>29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99.6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0.22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85.3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00"/>
                          </a:solidFill>
                        </a:rPr>
                        <a:t>108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842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977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99.5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7.60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</a:tr>
              <a:tr h="3872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</a:rPr>
                        <a:t>c7552</a:t>
                      </a:r>
                      <a:endParaRPr lang="en-US" sz="1800" b="1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</a:rPr>
                        <a:t>7550</a:t>
                      </a:r>
                      <a:endParaRPr lang="en-US" sz="1800" b="1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209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98.3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mtClean="0">
                          <a:solidFill>
                            <a:srgbClr val="FFFFFF"/>
                          </a:solidFill>
                        </a:rPr>
                        <a:t>0.39</a:t>
                      </a:r>
                      <a:endParaRPr lang="en-US" sz="1800" b="1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86.0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</a:rPr>
                        <a:t>87</a:t>
                      </a:r>
                      <a:endParaRPr lang="en-US" sz="1800" b="1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904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+mn-lt"/>
                        </a:rPr>
                        <a:t>1091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99.4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2.18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Nov.  3rd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ITC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60198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* Core 2 Duo 2.66GHz 3GB RAM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153400" cy="609600"/>
          </a:xfrm>
        </p:spPr>
        <p:txBody>
          <a:bodyPr/>
          <a:lstStyle/>
          <a:p>
            <a:r>
              <a:rPr lang="en-US" dirty="0" smtClean="0"/>
              <a:t>Need for Equivalence Identification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Nov.  3rd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ITC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1DFC1-2DE9-466C-B296-661A7F7832F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5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2918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Some fault-pairs are functionally equivalent; not found in structural collapsing.</a:t>
            </a:r>
          </a:p>
          <a:p>
            <a:r>
              <a:rPr lang="en-US" dirty="0" smtClean="0"/>
              <a:t>Exclusive test ATPG may leave many undiagnosed fault pairs as aborted faults.</a:t>
            </a:r>
          </a:p>
          <a:p>
            <a:r>
              <a:rPr lang="en-US" dirty="0" smtClean="0"/>
              <a:t>Many</a:t>
            </a:r>
            <a:r>
              <a:rPr lang="en-US" sz="2800" dirty="0" smtClean="0"/>
              <a:t> techniques have been proposed for fault equivalence identification:</a:t>
            </a:r>
          </a:p>
          <a:p>
            <a:pPr marL="800100">
              <a:buFont typeface="Arial" pitchFamily="34" charset="0"/>
              <a:buChar char="–"/>
            </a:pPr>
            <a:r>
              <a:rPr lang="en-US" dirty="0" smtClean="0"/>
              <a:t>Structural analysis</a:t>
            </a:r>
          </a:p>
          <a:p>
            <a:pPr marL="800100">
              <a:buFont typeface="Arial" pitchFamily="34" charset="0"/>
              <a:buChar char="–"/>
            </a:pPr>
            <a:r>
              <a:rPr lang="en-US" dirty="0" smtClean="0"/>
              <a:t>Exhaustive enumeration</a:t>
            </a:r>
          </a:p>
          <a:p>
            <a:pPr marL="800100">
              <a:buFont typeface="Arial" pitchFamily="34" charset="0"/>
              <a:buChar char="–"/>
            </a:pPr>
            <a:r>
              <a:rPr lang="en-US" sz="2800" dirty="0" smtClean="0"/>
              <a:t>Learning &amp; implication</a:t>
            </a:r>
          </a:p>
          <a:p>
            <a:pPr marL="800100">
              <a:buFont typeface="Arial" pitchFamily="34" charset="0"/>
              <a:buChar char="–"/>
            </a:pPr>
            <a:r>
              <a:rPr lang="en-US" dirty="0" smtClean="0"/>
              <a:t>Branch &amp; bound</a:t>
            </a:r>
          </a:p>
          <a:p>
            <a:pPr marL="800100">
              <a:buFont typeface="Arial" pitchFamily="34" charset="0"/>
              <a:buChar char="–"/>
            </a:pPr>
            <a:r>
              <a:rPr lang="en-US" sz="2800" dirty="0" smtClean="0"/>
              <a:t>Circuit transformation </a:t>
            </a:r>
            <a:r>
              <a:rPr lang="en-US" dirty="0" smtClean="0"/>
              <a:t>&amp; symmetry </a:t>
            </a:r>
            <a:r>
              <a:rPr lang="en-US" sz="2800" dirty="0" smtClean="0"/>
              <a:t>identification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 Identification*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Nov.  3rd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ITC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1DFC1-2DE9-466C-B296-661A7F7832F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Isosceles Triangle 6"/>
          <p:cNvSpPr/>
          <p:nvPr/>
        </p:nvSpPr>
        <p:spPr bwMode="auto">
          <a:xfrm rot="5400000">
            <a:off x="1078880" y="1207120"/>
            <a:ext cx="4395439" cy="4267200"/>
          </a:xfrm>
          <a:prstGeom prst="triangle">
            <a:avLst>
              <a:gd name="adj" fmla="val 50237"/>
            </a:avLst>
          </a:prstGeom>
          <a:solidFill>
            <a:schemeClr val="accent4">
              <a:lumMod val="50000"/>
              <a:lumOff val="50000"/>
              <a:alpha val="50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2209800" y="2362200"/>
            <a:ext cx="672307" cy="595313"/>
          </a:xfrm>
          <a:prstGeom prst="flowChartDelay">
            <a:avLst/>
          </a:prstGeom>
          <a:noFill/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20"/>
          <p:cNvSpPr>
            <a:spLocks noChangeArrowheads="1"/>
          </p:cNvSpPr>
          <p:nvPr/>
        </p:nvSpPr>
        <p:spPr bwMode="auto">
          <a:xfrm>
            <a:off x="2895600" y="2590800"/>
            <a:ext cx="153194" cy="153988"/>
          </a:xfrm>
          <a:prstGeom prst="ellips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3810000" y="3048000"/>
            <a:ext cx="672307" cy="595313"/>
          </a:xfrm>
          <a:prstGeom prst="flowChartDelay">
            <a:avLst/>
          </a:prstGeom>
          <a:noFill/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20"/>
          <p:cNvSpPr>
            <a:spLocks noChangeArrowheads="1"/>
          </p:cNvSpPr>
          <p:nvPr/>
        </p:nvSpPr>
        <p:spPr bwMode="auto">
          <a:xfrm>
            <a:off x="4495800" y="3276600"/>
            <a:ext cx="153194" cy="153988"/>
          </a:xfrm>
          <a:prstGeom prst="ellips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" name="Straight Connector 14"/>
          <p:cNvCxnSpPr>
            <a:stCxn id="10" idx="6"/>
          </p:cNvCxnSpPr>
          <p:nvPr/>
        </p:nvCxnSpPr>
        <p:spPr bwMode="auto">
          <a:xfrm>
            <a:off x="3048794" y="2667794"/>
            <a:ext cx="38020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2895600" y="4115594"/>
            <a:ext cx="533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rot="5400000" flipH="1" flipV="1">
            <a:off x="3162300" y="2933700"/>
            <a:ext cx="533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 flipH="1" flipV="1">
            <a:off x="3123803" y="3810397"/>
            <a:ext cx="61039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3429000" y="3505200"/>
            <a:ext cx="38020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3429000" y="3200400"/>
            <a:ext cx="38020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4648200" y="3352800"/>
            <a:ext cx="609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1524000" y="2514600"/>
            <a:ext cx="68500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V="1">
            <a:off x="1752600" y="2819400"/>
            <a:ext cx="456406" cy="79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1752600" y="3962400"/>
            <a:ext cx="456406" cy="79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1524000" y="4267200"/>
            <a:ext cx="68500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rot="5400000" flipH="1" flipV="1">
            <a:off x="1181100" y="3390900"/>
            <a:ext cx="1143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228600" y="3505200"/>
            <a:ext cx="152320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 flipH="1" flipV="1">
            <a:off x="647700" y="3390900"/>
            <a:ext cx="1752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228600" y="3048000"/>
            <a:ext cx="129460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6" name="Flowchart: Connector 45"/>
          <p:cNvSpPr/>
          <p:nvPr/>
        </p:nvSpPr>
        <p:spPr>
          <a:xfrm>
            <a:off x="1676400" y="3429000"/>
            <a:ext cx="152400" cy="152400"/>
          </a:xfrm>
          <a:prstGeom prst="flowChartConnecto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Connector 46"/>
          <p:cNvSpPr/>
          <p:nvPr/>
        </p:nvSpPr>
        <p:spPr>
          <a:xfrm>
            <a:off x="1447800" y="2971800"/>
            <a:ext cx="152400" cy="152400"/>
          </a:xfrm>
          <a:prstGeom prst="flowChartConnecto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rot="16200000" flipH="1">
            <a:off x="1828800" y="2438400"/>
            <a:ext cx="152400" cy="1524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1828800" y="2438400"/>
            <a:ext cx="152400" cy="1524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H="1">
            <a:off x="1905000" y="3886200"/>
            <a:ext cx="152400" cy="1524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1905000" y="3886200"/>
            <a:ext cx="152400" cy="1524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295400" y="4343400"/>
            <a:ext cx="8451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sa0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295400" y="1752600"/>
            <a:ext cx="8451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sa1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35" name="Moon 34"/>
          <p:cNvSpPr/>
          <p:nvPr/>
        </p:nvSpPr>
        <p:spPr bwMode="auto">
          <a:xfrm flipH="1">
            <a:off x="2133600" y="3810000"/>
            <a:ext cx="762000" cy="609600"/>
          </a:xfrm>
          <a:prstGeom prst="moon">
            <a:avLst>
              <a:gd name="adj" fmla="val 84426"/>
            </a:avLst>
          </a:prstGeom>
          <a:noFill/>
          <a:ln w="38100" cap="flat" cmpd="sng" algn="ctr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62600" y="3352800"/>
            <a:ext cx="335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Dominator gate</a:t>
            </a:r>
          </a:p>
          <a:p>
            <a:r>
              <a:rPr lang="en-US" sz="3200" dirty="0" smtClean="0">
                <a:solidFill>
                  <a:srgbClr val="FFFFFF"/>
                </a:solidFill>
              </a:rPr>
              <a:t>for both faults</a:t>
            </a:r>
            <a:endParaRPr lang="en-US" sz="3200" dirty="0">
              <a:solidFill>
                <a:srgbClr val="FFFFFF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4572000" y="3657600"/>
            <a:ext cx="838200" cy="304800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rgbClr val="FFFFFF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3124200" y="838200"/>
            <a:ext cx="5867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Extract a small logic block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Faults are functionally equivalent if,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	exclusive test impossible, 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	or faulty circuits identical.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57697" name="Rectangle 1"/>
          <p:cNvSpPr>
            <a:spLocks noChangeArrowheads="1"/>
          </p:cNvSpPr>
          <p:nvPr/>
        </p:nvSpPr>
        <p:spPr bwMode="auto">
          <a:xfrm>
            <a:off x="1600200" y="5181600"/>
            <a:ext cx="7543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FFFFFF"/>
                </a:solidFill>
              </a:rPr>
              <a:t>*</a:t>
            </a:r>
            <a:r>
              <a:rPr lang="en-US" sz="1600" dirty="0" smtClean="0"/>
              <a:t> 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ea typeface="Times New Roman" pitchFamily="18" charset="0"/>
                <a:cs typeface="Times New Roman" pitchFamily="18" charset="0"/>
              </a:rPr>
              <a:t>M. E.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ea typeface="Times New Roman" pitchFamily="18" charset="0"/>
                <a:cs typeface="Times New Roman" pitchFamily="18" charset="0"/>
              </a:rPr>
              <a:t>Amyeen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ea typeface="Times New Roman" pitchFamily="18" charset="0"/>
                <a:cs typeface="Times New Roman" pitchFamily="18" charset="0"/>
              </a:rPr>
              <a:t>, W. K. Fuchs, I.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ea typeface="Times New Roman" pitchFamily="18" charset="0"/>
                <a:cs typeface="Times New Roman" pitchFamily="18" charset="0"/>
              </a:rPr>
              <a:t>Pomeranz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ea typeface="Times New Roman" pitchFamily="18" charset="0"/>
                <a:cs typeface="Times New Roman" pitchFamily="18" charset="0"/>
              </a:rPr>
              <a:t>, and V.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ea typeface="Times New Roman" pitchFamily="18" charset="0"/>
                <a:cs typeface="Times New Roman" pitchFamily="18" charset="0"/>
              </a:rPr>
              <a:t>Boppana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ea typeface="Times New Roman" pitchFamily="18" charset="0"/>
                <a:cs typeface="Times New Roman" pitchFamily="18" charset="0"/>
              </a:rPr>
              <a:t>, “Fault Equivalence Identification in Combinational Circuits Using Implication and Evaluation Techniques,”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ea typeface="Times New Roman" pitchFamily="18" charset="0"/>
                <a:cs typeface="Times New Roman" pitchFamily="18" charset="0"/>
              </a:rPr>
              <a:t> IEEE Transactions on Computer-Aided Design of Integrated Circuits and Systems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ea typeface="Times New Roman" pitchFamily="18" charset="0"/>
                <a:cs typeface="Times New Roman" pitchFamily="18" charset="0"/>
              </a:rPr>
              <a:t>, vol. 22, no. 7, Jul. 2003.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233988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A new diagnostic coverage metric is defined.</a:t>
            </a:r>
          </a:p>
          <a:p>
            <a:r>
              <a:rPr lang="en-US" dirty="0" smtClean="0"/>
              <a:t>New diagnostic test generation algorithm uses conventional tools:</a:t>
            </a:r>
          </a:p>
          <a:p>
            <a:pPr marL="687388">
              <a:buFont typeface="Arial" pitchFamily="34" charset="0"/>
              <a:buChar char="–"/>
            </a:pPr>
            <a:r>
              <a:rPr lang="en-US" dirty="0" smtClean="0"/>
              <a:t>Diagnostic fault simulation drops diagnosed faults; similar complexity to conventional fault simulators.</a:t>
            </a:r>
          </a:p>
          <a:p>
            <a:pPr marL="687388">
              <a:buFont typeface="Arial" pitchFamily="34" charset="0"/>
              <a:buChar char="–"/>
            </a:pPr>
            <a:r>
              <a:rPr lang="en-US" dirty="0" smtClean="0"/>
              <a:t>Exclusive test generation requires only single fault detection.</a:t>
            </a:r>
          </a:p>
          <a:p>
            <a:pPr marL="687388">
              <a:buFont typeface="Arial" pitchFamily="34" charset="0"/>
              <a:buChar char="–"/>
            </a:pPr>
            <a:r>
              <a:rPr lang="en-US" dirty="0" smtClean="0"/>
              <a:t>Fault equivalence checking is important for DC; requires effective algorithm.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  3rd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ITC 2010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EC50-0A91-4F7E-80DC-A3DC0FEBA1CC}" type="slidenum">
              <a:rPr lang="en-US" altLang="zh-CN" smtClean="0"/>
              <a:pPr/>
              <a:t>25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14600" y="2438400"/>
            <a:ext cx="399340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</a:t>
            </a:r>
          </a:p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Questions?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  3rd</a:t>
            </a:r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ITC 2010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EC50-0A91-4F7E-80DC-A3DC0FEBA1CC}" type="slidenum">
              <a:rPr lang="en-US" altLang="zh-CN" smtClean="0"/>
              <a:pPr/>
              <a:t>26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Purpose (motivation)</a:t>
            </a:r>
          </a:p>
          <a:p>
            <a:r>
              <a:rPr lang="en-US" sz="3000" dirty="0" smtClean="0"/>
              <a:t>Problem Statement &amp; Contribution</a:t>
            </a:r>
          </a:p>
          <a:p>
            <a:r>
              <a:rPr lang="en-US" sz="3000" dirty="0" smtClean="0"/>
              <a:t>Introduction &amp; Background</a:t>
            </a:r>
          </a:p>
          <a:p>
            <a:r>
              <a:rPr lang="en-US" sz="3000" dirty="0" smtClean="0"/>
              <a:t>Diagnostic ATPG System</a:t>
            </a:r>
          </a:p>
          <a:p>
            <a:pPr lvl="1"/>
            <a:r>
              <a:rPr lang="en-US" sz="3000" dirty="0" smtClean="0"/>
              <a:t>Diagnostic Fault Simulation</a:t>
            </a:r>
          </a:p>
          <a:p>
            <a:pPr lvl="1"/>
            <a:r>
              <a:rPr lang="en-US" sz="3000" dirty="0" smtClean="0"/>
              <a:t>Exclusive Test Generation</a:t>
            </a:r>
          </a:p>
          <a:p>
            <a:pPr lvl="1"/>
            <a:r>
              <a:rPr lang="en-US" sz="3000" dirty="0" smtClean="0"/>
              <a:t>Equivalence Identification</a:t>
            </a:r>
          </a:p>
          <a:p>
            <a:r>
              <a:rPr lang="en-US" sz="3000" dirty="0" smtClean="0"/>
              <a:t>Experimental Results </a:t>
            </a:r>
          </a:p>
          <a:p>
            <a:r>
              <a:rPr lang="en-US" sz="3000" dirty="0" smtClean="0"/>
              <a:t>Conclusion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Nov.  3rd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ITC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&amp; Contribution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Nov.  3rd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ITC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1DFC1-2DE9-466C-B296-661A7F7832F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Content Placeholder 5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610600" cy="502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Diagnostic ATPG Problem: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Given a combinational circuit and a fault model, find: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Test vectors to distinguish each fault from all other faults.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Define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measure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diagnostic coverage of vectors.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Present contributions: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 diagnostic coverage metric.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 diagnostic ATPG system using conventional fault-detection tools.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914400" y="3276600"/>
          <a:ext cx="7642334" cy="2887663"/>
        </p:xfrm>
        <a:graphic>
          <a:graphicData uri="http://schemas.openxmlformats.org/presentationml/2006/ole">
            <p:oleObj spid="_x0000_s1026" name="Visio" r:id="rId3" imgW="2541727" imgH="1006450" progId="">
              <p:embed/>
            </p:oleObj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  3rd</a:t>
            </a:r>
            <a:endParaRPr lang="en-US" altLang="zh-CN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ITC 2010</a:t>
            </a:r>
            <a:endParaRPr lang="en-US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EC50-0A91-4F7E-80DC-A3DC0FEBA1CC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5" name="TextBox 4"/>
          <p:cNvSpPr txBox="1"/>
          <p:nvPr/>
        </p:nvSpPr>
        <p:spPr>
          <a:xfrm>
            <a:off x="838200" y="1295400"/>
            <a:ext cx="8001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Fault detection test generation: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	Find an input vector such that faulty response 	differs from fault-free response.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5638" cy="190500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5638" cy="1905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352800" y="2667000"/>
            <a:ext cx="21307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sz="3200" baseline="-250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320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</a:t>
            </a:r>
            <a:r>
              <a:rPr lang="en-US" sz="3200" baseline="-250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320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C</a:t>
            </a:r>
            <a:r>
              <a:rPr lang="en-US" sz="3200" baseline="-250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1</a:t>
            </a:r>
            <a:r>
              <a:rPr lang="en-US" sz="320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=</a:t>
            </a:r>
            <a:r>
              <a:rPr lang="en-US" sz="320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1</a:t>
            </a:r>
            <a:endParaRPr lang="en-US" sz="3200" dirty="0">
              <a:solidFill>
                <a:srgbClr val="FFFFFF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Nov.  3rd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ITC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1266674" y="2362200"/>
          <a:ext cx="6609444" cy="4072313"/>
        </p:xfrm>
        <a:graphic>
          <a:graphicData uri="http://schemas.openxmlformats.org/presentationml/2006/ole">
            <p:oleObj spid="_x0000_s59394" name="Visio" r:id="rId4" imgW="3148279" imgH="1940052" progId="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086600" y="4648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sa0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990600"/>
            <a:ext cx="495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Exclusive test: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A test that detects only one fault from a fault-pair.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609600" y="2743200"/>
          <a:ext cx="7772400" cy="3436488"/>
        </p:xfrm>
        <a:graphic>
          <a:graphicData uri="http://schemas.openxmlformats.org/presentationml/2006/ole">
            <p:oleObj spid="_x0000_s59395" name="Visio" r:id="rId5" imgW="2330501" imgH="1030224" progId="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953000" y="12954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Simplified: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717" y="1905000"/>
            <a:ext cx="448392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320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sz="3200" baseline="-250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320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</a:t>
            </a:r>
            <a:r>
              <a:rPr lang="en-US" sz="3200" baseline="-250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320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C</a:t>
            </a:r>
            <a:r>
              <a:rPr lang="en-US" sz="3200" baseline="-250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1</a:t>
            </a:r>
            <a:r>
              <a:rPr lang="en-US" sz="32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)</a:t>
            </a:r>
            <a:r>
              <a:rPr lang="en-US" sz="3200" i="1" baseline="-250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</a:t>
            </a:r>
            <a:r>
              <a:rPr lang="en-US" sz="3200" baseline="-250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(</a:t>
            </a:r>
            <a:r>
              <a:rPr lang="en-US" sz="320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C</a:t>
            </a:r>
            <a:r>
              <a:rPr lang="en-US" sz="3200" baseline="-250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0</a:t>
            </a:r>
            <a:r>
              <a:rPr lang="en-US" sz="3200" i="1" baseline="-250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</a:t>
            </a:r>
            <a:r>
              <a:rPr lang="en-US" sz="3200" baseline="-250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320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C</a:t>
            </a:r>
            <a:r>
              <a:rPr lang="en-US" sz="3200" baseline="-250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2</a:t>
            </a:r>
            <a:r>
              <a:rPr lang="en-US" sz="32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)</a:t>
            </a:r>
            <a:r>
              <a:rPr lang="en-US" sz="320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=</a:t>
            </a:r>
            <a:r>
              <a:rPr lang="en-US" sz="320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1</a:t>
            </a:r>
          </a:p>
          <a:p>
            <a:r>
              <a:rPr lang="en-US" sz="32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 ⇒       </a:t>
            </a:r>
            <a:r>
              <a:rPr lang="en-US" sz="320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sz="3200" baseline="-250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320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</a:t>
            </a:r>
            <a:r>
              <a:rPr lang="en-US" sz="3200" baseline="-250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320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C</a:t>
            </a:r>
            <a:r>
              <a:rPr lang="en-US" sz="3200" baseline="-250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2</a:t>
            </a:r>
            <a:r>
              <a:rPr lang="en-US" sz="320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=</a:t>
            </a:r>
            <a:r>
              <a:rPr lang="en-US" sz="320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sym typeface="Symbol"/>
              </a:rPr>
              <a:t>1</a:t>
            </a:r>
            <a:endParaRPr lang="en-US" sz="3200" dirty="0">
              <a:solidFill>
                <a:srgbClr val="FFFFFF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 bwMode="auto">
          <a:xfrm>
            <a:off x="685800" y="3429000"/>
            <a:ext cx="5791200" cy="2895600"/>
          </a:xfrm>
          <a:prstGeom prst="rect">
            <a:avLst/>
          </a:prstGeom>
          <a:noFill/>
          <a:ln w="25400" cap="flat" cmpd="sng" algn="ctr">
            <a:solidFill>
              <a:srgbClr val="FFFF00"/>
            </a:solidFill>
            <a:prstDash val="dash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1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1447800" y="1143000"/>
            <a:ext cx="5029200" cy="1600200"/>
          </a:xfrm>
          <a:prstGeom prst="rect">
            <a:avLst/>
          </a:prstGeom>
          <a:noFill/>
          <a:ln w="25400" cap="flat" cmpd="sng" algn="ctr">
            <a:solidFill>
              <a:srgbClr val="FFFF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r>
              <a:rPr lang="en-US" dirty="0" smtClean="0"/>
              <a:t>Diagnostic Test Generation 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Nov.  3rd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ITC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1DFC1-2DE9-466C-B296-661A7F7832F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676400" y="1600200"/>
            <a:ext cx="1752600" cy="1015663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233363" indent="-233363"/>
            <a:r>
              <a:rPr lang="en-US" sz="2000" dirty="0" smtClean="0">
                <a:solidFill>
                  <a:srgbClr val="FFFFFF"/>
                </a:solidFill>
              </a:rPr>
              <a:t>1. </a:t>
            </a:r>
            <a:r>
              <a:rPr lang="en-US" sz="2000" dirty="0" err="1" smtClean="0">
                <a:solidFill>
                  <a:srgbClr val="FFFFFF"/>
                </a:solidFill>
              </a:rPr>
              <a:t>Structrally</a:t>
            </a:r>
            <a:r>
              <a:rPr lang="en-US" sz="2000" dirty="0" smtClean="0">
                <a:solidFill>
                  <a:srgbClr val="FFFFFF"/>
                </a:solidFill>
              </a:rPr>
              <a:t> collapsed fault set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1600200"/>
            <a:ext cx="2057400" cy="1015663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233363" indent="-233363"/>
            <a:r>
              <a:rPr lang="en-US" sz="2000" dirty="0" smtClean="0">
                <a:solidFill>
                  <a:srgbClr val="FFFFFF"/>
                </a:solidFill>
              </a:rPr>
              <a:t>2. ATPG system for detection fault coverage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391400" y="3200400"/>
            <a:ext cx="1524000" cy="1447800"/>
          </a:xfrm>
          <a:prstGeom prst="ellipse">
            <a:avLst/>
          </a:prstGeom>
          <a:noFill/>
          <a:ln w="254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FFFF"/>
                </a:solidFill>
                <a:latin typeface="Arial" charset="0"/>
              </a:rPr>
              <a:t>Test vectors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cxnSp>
        <p:nvCxnSpPr>
          <p:cNvPr id="14" name="Straight Arrow Connector 13"/>
          <p:cNvCxnSpPr>
            <a:stCxn id="10" idx="3"/>
            <a:endCxn id="11" idx="1"/>
          </p:cNvCxnSpPr>
          <p:nvPr/>
        </p:nvCxnSpPr>
        <p:spPr bwMode="auto">
          <a:xfrm>
            <a:off x="3429000" y="2108032"/>
            <a:ext cx="7620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6" name="Shape 15"/>
          <p:cNvCxnSpPr>
            <a:stCxn id="11" idx="3"/>
            <a:endCxn id="12" idx="0"/>
          </p:cNvCxnSpPr>
          <p:nvPr/>
        </p:nvCxnSpPr>
        <p:spPr bwMode="auto">
          <a:xfrm>
            <a:off x="6248400" y="2108032"/>
            <a:ext cx="1905000" cy="1092368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629400" y="1371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FFFF"/>
                </a:solidFill>
              </a:rPr>
              <a:t>Detection vectors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1000" y="3581400"/>
            <a:ext cx="2057400" cy="707886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233363" indent="-233363"/>
            <a:r>
              <a:rPr lang="en-US" sz="2000" dirty="0" smtClean="0">
                <a:solidFill>
                  <a:srgbClr val="FFFFFF"/>
                </a:solidFill>
              </a:rPr>
              <a:t>4. Exclusive test generator</a:t>
            </a:r>
            <a:endParaRPr lang="en-US" sz="2000" dirty="0">
              <a:solidFill>
                <a:srgbClr val="FFFFFF"/>
              </a:solidFill>
            </a:endParaRPr>
          </a:p>
        </p:txBody>
      </p:sp>
      <p:cxnSp>
        <p:nvCxnSpPr>
          <p:cNvPr id="24" name="Straight Arrow Connector 23"/>
          <p:cNvCxnSpPr>
            <a:stCxn id="18" idx="3"/>
            <a:endCxn id="12" idx="2"/>
          </p:cNvCxnSpPr>
          <p:nvPr/>
        </p:nvCxnSpPr>
        <p:spPr bwMode="auto">
          <a:xfrm flipV="1">
            <a:off x="6248400" y="3924300"/>
            <a:ext cx="1143000" cy="1104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6400800" y="3124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FFFF"/>
                </a:solidFill>
              </a:rPr>
              <a:t>Diagnostic vectors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1000" y="4724400"/>
            <a:ext cx="2057400" cy="707886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233363" indent="-233363"/>
            <a:r>
              <a:rPr lang="en-US" sz="2000" dirty="0" smtClean="0">
                <a:solidFill>
                  <a:srgbClr val="FFFFFF"/>
                </a:solidFill>
              </a:rPr>
              <a:t>3. Diagnostic fault simulator</a:t>
            </a:r>
            <a:endParaRPr lang="en-US" sz="2000" dirty="0">
              <a:solidFill>
                <a:srgbClr val="FFFFFF"/>
              </a:solidFill>
            </a:endParaRPr>
          </a:p>
        </p:txBody>
      </p:sp>
      <p:cxnSp>
        <p:nvCxnSpPr>
          <p:cNvPr id="34" name="Shape 33"/>
          <p:cNvCxnSpPr>
            <a:stCxn id="12" idx="4"/>
            <a:endCxn id="30" idx="3"/>
          </p:cNvCxnSpPr>
          <p:nvPr/>
        </p:nvCxnSpPr>
        <p:spPr bwMode="auto">
          <a:xfrm rot="5400000">
            <a:off x="6985829" y="3910771"/>
            <a:ext cx="430143" cy="1905000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5" name="Flowchart: Decision 34"/>
          <p:cNvSpPr/>
          <p:nvPr/>
        </p:nvSpPr>
        <p:spPr bwMode="auto">
          <a:xfrm>
            <a:off x="838200" y="4343400"/>
            <a:ext cx="2743200" cy="1524000"/>
          </a:xfrm>
          <a:prstGeom prst="flowChartDecision">
            <a:avLst/>
          </a:prstGeom>
          <a:noFill/>
          <a:ln w="254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charset="0"/>
              </a:rPr>
              <a:t>Adequate diagnostic coverage?</a:t>
            </a:r>
          </a:p>
        </p:txBody>
      </p:sp>
      <p:cxnSp>
        <p:nvCxnSpPr>
          <p:cNvPr id="38" name="Straight Arrow Connector 37"/>
          <p:cNvCxnSpPr/>
          <p:nvPr/>
        </p:nvCxnSpPr>
        <p:spPr bwMode="auto">
          <a:xfrm rot="10800000">
            <a:off x="3581400" y="5105400"/>
            <a:ext cx="6096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0" name="Shape 39"/>
          <p:cNvCxnSpPr>
            <a:stCxn id="35" idx="0"/>
            <a:endCxn id="18" idx="1"/>
          </p:cNvCxnSpPr>
          <p:nvPr/>
        </p:nvCxnSpPr>
        <p:spPr bwMode="auto">
          <a:xfrm rot="5400000" flipH="1" flipV="1">
            <a:off x="2996372" y="3148772"/>
            <a:ext cx="408057" cy="1981200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438400" y="3962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FFFF"/>
                </a:solidFill>
              </a:rPr>
              <a:t>Undiagnosed fault-pair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600200" y="4038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FFFF"/>
                </a:solidFill>
              </a:rPr>
              <a:t>No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90800" y="5715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FFFF"/>
                </a:solidFill>
              </a:rPr>
              <a:t>Yes</a:t>
            </a:r>
            <a:endParaRPr lang="en-US" i="1" dirty="0">
              <a:solidFill>
                <a:srgbClr val="FFFFFF"/>
              </a:solidFill>
            </a:endParaRPr>
          </a:p>
        </p:txBody>
      </p:sp>
      <p:cxnSp>
        <p:nvCxnSpPr>
          <p:cNvPr id="49" name="Shape 48"/>
          <p:cNvCxnSpPr>
            <a:stCxn id="35" idx="2"/>
          </p:cNvCxnSpPr>
          <p:nvPr/>
        </p:nvCxnSpPr>
        <p:spPr bwMode="auto">
          <a:xfrm rot="16200000" flipH="1">
            <a:off x="2667000" y="5410200"/>
            <a:ext cx="228600" cy="1143000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3124200" y="58674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FFFF"/>
                </a:solidFill>
              </a:rPr>
              <a:t>Stop</a:t>
            </a:r>
            <a:endParaRPr lang="en-US" sz="2400" b="1" i="1" dirty="0">
              <a:solidFill>
                <a:srgbClr val="FFFFFF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85800" y="2743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FFFF"/>
                </a:solidFill>
              </a:rPr>
              <a:t>Functionally equivalent fault-pair</a:t>
            </a:r>
            <a:endParaRPr lang="en-US" i="1" dirty="0">
              <a:solidFill>
                <a:srgbClr val="FFFFFF"/>
              </a:solidFill>
            </a:endParaRPr>
          </a:p>
        </p:txBody>
      </p:sp>
      <p:cxnSp>
        <p:nvCxnSpPr>
          <p:cNvPr id="53" name="Elbow Connector 52"/>
          <p:cNvCxnSpPr>
            <a:stCxn id="18" idx="0"/>
            <a:endCxn id="10" idx="2"/>
          </p:cNvCxnSpPr>
          <p:nvPr/>
        </p:nvCxnSpPr>
        <p:spPr bwMode="auto">
          <a:xfrm rot="16200000" flipV="1">
            <a:off x="3403432" y="1765132"/>
            <a:ext cx="965537" cy="2667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1" name="Rectangle 30"/>
          <p:cNvSpPr/>
          <p:nvPr/>
        </p:nvSpPr>
        <p:spPr>
          <a:xfrm>
            <a:off x="4648200" y="5486400"/>
            <a:ext cx="228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rgbClr val="FFFFFF"/>
                </a:solidFill>
                <a:latin typeface="Arial" charset="0"/>
              </a:rPr>
              <a:t>Diagnostic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rgbClr val="FFFFFF"/>
                </a:solidFill>
                <a:latin typeface="Arial" charset="0"/>
              </a:rPr>
              <a:t>ATPG</a:t>
            </a:r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1600200" y="1143000"/>
            <a:ext cx="3236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rgbClr val="FFFFFF"/>
                </a:solidFill>
                <a:latin typeface="Arial" charset="0"/>
              </a:rPr>
              <a:t>Conventional ATPG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114800" y="3505200"/>
            <a:ext cx="2209800" cy="838200"/>
          </a:xfrm>
          <a:prstGeom prst="rect">
            <a:avLst/>
          </a:prstGeom>
          <a:solidFill>
            <a:srgbClr val="92D050">
              <a:alpha val="25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114800" y="4648200"/>
            <a:ext cx="2209800" cy="838200"/>
          </a:xfrm>
          <a:prstGeom prst="rect">
            <a:avLst/>
          </a:prstGeom>
          <a:solidFill>
            <a:srgbClr val="92D050">
              <a:alpha val="25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Fault Simulator*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7696200" cy="4525963"/>
          </a:xfrm>
          <a:noFill/>
        </p:spPr>
        <p:txBody>
          <a:bodyPr>
            <a:normAutofit/>
          </a:bodyPr>
          <a:lstStyle/>
          <a:p>
            <a:r>
              <a:rPr lang="en-US" sz="3500" dirty="0" smtClean="0"/>
              <a:t>Given a set of vectors and a set of faults, find:</a:t>
            </a:r>
          </a:p>
          <a:p>
            <a:pPr marL="742950">
              <a:buFont typeface="Arial" pitchFamily="34" charset="0"/>
              <a:buChar char="–"/>
            </a:pPr>
            <a:r>
              <a:rPr lang="en-US" sz="2800" dirty="0" smtClean="0"/>
              <a:t>Diagnostic coverage</a:t>
            </a:r>
          </a:p>
          <a:p>
            <a:pPr marL="742950">
              <a:buFont typeface="Arial" pitchFamily="34" charset="0"/>
              <a:buChar char="–"/>
            </a:pPr>
            <a:r>
              <a:rPr lang="en-US" dirty="0" smtClean="0"/>
              <a:t>Identify undiagnosed fault groups </a:t>
            </a:r>
            <a:r>
              <a:rPr lang="en-US" dirty="0" smtClean="0"/>
              <a:t>with</a:t>
            </a:r>
            <a:r>
              <a:rPr lang="en-US" dirty="0" smtClean="0"/>
              <a:t> </a:t>
            </a:r>
            <a:r>
              <a:rPr lang="en-US" dirty="0" smtClean="0"/>
              <a:t>two or more faults</a:t>
            </a:r>
            <a:endParaRPr lang="en-US" sz="2800" dirty="0" smtClean="0"/>
          </a:p>
          <a:p>
            <a:pPr marL="742950">
              <a:buFont typeface="Arial" pitchFamily="34" charset="0"/>
              <a:buChar char="–"/>
            </a:pPr>
            <a:r>
              <a:rPr lang="en-US" dirty="0" smtClean="0"/>
              <a:t>Eliminate the</a:t>
            </a:r>
            <a:r>
              <a:rPr lang="en-US" sz="2800" dirty="0" smtClean="0"/>
              <a:t> need to target all n(n – 1)/2 </a:t>
            </a:r>
            <a:r>
              <a:rPr lang="en-US" dirty="0" smtClean="0"/>
              <a:t>fault pairs </a:t>
            </a: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  3rd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ITC 2010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EC50-0A91-4F7E-80DC-A3DC0FEBA1CC}" type="slidenum">
              <a:rPr lang="en-US" altLang="zh-CN" smtClean="0"/>
              <a:pPr/>
              <a:t>8</a:t>
            </a:fld>
            <a:endParaRPr lang="en-US" altLang="zh-CN"/>
          </a:p>
        </p:txBody>
      </p:sp>
      <p:sp>
        <p:nvSpPr>
          <p:cNvPr id="7" name="TextBox 6"/>
          <p:cNvSpPr txBox="1"/>
          <p:nvPr/>
        </p:nvSpPr>
        <p:spPr>
          <a:xfrm>
            <a:off x="1066800" y="54864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* Y. Zhang and V. D. </a:t>
            </a:r>
            <a:r>
              <a:rPr lang="en-US" dirty="0" err="1" smtClean="0">
                <a:solidFill>
                  <a:srgbClr val="FFFF00"/>
                </a:solidFill>
              </a:rPr>
              <a:t>Agrawal</a:t>
            </a:r>
            <a:r>
              <a:rPr lang="en-US" dirty="0" smtClean="0">
                <a:solidFill>
                  <a:srgbClr val="FFFF00"/>
                </a:solidFill>
              </a:rPr>
              <a:t>, “An Algorithm for Diagnostic Fault Simulation,” </a:t>
            </a:r>
            <a:r>
              <a:rPr lang="en-US" i="1" dirty="0" smtClean="0">
                <a:solidFill>
                  <a:srgbClr val="FFFF00"/>
                </a:solidFill>
              </a:rPr>
              <a:t>Proc.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i="1" dirty="0" smtClean="0">
                <a:solidFill>
                  <a:srgbClr val="FFFF00"/>
                </a:solidFill>
              </a:rPr>
              <a:t>11th IEEE Latin-American Workshop, </a:t>
            </a:r>
            <a:r>
              <a:rPr lang="en-US" dirty="0" smtClean="0">
                <a:solidFill>
                  <a:srgbClr val="FFFF00"/>
                </a:solidFill>
              </a:rPr>
              <a:t>March 2010.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609600"/>
          </a:xfrm>
        </p:spPr>
        <p:txBody>
          <a:bodyPr/>
          <a:lstStyle/>
          <a:p>
            <a:r>
              <a:rPr lang="en-US" dirty="0" smtClean="0"/>
              <a:t>Diagnostic Fault Simulation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495800"/>
          </a:xfrm>
        </p:spPr>
        <p:txBody>
          <a:bodyPr/>
          <a:lstStyle/>
          <a:p>
            <a:pPr marL="744538" indent="-744538">
              <a:buNone/>
            </a:pPr>
            <a:r>
              <a:rPr lang="en-US" dirty="0" smtClean="0"/>
              <a:t>  </a:t>
            </a:r>
            <a:r>
              <a:rPr lang="en-US" sz="2800" dirty="0" smtClean="0"/>
              <a:t> 1. </a:t>
            </a:r>
            <a:r>
              <a:rPr lang="en-US" dirty="0" smtClean="0"/>
              <a:t>For an input test vector</a:t>
            </a:r>
            <a:r>
              <a:rPr lang="en-US" sz="2800" dirty="0" smtClean="0"/>
              <a:t> </a:t>
            </a:r>
            <a:r>
              <a:rPr lang="en-US" dirty="0" smtClean="0"/>
              <a:t>find detected faults</a:t>
            </a:r>
            <a:r>
              <a:rPr lang="en-US" sz="2800" dirty="0" smtClean="0"/>
              <a:t>.</a:t>
            </a:r>
          </a:p>
          <a:p>
            <a:pPr marL="744538" indent="-744538">
              <a:buNone/>
            </a:pPr>
            <a:r>
              <a:rPr lang="en-US" sz="2800" dirty="0" smtClean="0"/>
              <a:t>   2. Group faults with same syndrome (detection pattern at primary outputs).</a:t>
            </a:r>
          </a:p>
          <a:p>
            <a:pPr marL="742950" indent="-742950">
              <a:buNone/>
            </a:pPr>
            <a:r>
              <a:rPr lang="en-US" sz="2800" dirty="0" smtClean="0"/>
              <a:t>   3. </a:t>
            </a:r>
            <a:r>
              <a:rPr lang="en-US" dirty="0" smtClean="0"/>
              <a:t>Calculate/update diagnostic coverage (DC).</a:t>
            </a:r>
            <a:endParaRPr lang="en-US" sz="2800" dirty="0" smtClean="0"/>
          </a:p>
          <a:p>
            <a:pPr marL="744538" indent="-744538">
              <a:buNone/>
            </a:pPr>
            <a:r>
              <a:rPr lang="en-US" dirty="0" smtClean="0"/>
              <a:t>   4. Continue steps 1 through 3 with next test vector until no vectors left.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Nov.  3rd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ITC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">
  <a:themeElements>
    <a:clrScheme name="">
      <a:dk1>
        <a:srgbClr val="000000"/>
      </a:dk1>
      <a:lt1>
        <a:srgbClr val="114FFB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AAB2FD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Powerpoi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6622</TotalTime>
  <Words>1678</Words>
  <Application>Microsoft Office PowerPoint</Application>
  <PresentationFormat>On-screen Show (4:3)</PresentationFormat>
  <Paragraphs>477</Paragraphs>
  <Slides>26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Powerpoint Template</vt:lpstr>
      <vt:lpstr>Visio</vt:lpstr>
      <vt:lpstr>A Diagnostic Test Generation System</vt:lpstr>
      <vt:lpstr>Purpose</vt:lpstr>
      <vt:lpstr>Outline </vt:lpstr>
      <vt:lpstr>Problem Statement &amp; Contribution</vt:lpstr>
      <vt:lpstr>Introduction</vt:lpstr>
      <vt:lpstr>Introduction</vt:lpstr>
      <vt:lpstr>Diagnostic Test Generation System</vt:lpstr>
      <vt:lpstr>Diagnostic Fault Simulator*</vt:lpstr>
      <vt:lpstr>Diagnostic Fault Simulation</vt:lpstr>
      <vt:lpstr>Diagnostic Fault Simulator</vt:lpstr>
      <vt:lpstr>Fault Dropping</vt:lpstr>
      <vt:lpstr>Diagnostic Fault Coverage (DC)</vt:lpstr>
      <vt:lpstr> DC vs. Fault-Pair Coverage – C432</vt:lpstr>
      <vt:lpstr>Exclusive Test* Generation</vt:lpstr>
      <vt:lpstr>Exclusive Test Generation</vt:lpstr>
      <vt:lpstr>Exclusive Test Generation</vt:lpstr>
      <vt:lpstr>New Diagnostic ATPG Model</vt:lpstr>
      <vt:lpstr>Single Copy Exclusive Test Generation</vt:lpstr>
      <vt:lpstr>Exclusive Test Generation Example</vt:lpstr>
      <vt:lpstr>Exclusive Test Generation</vt:lpstr>
      <vt:lpstr>Advantages of Exclusive Test Algorithm</vt:lpstr>
      <vt:lpstr>Experimental Results</vt:lpstr>
      <vt:lpstr>Need for Equivalence Identification</vt:lpstr>
      <vt:lpstr>Equivalence Identification*</vt:lpstr>
      <vt:lpstr>Conclusion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Test Generation System</dc:title>
  <dc:creator>wing</dc:creator>
  <cp:lastModifiedBy>agrawvd</cp:lastModifiedBy>
  <cp:revision>677</cp:revision>
  <dcterms:created xsi:type="dcterms:W3CDTF">2006-08-16T00:00:00Z</dcterms:created>
  <dcterms:modified xsi:type="dcterms:W3CDTF">2010-10-12T04:22:10Z</dcterms:modified>
</cp:coreProperties>
</file>