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5" r:id="rId8"/>
    <p:sldId id="266" r:id="rId9"/>
    <p:sldId id="259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D535-D4E4-4A49-A97E-526C8FC3F2A9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0850-BE6D-7240-AFD7-EE4E2855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74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D535-D4E4-4A49-A97E-526C8FC3F2A9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0850-BE6D-7240-AFD7-EE4E2855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5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D535-D4E4-4A49-A97E-526C8FC3F2A9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0850-BE6D-7240-AFD7-EE4E2855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0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D535-D4E4-4A49-A97E-526C8FC3F2A9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0850-BE6D-7240-AFD7-EE4E2855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8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D535-D4E4-4A49-A97E-526C8FC3F2A9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0850-BE6D-7240-AFD7-EE4E2855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8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D535-D4E4-4A49-A97E-526C8FC3F2A9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0850-BE6D-7240-AFD7-EE4E2855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4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D535-D4E4-4A49-A97E-526C8FC3F2A9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0850-BE6D-7240-AFD7-EE4E2855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3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D535-D4E4-4A49-A97E-526C8FC3F2A9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0850-BE6D-7240-AFD7-EE4E2855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5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D535-D4E4-4A49-A97E-526C8FC3F2A9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0850-BE6D-7240-AFD7-EE4E2855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50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D535-D4E4-4A49-A97E-526C8FC3F2A9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0850-BE6D-7240-AFD7-EE4E2855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9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D535-D4E4-4A49-A97E-526C8FC3F2A9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0850-BE6D-7240-AFD7-EE4E2855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0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8D535-D4E4-4A49-A97E-526C8FC3F2A9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20850-BE6D-7240-AFD7-EE4E2855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1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g"/><Relationship Id="rId5" Type="http://schemas.openxmlformats.org/officeDocument/2006/relationships/hyperlink" Target="mailto:hungjoh@auburn.edu" TargetMode="External"/><Relationship Id="rId4" Type="http://schemas.openxmlformats.org/officeDocument/2006/relationships/hyperlink" Target="mailto:nelsovp@auburn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rzh0038@auburn.edu" TargetMode="External"/><Relationship Id="rId2" Type="http://schemas.openxmlformats.org/officeDocument/2006/relationships/hyperlink" Target="mailto:atc0018@auburn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3.wav"/><Relationship Id="rId7" Type="http://schemas.openxmlformats.org/officeDocument/2006/relationships/image" Target="../media/image5.jpg"/><Relationship Id="rId12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jpg"/><Relationship Id="rId4" Type="http://schemas.openxmlformats.org/officeDocument/2006/relationships/audio" Target="../media/media3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wav"/><Relationship Id="rId7" Type="http://schemas.openxmlformats.org/officeDocument/2006/relationships/hyperlink" Target="http://www.eng.auburn.edu/~nelsovp/courses/elec3040_3050/" TargetMode="Externa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 3040/ELEC 3050</a:t>
            </a:r>
            <a:br>
              <a:rPr lang="en-US" dirty="0" smtClean="0"/>
            </a:br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2018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i="1" dirty="0" smtClean="0">
                <a:solidFill>
                  <a:srgbClr val="0000FF"/>
                </a:solidFill>
              </a:rPr>
              <a:t>See syllabus for details</a:t>
            </a:r>
            <a:r>
              <a:rPr lang="en-US" sz="2800" i="1" dirty="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5938979"/>
            <a:ext cx="796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(Click speaker icons for the recorded audio, and hit play/pause button.)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0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nOpto Fall'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6" y="1217393"/>
            <a:ext cx="8746671" cy="4518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i="1" dirty="0" smtClean="0">
                <a:solidFill>
                  <a:srgbClr val="FF6600"/>
                </a:solidFill>
              </a:rPr>
              <a:t>Labs #1, #3 Prep: Study </a:t>
            </a:r>
            <a:r>
              <a:rPr lang="en-US" sz="2800" i="1" dirty="0" err="1" smtClean="0">
                <a:solidFill>
                  <a:srgbClr val="FF6600"/>
                </a:solidFill>
              </a:rPr>
              <a:t>Panopto</a:t>
            </a:r>
            <a:r>
              <a:rPr lang="en-US" sz="2800" i="1" dirty="0" smtClean="0">
                <a:solidFill>
                  <a:srgbClr val="FF6600"/>
                </a:solidFill>
              </a:rPr>
              <a:t> recordings in CANVAS</a:t>
            </a:r>
            <a:endParaRPr lang="en-US" sz="2800" i="1" dirty="0">
              <a:solidFill>
                <a:srgbClr val="FF66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43297" y="1091198"/>
            <a:ext cx="2692108" cy="2682516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22071" y="3773714"/>
            <a:ext cx="2267858" cy="861786"/>
          </a:xfrm>
          <a:prstGeom prst="curvedConnector3">
            <a:avLst>
              <a:gd name="adj1" fmla="val 47600"/>
            </a:avLst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Sound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7643298" y="5208821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06868">
            <a:off x="5390897" y="3723107"/>
            <a:ext cx="330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Study for week of 9/3, Labor Day!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96055" y="2837452"/>
            <a:ext cx="4534174" cy="147825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4628411"/>
            <a:ext cx="4038600" cy="15366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Dr. Nelson</a:t>
            </a:r>
          </a:p>
          <a:p>
            <a:pPr marL="57150" indent="0" algn="ctr">
              <a:buNone/>
            </a:pPr>
            <a:r>
              <a:rPr lang="en-US" sz="2000" dirty="0" err="1" smtClean="0"/>
              <a:t>ofc</a:t>
            </a:r>
            <a:r>
              <a:rPr lang="en-US" sz="2000" dirty="0" smtClean="0"/>
              <a:t>: Broun 326</a:t>
            </a:r>
          </a:p>
          <a:p>
            <a:pPr marL="57150" indent="0" algn="ctr">
              <a:buNone/>
            </a:pPr>
            <a:r>
              <a:rPr lang="en-US" sz="2000" dirty="0"/>
              <a:t>e</a:t>
            </a:r>
            <a:r>
              <a:rPr lang="en-US" sz="2000" dirty="0" smtClean="0"/>
              <a:t>: </a:t>
            </a:r>
            <a:r>
              <a:rPr lang="en-US" sz="2000" dirty="0" smtClean="0">
                <a:hlinkClick r:id="rId4"/>
              </a:rPr>
              <a:t>nelsovp@auburn.edu</a:t>
            </a:r>
            <a:endParaRPr lang="en-US" sz="2000" dirty="0" smtClean="0"/>
          </a:p>
          <a:p>
            <a:pPr marL="457200" lvl="1" indent="0" algn="ctr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4628411"/>
            <a:ext cx="4038600" cy="15366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Dr. Hung</a:t>
            </a:r>
          </a:p>
          <a:p>
            <a:pPr marL="0" indent="0" algn="ctr">
              <a:buNone/>
            </a:pPr>
            <a:r>
              <a:rPr lang="en-US" sz="2000" dirty="0" err="1" smtClean="0"/>
              <a:t>ofc</a:t>
            </a:r>
            <a:r>
              <a:rPr lang="en-US" sz="2000" dirty="0" smtClean="0"/>
              <a:t>: Broun 227</a:t>
            </a:r>
          </a:p>
          <a:p>
            <a:pPr marL="0" indent="0" algn="ctr">
              <a:buNone/>
            </a:pPr>
            <a:r>
              <a:rPr lang="en-US" sz="2000" dirty="0" smtClean="0"/>
              <a:t>e: </a:t>
            </a:r>
            <a:r>
              <a:rPr lang="en-US" sz="2000" dirty="0" smtClean="0">
                <a:hlinkClick r:id="rId5"/>
              </a:rPr>
              <a:t>hungjoh@auburn.edu</a:t>
            </a:r>
            <a:endParaRPr lang="en-US" sz="2000" dirty="0" smtClean="0"/>
          </a:p>
          <a:p>
            <a:pPr marL="400050" lvl="1" indent="0" algn="ctr">
              <a:buNone/>
            </a:pPr>
            <a:endParaRPr lang="en-US" dirty="0"/>
          </a:p>
        </p:txBody>
      </p:sp>
      <p:pic>
        <p:nvPicPr>
          <p:cNvPr id="6" name="Picture 5" descr="nelson-victo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81" y="1505829"/>
            <a:ext cx="2013438" cy="3028211"/>
          </a:xfrm>
          <a:prstGeom prst="rect">
            <a:avLst/>
          </a:prstGeom>
        </p:spPr>
      </p:pic>
      <p:pic>
        <p:nvPicPr>
          <p:cNvPr id="7" name="Picture 6" descr="John_Hung_2014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r="7744"/>
          <a:stretch/>
        </p:blipFill>
        <p:spPr>
          <a:xfrm>
            <a:off x="5657088" y="1511174"/>
            <a:ext cx="2020824" cy="3017520"/>
          </a:xfrm>
          <a:prstGeom prst="rect">
            <a:avLst/>
          </a:prstGeom>
        </p:spPr>
      </p:pic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5898243" y="4100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GTAs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2643771"/>
              </p:ext>
            </p:extLst>
          </p:nvPr>
        </p:nvGraphicFramePr>
        <p:xfrm>
          <a:off x="457200" y="1600200"/>
          <a:ext cx="8229600" cy="2199640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Tuesday</a:t>
                      </a:r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Wednesday</a:t>
                      </a:r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Thursday</a:t>
                      </a:r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Section 005</a:t>
                      </a:r>
                    </a:p>
                    <a:p>
                      <a:pPr algn="ctr"/>
                      <a:r>
                        <a:rPr lang="en-US" dirty="0" smtClean="0"/>
                        <a:t>3:30-5:20</a:t>
                      </a:r>
                      <a:r>
                        <a:rPr lang="en-US" baseline="0" dirty="0" smtClean="0"/>
                        <a:t> p.m.</a:t>
                      </a:r>
                    </a:p>
                    <a:p>
                      <a:pPr algn="ctr"/>
                      <a:r>
                        <a:rPr lang="en-US" baseline="0" dirty="0" smtClean="0"/>
                        <a:t>Tyler Horton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Section 004</a:t>
                      </a:r>
                    </a:p>
                    <a:p>
                      <a:pPr algn="ctr"/>
                      <a:r>
                        <a:rPr lang="en-US" dirty="0" smtClean="0"/>
                        <a:t>12:30-2:20</a:t>
                      </a:r>
                      <a:r>
                        <a:rPr lang="en-US" baseline="0" dirty="0" smtClean="0"/>
                        <a:t> p.m.</a:t>
                      </a:r>
                    </a:p>
                    <a:p>
                      <a:pPr algn="ctr"/>
                      <a:r>
                        <a:rPr lang="en-US" baseline="0" dirty="0" err="1" smtClean="0"/>
                        <a:t>Daylon</a:t>
                      </a:r>
                      <a:r>
                        <a:rPr lang="en-US" baseline="0" dirty="0" smtClean="0"/>
                        <a:t> Hester</a:t>
                      </a:r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Section 003</a:t>
                      </a:r>
                    </a:p>
                    <a:p>
                      <a:pPr algn="ctr"/>
                      <a:r>
                        <a:rPr lang="en-US" dirty="0" smtClean="0"/>
                        <a:t>3:30-5:20</a:t>
                      </a:r>
                      <a:r>
                        <a:rPr lang="en-US" baseline="0" dirty="0" smtClean="0"/>
                        <a:t> p.m.</a:t>
                      </a:r>
                    </a:p>
                    <a:p>
                      <a:pPr algn="ctr"/>
                      <a:r>
                        <a:rPr lang="en-US" dirty="0" err="1" smtClean="0"/>
                        <a:t>Daylon</a:t>
                      </a:r>
                      <a:r>
                        <a:rPr lang="en-US" baseline="0" dirty="0" smtClean="0"/>
                        <a:t> Hester</a:t>
                      </a:r>
                      <a:endParaRPr lang="en-US" dirty="0" smtClean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Section 002</a:t>
                      </a:r>
                    </a:p>
                    <a:p>
                      <a:pPr algn="ctr"/>
                      <a:r>
                        <a:rPr lang="en-US" dirty="0" smtClean="0"/>
                        <a:t>3:00-4:50</a:t>
                      </a:r>
                      <a:r>
                        <a:rPr lang="en-US" baseline="0" dirty="0" smtClean="0"/>
                        <a:t> p.m.</a:t>
                      </a:r>
                    </a:p>
                    <a:p>
                      <a:pPr algn="ctr"/>
                      <a:r>
                        <a:rPr lang="en-US" dirty="0" smtClean="0"/>
                        <a:t>Andrew </a:t>
                      </a:r>
                      <a:r>
                        <a:rPr lang="en-US" dirty="0" err="1" smtClean="0"/>
                        <a:t>Cookston</a:t>
                      </a:r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Section 001</a:t>
                      </a:r>
                    </a:p>
                    <a:p>
                      <a:pPr algn="ctr"/>
                      <a:r>
                        <a:rPr lang="en-US" dirty="0" smtClean="0"/>
                        <a:t>3:30-5:20</a:t>
                      </a:r>
                      <a:r>
                        <a:rPr lang="en-US" baseline="0" dirty="0" smtClean="0"/>
                        <a:t> p.m.</a:t>
                      </a:r>
                    </a:p>
                    <a:p>
                      <a:pPr algn="ctr"/>
                      <a:r>
                        <a:rPr lang="en-US" baseline="0" dirty="0" err="1" smtClean="0"/>
                        <a:t>Daylon</a:t>
                      </a:r>
                      <a:r>
                        <a:rPr lang="en-US" baseline="0" dirty="0" smtClean="0"/>
                        <a:t> Hester</a:t>
                      </a:r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17530" y="3928358"/>
            <a:ext cx="4908941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Email: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Andrew </a:t>
            </a:r>
            <a:r>
              <a:rPr lang="en-US" sz="2000" dirty="0" err="1" smtClean="0"/>
              <a:t>Cookston</a:t>
            </a:r>
            <a:r>
              <a:rPr lang="en-US" sz="2000" dirty="0" smtClean="0"/>
              <a:t>: </a:t>
            </a:r>
            <a:r>
              <a:rPr lang="en-US" sz="2000" dirty="0" smtClean="0">
                <a:hlinkClick r:id="rId2"/>
              </a:rPr>
              <a:t>atc0018@auburn.edu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r>
              <a:rPr lang="en-US" sz="2000" dirty="0" err="1" smtClean="0"/>
              <a:t>Daylon</a:t>
            </a:r>
            <a:r>
              <a:rPr lang="en-US" sz="2000" dirty="0" smtClean="0"/>
              <a:t> Hester: </a:t>
            </a:r>
            <a:r>
              <a:rPr lang="en-US" sz="2000" dirty="0" smtClean="0">
                <a:hlinkClick r:id="rId2"/>
              </a:rPr>
              <a:t>dgh0010@</a:t>
            </a:r>
            <a:r>
              <a:rPr lang="en-US" sz="2000" dirty="0">
                <a:hlinkClick r:id="rId2"/>
              </a:rPr>
              <a:t>auburn.edu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Tyler Horton: </a:t>
            </a:r>
            <a:r>
              <a:rPr lang="en-US" sz="2000" dirty="0" smtClean="0">
                <a:hlinkClick r:id="rId3"/>
              </a:rPr>
              <a:t>tch0014@auburn.edu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800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10004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Technical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Design of a SYSTEM</a:t>
            </a:r>
          </a:p>
          <a:p>
            <a:pPr lvl="1"/>
            <a:r>
              <a:rPr lang="en-US" dirty="0" smtClean="0"/>
              <a:t>Solutions: hardware &amp; software</a:t>
            </a:r>
          </a:p>
          <a:p>
            <a:pPr lvl="1"/>
            <a:r>
              <a:rPr lang="en-US" dirty="0" smtClean="0"/>
              <a:t>Design tools: hardware &amp; software</a:t>
            </a:r>
          </a:p>
          <a:p>
            <a:pPr lvl="1"/>
            <a:r>
              <a:rPr lang="en-US" dirty="0" smtClean="0"/>
              <a:t>Experiments and data analysis</a:t>
            </a:r>
            <a:endParaRPr lang="en-US" dirty="0"/>
          </a:p>
        </p:txBody>
      </p:sp>
      <p:pic>
        <p:nvPicPr>
          <p:cNvPr id="5" name="Picture 4" descr="12V-PMDC+Tach-Buhler_640p_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676" y="1135920"/>
            <a:ext cx="2125627" cy="2029309"/>
          </a:xfrm>
          <a:prstGeom prst="rect">
            <a:avLst/>
          </a:prstGeom>
        </p:spPr>
      </p:pic>
      <p:pic>
        <p:nvPicPr>
          <p:cNvPr id="7" name="Picture 6" descr="Velleman_16_butto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718893"/>
            <a:ext cx="2610551" cy="1961730"/>
          </a:xfrm>
          <a:prstGeom prst="rect">
            <a:avLst/>
          </a:prstGeom>
        </p:spPr>
      </p:pic>
      <p:pic>
        <p:nvPicPr>
          <p:cNvPr id="8" name="Picture 7" descr="Digilent-ee-boar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24" y="3718893"/>
            <a:ext cx="3623676" cy="2869952"/>
          </a:xfrm>
          <a:prstGeom prst="rect">
            <a:avLst/>
          </a:prstGeom>
        </p:spPr>
      </p:pic>
      <p:pic>
        <p:nvPicPr>
          <p:cNvPr id="9" name="Picture 8" descr="2n222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1" y="5389550"/>
            <a:ext cx="1901889" cy="1154291"/>
          </a:xfrm>
          <a:prstGeom prst="rect">
            <a:avLst/>
          </a:prstGeom>
        </p:spPr>
      </p:pic>
      <p:pic>
        <p:nvPicPr>
          <p:cNvPr id="10" name="Picture 9" descr="STM32L100C-DISC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00" y="3718893"/>
            <a:ext cx="2320724" cy="1724967"/>
          </a:xfrm>
          <a:prstGeom prst="rect">
            <a:avLst/>
          </a:prstGeom>
        </p:spPr>
      </p:pic>
      <p:pic>
        <p:nvPicPr>
          <p:cNvPr id="11" name="Picture 10" descr="1N914-diod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2975248"/>
            <a:ext cx="1418064" cy="1103552"/>
          </a:xfrm>
          <a:prstGeom prst="rect">
            <a:avLst/>
          </a:prstGeom>
        </p:spPr>
      </p:pic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5110" y="604838"/>
            <a:ext cx="812800" cy="812800"/>
          </a:xfrm>
          <a:prstGeom prst="rect">
            <a:avLst/>
          </a:prstGeom>
        </p:spPr>
      </p:pic>
      <p:pic>
        <p:nvPicPr>
          <p:cNvPr id="13" name="Sound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54950" y="56806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9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Grading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Technical Performance 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76517024"/>
              </p:ext>
            </p:extLst>
          </p:nvPr>
        </p:nvGraphicFramePr>
        <p:xfrm>
          <a:off x="457200" y="2174875"/>
          <a:ext cx="4040188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6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Lab</a:t>
                      </a:r>
                      <a:r>
                        <a:rPr lang="en-US" baseline="0" dirty="0" smtClean="0"/>
                        <a:t> notebook maintenance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In-lab</a:t>
                      </a:r>
                      <a:r>
                        <a:rPr lang="en-US" baseline="0" dirty="0" smtClean="0"/>
                        <a:t> work (assessed by GTA)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Overall progress (from memos)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Teamwork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Performance</a:t>
                      </a:r>
                      <a:r>
                        <a:rPr lang="en-US" baseline="0" dirty="0" smtClean="0"/>
                        <a:t> of designed system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Subtotal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55%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Professional Practice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778591607"/>
              </p:ext>
            </p:extLst>
          </p:nvPr>
        </p:nvGraphicFramePr>
        <p:xfrm>
          <a:off x="4645025" y="2174875"/>
          <a:ext cx="4041776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97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Bi-weekly</a:t>
                      </a:r>
                      <a:r>
                        <a:rPr lang="en-US" baseline="0" dirty="0" smtClean="0"/>
                        <a:t> status reports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Midterm</a:t>
                      </a:r>
                      <a:r>
                        <a:rPr lang="en-US" baseline="0" dirty="0" smtClean="0"/>
                        <a:t> written report (draft)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Revised written</a:t>
                      </a:r>
                      <a:r>
                        <a:rPr lang="en-US" baseline="0" dirty="0" smtClean="0"/>
                        <a:t> report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Ethics case study report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Final oral presentation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General</a:t>
                      </a:r>
                      <a:r>
                        <a:rPr lang="en-US" baseline="0" dirty="0" smtClean="0"/>
                        <a:t> professional practice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Subtotal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45%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6598336" y="604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7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Typical Week for 3040/3050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16576" y="1408872"/>
            <a:ext cx="4435103" cy="141176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1. Monday lecture</a:t>
            </a:r>
          </a:p>
          <a:p>
            <a:r>
              <a:rPr lang="en-US" sz="2200" dirty="0" smtClean="0">
                <a:solidFill>
                  <a:srgbClr val="0000FF"/>
                </a:solidFill>
              </a:rPr>
              <a:t>Overview of technical issues</a:t>
            </a:r>
          </a:p>
          <a:p>
            <a:r>
              <a:rPr lang="en-US" sz="2200" dirty="0" smtClean="0">
                <a:solidFill>
                  <a:srgbClr val="0000FF"/>
                </a:solidFill>
              </a:rPr>
              <a:t>Some design approaches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714490" y="2070033"/>
            <a:ext cx="3728537" cy="15012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b="1" dirty="0" smtClean="0"/>
              <a:t>2. Pre-lab preparation</a:t>
            </a:r>
          </a:p>
          <a:p>
            <a:pPr marL="0" indent="0" algn="ctr">
              <a:buFont typeface="Arial"/>
              <a:buNone/>
            </a:pPr>
            <a:r>
              <a:rPr lang="en-US" sz="2100" dirty="0" smtClean="0">
                <a:solidFill>
                  <a:srgbClr val="0000FF"/>
                </a:solidFill>
              </a:rPr>
              <a:t>Record in notebook: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Designs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Plans for Experiments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716576" y="3463552"/>
            <a:ext cx="4846521" cy="150120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b="1" dirty="0"/>
              <a:t>3</a:t>
            </a:r>
            <a:r>
              <a:rPr lang="en-US" sz="4000" b="1" dirty="0" smtClean="0"/>
              <a:t>. Laboratory time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Implement &amp; test designs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Gather experimental data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Submit lab notebook (as scheduled)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489833" y="4867799"/>
            <a:ext cx="3827980" cy="13842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dirty="0" smtClean="0"/>
              <a:t>4. Documentation</a:t>
            </a:r>
          </a:p>
          <a:p>
            <a:r>
              <a:rPr lang="en-US" sz="2200" dirty="0" smtClean="0">
                <a:solidFill>
                  <a:srgbClr val="0000FF"/>
                </a:solidFill>
              </a:rPr>
              <a:t>Status report (as scheduled)</a:t>
            </a:r>
          </a:p>
          <a:p>
            <a:r>
              <a:rPr lang="en-US" sz="2200" dirty="0" smtClean="0">
                <a:solidFill>
                  <a:srgbClr val="0000FF"/>
                </a:solidFill>
              </a:rPr>
              <a:t>Other reports</a:t>
            </a:r>
            <a:endParaRPr lang="en-US" sz="2200" dirty="0">
              <a:solidFill>
                <a:srgbClr val="0000FF"/>
              </a:solidFill>
            </a:endParaRPr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176" y="4287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3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2-person Team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EE student + ECPE student (better)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EE student + EE student (acceptable)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ECPE student + ECPE student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913990" y="4033855"/>
            <a:ext cx="5223227" cy="5008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6722" y="5070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9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ask your teammate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Name</a:t>
            </a:r>
          </a:p>
          <a:p>
            <a:r>
              <a:rPr lang="en-US" dirty="0" smtClean="0"/>
              <a:t>Preferred contact method (email? text? call?)</a:t>
            </a:r>
          </a:p>
          <a:p>
            <a:r>
              <a:rPr lang="en-US" dirty="0" smtClean="0"/>
              <a:t>Best time to contact</a:t>
            </a:r>
          </a:p>
          <a:p>
            <a:r>
              <a:rPr lang="en-US" dirty="0" smtClean="0"/>
              <a:t>How will we handle a week where one of us is gone (sick, travel,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Agree: Teamwork is not 50-50, but 100-100</a:t>
            </a:r>
          </a:p>
          <a:p>
            <a:pPr lvl="1"/>
            <a:r>
              <a:rPr lang="en-US" dirty="0" smtClean="0"/>
              <a:t>I am good at “X,” but need help with 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Neither of us is good at “Z,” so we need to 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4532700" y="11045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8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ll`18 course webs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4" y="1704821"/>
            <a:ext cx="7057187" cy="4848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2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hlinkClick r:id="rId7"/>
              </a:rPr>
              <a:t>http://www.eng.auburn.edu/~nelsovp/courses/elec3040_3050</a:t>
            </a:r>
            <a:r>
              <a:rPr lang="en-US" sz="2000" dirty="0" smtClean="0">
                <a:hlinkClick r:id="rId7"/>
              </a:rPr>
              <a:t>/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19625" y="3038897"/>
            <a:ext cx="2766991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Syllabus!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140857" y="4042807"/>
            <a:ext cx="5219958" cy="21466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 flipH="1">
            <a:off x="6750381" y="465416"/>
            <a:ext cx="812800" cy="812800"/>
          </a:xfrm>
          <a:prstGeom prst="rect">
            <a:avLst/>
          </a:prstGeom>
        </p:spPr>
      </p:pic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7753314" y="55269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383</Words>
  <Application>Microsoft Office PowerPoint</Application>
  <PresentationFormat>On-screen Show (4:3)</PresentationFormat>
  <Paragraphs>107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Mangal</vt:lpstr>
      <vt:lpstr>Office Theme</vt:lpstr>
      <vt:lpstr>ELEC 3040/ELEC 3050 Course Overview</vt:lpstr>
      <vt:lpstr>Instructors</vt:lpstr>
      <vt:lpstr>GTAs</vt:lpstr>
      <vt:lpstr>Technical Objective</vt:lpstr>
      <vt:lpstr>Course Grading</vt:lpstr>
      <vt:lpstr>A Typical Week for 3040/3050</vt:lpstr>
      <vt:lpstr>2-person Team Composition</vt:lpstr>
      <vt:lpstr>Things to ask your teammate</vt:lpstr>
      <vt:lpstr>Course resources</vt:lpstr>
      <vt:lpstr>Labs #1, #3 Prep: Study Panopto recordings in CANVAS</vt:lpstr>
    </vt:vector>
  </TitlesOfParts>
  <Company>Auburn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 3040/ELEC 3050 Course Overview</dc:title>
  <dc:creator>John Hung</dc:creator>
  <cp:lastModifiedBy>Victor Nelson</cp:lastModifiedBy>
  <cp:revision>26</cp:revision>
  <dcterms:created xsi:type="dcterms:W3CDTF">2016-01-15T20:47:47Z</dcterms:created>
  <dcterms:modified xsi:type="dcterms:W3CDTF">2018-08-20T18:21:02Z</dcterms:modified>
</cp:coreProperties>
</file>