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8" r:id="rId1"/>
  </p:sldMasterIdLst>
  <p:notesMasterIdLst>
    <p:notesMasterId r:id="rId48"/>
  </p:notesMasterIdLst>
  <p:sldIdLst>
    <p:sldId id="258" r:id="rId2"/>
    <p:sldId id="281" r:id="rId3"/>
    <p:sldId id="284" r:id="rId4"/>
    <p:sldId id="259" r:id="rId5"/>
    <p:sldId id="260" r:id="rId6"/>
    <p:sldId id="261" r:id="rId7"/>
    <p:sldId id="263" r:id="rId8"/>
    <p:sldId id="262" r:id="rId9"/>
    <p:sldId id="265" r:id="rId10"/>
    <p:sldId id="266" r:id="rId11"/>
    <p:sldId id="268" r:id="rId12"/>
    <p:sldId id="310" r:id="rId13"/>
    <p:sldId id="270" r:id="rId14"/>
    <p:sldId id="273" r:id="rId15"/>
    <p:sldId id="274" r:id="rId16"/>
    <p:sldId id="275" r:id="rId17"/>
    <p:sldId id="276" r:id="rId18"/>
    <p:sldId id="282" r:id="rId19"/>
    <p:sldId id="278" r:id="rId20"/>
    <p:sldId id="279" r:id="rId21"/>
    <p:sldId id="283" r:id="rId22"/>
    <p:sldId id="280" r:id="rId23"/>
    <p:sldId id="285" r:id="rId24"/>
    <p:sldId id="287" r:id="rId25"/>
    <p:sldId id="286" r:id="rId26"/>
    <p:sldId id="297" r:id="rId27"/>
    <p:sldId id="288" r:id="rId28"/>
    <p:sldId id="289" r:id="rId29"/>
    <p:sldId id="290" r:id="rId30"/>
    <p:sldId id="296" r:id="rId31"/>
    <p:sldId id="291" r:id="rId32"/>
    <p:sldId id="292" r:id="rId33"/>
    <p:sldId id="293" r:id="rId34"/>
    <p:sldId id="294" r:id="rId35"/>
    <p:sldId id="295" r:id="rId36"/>
    <p:sldId id="298" r:id="rId37"/>
    <p:sldId id="299" r:id="rId38"/>
    <p:sldId id="300" r:id="rId39"/>
    <p:sldId id="301" r:id="rId40"/>
    <p:sldId id="302" r:id="rId41"/>
    <p:sldId id="303" r:id="rId42"/>
    <p:sldId id="305" r:id="rId43"/>
    <p:sldId id="304" r:id="rId44"/>
    <p:sldId id="306" r:id="rId45"/>
    <p:sldId id="307" r:id="rId46"/>
    <p:sldId id="30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F79"/>
    <a:srgbClr val="FFDA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1297" autoAdjust="0"/>
  </p:normalViewPr>
  <p:slideViewPr>
    <p:cSldViewPr>
      <p:cViewPr varScale="1">
        <p:scale>
          <a:sx n="63" d="100"/>
          <a:sy n="63" d="100"/>
        </p:scale>
        <p:origin x="-1524" y="-1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nish\Documents\academics\writeup\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6191907261592392"/>
          <c:y val="4.2141294838145542E-2"/>
          <c:w val="0.56716557305336834"/>
          <c:h val="0.89719889180519385"/>
        </c:manualLayout>
      </c:layout>
      <c:bar3DChart>
        <c:barDir val="col"/>
        <c:grouping val="percentStacked"/>
        <c:varyColors val="0"/>
        <c:ser>
          <c:idx val="1"/>
          <c:order val="0"/>
          <c:tx>
            <c:v>Dynamic Power</c:v>
          </c:tx>
          <c:spPr>
            <a:solidFill>
              <a:schemeClr val="bg1">
                <a:lumMod val="50000"/>
              </a:schemeClr>
            </a:solidFill>
          </c:spPr>
          <c:invertIfNegative val="0"/>
          <c:cat>
            <c:strRef>
              <c:f>Sheet2!$A$7:$A$10</c:f>
              <c:strCache>
                <c:ptCount val="4"/>
                <c:pt idx="0">
                  <c:v>180nm</c:v>
                </c:pt>
                <c:pt idx="1">
                  <c:v>90nm</c:v>
                </c:pt>
                <c:pt idx="2">
                  <c:v>45nm</c:v>
                </c:pt>
                <c:pt idx="3">
                  <c:v>32nm</c:v>
                </c:pt>
              </c:strCache>
            </c:strRef>
          </c:cat>
          <c:val>
            <c:numRef>
              <c:f>Sheet2!$C$7:$C$10</c:f>
              <c:numCache>
                <c:formatCode>General</c:formatCode>
                <c:ptCount val="4"/>
                <c:pt idx="0">
                  <c:v>1.9839258191428205E-2</c:v>
                </c:pt>
                <c:pt idx="1">
                  <c:v>8.0301990090063217E-3</c:v>
                </c:pt>
                <c:pt idx="2">
                  <c:v>1.6313755650543681E-4</c:v>
                </c:pt>
                <c:pt idx="3" formatCode="0.000000E+00">
                  <c:v>9.8262236073128265E-5</c:v>
                </c:pt>
              </c:numCache>
            </c:numRef>
          </c:val>
        </c:ser>
        <c:ser>
          <c:idx val="0"/>
          <c:order val="1"/>
          <c:tx>
            <c:v>Leakage Power</c:v>
          </c:tx>
          <c:spPr>
            <a:solidFill>
              <a:srgbClr val="C00000"/>
            </a:solidFill>
          </c:spPr>
          <c:invertIfNegative val="0"/>
          <c:cat>
            <c:strRef>
              <c:f>Sheet2!$A$7:$A$10</c:f>
              <c:strCache>
                <c:ptCount val="4"/>
                <c:pt idx="0">
                  <c:v>180nm</c:v>
                </c:pt>
                <c:pt idx="1">
                  <c:v>90nm</c:v>
                </c:pt>
                <c:pt idx="2">
                  <c:v>45nm</c:v>
                </c:pt>
                <c:pt idx="3">
                  <c:v>32nm</c:v>
                </c:pt>
              </c:strCache>
            </c:strRef>
          </c:cat>
          <c:val>
            <c:numRef>
              <c:f>Sheet2!$B$7:$B$10</c:f>
              <c:numCache>
                <c:formatCode>General</c:formatCode>
                <c:ptCount val="4"/>
                <c:pt idx="0">
                  <c:v>2.0420774545649866E-3</c:v>
                </c:pt>
                <c:pt idx="1">
                  <c:v>3.052692812611509E-3</c:v>
                </c:pt>
                <c:pt idx="2">
                  <c:v>1.9878760395663491E-4</c:v>
                </c:pt>
                <c:pt idx="3" formatCode="0.0000E+00">
                  <c:v>1.9237447858489601E-4</c:v>
                </c:pt>
              </c:numCache>
            </c:numRef>
          </c:val>
        </c:ser>
        <c:dLbls>
          <c:showLegendKey val="0"/>
          <c:showVal val="0"/>
          <c:showCatName val="0"/>
          <c:showSerName val="0"/>
          <c:showPercent val="0"/>
          <c:showBubbleSize val="0"/>
        </c:dLbls>
        <c:gapWidth val="150"/>
        <c:shape val="box"/>
        <c:axId val="81805312"/>
        <c:axId val="81806848"/>
        <c:axId val="0"/>
      </c:bar3DChart>
      <c:catAx>
        <c:axId val="81805312"/>
        <c:scaling>
          <c:orientation val="minMax"/>
        </c:scaling>
        <c:delete val="0"/>
        <c:axPos val="b"/>
        <c:numFmt formatCode="General" sourceLinked="1"/>
        <c:majorTickMark val="out"/>
        <c:minorTickMark val="none"/>
        <c:tickLblPos val="nextTo"/>
        <c:txPr>
          <a:bodyPr/>
          <a:lstStyle/>
          <a:p>
            <a:pPr>
              <a:defRPr sz="1600"/>
            </a:pPr>
            <a:endParaRPr lang="en-US"/>
          </a:p>
        </c:txPr>
        <c:crossAx val="81806848"/>
        <c:crosses val="autoZero"/>
        <c:auto val="1"/>
        <c:lblAlgn val="ctr"/>
        <c:lblOffset val="100"/>
        <c:noMultiLvlLbl val="0"/>
      </c:catAx>
      <c:valAx>
        <c:axId val="81806848"/>
        <c:scaling>
          <c:orientation val="minMax"/>
        </c:scaling>
        <c:delete val="0"/>
        <c:axPos val="l"/>
        <c:majorGridlines/>
        <c:numFmt formatCode="0%" sourceLinked="1"/>
        <c:majorTickMark val="out"/>
        <c:minorTickMark val="none"/>
        <c:tickLblPos val="nextTo"/>
        <c:txPr>
          <a:bodyPr/>
          <a:lstStyle/>
          <a:p>
            <a:pPr>
              <a:defRPr sz="1600"/>
            </a:pPr>
            <a:endParaRPr lang="en-US"/>
          </a:p>
        </c:txPr>
        <c:crossAx val="81805312"/>
        <c:crosses val="autoZero"/>
        <c:crossBetween val="between"/>
      </c:valAx>
    </c:plotArea>
    <c:legend>
      <c:legendPos val="r"/>
      <c:layout/>
      <c:overlay val="0"/>
      <c:txPr>
        <a:bodyPr/>
        <a:lstStyle/>
        <a:p>
          <a:pPr>
            <a:defRPr sz="1400"/>
          </a:pPr>
          <a:endParaRPr lang="en-US"/>
        </a:p>
      </c:txPr>
    </c:legend>
    <c:plotVisOnly val="1"/>
    <c:dispBlanksAs val="gap"/>
    <c:showDLblsOverMax val="0"/>
  </c:chart>
  <c:spPr>
    <a:no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A83EB2-7C3D-4773-ADA5-593930179B0C}" type="datetimeFigureOut">
              <a:rPr lang="en-US" smtClean="0"/>
              <a:t>10/13/2013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AEA35A-F27F-4FA9-A557-E72B09BAA90B}" type="slidenum">
              <a:rPr lang="en-US" smtClean="0"/>
              <a:t>‹#›</a:t>
            </a:fld>
            <a:endParaRPr lang="en-US"/>
          </a:p>
        </p:txBody>
      </p:sp>
    </p:spTree>
    <p:extLst>
      <p:ext uri="{BB962C8B-B14F-4D97-AF65-F5344CB8AC3E}">
        <p14:creationId xmlns:p14="http://schemas.microsoft.com/office/powerpoint/2010/main" val="1621964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EEFF28A1-E83D-4CDB-8392-6A79DABCC58D}" type="slidenum">
              <a:rPr lang="zh-CN" altLang="en-US">
                <a:solidFill>
                  <a:prstClr val="black"/>
                </a:solidFill>
              </a:rPr>
              <a:pPr/>
              <a:t>1</a:t>
            </a:fld>
            <a:endParaRPr lang="en-US" altLang="zh-CN">
              <a:solidFill>
                <a:prstClr val="black"/>
              </a:solidFill>
            </a:endParaRPr>
          </a:p>
        </p:txBody>
      </p:sp>
      <p:sp>
        <p:nvSpPr>
          <p:cNvPr id="61443" name="Rectangle 2"/>
          <p:cNvSpPr>
            <a:spLocks noGrp="1" noRot="1" noChangeAspect="1" noChangeArrowheads="1" noTextEdit="1"/>
          </p:cNvSpPr>
          <p:nvPr>
            <p:ph type="sldImg"/>
          </p:nvPr>
        </p:nvSpPr>
        <p:spPr>
          <a:xfrm>
            <a:off x="1152525" y="692150"/>
            <a:ext cx="4552950" cy="3416300"/>
          </a:xfrm>
          <a:ln/>
        </p:spPr>
      </p:sp>
      <p:sp>
        <p:nvSpPr>
          <p:cNvPr id="61444" name="Rectangle 3"/>
          <p:cNvSpPr>
            <a:spLocks noGrp="1" noChangeArrowheads="1"/>
          </p:cNvSpPr>
          <p:nvPr>
            <p:ph type="body" idx="1"/>
          </p:nvPr>
        </p:nvSpPr>
        <p:spPr>
          <a:xfrm>
            <a:off x="914400" y="4343400"/>
            <a:ext cx="5029200" cy="4114800"/>
          </a:xfrm>
          <a:noFill/>
          <a:ln/>
        </p:spPr>
        <p:txBody>
          <a:bodyPr/>
          <a:lstStyle/>
          <a:p>
            <a:pPr eaLnBrk="1" hangingPunct="1"/>
            <a:endParaRPr lang="zh-CN" altLang="en-US" smtClean="0">
              <a:latin typeface="Arial" charset="0"/>
            </a:endParaRPr>
          </a:p>
        </p:txBody>
      </p:sp>
    </p:spTree>
    <p:extLst>
      <p:ext uri="{BB962C8B-B14F-4D97-AF65-F5344CB8AC3E}">
        <p14:creationId xmlns:p14="http://schemas.microsoft.com/office/powerpoint/2010/main" val="2995047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16" name="Slide Number Placeholder 15"/>
          <p:cNvSpPr>
            <a:spLocks noGrp="1"/>
          </p:cNvSpPr>
          <p:nvPr>
            <p:ph type="sldNum" sz="quarter" idx="11"/>
          </p:nvPr>
        </p:nvSpPr>
        <p:spPr/>
        <p:txBody>
          <a:bodyPr/>
          <a:lstStyle/>
          <a:p>
            <a:fld id="{9FCB6A9E-CD9F-4ECF-A5EB-7DC73D072DEF}" type="slidenum">
              <a:rPr lang="zh-CN" altLang="en-US" smtClean="0">
                <a:solidFill>
                  <a:srgbClr val="FFFFFF"/>
                </a:solidFill>
              </a:rPr>
              <a:pPr/>
              <a:t>‹#›</a:t>
            </a:fld>
            <a:endParaRPr lang="en-US" altLang="zh-CN">
              <a:solidFill>
                <a:srgbClr val="FFFFFF"/>
              </a:solidFill>
            </a:endParaRPr>
          </a:p>
        </p:txBody>
      </p:sp>
      <p:sp>
        <p:nvSpPr>
          <p:cNvPr id="17" name="Footer Placeholder 16"/>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Footer Placeholder 4"/>
          <p:cNvSpPr>
            <a:spLocks noGrp="1"/>
          </p:cNvSpPr>
          <p:nvPr>
            <p:ph type="ftr" sz="quarter" idx="11"/>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
        <p:nvSpPr>
          <p:cNvPr id="6" name="Slide Number Placeholder 5"/>
          <p:cNvSpPr>
            <a:spLocks noGrp="1"/>
          </p:cNvSpPr>
          <p:nvPr>
            <p:ph type="sldNum" sz="quarter" idx="12"/>
          </p:nvPr>
        </p:nvSpPr>
        <p:spPr/>
        <p:txBody>
          <a:bodyPr/>
          <a:lstStyle/>
          <a:p>
            <a:fld id="{3E82E473-CE54-4BCE-B976-872E704AE4CC}" type="slidenum">
              <a:rPr lang="zh-CN" altLang="en-US" smtClean="0">
                <a:solidFill>
                  <a:srgbClr val="FFFFFF"/>
                </a:solidFill>
              </a:rPr>
              <a:pPr/>
              <a:t>‹#›</a:t>
            </a:fld>
            <a:endParaRPr lang="en-US" altLang="zh-CN">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Footer Placeholder 4"/>
          <p:cNvSpPr>
            <a:spLocks noGrp="1"/>
          </p:cNvSpPr>
          <p:nvPr>
            <p:ph type="ftr" sz="quarter" idx="11"/>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
        <p:nvSpPr>
          <p:cNvPr id="6" name="Slide Number Placeholder 5"/>
          <p:cNvSpPr>
            <a:spLocks noGrp="1"/>
          </p:cNvSpPr>
          <p:nvPr>
            <p:ph type="sldNum" sz="quarter" idx="12"/>
          </p:nvPr>
        </p:nvSpPr>
        <p:spPr/>
        <p:txBody>
          <a:bodyPr/>
          <a:lstStyle/>
          <a:p>
            <a:fld id="{1DE5947E-5824-4F1E-8E9D-9FC4D7B1C755}" type="slidenum">
              <a:rPr lang="zh-CN" altLang="en-US" smtClean="0">
                <a:solidFill>
                  <a:srgbClr val="FFFFFF"/>
                </a:solidFill>
              </a:rPr>
              <a:pPr/>
              <a:t>‹#›</a:t>
            </a:fld>
            <a:endParaRPr lang="en-US" altLang="zh-CN">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15" name="Slide Number Placeholder 14"/>
          <p:cNvSpPr>
            <a:spLocks noGrp="1"/>
          </p:cNvSpPr>
          <p:nvPr>
            <p:ph type="sldNum" sz="quarter" idx="11"/>
          </p:nvPr>
        </p:nvSpPr>
        <p:spPr/>
        <p:txBody>
          <a:bodyPr/>
          <a:lstStyle/>
          <a:p>
            <a:fld id="{6DA1A76E-1673-413A-AC3A-E13CA6404661}" type="slidenum">
              <a:rPr lang="zh-CN" altLang="en-US" smtClean="0">
                <a:solidFill>
                  <a:srgbClr val="FFFFFF"/>
                </a:solidFill>
              </a:rPr>
              <a:pPr/>
              <a:t>‹#›</a:t>
            </a:fld>
            <a:endParaRPr lang="en-US" altLang="zh-CN">
              <a:solidFill>
                <a:srgbClr val="FFFFFF"/>
              </a:solidFill>
            </a:endParaRPr>
          </a:p>
        </p:txBody>
      </p:sp>
      <p:sp>
        <p:nvSpPr>
          <p:cNvPr id="16" name="Footer Placeholder 1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13" name="Slide Number Placeholder 12"/>
          <p:cNvSpPr>
            <a:spLocks noGrp="1"/>
          </p:cNvSpPr>
          <p:nvPr>
            <p:ph type="sldNum" sz="quarter" idx="11"/>
          </p:nvPr>
        </p:nvSpPr>
        <p:spPr/>
        <p:txBody>
          <a:bodyPr/>
          <a:lstStyle/>
          <a:p>
            <a:fld id="{6E7B7C76-4847-48C6-9A68-36A5FF3AB2DD}" type="slidenum">
              <a:rPr lang="zh-CN" altLang="en-US" smtClean="0">
                <a:solidFill>
                  <a:srgbClr val="FFFFFF"/>
                </a:solidFill>
              </a:rPr>
              <a:pPr/>
              <a:t>‹#›</a:t>
            </a:fld>
            <a:endParaRPr lang="en-US" altLang="zh-CN">
              <a:solidFill>
                <a:srgbClr val="FFFFFF"/>
              </a:solidFill>
            </a:endParaRPr>
          </a:p>
        </p:txBody>
      </p:sp>
      <p:sp>
        <p:nvSpPr>
          <p:cNvPr id="14" name="Footer Placeholder 13"/>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9" name="Slide Number Placeholder 8"/>
          <p:cNvSpPr>
            <a:spLocks noGrp="1"/>
          </p:cNvSpPr>
          <p:nvPr>
            <p:ph type="sldNum" sz="quarter" idx="11"/>
          </p:nvPr>
        </p:nvSpPr>
        <p:spPr/>
        <p:txBody>
          <a:bodyPr/>
          <a:lstStyle/>
          <a:p>
            <a:fld id="{62448302-7D96-441D-9F7B-17CD2CC3069D}" type="slidenum">
              <a:rPr lang="zh-CN" altLang="en-US" smtClean="0">
                <a:solidFill>
                  <a:srgbClr val="FFFFFF"/>
                </a:solidFill>
              </a:rPr>
              <a:pPr/>
              <a:t>‹#›</a:t>
            </a:fld>
            <a:endParaRPr lang="en-US" altLang="zh-CN">
              <a:solidFill>
                <a:srgbClr val="FFFFFF"/>
              </a:solidFill>
            </a:endParaRPr>
          </a:p>
        </p:txBody>
      </p:sp>
      <p:sp>
        <p:nvSpPr>
          <p:cNvPr id="10" name="Footer Placeholder 9"/>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15" name="Slide Number Placeholder 14"/>
          <p:cNvSpPr>
            <a:spLocks noGrp="1"/>
          </p:cNvSpPr>
          <p:nvPr>
            <p:ph type="sldNum" sz="quarter" idx="11"/>
          </p:nvPr>
        </p:nvSpPr>
        <p:spPr/>
        <p:txBody>
          <a:bodyPr/>
          <a:lstStyle/>
          <a:p>
            <a:fld id="{33ABA36F-D6A1-41DE-921A-B375E3936B1A}" type="slidenum">
              <a:rPr lang="zh-CN" altLang="en-US" smtClean="0">
                <a:solidFill>
                  <a:srgbClr val="FFFFFF"/>
                </a:solidFill>
              </a:rPr>
              <a:pPr/>
              <a:t>‹#›</a:t>
            </a:fld>
            <a:endParaRPr lang="en-US" altLang="zh-CN">
              <a:solidFill>
                <a:srgbClr val="FFFFFF"/>
              </a:solidFill>
            </a:endParaRPr>
          </a:p>
        </p:txBody>
      </p:sp>
      <p:sp>
        <p:nvSpPr>
          <p:cNvPr id="16" name="Footer Placeholder 1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8" name="Slide Number Placeholder 7"/>
          <p:cNvSpPr>
            <a:spLocks noGrp="1"/>
          </p:cNvSpPr>
          <p:nvPr>
            <p:ph type="sldNum" sz="quarter" idx="11"/>
          </p:nvPr>
        </p:nvSpPr>
        <p:spPr/>
        <p:txBody>
          <a:bodyPr/>
          <a:lstStyle/>
          <a:p>
            <a:fld id="{1323D03D-3307-40D4-8CE2-E52A0669F069}" type="slidenum">
              <a:rPr lang="zh-CN" altLang="en-US" smtClean="0">
                <a:solidFill>
                  <a:srgbClr val="FFFFFF"/>
                </a:solidFill>
              </a:rPr>
              <a:pPr/>
              <a:t>‹#›</a:t>
            </a:fld>
            <a:endParaRPr lang="en-US" altLang="zh-CN">
              <a:solidFill>
                <a:srgbClr val="FFFFFF"/>
              </a:solidFill>
            </a:endParaRPr>
          </a:p>
        </p:txBody>
      </p:sp>
      <p:sp>
        <p:nvSpPr>
          <p:cNvPr id="9" name="Footer Placeholder 8"/>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6" name="Slide Number Placeholder 5"/>
          <p:cNvSpPr>
            <a:spLocks noGrp="1"/>
          </p:cNvSpPr>
          <p:nvPr>
            <p:ph type="sldNum" sz="quarter" idx="11"/>
          </p:nvPr>
        </p:nvSpPr>
        <p:spPr/>
        <p:txBody>
          <a:bodyPr/>
          <a:lstStyle/>
          <a:p>
            <a:fld id="{233803F9-F524-4B87-84CC-BEF60091A4A5}" type="slidenum">
              <a:rPr lang="zh-CN" altLang="en-US" smtClean="0">
                <a:solidFill>
                  <a:srgbClr val="FFFFFF"/>
                </a:solidFill>
              </a:rPr>
              <a:pPr/>
              <a:t>‹#›</a:t>
            </a:fld>
            <a:endParaRPr lang="en-US" altLang="zh-CN">
              <a:solidFill>
                <a:srgbClr val="FFFFFF"/>
              </a:solidFill>
            </a:endParaRPr>
          </a:p>
        </p:txBody>
      </p:sp>
      <p:sp>
        <p:nvSpPr>
          <p:cNvPr id="7" name="Footer Placeholder 6"/>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16" name="Slide Number Placeholder 15"/>
          <p:cNvSpPr>
            <a:spLocks noGrp="1"/>
          </p:cNvSpPr>
          <p:nvPr>
            <p:ph type="sldNum" sz="quarter" idx="11"/>
          </p:nvPr>
        </p:nvSpPr>
        <p:spPr/>
        <p:txBody>
          <a:bodyPr/>
          <a:lstStyle/>
          <a:p>
            <a:fld id="{D023D968-08B5-4B67-8A49-B26F0E0973B9}" type="slidenum">
              <a:rPr lang="zh-CN" altLang="en-US" smtClean="0">
                <a:solidFill>
                  <a:srgbClr val="FFFFFF"/>
                </a:solidFill>
              </a:rPr>
              <a:pPr/>
              <a:t>‹#›</a:t>
            </a:fld>
            <a:endParaRPr lang="en-US" altLang="zh-CN">
              <a:solidFill>
                <a:srgbClr val="FFFFFF"/>
              </a:solidFill>
            </a:endParaRPr>
          </a:p>
        </p:txBody>
      </p:sp>
      <p:sp>
        <p:nvSpPr>
          <p:cNvPr id="17" name="Footer Placeholder 16"/>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14" name="Slide Number Placeholder 13"/>
          <p:cNvSpPr>
            <a:spLocks noGrp="1"/>
          </p:cNvSpPr>
          <p:nvPr>
            <p:ph type="sldNum" sz="quarter" idx="11"/>
          </p:nvPr>
        </p:nvSpPr>
        <p:spPr/>
        <p:txBody>
          <a:bodyPr/>
          <a:lstStyle/>
          <a:p>
            <a:fld id="{21DED99E-8B95-472D-9517-CF356376B37D}" type="slidenum">
              <a:rPr lang="zh-CN" altLang="en-US" smtClean="0">
                <a:solidFill>
                  <a:srgbClr val="FFFFFF"/>
                </a:solidFill>
              </a:rPr>
              <a:pPr/>
              <a:t>‹#›</a:t>
            </a:fld>
            <a:endParaRPr lang="en-US" altLang="zh-CN">
              <a:solidFill>
                <a:srgbClr val="FFFFFF"/>
              </a:solidFill>
            </a:endParaRPr>
          </a:p>
        </p:txBody>
      </p:sp>
      <p:sp>
        <p:nvSpPr>
          <p:cNvPr id="15" name="Footer Placeholder 14"/>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pPr eaLnBrk="0" fontAlgn="base" hangingPunct="0">
              <a:spcBef>
                <a:spcPct val="0"/>
              </a:spcBef>
              <a:spcAft>
                <a:spcPct val="0"/>
              </a:spcAft>
              <a:defRPr/>
            </a:pPr>
            <a:r>
              <a:rPr lang="en-US" altLang="zh-CN" smtClean="0">
                <a:solidFill>
                  <a:srgbClr val="FFFFFF"/>
                </a:solidFill>
              </a:rPr>
              <a:t>October 2nd 2013</a:t>
            </a:r>
            <a:endParaRPr lang="en-US" altLang="zh-CN">
              <a:solidFill>
                <a:srgbClr val="FFFFFF"/>
              </a:solidFill>
            </a:endParaRP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pPr eaLnBrk="0" fontAlgn="base" hangingPunct="0">
              <a:spcBef>
                <a:spcPct val="0"/>
              </a:spcBef>
              <a:spcAft>
                <a:spcPct val="0"/>
              </a:spcAft>
              <a:defRPr/>
            </a:pPr>
            <a:r>
              <a:rPr lang="en-US" altLang="zh-CN" smtClean="0">
                <a:solidFill>
                  <a:srgbClr val="FFFFFF"/>
                </a:solidFill>
              </a:rPr>
              <a:t>Karthik’s MS Defense</a:t>
            </a:r>
            <a:endParaRPr lang="en-US" altLang="zh-CN">
              <a:solidFill>
                <a:srgbClr val="FFFFFF"/>
              </a:solidFill>
            </a:endParaRP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pPr eaLnBrk="0" fontAlgn="base" hangingPunct="0">
              <a:spcBef>
                <a:spcPct val="0"/>
              </a:spcBef>
              <a:spcAft>
                <a:spcPct val="0"/>
              </a:spcAft>
            </a:pPr>
            <a:fld id="{7A7C2A83-C358-4218-BC0A-D553E99C8691}" type="slidenum">
              <a:rPr lang="zh-CN" altLang="en-US" smtClean="0">
                <a:solidFill>
                  <a:srgbClr val="FFFFFF"/>
                </a:solidFill>
              </a:rPr>
              <a:pPr eaLnBrk="0" fontAlgn="base" hangingPunct="0">
                <a:spcBef>
                  <a:spcPct val="0"/>
                </a:spcBef>
                <a:spcAft>
                  <a:spcPct val="0"/>
                </a:spcAft>
              </a:pPr>
              <a:t>‹#›</a:t>
            </a:fld>
            <a:endParaRPr lang="en-US" altLang="zh-CN">
              <a:solidFill>
                <a:srgbClr val="FFFFFF"/>
              </a:solidFill>
            </a:endParaRPr>
          </a:p>
        </p:txBody>
      </p:sp>
    </p:spTree>
  </p:cSld>
  <p:clrMap bg1="dk1" tx1="lt1" bg2="dk2" tx2="lt2" accent1="accent1" accent2="accent2" accent3="accent3" accent4="accent4" accent5="accent5" accent6="accent6" hlink="hlink" folHlink="folHlink"/>
  <p:sldLayoutIdLst>
    <p:sldLayoutId id="2147484159" r:id="rId1"/>
    <p:sldLayoutId id="2147484160" r:id="rId2"/>
    <p:sldLayoutId id="2147484161" r:id="rId3"/>
    <p:sldLayoutId id="2147484162" r:id="rId4"/>
    <p:sldLayoutId id="2147484163" r:id="rId5"/>
    <p:sldLayoutId id="2147484164" r:id="rId6"/>
    <p:sldLayoutId id="2147484165" r:id="rId7"/>
    <p:sldLayoutId id="2147484166" r:id="rId8"/>
    <p:sldLayoutId id="2147484167" r:id="rId9"/>
    <p:sldLayoutId id="2147484168" r:id="rId10"/>
    <p:sldLayoutId id="2147484169" r:id="rId11"/>
  </p:sldLayoutIdLst>
  <p:hf hdr="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4" descr="AUSealColor_transparent2"/>
          <p:cNvPicPr>
            <a:picLocks noGrp="1" noChangeAspect="1" noChangeArrowheads="1"/>
          </p:cNvPicPr>
          <p:nvPr/>
        </p:nvPicPr>
        <p:blipFill>
          <a:blip r:embed="rId3" cstate="print"/>
          <a:srcRect/>
          <a:stretch>
            <a:fillRect/>
          </a:stretch>
        </p:blipFill>
        <p:spPr bwMode="auto">
          <a:xfrm>
            <a:off x="3875087" y="2819400"/>
            <a:ext cx="1524000" cy="1524000"/>
          </a:xfrm>
          <a:prstGeom prst="rect">
            <a:avLst/>
          </a:prstGeom>
          <a:noFill/>
          <a:ln w="9525">
            <a:noFill/>
            <a:miter lim="800000"/>
            <a:headEnd/>
            <a:tailEnd/>
          </a:ln>
        </p:spPr>
      </p:pic>
      <p:sp>
        <p:nvSpPr>
          <p:cNvPr id="6146" name="Date Placeholder 1"/>
          <p:cNvSpPr>
            <a:spLocks noGrp="1"/>
          </p:cNvSpPr>
          <p:nvPr>
            <p:ph type="dt" sz="half" idx="10"/>
          </p:nvPr>
        </p:nvSpPr>
        <p:spPr>
          <a:noFill/>
        </p:spPr>
        <p:txBody>
          <a:bodyPr/>
          <a:lstStyle/>
          <a:p>
            <a:pPr defTabSz="992188"/>
            <a:r>
              <a:rPr lang="en-US" altLang="zh-CN" sz="1400" dirty="0" smtClean="0">
                <a:solidFill>
                  <a:srgbClr val="FFFFFF"/>
                </a:solidFill>
              </a:rPr>
              <a:t>October 2nd 2013</a:t>
            </a:r>
          </a:p>
        </p:txBody>
      </p:sp>
      <p:sp>
        <p:nvSpPr>
          <p:cNvPr id="8" name="Slide Number Placeholder 3"/>
          <p:cNvSpPr>
            <a:spLocks noGrp="1"/>
          </p:cNvSpPr>
          <p:nvPr>
            <p:ph type="sldNum" sz="quarter" idx="11"/>
          </p:nvPr>
        </p:nvSpPr>
        <p:spPr/>
        <p:txBody>
          <a:bodyPr/>
          <a:lstStyle/>
          <a:p>
            <a:pPr defTabSz="992188"/>
            <a:fld id="{5DAD5F4B-C726-4FD2-976C-461170716224}" type="slidenum">
              <a:rPr lang="zh-CN" altLang="en-US">
                <a:solidFill>
                  <a:srgbClr val="FFFFFF"/>
                </a:solidFill>
              </a:rPr>
              <a:pPr defTabSz="992188"/>
              <a:t>1</a:t>
            </a:fld>
            <a:endParaRPr lang="en-US" altLang="zh-CN" dirty="0">
              <a:solidFill>
                <a:srgbClr val="FFFFFF"/>
              </a:solidFill>
            </a:endParaRPr>
          </a:p>
        </p:txBody>
      </p:sp>
      <p:sp>
        <p:nvSpPr>
          <p:cNvPr id="7" name="Footer Placeholder 2"/>
          <p:cNvSpPr>
            <a:spLocks noGrp="1"/>
          </p:cNvSpPr>
          <p:nvPr>
            <p:ph type="ftr" sz="quarter" idx="12"/>
          </p:nvPr>
        </p:nvSpPr>
        <p:spPr/>
        <p:txBody>
          <a:bodyPr/>
          <a:lstStyle/>
          <a:p>
            <a:pPr defTabSz="992188">
              <a:defRPr/>
            </a:pPr>
            <a:r>
              <a:rPr lang="en-US" altLang="zh-CN" dirty="0" err="1" smtClean="0">
                <a:solidFill>
                  <a:srgbClr val="FFFFFF"/>
                </a:solidFill>
                <a:latin typeface="Times New Roman"/>
              </a:rPr>
              <a:t>Karthik’s</a:t>
            </a:r>
            <a:r>
              <a:rPr lang="en-US" altLang="zh-CN" dirty="0" smtClean="0">
                <a:solidFill>
                  <a:srgbClr val="FFFFFF"/>
                </a:solidFill>
                <a:latin typeface="Times New Roman"/>
              </a:rPr>
              <a:t> MS Defense</a:t>
            </a:r>
            <a:endParaRPr lang="en-US" altLang="zh-CN" dirty="0">
              <a:solidFill>
                <a:srgbClr val="FFFFFF"/>
              </a:solidFill>
              <a:latin typeface="Times New Roman"/>
            </a:endParaRPr>
          </a:p>
        </p:txBody>
      </p:sp>
      <p:sp>
        <p:nvSpPr>
          <p:cNvPr id="2" name="Rectangle 2"/>
          <p:cNvSpPr>
            <a:spLocks noChangeArrowheads="1"/>
          </p:cNvSpPr>
          <p:nvPr/>
        </p:nvSpPr>
        <p:spPr bwMode="auto">
          <a:xfrm>
            <a:off x="152400" y="152400"/>
            <a:ext cx="8797925" cy="2523491"/>
          </a:xfrm>
          <a:prstGeom prst="rect">
            <a:avLst/>
          </a:prstGeom>
          <a:noFill/>
          <a:ln w="9525">
            <a:noFill/>
            <a:miter lim="800000"/>
            <a:headEnd/>
            <a:tailEnd/>
          </a:ln>
          <a:effectLst/>
        </p:spPr>
        <p:txBody>
          <a:bodyPr wrap="square" lIns="91165" tIns="45583" rIns="91165" bIns="45583">
            <a:spAutoFit/>
          </a:bodyPr>
          <a:lstStyle/>
          <a:p>
            <a:pPr algn="ctr" defTabSz="992188" eaLnBrk="0" fontAlgn="base" hangingPunct="0">
              <a:spcBef>
                <a:spcPct val="0"/>
              </a:spcBef>
              <a:spcAft>
                <a:spcPct val="0"/>
              </a:spcAft>
            </a:pPr>
            <a:endParaRPr lang="en-US" altLang="zh-CN" b="1" i="1" dirty="0">
              <a:solidFill>
                <a:srgbClr val="66FF66"/>
              </a:solidFill>
              <a:effectLst>
                <a:outerShdw blurRad="38100" dist="38100" dir="2700000" algn="tl">
                  <a:srgbClr val="000000"/>
                </a:outerShdw>
              </a:effectLst>
              <a:latin typeface="Arial" charset="0"/>
              <a:ea typeface="宋体" pitchFamily="2" charset="-122"/>
            </a:endParaRPr>
          </a:p>
          <a:p>
            <a:pPr algn="ctr" defTabSz="992188" eaLnBrk="0" fontAlgn="base" hangingPunct="0">
              <a:spcBef>
                <a:spcPct val="0"/>
              </a:spcBef>
              <a:spcAft>
                <a:spcPct val="0"/>
              </a:spcAft>
            </a:pPr>
            <a:r>
              <a:rPr lang="en-US" altLang="zh-CN" sz="2800" b="1" dirty="0" smtClean="0">
                <a:solidFill>
                  <a:srgbClr val="66FF66"/>
                </a:solidFill>
                <a:effectLst>
                  <a:outerShdw blurRad="38100" dist="38100" dir="2700000" algn="tl">
                    <a:srgbClr val="000000"/>
                  </a:outerShdw>
                </a:effectLst>
                <a:latin typeface="Arial" charset="0"/>
                <a:ea typeface="宋体" pitchFamily="2" charset="-122"/>
              </a:rPr>
              <a:t>DVF4: A Dual </a:t>
            </a:r>
            <a:r>
              <a:rPr lang="en-US" altLang="zh-CN" sz="2800" b="1" dirty="0" err="1" smtClean="0">
                <a:solidFill>
                  <a:srgbClr val="66FF66"/>
                </a:solidFill>
                <a:effectLst>
                  <a:outerShdw blurRad="38100" dist="38100" dir="2700000" algn="tl">
                    <a:srgbClr val="000000"/>
                  </a:outerShdw>
                </a:effectLst>
                <a:latin typeface="Arial" charset="0"/>
                <a:ea typeface="宋体" pitchFamily="2" charset="-122"/>
              </a:rPr>
              <a:t>Vth</a:t>
            </a:r>
            <a:r>
              <a:rPr lang="en-US" altLang="zh-CN" sz="2800" b="1" dirty="0" smtClean="0">
                <a:solidFill>
                  <a:srgbClr val="66FF66"/>
                </a:solidFill>
                <a:effectLst>
                  <a:outerShdw blurRad="38100" dist="38100" dir="2700000" algn="tl">
                    <a:srgbClr val="000000"/>
                  </a:outerShdw>
                </a:effectLst>
                <a:latin typeface="Arial" charset="0"/>
                <a:ea typeface="宋体" pitchFamily="2" charset="-122"/>
              </a:rPr>
              <a:t> Feedback Type 4-Transistor Level Converter</a:t>
            </a:r>
          </a:p>
          <a:p>
            <a:pPr algn="ctr" defTabSz="992188" eaLnBrk="0" fontAlgn="base" hangingPunct="0">
              <a:spcBef>
                <a:spcPct val="0"/>
              </a:spcBef>
              <a:spcAft>
                <a:spcPct val="0"/>
              </a:spcAft>
            </a:pPr>
            <a:endParaRPr lang="en-US" altLang="zh-CN" sz="2800" b="1" i="1" dirty="0" smtClean="0">
              <a:solidFill>
                <a:srgbClr val="66FF66"/>
              </a:solidFill>
              <a:effectLst>
                <a:outerShdw blurRad="38100" dist="38100" dir="2700000" algn="tl">
                  <a:srgbClr val="000000"/>
                </a:outerShdw>
              </a:effectLst>
              <a:latin typeface="Arial" charset="0"/>
              <a:ea typeface="宋体" pitchFamily="2" charset="-122"/>
            </a:endParaRPr>
          </a:p>
          <a:p>
            <a:pPr algn="ctr" defTabSz="992188" eaLnBrk="0" fontAlgn="base" hangingPunct="0">
              <a:spcBef>
                <a:spcPct val="0"/>
              </a:spcBef>
              <a:spcAft>
                <a:spcPct val="0"/>
              </a:spcAft>
            </a:pPr>
            <a:r>
              <a:rPr lang="en-US" altLang="zh-CN" sz="2800" b="1" i="1" dirty="0" smtClean="0">
                <a:solidFill>
                  <a:srgbClr val="66FF66"/>
                </a:solidFill>
                <a:effectLst>
                  <a:outerShdw blurRad="38100" dist="38100" dir="2700000" algn="tl">
                    <a:srgbClr val="000000"/>
                  </a:outerShdw>
                </a:effectLst>
                <a:latin typeface="Arial" charset="0"/>
                <a:ea typeface="宋体" pitchFamily="2" charset="-122"/>
              </a:rPr>
              <a:t>Master’s </a:t>
            </a:r>
            <a:r>
              <a:rPr lang="en-US" altLang="zh-CN" sz="2800" b="1" i="1" dirty="0">
                <a:solidFill>
                  <a:srgbClr val="66FF66"/>
                </a:solidFill>
                <a:effectLst>
                  <a:outerShdw blurRad="38100" dist="38100" dir="2700000" algn="tl">
                    <a:srgbClr val="000000"/>
                  </a:outerShdw>
                </a:effectLst>
                <a:latin typeface="Arial" charset="0"/>
                <a:ea typeface="宋体" pitchFamily="2" charset="-122"/>
              </a:rPr>
              <a:t>Defense</a:t>
            </a:r>
            <a:r>
              <a:rPr lang="en-US" altLang="zh-CN" sz="2800" dirty="0">
                <a:solidFill>
                  <a:srgbClr val="FF0000"/>
                </a:solidFill>
                <a:effectLst>
                  <a:outerShdw blurRad="38100" dist="38100" dir="2700000" algn="tl">
                    <a:srgbClr val="000000"/>
                  </a:outerShdw>
                </a:effectLst>
                <a:latin typeface="Arial" charset="0"/>
                <a:ea typeface="宋体" pitchFamily="2" charset="-122"/>
              </a:rPr>
              <a:t/>
            </a:r>
            <a:br>
              <a:rPr lang="en-US" altLang="zh-CN" sz="2800" dirty="0">
                <a:solidFill>
                  <a:srgbClr val="FF0000"/>
                </a:solidFill>
                <a:effectLst>
                  <a:outerShdw blurRad="38100" dist="38100" dir="2700000" algn="tl">
                    <a:srgbClr val="000000"/>
                  </a:outerShdw>
                </a:effectLst>
                <a:latin typeface="Arial" charset="0"/>
                <a:ea typeface="宋体" pitchFamily="2" charset="-122"/>
              </a:rPr>
            </a:br>
            <a:r>
              <a:rPr lang="en-US" altLang="zh-CN" sz="2800" b="1" dirty="0" err="1" smtClean="0">
                <a:solidFill>
                  <a:srgbClr val="FFFFFF"/>
                </a:solidFill>
                <a:effectLst>
                  <a:outerShdw blurRad="38100" dist="38100" dir="2700000" algn="tl">
                    <a:srgbClr val="000000"/>
                  </a:outerShdw>
                </a:effectLst>
                <a:latin typeface="Arial" charset="0"/>
                <a:ea typeface="宋体" pitchFamily="2" charset="-122"/>
              </a:rPr>
              <a:t>Karthik</a:t>
            </a:r>
            <a:r>
              <a:rPr lang="en-US" altLang="zh-CN" sz="2800" b="1" dirty="0" smtClean="0">
                <a:solidFill>
                  <a:srgbClr val="FFFFFF"/>
                </a:solidFill>
                <a:effectLst>
                  <a:outerShdw blurRad="38100" dist="38100" dir="2700000" algn="tl">
                    <a:srgbClr val="000000"/>
                  </a:outerShdw>
                </a:effectLst>
                <a:latin typeface="Arial" charset="0"/>
                <a:ea typeface="宋体" pitchFamily="2" charset="-122"/>
              </a:rPr>
              <a:t> </a:t>
            </a:r>
            <a:r>
              <a:rPr lang="en-US" altLang="zh-CN" sz="2800" b="1" dirty="0" err="1" smtClean="0">
                <a:solidFill>
                  <a:srgbClr val="FFFFFF"/>
                </a:solidFill>
                <a:effectLst>
                  <a:outerShdw blurRad="38100" dist="38100" dir="2700000" algn="tl">
                    <a:srgbClr val="000000"/>
                  </a:outerShdw>
                </a:effectLst>
                <a:latin typeface="Arial" charset="0"/>
                <a:ea typeface="宋体" pitchFamily="2" charset="-122"/>
              </a:rPr>
              <a:t>Naishathrala</a:t>
            </a:r>
            <a:r>
              <a:rPr lang="en-US" altLang="zh-CN" sz="2800" b="1" dirty="0" smtClean="0">
                <a:solidFill>
                  <a:srgbClr val="FFFFFF"/>
                </a:solidFill>
                <a:effectLst>
                  <a:outerShdw blurRad="38100" dist="38100" dir="2700000" algn="tl">
                    <a:srgbClr val="000000"/>
                  </a:outerShdw>
                </a:effectLst>
                <a:latin typeface="Arial" charset="0"/>
                <a:ea typeface="宋体" pitchFamily="2" charset="-122"/>
              </a:rPr>
              <a:t> </a:t>
            </a:r>
            <a:r>
              <a:rPr lang="en-US" altLang="zh-CN" sz="2800" b="1" dirty="0" err="1" smtClean="0">
                <a:solidFill>
                  <a:srgbClr val="FFFFFF"/>
                </a:solidFill>
                <a:effectLst>
                  <a:outerShdw blurRad="38100" dist="38100" dir="2700000" algn="tl">
                    <a:srgbClr val="000000"/>
                  </a:outerShdw>
                </a:effectLst>
                <a:latin typeface="Arial" charset="0"/>
                <a:ea typeface="宋体" pitchFamily="2" charset="-122"/>
              </a:rPr>
              <a:t>Jayaraman</a:t>
            </a:r>
            <a:endParaRPr lang="en-US" altLang="zh-CN" sz="2800" b="1" dirty="0">
              <a:solidFill>
                <a:srgbClr val="FFFFFF"/>
              </a:solidFill>
              <a:effectLst>
                <a:outerShdw blurRad="38100" dist="38100" dir="2700000" algn="tl">
                  <a:srgbClr val="000000"/>
                </a:outerShdw>
              </a:effectLst>
              <a:latin typeface="Arial" charset="0"/>
              <a:ea typeface="宋体" pitchFamily="2" charset="-122"/>
            </a:endParaRPr>
          </a:p>
        </p:txBody>
      </p:sp>
      <p:sp>
        <p:nvSpPr>
          <p:cNvPr id="6151" name="Rectangle 5"/>
          <p:cNvSpPr>
            <a:spLocks noChangeArrowheads="1"/>
          </p:cNvSpPr>
          <p:nvPr/>
        </p:nvSpPr>
        <p:spPr bwMode="auto">
          <a:xfrm>
            <a:off x="533400" y="5332412"/>
            <a:ext cx="8096250" cy="701675"/>
          </a:xfrm>
          <a:prstGeom prst="rect">
            <a:avLst/>
          </a:prstGeom>
          <a:noFill/>
          <a:ln w="9525">
            <a:noFill/>
            <a:miter lim="800000"/>
            <a:headEnd/>
            <a:tailEnd/>
          </a:ln>
        </p:spPr>
        <p:txBody>
          <a:bodyPr lIns="91165" tIns="45583" rIns="91165" bIns="45583">
            <a:spAutoFit/>
          </a:bodyPr>
          <a:lstStyle/>
          <a:p>
            <a:pPr algn="ctr" defTabSz="992188" eaLnBrk="0" fontAlgn="base" hangingPunct="0">
              <a:spcBef>
                <a:spcPct val="0"/>
              </a:spcBef>
              <a:spcAft>
                <a:spcPct val="0"/>
              </a:spcAft>
            </a:pPr>
            <a:r>
              <a:rPr lang="en-US" altLang="zh-CN" sz="2000" dirty="0">
                <a:solidFill>
                  <a:srgbClr val="FFFF00"/>
                </a:solidFill>
                <a:latin typeface="Arial" charset="0"/>
                <a:ea typeface="宋体" pitchFamily="2" charset="-122"/>
              </a:rPr>
              <a:t>Department of Electrical and Computer Engineering</a:t>
            </a:r>
          </a:p>
          <a:p>
            <a:pPr algn="ctr" defTabSz="992188" eaLnBrk="0" fontAlgn="base" hangingPunct="0">
              <a:spcBef>
                <a:spcPct val="0"/>
              </a:spcBef>
              <a:spcAft>
                <a:spcPct val="0"/>
              </a:spcAft>
            </a:pPr>
            <a:r>
              <a:rPr lang="en-US" altLang="zh-CN" sz="2000" dirty="0">
                <a:solidFill>
                  <a:srgbClr val="FFFF00"/>
                </a:solidFill>
                <a:latin typeface="Arial" charset="0"/>
                <a:ea typeface="宋体" pitchFamily="2" charset="-122"/>
              </a:rPr>
              <a:t>Auburn University, AL 36849 USA</a:t>
            </a:r>
          </a:p>
        </p:txBody>
      </p:sp>
      <p:sp>
        <p:nvSpPr>
          <p:cNvPr id="6152" name="Rectangle 6"/>
          <p:cNvSpPr>
            <a:spLocks noChangeArrowheads="1"/>
          </p:cNvSpPr>
          <p:nvPr/>
        </p:nvSpPr>
        <p:spPr bwMode="auto">
          <a:xfrm>
            <a:off x="557212" y="4495800"/>
            <a:ext cx="7924800" cy="838200"/>
          </a:xfrm>
          <a:prstGeom prst="rect">
            <a:avLst/>
          </a:prstGeom>
          <a:noFill/>
          <a:ln w="9525">
            <a:noFill/>
            <a:miter lim="800000"/>
            <a:headEnd/>
            <a:tailEnd/>
          </a:ln>
        </p:spPr>
        <p:txBody>
          <a:bodyPr/>
          <a:lstStyle/>
          <a:p>
            <a:pPr marL="339725" indent="-339725" algn="ctr" defTabSz="992188" eaLnBrk="0" fontAlgn="base" hangingPunct="0">
              <a:spcBef>
                <a:spcPct val="20000"/>
              </a:spcBef>
              <a:spcAft>
                <a:spcPct val="0"/>
              </a:spcAft>
            </a:pPr>
            <a:r>
              <a:rPr lang="en-US" altLang="zh-CN" sz="2200" i="1" dirty="0">
                <a:solidFill>
                  <a:srgbClr val="FFFF00"/>
                </a:solidFill>
                <a:ea typeface="宋体" pitchFamily="2" charset="-122"/>
              </a:rPr>
              <a:t>Thesis Advisor:</a:t>
            </a:r>
            <a:r>
              <a:rPr lang="en-US" altLang="zh-CN" sz="2200" dirty="0">
                <a:solidFill>
                  <a:srgbClr val="FFFFFF"/>
                </a:solidFill>
                <a:ea typeface="宋体" pitchFamily="2" charset="-122"/>
              </a:rPr>
              <a:t> Dr. </a:t>
            </a:r>
            <a:r>
              <a:rPr lang="en-US" altLang="zh-CN" sz="2200" dirty="0" err="1">
                <a:solidFill>
                  <a:srgbClr val="FFFFFF"/>
                </a:solidFill>
                <a:ea typeface="宋体" pitchFamily="2" charset="-122"/>
              </a:rPr>
              <a:t>Vishwani</a:t>
            </a:r>
            <a:r>
              <a:rPr lang="en-US" altLang="zh-CN" sz="2200" dirty="0">
                <a:solidFill>
                  <a:srgbClr val="FFFFFF"/>
                </a:solidFill>
                <a:ea typeface="宋体" pitchFamily="2" charset="-122"/>
              </a:rPr>
              <a:t> D</a:t>
            </a:r>
            <a:r>
              <a:rPr lang="en-US" altLang="zh-CN" sz="2200" dirty="0" smtClean="0">
                <a:solidFill>
                  <a:srgbClr val="FFFFFF"/>
                </a:solidFill>
                <a:ea typeface="宋体" pitchFamily="2" charset="-122"/>
              </a:rPr>
              <a:t>. </a:t>
            </a:r>
            <a:r>
              <a:rPr lang="en-US" altLang="zh-CN" sz="2200" dirty="0" err="1" smtClean="0">
                <a:solidFill>
                  <a:srgbClr val="FFFFFF"/>
                </a:solidFill>
                <a:ea typeface="宋体" pitchFamily="2" charset="-122"/>
              </a:rPr>
              <a:t>Agrawal</a:t>
            </a:r>
            <a:endParaRPr lang="en-US" altLang="zh-CN" sz="2200" dirty="0">
              <a:solidFill>
                <a:srgbClr val="FFFFFF"/>
              </a:solidFill>
              <a:ea typeface="宋体" pitchFamily="2" charset="-122"/>
            </a:endParaRPr>
          </a:p>
          <a:p>
            <a:pPr marL="339725" indent="-339725" algn="ctr" defTabSz="992188" eaLnBrk="0" fontAlgn="base" hangingPunct="0">
              <a:spcBef>
                <a:spcPct val="20000"/>
              </a:spcBef>
              <a:spcAft>
                <a:spcPct val="0"/>
              </a:spcAft>
            </a:pPr>
            <a:r>
              <a:rPr lang="en-US" altLang="zh-CN" sz="2200" i="1" dirty="0">
                <a:solidFill>
                  <a:srgbClr val="FFFF00"/>
                </a:solidFill>
                <a:ea typeface="宋体" pitchFamily="2" charset="-122"/>
              </a:rPr>
              <a:t>Thesis Committee:</a:t>
            </a:r>
            <a:r>
              <a:rPr lang="en-US" altLang="zh-CN" sz="2200" dirty="0">
                <a:solidFill>
                  <a:srgbClr val="FFFFFF"/>
                </a:solidFill>
                <a:ea typeface="宋体" pitchFamily="2" charset="-122"/>
              </a:rPr>
              <a:t> </a:t>
            </a:r>
            <a:r>
              <a:rPr lang="en-US" altLang="zh-CN" sz="2200" dirty="0" smtClean="0">
                <a:solidFill>
                  <a:srgbClr val="FFFFFF"/>
                </a:solidFill>
                <a:ea typeface="宋体" pitchFamily="2" charset="-122"/>
              </a:rPr>
              <a:t>Dr</a:t>
            </a:r>
            <a:r>
              <a:rPr lang="en-US" altLang="zh-CN" sz="2200" dirty="0">
                <a:solidFill>
                  <a:srgbClr val="FFFFFF"/>
                </a:solidFill>
                <a:ea typeface="宋体" pitchFamily="2" charset="-122"/>
              </a:rPr>
              <a:t>. Victor P. </a:t>
            </a:r>
            <a:r>
              <a:rPr lang="en-US" altLang="zh-CN" sz="2200" dirty="0" smtClean="0">
                <a:solidFill>
                  <a:srgbClr val="FFFFFF"/>
                </a:solidFill>
                <a:ea typeface="宋体" pitchFamily="2" charset="-122"/>
              </a:rPr>
              <a:t>Nelson and Dr. </a:t>
            </a:r>
            <a:r>
              <a:rPr lang="en-US" altLang="zh-CN" sz="2200" dirty="0" err="1" smtClean="0">
                <a:solidFill>
                  <a:srgbClr val="FFFFFF"/>
                </a:solidFill>
                <a:ea typeface="宋体" pitchFamily="2" charset="-122"/>
              </a:rPr>
              <a:t>Adit</a:t>
            </a:r>
            <a:r>
              <a:rPr lang="en-US" altLang="zh-CN" sz="2200" dirty="0" smtClean="0">
                <a:solidFill>
                  <a:srgbClr val="FFFFFF"/>
                </a:solidFill>
                <a:ea typeface="宋体" pitchFamily="2" charset="-122"/>
              </a:rPr>
              <a:t> Singh.</a:t>
            </a:r>
            <a:endParaRPr lang="en-US" altLang="zh-CN" sz="2200" dirty="0">
              <a:solidFill>
                <a:srgbClr val="FFFFFF"/>
              </a:solidFill>
              <a:ea typeface="宋体" pitchFamily="2" charset="-122"/>
            </a:endParaRPr>
          </a:p>
          <a:p>
            <a:pPr marL="339725" indent="-339725" algn="ctr" defTabSz="992188" eaLnBrk="0" fontAlgn="base" hangingPunct="0">
              <a:spcBef>
                <a:spcPct val="20000"/>
              </a:spcBef>
              <a:spcAft>
                <a:spcPct val="0"/>
              </a:spcAft>
              <a:buFontTx/>
              <a:buChar char="•"/>
            </a:pPr>
            <a:endParaRPr lang="en-US" altLang="zh-CN" sz="2200" dirty="0">
              <a:solidFill>
                <a:srgbClr val="FFFFFF"/>
              </a:solidFill>
              <a:ea typeface="宋体" pitchFamily="2" charset="-122"/>
            </a:endParaRPr>
          </a:p>
        </p:txBody>
      </p:sp>
    </p:spTree>
    <p:extLst>
      <p:ext uri="{BB962C8B-B14F-4D97-AF65-F5344CB8AC3E}">
        <p14:creationId xmlns:p14="http://schemas.microsoft.com/office/powerpoint/2010/main" val="1328717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normAutofit/>
          </a:bodyPr>
          <a:lstStyle/>
          <a:p>
            <a:fld id="{6DA1A76E-1673-413A-AC3A-E13CA6404661}" type="slidenum">
              <a:rPr lang="zh-CN" altLang="en-US" smtClean="0">
                <a:solidFill>
                  <a:srgbClr val="FFFFFF"/>
                </a:solidFill>
              </a:rPr>
              <a:pPr/>
              <a:t>10</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
        <p:nvSpPr>
          <p:cNvPr id="14" name="Title 13"/>
          <p:cNvSpPr>
            <a:spLocks noGrp="1"/>
          </p:cNvSpPr>
          <p:nvPr>
            <p:ph type="title"/>
          </p:nvPr>
        </p:nvSpPr>
        <p:spPr>
          <a:xfrm>
            <a:off x="304800" y="152401"/>
            <a:ext cx="8191499" cy="762000"/>
          </a:xfrm>
        </p:spPr>
        <p:txBody>
          <a:bodyPr>
            <a:normAutofit/>
          </a:bodyPr>
          <a:lstStyle/>
          <a:p>
            <a:r>
              <a:rPr lang="en-US" sz="3600" dirty="0">
                <a:solidFill>
                  <a:srgbClr val="FFFF00"/>
                </a:solidFill>
                <a:latin typeface="Times New Roman" pitchFamily="18" charset="0"/>
                <a:cs typeface="Times New Roman" pitchFamily="18" charset="0"/>
              </a:rPr>
              <a:t>Introduction and Background Continued..</a:t>
            </a:r>
            <a:endParaRPr lang="en-US" sz="3600" dirty="0"/>
          </a:p>
        </p:txBody>
      </p:sp>
      <p:pic>
        <p:nvPicPr>
          <p:cNvPr id="12" name="Content Placeholder 11"/>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374766" y="1295400"/>
            <a:ext cx="3273425" cy="1117245"/>
          </a:xfrm>
        </p:spPr>
      </p:pic>
      <p:pic>
        <p:nvPicPr>
          <p:cNvPr id="13" name="Content Placeholder 12"/>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1295398" y="2788186"/>
            <a:ext cx="3657600" cy="1250414"/>
          </a:xfrm>
        </p:spPr>
      </p:pic>
      <p:grpSp>
        <p:nvGrpSpPr>
          <p:cNvPr id="37" name="Group 36"/>
          <p:cNvGrpSpPr/>
          <p:nvPr/>
        </p:nvGrpSpPr>
        <p:grpSpPr>
          <a:xfrm>
            <a:off x="1524000" y="4343400"/>
            <a:ext cx="5181598" cy="338564"/>
            <a:chOff x="3124208" y="4572000"/>
            <a:chExt cx="5181598" cy="338564"/>
          </a:xfrm>
        </p:grpSpPr>
        <p:grpSp>
          <p:nvGrpSpPr>
            <p:cNvPr id="38" name="Group 11"/>
            <p:cNvGrpSpPr>
              <a:grpSpLocks/>
            </p:cNvGrpSpPr>
            <p:nvPr/>
          </p:nvGrpSpPr>
          <p:grpSpPr bwMode="auto">
            <a:xfrm>
              <a:off x="3124208" y="4572000"/>
              <a:ext cx="2776913" cy="338564"/>
              <a:chOff x="3888694" y="5692707"/>
              <a:chExt cx="1015223" cy="338313"/>
            </a:xfrm>
          </p:grpSpPr>
          <p:sp>
            <p:nvSpPr>
              <p:cNvPr id="43" name="Rectangle 77"/>
              <p:cNvSpPr>
                <a:spLocks noChangeArrowheads="1"/>
              </p:cNvSpPr>
              <p:nvPr/>
            </p:nvSpPr>
            <p:spPr bwMode="auto">
              <a:xfrm>
                <a:off x="3888694" y="5711488"/>
                <a:ext cx="222866" cy="285801"/>
              </a:xfrm>
              <a:prstGeom prst="rect">
                <a:avLst/>
              </a:prstGeom>
              <a:solidFill>
                <a:srgbClr val="AAB8E2">
                  <a:lumMod val="40000"/>
                  <a:lumOff val="60000"/>
                </a:srgbClr>
              </a:solidFill>
              <a:ln w="25400" cap="flat" cmpd="sng" algn="ctr">
                <a:noFill/>
                <a:prstDash val="solid"/>
                <a:headEnd/>
                <a:tailEnd/>
              </a:ln>
              <a:effectLs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a:ea typeface="+mn-ea"/>
                  <a:cs typeface="+mn-cs"/>
                </a:endParaRPr>
              </a:p>
            </p:txBody>
          </p:sp>
          <p:sp>
            <p:nvSpPr>
              <p:cNvPr id="44" name="TextBox 43"/>
              <p:cNvSpPr txBox="1"/>
              <p:nvPr/>
            </p:nvSpPr>
            <p:spPr>
              <a:xfrm>
                <a:off x="4139419" y="5692732"/>
                <a:ext cx="275751" cy="338288"/>
              </a:xfrm>
              <a:prstGeom prst="rect">
                <a:avLst/>
              </a:prstGeom>
              <a:noFill/>
              <a:ln>
                <a:no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1" u="none" strike="noStrike" kern="0" cap="none" spc="0" normalizeH="0" baseline="0" noProof="0" dirty="0" smtClean="0">
                    <a:ln>
                      <a:noFill/>
                    </a:ln>
                    <a:effectLst>
                      <a:outerShdw blurRad="38100" dist="38100" dir="2700000" algn="tl">
                        <a:srgbClr val="000000">
                          <a:alpha val="43137"/>
                        </a:srgbClr>
                      </a:outerShdw>
                    </a:effectLst>
                    <a:uLnTx/>
                    <a:uFillTx/>
                    <a:latin typeface="Arial"/>
                  </a:rPr>
                  <a:t>V</a:t>
                </a:r>
                <a:r>
                  <a:rPr kumimoji="0" lang="en-US" sz="1600" b="1" i="1" u="none" strike="noStrike" kern="0" cap="none" spc="0" normalizeH="0" baseline="-25000" noProof="0" dirty="0" smtClean="0">
                    <a:ln>
                      <a:noFill/>
                    </a:ln>
                    <a:effectLst>
                      <a:outerShdw blurRad="38100" dist="38100" dir="2700000" algn="tl">
                        <a:srgbClr val="000000">
                          <a:alpha val="43137"/>
                        </a:srgbClr>
                      </a:outerShdw>
                    </a:effectLst>
                    <a:uLnTx/>
                    <a:uFillTx/>
                    <a:latin typeface="Arial"/>
                  </a:rPr>
                  <a:t>DDL</a:t>
                </a:r>
                <a:r>
                  <a:rPr kumimoji="0" lang="en-US" sz="1600" b="1" i="0" u="none" strike="noStrike" kern="0" cap="none" spc="0" normalizeH="0" baseline="0" noProof="0" dirty="0" smtClean="0">
                    <a:ln>
                      <a:noFill/>
                    </a:ln>
                    <a:solidFill>
                      <a:sysClr val="windowText" lastClr="000000"/>
                    </a:solidFill>
                    <a:effectLst>
                      <a:outerShdw blurRad="38100" dist="38100" dir="2700000" algn="tl">
                        <a:srgbClr val="000000">
                          <a:alpha val="43137"/>
                        </a:srgbClr>
                      </a:outerShdw>
                    </a:effectLst>
                    <a:uLnTx/>
                    <a:uFillTx/>
                    <a:latin typeface="Arial"/>
                  </a:rPr>
                  <a:t> </a:t>
                </a:r>
                <a:endParaRPr kumimoji="0" lang="en-US" sz="1600" b="1" i="0"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Arial"/>
                </a:endParaRPr>
              </a:p>
            </p:txBody>
          </p:sp>
          <p:sp>
            <p:nvSpPr>
              <p:cNvPr id="45" name="TextBox 44"/>
              <p:cNvSpPr txBox="1"/>
              <p:nvPr/>
            </p:nvSpPr>
            <p:spPr>
              <a:xfrm>
                <a:off x="4585149" y="5692707"/>
                <a:ext cx="318768" cy="338288"/>
              </a:xfrm>
              <a:prstGeom prst="rect">
                <a:avLst/>
              </a:prstGeom>
              <a:noFill/>
              <a:ln>
                <a:no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1" u="none" strike="noStrike" kern="0" cap="none" spc="0" normalizeH="0" baseline="0" noProof="0" dirty="0" smtClean="0">
                    <a:ln>
                      <a:noFill/>
                    </a:ln>
                    <a:effectLst>
                      <a:outerShdw blurRad="38100" dist="38100" dir="2700000" algn="tl">
                        <a:srgbClr val="000000">
                          <a:alpha val="43137"/>
                        </a:srgbClr>
                      </a:outerShdw>
                    </a:effectLst>
                    <a:uLnTx/>
                    <a:uFillTx/>
                    <a:latin typeface="Arial"/>
                  </a:rPr>
                  <a:t>V</a:t>
                </a:r>
                <a:r>
                  <a:rPr kumimoji="0" lang="en-US" sz="1600" b="1" i="1" u="none" strike="noStrike" kern="0" cap="none" spc="0" normalizeH="0" baseline="-25000" noProof="0" dirty="0" smtClean="0">
                    <a:ln>
                      <a:noFill/>
                    </a:ln>
                    <a:effectLst>
                      <a:outerShdw blurRad="38100" dist="38100" dir="2700000" algn="tl">
                        <a:srgbClr val="000000">
                          <a:alpha val="43137"/>
                        </a:srgbClr>
                      </a:outerShdw>
                    </a:effectLst>
                    <a:uLnTx/>
                    <a:uFillTx/>
                    <a:latin typeface="Arial"/>
                  </a:rPr>
                  <a:t>DDH</a:t>
                </a:r>
                <a:r>
                  <a:rPr kumimoji="0" lang="en-US" sz="1600" b="1" i="0" u="none" strike="noStrike" kern="0" cap="none" spc="0" normalizeH="0" baseline="0" noProof="0" dirty="0" smtClean="0">
                    <a:ln>
                      <a:noFill/>
                    </a:ln>
                    <a:solidFill>
                      <a:sysClr val="windowText" lastClr="000000"/>
                    </a:solidFill>
                    <a:effectLst>
                      <a:outerShdw blurRad="38100" dist="38100" dir="2700000" algn="tl">
                        <a:srgbClr val="000000">
                          <a:alpha val="43137"/>
                        </a:srgbClr>
                      </a:outerShdw>
                    </a:effectLst>
                    <a:uLnTx/>
                    <a:uFillTx/>
                    <a:latin typeface="Arial"/>
                  </a:rPr>
                  <a:t> </a:t>
                </a:r>
                <a:endParaRPr kumimoji="0" lang="en-US" sz="1600" b="1" i="0"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Arial"/>
                </a:endParaRPr>
              </a:p>
            </p:txBody>
          </p:sp>
        </p:grpSp>
        <p:sp>
          <p:nvSpPr>
            <p:cNvPr id="39" name="Rectangle 77"/>
            <p:cNvSpPr>
              <a:spLocks noChangeArrowheads="1"/>
            </p:cNvSpPr>
            <p:nvPr/>
          </p:nvSpPr>
          <p:spPr bwMode="auto">
            <a:xfrm>
              <a:off x="4419607" y="4605288"/>
              <a:ext cx="609599" cy="286026"/>
            </a:xfrm>
            <a:prstGeom prst="rect">
              <a:avLst/>
            </a:prstGeom>
            <a:solidFill>
              <a:srgbClr val="ED4722"/>
            </a:solidFill>
            <a:ln w="25400" cap="flat" cmpd="sng" algn="ctr">
              <a:noFill/>
              <a:prstDash val="solid"/>
              <a:headEnd/>
              <a:tailEnd/>
            </a:ln>
            <a:effectLs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a:ea typeface="+mn-ea"/>
                <a:cs typeface="+mn-cs"/>
              </a:endParaRPr>
            </a:p>
          </p:txBody>
        </p:sp>
        <p:grpSp>
          <p:nvGrpSpPr>
            <p:cNvPr id="40" name="Group 11"/>
            <p:cNvGrpSpPr>
              <a:grpSpLocks/>
            </p:cNvGrpSpPr>
            <p:nvPr/>
          </p:nvGrpSpPr>
          <p:grpSpPr bwMode="auto">
            <a:xfrm>
              <a:off x="5638800" y="4572009"/>
              <a:ext cx="2667006" cy="338554"/>
              <a:chOff x="3888694" y="5692728"/>
              <a:chExt cx="975042" cy="338303"/>
            </a:xfrm>
          </p:grpSpPr>
          <p:sp>
            <p:nvSpPr>
              <p:cNvPr id="41" name="Rectangle 77"/>
              <p:cNvSpPr>
                <a:spLocks noChangeArrowheads="1"/>
              </p:cNvSpPr>
              <p:nvPr/>
            </p:nvSpPr>
            <p:spPr bwMode="auto">
              <a:xfrm>
                <a:off x="3888694" y="5711488"/>
                <a:ext cx="222866" cy="285801"/>
              </a:xfrm>
              <a:prstGeom prst="rect">
                <a:avLst/>
              </a:prstGeom>
              <a:solidFill>
                <a:srgbClr val="16CE24">
                  <a:lumMod val="75000"/>
                </a:srgbClr>
              </a:solidFill>
              <a:ln w="25400" cap="flat" cmpd="sng" algn="ctr">
                <a:noFill/>
                <a:prstDash val="solid"/>
                <a:headEnd/>
                <a:tailEnd/>
              </a:ln>
              <a:effectLs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a:ea typeface="+mn-ea"/>
                  <a:cs typeface="+mn-cs"/>
                </a:endParaRPr>
              </a:p>
            </p:txBody>
          </p:sp>
          <p:sp>
            <p:nvSpPr>
              <p:cNvPr id="42" name="TextBox 41"/>
              <p:cNvSpPr txBox="1"/>
              <p:nvPr/>
            </p:nvSpPr>
            <p:spPr>
              <a:xfrm>
                <a:off x="4139421" y="5692728"/>
                <a:ext cx="724315" cy="338303"/>
              </a:xfrm>
              <a:prstGeom prst="rect">
                <a:avLst/>
              </a:prstGeom>
              <a:noFill/>
              <a:ln>
                <a:no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effectLst>
                      <a:outerShdw blurRad="38100" dist="38100" dir="2700000" algn="tl">
                        <a:srgbClr val="000000">
                          <a:alpha val="43137"/>
                        </a:srgbClr>
                      </a:outerShdw>
                    </a:effectLst>
                    <a:uLnTx/>
                    <a:uFillTx/>
                    <a:latin typeface="Arial"/>
                  </a:rPr>
                  <a:t>Level Converter </a:t>
                </a:r>
                <a:endParaRPr kumimoji="0" lang="en-US" sz="1600" b="1" i="0" u="none" strike="noStrike" kern="0" cap="none" spc="0" normalizeH="0" baseline="0" noProof="0" dirty="0">
                  <a:ln>
                    <a:noFill/>
                  </a:ln>
                  <a:effectLst>
                    <a:outerShdw blurRad="38100" dist="38100" dir="2700000" algn="tl">
                      <a:srgbClr val="000000">
                        <a:alpha val="43137"/>
                      </a:srgbClr>
                    </a:outerShdw>
                  </a:effectLst>
                  <a:uLnTx/>
                  <a:uFillTx/>
                  <a:latin typeface="Arial"/>
                </a:endParaRPr>
              </a:p>
            </p:txBody>
          </p:sp>
        </p:grpSp>
      </p:gr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2003" y="1295400"/>
            <a:ext cx="3651250"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7580" y="2788186"/>
            <a:ext cx="2918621"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Rectangle 51"/>
          <p:cNvSpPr/>
          <p:nvPr/>
        </p:nvSpPr>
        <p:spPr>
          <a:xfrm>
            <a:off x="163707" y="4953000"/>
            <a:ext cx="8915400" cy="830997"/>
          </a:xfrm>
          <a:prstGeom prst="rect">
            <a:avLst/>
          </a:prstGeom>
        </p:spPr>
        <p:txBody>
          <a:bodyPr wrap="square">
            <a:spAutoFit/>
          </a:bodyPr>
          <a:lstStyle/>
          <a:p>
            <a:pPr marL="457200" indent="-457200"/>
            <a:r>
              <a:rPr lang="en-US" sz="1200" b="1" u="sng" dirty="0" smtClean="0">
                <a:latin typeface="Times New Roman" pitchFamily="18" charset="0"/>
                <a:cs typeface="Times New Roman" pitchFamily="18" charset="0"/>
              </a:rPr>
              <a:t>Ref.</a:t>
            </a:r>
            <a:r>
              <a:rPr lang="en-US" sz="1200" b="1" dirty="0" smtClean="0">
                <a:latin typeface="Times New Roman" pitchFamily="18" charset="0"/>
                <a:cs typeface="Times New Roman" pitchFamily="18" charset="0"/>
              </a:rPr>
              <a:t> K. </a:t>
            </a:r>
            <a:r>
              <a:rPr lang="en-US" sz="1200" b="1" dirty="0" err="1" smtClean="0">
                <a:latin typeface="Times New Roman" pitchFamily="18" charset="0"/>
                <a:cs typeface="Times New Roman" pitchFamily="18" charset="0"/>
              </a:rPr>
              <a:t>Usami</a:t>
            </a:r>
            <a:r>
              <a:rPr lang="en-US" sz="1200" b="1" dirty="0" smtClean="0">
                <a:latin typeface="Times New Roman" pitchFamily="18" charset="0"/>
                <a:cs typeface="Times New Roman" pitchFamily="18" charset="0"/>
              </a:rPr>
              <a:t> and M. Horowitz, “Clustered Voltage Scaling Technique for Low-Power Design," in </a:t>
            </a:r>
            <a:r>
              <a:rPr lang="en-US" sz="1200" b="1" i="1" dirty="0" smtClean="0">
                <a:latin typeface="Times New Roman" pitchFamily="18" charset="0"/>
                <a:cs typeface="Times New Roman" pitchFamily="18" charset="0"/>
              </a:rPr>
              <a:t>Proceedings of the International Symposium on Low Power Design</a:t>
            </a:r>
            <a:r>
              <a:rPr lang="en-US" sz="1200" b="1" dirty="0" smtClean="0">
                <a:latin typeface="Times New Roman" pitchFamily="18" charset="0"/>
                <a:cs typeface="Times New Roman" pitchFamily="18" charset="0"/>
              </a:rPr>
              <a:t>, pp. 23-26, 1995.</a:t>
            </a:r>
          </a:p>
          <a:p>
            <a:pPr marL="457200" indent="-457200"/>
            <a:r>
              <a:rPr lang="en-US" sz="1200" b="1" u="sng" dirty="0" smtClean="0">
                <a:latin typeface="Times New Roman" pitchFamily="18" charset="0"/>
                <a:cs typeface="Times New Roman" pitchFamily="18" charset="0"/>
              </a:rPr>
              <a:t>Ref.</a:t>
            </a:r>
            <a:r>
              <a:rPr lang="en-US" sz="1200" b="1" dirty="0" smtClean="0">
                <a:latin typeface="Times New Roman" pitchFamily="18" charset="0"/>
                <a:cs typeface="Times New Roman" pitchFamily="18" charset="0"/>
              </a:rPr>
              <a:t> K. </a:t>
            </a:r>
            <a:r>
              <a:rPr lang="en-US" sz="1200" b="1" dirty="0" err="1" smtClean="0">
                <a:latin typeface="Times New Roman" pitchFamily="18" charset="0"/>
                <a:cs typeface="Times New Roman" pitchFamily="18" charset="0"/>
              </a:rPr>
              <a:t>Usami</a:t>
            </a:r>
            <a:r>
              <a:rPr lang="en-US" sz="1200" b="1" dirty="0" smtClean="0">
                <a:latin typeface="Times New Roman" pitchFamily="18" charset="0"/>
                <a:cs typeface="Times New Roman" pitchFamily="18" charset="0"/>
              </a:rPr>
              <a:t>,</a:t>
            </a:r>
            <a:r>
              <a:rPr lang="en-US" sz="1200" i="1" dirty="0" smtClean="0">
                <a:latin typeface="Times New Roman" pitchFamily="18" charset="0"/>
                <a:cs typeface="Times New Roman" pitchFamily="18" charset="0"/>
              </a:rPr>
              <a:t> </a:t>
            </a:r>
            <a:r>
              <a:rPr lang="en-US" sz="1200" b="1" i="1" dirty="0" smtClean="0">
                <a:latin typeface="Times New Roman" pitchFamily="18" charset="0"/>
                <a:cs typeface="Times New Roman" pitchFamily="18" charset="0"/>
              </a:rPr>
              <a:t>et </a:t>
            </a:r>
            <a:r>
              <a:rPr lang="en-US" sz="1200" b="1" i="1" dirty="0" err="1" smtClean="0">
                <a:latin typeface="Times New Roman" pitchFamily="18" charset="0"/>
                <a:cs typeface="Times New Roman" pitchFamily="18" charset="0"/>
              </a:rPr>
              <a:t>al.,</a:t>
            </a:r>
            <a:r>
              <a:rPr lang="en-US" sz="1200" b="1" dirty="0" err="1" smtClean="0">
                <a:latin typeface="Times New Roman" pitchFamily="18" charset="0"/>
                <a:cs typeface="Times New Roman" pitchFamily="18" charset="0"/>
              </a:rPr>
              <a:t>“Automated</a:t>
            </a:r>
            <a:r>
              <a:rPr lang="en-US" sz="1200" b="1" dirty="0" smtClean="0">
                <a:latin typeface="Times New Roman" pitchFamily="18" charset="0"/>
                <a:cs typeface="Times New Roman" pitchFamily="18" charset="0"/>
              </a:rPr>
              <a:t> Low-Power Technique Exploiting Multiple Supply Voltages Applied to a Media Processor," </a:t>
            </a:r>
            <a:r>
              <a:rPr lang="en-US" sz="1200" b="1" i="1" dirty="0" smtClean="0">
                <a:latin typeface="Times New Roman" pitchFamily="18" charset="0"/>
                <a:cs typeface="Times New Roman" pitchFamily="18" charset="0"/>
              </a:rPr>
              <a:t>IEEE Journal of Solid-State Circuits</a:t>
            </a:r>
            <a:r>
              <a:rPr lang="en-US" sz="1200" b="1" dirty="0" smtClean="0">
                <a:latin typeface="Times New Roman" pitchFamily="18" charset="0"/>
                <a:cs typeface="Times New Roman" pitchFamily="18" charset="0"/>
              </a:rPr>
              <a:t>, vol. 33, no. 3, pp. 463-472, Mar. 1998.</a:t>
            </a:r>
          </a:p>
        </p:txBody>
      </p:sp>
    </p:spTree>
    <p:extLst>
      <p:ext uri="{BB962C8B-B14F-4D97-AF65-F5344CB8AC3E}">
        <p14:creationId xmlns:p14="http://schemas.microsoft.com/office/powerpoint/2010/main" val="815974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85800" y="1447800"/>
            <a:ext cx="7620000" cy="4419600"/>
          </a:xfrm>
        </p:spPr>
        <p:txBody>
          <a:bodyPr>
            <a:normAutofit lnSpcReduction="10000"/>
          </a:bodyPr>
          <a:lstStyle/>
          <a:p>
            <a:pPr marL="285750" indent="-285750">
              <a:buFont typeface="Wingdings" pitchFamily="2" charset="2"/>
              <a:buChar char="v"/>
            </a:pPr>
            <a:r>
              <a:rPr lang="en-US" sz="2700" dirty="0" smtClean="0">
                <a:solidFill>
                  <a:prstClr val="white"/>
                </a:solidFill>
                <a:latin typeface="Times New Roman" pitchFamily="18" charset="0"/>
                <a:cs typeface="Times New Roman" pitchFamily="18" charset="0"/>
              </a:rPr>
              <a:t>Problem Statement</a:t>
            </a:r>
          </a:p>
          <a:p>
            <a:pPr marL="285750" lvl="0" indent="-285750">
              <a:buFont typeface="Wingdings" pitchFamily="2" charset="2"/>
              <a:buChar char="v"/>
            </a:pPr>
            <a:r>
              <a:rPr lang="en-US" sz="2700" dirty="0">
                <a:solidFill>
                  <a:prstClr val="white"/>
                </a:solidFill>
                <a:latin typeface="Times New Roman" pitchFamily="18" charset="0"/>
                <a:cs typeface="Times New Roman" pitchFamily="18" charset="0"/>
              </a:rPr>
              <a:t>Motivation</a:t>
            </a:r>
          </a:p>
          <a:p>
            <a:pPr marL="285750" lvl="0" indent="-285750">
              <a:buFont typeface="Wingdings" pitchFamily="2" charset="2"/>
              <a:buChar char="v"/>
            </a:pPr>
            <a:r>
              <a:rPr lang="en-US" sz="2700" dirty="0" smtClean="0">
                <a:latin typeface="Times New Roman" pitchFamily="18" charset="0"/>
                <a:cs typeface="Times New Roman" pitchFamily="18" charset="0"/>
              </a:rPr>
              <a:t>Introduction </a:t>
            </a:r>
            <a:r>
              <a:rPr lang="en-US" sz="2700" dirty="0">
                <a:latin typeface="Times New Roman" pitchFamily="18" charset="0"/>
                <a:cs typeface="Times New Roman" pitchFamily="18" charset="0"/>
              </a:rPr>
              <a:t>and Background</a:t>
            </a:r>
          </a:p>
          <a:p>
            <a:pPr marL="285750" lvl="0" indent="-285750">
              <a:buFont typeface="Wingdings" pitchFamily="2" charset="2"/>
              <a:buChar char="v"/>
            </a:pPr>
            <a:r>
              <a:rPr lang="en-US" sz="2700" dirty="0">
                <a:solidFill>
                  <a:srgbClr val="FFFF00"/>
                </a:solidFill>
                <a:latin typeface="Times New Roman" pitchFamily="18" charset="0"/>
                <a:cs typeface="Times New Roman" pitchFamily="18" charset="0"/>
              </a:rPr>
              <a:t>Types of L</a:t>
            </a:r>
            <a:r>
              <a:rPr lang="en-US" sz="2700" dirty="0" smtClean="0">
                <a:solidFill>
                  <a:srgbClr val="FFFF00"/>
                </a:solidFill>
                <a:latin typeface="Times New Roman" pitchFamily="18" charset="0"/>
                <a:cs typeface="Times New Roman" pitchFamily="18" charset="0"/>
              </a:rPr>
              <a:t>evel </a:t>
            </a:r>
            <a:r>
              <a:rPr lang="en-US" sz="2700" dirty="0">
                <a:solidFill>
                  <a:srgbClr val="FFFF00"/>
                </a:solidFill>
                <a:latin typeface="Times New Roman" pitchFamily="18" charset="0"/>
                <a:cs typeface="Times New Roman" pitchFamily="18" charset="0"/>
              </a:rPr>
              <a:t>C</a:t>
            </a:r>
            <a:r>
              <a:rPr lang="en-US" sz="2700" dirty="0" smtClean="0">
                <a:solidFill>
                  <a:srgbClr val="FFFF00"/>
                </a:solidFill>
                <a:latin typeface="Times New Roman" pitchFamily="18" charset="0"/>
                <a:cs typeface="Times New Roman" pitchFamily="18" charset="0"/>
              </a:rPr>
              <a:t>onverters</a:t>
            </a:r>
          </a:p>
          <a:p>
            <a:pPr marL="285750" indent="-285750">
              <a:buFont typeface="Wingdings" pitchFamily="2" charset="2"/>
              <a:buChar char="v"/>
            </a:pPr>
            <a:r>
              <a:rPr lang="en-US" sz="2700" dirty="0">
                <a:latin typeface="Times New Roman" pitchFamily="18" charset="0"/>
                <a:cs typeface="Times New Roman" pitchFamily="18" charset="0"/>
              </a:rPr>
              <a:t>Level C</a:t>
            </a:r>
            <a:r>
              <a:rPr lang="en-US" sz="2700" dirty="0" smtClean="0">
                <a:latin typeface="Times New Roman" pitchFamily="18" charset="0"/>
                <a:cs typeface="Times New Roman" pitchFamily="18" charset="0"/>
              </a:rPr>
              <a:t>onverters</a:t>
            </a:r>
            <a:endParaRPr lang="en-US" sz="2700" dirty="0">
              <a:latin typeface="Times New Roman" pitchFamily="18" charset="0"/>
              <a:cs typeface="Times New Roman" pitchFamily="18" charset="0"/>
            </a:endParaRPr>
          </a:p>
          <a:p>
            <a:pPr marL="285750" lvl="0" indent="-285750">
              <a:buFont typeface="Wingdings" pitchFamily="2" charset="2"/>
              <a:buChar char="v"/>
            </a:pPr>
            <a:r>
              <a:rPr lang="en-US" sz="2700" dirty="0" smtClean="0">
                <a:solidFill>
                  <a:prstClr val="white"/>
                </a:solidFill>
                <a:latin typeface="Times New Roman" pitchFamily="18" charset="0"/>
                <a:cs typeface="Times New Roman" pitchFamily="18" charset="0"/>
              </a:rPr>
              <a:t>Proposed </a:t>
            </a:r>
            <a:r>
              <a:rPr lang="en-US" sz="2700" dirty="0">
                <a:solidFill>
                  <a:prstClr val="white"/>
                </a:solidFill>
                <a:latin typeface="Times New Roman" pitchFamily="18" charset="0"/>
                <a:cs typeface="Times New Roman" pitchFamily="18" charset="0"/>
              </a:rPr>
              <a:t>Level Converter</a:t>
            </a:r>
          </a:p>
          <a:p>
            <a:pPr marL="742950" lvl="1" indent="-285750">
              <a:buFont typeface="Wingdings" pitchFamily="2" charset="2"/>
              <a:buChar char="v"/>
            </a:pPr>
            <a:r>
              <a:rPr lang="en-US" sz="2700" dirty="0">
                <a:solidFill>
                  <a:prstClr val="white"/>
                </a:solidFill>
                <a:latin typeface="Times New Roman" pitchFamily="18" charset="0"/>
                <a:cs typeface="Times New Roman" pitchFamily="18" charset="0"/>
              </a:rPr>
              <a:t>Design </a:t>
            </a:r>
            <a:r>
              <a:rPr lang="en-US" sz="2700" dirty="0" smtClean="0">
                <a:solidFill>
                  <a:prstClr val="white"/>
                </a:solidFill>
                <a:latin typeface="Times New Roman" pitchFamily="18" charset="0"/>
                <a:cs typeface="Times New Roman" pitchFamily="18" charset="0"/>
              </a:rPr>
              <a:t>of </a:t>
            </a:r>
            <a:r>
              <a:rPr lang="en-US" sz="2700" dirty="0">
                <a:solidFill>
                  <a:prstClr val="white"/>
                </a:solidFill>
                <a:latin typeface="Times New Roman" pitchFamily="18" charset="0"/>
                <a:cs typeface="Times New Roman" pitchFamily="18" charset="0"/>
              </a:rPr>
              <a:t>Level Converter</a:t>
            </a:r>
          </a:p>
          <a:p>
            <a:pPr marL="742950" lvl="1" indent="-285750">
              <a:buFont typeface="Wingdings" pitchFamily="2" charset="2"/>
              <a:buChar char="v"/>
            </a:pPr>
            <a:r>
              <a:rPr lang="en-US" sz="2700" dirty="0" smtClean="0">
                <a:solidFill>
                  <a:prstClr val="white"/>
                </a:solidFill>
                <a:latin typeface="Times New Roman" pitchFamily="18" charset="0"/>
                <a:cs typeface="Times New Roman" pitchFamily="18" charset="0"/>
              </a:rPr>
              <a:t>Experimental </a:t>
            </a:r>
            <a:r>
              <a:rPr lang="en-US" sz="2700" dirty="0">
                <a:solidFill>
                  <a:prstClr val="white"/>
                </a:solidFill>
                <a:latin typeface="Times New Roman" pitchFamily="18" charset="0"/>
                <a:cs typeface="Times New Roman" pitchFamily="18" charset="0"/>
              </a:rPr>
              <a:t>Results</a:t>
            </a:r>
          </a:p>
          <a:p>
            <a:pPr marL="285750" lvl="0" indent="-285750">
              <a:buFont typeface="Wingdings" pitchFamily="2" charset="2"/>
              <a:buChar char="v"/>
            </a:pPr>
            <a:r>
              <a:rPr lang="en-US" sz="2700" dirty="0">
                <a:solidFill>
                  <a:prstClr val="white"/>
                </a:solidFill>
                <a:latin typeface="Times New Roman" pitchFamily="18" charset="0"/>
                <a:cs typeface="Times New Roman" pitchFamily="18" charset="0"/>
              </a:rPr>
              <a:t>Conclusion</a:t>
            </a:r>
          </a:p>
          <a:p>
            <a:endParaRPr lang="en-US" dirty="0"/>
          </a:p>
        </p:txBody>
      </p:sp>
      <p:sp>
        <p:nvSpPr>
          <p:cNvPr id="8" name="Title 7"/>
          <p:cNvSpPr>
            <a:spLocks noGrp="1"/>
          </p:cNvSpPr>
          <p:nvPr>
            <p:ph type="title"/>
          </p:nvPr>
        </p:nvSpPr>
        <p:spPr>
          <a:xfrm>
            <a:off x="685800" y="304800"/>
            <a:ext cx="7543800" cy="914400"/>
          </a:xfrm>
        </p:spPr>
        <p:txBody>
          <a:bodyPr/>
          <a:lstStyle/>
          <a:p>
            <a:pPr algn="ctr"/>
            <a:r>
              <a:rPr lang="en-US" sz="3600" dirty="0">
                <a:solidFill>
                  <a:srgbClr val="FFFF00"/>
                </a:solidFill>
                <a:latin typeface="Times New Roman" pitchFamily="18" charset="0"/>
                <a:cs typeface="Times New Roman" pitchFamily="18" charset="0"/>
              </a:rPr>
              <a:t>Presentation Outline</a:t>
            </a:r>
            <a:endParaRPr lang="en-US" sz="3600" dirty="0"/>
          </a:p>
        </p:txBody>
      </p:sp>
      <p:sp>
        <p:nvSpPr>
          <p:cNvPr id="2" name="Date Placeholder 1"/>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3" name="Slide Number Placeholder 2"/>
          <p:cNvSpPr>
            <a:spLocks noGrp="1"/>
          </p:cNvSpPr>
          <p:nvPr>
            <p:ph type="sldNum" sz="quarter" idx="11"/>
          </p:nvPr>
        </p:nvSpPr>
        <p:spPr/>
        <p:txBody>
          <a:bodyPr>
            <a:normAutofit/>
          </a:bodyPr>
          <a:lstStyle/>
          <a:p>
            <a:fld id="{62448302-7D96-441D-9F7B-17CD2CC3069D}" type="slidenum">
              <a:rPr lang="zh-CN" altLang="en-US" smtClean="0">
                <a:solidFill>
                  <a:srgbClr val="FFFFFF"/>
                </a:solidFill>
              </a:rPr>
              <a:pPr/>
              <a:t>11</a:t>
            </a:fld>
            <a:endParaRPr lang="en-US" altLang="zh-CN">
              <a:solidFill>
                <a:srgbClr val="FFFFFF"/>
              </a:solidFill>
            </a:endParaRPr>
          </a:p>
        </p:txBody>
      </p:sp>
      <p:sp>
        <p:nvSpPr>
          <p:cNvPr id="4" name="Footer Placeholder 3"/>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3120032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8153400" cy="4572000"/>
          </a:xfrm>
        </p:spPr>
        <p:txBody>
          <a:bodyPr/>
          <a:lstStyle/>
          <a:p>
            <a:pPr marL="18288" indent="0">
              <a:buNone/>
            </a:pPr>
            <a:r>
              <a:rPr lang="en-US" sz="2400" dirty="0" smtClean="0">
                <a:latin typeface="Times New Roman" pitchFamily="18" charset="0"/>
                <a:cs typeface="Times New Roman" pitchFamily="18" charset="0"/>
              </a:rPr>
              <a:t>Level converters are of two types</a:t>
            </a:r>
          </a:p>
          <a:p>
            <a:pPr>
              <a:buFont typeface="Wingdings" pitchFamily="2" charset="2"/>
              <a:buChar char="v"/>
            </a:pPr>
            <a:r>
              <a:rPr lang="en-US" sz="2400" dirty="0" smtClean="0">
                <a:latin typeface="Times New Roman" pitchFamily="18" charset="0"/>
                <a:cs typeface="Times New Roman" pitchFamily="18" charset="0"/>
              </a:rPr>
              <a:t>Feedback based level </a:t>
            </a: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onverter</a:t>
            </a:r>
          </a:p>
          <a:p>
            <a:pPr lvl="1">
              <a:buFont typeface="Wingdings" pitchFamily="2" charset="2"/>
              <a:buChar char="v"/>
            </a:pPr>
            <a:r>
              <a:rPr lang="en-US" sz="2400" dirty="0" smtClean="0">
                <a:latin typeface="Times New Roman" pitchFamily="18" charset="0"/>
                <a:cs typeface="Times New Roman" pitchFamily="18" charset="0"/>
              </a:rPr>
              <a:t>Differential cascaded voltage switched (standard level converter)</a:t>
            </a:r>
          </a:p>
          <a:p>
            <a:pPr lvl="1">
              <a:buFont typeface="Wingdings" pitchFamily="2" charset="2"/>
              <a:buChar char="v"/>
            </a:pPr>
            <a:r>
              <a:rPr lang="en-US" sz="2400" dirty="0" smtClean="0">
                <a:latin typeface="Times New Roman" pitchFamily="18" charset="0"/>
                <a:cs typeface="Times New Roman" pitchFamily="18" charset="0"/>
              </a:rPr>
              <a:t>Pass </a:t>
            </a: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ransistor </a:t>
            </a:r>
            <a:r>
              <a:rPr lang="en-US" sz="2400" dirty="0">
                <a:latin typeface="Times New Roman" pitchFamily="18" charset="0"/>
                <a:cs typeface="Times New Roman" pitchFamily="18" charset="0"/>
              </a:rPr>
              <a:t>l</a:t>
            </a:r>
            <a:r>
              <a:rPr lang="en-US" sz="2400" dirty="0" smtClean="0">
                <a:latin typeface="Times New Roman" pitchFamily="18" charset="0"/>
                <a:cs typeface="Times New Roman" pitchFamily="18" charset="0"/>
              </a:rPr>
              <a:t>evel converter.</a:t>
            </a:r>
          </a:p>
          <a:p>
            <a:pPr lvl="1">
              <a:buFont typeface="Wingdings" pitchFamily="2" charset="2"/>
              <a:buChar char="v"/>
            </a:pPr>
            <a:r>
              <a:rPr lang="en-US" sz="2400" dirty="0" smtClean="0">
                <a:latin typeface="Times New Roman" pitchFamily="18" charset="0"/>
                <a:cs typeface="Times New Roman" pitchFamily="18" charset="0"/>
              </a:rPr>
              <a:t>Contention mitigated level converter</a:t>
            </a:r>
          </a:p>
          <a:p>
            <a:pPr>
              <a:buFont typeface="Wingdings" pitchFamily="2" charset="2"/>
              <a:buChar char="v"/>
            </a:pPr>
            <a:r>
              <a:rPr lang="en-US" sz="2400" dirty="0" smtClean="0">
                <a:latin typeface="Times New Roman" pitchFamily="18" charset="0"/>
                <a:cs typeface="Times New Roman" pitchFamily="18" charset="0"/>
              </a:rPr>
              <a:t>Multi-</a:t>
            </a:r>
            <a:r>
              <a:rPr lang="en-US" sz="2400" dirty="0" err="1" smtClean="0">
                <a:latin typeface="Times New Roman" pitchFamily="18" charset="0"/>
                <a:cs typeface="Times New Roman" pitchFamily="18" charset="0"/>
              </a:rPr>
              <a:t>V</a:t>
            </a:r>
            <a:r>
              <a:rPr lang="en-US" sz="2400" baseline="-25000" dirty="0" err="1"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based level converter</a:t>
            </a:r>
          </a:p>
          <a:p>
            <a:pPr lvl="1">
              <a:buFont typeface="Wingdings" pitchFamily="2" charset="2"/>
              <a:buChar char="v"/>
            </a:pPr>
            <a:r>
              <a:rPr lang="en-US" sz="2400" dirty="0" smtClean="0">
                <a:latin typeface="Times New Roman" pitchFamily="18" charset="0"/>
                <a:cs typeface="Times New Roman" pitchFamily="18" charset="0"/>
              </a:rPr>
              <a:t>Dual </a:t>
            </a:r>
            <a:r>
              <a:rPr lang="en-US" sz="2400" dirty="0" err="1" smtClean="0">
                <a:latin typeface="Times New Roman" pitchFamily="18" charset="0"/>
                <a:cs typeface="Times New Roman" pitchFamily="18" charset="0"/>
              </a:rPr>
              <a:t>V</a:t>
            </a:r>
            <a:r>
              <a:rPr lang="en-US" sz="2400" baseline="-25000" dirty="0" err="1"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cascaded inverter level converter.</a:t>
            </a:r>
          </a:p>
          <a:p>
            <a:pPr lvl="1">
              <a:buFont typeface="Wingdings" pitchFamily="2" charset="2"/>
              <a:buChar char="v"/>
            </a:pPr>
            <a:r>
              <a:rPr lang="en-US" sz="2400" dirty="0" smtClean="0">
                <a:latin typeface="Times New Roman" pitchFamily="18" charset="0"/>
                <a:cs typeface="Times New Roman" pitchFamily="18" charset="0"/>
              </a:rPr>
              <a:t>Multi- </a:t>
            </a:r>
            <a:r>
              <a:rPr lang="en-US" sz="2400" dirty="0" err="1" smtClean="0">
                <a:latin typeface="Times New Roman" pitchFamily="18" charset="0"/>
                <a:cs typeface="Times New Roman" pitchFamily="18" charset="0"/>
              </a:rPr>
              <a:t>V</a:t>
            </a:r>
            <a:r>
              <a:rPr lang="en-US" sz="2400" baseline="-25000" dirty="0" err="1"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level converter</a:t>
            </a:r>
          </a:p>
          <a:p>
            <a:pPr>
              <a:buFont typeface="Wingdings" pitchFamily="2" charset="2"/>
              <a:buChar char="v"/>
            </a:pPr>
            <a:endParaRPr lang="en-US" dirty="0"/>
          </a:p>
        </p:txBody>
      </p:sp>
      <p:sp>
        <p:nvSpPr>
          <p:cNvPr id="3" name="Title 2"/>
          <p:cNvSpPr>
            <a:spLocks noGrp="1"/>
          </p:cNvSpPr>
          <p:nvPr>
            <p:ph type="title"/>
          </p:nvPr>
        </p:nvSpPr>
        <p:spPr>
          <a:xfrm>
            <a:off x="457200" y="152400"/>
            <a:ext cx="7543800" cy="914400"/>
          </a:xfrm>
        </p:spPr>
        <p:txBody>
          <a:bodyPr/>
          <a:lstStyle/>
          <a:p>
            <a:r>
              <a:rPr lang="en-US" sz="3600" dirty="0" smtClean="0">
                <a:solidFill>
                  <a:srgbClr val="FFFF00"/>
                </a:solidFill>
                <a:latin typeface="Times New Roman" pitchFamily="18" charset="0"/>
                <a:cs typeface="Times New Roman" pitchFamily="18" charset="0"/>
              </a:rPr>
              <a:t>Types of Level Converters</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12</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683306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620000" cy="4114800"/>
          </a:xfrm>
        </p:spPr>
        <p:txBody>
          <a:bodyPr>
            <a:normAutofit fontScale="92500" lnSpcReduction="10000"/>
          </a:bodyPr>
          <a:lstStyle/>
          <a:p>
            <a:pPr marL="285750" indent="-285750">
              <a:buFont typeface="Wingdings" pitchFamily="2" charset="2"/>
              <a:buChar char="v"/>
            </a:pPr>
            <a:r>
              <a:rPr lang="en-US" sz="2700" dirty="0">
                <a:solidFill>
                  <a:prstClr val="white"/>
                </a:solidFill>
                <a:latin typeface="Times New Roman" pitchFamily="18" charset="0"/>
                <a:cs typeface="Times New Roman" pitchFamily="18" charset="0"/>
              </a:rPr>
              <a:t>Problem Statement</a:t>
            </a:r>
          </a:p>
          <a:p>
            <a:pPr marL="285750" lvl="0" indent="-285750">
              <a:buFont typeface="Wingdings" pitchFamily="2" charset="2"/>
              <a:buChar char="v"/>
            </a:pPr>
            <a:r>
              <a:rPr lang="en-US" sz="2700" dirty="0" smtClean="0">
                <a:solidFill>
                  <a:prstClr val="white"/>
                </a:solidFill>
                <a:latin typeface="Times New Roman" pitchFamily="18" charset="0"/>
                <a:cs typeface="Times New Roman" pitchFamily="18" charset="0"/>
              </a:rPr>
              <a:t>Motivation</a:t>
            </a:r>
          </a:p>
          <a:p>
            <a:pPr marL="285750" lvl="0" indent="-285750">
              <a:buFont typeface="Wingdings" pitchFamily="2" charset="2"/>
              <a:buChar char="v"/>
            </a:pPr>
            <a:r>
              <a:rPr lang="en-US" sz="2700" dirty="0" smtClean="0">
                <a:latin typeface="Times New Roman" pitchFamily="18" charset="0"/>
                <a:cs typeface="Times New Roman" pitchFamily="18" charset="0"/>
              </a:rPr>
              <a:t>Introduction </a:t>
            </a:r>
            <a:r>
              <a:rPr lang="en-US" sz="2700" dirty="0">
                <a:latin typeface="Times New Roman" pitchFamily="18" charset="0"/>
                <a:cs typeface="Times New Roman" pitchFamily="18" charset="0"/>
              </a:rPr>
              <a:t>and Background</a:t>
            </a:r>
          </a:p>
          <a:p>
            <a:pPr marL="285750" lvl="0" indent="-285750">
              <a:buFont typeface="Wingdings" pitchFamily="2" charset="2"/>
              <a:buChar char="v"/>
            </a:pPr>
            <a:r>
              <a:rPr lang="en-US" sz="2700" dirty="0">
                <a:latin typeface="Times New Roman" pitchFamily="18" charset="0"/>
                <a:cs typeface="Times New Roman" pitchFamily="18" charset="0"/>
              </a:rPr>
              <a:t>Types of </a:t>
            </a:r>
            <a:r>
              <a:rPr lang="en-US" sz="2700" dirty="0" smtClean="0">
                <a:latin typeface="Times New Roman" pitchFamily="18" charset="0"/>
                <a:cs typeface="Times New Roman" pitchFamily="18" charset="0"/>
              </a:rPr>
              <a:t>Level </a:t>
            </a:r>
            <a:r>
              <a:rPr lang="en-US" sz="2700" dirty="0">
                <a:latin typeface="Times New Roman" pitchFamily="18" charset="0"/>
                <a:cs typeface="Times New Roman" pitchFamily="18" charset="0"/>
              </a:rPr>
              <a:t>C</a:t>
            </a:r>
            <a:r>
              <a:rPr lang="en-US" sz="2700" dirty="0" smtClean="0">
                <a:latin typeface="Times New Roman" pitchFamily="18" charset="0"/>
                <a:cs typeface="Times New Roman" pitchFamily="18" charset="0"/>
              </a:rPr>
              <a:t>onverters</a:t>
            </a:r>
            <a:endParaRPr lang="en-US" sz="2700" dirty="0">
              <a:latin typeface="Times New Roman" pitchFamily="18" charset="0"/>
              <a:cs typeface="Times New Roman" pitchFamily="18" charset="0"/>
            </a:endParaRPr>
          </a:p>
          <a:p>
            <a:pPr marL="285750" indent="-285750">
              <a:buFont typeface="Wingdings" pitchFamily="2" charset="2"/>
              <a:buChar char="v"/>
            </a:pPr>
            <a:r>
              <a:rPr lang="en-US" sz="2700" dirty="0">
                <a:solidFill>
                  <a:srgbClr val="FFFF00"/>
                </a:solidFill>
                <a:latin typeface="Times New Roman" pitchFamily="18" charset="0"/>
                <a:cs typeface="Times New Roman" pitchFamily="18" charset="0"/>
              </a:rPr>
              <a:t>Level Converters</a:t>
            </a:r>
          </a:p>
          <a:p>
            <a:pPr marL="285750" lvl="0" indent="-285750">
              <a:buFont typeface="Wingdings" pitchFamily="2" charset="2"/>
              <a:buChar char="v"/>
            </a:pPr>
            <a:r>
              <a:rPr lang="en-US" sz="2700" dirty="0" smtClean="0">
                <a:solidFill>
                  <a:prstClr val="white"/>
                </a:solidFill>
                <a:latin typeface="Times New Roman" pitchFamily="18" charset="0"/>
                <a:cs typeface="Times New Roman" pitchFamily="18" charset="0"/>
              </a:rPr>
              <a:t>Proposed </a:t>
            </a:r>
            <a:r>
              <a:rPr lang="en-US" sz="2700" dirty="0">
                <a:solidFill>
                  <a:prstClr val="white"/>
                </a:solidFill>
                <a:latin typeface="Times New Roman" pitchFamily="18" charset="0"/>
                <a:cs typeface="Times New Roman" pitchFamily="18" charset="0"/>
              </a:rPr>
              <a:t>Level Converter</a:t>
            </a:r>
          </a:p>
          <a:p>
            <a:pPr marL="742950" lvl="1" indent="-285750">
              <a:buFont typeface="Wingdings" pitchFamily="2" charset="2"/>
              <a:buChar char="v"/>
            </a:pPr>
            <a:r>
              <a:rPr lang="en-US" sz="2700" dirty="0">
                <a:solidFill>
                  <a:prstClr val="white"/>
                </a:solidFill>
                <a:latin typeface="Times New Roman" pitchFamily="18" charset="0"/>
                <a:cs typeface="Times New Roman" pitchFamily="18" charset="0"/>
              </a:rPr>
              <a:t>Design of Level Converter</a:t>
            </a:r>
          </a:p>
          <a:p>
            <a:pPr marL="742950" lvl="1" indent="-285750">
              <a:buFont typeface="Wingdings" pitchFamily="2" charset="2"/>
              <a:buChar char="v"/>
            </a:pPr>
            <a:r>
              <a:rPr lang="en-US" sz="2700" dirty="0" smtClean="0">
                <a:solidFill>
                  <a:prstClr val="white"/>
                </a:solidFill>
                <a:latin typeface="Times New Roman" pitchFamily="18" charset="0"/>
                <a:cs typeface="Times New Roman" pitchFamily="18" charset="0"/>
              </a:rPr>
              <a:t>Experimental </a:t>
            </a:r>
            <a:r>
              <a:rPr lang="en-US" sz="2700" dirty="0">
                <a:solidFill>
                  <a:prstClr val="white"/>
                </a:solidFill>
                <a:latin typeface="Times New Roman" pitchFamily="18" charset="0"/>
                <a:cs typeface="Times New Roman" pitchFamily="18" charset="0"/>
              </a:rPr>
              <a:t>Results</a:t>
            </a:r>
          </a:p>
          <a:p>
            <a:pPr marL="285750" lvl="0" indent="-285750">
              <a:buFont typeface="Wingdings" pitchFamily="2" charset="2"/>
              <a:buChar char="v"/>
            </a:pPr>
            <a:r>
              <a:rPr lang="en-US" sz="2700" dirty="0">
                <a:solidFill>
                  <a:prstClr val="white"/>
                </a:solidFill>
                <a:latin typeface="Times New Roman" pitchFamily="18" charset="0"/>
                <a:cs typeface="Times New Roman" pitchFamily="18" charset="0"/>
              </a:rPr>
              <a:t>Conclusion</a:t>
            </a:r>
          </a:p>
          <a:p>
            <a:endParaRPr lang="en-US" dirty="0"/>
          </a:p>
        </p:txBody>
      </p:sp>
      <p:sp>
        <p:nvSpPr>
          <p:cNvPr id="3" name="Title 2"/>
          <p:cNvSpPr>
            <a:spLocks noGrp="1"/>
          </p:cNvSpPr>
          <p:nvPr>
            <p:ph type="title"/>
          </p:nvPr>
        </p:nvSpPr>
        <p:spPr>
          <a:xfrm>
            <a:off x="838200" y="152400"/>
            <a:ext cx="7543800" cy="914400"/>
          </a:xfrm>
        </p:spPr>
        <p:txBody>
          <a:bodyPr/>
          <a:lstStyle/>
          <a:p>
            <a:r>
              <a:rPr lang="en-US" sz="3600" dirty="0" smtClean="0">
                <a:solidFill>
                  <a:srgbClr val="FFFF00"/>
                </a:solidFill>
                <a:latin typeface="Times New Roman" pitchFamily="18" charset="0"/>
                <a:cs typeface="Times New Roman" pitchFamily="18" charset="0"/>
              </a:rPr>
              <a:t>Presentation Outline</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normAutofit/>
          </a:bodyPr>
          <a:lstStyle/>
          <a:p>
            <a:fld id="{6DA1A76E-1673-413A-AC3A-E13CA6404661}" type="slidenum">
              <a:rPr lang="zh-CN" altLang="en-US" smtClean="0">
                <a:solidFill>
                  <a:srgbClr val="FFFFFF"/>
                </a:solidFill>
              </a:rPr>
              <a:pPr/>
              <a:t>13</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4204328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66800"/>
            <a:ext cx="7848600" cy="4800600"/>
          </a:xfrm>
        </p:spPr>
        <p:txBody>
          <a:bodyPr>
            <a:normAutofit/>
          </a:bodyPr>
          <a:lstStyle/>
          <a:p>
            <a:pPr>
              <a:buFont typeface="Wingdings" pitchFamily="2" charset="2"/>
              <a:buChar char="v"/>
            </a:pPr>
            <a:r>
              <a:rPr lang="en-US" sz="2400" dirty="0" smtClean="0">
                <a:latin typeface="Times New Roman" pitchFamily="18" charset="0"/>
                <a:cs typeface="Times New Roman" pitchFamily="18" charset="0"/>
              </a:rPr>
              <a:t>Level conversion (from VDDL to VDDH) becomes essential </a:t>
            </a:r>
            <a:r>
              <a:rPr lang="en-US" sz="2400" dirty="0">
                <a:latin typeface="Times New Roman" pitchFamily="18" charset="0"/>
                <a:cs typeface="Times New Roman" pitchFamily="18" charset="0"/>
              </a:rPr>
              <a:t>at boundaries where </a:t>
            </a:r>
            <a:r>
              <a:rPr lang="en-US" sz="2400" dirty="0" smtClean="0">
                <a:latin typeface="Times New Roman" pitchFamily="18" charset="0"/>
                <a:cs typeface="Times New Roman" pitchFamily="18" charset="0"/>
              </a:rPr>
              <a:t>VDDL driven </a:t>
            </a:r>
            <a:r>
              <a:rPr lang="en-US" sz="2400" dirty="0">
                <a:latin typeface="Times New Roman" pitchFamily="18" charset="0"/>
                <a:cs typeface="Times New Roman" pitchFamily="18" charset="0"/>
              </a:rPr>
              <a:t>cell </a:t>
            </a:r>
            <a:r>
              <a:rPr lang="en-US" sz="2400" dirty="0" smtClean="0">
                <a:latin typeface="Times New Roman" pitchFamily="18" charset="0"/>
                <a:cs typeface="Times New Roman" pitchFamily="18" charset="0"/>
              </a:rPr>
              <a:t>drives a VDDH supplied </a:t>
            </a:r>
            <a:r>
              <a:rPr lang="en-US" sz="2400" dirty="0">
                <a:latin typeface="Times New Roman" pitchFamily="18" charset="0"/>
                <a:cs typeface="Times New Roman" pitchFamily="18" charset="0"/>
              </a:rPr>
              <a:t>cell to eliminate the undesirable static </a:t>
            </a:r>
            <a:r>
              <a:rPr lang="en-US" sz="2400" dirty="0" smtClean="0">
                <a:latin typeface="Times New Roman" pitchFamily="18" charset="0"/>
                <a:cs typeface="Times New Roman" pitchFamily="18" charset="0"/>
              </a:rPr>
              <a:t>current that </a:t>
            </a:r>
            <a:r>
              <a:rPr lang="en-US" sz="2400" dirty="0">
                <a:latin typeface="Times New Roman" pitchFamily="18" charset="0"/>
                <a:cs typeface="Times New Roman" pitchFamily="18" charset="0"/>
              </a:rPr>
              <a:t>will otherwise flow. </a:t>
            </a:r>
            <a:endParaRPr lang="en-US" sz="2400" dirty="0" smtClean="0">
              <a:latin typeface="Times New Roman" pitchFamily="18" charset="0"/>
              <a:cs typeface="Times New Roman" pitchFamily="18" charset="0"/>
            </a:endParaRP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current </a:t>
            </a:r>
            <a:r>
              <a:rPr lang="en-US" sz="2400" dirty="0" smtClean="0">
                <a:latin typeface="Times New Roman" pitchFamily="18" charset="0"/>
                <a:cs typeface="Times New Roman" pitchFamily="18" charset="0"/>
              </a:rPr>
              <a:t>flows, </a:t>
            </a:r>
            <a:r>
              <a:rPr lang="en-US" sz="2400" dirty="0">
                <a:latin typeface="Times New Roman" pitchFamily="18" charset="0"/>
                <a:cs typeface="Times New Roman" pitchFamily="18" charset="0"/>
              </a:rPr>
              <a:t>since the </a:t>
            </a:r>
            <a:r>
              <a:rPr lang="en-US" sz="2400" dirty="0" smtClean="0">
                <a:latin typeface="Times New Roman" pitchFamily="18" charset="0"/>
                <a:cs typeface="Times New Roman" pitchFamily="18" charset="0"/>
              </a:rPr>
              <a:t>logic “</a:t>
            </a:r>
            <a:r>
              <a:rPr lang="en-US" sz="2400" dirty="0">
                <a:latin typeface="Times New Roman" pitchFamily="18" charset="0"/>
                <a:cs typeface="Times New Roman" pitchFamily="18" charset="0"/>
              </a:rPr>
              <a:t>HIGH” signal of </a:t>
            </a:r>
            <a:r>
              <a:rPr lang="en-US" sz="2400" dirty="0" smtClean="0">
                <a:latin typeface="Times New Roman" pitchFamily="18" charset="0"/>
                <a:cs typeface="Times New Roman" pitchFamily="18" charset="0"/>
              </a:rPr>
              <a:t>the VDDL </a:t>
            </a:r>
            <a:r>
              <a:rPr lang="en-US" sz="2400" dirty="0">
                <a:latin typeface="Times New Roman" pitchFamily="18" charset="0"/>
                <a:cs typeface="Times New Roman" pitchFamily="18" charset="0"/>
              </a:rPr>
              <a:t>driven </a:t>
            </a:r>
            <a:r>
              <a:rPr lang="en-US" sz="2400" dirty="0" smtClean="0">
                <a:latin typeface="Times New Roman" pitchFamily="18" charset="0"/>
                <a:cs typeface="Times New Roman" pitchFamily="18" charset="0"/>
              </a:rPr>
              <a:t>cell, </a:t>
            </a:r>
            <a:r>
              <a:rPr lang="en-US" sz="2400" dirty="0">
                <a:latin typeface="Times New Roman" pitchFamily="18" charset="0"/>
                <a:cs typeface="Times New Roman" pitchFamily="18" charset="0"/>
              </a:rPr>
              <a:t>cannot completely </a:t>
            </a:r>
            <a:r>
              <a:rPr lang="en-US" sz="2400" dirty="0" smtClean="0">
                <a:latin typeface="Times New Roman" pitchFamily="18" charset="0"/>
                <a:cs typeface="Times New Roman" pitchFamily="18" charset="0"/>
              </a:rPr>
              <a:t>turn off </a:t>
            </a:r>
            <a:r>
              <a:rPr lang="en-US" sz="2400" dirty="0">
                <a:latin typeface="Times New Roman" pitchFamily="18" charset="0"/>
                <a:cs typeface="Times New Roman" pitchFamily="18" charset="0"/>
              </a:rPr>
              <a:t>the </a:t>
            </a:r>
            <a:r>
              <a:rPr lang="en-US" sz="2400" dirty="0" err="1">
                <a:latin typeface="Times New Roman" pitchFamily="18" charset="0"/>
                <a:cs typeface="Times New Roman" pitchFamily="18" charset="0"/>
              </a:rPr>
              <a:t>pMOS</a:t>
            </a:r>
            <a:r>
              <a:rPr lang="en-US" sz="2400" dirty="0">
                <a:latin typeface="Times New Roman" pitchFamily="18" charset="0"/>
                <a:cs typeface="Times New Roman" pitchFamily="18" charset="0"/>
              </a:rPr>
              <a:t> pull-up network of the following </a:t>
            </a:r>
            <a:r>
              <a:rPr lang="en-US" sz="2400" dirty="0" smtClean="0">
                <a:latin typeface="Times New Roman" pitchFamily="18" charset="0"/>
                <a:cs typeface="Times New Roman" pitchFamily="18" charset="0"/>
              </a:rPr>
              <a:t>VDDH cell.</a:t>
            </a: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We will describe some of the various published level converters ranging from standard level converter to the recently published best level converter.</a:t>
            </a:r>
          </a:p>
          <a:p>
            <a:pPr>
              <a:buFont typeface="Wingdings" pitchFamily="2" charset="2"/>
              <a:buChar char="v"/>
            </a:pPr>
            <a:endParaRPr lang="en-US" sz="2400" dirty="0">
              <a:latin typeface="Times New Roman" pitchFamily="18" charset="0"/>
              <a:cs typeface="Times New Roman" pitchFamily="18" charset="0"/>
            </a:endParaRPr>
          </a:p>
        </p:txBody>
      </p:sp>
      <p:sp>
        <p:nvSpPr>
          <p:cNvPr id="3" name="Title 2"/>
          <p:cNvSpPr>
            <a:spLocks noGrp="1"/>
          </p:cNvSpPr>
          <p:nvPr>
            <p:ph type="title"/>
          </p:nvPr>
        </p:nvSpPr>
        <p:spPr>
          <a:xfrm>
            <a:off x="685800" y="228600"/>
            <a:ext cx="7696200" cy="685800"/>
          </a:xfrm>
        </p:spPr>
        <p:txBody>
          <a:bodyPr/>
          <a:lstStyle/>
          <a:p>
            <a:r>
              <a:rPr lang="en-US" sz="3600" dirty="0" smtClean="0">
                <a:solidFill>
                  <a:srgbClr val="FFFF00"/>
                </a:solidFill>
                <a:latin typeface="Times New Roman" pitchFamily="18" charset="0"/>
                <a:cs typeface="Times New Roman" pitchFamily="18" charset="0"/>
              </a:rPr>
              <a:t>Level Converters</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14</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450896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95160" y="6492875"/>
            <a:ext cx="2133600" cy="365125"/>
          </a:xfrm>
        </p:spPr>
        <p:txBody>
          <a:bodyPr/>
          <a:lstStyle/>
          <a:p>
            <a:pPr>
              <a:defRPr/>
            </a:pPr>
            <a:r>
              <a:rPr lang="en-US" altLang="zh-CN" dirty="0" smtClean="0">
                <a:solidFill>
                  <a:srgbClr val="FFFFFF"/>
                </a:solidFill>
              </a:rPr>
              <a:t>October 2nd 2013</a:t>
            </a:r>
            <a:endParaRPr lang="en-US" altLang="zh-CN" dirty="0">
              <a:solidFill>
                <a:srgbClr val="FFFFFF"/>
              </a:solidFill>
            </a:endParaRPr>
          </a:p>
        </p:txBody>
      </p:sp>
      <p:sp>
        <p:nvSpPr>
          <p:cNvPr id="5" name="Slide Number Placeholder 4"/>
          <p:cNvSpPr>
            <a:spLocks noGrp="1"/>
          </p:cNvSpPr>
          <p:nvPr>
            <p:ph type="sldNum" sz="quarter" idx="11"/>
          </p:nvPr>
        </p:nvSpPr>
        <p:spPr>
          <a:xfrm>
            <a:off x="152400" y="6066619"/>
            <a:ext cx="2133600" cy="304800"/>
          </a:xfrm>
        </p:spPr>
        <p:txBody>
          <a:bodyPr/>
          <a:lstStyle/>
          <a:p>
            <a:fld id="{D023D968-08B5-4B67-8A49-B26F0E0973B9}" type="slidenum">
              <a:rPr lang="zh-CN" altLang="en-US" smtClean="0">
                <a:solidFill>
                  <a:srgbClr val="FFFFFF"/>
                </a:solidFill>
              </a:rPr>
              <a:pPr/>
              <a:t>15</a:t>
            </a:fld>
            <a:endParaRPr lang="en-US" altLang="zh-CN" dirty="0">
              <a:solidFill>
                <a:srgbClr val="FFFFFF"/>
              </a:solidFill>
            </a:endParaRPr>
          </a:p>
        </p:txBody>
      </p:sp>
      <p:sp>
        <p:nvSpPr>
          <p:cNvPr id="6" name="Footer Placeholder 5"/>
          <p:cNvSpPr>
            <a:spLocks noGrp="1"/>
          </p:cNvSpPr>
          <p:nvPr>
            <p:ph type="ftr" sz="quarter" idx="12"/>
          </p:nvPr>
        </p:nvSpPr>
        <p:spPr>
          <a:xfrm>
            <a:off x="0" y="6394450"/>
            <a:ext cx="4572000" cy="365125"/>
          </a:xfrm>
        </p:spPr>
        <p:txBody>
          <a:bodyPr/>
          <a:lstStyle/>
          <a:p>
            <a:pPr>
              <a:defRPr/>
            </a:pPr>
            <a:r>
              <a:rPr lang="en-US" altLang="zh-CN" dirty="0" err="1" smtClean="0">
                <a:solidFill>
                  <a:srgbClr val="FFFFFF"/>
                </a:solidFill>
              </a:rPr>
              <a:t>Karthik’s</a:t>
            </a:r>
            <a:r>
              <a:rPr lang="en-US" altLang="zh-CN" dirty="0" smtClean="0">
                <a:solidFill>
                  <a:srgbClr val="FFFFFF"/>
                </a:solidFill>
              </a:rPr>
              <a:t> MS Defense</a:t>
            </a:r>
            <a:endParaRPr lang="en-US" altLang="zh-CN" dirty="0">
              <a:solidFill>
                <a:srgbClr val="FFFFFF"/>
              </a:solidFill>
            </a:endParaRPr>
          </a:p>
        </p:txBody>
      </p:sp>
      <p:sp>
        <p:nvSpPr>
          <p:cNvPr id="15" name="Title 14"/>
          <p:cNvSpPr>
            <a:spLocks noGrp="1"/>
          </p:cNvSpPr>
          <p:nvPr>
            <p:ph type="title"/>
          </p:nvPr>
        </p:nvSpPr>
        <p:spPr>
          <a:xfrm>
            <a:off x="685800" y="152400"/>
            <a:ext cx="7543800" cy="685800"/>
          </a:xfrm>
        </p:spPr>
        <p:txBody>
          <a:bodyPr/>
          <a:lstStyle/>
          <a:p>
            <a:r>
              <a:rPr lang="en-US" sz="3600" dirty="0" smtClean="0">
                <a:solidFill>
                  <a:srgbClr val="FFFF00"/>
                </a:solidFill>
                <a:latin typeface="Times New Roman" pitchFamily="18" charset="0"/>
                <a:cs typeface="Times New Roman" pitchFamily="18" charset="0"/>
              </a:rPr>
              <a:t>Level Converters Continued..</a:t>
            </a:r>
            <a:endParaRPr lang="en-US" sz="3600" dirty="0">
              <a:solidFill>
                <a:srgbClr val="FFFF00"/>
              </a:solidFill>
              <a:latin typeface="Times New Roman" pitchFamily="18" charset="0"/>
              <a:cs typeface="Times New Roman" pitchFamily="18" charset="0"/>
            </a:endParaRPr>
          </a:p>
        </p:txBody>
      </p:sp>
      <p:pic>
        <p:nvPicPr>
          <p:cNvPr id="11" name="Content Placeholder 10"/>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552450" y="1706453"/>
            <a:ext cx="3943350" cy="2606467"/>
          </a:xfrm>
        </p:spPr>
      </p:pic>
      <p:pic>
        <p:nvPicPr>
          <p:cNvPr id="12" name="Content Placeholder 11"/>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5242560" y="1665114"/>
            <a:ext cx="3505200" cy="2575696"/>
          </a:xfrm>
        </p:spPr>
      </p:pic>
      <p:sp>
        <p:nvSpPr>
          <p:cNvPr id="16" name="Text Placeholder 15"/>
          <p:cNvSpPr>
            <a:spLocks noGrp="1"/>
          </p:cNvSpPr>
          <p:nvPr>
            <p:ph type="body" idx="4294967295"/>
          </p:nvPr>
        </p:nvSpPr>
        <p:spPr>
          <a:xfrm>
            <a:off x="457201" y="990600"/>
            <a:ext cx="3903662" cy="639763"/>
          </a:xfrm>
        </p:spPr>
        <p:txBody>
          <a:bodyPr>
            <a:normAutofit fontScale="92500" lnSpcReduction="10000"/>
          </a:bodyPr>
          <a:lstStyle/>
          <a:p>
            <a:pPr marL="18288" indent="0">
              <a:buNone/>
            </a:pPr>
            <a:r>
              <a:rPr lang="en-US" dirty="0" smtClean="0"/>
              <a:t>Standard Level Converter [Masaki et al., 97 ]</a:t>
            </a:r>
            <a:endParaRPr lang="en-US" dirty="0"/>
          </a:p>
        </p:txBody>
      </p:sp>
      <p:sp>
        <p:nvSpPr>
          <p:cNvPr id="17" name="Text Placeholder 16"/>
          <p:cNvSpPr>
            <a:spLocks noGrp="1"/>
          </p:cNvSpPr>
          <p:nvPr>
            <p:ph type="body" sz="quarter" idx="4294967295"/>
          </p:nvPr>
        </p:nvSpPr>
        <p:spPr>
          <a:xfrm>
            <a:off x="5260975" y="990600"/>
            <a:ext cx="3654425" cy="639763"/>
          </a:xfrm>
        </p:spPr>
        <p:txBody>
          <a:bodyPr>
            <a:normAutofit fontScale="92500" lnSpcReduction="10000"/>
          </a:bodyPr>
          <a:lstStyle/>
          <a:p>
            <a:pPr marL="18288" indent="0">
              <a:buNone/>
            </a:pPr>
            <a:r>
              <a:rPr lang="en-US" dirty="0" smtClean="0"/>
              <a:t>Pass Transistor Level Converter [M. Hamada, 98]</a:t>
            </a:r>
            <a:endParaRPr lang="en-US" dirty="0"/>
          </a:p>
        </p:txBody>
      </p:sp>
      <p:sp>
        <p:nvSpPr>
          <p:cNvPr id="18" name="TextBox 17"/>
          <p:cNvSpPr txBox="1"/>
          <p:nvPr/>
        </p:nvSpPr>
        <p:spPr>
          <a:xfrm>
            <a:off x="552450" y="4386855"/>
            <a:ext cx="4343400" cy="1923604"/>
          </a:xfrm>
          <a:prstGeom prst="rect">
            <a:avLst/>
          </a:prstGeom>
          <a:noFill/>
        </p:spPr>
        <p:txBody>
          <a:bodyPr wrap="square" rtlCol="0">
            <a:spAutoFit/>
          </a:bodyPr>
          <a:lstStyle/>
          <a:p>
            <a:r>
              <a:rPr lang="en-US" sz="1700" dirty="0" smtClean="0">
                <a:latin typeface="Times New Roman" pitchFamily="18" charset="0"/>
                <a:cs typeface="Times New Roman" pitchFamily="18" charset="0"/>
              </a:rPr>
              <a:t>The standard </a:t>
            </a:r>
            <a:r>
              <a:rPr lang="en-US" sz="1700" dirty="0">
                <a:latin typeface="Times New Roman" pitchFamily="18" charset="0"/>
                <a:cs typeface="Times New Roman" pitchFamily="18" charset="0"/>
              </a:rPr>
              <a:t>level converter which (Differential cascade </a:t>
            </a:r>
            <a:r>
              <a:rPr lang="en-US" sz="1700" dirty="0" smtClean="0">
                <a:latin typeface="Times New Roman" pitchFamily="18" charset="0"/>
                <a:cs typeface="Times New Roman" pitchFamily="18" charset="0"/>
              </a:rPr>
              <a:t>voltage switched</a:t>
            </a:r>
            <a:r>
              <a:rPr lang="en-US" sz="1700" dirty="0">
                <a:latin typeface="Times New Roman" pitchFamily="18" charset="0"/>
                <a:cs typeface="Times New Roman" pitchFamily="18" charset="0"/>
              </a:rPr>
              <a:t>) depends upon feedback </a:t>
            </a:r>
            <a:r>
              <a:rPr lang="en-US" sz="1700" dirty="0" smtClean="0">
                <a:latin typeface="Times New Roman" pitchFamily="18" charset="0"/>
                <a:cs typeface="Times New Roman" pitchFamily="18" charset="0"/>
              </a:rPr>
              <a:t>circuitry. </a:t>
            </a:r>
            <a:r>
              <a:rPr lang="en-US" sz="1700" dirty="0">
                <a:latin typeface="Times New Roman" pitchFamily="18" charset="0"/>
                <a:cs typeface="Times New Roman" pitchFamily="18" charset="0"/>
              </a:rPr>
              <a:t>This converter consumes  significant energy due to the  </a:t>
            </a:r>
            <a:r>
              <a:rPr lang="en-US" sz="1700" dirty="0" smtClean="0">
                <a:latin typeface="Times New Roman" pitchFamily="18" charset="0"/>
                <a:cs typeface="Times New Roman" pitchFamily="18" charset="0"/>
              </a:rPr>
              <a:t>contention </a:t>
            </a:r>
            <a:r>
              <a:rPr lang="en-US" sz="1700" dirty="0">
                <a:latin typeface="Times New Roman" pitchFamily="18" charset="0"/>
                <a:cs typeface="Times New Roman" pitchFamily="18" charset="0"/>
              </a:rPr>
              <a:t>at the points of  </a:t>
            </a:r>
            <a:r>
              <a:rPr lang="en-US" sz="1700" dirty="0" smtClean="0">
                <a:latin typeface="Times New Roman" pitchFamily="18" charset="0"/>
                <a:cs typeface="Times New Roman" pitchFamily="18" charset="0"/>
              </a:rPr>
              <a:t>connection </a:t>
            </a:r>
            <a:r>
              <a:rPr lang="en-US" sz="1700" dirty="0">
                <a:latin typeface="Times New Roman" pitchFamily="18" charset="0"/>
                <a:cs typeface="Times New Roman" pitchFamily="18" charset="0"/>
              </a:rPr>
              <a:t>of the cross- coupled pair and the pull-down </a:t>
            </a:r>
            <a:r>
              <a:rPr lang="en-US" sz="1700" dirty="0" err="1">
                <a:latin typeface="Times New Roman" pitchFamily="18" charset="0"/>
                <a:cs typeface="Times New Roman" pitchFamily="18" charset="0"/>
              </a:rPr>
              <a:t>nMOS</a:t>
            </a:r>
            <a:r>
              <a:rPr lang="en-US" sz="1700" dirty="0">
                <a:latin typeface="Times New Roman" pitchFamily="18" charset="0"/>
                <a:cs typeface="Times New Roman" pitchFamily="18" charset="0"/>
              </a:rPr>
              <a:t> </a:t>
            </a:r>
            <a:r>
              <a:rPr lang="en-US" sz="1700" dirty="0" smtClean="0">
                <a:latin typeface="Times New Roman" pitchFamily="18" charset="0"/>
                <a:cs typeface="Times New Roman" pitchFamily="18" charset="0"/>
              </a:rPr>
              <a:t>network.</a:t>
            </a:r>
            <a:endParaRPr lang="en-US" sz="1700" dirty="0"/>
          </a:p>
        </p:txBody>
      </p:sp>
      <p:sp>
        <p:nvSpPr>
          <p:cNvPr id="19" name="TextBox 18"/>
          <p:cNvSpPr txBox="1"/>
          <p:nvPr/>
        </p:nvSpPr>
        <p:spPr>
          <a:xfrm>
            <a:off x="5105400" y="4256050"/>
            <a:ext cx="3429000" cy="2185214"/>
          </a:xfrm>
          <a:prstGeom prst="rect">
            <a:avLst/>
          </a:prstGeom>
          <a:noFill/>
        </p:spPr>
        <p:txBody>
          <a:bodyPr wrap="square" rtlCol="0">
            <a:spAutoFit/>
          </a:bodyPr>
          <a:lstStyle/>
          <a:p>
            <a:r>
              <a:rPr lang="en-US" sz="1700" dirty="0" smtClean="0">
                <a:latin typeface="Times New Roman" pitchFamily="18" charset="0"/>
                <a:cs typeface="Times New Roman" pitchFamily="18" charset="0"/>
              </a:rPr>
              <a:t>The </a:t>
            </a:r>
            <a:r>
              <a:rPr lang="en-US" sz="1700" dirty="0">
                <a:latin typeface="Times New Roman" pitchFamily="18" charset="0"/>
                <a:cs typeface="Times New Roman" pitchFamily="18" charset="0"/>
              </a:rPr>
              <a:t>pass transistor level </a:t>
            </a:r>
            <a:r>
              <a:rPr lang="en-US" sz="1700" dirty="0" smtClean="0">
                <a:latin typeface="Times New Roman" pitchFamily="18" charset="0"/>
                <a:cs typeface="Times New Roman" pitchFamily="18" charset="0"/>
              </a:rPr>
              <a:t>converter  depends </a:t>
            </a:r>
            <a:r>
              <a:rPr lang="en-US" sz="1700" dirty="0">
                <a:latin typeface="Times New Roman" pitchFamily="18" charset="0"/>
                <a:cs typeface="Times New Roman" pitchFamily="18" charset="0"/>
              </a:rPr>
              <a:t>on feedback and Dual </a:t>
            </a:r>
            <a:r>
              <a:rPr lang="en-US" sz="1700" dirty="0" err="1">
                <a:latin typeface="Times New Roman" pitchFamily="18" charset="0"/>
                <a:cs typeface="Times New Roman" pitchFamily="18" charset="0"/>
              </a:rPr>
              <a:t>V</a:t>
            </a:r>
            <a:r>
              <a:rPr lang="en-US" sz="1700" baseline="-25000" dirty="0" err="1">
                <a:latin typeface="Times New Roman" pitchFamily="18" charset="0"/>
                <a:cs typeface="Times New Roman" pitchFamily="18" charset="0"/>
              </a:rPr>
              <a:t>th</a:t>
            </a:r>
            <a:r>
              <a:rPr lang="en-US" sz="1700" dirty="0">
                <a:latin typeface="Times New Roman" pitchFamily="18" charset="0"/>
                <a:cs typeface="Times New Roman" pitchFamily="18" charset="0"/>
              </a:rPr>
              <a:t> technique.</a:t>
            </a:r>
            <a:r>
              <a:rPr lang="en-US" sz="1700" baseline="-25000" dirty="0">
                <a:latin typeface="Times New Roman" pitchFamily="18" charset="0"/>
                <a:cs typeface="Times New Roman" pitchFamily="18" charset="0"/>
              </a:rPr>
              <a:t> </a:t>
            </a:r>
            <a:r>
              <a:rPr lang="en-US" sz="1700" dirty="0">
                <a:latin typeface="Times New Roman" pitchFamily="18" charset="0"/>
                <a:cs typeface="Times New Roman" pitchFamily="18" charset="0"/>
              </a:rPr>
              <a:t>The star in the transistor denotes the low-</a:t>
            </a:r>
            <a:r>
              <a:rPr lang="en-US" sz="1700" dirty="0" err="1">
                <a:latin typeface="Times New Roman" pitchFamily="18" charset="0"/>
                <a:cs typeface="Times New Roman" pitchFamily="18" charset="0"/>
              </a:rPr>
              <a:t>V</a:t>
            </a:r>
            <a:r>
              <a:rPr lang="en-US" sz="1700" baseline="-25000" dirty="0" err="1">
                <a:latin typeface="Times New Roman" pitchFamily="18" charset="0"/>
                <a:cs typeface="Times New Roman" pitchFamily="18" charset="0"/>
              </a:rPr>
              <a:t>th</a:t>
            </a:r>
            <a:r>
              <a:rPr lang="en-US" sz="1700" baseline="-25000" dirty="0">
                <a:latin typeface="Times New Roman" pitchFamily="18" charset="0"/>
                <a:cs typeface="Times New Roman" pitchFamily="18" charset="0"/>
              </a:rPr>
              <a:t> </a:t>
            </a:r>
            <a:r>
              <a:rPr lang="en-US" sz="1700" dirty="0">
                <a:latin typeface="Times New Roman" pitchFamily="18" charset="0"/>
                <a:cs typeface="Times New Roman" pitchFamily="18" charset="0"/>
              </a:rPr>
              <a:t>devices. This </a:t>
            </a:r>
            <a:r>
              <a:rPr lang="en-US" sz="1700" dirty="0" smtClean="0">
                <a:latin typeface="Times New Roman" pitchFamily="18" charset="0"/>
                <a:cs typeface="Times New Roman" pitchFamily="18" charset="0"/>
              </a:rPr>
              <a:t>level </a:t>
            </a:r>
            <a:r>
              <a:rPr lang="en-US" sz="1700" dirty="0">
                <a:latin typeface="Times New Roman" pitchFamily="18" charset="0"/>
                <a:cs typeface="Times New Roman" pitchFamily="18" charset="0"/>
              </a:rPr>
              <a:t>converter consumes less energy than the DCVS level converter due to its fewer devices and reduced contention</a:t>
            </a:r>
            <a:r>
              <a:rPr lang="en-US" sz="1700" dirty="0" smtClean="0">
                <a:latin typeface="Times New Roman" pitchFamily="18" charset="0"/>
                <a:cs typeface="Times New Roman" pitchFamily="18" charset="0"/>
              </a:rPr>
              <a:t>.</a:t>
            </a:r>
            <a:endParaRPr lang="en-US" dirty="0"/>
          </a:p>
        </p:txBody>
      </p:sp>
    </p:spTree>
    <p:extLst>
      <p:ext uri="{BB962C8B-B14F-4D97-AF65-F5344CB8AC3E}">
        <p14:creationId xmlns:p14="http://schemas.microsoft.com/office/powerpoint/2010/main" val="3235400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6767512" y="6281438"/>
            <a:ext cx="2133600" cy="365125"/>
          </a:xfrm>
        </p:spPr>
        <p:txBody>
          <a:bodyPr/>
          <a:lstStyle/>
          <a:p>
            <a:pPr>
              <a:defRPr/>
            </a:pPr>
            <a:r>
              <a:rPr lang="en-US" altLang="zh-CN" dirty="0" smtClean="0">
                <a:solidFill>
                  <a:srgbClr val="FFFFFF"/>
                </a:solidFill>
              </a:rPr>
              <a:t>October 2nd 2013</a:t>
            </a:r>
            <a:endParaRPr lang="en-US" altLang="zh-CN" dirty="0">
              <a:solidFill>
                <a:srgbClr val="FFFFFF"/>
              </a:solidFill>
            </a:endParaRPr>
          </a:p>
        </p:txBody>
      </p:sp>
      <p:sp>
        <p:nvSpPr>
          <p:cNvPr id="8" name="Slide Number Placeholder 7"/>
          <p:cNvSpPr>
            <a:spLocks noGrp="1"/>
          </p:cNvSpPr>
          <p:nvPr>
            <p:ph type="sldNum" sz="quarter" idx="11"/>
          </p:nvPr>
        </p:nvSpPr>
        <p:spPr>
          <a:xfrm>
            <a:off x="76200" y="6219199"/>
            <a:ext cx="2133600" cy="304800"/>
          </a:xfrm>
        </p:spPr>
        <p:txBody>
          <a:bodyPr/>
          <a:lstStyle/>
          <a:p>
            <a:fld id="{33ABA36F-D6A1-41DE-921A-B375E3936B1A}" type="slidenum">
              <a:rPr lang="zh-CN" altLang="en-US" smtClean="0">
                <a:solidFill>
                  <a:srgbClr val="FFFFFF"/>
                </a:solidFill>
              </a:rPr>
              <a:pPr/>
              <a:t>16</a:t>
            </a:fld>
            <a:endParaRPr lang="en-US" altLang="zh-CN" dirty="0">
              <a:solidFill>
                <a:srgbClr val="FFFFFF"/>
              </a:solidFill>
            </a:endParaRPr>
          </a:p>
        </p:txBody>
      </p:sp>
      <p:sp>
        <p:nvSpPr>
          <p:cNvPr id="9" name="Footer Placeholder 8"/>
          <p:cNvSpPr>
            <a:spLocks noGrp="1"/>
          </p:cNvSpPr>
          <p:nvPr>
            <p:ph type="ftr" sz="quarter" idx="12"/>
          </p:nvPr>
        </p:nvSpPr>
        <p:spPr>
          <a:xfrm>
            <a:off x="0" y="6492875"/>
            <a:ext cx="4572000" cy="365125"/>
          </a:xfrm>
        </p:spPr>
        <p:txBody>
          <a:bodyPr/>
          <a:lstStyle/>
          <a:p>
            <a:pPr>
              <a:defRPr/>
            </a:pPr>
            <a:r>
              <a:rPr lang="en-US" altLang="zh-CN" dirty="0" err="1" smtClean="0">
                <a:solidFill>
                  <a:srgbClr val="FFFFFF"/>
                </a:solidFill>
              </a:rPr>
              <a:t>Karthik’s</a:t>
            </a:r>
            <a:r>
              <a:rPr lang="en-US" altLang="zh-CN" dirty="0" smtClean="0">
                <a:solidFill>
                  <a:srgbClr val="FFFFFF"/>
                </a:solidFill>
              </a:rPr>
              <a:t> MS Defense</a:t>
            </a:r>
            <a:endParaRPr lang="en-US" altLang="zh-CN" dirty="0">
              <a:solidFill>
                <a:srgbClr val="FFFFFF"/>
              </a:solidFill>
            </a:endParaRPr>
          </a:p>
        </p:txBody>
      </p:sp>
      <p:sp>
        <p:nvSpPr>
          <p:cNvPr id="6" name="Title 5"/>
          <p:cNvSpPr>
            <a:spLocks noGrp="1"/>
          </p:cNvSpPr>
          <p:nvPr>
            <p:ph type="title"/>
          </p:nvPr>
        </p:nvSpPr>
        <p:spPr>
          <a:xfrm>
            <a:off x="533400" y="15240"/>
            <a:ext cx="7543800" cy="914400"/>
          </a:xfrm>
        </p:spPr>
        <p:txBody>
          <a:bodyPr/>
          <a:lstStyle/>
          <a:p>
            <a:r>
              <a:rPr lang="en-US" sz="3600" dirty="0" smtClean="0">
                <a:solidFill>
                  <a:srgbClr val="FFFF00"/>
                </a:solidFill>
                <a:latin typeface="Times New Roman" pitchFamily="18" charset="0"/>
                <a:cs typeface="Times New Roman" pitchFamily="18" charset="0"/>
              </a:rPr>
              <a:t>Level Converters Continued..</a:t>
            </a:r>
            <a:endParaRPr lang="en-US" sz="3600" dirty="0">
              <a:solidFill>
                <a:srgbClr val="FFFF00"/>
              </a:solidFill>
              <a:latin typeface="Times New Roman" pitchFamily="18" charset="0"/>
              <a:cs typeface="Times New Roman" pitchFamily="18" charset="0"/>
            </a:endParaRPr>
          </a:p>
        </p:txBody>
      </p:sp>
      <p:pic>
        <p:nvPicPr>
          <p:cNvPr id="10" name="Content Placeholder 9"/>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563880" y="1600200"/>
            <a:ext cx="3855720" cy="2910840"/>
          </a:xfrm>
        </p:spPr>
      </p:pic>
      <p:pic>
        <p:nvPicPr>
          <p:cNvPr id="11" name="Content Placeholder 10"/>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5029200" y="1600200"/>
            <a:ext cx="3733800" cy="2915810"/>
          </a:xfrm>
        </p:spPr>
      </p:pic>
      <p:sp>
        <p:nvSpPr>
          <p:cNvPr id="2" name="Text Placeholder 1"/>
          <p:cNvSpPr>
            <a:spLocks noGrp="1"/>
          </p:cNvSpPr>
          <p:nvPr>
            <p:ph type="body" idx="4294967295"/>
          </p:nvPr>
        </p:nvSpPr>
        <p:spPr>
          <a:xfrm>
            <a:off x="685800" y="914400"/>
            <a:ext cx="3273425" cy="639763"/>
          </a:xfrm>
        </p:spPr>
        <p:txBody>
          <a:bodyPr>
            <a:normAutofit fontScale="92500" lnSpcReduction="10000"/>
          </a:bodyPr>
          <a:lstStyle/>
          <a:p>
            <a:pPr marL="18288" indent="0">
              <a:buNone/>
            </a:pPr>
            <a:r>
              <a:rPr lang="en-US" dirty="0" smtClean="0"/>
              <a:t>Conventional Type II [Wang, 01]</a:t>
            </a:r>
            <a:endParaRPr lang="en-US" dirty="0"/>
          </a:p>
        </p:txBody>
      </p:sp>
      <p:sp>
        <p:nvSpPr>
          <p:cNvPr id="4" name="Text Placeholder 3"/>
          <p:cNvSpPr>
            <a:spLocks noGrp="1"/>
          </p:cNvSpPr>
          <p:nvPr>
            <p:ph type="body" sz="quarter" idx="4294967295"/>
          </p:nvPr>
        </p:nvSpPr>
        <p:spPr>
          <a:xfrm>
            <a:off x="4938712" y="838200"/>
            <a:ext cx="3962400" cy="639763"/>
          </a:xfrm>
        </p:spPr>
        <p:txBody>
          <a:bodyPr>
            <a:normAutofit fontScale="92500"/>
          </a:bodyPr>
          <a:lstStyle/>
          <a:p>
            <a:pPr marL="18288" indent="0">
              <a:buNone/>
            </a:pPr>
            <a:r>
              <a:rPr lang="en-US" dirty="0" smtClean="0"/>
              <a:t>Contention Mitigated [Sakurai, 05]</a:t>
            </a:r>
            <a:endParaRPr lang="en-US" dirty="0"/>
          </a:p>
        </p:txBody>
      </p:sp>
      <p:sp>
        <p:nvSpPr>
          <p:cNvPr id="12" name="TextBox 11"/>
          <p:cNvSpPr txBox="1"/>
          <p:nvPr/>
        </p:nvSpPr>
        <p:spPr>
          <a:xfrm>
            <a:off x="563880" y="4511040"/>
            <a:ext cx="3962400" cy="1938992"/>
          </a:xfrm>
          <a:prstGeom prst="rect">
            <a:avLst/>
          </a:prstGeom>
          <a:noFill/>
        </p:spPr>
        <p:txBody>
          <a:bodyPr wrap="square" rtlCol="0">
            <a:spAutoFit/>
          </a:bodyPr>
          <a:lstStyle/>
          <a:p>
            <a:r>
              <a:rPr lang="en-US" sz="1700" dirty="0" smtClean="0">
                <a:latin typeface="Times New Roman" pitchFamily="18" charset="0"/>
                <a:cs typeface="Times New Roman" pitchFamily="18" charset="0"/>
              </a:rPr>
              <a:t>Conventional Type II converters when compared to </a:t>
            </a:r>
            <a:r>
              <a:rPr lang="en-US" sz="1700" dirty="0">
                <a:latin typeface="Times New Roman" pitchFamily="18" charset="0"/>
                <a:cs typeface="Times New Roman" pitchFamily="18" charset="0"/>
              </a:rPr>
              <a:t>cross-coupled level-shifter this shows better </a:t>
            </a:r>
            <a:r>
              <a:rPr lang="en-US" sz="1700" dirty="0" smtClean="0">
                <a:latin typeface="Times New Roman" pitchFamily="18" charset="0"/>
                <a:cs typeface="Times New Roman" pitchFamily="18" charset="0"/>
              </a:rPr>
              <a:t>performance </a:t>
            </a:r>
            <a:r>
              <a:rPr lang="en-US" sz="1700" dirty="0">
                <a:latin typeface="Times New Roman" pitchFamily="18" charset="0"/>
                <a:cs typeface="Times New Roman" pitchFamily="18" charset="0"/>
              </a:rPr>
              <a:t>in operating </a:t>
            </a:r>
            <a:r>
              <a:rPr lang="en-US" sz="1700" dirty="0" smtClean="0">
                <a:latin typeface="Times New Roman" pitchFamily="18" charset="0"/>
                <a:cs typeface="Times New Roman" pitchFamily="18" charset="0"/>
              </a:rPr>
              <a:t>speed, </a:t>
            </a:r>
            <a:r>
              <a:rPr lang="en-US" sz="1700" dirty="0">
                <a:latin typeface="Times New Roman" pitchFamily="18" charset="0"/>
                <a:cs typeface="Times New Roman" pitchFamily="18" charset="0"/>
              </a:rPr>
              <a:t>within same size. To operate at </a:t>
            </a:r>
            <a:r>
              <a:rPr lang="en-US" sz="1700" dirty="0" smtClean="0">
                <a:latin typeface="Times New Roman" pitchFamily="18" charset="0"/>
                <a:cs typeface="Times New Roman" pitchFamily="18" charset="0"/>
              </a:rPr>
              <a:t> low </a:t>
            </a:r>
            <a:r>
              <a:rPr lang="en-US" sz="1700" dirty="0">
                <a:latin typeface="Times New Roman" pitchFamily="18" charset="0"/>
                <a:cs typeface="Times New Roman" pitchFamily="18" charset="0"/>
              </a:rPr>
              <a:t>core voltage, the low to high level shifting </a:t>
            </a:r>
            <a:r>
              <a:rPr lang="en-US" sz="1700" dirty="0" smtClean="0">
                <a:latin typeface="Times New Roman" pitchFamily="18" charset="0"/>
                <a:cs typeface="Times New Roman" pitchFamily="18" charset="0"/>
              </a:rPr>
              <a:t>M1and M2 </a:t>
            </a:r>
            <a:r>
              <a:rPr lang="en-US" sz="1700" dirty="0">
                <a:latin typeface="Times New Roman" pitchFamily="18" charset="0"/>
                <a:cs typeface="Times New Roman" pitchFamily="18" charset="0"/>
              </a:rPr>
              <a:t>need to be changed to thin gate-oxide transistor</a:t>
            </a:r>
            <a:r>
              <a:rPr lang="en-US" dirty="0">
                <a:latin typeface="Times New Roman" pitchFamily="18" charset="0"/>
                <a:cs typeface="Times New Roman" pitchFamily="18" charset="0"/>
              </a:rPr>
              <a:t>. </a:t>
            </a:r>
            <a:endParaRPr lang="en-US" dirty="0"/>
          </a:p>
        </p:txBody>
      </p:sp>
      <p:sp>
        <p:nvSpPr>
          <p:cNvPr id="14" name="TextBox 13"/>
          <p:cNvSpPr txBox="1"/>
          <p:nvPr/>
        </p:nvSpPr>
        <p:spPr>
          <a:xfrm>
            <a:off x="4938712" y="4541966"/>
            <a:ext cx="3962400" cy="1661993"/>
          </a:xfrm>
          <a:prstGeom prst="rect">
            <a:avLst/>
          </a:prstGeom>
          <a:noFill/>
        </p:spPr>
        <p:txBody>
          <a:bodyPr wrap="square" rtlCol="0">
            <a:spAutoFit/>
          </a:bodyPr>
          <a:lstStyle/>
          <a:p>
            <a:r>
              <a:rPr lang="en-US" sz="1700" dirty="0" smtClean="0">
                <a:latin typeface="Times New Roman" pitchFamily="18" charset="0"/>
                <a:cs typeface="Times New Roman" pitchFamily="18" charset="0"/>
              </a:rPr>
              <a:t>Contention Mitigated has </a:t>
            </a:r>
            <a:r>
              <a:rPr lang="en-US" sz="1700" dirty="0">
                <a:latin typeface="Times New Roman" pitchFamily="18" charset="0"/>
                <a:cs typeface="Times New Roman" pitchFamily="18" charset="0"/>
              </a:rPr>
              <a:t>a small </a:t>
            </a:r>
            <a:r>
              <a:rPr lang="en-US" sz="1700" dirty="0" smtClean="0">
                <a:latin typeface="Times New Roman" pitchFamily="18" charset="0"/>
                <a:cs typeface="Times New Roman" pitchFamily="18" charset="0"/>
              </a:rPr>
              <a:t>delay. </a:t>
            </a:r>
            <a:r>
              <a:rPr lang="en-US" sz="1700" dirty="0">
                <a:latin typeface="Times New Roman" pitchFamily="18" charset="0"/>
                <a:cs typeface="Times New Roman" pitchFamily="18" charset="0"/>
              </a:rPr>
              <a:t>The power consumption of the CMLS </a:t>
            </a:r>
            <a:r>
              <a:rPr lang="en-US" sz="1700" dirty="0" smtClean="0">
                <a:latin typeface="Times New Roman" pitchFamily="18" charset="0"/>
                <a:cs typeface="Times New Roman" pitchFamily="18" charset="0"/>
              </a:rPr>
              <a:t>is reduced because </a:t>
            </a:r>
            <a:r>
              <a:rPr lang="en-US" sz="1700" dirty="0">
                <a:latin typeface="Times New Roman" pitchFamily="18" charset="0"/>
                <a:cs typeface="Times New Roman" pitchFamily="18" charset="0"/>
              </a:rPr>
              <a:t>the contention reduction </a:t>
            </a:r>
            <a:r>
              <a:rPr lang="en-US" sz="1700" dirty="0" smtClean="0">
                <a:latin typeface="Times New Roman" pitchFamily="18" charset="0"/>
                <a:cs typeface="Times New Roman" pitchFamily="18" charset="0"/>
              </a:rPr>
              <a:t>also brings </a:t>
            </a:r>
            <a:r>
              <a:rPr lang="en-US" sz="1700" dirty="0">
                <a:latin typeface="Times New Roman" pitchFamily="18" charset="0"/>
                <a:cs typeface="Times New Roman" pitchFamily="18" charset="0"/>
              </a:rPr>
              <a:t>in the crowbar current reduction, , but its power is relatively large because of stacked </a:t>
            </a:r>
            <a:r>
              <a:rPr lang="en-US" sz="1700" dirty="0" err="1">
                <a:latin typeface="Times New Roman" pitchFamily="18" charset="0"/>
                <a:cs typeface="Times New Roman" pitchFamily="18" charset="0"/>
              </a:rPr>
              <a:t>pMOS</a:t>
            </a:r>
            <a:r>
              <a:rPr lang="en-US" sz="1700" dirty="0">
                <a:latin typeface="Times New Roman" pitchFamily="18" charset="0"/>
                <a:cs typeface="Times New Roman" pitchFamily="18" charset="0"/>
              </a:rPr>
              <a:t>  transistors</a:t>
            </a:r>
          </a:p>
        </p:txBody>
      </p:sp>
    </p:spTree>
    <p:extLst>
      <p:ext uri="{BB962C8B-B14F-4D97-AF65-F5344CB8AC3E}">
        <p14:creationId xmlns:p14="http://schemas.microsoft.com/office/powerpoint/2010/main" val="13676342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6934200" y="6434644"/>
            <a:ext cx="2133600" cy="365125"/>
          </a:xfrm>
        </p:spPr>
        <p:txBody>
          <a:bodyPr/>
          <a:lstStyle/>
          <a:p>
            <a:pPr>
              <a:defRPr/>
            </a:pPr>
            <a:r>
              <a:rPr lang="en-US" altLang="zh-CN" dirty="0" smtClean="0">
                <a:solidFill>
                  <a:srgbClr val="FFFFFF"/>
                </a:solidFill>
              </a:rPr>
              <a:t>October 2nd 2013</a:t>
            </a:r>
            <a:endParaRPr lang="en-US" altLang="zh-CN" dirty="0">
              <a:solidFill>
                <a:srgbClr val="FFFFFF"/>
              </a:solidFill>
            </a:endParaRPr>
          </a:p>
        </p:txBody>
      </p:sp>
      <p:sp>
        <p:nvSpPr>
          <p:cNvPr id="8" name="Slide Number Placeholder 7"/>
          <p:cNvSpPr>
            <a:spLocks noGrp="1"/>
          </p:cNvSpPr>
          <p:nvPr>
            <p:ph type="sldNum" sz="quarter" idx="11"/>
          </p:nvPr>
        </p:nvSpPr>
        <p:spPr>
          <a:xfrm>
            <a:off x="152400" y="6162258"/>
            <a:ext cx="2133600" cy="304800"/>
          </a:xfrm>
        </p:spPr>
        <p:txBody>
          <a:bodyPr/>
          <a:lstStyle/>
          <a:p>
            <a:fld id="{33ABA36F-D6A1-41DE-921A-B375E3936B1A}" type="slidenum">
              <a:rPr lang="zh-CN" altLang="en-US" smtClean="0">
                <a:solidFill>
                  <a:srgbClr val="FFFFFF"/>
                </a:solidFill>
              </a:rPr>
              <a:pPr/>
              <a:t>17</a:t>
            </a:fld>
            <a:endParaRPr lang="en-US" altLang="zh-CN" dirty="0">
              <a:solidFill>
                <a:srgbClr val="FFFFFF"/>
              </a:solidFill>
            </a:endParaRPr>
          </a:p>
        </p:txBody>
      </p:sp>
      <p:sp>
        <p:nvSpPr>
          <p:cNvPr id="9" name="Footer Placeholder 8"/>
          <p:cNvSpPr>
            <a:spLocks noGrp="1"/>
          </p:cNvSpPr>
          <p:nvPr>
            <p:ph type="ftr" sz="quarter" idx="12"/>
          </p:nvPr>
        </p:nvSpPr>
        <p:spPr>
          <a:xfrm>
            <a:off x="15240" y="6451818"/>
            <a:ext cx="4572000" cy="365125"/>
          </a:xfrm>
        </p:spPr>
        <p:txBody>
          <a:bodyPr/>
          <a:lstStyle/>
          <a:p>
            <a:pPr>
              <a:defRPr/>
            </a:pPr>
            <a:r>
              <a:rPr lang="en-US" altLang="zh-CN" dirty="0" err="1" smtClean="0">
                <a:solidFill>
                  <a:srgbClr val="FFFFFF"/>
                </a:solidFill>
              </a:rPr>
              <a:t>Karthik’s</a:t>
            </a:r>
            <a:r>
              <a:rPr lang="en-US" altLang="zh-CN" dirty="0" smtClean="0">
                <a:solidFill>
                  <a:srgbClr val="FFFFFF"/>
                </a:solidFill>
              </a:rPr>
              <a:t> MS Defense</a:t>
            </a:r>
            <a:endParaRPr lang="en-US" altLang="zh-CN" dirty="0">
              <a:solidFill>
                <a:srgbClr val="FFFFFF"/>
              </a:solidFill>
            </a:endParaRPr>
          </a:p>
        </p:txBody>
      </p:sp>
      <p:sp>
        <p:nvSpPr>
          <p:cNvPr id="6" name="Title 5"/>
          <p:cNvSpPr>
            <a:spLocks noGrp="1"/>
          </p:cNvSpPr>
          <p:nvPr>
            <p:ph type="title"/>
          </p:nvPr>
        </p:nvSpPr>
        <p:spPr>
          <a:xfrm>
            <a:off x="228600" y="76200"/>
            <a:ext cx="8229600" cy="838200"/>
          </a:xfrm>
        </p:spPr>
        <p:txBody>
          <a:bodyPr/>
          <a:lstStyle/>
          <a:p>
            <a:r>
              <a:rPr lang="en-US" sz="3600" dirty="0" smtClean="0">
                <a:solidFill>
                  <a:srgbClr val="FFFF00"/>
                </a:solidFill>
                <a:latin typeface="Times New Roman" pitchFamily="18" charset="0"/>
                <a:cs typeface="Times New Roman" pitchFamily="18" charset="0"/>
              </a:rPr>
              <a:t>Level Converters Continued….</a:t>
            </a:r>
            <a:endParaRPr lang="en-US" sz="3600" dirty="0">
              <a:solidFill>
                <a:srgbClr val="FFFF00"/>
              </a:solidFill>
              <a:latin typeface="Times New Roman" pitchFamily="18" charset="0"/>
              <a:cs typeface="Times New Roman" pitchFamily="18" charset="0"/>
            </a:endParaRPr>
          </a:p>
        </p:txBody>
      </p:sp>
      <p:pic>
        <p:nvPicPr>
          <p:cNvPr id="10" name="Content Placeholder 9"/>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533400" y="1752601"/>
            <a:ext cx="4038600" cy="2590800"/>
          </a:xfrm>
        </p:spPr>
      </p:pic>
      <p:pic>
        <p:nvPicPr>
          <p:cNvPr id="16" name="Content Placeholder 15"/>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5029200" y="1752600"/>
            <a:ext cx="3733800" cy="2590799"/>
          </a:xfrm>
        </p:spPr>
      </p:pic>
      <p:sp>
        <p:nvSpPr>
          <p:cNvPr id="2" name="Text Placeholder 1"/>
          <p:cNvSpPr>
            <a:spLocks noGrp="1"/>
          </p:cNvSpPr>
          <p:nvPr>
            <p:ph type="body" idx="4294967295"/>
          </p:nvPr>
        </p:nvSpPr>
        <p:spPr>
          <a:xfrm>
            <a:off x="685800" y="1066800"/>
            <a:ext cx="3886200" cy="639763"/>
          </a:xfrm>
        </p:spPr>
        <p:txBody>
          <a:bodyPr>
            <a:normAutofit fontScale="92500" lnSpcReduction="10000"/>
          </a:bodyPr>
          <a:lstStyle/>
          <a:p>
            <a:pPr marL="18288" indent="0">
              <a:buNone/>
            </a:pPr>
            <a:r>
              <a:rPr lang="en-US" dirty="0" smtClean="0"/>
              <a:t>Dual </a:t>
            </a:r>
            <a:r>
              <a:rPr lang="en-US" dirty="0" err="1" smtClean="0"/>
              <a:t>V</a:t>
            </a:r>
            <a:r>
              <a:rPr lang="en-US" baseline="-25000" dirty="0" err="1" smtClean="0"/>
              <a:t>th</a:t>
            </a:r>
            <a:r>
              <a:rPr lang="en-US" dirty="0" smtClean="0"/>
              <a:t> Cascaded Inverter [</a:t>
            </a:r>
            <a:r>
              <a:rPr lang="en-US" dirty="0" err="1" smtClean="0"/>
              <a:t>Tawfik</a:t>
            </a:r>
            <a:r>
              <a:rPr lang="en-US" dirty="0" smtClean="0"/>
              <a:t>, </a:t>
            </a:r>
            <a:r>
              <a:rPr lang="en-US" dirty="0" smtClean="0"/>
              <a:t>07] </a:t>
            </a:r>
            <a:endParaRPr lang="en-US" dirty="0"/>
          </a:p>
        </p:txBody>
      </p:sp>
      <p:sp>
        <p:nvSpPr>
          <p:cNvPr id="4" name="Text Placeholder 3"/>
          <p:cNvSpPr>
            <a:spLocks noGrp="1"/>
          </p:cNvSpPr>
          <p:nvPr>
            <p:ph type="body" sz="quarter" idx="4294967295"/>
          </p:nvPr>
        </p:nvSpPr>
        <p:spPr>
          <a:xfrm>
            <a:off x="5029200" y="1082040"/>
            <a:ext cx="3657600" cy="639763"/>
          </a:xfrm>
        </p:spPr>
        <p:txBody>
          <a:bodyPr>
            <a:normAutofit fontScale="92500" lnSpcReduction="10000"/>
          </a:bodyPr>
          <a:lstStyle/>
          <a:p>
            <a:pPr marL="18288" indent="0">
              <a:buNone/>
            </a:pPr>
            <a:r>
              <a:rPr lang="en-US" dirty="0" smtClean="0"/>
              <a:t>Multi- </a:t>
            </a:r>
            <a:r>
              <a:rPr lang="en-US" dirty="0" err="1" smtClean="0"/>
              <a:t>V</a:t>
            </a:r>
            <a:r>
              <a:rPr lang="en-US" baseline="-25000" dirty="0" err="1" smtClean="0"/>
              <a:t>th</a:t>
            </a:r>
            <a:r>
              <a:rPr lang="en-US" dirty="0" smtClean="0"/>
              <a:t> Level </a:t>
            </a:r>
            <a:r>
              <a:rPr lang="en-US" dirty="0"/>
              <a:t>Converter </a:t>
            </a:r>
            <a:r>
              <a:rPr lang="en-US" dirty="0" smtClean="0"/>
              <a:t>[</a:t>
            </a:r>
            <a:r>
              <a:rPr lang="en-US" dirty="0" err="1"/>
              <a:t>Tawfik</a:t>
            </a:r>
            <a:r>
              <a:rPr lang="en-US" dirty="0"/>
              <a:t>, </a:t>
            </a:r>
            <a:r>
              <a:rPr lang="en-US" dirty="0" smtClean="0"/>
              <a:t>07]</a:t>
            </a:r>
            <a:endParaRPr lang="en-US" dirty="0"/>
          </a:p>
        </p:txBody>
      </p:sp>
      <p:sp>
        <p:nvSpPr>
          <p:cNvPr id="13" name="TextBox 12"/>
          <p:cNvSpPr txBox="1"/>
          <p:nvPr/>
        </p:nvSpPr>
        <p:spPr>
          <a:xfrm>
            <a:off x="533400" y="4495800"/>
            <a:ext cx="4038600" cy="1923604"/>
          </a:xfrm>
          <a:prstGeom prst="rect">
            <a:avLst/>
          </a:prstGeom>
          <a:noFill/>
        </p:spPr>
        <p:txBody>
          <a:bodyPr wrap="square" rtlCol="0">
            <a:spAutoFit/>
          </a:bodyPr>
          <a:lstStyle/>
          <a:p>
            <a:r>
              <a:rPr lang="en-US" sz="1700" dirty="0" smtClean="0">
                <a:latin typeface="Times New Roman" pitchFamily="18" charset="0"/>
                <a:cs typeface="Times New Roman" pitchFamily="18" charset="0"/>
              </a:rPr>
              <a:t>The level converter is composed </a:t>
            </a:r>
            <a:r>
              <a:rPr lang="en-US" sz="1700" dirty="0">
                <a:latin typeface="Times New Roman" pitchFamily="18" charset="0"/>
                <a:cs typeface="Times New Roman" pitchFamily="18" charset="0"/>
              </a:rPr>
              <a:t>of two dual-</a:t>
            </a:r>
            <a:r>
              <a:rPr lang="en-US" sz="1700" dirty="0" err="1">
                <a:latin typeface="Times New Roman" pitchFamily="18" charset="0"/>
                <a:cs typeface="Times New Roman" pitchFamily="18" charset="0"/>
              </a:rPr>
              <a:t>Vth</a:t>
            </a:r>
            <a:r>
              <a:rPr lang="en-US" sz="1700" dirty="0">
                <a:latin typeface="Times New Roman" pitchFamily="18" charset="0"/>
                <a:cs typeface="Times New Roman" pitchFamily="18" charset="0"/>
              </a:rPr>
              <a:t> cascaded inverters. </a:t>
            </a:r>
            <a:r>
              <a:rPr lang="en-US" sz="1700" dirty="0" smtClean="0">
                <a:latin typeface="Times New Roman" pitchFamily="18" charset="0"/>
                <a:cs typeface="Times New Roman" pitchFamily="18" charset="0"/>
              </a:rPr>
              <a:t>The </a:t>
            </a:r>
            <a:r>
              <a:rPr lang="en-US" sz="1700" dirty="0" err="1" smtClean="0">
                <a:latin typeface="Times New Roman" pitchFamily="18" charset="0"/>
                <a:cs typeface="Times New Roman" pitchFamily="18" charset="0"/>
              </a:rPr>
              <a:t>Vth</a:t>
            </a:r>
            <a:r>
              <a:rPr lang="en-US" sz="1700" dirty="0" smtClean="0">
                <a:latin typeface="Times New Roman" pitchFamily="18" charset="0"/>
                <a:cs typeface="Times New Roman" pitchFamily="18" charset="0"/>
              </a:rPr>
              <a:t> of </a:t>
            </a:r>
            <a:r>
              <a:rPr lang="en-US" sz="1700" dirty="0">
                <a:latin typeface="Times New Roman" pitchFamily="18" charset="0"/>
                <a:cs typeface="Times New Roman" pitchFamily="18" charset="0"/>
              </a:rPr>
              <a:t>M2 is </a:t>
            </a:r>
            <a:r>
              <a:rPr lang="en-US" sz="1700" dirty="0" smtClean="0">
                <a:latin typeface="Times New Roman" pitchFamily="18" charset="0"/>
                <a:cs typeface="Times New Roman" pitchFamily="18" charset="0"/>
              </a:rPr>
              <a:t>high for  avoiding static </a:t>
            </a:r>
            <a:r>
              <a:rPr lang="en-US" sz="1700" dirty="0">
                <a:latin typeface="Times New Roman" pitchFamily="18" charset="0"/>
                <a:cs typeface="Times New Roman" pitchFamily="18" charset="0"/>
              </a:rPr>
              <a:t>DC current in the first </a:t>
            </a:r>
            <a:r>
              <a:rPr lang="en-US" sz="1700" dirty="0" smtClean="0">
                <a:latin typeface="Times New Roman" pitchFamily="18" charset="0"/>
                <a:cs typeface="Times New Roman" pitchFamily="18" charset="0"/>
              </a:rPr>
              <a:t>inverter, </a:t>
            </a:r>
            <a:r>
              <a:rPr lang="en-US" sz="1700" dirty="0">
                <a:latin typeface="Times New Roman" pitchFamily="18" charset="0"/>
                <a:cs typeface="Times New Roman" pitchFamily="18" charset="0"/>
              </a:rPr>
              <a:t>when the input is at VDDL</a:t>
            </a:r>
            <a:r>
              <a:rPr lang="en-US" sz="1700" dirty="0" smtClean="0">
                <a:latin typeface="Times New Roman" pitchFamily="18" charset="0"/>
                <a:cs typeface="Times New Roman" pitchFamily="18" charset="0"/>
              </a:rPr>
              <a:t>. It has fewer transistors compared to the level converters discussed together causing the reduction in power consumption.</a:t>
            </a:r>
            <a:endParaRPr lang="en-US" sz="1700" dirty="0">
              <a:latin typeface="Times New Roman" pitchFamily="18" charset="0"/>
              <a:cs typeface="Times New Roman" pitchFamily="18" charset="0"/>
            </a:endParaRPr>
          </a:p>
        </p:txBody>
      </p:sp>
      <p:sp>
        <p:nvSpPr>
          <p:cNvPr id="14" name="TextBox 13"/>
          <p:cNvSpPr txBox="1"/>
          <p:nvPr/>
        </p:nvSpPr>
        <p:spPr>
          <a:xfrm>
            <a:off x="5029200" y="4419600"/>
            <a:ext cx="3581400" cy="2123658"/>
          </a:xfrm>
          <a:prstGeom prst="rect">
            <a:avLst/>
          </a:prstGeom>
          <a:noFill/>
        </p:spPr>
        <p:txBody>
          <a:bodyPr wrap="square" rtlCol="0">
            <a:spAutoFit/>
          </a:bodyPr>
          <a:lstStyle/>
          <a:p>
            <a:r>
              <a:rPr lang="en-US" sz="1700" dirty="0" smtClean="0">
                <a:latin typeface="Times New Roman" pitchFamily="18" charset="0"/>
                <a:cs typeface="Times New Roman" pitchFamily="18" charset="0"/>
              </a:rPr>
              <a:t>Multi-</a:t>
            </a:r>
            <a:r>
              <a:rPr lang="en-US" sz="1700" dirty="0" err="1" smtClean="0">
                <a:latin typeface="Times New Roman" pitchFamily="18" charset="0"/>
                <a:cs typeface="Times New Roman" pitchFamily="18" charset="0"/>
              </a:rPr>
              <a:t>V</a:t>
            </a:r>
            <a:r>
              <a:rPr lang="en-US" sz="1700" baseline="-25000" dirty="0" err="1" smtClean="0">
                <a:latin typeface="Times New Roman" pitchFamily="18" charset="0"/>
                <a:cs typeface="Times New Roman" pitchFamily="18" charset="0"/>
              </a:rPr>
              <a:t>th</a:t>
            </a:r>
            <a:r>
              <a:rPr lang="en-US" sz="1700" baseline="-250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level converter. M2 </a:t>
            </a:r>
            <a:r>
              <a:rPr lang="en-US" sz="1700" dirty="0">
                <a:latin typeface="Times New Roman" pitchFamily="18" charset="0"/>
                <a:cs typeface="Times New Roman" pitchFamily="18" charset="0"/>
              </a:rPr>
              <a:t>has higher </a:t>
            </a:r>
            <a:r>
              <a:rPr lang="en-US" sz="1700" dirty="0" err="1" smtClean="0">
                <a:latin typeface="Times New Roman" pitchFamily="18" charset="0"/>
                <a:cs typeface="Times New Roman" pitchFamily="18" charset="0"/>
              </a:rPr>
              <a:t>Vth</a:t>
            </a:r>
            <a:r>
              <a:rPr lang="en-US" sz="1700" dirty="0" smtClean="0">
                <a:latin typeface="Times New Roman" pitchFamily="18" charset="0"/>
                <a:cs typeface="Times New Roman" pitchFamily="18" charset="0"/>
              </a:rPr>
              <a:t> </a:t>
            </a:r>
            <a:r>
              <a:rPr lang="en-US" sz="1700" dirty="0">
                <a:latin typeface="Times New Roman" pitchFamily="18" charset="0"/>
                <a:cs typeface="Times New Roman" pitchFamily="18" charset="0"/>
              </a:rPr>
              <a:t>in order to eliminate the static DC </a:t>
            </a:r>
            <a:r>
              <a:rPr lang="en-US" sz="1700" dirty="0" smtClean="0">
                <a:latin typeface="Times New Roman" pitchFamily="18" charset="0"/>
                <a:cs typeface="Times New Roman" pitchFamily="18" charset="0"/>
              </a:rPr>
              <a:t>current when </a:t>
            </a:r>
            <a:r>
              <a:rPr lang="en-US" sz="1700" dirty="0">
                <a:latin typeface="Times New Roman" pitchFamily="18" charset="0"/>
                <a:cs typeface="Times New Roman" pitchFamily="18" charset="0"/>
              </a:rPr>
              <a:t>the input is low </a:t>
            </a:r>
            <a:r>
              <a:rPr lang="en-US" sz="1700" dirty="0" smtClean="0">
                <a:latin typeface="Times New Roman" pitchFamily="18" charset="0"/>
                <a:cs typeface="Times New Roman" pitchFamily="18" charset="0"/>
              </a:rPr>
              <a:t>(IN_VDDL).  The </a:t>
            </a:r>
            <a:r>
              <a:rPr lang="en-US" sz="1600" dirty="0" smtClean="0">
                <a:latin typeface="Times New Roman" pitchFamily="18" charset="0"/>
                <a:cs typeface="Times New Roman" pitchFamily="18" charset="0"/>
              </a:rPr>
              <a:t>speed is enhanced </a:t>
            </a:r>
            <a:r>
              <a:rPr lang="en-US" sz="1600" dirty="0">
                <a:latin typeface="Times New Roman" pitchFamily="18" charset="0"/>
                <a:cs typeface="Times New Roman" pitchFamily="18" charset="0"/>
              </a:rPr>
              <a:t>due to the shorter input-to-output signal </a:t>
            </a:r>
            <a:r>
              <a:rPr lang="en-US" sz="1600" dirty="0" smtClean="0">
                <a:latin typeface="Times New Roman" pitchFamily="18" charset="0"/>
                <a:cs typeface="Times New Roman" pitchFamily="18" charset="0"/>
              </a:rPr>
              <a:t>propagation path and </a:t>
            </a:r>
            <a:r>
              <a:rPr lang="en-US" sz="1600" dirty="0">
                <a:latin typeface="Times New Roman" pitchFamily="18" charset="0"/>
                <a:cs typeface="Times New Roman" pitchFamily="18" charset="0"/>
              </a:rPr>
              <a:t>the </a:t>
            </a:r>
            <a:r>
              <a:rPr lang="en-US" sz="1600" dirty="0" smtClean="0">
                <a:latin typeface="Times New Roman" pitchFamily="18" charset="0"/>
                <a:cs typeface="Times New Roman" pitchFamily="18" charset="0"/>
              </a:rPr>
              <a:t> elimination of the </a:t>
            </a:r>
            <a:r>
              <a:rPr lang="en-US" sz="1600" dirty="0">
                <a:latin typeface="Times New Roman" pitchFamily="18" charset="0"/>
                <a:cs typeface="Times New Roman" pitchFamily="18" charset="0"/>
              </a:rPr>
              <a:t>contention current during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output low-to-high </a:t>
            </a:r>
            <a:r>
              <a:rPr lang="en-US" sz="1600" dirty="0" smtClean="0">
                <a:latin typeface="Times New Roman" pitchFamily="18" charset="0"/>
                <a:cs typeface="Times New Roman" pitchFamily="18" charset="0"/>
              </a:rPr>
              <a:t>transition.</a:t>
            </a:r>
            <a:endParaRPr lang="en-US" sz="1700" dirty="0">
              <a:latin typeface="Times New Roman" pitchFamily="18" charset="0"/>
              <a:cs typeface="Times New Roman" pitchFamily="18" charset="0"/>
            </a:endParaRPr>
          </a:p>
        </p:txBody>
      </p:sp>
    </p:spTree>
    <p:extLst>
      <p:ext uri="{BB962C8B-B14F-4D97-AF65-F5344CB8AC3E}">
        <p14:creationId xmlns:p14="http://schemas.microsoft.com/office/powerpoint/2010/main" val="40389582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685800" y="1143000"/>
            <a:ext cx="7543800" cy="4571999"/>
          </a:xfrm>
        </p:spPr>
        <p:txBody>
          <a:bodyPr>
            <a:normAutofit/>
          </a:bodyPr>
          <a:lstStyle/>
          <a:p>
            <a:pPr>
              <a:buFont typeface="Wingdings" pitchFamily="2" charset="2"/>
              <a:buChar char="v"/>
            </a:pP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level </a:t>
            </a: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onverters are simulated using 32nm PTM technology model in HSPICE. The simulation setup is shown in the figure.</a:t>
            </a: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The power consumption and the delay values are tabulated. The delay values are the average of rise and fall delay.</a:t>
            </a:r>
          </a:p>
          <a:p>
            <a:pPr marL="18288" indent="0">
              <a:buNone/>
            </a:pPr>
            <a:endParaRPr lang="en-US" dirty="0"/>
          </a:p>
        </p:txBody>
      </p:sp>
      <p:sp>
        <p:nvSpPr>
          <p:cNvPr id="10" name="Title 9"/>
          <p:cNvSpPr>
            <a:spLocks noGrp="1"/>
          </p:cNvSpPr>
          <p:nvPr>
            <p:ph type="title"/>
          </p:nvPr>
        </p:nvSpPr>
        <p:spPr>
          <a:xfrm>
            <a:off x="457200" y="457200"/>
            <a:ext cx="7543800" cy="685800"/>
          </a:xfrm>
        </p:spPr>
        <p:txBody>
          <a:bodyPr/>
          <a:lstStyle/>
          <a:p>
            <a:r>
              <a:rPr lang="en-US" sz="3600" dirty="0" smtClean="0">
                <a:solidFill>
                  <a:srgbClr val="FFFF00"/>
                </a:solidFill>
                <a:latin typeface="Times New Roman" pitchFamily="18" charset="0"/>
                <a:cs typeface="Times New Roman" pitchFamily="18" charset="0"/>
              </a:rPr>
              <a:t>Simulation setup</a:t>
            </a:r>
            <a:endParaRPr lang="en-US" sz="3600" dirty="0">
              <a:solidFill>
                <a:srgbClr val="FFFF00"/>
              </a:solidFill>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8" name="Slide Number Placeholder 7"/>
          <p:cNvSpPr>
            <a:spLocks noGrp="1"/>
          </p:cNvSpPr>
          <p:nvPr>
            <p:ph type="sldNum" sz="quarter" idx="11"/>
          </p:nvPr>
        </p:nvSpPr>
        <p:spPr/>
        <p:txBody>
          <a:bodyPr/>
          <a:lstStyle/>
          <a:p>
            <a:fld id="{33ABA36F-D6A1-41DE-921A-B375E3936B1A}" type="slidenum">
              <a:rPr lang="zh-CN" altLang="en-US" smtClean="0">
                <a:solidFill>
                  <a:srgbClr val="FFFFFF"/>
                </a:solidFill>
              </a:rPr>
              <a:pPr/>
              <a:t>18</a:t>
            </a:fld>
            <a:endParaRPr lang="en-US" altLang="zh-CN">
              <a:solidFill>
                <a:srgbClr val="FFFFFF"/>
              </a:solidFill>
            </a:endParaRPr>
          </a:p>
        </p:txBody>
      </p:sp>
      <p:sp>
        <p:nvSpPr>
          <p:cNvPr id="9" name="Footer Placeholder 8"/>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2743200"/>
            <a:ext cx="4944165" cy="924054"/>
          </a:xfrm>
          <a:prstGeom prst="rect">
            <a:avLst/>
          </a:prstGeom>
        </p:spPr>
      </p:pic>
    </p:spTree>
    <p:extLst>
      <p:ext uri="{BB962C8B-B14F-4D97-AF65-F5344CB8AC3E}">
        <p14:creationId xmlns:p14="http://schemas.microsoft.com/office/powerpoint/2010/main" val="1870375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3"/>
          <p:cNvGraphicFramePr>
            <a:graphicFrameLocks noGrp="1"/>
          </p:cNvGraphicFramePr>
          <p:nvPr>
            <p:ph idx="1"/>
            <p:extLst>
              <p:ext uri="{D42A27DB-BD31-4B8C-83A1-F6EECF244321}">
                <p14:modId xmlns:p14="http://schemas.microsoft.com/office/powerpoint/2010/main" val="2264764263"/>
              </p:ext>
            </p:extLst>
          </p:nvPr>
        </p:nvGraphicFramePr>
        <p:xfrm>
          <a:off x="152400" y="1295400"/>
          <a:ext cx="8839200" cy="4572000"/>
        </p:xfrm>
        <a:graphic>
          <a:graphicData uri="http://schemas.openxmlformats.org/drawingml/2006/table">
            <a:tbl>
              <a:tblPr firstRow="1" bandRow="1">
                <a:tableStyleId>{5C22544A-7EE6-4342-B048-85BDC9FD1C3A}</a:tableStyleId>
              </a:tblPr>
              <a:tblGrid>
                <a:gridCol w="1411301"/>
                <a:gridCol w="930708"/>
                <a:gridCol w="1057681"/>
                <a:gridCol w="1019910"/>
                <a:gridCol w="1104900"/>
                <a:gridCol w="1104900"/>
                <a:gridCol w="1104900"/>
                <a:gridCol w="1104900"/>
              </a:tblGrid>
              <a:tr h="305575">
                <a:tc gridSpan="8">
                  <a:txBody>
                    <a:bodyPr/>
                    <a:lstStyle/>
                    <a:p>
                      <a:pPr algn="ctr"/>
                      <a:r>
                        <a:rPr lang="en-US" dirty="0" smtClean="0"/>
                        <a:t>VDDL values</a:t>
                      </a:r>
                      <a:r>
                        <a:rPr lang="en-US" baseline="0" dirty="0" smtClean="0"/>
                        <a:t> Ranging from 1.0V -0.4V</a:t>
                      </a:r>
                      <a:endParaRPr lang="en-US" dirty="0"/>
                    </a:p>
                  </a:txBody>
                  <a:tcPr/>
                </a:tc>
                <a:tc hMerge="1">
                  <a:txBody>
                    <a:bodyPr/>
                    <a:lstStyle/>
                    <a:p>
                      <a:pPr algn="ct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05575">
                <a:tc>
                  <a:txBody>
                    <a:bodyPr/>
                    <a:lstStyle/>
                    <a:p>
                      <a:r>
                        <a:rPr lang="en-US" dirty="0" smtClean="0"/>
                        <a:t>Level </a:t>
                      </a:r>
                    </a:p>
                    <a:p>
                      <a:r>
                        <a:rPr lang="en-US" dirty="0" smtClean="0"/>
                        <a:t>Converter</a:t>
                      </a:r>
                      <a:endParaRPr lang="en-US" dirty="0"/>
                    </a:p>
                  </a:txBody>
                  <a:tcPr>
                    <a:solidFill>
                      <a:srgbClr val="FFC000"/>
                    </a:solidFill>
                  </a:tcPr>
                </a:tc>
                <a:tc>
                  <a:txBody>
                    <a:bodyPr/>
                    <a:lstStyle/>
                    <a:p>
                      <a:r>
                        <a:rPr lang="en-US" dirty="0" smtClean="0"/>
                        <a:t>1.0V</a:t>
                      </a:r>
                      <a:endParaRPr lang="en-US" dirty="0"/>
                    </a:p>
                  </a:txBody>
                  <a:tcPr>
                    <a:solidFill>
                      <a:srgbClr val="FFC000"/>
                    </a:solidFill>
                  </a:tcPr>
                </a:tc>
                <a:tc>
                  <a:txBody>
                    <a:bodyPr/>
                    <a:lstStyle/>
                    <a:p>
                      <a:r>
                        <a:rPr lang="en-US" dirty="0" smtClean="0"/>
                        <a:t>0.9V</a:t>
                      </a:r>
                      <a:endParaRPr lang="en-US" dirty="0"/>
                    </a:p>
                  </a:txBody>
                  <a:tcPr>
                    <a:solidFill>
                      <a:srgbClr val="FFC000"/>
                    </a:solidFill>
                  </a:tcPr>
                </a:tc>
                <a:tc>
                  <a:txBody>
                    <a:bodyPr/>
                    <a:lstStyle/>
                    <a:p>
                      <a:r>
                        <a:rPr lang="en-US" dirty="0" smtClean="0"/>
                        <a:t>0.8V</a:t>
                      </a:r>
                      <a:endParaRPr lang="en-US" dirty="0"/>
                    </a:p>
                  </a:txBody>
                  <a:tcPr>
                    <a:solidFill>
                      <a:srgbClr val="FFC000"/>
                    </a:solidFill>
                  </a:tcPr>
                </a:tc>
                <a:tc>
                  <a:txBody>
                    <a:bodyPr/>
                    <a:lstStyle/>
                    <a:p>
                      <a:r>
                        <a:rPr lang="en-US" dirty="0" smtClean="0"/>
                        <a:t>0.7V</a:t>
                      </a:r>
                      <a:endParaRPr lang="en-US" dirty="0"/>
                    </a:p>
                  </a:txBody>
                  <a:tcPr>
                    <a:solidFill>
                      <a:srgbClr val="FFC000"/>
                    </a:solidFill>
                  </a:tcPr>
                </a:tc>
                <a:tc>
                  <a:txBody>
                    <a:bodyPr/>
                    <a:lstStyle/>
                    <a:p>
                      <a:r>
                        <a:rPr lang="en-US" dirty="0" smtClean="0"/>
                        <a:t>0.6V</a:t>
                      </a:r>
                      <a:endParaRPr lang="en-US" dirty="0"/>
                    </a:p>
                  </a:txBody>
                  <a:tcPr>
                    <a:solidFill>
                      <a:srgbClr val="FFC000"/>
                    </a:solidFill>
                  </a:tcPr>
                </a:tc>
                <a:tc>
                  <a:txBody>
                    <a:bodyPr/>
                    <a:lstStyle/>
                    <a:p>
                      <a:r>
                        <a:rPr lang="en-US" dirty="0" smtClean="0"/>
                        <a:t>0.5V</a:t>
                      </a:r>
                      <a:endParaRPr lang="en-US" dirty="0"/>
                    </a:p>
                  </a:txBody>
                  <a:tcPr>
                    <a:solidFill>
                      <a:srgbClr val="FFC000"/>
                    </a:solidFill>
                  </a:tcPr>
                </a:tc>
                <a:tc>
                  <a:txBody>
                    <a:bodyPr/>
                    <a:lstStyle/>
                    <a:p>
                      <a:r>
                        <a:rPr lang="en-US" dirty="0" smtClean="0"/>
                        <a:t>0.4V</a:t>
                      </a:r>
                      <a:endParaRPr lang="en-US" dirty="0"/>
                    </a:p>
                  </a:txBody>
                  <a:tcPr>
                    <a:solidFill>
                      <a:srgbClr val="FFC000"/>
                    </a:solidFill>
                  </a:tcPr>
                </a:tc>
              </a:tr>
              <a:tr h="305575">
                <a:tc>
                  <a:txBody>
                    <a:bodyPr/>
                    <a:lstStyle/>
                    <a:p>
                      <a:r>
                        <a:rPr lang="en-US" dirty="0" smtClean="0"/>
                        <a:t>Standard</a:t>
                      </a:r>
                    </a:p>
                    <a:p>
                      <a:endParaRPr lang="en-US" dirty="0"/>
                    </a:p>
                  </a:txBody>
                  <a:tcPr>
                    <a:solidFill>
                      <a:srgbClr val="92D050"/>
                    </a:solidFill>
                  </a:tcPr>
                </a:tc>
                <a:tc>
                  <a:txBody>
                    <a:bodyPr/>
                    <a:lstStyle/>
                    <a:p>
                      <a:r>
                        <a:rPr lang="en-US" dirty="0" smtClean="0"/>
                        <a:t>0.457</a:t>
                      </a:r>
                      <a:endParaRPr lang="en-US" dirty="0"/>
                    </a:p>
                  </a:txBody>
                  <a:tcPr>
                    <a:solidFill>
                      <a:srgbClr val="92D050"/>
                    </a:solidFill>
                  </a:tcPr>
                </a:tc>
                <a:tc>
                  <a:txBody>
                    <a:bodyPr/>
                    <a:lstStyle/>
                    <a:p>
                      <a:r>
                        <a:rPr lang="en-US" dirty="0" smtClean="0"/>
                        <a:t>0.430</a:t>
                      </a:r>
                      <a:endParaRPr lang="en-US" dirty="0"/>
                    </a:p>
                  </a:txBody>
                  <a:tcPr>
                    <a:solidFill>
                      <a:srgbClr val="92D050"/>
                    </a:solidFill>
                  </a:tcPr>
                </a:tc>
                <a:tc>
                  <a:txBody>
                    <a:bodyPr/>
                    <a:lstStyle/>
                    <a:p>
                      <a:r>
                        <a:rPr lang="en-US" dirty="0" smtClean="0"/>
                        <a:t>0.409</a:t>
                      </a:r>
                      <a:endParaRPr lang="en-US" dirty="0"/>
                    </a:p>
                  </a:txBody>
                  <a:tcPr>
                    <a:solidFill>
                      <a:srgbClr val="92D050"/>
                    </a:solidFill>
                  </a:tcPr>
                </a:tc>
                <a:tc>
                  <a:txBody>
                    <a:bodyPr/>
                    <a:lstStyle/>
                    <a:p>
                      <a:r>
                        <a:rPr lang="en-US" dirty="0" smtClean="0"/>
                        <a:t>0.452</a:t>
                      </a:r>
                      <a:endParaRPr lang="en-US" dirty="0"/>
                    </a:p>
                  </a:txBody>
                  <a:tcPr>
                    <a:solidFill>
                      <a:srgbClr val="92D050"/>
                    </a:solidFill>
                  </a:tcPr>
                </a:tc>
                <a:tc>
                  <a:txBody>
                    <a:bodyPr/>
                    <a:lstStyle/>
                    <a:p>
                      <a:r>
                        <a:rPr lang="en-US" dirty="0" smtClean="0"/>
                        <a:t>0.508</a:t>
                      </a:r>
                      <a:endParaRPr lang="en-US" dirty="0"/>
                    </a:p>
                  </a:txBody>
                  <a:tcPr>
                    <a:solidFill>
                      <a:srgbClr val="92D050"/>
                    </a:solidFill>
                  </a:tcPr>
                </a:tc>
                <a:tc>
                  <a:txBody>
                    <a:bodyPr/>
                    <a:lstStyle/>
                    <a:p>
                      <a:r>
                        <a:rPr lang="en-US" dirty="0" smtClean="0"/>
                        <a:t>0.755</a:t>
                      </a:r>
                      <a:endParaRPr lang="en-US" dirty="0"/>
                    </a:p>
                  </a:txBody>
                  <a:tcPr>
                    <a:solidFill>
                      <a:srgbClr val="92D050"/>
                    </a:solidFill>
                  </a:tcPr>
                </a:tc>
                <a:tc>
                  <a:txBody>
                    <a:bodyPr/>
                    <a:lstStyle/>
                    <a:p>
                      <a:r>
                        <a:rPr lang="en-US" dirty="0" smtClean="0"/>
                        <a:t>2.247</a:t>
                      </a:r>
                      <a:endParaRPr lang="en-US" dirty="0"/>
                    </a:p>
                  </a:txBody>
                  <a:tcPr>
                    <a:solidFill>
                      <a:srgbClr val="92D050"/>
                    </a:solidFill>
                  </a:tcPr>
                </a:tc>
              </a:tr>
              <a:tr h="305575">
                <a:tc>
                  <a:txBody>
                    <a:bodyPr/>
                    <a:lstStyle/>
                    <a:p>
                      <a:r>
                        <a:rPr lang="en-US" dirty="0" smtClean="0"/>
                        <a:t>Pass Transistor</a:t>
                      </a:r>
                      <a:endParaRPr lang="en-US" dirty="0"/>
                    </a:p>
                  </a:txBody>
                  <a:tcPr>
                    <a:solidFill>
                      <a:srgbClr val="92D050"/>
                    </a:solidFill>
                  </a:tcPr>
                </a:tc>
                <a:tc>
                  <a:txBody>
                    <a:bodyPr/>
                    <a:lstStyle/>
                    <a:p>
                      <a:r>
                        <a:rPr lang="en-US" dirty="0" smtClean="0"/>
                        <a:t>0.639</a:t>
                      </a:r>
                      <a:endParaRPr lang="en-US" dirty="0"/>
                    </a:p>
                  </a:txBody>
                  <a:tcPr>
                    <a:solidFill>
                      <a:srgbClr val="92D050"/>
                    </a:solidFill>
                  </a:tcPr>
                </a:tc>
                <a:tc>
                  <a:txBody>
                    <a:bodyPr/>
                    <a:lstStyle/>
                    <a:p>
                      <a:r>
                        <a:rPr lang="en-US" dirty="0" smtClean="0"/>
                        <a:t>0.641</a:t>
                      </a:r>
                      <a:endParaRPr lang="en-US" dirty="0"/>
                    </a:p>
                  </a:txBody>
                  <a:tcPr>
                    <a:solidFill>
                      <a:srgbClr val="92D050"/>
                    </a:solidFill>
                  </a:tcPr>
                </a:tc>
                <a:tc>
                  <a:txBody>
                    <a:bodyPr/>
                    <a:lstStyle/>
                    <a:p>
                      <a:r>
                        <a:rPr lang="en-US" dirty="0" smtClean="0"/>
                        <a:t>0.646</a:t>
                      </a:r>
                      <a:endParaRPr lang="en-US" dirty="0"/>
                    </a:p>
                  </a:txBody>
                  <a:tcPr>
                    <a:solidFill>
                      <a:srgbClr val="92D050"/>
                    </a:solidFill>
                  </a:tcPr>
                </a:tc>
                <a:tc>
                  <a:txBody>
                    <a:bodyPr/>
                    <a:lstStyle/>
                    <a:p>
                      <a:r>
                        <a:rPr lang="en-US" dirty="0" smtClean="0"/>
                        <a:t>0.664</a:t>
                      </a:r>
                      <a:endParaRPr lang="en-US" dirty="0"/>
                    </a:p>
                  </a:txBody>
                  <a:tcPr>
                    <a:solidFill>
                      <a:srgbClr val="92D050"/>
                    </a:solidFill>
                  </a:tcPr>
                </a:tc>
                <a:tc>
                  <a:txBody>
                    <a:bodyPr/>
                    <a:lstStyle/>
                    <a:p>
                      <a:r>
                        <a:rPr lang="en-US" dirty="0" smtClean="0"/>
                        <a:t>0.709</a:t>
                      </a:r>
                      <a:endParaRPr lang="en-US" dirty="0"/>
                    </a:p>
                  </a:txBody>
                  <a:tcPr>
                    <a:solidFill>
                      <a:srgbClr val="92D050"/>
                    </a:solidFill>
                  </a:tcPr>
                </a:tc>
                <a:tc>
                  <a:txBody>
                    <a:bodyPr/>
                    <a:lstStyle/>
                    <a:p>
                      <a:r>
                        <a:rPr lang="en-US" dirty="0" smtClean="0"/>
                        <a:t>1.22</a:t>
                      </a:r>
                      <a:endParaRPr lang="en-US" dirty="0"/>
                    </a:p>
                  </a:txBody>
                  <a:tcPr>
                    <a:solidFill>
                      <a:srgbClr val="92D050"/>
                    </a:solidFill>
                  </a:tcPr>
                </a:tc>
                <a:tc>
                  <a:txBody>
                    <a:bodyPr/>
                    <a:lstStyle/>
                    <a:p>
                      <a:r>
                        <a:rPr lang="en-US" dirty="0" smtClean="0"/>
                        <a:t>3.99</a:t>
                      </a:r>
                      <a:endParaRPr lang="en-US" dirty="0"/>
                    </a:p>
                  </a:txBody>
                  <a:tcPr>
                    <a:solidFill>
                      <a:srgbClr val="92D050"/>
                    </a:solidFill>
                  </a:tcPr>
                </a:tc>
              </a:tr>
              <a:tr h="436535">
                <a:tc>
                  <a:txBody>
                    <a:bodyPr/>
                    <a:lstStyle/>
                    <a:p>
                      <a:r>
                        <a:rPr lang="en-US" dirty="0" smtClean="0"/>
                        <a:t>Contention</a:t>
                      </a:r>
                      <a:r>
                        <a:rPr lang="en-US" baseline="0" dirty="0" smtClean="0"/>
                        <a:t> Mitigated</a:t>
                      </a:r>
                      <a:endParaRPr lang="en-US" dirty="0"/>
                    </a:p>
                  </a:txBody>
                  <a:tcPr>
                    <a:solidFill>
                      <a:srgbClr val="92D050"/>
                    </a:solidFill>
                  </a:tcPr>
                </a:tc>
                <a:tc>
                  <a:txBody>
                    <a:bodyPr/>
                    <a:lstStyle/>
                    <a:p>
                      <a:r>
                        <a:rPr lang="en-US" dirty="0" smtClean="0"/>
                        <a:t>1.13</a:t>
                      </a:r>
                      <a:endParaRPr lang="en-US" dirty="0"/>
                    </a:p>
                  </a:txBody>
                  <a:tcPr>
                    <a:solidFill>
                      <a:srgbClr val="92D050"/>
                    </a:solidFill>
                  </a:tcPr>
                </a:tc>
                <a:tc>
                  <a:txBody>
                    <a:bodyPr/>
                    <a:lstStyle/>
                    <a:p>
                      <a:r>
                        <a:rPr lang="en-US" dirty="0" smtClean="0"/>
                        <a:t>0.95</a:t>
                      </a:r>
                      <a:endParaRPr lang="en-US" dirty="0"/>
                    </a:p>
                  </a:txBody>
                  <a:tcPr>
                    <a:solidFill>
                      <a:srgbClr val="92D050"/>
                    </a:solidFill>
                  </a:tcPr>
                </a:tc>
                <a:tc>
                  <a:txBody>
                    <a:bodyPr/>
                    <a:lstStyle/>
                    <a:p>
                      <a:r>
                        <a:rPr lang="en-US" dirty="0" smtClean="0"/>
                        <a:t>0.845</a:t>
                      </a:r>
                      <a:endParaRPr lang="en-US" dirty="0"/>
                    </a:p>
                  </a:txBody>
                  <a:tcPr>
                    <a:solidFill>
                      <a:srgbClr val="92D050"/>
                    </a:solidFill>
                  </a:tcPr>
                </a:tc>
                <a:tc>
                  <a:txBody>
                    <a:bodyPr/>
                    <a:lstStyle/>
                    <a:p>
                      <a:r>
                        <a:rPr lang="en-US" dirty="0" smtClean="0"/>
                        <a:t>0.797</a:t>
                      </a:r>
                      <a:endParaRPr lang="en-US" dirty="0"/>
                    </a:p>
                  </a:txBody>
                  <a:tcPr>
                    <a:solidFill>
                      <a:srgbClr val="92D050"/>
                    </a:solidFill>
                  </a:tcPr>
                </a:tc>
                <a:tc>
                  <a:txBody>
                    <a:bodyPr/>
                    <a:lstStyle/>
                    <a:p>
                      <a:r>
                        <a:rPr lang="en-US" dirty="0" smtClean="0"/>
                        <a:t>0.778</a:t>
                      </a:r>
                      <a:endParaRPr lang="en-US" dirty="0"/>
                    </a:p>
                  </a:txBody>
                  <a:tcPr>
                    <a:solidFill>
                      <a:srgbClr val="92D050"/>
                    </a:solidFill>
                  </a:tcPr>
                </a:tc>
                <a:tc>
                  <a:txBody>
                    <a:bodyPr/>
                    <a:lstStyle/>
                    <a:p>
                      <a:r>
                        <a:rPr lang="en-US" dirty="0" smtClean="0"/>
                        <a:t>0.771</a:t>
                      </a:r>
                      <a:endParaRPr lang="en-US" dirty="0"/>
                    </a:p>
                  </a:txBody>
                  <a:tcPr>
                    <a:solidFill>
                      <a:srgbClr val="92D050"/>
                    </a:solidFill>
                  </a:tcPr>
                </a:tc>
                <a:tc>
                  <a:txBody>
                    <a:bodyPr/>
                    <a:lstStyle/>
                    <a:p>
                      <a:r>
                        <a:rPr lang="en-US" dirty="0" smtClean="0"/>
                        <a:t>0.837</a:t>
                      </a:r>
                      <a:endParaRPr lang="en-US" dirty="0"/>
                    </a:p>
                  </a:txBody>
                  <a:tcPr>
                    <a:solidFill>
                      <a:srgbClr val="92D050"/>
                    </a:solidFill>
                  </a:tcPr>
                </a:tc>
              </a:tr>
              <a:tr h="436535">
                <a:tc>
                  <a:txBody>
                    <a:bodyPr/>
                    <a:lstStyle/>
                    <a:p>
                      <a:r>
                        <a:rPr lang="en-US" dirty="0" smtClean="0"/>
                        <a:t>Conventional</a:t>
                      </a:r>
                      <a:r>
                        <a:rPr lang="en-US" baseline="0" dirty="0" smtClean="0"/>
                        <a:t> Type II</a:t>
                      </a:r>
                      <a:endParaRPr lang="en-US" dirty="0"/>
                    </a:p>
                  </a:txBody>
                  <a:tcPr>
                    <a:solidFill>
                      <a:srgbClr val="92D050"/>
                    </a:solidFill>
                  </a:tcPr>
                </a:tc>
                <a:tc>
                  <a:txBody>
                    <a:bodyPr/>
                    <a:lstStyle/>
                    <a:p>
                      <a:r>
                        <a:rPr lang="en-US" dirty="0" smtClean="0"/>
                        <a:t>32.6</a:t>
                      </a:r>
                      <a:endParaRPr lang="en-US" dirty="0"/>
                    </a:p>
                  </a:txBody>
                  <a:tcPr>
                    <a:solidFill>
                      <a:srgbClr val="92D050"/>
                    </a:solidFill>
                  </a:tcPr>
                </a:tc>
                <a:tc>
                  <a:txBody>
                    <a:bodyPr/>
                    <a:lstStyle/>
                    <a:p>
                      <a:r>
                        <a:rPr lang="en-US" dirty="0" smtClean="0"/>
                        <a:t>31.7</a:t>
                      </a:r>
                      <a:endParaRPr lang="en-US" dirty="0"/>
                    </a:p>
                  </a:txBody>
                  <a:tcPr>
                    <a:solidFill>
                      <a:srgbClr val="92D050"/>
                    </a:solidFill>
                  </a:tcPr>
                </a:tc>
                <a:tc>
                  <a:txBody>
                    <a:bodyPr/>
                    <a:lstStyle/>
                    <a:p>
                      <a:r>
                        <a:rPr lang="en-US" dirty="0" smtClean="0"/>
                        <a:t>30.78</a:t>
                      </a:r>
                      <a:endParaRPr lang="en-US" dirty="0"/>
                    </a:p>
                  </a:txBody>
                  <a:tcPr>
                    <a:solidFill>
                      <a:srgbClr val="92D050"/>
                    </a:solidFill>
                  </a:tcPr>
                </a:tc>
                <a:tc>
                  <a:txBody>
                    <a:bodyPr/>
                    <a:lstStyle/>
                    <a:p>
                      <a:r>
                        <a:rPr lang="en-US" dirty="0" smtClean="0"/>
                        <a:t>28.77</a:t>
                      </a:r>
                      <a:endParaRPr lang="en-US" dirty="0"/>
                    </a:p>
                  </a:txBody>
                  <a:tcPr>
                    <a:solidFill>
                      <a:srgbClr val="92D050"/>
                    </a:solidFill>
                  </a:tcPr>
                </a:tc>
                <a:tc>
                  <a:txBody>
                    <a:bodyPr/>
                    <a:lstStyle/>
                    <a:p>
                      <a:r>
                        <a:rPr lang="en-US" dirty="0" smtClean="0"/>
                        <a:t>24.85</a:t>
                      </a:r>
                      <a:endParaRPr lang="en-US" dirty="0"/>
                    </a:p>
                  </a:txBody>
                  <a:tcPr>
                    <a:solidFill>
                      <a:srgbClr val="92D050"/>
                    </a:solidFill>
                  </a:tcPr>
                </a:tc>
                <a:tc>
                  <a:txBody>
                    <a:bodyPr/>
                    <a:lstStyle/>
                    <a:p>
                      <a:r>
                        <a:rPr lang="en-US" dirty="0" smtClean="0"/>
                        <a:t>19.14</a:t>
                      </a:r>
                      <a:endParaRPr lang="en-US" dirty="0"/>
                    </a:p>
                  </a:txBody>
                  <a:tcPr>
                    <a:solidFill>
                      <a:srgbClr val="92D050"/>
                    </a:solidFill>
                  </a:tcPr>
                </a:tc>
                <a:tc>
                  <a:txBody>
                    <a:bodyPr/>
                    <a:lstStyle/>
                    <a:p>
                      <a:r>
                        <a:rPr lang="en-US" dirty="0" smtClean="0"/>
                        <a:t>12.9</a:t>
                      </a:r>
                      <a:endParaRPr lang="en-US" dirty="0"/>
                    </a:p>
                  </a:txBody>
                  <a:tcPr>
                    <a:solidFill>
                      <a:srgbClr val="92D050"/>
                    </a:solidFill>
                  </a:tcPr>
                </a:tc>
              </a:tr>
              <a:tr h="305575">
                <a:tc>
                  <a:txBody>
                    <a:bodyPr/>
                    <a:lstStyle/>
                    <a:p>
                      <a:r>
                        <a:rPr lang="en-US" dirty="0" smtClean="0"/>
                        <a:t>Dual </a:t>
                      </a:r>
                      <a:r>
                        <a:rPr lang="en-US" dirty="0" err="1" smtClean="0"/>
                        <a:t>Vth</a:t>
                      </a:r>
                      <a:endParaRPr lang="en-US" dirty="0" smtClean="0"/>
                    </a:p>
                    <a:p>
                      <a:r>
                        <a:rPr lang="en-US" dirty="0" smtClean="0"/>
                        <a:t>Cascaded</a:t>
                      </a:r>
                      <a:r>
                        <a:rPr lang="en-US" baseline="0" dirty="0" smtClean="0"/>
                        <a:t> </a:t>
                      </a:r>
                      <a:endParaRPr lang="en-US" dirty="0"/>
                    </a:p>
                  </a:txBody>
                  <a:tcPr>
                    <a:solidFill>
                      <a:srgbClr val="92D050"/>
                    </a:solidFill>
                  </a:tcPr>
                </a:tc>
                <a:tc>
                  <a:txBody>
                    <a:bodyPr/>
                    <a:lstStyle/>
                    <a:p>
                      <a:r>
                        <a:rPr lang="en-US" dirty="0" smtClean="0"/>
                        <a:t>0.735</a:t>
                      </a:r>
                      <a:endParaRPr lang="en-US" dirty="0"/>
                    </a:p>
                  </a:txBody>
                  <a:tcPr>
                    <a:solidFill>
                      <a:srgbClr val="92D050"/>
                    </a:solidFill>
                  </a:tcPr>
                </a:tc>
                <a:tc>
                  <a:txBody>
                    <a:bodyPr/>
                    <a:lstStyle/>
                    <a:p>
                      <a:r>
                        <a:rPr lang="en-US" dirty="0" smtClean="0"/>
                        <a:t>0.719</a:t>
                      </a:r>
                      <a:endParaRPr lang="en-US" dirty="0"/>
                    </a:p>
                  </a:txBody>
                  <a:tcPr>
                    <a:solidFill>
                      <a:srgbClr val="92D050"/>
                    </a:solidFill>
                  </a:tcPr>
                </a:tc>
                <a:tc>
                  <a:txBody>
                    <a:bodyPr/>
                    <a:lstStyle/>
                    <a:p>
                      <a:r>
                        <a:rPr lang="en-US" dirty="0" smtClean="0"/>
                        <a:t>0.732</a:t>
                      </a:r>
                      <a:endParaRPr lang="en-US" dirty="0"/>
                    </a:p>
                  </a:txBody>
                  <a:tcPr>
                    <a:solidFill>
                      <a:srgbClr val="92D050"/>
                    </a:solidFill>
                  </a:tcPr>
                </a:tc>
                <a:tc>
                  <a:txBody>
                    <a:bodyPr/>
                    <a:lstStyle/>
                    <a:p>
                      <a:r>
                        <a:rPr lang="en-US" dirty="0" smtClean="0"/>
                        <a:t>0.866</a:t>
                      </a:r>
                      <a:endParaRPr lang="en-US" dirty="0"/>
                    </a:p>
                  </a:txBody>
                  <a:tcPr>
                    <a:solidFill>
                      <a:srgbClr val="92D050"/>
                    </a:solidFill>
                  </a:tcPr>
                </a:tc>
                <a:tc>
                  <a:txBody>
                    <a:bodyPr/>
                    <a:lstStyle/>
                    <a:p>
                      <a:r>
                        <a:rPr lang="en-US" dirty="0" smtClean="0"/>
                        <a:t>1.08</a:t>
                      </a:r>
                      <a:endParaRPr lang="en-US" dirty="0"/>
                    </a:p>
                  </a:txBody>
                  <a:tcPr>
                    <a:solidFill>
                      <a:srgbClr val="92D050"/>
                    </a:solidFill>
                  </a:tcPr>
                </a:tc>
                <a:tc>
                  <a:txBody>
                    <a:bodyPr/>
                    <a:lstStyle/>
                    <a:p>
                      <a:r>
                        <a:rPr lang="en-US" dirty="0" smtClean="0"/>
                        <a:t>2.32</a:t>
                      </a:r>
                      <a:endParaRPr lang="en-US" dirty="0"/>
                    </a:p>
                  </a:txBody>
                  <a:tcPr>
                    <a:solidFill>
                      <a:srgbClr val="92D050"/>
                    </a:solidFill>
                  </a:tcPr>
                </a:tc>
                <a:tc>
                  <a:txBody>
                    <a:bodyPr/>
                    <a:lstStyle/>
                    <a:p>
                      <a:r>
                        <a:rPr lang="en-US" dirty="0" smtClean="0"/>
                        <a:t>5.01</a:t>
                      </a:r>
                      <a:endParaRPr lang="en-US" dirty="0"/>
                    </a:p>
                  </a:txBody>
                  <a:tcPr>
                    <a:solidFill>
                      <a:srgbClr val="92D050"/>
                    </a:solidFill>
                  </a:tcPr>
                </a:tc>
              </a:tr>
              <a:tr h="174614">
                <a:tc>
                  <a:txBody>
                    <a:bodyPr/>
                    <a:lstStyle/>
                    <a:p>
                      <a:r>
                        <a:rPr lang="en-US" dirty="0" smtClean="0"/>
                        <a:t>Multi-</a:t>
                      </a:r>
                      <a:r>
                        <a:rPr lang="en-US" baseline="0" dirty="0" err="1" smtClean="0"/>
                        <a:t>Vth</a:t>
                      </a:r>
                      <a:endParaRPr lang="en-US" dirty="0"/>
                    </a:p>
                  </a:txBody>
                  <a:tcPr>
                    <a:solidFill>
                      <a:srgbClr val="92D050"/>
                    </a:solidFill>
                  </a:tcPr>
                </a:tc>
                <a:tc>
                  <a:txBody>
                    <a:bodyPr/>
                    <a:lstStyle/>
                    <a:p>
                      <a:r>
                        <a:rPr lang="en-US" dirty="0" smtClean="0"/>
                        <a:t>0.225</a:t>
                      </a:r>
                      <a:endParaRPr lang="en-US" dirty="0"/>
                    </a:p>
                  </a:txBody>
                  <a:tcPr>
                    <a:solidFill>
                      <a:srgbClr val="92D050"/>
                    </a:solidFill>
                  </a:tcPr>
                </a:tc>
                <a:tc>
                  <a:txBody>
                    <a:bodyPr/>
                    <a:lstStyle/>
                    <a:p>
                      <a:r>
                        <a:rPr lang="en-US" dirty="0" smtClean="0"/>
                        <a:t>0.162</a:t>
                      </a:r>
                      <a:endParaRPr lang="en-US" dirty="0"/>
                    </a:p>
                  </a:txBody>
                  <a:tcPr>
                    <a:solidFill>
                      <a:srgbClr val="92D050"/>
                    </a:solidFill>
                  </a:tcPr>
                </a:tc>
                <a:tc>
                  <a:txBody>
                    <a:bodyPr/>
                    <a:lstStyle/>
                    <a:p>
                      <a:r>
                        <a:rPr lang="en-US" dirty="0" smtClean="0"/>
                        <a:t>0.171</a:t>
                      </a:r>
                      <a:endParaRPr lang="en-US" dirty="0"/>
                    </a:p>
                  </a:txBody>
                  <a:tcPr>
                    <a:solidFill>
                      <a:srgbClr val="92D050"/>
                    </a:solidFill>
                  </a:tcPr>
                </a:tc>
                <a:tc>
                  <a:txBody>
                    <a:bodyPr/>
                    <a:lstStyle/>
                    <a:p>
                      <a:r>
                        <a:rPr lang="en-US" dirty="0" smtClean="0"/>
                        <a:t>0.332</a:t>
                      </a:r>
                      <a:endParaRPr lang="en-US" dirty="0"/>
                    </a:p>
                  </a:txBody>
                  <a:tcPr>
                    <a:solidFill>
                      <a:srgbClr val="92D050"/>
                    </a:solidFill>
                  </a:tcPr>
                </a:tc>
                <a:tc>
                  <a:txBody>
                    <a:bodyPr/>
                    <a:lstStyle/>
                    <a:p>
                      <a:r>
                        <a:rPr lang="en-US" dirty="0" smtClean="0"/>
                        <a:t>0.403</a:t>
                      </a:r>
                      <a:endParaRPr lang="en-US" dirty="0"/>
                    </a:p>
                  </a:txBody>
                  <a:tcPr>
                    <a:solidFill>
                      <a:srgbClr val="92D050"/>
                    </a:solidFill>
                  </a:tcPr>
                </a:tc>
                <a:tc>
                  <a:txBody>
                    <a:bodyPr/>
                    <a:lstStyle/>
                    <a:p>
                      <a:r>
                        <a:rPr lang="en-US" dirty="0" smtClean="0"/>
                        <a:t>1.89</a:t>
                      </a:r>
                      <a:endParaRPr lang="en-US" dirty="0"/>
                    </a:p>
                  </a:txBody>
                  <a:tcPr>
                    <a:solidFill>
                      <a:srgbClr val="92D050"/>
                    </a:solidFill>
                  </a:tcPr>
                </a:tc>
                <a:tc>
                  <a:txBody>
                    <a:bodyPr/>
                    <a:lstStyle/>
                    <a:p>
                      <a:r>
                        <a:rPr lang="en-US" dirty="0" smtClean="0"/>
                        <a:t>4.73</a:t>
                      </a:r>
                      <a:endParaRPr lang="en-US" dirty="0"/>
                    </a:p>
                  </a:txBody>
                  <a:tcPr>
                    <a:solidFill>
                      <a:srgbClr val="92D050"/>
                    </a:solidFill>
                  </a:tcPr>
                </a:tc>
              </a:tr>
            </a:tbl>
          </a:graphicData>
        </a:graphic>
      </p:graphicFrame>
      <p:sp>
        <p:nvSpPr>
          <p:cNvPr id="10" name="Title 9"/>
          <p:cNvSpPr>
            <a:spLocks noGrp="1"/>
          </p:cNvSpPr>
          <p:nvPr>
            <p:ph type="title"/>
          </p:nvPr>
        </p:nvSpPr>
        <p:spPr>
          <a:xfrm>
            <a:off x="304800" y="152400"/>
            <a:ext cx="8610600" cy="914400"/>
          </a:xfrm>
        </p:spPr>
        <p:txBody>
          <a:bodyPr/>
          <a:lstStyle/>
          <a:p>
            <a:r>
              <a:rPr lang="en-US" sz="3600" dirty="0" smtClean="0">
                <a:solidFill>
                  <a:srgbClr val="FFFF00"/>
                </a:solidFill>
                <a:latin typeface="Times New Roman" pitchFamily="18" charset="0"/>
                <a:cs typeface="Times New Roman" pitchFamily="18" charset="0"/>
              </a:rPr>
              <a:t>Average power in µW, VDDH = 1.0V.</a:t>
            </a:r>
            <a:endParaRPr lang="en-US" sz="3600" dirty="0">
              <a:solidFill>
                <a:srgbClr val="FFFF00"/>
              </a:solidFill>
              <a:latin typeface="Times New Roman" pitchFamily="18" charset="0"/>
              <a:cs typeface="Times New Roman" pitchFamily="18" charset="0"/>
            </a:endParaRPr>
          </a:p>
        </p:txBody>
      </p:sp>
      <p:sp>
        <p:nvSpPr>
          <p:cNvPr id="7" name="Date Placeholder 6"/>
          <p:cNvSpPr>
            <a:spLocks noGrp="1"/>
          </p:cNvSpPr>
          <p:nvPr>
            <p:ph type="dt" sz="half" idx="10"/>
          </p:nvPr>
        </p:nvSpPr>
        <p:spPr>
          <a:xfrm>
            <a:off x="6629400" y="6324600"/>
            <a:ext cx="2133600" cy="365125"/>
          </a:xfrm>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8" name="Slide Number Placeholder 7"/>
          <p:cNvSpPr>
            <a:spLocks noGrp="1"/>
          </p:cNvSpPr>
          <p:nvPr>
            <p:ph type="sldNum" sz="quarter" idx="11"/>
          </p:nvPr>
        </p:nvSpPr>
        <p:spPr>
          <a:xfrm>
            <a:off x="228600" y="6172200"/>
            <a:ext cx="2133600" cy="304800"/>
          </a:xfrm>
        </p:spPr>
        <p:txBody>
          <a:bodyPr/>
          <a:lstStyle/>
          <a:p>
            <a:fld id="{33ABA36F-D6A1-41DE-921A-B375E3936B1A}" type="slidenum">
              <a:rPr lang="zh-CN" altLang="en-US" smtClean="0">
                <a:solidFill>
                  <a:srgbClr val="FFFFFF"/>
                </a:solidFill>
              </a:rPr>
              <a:pPr/>
              <a:t>19</a:t>
            </a:fld>
            <a:endParaRPr lang="en-US" altLang="zh-CN">
              <a:solidFill>
                <a:srgbClr val="FFFFFF"/>
              </a:solidFill>
            </a:endParaRPr>
          </a:p>
        </p:txBody>
      </p:sp>
      <p:sp>
        <p:nvSpPr>
          <p:cNvPr id="9" name="Footer Placeholder 8"/>
          <p:cNvSpPr>
            <a:spLocks noGrp="1"/>
          </p:cNvSpPr>
          <p:nvPr>
            <p:ph type="ftr" sz="quarter" idx="12"/>
          </p:nvPr>
        </p:nvSpPr>
        <p:spPr>
          <a:xfrm>
            <a:off x="152400" y="6400800"/>
            <a:ext cx="4572000" cy="365125"/>
          </a:xfrm>
        </p:spPr>
        <p:txBody>
          <a:bodyPr/>
          <a:lstStyle/>
          <a:p>
            <a:pPr>
              <a:defRPr/>
            </a:pPr>
            <a:r>
              <a:rPr lang="en-US" altLang="zh-CN" dirty="0" err="1" smtClean="0">
                <a:solidFill>
                  <a:srgbClr val="FFFFFF"/>
                </a:solidFill>
              </a:rPr>
              <a:t>Karthik’s</a:t>
            </a:r>
            <a:r>
              <a:rPr lang="en-US" altLang="zh-CN" dirty="0" smtClean="0">
                <a:solidFill>
                  <a:srgbClr val="FFFFFF"/>
                </a:solidFill>
              </a:rPr>
              <a:t> MS Defense</a:t>
            </a:r>
            <a:endParaRPr lang="en-US" altLang="zh-CN" dirty="0">
              <a:solidFill>
                <a:srgbClr val="FFFFFF"/>
              </a:solidFill>
            </a:endParaRPr>
          </a:p>
        </p:txBody>
      </p:sp>
    </p:spTree>
    <p:extLst>
      <p:ext uri="{BB962C8B-B14F-4D97-AF65-F5344CB8AC3E}">
        <p14:creationId xmlns:p14="http://schemas.microsoft.com/office/powerpoint/2010/main" val="574555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24000"/>
            <a:ext cx="7391400" cy="4267200"/>
          </a:xfrm>
        </p:spPr>
        <p:txBody>
          <a:bodyPr>
            <a:normAutofit/>
          </a:bodyPr>
          <a:lstStyle/>
          <a:p>
            <a:pPr marL="285750" indent="-285750">
              <a:buFont typeface="Wingdings" pitchFamily="2" charset="2"/>
              <a:buChar char="v"/>
            </a:pPr>
            <a:r>
              <a:rPr lang="en-US" sz="2400" dirty="0" smtClean="0">
                <a:solidFill>
                  <a:srgbClr val="FFFF00"/>
                </a:solidFill>
                <a:latin typeface="Times New Roman" pitchFamily="18" charset="0"/>
                <a:cs typeface="Times New Roman" pitchFamily="18" charset="0"/>
              </a:rPr>
              <a:t>Problem Statement</a:t>
            </a:r>
          </a:p>
          <a:p>
            <a:pPr marL="285750" lvl="0" indent="-285750">
              <a:buFont typeface="Wingdings" pitchFamily="2" charset="2"/>
              <a:buChar char="v"/>
            </a:pPr>
            <a:r>
              <a:rPr lang="en-US" sz="2400" dirty="0">
                <a:solidFill>
                  <a:prstClr val="white"/>
                </a:solidFill>
                <a:latin typeface="Times New Roman" pitchFamily="18" charset="0"/>
                <a:cs typeface="Times New Roman" pitchFamily="18" charset="0"/>
              </a:rPr>
              <a:t>Motivation</a:t>
            </a:r>
          </a:p>
          <a:p>
            <a:pPr marL="285750" lvl="0" indent="-285750">
              <a:buFont typeface="Wingdings" pitchFamily="2" charset="2"/>
              <a:buChar char="v"/>
            </a:pPr>
            <a:r>
              <a:rPr lang="en-US" sz="2400" dirty="0" smtClean="0">
                <a:latin typeface="Times New Roman" pitchFamily="18" charset="0"/>
                <a:cs typeface="Times New Roman" pitchFamily="18" charset="0"/>
              </a:rPr>
              <a:t>Introduction </a:t>
            </a:r>
            <a:r>
              <a:rPr lang="en-US" sz="2400" dirty="0">
                <a:latin typeface="Times New Roman" pitchFamily="18" charset="0"/>
                <a:cs typeface="Times New Roman" pitchFamily="18" charset="0"/>
              </a:rPr>
              <a:t>and Background</a:t>
            </a:r>
          </a:p>
          <a:p>
            <a:pPr marL="285750" lvl="0" indent="-285750">
              <a:buFont typeface="Wingdings" pitchFamily="2" charset="2"/>
              <a:buChar char="v"/>
            </a:pPr>
            <a:r>
              <a:rPr lang="en-US" sz="2400" dirty="0">
                <a:latin typeface="Times New Roman" pitchFamily="18" charset="0"/>
                <a:cs typeface="Times New Roman" pitchFamily="18" charset="0"/>
              </a:rPr>
              <a:t>Types of </a:t>
            </a:r>
            <a:r>
              <a:rPr lang="en-US" sz="2400" dirty="0" smtClean="0">
                <a:latin typeface="Times New Roman" pitchFamily="18" charset="0"/>
                <a:cs typeface="Times New Roman" pitchFamily="18" charset="0"/>
              </a:rPr>
              <a:t>Level </a:t>
            </a: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onverters</a:t>
            </a:r>
            <a:endParaRPr lang="en-US" sz="2400" dirty="0">
              <a:latin typeface="Times New Roman" pitchFamily="18" charset="0"/>
              <a:cs typeface="Times New Roman" pitchFamily="18" charset="0"/>
            </a:endParaRPr>
          </a:p>
          <a:p>
            <a:pPr marL="285750" indent="-285750">
              <a:buFont typeface="Wingdings" pitchFamily="2" charset="2"/>
              <a:buChar char="v"/>
            </a:pPr>
            <a:r>
              <a:rPr lang="en-US" sz="2400" dirty="0">
                <a:latin typeface="Times New Roman" pitchFamily="18" charset="0"/>
                <a:cs typeface="Times New Roman" pitchFamily="18" charset="0"/>
              </a:rPr>
              <a:t>Level Converters</a:t>
            </a:r>
          </a:p>
          <a:p>
            <a:pPr marL="285750" lvl="0" indent="-285750">
              <a:buFont typeface="Wingdings" pitchFamily="2" charset="2"/>
              <a:buChar char="v"/>
            </a:pPr>
            <a:r>
              <a:rPr lang="en-US" sz="2400" dirty="0" smtClean="0">
                <a:solidFill>
                  <a:prstClr val="white"/>
                </a:solidFill>
                <a:latin typeface="Times New Roman" pitchFamily="18" charset="0"/>
                <a:cs typeface="Times New Roman" pitchFamily="18" charset="0"/>
              </a:rPr>
              <a:t>Proposed </a:t>
            </a:r>
            <a:r>
              <a:rPr lang="en-US" sz="2400" dirty="0">
                <a:solidFill>
                  <a:prstClr val="white"/>
                </a:solidFill>
                <a:latin typeface="Times New Roman" pitchFamily="18" charset="0"/>
                <a:cs typeface="Times New Roman" pitchFamily="18" charset="0"/>
              </a:rPr>
              <a:t>Level Converter</a:t>
            </a:r>
          </a:p>
          <a:p>
            <a:pPr marL="742950" lvl="1" indent="-285750">
              <a:buFont typeface="Wingdings" pitchFamily="2" charset="2"/>
              <a:buChar char="v"/>
            </a:pPr>
            <a:r>
              <a:rPr lang="en-US" sz="2400" dirty="0" smtClean="0">
                <a:solidFill>
                  <a:prstClr val="white"/>
                </a:solidFill>
                <a:latin typeface="Times New Roman" pitchFamily="18" charset="0"/>
                <a:cs typeface="Times New Roman" pitchFamily="18" charset="0"/>
              </a:rPr>
              <a:t>Design of Level Converter</a:t>
            </a:r>
          </a:p>
          <a:p>
            <a:pPr marL="742950" lvl="1" indent="-285750">
              <a:buFont typeface="Wingdings" pitchFamily="2" charset="2"/>
              <a:buChar char="v"/>
            </a:pPr>
            <a:r>
              <a:rPr lang="en-US" sz="2400" dirty="0" smtClean="0">
                <a:solidFill>
                  <a:prstClr val="white"/>
                </a:solidFill>
                <a:latin typeface="Times New Roman" pitchFamily="18" charset="0"/>
                <a:cs typeface="Times New Roman" pitchFamily="18" charset="0"/>
              </a:rPr>
              <a:t>Experimental </a:t>
            </a:r>
            <a:r>
              <a:rPr lang="en-US" sz="2400" dirty="0">
                <a:solidFill>
                  <a:prstClr val="white"/>
                </a:solidFill>
                <a:latin typeface="Times New Roman" pitchFamily="18" charset="0"/>
                <a:cs typeface="Times New Roman" pitchFamily="18" charset="0"/>
              </a:rPr>
              <a:t>Results</a:t>
            </a:r>
          </a:p>
          <a:p>
            <a:pPr marL="285750" lvl="0" indent="-285750">
              <a:buFont typeface="Wingdings" pitchFamily="2" charset="2"/>
              <a:buChar char="v"/>
            </a:pPr>
            <a:r>
              <a:rPr lang="en-US" sz="2400" dirty="0">
                <a:solidFill>
                  <a:prstClr val="white"/>
                </a:solidFill>
                <a:latin typeface="Times New Roman" pitchFamily="18" charset="0"/>
                <a:cs typeface="Times New Roman" pitchFamily="18" charset="0"/>
              </a:rPr>
              <a:t>Conclusion</a:t>
            </a:r>
          </a:p>
          <a:p>
            <a:endParaRPr lang="en-US" dirty="0"/>
          </a:p>
        </p:txBody>
      </p:sp>
      <p:sp>
        <p:nvSpPr>
          <p:cNvPr id="3" name="Title 2"/>
          <p:cNvSpPr>
            <a:spLocks noGrp="1"/>
          </p:cNvSpPr>
          <p:nvPr>
            <p:ph type="title"/>
          </p:nvPr>
        </p:nvSpPr>
        <p:spPr>
          <a:xfrm>
            <a:off x="685800" y="152400"/>
            <a:ext cx="7543800" cy="914400"/>
          </a:xfrm>
        </p:spPr>
        <p:txBody>
          <a:bodyPr/>
          <a:lstStyle/>
          <a:p>
            <a:r>
              <a:rPr lang="en-US" sz="3600" dirty="0" smtClean="0">
                <a:solidFill>
                  <a:srgbClr val="FFFF00"/>
                </a:solidFill>
                <a:latin typeface="Times New Roman" pitchFamily="18" charset="0"/>
                <a:cs typeface="Times New Roman" pitchFamily="18" charset="0"/>
              </a:rPr>
              <a:t>Presentation Outline</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2</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35369328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0"/>
            <a:ext cx="7543800" cy="914400"/>
          </a:xfrm>
        </p:spPr>
        <p:txBody>
          <a:bodyPr/>
          <a:lstStyle/>
          <a:p>
            <a:r>
              <a:rPr lang="en-US" sz="3600" dirty="0" smtClean="0">
                <a:solidFill>
                  <a:srgbClr val="FFFF00"/>
                </a:solidFill>
                <a:latin typeface="Times New Roman" pitchFamily="18" charset="0"/>
                <a:cs typeface="Times New Roman" pitchFamily="18" charset="0"/>
              </a:rPr>
              <a:t>Average Power (µW)  V/S VDDL (V)</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20</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447800"/>
            <a:ext cx="7467600" cy="4267200"/>
          </a:xfrm>
        </p:spPr>
      </p:pic>
    </p:spTree>
    <p:extLst>
      <p:ext uri="{BB962C8B-B14F-4D97-AF65-F5344CB8AC3E}">
        <p14:creationId xmlns:p14="http://schemas.microsoft.com/office/powerpoint/2010/main" val="23018363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339890227"/>
              </p:ext>
            </p:extLst>
          </p:nvPr>
        </p:nvGraphicFramePr>
        <p:xfrm>
          <a:off x="304800" y="762000"/>
          <a:ext cx="8610601" cy="5257798"/>
        </p:xfrm>
        <a:graphic>
          <a:graphicData uri="http://schemas.openxmlformats.org/drawingml/2006/table">
            <a:tbl>
              <a:tblPr firstRow="1" bandRow="1">
                <a:tableStyleId>{5C22544A-7EE6-4342-B048-85BDC9FD1C3A}</a:tableStyleId>
              </a:tblPr>
              <a:tblGrid>
                <a:gridCol w="1371600"/>
                <a:gridCol w="914400"/>
                <a:gridCol w="942976"/>
                <a:gridCol w="1076325"/>
                <a:gridCol w="1076325"/>
                <a:gridCol w="1076325"/>
                <a:gridCol w="1076325"/>
                <a:gridCol w="1076325"/>
              </a:tblGrid>
              <a:tr h="511174">
                <a:tc gridSpan="8">
                  <a:txBody>
                    <a:bodyPr/>
                    <a:lstStyle/>
                    <a:p>
                      <a:pPr algn="ctr"/>
                      <a:r>
                        <a:rPr lang="en-US" dirty="0" smtClean="0"/>
                        <a:t>VDDL values ranging</a:t>
                      </a:r>
                      <a:r>
                        <a:rPr lang="en-US" baseline="0" dirty="0" smtClean="0"/>
                        <a:t> from 1.0V –  0.4V</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863022">
                <a:tc>
                  <a:txBody>
                    <a:bodyPr/>
                    <a:lstStyle/>
                    <a:p>
                      <a:r>
                        <a:rPr lang="en-US" dirty="0" smtClean="0"/>
                        <a:t>Level </a:t>
                      </a:r>
                    </a:p>
                    <a:p>
                      <a:r>
                        <a:rPr lang="en-US" dirty="0" smtClean="0"/>
                        <a:t>Converter</a:t>
                      </a:r>
                      <a:endParaRPr lang="en-US" dirty="0"/>
                    </a:p>
                  </a:txBody>
                  <a:tcPr>
                    <a:solidFill>
                      <a:srgbClr val="FFC000"/>
                    </a:solidFill>
                  </a:tcPr>
                </a:tc>
                <a:tc>
                  <a:txBody>
                    <a:bodyPr/>
                    <a:lstStyle/>
                    <a:p>
                      <a:r>
                        <a:rPr lang="en-US" dirty="0" smtClean="0"/>
                        <a:t>1.0V</a:t>
                      </a:r>
                      <a:endParaRPr lang="en-US" dirty="0"/>
                    </a:p>
                  </a:txBody>
                  <a:tcPr>
                    <a:solidFill>
                      <a:srgbClr val="FFC000"/>
                    </a:solidFill>
                  </a:tcPr>
                </a:tc>
                <a:tc>
                  <a:txBody>
                    <a:bodyPr/>
                    <a:lstStyle/>
                    <a:p>
                      <a:r>
                        <a:rPr lang="en-US" dirty="0" smtClean="0"/>
                        <a:t>0.9V</a:t>
                      </a:r>
                      <a:endParaRPr lang="en-US" dirty="0"/>
                    </a:p>
                  </a:txBody>
                  <a:tcPr>
                    <a:solidFill>
                      <a:srgbClr val="FFC000"/>
                    </a:solidFill>
                  </a:tcPr>
                </a:tc>
                <a:tc>
                  <a:txBody>
                    <a:bodyPr/>
                    <a:lstStyle/>
                    <a:p>
                      <a:r>
                        <a:rPr lang="en-US" dirty="0" smtClean="0"/>
                        <a:t>0.8V</a:t>
                      </a:r>
                      <a:endParaRPr lang="en-US" dirty="0"/>
                    </a:p>
                  </a:txBody>
                  <a:tcPr>
                    <a:solidFill>
                      <a:srgbClr val="FFC000"/>
                    </a:solidFill>
                  </a:tcPr>
                </a:tc>
                <a:tc>
                  <a:txBody>
                    <a:bodyPr/>
                    <a:lstStyle/>
                    <a:p>
                      <a:r>
                        <a:rPr lang="en-US" dirty="0" smtClean="0"/>
                        <a:t>0.7V</a:t>
                      </a:r>
                      <a:endParaRPr lang="en-US" dirty="0"/>
                    </a:p>
                  </a:txBody>
                  <a:tcPr>
                    <a:solidFill>
                      <a:srgbClr val="FFC000"/>
                    </a:solidFill>
                  </a:tcPr>
                </a:tc>
                <a:tc>
                  <a:txBody>
                    <a:bodyPr/>
                    <a:lstStyle/>
                    <a:p>
                      <a:r>
                        <a:rPr lang="en-US" dirty="0" smtClean="0"/>
                        <a:t>0.6V</a:t>
                      </a:r>
                      <a:endParaRPr lang="en-US" dirty="0"/>
                    </a:p>
                  </a:txBody>
                  <a:tcPr>
                    <a:solidFill>
                      <a:srgbClr val="FFC000"/>
                    </a:solidFill>
                  </a:tcPr>
                </a:tc>
                <a:tc>
                  <a:txBody>
                    <a:bodyPr/>
                    <a:lstStyle/>
                    <a:p>
                      <a:r>
                        <a:rPr lang="en-US" dirty="0" smtClean="0"/>
                        <a:t>0.5V</a:t>
                      </a:r>
                      <a:endParaRPr lang="en-US" dirty="0"/>
                    </a:p>
                  </a:txBody>
                  <a:tcPr>
                    <a:solidFill>
                      <a:srgbClr val="FFC000"/>
                    </a:solidFill>
                  </a:tcPr>
                </a:tc>
                <a:tc>
                  <a:txBody>
                    <a:bodyPr/>
                    <a:lstStyle/>
                    <a:p>
                      <a:r>
                        <a:rPr lang="en-US" dirty="0" smtClean="0"/>
                        <a:t>0.4V</a:t>
                      </a:r>
                      <a:endParaRPr lang="en-US" dirty="0"/>
                    </a:p>
                  </a:txBody>
                  <a:tcPr>
                    <a:solidFill>
                      <a:srgbClr val="FFC000"/>
                    </a:solidFill>
                  </a:tcPr>
                </a:tc>
              </a:tr>
              <a:tr h="647267">
                <a:tc>
                  <a:txBody>
                    <a:bodyPr/>
                    <a:lstStyle/>
                    <a:p>
                      <a:r>
                        <a:rPr lang="en-US" dirty="0" smtClean="0"/>
                        <a:t>Standard</a:t>
                      </a:r>
                      <a:endParaRPr lang="en-US" dirty="0"/>
                    </a:p>
                  </a:txBody>
                  <a:tcPr>
                    <a:solidFill>
                      <a:srgbClr val="92D050"/>
                    </a:solidFill>
                  </a:tcPr>
                </a:tc>
                <a:tc>
                  <a:txBody>
                    <a:bodyPr/>
                    <a:lstStyle/>
                    <a:p>
                      <a:r>
                        <a:rPr lang="en-US" dirty="0" smtClean="0"/>
                        <a:t>17.05</a:t>
                      </a:r>
                      <a:endParaRPr lang="en-US" dirty="0"/>
                    </a:p>
                  </a:txBody>
                  <a:tcPr>
                    <a:solidFill>
                      <a:srgbClr val="92D050"/>
                    </a:solidFill>
                  </a:tcPr>
                </a:tc>
                <a:tc>
                  <a:txBody>
                    <a:bodyPr/>
                    <a:lstStyle/>
                    <a:p>
                      <a:r>
                        <a:rPr lang="en-US" dirty="0" smtClean="0"/>
                        <a:t>19.15</a:t>
                      </a:r>
                      <a:endParaRPr lang="en-US" dirty="0"/>
                    </a:p>
                  </a:txBody>
                  <a:tcPr>
                    <a:solidFill>
                      <a:srgbClr val="92D050"/>
                    </a:solidFill>
                  </a:tcPr>
                </a:tc>
                <a:tc>
                  <a:txBody>
                    <a:bodyPr/>
                    <a:lstStyle/>
                    <a:p>
                      <a:r>
                        <a:rPr lang="en-US" dirty="0" smtClean="0"/>
                        <a:t>24.2</a:t>
                      </a:r>
                      <a:endParaRPr lang="en-US" dirty="0"/>
                    </a:p>
                  </a:txBody>
                  <a:tcPr>
                    <a:solidFill>
                      <a:srgbClr val="92D050"/>
                    </a:solidFill>
                  </a:tcPr>
                </a:tc>
                <a:tc>
                  <a:txBody>
                    <a:bodyPr/>
                    <a:lstStyle/>
                    <a:p>
                      <a:r>
                        <a:rPr lang="en-US" dirty="0" smtClean="0"/>
                        <a:t>34.5</a:t>
                      </a:r>
                      <a:endParaRPr lang="en-US" dirty="0"/>
                    </a:p>
                  </a:txBody>
                  <a:tcPr>
                    <a:solidFill>
                      <a:srgbClr val="92D050"/>
                    </a:solidFill>
                  </a:tcPr>
                </a:tc>
                <a:tc>
                  <a:txBody>
                    <a:bodyPr/>
                    <a:lstStyle/>
                    <a:p>
                      <a:r>
                        <a:rPr lang="en-US" dirty="0" smtClean="0"/>
                        <a:t>55.35</a:t>
                      </a:r>
                      <a:endParaRPr lang="en-US" dirty="0"/>
                    </a:p>
                  </a:txBody>
                  <a:tcPr>
                    <a:solidFill>
                      <a:srgbClr val="92D050"/>
                    </a:solidFill>
                  </a:tcPr>
                </a:tc>
                <a:tc>
                  <a:txBody>
                    <a:bodyPr/>
                    <a:lstStyle/>
                    <a:p>
                      <a:r>
                        <a:rPr lang="en-US" dirty="0" smtClean="0"/>
                        <a:t>126</a:t>
                      </a:r>
                      <a:endParaRPr lang="en-US" dirty="0"/>
                    </a:p>
                  </a:txBody>
                  <a:tcPr>
                    <a:solidFill>
                      <a:srgbClr val="92D050"/>
                    </a:solidFill>
                  </a:tcPr>
                </a:tc>
                <a:tc>
                  <a:txBody>
                    <a:bodyPr/>
                    <a:lstStyle/>
                    <a:p>
                      <a:r>
                        <a:rPr lang="en-US" dirty="0" smtClean="0"/>
                        <a:t>695</a:t>
                      </a:r>
                      <a:endParaRPr lang="en-US" dirty="0"/>
                    </a:p>
                  </a:txBody>
                  <a:tcPr>
                    <a:solidFill>
                      <a:srgbClr val="92D050"/>
                    </a:solidFill>
                  </a:tcPr>
                </a:tc>
              </a:tr>
              <a:tr h="647267">
                <a:tc>
                  <a:txBody>
                    <a:bodyPr/>
                    <a:lstStyle/>
                    <a:p>
                      <a:r>
                        <a:rPr lang="en-US" dirty="0" smtClean="0"/>
                        <a:t>Pass Transistor</a:t>
                      </a:r>
                      <a:endParaRPr lang="en-US" dirty="0"/>
                    </a:p>
                  </a:txBody>
                  <a:tcPr>
                    <a:solidFill>
                      <a:srgbClr val="92D050"/>
                    </a:solidFill>
                  </a:tcPr>
                </a:tc>
                <a:tc>
                  <a:txBody>
                    <a:bodyPr/>
                    <a:lstStyle/>
                    <a:p>
                      <a:r>
                        <a:rPr lang="en-US" dirty="0" smtClean="0"/>
                        <a:t>12.72</a:t>
                      </a:r>
                      <a:endParaRPr lang="en-US" dirty="0"/>
                    </a:p>
                  </a:txBody>
                  <a:tcPr>
                    <a:solidFill>
                      <a:srgbClr val="92D050"/>
                    </a:solidFill>
                  </a:tcPr>
                </a:tc>
                <a:tc>
                  <a:txBody>
                    <a:bodyPr/>
                    <a:lstStyle/>
                    <a:p>
                      <a:r>
                        <a:rPr lang="en-US" dirty="0" smtClean="0"/>
                        <a:t>13.64</a:t>
                      </a:r>
                      <a:endParaRPr lang="en-US" dirty="0"/>
                    </a:p>
                  </a:txBody>
                  <a:tcPr>
                    <a:solidFill>
                      <a:srgbClr val="92D050"/>
                    </a:solidFill>
                  </a:tcPr>
                </a:tc>
                <a:tc>
                  <a:txBody>
                    <a:bodyPr/>
                    <a:lstStyle/>
                    <a:p>
                      <a:r>
                        <a:rPr lang="en-US" dirty="0" smtClean="0"/>
                        <a:t>13.5</a:t>
                      </a:r>
                      <a:endParaRPr lang="en-US" dirty="0"/>
                    </a:p>
                  </a:txBody>
                  <a:tcPr>
                    <a:solidFill>
                      <a:srgbClr val="92D050"/>
                    </a:solidFill>
                  </a:tcPr>
                </a:tc>
                <a:tc>
                  <a:txBody>
                    <a:bodyPr/>
                    <a:lstStyle/>
                    <a:p>
                      <a:r>
                        <a:rPr lang="en-US" dirty="0" smtClean="0"/>
                        <a:t>19.05</a:t>
                      </a:r>
                      <a:endParaRPr lang="en-US" dirty="0"/>
                    </a:p>
                  </a:txBody>
                  <a:tcPr>
                    <a:solidFill>
                      <a:srgbClr val="92D050"/>
                    </a:solidFill>
                  </a:tcPr>
                </a:tc>
                <a:tc>
                  <a:txBody>
                    <a:bodyPr/>
                    <a:lstStyle/>
                    <a:p>
                      <a:r>
                        <a:rPr lang="en-US" dirty="0" smtClean="0"/>
                        <a:t>22.7</a:t>
                      </a:r>
                      <a:endParaRPr lang="en-US" dirty="0"/>
                    </a:p>
                  </a:txBody>
                  <a:tcPr>
                    <a:solidFill>
                      <a:srgbClr val="92D050"/>
                    </a:solidFill>
                  </a:tcPr>
                </a:tc>
                <a:tc>
                  <a:txBody>
                    <a:bodyPr/>
                    <a:lstStyle/>
                    <a:p>
                      <a:r>
                        <a:rPr lang="en-US" dirty="0" smtClean="0"/>
                        <a:t>27</a:t>
                      </a:r>
                      <a:endParaRPr lang="en-US" dirty="0"/>
                    </a:p>
                  </a:txBody>
                  <a:tcPr>
                    <a:solidFill>
                      <a:srgbClr val="92D050"/>
                    </a:solidFill>
                  </a:tcPr>
                </a:tc>
                <a:tc>
                  <a:txBody>
                    <a:bodyPr/>
                    <a:lstStyle/>
                    <a:p>
                      <a:r>
                        <a:rPr lang="en-US" dirty="0" smtClean="0"/>
                        <a:t>40.05</a:t>
                      </a:r>
                      <a:endParaRPr lang="en-US" dirty="0"/>
                    </a:p>
                  </a:txBody>
                  <a:tcPr>
                    <a:solidFill>
                      <a:srgbClr val="92D050"/>
                    </a:solidFill>
                  </a:tcPr>
                </a:tc>
              </a:tr>
              <a:tr h="647267">
                <a:tc>
                  <a:txBody>
                    <a:bodyPr/>
                    <a:lstStyle/>
                    <a:p>
                      <a:r>
                        <a:rPr lang="en-US" dirty="0" smtClean="0"/>
                        <a:t>Conventional</a:t>
                      </a:r>
                      <a:r>
                        <a:rPr lang="en-US" baseline="0" dirty="0" smtClean="0"/>
                        <a:t> Type-II</a:t>
                      </a:r>
                      <a:endParaRPr lang="en-US" dirty="0"/>
                    </a:p>
                  </a:txBody>
                  <a:tcPr>
                    <a:solidFill>
                      <a:srgbClr val="92D050"/>
                    </a:solidFill>
                  </a:tcPr>
                </a:tc>
                <a:tc>
                  <a:txBody>
                    <a:bodyPr/>
                    <a:lstStyle/>
                    <a:p>
                      <a:r>
                        <a:rPr lang="en-US" dirty="0" smtClean="0"/>
                        <a:t>6.75</a:t>
                      </a:r>
                      <a:endParaRPr lang="en-US" dirty="0"/>
                    </a:p>
                  </a:txBody>
                  <a:tcPr>
                    <a:solidFill>
                      <a:srgbClr val="92D050"/>
                    </a:solidFill>
                  </a:tcPr>
                </a:tc>
                <a:tc>
                  <a:txBody>
                    <a:bodyPr/>
                    <a:lstStyle/>
                    <a:p>
                      <a:r>
                        <a:rPr lang="en-US" dirty="0" smtClean="0"/>
                        <a:t>9.56</a:t>
                      </a:r>
                      <a:endParaRPr lang="en-US" dirty="0"/>
                    </a:p>
                  </a:txBody>
                  <a:tcPr>
                    <a:solidFill>
                      <a:srgbClr val="92D050"/>
                    </a:solidFill>
                  </a:tcPr>
                </a:tc>
                <a:tc>
                  <a:txBody>
                    <a:bodyPr/>
                    <a:lstStyle/>
                    <a:p>
                      <a:r>
                        <a:rPr lang="en-US" dirty="0" smtClean="0"/>
                        <a:t>15.3</a:t>
                      </a:r>
                      <a:endParaRPr lang="en-US" dirty="0"/>
                    </a:p>
                  </a:txBody>
                  <a:tcPr>
                    <a:solidFill>
                      <a:srgbClr val="92D050"/>
                    </a:solidFill>
                  </a:tcPr>
                </a:tc>
                <a:tc>
                  <a:txBody>
                    <a:bodyPr/>
                    <a:lstStyle/>
                    <a:p>
                      <a:r>
                        <a:rPr lang="en-US" dirty="0" smtClean="0"/>
                        <a:t>20.26</a:t>
                      </a:r>
                      <a:endParaRPr lang="en-US" dirty="0"/>
                    </a:p>
                  </a:txBody>
                  <a:tcPr>
                    <a:solidFill>
                      <a:srgbClr val="92D050"/>
                    </a:solidFill>
                  </a:tcPr>
                </a:tc>
                <a:tc>
                  <a:txBody>
                    <a:bodyPr/>
                    <a:lstStyle/>
                    <a:p>
                      <a:r>
                        <a:rPr lang="en-US" dirty="0" smtClean="0"/>
                        <a:t>27.69</a:t>
                      </a:r>
                      <a:endParaRPr lang="en-US" dirty="0"/>
                    </a:p>
                  </a:txBody>
                  <a:tcPr>
                    <a:solidFill>
                      <a:srgbClr val="92D050"/>
                    </a:solidFill>
                  </a:tcPr>
                </a:tc>
                <a:tc>
                  <a:txBody>
                    <a:bodyPr/>
                    <a:lstStyle/>
                    <a:p>
                      <a:r>
                        <a:rPr lang="en-US" dirty="0" smtClean="0"/>
                        <a:t>37</a:t>
                      </a:r>
                      <a:endParaRPr lang="en-US" dirty="0"/>
                    </a:p>
                  </a:txBody>
                  <a:tcPr>
                    <a:solidFill>
                      <a:srgbClr val="92D050"/>
                    </a:solidFill>
                  </a:tcPr>
                </a:tc>
                <a:tc>
                  <a:txBody>
                    <a:bodyPr/>
                    <a:lstStyle/>
                    <a:p>
                      <a:r>
                        <a:rPr lang="en-US" dirty="0" smtClean="0"/>
                        <a:t>60.285</a:t>
                      </a:r>
                      <a:endParaRPr lang="en-US" dirty="0"/>
                    </a:p>
                  </a:txBody>
                  <a:tcPr>
                    <a:solidFill>
                      <a:srgbClr val="92D050"/>
                    </a:solidFill>
                  </a:tcPr>
                </a:tc>
              </a:tr>
              <a:tr h="647267">
                <a:tc>
                  <a:txBody>
                    <a:bodyPr/>
                    <a:lstStyle/>
                    <a:p>
                      <a:r>
                        <a:rPr lang="en-US" dirty="0" smtClean="0"/>
                        <a:t>Contention Mitigated</a:t>
                      </a:r>
                      <a:endParaRPr lang="en-US" dirty="0"/>
                    </a:p>
                  </a:txBody>
                  <a:tcPr>
                    <a:solidFill>
                      <a:srgbClr val="92D050"/>
                    </a:solidFill>
                  </a:tcPr>
                </a:tc>
                <a:tc>
                  <a:txBody>
                    <a:bodyPr/>
                    <a:lstStyle/>
                    <a:p>
                      <a:r>
                        <a:rPr lang="en-US" dirty="0" smtClean="0"/>
                        <a:t>11.95</a:t>
                      </a:r>
                      <a:endParaRPr lang="en-US" dirty="0" smtClean="0"/>
                    </a:p>
                    <a:p>
                      <a:endParaRPr lang="en-US" dirty="0"/>
                    </a:p>
                  </a:txBody>
                  <a:tcPr>
                    <a:solidFill>
                      <a:srgbClr val="92D050"/>
                    </a:solidFill>
                  </a:tcPr>
                </a:tc>
                <a:tc>
                  <a:txBody>
                    <a:bodyPr/>
                    <a:lstStyle/>
                    <a:p>
                      <a:r>
                        <a:rPr lang="en-US" dirty="0" smtClean="0"/>
                        <a:t>11.665</a:t>
                      </a:r>
                      <a:endParaRPr lang="en-US" dirty="0"/>
                    </a:p>
                  </a:txBody>
                  <a:tcPr>
                    <a:solidFill>
                      <a:srgbClr val="92D050"/>
                    </a:solidFill>
                  </a:tcPr>
                </a:tc>
                <a:tc>
                  <a:txBody>
                    <a:bodyPr/>
                    <a:lstStyle/>
                    <a:p>
                      <a:r>
                        <a:rPr lang="en-US" dirty="0" smtClean="0"/>
                        <a:t>15.75</a:t>
                      </a:r>
                      <a:endParaRPr lang="en-US" dirty="0"/>
                    </a:p>
                  </a:txBody>
                  <a:tcPr>
                    <a:solidFill>
                      <a:srgbClr val="92D050"/>
                    </a:solidFill>
                  </a:tcPr>
                </a:tc>
                <a:tc>
                  <a:txBody>
                    <a:bodyPr/>
                    <a:lstStyle/>
                    <a:p>
                      <a:r>
                        <a:rPr lang="en-US" dirty="0" smtClean="0"/>
                        <a:t>19.3</a:t>
                      </a:r>
                      <a:endParaRPr lang="en-US" dirty="0"/>
                    </a:p>
                  </a:txBody>
                  <a:tcPr>
                    <a:solidFill>
                      <a:srgbClr val="92D050"/>
                    </a:solidFill>
                  </a:tcPr>
                </a:tc>
                <a:tc>
                  <a:txBody>
                    <a:bodyPr/>
                    <a:lstStyle/>
                    <a:p>
                      <a:r>
                        <a:rPr lang="en-US" dirty="0" smtClean="0"/>
                        <a:t>25.6</a:t>
                      </a:r>
                      <a:endParaRPr lang="en-US" dirty="0"/>
                    </a:p>
                  </a:txBody>
                  <a:tcPr>
                    <a:solidFill>
                      <a:srgbClr val="92D050"/>
                    </a:solidFill>
                  </a:tcPr>
                </a:tc>
                <a:tc>
                  <a:txBody>
                    <a:bodyPr/>
                    <a:lstStyle/>
                    <a:p>
                      <a:r>
                        <a:rPr lang="en-US" dirty="0" smtClean="0"/>
                        <a:t>39.865</a:t>
                      </a:r>
                      <a:endParaRPr lang="en-US" dirty="0"/>
                    </a:p>
                  </a:txBody>
                  <a:tcPr>
                    <a:solidFill>
                      <a:srgbClr val="92D050"/>
                    </a:solidFill>
                  </a:tcPr>
                </a:tc>
                <a:tc>
                  <a:txBody>
                    <a:bodyPr/>
                    <a:lstStyle/>
                    <a:p>
                      <a:r>
                        <a:rPr lang="en-US" dirty="0" smtClean="0"/>
                        <a:t>113.2</a:t>
                      </a:r>
                      <a:endParaRPr lang="en-US" dirty="0"/>
                    </a:p>
                  </a:txBody>
                  <a:tcPr>
                    <a:solidFill>
                      <a:srgbClr val="92D050"/>
                    </a:solidFill>
                  </a:tcPr>
                </a:tc>
              </a:tr>
              <a:tr h="647267">
                <a:tc>
                  <a:txBody>
                    <a:bodyPr/>
                    <a:lstStyle/>
                    <a:p>
                      <a:r>
                        <a:rPr lang="en-US" dirty="0" smtClean="0"/>
                        <a:t>Dual </a:t>
                      </a:r>
                      <a:r>
                        <a:rPr lang="en-US" dirty="0" err="1" smtClean="0"/>
                        <a:t>V</a:t>
                      </a:r>
                      <a:r>
                        <a:rPr lang="en-US" baseline="-25000" dirty="0" err="1" smtClean="0"/>
                        <a:t>th</a:t>
                      </a:r>
                      <a:r>
                        <a:rPr lang="en-US" dirty="0" smtClean="0"/>
                        <a:t> cascaded</a:t>
                      </a:r>
                      <a:endParaRPr lang="en-US" dirty="0"/>
                    </a:p>
                  </a:txBody>
                  <a:tcPr>
                    <a:solidFill>
                      <a:srgbClr val="92D050"/>
                    </a:solidFill>
                  </a:tcPr>
                </a:tc>
                <a:tc>
                  <a:txBody>
                    <a:bodyPr/>
                    <a:lstStyle/>
                    <a:p>
                      <a:r>
                        <a:rPr lang="en-US" dirty="0" smtClean="0"/>
                        <a:t>6.79</a:t>
                      </a:r>
                      <a:endParaRPr lang="en-US" dirty="0"/>
                    </a:p>
                  </a:txBody>
                  <a:tcPr>
                    <a:solidFill>
                      <a:srgbClr val="92D050"/>
                    </a:solidFill>
                  </a:tcPr>
                </a:tc>
                <a:tc>
                  <a:txBody>
                    <a:bodyPr/>
                    <a:lstStyle/>
                    <a:p>
                      <a:r>
                        <a:rPr lang="en-US" dirty="0" smtClean="0"/>
                        <a:t>10.3</a:t>
                      </a:r>
                      <a:endParaRPr lang="en-US" dirty="0"/>
                    </a:p>
                  </a:txBody>
                  <a:tcPr>
                    <a:solidFill>
                      <a:srgbClr val="92D050"/>
                    </a:solidFill>
                  </a:tcPr>
                </a:tc>
                <a:tc>
                  <a:txBody>
                    <a:bodyPr/>
                    <a:lstStyle/>
                    <a:p>
                      <a:r>
                        <a:rPr lang="en-US" dirty="0" smtClean="0"/>
                        <a:t>22.7</a:t>
                      </a:r>
                      <a:endParaRPr lang="en-US" dirty="0"/>
                    </a:p>
                  </a:txBody>
                  <a:tcPr>
                    <a:solidFill>
                      <a:srgbClr val="92D050"/>
                    </a:solidFill>
                  </a:tcPr>
                </a:tc>
                <a:tc>
                  <a:txBody>
                    <a:bodyPr/>
                    <a:lstStyle/>
                    <a:p>
                      <a:r>
                        <a:rPr lang="en-US" dirty="0" smtClean="0"/>
                        <a:t>26.7</a:t>
                      </a:r>
                      <a:endParaRPr lang="en-US" dirty="0"/>
                    </a:p>
                  </a:txBody>
                  <a:tcPr>
                    <a:solidFill>
                      <a:srgbClr val="92D050"/>
                    </a:solidFill>
                  </a:tcPr>
                </a:tc>
                <a:tc>
                  <a:txBody>
                    <a:bodyPr/>
                    <a:lstStyle/>
                    <a:p>
                      <a:r>
                        <a:rPr lang="en-US" dirty="0" smtClean="0"/>
                        <a:t>31.1</a:t>
                      </a:r>
                      <a:endParaRPr lang="en-US" dirty="0"/>
                    </a:p>
                  </a:txBody>
                  <a:tcPr>
                    <a:solidFill>
                      <a:srgbClr val="92D050"/>
                    </a:solidFill>
                  </a:tcPr>
                </a:tc>
                <a:tc>
                  <a:txBody>
                    <a:bodyPr/>
                    <a:lstStyle/>
                    <a:p>
                      <a:r>
                        <a:rPr lang="en-US" dirty="0" smtClean="0"/>
                        <a:t>42.3</a:t>
                      </a:r>
                      <a:endParaRPr lang="en-US" dirty="0"/>
                    </a:p>
                  </a:txBody>
                  <a:tcPr>
                    <a:solidFill>
                      <a:srgbClr val="92D050"/>
                    </a:solidFill>
                  </a:tcPr>
                </a:tc>
                <a:tc>
                  <a:txBody>
                    <a:bodyPr/>
                    <a:lstStyle/>
                    <a:p>
                      <a:r>
                        <a:rPr lang="en-US" dirty="0" smtClean="0"/>
                        <a:t>61.3</a:t>
                      </a:r>
                      <a:endParaRPr lang="en-US" dirty="0"/>
                    </a:p>
                  </a:txBody>
                  <a:tcPr>
                    <a:solidFill>
                      <a:srgbClr val="92D050"/>
                    </a:solidFill>
                  </a:tcPr>
                </a:tc>
              </a:tr>
              <a:tr h="647267">
                <a:tc>
                  <a:txBody>
                    <a:bodyPr/>
                    <a:lstStyle/>
                    <a:p>
                      <a:r>
                        <a:rPr lang="en-US" dirty="0" smtClean="0"/>
                        <a:t>Multi- </a:t>
                      </a:r>
                      <a:r>
                        <a:rPr lang="en-US" dirty="0" err="1" smtClean="0"/>
                        <a:t>V</a:t>
                      </a:r>
                      <a:r>
                        <a:rPr lang="en-US" baseline="-25000" dirty="0" err="1" smtClean="0"/>
                        <a:t>th</a:t>
                      </a:r>
                      <a:endParaRPr lang="en-US" baseline="-25000" dirty="0"/>
                    </a:p>
                  </a:txBody>
                  <a:tcPr>
                    <a:solidFill>
                      <a:srgbClr val="92D050"/>
                    </a:solidFill>
                  </a:tcPr>
                </a:tc>
                <a:tc>
                  <a:txBody>
                    <a:bodyPr/>
                    <a:lstStyle/>
                    <a:p>
                      <a:r>
                        <a:rPr lang="en-US" dirty="0" smtClean="0"/>
                        <a:t>6.679</a:t>
                      </a:r>
                      <a:endParaRPr lang="en-US" dirty="0"/>
                    </a:p>
                  </a:txBody>
                  <a:tcPr>
                    <a:solidFill>
                      <a:srgbClr val="92D050"/>
                    </a:solidFill>
                  </a:tcPr>
                </a:tc>
                <a:tc>
                  <a:txBody>
                    <a:bodyPr/>
                    <a:lstStyle/>
                    <a:p>
                      <a:r>
                        <a:rPr lang="en-US" dirty="0" smtClean="0"/>
                        <a:t>6.735</a:t>
                      </a:r>
                      <a:endParaRPr lang="en-US" dirty="0"/>
                    </a:p>
                  </a:txBody>
                  <a:tcPr>
                    <a:solidFill>
                      <a:srgbClr val="92D050"/>
                    </a:solidFill>
                  </a:tcPr>
                </a:tc>
                <a:tc>
                  <a:txBody>
                    <a:bodyPr/>
                    <a:lstStyle/>
                    <a:p>
                      <a:r>
                        <a:rPr lang="en-US" dirty="0" smtClean="0"/>
                        <a:t>7.09</a:t>
                      </a:r>
                      <a:endParaRPr lang="en-US" dirty="0"/>
                    </a:p>
                  </a:txBody>
                  <a:tcPr>
                    <a:solidFill>
                      <a:srgbClr val="92D050"/>
                    </a:solidFill>
                  </a:tcPr>
                </a:tc>
                <a:tc>
                  <a:txBody>
                    <a:bodyPr/>
                    <a:lstStyle/>
                    <a:p>
                      <a:r>
                        <a:rPr lang="en-US" dirty="0" smtClean="0"/>
                        <a:t>13.885</a:t>
                      </a:r>
                      <a:endParaRPr lang="en-US" dirty="0"/>
                    </a:p>
                  </a:txBody>
                  <a:tcPr>
                    <a:solidFill>
                      <a:srgbClr val="92D050"/>
                    </a:solidFill>
                  </a:tcPr>
                </a:tc>
                <a:tc>
                  <a:txBody>
                    <a:bodyPr/>
                    <a:lstStyle/>
                    <a:p>
                      <a:r>
                        <a:rPr lang="en-US" dirty="0" smtClean="0"/>
                        <a:t>14.335</a:t>
                      </a:r>
                      <a:endParaRPr lang="en-US" dirty="0"/>
                    </a:p>
                  </a:txBody>
                  <a:tcPr>
                    <a:solidFill>
                      <a:srgbClr val="92D050"/>
                    </a:solidFill>
                  </a:tcPr>
                </a:tc>
                <a:tc>
                  <a:txBody>
                    <a:bodyPr/>
                    <a:lstStyle/>
                    <a:p>
                      <a:r>
                        <a:rPr lang="en-US" dirty="0" smtClean="0"/>
                        <a:t>17.59</a:t>
                      </a:r>
                      <a:endParaRPr lang="en-US" dirty="0"/>
                    </a:p>
                  </a:txBody>
                  <a:tcPr>
                    <a:solidFill>
                      <a:srgbClr val="92D050"/>
                    </a:solidFill>
                  </a:tcPr>
                </a:tc>
                <a:tc>
                  <a:txBody>
                    <a:bodyPr/>
                    <a:lstStyle/>
                    <a:p>
                      <a:pPr algn="ctr"/>
                      <a:r>
                        <a:rPr lang="en-US" dirty="0" smtClean="0"/>
                        <a:t>22.835</a:t>
                      </a:r>
                      <a:endParaRPr lang="en-US" dirty="0"/>
                    </a:p>
                  </a:txBody>
                  <a:tcPr>
                    <a:solidFill>
                      <a:srgbClr val="92D050"/>
                    </a:solidFill>
                  </a:tcPr>
                </a:tc>
              </a:tr>
            </a:tbl>
          </a:graphicData>
        </a:graphic>
      </p:graphicFrame>
      <p:sp>
        <p:nvSpPr>
          <p:cNvPr id="3" name="Title 2"/>
          <p:cNvSpPr>
            <a:spLocks noGrp="1"/>
          </p:cNvSpPr>
          <p:nvPr>
            <p:ph type="title"/>
          </p:nvPr>
        </p:nvSpPr>
        <p:spPr>
          <a:xfrm>
            <a:off x="304800" y="0"/>
            <a:ext cx="7543800" cy="685800"/>
          </a:xfrm>
        </p:spPr>
        <p:txBody>
          <a:bodyPr/>
          <a:lstStyle/>
          <a:p>
            <a:r>
              <a:rPr lang="en-US" sz="3200" dirty="0" smtClean="0">
                <a:solidFill>
                  <a:srgbClr val="FFFF00"/>
                </a:solidFill>
                <a:latin typeface="Times New Roman" pitchFamily="18" charset="0"/>
                <a:cs typeface="Times New Roman" pitchFamily="18" charset="0"/>
              </a:rPr>
              <a:t>Delay Values in </a:t>
            </a:r>
            <a:r>
              <a:rPr lang="en-US" sz="3200" dirty="0" err="1" smtClean="0">
                <a:solidFill>
                  <a:srgbClr val="FFFF00"/>
                </a:solidFill>
                <a:latin typeface="Times New Roman" pitchFamily="18" charset="0"/>
                <a:cs typeface="Times New Roman" pitchFamily="18" charset="0"/>
              </a:rPr>
              <a:t>ps</a:t>
            </a:r>
            <a:r>
              <a:rPr lang="en-US" sz="3200" dirty="0" smtClean="0">
                <a:solidFill>
                  <a:srgbClr val="FFFF00"/>
                </a:solidFill>
                <a:latin typeface="Times New Roman" pitchFamily="18" charset="0"/>
                <a:cs typeface="Times New Roman" pitchFamily="18" charset="0"/>
              </a:rPr>
              <a:t> , VDDH = 1.0V</a:t>
            </a:r>
            <a:endParaRPr lang="en-US" dirty="0"/>
          </a:p>
        </p:txBody>
      </p:sp>
      <p:sp>
        <p:nvSpPr>
          <p:cNvPr id="4" name="Date Placeholder 3"/>
          <p:cNvSpPr>
            <a:spLocks noGrp="1"/>
          </p:cNvSpPr>
          <p:nvPr>
            <p:ph type="dt" sz="half" idx="10"/>
          </p:nvPr>
        </p:nvSpPr>
        <p:spPr>
          <a:xfrm>
            <a:off x="6400800" y="6248400"/>
            <a:ext cx="2133600" cy="365125"/>
          </a:xfrm>
        </p:spPr>
        <p:txBody>
          <a:bodyPr/>
          <a:lstStyle/>
          <a:p>
            <a:pPr>
              <a:defRPr/>
            </a:pPr>
            <a:r>
              <a:rPr lang="en-US" altLang="zh-CN" dirty="0" smtClean="0">
                <a:solidFill>
                  <a:srgbClr val="FFFFFF"/>
                </a:solidFill>
              </a:rPr>
              <a:t>October 2nd 2013</a:t>
            </a:r>
            <a:endParaRPr lang="en-US" altLang="zh-CN" dirty="0">
              <a:solidFill>
                <a:srgbClr val="FFFFFF"/>
              </a:solidFill>
            </a:endParaRPr>
          </a:p>
        </p:txBody>
      </p:sp>
      <p:sp>
        <p:nvSpPr>
          <p:cNvPr id="5" name="Slide Number Placeholder 4"/>
          <p:cNvSpPr>
            <a:spLocks noGrp="1"/>
          </p:cNvSpPr>
          <p:nvPr>
            <p:ph type="sldNum" sz="quarter" idx="11"/>
          </p:nvPr>
        </p:nvSpPr>
        <p:spPr>
          <a:xfrm>
            <a:off x="167640" y="6202680"/>
            <a:ext cx="2133600" cy="304800"/>
          </a:xfrm>
        </p:spPr>
        <p:txBody>
          <a:bodyPr/>
          <a:lstStyle/>
          <a:p>
            <a:fld id="{6DA1A76E-1673-413A-AC3A-E13CA6404661}" type="slidenum">
              <a:rPr lang="zh-CN" altLang="en-US" smtClean="0">
                <a:solidFill>
                  <a:srgbClr val="FFFFFF"/>
                </a:solidFill>
              </a:rPr>
              <a:pPr/>
              <a:t>21</a:t>
            </a:fld>
            <a:endParaRPr lang="en-US" altLang="zh-CN" dirty="0">
              <a:solidFill>
                <a:srgbClr val="FFFFFF"/>
              </a:solidFill>
            </a:endParaRPr>
          </a:p>
        </p:txBody>
      </p:sp>
      <p:sp>
        <p:nvSpPr>
          <p:cNvPr id="6" name="Footer Placeholder 5"/>
          <p:cNvSpPr>
            <a:spLocks noGrp="1"/>
          </p:cNvSpPr>
          <p:nvPr>
            <p:ph type="ftr" sz="quarter" idx="12"/>
          </p:nvPr>
        </p:nvSpPr>
        <p:spPr>
          <a:xfrm>
            <a:off x="0" y="6492875"/>
            <a:ext cx="4572000" cy="365125"/>
          </a:xfrm>
        </p:spPr>
        <p:txBody>
          <a:bodyPr/>
          <a:lstStyle/>
          <a:p>
            <a:pPr>
              <a:defRPr/>
            </a:pPr>
            <a:r>
              <a:rPr lang="en-US" altLang="zh-CN" dirty="0" err="1" smtClean="0">
                <a:solidFill>
                  <a:srgbClr val="FFFFFF"/>
                </a:solidFill>
              </a:rPr>
              <a:t>Karthik’s</a:t>
            </a:r>
            <a:r>
              <a:rPr lang="en-US" altLang="zh-CN" dirty="0" smtClean="0">
                <a:solidFill>
                  <a:srgbClr val="FFFFFF"/>
                </a:solidFill>
              </a:rPr>
              <a:t> MS Defense</a:t>
            </a:r>
            <a:endParaRPr lang="en-US" altLang="zh-CN" dirty="0">
              <a:solidFill>
                <a:srgbClr val="FFFFFF"/>
              </a:solidFill>
            </a:endParaRPr>
          </a:p>
        </p:txBody>
      </p:sp>
    </p:spTree>
    <p:extLst>
      <p:ext uri="{BB962C8B-B14F-4D97-AF65-F5344CB8AC3E}">
        <p14:creationId xmlns:p14="http://schemas.microsoft.com/office/powerpoint/2010/main" val="19400340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7543800" cy="914400"/>
          </a:xfrm>
        </p:spPr>
        <p:txBody>
          <a:bodyPr/>
          <a:lstStyle/>
          <a:p>
            <a:r>
              <a:rPr lang="en-US" sz="3600" dirty="0" smtClean="0">
                <a:solidFill>
                  <a:srgbClr val="FFFF00"/>
                </a:solidFill>
                <a:latin typeface="Times New Roman" pitchFamily="18" charset="0"/>
                <a:cs typeface="Times New Roman" pitchFamily="18" charset="0"/>
              </a:rPr>
              <a:t>Delay (</a:t>
            </a:r>
            <a:r>
              <a:rPr lang="en-US" sz="3600" dirty="0" err="1" smtClean="0">
                <a:solidFill>
                  <a:srgbClr val="FFFF00"/>
                </a:solidFill>
                <a:latin typeface="Times New Roman" pitchFamily="18" charset="0"/>
                <a:cs typeface="Times New Roman" pitchFamily="18" charset="0"/>
              </a:rPr>
              <a:t>ps</a:t>
            </a:r>
            <a:r>
              <a:rPr lang="en-US" sz="3600" dirty="0" smtClean="0">
                <a:solidFill>
                  <a:srgbClr val="FFFF00"/>
                </a:solidFill>
                <a:latin typeface="Times New Roman" pitchFamily="18" charset="0"/>
                <a:cs typeface="Times New Roman" pitchFamily="18" charset="0"/>
              </a:rPr>
              <a:t>) versus VDDL</a:t>
            </a:r>
            <a:r>
              <a:rPr lang="en-US" sz="3600" dirty="0">
                <a:solidFill>
                  <a:srgbClr val="FFFF00"/>
                </a:solidFill>
                <a:latin typeface="Times New Roman" pitchFamily="18" charset="0"/>
                <a:cs typeface="Times New Roman" pitchFamily="18" charset="0"/>
              </a:rPr>
              <a:t> </a:t>
            </a:r>
            <a:r>
              <a:rPr lang="en-US" sz="3600" dirty="0" smtClean="0">
                <a:solidFill>
                  <a:srgbClr val="FFFF00"/>
                </a:solidFill>
                <a:latin typeface="Times New Roman" pitchFamily="18" charset="0"/>
                <a:cs typeface="Times New Roman" pitchFamily="18" charset="0"/>
              </a:rPr>
              <a:t>(V)</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22</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371600"/>
            <a:ext cx="7315200" cy="4495800"/>
          </a:xfrm>
        </p:spPr>
      </p:pic>
    </p:spTree>
    <p:extLst>
      <p:ext uri="{BB962C8B-B14F-4D97-AF65-F5344CB8AC3E}">
        <p14:creationId xmlns:p14="http://schemas.microsoft.com/office/powerpoint/2010/main" val="21527614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467600" cy="4495800"/>
          </a:xfrm>
        </p:spPr>
        <p:txBody>
          <a:bodyPr>
            <a:normAutofit/>
          </a:bodyPr>
          <a:lstStyle/>
          <a:p>
            <a:pPr marL="285750" indent="-285750">
              <a:buFont typeface="Wingdings" pitchFamily="2" charset="2"/>
              <a:buChar char="v"/>
            </a:pPr>
            <a:r>
              <a:rPr lang="en-US" sz="2400" dirty="0" smtClean="0">
                <a:latin typeface="Times New Roman" pitchFamily="18" charset="0"/>
                <a:cs typeface="Times New Roman" pitchFamily="18" charset="0"/>
              </a:rPr>
              <a:t>Problem Statement</a:t>
            </a:r>
          </a:p>
          <a:p>
            <a:pPr marL="285750" lvl="0" indent="-285750">
              <a:buFont typeface="Wingdings" pitchFamily="2" charset="2"/>
              <a:buChar char="v"/>
            </a:pPr>
            <a:r>
              <a:rPr lang="en-US" sz="2400" dirty="0">
                <a:solidFill>
                  <a:prstClr val="white"/>
                </a:solidFill>
                <a:latin typeface="Times New Roman" pitchFamily="18" charset="0"/>
                <a:cs typeface="Times New Roman" pitchFamily="18" charset="0"/>
              </a:rPr>
              <a:t>Motivation</a:t>
            </a:r>
          </a:p>
          <a:p>
            <a:pPr marL="285750" lvl="0" indent="-285750">
              <a:buFont typeface="Wingdings" pitchFamily="2" charset="2"/>
              <a:buChar char="v"/>
            </a:pPr>
            <a:r>
              <a:rPr lang="en-US" sz="2400" dirty="0" smtClean="0">
                <a:latin typeface="Times New Roman" pitchFamily="18" charset="0"/>
                <a:cs typeface="Times New Roman" pitchFamily="18" charset="0"/>
              </a:rPr>
              <a:t>Introduction </a:t>
            </a:r>
            <a:r>
              <a:rPr lang="en-US" sz="2400" dirty="0">
                <a:latin typeface="Times New Roman" pitchFamily="18" charset="0"/>
                <a:cs typeface="Times New Roman" pitchFamily="18" charset="0"/>
              </a:rPr>
              <a:t>and Background</a:t>
            </a:r>
          </a:p>
          <a:p>
            <a:pPr marL="285750" lvl="0" indent="-285750">
              <a:buFont typeface="Wingdings" pitchFamily="2" charset="2"/>
              <a:buChar char="v"/>
            </a:pPr>
            <a:r>
              <a:rPr lang="en-US" sz="2400" dirty="0">
                <a:latin typeface="Times New Roman" pitchFamily="18" charset="0"/>
                <a:cs typeface="Times New Roman" pitchFamily="18" charset="0"/>
              </a:rPr>
              <a:t>Types of </a:t>
            </a:r>
            <a:r>
              <a:rPr lang="en-US" sz="2400" dirty="0" smtClean="0">
                <a:latin typeface="Times New Roman" pitchFamily="18" charset="0"/>
                <a:cs typeface="Times New Roman" pitchFamily="18" charset="0"/>
              </a:rPr>
              <a:t>Level </a:t>
            </a: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onverters</a:t>
            </a:r>
            <a:endParaRPr lang="en-US" sz="2400" dirty="0">
              <a:latin typeface="Times New Roman" pitchFamily="18" charset="0"/>
              <a:cs typeface="Times New Roman" pitchFamily="18" charset="0"/>
            </a:endParaRPr>
          </a:p>
          <a:p>
            <a:pPr marL="285750" indent="-285750">
              <a:buFont typeface="Wingdings" pitchFamily="2" charset="2"/>
              <a:buChar char="v"/>
            </a:pPr>
            <a:r>
              <a:rPr lang="en-US" sz="2400" dirty="0">
                <a:latin typeface="Times New Roman" pitchFamily="18" charset="0"/>
                <a:cs typeface="Times New Roman" pitchFamily="18" charset="0"/>
              </a:rPr>
              <a:t>Level Converters</a:t>
            </a:r>
          </a:p>
          <a:p>
            <a:pPr marL="285750" lvl="0" indent="-285750">
              <a:buFont typeface="Wingdings" pitchFamily="2" charset="2"/>
              <a:buChar char="v"/>
            </a:pPr>
            <a:r>
              <a:rPr lang="en-US" sz="2400" dirty="0" smtClean="0">
                <a:solidFill>
                  <a:srgbClr val="FFFF00"/>
                </a:solidFill>
                <a:latin typeface="Times New Roman" pitchFamily="18" charset="0"/>
                <a:cs typeface="Times New Roman" pitchFamily="18" charset="0"/>
              </a:rPr>
              <a:t>Proposed </a:t>
            </a:r>
            <a:r>
              <a:rPr lang="en-US" sz="2400" dirty="0">
                <a:solidFill>
                  <a:srgbClr val="FFFF00"/>
                </a:solidFill>
                <a:latin typeface="Times New Roman" pitchFamily="18" charset="0"/>
                <a:cs typeface="Times New Roman" pitchFamily="18" charset="0"/>
              </a:rPr>
              <a:t>Level Converter</a:t>
            </a:r>
          </a:p>
          <a:p>
            <a:pPr marL="742950" lvl="1" indent="-285750">
              <a:buFont typeface="Wingdings" pitchFamily="2" charset="2"/>
              <a:buChar char="v"/>
            </a:pPr>
            <a:r>
              <a:rPr lang="en-US" sz="2400" dirty="0">
                <a:solidFill>
                  <a:prstClr val="white"/>
                </a:solidFill>
                <a:latin typeface="Times New Roman" pitchFamily="18" charset="0"/>
                <a:cs typeface="Times New Roman" pitchFamily="18" charset="0"/>
              </a:rPr>
              <a:t>Design of Level Converter</a:t>
            </a:r>
          </a:p>
          <a:p>
            <a:pPr marL="742950" lvl="1" indent="-285750">
              <a:buFont typeface="Wingdings" pitchFamily="2" charset="2"/>
              <a:buChar char="v"/>
            </a:pPr>
            <a:r>
              <a:rPr lang="en-US" sz="2400" dirty="0" smtClean="0">
                <a:solidFill>
                  <a:prstClr val="white"/>
                </a:solidFill>
                <a:latin typeface="Times New Roman" pitchFamily="18" charset="0"/>
                <a:cs typeface="Times New Roman" pitchFamily="18" charset="0"/>
              </a:rPr>
              <a:t>Experimental </a:t>
            </a:r>
            <a:r>
              <a:rPr lang="en-US" sz="2400" dirty="0">
                <a:solidFill>
                  <a:prstClr val="white"/>
                </a:solidFill>
                <a:latin typeface="Times New Roman" pitchFamily="18" charset="0"/>
                <a:cs typeface="Times New Roman" pitchFamily="18" charset="0"/>
              </a:rPr>
              <a:t>Results</a:t>
            </a:r>
          </a:p>
          <a:p>
            <a:pPr marL="285750" lvl="0" indent="-285750">
              <a:buFont typeface="Wingdings" pitchFamily="2" charset="2"/>
              <a:buChar char="v"/>
            </a:pPr>
            <a:r>
              <a:rPr lang="en-US" sz="2400" dirty="0">
                <a:solidFill>
                  <a:prstClr val="white"/>
                </a:solidFill>
                <a:latin typeface="Times New Roman" pitchFamily="18" charset="0"/>
                <a:cs typeface="Times New Roman" pitchFamily="18" charset="0"/>
              </a:rPr>
              <a:t>Conclusion</a:t>
            </a:r>
          </a:p>
          <a:p>
            <a:endParaRPr lang="en-US" dirty="0"/>
          </a:p>
        </p:txBody>
      </p:sp>
      <p:sp>
        <p:nvSpPr>
          <p:cNvPr id="3" name="Title 2"/>
          <p:cNvSpPr>
            <a:spLocks noGrp="1"/>
          </p:cNvSpPr>
          <p:nvPr>
            <p:ph type="title"/>
          </p:nvPr>
        </p:nvSpPr>
        <p:spPr>
          <a:xfrm>
            <a:off x="685800" y="152400"/>
            <a:ext cx="7543800" cy="914400"/>
          </a:xfrm>
        </p:spPr>
        <p:txBody>
          <a:bodyPr/>
          <a:lstStyle/>
          <a:p>
            <a:r>
              <a:rPr lang="en-US" sz="3600" dirty="0" smtClean="0">
                <a:solidFill>
                  <a:srgbClr val="FFFF00"/>
                </a:solidFill>
                <a:latin typeface="Times New Roman" pitchFamily="18" charset="0"/>
                <a:cs typeface="Times New Roman" pitchFamily="18" charset="0"/>
              </a:rPr>
              <a:t>Presentation Outline</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23</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857456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447800"/>
            <a:ext cx="6324600" cy="3962400"/>
          </a:xfrm>
        </p:spPr>
      </p:pic>
      <p:sp>
        <p:nvSpPr>
          <p:cNvPr id="3" name="Title 2"/>
          <p:cNvSpPr>
            <a:spLocks noGrp="1"/>
          </p:cNvSpPr>
          <p:nvPr>
            <p:ph type="title"/>
          </p:nvPr>
        </p:nvSpPr>
        <p:spPr>
          <a:xfrm>
            <a:off x="609600" y="228600"/>
            <a:ext cx="7543800" cy="914400"/>
          </a:xfrm>
        </p:spPr>
        <p:txBody>
          <a:bodyPr/>
          <a:lstStyle/>
          <a:p>
            <a:r>
              <a:rPr lang="en-US" sz="3600" dirty="0" smtClean="0">
                <a:solidFill>
                  <a:srgbClr val="FFFF00"/>
                </a:solidFill>
                <a:latin typeface="Times New Roman" pitchFamily="18" charset="0"/>
                <a:cs typeface="Times New Roman" pitchFamily="18" charset="0"/>
              </a:rPr>
              <a:t>DVF4: A Dual </a:t>
            </a:r>
            <a:r>
              <a:rPr lang="en-US" sz="3600" dirty="0" err="1" smtClean="0">
                <a:solidFill>
                  <a:srgbClr val="FFFF00"/>
                </a:solidFill>
                <a:latin typeface="Times New Roman" pitchFamily="18" charset="0"/>
                <a:cs typeface="Times New Roman" pitchFamily="18" charset="0"/>
              </a:rPr>
              <a:t>V</a:t>
            </a:r>
            <a:r>
              <a:rPr lang="en-US" sz="3600" baseline="-25000" dirty="0" err="1" smtClean="0">
                <a:solidFill>
                  <a:srgbClr val="FFFF00"/>
                </a:solidFill>
                <a:latin typeface="Times New Roman" pitchFamily="18" charset="0"/>
                <a:cs typeface="Times New Roman" pitchFamily="18" charset="0"/>
              </a:rPr>
              <a:t>th</a:t>
            </a:r>
            <a:r>
              <a:rPr lang="en-US" sz="3600" dirty="0" smtClean="0">
                <a:solidFill>
                  <a:srgbClr val="FFFF00"/>
                </a:solidFill>
                <a:latin typeface="Times New Roman" pitchFamily="18" charset="0"/>
                <a:cs typeface="Times New Roman" pitchFamily="18" charset="0"/>
              </a:rPr>
              <a:t> Feedback Based 4-Transistor Level Converter</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24</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8066256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47800"/>
            <a:ext cx="7543800" cy="4191000"/>
          </a:xfrm>
        </p:spPr>
        <p:txBody>
          <a:bodyPr>
            <a:normAutofit lnSpcReduction="10000"/>
          </a:bodyPr>
          <a:lstStyle/>
          <a:p>
            <a:pPr>
              <a:buFont typeface="Wingdings" pitchFamily="2" charset="2"/>
              <a:buChar char="v"/>
            </a:pPr>
            <a:r>
              <a:rPr lang="en-US" sz="2400" dirty="0" smtClean="0">
                <a:latin typeface="Times New Roman" pitchFamily="18" charset="0"/>
                <a:cs typeface="Times New Roman" pitchFamily="18" charset="0"/>
              </a:rPr>
              <a:t>In this work we propose a new level  converter based on feedback technique and multi- </a:t>
            </a:r>
            <a:r>
              <a:rPr lang="en-US" sz="2400" dirty="0" err="1" smtClean="0">
                <a:latin typeface="Times New Roman" pitchFamily="18" charset="0"/>
                <a:cs typeface="Times New Roman" pitchFamily="18" charset="0"/>
              </a:rPr>
              <a:t>V</a:t>
            </a:r>
            <a:r>
              <a:rPr lang="en-US" sz="2400" baseline="-25000" dirty="0" err="1" smtClean="0">
                <a:latin typeface="Times New Roman" pitchFamily="18" charset="0"/>
                <a:cs typeface="Times New Roman" pitchFamily="18" charset="0"/>
              </a:rPr>
              <a:t>th</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technique. “DVF4: Dual </a:t>
            </a:r>
            <a:r>
              <a:rPr lang="en-US" sz="2400" dirty="0" err="1" smtClean="0">
                <a:latin typeface="Times New Roman" pitchFamily="18" charset="0"/>
                <a:cs typeface="Times New Roman" pitchFamily="18" charset="0"/>
              </a:rPr>
              <a:t>Vth</a:t>
            </a:r>
            <a:r>
              <a:rPr lang="en-US" sz="2400" dirty="0" smtClean="0">
                <a:latin typeface="Times New Roman" pitchFamily="18" charset="0"/>
                <a:cs typeface="Times New Roman" pitchFamily="18" charset="0"/>
              </a:rPr>
              <a:t> Feedback based 4 Transistor Level Converter”.</a:t>
            </a: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DVF4 is composed of four pass transistors. The threshold voltage of M3 and M4 transistors are high to avoid the static DC current.</a:t>
            </a: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We have M4 transistor as a feedback circuitry which is needed to pull-down to logic ‘0’ when there is a ‘0’ at the input.</a:t>
            </a:r>
          </a:p>
        </p:txBody>
      </p:sp>
      <p:sp>
        <p:nvSpPr>
          <p:cNvPr id="3" name="Title 2"/>
          <p:cNvSpPr>
            <a:spLocks noGrp="1"/>
          </p:cNvSpPr>
          <p:nvPr>
            <p:ph type="title"/>
          </p:nvPr>
        </p:nvSpPr>
        <p:spPr>
          <a:xfrm>
            <a:off x="457200" y="228600"/>
            <a:ext cx="8305800" cy="1066800"/>
          </a:xfrm>
        </p:spPr>
        <p:txBody>
          <a:bodyPr/>
          <a:lstStyle/>
          <a:p>
            <a:r>
              <a:rPr lang="en-US" sz="3600" dirty="0">
                <a:solidFill>
                  <a:srgbClr val="FFFF00"/>
                </a:solidFill>
                <a:latin typeface="Times New Roman" pitchFamily="18" charset="0"/>
                <a:cs typeface="Times New Roman" pitchFamily="18" charset="0"/>
              </a:rPr>
              <a:t>DVF4: A Dual </a:t>
            </a:r>
            <a:r>
              <a:rPr lang="en-US" sz="3600" dirty="0" err="1">
                <a:solidFill>
                  <a:srgbClr val="FFFF00"/>
                </a:solidFill>
                <a:latin typeface="Times New Roman" pitchFamily="18" charset="0"/>
                <a:cs typeface="Times New Roman" pitchFamily="18" charset="0"/>
              </a:rPr>
              <a:t>V</a:t>
            </a:r>
            <a:r>
              <a:rPr lang="en-US" sz="3600" baseline="-25000" dirty="0" err="1">
                <a:solidFill>
                  <a:srgbClr val="FFFF00"/>
                </a:solidFill>
                <a:latin typeface="Times New Roman" pitchFamily="18" charset="0"/>
                <a:cs typeface="Times New Roman" pitchFamily="18" charset="0"/>
              </a:rPr>
              <a:t>th</a:t>
            </a:r>
            <a:r>
              <a:rPr lang="en-US" sz="3600" dirty="0">
                <a:solidFill>
                  <a:srgbClr val="FFFF00"/>
                </a:solidFill>
                <a:latin typeface="Times New Roman" pitchFamily="18" charset="0"/>
                <a:cs typeface="Times New Roman" pitchFamily="18" charset="0"/>
              </a:rPr>
              <a:t> Feedback based 4-Transistor Level </a:t>
            </a:r>
            <a:r>
              <a:rPr lang="en-US" sz="3600" dirty="0" smtClean="0">
                <a:solidFill>
                  <a:srgbClr val="FFFF00"/>
                </a:solidFill>
                <a:latin typeface="Times New Roman" pitchFamily="18" charset="0"/>
                <a:cs typeface="Times New Roman" pitchFamily="18" charset="0"/>
              </a:rPr>
              <a:t>Converter Continued…</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25</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26551145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7239000" cy="3962400"/>
          </a:xfrm>
        </p:spPr>
        <p:txBody>
          <a:bodyPr>
            <a:normAutofit lnSpcReduction="10000"/>
          </a:bodyPr>
          <a:lstStyle/>
          <a:p>
            <a:pPr marL="285750" indent="-285750">
              <a:buFont typeface="Wingdings" pitchFamily="2" charset="2"/>
              <a:buChar char="v"/>
            </a:pPr>
            <a:r>
              <a:rPr lang="en-US" sz="2400" dirty="0" smtClean="0">
                <a:latin typeface="Times New Roman" pitchFamily="18" charset="0"/>
                <a:cs typeface="Times New Roman" pitchFamily="18" charset="0"/>
              </a:rPr>
              <a:t>Problem Statement</a:t>
            </a:r>
          </a:p>
          <a:p>
            <a:pPr marL="285750" lvl="0" indent="-285750">
              <a:buFont typeface="Wingdings" pitchFamily="2" charset="2"/>
              <a:buChar char="v"/>
            </a:pPr>
            <a:r>
              <a:rPr lang="en-US" sz="2400" dirty="0">
                <a:solidFill>
                  <a:prstClr val="white"/>
                </a:solidFill>
                <a:latin typeface="Times New Roman" pitchFamily="18" charset="0"/>
                <a:cs typeface="Times New Roman" pitchFamily="18" charset="0"/>
              </a:rPr>
              <a:t>Motivation</a:t>
            </a:r>
          </a:p>
          <a:p>
            <a:pPr marL="285750" lvl="0" indent="-285750">
              <a:buFont typeface="Wingdings" pitchFamily="2" charset="2"/>
              <a:buChar char="v"/>
            </a:pPr>
            <a:r>
              <a:rPr lang="en-US" sz="2400" dirty="0" smtClean="0">
                <a:latin typeface="Times New Roman" pitchFamily="18" charset="0"/>
                <a:cs typeface="Times New Roman" pitchFamily="18" charset="0"/>
              </a:rPr>
              <a:t>Introduction </a:t>
            </a:r>
            <a:r>
              <a:rPr lang="en-US" sz="2400" dirty="0">
                <a:latin typeface="Times New Roman" pitchFamily="18" charset="0"/>
                <a:cs typeface="Times New Roman" pitchFamily="18" charset="0"/>
              </a:rPr>
              <a:t>and Background</a:t>
            </a:r>
          </a:p>
          <a:p>
            <a:pPr marL="285750" lvl="0" indent="-285750">
              <a:buFont typeface="Wingdings" pitchFamily="2" charset="2"/>
              <a:buChar char="v"/>
            </a:pPr>
            <a:r>
              <a:rPr lang="en-US" sz="2400" dirty="0">
                <a:latin typeface="Times New Roman" pitchFamily="18" charset="0"/>
                <a:cs typeface="Times New Roman" pitchFamily="18" charset="0"/>
              </a:rPr>
              <a:t>Types of </a:t>
            </a:r>
            <a:r>
              <a:rPr lang="en-US" sz="2400" dirty="0" smtClean="0">
                <a:latin typeface="Times New Roman" pitchFamily="18" charset="0"/>
                <a:cs typeface="Times New Roman" pitchFamily="18" charset="0"/>
              </a:rPr>
              <a:t>Level </a:t>
            </a: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onverters</a:t>
            </a:r>
            <a:endParaRPr lang="en-US" sz="2400" dirty="0">
              <a:latin typeface="Times New Roman" pitchFamily="18" charset="0"/>
              <a:cs typeface="Times New Roman" pitchFamily="18" charset="0"/>
            </a:endParaRPr>
          </a:p>
          <a:p>
            <a:pPr marL="285750" indent="-285750">
              <a:buFont typeface="Wingdings" pitchFamily="2" charset="2"/>
              <a:buChar char="v"/>
            </a:pPr>
            <a:r>
              <a:rPr lang="en-US" sz="2400" dirty="0">
                <a:latin typeface="Times New Roman" pitchFamily="18" charset="0"/>
                <a:cs typeface="Times New Roman" pitchFamily="18" charset="0"/>
              </a:rPr>
              <a:t>Level Converters</a:t>
            </a:r>
          </a:p>
          <a:p>
            <a:pPr marL="285750" lvl="0" indent="-285750">
              <a:buFont typeface="Wingdings" pitchFamily="2" charset="2"/>
              <a:buChar char="v"/>
            </a:pPr>
            <a:r>
              <a:rPr lang="en-US" sz="2400" dirty="0" smtClean="0">
                <a:latin typeface="Times New Roman" pitchFamily="18" charset="0"/>
                <a:cs typeface="Times New Roman" pitchFamily="18" charset="0"/>
              </a:rPr>
              <a:t>Proposed </a:t>
            </a:r>
            <a:r>
              <a:rPr lang="en-US" sz="2400" dirty="0">
                <a:latin typeface="Times New Roman" pitchFamily="18" charset="0"/>
                <a:cs typeface="Times New Roman" pitchFamily="18" charset="0"/>
              </a:rPr>
              <a:t>Level Converter</a:t>
            </a:r>
          </a:p>
          <a:p>
            <a:pPr marL="742950" lvl="1" indent="-285750">
              <a:buFont typeface="Wingdings" pitchFamily="2" charset="2"/>
              <a:buChar char="v"/>
            </a:pPr>
            <a:r>
              <a:rPr lang="en-US" sz="2400" dirty="0">
                <a:solidFill>
                  <a:srgbClr val="FFFF00"/>
                </a:solidFill>
                <a:latin typeface="Times New Roman" pitchFamily="18" charset="0"/>
                <a:cs typeface="Times New Roman" pitchFamily="18" charset="0"/>
              </a:rPr>
              <a:t>Design of Level Converter</a:t>
            </a:r>
          </a:p>
          <a:p>
            <a:pPr marL="742950" lvl="1" indent="-285750">
              <a:buFont typeface="Wingdings" pitchFamily="2" charset="2"/>
              <a:buChar char="v"/>
            </a:pPr>
            <a:r>
              <a:rPr lang="en-US" sz="2400" dirty="0" smtClean="0">
                <a:latin typeface="Times New Roman" pitchFamily="18" charset="0"/>
                <a:cs typeface="Times New Roman" pitchFamily="18" charset="0"/>
              </a:rPr>
              <a:t>Experimental </a:t>
            </a:r>
            <a:r>
              <a:rPr lang="en-US" sz="2400" dirty="0">
                <a:latin typeface="Times New Roman" pitchFamily="18" charset="0"/>
                <a:cs typeface="Times New Roman" pitchFamily="18" charset="0"/>
              </a:rPr>
              <a:t>Results</a:t>
            </a:r>
          </a:p>
          <a:p>
            <a:pPr marL="285750" lvl="0" indent="-285750">
              <a:buFont typeface="Wingdings" pitchFamily="2" charset="2"/>
              <a:buChar char="v"/>
            </a:pPr>
            <a:r>
              <a:rPr lang="en-US" sz="2400" dirty="0">
                <a:solidFill>
                  <a:prstClr val="white"/>
                </a:solidFill>
                <a:latin typeface="Times New Roman" pitchFamily="18" charset="0"/>
                <a:cs typeface="Times New Roman" pitchFamily="18" charset="0"/>
              </a:rPr>
              <a:t>Conclusion</a:t>
            </a:r>
          </a:p>
          <a:p>
            <a:endParaRPr lang="en-US" dirty="0"/>
          </a:p>
        </p:txBody>
      </p:sp>
      <p:sp>
        <p:nvSpPr>
          <p:cNvPr id="3" name="Title 2"/>
          <p:cNvSpPr>
            <a:spLocks noGrp="1"/>
          </p:cNvSpPr>
          <p:nvPr>
            <p:ph type="title"/>
          </p:nvPr>
        </p:nvSpPr>
        <p:spPr>
          <a:xfrm>
            <a:off x="381000" y="228600"/>
            <a:ext cx="7543800" cy="914400"/>
          </a:xfrm>
        </p:spPr>
        <p:txBody>
          <a:bodyPr/>
          <a:lstStyle/>
          <a:p>
            <a:r>
              <a:rPr lang="en-US" sz="3600" dirty="0" smtClean="0">
                <a:solidFill>
                  <a:srgbClr val="FFFF00"/>
                </a:solidFill>
                <a:latin typeface="Times New Roman" pitchFamily="18" charset="0"/>
                <a:cs typeface="Times New Roman" pitchFamily="18" charset="0"/>
              </a:rPr>
              <a:t>Presentation Outline</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26</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20677194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80865"/>
            <a:ext cx="7848600" cy="4262735"/>
          </a:xfrm>
        </p:spPr>
        <p:txBody>
          <a:bodyPr>
            <a:noAutofit/>
          </a:bodyPr>
          <a:lstStyle/>
          <a:p>
            <a:pPr marL="18288" indent="0">
              <a:buNone/>
            </a:pPr>
            <a:r>
              <a:rPr lang="en-US" dirty="0" smtClean="0">
                <a:latin typeface="Times New Roman" pitchFamily="18" charset="0"/>
                <a:cs typeface="Times New Roman" pitchFamily="18" charset="0"/>
              </a:rPr>
              <a:t>The working of the level converter is as follows.</a:t>
            </a:r>
          </a:p>
          <a:p>
            <a:pPr>
              <a:buFont typeface="Wingdings" pitchFamily="2" charset="2"/>
              <a:buChar char="v"/>
            </a:pPr>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there is </a:t>
            </a:r>
            <a:r>
              <a:rPr lang="en-US" dirty="0" smtClean="0">
                <a:latin typeface="Times New Roman" pitchFamily="18" charset="0"/>
                <a:cs typeface="Times New Roman" pitchFamily="18" charset="0"/>
              </a:rPr>
              <a:t>VDDL </a:t>
            </a:r>
            <a:r>
              <a:rPr lang="en-US" dirty="0">
                <a:latin typeface="Times New Roman" pitchFamily="18" charset="0"/>
                <a:cs typeface="Times New Roman" pitchFamily="18" charset="0"/>
              </a:rPr>
              <a:t>on the input, M2 is ON forcing the drain of M2 to be `0'. </a:t>
            </a:r>
            <a:r>
              <a:rPr lang="en-US" dirty="0" smtClean="0">
                <a:latin typeface="Times New Roman" pitchFamily="18" charset="0"/>
                <a:cs typeface="Times New Roman" pitchFamily="18" charset="0"/>
              </a:rPr>
              <a:t>This turns </a:t>
            </a:r>
            <a:r>
              <a:rPr lang="en-US" dirty="0">
                <a:latin typeface="Times New Roman" pitchFamily="18" charset="0"/>
                <a:cs typeface="Times New Roman" pitchFamily="18" charset="0"/>
              </a:rPr>
              <a:t>M3 ON, the output node goes to High (Logic `1'). </a:t>
            </a:r>
            <a:r>
              <a:rPr lang="en-US" dirty="0" smtClean="0">
                <a:latin typeface="Times New Roman" pitchFamily="18" charset="0"/>
                <a:cs typeface="Times New Roman" pitchFamily="18" charset="0"/>
              </a:rPr>
              <a:t> A </a:t>
            </a:r>
            <a:r>
              <a:rPr lang="en-US" dirty="0">
                <a:latin typeface="Times New Roman" pitchFamily="18" charset="0"/>
                <a:cs typeface="Times New Roman" pitchFamily="18" charset="0"/>
              </a:rPr>
              <a:t>logic `1' on the output </a:t>
            </a:r>
            <a:r>
              <a:rPr lang="en-US" dirty="0" smtClean="0">
                <a:latin typeface="Times New Roman" pitchFamily="18" charset="0"/>
                <a:cs typeface="Times New Roman" pitchFamily="18" charset="0"/>
              </a:rPr>
              <a:t>keeps M4 </a:t>
            </a:r>
            <a:r>
              <a:rPr lang="en-US" dirty="0">
                <a:latin typeface="Times New Roman" pitchFamily="18" charset="0"/>
                <a:cs typeface="Times New Roman" pitchFamily="18" charset="0"/>
              </a:rPr>
              <a:t>OFF making no change to the gate of M3. we have a stable `1</a:t>
            </a:r>
            <a:r>
              <a:rPr lang="en-US" dirty="0" smtClean="0">
                <a:latin typeface="Times New Roman" pitchFamily="18" charset="0"/>
                <a:cs typeface="Times New Roman" pitchFamily="18" charset="0"/>
              </a:rPr>
              <a:t>'.</a:t>
            </a:r>
          </a:p>
          <a:p>
            <a:pPr>
              <a:buFont typeface="Wingdings" pitchFamily="2" charset="2"/>
              <a:buChar char="v"/>
            </a:pPr>
            <a:endParaRPr lang="en-US" dirty="0" smtClean="0">
              <a:latin typeface="Times New Roman" pitchFamily="18" charset="0"/>
              <a:cs typeface="Times New Roman" pitchFamily="18" charset="0"/>
            </a:endParaRPr>
          </a:p>
          <a:p>
            <a:pPr>
              <a:buFont typeface="Wingdings" pitchFamily="2" charset="2"/>
              <a:buChar char="v"/>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Now, when we </a:t>
            </a:r>
            <a:r>
              <a:rPr lang="en-US" dirty="0" smtClean="0">
                <a:latin typeface="Times New Roman" pitchFamily="18" charset="0"/>
                <a:cs typeface="Times New Roman" pitchFamily="18" charset="0"/>
              </a:rPr>
              <a:t>have a </a:t>
            </a:r>
            <a:r>
              <a:rPr lang="en-US" dirty="0">
                <a:latin typeface="Times New Roman" pitchFamily="18" charset="0"/>
                <a:cs typeface="Times New Roman" pitchFamily="18" charset="0"/>
              </a:rPr>
              <a:t>logic `0' at the input of the Level Converter, the `0' is passed by the M1, since, M1 </a:t>
            </a:r>
            <a:r>
              <a:rPr lang="en-US" dirty="0" smtClean="0">
                <a:latin typeface="Times New Roman" pitchFamily="18" charset="0"/>
                <a:cs typeface="Times New Roman" pitchFamily="18" charset="0"/>
              </a:rPr>
              <a:t>is always </a:t>
            </a:r>
            <a:r>
              <a:rPr lang="en-US" dirty="0">
                <a:latin typeface="Times New Roman" pitchFamily="18" charset="0"/>
                <a:cs typeface="Times New Roman" pitchFamily="18" charset="0"/>
              </a:rPr>
              <a:t>ON. A `0' at the output turns M4 ON, keeping the gate of M3 to be `1', so that </a:t>
            </a:r>
            <a:r>
              <a:rPr lang="en-US" dirty="0" smtClean="0">
                <a:latin typeface="Times New Roman" pitchFamily="18" charset="0"/>
                <a:cs typeface="Times New Roman" pitchFamily="18" charset="0"/>
              </a:rPr>
              <a:t>M3 </a:t>
            </a:r>
            <a:r>
              <a:rPr lang="en-US" dirty="0">
                <a:latin typeface="Times New Roman" pitchFamily="18" charset="0"/>
                <a:cs typeface="Times New Roman" pitchFamily="18" charset="0"/>
              </a:rPr>
              <a:t>is OFF, providing a proper `0' at the input. If M4 is absent, then the gate of M3 will be </a:t>
            </a:r>
            <a:r>
              <a:rPr lang="en-US" dirty="0" smtClean="0">
                <a:latin typeface="Times New Roman" pitchFamily="18" charset="0"/>
                <a:cs typeface="Times New Roman" pitchFamily="18" charset="0"/>
              </a:rPr>
              <a:t>at a </a:t>
            </a:r>
            <a:r>
              <a:rPr lang="en-US" dirty="0">
                <a:latin typeface="Times New Roman" pitchFamily="18" charset="0"/>
                <a:cs typeface="Times New Roman" pitchFamily="18" charset="0"/>
              </a:rPr>
              <a:t>intermediate voltage caused by the previous logic state, so we do not have a proper `0' </a:t>
            </a:r>
            <a:r>
              <a:rPr lang="en-US" dirty="0" smtClean="0">
                <a:latin typeface="Times New Roman" pitchFamily="18" charset="0"/>
                <a:cs typeface="Times New Roman" pitchFamily="18" charset="0"/>
              </a:rPr>
              <a:t>at the </a:t>
            </a:r>
            <a:r>
              <a:rPr lang="en-US" dirty="0">
                <a:latin typeface="Times New Roman" pitchFamily="18" charset="0"/>
                <a:cs typeface="Times New Roman" pitchFamily="18" charset="0"/>
              </a:rPr>
              <a:t>output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Title 2"/>
          <p:cNvSpPr>
            <a:spLocks noGrp="1"/>
          </p:cNvSpPr>
          <p:nvPr>
            <p:ph type="title"/>
          </p:nvPr>
        </p:nvSpPr>
        <p:spPr>
          <a:xfrm>
            <a:off x="381000" y="228600"/>
            <a:ext cx="7543800" cy="914400"/>
          </a:xfrm>
        </p:spPr>
        <p:txBody>
          <a:bodyPr/>
          <a:lstStyle/>
          <a:p>
            <a:r>
              <a:rPr lang="en-US" sz="3600" dirty="0" smtClean="0">
                <a:solidFill>
                  <a:srgbClr val="FFFF00"/>
                </a:solidFill>
                <a:latin typeface="Times New Roman" pitchFamily="18" charset="0"/>
                <a:cs typeface="Times New Roman" pitchFamily="18" charset="0"/>
              </a:rPr>
              <a:t>DVF4 </a:t>
            </a:r>
            <a:r>
              <a:rPr lang="en-US" sz="3600" dirty="0">
                <a:solidFill>
                  <a:srgbClr val="FFFF00"/>
                </a:solidFill>
                <a:latin typeface="Times New Roman" pitchFamily="18" charset="0"/>
                <a:cs typeface="Times New Roman" pitchFamily="18" charset="0"/>
              </a:rPr>
              <a:t>Level Converter</a:t>
            </a:r>
            <a:endParaRPr lang="en-US" sz="3600" dirty="0"/>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a:xfrm>
            <a:off x="685800" y="6096000"/>
            <a:ext cx="2133600" cy="304800"/>
          </a:xfrm>
        </p:spPr>
        <p:txBody>
          <a:bodyPr/>
          <a:lstStyle/>
          <a:p>
            <a:fld id="{6DA1A76E-1673-413A-AC3A-E13CA6404661}" type="slidenum">
              <a:rPr lang="zh-CN" altLang="en-US" smtClean="0">
                <a:solidFill>
                  <a:srgbClr val="FFFFFF"/>
                </a:solidFill>
              </a:rPr>
              <a:pPr/>
              <a:t>27</a:t>
            </a:fld>
            <a:endParaRPr lang="en-US" altLang="zh-CN" dirty="0">
              <a:solidFill>
                <a:srgbClr val="FFFFFF"/>
              </a:solidFill>
            </a:endParaRPr>
          </a:p>
        </p:txBody>
      </p:sp>
      <p:sp>
        <p:nvSpPr>
          <p:cNvPr id="6" name="Footer Placeholder 5"/>
          <p:cNvSpPr>
            <a:spLocks noGrp="1"/>
          </p:cNvSpPr>
          <p:nvPr>
            <p:ph type="ftr" sz="quarter" idx="12"/>
          </p:nvPr>
        </p:nvSpPr>
        <p:spPr>
          <a:xfrm>
            <a:off x="533400" y="6324600"/>
            <a:ext cx="4572000" cy="365125"/>
          </a:xfrm>
        </p:spPr>
        <p:txBody>
          <a:bodyPr/>
          <a:lstStyle/>
          <a:p>
            <a:pPr>
              <a:defRPr/>
            </a:pPr>
            <a:r>
              <a:rPr lang="en-US" altLang="zh-CN" dirty="0" err="1" smtClean="0">
                <a:solidFill>
                  <a:srgbClr val="FFFFFF"/>
                </a:solidFill>
              </a:rPr>
              <a:t>Karthik’s</a:t>
            </a:r>
            <a:r>
              <a:rPr lang="en-US" altLang="zh-CN" dirty="0" smtClean="0">
                <a:solidFill>
                  <a:srgbClr val="FFFFFF"/>
                </a:solidFill>
              </a:rPr>
              <a:t> MS Defense</a:t>
            </a:r>
            <a:endParaRPr lang="en-US" altLang="zh-CN" dirty="0">
              <a:solidFill>
                <a:srgbClr val="FFFFFF"/>
              </a:solidFill>
            </a:endParaRPr>
          </a:p>
        </p:txBody>
      </p:sp>
      <p:sp>
        <p:nvSpPr>
          <p:cNvPr id="7" name="TextBox 6"/>
          <p:cNvSpPr txBox="1"/>
          <p:nvPr/>
        </p:nvSpPr>
        <p:spPr>
          <a:xfrm>
            <a:off x="685800" y="1219199"/>
            <a:ext cx="4724400" cy="461665"/>
          </a:xfrm>
          <a:prstGeom prst="rect">
            <a:avLst/>
          </a:prstGeom>
          <a:noFill/>
        </p:spPr>
        <p:txBody>
          <a:bodyPr wrap="square" rtlCol="0">
            <a:spAutoFit/>
          </a:bodyPr>
          <a:lstStyle/>
          <a:p>
            <a:r>
              <a:rPr lang="en-US" sz="2400" dirty="0" smtClean="0">
                <a:solidFill>
                  <a:srgbClr val="FFFF00"/>
                </a:solidFill>
                <a:latin typeface="Times New Roman" pitchFamily="18" charset="0"/>
                <a:cs typeface="Times New Roman" pitchFamily="18" charset="0"/>
              </a:rPr>
              <a:t>Design of Level Converter</a:t>
            </a:r>
            <a:endParaRPr lang="en-US" sz="24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9749936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558087" cy="4495800"/>
          </a:xfrm>
        </p:spPr>
        <p:txBody>
          <a:bodyPr>
            <a:normAutofit fontScale="85000" lnSpcReduction="20000"/>
          </a:bodyPr>
          <a:lstStyle/>
          <a:p>
            <a:pPr>
              <a:buFont typeface="Wingdings" pitchFamily="2" charset="2"/>
              <a:buChar char="v"/>
            </a:pPr>
            <a:r>
              <a:rPr lang="en-US" sz="2400" dirty="0">
                <a:latin typeface="Times New Roman" pitchFamily="18" charset="0"/>
                <a:cs typeface="Times New Roman" pitchFamily="18" charset="0"/>
              </a:rPr>
              <a:t>The level converter is optimized using an optimizing program written in PERL for </a:t>
            </a:r>
            <a:r>
              <a:rPr lang="en-US" sz="2400" dirty="0" smtClean="0">
                <a:latin typeface="Times New Roman" pitchFamily="18" charset="0"/>
                <a:cs typeface="Times New Roman" pitchFamily="18" charset="0"/>
              </a:rPr>
              <a:t>power consumption </a:t>
            </a:r>
            <a:r>
              <a:rPr lang="en-US" sz="2400" dirty="0">
                <a:latin typeface="Times New Roman" pitchFamily="18" charset="0"/>
                <a:cs typeface="Times New Roman" pitchFamily="18" charset="0"/>
              </a:rPr>
              <a:t>and delay, by changing the </a:t>
            </a:r>
            <a:r>
              <a:rPr lang="en-US" sz="2400" dirty="0" smtClean="0">
                <a:latin typeface="Times New Roman" pitchFamily="18" charset="0"/>
                <a:cs typeface="Times New Roman" pitchFamily="18" charset="0"/>
              </a:rPr>
              <a:t> widths </a:t>
            </a:r>
            <a:r>
              <a:rPr lang="en-US" sz="2400" dirty="0">
                <a:latin typeface="Times New Roman" pitchFamily="18" charset="0"/>
                <a:cs typeface="Times New Roman" pitchFamily="18" charset="0"/>
              </a:rPr>
              <a:t>of transistors M3 and M4, and </a:t>
            </a:r>
            <a:r>
              <a:rPr lang="en-US" sz="2400" dirty="0" smtClean="0">
                <a:latin typeface="Times New Roman" pitchFamily="18" charset="0"/>
                <a:cs typeface="Times New Roman" pitchFamily="18" charset="0"/>
              </a:rPr>
              <a:t>threshold voltages </a:t>
            </a:r>
            <a:r>
              <a:rPr lang="en-US" sz="2400" dirty="0">
                <a:latin typeface="Times New Roman" pitchFamily="18" charset="0"/>
                <a:cs typeface="Times New Roman" pitchFamily="18" charset="0"/>
              </a:rPr>
              <a:t>of M3 and M4 individually for each </a:t>
            </a:r>
            <a:r>
              <a:rPr lang="en-US" sz="2400" dirty="0" smtClean="0">
                <a:latin typeface="Times New Roman" pitchFamily="18" charset="0"/>
                <a:cs typeface="Times New Roman" pitchFamily="18" charset="0"/>
              </a:rPr>
              <a:t>VDDL.</a:t>
            </a: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After the optimization is done the </a:t>
            </a:r>
            <a:r>
              <a:rPr lang="en-US" sz="2400" dirty="0" smtClean="0">
                <a:latin typeface="Times New Roman" pitchFamily="18" charset="0"/>
                <a:cs typeface="Times New Roman" pitchFamily="18" charset="0"/>
              </a:rPr>
              <a:t>width of </a:t>
            </a:r>
            <a:r>
              <a:rPr lang="en-US" sz="2400" dirty="0">
                <a:latin typeface="Times New Roman" pitchFamily="18" charset="0"/>
                <a:cs typeface="Times New Roman" pitchFamily="18" charset="0"/>
              </a:rPr>
              <a:t>the M4 transistor was found to be approximately constant at </a:t>
            </a:r>
            <a:r>
              <a:rPr lang="en-US" sz="2400" dirty="0" smtClean="0">
                <a:latin typeface="Times New Roman" pitchFamily="18" charset="0"/>
                <a:cs typeface="Times New Roman" pitchFamily="18" charset="0"/>
              </a:rPr>
              <a:t>0.110u.</a:t>
            </a: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level </a:t>
            </a: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onverters </a:t>
            </a:r>
            <a:r>
              <a:rPr lang="en-US" sz="2400" dirty="0">
                <a:latin typeface="Times New Roman" pitchFamily="18" charset="0"/>
                <a:cs typeface="Times New Roman" pitchFamily="18" charset="0"/>
              </a:rPr>
              <a:t>are simulated using 32nm PTM technology model in </a:t>
            </a:r>
            <a:r>
              <a:rPr lang="en-US" sz="2400" dirty="0" smtClean="0">
                <a:latin typeface="Times New Roman" pitchFamily="18" charset="0"/>
                <a:cs typeface="Times New Roman" pitchFamily="18" charset="0"/>
              </a:rPr>
              <a:t>HSPICE. 100 vectors with the interval of critical delay is applied at the input</a:t>
            </a: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A load of inverter which is four times the standard inverter is connected at the output as simulation setup. The </a:t>
            </a:r>
            <a:r>
              <a:rPr lang="en-US" sz="2400" dirty="0">
                <a:latin typeface="Times New Roman" pitchFamily="18" charset="0"/>
                <a:cs typeface="Times New Roman" pitchFamily="18" charset="0"/>
              </a:rPr>
              <a:t>power consumption and the delay values are tabulated</a:t>
            </a:r>
            <a:r>
              <a:rPr lang="en-US" sz="2400" dirty="0" smtClean="0">
                <a:latin typeface="Times New Roman" pitchFamily="18" charset="0"/>
                <a:cs typeface="Times New Roman" pitchFamily="18" charset="0"/>
              </a:rPr>
              <a:t>.</a:t>
            </a:r>
            <a:endParaRPr lang="en-US" dirty="0"/>
          </a:p>
        </p:txBody>
      </p:sp>
      <p:sp>
        <p:nvSpPr>
          <p:cNvPr id="3" name="Title 2"/>
          <p:cNvSpPr>
            <a:spLocks noGrp="1"/>
          </p:cNvSpPr>
          <p:nvPr>
            <p:ph type="title"/>
          </p:nvPr>
        </p:nvSpPr>
        <p:spPr>
          <a:xfrm>
            <a:off x="457200" y="228600"/>
            <a:ext cx="7543800" cy="914400"/>
          </a:xfrm>
        </p:spPr>
        <p:txBody>
          <a:bodyPr/>
          <a:lstStyle/>
          <a:p>
            <a:r>
              <a:rPr lang="en-US" sz="3600" dirty="0" smtClean="0">
                <a:solidFill>
                  <a:srgbClr val="FFFF00"/>
                </a:solidFill>
                <a:latin typeface="Times New Roman" pitchFamily="18" charset="0"/>
                <a:cs typeface="Times New Roman" pitchFamily="18" charset="0"/>
              </a:rPr>
              <a:t>Design of Level Converter</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28</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17653627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180973299"/>
              </p:ext>
            </p:extLst>
          </p:nvPr>
        </p:nvGraphicFramePr>
        <p:xfrm>
          <a:off x="381000" y="1524000"/>
          <a:ext cx="8458199" cy="4114800"/>
        </p:xfrm>
        <a:graphic>
          <a:graphicData uri="http://schemas.openxmlformats.org/drawingml/2006/table">
            <a:tbl>
              <a:tblPr firstRow="1" bandRow="1">
                <a:tableStyleId>{5C22544A-7EE6-4342-B048-85BDC9FD1C3A}</a:tableStyleId>
              </a:tblPr>
              <a:tblGrid>
                <a:gridCol w="1208314"/>
                <a:gridCol w="1208314"/>
                <a:gridCol w="1208314"/>
                <a:gridCol w="1208314"/>
                <a:gridCol w="957944"/>
                <a:gridCol w="1371600"/>
                <a:gridCol w="1295399"/>
              </a:tblGrid>
              <a:tr h="457200">
                <a:tc>
                  <a:txBody>
                    <a:bodyPr/>
                    <a:lstStyle/>
                    <a:p>
                      <a:pPr algn="ctr"/>
                      <a:r>
                        <a:rPr lang="en-US" dirty="0" smtClean="0"/>
                        <a:t>Input</a:t>
                      </a:r>
                      <a:r>
                        <a:rPr lang="en-US" baseline="0" dirty="0" smtClean="0"/>
                        <a:t> Voltage</a:t>
                      </a:r>
                    </a:p>
                    <a:p>
                      <a:pPr algn="ctr"/>
                      <a:r>
                        <a:rPr lang="en-US" baseline="0" dirty="0" smtClean="0"/>
                        <a:t>VDDL</a:t>
                      </a:r>
                      <a:endParaRPr lang="en-US" baseline="0" dirty="0"/>
                    </a:p>
                  </a:txBody>
                  <a:tcPr>
                    <a:solidFill>
                      <a:schemeClr val="bg2">
                        <a:lumMod val="60000"/>
                        <a:lumOff val="40000"/>
                      </a:schemeClr>
                    </a:solidFill>
                  </a:tcPr>
                </a:tc>
                <a:tc>
                  <a:txBody>
                    <a:bodyPr/>
                    <a:lstStyle/>
                    <a:p>
                      <a:pPr algn="ctr"/>
                      <a:r>
                        <a:rPr lang="en-US" dirty="0" smtClean="0"/>
                        <a:t>M3 Width </a:t>
                      </a:r>
                    </a:p>
                    <a:p>
                      <a:pPr algn="ctr"/>
                      <a:r>
                        <a:rPr lang="en-US" dirty="0" smtClean="0"/>
                        <a:t>µ</a:t>
                      </a:r>
                      <a:endParaRPr lang="en-US" dirty="0"/>
                    </a:p>
                  </a:txBody>
                  <a:tcPr>
                    <a:solidFill>
                      <a:schemeClr val="bg2">
                        <a:lumMod val="60000"/>
                        <a:lumOff val="40000"/>
                      </a:schemeClr>
                    </a:solidFill>
                  </a:tcPr>
                </a:tc>
                <a:tc>
                  <a:txBody>
                    <a:bodyPr/>
                    <a:lstStyle/>
                    <a:p>
                      <a:pPr algn="ctr"/>
                      <a:r>
                        <a:rPr lang="en-US" dirty="0" smtClean="0"/>
                        <a:t>M3 </a:t>
                      </a:r>
                      <a:r>
                        <a:rPr lang="en-US" dirty="0" err="1" smtClean="0"/>
                        <a:t>V</a:t>
                      </a:r>
                      <a:r>
                        <a:rPr lang="en-US" baseline="-25000" dirty="0" err="1" smtClean="0"/>
                        <a:t>thp</a:t>
                      </a:r>
                      <a:endParaRPr lang="en-US" baseline="-25000" dirty="0" smtClean="0"/>
                    </a:p>
                    <a:p>
                      <a:pPr algn="ctr"/>
                      <a:r>
                        <a:rPr lang="en-US" baseline="0" dirty="0" smtClean="0"/>
                        <a:t>V</a:t>
                      </a:r>
                      <a:endParaRPr lang="en-US" baseline="0" dirty="0"/>
                    </a:p>
                  </a:txBody>
                  <a:tcPr>
                    <a:solidFill>
                      <a:schemeClr val="bg2">
                        <a:lumMod val="60000"/>
                        <a:lumOff val="40000"/>
                      </a:schemeClr>
                    </a:solidFill>
                  </a:tcPr>
                </a:tc>
                <a:tc>
                  <a:txBody>
                    <a:bodyPr/>
                    <a:lstStyle/>
                    <a:p>
                      <a:pPr algn="ctr"/>
                      <a:r>
                        <a:rPr lang="en-US" dirty="0" smtClean="0"/>
                        <a:t>Average Power</a:t>
                      </a:r>
                    </a:p>
                    <a:p>
                      <a:pPr algn="ctr"/>
                      <a:r>
                        <a:rPr lang="en-US" dirty="0" smtClean="0"/>
                        <a:t>(µW)</a:t>
                      </a:r>
                      <a:endParaRPr lang="en-US" dirty="0"/>
                    </a:p>
                  </a:txBody>
                  <a:tcPr>
                    <a:solidFill>
                      <a:schemeClr val="bg2">
                        <a:lumMod val="60000"/>
                        <a:lumOff val="40000"/>
                      </a:schemeClr>
                    </a:solidFill>
                  </a:tcPr>
                </a:tc>
                <a:tc>
                  <a:txBody>
                    <a:bodyPr/>
                    <a:lstStyle/>
                    <a:p>
                      <a:pPr algn="ctr"/>
                      <a:r>
                        <a:rPr lang="en-US" dirty="0" smtClean="0"/>
                        <a:t>Delay</a:t>
                      </a:r>
                    </a:p>
                    <a:p>
                      <a:pPr algn="ctr"/>
                      <a:r>
                        <a:rPr lang="en-US" dirty="0" smtClean="0"/>
                        <a:t>(</a:t>
                      </a:r>
                      <a:r>
                        <a:rPr lang="en-US" dirty="0" err="1" smtClean="0"/>
                        <a:t>ps</a:t>
                      </a:r>
                      <a:r>
                        <a:rPr lang="en-US" dirty="0" smtClean="0"/>
                        <a:t>)</a:t>
                      </a:r>
                      <a:endParaRPr lang="en-US" dirty="0"/>
                    </a:p>
                  </a:txBody>
                  <a:tcPr>
                    <a:solidFill>
                      <a:schemeClr val="bg2">
                        <a:lumMod val="60000"/>
                        <a:lumOff val="40000"/>
                      </a:schemeClr>
                    </a:solidFill>
                  </a:tcPr>
                </a:tc>
                <a:tc>
                  <a:txBody>
                    <a:bodyPr/>
                    <a:lstStyle/>
                    <a:p>
                      <a:pPr algn="ctr"/>
                      <a:r>
                        <a:rPr lang="en-US" dirty="0" smtClean="0"/>
                        <a:t>Power Reduction</a:t>
                      </a:r>
                    </a:p>
                    <a:p>
                      <a:pPr algn="ctr"/>
                      <a:r>
                        <a:rPr lang="en-US" dirty="0" smtClean="0"/>
                        <a:t>%</a:t>
                      </a:r>
                      <a:endParaRPr lang="en-US" dirty="0"/>
                    </a:p>
                  </a:txBody>
                  <a:tcPr>
                    <a:solidFill>
                      <a:schemeClr val="bg2">
                        <a:lumMod val="60000"/>
                        <a:lumOff val="40000"/>
                      </a:schemeClr>
                    </a:solidFill>
                  </a:tcPr>
                </a:tc>
                <a:tc>
                  <a:txBody>
                    <a:bodyPr/>
                    <a:lstStyle/>
                    <a:p>
                      <a:pPr algn="ctr"/>
                      <a:r>
                        <a:rPr lang="en-US" dirty="0" smtClean="0"/>
                        <a:t>Delay Reduction</a:t>
                      </a:r>
                    </a:p>
                    <a:p>
                      <a:pPr algn="ctr"/>
                      <a:r>
                        <a:rPr lang="en-US" dirty="0" smtClean="0"/>
                        <a:t>%</a:t>
                      </a:r>
                      <a:endParaRPr lang="en-US" dirty="0"/>
                    </a:p>
                  </a:txBody>
                  <a:tcPr>
                    <a:solidFill>
                      <a:schemeClr val="bg2">
                        <a:lumMod val="60000"/>
                        <a:lumOff val="40000"/>
                      </a:schemeClr>
                    </a:solidFill>
                  </a:tcPr>
                </a:tc>
              </a:tr>
              <a:tr h="457200">
                <a:tc>
                  <a:txBody>
                    <a:bodyPr/>
                    <a:lstStyle/>
                    <a:p>
                      <a:r>
                        <a:rPr lang="en-US" dirty="0" smtClean="0"/>
                        <a:t>1.0</a:t>
                      </a:r>
                    </a:p>
                  </a:txBody>
                  <a:tcPr>
                    <a:solidFill>
                      <a:schemeClr val="tx2"/>
                    </a:solidFill>
                  </a:tcPr>
                </a:tc>
                <a:tc>
                  <a:txBody>
                    <a:bodyPr/>
                    <a:lstStyle/>
                    <a:p>
                      <a:r>
                        <a:rPr lang="en-US" dirty="0" smtClean="0"/>
                        <a:t>0.120</a:t>
                      </a:r>
                      <a:endParaRPr lang="en-US" dirty="0"/>
                    </a:p>
                  </a:txBody>
                  <a:tcPr>
                    <a:solidFill>
                      <a:schemeClr val="tx2"/>
                    </a:solidFill>
                  </a:tcPr>
                </a:tc>
                <a:tc>
                  <a:txBody>
                    <a:bodyPr/>
                    <a:lstStyle/>
                    <a:p>
                      <a:r>
                        <a:rPr lang="en-US" dirty="0" smtClean="0"/>
                        <a:t>-0.715</a:t>
                      </a:r>
                      <a:endParaRPr lang="en-US" dirty="0"/>
                    </a:p>
                  </a:txBody>
                  <a:tcPr>
                    <a:solidFill>
                      <a:schemeClr val="tx2"/>
                    </a:solidFill>
                  </a:tcPr>
                </a:tc>
                <a:tc>
                  <a:txBody>
                    <a:bodyPr/>
                    <a:lstStyle/>
                    <a:p>
                      <a:r>
                        <a:rPr lang="en-US" dirty="0" smtClean="0"/>
                        <a:t>0.170</a:t>
                      </a:r>
                      <a:endParaRPr lang="en-US" dirty="0"/>
                    </a:p>
                  </a:txBody>
                  <a:tcPr>
                    <a:solidFill>
                      <a:schemeClr val="tx2"/>
                    </a:solidFill>
                  </a:tcPr>
                </a:tc>
                <a:tc>
                  <a:txBody>
                    <a:bodyPr/>
                    <a:lstStyle/>
                    <a:p>
                      <a:r>
                        <a:rPr lang="en-US" dirty="0" smtClean="0"/>
                        <a:t>3.305</a:t>
                      </a:r>
                      <a:endParaRPr lang="en-US" dirty="0"/>
                    </a:p>
                  </a:txBody>
                  <a:tcPr>
                    <a:solidFill>
                      <a:schemeClr val="tx2"/>
                    </a:solidFill>
                  </a:tcPr>
                </a:tc>
                <a:tc>
                  <a:txBody>
                    <a:bodyPr/>
                    <a:lstStyle/>
                    <a:p>
                      <a:r>
                        <a:rPr lang="en-US" dirty="0" smtClean="0"/>
                        <a:t>24.3</a:t>
                      </a:r>
                      <a:endParaRPr lang="en-US" dirty="0"/>
                    </a:p>
                  </a:txBody>
                  <a:tcPr>
                    <a:solidFill>
                      <a:schemeClr val="tx2"/>
                    </a:solidFill>
                  </a:tcPr>
                </a:tc>
                <a:tc>
                  <a:txBody>
                    <a:bodyPr/>
                    <a:lstStyle/>
                    <a:p>
                      <a:r>
                        <a:rPr lang="en-US" dirty="0" smtClean="0"/>
                        <a:t>50.51</a:t>
                      </a:r>
                      <a:endParaRPr lang="en-US" dirty="0"/>
                    </a:p>
                  </a:txBody>
                  <a:tcPr>
                    <a:solidFill>
                      <a:schemeClr val="tx2"/>
                    </a:solidFill>
                  </a:tcPr>
                </a:tc>
              </a:tr>
              <a:tr h="457200">
                <a:tc>
                  <a:txBody>
                    <a:bodyPr/>
                    <a:lstStyle/>
                    <a:p>
                      <a:r>
                        <a:rPr lang="en-US" dirty="0" smtClean="0"/>
                        <a:t>0.9</a:t>
                      </a:r>
                      <a:endParaRPr lang="en-US" dirty="0"/>
                    </a:p>
                  </a:txBody>
                  <a:tcPr>
                    <a:solidFill>
                      <a:schemeClr val="tx2"/>
                    </a:solidFill>
                  </a:tcPr>
                </a:tc>
                <a:tc>
                  <a:txBody>
                    <a:bodyPr/>
                    <a:lstStyle/>
                    <a:p>
                      <a:r>
                        <a:rPr lang="en-US" dirty="0" smtClean="0"/>
                        <a:t>0.120</a:t>
                      </a:r>
                      <a:endParaRPr lang="en-US" dirty="0"/>
                    </a:p>
                  </a:txBody>
                  <a:tcPr>
                    <a:solidFill>
                      <a:schemeClr val="tx2"/>
                    </a:solidFill>
                  </a:tcPr>
                </a:tc>
                <a:tc>
                  <a:txBody>
                    <a:bodyPr/>
                    <a:lstStyle/>
                    <a:p>
                      <a:r>
                        <a:rPr lang="en-US" dirty="0" smtClean="0"/>
                        <a:t>-0.715</a:t>
                      </a:r>
                      <a:endParaRPr lang="en-US" dirty="0"/>
                    </a:p>
                  </a:txBody>
                  <a:tcPr>
                    <a:solidFill>
                      <a:schemeClr val="tx2"/>
                    </a:solidFill>
                  </a:tcPr>
                </a:tc>
                <a:tc>
                  <a:txBody>
                    <a:bodyPr/>
                    <a:lstStyle/>
                    <a:p>
                      <a:r>
                        <a:rPr lang="en-US" dirty="0" smtClean="0"/>
                        <a:t>0.133</a:t>
                      </a:r>
                      <a:endParaRPr lang="en-US" dirty="0"/>
                    </a:p>
                  </a:txBody>
                  <a:tcPr>
                    <a:solidFill>
                      <a:schemeClr val="tx2"/>
                    </a:solidFill>
                  </a:tcPr>
                </a:tc>
                <a:tc>
                  <a:txBody>
                    <a:bodyPr/>
                    <a:lstStyle/>
                    <a:p>
                      <a:r>
                        <a:rPr lang="en-US" dirty="0" smtClean="0"/>
                        <a:t>5.225</a:t>
                      </a:r>
                      <a:endParaRPr lang="en-US" dirty="0"/>
                    </a:p>
                  </a:txBody>
                  <a:tcPr>
                    <a:solidFill>
                      <a:schemeClr val="tx2"/>
                    </a:solidFill>
                  </a:tcPr>
                </a:tc>
                <a:tc>
                  <a:txBody>
                    <a:bodyPr/>
                    <a:lstStyle/>
                    <a:p>
                      <a:r>
                        <a:rPr lang="en-US" dirty="0" smtClean="0"/>
                        <a:t>17.44</a:t>
                      </a:r>
                      <a:endParaRPr lang="en-US" dirty="0"/>
                    </a:p>
                  </a:txBody>
                  <a:tcPr>
                    <a:solidFill>
                      <a:schemeClr val="tx2"/>
                    </a:solidFill>
                  </a:tcPr>
                </a:tc>
                <a:tc>
                  <a:txBody>
                    <a:bodyPr/>
                    <a:lstStyle/>
                    <a:p>
                      <a:r>
                        <a:rPr lang="en-US" dirty="0" smtClean="0"/>
                        <a:t>22.4</a:t>
                      </a:r>
                      <a:endParaRPr lang="en-US" dirty="0"/>
                    </a:p>
                  </a:txBody>
                  <a:tcPr>
                    <a:solidFill>
                      <a:schemeClr val="tx2"/>
                    </a:solidFill>
                  </a:tcPr>
                </a:tc>
              </a:tr>
              <a:tr h="457200">
                <a:tc>
                  <a:txBody>
                    <a:bodyPr/>
                    <a:lstStyle/>
                    <a:p>
                      <a:r>
                        <a:rPr lang="en-US" dirty="0" smtClean="0"/>
                        <a:t>0.8</a:t>
                      </a:r>
                      <a:endParaRPr lang="en-US" dirty="0"/>
                    </a:p>
                  </a:txBody>
                  <a:tcPr>
                    <a:solidFill>
                      <a:schemeClr val="tx2"/>
                    </a:solidFill>
                  </a:tcPr>
                </a:tc>
                <a:tc>
                  <a:txBody>
                    <a:bodyPr/>
                    <a:lstStyle/>
                    <a:p>
                      <a:r>
                        <a:rPr lang="en-US" dirty="0" smtClean="0"/>
                        <a:t>0.120</a:t>
                      </a:r>
                      <a:endParaRPr lang="en-US" dirty="0"/>
                    </a:p>
                  </a:txBody>
                  <a:tcPr>
                    <a:solidFill>
                      <a:schemeClr val="tx2"/>
                    </a:solidFill>
                  </a:tcPr>
                </a:tc>
                <a:tc>
                  <a:txBody>
                    <a:bodyPr/>
                    <a:lstStyle/>
                    <a:p>
                      <a:r>
                        <a:rPr lang="en-US" dirty="0" smtClean="0"/>
                        <a:t>-0.710</a:t>
                      </a:r>
                      <a:endParaRPr lang="en-US" dirty="0"/>
                    </a:p>
                  </a:txBody>
                  <a:tcPr>
                    <a:solidFill>
                      <a:schemeClr val="tx2"/>
                    </a:solidFill>
                  </a:tcPr>
                </a:tc>
                <a:tc>
                  <a:txBody>
                    <a:bodyPr/>
                    <a:lstStyle/>
                    <a:p>
                      <a:r>
                        <a:rPr lang="en-US" dirty="0" smtClean="0"/>
                        <a:t>0.135</a:t>
                      </a:r>
                      <a:endParaRPr lang="en-US" dirty="0"/>
                    </a:p>
                  </a:txBody>
                  <a:tcPr>
                    <a:solidFill>
                      <a:schemeClr val="tx2"/>
                    </a:solidFill>
                  </a:tcPr>
                </a:tc>
                <a:tc>
                  <a:txBody>
                    <a:bodyPr/>
                    <a:lstStyle/>
                    <a:p>
                      <a:r>
                        <a:rPr lang="en-US" dirty="0" smtClean="0"/>
                        <a:t>6.655</a:t>
                      </a:r>
                      <a:endParaRPr lang="en-US" dirty="0"/>
                    </a:p>
                  </a:txBody>
                  <a:tcPr>
                    <a:solidFill>
                      <a:schemeClr val="tx2"/>
                    </a:solidFill>
                  </a:tcPr>
                </a:tc>
                <a:tc>
                  <a:txBody>
                    <a:bodyPr/>
                    <a:lstStyle/>
                    <a:p>
                      <a:r>
                        <a:rPr lang="en-US" dirty="0" smtClean="0"/>
                        <a:t>20.94</a:t>
                      </a:r>
                      <a:endParaRPr lang="en-US" dirty="0"/>
                    </a:p>
                  </a:txBody>
                  <a:tcPr>
                    <a:solidFill>
                      <a:schemeClr val="tx2"/>
                    </a:solidFill>
                  </a:tcPr>
                </a:tc>
                <a:tc>
                  <a:txBody>
                    <a:bodyPr/>
                    <a:lstStyle/>
                    <a:p>
                      <a:r>
                        <a:rPr lang="en-US" dirty="0" smtClean="0"/>
                        <a:t>21.6</a:t>
                      </a:r>
                      <a:endParaRPr lang="en-US" dirty="0"/>
                    </a:p>
                  </a:txBody>
                  <a:tcPr>
                    <a:solidFill>
                      <a:schemeClr val="tx2"/>
                    </a:solidFill>
                  </a:tcPr>
                </a:tc>
              </a:tr>
              <a:tr h="457200">
                <a:tc>
                  <a:txBody>
                    <a:bodyPr/>
                    <a:lstStyle/>
                    <a:p>
                      <a:r>
                        <a:rPr lang="en-US" dirty="0" smtClean="0"/>
                        <a:t>0.7</a:t>
                      </a:r>
                      <a:endParaRPr lang="en-US" dirty="0"/>
                    </a:p>
                  </a:txBody>
                  <a:tcPr>
                    <a:solidFill>
                      <a:schemeClr val="tx2"/>
                    </a:solidFill>
                  </a:tcPr>
                </a:tc>
                <a:tc>
                  <a:txBody>
                    <a:bodyPr/>
                    <a:lstStyle/>
                    <a:p>
                      <a:r>
                        <a:rPr lang="en-US" dirty="0" smtClean="0"/>
                        <a:t>0.106</a:t>
                      </a:r>
                      <a:endParaRPr lang="en-US" dirty="0"/>
                    </a:p>
                  </a:txBody>
                  <a:tcPr>
                    <a:solidFill>
                      <a:schemeClr val="tx2"/>
                    </a:solidFill>
                  </a:tcPr>
                </a:tc>
                <a:tc>
                  <a:txBody>
                    <a:bodyPr/>
                    <a:lstStyle/>
                    <a:p>
                      <a:r>
                        <a:rPr lang="en-US" dirty="0" smtClean="0"/>
                        <a:t>-0.715</a:t>
                      </a:r>
                      <a:endParaRPr lang="en-US" dirty="0"/>
                    </a:p>
                  </a:txBody>
                  <a:tcPr>
                    <a:solidFill>
                      <a:schemeClr val="tx2"/>
                    </a:solidFill>
                  </a:tcPr>
                </a:tc>
                <a:tc>
                  <a:txBody>
                    <a:bodyPr/>
                    <a:lstStyle/>
                    <a:p>
                      <a:r>
                        <a:rPr lang="en-US" dirty="0" smtClean="0"/>
                        <a:t>0.187</a:t>
                      </a:r>
                      <a:endParaRPr lang="en-US" dirty="0"/>
                    </a:p>
                  </a:txBody>
                  <a:tcPr>
                    <a:solidFill>
                      <a:schemeClr val="tx2"/>
                    </a:solidFill>
                  </a:tcPr>
                </a:tc>
                <a:tc>
                  <a:txBody>
                    <a:bodyPr/>
                    <a:lstStyle/>
                    <a:p>
                      <a:r>
                        <a:rPr lang="en-US" dirty="0" smtClean="0"/>
                        <a:t>10.75</a:t>
                      </a:r>
                    </a:p>
                  </a:txBody>
                  <a:tcPr>
                    <a:solidFill>
                      <a:schemeClr val="tx2"/>
                    </a:solidFill>
                  </a:tcPr>
                </a:tc>
                <a:tc>
                  <a:txBody>
                    <a:bodyPr/>
                    <a:lstStyle/>
                    <a:p>
                      <a:r>
                        <a:rPr lang="en-US" dirty="0" smtClean="0"/>
                        <a:t>43.52</a:t>
                      </a:r>
                      <a:endParaRPr lang="en-US" dirty="0"/>
                    </a:p>
                  </a:txBody>
                  <a:tcPr>
                    <a:solidFill>
                      <a:schemeClr val="tx2"/>
                    </a:solidFill>
                  </a:tcPr>
                </a:tc>
                <a:tc>
                  <a:txBody>
                    <a:bodyPr/>
                    <a:lstStyle/>
                    <a:p>
                      <a:r>
                        <a:rPr lang="en-US" dirty="0" smtClean="0"/>
                        <a:t>22.57</a:t>
                      </a:r>
                      <a:endParaRPr lang="en-US" dirty="0"/>
                    </a:p>
                  </a:txBody>
                  <a:tcPr>
                    <a:solidFill>
                      <a:schemeClr val="tx2"/>
                    </a:solidFill>
                  </a:tcPr>
                </a:tc>
              </a:tr>
              <a:tr h="457200">
                <a:tc>
                  <a:txBody>
                    <a:bodyPr/>
                    <a:lstStyle/>
                    <a:p>
                      <a:r>
                        <a:rPr lang="en-US" dirty="0" smtClean="0"/>
                        <a:t>0.6</a:t>
                      </a:r>
                      <a:endParaRPr lang="en-US" dirty="0"/>
                    </a:p>
                  </a:txBody>
                  <a:tcPr>
                    <a:solidFill>
                      <a:schemeClr val="tx2"/>
                    </a:solidFill>
                  </a:tcPr>
                </a:tc>
                <a:tc>
                  <a:txBody>
                    <a:bodyPr/>
                    <a:lstStyle/>
                    <a:p>
                      <a:r>
                        <a:rPr lang="en-US" dirty="0" smtClean="0"/>
                        <a:t>0.118</a:t>
                      </a:r>
                      <a:endParaRPr lang="en-US" dirty="0"/>
                    </a:p>
                  </a:txBody>
                  <a:tcPr>
                    <a:solidFill>
                      <a:schemeClr val="tx2"/>
                    </a:solidFill>
                  </a:tcPr>
                </a:tc>
                <a:tc>
                  <a:txBody>
                    <a:bodyPr/>
                    <a:lstStyle/>
                    <a:p>
                      <a:r>
                        <a:rPr lang="en-US" dirty="0" smtClean="0"/>
                        <a:t>-0.68</a:t>
                      </a:r>
                      <a:endParaRPr lang="en-US" dirty="0"/>
                    </a:p>
                  </a:txBody>
                  <a:tcPr>
                    <a:solidFill>
                      <a:schemeClr val="tx2"/>
                    </a:solidFill>
                  </a:tcPr>
                </a:tc>
                <a:tc>
                  <a:txBody>
                    <a:bodyPr/>
                    <a:lstStyle/>
                    <a:p>
                      <a:r>
                        <a:rPr lang="en-US" dirty="0" smtClean="0"/>
                        <a:t>0.229</a:t>
                      </a:r>
                      <a:endParaRPr lang="en-US" dirty="0"/>
                    </a:p>
                  </a:txBody>
                  <a:tcPr>
                    <a:solidFill>
                      <a:schemeClr val="tx2"/>
                    </a:solidFill>
                  </a:tcPr>
                </a:tc>
                <a:tc>
                  <a:txBody>
                    <a:bodyPr/>
                    <a:lstStyle/>
                    <a:p>
                      <a:r>
                        <a:rPr lang="en-US" dirty="0" smtClean="0"/>
                        <a:t>13.11</a:t>
                      </a:r>
                      <a:endParaRPr lang="en-US" dirty="0"/>
                    </a:p>
                  </a:txBody>
                  <a:tcPr>
                    <a:solidFill>
                      <a:schemeClr val="tx2"/>
                    </a:solidFill>
                  </a:tcPr>
                </a:tc>
                <a:tc>
                  <a:txBody>
                    <a:bodyPr/>
                    <a:lstStyle/>
                    <a:p>
                      <a:r>
                        <a:rPr lang="en-US" dirty="0" smtClean="0"/>
                        <a:t>43.08</a:t>
                      </a:r>
                      <a:endParaRPr lang="en-US" dirty="0"/>
                    </a:p>
                  </a:txBody>
                  <a:tcPr>
                    <a:solidFill>
                      <a:schemeClr val="tx2"/>
                    </a:solidFill>
                  </a:tcPr>
                </a:tc>
                <a:tc>
                  <a:txBody>
                    <a:bodyPr/>
                    <a:lstStyle/>
                    <a:p>
                      <a:r>
                        <a:rPr lang="en-US" dirty="0" smtClean="0"/>
                        <a:t>8.5</a:t>
                      </a:r>
                      <a:endParaRPr lang="en-US" dirty="0"/>
                    </a:p>
                  </a:txBody>
                  <a:tcPr>
                    <a:solidFill>
                      <a:schemeClr val="tx2"/>
                    </a:solidFill>
                  </a:tcPr>
                </a:tc>
              </a:tr>
              <a:tr h="457200">
                <a:tc>
                  <a:txBody>
                    <a:bodyPr/>
                    <a:lstStyle/>
                    <a:p>
                      <a:r>
                        <a:rPr lang="en-US" dirty="0" smtClean="0"/>
                        <a:t>0.5</a:t>
                      </a:r>
                      <a:endParaRPr lang="en-US" dirty="0"/>
                    </a:p>
                  </a:txBody>
                  <a:tcPr>
                    <a:solidFill>
                      <a:schemeClr val="tx2"/>
                    </a:solidFill>
                  </a:tcPr>
                </a:tc>
                <a:tc>
                  <a:txBody>
                    <a:bodyPr/>
                    <a:lstStyle/>
                    <a:p>
                      <a:r>
                        <a:rPr lang="en-US" dirty="0" smtClean="0"/>
                        <a:t>0.116</a:t>
                      </a:r>
                      <a:endParaRPr lang="en-US" dirty="0"/>
                    </a:p>
                  </a:txBody>
                  <a:tcPr>
                    <a:solidFill>
                      <a:schemeClr val="tx2"/>
                    </a:solidFill>
                  </a:tcPr>
                </a:tc>
                <a:tc>
                  <a:txBody>
                    <a:bodyPr/>
                    <a:lstStyle/>
                    <a:p>
                      <a:r>
                        <a:rPr lang="en-US" dirty="0" smtClean="0"/>
                        <a:t>-0.72</a:t>
                      </a:r>
                      <a:endParaRPr lang="en-US" dirty="0"/>
                    </a:p>
                  </a:txBody>
                  <a:tcPr>
                    <a:solidFill>
                      <a:schemeClr val="tx2"/>
                    </a:solidFill>
                  </a:tcPr>
                </a:tc>
                <a:tc>
                  <a:txBody>
                    <a:bodyPr/>
                    <a:lstStyle/>
                    <a:p>
                      <a:r>
                        <a:rPr lang="en-US" dirty="0" smtClean="0"/>
                        <a:t>0.585</a:t>
                      </a:r>
                      <a:endParaRPr lang="en-US" dirty="0"/>
                    </a:p>
                  </a:txBody>
                  <a:tcPr>
                    <a:solidFill>
                      <a:schemeClr val="tx2"/>
                    </a:solidFill>
                  </a:tcPr>
                </a:tc>
                <a:tc>
                  <a:txBody>
                    <a:bodyPr/>
                    <a:lstStyle/>
                    <a:p>
                      <a:r>
                        <a:rPr lang="en-US" dirty="0" smtClean="0"/>
                        <a:t>16.0</a:t>
                      </a:r>
                      <a:endParaRPr lang="en-US" dirty="0"/>
                    </a:p>
                  </a:txBody>
                  <a:tcPr>
                    <a:solidFill>
                      <a:schemeClr val="tx2"/>
                    </a:solidFill>
                  </a:tcPr>
                </a:tc>
                <a:tc>
                  <a:txBody>
                    <a:bodyPr/>
                    <a:lstStyle/>
                    <a:p>
                      <a:r>
                        <a:rPr lang="en-US" dirty="0" smtClean="0"/>
                        <a:t>53.4</a:t>
                      </a:r>
                      <a:endParaRPr lang="en-US" dirty="0"/>
                    </a:p>
                  </a:txBody>
                  <a:tcPr>
                    <a:solidFill>
                      <a:schemeClr val="tx2"/>
                    </a:solidFill>
                  </a:tcPr>
                </a:tc>
                <a:tc>
                  <a:txBody>
                    <a:bodyPr/>
                    <a:lstStyle/>
                    <a:p>
                      <a:r>
                        <a:rPr lang="en-US" dirty="0" smtClean="0"/>
                        <a:t>-9.09</a:t>
                      </a:r>
                      <a:endParaRPr lang="en-US" dirty="0"/>
                    </a:p>
                  </a:txBody>
                  <a:tcPr>
                    <a:solidFill>
                      <a:schemeClr val="tx2"/>
                    </a:solidFill>
                  </a:tcPr>
                </a:tc>
              </a:tr>
              <a:tr h="457200">
                <a:tc>
                  <a:txBody>
                    <a:bodyPr/>
                    <a:lstStyle/>
                    <a:p>
                      <a:r>
                        <a:rPr lang="en-US" dirty="0" smtClean="0"/>
                        <a:t>0.4</a:t>
                      </a:r>
                      <a:endParaRPr lang="en-US" dirty="0"/>
                    </a:p>
                  </a:txBody>
                  <a:tcPr>
                    <a:solidFill>
                      <a:schemeClr val="tx2"/>
                    </a:solidFill>
                  </a:tcPr>
                </a:tc>
                <a:tc>
                  <a:txBody>
                    <a:bodyPr/>
                    <a:lstStyle/>
                    <a:p>
                      <a:r>
                        <a:rPr lang="en-US" dirty="0" smtClean="0"/>
                        <a:t>0.120</a:t>
                      </a:r>
                      <a:endParaRPr lang="en-US" dirty="0"/>
                    </a:p>
                  </a:txBody>
                  <a:tcPr>
                    <a:solidFill>
                      <a:schemeClr val="tx2"/>
                    </a:solidFill>
                  </a:tcPr>
                </a:tc>
                <a:tc>
                  <a:txBody>
                    <a:bodyPr/>
                    <a:lstStyle/>
                    <a:p>
                      <a:r>
                        <a:rPr lang="en-US" dirty="0" smtClean="0"/>
                        <a:t>-0.69</a:t>
                      </a:r>
                      <a:endParaRPr lang="en-US" dirty="0"/>
                    </a:p>
                  </a:txBody>
                  <a:tcPr>
                    <a:solidFill>
                      <a:schemeClr val="tx2"/>
                    </a:solidFill>
                  </a:tcPr>
                </a:tc>
                <a:tc>
                  <a:txBody>
                    <a:bodyPr/>
                    <a:lstStyle/>
                    <a:p>
                      <a:r>
                        <a:rPr lang="en-US" dirty="0" smtClean="0"/>
                        <a:t>1.80</a:t>
                      </a:r>
                      <a:endParaRPr lang="en-US" dirty="0"/>
                    </a:p>
                  </a:txBody>
                  <a:tcPr>
                    <a:solidFill>
                      <a:schemeClr val="tx2"/>
                    </a:solidFill>
                  </a:tcPr>
                </a:tc>
                <a:tc>
                  <a:txBody>
                    <a:bodyPr/>
                    <a:lstStyle/>
                    <a:p>
                      <a:r>
                        <a:rPr lang="en-US" dirty="0" smtClean="0"/>
                        <a:t>34.75</a:t>
                      </a:r>
                      <a:endParaRPr lang="en-US" dirty="0"/>
                    </a:p>
                  </a:txBody>
                  <a:tcPr>
                    <a:solidFill>
                      <a:schemeClr val="tx2"/>
                    </a:solidFill>
                  </a:tcPr>
                </a:tc>
                <a:tc>
                  <a:txBody>
                    <a:bodyPr/>
                    <a:lstStyle/>
                    <a:p>
                      <a:r>
                        <a:rPr lang="en-US" dirty="0" smtClean="0"/>
                        <a:t>57.66</a:t>
                      </a:r>
                      <a:endParaRPr lang="en-US" dirty="0"/>
                    </a:p>
                  </a:txBody>
                  <a:tcPr>
                    <a:solidFill>
                      <a:schemeClr val="tx2"/>
                    </a:solidFill>
                  </a:tcPr>
                </a:tc>
                <a:tc>
                  <a:txBody>
                    <a:bodyPr/>
                    <a:lstStyle/>
                    <a:p>
                      <a:r>
                        <a:rPr lang="en-US" dirty="0" smtClean="0"/>
                        <a:t>-34.28</a:t>
                      </a:r>
                      <a:endParaRPr lang="en-US" dirty="0"/>
                    </a:p>
                  </a:txBody>
                  <a:tcPr>
                    <a:solidFill>
                      <a:schemeClr val="tx2"/>
                    </a:solidFill>
                  </a:tcPr>
                </a:tc>
              </a:tr>
            </a:tbl>
          </a:graphicData>
        </a:graphic>
      </p:graphicFrame>
      <p:sp>
        <p:nvSpPr>
          <p:cNvPr id="3" name="Title 2"/>
          <p:cNvSpPr>
            <a:spLocks noGrp="1"/>
          </p:cNvSpPr>
          <p:nvPr>
            <p:ph type="title"/>
          </p:nvPr>
        </p:nvSpPr>
        <p:spPr>
          <a:xfrm>
            <a:off x="457200" y="228600"/>
            <a:ext cx="8153400" cy="914400"/>
          </a:xfrm>
        </p:spPr>
        <p:txBody>
          <a:bodyPr/>
          <a:lstStyle/>
          <a:p>
            <a:r>
              <a:rPr lang="en-US" sz="3600" dirty="0" smtClean="0">
                <a:solidFill>
                  <a:srgbClr val="FFFF00"/>
                </a:solidFill>
                <a:latin typeface="Times New Roman" pitchFamily="18" charset="0"/>
                <a:cs typeface="Times New Roman" pitchFamily="18" charset="0"/>
              </a:rPr>
              <a:t>Power, Delay of DVF4 V/S Input Voltage (VDDL)</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29</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1868584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295400"/>
            <a:ext cx="7696200" cy="4343400"/>
          </a:xfrm>
        </p:spPr>
        <p:txBody>
          <a:bodyPr>
            <a:normAutofit/>
          </a:bodyPr>
          <a:lstStyle/>
          <a:p>
            <a:pPr>
              <a:buFont typeface="Wingdings" pitchFamily="2" charset="2"/>
              <a:buChar char="v"/>
            </a:pPr>
            <a:r>
              <a:rPr lang="en-US" sz="2400" dirty="0" smtClean="0">
                <a:latin typeface="Times New Roman" pitchFamily="18" charset="0"/>
                <a:cs typeface="Times New Roman" pitchFamily="18" charset="0"/>
              </a:rPr>
              <a:t>To design a level </a:t>
            </a: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onverter which has less power consumption and reduced delay. </a:t>
            </a: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The average power and delay of one standard inverter as a target for the level converter.</a:t>
            </a:r>
          </a:p>
          <a:p>
            <a:pPr>
              <a:buFont typeface="Wingdings" pitchFamily="2" charset="2"/>
              <a:buChar char="v"/>
            </a:pPr>
            <a:endParaRPr lang="en-US" sz="2400" dirty="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To have a better energy saving by allowing the level converters overhead than energy saving obtained by using Dual-VDD design without allowing level converters.</a:t>
            </a:r>
          </a:p>
          <a:p>
            <a:pPr>
              <a:buFont typeface="Wingdings" pitchFamily="2" charset="2"/>
              <a:buChar char="v"/>
            </a:pPr>
            <a:endParaRPr lang="en-US" sz="2400" dirty="0">
              <a:latin typeface="Times New Roman" pitchFamily="18" charset="0"/>
              <a:cs typeface="Times New Roman" pitchFamily="18" charset="0"/>
            </a:endParaRPr>
          </a:p>
        </p:txBody>
      </p:sp>
      <p:sp>
        <p:nvSpPr>
          <p:cNvPr id="3" name="Title 2"/>
          <p:cNvSpPr>
            <a:spLocks noGrp="1"/>
          </p:cNvSpPr>
          <p:nvPr>
            <p:ph type="title"/>
          </p:nvPr>
        </p:nvSpPr>
        <p:spPr>
          <a:xfrm>
            <a:off x="762000" y="228600"/>
            <a:ext cx="7543800" cy="914400"/>
          </a:xfrm>
        </p:spPr>
        <p:txBody>
          <a:bodyPr/>
          <a:lstStyle/>
          <a:p>
            <a:r>
              <a:rPr lang="en-US" sz="3600" dirty="0" smtClean="0">
                <a:solidFill>
                  <a:srgbClr val="FFFF00"/>
                </a:solidFill>
                <a:latin typeface="Times New Roman" pitchFamily="18" charset="0"/>
                <a:cs typeface="Times New Roman" pitchFamily="18" charset="0"/>
              </a:rPr>
              <a:t>Problem Statement</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3</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dirty="0" err="1" smtClean="0">
                <a:solidFill>
                  <a:srgbClr val="FFFFFF"/>
                </a:solidFill>
              </a:rPr>
              <a:t>Karthik’s</a:t>
            </a:r>
            <a:r>
              <a:rPr lang="en-US" altLang="zh-CN" dirty="0" smtClean="0">
                <a:solidFill>
                  <a:srgbClr val="FFFFFF"/>
                </a:solidFill>
              </a:rPr>
              <a:t> MS Defense</a:t>
            </a:r>
            <a:endParaRPr lang="en-US" altLang="zh-CN" dirty="0">
              <a:solidFill>
                <a:srgbClr val="FFFFFF"/>
              </a:solidFill>
            </a:endParaRPr>
          </a:p>
        </p:txBody>
      </p:sp>
    </p:spTree>
    <p:extLst>
      <p:ext uri="{BB962C8B-B14F-4D97-AF65-F5344CB8AC3E}">
        <p14:creationId xmlns:p14="http://schemas.microsoft.com/office/powerpoint/2010/main" val="36460196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7848600" cy="4191000"/>
          </a:xfrm>
        </p:spPr>
        <p:txBody>
          <a:bodyPr>
            <a:normAutofit/>
          </a:bodyPr>
          <a:lstStyle/>
          <a:p>
            <a:pPr marL="285750" indent="-285750">
              <a:buFont typeface="Wingdings" pitchFamily="2" charset="2"/>
              <a:buChar char="v"/>
            </a:pPr>
            <a:r>
              <a:rPr lang="en-US" sz="2400" dirty="0" smtClean="0">
                <a:latin typeface="Times New Roman" pitchFamily="18" charset="0"/>
                <a:cs typeface="Times New Roman" pitchFamily="18" charset="0"/>
              </a:rPr>
              <a:t>Problem </a:t>
            </a:r>
            <a:r>
              <a:rPr lang="en-US" sz="2400" dirty="0">
                <a:latin typeface="Times New Roman" pitchFamily="18" charset="0"/>
                <a:cs typeface="Times New Roman" pitchFamily="18" charset="0"/>
              </a:rPr>
              <a:t>Statement</a:t>
            </a:r>
          </a:p>
          <a:p>
            <a:pPr marL="285750" lvl="0" indent="-285750">
              <a:buFont typeface="Wingdings" pitchFamily="2" charset="2"/>
              <a:buChar char="v"/>
            </a:pPr>
            <a:r>
              <a:rPr lang="en-US" sz="2400" dirty="0" smtClean="0">
                <a:solidFill>
                  <a:prstClr val="white"/>
                </a:solidFill>
                <a:latin typeface="Times New Roman" pitchFamily="18" charset="0"/>
                <a:cs typeface="Times New Roman" pitchFamily="18" charset="0"/>
              </a:rPr>
              <a:t>Motivation</a:t>
            </a:r>
          </a:p>
          <a:p>
            <a:pPr marL="285750" lvl="0" indent="-285750">
              <a:buFont typeface="Wingdings" pitchFamily="2" charset="2"/>
              <a:buChar char="v"/>
            </a:pPr>
            <a:r>
              <a:rPr lang="en-US" sz="2400" dirty="0" smtClean="0">
                <a:latin typeface="Times New Roman" pitchFamily="18" charset="0"/>
                <a:cs typeface="Times New Roman" pitchFamily="18" charset="0"/>
              </a:rPr>
              <a:t>Introduction </a:t>
            </a:r>
            <a:r>
              <a:rPr lang="en-US" sz="2400" dirty="0">
                <a:latin typeface="Times New Roman" pitchFamily="18" charset="0"/>
                <a:cs typeface="Times New Roman" pitchFamily="18" charset="0"/>
              </a:rPr>
              <a:t>and Background</a:t>
            </a:r>
          </a:p>
          <a:p>
            <a:pPr marL="285750" lvl="0" indent="-285750">
              <a:buFont typeface="Wingdings" pitchFamily="2" charset="2"/>
              <a:buChar char="v"/>
            </a:pPr>
            <a:r>
              <a:rPr lang="en-US" sz="2400" dirty="0">
                <a:latin typeface="Times New Roman" pitchFamily="18" charset="0"/>
                <a:cs typeface="Times New Roman" pitchFamily="18" charset="0"/>
              </a:rPr>
              <a:t>Types of </a:t>
            </a:r>
            <a:r>
              <a:rPr lang="en-US" sz="2400" dirty="0" smtClean="0">
                <a:latin typeface="Times New Roman" pitchFamily="18" charset="0"/>
                <a:cs typeface="Times New Roman" pitchFamily="18" charset="0"/>
              </a:rPr>
              <a:t>Level </a:t>
            </a: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onverters</a:t>
            </a:r>
            <a:endParaRPr lang="en-US" sz="2400" dirty="0">
              <a:latin typeface="Times New Roman" pitchFamily="18" charset="0"/>
              <a:cs typeface="Times New Roman" pitchFamily="18" charset="0"/>
            </a:endParaRPr>
          </a:p>
          <a:p>
            <a:pPr marL="285750" indent="-285750">
              <a:buFont typeface="Wingdings" pitchFamily="2" charset="2"/>
              <a:buChar char="v"/>
            </a:pPr>
            <a:r>
              <a:rPr lang="en-US" sz="2400" dirty="0">
                <a:latin typeface="Times New Roman" pitchFamily="18" charset="0"/>
                <a:cs typeface="Times New Roman" pitchFamily="18" charset="0"/>
              </a:rPr>
              <a:t>Level Converters</a:t>
            </a:r>
          </a:p>
          <a:p>
            <a:pPr marL="285750" lvl="0" indent="-285750">
              <a:buFont typeface="Wingdings" pitchFamily="2" charset="2"/>
              <a:buChar char="v"/>
            </a:pPr>
            <a:r>
              <a:rPr lang="en-US" sz="2400" dirty="0" smtClean="0">
                <a:latin typeface="Times New Roman" pitchFamily="18" charset="0"/>
                <a:cs typeface="Times New Roman" pitchFamily="18" charset="0"/>
              </a:rPr>
              <a:t>Proposed </a:t>
            </a:r>
            <a:r>
              <a:rPr lang="en-US" sz="2400" dirty="0">
                <a:latin typeface="Times New Roman" pitchFamily="18" charset="0"/>
                <a:cs typeface="Times New Roman" pitchFamily="18" charset="0"/>
              </a:rPr>
              <a:t>Level Converter</a:t>
            </a:r>
          </a:p>
          <a:p>
            <a:pPr marL="742950" lvl="1" indent="-285750">
              <a:buFont typeface="Wingdings" pitchFamily="2" charset="2"/>
              <a:buChar char="v"/>
            </a:pPr>
            <a:r>
              <a:rPr lang="en-US" sz="2400" dirty="0">
                <a:solidFill>
                  <a:prstClr val="white"/>
                </a:solidFill>
                <a:latin typeface="Times New Roman" pitchFamily="18" charset="0"/>
                <a:cs typeface="Times New Roman" pitchFamily="18" charset="0"/>
              </a:rPr>
              <a:t>Design of Level Converter</a:t>
            </a:r>
          </a:p>
          <a:p>
            <a:pPr marL="742950" lvl="1" indent="-285750">
              <a:buFont typeface="Wingdings" pitchFamily="2" charset="2"/>
              <a:buChar char="v"/>
            </a:pPr>
            <a:r>
              <a:rPr lang="en-US" sz="2400" dirty="0" smtClean="0">
                <a:solidFill>
                  <a:srgbClr val="FFFF00"/>
                </a:solidFill>
                <a:latin typeface="Times New Roman" pitchFamily="18" charset="0"/>
                <a:cs typeface="Times New Roman" pitchFamily="18" charset="0"/>
              </a:rPr>
              <a:t>Experimental </a:t>
            </a:r>
            <a:r>
              <a:rPr lang="en-US" sz="2400" dirty="0">
                <a:solidFill>
                  <a:srgbClr val="FFFF00"/>
                </a:solidFill>
                <a:latin typeface="Times New Roman" pitchFamily="18" charset="0"/>
                <a:cs typeface="Times New Roman" pitchFamily="18" charset="0"/>
              </a:rPr>
              <a:t>Results</a:t>
            </a:r>
          </a:p>
          <a:p>
            <a:pPr marL="285750" lvl="0" indent="-285750">
              <a:buFont typeface="Wingdings" pitchFamily="2" charset="2"/>
              <a:buChar char="v"/>
            </a:pPr>
            <a:r>
              <a:rPr lang="en-US" sz="2400" dirty="0">
                <a:solidFill>
                  <a:prstClr val="white"/>
                </a:solidFill>
                <a:latin typeface="Times New Roman" pitchFamily="18" charset="0"/>
                <a:cs typeface="Times New Roman" pitchFamily="18" charset="0"/>
              </a:rPr>
              <a:t>Conclusion</a:t>
            </a:r>
          </a:p>
        </p:txBody>
      </p:sp>
      <p:sp>
        <p:nvSpPr>
          <p:cNvPr id="3" name="Title 2"/>
          <p:cNvSpPr>
            <a:spLocks noGrp="1"/>
          </p:cNvSpPr>
          <p:nvPr>
            <p:ph type="title"/>
          </p:nvPr>
        </p:nvSpPr>
        <p:spPr>
          <a:xfrm>
            <a:off x="457200" y="304800"/>
            <a:ext cx="7543800" cy="914400"/>
          </a:xfrm>
        </p:spPr>
        <p:txBody>
          <a:bodyPr/>
          <a:lstStyle/>
          <a:p>
            <a:r>
              <a:rPr lang="en-US" sz="3600" dirty="0" smtClean="0">
                <a:solidFill>
                  <a:srgbClr val="FFFF00"/>
                </a:solidFill>
                <a:latin typeface="Times New Roman" pitchFamily="18" charset="0"/>
                <a:cs typeface="Times New Roman" pitchFamily="18" charset="0"/>
              </a:rPr>
              <a:t>Presentation Outline</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30</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7609169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143000"/>
            <a:ext cx="7467600" cy="4648200"/>
          </a:xfrm>
        </p:spPr>
        <p:txBody>
          <a:bodyPr>
            <a:normAutofit fontScale="92500"/>
          </a:bodyPr>
          <a:lstStyle/>
          <a:p>
            <a:pPr>
              <a:buFont typeface="Wingdings" pitchFamily="2" charset="2"/>
              <a:buChar char="v"/>
            </a:pPr>
            <a:r>
              <a:rPr lang="en-US" sz="2200" dirty="0" smtClean="0">
                <a:latin typeface="Times New Roman" pitchFamily="18" charset="0"/>
                <a:cs typeface="Times New Roman" pitchFamily="18" charset="0"/>
              </a:rPr>
              <a:t>The DVF4 level converter is compared with the previous best level converter. The simulation setup is depicted below</a:t>
            </a:r>
            <a:r>
              <a:rPr lang="en-US" dirty="0" smtClean="0"/>
              <a:t>.</a:t>
            </a:r>
          </a:p>
          <a:p>
            <a:endParaRPr lang="en-US" dirty="0"/>
          </a:p>
          <a:p>
            <a:endParaRPr lang="en-US" dirty="0" smtClean="0"/>
          </a:p>
          <a:p>
            <a:endParaRPr lang="en-US" dirty="0"/>
          </a:p>
          <a:p>
            <a:endParaRPr lang="en-US" dirty="0" smtClean="0"/>
          </a:p>
          <a:p>
            <a:pPr>
              <a:buFont typeface="Wingdings" pitchFamily="2" charset="2"/>
              <a:buChar char="v"/>
            </a:pPr>
            <a:endParaRPr lang="en-US" sz="2200" dirty="0" smtClean="0">
              <a:latin typeface="Times New Roman" pitchFamily="18" charset="0"/>
              <a:cs typeface="Times New Roman" pitchFamily="18" charset="0"/>
            </a:endParaRPr>
          </a:p>
          <a:p>
            <a:pPr>
              <a:buFont typeface="Wingdings" pitchFamily="2" charset="2"/>
              <a:buChar char="v"/>
            </a:pPr>
            <a:r>
              <a:rPr lang="en-US" sz="2200" dirty="0" smtClean="0">
                <a:latin typeface="Times New Roman" pitchFamily="18" charset="0"/>
                <a:cs typeface="Times New Roman" pitchFamily="18" charset="0"/>
              </a:rPr>
              <a:t>The first inverter supplied by VDDL and the second inverter connected after the Level converter is supplied by VDDH.</a:t>
            </a:r>
          </a:p>
          <a:p>
            <a:pPr marL="18288" indent="0">
              <a:buNone/>
            </a:pPr>
            <a:endParaRPr lang="en-US" sz="2200" dirty="0">
              <a:latin typeface="Times New Roman" pitchFamily="18" charset="0"/>
              <a:cs typeface="Times New Roman" pitchFamily="18" charset="0"/>
            </a:endParaRPr>
          </a:p>
          <a:p>
            <a:pPr>
              <a:buFont typeface="Wingdings" pitchFamily="2" charset="2"/>
              <a:buChar char="v"/>
            </a:pPr>
            <a:r>
              <a:rPr lang="en-US" sz="2200" dirty="0" smtClean="0">
                <a:latin typeface="Times New Roman" pitchFamily="18" charset="0"/>
                <a:cs typeface="Times New Roman" pitchFamily="18" charset="0"/>
              </a:rPr>
              <a:t>The driver and </a:t>
            </a:r>
            <a:r>
              <a:rPr lang="en-US" sz="2200" dirty="0">
                <a:latin typeface="Times New Roman" pitchFamily="18" charset="0"/>
                <a:cs typeface="Times New Roman" pitchFamily="18" charset="0"/>
              </a:rPr>
              <a:t>load </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inverters are 4X the size of a </a:t>
            </a:r>
            <a:r>
              <a:rPr lang="en-US" sz="2200" dirty="0" smtClean="0">
                <a:latin typeface="Times New Roman" pitchFamily="18" charset="0"/>
                <a:cs typeface="Times New Roman" pitchFamily="18" charset="0"/>
              </a:rPr>
              <a:t>minimum size </a:t>
            </a:r>
            <a:r>
              <a:rPr lang="en-US" sz="2200" dirty="0">
                <a:latin typeface="Times New Roman" pitchFamily="18" charset="0"/>
                <a:cs typeface="Times New Roman" pitchFamily="18" charset="0"/>
              </a:rPr>
              <a:t>inverter (</a:t>
            </a:r>
            <a:r>
              <a:rPr lang="en-US" sz="2200" dirty="0" err="1">
                <a:latin typeface="Times New Roman" pitchFamily="18" charset="0"/>
                <a:cs typeface="Times New Roman" pitchFamily="18" charset="0"/>
              </a:rPr>
              <a:t>Wn</a:t>
            </a:r>
            <a:r>
              <a:rPr lang="en-US" sz="2200" dirty="0">
                <a:latin typeface="Times New Roman" pitchFamily="18" charset="0"/>
                <a:cs typeface="Times New Roman" pitchFamily="18" charset="0"/>
              </a:rPr>
              <a:t> = 4Wmin and </a:t>
            </a:r>
            <a:r>
              <a:rPr lang="en-US" sz="2200" dirty="0" err="1">
                <a:latin typeface="Times New Roman" pitchFamily="18" charset="0"/>
                <a:cs typeface="Times New Roman" pitchFamily="18" charset="0"/>
              </a:rPr>
              <a:t>Wp</a:t>
            </a:r>
            <a:r>
              <a:rPr lang="en-US" sz="2200" dirty="0">
                <a:latin typeface="Times New Roman" pitchFamily="18" charset="0"/>
                <a:cs typeface="Times New Roman" pitchFamily="18" charset="0"/>
              </a:rPr>
              <a:t> = 10Wmin</a:t>
            </a:r>
            <a:r>
              <a:rPr lang="en-US" sz="2200" dirty="0" smtClean="0">
                <a:latin typeface="Times New Roman" pitchFamily="18" charset="0"/>
                <a:cs typeface="Times New Roman" pitchFamily="18" charset="0"/>
              </a:rPr>
              <a:t>).</a:t>
            </a:r>
          </a:p>
          <a:p>
            <a:pPr>
              <a:buFont typeface="Wingdings" pitchFamily="2" charset="2"/>
              <a:buChar char="v"/>
            </a:pPr>
            <a:r>
              <a:rPr lang="en-US" sz="2200" dirty="0" smtClean="0">
                <a:latin typeface="Times New Roman" pitchFamily="18" charset="0"/>
                <a:cs typeface="Times New Roman" pitchFamily="18" charset="0"/>
              </a:rPr>
              <a:t>The simulations are done using the 32nm PTM model in HSPICE.</a:t>
            </a:r>
          </a:p>
          <a:p>
            <a:endParaRPr lang="en-US" dirty="0"/>
          </a:p>
        </p:txBody>
      </p:sp>
      <p:sp>
        <p:nvSpPr>
          <p:cNvPr id="3" name="Title 2"/>
          <p:cNvSpPr>
            <a:spLocks noGrp="1"/>
          </p:cNvSpPr>
          <p:nvPr>
            <p:ph type="title"/>
          </p:nvPr>
        </p:nvSpPr>
        <p:spPr>
          <a:xfrm>
            <a:off x="533400" y="228600"/>
            <a:ext cx="7995285" cy="685800"/>
          </a:xfrm>
        </p:spPr>
        <p:txBody>
          <a:bodyPr/>
          <a:lstStyle/>
          <a:p>
            <a:r>
              <a:rPr lang="en-US" sz="3600" dirty="0" smtClean="0">
                <a:solidFill>
                  <a:srgbClr val="FFFF00"/>
                </a:solidFill>
                <a:latin typeface="Times New Roman" pitchFamily="18" charset="0"/>
                <a:cs typeface="Times New Roman" pitchFamily="18" charset="0"/>
              </a:rPr>
              <a:t>Experimental Results</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31</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828800"/>
            <a:ext cx="4953000" cy="1600200"/>
          </a:xfrm>
          <a:prstGeom prst="rect">
            <a:avLst/>
          </a:prstGeom>
        </p:spPr>
      </p:pic>
    </p:spTree>
    <p:extLst>
      <p:ext uri="{BB962C8B-B14F-4D97-AF65-F5344CB8AC3E}">
        <p14:creationId xmlns:p14="http://schemas.microsoft.com/office/powerpoint/2010/main" val="7382400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046741286"/>
              </p:ext>
            </p:extLst>
          </p:nvPr>
        </p:nvGraphicFramePr>
        <p:xfrm>
          <a:off x="381000" y="1066800"/>
          <a:ext cx="8534401" cy="5221605"/>
        </p:xfrm>
        <a:graphic>
          <a:graphicData uri="http://schemas.openxmlformats.org/drawingml/2006/table">
            <a:tbl>
              <a:tblPr firstRow="1" bandRow="1">
                <a:tableStyleId>{5C22544A-7EE6-4342-B048-85BDC9FD1C3A}</a:tableStyleId>
              </a:tblPr>
              <a:tblGrid>
                <a:gridCol w="1219200"/>
                <a:gridCol w="1219200"/>
                <a:gridCol w="1219200"/>
                <a:gridCol w="1219200"/>
                <a:gridCol w="1219200"/>
                <a:gridCol w="1142999"/>
                <a:gridCol w="1295402"/>
              </a:tblGrid>
              <a:tr h="523875">
                <a:tc>
                  <a:txBody>
                    <a:bodyPr/>
                    <a:lstStyle/>
                    <a:p>
                      <a:r>
                        <a:rPr lang="en-US" dirty="0" smtClean="0"/>
                        <a:t>-</a:t>
                      </a:r>
                      <a:endParaRPr lang="en-US" dirty="0"/>
                    </a:p>
                  </a:txBody>
                  <a:tcPr>
                    <a:solidFill>
                      <a:schemeClr val="bg2">
                        <a:lumMod val="60000"/>
                        <a:lumOff val="40000"/>
                      </a:schemeClr>
                    </a:solidFill>
                  </a:tcPr>
                </a:tc>
                <a:tc gridSpan="2">
                  <a:txBody>
                    <a:bodyPr/>
                    <a:lstStyle/>
                    <a:p>
                      <a:pPr algn="ctr"/>
                      <a:r>
                        <a:rPr lang="en-US" dirty="0" smtClean="0"/>
                        <a:t>DVF4 Level Converter</a:t>
                      </a:r>
                      <a:endParaRPr lang="en-US" dirty="0"/>
                    </a:p>
                  </a:txBody>
                  <a:tcPr>
                    <a:solidFill>
                      <a:schemeClr val="bg2">
                        <a:lumMod val="60000"/>
                        <a:lumOff val="40000"/>
                      </a:schemeClr>
                    </a:solidFill>
                  </a:tcPr>
                </a:tc>
                <a:tc hMerge="1">
                  <a:txBody>
                    <a:bodyPr/>
                    <a:lstStyle/>
                    <a:p>
                      <a:endParaRPr lang="en-US" dirty="0"/>
                    </a:p>
                  </a:txBody>
                  <a:tcPr/>
                </a:tc>
                <a:tc gridSpan="2">
                  <a:txBody>
                    <a:bodyPr/>
                    <a:lstStyle/>
                    <a:p>
                      <a:pPr algn="ctr"/>
                      <a:r>
                        <a:rPr lang="en-US" sz="1800" dirty="0" smtClean="0">
                          <a:solidFill>
                            <a:schemeClr val="tx1"/>
                          </a:solidFill>
                          <a:latin typeface="Times New Roman" pitchFamily="18" charset="0"/>
                          <a:cs typeface="Times New Roman" pitchFamily="18" charset="0"/>
                        </a:rPr>
                        <a:t>Multi </a:t>
                      </a:r>
                      <a:r>
                        <a:rPr lang="en-US" sz="1800" dirty="0" err="1" smtClean="0">
                          <a:solidFill>
                            <a:schemeClr val="tx1"/>
                          </a:solidFill>
                          <a:latin typeface="Times New Roman" pitchFamily="18" charset="0"/>
                          <a:cs typeface="Times New Roman" pitchFamily="18" charset="0"/>
                        </a:rPr>
                        <a:t>V</a:t>
                      </a:r>
                      <a:r>
                        <a:rPr lang="en-US" sz="1800" baseline="-25000" dirty="0" err="1" smtClean="0">
                          <a:solidFill>
                            <a:schemeClr val="tx1"/>
                          </a:solidFill>
                          <a:latin typeface="Times New Roman" pitchFamily="18" charset="0"/>
                          <a:cs typeface="Times New Roman" pitchFamily="18" charset="0"/>
                        </a:rPr>
                        <a:t>th</a:t>
                      </a:r>
                      <a:r>
                        <a:rPr lang="en-US" sz="1800" dirty="0" smtClean="0">
                          <a:solidFill>
                            <a:schemeClr val="tx1"/>
                          </a:solidFill>
                          <a:latin typeface="Times New Roman" pitchFamily="18" charset="0"/>
                          <a:cs typeface="Times New Roman" pitchFamily="18" charset="0"/>
                        </a:rPr>
                        <a:t> </a:t>
                      </a:r>
                      <a:r>
                        <a:rPr lang="en-US" dirty="0" smtClean="0"/>
                        <a:t>Level Converter</a:t>
                      </a:r>
                      <a:endParaRPr lang="en-US" dirty="0"/>
                    </a:p>
                  </a:txBody>
                  <a:tcPr>
                    <a:solidFill>
                      <a:schemeClr val="bg2">
                        <a:lumMod val="60000"/>
                        <a:lumOff val="40000"/>
                      </a:schemeClr>
                    </a:solidFill>
                  </a:tcPr>
                </a:tc>
                <a:tc hMerge="1">
                  <a:txBody>
                    <a:bodyPr/>
                    <a:lstStyle/>
                    <a:p>
                      <a:endParaRPr lang="en-US" dirty="0"/>
                    </a:p>
                  </a:txBody>
                  <a:tcPr/>
                </a:tc>
                <a:tc>
                  <a:txBody>
                    <a:bodyPr/>
                    <a:lstStyle/>
                    <a:p>
                      <a:r>
                        <a:rPr lang="en-US" dirty="0" smtClean="0"/>
                        <a:t>-</a:t>
                      </a:r>
                    </a:p>
                  </a:txBody>
                  <a:tcPr>
                    <a:solidFill>
                      <a:schemeClr val="bg2">
                        <a:lumMod val="60000"/>
                        <a:lumOff val="40000"/>
                      </a:schemeClr>
                    </a:solidFill>
                  </a:tcPr>
                </a:tc>
                <a:tc>
                  <a:txBody>
                    <a:bodyPr/>
                    <a:lstStyle/>
                    <a:p>
                      <a:r>
                        <a:rPr lang="en-US" dirty="0" smtClean="0"/>
                        <a:t>-</a:t>
                      </a:r>
                      <a:endParaRPr lang="en-US" dirty="0"/>
                    </a:p>
                  </a:txBody>
                  <a:tcPr>
                    <a:solidFill>
                      <a:schemeClr val="bg2">
                        <a:lumMod val="60000"/>
                        <a:lumOff val="40000"/>
                      </a:schemeClr>
                    </a:solidFill>
                  </a:tcPr>
                </a:tc>
              </a:tr>
              <a:tr h="523875">
                <a:tc>
                  <a:txBody>
                    <a:bodyPr/>
                    <a:lstStyle/>
                    <a:p>
                      <a:pPr algn="ctr"/>
                      <a:r>
                        <a:rPr lang="en-US" dirty="0" smtClean="0">
                          <a:solidFill>
                            <a:schemeClr val="tx1"/>
                          </a:solidFill>
                        </a:rPr>
                        <a:t>Input</a:t>
                      </a:r>
                    </a:p>
                    <a:p>
                      <a:pPr algn="ctr"/>
                      <a:r>
                        <a:rPr lang="en-US" dirty="0" smtClean="0">
                          <a:solidFill>
                            <a:schemeClr val="tx1"/>
                          </a:solidFill>
                        </a:rPr>
                        <a:t>Voltage</a:t>
                      </a:r>
                    </a:p>
                    <a:p>
                      <a:pPr algn="ctr"/>
                      <a:r>
                        <a:rPr lang="en-US" dirty="0" smtClean="0">
                          <a:solidFill>
                            <a:schemeClr val="tx1"/>
                          </a:solidFill>
                        </a:rPr>
                        <a:t>V</a:t>
                      </a:r>
                      <a:r>
                        <a:rPr lang="en-US" baseline="0" dirty="0" smtClean="0">
                          <a:solidFill>
                            <a:schemeClr val="tx1"/>
                          </a:solidFill>
                        </a:rPr>
                        <a:t>DDL</a:t>
                      </a:r>
                      <a:endParaRPr lang="en-US" baseline="0" dirty="0">
                        <a:solidFill>
                          <a:schemeClr val="tx1"/>
                        </a:solidFill>
                      </a:endParaRPr>
                    </a:p>
                  </a:txBody>
                  <a:tcPr>
                    <a:solidFill>
                      <a:schemeClr val="bg2">
                        <a:lumMod val="60000"/>
                        <a:lumOff val="40000"/>
                      </a:schemeClr>
                    </a:solidFill>
                  </a:tcPr>
                </a:tc>
                <a:tc>
                  <a:txBody>
                    <a:bodyPr/>
                    <a:lstStyle/>
                    <a:p>
                      <a:pPr algn="ctr"/>
                      <a:r>
                        <a:rPr lang="en-US" dirty="0" smtClean="0">
                          <a:solidFill>
                            <a:schemeClr val="tx1"/>
                          </a:solidFill>
                        </a:rPr>
                        <a:t>Power</a:t>
                      </a:r>
                    </a:p>
                    <a:p>
                      <a:pPr algn="ctr"/>
                      <a:r>
                        <a:rPr lang="en-US" dirty="0" smtClean="0">
                          <a:solidFill>
                            <a:schemeClr val="tx1"/>
                          </a:solidFill>
                        </a:rPr>
                        <a:t>µW</a:t>
                      </a:r>
                      <a:endParaRPr lang="en-US" dirty="0">
                        <a:solidFill>
                          <a:schemeClr val="tx1"/>
                        </a:solidFill>
                      </a:endParaRPr>
                    </a:p>
                  </a:txBody>
                  <a:tcPr>
                    <a:solidFill>
                      <a:schemeClr val="bg2">
                        <a:lumMod val="60000"/>
                        <a:lumOff val="40000"/>
                      </a:schemeClr>
                    </a:solidFill>
                  </a:tcPr>
                </a:tc>
                <a:tc>
                  <a:txBody>
                    <a:bodyPr/>
                    <a:lstStyle/>
                    <a:p>
                      <a:pPr algn="ctr"/>
                      <a:r>
                        <a:rPr lang="en-US" dirty="0" smtClean="0">
                          <a:solidFill>
                            <a:schemeClr val="tx1"/>
                          </a:solidFill>
                        </a:rPr>
                        <a:t>Delay</a:t>
                      </a:r>
                    </a:p>
                    <a:p>
                      <a:pPr algn="ctr"/>
                      <a:r>
                        <a:rPr lang="en-US" dirty="0" err="1" smtClean="0">
                          <a:solidFill>
                            <a:schemeClr val="tx1"/>
                          </a:solidFill>
                        </a:rPr>
                        <a:t>ps</a:t>
                      </a:r>
                      <a:endParaRPr lang="en-US" dirty="0">
                        <a:solidFill>
                          <a:schemeClr val="tx1"/>
                        </a:solidFill>
                      </a:endParaRPr>
                    </a:p>
                  </a:txBody>
                  <a:tcPr>
                    <a:solidFill>
                      <a:schemeClr val="bg2">
                        <a:lumMod val="60000"/>
                        <a:lumOff val="40000"/>
                      </a:schemeClr>
                    </a:solidFill>
                  </a:tcPr>
                </a:tc>
                <a:tc>
                  <a:txBody>
                    <a:bodyPr/>
                    <a:lstStyle/>
                    <a:p>
                      <a:pPr algn="ctr"/>
                      <a:r>
                        <a:rPr lang="en-US" dirty="0" smtClean="0">
                          <a:solidFill>
                            <a:schemeClr val="tx1"/>
                          </a:solidFill>
                        </a:rPr>
                        <a:t>Power</a:t>
                      </a:r>
                    </a:p>
                    <a:p>
                      <a:pPr algn="ctr"/>
                      <a:r>
                        <a:rPr lang="en-US" dirty="0" smtClean="0">
                          <a:solidFill>
                            <a:schemeClr val="tx1"/>
                          </a:solidFill>
                        </a:rPr>
                        <a:t>µW</a:t>
                      </a:r>
                      <a:endParaRPr lang="en-US" dirty="0">
                        <a:solidFill>
                          <a:schemeClr val="tx1"/>
                        </a:solidFill>
                      </a:endParaRPr>
                    </a:p>
                  </a:txBody>
                  <a:tcPr>
                    <a:solidFill>
                      <a:schemeClr val="bg2">
                        <a:lumMod val="60000"/>
                        <a:lumOff val="40000"/>
                      </a:schemeClr>
                    </a:solidFill>
                  </a:tcPr>
                </a:tc>
                <a:tc>
                  <a:txBody>
                    <a:bodyPr/>
                    <a:lstStyle/>
                    <a:p>
                      <a:pPr algn="ctr"/>
                      <a:r>
                        <a:rPr lang="en-US" dirty="0" smtClean="0">
                          <a:solidFill>
                            <a:schemeClr val="tx1"/>
                          </a:solidFill>
                        </a:rPr>
                        <a:t>Delay</a:t>
                      </a:r>
                    </a:p>
                    <a:p>
                      <a:pPr algn="ctr"/>
                      <a:r>
                        <a:rPr lang="en-US" dirty="0" err="1" smtClean="0">
                          <a:solidFill>
                            <a:schemeClr val="tx1"/>
                          </a:solidFill>
                        </a:rPr>
                        <a:t>ps</a:t>
                      </a:r>
                      <a:endParaRPr lang="en-US" dirty="0">
                        <a:solidFill>
                          <a:schemeClr val="tx1"/>
                        </a:solidFill>
                      </a:endParaRPr>
                    </a:p>
                  </a:txBody>
                  <a:tcPr>
                    <a:solidFill>
                      <a:schemeClr val="bg2">
                        <a:lumMod val="60000"/>
                        <a:lumOff val="40000"/>
                      </a:schemeClr>
                    </a:solidFill>
                  </a:tcPr>
                </a:tc>
                <a:tc>
                  <a:txBody>
                    <a:bodyPr/>
                    <a:lstStyle/>
                    <a:p>
                      <a:pPr algn="ctr"/>
                      <a:r>
                        <a:rPr lang="en-US" dirty="0" smtClean="0">
                          <a:solidFill>
                            <a:schemeClr val="tx1"/>
                          </a:solidFill>
                        </a:rPr>
                        <a:t>Power </a:t>
                      </a:r>
                    </a:p>
                    <a:p>
                      <a:pPr algn="ctr"/>
                      <a:r>
                        <a:rPr lang="en-US" dirty="0" smtClean="0">
                          <a:solidFill>
                            <a:schemeClr val="tx1"/>
                          </a:solidFill>
                        </a:rPr>
                        <a:t>Savings</a:t>
                      </a:r>
                    </a:p>
                    <a:p>
                      <a:pPr algn="ctr"/>
                      <a:r>
                        <a:rPr lang="en-US" dirty="0" smtClean="0">
                          <a:solidFill>
                            <a:schemeClr val="tx1"/>
                          </a:solidFill>
                        </a:rPr>
                        <a:t>%</a:t>
                      </a:r>
                    </a:p>
                  </a:txBody>
                  <a:tcPr>
                    <a:solidFill>
                      <a:schemeClr val="bg2">
                        <a:lumMod val="60000"/>
                        <a:lumOff val="40000"/>
                      </a:schemeClr>
                    </a:solidFill>
                  </a:tcPr>
                </a:tc>
                <a:tc>
                  <a:txBody>
                    <a:bodyPr/>
                    <a:lstStyle/>
                    <a:p>
                      <a:pPr algn="ctr"/>
                      <a:r>
                        <a:rPr lang="en-US" dirty="0" smtClean="0">
                          <a:solidFill>
                            <a:schemeClr val="tx1"/>
                          </a:solidFill>
                        </a:rPr>
                        <a:t>Delay </a:t>
                      </a:r>
                    </a:p>
                    <a:p>
                      <a:pPr algn="ctr"/>
                      <a:r>
                        <a:rPr lang="en-US" dirty="0" smtClean="0">
                          <a:solidFill>
                            <a:schemeClr val="tx1"/>
                          </a:solidFill>
                        </a:rPr>
                        <a:t>Reduction</a:t>
                      </a:r>
                    </a:p>
                    <a:p>
                      <a:pPr algn="ctr"/>
                      <a:r>
                        <a:rPr lang="en-US" dirty="0" smtClean="0">
                          <a:solidFill>
                            <a:schemeClr val="tx1"/>
                          </a:solidFill>
                        </a:rPr>
                        <a:t>%</a:t>
                      </a:r>
                      <a:endParaRPr lang="en-US" dirty="0">
                        <a:solidFill>
                          <a:schemeClr val="tx1"/>
                        </a:solidFill>
                      </a:endParaRPr>
                    </a:p>
                  </a:txBody>
                  <a:tcPr>
                    <a:solidFill>
                      <a:schemeClr val="bg2">
                        <a:lumMod val="60000"/>
                        <a:lumOff val="40000"/>
                      </a:schemeClr>
                    </a:solidFill>
                  </a:tcPr>
                </a:tc>
              </a:tr>
              <a:tr h="523875">
                <a:tc>
                  <a:txBody>
                    <a:bodyPr/>
                    <a:lstStyle/>
                    <a:p>
                      <a:r>
                        <a:rPr lang="en-US" dirty="0" smtClean="0"/>
                        <a:t>1.0</a:t>
                      </a:r>
                      <a:endParaRPr lang="en-US" dirty="0"/>
                    </a:p>
                  </a:txBody>
                  <a:tcPr>
                    <a:solidFill>
                      <a:schemeClr val="tx2"/>
                    </a:solidFill>
                  </a:tcPr>
                </a:tc>
                <a:tc>
                  <a:txBody>
                    <a:bodyPr/>
                    <a:lstStyle/>
                    <a:p>
                      <a:r>
                        <a:rPr lang="en-US" dirty="0" smtClean="0"/>
                        <a:t>2.90</a:t>
                      </a:r>
                      <a:endParaRPr lang="en-US" dirty="0"/>
                    </a:p>
                  </a:txBody>
                  <a:tcPr>
                    <a:solidFill>
                      <a:schemeClr val="tx2"/>
                    </a:solidFill>
                  </a:tcPr>
                </a:tc>
                <a:tc>
                  <a:txBody>
                    <a:bodyPr/>
                    <a:lstStyle/>
                    <a:p>
                      <a:r>
                        <a:rPr lang="en-US" dirty="0" smtClean="0"/>
                        <a:t>28</a:t>
                      </a:r>
                      <a:endParaRPr lang="en-US" dirty="0"/>
                    </a:p>
                  </a:txBody>
                  <a:tcPr>
                    <a:solidFill>
                      <a:schemeClr val="tx2"/>
                    </a:solidFill>
                  </a:tcPr>
                </a:tc>
                <a:tc>
                  <a:txBody>
                    <a:bodyPr/>
                    <a:lstStyle/>
                    <a:p>
                      <a:r>
                        <a:rPr lang="en-US" dirty="0" smtClean="0"/>
                        <a:t>4.23</a:t>
                      </a:r>
                      <a:endParaRPr lang="en-US" dirty="0"/>
                    </a:p>
                  </a:txBody>
                  <a:tcPr>
                    <a:solidFill>
                      <a:schemeClr val="tx2"/>
                    </a:solidFill>
                  </a:tcPr>
                </a:tc>
                <a:tc>
                  <a:txBody>
                    <a:bodyPr/>
                    <a:lstStyle/>
                    <a:p>
                      <a:r>
                        <a:rPr lang="en-US" dirty="0" smtClean="0"/>
                        <a:t>26</a:t>
                      </a:r>
                      <a:endParaRPr lang="en-US" dirty="0"/>
                    </a:p>
                  </a:txBody>
                  <a:tcPr>
                    <a:solidFill>
                      <a:schemeClr val="tx2"/>
                    </a:solidFill>
                  </a:tcPr>
                </a:tc>
                <a:tc>
                  <a:txBody>
                    <a:bodyPr/>
                    <a:lstStyle/>
                    <a:p>
                      <a:r>
                        <a:rPr lang="en-US" dirty="0" smtClean="0"/>
                        <a:t>31.44</a:t>
                      </a:r>
                      <a:endParaRPr lang="en-US" dirty="0"/>
                    </a:p>
                  </a:txBody>
                  <a:tcPr>
                    <a:solidFill>
                      <a:schemeClr val="tx2"/>
                    </a:solidFill>
                  </a:tcPr>
                </a:tc>
                <a:tc>
                  <a:txBody>
                    <a:bodyPr/>
                    <a:lstStyle/>
                    <a:p>
                      <a:r>
                        <a:rPr lang="en-US" dirty="0" smtClean="0"/>
                        <a:t>-7.69</a:t>
                      </a:r>
                      <a:endParaRPr lang="en-US" dirty="0"/>
                    </a:p>
                  </a:txBody>
                  <a:tcPr>
                    <a:solidFill>
                      <a:schemeClr val="tx2"/>
                    </a:solidFill>
                  </a:tcPr>
                </a:tc>
              </a:tr>
              <a:tr h="523875">
                <a:tc>
                  <a:txBody>
                    <a:bodyPr/>
                    <a:lstStyle/>
                    <a:p>
                      <a:r>
                        <a:rPr lang="en-US" dirty="0" smtClean="0"/>
                        <a:t>0.9</a:t>
                      </a:r>
                      <a:endParaRPr lang="en-US" dirty="0"/>
                    </a:p>
                  </a:txBody>
                  <a:tcPr>
                    <a:solidFill>
                      <a:schemeClr val="tx2"/>
                    </a:solidFill>
                  </a:tcPr>
                </a:tc>
                <a:tc>
                  <a:txBody>
                    <a:bodyPr/>
                    <a:lstStyle/>
                    <a:p>
                      <a:r>
                        <a:rPr lang="en-US" dirty="0" smtClean="0"/>
                        <a:t>2.20</a:t>
                      </a:r>
                      <a:endParaRPr lang="en-US" dirty="0"/>
                    </a:p>
                  </a:txBody>
                  <a:tcPr>
                    <a:solidFill>
                      <a:schemeClr val="tx2"/>
                    </a:solidFill>
                  </a:tcPr>
                </a:tc>
                <a:tc>
                  <a:txBody>
                    <a:bodyPr/>
                    <a:lstStyle/>
                    <a:p>
                      <a:r>
                        <a:rPr lang="en-US" dirty="0" smtClean="0"/>
                        <a:t>35</a:t>
                      </a:r>
                      <a:endParaRPr lang="en-US" dirty="0"/>
                    </a:p>
                  </a:txBody>
                  <a:tcPr>
                    <a:solidFill>
                      <a:schemeClr val="tx2"/>
                    </a:solidFill>
                  </a:tcPr>
                </a:tc>
                <a:tc>
                  <a:txBody>
                    <a:bodyPr/>
                    <a:lstStyle/>
                    <a:p>
                      <a:r>
                        <a:rPr lang="en-US" dirty="0" smtClean="0"/>
                        <a:t>3.48</a:t>
                      </a:r>
                      <a:endParaRPr lang="en-US" dirty="0"/>
                    </a:p>
                  </a:txBody>
                  <a:tcPr>
                    <a:solidFill>
                      <a:schemeClr val="tx2"/>
                    </a:solidFill>
                  </a:tcPr>
                </a:tc>
                <a:tc>
                  <a:txBody>
                    <a:bodyPr/>
                    <a:lstStyle/>
                    <a:p>
                      <a:r>
                        <a:rPr lang="en-US" dirty="0" smtClean="0"/>
                        <a:t>38</a:t>
                      </a:r>
                      <a:endParaRPr lang="en-US" dirty="0"/>
                    </a:p>
                  </a:txBody>
                  <a:tcPr>
                    <a:solidFill>
                      <a:schemeClr val="tx2"/>
                    </a:solidFill>
                  </a:tcPr>
                </a:tc>
                <a:tc>
                  <a:txBody>
                    <a:bodyPr/>
                    <a:lstStyle/>
                    <a:p>
                      <a:r>
                        <a:rPr lang="en-US" dirty="0" smtClean="0"/>
                        <a:t>36.7</a:t>
                      </a:r>
                      <a:endParaRPr lang="en-US" dirty="0"/>
                    </a:p>
                  </a:txBody>
                  <a:tcPr>
                    <a:solidFill>
                      <a:schemeClr val="tx2"/>
                    </a:solidFill>
                  </a:tcPr>
                </a:tc>
                <a:tc>
                  <a:txBody>
                    <a:bodyPr/>
                    <a:lstStyle/>
                    <a:p>
                      <a:r>
                        <a:rPr lang="en-US" dirty="0" smtClean="0"/>
                        <a:t>8.5</a:t>
                      </a:r>
                      <a:endParaRPr lang="en-US" dirty="0"/>
                    </a:p>
                  </a:txBody>
                  <a:tcPr>
                    <a:solidFill>
                      <a:schemeClr val="tx2"/>
                    </a:solidFill>
                  </a:tcPr>
                </a:tc>
              </a:tr>
              <a:tr h="523875">
                <a:tc>
                  <a:txBody>
                    <a:bodyPr/>
                    <a:lstStyle/>
                    <a:p>
                      <a:r>
                        <a:rPr lang="en-US" dirty="0" smtClean="0"/>
                        <a:t>0.8</a:t>
                      </a:r>
                      <a:endParaRPr lang="en-US" dirty="0"/>
                    </a:p>
                  </a:txBody>
                  <a:tcPr>
                    <a:solidFill>
                      <a:schemeClr val="tx2"/>
                    </a:solidFill>
                  </a:tcPr>
                </a:tc>
                <a:tc>
                  <a:txBody>
                    <a:bodyPr/>
                    <a:lstStyle/>
                    <a:p>
                      <a:r>
                        <a:rPr lang="en-US" dirty="0" smtClean="0"/>
                        <a:t>1.71</a:t>
                      </a:r>
                      <a:endParaRPr lang="en-US" dirty="0"/>
                    </a:p>
                  </a:txBody>
                  <a:tcPr>
                    <a:solidFill>
                      <a:schemeClr val="tx2"/>
                    </a:solidFill>
                  </a:tcPr>
                </a:tc>
                <a:tc>
                  <a:txBody>
                    <a:bodyPr/>
                    <a:lstStyle/>
                    <a:p>
                      <a:r>
                        <a:rPr lang="en-US" dirty="0" smtClean="0"/>
                        <a:t>33</a:t>
                      </a:r>
                      <a:endParaRPr lang="en-US" dirty="0"/>
                    </a:p>
                  </a:txBody>
                  <a:tcPr>
                    <a:solidFill>
                      <a:schemeClr val="tx2"/>
                    </a:solidFill>
                  </a:tcPr>
                </a:tc>
                <a:tc>
                  <a:txBody>
                    <a:bodyPr/>
                    <a:lstStyle/>
                    <a:p>
                      <a:r>
                        <a:rPr lang="en-US" dirty="0" smtClean="0"/>
                        <a:t>3.10</a:t>
                      </a:r>
                      <a:endParaRPr lang="en-US" dirty="0"/>
                    </a:p>
                  </a:txBody>
                  <a:tcPr>
                    <a:solidFill>
                      <a:schemeClr val="tx2"/>
                    </a:solidFill>
                  </a:tcPr>
                </a:tc>
                <a:tc>
                  <a:txBody>
                    <a:bodyPr/>
                    <a:lstStyle/>
                    <a:p>
                      <a:r>
                        <a:rPr lang="en-US" dirty="0" smtClean="0"/>
                        <a:t>50.32</a:t>
                      </a:r>
                      <a:endParaRPr lang="en-US" dirty="0"/>
                    </a:p>
                  </a:txBody>
                  <a:tcPr>
                    <a:solidFill>
                      <a:schemeClr val="tx2"/>
                    </a:solidFill>
                  </a:tcPr>
                </a:tc>
                <a:tc>
                  <a:txBody>
                    <a:bodyPr/>
                    <a:lstStyle/>
                    <a:p>
                      <a:r>
                        <a:rPr lang="en-US" dirty="0" smtClean="0"/>
                        <a:t>44.83</a:t>
                      </a:r>
                      <a:endParaRPr lang="en-US" dirty="0"/>
                    </a:p>
                  </a:txBody>
                  <a:tcPr>
                    <a:solidFill>
                      <a:schemeClr val="tx2"/>
                    </a:solidFill>
                  </a:tcPr>
                </a:tc>
                <a:tc>
                  <a:txBody>
                    <a:bodyPr/>
                    <a:lstStyle/>
                    <a:p>
                      <a:r>
                        <a:rPr lang="en-US" dirty="0" smtClean="0"/>
                        <a:t>52.4</a:t>
                      </a:r>
                      <a:endParaRPr lang="en-US" dirty="0"/>
                    </a:p>
                  </a:txBody>
                  <a:tcPr>
                    <a:solidFill>
                      <a:schemeClr val="tx2"/>
                    </a:solidFill>
                  </a:tcPr>
                </a:tc>
              </a:tr>
              <a:tr h="523875">
                <a:tc>
                  <a:txBody>
                    <a:bodyPr/>
                    <a:lstStyle/>
                    <a:p>
                      <a:r>
                        <a:rPr lang="en-US" dirty="0" smtClean="0"/>
                        <a:t>0.7</a:t>
                      </a:r>
                      <a:endParaRPr lang="en-US" dirty="0"/>
                    </a:p>
                  </a:txBody>
                  <a:tcPr>
                    <a:solidFill>
                      <a:schemeClr val="tx2"/>
                    </a:solidFill>
                  </a:tcPr>
                </a:tc>
                <a:tc>
                  <a:txBody>
                    <a:bodyPr/>
                    <a:lstStyle/>
                    <a:p>
                      <a:r>
                        <a:rPr lang="en-US" dirty="0" smtClean="0"/>
                        <a:t>1.47</a:t>
                      </a:r>
                      <a:endParaRPr lang="en-US" dirty="0"/>
                    </a:p>
                  </a:txBody>
                  <a:tcPr>
                    <a:solidFill>
                      <a:schemeClr val="tx2"/>
                    </a:solidFill>
                  </a:tcPr>
                </a:tc>
                <a:tc>
                  <a:txBody>
                    <a:bodyPr/>
                    <a:lstStyle/>
                    <a:p>
                      <a:r>
                        <a:rPr lang="en-US" dirty="0" smtClean="0"/>
                        <a:t>48.8</a:t>
                      </a:r>
                      <a:endParaRPr lang="en-US" dirty="0"/>
                    </a:p>
                  </a:txBody>
                  <a:tcPr>
                    <a:solidFill>
                      <a:schemeClr val="tx2"/>
                    </a:solidFill>
                  </a:tcPr>
                </a:tc>
                <a:tc>
                  <a:txBody>
                    <a:bodyPr/>
                    <a:lstStyle/>
                    <a:p>
                      <a:r>
                        <a:rPr lang="en-US" dirty="0" smtClean="0"/>
                        <a:t>2.92</a:t>
                      </a:r>
                      <a:endParaRPr lang="en-US" dirty="0"/>
                    </a:p>
                  </a:txBody>
                  <a:tcPr>
                    <a:solidFill>
                      <a:schemeClr val="tx2"/>
                    </a:solidFill>
                  </a:tcPr>
                </a:tc>
                <a:tc>
                  <a:txBody>
                    <a:bodyPr/>
                    <a:lstStyle/>
                    <a:p>
                      <a:r>
                        <a:rPr lang="en-US" dirty="0" smtClean="0"/>
                        <a:t>62.6</a:t>
                      </a:r>
                      <a:endParaRPr lang="en-US" dirty="0"/>
                    </a:p>
                  </a:txBody>
                  <a:tcPr>
                    <a:solidFill>
                      <a:schemeClr val="tx2"/>
                    </a:solidFill>
                  </a:tcPr>
                </a:tc>
                <a:tc>
                  <a:txBody>
                    <a:bodyPr/>
                    <a:lstStyle/>
                    <a:p>
                      <a:r>
                        <a:rPr lang="en-US" dirty="0" smtClean="0"/>
                        <a:t>49.65</a:t>
                      </a:r>
                      <a:endParaRPr lang="en-US" dirty="0"/>
                    </a:p>
                  </a:txBody>
                  <a:tcPr>
                    <a:solidFill>
                      <a:schemeClr val="tx2"/>
                    </a:solidFill>
                  </a:tcPr>
                </a:tc>
                <a:tc>
                  <a:txBody>
                    <a:bodyPr/>
                    <a:lstStyle/>
                    <a:p>
                      <a:r>
                        <a:rPr lang="en-US" dirty="0" smtClean="0"/>
                        <a:t>28.27</a:t>
                      </a:r>
                      <a:endParaRPr lang="en-US" dirty="0"/>
                    </a:p>
                  </a:txBody>
                  <a:tcPr>
                    <a:solidFill>
                      <a:schemeClr val="tx2"/>
                    </a:solidFill>
                  </a:tcPr>
                </a:tc>
              </a:tr>
              <a:tr h="523875">
                <a:tc>
                  <a:txBody>
                    <a:bodyPr/>
                    <a:lstStyle/>
                    <a:p>
                      <a:r>
                        <a:rPr lang="en-US" dirty="0" smtClean="0"/>
                        <a:t>0.6</a:t>
                      </a:r>
                      <a:endParaRPr lang="en-US" dirty="0"/>
                    </a:p>
                  </a:txBody>
                  <a:tcPr>
                    <a:solidFill>
                      <a:schemeClr val="tx2"/>
                    </a:solidFill>
                  </a:tcPr>
                </a:tc>
                <a:tc>
                  <a:txBody>
                    <a:bodyPr/>
                    <a:lstStyle/>
                    <a:p>
                      <a:r>
                        <a:rPr lang="en-US" dirty="0" smtClean="0"/>
                        <a:t>1.435</a:t>
                      </a:r>
                      <a:endParaRPr lang="en-US" dirty="0"/>
                    </a:p>
                  </a:txBody>
                  <a:tcPr>
                    <a:solidFill>
                      <a:schemeClr val="tx2"/>
                    </a:solidFill>
                  </a:tcPr>
                </a:tc>
                <a:tc>
                  <a:txBody>
                    <a:bodyPr/>
                    <a:lstStyle/>
                    <a:p>
                      <a:r>
                        <a:rPr lang="en-US" dirty="0" smtClean="0"/>
                        <a:t>72</a:t>
                      </a:r>
                      <a:endParaRPr lang="en-US" dirty="0"/>
                    </a:p>
                  </a:txBody>
                  <a:tcPr>
                    <a:solidFill>
                      <a:schemeClr val="tx2"/>
                    </a:solidFill>
                  </a:tcPr>
                </a:tc>
                <a:tc>
                  <a:txBody>
                    <a:bodyPr/>
                    <a:lstStyle/>
                    <a:p>
                      <a:r>
                        <a:rPr lang="en-US" dirty="0" smtClean="0"/>
                        <a:t>2.90</a:t>
                      </a:r>
                      <a:endParaRPr lang="en-US" dirty="0"/>
                    </a:p>
                  </a:txBody>
                  <a:tcPr>
                    <a:solidFill>
                      <a:schemeClr val="tx2"/>
                    </a:solidFill>
                  </a:tcPr>
                </a:tc>
                <a:tc>
                  <a:txBody>
                    <a:bodyPr/>
                    <a:lstStyle/>
                    <a:p>
                      <a:r>
                        <a:rPr lang="en-US" dirty="0" smtClean="0"/>
                        <a:t>822</a:t>
                      </a:r>
                      <a:endParaRPr lang="en-US" dirty="0"/>
                    </a:p>
                  </a:txBody>
                  <a:tcPr>
                    <a:solidFill>
                      <a:schemeClr val="tx2"/>
                    </a:solidFill>
                  </a:tcPr>
                </a:tc>
                <a:tc>
                  <a:txBody>
                    <a:bodyPr/>
                    <a:lstStyle/>
                    <a:p>
                      <a:r>
                        <a:rPr lang="en-US" dirty="0" smtClean="0"/>
                        <a:t>50.5</a:t>
                      </a:r>
                      <a:endParaRPr lang="en-US" dirty="0"/>
                    </a:p>
                  </a:txBody>
                  <a:tcPr>
                    <a:solidFill>
                      <a:schemeClr val="tx2"/>
                    </a:solidFill>
                  </a:tcPr>
                </a:tc>
                <a:tc>
                  <a:txBody>
                    <a:bodyPr/>
                    <a:lstStyle/>
                    <a:p>
                      <a:r>
                        <a:rPr lang="en-US" dirty="0" smtClean="0"/>
                        <a:t>14</a:t>
                      </a:r>
                      <a:endParaRPr lang="en-US" dirty="0"/>
                    </a:p>
                  </a:txBody>
                  <a:tcPr>
                    <a:solidFill>
                      <a:schemeClr val="tx2"/>
                    </a:solidFill>
                  </a:tcPr>
                </a:tc>
              </a:tr>
              <a:tr h="523875">
                <a:tc>
                  <a:txBody>
                    <a:bodyPr/>
                    <a:lstStyle/>
                    <a:p>
                      <a:r>
                        <a:rPr lang="en-US" dirty="0" smtClean="0"/>
                        <a:t>0.5</a:t>
                      </a:r>
                      <a:endParaRPr lang="en-US" dirty="0"/>
                    </a:p>
                  </a:txBody>
                  <a:tcPr>
                    <a:solidFill>
                      <a:schemeClr val="tx2"/>
                    </a:solidFill>
                  </a:tcPr>
                </a:tc>
                <a:tc>
                  <a:txBody>
                    <a:bodyPr/>
                    <a:lstStyle/>
                    <a:p>
                      <a:r>
                        <a:rPr lang="en-US" dirty="0" smtClean="0"/>
                        <a:t>1.54</a:t>
                      </a:r>
                      <a:endParaRPr lang="en-US" dirty="0"/>
                    </a:p>
                  </a:txBody>
                  <a:tcPr>
                    <a:solidFill>
                      <a:schemeClr val="tx2"/>
                    </a:solidFill>
                  </a:tcPr>
                </a:tc>
                <a:tc>
                  <a:txBody>
                    <a:bodyPr/>
                    <a:lstStyle/>
                    <a:p>
                      <a:r>
                        <a:rPr lang="en-US" dirty="0" smtClean="0"/>
                        <a:t>113</a:t>
                      </a:r>
                      <a:endParaRPr lang="en-US" dirty="0"/>
                    </a:p>
                  </a:txBody>
                  <a:tcPr>
                    <a:solidFill>
                      <a:schemeClr val="tx2"/>
                    </a:solidFill>
                  </a:tcPr>
                </a:tc>
                <a:tc>
                  <a:txBody>
                    <a:bodyPr/>
                    <a:lstStyle/>
                    <a:p>
                      <a:r>
                        <a:rPr lang="en-US" dirty="0" smtClean="0"/>
                        <a:t>3.62</a:t>
                      </a:r>
                      <a:endParaRPr lang="en-US" dirty="0"/>
                    </a:p>
                  </a:txBody>
                  <a:tcPr>
                    <a:solidFill>
                      <a:schemeClr val="tx2"/>
                    </a:solidFill>
                  </a:tcPr>
                </a:tc>
                <a:tc>
                  <a:txBody>
                    <a:bodyPr/>
                    <a:lstStyle/>
                    <a:p>
                      <a:r>
                        <a:rPr lang="en-US" dirty="0" smtClean="0"/>
                        <a:t>104</a:t>
                      </a:r>
                      <a:endParaRPr lang="en-US" dirty="0"/>
                    </a:p>
                  </a:txBody>
                  <a:tcPr>
                    <a:solidFill>
                      <a:schemeClr val="tx2"/>
                    </a:solidFill>
                  </a:tcPr>
                </a:tc>
                <a:tc>
                  <a:txBody>
                    <a:bodyPr/>
                    <a:lstStyle/>
                    <a:p>
                      <a:r>
                        <a:rPr lang="en-US" dirty="0" smtClean="0"/>
                        <a:t>57.4</a:t>
                      </a:r>
                      <a:endParaRPr lang="en-US" dirty="0"/>
                    </a:p>
                  </a:txBody>
                  <a:tcPr>
                    <a:solidFill>
                      <a:schemeClr val="tx2"/>
                    </a:solidFill>
                  </a:tcPr>
                </a:tc>
                <a:tc>
                  <a:txBody>
                    <a:bodyPr/>
                    <a:lstStyle/>
                    <a:p>
                      <a:r>
                        <a:rPr lang="en-US" dirty="0" smtClean="0"/>
                        <a:t>-8</a:t>
                      </a:r>
                      <a:endParaRPr lang="en-US" dirty="0"/>
                    </a:p>
                  </a:txBody>
                  <a:tcPr>
                    <a:solidFill>
                      <a:schemeClr val="tx2"/>
                    </a:solidFill>
                  </a:tcPr>
                </a:tc>
              </a:tr>
              <a:tr h="523875">
                <a:tc>
                  <a:txBody>
                    <a:bodyPr/>
                    <a:lstStyle/>
                    <a:p>
                      <a:r>
                        <a:rPr lang="en-US" dirty="0" smtClean="0"/>
                        <a:t>0.4</a:t>
                      </a:r>
                      <a:endParaRPr lang="en-US" dirty="0"/>
                    </a:p>
                  </a:txBody>
                  <a:tcPr>
                    <a:solidFill>
                      <a:schemeClr val="tx2"/>
                    </a:solidFill>
                  </a:tcPr>
                </a:tc>
                <a:tc>
                  <a:txBody>
                    <a:bodyPr/>
                    <a:lstStyle/>
                    <a:p>
                      <a:r>
                        <a:rPr lang="en-US" dirty="0" smtClean="0"/>
                        <a:t>2.03</a:t>
                      </a:r>
                      <a:endParaRPr lang="en-US" dirty="0"/>
                    </a:p>
                  </a:txBody>
                  <a:tcPr>
                    <a:solidFill>
                      <a:schemeClr val="tx2"/>
                    </a:solidFill>
                  </a:tcPr>
                </a:tc>
                <a:tc>
                  <a:txBody>
                    <a:bodyPr/>
                    <a:lstStyle/>
                    <a:p>
                      <a:r>
                        <a:rPr lang="en-US" dirty="0" smtClean="0"/>
                        <a:t>252</a:t>
                      </a:r>
                      <a:endParaRPr lang="en-US" dirty="0"/>
                    </a:p>
                  </a:txBody>
                  <a:tcPr>
                    <a:solidFill>
                      <a:schemeClr val="tx2"/>
                    </a:solidFill>
                  </a:tcPr>
                </a:tc>
                <a:tc>
                  <a:txBody>
                    <a:bodyPr/>
                    <a:lstStyle/>
                    <a:p>
                      <a:r>
                        <a:rPr lang="en-US" dirty="0" smtClean="0"/>
                        <a:t>8.66</a:t>
                      </a:r>
                      <a:endParaRPr lang="en-US" dirty="0"/>
                    </a:p>
                  </a:txBody>
                  <a:tcPr>
                    <a:solidFill>
                      <a:schemeClr val="tx2"/>
                    </a:solidFill>
                  </a:tcPr>
                </a:tc>
                <a:tc>
                  <a:txBody>
                    <a:bodyPr/>
                    <a:lstStyle/>
                    <a:p>
                      <a:r>
                        <a:rPr lang="en-US" dirty="0" smtClean="0"/>
                        <a:t>159</a:t>
                      </a:r>
                      <a:endParaRPr lang="en-US" dirty="0"/>
                    </a:p>
                  </a:txBody>
                  <a:tcPr>
                    <a:solidFill>
                      <a:schemeClr val="tx2"/>
                    </a:solidFill>
                  </a:tcPr>
                </a:tc>
                <a:tc>
                  <a:txBody>
                    <a:bodyPr/>
                    <a:lstStyle/>
                    <a:p>
                      <a:r>
                        <a:rPr lang="en-US" dirty="0" smtClean="0"/>
                        <a:t>76.55</a:t>
                      </a:r>
                      <a:endParaRPr lang="en-US" dirty="0"/>
                    </a:p>
                  </a:txBody>
                  <a:tcPr>
                    <a:solidFill>
                      <a:schemeClr val="tx2"/>
                    </a:solidFill>
                  </a:tcPr>
                </a:tc>
                <a:tc>
                  <a:txBody>
                    <a:bodyPr/>
                    <a:lstStyle/>
                    <a:p>
                      <a:r>
                        <a:rPr lang="en-US" dirty="0" smtClean="0"/>
                        <a:t>-58.4</a:t>
                      </a:r>
                      <a:endParaRPr lang="en-US" dirty="0"/>
                    </a:p>
                  </a:txBody>
                  <a:tcPr>
                    <a:solidFill>
                      <a:schemeClr val="tx2"/>
                    </a:solidFill>
                  </a:tcPr>
                </a:tc>
              </a:tr>
            </a:tbl>
          </a:graphicData>
        </a:graphic>
      </p:graphicFrame>
      <p:sp>
        <p:nvSpPr>
          <p:cNvPr id="3" name="Title 2"/>
          <p:cNvSpPr>
            <a:spLocks noGrp="1"/>
          </p:cNvSpPr>
          <p:nvPr>
            <p:ph type="title"/>
          </p:nvPr>
        </p:nvSpPr>
        <p:spPr>
          <a:xfrm>
            <a:off x="228600" y="152400"/>
            <a:ext cx="8763000" cy="762000"/>
          </a:xfrm>
        </p:spPr>
        <p:txBody>
          <a:bodyPr/>
          <a:lstStyle/>
          <a:p>
            <a:r>
              <a:rPr lang="en-US" sz="3200" dirty="0" smtClean="0">
                <a:solidFill>
                  <a:srgbClr val="FFFF00"/>
                </a:solidFill>
                <a:latin typeface="Times New Roman" pitchFamily="18" charset="0"/>
                <a:cs typeface="Times New Roman" pitchFamily="18" charset="0"/>
              </a:rPr>
              <a:t>Comparison of DVF4 v/s Multi </a:t>
            </a:r>
            <a:r>
              <a:rPr lang="en-US" sz="3200" dirty="0" err="1" smtClean="0">
                <a:solidFill>
                  <a:srgbClr val="FFFF00"/>
                </a:solidFill>
                <a:latin typeface="Times New Roman" pitchFamily="18" charset="0"/>
                <a:cs typeface="Times New Roman" pitchFamily="18" charset="0"/>
              </a:rPr>
              <a:t>V</a:t>
            </a:r>
            <a:r>
              <a:rPr lang="en-US" sz="3200" baseline="-25000" dirty="0" err="1" smtClean="0">
                <a:solidFill>
                  <a:srgbClr val="FFFF00"/>
                </a:solidFill>
                <a:latin typeface="Times New Roman" pitchFamily="18" charset="0"/>
                <a:cs typeface="Times New Roman" pitchFamily="18" charset="0"/>
              </a:rPr>
              <a:t>th</a:t>
            </a:r>
            <a:r>
              <a:rPr lang="en-US" sz="3200" dirty="0" smtClean="0">
                <a:solidFill>
                  <a:srgbClr val="FFFF00"/>
                </a:solidFill>
                <a:latin typeface="Times New Roman" pitchFamily="18" charset="0"/>
                <a:cs typeface="Times New Roman" pitchFamily="18" charset="0"/>
              </a:rPr>
              <a:t> Level Converter</a:t>
            </a:r>
            <a:endParaRPr lang="en-US" sz="32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a:xfrm>
            <a:off x="6629400" y="6400800"/>
            <a:ext cx="2133600" cy="365125"/>
          </a:xfrm>
        </p:spPr>
        <p:txBody>
          <a:bodyPr/>
          <a:lstStyle/>
          <a:p>
            <a:pPr>
              <a:defRPr/>
            </a:pPr>
            <a:r>
              <a:rPr lang="en-US" altLang="zh-CN" dirty="0" smtClean="0">
                <a:solidFill>
                  <a:srgbClr val="FFFFFF"/>
                </a:solidFill>
              </a:rPr>
              <a:t>October 2nd 2013</a:t>
            </a:r>
            <a:endParaRPr lang="en-US" altLang="zh-CN" dirty="0">
              <a:solidFill>
                <a:srgbClr val="FFFFFF"/>
              </a:solidFill>
            </a:endParaRPr>
          </a:p>
        </p:txBody>
      </p:sp>
      <p:sp>
        <p:nvSpPr>
          <p:cNvPr id="5" name="Slide Number Placeholder 4"/>
          <p:cNvSpPr>
            <a:spLocks noGrp="1"/>
          </p:cNvSpPr>
          <p:nvPr>
            <p:ph type="sldNum" sz="quarter" idx="11"/>
          </p:nvPr>
        </p:nvSpPr>
        <p:spPr>
          <a:xfrm>
            <a:off x="304800" y="6324600"/>
            <a:ext cx="2133600" cy="304800"/>
          </a:xfrm>
        </p:spPr>
        <p:txBody>
          <a:bodyPr/>
          <a:lstStyle/>
          <a:p>
            <a:fld id="{6DA1A76E-1673-413A-AC3A-E13CA6404661}" type="slidenum">
              <a:rPr lang="zh-CN" altLang="en-US" smtClean="0">
                <a:solidFill>
                  <a:srgbClr val="FFFFFF"/>
                </a:solidFill>
              </a:rPr>
              <a:pPr/>
              <a:t>32</a:t>
            </a:fld>
            <a:endParaRPr lang="en-US" altLang="zh-CN" dirty="0">
              <a:solidFill>
                <a:srgbClr val="FFFFFF"/>
              </a:solidFill>
            </a:endParaRPr>
          </a:p>
        </p:txBody>
      </p:sp>
      <p:sp>
        <p:nvSpPr>
          <p:cNvPr id="6" name="Footer Placeholder 5"/>
          <p:cNvSpPr>
            <a:spLocks noGrp="1"/>
          </p:cNvSpPr>
          <p:nvPr>
            <p:ph type="ftr" sz="quarter" idx="12"/>
          </p:nvPr>
        </p:nvSpPr>
        <p:spPr>
          <a:xfrm>
            <a:off x="228600" y="6492875"/>
            <a:ext cx="4572000" cy="365125"/>
          </a:xfrm>
        </p:spPr>
        <p:txBody>
          <a:bodyPr/>
          <a:lstStyle/>
          <a:p>
            <a:pPr>
              <a:defRPr/>
            </a:pPr>
            <a:r>
              <a:rPr lang="en-US" altLang="zh-CN" dirty="0" err="1" smtClean="0">
                <a:solidFill>
                  <a:srgbClr val="FFFFFF"/>
                </a:solidFill>
              </a:rPr>
              <a:t>Karthik’s</a:t>
            </a:r>
            <a:r>
              <a:rPr lang="en-US" altLang="zh-CN" dirty="0" smtClean="0">
                <a:solidFill>
                  <a:srgbClr val="FFFFFF"/>
                </a:solidFill>
              </a:rPr>
              <a:t> MS Defense</a:t>
            </a:r>
            <a:endParaRPr lang="en-US" altLang="zh-CN" dirty="0">
              <a:solidFill>
                <a:srgbClr val="FFFFFF"/>
              </a:solidFill>
            </a:endParaRPr>
          </a:p>
        </p:txBody>
      </p:sp>
    </p:spTree>
    <p:extLst>
      <p:ext uri="{BB962C8B-B14F-4D97-AF65-F5344CB8AC3E}">
        <p14:creationId xmlns:p14="http://schemas.microsoft.com/office/powerpoint/2010/main" val="13678464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8610600" cy="914400"/>
          </a:xfrm>
        </p:spPr>
        <p:txBody>
          <a:bodyPr/>
          <a:lstStyle/>
          <a:p>
            <a:r>
              <a:rPr lang="en-US" sz="3200" dirty="0" smtClean="0">
                <a:solidFill>
                  <a:srgbClr val="FFFF00"/>
                </a:solidFill>
                <a:latin typeface="Times New Roman" pitchFamily="18" charset="0"/>
                <a:cs typeface="Times New Roman" pitchFamily="18" charset="0"/>
              </a:rPr>
              <a:t>Average power of DVF4 V/S </a:t>
            </a:r>
            <a:r>
              <a:rPr lang="en-US" sz="3200" dirty="0">
                <a:solidFill>
                  <a:srgbClr val="FFFF00"/>
                </a:solidFill>
                <a:latin typeface="Times New Roman" pitchFamily="18" charset="0"/>
                <a:cs typeface="Times New Roman" pitchFamily="18" charset="0"/>
              </a:rPr>
              <a:t>Multi </a:t>
            </a:r>
            <a:r>
              <a:rPr lang="en-US" sz="3200" dirty="0" err="1">
                <a:solidFill>
                  <a:srgbClr val="FFFF00"/>
                </a:solidFill>
                <a:latin typeface="Times New Roman" pitchFamily="18" charset="0"/>
                <a:cs typeface="Times New Roman" pitchFamily="18" charset="0"/>
              </a:rPr>
              <a:t>V</a:t>
            </a:r>
            <a:r>
              <a:rPr lang="en-US" sz="3200" baseline="-25000" dirty="0" err="1">
                <a:solidFill>
                  <a:srgbClr val="FFFF00"/>
                </a:solidFill>
                <a:latin typeface="Times New Roman" pitchFamily="18" charset="0"/>
                <a:cs typeface="Times New Roman" pitchFamily="18" charset="0"/>
              </a:rPr>
              <a:t>th</a:t>
            </a:r>
            <a:r>
              <a:rPr lang="en-US" sz="3200" dirty="0">
                <a:solidFill>
                  <a:srgbClr val="FFFF00"/>
                </a:solidFill>
                <a:latin typeface="Times New Roman" pitchFamily="18" charset="0"/>
                <a:cs typeface="Times New Roman" pitchFamily="18" charset="0"/>
              </a:rPr>
              <a:t> Level </a:t>
            </a:r>
            <a:r>
              <a:rPr lang="en-US" sz="3200" dirty="0" smtClean="0">
                <a:solidFill>
                  <a:srgbClr val="FFFF00"/>
                </a:solidFill>
                <a:latin typeface="Times New Roman" pitchFamily="18" charset="0"/>
                <a:cs typeface="Times New Roman" pitchFamily="18" charset="0"/>
              </a:rPr>
              <a:t>Converter</a:t>
            </a:r>
            <a:endParaRPr lang="en-US" sz="32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a:xfrm>
            <a:off x="6477000" y="6248400"/>
            <a:ext cx="2133600" cy="365125"/>
          </a:xfrm>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a:xfrm>
            <a:off x="228600" y="6096000"/>
            <a:ext cx="2133600" cy="304800"/>
          </a:xfrm>
        </p:spPr>
        <p:txBody>
          <a:bodyPr/>
          <a:lstStyle/>
          <a:p>
            <a:fld id="{6DA1A76E-1673-413A-AC3A-E13CA6404661}" type="slidenum">
              <a:rPr lang="zh-CN" altLang="en-US" smtClean="0">
                <a:solidFill>
                  <a:srgbClr val="FFFFFF"/>
                </a:solidFill>
              </a:rPr>
              <a:pPr/>
              <a:t>33</a:t>
            </a:fld>
            <a:endParaRPr lang="en-US" altLang="zh-CN" dirty="0">
              <a:solidFill>
                <a:srgbClr val="FFFFFF"/>
              </a:solidFill>
            </a:endParaRPr>
          </a:p>
        </p:txBody>
      </p:sp>
      <p:sp>
        <p:nvSpPr>
          <p:cNvPr id="6" name="Footer Placeholder 5"/>
          <p:cNvSpPr>
            <a:spLocks noGrp="1"/>
          </p:cNvSpPr>
          <p:nvPr>
            <p:ph type="ftr" sz="quarter" idx="12"/>
          </p:nvPr>
        </p:nvSpPr>
        <p:spPr>
          <a:xfrm>
            <a:off x="304800" y="6324600"/>
            <a:ext cx="4572000" cy="365125"/>
          </a:xfrm>
        </p:spPr>
        <p:txBody>
          <a:bodyPr/>
          <a:lstStyle/>
          <a:p>
            <a:pPr>
              <a:defRPr/>
            </a:pPr>
            <a:r>
              <a:rPr lang="en-US" altLang="zh-CN" dirty="0" err="1" smtClean="0">
                <a:solidFill>
                  <a:srgbClr val="FFFFFF"/>
                </a:solidFill>
              </a:rPr>
              <a:t>Karthik’s</a:t>
            </a:r>
            <a:r>
              <a:rPr lang="en-US" altLang="zh-CN" dirty="0" smtClean="0">
                <a:solidFill>
                  <a:srgbClr val="FFFFFF"/>
                </a:solidFill>
              </a:rPr>
              <a:t> MS Defense</a:t>
            </a:r>
            <a:endParaRPr lang="en-US" altLang="zh-CN" dirty="0">
              <a:solidFill>
                <a:srgbClr val="FFFFFF"/>
              </a:solidFill>
            </a:endParaRP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143000"/>
            <a:ext cx="6553200" cy="4876800"/>
          </a:xfrm>
        </p:spPr>
      </p:pic>
    </p:spTree>
    <p:extLst>
      <p:ext uri="{BB962C8B-B14F-4D97-AF65-F5344CB8AC3E}">
        <p14:creationId xmlns:p14="http://schemas.microsoft.com/office/powerpoint/2010/main" val="7423852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617538"/>
          </a:xfrm>
        </p:spPr>
        <p:txBody>
          <a:bodyPr/>
          <a:lstStyle/>
          <a:p>
            <a:r>
              <a:rPr lang="en-US" sz="3200" dirty="0" smtClean="0">
                <a:solidFill>
                  <a:srgbClr val="FFFF00"/>
                </a:solidFill>
                <a:latin typeface="Times New Roman" pitchFamily="18" charset="0"/>
                <a:cs typeface="Times New Roman" pitchFamily="18" charset="0"/>
              </a:rPr>
              <a:t>Delay of </a:t>
            </a:r>
            <a:r>
              <a:rPr lang="en-US" sz="3200" dirty="0">
                <a:solidFill>
                  <a:srgbClr val="FFFF00"/>
                </a:solidFill>
                <a:latin typeface="Times New Roman" pitchFamily="18" charset="0"/>
                <a:cs typeface="Times New Roman" pitchFamily="18" charset="0"/>
              </a:rPr>
              <a:t>DVF4 V/S Multi </a:t>
            </a:r>
            <a:r>
              <a:rPr lang="en-US" sz="3200" dirty="0" err="1">
                <a:solidFill>
                  <a:srgbClr val="FFFF00"/>
                </a:solidFill>
                <a:latin typeface="Times New Roman" pitchFamily="18" charset="0"/>
                <a:cs typeface="Times New Roman" pitchFamily="18" charset="0"/>
              </a:rPr>
              <a:t>V</a:t>
            </a:r>
            <a:r>
              <a:rPr lang="en-US" sz="3200" baseline="-25000" dirty="0" err="1">
                <a:solidFill>
                  <a:srgbClr val="FFFF00"/>
                </a:solidFill>
                <a:latin typeface="Times New Roman" pitchFamily="18" charset="0"/>
                <a:cs typeface="Times New Roman" pitchFamily="18" charset="0"/>
              </a:rPr>
              <a:t>th</a:t>
            </a:r>
            <a:r>
              <a:rPr lang="en-US" sz="3200" dirty="0">
                <a:solidFill>
                  <a:srgbClr val="FFFF00"/>
                </a:solidFill>
                <a:latin typeface="Times New Roman" pitchFamily="18" charset="0"/>
                <a:cs typeface="Times New Roman" pitchFamily="18" charset="0"/>
              </a:rPr>
              <a:t> Level </a:t>
            </a:r>
            <a:r>
              <a:rPr lang="en-US" sz="3200" dirty="0" smtClean="0">
                <a:solidFill>
                  <a:srgbClr val="FFFF00"/>
                </a:solidFill>
                <a:latin typeface="Times New Roman" pitchFamily="18" charset="0"/>
                <a:cs typeface="Times New Roman" pitchFamily="18" charset="0"/>
              </a:rPr>
              <a:t>Converter </a:t>
            </a:r>
            <a:endParaRPr lang="en-US" sz="32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34</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990600"/>
            <a:ext cx="7010400" cy="4800600"/>
          </a:xfrm>
        </p:spPr>
      </p:pic>
    </p:spTree>
    <p:extLst>
      <p:ext uri="{BB962C8B-B14F-4D97-AF65-F5344CB8AC3E}">
        <p14:creationId xmlns:p14="http://schemas.microsoft.com/office/powerpoint/2010/main" val="25659211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077200" cy="4572000"/>
          </a:xfrm>
        </p:spPr>
        <p:txBody>
          <a:bodyPr>
            <a:normAutofit lnSpcReduction="10000"/>
          </a:bodyPr>
          <a:lstStyle/>
          <a:p>
            <a:pPr>
              <a:buFont typeface="Wingdings" pitchFamily="2" charset="2"/>
              <a:buChar char="v"/>
            </a:pPr>
            <a:r>
              <a:rPr lang="en-US" dirty="0" smtClean="0"/>
              <a:t>In this section we utilize the algorithm 4 for assigning Level Converter and algorithm 2 </a:t>
            </a:r>
            <a:r>
              <a:rPr lang="en-US" dirty="0"/>
              <a:t>from </a:t>
            </a:r>
            <a:r>
              <a:rPr lang="en-US" dirty="0" err="1"/>
              <a:t>Allani</a:t>
            </a:r>
            <a:r>
              <a:rPr lang="en-US" dirty="0"/>
              <a:t> to </a:t>
            </a:r>
            <a:r>
              <a:rPr lang="en-US" dirty="0" smtClean="0"/>
              <a:t>find the optimum voltage (V</a:t>
            </a:r>
            <a:r>
              <a:rPr lang="en-US" baseline="-25000" dirty="0" smtClean="0"/>
              <a:t>L</a:t>
            </a:r>
            <a:r>
              <a:rPr lang="en-US" dirty="0" smtClean="0"/>
              <a:t>) for various benchmark circuits.</a:t>
            </a:r>
          </a:p>
          <a:p>
            <a:pPr>
              <a:buFont typeface="Wingdings" pitchFamily="2" charset="2"/>
              <a:buChar char="v"/>
            </a:pPr>
            <a:endParaRPr lang="en-US" dirty="0"/>
          </a:p>
          <a:p>
            <a:pPr>
              <a:buFont typeface="Wingdings" pitchFamily="2" charset="2"/>
              <a:buChar char="v"/>
            </a:pPr>
            <a:r>
              <a:rPr lang="en-US" dirty="0" smtClean="0"/>
              <a:t>We then use the DVF4 level converter for High to Low conversion in the places assigned by algorithm 4.</a:t>
            </a:r>
          </a:p>
          <a:p>
            <a:pPr>
              <a:buFont typeface="Wingdings" pitchFamily="2" charset="2"/>
              <a:buChar char="v"/>
            </a:pPr>
            <a:endParaRPr lang="en-US" dirty="0"/>
          </a:p>
          <a:p>
            <a:pPr>
              <a:buFont typeface="Wingdings" pitchFamily="2" charset="2"/>
              <a:buChar char="v"/>
            </a:pPr>
            <a:r>
              <a:rPr lang="en-US" dirty="0" smtClean="0"/>
              <a:t>For simulations for ISCAS’85 Benchmark circuits we use 90nm PTM model in HSPICE. 100 random vectors at a period of the critical path were used for the simulations.</a:t>
            </a:r>
          </a:p>
          <a:p>
            <a:pPr>
              <a:buFont typeface="Wingdings" pitchFamily="2" charset="2"/>
              <a:buChar char="v"/>
            </a:pPr>
            <a:endParaRPr lang="en-US" dirty="0"/>
          </a:p>
          <a:p>
            <a:pPr>
              <a:buFont typeface="Wingdings" pitchFamily="2" charset="2"/>
              <a:buChar char="v"/>
            </a:pPr>
            <a:r>
              <a:rPr lang="en-US" dirty="0" smtClean="0"/>
              <a:t>The motivation is to have better savings in energy by allowing level converters than by using only Dual VDD.</a:t>
            </a:r>
            <a:endParaRPr lang="en-US" dirty="0"/>
          </a:p>
        </p:txBody>
      </p:sp>
      <p:sp>
        <p:nvSpPr>
          <p:cNvPr id="3" name="Title 2"/>
          <p:cNvSpPr>
            <a:spLocks noGrp="1"/>
          </p:cNvSpPr>
          <p:nvPr>
            <p:ph type="title"/>
          </p:nvPr>
        </p:nvSpPr>
        <p:spPr>
          <a:xfrm>
            <a:off x="457200" y="381000"/>
            <a:ext cx="7543800" cy="914400"/>
          </a:xfrm>
        </p:spPr>
        <p:txBody>
          <a:bodyPr/>
          <a:lstStyle/>
          <a:p>
            <a:r>
              <a:rPr lang="en-US" sz="3600" dirty="0" smtClean="0">
                <a:solidFill>
                  <a:srgbClr val="FFFF00"/>
                </a:solidFill>
                <a:latin typeface="Times New Roman" pitchFamily="18" charset="0"/>
                <a:cs typeface="Times New Roman" pitchFamily="18" charset="0"/>
              </a:rPr>
              <a:t>Dual Voltage and Level Converter Assignment</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35</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15275493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991176021"/>
              </p:ext>
            </p:extLst>
          </p:nvPr>
        </p:nvGraphicFramePr>
        <p:xfrm>
          <a:off x="228600" y="695628"/>
          <a:ext cx="8762999" cy="5567680"/>
        </p:xfrm>
        <a:graphic>
          <a:graphicData uri="http://schemas.openxmlformats.org/drawingml/2006/table">
            <a:tbl>
              <a:tblPr firstRow="1" bandRow="1">
                <a:tableStyleId>{21E4AEA4-8DFA-4A89-87EB-49C32662AFE0}</a:tableStyleId>
              </a:tblPr>
              <a:tblGrid>
                <a:gridCol w="838200"/>
                <a:gridCol w="1219200"/>
                <a:gridCol w="756410"/>
                <a:gridCol w="1205917"/>
                <a:gridCol w="964729"/>
                <a:gridCol w="884339"/>
                <a:gridCol w="949174"/>
                <a:gridCol w="803944"/>
                <a:gridCol w="1141086"/>
              </a:tblGrid>
              <a:tr h="552450">
                <a:tc rowSpan="2">
                  <a:txBody>
                    <a:bodyPr/>
                    <a:lstStyle/>
                    <a:p>
                      <a:endParaRPr lang="en-US" sz="1600" b="1" dirty="0" smtClean="0">
                        <a:latin typeface="Times New Roman" pitchFamily="18" charset="0"/>
                        <a:cs typeface="Times New Roman" pitchFamily="18" charset="0"/>
                      </a:endParaRPr>
                    </a:p>
                    <a:p>
                      <a:pPr algn="ctr"/>
                      <a:r>
                        <a:rPr lang="en-US" sz="1600" b="1" dirty="0" smtClean="0">
                          <a:latin typeface="Times New Roman" pitchFamily="18" charset="0"/>
                          <a:cs typeface="Times New Roman" pitchFamily="18" charset="0"/>
                        </a:rPr>
                        <a:t>Circuit</a:t>
                      </a:r>
                      <a:endParaRPr lang="en-US" sz="1600" b="1" dirty="0">
                        <a:latin typeface="Times New Roman" pitchFamily="18" charset="0"/>
                        <a:cs typeface="Times New Roman" pitchFamily="18" charset="0"/>
                      </a:endParaRPr>
                    </a:p>
                  </a:txBody>
                  <a:tcPr>
                    <a:solidFill>
                      <a:schemeClr val="tx2">
                        <a:lumMod val="75000"/>
                      </a:schemeClr>
                    </a:solidFill>
                  </a:tcPr>
                </a:tc>
                <a:tc rowSpan="2">
                  <a:txBody>
                    <a:bodyPr/>
                    <a:lstStyle/>
                    <a:p>
                      <a:pPr algn="ctr"/>
                      <a:r>
                        <a:rPr lang="en-US" sz="1600" b="1" dirty="0" smtClean="0">
                          <a:latin typeface="Times New Roman" pitchFamily="18" charset="0"/>
                          <a:cs typeface="Times New Roman" pitchFamily="18" charset="0"/>
                        </a:rPr>
                        <a:t>Algorithm 2</a:t>
                      </a:r>
                    </a:p>
                    <a:p>
                      <a:pPr algn="ctr"/>
                      <a:endParaRPr lang="en-US" sz="1600" b="1" dirty="0" smtClean="0">
                        <a:latin typeface="Times New Roman" pitchFamily="18" charset="0"/>
                        <a:cs typeface="Times New Roman" pitchFamily="18" charset="0"/>
                      </a:endParaRPr>
                    </a:p>
                    <a:p>
                      <a:pPr algn="ctr"/>
                      <a:r>
                        <a:rPr lang="en-US" sz="1600" b="1" dirty="0" smtClean="0">
                          <a:latin typeface="Times New Roman" pitchFamily="18" charset="0"/>
                          <a:cs typeface="Times New Roman" pitchFamily="18" charset="0"/>
                        </a:rPr>
                        <a:t>V</a:t>
                      </a:r>
                      <a:r>
                        <a:rPr lang="en-US" sz="1600" b="1" baseline="-25000" dirty="0" smtClean="0">
                          <a:latin typeface="Times New Roman" pitchFamily="18" charset="0"/>
                          <a:cs typeface="Times New Roman" pitchFamily="18" charset="0"/>
                        </a:rPr>
                        <a:t>L</a:t>
                      </a:r>
                    </a:p>
                    <a:p>
                      <a:pPr algn="ctr"/>
                      <a:endParaRPr lang="en-US" sz="1600" b="1" dirty="0" smtClean="0">
                        <a:latin typeface="Times New Roman" pitchFamily="18" charset="0"/>
                        <a:cs typeface="Times New Roman" pitchFamily="18" charset="0"/>
                      </a:endParaRPr>
                    </a:p>
                    <a:p>
                      <a:pPr algn="ctr"/>
                      <a:r>
                        <a:rPr lang="en-US" sz="1600" b="1" dirty="0" smtClean="0">
                          <a:latin typeface="Times New Roman" pitchFamily="18" charset="0"/>
                          <a:cs typeface="Times New Roman" pitchFamily="18" charset="0"/>
                        </a:rPr>
                        <a:t>V</a:t>
                      </a:r>
                      <a:endParaRPr lang="en-US" sz="1600" b="1" dirty="0">
                        <a:latin typeface="Times New Roman" pitchFamily="18" charset="0"/>
                        <a:cs typeface="Times New Roman" pitchFamily="18" charset="0"/>
                      </a:endParaRPr>
                    </a:p>
                  </a:txBody>
                  <a:tcPr>
                    <a:solidFill>
                      <a:schemeClr val="tx2">
                        <a:lumMod val="75000"/>
                      </a:schemeClr>
                    </a:solidFill>
                  </a:tcPr>
                </a:tc>
                <a:tc rowSpan="2">
                  <a:txBody>
                    <a:bodyPr/>
                    <a:lstStyle/>
                    <a:p>
                      <a:pPr algn="ctr"/>
                      <a:r>
                        <a:rPr lang="en-US" sz="1600" b="1" dirty="0" smtClean="0">
                          <a:latin typeface="Times New Roman" pitchFamily="18" charset="0"/>
                          <a:cs typeface="Times New Roman" pitchFamily="18" charset="0"/>
                        </a:rPr>
                        <a:t>Total </a:t>
                      </a:r>
                    </a:p>
                    <a:p>
                      <a:pPr algn="ctr"/>
                      <a:r>
                        <a:rPr lang="en-US" sz="1600" b="1" dirty="0" smtClean="0">
                          <a:latin typeface="Times New Roman" pitchFamily="18" charset="0"/>
                          <a:cs typeface="Times New Roman" pitchFamily="18" charset="0"/>
                        </a:rPr>
                        <a:t>Gates</a:t>
                      </a:r>
                      <a:endParaRPr lang="en-US" sz="1600" b="1" dirty="0">
                        <a:latin typeface="Times New Roman" pitchFamily="18" charset="0"/>
                        <a:cs typeface="Times New Roman" pitchFamily="18" charset="0"/>
                      </a:endParaRPr>
                    </a:p>
                  </a:txBody>
                  <a:tcPr>
                    <a:solidFill>
                      <a:schemeClr val="tx2">
                        <a:lumMod val="75000"/>
                      </a:schemeClr>
                    </a:solidFill>
                  </a:tcPr>
                </a:tc>
                <a:tc gridSpan="2">
                  <a:txBody>
                    <a:bodyPr/>
                    <a:lstStyle/>
                    <a:p>
                      <a:pPr algn="ctr"/>
                      <a:r>
                        <a:rPr lang="en-US" sz="1600" b="1" dirty="0" smtClean="0">
                          <a:latin typeface="Times New Roman" pitchFamily="18" charset="0"/>
                          <a:cs typeface="Times New Roman" pitchFamily="18" charset="0"/>
                        </a:rPr>
                        <a:t>Algorithm 4</a:t>
                      </a:r>
                      <a:endParaRPr lang="en-US" sz="1600" b="1" dirty="0">
                        <a:latin typeface="Times New Roman" pitchFamily="18" charset="0"/>
                        <a:cs typeface="Times New Roman" pitchFamily="18" charset="0"/>
                      </a:endParaRPr>
                    </a:p>
                  </a:txBody>
                  <a:tcPr>
                    <a:solidFill>
                      <a:schemeClr val="tx2">
                        <a:lumMod val="75000"/>
                      </a:schemeClr>
                    </a:solidFill>
                  </a:tcPr>
                </a:tc>
                <a:tc hMerge="1">
                  <a:txBody>
                    <a:bodyPr/>
                    <a:lstStyle/>
                    <a:p>
                      <a:endParaRPr lang="en-US" dirty="0"/>
                    </a:p>
                  </a:txBody>
                  <a:tcPr>
                    <a:solidFill>
                      <a:srgbClr val="92D050"/>
                    </a:solidFill>
                  </a:tcPr>
                </a:tc>
                <a:tc gridSpan="4">
                  <a:txBody>
                    <a:bodyPr/>
                    <a:lstStyle/>
                    <a:p>
                      <a:pPr algn="ctr"/>
                      <a:r>
                        <a:rPr lang="en-US" sz="1600" b="1" dirty="0" smtClean="0">
                          <a:latin typeface="Times New Roman" pitchFamily="18" charset="0"/>
                          <a:cs typeface="Times New Roman" pitchFamily="18" charset="0"/>
                        </a:rPr>
                        <a:t>Energy calculated by HSPICE</a:t>
                      </a:r>
                      <a:endParaRPr lang="en-US" sz="1600" b="1" dirty="0">
                        <a:latin typeface="Times New Roman" pitchFamily="18" charset="0"/>
                        <a:cs typeface="Times New Roman" pitchFamily="18" charset="0"/>
                      </a:endParaRPr>
                    </a:p>
                  </a:txBody>
                  <a:tcPr>
                    <a:solidFill>
                      <a:schemeClr val="tx2">
                        <a:lumMod val="75000"/>
                      </a:schemeClr>
                    </a:solidFill>
                  </a:tcPr>
                </a:tc>
                <a:tc hMerge="1">
                  <a:txBody>
                    <a:bodyPr/>
                    <a:lstStyle/>
                    <a:p>
                      <a:endParaRPr lang="en-US" dirty="0"/>
                    </a:p>
                  </a:txBody>
                  <a:tcPr>
                    <a:solidFill>
                      <a:srgbClr val="92D050"/>
                    </a:solidFill>
                  </a:tcPr>
                </a:tc>
                <a:tc hMerge="1">
                  <a:txBody>
                    <a:bodyPr/>
                    <a:lstStyle/>
                    <a:p>
                      <a:endParaRPr lang="en-US" dirty="0"/>
                    </a:p>
                  </a:txBody>
                  <a:tcPr>
                    <a:solidFill>
                      <a:srgbClr val="92D050"/>
                    </a:solidFill>
                  </a:tcPr>
                </a:tc>
                <a:tc hMerge="1">
                  <a:txBody>
                    <a:bodyPr/>
                    <a:lstStyle/>
                    <a:p>
                      <a:endParaRPr lang="en-US" dirty="0"/>
                    </a:p>
                  </a:txBody>
                  <a:tcPr>
                    <a:solidFill>
                      <a:srgbClr val="92D050"/>
                    </a:solidFill>
                  </a:tcPr>
                </a:tc>
              </a:tr>
              <a:tr h="552450">
                <a:tc vMerge="1">
                  <a:txBody>
                    <a:bodyPr/>
                    <a:lstStyle/>
                    <a:p>
                      <a:endParaRPr lang="en-US" dirty="0"/>
                    </a:p>
                  </a:txBody>
                  <a:tcPr>
                    <a:solidFill>
                      <a:srgbClr val="92D050"/>
                    </a:solidFill>
                  </a:tcPr>
                </a:tc>
                <a:tc vMerge="1">
                  <a:txBody>
                    <a:bodyPr/>
                    <a:lstStyle/>
                    <a:p>
                      <a:endParaRPr lang="en-US" dirty="0"/>
                    </a:p>
                  </a:txBody>
                  <a:tcPr>
                    <a:solidFill>
                      <a:srgbClr val="92D050"/>
                    </a:solidFill>
                  </a:tcPr>
                </a:tc>
                <a:tc vMerge="1">
                  <a:txBody>
                    <a:bodyPr/>
                    <a:lstStyle/>
                    <a:p>
                      <a:endParaRPr lang="en-US" dirty="0"/>
                    </a:p>
                  </a:txBody>
                  <a:tcPr>
                    <a:solidFill>
                      <a:srgbClr val="92D050"/>
                    </a:solidFill>
                  </a:tcPr>
                </a:tc>
                <a:tc>
                  <a:txBody>
                    <a:bodyPr/>
                    <a:lstStyle/>
                    <a:p>
                      <a:pPr algn="ctr"/>
                      <a:r>
                        <a:rPr lang="en-US" sz="1600" b="1" dirty="0" smtClean="0">
                          <a:latin typeface="Times New Roman" pitchFamily="18" charset="0"/>
                          <a:cs typeface="Times New Roman" pitchFamily="18" charset="0"/>
                        </a:rPr>
                        <a:t>Gates in low </a:t>
                      </a:r>
                    </a:p>
                    <a:p>
                      <a:pPr algn="ctr"/>
                      <a:r>
                        <a:rPr lang="en-US" sz="1600" b="1" dirty="0" smtClean="0">
                          <a:latin typeface="Times New Roman" pitchFamily="18" charset="0"/>
                          <a:cs typeface="Times New Roman" pitchFamily="18" charset="0"/>
                        </a:rPr>
                        <a:t>voltage</a:t>
                      </a:r>
                      <a:endParaRPr lang="en-US" sz="1600" b="1" dirty="0">
                        <a:latin typeface="Times New Roman" pitchFamily="18" charset="0"/>
                        <a:cs typeface="Times New Roman" pitchFamily="18" charset="0"/>
                      </a:endParaRPr>
                    </a:p>
                  </a:txBody>
                  <a:tcPr>
                    <a:solidFill>
                      <a:schemeClr val="tx2">
                        <a:lumMod val="75000"/>
                      </a:schemeClr>
                    </a:solidFill>
                  </a:tcPr>
                </a:tc>
                <a:tc>
                  <a:txBody>
                    <a:bodyPr/>
                    <a:lstStyle/>
                    <a:p>
                      <a:pPr algn="ctr"/>
                      <a:r>
                        <a:rPr lang="en-US" sz="1600" b="1" dirty="0" smtClean="0">
                          <a:latin typeface="Times New Roman" pitchFamily="18" charset="0"/>
                          <a:cs typeface="Times New Roman" pitchFamily="18" charset="0"/>
                        </a:rPr>
                        <a:t>Number of level shifters</a:t>
                      </a:r>
                      <a:endParaRPr lang="en-US" sz="1600" b="1" dirty="0">
                        <a:latin typeface="Times New Roman" pitchFamily="18" charset="0"/>
                        <a:cs typeface="Times New Roman" pitchFamily="18" charset="0"/>
                      </a:endParaRPr>
                    </a:p>
                  </a:txBody>
                  <a:tcPr>
                    <a:solidFill>
                      <a:schemeClr val="tx2">
                        <a:lumMod val="75000"/>
                      </a:schemeClr>
                    </a:solidFill>
                  </a:tcPr>
                </a:tc>
                <a:tc>
                  <a:txBody>
                    <a:bodyPr/>
                    <a:lstStyle/>
                    <a:p>
                      <a:pPr algn="ctr"/>
                      <a:r>
                        <a:rPr lang="en-US" sz="1600" b="1" dirty="0" err="1" smtClean="0">
                          <a:latin typeface="Times New Roman" pitchFamily="18" charset="0"/>
                          <a:cs typeface="Times New Roman" pitchFamily="18" charset="0"/>
                        </a:rPr>
                        <a:t>E</a:t>
                      </a:r>
                      <a:r>
                        <a:rPr lang="en-US" sz="1600" b="1" baseline="-25000" dirty="0" err="1" smtClean="0">
                          <a:latin typeface="Times New Roman" pitchFamily="18" charset="0"/>
                          <a:cs typeface="Times New Roman" pitchFamily="18" charset="0"/>
                        </a:rPr>
                        <a:t>single</a:t>
                      </a:r>
                      <a:r>
                        <a:rPr lang="en-US" sz="1600" b="1" baseline="-25000" dirty="0" smtClean="0">
                          <a:latin typeface="Times New Roman" pitchFamily="18" charset="0"/>
                          <a:cs typeface="Times New Roman" pitchFamily="18" charset="0"/>
                        </a:rPr>
                        <a:t> VDD</a:t>
                      </a:r>
                    </a:p>
                    <a:p>
                      <a:pPr algn="ctr"/>
                      <a:endParaRPr lang="en-US" sz="1600" b="1" baseline="-25000" dirty="0" smtClean="0">
                        <a:latin typeface="Times New Roman" pitchFamily="18" charset="0"/>
                        <a:cs typeface="Times New Roman" pitchFamily="18" charset="0"/>
                      </a:endParaRPr>
                    </a:p>
                    <a:p>
                      <a:pPr algn="ctr"/>
                      <a:endParaRPr lang="en-US" sz="1600" b="1" baseline="0" dirty="0" smtClean="0">
                        <a:latin typeface="Times New Roman" pitchFamily="18" charset="0"/>
                        <a:cs typeface="Times New Roman" pitchFamily="18" charset="0"/>
                      </a:endParaRPr>
                    </a:p>
                    <a:p>
                      <a:pPr algn="ctr"/>
                      <a:r>
                        <a:rPr lang="en-US" sz="1600" b="1" baseline="0" dirty="0" err="1" smtClean="0">
                          <a:latin typeface="Times New Roman" pitchFamily="18" charset="0"/>
                          <a:cs typeface="Times New Roman" pitchFamily="18" charset="0"/>
                        </a:rPr>
                        <a:t>fJ</a:t>
                      </a:r>
                      <a:endParaRPr lang="en-US" sz="1600" b="1" baseline="0" dirty="0">
                        <a:latin typeface="Times New Roman" pitchFamily="18" charset="0"/>
                        <a:cs typeface="Times New Roman" pitchFamily="18" charset="0"/>
                      </a:endParaRPr>
                    </a:p>
                  </a:txBody>
                  <a:tcPr>
                    <a:solidFill>
                      <a:schemeClr val="tx2">
                        <a:lumMod val="75000"/>
                      </a:schemeClr>
                    </a:solidFill>
                  </a:tcPr>
                </a:tc>
                <a:tc>
                  <a:txBody>
                    <a:bodyPr/>
                    <a:lstStyle/>
                    <a:p>
                      <a:pPr algn="ctr"/>
                      <a:r>
                        <a:rPr lang="en-US" sz="1600" b="1" dirty="0" err="1" smtClean="0">
                          <a:latin typeface="Times New Roman" pitchFamily="18" charset="0"/>
                          <a:cs typeface="Times New Roman" pitchFamily="18" charset="0"/>
                        </a:rPr>
                        <a:t>E</a:t>
                      </a:r>
                      <a:r>
                        <a:rPr lang="en-US" sz="1600" b="1" baseline="-25000" dirty="0" err="1" smtClean="0">
                          <a:latin typeface="Times New Roman" pitchFamily="18" charset="0"/>
                          <a:cs typeface="Times New Roman" pitchFamily="18" charset="0"/>
                        </a:rPr>
                        <a:t>dual</a:t>
                      </a:r>
                      <a:r>
                        <a:rPr lang="en-US" sz="1600" b="1" dirty="0" smtClean="0">
                          <a:latin typeface="Times New Roman" pitchFamily="18" charset="0"/>
                          <a:cs typeface="Times New Roman" pitchFamily="18" charset="0"/>
                        </a:rPr>
                        <a:t> </a:t>
                      </a:r>
                    </a:p>
                    <a:p>
                      <a:pPr algn="ctr"/>
                      <a:r>
                        <a:rPr lang="en-US" sz="1600" b="1" dirty="0" smtClean="0">
                          <a:latin typeface="Times New Roman" pitchFamily="18" charset="0"/>
                          <a:cs typeface="Times New Roman" pitchFamily="18" charset="0"/>
                        </a:rPr>
                        <a:t>With</a:t>
                      </a:r>
                    </a:p>
                    <a:p>
                      <a:pPr algn="ctr"/>
                      <a:r>
                        <a:rPr lang="en-US" sz="1600" b="1" dirty="0" smtClean="0">
                          <a:latin typeface="Times New Roman" pitchFamily="18" charset="0"/>
                          <a:cs typeface="Times New Roman" pitchFamily="18" charset="0"/>
                        </a:rPr>
                        <a:t>DVF4</a:t>
                      </a:r>
                    </a:p>
                    <a:p>
                      <a:pPr algn="ctr"/>
                      <a:r>
                        <a:rPr lang="en-US" sz="1600" b="1" dirty="0" err="1" smtClean="0">
                          <a:latin typeface="Times New Roman" pitchFamily="18" charset="0"/>
                          <a:cs typeface="Times New Roman" pitchFamily="18" charset="0"/>
                        </a:rPr>
                        <a:t>fJ</a:t>
                      </a:r>
                      <a:endParaRPr lang="en-US" sz="1600" b="1" dirty="0" smtClean="0">
                        <a:latin typeface="Times New Roman" pitchFamily="18" charset="0"/>
                        <a:cs typeface="Times New Roman" pitchFamily="18" charset="0"/>
                      </a:endParaRPr>
                    </a:p>
                  </a:txBody>
                  <a:tcPr>
                    <a:solidFill>
                      <a:schemeClr val="tx2">
                        <a:lumMod val="75000"/>
                      </a:schemeClr>
                    </a:solidFill>
                  </a:tcPr>
                </a:tc>
                <a:tc>
                  <a:txBody>
                    <a:bodyPr/>
                    <a:lstStyle/>
                    <a:p>
                      <a:pPr algn="ctr"/>
                      <a:r>
                        <a:rPr lang="en-US" sz="1600" b="1" dirty="0" err="1" smtClean="0">
                          <a:latin typeface="Times New Roman" pitchFamily="18" charset="0"/>
                          <a:cs typeface="Times New Roman" pitchFamily="18" charset="0"/>
                        </a:rPr>
                        <a:t>E</a:t>
                      </a:r>
                      <a:r>
                        <a:rPr lang="en-US" sz="1600" b="1" baseline="-25000" dirty="0" err="1" smtClean="0">
                          <a:latin typeface="Times New Roman" pitchFamily="18" charset="0"/>
                          <a:cs typeface="Times New Roman" pitchFamily="18" charset="0"/>
                        </a:rPr>
                        <a:t>savg</a:t>
                      </a:r>
                      <a:endParaRPr lang="en-US" sz="1600" b="1" baseline="-25000" dirty="0" smtClean="0">
                        <a:latin typeface="Times New Roman" pitchFamily="18" charset="0"/>
                        <a:cs typeface="Times New Roman" pitchFamily="18" charset="0"/>
                      </a:endParaRPr>
                    </a:p>
                    <a:p>
                      <a:pPr algn="ctr"/>
                      <a:endParaRPr lang="en-US" sz="1600" b="1" baseline="-25000" dirty="0" smtClean="0">
                        <a:latin typeface="Times New Roman" pitchFamily="18" charset="0"/>
                        <a:cs typeface="Times New Roman" pitchFamily="18" charset="0"/>
                      </a:endParaRPr>
                    </a:p>
                    <a:p>
                      <a:pPr algn="ctr"/>
                      <a:endParaRPr lang="en-US" sz="1600" b="1" baseline="-25000" dirty="0" smtClean="0">
                        <a:latin typeface="Times New Roman" pitchFamily="18" charset="0"/>
                        <a:cs typeface="Times New Roman" pitchFamily="18" charset="0"/>
                      </a:endParaRPr>
                    </a:p>
                    <a:p>
                      <a:pPr algn="ctr"/>
                      <a:endParaRPr lang="en-US" sz="1600" b="1" baseline="-25000" dirty="0" smtClean="0">
                        <a:latin typeface="Times New Roman" pitchFamily="18" charset="0"/>
                        <a:cs typeface="Times New Roman" pitchFamily="18" charset="0"/>
                      </a:endParaRPr>
                    </a:p>
                    <a:p>
                      <a:pPr algn="ctr"/>
                      <a:r>
                        <a:rPr lang="en-US" sz="1600" b="1" baseline="0" dirty="0" smtClean="0">
                          <a:latin typeface="Times New Roman" pitchFamily="18" charset="0"/>
                          <a:cs typeface="Times New Roman" pitchFamily="18" charset="0"/>
                        </a:rPr>
                        <a:t>%</a:t>
                      </a:r>
                      <a:endParaRPr lang="en-US" sz="1600" b="1" baseline="-25000" dirty="0" smtClean="0">
                        <a:latin typeface="Times New Roman" pitchFamily="18" charset="0"/>
                        <a:cs typeface="Times New Roman" pitchFamily="18" charset="0"/>
                      </a:endParaRPr>
                    </a:p>
                  </a:txBody>
                  <a:tcPr>
                    <a:solidFill>
                      <a:schemeClr val="tx2">
                        <a:lumMod val="75000"/>
                      </a:schemeClr>
                    </a:solidFill>
                  </a:tcPr>
                </a:tc>
                <a:tc>
                  <a:txBody>
                    <a:bodyPr/>
                    <a:lstStyle/>
                    <a:p>
                      <a:pPr algn="ctr"/>
                      <a:r>
                        <a:rPr lang="en-US" sz="1600" b="1" dirty="0" err="1" smtClean="0">
                          <a:latin typeface="Times New Roman" pitchFamily="18" charset="0"/>
                          <a:cs typeface="Times New Roman" pitchFamily="18" charset="0"/>
                        </a:rPr>
                        <a:t>E</a:t>
                      </a:r>
                      <a:r>
                        <a:rPr lang="en-US" sz="1600" b="1" baseline="-25000" dirty="0" err="1" smtClean="0">
                          <a:latin typeface="Times New Roman" pitchFamily="18" charset="0"/>
                          <a:cs typeface="Times New Roman" pitchFamily="18" charset="0"/>
                        </a:rPr>
                        <a:t>savg</a:t>
                      </a:r>
                      <a:r>
                        <a:rPr lang="en-US" sz="1600" b="1" dirty="0" smtClean="0">
                          <a:latin typeface="Times New Roman" pitchFamily="18" charset="0"/>
                          <a:cs typeface="Times New Roman" pitchFamily="18" charset="0"/>
                        </a:rPr>
                        <a:t> with</a:t>
                      </a:r>
                      <a:r>
                        <a:rPr lang="en-US" sz="1600" b="1" baseline="0" dirty="0" smtClean="0">
                          <a:latin typeface="Times New Roman" pitchFamily="18" charset="0"/>
                          <a:cs typeface="Times New Roman" pitchFamily="18" charset="0"/>
                        </a:rPr>
                        <a:t> only Dual VDD </a:t>
                      </a:r>
                    </a:p>
                    <a:p>
                      <a:pPr algn="ctr"/>
                      <a:r>
                        <a:rPr lang="en-US" sz="1600" b="1" baseline="0" dirty="0" smtClean="0">
                          <a:latin typeface="Times New Roman" pitchFamily="18" charset="0"/>
                          <a:cs typeface="Times New Roman" pitchFamily="18" charset="0"/>
                        </a:rPr>
                        <a:t>%</a:t>
                      </a:r>
                    </a:p>
                  </a:txBody>
                  <a:tcPr>
                    <a:solidFill>
                      <a:schemeClr val="tx2">
                        <a:lumMod val="75000"/>
                      </a:schemeClr>
                    </a:solidFill>
                  </a:tcPr>
                </a:tc>
              </a:tr>
              <a:tr h="552450">
                <a:tc>
                  <a:txBody>
                    <a:bodyPr/>
                    <a:lstStyle/>
                    <a:p>
                      <a:r>
                        <a:rPr lang="en-US" dirty="0" smtClean="0"/>
                        <a:t>C432</a:t>
                      </a:r>
                      <a:endParaRPr lang="en-US" dirty="0"/>
                    </a:p>
                  </a:txBody>
                  <a:tcPr/>
                </a:tc>
                <a:tc>
                  <a:txBody>
                    <a:bodyPr/>
                    <a:lstStyle/>
                    <a:p>
                      <a:r>
                        <a:rPr lang="en-US" dirty="0" smtClean="0"/>
                        <a:t>0.80</a:t>
                      </a:r>
                      <a:endParaRPr lang="en-US" dirty="0"/>
                    </a:p>
                  </a:txBody>
                  <a:tcPr/>
                </a:tc>
                <a:tc>
                  <a:txBody>
                    <a:bodyPr/>
                    <a:lstStyle/>
                    <a:p>
                      <a:r>
                        <a:rPr lang="en-US" dirty="0" smtClean="0"/>
                        <a:t>154</a:t>
                      </a:r>
                      <a:endParaRPr lang="en-US" dirty="0"/>
                    </a:p>
                  </a:txBody>
                  <a:tcPr/>
                </a:tc>
                <a:tc>
                  <a:txBody>
                    <a:bodyPr/>
                    <a:lstStyle/>
                    <a:p>
                      <a:r>
                        <a:rPr lang="en-US" dirty="0" smtClean="0"/>
                        <a:t>73</a:t>
                      </a:r>
                      <a:endParaRPr lang="en-US" dirty="0"/>
                    </a:p>
                  </a:txBody>
                  <a:tcPr/>
                </a:tc>
                <a:tc>
                  <a:txBody>
                    <a:bodyPr/>
                    <a:lstStyle/>
                    <a:p>
                      <a:r>
                        <a:rPr lang="en-US" dirty="0" smtClean="0"/>
                        <a:t>44</a:t>
                      </a:r>
                      <a:endParaRPr lang="en-US" dirty="0"/>
                    </a:p>
                  </a:txBody>
                  <a:tcPr/>
                </a:tc>
                <a:tc>
                  <a:txBody>
                    <a:bodyPr/>
                    <a:lstStyle/>
                    <a:p>
                      <a:r>
                        <a:rPr lang="en-US" dirty="0" smtClean="0"/>
                        <a:t>161.3</a:t>
                      </a:r>
                      <a:endParaRPr lang="en-US" dirty="0"/>
                    </a:p>
                  </a:txBody>
                  <a:tcPr/>
                </a:tc>
                <a:tc>
                  <a:txBody>
                    <a:bodyPr/>
                    <a:lstStyle/>
                    <a:p>
                      <a:r>
                        <a:rPr lang="en-US" dirty="0" smtClean="0"/>
                        <a:t>145.4</a:t>
                      </a:r>
                      <a:endParaRPr lang="en-US" dirty="0"/>
                    </a:p>
                  </a:txBody>
                  <a:tcPr/>
                </a:tc>
                <a:tc>
                  <a:txBody>
                    <a:bodyPr/>
                    <a:lstStyle/>
                    <a:p>
                      <a:r>
                        <a:rPr lang="en-US" dirty="0" smtClean="0"/>
                        <a:t>9.85</a:t>
                      </a:r>
                      <a:endParaRPr lang="en-US" dirty="0"/>
                    </a:p>
                  </a:txBody>
                  <a:tcPr/>
                </a:tc>
                <a:tc>
                  <a:txBody>
                    <a:bodyPr/>
                    <a:lstStyle/>
                    <a:p>
                      <a:r>
                        <a:rPr lang="en-US" dirty="0" smtClean="0"/>
                        <a:t>3.66</a:t>
                      </a:r>
                      <a:endParaRPr lang="en-US" dirty="0"/>
                    </a:p>
                  </a:txBody>
                  <a:tcPr/>
                </a:tc>
              </a:tr>
              <a:tr h="552450">
                <a:tc>
                  <a:txBody>
                    <a:bodyPr/>
                    <a:lstStyle/>
                    <a:p>
                      <a:r>
                        <a:rPr lang="en-US" dirty="0" smtClean="0"/>
                        <a:t>C499</a:t>
                      </a:r>
                      <a:endParaRPr lang="en-US" dirty="0"/>
                    </a:p>
                  </a:txBody>
                  <a:tcPr/>
                </a:tc>
                <a:tc>
                  <a:txBody>
                    <a:bodyPr/>
                    <a:lstStyle/>
                    <a:p>
                      <a:r>
                        <a:rPr lang="en-US" dirty="0" smtClean="0"/>
                        <a:t>0.91</a:t>
                      </a:r>
                      <a:endParaRPr lang="en-US" dirty="0"/>
                    </a:p>
                  </a:txBody>
                  <a:tcPr/>
                </a:tc>
                <a:tc>
                  <a:txBody>
                    <a:bodyPr/>
                    <a:lstStyle/>
                    <a:p>
                      <a:r>
                        <a:rPr lang="en-US" dirty="0" smtClean="0"/>
                        <a:t>493</a:t>
                      </a:r>
                      <a:endParaRPr lang="en-US" dirty="0"/>
                    </a:p>
                  </a:txBody>
                  <a:tcPr/>
                </a:tc>
                <a:tc>
                  <a:txBody>
                    <a:bodyPr/>
                    <a:lstStyle/>
                    <a:p>
                      <a:r>
                        <a:rPr lang="en-US" dirty="0" smtClean="0"/>
                        <a:t>247</a:t>
                      </a:r>
                      <a:endParaRPr lang="en-US" dirty="0"/>
                    </a:p>
                  </a:txBody>
                  <a:tcPr/>
                </a:tc>
                <a:tc>
                  <a:txBody>
                    <a:bodyPr/>
                    <a:lstStyle/>
                    <a:p>
                      <a:r>
                        <a:rPr lang="en-US" dirty="0" smtClean="0"/>
                        <a:t>101</a:t>
                      </a:r>
                      <a:endParaRPr lang="en-US" dirty="0"/>
                    </a:p>
                  </a:txBody>
                  <a:tcPr/>
                </a:tc>
                <a:tc>
                  <a:txBody>
                    <a:bodyPr/>
                    <a:lstStyle/>
                    <a:p>
                      <a:r>
                        <a:rPr lang="en-US" dirty="0" smtClean="0"/>
                        <a:t>463</a:t>
                      </a:r>
                      <a:endParaRPr lang="en-US" dirty="0"/>
                    </a:p>
                  </a:txBody>
                  <a:tcPr/>
                </a:tc>
                <a:tc>
                  <a:txBody>
                    <a:bodyPr/>
                    <a:lstStyle/>
                    <a:p>
                      <a:r>
                        <a:rPr lang="en-US" dirty="0" smtClean="0"/>
                        <a:t>396.9</a:t>
                      </a:r>
                      <a:endParaRPr lang="en-US" dirty="0"/>
                    </a:p>
                  </a:txBody>
                  <a:tcPr/>
                </a:tc>
                <a:tc>
                  <a:txBody>
                    <a:bodyPr/>
                    <a:lstStyle/>
                    <a:p>
                      <a:r>
                        <a:rPr lang="en-US" dirty="0" smtClean="0"/>
                        <a:t>20.1</a:t>
                      </a:r>
                      <a:endParaRPr lang="en-US" dirty="0"/>
                    </a:p>
                  </a:txBody>
                  <a:tcPr/>
                </a:tc>
                <a:tc>
                  <a:txBody>
                    <a:bodyPr/>
                    <a:lstStyle/>
                    <a:p>
                      <a:r>
                        <a:rPr lang="en-US" dirty="0" smtClean="0"/>
                        <a:t>7.8</a:t>
                      </a:r>
                      <a:endParaRPr lang="en-US" dirty="0"/>
                    </a:p>
                  </a:txBody>
                  <a:tcPr/>
                </a:tc>
              </a:tr>
              <a:tr h="552450">
                <a:tc>
                  <a:txBody>
                    <a:bodyPr/>
                    <a:lstStyle/>
                    <a:p>
                      <a:r>
                        <a:rPr lang="en-US" dirty="0" smtClean="0"/>
                        <a:t>C880</a:t>
                      </a:r>
                      <a:endParaRPr lang="en-US" dirty="0"/>
                    </a:p>
                  </a:txBody>
                  <a:tcPr/>
                </a:tc>
                <a:tc>
                  <a:txBody>
                    <a:bodyPr/>
                    <a:lstStyle/>
                    <a:p>
                      <a:r>
                        <a:rPr lang="en-US" dirty="0" smtClean="0"/>
                        <a:t>0.58</a:t>
                      </a:r>
                      <a:endParaRPr lang="en-US" dirty="0"/>
                    </a:p>
                  </a:txBody>
                  <a:tcPr/>
                </a:tc>
                <a:tc>
                  <a:txBody>
                    <a:bodyPr/>
                    <a:lstStyle/>
                    <a:p>
                      <a:r>
                        <a:rPr lang="en-US" dirty="0" smtClean="0"/>
                        <a:t>360</a:t>
                      </a:r>
                      <a:endParaRPr lang="en-US" dirty="0"/>
                    </a:p>
                  </a:txBody>
                  <a:tcPr/>
                </a:tc>
                <a:tc>
                  <a:txBody>
                    <a:bodyPr/>
                    <a:lstStyle/>
                    <a:p>
                      <a:r>
                        <a:rPr lang="en-US" dirty="0" smtClean="0"/>
                        <a:t>203</a:t>
                      </a:r>
                      <a:endParaRPr lang="en-US" dirty="0"/>
                    </a:p>
                  </a:txBody>
                  <a:tcPr/>
                </a:tc>
                <a:tc>
                  <a:txBody>
                    <a:bodyPr/>
                    <a:lstStyle/>
                    <a:p>
                      <a:r>
                        <a:rPr lang="en-US" dirty="0" smtClean="0"/>
                        <a:t>78</a:t>
                      </a:r>
                      <a:endParaRPr lang="en-US" dirty="0"/>
                    </a:p>
                  </a:txBody>
                  <a:tcPr/>
                </a:tc>
                <a:tc>
                  <a:txBody>
                    <a:bodyPr/>
                    <a:lstStyle/>
                    <a:p>
                      <a:r>
                        <a:rPr lang="en-US" dirty="0" smtClean="0"/>
                        <a:t>277.6</a:t>
                      </a:r>
                      <a:endParaRPr lang="en-US" dirty="0"/>
                    </a:p>
                  </a:txBody>
                  <a:tcPr/>
                </a:tc>
                <a:tc>
                  <a:txBody>
                    <a:bodyPr/>
                    <a:lstStyle/>
                    <a:p>
                      <a:r>
                        <a:rPr lang="en-US" dirty="0" smtClean="0"/>
                        <a:t>106.1</a:t>
                      </a:r>
                      <a:endParaRPr lang="en-US" dirty="0"/>
                    </a:p>
                  </a:txBody>
                  <a:tcPr/>
                </a:tc>
                <a:tc>
                  <a:txBody>
                    <a:bodyPr/>
                    <a:lstStyle/>
                    <a:p>
                      <a:r>
                        <a:rPr lang="en-US" dirty="0" smtClean="0"/>
                        <a:t>61.77</a:t>
                      </a:r>
                      <a:endParaRPr lang="en-US" dirty="0"/>
                    </a:p>
                  </a:txBody>
                  <a:tcPr/>
                </a:tc>
                <a:tc>
                  <a:txBody>
                    <a:bodyPr/>
                    <a:lstStyle/>
                    <a:p>
                      <a:r>
                        <a:rPr lang="en-US" dirty="0" smtClean="0"/>
                        <a:t>58.29</a:t>
                      </a:r>
                      <a:endParaRPr lang="en-US" dirty="0"/>
                    </a:p>
                  </a:txBody>
                  <a:tcPr/>
                </a:tc>
              </a:tr>
              <a:tr h="552450">
                <a:tc>
                  <a:txBody>
                    <a:bodyPr/>
                    <a:lstStyle/>
                    <a:p>
                      <a:r>
                        <a:rPr lang="en-US" dirty="0" smtClean="0"/>
                        <a:t>C1355</a:t>
                      </a:r>
                      <a:endParaRPr lang="en-US" dirty="0"/>
                    </a:p>
                  </a:txBody>
                  <a:tcPr/>
                </a:tc>
                <a:tc>
                  <a:txBody>
                    <a:bodyPr/>
                    <a:lstStyle/>
                    <a:p>
                      <a:r>
                        <a:rPr lang="en-US" dirty="0" smtClean="0"/>
                        <a:t>0.92</a:t>
                      </a:r>
                      <a:endParaRPr lang="en-US" dirty="0"/>
                    </a:p>
                  </a:txBody>
                  <a:tcPr/>
                </a:tc>
                <a:tc>
                  <a:txBody>
                    <a:bodyPr/>
                    <a:lstStyle/>
                    <a:p>
                      <a:r>
                        <a:rPr lang="en-US" dirty="0" smtClean="0"/>
                        <a:t>469</a:t>
                      </a:r>
                      <a:endParaRPr lang="en-US" dirty="0"/>
                    </a:p>
                  </a:txBody>
                  <a:tcPr/>
                </a:tc>
                <a:tc>
                  <a:txBody>
                    <a:bodyPr/>
                    <a:lstStyle/>
                    <a:p>
                      <a:r>
                        <a:rPr lang="en-US" dirty="0" smtClean="0"/>
                        <a:t>101</a:t>
                      </a:r>
                      <a:endParaRPr lang="en-US" dirty="0"/>
                    </a:p>
                  </a:txBody>
                  <a:tcPr/>
                </a:tc>
                <a:tc>
                  <a:txBody>
                    <a:bodyPr/>
                    <a:lstStyle/>
                    <a:p>
                      <a:r>
                        <a:rPr lang="en-US" dirty="0" smtClean="0"/>
                        <a:t>119</a:t>
                      </a:r>
                      <a:endParaRPr lang="en-US" dirty="0"/>
                    </a:p>
                  </a:txBody>
                  <a:tcPr/>
                </a:tc>
                <a:tc>
                  <a:txBody>
                    <a:bodyPr/>
                    <a:lstStyle/>
                    <a:p>
                      <a:r>
                        <a:rPr lang="en-US" dirty="0" smtClean="0"/>
                        <a:t>455.2</a:t>
                      </a:r>
                      <a:endParaRPr lang="en-US" dirty="0"/>
                    </a:p>
                  </a:txBody>
                  <a:tcPr/>
                </a:tc>
                <a:tc>
                  <a:txBody>
                    <a:bodyPr/>
                    <a:lstStyle/>
                    <a:p>
                      <a:r>
                        <a:rPr lang="en-US" dirty="0" smtClean="0"/>
                        <a:t>421.2</a:t>
                      </a:r>
                      <a:endParaRPr lang="en-US" dirty="0"/>
                    </a:p>
                  </a:txBody>
                  <a:tcPr/>
                </a:tc>
                <a:tc>
                  <a:txBody>
                    <a:bodyPr/>
                    <a:lstStyle/>
                    <a:p>
                      <a:r>
                        <a:rPr lang="en-US" dirty="0" smtClean="0"/>
                        <a:t>7.4</a:t>
                      </a:r>
                      <a:endParaRPr lang="en-US" dirty="0"/>
                    </a:p>
                  </a:txBody>
                  <a:tcPr/>
                </a:tc>
                <a:tc>
                  <a:txBody>
                    <a:bodyPr/>
                    <a:lstStyle/>
                    <a:p>
                      <a:r>
                        <a:rPr lang="en-US" dirty="0" smtClean="0"/>
                        <a:t>4.86</a:t>
                      </a:r>
                      <a:endParaRPr lang="en-US" dirty="0"/>
                    </a:p>
                  </a:txBody>
                  <a:tcPr/>
                </a:tc>
              </a:tr>
              <a:tr h="552450">
                <a:tc>
                  <a:txBody>
                    <a:bodyPr/>
                    <a:lstStyle/>
                    <a:p>
                      <a:r>
                        <a:rPr lang="en-US" dirty="0" smtClean="0"/>
                        <a:t>C1908</a:t>
                      </a:r>
                      <a:endParaRPr lang="en-US" dirty="0"/>
                    </a:p>
                  </a:txBody>
                  <a:tcPr/>
                </a:tc>
                <a:tc>
                  <a:txBody>
                    <a:bodyPr/>
                    <a:lstStyle/>
                    <a:p>
                      <a:r>
                        <a:rPr lang="en-US" dirty="0" smtClean="0"/>
                        <a:t>0.77</a:t>
                      </a:r>
                      <a:endParaRPr lang="en-US" dirty="0"/>
                    </a:p>
                  </a:txBody>
                  <a:tcPr/>
                </a:tc>
                <a:tc>
                  <a:txBody>
                    <a:bodyPr/>
                    <a:lstStyle/>
                    <a:p>
                      <a:r>
                        <a:rPr lang="en-US" dirty="0" smtClean="0"/>
                        <a:t>584</a:t>
                      </a:r>
                      <a:endParaRPr lang="en-US" dirty="0"/>
                    </a:p>
                  </a:txBody>
                  <a:tcPr/>
                </a:tc>
                <a:tc>
                  <a:txBody>
                    <a:bodyPr/>
                    <a:lstStyle/>
                    <a:p>
                      <a:r>
                        <a:rPr lang="en-US" dirty="0" smtClean="0"/>
                        <a:t>380</a:t>
                      </a:r>
                      <a:endParaRPr lang="en-US" dirty="0"/>
                    </a:p>
                  </a:txBody>
                  <a:tcPr/>
                </a:tc>
                <a:tc>
                  <a:txBody>
                    <a:bodyPr/>
                    <a:lstStyle/>
                    <a:p>
                      <a:r>
                        <a:rPr lang="en-US" dirty="0" smtClean="0"/>
                        <a:t>138</a:t>
                      </a:r>
                      <a:endParaRPr lang="en-US" dirty="0"/>
                    </a:p>
                  </a:txBody>
                  <a:tcPr/>
                </a:tc>
                <a:tc>
                  <a:txBody>
                    <a:bodyPr/>
                    <a:lstStyle/>
                    <a:p>
                      <a:r>
                        <a:rPr lang="en-US" dirty="0" smtClean="0"/>
                        <a:t>496.5</a:t>
                      </a:r>
                      <a:endParaRPr lang="en-US" dirty="0"/>
                    </a:p>
                  </a:txBody>
                  <a:tcPr/>
                </a:tc>
                <a:tc>
                  <a:txBody>
                    <a:bodyPr/>
                    <a:lstStyle/>
                    <a:p>
                      <a:r>
                        <a:rPr lang="en-US" dirty="0" smtClean="0"/>
                        <a:t>352.1</a:t>
                      </a:r>
                      <a:endParaRPr lang="en-US" dirty="0"/>
                    </a:p>
                  </a:txBody>
                  <a:tcPr/>
                </a:tc>
                <a:tc>
                  <a:txBody>
                    <a:bodyPr/>
                    <a:lstStyle/>
                    <a:p>
                      <a:r>
                        <a:rPr lang="en-US" dirty="0" smtClean="0"/>
                        <a:t>29.08</a:t>
                      </a:r>
                      <a:endParaRPr lang="en-US" dirty="0"/>
                    </a:p>
                  </a:txBody>
                  <a:tcPr/>
                </a:tc>
                <a:tc>
                  <a:txBody>
                    <a:bodyPr/>
                    <a:lstStyle/>
                    <a:p>
                      <a:r>
                        <a:rPr lang="en-US" dirty="0" smtClean="0"/>
                        <a:t>23.81</a:t>
                      </a:r>
                      <a:endParaRPr lang="en-US" dirty="0"/>
                    </a:p>
                  </a:txBody>
                  <a:tcPr/>
                </a:tc>
              </a:tr>
              <a:tr h="552450">
                <a:tc>
                  <a:txBody>
                    <a:bodyPr/>
                    <a:lstStyle/>
                    <a:p>
                      <a:r>
                        <a:rPr lang="en-US" dirty="0" smtClean="0"/>
                        <a:t>C3540</a:t>
                      </a:r>
                      <a:endParaRPr lang="en-US" dirty="0"/>
                    </a:p>
                  </a:txBody>
                  <a:tcPr/>
                </a:tc>
                <a:tc>
                  <a:txBody>
                    <a:bodyPr/>
                    <a:lstStyle/>
                    <a:p>
                      <a:r>
                        <a:rPr lang="en-US" dirty="0" smtClean="0"/>
                        <a:t>0.61</a:t>
                      </a:r>
                      <a:endParaRPr lang="en-US" dirty="0"/>
                    </a:p>
                  </a:txBody>
                  <a:tcPr/>
                </a:tc>
                <a:tc>
                  <a:txBody>
                    <a:bodyPr/>
                    <a:lstStyle/>
                    <a:p>
                      <a:r>
                        <a:rPr lang="en-US" dirty="0" smtClean="0"/>
                        <a:t>1270</a:t>
                      </a:r>
                      <a:endParaRPr lang="en-US" dirty="0"/>
                    </a:p>
                  </a:txBody>
                  <a:tcPr/>
                </a:tc>
                <a:tc>
                  <a:txBody>
                    <a:bodyPr/>
                    <a:lstStyle/>
                    <a:p>
                      <a:r>
                        <a:rPr lang="en-US" dirty="0" smtClean="0"/>
                        <a:t>881</a:t>
                      </a:r>
                      <a:endParaRPr lang="en-US" dirty="0"/>
                    </a:p>
                  </a:txBody>
                  <a:tcPr/>
                </a:tc>
                <a:tc>
                  <a:txBody>
                    <a:bodyPr/>
                    <a:lstStyle/>
                    <a:p>
                      <a:r>
                        <a:rPr lang="en-US" dirty="0" smtClean="0"/>
                        <a:t>232</a:t>
                      </a:r>
                      <a:endParaRPr lang="en-US" dirty="0"/>
                    </a:p>
                  </a:txBody>
                  <a:tcPr/>
                </a:tc>
                <a:tc>
                  <a:txBody>
                    <a:bodyPr/>
                    <a:lstStyle/>
                    <a:p>
                      <a:r>
                        <a:rPr lang="en-US" dirty="0" smtClean="0"/>
                        <a:t>1843</a:t>
                      </a:r>
                      <a:endParaRPr lang="en-US" dirty="0"/>
                    </a:p>
                  </a:txBody>
                  <a:tcPr/>
                </a:tc>
                <a:tc>
                  <a:txBody>
                    <a:bodyPr/>
                    <a:lstStyle/>
                    <a:p>
                      <a:r>
                        <a:rPr lang="en-US" dirty="0" smtClean="0"/>
                        <a:t>1437</a:t>
                      </a:r>
                      <a:endParaRPr lang="en-US" dirty="0"/>
                    </a:p>
                  </a:txBody>
                  <a:tcPr/>
                </a:tc>
                <a:tc>
                  <a:txBody>
                    <a:bodyPr/>
                    <a:lstStyle/>
                    <a:p>
                      <a:r>
                        <a:rPr lang="en-US" dirty="0" smtClean="0"/>
                        <a:t>22.02</a:t>
                      </a:r>
                      <a:endParaRPr lang="en-US" dirty="0"/>
                    </a:p>
                  </a:txBody>
                  <a:tcPr/>
                </a:tc>
                <a:tc>
                  <a:txBody>
                    <a:bodyPr/>
                    <a:lstStyle/>
                    <a:p>
                      <a:r>
                        <a:rPr lang="en-US" dirty="0" smtClean="0"/>
                        <a:t>12.23</a:t>
                      </a:r>
                      <a:endParaRPr lang="en-US" dirty="0"/>
                    </a:p>
                  </a:txBody>
                  <a:tcPr/>
                </a:tc>
              </a:tr>
              <a:tr h="552450">
                <a:tc>
                  <a:txBody>
                    <a:bodyPr/>
                    <a:lstStyle/>
                    <a:p>
                      <a:r>
                        <a:rPr lang="en-US" dirty="0" smtClean="0"/>
                        <a:t>C6288</a:t>
                      </a:r>
                      <a:endParaRPr lang="en-US" dirty="0"/>
                    </a:p>
                  </a:txBody>
                  <a:tcPr/>
                </a:tc>
                <a:tc>
                  <a:txBody>
                    <a:bodyPr/>
                    <a:lstStyle/>
                    <a:p>
                      <a:r>
                        <a:rPr lang="en-US" dirty="0" smtClean="0"/>
                        <a:t>0.73</a:t>
                      </a:r>
                      <a:endParaRPr lang="en-US" dirty="0"/>
                    </a:p>
                  </a:txBody>
                  <a:tcPr/>
                </a:tc>
                <a:tc>
                  <a:txBody>
                    <a:bodyPr/>
                    <a:lstStyle/>
                    <a:p>
                      <a:r>
                        <a:rPr lang="en-US" dirty="0" smtClean="0"/>
                        <a:t>2407</a:t>
                      </a:r>
                      <a:endParaRPr lang="en-US" dirty="0"/>
                    </a:p>
                  </a:txBody>
                  <a:tcPr/>
                </a:tc>
                <a:tc>
                  <a:txBody>
                    <a:bodyPr/>
                    <a:lstStyle/>
                    <a:p>
                      <a:r>
                        <a:rPr lang="en-US" dirty="0" smtClean="0"/>
                        <a:t>1183</a:t>
                      </a:r>
                      <a:endParaRPr lang="en-US" dirty="0"/>
                    </a:p>
                  </a:txBody>
                  <a:tcPr/>
                </a:tc>
                <a:tc>
                  <a:txBody>
                    <a:bodyPr/>
                    <a:lstStyle/>
                    <a:p>
                      <a:r>
                        <a:rPr lang="en-US" dirty="0" smtClean="0"/>
                        <a:t>98</a:t>
                      </a:r>
                      <a:endParaRPr lang="en-US" dirty="0"/>
                    </a:p>
                  </a:txBody>
                  <a:tcPr/>
                </a:tc>
                <a:tc>
                  <a:txBody>
                    <a:bodyPr/>
                    <a:lstStyle/>
                    <a:p>
                      <a:r>
                        <a:rPr lang="en-US" dirty="0" smtClean="0"/>
                        <a:t>1932</a:t>
                      </a:r>
                      <a:endParaRPr lang="en-US" dirty="0"/>
                    </a:p>
                  </a:txBody>
                  <a:tcPr/>
                </a:tc>
                <a:tc>
                  <a:txBody>
                    <a:bodyPr/>
                    <a:lstStyle/>
                    <a:p>
                      <a:r>
                        <a:rPr lang="en-US" dirty="0" smtClean="0"/>
                        <a:t>1855</a:t>
                      </a:r>
                      <a:endParaRPr lang="en-US" dirty="0"/>
                    </a:p>
                  </a:txBody>
                  <a:tcPr/>
                </a:tc>
                <a:tc>
                  <a:txBody>
                    <a:bodyPr/>
                    <a:lstStyle/>
                    <a:p>
                      <a:r>
                        <a:rPr lang="en-US" dirty="0" smtClean="0"/>
                        <a:t>3.98</a:t>
                      </a:r>
                      <a:endParaRPr lang="en-US" dirty="0"/>
                    </a:p>
                  </a:txBody>
                  <a:tcPr/>
                </a:tc>
                <a:tc>
                  <a:txBody>
                    <a:bodyPr/>
                    <a:lstStyle/>
                    <a:p>
                      <a:r>
                        <a:rPr lang="en-US" dirty="0" smtClean="0"/>
                        <a:t>3.26</a:t>
                      </a:r>
                      <a:endParaRPr lang="en-US" dirty="0"/>
                    </a:p>
                  </a:txBody>
                  <a:tcPr/>
                </a:tc>
              </a:tr>
            </a:tbl>
          </a:graphicData>
        </a:graphic>
      </p:graphicFrame>
      <p:sp>
        <p:nvSpPr>
          <p:cNvPr id="4" name="Date Placeholder 3"/>
          <p:cNvSpPr>
            <a:spLocks noGrp="1"/>
          </p:cNvSpPr>
          <p:nvPr>
            <p:ph type="dt" sz="half" idx="10"/>
          </p:nvPr>
        </p:nvSpPr>
        <p:spPr>
          <a:xfrm>
            <a:off x="7020232" y="6468294"/>
            <a:ext cx="2133600" cy="365125"/>
          </a:xfrm>
        </p:spPr>
        <p:txBody>
          <a:bodyPr/>
          <a:lstStyle/>
          <a:p>
            <a:pPr>
              <a:defRPr/>
            </a:pPr>
            <a:r>
              <a:rPr lang="en-US" altLang="zh-CN" dirty="0" smtClean="0">
                <a:solidFill>
                  <a:srgbClr val="FFFFFF"/>
                </a:solidFill>
              </a:rPr>
              <a:t>October 2nd 2013</a:t>
            </a:r>
            <a:endParaRPr lang="en-US" altLang="zh-CN" dirty="0">
              <a:solidFill>
                <a:srgbClr val="FFFFFF"/>
              </a:solidFill>
            </a:endParaRPr>
          </a:p>
        </p:txBody>
      </p:sp>
      <p:sp>
        <p:nvSpPr>
          <p:cNvPr id="5" name="Slide Number Placeholder 4"/>
          <p:cNvSpPr>
            <a:spLocks noGrp="1"/>
          </p:cNvSpPr>
          <p:nvPr>
            <p:ph type="sldNum" sz="quarter" idx="11"/>
          </p:nvPr>
        </p:nvSpPr>
        <p:spPr>
          <a:xfrm>
            <a:off x="7374" y="6248400"/>
            <a:ext cx="2133600" cy="304800"/>
          </a:xfrm>
        </p:spPr>
        <p:txBody>
          <a:bodyPr/>
          <a:lstStyle/>
          <a:p>
            <a:fld id="{6DA1A76E-1673-413A-AC3A-E13CA6404661}" type="slidenum">
              <a:rPr lang="zh-CN" altLang="en-US" smtClean="0">
                <a:solidFill>
                  <a:srgbClr val="FFFFFF"/>
                </a:solidFill>
              </a:rPr>
              <a:pPr/>
              <a:t>36</a:t>
            </a:fld>
            <a:endParaRPr lang="en-US" altLang="zh-CN" dirty="0">
              <a:solidFill>
                <a:srgbClr val="FFFFFF"/>
              </a:solidFill>
            </a:endParaRPr>
          </a:p>
        </p:txBody>
      </p:sp>
      <p:sp>
        <p:nvSpPr>
          <p:cNvPr id="6" name="Footer Placeholder 5"/>
          <p:cNvSpPr>
            <a:spLocks noGrp="1"/>
          </p:cNvSpPr>
          <p:nvPr>
            <p:ph type="ftr" sz="quarter" idx="12"/>
          </p:nvPr>
        </p:nvSpPr>
        <p:spPr>
          <a:xfrm>
            <a:off x="0" y="6485501"/>
            <a:ext cx="4572000" cy="365125"/>
          </a:xfrm>
        </p:spPr>
        <p:txBody>
          <a:bodyPr/>
          <a:lstStyle/>
          <a:p>
            <a:pPr>
              <a:defRPr/>
            </a:pPr>
            <a:r>
              <a:rPr lang="en-US" altLang="zh-CN" dirty="0" err="1" smtClean="0">
                <a:solidFill>
                  <a:srgbClr val="FFFFFF"/>
                </a:solidFill>
              </a:rPr>
              <a:t>Karthik’s</a:t>
            </a:r>
            <a:r>
              <a:rPr lang="en-US" altLang="zh-CN" dirty="0" smtClean="0">
                <a:solidFill>
                  <a:srgbClr val="FFFFFF"/>
                </a:solidFill>
              </a:rPr>
              <a:t> MS Defense</a:t>
            </a:r>
            <a:endParaRPr lang="en-US" altLang="zh-CN" dirty="0">
              <a:solidFill>
                <a:srgbClr val="FFFFFF"/>
              </a:solidFill>
            </a:endParaRPr>
          </a:p>
        </p:txBody>
      </p:sp>
      <p:sp>
        <p:nvSpPr>
          <p:cNvPr id="9" name="TextBox 8"/>
          <p:cNvSpPr txBox="1"/>
          <p:nvPr/>
        </p:nvSpPr>
        <p:spPr>
          <a:xfrm>
            <a:off x="636639" y="193641"/>
            <a:ext cx="6324600" cy="446276"/>
          </a:xfrm>
          <a:prstGeom prst="rect">
            <a:avLst/>
          </a:prstGeom>
          <a:noFill/>
        </p:spPr>
        <p:txBody>
          <a:bodyPr wrap="square" rtlCol="0">
            <a:spAutoFit/>
          </a:bodyPr>
          <a:lstStyle/>
          <a:p>
            <a:r>
              <a:rPr lang="en-US" sz="2300" dirty="0" smtClean="0">
                <a:solidFill>
                  <a:srgbClr val="FFFF00"/>
                </a:solidFill>
                <a:latin typeface="Times New Roman" pitchFamily="18" charset="0"/>
                <a:cs typeface="Times New Roman" pitchFamily="18" charset="0"/>
              </a:rPr>
              <a:t>Dual Voltage Assignment with Level Converters</a:t>
            </a:r>
            <a:endParaRPr lang="en-US" sz="23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8800905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5018" y="1172497"/>
            <a:ext cx="7873181" cy="4466303"/>
          </a:xfrm>
        </p:spPr>
        <p:txBody>
          <a:bodyPr>
            <a:noAutofit/>
          </a:bodyPr>
          <a:lstStyle/>
          <a:p>
            <a:pPr>
              <a:buFont typeface="Wingdings" pitchFamily="2" charset="2"/>
              <a:buChar char="v"/>
            </a:pPr>
            <a:r>
              <a:rPr lang="en-US" sz="2200" dirty="0" smtClean="0">
                <a:latin typeface="Times New Roman" pitchFamily="18" charset="0"/>
                <a:cs typeface="Times New Roman" pitchFamily="18" charset="0"/>
              </a:rPr>
              <a:t>In </a:t>
            </a:r>
            <a:r>
              <a:rPr lang="en-US" sz="2200" dirty="0">
                <a:latin typeface="Times New Roman" pitchFamily="18" charset="0"/>
                <a:cs typeface="Times New Roman" pitchFamily="18" charset="0"/>
              </a:rPr>
              <a:t>order to determine whether the </a:t>
            </a:r>
            <a:r>
              <a:rPr lang="en-US" sz="2200" dirty="0" smtClean="0">
                <a:latin typeface="Times New Roman" pitchFamily="18" charset="0"/>
                <a:cs typeface="Times New Roman" pitchFamily="18" charset="0"/>
              </a:rPr>
              <a:t>level </a:t>
            </a:r>
            <a:r>
              <a:rPr lang="en-US" sz="2200" dirty="0">
                <a:latin typeface="Times New Roman" pitchFamily="18" charset="0"/>
                <a:cs typeface="Times New Roman" pitchFamily="18" charset="0"/>
              </a:rPr>
              <a:t>c</a:t>
            </a:r>
            <a:r>
              <a:rPr lang="en-US" sz="2200" dirty="0" smtClean="0">
                <a:latin typeface="Times New Roman" pitchFamily="18" charset="0"/>
                <a:cs typeface="Times New Roman" pitchFamily="18" charset="0"/>
              </a:rPr>
              <a:t>onverter </a:t>
            </a:r>
            <a:r>
              <a:rPr lang="en-US" sz="2200" dirty="0">
                <a:latin typeface="Times New Roman" pitchFamily="18" charset="0"/>
                <a:cs typeface="Times New Roman" pitchFamily="18" charset="0"/>
              </a:rPr>
              <a:t>can be used to reduce the </a:t>
            </a:r>
            <a:r>
              <a:rPr lang="en-US" sz="2200" dirty="0" smtClean="0">
                <a:latin typeface="Times New Roman" pitchFamily="18" charset="0"/>
                <a:cs typeface="Times New Roman" pitchFamily="18" charset="0"/>
              </a:rPr>
              <a:t>power consumption </a:t>
            </a:r>
            <a:r>
              <a:rPr lang="en-US" sz="2200" dirty="0">
                <a:latin typeface="Times New Roman" pitchFamily="18" charset="0"/>
                <a:cs typeface="Times New Roman" pitchFamily="18" charset="0"/>
              </a:rPr>
              <a:t>in case of Dual </a:t>
            </a:r>
            <a:r>
              <a:rPr lang="en-US" sz="2200" dirty="0" smtClean="0">
                <a:latin typeface="Times New Roman" pitchFamily="18" charset="0"/>
                <a:cs typeface="Times New Roman" pitchFamily="18" charset="0"/>
              </a:rPr>
              <a:t>VDD </a:t>
            </a:r>
            <a:r>
              <a:rPr lang="en-US" sz="2200" dirty="0">
                <a:latin typeface="Times New Roman" pitchFamily="18" charset="0"/>
                <a:cs typeface="Times New Roman" pitchFamily="18" charset="0"/>
              </a:rPr>
              <a:t>design and still maintain the critical delay of the </a:t>
            </a:r>
            <a:r>
              <a:rPr lang="en-US" sz="2200" dirty="0" smtClean="0">
                <a:latin typeface="Times New Roman" pitchFamily="18" charset="0"/>
                <a:cs typeface="Times New Roman" pitchFamily="18" charset="0"/>
              </a:rPr>
              <a:t>circuit, we </a:t>
            </a:r>
            <a:r>
              <a:rPr lang="en-US" sz="2200" dirty="0">
                <a:latin typeface="Times New Roman" pitchFamily="18" charset="0"/>
                <a:cs typeface="Times New Roman" pitchFamily="18" charset="0"/>
              </a:rPr>
              <a:t>utilize the inverter tree circuit. </a:t>
            </a:r>
            <a:endParaRPr lang="en-US" sz="2200" dirty="0" smtClean="0">
              <a:latin typeface="Times New Roman" pitchFamily="18" charset="0"/>
              <a:cs typeface="Times New Roman" pitchFamily="18" charset="0"/>
            </a:endParaRPr>
          </a:p>
          <a:p>
            <a:pPr>
              <a:buFont typeface="Wingdings" pitchFamily="2" charset="2"/>
              <a:buChar char="v"/>
            </a:pPr>
            <a:endParaRPr lang="en-US" sz="2200" dirty="0" smtClean="0">
              <a:latin typeface="Times New Roman" pitchFamily="18" charset="0"/>
              <a:cs typeface="Times New Roman" pitchFamily="18" charset="0"/>
            </a:endParaRPr>
          </a:p>
          <a:p>
            <a:pPr>
              <a:buFont typeface="Wingdings" pitchFamily="2" charset="2"/>
              <a:buChar char="v"/>
            </a:pPr>
            <a:r>
              <a:rPr lang="en-US" sz="2200" dirty="0" smtClean="0">
                <a:latin typeface="Times New Roman" pitchFamily="18" charset="0"/>
                <a:cs typeface="Times New Roman" pitchFamily="18" charset="0"/>
              </a:rPr>
              <a:t>We </a:t>
            </a:r>
            <a:r>
              <a:rPr lang="en-US" sz="2200" dirty="0">
                <a:latin typeface="Times New Roman" pitchFamily="18" charset="0"/>
                <a:cs typeface="Times New Roman" pitchFamily="18" charset="0"/>
              </a:rPr>
              <a:t>can determine how many gates can be assigned </a:t>
            </a:r>
            <a:r>
              <a:rPr lang="en-US" sz="2200" dirty="0" smtClean="0">
                <a:latin typeface="Times New Roman" pitchFamily="18" charset="0"/>
                <a:cs typeface="Times New Roman" pitchFamily="18" charset="0"/>
              </a:rPr>
              <a:t>VDDL and find </a:t>
            </a:r>
            <a:r>
              <a:rPr lang="en-US" sz="2200" dirty="0">
                <a:latin typeface="Times New Roman" pitchFamily="18" charset="0"/>
                <a:cs typeface="Times New Roman" pitchFamily="18" charset="0"/>
              </a:rPr>
              <a:t>the optimum low voltage (</a:t>
            </a:r>
            <a:r>
              <a:rPr lang="en-US" sz="2200" dirty="0" smtClean="0">
                <a:latin typeface="Times New Roman" pitchFamily="18" charset="0"/>
                <a:cs typeface="Times New Roman" pitchFamily="18" charset="0"/>
              </a:rPr>
              <a:t>VDDL) </a:t>
            </a:r>
            <a:r>
              <a:rPr lang="en-US" sz="2200" dirty="0">
                <a:latin typeface="Times New Roman" pitchFamily="18" charset="0"/>
                <a:cs typeface="Times New Roman" pitchFamily="18" charset="0"/>
              </a:rPr>
              <a:t>at which the critical path delay can be </a:t>
            </a:r>
            <a:r>
              <a:rPr lang="en-US" sz="2200" dirty="0" smtClean="0">
                <a:latin typeface="Times New Roman" pitchFamily="18" charset="0"/>
                <a:cs typeface="Times New Roman" pitchFamily="18" charset="0"/>
              </a:rPr>
              <a:t>maintained and </a:t>
            </a:r>
            <a:r>
              <a:rPr lang="en-US" sz="2200" dirty="0">
                <a:latin typeface="Times New Roman" pitchFamily="18" charset="0"/>
                <a:cs typeface="Times New Roman" pitchFamily="18" charset="0"/>
              </a:rPr>
              <a:t>still save the power consumption</a:t>
            </a:r>
            <a:r>
              <a:rPr lang="en-US" sz="2200" dirty="0" smtClean="0">
                <a:latin typeface="Times New Roman" pitchFamily="18" charset="0"/>
                <a:cs typeface="Times New Roman" pitchFamily="18" charset="0"/>
              </a:rPr>
              <a:t>.</a:t>
            </a:r>
          </a:p>
          <a:p>
            <a:pPr>
              <a:buFont typeface="Wingdings" pitchFamily="2" charset="2"/>
              <a:buChar char="v"/>
            </a:pPr>
            <a:endParaRPr lang="en-US" sz="2200" dirty="0" smtClean="0">
              <a:latin typeface="Times New Roman" pitchFamily="18" charset="0"/>
              <a:cs typeface="Times New Roman" pitchFamily="18" charset="0"/>
            </a:endParaRPr>
          </a:p>
          <a:p>
            <a:pPr>
              <a:buFont typeface="Wingdings" pitchFamily="2" charset="2"/>
              <a:buChar char="v"/>
            </a:pPr>
            <a:r>
              <a:rPr lang="en-US" sz="2200" dirty="0" smtClean="0">
                <a:latin typeface="Times New Roman" pitchFamily="18" charset="0"/>
                <a:cs typeface="Times New Roman" pitchFamily="18" charset="0"/>
              </a:rPr>
              <a:t>We </a:t>
            </a:r>
            <a:r>
              <a:rPr lang="en-US" sz="2200" dirty="0">
                <a:latin typeface="Times New Roman" pitchFamily="18" charset="0"/>
                <a:cs typeface="Times New Roman" pitchFamily="18" charset="0"/>
              </a:rPr>
              <a:t>then compare </a:t>
            </a:r>
            <a:r>
              <a:rPr lang="en-US" sz="2200" dirty="0" smtClean="0">
                <a:latin typeface="Times New Roman" pitchFamily="18" charset="0"/>
                <a:cs typeface="Times New Roman" pitchFamily="18" charset="0"/>
              </a:rPr>
              <a:t>DVF4 with Multi </a:t>
            </a:r>
            <a:r>
              <a:rPr lang="en-US" sz="2200" dirty="0" err="1">
                <a:latin typeface="Times New Roman" pitchFamily="18" charset="0"/>
                <a:cs typeface="Times New Roman" pitchFamily="18" charset="0"/>
              </a:rPr>
              <a:t>V</a:t>
            </a:r>
            <a:r>
              <a:rPr lang="en-US" sz="2200" baseline="-25000" dirty="0" err="1" smtClean="0">
                <a:latin typeface="Times New Roman" pitchFamily="18" charset="0"/>
                <a:cs typeface="Times New Roman" pitchFamily="18" charset="0"/>
              </a:rPr>
              <a:t>th</a:t>
            </a:r>
            <a:r>
              <a:rPr lang="en-US" sz="2200" dirty="0" smtClean="0">
                <a:latin typeface="Times New Roman" pitchFamily="18" charset="0"/>
                <a:cs typeface="Times New Roman" pitchFamily="18" charset="0"/>
              </a:rPr>
              <a:t> level converter. </a:t>
            </a:r>
            <a:r>
              <a:rPr lang="en-US" sz="2200" dirty="0">
                <a:latin typeface="Times New Roman" pitchFamily="18" charset="0"/>
                <a:cs typeface="Times New Roman" pitchFamily="18" charset="0"/>
              </a:rPr>
              <a:t>In order to </a:t>
            </a:r>
            <a:r>
              <a:rPr lang="en-US" sz="2200" dirty="0" smtClean="0">
                <a:latin typeface="Times New Roman" pitchFamily="18" charset="0"/>
                <a:cs typeface="Times New Roman" pitchFamily="18" charset="0"/>
              </a:rPr>
              <a:t>determine </a:t>
            </a:r>
            <a:r>
              <a:rPr lang="en-US" sz="2200" dirty="0">
                <a:latin typeface="Times New Roman" pitchFamily="18" charset="0"/>
                <a:cs typeface="Times New Roman" pitchFamily="18" charset="0"/>
              </a:rPr>
              <a:t>the critical delay</a:t>
            </a:r>
            <a:r>
              <a:rPr lang="en-US" sz="2200" dirty="0" smtClean="0">
                <a:latin typeface="Times New Roman" pitchFamily="18" charset="0"/>
                <a:cs typeface="Times New Roman" pitchFamily="18" charset="0"/>
              </a:rPr>
              <a:t>, an </a:t>
            </a:r>
            <a:r>
              <a:rPr lang="en-US" sz="2200" dirty="0">
                <a:latin typeface="Times New Roman" pitchFamily="18" charset="0"/>
                <a:cs typeface="Times New Roman" pitchFamily="18" charset="0"/>
              </a:rPr>
              <a:t>inverter tree is </a:t>
            </a:r>
            <a:r>
              <a:rPr lang="en-US" sz="2200" dirty="0" smtClean="0">
                <a:latin typeface="Times New Roman" pitchFamily="18" charset="0"/>
                <a:cs typeface="Times New Roman" pitchFamily="18" charset="0"/>
              </a:rPr>
              <a:t>first </a:t>
            </a:r>
            <a:r>
              <a:rPr lang="en-US" sz="2200" dirty="0">
                <a:latin typeface="Times New Roman" pitchFamily="18" charset="0"/>
                <a:cs typeface="Times New Roman" pitchFamily="18" charset="0"/>
              </a:rPr>
              <a:t>simulated with </a:t>
            </a:r>
            <a:r>
              <a:rPr lang="en-US" sz="2200" dirty="0" smtClean="0">
                <a:latin typeface="Times New Roman" pitchFamily="18" charset="0"/>
                <a:cs typeface="Times New Roman" pitchFamily="18" charset="0"/>
              </a:rPr>
              <a:t>VDD</a:t>
            </a:r>
            <a:r>
              <a:rPr lang="en-US" sz="2200" dirty="0">
                <a:latin typeface="Times New Roman" pitchFamily="18" charset="0"/>
                <a:cs typeface="Times New Roman" pitchFamily="18" charset="0"/>
              </a:rPr>
              <a:t>.</a:t>
            </a:r>
          </a:p>
        </p:txBody>
      </p:sp>
      <p:sp>
        <p:nvSpPr>
          <p:cNvPr id="3" name="Title 2"/>
          <p:cNvSpPr>
            <a:spLocks noGrp="1"/>
          </p:cNvSpPr>
          <p:nvPr>
            <p:ph type="title"/>
          </p:nvPr>
        </p:nvSpPr>
        <p:spPr>
          <a:xfrm>
            <a:off x="533400" y="228600"/>
            <a:ext cx="7543800" cy="914400"/>
          </a:xfrm>
        </p:spPr>
        <p:txBody>
          <a:bodyPr/>
          <a:lstStyle/>
          <a:p>
            <a:r>
              <a:rPr lang="en-US" sz="3600" dirty="0" smtClean="0">
                <a:solidFill>
                  <a:srgbClr val="FFFF00"/>
                </a:solidFill>
                <a:latin typeface="Times New Roman" pitchFamily="18" charset="0"/>
                <a:cs typeface="Times New Roman" pitchFamily="18" charset="0"/>
              </a:rPr>
              <a:t>Inverter Tree Combination</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37</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19699919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7696200" cy="2362200"/>
          </a:xfrm>
        </p:spPr>
        <p:txBody>
          <a:bodyPr>
            <a:normAutofit fontScale="92500"/>
          </a:bodyPr>
          <a:lstStyle/>
          <a:p>
            <a:pPr>
              <a:buFont typeface="Wingdings" pitchFamily="2" charset="2"/>
              <a:buChar char="v"/>
            </a:pPr>
            <a:r>
              <a:rPr lang="en-US" sz="2300" dirty="0">
                <a:latin typeface="Times New Roman" pitchFamily="18" charset="0"/>
                <a:cs typeface="Times New Roman" pitchFamily="18" charset="0"/>
              </a:rPr>
              <a:t>The </a:t>
            </a:r>
            <a:r>
              <a:rPr lang="en-US" sz="2300" dirty="0" smtClean="0">
                <a:latin typeface="Times New Roman" pitchFamily="18" charset="0"/>
                <a:cs typeface="Times New Roman" pitchFamily="18" charset="0"/>
              </a:rPr>
              <a:t>inverter </a:t>
            </a:r>
            <a:r>
              <a:rPr lang="en-US" sz="2300" dirty="0">
                <a:latin typeface="Times New Roman" pitchFamily="18" charset="0"/>
                <a:cs typeface="Times New Roman" pitchFamily="18" charset="0"/>
              </a:rPr>
              <a:t>tree is simulated for 100 cycles of toggling inputs with </a:t>
            </a:r>
            <a:r>
              <a:rPr lang="en-US" sz="2300" dirty="0" smtClean="0">
                <a:latin typeface="Times New Roman" pitchFamily="18" charset="0"/>
                <a:cs typeface="Times New Roman" pitchFamily="18" charset="0"/>
              </a:rPr>
              <a:t>100 vectors </a:t>
            </a:r>
            <a:r>
              <a:rPr lang="en-US" sz="2300" dirty="0">
                <a:latin typeface="Times New Roman" pitchFamily="18" charset="0"/>
                <a:cs typeface="Times New Roman" pitchFamily="18" charset="0"/>
              </a:rPr>
              <a:t>with critical delay as the period for each input vector</a:t>
            </a:r>
            <a:r>
              <a:rPr lang="en-US" sz="2300" dirty="0" smtClean="0">
                <a:latin typeface="Times New Roman" pitchFamily="18" charset="0"/>
                <a:cs typeface="Times New Roman" pitchFamily="18" charset="0"/>
              </a:rPr>
              <a:t>.</a:t>
            </a:r>
          </a:p>
          <a:p>
            <a:pPr>
              <a:buFont typeface="Wingdings" pitchFamily="2" charset="2"/>
              <a:buChar char="v"/>
            </a:pPr>
            <a:r>
              <a:rPr lang="en-US" sz="2300" dirty="0" smtClean="0">
                <a:latin typeface="Times New Roman" pitchFamily="18" charset="0"/>
                <a:cs typeface="Times New Roman" pitchFamily="18" charset="0"/>
              </a:rPr>
              <a:t> </a:t>
            </a:r>
            <a:r>
              <a:rPr lang="en-US" sz="2300" dirty="0">
                <a:latin typeface="Times New Roman" pitchFamily="18" charset="0"/>
                <a:cs typeface="Times New Roman" pitchFamily="18" charset="0"/>
              </a:rPr>
              <a:t>The simulations are </a:t>
            </a:r>
            <a:r>
              <a:rPr lang="en-US" sz="2300" dirty="0" smtClean="0">
                <a:latin typeface="Times New Roman" pitchFamily="18" charset="0"/>
                <a:cs typeface="Times New Roman" pitchFamily="18" charset="0"/>
              </a:rPr>
              <a:t>done using </a:t>
            </a:r>
            <a:r>
              <a:rPr lang="en-US" sz="2300" dirty="0">
                <a:latin typeface="Times New Roman" pitchFamily="18" charset="0"/>
                <a:cs typeface="Times New Roman" pitchFamily="18" charset="0"/>
              </a:rPr>
              <a:t>32nm predictive technology </a:t>
            </a:r>
            <a:r>
              <a:rPr lang="en-US" sz="2300" dirty="0" smtClean="0">
                <a:latin typeface="Times New Roman" pitchFamily="18" charset="0"/>
                <a:cs typeface="Times New Roman" pitchFamily="18" charset="0"/>
              </a:rPr>
              <a:t>model.</a:t>
            </a:r>
          </a:p>
          <a:p>
            <a:pPr>
              <a:buFont typeface="Wingdings" pitchFamily="2" charset="2"/>
              <a:buChar char="v"/>
            </a:pPr>
            <a:r>
              <a:rPr lang="en-US" sz="2300" dirty="0" smtClean="0">
                <a:latin typeface="Times New Roman" pitchFamily="18" charset="0"/>
                <a:cs typeface="Times New Roman" pitchFamily="18" charset="0"/>
              </a:rPr>
              <a:t>The power and delay values are calculated using HSPICE. The power savings is 0 in this case if level converters are not allowed .</a:t>
            </a:r>
            <a:endParaRPr lang="en-US" sz="2300" dirty="0">
              <a:latin typeface="Times New Roman" pitchFamily="18" charset="0"/>
              <a:cs typeface="Times New Roman" pitchFamily="18" charset="0"/>
            </a:endParaRPr>
          </a:p>
        </p:txBody>
      </p:sp>
      <p:sp>
        <p:nvSpPr>
          <p:cNvPr id="3" name="Title 2"/>
          <p:cNvSpPr>
            <a:spLocks noGrp="1"/>
          </p:cNvSpPr>
          <p:nvPr>
            <p:ph type="title"/>
          </p:nvPr>
        </p:nvSpPr>
        <p:spPr>
          <a:xfrm>
            <a:off x="304800" y="228600"/>
            <a:ext cx="8382000" cy="821344"/>
          </a:xfrm>
        </p:spPr>
        <p:txBody>
          <a:bodyPr/>
          <a:lstStyle/>
          <a:p>
            <a:r>
              <a:rPr lang="en-US" sz="3600" dirty="0">
                <a:solidFill>
                  <a:srgbClr val="FFFF00"/>
                </a:solidFill>
                <a:latin typeface="Times New Roman" pitchFamily="18" charset="0"/>
                <a:cs typeface="Times New Roman" pitchFamily="18" charset="0"/>
              </a:rPr>
              <a:t>Inverter Tree Combination </a:t>
            </a:r>
            <a:r>
              <a:rPr lang="en-US" sz="3600" dirty="0" smtClean="0">
                <a:solidFill>
                  <a:srgbClr val="FFFF00"/>
                </a:solidFill>
                <a:latin typeface="Times New Roman" pitchFamily="18" charset="0"/>
                <a:cs typeface="Times New Roman" pitchFamily="18" charset="0"/>
              </a:rPr>
              <a:t>Setup &amp; Results</a:t>
            </a:r>
            <a:endParaRPr lang="en-US" sz="3600" dirty="0"/>
          </a:p>
        </p:txBody>
      </p:sp>
      <p:sp>
        <p:nvSpPr>
          <p:cNvPr id="4" name="Date Placeholder 3"/>
          <p:cNvSpPr>
            <a:spLocks noGrp="1"/>
          </p:cNvSpPr>
          <p:nvPr>
            <p:ph type="dt" sz="half" idx="10"/>
          </p:nvPr>
        </p:nvSpPr>
        <p:spPr>
          <a:xfrm>
            <a:off x="6715433" y="6248400"/>
            <a:ext cx="2133600" cy="365125"/>
          </a:xfrm>
        </p:spPr>
        <p:txBody>
          <a:bodyPr/>
          <a:lstStyle/>
          <a:p>
            <a:pPr>
              <a:defRPr/>
            </a:pPr>
            <a:r>
              <a:rPr lang="en-US" altLang="zh-CN" dirty="0" smtClean="0">
                <a:solidFill>
                  <a:srgbClr val="FFFFFF"/>
                </a:solidFill>
              </a:rPr>
              <a:t>October 2nd 2013</a:t>
            </a:r>
            <a:endParaRPr lang="en-US" altLang="zh-CN" dirty="0">
              <a:solidFill>
                <a:srgbClr val="FFFFFF"/>
              </a:solidFill>
            </a:endParaRPr>
          </a:p>
        </p:txBody>
      </p:sp>
      <p:sp>
        <p:nvSpPr>
          <p:cNvPr id="5" name="Slide Number Placeholder 4"/>
          <p:cNvSpPr>
            <a:spLocks noGrp="1"/>
          </p:cNvSpPr>
          <p:nvPr>
            <p:ph type="sldNum" sz="quarter" idx="11"/>
          </p:nvPr>
        </p:nvSpPr>
        <p:spPr>
          <a:xfrm>
            <a:off x="304800" y="6096000"/>
            <a:ext cx="2133600" cy="304800"/>
          </a:xfrm>
        </p:spPr>
        <p:txBody>
          <a:bodyPr/>
          <a:lstStyle/>
          <a:p>
            <a:fld id="{6DA1A76E-1673-413A-AC3A-E13CA6404661}" type="slidenum">
              <a:rPr lang="zh-CN" altLang="en-US" smtClean="0">
                <a:solidFill>
                  <a:srgbClr val="FFFFFF"/>
                </a:solidFill>
              </a:rPr>
              <a:pPr/>
              <a:t>38</a:t>
            </a:fld>
            <a:endParaRPr lang="en-US" altLang="zh-CN" dirty="0">
              <a:solidFill>
                <a:srgbClr val="FFFFFF"/>
              </a:solidFill>
            </a:endParaRPr>
          </a:p>
        </p:txBody>
      </p:sp>
      <p:sp>
        <p:nvSpPr>
          <p:cNvPr id="6" name="Footer Placeholder 5"/>
          <p:cNvSpPr>
            <a:spLocks noGrp="1"/>
          </p:cNvSpPr>
          <p:nvPr>
            <p:ph type="ftr" sz="quarter" idx="12"/>
          </p:nvPr>
        </p:nvSpPr>
        <p:spPr>
          <a:xfrm>
            <a:off x="152400" y="6324600"/>
            <a:ext cx="4572000" cy="365125"/>
          </a:xfrm>
        </p:spPr>
        <p:txBody>
          <a:bodyPr/>
          <a:lstStyle/>
          <a:p>
            <a:pPr>
              <a:defRPr/>
            </a:pPr>
            <a:r>
              <a:rPr lang="en-US" altLang="zh-CN" dirty="0" err="1" smtClean="0">
                <a:solidFill>
                  <a:srgbClr val="FFFFFF"/>
                </a:solidFill>
              </a:rPr>
              <a:t>Karthik’s</a:t>
            </a:r>
            <a:r>
              <a:rPr lang="en-US" altLang="zh-CN" dirty="0" smtClean="0">
                <a:solidFill>
                  <a:srgbClr val="FFFFFF"/>
                </a:solidFill>
              </a:rPr>
              <a:t> MS Defense</a:t>
            </a:r>
            <a:endParaRPr lang="en-US" altLang="zh-CN" dirty="0">
              <a:solidFill>
                <a:srgbClr val="FFFFFF"/>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704304"/>
            <a:ext cx="8554065" cy="2374840"/>
          </a:xfrm>
          <a:prstGeom prst="rect">
            <a:avLst/>
          </a:prstGeom>
        </p:spPr>
      </p:pic>
    </p:spTree>
    <p:extLst>
      <p:ext uri="{BB962C8B-B14F-4D97-AF65-F5344CB8AC3E}">
        <p14:creationId xmlns:p14="http://schemas.microsoft.com/office/powerpoint/2010/main" val="20667441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609600" y="990600"/>
            <a:ext cx="7772400" cy="2209800"/>
          </a:xfrm>
        </p:spPr>
        <p:txBody>
          <a:bodyPr>
            <a:normAutofit fontScale="92500"/>
          </a:bodyPr>
          <a:lstStyle/>
          <a:p>
            <a:pPr>
              <a:buFont typeface="Wingdings" pitchFamily="2" charset="2"/>
              <a:buChar char="v"/>
            </a:pPr>
            <a:r>
              <a:rPr lang="en-US" sz="2200" dirty="0" smtClean="0">
                <a:latin typeface="Times New Roman" pitchFamily="18" charset="0"/>
                <a:cs typeface="Times New Roman" pitchFamily="18" charset="0"/>
              </a:rPr>
              <a:t>When the inverter tree chain is simulated with DVF4 level converter. The simulations are done using the voltage supplies as shown in the Figure. The number of VDDL gates is 6 and number of VDDH gates is 2.</a:t>
            </a:r>
          </a:p>
          <a:p>
            <a:pPr>
              <a:buFont typeface="Wingdings" pitchFamily="2" charset="2"/>
              <a:buChar char="v"/>
            </a:pPr>
            <a:r>
              <a:rPr lang="en-US" sz="2200" dirty="0">
                <a:latin typeface="Times New Roman" pitchFamily="18" charset="0"/>
                <a:cs typeface="Times New Roman" pitchFamily="18" charset="0"/>
              </a:rPr>
              <a:t>The power values are obtained using HSPICE. The number of VDDL gates is determined by the critical delay found without level converters</a:t>
            </a:r>
          </a:p>
          <a:p>
            <a:pPr marL="18288" indent="0">
              <a:buNone/>
            </a:pPr>
            <a:endParaRPr lang="en-US" dirty="0"/>
          </a:p>
        </p:txBody>
      </p:sp>
      <p:sp>
        <p:nvSpPr>
          <p:cNvPr id="10" name="Title 9"/>
          <p:cNvSpPr>
            <a:spLocks noGrp="1"/>
          </p:cNvSpPr>
          <p:nvPr>
            <p:ph type="title"/>
          </p:nvPr>
        </p:nvSpPr>
        <p:spPr>
          <a:xfrm>
            <a:off x="685800" y="228600"/>
            <a:ext cx="7543800" cy="685800"/>
          </a:xfrm>
        </p:spPr>
        <p:txBody>
          <a:bodyPr/>
          <a:lstStyle/>
          <a:p>
            <a:r>
              <a:rPr lang="en-US" sz="3600" dirty="0" smtClean="0">
                <a:solidFill>
                  <a:srgbClr val="FFFF00"/>
                </a:solidFill>
                <a:latin typeface="Times New Roman" pitchFamily="18" charset="0"/>
                <a:cs typeface="Times New Roman" pitchFamily="18" charset="0"/>
              </a:rPr>
              <a:t>Inverter Tree Combination Results</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a:xfrm>
            <a:off x="6858000" y="6248400"/>
            <a:ext cx="2133600" cy="365125"/>
          </a:xfrm>
        </p:spPr>
        <p:txBody>
          <a:bodyPr/>
          <a:lstStyle/>
          <a:p>
            <a:pPr>
              <a:defRPr/>
            </a:pPr>
            <a:r>
              <a:rPr lang="en-US" altLang="zh-CN" dirty="0" smtClean="0">
                <a:solidFill>
                  <a:srgbClr val="FFFFFF"/>
                </a:solidFill>
              </a:rPr>
              <a:t>October 2nd 2013</a:t>
            </a:r>
            <a:endParaRPr lang="en-US" altLang="zh-CN" dirty="0">
              <a:solidFill>
                <a:srgbClr val="FFFFFF"/>
              </a:solidFill>
            </a:endParaRPr>
          </a:p>
        </p:txBody>
      </p:sp>
      <p:sp>
        <p:nvSpPr>
          <p:cNvPr id="5" name="Slide Number Placeholder 4"/>
          <p:cNvSpPr>
            <a:spLocks noGrp="1"/>
          </p:cNvSpPr>
          <p:nvPr>
            <p:ph type="sldNum" sz="quarter" idx="11"/>
          </p:nvPr>
        </p:nvSpPr>
        <p:spPr>
          <a:xfrm>
            <a:off x="457200" y="6172200"/>
            <a:ext cx="2133600" cy="304800"/>
          </a:xfrm>
        </p:spPr>
        <p:txBody>
          <a:bodyPr/>
          <a:lstStyle/>
          <a:p>
            <a:fld id="{6DA1A76E-1673-413A-AC3A-E13CA6404661}" type="slidenum">
              <a:rPr lang="zh-CN" altLang="en-US" smtClean="0">
                <a:solidFill>
                  <a:srgbClr val="FFFFFF"/>
                </a:solidFill>
              </a:rPr>
              <a:pPr/>
              <a:t>39</a:t>
            </a:fld>
            <a:endParaRPr lang="en-US" altLang="zh-CN" dirty="0">
              <a:solidFill>
                <a:srgbClr val="FFFFFF"/>
              </a:solidFill>
            </a:endParaRPr>
          </a:p>
        </p:txBody>
      </p:sp>
      <p:sp>
        <p:nvSpPr>
          <p:cNvPr id="6" name="Footer Placeholder 5"/>
          <p:cNvSpPr>
            <a:spLocks noGrp="1"/>
          </p:cNvSpPr>
          <p:nvPr>
            <p:ph type="ftr" sz="quarter" idx="12"/>
          </p:nvPr>
        </p:nvSpPr>
        <p:spPr>
          <a:xfrm>
            <a:off x="279556" y="6400800"/>
            <a:ext cx="4572000" cy="365125"/>
          </a:xfrm>
        </p:spPr>
        <p:txBody>
          <a:bodyPr/>
          <a:lstStyle/>
          <a:p>
            <a:pPr>
              <a:defRPr/>
            </a:pPr>
            <a:r>
              <a:rPr lang="en-US" altLang="zh-CN" smtClean="0">
                <a:solidFill>
                  <a:srgbClr val="FFFFFF"/>
                </a:solidFill>
              </a:rPr>
              <a:t>Karthik’s MS Defense</a:t>
            </a:r>
            <a:endParaRPr lang="en-US" altLang="zh-CN">
              <a:solidFill>
                <a:srgbClr val="FFFFFF"/>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053" y="3200400"/>
            <a:ext cx="8822827" cy="2828572"/>
          </a:xfrm>
          <a:prstGeom prst="rect">
            <a:avLst/>
          </a:prstGeom>
        </p:spPr>
      </p:pic>
    </p:spTree>
    <p:extLst>
      <p:ext uri="{BB962C8B-B14F-4D97-AF65-F5344CB8AC3E}">
        <p14:creationId xmlns:p14="http://schemas.microsoft.com/office/powerpoint/2010/main" val="3324811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533400" y="1295400"/>
            <a:ext cx="7772400" cy="4495799"/>
          </a:xfrm>
        </p:spPr>
        <p:txBody>
          <a:bodyPr>
            <a:normAutofit/>
          </a:bodyPr>
          <a:lstStyle/>
          <a:p>
            <a:pPr marL="285750" indent="-285750">
              <a:buFont typeface="Wingdings" pitchFamily="2" charset="2"/>
              <a:buChar char="v"/>
            </a:pPr>
            <a:r>
              <a:rPr lang="en-US" sz="2700" dirty="0">
                <a:latin typeface="Times New Roman" pitchFamily="18" charset="0"/>
                <a:cs typeface="Times New Roman" pitchFamily="18" charset="0"/>
              </a:rPr>
              <a:t>Problem statement</a:t>
            </a:r>
          </a:p>
          <a:p>
            <a:pPr marL="285750" indent="-285750">
              <a:buFont typeface="Wingdings" pitchFamily="2" charset="2"/>
              <a:buChar char="v"/>
            </a:pPr>
            <a:r>
              <a:rPr lang="en-US" sz="2700" dirty="0" smtClean="0">
                <a:solidFill>
                  <a:srgbClr val="FFFF00"/>
                </a:solidFill>
                <a:latin typeface="Times New Roman" pitchFamily="18" charset="0"/>
                <a:cs typeface="Times New Roman" pitchFamily="18" charset="0"/>
              </a:rPr>
              <a:t>Motivation</a:t>
            </a:r>
            <a:endParaRPr lang="en-US" sz="2700" dirty="0">
              <a:solidFill>
                <a:srgbClr val="FFFF00"/>
              </a:solidFill>
              <a:latin typeface="Times New Roman" pitchFamily="18" charset="0"/>
              <a:cs typeface="Times New Roman" pitchFamily="18" charset="0"/>
            </a:endParaRPr>
          </a:p>
          <a:p>
            <a:pPr marL="285750" indent="-285750">
              <a:buFont typeface="Wingdings" pitchFamily="2" charset="2"/>
              <a:buChar char="v"/>
            </a:pPr>
            <a:r>
              <a:rPr lang="en-US" sz="2700" dirty="0">
                <a:latin typeface="Times New Roman" pitchFamily="18" charset="0"/>
                <a:cs typeface="Times New Roman" pitchFamily="18" charset="0"/>
              </a:rPr>
              <a:t>Introduction and </a:t>
            </a:r>
            <a:r>
              <a:rPr lang="en-US" sz="2700" dirty="0" smtClean="0">
                <a:latin typeface="Times New Roman" pitchFamily="18" charset="0"/>
                <a:cs typeface="Times New Roman" pitchFamily="18" charset="0"/>
              </a:rPr>
              <a:t>Background</a:t>
            </a:r>
          </a:p>
          <a:p>
            <a:pPr marL="285750" indent="-285750">
              <a:buFont typeface="Wingdings" pitchFamily="2" charset="2"/>
              <a:buChar char="v"/>
            </a:pPr>
            <a:r>
              <a:rPr lang="en-US" sz="2700" dirty="0" smtClean="0">
                <a:latin typeface="Times New Roman" pitchFamily="18" charset="0"/>
                <a:cs typeface="Times New Roman" pitchFamily="18" charset="0"/>
              </a:rPr>
              <a:t>Types of Level Converters</a:t>
            </a:r>
          </a:p>
          <a:p>
            <a:pPr marL="285750" indent="-285750">
              <a:buFont typeface="Wingdings" pitchFamily="2" charset="2"/>
              <a:buChar char="v"/>
            </a:pPr>
            <a:r>
              <a:rPr lang="en-US" sz="2700" dirty="0" smtClean="0">
                <a:latin typeface="Times New Roman" pitchFamily="18" charset="0"/>
                <a:cs typeface="Times New Roman" pitchFamily="18" charset="0"/>
              </a:rPr>
              <a:t>Level Converters</a:t>
            </a:r>
            <a:endParaRPr lang="en-US" sz="2700" dirty="0">
              <a:latin typeface="Times New Roman" pitchFamily="18" charset="0"/>
              <a:cs typeface="Times New Roman" pitchFamily="18" charset="0"/>
            </a:endParaRPr>
          </a:p>
          <a:p>
            <a:pPr marL="285750" indent="-285750">
              <a:buFont typeface="Wingdings" pitchFamily="2" charset="2"/>
              <a:buChar char="v"/>
            </a:pPr>
            <a:r>
              <a:rPr lang="en-US" sz="2700" dirty="0" smtClean="0">
                <a:latin typeface="Times New Roman" pitchFamily="18" charset="0"/>
                <a:cs typeface="Times New Roman" pitchFamily="18" charset="0"/>
              </a:rPr>
              <a:t>Proposed </a:t>
            </a:r>
            <a:r>
              <a:rPr lang="en-US" sz="2700" dirty="0">
                <a:latin typeface="Times New Roman" pitchFamily="18" charset="0"/>
                <a:cs typeface="Times New Roman" pitchFamily="18" charset="0"/>
              </a:rPr>
              <a:t>Level Converter</a:t>
            </a:r>
          </a:p>
          <a:p>
            <a:pPr marL="742950" lvl="1" indent="-285750">
              <a:buFont typeface="Wingdings" pitchFamily="2" charset="2"/>
              <a:buChar char="v"/>
            </a:pPr>
            <a:r>
              <a:rPr lang="en-US" sz="2700" dirty="0" smtClean="0">
                <a:latin typeface="Times New Roman" pitchFamily="18" charset="0"/>
                <a:cs typeface="Times New Roman" pitchFamily="18" charset="0"/>
              </a:rPr>
              <a:t>Design of Level Converter</a:t>
            </a:r>
          </a:p>
          <a:p>
            <a:pPr marL="742950" lvl="1" indent="-285750">
              <a:buFont typeface="Wingdings" pitchFamily="2" charset="2"/>
              <a:buChar char="v"/>
            </a:pPr>
            <a:r>
              <a:rPr lang="en-US" sz="2700" dirty="0" smtClean="0">
                <a:latin typeface="Times New Roman" pitchFamily="18" charset="0"/>
                <a:cs typeface="Times New Roman" pitchFamily="18" charset="0"/>
              </a:rPr>
              <a:t>Experimental </a:t>
            </a:r>
            <a:r>
              <a:rPr lang="en-US" sz="2700" dirty="0">
                <a:latin typeface="Times New Roman" pitchFamily="18" charset="0"/>
                <a:cs typeface="Times New Roman" pitchFamily="18" charset="0"/>
              </a:rPr>
              <a:t>Results</a:t>
            </a:r>
          </a:p>
          <a:p>
            <a:pPr marL="285750" indent="-285750">
              <a:buFont typeface="Wingdings" pitchFamily="2" charset="2"/>
              <a:buChar char="v"/>
            </a:pPr>
            <a:r>
              <a:rPr lang="en-US" sz="2700" dirty="0">
                <a:latin typeface="Times New Roman" pitchFamily="18" charset="0"/>
                <a:cs typeface="Times New Roman" pitchFamily="18" charset="0"/>
              </a:rPr>
              <a:t>Conclusion</a:t>
            </a:r>
          </a:p>
          <a:p>
            <a:endParaRPr lang="en-US" dirty="0"/>
          </a:p>
        </p:txBody>
      </p:sp>
      <p:sp>
        <p:nvSpPr>
          <p:cNvPr id="7" name="Title 6"/>
          <p:cNvSpPr>
            <a:spLocks noGrp="1"/>
          </p:cNvSpPr>
          <p:nvPr>
            <p:ph type="title"/>
          </p:nvPr>
        </p:nvSpPr>
        <p:spPr>
          <a:xfrm>
            <a:off x="838200" y="304800"/>
            <a:ext cx="7543800" cy="914400"/>
          </a:xfrm>
        </p:spPr>
        <p:txBody>
          <a:bodyPr/>
          <a:lstStyle/>
          <a:p>
            <a:pPr algn="ctr"/>
            <a:r>
              <a:rPr lang="en-US" sz="3600" dirty="0" smtClean="0">
                <a:solidFill>
                  <a:srgbClr val="FFFF00"/>
                </a:solidFill>
                <a:latin typeface="Times New Roman" pitchFamily="18" charset="0"/>
                <a:cs typeface="Times New Roman" pitchFamily="18" charset="0"/>
              </a:rPr>
              <a:t>Presentation Outline</a:t>
            </a:r>
            <a:endParaRPr lang="en-US" sz="3600" dirty="0">
              <a:solidFill>
                <a:srgbClr val="FFFF00"/>
              </a:solidFill>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4" name="Slide Number Placeholder 3"/>
          <p:cNvSpPr>
            <a:spLocks noGrp="1"/>
          </p:cNvSpPr>
          <p:nvPr>
            <p:ph type="sldNum" sz="quarter" idx="11"/>
          </p:nvPr>
        </p:nvSpPr>
        <p:spPr/>
        <p:txBody>
          <a:bodyPr>
            <a:normAutofit/>
          </a:bodyPr>
          <a:lstStyle/>
          <a:p>
            <a:fld id="{233803F9-F524-4B87-84CC-BEF60091A4A5}" type="slidenum">
              <a:rPr lang="zh-CN" altLang="en-US" smtClean="0">
                <a:solidFill>
                  <a:srgbClr val="FFFFFF"/>
                </a:solidFill>
              </a:rPr>
              <a:pPr/>
              <a:t>4</a:t>
            </a:fld>
            <a:endParaRPr lang="en-US" altLang="zh-CN">
              <a:solidFill>
                <a:srgbClr val="FFFFFF"/>
              </a:solidFill>
            </a:endParaRPr>
          </a:p>
        </p:txBody>
      </p:sp>
      <p:sp>
        <p:nvSpPr>
          <p:cNvPr id="3" name="Footer Placeholder 2"/>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dirty="0">
              <a:solidFill>
                <a:srgbClr val="FFFFFF"/>
              </a:solidFill>
            </a:endParaRPr>
          </a:p>
        </p:txBody>
      </p:sp>
    </p:spTree>
    <p:extLst>
      <p:ext uri="{BB962C8B-B14F-4D97-AF65-F5344CB8AC3E}">
        <p14:creationId xmlns:p14="http://schemas.microsoft.com/office/powerpoint/2010/main" val="3727603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1"/>
            <a:ext cx="8001000" cy="2133599"/>
          </a:xfrm>
        </p:spPr>
        <p:txBody>
          <a:bodyPr>
            <a:normAutofit fontScale="92500"/>
          </a:bodyPr>
          <a:lstStyle/>
          <a:p>
            <a:pPr>
              <a:buFont typeface="Wingdings" pitchFamily="2" charset="2"/>
              <a:buChar char="v"/>
            </a:pPr>
            <a:r>
              <a:rPr lang="en-US" sz="2200" dirty="0">
                <a:latin typeface="Times New Roman" pitchFamily="18" charset="0"/>
                <a:cs typeface="Times New Roman" pitchFamily="18" charset="0"/>
              </a:rPr>
              <a:t>When the inverter tree chain is simulated with </a:t>
            </a:r>
            <a:r>
              <a:rPr lang="en-US" sz="2200" dirty="0" smtClean="0">
                <a:latin typeface="Times New Roman" pitchFamily="18" charset="0"/>
                <a:cs typeface="Times New Roman" pitchFamily="18" charset="0"/>
              </a:rPr>
              <a:t>previous best Existing level converter. </a:t>
            </a:r>
            <a:r>
              <a:rPr lang="en-US" sz="2200" dirty="0">
                <a:latin typeface="Times New Roman" pitchFamily="18" charset="0"/>
                <a:cs typeface="Times New Roman" pitchFamily="18" charset="0"/>
              </a:rPr>
              <a:t>The simulations are done using the voltage supplies as shown in the Figure</a:t>
            </a:r>
            <a:r>
              <a:rPr lang="en-US" sz="2200" dirty="0" smtClean="0">
                <a:latin typeface="Times New Roman" pitchFamily="18" charset="0"/>
                <a:cs typeface="Times New Roman" pitchFamily="18" charset="0"/>
              </a:rPr>
              <a:t>. The number of VDDL gates is 4 and number of VDDH gates is 4. </a:t>
            </a:r>
          </a:p>
          <a:p>
            <a:pPr>
              <a:buFont typeface="Wingdings" pitchFamily="2" charset="2"/>
              <a:buChar char="v"/>
            </a:pPr>
            <a:r>
              <a:rPr lang="en-US" sz="2200" dirty="0" smtClean="0">
                <a:latin typeface="Times New Roman" pitchFamily="18" charset="0"/>
                <a:cs typeface="Times New Roman" pitchFamily="18" charset="0"/>
              </a:rPr>
              <a:t>The power values are obtained using HSPICE. The number of VDDL gates is determined by the critical delay found without level converters.</a:t>
            </a:r>
            <a:endParaRPr lang="en-US" sz="2200" dirty="0">
              <a:latin typeface="Times New Roman" pitchFamily="18" charset="0"/>
              <a:cs typeface="Times New Roman" pitchFamily="18" charset="0"/>
            </a:endParaRPr>
          </a:p>
          <a:p>
            <a:pPr marL="18288" indent="0">
              <a:buNone/>
            </a:pPr>
            <a:endParaRPr lang="en-US" dirty="0"/>
          </a:p>
        </p:txBody>
      </p:sp>
      <p:sp>
        <p:nvSpPr>
          <p:cNvPr id="3" name="Title 2"/>
          <p:cNvSpPr>
            <a:spLocks noGrp="1"/>
          </p:cNvSpPr>
          <p:nvPr>
            <p:ph type="title"/>
          </p:nvPr>
        </p:nvSpPr>
        <p:spPr>
          <a:xfrm>
            <a:off x="381000" y="228600"/>
            <a:ext cx="7543800" cy="762000"/>
          </a:xfrm>
        </p:spPr>
        <p:txBody>
          <a:bodyPr/>
          <a:lstStyle/>
          <a:p>
            <a:r>
              <a:rPr lang="en-US" sz="3600" dirty="0">
                <a:solidFill>
                  <a:srgbClr val="FFFF00"/>
                </a:solidFill>
                <a:latin typeface="Times New Roman" pitchFamily="18" charset="0"/>
                <a:cs typeface="Times New Roman" pitchFamily="18" charset="0"/>
              </a:rPr>
              <a:t>Inverter </a:t>
            </a:r>
            <a:r>
              <a:rPr lang="en-US" sz="3600" dirty="0" smtClean="0">
                <a:solidFill>
                  <a:srgbClr val="FFFF00"/>
                </a:solidFill>
                <a:latin typeface="Times New Roman" pitchFamily="18" charset="0"/>
                <a:cs typeface="Times New Roman" pitchFamily="18" charset="0"/>
              </a:rPr>
              <a:t>Tree Combination </a:t>
            </a:r>
            <a:r>
              <a:rPr lang="en-US" sz="3600" dirty="0">
                <a:solidFill>
                  <a:srgbClr val="FFFF00"/>
                </a:solidFill>
                <a:latin typeface="Times New Roman" pitchFamily="18" charset="0"/>
                <a:cs typeface="Times New Roman" pitchFamily="18" charset="0"/>
              </a:rPr>
              <a:t>Results</a:t>
            </a:r>
            <a:endParaRPr lang="en-US" sz="36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40</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3429000"/>
            <a:ext cx="8823960" cy="2394646"/>
          </a:xfrm>
          <a:prstGeom prst="rect">
            <a:avLst/>
          </a:prstGeom>
        </p:spPr>
      </p:pic>
    </p:spTree>
    <p:extLst>
      <p:ext uri="{BB962C8B-B14F-4D97-AF65-F5344CB8AC3E}">
        <p14:creationId xmlns:p14="http://schemas.microsoft.com/office/powerpoint/2010/main" val="42237369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841199818"/>
              </p:ext>
            </p:extLst>
          </p:nvPr>
        </p:nvGraphicFramePr>
        <p:xfrm>
          <a:off x="152399" y="1828801"/>
          <a:ext cx="8860429" cy="2971799"/>
        </p:xfrm>
        <a:graphic>
          <a:graphicData uri="http://schemas.openxmlformats.org/drawingml/2006/table">
            <a:tbl>
              <a:tblPr firstRow="1" bandRow="1">
                <a:tableStyleId>{5C22544A-7EE6-4342-B048-85BDC9FD1C3A}</a:tableStyleId>
              </a:tblPr>
              <a:tblGrid>
                <a:gridCol w="779013"/>
                <a:gridCol w="790606"/>
                <a:gridCol w="862478"/>
                <a:gridCol w="790606"/>
                <a:gridCol w="790606"/>
                <a:gridCol w="1154609"/>
                <a:gridCol w="846307"/>
                <a:gridCol w="843776"/>
                <a:gridCol w="762000"/>
                <a:gridCol w="1240428"/>
              </a:tblGrid>
              <a:tr h="686340">
                <a:tc rowSpan="2" gridSpan="2">
                  <a:txBody>
                    <a:bodyPr/>
                    <a:lstStyle/>
                    <a:p>
                      <a:pPr algn="ctr"/>
                      <a:r>
                        <a:rPr lang="en-US" sz="1600" dirty="0" smtClean="0"/>
                        <a:t>Single Voltage</a:t>
                      </a:r>
                    </a:p>
                    <a:p>
                      <a:pPr algn="ctr"/>
                      <a:r>
                        <a:rPr lang="en-US" sz="1600" dirty="0" smtClean="0"/>
                        <a:t>VDD =1.0V</a:t>
                      </a:r>
                    </a:p>
                  </a:txBody>
                  <a:tcPr>
                    <a:solidFill>
                      <a:srgbClr val="92D050"/>
                    </a:solidFill>
                  </a:tcPr>
                </a:tc>
                <a:tc rowSpan="2" hMerge="1">
                  <a:txBody>
                    <a:bodyPr/>
                    <a:lstStyle/>
                    <a:p>
                      <a:endParaRPr lang="en-US" dirty="0"/>
                    </a:p>
                  </a:txBody>
                  <a:tcPr/>
                </a:tc>
                <a:tc gridSpan="8">
                  <a:txBody>
                    <a:bodyPr/>
                    <a:lstStyle/>
                    <a:p>
                      <a:pPr algn="ctr"/>
                      <a:r>
                        <a:rPr lang="en-US" sz="1600" dirty="0" smtClean="0"/>
                        <a:t>Dual Voltage</a:t>
                      </a:r>
                      <a:r>
                        <a:rPr lang="en-US" sz="1600" baseline="0" dirty="0" smtClean="0"/>
                        <a:t>, VDDH = 1.0V</a:t>
                      </a:r>
                      <a:endParaRPr lang="en-US" sz="16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686340">
                <a:tc gridSpan="2" vMerge="1">
                  <a:txBody>
                    <a:bodyPr/>
                    <a:lstStyle/>
                    <a:p>
                      <a:endParaRPr lang="en-US" dirty="0"/>
                    </a:p>
                  </a:txBody>
                  <a:tcPr/>
                </a:tc>
                <a:tc hMerge="1" vMerge="1">
                  <a:txBody>
                    <a:bodyPr/>
                    <a:lstStyle/>
                    <a:p>
                      <a:endParaRPr lang="en-US" dirty="0"/>
                    </a:p>
                  </a:txBody>
                  <a:tcPr/>
                </a:tc>
                <a:tc gridSpan="4">
                  <a:txBody>
                    <a:bodyPr/>
                    <a:lstStyle/>
                    <a:p>
                      <a:pPr algn="ctr"/>
                      <a:r>
                        <a:rPr lang="en-US" sz="1600" dirty="0" smtClean="0"/>
                        <a:t>With  DVF4</a:t>
                      </a:r>
                      <a:endParaRPr lang="en-US" sz="1600" dirty="0"/>
                    </a:p>
                  </a:txBody>
                  <a:tcPr>
                    <a:solidFill>
                      <a:srgbClr val="92D050"/>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sz="1600" dirty="0" smtClean="0"/>
                        <a:t>With </a:t>
                      </a:r>
                      <a:r>
                        <a:rPr lang="en-US" sz="1600" dirty="0" smtClean="0">
                          <a:solidFill>
                            <a:schemeClr val="bg1"/>
                          </a:solidFill>
                        </a:rPr>
                        <a:t>Multi </a:t>
                      </a:r>
                      <a:r>
                        <a:rPr lang="en-US" sz="1600" dirty="0" err="1" smtClean="0">
                          <a:solidFill>
                            <a:schemeClr val="bg1"/>
                          </a:solidFill>
                        </a:rPr>
                        <a:t>V</a:t>
                      </a:r>
                      <a:r>
                        <a:rPr lang="en-US" sz="1600" baseline="-25000" dirty="0" err="1" smtClean="0">
                          <a:solidFill>
                            <a:schemeClr val="bg1"/>
                          </a:solidFill>
                        </a:rPr>
                        <a:t>th</a:t>
                      </a:r>
                      <a:r>
                        <a:rPr lang="en-US" sz="1600" dirty="0" smtClean="0">
                          <a:solidFill>
                            <a:schemeClr val="bg1"/>
                          </a:solidFill>
                        </a:rPr>
                        <a:t> </a:t>
                      </a:r>
                      <a:r>
                        <a:rPr lang="en-US" sz="1600" dirty="0" smtClean="0"/>
                        <a:t>Level Converter</a:t>
                      </a:r>
                      <a:endParaRPr lang="en-US" sz="1600" dirty="0"/>
                    </a:p>
                  </a:txBody>
                  <a:tcPr>
                    <a:solidFill>
                      <a:srgbClr val="92D050"/>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912779">
                <a:tc>
                  <a:txBody>
                    <a:bodyPr/>
                    <a:lstStyle/>
                    <a:p>
                      <a:pPr algn="ctr"/>
                      <a:r>
                        <a:rPr lang="en-US" sz="1600" dirty="0" smtClean="0"/>
                        <a:t>Power</a:t>
                      </a:r>
                    </a:p>
                    <a:p>
                      <a:pPr algn="ctr"/>
                      <a:r>
                        <a:rPr lang="en-US" sz="1600" dirty="0" smtClean="0"/>
                        <a:t>(µW)</a:t>
                      </a:r>
                      <a:endParaRPr lang="en-US" sz="1600" dirty="0"/>
                    </a:p>
                  </a:txBody>
                  <a:tcPr/>
                </a:tc>
                <a:tc>
                  <a:txBody>
                    <a:bodyPr/>
                    <a:lstStyle/>
                    <a:p>
                      <a:pPr algn="ctr"/>
                      <a:r>
                        <a:rPr lang="en-US" sz="1600" dirty="0" smtClean="0"/>
                        <a:t>Delay</a:t>
                      </a:r>
                    </a:p>
                    <a:p>
                      <a:pPr algn="ctr"/>
                      <a:r>
                        <a:rPr lang="en-US" sz="1600" dirty="0" smtClean="0"/>
                        <a:t>(</a:t>
                      </a:r>
                      <a:r>
                        <a:rPr lang="en-US" sz="1600" dirty="0" err="1" smtClean="0"/>
                        <a:t>ps</a:t>
                      </a:r>
                      <a:r>
                        <a:rPr lang="en-US" sz="1600" dirty="0" smtClean="0"/>
                        <a:t>)</a:t>
                      </a:r>
                      <a:endParaRPr lang="en-US" sz="1600" dirty="0"/>
                    </a:p>
                  </a:txBody>
                  <a:tcPr/>
                </a:tc>
                <a:tc>
                  <a:txBody>
                    <a:bodyPr/>
                    <a:lstStyle/>
                    <a:p>
                      <a:pPr algn="ctr"/>
                      <a:r>
                        <a:rPr lang="en-US" sz="1600" dirty="0" smtClean="0"/>
                        <a:t>VDDL</a:t>
                      </a:r>
                    </a:p>
                    <a:p>
                      <a:pPr algn="ctr"/>
                      <a:r>
                        <a:rPr lang="en-US" sz="1600" dirty="0" smtClean="0"/>
                        <a:t>VL</a:t>
                      </a:r>
                      <a:endParaRPr lang="en-US" sz="1600" dirty="0"/>
                    </a:p>
                  </a:txBody>
                  <a:tcPr/>
                </a:tc>
                <a:tc>
                  <a:txBody>
                    <a:bodyPr/>
                    <a:lstStyle/>
                    <a:p>
                      <a:pPr algn="ctr"/>
                      <a:r>
                        <a:rPr lang="en-US" sz="1600" dirty="0" smtClean="0"/>
                        <a:t>Power</a:t>
                      </a:r>
                    </a:p>
                    <a:p>
                      <a:pPr algn="ctr"/>
                      <a:r>
                        <a:rPr lang="en-US" sz="1600" dirty="0" smtClean="0"/>
                        <a:t>(µW)</a:t>
                      </a:r>
                      <a:endParaRPr lang="en-US" sz="1600" dirty="0"/>
                    </a:p>
                  </a:txBody>
                  <a:tcPr/>
                </a:tc>
                <a:tc>
                  <a:txBody>
                    <a:bodyPr/>
                    <a:lstStyle/>
                    <a:p>
                      <a:pPr algn="ctr"/>
                      <a:r>
                        <a:rPr lang="en-US" sz="1600" dirty="0" smtClean="0"/>
                        <a:t>Delay</a:t>
                      </a:r>
                    </a:p>
                    <a:p>
                      <a:pPr algn="ctr"/>
                      <a:r>
                        <a:rPr lang="en-US" sz="1600" dirty="0" smtClean="0"/>
                        <a:t>(</a:t>
                      </a:r>
                      <a:r>
                        <a:rPr lang="en-US" sz="1600" dirty="0" err="1" smtClean="0"/>
                        <a:t>ps</a:t>
                      </a:r>
                      <a:r>
                        <a:rPr lang="en-US" sz="1600" dirty="0" smtClean="0"/>
                        <a:t>)</a:t>
                      </a:r>
                      <a:endParaRPr lang="en-US" sz="1600" dirty="0"/>
                    </a:p>
                  </a:txBody>
                  <a:tcPr/>
                </a:tc>
                <a:tc>
                  <a:txBody>
                    <a:bodyPr/>
                    <a:lstStyle/>
                    <a:p>
                      <a:pPr algn="ctr"/>
                      <a:r>
                        <a:rPr lang="en-US" sz="1600" dirty="0" smtClean="0"/>
                        <a:t>% Power</a:t>
                      </a:r>
                    </a:p>
                    <a:p>
                      <a:pPr algn="ctr"/>
                      <a:r>
                        <a:rPr lang="en-US" sz="1600" dirty="0" smtClean="0"/>
                        <a:t>Reduction</a:t>
                      </a:r>
                      <a:endParaRPr lang="en-US" sz="1600" dirty="0"/>
                    </a:p>
                  </a:txBody>
                  <a:tcPr/>
                </a:tc>
                <a:tc>
                  <a:txBody>
                    <a:bodyPr/>
                    <a:lstStyle/>
                    <a:p>
                      <a:pPr algn="ctr"/>
                      <a:r>
                        <a:rPr lang="en-US" sz="1600" dirty="0" smtClean="0"/>
                        <a:t>VDDL</a:t>
                      </a:r>
                    </a:p>
                    <a:p>
                      <a:pPr algn="ctr"/>
                      <a:r>
                        <a:rPr lang="en-US" sz="1600" dirty="0" smtClean="0"/>
                        <a:t>VL</a:t>
                      </a:r>
                      <a:endParaRPr lang="en-US" sz="1600" dirty="0"/>
                    </a:p>
                  </a:txBody>
                  <a:tcPr/>
                </a:tc>
                <a:tc>
                  <a:txBody>
                    <a:bodyPr/>
                    <a:lstStyle/>
                    <a:p>
                      <a:pPr algn="ctr"/>
                      <a:r>
                        <a:rPr lang="en-US" sz="1600" dirty="0" smtClean="0"/>
                        <a:t>Power</a:t>
                      </a:r>
                    </a:p>
                    <a:p>
                      <a:pPr algn="ctr"/>
                      <a:r>
                        <a:rPr lang="en-US" sz="1600" dirty="0" smtClean="0"/>
                        <a:t>(</a:t>
                      </a:r>
                      <a:r>
                        <a:rPr lang="en-US" sz="1600" dirty="0" err="1" smtClean="0"/>
                        <a:t>uW</a:t>
                      </a:r>
                      <a:r>
                        <a:rPr lang="en-US" sz="1600" dirty="0" smtClean="0"/>
                        <a:t>)</a:t>
                      </a:r>
                      <a:endParaRPr lang="en-US" sz="1600" dirty="0"/>
                    </a:p>
                  </a:txBody>
                  <a:tcPr/>
                </a:tc>
                <a:tc>
                  <a:txBody>
                    <a:bodyPr/>
                    <a:lstStyle/>
                    <a:p>
                      <a:pPr algn="ctr"/>
                      <a:r>
                        <a:rPr lang="en-US" sz="1600" dirty="0" smtClean="0"/>
                        <a:t>Delay</a:t>
                      </a:r>
                    </a:p>
                    <a:p>
                      <a:pPr algn="ctr"/>
                      <a:r>
                        <a:rPr lang="en-US" sz="1600" dirty="0" smtClean="0"/>
                        <a:t>(</a:t>
                      </a:r>
                      <a:r>
                        <a:rPr lang="en-US" sz="1600" dirty="0" err="1" smtClean="0"/>
                        <a:t>ps</a:t>
                      </a:r>
                      <a:r>
                        <a:rPr lang="en-US" sz="1600" dirty="0" smtClean="0"/>
                        <a:t>)</a:t>
                      </a:r>
                      <a:endParaRPr lang="en-US" sz="1600" dirty="0"/>
                    </a:p>
                  </a:txBody>
                  <a:tcPr/>
                </a:tc>
                <a:tc>
                  <a:txBody>
                    <a:bodyPr/>
                    <a:lstStyle/>
                    <a:p>
                      <a:pPr algn="ctr"/>
                      <a:r>
                        <a:rPr lang="en-US" sz="1600" dirty="0" smtClean="0">
                          <a:latin typeface="Times New Roman" pitchFamily="18" charset="0"/>
                          <a:cs typeface="Times New Roman" pitchFamily="18" charset="0"/>
                        </a:rPr>
                        <a:t>% Power </a:t>
                      </a:r>
                    </a:p>
                    <a:p>
                      <a:pPr algn="ctr"/>
                      <a:r>
                        <a:rPr lang="en-US" sz="1600" dirty="0" smtClean="0">
                          <a:latin typeface="Times New Roman" pitchFamily="18" charset="0"/>
                          <a:cs typeface="Times New Roman" pitchFamily="18" charset="0"/>
                        </a:rPr>
                        <a:t>Reduction</a:t>
                      </a:r>
                      <a:endParaRPr lang="en-US" sz="1600" dirty="0">
                        <a:latin typeface="Times New Roman" pitchFamily="18" charset="0"/>
                        <a:cs typeface="Times New Roman" pitchFamily="18" charset="0"/>
                      </a:endParaRPr>
                    </a:p>
                  </a:txBody>
                  <a:tcPr/>
                </a:tc>
              </a:tr>
              <a:tr h="686340">
                <a:tc>
                  <a:txBody>
                    <a:bodyPr/>
                    <a:lstStyle/>
                    <a:p>
                      <a:pPr algn="ctr"/>
                      <a:r>
                        <a:rPr lang="en-US" sz="1600" dirty="0" smtClean="0"/>
                        <a:t>4.53</a:t>
                      </a:r>
                      <a:endParaRPr lang="en-US" sz="1600" dirty="0"/>
                    </a:p>
                  </a:txBody>
                  <a:tcPr/>
                </a:tc>
                <a:tc>
                  <a:txBody>
                    <a:bodyPr/>
                    <a:lstStyle/>
                    <a:p>
                      <a:pPr algn="ctr"/>
                      <a:r>
                        <a:rPr lang="en-US" sz="1600" dirty="0" smtClean="0"/>
                        <a:t>132.1</a:t>
                      </a:r>
                      <a:endParaRPr lang="en-US" sz="1600" dirty="0"/>
                    </a:p>
                  </a:txBody>
                  <a:tcPr/>
                </a:tc>
                <a:tc>
                  <a:txBody>
                    <a:bodyPr/>
                    <a:lstStyle/>
                    <a:p>
                      <a:pPr algn="ctr"/>
                      <a:r>
                        <a:rPr lang="en-US" sz="1600" dirty="0" smtClean="0"/>
                        <a:t>0.7</a:t>
                      </a:r>
                      <a:endParaRPr lang="en-US" sz="1600" dirty="0"/>
                    </a:p>
                  </a:txBody>
                  <a:tcPr/>
                </a:tc>
                <a:tc>
                  <a:txBody>
                    <a:bodyPr/>
                    <a:lstStyle/>
                    <a:p>
                      <a:pPr algn="ctr"/>
                      <a:r>
                        <a:rPr lang="en-US" sz="1600" dirty="0" smtClean="0"/>
                        <a:t>2.13</a:t>
                      </a:r>
                      <a:endParaRPr lang="en-US" sz="1600" dirty="0"/>
                    </a:p>
                  </a:txBody>
                  <a:tcPr/>
                </a:tc>
                <a:tc>
                  <a:txBody>
                    <a:bodyPr/>
                    <a:lstStyle/>
                    <a:p>
                      <a:pPr algn="ctr"/>
                      <a:r>
                        <a:rPr lang="en-US" sz="1600" dirty="0" smtClean="0"/>
                        <a:t>132.1</a:t>
                      </a:r>
                      <a:endParaRPr lang="en-US" sz="1600" dirty="0"/>
                    </a:p>
                  </a:txBody>
                  <a:tcPr/>
                </a:tc>
                <a:tc>
                  <a:txBody>
                    <a:bodyPr/>
                    <a:lstStyle/>
                    <a:p>
                      <a:pPr algn="ctr"/>
                      <a:r>
                        <a:rPr lang="en-US" sz="1600" dirty="0" smtClean="0"/>
                        <a:t>51.8</a:t>
                      </a:r>
                      <a:endParaRPr lang="en-US" sz="1600" dirty="0"/>
                    </a:p>
                  </a:txBody>
                  <a:tcPr/>
                </a:tc>
                <a:tc>
                  <a:txBody>
                    <a:bodyPr/>
                    <a:lstStyle/>
                    <a:p>
                      <a:pPr algn="ctr"/>
                      <a:r>
                        <a:rPr lang="en-US" sz="1600" dirty="0" smtClean="0"/>
                        <a:t>0.8</a:t>
                      </a:r>
                      <a:endParaRPr lang="en-US" sz="1600" dirty="0"/>
                    </a:p>
                  </a:txBody>
                  <a:tcPr/>
                </a:tc>
                <a:tc>
                  <a:txBody>
                    <a:bodyPr/>
                    <a:lstStyle/>
                    <a:p>
                      <a:pPr algn="ctr"/>
                      <a:r>
                        <a:rPr lang="en-US" sz="1600" dirty="0" smtClean="0"/>
                        <a:t>3.59</a:t>
                      </a:r>
                      <a:endParaRPr lang="en-US" sz="1600" dirty="0"/>
                    </a:p>
                  </a:txBody>
                  <a:tcPr/>
                </a:tc>
                <a:tc>
                  <a:txBody>
                    <a:bodyPr/>
                    <a:lstStyle/>
                    <a:p>
                      <a:pPr algn="ctr"/>
                      <a:r>
                        <a:rPr lang="en-US" sz="1600" dirty="0" smtClean="0"/>
                        <a:t>132.1</a:t>
                      </a:r>
                      <a:endParaRPr lang="en-US" sz="1600" dirty="0"/>
                    </a:p>
                  </a:txBody>
                  <a:tcPr/>
                </a:tc>
                <a:tc>
                  <a:txBody>
                    <a:bodyPr/>
                    <a:lstStyle/>
                    <a:p>
                      <a:pPr algn="ctr"/>
                      <a:r>
                        <a:rPr lang="en-US" sz="1600" dirty="0" smtClean="0"/>
                        <a:t>22.39</a:t>
                      </a:r>
                      <a:endParaRPr lang="en-US" sz="1600" dirty="0"/>
                    </a:p>
                  </a:txBody>
                  <a:tcPr/>
                </a:tc>
              </a:tr>
            </a:tbl>
          </a:graphicData>
        </a:graphic>
      </p:graphicFrame>
      <p:sp>
        <p:nvSpPr>
          <p:cNvPr id="3" name="Title 2"/>
          <p:cNvSpPr>
            <a:spLocks noGrp="1"/>
          </p:cNvSpPr>
          <p:nvPr>
            <p:ph type="title"/>
          </p:nvPr>
        </p:nvSpPr>
        <p:spPr>
          <a:xfrm>
            <a:off x="228600" y="228600"/>
            <a:ext cx="7543800" cy="914400"/>
          </a:xfrm>
        </p:spPr>
        <p:txBody>
          <a:bodyPr/>
          <a:lstStyle/>
          <a:p>
            <a:r>
              <a:rPr lang="en-US" sz="2400" dirty="0" smtClean="0">
                <a:solidFill>
                  <a:srgbClr val="FFFF00"/>
                </a:solidFill>
              </a:rPr>
              <a:t>Inverter Chain Comparison of DVF4 and Multi </a:t>
            </a:r>
            <a:r>
              <a:rPr lang="en-US" sz="2400" dirty="0" err="1" smtClean="0">
                <a:solidFill>
                  <a:srgbClr val="FFFF00"/>
                </a:solidFill>
              </a:rPr>
              <a:t>V</a:t>
            </a:r>
            <a:r>
              <a:rPr lang="en-US" sz="2400" baseline="-25000" dirty="0" err="1" smtClean="0">
                <a:solidFill>
                  <a:srgbClr val="FFFF00"/>
                </a:solidFill>
              </a:rPr>
              <a:t>th</a:t>
            </a:r>
            <a:r>
              <a:rPr lang="en-US" sz="2400" dirty="0" smtClean="0">
                <a:solidFill>
                  <a:srgbClr val="FFFF00"/>
                </a:solidFill>
              </a:rPr>
              <a:t> </a:t>
            </a:r>
            <a:r>
              <a:rPr lang="en-US" sz="2400" dirty="0">
                <a:solidFill>
                  <a:srgbClr val="FFFF00"/>
                </a:solidFill>
              </a:rPr>
              <a:t>L</a:t>
            </a:r>
            <a:r>
              <a:rPr lang="en-US" sz="2400" dirty="0" smtClean="0">
                <a:solidFill>
                  <a:srgbClr val="FFFF00"/>
                </a:solidFill>
              </a:rPr>
              <a:t>evel Converter, VDDH =1.0V</a:t>
            </a:r>
            <a:endParaRPr lang="en-US" sz="2400" dirty="0">
              <a:solidFill>
                <a:srgbClr val="FFFF00"/>
              </a:solidFill>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41</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21168081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219200"/>
            <a:ext cx="7543800" cy="4267200"/>
          </a:xfrm>
        </p:spPr>
        <p:txBody>
          <a:bodyPr>
            <a:normAutofit/>
          </a:bodyPr>
          <a:lstStyle/>
          <a:p>
            <a:pPr marL="285750" indent="-285750">
              <a:buFont typeface="Wingdings" pitchFamily="2" charset="2"/>
              <a:buChar char="v"/>
            </a:pPr>
            <a:r>
              <a:rPr lang="en-US" sz="2400" dirty="0" smtClean="0">
                <a:latin typeface="Times New Roman" pitchFamily="18" charset="0"/>
                <a:cs typeface="Times New Roman" pitchFamily="18" charset="0"/>
              </a:rPr>
              <a:t>Problem Statement</a:t>
            </a:r>
          </a:p>
          <a:p>
            <a:pPr marL="285750" lvl="0" indent="-285750">
              <a:buFont typeface="Wingdings" pitchFamily="2" charset="2"/>
              <a:buChar char="v"/>
            </a:pPr>
            <a:r>
              <a:rPr lang="en-US" sz="2400" dirty="0">
                <a:solidFill>
                  <a:prstClr val="white"/>
                </a:solidFill>
                <a:latin typeface="Times New Roman" pitchFamily="18" charset="0"/>
                <a:cs typeface="Times New Roman" pitchFamily="18" charset="0"/>
              </a:rPr>
              <a:t>Motivation</a:t>
            </a:r>
          </a:p>
          <a:p>
            <a:pPr marL="285750" lvl="0" indent="-285750">
              <a:buFont typeface="Wingdings" pitchFamily="2" charset="2"/>
              <a:buChar char="v"/>
            </a:pPr>
            <a:r>
              <a:rPr lang="en-US" sz="2400" dirty="0" smtClean="0">
                <a:latin typeface="Times New Roman" pitchFamily="18" charset="0"/>
                <a:cs typeface="Times New Roman" pitchFamily="18" charset="0"/>
              </a:rPr>
              <a:t>Introduction </a:t>
            </a:r>
            <a:r>
              <a:rPr lang="en-US" sz="2400" dirty="0">
                <a:latin typeface="Times New Roman" pitchFamily="18" charset="0"/>
                <a:cs typeface="Times New Roman" pitchFamily="18" charset="0"/>
              </a:rPr>
              <a:t>and Background</a:t>
            </a:r>
          </a:p>
          <a:p>
            <a:pPr marL="285750" lvl="0" indent="-285750">
              <a:buFont typeface="Wingdings" pitchFamily="2" charset="2"/>
              <a:buChar char="v"/>
            </a:pPr>
            <a:r>
              <a:rPr lang="en-US" sz="2400" dirty="0">
                <a:latin typeface="Times New Roman" pitchFamily="18" charset="0"/>
                <a:cs typeface="Times New Roman" pitchFamily="18" charset="0"/>
              </a:rPr>
              <a:t>Types of </a:t>
            </a:r>
            <a:r>
              <a:rPr lang="en-US" sz="2400" dirty="0" smtClean="0">
                <a:latin typeface="Times New Roman" pitchFamily="18" charset="0"/>
                <a:cs typeface="Times New Roman" pitchFamily="18" charset="0"/>
              </a:rPr>
              <a:t>Level </a:t>
            </a: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onverters</a:t>
            </a:r>
            <a:endParaRPr lang="en-US" sz="2400" dirty="0">
              <a:latin typeface="Times New Roman" pitchFamily="18" charset="0"/>
              <a:cs typeface="Times New Roman" pitchFamily="18" charset="0"/>
            </a:endParaRPr>
          </a:p>
          <a:p>
            <a:pPr marL="285750" indent="-285750">
              <a:buFont typeface="Wingdings" pitchFamily="2" charset="2"/>
              <a:buChar char="v"/>
            </a:pPr>
            <a:r>
              <a:rPr lang="en-US" sz="2400" dirty="0">
                <a:latin typeface="Times New Roman" pitchFamily="18" charset="0"/>
                <a:cs typeface="Times New Roman" pitchFamily="18" charset="0"/>
              </a:rPr>
              <a:t>Level Converters</a:t>
            </a:r>
          </a:p>
          <a:p>
            <a:pPr marL="285750" lvl="0" indent="-285750">
              <a:buFont typeface="Wingdings" pitchFamily="2" charset="2"/>
              <a:buChar char="v"/>
            </a:pPr>
            <a:r>
              <a:rPr lang="en-US" sz="2400" dirty="0" smtClean="0">
                <a:latin typeface="Times New Roman" pitchFamily="18" charset="0"/>
                <a:cs typeface="Times New Roman" pitchFamily="18" charset="0"/>
              </a:rPr>
              <a:t>Proposed </a:t>
            </a:r>
            <a:r>
              <a:rPr lang="en-US" sz="2400" dirty="0">
                <a:latin typeface="Times New Roman" pitchFamily="18" charset="0"/>
                <a:cs typeface="Times New Roman" pitchFamily="18" charset="0"/>
              </a:rPr>
              <a:t>Level Converter</a:t>
            </a:r>
          </a:p>
          <a:p>
            <a:pPr marL="742950" lvl="1" indent="-285750">
              <a:buFont typeface="Wingdings" pitchFamily="2" charset="2"/>
              <a:buChar char="v"/>
            </a:pPr>
            <a:r>
              <a:rPr lang="en-US" sz="2400" dirty="0" smtClean="0">
                <a:latin typeface="Times New Roman" pitchFamily="18" charset="0"/>
                <a:cs typeface="Times New Roman" pitchFamily="18" charset="0"/>
              </a:rPr>
              <a:t>Design of Level Converter</a:t>
            </a:r>
          </a:p>
          <a:p>
            <a:pPr marL="742950" lvl="1" indent="-285750">
              <a:buFont typeface="Wingdings" pitchFamily="2" charset="2"/>
              <a:buChar char="v"/>
            </a:pPr>
            <a:r>
              <a:rPr lang="en-US" sz="2400" dirty="0" smtClean="0">
                <a:latin typeface="Times New Roman" pitchFamily="18" charset="0"/>
                <a:cs typeface="Times New Roman" pitchFamily="18" charset="0"/>
              </a:rPr>
              <a:t>Experimental </a:t>
            </a:r>
            <a:r>
              <a:rPr lang="en-US" sz="2400" dirty="0">
                <a:latin typeface="Times New Roman" pitchFamily="18" charset="0"/>
                <a:cs typeface="Times New Roman" pitchFamily="18" charset="0"/>
              </a:rPr>
              <a:t>Results</a:t>
            </a:r>
          </a:p>
          <a:p>
            <a:pPr marL="285750" lvl="0" indent="-285750">
              <a:buFont typeface="Wingdings" pitchFamily="2" charset="2"/>
              <a:buChar char="v"/>
            </a:pPr>
            <a:r>
              <a:rPr lang="en-US" sz="2400" dirty="0">
                <a:solidFill>
                  <a:srgbClr val="FFFF00"/>
                </a:solidFill>
                <a:latin typeface="Times New Roman" pitchFamily="18" charset="0"/>
                <a:cs typeface="Times New Roman" pitchFamily="18" charset="0"/>
              </a:rPr>
              <a:t>Conclusion</a:t>
            </a:r>
          </a:p>
          <a:p>
            <a:endParaRPr lang="en-US" dirty="0"/>
          </a:p>
        </p:txBody>
      </p:sp>
      <p:sp>
        <p:nvSpPr>
          <p:cNvPr id="3" name="Title 2"/>
          <p:cNvSpPr>
            <a:spLocks noGrp="1"/>
          </p:cNvSpPr>
          <p:nvPr>
            <p:ph type="title"/>
          </p:nvPr>
        </p:nvSpPr>
        <p:spPr>
          <a:xfrm>
            <a:off x="533400" y="152400"/>
            <a:ext cx="7543800" cy="914400"/>
          </a:xfrm>
        </p:spPr>
        <p:txBody>
          <a:bodyPr/>
          <a:lstStyle/>
          <a:p>
            <a:r>
              <a:rPr lang="en-US" sz="3600" dirty="0" smtClean="0">
                <a:solidFill>
                  <a:srgbClr val="FFFF00"/>
                </a:solidFill>
                <a:latin typeface="Times New Roman" pitchFamily="18" charset="0"/>
                <a:cs typeface="Times New Roman" pitchFamily="18" charset="0"/>
              </a:rPr>
              <a:t>Presentation Outline</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42</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40039018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305800" cy="4190999"/>
          </a:xfrm>
        </p:spPr>
        <p:txBody>
          <a:bodyPr>
            <a:normAutofit/>
          </a:bodyPr>
          <a:lstStyle/>
          <a:p>
            <a:pPr>
              <a:buFont typeface="Wingdings" pitchFamily="2" charset="2"/>
              <a:buChar char="v"/>
            </a:pPr>
            <a:r>
              <a:rPr lang="en-US" dirty="0"/>
              <a:t>The </a:t>
            </a:r>
            <a:r>
              <a:rPr lang="en-US" dirty="0" smtClean="0"/>
              <a:t>DVF4 level </a:t>
            </a:r>
            <a:r>
              <a:rPr lang="en-US" dirty="0"/>
              <a:t>converter was </a:t>
            </a:r>
            <a:r>
              <a:rPr lang="en-US" dirty="0" smtClean="0"/>
              <a:t>compared </a:t>
            </a:r>
            <a:r>
              <a:rPr lang="en-US" dirty="0"/>
              <a:t>to the multi-</a:t>
            </a:r>
            <a:r>
              <a:rPr lang="en-US" dirty="0" err="1"/>
              <a:t>Vth</a:t>
            </a:r>
            <a:r>
              <a:rPr lang="en-US" dirty="0"/>
              <a:t> level converter (best existing level converter) using various </a:t>
            </a:r>
            <a:r>
              <a:rPr lang="en-US" dirty="0" smtClean="0"/>
              <a:t>simulation setups </a:t>
            </a:r>
            <a:r>
              <a:rPr lang="en-US" dirty="0"/>
              <a:t>and the results were obtained for </a:t>
            </a:r>
            <a:r>
              <a:rPr lang="en-US" dirty="0" smtClean="0"/>
              <a:t>different </a:t>
            </a:r>
            <a:r>
              <a:rPr lang="en-US" dirty="0"/>
              <a:t>voltage supplies for multi-V DD systems.</a:t>
            </a:r>
          </a:p>
          <a:p>
            <a:pPr>
              <a:buFont typeface="Wingdings" pitchFamily="2" charset="2"/>
              <a:buChar char="v"/>
            </a:pPr>
            <a:r>
              <a:rPr lang="en-US" dirty="0"/>
              <a:t>The circuits were optimized and simulated at 32nm CMOS technology, the proposed </a:t>
            </a:r>
            <a:r>
              <a:rPr lang="en-US" dirty="0" smtClean="0"/>
              <a:t>level converters offer </a:t>
            </a:r>
            <a:r>
              <a:rPr lang="en-US" dirty="0"/>
              <a:t>us a </a:t>
            </a:r>
            <a:r>
              <a:rPr lang="en-US" dirty="0" smtClean="0"/>
              <a:t>significant </a:t>
            </a:r>
            <a:r>
              <a:rPr lang="en-US" dirty="0"/>
              <a:t>savings on power consumption of up to </a:t>
            </a:r>
            <a:r>
              <a:rPr lang="en-US" dirty="0" smtClean="0"/>
              <a:t>58% </a:t>
            </a:r>
            <a:r>
              <a:rPr lang="en-US" dirty="0"/>
              <a:t>and the </a:t>
            </a:r>
            <a:r>
              <a:rPr lang="en-US" dirty="0" smtClean="0"/>
              <a:t>delay </a:t>
            </a:r>
            <a:r>
              <a:rPr lang="en-US" dirty="0"/>
              <a:t>savings up to </a:t>
            </a:r>
            <a:r>
              <a:rPr lang="en-US" dirty="0" smtClean="0"/>
              <a:t>77%.</a:t>
            </a:r>
          </a:p>
          <a:p>
            <a:pPr>
              <a:buFont typeface="Wingdings" pitchFamily="2" charset="2"/>
              <a:buChar char="v"/>
            </a:pPr>
            <a:r>
              <a:rPr lang="en-US" dirty="0" smtClean="0"/>
              <a:t>This </a:t>
            </a:r>
            <a:r>
              <a:rPr lang="en-US" dirty="0"/>
              <a:t>level converter could be used and can produce lower </a:t>
            </a:r>
            <a:r>
              <a:rPr lang="en-US" dirty="0" smtClean="0"/>
              <a:t>power consumption in spite </a:t>
            </a:r>
            <a:r>
              <a:rPr lang="en-US" dirty="0"/>
              <a:t>of the </a:t>
            </a:r>
            <a:r>
              <a:rPr lang="en-US" dirty="0" smtClean="0"/>
              <a:t>overhead, </a:t>
            </a:r>
            <a:r>
              <a:rPr lang="en-US" dirty="0"/>
              <a:t>based on the data obtained from the simulations </a:t>
            </a:r>
            <a:r>
              <a:rPr lang="en-US" dirty="0" smtClean="0"/>
              <a:t>as discussed </a:t>
            </a:r>
            <a:r>
              <a:rPr lang="en-US" dirty="0"/>
              <a:t>in this work.</a:t>
            </a:r>
          </a:p>
        </p:txBody>
      </p:sp>
      <p:sp>
        <p:nvSpPr>
          <p:cNvPr id="3" name="Title 2"/>
          <p:cNvSpPr>
            <a:spLocks noGrp="1"/>
          </p:cNvSpPr>
          <p:nvPr>
            <p:ph type="title"/>
          </p:nvPr>
        </p:nvSpPr>
        <p:spPr>
          <a:xfrm>
            <a:off x="304800" y="228600"/>
            <a:ext cx="7543800" cy="914400"/>
          </a:xfrm>
        </p:spPr>
        <p:txBody>
          <a:bodyPr/>
          <a:lstStyle/>
          <a:p>
            <a:r>
              <a:rPr lang="en-US" dirty="0" smtClean="0">
                <a:solidFill>
                  <a:srgbClr val="FFFF00"/>
                </a:solidFill>
              </a:rPr>
              <a:t>Conclusion</a:t>
            </a:r>
            <a:endParaRPr lang="en-US" dirty="0">
              <a:solidFill>
                <a:srgbClr val="FFFF00"/>
              </a:solidFill>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43</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14736641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001000" cy="4572000"/>
          </a:xfrm>
        </p:spPr>
        <p:txBody>
          <a:bodyPr>
            <a:normAutofit/>
          </a:bodyPr>
          <a:lstStyle/>
          <a:p>
            <a:pPr marL="475488" indent="-457200">
              <a:buFont typeface="+mj-lt"/>
              <a:buAutoNum type="arabicPeriod"/>
            </a:pPr>
            <a:r>
              <a:rPr lang="en-US" sz="1600" dirty="0">
                <a:latin typeface="Times New Roman" pitchFamily="18" charset="0"/>
                <a:cs typeface="Times New Roman" pitchFamily="18" charset="0"/>
              </a:rPr>
              <a:t>M. </a:t>
            </a:r>
            <a:r>
              <a:rPr lang="en-US" sz="1600" dirty="0" err="1">
                <a:latin typeface="Times New Roman" pitchFamily="18" charset="0"/>
                <a:cs typeface="Times New Roman" pitchFamily="18" charset="0"/>
              </a:rPr>
              <a:t>Allani</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“Polynomial-Time </a:t>
            </a:r>
            <a:r>
              <a:rPr lang="en-US" sz="1600" dirty="0">
                <a:latin typeface="Times New Roman" pitchFamily="18" charset="0"/>
                <a:cs typeface="Times New Roman" pitchFamily="18" charset="0"/>
              </a:rPr>
              <a:t>Algorithms for Designing Dual-Voltage Energy </a:t>
            </a:r>
            <a:r>
              <a:rPr lang="en-US" sz="1600" dirty="0" smtClean="0">
                <a:latin typeface="Times New Roman" pitchFamily="18" charset="0"/>
                <a:cs typeface="Times New Roman" pitchFamily="18" charset="0"/>
              </a:rPr>
              <a:t>Efficient Circuits,” Master's </a:t>
            </a:r>
            <a:r>
              <a:rPr lang="en-US" sz="1600" dirty="0">
                <a:latin typeface="Times New Roman" pitchFamily="18" charset="0"/>
                <a:cs typeface="Times New Roman" pitchFamily="18" charset="0"/>
              </a:rPr>
              <a:t>thesis, Auburn University, Auburn, Alabama, Dec. </a:t>
            </a:r>
            <a:r>
              <a:rPr lang="en-US" sz="1600" dirty="0" smtClean="0">
                <a:latin typeface="Times New Roman" pitchFamily="18" charset="0"/>
                <a:cs typeface="Times New Roman" pitchFamily="18" charset="0"/>
              </a:rPr>
              <a:t>2011.</a:t>
            </a:r>
          </a:p>
          <a:p>
            <a:pPr marL="475488" indent="-457200">
              <a:buFont typeface="+mj-lt"/>
              <a:buAutoNum type="arabicPeriod"/>
            </a:pPr>
            <a:r>
              <a:rPr lang="en-US" sz="1600" dirty="0" smtClean="0">
                <a:latin typeface="Times New Roman" pitchFamily="18" charset="0"/>
                <a:cs typeface="Times New Roman" pitchFamily="18" charset="0"/>
              </a:rPr>
              <a:t>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Allani</a:t>
            </a:r>
            <a:r>
              <a:rPr lang="en-US" sz="1600" dirty="0">
                <a:latin typeface="Times New Roman" pitchFamily="18" charset="0"/>
                <a:cs typeface="Times New Roman" pitchFamily="18" charset="0"/>
              </a:rPr>
              <a:t> and V. D. </a:t>
            </a:r>
            <a:r>
              <a:rPr lang="en-US" sz="1600" dirty="0" err="1">
                <a:latin typeface="Times New Roman" pitchFamily="18" charset="0"/>
                <a:cs typeface="Times New Roman" pitchFamily="18" charset="0"/>
              </a:rPr>
              <a:t>Agrawal</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“Energy-</a:t>
            </a:r>
            <a:r>
              <a:rPr lang="en-US" sz="1600" dirty="0" err="1" smtClean="0">
                <a:latin typeface="Times New Roman" pitchFamily="18" charset="0"/>
                <a:cs typeface="Times New Roman" pitchFamily="18" charset="0"/>
              </a:rPr>
              <a:t>Ecient</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Dual-Voltage Design Using Topological </a:t>
            </a:r>
            <a:r>
              <a:rPr lang="en-US" sz="1600" dirty="0" smtClean="0">
                <a:latin typeface="Times New Roman" pitchFamily="18" charset="0"/>
                <a:cs typeface="Times New Roman" pitchFamily="18" charset="0"/>
              </a:rPr>
              <a:t>Constraints,” </a:t>
            </a:r>
            <a:r>
              <a:rPr lang="en-US" sz="1600" i="1" dirty="0">
                <a:latin typeface="Times New Roman" pitchFamily="18" charset="0"/>
                <a:cs typeface="Times New Roman" pitchFamily="18" charset="0"/>
              </a:rPr>
              <a:t>J. Low Power Electronics</a:t>
            </a:r>
            <a:r>
              <a:rPr lang="en-US" sz="1600" dirty="0">
                <a:latin typeface="Times New Roman" pitchFamily="18" charset="0"/>
                <a:cs typeface="Times New Roman" pitchFamily="18" charset="0"/>
              </a:rPr>
              <a:t>, vol. 9, no. 3, pp. </a:t>
            </a:r>
            <a:r>
              <a:rPr lang="en-US" sz="1600" dirty="0" smtClean="0">
                <a:latin typeface="Times New Roman" pitchFamily="18" charset="0"/>
                <a:cs typeface="Times New Roman" pitchFamily="18" charset="0"/>
              </a:rPr>
              <a:t>275-287</a:t>
            </a:r>
            <a:r>
              <a:rPr lang="en-US" sz="1600" dirty="0">
                <a:latin typeface="Times New Roman" pitchFamily="18" charset="0"/>
                <a:cs typeface="Times New Roman" pitchFamily="18" charset="0"/>
              </a:rPr>
              <a:t>, Oct. 2013</a:t>
            </a:r>
            <a:r>
              <a:rPr lang="en-US" sz="1600" dirty="0" smtClean="0">
                <a:latin typeface="Times New Roman" pitchFamily="18" charset="0"/>
                <a:cs typeface="Times New Roman" pitchFamily="18" charset="0"/>
              </a:rPr>
              <a:t>.</a:t>
            </a:r>
          </a:p>
          <a:p>
            <a:pPr marL="475488" indent="-457200">
              <a:buFont typeface="+mj-lt"/>
              <a:buAutoNum type="arabicPeriod"/>
            </a:pPr>
            <a:r>
              <a:rPr lang="en-US" sz="1600" dirty="0">
                <a:latin typeface="Times New Roman" pitchFamily="18" charset="0"/>
                <a:cs typeface="Times New Roman" pitchFamily="18" charset="0"/>
              </a:rPr>
              <a:t>A. P. </a:t>
            </a:r>
            <a:r>
              <a:rPr lang="en-US" sz="1600" dirty="0" err="1">
                <a:latin typeface="Times New Roman" pitchFamily="18" charset="0"/>
                <a:cs typeface="Times New Roman" pitchFamily="18" charset="0"/>
              </a:rPr>
              <a:t>Chandrakasan</a:t>
            </a:r>
            <a:r>
              <a:rPr lang="en-US" sz="1600" dirty="0">
                <a:latin typeface="Times New Roman" pitchFamily="18" charset="0"/>
                <a:cs typeface="Times New Roman" pitchFamily="18" charset="0"/>
              </a:rPr>
              <a:t> and R. W. </a:t>
            </a:r>
            <a:r>
              <a:rPr lang="en-US" sz="1600" dirty="0" err="1" smtClean="0">
                <a:latin typeface="Times New Roman" pitchFamily="18" charset="0"/>
                <a:cs typeface="Times New Roman" pitchFamily="18" charset="0"/>
              </a:rPr>
              <a:t>Brodersen</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Low </a:t>
            </a:r>
            <a:r>
              <a:rPr lang="en-US" sz="1600" i="1" dirty="0">
                <a:latin typeface="Times New Roman" pitchFamily="18" charset="0"/>
                <a:cs typeface="Times New Roman" pitchFamily="18" charset="0"/>
              </a:rPr>
              <a:t>Power Digital CMOS </a:t>
            </a:r>
            <a:r>
              <a:rPr lang="en-US" sz="1600" i="1" dirty="0" smtClean="0">
                <a:latin typeface="Times New Roman" pitchFamily="18" charset="0"/>
                <a:cs typeface="Times New Roman" pitchFamily="18" charset="0"/>
              </a:rPr>
              <a:t>Design</a:t>
            </a:r>
            <a:r>
              <a:rPr lang="en-US" sz="1600" dirty="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Springer, 1995</a:t>
            </a:r>
            <a:r>
              <a:rPr lang="en-US" sz="1600" dirty="0" smtClean="0">
                <a:latin typeface="Times New Roman" pitchFamily="18" charset="0"/>
                <a:cs typeface="Times New Roman" pitchFamily="18" charset="0"/>
              </a:rPr>
              <a:t>.</a:t>
            </a:r>
          </a:p>
          <a:p>
            <a:pPr marL="514350" indent="-514350">
              <a:buFont typeface="+mj-lt"/>
              <a:buAutoNum type="arabicPeriod"/>
            </a:pPr>
            <a:r>
              <a:rPr lang="en-US" sz="1600" dirty="0" smtClean="0">
                <a:latin typeface="Times New Roman" pitchFamily="18" charset="0"/>
                <a:cs typeface="Times New Roman" pitchFamily="18" charset="0"/>
              </a:rPr>
              <a:t>S</a:t>
            </a:r>
            <a:r>
              <a:rPr lang="en-US" sz="1600" dirty="0">
                <a:latin typeface="Times New Roman" pitchFamily="18" charset="0"/>
                <a:cs typeface="Times New Roman" pitchFamily="18" charset="0"/>
              </a:rPr>
              <a:t>. H. </a:t>
            </a:r>
            <a:r>
              <a:rPr lang="en-US" sz="1600" dirty="0" err="1">
                <a:latin typeface="Times New Roman" pitchFamily="18" charset="0"/>
                <a:cs typeface="Times New Roman" pitchFamily="18" charset="0"/>
              </a:rPr>
              <a:t>Kulkarni</a:t>
            </a:r>
            <a:r>
              <a:rPr lang="en-US" sz="1600" dirty="0">
                <a:latin typeface="Times New Roman" pitchFamily="18" charset="0"/>
                <a:cs typeface="Times New Roman" pitchFamily="18" charset="0"/>
              </a:rPr>
              <a:t> and D. Sylvester, </a:t>
            </a:r>
            <a:r>
              <a:rPr lang="en-US" sz="1600" dirty="0" smtClean="0">
                <a:latin typeface="Times New Roman" pitchFamily="18" charset="0"/>
                <a:cs typeface="Times New Roman" pitchFamily="18" charset="0"/>
              </a:rPr>
              <a:t>“High </a:t>
            </a:r>
            <a:r>
              <a:rPr lang="en-US" sz="1600" dirty="0">
                <a:latin typeface="Times New Roman" pitchFamily="18" charset="0"/>
                <a:cs typeface="Times New Roman" pitchFamily="18" charset="0"/>
              </a:rPr>
              <a:t>Performance Level Conversion for Dual </a:t>
            </a:r>
            <a:r>
              <a:rPr lang="en-US" sz="1600" dirty="0" smtClean="0">
                <a:latin typeface="Times New Roman" pitchFamily="18" charset="0"/>
                <a:cs typeface="Times New Roman" pitchFamily="18" charset="0"/>
              </a:rPr>
              <a:t>VDD Design,” </a:t>
            </a:r>
            <a:r>
              <a:rPr lang="en-US" sz="1600" i="1" dirty="0" smtClean="0">
                <a:latin typeface="Times New Roman" pitchFamily="18" charset="0"/>
                <a:cs typeface="Times New Roman" pitchFamily="18" charset="0"/>
              </a:rPr>
              <a:t>IEEE Trans. </a:t>
            </a:r>
            <a:r>
              <a:rPr lang="en-US" sz="1600" i="1" dirty="0">
                <a:latin typeface="Times New Roman" pitchFamily="18" charset="0"/>
                <a:cs typeface="Times New Roman" pitchFamily="18" charset="0"/>
              </a:rPr>
              <a:t>VLSI Systems</a:t>
            </a:r>
            <a:r>
              <a:rPr lang="en-US" sz="1600" dirty="0">
                <a:latin typeface="Times New Roman" pitchFamily="18" charset="0"/>
                <a:cs typeface="Times New Roman" pitchFamily="18" charset="0"/>
              </a:rPr>
              <a:t>, vol. 12, no. 9, Sept. 2004</a:t>
            </a:r>
            <a:r>
              <a:rPr lang="en-US" sz="1600" dirty="0" smtClean="0">
                <a:latin typeface="Times New Roman" pitchFamily="18" charset="0"/>
                <a:cs typeface="Times New Roman" pitchFamily="18" charset="0"/>
              </a:rPr>
              <a:t>.</a:t>
            </a:r>
          </a:p>
          <a:p>
            <a:pPr marL="468313" indent="-468313">
              <a:buFont typeface="+mj-lt"/>
              <a:buAutoNum type="arabicPeriod"/>
            </a:pPr>
            <a:r>
              <a:rPr lang="en-US" sz="1600" dirty="0" smtClean="0"/>
              <a:t>S. </a:t>
            </a:r>
            <a:r>
              <a:rPr lang="en-US" sz="1600" dirty="0"/>
              <a:t>H. </a:t>
            </a:r>
            <a:r>
              <a:rPr lang="en-US" sz="1600" dirty="0" err="1"/>
              <a:t>Kulkarni</a:t>
            </a:r>
            <a:r>
              <a:rPr lang="en-US" sz="1600" dirty="0"/>
              <a:t>, A. N. </a:t>
            </a:r>
            <a:r>
              <a:rPr lang="en-US" sz="1600" dirty="0" err="1"/>
              <a:t>Srivastava</a:t>
            </a:r>
            <a:r>
              <a:rPr lang="en-US" sz="1600" dirty="0"/>
              <a:t>, and D. Sylvester, </a:t>
            </a:r>
            <a:r>
              <a:rPr lang="en-US" sz="1600" dirty="0" smtClean="0"/>
              <a:t>“A </a:t>
            </a:r>
            <a:r>
              <a:rPr lang="en-US" sz="1600" dirty="0"/>
              <a:t>New Algorithm for Improved </a:t>
            </a:r>
            <a:r>
              <a:rPr lang="en-US" sz="1600" dirty="0" smtClean="0"/>
              <a:t>VDD Assignment </a:t>
            </a:r>
            <a:r>
              <a:rPr lang="en-US" sz="1600" dirty="0"/>
              <a:t>in Low Power Dual VDD Systems," in </a:t>
            </a:r>
            <a:r>
              <a:rPr lang="en-US" sz="1600" i="1" dirty="0"/>
              <a:t>Proc. International </a:t>
            </a:r>
            <a:r>
              <a:rPr lang="en-US" sz="1600" i="1" dirty="0" err="1"/>
              <a:t>Symp</a:t>
            </a:r>
            <a:r>
              <a:rPr lang="en-US" sz="1600" i="1" dirty="0" smtClean="0"/>
              <a:t>. Low Power Design</a:t>
            </a:r>
            <a:r>
              <a:rPr lang="en-US" sz="1600" dirty="0"/>
              <a:t>, 2004, pp. </a:t>
            </a:r>
            <a:r>
              <a:rPr lang="en-US" sz="1600" dirty="0" smtClean="0"/>
              <a:t>200-205</a:t>
            </a:r>
            <a:r>
              <a:rPr lang="en-US" sz="1600" dirty="0"/>
              <a:t>.</a:t>
            </a:r>
          </a:p>
          <a:p>
            <a:pPr marL="468313" indent="-468313">
              <a:buFont typeface="+mj-lt"/>
              <a:buAutoNum type="arabicPeriod"/>
            </a:pPr>
            <a:r>
              <a:rPr lang="en-US" sz="1600" dirty="0" smtClean="0"/>
              <a:t>S</a:t>
            </a:r>
            <a:r>
              <a:rPr lang="en-US" sz="1600" dirty="0"/>
              <a:t>. H. </a:t>
            </a:r>
            <a:r>
              <a:rPr lang="en-US" sz="1600" dirty="0" err="1"/>
              <a:t>Kulkarni</a:t>
            </a:r>
            <a:r>
              <a:rPr lang="en-US" sz="1600" dirty="0"/>
              <a:t> and D. Sylvester, </a:t>
            </a:r>
            <a:r>
              <a:rPr lang="en-US" sz="1600" dirty="0" smtClean="0"/>
              <a:t>“Fast </a:t>
            </a:r>
            <a:r>
              <a:rPr lang="en-US" sz="1600" dirty="0"/>
              <a:t>and Energy </a:t>
            </a:r>
            <a:r>
              <a:rPr lang="en-US" sz="1600" dirty="0" smtClean="0"/>
              <a:t>Efficient </a:t>
            </a:r>
            <a:r>
              <a:rPr lang="en-US" sz="1600" dirty="0"/>
              <a:t>Asynchronous Level </a:t>
            </a:r>
            <a:r>
              <a:rPr lang="en-US" sz="1600" dirty="0" smtClean="0"/>
              <a:t> Converters  for </a:t>
            </a:r>
            <a:r>
              <a:rPr lang="en-US" sz="1600" dirty="0"/>
              <a:t>Multi-VDD Design [CMOS ICs]," in </a:t>
            </a:r>
            <a:r>
              <a:rPr lang="en-US" sz="1600" i="1" dirty="0"/>
              <a:t>Proc. IEEE International </a:t>
            </a:r>
            <a:r>
              <a:rPr lang="en-US" sz="1600" i="1" dirty="0" smtClean="0"/>
              <a:t> System </a:t>
            </a:r>
            <a:r>
              <a:rPr lang="en-US" sz="1600" i="1" dirty="0"/>
              <a:t>on Chip Conf</a:t>
            </a:r>
            <a:r>
              <a:rPr lang="en-US" sz="1600" i="1" dirty="0" smtClean="0"/>
              <a:t>.</a:t>
            </a:r>
          </a:p>
          <a:p>
            <a:pPr marL="468313" indent="-468313">
              <a:buFont typeface="+mj-lt"/>
              <a:buAutoNum type="arabicPeriod"/>
            </a:pPr>
            <a:r>
              <a:rPr lang="en-US" sz="1600" dirty="0"/>
              <a:t>M. Kumar, S. K. </a:t>
            </a:r>
            <a:r>
              <a:rPr lang="en-US" sz="1600" dirty="0" err="1"/>
              <a:t>Arya</a:t>
            </a:r>
            <a:r>
              <a:rPr lang="en-US" sz="1600" dirty="0"/>
              <a:t>, and S. </a:t>
            </a:r>
            <a:r>
              <a:rPr lang="en-US" sz="1600" dirty="0" err="1"/>
              <a:t>Pandey</a:t>
            </a:r>
            <a:r>
              <a:rPr lang="en-US" sz="1600" dirty="0"/>
              <a:t>, </a:t>
            </a:r>
            <a:r>
              <a:rPr lang="en-US" sz="1600" dirty="0" smtClean="0"/>
              <a:t>“Level </a:t>
            </a:r>
            <a:r>
              <a:rPr lang="en-US" sz="1600" dirty="0"/>
              <a:t>Shifter Design for Low Power Applications</a:t>
            </a:r>
            <a:r>
              <a:rPr lang="en-US" sz="1600" dirty="0" smtClean="0"/>
              <a:t>,“ </a:t>
            </a:r>
            <a:r>
              <a:rPr lang="en-US" sz="1600" i="1" dirty="0" smtClean="0"/>
              <a:t>International </a:t>
            </a:r>
            <a:r>
              <a:rPr lang="en-US" sz="1600" i="1" dirty="0"/>
              <a:t>Journal of Computer Science and Information </a:t>
            </a:r>
            <a:r>
              <a:rPr lang="en-US" sz="1600" i="1" dirty="0" smtClean="0"/>
              <a:t> Technology</a:t>
            </a:r>
            <a:r>
              <a:rPr lang="en-US" sz="1600" dirty="0"/>
              <a:t>, vol. 2, no. 5, Oct</a:t>
            </a:r>
            <a:r>
              <a:rPr lang="en-US" sz="1600" dirty="0" smtClean="0"/>
              <a:t>. 2010</a:t>
            </a:r>
            <a:r>
              <a:rPr lang="en-US" sz="1600" dirty="0"/>
              <a:t>.</a:t>
            </a:r>
            <a:endParaRPr lang="en-US" sz="1600" dirty="0">
              <a:latin typeface="Times New Roman" pitchFamily="18" charset="0"/>
              <a:cs typeface="Times New Roman" pitchFamily="18" charset="0"/>
            </a:endParaRPr>
          </a:p>
        </p:txBody>
      </p:sp>
      <p:sp>
        <p:nvSpPr>
          <p:cNvPr id="3" name="Title 2"/>
          <p:cNvSpPr>
            <a:spLocks noGrp="1"/>
          </p:cNvSpPr>
          <p:nvPr>
            <p:ph type="title"/>
          </p:nvPr>
        </p:nvSpPr>
        <p:spPr>
          <a:xfrm>
            <a:off x="304800" y="228600"/>
            <a:ext cx="7543800" cy="914400"/>
          </a:xfrm>
        </p:spPr>
        <p:txBody>
          <a:bodyPr/>
          <a:lstStyle/>
          <a:p>
            <a:r>
              <a:rPr lang="en-US" sz="3600" dirty="0" smtClean="0">
                <a:solidFill>
                  <a:srgbClr val="FFFF00"/>
                </a:solidFill>
              </a:rPr>
              <a:t>References</a:t>
            </a:r>
            <a:endParaRPr lang="en-US" sz="3600" dirty="0">
              <a:solidFill>
                <a:srgbClr val="FFFF00"/>
              </a:solidFill>
            </a:endParaRPr>
          </a:p>
        </p:txBody>
      </p:sp>
      <p:sp>
        <p:nvSpPr>
          <p:cNvPr id="4" name="Date Placeholder 3"/>
          <p:cNvSpPr>
            <a:spLocks noGrp="1"/>
          </p:cNvSpPr>
          <p:nvPr>
            <p:ph type="dt" sz="half" idx="10"/>
          </p:nvPr>
        </p:nvSpPr>
        <p:spPr/>
        <p:txBody>
          <a:bodyPr/>
          <a:lstStyle/>
          <a:p>
            <a:pPr>
              <a:defRPr/>
            </a:pPr>
            <a:r>
              <a:rPr lang="en-US" altLang="zh-CN" dirty="0" smtClean="0">
                <a:solidFill>
                  <a:srgbClr val="FFFFFF"/>
                </a:solidFill>
              </a:rPr>
              <a:t>October 2nd 2013</a:t>
            </a:r>
            <a:endParaRPr lang="en-US" altLang="zh-CN" dirty="0">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44</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dirty="0" err="1" smtClean="0">
                <a:solidFill>
                  <a:srgbClr val="FFFFFF"/>
                </a:solidFill>
              </a:rPr>
              <a:t>Karthik’s</a:t>
            </a:r>
            <a:r>
              <a:rPr lang="en-US" altLang="zh-CN" dirty="0" smtClean="0">
                <a:solidFill>
                  <a:srgbClr val="FFFFFF"/>
                </a:solidFill>
              </a:rPr>
              <a:t> MS Defense</a:t>
            </a:r>
            <a:endParaRPr lang="en-US" altLang="zh-CN" dirty="0">
              <a:solidFill>
                <a:srgbClr val="FFFFFF"/>
              </a:solidFill>
            </a:endParaRPr>
          </a:p>
        </p:txBody>
      </p:sp>
    </p:spTree>
    <p:extLst>
      <p:ext uri="{BB962C8B-B14F-4D97-AF65-F5344CB8AC3E}">
        <p14:creationId xmlns:p14="http://schemas.microsoft.com/office/powerpoint/2010/main" val="37578704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0"/>
            <a:ext cx="8001000" cy="4419600"/>
          </a:xfrm>
        </p:spPr>
        <p:txBody>
          <a:bodyPr>
            <a:normAutofit/>
          </a:bodyPr>
          <a:lstStyle/>
          <a:p>
            <a:pPr marL="581025" indent="-581025">
              <a:buFont typeface="+mj-lt"/>
              <a:buAutoNum type="arabicPeriod" startAt="8"/>
            </a:pPr>
            <a:r>
              <a:rPr lang="en-US" sz="1600" dirty="0" smtClean="0">
                <a:latin typeface="Times New Roman" pitchFamily="18" charset="0"/>
                <a:cs typeface="Times New Roman" pitchFamily="18" charset="0"/>
              </a:rPr>
              <a:t>S</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Narendra</a:t>
            </a:r>
            <a:r>
              <a:rPr lang="en-US" sz="1600" dirty="0">
                <a:latin typeface="Times New Roman" pitchFamily="18" charset="0"/>
                <a:cs typeface="Times New Roman" pitchFamily="18" charset="0"/>
              </a:rPr>
              <a:t> and A. </a:t>
            </a:r>
            <a:r>
              <a:rPr lang="en-US" sz="1600" dirty="0" err="1">
                <a:latin typeface="Times New Roman" pitchFamily="18" charset="0"/>
                <a:cs typeface="Times New Roman" pitchFamily="18" charset="0"/>
              </a:rPr>
              <a:t>Chandrakasan</a:t>
            </a:r>
            <a:r>
              <a:rPr lang="en-US" sz="1600" dirty="0">
                <a:latin typeface="Times New Roman" pitchFamily="18" charset="0"/>
                <a:cs typeface="Times New Roman" pitchFamily="18" charset="0"/>
              </a:rPr>
              <a:t>, </a:t>
            </a:r>
            <a:r>
              <a:rPr lang="en-US" sz="1600" i="1" dirty="0" smtClean="0">
                <a:latin typeface="Times New Roman" pitchFamily="18" charset="0"/>
                <a:cs typeface="Times New Roman" pitchFamily="18" charset="0"/>
              </a:rPr>
              <a:t>Leakage </a:t>
            </a:r>
            <a:r>
              <a:rPr lang="en-US" sz="1600" i="1" dirty="0">
                <a:latin typeface="Times New Roman" pitchFamily="18" charset="0"/>
                <a:cs typeface="Times New Roman" pitchFamily="18" charset="0"/>
              </a:rPr>
              <a:t>in Nanometer CMOS </a:t>
            </a:r>
            <a:r>
              <a:rPr lang="en-US" sz="1600" i="1" dirty="0" smtClean="0">
                <a:latin typeface="Times New Roman" pitchFamily="18" charset="0"/>
                <a:cs typeface="Times New Roman" pitchFamily="18" charset="0"/>
              </a:rPr>
              <a:t>Technologies</a:t>
            </a:r>
            <a:r>
              <a:rPr lang="en-US" sz="1600" dirty="0" smtClean="0">
                <a:latin typeface="Times New Roman" pitchFamily="18" charset="0"/>
                <a:cs typeface="Times New Roman" pitchFamily="18" charset="0"/>
              </a:rPr>
              <a:t>, Springer, 2006</a:t>
            </a:r>
            <a:r>
              <a:rPr lang="en-US" sz="1600" dirty="0">
                <a:latin typeface="Times New Roman" pitchFamily="18" charset="0"/>
                <a:cs typeface="Times New Roman" pitchFamily="18" charset="0"/>
              </a:rPr>
              <a:t>.</a:t>
            </a:r>
          </a:p>
          <a:p>
            <a:pPr marL="514350" indent="-514350">
              <a:buFont typeface="+mj-lt"/>
              <a:buAutoNum type="arabicPeriod" startAt="8"/>
            </a:pP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B. C. Paul, A. </a:t>
            </a:r>
            <a:r>
              <a:rPr lang="en-US" sz="1600" dirty="0" err="1">
                <a:latin typeface="Times New Roman" pitchFamily="18" charset="0"/>
                <a:cs typeface="Times New Roman" pitchFamily="18" charset="0"/>
              </a:rPr>
              <a:t>Agarwal</a:t>
            </a:r>
            <a:r>
              <a:rPr lang="en-US" sz="1600" dirty="0">
                <a:latin typeface="Times New Roman" pitchFamily="18" charset="0"/>
                <a:cs typeface="Times New Roman" pitchFamily="18" charset="0"/>
              </a:rPr>
              <a:t>, and K. Roy, </a:t>
            </a:r>
            <a:r>
              <a:rPr lang="en-US" sz="1600" dirty="0" smtClean="0">
                <a:latin typeface="Times New Roman" pitchFamily="18" charset="0"/>
                <a:cs typeface="Times New Roman" pitchFamily="18" charset="0"/>
              </a:rPr>
              <a:t>“Low-Power </a:t>
            </a:r>
            <a:r>
              <a:rPr lang="en-US" sz="1600" dirty="0">
                <a:latin typeface="Times New Roman" pitchFamily="18" charset="0"/>
                <a:cs typeface="Times New Roman" pitchFamily="18" charset="0"/>
              </a:rPr>
              <a:t>Design </a:t>
            </a:r>
            <a:r>
              <a:rPr lang="en-US" sz="1600" dirty="0" smtClean="0">
                <a:latin typeface="Times New Roman" pitchFamily="18" charset="0"/>
                <a:cs typeface="Times New Roman" pitchFamily="18" charset="0"/>
              </a:rPr>
              <a:t> Techniques </a:t>
            </a:r>
            <a:r>
              <a:rPr lang="en-US" sz="1600" dirty="0">
                <a:latin typeface="Times New Roman" pitchFamily="18" charset="0"/>
                <a:cs typeface="Times New Roman" pitchFamily="18" charset="0"/>
              </a:rPr>
              <a:t>for Scaled Technologies</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Integration</a:t>
            </a:r>
            <a:r>
              <a:rPr lang="en-US" sz="1600" i="1" dirty="0">
                <a:latin typeface="Times New Roman" pitchFamily="18" charset="0"/>
                <a:cs typeface="Times New Roman" pitchFamily="18" charset="0"/>
              </a:rPr>
              <a:t>, the VLSI </a:t>
            </a:r>
            <a:r>
              <a:rPr lang="en-US" sz="1600" i="1" dirty="0" smtClean="0">
                <a:latin typeface="Times New Roman" pitchFamily="18" charset="0"/>
                <a:cs typeface="Times New Roman" pitchFamily="18" charset="0"/>
              </a:rPr>
              <a:t> Journal</a:t>
            </a:r>
            <a:r>
              <a:rPr lang="en-US" sz="1600" dirty="0">
                <a:latin typeface="Times New Roman" pitchFamily="18" charset="0"/>
                <a:cs typeface="Times New Roman" pitchFamily="18" charset="0"/>
              </a:rPr>
              <a:t>, vol. 39, no. 2, pp. </a:t>
            </a:r>
            <a:r>
              <a:rPr lang="en-US" sz="1600" dirty="0" smtClean="0">
                <a:latin typeface="Times New Roman" pitchFamily="18" charset="0"/>
                <a:cs typeface="Times New Roman" pitchFamily="18" charset="0"/>
              </a:rPr>
              <a:t>64-89</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2006.</a:t>
            </a:r>
          </a:p>
          <a:p>
            <a:pPr marL="514350" indent="-514350">
              <a:buFont typeface="+mj-lt"/>
              <a:buAutoNum type="arabicPeriod" startAt="8"/>
            </a:pPr>
            <a:r>
              <a:rPr lang="en-US" sz="1600" dirty="0" smtClean="0">
                <a:latin typeface="Times New Roman" pitchFamily="18" charset="0"/>
                <a:cs typeface="Times New Roman" pitchFamily="18" charset="0"/>
              </a:rPr>
              <a:t>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Pedram</a:t>
            </a:r>
            <a:r>
              <a:rPr lang="en-US" sz="1600" dirty="0">
                <a:latin typeface="Times New Roman" pitchFamily="18" charset="0"/>
                <a:cs typeface="Times New Roman" pitchFamily="18" charset="0"/>
              </a:rPr>
              <a:t> and J. M. </a:t>
            </a:r>
            <a:r>
              <a:rPr lang="en-US" sz="1600" dirty="0" err="1">
                <a:latin typeface="Times New Roman" pitchFamily="18" charset="0"/>
                <a:cs typeface="Times New Roman" pitchFamily="18" charset="0"/>
              </a:rPr>
              <a:t>Rabaey</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“Power </a:t>
            </a:r>
            <a:r>
              <a:rPr lang="en-US" sz="1600" dirty="0">
                <a:latin typeface="Times New Roman" pitchFamily="18" charset="0"/>
                <a:cs typeface="Times New Roman" pitchFamily="18" charset="0"/>
              </a:rPr>
              <a:t>Aware Design </a:t>
            </a:r>
            <a:r>
              <a:rPr lang="en-US" sz="1600" dirty="0" smtClean="0">
                <a:latin typeface="Times New Roman" pitchFamily="18" charset="0"/>
                <a:cs typeface="Times New Roman" pitchFamily="18" charset="0"/>
              </a:rPr>
              <a:t> Methodologies”. </a:t>
            </a:r>
            <a:r>
              <a:rPr lang="en-US" sz="1600" dirty="0">
                <a:latin typeface="Times New Roman" pitchFamily="18" charset="0"/>
                <a:cs typeface="Times New Roman" pitchFamily="18" charset="0"/>
              </a:rPr>
              <a:t>Springer, 2002</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514350" indent="-514350">
              <a:buFont typeface="+mj-lt"/>
              <a:buAutoNum type="arabicPeriod" startAt="8"/>
            </a:pPr>
            <a:r>
              <a:rPr lang="en-US" sz="1600" dirty="0" smtClean="0">
                <a:latin typeface="Times New Roman" pitchFamily="18" charset="0"/>
                <a:cs typeface="Times New Roman" pitchFamily="18" charset="0"/>
              </a:rPr>
              <a:t>J</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Rabaey</a:t>
            </a:r>
            <a:r>
              <a:rPr lang="en-US" sz="1600" dirty="0">
                <a:latin typeface="Times New Roman" pitchFamily="18" charset="0"/>
                <a:cs typeface="Times New Roman" pitchFamily="18" charset="0"/>
              </a:rPr>
              <a:t>, </a:t>
            </a:r>
            <a:r>
              <a:rPr lang="en-US" sz="1600" i="1" dirty="0" smtClean="0">
                <a:latin typeface="Times New Roman" pitchFamily="18" charset="0"/>
                <a:cs typeface="Times New Roman" pitchFamily="18" charset="0"/>
              </a:rPr>
              <a:t>Low </a:t>
            </a:r>
            <a:r>
              <a:rPr lang="en-US" sz="1600" i="1" dirty="0">
                <a:latin typeface="Times New Roman" pitchFamily="18" charset="0"/>
                <a:cs typeface="Times New Roman" pitchFamily="18" charset="0"/>
              </a:rPr>
              <a:t>Power Design </a:t>
            </a:r>
            <a:r>
              <a:rPr lang="en-US" sz="1600" i="1" dirty="0" smtClean="0">
                <a:latin typeface="Times New Roman" pitchFamily="18" charset="0"/>
                <a:cs typeface="Times New Roman" pitchFamily="18" charset="0"/>
              </a:rPr>
              <a:t>Essentials</a:t>
            </a:r>
            <a:r>
              <a:rPr lang="en-US" sz="1600" dirty="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Springer, 2009</a:t>
            </a:r>
            <a:r>
              <a:rPr lang="en-US" sz="1600" dirty="0" smtClean="0">
                <a:latin typeface="Times New Roman" pitchFamily="18" charset="0"/>
                <a:cs typeface="Times New Roman" pitchFamily="18" charset="0"/>
              </a:rPr>
              <a:t>.</a:t>
            </a:r>
          </a:p>
          <a:p>
            <a:pPr marL="514350" indent="-514350">
              <a:buFont typeface="+mj-lt"/>
              <a:buAutoNum type="arabicPeriod" startAt="8"/>
            </a:pPr>
            <a:r>
              <a:rPr lang="en-US" sz="1600" dirty="0">
                <a:latin typeface="Times New Roman" pitchFamily="18" charset="0"/>
                <a:cs typeface="Times New Roman" pitchFamily="18" charset="0"/>
              </a:rPr>
              <a:t>J. </a:t>
            </a:r>
            <a:r>
              <a:rPr lang="en-US" sz="1600" dirty="0" err="1">
                <a:latin typeface="Times New Roman" pitchFamily="18" charset="0"/>
                <a:cs typeface="Times New Roman" pitchFamily="18" charset="0"/>
              </a:rPr>
              <a:t>Rabaey</a:t>
            </a:r>
            <a:r>
              <a:rPr lang="en-US" sz="1600" dirty="0">
                <a:latin typeface="Times New Roman" pitchFamily="18" charset="0"/>
                <a:cs typeface="Times New Roman" pitchFamily="18" charset="0"/>
              </a:rPr>
              <a:t>, A. P. </a:t>
            </a:r>
            <a:r>
              <a:rPr lang="en-US" sz="1600" dirty="0" err="1">
                <a:latin typeface="Times New Roman" pitchFamily="18" charset="0"/>
                <a:cs typeface="Times New Roman" pitchFamily="18" charset="0"/>
              </a:rPr>
              <a:t>Chandrakasan</a:t>
            </a:r>
            <a:r>
              <a:rPr lang="en-US" sz="1600" dirty="0">
                <a:latin typeface="Times New Roman" pitchFamily="18" charset="0"/>
                <a:cs typeface="Times New Roman" pitchFamily="18" charset="0"/>
              </a:rPr>
              <a:t>, and B. </a:t>
            </a:r>
            <a:r>
              <a:rPr lang="en-US" sz="1600" dirty="0" err="1">
                <a:latin typeface="Times New Roman" pitchFamily="18" charset="0"/>
                <a:cs typeface="Times New Roman" pitchFamily="18" charset="0"/>
              </a:rPr>
              <a:t>Nikolic</a:t>
            </a:r>
            <a:r>
              <a:rPr lang="en-US" sz="1600" dirty="0">
                <a:latin typeface="Times New Roman" pitchFamily="18" charset="0"/>
                <a:cs typeface="Times New Roman" pitchFamily="18" charset="0"/>
              </a:rPr>
              <a:t>, </a:t>
            </a:r>
            <a:r>
              <a:rPr lang="en-US" sz="1600" i="1" dirty="0" smtClean="0">
                <a:latin typeface="Times New Roman" pitchFamily="18" charset="0"/>
                <a:cs typeface="Times New Roman" pitchFamily="18" charset="0"/>
              </a:rPr>
              <a:t>Digital </a:t>
            </a:r>
            <a:r>
              <a:rPr lang="en-US" sz="1600" i="1" dirty="0">
                <a:latin typeface="Times New Roman" pitchFamily="18" charset="0"/>
                <a:cs typeface="Times New Roman" pitchFamily="18" charset="0"/>
              </a:rPr>
              <a:t>Integrated Circuit - A Design </a:t>
            </a:r>
            <a:r>
              <a:rPr lang="en-US" sz="1600" i="1" dirty="0" smtClean="0">
                <a:latin typeface="Times New Roman" pitchFamily="18" charset="0"/>
                <a:cs typeface="Times New Roman" pitchFamily="18" charset="0"/>
              </a:rPr>
              <a:t>Perspective</a:t>
            </a:r>
            <a:r>
              <a:rPr lang="en-US" sz="1600" dirty="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Pearson Education, 2003</a:t>
            </a:r>
            <a:r>
              <a:rPr lang="en-US" sz="1600" dirty="0" smtClean="0">
                <a:latin typeface="Times New Roman" pitchFamily="18" charset="0"/>
                <a:cs typeface="Times New Roman" pitchFamily="18" charset="0"/>
              </a:rPr>
              <a:t>.</a:t>
            </a:r>
          </a:p>
          <a:p>
            <a:pPr marL="514350" indent="-514350">
              <a:buFont typeface="+mj-lt"/>
              <a:buAutoNum type="arabicPeriod" startAt="8"/>
            </a:pPr>
            <a:r>
              <a:rPr lang="en-US" sz="1600" dirty="0">
                <a:latin typeface="Times New Roman" pitchFamily="18" charset="0"/>
                <a:cs typeface="Times New Roman" pitchFamily="18" charset="0"/>
              </a:rPr>
              <a:t>S. A. </a:t>
            </a:r>
            <a:r>
              <a:rPr lang="en-US" sz="1600" dirty="0" err="1">
                <a:latin typeface="Times New Roman" pitchFamily="18" charset="0"/>
                <a:cs typeface="Times New Roman" pitchFamily="18" charset="0"/>
              </a:rPr>
              <a:t>Tawk</a:t>
            </a:r>
            <a:r>
              <a:rPr lang="en-US" sz="1600" dirty="0">
                <a:latin typeface="Times New Roman" pitchFamily="18" charset="0"/>
                <a:cs typeface="Times New Roman" pitchFamily="18" charset="0"/>
              </a:rPr>
              <a:t> and V. </a:t>
            </a:r>
            <a:r>
              <a:rPr lang="en-US" sz="1600" dirty="0" err="1">
                <a:latin typeface="Times New Roman" pitchFamily="18" charset="0"/>
                <a:cs typeface="Times New Roman" pitchFamily="18" charset="0"/>
              </a:rPr>
              <a:t>Kursun</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“Multi-</a:t>
            </a:r>
            <a:r>
              <a:rPr lang="en-US" sz="1600" dirty="0" err="1" smtClean="0">
                <a:latin typeface="Times New Roman" pitchFamily="18" charset="0"/>
                <a:cs typeface="Times New Roman" pitchFamily="18" charset="0"/>
              </a:rPr>
              <a:t>Vth</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Level Conversion Circuits for Multi-VDD Systems</a:t>
            </a:r>
            <a:r>
              <a:rPr lang="en-US" sz="1600" dirty="0" smtClean="0">
                <a:latin typeface="Times New Roman" pitchFamily="18" charset="0"/>
                <a:cs typeface="Times New Roman" pitchFamily="18" charset="0"/>
              </a:rPr>
              <a:t>,” in </a:t>
            </a:r>
            <a:r>
              <a:rPr lang="en-US" sz="1600" i="1" dirty="0">
                <a:latin typeface="Times New Roman" pitchFamily="18" charset="0"/>
                <a:cs typeface="Times New Roman" pitchFamily="18" charset="0"/>
              </a:rPr>
              <a:t>Proc. International </a:t>
            </a:r>
            <a:r>
              <a:rPr lang="en-US" sz="1600" i="1" dirty="0" err="1">
                <a:latin typeface="Times New Roman" pitchFamily="18" charset="0"/>
                <a:cs typeface="Times New Roman" pitchFamily="18" charset="0"/>
              </a:rPr>
              <a:t>Symp</a:t>
            </a:r>
            <a:r>
              <a:rPr lang="en-US" sz="1600" i="1" dirty="0">
                <a:latin typeface="Times New Roman" pitchFamily="18" charset="0"/>
                <a:cs typeface="Times New Roman" pitchFamily="18" charset="0"/>
              </a:rPr>
              <a:t>. Circuits and Systems</a:t>
            </a:r>
            <a:r>
              <a:rPr lang="en-US" sz="1600" dirty="0">
                <a:latin typeface="Times New Roman" pitchFamily="18" charset="0"/>
                <a:cs typeface="Times New Roman" pitchFamily="18" charset="0"/>
              </a:rPr>
              <a:t>, May 2007, pp. </a:t>
            </a:r>
            <a:r>
              <a:rPr lang="en-US" sz="1600" dirty="0" smtClean="0">
                <a:latin typeface="Times New Roman" pitchFamily="18" charset="0"/>
                <a:cs typeface="Times New Roman" pitchFamily="18" charset="0"/>
              </a:rPr>
              <a:t>1397-1400.</a:t>
            </a:r>
          </a:p>
          <a:p>
            <a:pPr marL="514350" indent="-514350">
              <a:buFont typeface="+mj-lt"/>
              <a:buAutoNum type="arabicPeriod" startAt="8"/>
            </a:pPr>
            <a:r>
              <a:rPr lang="en-US" sz="1600" dirty="0">
                <a:latin typeface="Times New Roman" pitchFamily="18" charset="0"/>
                <a:cs typeface="Times New Roman" pitchFamily="18" charset="0"/>
              </a:rPr>
              <a:t>K. </a:t>
            </a:r>
            <a:r>
              <a:rPr lang="en-US" sz="1600" dirty="0" err="1">
                <a:latin typeface="Times New Roman" pitchFamily="18" charset="0"/>
                <a:cs typeface="Times New Roman" pitchFamily="18" charset="0"/>
              </a:rPr>
              <a:t>Usami</a:t>
            </a:r>
            <a:r>
              <a:rPr lang="en-US" sz="1600" dirty="0">
                <a:latin typeface="Times New Roman" pitchFamily="18" charset="0"/>
                <a:cs typeface="Times New Roman" pitchFamily="18" charset="0"/>
              </a:rPr>
              <a:t> and M. Horowitz, </a:t>
            </a:r>
            <a:r>
              <a:rPr lang="en-US" sz="1600" dirty="0" smtClean="0">
                <a:latin typeface="Times New Roman" pitchFamily="18" charset="0"/>
                <a:cs typeface="Times New Roman" pitchFamily="18" charset="0"/>
              </a:rPr>
              <a:t>“Clustered </a:t>
            </a:r>
            <a:r>
              <a:rPr lang="en-US" sz="1600" dirty="0">
                <a:latin typeface="Times New Roman" pitchFamily="18" charset="0"/>
                <a:cs typeface="Times New Roman" pitchFamily="18" charset="0"/>
              </a:rPr>
              <a:t>Voltage Scaling Technique for Low-Power Design," </a:t>
            </a:r>
            <a:r>
              <a:rPr lang="en-US" sz="1600" dirty="0" smtClean="0">
                <a:latin typeface="Times New Roman" pitchFamily="18" charset="0"/>
                <a:cs typeface="Times New Roman" pitchFamily="18" charset="0"/>
              </a:rPr>
              <a:t>in </a:t>
            </a:r>
            <a:r>
              <a:rPr lang="en-US" sz="1600" i="1" dirty="0" smtClean="0">
                <a:latin typeface="Times New Roman" pitchFamily="18" charset="0"/>
                <a:cs typeface="Times New Roman" pitchFamily="18" charset="0"/>
              </a:rPr>
              <a:t>Proc</a:t>
            </a:r>
            <a:r>
              <a:rPr lang="en-US" sz="1600" i="1" dirty="0">
                <a:latin typeface="Times New Roman" pitchFamily="18" charset="0"/>
                <a:cs typeface="Times New Roman" pitchFamily="18" charset="0"/>
              </a:rPr>
              <a:t>. International </a:t>
            </a:r>
            <a:r>
              <a:rPr lang="en-US" sz="1600" i="1" dirty="0" err="1">
                <a:latin typeface="Times New Roman" pitchFamily="18" charset="0"/>
                <a:cs typeface="Times New Roman" pitchFamily="18" charset="0"/>
              </a:rPr>
              <a:t>Symp</a:t>
            </a:r>
            <a:r>
              <a:rPr lang="en-US" sz="1600" i="1" dirty="0">
                <a:latin typeface="Times New Roman" pitchFamily="18" charset="0"/>
                <a:cs typeface="Times New Roman" pitchFamily="18" charset="0"/>
              </a:rPr>
              <a:t>. Low Power Electronics and Design</a:t>
            </a:r>
            <a:r>
              <a:rPr lang="en-US" sz="1600" dirty="0">
                <a:latin typeface="Times New Roman" pitchFamily="18" charset="0"/>
                <a:cs typeface="Times New Roman" pitchFamily="18" charset="0"/>
              </a:rPr>
              <a:t>, 1995, pp. </a:t>
            </a:r>
            <a:r>
              <a:rPr lang="en-US" sz="1600" dirty="0" smtClean="0">
                <a:latin typeface="Times New Roman" pitchFamily="18" charset="0"/>
                <a:cs typeface="Times New Roman" pitchFamily="18" charset="0"/>
              </a:rPr>
              <a:t>3-8</a:t>
            </a:r>
            <a:r>
              <a:rPr lang="en-US" sz="1600" dirty="0">
                <a:latin typeface="Times New Roman" pitchFamily="18" charset="0"/>
                <a:cs typeface="Times New Roman" pitchFamily="18" charset="0"/>
              </a:rPr>
              <a:t>.</a:t>
            </a:r>
          </a:p>
          <a:p>
            <a:pPr marL="514350" indent="-514350">
              <a:buFont typeface="+mj-lt"/>
              <a:buAutoNum type="arabicPeriod" startAt="8"/>
            </a:pPr>
            <a:r>
              <a:rPr lang="en-US" sz="1600" dirty="0" smtClean="0">
                <a:latin typeface="Times New Roman" pitchFamily="18" charset="0"/>
                <a:cs typeface="Times New Roman" pitchFamily="18" charset="0"/>
              </a:rPr>
              <a:t>K</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Usami</a:t>
            </a:r>
            <a:r>
              <a:rPr lang="en-US" sz="1600" dirty="0">
                <a:latin typeface="Times New Roman" pitchFamily="18" charset="0"/>
                <a:cs typeface="Times New Roman" pitchFamily="18" charset="0"/>
              </a:rPr>
              <a:t>, M. Igarashi, F. Minami, T. Ishikawa, M. </a:t>
            </a:r>
            <a:r>
              <a:rPr lang="en-US" sz="1600" dirty="0" err="1">
                <a:latin typeface="Times New Roman" pitchFamily="18" charset="0"/>
                <a:cs typeface="Times New Roman" pitchFamily="18" charset="0"/>
              </a:rPr>
              <a:t>Kanzawa</a:t>
            </a:r>
            <a:r>
              <a:rPr lang="en-US" sz="1600" dirty="0">
                <a:latin typeface="Times New Roman" pitchFamily="18" charset="0"/>
                <a:cs typeface="Times New Roman" pitchFamily="18" charset="0"/>
              </a:rPr>
              <a:t>, M. Ichida, and K. </a:t>
            </a:r>
            <a:r>
              <a:rPr lang="en-US" sz="1600" dirty="0" err="1">
                <a:latin typeface="Times New Roman" pitchFamily="18" charset="0"/>
                <a:cs typeface="Times New Roman" pitchFamily="18" charset="0"/>
              </a:rPr>
              <a:t>Nogami</a:t>
            </a:r>
            <a:r>
              <a:rPr lang="en-US" sz="1600" dirty="0" smtClean="0">
                <a:latin typeface="Times New Roman" pitchFamily="18" charset="0"/>
                <a:cs typeface="Times New Roman" pitchFamily="18" charset="0"/>
              </a:rPr>
              <a:t>, “Automated </a:t>
            </a:r>
            <a:r>
              <a:rPr lang="en-US" sz="1600" dirty="0">
                <a:latin typeface="Times New Roman" pitchFamily="18" charset="0"/>
                <a:cs typeface="Times New Roman" pitchFamily="18" charset="0"/>
              </a:rPr>
              <a:t>Low-Power Technique Exploiting Multiple Supply Voltages Applied to a </a:t>
            </a:r>
            <a:r>
              <a:rPr lang="en-US" sz="1600" dirty="0" smtClean="0">
                <a:latin typeface="Times New Roman" pitchFamily="18" charset="0"/>
                <a:cs typeface="Times New Roman" pitchFamily="18" charset="0"/>
              </a:rPr>
              <a:t>Media Processor</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IEEE Journal of Solid-State Circuits</a:t>
            </a:r>
            <a:r>
              <a:rPr lang="en-US" sz="1600" dirty="0">
                <a:latin typeface="Times New Roman" pitchFamily="18" charset="0"/>
                <a:cs typeface="Times New Roman" pitchFamily="18" charset="0"/>
              </a:rPr>
              <a:t>, vol. 33, no. 3, pp. </a:t>
            </a:r>
            <a:r>
              <a:rPr lang="en-US" sz="1600" dirty="0" smtClean="0">
                <a:latin typeface="Times New Roman" pitchFamily="18" charset="0"/>
                <a:cs typeface="Times New Roman" pitchFamily="18" charset="0"/>
              </a:rPr>
              <a:t>463-472</a:t>
            </a:r>
            <a:r>
              <a:rPr lang="en-US" sz="1600" dirty="0">
                <a:latin typeface="Times New Roman" pitchFamily="18" charset="0"/>
                <a:cs typeface="Times New Roman" pitchFamily="18" charset="0"/>
              </a:rPr>
              <a:t>, Mar. 1998.</a:t>
            </a:r>
          </a:p>
          <a:p>
            <a:pPr marL="18288" indent="0">
              <a:buNone/>
            </a:pPr>
            <a:endParaRPr lang="en-US" sz="1600" dirty="0">
              <a:latin typeface="Times New Roman" pitchFamily="18" charset="0"/>
              <a:cs typeface="Times New Roman" pitchFamily="18" charset="0"/>
            </a:endParaRPr>
          </a:p>
        </p:txBody>
      </p:sp>
      <p:sp>
        <p:nvSpPr>
          <p:cNvPr id="3" name="Title 2"/>
          <p:cNvSpPr>
            <a:spLocks noGrp="1"/>
          </p:cNvSpPr>
          <p:nvPr>
            <p:ph type="title"/>
          </p:nvPr>
        </p:nvSpPr>
        <p:spPr>
          <a:xfrm>
            <a:off x="533400" y="228600"/>
            <a:ext cx="7543800" cy="914400"/>
          </a:xfrm>
        </p:spPr>
        <p:txBody>
          <a:bodyPr/>
          <a:lstStyle/>
          <a:p>
            <a:r>
              <a:rPr lang="en-US" sz="3600" dirty="0" smtClean="0">
                <a:solidFill>
                  <a:srgbClr val="FFFF00"/>
                </a:solidFill>
                <a:latin typeface="Times New Roman" pitchFamily="18" charset="0"/>
                <a:cs typeface="Times New Roman" pitchFamily="18" charset="0"/>
              </a:rPr>
              <a:t>References</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45</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5442190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13560" y="1600200"/>
            <a:ext cx="5489636" cy="3657600"/>
          </a:xfrm>
        </p:spPr>
      </p:pic>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lstStyle/>
          <a:p>
            <a:fld id="{6DA1A76E-1673-413A-AC3A-E13CA6404661}" type="slidenum">
              <a:rPr lang="zh-CN" altLang="en-US" smtClean="0">
                <a:solidFill>
                  <a:srgbClr val="FFFFFF"/>
                </a:solidFill>
              </a:rPr>
              <a:pPr/>
              <a:t>46</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
        <p:nvSpPr>
          <p:cNvPr id="10" name="TextBox 9"/>
          <p:cNvSpPr txBox="1"/>
          <p:nvPr/>
        </p:nvSpPr>
        <p:spPr>
          <a:xfrm>
            <a:off x="1828800" y="444388"/>
            <a:ext cx="5181600" cy="646331"/>
          </a:xfrm>
          <a:prstGeom prst="rect">
            <a:avLst/>
          </a:prstGeom>
          <a:noFill/>
        </p:spPr>
        <p:txBody>
          <a:bodyPr wrap="square" rtlCol="0">
            <a:spAutoFit/>
          </a:bodyPr>
          <a:lstStyle/>
          <a:p>
            <a:pPr algn="ctr"/>
            <a:r>
              <a:rPr lang="en-US" sz="3600" dirty="0" smtClean="0">
                <a:solidFill>
                  <a:srgbClr val="FFFF00"/>
                </a:solidFill>
                <a:latin typeface="Times New Roman" pitchFamily="18" charset="0"/>
                <a:cs typeface="Times New Roman" pitchFamily="18" charset="0"/>
              </a:rPr>
              <a:t>THANK YOU!!!!</a:t>
            </a:r>
            <a:endParaRPr lang="en-US"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948538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 name="Content Placeholder 10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624" y="914400"/>
            <a:ext cx="6761163" cy="4713545"/>
          </a:xfrm>
        </p:spPr>
      </p:pic>
      <p:sp>
        <p:nvSpPr>
          <p:cNvPr id="5" name="Title 4"/>
          <p:cNvSpPr>
            <a:spLocks noGrp="1"/>
          </p:cNvSpPr>
          <p:nvPr>
            <p:ph type="title"/>
          </p:nvPr>
        </p:nvSpPr>
        <p:spPr>
          <a:xfrm>
            <a:off x="533400" y="304800"/>
            <a:ext cx="7543800" cy="609600"/>
          </a:xfrm>
        </p:spPr>
        <p:txBody>
          <a:bodyPr>
            <a:normAutofit fontScale="90000"/>
          </a:bodyPr>
          <a:lstStyle/>
          <a:p>
            <a:pPr algn="ctr"/>
            <a:r>
              <a:rPr lang="en-US" sz="3600" dirty="0" smtClean="0">
                <a:solidFill>
                  <a:srgbClr val="FFFF00"/>
                </a:solidFill>
              </a:rPr>
              <a:t>Motivation</a:t>
            </a:r>
            <a:endParaRPr lang="en-US" sz="3600" dirty="0">
              <a:solidFill>
                <a:srgbClr val="FFFF00"/>
              </a:solidFill>
            </a:endParaRPr>
          </a:p>
        </p:txBody>
      </p:sp>
      <p:sp>
        <p:nvSpPr>
          <p:cNvPr id="2" name="Date Placeholder 1"/>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3" name="Slide Number Placeholder 2"/>
          <p:cNvSpPr>
            <a:spLocks noGrp="1"/>
          </p:cNvSpPr>
          <p:nvPr>
            <p:ph type="sldNum" sz="quarter" idx="11"/>
          </p:nvPr>
        </p:nvSpPr>
        <p:spPr/>
        <p:txBody>
          <a:bodyPr>
            <a:normAutofit/>
          </a:bodyPr>
          <a:lstStyle/>
          <a:p>
            <a:fld id="{233803F9-F524-4B87-84CC-BEF60091A4A5}" type="slidenum">
              <a:rPr lang="zh-CN" altLang="en-US" smtClean="0">
                <a:solidFill>
                  <a:srgbClr val="FFFFFF"/>
                </a:solidFill>
              </a:rPr>
              <a:pPr/>
              <a:t>5</a:t>
            </a:fld>
            <a:endParaRPr lang="en-US" altLang="zh-CN">
              <a:solidFill>
                <a:srgbClr val="FFFFFF"/>
              </a:solidFill>
            </a:endParaRPr>
          </a:p>
        </p:txBody>
      </p:sp>
      <p:sp>
        <p:nvSpPr>
          <p:cNvPr id="4" name="Footer Placeholder 3"/>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
        <p:nvSpPr>
          <p:cNvPr id="108" name="TextBox 107"/>
          <p:cNvSpPr txBox="1"/>
          <p:nvPr/>
        </p:nvSpPr>
        <p:spPr>
          <a:xfrm>
            <a:off x="7443787" y="805520"/>
            <a:ext cx="990600" cy="646331"/>
          </a:xfrm>
          <a:prstGeom prst="rect">
            <a:avLst/>
          </a:prstGeom>
          <a:noFill/>
        </p:spPr>
        <p:txBody>
          <a:bodyPr wrap="square" rtlCol="0">
            <a:spAutoFit/>
          </a:bodyPr>
          <a:lstStyle/>
          <a:p>
            <a:r>
              <a:rPr lang="en-US" dirty="0" smtClean="0">
                <a:solidFill>
                  <a:srgbClr val="FFFF00"/>
                </a:solidFill>
              </a:rPr>
              <a:t>Sun </a:t>
            </a:r>
          </a:p>
          <a:p>
            <a:r>
              <a:rPr lang="en-US" dirty="0" smtClean="0">
                <a:solidFill>
                  <a:srgbClr val="FFFF00"/>
                </a:solidFill>
              </a:rPr>
              <a:t>Surface</a:t>
            </a:r>
            <a:endParaRPr lang="en-US" dirty="0">
              <a:solidFill>
                <a:srgbClr val="FFFF00"/>
              </a:solidFill>
            </a:endParaRPr>
          </a:p>
        </p:txBody>
      </p:sp>
      <p:sp>
        <p:nvSpPr>
          <p:cNvPr id="115" name="Line 118"/>
          <p:cNvSpPr>
            <a:spLocks noChangeShapeType="1"/>
          </p:cNvSpPr>
          <p:nvPr/>
        </p:nvSpPr>
        <p:spPr bwMode="auto">
          <a:xfrm flipH="1">
            <a:off x="6892925" y="1128686"/>
            <a:ext cx="574675" cy="0"/>
          </a:xfrm>
          <a:prstGeom prst="line">
            <a:avLst/>
          </a:prstGeom>
          <a:noFill/>
          <a:ln w="57150">
            <a:solidFill>
              <a:srgbClr val="FF3300"/>
            </a:solidFill>
            <a:round/>
            <a:headEnd/>
            <a:tailEnd type="triangle" w="med" len="med"/>
          </a:ln>
        </p:spPr>
        <p:txBody>
          <a:bodyPr/>
          <a:lstStyle/>
          <a:p>
            <a:endParaRPr lang="en-US"/>
          </a:p>
        </p:txBody>
      </p:sp>
      <p:sp>
        <p:nvSpPr>
          <p:cNvPr id="116" name="Rectangle 114"/>
          <p:cNvSpPr>
            <a:spLocks noChangeArrowheads="1"/>
          </p:cNvSpPr>
          <p:nvPr/>
        </p:nvSpPr>
        <p:spPr bwMode="auto">
          <a:xfrm>
            <a:off x="1752600" y="5627945"/>
            <a:ext cx="5867400" cy="308419"/>
          </a:xfrm>
          <a:prstGeom prst="rect">
            <a:avLst/>
          </a:prstGeom>
          <a:noFill/>
          <a:ln w="9525">
            <a:noFill/>
            <a:miter lim="800000"/>
            <a:headEnd/>
            <a:tailEnd/>
          </a:ln>
        </p:spPr>
        <p:txBody>
          <a:bodyPr wrap="square" lIns="92075" tIns="46038" rIns="92075" bIns="46038">
            <a:spAutoFit/>
          </a:bodyPr>
          <a:lstStyle/>
          <a:p>
            <a:r>
              <a:rPr lang="en-US" sz="1400" dirty="0" smtClean="0">
                <a:cs typeface="Arial" charset="0"/>
              </a:rPr>
              <a:t>Source: </a:t>
            </a:r>
            <a:r>
              <a:rPr lang="en-US" sz="1400" dirty="0" smtClean="0">
                <a:cs typeface="Arial" pitchFamily="34" charset="0"/>
              </a:rPr>
              <a:t>Patrick P. </a:t>
            </a:r>
            <a:r>
              <a:rPr lang="en-US" sz="1400" dirty="0" err="1" smtClean="0">
                <a:cs typeface="Arial" pitchFamily="34" charset="0"/>
              </a:rPr>
              <a:t>Gelsinger</a:t>
            </a:r>
            <a:r>
              <a:rPr lang="en-US" sz="1400" dirty="0" smtClean="0">
                <a:cs typeface="Arial" pitchFamily="34" charset="0"/>
              </a:rPr>
              <a:t> , Keynote, ISSCC, Feb. 2001 </a:t>
            </a:r>
            <a:endParaRPr lang="en-US" sz="1400" dirty="0">
              <a:cs typeface="Arial" charset="0"/>
              <a:sym typeface="Symbol" pitchFamily="18" charset="2"/>
            </a:endParaRPr>
          </a:p>
        </p:txBody>
      </p:sp>
    </p:spTree>
    <p:extLst>
      <p:ext uri="{BB962C8B-B14F-4D97-AF65-F5344CB8AC3E}">
        <p14:creationId xmlns:p14="http://schemas.microsoft.com/office/powerpoint/2010/main" val="3900890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ext uri="{D42A27DB-BD31-4B8C-83A1-F6EECF244321}">
                <p14:modId xmlns:p14="http://schemas.microsoft.com/office/powerpoint/2010/main" val="3805325953"/>
              </p:ext>
            </p:extLst>
          </p:nvPr>
        </p:nvGraphicFramePr>
        <p:xfrm>
          <a:off x="1028700" y="1981200"/>
          <a:ext cx="7239000" cy="3962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p:cNvSpPr>
            <a:spLocks noGrp="1"/>
          </p:cNvSpPr>
          <p:nvPr>
            <p:ph type="title"/>
          </p:nvPr>
        </p:nvSpPr>
        <p:spPr>
          <a:xfrm>
            <a:off x="685800" y="152400"/>
            <a:ext cx="7543800" cy="838200"/>
          </a:xfrm>
        </p:spPr>
        <p:txBody>
          <a:bodyPr/>
          <a:lstStyle/>
          <a:p>
            <a:pPr algn="ctr"/>
            <a:r>
              <a:rPr lang="en-US" sz="3600" dirty="0" smtClean="0"/>
              <a:t>Motivation Continued..</a:t>
            </a:r>
            <a:endParaRPr lang="en-US" sz="3600" dirty="0"/>
          </a:p>
        </p:txBody>
      </p:sp>
      <p:sp>
        <p:nvSpPr>
          <p:cNvPr id="2" name="Date Placeholder 1"/>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3" name="Slide Number Placeholder 2"/>
          <p:cNvSpPr>
            <a:spLocks noGrp="1"/>
          </p:cNvSpPr>
          <p:nvPr>
            <p:ph type="sldNum" sz="quarter" idx="11"/>
          </p:nvPr>
        </p:nvSpPr>
        <p:spPr>
          <a:xfrm>
            <a:off x="659296" y="6032500"/>
            <a:ext cx="2133600" cy="304800"/>
          </a:xfrm>
        </p:spPr>
        <p:txBody>
          <a:bodyPr>
            <a:normAutofit/>
          </a:bodyPr>
          <a:lstStyle/>
          <a:p>
            <a:fld id="{233803F9-F524-4B87-84CC-BEF60091A4A5}" type="slidenum">
              <a:rPr lang="zh-CN" altLang="en-US" smtClean="0">
                <a:solidFill>
                  <a:srgbClr val="FFFFFF"/>
                </a:solidFill>
              </a:rPr>
              <a:pPr/>
              <a:t>6</a:t>
            </a:fld>
            <a:endParaRPr lang="en-US" altLang="zh-CN" dirty="0">
              <a:solidFill>
                <a:srgbClr val="FFFFFF"/>
              </a:solidFill>
            </a:endParaRPr>
          </a:p>
        </p:txBody>
      </p:sp>
      <p:sp>
        <p:nvSpPr>
          <p:cNvPr id="4" name="Footer Placeholder 3"/>
          <p:cNvSpPr>
            <a:spLocks noGrp="1"/>
          </p:cNvSpPr>
          <p:nvPr>
            <p:ph type="ftr" sz="quarter" idx="12"/>
          </p:nvPr>
        </p:nvSpPr>
        <p:spPr>
          <a:xfrm>
            <a:off x="685800" y="6324600"/>
            <a:ext cx="4572000" cy="365125"/>
          </a:xfrm>
        </p:spPr>
        <p:txBody>
          <a:bodyPr/>
          <a:lstStyle/>
          <a:p>
            <a:pPr>
              <a:defRPr/>
            </a:pPr>
            <a:r>
              <a:rPr lang="en-US" altLang="zh-CN" dirty="0" err="1" smtClean="0">
                <a:solidFill>
                  <a:srgbClr val="FFFFFF"/>
                </a:solidFill>
              </a:rPr>
              <a:t>Karthik’s</a:t>
            </a:r>
            <a:r>
              <a:rPr lang="en-US" altLang="zh-CN" dirty="0" smtClean="0">
                <a:solidFill>
                  <a:srgbClr val="FFFFFF"/>
                </a:solidFill>
              </a:rPr>
              <a:t> MS Defense</a:t>
            </a:r>
            <a:endParaRPr lang="en-US" altLang="zh-CN" dirty="0">
              <a:solidFill>
                <a:srgbClr val="FFFFFF"/>
              </a:solidFill>
            </a:endParaRPr>
          </a:p>
        </p:txBody>
      </p:sp>
      <p:sp>
        <p:nvSpPr>
          <p:cNvPr id="9" name="TextBox 8"/>
          <p:cNvSpPr txBox="1"/>
          <p:nvPr/>
        </p:nvSpPr>
        <p:spPr>
          <a:xfrm>
            <a:off x="495300" y="1219200"/>
            <a:ext cx="83058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Scaling of device features not only increases the performance of the devices, but also increases the leakage power. This is shown in the Figure below.</a:t>
            </a:r>
            <a:endParaRPr lang="en-US" dirty="0">
              <a:latin typeface="Times New Roman" pitchFamily="18" charset="0"/>
              <a:cs typeface="Times New Roman" pitchFamily="18" charset="0"/>
            </a:endParaRPr>
          </a:p>
        </p:txBody>
      </p:sp>
      <p:sp>
        <p:nvSpPr>
          <p:cNvPr id="12" name="TextBox 11"/>
          <p:cNvSpPr txBox="1"/>
          <p:nvPr/>
        </p:nvSpPr>
        <p:spPr>
          <a:xfrm>
            <a:off x="2301240" y="5791200"/>
            <a:ext cx="3642360" cy="369332"/>
          </a:xfrm>
          <a:prstGeom prst="rect">
            <a:avLst/>
          </a:prstGeom>
          <a:noFill/>
        </p:spPr>
        <p:txBody>
          <a:bodyPr wrap="square" rtlCol="0">
            <a:spAutoFit/>
          </a:bodyPr>
          <a:lstStyle/>
          <a:p>
            <a:r>
              <a:rPr lang="en-US" dirty="0" smtClean="0"/>
              <a:t>180nm     90nm       45nm      32nm</a:t>
            </a:r>
            <a:endParaRPr lang="en-US" dirty="0"/>
          </a:p>
        </p:txBody>
      </p:sp>
    </p:spTree>
    <p:extLst>
      <p:ext uri="{BB962C8B-B14F-4D97-AF65-F5344CB8AC3E}">
        <p14:creationId xmlns:p14="http://schemas.microsoft.com/office/powerpoint/2010/main" val="2920162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524000"/>
            <a:ext cx="8153400" cy="4038600"/>
          </a:xfrm>
        </p:spPr>
        <p:txBody>
          <a:bodyPr>
            <a:normAutofit fontScale="92500" lnSpcReduction="10000"/>
          </a:bodyPr>
          <a:lstStyle/>
          <a:p>
            <a:pPr marL="285750" indent="-285750">
              <a:buFont typeface="Wingdings" pitchFamily="2" charset="2"/>
              <a:buChar char="v"/>
            </a:pPr>
            <a:r>
              <a:rPr lang="en-US" sz="2700" dirty="0" smtClean="0">
                <a:latin typeface="Times New Roman" pitchFamily="18" charset="0"/>
                <a:cs typeface="Times New Roman" pitchFamily="18" charset="0"/>
              </a:rPr>
              <a:t>Problem Statement</a:t>
            </a:r>
          </a:p>
          <a:p>
            <a:pPr marL="285750" indent="-285750">
              <a:buFont typeface="Wingdings" pitchFamily="2" charset="2"/>
              <a:buChar char="v"/>
            </a:pPr>
            <a:r>
              <a:rPr lang="en-US" sz="2700" dirty="0">
                <a:latin typeface="Times New Roman" pitchFamily="18" charset="0"/>
                <a:cs typeface="Times New Roman" pitchFamily="18" charset="0"/>
              </a:rPr>
              <a:t>Motivation</a:t>
            </a:r>
          </a:p>
          <a:p>
            <a:pPr marL="285750" indent="-285750">
              <a:buFont typeface="Wingdings" pitchFamily="2" charset="2"/>
              <a:buChar char="v"/>
            </a:pPr>
            <a:r>
              <a:rPr lang="en-US" sz="2700" dirty="0" smtClean="0">
                <a:solidFill>
                  <a:srgbClr val="FFFF00"/>
                </a:solidFill>
                <a:latin typeface="Times New Roman" pitchFamily="18" charset="0"/>
                <a:cs typeface="Times New Roman" pitchFamily="18" charset="0"/>
              </a:rPr>
              <a:t>Introduction </a:t>
            </a:r>
            <a:r>
              <a:rPr lang="en-US" sz="2700" dirty="0">
                <a:solidFill>
                  <a:srgbClr val="FFFF00"/>
                </a:solidFill>
                <a:latin typeface="Times New Roman" pitchFamily="18" charset="0"/>
                <a:cs typeface="Times New Roman" pitchFamily="18" charset="0"/>
              </a:rPr>
              <a:t>and </a:t>
            </a:r>
            <a:r>
              <a:rPr lang="en-US" sz="2700" dirty="0" smtClean="0">
                <a:solidFill>
                  <a:srgbClr val="FFFF00"/>
                </a:solidFill>
                <a:latin typeface="Times New Roman" pitchFamily="18" charset="0"/>
                <a:cs typeface="Times New Roman" pitchFamily="18" charset="0"/>
              </a:rPr>
              <a:t>Background</a:t>
            </a:r>
          </a:p>
          <a:p>
            <a:pPr marL="285750" indent="-285750">
              <a:buFont typeface="Wingdings" pitchFamily="2" charset="2"/>
              <a:buChar char="v"/>
            </a:pPr>
            <a:r>
              <a:rPr lang="en-US" sz="2700" dirty="0" smtClean="0">
                <a:latin typeface="Times New Roman" pitchFamily="18" charset="0"/>
                <a:cs typeface="Times New Roman" pitchFamily="18" charset="0"/>
              </a:rPr>
              <a:t>Types of Level </a:t>
            </a:r>
            <a:r>
              <a:rPr lang="en-US" sz="2700" dirty="0">
                <a:latin typeface="Times New Roman" pitchFamily="18" charset="0"/>
                <a:cs typeface="Times New Roman" pitchFamily="18" charset="0"/>
              </a:rPr>
              <a:t>C</a:t>
            </a:r>
            <a:r>
              <a:rPr lang="en-US" sz="2700" dirty="0" smtClean="0">
                <a:latin typeface="Times New Roman" pitchFamily="18" charset="0"/>
                <a:cs typeface="Times New Roman" pitchFamily="18" charset="0"/>
              </a:rPr>
              <a:t>onverters</a:t>
            </a:r>
          </a:p>
          <a:p>
            <a:pPr marL="285750" indent="-285750">
              <a:buFont typeface="Wingdings" pitchFamily="2" charset="2"/>
              <a:buChar char="v"/>
            </a:pPr>
            <a:r>
              <a:rPr lang="en-US" sz="2700" dirty="0">
                <a:latin typeface="Times New Roman" pitchFamily="18" charset="0"/>
                <a:cs typeface="Times New Roman" pitchFamily="18" charset="0"/>
              </a:rPr>
              <a:t>Level Converters</a:t>
            </a:r>
          </a:p>
          <a:p>
            <a:pPr marL="285750" indent="-285750">
              <a:buFont typeface="Wingdings" pitchFamily="2" charset="2"/>
              <a:buChar char="v"/>
            </a:pPr>
            <a:r>
              <a:rPr lang="en-US" sz="2700" dirty="0" smtClean="0">
                <a:latin typeface="Times New Roman" pitchFamily="18" charset="0"/>
                <a:cs typeface="Times New Roman" pitchFamily="18" charset="0"/>
              </a:rPr>
              <a:t>Proposed </a:t>
            </a:r>
            <a:r>
              <a:rPr lang="en-US" sz="2700" dirty="0">
                <a:latin typeface="Times New Roman" pitchFamily="18" charset="0"/>
                <a:cs typeface="Times New Roman" pitchFamily="18" charset="0"/>
              </a:rPr>
              <a:t>Level Converter</a:t>
            </a:r>
          </a:p>
          <a:p>
            <a:pPr marL="742950" lvl="1" indent="-285750">
              <a:buFont typeface="Wingdings" pitchFamily="2" charset="2"/>
              <a:buChar char="v"/>
            </a:pPr>
            <a:r>
              <a:rPr lang="en-US" sz="2700" dirty="0" smtClean="0">
                <a:latin typeface="Times New Roman" pitchFamily="18" charset="0"/>
                <a:cs typeface="Times New Roman" pitchFamily="18" charset="0"/>
              </a:rPr>
              <a:t>Design of Level Converter</a:t>
            </a:r>
          </a:p>
          <a:p>
            <a:pPr marL="742950" lvl="1" indent="-285750">
              <a:buFont typeface="Wingdings" pitchFamily="2" charset="2"/>
              <a:buChar char="v"/>
            </a:pPr>
            <a:r>
              <a:rPr lang="en-US" sz="2700" dirty="0" smtClean="0">
                <a:latin typeface="Times New Roman" pitchFamily="18" charset="0"/>
                <a:cs typeface="Times New Roman" pitchFamily="18" charset="0"/>
              </a:rPr>
              <a:t>Experimental </a:t>
            </a:r>
            <a:r>
              <a:rPr lang="en-US" sz="2700" dirty="0">
                <a:latin typeface="Times New Roman" pitchFamily="18" charset="0"/>
                <a:cs typeface="Times New Roman" pitchFamily="18" charset="0"/>
              </a:rPr>
              <a:t>Results</a:t>
            </a:r>
          </a:p>
          <a:p>
            <a:pPr marL="285750" indent="-285750">
              <a:buFont typeface="Wingdings" pitchFamily="2" charset="2"/>
              <a:buChar char="v"/>
            </a:pPr>
            <a:r>
              <a:rPr lang="en-US" sz="2700" dirty="0">
                <a:latin typeface="Times New Roman" pitchFamily="18" charset="0"/>
                <a:cs typeface="Times New Roman" pitchFamily="18" charset="0"/>
              </a:rPr>
              <a:t>Conclusion</a:t>
            </a:r>
          </a:p>
          <a:p>
            <a:endParaRPr lang="en-US" dirty="0"/>
          </a:p>
        </p:txBody>
      </p:sp>
      <p:sp>
        <p:nvSpPr>
          <p:cNvPr id="3" name="Title 2"/>
          <p:cNvSpPr>
            <a:spLocks noGrp="1"/>
          </p:cNvSpPr>
          <p:nvPr>
            <p:ph type="title"/>
          </p:nvPr>
        </p:nvSpPr>
        <p:spPr>
          <a:xfrm>
            <a:off x="405764" y="161924"/>
            <a:ext cx="8585835" cy="981075"/>
          </a:xfrm>
        </p:spPr>
        <p:txBody>
          <a:bodyPr/>
          <a:lstStyle/>
          <a:p>
            <a:pPr algn="ctr"/>
            <a:r>
              <a:rPr lang="en-US" sz="3600" dirty="0">
                <a:solidFill>
                  <a:srgbClr val="FFFF00"/>
                </a:solidFill>
                <a:latin typeface="Times New Roman" pitchFamily="18" charset="0"/>
                <a:cs typeface="Times New Roman" pitchFamily="18" charset="0"/>
              </a:rPr>
              <a:t>Presentation Outline</a:t>
            </a:r>
            <a:endParaRPr lang="en-US" sz="36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normAutofit/>
          </a:bodyPr>
          <a:lstStyle/>
          <a:p>
            <a:fld id="{6DA1A76E-1673-413A-AC3A-E13CA6404661}" type="slidenum">
              <a:rPr lang="zh-CN" altLang="en-US" smtClean="0">
                <a:solidFill>
                  <a:srgbClr val="FFFFFF"/>
                </a:solidFill>
              </a:rPr>
              <a:pPr/>
              <a:t>7</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807855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4572000"/>
          </a:xfrm>
        </p:spPr>
        <p:txBody>
          <a:bodyPr>
            <a:normAutofit fontScale="92500" lnSpcReduction="20000"/>
          </a:bodyPr>
          <a:lstStyle/>
          <a:p>
            <a:pPr>
              <a:buFont typeface="Wingdings" pitchFamily="2" charset="2"/>
              <a:buChar char="v"/>
            </a:pPr>
            <a:r>
              <a:rPr lang="en-US" sz="2500" dirty="0" smtClean="0">
                <a:latin typeface="Times New Roman" pitchFamily="18" charset="0"/>
                <a:cs typeface="Times New Roman" pitchFamily="18" charset="0"/>
              </a:rPr>
              <a:t>Voltage scaling technique causes the reduction in supply voltage. This reduction causes </a:t>
            </a:r>
            <a:r>
              <a:rPr lang="en-US" sz="2500" dirty="0">
                <a:latin typeface="Times New Roman" pitchFamily="18" charset="0"/>
                <a:cs typeface="Times New Roman" pitchFamily="18" charset="0"/>
              </a:rPr>
              <a:t>a</a:t>
            </a:r>
            <a:r>
              <a:rPr lang="en-US" sz="2500" dirty="0" smtClean="0">
                <a:latin typeface="Times New Roman" pitchFamily="18" charset="0"/>
                <a:cs typeface="Times New Roman" pitchFamily="18" charset="0"/>
              </a:rPr>
              <a:t> quadratic reduction in dynamic power</a:t>
            </a:r>
            <a:r>
              <a:rPr lang="en-US" sz="2500" dirty="0">
                <a:latin typeface="Times New Roman" pitchFamily="18" charset="0"/>
                <a:cs typeface="Times New Roman" pitchFamily="18" charset="0"/>
              </a:rPr>
              <a:t>. Leakage power also reduces since the gate </a:t>
            </a:r>
            <a:r>
              <a:rPr lang="en-US" sz="2500" dirty="0" smtClean="0">
                <a:latin typeface="Times New Roman" pitchFamily="18" charset="0"/>
                <a:cs typeface="Times New Roman" pitchFamily="18" charset="0"/>
              </a:rPr>
              <a:t>leakage.</a:t>
            </a:r>
          </a:p>
          <a:p>
            <a:pPr marL="18288" indent="0">
              <a:buNone/>
            </a:pPr>
            <a:endParaRPr lang="en-US" sz="2500" dirty="0">
              <a:latin typeface="Times New Roman" pitchFamily="18" charset="0"/>
              <a:cs typeface="Times New Roman" pitchFamily="18" charset="0"/>
            </a:endParaRPr>
          </a:p>
          <a:p>
            <a:pPr>
              <a:buFont typeface="Wingdings" pitchFamily="2" charset="2"/>
              <a:buChar char="v"/>
            </a:pPr>
            <a:r>
              <a:rPr lang="en-US" sz="2500" dirty="0" smtClean="0">
                <a:latin typeface="Times New Roman" pitchFamily="18" charset="0"/>
                <a:cs typeface="Times New Roman" pitchFamily="18" charset="0"/>
              </a:rPr>
              <a:t>Dual VDD design technique exploits this concept in causing the reduction in power consumption.</a:t>
            </a:r>
          </a:p>
          <a:p>
            <a:pPr>
              <a:buFont typeface="Wingdings" pitchFamily="2" charset="2"/>
              <a:buChar char="v"/>
            </a:pPr>
            <a:endParaRPr lang="en-US" sz="2500" dirty="0" smtClean="0">
              <a:latin typeface="Times New Roman" pitchFamily="18" charset="0"/>
              <a:cs typeface="Times New Roman" pitchFamily="18" charset="0"/>
            </a:endParaRPr>
          </a:p>
          <a:p>
            <a:pPr>
              <a:buFont typeface="Wingdings" pitchFamily="2" charset="2"/>
              <a:buChar char="v"/>
            </a:pPr>
            <a:r>
              <a:rPr lang="en-US" sz="2500" dirty="0">
                <a:latin typeface="Times New Roman" pitchFamily="18" charset="0"/>
                <a:cs typeface="Times New Roman" pitchFamily="18" charset="0"/>
              </a:rPr>
              <a:t>Reduction in VDD causes the degrading in performance of the circuits.</a:t>
            </a:r>
          </a:p>
          <a:p>
            <a:pPr>
              <a:buFont typeface="Wingdings" pitchFamily="2" charset="2"/>
              <a:buChar char="v"/>
            </a:pPr>
            <a:endParaRPr lang="en-US" sz="2500" dirty="0">
              <a:latin typeface="Times New Roman" pitchFamily="18" charset="0"/>
              <a:cs typeface="Times New Roman" pitchFamily="18" charset="0"/>
            </a:endParaRPr>
          </a:p>
          <a:p>
            <a:pPr>
              <a:buFont typeface="Wingdings" pitchFamily="2" charset="2"/>
              <a:buChar char="v"/>
            </a:pPr>
            <a:r>
              <a:rPr lang="en-US" sz="2500" dirty="0">
                <a:latin typeface="Times New Roman" pitchFamily="18" charset="0"/>
                <a:cs typeface="Times New Roman" pitchFamily="18" charset="0"/>
              </a:rPr>
              <a:t>In-order to maintain the performance in dual VDD designs, cells along the critical paths are assigned to be higher supply (VDDH). The cells along the non-critical paths are assigned to the lower power </a:t>
            </a:r>
            <a:r>
              <a:rPr lang="en-US" sz="2500" dirty="0" smtClean="0">
                <a:latin typeface="Times New Roman" pitchFamily="18" charset="0"/>
                <a:cs typeface="Times New Roman" pitchFamily="18" charset="0"/>
              </a:rPr>
              <a:t>supply (</a:t>
            </a:r>
            <a:r>
              <a:rPr lang="en-US" sz="2500" dirty="0">
                <a:latin typeface="Times New Roman" pitchFamily="18" charset="0"/>
                <a:cs typeface="Times New Roman" pitchFamily="18" charset="0"/>
              </a:rPr>
              <a:t>VDDL). </a:t>
            </a:r>
          </a:p>
        </p:txBody>
      </p:sp>
      <p:sp>
        <p:nvSpPr>
          <p:cNvPr id="3" name="Title 2"/>
          <p:cNvSpPr>
            <a:spLocks noGrp="1"/>
          </p:cNvSpPr>
          <p:nvPr>
            <p:ph type="title"/>
          </p:nvPr>
        </p:nvSpPr>
        <p:spPr>
          <a:xfrm>
            <a:off x="609600" y="152400"/>
            <a:ext cx="7543800" cy="914400"/>
          </a:xfrm>
        </p:spPr>
        <p:txBody>
          <a:bodyPr>
            <a:normAutofit/>
          </a:bodyPr>
          <a:lstStyle/>
          <a:p>
            <a:r>
              <a:rPr lang="en-US" sz="3600" dirty="0" smtClean="0">
                <a:solidFill>
                  <a:srgbClr val="FFFF00"/>
                </a:solidFill>
                <a:latin typeface="Times New Roman" pitchFamily="18" charset="0"/>
                <a:cs typeface="Times New Roman" pitchFamily="18" charset="0"/>
              </a:rPr>
              <a:t>Introduction and Background</a:t>
            </a:r>
            <a:endParaRPr lang="en-US" sz="3600" dirty="0">
              <a:solidFill>
                <a:srgbClr val="FFFF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normAutofit/>
          </a:bodyPr>
          <a:lstStyle/>
          <a:p>
            <a:fld id="{6DA1A76E-1673-413A-AC3A-E13CA6404661}" type="slidenum">
              <a:rPr lang="zh-CN" altLang="en-US" smtClean="0">
                <a:solidFill>
                  <a:srgbClr val="FFFFFF"/>
                </a:solidFill>
              </a:rPr>
              <a:pPr/>
              <a:t>8</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2362637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990600"/>
            <a:ext cx="7772400" cy="4953000"/>
          </a:xfrm>
        </p:spPr>
        <p:txBody>
          <a:bodyPr>
            <a:normAutofit fontScale="92500" lnSpcReduction="10000"/>
          </a:bodyPr>
          <a:lstStyle/>
          <a:p>
            <a:pPr>
              <a:buFont typeface="Wingdings" pitchFamily="2" charset="2"/>
              <a:buChar char="v"/>
            </a:pPr>
            <a:r>
              <a:rPr lang="en-US" sz="2400" dirty="0" smtClean="0">
                <a:latin typeface="Times New Roman" pitchFamily="18" charset="0"/>
                <a:cs typeface="Times New Roman" pitchFamily="18" charset="0"/>
              </a:rPr>
              <a:t>The assigning of low voltage gates is based on two major algorithms</a:t>
            </a:r>
          </a:p>
          <a:p>
            <a:pPr lvl="1">
              <a:buFont typeface="Wingdings" pitchFamily="2" charset="2"/>
              <a:buChar char="v"/>
            </a:pPr>
            <a:r>
              <a:rPr lang="en-US" sz="2400" dirty="0" smtClean="0">
                <a:latin typeface="Times New Roman" pitchFamily="18" charset="0"/>
                <a:cs typeface="Times New Roman" pitchFamily="18" charset="0"/>
              </a:rPr>
              <a:t>Clustered Voltage Scaling (CVS)</a:t>
            </a:r>
          </a:p>
          <a:p>
            <a:pPr lvl="1">
              <a:buFont typeface="Wingdings" pitchFamily="2" charset="2"/>
              <a:buChar char="v"/>
            </a:pPr>
            <a:r>
              <a:rPr lang="en-US" sz="2400" dirty="0" smtClean="0">
                <a:latin typeface="Times New Roman" pitchFamily="18" charset="0"/>
                <a:cs typeface="Times New Roman" pitchFamily="18" charset="0"/>
              </a:rPr>
              <a:t>Extended Clustered Voltage Scaling (ECVS).</a:t>
            </a:r>
          </a:p>
          <a:p>
            <a:pPr>
              <a:buFont typeface="Wingdings" pitchFamily="2" charset="2"/>
              <a:buChar char="v"/>
            </a:pPr>
            <a:r>
              <a:rPr lang="en-US" sz="2400" dirty="0" smtClean="0">
                <a:latin typeface="Times New Roman" pitchFamily="18" charset="0"/>
                <a:cs typeface="Times New Roman" pitchFamily="18" charset="0"/>
              </a:rPr>
              <a:t>CVS: The </a:t>
            </a:r>
            <a:r>
              <a:rPr lang="en-US" sz="2400" dirty="0">
                <a:latin typeface="Times New Roman" pitchFamily="18" charset="0"/>
                <a:cs typeface="Times New Roman" pitchFamily="18" charset="0"/>
              </a:rPr>
              <a:t>cells driven by each power supply are grouped (clustered) together </a:t>
            </a:r>
            <a:r>
              <a:rPr lang="en-US" sz="2400" dirty="0" smtClean="0">
                <a:latin typeface="Times New Roman" pitchFamily="18" charset="0"/>
                <a:cs typeface="Times New Roman" pitchFamily="18" charset="0"/>
              </a:rPr>
              <a:t>and level </a:t>
            </a:r>
            <a:r>
              <a:rPr lang="en-US" sz="2400" dirty="0">
                <a:latin typeface="Times New Roman" pitchFamily="18" charset="0"/>
                <a:cs typeface="Times New Roman" pitchFamily="18" charset="0"/>
              </a:rPr>
              <a:t>conversion is needed only at sequential elemental outputs</a:t>
            </a:r>
            <a:r>
              <a:rPr lang="en-US" sz="2400" dirty="0" smtClean="0">
                <a:latin typeface="Times New Roman" pitchFamily="18" charset="0"/>
                <a:cs typeface="Times New Roman" pitchFamily="18" charset="0"/>
              </a:rPr>
              <a:t>. </a:t>
            </a:r>
          </a:p>
          <a:p>
            <a:pPr>
              <a:buFont typeface="Wingdings" pitchFamily="2" charset="2"/>
              <a:buChar char="v"/>
            </a:pPr>
            <a:r>
              <a:rPr lang="en-US" sz="2400" dirty="0" smtClean="0">
                <a:latin typeface="Times New Roman" pitchFamily="18" charset="0"/>
                <a:cs typeface="Times New Roman" pitchFamily="18" charset="0"/>
              </a:rPr>
              <a:t>ECVS: </a:t>
            </a: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a:t>
            </a:r>
            <a:r>
              <a:rPr lang="en-US" sz="2400" dirty="0">
                <a:latin typeface="Times New Roman" pitchFamily="18" charset="0"/>
                <a:cs typeface="Times New Roman" pitchFamily="18" charset="0"/>
              </a:rPr>
              <a:t>cell assignment is </a:t>
            </a:r>
            <a:r>
              <a:rPr lang="en-US" sz="2400" dirty="0" smtClean="0">
                <a:latin typeface="Times New Roman" pitchFamily="18" charset="0"/>
                <a:cs typeface="Times New Roman" pitchFamily="18" charset="0"/>
              </a:rPr>
              <a:t>flexible</a:t>
            </a:r>
            <a:r>
              <a:rPr lang="en-US" sz="2400" dirty="0">
                <a:latin typeface="Times New Roman" pitchFamily="18" charset="0"/>
                <a:cs typeface="Times New Roman" pitchFamily="18" charset="0"/>
              </a:rPr>
              <a:t>, allowing </a:t>
            </a:r>
            <a:r>
              <a:rPr lang="en-US" sz="2400" dirty="0" smtClean="0">
                <a:latin typeface="Times New Roman" pitchFamily="18" charset="0"/>
                <a:cs typeface="Times New Roman" pitchFamily="18" charset="0"/>
              </a:rPr>
              <a:t>level conversion </a:t>
            </a:r>
            <a:r>
              <a:rPr lang="en-US" sz="2400" dirty="0">
                <a:latin typeface="Times New Roman" pitchFamily="18" charset="0"/>
                <a:cs typeface="Times New Roman" pitchFamily="18" charset="0"/>
              </a:rPr>
              <a:t>anywhere (not just at the sequential </a:t>
            </a:r>
            <a:r>
              <a:rPr lang="en-US" sz="2400" dirty="0" smtClean="0">
                <a:latin typeface="Times New Roman" pitchFamily="18" charset="0"/>
                <a:cs typeface="Times New Roman" pitchFamily="18" charset="0"/>
              </a:rPr>
              <a:t>element </a:t>
            </a:r>
            <a:r>
              <a:rPr lang="en-US" sz="2400" dirty="0">
                <a:latin typeface="Times New Roman" pitchFamily="18" charset="0"/>
                <a:cs typeface="Times New Roman" pitchFamily="18" charset="0"/>
              </a:rPr>
              <a:t>outputs) </a:t>
            </a:r>
            <a:r>
              <a:rPr lang="en-US" sz="2400" dirty="0" smtClean="0">
                <a:latin typeface="Times New Roman" pitchFamily="18" charset="0"/>
                <a:cs typeface="Times New Roman" pitchFamily="18" charset="0"/>
              </a:rPr>
              <a:t>in the </a:t>
            </a:r>
            <a:r>
              <a:rPr lang="en-US" sz="2400" dirty="0">
                <a:latin typeface="Times New Roman" pitchFamily="18" charset="0"/>
                <a:cs typeface="Times New Roman" pitchFamily="18" charset="0"/>
              </a:rPr>
              <a:t>circuit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buFont typeface="Wingdings" pitchFamily="2" charset="2"/>
              <a:buChar char="v"/>
            </a:pPr>
            <a:r>
              <a:rPr lang="en-US" sz="2400" dirty="0">
                <a:latin typeface="Times New Roman" pitchFamily="18" charset="0"/>
                <a:cs typeface="Times New Roman" pitchFamily="18" charset="0"/>
              </a:rPr>
              <a:t>In case of Dual VDD designs level converters may be used to convert the low supply voltage to high supply voltage, to eliminate the undesirable static current that will flow when  VDDL gates might feed the VDDH gates</a:t>
            </a:r>
            <a:r>
              <a:rPr lang="en-US" sz="2400" dirty="0" smtClean="0">
                <a:latin typeface="Times New Roman" pitchFamily="18" charset="0"/>
                <a:cs typeface="Times New Roman" pitchFamily="18" charset="0"/>
              </a:rPr>
              <a:t>.</a:t>
            </a:r>
            <a:endParaRPr lang="en-US" dirty="0"/>
          </a:p>
        </p:txBody>
      </p:sp>
      <p:sp>
        <p:nvSpPr>
          <p:cNvPr id="3" name="Title 2"/>
          <p:cNvSpPr>
            <a:spLocks noGrp="1"/>
          </p:cNvSpPr>
          <p:nvPr>
            <p:ph type="title"/>
          </p:nvPr>
        </p:nvSpPr>
        <p:spPr>
          <a:xfrm>
            <a:off x="228600" y="152400"/>
            <a:ext cx="8305800" cy="838200"/>
          </a:xfrm>
        </p:spPr>
        <p:txBody>
          <a:bodyPr>
            <a:normAutofit/>
          </a:bodyPr>
          <a:lstStyle/>
          <a:p>
            <a:pPr algn="ctr"/>
            <a:r>
              <a:rPr lang="en-US" sz="3600" dirty="0">
                <a:solidFill>
                  <a:srgbClr val="FFFF00"/>
                </a:solidFill>
                <a:latin typeface="Times New Roman" pitchFamily="18" charset="0"/>
                <a:cs typeface="Times New Roman" pitchFamily="18" charset="0"/>
              </a:rPr>
              <a:t>Introduction and </a:t>
            </a:r>
            <a:r>
              <a:rPr lang="en-US" sz="3600" dirty="0" smtClean="0">
                <a:solidFill>
                  <a:srgbClr val="FFFF00"/>
                </a:solidFill>
                <a:latin typeface="Times New Roman" pitchFamily="18" charset="0"/>
                <a:cs typeface="Times New Roman" pitchFamily="18" charset="0"/>
              </a:rPr>
              <a:t>Background Continued..</a:t>
            </a:r>
            <a:endParaRPr lang="en-US" sz="3600" dirty="0"/>
          </a:p>
        </p:txBody>
      </p:sp>
      <p:sp>
        <p:nvSpPr>
          <p:cNvPr id="4" name="Date Placeholder 3"/>
          <p:cNvSpPr>
            <a:spLocks noGrp="1"/>
          </p:cNvSpPr>
          <p:nvPr>
            <p:ph type="dt" sz="half" idx="10"/>
          </p:nvPr>
        </p:nvSpPr>
        <p:spPr/>
        <p:txBody>
          <a:bodyPr/>
          <a:lstStyle/>
          <a:p>
            <a:pPr>
              <a:defRPr/>
            </a:pPr>
            <a:r>
              <a:rPr lang="en-US" altLang="zh-CN" smtClean="0">
                <a:solidFill>
                  <a:srgbClr val="FFFFFF"/>
                </a:solidFill>
              </a:rPr>
              <a:t>October 2nd 2013</a:t>
            </a:r>
            <a:endParaRPr lang="en-US" altLang="zh-CN">
              <a:solidFill>
                <a:srgbClr val="FFFFFF"/>
              </a:solidFill>
            </a:endParaRPr>
          </a:p>
        </p:txBody>
      </p:sp>
      <p:sp>
        <p:nvSpPr>
          <p:cNvPr id="5" name="Slide Number Placeholder 4"/>
          <p:cNvSpPr>
            <a:spLocks noGrp="1"/>
          </p:cNvSpPr>
          <p:nvPr>
            <p:ph type="sldNum" sz="quarter" idx="11"/>
          </p:nvPr>
        </p:nvSpPr>
        <p:spPr/>
        <p:txBody>
          <a:bodyPr>
            <a:normAutofit/>
          </a:bodyPr>
          <a:lstStyle/>
          <a:p>
            <a:fld id="{6DA1A76E-1673-413A-AC3A-E13CA6404661}" type="slidenum">
              <a:rPr lang="zh-CN" altLang="en-US" smtClean="0">
                <a:solidFill>
                  <a:srgbClr val="FFFFFF"/>
                </a:solidFill>
              </a:rPr>
              <a:pPr/>
              <a:t>9</a:t>
            </a:fld>
            <a:endParaRPr lang="en-US" altLang="zh-CN">
              <a:solidFill>
                <a:srgbClr val="FFFFFF"/>
              </a:solidFill>
            </a:endParaRPr>
          </a:p>
        </p:txBody>
      </p:sp>
      <p:sp>
        <p:nvSpPr>
          <p:cNvPr id="6" name="Footer Placeholder 5"/>
          <p:cNvSpPr>
            <a:spLocks noGrp="1"/>
          </p:cNvSpPr>
          <p:nvPr>
            <p:ph type="ftr" sz="quarter" idx="12"/>
          </p:nvPr>
        </p:nvSpPr>
        <p:spPr/>
        <p:txBody>
          <a:bodyPr/>
          <a:lstStyle/>
          <a:p>
            <a:pPr>
              <a:defRPr/>
            </a:pPr>
            <a:r>
              <a:rPr lang="en-US" altLang="zh-CN" smtClean="0">
                <a:solidFill>
                  <a:srgbClr val="FFFFFF"/>
                </a:solidFill>
              </a:rPr>
              <a:t>Karthik’s MS Defense</a:t>
            </a:r>
            <a:endParaRPr lang="en-US" altLang="zh-CN">
              <a:solidFill>
                <a:srgbClr val="FFFFFF"/>
              </a:solidFill>
            </a:endParaRPr>
          </a:p>
        </p:txBody>
      </p:sp>
    </p:spTree>
    <p:extLst>
      <p:ext uri="{BB962C8B-B14F-4D97-AF65-F5344CB8AC3E}">
        <p14:creationId xmlns:p14="http://schemas.microsoft.com/office/powerpoint/2010/main" val="2677929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3985</TotalTime>
  <Words>3611</Words>
  <Application>Microsoft Office PowerPoint</Application>
  <PresentationFormat>On-screen Show (4:3)</PresentationFormat>
  <Paragraphs>774</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Elemental</vt:lpstr>
      <vt:lpstr>PowerPoint Presentation</vt:lpstr>
      <vt:lpstr>Presentation Outline</vt:lpstr>
      <vt:lpstr>Problem Statement</vt:lpstr>
      <vt:lpstr>Presentation Outline</vt:lpstr>
      <vt:lpstr>Motivation</vt:lpstr>
      <vt:lpstr>Motivation Continued..</vt:lpstr>
      <vt:lpstr>Presentation Outline</vt:lpstr>
      <vt:lpstr>Introduction and Background</vt:lpstr>
      <vt:lpstr>Introduction and Background Continued..</vt:lpstr>
      <vt:lpstr>Introduction and Background Continued..</vt:lpstr>
      <vt:lpstr>Presentation Outline</vt:lpstr>
      <vt:lpstr>Types of Level Converters</vt:lpstr>
      <vt:lpstr>Presentation Outline</vt:lpstr>
      <vt:lpstr>Level Converters</vt:lpstr>
      <vt:lpstr>Level Converters Continued..</vt:lpstr>
      <vt:lpstr>Level Converters Continued..</vt:lpstr>
      <vt:lpstr>Level Converters Continued….</vt:lpstr>
      <vt:lpstr>Simulation setup</vt:lpstr>
      <vt:lpstr>Average power in µW, VDDH = 1.0V.</vt:lpstr>
      <vt:lpstr>Average Power (µW)  V/S VDDL (V)</vt:lpstr>
      <vt:lpstr>Delay Values in ps , VDDH = 1.0V</vt:lpstr>
      <vt:lpstr>Delay (ps) versus VDDL (V)</vt:lpstr>
      <vt:lpstr>Presentation Outline</vt:lpstr>
      <vt:lpstr>DVF4: A Dual Vth Feedback Based 4-Transistor Level Converter</vt:lpstr>
      <vt:lpstr>DVF4: A Dual Vth Feedback based 4-Transistor Level Converter Continued…</vt:lpstr>
      <vt:lpstr>Presentation Outline</vt:lpstr>
      <vt:lpstr>DVF4 Level Converter</vt:lpstr>
      <vt:lpstr>Design of Level Converter</vt:lpstr>
      <vt:lpstr>Power, Delay of DVF4 V/S Input Voltage (VDDL)</vt:lpstr>
      <vt:lpstr>Presentation Outline</vt:lpstr>
      <vt:lpstr>Experimental Results</vt:lpstr>
      <vt:lpstr>Comparison of DVF4 v/s Multi Vth Level Converter</vt:lpstr>
      <vt:lpstr>Average power of DVF4 V/S Multi Vth Level Converter</vt:lpstr>
      <vt:lpstr>Delay of DVF4 V/S Multi Vth Level Converter </vt:lpstr>
      <vt:lpstr>Dual Voltage and Level Converter Assignment</vt:lpstr>
      <vt:lpstr>PowerPoint Presentation</vt:lpstr>
      <vt:lpstr>Inverter Tree Combination</vt:lpstr>
      <vt:lpstr>Inverter Tree Combination Setup &amp; Results</vt:lpstr>
      <vt:lpstr>Inverter Tree Combination Results</vt:lpstr>
      <vt:lpstr>Inverter Tree Combination Results</vt:lpstr>
      <vt:lpstr>Inverter Chain Comparison of DVF4 and Multi Vth Level Converter, VDDH =1.0V</vt:lpstr>
      <vt:lpstr>Presentation Outline</vt:lpstr>
      <vt:lpstr>Conclusion</vt:lpstr>
      <vt:lpstr>References</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karthik</dc:creator>
  <cp:lastModifiedBy>karthik</cp:lastModifiedBy>
  <cp:revision>153</cp:revision>
  <dcterms:created xsi:type="dcterms:W3CDTF">2013-09-27T15:32:07Z</dcterms:created>
  <dcterms:modified xsi:type="dcterms:W3CDTF">2013-10-13T18:57:07Z</dcterms:modified>
</cp:coreProperties>
</file>