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77" r:id="rId4"/>
    <p:sldId id="258" r:id="rId5"/>
    <p:sldId id="279" r:id="rId6"/>
    <p:sldId id="278" r:id="rId7"/>
    <p:sldId id="280" r:id="rId8"/>
    <p:sldId id="259" r:id="rId9"/>
    <p:sldId id="281" r:id="rId10"/>
    <p:sldId id="282" r:id="rId11"/>
    <p:sldId id="263" r:id="rId12"/>
    <p:sldId id="264" r:id="rId13"/>
    <p:sldId id="265" r:id="rId14"/>
    <p:sldId id="270" r:id="rId15"/>
    <p:sldId id="273" r:id="rId16"/>
    <p:sldId id="260" r:id="rId17"/>
    <p:sldId id="283" r:id="rId18"/>
    <p:sldId id="285" r:id="rId19"/>
    <p:sldId id="261" r:id="rId20"/>
    <p:sldId id="262"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1"/>
    <p:restoredTop sz="75078" autoAdjust="0"/>
  </p:normalViewPr>
  <p:slideViewPr>
    <p:cSldViewPr snapToGrid="0">
      <p:cViewPr varScale="1">
        <p:scale>
          <a:sx n="81" d="100"/>
          <a:sy n="81" d="100"/>
        </p:scale>
        <p:origin x="2064" y="184"/>
      </p:cViewPr>
      <p:guideLst/>
    </p:cSldViewPr>
  </p:slideViewPr>
  <p:notesTextViewPr>
    <p:cViewPr>
      <p:scale>
        <a:sx n="185" d="100"/>
        <a:sy n="185" d="100"/>
      </p:scale>
      <p:origin x="0" y="-20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ohamroy\Downloads\ITC2020\To_Dr_Millica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ohamroy\Downloads\ITC2020\To_Dr_Millica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Dist.</c:v>
          </c:tx>
          <c:spPr>
            <a:solidFill>
              <a:schemeClr val="accent1"/>
            </a:solidFill>
            <a:ln>
              <a:noFill/>
            </a:ln>
            <a:effectLst/>
          </c:spPr>
          <c:invertIfNegative val="0"/>
          <c:cat>
            <c:strRef>
              <c:f>[To_Dr_Millican.xlsx]Final_Table!$A$5:$A$28</c:f>
              <c:strCache>
                <c:ptCount val="24"/>
                <c:pt idx="0">
                  <c:v>c17</c:v>
                </c:pt>
                <c:pt idx="1">
                  <c:v>b02</c:v>
                </c:pt>
                <c:pt idx="2">
                  <c:v>b06</c:v>
                </c:pt>
                <c:pt idx="3">
                  <c:v>b01</c:v>
                </c:pt>
                <c:pt idx="4">
                  <c:v>b09</c:v>
                </c:pt>
                <c:pt idx="5">
                  <c:v>b03</c:v>
                </c:pt>
                <c:pt idx="6">
                  <c:v>c499</c:v>
                </c:pt>
                <c:pt idx="7">
                  <c:v>b10</c:v>
                </c:pt>
                <c:pt idx="8">
                  <c:v>b08</c:v>
                </c:pt>
                <c:pt idx="9">
                  <c:v>c432</c:v>
                </c:pt>
                <c:pt idx="10">
                  <c:v>b12</c:v>
                </c:pt>
                <c:pt idx="11">
                  <c:v>b13</c:v>
                </c:pt>
                <c:pt idx="12">
                  <c:v>c880</c:v>
                </c:pt>
                <c:pt idx="13">
                  <c:v>c1355</c:v>
                </c:pt>
                <c:pt idx="14">
                  <c:v>b04 </c:v>
                </c:pt>
                <c:pt idx="15">
                  <c:v>b07</c:v>
                </c:pt>
                <c:pt idx="16">
                  <c:v>c2670</c:v>
                </c:pt>
                <c:pt idx="17">
                  <c:v>b11</c:v>
                </c:pt>
                <c:pt idx="18">
                  <c:v>c1908</c:v>
                </c:pt>
                <c:pt idx="19">
                  <c:v>c7552</c:v>
                </c:pt>
                <c:pt idx="20">
                  <c:v>c5315</c:v>
                </c:pt>
                <c:pt idx="21">
                  <c:v>c3540</c:v>
                </c:pt>
                <c:pt idx="22">
                  <c:v>b05</c:v>
                </c:pt>
                <c:pt idx="23">
                  <c:v>c6288</c:v>
                </c:pt>
              </c:strCache>
            </c:strRef>
          </c:cat>
          <c:val>
            <c:numRef>
              <c:f>[To_Dr_Millican.xlsx]Final_Table!$P$5:$P$28</c:f>
              <c:numCache>
                <c:formatCode>General</c:formatCode>
                <c:ptCount val="24"/>
                <c:pt idx="0">
                  <c:v>0</c:v>
                </c:pt>
                <c:pt idx="1">
                  <c:v>50</c:v>
                </c:pt>
                <c:pt idx="2">
                  <c:v>0</c:v>
                </c:pt>
                <c:pt idx="3">
                  <c:v>0</c:v>
                </c:pt>
                <c:pt idx="4">
                  <c:v>800</c:v>
                </c:pt>
                <c:pt idx="5">
                  <c:v>540</c:v>
                </c:pt>
                <c:pt idx="6">
                  <c:v>20.343864805290224</c:v>
                </c:pt>
                <c:pt idx="7">
                  <c:v>42.405063291139243</c:v>
                </c:pt>
                <c:pt idx="8">
                  <c:v>53.731343283582092</c:v>
                </c:pt>
                <c:pt idx="9">
                  <c:v>-41.006333619557154</c:v>
                </c:pt>
                <c:pt idx="10">
                  <c:v>211.63024365737252</c:v>
                </c:pt>
                <c:pt idx="11">
                  <c:v>11.56773211567732</c:v>
                </c:pt>
                <c:pt idx="12">
                  <c:v>160</c:v>
                </c:pt>
                <c:pt idx="13">
                  <c:v>177.17949379498953</c:v>
                </c:pt>
                <c:pt idx="14">
                  <c:v>35.083097072272018</c:v>
                </c:pt>
                <c:pt idx="15">
                  <c:v>234.74129520956834</c:v>
                </c:pt>
                <c:pt idx="16">
                  <c:v>-34.236952757853075</c:v>
                </c:pt>
                <c:pt idx="17">
                  <c:v>7350.1128668171559</c:v>
                </c:pt>
                <c:pt idx="18">
                  <c:v>18.266028939880119</c:v>
                </c:pt>
                <c:pt idx="19">
                  <c:v>-23.486025578502868</c:v>
                </c:pt>
                <c:pt idx="20">
                  <c:v>70.803061125641761</c:v>
                </c:pt>
                <c:pt idx="21">
                  <c:v>-29.654222344675574</c:v>
                </c:pt>
                <c:pt idx="22">
                  <c:v>199.41295630245156</c:v>
                </c:pt>
                <c:pt idx="23">
                  <c:v>29.883053536797988</c:v>
                </c:pt>
              </c:numCache>
            </c:numRef>
          </c:val>
          <c:extLst>
            <c:ext xmlns:c16="http://schemas.microsoft.com/office/drawing/2014/chart" uri="{C3380CC4-5D6E-409C-BE32-E72D297353CC}">
              <c16:uniqueId val="{00000000-029D-5D4E-A471-8A33C89E3A43}"/>
            </c:ext>
          </c:extLst>
        </c:ser>
        <c:ser>
          <c:idx val="1"/>
          <c:order val="1"/>
          <c:tx>
            <c:v>COP</c:v>
          </c:tx>
          <c:spPr>
            <a:solidFill>
              <a:schemeClr val="accent2"/>
            </a:solidFill>
            <a:ln>
              <a:noFill/>
            </a:ln>
            <a:effectLst/>
          </c:spPr>
          <c:invertIfNegative val="0"/>
          <c:cat>
            <c:strRef>
              <c:f>[To_Dr_Millican.xlsx]Final_Table!$A$5:$A$28</c:f>
              <c:strCache>
                <c:ptCount val="24"/>
                <c:pt idx="0">
                  <c:v>c17</c:v>
                </c:pt>
                <c:pt idx="1">
                  <c:v>b02</c:v>
                </c:pt>
                <c:pt idx="2">
                  <c:v>b06</c:v>
                </c:pt>
                <c:pt idx="3">
                  <c:v>b01</c:v>
                </c:pt>
                <c:pt idx="4">
                  <c:v>b09</c:v>
                </c:pt>
                <c:pt idx="5">
                  <c:v>b03</c:v>
                </c:pt>
                <c:pt idx="6">
                  <c:v>c499</c:v>
                </c:pt>
                <c:pt idx="7">
                  <c:v>b10</c:v>
                </c:pt>
                <c:pt idx="8">
                  <c:v>b08</c:v>
                </c:pt>
                <c:pt idx="9">
                  <c:v>c432</c:v>
                </c:pt>
                <c:pt idx="10">
                  <c:v>b12</c:v>
                </c:pt>
                <c:pt idx="11">
                  <c:v>b13</c:v>
                </c:pt>
                <c:pt idx="12">
                  <c:v>c880</c:v>
                </c:pt>
                <c:pt idx="13">
                  <c:v>c1355</c:v>
                </c:pt>
                <c:pt idx="14">
                  <c:v>b04 </c:v>
                </c:pt>
                <c:pt idx="15">
                  <c:v>b07</c:v>
                </c:pt>
                <c:pt idx="16">
                  <c:v>c2670</c:v>
                </c:pt>
                <c:pt idx="17">
                  <c:v>b11</c:v>
                </c:pt>
                <c:pt idx="18">
                  <c:v>c1908</c:v>
                </c:pt>
                <c:pt idx="19">
                  <c:v>c7552</c:v>
                </c:pt>
                <c:pt idx="20">
                  <c:v>c5315</c:v>
                </c:pt>
                <c:pt idx="21">
                  <c:v>c3540</c:v>
                </c:pt>
                <c:pt idx="22">
                  <c:v>b05</c:v>
                </c:pt>
                <c:pt idx="23">
                  <c:v>c6288</c:v>
                </c:pt>
              </c:strCache>
            </c:strRef>
          </c:cat>
          <c:val>
            <c:numRef>
              <c:f>[To_Dr_Millican.xlsx]Final_Table!$Q$5:$Q$28</c:f>
              <c:numCache>
                <c:formatCode>General</c:formatCode>
                <c:ptCount val="24"/>
                <c:pt idx="0">
                  <c:v>0</c:v>
                </c:pt>
                <c:pt idx="1">
                  <c:v>0</c:v>
                </c:pt>
                <c:pt idx="2">
                  <c:v>0</c:v>
                </c:pt>
                <c:pt idx="3">
                  <c:v>0</c:v>
                </c:pt>
                <c:pt idx="4">
                  <c:v>13016.666666666666</c:v>
                </c:pt>
                <c:pt idx="5">
                  <c:v>320</c:v>
                </c:pt>
                <c:pt idx="6">
                  <c:v>2832.7553269654663</c:v>
                </c:pt>
                <c:pt idx="7">
                  <c:v>43.037974683544313</c:v>
                </c:pt>
                <c:pt idx="8">
                  <c:v>1891.0447761194027</c:v>
                </c:pt>
                <c:pt idx="9">
                  <c:v>-30.141570708293884</c:v>
                </c:pt>
                <c:pt idx="10">
                  <c:v>156.19191158000501</c:v>
                </c:pt>
                <c:pt idx="11">
                  <c:v>-8.5235920852359204</c:v>
                </c:pt>
                <c:pt idx="12">
                  <c:v>-19.999999999999996</c:v>
                </c:pt>
                <c:pt idx="13">
                  <c:v>72.406408834077254</c:v>
                </c:pt>
                <c:pt idx="14">
                  <c:v>201.50538866137825</c:v>
                </c:pt>
                <c:pt idx="15">
                  <c:v>70.22813994492661</c:v>
                </c:pt>
                <c:pt idx="16">
                  <c:v>-40.643793505529835</c:v>
                </c:pt>
                <c:pt idx="17">
                  <c:v>18.660647103085036</c:v>
                </c:pt>
                <c:pt idx="18">
                  <c:v>135.94478416177273</c:v>
                </c:pt>
                <c:pt idx="19">
                  <c:v>-15.541416684623787</c:v>
                </c:pt>
                <c:pt idx="20">
                  <c:v>168.03254867770997</c:v>
                </c:pt>
                <c:pt idx="21">
                  <c:v>-17.24388115902099</c:v>
                </c:pt>
                <c:pt idx="22">
                  <c:v>37.37649344743479</c:v>
                </c:pt>
                <c:pt idx="23">
                  <c:v>44.200669944563067</c:v>
                </c:pt>
              </c:numCache>
            </c:numRef>
          </c:val>
          <c:extLst>
            <c:ext xmlns:c16="http://schemas.microsoft.com/office/drawing/2014/chart" uri="{C3380CC4-5D6E-409C-BE32-E72D297353CC}">
              <c16:uniqueId val="{00000001-029D-5D4E-A471-8A33C89E3A43}"/>
            </c:ext>
          </c:extLst>
        </c:ser>
        <c:dLbls>
          <c:showLegendKey val="0"/>
          <c:showVal val="0"/>
          <c:showCatName val="0"/>
          <c:showSerName val="0"/>
          <c:showPercent val="0"/>
          <c:showBubbleSize val="0"/>
        </c:dLbls>
        <c:gapWidth val="219"/>
        <c:axId val="29533360"/>
        <c:axId val="29533744"/>
      </c:barChart>
      <c:catAx>
        <c:axId val="29533360"/>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r>
                  <a:rPr lang="en-US" sz="1800" b="1" i="1"/>
                  <a:t>Benchmark Circuits</a:t>
                </a:r>
              </a:p>
            </c:rich>
          </c:tx>
          <c:overlay val="0"/>
          <c:spPr>
            <a:noFill/>
            <a:ln>
              <a:noFill/>
            </a:ln>
            <a:effectLst/>
          </c:spPr>
          <c:txPr>
            <a:bodyPr rot="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9533744"/>
        <c:crossesAt val="0"/>
        <c:auto val="1"/>
        <c:lblAlgn val="ctr"/>
        <c:lblOffset val="100"/>
        <c:noMultiLvlLbl val="0"/>
      </c:catAx>
      <c:valAx>
        <c:axId val="29533744"/>
        <c:scaling>
          <c:orientation val="minMax"/>
          <c:max val="850"/>
          <c:min val="-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lgn="ctr" rtl="0">
                  <a:defRPr sz="1800" b="1" i="1" u="none" strike="noStrike" kern="1200" baseline="0">
                    <a:solidFill>
                      <a:schemeClr val="tx1">
                        <a:lumMod val="65000"/>
                        <a:lumOff val="35000"/>
                      </a:schemeClr>
                    </a:solidFill>
                    <a:latin typeface="+mn-lt"/>
                    <a:ea typeface="+mn-ea"/>
                    <a:cs typeface="+mn-cs"/>
                  </a:defRPr>
                </a:pPr>
                <a:r>
                  <a:rPr lang="en-US" sz="1800" b="1" i="1"/>
                  <a:t>Backtracks (Normalized</a:t>
                </a:r>
                <a:r>
                  <a:rPr lang="en-US" sz="1800" b="1" i="1" baseline="0"/>
                  <a:t> Difference w.r.t. ANN</a:t>
                </a:r>
                <a:r>
                  <a:rPr lang="en-US" sz="1800" b="1" i="1"/>
                  <a:t>)</a:t>
                </a:r>
              </a:p>
            </c:rich>
          </c:tx>
          <c:layout>
            <c:manualLayout>
              <c:xMode val="edge"/>
              <c:yMode val="edge"/>
              <c:x val="8.1567099146683461E-3"/>
              <c:y val="5.4549725266459022E-2"/>
            </c:manualLayout>
          </c:layout>
          <c:overlay val="0"/>
          <c:spPr>
            <a:noFill/>
            <a:ln>
              <a:noFill/>
            </a:ln>
            <a:effectLst/>
          </c:spPr>
          <c:txPr>
            <a:bodyPr rot="-5400000" spcFirstLastPara="1" vertOverflow="ellipsis" vert="horz" wrap="square" anchor="ctr" anchorCtr="1"/>
            <a:lstStyle/>
            <a:p>
              <a:pPr algn="ctr" rtl="0">
                <a:defRPr sz="1800" b="1"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9533360"/>
        <c:crosses val="autoZero"/>
        <c:crossBetween val="between"/>
      </c:valAx>
      <c:spPr>
        <a:noFill/>
        <a:ln w="25400">
          <a:noFill/>
        </a:ln>
        <a:effectLst/>
      </c:spPr>
    </c:plotArea>
    <c:legend>
      <c:legendPos val="b"/>
      <c:layout>
        <c:manualLayout>
          <c:xMode val="edge"/>
          <c:yMode val="edge"/>
          <c:x val="0.85407898852769648"/>
          <c:y val="4.9913412805399786E-2"/>
          <c:w val="0.10930374243718154"/>
          <c:h val="0.1257015062529569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Dist.</c:v>
          </c:tx>
          <c:spPr>
            <a:solidFill>
              <a:schemeClr val="accent1"/>
            </a:solidFill>
            <a:ln>
              <a:noFill/>
            </a:ln>
            <a:effectLst/>
          </c:spPr>
          <c:invertIfNegative val="0"/>
          <c:cat>
            <c:strRef>
              <c:f>Final_Table!$A$5:$A$28</c:f>
              <c:strCache>
                <c:ptCount val="24"/>
                <c:pt idx="0">
                  <c:v>c17</c:v>
                </c:pt>
                <c:pt idx="1">
                  <c:v>b02</c:v>
                </c:pt>
                <c:pt idx="2">
                  <c:v>b06</c:v>
                </c:pt>
                <c:pt idx="3">
                  <c:v>b01</c:v>
                </c:pt>
                <c:pt idx="4">
                  <c:v>b09</c:v>
                </c:pt>
                <c:pt idx="5">
                  <c:v>b03</c:v>
                </c:pt>
                <c:pt idx="6">
                  <c:v>c499</c:v>
                </c:pt>
                <c:pt idx="7">
                  <c:v>b10</c:v>
                </c:pt>
                <c:pt idx="8">
                  <c:v>b08</c:v>
                </c:pt>
                <c:pt idx="9">
                  <c:v>c432</c:v>
                </c:pt>
                <c:pt idx="10">
                  <c:v>b12</c:v>
                </c:pt>
                <c:pt idx="11">
                  <c:v>b13</c:v>
                </c:pt>
                <c:pt idx="12">
                  <c:v>c880</c:v>
                </c:pt>
                <c:pt idx="13">
                  <c:v>c1355</c:v>
                </c:pt>
                <c:pt idx="14">
                  <c:v>b04 </c:v>
                </c:pt>
                <c:pt idx="15">
                  <c:v>b07</c:v>
                </c:pt>
                <c:pt idx="16">
                  <c:v>c2670</c:v>
                </c:pt>
                <c:pt idx="17">
                  <c:v>b11</c:v>
                </c:pt>
                <c:pt idx="18">
                  <c:v>c1908</c:v>
                </c:pt>
                <c:pt idx="19">
                  <c:v>c7552</c:v>
                </c:pt>
                <c:pt idx="20">
                  <c:v>c5315</c:v>
                </c:pt>
                <c:pt idx="21">
                  <c:v>c3540</c:v>
                </c:pt>
                <c:pt idx="22">
                  <c:v>b05</c:v>
                </c:pt>
                <c:pt idx="23">
                  <c:v>c6288</c:v>
                </c:pt>
              </c:strCache>
            </c:strRef>
          </c:cat>
          <c:val>
            <c:numRef>
              <c:f>Final_Table!$N$5:$N$28</c:f>
              <c:numCache>
                <c:formatCode>General</c:formatCode>
                <c:ptCount val="24"/>
                <c:pt idx="0">
                  <c:v>-22.222222222222221</c:v>
                </c:pt>
                <c:pt idx="1">
                  <c:v>-10.416666666666663</c:v>
                </c:pt>
                <c:pt idx="2">
                  <c:v>-8.7248322147650992</c:v>
                </c:pt>
                <c:pt idx="3">
                  <c:v>-12.230215827338132</c:v>
                </c:pt>
                <c:pt idx="4">
                  <c:v>-12.263300270513977</c:v>
                </c:pt>
                <c:pt idx="5">
                  <c:v>-25.033288948069242</c:v>
                </c:pt>
                <c:pt idx="6">
                  <c:v>-3.987573504937314</c:v>
                </c:pt>
                <c:pt idx="7">
                  <c:v>-9.7674418604651194</c:v>
                </c:pt>
                <c:pt idx="8">
                  <c:v>-3.1982942430703654</c:v>
                </c:pt>
                <c:pt idx="9">
                  <c:v>-46.396620773476258</c:v>
                </c:pt>
                <c:pt idx="10">
                  <c:v>11.33304385584022</c:v>
                </c:pt>
                <c:pt idx="11">
                  <c:v>-5.4067710965133848</c:v>
                </c:pt>
                <c:pt idx="12">
                  <c:v>0.8042328042328073</c:v>
                </c:pt>
                <c:pt idx="13">
                  <c:v>52.825833527628816</c:v>
                </c:pt>
                <c:pt idx="14">
                  <c:v>16.344570072585142</c:v>
                </c:pt>
                <c:pt idx="15">
                  <c:v>104.82709743487275</c:v>
                </c:pt>
                <c:pt idx="16">
                  <c:v>-42.731193935694975</c:v>
                </c:pt>
                <c:pt idx="17">
                  <c:v>1926.1806610255298</c:v>
                </c:pt>
                <c:pt idx="18">
                  <c:v>-8.507306889352817</c:v>
                </c:pt>
                <c:pt idx="19">
                  <c:v>-23.281468675393103</c:v>
                </c:pt>
                <c:pt idx="20">
                  <c:v>-14.266442863174367</c:v>
                </c:pt>
                <c:pt idx="21">
                  <c:v>-26.482855378233914</c:v>
                </c:pt>
                <c:pt idx="22">
                  <c:v>58.510621293735923</c:v>
                </c:pt>
                <c:pt idx="23">
                  <c:v>-15.946210561442609</c:v>
                </c:pt>
              </c:numCache>
            </c:numRef>
          </c:val>
          <c:extLst>
            <c:ext xmlns:c16="http://schemas.microsoft.com/office/drawing/2014/chart" uri="{C3380CC4-5D6E-409C-BE32-E72D297353CC}">
              <c16:uniqueId val="{00000000-FF92-FB49-BDD7-9F5FDDFF1837}"/>
            </c:ext>
          </c:extLst>
        </c:ser>
        <c:ser>
          <c:idx val="1"/>
          <c:order val="1"/>
          <c:tx>
            <c:v>COP</c:v>
          </c:tx>
          <c:spPr>
            <a:solidFill>
              <a:schemeClr val="accent2"/>
            </a:solidFill>
            <a:ln>
              <a:noFill/>
            </a:ln>
            <a:effectLst/>
          </c:spPr>
          <c:invertIfNegative val="0"/>
          <c:cat>
            <c:strRef>
              <c:f>Final_Table!$A$5:$A$28</c:f>
              <c:strCache>
                <c:ptCount val="24"/>
                <c:pt idx="0">
                  <c:v>c17</c:v>
                </c:pt>
                <c:pt idx="1">
                  <c:v>b02</c:v>
                </c:pt>
                <c:pt idx="2">
                  <c:v>b06</c:v>
                </c:pt>
                <c:pt idx="3">
                  <c:v>b01</c:v>
                </c:pt>
                <c:pt idx="4">
                  <c:v>b09</c:v>
                </c:pt>
                <c:pt idx="5">
                  <c:v>b03</c:v>
                </c:pt>
                <c:pt idx="6">
                  <c:v>c499</c:v>
                </c:pt>
                <c:pt idx="7">
                  <c:v>b10</c:v>
                </c:pt>
                <c:pt idx="8">
                  <c:v>b08</c:v>
                </c:pt>
                <c:pt idx="9">
                  <c:v>c432</c:v>
                </c:pt>
                <c:pt idx="10">
                  <c:v>b12</c:v>
                </c:pt>
                <c:pt idx="11">
                  <c:v>b13</c:v>
                </c:pt>
                <c:pt idx="12">
                  <c:v>c880</c:v>
                </c:pt>
                <c:pt idx="13">
                  <c:v>c1355</c:v>
                </c:pt>
                <c:pt idx="14">
                  <c:v>b04 </c:v>
                </c:pt>
                <c:pt idx="15">
                  <c:v>b07</c:v>
                </c:pt>
                <c:pt idx="16">
                  <c:v>c2670</c:v>
                </c:pt>
                <c:pt idx="17">
                  <c:v>b11</c:v>
                </c:pt>
                <c:pt idx="18">
                  <c:v>c1908</c:v>
                </c:pt>
                <c:pt idx="19">
                  <c:v>c7552</c:v>
                </c:pt>
                <c:pt idx="20">
                  <c:v>c5315</c:v>
                </c:pt>
                <c:pt idx="21">
                  <c:v>c3540</c:v>
                </c:pt>
                <c:pt idx="22">
                  <c:v>b05</c:v>
                </c:pt>
                <c:pt idx="23">
                  <c:v>c6288</c:v>
                </c:pt>
              </c:strCache>
            </c:strRef>
          </c:cat>
          <c:val>
            <c:numRef>
              <c:f>Final_Table!$O$5:$O$28</c:f>
              <c:numCache>
                <c:formatCode>General</c:formatCode>
                <c:ptCount val="24"/>
                <c:pt idx="0">
                  <c:v>55.555555555555557</c:v>
                </c:pt>
                <c:pt idx="1">
                  <c:v>308.33333333333331</c:v>
                </c:pt>
                <c:pt idx="2">
                  <c:v>-10.738255033557042</c:v>
                </c:pt>
                <c:pt idx="3">
                  <c:v>-18.705035971223015</c:v>
                </c:pt>
                <c:pt idx="4">
                  <c:v>0.81154192966637062</c:v>
                </c:pt>
                <c:pt idx="5">
                  <c:v>18.1091877496671</c:v>
                </c:pt>
                <c:pt idx="6">
                  <c:v>1901.096194385887</c:v>
                </c:pt>
                <c:pt idx="7">
                  <c:v>-9.8255813953488378</c:v>
                </c:pt>
                <c:pt idx="8">
                  <c:v>217.2174840085288</c:v>
                </c:pt>
                <c:pt idx="9">
                  <c:v>-49.179102990695171</c:v>
                </c:pt>
                <c:pt idx="10">
                  <c:v>11.230410926459555</c:v>
                </c:pt>
                <c:pt idx="11">
                  <c:v>-26.528549772612429</c:v>
                </c:pt>
                <c:pt idx="12">
                  <c:v>-5.5873015873015852</c:v>
                </c:pt>
                <c:pt idx="13">
                  <c:v>47.985544415947778</c:v>
                </c:pt>
                <c:pt idx="14">
                  <c:v>138.73778615298718</c:v>
                </c:pt>
                <c:pt idx="15">
                  <c:v>41.904363463795981</c:v>
                </c:pt>
                <c:pt idx="16">
                  <c:v>-51.200397995661028</c:v>
                </c:pt>
                <c:pt idx="17">
                  <c:v>-21.038547768858031</c:v>
                </c:pt>
                <c:pt idx="18">
                  <c:v>32.003611126784406</c:v>
                </c:pt>
                <c:pt idx="19">
                  <c:v>-21.915716150624242</c:v>
                </c:pt>
                <c:pt idx="20">
                  <c:v>5.7358226322997918</c:v>
                </c:pt>
                <c:pt idx="21">
                  <c:v>-18.863087023156865</c:v>
                </c:pt>
                <c:pt idx="22">
                  <c:v>-11.786519188657829</c:v>
                </c:pt>
                <c:pt idx="23">
                  <c:v>-19.338194090276595</c:v>
                </c:pt>
              </c:numCache>
            </c:numRef>
          </c:val>
          <c:extLst>
            <c:ext xmlns:c16="http://schemas.microsoft.com/office/drawing/2014/chart" uri="{C3380CC4-5D6E-409C-BE32-E72D297353CC}">
              <c16:uniqueId val="{00000001-FF92-FB49-BDD7-9F5FDDFF1837}"/>
            </c:ext>
          </c:extLst>
        </c:ser>
        <c:dLbls>
          <c:showLegendKey val="0"/>
          <c:showVal val="0"/>
          <c:showCatName val="0"/>
          <c:showSerName val="0"/>
          <c:showPercent val="0"/>
          <c:showBubbleSize val="0"/>
        </c:dLbls>
        <c:gapWidth val="219"/>
        <c:axId val="31100112"/>
        <c:axId val="31036560"/>
      </c:barChart>
      <c:catAx>
        <c:axId val="31100112"/>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r>
                  <a:rPr lang="en-US" sz="1800" b="1" i="1"/>
                  <a:t>Benchmark Circuits</a:t>
                </a:r>
              </a:p>
            </c:rich>
          </c:tx>
          <c:overlay val="0"/>
          <c:spPr>
            <a:noFill/>
            <a:ln>
              <a:noFill/>
            </a:ln>
            <a:effectLst/>
          </c:spPr>
          <c:txPr>
            <a:bodyPr rot="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19050" cap="flat" cmpd="sng" algn="ctr">
            <a:solidFill>
              <a:schemeClr val="tx1">
                <a:lumMod val="95000"/>
                <a:lumOff val="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1036560"/>
        <c:crossesAt val="0"/>
        <c:auto val="1"/>
        <c:lblAlgn val="ctr"/>
        <c:lblOffset val="100"/>
        <c:noMultiLvlLbl val="0"/>
      </c:catAx>
      <c:valAx>
        <c:axId val="31036560"/>
        <c:scaling>
          <c:orientation val="minMax"/>
          <c:max val="350"/>
          <c:min val="-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r>
                  <a:rPr lang="en-US" sz="1800" b="1" i="1"/>
                  <a:t>CPU Time (Normalized</a:t>
                </a:r>
                <a:r>
                  <a:rPr lang="en-US" sz="1800" b="1" i="1" baseline="0"/>
                  <a:t> Difference w.r.t. ANN</a:t>
                </a:r>
                <a:r>
                  <a:rPr lang="en-US" sz="1800" b="1" i="1"/>
                  <a:t>)</a:t>
                </a:r>
              </a:p>
            </c:rich>
          </c:tx>
          <c:layout>
            <c:manualLayout>
              <c:xMode val="edge"/>
              <c:yMode val="edge"/>
              <c:x val="7.2953211132631719E-3"/>
              <c:y val="2.0793514327736767E-2"/>
            </c:manualLayout>
          </c:layout>
          <c:overlay val="0"/>
          <c:spPr>
            <a:noFill/>
            <a:ln>
              <a:noFill/>
            </a:ln>
            <a:effectLst/>
          </c:spPr>
          <c:txPr>
            <a:bodyPr rot="-5400000" spcFirstLastPara="1" vertOverflow="ellipsis" vert="horz" wrap="square" anchor="ctr" anchorCtr="1"/>
            <a:lstStyle/>
            <a:p>
              <a:pPr>
                <a:defRPr sz="1800" b="1"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1100112"/>
        <c:crosses val="autoZero"/>
        <c:crossBetween val="between"/>
      </c:valAx>
      <c:spPr>
        <a:noFill/>
        <a:ln>
          <a:noFill/>
        </a:ln>
        <a:effectLst/>
      </c:spPr>
    </c:plotArea>
    <c:legend>
      <c:legendPos val="t"/>
      <c:layout>
        <c:manualLayout>
          <c:xMode val="edge"/>
          <c:yMode val="edge"/>
          <c:x val="0.43723166522123663"/>
          <c:y val="6.8673329295376534E-2"/>
          <c:w val="0.13182518454277184"/>
          <c:h val="0.12896542032685729"/>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0.49762</cdr:x>
      <cdr:y>0.19043</cdr:y>
    </cdr:from>
    <cdr:to>
      <cdr:x>0.56424</cdr:x>
      <cdr:y>0.22806</cdr:y>
    </cdr:to>
    <cdr:sp macro="" textlink="">
      <cdr:nvSpPr>
        <cdr:cNvPr id="2" name="TextBox 1"/>
        <cdr:cNvSpPr txBox="1"/>
      </cdr:nvSpPr>
      <cdr:spPr>
        <a:xfrm xmlns:a="http://schemas.openxmlformats.org/drawingml/2006/main">
          <a:off x="4695825" y="1060450"/>
          <a:ext cx="6286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0.3143</cdr:x>
      <cdr:y>0.03649</cdr:y>
    </cdr:from>
    <cdr:to>
      <cdr:x>0.35394</cdr:x>
      <cdr:y>0.18872</cdr:y>
    </cdr:to>
    <cdr:sp macro="" textlink="">
      <cdr:nvSpPr>
        <cdr:cNvPr id="3" name="TextBox 2"/>
        <cdr:cNvSpPr txBox="1"/>
      </cdr:nvSpPr>
      <cdr:spPr>
        <a:xfrm xmlns:a="http://schemas.openxmlformats.org/drawingml/2006/main" rot="16200000">
          <a:off x="1547856" y="463113"/>
          <a:ext cx="781569" cy="2300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13017</a:t>
          </a:r>
        </a:p>
      </cdr:txBody>
    </cdr:sp>
  </cdr:relSizeAnchor>
  <cdr:relSizeAnchor xmlns:cdr="http://schemas.openxmlformats.org/drawingml/2006/chartDrawing">
    <cdr:from>
      <cdr:x>0.37203</cdr:x>
      <cdr:y>0.03357</cdr:y>
    </cdr:from>
    <cdr:to>
      <cdr:x>0.41571</cdr:x>
      <cdr:y>0.16185</cdr:y>
    </cdr:to>
    <cdr:sp macro="" textlink="">
      <cdr:nvSpPr>
        <cdr:cNvPr id="4" name="TextBox 3"/>
        <cdr:cNvSpPr txBox="1"/>
      </cdr:nvSpPr>
      <cdr:spPr>
        <a:xfrm xmlns:a="http://schemas.openxmlformats.org/drawingml/2006/main" rot="16200000">
          <a:off x="1956020" y="374935"/>
          <a:ext cx="658607" cy="2534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2833</a:t>
          </a:r>
        </a:p>
      </cdr:txBody>
    </cdr:sp>
  </cdr:relSizeAnchor>
  <cdr:relSizeAnchor xmlns:cdr="http://schemas.openxmlformats.org/drawingml/2006/chartDrawing">
    <cdr:from>
      <cdr:x>0.44981</cdr:x>
      <cdr:y>0.02794</cdr:y>
    </cdr:from>
    <cdr:to>
      <cdr:x>0.49417</cdr:x>
      <cdr:y>0.16477</cdr:y>
    </cdr:to>
    <cdr:sp macro="" textlink="">
      <cdr:nvSpPr>
        <cdr:cNvPr id="5" name="TextBox 4"/>
        <cdr:cNvSpPr txBox="1"/>
      </cdr:nvSpPr>
      <cdr:spPr>
        <a:xfrm xmlns:a="http://schemas.openxmlformats.org/drawingml/2006/main" rot="16200000">
          <a:off x="2387361" y="366007"/>
          <a:ext cx="702503" cy="2573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1891</a:t>
          </a:r>
        </a:p>
      </cdr:txBody>
    </cdr:sp>
  </cdr:relSizeAnchor>
  <cdr:relSizeAnchor xmlns:cdr="http://schemas.openxmlformats.org/drawingml/2006/chartDrawing">
    <cdr:from>
      <cdr:x>0.75097</cdr:x>
      <cdr:y>0.03649</cdr:y>
    </cdr:from>
    <cdr:to>
      <cdr:x>0.80339</cdr:x>
      <cdr:y>0.16477</cdr:y>
    </cdr:to>
    <cdr:sp macro="" textlink="">
      <cdr:nvSpPr>
        <cdr:cNvPr id="6" name="TextBox 5"/>
        <cdr:cNvSpPr txBox="1"/>
      </cdr:nvSpPr>
      <cdr:spPr>
        <a:xfrm xmlns:a="http://schemas.openxmlformats.org/drawingml/2006/main" rot="16200000">
          <a:off x="4180067" y="364581"/>
          <a:ext cx="658607" cy="3041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7350</a:t>
          </a:r>
        </a:p>
      </cdr:txBody>
    </cdr:sp>
  </cdr:relSizeAnchor>
  <cdr:relSizeAnchor xmlns:cdr="http://schemas.openxmlformats.org/drawingml/2006/chartDrawing">
    <cdr:from>
      <cdr:x>0.69029</cdr:x>
      <cdr:y>0.68862</cdr:y>
    </cdr:from>
    <cdr:to>
      <cdr:x>0.73891</cdr:x>
      <cdr:y>0.76751</cdr:y>
    </cdr:to>
    <cdr:sp macro="" textlink="">
      <cdr:nvSpPr>
        <cdr:cNvPr id="7" name="Oval 6">
          <a:extLst xmlns:a="http://schemas.openxmlformats.org/drawingml/2006/main">
            <a:ext uri="{FF2B5EF4-FFF2-40B4-BE49-F238E27FC236}">
              <a16:creationId xmlns:a16="http://schemas.microsoft.com/office/drawing/2014/main" id="{29D8417A-32E4-5844-8B0B-3D7DD917A430}"/>
            </a:ext>
          </a:extLst>
        </cdr:cNvPr>
        <cdr:cNvSpPr/>
      </cdr:nvSpPr>
      <cdr:spPr>
        <a:xfrm xmlns:a="http://schemas.openxmlformats.org/drawingml/2006/main">
          <a:off x="7717481" y="3410733"/>
          <a:ext cx="543575" cy="39074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0.43987</cdr:x>
      <cdr:y>0.69361</cdr:y>
    </cdr:from>
    <cdr:to>
      <cdr:x>0.4885</cdr:x>
      <cdr:y>0.7725</cdr:y>
    </cdr:to>
    <cdr:sp macro="" textlink="">
      <cdr:nvSpPr>
        <cdr:cNvPr id="8" name="Oval 7">
          <a:extLst xmlns:a="http://schemas.openxmlformats.org/drawingml/2006/main">
            <a:ext uri="{FF2B5EF4-FFF2-40B4-BE49-F238E27FC236}">
              <a16:creationId xmlns:a16="http://schemas.microsoft.com/office/drawing/2014/main" id="{EDF4D35D-71AC-0E41-85EB-6EB93E9D56C1}"/>
            </a:ext>
          </a:extLst>
        </cdr:cNvPr>
        <cdr:cNvSpPr/>
      </cdr:nvSpPr>
      <cdr:spPr>
        <a:xfrm xmlns:a="http://schemas.openxmlformats.org/drawingml/2006/main">
          <a:off x="4917821" y="3435446"/>
          <a:ext cx="543687" cy="39074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0.79872</cdr:x>
      <cdr:y>0.68612</cdr:y>
    </cdr:from>
    <cdr:to>
      <cdr:x>0.84734</cdr:x>
      <cdr:y>0.76501</cdr:y>
    </cdr:to>
    <cdr:sp macro="" textlink="">
      <cdr:nvSpPr>
        <cdr:cNvPr id="9" name="Oval 8">
          <a:extLst xmlns:a="http://schemas.openxmlformats.org/drawingml/2006/main">
            <a:ext uri="{FF2B5EF4-FFF2-40B4-BE49-F238E27FC236}">
              <a16:creationId xmlns:a16="http://schemas.microsoft.com/office/drawing/2014/main" id="{78E834D3-04F1-624D-9F5A-978A2DFDADF2}"/>
            </a:ext>
          </a:extLst>
        </cdr:cNvPr>
        <cdr:cNvSpPr/>
      </cdr:nvSpPr>
      <cdr:spPr>
        <a:xfrm xmlns:a="http://schemas.openxmlformats.org/drawingml/2006/main">
          <a:off x="8929693" y="3398376"/>
          <a:ext cx="543575" cy="39074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0.87123</cdr:x>
      <cdr:y>0.68852</cdr:y>
    </cdr:from>
    <cdr:to>
      <cdr:x>0.91986</cdr:x>
      <cdr:y>0.76741</cdr:y>
    </cdr:to>
    <cdr:sp macro="" textlink="">
      <cdr:nvSpPr>
        <cdr:cNvPr id="10" name="Oval 9">
          <a:extLst xmlns:a="http://schemas.openxmlformats.org/drawingml/2006/main">
            <a:ext uri="{FF2B5EF4-FFF2-40B4-BE49-F238E27FC236}">
              <a16:creationId xmlns:a16="http://schemas.microsoft.com/office/drawing/2014/main" id="{08D0416B-64BD-6643-908B-C32EB4060CD4}"/>
            </a:ext>
          </a:extLst>
        </cdr:cNvPr>
        <cdr:cNvSpPr/>
      </cdr:nvSpPr>
      <cdr:spPr>
        <a:xfrm xmlns:a="http://schemas.openxmlformats.org/drawingml/2006/main">
          <a:off x="9740429" y="3410262"/>
          <a:ext cx="543687" cy="390742"/>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0.75176</cdr:x>
      <cdr:y>0.02794</cdr:y>
    </cdr:from>
    <cdr:to>
      <cdr:x>0.79635</cdr:x>
      <cdr:y>0.16307</cdr:y>
    </cdr:to>
    <cdr:sp macro="" textlink="">
      <cdr:nvSpPr>
        <cdr:cNvPr id="2" name="TextBox 1"/>
        <cdr:cNvSpPr txBox="1"/>
      </cdr:nvSpPr>
      <cdr:spPr>
        <a:xfrm xmlns:a="http://schemas.openxmlformats.org/drawingml/2006/main" rot="16200000">
          <a:off x="4472202" y="345216"/>
          <a:ext cx="684660" cy="2773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1926</a:t>
          </a:r>
          <a:endParaRPr lang="en-US" sz="2000" b="1" dirty="0"/>
        </a:p>
      </cdr:txBody>
    </cdr:sp>
  </cdr:relSizeAnchor>
  <cdr:relSizeAnchor xmlns:cdr="http://schemas.openxmlformats.org/drawingml/2006/chartDrawing">
    <cdr:from>
      <cdr:x>0.36615</cdr:x>
      <cdr:y>0.02837</cdr:y>
    </cdr:from>
    <cdr:to>
      <cdr:x>0.39224</cdr:x>
      <cdr:y>0.1635</cdr:y>
    </cdr:to>
    <cdr:sp macro="" textlink="">
      <cdr:nvSpPr>
        <cdr:cNvPr id="3" name="TextBox 1">
          <a:extLst xmlns:a="http://schemas.openxmlformats.org/drawingml/2006/main">
            <a:ext uri="{FF2B5EF4-FFF2-40B4-BE49-F238E27FC236}">
              <a16:creationId xmlns:a16="http://schemas.microsoft.com/office/drawing/2014/main" id="{922F657F-185D-3445-9904-1084AD641EC0}"/>
            </a:ext>
          </a:extLst>
        </cdr:cNvPr>
        <cdr:cNvSpPr txBox="1"/>
      </cdr:nvSpPr>
      <cdr:spPr>
        <a:xfrm xmlns:a="http://schemas.openxmlformats.org/drawingml/2006/main" rot="16200000">
          <a:off x="3904784" y="329306"/>
          <a:ext cx="669299" cy="2916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1901</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CD8C8-C859-432B-99C9-5F8ED42B5828}" type="datetimeFigureOut">
              <a:rPr lang="en-US" smtClean="0"/>
              <a:t>4/23/21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F14AB-FDD5-444C-B631-3AF8567F7DEE}" type="slidenum">
              <a:rPr lang="en-US" smtClean="0"/>
              <a:t>‹#›</a:t>
            </a:fld>
            <a:endParaRPr lang="en-US"/>
          </a:p>
        </p:txBody>
      </p:sp>
    </p:spTree>
    <p:extLst>
      <p:ext uri="{BB962C8B-B14F-4D97-AF65-F5344CB8AC3E}">
        <p14:creationId xmlns:p14="http://schemas.microsoft.com/office/powerpoint/2010/main" val="359912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and welcome to my talk titled, “</a:t>
            </a:r>
            <a:r>
              <a:rPr lang="en-US" sz="1200" dirty="0"/>
              <a:t>What has been done --- studies of machine intelligence in test</a:t>
            </a:r>
            <a:r>
              <a:rPr lang="en-US" sz="1200" kern="1200" dirty="0">
                <a:solidFill>
                  <a:schemeClr val="tx1"/>
                </a:solidFill>
                <a:effectLst/>
                <a:latin typeface="+mn-lt"/>
                <a:ea typeface="+mn-ea"/>
                <a:cs typeface="+mn-cs"/>
              </a:rPr>
              <a:t>”. My name is Soham Roy, and I am a PhD candidate of Electrical and Computer Engineering department  at Auburn University in Auburn, Alabama,</a:t>
            </a:r>
            <a:r>
              <a:rPr lang="en-US" sz="1200" kern="1200" baseline="0" dirty="0">
                <a:solidFill>
                  <a:schemeClr val="tx1"/>
                </a:solidFill>
                <a:effectLst/>
                <a:latin typeface="+mn-lt"/>
                <a:ea typeface="+mn-ea"/>
                <a:cs typeface="+mn-cs"/>
              </a:rPr>
              <a:t> USA</a:t>
            </a:r>
            <a:r>
              <a:rPr lang="en-US" sz="1200" kern="1200" dirty="0">
                <a:solidFill>
                  <a:schemeClr val="tx1"/>
                </a:solidFill>
                <a:effectLst/>
                <a:latin typeface="+mn-lt"/>
                <a:ea typeface="+mn-ea"/>
                <a:cs typeface="+mn-cs"/>
              </a:rPr>
              <a:t> under the supervision of Prof. Spencer </a:t>
            </a:r>
            <a:r>
              <a:rPr lang="en-US" sz="1200" kern="1200" dirty="0" err="1">
                <a:solidFill>
                  <a:schemeClr val="tx1"/>
                </a:solidFill>
                <a:effectLst/>
                <a:latin typeface="+mn-lt"/>
                <a:ea typeface="+mn-ea"/>
                <a:cs typeface="+mn-cs"/>
              </a:rPr>
              <a:t>Millican</a:t>
            </a:r>
            <a:r>
              <a:rPr lang="en-US" sz="1200" kern="1200" dirty="0">
                <a:solidFill>
                  <a:schemeClr val="tx1"/>
                </a:solidFill>
                <a:effectLst/>
                <a:latin typeface="+mn-lt"/>
                <a:ea typeface="+mn-ea"/>
                <a:cs typeface="+mn-cs"/>
              </a:rPr>
              <a:t> and Prof. </a:t>
            </a:r>
            <a:r>
              <a:rPr lang="en-US" sz="1200" kern="1200" dirty="0" err="1">
                <a:solidFill>
                  <a:schemeClr val="tx1"/>
                </a:solidFill>
                <a:effectLst/>
                <a:latin typeface="+mn-lt"/>
                <a:ea typeface="+mn-ea"/>
                <a:cs typeface="+mn-cs"/>
              </a:rPr>
              <a:t>Vishwani</a:t>
            </a:r>
            <a:r>
              <a:rPr lang="en-US" sz="1200" kern="1200" dirty="0">
                <a:solidFill>
                  <a:schemeClr val="tx1"/>
                </a:solidFill>
                <a:effectLst/>
                <a:latin typeface="+mn-lt"/>
                <a:ea typeface="+mn-ea"/>
                <a:cs typeface="+mn-cs"/>
              </a:rPr>
              <a:t> Agrawal.</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a:t>
            </a:fld>
            <a:endParaRPr lang="en-US"/>
          </a:p>
        </p:txBody>
      </p:sp>
    </p:spTree>
    <p:extLst>
      <p:ext uri="{BB962C8B-B14F-4D97-AF65-F5344CB8AC3E}">
        <p14:creationId xmlns:p14="http://schemas.microsoft.com/office/powerpoint/2010/main" val="30218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machine learning is related to the heuristic part of ATPG algorithms. All algorithms have been using different heuristics to speed-up the ATPG process. These heuristics can be: the distance between the primary inputs and and outputs to signal sites, testability measures, voting of digital logic values on fanout stem depending on its branches, and other learning techniques using implication graphs, etc. ANN based machine learning [119] can achieve the following goal: learning from ATPG with any or no fixed set of rules to guide tracing backward, develop an intelligent system to use circuit information (in this case it is distance and COP) during ATPG. The measure of success will be fewer backtracks compared to conventional heuristics.</a:t>
            </a:r>
          </a:p>
          <a:p>
            <a:endParaRPr lang="en-US" dirty="0"/>
          </a:p>
          <a:p>
            <a:r>
              <a:rPr lang="en-US" dirty="0"/>
              <a:t>In 1967 paper, Roth et al. used Schneider circuit of Figure 8 as an example to demonstrate the exhaustiveness of D-algorithm; it would always find a test if one existed. The fault line 6 stuckat-0 has a test 0000, which can be found if paths through lines 9 and 10 are simultaneously sensitized to output 12. Some of the older single path sensitization algorithms would fail to find this test.</a:t>
            </a:r>
          </a:p>
          <a:p>
            <a:endParaRPr lang="en-US" dirty="0"/>
          </a:p>
          <a:p>
            <a:r>
              <a:rPr lang="en-US" dirty="0"/>
              <a:t>We use Schneider circuit to show a different benefit of ML, which is to reduce backtracks. Three PODEM based ATPG programs were used to find the test for line 6 stuckat-0 fault. These programs are described in a recent paper on the use of ML in ATPG. The first program, PODEM(D), is a straightforward implementation of PODEM with backtrace heuristic of logic distance. The second program, PODEM(C), is similar but backtrace is guided by COP testability measure. The third program, PODEM(M), has an ANN guiding the backtrace. The ANN was trained from histories of successful and failed backtraces when conventional PODEM was applied to typical logic circuits, as well as logic distance and COP data of circuit nodes. For the target fault in Figure 4, all three programs found the test, which is not surprising because PODEM is an exhaustive algorithm. However, PODEM(D) and PODEM(C) each had to backtrack once, while PODEM(M) required no backtrack. Also, when the ANN was trained with just one feature (either distance or COP), it did require one backtrack. For complex circuits, we may not be so lucky to have zero backtrack but the experience shows that machine intelligence, by combining multiple heuristics, produces tests with fewer backtracks [119]</a:t>
            </a:r>
          </a:p>
        </p:txBody>
      </p:sp>
      <p:sp>
        <p:nvSpPr>
          <p:cNvPr id="4" name="Slide Number Placeholder 3"/>
          <p:cNvSpPr>
            <a:spLocks noGrp="1"/>
          </p:cNvSpPr>
          <p:nvPr>
            <p:ph type="sldNum" sz="quarter" idx="5"/>
          </p:nvPr>
        </p:nvSpPr>
        <p:spPr/>
        <p:txBody>
          <a:bodyPr/>
          <a:lstStyle/>
          <a:p>
            <a:fld id="{70EF14AB-FDD5-444C-B631-3AF8567F7DEE}" type="slidenum">
              <a:rPr lang="en-US" smtClean="0"/>
              <a:t>10</a:t>
            </a:fld>
            <a:endParaRPr lang="en-US"/>
          </a:p>
        </p:txBody>
      </p:sp>
    </p:spTree>
    <p:extLst>
      <p:ext uri="{BB962C8B-B14F-4D97-AF65-F5344CB8AC3E}">
        <p14:creationId xmlns:p14="http://schemas.microsoft.com/office/powerpoint/2010/main" val="31271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an accurate evaluation of machine intelligence guided backtracing, we used ISCAS’85 and ITC’99 benchmarks for training and evaluation. For training, we selected benchmarks c6288, b05, and c3540, and </a:t>
            </a:r>
            <a:r>
              <a:rPr lang="en-US" sz="1200" u="sng" kern="1200" dirty="0">
                <a:solidFill>
                  <a:schemeClr val="tx1"/>
                </a:solidFill>
                <a:effectLst/>
                <a:latin typeface="+mn-lt"/>
                <a:ea typeface="+mn-ea"/>
                <a:cs typeface="+mn-cs"/>
              </a:rPr>
              <a:t>for</a:t>
            </a:r>
            <a:r>
              <a:rPr lang="en-US" sz="1200" kern="1200" dirty="0">
                <a:solidFill>
                  <a:schemeClr val="tx1"/>
                </a:solidFill>
                <a:effectLst/>
                <a:latin typeface="+mn-lt"/>
                <a:ea typeface="+mn-ea"/>
                <a:cs typeface="+mn-cs"/>
              </a:rPr>
              <a:t> these benchmarks we run ATPG on what the COP algorithm predicts to be the 100 hardest to detect faults. This generates our training database, which we then feed into an open-source ANN training program with various hyperparameters to minimize the ANN’s error.</a:t>
            </a:r>
          </a:p>
          <a:p>
            <a:r>
              <a:rPr lang="en-US" sz="1200" kern="1200" dirty="0">
                <a:solidFill>
                  <a:schemeClr val="tx1"/>
                </a:solidFill>
                <a:effectLst/>
                <a:latin typeface="+mn-lt"/>
                <a:ea typeface="+mn-ea"/>
                <a:cs typeface="+mn-cs"/>
              </a:rPr>
              <a:t>After this training, we use the ANN in the PODEM algorithm to generate tests for all faults in the remaining benchmark circuits. While doing so, we measured the CPU time, number of backtraces, and number of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performed during ATPG. We repeat this process using conventional backtracing heuristics to guide backtracing, that is, using COP and circuit depths to inputs. We should note that since we use original software, we can ensure the backtrace subroutines are the only differences between these methods, hence they are the only source of differences in performance.</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11</a:t>
            </a:fld>
            <a:endParaRPr lang="en-US"/>
          </a:p>
        </p:txBody>
      </p:sp>
    </p:spTree>
    <p:extLst>
      <p:ext uri="{BB962C8B-B14F-4D97-AF65-F5344CB8AC3E}">
        <p14:creationId xmlns:p14="http://schemas.microsoft.com/office/powerpoint/2010/main" val="204282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results depend heavily on benchmark sizes, we chose to normalize plots with respect to ANN-guided backtracing results, which we believe more accurately reflect the goal of ATPG research, that is, to reduce ATPG runtime by a factor as opposed to by a constant. Therefore, positive plots in these figures reflect results favorable to the machine intelligence.</a:t>
            </a:r>
          </a:p>
          <a:p>
            <a:r>
              <a:rPr lang="en-US" sz="1200" kern="1200" dirty="0">
                <a:solidFill>
                  <a:schemeClr val="tx1"/>
                </a:solidFill>
                <a:effectLst/>
                <a:latin typeface="+mn-lt"/>
                <a:ea typeface="+mn-ea"/>
                <a:cs typeface="+mn-cs"/>
              </a:rPr>
              <a:t>The results on decreasing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show promising results. We see that for most benchmarks, using the ANN in lieu of conventional heuristics decreases the number of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often considerably so. This is impressive given the ANN’s rudimentary inputs, that is, only a single line’s worth of information and the ANN’s inputs are the same as the heuristics compared against. This encourages us to explore more complex machine intelligence structures that can process more information. But we acknowledge the outliers, and these outliers raise several questions: are they caused by poor training or selection of training data sources; or much more information be analyzed to perform better in these or similar benchmarks? This gives us several future research directions.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12</a:t>
            </a:fld>
            <a:endParaRPr lang="en-US"/>
          </a:p>
        </p:txBody>
      </p:sp>
    </p:spTree>
    <p:extLst>
      <p:ext uri="{BB962C8B-B14F-4D97-AF65-F5344CB8AC3E}">
        <p14:creationId xmlns:p14="http://schemas.microsoft.com/office/powerpoint/2010/main" val="723056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look at the CPU time, I see some familiar trends mirrored from the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 results: these makes sense, since we</a:t>
            </a:r>
            <a:r>
              <a:rPr lang="en-US" sz="1200" kern="1200" baseline="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motivated to avoid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to reduce CPU time. However, we see the magnitude of favorable results diminishes, and some benchmarks that had fewer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with ANN-based backtracing have increased CPU time. </a:t>
            </a:r>
          </a:p>
          <a:p>
            <a:r>
              <a:rPr lang="en-US" sz="1200" kern="1200" dirty="0">
                <a:solidFill>
                  <a:schemeClr val="tx1"/>
                </a:solidFill>
                <a:effectLst/>
                <a:latin typeface="+mn-lt"/>
                <a:ea typeface="+mn-ea"/>
                <a:cs typeface="+mn-cs"/>
              </a:rPr>
              <a:t>We </a:t>
            </a:r>
            <a:r>
              <a:rPr lang="en-US" sz="1200" u="sng" kern="1200" dirty="0">
                <a:solidFill>
                  <a:schemeClr val="tx1"/>
                </a:solidFill>
                <a:effectLst/>
                <a:latin typeface="+mn-lt"/>
                <a:ea typeface="+mn-ea"/>
                <a:cs typeface="+mn-cs"/>
              </a:rPr>
              <a:t>find that</a:t>
            </a:r>
            <a:r>
              <a:rPr lang="en-US" sz="1200" kern="1200" dirty="0">
                <a:solidFill>
                  <a:schemeClr val="tx1"/>
                </a:solidFill>
                <a:effectLst/>
                <a:latin typeface="+mn-lt"/>
                <a:ea typeface="+mn-ea"/>
                <a:cs typeface="+mn-cs"/>
              </a:rPr>
              <a:t> this is due to the matrix multiplication needed to evaluate the ANN, which adds overhead compared to simpler backtracing subroutines. However, this raises a question: at what point is the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-reducing potential of machine intelligence outweighed by its computational overhead? As an extreme example, an ANN may be “perfect” and avoid all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for every circuit, but if this comes at the expense of days of calculation per backtrace, its utility is mute. Again, this creates an interesting avenue for future research. </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13</a:t>
            </a:fld>
            <a:endParaRPr lang="en-US"/>
          </a:p>
        </p:txBody>
      </p:sp>
    </p:spTree>
    <p:extLst>
      <p:ext uri="{BB962C8B-B14F-4D97-AF65-F5344CB8AC3E}">
        <p14:creationId xmlns:p14="http://schemas.microsoft.com/office/powerpoint/2010/main" val="17383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motivation behind this study is the exponential complexity of automatic test pattern generation (ATPG) that uses heuristics in making choices during test generation, but in practice no single heuristic fits all situations. </a:t>
            </a:r>
          </a:p>
          <a:p>
            <a:r>
              <a:rPr lang="en-US" sz="1200" kern="1200" dirty="0">
                <a:solidFill>
                  <a:schemeClr val="tx1"/>
                </a:solidFill>
                <a:effectLst/>
                <a:latin typeface="+mn-lt"/>
                <a:ea typeface="+mn-ea"/>
                <a:cs typeface="+mn-cs"/>
              </a:rPr>
              <a:t>In such cases, unsupervised learning can combine practically any number of known heuristics, such as input-output distance (logic depths), gate type, fanout information, and testability measures like COP and SCOAP through principal component analysis, and the most prominent principal components can guide ATPG choices. </a:t>
            </a:r>
          </a:p>
          <a:p>
            <a:r>
              <a:rPr lang="en-US" sz="1200" kern="1200" dirty="0">
                <a:solidFill>
                  <a:schemeClr val="tx1"/>
                </a:solidFill>
                <a:effectLst/>
                <a:latin typeface="+mn-lt"/>
                <a:ea typeface="+mn-ea"/>
                <a:cs typeface="+mn-cs"/>
              </a:rPr>
              <a:t>I apply this novel scheme to benchmark circuits by first performing principal component analysis to combine three heuristics such as distance, COP, and SCOAP and store it in a database. Then, the most prominent PCs out of the database guide backtrace directions in the PODEM ATPG program. Here, we are trying to compare four different heuristic guided PODEM i.e., Distance, COP, SCOAP and principal component.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14</a:t>
            </a:fld>
            <a:endParaRPr lang="en-US"/>
          </a:p>
        </p:txBody>
      </p:sp>
    </p:spTree>
    <p:extLst>
      <p:ext uri="{BB962C8B-B14F-4D97-AF65-F5344CB8AC3E}">
        <p14:creationId xmlns:p14="http://schemas.microsoft.com/office/powerpoint/2010/main" val="425763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Experiments used testable and redundant faults to prove the efficacy of guidance provided by PCA to PODEM ATPG. Figure on the left  (circuits are arranged by logic depths) and the figure</a:t>
            </a:r>
          </a:p>
          <a:p>
            <a:r>
              <a:rPr lang="en-US" sz="1200" kern="1200" dirty="0">
                <a:solidFill>
                  <a:schemeClr val="tx1"/>
                </a:solidFill>
                <a:effectLst/>
                <a:latin typeface="+mn-lt"/>
                <a:ea typeface="+mn-ea"/>
                <a:cs typeface="+mn-cs"/>
              </a:rPr>
              <a:t>on the right show relevant findings on ATPG CPU time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and the number of backtracks with respect to distance, COP, SCOAP, and PCA (P0 and P1 guidance).</a:t>
            </a:r>
          </a:p>
          <a:p>
            <a:r>
              <a:rPr lang="en-US" sz="1200" kern="1200" dirty="0">
                <a:solidFill>
                  <a:schemeClr val="tx1"/>
                </a:solidFill>
                <a:effectLst/>
                <a:latin typeface="+mn-lt"/>
                <a:ea typeface="+mn-ea"/>
                <a:cs typeface="+mn-cs"/>
              </a:rPr>
              <a:t>This experiment demonstrates how combining multiple heuristics into a linear combination through PCA can achieve better ATPG CPU time and fewer backtracks compared to conventional</a:t>
            </a:r>
          </a:p>
          <a:p>
            <a:r>
              <a:rPr lang="en-US" sz="1200" kern="1200" dirty="0">
                <a:solidFill>
                  <a:schemeClr val="tx1"/>
                </a:solidFill>
                <a:effectLst/>
                <a:latin typeface="+mn-lt"/>
                <a:ea typeface="+mn-ea"/>
                <a:cs typeface="+mn-cs"/>
              </a:rPr>
              <a:t>single heuristics.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15</a:t>
            </a:fld>
            <a:endParaRPr lang="en-US"/>
          </a:p>
        </p:txBody>
      </p:sp>
    </p:spTree>
    <p:extLst>
      <p:ext uri="{BB962C8B-B14F-4D97-AF65-F5344CB8AC3E}">
        <p14:creationId xmlns:p14="http://schemas.microsoft.com/office/powerpoint/2010/main" val="157503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analog and RF testing, I am going to outline first two topics mentioned here.</a:t>
            </a:r>
          </a:p>
        </p:txBody>
      </p:sp>
      <p:sp>
        <p:nvSpPr>
          <p:cNvPr id="4" name="Slide Number Placeholder 3"/>
          <p:cNvSpPr>
            <a:spLocks noGrp="1"/>
          </p:cNvSpPr>
          <p:nvPr>
            <p:ph type="sldNum" sz="quarter" idx="5"/>
          </p:nvPr>
        </p:nvSpPr>
        <p:spPr/>
        <p:txBody>
          <a:bodyPr/>
          <a:lstStyle/>
          <a:p>
            <a:fld id="{70EF14AB-FDD5-444C-B631-3AF8567F7DEE}" type="slidenum">
              <a:rPr lang="en-US" smtClean="0"/>
              <a:t>16</a:t>
            </a:fld>
            <a:endParaRPr lang="en-US"/>
          </a:p>
        </p:txBody>
      </p:sp>
    </p:spTree>
    <p:extLst>
      <p:ext uri="{BB962C8B-B14F-4D97-AF65-F5344CB8AC3E}">
        <p14:creationId xmlns:p14="http://schemas.microsoft.com/office/powerpoint/2010/main" val="2376734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repair was first introduced in 64 Kbit DRAM to improve the chip yield using redundant rows and columns, but increasing memory sizes makes the search space becomes too large and the types of faults become complicated.</a:t>
            </a:r>
          </a:p>
          <a:p>
            <a:endParaRPr lang="en-US" dirty="0"/>
          </a:p>
          <a:p>
            <a:r>
              <a:rPr lang="en-US" dirty="0"/>
              <a:t>Therefore, conventional repair algorithms, both greedy and exhaustive, became ineffective. The memory repair problem was then formulated as NP-complete, and heuristic algorithms were introduced, that included branch and bound, approximation, best-first search, and others. These algorithms have worst-case complexities that are nearly exponential and they are not easily implementable in BISR.</a:t>
            </a:r>
          </a:p>
          <a:p>
            <a:endParaRPr lang="en-US" dirty="0"/>
          </a:p>
          <a:p>
            <a:r>
              <a:rPr lang="en-US" dirty="0"/>
              <a:t>This technique focuses on a self-repair scheme using BISR to repair memory subarrays by reconfiguring the redundant rows/columns. As “Repair Most (RM)” is simple and easily implementable hardware, the performance of ANN-based memory repair algorithm was compared against RM.</a:t>
            </a:r>
          </a:p>
          <a:p>
            <a:endParaRPr lang="en-US" dirty="0"/>
          </a:p>
          <a:p>
            <a:r>
              <a:rPr lang="en-US" dirty="0"/>
              <a:t>Conventional repair algorithms run slow on digital computers, whereas neural network (as shown in the slide)’s collective computational property provides a faster solution. A gradient descent algorithm can be 2- to-4 times better than conventional “RM” algorithms in repair schemes as gradient descent minimizes the network’s cost function in the locality of the starting energy value. </a:t>
            </a:r>
          </a:p>
          <a:p>
            <a:endParaRPr lang="en-US" dirty="0"/>
          </a:p>
          <a:p>
            <a:r>
              <a:rPr lang="en-US" dirty="0"/>
              <a:t>Both hill-climbing and gradient descent algorithms using NN take minimal area overhead of approximately 3%. It is also reported that the chips yield increased from 10% to 100% by improved repair. Besides, the NN hardware is more fault-tolerant and robust than conventional logic circuits, and therefore is a best candidate for the self-repair circuit. </a:t>
            </a:r>
          </a:p>
          <a:p>
            <a:endParaRPr lang="en-US" dirty="0"/>
          </a:p>
          <a:p>
            <a:endParaRPr lang="en-US" dirty="0"/>
          </a:p>
        </p:txBody>
      </p:sp>
      <p:sp>
        <p:nvSpPr>
          <p:cNvPr id="4" name="Slide Number Placeholder 3"/>
          <p:cNvSpPr>
            <a:spLocks noGrp="1"/>
          </p:cNvSpPr>
          <p:nvPr>
            <p:ph type="sldNum" sz="quarter" idx="5"/>
          </p:nvPr>
        </p:nvSpPr>
        <p:spPr/>
        <p:txBody>
          <a:bodyPr/>
          <a:lstStyle/>
          <a:p>
            <a:fld id="{70EF14AB-FDD5-444C-B631-3AF8567F7DEE}" type="slidenum">
              <a:rPr lang="en-US" smtClean="0"/>
              <a:t>17</a:t>
            </a:fld>
            <a:endParaRPr lang="en-US"/>
          </a:p>
        </p:txBody>
      </p:sp>
    </p:spTree>
    <p:extLst>
      <p:ext uri="{BB962C8B-B14F-4D97-AF65-F5344CB8AC3E}">
        <p14:creationId xmlns:p14="http://schemas.microsoft.com/office/powerpoint/2010/main" val="323464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Redundant component analysis can be done on-line in software-assisted in-chip self-test (SIST), but a major bottleneck is reconfiguring the redundant components efficiently (i.e., quickly and accurately).</a:t>
            </a:r>
          </a:p>
          <a:p>
            <a:endParaRPr lang="en-US" dirty="0"/>
          </a:p>
          <a:p>
            <a:r>
              <a:rPr lang="en-US" dirty="0"/>
              <a:t>This ML-based technique works in following steps: 1) In the development phase, bitmaps are collected for selected devices that compose training/test datasets, and 2) During production, training features are extracted using the coloring algorithm and the discarded devices are labeled as false failures. </a:t>
            </a:r>
          </a:p>
          <a:p>
            <a:endParaRPr lang="en-US" dirty="0"/>
          </a:p>
          <a:p>
            <a:r>
              <a:rPr lang="en-US" dirty="0"/>
              <a:t>3) A detailed analysis is done on the extracted training features and the results are fed back to the color algorithm designers. 4) Supervised and unsupervised training techniques are deployed to assess the false fails; whether or not they are correctly discriminated against in training features.</a:t>
            </a:r>
          </a:p>
          <a:p>
            <a:endParaRPr lang="en-US" dirty="0"/>
          </a:p>
          <a:p>
            <a:r>
              <a:rPr lang="en-US" dirty="0"/>
              <a:t>Experimental results show that the ML-based predictor of a model “decision tree,” compared to other models such as “random forest” and “feed-forward”, has a better score and minimal variance with the fastest and easy-to-implement subroutine. The overall approach is empirically proven on real time data and demonstrates that it is feasible to predict a false fail device with better accuracy.</a:t>
            </a:r>
          </a:p>
        </p:txBody>
      </p:sp>
      <p:sp>
        <p:nvSpPr>
          <p:cNvPr id="4" name="Slide Number Placeholder 3"/>
          <p:cNvSpPr>
            <a:spLocks noGrp="1"/>
          </p:cNvSpPr>
          <p:nvPr>
            <p:ph type="sldNum" sz="quarter" idx="5"/>
          </p:nvPr>
        </p:nvSpPr>
        <p:spPr/>
        <p:txBody>
          <a:bodyPr/>
          <a:lstStyle/>
          <a:p>
            <a:fld id="{70EF14AB-FDD5-444C-B631-3AF8567F7DEE}" type="slidenum">
              <a:rPr lang="en-US" smtClean="0"/>
              <a:t>18</a:t>
            </a:fld>
            <a:endParaRPr lang="en-US"/>
          </a:p>
        </p:txBody>
      </p:sp>
    </p:spTree>
    <p:extLst>
      <p:ext uri="{BB962C8B-B14F-4D97-AF65-F5344CB8AC3E}">
        <p14:creationId xmlns:p14="http://schemas.microsoft.com/office/powerpoint/2010/main" val="9267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ML has been used for hardware defense and attack. Hardware defense techniques use ML-based algorithms against hardware Trojans and IC counterfeiting. Countermeasures with and without a golden chip are two broad categories to defend against hardware Trojans. Methods extract training data from golden chips to classify on-chip sensor data, gate-level design nodes, and traffic congestion prevails on-chip.</a:t>
            </a:r>
          </a:p>
          <a:p>
            <a:endParaRPr lang="en-US" dirty="0"/>
          </a:p>
          <a:p>
            <a:r>
              <a:rPr lang="en-US" dirty="0"/>
              <a:t>Nevertheless, there is ample research scope in expediting device-level testing followed by circuit and SoC-level testing using ML for some of the emerging technologies such as carbon nanotube field-effect-transistor (CNTFET) devices, monolithic 3D (M3D) devices (specifically resistive RAMs (</a:t>
            </a:r>
            <a:r>
              <a:rPr lang="en-US" dirty="0" err="1"/>
              <a:t>ReRAMs</a:t>
            </a:r>
            <a:r>
              <a:rPr lang="en-US" dirty="0"/>
              <a:t>)) and many more.</a:t>
            </a:r>
          </a:p>
        </p:txBody>
      </p:sp>
      <p:sp>
        <p:nvSpPr>
          <p:cNvPr id="4" name="Slide Number Placeholder 3"/>
          <p:cNvSpPr>
            <a:spLocks noGrp="1"/>
          </p:cNvSpPr>
          <p:nvPr>
            <p:ph type="sldNum" sz="quarter" idx="5"/>
          </p:nvPr>
        </p:nvSpPr>
        <p:spPr/>
        <p:txBody>
          <a:bodyPr/>
          <a:lstStyle/>
          <a:p>
            <a:fld id="{70EF14AB-FDD5-444C-B631-3AF8567F7DEE}" type="slidenum">
              <a:rPr lang="en-US" smtClean="0"/>
              <a:t>19</a:t>
            </a:fld>
            <a:endParaRPr lang="en-US"/>
          </a:p>
        </p:txBody>
      </p:sp>
    </p:spTree>
    <p:extLst>
      <p:ext uri="{BB962C8B-B14F-4D97-AF65-F5344CB8AC3E}">
        <p14:creationId xmlns:p14="http://schemas.microsoft.com/office/powerpoint/2010/main" val="363868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cover various areas in IC testing where Machine intelligence has been a proven technique. Areas like analog and RF, Digital, Memory and Repair, Hardware security and emerging technologies. Finally, I will conclude the talk.</a:t>
            </a:r>
          </a:p>
        </p:txBody>
      </p:sp>
      <p:sp>
        <p:nvSpPr>
          <p:cNvPr id="4" name="Slide Number Placeholder 3"/>
          <p:cNvSpPr>
            <a:spLocks noGrp="1"/>
          </p:cNvSpPr>
          <p:nvPr>
            <p:ph type="sldNum" sz="quarter" idx="5"/>
          </p:nvPr>
        </p:nvSpPr>
        <p:spPr/>
        <p:txBody>
          <a:bodyPr/>
          <a:lstStyle/>
          <a:p>
            <a:fld id="{70EF14AB-FDD5-444C-B631-3AF8567F7DEE}" type="slidenum">
              <a:rPr lang="en-US" smtClean="0"/>
              <a:t>2</a:t>
            </a:fld>
            <a:endParaRPr lang="en-US"/>
          </a:p>
        </p:txBody>
      </p:sp>
    </p:spTree>
    <p:extLst>
      <p:ext uri="{BB962C8B-B14F-4D97-AF65-F5344CB8AC3E}">
        <p14:creationId xmlns:p14="http://schemas.microsoft.com/office/powerpoint/2010/main" val="3867054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survey highlighted key aspects of ML-based testing of analog, digital, memory, RF, and counterfeit devices, and motivates integrating ML into testing ICs of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ML-based testing requires either a repair or reconfiguration mechanism, which may provide redundancy in terms of area overhead, but may provide a fast prediction of anomalies in a system with robustness and resiliency.</a:t>
            </a:r>
          </a:p>
          <a:p>
            <a:endParaRPr lang="en-US" dirty="0"/>
          </a:p>
        </p:txBody>
      </p:sp>
      <p:sp>
        <p:nvSpPr>
          <p:cNvPr id="4" name="Slide Number Placeholder 3"/>
          <p:cNvSpPr>
            <a:spLocks noGrp="1"/>
          </p:cNvSpPr>
          <p:nvPr>
            <p:ph type="sldNum" sz="quarter" idx="10"/>
          </p:nvPr>
        </p:nvSpPr>
        <p:spPr/>
        <p:txBody>
          <a:bodyPr/>
          <a:lstStyle/>
          <a:p>
            <a:fld id="{70EF14AB-FDD5-444C-B631-3AF8567F7DEE}" type="slidenum">
              <a:rPr lang="en-US" smtClean="0"/>
              <a:t>20</a:t>
            </a:fld>
            <a:endParaRPr lang="en-US"/>
          </a:p>
        </p:txBody>
      </p:sp>
    </p:spTree>
    <p:extLst>
      <p:ext uri="{BB962C8B-B14F-4D97-AF65-F5344CB8AC3E}">
        <p14:creationId xmlns:p14="http://schemas.microsoft.com/office/powerpoint/2010/main" val="296052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would like to end by thanking individually for their time and attention. Hope in the future, I can give you encouraging results based on surveys based on this study. The floor is now open for Q &amp; A.</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21</a:t>
            </a:fld>
            <a:endParaRPr lang="en-US"/>
          </a:p>
        </p:txBody>
      </p:sp>
    </p:spTree>
    <p:extLst>
      <p:ext uri="{BB962C8B-B14F-4D97-AF65-F5344CB8AC3E}">
        <p14:creationId xmlns:p14="http://schemas.microsoft.com/office/powerpoint/2010/main" val="2943494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5"/>
          </p:nvPr>
        </p:nvSpPr>
        <p:spPr/>
        <p:txBody>
          <a:bodyPr/>
          <a:lstStyle/>
          <a:p>
            <a:fld id="{85ECCE53-5BF0-2D44-AC58-CC1C6B04D821}" type="slidenum">
              <a:rPr lang="en-US" smtClean="0"/>
              <a:t>22</a:t>
            </a:fld>
            <a:endParaRPr lang="en-US"/>
          </a:p>
        </p:txBody>
      </p:sp>
    </p:spTree>
    <p:extLst>
      <p:ext uri="{BB962C8B-B14F-4D97-AF65-F5344CB8AC3E}">
        <p14:creationId xmlns:p14="http://schemas.microsoft.com/office/powerpoint/2010/main" val="411087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analog and RF testing, I am going to outline first two topics mentioned here. I will talk about them covering two major aspects: what has been done and what has been achieved.</a:t>
            </a:r>
          </a:p>
        </p:txBody>
      </p:sp>
      <p:sp>
        <p:nvSpPr>
          <p:cNvPr id="4" name="Slide Number Placeholder 3"/>
          <p:cNvSpPr>
            <a:spLocks noGrp="1"/>
          </p:cNvSpPr>
          <p:nvPr>
            <p:ph type="sldNum" sz="quarter" idx="5"/>
          </p:nvPr>
        </p:nvSpPr>
        <p:spPr/>
        <p:txBody>
          <a:bodyPr/>
          <a:lstStyle/>
          <a:p>
            <a:fld id="{70EF14AB-FDD5-444C-B631-3AF8567F7DEE}" type="slidenum">
              <a:rPr lang="en-US" smtClean="0"/>
              <a:t>3</a:t>
            </a:fld>
            <a:endParaRPr lang="en-US"/>
          </a:p>
        </p:txBody>
      </p:sp>
    </p:spTree>
    <p:extLst>
      <p:ext uri="{BB962C8B-B14F-4D97-AF65-F5344CB8AC3E}">
        <p14:creationId xmlns:p14="http://schemas.microsoft.com/office/powerpoint/2010/main" val="295138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machine learning approach used on-chip artificial neural networks (ANNs) on RF devices under test (DUT) to analyze sensor measurements and indicate PASS/FAIL</a:t>
            </a:r>
          </a:p>
          <a:p>
            <a:endParaRPr lang="en-US" dirty="0"/>
          </a:p>
          <a:p>
            <a:r>
              <a:rPr lang="en-US" dirty="0"/>
              <a:t>The ANN compacts off-chip extraction and post-processing measurements to a single-bit output, making a standalone built-in self-test (BIST) shown in Fig. 1. </a:t>
            </a:r>
          </a:p>
          <a:p>
            <a:endParaRPr lang="en-US" dirty="0"/>
          </a:p>
          <a:p>
            <a:r>
              <a:rPr lang="en-US" dirty="0"/>
              <a:t>The ANN training is performed off-line by measuring patterns of fabricated chips and mapping them to one-bit outputs (indicating PASS/FAIL).</a:t>
            </a:r>
          </a:p>
        </p:txBody>
      </p:sp>
      <p:sp>
        <p:nvSpPr>
          <p:cNvPr id="4" name="Slide Number Placeholder 3"/>
          <p:cNvSpPr>
            <a:spLocks noGrp="1"/>
          </p:cNvSpPr>
          <p:nvPr>
            <p:ph type="sldNum" sz="quarter" idx="5"/>
          </p:nvPr>
        </p:nvSpPr>
        <p:spPr/>
        <p:txBody>
          <a:bodyPr/>
          <a:lstStyle/>
          <a:p>
            <a:fld id="{70EF14AB-FDD5-444C-B631-3AF8567F7DEE}" type="slidenum">
              <a:rPr lang="en-US" smtClean="0"/>
              <a:t>4</a:t>
            </a:fld>
            <a:endParaRPr lang="en-US"/>
          </a:p>
        </p:txBody>
      </p:sp>
    </p:spTree>
    <p:extLst>
      <p:ext uri="{BB962C8B-B14F-4D97-AF65-F5344CB8AC3E}">
        <p14:creationId xmlns:p14="http://schemas.microsoft.com/office/powerpoint/2010/main" val="213454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Experiments on low noise amplifiers (LNAs) circuits with two RF amplitude detectors placed at the inputs and outputs of LNA produced DC signals comparable to RF power seen at the detector inputs. These DC signals were fed to an analog ANN classifier. This classifier was trained in different configurations with 2, 4, and 8 neurons in a single hidden layer and repeated five times to average out randomness of the training algorithm’s stochastic nature. Additional experiments replaced the hardware classifier with a software classifier using the </a:t>
            </a:r>
            <a:r>
              <a:rPr lang="en-US" dirty="0" err="1"/>
              <a:t>Matlab</a:t>
            </a:r>
            <a:r>
              <a:rPr lang="en-US" dirty="0"/>
              <a:t> Neural Network toolbox trained by a resilient backpropagation algorithm. It was observed that the software classifier training error outperforms the hardware classifier, but the validation error is comparable in both cases. However, for more neurons in the hidden layer, the hardware classifier’s validation error is substantial compared to the software classifier</a:t>
            </a:r>
          </a:p>
        </p:txBody>
      </p:sp>
      <p:sp>
        <p:nvSpPr>
          <p:cNvPr id="4" name="Slide Number Placeholder 3"/>
          <p:cNvSpPr>
            <a:spLocks noGrp="1"/>
          </p:cNvSpPr>
          <p:nvPr>
            <p:ph type="sldNum" sz="quarter" idx="5"/>
          </p:nvPr>
        </p:nvSpPr>
        <p:spPr/>
        <p:txBody>
          <a:bodyPr/>
          <a:lstStyle/>
          <a:p>
            <a:fld id="{70EF14AB-FDD5-444C-B631-3AF8567F7DEE}" type="slidenum">
              <a:rPr lang="en-US" smtClean="0"/>
              <a:t>5</a:t>
            </a:fld>
            <a:endParaRPr lang="en-US"/>
          </a:p>
        </p:txBody>
      </p:sp>
    </p:spTree>
    <p:extLst>
      <p:ext uri="{BB962C8B-B14F-4D97-AF65-F5344CB8AC3E}">
        <p14:creationId xmlns:p14="http://schemas.microsoft.com/office/powerpoint/2010/main" val="240974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need to replace standard specification-based testing to improve fault coverage of analog ICs. Test engineers also developed an alternate procedure to estimate analog parameters to reduce test costs, yield loss, and test escapes. These test metrics should be accurately estimated at the simulation level ahead of silicon manufacturing to minimize the test development time and cost. A proposed test strategy that includes machine learning algorithms, as shown in Fig. 2:</a:t>
            </a:r>
          </a:p>
          <a:p>
            <a:endParaRPr lang="en-US" dirty="0"/>
          </a:p>
          <a:p>
            <a:pPr marL="228600" indent="-228600">
              <a:buAutoNum type="arabicParenR"/>
            </a:pPr>
            <a:r>
              <a:rPr lang="en-US" dirty="0"/>
              <a:t>A trained ANN is used to classify circuits whose parametric metrics are estimated closer to the specification, known as “extreme” instances. </a:t>
            </a:r>
          </a:p>
          <a:p>
            <a:pPr marL="228600" indent="-228600">
              <a:buAutoNum type="arabicParenR"/>
            </a:pPr>
            <a:r>
              <a:rPr lang="en-US" dirty="0"/>
              <a:t>Circuit netlists are synthesized using the available process design kit (PDK) from the IP vendors and simultaneously train the ANN with the process metrics to classify the “extreme” circuits.</a:t>
            </a:r>
          </a:p>
          <a:p>
            <a:pPr marL="228600" indent="-228600">
              <a:buAutoNum type="arabicParenR"/>
            </a:pPr>
            <a:r>
              <a:rPr lang="en-US" dirty="0"/>
              <a:t>These “extreme” circuits define a statistical blockade.</a:t>
            </a:r>
          </a:p>
          <a:p>
            <a:pPr marL="228600" indent="-228600">
              <a:buAutoNum type="arabicParenR"/>
            </a:pPr>
            <a:r>
              <a:rPr lang="en-US" dirty="0"/>
              <a:t>The ANN is re-trained with the simulated circuit netlists so that the class of the “extreme” circuits is closer to the specification and the process is repeated. </a:t>
            </a:r>
          </a:p>
          <a:p>
            <a:pPr marL="228600" indent="-228600">
              <a:buAutoNum type="arabicParenR"/>
            </a:pPr>
            <a:r>
              <a:rPr lang="en-US" dirty="0"/>
              <a:t>The re-training of ANN progressively increases the probability of generating correct “extreme” instances.</a:t>
            </a:r>
          </a:p>
        </p:txBody>
      </p:sp>
      <p:sp>
        <p:nvSpPr>
          <p:cNvPr id="4" name="Slide Number Placeholder 3"/>
          <p:cNvSpPr>
            <a:spLocks noGrp="1"/>
          </p:cNvSpPr>
          <p:nvPr>
            <p:ph type="sldNum" sz="quarter" idx="5"/>
          </p:nvPr>
        </p:nvSpPr>
        <p:spPr/>
        <p:txBody>
          <a:bodyPr/>
          <a:lstStyle/>
          <a:p>
            <a:fld id="{70EF14AB-FDD5-444C-B631-3AF8567F7DEE}" type="slidenum">
              <a:rPr lang="en-US" smtClean="0"/>
              <a:t>6</a:t>
            </a:fld>
            <a:endParaRPr lang="en-US"/>
          </a:p>
        </p:txBody>
      </p:sp>
    </p:spTree>
    <p:extLst>
      <p:ext uri="{BB962C8B-B14F-4D97-AF65-F5344CB8AC3E}">
        <p14:creationId xmlns:p14="http://schemas.microsoft.com/office/powerpoint/2010/main" val="137874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contributions of this techniques are listed. The algorithm outputs a more refined parametric fault model compared to the generalized technique specific fault model and helps estimate fault coverage and yield loss more precisely. This method is applied to a low noise amplifier (LNA) and shown to reduce simulation run-time by eliminating the redundant specification tests and replacing them with the proposed ML-based parametric measurements. This technique is applied to data-converters, but not yet explored for other analog ICs whose simulation run-time is high, such as phase-locked-loop (PLL).</a:t>
            </a:r>
          </a:p>
        </p:txBody>
      </p:sp>
      <p:sp>
        <p:nvSpPr>
          <p:cNvPr id="4" name="Slide Number Placeholder 3"/>
          <p:cNvSpPr>
            <a:spLocks noGrp="1"/>
          </p:cNvSpPr>
          <p:nvPr>
            <p:ph type="sldNum" sz="quarter" idx="5"/>
          </p:nvPr>
        </p:nvSpPr>
        <p:spPr/>
        <p:txBody>
          <a:bodyPr/>
          <a:lstStyle/>
          <a:p>
            <a:fld id="{70EF14AB-FDD5-444C-B631-3AF8567F7DEE}" type="slidenum">
              <a:rPr lang="en-US" smtClean="0"/>
              <a:t>7</a:t>
            </a:fld>
            <a:endParaRPr lang="en-US"/>
          </a:p>
        </p:txBody>
      </p:sp>
    </p:spTree>
    <p:extLst>
      <p:ext uri="{BB962C8B-B14F-4D97-AF65-F5344CB8AC3E}">
        <p14:creationId xmlns:p14="http://schemas.microsoft.com/office/powerpoint/2010/main" val="243833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digital testing, I am going to outline first two topics mentioned here: Wafer testing and ATPG</a:t>
            </a:r>
          </a:p>
        </p:txBody>
      </p:sp>
      <p:sp>
        <p:nvSpPr>
          <p:cNvPr id="4" name="Slide Number Placeholder 3"/>
          <p:cNvSpPr>
            <a:spLocks noGrp="1"/>
          </p:cNvSpPr>
          <p:nvPr>
            <p:ph type="sldNum" sz="quarter" idx="5"/>
          </p:nvPr>
        </p:nvSpPr>
        <p:spPr/>
        <p:txBody>
          <a:bodyPr/>
          <a:lstStyle/>
          <a:p>
            <a:fld id="{70EF14AB-FDD5-444C-B631-3AF8567F7DEE}" type="slidenum">
              <a:rPr lang="en-US" smtClean="0"/>
              <a:t>8</a:t>
            </a:fld>
            <a:endParaRPr lang="en-US"/>
          </a:p>
        </p:txBody>
      </p:sp>
    </p:spTree>
    <p:extLst>
      <p:ext uri="{BB962C8B-B14F-4D97-AF65-F5344CB8AC3E}">
        <p14:creationId xmlns:p14="http://schemas.microsoft.com/office/powerpoint/2010/main" val="185995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logic defects occur in clusters on the wafers, thus clustering algorithms can identify defect concentrations across the wafers. Such algorithms works in two steps: 1) cluster containment and 2) learning. The algorithm first identifies the wafers with cluster patterns and screens out passing dies having no defects inside these clusters, thereby marking them for high risk of failure. This process repeats based on cluster size, wafer location, and failure composition across multiple wafers to avoid additional yield loss and failure analysis. The mentioned technique proposed a similar cluster-detecting ML using support vectors machines (SVMs). The SVM’s kernel is a radial basis function, generally a Gaussian function, for distance computation to identify the die from the defective clusters during classification, as shown in Fig. 3.</a:t>
            </a:r>
          </a:p>
        </p:txBody>
      </p:sp>
      <p:sp>
        <p:nvSpPr>
          <p:cNvPr id="4" name="Slide Number Placeholder 3"/>
          <p:cNvSpPr>
            <a:spLocks noGrp="1"/>
          </p:cNvSpPr>
          <p:nvPr>
            <p:ph type="sldNum" sz="quarter" idx="5"/>
          </p:nvPr>
        </p:nvSpPr>
        <p:spPr/>
        <p:txBody>
          <a:bodyPr/>
          <a:lstStyle/>
          <a:p>
            <a:fld id="{70EF14AB-FDD5-444C-B631-3AF8567F7DEE}" type="slidenum">
              <a:rPr lang="en-US" smtClean="0"/>
              <a:t>9</a:t>
            </a:fld>
            <a:endParaRPr lang="en-US"/>
          </a:p>
        </p:txBody>
      </p:sp>
    </p:spTree>
    <p:extLst>
      <p:ext uri="{BB962C8B-B14F-4D97-AF65-F5344CB8AC3E}">
        <p14:creationId xmlns:p14="http://schemas.microsoft.com/office/powerpoint/2010/main" val="3890969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1274E"/>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rgbClr val="01274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a:p>
        </p:txBody>
      </p:sp>
      <p:sp>
        <p:nvSpPr>
          <p:cNvPr id="9" name="Subtitle 8"/>
          <p:cNvSpPr>
            <a:spLocks noGrp="1"/>
          </p:cNvSpPr>
          <p:nvPr>
            <p:ph type="subTitle" idx="1"/>
          </p:nvPr>
        </p:nvSpPr>
        <p:spPr>
          <a:xfrm>
            <a:off x="3151517" y="6055743"/>
            <a:ext cx="8938883" cy="680094"/>
          </a:xfrm>
        </p:spPr>
        <p:txBody>
          <a:bodyPr anchor="ctr">
            <a:normAutofit/>
          </a:bodyPr>
          <a:lstStyle>
            <a:lvl1pPr marL="0" indent="0" algn="l">
              <a:buNone/>
              <a:defRPr sz="2400">
                <a:solidFill>
                  <a:srgbClr val="FFFFF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28" name="Date Placeholder 27"/>
          <p:cNvSpPr>
            <a:spLocks noGrp="1"/>
          </p:cNvSpPr>
          <p:nvPr>
            <p:ph type="dt" sz="half" idx="10"/>
          </p:nvPr>
        </p:nvSpPr>
        <p:spPr>
          <a:xfrm>
            <a:off x="101600" y="6068699"/>
            <a:ext cx="2743200" cy="685800"/>
          </a:xfrm>
          <a:prstGeom prst="rect">
            <a:avLst/>
          </a:prstGeom>
        </p:spPr>
        <p:txBody>
          <a:bodyPr>
            <a:noAutofit/>
          </a:bodyPr>
          <a:lstStyle>
            <a:lvl1pPr algn="ctr">
              <a:defRPr sz="2400">
                <a:solidFill>
                  <a:srgbClr val="FFFFFF"/>
                </a:solidFill>
              </a:defRPr>
            </a:lvl1pPr>
          </a:lstStyle>
          <a:p>
            <a:fld id="{436750F7-1D31-4A62-AD5E-FA0227EDA078}" type="datetimeFigureOut">
              <a:rPr lang="en-US" smtClean="0"/>
              <a:t>4/23/21</a:t>
            </a:fld>
            <a:endParaRPr lang="en-US"/>
          </a:p>
        </p:txBody>
      </p:sp>
      <p:pic>
        <p:nvPicPr>
          <p:cNvPr id="4" name="Picture 3"/>
          <p:cNvPicPr>
            <a:picLocks noChangeAspect="1"/>
          </p:cNvPicPr>
          <p:nvPr/>
        </p:nvPicPr>
        <p:blipFill>
          <a:blip r:embed="rId2" cstate="print"/>
          <a:stretch>
            <a:fillRect/>
          </a:stretch>
        </p:blipFill>
        <p:spPr>
          <a:xfrm>
            <a:off x="9464136" y="228600"/>
            <a:ext cx="2336800" cy="1752600"/>
          </a:xfrm>
          <a:prstGeom prst="rect">
            <a:avLst/>
          </a:prstGeom>
          <a:solidFill>
            <a:schemeClr val="accent1">
              <a:lumMod val="75000"/>
            </a:schemeClr>
          </a:solidFill>
          <a:ln w="41275">
            <a:noFill/>
          </a:ln>
        </p:spPr>
      </p:pic>
      <p:sp>
        <p:nvSpPr>
          <p:cNvPr id="14" name="Title 1"/>
          <p:cNvSpPr>
            <a:spLocks noGrp="1"/>
          </p:cNvSpPr>
          <p:nvPr>
            <p:ph type="ctrTitle" idx="4294967295" hasCustomPrompt="1"/>
          </p:nvPr>
        </p:nvSpPr>
        <p:spPr>
          <a:xfrm>
            <a:off x="508000" y="2209800"/>
            <a:ext cx="11277600" cy="1828800"/>
          </a:xfrm>
        </p:spPr>
        <p:txBody>
          <a:bodyPr>
            <a:normAutofit/>
          </a:bodyPr>
          <a:lstStyle>
            <a:lvl1pPr algn="ctr">
              <a:defRPr/>
            </a:lvl1pPr>
          </a:lstStyle>
          <a:p>
            <a:r>
              <a:rPr kumimoji="0" lang="en-US" dirty="0"/>
              <a:t>Click to edit Master Title Style</a:t>
            </a:r>
          </a:p>
        </p:txBody>
      </p:sp>
    </p:spTree>
    <p:extLst>
      <p:ext uri="{BB962C8B-B14F-4D97-AF65-F5344CB8AC3E}">
        <p14:creationId xmlns:p14="http://schemas.microsoft.com/office/powerpoint/2010/main" val="30442753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76200"/>
            <a:ext cx="11180064" cy="990600"/>
          </a:xfrm>
        </p:spPr>
        <p:txBody>
          <a:bodyPr/>
          <a:lstStyle/>
          <a:p>
            <a:r>
              <a:rPr kumimoji="0" lang="en-US"/>
              <a:t>Click to edit Master title style</a:t>
            </a:r>
          </a:p>
        </p:txBody>
      </p:sp>
      <p:sp>
        <p:nvSpPr>
          <p:cNvPr id="8" name="Content Placeholder 7"/>
          <p:cNvSpPr>
            <a:spLocks noGrp="1"/>
          </p:cNvSpPr>
          <p:nvPr>
            <p:ph sz="quarter" idx="1"/>
          </p:nvPr>
        </p:nvSpPr>
        <p:spPr>
          <a:xfrm>
            <a:off x="508000" y="1143000"/>
            <a:ext cx="11180064" cy="4953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335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76200"/>
            <a:ext cx="11074400" cy="990600"/>
          </a:xfrm>
        </p:spPr>
        <p:txBody>
          <a:bodyPr/>
          <a:lstStyle/>
          <a:p>
            <a:r>
              <a:rPr kumimoji="0" lang="en-US"/>
              <a:t>Click to edit Master title style</a:t>
            </a:r>
            <a:endParaRPr kumimoji="0" lang="en-US" dirty="0"/>
          </a:p>
        </p:txBody>
      </p:sp>
      <p:sp>
        <p:nvSpPr>
          <p:cNvPr id="9" name="Content Placeholder 8"/>
          <p:cNvSpPr>
            <a:spLocks noGrp="1"/>
          </p:cNvSpPr>
          <p:nvPr>
            <p:ph sz="quarter" idx="1"/>
          </p:nvPr>
        </p:nvSpPr>
        <p:spPr>
          <a:xfrm>
            <a:off x="609600"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256668"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5974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812800" y="76200"/>
            <a:ext cx="10871200" cy="990600"/>
          </a:xfrm>
        </p:spPr>
        <p:txBody>
          <a:bodyPr/>
          <a:lstStyle/>
          <a:p>
            <a:r>
              <a:rPr kumimoji="0" lang="en-US"/>
              <a:t>Click to edit Master title style</a:t>
            </a:r>
          </a:p>
        </p:txBody>
      </p:sp>
    </p:spTree>
    <p:extLst>
      <p:ext uri="{BB962C8B-B14F-4D97-AF65-F5344CB8AC3E}">
        <p14:creationId xmlns:p14="http://schemas.microsoft.com/office/powerpoint/2010/main" val="386609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6750F7-1D31-4A62-AD5E-FA0227EDA078}" type="datetimeFigureOut">
              <a:rPr lang="en-US" smtClean="0"/>
              <a:t>4/23/21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3EA4D1-CF42-41FF-8AA9-255CD0EDCBE2}" type="slidenum">
              <a:rPr lang="en-US" smtClean="0"/>
              <a:t>‹#›</a:t>
            </a:fld>
            <a:endParaRPr lang="en-US"/>
          </a:p>
        </p:txBody>
      </p:sp>
    </p:spTree>
    <p:extLst>
      <p:ext uri="{BB962C8B-B14F-4D97-AF65-F5344CB8AC3E}">
        <p14:creationId xmlns:p14="http://schemas.microsoft.com/office/powerpoint/2010/main" val="873142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24600"/>
            <a:ext cx="12192000" cy="533400"/>
          </a:xfrm>
          <a:prstGeom prst="rect">
            <a:avLst/>
          </a:prstGeom>
          <a:solidFill>
            <a:srgbClr val="03244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295400"/>
            <a:ext cx="10871200" cy="483108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Slide Number Placeholder 3"/>
          <p:cNvSpPr txBox="1">
            <a:spLocks/>
          </p:cNvSpPr>
          <p:nvPr/>
        </p:nvSpPr>
        <p:spPr>
          <a:xfrm>
            <a:off x="11074400" y="6400548"/>
            <a:ext cx="7112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ED7AB2-EE9F-44DB-8259-3CD82A052FFC}" type="slidenum">
              <a:rPr lang="en-US" sz="1400" b="0" smtClean="0">
                <a:solidFill>
                  <a:schemeClr val="bg1"/>
                </a:solidFill>
              </a:rPr>
              <a:pPr/>
              <a:t>‹#›</a:t>
            </a:fld>
            <a:endParaRPr lang="en-US" sz="1400" b="0" dirty="0">
              <a:solidFill>
                <a:schemeClr val="bg1"/>
              </a:solidFill>
            </a:endParaRPr>
          </a:p>
        </p:txBody>
      </p:sp>
    </p:spTree>
    <p:extLst>
      <p:ext uri="{BB962C8B-B14F-4D97-AF65-F5344CB8AC3E}">
        <p14:creationId xmlns:p14="http://schemas.microsoft.com/office/powerpoint/2010/main" val="219461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60400" y="2704620"/>
            <a:ext cx="10871200" cy="990600"/>
          </a:xfrm>
        </p:spPr>
        <p:txBody>
          <a:bodyPr>
            <a:noAutofit/>
          </a:bodyPr>
          <a:lstStyle/>
          <a:p>
            <a:pPr algn="ctr"/>
            <a:r>
              <a:rPr lang="en-US" sz="4000" dirty="0"/>
              <a:t>What has been done -- studies of machine intelligence in test</a:t>
            </a:r>
            <a:br>
              <a:rPr lang="en-US" sz="4000" dirty="0">
                <a:cs typeface="Calibri Light" panose="020F0302020204030204" pitchFamily="34" charset="0"/>
              </a:rPr>
            </a:br>
            <a:endParaRPr lang="en-US" sz="4000" dirty="0">
              <a:cs typeface="Calibri Light" panose="020F0302020204030204" pitchFamily="34" charset="0"/>
            </a:endParaRPr>
          </a:p>
        </p:txBody>
      </p:sp>
      <p:sp>
        <p:nvSpPr>
          <p:cNvPr id="7" name="TextBox 6"/>
          <p:cNvSpPr txBox="1"/>
          <p:nvPr/>
        </p:nvSpPr>
        <p:spPr>
          <a:xfrm>
            <a:off x="3346704" y="182880"/>
            <a:ext cx="5760720" cy="646331"/>
          </a:xfrm>
          <a:prstGeom prst="rect">
            <a:avLst/>
          </a:prstGeom>
          <a:noFill/>
        </p:spPr>
        <p:txBody>
          <a:bodyPr wrap="square" rtlCol="0">
            <a:spAutoFit/>
          </a:bodyPr>
          <a:lstStyle/>
          <a:p>
            <a:pPr algn="ctr"/>
            <a:r>
              <a:rPr lang="en-US" dirty="0"/>
              <a:t> IEEE VLSI Test Symposium’ 21</a:t>
            </a:r>
          </a:p>
          <a:p>
            <a:pPr algn="ctr"/>
            <a:r>
              <a:rPr lang="en-US" dirty="0"/>
              <a:t>Virtual Event</a:t>
            </a:r>
          </a:p>
        </p:txBody>
      </p:sp>
      <p:sp>
        <p:nvSpPr>
          <p:cNvPr id="6" name="TextBox 5">
            <a:extLst>
              <a:ext uri="{FF2B5EF4-FFF2-40B4-BE49-F238E27FC236}">
                <a16:creationId xmlns:a16="http://schemas.microsoft.com/office/drawing/2014/main" id="{1B7737D4-4DEE-9148-9757-DE2B2BAEEF9F}"/>
              </a:ext>
            </a:extLst>
          </p:cNvPr>
          <p:cNvSpPr txBox="1"/>
          <p:nvPr/>
        </p:nvSpPr>
        <p:spPr>
          <a:xfrm>
            <a:off x="-287897" y="5476143"/>
            <a:ext cx="12767794" cy="461665"/>
          </a:xfrm>
          <a:prstGeom prst="rect">
            <a:avLst/>
          </a:prstGeom>
          <a:noFill/>
        </p:spPr>
        <p:txBody>
          <a:bodyPr wrap="square" rtlCol="0">
            <a:spAutoFit/>
          </a:bodyPr>
          <a:lstStyle/>
          <a:p>
            <a:pPr algn="ctr"/>
            <a:r>
              <a:rPr lang="en-US" sz="2400" dirty="0"/>
              <a:t>Soham Roy </a:t>
            </a:r>
          </a:p>
        </p:txBody>
      </p:sp>
      <p:sp>
        <p:nvSpPr>
          <p:cNvPr id="8" name="TextBox 7"/>
          <p:cNvSpPr txBox="1"/>
          <p:nvPr/>
        </p:nvSpPr>
        <p:spPr>
          <a:xfrm>
            <a:off x="3240911" y="6030408"/>
            <a:ext cx="8611565" cy="707886"/>
          </a:xfrm>
          <a:prstGeom prst="rect">
            <a:avLst/>
          </a:prstGeom>
          <a:noFill/>
        </p:spPr>
        <p:txBody>
          <a:bodyPr wrap="square" rtlCol="0">
            <a:spAutoFit/>
          </a:bodyPr>
          <a:lstStyle/>
          <a:p>
            <a:pPr algn="ctr"/>
            <a:r>
              <a:rPr lang="en-US" sz="2000" dirty="0"/>
              <a:t>Department of Electrical and Computer Engineering</a:t>
            </a:r>
          </a:p>
          <a:p>
            <a:pPr algn="ctr"/>
            <a:r>
              <a:rPr lang="en-US" sz="2000" dirty="0"/>
              <a:t>Auburn University, Auburn, Alabama, USA</a:t>
            </a:r>
          </a:p>
        </p:txBody>
      </p:sp>
    </p:spTree>
    <p:extLst>
      <p:ext uri="{BB962C8B-B14F-4D97-AF65-F5344CB8AC3E}">
        <p14:creationId xmlns:p14="http://schemas.microsoft.com/office/powerpoint/2010/main" val="61372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Testing</a:t>
            </a:r>
          </a:p>
        </p:txBody>
      </p:sp>
      <p:pic>
        <p:nvPicPr>
          <p:cNvPr id="6" name="Picture 5"/>
          <p:cNvPicPr>
            <a:picLocks noChangeAspect="1"/>
          </p:cNvPicPr>
          <p:nvPr/>
        </p:nvPicPr>
        <p:blipFill>
          <a:blip r:embed="rId3"/>
          <a:stretch>
            <a:fillRect/>
          </a:stretch>
        </p:blipFill>
        <p:spPr>
          <a:xfrm>
            <a:off x="3760100" y="1066800"/>
            <a:ext cx="5767787" cy="4582023"/>
          </a:xfrm>
          <a:prstGeom prst="rect">
            <a:avLst/>
          </a:prstGeom>
        </p:spPr>
      </p:pic>
      <p:sp>
        <p:nvSpPr>
          <p:cNvPr id="7" name="Rectangle 6"/>
          <p:cNvSpPr/>
          <p:nvPr/>
        </p:nvSpPr>
        <p:spPr>
          <a:xfrm>
            <a:off x="5346202" y="5780690"/>
            <a:ext cx="2595582" cy="369332"/>
          </a:xfrm>
          <a:prstGeom prst="rect">
            <a:avLst/>
          </a:prstGeom>
        </p:spPr>
        <p:txBody>
          <a:bodyPr wrap="none">
            <a:spAutoFit/>
          </a:bodyPr>
          <a:lstStyle/>
          <a:p>
            <a:r>
              <a:rPr lang="en-US" dirty="0"/>
              <a:t>Fig. 4: Schneider circuit</a:t>
            </a:r>
          </a:p>
        </p:txBody>
      </p:sp>
    </p:spTree>
    <p:extLst>
      <p:ext uri="{BB962C8B-B14F-4D97-AF65-F5344CB8AC3E}">
        <p14:creationId xmlns:p14="http://schemas.microsoft.com/office/powerpoint/2010/main" val="3538669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195551" y="779768"/>
            <a:ext cx="11923423" cy="990600"/>
          </a:xfrm>
        </p:spPr>
        <p:txBody>
          <a:bodyPr>
            <a:normAutofit/>
          </a:bodyPr>
          <a:lstStyle/>
          <a:p>
            <a:r>
              <a:rPr lang="en-US" sz="2800" b="1" u="sng" dirty="0"/>
              <a:t>Supervised Learning-Based ATPG</a:t>
            </a:r>
            <a:r>
              <a:rPr lang="en-US" sz="2800" b="1" i="1" u="sng" dirty="0"/>
              <a:t>: Machine intelligence applied</a:t>
            </a:r>
          </a:p>
        </p:txBody>
      </p:sp>
      <p:cxnSp>
        <p:nvCxnSpPr>
          <p:cNvPr id="23" name="Straight Arrow Connector 22">
            <a:extLst>
              <a:ext uri="{FF2B5EF4-FFF2-40B4-BE49-F238E27FC236}">
                <a16:creationId xmlns:a16="http://schemas.microsoft.com/office/drawing/2014/main" id="{2F79C99E-6B8E-0245-9943-D93EED30D588}"/>
              </a:ext>
            </a:extLst>
          </p:cNvPr>
          <p:cNvCxnSpPr>
            <a:cxnSpLocks/>
          </p:cNvCxnSpPr>
          <p:nvPr/>
        </p:nvCxnSpPr>
        <p:spPr>
          <a:xfrm>
            <a:off x="9410120" y="2732487"/>
            <a:ext cx="0" cy="526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F2EE792-EBED-994F-BD03-ECA67F7C6319}"/>
              </a:ext>
            </a:extLst>
          </p:cNvPr>
          <p:cNvCxnSpPr>
            <a:cxnSpLocks/>
            <a:stCxn id="41" idx="3"/>
          </p:cNvCxnSpPr>
          <p:nvPr/>
        </p:nvCxnSpPr>
        <p:spPr>
          <a:xfrm>
            <a:off x="8181975" y="3633786"/>
            <a:ext cx="555045" cy="7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8DB18F-2576-8846-8F44-E78C431BA5B4}"/>
              </a:ext>
            </a:extLst>
          </p:cNvPr>
          <p:cNvCxnSpPr>
            <a:cxnSpLocks/>
          </p:cNvCxnSpPr>
          <p:nvPr/>
        </p:nvCxnSpPr>
        <p:spPr>
          <a:xfrm flipV="1">
            <a:off x="8125984" y="4218782"/>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3125C40-591F-5047-9F10-22240933A0CB}"/>
              </a:ext>
            </a:extLst>
          </p:cNvPr>
          <p:cNvCxnSpPr>
            <a:cxnSpLocks/>
          </p:cNvCxnSpPr>
          <p:nvPr/>
        </p:nvCxnSpPr>
        <p:spPr>
          <a:xfrm flipV="1">
            <a:off x="8125984" y="4966491"/>
            <a:ext cx="69099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7E4C9A-8D9B-2E42-996B-9036D87A140F}"/>
              </a:ext>
            </a:extLst>
          </p:cNvPr>
          <p:cNvCxnSpPr>
            <a:cxnSpLocks/>
          </p:cNvCxnSpPr>
          <p:nvPr/>
        </p:nvCxnSpPr>
        <p:spPr>
          <a:xfrm>
            <a:off x="9756775" y="4555326"/>
            <a:ext cx="8255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8477F17-CBF2-8F4C-999A-94FF00D89D39}"/>
              </a:ext>
            </a:extLst>
          </p:cNvPr>
          <p:cNvCxnSpPr>
            <a:cxnSpLocks/>
          </p:cNvCxnSpPr>
          <p:nvPr/>
        </p:nvCxnSpPr>
        <p:spPr>
          <a:xfrm>
            <a:off x="9921875" y="3773486"/>
            <a:ext cx="68714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2E4146-E768-2F4B-87DB-0E12275F4652}"/>
              </a:ext>
            </a:extLst>
          </p:cNvPr>
          <p:cNvCxnSpPr>
            <a:cxnSpLocks/>
          </p:cNvCxnSpPr>
          <p:nvPr/>
        </p:nvCxnSpPr>
        <p:spPr>
          <a:xfrm flipV="1">
            <a:off x="10149131" y="4171948"/>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lternate Process 2">
            <a:extLst>
              <a:ext uri="{FF2B5EF4-FFF2-40B4-BE49-F238E27FC236}">
                <a16:creationId xmlns:a16="http://schemas.microsoft.com/office/drawing/2014/main" id="{D768A938-DC2B-E349-915A-39214E2577BC}"/>
              </a:ext>
            </a:extLst>
          </p:cNvPr>
          <p:cNvSpPr/>
          <p:nvPr/>
        </p:nvSpPr>
        <p:spPr>
          <a:xfrm>
            <a:off x="337130" y="3168650"/>
            <a:ext cx="1494845" cy="958850"/>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Random backtracing ATPG</a:t>
            </a:r>
          </a:p>
        </p:txBody>
      </p:sp>
      <p:sp>
        <p:nvSpPr>
          <p:cNvPr id="32" name="Can 31">
            <a:extLst>
              <a:ext uri="{FF2B5EF4-FFF2-40B4-BE49-F238E27FC236}">
                <a16:creationId xmlns:a16="http://schemas.microsoft.com/office/drawing/2014/main" id="{03A60BD2-73E7-3848-96C0-3DD445EE8CB4}"/>
              </a:ext>
            </a:extLst>
          </p:cNvPr>
          <p:cNvSpPr/>
          <p:nvPr/>
        </p:nvSpPr>
        <p:spPr>
          <a:xfrm>
            <a:off x="2430753" y="3114675"/>
            <a:ext cx="1204622" cy="10668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Database</a:t>
            </a:r>
          </a:p>
        </p:txBody>
      </p:sp>
      <p:sp>
        <p:nvSpPr>
          <p:cNvPr id="33" name="Alternate Process 5">
            <a:extLst>
              <a:ext uri="{FF2B5EF4-FFF2-40B4-BE49-F238E27FC236}">
                <a16:creationId xmlns:a16="http://schemas.microsoft.com/office/drawing/2014/main" id="{E909C703-474A-8945-8A81-D7702A125D52}"/>
              </a:ext>
            </a:extLst>
          </p:cNvPr>
          <p:cNvSpPr/>
          <p:nvPr/>
        </p:nvSpPr>
        <p:spPr>
          <a:xfrm>
            <a:off x="195552" y="1843881"/>
            <a:ext cx="1778000" cy="1117600"/>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c6288, b05, c3540; 100 hardest faults each</a:t>
            </a:r>
          </a:p>
        </p:txBody>
      </p:sp>
      <p:cxnSp>
        <p:nvCxnSpPr>
          <p:cNvPr id="34" name="Straight Arrow Connector 33">
            <a:extLst>
              <a:ext uri="{FF2B5EF4-FFF2-40B4-BE49-F238E27FC236}">
                <a16:creationId xmlns:a16="http://schemas.microsoft.com/office/drawing/2014/main" id="{66C3A7DA-83B5-1C47-8A7C-BC3BB31094C2}"/>
              </a:ext>
            </a:extLst>
          </p:cNvPr>
          <p:cNvCxnSpPr>
            <a:cxnSpLocks/>
            <a:stCxn id="33" idx="2"/>
            <a:endCxn id="31" idx="0"/>
          </p:cNvCxnSpPr>
          <p:nvPr/>
        </p:nvCxnSpPr>
        <p:spPr>
          <a:xfrm>
            <a:off x="1084552" y="2961481"/>
            <a:ext cx="1" cy="2071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46754A8-EBF2-5E4A-8D91-C89D2825FE31}"/>
              </a:ext>
            </a:extLst>
          </p:cNvPr>
          <p:cNvCxnSpPr>
            <a:cxnSpLocks/>
            <a:stCxn id="31" idx="3"/>
            <a:endCxn id="32" idx="2"/>
          </p:cNvCxnSpPr>
          <p:nvPr/>
        </p:nvCxnSpPr>
        <p:spPr>
          <a:xfrm>
            <a:off x="1831975" y="3648075"/>
            <a:ext cx="59877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Cloud 35">
            <a:extLst>
              <a:ext uri="{FF2B5EF4-FFF2-40B4-BE49-F238E27FC236}">
                <a16:creationId xmlns:a16="http://schemas.microsoft.com/office/drawing/2014/main" id="{14F13F9E-223B-E84D-A591-A1D7E75ACC85}"/>
              </a:ext>
            </a:extLst>
          </p:cNvPr>
          <p:cNvSpPr/>
          <p:nvPr/>
        </p:nvSpPr>
        <p:spPr>
          <a:xfrm>
            <a:off x="4067175" y="3095624"/>
            <a:ext cx="1612900" cy="1076325"/>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 Training</a:t>
            </a:r>
          </a:p>
        </p:txBody>
      </p:sp>
      <p:cxnSp>
        <p:nvCxnSpPr>
          <p:cNvPr id="37" name="Straight Arrow Connector 36">
            <a:extLst>
              <a:ext uri="{FF2B5EF4-FFF2-40B4-BE49-F238E27FC236}">
                <a16:creationId xmlns:a16="http://schemas.microsoft.com/office/drawing/2014/main" id="{4977C70E-DBF7-DE43-B8D2-5C4264AB57F2}"/>
              </a:ext>
            </a:extLst>
          </p:cNvPr>
          <p:cNvCxnSpPr>
            <a:cxnSpLocks/>
            <a:stCxn id="32" idx="4"/>
            <a:endCxn id="36" idx="2"/>
          </p:cNvCxnSpPr>
          <p:nvPr/>
        </p:nvCxnSpPr>
        <p:spPr>
          <a:xfrm flipV="1">
            <a:off x="3635375" y="3633787"/>
            <a:ext cx="436803" cy="142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Can 37">
            <a:extLst>
              <a:ext uri="{FF2B5EF4-FFF2-40B4-BE49-F238E27FC236}">
                <a16:creationId xmlns:a16="http://schemas.microsoft.com/office/drawing/2014/main" id="{98CF0298-90D7-BD41-8C41-145B91766E38}"/>
              </a:ext>
            </a:extLst>
          </p:cNvPr>
          <p:cNvSpPr/>
          <p:nvPr/>
        </p:nvSpPr>
        <p:spPr>
          <a:xfrm>
            <a:off x="8559128" y="1647034"/>
            <a:ext cx="1524092" cy="10668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Remaining benchmarks</a:t>
            </a:r>
          </a:p>
        </p:txBody>
      </p:sp>
      <p:sp>
        <p:nvSpPr>
          <p:cNvPr id="39" name="Alternate Process 20">
            <a:extLst>
              <a:ext uri="{FF2B5EF4-FFF2-40B4-BE49-F238E27FC236}">
                <a16:creationId xmlns:a16="http://schemas.microsoft.com/office/drawing/2014/main" id="{A3EC4EF3-810B-DA44-9A15-DEE8D32010B2}"/>
              </a:ext>
            </a:extLst>
          </p:cNvPr>
          <p:cNvSpPr/>
          <p:nvPr/>
        </p:nvSpPr>
        <p:spPr>
          <a:xfrm>
            <a:off x="6111875" y="3951285"/>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COP-guided backtracing</a:t>
            </a:r>
          </a:p>
        </p:txBody>
      </p:sp>
      <p:sp>
        <p:nvSpPr>
          <p:cNvPr id="40" name="Alternate Process 21">
            <a:extLst>
              <a:ext uri="{FF2B5EF4-FFF2-40B4-BE49-F238E27FC236}">
                <a16:creationId xmlns:a16="http://schemas.microsoft.com/office/drawing/2014/main" id="{01A03AAC-8B82-1046-AD8F-9EE8668D16BC}"/>
              </a:ext>
            </a:extLst>
          </p:cNvPr>
          <p:cNvSpPr/>
          <p:nvPr/>
        </p:nvSpPr>
        <p:spPr>
          <a:xfrm>
            <a:off x="6111875" y="4619623"/>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Distance-guided backtracing</a:t>
            </a:r>
          </a:p>
        </p:txBody>
      </p:sp>
      <p:sp>
        <p:nvSpPr>
          <p:cNvPr id="41" name="Alternate Process 22">
            <a:extLst>
              <a:ext uri="{FF2B5EF4-FFF2-40B4-BE49-F238E27FC236}">
                <a16:creationId xmlns:a16="http://schemas.microsoft.com/office/drawing/2014/main" id="{69A010FD-EFE6-0246-97D1-59925067FF44}"/>
              </a:ext>
            </a:extLst>
          </p:cNvPr>
          <p:cNvSpPr/>
          <p:nvPr/>
        </p:nvSpPr>
        <p:spPr>
          <a:xfrm>
            <a:off x="6111875" y="3302792"/>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ANN-guided backtracing</a:t>
            </a:r>
          </a:p>
        </p:txBody>
      </p:sp>
      <p:cxnSp>
        <p:nvCxnSpPr>
          <p:cNvPr id="42" name="Straight Arrow Connector 41">
            <a:extLst>
              <a:ext uri="{FF2B5EF4-FFF2-40B4-BE49-F238E27FC236}">
                <a16:creationId xmlns:a16="http://schemas.microsoft.com/office/drawing/2014/main" id="{5FDE0213-2538-9143-A065-970687018336}"/>
              </a:ext>
            </a:extLst>
          </p:cNvPr>
          <p:cNvCxnSpPr>
            <a:cxnSpLocks/>
            <a:stCxn id="36" idx="0"/>
            <a:endCxn id="41" idx="1"/>
          </p:cNvCxnSpPr>
          <p:nvPr/>
        </p:nvCxnSpPr>
        <p:spPr>
          <a:xfrm flipV="1">
            <a:off x="5678731" y="3633786"/>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16848CF4-C8EC-8849-96A6-E98AA4C8BA30}"/>
              </a:ext>
            </a:extLst>
          </p:cNvPr>
          <p:cNvSpPr/>
          <p:nvPr/>
        </p:nvSpPr>
        <p:spPr>
          <a:xfrm>
            <a:off x="8575675" y="3168650"/>
            <a:ext cx="1612900" cy="2112961"/>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ATPG</a:t>
            </a:r>
          </a:p>
        </p:txBody>
      </p:sp>
      <p:sp>
        <p:nvSpPr>
          <p:cNvPr id="44" name="Alternate Process 28">
            <a:extLst>
              <a:ext uri="{FF2B5EF4-FFF2-40B4-BE49-F238E27FC236}">
                <a16:creationId xmlns:a16="http://schemas.microsoft.com/office/drawing/2014/main" id="{DCCF94E8-FBED-3C46-82C6-0294F2C5642B}"/>
              </a:ext>
            </a:extLst>
          </p:cNvPr>
          <p:cNvSpPr/>
          <p:nvPr/>
        </p:nvSpPr>
        <p:spPr>
          <a:xfrm>
            <a:off x="10588625" y="3465512"/>
            <a:ext cx="1530350" cy="148510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CPU time, backtracks, &amp; backtraces</a:t>
            </a:r>
          </a:p>
        </p:txBody>
      </p:sp>
      <p:sp>
        <p:nvSpPr>
          <p:cNvPr id="45" name="Rectangle 44">
            <a:extLst>
              <a:ext uri="{FF2B5EF4-FFF2-40B4-BE49-F238E27FC236}">
                <a16:creationId xmlns:a16="http://schemas.microsoft.com/office/drawing/2014/main" id="{5E9FF0BB-ABA7-3043-89E7-0DC8D703188C}"/>
              </a:ext>
            </a:extLst>
          </p:cNvPr>
          <p:cNvSpPr/>
          <p:nvPr/>
        </p:nvSpPr>
        <p:spPr>
          <a:xfrm>
            <a:off x="463296" y="6312700"/>
            <a:ext cx="11012424" cy="523220"/>
          </a:xfrm>
          <a:prstGeom prst="rect">
            <a:avLst/>
          </a:prstGeom>
        </p:spPr>
        <p:txBody>
          <a:bodyPr wrap="square">
            <a:spAutoFit/>
          </a:bodyPr>
          <a:lstStyle/>
          <a:p>
            <a:pPr>
              <a:buClr>
                <a:schemeClr val="accent5"/>
              </a:buClr>
            </a:pPr>
            <a:r>
              <a:rPr lang="en-US" sz="1400" dirty="0">
                <a:solidFill>
                  <a:schemeClr val="bg1"/>
                </a:solidFill>
              </a:rPr>
              <a:t>S. Roy, S. K. Millican, and V. D. Agrawal, “Machine Intelligence for Efficient Test Pattern Generation,” in Proceedings of the IEEE International Test Conference, Washington D.C, Nov. 2020.</a:t>
            </a:r>
          </a:p>
        </p:txBody>
      </p:sp>
      <p:sp>
        <p:nvSpPr>
          <p:cNvPr id="29" name="Title 1">
            <a:extLst>
              <a:ext uri="{FF2B5EF4-FFF2-40B4-BE49-F238E27FC236}">
                <a16:creationId xmlns:a16="http://schemas.microsoft.com/office/drawing/2014/main" id="{BB108109-E0FF-4341-BC04-17044B41663F}"/>
              </a:ext>
            </a:extLst>
          </p:cNvPr>
          <p:cNvSpPr txBox="1">
            <a:spLocks/>
          </p:cNvSpPr>
          <p:nvPr/>
        </p:nvSpPr>
        <p:spPr>
          <a:xfrm>
            <a:off x="508000" y="29900"/>
            <a:ext cx="11180064" cy="990600"/>
          </a:xfrm>
          <a:prstGeom prst="rect">
            <a:avLst/>
          </a:prstGeom>
        </p:spPr>
        <p:txBody>
          <a:bodyPr vert="horz" anchor="ctr">
            <a:normAutofit fontScale="900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t>Digital Testing</a:t>
            </a:r>
            <a:br>
              <a:rPr lang="en-US" dirty="0"/>
            </a:br>
            <a:r>
              <a:rPr lang="en-US" sz="3100" i="1" dirty="0"/>
              <a:t>Recent Study on Machine Intelligence-Based ATPG</a:t>
            </a:r>
            <a:endParaRPr lang="en-US" i="1" dirty="0"/>
          </a:p>
        </p:txBody>
      </p:sp>
    </p:spTree>
    <p:extLst>
      <p:ext uri="{BB962C8B-B14F-4D97-AF65-F5344CB8AC3E}">
        <p14:creationId xmlns:p14="http://schemas.microsoft.com/office/powerpoint/2010/main" val="3880180631"/>
      </p:ext>
    </p:extLst>
  </p:cSld>
  <p:clrMapOvr>
    <a:masterClrMapping/>
  </p:clrMapOvr>
  <mc:AlternateContent xmlns:mc="http://schemas.openxmlformats.org/markup-compatibility/2006" xmlns:p14="http://schemas.microsoft.com/office/powerpoint/2010/main">
    <mc:Choice Requires="p14">
      <p:transition spd="slow" p14:dur="2000" advTm="70714"/>
    </mc:Choice>
    <mc:Fallback xmlns="">
      <p:transition spd="slow" advTm="7071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5AEBFF3-C615-F747-B70D-8C8C734CF379}"/>
              </a:ext>
            </a:extLst>
          </p:cNvPr>
          <p:cNvGraphicFramePr>
            <a:graphicFrameLocks/>
          </p:cNvGraphicFramePr>
          <p:nvPr/>
        </p:nvGraphicFramePr>
        <p:xfrm>
          <a:off x="508000" y="1143000"/>
          <a:ext cx="11180064"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E397D8AA-535C-5246-9E21-480B10419E01}"/>
              </a:ext>
            </a:extLst>
          </p:cNvPr>
          <p:cNvSpPr>
            <a:spLocks noGrp="1"/>
          </p:cNvSpPr>
          <p:nvPr>
            <p:ph type="title"/>
          </p:nvPr>
        </p:nvSpPr>
        <p:spPr>
          <a:xfrm>
            <a:off x="508000" y="38622"/>
            <a:ext cx="11180064" cy="990600"/>
          </a:xfrm>
        </p:spPr>
        <p:txBody>
          <a:bodyPr>
            <a:normAutofit fontScale="90000"/>
          </a:bodyPr>
          <a:lstStyle/>
          <a:p>
            <a:r>
              <a:rPr lang="en-US" dirty="0"/>
              <a:t>Supervised Learning-Based ATPG</a:t>
            </a:r>
            <a:br>
              <a:rPr lang="en-US" dirty="0"/>
            </a:br>
            <a:r>
              <a:rPr lang="en-US" sz="3100" i="1" dirty="0"/>
              <a:t>Experimental Results - ATPG for all faults (backtracks)</a:t>
            </a:r>
            <a:endParaRPr lang="en-US" i="1" dirty="0"/>
          </a:p>
        </p:txBody>
      </p:sp>
      <p:sp>
        <p:nvSpPr>
          <p:cNvPr id="5" name="Rectangle 4">
            <a:extLst>
              <a:ext uri="{FF2B5EF4-FFF2-40B4-BE49-F238E27FC236}">
                <a16:creationId xmlns:a16="http://schemas.microsoft.com/office/drawing/2014/main" id="{DEB7C61E-2F78-2B48-9371-E36D2A9A69E9}"/>
              </a:ext>
            </a:extLst>
          </p:cNvPr>
          <p:cNvSpPr/>
          <p:nvPr/>
        </p:nvSpPr>
        <p:spPr>
          <a:xfrm>
            <a:off x="463296" y="6312700"/>
            <a:ext cx="11012424" cy="523220"/>
          </a:xfrm>
          <a:prstGeom prst="rect">
            <a:avLst/>
          </a:prstGeom>
        </p:spPr>
        <p:txBody>
          <a:bodyPr wrap="square">
            <a:spAutoFit/>
          </a:bodyPr>
          <a:lstStyle/>
          <a:p>
            <a:pPr>
              <a:buClr>
                <a:schemeClr val="accent5"/>
              </a:buClr>
            </a:pPr>
            <a:r>
              <a:rPr lang="en-US" sz="1400" dirty="0">
                <a:solidFill>
                  <a:schemeClr val="bg1"/>
                </a:solidFill>
              </a:rPr>
              <a:t>S. Roy, S. K. Millican, and V. D. Agrawal, “Machine Intelligence for Efficient Test Pattern Generation,” in Proceedings of the IEEE International Test Conference, Washington D.C, Nov. 2020.</a:t>
            </a:r>
          </a:p>
        </p:txBody>
      </p:sp>
    </p:spTree>
    <p:extLst>
      <p:ext uri="{BB962C8B-B14F-4D97-AF65-F5344CB8AC3E}">
        <p14:creationId xmlns:p14="http://schemas.microsoft.com/office/powerpoint/2010/main" val="6459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BD02E70-34E4-5042-A2C5-AD836921D3B5}"/>
              </a:ext>
            </a:extLst>
          </p:cNvPr>
          <p:cNvGraphicFramePr>
            <a:graphicFrameLocks/>
          </p:cNvGraphicFramePr>
          <p:nvPr/>
        </p:nvGraphicFramePr>
        <p:xfrm>
          <a:off x="508000" y="1143000"/>
          <a:ext cx="11180064"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67F137CA-A2D1-A341-8B2F-5777D571F6F4}"/>
              </a:ext>
            </a:extLst>
          </p:cNvPr>
          <p:cNvSpPr>
            <a:spLocks noGrp="1"/>
          </p:cNvSpPr>
          <p:nvPr>
            <p:ph type="title"/>
          </p:nvPr>
        </p:nvSpPr>
        <p:spPr>
          <a:xfrm>
            <a:off x="508000" y="38622"/>
            <a:ext cx="11180064" cy="990600"/>
          </a:xfrm>
        </p:spPr>
        <p:txBody>
          <a:bodyPr>
            <a:normAutofit fontScale="90000"/>
          </a:bodyPr>
          <a:lstStyle/>
          <a:p>
            <a:r>
              <a:rPr lang="en-US" dirty="0"/>
              <a:t>Supervised Learning-Based ATPG</a:t>
            </a:r>
            <a:br>
              <a:rPr lang="en-US" dirty="0"/>
            </a:br>
            <a:r>
              <a:rPr lang="en-US" sz="3100" i="1" dirty="0"/>
              <a:t>Experimental Results - ATPG for all faults (CPU Time)</a:t>
            </a:r>
            <a:endParaRPr lang="en-US" i="1" dirty="0"/>
          </a:p>
        </p:txBody>
      </p:sp>
      <p:sp>
        <p:nvSpPr>
          <p:cNvPr id="5" name="Rectangle 4">
            <a:extLst>
              <a:ext uri="{FF2B5EF4-FFF2-40B4-BE49-F238E27FC236}">
                <a16:creationId xmlns:a16="http://schemas.microsoft.com/office/drawing/2014/main" id="{28736D71-833C-194D-8449-E6C2E73EA975}"/>
              </a:ext>
            </a:extLst>
          </p:cNvPr>
          <p:cNvSpPr/>
          <p:nvPr/>
        </p:nvSpPr>
        <p:spPr>
          <a:xfrm>
            <a:off x="463296" y="6312700"/>
            <a:ext cx="11012424" cy="523220"/>
          </a:xfrm>
          <a:prstGeom prst="rect">
            <a:avLst/>
          </a:prstGeom>
        </p:spPr>
        <p:txBody>
          <a:bodyPr wrap="square">
            <a:spAutoFit/>
          </a:bodyPr>
          <a:lstStyle/>
          <a:p>
            <a:pPr>
              <a:buClr>
                <a:schemeClr val="accent5"/>
              </a:buClr>
            </a:pPr>
            <a:r>
              <a:rPr lang="en-US" sz="1400" dirty="0">
                <a:solidFill>
                  <a:schemeClr val="bg1"/>
                </a:solidFill>
              </a:rPr>
              <a:t>S. Roy, S. K. Millican, and V. D. Agrawal, “Machine Intelligence for Efficient Test Pattern Generation,” in Proceedings of the IEEE International Test Conference, Washington D.C, Nov. 2020.</a:t>
            </a:r>
          </a:p>
        </p:txBody>
      </p:sp>
    </p:spTree>
    <p:extLst>
      <p:ext uri="{BB962C8B-B14F-4D97-AF65-F5344CB8AC3E}">
        <p14:creationId xmlns:p14="http://schemas.microsoft.com/office/powerpoint/2010/main" val="427162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3346450" y="926275"/>
            <a:ext cx="10871200" cy="990600"/>
          </a:xfrm>
        </p:spPr>
        <p:txBody>
          <a:bodyPr>
            <a:normAutofit/>
          </a:bodyPr>
          <a:lstStyle/>
          <a:p>
            <a:r>
              <a:rPr lang="en-US" sz="2400" b="1" u="sng" dirty="0"/>
              <a:t>Unsupervised Learning-Based ATPG: </a:t>
            </a:r>
            <a:r>
              <a:rPr lang="en-US" sz="2400" b="1" i="1" u="sng" dirty="0"/>
              <a:t>PCA applied</a:t>
            </a:r>
          </a:p>
        </p:txBody>
      </p:sp>
      <p:cxnSp>
        <p:nvCxnSpPr>
          <p:cNvPr id="24" name="Straight Arrow Connector 23">
            <a:extLst>
              <a:ext uri="{FF2B5EF4-FFF2-40B4-BE49-F238E27FC236}">
                <a16:creationId xmlns:a16="http://schemas.microsoft.com/office/drawing/2014/main" id="{0F2EE792-EBED-994F-BD03-ECA67F7C6319}"/>
              </a:ext>
            </a:extLst>
          </p:cNvPr>
          <p:cNvCxnSpPr>
            <a:cxnSpLocks/>
            <a:stCxn id="41" idx="3"/>
          </p:cNvCxnSpPr>
          <p:nvPr/>
        </p:nvCxnSpPr>
        <p:spPr>
          <a:xfrm>
            <a:off x="8181975" y="3633786"/>
            <a:ext cx="555045" cy="7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8DB18F-2576-8846-8F44-E78C431BA5B4}"/>
              </a:ext>
            </a:extLst>
          </p:cNvPr>
          <p:cNvCxnSpPr>
            <a:cxnSpLocks/>
          </p:cNvCxnSpPr>
          <p:nvPr/>
        </p:nvCxnSpPr>
        <p:spPr>
          <a:xfrm flipV="1">
            <a:off x="8125984" y="4218782"/>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3125C40-591F-5047-9F10-22240933A0CB}"/>
              </a:ext>
            </a:extLst>
          </p:cNvPr>
          <p:cNvCxnSpPr>
            <a:cxnSpLocks/>
          </p:cNvCxnSpPr>
          <p:nvPr/>
        </p:nvCxnSpPr>
        <p:spPr>
          <a:xfrm flipV="1">
            <a:off x="8125984" y="4966491"/>
            <a:ext cx="69099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7E4C9A-8D9B-2E42-996B-9036D87A140F}"/>
              </a:ext>
            </a:extLst>
          </p:cNvPr>
          <p:cNvCxnSpPr>
            <a:cxnSpLocks/>
          </p:cNvCxnSpPr>
          <p:nvPr/>
        </p:nvCxnSpPr>
        <p:spPr>
          <a:xfrm>
            <a:off x="9756775" y="4555326"/>
            <a:ext cx="8255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8477F17-CBF2-8F4C-999A-94FF00D89D39}"/>
              </a:ext>
            </a:extLst>
          </p:cNvPr>
          <p:cNvCxnSpPr>
            <a:cxnSpLocks/>
          </p:cNvCxnSpPr>
          <p:nvPr/>
        </p:nvCxnSpPr>
        <p:spPr>
          <a:xfrm>
            <a:off x="9921875" y="3773486"/>
            <a:ext cx="68714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2E4146-E768-2F4B-87DB-0E12275F4652}"/>
              </a:ext>
            </a:extLst>
          </p:cNvPr>
          <p:cNvCxnSpPr>
            <a:cxnSpLocks/>
          </p:cNvCxnSpPr>
          <p:nvPr/>
        </p:nvCxnSpPr>
        <p:spPr>
          <a:xfrm flipV="1">
            <a:off x="10149131" y="4171948"/>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lternate Process 2">
            <a:extLst>
              <a:ext uri="{FF2B5EF4-FFF2-40B4-BE49-F238E27FC236}">
                <a16:creationId xmlns:a16="http://schemas.microsoft.com/office/drawing/2014/main" id="{D768A938-DC2B-E349-915A-39214E2577BC}"/>
              </a:ext>
            </a:extLst>
          </p:cNvPr>
          <p:cNvSpPr/>
          <p:nvPr/>
        </p:nvSpPr>
        <p:spPr>
          <a:xfrm>
            <a:off x="1414752" y="1347172"/>
            <a:ext cx="1494845" cy="107632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Features: Distance,</a:t>
            </a:r>
          </a:p>
          <a:p>
            <a:pPr algn="ctr"/>
            <a:r>
              <a:rPr lang="en-US" dirty="0"/>
              <a:t>COP,</a:t>
            </a:r>
          </a:p>
          <a:p>
            <a:pPr algn="ctr"/>
            <a:r>
              <a:rPr lang="en-US" dirty="0"/>
              <a:t>SCOAP</a:t>
            </a:r>
          </a:p>
        </p:txBody>
      </p:sp>
      <p:cxnSp>
        <p:nvCxnSpPr>
          <p:cNvPr id="35" name="Straight Arrow Connector 34">
            <a:extLst>
              <a:ext uri="{FF2B5EF4-FFF2-40B4-BE49-F238E27FC236}">
                <a16:creationId xmlns:a16="http://schemas.microsoft.com/office/drawing/2014/main" id="{946754A8-EBF2-5E4A-8D91-C89D2825FE31}"/>
              </a:ext>
            </a:extLst>
          </p:cNvPr>
          <p:cNvCxnSpPr>
            <a:cxnSpLocks/>
            <a:stCxn id="31" idx="2"/>
            <a:endCxn id="46" idx="1"/>
          </p:cNvCxnSpPr>
          <p:nvPr/>
        </p:nvCxnSpPr>
        <p:spPr>
          <a:xfrm>
            <a:off x="2162175" y="2423497"/>
            <a:ext cx="0" cy="392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Cloud 35">
            <a:extLst>
              <a:ext uri="{FF2B5EF4-FFF2-40B4-BE49-F238E27FC236}">
                <a16:creationId xmlns:a16="http://schemas.microsoft.com/office/drawing/2014/main" id="{14F13F9E-223B-E84D-A591-A1D7E75ACC85}"/>
              </a:ext>
            </a:extLst>
          </p:cNvPr>
          <p:cNvSpPr/>
          <p:nvPr/>
        </p:nvSpPr>
        <p:spPr>
          <a:xfrm>
            <a:off x="4067175" y="3095624"/>
            <a:ext cx="1612900" cy="1076325"/>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a:t>
            </a:r>
          </a:p>
        </p:txBody>
      </p:sp>
      <p:cxnSp>
        <p:nvCxnSpPr>
          <p:cNvPr id="37" name="Straight Arrow Connector 36">
            <a:extLst>
              <a:ext uri="{FF2B5EF4-FFF2-40B4-BE49-F238E27FC236}">
                <a16:creationId xmlns:a16="http://schemas.microsoft.com/office/drawing/2014/main" id="{4977C70E-DBF7-DE43-B8D2-5C4264AB57F2}"/>
              </a:ext>
            </a:extLst>
          </p:cNvPr>
          <p:cNvCxnSpPr>
            <a:cxnSpLocks/>
            <a:stCxn id="46" idx="4"/>
            <a:endCxn id="36" idx="2"/>
          </p:cNvCxnSpPr>
          <p:nvPr/>
        </p:nvCxnSpPr>
        <p:spPr>
          <a:xfrm>
            <a:off x="3394075" y="3633787"/>
            <a:ext cx="6781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Alternate Process 20">
            <a:extLst>
              <a:ext uri="{FF2B5EF4-FFF2-40B4-BE49-F238E27FC236}">
                <a16:creationId xmlns:a16="http://schemas.microsoft.com/office/drawing/2014/main" id="{A3EC4EF3-810B-DA44-9A15-DEE8D32010B2}"/>
              </a:ext>
            </a:extLst>
          </p:cNvPr>
          <p:cNvSpPr/>
          <p:nvPr/>
        </p:nvSpPr>
        <p:spPr>
          <a:xfrm>
            <a:off x="6111875" y="3951285"/>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COP-guided backtracing</a:t>
            </a:r>
          </a:p>
        </p:txBody>
      </p:sp>
      <p:sp>
        <p:nvSpPr>
          <p:cNvPr id="40" name="Alternate Process 21">
            <a:extLst>
              <a:ext uri="{FF2B5EF4-FFF2-40B4-BE49-F238E27FC236}">
                <a16:creationId xmlns:a16="http://schemas.microsoft.com/office/drawing/2014/main" id="{01A03AAC-8B82-1046-AD8F-9EE8668D16BC}"/>
              </a:ext>
            </a:extLst>
          </p:cNvPr>
          <p:cNvSpPr/>
          <p:nvPr/>
        </p:nvSpPr>
        <p:spPr>
          <a:xfrm>
            <a:off x="6111875" y="4619623"/>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Distance-guided backtracing</a:t>
            </a:r>
          </a:p>
        </p:txBody>
      </p:sp>
      <p:sp>
        <p:nvSpPr>
          <p:cNvPr id="41" name="Alternate Process 22">
            <a:extLst>
              <a:ext uri="{FF2B5EF4-FFF2-40B4-BE49-F238E27FC236}">
                <a16:creationId xmlns:a16="http://schemas.microsoft.com/office/drawing/2014/main" id="{69A010FD-EFE6-0246-97D1-59925067FF44}"/>
              </a:ext>
            </a:extLst>
          </p:cNvPr>
          <p:cNvSpPr/>
          <p:nvPr/>
        </p:nvSpPr>
        <p:spPr>
          <a:xfrm>
            <a:off x="6111875" y="3302792"/>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PCA-guided backtracing</a:t>
            </a:r>
          </a:p>
        </p:txBody>
      </p:sp>
      <p:cxnSp>
        <p:nvCxnSpPr>
          <p:cNvPr id="42" name="Straight Arrow Connector 41">
            <a:extLst>
              <a:ext uri="{FF2B5EF4-FFF2-40B4-BE49-F238E27FC236}">
                <a16:creationId xmlns:a16="http://schemas.microsoft.com/office/drawing/2014/main" id="{5FDE0213-2538-9143-A065-970687018336}"/>
              </a:ext>
            </a:extLst>
          </p:cNvPr>
          <p:cNvCxnSpPr>
            <a:cxnSpLocks/>
            <a:stCxn id="36" idx="0"/>
            <a:endCxn id="41" idx="1"/>
          </p:cNvCxnSpPr>
          <p:nvPr/>
        </p:nvCxnSpPr>
        <p:spPr>
          <a:xfrm flipV="1">
            <a:off x="5678731" y="3633786"/>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16848CF4-C8EC-8849-96A6-E98AA4C8BA30}"/>
              </a:ext>
            </a:extLst>
          </p:cNvPr>
          <p:cNvSpPr/>
          <p:nvPr/>
        </p:nvSpPr>
        <p:spPr>
          <a:xfrm>
            <a:off x="8575675" y="3168650"/>
            <a:ext cx="1612900" cy="2112961"/>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ATPG</a:t>
            </a:r>
          </a:p>
        </p:txBody>
      </p:sp>
      <p:sp>
        <p:nvSpPr>
          <p:cNvPr id="44" name="Alternate Process 28">
            <a:extLst>
              <a:ext uri="{FF2B5EF4-FFF2-40B4-BE49-F238E27FC236}">
                <a16:creationId xmlns:a16="http://schemas.microsoft.com/office/drawing/2014/main" id="{DCCF94E8-FBED-3C46-82C6-0294F2C5642B}"/>
              </a:ext>
            </a:extLst>
          </p:cNvPr>
          <p:cNvSpPr/>
          <p:nvPr/>
        </p:nvSpPr>
        <p:spPr>
          <a:xfrm>
            <a:off x="10588625" y="3465512"/>
            <a:ext cx="1530350" cy="148510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CPU time, backtracks, &amp; backtraces</a:t>
            </a:r>
          </a:p>
        </p:txBody>
      </p:sp>
      <p:sp>
        <p:nvSpPr>
          <p:cNvPr id="46" name="Can 45">
            <a:extLst>
              <a:ext uri="{FF2B5EF4-FFF2-40B4-BE49-F238E27FC236}">
                <a16:creationId xmlns:a16="http://schemas.microsoft.com/office/drawing/2014/main" id="{BED8C396-EE73-D44A-B01C-A30D63700194}"/>
              </a:ext>
            </a:extLst>
          </p:cNvPr>
          <p:cNvSpPr/>
          <p:nvPr/>
        </p:nvSpPr>
        <p:spPr>
          <a:xfrm>
            <a:off x="930275" y="2815795"/>
            <a:ext cx="2463800" cy="1635983"/>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Database containing circuit line’s information based on features</a:t>
            </a:r>
          </a:p>
        </p:txBody>
      </p:sp>
      <p:sp>
        <p:nvSpPr>
          <p:cNvPr id="47" name="Alternate Process 21">
            <a:extLst>
              <a:ext uri="{FF2B5EF4-FFF2-40B4-BE49-F238E27FC236}">
                <a16:creationId xmlns:a16="http://schemas.microsoft.com/office/drawing/2014/main" id="{4A3FF58A-D352-634E-9640-CF2C5A091EAE}"/>
              </a:ext>
            </a:extLst>
          </p:cNvPr>
          <p:cNvSpPr/>
          <p:nvPr/>
        </p:nvSpPr>
        <p:spPr>
          <a:xfrm>
            <a:off x="6111875" y="5315580"/>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SCOAP-guided backtracing</a:t>
            </a:r>
          </a:p>
        </p:txBody>
      </p:sp>
      <p:cxnSp>
        <p:nvCxnSpPr>
          <p:cNvPr id="15" name="Elbow Connector 14">
            <a:extLst>
              <a:ext uri="{FF2B5EF4-FFF2-40B4-BE49-F238E27FC236}">
                <a16:creationId xmlns:a16="http://schemas.microsoft.com/office/drawing/2014/main" id="{AE3386A3-26C4-0546-A05E-0D58CA9485B7}"/>
              </a:ext>
            </a:extLst>
          </p:cNvPr>
          <p:cNvCxnSpPr>
            <a:stCxn id="47" idx="3"/>
            <a:endCxn id="43" idx="1"/>
          </p:cNvCxnSpPr>
          <p:nvPr/>
        </p:nvCxnSpPr>
        <p:spPr>
          <a:xfrm flipV="1">
            <a:off x="8181975" y="5279361"/>
            <a:ext cx="1200150" cy="36721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C3F1C80-EECF-D343-B0AD-7703B0E694EE}"/>
              </a:ext>
            </a:extLst>
          </p:cNvPr>
          <p:cNvPicPr>
            <a:picLocks noChangeAspect="1"/>
          </p:cNvPicPr>
          <p:nvPr/>
        </p:nvPicPr>
        <p:blipFill>
          <a:blip r:embed="rId3"/>
          <a:stretch>
            <a:fillRect/>
          </a:stretch>
        </p:blipFill>
        <p:spPr>
          <a:xfrm>
            <a:off x="377153" y="6308721"/>
            <a:ext cx="11036300" cy="596900"/>
          </a:xfrm>
          <a:prstGeom prst="rect">
            <a:avLst/>
          </a:prstGeom>
        </p:spPr>
      </p:pic>
      <p:sp>
        <p:nvSpPr>
          <p:cNvPr id="23" name="Title 1">
            <a:extLst>
              <a:ext uri="{FF2B5EF4-FFF2-40B4-BE49-F238E27FC236}">
                <a16:creationId xmlns:a16="http://schemas.microsoft.com/office/drawing/2014/main" id="{6B41ACEC-1077-2D4D-93B1-F11D51900B0B}"/>
              </a:ext>
            </a:extLst>
          </p:cNvPr>
          <p:cNvSpPr txBox="1">
            <a:spLocks/>
          </p:cNvSpPr>
          <p:nvPr/>
        </p:nvSpPr>
        <p:spPr>
          <a:xfrm>
            <a:off x="508000" y="29900"/>
            <a:ext cx="11180064" cy="990600"/>
          </a:xfrm>
          <a:prstGeom prst="rect">
            <a:avLst/>
          </a:prstGeom>
        </p:spPr>
        <p:txBody>
          <a:bodyPr vert="horz" anchor="ctr">
            <a:normAutofit fontScale="900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t>Digital Testing</a:t>
            </a:r>
            <a:br>
              <a:rPr lang="en-US" dirty="0"/>
            </a:br>
            <a:r>
              <a:rPr lang="en-US" sz="3100" i="1" dirty="0"/>
              <a:t>Recent Study on Machine Intelligence-Based ATPG</a:t>
            </a:r>
            <a:endParaRPr lang="en-US" i="1" dirty="0"/>
          </a:p>
        </p:txBody>
      </p:sp>
    </p:spTree>
    <p:extLst>
      <p:ext uri="{BB962C8B-B14F-4D97-AF65-F5344CB8AC3E}">
        <p14:creationId xmlns:p14="http://schemas.microsoft.com/office/powerpoint/2010/main" val="4109530234"/>
      </p:ext>
    </p:extLst>
  </p:cSld>
  <p:clrMapOvr>
    <a:masterClrMapping/>
  </p:clrMapOvr>
  <mc:AlternateContent xmlns:mc="http://schemas.openxmlformats.org/markup-compatibility/2006" xmlns:p14="http://schemas.microsoft.com/office/powerpoint/2010/main">
    <mc:Choice Requires="p14">
      <p:transition spd="slow" p14:dur="2000" advTm="70714"/>
    </mc:Choice>
    <mc:Fallback xmlns="">
      <p:transition spd="slow" advTm="7071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6200"/>
            <a:ext cx="11472190" cy="990600"/>
          </a:xfrm>
        </p:spPr>
        <p:txBody>
          <a:bodyPr anchor="ctr">
            <a:normAutofit fontScale="90000"/>
          </a:bodyPr>
          <a:lstStyle/>
          <a:p>
            <a:pPr>
              <a:lnSpc>
                <a:spcPct val="90000"/>
              </a:lnSpc>
            </a:pPr>
            <a:r>
              <a:rPr lang="en-US" dirty="0"/>
              <a:t>Unsupervised Learning-Based ATPG</a:t>
            </a:r>
            <a:br>
              <a:rPr lang="en-US" sz="3100" dirty="0"/>
            </a:br>
            <a:r>
              <a:rPr lang="en-US" sz="3100" i="1" dirty="0"/>
              <a:t>Experimental Results - ATPG for all faults (backtracks and CPU Time)</a:t>
            </a:r>
          </a:p>
        </p:txBody>
      </p:sp>
      <p:pic>
        <p:nvPicPr>
          <p:cNvPr id="3" name="Picture 2">
            <a:extLst>
              <a:ext uri="{FF2B5EF4-FFF2-40B4-BE49-F238E27FC236}">
                <a16:creationId xmlns:a16="http://schemas.microsoft.com/office/drawing/2014/main" id="{927FD202-DD18-3D49-BCBC-0375E03C1746}"/>
              </a:ext>
            </a:extLst>
          </p:cNvPr>
          <p:cNvPicPr>
            <a:picLocks noChangeAspect="1"/>
          </p:cNvPicPr>
          <p:nvPr/>
        </p:nvPicPr>
        <p:blipFill>
          <a:blip r:embed="rId3"/>
          <a:stretch>
            <a:fillRect/>
          </a:stretch>
        </p:blipFill>
        <p:spPr>
          <a:xfrm>
            <a:off x="36190" y="1330272"/>
            <a:ext cx="6094090" cy="3598190"/>
          </a:xfrm>
          <a:prstGeom prst="rect">
            <a:avLst/>
          </a:prstGeom>
        </p:spPr>
      </p:pic>
      <p:pic>
        <p:nvPicPr>
          <p:cNvPr id="6" name="Picture 5">
            <a:extLst>
              <a:ext uri="{FF2B5EF4-FFF2-40B4-BE49-F238E27FC236}">
                <a16:creationId xmlns:a16="http://schemas.microsoft.com/office/drawing/2014/main" id="{861AE649-B7FF-9642-BEC4-5170C3666551}"/>
              </a:ext>
            </a:extLst>
          </p:cNvPr>
          <p:cNvPicPr>
            <a:picLocks noChangeAspect="1"/>
          </p:cNvPicPr>
          <p:nvPr/>
        </p:nvPicPr>
        <p:blipFill>
          <a:blip r:embed="rId4"/>
          <a:stretch>
            <a:fillRect/>
          </a:stretch>
        </p:blipFill>
        <p:spPr>
          <a:xfrm>
            <a:off x="377153" y="6308721"/>
            <a:ext cx="11036300" cy="596900"/>
          </a:xfrm>
          <a:prstGeom prst="rect">
            <a:avLst/>
          </a:prstGeom>
        </p:spPr>
      </p:pic>
      <p:pic>
        <p:nvPicPr>
          <p:cNvPr id="8" name="Picture 7">
            <a:extLst>
              <a:ext uri="{FF2B5EF4-FFF2-40B4-BE49-F238E27FC236}">
                <a16:creationId xmlns:a16="http://schemas.microsoft.com/office/drawing/2014/main" id="{0328B412-671B-3541-A62F-A865886EBDE8}"/>
              </a:ext>
            </a:extLst>
          </p:cNvPr>
          <p:cNvPicPr>
            <a:picLocks noChangeAspect="1"/>
          </p:cNvPicPr>
          <p:nvPr/>
        </p:nvPicPr>
        <p:blipFill>
          <a:blip r:embed="rId5"/>
          <a:stretch>
            <a:fillRect/>
          </a:stretch>
        </p:blipFill>
        <p:spPr>
          <a:xfrm>
            <a:off x="6534195" y="1609240"/>
            <a:ext cx="5621615" cy="3319222"/>
          </a:xfrm>
          <a:prstGeom prst="rect">
            <a:avLst/>
          </a:prstGeom>
        </p:spPr>
      </p:pic>
    </p:spTree>
    <p:extLst>
      <p:ext uri="{BB962C8B-B14F-4D97-AF65-F5344CB8AC3E}">
        <p14:creationId xmlns:p14="http://schemas.microsoft.com/office/powerpoint/2010/main" val="202092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Testing and Repair</a:t>
            </a:r>
          </a:p>
        </p:txBody>
      </p:sp>
      <p:sp>
        <p:nvSpPr>
          <p:cNvPr id="3" name="Content Placeholder 2"/>
          <p:cNvSpPr>
            <a:spLocks noGrp="1"/>
          </p:cNvSpPr>
          <p:nvPr>
            <p:ph sz="quarter" idx="1"/>
          </p:nvPr>
        </p:nvSpPr>
        <p:spPr/>
        <p:txBody>
          <a:bodyPr anchor="ctr"/>
          <a:lstStyle/>
          <a:p>
            <a:r>
              <a:rPr lang="en-US" b="1" dirty="0"/>
              <a:t>Machine learning based BISR DRAM test and repair</a:t>
            </a:r>
          </a:p>
          <a:p>
            <a:r>
              <a:rPr lang="en-US" b="1" dirty="0"/>
              <a:t>Machine learning based software-assisted in-chip self-test flash memory test and repair</a:t>
            </a:r>
          </a:p>
          <a:p>
            <a:r>
              <a:rPr lang="en-US" dirty="0"/>
              <a:t>Improving SRAM yield using statistical blockade</a:t>
            </a:r>
          </a:p>
        </p:txBody>
      </p:sp>
    </p:spTree>
    <p:extLst>
      <p:ext uri="{BB962C8B-B14F-4D97-AF65-F5344CB8AC3E}">
        <p14:creationId xmlns:p14="http://schemas.microsoft.com/office/powerpoint/2010/main" val="3063408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990600"/>
          </a:xfrm>
        </p:spPr>
        <p:txBody>
          <a:bodyPr anchor="ctr">
            <a:normAutofit/>
          </a:bodyPr>
          <a:lstStyle/>
          <a:p>
            <a:r>
              <a:rPr lang="en-US" dirty="0"/>
              <a:t>Memory Testing and Repair</a:t>
            </a:r>
          </a:p>
        </p:txBody>
      </p:sp>
      <p:sp>
        <p:nvSpPr>
          <p:cNvPr id="3" name="Content Placeholder 2"/>
          <p:cNvSpPr>
            <a:spLocks noGrp="1"/>
          </p:cNvSpPr>
          <p:nvPr>
            <p:ph sz="quarter" idx="1"/>
          </p:nvPr>
        </p:nvSpPr>
        <p:spPr>
          <a:xfrm>
            <a:off x="609600" y="1219201"/>
            <a:ext cx="5384800" cy="4942367"/>
          </a:xfrm>
        </p:spPr>
        <p:txBody>
          <a:bodyPr>
            <a:normAutofit/>
          </a:bodyPr>
          <a:lstStyle/>
          <a:p>
            <a:pPr marL="0" indent="0">
              <a:buNone/>
            </a:pPr>
            <a:r>
              <a:rPr lang="en-US" b="1" u="sng" dirty="0"/>
              <a:t>Machine learning based BISR DRAM test and repair</a:t>
            </a:r>
          </a:p>
        </p:txBody>
      </p:sp>
      <p:pic>
        <p:nvPicPr>
          <p:cNvPr id="4" name="Picture 3" descr="Diagram&#10;&#10;Description automatically generated">
            <a:extLst>
              <a:ext uri="{FF2B5EF4-FFF2-40B4-BE49-F238E27FC236}">
                <a16:creationId xmlns:a16="http://schemas.microsoft.com/office/drawing/2014/main" id="{737A9735-CF2E-FF4B-A362-58663D7706A9}"/>
              </a:ext>
            </a:extLst>
          </p:cNvPr>
          <p:cNvPicPr>
            <a:picLocks noChangeAspect="1"/>
          </p:cNvPicPr>
          <p:nvPr/>
        </p:nvPicPr>
        <p:blipFill>
          <a:blip r:embed="rId3"/>
          <a:stretch>
            <a:fillRect/>
          </a:stretch>
        </p:blipFill>
        <p:spPr>
          <a:xfrm>
            <a:off x="7170656" y="1066800"/>
            <a:ext cx="4411744" cy="4942367"/>
          </a:xfrm>
          <a:prstGeom prst="rect">
            <a:avLst/>
          </a:prstGeom>
          <a:noFill/>
        </p:spPr>
      </p:pic>
      <p:sp>
        <p:nvSpPr>
          <p:cNvPr id="5" name="Rectangle 4">
            <a:extLst>
              <a:ext uri="{FF2B5EF4-FFF2-40B4-BE49-F238E27FC236}">
                <a16:creationId xmlns:a16="http://schemas.microsoft.com/office/drawing/2014/main" id="{E7E090D7-5A89-BB4B-8434-91B8C4130874}"/>
              </a:ext>
            </a:extLst>
          </p:cNvPr>
          <p:cNvSpPr/>
          <p:nvPr/>
        </p:nvSpPr>
        <p:spPr>
          <a:xfrm>
            <a:off x="7334037" y="5976902"/>
            <a:ext cx="4455066" cy="369332"/>
          </a:xfrm>
          <a:prstGeom prst="rect">
            <a:avLst/>
          </a:prstGeom>
        </p:spPr>
        <p:txBody>
          <a:bodyPr wrap="none">
            <a:spAutoFit/>
          </a:bodyPr>
          <a:lstStyle/>
          <a:p>
            <a:r>
              <a:rPr lang="en-US" dirty="0"/>
              <a:t>Fig. 5: Neural Network for Memory Repair</a:t>
            </a:r>
          </a:p>
        </p:txBody>
      </p:sp>
    </p:spTree>
    <p:extLst>
      <p:ext uri="{BB962C8B-B14F-4D97-AF65-F5344CB8AC3E}">
        <p14:creationId xmlns:p14="http://schemas.microsoft.com/office/powerpoint/2010/main" val="77175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990600"/>
          </a:xfrm>
        </p:spPr>
        <p:txBody>
          <a:bodyPr anchor="ctr">
            <a:normAutofit/>
          </a:bodyPr>
          <a:lstStyle/>
          <a:p>
            <a:r>
              <a:rPr lang="en-US" dirty="0"/>
              <a:t>Memory Testing and Repair</a:t>
            </a:r>
          </a:p>
        </p:txBody>
      </p:sp>
      <p:sp>
        <p:nvSpPr>
          <p:cNvPr id="3" name="Content Placeholder 2"/>
          <p:cNvSpPr>
            <a:spLocks noGrp="1"/>
          </p:cNvSpPr>
          <p:nvPr>
            <p:ph sz="quarter" idx="1"/>
          </p:nvPr>
        </p:nvSpPr>
        <p:spPr>
          <a:xfrm>
            <a:off x="609600" y="1219201"/>
            <a:ext cx="5384800" cy="4942367"/>
          </a:xfrm>
        </p:spPr>
        <p:txBody>
          <a:bodyPr>
            <a:normAutofit/>
          </a:bodyPr>
          <a:lstStyle/>
          <a:p>
            <a:pPr marL="0" indent="0">
              <a:buNone/>
            </a:pPr>
            <a:r>
              <a:rPr lang="en-US" b="1" u="sng" dirty="0"/>
              <a:t>Machine learning based software-assisted in-chip self-test flash memory test and repair</a:t>
            </a:r>
          </a:p>
        </p:txBody>
      </p:sp>
      <p:sp>
        <p:nvSpPr>
          <p:cNvPr id="5" name="Rectangle 4">
            <a:extLst>
              <a:ext uri="{FF2B5EF4-FFF2-40B4-BE49-F238E27FC236}">
                <a16:creationId xmlns:a16="http://schemas.microsoft.com/office/drawing/2014/main" id="{E7E090D7-5A89-BB4B-8434-91B8C4130874}"/>
              </a:ext>
            </a:extLst>
          </p:cNvPr>
          <p:cNvSpPr/>
          <p:nvPr/>
        </p:nvSpPr>
        <p:spPr>
          <a:xfrm>
            <a:off x="7334037" y="5866540"/>
            <a:ext cx="3954929" cy="369332"/>
          </a:xfrm>
          <a:prstGeom prst="rect">
            <a:avLst/>
          </a:prstGeom>
        </p:spPr>
        <p:txBody>
          <a:bodyPr wrap="none">
            <a:spAutoFit/>
          </a:bodyPr>
          <a:lstStyle/>
          <a:p>
            <a:r>
              <a:rPr lang="en-US" dirty="0"/>
              <a:t>Fig. 6: Repair algorithm analysis flow</a:t>
            </a:r>
          </a:p>
        </p:txBody>
      </p:sp>
      <p:pic>
        <p:nvPicPr>
          <p:cNvPr id="7" name="Picture 6">
            <a:extLst>
              <a:ext uri="{FF2B5EF4-FFF2-40B4-BE49-F238E27FC236}">
                <a16:creationId xmlns:a16="http://schemas.microsoft.com/office/drawing/2014/main" id="{7F76A90D-3270-D246-BDF2-D498994DBC33}"/>
              </a:ext>
            </a:extLst>
          </p:cNvPr>
          <p:cNvPicPr>
            <a:picLocks noChangeAspect="1"/>
          </p:cNvPicPr>
          <p:nvPr/>
        </p:nvPicPr>
        <p:blipFill>
          <a:blip r:embed="rId3"/>
          <a:stretch>
            <a:fillRect/>
          </a:stretch>
        </p:blipFill>
        <p:spPr>
          <a:xfrm>
            <a:off x="7094406" y="1588533"/>
            <a:ext cx="4487994" cy="4093778"/>
          </a:xfrm>
          <a:prstGeom prst="rect">
            <a:avLst/>
          </a:prstGeom>
        </p:spPr>
      </p:pic>
    </p:spTree>
    <p:extLst>
      <p:ext uri="{BB962C8B-B14F-4D97-AF65-F5344CB8AC3E}">
        <p14:creationId xmlns:p14="http://schemas.microsoft.com/office/powerpoint/2010/main" val="250414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Hardware Security and Emerging Technologies</a:t>
            </a:r>
          </a:p>
        </p:txBody>
      </p:sp>
      <p:sp>
        <p:nvSpPr>
          <p:cNvPr id="3" name="Content Placeholder 2"/>
          <p:cNvSpPr>
            <a:spLocks noGrp="1"/>
          </p:cNvSpPr>
          <p:nvPr>
            <p:ph sz="quarter" idx="1"/>
          </p:nvPr>
        </p:nvSpPr>
        <p:spPr/>
        <p:txBody>
          <a:bodyPr anchor="ctr"/>
          <a:lstStyle/>
          <a:p>
            <a:r>
              <a:rPr lang="en-US" dirty="0"/>
              <a:t>Hardware defense and attack mechanism</a:t>
            </a:r>
          </a:p>
          <a:p>
            <a:r>
              <a:rPr lang="en-US" dirty="0"/>
              <a:t>Testing of carbon-nanotube field-effect-transistor (CNTFET) devices, monolithic 3D (M3D) devices (specifically resistive RAMs (</a:t>
            </a:r>
            <a:r>
              <a:rPr lang="en-US" dirty="0" err="1"/>
              <a:t>ReRAMs</a:t>
            </a:r>
            <a:r>
              <a:rPr lang="en-US" dirty="0"/>
              <a:t>)) and many more</a:t>
            </a:r>
          </a:p>
        </p:txBody>
      </p:sp>
    </p:spTree>
    <p:extLst>
      <p:ext uri="{BB962C8B-B14F-4D97-AF65-F5344CB8AC3E}">
        <p14:creationId xmlns:p14="http://schemas.microsoft.com/office/powerpoint/2010/main" val="272064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nchor="ctr">
            <a:normAutofit/>
          </a:bodyPr>
          <a:lstStyle/>
          <a:p>
            <a:r>
              <a:rPr lang="en-US" sz="3600" dirty="0"/>
              <a:t>Analog and RF Testing</a:t>
            </a:r>
          </a:p>
          <a:p>
            <a:r>
              <a:rPr lang="en-US" sz="3600" dirty="0"/>
              <a:t>Digital Testing</a:t>
            </a:r>
          </a:p>
          <a:p>
            <a:r>
              <a:rPr lang="en-US" sz="3600" dirty="0"/>
              <a:t>Memory Testing and Repair</a:t>
            </a:r>
          </a:p>
          <a:p>
            <a:r>
              <a:rPr lang="en-US" sz="3600" dirty="0"/>
              <a:t>Hardware Security and Emerging Technologies</a:t>
            </a:r>
          </a:p>
          <a:p>
            <a:r>
              <a:rPr lang="en-US" sz="3600" dirty="0"/>
              <a:t>Conclusions</a:t>
            </a:r>
          </a:p>
        </p:txBody>
      </p:sp>
    </p:spTree>
    <p:extLst>
      <p:ext uri="{BB962C8B-B14F-4D97-AF65-F5344CB8AC3E}">
        <p14:creationId xmlns:p14="http://schemas.microsoft.com/office/powerpoint/2010/main" val="1724154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Conclusions</a:t>
            </a:r>
          </a:p>
        </p:txBody>
      </p:sp>
      <p:sp>
        <p:nvSpPr>
          <p:cNvPr id="3" name="Content Placeholder 2"/>
          <p:cNvSpPr>
            <a:spLocks noGrp="1"/>
          </p:cNvSpPr>
          <p:nvPr>
            <p:ph sz="quarter" idx="1"/>
          </p:nvPr>
        </p:nvSpPr>
        <p:spPr/>
        <p:txBody>
          <a:bodyPr>
            <a:noAutofit/>
          </a:bodyPr>
          <a:lstStyle/>
          <a:p>
            <a:pPr marL="0" indent="0">
              <a:buNone/>
            </a:pPr>
            <a:r>
              <a:rPr lang="en-US" sz="2400" dirty="0"/>
              <a:t>Certain properties of ML may become a menace for ICs used in the defense, healthcare, space, and automotive industries:</a:t>
            </a:r>
          </a:p>
          <a:p>
            <a:pPr lvl="1"/>
            <a:r>
              <a:rPr lang="en-US" sz="2400" dirty="0"/>
              <a:t>The </a:t>
            </a:r>
            <a:r>
              <a:rPr lang="en-US" sz="2400" b="1" i="1" dirty="0"/>
              <a:t>accuracy</a:t>
            </a:r>
            <a:r>
              <a:rPr lang="en-US" sz="2400" dirty="0"/>
              <a:t> in classifying </a:t>
            </a:r>
            <a:r>
              <a:rPr lang="en-US" sz="2400" b="1" dirty="0"/>
              <a:t>test data after training the ANN </a:t>
            </a:r>
            <a:r>
              <a:rPr lang="en-US" sz="2400" dirty="0"/>
              <a:t>is not fully convincing. 100% training and test accuracy will not fetch the correct classification of data in a real-time, which may lead to a catastrophe in critical systems.</a:t>
            </a:r>
          </a:p>
          <a:p>
            <a:pPr lvl="1"/>
            <a:r>
              <a:rPr lang="en-US" sz="2400" b="1" dirty="0"/>
              <a:t>ML in hardware security</a:t>
            </a:r>
            <a:r>
              <a:rPr lang="en-US" sz="2400" dirty="0"/>
              <a:t> can prove </a:t>
            </a:r>
            <a:r>
              <a:rPr lang="en-US" sz="2400" b="1" i="1" dirty="0"/>
              <a:t>dangerous</a:t>
            </a:r>
            <a:r>
              <a:rPr lang="en-US" sz="2400" dirty="0"/>
              <a:t> if the attackers use ML-based model to attack either good (false positive) or bad (false negative) ICs.</a:t>
            </a:r>
          </a:p>
          <a:p>
            <a:pPr lvl="1"/>
            <a:r>
              <a:rPr lang="en-US" sz="2400" b="1" dirty="0"/>
              <a:t>Emerging technology </a:t>
            </a:r>
            <a:r>
              <a:rPr lang="en-US" sz="2400" dirty="0"/>
              <a:t>design and their conventional testing is in a nascent stage and full of </a:t>
            </a:r>
            <a:r>
              <a:rPr lang="en-US" sz="2400" b="1" i="1" dirty="0"/>
              <a:t>imperfections and variations</a:t>
            </a:r>
            <a:r>
              <a:rPr lang="en-US" sz="2400" dirty="0"/>
              <a:t>, and therefore supplying products based on these technologies using ML may not provide confidence to IC suppliers and customers.</a:t>
            </a:r>
          </a:p>
        </p:txBody>
      </p:sp>
    </p:spTree>
    <p:extLst>
      <p:ext uri="{BB962C8B-B14F-4D97-AF65-F5344CB8AC3E}">
        <p14:creationId xmlns:p14="http://schemas.microsoft.com/office/powerpoint/2010/main" val="207438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Thank You</a:t>
            </a:r>
          </a:p>
        </p:txBody>
      </p:sp>
    </p:spTree>
    <p:extLst>
      <p:ext uri="{BB962C8B-B14F-4D97-AF65-F5344CB8AC3E}">
        <p14:creationId xmlns:p14="http://schemas.microsoft.com/office/powerpoint/2010/main" val="4270043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Q&amp;A</a:t>
            </a:r>
          </a:p>
        </p:txBody>
      </p:sp>
    </p:spTree>
    <p:extLst>
      <p:ext uri="{BB962C8B-B14F-4D97-AF65-F5344CB8AC3E}">
        <p14:creationId xmlns:p14="http://schemas.microsoft.com/office/powerpoint/2010/main" val="140983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Analog and RF Testing</a:t>
            </a:r>
          </a:p>
        </p:txBody>
      </p:sp>
      <p:sp>
        <p:nvSpPr>
          <p:cNvPr id="3" name="Content Placeholder 2"/>
          <p:cNvSpPr>
            <a:spLocks noGrp="1"/>
          </p:cNvSpPr>
          <p:nvPr>
            <p:ph sz="quarter" idx="1"/>
          </p:nvPr>
        </p:nvSpPr>
        <p:spPr>
          <a:xfrm>
            <a:off x="508000" y="2325414"/>
            <a:ext cx="11180064" cy="2498834"/>
          </a:xfrm>
        </p:spPr>
        <p:txBody>
          <a:bodyPr/>
          <a:lstStyle/>
          <a:p>
            <a:r>
              <a:rPr lang="en-US" b="1" i="1" dirty="0"/>
              <a:t>Hardware implementation of analog ANN BIST</a:t>
            </a:r>
          </a:p>
          <a:p>
            <a:r>
              <a:rPr lang="en-US" b="1" i="1" dirty="0"/>
              <a:t>Estimation of parametric test metrics using machine learning algorithms</a:t>
            </a:r>
          </a:p>
          <a:p>
            <a:r>
              <a:rPr lang="en-US" dirty="0"/>
              <a:t>An adaptive RF front-end design</a:t>
            </a:r>
          </a:p>
        </p:txBody>
      </p:sp>
    </p:spTree>
    <p:extLst>
      <p:ext uri="{BB962C8B-B14F-4D97-AF65-F5344CB8AC3E}">
        <p14:creationId xmlns:p14="http://schemas.microsoft.com/office/powerpoint/2010/main" val="41934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Analog and RF Testing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350" y="1580324"/>
            <a:ext cx="5971452" cy="3697351"/>
          </a:xfrm>
          <a:prstGeom prst="rect">
            <a:avLst/>
          </a:prstGeom>
        </p:spPr>
      </p:pic>
      <p:sp>
        <p:nvSpPr>
          <p:cNvPr id="8" name="Rectangle 7"/>
          <p:cNvSpPr/>
          <p:nvPr/>
        </p:nvSpPr>
        <p:spPr>
          <a:xfrm>
            <a:off x="2121747" y="5569678"/>
            <a:ext cx="8367809" cy="369332"/>
          </a:xfrm>
          <a:prstGeom prst="rect">
            <a:avLst/>
          </a:prstGeom>
        </p:spPr>
        <p:txBody>
          <a:bodyPr wrap="square">
            <a:spAutoFit/>
          </a:bodyPr>
          <a:lstStyle/>
          <a:p>
            <a:r>
              <a:rPr lang="en-US" dirty="0"/>
              <a:t>Fig 1: Built-in self-test (BIST) of a radio frequency (RF) device under test (DUT)</a:t>
            </a:r>
          </a:p>
        </p:txBody>
      </p:sp>
      <p:sp>
        <p:nvSpPr>
          <p:cNvPr id="4" name="Rectangle 3">
            <a:extLst>
              <a:ext uri="{FF2B5EF4-FFF2-40B4-BE49-F238E27FC236}">
                <a16:creationId xmlns:a16="http://schemas.microsoft.com/office/drawing/2014/main" id="{87614881-1B81-1E4A-BE39-C6655DB4317F}"/>
              </a:ext>
            </a:extLst>
          </p:cNvPr>
          <p:cNvSpPr/>
          <p:nvPr/>
        </p:nvSpPr>
        <p:spPr>
          <a:xfrm>
            <a:off x="503936" y="1215328"/>
            <a:ext cx="5801716" cy="400110"/>
          </a:xfrm>
          <a:prstGeom prst="rect">
            <a:avLst/>
          </a:prstGeom>
        </p:spPr>
        <p:txBody>
          <a:bodyPr wrap="none">
            <a:spAutoFit/>
          </a:bodyPr>
          <a:lstStyle/>
          <a:p>
            <a:r>
              <a:rPr lang="en-US" sz="2000" b="1" u="sng" dirty="0"/>
              <a:t>Hardware implementation of analog ANN BIST</a:t>
            </a:r>
          </a:p>
        </p:txBody>
      </p:sp>
    </p:spTree>
    <p:extLst>
      <p:ext uri="{BB962C8B-B14F-4D97-AF65-F5344CB8AC3E}">
        <p14:creationId xmlns:p14="http://schemas.microsoft.com/office/powerpoint/2010/main" val="241745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Analog and RF Testing</a:t>
            </a:r>
          </a:p>
        </p:txBody>
      </p:sp>
      <p:sp>
        <p:nvSpPr>
          <p:cNvPr id="4" name="Rectangle 3">
            <a:extLst>
              <a:ext uri="{FF2B5EF4-FFF2-40B4-BE49-F238E27FC236}">
                <a16:creationId xmlns:a16="http://schemas.microsoft.com/office/drawing/2014/main" id="{87614881-1B81-1E4A-BE39-C6655DB4317F}"/>
              </a:ext>
            </a:extLst>
          </p:cNvPr>
          <p:cNvSpPr/>
          <p:nvPr/>
        </p:nvSpPr>
        <p:spPr>
          <a:xfrm>
            <a:off x="503936" y="1215328"/>
            <a:ext cx="10458440" cy="400110"/>
          </a:xfrm>
          <a:prstGeom prst="rect">
            <a:avLst/>
          </a:prstGeom>
        </p:spPr>
        <p:txBody>
          <a:bodyPr wrap="none">
            <a:spAutoFit/>
          </a:bodyPr>
          <a:lstStyle/>
          <a:p>
            <a:r>
              <a:rPr lang="en-US" sz="2000" b="1" u="sng" dirty="0"/>
              <a:t>Hardware implementation of analog ANN BIST (Experimental setup and observation)</a:t>
            </a:r>
          </a:p>
        </p:txBody>
      </p:sp>
      <p:sp>
        <p:nvSpPr>
          <p:cNvPr id="3" name="Rectangle 2">
            <a:extLst>
              <a:ext uri="{FF2B5EF4-FFF2-40B4-BE49-F238E27FC236}">
                <a16:creationId xmlns:a16="http://schemas.microsoft.com/office/drawing/2014/main" id="{39E2E63A-2E26-3145-84F0-D1364B3C7BDE}"/>
              </a:ext>
            </a:extLst>
          </p:cNvPr>
          <p:cNvSpPr/>
          <p:nvPr/>
        </p:nvSpPr>
        <p:spPr>
          <a:xfrm>
            <a:off x="809296" y="1821773"/>
            <a:ext cx="10878767" cy="3416320"/>
          </a:xfrm>
          <a:prstGeom prst="rect">
            <a:avLst/>
          </a:prstGeom>
        </p:spPr>
        <p:txBody>
          <a:bodyPr wrap="square">
            <a:spAutoFit/>
          </a:bodyPr>
          <a:lstStyle/>
          <a:p>
            <a:pPr marL="285750" indent="-285750">
              <a:buFont typeface="Arial" panose="020B0604020202020204" pitchFamily="34" charset="0"/>
              <a:buChar char="•"/>
            </a:pPr>
            <a:r>
              <a:rPr lang="en-US" dirty="0"/>
              <a:t>Experiments on low noise amplifiers (LNAs) circuits with two RF amplitude detectors produced DC signals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DC signals were fed to an analog ANN classifier.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Additional experiments replaced the hardware classifier with a software classifier.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software classifier training error outperforms the hardware classifier, but the validation error is comparable in both cases.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However, for more neurons in the hidden layer, the hardware classifier’s validation error is substantial compared to the software classifier</a:t>
            </a:r>
          </a:p>
        </p:txBody>
      </p:sp>
    </p:spTree>
    <p:extLst>
      <p:ext uri="{BB962C8B-B14F-4D97-AF65-F5344CB8AC3E}">
        <p14:creationId xmlns:p14="http://schemas.microsoft.com/office/powerpoint/2010/main" val="37806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Analog and RF Testing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170" y="1951196"/>
            <a:ext cx="7115660" cy="3331506"/>
          </a:xfrm>
          <a:prstGeom prst="rect">
            <a:avLst/>
          </a:prstGeom>
        </p:spPr>
      </p:pic>
      <p:sp>
        <p:nvSpPr>
          <p:cNvPr id="7" name="Rectangle 6"/>
          <p:cNvSpPr/>
          <p:nvPr/>
        </p:nvSpPr>
        <p:spPr>
          <a:xfrm>
            <a:off x="2951549" y="5540234"/>
            <a:ext cx="6288901" cy="369332"/>
          </a:xfrm>
          <a:prstGeom prst="rect">
            <a:avLst/>
          </a:prstGeom>
        </p:spPr>
        <p:txBody>
          <a:bodyPr wrap="none">
            <a:spAutoFit/>
          </a:bodyPr>
          <a:lstStyle/>
          <a:p>
            <a:r>
              <a:rPr lang="en-US" dirty="0"/>
              <a:t>Fig. 2: Simulation flow for parametric test metrics estimation</a:t>
            </a:r>
          </a:p>
        </p:txBody>
      </p:sp>
      <p:sp>
        <p:nvSpPr>
          <p:cNvPr id="10" name="Rectangle 9">
            <a:extLst>
              <a:ext uri="{FF2B5EF4-FFF2-40B4-BE49-F238E27FC236}">
                <a16:creationId xmlns:a16="http://schemas.microsoft.com/office/drawing/2014/main" id="{D990A140-47A0-7946-89E8-14714DA57976}"/>
              </a:ext>
            </a:extLst>
          </p:cNvPr>
          <p:cNvSpPr/>
          <p:nvPr/>
        </p:nvSpPr>
        <p:spPr>
          <a:xfrm>
            <a:off x="508000" y="1324332"/>
            <a:ext cx="8178800" cy="369332"/>
          </a:xfrm>
          <a:prstGeom prst="rect">
            <a:avLst/>
          </a:prstGeom>
        </p:spPr>
        <p:txBody>
          <a:bodyPr wrap="square">
            <a:spAutoFit/>
          </a:bodyPr>
          <a:lstStyle/>
          <a:p>
            <a:r>
              <a:rPr lang="en-US" b="1" u="sng" dirty="0"/>
              <a:t>Estimation of parametric test metrics using machine learning algorithms</a:t>
            </a:r>
          </a:p>
        </p:txBody>
      </p:sp>
    </p:spTree>
    <p:extLst>
      <p:ext uri="{BB962C8B-B14F-4D97-AF65-F5344CB8AC3E}">
        <p14:creationId xmlns:p14="http://schemas.microsoft.com/office/powerpoint/2010/main" val="127773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Analog and RF Testing</a:t>
            </a:r>
          </a:p>
        </p:txBody>
      </p:sp>
      <p:sp>
        <p:nvSpPr>
          <p:cNvPr id="10" name="Rectangle 9">
            <a:extLst>
              <a:ext uri="{FF2B5EF4-FFF2-40B4-BE49-F238E27FC236}">
                <a16:creationId xmlns:a16="http://schemas.microsoft.com/office/drawing/2014/main" id="{D990A140-47A0-7946-89E8-14714DA57976}"/>
              </a:ext>
            </a:extLst>
          </p:cNvPr>
          <p:cNvSpPr/>
          <p:nvPr/>
        </p:nvSpPr>
        <p:spPr>
          <a:xfrm>
            <a:off x="507999" y="1324332"/>
            <a:ext cx="9976069" cy="369332"/>
          </a:xfrm>
          <a:prstGeom prst="rect">
            <a:avLst/>
          </a:prstGeom>
        </p:spPr>
        <p:txBody>
          <a:bodyPr wrap="square">
            <a:spAutoFit/>
          </a:bodyPr>
          <a:lstStyle/>
          <a:p>
            <a:r>
              <a:rPr lang="en-US" b="1" u="sng" dirty="0"/>
              <a:t>Estimation of parametric test metrics using machine learning algorithms (Contributions)</a:t>
            </a:r>
          </a:p>
        </p:txBody>
      </p:sp>
      <p:sp>
        <p:nvSpPr>
          <p:cNvPr id="3" name="Rectangle 2">
            <a:extLst>
              <a:ext uri="{FF2B5EF4-FFF2-40B4-BE49-F238E27FC236}">
                <a16:creationId xmlns:a16="http://schemas.microsoft.com/office/drawing/2014/main" id="{350C1666-EFC9-2641-8124-C53AE9F89059}"/>
              </a:ext>
            </a:extLst>
          </p:cNvPr>
          <p:cNvSpPr/>
          <p:nvPr/>
        </p:nvSpPr>
        <p:spPr>
          <a:xfrm>
            <a:off x="505968" y="2828835"/>
            <a:ext cx="11180064" cy="1200329"/>
          </a:xfrm>
          <a:prstGeom prst="rect">
            <a:avLst/>
          </a:prstGeom>
        </p:spPr>
        <p:txBody>
          <a:bodyPr wrap="square">
            <a:spAutoFit/>
          </a:bodyPr>
          <a:lstStyle/>
          <a:p>
            <a:pPr marL="285750" indent="-285750">
              <a:buFont typeface="Arial" panose="020B0604020202020204" pitchFamily="34" charset="0"/>
              <a:buChar char="•"/>
            </a:pPr>
            <a:r>
              <a:rPr lang="en-US" sz="2400" dirty="0"/>
              <a:t>The algorithm in this technique outputs a more refined parametric fault model compared to the generalized technique</a:t>
            </a:r>
          </a:p>
          <a:p>
            <a:pPr marL="285750" indent="-285750">
              <a:buFont typeface="Arial" panose="020B0604020202020204" pitchFamily="34" charset="0"/>
              <a:buChar char="•"/>
            </a:pPr>
            <a:r>
              <a:rPr lang="en-US" sz="2400" dirty="0"/>
              <a:t>This method is applied to a low noise amplifier and data converters.</a:t>
            </a:r>
          </a:p>
        </p:txBody>
      </p:sp>
    </p:spTree>
    <p:extLst>
      <p:ext uri="{BB962C8B-B14F-4D97-AF65-F5344CB8AC3E}">
        <p14:creationId xmlns:p14="http://schemas.microsoft.com/office/powerpoint/2010/main" val="991139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Testing</a:t>
            </a:r>
          </a:p>
        </p:txBody>
      </p:sp>
      <p:sp>
        <p:nvSpPr>
          <p:cNvPr id="3" name="Content Placeholder 2"/>
          <p:cNvSpPr>
            <a:spLocks noGrp="1"/>
          </p:cNvSpPr>
          <p:nvPr>
            <p:ph sz="quarter" idx="1"/>
          </p:nvPr>
        </p:nvSpPr>
        <p:spPr>
          <a:xfrm>
            <a:off x="503935" y="2300080"/>
            <a:ext cx="5267767" cy="2257840"/>
          </a:xfrm>
        </p:spPr>
        <p:txBody>
          <a:bodyPr>
            <a:normAutofit fontScale="92500" lnSpcReduction="20000"/>
          </a:bodyPr>
          <a:lstStyle/>
          <a:p>
            <a:r>
              <a:rPr lang="en-US" dirty="0"/>
              <a:t>Scan Chain Diagnosis</a:t>
            </a:r>
          </a:p>
          <a:p>
            <a:r>
              <a:rPr lang="en-US" dirty="0"/>
              <a:t>Classifying Fault Models</a:t>
            </a:r>
          </a:p>
          <a:p>
            <a:r>
              <a:rPr lang="en-US" dirty="0"/>
              <a:t>Board testing</a:t>
            </a:r>
          </a:p>
          <a:p>
            <a:r>
              <a:rPr lang="en-US" dirty="0"/>
              <a:t>Built-in Self-Test</a:t>
            </a:r>
          </a:p>
          <a:p>
            <a:r>
              <a:rPr lang="en-US" b="1" i="1" dirty="0"/>
              <a:t>Wafer Testing</a:t>
            </a:r>
          </a:p>
          <a:p>
            <a:endParaRPr lang="en-US" dirty="0"/>
          </a:p>
        </p:txBody>
      </p:sp>
      <p:sp>
        <p:nvSpPr>
          <p:cNvPr id="9" name="Content Placeholder 2"/>
          <p:cNvSpPr txBox="1">
            <a:spLocks/>
          </p:cNvSpPr>
          <p:nvPr/>
        </p:nvSpPr>
        <p:spPr>
          <a:xfrm>
            <a:off x="7355404" y="2300080"/>
            <a:ext cx="4332660" cy="2257840"/>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Volume Diagnosis</a:t>
            </a:r>
          </a:p>
          <a:p>
            <a:r>
              <a:rPr lang="en-US" dirty="0"/>
              <a:t>Test Compression</a:t>
            </a:r>
          </a:p>
          <a:p>
            <a:r>
              <a:rPr lang="en-US" dirty="0"/>
              <a:t>Testability Measures</a:t>
            </a:r>
          </a:p>
          <a:p>
            <a:r>
              <a:rPr lang="en-US" dirty="0"/>
              <a:t>Timing Analysis</a:t>
            </a:r>
          </a:p>
          <a:p>
            <a:r>
              <a:rPr lang="en-US" b="1" i="1" dirty="0"/>
              <a:t>ATPG</a:t>
            </a:r>
          </a:p>
        </p:txBody>
      </p:sp>
    </p:spTree>
    <p:extLst>
      <p:ext uri="{BB962C8B-B14F-4D97-AF65-F5344CB8AC3E}">
        <p14:creationId xmlns:p14="http://schemas.microsoft.com/office/powerpoint/2010/main" val="190405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Testing</a:t>
            </a:r>
          </a:p>
        </p:txBody>
      </p:sp>
      <p:sp>
        <p:nvSpPr>
          <p:cNvPr id="3" name="Content Placeholder 2"/>
          <p:cNvSpPr>
            <a:spLocks noGrp="1"/>
          </p:cNvSpPr>
          <p:nvPr>
            <p:ph sz="quarter" idx="1"/>
          </p:nvPr>
        </p:nvSpPr>
        <p:spPr>
          <a:xfrm>
            <a:off x="508000" y="1143000"/>
            <a:ext cx="2645103" cy="528145"/>
          </a:xfrm>
        </p:spPr>
        <p:txBody>
          <a:bodyPr>
            <a:normAutofit lnSpcReduction="10000"/>
          </a:bodyPr>
          <a:lstStyle/>
          <a:p>
            <a:pPr marL="0" indent="0">
              <a:buNone/>
            </a:pPr>
            <a:r>
              <a:rPr lang="en-US" b="1" u="sng" dirty="0"/>
              <a:t>Wafer Testing</a:t>
            </a:r>
          </a:p>
          <a:p>
            <a:endParaRPr lang="en-US" u="sng" dirty="0"/>
          </a:p>
        </p:txBody>
      </p:sp>
      <p:pic>
        <p:nvPicPr>
          <p:cNvPr id="4" name="Picture 3"/>
          <p:cNvPicPr>
            <a:picLocks noChangeAspect="1"/>
          </p:cNvPicPr>
          <p:nvPr/>
        </p:nvPicPr>
        <p:blipFill>
          <a:blip r:embed="rId3"/>
          <a:stretch>
            <a:fillRect/>
          </a:stretch>
        </p:blipFill>
        <p:spPr>
          <a:xfrm>
            <a:off x="3153103" y="1747345"/>
            <a:ext cx="5817476" cy="3652833"/>
          </a:xfrm>
          <a:prstGeom prst="rect">
            <a:avLst/>
          </a:prstGeom>
        </p:spPr>
      </p:pic>
      <p:sp>
        <p:nvSpPr>
          <p:cNvPr id="5" name="Rectangle 4"/>
          <p:cNvSpPr/>
          <p:nvPr/>
        </p:nvSpPr>
        <p:spPr>
          <a:xfrm>
            <a:off x="4591421" y="5717767"/>
            <a:ext cx="3826689" cy="369332"/>
          </a:xfrm>
          <a:prstGeom prst="rect">
            <a:avLst/>
          </a:prstGeom>
        </p:spPr>
        <p:txBody>
          <a:bodyPr wrap="none">
            <a:spAutoFit/>
          </a:bodyPr>
          <a:lstStyle/>
          <a:p>
            <a:r>
              <a:rPr lang="en-US" dirty="0"/>
              <a:t>Fig. 3: ML-based die inking process</a:t>
            </a:r>
          </a:p>
        </p:txBody>
      </p:sp>
    </p:spTree>
    <p:extLst>
      <p:ext uri="{BB962C8B-B14F-4D97-AF65-F5344CB8AC3E}">
        <p14:creationId xmlns:p14="http://schemas.microsoft.com/office/powerpoint/2010/main" val="164060414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uburn">
  <a:themeElements>
    <a:clrScheme name="Auburn">
      <a:dk1>
        <a:srgbClr val="2D4069"/>
      </a:dk1>
      <a:lt1>
        <a:srgbClr val="FFFFFF"/>
      </a:lt1>
      <a:dk2>
        <a:srgbClr val="2D4069"/>
      </a:dk2>
      <a:lt2>
        <a:srgbClr val="FFFFFF"/>
      </a:lt2>
      <a:accent1>
        <a:srgbClr val="2D4069"/>
      </a:accent1>
      <a:accent2>
        <a:srgbClr val="F86A1C"/>
      </a:accent2>
      <a:accent3>
        <a:srgbClr val="FFFFFF"/>
      </a:accent3>
      <a:accent4>
        <a:srgbClr val="2D4069"/>
      </a:accent4>
      <a:accent5>
        <a:srgbClr val="FAA576"/>
      </a:accent5>
      <a:accent6>
        <a:srgbClr val="CBD6E3"/>
      </a:accent6>
      <a:hlink>
        <a:srgbClr val="F86A1C"/>
      </a:hlink>
      <a:folHlink>
        <a:srgbClr val="F86A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Auburn" id="{4981F9AA-A75F-4849-BA44-479BBE2427C1}" vid="{967E7E0D-6CB4-4927-947B-CF4F4BFE76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Auburn</Template>
  <TotalTime>560</TotalTime>
  <Words>3714</Words>
  <Application>Microsoft Macintosh PowerPoint</Application>
  <PresentationFormat>Widescreen</PresentationFormat>
  <Paragraphs>198</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Wingdings</vt:lpstr>
      <vt:lpstr>Wingdings 2</vt:lpstr>
      <vt:lpstr>Auburn</vt:lpstr>
      <vt:lpstr>What has been done -- studies of machine intelligence in test </vt:lpstr>
      <vt:lpstr>Outline</vt:lpstr>
      <vt:lpstr>Analog and RF Testing</vt:lpstr>
      <vt:lpstr>Analog and RF Testing</vt:lpstr>
      <vt:lpstr>Analog and RF Testing</vt:lpstr>
      <vt:lpstr>Analog and RF Testing</vt:lpstr>
      <vt:lpstr>Analog and RF Testing</vt:lpstr>
      <vt:lpstr>Digital Testing</vt:lpstr>
      <vt:lpstr>Digital Testing</vt:lpstr>
      <vt:lpstr>Digital Testing</vt:lpstr>
      <vt:lpstr>Supervised Learning-Based ATPG: Machine intelligence applied</vt:lpstr>
      <vt:lpstr>Supervised Learning-Based ATPG Experimental Results - ATPG for all faults (backtracks)</vt:lpstr>
      <vt:lpstr>Supervised Learning-Based ATPG Experimental Results - ATPG for all faults (CPU Time)</vt:lpstr>
      <vt:lpstr>Unsupervised Learning-Based ATPG: PCA applied</vt:lpstr>
      <vt:lpstr>Unsupervised Learning-Based ATPG Experimental Results - ATPG for all faults (backtracks and CPU Time)</vt:lpstr>
      <vt:lpstr>Memory Testing and Repair</vt:lpstr>
      <vt:lpstr>Memory Testing and Repair</vt:lpstr>
      <vt:lpstr>Memory Testing and Repair</vt:lpstr>
      <vt:lpstr>Hardware Security and Emerging Technologies</vt:lpstr>
      <vt:lpstr>Conclusions</vt:lpstr>
      <vt:lpstr>PowerPoint Presentation</vt:lpstr>
      <vt:lpstr>PowerPoint Presentation</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Intelligence-based Test Pattern Generation: a Germinal Field of ATPG  General Exam by  Soham Roy</dc:title>
  <dc:creator>Soham Roy</dc:creator>
  <cp:lastModifiedBy>Soham Roy</cp:lastModifiedBy>
  <cp:revision>116</cp:revision>
  <dcterms:created xsi:type="dcterms:W3CDTF">2021-02-03T21:48:08Z</dcterms:created>
  <dcterms:modified xsi:type="dcterms:W3CDTF">2021-04-24T01:31:38Z</dcterms:modified>
</cp:coreProperties>
</file>