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9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4660"/>
  </p:normalViewPr>
  <p:slideViewPr>
    <p:cSldViewPr>
      <p:cViewPr>
        <p:scale>
          <a:sx n="100" d="100"/>
          <a:sy n="100" d="100"/>
        </p:scale>
        <p:origin x="-114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03BDB-DB41-4CB6-A4F5-5152163EF1CA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6777C-CFB1-45E7-8C93-AEF2E9909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5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24600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4/29/2013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31st IEEE VLSI Test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990600" cy="365125"/>
          </a:xfrm>
        </p:spPr>
        <p:txBody>
          <a:bodyPr/>
          <a:lstStyle/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31st IEEE VLSI Test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31st IEEE VLSI Test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31st IEEE VLSI Test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31st IEEE VLSI Test Symposium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31st IEEE VLSI Test Symposium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31st IEEE VLSI Test Symposium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31st IEEE VLSI Test Symposium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31st IEEE VLSI Test Symposium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31st IEEE VLSI Test Symposium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31st IEEE VLSI Test Symposium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IEEE VLSI Test Symposium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6DF976D-9C22-47D1-A31C-2F4138A04A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2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24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20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−"/>
        <a:defRPr sz="18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Wingdings" pitchFamily="2" charset="2"/>
        <a:buChar char="Ø"/>
        <a:defRPr sz="18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*"/>
        <a:defRPr sz="18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g.auburn.edu/~vagrawal/TALKS/ITC12/Red_Volt_Test_by_VA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343400"/>
            <a:ext cx="64008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              </a:t>
            </a:r>
            <a:r>
              <a:rPr lang="en-US" dirty="0" smtClean="0"/>
              <a:t>Praveen Venkataramani</a:t>
            </a:r>
          </a:p>
          <a:p>
            <a:r>
              <a:rPr lang="en-US" dirty="0" smtClean="0"/>
              <a:t>               Suraj Sindia </a:t>
            </a:r>
          </a:p>
          <a:p>
            <a:r>
              <a:rPr lang="en-US" dirty="0" smtClean="0"/>
              <a:t>                            Vishwani D. Agrawal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Finding Best Voltage and Frequency to Shorten Power Constrained Test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IEEE VLSI Test Symposium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http://www.tttc-vts.org/public_html/new/2013/images/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71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4962"/>
            <a:ext cx="7924800" cy="731838"/>
          </a:xfrm>
        </p:spPr>
        <p:txBody>
          <a:bodyPr/>
          <a:lstStyle/>
          <a:p>
            <a:r>
              <a:rPr lang="en-US" dirty="0" smtClean="0"/>
              <a:t>Example - s298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019" y="1005808"/>
            <a:ext cx="6906981" cy="5013992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IEEE VLSI Test Symposium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9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15962"/>
          </a:xfrm>
        </p:spPr>
        <p:txBody>
          <a:bodyPr/>
          <a:lstStyle/>
          <a:p>
            <a:r>
              <a:rPr lang="en-US" dirty="0"/>
              <a:t>Optimum Test </a:t>
            </a:r>
            <a:r>
              <a:rPr lang="en-US" dirty="0" smtClean="0"/>
              <a:t>Time </a:t>
            </a:r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122962"/>
              </p:ext>
            </p:extLst>
          </p:nvPr>
        </p:nvGraphicFramePr>
        <p:xfrm>
          <a:off x="47623" y="1447801"/>
          <a:ext cx="9067802" cy="44805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133477"/>
                <a:gridCol w="1057910"/>
                <a:gridCol w="1284605"/>
                <a:gridCol w="1200785"/>
                <a:gridCol w="990600"/>
                <a:gridCol w="1209040"/>
                <a:gridCol w="906780"/>
                <a:gridCol w="1284605"/>
              </a:tblGrid>
              <a:tr h="617342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Circuit 180nm CMOS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i="1" dirty="0" err="1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P</a:t>
                      </a:r>
                      <a:r>
                        <a:rPr lang="en-US" sz="1800" b="1" i="1" baseline="-25000" dirty="0" err="1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MAXfunc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per 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cycle </a:t>
                      </a:r>
                      <a:endParaRPr lang="en-US" sz="1800" b="1" dirty="0" smtClean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(</a:t>
                      </a:r>
                      <a:r>
                        <a:rPr lang="en-US" sz="1800" b="1" dirty="0" err="1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mW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)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Test 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freq</a:t>
                      </a:r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uency</a:t>
                      </a:r>
                    </a:p>
                    <a:p>
                      <a:pPr algn="ctr"/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@ 1.8V</a:t>
                      </a:r>
                      <a:endParaRPr lang="en-US" sz="1800" b="1" baseline="0" dirty="0" smtClean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(MHz)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Gate 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level simulation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Analytical</a:t>
                      </a:r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 method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Test 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time reduction 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(%)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83921">
                <a:tc vMerge="1"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Opt.</a:t>
                      </a:r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 t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est</a:t>
                      </a:r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  <a:latin typeface="+mj-lt"/>
                          <a:cs typeface="Arial" pitchFamily="34" charset="0"/>
                        </a:rPr>
                        <a:t> voltage (volts)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Test 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freq.</a:t>
                      </a:r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 </a:t>
                      </a:r>
                      <a:endParaRPr lang="en-US" sz="1800" b="1" baseline="0" dirty="0" smtClean="0">
                        <a:solidFill>
                          <a:sysClr val="windowText" lastClr="000000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(MHz)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Opt.</a:t>
                      </a:r>
                      <a:r>
                        <a:rPr lang="en-US" sz="1800" b="1" baseline="0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 t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est voltage (volts)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Test 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freq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. 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  <a:latin typeface="+mj-lt"/>
                        </a:rPr>
                        <a:t>(MHz)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900" b="1" dirty="0">
                        <a:solidFill>
                          <a:sysClr val="windowText" lastClr="000000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479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s298</a:t>
                      </a:r>
                      <a:endParaRPr lang="en-US" sz="1800" b="1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79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s382</a:t>
                      </a:r>
                      <a:endParaRPr lang="en-US" sz="1800" b="1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79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s713</a:t>
                      </a:r>
                      <a:endParaRPr lang="en-US" sz="1800" b="1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79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s1423</a:t>
                      </a:r>
                      <a:endParaRPr lang="en-US" sz="1800" b="1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79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s13207</a:t>
                      </a:r>
                      <a:endParaRPr lang="en-US" sz="1800" b="1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79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s15850</a:t>
                      </a:r>
                      <a:endParaRPr lang="en-US" sz="1800" b="1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79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s38417</a:t>
                      </a:r>
                      <a:endParaRPr lang="en-US" sz="1800" b="1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122</a:t>
                      </a:r>
                      <a:endParaRPr lang="en-US" sz="1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79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s38584</a:t>
                      </a:r>
                      <a:endParaRPr lang="en-US" sz="1800" b="1" dirty="0"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IEEE VLSI Test Symposium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What we have achieved</a:t>
            </a:r>
          </a:p>
          <a:p>
            <a:pPr lvl="1"/>
            <a:r>
              <a:rPr lang="en-US" dirty="0" smtClean="0"/>
              <a:t>Optimum </a:t>
            </a:r>
            <a:r>
              <a:rPr lang="en-US" dirty="0"/>
              <a:t>test time for power constrained test</a:t>
            </a:r>
          </a:p>
          <a:p>
            <a:pPr lvl="1"/>
            <a:r>
              <a:rPr lang="en-US" dirty="0"/>
              <a:t>Optimum voltage and frequency for power constrained tests</a:t>
            </a:r>
          </a:p>
          <a:p>
            <a:r>
              <a:rPr lang="en-US" dirty="0"/>
              <a:t>Future explorations</a:t>
            </a:r>
          </a:p>
          <a:p>
            <a:pPr lvl="1"/>
            <a:r>
              <a:rPr lang="en-US" dirty="0"/>
              <a:t>Consideration of separate critical paths for scan and functional logic</a:t>
            </a:r>
          </a:p>
          <a:p>
            <a:pPr lvl="1"/>
            <a:r>
              <a:rPr lang="en-US" dirty="0"/>
              <a:t>Delay testing at reduced voltage</a:t>
            </a:r>
          </a:p>
          <a:p>
            <a:pPr lvl="1"/>
            <a:r>
              <a:rPr lang="en-US" dirty="0"/>
              <a:t>Adaptive dynamic power supply</a:t>
            </a:r>
          </a:p>
          <a:p>
            <a:pPr lvl="1"/>
            <a:r>
              <a:rPr lang="en-US" dirty="0"/>
              <a:t>Dynamic test </a:t>
            </a:r>
            <a:r>
              <a:rPr lang="en-US" dirty="0" smtClean="0"/>
              <a:t>frequency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IEEE VLSI Test Symposium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5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ATPG generated scan patterns produce more </a:t>
            </a:r>
            <a:r>
              <a:rPr lang="en-US" dirty="0" smtClean="0"/>
              <a:t>circuit activity than</a:t>
            </a:r>
            <a:r>
              <a:rPr lang="en-US" dirty="0" smtClean="0"/>
              <a:t> </a:t>
            </a:r>
            <a:r>
              <a:rPr lang="en-US" dirty="0" smtClean="0"/>
              <a:t>the functional </a:t>
            </a:r>
            <a:r>
              <a:rPr lang="en-US" dirty="0" smtClean="0"/>
              <a:t>patterns.</a:t>
            </a:r>
            <a:endParaRPr lang="en-US" dirty="0" smtClean="0"/>
          </a:p>
          <a:p>
            <a:r>
              <a:rPr lang="en-US" dirty="0" smtClean="0"/>
              <a:t>Scan test cause </a:t>
            </a:r>
            <a:r>
              <a:rPr lang="en-US" dirty="0" smtClean="0"/>
              <a:t>high power dissipation during scan shift and capture.</a:t>
            </a:r>
          </a:p>
          <a:p>
            <a:r>
              <a:rPr lang="en-US" dirty="0" smtClean="0"/>
              <a:t>Power Constrained </a:t>
            </a:r>
            <a:r>
              <a:rPr lang="en-US" dirty="0" smtClean="0"/>
              <a:t>Test:</a:t>
            </a:r>
            <a:endParaRPr lang="en-US" dirty="0" smtClean="0"/>
          </a:p>
          <a:p>
            <a:pPr lvl="1"/>
            <a:r>
              <a:rPr lang="en-US" dirty="0" smtClean="0"/>
              <a:t>Limit the maximum </a:t>
            </a:r>
            <a:r>
              <a:rPr lang="en-US" dirty="0" smtClean="0"/>
              <a:t>power dissipation </a:t>
            </a:r>
            <a:r>
              <a:rPr lang="en-US" dirty="0" smtClean="0"/>
              <a:t>to </a:t>
            </a:r>
            <a:r>
              <a:rPr lang="en-US" dirty="0" smtClean="0"/>
              <a:t>stay within</a:t>
            </a:r>
            <a:r>
              <a:rPr lang="en-US" dirty="0" smtClean="0"/>
              <a:t> rated power for the device</a:t>
            </a:r>
          </a:p>
          <a:p>
            <a:pPr lvl="2"/>
            <a:r>
              <a:rPr lang="en-US" dirty="0" smtClean="0"/>
              <a:t>Slow down the clock</a:t>
            </a:r>
          </a:p>
          <a:p>
            <a:pPr lvl="2"/>
            <a:r>
              <a:rPr lang="en-US" dirty="0" smtClean="0"/>
              <a:t>Modify test vectors to reduce activity</a:t>
            </a:r>
          </a:p>
          <a:p>
            <a:pPr lvl="1"/>
            <a:r>
              <a:rPr lang="en-US" dirty="0" smtClean="0"/>
              <a:t>Result: A general increase in test time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 IEEE VLSI Test Symposium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8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</a:t>
            </a:r>
            <a:r>
              <a:rPr lang="en-US" dirty="0"/>
              <a:t>S</a:t>
            </a:r>
            <a:r>
              <a:rPr lang="en-US" dirty="0" smtClean="0"/>
              <a:t>upply Voltage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Power reduces.</a:t>
            </a:r>
          </a:p>
          <a:p>
            <a:r>
              <a:rPr lang="en-US" dirty="0" smtClean="0"/>
              <a:t>If power constrained, test clock may be speeded up to reduce test time.</a:t>
            </a:r>
          </a:p>
          <a:p>
            <a:r>
              <a:rPr lang="en-US" dirty="0"/>
              <a:t>Critical path delay </a:t>
            </a:r>
            <a:r>
              <a:rPr lang="en-US" dirty="0" smtClean="0"/>
              <a:t>increases.</a:t>
            </a:r>
            <a:endParaRPr lang="en-US" dirty="0" smtClean="0"/>
          </a:p>
          <a:p>
            <a:r>
              <a:rPr lang="en-US" dirty="0" smtClean="0"/>
              <a:t>Certain defects are more profound </a:t>
            </a:r>
            <a:r>
              <a:rPr lang="en-US" dirty="0" smtClean="0"/>
              <a:t>at </a:t>
            </a:r>
            <a:r>
              <a:rPr lang="en-US" dirty="0" smtClean="0"/>
              <a:t>low </a:t>
            </a:r>
            <a:r>
              <a:rPr lang="en-US" dirty="0" smtClean="0"/>
              <a:t>voltages.</a:t>
            </a:r>
            <a:endParaRPr lang="en-US" dirty="0" smtClean="0"/>
          </a:p>
          <a:p>
            <a:r>
              <a:rPr lang="en-US" dirty="0" smtClean="0"/>
              <a:t>Changes in </a:t>
            </a:r>
            <a:r>
              <a:rPr lang="en-US" dirty="0" smtClean="0"/>
              <a:t>critical </a:t>
            </a:r>
            <a:r>
              <a:rPr lang="en-US" dirty="0" smtClean="0"/>
              <a:t>paths possible.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IEEE VLSI Test Symposium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9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Power constraint</a:t>
            </a:r>
          </a:p>
          <a:p>
            <a:pPr lvl="1"/>
            <a:r>
              <a:rPr lang="en-US" dirty="0" smtClean="0"/>
              <a:t>Maximum power dissipated </a:t>
            </a:r>
            <a:r>
              <a:rPr lang="en-US" dirty="0" smtClean="0"/>
              <a:t>by </a:t>
            </a:r>
            <a:r>
              <a:rPr lang="en-US" dirty="0" smtClean="0"/>
              <a:t>test is limited by the maximum allowable </a:t>
            </a:r>
            <a:r>
              <a:rPr lang="en-US" dirty="0" smtClean="0"/>
              <a:t>power.</a:t>
            </a:r>
            <a:endParaRPr lang="en-US" dirty="0" smtClean="0"/>
          </a:p>
          <a:p>
            <a:pPr lvl="1"/>
            <a:r>
              <a:rPr lang="en-US" dirty="0" smtClean="0"/>
              <a:t>Maximum activity test cycle determines the test clock </a:t>
            </a:r>
            <a:r>
              <a:rPr lang="en-US" dirty="0" smtClean="0"/>
              <a:t>frequency.</a:t>
            </a:r>
            <a:endParaRPr lang="en-US" dirty="0" smtClean="0"/>
          </a:p>
          <a:p>
            <a:r>
              <a:rPr lang="en-US" dirty="0" smtClean="0"/>
              <a:t>Structure constraint</a:t>
            </a:r>
          </a:p>
          <a:p>
            <a:pPr lvl="1"/>
            <a:r>
              <a:rPr lang="en-US" dirty="0" smtClean="0"/>
              <a:t>Clock frequency is determined by the critical path </a:t>
            </a:r>
            <a:r>
              <a:rPr lang="en-US" dirty="0" smtClean="0"/>
              <a:t>delay.</a:t>
            </a:r>
            <a:endParaRPr lang="en-US" dirty="0" smtClean="0"/>
          </a:p>
          <a:p>
            <a:pPr lvl="1"/>
            <a:r>
              <a:rPr lang="en-US" dirty="0" smtClean="0"/>
              <a:t>Fastest test/functional clock period cannot be smaller than the critical path delay</a:t>
            </a:r>
          </a:p>
          <a:p>
            <a:pPr lvl="1"/>
            <a:r>
              <a:rPr lang="en-US" dirty="0" smtClean="0"/>
              <a:t>Test at lower voltage tends to become structure </a:t>
            </a:r>
            <a:r>
              <a:rPr lang="en-US" dirty="0" smtClean="0"/>
              <a:t>constrained.</a:t>
            </a:r>
            <a:endParaRPr lang="en-US" dirty="0" smtClean="0"/>
          </a:p>
          <a:p>
            <a:r>
              <a:rPr lang="en-US" dirty="0" smtClean="0"/>
              <a:t>Slowing </a:t>
            </a:r>
            <a:r>
              <a:rPr lang="en-US" dirty="0" smtClean="0"/>
              <a:t>the clock to reduce power increases test </a:t>
            </a:r>
            <a:r>
              <a:rPr lang="en-US" dirty="0" smtClean="0"/>
              <a:t>time.</a:t>
            </a:r>
            <a:endParaRPr lang="en-US" dirty="0" smtClean="0"/>
          </a:p>
          <a:p>
            <a:r>
              <a:rPr lang="en-US" dirty="0" smtClean="0"/>
              <a:t>Speeding </a:t>
            </a:r>
            <a:r>
              <a:rPr lang="en-US" dirty="0" smtClean="0"/>
              <a:t>up the clock increase power.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IEEE VLSI Test Symposium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6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1828800" y="1614791"/>
            <a:ext cx="2705100" cy="3560323"/>
          </a:xfrm>
          <a:prstGeom prst="rect">
            <a:avLst/>
          </a:prstGeom>
          <a:solidFill>
            <a:srgbClr val="92D050">
              <a:tint val="66000"/>
              <a:satMod val="160000"/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533900" y="1600200"/>
            <a:ext cx="2628900" cy="3574914"/>
          </a:xfrm>
          <a:prstGeom prst="rect">
            <a:avLst/>
          </a:prstGeom>
          <a:solidFill>
            <a:srgbClr val="FFFF00">
              <a:alpha val="1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and Structure Constrained </a:t>
            </a:r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9817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From an</a:t>
            </a:r>
            <a:r>
              <a:rPr lang="en-US" sz="1400" dirty="0" smtClean="0"/>
              <a:t> ITC’12 </a:t>
            </a:r>
            <a:r>
              <a:rPr lang="en-US" sz="1400" dirty="0" smtClean="0"/>
              <a:t>Elevator Talk  </a:t>
            </a:r>
            <a:r>
              <a:rPr lang="en-US" sz="1400" b="1" dirty="0" smtClean="0">
                <a:hlinkClick r:id="rId2"/>
              </a:rPr>
              <a:t>Reduced </a:t>
            </a:r>
            <a:r>
              <a:rPr lang="en-US" sz="1400" b="1" dirty="0">
                <a:hlinkClick r:id="rId2"/>
              </a:rPr>
              <a:t>Voltage Test Can be Faster</a:t>
            </a:r>
            <a:r>
              <a:rPr lang="en-US" sz="1400" b="1" dirty="0" smtClean="0">
                <a:hlinkClick r:id="rId2"/>
              </a:rPr>
              <a:t>!  </a:t>
            </a:r>
            <a:r>
              <a:rPr lang="en-US" sz="1400" b="1" dirty="0">
                <a:hlinkClick r:id="rId2"/>
              </a:rPr>
              <a:t>by </a:t>
            </a:r>
            <a:r>
              <a:rPr lang="en-US" sz="1400" b="1" dirty="0" smtClean="0">
                <a:hlinkClick r:id="rId2"/>
              </a:rPr>
              <a:t>Vishwani Agrawal</a:t>
            </a:r>
            <a:endParaRPr lang="en-US" sz="1400" b="1" dirty="0"/>
          </a:p>
          <a:p>
            <a:pPr algn="ctr"/>
            <a:endParaRPr lang="en-US" sz="1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IEEE VLSI Test Symposium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828800" y="1600200"/>
            <a:ext cx="5334000" cy="35814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33090" y="1600200"/>
            <a:ext cx="0" cy="3581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28800" y="4052889"/>
            <a:ext cx="533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828800" y="1752600"/>
            <a:ext cx="5334000" cy="304800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1828800" y="2514599"/>
            <a:ext cx="4824919" cy="2660515"/>
          </a:xfrm>
          <a:custGeom>
            <a:avLst/>
            <a:gdLst>
              <a:gd name="connsiteX0" fmla="*/ 0 w 4824919"/>
              <a:gd name="connsiteY0" fmla="*/ 0 h 3035030"/>
              <a:gd name="connsiteX1" fmla="*/ 1926077 w 4824919"/>
              <a:gd name="connsiteY1" fmla="*/ 505838 h 3035030"/>
              <a:gd name="connsiteX2" fmla="*/ 3404681 w 4824919"/>
              <a:gd name="connsiteY2" fmla="*/ 1322962 h 3035030"/>
              <a:gd name="connsiteX3" fmla="*/ 4824919 w 4824919"/>
              <a:gd name="connsiteY3" fmla="*/ 3035030 h 3035030"/>
              <a:gd name="connsiteX4" fmla="*/ 4824919 w 4824919"/>
              <a:gd name="connsiteY4" fmla="*/ 3035030 h 3035030"/>
              <a:gd name="connsiteX5" fmla="*/ 4824919 w 4824919"/>
              <a:gd name="connsiteY5" fmla="*/ 3035030 h 3035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24919" h="3035030">
                <a:moveTo>
                  <a:pt x="0" y="0"/>
                </a:moveTo>
                <a:cubicBezTo>
                  <a:pt x="679315" y="142672"/>
                  <a:pt x="1358630" y="285344"/>
                  <a:pt x="1926077" y="505838"/>
                </a:cubicBezTo>
                <a:cubicBezTo>
                  <a:pt x="2493524" y="726332"/>
                  <a:pt x="2921541" y="901430"/>
                  <a:pt x="3404681" y="1322962"/>
                </a:cubicBezTo>
                <a:cubicBezTo>
                  <a:pt x="3887821" y="1744494"/>
                  <a:pt x="4824919" y="3035030"/>
                  <a:pt x="4824919" y="3035030"/>
                </a:cubicBezTo>
                <a:lnTo>
                  <a:pt x="4824919" y="3035030"/>
                </a:lnTo>
                <a:lnTo>
                  <a:pt x="4824919" y="3035030"/>
                </a:lnTo>
              </a:path>
            </a:pathLst>
          </a:cu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828801" y="1614791"/>
            <a:ext cx="5077838" cy="3365771"/>
          </a:xfrm>
          <a:custGeom>
            <a:avLst/>
            <a:gdLst>
              <a:gd name="connsiteX0" fmla="*/ 0 w 5058383"/>
              <a:gd name="connsiteY0" fmla="*/ 3365771 h 3365771"/>
              <a:gd name="connsiteX1" fmla="*/ 1731524 w 5058383"/>
              <a:gd name="connsiteY1" fmla="*/ 2996120 h 3365771"/>
              <a:gd name="connsiteX2" fmla="*/ 3832698 w 5058383"/>
              <a:gd name="connsiteY2" fmla="*/ 1556426 h 3365771"/>
              <a:gd name="connsiteX3" fmla="*/ 5058383 w 5058383"/>
              <a:gd name="connsiteY3" fmla="*/ 0 h 3365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8383" h="3365771">
                <a:moveTo>
                  <a:pt x="0" y="3365771"/>
                </a:moveTo>
                <a:cubicBezTo>
                  <a:pt x="546370" y="3331724"/>
                  <a:pt x="1092741" y="3297677"/>
                  <a:pt x="1731524" y="2996120"/>
                </a:cubicBezTo>
                <a:cubicBezTo>
                  <a:pt x="2370307" y="2694563"/>
                  <a:pt x="3278221" y="2055779"/>
                  <a:pt x="3832698" y="1556426"/>
                </a:cubicBezTo>
                <a:cubicBezTo>
                  <a:pt x="4387175" y="1057073"/>
                  <a:pt x="4722779" y="528536"/>
                  <a:pt x="5058383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endCxn id="26" idx="0"/>
          </p:cNvCxnSpPr>
          <p:nvPr/>
        </p:nvCxnSpPr>
        <p:spPr>
          <a:xfrm flipV="1">
            <a:off x="1828800" y="3252788"/>
            <a:ext cx="2705100" cy="1547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4533900" y="3252788"/>
            <a:ext cx="2124075" cy="1928812"/>
          </a:xfrm>
          <a:custGeom>
            <a:avLst/>
            <a:gdLst>
              <a:gd name="connsiteX0" fmla="*/ 0 w 2124075"/>
              <a:gd name="connsiteY0" fmla="*/ 0 h 1928812"/>
              <a:gd name="connsiteX1" fmla="*/ 547688 w 2124075"/>
              <a:gd name="connsiteY1" fmla="*/ 309562 h 1928812"/>
              <a:gd name="connsiteX2" fmla="*/ 1090613 w 2124075"/>
              <a:gd name="connsiteY2" fmla="*/ 766762 h 1928812"/>
              <a:gd name="connsiteX3" fmla="*/ 1700213 w 2124075"/>
              <a:gd name="connsiteY3" fmla="*/ 1433512 h 1928812"/>
              <a:gd name="connsiteX4" fmla="*/ 2124075 w 2124075"/>
              <a:gd name="connsiteY4" fmla="*/ 1928812 h 192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4075" h="1928812">
                <a:moveTo>
                  <a:pt x="0" y="0"/>
                </a:moveTo>
                <a:cubicBezTo>
                  <a:pt x="182959" y="90884"/>
                  <a:pt x="365919" y="181768"/>
                  <a:pt x="547688" y="309562"/>
                </a:cubicBezTo>
                <a:cubicBezTo>
                  <a:pt x="729457" y="437356"/>
                  <a:pt x="898526" y="579437"/>
                  <a:pt x="1090613" y="766762"/>
                </a:cubicBezTo>
                <a:cubicBezTo>
                  <a:pt x="1282700" y="954087"/>
                  <a:pt x="1527969" y="1239837"/>
                  <a:pt x="1700213" y="1433512"/>
                </a:cubicBezTo>
                <a:cubicBezTo>
                  <a:pt x="1872457" y="1627187"/>
                  <a:pt x="1998266" y="1777999"/>
                  <a:pt x="2124075" y="1928812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556933" y="5520035"/>
            <a:ext cx="1882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Voltage,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DD</a:t>
            </a:r>
            <a:endParaRPr lang="en-US" sz="2400" i="1" baseline="-25000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7138472" y="3160067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Power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938382" y="3591224"/>
            <a:ext cx="1221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</a:rPr>
              <a:t>P</a:t>
            </a:r>
            <a:r>
              <a:rPr lang="en-US" sz="2400" i="1" baseline="-25000" dirty="0" err="1" smtClean="0">
                <a:solidFill>
                  <a:srgbClr val="FF0000"/>
                </a:solidFill>
              </a:rPr>
              <a:t>MAXfunc</a:t>
            </a:r>
            <a:endParaRPr lang="en-US" sz="2400" i="1" baseline="-250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-53539" y="3025339"/>
            <a:ext cx="2763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Clock frequency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1864323" y="1614791"/>
            <a:ext cx="26340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Structure-constrained</a:t>
            </a:r>
          </a:p>
          <a:p>
            <a:pPr algn="ctr"/>
            <a:r>
              <a:rPr lang="en-US" sz="2000" dirty="0" smtClean="0"/>
              <a:t>operation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648200" y="1614791"/>
            <a:ext cx="2323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Power-constrained</a:t>
            </a:r>
          </a:p>
          <a:p>
            <a:pPr algn="ctr"/>
            <a:r>
              <a:rPr lang="en-US" sz="2000" dirty="0" smtClean="0"/>
              <a:t>operation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 rot="840000">
            <a:off x="1872694" y="2475514"/>
            <a:ext cx="2698175" cy="373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Power-constrained clock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rot="-1800000">
            <a:off x="1610849" y="3713679"/>
            <a:ext cx="298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Structure-constrained clock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rot="-3000000">
            <a:off x="5433718" y="2542924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Peak per vector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p</a:t>
            </a:r>
            <a:r>
              <a:rPr lang="en-US" i="1" dirty="0" smtClean="0">
                <a:solidFill>
                  <a:srgbClr val="FF0000"/>
                </a:solidFill>
              </a:rPr>
              <a:t>ower of test</a:t>
            </a:r>
            <a:endParaRPr lang="en-US" i="1" dirty="0">
              <a:solidFill>
                <a:srgbClr val="FF0000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938382" y="1614791"/>
            <a:ext cx="0" cy="3581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01678" y="5175114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Nom. </a:t>
            </a:r>
            <a:r>
              <a:rPr lang="en-US" i="1" dirty="0" smtClean="0"/>
              <a:t>V</a:t>
            </a:r>
            <a:r>
              <a:rPr lang="en-US" i="1" baseline="-25000" dirty="0" smtClean="0"/>
              <a:t>DD</a:t>
            </a:r>
            <a:endParaRPr lang="en-US" i="1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4328377" y="4372739"/>
            <a:ext cx="1310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Test clock</a:t>
            </a:r>
            <a:endParaRPr lang="en-US" sz="2000" dirty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5589782" y="4495800"/>
            <a:ext cx="468118" cy="7699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3556933" y="3822056"/>
            <a:ext cx="810787" cy="67374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23682" y="5181600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Opt. </a:t>
            </a:r>
            <a:r>
              <a:rPr lang="en-US" i="1" dirty="0" smtClean="0"/>
              <a:t>V</a:t>
            </a:r>
            <a:r>
              <a:rPr lang="en-US" i="1" baseline="-25000" dirty="0" smtClean="0"/>
              <a:t>DD</a:t>
            </a:r>
            <a:endParaRPr lang="en-US" i="1" baseline="-25000" dirty="0"/>
          </a:p>
        </p:txBody>
      </p:sp>
      <p:cxnSp>
        <p:nvCxnSpPr>
          <p:cNvPr id="51" name="Straight Connector 50"/>
          <p:cNvCxnSpPr/>
          <p:nvPr/>
        </p:nvCxnSpPr>
        <p:spPr>
          <a:xfrm flipH="1">
            <a:off x="4453635" y="4372739"/>
            <a:ext cx="13947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4533900" y="5105400"/>
            <a:ext cx="1404482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26" idx="0"/>
          </p:cNvCxnSpPr>
          <p:nvPr/>
        </p:nvCxnSpPr>
        <p:spPr>
          <a:xfrm flipV="1">
            <a:off x="4533900" y="3252788"/>
            <a:ext cx="0" cy="111995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757452" y="4736068"/>
            <a:ext cx="95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– </a:t>
            </a:r>
            <a:r>
              <a:rPr lang="el-GR" dirty="0" smtClean="0"/>
              <a:t>Δ</a:t>
            </a:r>
            <a:r>
              <a:rPr lang="en-US" i="1" dirty="0" smtClean="0"/>
              <a:t>V</a:t>
            </a:r>
            <a:r>
              <a:rPr lang="en-US" i="1" baseline="-25000" dirty="0" smtClean="0"/>
              <a:t>DD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 rot="16200000">
            <a:off x="4145103" y="358919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r>
              <a:rPr lang="el-GR" dirty="0" smtClean="0"/>
              <a:t>Δ</a:t>
            </a:r>
            <a:r>
              <a:rPr lang="en-US" i="1" dirty="0" smtClean="0"/>
              <a:t>f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901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Power Constrained Test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09600" y="1447800"/>
                <a:ext cx="8079790" cy="41148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The minimum test clock period for a set of ATPG test clock cycles is limited by the maximum allowable power</a:t>
                </a:r>
              </a:p>
              <a:p>
                <a:r>
                  <a:rPr lang="en-US" dirty="0" smtClean="0"/>
                  <a:t>Quantitatively:</a:t>
                </a:r>
                <a:endParaRPr lang="en-US" dirty="0"/>
              </a:p>
              <a:p>
                <a:pPr marL="0" lvl="1" indent="0" algn="ctr">
                  <a:buClr>
                    <a:schemeClr val="accent1"/>
                  </a:buClr>
                  <a:buSzPct val="8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𝑇</m:t>
                      </m:r>
                      <m:r>
                        <a:rPr lang="en-US" sz="2400" i="1" baseline="-25000">
                          <a:latin typeface="Cambria Math"/>
                        </a:rPr>
                        <m:t>𝑃𝑂𝑊𝐸𝑅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𝐸</m:t>
                          </m:r>
                          <m:r>
                            <a:rPr lang="en-US" sz="2400" i="1" baseline="-25000">
                              <a:latin typeface="Cambria Math"/>
                              <a:ea typeface="Cambria Math"/>
                            </a:rPr>
                            <m:t>𝑀𝐴𝑋𝑡𝑒𝑠𝑡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sz="2400" i="1" baseline="-25000">
                              <a:latin typeface="Cambria Math"/>
                              <a:ea typeface="Cambria Math"/>
                            </a:rPr>
                            <m:t>𝑀𝐴𝑋𝑓𝑢𝑛𝑐</m:t>
                          </m:r>
                        </m:den>
                      </m:f>
                    </m:oMath>
                  </m:oMathPara>
                </a14:m>
                <a:endParaRPr lang="en-US" sz="2400" dirty="0">
                  <a:ea typeface="Cambria Math"/>
                </a:endParaRPr>
              </a:p>
              <a:p>
                <a:pPr marL="0" lvl="1" indent="0">
                  <a:buClr>
                    <a:schemeClr val="accent1"/>
                  </a:buClr>
                  <a:buSzPct val="85000"/>
                  <a:buNone/>
                </a:pPr>
                <a:r>
                  <a:rPr lang="en-US" sz="2400" dirty="0" smtClean="0"/>
                  <a:t>    </a:t>
                </a:r>
                <a:r>
                  <a:rPr lang="en-US" sz="2400" dirty="0" smtClean="0"/>
                  <a:t>where </a:t>
                </a:r>
                <a:r>
                  <a:rPr lang="en-US" sz="2400" i="1" dirty="0" err="1" smtClean="0"/>
                  <a:t>E</a:t>
                </a:r>
                <a:r>
                  <a:rPr lang="en-US" sz="2400" i="1" baseline="-25000" dirty="0" err="1" smtClean="0"/>
                  <a:t>MAXtest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is the maximum energy dissipated </a:t>
                </a:r>
                <a:r>
                  <a:rPr lang="en-US" sz="2400" dirty="0" smtClean="0"/>
                  <a:t>during a test cycle</a:t>
                </a:r>
                <a:endParaRPr lang="en-US" sz="2400" dirty="0"/>
              </a:p>
              <a:p>
                <a:pPr marL="0" lvl="1" indent="0">
                  <a:buClr>
                    <a:schemeClr val="accent1"/>
                  </a:buClr>
                  <a:buSzPct val="85000"/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/>
                  <a:t>  </a:t>
                </a:r>
                <a:r>
                  <a:rPr lang="en-US" sz="2400" i="1" dirty="0" err="1" smtClean="0"/>
                  <a:t>P</a:t>
                </a:r>
                <a:r>
                  <a:rPr lang="en-US" sz="2400" i="1" baseline="-25000" dirty="0" err="1" smtClean="0"/>
                  <a:t>MAXfunc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is the maximum allowable power</a:t>
                </a:r>
              </a:p>
              <a:p>
                <a:r>
                  <a:rPr lang="en-US" i="1" dirty="0"/>
                  <a:t>T</a:t>
                </a:r>
                <a:r>
                  <a:rPr lang="en-US" i="1" baseline="-25000" dirty="0"/>
                  <a:t>POWER</a:t>
                </a:r>
                <a:r>
                  <a:rPr lang="en-US" dirty="0"/>
                  <a:t> is a function of voltage</a:t>
                </a:r>
              </a:p>
              <a:p>
                <a:r>
                  <a:rPr lang="en-US" dirty="0"/>
                  <a:t>Now, the total test time is then given </a:t>
                </a:r>
                <a:r>
                  <a:rPr lang="en-US" dirty="0" smtClean="0"/>
                  <a:t>by*</a:t>
                </a:r>
                <a:endParaRPr lang="en-US" dirty="0"/>
              </a:p>
              <a:p>
                <a:pPr marL="27432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𝑇𝑇</m:t>
                      </m:r>
                      <m:r>
                        <a:rPr lang="en-US" sz="2400" i="1" baseline="-25000">
                          <a:latin typeface="Cambria Math"/>
                        </a:rPr>
                        <m:t>𝑃𝑂𝑊𝐸𝑅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𝑁</m:t>
                      </m:r>
                      <m:r>
                        <a:rPr lang="en-US" sz="2400" i="1">
                          <a:latin typeface="Cambria Math"/>
                        </a:rPr>
                        <m:t> ×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US" sz="2400" i="1" baseline="-25000">
                          <a:latin typeface="Cambria Math"/>
                          <a:ea typeface="Cambria Math"/>
                        </a:rPr>
                        <m:t>𝑃𝑂𝑊𝐸𝑅</m:t>
                      </m:r>
                    </m:oMath>
                  </m:oMathPara>
                </a14:m>
                <a:endParaRPr lang="en-US" sz="2400" baseline="-25000" dirty="0"/>
              </a:p>
              <a:p>
                <a:pPr marL="274320" lvl="1" indent="0">
                  <a:buNone/>
                </a:pPr>
                <a:r>
                  <a:rPr lang="en-US" sz="2400" dirty="0"/>
                  <a:t>where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𝑁</m:t>
                    </m:r>
                    <m:r>
                      <a:rPr lang="en-US" sz="2400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[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  <m:r>
                          <a:rPr lang="en-US" sz="2400" i="1" baseline="-25000">
                            <a:latin typeface="Cambria Math"/>
                          </a:rPr>
                          <m:t>𝑐𝑜𝑚𝑏</m:t>
                        </m:r>
                        <m:r>
                          <a:rPr lang="en-US" sz="2400" i="1">
                            <a:latin typeface="Cambria Math"/>
                          </a:rPr>
                          <m:t>+2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𝑛𝑠𝑓𝑓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𝑛𝑐𝑜𝑚𝑏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+4]</m:t>
                    </m:r>
                  </m:oMath>
                </a14:m>
                <a:r>
                  <a:rPr lang="en-US" sz="2400" dirty="0"/>
                  <a:t>, is the number of clock cycles</a:t>
                </a:r>
                <a:r>
                  <a:rPr lang="en-US" sz="2400" dirty="0" smtClean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09600" y="1447800"/>
                <a:ext cx="8079790" cy="4114800"/>
              </a:xfrm>
              <a:blipFill rotWithShape="1">
                <a:blip r:embed="rId2"/>
                <a:stretch>
                  <a:fillRect l="-528" t="-2222" r="-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IEEE VLSI Test Symposium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5638800"/>
            <a:ext cx="8232190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* M. L. Bushnell and V. D. Agrawal, </a:t>
            </a:r>
            <a:r>
              <a:rPr lang="en-US" i="1" dirty="0" smtClean="0"/>
              <a:t>Essentials of Electronic Testing for Digital,</a:t>
            </a:r>
          </a:p>
          <a:p>
            <a:r>
              <a:rPr lang="en-US" i="1" dirty="0" smtClean="0"/>
              <a:t>   Memory and Mixed-Signal VLSI Circuits</a:t>
            </a:r>
            <a:r>
              <a:rPr lang="en-US" dirty="0" smtClean="0"/>
              <a:t>, Springer, 2000, Chapter 14.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2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Structure Constrained Test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09600" y="1447800"/>
                <a:ext cx="7924800" cy="4114800"/>
              </a:xfrm>
            </p:spPr>
            <p:txBody>
              <a:bodyPr>
                <a:noAutofit/>
              </a:bodyPr>
              <a:lstStyle/>
              <a:p>
                <a:r>
                  <a:rPr lang="en-US" sz="1900" dirty="0">
                    <a:latin typeface="+mj-lt"/>
                  </a:rPr>
                  <a:t>Critical path delay of a circuit can be approximated using </a:t>
                </a:r>
                <a:r>
                  <a:rPr lang="el-GR" sz="1900" dirty="0">
                    <a:latin typeface="+mj-lt"/>
                  </a:rPr>
                  <a:t>α</a:t>
                </a:r>
                <a:r>
                  <a:rPr lang="en-US" sz="1900" dirty="0">
                    <a:latin typeface="+mj-lt"/>
                  </a:rPr>
                  <a:t>-power law </a:t>
                </a:r>
                <a:r>
                  <a:rPr lang="en-US" sz="1900" dirty="0" smtClean="0">
                    <a:latin typeface="+mj-lt"/>
                  </a:rPr>
                  <a:t>model*</a:t>
                </a:r>
                <a:endParaRPr lang="en-US" sz="1900" dirty="0">
                  <a:latin typeface="+mj-lt"/>
                </a:endParaRPr>
              </a:p>
              <a:p>
                <a:pPr marL="27432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>
                          <a:latin typeface="Cambria Math"/>
                        </a:rPr>
                        <m:t>𝑇</m:t>
                      </m:r>
                      <m:r>
                        <a:rPr lang="en-US" sz="1900" i="1" baseline="-25000">
                          <a:latin typeface="Cambria Math"/>
                        </a:rPr>
                        <m:t>𝑆𝑇𝑅𝑈𝐶𝑇𝑈𝑅𝐸</m:t>
                      </m:r>
                      <m:r>
                        <a:rPr lang="en-US" sz="1900" i="1">
                          <a:latin typeface="Cambria Math"/>
                        </a:rPr>
                        <m:t>=</m:t>
                      </m:r>
                      <m:r>
                        <a:rPr lang="en-US" sz="1900" i="1">
                          <a:latin typeface="Cambria Math"/>
                        </a:rPr>
                        <m:t>𝐾</m:t>
                      </m:r>
                      <m:r>
                        <a:rPr lang="en-US" sz="1900" i="1">
                          <a:latin typeface="Cambria Math"/>
                        </a:rPr>
                        <m:t> ×</m:t>
                      </m:r>
                      <m:f>
                        <m:fPr>
                          <m:ctrlPr>
                            <a:rPr lang="en-US" sz="19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900" i="1">
                              <a:latin typeface="Cambria Math"/>
                              <a:ea typeface="Cambria Math"/>
                            </a:rPr>
                            <m:t>𝑉</m:t>
                          </m:r>
                          <m:r>
                            <a:rPr lang="en-US" sz="1900" i="1" baseline="-25000">
                              <a:latin typeface="Cambria Math"/>
                              <a:ea typeface="Cambria Math"/>
                            </a:rPr>
                            <m:t>𝐷𝐷</m:t>
                          </m:r>
                        </m:num>
                        <m:den>
                          <m:sSup>
                            <m:sSupPr>
                              <m:ctrlPr>
                                <a:rPr lang="en-US" sz="19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9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900" i="1">
                                  <a:latin typeface="Cambria Math"/>
                                  <a:ea typeface="Cambria Math"/>
                                </a:rPr>
                                <m:t>𝑉𝐷𝐷</m:t>
                              </m:r>
                              <m:r>
                                <a:rPr lang="en-US" sz="19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900" i="1">
                                  <a:latin typeface="Cambria Math"/>
                                  <a:ea typeface="Cambria Math"/>
                                </a:rPr>
                                <m:t>𝑉𝑇𝐻</m:t>
                              </m:r>
                              <m:r>
                                <a:rPr lang="en-US" sz="19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l-GR" sz="1900" i="1">
                                  <a:latin typeface="Cambria Math"/>
                                  <a:ea typeface="Cambria Math"/>
                                </a:rPr>
                                <m:t>α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900" dirty="0">
                  <a:latin typeface="+mj-lt"/>
                  <a:ea typeface="Cambria Math"/>
                </a:endParaRPr>
              </a:p>
              <a:p>
                <a:pPr marL="274320" lvl="1" indent="0">
                  <a:buNone/>
                </a:pPr>
                <a:r>
                  <a:rPr lang="en-US" sz="1900" dirty="0" smtClean="0">
                    <a:latin typeface="+mj-lt"/>
                  </a:rPr>
                  <a:t>where   </a:t>
                </a:r>
                <a:r>
                  <a:rPr lang="en-US" sz="1900" i="1" dirty="0" smtClean="0">
                    <a:latin typeface="+mj-lt"/>
                  </a:rPr>
                  <a:t>V</a:t>
                </a:r>
                <a:r>
                  <a:rPr lang="en-US" sz="1900" i="1" baseline="-25000" dirty="0" smtClean="0">
                    <a:latin typeface="+mj-lt"/>
                  </a:rPr>
                  <a:t>DD</a:t>
                </a:r>
                <a:r>
                  <a:rPr lang="en-US" sz="1900" dirty="0" smtClean="0">
                    <a:latin typeface="+mj-lt"/>
                  </a:rPr>
                  <a:t> </a:t>
                </a:r>
                <a:r>
                  <a:rPr lang="en-US" sz="1900" dirty="0">
                    <a:latin typeface="+mj-lt"/>
                  </a:rPr>
                  <a:t>is the supply voltage</a:t>
                </a:r>
              </a:p>
              <a:p>
                <a:pPr marL="274320" lvl="1" indent="0">
                  <a:buNone/>
                </a:pPr>
                <a:r>
                  <a:rPr lang="en-US" sz="1900" dirty="0">
                    <a:latin typeface="+mj-lt"/>
                  </a:rPr>
                  <a:t>	    </a:t>
                </a:r>
                <a:r>
                  <a:rPr lang="en-US" sz="1900" i="1" dirty="0">
                    <a:latin typeface="+mj-lt"/>
                  </a:rPr>
                  <a:t>V</a:t>
                </a:r>
                <a:r>
                  <a:rPr lang="en-US" sz="1900" i="1" baseline="-25000" dirty="0">
                    <a:latin typeface="+mj-lt"/>
                  </a:rPr>
                  <a:t>TH</a:t>
                </a:r>
                <a:r>
                  <a:rPr lang="en-US" sz="1900" dirty="0">
                    <a:latin typeface="+mj-lt"/>
                  </a:rPr>
                  <a:t> is the threshold voltage</a:t>
                </a:r>
              </a:p>
              <a:p>
                <a:pPr marL="274320" lvl="1" indent="0">
                  <a:buNone/>
                </a:pPr>
                <a:r>
                  <a:rPr lang="en-US" sz="1900" dirty="0">
                    <a:latin typeface="+mj-lt"/>
                  </a:rPr>
                  <a:t>	    </a:t>
                </a:r>
                <a:r>
                  <a:rPr lang="en-US" sz="1900" i="1" dirty="0">
                    <a:latin typeface="+mj-lt"/>
                  </a:rPr>
                  <a:t>K</a:t>
                </a:r>
                <a:r>
                  <a:rPr lang="en-US" sz="1900" dirty="0">
                    <a:latin typeface="+mj-lt"/>
                  </a:rPr>
                  <a:t> is </a:t>
                </a:r>
                <a:r>
                  <a:rPr lang="en-US" sz="1900" dirty="0" smtClean="0">
                    <a:latin typeface="+mj-lt"/>
                  </a:rPr>
                  <a:t>a </a:t>
                </a:r>
                <a:r>
                  <a:rPr lang="en-US" sz="1900" dirty="0">
                    <a:latin typeface="+mj-lt"/>
                  </a:rPr>
                  <a:t>proportionality constant </a:t>
                </a:r>
                <a:endParaRPr lang="en-US" sz="1900" dirty="0" smtClean="0">
                  <a:latin typeface="+mj-lt"/>
                </a:endParaRPr>
              </a:p>
              <a:p>
                <a:pPr marL="274320" lvl="1" indent="0">
                  <a:buNone/>
                </a:pPr>
                <a:r>
                  <a:rPr lang="en-US" sz="1900" dirty="0">
                    <a:latin typeface="+mj-lt"/>
                  </a:rPr>
                  <a:t>	    </a:t>
                </a:r>
                <a:r>
                  <a:rPr lang="el-GR" sz="1900" i="1" dirty="0">
                    <a:latin typeface="+mj-lt"/>
                  </a:rPr>
                  <a:t>α</a:t>
                </a:r>
                <a:r>
                  <a:rPr lang="en-US" sz="1900" dirty="0">
                    <a:latin typeface="+mj-lt"/>
                  </a:rPr>
                  <a:t> </a:t>
                </a:r>
                <a:r>
                  <a:rPr lang="en-US" sz="1900" dirty="0" smtClean="0">
                    <a:latin typeface="+mj-lt"/>
                  </a:rPr>
                  <a:t>is </a:t>
                </a:r>
                <a:r>
                  <a:rPr lang="en-US" sz="1900" dirty="0">
                    <a:latin typeface="+mj-lt"/>
                  </a:rPr>
                  <a:t>velocity saturation index</a:t>
                </a:r>
              </a:p>
              <a:p>
                <a:r>
                  <a:rPr lang="en-US" sz="1900" dirty="0">
                    <a:latin typeface="+mj-lt"/>
                  </a:rPr>
                  <a:t>Decrease in </a:t>
                </a:r>
                <a:r>
                  <a:rPr lang="en-US" sz="1900" i="1" dirty="0">
                    <a:latin typeface="+mj-lt"/>
                  </a:rPr>
                  <a:t>V</a:t>
                </a:r>
                <a:r>
                  <a:rPr lang="en-US" sz="1900" i="1" baseline="-25000" dirty="0">
                    <a:latin typeface="+mj-lt"/>
                  </a:rPr>
                  <a:t>DD</a:t>
                </a:r>
                <a:r>
                  <a:rPr lang="en-US" sz="1900" dirty="0">
                    <a:latin typeface="+mj-lt"/>
                  </a:rPr>
                  <a:t> increases delay</a:t>
                </a:r>
              </a:p>
              <a:p>
                <a:r>
                  <a:rPr lang="en-US" sz="1900" dirty="0">
                    <a:latin typeface="+mj-lt"/>
                  </a:rPr>
                  <a:t>Total test time is given by</a:t>
                </a:r>
              </a:p>
              <a:p>
                <a:pPr marL="27432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>
                          <a:latin typeface="Cambria Math"/>
                        </a:rPr>
                        <m:t>𝑇𝑇</m:t>
                      </m:r>
                      <m:r>
                        <a:rPr lang="en-US" sz="1900" i="1" baseline="-25000">
                          <a:latin typeface="Cambria Math"/>
                        </a:rPr>
                        <m:t>𝑆𝑇𝑅𝑈𝐶𝑇𝑈𝑅𝐸</m:t>
                      </m:r>
                      <m:r>
                        <a:rPr lang="en-US" sz="1900" i="1">
                          <a:latin typeface="Cambria Math"/>
                        </a:rPr>
                        <m:t>=</m:t>
                      </m:r>
                      <m:r>
                        <a:rPr lang="en-US" sz="1900" i="1">
                          <a:latin typeface="Cambria Math"/>
                        </a:rPr>
                        <m:t>𝑁</m:t>
                      </m:r>
                      <m:r>
                        <a:rPr lang="en-US" sz="1900" i="1">
                          <a:latin typeface="Cambria Math"/>
                        </a:rPr>
                        <m:t> ×</m:t>
                      </m:r>
                      <m:r>
                        <a:rPr lang="en-US" sz="1900" i="1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US" sz="1900" i="1" baseline="-25000">
                          <a:latin typeface="Cambria Math"/>
                          <a:ea typeface="Cambria Math"/>
                        </a:rPr>
                        <m:t>𝑆𝑇𝑅𝑈𝐶𝑇𝑈𝑅𝐸</m:t>
                      </m:r>
                    </m:oMath>
                  </m:oMathPara>
                </a14:m>
                <a:endParaRPr lang="en-US" sz="1900" baseline="-25000" dirty="0">
                  <a:latin typeface="+mj-lt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09600" y="1447800"/>
                <a:ext cx="7924800" cy="4114800"/>
              </a:xfrm>
              <a:blipFill rotWithShape="1">
                <a:blip r:embed="rId2"/>
                <a:stretch>
                  <a:fillRect l="-538" t="-889" b="-3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IEEE VLSI Test Symposium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5791200"/>
            <a:ext cx="8077200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* T. Sakurai and A. R. Newton, “A</a:t>
            </a:r>
            <a:r>
              <a:rPr lang="en-US" dirty="0"/>
              <a:t> </a:t>
            </a:r>
            <a:r>
              <a:rPr lang="en-US" dirty="0" smtClean="0"/>
              <a:t>Simple </a:t>
            </a:r>
            <a:r>
              <a:rPr lang="en-US" dirty="0"/>
              <a:t>MOSFET </a:t>
            </a:r>
            <a:r>
              <a:rPr lang="en-US" dirty="0" smtClean="0"/>
              <a:t>Model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C</a:t>
            </a:r>
            <a:r>
              <a:rPr lang="en-US" dirty="0" smtClean="0"/>
              <a:t>ircuit Analysis,”</a:t>
            </a:r>
          </a:p>
          <a:p>
            <a:r>
              <a:rPr lang="en-US" dirty="0" smtClean="0"/>
              <a:t>   </a:t>
            </a:r>
            <a:r>
              <a:rPr lang="en-US" i="1" dirty="0" smtClean="0"/>
              <a:t>IEEE Journal </a:t>
            </a:r>
            <a:r>
              <a:rPr lang="en-US" i="1" dirty="0"/>
              <a:t>of </a:t>
            </a:r>
            <a:r>
              <a:rPr lang="en-US" i="1" dirty="0" smtClean="0"/>
              <a:t>Solid-State Circuits</a:t>
            </a:r>
            <a:r>
              <a:rPr lang="en-US" dirty="0" smtClean="0"/>
              <a:t>, </a:t>
            </a:r>
            <a:r>
              <a:rPr lang="en-US" dirty="0"/>
              <a:t>Vol. 26, pp.122–131, Feb. 1991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Critical path does not change as voltage is reduced; found valid for small voltage </a:t>
            </a:r>
            <a:r>
              <a:rPr lang="en-US" dirty="0" smtClean="0"/>
              <a:t>changes.</a:t>
            </a:r>
            <a:endParaRPr lang="en-US" dirty="0" smtClean="0"/>
          </a:p>
          <a:p>
            <a:r>
              <a:rPr lang="en-US" dirty="0" smtClean="0"/>
              <a:t>Threshold voltage remains </a:t>
            </a:r>
            <a:r>
              <a:rPr lang="en-US" dirty="0" smtClean="0"/>
              <a:t>constant.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 IEEE VLSI Test Symposium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2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Optimum Test Time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09600" y="1600200"/>
                <a:ext cx="8229600" cy="411480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For any supply voltage, test clock frequency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in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r>
                      <a:rPr lang="en-US" i="1" baseline="-25000">
                        <a:latin typeface="Cambria Math"/>
                      </a:rPr>
                      <m:t>𝑃𝑂𝑊𝐸𝑅</m:t>
                    </m:r>
                    <m:r>
                      <a:rPr lang="en-US" i="1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𝑓𝑆</m:t>
                    </m:r>
                    <m:r>
                      <a:rPr lang="en-US" i="1" baseline="-25000">
                        <a:latin typeface="Cambria Math"/>
                      </a:rPr>
                      <m:t>𝑇𝑅𝑈𝐶𝑇𝑈𝑅𝐸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or test clock period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max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𝑇𝑃</m:t>
                    </m:r>
                    <m:r>
                      <a:rPr lang="en-US" i="1" baseline="-25000">
                        <a:latin typeface="Cambria Math"/>
                      </a:rPr>
                      <m:t>𝑂𝑊𝐸𝑅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i="1">
                        <a:latin typeface="Cambria Math"/>
                      </a:rPr>
                      <m:t>𝑇</m:t>
                    </m:r>
                    <m:r>
                      <a:rPr lang="en-US" i="1" baseline="-25000">
                        <a:latin typeface="Cambria Math"/>
                      </a:rPr>
                      <m:t>𝑆𝑇𝑅𝑈𝐶𝑇𝑈𝑅𝐸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Test </a:t>
                </a:r>
                <a:r>
                  <a:rPr lang="en-US" dirty="0"/>
                  <a:t>time for power constrained test can be reduced by reducing the supply voltage</a:t>
                </a:r>
              </a:p>
              <a:p>
                <a:r>
                  <a:rPr lang="en-US" dirty="0"/>
                  <a:t>Critical path delay increases with reduction in supply voltage</a:t>
                </a:r>
              </a:p>
              <a:p>
                <a:pPr marL="0" indent="-12573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𝑇𝑇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max</m:t>
                      </m:r>
                      <m:r>
                        <a:rPr lang="en-US" i="1" smtClean="0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𝑇𝑇𝑃</m:t>
                      </m:r>
                      <m:r>
                        <a:rPr lang="en-US" i="1" baseline="-25000">
                          <a:latin typeface="Cambria Math"/>
                        </a:rPr>
                        <m:t>𝑂𝑊𝐸𝑅</m:t>
                      </m:r>
                      <m:r>
                        <a:rPr lang="en-US" i="1">
                          <a:latin typeface="Cambria Math"/>
                        </a:rPr>
                        <m:t>, </m:t>
                      </m:r>
                      <m:r>
                        <a:rPr lang="en-US" i="1">
                          <a:latin typeface="Cambria Math"/>
                        </a:rPr>
                        <m:t>𝑇𝑇𝑆𝑇</m:t>
                      </m:r>
                      <m:r>
                        <a:rPr lang="en-US" i="1" baseline="-25000">
                          <a:latin typeface="Cambria Math"/>
                        </a:rPr>
                        <m:t>𝑅𝑈𝐶𝑇𝑈𝑅𝐸</m:t>
                      </m:r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Optimum test time for power constrained test is the point at which the test clock runs fastest while the operation is still power constrained;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𝑇𝑇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i="1" baseline="-25000">
                        <a:latin typeface="Cambria Math"/>
                      </a:rPr>
                      <m:t>𝑃𝑂𝑊𝐸𝑅</m:t>
                    </m:r>
                    <m:r>
                      <a:rPr lang="en-US" i="1">
                        <a:latin typeface="Cambria Math"/>
                      </a:rPr>
                      <m:t>= </m:t>
                    </m:r>
                    <m:r>
                      <a:rPr lang="en-US" i="1">
                        <a:latin typeface="Cambria Math"/>
                      </a:rPr>
                      <m:t>𝑇𝑇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i="1" baseline="-25000">
                        <a:latin typeface="Cambria Math"/>
                      </a:rPr>
                      <m:t>𝑆𝑇𝑅𝑈𝐶𝑇𝑈𝑅𝐸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Optimum voltage can be obtained by solving for voltage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𝐷𝐷𝑜𝑝𝑡</m:t>
                              </m:r>
                            </m:sub>
                          </m:sSub>
                        </m:e>
                        <m:sup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𝑡h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𝐷𝐷𝑜𝑝𝑡</m:t>
                              </m:r>
                            </m:sub>
                          </m:sSub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𝐾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𝑀𝐴𝑋</m:t>
                                      </m:r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𝑓𝑢𝑛𝑐</m:t>
                                          </m:r>
                                        </m:e>
                                      </m:d>
                                    </m:sub>
                                  </m:sSub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𝐶</m:t>
                                  </m:r>
                                  <m:r>
                                    <a:rPr lang="en-US" i="1" baseline="-25000">
                                      <a:latin typeface="Cambria Math"/>
                                      <a:ea typeface="Cambria Math"/>
                                    </a:rPr>
                                    <m:t>𝐿𝑂𝐴𝐷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09600" y="1600200"/>
                <a:ext cx="8229600" cy="4114800"/>
              </a:xfrm>
              <a:blipFill rotWithShape="1">
                <a:blip r:embed="rId2"/>
                <a:stretch>
                  <a:fillRect l="-296" t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31</a:t>
            </a:r>
            <a:r>
              <a:rPr lang="en-US" baseline="30000" dirty="0" smtClean="0"/>
              <a:t>st</a:t>
            </a:r>
            <a:r>
              <a:rPr lang="en-US" dirty="0" smtClean="0"/>
              <a:t> IEEE VLSI Test Symposium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976D-9C22-47D1-A31C-2F4138A04A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845</TotalTime>
  <Words>824</Words>
  <Application>Microsoft Office PowerPoint</Application>
  <PresentationFormat>On-screen Show (4:3)</PresentationFormat>
  <Paragraphs>209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Horizon</vt:lpstr>
      <vt:lpstr>Finding Best Voltage and Frequency to Shorten Power Constrained Test Time</vt:lpstr>
      <vt:lpstr>Introduction</vt:lpstr>
      <vt:lpstr>Reducing Supply Voltage</vt:lpstr>
      <vt:lpstr>Definitions</vt:lpstr>
      <vt:lpstr>Power and Structure Constrained Testing</vt:lpstr>
      <vt:lpstr>Analysis of Power Constrained Test</vt:lpstr>
      <vt:lpstr>Analysis of Structure Constrained Test</vt:lpstr>
      <vt:lpstr>Assumptions</vt:lpstr>
      <vt:lpstr>Optimum Test Time</vt:lpstr>
      <vt:lpstr>Example - s298 </vt:lpstr>
      <vt:lpstr>Optimum Test Time Results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Best Voltage and Frequency to Shorten Power Constrained Test Time</dc:title>
  <dc:creator>Praveen</dc:creator>
  <cp:lastModifiedBy>Vishwani Agrawal</cp:lastModifiedBy>
  <cp:revision>57</cp:revision>
  <dcterms:created xsi:type="dcterms:W3CDTF">2013-04-20T14:08:44Z</dcterms:created>
  <dcterms:modified xsi:type="dcterms:W3CDTF">2013-04-21T06:54:40Z</dcterms:modified>
</cp:coreProperties>
</file>