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61" r:id="rId3"/>
    <p:sldId id="257" r:id="rId4"/>
    <p:sldId id="258" r:id="rId5"/>
    <p:sldId id="260" r:id="rId6"/>
    <p:sldId id="264" r:id="rId7"/>
    <p:sldId id="269" r:id="rId8"/>
    <p:sldId id="268" r:id="rId9"/>
    <p:sldId id="262" r:id="rId10"/>
    <p:sldId id="265" r:id="rId11"/>
    <p:sldId id="273" r:id="rId12"/>
    <p:sldId id="263" r:id="rId13"/>
    <p:sldId id="267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8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2E2D9-7010-4632-BEFB-E3F7AE28D733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AEC6-11F0-4773-AA1D-5AC6D6AFB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7F21FE-11D3-49B1-BEA7-A2BD9FD61E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grawal@eng.auburn.edu" TargetMode="External"/><Relationship Id="rId2" Type="http://schemas.openxmlformats.org/officeDocument/2006/relationships/hyperlink" Target="mailto:pzv0006@aubur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.auburn.edu/~vagrawal/TALKS/ITC12/Red_Volt_Test_by_VA.ppt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8382000" cy="3276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Praveen Venkataramani</a:t>
            </a:r>
          </a:p>
          <a:p>
            <a:r>
              <a:rPr lang="en-US" sz="1800" i="1" cap="none" dirty="0" smtClean="0">
                <a:hlinkClick r:id="rId2"/>
              </a:rPr>
              <a:t>pzv0006@auburn.edu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2000" dirty="0" smtClean="0"/>
              <a:t>Vishwani D. </a:t>
            </a:r>
            <a:r>
              <a:rPr lang="en-US" sz="2000" dirty="0" err="1" smtClean="0"/>
              <a:t>AgrawaL</a:t>
            </a:r>
            <a:endParaRPr lang="en-US" sz="2000" dirty="0"/>
          </a:p>
          <a:p>
            <a:r>
              <a:rPr lang="en-US" i="1" cap="none" dirty="0" smtClean="0">
                <a:hlinkClick r:id="rId3"/>
              </a:rPr>
              <a:t>vagrawal@eng.auburn.edu</a:t>
            </a:r>
            <a:endParaRPr lang="en-US" i="1" cap="none" dirty="0" smtClean="0"/>
          </a:p>
          <a:p>
            <a:endParaRPr lang="en-US" i="1" cap="none" dirty="0"/>
          </a:p>
          <a:p>
            <a:r>
              <a:rPr lang="en-US" sz="1800" cap="none" dirty="0" smtClean="0"/>
              <a:t>Auburn University, Dept. of ECE</a:t>
            </a:r>
          </a:p>
          <a:p>
            <a:r>
              <a:rPr lang="en-US" sz="1800" cap="none" dirty="0" smtClean="0"/>
              <a:t>Auburn, AL 36849, USA</a:t>
            </a:r>
          </a:p>
          <a:p>
            <a:endParaRPr lang="en-US" sz="1800" cap="none" dirty="0"/>
          </a:p>
          <a:p>
            <a:r>
              <a:rPr lang="en-US" sz="2000" i="1" cap="none" dirty="0" smtClean="0"/>
              <a:t>26</a:t>
            </a:r>
            <a:r>
              <a:rPr lang="en-US" sz="2000" i="1" cap="none" baseline="30000" dirty="0" smtClean="0"/>
              <a:t>th</a:t>
            </a:r>
            <a:r>
              <a:rPr lang="en-US" sz="2000" i="1" cap="none" dirty="0" smtClean="0"/>
              <a:t> International Conference on VLSI Design </a:t>
            </a:r>
            <a:r>
              <a:rPr lang="en-US" sz="1800" cap="none" dirty="0" smtClean="0"/>
              <a:t>Pune, India, January 7, 2013</a:t>
            </a:r>
            <a:endParaRPr lang="en-US" sz="1800" cap="none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82000" cy="1752600"/>
          </a:xfrm>
        </p:spPr>
        <p:txBody>
          <a:bodyPr>
            <a:normAutofit/>
          </a:bodyPr>
          <a:lstStyle/>
          <a:p>
            <a:r>
              <a:rPr lang="en-US" sz="3600" dirty="0"/>
              <a:t>Reducing Test Time of Power Constrained Test by Optimal Selection of </a:t>
            </a:r>
            <a:r>
              <a:rPr lang="en-US" sz="3600" dirty="0" smtClean="0"/>
              <a:t>Supply Voltage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44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 of Structure Constrained Test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Critical path delay of a circuit can be approximated using </a:t>
                </a:r>
                <a:r>
                  <a:rPr lang="el-GR" dirty="0" smtClean="0"/>
                  <a:t>α</a:t>
                </a:r>
                <a:r>
                  <a:rPr lang="en-US" dirty="0" smtClean="0"/>
                  <a:t>-power </a:t>
                </a:r>
                <a:r>
                  <a:rPr lang="en-US" dirty="0" smtClean="0"/>
                  <a:t>law model</a:t>
                </a:r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𝑇</m:t>
                      </m:r>
                      <m:r>
                        <a:rPr lang="en-US" i="1" baseline="-25000">
                          <a:latin typeface="Cambria Math"/>
                        </a:rPr>
                        <m:t>𝑆𝑇𝑅𝑈𝐶𝑇𝑈𝑅𝐸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𝐾</m:t>
                      </m:r>
                      <m:r>
                        <a:rPr lang="en-US" i="1">
                          <a:latin typeface="Cambria Math"/>
                        </a:rPr>
                        <m:t> ×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𝑉</m:t>
                          </m:r>
                          <m:r>
                            <a:rPr lang="en-US" i="1" baseline="-25000">
                              <a:latin typeface="Cambria Math"/>
                              <a:ea typeface="Cambria Math"/>
                            </a:rPr>
                            <m:t>𝐷𝐷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𝑉𝐷𝐷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𝑉𝑇𝐻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  <a:ea typeface="Cambria Math"/>
                                </a:rPr>
                                <m:t>α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274320" lvl="1" indent="0">
                  <a:buNone/>
                </a:pPr>
                <a:r>
                  <a:rPr lang="en-US" dirty="0" smtClean="0"/>
                  <a:t>Where </a:t>
                </a:r>
                <a:r>
                  <a:rPr lang="en-US" i="1" dirty="0" smtClean="0"/>
                  <a:t>T</a:t>
                </a:r>
                <a:r>
                  <a:rPr lang="en-US" i="1" baseline="-25000" dirty="0" smtClean="0"/>
                  <a:t>STRUCTURE</a:t>
                </a:r>
                <a:r>
                  <a:rPr lang="en-US" dirty="0" smtClean="0"/>
                  <a:t> is the critical path delay of the CUT</a:t>
                </a:r>
              </a:p>
              <a:p>
                <a:pPr marL="27432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   </a:t>
                </a:r>
                <a:r>
                  <a:rPr lang="en-US" i="1" dirty="0" smtClean="0"/>
                  <a:t>V</a:t>
                </a:r>
                <a:r>
                  <a:rPr lang="en-US" i="1" baseline="-25000" dirty="0" smtClean="0"/>
                  <a:t>DD</a:t>
                </a:r>
                <a:r>
                  <a:rPr lang="en-US" dirty="0" smtClean="0"/>
                  <a:t> is the supply voltage</a:t>
                </a:r>
              </a:p>
              <a:p>
                <a:pPr marL="274320" lvl="1" indent="0">
                  <a:buNone/>
                </a:pPr>
                <a:r>
                  <a:rPr lang="en-US" dirty="0"/>
                  <a:t>	 </a:t>
                </a:r>
                <a:r>
                  <a:rPr lang="en-US" dirty="0" smtClean="0"/>
                  <a:t>   </a:t>
                </a:r>
                <a:r>
                  <a:rPr lang="en-US" i="1" dirty="0" smtClean="0"/>
                  <a:t>V</a:t>
                </a:r>
                <a:r>
                  <a:rPr lang="en-US" i="1" baseline="-25000" dirty="0" smtClean="0"/>
                  <a:t>TH</a:t>
                </a:r>
                <a:r>
                  <a:rPr lang="en-US" dirty="0" smtClean="0"/>
                  <a:t> is the threshold voltage</a:t>
                </a:r>
              </a:p>
              <a:p>
                <a:pPr marL="274320" lvl="1" indent="0">
                  <a:buNone/>
                </a:pPr>
                <a:r>
                  <a:rPr lang="en-US" dirty="0"/>
                  <a:t>	 </a:t>
                </a:r>
                <a:r>
                  <a:rPr lang="en-US" dirty="0" smtClean="0"/>
                  <a:t>  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 is the proportionality constant </a:t>
                </a:r>
                <a:r>
                  <a:rPr lang="en-US" dirty="0" smtClean="0"/>
                  <a:t>dependent </a:t>
                </a:r>
                <a:r>
                  <a:rPr lang="en-US" dirty="0" smtClean="0"/>
                  <a:t>on the critical 		    path</a:t>
                </a:r>
              </a:p>
              <a:p>
                <a:pPr marL="274320" lvl="1" indent="0">
                  <a:buNone/>
                </a:pPr>
                <a:r>
                  <a:rPr lang="en-US" dirty="0"/>
                  <a:t>	 </a:t>
                </a:r>
                <a:r>
                  <a:rPr lang="en-US" dirty="0" smtClean="0"/>
                  <a:t>   </a:t>
                </a:r>
                <a:r>
                  <a:rPr lang="el-GR" i="1" dirty="0" smtClean="0"/>
                  <a:t>α</a:t>
                </a:r>
                <a:r>
                  <a:rPr lang="en-US" dirty="0" smtClean="0"/>
                  <a:t> is the velocity saturation index</a:t>
                </a:r>
              </a:p>
              <a:p>
                <a:r>
                  <a:rPr lang="en-US" dirty="0" smtClean="0"/>
                  <a:t>Decrease in </a:t>
                </a:r>
                <a:r>
                  <a:rPr lang="en-US" i="1" dirty="0" smtClean="0"/>
                  <a:t>V</a:t>
                </a:r>
                <a:r>
                  <a:rPr lang="en-US" i="1" baseline="-25000" dirty="0" smtClean="0"/>
                  <a:t>DD</a:t>
                </a:r>
                <a:r>
                  <a:rPr lang="en-US" dirty="0" smtClean="0"/>
                  <a:t> </a:t>
                </a:r>
                <a:r>
                  <a:rPr lang="en-US" dirty="0" smtClean="0"/>
                  <a:t>increases </a:t>
                </a:r>
                <a:r>
                  <a:rPr lang="en-US" dirty="0" smtClean="0"/>
                  <a:t>delay</a:t>
                </a:r>
              </a:p>
              <a:p>
                <a:r>
                  <a:rPr lang="en-US" dirty="0" smtClean="0"/>
                  <a:t>Total test time is given by</a:t>
                </a:r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𝑇𝑇</m:t>
                      </m:r>
                      <m:r>
                        <a:rPr lang="en-US" b="0" i="1" baseline="-25000" smtClean="0">
                          <a:latin typeface="Cambria Math"/>
                        </a:rPr>
                        <m:t>𝑆𝑇𝑅𝑈𝐶𝑇𝑈𝑅𝐸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</a:rPr>
                        <m:t> 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b="0" i="1" baseline="-25000" smtClean="0">
                          <a:latin typeface="Cambria Math"/>
                          <a:ea typeface="Cambria Math"/>
                        </a:rPr>
                        <m:t>𝑆𝑇𝑅𝑈𝐶𝑇𝑈𝑅𝐸</m:t>
                      </m:r>
                    </m:oMath>
                  </m:oMathPara>
                </a14:m>
                <a:endParaRPr lang="en-US" baseline="-25000" dirty="0" smtClean="0"/>
              </a:p>
              <a:p>
                <a:pPr marL="274320" lvl="1" indent="0" algn="ctr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645" t="-1867" r="-1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Analysis of Structure Constrained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Critical path does not change as voltage is </a:t>
            </a:r>
            <a:r>
              <a:rPr lang="en-US" dirty="0" smtClean="0"/>
              <a:t>reduced; found valid for small voltage changes</a:t>
            </a:r>
            <a:endParaRPr lang="en-US" dirty="0" smtClean="0"/>
          </a:p>
          <a:p>
            <a:pPr lvl="1"/>
            <a:r>
              <a:rPr lang="en-US" dirty="0" smtClean="0"/>
              <a:t>Threshold </a:t>
            </a:r>
            <a:r>
              <a:rPr lang="en-US" dirty="0" smtClean="0"/>
              <a:t>voltage remains constant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6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Analysis of Structure Constrained Test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48" y="1527175"/>
            <a:ext cx="6299791" cy="4572000"/>
          </a:xfrm>
          <a:solidFill>
            <a:schemeClr val="bg1"/>
          </a:solidFill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Optimum Test Time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Putting it all together</a:t>
                </a:r>
              </a:p>
              <a:p>
                <a:pPr lvl="1"/>
                <a:r>
                  <a:rPr lang="en-US" dirty="0" smtClean="0"/>
                  <a:t>Test time for power constrained test can be reduced by reducing the supply voltage</a:t>
                </a:r>
              </a:p>
              <a:p>
                <a:pPr lvl="1"/>
                <a:r>
                  <a:rPr lang="en-US" dirty="0" smtClean="0"/>
                  <a:t>Critical path delay increases </a:t>
                </a:r>
                <a:r>
                  <a:rPr lang="en-US" dirty="0" smtClean="0"/>
                  <a:t>with </a:t>
                </a:r>
                <a:r>
                  <a:rPr lang="en-US" dirty="0" smtClean="0"/>
                  <a:t>reduction in supply voltage</a:t>
                </a:r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𝑇𝑇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max</m:t>
                      </m:r>
                      <m:r>
                        <a:rPr lang="en-US" b="0" i="1" smtClean="0">
                          <a:latin typeface="Cambria Math"/>
                        </a:rPr>
                        <m:t>⁡(</m:t>
                      </m:r>
                      <m:r>
                        <a:rPr lang="en-US" b="0" i="1" smtClean="0">
                          <a:latin typeface="Cambria Math"/>
                        </a:rPr>
                        <m:t>𝑇𝑇𝑃𝑂</m:t>
                      </m:r>
                      <m:r>
                        <a:rPr lang="en-US" b="0" i="1" baseline="-25000" smtClean="0">
                          <a:latin typeface="Cambria Math"/>
                        </a:rPr>
                        <m:t>𝑊𝐸𝑅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𝑇𝑇𝑆𝑇</m:t>
                      </m:r>
                      <m:r>
                        <a:rPr lang="en-US" b="0" i="1" baseline="-25000" smtClean="0">
                          <a:latin typeface="Cambria Math"/>
                        </a:rPr>
                        <m:t>𝑅𝑈𝐶𝑇𝑈𝑅𝐸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Optimum test time for power constrained test </a:t>
                </a:r>
                <a:r>
                  <a:rPr lang="en-US" dirty="0" smtClean="0"/>
                  <a:t>is</a:t>
                </a:r>
                <a:r>
                  <a:rPr lang="en-US" dirty="0" smtClean="0"/>
                  <a:t> </a:t>
                </a:r>
                <a:r>
                  <a:rPr lang="en-US" dirty="0" smtClean="0"/>
                  <a:t>the point at which the test </a:t>
                </a:r>
                <a:r>
                  <a:rPr lang="en-US" dirty="0" smtClean="0"/>
                  <a:t>clock runs </a:t>
                </a:r>
                <a:r>
                  <a:rPr lang="en-US" dirty="0" smtClean="0"/>
                  <a:t>fastest while </a:t>
                </a:r>
                <a:r>
                  <a:rPr lang="en-US" dirty="0" smtClean="0"/>
                  <a:t>the operation is still </a:t>
                </a:r>
                <a:r>
                  <a:rPr lang="en-US" dirty="0" smtClean="0"/>
                  <a:t>power </a:t>
                </a:r>
                <a:r>
                  <a:rPr lang="en-US" dirty="0" smtClean="0"/>
                  <a:t>constrained;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𝑇𝑇</m:t>
                    </m:r>
                    <m:r>
                      <a:rPr lang="en-US" i="1" baseline="-25000">
                        <a:latin typeface="Cambria Math"/>
                      </a:rPr>
                      <m:t>𝑃𝑂𝑊𝐸𝑅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r>
                      <a:rPr lang="en-US" i="1">
                        <a:latin typeface="Cambria Math"/>
                      </a:rPr>
                      <m:t>𝑇𝑇</m:t>
                    </m:r>
                    <m:r>
                      <a:rPr lang="en-US" i="1" baseline="-25000">
                        <a:latin typeface="Cambria Math"/>
                      </a:rPr>
                      <m:t>𝑆𝑇𝑅𝑈𝐶𝑇𝑈𝑅𝐸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 Power and structure-constrained test times are obtained analytically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Cross </a:t>
                </a:r>
                <a:r>
                  <a:rPr lang="en-US" dirty="0" smtClean="0"/>
                  <a:t>point </a:t>
                </a:r>
                <a:r>
                  <a:rPr lang="en-US" dirty="0" smtClean="0"/>
                  <a:t>gives the optimum </a:t>
                </a:r>
                <a:r>
                  <a:rPr lang="en-US" dirty="0" smtClean="0"/>
                  <a:t>voltage and test time,</a:t>
                </a:r>
                <a:endParaRPr lang="en-US" dirty="0" smtClean="0"/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𝑇𝑇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  <m:r>
                            <a:rPr lang="en-US" b="0" i="1" baseline="-25000" smtClean="0">
                              <a:latin typeface="Cambria Math"/>
                              <a:ea typeface="Cambria Math"/>
                            </a:rPr>
                            <m:t>𝑀𝐴𝑋𝑡𝑒𝑠𝑡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b="0" i="1" baseline="-25000" smtClean="0">
                              <a:latin typeface="Cambria Math"/>
                              <a:ea typeface="Cambria Math"/>
                            </a:rPr>
                            <m:t>𝑀𝐴𝑋𝑓𝑢𝑛𝑐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Optimum Test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48" y="1527175"/>
            <a:ext cx="6299791" cy="4572000"/>
          </a:xfrm>
          <a:solidFill>
            <a:schemeClr val="bg1"/>
          </a:solidFill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7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Results: Test Time Optimization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3537250"/>
              </p:ext>
            </p:extLst>
          </p:nvPr>
        </p:nvGraphicFramePr>
        <p:xfrm>
          <a:off x="182380" y="1447800"/>
          <a:ext cx="8763002" cy="46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2"/>
                <a:gridCol w="609600"/>
                <a:gridCol w="914400"/>
                <a:gridCol w="914400"/>
                <a:gridCol w="762000"/>
                <a:gridCol w="914400"/>
                <a:gridCol w="1066800"/>
                <a:gridCol w="914400"/>
                <a:gridCol w="838200"/>
                <a:gridCol w="914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CUT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No. of Vectors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Scan cycles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Peak power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(µW)</a:t>
                      </a:r>
                    </a:p>
                    <a:p>
                      <a:pPr algn="ctr"/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Nominal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Voltage, 1.8V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Optimum Voltage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Test Time Reduction (%)</a:t>
                      </a:r>
                      <a:endParaRPr lang="en-US" sz="20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Test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freq. MHz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Test Time</a:t>
                      </a: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(µs)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Supply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Voltage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(volts)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Test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Freq. (MHz)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Test Time</a:t>
                      </a:r>
                    </a:p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(µs)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baseline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s298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46.5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s13207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375.0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s15850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67624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371.6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304.6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s38417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181536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s38584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1443.1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we have achieved</a:t>
            </a:r>
          </a:p>
          <a:p>
            <a:pPr lvl="1"/>
            <a:r>
              <a:rPr lang="en-US" dirty="0" smtClean="0"/>
              <a:t>Optimum test time for power constrained test</a:t>
            </a:r>
          </a:p>
          <a:p>
            <a:pPr lvl="1"/>
            <a:r>
              <a:rPr lang="en-US" dirty="0" smtClean="0"/>
              <a:t>Optimum voltage and frequency for power constrained tests</a:t>
            </a:r>
            <a:endParaRPr lang="en-US" dirty="0"/>
          </a:p>
          <a:p>
            <a:r>
              <a:rPr lang="en-US" dirty="0" smtClean="0"/>
              <a:t>Future explorations</a:t>
            </a:r>
          </a:p>
          <a:p>
            <a:pPr lvl="1"/>
            <a:r>
              <a:rPr lang="en-US" dirty="0" smtClean="0"/>
              <a:t>Consideration of separate critical paths for scan and functional logic</a:t>
            </a:r>
          </a:p>
          <a:p>
            <a:pPr lvl="1"/>
            <a:r>
              <a:rPr lang="en-US" dirty="0" smtClean="0"/>
              <a:t>Delay testing </a:t>
            </a:r>
            <a:r>
              <a:rPr lang="en-US" dirty="0" smtClean="0"/>
              <a:t>at reduced voltage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daptive dynamic power supply</a:t>
            </a:r>
          </a:p>
          <a:p>
            <a:pPr lvl="1"/>
            <a:r>
              <a:rPr lang="en-US" dirty="0" smtClean="0"/>
              <a:t>Dynamic test</a:t>
            </a:r>
            <a:r>
              <a:rPr lang="en-US" dirty="0" smtClean="0"/>
              <a:t> frequency (asynchronous testing)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Effects of reducing power supply</a:t>
            </a:r>
          </a:p>
          <a:p>
            <a:r>
              <a:rPr lang="en-US" dirty="0" smtClean="0"/>
              <a:t>Power and structure constrained tests</a:t>
            </a:r>
          </a:p>
          <a:p>
            <a:r>
              <a:rPr lang="en-US" dirty="0" smtClean="0"/>
              <a:t>Analyzing power constrained test</a:t>
            </a:r>
          </a:p>
          <a:p>
            <a:r>
              <a:rPr lang="en-US" dirty="0" smtClean="0"/>
              <a:t>Analyzing structure constrained test</a:t>
            </a:r>
          </a:p>
          <a:p>
            <a:r>
              <a:rPr lang="en-US" dirty="0" smtClean="0"/>
              <a:t>Finding an o</a:t>
            </a:r>
            <a:r>
              <a:rPr lang="en-US" dirty="0" smtClean="0"/>
              <a:t>ptimum </a:t>
            </a:r>
            <a:r>
              <a:rPr lang="en-US" dirty="0" smtClean="0"/>
              <a:t>test voltage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Signal </a:t>
            </a:r>
            <a:r>
              <a:rPr lang="en-US" dirty="0" smtClean="0"/>
              <a:t>transitions </a:t>
            </a:r>
            <a:r>
              <a:rPr lang="en-US" dirty="0" smtClean="0"/>
              <a:t>of</a:t>
            </a:r>
            <a:r>
              <a:rPr lang="en-US" dirty="0" smtClean="0"/>
              <a:t> scan ATPG </a:t>
            </a:r>
            <a:r>
              <a:rPr lang="en-US" dirty="0" smtClean="0"/>
              <a:t>patterns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higher than </a:t>
            </a:r>
            <a:r>
              <a:rPr lang="en-US" dirty="0" smtClean="0"/>
              <a:t>those of </a:t>
            </a:r>
            <a:r>
              <a:rPr lang="en-US" dirty="0" smtClean="0"/>
              <a:t>functional patterns</a:t>
            </a:r>
          </a:p>
          <a:p>
            <a:pPr lvl="1"/>
            <a:r>
              <a:rPr lang="en-US" dirty="0" smtClean="0"/>
              <a:t>Cause high power dissipation during scan shift and capture</a:t>
            </a:r>
          </a:p>
          <a:p>
            <a:pPr lvl="2"/>
            <a:r>
              <a:rPr lang="en-US" dirty="0" smtClean="0"/>
              <a:t>Peak power dissipation - IR drop failures </a:t>
            </a:r>
          </a:p>
          <a:p>
            <a:pPr lvl="2"/>
            <a:r>
              <a:rPr lang="en-US" dirty="0" smtClean="0"/>
              <a:t>Average power dissipation – Excessive heating</a:t>
            </a:r>
            <a:endParaRPr lang="en-US" dirty="0"/>
          </a:p>
          <a:p>
            <a:r>
              <a:rPr lang="en-US" dirty="0" smtClean="0"/>
              <a:t>Power Constraint Test</a:t>
            </a:r>
          </a:p>
          <a:p>
            <a:pPr lvl="1"/>
            <a:r>
              <a:rPr lang="en-US" dirty="0" smtClean="0"/>
              <a:t>Limit the maximum scan test cycle power to the allowable peak power</a:t>
            </a:r>
          </a:p>
          <a:p>
            <a:pPr lvl="2"/>
            <a:r>
              <a:rPr lang="en-US" dirty="0" smtClean="0"/>
              <a:t>Slow down clock</a:t>
            </a:r>
          </a:p>
          <a:p>
            <a:pPr lvl="2"/>
            <a:r>
              <a:rPr lang="en-US" dirty="0" smtClean="0"/>
              <a:t>Generate or modify vector and scan structure to reduce activity</a:t>
            </a:r>
          </a:p>
          <a:p>
            <a:pPr lvl="1"/>
            <a:r>
              <a:rPr lang="en-US" dirty="0" smtClean="0"/>
              <a:t>Increased test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5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Limit maximum </a:t>
            </a:r>
            <a:r>
              <a:rPr lang="en-US" dirty="0" smtClean="0"/>
              <a:t>test power to </a:t>
            </a:r>
            <a:r>
              <a:rPr lang="en-US" dirty="0" smtClean="0"/>
              <a:t>the </a:t>
            </a:r>
            <a:r>
              <a:rPr lang="en-US" dirty="0" smtClean="0"/>
              <a:t>allowable </a:t>
            </a:r>
            <a:r>
              <a:rPr lang="en-US" dirty="0" smtClean="0"/>
              <a:t>peak power</a:t>
            </a:r>
            <a:endParaRPr lang="en-US" dirty="0" smtClean="0"/>
          </a:p>
          <a:p>
            <a:r>
              <a:rPr lang="en-US" dirty="0" smtClean="0"/>
              <a:t>Reduce </a:t>
            </a:r>
            <a:r>
              <a:rPr lang="en-US" dirty="0" smtClean="0"/>
              <a:t>scan test time </a:t>
            </a:r>
          </a:p>
          <a:p>
            <a:r>
              <a:rPr lang="en-US" dirty="0" smtClean="0"/>
              <a:t>Proposed methodology</a:t>
            </a:r>
          </a:p>
          <a:p>
            <a:pPr lvl="1"/>
            <a:r>
              <a:rPr lang="en-US" dirty="0" smtClean="0"/>
              <a:t>Reduce supply voltage to reduce power dissipation during test</a:t>
            </a:r>
            <a:endParaRPr lang="en-US" dirty="0" smtClean="0"/>
          </a:p>
          <a:p>
            <a:pPr lvl="1"/>
            <a:r>
              <a:rPr lang="en-US" dirty="0" smtClean="0"/>
              <a:t>Increase test </a:t>
            </a:r>
            <a:r>
              <a:rPr lang="en-US" dirty="0" smtClean="0"/>
              <a:t>clock </a:t>
            </a:r>
            <a:r>
              <a:rPr lang="en-US" dirty="0" smtClean="0"/>
              <a:t>frequency </a:t>
            </a:r>
            <a:r>
              <a:rPr lang="en-US" dirty="0" smtClean="0"/>
              <a:t>such that </a:t>
            </a:r>
            <a:r>
              <a:rPr lang="en-US" dirty="0" smtClean="0"/>
              <a:t>power dissipation meets the </a:t>
            </a:r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Find the optimum voltage that allows the maximum power-constrained clock frequency for test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Reducing Supply Voltage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Reduced test time</a:t>
            </a:r>
            <a:endParaRPr lang="en-US" dirty="0" smtClean="0"/>
          </a:p>
          <a:p>
            <a:pPr lvl="1"/>
            <a:r>
              <a:rPr lang="en-US" dirty="0" smtClean="0"/>
              <a:t>Certain defects are more profound at </a:t>
            </a:r>
            <a:r>
              <a:rPr lang="en-US" dirty="0" smtClean="0"/>
              <a:t>lower</a:t>
            </a:r>
            <a:r>
              <a:rPr lang="en-US" dirty="0" smtClean="0"/>
              <a:t> </a:t>
            </a:r>
            <a:r>
              <a:rPr lang="en-US" dirty="0" smtClean="0"/>
              <a:t>voltages </a:t>
            </a:r>
          </a:p>
          <a:p>
            <a:pPr lvl="2"/>
            <a:r>
              <a:rPr lang="en-US" dirty="0" smtClean="0"/>
              <a:t>Resistive bridge fault</a:t>
            </a:r>
          </a:p>
          <a:p>
            <a:pPr lvl="1"/>
            <a:r>
              <a:rPr lang="en-US" dirty="0" smtClean="0"/>
              <a:t>Power supply noise reduces</a:t>
            </a:r>
          </a:p>
          <a:p>
            <a:r>
              <a:rPr lang="en-US" dirty="0" smtClean="0"/>
              <a:t>Concerns to be investigated in the future</a:t>
            </a:r>
            <a:endParaRPr lang="en-US" dirty="0" smtClean="0"/>
          </a:p>
          <a:p>
            <a:pPr lvl="1"/>
            <a:r>
              <a:rPr lang="en-US" dirty="0" smtClean="0"/>
              <a:t>Increased </a:t>
            </a:r>
            <a:r>
              <a:rPr lang="en-US" dirty="0" smtClean="0"/>
              <a:t>the critical path delay</a:t>
            </a:r>
          </a:p>
          <a:p>
            <a:pPr lvl="1"/>
            <a:r>
              <a:rPr lang="en-US" dirty="0" smtClean="0"/>
              <a:t>Possible c</a:t>
            </a:r>
            <a:r>
              <a:rPr lang="en-US" dirty="0" smtClean="0"/>
              <a:t>hanges </a:t>
            </a:r>
            <a:r>
              <a:rPr lang="en-US" dirty="0" smtClean="0"/>
              <a:t>in critical </a:t>
            </a:r>
            <a:r>
              <a:rPr lang="en-US" dirty="0" smtClean="0"/>
              <a:t>paths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Power and Structure </a:t>
            </a:r>
            <a:r>
              <a:rPr lang="en-US" dirty="0"/>
              <a:t>Constrained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Power Constraint</a:t>
            </a:r>
          </a:p>
          <a:p>
            <a:pPr lvl="1"/>
            <a:r>
              <a:rPr lang="en-US" dirty="0" smtClean="0"/>
              <a:t>Scan based test power dissipation can be more than functional power dissipation</a:t>
            </a:r>
          </a:p>
          <a:p>
            <a:pPr lvl="1"/>
            <a:r>
              <a:rPr lang="en-US" dirty="0" smtClean="0"/>
              <a:t>The maximum power dissipated by the test is limited by the maximum allowable power for the test.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 smtClean="0"/>
              <a:t>activity test cycle</a:t>
            </a:r>
            <a:r>
              <a:rPr lang="en-US" dirty="0" smtClean="0"/>
              <a:t> </a:t>
            </a:r>
            <a:r>
              <a:rPr lang="en-US" dirty="0" smtClean="0"/>
              <a:t>determines the test clock frequency</a:t>
            </a:r>
          </a:p>
          <a:p>
            <a:r>
              <a:rPr lang="en-US" dirty="0"/>
              <a:t>Structure Constraint</a:t>
            </a:r>
          </a:p>
          <a:p>
            <a:pPr lvl="1"/>
            <a:r>
              <a:rPr lang="en-US" dirty="0" smtClean="0"/>
              <a:t>Clock frequency is </a:t>
            </a:r>
            <a:r>
              <a:rPr lang="en-US" dirty="0"/>
              <a:t>determined by the critical path </a:t>
            </a:r>
            <a:r>
              <a:rPr lang="en-US" dirty="0" smtClean="0"/>
              <a:t>delay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astest </a:t>
            </a:r>
            <a:r>
              <a:rPr lang="en-US" dirty="0"/>
              <a:t>test/functional clock </a:t>
            </a:r>
            <a:r>
              <a:rPr lang="en-US" dirty="0" smtClean="0"/>
              <a:t>period cannot </a:t>
            </a:r>
            <a:r>
              <a:rPr lang="en-US" dirty="0"/>
              <a:t>be smaller than the critical path </a:t>
            </a:r>
            <a:r>
              <a:rPr lang="en-US" dirty="0" smtClean="0"/>
              <a:t>delay to </a:t>
            </a:r>
            <a:r>
              <a:rPr lang="en-US" dirty="0"/>
              <a:t>avoid timing </a:t>
            </a:r>
            <a:r>
              <a:rPr lang="en-US" dirty="0" smtClean="0"/>
              <a:t>violation</a:t>
            </a:r>
            <a:endParaRPr lang="en-US" dirty="0"/>
          </a:p>
          <a:p>
            <a:pPr lvl="1"/>
            <a:r>
              <a:rPr lang="en-US" dirty="0" smtClean="0"/>
              <a:t>Test </a:t>
            </a:r>
            <a:r>
              <a:rPr lang="en-US" dirty="0"/>
              <a:t>at lower voltages </a:t>
            </a:r>
            <a:r>
              <a:rPr lang="en-US" dirty="0" smtClean="0"/>
              <a:t>tends to become</a:t>
            </a:r>
            <a:r>
              <a:rPr lang="en-US" dirty="0" smtClean="0"/>
              <a:t> </a:t>
            </a:r>
            <a:r>
              <a:rPr lang="en-US" dirty="0"/>
              <a:t>structure </a:t>
            </a:r>
            <a:r>
              <a:rPr lang="en-US" dirty="0" smtClean="0"/>
              <a:t>constrained</a:t>
            </a:r>
          </a:p>
          <a:p>
            <a:r>
              <a:rPr lang="en-US" dirty="0" smtClean="0"/>
              <a:t>Trade Off </a:t>
            </a:r>
          </a:p>
          <a:p>
            <a:pPr lvl="1"/>
            <a:r>
              <a:rPr lang="en-US" dirty="0" smtClean="0"/>
              <a:t>Slower clock </a:t>
            </a:r>
            <a:r>
              <a:rPr lang="en-US" dirty="0" smtClean="0">
                <a:latin typeface="Cambria Math"/>
                <a:ea typeface="Cambria Math"/>
              </a:rPr>
              <a:t>⇒ </a:t>
            </a:r>
            <a:r>
              <a:rPr lang="en-US" dirty="0">
                <a:latin typeface="Cambria Math"/>
                <a:ea typeface="Cambria Math"/>
              </a:rPr>
              <a:t>Less power </a:t>
            </a:r>
            <a:r>
              <a:rPr lang="en-US" dirty="0" smtClean="0">
                <a:latin typeface="Cambria Math"/>
                <a:ea typeface="Cambria Math"/>
              </a:rPr>
              <a:t>⇒ Longer test time</a:t>
            </a:r>
            <a:endParaRPr lang="en-US" dirty="0" smtClean="0"/>
          </a:p>
          <a:p>
            <a:pPr lvl="1"/>
            <a:r>
              <a:rPr lang="en-US" dirty="0" smtClean="0"/>
              <a:t>Faster clock </a:t>
            </a:r>
            <a:r>
              <a:rPr lang="en-US" dirty="0">
                <a:latin typeface="Cambria Math"/>
                <a:ea typeface="Cambria Math"/>
              </a:rPr>
              <a:t>⇒</a:t>
            </a:r>
            <a:r>
              <a:rPr lang="en-US" dirty="0" smtClean="0"/>
              <a:t> Higher power </a:t>
            </a:r>
            <a:r>
              <a:rPr lang="en-US" dirty="0" smtClean="0">
                <a:latin typeface="Cambria Math"/>
                <a:ea typeface="Cambria Math"/>
              </a:rPr>
              <a:t>⇒ Shorter test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Power and Structure Constrained Tests</a:t>
            </a:r>
          </a:p>
        </p:txBody>
      </p:sp>
      <p:pic>
        <p:nvPicPr>
          <p:cNvPr id="20" name="Content Placeholder 1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833" y="1527175"/>
            <a:ext cx="6685822" cy="4572000"/>
          </a:xfrm>
        </p:spPr>
      </p:pic>
      <p:sp>
        <p:nvSpPr>
          <p:cNvPr id="21" name="TextBox 20"/>
          <p:cNvSpPr txBox="1"/>
          <p:nvPr/>
        </p:nvSpPr>
        <p:spPr>
          <a:xfrm>
            <a:off x="609600" y="59817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Courtesy: ITC Elevator Talk </a:t>
            </a:r>
            <a:r>
              <a:rPr lang="en-US" sz="1400" dirty="0" smtClean="0"/>
              <a:t> </a:t>
            </a:r>
            <a:r>
              <a:rPr lang="en-US" sz="1400" b="1" dirty="0" smtClean="0">
                <a:hlinkClick r:id="rId3"/>
              </a:rPr>
              <a:t>Reduced </a:t>
            </a:r>
            <a:r>
              <a:rPr lang="en-US" sz="1400" b="1" dirty="0">
                <a:hlinkClick r:id="rId3"/>
              </a:rPr>
              <a:t>Voltage Test Can be Faster</a:t>
            </a:r>
            <a:r>
              <a:rPr lang="en-US" sz="1400" b="1" dirty="0" smtClean="0">
                <a:hlinkClick r:id="rId3"/>
              </a:rPr>
              <a:t>!  </a:t>
            </a:r>
            <a:r>
              <a:rPr lang="en-US" sz="1400" b="1" dirty="0">
                <a:hlinkClick r:id="rId3"/>
              </a:rPr>
              <a:t>by </a:t>
            </a:r>
            <a:r>
              <a:rPr lang="en-US" sz="1400" b="1" dirty="0" smtClean="0">
                <a:hlinkClick r:id="rId3"/>
              </a:rPr>
              <a:t>Vishwani Agrawal</a:t>
            </a:r>
            <a:endParaRPr lang="en-US" sz="1400" b="1" dirty="0"/>
          </a:p>
          <a:p>
            <a:pPr algn="ctr"/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Analysis of Power constrained test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7975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The minimum test clock period for a set of ATPG </a:t>
                </a:r>
                <a:r>
                  <a:rPr lang="en-US" dirty="0" smtClean="0"/>
                  <a:t>test clock cycles</a:t>
                </a:r>
                <a:r>
                  <a:rPr lang="en-US" dirty="0" smtClean="0"/>
                  <a:t> </a:t>
                </a:r>
                <a:r>
                  <a:rPr lang="en-US" dirty="0" smtClean="0"/>
                  <a:t>is limited by the maximum allowable power</a:t>
                </a:r>
              </a:p>
              <a:p>
                <a:r>
                  <a:rPr lang="en-US" dirty="0" smtClean="0"/>
                  <a:t>Quantitatively :</a:t>
                </a:r>
              </a:p>
              <a:p>
                <a:pPr marL="0" lvl="1" indent="0" algn="ctr">
                  <a:buClr>
                    <a:schemeClr val="accent1"/>
                  </a:buClr>
                  <a:buSzPct val="8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𝑇</m:t>
                      </m:r>
                      <m:r>
                        <a:rPr lang="en-US" sz="2400" i="1" baseline="-25000">
                          <a:latin typeface="Cambria Math"/>
                        </a:rPr>
                        <m:t>𝑃𝑂𝑊𝐸𝑅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𝐸</m:t>
                          </m:r>
                          <m:r>
                            <a:rPr lang="en-US" sz="2400" i="1" baseline="-25000">
                              <a:latin typeface="Cambria Math"/>
                              <a:ea typeface="Cambria Math"/>
                            </a:rPr>
                            <m:t>𝑀𝐴𝑋𝑡𝑒𝑠𝑡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400" i="1" baseline="-25000">
                              <a:latin typeface="Cambria Math"/>
                              <a:ea typeface="Cambria Math"/>
                            </a:rPr>
                            <m:t>𝑀𝐴𝑋𝑓𝑢𝑛𝑐</m:t>
                          </m:r>
                        </m:den>
                      </m:f>
                    </m:oMath>
                  </m:oMathPara>
                </a14:m>
                <a:endParaRPr lang="en-US" sz="2400" dirty="0" smtClean="0">
                  <a:ea typeface="Cambria Math"/>
                </a:endParaRPr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endParaRPr lang="en-US" sz="2400" dirty="0" smtClean="0"/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r>
                  <a:rPr lang="en-US" sz="2400" dirty="0"/>
                  <a:t>w</a:t>
                </a:r>
                <a:r>
                  <a:rPr lang="en-US" sz="2400" dirty="0" smtClean="0"/>
                  <a:t>here </a:t>
                </a:r>
                <a:r>
                  <a:rPr lang="en-US" sz="2400" i="1" dirty="0" smtClean="0"/>
                  <a:t>T</a:t>
                </a:r>
                <a:r>
                  <a:rPr lang="en-US" sz="2400" i="1" baseline="-25000" dirty="0" smtClean="0"/>
                  <a:t>POWER</a:t>
                </a:r>
                <a:r>
                  <a:rPr lang="en-US" sz="2400" dirty="0" smtClean="0"/>
                  <a:t> is the power constrained test clock period,</a:t>
                </a:r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r>
                  <a:rPr lang="en-US" sz="2400" dirty="0"/>
                  <a:t>	</a:t>
                </a:r>
                <a:r>
                  <a:rPr lang="en-US" sz="2400" i="1" dirty="0" smtClean="0"/>
                  <a:t>E</a:t>
                </a:r>
                <a:r>
                  <a:rPr lang="en-US" sz="2400" i="1" baseline="-25000" dirty="0" smtClean="0"/>
                  <a:t>MAXtest</a:t>
                </a:r>
                <a:r>
                  <a:rPr lang="en-US" sz="2400" dirty="0" smtClean="0"/>
                  <a:t> is the maximum energy dissipated by the test</a:t>
                </a:r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r>
                  <a:rPr lang="en-US" sz="2400" dirty="0"/>
                  <a:t>	</a:t>
                </a:r>
                <a:r>
                  <a:rPr lang="en-US" sz="2400" i="1" dirty="0" smtClean="0"/>
                  <a:t>P</a:t>
                </a:r>
                <a:r>
                  <a:rPr lang="en-US" sz="2400" i="1" baseline="-25000" dirty="0" smtClean="0"/>
                  <a:t>MAXfunc</a:t>
                </a:r>
                <a:r>
                  <a:rPr lang="en-US" sz="2400" dirty="0" smtClean="0"/>
                  <a:t> is the maximum allowable power</a:t>
                </a:r>
                <a:endParaRPr lang="en-US" sz="2400" dirty="0"/>
              </a:p>
              <a:p>
                <a:r>
                  <a:rPr lang="en-US" i="1" dirty="0" smtClean="0"/>
                  <a:t>T</a:t>
                </a:r>
                <a:r>
                  <a:rPr lang="en-US" i="1" baseline="-25000" dirty="0" smtClean="0"/>
                  <a:t>POWER</a:t>
                </a:r>
                <a:r>
                  <a:rPr lang="en-US" dirty="0" smtClean="0"/>
                  <a:t> is a function of voltage</a:t>
                </a:r>
              </a:p>
              <a:p>
                <a:r>
                  <a:rPr lang="en-US" dirty="0" smtClean="0"/>
                  <a:t>Now, the total test time is then given by</a:t>
                </a:r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𝑇𝑇</m:t>
                      </m:r>
                      <m:r>
                        <a:rPr lang="en-US" sz="2400" i="1" baseline="-25000">
                          <a:latin typeface="Cambria Math"/>
                        </a:rPr>
                        <m:t>𝑃𝑂𝑊𝐸𝑅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𝑁</m:t>
                      </m:r>
                      <m:r>
                        <a:rPr lang="en-US" sz="2400" i="1">
                          <a:latin typeface="Cambria Math"/>
                        </a:rPr>
                        <m:t> ×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sz="2400" i="1" baseline="-25000">
                          <a:latin typeface="Cambria Math"/>
                          <a:ea typeface="Cambria Math"/>
                        </a:rPr>
                        <m:t>𝑃𝑂𝑊𝐸𝑅</m:t>
                      </m:r>
                    </m:oMath>
                  </m:oMathPara>
                </a14:m>
                <a:endParaRPr lang="en-US" sz="2400" baseline="-25000" dirty="0"/>
              </a:p>
              <a:p>
                <a:pPr marL="274320" lvl="1" indent="0">
                  <a:buNone/>
                </a:pPr>
                <a:r>
                  <a:rPr lang="en-US" sz="2400" dirty="0"/>
                  <a:t>w</a:t>
                </a:r>
                <a:r>
                  <a:rPr lang="en-US" sz="2400" dirty="0" smtClean="0"/>
                  <a:t>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𝑁</m:t>
                    </m:r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[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baseline="-25000" smtClean="0">
                            <a:latin typeface="Cambria Math"/>
                          </a:rPr>
                          <m:t>𝑐𝑜𝑚𝑏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+2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𝑛𝑠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𝑓𝑓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𝑛𝑐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𝑜𝑚𝑏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+4]</m:t>
                    </m:r>
                  </m:oMath>
                </a14:m>
                <a:r>
                  <a:rPr lang="en-US" sz="2400" dirty="0" smtClean="0"/>
                  <a:t>, is the number of clock cycles.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797552"/>
              </a:xfrm>
              <a:blipFill rotWithShape="1">
                <a:blip r:embed="rId2"/>
                <a:stretch>
                  <a:fillRect l="-932" t="-2541" r="-932" b="-2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Analysis of Power constrained test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48" y="1527175"/>
            <a:ext cx="6299791" cy="4572000"/>
          </a:xfrm>
          <a:solidFill>
            <a:schemeClr val="bg1"/>
          </a:solidFill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1/7/2013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VLSI Design"2012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21FE-11D3-49B1-BEA7-A2BD9FD61E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4524</TotalTime>
  <Words>813</Words>
  <Application>Microsoft Office PowerPoint</Application>
  <PresentationFormat>On-screen Show (4:3)</PresentationFormat>
  <Paragraphs>250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Reducing Test Time of Power Constrained Test by Optimal Selection of Supply Voltage</vt:lpstr>
      <vt:lpstr>Outline</vt:lpstr>
      <vt:lpstr>Introduction</vt:lpstr>
      <vt:lpstr>Problem Statement</vt:lpstr>
      <vt:lpstr>Reducing Supply Voltage</vt:lpstr>
      <vt:lpstr>Power and Structure Constrained Tests</vt:lpstr>
      <vt:lpstr>Power and Structure Constrained Tests</vt:lpstr>
      <vt:lpstr>Analysis of Power constrained test</vt:lpstr>
      <vt:lpstr>Analysis of Power constrained test</vt:lpstr>
      <vt:lpstr>Analysis of Structure Constrained Test</vt:lpstr>
      <vt:lpstr>Analysis of Structure Constrained Test</vt:lpstr>
      <vt:lpstr>Analysis of Structure Constrained Test</vt:lpstr>
      <vt:lpstr>Optimum Test Time</vt:lpstr>
      <vt:lpstr>Optimum Test Time</vt:lpstr>
      <vt:lpstr>Results: Test Time Optimization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Test Time of Power Constrained Test by Optimal Selection of Supply Voltage</dc:title>
  <dc:creator>Praveen</dc:creator>
  <cp:lastModifiedBy>Vishwani Agrawal</cp:lastModifiedBy>
  <cp:revision>29</cp:revision>
  <dcterms:created xsi:type="dcterms:W3CDTF">2012-12-09T00:38:59Z</dcterms:created>
  <dcterms:modified xsi:type="dcterms:W3CDTF">2013-01-02T13:47:47Z</dcterms:modified>
</cp:coreProperties>
</file>