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3" r:id="rId3"/>
    <p:sldId id="277" r:id="rId4"/>
    <p:sldId id="286" r:id="rId5"/>
    <p:sldId id="278" r:id="rId6"/>
    <p:sldId id="280" r:id="rId7"/>
    <p:sldId id="360" r:id="rId8"/>
    <p:sldId id="285" r:id="rId9"/>
    <p:sldId id="349" r:id="rId10"/>
    <p:sldId id="363" r:id="rId11"/>
    <p:sldId id="260" r:id="rId12"/>
    <p:sldId id="364" r:id="rId13"/>
    <p:sldId id="350" r:id="rId14"/>
    <p:sldId id="351" r:id="rId15"/>
    <p:sldId id="355" r:id="rId16"/>
    <p:sldId id="356" r:id="rId17"/>
    <p:sldId id="357" r:id="rId18"/>
    <p:sldId id="358" r:id="rId19"/>
    <p:sldId id="290" r:id="rId20"/>
    <p:sldId id="311" r:id="rId21"/>
    <p:sldId id="312" r:id="rId22"/>
    <p:sldId id="307" r:id="rId23"/>
    <p:sldId id="340" r:id="rId24"/>
    <p:sldId id="341" r:id="rId25"/>
    <p:sldId id="342" r:id="rId26"/>
    <p:sldId id="353" r:id="rId27"/>
    <p:sldId id="346" r:id="rId28"/>
    <p:sldId id="297" r:id="rId29"/>
    <p:sldId id="271" r:id="rId30"/>
    <p:sldId id="359" r:id="rId31"/>
    <p:sldId id="296" r:id="rId32"/>
    <p:sldId id="276" r:id="rId33"/>
    <p:sldId id="343" r:id="rId34"/>
    <p:sldId id="34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li Dharan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17" autoAdjust="0"/>
  </p:normalViewPr>
  <p:slideViewPr>
    <p:cSldViewPr>
      <p:cViewPr varScale="1">
        <p:scale>
          <a:sx n="72" d="100"/>
          <a:sy n="72" d="100"/>
        </p:scale>
        <p:origin x="467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19DF-7C83-4345-B836-ECBAC1ED120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D296-643E-4983-A593-F932CEA71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9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5D7B-6EC3-48A0-9CAC-987D5A4E90B3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6B08-A330-4249-BD8B-D15F876D7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9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7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6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9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2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6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97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4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78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7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71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36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6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North Atlantic Test Workshop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2190750"/>
          </a:xfrm>
        </p:spPr>
        <p:txBody>
          <a:bodyPr>
            <a:noAutofit/>
          </a:bodyPr>
          <a:lstStyle/>
          <a:p>
            <a:pPr algn="ctr"/>
            <a:r>
              <a:rPr lang="en-US" sz="5000" dirty="0"/>
              <a:t>Failures Guide Probabilistic Search for </a:t>
            </a:r>
            <a:r>
              <a:rPr lang="en-US" sz="5000" dirty="0" smtClean="0"/>
              <a:t>a Hard-to-Find Test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sz="2600" b="1" dirty="0"/>
          </a:p>
          <a:p>
            <a:r>
              <a:rPr lang="en-US" sz="2600" b="1" dirty="0">
                <a:effectLst/>
              </a:rPr>
              <a:t>   Murali Venkatasubramanian                                         </a:t>
            </a:r>
            <a:r>
              <a:rPr lang="en-US" sz="2600" b="1" dirty="0" err="1">
                <a:effectLst/>
              </a:rPr>
              <a:t>Vishwani</a:t>
            </a:r>
            <a:r>
              <a:rPr lang="en-US" sz="2600" b="1" dirty="0">
                <a:effectLst/>
              </a:rPr>
              <a:t> D. Agrawal</a:t>
            </a:r>
          </a:p>
          <a:p>
            <a:pPr algn="ctr"/>
            <a:r>
              <a:rPr lang="en-US" sz="2600" b="1" dirty="0"/>
              <a:t>         Ph.D. Candidate                                            James J. Danaher Professor</a:t>
            </a:r>
            <a:endParaRPr lang="en-US" sz="2600" b="1" dirty="0">
              <a:effectLst/>
            </a:endParaRPr>
          </a:p>
          <a:p>
            <a:pPr lvl="0" algn="ctr"/>
            <a:r>
              <a:rPr lang="en-US" sz="2600" b="1" dirty="0">
                <a:solidFill>
                  <a:srgbClr val="00B0F0"/>
                </a:solidFill>
                <a:effectLst/>
              </a:rPr>
              <a:t>Department of Electrical and Computer Engineering </a:t>
            </a:r>
          </a:p>
          <a:p>
            <a:pPr lvl="0" algn="ctr"/>
            <a:r>
              <a:rPr lang="en-US" sz="2600" b="1" dirty="0">
                <a:solidFill>
                  <a:srgbClr val="F78819"/>
                </a:solidFill>
                <a:effectLst/>
              </a:rPr>
              <a:t>Auburn University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306"/>
          <a:stretch>
            <a:fillRect/>
          </a:stretch>
        </p:blipFill>
        <p:spPr bwMode="auto">
          <a:xfrm>
            <a:off x="3467100" y="2419350"/>
            <a:ext cx="2324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Genesis (contd..)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Growing interest in quantum computing leading to revisiting of NP hard problems.</a:t>
            </a:r>
          </a:p>
          <a:p>
            <a:pPr lvl="1"/>
            <a:r>
              <a:rPr lang="en-US" dirty="0" smtClean="0"/>
              <a:t>Find optimal solutions in linear time.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/>
              <a:t>n </a:t>
            </a:r>
            <a:r>
              <a:rPr lang="en-US" dirty="0"/>
              <a:t>primary input (PI) circuit can have N = 2</a:t>
            </a:r>
            <a:r>
              <a:rPr lang="en-US" baseline="30000" dirty="0"/>
              <a:t>n</a:t>
            </a:r>
            <a:r>
              <a:rPr lang="en-US" dirty="0"/>
              <a:t> possible test vector combinations.</a:t>
            </a:r>
          </a:p>
          <a:p>
            <a:pPr lvl="1"/>
            <a:r>
              <a:rPr lang="en-US" dirty="0"/>
              <a:t>A test can be found from among these N vectors.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Hence</a:t>
            </a:r>
            <a:r>
              <a:rPr lang="en-US" dirty="0"/>
              <a:t>, VLSI testing problem can rephrased as an unsorted database search problem of N elements.</a:t>
            </a:r>
          </a:p>
          <a:p>
            <a:pPr lvl="1"/>
            <a:r>
              <a:rPr lang="en-US" dirty="0"/>
              <a:t>In our best interest to implement one of the fastest unsorted database search algorithms to find test vectors.</a:t>
            </a:r>
          </a:p>
          <a:p>
            <a:endParaRPr lang="en-US" dirty="0"/>
          </a:p>
          <a:p>
            <a:r>
              <a:rPr lang="en-US" dirty="0"/>
              <a:t>Grover's quantum search algorithm [Grover, 1996] can search through an unsorted database in sub-linear time.</a:t>
            </a:r>
          </a:p>
          <a:p>
            <a:pPr lvl="1"/>
            <a:r>
              <a:rPr lang="en-US" dirty="0"/>
              <a:t>Deemed the fastest way to search an unsorted database theoretically [Bennett el al., 1997</a:t>
            </a:r>
            <a:r>
              <a:rPr lang="en-US" dirty="0" smtClean="0"/>
              <a:t>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Conceptual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Current algorithms hit a bottleneck when testing hard-to-detect faults.</a:t>
            </a:r>
          </a:p>
          <a:p>
            <a:pPr lvl="1"/>
            <a:r>
              <a:rPr lang="en-US" sz="2600" dirty="0"/>
              <a:t>Because we are testing hard-to-detect faults, we generally have many trial vectors that do not work.</a:t>
            </a:r>
            <a:endParaRPr lang="en-US" sz="2600" dirty="0">
              <a:latin typeface="Corbel" charset="0"/>
            </a:endParaRPr>
          </a:p>
          <a:p>
            <a:endParaRPr lang="en-US" sz="2800" dirty="0"/>
          </a:p>
          <a:p>
            <a:r>
              <a:rPr lang="en-US" sz="3100" dirty="0"/>
              <a:t>Main conjecture is to avoid all vectors with properties similar to known failed test vectors.</a:t>
            </a:r>
          </a:p>
          <a:p>
            <a:pPr lvl="1"/>
            <a:r>
              <a:rPr lang="en-US" sz="2600" dirty="0"/>
              <a:t>The direction of search gets skewed towards the correct test vector.</a:t>
            </a:r>
          </a:p>
          <a:p>
            <a:endParaRPr lang="en-US" sz="2800" dirty="0"/>
          </a:p>
          <a:p>
            <a:r>
              <a:rPr lang="en-US" sz="3100" dirty="0"/>
              <a:t>Proposed algorithm utilizes both successful and failed test vectors.</a:t>
            </a:r>
          </a:p>
          <a:p>
            <a:pPr lvl="1"/>
            <a:r>
              <a:rPr lang="en-US" sz="2600" dirty="0"/>
              <a:t>Moving away from failed vectors will lead to solution in quicker iterations.</a:t>
            </a:r>
          </a:p>
          <a:p>
            <a:endParaRPr lang="en-US" sz="2800" dirty="0"/>
          </a:p>
          <a:p>
            <a:r>
              <a:rPr lang="en-US" sz="3100" dirty="0"/>
              <a:t>Test vectors in the vector space are classified into three categories:</a:t>
            </a:r>
          </a:p>
          <a:p>
            <a:pPr lvl="1"/>
            <a:r>
              <a:rPr lang="en-US" sz="2600" dirty="0"/>
              <a:t>Activation vectors</a:t>
            </a:r>
          </a:p>
          <a:p>
            <a:pPr lvl="1"/>
            <a:r>
              <a:rPr lang="en-US" sz="2600" dirty="0"/>
              <a:t>Propagation vectors</a:t>
            </a:r>
          </a:p>
          <a:p>
            <a:pPr lvl="1"/>
            <a:r>
              <a:rPr lang="en-US" sz="2600" dirty="0"/>
              <a:t>Failed </a:t>
            </a:r>
            <a:r>
              <a:rPr lang="en-US" sz="2600" dirty="0" smtClean="0"/>
              <a:t>vectors</a:t>
            </a:r>
            <a:endParaRPr lang="en-US" sz="2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 (contd..)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1571625"/>
            <a:ext cx="6086475" cy="4600575"/>
          </a:xfr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52400" y="6172200"/>
            <a:ext cx="9144000" cy="30586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1600" dirty="0" smtClean="0"/>
              <a:t>Classification of vectors in three categories for stuck-at fault [Venkatasubramanian and Agrawal, 2015].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1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 vert="horz" lIns="54864" tIns="91440" rtlCol="0" anchor="t">
            <a:normAutofit lnSpcReduction="10000"/>
          </a:bodyPr>
          <a:lstStyle/>
          <a:p>
            <a:r>
              <a:rPr lang="en-US" dirty="0"/>
              <a:t>Initialize weighted probabilities of all PIs being bit "1" to 0.5 and extract a vector.</a:t>
            </a:r>
          </a:p>
          <a:p>
            <a:endParaRPr lang="en-US" dirty="0"/>
          </a:p>
          <a:p>
            <a:r>
              <a:rPr lang="en-US" dirty="0"/>
              <a:t>Add test vector to the failed vector list and recalculate weighted probabilities of all PIs.</a:t>
            </a:r>
          </a:p>
          <a:p>
            <a:pPr lvl="1"/>
            <a:r>
              <a:rPr lang="en-US" dirty="0"/>
              <a:t>Invert the weighted probability and extract a bit value from the new calculated probability.</a:t>
            </a:r>
          </a:p>
          <a:p>
            <a:endParaRPr lang="en-US" dirty="0"/>
          </a:p>
          <a:p>
            <a:r>
              <a:rPr lang="en-US" dirty="0"/>
              <a:t>Operation performed till an </a:t>
            </a:r>
            <a:r>
              <a:rPr lang="en-US" dirty="0" smtClean="0"/>
              <a:t>activation or propagation </a:t>
            </a:r>
            <a:r>
              <a:rPr lang="en-US" dirty="0"/>
              <a:t>vector is extracted.</a:t>
            </a:r>
          </a:p>
        </p:txBody>
      </p:sp>
    </p:spTree>
    <p:extLst>
      <p:ext uri="{BB962C8B-B14F-4D97-AF65-F5344CB8AC3E}">
        <p14:creationId xmlns:p14="http://schemas.microsoft.com/office/powerpoint/2010/main" val="13069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(contd..)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4625609"/>
          </a:xfrm>
        </p:spPr>
        <p:txBody>
          <a:bodyPr vert="horz" lIns="54864" tIns="91440" rtlCol="0" anchor="t">
            <a:normAutofit fontScale="92500" lnSpcReduction="10000"/>
          </a:bodyPr>
          <a:lstStyle/>
          <a:p>
            <a:r>
              <a:rPr lang="en-US" dirty="0"/>
              <a:t>Derive new vectors using weights which extracted previous activation/propagation vector.</a:t>
            </a:r>
          </a:p>
          <a:p>
            <a:endParaRPr lang="en-US" dirty="0"/>
          </a:p>
          <a:p>
            <a:r>
              <a:rPr lang="en-US" dirty="0"/>
              <a:t>Tweak the weights in smaller increments utilizing the failed vector weights for direction.</a:t>
            </a:r>
          </a:p>
          <a:p>
            <a:endParaRPr lang="en-US" dirty="0"/>
          </a:p>
          <a:p>
            <a:r>
              <a:rPr lang="en-US" dirty="0"/>
              <a:t>Idea is move towards the intersection of </a:t>
            </a:r>
            <a:r>
              <a:rPr lang="en-US" dirty="0" smtClean="0"/>
              <a:t>activation and propagation </a:t>
            </a:r>
            <a:r>
              <a:rPr lang="en-US" dirty="0"/>
              <a:t>vectors when inside "region of desirability".</a:t>
            </a:r>
          </a:p>
          <a:p>
            <a:pPr lvl="1"/>
            <a:r>
              <a:rPr lang="en-US" dirty="0"/>
              <a:t>Avoid going back to failed vector region.</a:t>
            </a:r>
          </a:p>
        </p:txBody>
      </p:sp>
    </p:spTree>
    <p:extLst>
      <p:ext uri="{BB962C8B-B14F-4D97-AF65-F5344CB8AC3E}">
        <p14:creationId xmlns:p14="http://schemas.microsoft.com/office/powerpoint/2010/main" val="34815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A Working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384" r="6701"/>
          <a:stretch/>
        </p:blipFill>
        <p:spPr>
          <a:xfrm>
            <a:off x="0" y="2093620"/>
            <a:ext cx="4572000" cy="334975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384" r="7547"/>
          <a:stretch/>
        </p:blipFill>
        <p:spPr>
          <a:xfrm>
            <a:off x="4517964" y="2145173"/>
            <a:ext cx="4369668" cy="32711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Initial 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Initial Probability values for proposed algorithm</a:t>
            </a:r>
            <a:endParaRPr lang="en-US" sz="26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5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76200" y="2133072"/>
            <a:ext cx="4495800" cy="326779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93449" y="2133600"/>
            <a:ext cx="4484376" cy="3259494"/>
          </a:xfr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10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68584" y="1976736"/>
            <a:ext cx="4618888" cy="335726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83804" y="1998583"/>
            <a:ext cx="4483996" cy="3259217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15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99956" y="2108913"/>
            <a:ext cx="4587515" cy="333446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72000" y="2108913"/>
            <a:ext cx="4541875" cy="3301287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 of problem statement</a:t>
            </a:r>
          </a:p>
          <a:p>
            <a:endParaRPr lang="en-US" sz="2800" dirty="0" smtClean="0"/>
          </a:p>
          <a:p>
            <a:r>
              <a:rPr lang="en-US" sz="2800" dirty="0" smtClean="0"/>
              <a:t>Research summary of ATPG</a:t>
            </a:r>
          </a:p>
          <a:p>
            <a:endParaRPr lang="en-US" sz="2800" dirty="0" smtClean="0"/>
          </a:p>
          <a:p>
            <a:r>
              <a:rPr lang="en-US" sz="2800" dirty="0" smtClean="0"/>
              <a:t>Overview of proposed algorithm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Analysis of results</a:t>
            </a:r>
          </a:p>
          <a:p>
            <a:endParaRPr lang="en-US" sz="2800" dirty="0"/>
          </a:p>
          <a:p>
            <a:r>
              <a:rPr lang="en-US" sz="2800" dirty="0" smtClean="0"/>
              <a:t>Elaboration of Future work</a:t>
            </a:r>
          </a:p>
          <a:p>
            <a:endParaRPr lang="en-US" sz="2800" dirty="0"/>
          </a:p>
          <a:p>
            <a:r>
              <a:rPr lang="en-US" sz="2800" dirty="0" smtClean="0"/>
              <a:t>Conclusion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Circuit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3733800" cy="43982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given circuit has a stuck-at-1 fault on a line.</a:t>
            </a:r>
          </a:p>
          <a:p>
            <a:endParaRPr lang="en-US" dirty="0" smtClean="0"/>
          </a:p>
          <a:p>
            <a:r>
              <a:rPr lang="en-US" dirty="0" smtClean="0"/>
              <a:t>Fault site has:</a:t>
            </a:r>
          </a:p>
          <a:p>
            <a:pPr lvl="1"/>
            <a:r>
              <a:rPr lang="en-US" dirty="0" smtClean="0"/>
              <a:t>One successful test.</a:t>
            </a:r>
          </a:p>
          <a:p>
            <a:pPr lvl="1"/>
            <a:r>
              <a:rPr lang="en-US" dirty="0" smtClean="0"/>
              <a:t>Eight activation vectors.</a:t>
            </a:r>
          </a:p>
          <a:p>
            <a:pPr lvl="1"/>
            <a:r>
              <a:rPr lang="en-US" dirty="0" smtClean="0"/>
              <a:t>Four propagation vectors.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Performed 100 trial runs on the faulty circuit.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6723" r="3054" b="5863"/>
          <a:stretch/>
        </p:blipFill>
        <p:spPr>
          <a:xfrm>
            <a:off x="3907301" y="2743200"/>
            <a:ext cx="5030959" cy="21443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Circuit Results (#PIs = 6)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" y="6153090"/>
            <a:ext cx="893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Iterative search duration distribution to search for the correct test vector.</a:t>
            </a:r>
            <a:endParaRPr lang="en-US" sz="20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36" y="1600200"/>
            <a:ext cx="6398264" cy="4625975"/>
          </a:xfrm>
        </p:spPr>
      </p:pic>
    </p:spTree>
    <p:extLst>
      <p:ext uri="{BB962C8B-B14F-4D97-AF65-F5344CB8AC3E}">
        <p14:creationId xmlns:p14="http://schemas.microsoft.com/office/powerpoint/2010/main" val="32745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Average Iterations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41957"/>
              </p:ext>
            </p:extLst>
          </p:nvPr>
        </p:nvGraphicFramePr>
        <p:xfrm>
          <a:off x="228602" y="1524000"/>
          <a:ext cx="8610598" cy="493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34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Circuit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Search space size, N = 2</a:t>
                      </a:r>
                      <a:r>
                        <a:rPr lang="en-US" sz="2000" baseline="30000" dirty="0" smtClean="0"/>
                        <a:t>#PI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Grover’s</a:t>
                      </a:r>
                      <a:r>
                        <a:rPr lang="en-US" sz="2000" baseline="0" dirty="0" smtClean="0"/>
                        <a:t> quantum search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smtClean="0"/>
                        <a:t> (√N)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Proposed</a:t>
                      </a:r>
                      <a:r>
                        <a:rPr lang="en-US" sz="2000" baseline="0" dirty="0" smtClean="0"/>
                        <a:t> algorithm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 search</a:t>
                      </a:r>
                      <a:r>
                        <a:rPr lang="en-US" sz="2000" baseline="0" dirty="0" smtClean="0"/>
                        <a:t> (~ N/2)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Test circuit</a:t>
                      </a:r>
                    </a:p>
                    <a:p>
                      <a:pPr algn="ctr"/>
                      <a:r>
                        <a:rPr lang="en-US" sz="2000" dirty="0" smtClean="0"/>
                        <a:t>(#PI</a:t>
                      </a:r>
                      <a:r>
                        <a:rPr lang="en-US" sz="2000" baseline="0" dirty="0" smtClean="0"/>
                        <a:t> = 6)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ALU control (#PI = 7)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Decoder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(#PI = 8)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133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7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Ones Counter</a:t>
                      </a:r>
                    </a:p>
                    <a:p>
                      <a:pPr algn="ctr"/>
                      <a:r>
                        <a:rPr lang="en-US" sz="2000" dirty="0" smtClean="0"/>
                        <a:t>(#PI = 9)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76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288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CAVL coder</a:t>
                      </a:r>
                    </a:p>
                    <a:p>
                      <a:pPr algn="ctr"/>
                      <a:r>
                        <a:rPr lang="en-US" sz="2000" dirty="0" smtClean="0"/>
                        <a:t>(#PI = 10)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1024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132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2000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ALU Control Circuit (#PIs = 7)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" y="6096000"/>
            <a:ext cx="893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Iterative search duration distribution to search for the correct test vector.</a:t>
            </a:r>
            <a:endParaRPr lang="en-US" sz="2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12" y="1546225"/>
            <a:ext cx="6438775" cy="4625975"/>
          </a:xfrm>
        </p:spPr>
      </p:pic>
    </p:spTree>
    <p:extLst>
      <p:ext uri="{BB962C8B-B14F-4D97-AF65-F5344CB8AC3E}">
        <p14:creationId xmlns:p14="http://schemas.microsoft.com/office/powerpoint/2010/main" val="40836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 Circuit (#PIs = 8)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" y="6096000"/>
            <a:ext cx="893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Iterative search duration distribution to search for the correct test vector.</a:t>
            </a:r>
            <a:endParaRPr lang="en-US" sz="2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9" y="1524000"/>
            <a:ext cx="6383362" cy="4625975"/>
          </a:xfrm>
        </p:spPr>
      </p:pic>
    </p:spTree>
    <p:extLst>
      <p:ext uri="{BB962C8B-B14F-4D97-AF65-F5344CB8AC3E}">
        <p14:creationId xmlns:p14="http://schemas.microsoft.com/office/powerpoint/2010/main" val="16484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Ones Counter Circuit (#PIs = 9)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" y="6096000"/>
            <a:ext cx="893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Iterative search duration distribution to search for the correct test vector.</a:t>
            </a:r>
            <a:endParaRPr lang="en-US" sz="2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94" y="1524000"/>
            <a:ext cx="6379612" cy="4625975"/>
          </a:xfrm>
        </p:spPr>
      </p:pic>
    </p:spTree>
    <p:extLst>
      <p:ext uri="{BB962C8B-B14F-4D97-AF65-F5344CB8AC3E}">
        <p14:creationId xmlns:p14="http://schemas.microsoft.com/office/powerpoint/2010/main" val="24357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CAVL coder (#PIs = 10)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" y="6096000"/>
            <a:ext cx="893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Iterative search duration distribution to search for the correct test vector.</a:t>
            </a:r>
            <a:endParaRPr lang="en-US" sz="2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07" y="1546225"/>
            <a:ext cx="6369185" cy="4625975"/>
          </a:xfrm>
        </p:spPr>
      </p:pic>
    </p:spTree>
    <p:extLst>
      <p:ext uri="{BB962C8B-B14F-4D97-AF65-F5344CB8AC3E}">
        <p14:creationId xmlns:p14="http://schemas.microsoft.com/office/powerpoint/2010/main" val="32040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 Complexity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197025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vector search complexity: Average search iterations versus no. of primary inputs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" y="1546225"/>
            <a:ext cx="7769520" cy="4625975"/>
          </a:xfrm>
        </p:spPr>
      </p:pic>
    </p:spTree>
    <p:extLst>
      <p:ext uri="{BB962C8B-B14F-4D97-AF65-F5344CB8AC3E}">
        <p14:creationId xmlns:p14="http://schemas.microsoft.com/office/powerpoint/2010/main" val="21852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91"/>
            <a:ext cx="8229600" cy="4930408"/>
          </a:xfrm>
        </p:spPr>
        <p:txBody>
          <a:bodyPr vert="horz" lIns="54864" tIns="91440" rtlCol="0" anchor="t">
            <a:noAutofit/>
          </a:bodyPr>
          <a:lstStyle/>
          <a:p>
            <a:r>
              <a:rPr lang="en-US" dirty="0" smtClean="0"/>
              <a:t>Use “</a:t>
            </a:r>
            <a:r>
              <a:rPr lang="en-US" dirty="0" err="1" smtClean="0"/>
              <a:t>Mahalanobis</a:t>
            </a:r>
            <a:r>
              <a:rPr lang="en-US" dirty="0" smtClean="0"/>
              <a:t> distance” to formalize algorithm [</a:t>
            </a:r>
            <a:r>
              <a:rPr lang="en-US" dirty="0" err="1" smtClean="0"/>
              <a:t>Mahalanobis</a:t>
            </a:r>
            <a:r>
              <a:rPr lang="en-US" dirty="0" smtClean="0"/>
              <a:t>, 1936].</a:t>
            </a:r>
          </a:p>
          <a:p>
            <a:pPr lvl="1"/>
            <a:r>
              <a:rPr lang="en-US" dirty="0" smtClean="0"/>
              <a:t>Measure of distance of P from a deviation D.</a:t>
            </a:r>
          </a:p>
          <a:p>
            <a:endParaRPr lang="en-US" dirty="0" smtClean="0"/>
          </a:p>
          <a:p>
            <a:r>
              <a:rPr lang="en-US" dirty="0" smtClean="0"/>
              <a:t>Optimizing the algorithm for more efficiency.</a:t>
            </a:r>
          </a:p>
          <a:p>
            <a:pPr lvl="1"/>
            <a:r>
              <a:rPr lang="en-US" dirty="0" smtClean="0"/>
              <a:t>Try different methods of implementation e.g., consider correlation among bits of a vector.</a:t>
            </a:r>
          </a:p>
          <a:p>
            <a:endParaRPr lang="en-US" sz="2700" dirty="0" smtClean="0"/>
          </a:p>
          <a:p>
            <a:r>
              <a:rPr lang="en-US" dirty="0" smtClean="0"/>
              <a:t>Running simulations on all larger benchmark circuits.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81060" cy="5029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Showed evolution of ATPG algorithms over the past 50 years.</a:t>
            </a:r>
          </a:p>
          <a:p>
            <a:endParaRPr lang="en-US" sz="2500" dirty="0" smtClean="0"/>
          </a:p>
          <a:p>
            <a:r>
              <a:rPr lang="en-US" sz="2500" dirty="0" smtClean="0"/>
              <a:t>Redefined the testing problem as a database search problem.</a:t>
            </a:r>
          </a:p>
          <a:p>
            <a:endParaRPr lang="en-US" sz="2500" dirty="0"/>
          </a:p>
          <a:p>
            <a:r>
              <a:rPr lang="en-US" sz="2500" dirty="0" smtClean="0"/>
              <a:t>Results demonstrate proof of concept of our algorithm.</a:t>
            </a:r>
          </a:p>
          <a:p>
            <a:endParaRPr lang="en-US" sz="2500" dirty="0"/>
          </a:p>
          <a:p>
            <a:r>
              <a:rPr lang="en-US" sz="2500" dirty="0"/>
              <a:t>Comparison with quantum search shows algorithm is on same order of search time or iteration time.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Purpose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791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a stuck-at fault, find a test.</a:t>
            </a:r>
          </a:p>
          <a:p>
            <a:pPr lvl="1"/>
            <a:r>
              <a:rPr lang="en-US" sz="2400" dirty="0" smtClean="0"/>
              <a:t>Specifically, finding tests for hard to detect stuck-at faults.</a:t>
            </a:r>
          </a:p>
          <a:p>
            <a:endParaRPr lang="en-US" dirty="0" smtClean="0"/>
          </a:p>
          <a:p>
            <a:r>
              <a:rPr lang="en-US" sz="2800" dirty="0"/>
              <a:t>Rephrase the VLSI Testing problem as a database search problem. </a:t>
            </a:r>
            <a:endParaRPr lang="en-US" sz="2800" dirty="0" smtClean="0"/>
          </a:p>
          <a:p>
            <a:pPr lvl="1"/>
            <a:r>
              <a:rPr lang="en-US" sz="2400" dirty="0" smtClean="0"/>
              <a:t>Need for research to harness potential of database search.</a:t>
            </a:r>
          </a:p>
          <a:p>
            <a:endParaRPr lang="en-US" dirty="0"/>
          </a:p>
          <a:p>
            <a:r>
              <a:rPr lang="en-US" sz="2800" dirty="0"/>
              <a:t>Application of quantum search towards test generation.</a:t>
            </a:r>
          </a:p>
          <a:p>
            <a:pPr lvl="1"/>
            <a:r>
              <a:rPr lang="en-US" sz="2400" dirty="0"/>
              <a:t>Improve the bottleneck of finding the unique tests.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pPr marL="118872" indent="0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118872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118872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Success consists of going from failure to failure without loss of enthusiasm.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sz="3600" dirty="0" smtClean="0">
                <a:solidFill>
                  <a:srgbClr val="FFC000"/>
                </a:solidFill>
              </a:rPr>
              <a:t>   - Sir Winston Churchill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60" dirty="0" smtClean="0"/>
              <a:t>[1] </a:t>
            </a:r>
            <a:r>
              <a:rPr lang="en-US" sz="1860" dirty="0"/>
              <a:t>O. H. Ibarra and S. </a:t>
            </a:r>
            <a:r>
              <a:rPr lang="en-US" sz="1860" dirty="0" err="1"/>
              <a:t>Sahni</a:t>
            </a:r>
            <a:r>
              <a:rPr lang="en-US" sz="1860" dirty="0"/>
              <a:t>, “</a:t>
            </a:r>
            <a:r>
              <a:rPr lang="en-US" sz="1860" dirty="0" err="1"/>
              <a:t>Polynomially</a:t>
            </a:r>
            <a:r>
              <a:rPr lang="en-US" sz="1860" dirty="0"/>
              <a:t> complete fault detection problems,” IEEE Trans. Computers, vol. 24, no. 3, pp. 242–249, 1975.</a:t>
            </a:r>
          </a:p>
          <a:p>
            <a:pPr marL="118872" indent="0">
              <a:buNone/>
            </a:pPr>
            <a:r>
              <a:rPr lang="en-US" sz="1860" dirty="0" smtClean="0"/>
              <a:t>[2] </a:t>
            </a:r>
            <a:r>
              <a:rPr lang="en-US" sz="1860" dirty="0"/>
              <a:t>H. Fujiwara and S. </a:t>
            </a:r>
            <a:r>
              <a:rPr lang="en-US" sz="1860" dirty="0" err="1"/>
              <a:t>Toida</a:t>
            </a:r>
            <a:r>
              <a:rPr lang="en-US" sz="1860" dirty="0"/>
              <a:t>, “The complexity of fault detection problems for combinational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6, pp. 555–560, 1982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1860" dirty="0" smtClean="0"/>
              <a:t>[3] </a:t>
            </a:r>
            <a:r>
              <a:rPr lang="en-US" sz="1860" dirty="0"/>
              <a:t>G. </a:t>
            </a:r>
            <a:r>
              <a:rPr lang="en-US" sz="1860" dirty="0" err="1"/>
              <a:t>Seroussi</a:t>
            </a:r>
            <a:r>
              <a:rPr lang="en-US" sz="1860" dirty="0"/>
              <a:t> and N. H. </a:t>
            </a:r>
            <a:r>
              <a:rPr lang="en-US" sz="1860" dirty="0" err="1"/>
              <a:t>Bshouty</a:t>
            </a:r>
            <a:r>
              <a:rPr lang="en-US" sz="1860" dirty="0"/>
              <a:t>, “Vector sets for exhaustive testing of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Information Theory, vol. 34, no. 3, pp. 513–522, 1988.</a:t>
            </a:r>
          </a:p>
          <a:p>
            <a:pPr marL="118872" indent="0">
              <a:buNone/>
            </a:pPr>
            <a:r>
              <a:rPr lang="en-US" sz="1860" dirty="0" smtClean="0"/>
              <a:t>[4] </a:t>
            </a:r>
            <a:r>
              <a:rPr lang="en-US" sz="1860" dirty="0"/>
              <a:t>J. P. Roth, “Diagnosis of automata failures: A calculus and a method,” IBM Journal of Research and Development, vol. 10, no. 4, pp. 278–291, 1966.</a:t>
            </a:r>
          </a:p>
          <a:p>
            <a:pPr marL="118872" indent="0">
              <a:buNone/>
            </a:pPr>
            <a:r>
              <a:rPr lang="en-US" sz="1860" dirty="0" smtClean="0"/>
              <a:t>[5] </a:t>
            </a:r>
            <a:r>
              <a:rPr lang="en-US" sz="1860" dirty="0"/>
              <a:t>P. </a:t>
            </a:r>
            <a:r>
              <a:rPr lang="en-US" sz="1860" dirty="0" err="1"/>
              <a:t>Goel</a:t>
            </a:r>
            <a:r>
              <a:rPr lang="en-US" sz="1860" dirty="0"/>
              <a:t>, “An implicit enumeration algorithm to generate tests for combinational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3, pp. 215–222, 1981.</a:t>
            </a:r>
          </a:p>
          <a:p>
            <a:pPr marL="118872" indent="0">
              <a:buNone/>
            </a:pPr>
            <a:r>
              <a:rPr lang="en-US" sz="1860" dirty="0" smtClean="0"/>
              <a:t>[6] </a:t>
            </a:r>
            <a:r>
              <a:rPr lang="en-US" sz="1860" dirty="0"/>
              <a:t>H. Fujiwara and T. </a:t>
            </a:r>
            <a:r>
              <a:rPr lang="en-US" sz="1860" dirty="0" err="1"/>
              <a:t>Shimono</a:t>
            </a:r>
            <a:r>
              <a:rPr lang="en-US" sz="1860" dirty="0"/>
              <a:t>, “On the acceleration of test generation algorithms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12, pp. 1137–1144, 1983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1860" dirty="0"/>
              <a:t>[7] S. B. Akers, “Universal test sets for logic networks</a:t>
            </a:r>
            <a:r>
              <a:rPr lang="en-US" sz="1860" dirty="0" smtClean="0"/>
              <a:t>,” </a:t>
            </a:r>
            <a:r>
              <a:rPr lang="en-US" sz="1860" dirty="0"/>
              <a:t>IEEE Conference Record of 13th Annual Symposium on Switching and </a:t>
            </a:r>
            <a:r>
              <a:rPr lang="en-US" sz="1860" dirty="0" smtClean="0"/>
              <a:t>Automata</a:t>
            </a:r>
            <a:r>
              <a:rPr lang="en-US" sz="1860" dirty="0"/>
              <a:t> Theory</a:t>
            </a:r>
            <a:r>
              <a:rPr lang="en-US" sz="1860" dirty="0" smtClean="0"/>
              <a:t>, </a:t>
            </a:r>
            <a:r>
              <a:rPr lang="en-US" sz="1860" dirty="0"/>
              <a:t>1972, pp. 177–184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2000" dirty="0"/>
              <a:t>[8] S. M. Reddy, “Complete test sets for logic functions,” IEEE Transactions on Computers, vol. 100, no. 11, pp. 1016–1020, 1973.</a:t>
            </a:r>
          </a:p>
          <a:p>
            <a:pPr marL="118872" indent="0">
              <a:buNone/>
            </a:pPr>
            <a:endParaRPr lang="en-US" sz="186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smtClean="0"/>
              <a:t>[</a:t>
            </a:r>
            <a:r>
              <a:rPr lang="en-US" sz="1800" dirty="0"/>
              <a:t>9] H. D. </a:t>
            </a:r>
            <a:r>
              <a:rPr lang="en-US" sz="1800" dirty="0" err="1"/>
              <a:t>Schnurmann</a:t>
            </a:r>
            <a:r>
              <a:rPr lang="en-US" sz="1800" dirty="0"/>
              <a:t>, E. </a:t>
            </a:r>
            <a:r>
              <a:rPr lang="en-US" sz="1800" dirty="0" err="1"/>
              <a:t>Lindbloom</a:t>
            </a:r>
            <a:r>
              <a:rPr lang="en-US" sz="1800" dirty="0"/>
              <a:t>, and R. G. Carpenter, “The weighted random test-pattern generator</a:t>
            </a:r>
            <a:r>
              <a:rPr lang="en-US" sz="1800" dirty="0" smtClean="0"/>
              <a:t>,” </a:t>
            </a:r>
            <a:r>
              <a:rPr lang="en-US" sz="1800" dirty="0"/>
              <a:t>IEEE Transactions on Computers, vol. 100, no. 7, pp. 695–700, 1975.</a:t>
            </a:r>
          </a:p>
          <a:p>
            <a:pPr marL="118872" indent="0">
              <a:buNone/>
            </a:pPr>
            <a:r>
              <a:rPr lang="en-US" sz="1800" dirty="0"/>
              <a:t>[10] V. D. Agrawal, “An information theoretic approach to digital fault testing,” IEEE Transactions on Computers, vol. 30, no. 8, pp. 582–587, 1981.</a:t>
            </a:r>
          </a:p>
          <a:p>
            <a:pPr marL="118872" indent="0">
              <a:buNone/>
            </a:pPr>
            <a:r>
              <a:rPr lang="en-US" sz="1800" dirty="0" smtClean="0"/>
              <a:t>[11] </a:t>
            </a:r>
            <a:r>
              <a:rPr lang="en-US" sz="1800" dirty="0"/>
              <a:t>D. G. Saab, Y. G. Saab, and J. A. Abraham, “CRIS: </a:t>
            </a:r>
            <a:r>
              <a:rPr lang="en-US" sz="1800" dirty="0" smtClean="0"/>
              <a:t>A Test </a:t>
            </a:r>
            <a:r>
              <a:rPr lang="en-US" sz="1800" dirty="0"/>
              <a:t>Cultivation Program for Sequential VLSI Circuits,” </a:t>
            </a:r>
            <a:r>
              <a:rPr lang="en-US" sz="1800" dirty="0" smtClean="0"/>
              <a:t>in </a:t>
            </a:r>
            <a:r>
              <a:rPr lang="en-US" sz="1800" i="1" dirty="0" smtClean="0"/>
              <a:t>Proc</a:t>
            </a:r>
            <a:r>
              <a:rPr lang="en-US" sz="1800" i="1" dirty="0"/>
              <a:t>. IEEE/ACM International Conference on </a:t>
            </a:r>
            <a:r>
              <a:rPr lang="en-US" sz="1800" i="1" dirty="0" smtClean="0"/>
              <a:t>Computer-Aided Design</a:t>
            </a:r>
            <a:r>
              <a:rPr lang="en-US" sz="1800" dirty="0"/>
              <a:t>, 1992, pp. 216–219.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 smtClean="0"/>
              <a:t>12] </a:t>
            </a:r>
            <a:r>
              <a:rPr lang="en-US" sz="1800" dirty="0"/>
              <a:t>M. </a:t>
            </a:r>
            <a:r>
              <a:rPr lang="en-US" sz="1800" dirty="0" err="1"/>
              <a:t>O’Dare</a:t>
            </a:r>
            <a:r>
              <a:rPr lang="en-US" sz="1800" dirty="0"/>
              <a:t> and T. </a:t>
            </a:r>
            <a:r>
              <a:rPr lang="en-US" sz="1800" dirty="0" err="1"/>
              <a:t>Arslan</a:t>
            </a:r>
            <a:r>
              <a:rPr lang="en-US" sz="1800" dirty="0"/>
              <a:t>, “Generating Test Patterns </a:t>
            </a:r>
            <a:r>
              <a:rPr lang="en-US" sz="1800" dirty="0" smtClean="0"/>
              <a:t>for VLSI </a:t>
            </a:r>
            <a:r>
              <a:rPr lang="en-US" sz="1800" dirty="0"/>
              <a:t>Circuits Using a </a:t>
            </a:r>
            <a:r>
              <a:rPr lang="en-US" sz="1800" dirty="0" smtClean="0"/>
              <a:t>Genetic </a:t>
            </a:r>
            <a:r>
              <a:rPr lang="en-US" sz="1800" dirty="0"/>
              <a:t>Algorithm,” </a:t>
            </a:r>
            <a:r>
              <a:rPr lang="en-US" sz="1800" i="1" dirty="0"/>
              <a:t>Electronics </a:t>
            </a:r>
            <a:r>
              <a:rPr lang="en-US" sz="1800" i="1" dirty="0" smtClean="0"/>
              <a:t>Letters</a:t>
            </a:r>
            <a:r>
              <a:rPr lang="en-US" sz="1800" dirty="0" smtClean="0"/>
              <a:t>, vol</a:t>
            </a:r>
            <a:r>
              <a:rPr lang="en-US" sz="1800" dirty="0"/>
              <a:t>. 30, no. 10, pp. 778–779, 1994.</a:t>
            </a:r>
            <a:br>
              <a:rPr lang="en-US" sz="1800" dirty="0"/>
            </a:br>
            <a:r>
              <a:rPr lang="en-US" sz="1800" dirty="0" smtClean="0"/>
              <a:t>[13] </a:t>
            </a:r>
            <a:r>
              <a:rPr lang="en-US" sz="1800" dirty="0"/>
              <a:t>F. </a:t>
            </a:r>
            <a:r>
              <a:rPr lang="en-US" sz="1800" dirty="0" err="1"/>
              <a:t>Corno</a:t>
            </a:r>
            <a:r>
              <a:rPr lang="en-US" sz="1800" dirty="0"/>
              <a:t>, P. </a:t>
            </a:r>
            <a:r>
              <a:rPr lang="en-US" sz="1800" dirty="0" err="1"/>
              <a:t>Prinetto</a:t>
            </a:r>
            <a:r>
              <a:rPr lang="en-US" sz="1800" dirty="0"/>
              <a:t>, M. </a:t>
            </a:r>
            <a:r>
              <a:rPr lang="en-US" sz="1800" dirty="0" err="1"/>
              <a:t>Rebaudengo</a:t>
            </a:r>
            <a:r>
              <a:rPr lang="en-US" sz="1800" dirty="0"/>
              <a:t>, and M. S. </a:t>
            </a:r>
            <a:r>
              <a:rPr lang="en-US" sz="1800" dirty="0" err="1"/>
              <a:t>Reorda</a:t>
            </a:r>
            <a:r>
              <a:rPr lang="en-US" sz="1800" dirty="0" smtClean="0"/>
              <a:t>, “</a:t>
            </a:r>
            <a:r>
              <a:rPr lang="en-US" sz="1800" dirty="0"/>
              <a:t>GATTO: A Genetic Algorithm for Automatic Test </a:t>
            </a:r>
            <a:r>
              <a:rPr lang="en-US" sz="1800" dirty="0" smtClean="0"/>
              <a:t>Pattern Generation </a:t>
            </a:r>
            <a:r>
              <a:rPr lang="en-US" sz="1800" dirty="0"/>
              <a:t>for Large Synchronous Sequential Circuits,” </a:t>
            </a:r>
            <a:r>
              <a:rPr lang="en-US" sz="1800" i="1" dirty="0" smtClean="0"/>
              <a:t>IEEE Transactions </a:t>
            </a:r>
            <a:r>
              <a:rPr lang="en-US" sz="1800" i="1" dirty="0"/>
              <a:t>on Computer-Aided Design of Integrated </a:t>
            </a:r>
            <a:r>
              <a:rPr lang="en-US" sz="1800" i="1" dirty="0" smtClean="0"/>
              <a:t>Circuits and </a:t>
            </a:r>
            <a:r>
              <a:rPr lang="en-US" sz="1800" i="1" dirty="0"/>
              <a:t>Systems</a:t>
            </a:r>
            <a:r>
              <a:rPr lang="en-US" sz="1800" dirty="0"/>
              <a:t>, vol. 15, no. 8, pp. 991–1000, 1996.</a:t>
            </a:r>
            <a:br>
              <a:rPr lang="en-US" sz="1800" dirty="0"/>
            </a:br>
            <a:r>
              <a:rPr lang="en-US" sz="1800" dirty="0" smtClean="0"/>
              <a:t>[14] </a:t>
            </a:r>
            <a:r>
              <a:rPr lang="en-US" sz="1800" dirty="0"/>
              <a:t>Y. K. </a:t>
            </a:r>
            <a:r>
              <a:rPr lang="en-US" sz="1800" dirty="0" err="1"/>
              <a:t>Malaiya</a:t>
            </a:r>
            <a:r>
              <a:rPr lang="en-US" sz="1800" dirty="0"/>
              <a:t>, “</a:t>
            </a:r>
            <a:r>
              <a:rPr lang="en-US" sz="1800" dirty="0" err="1"/>
              <a:t>Antirandom</a:t>
            </a:r>
            <a:r>
              <a:rPr lang="en-US" sz="1800" dirty="0"/>
              <a:t> Testing: Getting The Most </a:t>
            </a:r>
            <a:r>
              <a:rPr lang="en-US" sz="1800" dirty="0" smtClean="0"/>
              <a:t>Out of </a:t>
            </a:r>
            <a:r>
              <a:rPr lang="en-US" sz="1800" dirty="0"/>
              <a:t>Black-box Testing,” in </a:t>
            </a:r>
            <a:r>
              <a:rPr lang="en-US" sz="1800" i="1" dirty="0"/>
              <a:t>Proc. 6th IEEE International </a:t>
            </a:r>
            <a:r>
              <a:rPr lang="en-US" sz="1800" i="1" dirty="0" err="1" smtClean="0"/>
              <a:t>Symp</a:t>
            </a:r>
            <a:r>
              <a:rPr lang="en-US" sz="1800" i="1" dirty="0" smtClean="0"/>
              <a:t>. Software </a:t>
            </a:r>
            <a:r>
              <a:rPr lang="en-US" sz="1800" i="1" dirty="0"/>
              <a:t>Reliability Engineering</a:t>
            </a:r>
            <a:r>
              <a:rPr lang="en-US" sz="1800" dirty="0"/>
              <a:t>, 1995, pp. 86–95.</a:t>
            </a:r>
            <a:br>
              <a:rPr lang="en-US" sz="1800" dirty="0"/>
            </a:br>
            <a:r>
              <a:rPr lang="en-US" sz="1800" dirty="0" smtClean="0"/>
              <a:t>[15] N</a:t>
            </a:r>
            <a:r>
              <a:rPr lang="en-US" sz="1800" dirty="0"/>
              <a:t>. Yogi and V. D. Agrawal, “Spectral </a:t>
            </a:r>
            <a:r>
              <a:rPr lang="en-US" sz="1800" dirty="0" smtClean="0"/>
              <a:t>RTL </a:t>
            </a:r>
            <a:r>
              <a:rPr lang="en-US" sz="1800" dirty="0"/>
              <a:t>test generation for gate-level stuck-at faults,” </a:t>
            </a:r>
            <a:r>
              <a:rPr lang="en-US" sz="1800" dirty="0" smtClean="0"/>
              <a:t>Proc.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IEEE Asian </a:t>
            </a:r>
            <a:r>
              <a:rPr lang="en-US" sz="1800" dirty="0"/>
              <a:t>Test </a:t>
            </a:r>
            <a:r>
              <a:rPr lang="en-US" sz="1800" dirty="0" smtClean="0"/>
              <a:t>Symposium, </a:t>
            </a:r>
            <a:r>
              <a:rPr lang="en-US" sz="1800" dirty="0"/>
              <a:t>2006, pp. 83–88</a:t>
            </a:r>
            <a:r>
              <a:rPr lang="en-US" sz="1800" dirty="0" smtClean="0"/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smtClean="0"/>
              <a:t>[16] </a:t>
            </a:r>
            <a:r>
              <a:rPr lang="en-US" sz="1800" dirty="0"/>
              <a:t>S. T. </a:t>
            </a:r>
            <a:r>
              <a:rPr lang="en-US" sz="1800" dirty="0" err="1"/>
              <a:t>Chakradhar</a:t>
            </a:r>
            <a:r>
              <a:rPr lang="en-US" sz="1800" dirty="0"/>
              <a:t>, V. D. Agrawal, and S. G. </a:t>
            </a:r>
            <a:r>
              <a:rPr lang="en-US" sz="1800" dirty="0" err="1"/>
              <a:t>Rothweiler</a:t>
            </a:r>
            <a:r>
              <a:rPr lang="en-US" sz="1800" dirty="0"/>
              <a:t>, “</a:t>
            </a:r>
            <a:r>
              <a:rPr lang="en-US" sz="1800" dirty="0" smtClean="0"/>
              <a:t>A Transitive </a:t>
            </a:r>
            <a:r>
              <a:rPr lang="en-US" sz="1800" dirty="0"/>
              <a:t>Closure Algorithm for Test Generation,” </a:t>
            </a:r>
            <a:r>
              <a:rPr lang="en-US" sz="1800" i="1" dirty="0"/>
              <a:t>IEEE Transactions on Computer-Aided Design of Integrated Circuits </a:t>
            </a:r>
            <a:r>
              <a:rPr lang="en-US" sz="1800" i="1" dirty="0" smtClean="0"/>
              <a:t>and Systems</a:t>
            </a:r>
            <a:r>
              <a:rPr lang="en-US" sz="1800" dirty="0"/>
              <a:t>, vol. 12, no. 7, pp. 1015–1028, 1993</a:t>
            </a:r>
            <a:r>
              <a:rPr lang="en-US" sz="1800" dirty="0" smtClean="0"/>
              <a:t>.</a:t>
            </a:r>
          </a:p>
          <a:p>
            <a:pPr marL="118872" indent="0">
              <a:buNone/>
            </a:pPr>
            <a:r>
              <a:rPr lang="en-US" sz="1800" dirty="0" smtClean="0"/>
              <a:t>[17] </a:t>
            </a:r>
            <a:r>
              <a:rPr lang="en-US" sz="1800" dirty="0"/>
              <a:t>P. Girard, L. </a:t>
            </a:r>
            <a:r>
              <a:rPr lang="en-US" sz="1800" dirty="0" err="1"/>
              <a:t>Guiller</a:t>
            </a:r>
            <a:r>
              <a:rPr lang="en-US" sz="1800" dirty="0"/>
              <a:t>, C. </a:t>
            </a:r>
            <a:r>
              <a:rPr lang="en-US" sz="1800" dirty="0" err="1"/>
              <a:t>Landrault</a:t>
            </a:r>
            <a:r>
              <a:rPr lang="en-US" sz="1800" dirty="0"/>
              <a:t>, and S. </a:t>
            </a:r>
            <a:r>
              <a:rPr lang="en-US" sz="1800" dirty="0" err="1"/>
              <a:t>Pravossoudovitch</a:t>
            </a:r>
            <a:r>
              <a:rPr lang="en-US" sz="1800" dirty="0" smtClean="0"/>
              <a:t>, “</a:t>
            </a:r>
            <a:r>
              <a:rPr lang="en-US" sz="1800" dirty="0"/>
              <a:t>A Test Vector Ordering Technique for Switching </a:t>
            </a:r>
            <a:r>
              <a:rPr lang="en-US" sz="1800" dirty="0" smtClean="0"/>
              <a:t>Activity Reduction </a:t>
            </a:r>
            <a:r>
              <a:rPr lang="en-US" sz="1800" dirty="0"/>
              <a:t>During Test Operation,” in </a:t>
            </a:r>
            <a:r>
              <a:rPr lang="en-US" sz="1800" i="1" dirty="0"/>
              <a:t>Proc. 9th IEEE </a:t>
            </a:r>
            <a:r>
              <a:rPr lang="en-US" sz="1800" i="1" dirty="0" smtClean="0"/>
              <a:t>Great Lakes </a:t>
            </a:r>
            <a:r>
              <a:rPr lang="en-US" sz="1800" i="1" dirty="0" err="1"/>
              <a:t>Symp</a:t>
            </a:r>
            <a:r>
              <a:rPr lang="en-US" sz="1800" i="1" dirty="0"/>
              <a:t>. VLSI</a:t>
            </a:r>
            <a:r>
              <a:rPr lang="en-US" sz="1800" dirty="0"/>
              <a:t>, 1999, pp. 24–27</a:t>
            </a:r>
            <a:r>
              <a:rPr lang="en-US" sz="1800" dirty="0" smtClean="0"/>
              <a:t>.</a:t>
            </a:r>
          </a:p>
          <a:p>
            <a:pPr marL="118872" indent="0">
              <a:buNone/>
            </a:pPr>
            <a:r>
              <a:rPr lang="en-US" sz="1800" dirty="0" smtClean="0"/>
              <a:t>[18] </a:t>
            </a:r>
            <a:r>
              <a:rPr lang="en-US" sz="1800" dirty="0"/>
              <a:t>P. </a:t>
            </a:r>
            <a:r>
              <a:rPr lang="en-US" sz="1800" dirty="0" err="1"/>
              <a:t>Venkataramani</a:t>
            </a:r>
            <a:r>
              <a:rPr lang="en-US" sz="1800" dirty="0"/>
              <a:t>, S. </a:t>
            </a:r>
            <a:r>
              <a:rPr lang="en-US" sz="1800" dirty="0" err="1"/>
              <a:t>Sindia</a:t>
            </a:r>
            <a:r>
              <a:rPr lang="en-US" sz="1800" dirty="0"/>
              <a:t>, and V. D. Agrawal, “A Test </a:t>
            </a:r>
            <a:r>
              <a:rPr lang="en-US" sz="1800" dirty="0" smtClean="0"/>
              <a:t>Time Theorem </a:t>
            </a:r>
            <a:r>
              <a:rPr lang="en-US" sz="1800" dirty="0"/>
              <a:t>and its Applications,” </a:t>
            </a:r>
            <a:r>
              <a:rPr lang="en-US" sz="1800" i="1" dirty="0"/>
              <a:t>Journal of Electronic </a:t>
            </a:r>
            <a:r>
              <a:rPr lang="en-US" sz="1800" i="1" dirty="0" smtClean="0"/>
              <a:t>Testing: Theory </a:t>
            </a:r>
            <a:r>
              <a:rPr lang="en-US" sz="1800" i="1" dirty="0"/>
              <a:t>and Applications</a:t>
            </a:r>
            <a:r>
              <a:rPr lang="en-US" sz="1800" dirty="0"/>
              <a:t>, vol. 30, no. 2, pp. 229–236, 2014.</a:t>
            </a:r>
            <a:br>
              <a:rPr lang="en-US" sz="1800" dirty="0"/>
            </a:br>
            <a:r>
              <a:rPr lang="en-US" sz="1800" dirty="0" smtClean="0"/>
              <a:t>[19] </a:t>
            </a:r>
            <a:r>
              <a:rPr lang="en-US" sz="1800" dirty="0"/>
              <a:t>V. </a:t>
            </a:r>
            <a:r>
              <a:rPr lang="en-US" sz="1800" dirty="0" err="1"/>
              <a:t>Sheshadri</a:t>
            </a:r>
            <a:r>
              <a:rPr lang="en-US" sz="1800" dirty="0"/>
              <a:t>, V. D. Agrawal, and P. Agrawal, “</a:t>
            </a:r>
            <a:r>
              <a:rPr lang="en-US" sz="1800" dirty="0" smtClean="0"/>
              <a:t>Power-aware </a:t>
            </a:r>
            <a:r>
              <a:rPr lang="en-US" sz="1800" dirty="0" err="1" smtClean="0"/>
              <a:t>SoC</a:t>
            </a:r>
            <a:r>
              <a:rPr lang="en-US" sz="1800" dirty="0" smtClean="0"/>
              <a:t> </a:t>
            </a:r>
            <a:r>
              <a:rPr lang="en-US" sz="1800" dirty="0"/>
              <a:t>Test Optimization Through Dynamic Voltage and Frequency Scaling,” in </a:t>
            </a:r>
            <a:r>
              <a:rPr lang="en-US" sz="1800" i="1" dirty="0"/>
              <a:t>Proc. IFIP/IEEE 21st International Conference on Very Large Scale Integration (VLSI-</a:t>
            </a:r>
            <a:r>
              <a:rPr lang="en-US" sz="1800" i="1" dirty="0" err="1"/>
              <a:t>SoC</a:t>
            </a:r>
            <a:r>
              <a:rPr lang="en-US" sz="1800" i="1" dirty="0"/>
              <a:t>)</a:t>
            </a:r>
            <a:r>
              <a:rPr lang="en-US" sz="1800" dirty="0"/>
              <a:t>, 2013, </a:t>
            </a:r>
            <a:r>
              <a:rPr lang="en-US" sz="1800" dirty="0" smtClean="0"/>
              <a:t>pp. 102–107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smtClean="0"/>
              <a:t>[20] </a:t>
            </a:r>
            <a:r>
              <a:rPr lang="en-US" sz="1800" dirty="0"/>
              <a:t>R. </a:t>
            </a:r>
            <a:r>
              <a:rPr lang="en-US" sz="1800" dirty="0" err="1"/>
              <a:t>Drechsler</a:t>
            </a:r>
            <a:r>
              <a:rPr lang="en-US" sz="1800" dirty="0"/>
              <a:t>, S. </a:t>
            </a:r>
            <a:r>
              <a:rPr lang="en-US" sz="1800" dirty="0" err="1" smtClean="0"/>
              <a:t>Eggersglu</a:t>
            </a:r>
            <a:r>
              <a:rPr lang="el-GR" sz="1800" i="1" dirty="0" smtClean="0"/>
              <a:t>β</a:t>
            </a:r>
            <a:r>
              <a:rPr lang="el-GR" sz="1800" dirty="0" smtClean="0"/>
              <a:t>, </a:t>
            </a:r>
            <a:r>
              <a:rPr lang="en-US" sz="1800" dirty="0"/>
              <a:t>G. Fey, A. </a:t>
            </a:r>
            <a:r>
              <a:rPr lang="en-US" sz="1800" dirty="0" err="1"/>
              <a:t>Glowatz</a:t>
            </a:r>
            <a:r>
              <a:rPr lang="en-US" sz="1800" dirty="0"/>
              <a:t>, F. </a:t>
            </a:r>
            <a:r>
              <a:rPr lang="en-US" sz="1800" dirty="0" err="1" smtClean="0"/>
              <a:t>Hapke</a:t>
            </a:r>
            <a:r>
              <a:rPr lang="en-US" sz="1800" dirty="0" smtClean="0"/>
              <a:t>, J</a:t>
            </a:r>
            <a:r>
              <a:rPr lang="en-US" sz="1800" dirty="0"/>
              <a:t>. </a:t>
            </a:r>
            <a:r>
              <a:rPr lang="en-US" sz="1800" dirty="0" err="1"/>
              <a:t>Schloeffel</a:t>
            </a:r>
            <a:r>
              <a:rPr lang="en-US" sz="1800" dirty="0"/>
              <a:t>, and D. </a:t>
            </a:r>
            <a:r>
              <a:rPr lang="en-US" sz="1800" dirty="0" err="1"/>
              <a:t>Tille</a:t>
            </a:r>
            <a:r>
              <a:rPr lang="en-US" sz="1800" dirty="0"/>
              <a:t>, “On Acceleration of </a:t>
            </a:r>
            <a:r>
              <a:rPr lang="en-US" sz="1800" dirty="0" smtClean="0"/>
              <a:t>SAT-Based ATPG </a:t>
            </a:r>
            <a:r>
              <a:rPr lang="en-US" sz="1800" dirty="0"/>
              <a:t>for Industrial Designs,” </a:t>
            </a:r>
            <a:r>
              <a:rPr lang="en-US" sz="1800" i="1" dirty="0"/>
              <a:t>IEEE Transactions on </a:t>
            </a:r>
            <a:r>
              <a:rPr lang="en-US" sz="1800" i="1" dirty="0" err="1"/>
              <a:t>ComputerAided</a:t>
            </a:r>
            <a:r>
              <a:rPr lang="en-US" sz="1800" i="1" dirty="0"/>
              <a:t> Design of Integrated Circuits and Systems</a:t>
            </a:r>
            <a:r>
              <a:rPr lang="en-US" sz="1800" dirty="0"/>
              <a:t>, vol. 27, no. </a:t>
            </a:r>
            <a:r>
              <a:rPr lang="en-US" sz="1800" dirty="0" smtClean="0"/>
              <a:t>7, pp</a:t>
            </a:r>
            <a:r>
              <a:rPr lang="en-US" sz="1800" dirty="0"/>
              <a:t>. 1329–1333, July 2008.</a:t>
            </a:r>
            <a:br>
              <a:rPr lang="en-US" sz="1800" dirty="0"/>
            </a:br>
            <a:r>
              <a:rPr lang="en-US" sz="1800" dirty="0" smtClean="0"/>
              <a:t>[21] </a:t>
            </a:r>
            <a:r>
              <a:rPr lang="en-US" sz="1800" dirty="0"/>
              <a:t>S. Kirkpatrick, C. D. </a:t>
            </a:r>
            <a:r>
              <a:rPr lang="en-US" sz="1800" dirty="0" err="1"/>
              <a:t>Gelatt</a:t>
            </a:r>
            <a:r>
              <a:rPr lang="en-US" sz="1800" dirty="0"/>
              <a:t>, M. P. </a:t>
            </a:r>
            <a:r>
              <a:rPr lang="en-US" sz="1800" dirty="0" err="1"/>
              <a:t>Vecchi</a:t>
            </a:r>
            <a:r>
              <a:rPr lang="en-US" sz="1800" dirty="0"/>
              <a:t>, </a:t>
            </a:r>
            <a:r>
              <a:rPr lang="en-US" sz="1800" i="1" dirty="0"/>
              <a:t>et al.</a:t>
            </a:r>
            <a:r>
              <a:rPr lang="en-US" sz="1800" dirty="0"/>
              <a:t>, “</a:t>
            </a:r>
            <a:r>
              <a:rPr lang="en-US" sz="1800" dirty="0" smtClean="0"/>
              <a:t>Optimization by </a:t>
            </a:r>
            <a:r>
              <a:rPr lang="en-US" sz="1800" dirty="0"/>
              <a:t>Simulated Annealing,” </a:t>
            </a:r>
            <a:r>
              <a:rPr lang="en-US" sz="1800" i="1" dirty="0"/>
              <a:t>Science</a:t>
            </a:r>
            <a:r>
              <a:rPr lang="en-US" sz="1800" dirty="0"/>
              <a:t>, vol. 220, no. 4598, pp. </a:t>
            </a:r>
            <a:r>
              <a:rPr lang="en-US" sz="1800" dirty="0" smtClean="0"/>
              <a:t>671– 680</a:t>
            </a:r>
            <a:r>
              <a:rPr lang="en-US" sz="1800" dirty="0"/>
              <a:t>, 1983.</a:t>
            </a:r>
            <a:br>
              <a:rPr lang="en-US" sz="1800" dirty="0"/>
            </a:br>
            <a:endParaRPr lang="en-US" sz="1800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650" dirty="0" smtClean="0"/>
              <a:t>[22] </a:t>
            </a:r>
            <a:r>
              <a:rPr lang="en-US" sz="1650" dirty="0"/>
              <a:t>P. W. Shor, “Polynomial-time Algorithms For Prime Factorization and Discrete Logarithms on </a:t>
            </a:r>
            <a:r>
              <a:rPr lang="en-US" sz="1650" dirty="0" smtClean="0"/>
              <a:t>a Quantum Computer,” </a:t>
            </a:r>
            <a:r>
              <a:rPr lang="en-US" sz="1650" i="1" dirty="0" smtClean="0"/>
              <a:t>SIAM Journal on Computing</a:t>
            </a:r>
            <a:r>
              <a:rPr lang="en-US" sz="1650" dirty="0" smtClean="0"/>
              <a:t>, vol. 26, no. 5, pp. 1484–1509, 1997.</a:t>
            </a:r>
            <a:br>
              <a:rPr lang="en-US" sz="1650" dirty="0" smtClean="0"/>
            </a:br>
            <a:r>
              <a:rPr lang="en-US" sz="1650" dirty="0" smtClean="0"/>
              <a:t>[23] L. K. Grover, “A Fast Quantum Mechanical Algorithm for Database Search,” in Proc. 28th Annual ACM Symposium on Theory of Computing, 1996, pp. 212–219.</a:t>
            </a:r>
          </a:p>
          <a:p>
            <a:pPr marL="118872" indent="0">
              <a:buNone/>
            </a:pPr>
            <a:r>
              <a:rPr lang="en-US" sz="1650" dirty="0" smtClean="0"/>
              <a:t>[24] M. A. Nielsen and I. L. Chuang, Quantum Computation and Quantum Information. New York: Cambridge University Press, 10th edition, 2011.</a:t>
            </a:r>
            <a:br>
              <a:rPr lang="en-US" sz="1650" dirty="0" smtClean="0"/>
            </a:br>
            <a:r>
              <a:rPr lang="en-US" sz="1650" dirty="0" smtClean="0"/>
              <a:t>[25]P. C. </a:t>
            </a:r>
            <a:r>
              <a:rPr lang="en-US" sz="1650" dirty="0" err="1" smtClean="0"/>
              <a:t>Mahalanobis</a:t>
            </a:r>
            <a:r>
              <a:rPr lang="en-US" sz="1650" dirty="0" smtClean="0"/>
              <a:t>, “On the Generalized Distance in Statistics,” Proceedings of the National Institute of Sciences (Calcutta), vol. 2, pp. 49–55, 1936.</a:t>
            </a:r>
          </a:p>
          <a:p>
            <a:pPr marL="118872" indent="0">
              <a:buNone/>
            </a:pPr>
            <a:r>
              <a:rPr lang="en-US" sz="1650" dirty="0" smtClean="0"/>
              <a:t>[25] M. Venkatasubramanian and V. D. Agrawal, “Quest for a Quantum Search Algorithm for Testing Stuck-at </a:t>
            </a:r>
            <a:r>
              <a:rPr lang="en-US" sz="1650" dirty="0"/>
              <a:t>Faults in Digital Circuits,” in </a:t>
            </a:r>
            <a:r>
              <a:rPr lang="en-US" sz="1650" i="1" dirty="0"/>
              <a:t>Proc. 29th IEEE International </a:t>
            </a:r>
            <a:r>
              <a:rPr lang="en-US" sz="1650" i="1" dirty="0" err="1"/>
              <a:t>Symp</a:t>
            </a:r>
            <a:r>
              <a:rPr lang="en-US" sz="1650" i="1" dirty="0"/>
              <a:t>. </a:t>
            </a:r>
            <a:r>
              <a:rPr lang="en-US" sz="1650" i="1" dirty="0" smtClean="0"/>
              <a:t>Defect and Fault </a:t>
            </a:r>
            <a:r>
              <a:rPr lang="en-US" sz="1650" i="1" dirty="0"/>
              <a:t>Tolerance in VLSI and Nanotechnology </a:t>
            </a:r>
            <a:r>
              <a:rPr lang="en-US" sz="1650" i="1" dirty="0" smtClean="0"/>
              <a:t>Systems</a:t>
            </a:r>
            <a:r>
              <a:rPr lang="en-US" sz="1650" dirty="0" smtClean="0"/>
              <a:t>, pp</a:t>
            </a:r>
            <a:r>
              <a:rPr lang="en-US" sz="1650" dirty="0"/>
              <a:t>. 127–132, Oct. 2015.</a:t>
            </a:r>
            <a:endParaRPr lang="en-US" sz="1650" dirty="0" smtClean="0"/>
          </a:p>
          <a:p>
            <a:pPr marL="118872" lvl="0" indent="0">
              <a:buNone/>
            </a:pPr>
            <a:r>
              <a:rPr lang="en-US" sz="1650" dirty="0" smtClean="0"/>
              <a:t>[26] M</a:t>
            </a:r>
            <a:r>
              <a:rPr lang="en-US" sz="1650" dirty="0"/>
              <a:t>. Venkatasubramanian and V. Agrawal, “Database Search and ATPG – Interdisciplinary Domains and Algorithms,” in 29th IEEE International Conference on VLSI Design, Jan. 2016.</a:t>
            </a:r>
          </a:p>
          <a:p>
            <a:pPr marL="118872" lvl="0" indent="0">
              <a:buNone/>
            </a:pPr>
            <a:r>
              <a:rPr lang="en-US" sz="1650" dirty="0" smtClean="0"/>
              <a:t>[27] M</a:t>
            </a:r>
            <a:r>
              <a:rPr lang="en-US" sz="1650" dirty="0"/>
              <a:t>. Venkatasubramanian and V. Agrawal, “A New Test Vector Search Algorithm for a Single Stuck-at Fault using Probabilistic Correlation,” in IEEE 23</a:t>
            </a:r>
            <a:r>
              <a:rPr lang="en-US" sz="1650" baseline="30000" dirty="0"/>
              <a:t>rd</a:t>
            </a:r>
            <a:r>
              <a:rPr lang="en-US" sz="1650" dirty="0"/>
              <a:t> North Atlantic Test Workshop (NATW), pp. 57 – 60, May 2014.</a:t>
            </a:r>
          </a:p>
          <a:p>
            <a:pPr marL="118872" indent="0">
              <a:buNone/>
            </a:pPr>
            <a:endParaRPr lang="en-US" sz="16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3355848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Background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0AD00">
                    <a:satMod val="150000"/>
                  </a:srgbClr>
                </a:solidFill>
              </a:rPr>
              <a:t>Overview of ATPG Research</a:t>
            </a:r>
            <a:endParaRPr lang="en-US" sz="4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/>
          </a:bodyPr>
          <a:lstStyle/>
          <a:p>
            <a:r>
              <a:rPr lang="en-US" sz="2800" dirty="0"/>
              <a:t>Fault detection problem is NP complete [Ibarra and </a:t>
            </a:r>
            <a:r>
              <a:rPr lang="en-US" sz="2800" dirty="0" err="1"/>
              <a:t>Sahni</a:t>
            </a:r>
            <a:r>
              <a:rPr lang="en-US" sz="2800" dirty="0"/>
              <a:t>, 1975; Fujiwara and </a:t>
            </a:r>
            <a:r>
              <a:rPr lang="en-US" sz="2800" dirty="0" err="1"/>
              <a:t>Toida</a:t>
            </a:r>
            <a:r>
              <a:rPr lang="en-US" sz="2800" dirty="0"/>
              <a:t>, 1982; </a:t>
            </a:r>
            <a:r>
              <a:rPr lang="en-US" sz="2800" dirty="0" err="1"/>
              <a:t>Seroussi</a:t>
            </a:r>
            <a:r>
              <a:rPr lang="en-US" sz="2800" dirty="0"/>
              <a:t> and </a:t>
            </a:r>
            <a:r>
              <a:rPr lang="en-US" sz="2800" dirty="0" err="1"/>
              <a:t>Bshouty</a:t>
            </a:r>
            <a:r>
              <a:rPr lang="en-US" sz="2800" dirty="0"/>
              <a:t>, 1988].</a:t>
            </a:r>
          </a:p>
          <a:p>
            <a:endParaRPr lang="en-US" sz="2800" dirty="0"/>
          </a:p>
          <a:p>
            <a:r>
              <a:rPr lang="en-US" sz="2800" dirty="0" smtClean="0"/>
              <a:t>Worst-case computational complexity is an exponential function in circuit size.</a:t>
            </a:r>
            <a:endParaRPr lang="en-US" sz="2800" dirty="0"/>
          </a:p>
          <a:p>
            <a:pPr lvl="1"/>
            <a:r>
              <a:rPr lang="en-US" sz="2400" dirty="0"/>
              <a:t>Nature of NP problem.</a:t>
            </a:r>
          </a:p>
          <a:p>
            <a:pPr marL="118872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>
                <a:latin typeface="Corbel" charset="0"/>
              </a:rPr>
              <a:t>Generation of test vectors a classic VLSI problem.</a:t>
            </a:r>
          </a:p>
          <a:p>
            <a:pPr lvl="1"/>
            <a:r>
              <a:rPr lang="en-US" sz="2400" dirty="0">
                <a:latin typeface="Corbel" charset="0"/>
              </a:rPr>
              <a:t>Tackled by numerous algorithms.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0AD00">
                    <a:satMod val="150000"/>
                  </a:srgbClr>
                </a:solidFill>
              </a:rPr>
              <a:t>ATPG Research </a:t>
            </a:r>
            <a:r>
              <a:rPr lang="en-US" sz="4800" dirty="0">
                <a:solidFill>
                  <a:srgbClr val="F0AD00">
                    <a:satMod val="150000"/>
                  </a:srgbClr>
                </a:solidFill>
              </a:rPr>
              <a:t>(contd..)</a:t>
            </a:r>
            <a:endParaRPr lang="en-US" sz="4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4952999"/>
          </a:xfrm>
        </p:spPr>
        <p:txBody>
          <a:bodyPr vert="horz" lIns="54864" tIns="91440" rtlCol="0" anchor="t">
            <a:normAutofit fontScale="62500" lnSpcReduction="20000"/>
          </a:bodyPr>
          <a:lstStyle/>
          <a:p>
            <a:pPr lvl="2"/>
            <a:endParaRPr lang="en-US" sz="2000" dirty="0">
              <a:latin typeface="Arial" charset="0"/>
            </a:endParaRPr>
          </a:p>
          <a:p>
            <a:r>
              <a:rPr lang="en-US" dirty="0"/>
              <a:t>Deterministic algorithms derived from structural description of circuits.</a:t>
            </a:r>
          </a:p>
          <a:p>
            <a:pPr lvl="1"/>
            <a:r>
              <a:rPr lang="en-US" sz="2700" dirty="0"/>
              <a:t>D Algorithm [Roth, 1966].</a:t>
            </a:r>
          </a:p>
          <a:p>
            <a:pPr lvl="1"/>
            <a:r>
              <a:rPr lang="en-US" sz="2700" dirty="0"/>
              <a:t>PODEM [Goel, 1981].</a:t>
            </a:r>
          </a:p>
          <a:p>
            <a:pPr lvl="1"/>
            <a:r>
              <a:rPr lang="en-US" sz="2700" dirty="0"/>
              <a:t>FAN [Fujiwara and Shimono, 1983].</a:t>
            </a:r>
          </a:p>
          <a:p>
            <a:pPr lvl="1"/>
            <a:r>
              <a:rPr lang="en-US" sz="2700" dirty="0"/>
              <a:t>And various others...</a:t>
            </a:r>
          </a:p>
          <a:p>
            <a:endParaRPr lang="en-US" sz="2800" dirty="0"/>
          </a:p>
          <a:p>
            <a:r>
              <a:rPr lang="en-US" dirty="0"/>
              <a:t>Test sets derived from functional description of circuits [Akers, 1972; Reddy, 1973].</a:t>
            </a:r>
          </a:p>
          <a:p>
            <a:endParaRPr lang="en-US" sz="2800" dirty="0"/>
          </a:p>
          <a:p>
            <a:r>
              <a:rPr lang="en-US" dirty="0"/>
              <a:t>Use of weighted random test generators.</a:t>
            </a:r>
          </a:p>
          <a:p>
            <a:pPr lvl="1"/>
            <a:r>
              <a:rPr lang="en-US" sz="2700" dirty="0"/>
              <a:t>Heuristics like input switching activity and weight assignment [Schnurmann et al., 1972].</a:t>
            </a:r>
          </a:p>
          <a:p>
            <a:pPr lvl="1"/>
            <a:r>
              <a:rPr lang="en-US" sz="2700" dirty="0"/>
              <a:t>Skewing input probabiltiy to attain maximum output entropy [Agrawal, 1981].</a:t>
            </a:r>
          </a:p>
          <a:p>
            <a:endParaRPr lang="en-US" sz="2800" dirty="0"/>
          </a:p>
          <a:p>
            <a:r>
              <a:rPr lang="en-US" dirty="0"/>
              <a:t>Adaptive </a:t>
            </a:r>
            <a:r>
              <a:rPr lang="en-US" dirty="0" smtClean="0"/>
              <a:t>test </a:t>
            </a:r>
            <a:r>
              <a:rPr lang="en-US" dirty="0"/>
              <a:t>generation</a:t>
            </a:r>
          </a:p>
          <a:p>
            <a:pPr lvl="1"/>
            <a:r>
              <a:rPr lang="en-US" sz="2700" dirty="0"/>
              <a:t>Genetic algorithms </a:t>
            </a:r>
            <a:r>
              <a:rPr lang="en-US" sz="2700" dirty="0" smtClean="0"/>
              <a:t>[Saab et al. 1992; </a:t>
            </a:r>
            <a:r>
              <a:rPr lang="en-US" sz="2700" dirty="0" err="1" smtClean="0"/>
              <a:t>O’Dare</a:t>
            </a:r>
            <a:r>
              <a:rPr lang="en-US" sz="2700" dirty="0" smtClean="0"/>
              <a:t> and </a:t>
            </a:r>
            <a:r>
              <a:rPr lang="en-US" sz="2700" dirty="0" err="1" smtClean="0"/>
              <a:t>Arslan</a:t>
            </a:r>
            <a:r>
              <a:rPr lang="en-US" sz="2700" dirty="0" smtClean="0"/>
              <a:t>, 1994; </a:t>
            </a:r>
            <a:r>
              <a:rPr lang="en-US" sz="2700" dirty="0" err="1" smtClean="0"/>
              <a:t>Corno</a:t>
            </a:r>
            <a:r>
              <a:rPr lang="en-US" sz="2700" dirty="0" smtClean="0"/>
              <a:t> et al., 1996].</a:t>
            </a:r>
            <a:endParaRPr lang="en-US" sz="2700" dirty="0"/>
          </a:p>
          <a:p>
            <a:pPr lvl="1"/>
            <a:r>
              <a:rPr lang="en-US" sz="2700" dirty="0"/>
              <a:t>Anti-random test generators [Malaiya, 1995].</a:t>
            </a:r>
          </a:p>
          <a:p>
            <a:pPr lvl="1"/>
            <a:r>
              <a:rPr lang="en-US" sz="2700" dirty="0"/>
              <a:t>Using spectral properties of successful tests to generate new test vectors [Yogi and Agrawal, 2006].</a:t>
            </a:r>
          </a:p>
          <a:p>
            <a:endParaRPr lang="en-US" sz="2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smtClean="0"/>
              <a:t>North Atlantic Test Workshop 2016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Conceptual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382000" cy="4952999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Current algorithms hit a bottleneck when testing hard-to-detect faults.</a:t>
            </a:r>
          </a:p>
          <a:p>
            <a:pPr lvl="1"/>
            <a:r>
              <a:rPr lang="en-US" dirty="0"/>
              <a:t>Because we are testing hard-to-detect faults, we generally have many trial vectors that do not work</a:t>
            </a:r>
            <a:r>
              <a:rPr lang="en-US" dirty="0" smtClean="0"/>
              <a:t>.</a:t>
            </a:r>
          </a:p>
          <a:p>
            <a:endParaRPr lang="en-US" sz="3000" dirty="0">
              <a:latin typeface="Corbel" charset="0"/>
            </a:endParaRPr>
          </a:p>
          <a:p>
            <a:r>
              <a:rPr lang="en-US" sz="3400" dirty="0"/>
              <a:t>All known algorithms use </a:t>
            </a:r>
            <a:r>
              <a:rPr lang="en-US" sz="3400" b="1" dirty="0"/>
              <a:t>previous successes</a:t>
            </a:r>
            <a:r>
              <a:rPr lang="en-US" sz="3400" dirty="0"/>
              <a:t> to generate new test vectors.</a:t>
            </a:r>
          </a:p>
          <a:p>
            <a:endParaRPr lang="en-US" dirty="0"/>
          </a:p>
          <a:p>
            <a:r>
              <a:rPr lang="en-US" sz="3400" dirty="0"/>
              <a:t>But, test generation has lots more </a:t>
            </a:r>
            <a:r>
              <a:rPr lang="en-US" sz="3400" dirty="0">
                <a:solidFill>
                  <a:srgbClr val="FF0000"/>
                </a:solidFill>
              </a:rPr>
              <a:t>failed</a:t>
            </a:r>
            <a:r>
              <a:rPr lang="en-US" sz="3400" dirty="0"/>
              <a:t> attempts than </a:t>
            </a:r>
            <a:r>
              <a:rPr lang="en-US" sz="3400" dirty="0">
                <a:solidFill>
                  <a:srgbClr val="00B050"/>
                </a:solidFill>
              </a:rPr>
              <a:t>successful</a:t>
            </a:r>
            <a:r>
              <a:rPr lang="en-US" sz="3400" dirty="0"/>
              <a:t> ones.</a:t>
            </a:r>
          </a:p>
          <a:p>
            <a:pPr lvl="1"/>
            <a:r>
              <a:rPr lang="en-US" dirty="0"/>
              <a:t>Current algorithms ignoring a lot of potentially valuable information.</a:t>
            </a:r>
          </a:p>
          <a:p>
            <a:endParaRPr lang="en-US" dirty="0"/>
          </a:p>
          <a:p>
            <a:r>
              <a:rPr lang="en-US" sz="3400" b="1" dirty="0">
                <a:solidFill>
                  <a:srgbClr val="FF0000"/>
                </a:solidFill>
              </a:rPr>
              <a:t>How to design a new test algorithm which utilizes the information from failed attempts effectively</a:t>
            </a:r>
            <a:r>
              <a:rPr lang="en-US" sz="3400" b="1" dirty="0" smtClean="0">
                <a:solidFill>
                  <a:srgbClr val="FF0000"/>
                </a:solidFill>
              </a:rPr>
              <a:t>?</a:t>
            </a:r>
            <a:endParaRPr lang="en-US" sz="3400" dirty="0" smtClean="0"/>
          </a:p>
          <a:p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North Atlantic Test Workshop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4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7620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Methodology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Algorithm 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does one prosper in life??</a:t>
            </a:r>
          </a:p>
          <a:p>
            <a:pPr lvl="1"/>
            <a:r>
              <a:rPr lang="en-US" dirty="0" smtClean="0"/>
              <a:t>Repeating steps from previous successes.</a:t>
            </a:r>
          </a:p>
          <a:p>
            <a:pPr lvl="2"/>
            <a:r>
              <a:rPr lang="en-US" dirty="0" smtClean="0"/>
              <a:t>As people say, do not change a successful formula.</a:t>
            </a:r>
          </a:p>
          <a:p>
            <a:pPr lvl="1"/>
            <a:r>
              <a:rPr lang="en-US" dirty="0" smtClean="0"/>
              <a:t>Learning from past failures and avoiding them.</a:t>
            </a:r>
          </a:p>
          <a:p>
            <a:endParaRPr lang="en-US" sz="3100" dirty="0" smtClean="0"/>
          </a:p>
          <a:p>
            <a:r>
              <a:rPr lang="en-US" sz="3100" dirty="0" smtClean="0"/>
              <a:t>Main </a:t>
            </a:r>
            <a:r>
              <a:rPr lang="en-US" sz="3100" dirty="0"/>
              <a:t>conjecture is to avoid all vectors with properties similar to known failed test vectors.</a:t>
            </a:r>
          </a:p>
          <a:p>
            <a:pPr lvl="1"/>
            <a:r>
              <a:rPr lang="en-US" sz="2600" dirty="0"/>
              <a:t>The direction of search gets skewed towards the correct test vector.</a:t>
            </a:r>
          </a:p>
          <a:p>
            <a:endParaRPr lang="en-US" sz="2800" dirty="0"/>
          </a:p>
          <a:p>
            <a:r>
              <a:rPr lang="en-US" sz="3100" dirty="0"/>
              <a:t>Proposed algorithm utilizes both successful and failed test vectors.</a:t>
            </a:r>
          </a:p>
          <a:p>
            <a:pPr lvl="1"/>
            <a:r>
              <a:rPr lang="en-US" sz="2600" dirty="0"/>
              <a:t>Moving away from failed vectors will lead to solution in quicker iterations.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1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10,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North Atlantic Test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0.4|25.9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6.6|1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0.3|1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5412</TotalTime>
  <Words>2214</Words>
  <Application>Microsoft Office PowerPoint</Application>
  <PresentationFormat>On-screen Show (4:3)</PresentationFormat>
  <Paragraphs>322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Failures Guide Probabilistic Search for a Hard-to-Find Test</vt:lpstr>
      <vt:lpstr>Outline</vt:lpstr>
      <vt:lpstr>Purpose</vt:lpstr>
      <vt:lpstr>Background</vt:lpstr>
      <vt:lpstr>Overview of ATPG Research</vt:lpstr>
      <vt:lpstr>ATPG Research (contd..)</vt:lpstr>
      <vt:lpstr>Conceptual Outline</vt:lpstr>
      <vt:lpstr>PowerPoint Presentation</vt:lpstr>
      <vt:lpstr>Algorithm Genesis</vt:lpstr>
      <vt:lpstr>Genesis (contd..)</vt:lpstr>
      <vt:lpstr>Conceptual Outline</vt:lpstr>
      <vt:lpstr>Outline (contd..)</vt:lpstr>
      <vt:lpstr>Algorithm Implementation</vt:lpstr>
      <vt:lpstr>Implementation (contd..)</vt:lpstr>
      <vt:lpstr>Algorithm: A Working Example</vt:lpstr>
      <vt:lpstr>After 5 Iterations..</vt:lpstr>
      <vt:lpstr>After 10 Iterations..</vt:lpstr>
      <vt:lpstr>After 15 Iterations..</vt:lpstr>
      <vt:lpstr>Results</vt:lpstr>
      <vt:lpstr>Test Circuit Analysis</vt:lpstr>
      <vt:lpstr>Test Circuit Results (#PIs = 6)</vt:lpstr>
      <vt:lpstr>Comparing Average Iterations</vt:lpstr>
      <vt:lpstr>ALU Control Circuit (#PIs = 7)</vt:lpstr>
      <vt:lpstr>Decoder Circuit (#PIs = 8)</vt:lpstr>
      <vt:lpstr>Ones Counter Circuit (#PIs = 9)</vt:lpstr>
      <vt:lpstr>CAVL coder (#PIs = 10)</vt:lpstr>
      <vt:lpstr>Search Algorithm Complexity</vt:lpstr>
      <vt:lpstr>Future Work</vt:lpstr>
      <vt:lpstr>Conclusion</vt:lpstr>
      <vt:lpstr>PowerPoint Presentation</vt:lpstr>
      <vt:lpstr>References</vt:lpstr>
      <vt:lpstr>References (contd..)</vt:lpstr>
      <vt:lpstr>References (contd..)</vt:lpstr>
      <vt:lpstr>References (contd..)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Subthreshold Voltage High-k CMOS Devices Have Lowest Energy and High Process Tolerance</dc:title>
  <dc:creator>Murali Dharan</dc:creator>
  <cp:lastModifiedBy>Vishwani Agrawal</cp:lastModifiedBy>
  <cp:revision>484</cp:revision>
  <dcterms:created xsi:type="dcterms:W3CDTF">2011-03-14T04:26:55Z</dcterms:created>
  <dcterms:modified xsi:type="dcterms:W3CDTF">2016-05-06T16:10:07Z</dcterms:modified>
</cp:coreProperties>
</file>